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0" r:id="rId2"/>
  </p:sldMasterIdLst>
  <p:notesMasterIdLst>
    <p:notesMasterId r:id="rId43"/>
  </p:notesMasterIdLst>
  <p:handoutMasterIdLst>
    <p:handoutMasterId r:id="rId44"/>
  </p:handoutMasterIdLst>
  <p:sldIdLst>
    <p:sldId id="1735" r:id="rId3"/>
    <p:sldId id="2200" r:id="rId4"/>
    <p:sldId id="1736" r:id="rId5"/>
    <p:sldId id="2279" r:id="rId6"/>
    <p:sldId id="2120" r:id="rId7"/>
    <p:sldId id="2320" r:id="rId8"/>
    <p:sldId id="2330" r:id="rId9"/>
    <p:sldId id="2319" r:id="rId10"/>
    <p:sldId id="2295" r:id="rId11"/>
    <p:sldId id="2331" r:id="rId12"/>
    <p:sldId id="2332" r:id="rId13"/>
    <p:sldId id="2333" r:id="rId14"/>
    <p:sldId id="2334" r:id="rId15"/>
    <p:sldId id="2278" r:id="rId16"/>
    <p:sldId id="2138" r:id="rId17"/>
    <p:sldId id="2335" r:id="rId18"/>
    <p:sldId id="2337" r:id="rId19"/>
    <p:sldId id="2338" r:id="rId20"/>
    <p:sldId id="2339" r:id="rId21"/>
    <p:sldId id="2340" r:id="rId22"/>
    <p:sldId id="2341" r:id="rId23"/>
    <p:sldId id="2342" r:id="rId24"/>
    <p:sldId id="2281" r:id="rId25"/>
    <p:sldId id="2139" r:id="rId26"/>
    <p:sldId id="2300" r:id="rId27"/>
    <p:sldId id="2283" r:id="rId28"/>
    <p:sldId id="2282" r:id="rId29"/>
    <p:sldId id="2284" r:id="rId30"/>
    <p:sldId id="2343" r:id="rId31"/>
    <p:sldId id="2344" r:id="rId32"/>
    <p:sldId id="2299" r:id="rId33"/>
    <p:sldId id="2301" r:id="rId34"/>
    <p:sldId id="2302" r:id="rId35"/>
    <p:sldId id="2345" r:id="rId36"/>
    <p:sldId id="2291" r:id="rId37"/>
    <p:sldId id="2084" r:id="rId38"/>
    <p:sldId id="2305" r:id="rId39"/>
    <p:sldId id="2142" r:id="rId40"/>
    <p:sldId id="2292" r:id="rId41"/>
    <p:sldId id="1701" r:id="rId4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EA"/>
    <a:srgbClr val="CBCDD3"/>
    <a:srgbClr val="00B0F0"/>
    <a:srgbClr val="C7402B"/>
    <a:srgbClr val="713346"/>
    <a:srgbClr val="326CE5"/>
    <a:srgbClr val="B4F2C9"/>
    <a:srgbClr val="F47C30"/>
    <a:srgbClr val="92D3DF"/>
    <a:srgbClr val="D8E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50" autoAdjust="0"/>
    <p:restoredTop sz="95067" autoAdjust="0"/>
  </p:normalViewPr>
  <p:slideViewPr>
    <p:cSldViewPr>
      <p:cViewPr varScale="1">
        <p:scale>
          <a:sx n="83" d="100"/>
          <a:sy n="83" d="100"/>
        </p:scale>
        <p:origin x="1140" y="40"/>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9/18/2023</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9/18/2023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8.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9.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54527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387018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26449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906456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669634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16710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968979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361598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47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3379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1075155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2565986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15722059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2473751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6715855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4608728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103382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755597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787667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79443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952138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496623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393324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25.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5"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2021 Ex Libris | Confidential &amp; Proprietary</a:t>
            </a:r>
            <a:endParaRPr lang="en-US" sz="900" dirty="0">
              <a:solidFill>
                <a:srgbClr val="787878"/>
              </a:solidFill>
              <a:latin typeface="+mn-lt"/>
            </a:endParaRPr>
          </a:p>
        </p:txBody>
      </p:sp>
      <p:pic>
        <p:nvPicPr>
          <p:cNvPr id="4" name="Picture 3"/>
          <p:cNvPicPr>
            <a:picLocks noChangeAspect="1"/>
          </p:cNvPicPr>
          <p:nvPr userDrawn="1"/>
        </p:nvPicPr>
        <p:blipFill>
          <a:blip r:embed="rId23" cstate="hqprint">
            <a:extLst>
              <a:ext uri="{28A0092B-C50C-407E-A947-70E740481C1C}">
                <a14:useLocalDpi xmlns:a14="http://schemas.microsoft.com/office/drawing/2010/main" val="0"/>
              </a:ext>
            </a:extLst>
          </a:blip>
          <a:stretch>
            <a:fillRect/>
          </a:stretch>
        </p:blipFill>
        <p:spPr>
          <a:xfrm>
            <a:off x="8156520" y="4776467"/>
            <a:ext cx="663952" cy="27720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5"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 id="2147483809" r:id="rId21"/>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2021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325839543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7.pn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57.png"/><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4F7E73F6-75FC-44E9-BBFF-F064A233FBD3}"/>
              </a:ext>
            </a:extLst>
          </p:cNvPr>
          <p:cNvSpPr>
            <a:spLocks noGrp="1"/>
          </p:cNvSpPr>
          <p:nvPr/>
        </p:nvSpPr>
        <p:spPr>
          <a:xfrm>
            <a:off x="175670" y="2355726"/>
            <a:ext cx="5116410" cy="1512168"/>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3600" b="1" kern="1200">
                <a:solidFill>
                  <a:schemeClr val="accent1"/>
                </a:solidFill>
                <a:latin typeface="Calibri Light" panose="020F0302020204030204" pitchFamily="34" charset="0"/>
                <a:ea typeface="+mj-ea"/>
                <a:cs typeface="Calibri Light" panose="020F0302020204030204" pitchFamily="34" charset="0"/>
              </a:defRPr>
            </a:lvl1pPr>
          </a:lstStyle>
          <a:p>
            <a:r>
              <a:rPr lang="en-US" sz="3200" dirty="0"/>
              <a:t>Bound together titles using the 773 field</a:t>
            </a:r>
            <a:endParaRPr lang="en-US" sz="3000" dirty="0"/>
          </a:p>
        </p:txBody>
      </p:sp>
      <p:sp>
        <p:nvSpPr>
          <p:cNvPr id="9" name="Subtitle 5">
            <a:extLst>
              <a:ext uri="{FF2B5EF4-FFF2-40B4-BE49-F238E27FC236}">
                <a16:creationId xmlns:a16="http://schemas.microsoft.com/office/drawing/2014/main" id="{21FAB61A-9C29-4137-8AD1-B7E6D1F2B335}"/>
              </a:ext>
            </a:extLst>
          </p:cNvPr>
          <p:cNvSpPr>
            <a:spLocks noGrp="1"/>
          </p:cNvSpPr>
          <p:nvPr/>
        </p:nvSpPr>
        <p:spPr>
          <a:xfrm>
            <a:off x="175669" y="3579862"/>
            <a:ext cx="5116411" cy="478380"/>
          </a:xfrm>
          <a:prstGeom prst="rect">
            <a:avLst/>
          </a:prstGeom>
        </p:spPr>
        <p:txBody>
          <a:bodyPr vert="horz" lIns="91440" tIns="45720" rIns="91440" bIns="45720" rtlCol="0" anchor="t" anchorCtr="0">
            <a:normAutofit/>
          </a:bodyPr>
          <a:lstStyle>
            <a:lvl1pPr marL="0" indent="0" algn="l" defTabSz="914400" rtl="0" eaLnBrk="1" latinLnBrk="0" hangingPunct="1">
              <a:spcBef>
                <a:spcPts val="300"/>
              </a:spcBef>
              <a:buFont typeface="Arial" panose="020B0604020202020204" pitchFamily="34" charset="0"/>
              <a:buNone/>
              <a:defRPr sz="2000" kern="1200">
                <a:solidFill>
                  <a:schemeClr val="accent1"/>
                </a:solidFill>
                <a:latin typeface="+mn-lt"/>
                <a:ea typeface="+mn-ea"/>
                <a:cs typeface="+mn-cs"/>
              </a:defRPr>
            </a:lvl1pPr>
            <a:lvl2pPr marL="457200" indent="0" algn="ctr" defTabSz="914400" rtl="0" eaLnBrk="1" latinLnBrk="0" hangingPunct="1">
              <a:spcBef>
                <a:spcPts val="3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spcBef>
                <a:spcPts val="3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spcBef>
                <a:spcPts val="3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spcBef>
                <a:spcPts val="3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0" name="Text Placeholder 6">
            <a:extLst>
              <a:ext uri="{FF2B5EF4-FFF2-40B4-BE49-F238E27FC236}">
                <a16:creationId xmlns:a16="http://schemas.microsoft.com/office/drawing/2014/main" id="{E3E3076C-2A62-4931-8C20-AA9AF105D504}"/>
              </a:ext>
            </a:extLst>
          </p:cNvPr>
          <p:cNvSpPr>
            <a:spLocks noGrp="1"/>
          </p:cNvSpPr>
          <p:nvPr/>
        </p:nvSpPr>
        <p:spPr>
          <a:xfrm>
            <a:off x="174949" y="4127419"/>
            <a:ext cx="4972396" cy="388547"/>
          </a:xfrm>
          <a:prstGeom prst="rect">
            <a:avLst/>
          </a:prstGeom>
        </p:spPr>
        <p:txBody>
          <a:bodyPr vert="horz" lIns="91440" tIns="45720" rIns="91440" bIns="45720" rtlCol="0">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lgn="l" defTabSz="914400" rtl="0" eaLnBrk="1" latinLnBrk="0" hangingPunct="1">
              <a:spcBef>
                <a:spcPts val="3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Yoel Kortick – Senior Librarian</a:t>
            </a:r>
          </a:p>
          <a:p>
            <a:endParaRPr lang="en-US" dirty="0"/>
          </a:p>
        </p:txBody>
      </p:sp>
    </p:spTree>
    <p:extLst>
      <p:ext uri="{BB962C8B-B14F-4D97-AF65-F5344CB8AC3E}">
        <p14:creationId xmlns:p14="http://schemas.microsoft.com/office/powerpoint/2010/main" val="2912683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Our Sample Titles</a:t>
            </a:r>
          </a:p>
        </p:txBody>
      </p:sp>
      <p:sp>
        <p:nvSpPr>
          <p:cNvPr id="7" name="TextBox 6">
            <a:extLst>
              <a:ext uri="{FF2B5EF4-FFF2-40B4-BE49-F238E27FC236}">
                <a16:creationId xmlns:a16="http://schemas.microsoft.com/office/drawing/2014/main" id="{934EF467-5CBF-4AEC-B758-251F8CF25B4C}"/>
              </a:ext>
            </a:extLst>
          </p:cNvPr>
          <p:cNvSpPr txBox="1"/>
          <p:nvPr/>
        </p:nvSpPr>
        <p:spPr>
          <a:xfrm>
            <a:off x="1392072" y="411510"/>
            <a:ext cx="184731" cy="369332"/>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1D5BCEFB-F23B-43BD-937F-15C6AA5D7945}"/>
              </a:ext>
            </a:extLst>
          </p:cNvPr>
          <p:cNvPicPr>
            <a:picLocks noChangeAspect="1"/>
          </p:cNvPicPr>
          <p:nvPr/>
        </p:nvPicPr>
        <p:blipFill>
          <a:blip r:embed="rId2"/>
          <a:stretch>
            <a:fillRect/>
          </a:stretch>
        </p:blipFill>
        <p:spPr>
          <a:xfrm>
            <a:off x="83124" y="1090856"/>
            <a:ext cx="9000000" cy="1319044"/>
          </a:xfrm>
          <a:prstGeom prst="rect">
            <a:avLst/>
          </a:prstGeom>
          <a:ln>
            <a:solidFill>
              <a:schemeClr val="accent1"/>
            </a:solidFill>
          </a:ln>
        </p:spPr>
      </p:pic>
      <p:pic>
        <p:nvPicPr>
          <p:cNvPr id="9" name="Picture 8">
            <a:extLst>
              <a:ext uri="{FF2B5EF4-FFF2-40B4-BE49-F238E27FC236}">
                <a16:creationId xmlns:a16="http://schemas.microsoft.com/office/drawing/2014/main" id="{2711C56D-8247-4B7A-B26D-3238CEDEF0D1}"/>
              </a:ext>
            </a:extLst>
          </p:cNvPr>
          <p:cNvPicPr>
            <a:picLocks noChangeAspect="1"/>
          </p:cNvPicPr>
          <p:nvPr/>
        </p:nvPicPr>
        <p:blipFill>
          <a:blip r:embed="rId3"/>
          <a:stretch>
            <a:fillRect/>
          </a:stretch>
        </p:blipFill>
        <p:spPr>
          <a:xfrm>
            <a:off x="64652" y="2920969"/>
            <a:ext cx="9000000" cy="1516450"/>
          </a:xfrm>
          <a:prstGeom prst="rect">
            <a:avLst/>
          </a:prstGeom>
          <a:ln>
            <a:solidFill>
              <a:schemeClr val="accent1"/>
            </a:solidFill>
          </a:ln>
        </p:spPr>
      </p:pic>
    </p:spTree>
    <p:extLst>
      <p:ext uri="{BB962C8B-B14F-4D97-AF65-F5344CB8AC3E}">
        <p14:creationId xmlns:p14="http://schemas.microsoft.com/office/powerpoint/2010/main" val="2357989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Our Sample Titles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pPr marL="457200" indent="-457200"/>
            <a:r>
              <a:rPr lang="en-US" dirty="0"/>
              <a:t>Here is the bound volume.</a:t>
            </a:r>
          </a:p>
          <a:p>
            <a:pPr marL="457200" indent="-457200"/>
            <a:r>
              <a:rPr lang="en-US" dirty="0"/>
              <a:t>It is possible to see here that two distinct works have been bound together</a:t>
            </a:r>
          </a:p>
        </p:txBody>
      </p:sp>
      <p:pic>
        <p:nvPicPr>
          <p:cNvPr id="5" name="Picture 4">
            <a:extLst>
              <a:ext uri="{FF2B5EF4-FFF2-40B4-BE49-F238E27FC236}">
                <a16:creationId xmlns:a16="http://schemas.microsoft.com/office/drawing/2014/main" id="{7674BCAB-EC04-4AB5-AF0F-AF693441D4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8044" y="2283718"/>
            <a:ext cx="4607912" cy="2333540"/>
          </a:xfrm>
          <a:prstGeom prst="rect">
            <a:avLst/>
          </a:prstGeom>
          <a:ln>
            <a:solidFill>
              <a:schemeClr val="accent1"/>
            </a:solidFill>
          </a:ln>
        </p:spPr>
      </p:pic>
    </p:spTree>
    <p:extLst>
      <p:ext uri="{BB962C8B-B14F-4D97-AF65-F5344CB8AC3E}">
        <p14:creationId xmlns:p14="http://schemas.microsoft.com/office/powerpoint/2010/main" val="620380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Our Sample Titles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pPr marL="457200" indent="-457200"/>
            <a:r>
              <a:rPr lang="en-US" dirty="0"/>
              <a:t>Here is title "Readings from the Holy Scriptures / prepared for use of Jewish personnel of the Army of the United States".</a:t>
            </a:r>
          </a:p>
        </p:txBody>
      </p:sp>
      <p:pic>
        <p:nvPicPr>
          <p:cNvPr id="6" name="Picture 5">
            <a:extLst>
              <a:ext uri="{FF2B5EF4-FFF2-40B4-BE49-F238E27FC236}">
                <a16:creationId xmlns:a16="http://schemas.microsoft.com/office/drawing/2014/main" id="{47D82D60-97F4-4C25-B8A8-BBCE261679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7303" y="1923678"/>
            <a:ext cx="1969394" cy="2625858"/>
          </a:xfrm>
          <a:prstGeom prst="rect">
            <a:avLst/>
          </a:prstGeom>
          <a:ln>
            <a:solidFill>
              <a:schemeClr val="accent1"/>
            </a:solidFill>
          </a:ln>
        </p:spPr>
      </p:pic>
    </p:spTree>
    <p:extLst>
      <p:ext uri="{BB962C8B-B14F-4D97-AF65-F5344CB8AC3E}">
        <p14:creationId xmlns:p14="http://schemas.microsoft.com/office/powerpoint/2010/main" val="1407265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Our Sample Titles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pPr marL="457200" indent="-457200"/>
            <a:r>
              <a:rPr lang="en-US" dirty="0"/>
              <a:t>Here is title "Prayer book: abridged for Jews in the Armed Forces of the United States".</a:t>
            </a:r>
          </a:p>
        </p:txBody>
      </p:sp>
      <p:pic>
        <p:nvPicPr>
          <p:cNvPr id="7" name="Picture 6">
            <a:extLst>
              <a:ext uri="{FF2B5EF4-FFF2-40B4-BE49-F238E27FC236}">
                <a16:creationId xmlns:a16="http://schemas.microsoft.com/office/drawing/2014/main" id="{FB60FCDB-CA37-4C12-BE7F-7C62107937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8887" y="1779662"/>
            <a:ext cx="2146225" cy="2861634"/>
          </a:xfrm>
          <a:prstGeom prst="rect">
            <a:avLst/>
          </a:prstGeom>
          <a:ln>
            <a:solidFill>
              <a:schemeClr val="accent1"/>
            </a:solidFill>
          </a:ln>
        </p:spPr>
      </p:pic>
    </p:spTree>
    <p:extLst>
      <p:ext uri="{BB962C8B-B14F-4D97-AF65-F5344CB8AC3E}">
        <p14:creationId xmlns:p14="http://schemas.microsoft.com/office/powerpoint/2010/main" val="2999512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251521" y="3319778"/>
            <a:ext cx="8712968" cy="1240583"/>
          </a:xfrm>
        </p:spPr>
        <p:txBody>
          <a:bodyPr/>
          <a:lstStyle/>
          <a:p>
            <a:pPr algn="ctr"/>
            <a:r>
              <a:rPr lang="en-US" dirty="0"/>
              <a:t>Steps to bind the titles into one volume</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14</a:t>
            </a:fld>
            <a:endParaRPr lang="en-US" dirty="0"/>
          </a:p>
        </p:txBody>
      </p:sp>
      <p:pic>
        <p:nvPicPr>
          <p:cNvPr id="2" name="Picture 1">
            <a:extLst>
              <a:ext uri="{FF2B5EF4-FFF2-40B4-BE49-F238E27FC236}">
                <a16:creationId xmlns:a16="http://schemas.microsoft.com/office/drawing/2014/main" id="{127E04EE-AA26-4F11-A907-4A4D23B8D90E}"/>
              </a:ext>
            </a:extLst>
          </p:cNvPr>
          <p:cNvPicPr>
            <a:picLocks noChangeAspect="1"/>
          </p:cNvPicPr>
          <p:nvPr/>
        </p:nvPicPr>
        <p:blipFill>
          <a:blip r:embed="rId2"/>
          <a:stretch>
            <a:fillRect/>
          </a:stretch>
        </p:blipFill>
        <p:spPr>
          <a:xfrm>
            <a:off x="3851920" y="0"/>
            <a:ext cx="5292080" cy="3182715"/>
          </a:xfrm>
          <a:prstGeom prst="rect">
            <a:avLst/>
          </a:prstGeom>
        </p:spPr>
      </p:pic>
    </p:spTree>
    <p:extLst>
      <p:ext uri="{BB962C8B-B14F-4D97-AF65-F5344CB8AC3E}">
        <p14:creationId xmlns:p14="http://schemas.microsoft.com/office/powerpoint/2010/main" val="2509505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Steps to bind the titles into one volume</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3979385"/>
          </a:xfrm>
        </p:spPr>
        <p:txBody>
          <a:bodyPr>
            <a:noAutofit/>
          </a:bodyPr>
          <a:lstStyle/>
          <a:p>
            <a:pPr marL="514350" indent="-514350">
              <a:buFont typeface="+mj-lt"/>
              <a:buAutoNum type="arabicPeriod"/>
            </a:pPr>
            <a:r>
              <a:rPr lang="en-US" sz="2200" dirty="0"/>
              <a:t>Decide which will be the "master title"</a:t>
            </a:r>
          </a:p>
          <a:p>
            <a:pPr marL="914400" lvl="1" indent="-514350"/>
            <a:r>
              <a:rPr lang="en-US" sz="2200" dirty="0"/>
              <a:t>This is the title which will get the holdings record and item</a:t>
            </a:r>
          </a:p>
          <a:p>
            <a:pPr marL="914400" lvl="1" indent="-514350"/>
            <a:r>
              <a:rPr lang="en-US" sz="2200" dirty="0"/>
              <a:t>The other title will not get a holdings record or item.  It will get a 773 linking to the title and item of the "master title“</a:t>
            </a:r>
          </a:p>
          <a:p>
            <a:pPr marL="914400" lvl="1" indent="-514350"/>
            <a:endParaRPr lang="en-US" sz="2200" dirty="0"/>
          </a:p>
          <a:p>
            <a:pPr marL="514350" indent="-514350">
              <a:buFont typeface="+mj-lt"/>
              <a:buAutoNum type="arabicPeriod"/>
            </a:pPr>
            <a:r>
              <a:rPr lang="en-US" sz="2200" dirty="0"/>
              <a:t>On both records add a 501 "Bound with:" note</a:t>
            </a:r>
          </a:p>
          <a:p>
            <a:pPr marL="514350" indent="-514350">
              <a:buFont typeface="+mj-lt"/>
              <a:buAutoNum type="arabicPeriod"/>
            </a:pPr>
            <a:endParaRPr lang="en-US" sz="2200" dirty="0"/>
          </a:p>
          <a:p>
            <a:pPr marL="514350" indent="-514350">
              <a:buFont typeface="+mj-lt"/>
              <a:buAutoNum type="arabicPeriod"/>
            </a:pPr>
            <a:r>
              <a:rPr lang="en-US" sz="2200" dirty="0"/>
              <a:t>Wait for linking job to run</a:t>
            </a:r>
          </a:p>
        </p:txBody>
      </p:sp>
    </p:spTree>
    <p:extLst>
      <p:ext uri="{BB962C8B-B14F-4D97-AF65-F5344CB8AC3E}">
        <p14:creationId xmlns:p14="http://schemas.microsoft.com/office/powerpoint/2010/main" val="3100413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Steps to bind the titles into one volume</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3979385"/>
          </a:xfrm>
        </p:spPr>
        <p:txBody>
          <a:bodyPr>
            <a:noAutofit/>
          </a:bodyPr>
          <a:lstStyle/>
          <a:p>
            <a:r>
              <a:rPr lang="en-US" sz="2200" dirty="0">
                <a:solidFill>
                  <a:schemeClr val="tx1"/>
                </a:solidFill>
              </a:rPr>
              <a:t>We have decided that the "master title" will be:</a:t>
            </a:r>
          </a:p>
          <a:p>
            <a:pPr lvl="1"/>
            <a:r>
              <a:rPr lang="en-US" dirty="0"/>
              <a:t>Title: Readings from the Holy Scriptures </a:t>
            </a:r>
          </a:p>
          <a:p>
            <a:pPr lvl="1"/>
            <a:r>
              <a:rPr lang="en-US" dirty="0"/>
              <a:t>System Cont. No.: 16385958</a:t>
            </a:r>
          </a:p>
          <a:p>
            <a:pPr lvl="1"/>
            <a:r>
              <a:rPr lang="en-US" dirty="0"/>
              <a:t>MMSID: 99165511200121</a:t>
            </a:r>
          </a:p>
          <a:p>
            <a:pPr lvl="1"/>
            <a:endParaRPr lang="en-US" dirty="0"/>
          </a:p>
          <a:p>
            <a:r>
              <a:rPr lang="en-US" sz="2200" dirty="0">
                <a:solidFill>
                  <a:schemeClr val="tx1"/>
                </a:solidFill>
              </a:rPr>
              <a:t>So we add a holdings record and item to this title</a:t>
            </a:r>
          </a:p>
          <a:p>
            <a:endParaRPr lang="en-US" sz="2200" dirty="0">
              <a:solidFill>
                <a:schemeClr val="tx1"/>
              </a:solidFill>
            </a:endParaRPr>
          </a:p>
          <a:p>
            <a:r>
              <a:rPr lang="en-US" sz="2200" dirty="0">
                <a:solidFill>
                  <a:schemeClr val="tx1"/>
                </a:solidFill>
              </a:rPr>
              <a:t>We add a 773 field to "Prayer book abridged" to link to this record.</a:t>
            </a:r>
          </a:p>
          <a:p>
            <a:endParaRPr lang="en-US" sz="2200" dirty="0">
              <a:solidFill>
                <a:schemeClr val="tx1"/>
              </a:solidFill>
            </a:endParaRPr>
          </a:p>
          <a:p>
            <a:r>
              <a:rPr lang="en-US" sz="2200" dirty="0">
                <a:solidFill>
                  <a:schemeClr val="tx1"/>
                </a:solidFill>
              </a:rPr>
              <a:t>We also add a 501 "Bound with" note which includes the other record</a:t>
            </a:r>
          </a:p>
        </p:txBody>
      </p:sp>
    </p:spTree>
    <p:extLst>
      <p:ext uri="{BB962C8B-B14F-4D97-AF65-F5344CB8AC3E}">
        <p14:creationId xmlns:p14="http://schemas.microsoft.com/office/powerpoint/2010/main" val="595282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Steps to bind the titles into one volume</a:t>
            </a:r>
          </a:p>
        </p:txBody>
      </p:sp>
      <p:pic>
        <p:nvPicPr>
          <p:cNvPr id="7" name="Picture 6">
            <a:extLst>
              <a:ext uri="{FF2B5EF4-FFF2-40B4-BE49-F238E27FC236}">
                <a16:creationId xmlns:a16="http://schemas.microsoft.com/office/drawing/2014/main" id="{38E367EE-B4F3-43F7-A228-4D15EFDE6F44}"/>
              </a:ext>
            </a:extLst>
          </p:cNvPr>
          <p:cNvPicPr>
            <a:picLocks noChangeAspect="1"/>
          </p:cNvPicPr>
          <p:nvPr/>
        </p:nvPicPr>
        <p:blipFill>
          <a:blip r:embed="rId2"/>
          <a:stretch>
            <a:fillRect/>
          </a:stretch>
        </p:blipFill>
        <p:spPr>
          <a:xfrm>
            <a:off x="120071" y="1635646"/>
            <a:ext cx="9000000" cy="3092715"/>
          </a:xfrm>
          <a:prstGeom prst="rect">
            <a:avLst/>
          </a:prstGeom>
          <a:ln>
            <a:solidFill>
              <a:schemeClr val="tx1"/>
            </a:solidFill>
          </a:ln>
        </p:spPr>
      </p:pic>
      <p:sp>
        <p:nvSpPr>
          <p:cNvPr id="8" name="TextBox 7">
            <a:extLst>
              <a:ext uri="{FF2B5EF4-FFF2-40B4-BE49-F238E27FC236}">
                <a16:creationId xmlns:a16="http://schemas.microsoft.com/office/drawing/2014/main" id="{6FA3A28F-76D6-4932-B318-667780CB46A3}"/>
              </a:ext>
            </a:extLst>
          </p:cNvPr>
          <p:cNvSpPr txBox="1"/>
          <p:nvPr/>
        </p:nvSpPr>
        <p:spPr>
          <a:xfrm>
            <a:off x="1392072" y="869619"/>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52770391-C30D-45A3-95A6-C7AF98D060DD}"/>
              </a:ext>
            </a:extLst>
          </p:cNvPr>
          <p:cNvSpPr txBox="1"/>
          <p:nvPr/>
        </p:nvSpPr>
        <p:spPr>
          <a:xfrm>
            <a:off x="4556039" y="733576"/>
            <a:ext cx="4499377" cy="830997"/>
          </a:xfrm>
          <a:prstGeom prst="rect">
            <a:avLst/>
          </a:prstGeom>
          <a:solidFill>
            <a:schemeClr val="bg1"/>
          </a:solidFill>
          <a:ln>
            <a:solidFill>
              <a:schemeClr val="tx1"/>
            </a:solidFill>
          </a:ln>
        </p:spPr>
        <p:txBody>
          <a:bodyPr wrap="square" rtlCol="0">
            <a:spAutoFit/>
          </a:bodyPr>
          <a:lstStyle/>
          <a:p>
            <a:pPr algn="l"/>
            <a:r>
              <a:rPr lang="en-US" sz="1600" b="0" dirty="0"/>
              <a:t>The 501 plays no "functional" role in linking the records but may aid in display and conforms to official MARC rules</a:t>
            </a:r>
            <a:endParaRPr lang="en-GB" sz="1600" b="0" dirty="0"/>
          </a:p>
        </p:txBody>
      </p:sp>
      <p:cxnSp>
        <p:nvCxnSpPr>
          <p:cNvPr id="11" name="Straight Connector 10">
            <a:extLst>
              <a:ext uri="{FF2B5EF4-FFF2-40B4-BE49-F238E27FC236}">
                <a16:creationId xmlns:a16="http://schemas.microsoft.com/office/drawing/2014/main" id="{FD53B2C0-89DF-4DD7-975E-7F63B89C8753}"/>
              </a:ext>
            </a:extLst>
          </p:cNvPr>
          <p:cNvCxnSpPr>
            <a:cxnSpLocks/>
          </p:cNvCxnSpPr>
          <p:nvPr/>
        </p:nvCxnSpPr>
        <p:spPr bwMode="auto">
          <a:xfrm flipH="1">
            <a:off x="5624945" y="1564573"/>
            <a:ext cx="921358" cy="94506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2" name="Straight Arrow Connector 11">
            <a:extLst>
              <a:ext uri="{FF2B5EF4-FFF2-40B4-BE49-F238E27FC236}">
                <a16:creationId xmlns:a16="http://schemas.microsoft.com/office/drawing/2014/main" id="{4FE8872F-9C95-4C67-B721-376A8BBDBC9D}"/>
              </a:ext>
            </a:extLst>
          </p:cNvPr>
          <p:cNvCxnSpPr>
            <a:cxnSpLocks/>
          </p:cNvCxnSpPr>
          <p:nvPr/>
        </p:nvCxnSpPr>
        <p:spPr bwMode="auto">
          <a:xfrm flipH="1">
            <a:off x="4230255" y="2509633"/>
            <a:ext cx="1394690"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13" name="Rectangle 12">
            <a:extLst>
              <a:ext uri="{FF2B5EF4-FFF2-40B4-BE49-F238E27FC236}">
                <a16:creationId xmlns:a16="http://schemas.microsoft.com/office/drawing/2014/main" id="{FC98A448-B387-492E-B6F1-396D046BC1DC}"/>
              </a:ext>
            </a:extLst>
          </p:cNvPr>
          <p:cNvSpPr/>
          <p:nvPr/>
        </p:nvSpPr>
        <p:spPr>
          <a:xfrm>
            <a:off x="203202" y="2375101"/>
            <a:ext cx="4027053" cy="332510"/>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TextBox 13">
            <a:extLst>
              <a:ext uri="{FF2B5EF4-FFF2-40B4-BE49-F238E27FC236}">
                <a16:creationId xmlns:a16="http://schemas.microsoft.com/office/drawing/2014/main" id="{F4AAAAE8-C4EF-4E73-9C98-049E827564DD}"/>
              </a:ext>
            </a:extLst>
          </p:cNvPr>
          <p:cNvSpPr txBox="1"/>
          <p:nvPr/>
        </p:nvSpPr>
        <p:spPr>
          <a:xfrm>
            <a:off x="3419872" y="3020759"/>
            <a:ext cx="5849651" cy="830997"/>
          </a:xfrm>
          <a:prstGeom prst="rect">
            <a:avLst/>
          </a:prstGeom>
          <a:solidFill>
            <a:schemeClr val="bg1"/>
          </a:solidFill>
          <a:ln>
            <a:solidFill>
              <a:schemeClr val="tx1"/>
            </a:solidFill>
          </a:ln>
        </p:spPr>
        <p:txBody>
          <a:bodyPr wrap="square" rtlCol="0">
            <a:spAutoFit/>
          </a:bodyPr>
          <a:lstStyle/>
          <a:p>
            <a:r>
              <a:rPr lang="en-US" sz="1600" b="0" dirty="0"/>
              <a:t>Note that our </a:t>
            </a:r>
            <a:r>
              <a:rPr lang="en-US" sz="1600" dirty="0"/>
              <a:t>title "Readings from the Holy Scriptures" also has a 776 field linking to an online version.</a:t>
            </a:r>
          </a:p>
          <a:p>
            <a:r>
              <a:rPr lang="en-US" sz="1600" dirty="0"/>
              <a:t>This is "by chance" and has nothing to do with the bound items..</a:t>
            </a:r>
            <a:endParaRPr lang="en-GB" sz="1600" b="0" dirty="0"/>
          </a:p>
        </p:txBody>
      </p:sp>
      <p:sp>
        <p:nvSpPr>
          <p:cNvPr id="15" name="Rectangle 14">
            <a:extLst>
              <a:ext uri="{FF2B5EF4-FFF2-40B4-BE49-F238E27FC236}">
                <a16:creationId xmlns:a16="http://schemas.microsoft.com/office/drawing/2014/main" id="{937EE351-A21F-4452-BC9E-40B98CEC9F09}"/>
              </a:ext>
            </a:extLst>
          </p:cNvPr>
          <p:cNvSpPr/>
          <p:nvPr/>
        </p:nvSpPr>
        <p:spPr>
          <a:xfrm>
            <a:off x="184727" y="4309093"/>
            <a:ext cx="8935344" cy="294881"/>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6" name="Straight Arrow Connector 15">
            <a:extLst>
              <a:ext uri="{FF2B5EF4-FFF2-40B4-BE49-F238E27FC236}">
                <a16:creationId xmlns:a16="http://schemas.microsoft.com/office/drawing/2014/main" id="{C1E11459-A26F-49D7-AC3B-976951E7ECA2}"/>
              </a:ext>
            </a:extLst>
          </p:cNvPr>
          <p:cNvCxnSpPr>
            <a:cxnSpLocks/>
          </p:cNvCxnSpPr>
          <p:nvPr/>
        </p:nvCxnSpPr>
        <p:spPr bwMode="auto">
          <a:xfrm>
            <a:off x="5148064" y="3851756"/>
            <a:ext cx="0" cy="457337"/>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17" name="TextBox 16">
            <a:extLst>
              <a:ext uri="{FF2B5EF4-FFF2-40B4-BE49-F238E27FC236}">
                <a16:creationId xmlns:a16="http://schemas.microsoft.com/office/drawing/2014/main" id="{F6558BC7-4788-424D-83C6-D5682C3ED115}"/>
              </a:ext>
            </a:extLst>
          </p:cNvPr>
          <p:cNvSpPr txBox="1"/>
          <p:nvPr/>
        </p:nvSpPr>
        <p:spPr>
          <a:xfrm>
            <a:off x="120071" y="869619"/>
            <a:ext cx="4036293" cy="369332"/>
          </a:xfrm>
          <a:prstGeom prst="rect">
            <a:avLst/>
          </a:prstGeom>
          <a:solidFill>
            <a:srgbClr val="FFFF00"/>
          </a:solidFill>
          <a:ln>
            <a:solidFill>
              <a:schemeClr val="tx1"/>
            </a:solidFill>
          </a:ln>
        </p:spPr>
        <p:txBody>
          <a:bodyPr wrap="square" rtlCol="1">
            <a:spAutoFit/>
          </a:bodyPr>
          <a:lstStyle/>
          <a:p>
            <a:r>
              <a:rPr lang="en-US" dirty="0"/>
              <a:t>Title: Readings from the Holy Scriptures</a:t>
            </a:r>
            <a:endParaRPr lang="he-IL" dirty="0"/>
          </a:p>
        </p:txBody>
      </p:sp>
    </p:spTree>
    <p:extLst>
      <p:ext uri="{BB962C8B-B14F-4D97-AF65-F5344CB8AC3E}">
        <p14:creationId xmlns:p14="http://schemas.microsoft.com/office/powerpoint/2010/main" val="3123219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Steps to bind the titles into one volume</a:t>
            </a:r>
          </a:p>
        </p:txBody>
      </p:sp>
      <p:pic>
        <p:nvPicPr>
          <p:cNvPr id="7" name="Picture 6">
            <a:extLst>
              <a:ext uri="{FF2B5EF4-FFF2-40B4-BE49-F238E27FC236}">
                <a16:creationId xmlns:a16="http://schemas.microsoft.com/office/drawing/2014/main" id="{F772B700-0E6F-425A-9054-51671E49E412}"/>
              </a:ext>
            </a:extLst>
          </p:cNvPr>
          <p:cNvPicPr>
            <a:picLocks noChangeAspect="1"/>
          </p:cNvPicPr>
          <p:nvPr/>
        </p:nvPicPr>
        <p:blipFill>
          <a:blip r:embed="rId2"/>
          <a:stretch>
            <a:fillRect/>
          </a:stretch>
        </p:blipFill>
        <p:spPr>
          <a:xfrm>
            <a:off x="330713" y="713887"/>
            <a:ext cx="8365417" cy="3950101"/>
          </a:xfrm>
          <a:prstGeom prst="rect">
            <a:avLst/>
          </a:prstGeom>
          <a:ln>
            <a:solidFill>
              <a:schemeClr val="tx1"/>
            </a:solidFill>
          </a:ln>
        </p:spPr>
      </p:pic>
      <p:sp>
        <p:nvSpPr>
          <p:cNvPr id="8" name="TextBox 7">
            <a:extLst>
              <a:ext uri="{FF2B5EF4-FFF2-40B4-BE49-F238E27FC236}">
                <a16:creationId xmlns:a16="http://schemas.microsoft.com/office/drawing/2014/main" id="{4DE6B770-53AB-4BFC-9E3C-D229361E262E}"/>
              </a:ext>
            </a:extLst>
          </p:cNvPr>
          <p:cNvSpPr txBox="1"/>
          <p:nvPr/>
        </p:nvSpPr>
        <p:spPr>
          <a:xfrm>
            <a:off x="1392072" y="869619"/>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F4D17AF2-8389-44E7-9A85-A5D9680F28F7}"/>
              </a:ext>
            </a:extLst>
          </p:cNvPr>
          <p:cNvSpPr txBox="1"/>
          <p:nvPr/>
        </p:nvSpPr>
        <p:spPr>
          <a:xfrm>
            <a:off x="4556039" y="733576"/>
            <a:ext cx="4499377" cy="830997"/>
          </a:xfrm>
          <a:prstGeom prst="rect">
            <a:avLst/>
          </a:prstGeom>
          <a:solidFill>
            <a:schemeClr val="bg1"/>
          </a:solidFill>
          <a:ln>
            <a:solidFill>
              <a:schemeClr val="tx1"/>
            </a:solidFill>
          </a:ln>
        </p:spPr>
        <p:txBody>
          <a:bodyPr wrap="square" rtlCol="0">
            <a:spAutoFit/>
          </a:bodyPr>
          <a:lstStyle/>
          <a:p>
            <a:pPr algn="l"/>
            <a:r>
              <a:rPr lang="en-US" sz="1600" b="0" dirty="0"/>
              <a:t>The 501 plays no "functional" role in linking the records but may aid in display and conforms to official MARC rules</a:t>
            </a:r>
            <a:endParaRPr lang="en-GB" sz="1600" b="0" dirty="0"/>
          </a:p>
        </p:txBody>
      </p:sp>
      <p:cxnSp>
        <p:nvCxnSpPr>
          <p:cNvPr id="11" name="Straight Connector 10">
            <a:extLst>
              <a:ext uri="{FF2B5EF4-FFF2-40B4-BE49-F238E27FC236}">
                <a16:creationId xmlns:a16="http://schemas.microsoft.com/office/drawing/2014/main" id="{8556E7BC-D3D7-4336-AD2F-3AC1827E0925}"/>
              </a:ext>
            </a:extLst>
          </p:cNvPr>
          <p:cNvCxnSpPr>
            <a:cxnSpLocks/>
          </p:cNvCxnSpPr>
          <p:nvPr/>
        </p:nvCxnSpPr>
        <p:spPr bwMode="auto">
          <a:xfrm>
            <a:off x="8683322" y="1564573"/>
            <a:ext cx="0" cy="976621"/>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2" name="Straight Arrow Connector 11">
            <a:extLst>
              <a:ext uri="{FF2B5EF4-FFF2-40B4-BE49-F238E27FC236}">
                <a16:creationId xmlns:a16="http://schemas.microsoft.com/office/drawing/2014/main" id="{C4A27DB2-ADD1-45BA-9197-B7544FF7A8D7}"/>
              </a:ext>
            </a:extLst>
          </p:cNvPr>
          <p:cNvCxnSpPr>
            <a:cxnSpLocks/>
          </p:cNvCxnSpPr>
          <p:nvPr/>
        </p:nvCxnSpPr>
        <p:spPr bwMode="auto">
          <a:xfrm flipH="1">
            <a:off x="7666182" y="2541194"/>
            <a:ext cx="1029948"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13" name="Rectangle 12">
            <a:extLst>
              <a:ext uri="{FF2B5EF4-FFF2-40B4-BE49-F238E27FC236}">
                <a16:creationId xmlns:a16="http://schemas.microsoft.com/office/drawing/2014/main" id="{3648621F-0262-49B4-BDDD-6F4A4F8C70B0}"/>
              </a:ext>
            </a:extLst>
          </p:cNvPr>
          <p:cNvSpPr/>
          <p:nvPr/>
        </p:nvSpPr>
        <p:spPr>
          <a:xfrm>
            <a:off x="625346" y="2380407"/>
            <a:ext cx="7040836" cy="332510"/>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Rectangle 13">
            <a:extLst>
              <a:ext uri="{FF2B5EF4-FFF2-40B4-BE49-F238E27FC236}">
                <a16:creationId xmlns:a16="http://schemas.microsoft.com/office/drawing/2014/main" id="{83357AD3-0356-4A42-8295-AB2AB73999D8}"/>
              </a:ext>
            </a:extLst>
          </p:cNvPr>
          <p:cNvSpPr/>
          <p:nvPr/>
        </p:nvSpPr>
        <p:spPr>
          <a:xfrm>
            <a:off x="625345" y="4417339"/>
            <a:ext cx="8070785" cy="332510"/>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TextBox 14">
            <a:extLst>
              <a:ext uri="{FF2B5EF4-FFF2-40B4-BE49-F238E27FC236}">
                <a16:creationId xmlns:a16="http://schemas.microsoft.com/office/drawing/2014/main" id="{3E687CD0-51B4-47BF-8A47-38C988160458}"/>
              </a:ext>
            </a:extLst>
          </p:cNvPr>
          <p:cNvSpPr txBox="1"/>
          <p:nvPr/>
        </p:nvSpPr>
        <p:spPr>
          <a:xfrm>
            <a:off x="120071" y="869619"/>
            <a:ext cx="4036293" cy="646331"/>
          </a:xfrm>
          <a:prstGeom prst="rect">
            <a:avLst/>
          </a:prstGeom>
          <a:solidFill>
            <a:srgbClr val="FFFF00"/>
          </a:solidFill>
          <a:ln>
            <a:solidFill>
              <a:schemeClr val="tx1"/>
            </a:solidFill>
          </a:ln>
        </p:spPr>
        <p:txBody>
          <a:bodyPr wrap="square" rtlCol="1">
            <a:spAutoFit/>
          </a:bodyPr>
          <a:lstStyle/>
          <a:p>
            <a:r>
              <a:rPr lang="en-US" dirty="0"/>
              <a:t>Title: Prayer book: abridged …</a:t>
            </a:r>
          </a:p>
          <a:p>
            <a:endParaRPr lang="he-IL" dirty="0"/>
          </a:p>
        </p:txBody>
      </p:sp>
      <p:sp>
        <p:nvSpPr>
          <p:cNvPr id="16" name="TextBox 15">
            <a:extLst>
              <a:ext uri="{FF2B5EF4-FFF2-40B4-BE49-F238E27FC236}">
                <a16:creationId xmlns:a16="http://schemas.microsoft.com/office/drawing/2014/main" id="{3D673034-E17D-4A17-B25C-C399F2FADE4B}"/>
              </a:ext>
            </a:extLst>
          </p:cNvPr>
          <p:cNvSpPr txBox="1"/>
          <p:nvPr/>
        </p:nvSpPr>
        <p:spPr>
          <a:xfrm>
            <a:off x="3925455" y="3052306"/>
            <a:ext cx="5129961" cy="1015663"/>
          </a:xfrm>
          <a:prstGeom prst="rect">
            <a:avLst/>
          </a:prstGeom>
          <a:solidFill>
            <a:schemeClr val="bg1"/>
          </a:solidFill>
          <a:ln>
            <a:solidFill>
              <a:schemeClr val="tx1"/>
            </a:solidFill>
          </a:ln>
        </p:spPr>
        <p:txBody>
          <a:bodyPr wrap="square" rtlCol="0">
            <a:spAutoFit/>
          </a:bodyPr>
          <a:lstStyle/>
          <a:p>
            <a:pPr algn="l"/>
            <a:r>
              <a:rPr lang="en-US" sz="1200" b="0" dirty="0"/>
              <a:t>Here we put the system control number in subfield w.  </a:t>
            </a:r>
          </a:p>
          <a:p>
            <a:pPr algn="l"/>
            <a:r>
              <a:rPr lang="en-US" sz="1200" b="0" dirty="0"/>
              <a:t>We could instead have put the MMSID in subfield w.</a:t>
            </a:r>
          </a:p>
          <a:p>
            <a:pPr algn="l"/>
            <a:r>
              <a:rPr lang="en-US" sz="1200" b="0" dirty="0"/>
              <a:t>If there was an ISBN or ISSN in the related records then we could have also added the ISBN in subfield z and the ISSN in subfield x</a:t>
            </a:r>
          </a:p>
          <a:p>
            <a:r>
              <a:rPr lang="en-US" sz="1200" dirty="0"/>
              <a:t>There is also a link to the item via subfield g and the barcode preceded by "no:"</a:t>
            </a:r>
            <a:r>
              <a:rPr lang="en-US" sz="1200" b="0" dirty="0"/>
              <a:t> </a:t>
            </a:r>
            <a:endParaRPr lang="en-GB" sz="1200" b="0" dirty="0"/>
          </a:p>
        </p:txBody>
      </p:sp>
      <p:cxnSp>
        <p:nvCxnSpPr>
          <p:cNvPr id="17" name="Straight Arrow Connector 16">
            <a:extLst>
              <a:ext uri="{FF2B5EF4-FFF2-40B4-BE49-F238E27FC236}">
                <a16:creationId xmlns:a16="http://schemas.microsoft.com/office/drawing/2014/main" id="{FDCFBF5D-831B-4F24-9AAA-58BD7ABFB003}"/>
              </a:ext>
            </a:extLst>
          </p:cNvPr>
          <p:cNvCxnSpPr>
            <a:cxnSpLocks/>
          </p:cNvCxnSpPr>
          <p:nvPr/>
        </p:nvCxnSpPr>
        <p:spPr bwMode="auto">
          <a:xfrm flipH="1">
            <a:off x="5698837" y="4067969"/>
            <a:ext cx="129308" cy="345316"/>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871808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795172-43E2-C00B-0858-2FA9AF98D992}"/>
              </a:ext>
            </a:extLst>
          </p:cNvPr>
          <p:cNvPicPr>
            <a:picLocks noChangeAspect="1"/>
          </p:cNvPicPr>
          <p:nvPr/>
        </p:nvPicPr>
        <p:blipFill>
          <a:blip r:embed="rId2"/>
          <a:stretch>
            <a:fillRect/>
          </a:stretch>
        </p:blipFill>
        <p:spPr>
          <a:xfrm>
            <a:off x="1979712" y="2130694"/>
            <a:ext cx="5755036" cy="1881216"/>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Steps to bind the titles into one volume</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49413" y="646479"/>
            <a:ext cx="8424936" cy="3979385"/>
          </a:xfrm>
        </p:spPr>
        <p:txBody>
          <a:bodyPr>
            <a:noAutofit/>
          </a:bodyPr>
          <a:lstStyle/>
          <a:p>
            <a:r>
              <a:rPr lang="en-US" sz="2000" dirty="0">
                <a:solidFill>
                  <a:schemeClr val="tx1"/>
                </a:solidFill>
              </a:rPr>
              <a:t>We also add </a:t>
            </a:r>
          </a:p>
          <a:p>
            <a:pPr lvl="1"/>
            <a:r>
              <a:rPr lang="en-US" dirty="0"/>
              <a:t>A 014 to the holding record of the "master title".</a:t>
            </a:r>
          </a:p>
          <a:p>
            <a:pPr lvl="1"/>
            <a:r>
              <a:rPr lang="en-US" dirty="0"/>
              <a:t>An Item to this holding record</a:t>
            </a:r>
          </a:p>
        </p:txBody>
      </p:sp>
      <p:sp>
        <p:nvSpPr>
          <p:cNvPr id="6" name="Rectangle 5">
            <a:extLst>
              <a:ext uri="{FF2B5EF4-FFF2-40B4-BE49-F238E27FC236}">
                <a16:creationId xmlns:a16="http://schemas.microsoft.com/office/drawing/2014/main" id="{2D4451CE-EAC5-428D-8155-FD068F38A159}"/>
              </a:ext>
            </a:extLst>
          </p:cNvPr>
          <p:cNvSpPr/>
          <p:nvPr/>
        </p:nvSpPr>
        <p:spPr bwMode="auto">
          <a:xfrm>
            <a:off x="2114080" y="3187914"/>
            <a:ext cx="3226021" cy="331142"/>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7" name="TextBox 6">
            <a:extLst>
              <a:ext uri="{FF2B5EF4-FFF2-40B4-BE49-F238E27FC236}">
                <a16:creationId xmlns:a16="http://schemas.microsoft.com/office/drawing/2014/main" id="{8E4DD225-6955-457C-8D8C-035BAB6951CB}"/>
              </a:ext>
            </a:extLst>
          </p:cNvPr>
          <p:cNvSpPr txBox="1"/>
          <p:nvPr/>
        </p:nvSpPr>
        <p:spPr>
          <a:xfrm>
            <a:off x="5340101" y="1866993"/>
            <a:ext cx="3721157" cy="1015663"/>
          </a:xfrm>
          <a:prstGeom prst="rect">
            <a:avLst/>
          </a:prstGeom>
          <a:solidFill>
            <a:schemeClr val="bg1"/>
          </a:solidFill>
          <a:ln>
            <a:solidFill>
              <a:schemeClr val="tx1"/>
            </a:solidFill>
          </a:ln>
        </p:spPr>
        <p:txBody>
          <a:bodyPr wrap="square" rtlCol="0">
            <a:spAutoFit/>
          </a:bodyPr>
          <a:lstStyle/>
          <a:p>
            <a:pPr algn="l"/>
            <a:r>
              <a:rPr lang="en-US" sz="1200" b="0" dirty="0"/>
              <a:t>The 014 plays no "functional" role in linking the records but may aid in display and conforms to official MARC rules.</a:t>
            </a:r>
          </a:p>
          <a:p>
            <a:pPr algn="l"/>
            <a:r>
              <a:rPr lang="en-US" sz="1200" b="0" dirty="0"/>
              <a:t>Here we have linked it to the MMSID of the related record.</a:t>
            </a:r>
            <a:endParaRPr lang="en-GB" sz="1200" b="0" dirty="0"/>
          </a:p>
        </p:txBody>
      </p:sp>
      <p:cxnSp>
        <p:nvCxnSpPr>
          <p:cNvPr id="9" name="Straight Arrow Connector 8">
            <a:extLst>
              <a:ext uri="{FF2B5EF4-FFF2-40B4-BE49-F238E27FC236}">
                <a16:creationId xmlns:a16="http://schemas.microsoft.com/office/drawing/2014/main" id="{DC1192DC-606D-4472-B70E-D8D431F2214E}"/>
              </a:ext>
            </a:extLst>
          </p:cNvPr>
          <p:cNvCxnSpPr>
            <a:cxnSpLocks/>
          </p:cNvCxnSpPr>
          <p:nvPr/>
        </p:nvCxnSpPr>
        <p:spPr bwMode="auto">
          <a:xfrm flipH="1">
            <a:off x="5340101" y="2885717"/>
            <a:ext cx="638877" cy="448696"/>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015231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4F7E73F6-75FC-44E9-BBFF-F064A233FBD3}"/>
              </a:ext>
            </a:extLst>
          </p:cNvPr>
          <p:cNvSpPr>
            <a:spLocks noGrp="1"/>
          </p:cNvSpPr>
          <p:nvPr/>
        </p:nvSpPr>
        <p:spPr>
          <a:xfrm>
            <a:off x="175670" y="2139702"/>
            <a:ext cx="4972396" cy="1656184"/>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3600" b="1" kern="1200">
                <a:solidFill>
                  <a:schemeClr val="accent1"/>
                </a:solidFill>
                <a:latin typeface="Calibri Light" panose="020F0302020204030204" pitchFamily="34" charset="0"/>
                <a:ea typeface="+mj-ea"/>
                <a:cs typeface="Calibri Light" panose="020F0302020204030204" pitchFamily="34" charset="0"/>
              </a:defRPr>
            </a:lvl1pPr>
          </a:lstStyle>
          <a:p>
            <a:r>
              <a:rPr lang="en-US" dirty="0"/>
              <a:t>One bibliographic record with multiple 773 host item entry fields</a:t>
            </a:r>
          </a:p>
        </p:txBody>
      </p:sp>
      <p:sp>
        <p:nvSpPr>
          <p:cNvPr id="9" name="Subtitle 5">
            <a:extLst>
              <a:ext uri="{FF2B5EF4-FFF2-40B4-BE49-F238E27FC236}">
                <a16:creationId xmlns:a16="http://schemas.microsoft.com/office/drawing/2014/main" id="{21FAB61A-9C29-4137-8AD1-B7E6D1F2B335}"/>
              </a:ext>
            </a:extLst>
          </p:cNvPr>
          <p:cNvSpPr>
            <a:spLocks noGrp="1"/>
          </p:cNvSpPr>
          <p:nvPr/>
        </p:nvSpPr>
        <p:spPr>
          <a:xfrm>
            <a:off x="175669" y="3579862"/>
            <a:ext cx="5116411" cy="478380"/>
          </a:xfrm>
          <a:prstGeom prst="rect">
            <a:avLst/>
          </a:prstGeom>
        </p:spPr>
        <p:txBody>
          <a:bodyPr vert="horz" lIns="91440" tIns="45720" rIns="91440" bIns="45720" rtlCol="0" anchor="t" anchorCtr="0">
            <a:normAutofit/>
          </a:bodyPr>
          <a:lstStyle>
            <a:lvl1pPr marL="0" indent="0" algn="l" defTabSz="914400" rtl="0" eaLnBrk="1" latinLnBrk="0" hangingPunct="1">
              <a:spcBef>
                <a:spcPts val="300"/>
              </a:spcBef>
              <a:buFont typeface="Arial" panose="020B0604020202020204" pitchFamily="34" charset="0"/>
              <a:buNone/>
              <a:defRPr sz="2000" kern="1200">
                <a:solidFill>
                  <a:schemeClr val="accent1"/>
                </a:solidFill>
                <a:latin typeface="+mn-lt"/>
                <a:ea typeface="+mn-ea"/>
                <a:cs typeface="+mn-cs"/>
              </a:defRPr>
            </a:lvl1pPr>
            <a:lvl2pPr marL="457200" indent="0" algn="ctr" defTabSz="914400" rtl="0" eaLnBrk="1" latinLnBrk="0" hangingPunct="1">
              <a:spcBef>
                <a:spcPts val="3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spcBef>
                <a:spcPts val="3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spcBef>
                <a:spcPts val="3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spcBef>
                <a:spcPts val="3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0" name="Text Placeholder 6">
            <a:extLst>
              <a:ext uri="{FF2B5EF4-FFF2-40B4-BE49-F238E27FC236}">
                <a16:creationId xmlns:a16="http://schemas.microsoft.com/office/drawing/2014/main" id="{E3E3076C-2A62-4931-8C20-AA9AF105D504}"/>
              </a:ext>
            </a:extLst>
          </p:cNvPr>
          <p:cNvSpPr>
            <a:spLocks noGrp="1"/>
          </p:cNvSpPr>
          <p:nvPr/>
        </p:nvSpPr>
        <p:spPr>
          <a:xfrm>
            <a:off x="174949" y="4127419"/>
            <a:ext cx="4972396" cy="388547"/>
          </a:xfrm>
          <a:prstGeom prst="rect">
            <a:avLst/>
          </a:prstGeom>
        </p:spPr>
        <p:txBody>
          <a:bodyPr vert="horz" lIns="91440" tIns="45720" rIns="91440" bIns="45720" rtlCol="0">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lgn="l" defTabSz="914400" rtl="0" eaLnBrk="1" latinLnBrk="0" hangingPunct="1">
              <a:spcBef>
                <a:spcPts val="3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Yoel Kortick – Senior Librarian</a:t>
            </a:r>
          </a:p>
          <a:p>
            <a:endParaRPr lang="en-US" dirty="0"/>
          </a:p>
        </p:txBody>
      </p:sp>
      <p:pic>
        <p:nvPicPr>
          <p:cNvPr id="2050" name="Picture 2">
            <a:extLst>
              <a:ext uri="{FF2B5EF4-FFF2-40B4-BE49-F238E27FC236}">
                <a16:creationId xmlns:a16="http://schemas.microsoft.com/office/drawing/2014/main" id="{F15BE996-8677-4736-8438-98AE7BFA9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396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Steps to bind the titles into one volume</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49413" y="646479"/>
            <a:ext cx="8424936" cy="3979385"/>
          </a:xfrm>
        </p:spPr>
        <p:txBody>
          <a:bodyPr>
            <a:noAutofit/>
          </a:bodyPr>
          <a:lstStyle/>
          <a:p>
            <a:r>
              <a:rPr lang="en-US" sz="2000" dirty="0">
                <a:solidFill>
                  <a:schemeClr val="tx1"/>
                </a:solidFill>
              </a:rPr>
              <a:t>Here is the item</a:t>
            </a:r>
            <a:endParaRPr lang="en-US" dirty="0"/>
          </a:p>
        </p:txBody>
      </p:sp>
      <p:pic>
        <p:nvPicPr>
          <p:cNvPr id="11" name="Picture 10">
            <a:extLst>
              <a:ext uri="{FF2B5EF4-FFF2-40B4-BE49-F238E27FC236}">
                <a16:creationId xmlns:a16="http://schemas.microsoft.com/office/drawing/2014/main" id="{FB66361F-8A35-4F02-8DDC-297165D43D1E}"/>
              </a:ext>
            </a:extLst>
          </p:cNvPr>
          <p:cNvPicPr>
            <a:picLocks noChangeAspect="1"/>
          </p:cNvPicPr>
          <p:nvPr/>
        </p:nvPicPr>
        <p:blipFill>
          <a:blip r:embed="rId2"/>
          <a:stretch>
            <a:fillRect/>
          </a:stretch>
        </p:blipFill>
        <p:spPr>
          <a:xfrm>
            <a:off x="64652" y="1202713"/>
            <a:ext cx="9000000" cy="1755187"/>
          </a:xfrm>
          <a:prstGeom prst="rect">
            <a:avLst/>
          </a:prstGeom>
          <a:ln>
            <a:solidFill>
              <a:schemeClr val="accent1"/>
            </a:solidFill>
          </a:ln>
        </p:spPr>
      </p:pic>
      <p:sp>
        <p:nvSpPr>
          <p:cNvPr id="12" name="Rectangle 11">
            <a:extLst>
              <a:ext uri="{FF2B5EF4-FFF2-40B4-BE49-F238E27FC236}">
                <a16:creationId xmlns:a16="http://schemas.microsoft.com/office/drawing/2014/main" id="{48FF75A5-E96C-4F53-970F-01A18858B2DB}"/>
              </a:ext>
            </a:extLst>
          </p:cNvPr>
          <p:cNvSpPr/>
          <p:nvPr/>
        </p:nvSpPr>
        <p:spPr bwMode="auto">
          <a:xfrm>
            <a:off x="893278" y="1851892"/>
            <a:ext cx="2381013" cy="623455"/>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13" name="TextBox 12">
            <a:extLst>
              <a:ext uri="{FF2B5EF4-FFF2-40B4-BE49-F238E27FC236}">
                <a16:creationId xmlns:a16="http://schemas.microsoft.com/office/drawing/2014/main" id="{A6E72225-2485-4204-B201-D499BF1F81CC}"/>
              </a:ext>
            </a:extLst>
          </p:cNvPr>
          <p:cNvSpPr txBox="1"/>
          <p:nvPr/>
        </p:nvSpPr>
        <p:spPr>
          <a:xfrm>
            <a:off x="4323509" y="3229498"/>
            <a:ext cx="4499377" cy="584775"/>
          </a:xfrm>
          <a:prstGeom prst="rect">
            <a:avLst/>
          </a:prstGeom>
          <a:solidFill>
            <a:schemeClr val="bg1"/>
          </a:solidFill>
          <a:ln>
            <a:solidFill>
              <a:schemeClr val="tx1"/>
            </a:solidFill>
          </a:ln>
        </p:spPr>
        <p:txBody>
          <a:bodyPr wrap="square" rtlCol="0">
            <a:spAutoFit/>
          </a:bodyPr>
          <a:lstStyle/>
          <a:p>
            <a:pPr algn="l"/>
            <a:r>
              <a:rPr lang="en-US" sz="1600" b="0" dirty="0"/>
              <a:t>As previously stated only the "master title" gets the holding record and item.</a:t>
            </a:r>
            <a:endParaRPr lang="en-GB" sz="1600" b="0" dirty="0"/>
          </a:p>
        </p:txBody>
      </p:sp>
      <p:sp>
        <p:nvSpPr>
          <p:cNvPr id="14" name="TextBox 13">
            <a:extLst>
              <a:ext uri="{FF2B5EF4-FFF2-40B4-BE49-F238E27FC236}">
                <a16:creationId xmlns:a16="http://schemas.microsoft.com/office/drawing/2014/main" id="{1198835C-4FCB-43CF-95C4-1AC7BE90CF5E}"/>
              </a:ext>
            </a:extLst>
          </p:cNvPr>
          <p:cNvSpPr txBox="1"/>
          <p:nvPr/>
        </p:nvSpPr>
        <p:spPr>
          <a:xfrm>
            <a:off x="414045" y="3973001"/>
            <a:ext cx="5247572" cy="830997"/>
          </a:xfrm>
          <a:prstGeom prst="rect">
            <a:avLst/>
          </a:prstGeom>
          <a:solidFill>
            <a:schemeClr val="bg1"/>
          </a:solidFill>
          <a:ln>
            <a:solidFill>
              <a:schemeClr val="tx1"/>
            </a:solidFill>
          </a:ln>
        </p:spPr>
        <p:txBody>
          <a:bodyPr wrap="square" rtlCol="0">
            <a:spAutoFit/>
          </a:bodyPr>
          <a:lstStyle/>
          <a:p>
            <a:r>
              <a:rPr lang="en-US" sz="1600" dirty="0"/>
              <a:t>The 773 of "Prayer book: abridged …" has $$g no:AU44928 to link to this item</a:t>
            </a:r>
          </a:p>
          <a:p>
            <a:pPr algn="l"/>
            <a:endParaRPr lang="en-GB" sz="1600" b="0" dirty="0"/>
          </a:p>
        </p:txBody>
      </p:sp>
      <p:cxnSp>
        <p:nvCxnSpPr>
          <p:cNvPr id="15" name="Straight Arrow Connector 14">
            <a:extLst>
              <a:ext uri="{FF2B5EF4-FFF2-40B4-BE49-F238E27FC236}">
                <a16:creationId xmlns:a16="http://schemas.microsoft.com/office/drawing/2014/main" id="{2173820E-8BB0-4BF4-A7BB-EC1EE71A07B7}"/>
              </a:ext>
            </a:extLst>
          </p:cNvPr>
          <p:cNvCxnSpPr>
            <a:cxnSpLocks/>
          </p:cNvCxnSpPr>
          <p:nvPr/>
        </p:nvCxnSpPr>
        <p:spPr>
          <a:xfrm flipV="1">
            <a:off x="414045" y="1953493"/>
            <a:ext cx="479233" cy="503382"/>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9E42456-69FC-4018-8A52-60E722282771}"/>
              </a:ext>
            </a:extLst>
          </p:cNvPr>
          <p:cNvCxnSpPr>
            <a:cxnSpLocks/>
          </p:cNvCxnSpPr>
          <p:nvPr/>
        </p:nvCxnSpPr>
        <p:spPr>
          <a:xfrm flipV="1">
            <a:off x="414045" y="2422167"/>
            <a:ext cx="0" cy="1565717"/>
          </a:xfrm>
          <a:prstGeom prst="straightConnector1">
            <a:avLst/>
          </a:prstGeom>
          <a:ln w="38100">
            <a:solidFill>
              <a:srgbClr val="EE3A4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666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Steps to bind the titles into one volume</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49413" y="646479"/>
            <a:ext cx="8424936" cy="3979385"/>
          </a:xfrm>
        </p:spPr>
        <p:txBody>
          <a:bodyPr>
            <a:noAutofit/>
          </a:bodyPr>
          <a:lstStyle/>
          <a:p>
            <a:r>
              <a:rPr lang="en-US" sz="2000" dirty="0">
                <a:solidFill>
                  <a:schemeClr val="tx1"/>
                </a:solidFill>
              </a:rPr>
              <a:t>Now we will add 501 "Bound with" field to the other record "Prayer book: abridged …".  </a:t>
            </a:r>
          </a:p>
        </p:txBody>
      </p:sp>
      <p:pic>
        <p:nvPicPr>
          <p:cNvPr id="17" name="Picture 16">
            <a:extLst>
              <a:ext uri="{FF2B5EF4-FFF2-40B4-BE49-F238E27FC236}">
                <a16:creationId xmlns:a16="http://schemas.microsoft.com/office/drawing/2014/main" id="{DE7E74A7-7DCD-4EBA-97F5-A74A31D1E07F}"/>
              </a:ext>
            </a:extLst>
          </p:cNvPr>
          <p:cNvPicPr>
            <a:picLocks noChangeAspect="1"/>
          </p:cNvPicPr>
          <p:nvPr/>
        </p:nvPicPr>
        <p:blipFill>
          <a:blip r:embed="rId2"/>
          <a:stretch>
            <a:fillRect/>
          </a:stretch>
        </p:blipFill>
        <p:spPr>
          <a:xfrm>
            <a:off x="752475" y="1746494"/>
            <a:ext cx="7639050" cy="2466975"/>
          </a:xfrm>
          <a:prstGeom prst="rect">
            <a:avLst/>
          </a:prstGeom>
          <a:ln>
            <a:solidFill>
              <a:schemeClr val="accent1"/>
            </a:solidFill>
          </a:ln>
        </p:spPr>
      </p:pic>
      <p:sp>
        <p:nvSpPr>
          <p:cNvPr id="18" name="Rectangle 17">
            <a:extLst>
              <a:ext uri="{FF2B5EF4-FFF2-40B4-BE49-F238E27FC236}">
                <a16:creationId xmlns:a16="http://schemas.microsoft.com/office/drawing/2014/main" id="{F0AD4CDE-B6D4-4883-AF01-C1000474F8E1}"/>
              </a:ext>
            </a:extLst>
          </p:cNvPr>
          <p:cNvSpPr/>
          <p:nvPr/>
        </p:nvSpPr>
        <p:spPr bwMode="auto">
          <a:xfrm>
            <a:off x="833101" y="3893882"/>
            <a:ext cx="7558424" cy="334052"/>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19" name="TextBox 18">
            <a:extLst>
              <a:ext uri="{FF2B5EF4-FFF2-40B4-BE49-F238E27FC236}">
                <a16:creationId xmlns:a16="http://schemas.microsoft.com/office/drawing/2014/main" id="{DD22002B-BEA9-4E2F-8895-38700AB02B52}"/>
              </a:ext>
            </a:extLst>
          </p:cNvPr>
          <p:cNvSpPr txBox="1"/>
          <p:nvPr/>
        </p:nvSpPr>
        <p:spPr>
          <a:xfrm>
            <a:off x="3995935" y="2433448"/>
            <a:ext cx="3816425" cy="1077218"/>
          </a:xfrm>
          <a:prstGeom prst="rect">
            <a:avLst/>
          </a:prstGeom>
          <a:solidFill>
            <a:schemeClr val="bg1"/>
          </a:solidFill>
          <a:ln>
            <a:solidFill>
              <a:schemeClr val="tx1"/>
            </a:solidFill>
          </a:ln>
        </p:spPr>
        <p:txBody>
          <a:bodyPr wrap="square" rtlCol="0">
            <a:spAutoFit/>
          </a:bodyPr>
          <a:lstStyle/>
          <a:p>
            <a:pPr algn="l"/>
            <a:r>
              <a:rPr lang="en-US" sz="1600" b="0" dirty="0"/>
              <a:t>As previously stated these 501 fields have no "functional" value linking the records.</a:t>
            </a:r>
          </a:p>
          <a:p>
            <a:pPr algn="l"/>
            <a:r>
              <a:rPr lang="en-US" sz="1600" b="0" dirty="0"/>
              <a:t>They may aid in display and conform to MARC standards.</a:t>
            </a:r>
            <a:endParaRPr lang="en-GB" sz="1600" b="0" dirty="0"/>
          </a:p>
        </p:txBody>
      </p:sp>
      <p:cxnSp>
        <p:nvCxnSpPr>
          <p:cNvPr id="20" name="Straight Arrow Connector 19">
            <a:extLst>
              <a:ext uri="{FF2B5EF4-FFF2-40B4-BE49-F238E27FC236}">
                <a16:creationId xmlns:a16="http://schemas.microsoft.com/office/drawing/2014/main" id="{A23AC172-DD04-4962-98C1-416A2B2F4F2D}"/>
              </a:ext>
            </a:extLst>
          </p:cNvPr>
          <p:cNvCxnSpPr>
            <a:cxnSpLocks/>
          </p:cNvCxnSpPr>
          <p:nvPr/>
        </p:nvCxnSpPr>
        <p:spPr bwMode="auto">
          <a:xfrm>
            <a:off x="6680354" y="3510666"/>
            <a:ext cx="0" cy="410695"/>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4275360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Steps to bind the titles into one volume</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49413" y="646479"/>
            <a:ext cx="8424936" cy="3979385"/>
          </a:xfrm>
        </p:spPr>
        <p:txBody>
          <a:bodyPr>
            <a:noAutofit/>
          </a:bodyPr>
          <a:lstStyle/>
          <a:p>
            <a:r>
              <a:rPr lang="en-US" sz="2000" dirty="0">
                <a:solidFill>
                  <a:schemeClr val="tx1"/>
                </a:solidFill>
              </a:rPr>
              <a:t>We then wait for the job "MMS - Build Record Relations" to complete</a:t>
            </a:r>
            <a:endParaRPr lang="en-US" sz="1800" dirty="0">
              <a:solidFill>
                <a:schemeClr val="tx1"/>
              </a:solidFill>
            </a:endParaRPr>
          </a:p>
        </p:txBody>
      </p:sp>
      <p:pic>
        <p:nvPicPr>
          <p:cNvPr id="9" name="Picture 8">
            <a:extLst>
              <a:ext uri="{FF2B5EF4-FFF2-40B4-BE49-F238E27FC236}">
                <a16:creationId xmlns:a16="http://schemas.microsoft.com/office/drawing/2014/main" id="{22DDA070-9753-4236-B0CD-88522613786A}"/>
              </a:ext>
            </a:extLst>
          </p:cNvPr>
          <p:cNvPicPr>
            <a:picLocks noChangeAspect="1"/>
          </p:cNvPicPr>
          <p:nvPr/>
        </p:nvPicPr>
        <p:blipFill>
          <a:blip r:embed="rId2"/>
          <a:stretch>
            <a:fillRect/>
          </a:stretch>
        </p:blipFill>
        <p:spPr>
          <a:xfrm>
            <a:off x="73888" y="3009367"/>
            <a:ext cx="9000000" cy="826050"/>
          </a:xfrm>
          <a:prstGeom prst="rect">
            <a:avLst/>
          </a:prstGeom>
          <a:ln>
            <a:solidFill>
              <a:schemeClr val="tx1"/>
            </a:solidFill>
          </a:ln>
        </p:spPr>
      </p:pic>
      <p:sp>
        <p:nvSpPr>
          <p:cNvPr id="11" name="Rectangle 10">
            <a:extLst>
              <a:ext uri="{FF2B5EF4-FFF2-40B4-BE49-F238E27FC236}">
                <a16:creationId xmlns:a16="http://schemas.microsoft.com/office/drawing/2014/main" id="{3E0F006B-4708-4892-B949-F0F75B3C2471}"/>
              </a:ext>
            </a:extLst>
          </p:cNvPr>
          <p:cNvSpPr/>
          <p:nvPr/>
        </p:nvSpPr>
        <p:spPr bwMode="auto">
          <a:xfrm>
            <a:off x="281338" y="3458450"/>
            <a:ext cx="1843440" cy="311812"/>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11">
            <a:extLst>
              <a:ext uri="{FF2B5EF4-FFF2-40B4-BE49-F238E27FC236}">
                <a16:creationId xmlns:a16="http://schemas.microsoft.com/office/drawing/2014/main" id="{7763DD15-479F-4978-BDD9-39AF9C624BBC}"/>
              </a:ext>
            </a:extLst>
          </p:cNvPr>
          <p:cNvSpPr/>
          <p:nvPr/>
        </p:nvSpPr>
        <p:spPr bwMode="auto">
          <a:xfrm>
            <a:off x="8229577" y="3426864"/>
            <a:ext cx="836784" cy="426176"/>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32256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0" y="3319778"/>
            <a:ext cx="9143999" cy="1240583"/>
          </a:xfrm>
        </p:spPr>
        <p:txBody>
          <a:bodyPr/>
          <a:lstStyle/>
          <a:p>
            <a:pPr algn="ctr"/>
            <a:r>
              <a:rPr lang="en-US" sz="2400" dirty="0"/>
              <a:t>Viewing the results in Alma</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23</a:t>
            </a:fld>
            <a:endParaRPr lang="en-US" dirty="0"/>
          </a:p>
        </p:txBody>
      </p:sp>
      <p:pic>
        <p:nvPicPr>
          <p:cNvPr id="8" name="Picture 7">
            <a:extLst>
              <a:ext uri="{FF2B5EF4-FFF2-40B4-BE49-F238E27FC236}">
                <a16:creationId xmlns:a16="http://schemas.microsoft.com/office/drawing/2014/main" id="{D1804D14-9ED5-4A55-ADD7-34929D884715}"/>
              </a:ext>
            </a:extLst>
          </p:cNvPr>
          <p:cNvPicPr>
            <a:picLocks noChangeAspect="1"/>
          </p:cNvPicPr>
          <p:nvPr/>
        </p:nvPicPr>
        <p:blipFill>
          <a:blip r:embed="rId2"/>
          <a:stretch>
            <a:fillRect/>
          </a:stretch>
        </p:blipFill>
        <p:spPr>
          <a:xfrm>
            <a:off x="2267745" y="0"/>
            <a:ext cx="2952328" cy="3150471"/>
          </a:xfrm>
          <a:prstGeom prst="rect">
            <a:avLst/>
          </a:prstGeom>
        </p:spPr>
      </p:pic>
      <p:pic>
        <p:nvPicPr>
          <p:cNvPr id="5" name="Picture 4" descr="A person wearing a suit and tie smiling at the camera&#10;&#10;Description automatically generated">
            <a:extLst>
              <a:ext uri="{FF2B5EF4-FFF2-40B4-BE49-F238E27FC236}">
                <a16:creationId xmlns:a16="http://schemas.microsoft.com/office/drawing/2014/main" id="{4408BF1F-2064-4E2D-BAFC-14B420CF45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663"/>
            <a:ext cx="5364088" cy="3129051"/>
          </a:xfrm>
          <a:prstGeom prst="rect">
            <a:avLst/>
          </a:prstGeom>
        </p:spPr>
      </p:pic>
    </p:spTree>
    <p:extLst>
      <p:ext uri="{BB962C8B-B14F-4D97-AF65-F5344CB8AC3E}">
        <p14:creationId xmlns:p14="http://schemas.microsoft.com/office/powerpoint/2010/main" val="2459941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200" dirty="0"/>
              <a:t>Viewing the results in Alma</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673750"/>
            <a:ext cx="8424936" cy="3168351"/>
          </a:xfrm>
        </p:spPr>
        <p:txBody>
          <a:bodyPr>
            <a:normAutofit/>
          </a:bodyPr>
          <a:lstStyle/>
          <a:p>
            <a:r>
              <a:rPr lang="en-US" sz="2000" dirty="0"/>
              <a:t>Searching in Alma for the related records shows the related records with a link to the "Availability of related records"</a:t>
            </a:r>
          </a:p>
          <a:p>
            <a:r>
              <a:rPr lang="en-US" sz="2000" dirty="0"/>
              <a:t>Here we search for "Prayer book: abridged …"</a:t>
            </a:r>
            <a:endParaRPr lang="en-US" sz="2000" dirty="0">
              <a:solidFill>
                <a:srgbClr val="3E4C56"/>
              </a:solidFill>
            </a:endParaRPr>
          </a:p>
        </p:txBody>
      </p:sp>
      <p:pic>
        <p:nvPicPr>
          <p:cNvPr id="5" name="Picture 4">
            <a:extLst>
              <a:ext uri="{FF2B5EF4-FFF2-40B4-BE49-F238E27FC236}">
                <a16:creationId xmlns:a16="http://schemas.microsoft.com/office/drawing/2014/main" id="{90DD1FEC-E8C0-44C8-BC1C-B509664AE3A7}"/>
              </a:ext>
            </a:extLst>
          </p:cNvPr>
          <p:cNvPicPr>
            <a:picLocks noChangeAspect="1"/>
          </p:cNvPicPr>
          <p:nvPr/>
        </p:nvPicPr>
        <p:blipFill>
          <a:blip r:embed="rId2"/>
          <a:stretch>
            <a:fillRect/>
          </a:stretch>
        </p:blipFill>
        <p:spPr>
          <a:xfrm>
            <a:off x="92624" y="1779662"/>
            <a:ext cx="8924925" cy="2886075"/>
          </a:xfrm>
          <a:prstGeom prst="rect">
            <a:avLst/>
          </a:prstGeom>
          <a:ln>
            <a:solidFill>
              <a:schemeClr val="tx1"/>
            </a:solidFill>
          </a:ln>
        </p:spPr>
      </p:pic>
      <p:sp>
        <p:nvSpPr>
          <p:cNvPr id="6" name="Rectangle 5">
            <a:extLst>
              <a:ext uri="{FF2B5EF4-FFF2-40B4-BE49-F238E27FC236}">
                <a16:creationId xmlns:a16="http://schemas.microsoft.com/office/drawing/2014/main" id="{CDB53F27-A219-45CF-AFEC-FEBF25A8FB0A}"/>
              </a:ext>
            </a:extLst>
          </p:cNvPr>
          <p:cNvSpPr/>
          <p:nvPr/>
        </p:nvSpPr>
        <p:spPr bwMode="auto">
          <a:xfrm>
            <a:off x="1272000" y="3465680"/>
            <a:ext cx="1683037" cy="460860"/>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6">
            <a:extLst>
              <a:ext uri="{FF2B5EF4-FFF2-40B4-BE49-F238E27FC236}">
                <a16:creationId xmlns:a16="http://schemas.microsoft.com/office/drawing/2014/main" id="{E2D34B8C-D425-4B17-9B1F-61EA0DC666DB}"/>
              </a:ext>
            </a:extLst>
          </p:cNvPr>
          <p:cNvSpPr/>
          <p:nvPr/>
        </p:nvSpPr>
        <p:spPr bwMode="auto">
          <a:xfrm>
            <a:off x="4477017" y="3013098"/>
            <a:ext cx="1055565" cy="277223"/>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77695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Viewing the results in Alma</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936103"/>
          </a:xfrm>
        </p:spPr>
        <p:txBody>
          <a:bodyPr>
            <a:normAutofit fontScale="85000" lnSpcReduction="20000"/>
          </a:bodyPr>
          <a:lstStyle/>
          <a:p>
            <a:r>
              <a:rPr lang="en-US" dirty="0"/>
              <a:t>Note that "Prayer book : abridged ..." has a "physical" link and a holdings record.</a:t>
            </a:r>
          </a:p>
          <a:p>
            <a:r>
              <a:rPr lang="en-US" dirty="0">
                <a:solidFill>
                  <a:srgbClr val="3E4C56"/>
                </a:solidFill>
              </a:rPr>
              <a:t>But … it is actually the holdings record of the linked item</a:t>
            </a:r>
          </a:p>
        </p:txBody>
      </p:sp>
      <p:pic>
        <p:nvPicPr>
          <p:cNvPr id="9" name="Picture 8">
            <a:extLst>
              <a:ext uri="{FF2B5EF4-FFF2-40B4-BE49-F238E27FC236}">
                <a16:creationId xmlns:a16="http://schemas.microsoft.com/office/drawing/2014/main" id="{0CCDCA6C-1475-4E18-AC06-A7F5BAE70BA0}"/>
              </a:ext>
            </a:extLst>
          </p:cNvPr>
          <p:cNvPicPr>
            <a:picLocks noChangeAspect="1"/>
          </p:cNvPicPr>
          <p:nvPr/>
        </p:nvPicPr>
        <p:blipFill>
          <a:blip r:embed="rId2"/>
          <a:stretch>
            <a:fillRect/>
          </a:stretch>
        </p:blipFill>
        <p:spPr>
          <a:xfrm>
            <a:off x="73888" y="2139702"/>
            <a:ext cx="9000000" cy="1895498"/>
          </a:xfrm>
          <a:prstGeom prst="rect">
            <a:avLst/>
          </a:prstGeom>
          <a:ln>
            <a:solidFill>
              <a:schemeClr val="tx1"/>
            </a:solidFill>
          </a:ln>
        </p:spPr>
      </p:pic>
      <p:sp>
        <p:nvSpPr>
          <p:cNvPr id="10" name="Rectangle 9">
            <a:extLst>
              <a:ext uri="{FF2B5EF4-FFF2-40B4-BE49-F238E27FC236}">
                <a16:creationId xmlns:a16="http://schemas.microsoft.com/office/drawing/2014/main" id="{3E321DA1-9BB0-4671-95FD-49E398A4B67F}"/>
              </a:ext>
            </a:extLst>
          </p:cNvPr>
          <p:cNvSpPr/>
          <p:nvPr/>
        </p:nvSpPr>
        <p:spPr bwMode="auto">
          <a:xfrm>
            <a:off x="7303345" y="3451155"/>
            <a:ext cx="981673" cy="460860"/>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GB"/>
          </a:p>
        </p:txBody>
      </p:sp>
      <p:sp>
        <p:nvSpPr>
          <p:cNvPr id="11" name="Rectangle 10">
            <a:extLst>
              <a:ext uri="{FF2B5EF4-FFF2-40B4-BE49-F238E27FC236}">
                <a16:creationId xmlns:a16="http://schemas.microsoft.com/office/drawing/2014/main" id="{B606AFDD-0F2C-43C1-8151-02C7C0B63601}"/>
              </a:ext>
            </a:extLst>
          </p:cNvPr>
          <p:cNvSpPr/>
          <p:nvPr/>
        </p:nvSpPr>
        <p:spPr bwMode="auto">
          <a:xfrm>
            <a:off x="1057953" y="3021917"/>
            <a:ext cx="1055565" cy="277223"/>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GB"/>
          </a:p>
        </p:txBody>
      </p:sp>
    </p:spTree>
    <p:extLst>
      <p:ext uri="{BB962C8B-B14F-4D97-AF65-F5344CB8AC3E}">
        <p14:creationId xmlns:p14="http://schemas.microsoft.com/office/powerpoint/2010/main" val="146938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200" dirty="0"/>
              <a:t>Viewing the results in Alma</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154141" y="771551"/>
            <a:ext cx="8666331" cy="936103"/>
          </a:xfrm>
        </p:spPr>
        <p:txBody>
          <a:bodyPr>
            <a:normAutofit fontScale="85000" lnSpcReduction="20000"/>
          </a:bodyPr>
          <a:lstStyle/>
          <a:p>
            <a:r>
              <a:rPr lang="en-US" dirty="0"/>
              <a:t>Searching in Alma for the related records shows the related records with a link to the "Availability of related records"</a:t>
            </a:r>
          </a:p>
          <a:p>
            <a:r>
              <a:rPr lang="en-US" dirty="0"/>
              <a:t>Here we search for "Readings from the Holy Scriptures"</a:t>
            </a:r>
            <a:endParaRPr lang="en-GB" dirty="0"/>
          </a:p>
        </p:txBody>
      </p:sp>
      <p:pic>
        <p:nvPicPr>
          <p:cNvPr id="12" name="Picture 11">
            <a:extLst>
              <a:ext uri="{FF2B5EF4-FFF2-40B4-BE49-F238E27FC236}">
                <a16:creationId xmlns:a16="http://schemas.microsoft.com/office/drawing/2014/main" id="{99B2B98F-9A0F-4171-A976-7183A4C2F2FD}"/>
              </a:ext>
            </a:extLst>
          </p:cNvPr>
          <p:cNvPicPr>
            <a:picLocks noChangeAspect="1"/>
          </p:cNvPicPr>
          <p:nvPr/>
        </p:nvPicPr>
        <p:blipFill>
          <a:blip r:embed="rId2"/>
          <a:stretch>
            <a:fillRect/>
          </a:stretch>
        </p:blipFill>
        <p:spPr>
          <a:xfrm>
            <a:off x="70840" y="1707654"/>
            <a:ext cx="9000000" cy="2631992"/>
          </a:xfrm>
          <a:prstGeom prst="rect">
            <a:avLst/>
          </a:prstGeom>
          <a:ln>
            <a:solidFill>
              <a:schemeClr val="tx1"/>
            </a:solidFill>
          </a:ln>
        </p:spPr>
      </p:pic>
      <p:sp>
        <p:nvSpPr>
          <p:cNvPr id="14" name="Rectangle 13">
            <a:extLst>
              <a:ext uri="{FF2B5EF4-FFF2-40B4-BE49-F238E27FC236}">
                <a16:creationId xmlns:a16="http://schemas.microsoft.com/office/drawing/2014/main" id="{C2086146-FD31-4E52-A288-D5D72222F6CA}"/>
              </a:ext>
            </a:extLst>
          </p:cNvPr>
          <p:cNvSpPr/>
          <p:nvPr/>
        </p:nvSpPr>
        <p:spPr bwMode="auto">
          <a:xfrm>
            <a:off x="1277185" y="3256231"/>
            <a:ext cx="1327470" cy="462188"/>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14">
            <a:extLst>
              <a:ext uri="{FF2B5EF4-FFF2-40B4-BE49-F238E27FC236}">
                <a16:creationId xmlns:a16="http://schemas.microsoft.com/office/drawing/2014/main" id="{ABF67075-6F8F-47D4-A260-62C5AD9C5827}"/>
              </a:ext>
            </a:extLst>
          </p:cNvPr>
          <p:cNvSpPr/>
          <p:nvPr/>
        </p:nvSpPr>
        <p:spPr bwMode="auto">
          <a:xfrm>
            <a:off x="4205113" y="2801118"/>
            <a:ext cx="1041142" cy="346991"/>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16" name="TextBox 15">
            <a:extLst>
              <a:ext uri="{FF2B5EF4-FFF2-40B4-BE49-F238E27FC236}">
                <a16:creationId xmlns:a16="http://schemas.microsoft.com/office/drawing/2014/main" id="{CE1A9F49-F194-4503-A71C-0A11A8B1B28D}"/>
              </a:ext>
            </a:extLst>
          </p:cNvPr>
          <p:cNvSpPr txBox="1"/>
          <p:nvPr/>
        </p:nvSpPr>
        <p:spPr>
          <a:xfrm>
            <a:off x="2604655" y="3955665"/>
            <a:ext cx="3927477" cy="738664"/>
          </a:xfrm>
          <a:prstGeom prst="rect">
            <a:avLst/>
          </a:prstGeom>
          <a:solidFill>
            <a:schemeClr val="bg1"/>
          </a:solidFill>
          <a:ln>
            <a:solidFill>
              <a:schemeClr val="accent1"/>
            </a:solidFill>
          </a:ln>
        </p:spPr>
        <p:txBody>
          <a:bodyPr wrap="square" rtlCol="1">
            <a:spAutoFit/>
          </a:bodyPr>
          <a:lstStyle/>
          <a:p>
            <a:r>
              <a:rPr lang="en-US" sz="1400" dirty="0"/>
              <a:t>There are two related records here:</a:t>
            </a:r>
          </a:p>
          <a:p>
            <a:r>
              <a:rPr lang="en-US" sz="1400" dirty="0"/>
              <a:t>One from the 773 of the bound item</a:t>
            </a:r>
          </a:p>
          <a:p>
            <a:r>
              <a:rPr lang="en-US" sz="1400" dirty="0"/>
              <a:t>One from the 776 for the online version</a:t>
            </a:r>
            <a:endParaRPr lang="he-IL" sz="1400" dirty="0"/>
          </a:p>
        </p:txBody>
      </p:sp>
    </p:spTree>
    <p:extLst>
      <p:ext uri="{BB962C8B-B14F-4D97-AF65-F5344CB8AC3E}">
        <p14:creationId xmlns:p14="http://schemas.microsoft.com/office/powerpoint/2010/main" val="3321623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Viewing the results in Alma</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179512" y="771551"/>
            <a:ext cx="8784976" cy="936103"/>
          </a:xfrm>
        </p:spPr>
        <p:txBody>
          <a:bodyPr>
            <a:normAutofit/>
          </a:bodyPr>
          <a:lstStyle/>
          <a:p>
            <a:r>
              <a:rPr lang="en-US" sz="2000" dirty="0"/>
              <a:t>If we click the "Related Records" link from "Prayer Book: abridged …" …</a:t>
            </a:r>
            <a:endParaRPr lang="en-US" sz="2000" dirty="0">
              <a:solidFill>
                <a:srgbClr val="3E4C56"/>
              </a:solidFill>
            </a:endParaRPr>
          </a:p>
        </p:txBody>
      </p:sp>
      <p:pic>
        <p:nvPicPr>
          <p:cNvPr id="13" name="Picture 12">
            <a:extLst>
              <a:ext uri="{FF2B5EF4-FFF2-40B4-BE49-F238E27FC236}">
                <a16:creationId xmlns:a16="http://schemas.microsoft.com/office/drawing/2014/main" id="{29050A8D-B314-40D0-A906-F0676B453366}"/>
              </a:ext>
            </a:extLst>
          </p:cNvPr>
          <p:cNvPicPr>
            <a:picLocks noChangeAspect="1"/>
          </p:cNvPicPr>
          <p:nvPr/>
        </p:nvPicPr>
        <p:blipFill>
          <a:blip r:embed="rId2"/>
          <a:stretch>
            <a:fillRect/>
          </a:stretch>
        </p:blipFill>
        <p:spPr>
          <a:xfrm>
            <a:off x="92624" y="1491630"/>
            <a:ext cx="8924925" cy="2886075"/>
          </a:xfrm>
          <a:prstGeom prst="rect">
            <a:avLst/>
          </a:prstGeom>
          <a:ln>
            <a:solidFill>
              <a:schemeClr val="tx1"/>
            </a:solidFill>
          </a:ln>
        </p:spPr>
      </p:pic>
      <p:sp>
        <p:nvSpPr>
          <p:cNvPr id="15" name="Rectangle 14">
            <a:extLst>
              <a:ext uri="{FF2B5EF4-FFF2-40B4-BE49-F238E27FC236}">
                <a16:creationId xmlns:a16="http://schemas.microsoft.com/office/drawing/2014/main" id="{B15937C1-E715-4DE6-A791-DE89399BF2B8}"/>
              </a:ext>
            </a:extLst>
          </p:cNvPr>
          <p:cNvSpPr/>
          <p:nvPr/>
        </p:nvSpPr>
        <p:spPr bwMode="auto">
          <a:xfrm>
            <a:off x="1272000" y="3177648"/>
            <a:ext cx="1683037" cy="460860"/>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17" name="Rectangle 16">
            <a:extLst>
              <a:ext uri="{FF2B5EF4-FFF2-40B4-BE49-F238E27FC236}">
                <a16:creationId xmlns:a16="http://schemas.microsoft.com/office/drawing/2014/main" id="{FAABFA64-CC82-4AE8-A6B7-EF3DBC3C7135}"/>
              </a:ext>
            </a:extLst>
          </p:cNvPr>
          <p:cNvSpPr/>
          <p:nvPr/>
        </p:nvSpPr>
        <p:spPr bwMode="auto">
          <a:xfrm>
            <a:off x="4477017" y="2725066"/>
            <a:ext cx="1055565" cy="277223"/>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18" name="TextBox 17">
            <a:extLst>
              <a:ext uri="{FF2B5EF4-FFF2-40B4-BE49-F238E27FC236}">
                <a16:creationId xmlns:a16="http://schemas.microsoft.com/office/drawing/2014/main" id="{B611020A-21B5-45AD-860C-B1B3E16C026E}"/>
              </a:ext>
            </a:extLst>
          </p:cNvPr>
          <p:cNvSpPr txBox="1"/>
          <p:nvPr/>
        </p:nvSpPr>
        <p:spPr>
          <a:xfrm>
            <a:off x="4276436" y="3860181"/>
            <a:ext cx="1136073" cy="369332"/>
          </a:xfrm>
          <a:prstGeom prst="rect">
            <a:avLst/>
          </a:prstGeom>
          <a:solidFill>
            <a:schemeClr val="bg1"/>
          </a:solidFill>
          <a:ln>
            <a:solidFill>
              <a:schemeClr val="tx1"/>
            </a:solidFill>
          </a:ln>
        </p:spPr>
        <p:txBody>
          <a:bodyPr wrap="square" rtlCol="1">
            <a:spAutoFit/>
          </a:bodyPr>
          <a:lstStyle/>
          <a:p>
            <a:r>
              <a:rPr lang="en-US" dirty="0"/>
              <a:t>Click here</a:t>
            </a:r>
            <a:endParaRPr lang="he-IL" dirty="0"/>
          </a:p>
        </p:txBody>
      </p:sp>
      <p:cxnSp>
        <p:nvCxnSpPr>
          <p:cNvPr id="19" name="Straight Arrow Connector 18">
            <a:extLst>
              <a:ext uri="{FF2B5EF4-FFF2-40B4-BE49-F238E27FC236}">
                <a16:creationId xmlns:a16="http://schemas.microsoft.com/office/drawing/2014/main" id="{D077CCF2-7EB7-4E2E-9AE6-BBF16C2E27F4}"/>
              </a:ext>
            </a:extLst>
          </p:cNvPr>
          <p:cNvCxnSpPr/>
          <p:nvPr/>
        </p:nvCxnSpPr>
        <p:spPr>
          <a:xfrm flipH="1" flipV="1">
            <a:off x="3075109" y="3630362"/>
            <a:ext cx="1182855" cy="323273"/>
          </a:xfrm>
          <a:prstGeom prst="straightConnector1">
            <a:avLst/>
          </a:prstGeom>
          <a:ln w="38100">
            <a:solidFill>
              <a:srgbClr val="EE3A4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288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Viewing the results in Alma</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3744415"/>
          </a:xfrm>
        </p:spPr>
        <p:txBody>
          <a:bodyPr>
            <a:normAutofit/>
          </a:bodyPr>
          <a:lstStyle/>
          <a:p>
            <a:r>
              <a:rPr lang="en-US" dirty="0"/>
              <a:t>Then we get to the related record "Readings from the Holy Scriptures"</a:t>
            </a:r>
            <a:endParaRPr lang="en-GB" dirty="0"/>
          </a:p>
        </p:txBody>
      </p:sp>
      <p:pic>
        <p:nvPicPr>
          <p:cNvPr id="5" name="Picture 4">
            <a:extLst>
              <a:ext uri="{FF2B5EF4-FFF2-40B4-BE49-F238E27FC236}">
                <a16:creationId xmlns:a16="http://schemas.microsoft.com/office/drawing/2014/main" id="{D0B49009-8C6E-4AC3-BD12-31B3D9B87991}"/>
              </a:ext>
            </a:extLst>
          </p:cNvPr>
          <p:cNvPicPr>
            <a:picLocks noChangeAspect="1"/>
          </p:cNvPicPr>
          <p:nvPr/>
        </p:nvPicPr>
        <p:blipFill>
          <a:blip r:embed="rId2"/>
          <a:stretch>
            <a:fillRect/>
          </a:stretch>
        </p:blipFill>
        <p:spPr>
          <a:xfrm>
            <a:off x="55416" y="1707654"/>
            <a:ext cx="9000000" cy="2964810"/>
          </a:xfrm>
          <a:prstGeom prst="rect">
            <a:avLst/>
          </a:prstGeom>
          <a:ln>
            <a:solidFill>
              <a:schemeClr val="tx1"/>
            </a:solidFill>
          </a:ln>
        </p:spPr>
      </p:pic>
      <p:sp>
        <p:nvSpPr>
          <p:cNvPr id="6" name="Rectangle 5">
            <a:extLst>
              <a:ext uri="{FF2B5EF4-FFF2-40B4-BE49-F238E27FC236}">
                <a16:creationId xmlns:a16="http://schemas.microsoft.com/office/drawing/2014/main" id="{14EFF000-C7B0-48CC-B50D-994826EE13E8}"/>
              </a:ext>
            </a:extLst>
          </p:cNvPr>
          <p:cNvSpPr/>
          <p:nvPr/>
        </p:nvSpPr>
        <p:spPr bwMode="auto">
          <a:xfrm>
            <a:off x="2703636" y="1707654"/>
            <a:ext cx="6264873" cy="277223"/>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6">
            <a:extLst>
              <a:ext uri="{FF2B5EF4-FFF2-40B4-BE49-F238E27FC236}">
                <a16:creationId xmlns:a16="http://schemas.microsoft.com/office/drawing/2014/main" id="{8B9F33E5-8B15-48F4-A4A8-7AAC604272CF}"/>
              </a:ext>
            </a:extLst>
          </p:cNvPr>
          <p:cNvSpPr/>
          <p:nvPr/>
        </p:nvSpPr>
        <p:spPr bwMode="auto">
          <a:xfrm>
            <a:off x="907022" y="4118345"/>
            <a:ext cx="1392834" cy="277223"/>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01808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Viewing the results in Alma</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3744415"/>
          </a:xfrm>
        </p:spPr>
        <p:txBody>
          <a:bodyPr>
            <a:normAutofit/>
          </a:bodyPr>
          <a:lstStyle/>
          <a:p>
            <a:r>
              <a:rPr lang="en-US" dirty="0"/>
              <a:t>If we click the "Related Records" link from "Readings from the Holy Scriptures" …</a:t>
            </a:r>
            <a:endParaRPr lang="en-US" dirty="0">
              <a:solidFill>
                <a:srgbClr val="3E4C56"/>
              </a:solidFill>
            </a:endParaRPr>
          </a:p>
        </p:txBody>
      </p:sp>
      <p:pic>
        <p:nvPicPr>
          <p:cNvPr id="8" name="Picture 7">
            <a:extLst>
              <a:ext uri="{FF2B5EF4-FFF2-40B4-BE49-F238E27FC236}">
                <a16:creationId xmlns:a16="http://schemas.microsoft.com/office/drawing/2014/main" id="{F6C39FD3-9DFC-4CD7-AC22-7F391A9EAF5C}"/>
              </a:ext>
            </a:extLst>
          </p:cNvPr>
          <p:cNvPicPr>
            <a:picLocks noChangeAspect="1"/>
          </p:cNvPicPr>
          <p:nvPr/>
        </p:nvPicPr>
        <p:blipFill>
          <a:blip r:embed="rId2"/>
          <a:stretch>
            <a:fillRect/>
          </a:stretch>
        </p:blipFill>
        <p:spPr>
          <a:xfrm>
            <a:off x="143515" y="1851670"/>
            <a:ext cx="8896350" cy="2752725"/>
          </a:xfrm>
          <a:prstGeom prst="rect">
            <a:avLst/>
          </a:prstGeom>
          <a:ln>
            <a:solidFill>
              <a:schemeClr val="tx1"/>
            </a:solidFill>
          </a:ln>
        </p:spPr>
      </p:pic>
      <p:sp>
        <p:nvSpPr>
          <p:cNvPr id="9" name="Rectangle 8">
            <a:extLst>
              <a:ext uri="{FF2B5EF4-FFF2-40B4-BE49-F238E27FC236}">
                <a16:creationId xmlns:a16="http://schemas.microsoft.com/office/drawing/2014/main" id="{D15B0B5E-49E9-4329-9F42-780D659ECAEF}"/>
              </a:ext>
            </a:extLst>
          </p:cNvPr>
          <p:cNvSpPr/>
          <p:nvPr/>
        </p:nvSpPr>
        <p:spPr bwMode="auto">
          <a:xfrm>
            <a:off x="1151927" y="3352276"/>
            <a:ext cx="1683037" cy="460860"/>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9">
            <a:extLst>
              <a:ext uri="{FF2B5EF4-FFF2-40B4-BE49-F238E27FC236}">
                <a16:creationId xmlns:a16="http://schemas.microsoft.com/office/drawing/2014/main" id="{2495800F-44B2-4493-9778-2DD3B55A33B4}"/>
              </a:ext>
            </a:extLst>
          </p:cNvPr>
          <p:cNvSpPr/>
          <p:nvPr/>
        </p:nvSpPr>
        <p:spPr bwMode="auto">
          <a:xfrm>
            <a:off x="4356944" y="3056581"/>
            <a:ext cx="1055565" cy="277223"/>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11" name="TextBox 10">
            <a:extLst>
              <a:ext uri="{FF2B5EF4-FFF2-40B4-BE49-F238E27FC236}">
                <a16:creationId xmlns:a16="http://schemas.microsoft.com/office/drawing/2014/main" id="{DD90930B-96E5-4461-97CF-53BE97B913B5}"/>
              </a:ext>
            </a:extLst>
          </p:cNvPr>
          <p:cNvSpPr txBox="1"/>
          <p:nvPr/>
        </p:nvSpPr>
        <p:spPr>
          <a:xfrm>
            <a:off x="4276436" y="4207354"/>
            <a:ext cx="1136073" cy="369332"/>
          </a:xfrm>
          <a:prstGeom prst="rect">
            <a:avLst/>
          </a:prstGeom>
          <a:solidFill>
            <a:schemeClr val="bg1"/>
          </a:solidFill>
          <a:ln>
            <a:solidFill>
              <a:schemeClr val="tx1"/>
            </a:solidFill>
          </a:ln>
        </p:spPr>
        <p:txBody>
          <a:bodyPr wrap="square" rtlCol="1">
            <a:spAutoFit/>
          </a:bodyPr>
          <a:lstStyle/>
          <a:p>
            <a:r>
              <a:rPr lang="en-US" dirty="0"/>
              <a:t>Click here</a:t>
            </a:r>
            <a:endParaRPr lang="he-IL" dirty="0"/>
          </a:p>
        </p:txBody>
      </p:sp>
      <p:cxnSp>
        <p:nvCxnSpPr>
          <p:cNvPr id="12" name="Straight Arrow Connector 11">
            <a:extLst>
              <a:ext uri="{FF2B5EF4-FFF2-40B4-BE49-F238E27FC236}">
                <a16:creationId xmlns:a16="http://schemas.microsoft.com/office/drawing/2014/main" id="{2C767B34-D971-49BF-9F0B-7F3F3D6F7BF6}"/>
              </a:ext>
            </a:extLst>
          </p:cNvPr>
          <p:cNvCxnSpPr>
            <a:cxnSpLocks/>
          </p:cNvCxnSpPr>
          <p:nvPr/>
        </p:nvCxnSpPr>
        <p:spPr>
          <a:xfrm flipH="1" flipV="1">
            <a:off x="2964873" y="3813136"/>
            <a:ext cx="1293092" cy="487673"/>
          </a:xfrm>
          <a:prstGeom prst="straightConnector1">
            <a:avLst/>
          </a:prstGeom>
          <a:ln w="38100">
            <a:solidFill>
              <a:srgbClr val="EE3A4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910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DD39B-3E44-458F-9DEC-06C823C520E2}"/>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146586-7EC2-481D-848F-8CE41EB2DE6C}" type="slidenum">
              <a:rPr kumimoji="0" lang="en-US" sz="1000" b="0" i="0" u="none" strike="noStrike" kern="1200" cap="none" spc="0" normalizeH="0" baseline="0" noProof="0" smtClean="0">
                <a:ln>
                  <a:noFill/>
                </a:ln>
                <a:solidFill>
                  <a:srgbClr val="787878"/>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787878"/>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DE166B9D-B48D-4F93-B05E-87E34BBE846A}"/>
              </a:ext>
            </a:extLst>
          </p:cNvPr>
          <p:cNvPicPr>
            <a:picLocks noChangeAspect="1"/>
          </p:cNvPicPr>
          <p:nvPr/>
        </p:nvPicPr>
        <p:blipFill>
          <a:blip r:embed="rId2"/>
          <a:stretch>
            <a:fillRect/>
          </a:stretch>
        </p:blipFill>
        <p:spPr>
          <a:xfrm>
            <a:off x="2420" y="339502"/>
            <a:ext cx="4572000" cy="4152900"/>
          </a:xfrm>
          <a:prstGeom prst="rect">
            <a:avLst/>
          </a:prstGeom>
        </p:spPr>
      </p:pic>
      <p:sp>
        <p:nvSpPr>
          <p:cNvPr id="4" name="Content Placeholder 3">
            <a:extLst>
              <a:ext uri="{FF2B5EF4-FFF2-40B4-BE49-F238E27FC236}">
                <a16:creationId xmlns:a16="http://schemas.microsoft.com/office/drawing/2014/main" id="{9DC149F4-2772-4DC6-83C5-E8C2CBAF8EA7}"/>
              </a:ext>
            </a:extLst>
          </p:cNvPr>
          <p:cNvSpPr>
            <a:spLocks noGrp="1"/>
          </p:cNvSpPr>
          <p:nvPr>
            <p:ph idx="1"/>
          </p:nvPr>
        </p:nvSpPr>
        <p:spPr>
          <a:xfrm>
            <a:off x="323528" y="964010"/>
            <a:ext cx="8496944" cy="3984004"/>
          </a:xfrm>
        </p:spPr>
        <p:txBody>
          <a:bodyPr>
            <a:normAutofit/>
          </a:bodyPr>
          <a:lstStyle/>
          <a:p>
            <a:r>
              <a:rPr lang="en-US" dirty="0"/>
              <a:t>Introduction</a:t>
            </a:r>
          </a:p>
          <a:p>
            <a:r>
              <a:rPr lang="en-US" dirty="0"/>
              <a:t>Our sample titles</a:t>
            </a:r>
          </a:p>
          <a:p>
            <a:r>
              <a:rPr lang="en-US" dirty="0"/>
              <a:t>Steps to bind the titles into one volume</a:t>
            </a:r>
          </a:p>
          <a:p>
            <a:r>
              <a:rPr lang="en-US" dirty="0"/>
              <a:t>Viewing the results in Alma</a:t>
            </a:r>
          </a:p>
          <a:p>
            <a:r>
              <a:rPr lang="en-US" dirty="0"/>
              <a:t>Viewing the results in Primo</a:t>
            </a:r>
          </a:p>
          <a:p>
            <a:r>
              <a:rPr lang="en-US" dirty="0"/>
              <a:t>Viewing the results in BIBFRAME</a:t>
            </a:r>
          </a:p>
          <a:p>
            <a:pPr lvl="1"/>
            <a:endParaRPr lang="en-US" dirty="0"/>
          </a:p>
          <a:p>
            <a:pPr lvl="1"/>
            <a:endParaRPr lang="en-US" dirty="0"/>
          </a:p>
        </p:txBody>
      </p:sp>
      <p:sp>
        <p:nvSpPr>
          <p:cNvPr id="5" name="Title 2">
            <a:extLst>
              <a:ext uri="{FF2B5EF4-FFF2-40B4-BE49-F238E27FC236}">
                <a16:creationId xmlns:a16="http://schemas.microsoft.com/office/drawing/2014/main" id="{72FA5464-0849-481A-95A0-8DE5BDD0AD42}"/>
              </a:ext>
            </a:extLst>
          </p:cNvPr>
          <p:cNvSpPr txBox="1">
            <a:spLocks/>
          </p:cNvSpPr>
          <p:nvPr/>
        </p:nvSpPr>
        <p:spPr>
          <a:xfrm>
            <a:off x="395536" y="70415"/>
            <a:ext cx="8424936" cy="576064"/>
          </a:xfrm>
          <a:prstGeom prst="rect">
            <a:avLst/>
          </a:prstGeom>
        </p:spPr>
        <p:txBody>
          <a:bodyPr/>
          <a:lstStyle>
            <a:lvl1pPr algn="l" defTabSz="914400" rtl="0" eaLnBrk="1" latinLnBrk="0" hangingPunct="1">
              <a:spcBef>
                <a:spcPct val="0"/>
              </a:spcBef>
              <a:buNone/>
              <a:defRPr sz="2800" b="1" kern="1200">
                <a:solidFill>
                  <a:schemeClr val="tx1"/>
                </a:solidFill>
                <a:latin typeface="+mj-lt"/>
                <a:ea typeface="+mj-ea"/>
                <a:cs typeface="+mj-cs"/>
              </a:defRPr>
            </a:lvl1pPr>
          </a:lstStyle>
          <a:p>
            <a:r>
              <a:rPr lang="en-US" dirty="0"/>
              <a:t>Contents</a:t>
            </a:r>
          </a:p>
        </p:txBody>
      </p:sp>
    </p:spTree>
    <p:extLst>
      <p:ext uri="{BB962C8B-B14F-4D97-AF65-F5344CB8AC3E}">
        <p14:creationId xmlns:p14="http://schemas.microsoft.com/office/powerpoint/2010/main" val="3267142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Viewing the results in Alma</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107504" y="771551"/>
            <a:ext cx="8928992" cy="3744415"/>
          </a:xfrm>
        </p:spPr>
        <p:txBody>
          <a:bodyPr>
            <a:normAutofit/>
          </a:bodyPr>
          <a:lstStyle/>
          <a:p>
            <a:r>
              <a:rPr lang="en-US" sz="2000" dirty="0"/>
              <a:t>Then we get to the related record "Readings from the Holy Scriptures " (from the 773) and we also get the online version (from the 776 of the physical version). </a:t>
            </a:r>
            <a:endParaRPr lang="en-GB" sz="2000" dirty="0"/>
          </a:p>
          <a:p>
            <a:endParaRPr lang="en-GB" sz="2000" dirty="0"/>
          </a:p>
        </p:txBody>
      </p:sp>
      <p:pic>
        <p:nvPicPr>
          <p:cNvPr id="13" name="Picture 12">
            <a:extLst>
              <a:ext uri="{FF2B5EF4-FFF2-40B4-BE49-F238E27FC236}">
                <a16:creationId xmlns:a16="http://schemas.microsoft.com/office/drawing/2014/main" id="{A0B3251B-4C14-4B50-88E8-E8F595E628AB}"/>
              </a:ext>
            </a:extLst>
          </p:cNvPr>
          <p:cNvPicPr>
            <a:picLocks noChangeAspect="1"/>
          </p:cNvPicPr>
          <p:nvPr/>
        </p:nvPicPr>
        <p:blipFill>
          <a:blip r:embed="rId2"/>
          <a:stretch>
            <a:fillRect/>
          </a:stretch>
        </p:blipFill>
        <p:spPr>
          <a:xfrm>
            <a:off x="1901776" y="1549129"/>
            <a:ext cx="5326030" cy="3231011"/>
          </a:xfrm>
          <a:prstGeom prst="rect">
            <a:avLst/>
          </a:prstGeom>
          <a:ln>
            <a:solidFill>
              <a:schemeClr val="tx1"/>
            </a:solidFill>
          </a:ln>
        </p:spPr>
      </p:pic>
      <p:sp>
        <p:nvSpPr>
          <p:cNvPr id="14" name="Rectangle 13">
            <a:extLst>
              <a:ext uri="{FF2B5EF4-FFF2-40B4-BE49-F238E27FC236}">
                <a16:creationId xmlns:a16="http://schemas.microsoft.com/office/drawing/2014/main" id="{F467ACBA-8805-455B-8394-E51AF4583ADF}"/>
              </a:ext>
            </a:extLst>
          </p:cNvPr>
          <p:cNvSpPr/>
          <p:nvPr/>
        </p:nvSpPr>
        <p:spPr bwMode="auto">
          <a:xfrm>
            <a:off x="1820701" y="1635646"/>
            <a:ext cx="5162245" cy="277122"/>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14">
            <a:extLst>
              <a:ext uri="{FF2B5EF4-FFF2-40B4-BE49-F238E27FC236}">
                <a16:creationId xmlns:a16="http://schemas.microsoft.com/office/drawing/2014/main" id="{BCF2A0A4-789C-432C-9586-3675AAEFBE51}"/>
              </a:ext>
            </a:extLst>
          </p:cNvPr>
          <p:cNvSpPr/>
          <p:nvPr/>
        </p:nvSpPr>
        <p:spPr bwMode="auto">
          <a:xfrm>
            <a:off x="2523877" y="3111116"/>
            <a:ext cx="772267" cy="277122"/>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15">
            <a:extLst>
              <a:ext uri="{FF2B5EF4-FFF2-40B4-BE49-F238E27FC236}">
                <a16:creationId xmlns:a16="http://schemas.microsoft.com/office/drawing/2014/main" id="{24A3E777-D4D5-4BC4-AE05-29898183EE09}"/>
              </a:ext>
            </a:extLst>
          </p:cNvPr>
          <p:cNvSpPr/>
          <p:nvPr/>
        </p:nvSpPr>
        <p:spPr bwMode="auto">
          <a:xfrm>
            <a:off x="2523877" y="4320906"/>
            <a:ext cx="1089102" cy="264174"/>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80801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0" y="3319778"/>
            <a:ext cx="9143999" cy="1240583"/>
          </a:xfrm>
        </p:spPr>
        <p:txBody>
          <a:bodyPr/>
          <a:lstStyle/>
          <a:p>
            <a:pPr algn="ctr"/>
            <a:r>
              <a:rPr lang="en-US" sz="2400" dirty="0"/>
              <a:t>Viewing the results in Primo</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31</a:t>
            </a:fld>
            <a:endParaRPr lang="en-US" dirty="0"/>
          </a:p>
        </p:txBody>
      </p:sp>
      <p:pic>
        <p:nvPicPr>
          <p:cNvPr id="8" name="Picture 7">
            <a:extLst>
              <a:ext uri="{FF2B5EF4-FFF2-40B4-BE49-F238E27FC236}">
                <a16:creationId xmlns:a16="http://schemas.microsoft.com/office/drawing/2014/main" id="{D1804D14-9ED5-4A55-ADD7-34929D884715}"/>
              </a:ext>
            </a:extLst>
          </p:cNvPr>
          <p:cNvPicPr>
            <a:picLocks noChangeAspect="1"/>
          </p:cNvPicPr>
          <p:nvPr/>
        </p:nvPicPr>
        <p:blipFill>
          <a:blip r:embed="rId2"/>
          <a:stretch>
            <a:fillRect/>
          </a:stretch>
        </p:blipFill>
        <p:spPr>
          <a:xfrm>
            <a:off x="2267745" y="0"/>
            <a:ext cx="2952328" cy="3150471"/>
          </a:xfrm>
          <a:prstGeom prst="rect">
            <a:avLst/>
          </a:prstGeom>
        </p:spPr>
      </p:pic>
      <p:pic>
        <p:nvPicPr>
          <p:cNvPr id="2" name="Picture 1">
            <a:extLst>
              <a:ext uri="{FF2B5EF4-FFF2-40B4-BE49-F238E27FC236}">
                <a16:creationId xmlns:a16="http://schemas.microsoft.com/office/drawing/2014/main" id="{F822EC1D-29AA-4F75-9518-F6121F97C759}"/>
              </a:ext>
            </a:extLst>
          </p:cNvPr>
          <p:cNvPicPr>
            <a:picLocks noChangeAspect="1"/>
          </p:cNvPicPr>
          <p:nvPr/>
        </p:nvPicPr>
        <p:blipFill>
          <a:blip r:embed="rId3"/>
          <a:stretch>
            <a:fillRect/>
          </a:stretch>
        </p:blipFill>
        <p:spPr>
          <a:xfrm>
            <a:off x="4105719" y="0"/>
            <a:ext cx="5038281" cy="3180126"/>
          </a:xfrm>
          <a:prstGeom prst="rect">
            <a:avLst/>
          </a:prstGeom>
        </p:spPr>
      </p:pic>
    </p:spTree>
    <p:extLst>
      <p:ext uri="{BB962C8B-B14F-4D97-AF65-F5344CB8AC3E}">
        <p14:creationId xmlns:p14="http://schemas.microsoft.com/office/powerpoint/2010/main" val="675741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Viewing the results in Primo</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693097"/>
            <a:ext cx="8424936" cy="936103"/>
          </a:xfrm>
        </p:spPr>
        <p:txBody>
          <a:bodyPr>
            <a:normAutofit fontScale="92500" lnSpcReduction="20000"/>
          </a:bodyPr>
          <a:lstStyle/>
          <a:p>
            <a:r>
              <a:rPr lang="en-US" dirty="0"/>
              <a:t>In Primo here is our "master title" (the one with the holdings record and items).  The inventory appears and we see that there are two versions (physical and electronic from the 776)</a:t>
            </a:r>
          </a:p>
        </p:txBody>
      </p:sp>
      <p:pic>
        <p:nvPicPr>
          <p:cNvPr id="18" name="Picture 17">
            <a:extLst>
              <a:ext uri="{FF2B5EF4-FFF2-40B4-BE49-F238E27FC236}">
                <a16:creationId xmlns:a16="http://schemas.microsoft.com/office/drawing/2014/main" id="{41E27DA2-4525-4370-9545-AB3F96D5C36B}"/>
              </a:ext>
            </a:extLst>
          </p:cNvPr>
          <p:cNvPicPr>
            <a:picLocks noChangeAspect="1"/>
          </p:cNvPicPr>
          <p:nvPr/>
        </p:nvPicPr>
        <p:blipFill>
          <a:blip r:embed="rId2"/>
          <a:stretch>
            <a:fillRect/>
          </a:stretch>
        </p:blipFill>
        <p:spPr>
          <a:xfrm>
            <a:off x="2692763" y="1675819"/>
            <a:ext cx="3758474" cy="3001498"/>
          </a:xfrm>
          <a:prstGeom prst="rect">
            <a:avLst/>
          </a:prstGeom>
          <a:ln>
            <a:solidFill>
              <a:schemeClr val="tx1"/>
            </a:solidFill>
          </a:ln>
        </p:spPr>
      </p:pic>
      <p:sp>
        <p:nvSpPr>
          <p:cNvPr id="19" name="Rectangle 18">
            <a:extLst>
              <a:ext uri="{FF2B5EF4-FFF2-40B4-BE49-F238E27FC236}">
                <a16:creationId xmlns:a16="http://schemas.microsoft.com/office/drawing/2014/main" id="{A39EEC21-98CF-4C9D-8420-E46E9B57DCEA}"/>
              </a:ext>
            </a:extLst>
          </p:cNvPr>
          <p:cNvSpPr/>
          <p:nvPr/>
        </p:nvSpPr>
        <p:spPr>
          <a:xfrm>
            <a:off x="3235049" y="2370238"/>
            <a:ext cx="1232041" cy="345527"/>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Rectangle 19">
            <a:extLst>
              <a:ext uri="{FF2B5EF4-FFF2-40B4-BE49-F238E27FC236}">
                <a16:creationId xmlns:a16="http://schemas.microsoft.com/office/drawing/2014/main" id="{744AA92A-9632-4182-BBAD-B789F6ED6F8A}"/>
              </a:ext>
            </a:extLst>
          </p:cNvPr>
          <p:cNvSpPr/>
          <p:nvPr/>
        </p:nvSpPr>
        <p:spPr>
          <a:xfrm>
            <a:off x="3185020" y="3912714"/>
            <a:ext cx="1386980" cy="531243"/>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062616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Viewing the results in Primo</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3168352" cy="3744415"/>
          </a:xfrm>
        </p:spPr>
        <p:txBody>
          <a:bodyPr>
            <a:normAutofit/>
          </a:bodyPr>
          <a:lstStyle/>
          <a:p>
            <a:r>
              <a:rPr lang="en-US" dirty="0"/>
              <a:t>In the Primo details for "Readings from the holy scriptures" we see a link online title</a:t>
            </a:r>
            <a:endParaRPr lang="en-GB" dirty="0"/>
          </a:p>
        </p:txBody>
      </p:sp>
      <p:pic>
        <p:nvPicPr>
          <p:cNvPr id="5" name="Picture 4">
            <a:extLst>
              <a:ext uri="{FF2B5EF4-FFF2-40B4-BE49-F238E27FC236}">
                <a16:creationId xmlns:a16="http://schemas.microsoft.com/office/drawing/2014/main" id="{5D3E9EAC-3CDC-4D85-847E-8D0AA32793CD}"/>
              </a:ext>
            </a:extLst>
          </p:cNvPr>
          <p:cNvPicPr>
            <a:picLocks noChangeAspect="1"/>
          </p:cNvPicPr>
          <p:nvPr/>
        </p:nvPicPr>
        <p:blipFill>
          <a:blip r:embed="rId2"/>
          <a:stretch>
            <a:fillRect/>
          </a:stretch>
        </p:blipFill>
        <p:spPr>
          <a:xfrm>
            <a:off x="3923928" y="614329"/>
            <a:ext cx="5008218" cy="4058858"/>
          </a:xfrm>
          <a:prstGeom prst="rect">
            <a:avLst/>
          </a:prstGeom>
          <a:ln>
            <a:solidFill>
              <a:schemeClr val="tx1"/>
            </a:solidFill>
          </a:ln>
        </p:spPr>
      </p:pic>
      <p:sp>
        <p:nvSpPr>
          <p:cNvPr id="6" name="Rectangle 5">
            <a:extLst>
              <a:ext uri="{FF2B5EF4-FFF2-40B4-BE49-F238E27FC236}">
                <a16:creationId xmlns:a16="http://schemas.microsoft.com/office/drawing/2014/main" id="{ECE0A3F9-E858-48BB-AC77-849413626EAE}"/>
              </a:ext>
            </a:extLst>
          </p:cNvPr>
          <p:cNvSpPr/>
          <p:nvPr/>
        </p:nvSpPr>
        <p:spPr>
          <a:xfrm>
            <a:off x="3923928" y="2974322"/>
            <a:ext cx="5008218" cy="432048"/>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012121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Viewing the results in Primo</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3168352" cy="3744415"/>
          </a:xfrm>
        </p:spPr>
        <p:txBody>
          <a:bodyPr>
            <a:normAutofit/>
          </a:bodyPr>
          <a:lstStyle/>
          <a:p>
            <a:r>
              <a:rPr lang="en-US" dirty="0"/>
              <a:t>In Primo here is the related record which has the 773  but no holdings record or item of its own. Here we see the inventory of the related record</a:t>
            </a:r>
          </a:p>
        </p:txBody>
      </p:sp>
      <p:pic>
        <p:nvPicPr>
          <p:cNvPr id="7" name="Picture 6">
            <a:extLst>
              <a:ext uri="{FF2B5EF4-FFF2-40B4-BE49-F238E27FC236}">
                <a16:creationId xmlns:a16="http://schemas.microsoft.com/office/drawing/2014/main" id="{96B08AEB-2CD3-4271-A9CA-6B3A40819B81}"/>
              </a:ext>
            </a:extLst>
          </p:cNvPr>
          <p:cNvPicPr>
            <a:picLocks noChangeAspect="1"/>
          </p:cNvPicPr>
          <p:nvPr/>
        </p:nvPicPr>
        <p:blipFill>
          <a:blip r:embed="rId2"/>
          <a:stretch>
            <a:fillRect/>
          </a:stretch>
        </p:blipFill>
        <p:spPr>
          <a:xfrm>
            <a:off x="4355976" y="404871"/>
            <a:ext cx="4464496" cy="4279177"/>
          </a:xfrm>
          <a:prstGeom prst="rect">
            <a:avLst/>
          </a:prstGeom>
          <a:ln>
            <a:solidFill>
              <a:schemeClr val="tx1"/>
            </a:solidFill>
          </a:ln>
        </p:spPr>
      </p:pic>
      <p:sp>
        <p:nvSpPr>
          <p:cNvPr id="8" name="Rectangle 7">
            <a:extLst>
              <a:ext uri="{FF2B5EF4-FFF2-40B4-BE49-F238E27FC236}">
                <a16:creationId xmlns:a16="http://schemas.microsoft.com/office/drawing/2014/main" id="{3948A524-3C49-466A-A20D-D0B8A2156157}"/>
              </a:ext>
            </a:extLst>
          </p:cNvPr>
          <p:cNvSpPr/>
          <p:nvPr/>
        </p:nvSpPr>
        <p:spPr bwMode="auto">
          <a:xfrm>
            <a:off x="5209096" y="3630303"/>
            <a:ext cx="1159363" cy="3098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8">
            <a:extLst>
              <a:ext uri="{FF2B5EF4-FFF2-40B4-BE49-F238E27FC236}">
                <a16:creationId xmlns:a16="http://schemas.microsoft.com/office/drawing/2014/main" id="{9B417CBA-830D-47D4-8794-2F24921C2CBF}"/>
              </a:ext>
            </a:extLst>
          </p:cNvPr>
          <p:cNvSpPr/>
          <p:nvPr/>
        </p:nvSpPr>
        <p:spPr bwMode="auto">
          <a:xfrm>
            <a:off x="5209096" y="3952453"/>
            <a:ext cx="1536599" cy="73159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77946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0" y="3319778"/>
            <a:ext cx="9143486" cy="1240583"/>
          </a:xfrm>
        </p:spPr>
        <p:txBody>
          <a:bodyPr/>
          <a:lstStyle/>
          <a:p>
            <a:pPr algn="ctr"/>
            <a:r>
              <a:rPr lang="en-US" sz="2600" dirty="0"/>
              <a:t>Viewing the results in BIBFRAME</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35</a:t>
            </a:fld>
            <a:endParaRPr lang="en-US" dirty="0"/>
          </a:p>
        </p:txBody>
      </p:sp>
      <p:pic>
        <p:nvPicPr>
          <p:cNvPr id="8" name="Picture 7">
            <a:extLst>
              <a:ext uri="{FF2B5EF4-FFF2-40B4-BE49-F238E27FC236}">
                <a16:creationId xmlns:a16="http://schemas.microsoft.com/office/drawing/2014/main" id="{D1804D14-9ED5-4A55-ADD7-34929D884715}"/>
              </a:ext>
            </a:extLst>
          </p:cNvPr>
          <p:cNvPicPr>
            <a:picLocks noChangeAspect="1"/>
          </p:cNvPicPr>
          <p:nvPr/>
        </p:nvPicPr>
        <p:blipFill>
          <a:blip r:embed="rId2"/>
          <a:stretch>
            <a:fillRect/>
          </a:stretch>
        </p:blipFill>
        <p:spPr>
          <a:xfrm>
            <a:off x="2267745" y="0"/>
            <a:ext cx="2952328" cy="3150471"/>
          </a:xfrm>
          <a:prstGeom prst="rect">
            <a:avLst/>
          </a:prstGeom>
        </p:spPr>
      </p:pic>
      <p:pic>
        <p:nvPicPr>
          <p:cNvPr id="5" name="Picture 4" descr="A person wearing a suit and tie&#10;&#10;Description automatically generated">
            <a:extLst>
              <a:ext uri="{FF2B5EF4-FFF2-40B4-BE49-F238E27FC236}">
                <a16:creationId xmlns:a16="http://schemas.microsoft.com/office/drawing/2014/main" id="{82B88DAB-3F74-4C96-ABF6-D047E5DF77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3" y="0"/>
            <a:ext cx="5435583" cy="3170757"/>
          </a:xfrm>
          <a:prstGeom prst="rect">
            <a:avLst/>
          </a:prstGeom>
        </p:spPr>
      </p:pic>
    </p:spTree>
    <p:extLst>
      <p:ext uri="{BB962C8B-B14F-4D97-AF65-F5344CB8AC3E}">
        <p14:creationId xmlns:p14="http://schemas.microsoft.com/office/powerpoint/2010/main" val="1365901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Viewing the results in BIBFRAME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2304598"/>
          </a:xfrm>
        </p:spPr>
        <p:txBody>
          <a:bodyPr>
            <a:normAutofit/>
          </a:bodyPr>
          <a:lstStyle/>
          <a:p>
            <a:r>
              <a:rPr lang="en-US" sz="2000" dirty="0"/>
              <a:t>We will now look at the BIBRAME for title "Readings from the Holy Scriptures" which has a holdings record, item and 776 to online version.  </a:t>
            </a:r>
            <a:endParaRPr lang="en-GB" sz="2000" dirty="0"/>
          </a:p>
          <a:p>
            <a:endParaRPr lang="en-US" sz="2200" dirty="0"/>
          </a:p>
        </p:txBody>
      </p:sp>
      <p:pic>
        <p:nvPicPr>
          <p:cNvPr id="5" name="Picture 4">
            <a:extLst>
              <a:ext uri="{FF2B5EF4-FFF2-40B4-BE49-F238E27FC236}">
                <a16:creationId xmlns:a16="http://schemas.microsoft.com/office/drawing/2014/main" id="{153AEF69-46D3-42CC-AF82-E4C59DE73CED}"/>
              </a:ext>
            </a:extLst>
          </p:cNvPr>
          <p:cNvPicPr>
            <a:picLocks noChangeAspect="1"/>
          </p:cNvPicPr>
          <p:nvPr/>
        </p:nvPicPr>
        <p:blipFill>
          <a:blip r:embed="rId2"/>
          <a:stretch>
            <a:fillRect/>
          </a:stretch>
        </p:blipFill>
        <p:spPr>
          <a:xfrm>
            <a:off x="92361" y="1779662"/>
            <a:ext cx="9000000" cy="2809524"/>
          </a:xfrm>
          <a:prstGeom prst="rect">
            <a:avLst/>
          </a:prstGeom>
          <a:ln>
            <a:solidFill>
              <a:schemeClr val="tx1"/>
            </a:solidFill>
          </a:ln>
        </p:spPr>
      </p:pic>
      <p:sp>
        <p:nvSpPr>
          <p:cNvPr id="6" name="Rectangle 5">
            <a:extLst>
              <a:ext uri="{FF2B5EF4-FFF2-40B4-BE49-F238E27FC236}">
                <a16:creationId xmlns:a16="http://schemas.microsoft.com/office/drawing/2014/main" id="{78988B65-2B8D-4588-8349-BAE29C36EA0E}"/>
              </a:ext>
            </a:extLst>
          </p:cNvPr>
          <p:cNvSpPr/>
          <p:nvPr/>
        </p:nvSpPr>
        <p:spPr>
          <a:xfrm>
            <a:off x="662035" y="2994509"/>
            <a:ext cx="704947" cy="38557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703031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Viewing the results in BIBFRAME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2304598"/>
          </a:xfrm>
        </p:spPr>
        <p:txBody>
          <a:bodyPr>
            <a:normAutofit/>
          </a:bodyPr>
          <a:lstStyle/>
          <a:p>
            <a:r>
              <a:rPr lang="en-US" sz="2000" dirty="0"/>
              <a:t>Here is part of BIBRAME for title "Readings from the Holy Scriptures"</a:t>
            </a:r>
            <a:endParaRPr lang="en-GB" sz="2000" dirty="0"/>
          </a:p>
        </p:txBody>
      </p:sp>
      <p:sp>
        <p:nvSpPr>
          <p:cNvPr id="6" name="TextBox 5">
            <a:extLst>
              <a:ext uri="{FF2B5EF4-FFF2-40B4-BE49-F238E27FC236}">
                <a16:creationId xmlns:a16="http://schemas.microsoft.com/office/drawing/2014/main" id="{7116ABC7-C6D6-4360-B25D-3602D4481F81}"/>
              </a:ext>
            </a:extLst>
          </p:cNvPr>
          <p:cNvSpPr txBox="1"/>
          <p:nvPr/>
        </p:nvSpPr>
        <p:spPr>
          <a:xfrm>
            <a:off x="176883" y="1703036"/>
            <a:ext cx="8889478" cy="2123658"/>
          </a:xfrm>
          <a:prstGeom prst="rect">
            <a:avLst/>
          </a:prstGeom>
          <a:noFill/>
          <a:ln>
            <a:solidFill>
              <a:schemeClr val="accent1"/>
            </a:solidFill>
          </a:ln>
        </p:spPr>
        <p:txBody>
          <a:bodyPr wrap="square" rtlCol="1">
            <a:spAutoFit/>
          </a:bodyPr>
          <a:lstStyle/>
          <a:p>
            <a:r>
              <a:rPr lang="en-US" sz="1200" dirty="0"/>
              <a:t>&lt;</a:t>
            </a:r>
            <a:r>
              <a:rPr lang="en-US" sz="1200" dirty="0" err="1"/>
              <a:t>bflc:relationship</a:t>
            </a:r>
            <a:r>
              <a:rPr lang="en-US" sz="1200" dirty="0"/>
              <a:t>&gt;</a:t>
            </a:r>
          </a:p>
          <a:p>
            <a:r>
              <a:rPr lang="en-US" sz="1200" dirty="0"/>
              <a:t>               &lt;</a:t>
            </a:r>
            <a:r>
              <a:rPr lang="en-US" sz="1200" dirty="0" err="1"/>
              <a:t>bflc:Relationship</a:t>
            </a:r>
            <a:r>
              <a:rPr lang="en-US" sz="1200" dirty="0"/>
              <a:t>&gt;</a:t>
            </a:r>
          </a:p>
          <a:p>
            <a:r>
              <a:rPr lang="en-US" sz="1200" dirty="0"/>
              <a:t>                  &lt;</a:t>
            </a:r>
            <a:r>
              <a:rPr lang="en-US" sz="1200" dirty="0" err="1"/>
              <a:t>bflc:relation</a:t>
            </a:r>
            <a:r>
              <a:rPr lang="en-US" sz="1200" dirty="0"/>
              <a:t>&gt;</a:t>
            </a:r>
          </a:p>
          <a:p>
            <a:r>
              <a:rPr lang="en-US" sz="1200" dirty="0"/>
              <a:t>                     &lt;</a:t>
            </a:r>
            <a:r>
              <a:rPr lang="en-US" sz="1200" dirty="0" err="1"/>
              <a:t>bflc:Relation</a:t>
            </a:r>
            <a:r>
              <a:rPr lang="en-US" sz="1200" dirty="0"/>
              <a:t>&gt;</a:t>
            </a:r>
          </a:p>
          <a:p>
            <a:r>
              <a:rPr lang="en-US" sz="1200" dirty="0"/>
              <a:t>                        &lt;</a:t>
            </a:r>
            <a:r>
              <a:rPr lang="en-US" sz="1200" dirty="0" err="1"/>
              <a:t>rdfs:label</a:t>
            </a:r>
            <a:r>
              <a:rPr lang="en-US" sz="1200" dirty="0"/>
              <a:t>&gt;Online version&lt;/</a:t>
            </a:r>
            <a:r>
              <a:rPr lang="en-US" sz="1200" dirty="0" err="1"/>
              <a:t>rdfs:label</a:t>
            </a:r>
            <a:r>
              <a:rPr lang="en-US" sz="1200" dirty="0"/>
              <a:t>&gt;</a:t>
            </a:r>
          </a:p>
          <a:p>
            <a:r>
              <a:rPr lang="en-US" sz="1200" dirty="0"/>
              <a:t>                     &lt;/</a:t>
            </a:r>
            <a:r>
              <a:rPr lang="en-US" sz="1200" dirty="0" err="1"/>
              <a:t>bflc:Relation</a:t>
            </a:r>
            <a:r>
              <a:rPr lang="en-US" sz="1200" dirty="0"/>
              <a:t>&gt;</a:t>
            </a:r>
          </a:p>
          <a:p>
            <a:r>
              <a:rPr lang="en-US" sz="1200" dirty="0"/>
              <a:t>                  &lt;/</a:t>
            </a:r>
            <a:r>
              <a:rPr lang="en-US" sz="1200" dirty="0" err="1"/>
              <a:t>bflc:relation</a:t>
            </a:r>
            <a:r>
              <a:rPr lang="en-US" sz="1200" dirty="0"/>
              <a:t>&gt;</a:t>
            </a:r>
          </a:p>
          <a:p>
            <a:r>
              <a:rPr lang="en-US" sz="1200" dirty="0"/>
              <a:t>                  &lt;</a:t>
            </a:r>
            <a:r>
              <a:rPr lang="en-US" sz="1200" dirty="0" err="1"/>
              <a:t>bf:relatedTo</a:t>
            </a:r>
            <a:r>
              <a:rPr lang="en-US" sz="1200" dirty="0"/>
              <a:t> </a:t>
            </a:r>
            <a:r>
              <a:rPr lang="en-US" sz="1200" dirty="0" err="1"/>
              <a:t>rdf:resource</a:t>
            </a:r>
            <a:r>
              <a:rPr lang="en-US" sz="1200" dirty="0"/>
              <a:t>="https://open-na.hosted.exlibrisgroup.com/alma/EXLDEV1_INST/bf/entity/instance/99165511200121"/&gt;</a:t>
            </a:r>
          </a:p>
          <a:p>
            <a:r>
              <a:rPr lang="en-US" sz="1200" dirty="0"/>
              <a:t>               &lt;/</a:t>
            </a:r>
            <a:r>
              <a:rPr lang="en-US" sz="1200" dirty="0" err="1"/>
              <a:t>bflc:Relationship</a:t>
            </a:r>
            <a:r>
              <a:rPr lang="en-US" sz="1200" dirty="0"/>
              <a:t>&gt;</a:t>
            </a:r>
          </a:p>
          <a:p>
            <a:r>
              <a:rPr lang="en-US" sz="1200" dirty="0"/>
              <a:t>&lt;/</a:t>
            </a:r>
            <a:r>
              <a:rPr lang="en-US" sz="1200" dirty="0" err="1"/>
              <a:t>bflc:relationship</a:t>
            </a:r>
            <a:r>
              <a:rPr lang="en-US" sz="1200" dirty="0"/>
              <a:t>&gt;</a:t>
            </a:r>
            <a:endParaRPr lang="he-IL" sz="1200" dirty="0">
              <a:highlight>
                <a:srgbClr val="FFFF00"/>
              </a:highlight>
            </a:endParaRPr>
          </a:p>
        </p:txBody>
      </p:sp>
    </p:spTree>
    <p:extLst>
      <p:ext uri="{BB962C8B-B14F-4D97-AF65-F5344CB8AC3E}">
        <p14:creationId xmlns:p14="http://schemas.microsoft.com/office/powerpoint/2010/main" val="2781302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Viewing the results in BIBFRAME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008111"/>
          </a:xfrm>
        </p:spPr>
        <p:txBody>
          <a:bodyPr>
            <a:normAutofit fontScale="92500" lnSpcReduction="10000"/>
          </a:bodyPr>
          <a:lstStyle/>
          <a:p>
            <a:r>
              <a:rPr lang="en-US" dirty="0"/>
              <a:t>We will now look at the BIBRAME for title "Prayer book abridged …" which has no holdings record or item, and does have a 773 pointing to another record and item.  </a:t>
            </a:r>
            <a:endParaRPr lang="en-GB" dirty="0"/>
          </a:p>
        </p:txBody>
      </p:sp>
      <p:pic>
        <p:nvPicPr>
          <p:cNvPr id="8" name="Picture 7">
            <a:extLst>
              <a:ext uri="{FF2B5EF4-FFF2-40B4-BE49-F238E27FC236}">
                <a16:creationId xmlns:a16="http://schemas.microsoft.com/office/drawing/2014/main" id="{56C7F698-6DFA-43F8-AE2C-2DCB7D592D5E}"/>
              </a:ext>
            </a:extLst>
          </p:cNvPr>
          <p:cNvPicPr>
            <a:picLocks noChangeAspect="1"/>
          </p:cNvPicPr>
          <p:nvPr/>
        </p:nvPicPr>
        <p:blipFill>
          <a:blip r:embed="rId2"/>
          <a:stretch>
            <a:fillRect/>
          </a:stretch>
        </p:blipFill>
        <p:spPr>
          <a:xfrm>
            <a:off x="83127" y="1851670"/>
            <a:ext cx="9000000" cy="2803166"/>
          </a:xfrm>
          <a:prstGeom prst="rect">
            <a:avLst/>
          </a:prstGeom>
          <a:ln>
            <a:solidFill>
              <a:schemeClr val="tx1"/>
            </a:solidFill>
          </a:ln>
        </p:spPr>
      </p:pic>
      <p:sp>
        <p:nvSpPr>
          <p:cNvPr id="10" name="Rectangle 9">
            <a:extLst>
              <a:ext uri="{FF2B5EF4-FFF2-40B4-BE49-F238E27FC236}">
                <a16:creationId xmlns:a16="http://schemas.microsoft.com/office/drawing/2014/main" id="{C6336B9C-E62D-479F-A477-EF3A1DA1F7E9}"/>
              </a:ext>
            </a:extLst>
          </p:cNvPr>
          <p:cNvSpPr/>
          <p:nvPr/>
        </p:nvSpPr>
        <p:spPr>
          <a:xfrm>
            <a:off x="662035" y="3090994"/>
            <a:ext cx="704947" cy="38557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775253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Viewing the results in BIBFRAME</a:t>
            </a:r>
          </a:p>
        </p:txBody>
      </p:sp>
      <p:sp>
        <p:nvSpPr>
          <p:cNvPr id="13" name="TextBox 12">
            <a:extLst>
              <a:ext uri="{FF2B5EF4-FFF2-40B4-BE49-F238E27FC236}">
                <a16:creationId xmlns:a16="http://schemas.microsoft.com/office/drawing/2014/main" id="{64575869-492F-4D12-AF5A-4124E84378C7}"/>
              </a:ext>
            </a:extLst>
          </p:cNvPr>
          <p:cNvSpPr txBox="1"/>
          <p:nvPr/>
        </p:nvSpPr>
        <p:spPr>
          <a:xfrm>
            <a:off x="127261" y="609441"/>
            <a:ext cx="8889478" cy="4131900"/>
          </a:xfrm>
          <a:prstGeom prst="rect">
            <a:avLst/>
          </a:prstGeom>
          <a:noFill/>
          <a:ln>
            <a:solidFill>
              <a:schemeClr val="accent1"/>
            </a:solidFill>
          </a:ln>
        </p:spPr>
        <p:txBody>
          <a:bodyPr wrap="square" rtlCol="1">
            <a:spAutoFit/>
          </a:bodyPr>
          <a:lstStyle/>
          <a:p>
            <a:r>
              <a:rPr lang="en-US" sz="1050" dirty="0"/>
              <a:t> &lt;</a:t>
            </a:r>
            <a:r>
              <a:rPr lang="en-US" sz="1050" dirty="0" err="1"/>
              <a:t>bf:partOf</a:t>
            </a:r>
            <a:r>
              <a:rPr lang="en-US" sz="1050" dirty="0"/>
              <a:t>&gt;</a:t>
            </a:r>
          </a:p>
          <a:p>
            <a:r>
              <a:rPr lang="en-US" sz="1050" dirty="0"/>
              <a:t>         &lt;</a:t>
            </a:r>
            <a:r>
              <a:rPr lang="en-US" sz="1050" dirty="0" err="1"/>
              <a:t>bf:Work</a:t>
            </a:r>
            <a:r>
              <a:rPr lang="en-US" sz="1050" dirty="0"/>
              <a:t> </a:t>
            </a:r>
            <a:r>
              <a:rPr lang="en-US" sz="1050" dirty="0" err="1"/>
              <a:t>rdf:about</a:t>
            </a:r>
            <a:r>
              <a:rPr lang="en-US" sz="1050" dirty="0"/>
              <a:t>="https://open-na.hosted.exlibrisgroup.com/alma/EXLDEV1_INST/bf/entity/work/9012104262824155989773-35"&gt;</a:t>
            </a:r>
          </a:p>
          <a:p>
            <a:r>
              <a:rPr lang="en-US" sz="1050" dirty="0"/>
              <a:t>            &lt;</a:t>
            </a:r>
            <a:r>
              <a:rPr lang="en-US" sz="1050" dirty="0" err="1"/>
              <a:t>bf:identifiedBy</a:t>
            </a:r>
            <a:r>
              <a:rPr lang="en-US" sz="1050" dirty="0"/>
              <a:t>&gt;</a:t>
            </a:r>
          </a:p>
          <a:p>
            <a:r>
              <a:rPr lang="en-US" sz="1050" dirty="0"/>
              <a:t>               &lt;</a:t>
            </a:r>
            <a:r>
              <a:rPr lang="en-US" sz="1050" dirty="0" err="1"/>
              <a:t>bf:Identifier</a:t>
            </a:r>
            <a:r>
              <a:rPr lang="en-US" sz="1050" dirty="0"/>
              <a:t>&gt;</a:t>
            </a:r>
          </a:p>
          <a:p>
            <a:r>
              <a:rPr lang="en-US" sz="1050" dirty="0"/>
              <a:t>                  &lt;</a:t>
            </a:r>
            <a:r>
              <a:rPr lang="en-US" sz="1050" dirty="0" err="1"/>
              <a:t>rdf:value</a:t>
            </a:r>
            <a:r>
              <a:rPr lang="en-US" sz="1050" dirty="0"/>
              <a:t>&gt;16385958&lt;/</a:t>
            </a:r>
            <a:r>
              <a:rPr lang="en-US" sz="1050" dirty="0" err="1"/>
              <a:t>rdf:value</a:t>
            </a:r>
            <a:r>
              <a:rPr lang="en-US" sz="1050" dirty="0"/>
              <a:t>&gt;</a:t>
            </a:r>
          </a:p>
          <a:p>
            <a:r>
              <a:rPr lang="en-US" sz="1050" dirty="0"/>
              <a:t>                  &lt;</a:t>
            </a:r>
            <a:r>
              <a:rPr lang="en-US" sz="1050" dirty="0" err="1"/>
              <a:t>bf:source</a:t>
            </a:r>
            <a:r>
              <a:rPr lang="en-US" sz="1050" dirty="0"/>
              <a:t>&gt;</a:t>
            </a:r>
          </a:p>
          <a:p>
            <a:r>
              <a:rPr lang="en-US" sz="1050" dirty="0"/>
              <a:t>                     &lt;</a:t>
            </a:r>
            <a:r>
              <a:rPr lang="en-US" sz="1050" dirty="0" err="1"/>
              <a:t>bf:Source</a:t>
            </a:r>
            <a:r>
              <a:rPr lang="en-US" sz="1050" dirty="0"/>
              <a:t>&gt;</a:t>
            </a:r>
          </a:p>
          <a:p>
            <a:r>
              <a:rPr lang="en-US" sz="1050" dirty="0"/>
              <a:t>                        &lt;</a:t>
            </a:r>
            <a:r>
              <a:rPr lang="en-US" sz="1050" dirty="0" err="1"/>
              <a:t>rdfs:label</a:t>
            </a:r>
            <a:r>
              <a:rPr lang="en-US" sz="1050" dirty="0"/>
              <a:t>&gt;</a:t>
            </a:r>
            <a:r>
              <a:rPr lang="en-US" sz="1050" dirty="0" err="1"/>
              <a:t>OCoLC</a:t>
            </a:r>
            <a:r>
              <a:rPr lang="en-US" sz="1050" dirty="0"/>
              <a:t>&lt;/</a:t>
            </a:r>
            <a:r>
              <a:rPr lang="en-US" sz="1050" dirty="0" err="1"/>
              <a:t>rdfs:label</a:t>
            </a:r>
            <a:r>
              <a:rPr lang="en-US" sz="1050" dirty="0"/>
              <a:t>&gt;</a:t>
            </a:r>
          </a:p>
          <a:p>
            <a:r>
              <a:rPr lang="en-US" sz="1050" dirty="0"/>
              <a:t>                     &lt;/</a:t>
            </a:r>
            <a:r>
              <a:rPr lang="en-US" sz="1050" dirty="0" err="1"/>
              <a:t>bf:Source</a:t>
            </a:r>
            <a:r>
              <a:rPr lang="en-US" sz="1050" dirty="0"/>
              <a:t>&gt;</a:t>
            </a:r>
          </a:p>
          <a:p>
            <a:r>
              <a:rPr lang="en-US" sz="1050" dirty="0"/>
              <a:t>                  &lt;/</a:t>
            </a:r>
            <a:r>
              <a:rPr lang="en-US" sz="1050" dirty="0" err="1"/>
              <a:t>bf:source</a:t>
            </a:r>
            <a:r>
              <a:rPr lang="en-US" sz="1050" dirty="0"/>
              <a:t>&gt;</a:t>
            </a:r>
          </a:p>
          <a:p>
            <a:r>
              <a:rPr lang="en-US" sz="1050" dirty="0"/>
              <a:t>               &lt;/</a:t>
            </a:r>
            <a:r>
              <a:rPr lang="en-US" sz="1050" dirty="0" err="1"/>
              <a:t>bf:Identifier</a:t>
            </a:r>
            <a:r>
              <a:rPr lang="en-US" sz="1050" dirty="0"/>
              <a:t>&gt;</a:t>
            </a:r>
          </a:p>
          <a:p>
            <a:r>
              <a:rPr lang="en-US" sz="1050" dirty="0"/>
              <a:t>            &lt;/</a:t>
            </a:r>
            <a:r>
              <a:rPr lang="en-US" sz="1050" dirty="0" err="1"/>
              <a:t>bf:identifiedBy</a:t>
            </a:r>
            <a:r>
              <a:rPr lang="en-US" sz="1050" dirty="0"/>
              <a:t>&gt;</a:t>
            </a:r>
          </a:p>
          <a:p>
            <a:r>
              <a:rPr lang="en-US" sz="1050" dirty="0"/>
              <a:t>            &lt;</a:t>
            </a:r>
            <a:r>
              <a:rPr lang="en-US" sz="1050" dirty="0" err="1"/>
              <a:t>bf:hasInstance</a:t>
            </a:r>
            <a:r>
              <a:rPr lang="en-US" sz="1050" dirty="0"/>
              <a:t>&gt;</a:t>
            </a:r>
          </a:p>
          <a:p>
            <a:r>
              <a:rPr lang="en-US" sz="1050" dirty="0"/>
              <a:t>               &lt;</a:t>
            </a:r>
            <a:r>
              <a:rPr lang="en-US" sz="1050" dirty="0" err="1"/>
              <a:t>bf:Instance</a:t>
            </a:r>
            <a:r>
              <a:rPr lang="en-US" sz="1050" dirty="0"/>
              <a:t> </a:t>
            </a:r>
            <a:r>
              <a:rPr lang="en-US" sz="1050" dirty="0" err="1"/>
              <a:t>rdf:about</a:t>
            </a:r>
            <a:r>
              <a:rPr lang="en-US" sz="1050" dirty="0"/>
              <a:t>="https://open-na.hosted.exlibrisgroup.com/alma/EXLDEV1_INST/bf/entity/instance/99165510900121"&gt;</a:t>
            </a:r>
          </a:p>
          <a:p>
            <a:r>
              <a:rPr lang="en-US" sz="1050" dirty="0"/>
              <a:t>                  &lt;</a:t>
            </a:r>
            <a:r>
              <a:rPr lang="en-US" sz="1050" dirty="0" err="1"/>
              <a:t>bf:part</a:t>
            </a:r>
            <a:r>
              <a:rPr lang="en-US" sz="1050" dirty="0"/>
              <a:t>&gt;no:AU44928&lt;/</a:t>
            </a:r>
            <a:r>
              <a:rPr lang="en-US" sz="1050" dirty="0" err="1"/>
              <a:t>bf:part</a:t>
            </a:r>
            <a:r>
              <a:rPr lang="en-US" sz="1050" dirty="0"/>
              <a:t>&gt;</a:t>
            </a:r>
          </a:p>
          <a:p>
            <a:r>
              <a:rPr lang="en-US" sz="1050" dirty="0"/>
              <a:t>                  &lt;</a:t>
            </a:r>
            <a:r>
              <a:rPr lang="en-US" sz="1050" dirty="0" err="1"/>
              <a:t>bf:title</a:t>
            </a:r>
            <a:r>
              <a:rPr lang="en-US" sz="1050" dirty="0"/>
              <a:t>&gt;</a:t>
            </a:r>
          </a:p>
          <a:p>
            <a:r>
              <a:rPr lang="en-US" sz="1050" dirty="0"/>
              <a:t>                     &lt;</a:t>
            </a:r>
            <a:r>
              <a:rPr lang="en-US" sz="1050" dirty="0" err="1"/>
              <a:t>bf:Title</a:t>
            </a:r>
            <a:r>
              <a:rPr lang="en-US" sz="1050" dirty="0"/>
              <a:t>&gt;</a:t>
            </a:r>
          </a:p>
          <a:p>
            <a:r>
              <a:rPr lang="en-US" sz="1050" dirty="0"/>
              <a:t>                        &lt;</a:t>
            </a:r>
            <a:r>
              <a:rPr lang="en-US" sz="1050" dirty="0" err="1"/>
              <a:t>rdfs:label</a:t>
            </a:r>
            <a:r>
              <a:rPr lang="en-US" sz="1050" dirty="0"/>
              <a:t>&gt;Readings from the Holy Scriptures prepared for use of Jewish personnel of the Army of the United States.&lt;/</a:t>
            </a:r>
            <a:r>
              <a:rPr lang="en-US" sz="1050" dirty="0" err="1"/>
              <a:t>rdfs:label</a:t>
            </a:r>
            <a:r>
              <a:rPr lang="en-US" sz="1050" dirty="0"/>
              <a:t>&gt;</a:t>
            </a:r>
          </a:p>
          <a:p>
            <a:r>
              <a:rPr lang="en-US" sz="1050" dirty="0"/>
              <a:t>                     &lt;/</a:t>
            </a:r>
            <a:r>
              <a:rPr lang="en-US" sz="1050" dirty="0" err="1"/>
              <a:t>bf:Title</a:t>
            </a:r>
            <a:r>
              <a:rPr lang="en-US" sz="1050" dirty="0"/>
              <a:t>&gt;</a:t>
            </a:r>
          </a:p>
          <a:p>
            <a:r>
              <a:rPr lang="en-US" sz="1050" dirty="0"/>
              <a:t>                  &lt;/</a:t>
            </a:r>
            <a:r>
              <a:rPr lang="en-US" sz="1050" dirty="0" err="1"/>
              <a:t>bf:title</a:t>
            </a:r>
            <a:r>
              <a:rPr lang="en-US" sz="1050" dirty="0"/>
              <a:t>&gt;</a:t>
            </a:r>
          </a:p>
          <a:p>
            <a:r>
              <a:rPr lang="en-US" sz="1050" dirty="0"/>
              <a:t>                  &lt;</a:t>
            </a:r>
            <a:r>
              <a:rPr lang="en-US" sz="1050" dirty="0" err="1"/>
              <a:t>bf:instanceOf</a:t>
            </a:r>
            <a:r>
              <a:rPr lang="en-US" sz="1050" dirty="0"/>
              <a:t> </a:t>
            </a:r>
            <a:r>
              <a:rPr lang="en-US" sz="1050" dirty="0" err="1"/>
              <a:t>rdf:resource</a:t>
            </a:r>
            <a:r>
              <a:rPr lang="en-US" sz="1050" dirty="0"/>
              <a:t>="https://open-na.hosted.exlibrisgroup.com/alma/EXLDEV1_INST/bf/entity/work/9012104262824155989773-35"/&gt;</a:t>
            </a:r>
          </a:p>
          <a:p>
            <a:r>
              <a:rPr lang="en-US" sz="1050" dirty="0"/>
              <a:t>               &lt;/</a:t>
            </a:r>
            <a:r>
              <a:rPr lang="en-US" sz="1050" dirty="0" err="1"/>
              <a:t>bf:Instance</a:t>
            </a:r>
            <a:r>
              <a:rPr lang="en-US" sz="1050" dirty="0"/>
              <a:t>&gt;</a:t>
            </a:r>
          </a:p>
          <a:p>
            <a:r>
              <a:rPr lang="en-US" sz="1050" dirty="0"/>
              <a:t>            &lt;/</a:t>
            </a:r>
            <a:r>
              <a:rPr lang="en-US" sz="1050" dirty="0" err="1"/>
              <a:t>bf:hasInstance</a:t>
            </a:r>
            <a:r>
              <a:rPr lang="en-US" sz="1050" dirty="0"/>
              <a:t>&gt;</a:t>
            </a:r>
          </a:p>
          <a:p>
            <a:r>
              <a:rPr lang="en-US" sz="1050" dirty="0"/>
              <a:t>         &lt;/</a:t>
            </a:r>
            <a:r>
              <a:rPr lang="en-US" sz="1050" dirty="0" err="1"/>
              <a:t>bf:Work</a:t>
            </a:r>
            <a:r>
              <a:rPr lang="en-US" sz="1050" dirty="0"/>
              <a:t>&gt;</a:t>
            </a:r>
          </a:p>
          <a:p>
            <a:r>
              <a:rPr lang="en-US" sz="1050" dirty="0"/>
              <a:t>      &lt;/</a:t>
            </a:r>
            <a:r>
              <a:rPr lang="en-US" sz="1050" dirty="0" err="1"/>
              <a:t>bf:partOf</a:t>
            </a:r>
            <a:r>
              <a:rPr lang="en-US" sz="1050" dirty="0"/>
              <a:t>&gt;</a:t>
            </a:r>
            <a:endParaRPr lang="he-IL" sz="1050" dirty="0">
              <a:highlight>
                <a:srgbClr val="FFFF00"/>
              </a:highlight>
            </a:endParaRP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707904" y="1419622"/>
            <a:ext cx="4446248" cy="648072"/>
          </a:xfrm>
          <a:solidFill>
            <a:schemeClr val="bg1"/>
          </a:solidFill>
          <a:ln>
            <a:solidFill>
              <a:schemeClr val="accent1"/>
            </a:solidFill>
          </a:ln>
        </p:spPr>
        <p:txBody>
          <a:bodyPr>
            <a:normAutofit fontScale="92500" lnSpcReduction="20000"/>
          </a:bodyPr>
          <a:lstStyle/>
          <a:p>
            <a:pPr marL="0" indent="0">
              <a:buNone/>
            </a:pPr>
            <a:r>
              <a:rPr lang="en-US" dirty="0"/>
              <a:t>Here is part of BIBRAME for title "Prayer book abridged …" </a:t>
            </a:r>
            <a:endParaRPr lang="en-GB" dirty="0"/>
          </a:p>
        </p:txBody>
      </p:sp>
    </p:spTree>
    <p:extLst>
      <p:ext uri="{BB962C8B-B14F-4D97-AF65-F5344CB8AC3E}">
        <p14:creationId xmlns:p14="http://schemas.microsoft.com/office/powerpoint/2010/main" val="4025474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251521" y="3319778"/>
            <a:ext cx="8712968" cy="1240583"/>
          </a:xfrm>
        </p:spPr>
        <p:txBody>
          <a:bodyPr/>
          <a:lstStyle/>
          <a:p>
            <a:pPr algn="ctr"/>
            <a:r>
              <a:rPr lang="en-US" dirty="0"/>
              <a:t>Introduction</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4</a:t>
            </a:fld>
            <a:endParaRPr lang="en-US" dirty="0"/>
          </a:p>
        </p:txBody>
      </p:sp>
      <p:pic>
        <p:nvPicPr>
          <p:cNvPr id="2" name="Picture 1">
            <a:extLst>
              <a:ext uri="{FF2B5EF4-FFF2-40B4-BE49-F238E27FC236}">
                <a16:creationId xmlns:a16="http://schemas.microsoft.com/office/drawing/2014/main" id="{DFCB1E15-9F96-42B4-A582-D11D77B9B6D0}"/>
              </a:ext>
            </a:extLst>
          </p:cNvPr>
          <p:cNvPicPr>
            <a:picLocks noChangeAspect="1"/>
          </p:cNvPicPr>
          <p:nvPr/>
        </p:nvPicPr>
        <p:blipFill>
          <a:blip r:embed="rId2"/>
          <a:stretch>
            <a:fillRect/>
          </a:stretch>
        </p:blipFill>
        <p:spPr>
          <a:xfrm>
            <a:off x="1763688" y="-16386"/>
            <a:ext cx="7380312" cy="3180060"/>
          </a:xfrm>
          <a:prstGeom prst="rect">
            <a:avLst/>
          </a:prstGeom>
        </p:spPr>
      </p:pic>
    </p:spTree>
    <p:extLst>
      <p:ext uri="{BB962C8B-B14F-4D97-AF65-F5344CB8AC3E}">
        <p14:creationId xmlns:p14="http://schemas.microsoft.com/office/powerpoint/2010/main" val="15600984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922B7F-BAEC-445E-9C08-F94F63F5CA0F}"/>
              </a:ext>
            </a:extLst>
          </p:cNvPr>
          <p:cNvSpPr>
            <a:spLocks noGrp="1"/>
          </p:cNvSpPr>
          <p:nvPr>
            <p:ph type="subTitle" idx="1"/>
          </p:nvPr>
        </p:nvSpPr>
        <p:spPr>
          <a:xfrm>
            <a:off x="2987824" y="1653850"/>
            <a:ext cx="3240360" cy="557859"/>
          </a:xfrm>
        </p:spPr>
        <p:txBody>
          <a:bodyPr>
            <a:normAutofit/>
          </a:bodyPr>
          <a:lstStyle/>
          <a:p>
            <a:r>
              <a:rPr lang="en-US" dirty="0"/>
              <a:t>xxx@exlibrisgroup.com</a:t>
            </a:r>
          </a:p>
        </p:txBody>
      </p:sp>
    </p:spTree>
    <p:extLst>
      <p:ext uri="{BB962C8B-B14F-4D97-AF65-F5344CB8AC3E}">
        <p14:creationId xmlns:p14="http://schemas.microsoft.com/office/powerpoint/2010/main" val="3352855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fontScale="92500" lnSpcReduction="20000"/>
          </a:bodyPr>
          <a:lstStyle/>
          <a:p>
            <a:pPr marL="285750" indent="-285750"/>
            <a:r>
              <a:rPr lang="en-US" dirty="0"/>
              <a:t>Introductory Note:</a:t>
            </a:r>
          </a:p>
          <a:p>
            <a:pPr marL="285750" indent="-285750"/>
            <a:r>
              <a:rPr lang="en-US" dirty="0"/>
              <a:t>The methodology described here for “Bound together titles” can also be used for other cases where, for whatever reason, one barcode will belong to multiple bibliographic records.</a:t>
            </a:r>
          </a:p>
          <a:p>
            <a:r>
              <a:rPr lang="en-US" dirty="0"/>
              <a:t>  </a:t>
            </a:r>
          </a:p>
          <a:p>
            <a:pPr marL="285750" indent="-285750"/>
            <a:r>
              <a:rPr lang="en-US" dirty="0"/>
              <a:t>In the example here barcode AU44928 belongs to both of the following bibliographic records:</a:t>
            </a:r>
          </a:p>
          <a:p>
            <a:pPr marL="971550" lvl="1" indent="-514350">
              <a:buFont typeface="+mj-lt"/>
              <a:buAutoNum type="arabicPeriod"/>
            </a:pPr>
            <a:r>
              <a:rPr lang="en-US" dirty="0"/>
              <a:t>Title: "Readings from the Holy Scriptures / prepared for use of Jewish personnel of the Army of the United States".</a:t>
            </a:r>
            <a:endParaRPr lang="de-DE" dirty="0"/>
          </a:p>
          <a:p>
            <a:pPr marL="1371600" lvl="2" indent="-514350"/>
            <a:r>
              <a:rPr lang="en-US" sz="2000" dirty="0"/>
              <a:t>MMSID: 99165511200121</a:t>
            </a:r>
          </a:p>
          <a:p>
            <a:pPr marL="971550" lvl="1" indent="-514350">
              <a:buFont typeface="+mj-lt"/>
              <a:buAutoNum type="arabicPeriod"/>
            </a:pPr>
            <a:r>
              <a:rPr lang="en-US" dirty="0"/>
              <a:t>Title: "Prayer book: abridged for Jews in the Armed Forces of the United States".</a:t>
            </a:r>
          </a:p>
          <a:p>
            <a:pPr marL="1371600" lvl="2" indent="-514350">
              <a:buFont typeface="+mj-lt"/>
              <a:buChar char="•"/>
            </a:pPr>
            <a:r>
              <a:rPr lang="en-US" sz="2000" dirty="0"/>
              <a:t>MMSID: 99165510900121</a:t>
            </a:r>
          </a:p>
        </p:txBody>
      </p:sp>
    </p:spTree>
    <p:extLst>
      <p:ext uri="{BB962C8B-B14F-4D97-AF65-F5344CB8AC3E}">
        <p14:creationId xmlns:p14="http://schemas.microsoft.com/office/powerpoint/2010/main" val="830323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pPr marL="285750" indent="-285750"/>
            <a:r>
              <a:rPr lang="en-US" dirty="0"/>
              <a:t>This document will explain and demonstrate a recommended workflow for cataloguing separate bibliographic titles which become bound together into one physical volume after publication.</a:t>
            </a:r>
          </a:p>
          <a:p>
            <a:pPr marL="285750" indent="-285750"/>
            <a:r>
              <a:rPr lang="en-US" dirty="0"/>
              <a:t>Note that there is more than one way to accomplish this task by using 77X fields in Alma.</a:t>
            </a:r>
          </a:p>
          <a:p>
            <a:pPr marL="285750" indent="-285750"/>
            <a:r>
              <a:rPr lang="en-US" dirty="0"/>
              <a:t>The workflow described here is a recommended "best practice" workflow though certainly not the only possible workflow.</a:t>
            </a:r>
          </a:p>
        </p:txBody>
      </p:sp>
    </p:spTree>
    <p:extLst>
      <p:ext uri="{BB962C8B-B14F-4D97-AF65-F5344CB8AC3E}">
        <p14:creationId xmlns:p14="http://schemas.microsoft.com/office/powerpoint/2010/main" val="2845864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pPr marL="285750" indent="-285750"/>
            <a:r>
              <a:rPr lang="en-US" dirty="0"/>
              <a:t>The workflow described here will accomplish two very specific and useful tasks:</a:t>
            </a:r>
          </a:p>
          <a:p>
            <a:pPr marL="285750" indent="-285750"/>
            <a:r>
              <a:rPr lang="en-US" dirty="0"/>
              <a:t>Each title in Primo will display as a separate title. </a:t>
            </a:r>
          </a:p>
          <a:p>
            <a:pPr marL="285750" indent="-285750"/>
            <a:r>
              <a:rPr lang="en-US" dirty="0"/>
              <a:t>Each separate title within the bound volume will appear as unavailable when the volume is checked out.</a:t>
            </a:r>
          </a:p>
        </p:txBody>
      </p:sp>
    </p:spTree>
    <p:extLst>
      <p:ext uri="{BB962C8B-B14F-4D97-AF65-F5344CB8AC3E}">
        <p14:creationId xmlns:p14="http://schemas.microsoft.com/office/powerpoint/2010/main" val="1344480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251521" y="3319778"/>
            <a:ext cx="8712968" cy="1240583"/>
          </a:xfrm>
        </p:spPr>
        <p:txBody>
          <a:bodyPr/>
          <a:lstStyle/>
          <a:p>
            <a:pPr algn="ctr"/>
            <a:r>
              <a:rPr lang="en-US" dirty="0"/>
              <a:t>Our Sample Titles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8</a:t>
            </a:fld>
            <a:endParaRPr lang="en-US" dirty="0"/>
          </a:p>
        </p:txBody>
      </p:sp>
      <p:pic>
        <p:nvPicPr>
          <p:cNvPr id="6" name="Picture 5" descr="A picture containing window, person&#10;&#10;Description automatically generated">
            <a:extLst>
              <a:ext uri="{FF2B5EF4-FFF2-40B4-BE49-F238E27FC236}">
                <a16:creationId xmlns:a16="http://schemas.microsoft.com/office/drawing/2014/main" id="{CADD2A87-99F6-4E7C-AD58-D2224A3802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7242" y="-1343"/>
            <a:ext cx="4752000" cy="3168000"/>
          </a:xfrm>
          <a:prstGeom prst="rect">
            <a:avLst/>
          </a:prstGeom>
        </p:spPr>
      </p:pic>
      <p:pic>
        <p:nvPicPr>
          <p:cNvPr id="7" name="Picture 6">
            <a:extLst>
              <a:ext uri="{FF2B5EF4-FFF2-40B4-BE49-F238E27FC236}">
                <a16:creationId xmlns:a16="http://schemas.microsoft.com/office/drawing/2014/main" id="{033BC53B-3421-4BCB-BFDB-D3146EF79842}"/>
              </a:ext>
            </a:extLst>
          </p:cNvPr>
          <p:cNvPicPr>
            <a:picLocks noChangeAspect="1"/>
          </p:cNvPicPr>
          <p:nvPr/>
        </p:nvPicPr>
        <p:blipFill>
          <a:blip r:embed="rId3"/>
          <a:stretch>
            <a:fillRect/>
          </a:stretch>
        </p:blipFill>
        <p:spPr>
          <a:xfrm>
            <a:off x="4074605" y="1275606"/>
            <a:ext cx="533400" cy="428625"/>
          </a:xfrm>
          <a:prstGeom prst="rect">
            <a:avLst/>
          </a:prstGeom>
        </p:spPr>
      </p:pic>
      <p:pic>
        <p:nvPicPr>
          <p:cNvPr id="8" name="Picture 7">
            <a:extLst>
              <a:ext uri="{FF2B5EF4-FFF2-40B4-BE49-F238E27FC236}">
                <a16:creationId xmlns:a16="http://schemas.microsoft.com/office/drawing/2014/main" id="{F1079E4B-F6EC-4FBD-B07F-AB18225C70ED}"/>
              </a:ext>
            </a:extLst>
          </p:cNvPr>
          <p:cNvPicPr>
            <a:picLocks noChangeAspect="1"/>
          </p:cNvPicPr>
          <p:nvPr/>
        </p:nvPicPr>
        <p:blipFill>
          <a:blip r:embed="rId3"/>
          <a:stretch>
            <a:fillRect/>
          </a:stretch>
        </p:blipFill>
        <p:spPr>
          <a:xfrm>
            <a:off x="4211960" y="1350211"/>
            <a:ext cx="533400" cy="428625"/>
          </a:xfrm>
          <a:prstGeom prst="rect">
            <a:avLst/>
          </a:prstGeom>
        </p:spPr>
      </p:pic>
    </p:spTree>
    <p:extLst>
      <p:ext uri="{BB962C8B-B14F-4D97-AF65-F5344CB8AC3E}">
        <p14:creationId xmlns:p14="http://schemas.microsoft.com/office/powerpoint/2010/main" val="909619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Our Sample Titles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fontScale="92500" lnSpcReduction="20000"/>
          </a:bodyPr>
          <a:lstStyle/>
          <a:p>
            <a:pPr marL="457200" indent="-457200"/>
            <a:r>
              <a:rPr lang="en-GB" dirty="0"/>
              <a:t>These are two separate titles which are bound together in one physical volume</a:t>
            </a:r>
          </a:p>
          <a:p>
            <a:pPr marL="457200" indent="-457200"/>
            <a:endParaRPr lang="en-GB" dirty="0"/>
          </a:p>
          <a:p>
            <a:pPr marL="514350" indent="-514350">
              <a:buFont typeface="+mj-lt"/>
              <a:buAutoNum type="arabicPeriod"/>
            </a:pPr>
            <a:r>
              <a:rPr lang="en-US" dirty="0"/>
              <a:t>Title: "Readings from the Holy Scriptures / prepared for use of Jewish personnel of the Army of the United States".</a:t>
            </a:r>
            <a:endParaRPr lang="de-DE" dirty="0"/>
          </a:p>
          <a:p>
            <a:pPr marL="914400" lvl="1" indent="-514350"/>
            <a:r>
              <a:rPr lang="en-US" sz="2400" dirty="0"/>
              <a:t>System Cont. No.: 16385958</a:t>
            </a:r>
          </a:p>
          <a:p>
            <a:pPr marL="914400" lvl="1" indent="-514350"/>
            <a:r>
              <a:rPr lang="en-US" sz="2400" dirty="0"/>
              <a:t>MMSID: 99165511200121</a:t>
            </a:r>
          </a:p>
          <a:p>
            <a:pPr marL="914400" lvl="1" indent="-514350"/>
            <a:endParaRPr lang="en-US" sz="2400" dirty="0"/>
          </a:p>
          <a:p>
            <a:pPr marL="514350" indent="-514350">
              <a:buFont typeface="+mj-lt"/>
              <a:buAutoNum type="arabicPeriod"/>
            </a:pPr>
            <a:r>
              <a:rPr lang="en-US" dirty="0"/>
              <a:t>Title: "Prayer book: abridged for Jews in the Armed Forces of the United States".</a:t>
            </a:r>
          </a:p>
          <a:p>
            <a:pPr marL="914400" lvl="1" indent="-514350">
              <a:buFont typeface="+mj-lt"/>
              <a:buChar char="•"/>
            </a:pPr>
            <a:r>
              <a:rPr lang="en-US" sz="2400" dirty="0"/>
              <a:t>System Cont. No.: 16080397</a:t>
            </a:r>
          </a:p>
          <a:p>
            <a:pPr marL="914400" lvl="1" indent="-514350">
              <a:buFont typeface="+mj-lt"/>
              <a:buChar char="•"/>
            </a:pPr>
            <a:r>
              <a:rPr lang="en-US" sz="2400" dirty="0"/>
              <a:t>MMSID: 99165510900121</a:t>
            </a:r>
            <a:endParaRPr lang="en-US" dirty="0"/>
          </a:p>
        </p:txBody>
      </p:sp>
    </p:spTree>
    <p:extLst>
      <p:ext uri="{BB962C8B-B14F-4D97-AF65-F5344CB8AC3E}">
        <p14:creationId xmlns:p14="http://schemas.microsoft.com/office/powerpoint/2010/main" val="2076838593"/>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18892</TotalTime>
  <Words>1828</Words>
  <Application>Microsoft Office PowerPoint</Application>
  <PresentationFormat>On-screen Show (16:9)</PresentationFormat>
  <Paragraphs>208</Paragraphs>
  <Slides>40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40</vt:i4>
      </vt:variant>
    </vt:vector>
  </HeadingPairs>
  <TitlesOfParts>
    <vt:vector size="45" baseType="lpstr">
      <vt:lpstr>Arial</vt:lpstr>
      <vt:lpstr>Calibri</vt:lpstr>
      <vt:lpstr>Calibri Light</vt:lpstr>
      <vt:lpstr>IGeLU_2016_16X9 (1)</vt:lpstr>
      <vt:lpstr>Ex_Libris_2020</vt:lpstr>
      <vt:lpstr>PowerPoint Presentation</vt:lpstr>
      <vt:lpstr>PowerPoint Presentation</vt:lpstr>
      <vt:lpstr>PowerPoint Presentation</vt:lpstr>
      <vt:lpstr>Introduction</vt:lpstr>
      <vt:lpstr>Introduction </vt:lpstr>
      <vt:lpstr>Introduction </vt:lpstr>
      <vt:lpstr>Introduction </vt:lpstr>
      <vt:lpstr>Our Sample Titles</vt:lpstr>
      <vt:lpstr>Our Sample Titles</vt:lpstr>
      <vt:lpstr>Our Sample Titles</vt:lpstr>
      <vt:lpstr>Our Sample Titles</vt:lpstr>
      <vt:lpstr>Our Sample Titles</vt:lpstr>
      <vt:lpstr>Our Sample Titles</vt:lpstr>
      <vt:lpstr>Steps to bind the titles into one volume</vt:lpstr>
      <vt:lpstr>Steps to bind the titles into one volume</vt:lpstr>
      <vt:lpstr>Steps to bind the titles into one volume</vt:lpstr>
      <vt:lpstr>Steps to bind the titles into one volume</vt:lpstr>
      <vt:lpstr>Steps to bind the titles into one volume</vt:lpstr>
      <vt:lpstr>Steps to bind the titles into one volume</vt:lpstr>
      <vt:lpstr>Steps to bind the titles into one volume</vt:lpstr>
      <vt:lpstr>Steps to bind the titles into one volume</vt:lpstr>
      <vt:lpstr>Steps to bind the titles into one volume</vt:lpstr>
      <vt:lpstr>Viewing the results in Alma</vt:lpstr>
      <vt:lpstr>Viewing the results in Alma</vt:lpstr>
      <vt:lpstr>Viewing the results in Alma</vt:lpstr>
      <vt:lpstr>Viewing the results in Alma</vt:lpstr>
      <vt:lpstr>Viewing the results in Alma</vt:lpstr>
      <vt:lpstr>Viewing the results in Alma</vt:lpstr>
      <vt:lpstr>Viewing the results in Alma</vt:lpstr>
      <vt:lpstr>Viewing the results in Alma</vt:lpstr>
      <vt:lpstr>Viewing the results in Primo</vt:lpstr>
      <vt:lpstr>Viewing the results in Primo</vt:lpstr>
      <vt:lpstr>Viewing the results in Primo</vt:lpstr>
      <vt:lpstr>Viewing the results in Primo</vt:lpstr>
      <vt:lpstr>Viewing the results in BIBFRAME</vt:lpstr>
      <vt:lpstr>Viewing the results in BIBFRAME</vt:lpstr>
      <vt:lpstr>Viewing the results in BIBFRAME</vt:lpstr>
      <vt:lpstr>Viewing the results in BIBFRAME</vt:lpstr>
      <vt:lpstr>Viewing the results in BIBFRAME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1809</cp:revision>
  <dcterms:created xsi:type="dcterms:W3CDTF">2017-01-02T15:10:30Z</dcterms:created>
  <dcterms:modified xsi:type="dcterms:W3CDTF">2023-09-18T14:12:26Z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