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6"/>
  </p:notesMasterIdLst>
  <p:handoutMasterIdLst>
    <p:handoutMasterId r:id="rId47"/>
  </p:handoutMasterIdLst>
  <p:sldIdLst>
    <p:sldId id="1700" r:id="rId5"/>
    <p:sldId id="1704" r:id="rId6"/>
    <p:sldId id="1708" r:id="rId7"/>
    <p:sldId id="1709" r:id="rId8"/>
    <p:sldId id="1737" r:id="rId9"/>
    <p:sldId id="1730" r:id="rId10"/>
    <p:sldId id="1707" r:id="rId11"/>
    <p:sldId id="1778" r:id="rId12"/>
    <p:sldId id="1779" r:id="rId13"/>
    <p:sldId id="1780" r:id="rId14"/>
    <p:sldId id="1781" r:id="rId15"/>
    <p:sldId id="1782" r:id="rId16"/>
    <p:sldId id="1783" r:id="rId17"/>
    <p:sldId id="1784" r:id="rId18"/>
    <p:sldId id="1785" r:id="rId19"/>
    <p:sldId id="1786" r:id="rId20"/>
    <p:sldId id="1787" r:id="rId21"/>
    <p:sldId id="1788" r:id="rId22"/>
    <p:sldId id="1789" r:id="rId23"/>
    <p:sldId id="1790" r:id="rId24"/>
    <p:sldId id="1791" r:id="rId25"/>
    <p:sldId id="1792" r:id="rId26"/>
    <p:sldId id="1731" r:id="rId27"/>
    <p:sldId id="1711" r:id="rId28"/>
    <p:sldId id="1793" r:id="rId29"/>
    <p:sldId id="1794" r:id="rId30"/>
    <p:sldId id="1795" r:id="rId31"/>
    <p:sldId id="1796" r:id="rId32"/>
    <p:sldId id="1732" r:id="rId33"/>
    <p:sldId id="1721" r:id="rId34"/>
    <p:sldId id="1797" r:id="rId35"/>
    <p:sldId id="1798" r:id="rId36"/>
    <p:sldId id="1799" r:id="rId37"/>
    <p:sldId id="1800" r:id="rId38"/>
    <p:sldId id="1801" r:id="rId39"/>
    <p:sldId id="1802" r:id="rId40"/>
    <p:sldId id="1803" r:id="rId41"/>
    <p:sldId id="1804" r:id="rId42"/>
    <p:sldId id="1805" r:id="rId43"/>
    <p:sldId id="1806" r:id="rId44"/>
    <p:sldId id="1692" r:id="rId45"/>
  </p:sldIdLst>
  <p:sldSz cx="9144000" cy="5143500" type="screen16x9"/>
  <p:notesSz cx="6858000" cy="9144000"/>
  <p:custDataLst>
    <p:tags r:id="rId4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838"/>
    <a:srgbClr val="000000"/>
    <a:srgbClr val="92D3DF"/>
    <a:srgbClr val="53B9CD"/>
    <a:srgbClr val="50CFDA"/>
    <a:srgbClr val="DEE4FA"/>
    <a:srgbClr val="486AE5"/>
    <a:srgbClr val="24357A"/>
    <a:srgbClr val="F5EEF8"/>
    <a:srgbClr val="142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55" autoAdjust="0"/>
    <p:restoredTop sz="95067" autoAdjust="0"/>
  </p:normalViewPr>
  <p:slideViewPr>
    <p:cSldViewPr>
      <p:cViewPr varScale="1">
        <p:scale>
          <a:sx n="139" d="100"/>
          <a:sy n="139" d="100"/>
        </p:scale>
        <p:origin x="990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gs" Target="tags/tag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03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49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92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75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50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219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33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06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14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51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11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451238" y="2016183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379230" y="928592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F33B8-6CE1-473F-AFF4-617A3F31D4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68737-3432-4D60-931F-497CB0999B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B12E-3C73-422B-996E-296B1A622C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3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11961" y="4776467"/>
            <a:ext cx="720077" cy="720077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2019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20" y="4776467"/>
            <a:ext cx="663952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5" r:id="rId7"/>
    <p:sldLayoutId id="2147483768" r:id="rId8"/>
    <p:sldLayoutId id="214748380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764" r:id="rId18"/>
    <p:sldLayoutId id="2147483793" r:id="rId19"/>
    <p:sldLayoutId id="2147483802" r:id="rId2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knowledge.exlibrisgroup.com/Alma/Training/Extended_Training/Presentations_and_Documents_-_Rules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21BD16-7D25-48C4-9F8A-B5008FB225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04" y="3723878"/>
            <a:ext cx="7488832" cy="961780"/>
          </a:xfrm>
        </p:spPr>
        <p:txBody>
          <a:bodyPr/>
          <a:lstStyle/>
          <a:p>
            <a:pPr algn="ctr"/>
            <a:r>
              <a:rPr lang="en-US" sz="3200" dirty="0"/>
              <a:t>Designing and Using Normalization Rules</a:t>
            </a:r>
            <a:endParaRPr lang="he-IL" sz="3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2703154-BABB-4926-A144-769E07516A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28" y="4665120"/>
            <a:ext cx="6326909" cy="478380"/>
          </a:xfrm>
        </p:spPr>
        <p:txBody>
          <a:bodyPr/>
          <a:lstStyle/>
          <a:p>
            <a:r>
              <a:rPr lang="en-US" dirty="0"/>
              <a:t>Yoel Kortick.  Senior Librarian</a:t>
            </a:r>
          </a:p>
        </p:txBody>
      </p:sp>
    </p:spTree>
    <p:extLst>
      <p:ext uri="{BB962C8B-B14F-4D97-AF65-F5344CB8AC3E}">
        <p14:creationId xmlns:p14="http://schemas.microsoft.com/office/powerpoint/2010/main" val="1345255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B2059C-F2E9-4481-8D03-F7A5DE54C1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normalization rules and processes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0D2246-A1FA-47EA-A50B-52828C77D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638" y="2596429"/>
            <a:ext cx="4307329" cy="16252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71A7FD-1328-4429-8BD9-D2B96A9B7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99" y="2587445"/>
            <a:ext cx="4239217" cy="20005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5F7752-4F53-459E-B44C-A7311E4B92D9}"/>
              </a:ext>
            </a:extLst>
          </p:cNvPr>
          <p:cNvSpPr txBox="1"/>
          <p:nvPr/>
        </p:nvSpPr>
        <p:spPr>
          <a:xfrm>
            <a:off x="354841" y="755280"/>
            <a:ext cx="8789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000" dirty="0"/>
              <a:t>By copying an existing rule from the community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642216-860B-4CF4-B307-EA34861ADE20}"/>
              </a:ext>
            </a:extLst>
          </p:cNvPr>
          <p:cNvSpPr txBox="1"/>
          <p:nvPr/>
        </p:nvSpPr>
        <p:spPr>
          <a:xfrm>
            <a:off x="380858" y="1478548"/>
            <a:ext cx="353762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Contribute rule to the community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E0634B-A3F4-46FD-976C-B2D22A415556}"/>
              </a:ext>
            </a:extLst>
          </p:cNvPr>
          <p:cNvSpPr txBox="1"/>
          <p:nvPr/>
        </p:nvSpPr>
        <p:spPr>
          <a:xfrm>
            <a:off x="5158503" y="1478548"/>
            <a:ext cx="353762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Copy rule from the community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26BD46-44E0-43F5-8267-DCA3E35F2F9D}"/>
              </a:ext>
            </a:extLst>
          </p:cNvPr>
          <p:cNvSpPr/>
          <p:nvPr/>
        </p:nvSpPr>
        <p:spPr>
          <a:xfrm>
            <a:off x="420421" y="3811276"/>
            <a:ext cx="1024912" cy="328096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D9B794-7A31-4077-A5FF-6987E879E2A2}"/>
              </a:ext>
            </a:extLst>
          </p:cNvPr>
          <p:cNvSpPr/>
          <p:nvPr/>
        </p:nvSpPr>
        <p:spPr>
          <a:xfrm>
            <a:off x="5021557" y="3342050"/>
            <a:ext cx="739163" cy="245659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82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B2059C-F2E9-4481-8D03-F7A5DE54C1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normalization rules and processes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7EEBB5-FA08-4DF2-992B-A385FE7BF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617" y="1398636"/>
            <a:ext cx="4289245" cy="25695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E57AF8-D4D4-4779-9492-8C20E68974BF}"/>
              </a:ext>
            </a:extLst>
          </p:cNvPr>
          <p:cNvSpPr txBox="1"/>
          <p:nvPr/>
        </p:nvSpPr>
        <p:spPr>
          <a:xfrm>
            <a:off x="354841" y="787140"/>
            <a:ext cx="8789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Normalization rule properties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459D4F7-8B66-4AE4-A6A4-E4AEB31AF115}"/>
              </a:ext>
            </a:extLst>
          </p:cNvPr>
          <p:cNvCxnSpPr>
            <a:cxnSpLocks/>
            <a:endCxn id="9" idx="3"/>
          </p:cNvCxnSpPr>
          <p:nvPr/>
        </p:nvCxnSpPr>
        <p:spPr bwMode="auto">
          <a:xfrm flipH="1" flipV="1">
            <a:off x="5116811" y="2614822"/>
            <a:ext cx="837556" cy="3367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E9409DE5-2229-482E-840B-CF98BFC47EAF}"/>
              </a:ext>
            </a:extLst>
          </p:cNvPr>
          <p:cNvSpPr/>
          <p:nvPr/>
        </p:nvSpPr>
        <p:spPr bwMode="auto">
          <a:xfrm>
            <a:off x="3873143" y="2468708"/>
            <a:ext cx="1243668" cy="29222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0628D7-4F0C-40F2-A098-B7FC247018FD}"/>
              </a:ext>
            </a:extLst>
          </p:cNvPr>
          <p:cNvSpPr txBox="1"/>
          <p:nvPr/>
        </p:nvSpPr>
        <p:spPr>
          <a:xfrm>
            <a:off x="5954366" y="2406814"/>
            <a:ext cx="2286323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400" b="0" dirty="0"/>
              <a:t>Choose shared if you want other uses to also access this rule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4C9CE3-B399-4E84-A43B-1F5D69836863}"/>
              </a:ext>
            </a:extLst>
          </p:cNvPr>
          <p:cNvSpPr txBox="1"/>
          <p:nvPr/>
        </p:nvSpPr>
        <p:spPr>
          <a:xfrm>
            <a:off x="251520" y="4083918"/>
            <a:ext cx="3293842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400" b="0" dirty="0"/>
              <a:t>Choose enabled if you want this rule to be active.  When still editing and testing you may wish to leave it not enabled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8CDCAD5-9F8D-4C04-BB06-DB546A475B65}"/>
              </a:ext>
            </a:extLst>
          </p:cNvPr>
          <p:cNvCxnSpPr>
            <a:cxnSpLocks/>
          </p:cNvCxnSpPr>
          <p:nvPr/>
        </p:nvCxnSpPr>
        <p:spPr bwMode="auto">
          <a:xfrm flipV="1">
            <a:off x="1619672" y="2961529"/>
            <a:ext cx="360040" cy="112239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304537C-377C-438F-BC97-CAF073C4B29E}"/>
              </a:ext>
            </a:extLst>
          </p:cNvPr>
          <p:cNvSpPr/>
          <p:nvPr/>
        </p:nvSpPr>
        <p:spPr bwMode="auto">
          <a:xfrm>
            <a:off x="1730066" y="2715766"/>
            <a:ext cx="1113742" cy="24576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89777D-2A47-4CF7-A64C-DA47701CA9CD}"/>
              </a:ext>
            </a:extLst>
          </p:cNvPr>
          <p:cNvSpPr txBox="1"/>
          <p:nvPr/>
        </p:nvSpPr>
        <p:spPr>
          <a:xfrm>
            <a:off x="5967848" y="1316353"/>
            <a:ext cx="2286323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400" b="0" dirty="0"/>
              <a:t>A logical name and description to later know what this rule does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9D76BF5-60BA-43BD-B8A0-649CB9B5538D}"/>
              </a:ext>
            </a:extLst>
          </p:cNvPr>
          <p:cNvCxnSpPr>
            <a:cxnSpLocks/>
          </p:cNvCxnSpPr>
          <p:nvPr/>
        </p:nvCxnSpPr>
        <p:spPr bwMode="auto">
          <a:xfrm flipH="1">
            <a:off x="4494977" y="1995686"/>
            <a:ext cx="1472871" cy="16896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018513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B2059C-F2E9-4481-8D03-F7A5DE54C1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normalization rules and processes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1733F2-F67C-43A3-B73E-6286ACA7239F}"/>
              </a:ext>
            </a:extLst>
          </p:cNvPr>
          <p:cNvSpPr txBox="1"/>
          <p:nvPr/>
        </p:nvSpPr>
        <p:spPr>
          <a:xfrm>
            <a:off x="354841" y="869619"/>
            <a:ext cx="8789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After defining the properties enter (or edit existing) text of the normalization rule and click ‘save’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467021-4B9D-464C-972B-3A858B7EC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275606"/>
            <a:ext cx="7859222" cy="346758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63852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B2059C-F2E9-4481-8D03-F7A5DE54C1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normalization rules and processes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C62F5D-66D5-471B-BB21-E2001AF04272}"/>
              </a:ext>
            </a:extLst>
          </p:cNvPr>
          <p:cNvSpPr txBox="1"/>
          <p:nvPr/>
        </p:nvSpPr>
        <p:spPr>
          <a:xfrm>
            <a:off x="179512" y="915566"/>
            <a:ext cx="87891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 normalization rule can be tested as follows: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Open a bibliographic record in edit mode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Switch to split editor mode.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Leave the bibliographic record in the left pane of split window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Focus on the right pane of split window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Select the normalization rule and choose "edit"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Click "Preview" on the rule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See what the rule does to the record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7218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B2059C-F2E9-4481-8D03-F7A5DE54C1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normalization rules and processes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0A07FA-20FF-4230-8F14-214AFA01E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079255"/>
            <a:ext cx="8686800" cy="34731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13774A-2C4C-4EC8-AC23-E6108E7EA4C8}"/>
              </a:ext>
            </a:extLst>
          </p:cNvPr>
          <p:cNvSpPr txBox="1"/>
          <p:nvPr/>
        </p:nvSpPr>
        <p:spPr>
          <a:xfrm>
            <a:off x="323265" y="706028"/>
            <a:ext cx="8789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Preview the results of the normalization rule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CACE70-FEB4-49D7-8EB2-FFD5DB35AFE9}"/>
              </a:ext>
            </a:extLst>
          </p:cNvPr>
          <p:cNvSpPr/>
          <p:nvPr/>
        </p:nvSpPr>
        <p:spPr>
          <a:xfrm>
            <a:off x="7668344" y="3579862"/>
            <a:ext cx="594769" cy="2836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75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B2059C-F2E9-4481-8D03-F7A5DE54C1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normalization rules and processes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C73F52-C524-468D-B79B-AFE1D6C64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24" y="1633155"/>
            <a:ext cx="7402537" cy="31540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1CED79-5DCC-4100-85EA-1FB4B2C98552}"/>
              </a:ext>
            </a:extLst>
          </p:cNvPr>
          <p:cNvSpPr txBox="1"/>
          <p:nvPr/>
        </p:nvSpPr>
        <p:spPr>
          <a:xfrm>
            <a:off x="354841" y="869619"/>
            <a:ext cx="8789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Compare the records and see results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72DC93-1421-43E4-B46D-8B419745A88E}"/>
              </a:ext>
            </a:extLst>
          </p:cNvPr>
          <p:cNvSpPr/>
          <p:nvPr/>
        </p:nvSpPr>
        <p:spPr>
          <a:xfrm>
            <a:off x="4427985" y="3166085"/>
            <a:ext cx="576064" cy="3417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DFD4E3-B637-48F3-8563-15770052990D}"/>
              </a:ext>
            </a:extLst>
          </p:cNvPr>
          <p:cNvSpPr/>
          <p:nvPr/>
        </p:nvSpPr>
        <p:spPr>
          <a:xfrm>
            <a:off x="971599" y="3456627"/>
            <a:ext cx="504057" cy="2851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ED27C2-E522-4C9F-8E5D-F05A3030E246}"/>
              </a:ext>
            </a:extLst>
          </p:cNvPr>
          <p:cNvSpPr txBox="1"/>
          <p:nvPr/>
        </p:nvSpPr>
        <p:spPr>
          <a:xfrm>
            <a:off x="1978925" y="1269729"/>
            <a:ext cx="4872251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Record on right got a new 245 2</a:t>
            </a:r>
            <a:r>
              <a:rPr lang="en-US" sz="1600" baseline="30000" dirty="0"/>
              <a:t>nd</a:t>
            </a:r>
            <a:r>
              <a:rPr lang="en-US" sz="1600" dirty="0"/>
              <a:t> indicator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32FD59-61D4-429A-961B-F7E16B28F71F}"/>
              </a:ext>
            </a:extLst>
          </p:cNvPr>
          <p:cNvSpPr txBox="1"/>
          <p:nvPr/>
        </p:nvSpPr>
        <p:spPr>
          <a:xfrm>
            <a:off x="6651372" y="2581346"/>
            <a:ext cx="236043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200" b="0" dirty="0"/>
              <a:t>Clicking "Apply changes" will update the record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2AF9528-9FCA-4A98-B8EC-5D183779E2ED}"/>
              </a:ext>
            </a:extLst>
          </p:cNvPr>
          <p:cNvCxnSpPr>
            <a:cxnSpLocks/>
          </p:cNvCxnSpPr>
          <p:nvPr/>
        </p:nvCxnSpPr>
        <p:spPr bwMode="auto">
          <a:xfrm flipH="1">
            <a:off x="7852371" y="4515966"/>
            <a:ext cx="856576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2818A45-4069-4E4C-B8EB-AA841601109D}"/>
              </a:ext>
            </a:extLst>
          </p:cNvPr>
          <p:cNvCxnSpPr/>
          <p:nvPr/>
        </p:nvCxnSpPr>
        <p:spPr bwMode="auto">
          <a:xfrm>
            <a:off x="3275856" y="4515966"/>
            <a:ext cx="163259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4CC91B7-AABC-48AF-A9FB-C4074D75C08C}"/>
              </a:ext>
            </a:extLst>
          </p:cNvPr>
          <p:cNvSpPr txBox="1"/>
          <p:nvPr/>
        </p:nvSpPr>
        <p:spPr>
          <a:xfrm>
            <a:off x="683568" y="4143649"/>
            <a:ext cx="316963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200" b="0" dirty="0"/>
              <a:t>Clicking "Back to normalization rules" will return the user to the rule for additional editing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F496083-F5E1-4036-BABB-90D97B839AF8}"/>
              </a:ext>
            </a:extLst>
          </p:cNvPr>
          <p:cNvCxnSpPr>
            <a:cxnSpLocks/>
          </p:cNvCxnSpPr>
          <p:nvPr/>
        </p:nvCxnSpPr>
        <p:spPr bwMode="auto">
          <a:xfrm>
            <a:off x="8708947" y="3029863"/>
            <a:ext cx="0" cy="148610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99034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B2059C-F2E9-4481-8D03-F7A5DE54C1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normalization rules and processes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70D4AC-598C-4B91-810E-BC179FA89190}"/>
              </a:ext>
            </a:extLst>
          </p:cNvPr>
          <p:cNvSpPr txBox="1"/>
          <p:nvPr/>
        </p:nvSpPr>
        <p:spPr>
          <a:xfrm>
            <a:off x="195509" y="869619"/>
            <a:ext cx="89484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2000"/>
            </a:lvl1pPr>
          </a:lstStyle>
          <a:p>
            <a:r>
              <a:rPr lang="en-US" sz="2800" dirty="0"/>
              <a:t>In order to be able to use the normalization rule in various parts of the system it needs to be added as a process</a:t>
            </a:r>
          </a:p>
          <a:p>
            <a:r>
              <a:rPr lang="en-US" sz="2800" dirty="0"/>
              <a:t>Each process may include one or more normalization rules.</a:t>
            </a:r>
          </a:p>
          <a:p>
            <a:r>
              <a:rPr lang="en-US" sz="2800" dirty="0"/>
              <a:t>In this example we will add one normalization rule to a process.  </a:t>
            </a:r>
          </a:p>
          <a:p>
            <a:r>
              <a:rPr lang="en-US" sz="2800" dirty="0"/>
              <a:t>The normalization rule we will add is "EXL – fix 245 2</a:t>
            </a:r>
            <a:r>
              <a:rPr lang="en-US" sz="2800" baseline="30000" dirty="0"/>
              <a:t>nd</a:t>
            </a:r>
            <a:r>
              <a:rPr lang="en-US" sz="2800" dirty="0"/>
              <a:t> indicator"</a:t>
            </a:r>
          </a:p>
        </p:txBody>
      </p:sp>
    </p:spTree>
    <p:extLst>
      <p:ext uri="{BB962C8B-B14F-4D97-AF65-F5344CB8AC3E}">
        <p14:creationId xmlns:p14="http://schemas.microsoft.com/office/powerpoint/2010/main" val="3040957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B2059C-F2E9-4481-8D03-F7A5DE54C1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normalization rules and processes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A9B93B-21F0-451F-B6B9-520DF1254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734582"/>
            <a:ext cx="7305300" cy="28938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FB5CE5-4B20-4742-B063-679560737AA0}"/>
              </a:ext>
            </a:extLst>
          </p:cNvPr>
          <p:cNvSpPr txBox="1"/>
          <p:nvPr/>
        </p:nvSpPr>
        <p:spPr>
          <a:xfrm>
            <a:off x="195508" y="682699"/>
            <a:ext cx="89484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2000"/>
            </a:lvl1pPr>
          </a:lstStyle>
          <a:p>
            <a:r>
              <a:rPr lang="en-US" dirty="0"/>
              <a:t>This is the normalization rule we will add.</a:t>
            </a:r>
          </a:p>
          <a:p>
            <a:r>
              <a:rPr lang="en-US" dirty="0"/>
              <a:t>It first fixes the 245 2</a:t>
            </a:r>
            <a:r>
              <a:rPr lang="en-US" baseline="30000" dirty="0"/>
              <a:t>nd</a:t>
            </a:r>
            <a:r>
              <a:rPr lang="en-US" dirty="0"/>
              <a:t> indicator depending on the language in the 008 and initial string of the field.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B408FB-982F-4D54-A73B-E7B647C14CF5}"/>
              </a:ext>
            </a:extLst>
          </p:cNvPr>
          <p:cNvSpPr/>
          <p:nvPr/>
        </p:nvSpPr>
        <p:spPr>
          <a:xfrm>
            <a:off x="4608004" y="1734582"/>
            <a:ext cx="1792224" cy="3002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18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B2059C-F2E9-4481-8D03-F7A5DE54C1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normalization rules and processes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6FB970-36E2-459E-8CC6-50BD24112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998341"/>
            <a:ext cx="6984776" cy="15533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A6189C-196C-43E8-A5EB-C277FD1FAAF3}"/>
              </a:ext>
            </a:extLst>
          </p:cNvPr>
          <p:cNvSpPr txBox="1"/>
          <p:nvPr/>
        </p:nvSpPr>
        <p:spPr>
          <a:xfrm>
            <a:off x="195509" y="869619"/>
            <a:ext cx="89484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2000"/>
            </a:lvl1pPr>
          </a:lstStyle>
          <a:p>
            <a:r>
              <a:rPr lang="en-US" dirty="0"/>
              <a:t>Access the list of normalization processes from the Resource Management Configuration Menu and navigate to: Cataloging &gt; Configuration &gt; Marc 21 Bibliographic &gt; Normalization Processes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68F9E2-B984-449A-BD54-DCCF3687B953}"/>
              </a:ext>
            </a:extLst>
          </p:cNvPr>
          <p:cNvSpPr/>
          <p:nvPr/>
        </p:nvSpPr>
        <p:spPr>
          <a:xfrm>
            <a:off x="1691680" y="2643758"/>
            <a:ext cx="1003562" cy="2733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3643DE-5082-41DA-A2F7-88B8C8C228A9}"/>
              </a:ext>
            </a:extLst>
          </p:cNvPr>
          <p:cNvSpPr txBox="1"/>
          <p:nvPr/>
        </p:nvSpPr>
        <p:spPr>
          <a:xfrm>
            <a:off x="827584" y="4155926"/>
            <a:ext cx="4089887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To add a new process click "Add Process"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102ED96-C2D8-4AD7-AA39-150CA1748FAF}"/>
              </a:ext>
            </a:extLst>
          </p:cNvPr>
          <p:cNvCxnSpPr>
            <a:cxnSpLocks/>
          </p:cNvCxnSpPr>
          <p:nvPr/>
        </p:nvCxnSpPr>
        <p:spPr bwMode="auto">
          <a:xfrm flipV="1">
            <a:off x="6876256" y="3153613"/>
            <a:ext cx="299315" cy="85303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983BA05-3A0C-40B7-9915-E64D8F76FB6C}"/>
              </a:ext>
            </a:extLst>
          </p:cNvPr>
          <p:cNvCxnSpPr>
            <a:cxnSpLocks/>
            <a:stCxn id="8" idx="3"/>
          </p:cNvCxnSpPr>
          <p:nvPr/>
        </p:nvCxnSpPr>
        <p:spPr bwMode="auto">
          <a:xfrm flipV="1">
            <a:off x="4917471" y="4006648"/>
            <a:ext cx="1958785" cy="33394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52614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11AF31D-0779-48DB-8186-DF70853FE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265671"/>
            <a:ext cx="5179800" cy="27189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B2059C-F2E9-4481-8D03-F7A5DE54C1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normalization rules and processes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B53DD3-0F55-4CC5-87EB-CF32C521232E}"/>
              </a:ext>
            </a:extLst>
          </p:cNvPr>
          <p:cNvSpPr txBox="1"/>
          <p:nvPr/>
        </p:nvSpPr>
        <p:spPr>
          <a:xfrm>
            <a:off x="135077" y="611175"/>
            <a:ext cx="8948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2000"/>
            </a:lvl1pPr>
          </a:lstStyle>
          <a:p>
            <a:r>
              <a:rPr lang="en-US" sz="2800" dirty="0"/>
              <a:t>Give the process a name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ED8E3D-35B5-47EC-A402-DDF0180F2D6C}"/>
              </a:ext>
            </a:extLst>
          </p:cNvPr>
          <p:cNvSpPr/>
          <p:nvPr/>
        </p:nvSpPr>
        <p:spPr>
          <a:xfrm>
            <a:off x="2771800" y="2200535"/>
            <a:ext cx="3957850" cy="3504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2BA76-FA4F-46E6-BE8E-E1BE77CF2DD3}"/>
              </a:ext>
            </a:extLst>
          </p:cNvPr>
          <p:cNvSpPr txBox="1"/>
          <p:nvPr/>
        </p:nvSpPr>
        <p:spPr>
          <a:xfrm>
            <a:off x="91587" y="4133022"/>
            <a:ext cx="850062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We are making the process have the same name as the rule which it will use.  This is not mandatory but done here for "organizational" purposes.</a:t>
            </a:r>
          </a:p>
        </p:txBody>
      </p:sp>
    </p:spTree>
    <p:extLst>
      <p:ext uri="{BB962C8B-B14F-4D97-AF65-F5344CB8AC3E}">
        <p14:creationId xmlns:p14="http://schemas.microsoft.com/office/powerpoint/2010/main" val="895657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37BD5B-DF74-47BD-AF9B-5A49E7A10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3928" y="267494"/>
            <a:ext cx="5030886" cy="4339766"/>
          </a:xfrm>
        </p:spPr>
        <p:txBody>
          <a:bodyPr>
            <a:normAutofit/>
          </a:bodyPr>
          <a:lstStyle/>
          <a:p>
            <a:r>
              <a:rPr lang="en-US" sz="2000" dirty="0"/>
              <a:t>Introduction</a:t>
            </a:r>
          </a:p>
          <a:p>
            <a:r>
              <a:rPr lang="en-US" sz="2000" dirty="0"/>
              <a:t>Creating normalization rules and processes</a:t>
            </a:r>
          </a:p>
          <a:p>
            <a:r>
              <a:rPr lang="en-US" sz="2000" dirty="0"/>
              <a:t>Using a normalization processes for import profile</a:t>
            </a:r>
          </a:p>
          <a:p>
            <a:r>
              <a:rPr lang="en-US" sz="2000" dirty="0"/>
              <a:t>Using a normalization processes for batch update</a:t>
            </a:r>
          </a:p>
          <a:p>
            <a:r>
              <a:rPr lang="en-US" sz="2000" dirty="0"/>
              <a:t>Customizing the overlap analysis to include loans</a:t>
            </a:r>
          </a:p>
        </p:txBody>
      </p:sp>
    </p:spTree>
    <p:extLst>
      <p:ext uri="{BB962C8B-B14F-4D97-AF65-F5344CB8AC3E}">
        <p14:creationId xmlns:p14="http://schemas.microsoft.com/office/powerpoint/2010/main" val="591565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B2059C-F2E9-4481-8D03-F7A5DE54C1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normalization rules and processes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279779-8BC6-4861-B358-56780F8D1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09" y="1779662"/>
            <a:ext cx="8459381" cy="26483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919964-7F44-47AE-AF0A-46945691CF8B}"/>
              </a:ext>
            </a:extLst>
          </p:cNvPr>
          <p:cNvSpPr txBox="1"/>
          <p:nvPr/>
        </p:nvSpPr>
        <p:spPr>
          <a:xfrm>
            <a:off x="195508" y="792132"/>
            <a:ext cx="8948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2000"/>
            </a:lvl1pPr>
          </a:lstStyle>
          <a:p>
            <a:r>
              <a:rPr lang="en-US" sz="2400" dirty="0"/>
              <a:t>Click “Add Task” and then choose </a:t>
            </a:r>
            <a:r>
              <a:rPr lang="en-US" sz="2400" dirty="0" err="1"/>
              <a:t>MarcDroolNormalization</a:t>
            </a:r>
            <a:endParaRPr lang="en-US" sz="2400" dirty="0"/>
          </a:p>
          <a:p>
            <a:r>
              <a:rPr lang="en-US" sz="2400" dirty="0"/>
              <a:t>This means that it will use a normalization process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747BBB-31DA-4BCC-8DD0-741DBFA3525E}"/>
              </a:ext>
            </a:extLst>
          </p:cNvPr>
          <p:cNvSpPr/>
          <p:nvPr/>
        </p:nvSpPr>
        <p:spPr>
          <a:xfrm>
            <a:off x="819927" y="3450972"/>
            <a:ext cx="5114255" cy="4193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3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B2059C-F2E9-4481-8D03-F7A5DE54C1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normalization rules and processes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443359-07B4-45F6-B1D7-FC0B78662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740" y="2265319"/>
            <a:ext cx="4686954" cy="21053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68CC50-C824-4ADE-A09A-C03CBA94A62B}"/>
              </a:ext>
            </a:extLst>
          </p:cNvPr>
          <p:cNvSpPr txBox="1"/>
          <p:nvPr/>
        </p:nvSpPr>
        <p:spPr>
          <a:xfrm>
            <a:off x="195509" y="869619"/>
            <a:ext cx="89484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2000"/>
            </a:lvl1pPr>
          </a:lstStyle>
          <a:p>
            <a:r>
              <a:rPr lang="en-US" sz="2400" dirty="0"/>
              <a:t>Choose the specific normalization rule.</a:t>
            </a:r>
          </a:p>
          <a:p>
            <a:r>
              <a:rPr lang="en-US" sz="2400" dirty="0"/>
              <a:t>The normalization rule we will choose is "EXL – fix 245 2nd indicator" which looked at a short time ago</a:t>
            </a:r>
          </a:p>
          <a:p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243A9C-D6EF-4B8C-AFBE-96D69CDF79DC}"/>
              </a:ext>
            </a:extLst>
          </p:cNvPr>
          <p:cNvSpPr/>
          <p:nvPr/>
        </p:nvSpPr>
        <p:spPr>
          <a:xfrm>
            <a:off x="2632456" y="3844361"/>
            <a:ext cx="3879088" cy="4193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208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B2059C-F2E9-4481-8D03-F7A5DE54C1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normalization rules and processes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EBC0C3-A4A7-4785-98DA-51BA27264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679" y="2800262"/>
            <a:ext cx="7468642" cy="12574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734335-7614-4564-AF37-C47238021DFF}"/>
              </a:ext>
            </a:extLst>
          </p:cNvPr>
          <p:cNvSpPr txBox="1"/>
          <p:nvPr/>
        </p:nvSpPr>
        <p:spPr>
          <a:xfrm>
            <a:off x="195509" y="869619"/>
            <a:ext cx="89484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2000"/>
            </a:lvl1pPr>
          </a:lstStyle>
          <a:p>
            <a:r>
              <a:rPr lang="en-US" sz="2800" dirty="0"/>
              <a:t>The new normalization process has been added</a:t>
            </a:r>
          </a:p>
          <a:p>
            <a:endParaRPr lang="en-US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F1234A-589F-4832-899A-5B2B427FE5E4}"/>
              </a:ext>
            </a:extLst>
          </p:cNvPr>
          <p:cNvSpPr/>
          <p:nvPr/>
        </p:nvSpPr>
        <p:spPr>
          <a:xfrm>
            <a:off x="908440" y="3319271"/>
            <a:ext cx="3243210" cy="264086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26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00B493-7220-4C23-94AF-439E916DE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8077975" cy="1240583"/>
          </a:xfrm>
        </p:spPr>
        <p:txBody>
          <a:bodyPr/>
          <a:lstStyle/>
          <a:p>
            <a:r>
              <a:rPr lang="en-US" dirty="0"/>
              <a:t>Using a normalization processes for import profile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827587-0744-4A52-936F-DED1B6E58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756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a normalization processes for import profile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5C58E88D-9680-48FB-8118-A3CD154568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3BD8AF-F365-431D-867F-0F6322B87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986" y="679063"/>
            <a:ext cx="3878461" cy="39577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AB2A3B-4146-445C-9C91-FF5D19F51E55}"/>
              </a:ext>
            </a:extLst>
          </p:cNvPr>
          <p:cNvSpPr txBox="1"/>
          <p:nvPr/>
        </p:nvSpPr>
        <p:spPr>
          <a:xfrm>
            <a:off x="5136213" y="3761077"/>
            <a:ext cx="266474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245 2</a:t>
            </a:r>
            <a:r>
              <a:rPr lang="en-US" baseline="30000" dirty="0"/>
              <a:t>nd</a:t>
            </a:r>
            <a:r>
              <a:rPr lang="en-US" dirty="0"/>
              <a:t> indicator is empty.</a:t>
            </a:r>
          </a:p>
          <a:p>
            <a:r>
              <a:rPr lang="en-US" dirty="0"/>
              <a:t>Text starts with “</a:t>
            </a:r>
            <a:r>
              <a:rPr lang="en-US" dirty="0" err="1"/>
              <a:t>Une</a:t>
            </a:r>
            <a:r>
              <a:rPr lang="en-US" dirty="0"/>
              <a:t>”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69410D7-FBEB-4C08-8216-B6AE76592B14}"/>
              </a:ext>
            </a:extLst>
          </p:cNvPr>
          <p:cNvCxnSpPr/>
          <p:nvPr/>
        </p:nvCxnSpPr>
        <p:spPr>
          <a:xfrm flipH="1" flipV="1">
            <a:off x="4357549" y="3313021"/>
            <a:ext cx="1514020" cy="448056"/>
          </a:xfrm>
          <a:prstGeom prst="straightConnector1">
            <a:avLst/>
          </a:prstGeom>
          <a:ln w="38100">
            <a:solidFill>
              <a:srgbClr val="EE3A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887D022-707D-44C4-B65C-6D471CC6FC84}"/>
              </a:ext>
            </a:extLst>
          </p:cNvPr>
          <p:cNvSpPr txBox="1"/>
          <p:nvPr/>
        </p:nvSpPr>
        <p:spPr>
          <a:xfrm>
            <a:off x="5292080" y="2203778"/>
            <a:ext cx="266474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Language code in 008 is “</a:t>
            </a:r>
            <a:r>
              <a:rPr lang="en-US" dirty="0" err="1"/>
              <a:t>fre</a:t>
            </a:r>
            <a:r>
              <a:rPr lang="en-US" dirty="0"/>
              <a:t>”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316DAFE-8F09-4D80-A8CD-01005E6E6E7D}"/>
              </a:ext>
            </a:extLst>
          </p:cNvPr>
          <p:cNvCxnSpPr/>
          <p:nvPr/>
        </p:nvCxnSpPr>
        <p:spPr>
          <a:xfrm flipH="1" flipV="1">
            <a:off x="5292080" y="1307666"/>
            <a:ext cx="735356" cy="896112"/>
          </a:xfrm>
          <a:prstGeom prst="straightConnector1">
            <a:avLst/>
          </a:prstGeom>
          <a:ln w="38100">
            <a:solidFill>
              <a:srgbClr val="EE3A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147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a normalization processes for import profile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5C58E88D-9680-48FB-8118-A3CD154568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3ADFB0-5F25-4E2A-AC64-B46C213CB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635646"/>
            <a:ext cx="3937058" cy="29982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20018A0-1CC7-495E-9FFD-9C8569DD420D}"/>
              </a:ext>
            </a:extLst>
          </p:cNvPr>
          <p:cNvSpPr/>
          <p:nvPr/>
        </p:nvSpPr>
        <p:spPr>
          <a:xfrm>
            <a:off x="2627784" y="3075807"/>
            <a:ext cx="1872208" cy="290632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C316FE-993A-4DC1-B8DF-3CD8FDBF6E84}"/>
              </a:ext>
            </a:extLst>
          </p:cNvPr>
          <p:cNvSpPr/>
          <p:nvPr/>
        </p:nvSpPr>
        <p:spPr>
          <a:xfrm>
            <a:off x="2767093" y="3986382"/>
            <a:ext cx="3667289" cy="217699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02C0E3-2ADF-43AD-BB33-3AAD517E1769}"/>
              </a:ext>
            </a:extLst>
          </p:cNvPr>
          <p:cNvSpPr txBox="1"/>
          <p:nvPr/>
        </p:nvSpPr>
        <p:spPr>
          <a:xfrm>
            <a:off x="175329" y="869619"/>
            <a:ext cx="878915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Our normalization rule “</a:t>
            </a:r>
            <a:r>
              <a:rPr lang="en-US" dirty="0"/>
              <a:t>EXL – fix 245 2</a:t>
            </a:r>
            <a:r>
              <a:rPr lang="en-US" baseline="30000" dirty="0"/>
              <a:t>nd</a:t>
            </a:r>
            <a:r>
              <a:rPr lang="en-US" dirty="0"/>
              <a:t> indicator” which is in normalization process “EXL – fix 245 2</a:t>
            </a:r>
            <a:r>
              <a:rPr lang="en-US" baseline="30000" dirty="0"/>
              <a:t>nd</a:t>
            </a:r>
            <a:r>
              <a:rPr lang="en-US" dirty="0"/>
              <a:t> indicator” should fix this (should change it and make 2</a:t>
            </a:r>
            <a:r>
              <a:rPr lang="en-US" baseline="30000" dirty="0"/>
              <a:t>nd</a:t>
            </a:r>
            <a:r>
              <a:rPr lang="en-US" dirty="0"/>
              <a:t> indicator 4):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32706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a normalization processes for import profile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5C58E88D-9680-48FB-8118-A3CD154568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529F61-2050-4996-9741-A115F04E1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874" y="1293840"/>
            <a:ext cx="3895009" cy="31266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39025E-A0DB-4A1F-BA56-F926CE070AF4}"/>
              </a:ext>
            </a:extLst>
          </p:cNvPr>
          <p:cNvSpPr txBox="1"/>
          <p:nvPr/>
        </p:nvSpPr>
        <p:spPr>
          <a:xfrm>
            <a:off x="354840" y="699542"/>
            <a:ext cx="87891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import profile will use the normalization process “</a:t>
            </a:r>
            <a:r>
              <a:rPr lang="en-US" dirty="0"/>
              <a:t>EXL – fix 245 2</a:t>
            </a:r>
            <a:r>
              <a:rPr lang="en-US" baseline="30000" dirty="0"/>
              <a:t>nd</a:t>
            </a:r>
            <a:r>
              <a:rPr lang="en-US" dirty="0"/>
              <a:t> indicator”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233D0A-7A7B-486D-B112-CF6CB4ADADF0}"/>
              </a:ext>
            </a:extLst>
          </p:cNvPr>
          <p:cNvSpPr/>
          <p:nvPr/>
        </p:nvSpPr>
        <p:spPr>
          <a:xfrm>
            <a:off x="3343818" y="2211711"/>
            <a:ext cx="1228182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D51192-199A-4165-93AB-9DD933C4C155}"/>
              </a:ext>
            </a:extLst>
          </p:cNvPr>
          <p:cNvSpPr/>
          <p:nvPr/>
        </p:nvSpPr>
        <p:spPr>
          <a:xfrm>
            <a:off x="2769905" y="3246381"/>
            <a:ext cx="2194388" cy="3334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602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a normalization processes for import profile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5C58E88D-9680-48FB-8118-A3CD154568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29258E-BCCF-436C-9F58-5DFBB017E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1503412"/>
            <a:ext cx="8595360" cy="29456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0EF6E2-E192-4634-AE06-612A7CF22503}"/>
              </a:ext>
            </a:extLst>
          </p:cNvPr>
          <p:cNvSpPr txBox="1"/>
          <p:nvPr/>
        </p:nvSpPr>
        <p:spPr>
          <a:xfrm>
            <a:off x="354841" y="661844"/>
            <a:ext cx="87891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record has been imported and we will view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62872F-CFF1-46A9-8583-85B44568007F}"/>
              </a:ext>
            </a:extLst>
          </p:cNvPr>
          <p:cNvSpPr/>
          <p:nvPr/>
        </p:nvSpPr>
        <p:spPr>
          <a:xfrm>
            <a:off x="7524328" y="3867894"/>
            <a:ext cx="895550" cy="2413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720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a normalization processes for import profile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5C58E88D-9680-48FB-8118-A3CD154568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55EC12-3A87-41E2-BD10-90A1A4CB8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053" y="1272310"/>
            <a:ext cx="2874991" cy="31141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02D3AA-22D6-40EA-8C08-8B061DC1D9B6}"/>
              </a:ext>
            </a:extLst>
          </p:cNvPr>
          <p:cNvSpPr txBox="1"/>
          <p:nvPr/>
        </p:nvSpPr>
        <p:spPr>
          <a:xfrm>
            <a:off x="208537" y="699542"/>
            <a:ext cx="8789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record was changed (2</a:t>
            </a:r>
            <a:r>
              <a:rPr lang="en-US" sz="2000" baseline="30000" dirty="0"/>
              <a:t>nd</a:t>
            </a:r>
            <a:r>
              <a:rPr lang="en-US" sz="2000" dirty="0"/>
              <a:t> indicator was added) as per the normalization rule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B4DF4F5-6214-4723-A4BD-77AE67E2C45B}"/>
              </a:ext>
            </a:extLst>
          </p:cNvPr>
          <p:cNvCxnSpPr/>
          <p:nvPr/>
        </p:nvCxnSpPr>
        <p:spPr>
          <a:xfrm flipH="1">
            <a:off x="3931879" y="1979784"/>
            <a:ext cx="1078992" cy="1929384"/>
          </a:xfrm>
          <a:prstGeom prst="straightConnector1">
            <a:avLst/>
          </a:prstGeom>
          <a:ln w="38100">
            <a:solidFill>
              <a:srgbClr val="EE3A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5261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00B493-7220-4C23-94AF-439E916DE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236" y="3291830"/>
            <a:ext cx="8617527" cy="1240583"/>
          </a:xfrm>
        </p:spPr>
        <p:txBody>
          <a:bodyPr/>
          <a:lstStyle/>
          <a:p>
            <a:r>
              <a:rPr lang="en-US" dirty="0"/>
              <a:t>Using a normalization processes for batch update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827587-0744-4A52-936F-DED1B6E58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133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D207CE-3EDC-41AB-AE14-5CE0F085D2F0}"/>
              </a:ext>
            </a:extLst>
          </p:cNvPr>
          <p:cNvSpPr txBox="1"/>
          <p:nvPr/>
        </p:nvSpPr>
        <p:spPr>
          <a:xfrm>
            <a:off x="175329" y="869619"/>
            <a:ext cx="87891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Normalization rules are designed to change or update bibliographic metadata at various stages, for example when the record is:</a:t>
            </a:r>
            <a:br>
              <a:rPr lang="en-US" sz="2400" dirty="0"/>
            </a:b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Saved in the metadata editor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Imported via import profile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Imported from external search resource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Edited via the "enhance the record" menu in the metadata editor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Run on a saved set (global update)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Published (exported) visa a general publishing profile</a:t>
            </a:r>
          </a:p>
        </p:txBody>
      </p:sp>
    </p:spTree>
    <p:extLst>
      <p:ext uri="{BB962C8B-B14F-4D97-AF65-F5344CB8AC3E}">
        <p14:creationId xmlns:p14="http://schemas.microsoft.com/office/powerpoint/2010/main" val="34589080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a normalization processes for batch update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7580B1B-3A41-4C06-B95C-3B65212437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618B1E-84CD-424A-9FD9-DA9D0B6F3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406" y="1378751"/>
            <a:ext cx="7221195" cy="33311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67BCCE-56DD-44A8-A7A2-95AD298A3837}"/>
              </a:ext>
            </a:extLst>
          </p:cNvPr>
          <p:cNvSpPr txBox="1"/>
          <p:nvPr/>
        </p:nvSpPr>
        <p:spPr>
          <a:xfrm>
            <a:off x="245659" y="699542"/>
            <a:ext cx="8611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will now perform batch update on a set using the same normalization process.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Title "</a:t>
            </a:r>
            <a:r>
              <a:rPr lang="fr-FR" dirty="0"/>
              <a:t>La femme à la fiole</a:t>
            </a:r>
            <a:r>
              <a:rPr lang="en-US" dirty="0"/>
              <a:t>" is an example of a record which has a bad 245 2</a:t>
            </a:r>
            <a:r>
              <a:rPr lang="en-US" baseline="30000" dirty="0"/>
              <a:t>nd</a:t>
            </a:r>
            <a:r>
              <a:rPr lang="en-US" dirty="0"/>
              <a:t> indicator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8F2BBE-6C20-4819-A496-C39FAE79E2BA}"/>
              </a:ext>
            </a:extLst>
          </p:cNvPr>
          <p:cNvSpPr txBox="1"/>
          <p:nvPr/>
        </p:nvSpPr>
        <p:spPr>
          <a:xfrm>
            <a:off x="6878472" y="8279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FABFED-5E81-4529-A47E-E0CB80F7272E}"/>
              </a:ext>
            </a:extLst>
          </p:cNvPr>
          <p:cNvSpPr txBox="1"/>
          <p:nvPr/>
        </p:nvSpPr>
        <p:spPr>
          <a:xfrm>
            <a:off x="3347864" y="3082916"/>
            <a:ext cx="320722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245 2</a:t>
            </a:r>
            <a:r>
              <a:rPr lang="en-US" baseline="30000" dirty="0"/>
              <a:t>nd</a:t>
            </a:r>
            <a:r>
              <a:rPr lang="en-US" dirty="0"/>
              <a:t> indicator should be 3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77F7FA3-0233-416C-96EC-3EAA0BAC7027}"/>
              </a:ext>
            </a:extLst>
          </p:cNvPr>
          <p:cNvCxnSpPr>
            <a:cxnSpLocks/>
          </p:cNvCxnSpPr>
          <p:nvPr/>
        </p:nvCxnSpPr>
        <p:spPr>
          <a:xfrm flipH="1">
            <a:off x="1547664" y="3452248"/>
            <a:ext cx="1800200" cy="8701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1FE1D783-E3B9-48BC-88AC-99A54D3B7937}"/>
              </a:ext>
            </a:extLst>
          </p:cNvPr>
          <p:cNvSpPr/>
          <p:nvPr/>
        </p:nvSpPr>
        <p:spPr>
          <a:xfrm>
            <a:off x="2394992" y="2067694"/>
            <a:ext cx="304800" cy="31865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2246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a normalization processes for batch update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7580B1B-3A41-4C06-B95C-3B65212437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FFAC0A-B924-4E92-B3CF-A20127CA08CC}"/>
              </a:ext>
            </a:extLst>
          </p:cNvPr>
          <p:cNvSpPr txBox="1"/>
          <p:nvPr/>
        </p:nvSpPr>
        <p:spPr>
          <a:xfrm>
            <a:off x="245659" y="827949"/>
            <a:ext cx="8611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Title "</a:t>
            </a:r>
            <a:r>
              <a:rPr lang="fr-FR" sz="2000" dirty="0"/>
              <a:t>La femme à la fiole</a:t>
            </a:r>
            <a:r>
              <a:rPr lang="en-US" sz="2000" dirty="0"/>
              <a:t>" begins with ‘La ‘ and has 008 </a:t>
            </a:r>
            <a:r>
              <a:rPr lang="en-US" sz="2000" dirty="0" err="1"/>
              <a:t>pos</a:t>
            </a:r>
            <a:r>
              <a:rPr lang="en-US" sz="2000" dirty="0"/>
              <a:t> 35-37 “</a:t>
            </a:r>
            <a:r>
              <a:rPr lang="en-US" sz="2000" dirty="0" err="1"/>
              <a:t>fre</a:t>
            </a:r>
            <a:r>
              <a:rPr lang="en-US" sz="2000" dirty="0"/>
              <a:t>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Therefore 245 2</a:t>
            </a:r>
            <a:r>
              <a:rPr lang="en-US" sz="2000" baseline="30000" dirty="0"/>
              <a:t>nd</a:t>
            </a:r>
            <a:r>
              <a:rPr lang="en-US" sz="2000" dirty="0"/>
              <a:t> indicator should be three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A11083-E439-4185-BEB1-B349BD909279}"/>
              </a:ext>
            </a:extLst>
          </p:cNvPr>
          <p:cNvSpPr txBox="1"/>
          <p:nvPr/>
        </p:nvSpPr>
        <p:spPr>
          <a:xfrm>
            <a:off x="6878472" y="8279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AD0884-90C4-4B9D-9E76-C2C0DDA69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696" y="1689998"/>
            <a:ext cx="6288616" cy="29755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358A2E1-C578-4179-97E1-C76DECC20359}"/>
              </a:ext>
            </a:extLst>
          </p:cNvPr>
          <p:cNvSpPr/>
          <p:nvPr/>
        </p:nvSpPr>
        <p:spPr>
          <a:xfrm>
            <a:off x="1487740" y="2119617"/>
            <a:ext cx="3732332" cy="35006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AD0BBE-B3BA-4961-82C3-7D5EE4AD30E6}"/>
              </a:ext>
            </a:extLst>
          </p:cNvPr>
          <p:cNvSpPr/>
          <p:nvPr/>
        </p:nvSpPr>
        <p:spPr>
          <a:xfrm>
            <a:off x="1459037" y="2643758"/>
            <a:ext cx="5993283" cy="32111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164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a normalization processes for batch update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7580B1B-3A41-4C06-B95C-3B65212437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F49EDA-DC94-4291-AC59-CE40132A97D4}"/>
              </a:ext>
            </a:extLst>
          </p:cNvPr>
          <p:cNvSpPr txBox="1"/>
          <p:nvPr/>
        </p:nvSpPr>
        <p:spPr>
          <a:xfrm>
            <a:off x="245659" y="827949"/>
            <a:ext cx="8611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Title "</a:t>
            </a:r>
            <a:r>
              <a:rPr lang="fr-FR" sz="1600" dirty="0"/>
              <a:t>La femme à la fiole</a:t>
            </a:r>
            <a:r>
              <a:rPr lang="en-US" sz="1600" dirty="0"/>
              <a:t>" is part of a set we are creating called "need to check 245 2</a:t>
            </a:r>
            <a:r>
              <a:rPr lang="en-US" sz="1600" baseline="30000" dirty="0"/>
              <a:t>nd</a:t>
            </a:r>
            <a:r>
              <a:rPr lang="en-US" sz="1600" dirty="0"/>
              <a:t> indicator“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We create the set by retrieving all records with “la” in the title and then faceting by language French and clicking ‘Save Query”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CEF2CD-0839-49B3-A8B7-3C5EE1F89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747952"/>
            <a:ext cx="6912768" cy="27710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0D9310E-FD80-4D0E-87BF-DFCBE268F8B2}"/>
              </a:ext>
            </a:extLst>
          </p:cNvPr>
          <p:cNvSpPr/>
          <p:nvPr/>
        </p:nvSpPr>
        <p:spPr>
          <a:xfrm>
            <a:off x="684461" y="2211710"/>
            <a:ext cx="5517832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1D7116-E42A-44CD-81FC-83BFD7AF16EE}"/>
              </a:ext>
            </a:extLst>
          </p:cNvPr>
          <p:cNvSpPr/>
          <p:nvPr/>
        </p:nvSpPr>
        <p:spPr>
          <a:xfrm>
            <a:off x="683568" y="4197675"/>
            <a:ext cx="2026105" cy="4103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2A67FD-84FA-48E9-9F92-E62D933879E9}"/>
              </a:ext>
            </a:extLst>
          </p:cNvPr>
          <p:cNvSpPr/>
          <p:nvPr/>
        </p:nvSpPr>
        <p:spPr>
          <a:xfrm>
            <a:off x="6732240" y="3075806"/>
            <a:ext cx="796964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2246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a normalization processes for batch update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7580B1B-3A41-4C06-B95C-3B65212437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3608C5-7627-494A-8AD8-C1573DCD3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129" y="1602582"/>
            <a:ext cx="7152795" cy="30484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1528EF-16CF-4CFB-96DF-5CAFFF456D11}"/>
              </a:ext>
            </a:extLst>
          </p:cNvPr>
          <p:cNvSpPr txBox="1"/>
          <p:nvPr/>
        </p:nvSpPr>
        <p:spPr>
          <a:xfrm>
            <a:off x="245659" y="773978"/>
            <a:ext cx="8611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set is called "Need to check 245 2nd indicator"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657541-BD16-447A-9C5C-0C287B68C2F4}"/>
              </a:ext>
            </a:extLst>
          </p:cNvPr>
          <p:cNvSpPr/>
          <p:nvPr/>
        </p:nvSpPr>
        <p:spPr>
          <a:xfrm>
            <a:off x="1403648" y="2287422"/>
            <a:ext cx="2279176" cy="2843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132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a normalization processes for batch update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7580B1B-3A41-4C06-B95C-3B65212437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CFF56A-0E27-412D-9D26-917C4D99B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96" y="2724641"/>
            <a:ext cx="8686800" cy="19963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E31094-4666-4A4C-BB8B-2DFE1595B277}"/>
              </a:ext>
            </a:extLst>
          </p:cNvPr>
          <p:cNvSpPr txBox="1"/>
          <p:nvPr/>
        </p:nvSpPr>
        <p:spPr>
          <a:xfrm>
            <a:off x="245659" y="732413"/>
            <a:ext cx="86117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Now we will run the process "EXL – fix 245 2</a:t>
            </a:r>
            <a:r>
              <a:rPr lang="en-US" sz="2400" baseline="30000" dirty="0"/>
              <a:t>nd</a:t>
            </a:r>
            <a:r>
              <a:rPr lang="en-US" sz="2400" dirty="0"/>
              <a:t> indicator" on the set "Need to check 245 2nd indicator"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will go to "Run a job" and filter by Marc 21 Bib normalization and then choose the normalization process.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923888-19DE-4EC1-AECA-0949D2C1130F}"/>
              </a:ext>
            </a:extLst>
          </p:cNvPr>
          <p:cNvSpPr/>
          <p:nvPr/>
        </p:nvSpPr>
        <p:spPr>
          <a:xfrm>
            <a:off x="622898" y="4343133"/>
            <a:ext cx="1746229" cy="3149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B26836-A10A-4F22-B9B3-80884A7D4B9B}"/>
              </a:ext>
            </a:extLst>
          </p:cNvPr>
          <p:cNvSpPr/>
          <p:nvPr/>
        </p:nvSpPr>
        <p:spPr>
          <a:xfrm>
            <a:off x="437215" y="3704952"/>
            <a:ext cx="2279176" cy="2843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214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91C9769-53A5-4228-B2F7-D82FF6AAD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51" y="1889189"/>
            <a:ext cx="8443351" cy="18640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a normalization processes for batch update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7580B1B-3A41-4C06-B95C-3B65212437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C16348-695F-4F7B-82DD-1FEAEAC658E5}"/>
              </a:ext>
            </a:extLst>
          </p:cNvPr>
          <p:cNvSpPr txBox="1"/>
          <p:nvPr/>
        </p:nvSpPr>
        <p:spPr>
          <a:xfrm>
            <a:off x="245659" y="827949"/>
            <a:ext cx="8611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Search for the set and select it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C5B1DD-5248-47DB-A1CC-8C97E9A4FF7F}"/>
              </a:ext>
            </a:extLst>
          </p:cNvPr>
          <p:cNvSpPr/>
          <p:nvPr/>
        </p:nvSpPr>
        <p:spPr>
          <a:xfrm>
            <a:off x="1043608" y="2355726"/>
            <a:ext cx="1713658" cy="3684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6F2649-77D1-4BAA-B005-A929755C328B}"/>
              </a:ext>
            </a:extLst>
          </p:cNvPr>
          <p:cNvSpPr/>
          <p:nvPr/>
        </p:nvSpPr>
        <p:spPr>
          <a:xfrm>
            <a:off x="329851" y="3322644"/>
            <a:ext cx="2574815" cy="3684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226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a normalization processes for batch update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7580B1B-3A41-4C06-B95C-3B65212437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9857CB-BB6D-440C-A9E4-5A43C490F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63" y="2314378"/>
            <a:ext cx="8686800" cy="23576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3EF115-5079-47BC-B0A9-F6E974512FA3}"/>
              </a:ext>
            </a:extLst>
          </p:cNvPr>
          <p:cNvSpPr txBox="1"/>
          <p:nvPr/>
        </p:nvSpPr>
        <p:spPr>
          <a:xfrm>
            <a:off x="245659" y="827949"/>
            <a:ext cx="8611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Leave the default normalization rule from the process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8F1CB3-4BD8-4F39-A854-D848B7D720A6}"/>
              </a:ext>
            </a:extLst>
          </p:cNvPr>
          <p:cNvSpPr/>
          <p:nvPr/>
        </p:nvSpPr>
        <p:spPr>
          <a:xfrm>
            <a:off x="591180" y="4102633"/>
            <a:ext cx="2574815" cy="340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53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a normalization processes for batch update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7580B1B-3A41-4C06-B95C-3B65212437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F901C6-4110-4BA7-A9C4-24F9E18F7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646288"/>
            <a:ext cx="6448691" cy="28367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ECED3A-E73F-4FF3-92D7-389D222440A2}"/>
              </a:ext>
            </a:extLst>
          </p:cNvPr>
          <p:cNvSpPr txBox="1"/>
          <p:nvPr/>
        </p:nvSpPr>
        <p:spPr>
          <a:xfrm>
            <a:off x="245659" y="827949"/>
            <a:ext cx="8611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Submit the job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B9A7D9-4F5F-431C-B643-CFB0F90536FE}"/>
              </a:ext>
            </a:extLst>
          </p:cNvPr>
          <p:cNvSpPr/>
          <p:nvPr/>
        </p:nvSpPr>
        <p:spPr>
          <a:xfrm>
            <a:off x="7164288" y="1646288"/>
            <a:ext cx="544035" cy="340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579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a normalization processes for batch update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7580B1B-3A41-4C06-B95C-3B65212437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CF09A1-9940-4EDA-B5E2-358AB59C2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71" y="2190480"/>
            <a:ext cx="8686800" cy="22527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1713C7-6AC3-44AA-AA94-4D1AD94BECE0}"/>
              </a:ext>
            </a:extLst>
          </p:cNvPr>
          <p:cNvSpPr txBox="1"/>
          <p:nvPr/>
        </p:nvSpPr>
        <p:spPr>
          <a:xfrm>
            <a:off x="245659" y="827949"/>
            <a:ext cx="8611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job completes successfully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0715D5-5A54-4F6D-99C8-4C320B9C4BA1}"/>
              </a:ext>
            </a:extLst>
          </p:cNvPr>
          <p:cNvSpPr/>
          <p:nvPr/>
        </p:nvSpPr>
        <p:spPr>
          <a:xfrm>
            <a:off x="7231243" y="3762032"/>
            <a:ext cx="1211673" cy="681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AD00EB-E92D-4F39-86D6-B65704B3EE3F}"/>
              </a:ext>
            </a:extLst>
          </p:cNvPr>
          <p:cNvSpPr/>
          <p:nvPr/>
        </p:nvSpPr>
        <p:spPr>
          <a:xfrm>
            <a:off x="327946" y="3768852"/>
            <a:ext cx="2574815" cy="6743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039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a normalization processes for batch update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7580B1B-3A41-4C06-B95C-3B65212437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5E2B7D-9DE8-409C-9CC7-D8565DEDD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471084"/>
            <a:ext cx="7543144" cy="30311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BF8B39-9211-418C-8037-771178663916}"/>
              </a:ext>
            </a:extLst>
          </p:cNvPr>
          <p:cNvSpPr txBox="1"/>
          <p:nvPr/>
        </p:nvSpPr>
        <p:spPr>
          <a:xfrm>
            <a:off x="245659" y="827949"/>
            <a:ext cx="8611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record got updated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86BCCB-620F-4C66-B906-EE62AA8F39CC}"/>
              </a:ext>
            </a:extLst>
          </p:cNvPr>
          <p:cNvSpPr txBox="1"/>
          <p:nvPr/>
        </p:nvSpPr>
        <p:spPr>
          <a:xfrm>
            <a:off x="2636168" y="2131751"/>
            <a:ext cx="320722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245 2</a:t>
            </a:r>
            <a:r>
              <a:rPr lang="en-US" baseline="30000" dirty="0"/>
              <a:t>nd</a:t>
            </a:r>
            <a:r>
              <a:rPr lang="en-US" dirty="0"/>
              <a:t> indicator changed to 3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15C9BC7-8859-404D-A92B-1F5B956DF1A0}"/>
              </a:ext>
            </a:extLst>
          </p:cNvPr>
          <p:cNvCxnSpPr/>
          <p:nvPr/>
        </p:nvCxnSpPr>
        <p:spPr>
          <a:xfrm>
            <a:off x="1344708" y="3136087"/>
            <a:ext cx="0" cy="7425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C87013E-A429-4C0A-81AF-0435148C68F9}"/>
              </a:ext>
            </a:extLst>
          </p:cNvPr>
          <p:cNvCxnSpPr/>
          <p:nvPr/>
        </p:nvCxnSpPr>
        <p:spPr>
          <a:xfrm flipH="1">
            <a:off x="1344708" y="2308780"/>
            <a:ext cx="1270990" cy="82730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006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BFB6C4-C6AF-4AF6-BA3E-651356ABECCC}"/>
              </a:ext>
            </a:extLst>
          </p:cNvPr>
          <p:cNvSpPr txBox="1"/>
          <p:nvPr/>
        </p:nvSpPr>
        <p:spPr>
          <a:xfrm>
            <a:off x="107504" y="627534"/>
            <a:ext cx="878915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normalization rules are written in a specific syntax allowing the user to create rules to for example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Add fields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Delete fields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Change text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Change field tags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Change indicators</a:t>
            </a:r>
            <a:br>
              <a:rPr lang="en-US" sz="2400" dirty="0"/>
            </a:b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These operations may be performed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Unconditionally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Conditionally</a:t>
            </a:r>
          </a:p>
        </p:txBody>
      </p:sp>
    </p:spTree>
    <p:extLst>
      <p:ext uri="{BB962C8B-B14F-4D97-AF65-F5344CB8AC3E}">
        <p14:creationId xmlns:p14="http://schemas.microsoft.com/office/powerpoint/2010/main" val="33152214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a normalization processes for batch update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7580B1B-3A41-4C06-B95C-3B65212437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EDCBAD-FDE5-4FD7-8C0A-3A32EEC25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29" y="1193402"/>
            <a:ext cx="8686800" cy="34909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61112E-53BE-4CAD-922D-A6C4A399CC24}"/>
              </a:ext>
            </a:extLst>
          </p:cNvPr>
          <p:cNvSpPr txBox="1"/>
          <p:nvPr/>
        </p:nvSpPr>
        <p:spPr>
          <a:xfrm>
            <a:off x="245659" y="699542"/>
            <a:ext cx="8611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 the metadata editor ‘Tools &gt; view versions’ you can see the previous version and compare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9CEE3AA-86D5-412D-AA25-374EC290EA56}"/>
              </a:ext>
            </a:extLst>
          </p:cNvPr>
          <p:cNvCxnSpPr/>
          <p:nvPr/>
        </p:nvCxnSpPr>
        <p:spPr>
          <a:xfrm flipH="1">
            <a:off x="1115616" y="3583823"/>
            <a:ext cx="575781" cy="6528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EA27C33-996A-4C3D-AC4F-AC7BE135CC90}"/>
              </a:ext>
            </a:extLst>
          </p:cNvPr>
          <p:cNvCxnSpPr/>
          <p:nvPr/>
        </p:nvCxnSpPr>
        <p:spPr>
          <a:xfrm flipH="1">
            <a:off x="4846693" y="2715766"/>
            <a:ext cx="575781" cy="6528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2167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F1CF9F51-E8ED-42BC-8F85-8B25B03829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Yoel.Kortick@exlibrisgroup.com</a:t>
            </a:r>
          </a:p>
        </p:txBody>
      </p:sp>
    </p:spTree>
    <p:extLst>
      <p:ext uri="{BB962C8B-B14F-4D97-AF65-F5344CB8AC3E}">
        <p14:creationId xmlns:p14="http://schemas.microsoft.com/office/powerpoint/2010/main" val="3906028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4CBFB2-6F85-4BDB-A705-9C92C601C4F2}"/>
              </a:ext>
            </a:extLst>
          </p:cNvPr>
          <p:cNvSpPr txBox="1"/>
          <p:nvPr/>
        </p:nvSpPr>
        <p:spPr>
          <a:xfrm>
            <a:off x="181105" y="869619"/>
            <a:ext cx="87891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This presentation will not discuss the specific syntax of the normalization rules.</a:t>
            </a:r>
            <a:br>
              <a:rPr lang="en-US" sz="2400" dirty="0"/>
            </a:b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focus here will be specifically on how the normalization rules are created as well as how and where the rules may be used.</a:t>
            </a:r>
            <a:br>
              <a:rPr lang="en-US" sz="2400" dirty="0"/>
            </a:b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For an extensive list of normalization rule examples see “Normalization Rule Examples” at </a:t>
            </a:r>
            <a:r>
              <a:rPr lang="en-US" sz="2400" dirty="0">
                <a:hlinkClick r:id="rId2"/>
              </a:rPr>
              <a:t>https://knowledge.exlibrisgroup.com/Alma/Training/Extended_Training/Presentations_and_Documents_-_Rules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4048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00B493-7220-4C23-94AF-439E916DE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7789943" cy="1240583"/>
          </a:xfrm>
        </p:spPr>
        <p:txBody>
          <a:bodyPr/>
          <a:lstStyle/>
          <a:p>
            <a:r>
              <a:rPr lang="en-US" dirty="0"/>
              <a:t>Creating normalization rules and processes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827587-0744-4A52-936F-DED1B6E58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862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B2059C-F2E9-4481-8D03-F7A5DE54C1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normalization rules and processes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812EE3-A19A-4780-AF62-9D752D8FD81A}"/>
              </a:ext>
            </a:extLst>
          </p:cNvPr>
          <p:cNvSpPr txBox="1"/>
          <p:nvPr/>
        </p:nvSpPr>
        <p:spPr>
          <a:xfrm>
            <a:off x="354841" y="869619"/>
            <a:ext cx="87891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normalization rules are created either</a:t>
            </a:r>
            <a:br>
              <a:rPr lang="en-US" sz="2400" dirty="0"/>
            </a:b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In the metadata editor via menu "File &gt; new &gt; normalization rules"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From the left pane by doing "duplicate" on an existing normalization rule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By copying an existing rule from the community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1633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B2059C-F2E9-4481-8D03-F7A5DE54C1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normalization rules and processes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91D224-6B15-4EEA-B14D-CDD9B6F9A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318576"/>
            <a:ext cx="4560588" cy="32011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0B9163-11EA-432B-B3C1-05632A27F802}"/>
              </a:ext>
            </a:extLst>
          </p:cNvPr>
          <p:cNvSpPr txBox="1"/>
          <p:nvPr/>
        </p:nvSpPr>
        <p:spPr>
          <a:xfrm>
            <a:off x="177420" y="751587"/>
            <a:ext cx="8789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In the metadata editor via menu "File &gt; new &gt; normalization rules"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13AC039-8BBD-462A-AC97-85C2290142F3}"/>
              </a:ext>
            </a:extLst>
          </p:cNvPr>
          <p:cNvCxnSpPr>
            <a:endCxn id="10" idx="3"/>
          </p:cNvCxnSpPr>
          <p:nvPr/>
        </p:nvCxnSpPr>
        <p:spPr bwMode="auto">
          <a:xfrm flipH="1">
            <a:off x="6137011" y="2403255"/>
            <a:ext cx="1884970" cy="60264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FA734A3-6AEB-4D75-9BB2-D6A99D45A084}"/>
              </a:ext>
            </a:extLst>
          </p:cNvPr>
          <p:cNvSpPr/>
          <p:nvPr/>
        </p:nvSpPr>
        <p:spPr bwMode="auto">
          <a:xfrm>
            <a:off x="4139952" y="2859782"/>
            <a:ext cx="1997059" cy="29222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666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B2059C-F2E9-4481-8D03-F7A5DE54C1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normalization rules and processes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8CA5DB-C3CB-4F33-AE9D-BBAED8EC5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774" y="1558869"/>
            <a:ext cx="4294466" cy="28890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8C3669-881D-44F0-AFAE-826ECBE307F0}"/>
              </a:ext>
            </a:extLst>
          </p:cNvPr>
          <p:cNvSpPr txBox="1"/>
          <p:nvPr/>
        </p:nvSpPr>
        <p:spPr>
          <a:xfrm>
            <a:off x="213424" y="812237"/>
            <a:ext cx="8789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000" dirty="0"/>
              <a:t>From the left pane by doing "duplicate" on an existing normalization rule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6B3BC3-D873-40A3-8B44-CF175E2447CB}"/>
              </a:ext>
            </a:extLst>
          </p:cNvPr>
          <p:cNvSpPr/>
          <p:nvPr/>
        </p:nvSpPr>
        <p:spPr bwMode="auto">
          <a:xfrm>
            <a:off x="2914143" y="2948257"/>
            <a:ext cx="999700" cy="33710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831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raft_x0020_Deadline_x0020_March_x0020_27_x002c__x0020_2019 xmlns="de06d3f9-7ce7-4da0-bb4d-0aca5326c5f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86020654FE1C46BDDCF4524BB0289E" ma:contentTypeVersion="5" ma:contentTypeDescription="Create a new document." ma:contentTypeScope="" ma:versionID="1c60bcbed856c664a0b5d6ddf601d73e">
  <xsd:schema xmlns:xsd="http://www.w3.org/2001/XMLSchema" xmlns:xs="http://www.w3.org/2001/XMLSchema" xmlns:p="http://schemas.microsoft.com/office/2006/metadata/properties" xmlns:ns2="de06d3f9-7ce7-4da0-bb4d-0aca5326c5f1" xmlns:ns3="12b44858-5d63-4bd5-81b4-116723e020cd" targetNamespace="http://schemas.microsoft.com/office/2006/metadata/properties" ma:root="true" ma:fieldsID="4a622f579ada7866444ff6f1f39a63ba" ns2:_="" ns3:_="">
    <xsd:import namespace="de06d3f9-7ce7-4da0-bb4d-0aca5326c5f1"/>
    <xsd:import namespace="12b44858-5d63-4bd5-81b4-116723e020cd"/>
    <xsd:element name="properties">
      <xsd:complexType>
        <xsd:sequence>
          <xsd:element name="documentManagement">
            <xsd:complexType>
              <xsd:all>
                <xsd:element ref="ns2:Draft_x0020_Deadline_x0020_March_x0020_27_x002c__x0020_2019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06d3f9-7ce7-4da0-bb4d-0aca5326c5f1" elementFormDefault="qualified">
    <xsd:import namespace="http://schemas.microsoft.com/office/2006/documentManagement/types"/>
    <xsd:import namespace="http://schemas.microsoft.com/office/infopath/2007/PartnerControls"/>
    <xsd:element name="Draft_x0020_Deadline_x0020_March_x0020_27_x002c__x0020_2019" ma:index="8" nillable="true" ma:displayName="DEADLINE" ma:format="Dropdown" ma:internalName="Draft_x0020_Deadline_x0020_March_x0020_27_x002c__x0020_2019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b44858-5d63-4bd5-81b4-116723e020c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CA6500-F535-4322-B402-766F44657FFA}">
  <ds:schemaRefs>
    <ds:schemaRef ds:uri="12b44858-5d63-4bd5-81b4-116723e020cd"/>
    <ds:schemaRef ds:uri="http://schemas.microsoft.com/office/2006/documentManagement/types"/>
    <ds:schemaRef ds:uri="http://schemas.microsoft.com/office/infopath/2007/PartnerControls"/>
    <ds:schemaRef ds:uri="http://purl.org/dc/dcmitype/"/>
    <ds:schemaRef ds:uri="de06d3f9-7ce7-4da0-bb4d-0aca5326c5f1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E2E37DF-E9FD-4FC4-8B7D-026AB6A8D4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D1A656-DCA9-4DDC-BD19-EA1B0E416C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06d3f9-7ce7-4da0-bb4d-0aca5326c5f1"/>
    <ds:schemaRef ds:uri="12b44858-5d63-4bd5-81b4-116723e020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6338</TotalTime>
  <Words>1152</Words>
  <Application>Microsoft Office PowerPoint</Application>
  <PresentationFormat>On-screen Show (16:9)</PresentationFormat>
  <Paragraphs>180</Paragraphs>
  <Slides>41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IGeLU_2016_16X9 (1)</vt:lpstr>
      <vt:lpstr>Designing and Using Normalization Rules</vt:lpstr>
      <vt:lpstr>PowerPoint Presentation</vt:lpstr>
      <vt:lpstr>Introduction</vt:lpstr>
      <vt:lpstr>Introduction</vt:lpstr>
      <vt:lpstr>Introduction</vt:lpstr>
      <vt:lpstr>Creating normalization rules and processes</vt:lpstr>
      <vt:lpstr>Creating normalization rules and processes</vt:lpstr>
      <vt:lpstr>Creating normalization rules and processes</vt:lpstr>
      <vt:lpstr>Creating normalization rules and processes</vt:lpstr>
      <vt:lpstr>Creating normalization rules and processes</vt:lpstr>
      <vt:lpstr>Creating normalization rules and processes</vt:lpstr>
      <vt:lpstr>Creating normalization rules and processes</vt:lpstr>
      <vt:lpstr>Creating normalization rules and processes</vt:lpstr>
      <vt:lpstr>Creating normalization rules and processes</vt:lpstr>
      <vt:lpstr>Creating normalization rules and processes</vt:lpstr>
      <vt:lpstr>Creating normalization rules and processes</vt:lpstr>
      <vt:lpstr>Creating normalization rules and processes</vt:lpstr>
      <vt:lpstr>Creating normalization rules and processes</vt:lpstr>
      <vt:lpstr>Creating normalization rules and processes</vt:lpstr>
      <vt:lpstr>Creating normalization rules and processes</vt:lpstr>
      <vt:lpstr>Creating normalization rules and processes</vt:lpstr>
      <vt:lpstr>Creating normalization rules and processes</vt:lpstr>
      <vt:lpstr>Using a normalization processes for import profile</vt:lpstr>
      <vt:lpstr>Using a normalization processes for import profile</vt:lpstr>
      <vt:lpstr>Using a normalization processes for import profile</vt:lpstr>
      <vt:lpstr>Using a normalization processes for import profile</vt:lpstr>
      <vt:lpstr>Using a normalization processes for import profile</vt:lpstr>
      <vt:lpstr>Using a normalization processes for import profile</vt:lpstr>
      <vt:lpstr>Using a normalization processes for batch update</vt:lpstr>
      <vt:lpstr>Using a normalization processes for batch update</vt:lpstr>
      <vt:lpstr>Using a normalization processes for batch update</vt:lpstr>
      <vt:lpstr>Using a normalization processes for batch update</vt:lpstr>
      <vt:lpstr>Using a normalization processes for batch update</vt:lpstr>
      <vt:lpstr>Using a normalization processes for batch update</vt:lpstr>
      <vt:lpstr>Using a normalization processes for batch update</vt:lpstr>
      <vt:lpstr>Using a normalization processes for batch update</vt:lpstr>
      <vt:lpstr>Using a normalization processes for batch update</vt:lpstr>
      <vt:lpstr>Using a normalization processes for batch update</vt:lpstr>
      <vt:lpstr>Using a normalization processes for batch update</vt:lpstr>
      <vt:lpstr>Using a normalization processes for batch update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Rae Cheney</cp:lastModifiedBy>
  <cp:revision>448</cp:revision>
  <dcterms:created xsi:type="dcterms:W3CDTF">2017-01-02T15:10:30Z</dcterms:created>
  <dcterms:modified xsi:type="dcterms:W3CDTF">2019-04-19T17:26:46Z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  <property fmtid="{D5CDD505-2E9C-101B-9397-08002B2CF9AE}" pid="5" name="ContentTypeId">
    <vt:lpwstr>0x010100F086020654FE1C46BDDCF4524BB0289E</vt:lpwstr>
  </property>
</Properties>
</file>