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3.xml" ContentType="application/vnd.openxmlformats-officedocument.presentationml.tags+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5"/>
  </p:notesMasterIdLst>
  <p:handoutMasterIdLst>
    <p:handoutMasterId r:id="rId96"/>
  </p:handoutMasterIdLst>
  <p:sldIdLst>
    <p:sldId id="303" r:id="rId5"/>
    <p:sldId id="1824" r:id="rId6"/>
    <p:sldId id="259" r:id="rId7"/>
    <p:sldId id="1706" r:id="rId8"/>
    <p:sldId id="310" r:id="rId9"/>
    <p:sldId id="1716" r:id="rId10"/>
    <p:sldId id="1775" r:id="rId11"/>
    <p:sldId id="1756" r:id="rId12"/>
    <p:sldId id="1718" r:id="rId13"/>
    <p:sldId id="1717" r:id="rId14"/>
    <p:sldId id="1712" r:id="rId15"/>
    <p:sldId id="1749" r:id="rId16"/>
    <p:sldId id="270" r:id="rId17"/>
    <p:sldId id="287" r:id="rId18"/>
    <p:sldId id="1750" r:id="rId19"/>
    <p:sldId id="1751" r:id="rId20"/>
    <p:sldId id="1752" r:id="rId21"/>
    <p:sldId id="1760" r:id="rId22"/>
    <p:sldId id="1754" r:id="rId23"/>
    <p:sldId id="1761" r:id="rId24"/>
    <p:sldId id="1757" r:id="rId25"/>
    <p:sldId id="1713" r:id="rId26"/>
    <p:sldId id="1763" r:id="rId27"/>
    <p:sldId id="1766" r:id="rId28"/>
    <p:sldId id="1764" r:id="rId29"/>
    <p:sldId id="1769" r:id="rId30"/>
    <p:sldId id="1767" r:id="rId31"/>
    <p:sldId id="1768" r:id="rId32"/>
    <p:sldId id="1770" r:id="rId33"/>
    <p:sldId id="1771" r:id="rId34"/>
    <p:sldId id="1772" r:id="rId35"/>
    <p:sldId id="1773" r:id="rId36"/>
    <p:sldId id="1765" r:id="rId37"/>
    <p:sldId id="1774" r:id="rId38"/>
    <p:sldId id="1776" r:id="rId39"/>
    <p:sldId id="1777" r:id="rId40"/>
    <p:sldId id="1778" r:id="rId41"/>
    <p:sldId id="1779" r:id="rId42"/>
    <p:sldId id="1780" r:id="rId43"/>
    <p:sldId id="1782" r:id="rId44"/>
    <p:sldId id="1783" r:id="rId45"/>
    <p:sldId id="1784" r:id="rId46"/>
    <p:sldId id="1785" r:id="rId47"/>
    <p:sldId id="1786" r:id="rId48"/>
    <p:sldId id="1787" r:id="rId49"/>
    <p:sldId id="1788" r:id="rId50"/>
    <p:sldId id="1789" r:id="rId51"/>
    <p:sldId id="1790" r:id="rId52"/>
    <p:sldId id="1762" r:id="rId53"/>
    <p:sldId id="265" r:id="rId54"/>
    <p:sldId id="1791" r:id="rId55"/>
    <p:sldId id="1792" r:id="rId56"/>
    <p:sldId id="1793" r:id="rId57"/>
    <p:sldId id="1794" r:id="rId58"/>
    <p:sldId id="1795" r:id="rId59"/>
    <p:sldId id="1796" r:id="rId60"/>
    <p:sldId id="1797" r:id="rId61"/>
    <p:sldId id="1798" r:id="rId62"/>
    <p:sldId id="1799" r:id="rId63"/>
    <p:sldId id="1800" r:id="rId64"/>
    <p:sldId id="1714" r:id="rId65"/>
    <p:sldId id="1801" r:id="rId66"/>
    <p:sldId id="1802" r:id="rId67"/>
    <p:sldId id="1803" r:id="rId68"/>
    <p:sldId id="1804" r:id="rId69"/>
    <p:sldId id="1805" r:id="rId70"/>
    <p:sldId id="1806" r:id="rId71"/>
    <p:sldId id="1807" r:id="rId72"/>
    <p:sldId id="1811" r:id="rId73"/>
    <p:sldId id="1823" r:id="rId74"/>
    <p:sldId id="1812" r:id="rId75"/>
    <p:sldId id="1822" r:id="rId76"/>
    <p:sldId id="1813" r:id="rId77"/>
    <p:sldId id="1814" r:id="rId78"/>
    <p:sldId id="1816" r:id="rId79"/>
    <p:sldId id="1818" r:id="rId80"/>
    <p:sldId id="1819" r:id="rId81"/>
    <p:sldId id="1817" r:id="rId82"/>
    <p:sldId id="1820" r:id="rId83"/>
    <p:sldId id="1815" r:id="rId84"/>
    <p:sldId id="1821" r:id="rId85"/>
    <p:sldId id="1808" r:id="rId86"/>
    <p:sldId id="1810" r:id="rId87"/>
    <p:sldId id="1809" r:id="rId88"/>
    <p:sldId id="1715" r:id="rId89"/>
    <p:sldId id="273" r:id="rId90"/>
    <p:sldId id="1759" r:id="rId91"/>
    <p:sldId id="283" r:id="rId92"/>
    <p:sldId id="1692" r:id="rId93"/>
    <p:sldId id="307" r:id="rId94"/>
  </p:sldIdLst>
  <p:sldSz cx="9144000" cy="5143500" type="screen16x9"/>
  <p:notesSz cx="6858000" cy="9144000"/>
  <p:custDataLst>
    <p:tags r:id="rId9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9D6FA1B-980B-4712-A28B-E40FA595AFB0}">
          <p14:sldIdLst>
            <p14:sldId id="303"/>
            <p14:sldId id="1824"/>
            <p14:sldId id="259"/>
            <p14:sldId id="1706"/>
            <p14:sldId id="310"/>
            <p14:sldId id="1716"/>
            <p14:sldId id="1775"/>
            <p14:sldId id="1756"/>
            <p14:sldId id="1718"/>
            <p14:sldId id="1717"/>
            <p14:sldId id="1712"/>
            <p14:sldId id="1749"/>
            <p14:sldId id="270"/>
            <p14:sldId id="287"/>
            <p14:sldId id="1750"/>
            <p14:sldId id="1751"/>
            <p14:sldId id="1752"/>
            <p14:sldId id="1760"/>
            <p14:sldId id="1754"/>
            <p14:sldId id="1761"/>
            <p14:sldId id="1757"/>
            <p14:sldId id="1713"/>
            <p14:sldId id="1763"/>
            <p14:sldId id="1766"/>
            <p14:sldId id="1764"/>
            <p14:sldId id="1769"/>
            <p14:sldId id="1767"/>
            <p14:sldId id="1768"/>
            <p14:sldId id="1770"/>
            <p14:sldId id="1771"/>
            <p14:sldId id="1772"/>
            <p14:sldId id="1773"/>
            <p14:sldId id="1765"/>
            <p14:sldId id="1774"/>
            <p14:sldId id="1776"/>
            <p14:sldId id="1777"/>
            <p14:sldId id="1778"/>
            <p14:sldId id="1779"/>
            <p14:sldId id="1780"/>
            <p14:sldId id="1782"/>
            <p14:sldId id="1783"/>
            <p14:sldId id="1784"/>
            <p14:sldId id="1785"/>
            <p14:sldId id="1786"/>
            <p14:sldId id="1787"/>
            <p14:sldId id="1788"/>
            <p14:sldId id="1789"/>
            <p14:sldId id="1790"/>
            <p14:sldId id="1762"/>
            <p14:sldId id="265"/>
            <p14:sldId id="1791"/>
            <p14:sldId id="1792"/>
            <p14:sldId id="1793"/>
            <p14:sldId id="1794"/>
            <p14:sldId id="1795"/>
            <p14:sldId id="1796"/>
            <p14:sldId id="1797"/>
            <p14:sldId id="1798"/>
            <p14:sldId id="1799"/>
            <p14:sldId id="1800"/>
            <p14:sldId id="1714"/>
            <p14:sldId id="1801"/>
            <p14:sldId id="1802"/>
            <p14:sldId id="1803"/>
            <p14:sldId id="1804"/>
            <p14:sldId id="1805"/>
            <p14:sldId id="1806"/>
            <p14:sldId id="1807"/>
            <p14:sldId id="1811"/>
            <p14:sldId id="1823"/>
            <p14:sldId id="1812"/>
            <p14:sldId id="1822"/>
            <p14:sldId id="1813"/>
            <p14:sldId id="1814"/>
            <p14:sldId id="1816"/>
            <p14:sldId id="1818"/>
            <p14:sldId id="1819"/>
            <p14:sldId id="1817"/>
            <p14:sldId id="1820"/>
            <p14:sldId id="1815"/>
            <p14:sldId id="1821"/>
            <p14:sldId id="1808"/>
            <p14:sldId id="1810"/>
            <p14:sldId id="1809"/>
            <p14:sldId id="1715"/>
            <p14:sldId id="273"/>
            <p14:sldId id="1759"/>
            <p14:sldId id="283"/>
            <p14:sldId id="1692"/>
            <p14:sldId id="30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57A"/>
    <a:srgbClr val="142D8A"/>
    <a:srgbClr val="3B3838"/>
    <a:srgbClr val="000000"/>
    <a:srgbClr val="92D3DF"/>
    <a:srgbClr val="53B9CD"/>
    <a:srgbClr val="50CFDA"/>
    <a:srgbClr val="DEE4FA"/>
    <a:srgbClr val="486AE5"/>
    <a:srgbClr val="F5EE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9" autoAdjust="0"/>
    <p:restoredTop sz="75092" autoAdjust="0"/>
  </p:normalViewPr>
  <p:slideViewPr>
    <p:cSldViewPr>
      <p:cViewPr varScale="1">
        <p:scale>
          <a:sx n="109" d="100"/>
          <a:sy n="109" d="100"/>
        </p:scale>
        <p:origin x="1698" y="78"/>
      </p:cViewPr>
      <p:guideLst>
        <p:guide orient="horz" pos="1620"/>
        <p:guide pos="2880"/>
      </p:guideLst>
    </p:cSldViewPr>
  </p:slideViewPr>
  <p:outlineViewPr>
    <p:cViewPr>
      <p:scale>
        <a:sx n="33" d="100"/>
        <a:sy n="33" d="100"/>
      </p:scale>
      <p:origin x="0" y="-3869"/>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4/19/2019</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4/19/2019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3</a:t>
            </a:fld>
            <a:endParaRPr lang="en-US"/>
          </a:p>
        </p:txBody>
      </p:sp>
    </p:spTree>
    <p:extLst>
      <p:ext uri="{BB962C8B-B14F-4D97-AF65-F5344CB8AC3E}">
        <p14:creationId xmlns:p14="http://schemas.microsoft.com/office/powerpoint/2010/main" val="235381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17</a:t>
            </a:fld>
            <a:endParaRPr lang="en-US"/>
          </a:p>
        </p:txBody>
      </p:sp>
    </p:spTree>
    <p:extLst>
      <p:ext uri="{BB962C8B-B14F-4D97-AF65-F5344CB8AC3E}">
        <p14:creationId xmlns:p14="http://schemas.microsoft.com/office/powerpoint/2010/main" val="3033462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18</a:t>
            </a:fld>
            <a:endParaRPr lang="en-US"/>
          </a:p>
        </p:txBody>
      </p:sp>
    </p:spTree>
    <p:extLst>
      <p:ext uri="{BB962C8B-B14F-4D97-AF65-F5344CB8AC3E}">
        <p14:creationId xmlns:p14="http://schemas.microsoft.com/office/powerpoint/2010/main" val="2157561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19</a:t>
            </a:fld>
            <a:endParaRPr lang="en-US"/>
          </a:p>
        </p:txBody>
      </p:sp>
    </p:spTree>
    <p:extLst>
      <p:ext uri="{BB962C8B-B14F-4D97-AF65-F5344CB8AC3E}">
        <p14:creationId xmlns:p14="http://schemas.microsoft.com/office/powerpoint/2010/main" val="9745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20</a:t>
            </a:fld>
            <a:endParaRPr lang="en-US"/>
          </a:p>
        </p:txBody>
      </p:sp>
    </p:spTree>
    <p:extLst>
      <p:ext uri="{BB962C8B-B14F-4D97-AF65-F5344CB8AC3E}">
        <p14:creationId xmlns:p14="http://schemas.microsoft.com/office/powerpoint/2010/main" val="1032795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21</a:t>
            </a:fld>
            <a:endParaRPr lang="en-US"/>
          </a:p>
        </p:txBody>
      </p:sp>
    </p:spTree>
    <p:extLst>
      <p:ext uri="{BB962C8B-B14F-4D97-AF65-F5344CB8AC3E}">
        <p14:creationId xmlns:p14="http://schemas.microsoft.com/office/powerpoint/2010/main" val="2602089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25</a:t>
            </a:fld>
            <a:endParaRPr lang="en-US"/>
          </a:p>
        </p:txBody>
      </p:sp>
    </p:spTree>
    <p:extLst>
      <p:ext uri="{BB962C8B-B14F-4D97-AF65-F5344CB8AC3E}">
        <p14:creationId xmlns:p14="http://schemas.microsoft.com/office/powerpoint/2010/main" val="3498244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26</a:t>
            </a:fld>
            <a:endParaRPr lang="en-US"/>
          </a:p>
        </p:txBody>
      </p:sp>
    </p:spTree>
    <p:extLst>
      <p:ext uri="{BB962C8B-B14F-4D97-AF65-F5344CB8AC3E}">
        <p14:creationId xmlns:p14="http://schemas.microsoft.com/office/powerpoint/2010/main" val="2133707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27</a:t>
            </a:fld>
            <a:endParaRPr lang="en-US"/>
          </a:p>
        </p:txBody>
      </p:sp>
    </p:spTree>
    <p:extLst>
      <p:ext uri="{BB962C8B-B14F-4D97-AF65-F5344CB8AC3E}">
        <p14:creationId xmlns:p14="http://schemas.microsoft.com/office/powerpoint/2010/main" val="2211489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 create a set only of what these sets have in common</a:t>
            </a:r>
          </a:p>
        </p:txBody>
      </p:sp>
      <p:sp>
        <p:nvSpPr>
          <p:cNvPr id="4" name="Slide Number Placeholder 3"/>
          <p:cNvSpPr>
            <a:spLocks noGrp="1"/>
          </p:cNvSpPr>
          <p:nvPr>
            <p:ph type="sldNum" sz="quarter" idx="10"/>
          </p:nvPr>
        </p:nvSpPr>
        <p:spPr/>
        <p:txBody>
          <a:bodyPr/>
          <a:lstStyle/>
          <a:p>
            <a:fld id="{1367401B-FB73-460B-B34B-AE2D26C8FE60}" type="slidenum">
              <a:rPr lang="en-US" smtClean="0"/>
              <a:t>28</a:t>
            </a:fld>
            <a:endParaRPr lang="en-US"/>
          </a:p>
        </p:txBody>
      </p:sp>
    </p:spTree>
    <p:extLst>
      <p:ext uri="{BB962C8B-B14F-4D97-AF65-F5344CB8AC3E}">
        <p14:creationId xmlns:p14="http://schemas.microsoft.com/office/powerpoint/2010/main" val="1056603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29</a:t>
            </a:fld>
            <a:endParaRPr lang="en-US"/>
          </a:p>
        </p:txBody>
      </p:sp>
    </p:spTree>
    <p:extLst>
      <p:ext uri="{BB962C8B-B14F-4D97-AF65-F5344CB8AC3E}">
        <p14:creationId xmlns:p14="http://schemas.microsoft.com/office/powerpoint/2010/main" val="36591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about Itemized – can create a set of deleted items.  Sometimes a job using an itemized set will return errors, this is generally due to deleted records in the set.</a:t>
            </a:r>
          </a:p>
        </p:txBody>
      </p:sp>
      <p:sp>
        <p:nvSpPr>
          <p:cNvPr id="4" name="Slide Number Placeholder 3"/>
          <p:cNvSpPr>
            <a:spLocks noGrp="1"/>
          </p:cNvSpPr>
          <p:nvPr>
            <p:ph type="sldNum" sz="quarter" idx="10"/>
          </p:nvPr>
        </p:nvSpPr>
        <p:spPr/>
        <p:txBody>
          <a:bodyPr/>
          <a:lstStyle/>
          <a:p>
            <a:fld id="{1367401B-FB73-460B-B34B-AE2D26C8FE60}" type="slidenum">
              <a:rPr lang="en-US" smtClean="0"/>
              <a:t>6</a:t>
            </a:fld>
            <a:endParaRPr lang="en-US"/>
          </a:p>
        </p:txBody>
      </p:sp>
    </p:spTree>
    <p:extLst>
      <p:ext uri="{BB962C8B-B14F-4D97-AF65-F5344CB8AC3E}">
        <p14:creationId xmlns:p14="http://schemas.microsoft.com/office/powerpoint/2010/main" val="2772136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30</a:t>
            </a:fld>
            <a:endParaRPr lang="en-US"/>
          </a:p>
        </p:txBody>
      </p:sp>
    </p:spTree>
    <p:extLst>
      <p:ext uri="{BB962C8B-B14F-4D97-AF65-F5344CB8AC3E}">
        <p14:creationId xmlns:p14="http://schemas.microsoft.com/office/powerpoint/2010/main" val="1081160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a:t>
            </a:r>
            <a:r>
              <a:rPr lang="en-US" dirty="0"/>
              <a:t> – Include only the members that are in the first set and not in the second set in the new combined set.</a:t>
            </a:r>
          </a:p>
          <a:p>
            <a:endParaRPr lang="en-US" dirty="0"/>
          </a:p>
          <a:p>
            <a:r>
              <a:rPr lang="en-US" dirty="0"/>
              <a:t>Cats set had 246 – now less since the BIG titles have been removed </a:t>
            </a:r>
          </a:p>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31</a:t>
            </a:fld>
            <a:endParaRPr lang="en-US"/>
          </a:p>
        </p:txBody>
      </p:sp>
    </p:spTree>
    <p:extLst>
      <p:ext uri="{BB962C8B-B14F-4D97-AF65-F5344CB8AC3E}">
        <p14:creationId xmlns:p14="http://schemas.microsoft.com/office/powerpoint/2010/main" val="747107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Or</a:t>
            </a:r>
            <a:r>
              <a:rPr lang="en-US" dirty="0"/>
              <a:t> – Include all of the members in both of the sets in the new combined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246 + 3,129 </a:t>
            </a:r>
          </a:p>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32</a:t>
            </a:fld>
            <a:endParaRPr lang="en-US"/>
          </a:p>
        </p:txBody>
      </p:sp>
    </p:spTree>
    <p:extLst>
      <p:ext uri="{BB962C8B-B14F-4D97-AF65-F5344CB8AC3E}">
        <p14:creationId xmlns:p14="http://schemas.microsoft.com/office/powerpoint/2010/main" val="2317907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Private and Shared options determine in which folders the indication rule is saved. </a:t>
            </a:r>
          </a:p>
        </p:txBody>
      </p:sp>
      <p:sp>
        <p:nvSpPr>
          <p:cNvPr id="4" name="Slide Number Placeholder 3"/>
          <p:cNvSpPr>
            <a:spLocks noGrp="1"/>
          </p:cNvSpPr>
          <p:nvPr>
            <p:ph type="sldNum" sz="quarter" idx="5"/>
          </p:nvPr>
        </p:nvSpPr>
        <p:spPr/>
        <p:txBody>
          <a:bodyPr/>
          <a:lstStyle/>
          <a:p>
            <a:fld id="{1367401B-FB73-460B-B34B-AE2D26C8FE60}" type="slidenum">
              <a:rPr lang="en-US" smtClean="0"/>
              <a:t>35</a:t>
            </a:fld>
            <a:endParaRPr lang="en-US"/>
          </a:p>
        </p:txBody>
      </p:sp>
    </p:spTree>
    <p:extLst>
      <p:ext uri="{BB962C8B-B14F-4D97-AF65-F5344CB8AC3E}">
        <p14:creationId xmlns:p14="http://schemas.microsoft.com/office/powerpoint/2010/main" val="3296502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must be the only word in the first line. The condition must be placed on a separate line.</a:t>
            </a:r>
          </a:p>
          <a:p>
            <a:endParaRPr lang="en-US" dirty="0"/>
          </a:p>
          <a:p>
            <a:r>
              <a:rPr lang="en-US" dirty="0"/>
              <a:t>Multiple Boolean Operators can be used but it will degrade the performance</a:t>
            </a:r>
          </a:p>
          <a:p>
            <a:r>
              <a:rPr lang="en-US" dirty="0"/>
              <a:t>No more than 200 Boolean operators.</a:t>
            </a:r>
          </a:p>
        </p:txBody>
      </p:sp>
      <p:sp>
        <p:nvSpPr>
          <p:cNvPr id="4" name="Slide Number Placeholder 3"/>
          <p:cNvSpPr>
            <a:spLocks noGrp="1"/>
          </p:cNvSpPr>
          <p:nvPr>
            <p:ph type="sldNum" sz="quarter" idx="5"/>
          </p:nvPr>
        </p:nvSpPr>
        <p:spPr/>
        <p:txBody>
          <a:bodyPr/>
          <a:lstStyle/>
          <a:p>
            <a:fld id="{1367401B-FB73-460B-B34B-AE2D26C8FE60}" type="slidenum">
              <a:rPr lang="en-US" smtClean="0"/>
              <a:t>36</a:t>
            </a:fld>
            <a:endParaRPr lang="en-US"/>
          </a:p>
        </p:txBody>
      </p:sp>
    </p:spTree>
    <p:extLst>
      <p:ext uri="{BB962C8B-B14F-4D97-AF65-F5344CB8AC3E}">
        <p14:creationId xmlns:p14="http://schemas.microsoft.com/office/powerpoint/2010/main" val="2473285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37</a:t>
            </a:fld>
            <a:endParaRPr lang="en-US"/>
          </a:p>
        </p:txBody>
      </p:sp>
    </p:spTree>
    <p:extLst>
      <p:ext uri="{BB962C8B-B14F-4D97-AF65-F5344CB8AC3E}">
        <p14:creationId xmlns:p14="http://schemas.microsoft.com/office/powerpoint/2010/main" val="1648657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error</a:t>
            </a:r>
          </a:p>
        </p:txBody>
      </p:sp>
      <p:sp>
        <p:nvSpPr>
          <p:cNvPr id="4" name="Slide Number Placeholder 3"/>
          <p:cNvSpPr>
            <a:spLocks noGrp="1"/>
          </p:cNvSpPr>
          <p:nvPr>
            <p:ph type="sldNum" sz="quarter" idx="5"/>
          </p:nvPr>
        </p:nvSpPr>
        <p:spPr/>
        <p:txBody>
          <a:bodyPr/>
          <a:lstStyle/>
          <a:p>
            <a:fld id="{1367401B-FB73-460B-B34B-AE2D26C8FE60}" type="slidenum">
              <a:rPr lang="en-US" smtClean="0"/>
              <a:t>38</a:t>
            </a:fld>
            <a:endParaRPr lang="en-US"/>
          </a:p>
        </p:txBody>
      </p:sp>
    </p:spTree>
    <p:extLst>
      <p:ext uri="{BB962C8B-B14F-4D97-AF65-F5344CB8AC3E}">
        <p14:creationId xmlns:p14="http://schemas.microsoft.com/office/powerpoint/2010/main" val="842094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show error</a:t>
            </a:r>
          </a:p>
        </p:txBody>
      </p:sp>
      <p:sp>
        <p:nvSpPr>
          <p:cNvPr id="4" name="Slide Number Placeholder 3"/>
          <p:cNvSpPr>
            <a:spLocks noGrp="1"/>
          </p:cNvSpPr>
          <p:nvPr>
            <p:ph type="sldNum" sz="quarter" idx="5"/>
          </p:nvPr>
        </p:nvSpPr>
        <p:spPr/>
        <p:txBody>
          <a:bodyPr/>
          <a:lstStyle/>
          <a:p>
            <a:fld id="{1367401B-FB73-460B-B34B-AE2D26C8FE60}" type="slidenum">
              <a:rPr lang="en-US" smtClean="0"/>
              <a:t>39</a:t>
            </a:fld>
            <a:endParaRPr lang="en-US"/>
          </a:p>
        </p:txBody>
      </p:sp>
    </p:spTree>
    <p:extLst>
      <p:ext uri="{BB962C8B-B14F-4D97-AF65-F5344CB8AC3E}">
        <p14:creationId xmlns:p14="http://schemas.microsoft.com/office/powerpoint/2010/main" val="2523533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record</a:t>
            </a:r>
          </a:p>
          <a:p>
            <a:r>
              <a:rPr lang="en-US" dirty="0"/>
              <a:t>Open Split screen</a:t>
            </a:r>
          </a:p>
          <a:p>
            <a:r>
              <a:rPr lang="en-US" dirty="0"/>
              <a:t>Click to show arrow</a:t>
            </a:r>
          </a:p>
        </p:txBody>
      </p:sp>
      <p:sp>
        <p:nvSpPr>
          <p:cNvPr id="4" name="Slide Number Placeholder 3"/>
          <p:cNvSpPr>
            <a:spLocks noGrp="1"/>
          </p:cNvSpPr>
          <p:nvPr>
            <p:ph type="sldNum" sz="quarter" idx="5"/>
          </p:nvPr>
        </p:nvSpPr>
        <p:spPr/>
        <p:txBody>
          <a:bodyPr/>
          <a:lstStyle/>
          <a:p>
            <a:fld id="{1367401B-FB73-460B-B34B-AE2D26C8FE60}" type="slidenum">
              <a:rPr lang="en-US" smtClean="0"/>
              <a:t>40</a:t>
            </a:fld>
            <a:endParaRPr lang="en-US"/>
          </a:p>
        </p:txBody>
      </p:sp>
    </p:spTree>
    <p:extLst>
      <p:ext uri="{BB962C8B-B14F-4D97-AF65-F5344CB8AC3E}">
        <p14:creationId xmlns:p14="http://schemas.microsoft.com/office/powerpoint/2010/main" val="3666689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record</a:t>
            </a:r>
          </a:p>
          <a:p>
            <a:r>
              <a:rPr lang="en-US" dirty="0"/>
              <a:t>Open Split screen</a:t>
            </a:r>
          </a:p>
          <a:p>
            <a:endParaRPr lang="en-US" dirty="0"/>
          </a:p>
          <a:p>
            <a:r>
              <a:rPr lang="en-US" dirty="0"/>
              <a:t>Click to show arrow</a:t>
            </a:r>
          </a:p>
        </p:txBody>
      </p:sp>
      <p:sp>
        <p:nvSpPr>
          <p:cNvPr id="4" name="Slide Number Placeholder 3"/>
          <p:cNvSpPr>
            <a:spLocks noGrp="1"/>
          </p:cNvSpPr>
          <p:nvPr>
            <p:ph type="sldNum" sz="quarter" idx="5"/>
          </p:nvPr>
        </p:nvSpPr>
        <p:spPr/>
        <p:txBody>
          <a:bodyPr/>
          <a:lstStyle/>
          <a:p>
            <a:fld id="{1367401B-FB73-460B-B34B-AE2D26C8FE60}" type="slidenum">
              <a:rPr lang="en-US" smtClean="0"/>
              <a:t>41</a:t>
            </a:fld>
            <a:endParaRPr lang="en-US"/>
          </a:p>
        </p:txBody>
      </p:sp>
    </p:spTree>
    <p:extLst>
      <p:ext uri="{BB962C8B-B14F-4D97-AF65-F5344CB8AC3E}">
        <p14:creationId xmlns:p14="http://schemas.microsoft.com/office/powerpoint/2010/main" val="2061551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about Itemized – can create a set of deleted items.  Sometimes a job using an itemized set will return errors, this is generally due to deleted records in the set.</a:t>
            </a:r>
          </a:p>
        </p:txBody>
      </p:sp>
      <p:sp>
        <p:nvSpPr>
          <p:cNvPr id="4" name="Slide Number Placeholder 3"/>
          <p:cNvSpPr>
            <a:spLocks noGrp="1"/>
          </p:cNvSpPr>
          <p:nvPr>
            <p:ph type="sldNum" sz="quarter" idx="10"/>
          </p:nvPr>
        </p:nvSpPr>
        <p:spPr/>
        <p:txBody>
          <a:bodyPr/>
          <a:lstStyle/>
          <a:p>
            <a:fld id="{1367401B-FB73-460B-B34B-AE2D26C8FE60}" type="slidenum">
              <a:rPr lang="en-US" smtClean="0"/>
              <a:t>7</a:t>
            </a:fld>
            <a:endParaRPr lang="en-US"/>
          </a:p>
        </p:txBody>
      </p:sp>
    </p:spTree>
    <p:extLst>
      <p:ext uri="{BB962C8B-B14F-4D97-AF65-F5344CB8AC3E}">
        <p14:creationId xmlns:p14="http://schemas.microsoft.com/office/powerpoint/2010/main" val="4212721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IT</a:t>
            </a:r>
          </a:p>
          <a:p>
            <a:r>
              <a:rPr lang="en-US" dirty="0"/>
              <a:t>Click to show arrow</a:t>
            </a:r>
          </a:p>
        </p:txBody>
      </p:sp>
      <p:sp>
        <p:nvSpPr>
          <p:cNvPr id="4" name="Slide Number Placeholder 3"/>
          <p:cNvSpPr>
            <a:spLocks noGrp="1"/>
          </p:cNvSpPr>
          <p:nvPr>
            <p:ph type="sldNum" sz="quarter" idx="5"/>
          </p:nvPr>
        </p:nvSpPr>
        <p:spPr/>
        <p:txBody>
          <a:bodyPr/>
          <a:lstStyle/>
          <a:p>
            <a:fld id="{1367401B-FB73-460B-B34B-AE2D26C8FE60}" type="slidenum">
              <a:rPr lang="en-US" smtClean="0"/>
              <a:t>42</a:t>
            </a:fld>
            <a:endParaRPr lang="en-US"/>
          </a:p>
        </p:txBody>
      </p:sp>
    </p:spTree>
    <p:extLst>
      <p:ext uri="{BB962C8B-B14F-4D97-AF65-F5344CB8AC3E}">
        <p14:creationId xmlns:p14="http://schemas.microsoft.com/office/powerpoint/2010/main" val="376598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43</a:t>
            </a:fld>
            <a:endParaRPr lang="en-US"/>
          </a:p>
        </p:txBody>
      </p:sp>
    </p:spTree>
    <p:extLst>
      <p:ext uri="{BB962C8B-B14F-4D97-AF65-F5344CB8AC3E}">
        <p14:creationId xmlns:p14="http://schemas.microsoft.com/office/powerpoint/2010/main" val="3407684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44</a:t>
            </a:fld>
            <a:endParaRPr lang="en-US"/>
          </a:p>
        </p:txBody>
      </p:sp>
    </p:spTree>
    <p:extLst>
      <p:ext uri="{BB962C8B-B14F-4D97-AF65-F5344CB8AC3E}">
        <p14:creationId xmlns:p14="http://schemas.microsoft.com/office/powerpoint/2010/main" val="1209383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45</a:t>
            </a:fld>
            <a:endParaRPr lang="en-US"/>
          </a:p>
        </p:txBody>
      </p:sp>
    </p:spTree>
    <p:extLst>
      <p:ext uri="{BB962C8B-B14F-4D97-AF65-F5344CB8AC3E}">
        <p14:creationId xmlns:p14="http://schemas.microsoft.com/office/powerpoint/2010/main" val="408704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46</a:t>
            </a:fld>
            <a:endParaRPr lang="en-US"/>
          </a:p>
        </p:txBody>
      </p:sp>
    </p:spTree>
    <p:extLst>
      <p:ext uri="{BB962C8B-B14F-4D97-AF65-F5344CB8AC3E}">
        <p14:creationId xmlns:p14="http://schemas.microsoft.com/office/powerpoint/2010/main" val="97901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47</a:t>
            </a:fld>
            <a:endParaRPr lang="en-US"/>
          </a:p>
        </p:txBody>
      </p:sp>
    </p:spTree>
    <p:extLst>
      <p:ext uri="{BB962C8B-B14F-4D97-AF65-F5344CB8AC3E}">
        <p14:creationId xmlns:p14="http://schemas.microsoft.com/office/powerpoint/2010/main" val="836608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48</a:t>
            </a:fld>
            <a:endParaRPr lang="en-US"/>
          </a:p>
        </p:txBody>
      </p:sp>
    </p:spTree>
    <p:extLst>
      <p:ext uri="{BB962C8B-B14F-4D97-AF65-F5344CB8AC3E}">
        <p14:creationId xmlns:p14="http://schemas.microsoft.com/office/powerpoint/2010/main" val="168104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49</a:t>
            </a:fld>
            <a:endParaRPr lang="en-US"/>
          </a:p>
        </p:txBody>
      </p:sp>
    </p:spTree>
    <p:extLst>
      <p:ext uri="{BB962C8B-B14F-4D97-AF65-F5344CB8AC3E}">
        <p14:creationId xmlns:p14="http://schemas.microsoft.com/office/powerpoint/2010/main" val="3285084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68 – different jobs using sets</a:t>
            </a:r>
          </a:p>
        </p:txBody>
      </p:sp>
      <p:sp>
        <p:nvSpPr>
          <p:cNvPr id="4" name="Slide Number Placeholder 3"/>
          <p:cNvSpPr>
            <a:spLocks noGrp="1"/>
          </p:cNvSpPr>
          <p:nvPr>
            <p:ph type="sldNum" sz="quarter" idx="10"/>
          </p:nvPr>
        </p:nvSpPr>
        <p:spPr/>
        <p:txBody>
          <a:bodyPr/>
          <a:lstStyle/>
          <a:p>
            <a:fld id="{1367401B-FB73-460B-B34B-AE2D26C8FE60}" type="slidenum">
              <a:rPr lang="en-US" smtClean="0"/>
              <a:t>50</a:t>
            </a:fld>
            <a:endParaRPr lang="en-US"/>
          </a:p>
        </p:txBody>
      </p:sp>
    </p:spTree>
    <p:extLst>
      <p:ext uri="{BB962C8B-B14F-4D97-AF65-F5344CB8AC3E}">
        <p14:creationId xmlns:p14="http://schemas.microsoft.com/office/powerpoint/2010/main" val="3118902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for run a job</a:t>
            </a:r>
          </a:p>
        </p:txBody>
      </p:sp>
      <p:sp>
        <p:nvSpPr>
          <p:cNvPr id="4" name="Slide Number Placeholder 3"/>
          <p:cNvSpPr>
            <a:spLocks noGrp="1"/>
          </p:cNvSpPr>
          <p:nvPr>
            <p:ph type="sldNum" sz="quarter" idx="10"/>
          </p:nvPr>
        </p:nvSpPr>
        <p:spPr/>
        <p:txBody>
          <a:bodyPr/>
          <a:lstStyle/>
          <a:p>
            <a:fld id="{1367401B-FB73-460B-B34B-AE2D26C8FE60}" type="slidenum">
              <a:rPr lang="en-US" smtClean="0"/>
              <a:t>51</a:t>
            </a:fld>
            <a:endParaRPr lang="en-US"/>
          </a:p>
        </p:txBody>
      </p:sp>
    </p:spTree>
    <p:extLst>
      <p:ext uri="{BB962C8B-B14F-4D97-AF65-F5344CB8AC3E}">
        <p14:creationId xmlns:p14="http://schemas.microsoft.com/office/powerpoint/2010/main" val="3594511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8</a:t>
            </a:fld>
            <a:endParaRPr lang="en-US"/>
          </a:p>
        </p:txBody>
      </p:sp>
    </p:spTree>
    <p:extLst>
      <p:ext uri="{BB962C8B-B14F-4D97-AF65-F5344CB8AC3E}">
        <p14:creationId xmlns:p14="http://schemas.microsoft.com/office/powerpoint/2010/main" val="2324440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52</a:t>
            </a:fld>
            <a:endParaRPr lang="en-US"/>
          </a:p>
        </p:txBody>
      </p:sp>
    </p:spTree>
    <p:extLst>
      <p:ext uri="{BB962C8B-B14F-4D97-AF65-F5344CB8AC3E}">
        <p14:creationId xmlns:p14="http://schemas.microsoft.com/office/powerpoint/2010/main" val="546552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53</a:t>
            </a:fld>
            <a:endParaRPr lang="en-US"/>
          </a:p>
        </p:txBody>
      </p:sp>
    </p:spTree>
    <p:extLst>
      <p:ext uri="{BB962C8B-B14F-4D97-AF65-F5344CB8AC3E}">
        <p14:creationId xmlns:p14="http://schemas.microsoft.com/office/powerpoint/2010/main" val="4226264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54</a:t>
            </a:fld>
            <a:endParaRPr lang="en-US"/>
          </a:p>
        </p:txBody>
      </p:sp>
    </p:spTree>
    <p:extLst>
      <p:ext uri="{BB962C8B-B14F-4D97-AF65-F5344CB8AC3E}">
        <p14:creationId xmlns:p14="http://schemas.microsoft.com/office/powerpoint/2010/main" val="4139534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55</a:t>
            </a:fld>
            <a:endParaRPr lang="en-US"/>
          </a:p>
        </p:txBody>
      </p:sp>
    </p:spTree>
    <p:extLst>
      <p:ext uri="{BB962C8B-B14F-4D97-AF65-F5344CB8AC3E}">
        <p14:creationId xmlns:p14="http://schemas.microsoft.com/office/powerpoint/2010/main" val="42159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56</a:t>
            </a:fld>
            <a:endParaRPr lang="en-US"/>
          </a:p>
        </p:txBody>
      </p:sp>
    </p:spTree>
    <p:extLst>
      <p:ext uri="{BB962C8B-B14F-4D97-AF65-F5344CB8AC3E}">
        <p14:creationId xmlns:p14="http://schemas.microsoft.com/office/powerpoint/2010/main" val="2707317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57</a:t>
            </a:fld>
            <a:endParaRPr lang="en-US"/>
          </a:p>
        </p:txBody>
      </p:sp>
    </p:spTree>
    <p:extLst>
      <p:ext uri="{BB962C8B-B14F-4D97-AF65-F5344CB8AC3E}">
        <p14:creationId xmlns:p14="http://schemas.microsoft.com/office/powerpoint/2010/main" val="548553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58</a:t>
            </a:fld>
            <a:endParaRPr lang="en-US"/>
          </a:p>
        </p:txBody>
      </p:sp>
    </p:spTree>
    <p:extLst>
      <p:ext uri="{BB962C8B-B14F-4D97-AF65-F5344CB8AC3E}">
        <p14:creationId xmlns:p14="http://schemas.microsoft.com/office/powerpoint/2010/main" val="1073367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59</a:t>
            </a:fld>
            <a:endParaRPr lang="en-US"/>
          </a:p>
        </p:txBody>
      </p:sp>
    </p:spTree>
    <p:extLst>
      <p:ext uri="{BB962C8B-B14F-4D97-AF65-F5344CB8AC3E}">
        <p14:creationId xmlns:p14="http://schemas.microsoft.com/office/powerpoint/2010/main" val="38487329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60</a:t>
            </a:fld>
            <a:endParaRPr lang="en-US"/>
          </a:p>
        </p:txBody>
      </p:sp>
    </p:spTree>
    <p:extLst>
      <p:ext uri="{BB962C8B-B14F-4D97-AF65-F5344CB8AC3E}">
        <p14:creationId xmlns:p14="http://schemas.microsoft.com/office/powerpoint/2010/main" val="3666782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61</a:t>
            </a:fld>
            <a:endParaRPr lang="en-US"/>
          </a:p>
        </p:txBody>
      </p:sp>
    </p:spTree>
    <p:extLst>
      <p:ext uri="{BB962C8B-B14F-4D97-AF65-F5344CB8AC3E}">
        <p14:creationId xmlns:p14="http://schemas.microsoft.com/office/powerpoint/2010/main" val="3066341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All Sets</a:t>
            </a:r>
            <a:r>
              <a:rPr lang="en-US" dirty="0"/>
              <a:t> tab is available only to a Repository Manager. This role is also required in order to edit public sets.</a:t>
            </a:r>
          </a:p>
          <a:p>
            <a:endParaRPr lang="en-US" dirty="0"/>
          </a:p>
          <a:p>
            <a:r>
              <a:rPr lang="en-US" dirty="0"/>
              <a:t>Itemized sets may include references to deleted records. Deleted records do not appear in repository searches or in normalization jobs. Using itemized sets, you can perform operations on deleted records, such as republishing them to Primo.</a:t>
            </a:r>
          </a:p>
          <a:p>
            <a:endParaRPr lang="en-US" dirty="0"/>
          </a:p>
          <a:p>
            <a:r>
              <a:rPr lang="en-US" dirty="0"/>
              <a:t>There are no limits on the number of records that can be included in a set.</a:t>
            </a:r>
          </a:p>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9</a:t>
            </a:fld>
            <a:endParaRPr lang="en-US"/>
          </a:p>
        </p:txBody>
      </p:sp>
    </p:spTree>
    <p:extLst>
      <p:ext uri="{BB962C8B-B14F-4D97-AF65-F5344CB8AC3E}">
        <p14:creationId xmlns:p14="http://schemas.microsoft.com/office/powerpoint/2010/main" val="10055770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Roboto" pitchFamily="2" charset="0"/>
              </a:rPr>
              <a:t>This includes any related records. For example, holdings and item records are counted separately when restoring their bibliographic record.</a:t>
            </a:r>
          </a:p>
          <a:p>
            <a:endParaRPr lang="en-US" dirty="0">
              <a:solidFill>
                <a:srgbClr val="000000"/>
              </a:solidFill>
              <a:latin typeface="Roboto" pitchFamily="2" charset="0"/>
            </a:endParaRPr>
          </a:p>
          <a:p>
            <a:r>
              <a:rPr lang="en-US" dirty="0">
                <a:solidFill>
                  <a:srgbClr val="000000"/>
                </a:solidFill>
                <a:latin typeface="Roboto" pitchFamily="2" charset="0"/>
              </a:rPr>
              <a:t>Support can restore a job that is larger than 5000</a:t>
            </a: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62</a:t>
            </a:fld>
            <a:endParaRPr lang="en-US"/>
          </a:p>
        </p:txBody>
      </p:sp>
    </p:spTree>
    <p:extLst>
      <p:ext uri="{BB962C8B-B14F-4D97-AF65-F5344CB8AC3E}">
        <p14:creationId xmlns:p14="http://schemas.microsoft.com/office/powerpoint/2010/main" val="2622703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Roboto" pitchFamily="2" charset="0"/>
              </a:rPr>
              <a:t>This includes any related records. For example, holdings and item records are counted separately when restoring their bibliographic record.</a:t>
            </a:r>
          </a:p>
          <a:p>
            <a:endParaRPr lang="en-US" dirty="0">
              <a:solidFill>
                <a:srgbClr val="000000"/>
              </a:solidFill>
              <a:latin typeface="Roboto" pitchFamily="2" charset="0"/>
            </a:endParaRPr>
          </a:p>
          <a:p>
            <a:r>
              <a:rPr lang="en-US" dirty="0">
                <a:solidFill>
                  <a:srgbClr val="000000"/>
                </a:solidFill>
                <a:latin typeface="Roboto" pitchFamily="2" charset="0"/>
              </a:rPr>
              <a:t>Support can restore a job that is larger than 5000</a:t>
            </a: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63</a:t>
            </a:fld>
            <a:endParaRPr lang="en-US"/>
          </a:p>
        </p:txBody>
      </p:sp>
    </p:spTree>
    <p:extLst>
      <p:ext uri="{BB962C8B-B14F-4D97-AF65-F5344CB8AC3E}">
        <p14:creationId xmlns:p14="http://schemas.microsoft.com/office/powerpoint/2010/main" val="2919498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Roboto" pitchFamily="2" charset="0"/>
              </a:rPr>
              <a:t>This includes any related records. For example, holdings and item records are counted separately when restoring their bibliographic record.</a:t>
            </a:r>
          </a:p>
          <a:p>
            <a:endParaRPr lang="en-US" dirty="0">
              <a:solidFill>
                <a:srgbClr val="000000"/>
              </a:solidFill>
              <a:latin typeface="Roboto" pitchFamily="2" charset="0"/>
            </a:endParaRPr>
          </a:p>
          <a:p>
            <a:r>
              <a:rPr lang="en-US" dirty="0">
                <a:solidFill>
                  <a:srgbClr val="000000"/>
                </a:solidFill>
                <a:latin typeface="Roboto" pitchFamily="2" charset="0"/>
              </a:rPr>
              <a:t>Support can restore a job that is larger than 5000</a:t>
            </a: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64</a:t>
            </a:fld>
            <a:endParaRPr lang="en-US"/>
          </a:p>
        </p:txBody>
      </p:sp>
    </p:spTree>
    <p:extLst>
      <p:ext uri="{BB962C8B-B14F-4D97-AF65-F5344CB8AC3E}">
        <p14:creationId xmlns:p14="http://schemas.microsoft.com/office/powerpoint/2010/main" val="36170494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Roboto" pitchFamily="2" charset="0"/>
              </a:rPr>
              <a:t>This includes any related records. For example, holdings and item records are counted separately when restoring their bibliographic record.</a:t>
            </a:r>
          </a:p>
          <a:p>
            <a:endParaRPr lang="en-US" dirty="0">
              <a:solidFill>
                <a:srgbClr val="000000"/>
              </a:solidFill>
              <a:latin typeface="Roboto" pitchFamily="2" charset="0"/>
            </a:endParaRPr>
          </a:p>
          <a:p>
            <a:r>
              <a:rPr lang="en-US" dirty="0">
                <a:solidFill>
                  <a:srgbClr val="000000"/>
                </a:solidFill>
                <a:latin typeface="Roboto" pitchFamily="2" charset="0"/>
              </a:rPr>
              <a:t>Support can restore a job that is larger than 5000</a:t>
            </a: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65</a:t>
            </a:fld>
            <a:endParaRPr lang="en-US"/>
          </a:p>
        </p:txBody>
      </p:sp>
    </p:spTree>
    <p:extLst>
      <p:ext uri="{BB962C8B-B14F-4D97-AF65-F5344CB8AC3E}">
        <p14:creationId xmlns:p14="http://schemas.microsoft.com/office/powerpoint/2010/main" val="23749454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66</a:t>
            </a:fld>
            <a:endParaRPr lang="en-US"/>
          </a:p>
        </p:txBody>
      </p:sp>
    </p:spTree>
    <p:extLst>
      <p:ext uri="{BB962C8B-B14F-4D97-AF65-F5344CB8AC3E}">
        <p14:creationId xmlns:p14="http://schemas.microsoft.com/office/powerpoint/2010/main" val="1991394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68</a:t>
            </a:fld>
            <a:endParaRPr lang="en-US"/>
          </a:p>
        </p:txBody>
      </p:sp>
    </p:spTree>
    <p:extLst>
      <p:ext uri="{BB962C8B-B14F-4D97-AF65-F5344CB8AC3E}">
        <p14:creationId xmlns:p14="http://schemas.microsoft.com/office/powerpoint/2010/main" val="27935718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69</a:t>
            </a:fld>
            <a:endParaRPr lang="en-US"/>
          </a:p>
        </p:txBody>
      </p:sp>
    </p:spTree>
    <p:extLst>
      <p:ext uri="{BB962C8B-B14F-4D97-AF65-F5344CB8AC3E}">
        <p14:creationId xmlns:p14="http://schemas.microsoft.com/office/powerpoint/2010/main" val="6164462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70</a:t>
            </a:fld>
            <a:endParaRPr lang="en-US"/>
          </a:p>
        </p:txBody>
      </p:sp>
    </p:spTree>
    <p:extLst>
      <p:ext uri="{BB962C8B-B14F-4D97-AF65-F5344CB8AC3E}">
        <p14:creationId xmlns:p14="http://schemas.microsoft.com/office/powerpoint/2010/main" val="1844450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71</a:t>
            </a:fld>
            <a:endParaRPr lang="en-US"/>
          </a:p>
        </p:txBody>
      </p:sp>
    </p:spTree>
    <p:extLst>
      <p:ext uri="{BB962C8B-B14F-4D97-AF65-F5344CB8AC3E}">
        <p14:creationId xmlns:p14="http://schemas.microsoft.com/office/powerpoint/2010/main" val="1038592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72</a:t>
            </a:fld>
            <a:endParaRPr lang="en-US"/>
          </a:p>
        </p:txBody>
      </p:sp>
    </p:spTree>
    <p:extLst>
      <p:ext uri="{BB962C8B-B14F-4D97-AF65-F5344CB8AC3E}">
        <p14:creationId xmlns:p14="http://schemas.microsoft.com/office/powerpoint/2010/main" val="1977166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13</a:t>
            </a:fld>
            <a:endParaRPr lang="en-US"/>
          </a:p>
        </p:txBody>
      </p:sp>
    </p:spTree>
    <p:extLst>
      <p:ext uri="{BB962C8B-B14F-4D97-AF65-F5344CB8AC3E}">
        <p14:creationId xmlns:p14="http://schemas.microsoft.com/office/powerpoint/2010/main" val="36016012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73</a:t>
            </a:fld>
            <a:endParaRPr lang="en-US"/>
          </a:p>
        </p:txBody>
      </p:sp>
    </p:spTree>
    <p:extLst>
      <p:ext uri="{BB962C8B-B14F-4D97-AF65-F5344CB8AC3E}">
        <p14:creationId xmlns:p14="http://schemas.microsoft.com/office/powerpoint/2010/main" val="3691147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74</a:t>
            </a:fld>
            <a:endParaRPr lang="en-US"/>
          </a:p>
        </p:txBody>
      </p:sp>
    </p:spTree>
    <p:extLst>
      <p:ext uri="{BB962C8B-B14F-4D97-AF65-F5344CB8AC3E}">
        <p14:creationId xmlns:p14="http://schemas.microsoft.com/office/powerpoint/2010/main" val="2774726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75</a:t>
            </a:fld>
            <a:endParaRPr lang="en-US"/>
          </a:p>
        </p:txBody>
      </p:sp>
    </p:spTree>
    <p:extLst>
      <p:ext uri="{BB962C8B-B14F-4D97-AF65-F5344CB8AC3E}">
        <p14:creationId xmlns:p14="http://schemas.microsoft.com/office/powerpoint/2010/main" val="36228860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76</a:t>
            </a:fld>
            <a:endParaRPr lang="en-US"/>
          </a:p>
        </p:txBody>
      </p:sp>
    </p:spTree>
    <p:extLst>
      <p:ext uri="{BB962C8B-B14F-4D97-AF65-F5344CB8AC3E}">
        <p14:creationId xmlns:p14="http://schemas.microsoft.com/office/powerpoint/2010/main" val="19941546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77</a:t>
            </a:fld>
            <a:endParaRPr lang="en-US"/>
          </a:p>
        </p:txBody>
      </p:sp>
    </p:spTree>
    <p:extLst>
      <p:ext uri="{BB962C8B-B14F-4D97-AF65-F5344CB8AC3E}">
        <p14:creationId xmlns:p14="http://schemas.microsoft.com/office/powerpoint/2010/main" val="38221753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78</a:t>
            </a:fld>
            <a:endParaRPr lang="en-US"/>
          </a:p>
        </p:txBody>
      </p:sp>
    </p:spTree>
    <p:extLst>
      <p:ext uri="{BB962C8B-B14F-4D97-AF65-F5344CB8AC3E}">
        <p14:creationId xmlns:p14="http://schemas.microsoft.com/office/powerpoint/2010/main" val="16743633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79</a:t>
            </a:fld>
            <a:endParaRPr lang="en-US"/>
          </a:p>
        </p:txBody>
      </p:sp>
    </p:spTree>
    <p:extLst>
      <p:ext uri="{BB962C8B-B14F-4D97-AF65-F5344CB8AC3E}">
        <p14:creationId xmlns:p14="http://schemas.microsoft.com/office/powerpoint/2010/main" val="37234223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80</a:t>
            </a:fld>
            <a:endParaRPr lang="en-US"/>
          </a:p>
        </p:txBody>
      </p:sp>
    </p:spTree>
    <p:extLst>
      <p:ext uri="{BB962C8B-B14F-4D97-AF65-F5344CB8AC3E}">
        <p14:creationId xmlns:p14="http://schemas.microsoft.com/office/powerpoint/2010/main" val="2779859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81</a:t>
            </a:fld>
            <a:endParaRPr lang="en-US"/>
          </a:p>
        </p:txBody>
      </p:sp>
    </p:spTree>
    <p:extLst>
      <p:ext uri="{BB962C8B-B14F-4D97-AF65-F5344CB8AC3E}">
        <p14:creationId xmlns:p14="http://schemas.microsoft.com/office/powerpoint/2010/main" val="26529361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information you can’t extract from the export to excel in the repository search.</a:t>
            </a:r>
          </a:p>
          <a:p>
            <a:endParaRPr lang="en-US" dirty="0"/>
          </a:p>
          <a:p>
            <a:r>
              <a:rPr lang="en-US" dirty="0"/>
              <a:t>Export URLs</a:t>
            </a:r>
          </a:p>
          <a:p>
            <a:endParaRPr lang="en-US" dirty="0"/>
          </a:p>
          <a:p>
            <a:r>
              <a:rPr lang="en-US" sz="1200" b="0" i="0" kern="1200" dirty="0">
                <a:solidFill>
                  <a:schemeClr val="tx1"/>
                </a:solidFill>
                <a:effectLst/>
                <a:latin typeface="+mn-lt"/>
                <a:ea typeface="+mn-ea"/>
                <a:cs typeface="+mn-cs"/>
              </a:rPr>
              <a:t>In order to perform periodic validation tests to find broken links and fix them, you can export the following from Alma:</a:t>
            </a:r>
          </a:p>
          <a:p>
            <a:r>
              <a:rPr lang="en-US" sz="1200" b="0" i="0" kern="1200" dirty="0">
                <a:solidFill>
                  <a:schemeClr val="tx1"/>
                </a:solidFill>
                <a:effectLst/>
                <a:latin typeface="+mn-lt"/>
                <a:ea typeface="+mn-ea"/>
                <a:cs typeface="+mn-cs"/>
              </a:rPr>
              <a:t>Logical sets and itemized sets</a:t>
            </a:r>
          </a:p>
          <a:p>
            <a:r>
              <a:rPr lang="en-US" sz="1200" b="0" i="0" kern="1200" dirty="0">
                <a:solidFill>
                  <a:schemeClr val="tx1"/>
                </a:solidFill>
                <a:effectLst/>
                <a:latin typeface="+mn-lt"/>
                <a:ea typeface="+mn-ea"/>
                <a:cs typeface="+mn-cs"/>
              </a:rPr>
              <a:t>Static URLs and dynamic URLs</a:t>
            </a:r>
          </a:p>
          <a:p>
            <a:r>
              <a:rPr lang="en-US" sz="1200" b="0" i="0" kern="1200" dirty="0">
                <a:solidFill>
                  <a:schemeClr val="tx1"/>
                </a:solidFill>
                <a:effectLst/>
                <a:latin typeface="+mn-lt"/>
                <a:ea typeface="+mn-ea"/>
                <a:cs typeface="+mn-cs"/>
              </a:rPr>
              <a:t>URLs from electronic collection level sets</a:t>
            </a:r>
          </a:p>
          <a:p>
            <a:r>
              <a:rPr lang="en-US" sz="1200" b="0" i="0" kern="1200" dirty="0">
                <a:solidFill>
                  <a:schemeClr val="tx1"/>
                </a:solidFill>
                <a:effectLst/>
                <a:latin typeface="+mn-lt"/>
                <a:ea typeface="+mn-ea"/>
                <a:cs typeface="+mn-cs"/>
              </a:rPr>
              <a:t>URLs from portfolio level sets</a:t>
            </a:r>
          </a:p>
          <a:p>
            <a:r>
              <a:rPr lang="en-US" sz="1200" b="0" i="0" kern="1200" dirty="0">
                <a:solidFill>
                  <a:schemeClr val="tx1"/>
                </a:solidFill>
                <a:effectLst/>
                <a:latin typeface="+mn-lt"/>
                <a:ea typeface="+mn-ea"/>
                <a:cs typeface="+mn-cs"/>
              </a:rPr>
              <a:t>URLs from the 856 $u (repeatable) in bibliographic records</a:t>
            </a:r>
          </a:p>
          <a:p>
            <a:r>
              <a:rPr lang="en-US" sz="1200" b="0" i="0" kern="1200" dirty="0">
                <a:solidFill>
                  <a:schemeClr val="tx1"/>
                </a:solidFill>
                <a:effectLst/>
                <a:latin typeface="+mn-lt"/>
                <a:ea typeface="+mn-ea"/>
                <a:cs typeface="+mn-cs"/>
              </a:rPr>
              <a:t>With a file of exported URLs, it is possible to test the URLs using third-party, external link checkers such as </a:t>
            </a:r>
            <a:r>
              <a:rPr lang="en-US" sz="1200" b="0" i="0" kern="1200" dirty="0" err="1">
                <a:solidFill>
                  <a:schemeClr val="tx1"/>
                </a:solidFill>
                <a:effectLst/>
                <a:latin typeface="+mn-lt"/>
                <a:ea typeface="+mn-ea"/>
                <a:cs typeface="+mn-cs"/>
              </a:rPr>
              <a:t>LinkChecker</a:t>
            </a:r>
            <a:r>
              <a:rPr lang="en-US" sz="1200" b="0" i="0" kern="1200" dirty="0">
                <a:solidFill>
                  <a:schemeClr val="tx1"/>
                </a:solidFill>
                <a:effectLst/>
                <a:latin typeface="+mn-lt"/>
                <a:ea typeface="+mn-ea"/>
                <a:cs typeface="+mn-cs"/>
              </a:rPr>
              <a:t> (https://wummel.github.io/linkchecker/). To support these third-party options, both the CVS and HTML export output formats are provided.</a:t>
            </a:r>
          </a:p>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82</a:t>
            </a:fld>
            <a:endParaRPr lang="en-US"/>
          </a:p>
        </p:txBody>
      </p:sp>
    </p:spTree>
    <p:extLst>
      <p:ext uri="{BB962C8B-B14F-4D97-AF65-F5344CB8AC3E}">
        <p14:creationId xmlns:p14="http://schemas.microsoft.com/office/powerpoint/2010/main" val="92382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14</a:t>
            </a:fld>
            <a:endParaRPr lang="en-US"/>
          </a:p>
        </p:txBody>
      </p:sp>
    </p:spTree>
    <p:extLst>
      <p:ext uri="{BB962C8B-B14F-4D97-AF65-F5344CB8AC3E}">
        <p14:creationId xmlns:p14="http://schemas.microsoft.com/office/powerpoint/2010/main" val="11186704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83</a:t>
            </a:fld>
            <a:endParaRPr lang="en-US"/>
          </a:p>
        </p:txBody>
      </p:sp>
    </p:spTree>
    <p:extLst>
      <p:ext uri="{BB962C8B-B14F-4D97-AF65-F5344CB8AC3E}">
        <p14:creationId xmlns:p14="http://schemas.microsoft.com/office/powerpoint/2010/main" val="25509623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electronic portfolio information – Let’s say you have portfolios that are local and you want to use CZ portfolios instead BUT you don’t want to lose your POL info</a:t>
            </a:r>
          </a:p>
          <a:p>
            <a:endParaRPr lang="en-US" dirty="0"/>
          </a:p>
          <a:p>
            <a:r>
              <a:rPr lang="en-US" sz="1200" b="0" i="0" kern="1200" dirty="0">
                <a:solidFill>
                  <a:schemeClr val="tx1"/>
                </a:solidFill>
                <a:effectLst/>
                <a:latin typeface="+mn-lt"/>
                <a:ea typeface="+mn-ea"/>
                <a:cs typeface="+mn-cs"/>
              </a:rPr>
              <a:t>Create physical item move requests – If anyone out there is using dummy patrons (RS) this might be a better way!  You create a location for those items and move them into the closed location instead of checking them out to a patron</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67401B-FB73-460B-B34B-AE2D26C8FE60}" type="slidenum">
              <a:rPr lang="en-US" smtClean="0"/>
              <a:t>84</a:t>
            </a:fld>
            <a:endParaRPr lang="en-US"/>
          </a:p>
        </p:txBody>
      </p:sp>
    </p:spTree>
    <p:extLst>
      <p:ext uri="{BB962C8B-B14F-4D97-AF65-F5344CB8AC3E}">
        <p14:creationId xmlns:p14="http://schemas.microsoft.com/office/powerpoint/2010/main" val="2844832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86</a:t>
            </a:fld>
            <a:endParaRPr lang="en-US"/>
          </a:p>
        </p:txBody>
      </p:sp>
    </p:spTree>
    <p:extLst>
      <p:ext uri="{BB962C8B-B14F-4D97-AF65-F5344CB8AC3E}">
        <p14:creationId xmlns:p14="http://schemas.microsoft.com/office/powerpoint/2010/main" val="3462937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87</a:t>
            </a:fld>
            <a:endParaRPr lang="en-US"/>
          </a:p>
        </p:txBody>
      </p:sp>
    </p:spTree>
    <p:extLst>
      <p:ext uri="{BB962C8B-B14F-4D97-AF65-F5344CB8AC3E}">
        <p14:creationId xmlns:p14="http://schemas.microsoft.com/office/powerpoint/2010/main" val="2386691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88</a:t>
            </a:fld>
            <a:endParaRPr lang="en-US"/>
          </a:p>
        </p:txBody>
      </p:sp>
    </p:spTree>
    <p:extLst>
      <p:ext uri="{BB962C8B-B14F-4D97-AF65-F5344CB8AC3E}">
        <p14:creationId xmlns:p14="http://schemas.microsoft.com/office/powerpoint/2010/main" val="39471504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90</a:t>
            </a:fld>
            <a:endParaRPr lang="en-US"/>
          </a:p>
        </p:txBody>
      </p:sp>
    </p:spTree>
    <p:extLst>
      <p:ext uri="{BB962C8B-B14F-4D97-AF65-F5344CB8AC3E}">
        <p14:creationId xmlns:p14="http://schemas.microsoft.com/office/powerpoint/2010/main" val="26857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15</a:t>
            </a:fld>
            <a:endParaRPr lang="en-US"/>
          </a:p>
        </p:txBody>
      </p:sp>
    </p:spTree>
    <p:extLst>
      <p:ext uri="{BB962C8B-B14F-4D97-AF65-F5344CB8AC3E}">
        <p14:creationId xmlns:p14="http://schemas.microsoft.com/office/powerpoint/2010/main" val="240621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401B-FB73-460B-B34B-AE2D26C8FE60}" type="slidenum">
              <a:rPr lang="en-US" smtClean="0"/>
              <a:t>16</a:t>
            </a:fld>
            <a:endParaRPr lang="en-US"/>
          </a:p>
        </p:txBody>
      </p:sp>
    </p:spTree>
    <p:extLst>
      <p:ext uri="{BB962C8B-B14F-4D97-AF65-F5344CB8AC3E}">
        <p14:creationId xmlns:p14="http://schemas.microsoft.com/office/powerpoint/2010/main" val="2483933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F4A70-5FAD-49CA-80C6-F51B4C978A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750" y="0"/>
            <a:ext cx="9142249" cy="5143500"/>
          </a:xfrm>
          <a:prstGeom prst="rect">
            <a:avLst/>
          </a:prstGeom>
        </p:spPr>
      </p:pic>
      <p:pic>
        <p:nvPicPr>
          <p:cNvPr id="6" name="Picture 5">
            <a:extLst>
              <a:ext uri="{FF2B5EF4-FFF2-40B4-BE49-F238E27FC236}">
                <a16:creationId xmlns:a16="http://schemas.microsoft.com/office/drawing/2014/main" id="{48CAFD26-56F8-4C50-962B-C857C60421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151261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299838" y="771550"/>
            <a:ext cx="2844162"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A054B965-4D7C-4CBD-8A94-7852BE4E4573}"/>
              </a:ext>
            </a:extLst>
          </p:cNvPr>
          <p:cNvSpPr/>
          <p:nvPr userDrawn="1"/>
        </p:nvSpPr>
        <p:spPr>
          <a:xfrm rot="16200000">
            <a:off x="6553184" y="1858583"/>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9C715B-D967-4E36-BF64-BCDC51CCC933}"/>
              </a:ext>
            </a:extLst>
          </p:cNvPr>
          <p:cNvSpPr/>
          <p:nvPr userDrawn="1"/>
        </p:nvSpPr>
        <p:spPr>
          <a:xfrm>
            <a:off x="6430855" y="3301140"/>
            <a:ext cx="2790417" cy="700236"/>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C76B0-BAB5-40E3-8F2D-49772D0841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1548" y="1868371"/>
            <a:ext cx="2340297" cy="1792094"/>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userDrawn="1"/>
        </p:nvGrpSpPr>
        <p:grpSpPr>
          <a:xfrm rot="20150758">
            <a:off x="8338214" y="994219"/>
            <a:ext cx="472480" cy="497737"/>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6" name="Group 25">
            <a:extLst>
              <a:ext uri="{FF2B5EF4-FFF2-40B4-BE49-F238E27FC236}">
                <a16:creationId xmlns:a16="http://schemas.microsoft.com/office/drawing/2014/main" id="{EDF1347B-C3BA-4320-922C-AA6F65EBD6D6}"/>
              </a:ext>
            </a:extLst>
          </p:cNvPr>
          <p:cNvGrpSpPr/>
          <p:nvPr userDrawn="1"/>
        </p:nvGrpSpPr>
        <p:grpSpPr>
          <a:xfrm>
            <a:off x="6499691" y="3867894"/>
            <a:ext cx="837308" cy="657002"/>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87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300192" y="771550"/>
            <a:ext cx="2843808"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838F1AA-5655-44F8-85E1-E0B09DCC3B1C}"/>
              </a:ext>
            </a:extLst>
          </p:cNvPr>
          <p:cNvSpPr/>
          <p:nvPr userDrawn="1"/>
        </p:nvSpPr>
        <p:spPr>
          <a:xfrm rot="20760949">
            <a:off x="6751789" y="3091096"/>
            <a:ext cx="2100333"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79844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pic>
        <p:nvPicPr>
          <p:cNvPr id="45" name="Picture 44">
            <a:extLst>
              <a:ext uri="{FF2B5EF4-FFF2-40B4-BE49-F238E27FC236}">
                <a16:creationId xmlns:a16="http://schemas.microsoft.com/office/drawing/2014/main" id="{194F6A25-7A46-49AA-82AE-1DF638200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91746">
            <a:off x="8580814" y="2452711"/>
            <a:ext cx="1082481" cy="2571685"/>
          </a:xfrm>
          <a:prstGeom prst="rect">
            <a:avLst/>
          </a:prstGeom>
        </p:spPr>
      </p:pic>
      <p:sp>
        <p:nvSpPr>
          <p:cNvPr id="48" name="Oval 47">
            <a:extLst>
              <a:ext uri="{FF2B5EF4-FFF2-40B4-BE49-F238E27FC236}">
                <a16:creationId xmlns:a16="http://schemas.microsoft.com/office/drawing/2014/main" id="{DC1F51CA-9137-4790-9F90-F2D739734F19}"/>
              </a:ext>
            </a:extLst>
          </p:cNvPr>
          <p:cNvSpPr/>
          <p:nvPr userDrawn="1"/>
        </p:nvSpPr>
        <p:spPr>
          <a:xfrm>
            <a:off x="7546195" y="2037349"/>
            <a:ext cx="2989370"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686512-77FD-41B4-A4EC-6B7706481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628234">
            <a:off x="6925236" y="1105460"/>
            <a:ext cx="1196033" cy="2304256"/>
          </a:xfrm>
          <a:prstGeom prst="rect">
            <a:avLst/>
          </a:prstGeom>
        </p:spPr>
      </p:pic>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
            <a:extLst>
              <a:ext uri="{FF2B5EF4-FFF2-40B4-BE49-F238E27FC236}">
                <a16:creationId xmlns:a16="http://schemas.microsoft.com/office/drawing/2014/main" id="{22BF9B14-BBF5-4052-91DE-C436CE7B1896}"/>
              </a:ext>
            </a:extLst>
          </p:cNvPr>
          <p:cNvGrpSpPr>
            <a:grpSpLocks noChangeAspect="1"/>
          </p:cNvGrpSpPr>
          <p:nvPr userDrawn="1"/>
        </p:nvGrpSpPr>
        <p:grpSpPr bwMode="auto">
          <a:xfrm rot="20653404">
            <a:off x="6975345" y="1370276"/>
            <a:ext cx="980231" cy="1370721"/>
            <a:chOff x="2022" y="376"/>
            <a:chExt cx="1712" cy="2394"/>
          </a:xfrm>
        </p:grpSpPr>
        <p:sp>
          <p:nvSpPr>
            <p:cNvPr id="63" name="Rectangle 5">
              <a:extLst>
                <a:ext uri="{FF2B5EF4-FFF2-40B4-BE49-F238E27FC236}">
                  <a16:creationId xmlns:a16="http://schemas.microsoft.com/office/drawing/2014/main" id="{0CFB3ED1-FFAB-4DC9-A2AB-7C1556FA03CA}"/>
                </a:ext>
              </a:extLst>
            </p:cNvPr>
            <p:cNvSpPr>
              <a:spLocks noChangeArrowheads="1"/>
            </p:cNvSpPr>
            <p:nvPr userDrawn="1"/>
          </p:nvSpPr>
          <p:spPr bwMode="auto">
            <a:xfrm>
              <a:off x="2026" y="852"/>
              <a:ext cx="1708" cy="878"/>
            </a:xfrm>
            <a:prstGeom prst="rect">
              <a:avLst/>
            </a:prstGeom>
            <a:solidFill>
              <a:srgbClr val="99D5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
              <a:extLst>
                <a:ext uri="{FF2B5EF4-FFF2-40B4-BE49-F238E27FC236}">
                  <a16:creationId xmlns:a16="http://schemas.microsoft.com/office/drawing/2014/main" id="{DF34D07D-DC68-4330-B7EB-9D2AC834E370}"/>
                </a:ext>
              </a:extLst>
            </p:cNvPr>
            <p:cNvSpPr>
              <a:spLocks noChangeArrowheads="1"/>
            </p:cNvSpPr>
            <p:nvPr userDrawn="1"/>
          </p:nvSpPr>
          <p:spPr bwMode="auto">
            <a:xfrm>
              <a:off x="2494" y="474"/>
              <a:ext cx="1236" cy="12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E5D6271F-8F8D-4768-A3B5-A6E279FC995E}"/>
                </a:ext>
              </a:extLst>
            </p:cNvPr>
            <p:cNvSpPr>
              <a:spLocks/>
            </p:cNvSpPr>
            <p:nvPr userDrawn="1"/>
          </p:nvSpPr>
          <p:spPr bwMode="auto">
            <a:xfrm>
              <a:off x="2026" y="376"/>
              <a:ext cx="320" cy="320"/>
            </a:xfrm>
            <a:custGeom>
              <a:avLst/>
              <a:gdLst>
                <a:gd name="T0" fmla="*/ 320 w 320"/>
                <a:gd name="T1" fmla="*/ 160 h 320"/>
                <a:gd name="T2" fmla="*/ 318 w 320"/>
                <a:gd name="T3" fmla="*/ 192 h 320"/>
                <a:gd name="T4" fmla="*/ 308 w 320"/>
                <a:gd name="T5" fmla="*/ 222 h 320"/>
                <a:gd name="T6" fmla="*/ 292 w 320"/>
                <a:gd name="T7" fmla="*/ 250 h 320"/>
                <a:gd name="T8" fmla="*/ 274 w 320"/>
                <a:gd name="T9" fmla="*/ 274 h 320"/>
                <a:gd name="T10" fmla="*/ 250 w 320"/>
                <a:gd name="T11" fmla="*/ 294 h 320"/>
                <a:gd name="T12" fmla="*/ 222 w 320"/>
                <a:gd name="T13" fmla="*/ 308 h 320"/>
                <a:gd name="T14" fmla="*/ 192 w 320"/>
                <a:gd name="T15" fmla="*/ 318 h 320"/>
                <a:gd name="T16" fmla="*/ 160 w 320"/>
                <a:gd name="T17" fmla="*/ 320 h 320"/>
                <a:gd name="T18" fmla="*/ 144 w 320"/>
                <a:gd name="T19" fmla="*/ 320 h 320"/>
                <a:gd name="T20" fmla="*/ 112 w 320"/>
                <a:gd name="T21" fmla="*/ 314 h 320"/>
                <a:gd name="T22" fmla="*/ 84 w 320"/>
                <a:gd name="T23" fmla="*/ 302 h 320"/>
                <a:gd name="T24" fmla="*/ 58 w 320"/>
                <a:gd name="T25" fmla="*/ 284 h 320"/>
                <a:gd name="T26" fmla="*/ 36 w 320"/>
                <a:gd name="T27" fmla="*/ 262 h 320"/>
                <a:gd name="T28" fmla="*/ 18 w 320"/>
                <a:gd name="T29" fmla="*/ 236 h 320"/>
                <a:gd name="T30" fmla="*/ 6 w 320"/>
                <a:gd name="T31" fmla="*/ 208 h 320"/>
                <a:gd name="T32" fmla="*/ 0 w 320"/>
                <a:gd name="T33" fmla="*/ 176 h 320"/>
                <a:gd name="T34" fmla="*/ 0 w 320"/>
                <a:gd name="T35" fmla="*/ 160 h 320"/>
                <a:gd name="T36" fmla="*/ 2 w 320"/>
                <a:gd name="T37" fmla="*/ 128 h 320"/>
                <a:gd name="T38" fmla="*/ 12 w 320"/>
                <a:gd name="T39" fmla="*/ 98 h 320"/>
                <a:gd name="T40" fmla="*/ 26 w 320"/>
                <a:gd name="T41" fmla="*/ 70 h 320"/>
                <a:gd name="T42" fmla="*/ 46 w 320"/>
                <a:gd name="T43" fmla="*/ 46 h 320"/>
                <a:gd name="T44" fmla="*/ 70 w 320"/>
                <a:gd name="T45" fmla="*/ 26 h 320"/>
                <a:gd name="T46" fmla="*/ 98 w 320"/>
                <a:gd name="T47" fmla="*/ 12 h 320"/>
                <a:gd name="T48" fmla="*/ 128 w 320"/>
                <a:gd name="T49" fmla="*/ 2 h 320"/>
                <a:gd name="T50" fmla="*/ 160 w 320"/>
                <a:gd name="T51" fmla="*/ 0 h 320"/>
                <a:gd name="T52" fmla="*/ 176 w 320"/>
                <a:gd name="T53" fmla="*/ 0 h 320"/>
                <a:gd name="T54" fmla="*/ 208 w 320"/>
                <a:gd name="T55" fmla="*/ 6 h 320"/>
                <a:gd name="T56" fmla="*/ 236 w 320"/>
                <a:gd name="T57" fmla="*/ 18 h 320"/>
                <a:gd name="T58" fmla="*/ 262 w 320"/>
                <a:gd name="T59" fmla="*/ 36 h 320"/>
                <a:gd name="T60" fmla="*/ 284 w 320"/>
                <a:gd name="T61" fmla="*/ 58 h 320"/>
                <a:gd name="T62" fmla="*/ 300 w 320"/>
                <a:gd name="T63" fmla="*/ 84 h 320"/>
                <a:gd name="T64" fmla="*/ 314 w 320"/>
                <a:gd name="T65" fmla="*/ 112 h 320"/>
                <a:gd name="T66" fmla="*/ 320 w 320"/>
                <a:gd name="T67" fmla="*/ 144 h 320"/>
                <a:gd name="T68" fmla="*/ 320 w 320"/>
                <a:gd name="T6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20">
                  <a:moveTo>
                    <a:pt x="320" y="160"/>
                  </a:moveTo>
                  <a:lnTo>
                    <a:pt x="320" y="160"/>
                  </a:lnTo>
                  <a:lnTo>
                    <a:pt x="320" y="176"/>
                  </a:lnTo>
                  <a:lnTo>
                    <a:pt x="318" y="192"/>
                  </a:lnTo>
                  <a:lnTo>
                    <a:pt x="314" y="208"/>
                  </a:lnTo>
                  <a:lnTo>
                    <a:pt x="308" y="222"/>
                  </a:lnTo>
                  <a:lnTo>
                    <a:pt x="300" y="236"/>
                  </a:lnTo>
                  <a:lnTo>
                    <a:pt x="292" y="250"/>
                  </a:lnTo>
                  <a:lnTo>
                    <a:pt x="284" y="262"/>
                  </a:lnTo>
                  <a:lnTo>
                    <a:pt x="274" y="274"/>
                  </a:lnTo>
                  <a:lnTo>
                    <a:pt x="262" y="284"/>
                  </a:lnTo>
                  <a:lnTo>
                    <a:pt x="250" y="294"/>
                  </a:lnTo>
                  <a:lnTo>
                    <a:pt x="236" y="302"/>
                  </a:lnTo>
                  <a:lnTo>
                    <a:pt x="222" y="308"/>
                  </a:lnTo>
                  <a:lnTo>
                    <a:pt x="208" y="314"/>
                  </a:lnTo>
                  <a:lnTo>
                    <a:pt x="192" y="318"/>
                  </a:lnTo>
                  <a:lnTo>
                    <a:pt x="176" y="320"/>
                  </a:lnTo>
                  <a:lnTo>
                    <a:pt x="160" y="320"/>
                  </a:lnTo>
                  <a:lnTo>
                    <a:pt x="160" y="320"/>
                  </a:lnTo>
                  <a:lnTo>
                    <a:pt x="144" y="320"/>
                  </a:lnTo>
                  <a:lnTo>
                    <a:pt x="128" y="318"/>
                  </a:lnTo>
                  <a:lnTo>
                    <a:pt x="112" y="314"/>
                  </a:lnTo>
                  <a:lnTo>
                    <a:pt x="98" y="308"/>
                  </a:lnTo>
                  <a:lnTo>
                    <a:pt x="84" y="302"/>
                  </a:lnTo>
                  <a:lnTo>
                    <a:pt x="70" y="294"/>
                  </a:lnTo>
                  <a:lnTo>
                    <a:pt x="58" y="284"/>
                  </a:lnTo>
                  <a:lnTo>
                    <a:pt x="46" y="274"/>
                  </a:lnTo>
                  <a:lnTo>
                    <a:pt x="36" y="262"/>
                  </a:lnTo>
                  <a:lnTo>
                    <a:pt x="26" y="250"/>
                  </a:lnTo>
                  <a:lnTo>
                    <a:pt x="18" y="236"/>
                  </a:lnTo>
                  <a:lnTo>
                    <a:pt x="12" y="222"/>
                  </a:lnTo>
                  <a:lnTo>
                    <a:pt x="6" y="208"/>
                  </a:lnTo>
                  <a:lnTo>
                    <a:pt x="2" y="192"/>
                  </a:lnTo>
                  <a:lnTo>
                    <a:pt x="0" y="176"/>
                  </a:lnTo>
                  <a:lnTo>
                    <a:pt x="0" y="160"/>
                  </a:lnTo>
                  <a:lnTo>
                    <a:pt x="0" y="160"/>
                  </a:lnTo>
                  <a:lnTo>
                    <a:pt x="0" y="144"/>
                  </a:lnTo>
                  <a:lnTo>
                    <a:pt x="2" y="128"/>
                  </a:lnTo>
                  <a:lnTo>
                    <a:pt x="6" y="112"/>
                  </a:lnTo>
                  <a:lnTo>
                    <a:pt x="12" y="98"/>
                  </a:lnTo>
                  <a:lnTo>
                    <a:pt x="18" y="84"/>
                  </a:lnTo>
                  <a:lnTo>
                    <a:pt x="26" y="70"/>
                  </a:lnTo>
                  <a:lnTo>
                    <a:pt x="36" y="58"/>
                  </a:lnTo>
                  <a:lnTo>
                    <a:pt x="46" y="46"/>
                  </a:lnTo>
                  <a:lnTo>
                    <a:pt x="58" y="36"/>
                  </a:lnTo>
                  <a:lnTo>
                    <a:pt x="70" y="26"/>
                  </a:lnTo>
                  <a:lnTo>
                    <a:pt x="84" y="18"/>
                  </a:lnTo>
                  <a:lnTo>
                    <a:pt x="98" y="12"/>
                  </a:lnTo>
                  <a:lnTo>
                    <a:pt x="112" y="6"/>
                  </a:lnTo>
                  <a:lnTo>
                    <a:pt x="128" y="2"/>
                  </a:lnTo>
                  <a:lnTo>
                    <a:pt x="144" y="0"/>
                  </a:lnTo>
                  <a:lnTo>
                    <a:pt x="160" y="0"/>
                  </a:lnTo>
                  <a:lnTo>
                    <a:pt x="160" y="0"/>
                  </a:lnTo>
                  <a:lnTo>
                    <a:pt x="176" y="0"/>
                  </a:lnTo>
                  <a:lnTo>
                    <a:pt x="192" y="2"/>
                  </a:lnTo>
                  <a:lnTo>
                    <a:pt x="208" y="6"/>
                  </a:lnTo>
                  <a:lnTo>
                    <a:pt x="222" y="12"/>
                  </a:lnTo>
                  <a:lnTo>
                    <a:pt x="236" y="18"/>
                  </a:lnTo>
                  <a:lnTo>
                    <a:pt x="250" y="26"/>
                  </a:lnTo>
                  <a:lnTo>
                    <a:pt x="262" y="36"/>
                  </a:lnTo>
                  <a:lnTo>
                    <a:pt x="274" y="46"/>
                  </a:lnTo>
                  <a:lnTo>
                    <a:pt x="284" y="58"/>
                  </a:lnTo>
                  <a:lnTo>
                    <a:pt x="292" y="70"/>
                  </a:lnTo>
                  <a:lnTo>
                    <a:pt x="300" y="84"/>
                  </a:lnTo>
                  <a:lnTo>
                    <a:pt x="308" y="98"/>
                  </a:lnTo>
                  <a:lnTo>
                    <a:pt x="314" y="112"/>
                  </a:lnTo>
                  <a:lnTo>
                    <a:pt x="318" y="128"/>
                  </a:lnTo>
                  <a:lnTo>
                    <a:pt x="320" y="144"/>
                  </a:lnTo>
                  <a:lnTo>
                    <a:pt x="320" y="160"/>
                  </a:lnTo>
                  <a:lnTo>
                    <a:pt x="320" y="1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
              <a:extLst>
                <a:ext uri="{FF2B5EF4-FFF2-40B4-BE49-F238E27FC236}">
                  <a16:creationId xmlns:a16="http://schemas.microsoft.com/office/drawing/2014/main" id="{A4B4E2B3-9912-4FDF-BC26-AA34E2B7D9C3}"/>
                </a:ext>
              </a:extLst>
            </p:cNvPr>
            <p:cNvSpPr>
              <a:spLocks noChangeArrowheads="1"/>
            </p:cNvSpPr>
            <p:nvPr userDrawn="1"/>
          </p:nvSpPr>
          <p:spPr bwMode="auto">
            <a:xfrm>
              <a:off x="2022" y="2200"/>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9">
              <a:extLst>
                <a:ext uri="{FF2B5EF4-FFF2-40B4-BE49-F238E27FC236}">
                  <a16:creationId xmlns:a16="http://schemas.microsoft.com/office/drawing/2014/main" id="{126A975C-8EE6-416B-A9EE-678EAA39011A}"/>
                </a:ext>
              </a:extLst>
            </p:cNvPr>
            <p:cNvSpPr>
              <a:spLocks noChangeArrowheads="1"/>
            </p:cNvSpPr>
            <p:nvPr userDrawn="1"/>
          </p:nvSpPr>
          <p:spPr bwMode="auto">
            <a:xfrm>
              <a:off x="2022" y="2374"/>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
              <a:extLst>
                <a:ext uri="{FF2B5EF4-FFF2-40B4-BE49-F238E27FC236}">
                  <a16:creationId xmlns:a16="http://schemas.microsoft.com/office/drawing/2014/main" id="{EEF9FEF2-52CD-4CB1-BAB7-CE96FB1D4537}"/>
                </a:ext>
              </a:extLst>
            </p:cNvPr>
            <p:cNvSpPr>
              <a:spLocks noChangeArrowheads="1"/>
            </p:cNvSpPr>
            <p:nvPr userDrawn="1"/>
          </p:nvSpPr>
          <p:spPr bwMode="auto">
            <a:xfrm>
              <a:off x="2022" y="2546"/>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1">
              <a:extLst>
                <a:ext uri="{FF2B5EF4-FFF2-40B4-BE49-F238E27FC236}">
                  <a16:creationId xmlns:a16="http://schemas.microsoft.com/office/drawing/2014/main" id="{B9A0D8C6-1316-4725-85AE-9C2EF66D89DE}"/>
                </a:ext>
              </a:extLst>
            </p:cNvPr>
            <p:cNvSpPr>
              <a:spLocks noChangeArrowheads="1"/>
            </p:cNvSpPr>
            <p:nvPr userDrawn="1"/>
          </p:nvSpPr>
          <p:spPr bwMode="auto">
            <a:xfrm>
              <a:off x="2022" y="2720"/>
              <a:ext cx="123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2">
              <a:extLst>
                <a:ext uri="{FF2B5EF4-FFF2-40B4-BE49-F238E27FC236}">
                  <a16:creationId xmlns:a16="http://schemas.microsoft.com/office/drawing/2014/main" id="{7CB710E1-A569-4E9C-8440-2B043D8D92C3}"/>
                </a:ext>
              </a:extLst>
            </p:cNvPr>
            <p:cNvSpPr>
              <a:spLocks noChangeArrowheads="1"/>
            </p:cNvSpPr>
            <p:nvPr userDrawn="1"/>
          </p:nvSpPr>
          <p:spPr bwMode="auto">
            <a:xfrm>
              <a:off x="2026" y="1960"/>
              <a:ext cx="1136" cy="11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46DD3DC7-5E60-4969-9CB8-CEC198B7744F}"/>
              </a:ext>
            </a:extLst>
          </p:cNvPr>
          <p:cNvGrpSpPr/>
          <p:nvPr userDrawn="1"/>
        </p:nvGrpSpPr>
        <p:grpSpPr>
          <a:xfrm>
            <a:off x="7311522" y="1762872"/>
            <a:ext cx="275639" cy="276495"/>
            <a:chOff x="6502119" y="1760805"/>
            <a:chExt cx="380508" cy="381690"/>
          </a:xfrm>
        </p:grpSpPr>
        <p:sp>
          <p:nvSpPr>
            <p:cNvPr id="72" name="Freeform 9">
              <a:extLst>
                <a:ext uri="{FF2B5EF4-FFF2-40B4-BE49-F238E27FC236}">
                  <a16:creationId xmlns:a16="http://schemas.microsoft.com/office/drawing/2014/main" id="{F0478EAE-46A2-4327-AFD3-E52512C54149}"/>
                </a:ext>
              </a:extLst>
            </p:cNvPr>
            <p:cNvSpPr>
              <a:spLocks noEditPoints="1"/>
            </p:cNvSpPr>
            <p:nvPr userDrawn="1"/>
          </p:nvSpPr>
          <p:spPr bwMode="auto">
            <a:xfrm rot="20563313">
              <a:off x="6502119" y="1760805"/>
              <a:ext cx="380508" cy="381690"/>
            </a:xfrm>
            <a:custGeom>
              <a:avLst/>
              <a:gdLst>
                <a:gd name="T0" fmla="*/ 290 w 644"/>
                <a:gd name="T1" fmla="*/ 2 h 646"/>
                <a:gd name="T2" fmla="*/ 198 w 644"/>
                <a:gd name="T3" fmla="*/ 26 h 646"/>
                <a:gd name="T4" fmla="*/ 118 w 644"/>
                <a:gd name="T5" fmla="*/ 74 h 646"/>
                <a:gd name="T6" fmla="*/ 56 w 644"/>
                <a:gd name="T7" fmla="*/ 142 h 646"/>
                <a:gd name="T8" fmla="*/ 14 w 644"/>
                <a:gd name="T9" fmla="*/ 228 h 646"/>
                <a:gd name="T10" fmla="*/ 0 w 644"/>
                <a:gd name="T11" fmla="*/ 322 h 646"/>
                <a:gd name="T12" fmla="*/ 6 w 644"/>
                <a:gd name="T13" fmla="*/ 388 h 646"/>
                <a:gd name="T14" fmla="*/ 40 w 644"/>
                <a:gd name="T15" fmla="*/ 476 h 646"/>
                <a:gd name="T16" fmla="*/ 94 w 644"/>
                <a:gd name="T17" fmla="*/ 550 h 646"/>
                <a:gd name="T18" fmla="*/ 170 w 644"/>
                <a:gd name="T19" fmla="*/ 606 h 646"/>
                <a:gd name="T20" fmla="*/ 258 w 644"/>
                <a:gd name="T21" fmla="*/ 638 h 646"/>
                <a:gd name="T22" fmla="*/ 322 w 644"/>
                <a:gd name="T23" fmla="*/ 646 h 646"/>
                <a:gd name="T24" fmla="*/ 418 w 644"/>
                <a:gd name="T25" fmla="*/ 630 h 646"/>
                <a:gd name="T26" fmla="*/ 502 w 644"/>
                <a:gd name="T27" fmla="*/ 590 h 646"/>
                <a:gd name="T28" fmla="*/ 572 w 644"/>
                <a:gd name="T29" fmla="*/ 528 h 646"/>
                <a:gd name="T30" fmla="*/ 620 w 644"/>
                <a:gd name="T31" fmla="*/ 448 h 646"/>
                <a:gd name="T32" fmla="*/ 644 w 644"/>
                <a:gd name="T33" fmla="*/ 356 h 646"/>
                <a:gd name="T34" fmla="*/ 644 w 644"/>
                <a:gd name="T35" fmla="*/ 290 h 646"/>
                <a:gd name="T36" fmla="*/ 620 w 644"/>
                <a:gd name="T37" fmla="*/ 198 h 646"/>
                <a:gd name="T38" fmla="*/ 572 w 644"/>
                <a:gd name="T39" fmla="*/ 118 h 646"/>
                <a:gd name="T40" fmla="*/ 502 w 644"/>
                <a:gd name="T41" fmla="*/ 56 h 646"/>
                <a:gd name="T42" fmla="*/ 418 w 644"/>
                <a:gd name="T43" fmla="*/ 14 h 646"/>
                <a:gd name="T44" fmla="*/ 322 w 644"/>
                <a:gd name="T45" fmla="*/ 0 h 646"/>
                <a:gd name="T46" fmla="*/ 322 w 644"/>
                <a:gd name="T47" fmla="*/ 626 h 646"/>
                <a:gd name="T48" fmla="*/ 232 w 644"/>
                <a:gd name="T49" fmla="*/ 612 h 646"/>
                <a:gd name="T50" fmla="*/ 154 w 644"/>
                <a:gd name="T51" fmla="*/ 574 h 646"/>
                <a:gd name="T52" fmla="*/ 90 w 644"/>
                <a:gd name="T53" fmla="*/ 514 h 646"/>
                <a:gd name="T54" fmla="*/ 44 w 644"/>
                <a:gd name="T55" fmla="*/ 440 h 646"/>
                <a:gd name="T56" fmla="*/ 22 w 644"/>
                <a:gd name="T57" fmla="*/ 354 h 646"/>
                <a:gd name="T58" fmla="*/ 22 w 644"/>
                <a:gd name="T59" fmla="*/ 292 h 646"/>
                <a:gd name="T60" fmla="*/ 44 w 644"/>
                <a:gd name="T61" fmla="*/ 206 h 646"/>
                <a:gd name="T62" fmla="*/ 90 w 644"/>
                <a:gd name="T63" fmla="*/ 130 h 646"/>
                <a:gd name="T64" fmla="*/ 154 w 644"/>
                <a:gd name="T65" fmla="*/ 72 h 646"/>
                <a:gd name="T66" fmla="*/ 232 w 644"/>
                <a:gd name="T67" fmla="*/ 34 h 646"/>
                <a:gd name="T68" fmla="*/ 322 w 644"/>
                <a:gd name="T69" fmla="*/ 20 h 646"/>
                <a:gd name="T70" fmla="*/ 384 w 644"/>
                <a:gd name="T71" fmla="*/ 26 h 646"/>
                <a:gd name="T72" fmla="*/ 466 w 644"/>
                <a:gd name="T73" fmla="*/ 56 h 646"/>
                <a:gd name="T74" fmla="*/ 536 w 644"/>
                <a:gd name="T75" fmla="*/ 110 h 646"/>
                <a:gd name="T76" fmla="*/ 588 w 644"/>
                <a:gd name="T77" fmla="*/ 178 h 646"/>
                <a:gd name="T78" fmla="*/ 618 w 644"/>
                <a:gd name="T79" fmla="*/ 262 h 646"/>
                <a:gd name="T80" fmla="*/ 624 w 644"/>
                <a:gd name="T81" fmla="*/ 322 h 646"/>
                <a:gd name="T82" fmla="*/ 612 w 644"/>
                <a:gd name="T83" fmla="*/ 412 h 646"/>
                <a:gd name="T84" fmla="*/ 574 w 644"/>
                <a:gd name="T85" fmla="*/ 492 h 646"/>
                <a:gd name="T86" fmla="*/ 514 w 644"/>
                <a:gd name="T87" fmla="*/ 556 h 646"/>
                <a:gd name="T88" fmla="*/ 440 w 644"/>
                <a:gd name="T89" fmla="*/ 602 h 646"/>
                <a:gd name="T90" fmla="*/ 354 w 644"/>
                <a:gd name="T91" fmla="*/ 6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4" h="646">
                  <a:moveTo>
                    <a:pt x="322" y="0"/>
                  </a:moveTo>
                  <a:lnTo>
                    <a:pt x="322" y="0"/>
                  </a:lnTo>
                  <a:lnTo>
                    <a:pt x="290" y="2"/>
                  </a:lnTo>
                  <a:lnTo>
                    <a:pt x="258" y="6"/>
                  </a:lnTo>
                  <a:lnTo>
                    <a:pt x="226" y="14"/>
                  </a:lnTo>
                  <a:lnTo>
                    <a:pt x="198" y="26"/>
                  </a:lnTo>
                  <a:lnTo>
                    <a:pt x="170" y="40"/>
                  </a:lnTo>
                  <a:lnTo>
                    <a:pt x="142" y="56"/>
                  </a:lnTo>
                  <a:lnTo>
                    <a:pt x="118" y="74"/>
                  </a:lnTo>
                  <a:lnTo>
                    <a:pt x="94" y="94"/>
                  </a:lnTo>
                  <a:lnTo>
                    <a:pt x="74" y="118"/>
                  </a:lnTo>
                  <a:lnTo>
                    <a:pt x="56" y="142"/>
                  </a:lnTo>
                  <a:lnTo>
                    <a:pt x="40" y="170"/>
                  </a:lnTo>
                  <a:lnTo>
                    <a:pt x="26" y="198"/>
                  </a:lnTo>
                  <a:lnTo>
                    <a:pt x="14" y="228"/>
                  </a:lnTo>
                  <a:lnTo>
                    <a:pt x="6" y="258"/>
                  </a:lnTo>
                  <a:lnTo>
                    <a:pt x="2" y="290"/>
                  </a:lnTo>
                  <a:lnTo>
                    <a:pt x="0" y="322"/>
                  </a:lnTo>
                  <a:lnTo>
                    <a:pt x="0" y="322"/>
                  </a:lnTo>
                  <a:lnTo>
                    <a:pt x="2" y="356"/>
                  </a:lnTo>
                  <a:lnTo>
                    <a:pt x="6" y="388"/>
                  </a:lnTo>
                  <a:lnTo>
                    <a:pt x="14" y="418"/>
                  </a:lnTo>
                  <a:lnTo>
                    <a:pt x="26" y="448"/>
                  </a:lnTo>
                  <a:lnTo>
                    <a:pt x="40" y="476"/>
                  </a:lnTo>
                  <a:lnTo>
                    <a:pt x="56" y="502"/>
                  </a:lnTo>
                  <a:lnTo>
                    <a:pt x="74" y="528"/>
                  </a:lnTo>
                  <a:lnTo>
                    <a:pt x="94" y="550"/>
                  </a:lnTo>
                  <a:lnTo>
                    <a:pt x="118" y="572"/>
                  </a:lnTo>
                  <a:lnTo>
                    <a:pt x="142" y="590"/>
                  </a:lnTo>
                  <a:lnTo>
                    <a:pt x="170" y="606"/>
                  </a:lnTo>
                  <a:lnTo>
                    <a:pt x="198" y="620"/>
                  </a:lnTo>
                  <a:lnTo>
                    <a:pt x="226" y="630"/>
                  </a:lnTo>
                  <a:lnTo>
                    <a:pt x="258" y="638"/>
                  </a:lnTo>
                  <a:lnTo>
                    <a:pt x="290" y="644"/>
                  </a:lnTo>
                  <a:lnTo>
                    <a:pt x="322" y="646"/>
                  </a:lnTo>
                  <a:lnTo>
                    <a:pt x="322" y="646"/>
                  </a:lnTo>
                  <a:lnTo>
                    <a:pt x="356" y="644"/>
                  </a:lnTo>
                  <a:lnTo>
                    <a:pt x="388" y="638"/>
                  </a:lnTo>
                  <a:lnTo>
                    <a:pt x="418" y="630"/>
                  </a:lnTo>
                  <a:lnTo>
                    <a:pt x="448" y="620"/>
                  </a:lnTo>
                  <a:lnTo>
                    <a:pt x="476" y="606"/>
                  </a:lnTo>
                  <a:lnTo>
                    <a:pt x="502" y="590"/>
                  </a:lnTo>
                  <a:lnTo>
                    <a:pt x="528" y="572"/>
                  </a:lnTo>
                  <a:lnTo>
                    <a:pt x="550" y="550"/>
                  </a:lnTo>
                  <a:lnTo>
                    <a:pt x="572" y="528"/>
                  </a:lnTo>
                  <a:lnTo>
                    <a:pt x="590" y="502"/>
                  </a:lnTo>
                  <a:lnTo>
                    <a:pt x="606" y="476"/>
                  </a:lnTo>
                  <a:lnTo>
                    <a:pt x="620" y="448"/>
                  </a:lnTo>
                  <a:lnTo>
                    <a:pt x="630" y="418"/>
                  </a:lnTo>
                  <a:lnTo>
                    <a:pt x="638" y="388"/>
                  </a:lnTo>
                  <a:lnTo>
                    <a:pt x="644" y="356"/>
                  </a:lnTo>
                  <a:lnTo>
                    <a:pt x="644" y="322"/>
                  </a:lnTo>
                  <a:lnTo>
                    <a:pt x="644" y="322"/>
                  </a:lnTo>
                  <a:lnTo>
                    <a:pt x="644" y="290"/>
                  </a:lnTo>
                  <a:lnTo>
                    <a:pt x="638" y="258"/>
                  </a:lnTo>
                  <a:lnTo>
                    <a:pt x="630" y="228"/>
                  </a:lnTo>
                  <a:lnTo>
                    <a:pt x="620" y="198"/>
                  </a:lnTo>
                  <a:lnTo>
                    <a:pt x="606" y="170"/>
                  </a:lnTo>
                  <a:lnTo>
                    <a:pt x="590" y="142"/>
                  </a:lnTo>
                  <a:lnTo>
                    <a:pt x="572" y="118"/>
                  </a:lnTo>
                  <a:lnTo>
                    <a:pt x="550" y="94"/>
                  </a:lnTo>
                  <a:lnTo>
                    <a:pt x="528" y="74"/>
                  </a:lnTo>
                  <a:lnTo>
                    <a:pt x="502" y="56"/>
                  </a:lnTo>
                  <a:lnTo>
                    <a:pt x="476" y="40"/>
                  </a:lnTo>
                  <a:lnTo>
                    <a:pt x="448" y="26"/>
                  </a:lnTo>
                  <a:lnTo>
                    <a:pt x="418" y="14"/>
                  </a:lnTo>
                  <a:lnTo>
                    <a:pt x="388" y="6"/>
                  </a:lnTo>
                  <a:lnTo>
                    <a:pt x="356" y="2"/>
                  </a:lnTo>
                  <a:lnTo>
                    <a:pt x="322" y="0"/>
                  </a:lnTo>
                  <a:lnTo>
                    <a:pt x="322" y="0"/>
                  </a:lnTo>
                  <a:close/>
                  <a:moveTo>
                    <a:pt x="322" y="626"/>
                  </a:moveTo>
                  <a:lnTo>
                    <a:pt x="322" y="626"/>
                  </a:lnTo>
                  <a:lnTo>
                    <a:pt x="292" y="624"/>
                  </a:lnTo>
                  <a:lnTo>
                    <a:pt x="262" y="618"/>
                  </a:lnTo>
                  <a:lnTo>
                    <a:pt x="232" y="612"/>
                  </a:lnTo>
                  <a:lnTo>
                    <a:pt x="204" y="602"/>
                  </a:lnTo>
                  <a:lnTo>
                    <a:pt x="178" y="588"/>
                  </a:lnTo>
                  <a:lnTo>
                    <a:pt x="154" y="574"/>
                  </a:lnTo>
                  <a:lnTo>
                    <a:pt x="130" y="556"/>
                  </a:lnTo>
                  <a:lnTo>
                    <a:pt x="108" y="536"/>
                  </a:lnTo>
                  <a:lnTo>
                    <a:pt x="90" y="514"/>
                  </a:lnTo>
                  <a:lnTo>
                    <a:pt x="72" y="492"/>
                  </a:lnTo>
                  <a:lnTo>
                    <a:pt x="56" y="466"/>
                  </a:lnTo>
                  <a:lnTo>
                    <a:pt x="44" y="440"/>
                  </a:lnTo>
                  <a:lnTo>
                    <a:pt x="34" y="412"/>
                  </a:lnTo>
                  <a:lnTo>
                    <a:pt x="26" y="384"/>
                  </a:lnTo>
                  <a:lnTo>
                    <a:pt x="22" y="354"/>
                  </a:lnTo>
                  <a:lnTo>
                    <a:pt x="20" y="322"/>
                  </a:lnTo>
                  <a:lnTo>
                    <a:pt x="20" y="322"/>
                  </a:lnTo>
                  <a:lnTo>
                    <a:pt x="22" y="292"/>
                  </a:lnTo>
                  <a:lnTo>
                    <a:pt x="26" y="262"/>
                  </a:lnTo>
                  <a:lnTo>
                    <a:pt x="34" y="232"/>
                  </a:lnTo>
                  <a:lnTo>
                    <a:pt x="44" y="206"/>
                  </a:lnTo>
                  <a:lnTo>
                    <a:pt x="56" y="178"/>
                  </a:lnTo>
                  <a:lnTo>
                    <a:pt x="72" y="154"/>
                  </a:lnTo>
                  <a:lnTo>
                    <a:pt x="90" y="130"/>
                  </a:lnTo>
                  <a:lnTo>
                    <a:pt x="108" y="110"/>
                  </a:lnTo>
                  <a:lnTo>
                    <a:pt x="130" y="90"/>
                  </a:lnTo>
                  <a:lnTo>
                    <a:pt x="154" y="72"/>
                  </a:lnTo>
                  <a:lnTo>
                    <a:pt x="178" y="56"/>
                  </a:lnTo>
                  <a:lnTo>
                    <a:pt x="204" y="44"/>
                  </a:lnTo>
                  <a:lnTo>
                    <a:pt x="232" y="34"/>
                  </a:lnTo>
                  <a:lnTo>
                    <a:pt x="262" y="26"/>
                  </a:lnTo>
                  <a:lnTo>
                    <a:pt x="292" y="22"/>
                  </a:lnTo>
                  <a:lnTo>
                    <a:pt x="322" y="20"/>
                  </a:lnTo>
                  <a:lnTo>
                    <a:pt x="322" y="20"/>
                  </a:lnTo>
                  <a:lnTo>
                    <a:pt x="354" y="22"/>
                  </a:lnTo>
                  <a:lnTo>
                    <a:pt x="384" y="26"/>
                  </a:lnTo>
                  <a:lnTo>
                    <a:pt x="412" y="34"/>
                  </a:lnTo>
                  <a:lnTo>
                    <a:pt x="440" y="44"/>
                  </a:lnTo>
                  <a:lnTo>
                    <a:pt x="466" y="56"/>
                  </a:lnTo>
                  <a:lnTo>
                    <a:pt x="492" y="72"/>
                  </a:lnTo>
                  <a:lnTo>
                    <a:pt x="514" y="90"/>
                  </a:lnTo>
                  <a:lnTo>
                    <a:pt x="536" y="110"/>
                  </a:lnTo>
                  <a:lnTo>
                    <a:pt x="556" y="130"/>
                  </a:lnTo>
                  <a:lnTo>
                    <a:pt x="574" y="154"/>
                  </a:lnTo>
                  <a:lnTo>
                    <a:pt x="588" y="178"/>
                  </a:lnTo>
                  <a:lnTo>
                    <a:pt x="602" y="206"/>
                  </a:lnTo>
                  <a:lnTo>
                    <a:pt x="612" y="232"/>
                  </a:lnTo>
                  <a:lnTo>
                    <a:pt x="618" y="262"/>
                  </a:lnTo>
                  <a:lnTo>
                    <a:pt x="624" y="292"/>
                  </a:lnTo>
                  <a:lnTo>
                    <a:pt x="624" y="322"/>
                  </a:lnTo>
                  <a:lnTo>
                    <a:pt x="624" y="322"/>
                  </a:lnTo>
                  <a:lnTo>
                    <a:pt x="624" y="354"/>
                  </a:lnTo>
                  <a:lnTo>
                    <a:pt x="618" y="384"/>
                  </a:lnTo>
                  <a:lnTo>
                    <a:pt x="612" y="412"/>
                  </a:lnTo>
                  <a:lnTo>
                    <a:pt x="602" y="440"/>
                  </a:lnTo>
                  <a:lnTo>
                    <a:pt x="588" y="466"/>
                  </a:lnTo>
                  <a:lnTo>
                    <a:pt x="574" y="492"/>
                  </a:lnTo>
                  <a:lnTo>
                    <a:pt x="556" y="514"/>
                  </a:lnTo>
                  <a:lnTo>
                    <a:pt x="536" y="536"/>
                  </a:lnTo>
                  <a:lnTo>
                    <a:pt x="514" y="556"/>
                  </a:lnTo>
                  <a:lnTo>
                    <a:pt x="492" y="574"/>
                  </a:lnTo>
                  <a:lnTo>
                    <a:pt x="466" y="588"/>
                  </a:lnTo>
                  <a:lnTo>
                    <a:pt x="440" y="602"/>
                  </a:lnTo>
                  <a:lnTo>
                    <a:pt x="412" y="612"/>
                  </a:lnTo>
                  <a:lnTo>
                    <a:pt x="384" y="618"/>
                  </a:lnTo>
                  <a:lnTo>
                    <a:pt x="354" y="624"/>
                  </a:lnTo>
                  <a:lnTo>
                    <a:pt x="322" y="626"/>
                  </a:lnTo>
                  <a:lnTo>
                    <a:pt x="322" y="6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629838FB-9F64-4EF3-9965-9E836A4DD17D}"/>
                </a:ext>
              </a:extLst>
            </p:cNvPr>
            <p:cNvSpPr>
              <a:spLocks/>
            </p:cNvSpPr>
            <p:nvPr userDrawn="1"/>
          </p:nvSpPr>
          <p:spPr bwMode="auto">
            <a:xfrm rot="20563313">
              <a:off x="6631199" y="1856465"/>
              <a:ext cx="160712" cy="178437"/>
            </a:xfrm>
            <a:custGeom>
              <a:avLst/>
              <a:gdLst>
                <a:gd name="T0" fmla="*/ 0 w 272"/>
                <a:gd name="T1" fmla="*/ 302 h 302"/>
                <a:gd name="T2" fmla="*/ 272 w 272"/>
                <a:gd name="T3" fmla="*/ 150 h 302"/>
                <a:gd name="T4" fmla="*/ 0 w 272"/>
                <a:gd name="T5" fmla="*/ 0 h 302"/>
                <a:gd name="T6" fmla="*/ 0 w 272"/>
                <a:gd name="T7" fmla="*/ 302 h 302"/>
              </a:gdLst>
              <a:ahLst/>
              <a:cxnLst>
                <a:cxn ang="0">
                  <a:pos x="T0" y="T1"/>
                </a:cxn>
                <a:cxn ang="0">
                  <a:pos x="T2" y="T3"/>
                </a:cxn>
                <a:cxn ang="0">
                  <a:pos x="T4" y="T5"/>
                </a:cxn>
                <a:cxn ang="0">
                  <a:pos x="T6" y="T7"/>
                </a:cxn>
              </a:cxnLst>
              <a:rect l="0" t="0" r="r" b="b"/>
              <a:pathLst>
                <a:path w="272" h="302">
                  <a:moveTo>
                    <a:pt x="0" y="302"/>
                  </a:moveTo>
                  <a:lnTo>
                    <a:pt x="272" y="150"/>
                  </a:lnTo>
                  <a:lnTo>
                    <a:pt x="0" y="0"/>
                  </a:lnTo>
                  <a:lnTo>
                    <a:pt x="0"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Picture 46">
            <a:extLst>
              <a:ext uri="{FF2B5EF4-FFF2-40B4-BE49-F238E27FC236}">
                <a16:creationId xmlns:a16="http://schemas.microsoft.com/office/drawing/2014/main" id="{6AA9B9F3-A646-4B9D-8430-3077EADD165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rot="10800000">
            <a:off x="6296129" y="2245130"/>
            <a:ext cx="1074325" cy="2546412"/>
          </a:xfrm>
          <a:prstGeom prst="rect">
            <a:avLst/>
          </a:prstGeom>
        </p:spPr>
      </p:pic>
      <p:pic>
        <p:nvPicPr>
          <p:cNvPr id="37" name="Picture 36">
            <a:extLst>
              <a:ext uri="{FF2B5EF4-FFF2-40B4-BE49-F238E27FC236}">
                <a16:creationId xmlns:a16="http://schemas.microsoft.com/office/drawing/2014/main" id="{D1026842-4D37-4258-BF7F-CFE766033D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62219" y="1059582"/>
            <a:ext cx="2655143" cy="1296408"/>
          </a:xfrm>
          <a:prstGeom prst="rect">
            <a:avLst/>
          </a:prstGeom>
        </p:spPr>
      </p:pic>
    </p:spTree>
    <p:extLst>
      <p:ext uri="{BB962C8B-B14F-4D97-AF65-F5344CB8AC3E}">
        <p14:creationId xmlns:p14="http://schemas.microsoft.com/office/powerpoint/2010/main" val="3731919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21920F5-C6AB-4BA4-9EF7-06A09338B08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012160" y="763455"/>
            <a:ext cx="2830761" cy="39874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BFF7FA-610A-4EDC-8A0A-5CF44ED25486}"/>
              </a:ext>
            </a:extLst>
          </p:cNvPr>
          <p:cNvGrpSpPr/>
          <p:nvPr userDrawn="1"/>
        </p:nvGrpSpPr>
        <p:grpSpPr>
          <a:xfrm rot="20150758">
            <a:off x="5950979" y="1067856"/>
            <a:ext cx="506574" cy="533653"/>
            <a:chOff x="-612775" y="963613"/>
            <a:chExt cx="3444876" cy="3629025"/>
          </a:xfrm>
        </p:grpSpPr>
        <p:sp>
          <p:nvSpPr>
            <p:cNvPr id="12" name="Freeform 5">
              <a:extLst>
                <a:ext uri="{FF2B5EF4-FFF2-40B4-BE49-F238E27FC236}">
                  <a16:creationId xmlns:a16="http://schemas.microsoft.com/office/drawing/2014/main" id="{B0BC764F-2C62-4EFF-B94D-1B8C48B1951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E559868A-BFF7-4D8E-9B87-366D2771DF9F}"/>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FE03A969-9AB7-45B1-9092-5D03078C3183}"/>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B48F32BB-2CF6-4FEC-91FD-86A2C66C60F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4E312555-53BE-45A1-AEA2-27A7A5D195C2}"/>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DEE8B4F2-E509-4E19-AC07-B3AB87901328}"/>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339E0A5F-2CCF-4ED5-BD7B-FBCB6205A32D}"/>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1876F9B4-14FA-4C79-AF1E-59DCADCC67D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394736C5-49EB-460A-9EFA-AEDBB1942B52}"/>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94372ECE-71EF-4F1F-836E-3A2C6082DB96}"/>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718CFD82-C3B6-432A-8B50-F6EB3224783F}"/>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5" name="Group 18">
            <a:extLst>
              <a:ext uri="{FF2B5EF4-FFF2-40B4-BE49-F238E27FC236}">
                <a16:creationId xmlns:a16="http://schemas.microsoft.com/office/drawing/2014/main" id="{B4363B8E-0C9A-4163-884C-ADCA5B61C1C6}"/>
              </a:ext>
            </a:extLst>
          </p:cNvPr>
          <p:cNvGrpSpPr>
            <a:grpSpLocks noChangeAspect="1"/>
          </p:cNvGrpSpPr>
          <p:nvPr/>
        </p:nvGrpSpPr>
        <p:grpSpPr bwMode="auto">
          <a:xfrm rot="21104079">
            <a:off x="8622704" y="3914222"/>
            <a:ext cx="683568" cy="540550"/>
            <a:chOff x="1427" y="471"/>
            <a:chExt cx="2906" cy="2298"/>
          </a:xfrm>
        </p:grpSpPr>
        <p:sp>
          <p:nvSpPr>
            <p:cNvPr id="26" name="Freeform 19">
              <a:extLst>
                <a:ext uri="{FF2B5EF4-FFF2-40B4-BE49-F238E27FC236}">
                  <a16:creationId xmlns:a16="http://schemas.microsoft.com/office/drawing/2014/main" id="{88108399-BD34-4956-AD29-18E8DDA6F4FE}"/>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7" name="Freeform 20">
              <a:extLst>
                <a:ext uri="{FF2B5EF4-FFF2-40B4-BE49-F238E27FC236}">
                  <a16:creationId xmlns:a16="http://schemas.microsoft.com/office/drawing/2014/main" id="{D261FF0A-7BCB-4735-A150-696B61DEBB5C}"/>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8" name="Freeform 21">
              <a:extLst>
                <a:ext uri="{FF2B5EF4-FFF2-40B4-BE49-F238E27FC236}">
                  <a16:creationId xmlns:a16="http://schemas.microsoft.com/office/drawing/2014/main" id="{073D3EF7-EAF7-49AC-ADCE-5D06FEB3F07A}"/>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9" name="Freeform 22">
              <a:extLst>
                <a:ext uri="{FF2B5EF4-FFF2-40B4-BE49-F238E27FC236}">
                  <a16:creationId xmlns:a16="http://schemas.microsoft.com/office/drawing/2014/main" id="{B10432BA-8D0F-446D-A467-E5A652D109CE}"/>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3">
              <a:extLst>
                <a:ext uri="{FF2B5EF4-FFF2-40B4-BE49-F238E27FC236}">
                  <a16:creationId xmlns:a16="http://schemas.microsoft.com/office/drawing/2014/main" id="{C1B4B33B-7B92-42E8-BB3C-F70C936E7F80}"/>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Tree>
    <p:extLst>
      <p:ext uri="{BB962C8B-B14F-4D97-AF65-F5344CB8AC3E}">
        <p14:creationId xmlns:p14="http://schemas.microsoft.com/office/powerpoint/2010/main" val="97704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A455F3-5461-4591-A041-1CE4E63B307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6012160" y="771550"/>
            <a:ext cx="2808312" cy="39793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1FBC38A-55D9-4FD1-99FB-468C4171E193}"/>
              </a:ext>
            </a:extLst>
          </p:cNvPr>
          <p:cNvGrpSpPr/>
          <p:nvPr userDrawn="1"/>
        </p:nvGrpSpPr>
        <p:grpSpPr>
          <a:xfrm rot="20150758">
            <a:off x="5946507" y="991823"/>
            <a:ext cx="481173" cy="506894"/>
            <a:chOff x="-612775" y="963613"/>
            <a:chExt cx="3444876" cy="3629025"/>
          </a:xfrm>
        </p:grpSpPr>
        <p:sp>
          <p:nvSpPr>
            <p:cNvPr id="12" name="Freeform 5">
              <a:extLst>
                <a:ext uri="{FF2B5EF4-FFF2-40B4-BE49-F238E27FC236}">
                  <a16:creationId xmlns:a16="http://schemas.microsoft.com/office/drawing/2014/main" id="{6A3D8CB0-983A-42F0-AE67-EBF5BC785CE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3C736B56-B740-49F8-A537-B94B0669B933}"/>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C4B31056-C254-4BBD-95B5-D25C85E05288}"/>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D6F3476E-D14E-4881-9FF0-710B3C2AAB3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C8A9BF08-68F5-430C-831E-A5D83B22CAD1}"/>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5A77EC58-9264-427F-B5BD-391D56FEC831}"/>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97AED82A-A378-4632-803C-C469942E1059}"/>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77BF6398-C1A3-41B5-9966-D57B8DD5D11F}"/>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9DEC7712-7FD3-4A1E-8BE8-A43638DF6E43}"/>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47DB0912-B9DD-41D0-83D1-423BAC0B8F2D}"/>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0F12F32E-0B49-46B9-B3E5-C45593D53C50}"/>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pic>
        <p:nvPicPr>
          <p:cNvPr id="29" name="Picture 28">
            <a:extLst>
              <a:ext uri="{FF2B5EF4-FFF2-40B4-BE49-F238E27FC236}">
                <a16:creationId xmlns:a16="http://schemas.microsoft.com/office/drawing/2014/main" id="{B2C64993-7BE5-434E-A513-F3F91310AD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7461" y="3075806"/>
            <a:ext cx="874054" cy="677239"/>
          </a:xfrm>
          <a:prstGeom prst="rect">
            <a:avLst/>
          </a:prstGeom>
          <a:effectLst/>
        </p:spPr>
      </p:pic>
    </p:spTree>
    <p:extLst>
      <p:ext uri="{BB962C8B-B14F-4D97-AF65-F5344CB8AC3E}">
        <p14:creationId xmlns:p14="http://schemas.microsoft.com/office/powerpoint/2010/main" val="383857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46761EF3-6E25-4767-BD4A-F73DEF204B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3203240"/>
          </a:xfrm>
          <a:prstGeom prst="rect">
            <a:avLst/>
          </a:prstGeom>
        </p:spPr>
      </p:pic>
    </p:spTree>
    <p:extLst>
      <p:ext uri="{BB962C8B-B14F-4D97-AF65-F5344CB8AC3E}">
        <p14:creationId xmlns:p14="http://schemas.microsoft.com/office/powerpoint/2010/main" val="452742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19A8F4F5-58B0-454E-9C11-FADC9F1B62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132946"/>
          </a:xfrm>
          <a:prstGeom prst="rect">
            <a:avLst/>
          </a:prstGeom>
        </p:spPr>
      </p:pic>
    </p:spTree>
    <p:extLst>
      <p:ext uri="{BB962C8B-B14F-4D97-AF65-F5344CB8AC3E}">
        <p14:creationId xmlns:p14="http://schemas.microsoft.com/office/powerpoint/2010/main" val="4033323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2522336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A76AB52C-7F45-4FA1-8DEC-83AD326FBC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155895"/>
          </a:xfrm>
          <a:prstGeom prst="rect">
            <a:avLst/>
          </a:prstGeom>
        </p:spPr>
      </p:pic>
    </p:spTree>
    <p:extLst>
      <p:ext uri="{BB962C8B-B14F-4D97-AF65-F5344CB8AC3E}">
        <p14:creationId xmlns:p14="http://schemas.microsoft.com/office/powerpoint/2010/main" val="2139948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6" y="-60986"/>
            <a:ext cx="9143999" cy="3216881"/>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245562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47CB51-5B72-4A0F-A408-5301574EC5F6}"/>
              </a:ext>
            </a:extLst>
          </p:cNvPr>
          <p:cNvSpPr/>
          <p:nvPr userDrawn="1"/>
        </p:nvSpPr>
        <p:spPr>
          <a:xfrm>
            <a:off x="0" y="0"/>
            <a:ext cx="9144000" cy="321982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192B7A4-A805-4BC5-9968-192D8B8A4103}"/>
              </a:ext>
            </a:extLst>
          </p:cNvPr>
          <p:cNvSpPr/>
          <p:nvPr userDrawn="1"/>
        </p:nvSpPr>
        <p:spPr>
          <a:xfrm rot="1171162">
            <a:off x="4586766" y="-796928"/>
            <a:ext cx="5799197" cy="3241009"/>
          </a:xfrm>
          <a:prstGeom prst="ellipse">
            <a:avLst/>
          </a:prstGeom>
          <a:noFill/>
          <a:ln w="19050">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14776B8-7B03-4505-AEDF-84602B300845}"/>
              </a:ext>
            </a:extLst>
          </p:cNvPr>
          <p:cNvSpPr/>
          <p:nvPr userDrawn="1"/>
        </p:nvSpPr>
        <p:spPr>
          <a:xfrm>
            <a:off x="7711986" y="2252610"/>
            <a:ext cx="870719" cy="739880"/>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2">
            <a:extLst>
              <a:ext uri="{FF2B5EF4-FFF2-40B4-BE49-F238E27FC236}">
                <a16:creationId xmlns:a16="http://schemas.microsoft.com/office/drawing/2014/main" id="{C8306C14-4AE4-4B0C-9BF0-7AD54AAF7134}"/>
              </a:ext>
            </a:extLst>
          </p:cNvPr>
          <p:cNvSpPr/>
          <p:nvPr userDrawn="1"/>
        </p:nvSpPr>
        <p:spPr>
          <a:xfrm>
            <a:off x="3856036" y="1490092"/>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2">
            <a:extLst>
              <a:ext uri="{FF2B5EF4-FFF2-40B4-BE49-F238E27FC236}">
                <a16:creationId xmlns:a16="http://schemas.microsoft.com/office/drawing/2014/main" id="{9D3954BD-C8A0-4E3D-9812-39823FE08461}"/>
              </a:ext>
            </a:extLst>
          </p:cNvPr>
          <p:cNvSpPr/>
          <p:nvPr userDrawn="1"/>
        </p:nvSpPr>
        <p:spPr>
          <a:xfrm>
            <a:off x="0" y="915566"/>
            <a:ext cx="4598447" cy="2304256"/>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50CFDA">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
        <p:nvSpPr>
          <p:cNvPr id="14" name="Oval 13">
            <a:extLst>
              <a:ext uri="{FF2B5EF4-FFF2-40B4-BE49-F238E27FC236}">
                <a16:creationId xmlns:a16="http://schemas.microsoft.com/office/drawing/2014/main" id="{5202F465-B922-4840-91F9-FFFFA705B82A}"/>
              </a:ext>
            </a:extLst>
          </p:cNvPr>
          <p:cNvSpPr/>
          <p:nvPr userDrawn="1"/>
        </p:nvSpPr>
        <p:spPr>
          <a:xfrm rot="20811734">
            <a:off x="1101866" y="-505507"/>
            <a:ext cx="4958858" cy="2771367"/>
          </a:xfrm>
          <a:prstGeom prst="ellipse">
            <a:avLst/>
          </a:prstGeom>
          <a:noFill/>
          <a:ln w="19050">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0476227-494F-42E1-96DC-952D075A16CE}"/>
              </a:ext>
            </a:extLst>
          </p:cNvPr>
          <p:cNvGrpSpPr/>
          <p:nvPr userDrawn="1"/>
        </p:nvGrpSpPr>
        <p:grpSpPr>
          <a:xfrm>
            <a:off x="4023267" y="848657"/>
            <a:ext cx="643652" cy="520445"/>
            <a:chOff x="-2605087" y="5451475"/>
            <a:chExt cx="1443038" cy="1166813"/>
          </a:xfrm>
        </p:grpSpPr>
        <p:sp>
          <p:nvSpPr>
            <p:cNvPr id="20" name="Freeform 66">
              <a:extLst>
                <a:ext uri="{FF2B5EF4-FFF2-40B4-BE49-F238E27FC236}">
                  <a16:creationId xmlns:a16="http://schemas.microsoft.com/office/drawing/2014/main" id="{462513F3-CBAC-4CA9-AAD8-691FC0CD3513}"/>
                </a:ext>
              </a:extLst>
            </p:cNvPr>
            <p:cNvSpPr>
              <a:spLocks noEditPoints="1"/>
            </p:cNvSpPr>
            <p:nvPr userDrawn="1"/>
          </p:nvSpPr>
          <p:spPr bwMode="auto">
            <a:xfrm>
              <a:off x="-2427287" y="5764213"/>
              <a:ext cx="927100" cy="854075"/>
            </a:xfrm>
            <a:custGeom>
              <a:avLst/>
              <a:gdLst>
                <a:gd name="T0" fmla="*/ 55 w 584"/>
                <a:gd name="T1" fmla="*/ 0 h 538"/>
                <a:gd name="T2" fmla="*/ 24 w 584"/>
                <a:gd name="T3" fmla="*/ 10 h 538"/>
                <a:gd name="T4" fmla="*/ 5 w 584"/>
                <a:gd name="T5" fmla="*/ 34 h 538"/>
                <a:gd name="T6" fmla="*/ 0 w 584"/>
                <a:gd name="T7" fmla="*/ 371 h 538"/>
                <a:gd name="T8" fmla="*/ 5 w 584"/>
                <a:gd name="T9" fmla="*/ 391 h 538"/>
                <a:gd name="T10" fmla="*/ 24 w 584"/>
                <a:gd name="T11" fmla="*/ 416 h 538"/>
                <a:gd name="T12" fmla="*/ 55 w 584"/>
                <a:gd name="T13" fmla="*/ 426 h 538"/>
                <a:gd name="T14" fmla="*/ 209 w 584"/>
                <a:gd name="T15" fmla="*/ 448 h 538"/>
                <a:gd name="T16" fmla="*/ 195 w 584"/>
                <a:gd name="T17" fmla="*/ 512 h 538"/>
                <a:gd name="T18" fmla="*/ 153 w 584"/>
                <a:gd name="T19" fmla="*/ 514 h 538"/>
                <a:gd name="T20" fmla="*/ 144 w 584"/>
                <a:gd name="T21" fmla="*/ 526 h 538"/>
                <a:gd name="T22" fmla="*/ 148 w 584"/>
                <a:gd name="T23" fmla="*/ 534 h 538"/>
                <a:gd name="T24" fmla="*/ 426 w 584"/>
                <a:gd name="T25" fmla="*/ 538 h 538"/>
                <a:gd name="T26" fmla="*/ 435 w 584"/>
                <a:gd name="T27" fmla="*/ 534 h 538"/>
                <a:gd name="T28" fmla="*/ 440 w 584"/>
                <a:gd name="T29" fmla="*/ 526 h 538"/>
                <a:gd name="T30" fmla="*/ 431 w 584"/>
                <a:gd name="T31" fmla="*/ 514 h 538"/>
                <a:gd name="T32" fmla="*/ 389 w 584"/>
                <a:gd name="T33" fmla="*/ 512 h 538"/>
                <a:gd name="T34" fmla="*/ 374 w 584"/>
                <a:gd name="T35" fmla="*/ 448 h 538"/>
                <a:gd name="T36" fmla="*/ 528 w 584"/>
                <a:gd name="T37" fmla="*/ 426 h 538"/>
                <a:gd name="T38" fmla="*/ 560 w 584"/>
                <a:gd name="T39" fmla="*/ 416 h 538"/>
                <a:gd name="T40" fmla="*/ 579 w 584"/>
                <a:gd name="T41" fmla="*/ 391 h 538"/>
                <a:gd name="T42" fmla="*/ 584 w 584"/>
                <a:gd name="T43" fmla="*/ 55 h 538"/>
                <a:gd name="T44" fmla="*/ 579 w 584"/>
                <a:gd name="T45" fmla="*/ 34 h 538"/>
                <a:gd name="T46" fmla="*/ 560 w 584"/>
                <a:gd name="T47" fmla="*/ 10 h 538"/>
                <a:gd name="T48" fmla="*/ 528 w 584"/>
                <a:gd name="T49" fmla="*/ 0 h 538"/>
                <a:gd name="T50" fmla="*/ 25 w 584"/>
                <a:gd name="T51" fmla="*/ 55 h 538"/>
                <a:gd name="T52" fmla="*/ 30 w 584"/>
                <a:gd name="T53" fmla="*/ 39 h 538"/>
                <a:gd name="T54" fmla="*/ 44 w 584"/>
                <a:gd name="T55" fmla="*/ 28 h 538"/>
                <a:gd name="T56" fmla="*/ 528 w 584"/>
                <a:gd name="T57" fmla="*/ 26 h 538"/>
                <a:gd name="T58" fmla="*/ 540 w 584"/>
                <a:gd name="T59" fmla="*/ 28 h 538"/>
                <a:gd name="T60" fmla="*/ 554 w 584"/>
                <a:gd name="T61" fmla="*/ 39 h 538"/>
                <a:gd name="T62" fmla="*/ 559 w 584"/>
                <a:gd name="T63" fmla="*/ 55 h 538"/>
                <a:gd name="T64" fmla="*/ 25 w 584"/>
                <a:gd name="T65" fmla="*/ 55 h 538"/>
                <a:gd name="T66" fmla="*/ 227 w 584"/>
                <a:gd name="T67" fmla="*/ 492 h 538"/>
                <a:gd name="T68" fmla="*/ 237 w 584"/>
                <a:gd name="T69" fmla="*/ 426 h 538"/>
                <a:gd name="T70" fmla="*/ 349 w 584"/>
                <a:gd name="T71" fmla="*/ 448 h 538"/>
                <a:gd name="T72" fmla="*/ 362 w 584"/>
                <a:gd name="T73" fmla="*/ 512 h 538"/>
                <a:gd name="T74" fmla="*/ 559 w 584"/>
                <a:gd name="T75" fmla="*/ 371 h 538"/>
                <a:gd name="T76" fmla="*/ 556 w 584"/>
                <a:gd name="T77" fmla="*/ 382 h 538"/>
                <a:gd name="T78" fmla="*/ 545 w 584"/>
                <a:gd name="T79" fmla="*/ 395 h 538"/>
                <a:gd name="T80" fmla="*/ 528 w 584"/>
                <a:gd name="T81" fmla="*/ 400 h 538"/>
                <a:gd name="T82" fmla="*/ 49 w 584"/>
                <a:gd name="T83" fmla="*/ 400 h 538"/>
                <a:gd name="T84" fmla="*/ 34 w 584"/>
                <a:gd name="T85" fmla="*/ 391 h 538"/>
                <a:gd name="T86" fmla="*/ 25 w 584"/>
                <a:gd name="T87" fmla="*/ 375 h 538"/>
                <a:gd name="T88" fmla="*/ 559 w 584"/>
                <a:gd name="T89" fmla="*/ 36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38">
                  <a:moveTo>
                    <a:pt x="528" y="0"/>
                  </a:moveTo>
                  <a:lnTo>
                    <a:pt x="55" y="0"/>
                  </a:lnTo>
                  <a:lnTo>
                    <a:pt x="55" y="0"/>
                  </a:lnTo>
                  <a:lnTo>
                    <a:pt x="44" y="1"/>
                  </a:lnTo>
                  <a:lnTo>
                    <a:pt x="34" y="5"/>
                  </a:lnTo>
                  <a:lnTo>
                    <a:pt x="24" y="10"/>
                  </a:lnTo>
                  <a:lnTo>
                    <a:pt x="16" y="17"/>
                  </a:lnTo>
                  <a:lnTo>
                    <a:pt x="10" y="25"/>
                  </a:lnTo>
                  <a:lnTo>
                    <a:pt x="5" y="34"/>
                  </a:lnTo>
                  <a:lnTo>
                    <a:pt x="1" y="44"/>
                  </a:lnTo>
                  <a:lnTo>
                    <a:pt x="0" y="55"/>
                  </a:lnTo>
                  <a:lnTo>
                    <a:pt x="0" y="371"/>
                  </a:lnTo>
                  <a:lnTo>
                    <a:pt x="0" y="371"/>
                  </a:lnTo>
                  <a:lnTo>
                    <a:pt x="1" y="382"/>
                  </a:lnTo>
                  <a:lnTo>
                    <a:pt x="5" y="391"/>
                  </a:lnTo>
                  <a:lnTo>
                    <a:pt x="10" y="401"/>
                  </a:lnTo>
                  <a:lnTo>
                    <a:pt x="16" y="408"/>
                  </a:lnTo>
                  <a:lnTo>
                    <a:pt x="24" y="416"/>
                  </a:lnTo>
                  <a:lnTo>
                    <a:pt x="34" y="421"/>
                  </a:lnTo>
                  <a:lnTo>
                    <a:pt x="44" y="424"/>
                  </a:lnTo>
                  <a:lnTo>
                    <a:pt x="55" y="426"/>
                  </a:lnTo>
                  <a:lnTo>
                    <a:pt x="211" y="426"/>
                  </a:lnTo>
                  <a:lnTo>
                    <a:pt x="211" y="426"/>
                  </a:lnTo>
                  <a:lnTo>
                    <a:pt x="209" y="448"/>
                  </a:lnTo>
                  <a:lnTo>
                    <a:pt x="206" y="470"/>
                  </a:lnTo>
                  <a:lnTo>
                    <a:pt x="201" y="492"/>
                  </a:lnTo>
                  <a:lnTo>
                    <a:pt x="195" y="512"/>
                  </a:lnTo>
                  <a:lnTo>
                    <a:pt x="157" y="512"/>
                  </a:lnTo>
                  <a:lnTo>
                    <a:pt x="157" y="512"/>
                  </a:lnTo>
                  <a:lnTo>
                    <a:pt x="153" y="514"/>
                  </a:lnTo>
                  <a:lnTo>
                    <a:pt x="148" y="516"/>
                  </a:lnTo>
                  <a:lnTo>
                    <a:pt x="145" y="521"/>
                  </a:lnTo>
                  <a:lnTo>
                    <a:pt x="144" y="526"/>
                  </a:lnTo>
                  <a:lnTo>
                    <a:pt x="144" y="526"/>
                  </a:lnTo>
                  <a:lnTo>
                    <a:pt x="145" y="531"/>
                  </a:lnTo>
                  <a:lnTo>
                    <a:pt x="148" y="534"/>
                  </a:lnTo>
                  <a:lnTo>
                    <a:pt x="153" y="537"/>
                  </a:lnTo>
                  <a:lnTo>
                    <a:pt x="157" y="538"/>
                  </a:lnTo>
                  <a:lnTo>
                    <a:pt x="426" y="538"/>
                  </a:lnTo>
                  <a:lnTo>
                    <a:pt x="426" y="538"/>
                  </a:lnTo>
                  <a:lnTo>
                    <a:pt x="431" y="537"/>
                  </a:lnTo>
                  <a:lnTo>
                    <a:pt x="435" y="534"/>
                  </a:lnTo>
                  <a:lnTo>
                    <a:pt x="439" y="531"/>
                  </a:lnTo>
                  <a:lnTo>
                    <a:pt x="440" y="526"/>
                  </a:lnTo>
                  <a:lnTo>
                    <a:pt x="440" y="526"/>
                  </a:lnTo>
                  <a:lnTo>
                    <a:pt x="439" y="521"/>
                  </a:lnTo>
                  <a:lnTo>
                    <a:pt x="435" y="516"/>
                  </a:lnTo>
                  <a:lnTo>
                    <a:pt x="431" y="514"/>
                  </a:lnTo>
                  <a:lnTo>
                    <a:pt x="426" y="512"/>
                  </a:lnTo>
                  <a:lnTo>
                    <a:pt x="389" y="512"/>
                  </a:lnTo>
                  <a:lnTo>
                    <a:pt x="389" y="512"/>
                  </a:lnTo>
                  <a:lnTo>
                    <a:pt x="382" y="492"/>
                  </a:lnTo>
                  <a:lnTo>
                    <a:pt x="378" y="470"/>
                  </a:lnTo>
                  <a:lnTo>
                    <a:pt x="374" y="448"/>
                  </a:lnTo>
                  <a:lnTo>
                    <a:pt x="373" y="426"/>
                  </a:lnTo>
                  <a:lnTo>
                    <a:pt x="528" y="426"/>
                  </a:lnTo>
                  <a:lnTo>
                    <a:pt x="528" y="426"/>
                  </a:lnTo>
                  <a:lnTo>
                    <a:pt x="540" y="424"/>
                  </a:lnTo>
                  <a:lnTo>
                    <a:pt x="550" y="421"/>
                  </a:lnTo>
                  <a:lnTo>
                    <a:pt x="560" y="416"/>
                  </a:lnTo>
                  <a:lnTo>
                    <a:pt x="567" y="408"/>
                  </a:lnTo>
                  <a:lnTo>
                    <a:pt x="574" y="401"/>
                  </a:lnTo>
                  <a:lnTo>
                    <a:pt x="579" y="391"/>
                  </a:lnTo>
                  <a:lnTo>
                    <a:pt x="583" y="382"/>
                  </a:lnTo>
                  <a:lnTo>
                    <a:pt x="584" y="371"/>
                  </a:lnTo>
                  <a:lnTo>
                    <a:pt x="584" y="55"/>
                  </a:lnTo>
                  <a:lnTo>
                    <a:pt x="584" y="55"/>
                  </a:lnTo>
                  <a:lnTo>
                    <a:pt x="583" y="44"/>
                  </a:lnTo>
                  <a:lnTo>
                    <a:pt x="579" y="34"/>
                  </a:lnTo>
                  <a:lnTo>
                    <a:pt x="574" y="25"/>
                  </a:lnTo>
                  <a:lnTo>
                    <a:pt x="567" y="17"/>
                  </a:lnTo>
                  <a:lnTo>
                    <a:pt x="560" y="10"/>
                  </a:lnTo>
                  <a:lnTo>
                    <a:pt x="550" y="5"/>
                  </a:lnTo>
                  <a:lnTo>
                    <a:pt x="540" y="1"/>
                  </a:lnTo>
                  <a:lnTo>
                    <a:pt x="528" y="0"/>
                  </a:lnTo>
                  <a:lnTo>
                    <a:pt x="528" y="0"/>
                  </a:lnTo>
                  <a:close/>
                  <a:moveTo>
                    <a:pt x="25" y="55"/>
                  </a:moveTo>
                  <a:lnTo>
                    <a:pt x="25" y="55"/>
                  </a:lnTo>
                  <a:lnTo>
                    <a:pt x="25" y="49"/>
                  </a:lnTo>
                  <a:lnTo>
                    <a:pt x="28" y="44"/>
                  </a:lnTo>
                  <a:lnTo>
                    <a:pt x="30" y="39"/>
                  </a:lnTo>
                  <a:lnTo>
                    <a:pt x="34" y="34"/>
                  </a:lnTo>
                  <a:lnTo>
                    <a:pt x="39" y="31"/>
                  </a:lnTo>
                  <a:lnTo>
                    <a:pt x="44" y="28"/>
                  </a:lnTo>
                  <a:lnTo>
                    <a:pt x="49" y="26"/>
                  </a:lnTo>
                  <a:lnTo>
                    <a:pt x="55" y="26"/>
                  </a:lnTo>
                  <a:lnTo>
                    <a:pt x="528" y="26"/>
                  </a:lnTo>
                  <a:lnTo>
                    <a:pt x="528" y="26"/>
                  </a:lnTo>
                  <a:lnTo>
                    <a:pt x="534" y="26"/>
                  </a:lnTo>
                  <a:lnTo>
                    <a:pt x="540" y="28"/>
                  </a:lnTo>
                  <a:lnTo>
                    <a:pt x="545" y="31"/>
                  </a:lnTo>
                  <a:lnTo>
                    <a:pt x="550" y="34"/>
                  </a:lnTo>
                  <a:lnTo>
                    <a:pt x="554" y="39"/>
                  </a:lnTo>
                  <a:lnTo>
                    <a:pt x="556" y="44"/>
                  </a:lnTo>
                  <a:lnTo>
                    <a:pt x="559" y="49"/>
                  </a:lnTo>
                  <a:lnTo>
                    <a:pt x="559" y="55"/>
                  </a:lnTo>
                  <a:lnTo>
                    <a:pt x="559" y="342"/>
                  </a:lnTo>
                  <a:lnTo>
                    <a:pt x="25" y="342"/>
                  </a:lnTo>
                  <a:lnTo>
                    <a:pt x="25" y="55"/>
                  </a:lnTo>
                  <a:close/>
                  <a:moveTo>
                    <a:pt x="221" y="512"/>
                  </a:moveTo>
                  <a:lnTo>
                    <a:pt x="221" y="512"/>
                  </a:lnTo>
                  <a:lnTo>
                    <a:pt x="227" y="492"/>
                  </a:lnTo>
                  <a:lnTo>
                    <a:pt x="232" y="470"/>
                  </a:lnTo>
                  <a:lnTo>
                    <a:pt x="234" y="448"/>
                  </a:lnTo>
                  <a:lnTo>
                    <a:pt x="237" y="426"/>
                  </a:lnTo>
                  <a:lnTo>
                    <a:pt x="347" y="426"/>
                  </a:lnTo>
                  <a:lnTo>
                    <a:pt x="347" y="426"/>
                  </a:lnTo>
                  <a:lnTo>
                    <a:pt x="349" y="448"/>
                  </a:lnTo>
                  <a:lnTo>
                    <a:pt x="352" y="470"/>
                  </a:lnTo>
                  <a:lnTo>
                    <a:pt x="357" y="492"/>
                  </a:lnTo>
                  <a:lnTo>
                    <a:pt x="362" y="512"/>
                  </a:lnTo>
                  <a:lnTo>
                    <a:pt x="221" y="512"/>
                  </a:lnTo>
                  <a:close/>
                  <a:moveTo>
                    <a:pt x="559" y="371"/>
                  </a:moveTo>
                  <a:lnTo>
                    <a:pt x="559" y="371"/>
                  </a:lnTo>
                  <a:lnTo>
                    <a:pt x="559" y="371"/>
                  </a:lnTo>
                  <a:lnTo>
                    <a:pt x="559" y="375"/>
                  </a:lnTo>
                  <a:lnTo>
                    <a:pt x="556" y="382"/>
                  </a:lnTo>
                  <a:lnTo>
                    <a:pt x="554" y="386"/>
                  </a:lnTo>
                  <a:lnTo>
                    <a:pt x="550" y="391"/>
                  </a:lnTo>
                  <a:lnTo>
                    <a:pt x="545" y="395"/>
                  </a:lnTo>
                  <a:lnTo>
                    <a:pt x="540" y="397"/>
                  </a:lnTo>
                  <a:lnTo>
                    <a:pt x="534" y="400"/>
                  </a:lnTo>
                  <a:lnTo>
                    <a:pt x="528" y="400"/>
                  </a:lnTo>
                  <a:lnTo>
                    <a:pt x="55" y="400"/>
                  </a:lnTo>
                  <a:lnTo>
                    <a:pt x="55" y="400"/>
                  </a:lnTo>
                  <a:lnTo>
                    <a:pt x="49" y="400"/>
                  </a:lnTo>
                  <a:lnTo>
                    <a:pt x="44" y="397"/>
                  </a:lnTo>
                  <a:lnTo>
                    <a:pt x="39" y="395"/>
                  </a:lnTo>
                  <a:lnTo>
                    <a:pt x="34" y="391"/>
                  </a:lnTo>
                  <a:lnTo>
                    <a:pt x="30" y="386"/>
                  </a:lnTo>
                  <a:lnTo>
                    <a:pt x="28" y="382"/>
                  </a:lnTo>
                  <a:lnTo>
                    <a:pt x="25" y="375"/>
                  </a:lnTo>
                  <a:lnTo>
                    <a:pt x="25" y="371"/>
                  </a:lnTo>
                  <a:lnTo>
                    <a:pt x="25" y="367"/>
                  </a:lnTo>
                  <a:lnTo>
                    <a:pt x="559" y="367"/>
                  </a:lnTo>
                  <a:lnTo>
                    <a:pt x="559" y="37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7">
              <a:extLst>
                <a:ext uri="{FF2B5EF4-FFF2-40B4-BE49-F238E27FC236}">
                  <a16:creationId xmlns:a16="http://schemas.microsoft.com/office/drawing/2014/main" id="{82EC3BA1-F8C5-49FE-8546-69028D81D89A}"/>
                </a:ext>
              </a:extLst>
            </p:cNvPr>
            <p:cNvSpPr>
              <a:spLocks/>
            </p:cNvSpPr>
            <p:nvPr userDrawn="1"/>
          </p:nvSpPr>
          <p:spPr bwMode="auto">
            <a:xfrm>
              <a:off x="-2144712" y="6034088"/>
              <a:ext cx="179388" cy="31750"/>
            </a:xfrm>
            <a:custGeom>
              <a:avLst/>
              <a:gdLst>
                <a:gd name="T0" fmla="*/ 12 w 113"/>
                <a:gd name="T1" fmla="*/ 20 h 20"/>
                <a:gd name="T2" fmla="*/ 12 w 113"/>
                <a:gd name="T3" fmla="*/ 20 h 20"/>
                <a:gd name="T4" fmla="*/ 101 w 113"/>
                <a:gd name="T5" fmla="*/ 20 h 20"/>
                <a:gd name="T6" fmla="*/ 101 w 113"/>
                <a:gd name="T7" fmla="*/ 20 h 20"/>
                <a:gd name="T8" fmla="*/ 105 w 113"/>
                <a:gd name="T9" fmla="*/ 18 h 20"/>
                <a:gd name="T10" fmla="*/ 109 w 113"/>
                <a:gd name="T11" fmla="*/ 16 h 20"/>
                <a:gd name="T12" fmla="*/ 112 w 113"/>
                <a:gd name="T13" fmla="*/ 14 h 20"/>
                <a:gd name="T14" fmla="*/ 113 w 113"/>
                <a:gd name="T15" fmla="*/ 10 h 20"/>
                <a:gd name="T16" fmla="*/ 113 w 113"/>
                <a:gd name="T17" fmla="*/ 10 h 20"/>
                <a:gd name="T18" fmla="*/ 112 w 113"/>
                <a:gd name="T19" fmla="*/ 5 h 20"/>
                <a:gd name="T20" fmla="*/ 109 w 113"/>
                <a:gd name="T21" fmla="*/ 3 h 20"/>
                <a:gd name="T22" fmla="*/ 105 w 113"/>
                <a:gd name="T23" fmla="*/ 0 h 20"/>
                <a:gd name="T24" fmla="*/ 99 w 113"/>
                <a:gd name="T25" fmla="*/ 0 h 20"/>
                <a:gd name="T26" fmla="*/ 99 w 113"/>
                <a:gd name="T27" fmla="*/ 0 h 20"/>
                <a:gd name="T28" fmla="*/ 56 w 113"/>
                <a:gd name="T29" fmla="*/ 0 h 20"/>
                <a:gd name="T30" fmla="*/ 56 w 113"/>
                <a:gd name="T31" fmla="*/ 0 h 20"/>
                <a:gd name="T32" fmla="*/ 56 w 113"/>
                <a:gd name="T33" fmla="*/ 0 h 20"/>
                <a:gd name="T34" fmla="*/ 56 w 113"/>
                <a:gd name="T35" fmla="*/ 0 h 20"/>
                <a:gd name="T36" fmla="*/ 12 w 113"/>
                <a:gd name="T37" fmla="*/ 0 h 20"/>
                <a:gd name="T38" fmla="*/ 12 w 113"/>
                <a:gd name="T39" fmla="*/ 0 h 20"/>
                <a:gd name="T40" fmla="*/ 8 w 113"/>
                <a:gd name="T41" fmla="*/ 0 h 20"/>
                <a:gd name="T42" fmla="*/ 3 w 113"/>
                <a:gd name="T43" fmla="*/ 3 h 20"/>
                <a:gd name="T44" fmla="*/ 0 w 113"/>
                <a:gd name="T45" fmla="*/ 5 h 20"/>
                <a:gd name="T46" fmla="*/ 0 w 113"/>
                <a:gd name="T47" fmla="*/ 9 h 20"/>
                <a:gd name="T48" fmla="*/ 0 w 113"/>
                <a:gd name="T49" fmla="*/ 9 h 20"/>
                <a:gd name="T50" fmla="*/ 0 w 113"/>
                <a:gd name="T51" fmla="*/ 14 h 20"/>
                <a:gd name="T52" fmla="*/ 3 w 113"/>
                <a:gd name="T53" fmla="*/ 16 h 20"/>
                <a:gd name="T54" fmla="*/ 6 w 113"/>
                <a:gd name="T55" fmla="*/ 18 h 20"/>
                <a:gd name="T56" fmla="*/ 12 w 113"/>
                <a:gd name="T57" fmla="*/ 20 h 20"/>
                <a:gd name="T58" fmla="*/ 12 w 113"/>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20">
                  <a:moveTo>
                    <a:pt x="12" y="20"/>
                  </a:moveTo>
                  <a:lnTo>
                    <a:pt x="12" y="20"/>
                  </a:lnTo>
                  <a:lnTo>
                    <a:pt x="101" y="20"/>
                  </a:lnTo>
                  <a:lnTo>
                    <a:pt x="101" y="20"/>
                  </a:lnTo>
                  <a:lnTo>
                    <a:pt x="105" y="18"/>
                  </a:lnTo>
                  <a:lnTo>
                    <a:pt x="109" y="16"/>
                  </a:lnTo>
                  <a:lnTo>
                    <a:pt x="112" y="14"/>
                  </a:lnTo>
                  <a:lnTo>
                    <a:pt x="113" y="10"/>
                  </a:lnTo>
                  <a:lnTo>
                    <a:pt x="113" y="10"/>
                  </a:lnTo>
                  <a:lnTo>
                    <a:pt x="112" y="5"/>
                  </a:lnTo>
                  <a:lnTo>
                    <a:pt x="109" y="3"/>
                  </a:lnTo>
                  <a:lnTo>
                    <a:pt x="105" y="0"/>
                  </a:lnTo>
                  <a:lnTo>
                    <a:pt x="99" y="0"/>
                  </a:lnTo>
                  <a:lnTo>
                    <a:pt x="99" y="0"/>
                  </a:lnTo>
                  <a:lnTo>
                    <a:pt x="56" y="0"/>
                  </a:lnTo>
                  <a:lnTo>
                    <a:pt x="56" y="0"/>
                  </a:lnTo>
                  <a:lnTo>
                    <a:pt x="56" y="0"/>
                  </a:lnTo>
                  <a:lnTo>
                    <a:pt x="56" y="0"/>
                  </a:lnTo>
                  <a:lnTo>
                    <a:pt x="12" y="0"/>
                  </a:lnTo>
                  <a:lnTo>
                    <a:pt x="12" y="0"/>
                  </a:lnTo>
                  <a:lnTo>
                    <a:pt x="8" y="0"/>
                  </a:lnTo>
                  <a:lnTo>
                    <a:pt x="3" y="3"/>
                  </a:lnTo>
                  <a:lnTo>
                    <a:pt x="0" y="5"/>
                  </a:lnTo>
                  <a:lnTo>
                    <a:pt x="0" y="9"/>
                  </a:lnTo>
                  <a:lnTo>
                    <a:pt x="0" y="9"/>
                  </a:lnTo>
                  <a:lnTo>
                    <a:pt x="0" y="14"/>
                  </a:lnTo>
                  <a:lnTo>
                    <a:pt x="3" y="16"/>
                  </a:lnTo>
                  <a:lnTo>
                    <a:pt x="6" y="18"/>
                  </a:lnTo>
                  <a:lnTo>
                    <a:pt x="12" y="20"/>
                  </a:lnTo>
                  <a:lnTo>
                    <a:pt x="12" y="2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8">
              <a:extLst>
                <a:ext uri="{FF2B5EF4-FFF2-40B4-BE49-F238E27FC236}">
                  <a16:creationId xmlns:a16="http://schemas.microsoft.com/office/drawing/2014/main" id="{C23066F0-F745-469C-BC9D-ACC22DB5345D}"/>
                </a:ext>
              </a:extLst>
            </p:cNvPr>
            <p:cNvSpPr>
              <a:spLocks/>
            </p:cNvSpPr>
            <p:nvPr userDrawn="1"/>
          </p:nvSpPr>
          <p:spPr bwMode="auto">
            <a:xfrm>
              <a:off x="-2144712" y="6108700"/>
              <a:ext cx="180975" cy="31750"/>
            </a:xfrm>
            <a:custGeom>
              <a:avLst/>
              <a:gdLst>
                <a:gd name="T0" fmla="*/ 45 w 114"/>
                <a:gd name="T1" fmla="*/ 20 h 20"/>
                <a:gd name="T2" fmla="*/ 45 w 114"/>
                <a:gd name="T3" fmla="*/ 20 h 20"/>
                <a:gd name="T4" fmla="*/ 99 w 114"/>
                <a:gd name="T5" fmla="*/ 20 h 20"/>
                <a:gd name="T6" fmla="*/ 99 w 114"/>
                <a:gd name="T7" fmla="*/ 20 h 20"/>
                <a:gd name="T8" fmla="*/ 104 w 114"/>
                <a:gd name="T9" fmla="*/ 19 h 20"/>
                <a:gd name="T10" fmla="*/ 104 w 114"/>
                <a:gd name="T11" fmla="*/ 19 h 20"/>
                <a:gd name="T12" fmla="*/ 108 w 114"/>
                <a:gd name="T13" fmla="*/ 19 h 20"/>
                <a:gd name="T14" fmla="*/ 112 w 114"/>
                <a:gd name="T15" fmla="*/ 17 h 20"/>
                <a:gd name="T16" fmla="*/ 113 w 114"/>
                <a:gd name="T17" fmla="*/ 14 h 20"/>
                <a:gd name="T18" fmla="*/ 114 w 114"/>
                <a:gd name="T19" fmla="*/ 9 h 20"/>
                <a:gd name="T20" fmla="*/ 114 w 114"/>
                <a:gd name="T21" fmla="*/ 9 h 20"/>
                <a:gd name="T22" fmla="*/ 113 w 114"/>
                <a:gd name="T23" fmla="*/ 6 h 20"/>
                <a:gd name="T24" fmla="*/ 112 w 114"/>
                <a:gd name="T25" fmla="*/ 3 h 20"/>
                <a:gd name="T26" fmla="*/ 108 w 114"/>
                <a:gd name="T27" fmla="*/ 1 h 20"/>
                <a:gd name="T28" fmla="*/ 103 w 114"/>
                <a:gd name="T29" fmla="*/ 1 h 20"/>
                <a:gd name="T30" fmla="*/ 103 w 114"/>
                <a:gd name="T31" fmla="*/ 1 h 20"/>
                <a:gd name="T32" fmla="*/ 58 w 114"/>
                <a:gd name="T33" fmla="*/ 0 h 20"/>
                <a:gd name="T34" fmla="*/ 58 w 114"/>
                <a:gd name="T35" fmla="*/ 0 h 20"/>
                <a:gd name="T36" fmla="*/ 58 w 114"/>
                <a:gd name="T37" fmla="*/ 0 h 20"/>
                <a:gd name="T38" fmla="*/ 12 w 114"/>
                <a:gd name="T39" fmla="*/ 0 h 20"/>
                <a:gd name="T40" fmla="*/ 12 w 114"/>
                <a:gd name="T41" fmla="*/ 0 h 20"/>
                <a:gd name="T42" fmla="*/ 6 w 114"/>
                <a:gd name="T43" fmla="*/ 1 h 20"/>
                <a:gd name="T44" fmla="*/ 3 w 114"/>
                <a:gd name="T45" fmla="*/ 3 h 20"/>
                <a:gd name="T46" fmla="*/ 0 w 114"/>
                <a:gd name="T47" fmla="*/ 6 h 20"/>
                <a:gd name="T48" fmla="*/ 0 w 114"/>
                <a:gd name="T49" fmla="*/ 9 h 20"/>
                <a:gd name="T50" fmla="*/ 0 w 114"/>
                <a:gd name="T51" fmla="*/ 9 h 20"/>
                <a:gd name="T52" fmla="*/ 0 w 114"/>
                <a:gd name="T53" fmla="*/ 14 h 20"/>
                <a:gd name="T54" fmla="*/ 3 w 114"/>
                <a:gd name="T55" fmla="*/ 17 h 20"/>
                <a:gd name="T56" fmla="*/ 6 w 114"/>
                <a:gd name="T57" fmla="*/ 19 h 20"/>
                <a:gd name="T58" fmla="*/ 12 w 114"/>
                <a:gd name="T59" fmla="*/ 20 h 20"/>
                <a:gd name="T60" fmla="*/ 12 w 114"/>
                <a:gd name="T61" fmla="*/ 20 h 20"/>
                <a:gd name="T62" fmla="*/ 45 w 114"/>
                <a:gd name="T63" fmla="*/ 20 h 20"/>
                <a:gd name="T64" fmla="*/ 45 w 114"/>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0">
                  <a:moveTo>
                    <a:pt x="45" y="20"/>
                  </a:moveTo>
                  <a:lnTo>
                    <a:pt x="45" y="20"/>
                  </a:lnTo>
                  <a:lnTo>
                    <a:pt x="99" y="20"/>
                  </a:lnTo>
                  <a:lnTo>
                    <a:pt x="99" y="20"/>
                  </a:lnTo>
                  <a:lnTo>
                    <a:pt x="104" y="19"/>
                  </a:lnTo>
                  <a:lnTo>
                    <a:pt x="104" y="19"/>
                  </a:lnTo>
                  <a:lnTo>
                    <a:pt x="108" y="19"/>
                  </a:lnTo>
                  <a:lnTo>
                    <a:pt x="112" y="17"/>
                  </a:lnTo>
                  <a:lnTo>
                    <a:pt x="113" y="14"/>
                  </a:lnTo>
                  <a:lnTo>
                    <a:pt x="114" y="9"/>
                  </a:lnTo>
                  <a:lnTo>
                    <a:pt x="114" y="9"/>
                  </a:lnTo>
                  <a:lnTo>
                    <a:pt x="113" y="6"/>
                  </a:lnTo>
                  <a:lnTo>
                    <a:pt x="112" y="3"/>
                  </a:lnTo>
                  <a:lnTo>
                    <a:pt x="108" y="1"/>
                  </a:lnTo>
                  <a:lnTo>
                    <a:pt x="103" y="1"/>
                  </a:lnTo>
                  <a:lnTo>
                    <a:pt x="103" y="1"/>
                  </a:lnTo>
                  <a:lnTo>
                    <a:pt x="58" y="0"/>
                  </a:lnTo>
                  <a:lnTo>
                    <a:pt x="58" y="0"/>
                  </a:lnTo>
                  <a:lnTo>
                    <a:pt x="58" y="0"/>
                  </a:lnTo>
                  <a:lnTo>
                    <a:pt x="12" y="0"/>
                  </a:lnTo>
                  <a:lnTo>
                    <a:pt x="12" y="0"/>
                  </a:lnTo>
                  <a:lnTo>
                    <a:pt x="6" y="1"/>
                  </a:lnTo>
                  <a:lnTo>
                    <a:pt x="3" y="3"/>
                  </a:lnTo>
                  <a:lnTo>
                    <a:pt x="0" y="6"/>
                  </a:lnTo>
                  <a:lnTo>
                    <a:pt x="0" y="9"/>
                  </a:lnTo>
                  <a:lnTo>
                    <a:pt x="0" y="9"/>
                  </a:lnTo>
                  <a:lnTo>
                    <a:pt x="0" y="14"/>
                  </a:lnTo>
                  <a:lnTo>
                    <a:pt x="3" y="17"/>
                  </a:lnTo>
                  <a:lnTo>
                    <a:pt x="6" y="19"/>
                  </a:lnTo>
                  <a:lnTo>
                    <a:pt x="12" y="20"/>
                  </a:lnTo>
                  <a:lnTo>
                    <a:pt x="12" y="20"/>
                  </a:lnTo>
                  <a:lnTo>
                    <a:pt x="45" y="20"/>
                  </a:lnTo>
                  <a:lnTo>
                    <a:pt x="45" y="2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9">
              <a:extLst>
                <a:ext uri="{FF2B5EF4-FFF2-40B4-BE49-F238E27FC236}">
                  <a16:creationId xmlns:a16="http://schemas.microsoft.com/office/drawing/2014/main" id="{8F5D42B7-6F58-4F19-82B4-000C22B8AD14}"/>
                </a:ext>
              </a:extLst>
            </p:cNvPr>
            <p:cNvSpPr>
              <a:spLocks noEditPoints="1"/>
            </p:cNvSpPr>
            <p:nvPr userDrawn="1"/>
          </p:nvSpPr>
          <p:spPr bwMode="auto">
            <a:xfrm>
              <a:off x="-2322512" y="5953125"/>
              <a:ext cx="447675" cy="273050"/>
            </a:xfrm>
            <a:custGeom>
              <a:avLst/>
              <a:gdLst>
                <a:gd name="T0" fmla="*/ 248 w 282"/>
                <a:gd name="T1" fmla="*/ 168 h 172"/>
                <a:gd name="T2" fmla="*/ 264 w 282"/>
                <a:gd name="T3" fmla="*/ 167 h 172"/>
                <a:gd name="T4" fmla="*/ 274 w 282"/>
                <a:gd name="T5" fmla="*/ 161 h 172"/>
                <a:gd name="T6" fmla="*/ 280 w 282"/>
                <a:gd name="T7" fmla="*/ 151 h 172"/>
                <a:gd name="T8" fmla="*/ 282 w 282"/>
                <a:gd name="T9" fmla="*/ 135 h 172"/>
                <a:gd name="T10" fmla="*/ 282 w 282"/>
                <a:gd name="T11" fmla="*/ 29 h 172"/>
                <a:gd name="T12" fmla="*/ 281 w 282"/>
                <a:gd name="T13" fmla="*/ 22 h 172"/>
                <a:gd name="T14" fmla="*/ 277 w 282"/>
                <a:gd name="T15" fmla="*/ 11 h 172"/>
                <a:gd name="T16" fmla="*/ 270 w 282"/>
                <a:gd name="T17" fmla="*/ 3 h 172"/>
                <a:gd name="T18" fmla="*/ 259 w 282"/>
                <a:gd name="T19" fmla="*/ 0 h 172"/>
                <a:gd name="T20" fmla="*/ 252 w 282"/>
                <a:gd name="T21" fmla="*/ 0 h 172"/>
                <a:gd name="T22" fmla="*/ 29 w 282"/>
                <a:gd name="T23" fmla="*/ 0 h 172"/>
                <a:gd name="T24" fmla="*/ 17 w 282"/>
                <a:gd name="T25" fmla="*/ 1 h 172"/>
                <a:gd name="T26" fmla="*/ 7 w 282"/>
                <a:gd name="T27" fmla="*/ 7 h 172"/>
                <a:gd name="T28" fmla="*/ 1 w 282"/>
                <a:gd name="T29" fmla="*/ 16 h 172"/>
                <a:gd name="T30" fmla="*/ 0 w 282"/>
                <a:gd name="T31" fmla="*/ 29 h 172"/>
                <a:gd name="T32" fmla="*/ 0 w 282"/>
                <a:gd name="T33" fmla="*/ 139 h 172"/>
                <a:gd name="T34" fmla="*/ 0 w 282"/>
                <a:gd name="T35" fmla="*/ 146 h 172"/>
                <a:gd name="T36" fmla="*/ 3 w 282"/>
                <a:gd name="T37" fmla="*/ 157 h 172"/>
                <a:gd name="T38" fmla="*/ 11 w 282"/>
                <a:gd name="T39" fmla="*/ 165 h 172"/>
                <a:gd name="T40" fmla="*/ 23 w 282"/>
                <a:gd name="T41" fmla="*/ 168 h 172"/>
                <a:gd name="T42" fmla="*/ 30 w 282"/>
                <a:gd name="T43" fmla="*/ 168 h 172"/>
                <a:gd name="T44" fmla="*/ 248 w 282"/>
                <a:gd name="T45" fmla="*/ 168 h 172"/>
                <a:gd name="T46" fmla="*/ 142 w 282"/>
                <a:gd name="T47" fmla="*/ 172 h 172"/>
                <a:gd name="T48" fmla="*/ 30 w 282"/>
                <a:gd name="T49" fmla="*/ 149 h 172"/>
                <a:gd name="T50" fmla="*/ 22 w 282"/>
                <a:gd name="T51" fmla="*/ 148 h 172"/>
                <a:gd name="T52" fmla="*/ 19 w 282"/>
                <a:gd name="T53" fmla="*/ 138 h 172"/>
                <a:gd name="T54" fmla="*/ 19 w 282"/>
                <a:gd name="T55" fmla="*/ 29 h 172"/>
                <a:gd name="T56" fmla="*/ 19 w 282"/>
                <a:gd name="T57" fmla="*/ 24 h 172"/>
                <a:gd name="T58" fmla="*/ 24 w 282"/>
                <a:gd name="T59" fmla="*/ 19 h 172"/>
                <a:gd name="T60" fmla="*/ 30 w 282"/>
                <a:gd name="T61" fmla="*/ 19 h 172"/>
                <a:gd name="T62" fmla="*/ 250 w 282"/>
                <a:gd name="T63" fmla="*/ 19 h 172"/>
                <a:gd name="T64" fmla="*/ 260 w 282"/>
                <a:gd name="T65" fmla="*/ 21 h 172"/>
                <a:gd name="T66" fmla="*/ 261 w 282"/>
                <a:gd name="T67" fmla="*/ 30 h 172"/>
                <a:gd name="T68" fmla="*/ 261 w 282"/>
                <a:gd name="T69" fmla="*/ 137 h 172"/>
                <a:gd name="T70" fmla="*/ 261 w 282"/>
                <a:gd name="T71" fmla="*/ 144 h 172"/>
                <a:gd name="T72" fmla="*/ 257 w 282"/>
                <a:gd name="T73" fmla="*/ 149 h 172"/>
                <a:gd name="T74" fmla="*/ 250 w 282"/>
                <a:gd name="T75" fmla="*/ 149 h 172"/>
                <a:gd name="T76" fmla="*/ 140 w 282"/>
                <a:gd name="T77" fmla="*/ 149 h 172"/>
                <a:gd name="T78" fmla="*/ 30 w 282"/>
                <a:gd name="T79"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172">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close/>
                  <a:moveTo>
                    <a:pt x="142" y="172"/>
                  </a:moveTo>
                  <a:lnTo>
                    <a:pt x="142" y="172"/>
                  </a:lnTo>
                  <a:close/>
                  <a:moveTo>
                    <a:pt x="30" y="149"/>
                  </a:moveTo>
                  <a:lnTo>
                    <a:pt x="30" y="149"/>
                  </a:lnTo>
                  <a:lnTo>
                    <a:pt x="24" y="149"/>
                  </a:lnTo>
                  <a:lnTo>
                    <a:pt x="22" y="148"/>
                  </a:lnTo>
                  <a:lnTo>
                    <a:pt x="19" y="144"/>
                  </a:lnTo>
                  <a:lnTo>
                    <a:pt x="19" y="138"/>
                  </a:lnTo>
                  <a:lnTo>
                    <a:pt x="19" y="138"/>
                  </a:lnTo>
                  <a:lnTo>
                    <a:pt x="19" y="29"/>
                  </a:lnTo>
                  <a:lnTo>
                    <a:pt x="19" y="29"/>
                  </a:lnTo>
                  <a:lnTo>
                    <a:pt x="19" y="24"/>
                  </a:lnTo>
                  <a:lnTo>
                    <a:pt x="22" y="21"/>
                  </a:lnTo>
                  <a:lnTo>
                    <a:pt x="24" y="19"/>
                  </a:lnTo>
                  <a:lnTo>
                    <a:pt x="30" y="19"/>
                  </a:lnTo>
                  <a:lnTo>
                    <a:pt x="30" y="19"/>
                  </a:lnTo>
                  <a:lnTo>
                    <a:pt x="250" y="19"/>
                  </a:lnTo>
                  <a:lnTo>
                    <a:pt x="250" y="19"/>
                  </a:lnTo>
                  <a:lnTo>
                    <a:pt x="257" y="19"/>
                  </a:lnTo>
                  <a:lnTo>
                    <a:pt x="260" y="21"/>
                  </a:lnTo>
                  <a:lnTo>
                    <a:pt x="261" y="24"/>
                  </a:lnTo>
                  <a:lnTo>
                    <a:pt x="261" y="30"/>
                  </a:lnTo>
                  <a:lnTo>
                    <a:pt x="261" y="30"/>
                  </a:lnTo>
                  <a:lnTo>
                    <a:pt x="261" y="137"/>
                  </a:lnTo>
                  <a:lnTo>
                    <a:pt x="261" y="137"/>
                  </a:lnTo>
                  <a:lnTo>
                    <a:pt x="261" y="144"/>
                  </a:lnTo>
                  <a:lnTo>
                    <a:pt x="260" y="148"/>
                  </a:lnTo>
                  <a:lnTo>
                    <a:pt x="257" y="149"/>
                  </a:lnTo>
                  <a:lnTo>
                    <a:pt x="250" y="149"/>
                  </a:lnTo>
                  <a:lnTo>
                    <a:pt x="250" y="149"/>
                  </a:lnTo>
                  <a:lnTo>
                    <a:pt x="140" y="149"/>
                  </a:lnTo>
                  <a:lnTo>
                    <a:pt x="140" y="149"/>
                  </a:lnTo>
                  <a:lnTo>
                    <a:pt x="30" y="149"/>
                  </a:lnTo>
                  <a:lnTo>
                    <a:pt x="30" y="14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0">
              <a:extLst>
                <a:ext uri="{FF2B5EF4-FFF2-40B4-BE49-F238E27FC236}">
                  <a16:creationId xmlns:a16="http://schemas.microsoft.com/office/drawing/2014/main" id="{347635F5-D7E3-4AB8-BDDD-4298435256CC}"/>
                </a:ext>
              </a:extLst>
            </p:cNvPr>
            <p:cNvSpPr>
              <a:spLocks/>
            </p:cNvSpPr>
            <p:nvPr userDrawn="1"/>
          </p:nvSpPr>
          <p:spPr bwMode="auto">
            <a:xfrm>
              <a:off x="-2322512" y="5953125"/>
              <a:ext cx="447675" cy="266700"/>
            </a:xfrm>
            <a:custGeom>
              <a:avLst/>
              <a:gdLst>
                <a:gd name="T0" fmla="*/ 248 w 282"/>
                <a:gd name="T1" fmla="*/ 168 h 168"/>
                <a:gd name="T2" fmla="*/ 248 w 282"/>
                <a:gd name="T3" fmla="*/ 168 h 168"/>
                <a:gd name="T4" fmla="*/ 257 w 282"/>
                <a:gd name="T5" fmla="*/ 168 h 168"/>
                <a:gd name="T6" fmla="*/ 264 w 282"/>
                <a:gd name="T7" fmla="*/ 167 h 168"/>
                <a:gd name="T8" fmla="*/ 270 w 282"/>
                <a:gd name="T9" fmla="*/ 165 h 168"/>
                <a:gd name="T10" fmla="*/ 274 w 282"/>
                <a:gd name="T11" fmla="*/ 161 h 168"/>
                <a:gd name="T12" fmla="*/ 277 w 282"/>
                <a:gd name="T13" fmla="*/ 157 h 168"/>
                <a:gd name="T14" fmla="*/ 280 w 282"/>
                <a:gd name="T15" fmla="*/ 151 h 168"/>
                <a:gd name="T16" fmla="*/ 281 w 282"/>
                <a:gd name="T17" fmla="*/ 144 h 168"/>
                <a:gd name="T18" fmla="*/ 282 w 282"/>
                <a:gd name="T19" fmla="*/ 135 h 168"/>
                <a:gd name="T20" fmla="*/ 282 w 282"/>
                <a:gd name="T21" fmla="*/ 135 h 168"/>
                <a:gd name="T22" fmla="*/ 282 w 282"/>
                <a:gd name="T23" fmla="*/ 29 h 168"/>
                <a:gd name="T24" fmla="*/ 282 w 282"/>
                <a:gd name="T25" fmla="*/ 29 h 168"/>
                <a:gd name="T26" fmla="*/ 281 w 282"/>
                <a:gd name="T27" fmla="*/ 22 h 168"/>
                <a:gd name="T28" fmla="*/ 280 w 282"/>
                <a:gd name="T29" fmla="*/ 16 h 168"/>
                <a:gd name="T30" fmla="*/ 277 w 282"/>
                <a:gd name="T31" fmla="*/ 11 h 168"/>
                <a:gd name="T32" fmla="*/ 274 w 282"/>
                <a:gd name="T33" fmla="*/ 7 h 168"/>
                <a:gd name="T34" fmla="*/ 270 w 282"/>
                <a:gd name="T35" fmla="*/ 3 h 168"/>
                <a:gd name="T36" fmla="*/ 265 w 282"/>
                <a:gd name="T37" fmla="*/ 1 h 168"/>
                <a:gd name="T38" fmla="*/ 259 w 282"/>
                <a:gd name="T39" fmla="*/ 0 h 168"/>
                <a:gd name="T40" fmla="*/ 252 w 282"/>
                <a:gd name="T41" fmla="*/ 0 h 168"/>
                <a:gd name="T42" fmla="*/ 252 w 282"/>
                <a:gd name="T43" fmla="*/ 0 h 168"/>
                <a:gd name="T44" fmla="*/ 29 w 282"/>
                <a:gd name="T45" fmla="*/ 0 h 168"/>
                <a:gd name="T46" fmla="*/ 29 w 282"/>
                <a:gd name="T47" fmla="*/ 0 h 168"/>
                <a:gd name="T48" fmla="*/ 23 w 282"/>
                <a:gd name="T49" fmla="*/ 0 h 168"/>
                <a:gd name="T50" fmla="*/ 17 w 282"/>
                <a:gd name="T51" fmla="*/ 1 h 168"/>
                <a:gd name="T52" fmla="*/ 11 w 282"/>
                <a:gd name="T53" fmla="*/ 3 h 168"/>
                <a:gd name="T54" fmla="*/ 7 w 282"/>
                <a:gd name="T55" fmla="*/ 7 h 168"/>
                <a:gd name="T56" fmla="*/ 3 w 282"/>
                <a:gd name="T57" fmla="*/ 11 h 168"/>
                <a:gd name="T58" fmla="*/ 1 w 282"/>
                <a:gd name="T59" fmla="*/ 16 h 168"/>
                <a:gd name="T60" fmla="*/ 0 w 282"/>
                <a:gd name="T61" fmla="*/ 22 h 168"/>
                <a:gd name="T62" fmla="*/ 0 w 282"/>
                <a:gd name="T63" fmla="*/ 29 h 168"/>
                <a:gd name="T64" fmla="*/ 0 w 282"/>
                <a:gd name="T65" fmla="*/ 29 h 168"/>
                <a:gd name="T66" fmla="*/ 0 w 282"/>
                <a:gd name="T67" fmla="*/ 139 h 168"/>
                <a:gd name="T68" fmla="*/ 0 w 282"/>
                <a:gd name="T69" fmla="*/ 139 h 168"/>
                <a:gd name="T70" fmla="*/ 0 w 282"/>
                <a:gd name="T71" fmla="*/ 146 h 168"/>
                <a:gd name="T72" fmla="*/ 1 w 282"/>
                <a:gd name="T73" fmla="*/ 153 h 168"/>
                <a:gd name="T74" fmla="*/ 3 w 282"/>
                <a:gd name="T75" fmla="*/ 157 h 168"/>
                <a:gd name="T76" fmla="*/ 7 w 282"/>
                <a:gd name="T77" fmla="*/ 161 h 168"/>
                <a:gd name="T78" fmla="*/ 11 w 282"/>
                <a:gd name="T79" fmla="*/ 165 h 168"/>
                <a:gd name="T80" fmla="*/ 17 w 282"/>
                <a:gd name="T81" fmla="*/ 167 h 168"/>
                <a:gd name="T82" fmla="*/ 23 w 282"/>
                <a:gd name="T83" fmla="*/ 168 h 168"/>
                <a:gd name="T84" fmla="*/ 30 w 282"/>
                <a:gd name="T85" fmla="*/ 168 h 168"/>
                <a:gd name="T86" fmla="*/ 30 w 282"/>
                <a:gd name="T87" fmla="*/ 168 h 168"/>
                <a:gd name="T88" fmla="*/ 248 w 282"/>
                <a:gd name="T89" fmla="*/ 168 h 168"/>
                <a:gd name="T90" fmla="*/ 248 w 282"/>
                <a:gd name="T9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68">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Line 71">
              <a:extLst>
                <a:ext uri="{FF2B5EF4-FFF2-40B4-BE49-F238E27FC236}">
                  <a16:creationId xmlns:a16="http://schemas.microsoft.com/office/drawing/2014/main" id="{780A6355-C2FC-49AC-8405-FA5F07B8F5AD}"/>
                </a:ext>
              </a:extLst>
            </p:cNvPr>
            <p:cNvSpPr>
              <a:spLocks noChangeShapeType="1"/>
            </p:cNvSpPr>
            <p:nvPr userDrawn="1"/>
          </p:nvSpPr>
          <p:spPr bwMode="auto">
            <a:xfrm>
              <a:off x="-2097087" y="6226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2">
              <a:extLst>
                <a:ext uri="{FF2B5EF4-FFF2-40B4-BE49-F238E27FC236}">
                  <a16:creationId xmlns:a16="http://schemas.microsoft.com/office/drawing/2014/main" id="{B7320414-5AF6-435B-BC36-E88DF84A8DCC}"/>
                </a:ext>
              </a:extLst>
            </p:cNvPr>
            <p:cNvSpPr>
              <a:spLocks/>
            </p:cNvSpPr>
            <p:nvPr userDrawn="1"/>
          </p:nvSpPr>
          <p:spPr bwMode="auto">
            <a:xfrm>
              <a:off x="-2292350" y="5983288"/>
              <a:ext cx="384175" cy="206375"/>
            </a:xfrm>
            <a:custGeom>
              <a:avLst/>
              <a:gdLst>
                <a:gd name="T0" fmla="*/ 11 w 242"/>
                <a:gd name="T1" fmla="*/ 130 h 130"/>
                <a:gd name="T2" fmla="*/ 11 w 242"/>
                <a:gd name="T3" fmla="*/ 130 h 130"/>
                <a:gd name="T4" fmla="*/ 5 w 242"/>
                <a:gd name="T5" fmla="*/ 130 h 130"/>
                <a:gd name="T6" fmla="*/ 3 w 242"/>
                <a:gd name="T7" fmla="*/ 129 h 130"/>
                <a:gd name="T8" fmla="*/ 0 w 242"/>
                <a:gd name="T9" fmla="*/ 125 h 130"/>
                <a:gd name="T10" fmla="*/ 0 w 242"/>
                <a:gd name="T11" fmla="*/ 119 h 130"/>
                <a:gd name="T12" fmla="*/ 0 w 242"/>
                <a:gd name="T13" fmla="*/ 119 h 130"/>
                <a:gd name="T14" fmla="*/ 0 w 242"/>
                <a:gd name="T15" fmla="*/ 10 h 130"/>
                <a:gd name="T16" fmla="*/ 0 w 242"/>
                <a:gd name="T17" fmla="*/ 10 h 130"/>
                <a:gd name="T18" fmla="*/ 0 w 242"/>
                <a:gd name="T19" fmla="*/ 5 h 130"/>
                <a:gd name="T20" fmla="*/ 3 w 242"/>
                <a:gd name="T21" fmla="*/ 2 h 130"/>
                <a:gd name="T22" fmla="*/ 5 w 242"/>
                <a:gd name="T23" fmla="*/ 0 h 130"/>
                <a:gd name="T24" fmla="*/ 11 w 242"/>
                <a:gd name="T25" fmla="*/ 0 h 130"/>
                <a:gd name="T26" fmla="*/ 11 w 242"/>
                <a:gd name="T27" fmla="*/ 0 h 130"/>
                <a:gd name="T28" fmla="*/ 231 w 242"/>
                <a:gd name="T29" fmla="*/ 0 h 130"/>
                <a:gd name="T30" fmla="*/ 231 w 242"/>
                <a:gd name="T31" fmla="*/ 0 h 130"/>
                <a:gd name="T32" fmla="*/ 238 w 242"/>
                <a:gd name="T33" fmla="*/ 0 h 130"/>
                <a:gd name="T34" fmla="*/ 241 w 242"/>
                <a:gd name="T35" fmla="*/ 2 h 130"/>
                <a:gd name="T36" fmla="*/ 242 w 242"/>
                <a:gd name="T37" fmla="*/ 5 h 130"/>
                <a:gd name="T38" fmla="*/ 242 w 242"/>
                <a:gd name="T39" fmla="*/ 11 h 130"/>
                <a:gd name="T40" fmla="*/ 242 w 242"/>
                <a:gd name="T41" fmla="*/ 11 h 130"/>
                <a:gd name="T42" fmla="*/ 242 w 242"/>
                <a:gd name="T43" fmla="*/ 118 h 130"/>
                <a:gd name="T44" fmla="*/ 242 w 242"/>
                <a:gd name="T45" fmla="*/ 118 h 130"/>
                <a:gd name="T46" fmla="*/ 242 w 242"/>
                <a:gd name="T47" fmla="*/ 125 h 130"/>
                <a:gd name="T48" fmla="*/ 241 w 242"/>
                <a:gd name="T49" fmla="*/ 129 h 130"/>
                <a:gd name="T50" fmla="*/ 238 w 242"/>
                <a:gd name="T51" fmla="*/ 130 h 130"/>
                <a:gd name="T52" fmla="*/ 231 w 242"/>
                <a:gd name="T53" fmla="*/ 130 h 130"/>
                <a:gd name="T54" fmla="*/ 231 w 242"/>
                <a:gd name="T55" fmla="*/ 130 h 130"/>
                <a:gd name="T56" fmla="*/ 121 w 242"/>
                <a:gd name="T57" fmla="*/ 130 h 130"/>
                <a:gd name="T58" fmla="*/ 121 w 242"/>
                <a:gd name="T59" fmla="*/ 130 h 130"/>
                <a:gd name="T60" fmla="*/ 11 w 242"/>
                <a:gd name="T61" fmla="*/ 130 h 130"/>
                <a:gd name="T62" fmla="*/ 11 w 242"/>
                <a:gd name="T6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130">
                  <a:moveTo>
                    <a:pt x="11" y="130"/>
                  </a:moveTo>
                  <a:lnTo>
                    <a:pt x="11" y="130"/>
                  </a:lnTo>
                  <a:lnTo>
                    <a:pt x="5" y="130"/>
                  </a:lnTo>
                  <a:lnTo>
                    <a:pt x="3" y="129"/>
                  </a:lnTo>
                  <a:lnTo>
                    <a:pt x="0" y="125"/>
                  </a:lnTo>
                  <a:lnTo>
                    <a:pt x="0" y="119"/>
                  </a:lnTo>
                  <a:lnTo>
                    <a:pt x="0" y="119"/>
                  </a:lnTo>
                  <a:lnTo>
                    <a:pt x="0" y="10"/>
                  </a:lnTo>
                  <a:lnTo>
                    <a:pt x="0" y="10"/>
                  </a:lnTo>
                  <a:lnTo>
                    <a:pt x="0" y="5"/>
                  </a:lnTo>
                  <a:lnTo>
                    <a:pt x="3" y="2"/>
                  </a:lnTo>
                  <a:lnTo>
                    <a:pt x="5" y="0"/>
                  </a:lnTo>
                  <a:lnTo>
                    <a:pt x="11" y="0"/>
                  </a:lnTo>
                  <a:lnTo>
                    <a:pt x="11" y="0"/>
                  </a:lnTo>
                  <a:lnTo>
                    <a:pt x="231" y="0"/>
                  </a:lnTo>
                  <a:lnTo>
                    <a:pt x="231" y="0"/>
                  </a:lnTo>
                  <a:lnTo>
                    <a:pt x="238" y="0"/>
                  </a:lnTo>
                  <a:lnTo>
                    <a:pt x="241" y="2"/>
                  </a:lnTo>
                  <a:lnTo>
                    <a:pt x="242" y="5"/>
                  </a:lnTo>
                  <a:lnTo>
                    <a:pt x="242" y="11"/>
                  </a:lnTo>
                  <a:lnTo>
                    <a:pt x="242" y="11"/>
                  </a:lnTo>
                  <a:lnTo>
                    <a:pt x="242" y="118"/>
                  </a:lnTo>
                  <a:lnTo>
                    <a:pt x="242" y="118"/>
                  </a:lnTo>
                  <a:lnTo>
                    <a:pt x="242" y="125"/>
                  </a:lnTo>
                  <a:lnTo>
                    <a:pt x="241" y="129"/>
                  </a:lnTo>
                  <a:lnTo>
                    <a:pt x="238" y="130"/>
                  </a:lnTo>
                  <a:lnTo>
                    <a:pt x="231" y="130"/>
                  </a:lnTo>
                  <a:lnTo>
                    <a:pt x="231" y="130"/>
                  </a:lnTo>
                  <a:lnTo>
                    <a:pt x="121" y="130"/>
                  </a:lnTo>
                  <a:lnTo>
                    <a:pt x="121" y="130"/>
                  </a:lnTo>
                  <a:lnTo>
                    <a:pt x="11" y="130"/>
                  </a:lnTo>
                  <a:lnTo>
                    <a:pt x="11"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73">
              <a:extLst>
                <a:ext uri="{FF2B5EF4-FFF2-40B4-BE49-F238E27FC236}">
                  <a16:creationId xmlns:a16="http://schemas.microsoft.com/office/drawing/2014/main" id="{35466A90-D441-4FF7-86CD-3C73855451F0}"/>
                </a:ext>
              </a:extLst>
            </p:cNvPr>
            <p:cNvSpPr>
              <a:spLocks/>
            </p:cNvSpPr>
            <p:nvPr userDrawn="1"/>
          </p:nvSpPr>
          <p:spPr bwMode="auto">
            <a:xfrm>
              <a:off x="-2241550" y="6034088"/>
              <a:ext cx="60325" cy="31750"/>
            </a:xfrm>
            <a:custGeom>
              <a:avLst/>
              <a:gdLst>
                <a:gd name="T0" fmla="*/ 29 w 38"/>
                <a:gd name="T1" fmla="*/ 0 h 20"/>
                <a:gd name="T2" fmla="*/ 29 w 38"/>
                <a:gd name="T3" fmla="*/ 0 h 20"/>
                <a:gd name="T4" fmla="*/ 9 w 38"/>
                <a:gd name="T5" fmla="*/ 0 h 20"/>
                <a:gd name="T6" fmla="*/ 9 w 38"/>
                <a:gd name="T7" fmla="*/ 0 h 20"/>
                <a:gd name="T8" fmla="*/ 5 w 38"/>
                <a:gd name="T9" fmla="*/ 0 h 20"/>
                <a:gd name="T10" fmla="*/ 3 w 38"/>
                <a:gd name="T11" fmla="*/ 3 h 20"/>
                <a:gd name="T12" fmla="*/ 0 w 38"/>
                <a:gd name="T13" fmla="*/ 5 h 20"/>
                <a:gd name="T14" fmla="*/ 0 w 38"/>
                <a:gd name="T15" fmla="*/ 10 h 20"/>
                <a:gd name="T16" fmla="*/ 0 w 38"/>
                <a:gd name="T17" fmla="*/ 10 h 20"/>
                <a:gd name="T18" fmla="*/ 0 w 38"/>
                <a:gd name="T19" fmla="*/ 12 h 20"/>
                <a:gd name="T20" fmla="*/ 1 w 38"/>
                <a:gd name="T21" fmla="*/ 16 h 20"/>
                <a:gd name="T22" fmla="*/ 4 w 38"/>
                <a:gd name="T23" fmla="*/ 17 h 20"/>
                <a:gd name="T24" fmla="*/ 7 w 38"/>
                <a:gd name="T25" fmla="*/ 18 h 20"/>
                <a:gd name="T26" fmla="*/ 7 w 38"/>
                <a:gd name="T27" fmla="*/ 18 h 20"/>
                <a:gd name="T28" fmla="*/ 18 w 38"/>
                <a:gd name="T29" fmla="*/ 20 h 20"/>
                <a:gd name="T30" fmla="*/ 18 w 38"/>
                <a:gd name="T31" fmla="*/ 20 h 20"/>
                <a:gd name="T32" fmla="*/ 18 w 38"/>
                <a:gd name="T33" fmla="*/ 18 h 20"/>
                <a:gd name="T34" fmla="*/ 18 w 38"/>
                <a:gd name="T35" fmla="*/ 18 h 20"/>
                <a:gd name="T36" fmla="*/ 25 w 38"/>
                <a:gd name="T37" fmla="*/ 20 h 20"/>
                <a:gd name="T38" fmla="*/ 29 w 38"/>
                <a:gd name="T39" fmla="*/ 18 h 20"/>
                <a:gd name="T40" fmla="*/ 29 w 38"/>
                <a:gd name="T41" fmla="*/ 18 h 20"/>
                <a:gd name="T42" fmla="*/ 33 w 38"/>
                <a:gd name="T43" fmla="*/ 17 h 20"/>
                <a:gd name="T44" fmla="*/ 37 w 38"/>
                <a:gd name="T45" fmla="*/ 16 h 20"/>
                <a:gd name="T46" fmla="*/ 38 w 38"/>
                <a:gd name="T47" fmla="*/ 14 h 20"/>
                <a:gd name="T48" fmla="*/ 38 w 38"/>
                <a:gd name="T49" fmla="*/ 9 h 20"/>
                <a:gd name="T50" fmla="*/ 38 w 38"/>
                <a:gd name="T51" fmla="*/ 9 h 20"/>
                <a:gd name="T52" fmla="*/ 38 w 38"/>
                <a:gd name="T53" fmla="*/ 5 h 20"/>
                <a:gd name="T54" fmla="*/ 36 w 38"/>
                <a:gd name="T55" fmla="*/ 3 h 20"/>
                <a:gd name="T56" fmla="*/ 33 w 38"/>
                <a:gd name="T57" fmla="*/ 0 h 20"/>
                <a:gd name="T58" fmla="*/ 29 w 38"/>
                <a:gd name="T59" fmla="*/ 0 h 20"/>
                <a:gd name="T60" fmla="*/ 29 w 38"/>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0"/>
                  </a:moveTo>
                  <a:lnTo>
                    <a:pt x="29" y="0"/>
                  </a:lnTo>
                  <a:lnTo>
                    <a:pt x="9" y="0"/>
                  </a:lnTo>
                  <a:lnTo>
                    <a:pt x="9" y="0"/>
                  </a:lnTo>
                  <a:lnTo>
                    <a:pt x="5" y="0"/>
                  </a:lnTo>
                  <a:lnTo>
                    <a:pt x="3" y="3"/>
                  </a:lnTo>
                  <a:lnTo>
                    <a:pt x="0" y="5"/>
                  </a:lnTo>
                  <a:lnTo>
                    <a:pt x="0" y="10"/>
                  </a:lnTo>
                  <a:lnTo>
                    <a:pt x="0" y="10"/>
                  </a:lnTo>
                  <a:lnTo>
                    <a:pt x="0" y="12"/>
                  </a:lnTo>
                  <a:lnTo>
                    <a:pt x="1" y="16"/>
                  </a:lnTo>
                  <a:lnTo>
                    <a:pt x="4" y="17"/>
                  </a:lnTo>
                  <a:lnTo>
                    <a:pt x="7" y="18"/>
                  </a:lnTo>
                  <a:lnTo>
                    <a:pt x="7" y="18"/>
                  </a:lnTo>
                  <a:lnTo>
                    <a:pt x="18" y="20"/>
                  </a:lnTo>
                  <a:lnTo>
                    <a:pt x="18" y="20"/>
                  </a:lnTo>
                  <a:lnTo>
                    <a:pt x="18" y="18"/>
                  </a:lnTo>
                  <a:lnTo>
                    <a:pt x="18" y="18"/>
                  </a:lnTo>
                  <a:lnTo>
                    <a:pt x="25" y="20"/>
                  </a:lnTo>
                  <a:lnTo>
                    <a:pt x="29" y="18"/>
                  </a:lnTo>
                  <a:lnTo>
                    <a:pt x="29" y="18"/>
                  </a:lnTo>
                  <a:lnTo>
                    <a:pt x="33" y="17"/>
                  </a:lnTo>
                  <a:lnTo>
                    <a:pt x="37" y="16"/>
                  </a:lnTo>
                  <a:lnTo>
                    <a:pt x="38" y="14"/>
                  </a:lnTo>
                  <a:lnTo>
                    <a:pt x="38" y="9"/>
                  </a:lnTo>
                  <a:lnTo>
                    <a:pt x="38" y="9"/>
                  </a:lnTo>
                  <a:lnTo>
                    <a:pt x="38" y="5"/>
                  </a:lnTo>
                  <a:lnTo>
                    <a:pt x="36" y="3"/>
                  </a:lnTo>
                  <a:lnTo>
                    <a:pt x="33" y="0"/>
                  </a:lnTo>
                  <a:lnTo>
                    <a:pt x="29" y="0"/>
                  </a:lnTo>
                  <a:lnTo>
                    <a:pt x="29"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4">
              <a:extLst>
                <a:ext uri="{FF2B5EF4-FFF2-40B4-BE49-F238E27FC236}">
                  <a16:creationId xmlns:a16="http://schemas.microsoft.com/office/drawing/2014/main" id="{05C19D74-F51F-43B3-9498-315001711A4E}"/>
                </a:ext>
              </a:extLst>
            </p:cNvPr>
            <p:cNvSpPr>
              <a:spLocks/>
            </p:cNvSpPr>
            <p:nvPr userDrawn="1"/>
          </p:nvSpPr>
          <p:spPr bwMode="auto">
            <a:xfrm>
              <a:off x="-2241550" y="6108700"/>
              <a:ext cx="60325" cy="31750"/>
            </a:xfrm>
            <a:custGeom>
              <a:avLst/>
              <a:gdLst>
                <a:gd name="T0" fmla="*/ 29 w 38"/>
                <a:gd name="T1" fmla="*/ 1 h 20"/>
                <a:gd name="T2" fmla="*/ 29 w 38"/>
                <a:gd name="T3" fmla="*/ 1 h 20"/>
                <a:gd name="T4" fmla="*/ 18 w 38"/>
                <a:gd name="T5" fmla="*/ 0 h 20"/>
                <a:gd name="T6" fmla="*/ 7 w 38"/>
                <a:gd name="T7" fmla="*/ 1 h 20"/>
                <a:gd name="T8" fmla="*/ 7 w 38"/>
                <a:gd name="T9" fmla="*/ 1 h 20"/>
                <a:gd name="T10" fmla="*/ 4 w 38"/>
                <a:gd name="T11" fmla="*/ 2 h 20"/>
                <a:gd name="T12" fmla="*/ 1 w 38"/>
                <a:gd name="T13" fmla="*/ 3 h 20"/>
                <a:gd name="T14" fmla="*/ 0 w 38"/>
                <a:gd name="T15" fmla="*/ 7 h 20"/>
                <a:gd name="T16" fmla="*/ 0 w 38"/>
                <a:gd name="T17" fmla="*/ 9 h 20"/>
                <a:gd name="T18" fmla="*/ 0 w 38"/>
                <a:gd name="T19" fmla="*/ 9 h 20"/>
                <a:gd name="T20" fmla="*/ 0 w 38"/>
                <a:gd name="T21" fmla="*/ 13 h 20"/>
                <a:gd name="T22" fmla="*/ 1 w 38"/>
                <a:gd name="T23" fmla="*/ 17 h 20"/>
                <a:gd name="T24" fmla="*/ 4 w 38"/>
                <a:gd name="T25" fmla="*/ 18 h 20"/>
                <a:gd name="T26" fmla="*/ 7 w 38"/>
                <a:gd name="T27" fmla="*/ 19 h 20"/>
                <a:gd name="T28" fmla="*/ 7 w 38"/>
                <a:gd name="T29" fmla="*/ 19 h 20"/>
                <a:gd name="T30" fmla="*/ 18 w 38"/>
                <a:gd name="T31" fmla="*/ 20 h 20"/>
                <a:gd name="T32" fmla="*/ 18 w 38"/>
                <a:gd name="T33" fmla="*/ 20 h 20"/>
                <a:gd name="T34" fmla="*/ 18 w 38"/>
                <a:gd name="T35" fmla="*/ 19 h 20"/>
                <a:gd name="T36" fmla="*/ 18 w 38"/>
                <a:gd name="T37" fmla="*/ 19 h 20"/>
                <a:gd name="T38" fmla="*/ 29 w 38"/>
                <a:gd name="T39" fmla="*/ 19 h 20"/>
                <a:gd name="T40" fmla="*/ 29 w 38"/>
                <a:gd name="T41" fmla="*/ 19 h 20"/>
                <a:gd name="T42" fmla="*/ 33 w 38"/>
                <a:gd name="T43" fmla="*/ 18 h 20"/>
                <a:gd name="T44" fmla="*/ 36 w 38"/>
                <a:gd name="T45" fmla="*/ 17 h 20"/>
                <a:gd name="T46" fmla="*/ 38 w 38"/>
                <a:gd name="T47" fmla="*/ 14 h 20"/>
                <a:gd name="T48" fmla="*/ 38 w 38"/>
                <a:gd name="T49" fmla="*/ 9 h 20"/>
                <a:gd name="T50" fmla="*/ 38 w 38"/>
                <a:gd name="T51" fmla="*/ 9 h 20"/>
                <a:gd name="T52" fmla="*/ 38 w 38"/>
                <a:gd name="T53" fmla="*/ 6 h 20"/>
                <a:gd name="T54" fmla="*/ 37 w 38"/>
                <a:gd name="T55" fmla="*/ 3 h 20"/>
                <a:gd name="T56" fmla="*/ 33 w 38"/>
                <a:gd name="T57" fmla="*/ 1 h 20"/>
                <a:gd name="T58" fmla="*/ 29 w 38"/>
                <a:gd name="T59" fmla="*/ 1 h 20"/>
                <a:gd name="T60" fmla="*/ 29 w 38"/>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1"/>
                  </a:moveTo>
                  <a:lnTo>
                    <a:pt x="29" y="1"/>
                  </a:lnTo>
                  <a:lnTo>
                    <a:pt x="18" y="0"/>
                  </a:lnTo>
                  <a:lnTo>
                    <a:pt x="7" y="1"/>
                  </a:lnTo>
                  <a:lnTo>
                    <a:pt x="7" y="1"/>
                  </a:lnTo>
                  <a:lnTo>
                    <a:pt x="4" y="2"/>
                  </a:lnTo>
                  <a:lnTo>
                    <a:pt x="1" y="3"/>
                  </a:lnTo>
                  <a:lnTo>
                    <a:pt x="0" y="7"/>
                  </a:lnTo>
                  <a:lnTo>
                    <a:pt x="0" y="9"/>
                  </a:lnTo>
                  <a:lnTo>
                    <a:pt x="0" y="9"/>
                  </a:lnTo>
                  <a:lnTo>
                    <a:pt x="0" y="13"/>
                  </a:lnTo>
                  <a:lnTo>
                    <a:pt x="1" y="17"/>
                  </a:lnTo>
                  <a:lnTo>
                    <a:pt x="4" y="18"/>
                  </a:lnTo>
                  <a:lnTo>
                    <a:pt x="7" y="19"/>
                  </a:lnTo>
                  <a:lnTo>
                    <a:pt x="7" y="19"/>
                  </a:lnTo>
                  <a:lnTo>
                    <a:pt x="18" y="20"/>
                  </a:lnTo>
                  <a:lnTo>
                    <a:pt x="18" y="20"/>
                  </a:lnTo>
                  <a:lnTo>
                    <a:pt x="18" y="19"/>
                  </a:lnTo>
                  <a:lnTo>
                    <a:pt x="18" y="19"/>
                  </a:lnTo>
                  <a:lnTo>
                    <a:pt x="29" y="19"/>
                  </a:lnTo>
                  <a:lnTo>
                    <a:pt x="29" y="19"/>
                  </a:lnTo>
                  <a:lnTo>
                    <a:pt x="33" y="18"/>
                  </a:lnTo>
                  <a:lnTo>
                    <a:pt x="36" y="17"/>
                  </a:lnTo>
                  <a:lnTo>
                    <a:pt x="38" y="14"/>
                  </a:lnTo>
                  <a:lnTo>
                    <a:pt x="38" y="9"/>
                  </a:lnTo>
                  <a:lnTo>
                    <a:pt x="38" y="9"/>
                  </a:lnTo>
                  <a:lnTo>
                    <a:pt x="38" y="6"/>
                  </a:lnTo>
                  <a:lnTo>
                    <a:pt x="37" y="3"/>
                  </a:lnTo>
                  <a:lnTo>
                    <a:pt x="33" y="1"/>
                  </a:lnTo>
                  <a:lnTo>
                    <a:pt x="29" y="1"/>
                  </a:lnTo>
                  <a:lnTo>
                    <a:pt x="29" y="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5">
              <a:extLst>
                <a:ext uri="{FF2B5EF4-FFF2-40B4-BE49-F238E27FC236}">
                  <a16:creationId xmlns:a16="http://schemas.microsoft.com/office/drawing/2014/main" id="{6A9A98E1-8223-45C9-8362-4A6705F3A18D}"/>
                </a:ext>
              </a:extLst>
            </p:cNvPr>
            <p:cNvSpPr>
              <a:spLocks/>
            </p:cNvSpPr>
            <p:nvPr userDrawn="1"/>
          </p:nvSpPr>
          <p:spPr bwMode="auto">
            <a:xfrm>
              <a:off x="-2097087" y="5851525"/>
              <a:ext cx="484188" cy="33338"/>
            </a:xfrm>
            <a:custGeom>
              <a:avLst/>
              <a:gdLst>
                <a:gd name="T0" fmla="*/ 288 w 305"/>
                <a:gd name="T1" fmla="*/ 0 h 21"/>
                <a:gd name="T2" fmla="*/ 288 w 305"/>
                <a:gd name="T3" fmla="*/ 0 h 21"/>
                <a:gd name="T4" fmla="*/ 15 w 305"/>
                <a:gd name="T5" fmla="*/ 0 h 21"/>
                <a:gd name="T6" fmla="*/ 15 w 305"/>
                <a:gd name="T7" fmla="*/ 0 h 21"/>
                <a:gd name="T8" fmla="*/ 9 w 305"/>
                <a:gd name="T9" fmla="*/ 1 h 21"/>
                <a:gd name="T10" fmla="*/ 9 w 305"/>
                <a:gd name="T11" fmla="*/ 1 h 21"/>
                <a:gd name="T12" fmla="*/ 6 w 305"/>
                <a:gd name="T13" fmla="*/ 1 h 21"/>
                <a:gd name="T14" fmla="*/ 2 w 305"/>
                <a:gd name="T15" fmla="*/ 4 h 21"/>
                <a:gd name="T16" fmla="*/ 0 w 305"/>
                <a:gd name="T17" fmla="*/ 6 h 21"/>
                <a:gd name="T18" fmla="*/ 0 w 305"/>
                <a:gd name="T19" fmla="*/ 11 h 21"/>
                <a:gd name="T20" fmla="*/ 0 w 305"/>
                <a:gd name="T21" fmla="*/ 11 h 21"/>
                <a:gd name="T22" fmla="*/ 0 w 305"/>
                <a:gd name="T23" fmla="*/ 15 h 21"/>
                <a:gd name="T24" fmla="*/ 2 w 305"/>
                <a:gd name="T25" fmla="*/ 17 h 21"/>
                <a:gd name="T26" fmla="*/ 6 w 305"/>
                <a:gd name="T27" fmla="*/ 20 h 21"/>
                <a:gd name="T28" fmla="*/ 9 w 305"/>
                <a:gd name="T29" fmla="*/ 20 h 21"/>
                <a:gd name="T30" fmla="*/ 9 w 305"/>
                <a:gd name="T31" fmla="*/ 20 h 21"/>
                <a:gd name="T32" fmla="*/ 19 w 305"/>
                <a:gd name="T33" fmla="*/ 21 h 21"/>
                <a:gd name="T34" fmla="*/ 19 w 305"/>
                <a:gd name="T35" fmla="*/ 21 h 21"/>
                <a:gd name="T36" fmla="*/ 152 w 305"/>
                <a:gd name="T37" fmla="*/ 21 h 21"/>
                <a:gd name="T38" fmla="*/ 152 w 305"/>
                <a:gd name="T39" fmla="*/ 21 h 21"/>
                <a:gd name="T40" fmla="*/ 152 w 305"/>
                <a:gd name="T41" fmla="*/ 21 h 21"/>
                <a:gd name="T42" fmla="*/ 152 w 305"/>
                <a:gd name="T43" fmla="*/ 21 h 21"/>
                <a:gd name="T44" fmla="*/ 173 w 305"/>
                <a:gd name="T45" fmla="*/ 21 h 21"/>
                <a:gd name="T46" fmla="*/ 173 w 305"/>
                <a:gd name="T47" fmla="*/ 21 h 21"/>
                <a:gd name="T48" fmla="*/ 292 w 305"/>
                <a:gd name="T49" fmla="*/ 21 h 21"/>
                <a:gd name="T50" fmla="*/ 292 w 305"/>
                <a:gd name="T51" fmla="*/ 21 h 21"/>
                <a:gd name="T52" fmla="*/ 298 w 305"/>
                <a:gd name="T53" fmla="*/ 20 h 21"/>
                <a:gd name="T54" fmla="*/ 302 w 305"/>
                <a:gd name="T55" fmla="*/ 17 h 21"/>
                <a:gd name="T56" fmla="*/ 304 w 305"/>
                <a:gd name="T57" fmla="*/ 15 h 21"/>
                <a:gd name="T58" fmla="*/ 305 w 305"/>
                <a:gd name="T59" fmla="*/ 10 h 21"/>
                <a:gd name="T60" fmla="*/ 305 w 305"/>
                <a:gd name="T61" fmla="*/ 10 h 21"/>
                <a:gd name="T62" fmla="*/ 304 w 305"/>
                <a:gd name="T63" fmla="*/ 6 h 21"/>
                <a:gd name="T64" fmla="*/ 302 w 305"/>
                <a:gd name="T65" fmla="*/ 3 h 21"/>
                <a:gd name="T66" fmla="*/ 298 w 305"/>
                <a:gd name="T67" fmla="*/ 1 h 21"/>
                <a:gd name="T68" fmla="*/ 292 w 305"/>
                <a:gd name="T69" fmla="*/ 0 h 21"/>
                <a:gd name="T70" fmla="*/ 292 w 305"/>
                <a:gd name="T71" fmla="*/ 0 h 21"/>
                <a:gd name="T72" fmla="*/ 288 w 305"/>
                <a:gd name="T73" fmla="*/ 0 h 21"/>
                <a:gd name="T74" fmla="*/ 288 w 305"/>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1">
                  <a:moveTo>
                    <a:pt x="288" y="0"/>
                  </a:moveTo>
                  <a:lnTo>
                    <a:pt x="288" y="0"/>
                  </a:lnTo>
                  <a:lnTo>
                    <a:pt x="15" y="0"/>
                  </a:lnTo>
                  <a:lnTo>
                    <a:pt x="15" y="0"/>
                  </a:lnTo>
                  <a:lnTo>
                    <a:pt x="9" y="1"/>
                  </a:lnTo>
                  <a:lnTo>
                    <a:pt x="9" y="1"/>
                  </a:lnTo>
                  <a:lnTo>
                    <a:pt x="6" y="1"/>
                  </a:lnTo>
                  <a:lnTo>
                    <a:pt x="2" y="4"/>
                  </a:lnTo>
                  <a:lnTo>
                    <a:pt x="0" y="6"/>
                  </a:lnTo>
                  <a:lnTo>
                    <a:pt x="0" y="11"/>
                  </a:lnTo>
                  <a:lnTo>
                    <a:pt x="0" y="11"/>
                  </a:lnTo>
                  <a:lnTo>
                    <a:pt x="0" y="15"/>
                  </a:lnTo>
                  <a:lnTo>
                    <a:pt x="2" y="17"/>
                  </a:lnTo>
                  <a:lnTo>
                    <a:pt x="6" y="20"/>
                  </a:lnTo>
                  <a:lnTo>
                    <a:pt x="9" y="20"/>
                  </a:lnTo>
                  <a:lnTo>
                    <a:pt x="9" y="20"/>
                  </a:lnTo>
                  <a:lnTo>
                    <a:pt x="19" y="21"/>
                  </a:lnTo>
                  <a:lnTo>
                    <a:pt x="19" y="21"/>
                  </a:lnTo>
                  <a:lnTo>
                    <a:pt x="152" y="21"/>
                  </a:lnTo>
                  <a:lnTo>
                    <a:pt x="152" y="21"/>
                  </a:lnTo>
                  <a:lnTo>
                    <a:pt x="152" y="21"/>
                  </a:lnTo>
                  <a:lnTo>
                    <a:pt x="152" y="21"/>
                  </a:lnTo>
                  <a:lnTo>
                    <a:pt x="173" y="21"/>
                  </a:lnTo>
                  <a:lnTo>
                    <a:pt x="173" y="21"/>
                  </a:lnTo>
                  <a:lnTo>
                    <a:pt x="292" y="21"/>
                  </a:lnTo>
                  <a:lnTo>
                    <a:pt x="292" y="21"/>
                  </a:lnTo>
                  <a:lnTo>
                    <a:pt x="298" y="20"/>
                  </a:lnTo>
                  <a:lnTo>
                    <a:pt x="302" y="17"/>
                  </a:lnTo>
                  <a:lnTo>
                    <a:pt x="304" y="15"/>
                  </a:lnTo>
                  <a:lnTo>
                    <a:pt x="305" y="10"/>
                  </a:lnTo>
                  <a:lnTo>
                    <a:pt x="305" y="10"/>
                  </a:lnTo>
                  <a:lnTo>
                    <a:pt x="304" y="6"/>
                  </a:lnTo>
                  <a:lnTo>
                    <a:pt x="302" y="3"/>
                  </a:lnTo>
                  <a:lnTo>
                    <a:pt x="298" y="1"/>
                  </a:lnTo>
                  <a:lnTo>
                    <a:pt x="292" y="0"/>
                  </a:lnTo>
                  <a:lnTo>
                    <a:pt x="292" y="0"/>
                  </a:lnTo>
                  <a:lnTo>
                    <a:pt x="288" y="0"/>
                  </a:lnTo>
                  <a:lnTo>
                    <a:pt x="288"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6">
              <a:extLst>
                <a:ext uri="{FF2B5EF4-FFF2-40B4-BE49-F238E27FC236}">
                  <a16:creationId xmlns:a16="http://schemas.microsoft.com/office/drawing/2014/main" id="{7E154100-AE73-433E-B735-ABDA5FBAE5F5}"/>
                </a:ext>
              </a:extLst>
            </p:cNvPr>
            <p:cNvSpPr>
              <a:spLocks/>
            </p:cNvSpPr>
            <p:nvPr userDrawn="1"/>
          </p:nvSpPr>
          <p:spPr bwMode="auto">
            <a:xfrm>
              <a:off x="-2247900" y="5853113"/>
              <a:ext cx="31750" cy="30163"/>
            </a:xfrm>
            <a:custGeom>
              <a:avLst/>
              <a:gdLst>
                <a:gd name="T0" fmla="*/ 0 w 20"/>
                <a:gd name="T1" fmla="*/ 10 h 19"/>
                <a:gd name="T2" fmla="*/ 0 w 20"/>
                <a:gd name="T3" fmla="*/ 10 h 19"/>
                <a:gd name="T4" fmla="*/ 2 w 20"/>
                <a:gd name="T5" fmla="*/ 14 h 19"/>
                <a:gd name="T6" fmla="*/ 4 w 20"/>
                <a:gd name="T7" fmla="*/ 16 h 19"/>
                <a:gd name="T8" fmla="*/ 7 w 20"/>
                <a:gd name="T9" fmla="*/ 19 h 19"/>
                <a:gd name="T10" fmla="*/ 10 w 20"/>
                <a:gd name="T11" fmla="*/ 19 h 19"/>
                <a:gd name="T12" fmla="*/ 10 w 20"/>
                <a:gd name="T13" fmla="*/ 19 h 19"/>
                <a:gd name="T14" fmla="*/ 15 w 20"/>
                <a:gd name="T15" fmla="*/ 19 h 19"/>
                <a:gd name="T16" fmla="*/ 18 w 20"/>
                <a:gd name="T17" fmla="*/ 16 h 19"/>
                <a:gd name="T18" fmla="*/ 20 w 20"/>
                <a:gd name="T19" fmla="*/ 14 h 19"/>
                <a:gd name="T20" fmla="*/ 20 w 20"/>
                <a:gd name="T21" fmla="*/ 9 h 19"/>
                <a:gd name="T22" fmla="*/ 20 w 20"/>
                <a:gd name="T23" fmla="*/ 9 h 19"/>
                <a:gd name="T24" fmla="*/ 20 w 20"/>
                <a:gd name="T25" fmla="*/ 5 h 19"/>
                <a:gd name="T26" fmla="*/ 18 w 20"/>
                <a:gd name="T27" fmla="*/ 3 h 19"/>
                <a:gd name="T28" fmla="*/ 15 w 20"/>
                <a:gd name="T29" fmla="*/ 0 h 19"/>
                <a:gd name="T30" fmla="*/ 11 w 20"/>
                <a:gd name="T31" fmla="*/ 0 h 19"/>
                <a:gd name="T32" fmla="*/ 11 w 20"/>
                <a:gd name="T33" fmla="*/ 0 h 19"/>
                <a:gd name="T34" fmla="*/ 8 w 20"/>
                <a:gd name="T35" fmla="*/ 0 h 19"/>
                <a:gd name="T36" fmla="*/ 4 w 20"/>
                <a:gd name="T37" fmla="*/ 3 h 19"/>
                <a:gd name="T38" fmla="*/ 2 w 20"/>
                <a:gd name="T39" fmla="*/ 7 h 19"/>
                <a:gd name="T40" fmla="*/ 0 w 20"/>
                <a:gd name="T41" fmla="*/ 10 h 19"/>
                <a:gd name="T42" fmla="*/ 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10"/>
                  </a:moveTo>
                  <a:lnTo>
                    <a:pt x="0" y="10"/>
                  </a:lnTo>
                  <a:lnTo>
                    <a:pt x="2" y="14"/>
                  </a:lnTo>
                  <a:lnTo>
                    <a:pt x="4" y="16"/>
                  </a:lnTo>
                  <a:lnTo>
                    <a:pt x="7" y="19"/>
                  </a:lnTo>
                  <a:lnTo>
                    <a:pt x="10" y="19"/>
                  </a:lnTo>
                  <a:lnTo>
                    <a:pt x="10" y="19"/>
                  </a:lnTo>
                  <a:lnTo>
                    <a:pt x="15" y="19"/>
                  </a:lnTo>
                  <a:lnTo>
                    <a:pt x="18" y="16"/>
                  </a:lnTo>
                  <a:lnTo>
                    <a:pt x="20" y="14"/>
                  </a:lnTo>
                  <a:lnTo>
                    <a:pt x="20" y="9"/>
                  </a:lnTo>
                  <a:lnTo>
                    <a:pt x="20" y="9"/>
                  </a:lnTo>
                  <a:lnTo>
                    <a:pt x="20" y="5"/>
                  </a:lnTo>
                  <a:lnTo>
                    <a:pt x="18" y="3"/>
                  </a:lnTo>
                  <a:lnTo>
                    <a:pt x="15" y="0"/>
                  </a:lnTo>
                  <a:lnTo>
                    <a:pt x="11" y="0"/>
                  </a:lnTo>
                  <a:lnTo>
                    <a:pt x="11" y="0"/>
                  </a:lnTo>
                  <a:lnTo>
                    <a:pt x="8" y="0"/>
                  </a:lnTo>
                  <a:lnTo>
                    <a:pt x="4" y="3"/>
                  </a:lnTo>
                  <a:lnTo>
                    <a:pt x="2" y="7"/>
                  </a:lnTo>
                  <a:lnTo>
                    <a:pt x="0" y="10"/>
                  </a:lnTo>
                  <a:lnTo>
                    <a:pt x="0" y="10"/>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7">
              <a:extLst>
                <a:ext uri="{FF2B5EF4-FFF2-40B4-BE49-F238E27FC236}">
                  <a16:creationId xmlns:a16="http://schemas.microsoft.com/office/drawing/2014/main" id="{F36752FC-707D-4140-9436-5EBAD5AEA446}"/>
                </a:ext>
              </a:extLst>
            </p:cNvPr>
            <p:cNvSpPr>
              <a:spLocks/>
            </p:cNvSpPr>
            <p:nvPr userDrawn="1"/>
          </p:nvSpPr>
          <p:spPr bwMode="auto">
            <a:xfrm>
              <a:off x="-2312987" y="5853113"/>
              <a:ext cx="30163" cy="30163"/>
            </a:xfrm>
            <a:custGeom>
              <a:avLst/>
              <a:gdLst>
                <a:gd name="T0" fmla="*/ 0 w 19"/>
                <a:gd name="T1" fmla="*/ 10 h 19"/>
                <a:gd name="T2" fmla="*/ 0 w 19"/>
                <a:gd name="T3" fmla="*/ 10 h 19"/>
                <a:gd name="T4" fmla="*/ 1 w 19"/>
                <a:gd name="T5" fmla="*/ 14 h 19"/>
                <a:gd name="T6" fmla="*/ 4 w 19"/>
                <a:gd name="T7" fmla="*/ 16 h 19"/>
                <a:gd name="T8" fmla="*/ 6 w 19"/>
                <a:gd name="T9" fmla="*/ 19 h 19"/>
                <a:gd name="T10" fmla="*/ 10 w 19"/>
                <a:gd name="T11" fmla="*/ 19 h 19"/>
                <a:gd name="T12" fmla="*/ 10 w 19"/>
                <a:gd name="T13" fmla="*/ 19 h 19"/>
                <a:gd name="T14" fmla="*/ 13 w 19"/>
                <a:gd name="T15" fmla="*/ 19 h 19"/>
                <a:gd name="T16" fmla="*/ 17 w 19"/>
                <a:gd name="T17" fmla="*/ 16 h 19"/>
                <a:gd name="T18" fmla="*/ 18 w 19"/>
                <a:gd name="T19" fmla="*/ 14 h 19"/>
                <a:gd name="T20" fmla="*/ 19 w 19"/>
                <a:gd name="T21" fmla="*/ 10 h 19"/>
                <a:gd name="T22" fmla="*/ 19 w 19"/>
                <a:gd name="T23" fmla="*/ 10 h 19"/>
                <a:gd name="T24" fmla="*/ 19 w 19"/>
                <a:gd name="T25" fmla="*/ 5 h 19"/>
                <a:gd name="T26" fmla="*/ 17 w 19"/>
                <a:gd name="T27" fmla="*/ 3 h 19"/>
                <a:gd name="T28" fmla="*/ 15 w 19"/>
                <a:gd name="T29" fmla="*/ 0 h 19"/>
                <a:gd name="T30" fmla="*/ 11 w 19"/>
                <a:gd name="T31" fmla="*/ 0 h 19"/>
                <a:gd name="T32" fmla="*/ 11 w 19"/>
                <a:gd name="T33" fmla="*/ 0 h 19"/>
                <a:gd name="T34" fmla="*/ 6 w 19"/>
                <a:gd name="T35" fmla="*/ 0 h 19"/>
                <a:gd name="T36" fmla="*/ 4 w 19"/>
                <a:gd name="T37" fmla="*/ 3 h 19"/>
                <a:gd name="T38" fmla="*/ 1 w 19"/>
                <a:gd name="T39" fmla="*/ 5 h 19"/>
                <a:gd name="T40" fmla="*/ 0 w 19"/>
                <a:gd name="T41" fmla="*/ 10 h 19"/>
                <a:gd name="T42" fmla="*/ 0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0" y="10"/>
                  </a:moveTo>
                  <a:lnTo>
                    <a:pt x="0" y="10"/>
                  </a:lnTo>
                  <a:lnTo>
                    <a:pt x="1" y="14"/>
                  </a:lnTo>
                  <a:lnTo>
                    <a:pt x="4" y="16"/>
                  </a:lnTo>
                  <a:lnTo>
                    <a:pt x="6" y="19"/>
                  </a:lnTo>
                  <a:lnTo>
                    <a:pt x="10" y="19"/>
                  </a:lnTo>
                  <a:lnTo>
                    <a:pt x="10" y="19"/>
                  </a:lnTo>
                  <a:lnTo>
                    <a:pt x="13" y="19"/>
                  </a:lnTo>
                  <a:lnTo>
                    <a:pt x="17" y="16"/>
                  </a:lnTo>
                  <a:lnTo>
                    <a:pt x="18" y="14"/>
                  </a:lnTo>
                  <a:lnTo>
                    <a:pt x="19" y="10"/>
                  </a:lnTo>
                  <a:lnTo>
                    <a:pt x="19" y="10"/>
                  </a:lnTo>
                  <a:lnTo>
                    <a:pt x="19" y="5"/>
                  </a:lnTo>
                  <a:lnTo>
                    <a:pt x="17" y="3"/>
                  </a:lnTo>
                  <a:lnTo>
                    <a:pt x="15" y="0"/>
                  </a:lnTo>
                  <a:lnTo>
                    <a:pt x="11" y="0"/>
                  </a:lnTo>
                  <a:lnTo>
                    <a:pt x="11" y="0"/>
                  </a:lnTo>
                  <a:lnTo>
                    <a:pt x="6" y="0"/>
                  </a:lnTo>
                  <a:lnTo>
                    <a:pt x="4" y="3"/>
                  </a:lnTo>
                  <a:lnTo>
                    <a:pt x="1" y="5"/>
                  </a:lnTo>
                  <a:lnTo>
                    <a:pt x="0" y="10"/>
                  </a:lnTo>
                  <a:lnTo>
                    <a:pt x="0" y="10"/>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8">
              <a:extLst>
                <a:ext uri="{FF2B5EF4-FFF2-40B4-BE49-F238E27FC236}">
                  <a16:creationId xmlns:a16="http://schemas.microsoft.com/office/drawing/2014/main" id="{4F16A205-5674-4632-AAAF-98FDB9B365DC}"/>
                </a:ext>
              </a:extLst>
            </p:cNvPr>
            <p:cNvSpPr>
              <a:spLocks/>
            </p:cNvSpPr>
            <p:nvPr userDrawn="1"/>
          </p:nvSpPr>
          <p:spPr bwMode="auto">
            <a:xfrm>
              <a:off x="-2179637" y="5853113"/>
              <a:ext cx="31750" cy="30163"/>
            </a:xfrm>
            <a:custGeom>
              <a:avLst/>
              <a:gdLst>
                <a:gd name="T0" fmla="*/ 0 w 20"/>
                <a:gd name="T1" fmla="*/ 9 h 19"/>
                <a:gd name="T2" fmla="*/ 0 w 20"/>
                <a:gd name="T3" fmla="*/ 9 h 19"/>
                <a:gd name="T4" fmla="*/ 0 w 20"/>
                <a:gd name="T5" fmla="*/ 14 h 19"/>
                <a:gd name="T6" fmla="*/ 3 w 20"/>
                <a:gd name="T7" fmla="*/ 16 h 19"/>
                <a:gd name="T8" fmla="*/ 5 w 20"/>
                <a:gd name="T9" fmla="*/ 19 h 19"/>
                <a:gd name="T10" fmla="*/ 9 w 20"/>
                <a:gd name="T11" fmla="*/ 19 h 19"/>
                <a:gd name="T12" fmla="*/ 9 w 20"/>
                <a:gd name="T13" fmla="*/ 19 h 19"/>
                <a:gd name="T14" fmla="*/ 14 w 20"/>
                <a:gd name="T15" fmla="*/ 19 h 19"/>
                <a:gd name="T16" fmla="*/ 16 w 20"/>
                <a:gd name="T17" fmla="*/ 16 h 19"/>
                <a:gd name="T18" fmla="*/ 19 w 20"/>
                <a:gd name="T19" fmla="*/ 14 h 19"/>
                <a:gd name="T20" fmla="*/ 20 w 20"/>
                <a:gd name="T21" fmla="*/ 9 h 19"/>
                <a:gd name="T22" fmla="*/ 20 w 20"/>
                <a:gd name="T23" fmla="*/ 9 h 19"/>
                <a:gd name="T24" fmla="*/ 19 w 20"/>
                <a:gd name="T25" fmla="*/ 5 h 19"/>
                <a:gd name="T26" fmla="*/ 17 w 20"/>
                <a:gd name="T27" fmla="*/ 3 h 19"/>
                <a:gd name="T28" fmla="*/ 14 w 20"/>
                <a:gd name="T29" fmla="*/ 0 h 19"/>
                <a:gd name="T30" fmla="*/ 11 w 20"/>
                <a:gd name="T31" fmla="*/ 0 h 19"/>
                <a:gd name="T32" fmla="*/ 11 w 20"/>
                <a:gd name="T33" fmla="*/ 0 h 19"/>
                <a:gd name="T34" fmla="*/ 6 w 20"/>
                <a:gd name="T35" fmla="*/ 0 h 19"/>
                <a:gd name="T36" fmla="*/ 3 w 20"/>
                <a:gd name="T37" fmla="*/ 3 h 19"/>
                <a:gd name="T38" fmla="*/ 0 w 20"/>
                <a:gd name="T39" fmla="*/ 5 h 19"/>
                <a:gd name="T40" fmla="*/ 0 w 20"/>
                <a:gd name="T41" fmla="*/ 9 h 19"/>
                <a:gd name="T42" fmla="*/ 0 w 2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9"/>
                  </a:moveTo>
                  <a:lnTo>
                    <a:pt x="0" y="9"/>
                  </a:lnTo>
                  <a:lnTo>
                    <a:pt x="0" y="14"/>
                  </a:lnTo>
                  <a:lnTo>
                    <a:pt x="3" y="16"/>
                  </a:lnTo>
                  <a:lnTo>
                    <a:pt x="5" y="19"/>
                  </a:lnTo>
                  <a:lnTo>
                    <a:pt x="9" y="19"/>
                  </a:lnTo>
                  <a:lnTo>
                    <a:pt x="9" y="19"/>
                  </a:lnTo>
                  <a:lnTo>
                    <a:pt x="14" y="19"/>
                  </a:lnTo>
                  <a:lnTo>
                    <a:pt x="16" y="16"/>
                  </a:lnTo>
                  <a:lnTo>
                    <a:pt x="19" y="14"/>
                  </a:lnTo>
                  <a:lnTo>
                    <a:pt x="20" y="9"/>
                  </a:lnTo>
                  <a:lnTo>
                    <a:pt x="20" y="9"/>
                  </a:lnTo>
                  <a:lnTo>
                    <a:pt x="19" y="5"/>
                  </a:lnTo>
                  <a:lnTo>
                    <a:pt x="17" y="3"/>
                  </a:lnTo>
                  <a:lnTo>
                    <a:pt x="14" y="0"/>
                  </a:lnTo>
                  <a:lnTo>
                    <a:pt x="11" y="0"/>
                  </a:lnTo>
                  <a:lnTo>
                    <a:pt x="11" y="0"/>
                  </a:lnTo>
                  <a:lnTo>
                    <a:pt x="6" y="0"/>
                  </a:lnTo>
                  <a:lnTo>
                    <a:pt x="3" y="3"/>
                  </a:lnTo>
                  <a:lnTo>
                    <a:pt x="0" y="5"/>
                  </a:lnTo>
                  <a:lnTo>
                    <a:pt x="0" y="9"/>
                  </a:lnTo>
                  <a:lnTo>
                    <a:pt x="0" y="9"/>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0">
              <a:extLst>
                <a:ext uri="{FF2B5EF4-FFF2-40B4-BE49-F238E27FC236}">
                  <a16:creationId xmlns:a16="http://schemas.microsoft.com/office/drawing/2014/main" id="{E93E9602-4AE8-4608-9D1E-9E8B54634DFA}"/>
                </a:ext>
              </a:extLst>
            </p:cNvPr>
            <p:cNvSpPr>
              <a:spLocks noEditPoints="1"/>
            </p:cNvSpPr>
            <p:nvPr userDrawn="1"/>
          </p:nvSpPr>
          <p:spPr bwMode="auto">
            <a:xfrm>
              <a:off x="-2236787" y="5451475"/>
              <a:ext cx="61913" cy="98425"/>
            </a:xfrm>
            <a:custGeom>
              <a:avLst/>
              <a:gdLst>
                <a:gd name="T0" fmla="*/ 0 w 39"/>
                <a:gd name="T1" fmla="*/ 31 h 62"/>
                <a:gd name="T2" fmla="*/ 0 w 39"/>
                <a:gd name="T3" fmla="*/ 8 h 62"/>
                <a:gd name="T4" fmla="*/ 1 w 39"/>
                <a:gd name="T5" fmla="*/ 2 h 62"/>
                <a:gd name="T6" fmla="*/ 7 w 39"/>
                <a:gd name="T7" fmla="*/ 0 h 62"/>
                <a:gd name="T8" fmla="*/ 17 w 39"/>
                <a:gd name="T9" fmla="*/ 0 h 62"/>
                <a:gd name="T10" fmla="*/ 22 w 39"/>
                <a:gd name="T11" fmla="*/ 0 h 62"/>
                <a:gd name="T12" fmla="*/ 28 w 39"/>
                <a:gd name="T13" fmla="*/ 4 h 62"/>
                <a:gd name="T14" fmla="*/ 33 w 39"/>
                <a:gd name="T15" fmla="*/ 10 h 62"/>
                <a:gd name="T16" fmla="*/ 34 w 39"/>
                <a:gd name="T17" fmla="*/ 19 h 62"/>
                <a:gd name="T18" fmla="*/ 33 w 39"/>
                <a:gd name="T19" fmla="*/ 24 h 62"/>
                <a:gd name="T20" fmla="*/ 34 w 39"/>
                <a:gd name="T21" fmla="*/ 30 h 62"/>
                <a:gd name="T22" fmla="*/ 37 w 39"/>
                <a:gd name="T23" fmla="*/ 33 h 62"/>
                <a:gd name="T24" fmla="*/ 39 w 39"/>
                <a:gd name="T25" fmla="*/ 44 h 62"/>
                <a:gd name="T26" fmla="*/ 37 w 39"/>
                <a:gd name="T27" fmla="*/ 51 h 62"/>
                <a:gd name="T28" fmla="*/ 30 w 39"/>
                <a:gd name="T29" fmla="*/ 59 h 62"/>
                <a:gd name="T30" fmla="*/ 19 w 39"/>
                <a:gd name="T31" fmla="*/ 62 h 62"/>
                <a:gd name="T32" fmla="*/ 6 w 39"/>
                <a:gd name="T33" fmla="*/ 62 h 62"/>
                <a:gd name="T34" fmla="*/ 3 w 39"/>
                <a:gd name="T35" fmla="*/ 62 h 62"/>
                <a:gd name="T36" fmla="*/ 0 w 39"/>
                <a:gd name="T37" fmla="*/ 58 h 62"/>
                <a:gd name="T38" fmla="*/ 0 w 39"/>
                <a:gd name="T39" fmla="*/ 55 h 62"/>
                <a:gd name="T40" fmla="*/ 0 w 39"/>
                <a:gd name="T41" fmla="*/ 31 h 62"/>
                <a:gd name="T42" fmla="*/ 11 w 39"/>
                <a:gd name="T43" fmla="*/ 35 h 62"/>
                <a:gd name="T44" fmla="*/ 11 w 39"/>
                <a:gd name="T45" fmla="*/ 49 h 62"/>
                <a:gd name="T46" fmla="*/ 12 w 39"/>
                <a:gd name="T47" fmla="*/ 51 h 62"/>
                <a:gd name="T48" fmla="*/ 15 w 39"/>
                <a:gd name="T49" fmla="*/ 51 h 62"/>
                <a:gd name="T50" fmla="*/ 25 w 39"/>
                <a:gd name="T51" fmla="*/ 48 h 62"/>
                <a:gd name="T52" fmla="*/ 29 w 39"/>
                <a:gd name="T53" fmla="*/ 42 h 62"/>
                <a:gd name="T54" fmla="*/ 26 w 39"/>
                <a:gd name="T55" fmla="*/ 37 h 62"/>
                <a:gd name="T56" fmla="*/ 18 w 39"/>
                <a:gd name="T57" fmla="*/ 35 h 62"/>
                <a:gd name="T58" fmla="*/ 11 w 39"/>
                <a:gd name="T59" fmla="*/ 35 h 62"/>
                <a:gd name="T60" fmla="*/ 11 w 39"/>
                <a:gd name="T61" fmla="*/ 25 h 62"/>
                <a:gd name="T62" fmla="*/ 22 w 39"/>
                <a:gd name="T63" fmla="*/ 20 h 62"/>
                <a:gd name="T64" fmla="*/ 23 w 39"/>
                <a:gd name="T65" fmla="*/ 18 h 62"/>
                <a:gd name="T66" fmla="*/ 22 w 39"/>
                <a:gd name="T67" fmla="*/ 14 h 62"/>
                <a:gd name="T68" fmla="*/ 11 w 39"/>
                <a:gd name="T69" fmla="*/ 9 h 62"/>
                <a:gd name="T70" fmla="*/ 11 w 39"/>
                <a:gd name="T7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62">
                  <a:moveTo>
                    <a:pt x="0" y="31"/>
                  </a:moveTo>
                  <a:lnTo>
                    <a:pt x="0" y="31"/>
                  </a:lnTo>
                  <a:lnTo>
                    <a:pt x="0" y="8"/>
                  </a:lnTo>
                  <a:lnTo>
                    <a:pt x="0" y="8"/>
                  </a:lnTo>
                  <a:lnTo>
                    <a:pt x="0" y="4"/>
                  </a:lnTo>
                  <a:lnTo>
                    <a:pt x="1" y="2"/>
                  </a:lnTo>
                  <a:lnTo>
                    <a:pt x="3" y="0"/>
                  </a:lnTo>
                  <a:lnTo>
                    <a:pt x="7" y="0"/>
                  </a:lnTo>
                  <a:lnTo>
                    <a:pt x="7" y="0"/>
                  </a:lnTo>
                  <a:lnTo>
                    <a:pt x="17" y="0"/>
                  </a:lnTo>
                  <a:lnTo>
                    <a:pt x="17" y="0"/>
                  </a:lnTo>
                  <a:lnTo>
                    <a:pt x="22" y="0"/>
                  </a:lnTo>
                  <a:lnTo>
                    <a:pt x="25" y="3"/>
                  </a:lnTo>
                  <a:lnTo>
                    <a:pt x="28" y="4"/>
                  </a:lnTo>
                  <a:lnTo>
                    <a:pt x="31" y="8"/>
                  </a:lnTo>
                  <a:lnTo>
                    <a:pt x="33" y="10"/>
                  </a:lnTo>
                  <a:lnTo>
                    <a:pt x="34" y="14"/>
                  </a:lnTo>
                  <a:lnTo>
                    <a:pt x="34" y="19"/>
                  </a:lnTo>
                  <a:lnTo>
                    <a:pt x="33" y="24"/>
                  </a:lnTo>
                  <a:lnTo>
                    <a:pt x="33" y="24"/>
                  </a:lnTo>
                  <a:lnTo>
                    <a:pt x="33" y="26"/>
                  </a:lnTo>
                  <a:lnTo>
                    <a:pt x="34" y="30"/>
                  </a:lnTo>
                  <a:lnTo>
                    <a:pt x="34" y="30"/>
                  </a:lnTo>
                  <a:lnTo>
                    <a:pt x="37" y="33"/>
                  </a:lnTo>
                  <a:lnTo>
                    <a:pt x="39" y="40"/>
                  </a:lnTo>
                  <a:lnTo>
                    <a:pt x="39" y="44"/>
                  </a:lnTo>
                  <a:lnTo>
                    <a:pt x="37" y="51"/>
                  </a:lnTo>
                  <a:lnTo>
                    <a:pt x="37" y="51"/>
                  </a:lnTo>
                  <a:lnTo>
                    <a:pt x="35" y="55"/>
                  </a:lnTo>
                  <a:lnTo>
                    <a:pt x="30" y="59"/>
                  </a:lnTo>
                  <a:lnTo>
                    <a:pt x="25" y="60"/>
                  </a:lnTo>
                  <a:lnTo>
                    <a:pt x="19" y="62"/>
                  </a:lnTo>
                  <a:lnTo>
                    <a:pt x="19" y="62"/>
                  </a:lnTo>
                  <a:lnTo>
                    <a:pt x="6" y="62"/>
                  </a:lnTo>
                  <a:lnTo>
                    <a:pt x="6" y="62"/>
                  </a:lnTo>
                  <a:lnTo>
                    <a:pt x="3" y="62"/>
                  </a:lnTo>
                  <a:lnTo>
                    <a:pt x="1" y="60"/>
                  </a:lnTo>
                  <a:lnTo>
                    <a:pt x="0" y="58"/>
                  </a:lnTo>
                  <a:lnTo>
                    <a:pt x="0" y="55"/>
                  </a:lnTo>
                  <a:lnTo>
                    <a:pt x="0" y="55"/>
                  </a:lnTo>
                  <a:lnTo>
                    <a:pt x="0" y="31"/>
                  </a:lnTo>
                  <a:lnTo>
                    <a:pt x="0" y="31"/>
                  </a:lnTo>
                  <a:close/>
                  <a:moveTo>
                    <a:pt x="11" y="35"/>
                  </a:moveTo>
                  <a:lnTo>
                    <a:pt x="11" y="35"/>
                  </a:lnTo>
                  <a:lnTo>
                    <a:pt x="9" y="44"/>
                  </a:lnTo>
                  <a:lnTo>
                    <a:pt x="11" y="49"/>
                  </a:lnTo>
                  <a:lnTo>
                    <a:pt x="11" y="51"/>
                  </a:lnTo>
                  <a:lnTo>
                    <a:pt x="12" y="51"/>
                  </a:lnTo>
                  <a:lnTo>
                    <a:pt x="15" y="51"/>
                  </a:lnTo>
                  <a:lnTo>
                    <a:pt x="15" y="51"/>
                  </a:lnTo>
                  <a:lnTo>
                    <a:pt x="22" y="51"/>
                  </a:lnTo>
                  <a:lnTo>
                    <a:pt x="25" y="48"/>
                  </a:lnTo>
                  <a:lnTo>
                    <a:pt x="28" y="46"/>
                  </a:lnTo>
                  <a:lnTo>
                    <a:pt x="29" y="42"/>
                  </a:lnTo>
                  <a:lnTo>
                    <a:pt x="29" y="42"/>
                  </a:lnTo>
                  <a:lnTo>
                    <a:pt x="26" y="37"/>
                  </a:lnTo>
                  <a:lnTo>
                    <a:pt x="24" y="35"/>
                  </a:lnTo>
                  <a:lnTo>
                    <a:pt x="18" y="35"/>
                  </a:lnTo>
                  <a:lnTo>
                    <a:pt x="11" y="35"/>
                  </a:lnTo>
                  <a:lnTo>
                    <a:pt x="11" y="35"/>
                  </a:lnTo>
                  <a:close/>
                  <a:moveTo>
                    <a:pt x="11" y="25"/>
                  </a:moveTo>
                  <a:lnTo>
                    <a:pt x="11" y="25"/>
                  </a:lnTo>
                  <a:lnTo>
                    <a:pt x="17" y="22"/>
                  </a:lnTo>
                  <a:lnTo>
                    <a:pt x="22" y="20"/>
                  </a:lnTo>
                  <a:lnTo>
                    <a:pt x="22" y="20"/>
                  </a:lnTo>
                  <a:lnTo>
                    <a:pt x="23" y="18"/>
                  </a:lnTo>
                  <a:lnTo>
                    <a:pt x="22" y="14"/>
                  </a:lnTo>
                  <a:lnTo>
                    <a:pt x="22" y="14"/>
                  </a:lnTo>
                  <a:lnTo>
                    <a:pt x="17" y="11"/>
                  </a:lnTo>
                  <a:lnTo>
                    <a:pt x="11" y="9"/>
                  </a:lnTo>
                  <a:lnTo>
                    <a:pt x="11" y="9"/>
                  </a:lnTo>
                  <a:lnTo>
                    <a:pt x="11" y="25"/>
                  </a:lnTo>
                  <a:lnTo>
                    <a:pt x="11" y="25"/>
                  </a:lnTo>
                  <a:close/>
                </a:path>
              </a:pathLst>
            </a:custGeom>
            <a:solidFill>
              <a:srgbClr val="548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1">
              <a:extLst>
                <a:ext uri="{FF2B5EF4-FFF2-40B4-BE49-F238E27FC236}">
                  <a16:creationId xmlns:a16="http://schemas.microsoft.com/office/drawing/2014/main" id="{B675553D-9092-4022-8920-F84F3CDD7731}"/>
                </a:ext>
              </a:extLst>
            </p:cNvPr>
            <p:cNvSpPr>
              <a:spLocks/>
            </p:cNvSpPr>
            <p:nvPr userDrawn="1"/>
          </p:nvSpPr>
          <p:spPr bwMode="auto">
            <a:xfrm>
              <a:off x="-1947862" y="5529263"/>
              <a:ext cx="85725" cy="85725"/>
            </a:xfrm>
            <a:custGeom>
              <a:avLst/>
              <a:gdLst>
                <a:gd name="T0" fmla="*/ 22 w 54"/>
                <a:gd name="T1" fmla="*/ 32 h 54"/>
                <a:gd name="T2" fmla="*/ 22 w 54"/>
                <a:gd name="T3" fmla="*/ 32 h 54"/>
                <a:gd name="T4" fmla="*/ 13 w 54"/>
                <a:gd name="T5" fmla="*/ 32 h 54"/>
                <a:gd name="T6" fmla="*/ 6 w 54"/>
                <a:gd name="T7" fmla="*/ 31 h 54"/>
                <a:gd name="T8" fmla="*/ 6 w 54"/>
                <a:gd name="T9" fmla="*/ 31 h 54"/>
                <a:gd name="T10" fmla="*/ 2 w 54"/>
                <a:gd name="T11" fmla="*/ 30 h 54"/>
                <a:gd name="T12" fmla="*/ 0 w 54"/>
                <a:gd name="T13" fmla="*/ 27 h 54"/>
                <a:gd name="T14" fmla="*/ 0 w 54"/>
                <a:gd name="T15" fmla="*/ 27 h 54"/>
                <a:gd name="T16" fmla="*/ 2 w 54"/>
                <a:gd name="T17" fmla="*/ 25 h 54"/>
                <a:gd name="T18" fmla="*/ 6 w 54"/>
                <a:gd name="T19" fmla="*/ 22 h 54"/>
                <a:gd name="T20" fmla="*/ 6 w 54"/>
                <a:gd name="T21" fmla="*/ 22 h 54"/>
                <a:gd name="T22" fmla="*/ 13 w 54"/>
                <a:gd name="T23" fmla="*/ 22 h 54"/>
                <a:gd name="T24" fmla="*/ 22 w 54"/>
                <a:gd name="T25" fmla="*/ 22 h 54"/>
                <a:gd name="T26" fmla="*/ 22 w 54"/>
                <a:gd name="T27" fmla="*/ 22 h 54"/>
                <a:gd name="T28" fmla="*/ 22 w 54"/>
                <a:gd name="T29" fmla="*/ 14 h 54"/>
                <a:gd name="T30" fmla="*/ 22 w 54"/>
                <a:gd name="T31" fmla="*/ 5 h 54"/>
                <a:gd name="T32" fmla="*/ 22 w 54"/>
                <a:gd name="T33" fmla="*/ 5 h 54"/>
                <a:gd name="T34" fmla="*/ 24 w 54"/>
                <a:gd name="T35" fmla="*/ 3 h 54"/>
                <a:gd name="T36" fmla="*/ 27 w 54"/>
                <a:gd name="T37" fmla="*/ 0 h 54"/>
                <a:gd name="T38" fmla="*/ 27 w 54"/>
                <a:gd name="T39" fmla="*/ 0 h 54"/>
                <a:gd name="T40" fmla="*/ 29 w 54"/>
                <a:gd name="T41" fmla="*/ 0 h 54"/>
                <a:gd name="T42" fmla="*/ 30 w 54"/>
                <a:gd name="T43" fmla="*/ 2 h 54"/>
                <a:gd name="T44" fmla="*/ 32 w 54"/>
                <a:gd name="T45" fmla="*/ 4 h 54"/>
                <a:gd name="T46" fmla="*/ 32 w 54"/>
                <a:gd name="T47" fmla="*/ 6 h 54"/>
                <a:gd name="T48" fmla="*/ 32 w 54"/>
                <a:gd name="T49" fmla="*/ 6 h 54"/>
                <a:gd name="T50" fmla="*/ 32 w 54"/>
                <a:gd name="T51" fmla="*/ 22 h 54"/>
                <a:gd name="T52" fmla="*/ 32 w 54"/>
                <a:gd name="T53" fmla="*/ 22 h 54"/>
                <a:gd name="T54" fmla="*/ 40 w 54"/>
                <a:gd name="T55" fmla="*/ 22 h 54"/>
                <a:gd name="T56" fmla="*/ 47 w 54"/>
                <a:gd name="T57" fmla="*/ 22 h 54"/>
                <a:gd name="T58" fmla="*/ 47 w 54"/>
                <a:gd name="T59" fmla="*/ 22 h 54"/>
                <a:gd name="T60" fmla="*/ 51 w 54"/>
                <a:gd name="T61" fmla="*/ 24 h 54"/>
                <a:gd name="T62" fmla="*/ 54 w 54"/>
                <a:gd name="T63" fmla="*/ 27 h 54"/>
                <a:gd name="T64" fmla="*/ 54 w 54"/>
                <a:gd name="T65" fmla="*/ 27 h 54"/>
                <a:gd name="T66" fmla="*/ 54 w 54"/>
                <a:gd name="T67" fmla="*/ 30 h 54"/>
                <a:gd name="T68" fmla="*/ 52 w 54"/>
                <a:gd name="T69" fmla="*/ 31 h 54"/>
                <a:gd name="T70" fmla="*/ 47 w 54"/>
                <a:gd name="T71" fmla="*/ 32 h 54"/>
                <a:gd name="T72" fmla="*/ 47 w 54"/>
                <a:gd name="T73" fmla="*/ 32 h 54"/>
                <a:gd name="T74" fmla="*/ 32 w 54"/>
                <a:gd name="T75" fmla="*/ 32 h 54"/>
                <a:gd name="T76" fmla="*/ 32 w 54"/>
                <a:gd name="T77" fmla="*/ 32 h 54"/>
                <a:gd name="T78" fmla="*/ 32 w 54"/>
                <a:gd name="T79" fmla="*/ 39 h 54"/>
                <a:gd name="T80" fmla="*/ 32 w 54"/>
                <a:gd name="T81" fmla="*/ 48 h 54"/>
                <a:gd name="T82" fmla="*/ 32 w 54"/>
                <a:gd name="T83" fmla="*/ 48 h 54"/>
                <a:gd name="T84" fmla="*/ 30 w 54"/>
                <a:gd name="T85" fmla="*/ 52 h 54"/>
                <a:gd name="T86" fmla="*/ 27 w 54"/>
                <a:gd name="T87" fmla="*/ 54 h 54"/>
                <a:gd name="T88" fmla="*/ 27 w 54"/>
                <a:gd name="T89" fmla="*/ 54 h 54"/>
                <a:gd name="T90" fmla="*/ 24 w 54"/>
                <a:gd name="T91" fmla="*/ 54 h 54"/>
                <a:gd name="T92" fmla="*/ 23 w 54"/>
                <a:gd name="T93" fmla="*/ 53 h 54"/>
                <a:gd name="T94" fmla="*/ 22 w 54"/>
                <a:gd name="T95" fmla="*/ 50 h 54"/>
                <a:gd name="T96" fmla="*/ 22 w 54"/>
                <a:gd name="T97" fmla="*/ 48 h 54"/>
                <a:gd name="T98" fmla="*/ 22 w 54"/>
                <a:gd name="T99" fmla="*/ 48 h 54"/>
                <a:gd name="T100" fmla="*/ 22 w 54"/>
                <a:gd name="T101" fmla="*/ 32 h 54"/>
                <a:gd name="T102" fmla="*/ 22 w 54"/>
                <a:gd name="T10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54">
                  <a:moveTo>
                    <a:pt x="22" y="32"/>
                  </a:moveTo>
                  <a:lnTo>
                    <a:pt x="22" y="32"/>
                  </a:lnTo>
                  <a:lnTo>
                    <a:pt x="13" y="32"/>
                  </a:lnTo>
                  <a:lnTo>
                    <a:pt x="6" y="31"/>
                  </a:lnTo>
                  <a:lnTo>
                    <a:pt x="6" y="31"/>
                  </a:lnTo>
                  <a:lnTo>
                    <a:pt x="2" y="30"/>
                  </a:lnTo>
                  <a:lnTo>
                    <a:pt x="0" y="27"/>
                  </a:lnTo>
                  <a:lnTo>
                    <a:pt x="0" y="27"/>
                  </a:lnTo>
                  <a:lnTo>
                    <a:pt x="2" y="25"/>
                  </a:lnTo>
                  <a:lnTo>
                    <a:pt x="6" y="22"/>
                  </a:lnTo>
                  <a:lnTo>
                    <a:pt x="6" y="22"/>
                  </a:lnTo>
                  <a:lnTo>
                    <a:pt x="13" y="22"/>
                  </a:lnTo>
                  <a:lnTo>
                    <a:pt x="22" y="22"/>
                  </a:lnTo>
                  <a:lnTo>
                    <a:pt x="22" y="22"/>
                  </a:lnTo>
                  <a:lnTo>
                    <a:pt x="22" y="14"/>
                  </a:lnTo>
                  <a:lnTo>
                    <a:pt x="22" y="5"/>
                  </a:lnTo>
                  <a:lnTo>
                    <a:pt x="22" y="5"/>
                  </a:lnTo>
                  <a:lnTo>
                    <a:pt x="24" y="3"/>
                  </a:lnTo>
                  <a:lnTo>
                    <a:pt x="27" y="0"/>
                  </a:lnTo>
                  <a:lnTo>
                    <a:pt x="27" y="0"/>
                  </a:lnTo>
                  <a:lnTo>
                    <a:pt x="29" y="0"/>
                  </a:lnTo>
                  <a:lnTo>
                    <a:pt x="30" y="2"/>
                  </a:lnTo>
                  <a:lnTo>
                    <a:pt x="32" y="4"/>
                  </a:lnTo>
                  <a:lnTo>
                    <a:pt x="32" y="6"/>
                  </a:lnTo>
                  <a:lnTo>
                    <a:pt x="32" y="6"/>
                  </a:lnTo>
                  <a:lnTo>
                    <a:pt x="32" y="22"/>
                  </a:lnTo>
                  <a:lnTo>
                    <a:pt x="32" y="22"/>
                  </a:lnTo>
                  <a:lnTo>
                    <a:pt x="40" y="22"/>
                  </a:lnTo>
                  <a:lnTo>
                    <a:pt x="47" y="22"/>
                  </a:lnTo>
                  <a:lnTo>
                    <a:pt x="47" y="22"/>
                  </a:lnTo>
                  <a:lnTo>
                    <a:pt x="51" y="24"/>
                  </a:lnTo>
                  <a:lnTo>
                    <a:pt x="54" y="27"/>
                  </a:lnTo>
                  <a:lnTo>
                    <a:pt x="54" y="27"/>
                  </a:lnTo>
                  <a:lnTo>
                    <a:pt x="54" y="30"/>
                  </a:lnTo>
                  <a:lnTo>
                    <a:pt x="52" y="31"/>
                  </a:lnTo>
                  <a:lnTo>
                    <a:pt x="47" y="32"/>
                  </a:lnTo>
                  <a:lnTo>
                    <a:pt x="47" y="32"/>
                  </a:lnTo>
                  <a:lnTo>
                    <a:pt x="32" y="32"/>
                  </a:lnTo>
                  <a:lnTo>
                    <a:pt x="32" y="32"/>
                  </a:lnTo>
                  <a:lnTo>
                    <a:pt x="32" y="39"/>
                  </a:lnTo>
                  <a:lnTo>
                    <a:pt x="32" y="48"/>
                  </a:lnTo>
                  <a:lnTo>
                    <a:pt x="32" y="48"/>
                  </a:lnTo>
                  <a:lnTo>
                    <a:pt x="30" y="52"/>
                  </a:lnTo>
                  <a:lnTo>
                    <a:pt x="27" y="54"/>
                  </a:lnTo>
                  <a:lnTo>
                    <a:pt x="27" y="54"/>
                  </a:lnTo>
                  <a:lnTo>
                    <a:pt x="24" y="54"/>
                  </a:lnTo>
                  <a:lnTo>
                    <a:pt x="23" y="53"/>
                  </a:lnTo>
                  <a:lnTo>
                    <a:pt x="22" y="50"/>
                  </a:lnTo>
                  <a:lnTo>
                    <a:pt x="22" y="48"/>
                  </a:lnTo>
                  <a:lnTo>
                    <a:pt x="22" y="48"/>
                  </a:lnTo>
                  <a:lnTo>
                    <a:pt x="22" y="32"/>
                  </a:lnTo>
                  <a:lnTo>
                    <a:pt x="22" y="3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2">
              <a:extLst>
                <a:ext uri="{FF2B5EF4-FFF2-40B4-BE49-F238E27FC236}">
                  <a16:creationId xmlns:a16="http://schemas.microsoft.com/office/drawing/2014/main" id="{4C051FFF-438C-49AC-B1BB-B6102E8D4A74}"/>
                </a:ext>
              </a:extLst>
            </p:cNvPr>
            <p:cNvSpPr>
              <a:spLocks noEditPoints="1"/>
            </p:cNvSpPr>
            <p:nvPr userDrawn="1"/>
          </p:nvSpPr>
          <p:spPr bwMode="auto">
            <a:xfrm>
              <a:off x="-2605087" y="5602288"/>
              <a:ext cx="152400" cy="188913"/>
            </a:xfrm>
            <a:custGeom>
              <a:avLst/>
              <a:gdLst>
                <a:gd name="T0" fmla="*/ 96 w 96"/>
                <a:gd name="T1" fmla="*/ 111 h 119"/>
                <a:gd name="T2" fmla="*/ 96 w 96"/>
                <a:gd name="T3" fmla="*/ 111 h 119"/>
                <a:gd name="T4" fmla="*/ 92 w 96"/>
                <a:gd name="T5" fmla="*/ 116 h 119"/>
                <a:gd name="T6" fmla="*/ 90 w 96"/>
                <a:gd name="T7" fmla="*/ 117 h 119"/>
                <a:gd name="T8" fmla="*/ 87 w 96"/>
                <a:gd name="T9" fmla="*/ 118 h 119"/>
                <a:gd name="T10" fmla="*/ 87 w 96"/>
                <a:gd name="T11" fmla="*/ 118 h 119"/>
                <a:gd name="T12" fmla="*/ 85 w 96"/>
                <a:gd name="T13" fmla="*/ 118 h 119"/>
                <a:gd name="T14" fmla="*/ 82 w 96"/>
                <a:gd name="T15" fmla="*/ 117 h 119"/>
                <a:gd name="T16" fmla="*/ 78 w 96"/>
                <a:gd name="T17" fmla="*/ 113 h 119"/>
                <a:gd name="T18" fmla="*/ 78 w 96"/>
                <a:gd name="T19" fmla="*/ 113 h 119"/>
                <a:gd name="T20" fmla="*/ 73 w 96"/>
                <a:gd name="T21" fmla="*/ 106 h 119"/>
                <a:gd name="T22" fmla="*/ 70 w 96"/>
                <a:gd name="T23" fmla="*/ 97 h 119"/>
                <a:gd name="T24" fmla="*/ 70 w 96"/>
                <a:gd name="T25" fmla="*/ 97 h 119"/>
                <a:gd name="T26" fmla="*/ 69 w 96"/>
                <a:gd name="T27" fmla="*/ 94 h 119"/>
                <a:gd name="T28" fmla="*/ 68 w 96"/>
                <a:gd name="T29" fmla="*/ 92 h 119"/>
                <a:gd name="T30" fmla="*/ 64 w 96"/>
                <a:gd name="T31" fmla="*/ 91 h 119"/>
                <a:gd name="T32" fmla="*/ 62 w 96"/>
                <a:gd name="T33" fmla="*/ 91 h 119"/>
                <a:gd name="T34" fmla="*/ 62 w 96"/>
                <a:gd name="T35" fmla="*/ 91 h 119"/>
                <a:gd name="T36" fmla="*/ 47 w 96"/>
                <a:gd name="T37" fmla="*/ 91 h 119"/>
                <a:gd name="T38" fmla="*/ 33 w 96"/>
                <a:gd name="T39" fmla="*/ 91 h 119"/>
                <a:gd name="T40" fmla="*/ 33 w 96"/>
                <a:gd name="T41" fmla="*/ 91 h 119"/>
                <a:gd name="T42" fmla="*/ 30 w 96"/>
                <a:gd name="T43" fmla="*/ 92 h 119"/>
                <a:gd name="T44" fmla="*/ 26 w 96"/>
                <a:gd name="T45" fmla="*/ 96 h 119"/>
                <a:gd name="T46" fmla="*/ 26 w 96"/>
                <a:gd name="T47" fmla="*/ 96 h 119"/>
                <a:gd name="T48" fmla="*/ 22 w 96"/>
                <a:gd name="T49" fmla="*/ 103 h 119"/>
                <a:gd name="T50" fmla="*/ 20 w 96"/>
                <a:gd name="T51" fmla="*/ 111 h 119"/>
                <a:gd name="T52" fmla="*/ 20 w 96"/>
                <a:gd name="T53" fmla="*/ 111 h 119"/>
                <a:gd name="T54" fmla="*/ 18 w 96"/>
                <a:gd name="T55" fmla="*/ 116 h 119"/>
                <a:gd name="T56" fmla="*/ 14 w 96"/>
                <a:gd name="T57" fmla="*/ 118 h 119"/>
                <a:gd name="T58" fmla="*/ 10 w 96"/>
                <a:gd name="T59" fmla="*/ 119 h 119"/>
                <a:gd name="T60" fmla="*/ 7 w 96"/>
                <a:gd name="T61" fmla="*/ 118 h 119"/>
                <a:gd name="T62" fmla="*/ 7 w 96"/>
                <a:gd name="T63" fmla="*/ 118 h 119"/>
                <a:gd name="T64" fmla="*/ 3 w 96"/>
                <a:gd name="T65" fmla="*/ 116 h 119"/>
                <a:gd name="T66" fmla="*/ 0 w 96"/>
                <a:gd name="T67" fmla="*/ 112 h 119"/>
                <a:gd name="T68" fmla="*/ 0 w 96"/>
                <a:gd name="T69" fmla="*/ 108 h 119"/>
                <a:gd name="T70" fmla="*/ 0 w 96"/>
                <a:gd name="T71" fmla="*/ 105 h 119"/>
                <a:gd name="T72" fmla="*/ 0 w 96"/>
                <a:gd name="T73" fmla="*/ 105 h 119"/>
                <a:gd name="T74" fmla="*/ 13 w 96"/>
                <a:gd name="T75" fmla="*/ 72 h 119"/>
                <a:gd name="T76" fmla="*/ 13 w 96"/>
                <a:gd name="T77" fmla="*/ 72 h 119"/>
                <a:gd name="T78" fmla="*/ 36 w 96"/>
                <a:gd name="T79" fmla="*/ 9 h 119"/>
                <a:gd name="T80" fmla="*/ 36 w 96"/>
                <a:gd name="T81" fmla="*/ 9 h 119"/>
                <a:gd name="T82" fmla="*/ 38 w 96"/>
                <a:gd name="T83" fmla="*/ 6 h 119"/>
                <a:gd name="T84" fmla="*/ 40 w 96"/>
                <a:gd name="T85" fmla="*/ 2 h 119"/>
                <a:gd name="T86" fmla="*/ 42 w 96"/>
                <a:gd name="T87" fmla="*/ 0 h 119"/>
                <a:gd name="T88" fmla="*/ 47 w 96"/>
                <a:gd name="T89" fmla="*/ 0 h 119"/>
                <a:gd name="T90" fmla="*/ 47 w 96"/>
                <a:gd name="T91" fmla="*/ 0 h 119"/>
                <a:gd name="T92" fmla="*/ 53 w 96"/>
                <a:gd name="T93" fmla="*/ 2 h 119"/>
                <a:gd name="T94" fmla="*/ 56 w 96"/>
                <a:gd name="T95" fmla="*/ 3 h 119"/>
                <a:gd name="T96" fmla="*/ 57 w 96"/>
                <a:gd name="T97" fmla="*/ 6 h 119"/>
                <a:gd name="T98" fmla="*/ 57 w 96"/>
                <a:gd name="T99" fmla="*/ 6 h 119"/>
                <a:gd name="T100" fmla="*/ 95 w 96"/>
                <a:gd name="T101" fmla="*/ 105 h 119"/>
                <a:gd name="T102" fmla="*/ 95 w 96"/>
                <a:gd name="T103" fmla="*/ 105 h 119"/>
                <a:gd name="T104" fmla="*/ 96 w 96"/>
                <a:gd name="T105" fmla="*/ 111 h 119"/>
                <a:gd name="T106" fmla="*/ 96 w 96"/>
                <a:gd name="T107" fmla="*/ 111 h 119"/>
                <a:gd name="T108" fmla="*/ 36 w 96"/>
                <a:gd name="T109" fmla="*/ 70 h 119"/>
                <a:gd name="T110" fmla="*/ 36 w 96"/>
                <a:gd name="T111" fmla="*/ 70 h 119"/>
                <a:gd name="T112" fmla="*/ 60 w 96"/>
                <a:gd name="T113" fmla="*/ 70 h 119"/>
                <a:gd name="T114" fmla="*/ 60 w 96"/>
                <a:gd name="T115" fmla="*/ 70 h 119"/>
                <a:gd name="T116" fmla="*/ 48 w 96"/>
                <a:gd name="T117" fmla="*/ 37 h 119"/>
                <a:gd name="T118" fmla="*/ 48 w 96"/>
                <a:gd name="T119" fmla="*/ 37 h 119"/>
                <a:gd name="T120" fmla="*/ 36 w 96"/>
                <a:gd name="T121" fmla="*/ 70 h 119"/>
                <a:gd name="T122" fmla="*/ 36 w 96"/>
                <a:gd name="T12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119">
                  <a:moveTo>
                    <a:pt x="96" y="111"/>
                  </a:moveTo>
                  <a:lnTo>
                    <a:pt x="96" y="111"/>
                  </a:lnTo>
                  <a:lnTo>
                    <a:pt x="92" y="116"/>
                  </a:lnTo>
                  <a:lnTo>
                    <a:pt x="90" y="117"/>
                  </a:lnTo>
                  <a:lnTo>
                    <a:pt x="87" y="118"/>
                  </a:lnTo>
                  <a:lnTo>
                    <a:pt x="87" y="118"/>
                  </a:lnTo>
                  <a:lnTo>
                    <a:pt x="85" y="118"/>
                  </a:lnTo>
                  <a:lnTo>
                    <a:pt x="82" y="117"/>
                  </a:lnTo>
                  <a:lnTo>
                    <a:pt x="78" y="113"/>
                  </a:lnTo>
                  <a:lnTo>
                    <a:pt x="78" y="113"/>
                  </a:lnTo>
                  <a:lnTo>
                    <a:pt x="73" y="106"/>
                  </a:lnTo>
                  <a:lnTo>
                    <a:pt x="70" y="97"/>
                  </a:lnTo>
                  <a:lnTo>
                    <a:pt x="70" y="97"/>
                  </a:lnTo>
                  <a:lnTo>
                    <a:pt x="69" y="94"/>
                  </a:lnTo>
                  <a:lnTo>
                    <a:pt x="68" y="92"/>
                  </a:lnTo>
                  <a:lnTo>
                    <a:pt x="64" y="91"/>
                  </a:lnTo>
                  <a:lnTo>
                    <a:pt x="62" y="91"/>
                  </a:lnTo>
                  <a:lnTo>
                    <a:pt x="62" y="91"/>
                  </a:lnTo>
                  <a:lnTo>
                    <a:pt x="47" y="91"/>
                  </a:lnTo>
                  <a:lnTo>
                    <a:pt x="33" y="91"/>
                  </a:lnTo>
                  <a:lnTo>
                    <a:pt x="33" y="91"/>
                  </a:lnTo>
                  <a:lnTo>
                    <a:pt x="30" y="92"/>
                  </a:lnTo>
                  <a:lnTo>
                    <a:pt x="26" y="96"/>
                  </a:lnTo>
                  <a:lnTo>
                    <a:pt x="26" y="96"/>
                  </a:lnTo>
                  <a:lnTo>
                    <a:pt x="22" y="103"/>
                  </a:lnTo>
                  <a:lnTo>
                    <a:pt x="20" y="111"/>
                  </a:lnTo>
                  <a:lnTo>
                    <a:pt x="20" y="111"/>
                  </a:lnTo>
                  <a:lnTo>
                    <a:pt x="18" y="116"/>
                  </a:lnTo>
                  <a:lnTo>
                    <a:pt x="14" y="118"/>
                  </a:lnTo>
                  <a:lnTo>
                    <a:pt x="10" y="119"/>
                  </a:lnTo>
                  <a:lnTo>
                    <a:pt x="7" y="118"/>
                  </a:lnTo>
                  <a:lnTo>
                    <a:pt x="7" y="118"/>
                  </a:lnTo>
                  <a:lnTo>
                    <a:pt x="3" y="116"/>
                  </a:lnTo>
                  <a:lnTo>
                    <a:pt x="0" y="112"/>
                  </a:lnTo>
                  <a:lnTo>
                    <a:pt x="0" y="108"/>
                  </a:lnTo>
                  <a:lnTo>
                    <a:pt x="0" y="105"/>
                  </a:lnTo>
                  <a:lnTo>
                    <a:pt x="0" y="105"/>
                  </a:lnTo>
                  <a:lnTo>
                    <a:pt x="13" y="72"/>
                  </a:lnTo>
                  <a:lnTo>
                    <a:pt x="13" y="72"/>
                  </a:lnTo>
                  <a:lnTo>
                    <a:pt x="36" y="9"/>
                  </a:lnTo>
                  <a:lnTo>
                    <a:pt x="36" y="9"/>
                  </a:lnTo>
                  <a:lnTo>
                    <a:pt x="38" y="6"/>
                  </a:lnTo>
                  <a:lnTo>
                    <a:pt x="40" y="2"/>
                  </a:lnTo>
                  <a:lnTo>
                    <a:pt x="42" y="0"/>
                  </a:lnTo>
                  <a:lnTo>
                    <a:pt x="47" y="0"/>
                  </a:lnTo>
                  <a:lnTo>
                    <a:pt x="47" y="0"/>
                  </a:lnTo>
                  <a:lnTo>
                    <a:pt x="53" y="2"/>
                  </a:lnTo>
                  <a:lnTo>
                    <a:pt x="56" y="3"/>
                  </a:lnTo>
                  <a:lnTo>
                    <a:pt x="57" y="6"/>
                  </a:lnTo>
                  <a:lnTo>
                    <a:pt x="57" y="6"/>
                  </a:lnTo>
                  <a:lnTo>
                    <a:pt x="95" y="105"/>
                  </a:lnTo>
                  <a:lnTo>
                    <a:pt x="95" y="105"/>
                  </a:lnTo>
                  <a:lnTo>
                    <a:pt x="96" y="111"/>
                  </a:lnTo>
                  <a:lnTo>
                    <a:pt x="96" y="111"/>
                  </a:lnTo>
                  <a:close/>
                  <a:moveTo>
                    <a:pt x="36" y="70"/>
                  </a:moveTo>
                  <a:lnTo>
                    <a:pt x="36" y="70"/>
                  </a:lnTo>
                  <a:lnTo>
                    <a:pt x="60" y="70"/>
                  </a:lnTo>
                  <a:lnTo>
                    <a:pt x="60" y="70"/>
                  </a:lnTo>
                  <a:lnTo>
                    <a:pt x="48" y="37"/>
                  </a:lnTo>
                  <a:lnTo>
                    <a:pt x="48" y="37"/>
                  </a:lnTo>
                  <a:lnTo>
                    <a:pt x="36" y="70"/>
                  </a:lnTo>
                  <a:lnTo>
                    <a:pt x="36" y="7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3">
              <a:extLst>
                <a:ext uri="{FF2B5EF4-FFF2-40B4-BE49-F238E27FC236}">
                  <a16:creationId xmlns:a16="http://schemas.microsoft.com/office/drawing/2014/main" id="{158F1BA5-0ED1-4F16-8026-377C4ED5EA81}"/>
                </a:ext>
              </a:extLst>
            </p:cNvPr>
            <p:cNvSpPr>
              <a:spLocks/>
            </p:cNvSpPr>
            <p:nvPr userDrawn="1"/>
          </p:nvSpPr>
          <p:spPr bwMode="auto">
            <a:xfrm>
              <a:off x="-2547937" y="5661025"/>
              <a:ext cx="38100" cy="52388"/>
            </a:xfrm>
            <a:custGeom>
              <a:avLst/>
              <a:gdLst>
                <a:gd name="T0" fmla="*/ 0 w 24"/>
                <a:gd name="T1" fmla="*/ 33 h 33"/>
                <a:gd name="T2" fmla="*/ 0 w 24"/>
                <a:gd name="T3" fmla="*/ 33 h 33"/>
                <a:gd name="T4" fmla="*/ 12 w 24"/>
                <a:gd name="T5" fmla="*/ 0 h 33"/>
                <a:gd name="T6" fmla="*/ 12 w 24"/>
                <a:gd name="T7" fmla="*/ 0 h 33"/>
                <a:gd name="T8" fmla="*/ 24 w 24"/>
                <a:gd name="T9" fmla="*/ 33 h 33"/>
                <a:gd name="T10" fmla="*/ 24 w 24"/>
                <a:gd name="T11" fmla="*/ 33 h 33"/>
                <a:gd name="T12" fmla="*/ 0 w 24"/>
                <a:gd name="T13" fmla="*/ 33 h 33"/>
                <a:gd name="T14" fmla="*/ 0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0" y="33"/>
                  </a:moveTo>
                  <a:lnTo>
                    <a:pt x="0" y="33"/>
                  </a:lnTo>
                  <a:lnTo>
                    <a:pt x="12" y="0"/>
                  </a:lnTo>
                  <a:lnTo>
                    <a:pt x="12" y="0"/>
                  </a:lnTo>
                  <a:lnTo>
                    <a:pt x="24" y="33"/>
                  </a:lnTo>
                  <a:lnTo>
                    <a:pt x="24" y="33"/>
                  </a:lnTo>
                  <a:lnTo>
                    <a:pt x="0" y="33"/>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4">
              <a:extLst>
                <a:ext uri="{FF2B5EF4-FFF2-40B4-BE49-F238E27FC236}">
                  <a16:creationId xmlns:a16="http://schemas.microsoft.com/office/drawing/2014/main" id="{28096E8C-DF51-4C56-AAE0-61DC40460E42}"/>
                </a:ext>
              </a:extLst>
            </p:cNvPr>
            <p:cNvSpPr>
              <a:spLocks/>
            </p:cNvSpPr>
            <p:nvPr userDrawn="1"/>
          </p:nvSpPr>
          <p:spPr bwMode="auto">
            <a:xfrm>
              <a:off x="-2222500" y="5507038"/>
              <a:ext cx="31750" cy="25400"/>
            </a:xfrm>
            <a:custGeom>
              <a:avLst/>
              <a:gdLst>
                <a:gd name="T0" fmla="*/ 2 w 20"/>
                <a:gd name="T1" fmla="*/ 0 h 16"/>
                <a:gd name="T2" fmla="*/ 2 w 20"/>
                <a:gd name="T3" fmla="*/ 0 h 16"/>
                <a:gd name="T4" fmla="*/ 9 w 20"/>
                <a:gd name="T5" fmla="*/ 0 h 16"/>
                <a:gd name="T6" fmla="*/ 15 w 20"/>
                <a:gd name="T7" fmla="*/ 0 h 16"/>
                <a:gd name="T8" fmla="*/ 17 w 20"/>
                <a:gd name="T9" fmla="*/ 2 h 16"/>
                <a:gd name="T10" fmla="*/ 20 w 20"/>
                <a:gd name="T11" fmla="*/ 7 h 16"/>
                <a:gd name="T12" fmla="*/ 20 w 20"/>
                <a:gd name="T13" fmla="*/ 7 h 16"/>
                <a:gd name="T14" fmla="*/ 19 w 20"/>
                <a:gd name="T15" fmla="*/ 11 h 16"/>
                <a:gd name="T16" fmla="*/ 16 w 20"/>
                <a:gd name="T17" fmla="*/ 13 h 16"/>
                <a:gd name="T18" fmla="*/ 13 w 20"/>
                <a:gd name="T19" fmla="*/ 16 h 16"/>
                <a:gd name="T20" fmla="*/ 6 w 20"/>
                <a:gd name="T21" fmla="*/ 16 h 16"/>
                <a:gd name="T22" fmla="*/ 6 w 20"/>
                <a:gd name="T23" fmla="*/ 16 h 16"/>
                <a:gd name="T24" fmla="*/ 3 w 20"/>
                <a:gd name="T25" fmla="*/ 16 h 16"/>
                <a:gd name="T26" fmla="*/ 2 w 20"/>
                <a:gd name="T27" fmla="*/ 16 h 16"/>
                <a:gd name="T28" fmla="*/ 2 w 20"/>
                <a:gd name="T29" fmla="*/ 14 h 16"/>
                <a:gd name="T30" fmla="*/ 0 w 20"/>
                <a:gd name="T31" fmla="*/ 9 h 16"/>
                <a:gd name="T32" fmla="*/ 2 w 20"/>
                <a:gd name="T33" fmla="*/ 0 h 16"/>
                <a:gd name="T34" fmla="*/ 2 w 2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6">
                  <a:moveTo>
                    <a:pt x="2" y="0"/>
                  </a:moveTo>
                  <a:lnTo>
                    <a:pt x="2" y="0"/>
                  </a:lnTo>
                  <a:lnTo>
                    <a:pt x="9" y="0"/>
                  </a:lnTo>
                  <a:lnTo>
                    <a:pt x="15" y="0"/>
                  </a:lnTo>
                  <a:lnTo>
                    <a:pt x="17" y="2"/>
                  </a:lnTo>
                  <a:lnTo>
                    <a:pt x="20" y="7"/>
                  </a:lnTo>
                  <a:lnTo>
                    <a:pt x="20" y="7"/>
                  </a:lnTo>
                  <a:lnTo>
                    <a:pt x="19" y="11"/>
                  </a:lnTo>
                  <a:lnTo>
                    <a:pt x="16" y="13"/>
                  </a:lnTo>
                  <a:lnTo>
                    <a:pt x="13" y="16"/>
                  </a:lnTo>
                  <a:lnTo>
                    <a:pt x="6" y="16"/>
                  </a:lnTo>
                  <a:lnTo>
                    <a:pt x="6" y="16"/>
                  </a:lnTo>
                  <a:lnTo>
                    <a:pt x="3" y="16"/>
                  </a:lnTo>
                  <a:lnTo>
                    <a:pt x="2" y="16"/>
                  </a:lnTo>
                  <a:lnTo>
                    <a:pt x="2" y="14"/>
                  </a:lnTo>
                  <a:lnTo>
                    <a:pt x="0" y="9"/>
                  </a:lnTo>
                  <a:lnTo>
                    <a:pt x="2"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5">
              <a:extLst>
                <a:ext uri="{FF2B5EF4-FFF2-40B4-BE49-F238E27FC236}">
                  <a16:creationId xmlns:a16="http://schemas.microsoft.com/office/drawing/2014/main" id="{F4C94406-C9D7-4929-B1BC-82B23595A22D}"/>
                </a:ext>
              </a:extLst>
            </p:cNvPr>
            <p:cNvSpPr>
              <a:spLocks/>
            </p:cNvSpPr>
            <p:nvPr userDrawn="1"/>
          </p:nvSpPr>
          <p:spPr bwMode="auto">
            <a:xfrm>
              <a:off x="-2544762" y="6197600"/>
              <a:ext cx="31750" cy="133350"/>
            </a:xfrm>
            <a:custGeom>
              <a:avLst/>
              <a:gdLst>
                <a:gd name="T0" fmla="*/ 20 w 20"/>
                <a:gd name="T1" fmla="*/ 0 h 84"/>
                <a:gd name="T2" fmla="*/ 20 w 20"/>
                <a:gd name="T3" fmla="*/ 0 h 84"/>
                <a:gd name="T4" fmla="*/ 20 w 20"/>
                <a:gd name="T5" fmla="*/ 84 h 84"/>
                <a:gd name="T6" fmla="*/ 20 w 20"/>
                <a:gd name="T7" fmla="*/ 84 h 84"/>
                <a:gd name="T8" fmla="*/ 0 w 20"/>
                <a:gd name="T9" fmla="*/ 84 h 84"/>
                <a:gd name="T10" fmla="*/ 0 w 20"/>
                <a:gd name="T11" fmla="*/ 84 h 84"/>
                <a:gd name="T12" fmla="*/ 0 w 20"/>
                <a:gd name="T13" fmla="*/ 0 h 84"/>
                <a:gd name="T14" fmla="*/ 0 w 20"/>
                <a:gd name="T15" fmla="*/ 0 h 84"/>
                <a:gd name="T16" fmla="*/ 20 w 20"/>
                <a:gd name="T17" fmla="*/ 0 h 84"/>
                <a:gd name="T18" fmla="*/ 20 w 20"/>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20" y="0"/>
                  </a:moveTo>
                  <a:lnTo>
                    <a:pt x="20" y="0"/>
                  </a:lnTo>
                  <a:lnTo>
                    <a:pt x="20" y="84"/>
                  </a:lnTo>
                  <a:lnTo>
                    <a:pt x="20" y="84"/>
                  </a:lnTo>
                  <a:lnTo>
                    <a:pt x="0" y="84"/>
                  </a:lnTo>
                  <a:lnTo>
                    <a:pt x="0" y="84"/>
                  </a:lnTo>
                  <a:lnTo>
                    <a:pt x="0" y="0"/>
                  </a:lnTo>
                  <a:lnTo>
                    <a:pt x="0" y="0"/>
                  </a:lnTo>
                  <a:lnTo>
                    <a:pt x="20" y="0"/>
                  </a:lnTo>
                  <a:lnTo>
                    <a:pt x="20" y="0"/>
                  </a:lnTo>
                  <a:close/>
                </a:path>
              </a:pathLst>
            </a:custGeom>
            <a:solidFill>
              <a:srgbClr val="5567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86">
              <a:extLst>
                <a:ext uri="{FF2B5EF4-FFF2-40B4-BE49-F238E27FC236}">
                  <a16:creationId xmlns:a16="http://schemas.microsoft.com/office/drawing/2014/main" id="{E1F83C84-DA57-4CD8-B1B6-3CEC4D797B63}"/>
                </a:ext>
              </a:extLst>
            </p:cNvPr>
            <p:cNvSpPr>
              <a:spLocks/>
            </p:cNvSpPr>
            <p:nvPr userDrawn="1"/>
          </p:nvSpPr>
          <p:spPr bwMode="auto">
            <a:xfrm>
              <a:off x="-1692275" y="5918200"/>
              <a:ext cx="341313" cy="339725"/>
            </a:xfrm>
            <a:custGeom>
              <a:avLst/>
              <a:gdLst>
                <a:gd name="T0" fmla="*/ 215 w 215"/>
                <a:gd name="T1" fmla="*/ 107 h 214"/>
                <a:gd name="T2" fmla="*/ 213 w 215"/>
                <a:gd name="T3" fmla="*/ 128 h 214"/>
                <a:gd name="T4" fmla="*/ 207 w 215"/>
                <a:gd name="T5" fmla="*/ 149 h 214"/>
                <a:gd name="T6" fmla="*/ 197 w 215"/>
                <a:gd name="T7" fmla="*/ 167 h 214"/>
                <a:gd name="T8" fmla="*/ 184 w 215"/>
                <a:gd name="T9" fmla="*/ 183 h 214"/>
                <a:gd name="T10" fmla="*/ 168 w 215"/>
                <a:gd name="T11" fmla="*/ 195 h 214"/>
                <a:gd name="T12" fmla="*/ 149 w 215"/>
                <a:gd name="T13" fmla="*/ 206 h 214"/>
                <a:gd name="T14" fmla="*/ 130 w 215"/>
                <a:gd name="T15" fmla="*/ 212 h 214"/>
                <a:gd name="T16" fmla="*/ 108 w 215"/>
                <a:gd name="T17" fmla="*/ 214 h 214"/>
                <a:gd name="T18" fmla="*/ 97 w 215"/>
                <a:gd name="T19" fmla="*/ 214 h 214"/>
                <a:gd name="T20" fmla="*/ 76 w 215"/>
                <a:gd name="T21" fmla="*/ 210 h 214"/>
                <a:gd name="T22" fmla="*/ 56 w 215"/>
                <a:gd name="T23" fmla="*/ 201 h 214"/>
                <a:gd name="T24" fmla="*/ 39 w 215"/>
                <a:gd name="T25" fmla="*/ 189 h 214"/>
                <a:gd name="T26" fmla="*/ 26 w 215"/>
                <a:gd name="T27" fmla="*/ 176 h 214"/>
                <a:gd name="T28" fmla="*/ 14 w 215"/>
                <a:gd name="T29" fmla="*/ 159 h 214"/>
                <a:gd name="T30" fmla="*/ 5 w 215"/>
                <a:gd name="T31" fmla="*/ 139 h 214"/>
                <a:gd name="T32" fmla="*/ 1 w 215"/>
                <a:gd name="T33" fmla="*/ 118 h 214"/>
                <a:gd name="T34" fmla="*/ 0 w 215"/>
                <a:gd name="T35" fmla="*/ 107 h 214"/>
                <a:gd name="T36" fmla="*/ 3 w 215"/>
                <a:gd name="T37" fmla="*/ 85 h 214"/>
                <a:gd name="T38" fmla="*/ 9 w 215"/>
                <a:gd name="T39" fmla="*/ 66 h 214"/>
                <a:gd name="T40" fmla="*/ 18 w 215"/>
                <a:gd name="T41" fmla="*/ 47 h 214"/>
                <a:gd name="T42" fmla="*/ 32 w 215"/>
                <a:gd name="T43" fmla="*/ 32 h 214"/>
                <a:gd name="T44" fmla="*/ 48 w 215"/>
                <a:gd name="T45" fmla="*/ 18 h 214"/>
                <a:gd name="T46" fmla="*/ 66 w 215"/>
                <a:gd name="T47" fmla="*/ 8 h 214"/>
                <a:gd name="T48" fmla="*/ 87 w 215"/>
                <a:gd name="T49" fmla="*/ 2 h 214"/>
                <a:gd name="T50" fmla="*/ 108 w 215"/>
                <a:gd name="T51" fmla="*/ 0 h 214"/>
                <a:gd name="T52" fmla="*/ 119 w 215"/>
                <a:gd name="T53" fmla="*/ 0 h 214"/>
                <a:gd name="T54" fmla="*/ 140 w 215"/>
                <a:gd name="T55" fmla="*/ 5 h 214"/>
                <a:gd name="T56" fmla="*/ 159 w 215"/>
                <a:gd name="T57" fmla="*/ 13 h 214"/>
                <a:gd name="T58" fmla="*/ 176 w 215"/>
                <a:gd name="T59" fmla="*/ 24 h 214"/>
                <a:gd name="T60" fmla="*/ 191 w 215"/>
                <a:gd name="T61" fmla="*/ 39 h 214"/>
                <a:gd name="T62" fmla="*/ 202 w 215"/>
                <a:gd name="T63" fmla="*/ 56 h 214"/>
                <a:gd name="T64" fmla="*/ 210 w 215"/>
                <a:gd name="T65" fmla="*/ 76 h 214"/>
                <a:gd name="T66" fmla="*/ 215 w 215"/>
                <a:gd name="T67" fmla="*/ 96 h 214"/>
                <a:gd name="T68" fmla="*/ 215 w 215"/>
                <a:gd name="T69"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4">
                  <a:moveTo>
                    <a:pt x="215" y="107"/>
                  </a:moveTo>
                  <a:lnTo>
                    <a:pt x="215" y="107"/>
                  </a:lnTo>
                  <a:lnTo>
                    <a:pt x="215" y="118"/>
                  </a:lnTo>
                  <a:lnTo>
                    <a:pt x="213" y="128"/>
                  </a:lnTo>
                  <a:lnTo>
                    <a:pt x="210" y="139"/>
                  </a:lnTo>
                  <a:lnTo>
                    <a:pt x="207" y="149"/>
                  </a:lnTo>
                  <a:lnTo>
                    <a:pt x="202" y="159"/>
                  </a:lnTo>
                  <a:lnTo>
                    <a:pt x="197" y="167"/>
                  </a:lnTo>
                  <a:lnTo>
                    <a:pt x="191" y="176"/>
                  </a:lnTo>
                  <a:lnTo>
                    <a:pt x="184" y="183"/>
                  </a:lnTo>
                  <a:lnTo>
                    <a:pt x="176" y="189"/>
                  </a:lnTo>
                  <a:lnTo>
                    <a:pt x="168" y="195"/>
                  </a:lnTo>
                  <a:lnTo>
                    <a:pt x="159" y="201"/>
                  </a:lnTo>
                  <a:lnTo>
                    <a:pt x="149" y="206"/>
                  </a:lnTo>
                  <a:lnTo>
                    <a:pt x="140" y="210"/>
                  </a:lnTo>
                  <a:lnTo>
                    <a:pt x="130" y="212"/>
                  </a:lnTo>
                  <a:lnTo>
                    <a:pt x="119" y="214"/>
                  </a:lnTo>
                  <a:lnTo>
                    <a:pt x="108" y="214"/>
                  </a:lnTo>
                  <a:lnTo>
                    <a:pt x="108" y="214"/>
                  </a:lnTo>
                  <a:lnTo>
                    <a:pt x="97" y="214"/>
                  </a:lnTo>
                  <a:lnTo>
                    <a:pt x="87" y="212"/>
                  </a:lnTo>
                  <a:lnTo>
                    <a:pt x="76" y="210"/>
                  </a:lnTo>
                  <a:lnTo>
                    <a:pt x="66" y="206"/>
                  </a:lnTo>
                  <a:lnTo>
                    <a:pt x="56" y="201"/>
                  </a:lnTo>
                  <a:lnTo>
                    <a:pt x="48" y="195"/>
                  </a:lnTo>
                  <a:lnTo>
                    <a:pt x="39" y="189"/>
                  </a:lnTo>
                  <a:lnTo>
                    <a:pt x="32" y="183"/>
                  </a:lnTo>
                  <a:lnTo>
                    <a:pt x="26" y="176"/>
                  </a:lnTo>
                  <a:lnTo>
                    <a:pt x="18" y="167"/>
                  </a:lnTo>
                  <a:lnTo>
                    <a:pt x="14" y="159"/>
                  </a:lnTo>
                  <a:lnTo>
                    <a:pt x="9" y="149"/>
                  </a:lnTo>
                  <a:lnTo>
                    <a:pt x="5" y="139"/>
                  </a:lnTo>
                  <a:lnTo>
                    <a:pt x="3" y="128"/>
                  </a:lnTo>
                  <a:lnTo>
                    <a:pt x="1" y="118"/>
                  </a:lnTo>
                  <a:lnTo>
                    <a:pt x="0" y="107"/>
                  </a:lnTo>
                  <a:lnTo>
                    <a:pt x="0" y="107"/>
                  </a:lnTo>
                  <a:lnTo>
                    <a:pt x="1" y="96"/>
                  </a:lnTo>
                  <a:lnTo>
                    <a:pt x="3" y="85"/>
                  </a:lnTo>
                  <a:lnTo>
                    <a:pt x="5" y="76"/>
                  </a:lnTo>
                  <a:lnTo>
                    <a:pt x="9" y="66"/>
                  </a:lnTo>
                  <a:lnTo>
                    <a:pt x="14" y="56"/>
                  </a:lnTo>
                  <a:lnTo>
                    <a:pt x="18" y="47"/>
                  </a:lnTo>
                  <a:lnTo>
                    <a:pt x="26" y="39"/>
                  </a:lnTo>
                  <a:lnTo>
                    <a:pt x="32" y="32"/>
                  </a:lnTo>
                  <a:lnTo>
                    <a:pt x="39" y="24"/>
                  </a:lnTo>
                  <a:lnTo>
                    <a:pt x="48" y="18"/>
                  </a:lnTo>
                  <a:lnTo>
                    <a:pt x="56" y="13"/>
                  </a:lnTo>
                  <a:lnTo>
                    <a:pt x="66" y="8"/>
                  </a:lnTo>
                  <a:lnTo>
                    <a:pt x="76" y="5"/>
                  </a:lnTo>
                  <a:lnTo>
                    <a:pt x="87" y="2"/>
                  </a:lnTo>
                  <a:lnTo>
                    <a:pt x="97" y="0"/>
                  </a:lnTo>
                  <a:lnTo>
                    <a:pt x="108" y="0"/>
                  </a:lnTo>
                  <a:lnTo>
                    <a:pt x="108" y="0"/>
                  </a:lnTo>
                  <a:lnTo>
                    <a:pt x="119" y="0"/>
                  </a:lnTo>
                  <a:lnTo>
                    <a:pt x="130" y="2"/>
                  </a:lnTo>
                  <a:lnTo>
                    <a:pt x="140" y="5"/>
                  </a:lnTo>
                  <a:lnTo>
                    <a:pt x="149" y="8"/>
                  </a:lnTo>
                  <a:lnTo>
                    <a:pt x="159" y="13"/>
                  </a:lnTo>
                  <a:lnTo>
                    <a:pt x="168" y="18"/>
                  </a:lnTo>
                  <a:lnTo>
                    <a:pt x="176" y="24"/>
                  </a:lnTo>
                  <a:lnTo>
                    <a:pt x="184" y="32"/>
                  </a:lnTo>
                  <a:lnTo>
                    <a:pt x="191" y="39"/>
                  </a:lnTo>
                  <a:lnTo>
                    <a:pt x="197" y="47"/>
                  </a:lnTo>
                  <a:lnTo>
                    <a:pt x="202" y="56"/>
                  </a:lnTo>
                  <a:lnTo>
                    <a:pt x="207" y="66"/>
                  </a:lnTo>
                  <a:lnTo>
                    <a:pt x="210" y="76"/>
                  </a:lnTo>
                  <a:lnTo>
                    <a:pt x="213" y="85"/>
                  </a:lnTo>
                  <a:lnTo>
                    <a:pt x="215" y="96"/>
                  </a:lnTo>
                  <a:lnTo>
                    <a:pt x="215" y="107"/>
                  </a:lnTo>
                  <a:lnTo>
                    <a:pt x="215" y="107"/>
                  </a:lnTo>
                  <a:close/>
                </a:path>
              </a:pathLst>
            </a:custGeom>
            <a:solidFill>
              <a:srgbClr val="DCF1EC"/>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7">
              <a:extLst>
                <a:ext uri="{FF2B5EF4-FFF2-40B4-BE49-F238E27FC236}">
                  <a16:creationId xmlns:a16="http://schemas.microsoft.com/office/drawing/2014/main" id="{17AA3A10-7070-4299-8F45-B7736664B111}"/>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 name="T114" fmla="*/ 0 w 137"/>
                <a:gd name="T115" fmla="*/ 3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lnTo>
                    <a:pt x="0" y="3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8">
              <a:extLst>
                <a:ext uri="{FF2B5EF4-FFF2-40B4-BE49-F238E27FC236}">
                  <a16:creationId xmlns:a16="http://schemas.microsoft.com/office/drawing/2014/main" id="{3C1347D1-E8D9-470E-BD73-38B336602D25}"/>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89">
              <a:extLst>
                <a:ext uri="{FF2B5EF4-FFF2-40B4-BE49-F238E27FC236}">
                  <a16:creationId xmlns:a16="http://schemas.microsoft.com/office/drawing/2014/main" id="{DE630064-3DB9-4CA1-8157-245BB42EAF23}"/>
                </a:ext>
              </a:extLst>
            </p:cNvPr>
            <p:cNvSpPr>
              <a:spLocks/>
            </p:cNvSpPr>
            <p:nvPr userDrawn="1"/>
          </p:nvSpPr>
          <p:spPr bwMode="auto">
            <a:xfrm>
              <a:off x="-1687512" y="5926138"/>
              <a:ext cx="336550" cy="336550"/>
            </a:xfrm>
            <a:custGeom>
              <a:avLst/>
              <a:gdLst>
                <a:gd name="T0" fmla="*/ 47 w 212"/>
                <a:gd name="T1" fmla="*/ 16 h 212"/>
                <a:gd name="T2" fmla="*/ 67 w 212"/>
                <a:gd name="T3" fmla="*/ 6 h 212"/>
                <a:gd name="T4" fmla="*/ 88 w 212"/>
                <a:gd name="T5" fmla="*/ 1 h 212"/>
                <a:gd name="T6" fmla="*/ 107 w 212"/>
                <a:gd name="T7" fmla="*/ 0 h 212"/>
                <a:gd name="T8" fmla="*/ 128 w 212"/>
                <a:gd name="T9" fmla="*/ 2 h 212"/>
                <a:gd name="T10" fmla="*/ 148 w 212"/>
                <a:gd name="T11" fmla="*/ 8 h 212"/>
                <a:gd name="T12" fmla="*/ 166 w 212"/>
                <a:gd name="T13" fmla="*/ 18 h 212"/>
                <a:gd name="T14" fmla="*/ 182 w 212"/>
                <a:gd name="T15" fmla="*/ 31 h 212"/>
                <a:gd name="T16" fmla="*/ 195 w 212"/>
                <a:gd name="T17" fmla="*/ 47 h 212"/>
                <a:gd name="T18" fmla="*/ 200 w 212"/>
                <a:gd name="T19" fmla="*/ 57 h 212"/>
                <a:gd name="T20" fmla="*/ 207 w 212"/>
                <a:gd name="T21" fmla="*/ 77 h 212"/>
                <a:gd name="T22" fmla="*/ 211 w 212"/>
                <a:gd name="T23" fmla="*/ 97 h 212"/>
                <a:gd name="T24" fmla="*/ 211 w 212"/>
                <a:gd name="T25" fmla="*/ 118 h 212"/>
                <a:gd name="T26" fmla="*/ 206 w 212"/>
                <a:gd name="T27" fmla="*/ 138 h 212"/>
                <a:gd name="T28" fmla="*/ 199 w 212"/>
                <a:gd name="T29" fmla="*/ 156 h 212"/>
                <a:gd name="T30" fmla="*/ 187 w 212"/>
                <a:gd name="T31" fmla="*/ 173 h 212"/>
                <a:gd name="T32" fmla="*/ 172 w 212"/>
                <a:gd name="T33" fmla="*/ 188 h 212"/>
                <a:gd name="T34" fmla="*/ 163 w 212"/>
                <a:gd name="T35" fmla="*/ 195 h 212"/>
                <a:gd name="T36" fmla="*/ 144 w 212"/>
                <a:gd name="T37" fmla="*/ 205 h 212"/>
                <a:gd name="T38" fmla="*/ 124 w 212"/>
                <a:gd name="T39" fmla="*/ 210 h 212"/>
                <a:gd name="T40" fmla="*/ 104 w 212"/>
                <a:gd name="T41" fmla="*/ 212 h 212"/>
                <a:gd name="T42" fmla="*/ 83 w 212"/>
                <a:gd name="T43" fmla="*/ 210 h 212"/>
                <a:gd name="T44" fmla="*/ 63 w 212"/>
                <a:gd name="T45" fmla="*/ 204 h 212"/>
                <a:gd name="T46" fmla="*/ 46 w 212"/>
                <a:gd name="T47" fmla="*/ 193 h 212"/>
                <a:gd name="T48" fmla="*/ 29 w 212"/>
                <a:gd name="T49" fmla="*/ 181 h 212"/>
                <a:gd name="T50" fmla="*/ 15 w 212"/>
                <a:gd name="T51" fmla="*/ 163 h 212"/>
                <a:gd name="T52" fmla="*/ 11 w 212"/>
                <a:gd name="T53" fmla="*/ 154 h 212"/>
                <a:gd name="T54" fmla="*/ 3 w 212"/>
                <a:gd name="T55" fmla="*/ 134 h 212"/>
                <a:gd name="T56" fmla="*/ 0 w 212"/>
                <a:gd name="T57" fmla="*/ 113 h 212"/>
                <a:gd name="T58" fmla="*/ 0 w 212"/>
                <a:gd name="T59" fmla="*/ 93 h 212"/>
                <a:gd name="T60" fmla="*/ 4 w 212"/>
                <a:gd name="T61" fmla="*/ 73 h 212"/>
                <a:gd name="T62" fmla="*/ 12 w 212"/>
                <a:gd name="T63" fmla="*/ 55 h 212"/>
                <a:gd name="T64" fmla="*/ 24 w 212"/>
                <a:gd name="T65" fmla="*/ 38 h 212"/>
                <a:gd name="T66" fmla="*/ 39 w 212"/>
                <a:gd name="T67" fmla="*/ 23 h 212"/>
                <a:gd name="T68" fmla="*/ 47 w 212"/>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47" y="16"/>
                  </a:moveTo>
                  <a:lnTo>
                    <a:pt x="47" y="16"/>
                  </a:lnTo>
                  <a:lnTo>
                    <a:pt x="57" y="11"/>
                  </a:lnTo>
                  <a:lnTo>
                    <a:pt x="67" y="6"/>
                  </a:lnTo>
                  <a:lnTo>
                    <a:pt x="77" y="3"/>
                  </a:lnTo>
                  <a:lnTo>
                    <a:pt x="88" y="1"/>
                  </a:lnTo>
                  <a:lnTo>
                    <a:pt x="97" y="0"/>
                  </a:lnTo>
                  <a:lnTo>
                    <a:pt x="107" y="0"/>
                  </a:lnTo>
                  <a:lnTo>
                    <a:pt x="118" y="0"/>
                  </a:lnTo>
                  <a:lnTo>
                    <a:pt x="128" y="2"/>
                  </a:lnTo>
                  <a:lnTo>
                    <a:pt x="138" y="5"/>
                  </a:lnTo>
                  <a:lnTo>
                    <a:pt x="148" y="8"/>
                  </a:lnTo>
                  <a:lnTo>
                    <a:pt x="156" y="12"/>
                  </a:lnTo>
                  <a:lnTo>
                    <a:pt x="166" y="18"/>
                  </a:lnTo>
                  <a:lnTo>
                    <a:pt x="173" y="24"/>
                  </a:lnTo>
                  <a:lnTo>
                    <a:pt x="182" y="31"/>
                  </a:lnTo>
                  <a:lnTo>
                    <a:pt x="188" y="39"/>
                  </a:lnTo>
                  <a:lnTo>
                    <a:pt x="195" y="47"/>
                  </a:lnTo>
                  <a:lnTo>
                    <a:pt x="195" y="47"/>
                  </a:lnTo>
                  <a:lnTo>
                    <a:pt x="200" y="57"/>
                  </a:lnTo>
                  <a:lnTo>
                    <a:pt x="205" y="67"/>
                  </a:lnTo>
                  <a:lnTo>
                    <a:pt x="207" y="77"/>
                  </a:lnTo>
                  <a:lnTo>
                    <a:pt x="210" y="88"/>
                  </a:lnTo>
                  <a:lnTo>
                    <a:pt x="211" y="97"/>
                  </a:lnTo>
                  <a:lnTo>
                    <a:pt x="212" y="107"/>
                  </a:lnTo>
                  <a:lnTo>
                    <a:pt x="211" y="118"/>
                  </a:lnTo>
                  <a:lnTo>
                    <a:pt x="210" y="128"/>
                  </a:lnTo>
                  <a:lnTo>
                    <a:pt x="206" y="138"/>
                  </a:lnTo>
                  <a:lnTo>
                    <a:pt x="204" y="148"/>
                  </a:lnTo>
                  <a:lnTo>
                    <a:pt x="199" y="156"/>
                  </a:lnTo>
                  <a:lnTo>
                    <a:pt x="193" y="166"/>
                  </a:lnTo>
                  <a:lnTo>
                    <a:pt x="187" y="173"/>
                  </a:lnTo>
                  <a:lnTo>
                    <a:pt x="179" y="182"/>
                  </a:lnTo>
                  <a:lnTo>
                    <a:pt x="172" y="188"/>
                  </a:lnTo>
                  <a:lnTo>
                    <a:pt x="163" y="195"/>
                  </a:lnTo>
                  <a:lnTo>
                    <a:pt x="163" y="195"/>
                  </a:lnTo>
                  <a:lnTo>
                    <a:pt x="154" y="200"/>
                  </a:lnTo>
                  <a:lnTo>
                    <a:pt x="144" y="205"/>
                  </a:lnTo>
                  <a:lnTo>
                    <a:pt x="134" y="207"/>
                  </a:lnTo>
                  <a:lnTo>
                    <a:pt x="124" y="210"/>
                  </a:lnTo>
                  <a:lnTo>
                    <a:pt x="113" y="211"/>
                  </a:lnTo>
                  <a:lnTo>
                    <a:pt x="104" y="212"/>
                  </a:lnTo>
                  <a:lnTo>
                    <a:pt x="93" y="211"/>
                  </a:lnTo>
                  <a:lnTo>
                    <a:pt x="83" y="210"/>
                  </a:lnTo>
                  <a:lnTo>
                    <a:pt x="73" y="206"/>
                  </a:lnTo>
                  <a:lnTo>
                    <a:pt x="63" y="204"/>
                  </a:lnTo>
                  <a:lnTo>
                    <a:pt x="55" y="199"/>
                  </a:lnTo>
                  <a:lnTo>
                    <a:pt x="46" y="193"/>
                  </a:lnTo>
                  <a:lnTo>
                    <a:pt x="37" y="187"/>
                  </a:lnTo>
                  <a:lnTo>
                    <a:pt x="29" y="181"/>
                  </a:lnTo>
                  <a:lnTo>
                    <a:pt x="23" y="172"/>
                  </a:lnTo>
                  <a:lnTo>
                    <a:pt x="15" y="163"/>
                  </a:lnTo>
                  <a:lnTo>
                    <a:pt x="15" y="163"/>
                  </a:lnTo>
                  <a:lnTo>
                    <a:pt x="11" y="154"/>
                  </a:lnTo>
                  <a:lnTo>
                    <a:pt x="6" y="144"/>
                  </a:lnTo>
                  <a:lnTo>
                    <a:pt x="3" y="134"/>
                  </a:lnTo>
                  <a:lnTo>
                    <a:pt x="1" y="124"/>
                  </a:lnTo>
                  <a:lnTo>
                    <a:pt x="0" y="113"/>
                  </a:lnTo>
                  <a:lnTo>
                    <a:pt x="0" y="104"/>
                  </a:lnTo>
                  <a:lnTo>
                    <a:pt x="0" y="93"/>
                  </a:lnTo>
                  <a:lnTo>
                    <a:pt x="2" y="83"/>
                  </a:lnTo>
                  <a:lnTo>
                    <a:pt x="4" y="73"/>
                  </a:lnTo>
                  <a:lnTo>
                    <a:pt x="8" y="63"/>
                  </a:lnTo>
                  <a:lnTo>
                    <a:pt x="12" y="55"/>
                  </a:lnTo>
                  <a:lnTo>
                    <a:pt x="18" y="46"/>
                  </a:lnTo>
                  <a:lnTo>
                    <a:pt x="24" y="38"/>
                  </a:lnTo>
                  <a:lnTo>
                    <a:pt x="31" y="29"/>
                  </a:lnTo>
                  <a:lnTo>
                    <a:pt x="39" y="23"/>
                  </a:lnTo>
                  <a:lnTo>
                    <a:pt x="47" y="16"/>
                  </a:lnTo>
                  <a:lnTo>
                    <a:pt x="47" y="16"/>
                  </a:lnTo>
                  <a:close/>
                </a:path>
              </a:pathLst>
            </a:custGeom>
            <a:noFill/>
            <a:ln w="20638">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0">
              <a:extLst>
                <a:ext uri="{FF2B5EF4-FFF2-40B4-BE49-F238E27FC236}">
                  <a16:creationId xmlns:a16="http://schemas.microsoft.com/office/drawing/2014/main" id="{D737417D-408A-467A-8BF2-59ACD603EFDC}"/>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9 w 44"/>
                <a:gd name="T5" fmla="*/ 155 h 155"/>
                <a:gd name="T6" fmla="*/ 18 w 44"/>
                <a:gd name="T7" fmla="*/ 154 h 155"/>
                <a:gd name="T8" fmla="*/ 25 w 44"/>
                <a:gd name="T9" fmla="*/ 151 h 155"/>
                <a:gd name="T10" fmla="*/ 31 w 44"/>
                <a:gd name="T11" fmla="*/ 147 h 155"/>
                <a:gd name="T12" fmla="*/ 36 w 44"/>
                <a:gd name="T13" fmla="*/ 143 h 155"/>
                <a:gd name="T14" fmla="*/ 40 w 44"/>
                <a:gd name="T15" fmla="*/ 135 h 155"/>
                <a:gd name="T16" fmla="*/ 42 w 44"/>
                <a:gd name="T17" fmla="*/ 128 h 155"/>
                <a:gd name="T18" fmla="*/ 44 w 44"/>
                <a:gd name="T19" fmla="*/ 119 h 155"/>
                <a:gd name="T20" fmla="*/ 44 w 44"/>
                <a:gd name="T21" fmla="*/ 119 h 155"/>
                <a:gd name="T22" fmla="*/ 44 w 44"/>
                <a:gd name="T23" fmla="*/ 36 h 155"/>
                <a:gd name="T24" fmla="*/ 44 w 44"/>
                <a:gd name="T25" fmla="*/ 36 h 155"/>
                <a:gd name="T26" fmla="*/ 42 w 44"/>
                <a:gd name="T27" fmla="*/ 26 h 155"/>
                <a:gd name="T28" fmla="*/ 40 w 44"/>
                <a:gd name="T29" fmla="*/ 19 h 155"/>
                <a:gd name="T30" fmla="*/ 36 w 44"/>
                <a:gd name="T31" fmla="*/ 12 h 155"/>
                <a:gd name="T32" fmla="*/ 31 w 44"/>
                <a:gd name="T33" fmla="*/ 7 h 155"/>
                <a:gd name="T34" fmla="*/ 25 w 44"/>
                <a:gd name="T35" fmla="*/ 2 h 155"/>
                <a:gd name="T36" fmla="*/ 18 w 44"/>
                <a:gd name="T37" fmla="*/ 0 h 155"/>
                <a:gd name="T38" fmla="*/ 9 w 44"/>
                <a:gd name="T39" fmla="*/ 0 h 155"/>
                <a:gd name="T40" fmla="*/ 0 w 44"/>
                <a:gd name="T41" fmla="*/ 0 h 155"/>
                <a:gd name="T42" fmla="*/ 0 w 44"/>
                <a:gd name="T43" fmla="*/ 0 h 155"/>
                <a:gd name="T44" fmla="*/ 0 w 44"/>
                <a:gd name="T45" fmla="*/ 19 h 155"/>
                <a:gd name="T46" fmla="*/ 0 w 44"/>
                <a:gd name="T47" fmla="*/ 19 h 155"/>
                <a:gd name="T48" fmla="*/ 13 w 44"/>
                <a:gd name="T49" fmla="*/ 22 h 155"/>
                <a:gd name="T50" fmla="*/ 17 w 44"/>
                <a:gd name="T51" fmla="*/ 23 h 155"/>
                <a:gd name="T52" fmla="*/ 19 w 44"/>
                <a:gd name="T53" fmla="*/ 24 h 155"/>
                <a:gd name="T54" fmla="*/ 20 w 44"/>
                <a:gd name="T55" fmla="*/ 28 h 155"/>
                <a:gd name="T56" fmla="*/ 22 w 44"/>
                <a:gd name="T57" fmla="*/ 31 h 155"/>
                <a:gd name="T58" fmla="*/ 23 w 44"/>
                <a:gd name="T59" fmla="*/ 44 h 155"/>
                <a:gd name="T60" fmla="*/ 23 w 44"/>
                <a:gd name="T61" fmla="*/ 44 h 155"/>
                <a:gd name="T62" fmla="*/ 22 w 44"/>
                <a:gd name="T63" fmla="*/ 112 h 155"/>
                <a:gd name="T64" fmla="*/ 22 w 44"/>
                <a:gd name="T65" fmla="*/ 112 h 155"/>
                <a:gd name="T66" fmla="*/ 22 w 44"/>
                <a:gd name="T67" fmla="*/ 123 h 155"/>
                <a:gd name="T68" fmla="*/ 20 w 44"/>
                <a:gd name="T69" fmla="*/ 127 h 155"/>
                <a:gd name="T70" fmla="*/ 19 w 44"/>
                <a:gd name="T71" fmla="*/ 129 h 155"/>
                <a:gd name="T72" fmla="*/ 17 w 44"/>
                <a:gd name="T73" fmla="*/ 132 h 155"/>
                <a:gd name="T74" fmla="*/ 13 w 44"/>
                <a:gd name="T75" fmla="*/ 133 h 155"/>
                <a:gd name="T76" fmla="*/ 2 w 44"/>
                <a:gd name="T77" fmla="*/ 134 h 155"/>
                <a:gd name="T78" fmla="*/ 2 w 44"/>
                <a:gd name="T79" fmla="*/ 134 h 155"/>
                <a:gd name="T80" fmla="*/ 0 w 44"/>
                <a:gd name="T81" fmla="*/ 135 h 155"/>
                <a:gd name="T82" fmla="*/ 0 w 44"/>
                <a:gd name="T83" fmla="*/ 13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9" y="155"/>
                  </a:lnTo>
                  <a:lnTo>
                    <a:pt x="18" y="154"/>
                  </a:lnTo>
                  <a:lnTo>
                    <a:pt x="25" y="151"/>
                  </a:lnTo>
                  <a:lnTo>
                    <a:pt x="31" y="147"/>
                  </a:lnTo>
                  <a:lnTo>
                    <a:pt x="36" y="143"/>
                  </a:lnTo>
                  <a:lnTo>
                    <a:pt x="40" y="135"/>
                  </a:lnTo>
                  <a:lnTo>
                    <a:pt x="42" y="128"/>
                  </a:lnTo>
                  <a:lnTo>
                    <a:pt x="44" y="119"/>
                  </a:lnTo>
                  <a:lnTo>
                    <a:pt x="44" y="119"/>
                  </a:lnTo>
                  <a:lnTo>
                    <a:pt x="44" y="36"/>
                  </a:lnTo>
                  <a:lnTo>
                    <a:pt x="44" y="36"/>
                  </a:lnTo>
                  <a:lnTo>
                    <a:pt x="42" y="26"/>
                  </a:lnTo>
                  <a:lnTo>
                    <a:pt x="40" y="19"/>
                  </a:lnTo>
                  <a:lnTo>
                    <a:pt x="36" y="12"/>
                  </a:lnTo>
                  <a:lnTo>
                    <a:pt x="31" y="7"/>
                  </a:lnTo>
                  <a:lnTo>
                    <a:pt x="25" y="2"/>
                  </a:lnTo>
                  <a:lnTo>
                    <a:pt x="18" y="0"/>
                  </a:lnTo>
                  <a:lnTo>
                    <a:pt x="9" y="0"/>
                  </a:lnTo>
                  <a:lnTo>
                    <a:pt x="0" y="0"/>
                  </a:lnTo>
                  <a:lnTo>
                    <a:pt x="0" y="0"/>
                  </a:lnTo>
                  <a:lnTo>
                    <a:pt x="0" y="19"/>
                  </a:lnTo>
                  <a:lnTo>
                    <a:pt x="0" y="19"/>
                  </a:lnTo>
                  <a:lnTo>
                    <a:pt x="13" y="22"/>
                  </a:lnTo>
                  <a:lnTo>
                    <a:pt x="17" y="23"/>
                  </a:lnTo>
                  <a:lnTo>
                    <a:pt x="19" y="24"/>
                  </a:lnTo>
                  <a:lnTo>
                    <a:pt x="20" y="28"/>
                  </a:lnTo>
                  <a:lnTo>
                    <a:pt x="22" y="31"/>
                  </a:lnTo>
                  <a:lnTo>
                    <a:pt x="23" y="44"/>
                  </a:lnTo>
                  <a:lnTo>
                    <a:pt x="23" y="44"/>
                  </a:lnTo>
                  <a:lnTo>
                    <a:pt x="22" y="112"/>
                  </a:lnTo>
                  <a:lnTo>
                    <a:pt x="22" y="112"/>
                  </a:lnTo>
                  <a:lnTo>
                    <a:pt x="22" y="123"/>
                  </a:lnTo>
                  <a:lnTo>
                    <a:pt x="20" y="127"/>
                  </a:lnTo>
                  <a:lnTo>
                    <a:pt x="19" y="129"/>
                  </a:lnTo>
                  <a:lnTo>
                    <a:pt x="17" y="132"/>
                  </a:lnTo>
                  <a:lnTo>
                    <a:pt x="13" y="133"/>
                  </a:lnTo>
                  <a:lnTo>
                    <a:pt x="2" y="134"/>
                  </a:lnTo>
                  <a:lnTo>
                    <a:pt x="2" y="134"/>
                  </a:lnTo>
                  <a:lnTo>
                    <a:pt x="0" y="135"/>
                  </a:lnTo>
                  <a:lnTo>
                    <a:pt x="0" y="135"/>
                  </a:lnTo>
                  <a:lnTo>
                    <a:pt x="0" y="155"/>
                  </a:lnTo>
                  <a:lnTo>
                    <a:pt x="0" y="155"/>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91">
              <a:extLst>
                <a:ext uri="{FF2B5EF4-FFF2-40B4-BE49-F238E27FC236}">
                  <a16:creationId xmlns:a16="http://schemas.microsoft.com/office/drawing/2014/main" id="{B6FD123A-93DF-432F-9F02-94666059A03A}"/>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35 w 44"/>
                <a:gd name="T5" fmla="*/ 0 h 155"/>
                <a:gd name="T6" fmla="*/ 27 w 44"/>
                <a:gd name="T7" fmla="*/ 1 h 155"/>
                <a:gd name="T8" fmla="*/ 20 w 44"/>
                <a:gd name="T9" fmla="*/ 3 h 155"/>
                <a:gd name="T10" fmla="*/ 14 w 44"/>
                <a:gd name="T11" fmla="*/ 6 h 155"/>
                <a:gd name="T12" fmla="*/ 8 w 44"/>
                <a:gd name="T13" fmla="*/ 11 h 155"/>
                <a:gd name="T14" fmla="*/ 4 w 44"/>
                <a:gd name="T15" fmla="*/ 17 h 155"/>
                <a:gd name="T16" fmla="*/ 2 w 44"/>
                <a:gd name="T17" fmla="*/ 23 h 155"/>
                <a:gd name="T18" fmla="*/ 2 w 44"/>
                <a:gd name="T19" fmla="*/ 31 h 155"/>
                <a:gd name="T20" fmla="*/ 2 w 44"/>
                <a:gd name="T21" fmla="*/ 31 h 155"/>
                <a:gd name="T22" fmla="*/ 0 w 44"/>
                <a:gd name="T23" fmla="*/ 77 h 155"/>
                <a:gd name="T24" fmla="*/ 2 w 44"/>
                <a:gd name="T25" fmla="*/ 123 h 155"/>
                <a:gd name="T26" fmla="*/ 2 w 44"/>
                <a:gd name="T27" fmla="*/ 123 h 155"/>
                <a:gd name="T28" fmla="*/ 2 w 44"/>
                <a:gd name="T29" fmla="*/ 132 h 155"/>
                <a:gd name="T30" fmla="*/ 5 w 44"/>
                <a:gd name="T31" fmla="*/ 138 h 155"/>
                <a:gd name="T32" fmla="*/ 9 w 44"/>
                <a:gd name="T33" fmla="*/ 144 h 155"/>
                <a:gd name="T34" fmla="*/ 15 w 44"/>
                <a:gd name="T35" fmla="*/ 149 h 155"/>
                <a:gd name="T36" fmla="*/ 21 w 44"/>
                <a:gd name="T37" fmla="*/ 152 h 155"/>
                <a:gd name="T38" fmla="*/ 28 w 44"/>
                <a:gd name="T39" fmla="*/ 155 h 155"/>
                <a:gd name="T40" fmla="*/ 36 w 44"/>
                <a:gd name="T41" fmla="*/ 155 h 155"/>
                <a:gd name="T42" fmla="*/ 44 w 44"/>
                <a:gd name="T43" fmla="*/ 154 h 155"/>
                <a:gd name="T44" fmla="*/ 44 w 44"/>
                <a:gd name="T45" fmla="*/ 154 h 155"/>
                <a:gd name="T46" fmla="*/ 44 w 44"/>
                <a:gd name="T47" fmla="*/ 134 h 155"/>
                <a:gd name="T48" fmla="*/ 44 w 44"/>
                <a:gd name="T49" fmla="*/ 134 h 155"/>
                <a:gd name="T50" fmla="*/ 36 w 44"/>
                <a:gd name="T51" fmla="*/ 134 h 155"/>
                <a:gd name="T52" fmla="*/ 36 w 44"/>
                <a:gd name="T53" fmla="*/ 134 h 155"/>
                <a:gd name="T54" fmla="*/ 30 w 44"/>
                <a:gd name="T55" fmla="*/ 133 h 155"/>
                <a:gd name="T56" fmla="*/ 26 w 44"/>
                <a:gd name="T57" fmla="*/ 130 h 155"/>
                <a:gd name="T58" fmla="*/ 24 w 44"/>
                <a:gd name="T59" fmla="*/ 125 h 155"/>
                <a:gd name="T60" fmla="*/ 22 w 44"/>
                <a:gd name="T61" fmla="*/ 121 h 155"/>
                <a:gd name="T62" fmla="*/ 22 w 44"/>
                <a:gd name="T63" fmla="*/ 121 h 155"/>
                <a:gd name="T64" fmla="*/ 22 w 44"/>
                <a:gd name="T65" fmla="*/ 34 h 155"/>
                <a:gd name="T66" fmla="*/ 22 w 44"/>
                <a:gd name="T67" fmla="*/ 34 h 155"/>
                <a:gd name="T68" fmla="*/ 24 w 44"/>
                <a:gd name="T69" fmla="*/ 28 h 155"/>
                <a:gd name="T70" fmla="*/ 26 w 44"/>
                <a:gd name="T71" fmla="*/ 24 h 155"/>
                <a:gd name="T72" fmla="*/ 30 w 44"/>
                <a:gd name="T73" fmla="*/ 22 h 155"/>
                <a:gd name="T74" fmla="*/ 36 w 44"/>
                <a:gd name="T75" fmla="*/ 20 h 155"/>
                <a:gd name="T76" fmla="*/ 36 w 44"/>
                <a:gd name="T77" fmla="*/ 20 h 155"/>
                <a:gd name="T78" fmla="*/ 44 w 44"/>
                <a:gd name="T79" fmla="*/ 19 h 155"/>
                <a:gd name="T80" fmla="*/ 44 w 44"/>
                <a:gd name="T81" fmla="*/ 19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35" y="0"/>
                  </a:lnTo>
                  <a:lnTo>
                    <a:pt x="27" y="1"/>
                  </a:lnTo>
                  <a:lnTo>
                    <a:pt x="20" y="3"/>
                  </a:lnTo>
                  <a:lnTo>
                    <a:pt x="14" y="6"/>
                  </a:lnTo>
                  <a:lnTo>
                    <a:pt x="8" y="11"/>
                  </a:lnTo>
                  <a:lnTo>
                    <a:pt x="4" y="17"/>
                  </a:lnTo>
                  <a:lnTo>
                    <a:pt x="2" y="23"/>
                  </a:lnTo>
                  <a:lnTo>
                    <a:pt x="2" y="31"/>
                  </a:lnTo>
                  <a:lnTo>
                    <a:pt x="2" y="31"/>
                  </a:lnTo>
                  <a:lnTo>
                    <a:pt x="0" y="77"/>
                  </a:lnTo>
                  <a:lnTo>
                    <a:pt x="2" y="123"/>
                  </a:lnTo>
                  <a:lnTo>
                    <a:pt x="2" y="123"/>
                  </a:lnTo>
                  <a:lnTo>
                    <a:pt x="2" y="132"/>
                  </a:lnTo>
                  <a:lnTo>
                    <a:pt x="5" y="138"/>
                  </a:lnTo>
                  <a:lnTo>
                    <a:pt x="9" y="144"/>
                  </a:lnTo>
                  <a:lnTo>
                    <a:pt x="15" y="149"/>
                  </a:lnTo>
                  <a:lnTo>
                    <a:pt x="21" y="152"/>
                  </a:lnTo>
                  <a:lnTo>
                    <a:pt x="28" y="155"/>
                  </a:lnTo>
                  <a:lnTo>
                    <a:pt x="36" y="155"/>
                  </a:lnTo>
                  <a:lnTo>
                    <a:pt x="44" y="154"/>
                  </a:lnTo>
                  <a:lnTo>
                    <a:pt x="44" y="154"/>
                  </a:lnTo>
                  <a:lnTo>
                    <a:pt x="44" y="134"/>
                  </a:lnTo>
                  <a:lnTo>
                    <a:pt x="44" y="134"/>
                  </a:lnTo>
                  <a:lnTo>
                    <a:pt x="36" y="134"/>
                  </a:lnTo>
                  <a:lnTo>
                    <a:pt x="36" y="134"/>
                  </a:lnTo>
                  <a:lnTo>
                    <a:pt x="30" y="133"/>
                  </a:lnTo>
                  <a:lnTo>
                    <a:pt x="26" y="130"/>
                  </a:lnTo>
                  <a:lnTo>
                    <a:pt x="24" y="125"/>
                  </a:lnTo>
                  <a:lnTo>
                    <a:pt x="22" y="121"/>
                  </a:lnTo>
                  <a:lnTo>
                    <a:pt x="22" y="121"/>
                  </a:lnTo>
                  <a:lnTo>
                    <a:pt x="22" y="34"/>
                  </a:lnTo>
                  <a:lnTo>
                    <a:pt x="22" y="34"/>
                  </a:lnTo>
                  <a:lnTo>
                    <a:pt x="24" y="28"/>
                  </a:lnTo>
                  <a:lnTo>
                    <a:pt x="26" y="24"/>
                  </a:lnTo>
                  <a:lnTo>
                    <a:pt x="30" y="22"/>
                  </a:lnTo>
                  <a:lnTo>
                    <a:pt x="36" y="20"/>
                  </a:lnTo>
                  <a:lnTo>
                    <a:pt x="36" y="20"/>
                  </a:lnTo>
                  <a:lnTo>
                    <a:pt x="44" y="19"/>
                  </a:lnTo>
                  <a:lnTo>
                    <a:pt x="44" y="19"/>
                  </a:lnTo>
                  <a:lnTo>
                    <a:pt x="44" y="0"/>
                  </a:lnTo>
                  <a:lnTo>
                    <a:pt x="44"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92">
              <a:extLst>
                <a:ext uri="{FF2B5EF4-FFF2-40B4-BE49-F238E27FC236}">
                  <a16:creationId xmlns:a16="http://schemas.microsoft.com/office/drawing/2014/main" id="{C2568B68-A019-4231-86EC-18F781114534}"/>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21 w 21"/>
                <a:gd name="T5" fmla="*/ 19 h 19"/>
                <a:gd name="T6" fmla="*/ 21 w 21"/>
                <a:gd name="T7" fmla="*/ 19 h 19"/>
                <a:gd name="T8" fmla="*/ 21 w 21"/>
                <a:gd name="T9" fmla="*/ 0 h 19"/>
                <a:gd name="T10" fmla="*/ 21 w 21"/>
                <a:gd name="T11" fmla="*/ 0 h 19"/>
                <a:gd name="T12" fmla="*/ 0 w 21"/>
                <a:gd name="T13" fmla="*/ 0 h 19"/>
                <a:gd name="T14" fmla="*/ 0 w 21"/>
                <a:gd name="T15" fmla="*/ 0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21" y="19"/>
                  </a:lnTo>
                  <a:lnTo>
                    <a:pt x="21" y="19"/>
                  </a:lnTo>
                  <a:lnTo>
                    <a:pt x="21" y="0"/>
                  </a:lnTo>
                  <a:lnTo>
                    <a:pt x="21" y="0"/>
                  </a:lnTo>
                  <a:lnTo>
                    <a:pt x="0" y="0"/>
                  </a:lnTo>
                  <a:lnTo>
                    <a:pt x="0" y="0"/>
                  </a:lnTo>
                  <a:lnTo>
                    <a:pt x="0" y="19"/>
                  </a:lnTo>
                  <a:lnTo>
                    <a:pt x="0" y="1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93">
              <a:extLst>
                <a:ext uri="{FF2B5EF4-FFF2-40B4-BE49-F238E27FC236}">
                  <a16:creationId xmlns:a16="http://schemas.microsoft.com/office/drawing/2014/main" id="{A38532CC-A69D-4B46-93F3-92B90F31565B}"/>
                </a:ext>
              </a:extLst>
            </p:cNvPr>
            <p:cNvSpPr>
              <a:spLocks/>
            </p:cNvSpPr>
            <p:nvPr userDrawn="1"/>
          </p:nvSpPr>
          <p:spPr bwMode="auto">
            <a:xfrm>
              <a:off x="-1560512" y="5586413"/>
              <a:ext cx="31750" cy="30163"/>
            </a:xfrm>
            <a:custGeom>
              <a:avLst/>
              <a:gdLst>
                <a:gd name="T0" fmla="*/ 0 w 20"/>
                <a:gd name="T1" fmla="*/ 0 h 19"/>
                <a:gd name="T2" fmla="*/ 0 w 20"/>
                <a:gd name="T3" fmla="*/ 0 h 19"/>
                <a:gd name="T4" fmla="*/ 0 w 20"/>
                <a:gd name="T5" fmla="*/ 19 h 19"/>
                <a:gd name="T6" fmla="*/ 0 w 20"/>
                <a:gd name="T7" fmla="*/ 19 h 19"/>
                <a:gd name="T8" fmla="*/ 20 w 20"/>
                <a:gd name="T9" fmla="*/ 19 h 19"/>
                <a:gd name="T10" fmla="*/ 20 w 20"/>
                <a:gd name="T11" fmla="*/ 19 h 19"/>
                <a:gd name="T12" fmla="*/ 20 w 20"/>
                <a:gd name="T13" fmla="*/ 0 h 19"/>
                <a:gd name="T14" fmla="*/ 20 w 20"/>
                <a:gd name="T15" fmla="*/ 0 h 19"/>
                <a:gd name="T16" fmla="*/ 0 w 20"/>
                <a:gd name="T17" fmla="*/ 0 h 19"/>
                <a:gd name="T18" fmla="*/ 0 w 2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0" y="0"/>
                  </a:moveTo>
                  <a:lnTo>
                    <a:pt x="0" y="0"/>
                  </a:lnTo>
                  <a:lnTo>
                    <a:pt x="0" y="19"/>
                  </a:lnTo>
                  <a:lnTo>
                    <a:pt x="0" y="19"/>
                  </a:lnTo>
                  <a:lnTo>
                    <a:pt x="20" y="19"/>
                  </a:lnTo>
                  <a:lnTo>
                    <a:pt x="20" y="19"/>
                  </a:lnTo>
                  <a:lnTo>
                    <a:pt x="20" y="0"/>
                  </a:lnTo>
                  <a:lnTo>
                    <a:pt x="20" y="0"/>
                  </a:lnTo>
                  <a:lnTo>
                    <a:pt x="0"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94">
              <a:extLst>
                <a:ext uri="{FF2B5EF4-FFF2-40B4-BE49-F238E27FC236}">
                  <a16:creationId xmlns:a16="http://schemas.microsoft.com/office/drawing/2014/main" id="{968DB4A4-6D30-42C9-B709-70F2327D3A18}"/>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20 w 20"/>
                <a:gd name="T5" fmla="*/ 0 h 21"/>
                <a:gd name="T6" fmla="*/ 20 w 20"/>
                <a:gd name="T7" fmla="*/ 0 h 21"/>
                <a:gd name="T8" fmla="*/ 0 w 20"/>
                <a:gd name="T9" fmla="*/ 0 h 21"/>
                <a:gd name="T10" fmla="*/ 0 w 20"/>
                <a:gd name="T11" fmla="*/ 0 h 21"/>
                <a:gd name="T12" fmla="*/ 0 w 20"/>
                <a:gd name="T13" fmla="*/ 21 h 21"/>
                <a:gd name="T14" fmla="*/ 0 w 20"/>
                <a:gd name="T15" fmla="*/ 21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20" y="0"/>
                  </a:lnTo>
                  <a:lnTo>
                    <a:pt x="20" y="0"/>
                  </a:lnTo>
                  <a:lnTo>
                    <a:pt x="0" y="0"/>
                  </a:lnTo>
                  <a:lnTo>
                    <a:pt x="0" y="0"/>
                  </a:lnTo>
                  <a:lnTo>
                    <a:pt x="0" y="21"/>
                  </a:lnTo>
                  <a:lnTo>
                    <a:pt x="0" y="21"/>
                  </a:lnTo>
                  <a:lnTo>
                    <a:pt x="20" y="21"/>
                  </a:lnTo>
                  <a:lnTo>
                    <a:pt x="20" y="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5">
              <a:extLst>
                <a:ext uri="{FF2B5EF4-FFF2-40B4-BE49-F238E27FC236}">
                  <a16:creationId xmlns:a16="http://schemas.microsoft.com/office/drawing/2014/main" id="{DDAF2027-56A1-4D06-87D2-64711619B201}"/>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0 w 44"/>
                <a:gd name="T5" fmla="*/ 135 h 155"/>
                <a:gd name="T6" fmla="*/ 0 w 44"/>
                <a:gd name="T7" fmla="*/ 135 h 155"/>
                <a:gd name="T8" fmla="*/ 2 w 44"/>
                <a:gd name="T9" fmla="*/ 134 h 155"/>
                <a:gd name="T10" fmla="*/ 2 w 44"/>
                <a:gd name="T11" fmla="*/ 134 h 155"/>
                <a:gd name="T12" fmla="*/ 13 w 44"/>
                <a:gd name="T13" fmla="*/ 133 h 155"/>
                <a:gd name="T14" fmla="*/ 17 w 44"/>
                <a:gd name="T15" fmla="*/ 132 h 155"/>
                <a:gd name="T16" fmla="*/ 19 w 44"/>
                <a:gd name="T17" fmla="*/ 129 h 155"/>
                <a:gd name="T18" fmla="*/ 20 w 44"/>
                <a:gd name="T19" fmla="*/ 127 h 155"/>
                <a:gd name="T20" fmla="*/ 22 w 44"/>
                <a:gd name="T21" fmla="*/ 123 h 155"/>
                <a:gd name="T22" fmla="*/ 22 w 44"/>
                <a:gd name="T23" fmla="*/ 112 h 155"/>
                <a:gd name="T24" fmla="*/ 22 w 44"/>
                <a:gd name="T25" fmla="*/ 112 h 155"/>
                <a:gd name="T26" fmla="*/ 23 w 44"/>
                <a:gd name="T27" fmla="*/ 44 h 155"/>
                <a:gd name="T28" fmla="*/ 23 w 44"/>
                <a:gd name="T29" fmla="*/ 44 h 155"/>
                <a:gd name="T30" fmla="*/ 22 w 44"/>
                <a:gd name="T31" fmla="*/ 31 h 155"/>
                <a:gd name="T32" fmla="*/ 20 w 44"/>
                <a:gd name="T33" fmla="*/ 28 h 155"/>
                <a:gd name="T34" fmla="*/ 19 w 44"/>
                <a:gd name="T35" fmla="*/ 24 h 155"/>
                <a:gd name="T36" fmla="*/ 17 w 44"/>
                <a:gd name="T37" fmla="*/ 23 h 155"/>
                <a:gd name="T38" fmla="*/ 13 w 44"/>
                <a:gd name="T39" fmla="*/ 22 h 155"/>
                <a:gd name="T40" fmla="*/ 0 w 44"/>
                <a:gd name="T41" fmla="*/ 19 h 155"/>
                <a:gd name="T42" fmla="*/ 0 w 44"/>
                <a:gd name="T43" fmla="*/ 19 h 155"/>
                <a:gd name="T44" fmla="*/ 0 w 44"/>
                <a:gd name="T45" fmla="*/ 0 h 155"/>
                <a:gd name="T46" fmla="*/ 0 w 44"/>
                <a:gd name="T47" fmla="*/ 0 h 155"/>
                <a:gd name="T48" fmla="*/ 9 w 44"/>
                <a:gd name="T49" fmla="*/ 0 h 155"/>
                <a:gd name="T50" fmla="*/ 18 w 44"/>
                <a:gd name="T51" fmla="*/ 0 h 155"/>
                <a:gd name="T52" fmla="*/ 25 w 44"/>
                <a:gd name="T53" fmla="*/ 2 h 155"/>
                <a:gd name="T54" fmla="*/ 31 w 44"/>
                <a:gd name="T55" fmla="*/ 7 h 155"/>
                <a:gd name="T56" fmla="*/ 36 w 44"/>
                <a:gd name="T57" fmla="*/ 12 h 155"/>
                <a:gd name="T58" fmla="*/ 40 w 44"/>
                <a:gd name="T59" fmla="*/ 19 h 155"/>
                <a:gd name="T60" fmla="*/ 42 w 44"/>
                <a:gd name="T61" fmla="*/ 26 h 155"/>
                <a:gd name="T62" fmla="*/ 44 w 44"/>
                <a:gd name="T63" fmla="*/ 36 h 155"/>
                <a:gd name="T64" fmla="*/ 44 w 44"/>
                <a:gd name="T65" fmla="*/ 36 h 155"/>
                <a:gd name="T66" fmla="*/ 44 w 44"/>
                <a:gd name="T67" fmla="*/ 119 h 155"/>
                <a:gd name="T68" fmla="*/ 44 w 44"/>
                <a:gd name="T69" fmla="*/ 119 h 155"/>
                <a:gd name="T70" fmla="*/ 42 w 44"/>
                <a:gd name="T71" fmla="*/ 128 h 155"/>
                <a:gd name="T72" fmla="*/ 40 w 44"/>
                <a:gd name="T73" fmla="*/ 135 h 155"/>
                <a:gd name="T74" fmla="*/ 36 w 44"/>
                <a:gd name="T75" fmla="*/ 143 h 155"/>
                <a:gd name="T76" fmla="*/ 31 w 44"/>
                <a:gd name="T77" fmla="*/ 147 h 155"/>
                <a:gd name="T78" fmla="*/ 25 w 44"/>
                <a:gd name="T79" fmla="*/ 151 h 155"/>
                <a:gd name="T80" fmla="*/ 18 w 44"/>
                <a:gd name="T81" fmla="*/ 154 h 155"/>
                <a:gd name="T82" fmla="*/ 9 w 44"/>
                <a:gd name="T83" fmla="*/ 15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0" y="135"/>
                  </a:lnTo>
                  <a:lnTo>
                    <a:pt x="0" y="135"/>
                  </a:lnTo>
                  <a:lnTo>
                    <a:pt x="2" y="134"/>
                  </a:lnTo>
                  <a:lnTo>
                    <a:pt x="2" y="134"/>
                  </a:lnTo>
                  <a:lnTo>
                    <a:pt x="13" y="133"/>
                  </a:lnTo>
                  <a:lnTo>
                    <a:pt x="17" y="132"/>
                  </a:lnTo>
                  <a:lnTo>
                    <a:pt x="19" y="129"/>
                  </a:lnTo>
                  <a:lnTo>
                    <a:pt x="20" y="127"/>
                  </a:lnTo>
                  <a:lnTo>
                    <a:pt x="22" y="123"/>
                  </a:lnTo>
                  <a:lnTo>
                    <a:pt x="22" y="112"/>
                  </a:lnTo>
                  <a:lnTo>
                    <a:pt x="22" y="112"/>
                  </a:lnTo>
                  <a:lnTo>
                    <a:pt x="23" y="44"/>
                  </a:lnTo>
                  <a:lnTo>
                    <a:pt x="23" y="44"/>
                  </a:lnTo>
                  <a:lnTo>
                    <a:pt x="22" y="31"/>
                  </a:lnTo>
                  <a:lnTo>
                    <a:pt x="20" y="28"/>
                  </a:lnTo>
                  <a:lnTo>
                    <a:pt x="19" y="24"/>
                  </a:lnTo>
                  <a:lnTo>
                    <a:pt x="17" y="23"/>
                  </a:lnTo>
                  <a:lnTo>
                    <a:pt x="13" y="22"/>
                  </a:lnTo>
                  <a:lnTo>
                    <a:pt x="0" y="19"/>
                  </a:lnTo>
                  <a:lnTo>
                    <a:pt x="0" y="19"/>
                  </a:lnTo>
                  <a:lnTo>
                    <a:pt x="0" y="0"/>
                  </a:lnTo>
                  <a:lnTo>
                    <a:pt x="0" y="0"/>
                  </a:lnTo>
                  <a:lnTo>
                    <a:pt x="9" y="0"/>
                  </a:lnTo>
                  <a:lnTo>
                    <a:pt x="18" y="0"/>
                  </a:lnTo>
                  <a:lnTo>
                    <a:pt x="25" y="2"/>
                  </a:lnTo>
                  <a:lnTo>
                    <a:pt x="31" y="7"/>
                  </a:lnTo>
                  <a:lnTo>
                    <a:pt x="36" y="12"/>
                  </a:lnTo>
                  <a:lnTo>
                    <a:pt x="40" y="19"/>
                  </a:lnTo>
                  <a:lnTo>
                    <a:pt x="42" y="26"/>
                  </a:lnTo>
                  <a:lnTo>
                    <a:pt x="44" y="36"/>
                  </a:lnTo>
                  <a:lnTo>
                    <a:pt x="44" y="36"/>
                  </a:lnTo>
                  <a:lnTo>
                    <a:pt x="44" y="119"/>
                  </a:lnTo>
                  <a:lnTo>
                    <a:pt x="44" y="119"/>
                  </a:lnTo>
                  <a:lnTo>
                    <a:pt x="42" y="128"/>
                  </a:lnTo>
                  <a:lnTo>
                    <a:pt x="40" y="135"/>
                  </a:lnTo>
                  <a:lnTo>
                    <a:pt x="36" y="143"/>
                  </a:lnTo>
                  <a:lnTo>
                    <a:pt x="31" y="147"/>
                  </a:lnTo>
                  <a:lnTo>
                    <a:pt x="25" y="151"/>
                  </a:lnTo>
                  <a:lnTo>
                    <a:pt x="18" y="154"/>
                  </a:lnTo>
                  <a:lnTo>
                    <a:pt x="9" y="155"/>
                  </a:lnTo>
                  <a:lnTo>
                    <a:pt x="0" y="155"/>
                  </a:lnTo>
                  <a:lnTo>
                    <a:pt x="0" y="155"/>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96">
              <a:extLst>
                <a:ext uri="{FF2B5EF4-FFF2-40B4-BE49-F238E27FC236}">
                  <a16:creationId xmlns:a16="http://schemas.microsoft.com/office/drawing/2014/main" id="{0444C723-A16A-4076-B24F-871F50A35187}"/>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44 w 44"/>
                <a:gd name="T5" fmla="*/ 19 h 155"/>
                <a:gd name="T6" fmla="*/ 44 w 44"/>
                <a:gd name="T7" fmla="*/ 19 h 155"/>
                <a:gd name="T8" fmla="*/ 36 w 44"/>
                <a:gd name="T9" fmla="*/ 20 h 155"/>
                <a:gd name="T10" fmla="*/ 36 w 44"/>
                <a:gd name="T11" fmla="*/ 20 h 155"/>
                <a:gd name="T12" fmla="*/ 30 w 44"/>
                <a:gd name="T13" fmla="*/ 22 h 155"/>
                <a:gd name="T14" fmla="*/ 26 w 44"/>
                <a:gd name="T15" fmla="*/ 24 h 155"/>
                <a:gd name="T16" fmla="*/ 24 w 44"/>
                <a:gd name="T17" fmla="*/ 28 h 155"/>
                <a:gd name="T18" fmla="*/ 22 w 44"/>
                <a:gd name="T19" fmla="*/ 34 h 155"/>
                <a:gd name="T20" fmla="*/ 22 w 44"/>
                <a:gd name="T21" fmla="*/ 34 h 155"/>
                <a:gd name="T22" fmla="*/ 22 w 44"/>
                <a:gd name="T23" fmla="*/ 121 h 155"/>
                <a:gd name="T24" fmla="*/ 22 w 44"/>
                <a:gd name="T25" fmla="*/ 121 h 155"/>
                <a:gd name="T26" fmla="*/ 24 w 44"/>
                <a:gd name="T27" fmla="*/ 125 h 155"/>
                <a:gd name="T28" fmla="*/ 26 w 44"/>
                <a:gd name="T29" fmla="*/ 130 h 155"/>
                <a:gd name="T30" fmla="*/ 30 w 44"/>
                <a:gd name="T31" fmla="*/ 133 h 155"/>
                <a:gd name="T32" fmla="*/ 36 w 44"/>
                <a:gd name="T33" fmla="*/ 134 h 155"/>
                <a:gd name="T34" fmla="*/ 36 w 44"/>
                <a:gd name="T35" fmla="*/ 134 h 155"/>
                <a:gd name="T36" fmla="*/ 44 w 44"/>
                <a:gd name="T37" fmla="*/ 134 h 155"/>
                <a:gd name="T38" fmla="*/ 44 w 44"/>
                <a:gd name="T39" fmla="*/ 134 h 155"/>
                <a:gd name="T40" fmla="*/ 44 w 44"/>
                <a:gd name="T41" fmla="*/ 154 h 155"/>
                <a:gd name="T42" fmla="*/ 44 w 44"/>
                <a:gd name="T43" fmla="*/ 154 h 155"/>
                <a:gd name="T44" fmla="*/ 36 w 44"/>
                <a:gd name="T45" fmla="*/ 155 h 155"/>
                <a:gd name="T46" fmla="*/ 28 w 44"/>
                <a:gd name="T47" fmla="*/ 155 h 155"/>
                <a:gd name="T48" fmla="*/ 21 w 44"/>
                <a:gd name="T49" fmla="*/ 152 h 155"/>
                <a:gd name="T50" fmla="*/ 15 w 44"/>
                <a:gd name="T51" fmla="*/ 149 h 155"/>
                <a:gd name="T52" fmla="*/ 9 w 44"/>
                <a:gd name="T53" fmla="*/ 144 h 155"/>
                <a:gd name="T54" fmla="*/ 5 w 44"/>
                <a:gd name="T55" fmla="*/ 138 h 155"/>
                <a:gd name="T56" fmla="*/ 2 w 44"/>
                <a:gd name="T57" fmla="*/ 132 h 155"/>
                <a:gd name="T58" fmla="*/ 2 w 44"/>
                <a:gd name="T59" fmla="*/ 123 h 155"/>
                <a:gd name="T60" fmla="*/ 2 w 44"/>
                <a:gd name="T61" fmla="*/ 123 h 155"/>
                <a:gd name="T62" fmla="*/ 0 w 44"/>
                <a:gd name="T63" fmla="*/ 77 h 155"/>
                <a:gd name="T64" fmla="*/ 2 w 44"/>
                <a:gd name="T65" fmla="*/ 31 h 155"/>
                <a:gd name="T66" fmla="*/ 2 w 44"/>
                <a:gd name="T67" fmla="*/ 31 h 155"/>
                <a:gd name="T68" fmla="*/ 2 w 44"/>
                <a:gd name="T69" fmla="*/ 23 h 155"/>
                <a:gd name="T70" fmla="*/ 4 w 44"/>
                <a:gd name="T71" fmla="*/ 17 h 155"/>
                <a:gd name="T72" fmla="*/ 8 w 44"/>
                <a:gd name="T73" fmla="*/ 11 h 155"/>
                <a:gd name="T74" fmla="*/ 14 w 44"/>
                <a:gd name="T75" fmla="*/ 6 h 155"/>
                <a:gd name="T76" fmla="*/ 20 w 44"/>
                <a:gd name="T77" fmla="*/ 3 h 155"/>
                <a:gd name="T78" fmla="*/ 27 w 44"/>
                <a:gd name="T79" fmla="*/ 1 h 155"/>
                <a:gd name="T80" fmla="*/ 35 w 44"/>
                <a:gd name="T81" fmla="*/ 0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44" y="19"/>
                  </a:lnTo>
                  <a:lnTo>
                    <a:pt x="44" y="19"/>
                  </a:lnTo>
                  <a:lnTo>
                    <a:pt x="36" y="20"/>
                  </a:lnTo>
                  <a:lnTo>
                    <a:pt x="36" y="20"/>
                  </a:lnTo>
                  <a:lnTo>
                    <a:pt x="30" y="22"/>
                  </a:lnTo>
                  <a:lnTo>
                    <a:pt x="26" y="24"/>
                  </a:lnTo>
                  <a:lnTo>
                    <a:pt x="24" y="28"/>
                  </a:lnTo>
                  <a:lnTo>
                    <a:pt x="22" y="34"/>
                  </a:lnTo>
                  <a:lnTo>
                    <a:pt x="22" y="34"/>
                  </a:lnTo>
                  <a:lnTo>
                    <a:pt x="22" y="121"/>
                  </a:lnTo>
                  <a:lnTo>
                    <a:pt x="22" y="121"/>
                  </a:lnTo>
                  <a:lnTo>
                    <a:pt x="24" y="125"/>
                  </a:lnTo>
                  <a:lnTo>
                    <a:pt x="26" y="130"/>
                  </a:lnTo>
                  <a:lnTo>
                    <a:pt x="30" y="133"/>
                  </a:lnTo>
                  <a:lnTo>
                    <a:pt x="36" y="134"/>
                  </a:lnTo>
                  <a:lnTo>
                    <a:pt x="36" y="134"/>
                  </a:lnTo>
                  <a:lnTo>
                    <a:pt x="44" y="134"/>
                  </a:lnTo>
                  <a:lnTo>
                    <a:pt x="44" y="134"/>
                  </a:lnTo>
                  <a:lnTo>
                    <a:pt x="44" y="154"/>
                  </a:lnTo>
                  <a:lnTo>
                    <a:pt x="44" y="154"/>
                  </a:lnTo>
                  <a:lnTo>
                    <a:pt x="36" y="155"/>
                  </a:lnTo>
                  <a:lnTo>
                    <a:pt x="28" y="155"/>
                  </a:lnTo>
                  <a:lnTo>
                    <a:pt x="21" y="152"/>
                  </a:lnTo>
                  <a:lnTo>
                    <a:pt x="15" y="149"/>
                  </a:lnTo>
                  <a:lnTo>
                    <a:pt x="9" y="144"/>
                  </a:lnTo>
                  <a:lnTo>
                    <a:pt x="5" y="138"/>
                  </a:lnTo>
                  <a:lnTo>
                    <a:pt x="2" y="132"/>
                  </a:lnTo>
                  <a:lnTo>
                    <a:pt x="2" y="123"/>
                  </a:lnTo>
                  <a:lnTo>
                    <a:pt x="2" y="123"/>
                  </a:lnTo>
                  <a:lnTo>
                    <a:pt x="0" y="77"/>
                  </a:lnTo>
                  <a:lnTo>
                    <a:pt x="2" y="31"/>
                  </a:lnTo>
                  <a:lnTo>
                    <a:pt x="2" y="31"/>
                  </a:lnTo>
                  <a:lnTo>
                    <a:pt x="2" y="23"/>
                  </a:lnTo>
                  <a:lnTo>
                    <a:pt x="4" y="17"/>
                  </a:lnTo>
                  <a:lnTo>
                    <a:pt x="8" y="11"/>
                  </a:lnTo>
                  <a:lnTo>
                    <a:pt x="14" y="6"/>
                  </a:lnTo>
                  <a:lnTo>
                    <a:pt x="20" y="3"/>
                  </a:lnTo>
                  <a:lnTo>
                    <a:pt x="27" y="1"/>
                  </a:lnTo>
                  <a:lnTo>
                    <a:pt x="35" y="0"/>
                  </a:lnTo>
                  <a:lnTo>
                    <a:pt x="44" y="0"/>
                  </a:lnTo>
                  <a:lnTo>
                    <a:pt x="44"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7">
              <a:extLst>
                <a:ext uri="{FF2B5EF4-FFF2-40B4-BE49-F238E27FC236}">
                  <a16:creationId xmlns:a16="http://schemas.microsoft.com/office/drawing/2014/main" id="{A4450A6B-3694-4D37-B744-2D8E1CB99C6F}"/>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0 w 21"/>
                <a:gd name="T5" fmla="*/ 0 h 19"/>
                <a:gd name="T6" fmla="*/ 0 w 21"/>
                <a:gd name="T7" fmla="*/ 0 h 19"/>
                <a:gd name="T8" fmla="*/ 21 w 21"/>
                <a:gd name="T9" fmla="*/ 0 h 19"/>
                <a:gd name="T10" fmla="*/ 21 w 21"/>
                <a:gd name="T11" fmla="*/ 0 h 19"/>
                <a:gd name="T12" fmla="*/ 21 w 21"/>
                <a:gd name="T13" fmla="*/ 19 h 19"/>
                <a:gd name="T14" fmla="*/ 21 w 21"/>
                <a:gd name="T15" fmla="*/ 19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0" y="0"/>
                  </a:lnTo>
                  <a:lnTo>
                    <a:pt x="0" y="0"/>
                  </a:lnTo>
                  <a:lnTo>
                    <a:pt x="21" y="0"/>
                  </a:lnTo>
                  <a:lnTo>
                    <a:pt x="21" y="0"/>
                  </a:lnTo>
                  <a:lnTo>
                    <a:pt x="21" y="19"/>
                  </a:lnTo>
                  <a:lnTo>
                    <a:pt x="21" y="19"/>
                  </a:lnTo>
                  <a:lnTo>
                    <a:pt x="0" y="19"/>
                  </a:lnTo>
                  <a:lnTo>
                    <a:pt x="0" y="1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98">
              <a:extLst>
                <a:ext uri="{FF2B5EF4-FFF2-40B4-BE49-F238E27FC236}">
                  <a16:creationId xmlns:a16="http://schemas.microsoft.com/office/drawing/2014/main" id="{AEE8EBF5-EC06-4A7E-AAAD-A5CFCBB99513}"/>
                </a:ext>
              </a:extLst>
            </p:cNvPr>
            <p:cNvSpPr>
              <a:spLocks/>
            </p:cNvSpPr>
            <p:nvPr userDrawn="1"/>
          </p:nvSpPr>
          <p:spPr bwMode="auto">
            <a:xfrm>
              <a:off x="-1560512" y="5584825"/>
              <a:ext cx="34925" cy="34925"/>
            </a:xfrm>
            <a:custGeom>
              <a:avLst/>
              <a:gdLst>
                <a:gd name="T0" fmla="*/ 0 w 22"/>
                <a:gd name="T1" fmla="*/ 0 h 22"/>
                <a:gd name="T2" fmla="*/ 0 w 22"/>
                <a:gd name="T3" fmla="*/ 0 h 22"/>
                <a:gd name="T4" fmla="*/ 22 w 22"/>
                <a:gd name="T5" fmla="*/ 0 h 22"/>
                <a:gd name="T6" fmla="*/ 22 w 22"/>
                <a:gd name="T7" fmla="*/ 0 h 22"/>
                <a:gd name="T8" fmla="*/ 22 w 22"/>
                <a:gd name="T9" fmla="*/ 22 h 22"/>
                <a:gd name="T10" fmla="*/ 22 w 22"/>
                <a:gd name="T11" fmla="*/ 22 h 22"/>
                <a:gd name="T12" fmla="*/ 0 w 22"/>
                <a:gd name="T13" fmla="*/ 22 h 22"/>
                <a:gd name="T14" fmla="*/ 0 w 22"/>
                <a:gd name="T15" fmla="*/ 22 h 22"/>
                <a:gd name="T16" fmla="*/ 0 w 22"/>
                <a:gd name="T17" fmla="*/ 0 h 22"/>
                <a:gd name="T18" fmla="*/ 0 w 2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0"/>
                  </a:moveTo>
                  <a:lnTo>
                    <a:pt x="0" y="0"/>
                  </a:lnTo>
                  <a:lnTo>
                    <a:pt x="22" y="0"/>
                  </a:lnTo>
                  <a:lnTo>
                    <a:pt x="22" y="0"/>
                  </a:lnTo>
                  <a:lnTo>
                    <a:pt x="22" y="22"/>
                  </a:lnTo>
                  <a:lnTo>
                    <a:pt x="22" y="22"/>
                  </a:lnTo>
                  <a:lnTo>
                    <a:pt x="0" y="22"/>
                  </a:lnTo>
                  <a:lnTo>
                    <a:pt x="0" y="22"/>
                  </a:lnTo>
                  <a:lnTo>
                    <a:pt x="0"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9">
              <a:extLst>
                <a:ext uri="{FF2B5EF4-FFF2-40B4-BE49-F238E27FC236}">
                  <a16:creationId xmlns:a16="http://schemas.microsoft.com/office/drawing/2014/main" id="{A40B26A5-960A-49D2-B8F3-68C1920BBB73}"/>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0 w 20"/>
                <a:gd name="T5" fmla="*/ 21 h 21"/>
                <a:gd name="T6" fmla="*/ 0 w 20"/>
                <a:gd name="T7" fmla="*/ 21 h 21"/>
                <a:gd name="T8" fmla="*/ 0 w 20"/>
                <a:gd name="T9" fmla="*/ 0 h 21"/>
                <a:gd name="T10" fmla="*/ 0 w 20"/>
                <a:gd name="T11" fmla="*/ 0 h 21"/>
                <a:gd name="T12" fmla="*/ 20 w 20"/>
                <a:gd name="T13" fmla="*/ 0 h 21"/>
                <a:gd name="T14" fmla="*/ 20 w 20"/>
                <a:gd name="T15" fmla="*/ 0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0" y="21"/>
                  </a:lnTo>
                  <a:lnTo>
                    <a:pt x="0" y="21"/>
                  </a:lnTo>
                  <a:lnTo>
                    <a:pt x="0" y="0"/>
                  </a:lnTo>
                  <a:lnTo>
                    <a:pt x="0" y="0"/>
                  </a:lnTo>
                  <a:lnTo>
                    <a:pt x="20" y="0"/>
                  </a:lnTo>
                  <a:lnTo>
                    <a:pt x="20" y="0"/>
                  </a:lnTo>
                  <a:lnTo>
                    <a:pt x="20" y="21"/>
                  </a:lnTo>
                  <a:lnTo>
                    <a:pt x="20" y="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D0A64A2F-B00A-464A-8E2B-F48E61B77913}"/>
              </a:ext>
            </a:extLst>
          </p:cNvPr>
          <p:cNvGrpSpPr/>
          <p:nvPr userDrawn="1"/>
        </p:nvGrpSpPr>
        <p:grpSpPr>
          <a:xfrm rot="20150758">
            <a:off x="6433039" y="-433644"/>
            <a:ext cx="1509308" cy="1589989"/>
            <a:chOff x="-612775" y="963613"/>
            <a:chExt cx="3444876" cy="3629025"/>
          </a:xfrm>
        </p:grpSpPr>
        <p:sp>
          <p:nvSpPr>
            <p:cNvPr id="54" name="Freeform 5">
              <a:extLst>
                <a:ext uri="{FF2B5EF4-FFF2-40B4-BE49-F238E27FC236}">
                  <a16:creationId xmlns:a16="http://schemas.microsoft.com/office/drawing/2014/main" id="{70038CCE-4599-4319-88C5-9EC55AA0C7A8}"/>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5" name="Freeform 6">
              <a:extLst>
                <a:ext uri="{FF2B5EF4-FFF2-40B4-BE49-F238E27FC236}">
                  <a16:creationId xmlns:a16="http://schemas.microsoft.com/office/drawing/2014/main" id="{9FF3ADFD-32BC-4676-BE36-9BA9324014E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6" name="Freeform 7">
              <a:extLst>
                <a:ext uri="{FF2B5EF4-FFF2-40B4-BE49-F238E27FC236}">
                  <a16:creationId xmlns:a16="http://schemas.microsoft.com/office/drawing/2014/main" id="{136DC903-7AC7-4FF3-9DD3-3FAE5EA51C2A}"/>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7" name="Freeform 8">
              <a:extLst>
                <a:ext uri="{FF2B5EF4-FFF2-40B4-BE49-F238E27FC236}">
                  <a16:creationId xmlns:a16="http://schemas.microsoft.com/office/drawing/2014/main" id="{7FF7B148-8800-4EBA-817E-C0E5DD817E57}"/>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8" name="Freeform 9">
              <a:extLst>
                <a:ext uri="{FF2B5EF4-FFF2-40B4-BE49-F238E27FC236}">
                  <a16:creationId xmlns:a16="http://schemas.microsoft.com/office/drawing/2014/main" id="{238E3D90-B243-4981-84C4-B028F0091E80}"/>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9" name="Freeform 10">
              <a:extLst>
                <a:ext uri="{FF2B5EF4-FFF2-40B4-BE49-F238E27FC236}">
                  <a16:creationId xmlns:a16="http://schemas.microsoft.com/office/drawing/2014/main" id="{9B12E47F-2FA7-4785-9DB4-B83A1E64E21B}"/>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0" name="Freeform 11">
              <a:extLst>
                <a:ext uri="{FF2B5EF4-FFF2-40B4-BE49-F238E27FC236}">
                  <a16:creationId xmlns:a16="http://schemas.microsoft.com/office/drawing/2014/main" id="{8039B3D8-EA70-4A75-9C12-0A323E2E4886}"/>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1" name="Freeform 12">
              <a:extLst>
                <a:ext uri="{FF2B5EF4-FFF2-40B4-BE49-F238E27FC236}">
                  <a16:creationId xmlns:a16="http://schemas.microsoft.com/office/drawing/2014/main" id="{E3F6A720-B54D-41E0-8C96-A32F4E1C18D2}"/>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2" name="Freeform 13">
              <a:extLst>
                <a:ext uri="{FF2B5EF4-FFF2-40B4-BE49-F238E27FC236}">
                  <a16:creationId xmlns:a16="http://schemas.microsoft.com/office/drawing/2014/main" id="{1C5062A7-B836-49EE-B122-440BB9CE43B7}"/>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3" name="Freeform 14">
              <a:extLst>
                <a:ext uri="{FF2B5EF4-FFF2-40B4-BE49-F238E27FC236}">
                  <a16:creationId xmlns:a16="http://schemas.microsoft.com/office/drawing/2014/main" id="{7F26F4D5-25E6-4EE0-AAA1-7012D5D405F5}"/>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4" name="Freeform 15">
              <a:extLst>
                <a:ext uri="{FF2B5EF4-FFF2-40B4-BE49-F238E27FC236}">
                  <a16:creationId xmlns:a16="http://schemas.microsoft.com/office/drawing/2014/main" id="{7025C30A-7589-4D37-9329-CCE1847EC53D}"/>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65" name="Group 64">
            <a:extLst>
              <a:ext uri="{FF2B5EF4-FFF2-40B4-BE49-F238E27FC236}">
                <a16:creationId xmlns:a16="http://schemas.microsoft.com/office/drawing/2014/main" id="{42118873-60F4-4B72-A98C-FE3D5A1F0F79}"/>
              </a:ext>
            </a:extLst>
          </p:cNvPr>
          <p:cNvGrpSpPr/>
          <p:nvPr userDrawn="1"/>
        </p:nvGrpSpPr>
        <p:grpSpPr>
          <a:xfrm>
            <a:off x="-71372" y="1448553"/>
            <a:ext cx="1973242" cy="1548323"/>
            <a:chOff x="-1245295" y="2706005"/>
            <a:chExt cx="3494385" cy="2741903"/>
          </a:xfrm>
        </p:grpSpPr>
        <p:sp>
          <p:nvSpPr>
            <p:cNvPr id="66" name="Oval 65">
              <a:extLst>
                <a:ext uri="{FF2B5EF4-FFF2-40B4-BE49-F238E27FC236}">
                  <a16:creationId xmlns:a16="http://schemas.microsoft.com/office/drawing/2014/main" id="{E2F277B4-826F-4793-9697-F149E3319C65}"/>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7" name="Group 18">
              <a:extLst>
                <a:ext uri="{FF2B5EF4-FFF2-40B4-BE49-F238E27FC236}">
                  <a16:creationId xmlns:a16="http://schemas.microsoft.com/office/drawing/2014/main" id="{91DCBBC9-D7A2-43B6-B56C-2C8C53F3EFB7}"/>
                </a:ext>
              </a:extLst>
            </p:cNvPr>
            <p:cNvGrpSpPr>
              <a:grpSpLocks noChangeAspect="1"/>
            </p:cNvGrpSpPr>
            <p:nvPr/>
          </p:nvGrpSpPr>
          <p:grpSpPr bwMode="auto">
            <a:xfrm>
              <a:off x="-407858" y="2706005"/>
              <a:ext cx="2656948" cy="2101055"/>
              <a:chOff x="1427" y="471"/>
              <a:chExt cx="2906" cy="2298"/>
            </a:xfrm>
          </p:grpSpPr>
          <p:sp>
            <p:nvSpPr>
              <p:cNvPr id="68" name="Freeform 19">
                <a:extLst>
                  <a:ext uri="{FF2B5EF4-FFF2-40B4-BE49-F238E27FC236}">
                    <a16:creationId xmlns:a16="http://schemas.microsoft.com/office/drawing/2014/main" id="{D5B9B7AB-A50C-4304-B537-E1C05C90983C}"/>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69" name="Freeform 20">
                <a:extLst>
                  <a:ext uri="{FF2B5EF4-FFF2-40B4-BE49-F238E27FC236}">
                    <a16:creationId xmlns:a16="http://schemas.microsoft.com/office/drawing/2014/main" id="{B73B543C-ACD0-40F9-93A5-501E51FC5036}"/>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0" name="Freeform 21">
                <a:extLst>
                  <a:ext uri="{FF2B5EF4-FFF2-40B4-BE49-F238E27FC236}">
                    <a16:creationId xmlns:a16="http://schemas.microsoft.com/office/drawing/2014/main" id="{D1B74C19-9024-4C75-B7A4-D5EA547DAD97}"/>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1" name="Freeform 22">
                <a:extLst>
                  <a:ext uri="{FF2B5EF4-FFF2-40B4-BE49-F238E27FC236}">
                    <a16:creationId xmlns:a16="http://schemas.microsoft.com/office/drawing/2014/main" id="{9823B90E-6F7C-454C-932E-B76E5A92BEBC}"/>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2" name="Freeform 23">
                <a:extLst>
                  <a:ext uri="{FF2B5EF4-FFF2-40B4-BE49-F238E27FC236}">
                    <a16:creationId xmlns:a16="http://schemas.microsoft.com/office/drawing/2014/main" id="{59968974-DBB5-4E83-9EAD-223C874B9DC1}"/>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grpSp>
        <p:nvGrpSpPr>
          <p:cNvPr id="75" name="Group 12">
            <a:extLst>
              <a:ext uri="{FF2B5EF4-FFF2-40B4-BE49-F238E27FC236}">
                <a16:creationId xmlns:a16="http://schemas.microsoft.com/office/drawing/2014/main" id="{24B84FBE-6C4C-4491-AE26-7F75F2566592}"/>
              </a:ext>
            </a:extLst>
          </p:cNvPr>
          <p:cNvGrpSpPr>
            <a:grpSpLocks noChangeAspect="1"/>
          </p:cNvGrpSpPr>
          <p:nvPr userDrawn="1"/>
        </p:nvGrpSpPr>
        <p:grpSpPr bwMode="auto">
          <a:xfrm>
            <a:off x="7958600" y="2440901"/>
            <a:ext cx="455384" cy="409985"/>
            <a:chOff x="2228" y="1033"/>
            <a:chExt cx="1304" cy="1174"/>
          </a:xfrm>
        </p:grpSpPr>
        <p:sp>
          <p:nvSpPr>
            <p:cNvPr id="76" name="Freeform 13">
              <a:extLst>
                <a:ext uri="{FF2B5EF4-FFF2-40B4-BE49-F238E27FC236}">
                  <a16:creationId xmlns:a16="http://schemas.microsoft.com/office/drawing/2014/main" id="{DFDDC2C6-31D0-41CF-AC48-19D834EE46D3}"/>
                </a:ext>
              </a:extLst>
            </p:cNvPr>
            <p:cNvSpPr>
              <a:spLocks/>
            </p:cNvSpPr>
            <p:nvPr userDrawn="1"/>
          </p:nvSpPr>
          <p:spPr bwMode="auto">
            <a:xfrm>
              <a:off x="2228" y="1033"/>
              <a:ext cx="1304" cy="508"/>
            </a:xfrm>
            <a:custGeom>
              <a:avLst/>
              <a:gdLst>
                <a:gd name="T0" fmla="*/ 94 w 1304"/>
                <a:gd name="T1" fmla="*/ 322 h 508"/>
                <a:gd name="T2" fmla="*/ 0 w 1304"/>
                <a:gd name="T3" fmla="*/ 296 h 508"/>
                <a:gd name="T4" fmla="*/ 0 w 1304"/>
                <a:gd name="T5" fmla="*/ 210 h 508"/>
                <a:gd name="T6" fmla="*/ 606 w 1304"/>
                <a:gd name="T7" fmla="*/ 6 h 508"/>
                <a:gd name="T8" fmla="*/ 606 w 1304"/>
                <a:gd name="T9" fmla="*/ 6 h 508"/>
                <a:gd name="T10" fmla="*/ 622 w 1304"/>
                <a:gd name="T11" fmla="*/ 0 h 508"/>
                <a:gd name="T12" fmla="*/ 638 w 1304"/>
                <a:gd name="T13" fmla="*/ 0 h 508"/>
                <a:gd name="T14" fmla="*/ 654 w 1304"/>
                <a:gd name="T15" fmla="*/ 0 h 508"/>
                <a:gd name="T16" fmla="*/ 670 w 1304"/>
                <a:gd name="T17" fmla="*/ 6 h 508"/>
                <a:gd name="T18" fmla="*/ 1304 w 1304"/>
                <a:gd name="T19" fmla="*/ 210 h 508"/>
                <a:gd name="T20" fmla="*/ 1304 w 1304"/>
                <a:gd name="T21" fmla="*/ 296 h 508"/>
                <a:gd name="T22" fmla="*/ 662 w 1304"/>
                <a:gd name="T23" fmla="*/ 504 h 508"/>
                <a:gd name="T24" fmla="*/ 662 w 1304"/>
                <a:gd name="T25" fmla="*/ 504 h 508"/>
                <a:gd name="T26" fmla="*/ 648 w 1304"/>
                <a:gd name="T27" fmla="*/ 508 h 508"/>
                <a:gd name="T28" fmla="*/ 634 w 1304"/>
                <a:gd name="T29" fmla="*/ 508 h 508"/>
                <a:gd name="T30" fmla="*/ 620 w 1304"/>
                <a:gd name="T31" fmla="*/ 508 h 508"/>
                <a:gd name="T32" fmla="*/ 606 w 1304"/>
                <a:gd name="T33" fmla="*/ 504 h 508"/>
                <a:gd name="T34" fmla="*/ 184 w 1304"/>
                <a:gd name="T35" fmla="*/ 35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4" h="508">
                  <a:moveTo>
                    <a:pt x="94" y="322"/>
                  </a:moveTo>
                  <a:lnTo>
                    <a:pt x="0" y="296"/>
                  </a:lnTo>
                  <a:lnTo>
                    <a:pt x="0" y="210"/>
                  </a:lnTo>
                  <a:lnTo>
                    <a:pt x="606" y="6"/>
                  </a:lnTo>
                  <a:lnTo>
                    <a:pt x="606" y="6"/>
                  </a:lnTo>
                  <a:lnTo>
                    <a:pt x="622" y="0"/>
                  </a:lnTo>
                  <a:lnTo>
                    <a:pt x="638" y="0"/>
                  </a:lnTo>
                  <a:lnTo>
                    <a:pt x="654" y="0"/>
                  </a:lnTo>
                  <a:lnTo>
                    <a:pt x="670" y="6"/>
                  </a:lnTo>
                  <a:lnTo>
                    <a:pt x="1304" y="210"/>
                  </a:lnTo>
                  <a:lnTo>
                    <a:pt x="1304" y="296"/>
                  </a:lnTo>
                  <a:lnTo>
                    <a:pt x="662" y="504"/>
                  </a:lnTo>
                  <a:lnTo>
                    <a:pt x="662" y="504"/>
                  </a:lnTo>
                  <a:lnTo>
                    <a:pt x="648" y="508"/>
                  </a:lnTo>
                  <a:lnTo>
                    <a:pt x="634" y="508"/>
                  </a:lnTo>
                  <a:lnTo>
                    <a:pt x="620" y="508"/>
                  </a:lnTo>
                  <a:lnTo>
                    <a:pt x="606" y="504"/>
                  </a:lnTo>
                  <a:lnTo>
                    <a:pt x="184" y="352"/>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4">
              <a:extLst>
                <a:ext uri="{FF2B5EF4-FFF2-40B4-BE49-F238E27FC236}">
                  <a16:creationId xmlns:a16="http://schemas.microsoft.com/office/drawing/2014/main" id="{0E1D0493-958B-4179-BC99-B14503AC67DB}"/>
                </a:ext>
              </a:extLst>
            </p:cNvPr>
            <p:cNvSpPr>
              <a:spLocks/>
            </p:cNvSpPr>
            <p:nvPr userDrawn="1"/>
          </p:nvSpPr>
          <p:spPr bwMode="auto">
            <a:xfrm>
              <a:off x="2370" y="1243"/>
              <a:ext cx="482" cy="568"/>
            </a:xfrm>
            <a:custGeom>
              <a:avLst/>
              <a:gdLst>
                <a:gd name="T0" fmla="*/ 482 w 482"/>
                <a:gd name="T1" fmla="*/ 0 h 568"/>
                <a:gd name="T2" fmla="*/ 50 w 482"/>
                <a:gd name="T3" fmla="*/ 138 h 568"/>
                <a:gd name="T4" fmla="*/ 50 w 482"/>
                <a:gd name="T5" fmla="*/ 138 h 568"/>
                <a:gd name="T6" fmla="*/ 40 w 482"/>
                <a:gd name="T7" fmla="*/ 142 h 568"/>
                <a:gd name="T8" fmla="*/ 30 w 482"/>
                <a:gd name="T9" fmla="*/ 148 h 568"/>
                <a:gd name="T10" fmla="*/ 22 w 482"/>
                <a:gd name="T11" fmla="*/ 154 h 568"/>
                <a:gd name="T12" fmla="*/ 14 w 482"/>
                <a:gd name="T13" fmla="*/ 164 h 568"/>
                <a:gd name="T14" fmla="*/ 8 w 482"/>
                <a:gd name="T15" fmla="*/ 176 h 568"/>
                <a:gd name="T16" fmla="*/ 4 w 482"/>
                <a:gd name="T17" fmla="*/ 190 h 568"/>
                <a:gd name="T18" fmla="*/ 0 w 482"/>
                <a:gd name="T19" fmla="*/ 206 h 568"/>
                <a:gd name="T20" fmla="*/ 0 w 482"/>
                <a:gd name="T21" fmla="*/ 226 h 568"/>
                <a:gd name="T22" fmla="*/ 0 w 482"/>
                <a:gd name="T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2" h="568">
                  <a:moveTo>
                    <a:pt x="482" y="0"/>
                  </a:moveTo>
                  <a:lnTo>
                    <a:pt x="50" y="138"/>
                  </a:lnTo>
                  <a:lnTo>
                    <a:pt x="50" y="138"/>
                  </a:lnTo>
                  <a:lnTo>
                    <a:pt x="40" y="142"/>
                  </a:lnTo>
                  <a:lnTo>
                    <a:pt x="30" y="148"/>
                  </a:lnTo>
                  <a:lnTo>
                    <a:pt x="22" y="154"/>
                  </a:lnTo>
                  <a:lnTo>
                    <a:pt x="14" y="164"/>
                  </a:lnTo>
                  <a:lnTo>
                    <a:pt x="8" y="176"/>
                  </a:lnTo>
                  <a:lnTo>
                    <a:pt x="4" y="190"/>
                  </a:lnTo>
                  <a:lnTo>
                    <a:pt x="0" y="206"/>
                  </a:lnTo>
                  <a:lnTo>
                    <a:pt x="0" y="226"/>
                  </a:lnTo>
                  <a:lnTo>
                    <a:pt x="0" y="568"/>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5">
              <a:extLst>
                <a:ext uri="{FF2B5EF4-FFF2-40B4-BE49-F238E27FC236}">
                  <a16:creationId xmlns:a16="http://schemas.microsoft.com/office/drawing/2014/main" id="{91CE7D7F-75D7-4922-9B1D-3AF765401521}"/>
                </a:ext>
              </a:extLst>
            </p:cNvPr>
            <p:cNvSpPr>
              <a:spLocks/>
            </p:cNvSpPr>
            <p:nvPr userDrawn="1"/>
          </p:nvSpPr>
          <p:spPr bwMode="auto">
            <a:xfrm>
              <a:off x="2540" y="1441"/>
              <a:ext cx="454" cy="370"/>
            </a:xfrm>
            <a:custGeom>
              <a:avLst/>
              <a:gdLst>
                <a:gd name="T0" fmla="*/ 454 w 454"/>
                <a:gd name="T1" fmla="*/ 362 h 370"/>
                <a:gd name="T2" fmla="*/ 454 w 454"/>
                <a:gd name="T3" fmla="*/ 362 h 370"/>
                <a:gd name="T4" fmla="*/ 398 w 454"/>
                <a:gd name="T5" fmla="*/ 368 h 370"/>
                <a:gd name="T6" fmla="*/ 340 w 454"/>
                <a:gd name="T7" fmla="*/ 370 h 370"/>
                <a:gd name="T8" fmla="*/ 340 w 454"/>
                <a:gd name="T9" fmla="*/ 370 h 370"/>
                <a:gd name="T10" fmla="*/ 272 w 454"/>
                <a:gd name="T11" fmla="*/ 366 h 370"/>
                <a:gd name="T12" fmla="*/ 208 w 454"/>
                <a:gd name="T13" fmla="*/ 360 h 370"/>
                <a:gd name="T14" fmla="*/ 150 w 454"/>
                <a:gd name="T15" fmla="*/ 350 h 370"/>
                <a:gd name="T16" fmla="*/ 124 w 454"/>
                <a:gd name="T17" fmla="*/ 344 h 370"/>
                <a:gd name="T18" fmla="*/ 100 w 454"/>
                <a:gd name="T19" fmla="*/ 336 h 370"/>
                <a:gd name="T20" fmla="*/ 78 w 454"/>
                <a:gd name="T21" fmla="*/ 328 h 370"/>
                <a:gd name="T22" fmla="*/ 58 w 454"/>
                <a:gd name="T23" fmla="*/ 320 h 370"/>
                <a:gd name="T24" fmla="*/ 40 w 454"/>
                <a:gd name="T25" fmla="*/ 310 h 370"/>
                <a:gd name="T26" fmla="*/ 26 w 454"/>
                <a:gd name="T27" fmla="*/ 300 h 370"/>
                <a:gd name="T28" fmla="*/ 16 w 454"/>
                <a:gd name="T29" fmla="*/ 290 h 370"/>
                <a:gd name="T30" fmla="*/ 6 w 454"/>
                <a:gd name="T31" fmla="*/ 278 h 370"/>
                <a:gd name="T32" fmla="*/ 2 w 454"/>
                <a:gd name="T33" fmla="*/ 268 h 370"/>
                <a:gd name="T34" fmla="*/ 0 w 454"/>
                <a:gd name="T35" fmla="*/ 256 h 370"/>
                <a:gd name="T36" fmla="*/ 0 w 454"/>
                <a:gd name="T3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370">
                  <a:moveTo>
                    <a:pt x="454" y="362"/>
                  </a:moveTo>
                  <a:lnTo>
                    <a:pt x="454" y="362"/>
                  </a:lnTo>
                  <a:lnTo>
                    <a:pt x="398" y="368"/>
                  </a:lnTo>
                  <a:lnTo>
                    <a:pt x="340" y="370"/>
                  </a:lnTo>
                  <a:lnTo>
                    <a:pt x="340" y="370"/>
                  </a:lnTo>
                  <a:lnTo>
                    <a:pt x="272" y="366"/>
                  </a:lnTo>
                  <a:lnTo>
                    <a:pt x="208" y="360"/>
                  </a:lnTo>
                  <a:lnTo>
                    <a:pt x="150" y="350"/>
                  </a:lnTo>
                  <a:lnTo>
                    <a:pt x="124" y="344"/>
                  </a:lnTo>
                  <a:lnTo>
                    <a:pt x="100" y="336"/>
                  </a:lnTo>
                  <a:lnTo>
                    <a:pt x="78" y="328"/>
                  </a:lnTo>
                  <a:lnTo>
                    <a:pt x="58" y="320"/>
                  </a:lnTo>
                  <a:lnTo>
                    <a:pt x="40" y="310"/>
                  </a:lnTo>
                  <a:lnTo>
                    <a:pt x="26" y="300"/>
                  </a:lnTo>
                  <a:lnTo>
                    <a:pt x="16" y="290"/>
                  </a:lnTo>
                  <a:lnTo>
                    <a:pt x="6" y="278"/>
                  </a:lnTo>
                  <a:lnTo>
                    <a:pt x="2" y="268"/>
                  </a:lnTo>
                  <a:lnTo>
                    <a:pt x="0" y="256"/>
                  </a:lnTo>
                  <a:lnTo>
                    <a:pt x="0" y="0"/>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16">
              <a:extLst>
                <a:ext uri="{FF2B5EF4-FFF2-40B4-BE49-F238E27FC236}">
                  <a16:creationId xmlns:a16="http://schemas.microsoft.com/office/drawing/2014/main" id="{FB53E6CE-917E-45E9-B536-C9499B9C2DB6}"/>
                </a:ext>
              </a:extLst>
            </p:cNvPr>
            <p:cNvSpPr>
              <a:spLocks noChangeShapeType="1"/>
            </p:cNvSpPr>
            <p:nvPr userDrawn="1"/>
          </p:nvSpPr>
          <p:spPr bwMode="auto">
            <a:xfrm>
              <a:off x="3220" y="1441"/>
              <a:ext cx="0" cy="170"/>
            </a:xfrm>
            <a:prstGeom prst="line">
              <a:avLst/>
            </a:prstGeom>
            <a:noFill/>
            <a:ln w="19050">
              <a:solidFill>
                <a:srgbClr val="486A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7">
              <a:extLst>
                <a:ext uri="{FF2B5EF4-FFF2-40B4-BE49-F238E27FC236}">
                  <a16:creationId xmlns:a16="http://schemas.microsoft.com/office/drawing/2014/main" id="{1D7FD418-980E-47C3-92E2-5F45DB934869}"/>
                </a:ext>
              </a:extLst>
            </p:cNvPr>
            <p:cNvSpPr>
              <a:spLocks/>
            </p:cNvSpPr>
            <p:nvPr userDrawn="1"/>
          </p:nvSpPr>
          <p:spPr bwMode="auto">
            <a:xfrm>
              <a:off x="3078" y="1623"/>
              <a:ext cx="396" cy="584"/>
            </a:xfrm>
            <a:custGeom>
              <a:avLst/>
              <a:gdLst>
                <a:gd name="T0" fmla="*/ 392 w 396"/>
                <a:gd name="T1" fmla="*/ 284 h 584"/>
                <a:gd name="T2" fmla="*/ 0 w 396"/>
                <a:gd name="T3" fmla="*/ 0 h 584"/>
                <a:gd name="T4" fmla="*/ 0 w 396"/>
                <a:gd name="T5" fmla="*/ 482 h 584"/>
                <a:gd name="T6" fmla="*/ 0 w 396"/>
                <a:gd name="T7" fmla="*/ 482 h 584"/>
                <a:gd name="T8" fmla="*/ 0 w 396"/>
                <a:gd name="T9" fmla="*/ 488 h 584"/>
                <a:gd name="T10" fmla="*/ 2 w 396"/>
                <a:gd name="T11" fmla="*/ 492 h 584"/>
                <a:gd name="T12" fmla="*/ 4 w 396"/>
                <a:gd name="T13" fmla="*/ 494 h 584"/>
                <a:gd name="T14" fmla="*/ 8 w 396"/>
                <a:gd name="T15" fmla="*/ 496 h 584"/>
                <a:gd name="T16" fmla="*/ 12 w 396"/>
                <a:gd name="T17" fmla="*/ 496 h 584"/>
                <a:gd name="T18" fmla="*/ 16 w 396"/>
                <a:gd name="T19" fmla="*/ 496 h 584"/>
                <a:gd name="T20" fmla="*/ 20 w 396"/>
                <a:gd name="T21" fmla="*/ 494 h 584"/>
                <a:gd name="T22" fmla="*/ 24 w 396"/>
                <a:gd name="T23" fmla="*/ 490 h 584"/>
                <a:gd name="T24" fmla="*/ 134 w 396"/>
                <a:gd name="T25" fmla="*/ 384 h 584"/>
                <a:gd name="T26" fmla="*/ 240 w 396"/>
                <a:gd name="T27" fmla="*/ 570 h 584"/>
                <a:gd name="T28" fmla="*/ 240 w 396"/>
                <a:gd name="T29" fmla="*/ 570 h 584"/>
                <a:gd name="T30" fmla="*/ 244 w 396"/>
                <a:gd name="T31" fmla="*/ 576 h 584"/>
                <a:gd name="T32" fmla="*/ 248 w 396"/>
                <a:gd name="T33" fmla="*/ 580 h 584"/>
                <a:gd name="T34" fmla="*/ 254 w 396"/>
                <a:gd name="T35" fmla="*/ 582 h 584"/>
                <a:gd name="T36" fmla="*/ 260 w 396"/>
                <a:gd name="T37" fmla="*/ 584 h 584"/>
                <a:gd name="T38" fmla="*/ 266 w 396"/>
                <a:gd name="T39" fmla="*/ 584 h 584"/>
                <a:gd name="T40" fmla="*/ 272 w 396"/>
                <a:gd name="T41" fmla="*/ 584 h 584"/>
                <a:gd name="T42" fmla="*/ 280 w 396"/>
                <a:gd name="T43" fmla="*/ 582 h 584"/>
                <a:gd name="T44" fmla="*/ 286 w 396"/>
                <a:gd name="T45" fmla="*/ 578 h 584"/>
                <a:gd name="T46" fmla="*/ 330 w 396"/>
                <a:gd name="T47" fmla="*/ 550 h 584"/>
                <a:gd name="T48" fmla="*/ 330 w 396"/>
                <a:gd name="T49" fmla="*/ 550 h 584"/>
                <a:gd name="T50" fmla="*/ 336 w 396"/>
                <a:gd name="T51" fmla="*/ 546 h 584"/>
                <a:gd name="T52" fmla="*/ 340 w 396"/>
                <a:gd name="T53" fmla="*/ 540 h 584"/>
                <a:gd name="T54" fmla="*/ 346 w 396"/>
                <a:gd name="T55" fmla="*/ 528 h 584"/>
                <a:gd name="T56" fmla="*/ 348 w 396"/>
                <a:gd name="T57" fmla="*/ 522 h 584"/>
                <a:gd name="T58" fmla="*/ 348 w 396"/>
                <a:gd name="T59" fmla="*/ 516 h 584"/>
                <a:gd name="T60" fmla="*/ 348 w 396"/>
                <a:gd name="T61" fmla="*/ 510 h 584"/>
                <a:gd name="T62" fmla="*/ 344 w 396"/>
                <a:gd name="T63" fmla="*/ 504 h 584"/>
                <a:gd name="T64" fmla="*/ 244 w 396"/>
                <a:gd name="T65" fmla="*/ 328 h 584"/>
                <a:gd name="T66" fmla="*/ 376 w 396"/>
                <a:gd name="T67" fmla="*/ 328 h 584"/>
                <a:gd name="T68" fmla="*/ 376 w 396"/>
                <a:gd name="T69" fmla="*/ 328 h 584"/>
                <a:gd name="T70" fmla="*/ 382 w 396"/>
                <a:gd name="T71" fmla="*/ 328 h 584"/>
                <a:gd name="T72" fmla="*/ 388 w 396"/>
                <a:gd name="T73" fmla="*/ 324 h 584"/>
                <a:gd name="T74" fmla="*/ 392 w 396"/>
                <a:gd name="T75" fmla="*/ 316 h 584"/>
                <a:gd name="T76" fmla="*/ 394 w 396"/>
                <a:gd name="T77" fmla="*/ 310 h 584"/>
                <a:gd name="T78" fmla="*/ 396 w 396"/>
                <a:gd name="T79" fmla="*/ 302 h 584"/>
                <a:gd name="T80" fmla="*/ 396 w 396"/>
                <a:gd name="T81" fmla="*/ 294 h 584"/>
                <a:gd name="T82" fmla="*/ 394 w 396"/>
                <a:gd name="T83" fmla="*/ 288 h 584"/>
                <a:gd name="T84" fmla="*/ 392 w 396"/>
                <a:gd name="T85" fmla="*/ 284 h 584"/>
                <a:gd name="T86" fmla="*/ 392 w 396"/>
                <a:gd name="T87" fmla="*/ 2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84">
                  <a:moveTo>
                    <a:pt x="392" y="284"/>
                  </a:moveTo>
                  <a:lnTo>
                    <a:pt x="0" y="0"/>
                  </a:lnTo>
                  <a:lnTo>
                    <a:pt x="0" y="482"/>
                  </a:lnTo>
                  <a:lnTo>
                    <a:pt x="0" y="482"/>
                  </a:lnTo>
                  <a:lnTo>
                    <a:pt x="0" y="488"/>
                  </a:lnTo>
                  <a:lnTo>
                    <a:pt x="2" y="492"/>
                  </a:lnTo>
                  <a:lnTo>
                    <a:pt x="4" y="494"/>
                  </a:lnTo>
                  <a:lnTo>
                    <a:pt x="8" y="496"/>
                  </a:lnTo>
                  <a:lnTo>
                    <a:pt x="12" y="496"/>
                  </a:lnTo>
                  <a:lnTo>
                    <a:pt x="16" y="496"/>
                  </a:lnTo>
                  <a:lnTo>
                    <a:pt x="20" y="494"/>
                  </a:lnTo>
                  <a:lnTo>
                    <a:pt x="24" y="490"/>
                  </a:lnTo>
                  <a:lnTo>
                    <a:pt x="134" y="384"/>
                  </a:lnTo>
                  <a:lnTo>
                    <a:pt x="240" y="570"/>
                  </a:lnTo>
                  <a:lnTo>
                    <a:pt x="240" y="570"/>
                  </a:lnTo>
                  <a:lnTo>
                    <a:pt x="244" y="576"/>
                  </a:lnTo>
                  <a:lnTo>
                    <a:pt x="248" y="580"/>
                  </a:lnTo>
                  <a:lnTo>
                    <a:pt x="254" y="582"/>
                  </a:lnTo>
                  <a:lnTo>
                    <a:pt x="260" y="584"/>
                  </a:lnTo>
                  <a:lnTo>
                    <a:pt x="266" y="584"/>
                  </a:lnTo>
                  <a:lnTo>
                    <a:pt x="272" y="584"/>
                  </a:lnTo>
                  <a:lnTo>
                    <a:pt x="280" y="582"/>
                  </a:lnTo>
                  <a:lnTo>
                    <a:pt x="286" y="578"/>
                  </a:lnTo>
                  <a:lnTo>
                    <a:pt x="330" y="550"/>
                  </a:lnTo>
                  <a:lnTo>
                    <a:pt x="330" y="550"/>
                  </a:lnTo>
                  <a:lnTo>
                    <a:pt x="336" y="546"/>
                  </a:lnTo>
                  <a:lnTo>
                    <a:pt x="340" y="540"/>
                  </a:lnTo>
                  <a:lnTo>
                    <a:pt x="346" y="528"/>
                  </a:lnTo>
                  <a:lnTo>
                    <a:pt x="348" y="522"/>
                  </a:lnTo>
                  <a:lnTo>
                    <a:pt x="348" y="516"/>
                  </a:lnTo>
                  <a:lnTo>
                    <a:pt x="348" y="510"/>
                  </a:lnTo>
                  <a:lnTo>
                    <a:pt x="344" y="504"/>
                  </a:lnTo>
                  <a:lnTo>
                    <a:pt x="244" y="328"/>
                  </a:lnTo>
                  <a:lnTo>
                    <a:pt x="376" y="328"/>
                  </a:lnTo>
                  <a:lnTo>
                    <a:pt x="376" y="328"/>
                  </a:lnTo>
                  <a:lnTo>
                    <a:pt x="382" y="328"/>
                  </a:lnTo>
                  <a:lnTo>
                    <a:pt x="388" y="324"/>
                  </a:lnTo>
                  <a:lnTo>
                    <a:pt x="392" y="316"/>
                  </a:lnTo>
                  <a:lnTo>
                    <a:pt x="394" y="310"/>
                  </a:lnTo>
                  <a:lnTo>
                    <a:pt x="396" y="302"/>
                  </a:lnTo>
                  <a:lnTo>
                    <a:pt x="396" y="294"/>
                  </a:lnTo>
                  <a:lnTo>
                    <a:pt x="394" y="288"/>
                  </a:lnTo>
                  <a:lnTo>
                    <a:pt x="392" y="284"/>
                  </a:lnTo>
                  <a:lnTo>
                    <a:pt x="392" y="284"/>
                  </a:lnTo>
                  <a:close/>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0838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4070D-C4D2-400F-874F-9BF6131A5D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39174"/>
          </a:xfrm>
          <a:prstGeom prst="rect">
            <a:avLst/>
          </a:prstGeom>
        </p:spPr>
      </p:pic>
      <p:sp>
        <p:nvSpPr>
          <p:cNvPr id="26"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01CD86AC-6328-4F53-9651-F298F89144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F05BBEEC-B96D-41D7-A966-B60BFA5FA192}"/>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4148001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1F459-3FCC-40F9-9049-6512B8E67F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282"/>
            <a:ext cx="9144001" cy="5145782"/>
          </a:xfrm>
          <a:prstGeom prst="rect">
            <a:avLst/>
          </a:prstGeom>
        </p:spPr>
      </p:pic>
      <p:sp>
        <p:nvSpPr>
          <p:cNvPr id="22" name="Subtitle 2"/>
          <p:cNvSpPr>
            <a:spLocks noGrp="1"/>
          </p:cNvSpPr>
          <p:nvPr>
            <p:ph type="subTitle" idx="1" hasCustomPrompt="1"/>
          </p:nvPr>
        </p:nvSpPr>
        <p:spPr>
          <a:xfrm>
            <a:off x="3150805" y="2741442"/>
            <a:ext cx="3149387"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451238" y="2720118"/>
            <a:ext cx="2520280"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CE13DB0-53A3-4078-A2A3-ECC5D8C45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74978B-7F27-4300-929E-DD9B83335A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5181599"/>
          </a:xfrm>
          <a:prstGeom prst="rect">
            <a:avLst/>
          </a:prstGeom>
        </p:spPr>
      </p:pic>
      <p:sp>
        <p:nvSpPr>
          <p:cNvPr id="22" name="Subtitle 2"/>
          <p:cNvSpPr>
            <a:spLocks noGrp="1"/>
          </p:cNvSpPr>
          <p:nvPr>
            <p:ph type="subTitle" idx="1" hasCustomPrompt="1"/>
          </p:nvPr>
        </p:nvSpPr>
        <p:spPr>
          <a:xfrm>
            <a:off x="3203848" y="1653851"/>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095003" y="1632527"/>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02588C6-1F2E-4B31-8CAC-F6603DABC3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63526-F55E-4F5E-A7B1-C12E2B6F85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21" y="-1"/>
            <a:ext cx="9121629" cy="5143501"/>
          </a:xfrm>
          <a:prstGeom prst="rect">
            <a:avLst/>
          </a:prstGeom>
        </p:spPr>
      </p:pic>
      <p:sp>
        <p:nvSpPr>
          <p:cNvPr id="6" name="Subtitle 2">
            <a:extLst>
              <a:ext uri="{FF2B5EF4-FFF2-40B4-BE49-F238E27FC236}">
                <a16:creationId xmlns:a16="http://schemas.microsoft.com/office/drawing/2014/main" id="{B0370DE1-8EC1-43C8-9C54-1BE4371E7539}"/>
              </a:ext>
            </a:extLst>
          </p:cNvPr>
          <p:cNvSpPr>
            <a:spLocks noGrp="1"/>
          </p:cNvSpPr>
          <p:nvPr>
            <p:ph type="subTitle" idx="1" hasCustomPrompt="1"/>
          </p:nvPr>
        </p:nvSpPr>
        <p:spPr>
          <a:xfrm>
            <a:off x="3456709" y="2165378"/>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42DE264F-1725-4C1C-AC62-D5D893323249}"/>
              </a:ext>
            </a:extLst>
          </p:cNvPr>
          <p:cNvCxnSpPr>
            <a:cxnSpLocks/>
          </p:cNvCxnSpPr>
          <p:nvPr userDrawn="1"/>
        </p:nvCxnSpPr>
        <p:spPr>
          <a:xfrm>
            <a:off x="3347864" y="2144054"/>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0C87C35-9F9E-4105-B01E-1C9EEAC8EE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593587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A1091-F064-4062-9C3E-209801E84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1" y="12107"/>
            <a:ext cx="9289030" cy="5211832"/>
          </a:xfrm>
          <a:prstGeom prst="rect">
            <a:avLst/>
          </a:prstGeom>
        </p:spPr>
      </p:pic>
      <p:sp>
        <p:nvSpPr>
          <p:cNvPr id="6" name="Subtitle 2">
            <a:extLst>
              <a:ext uri="{FF2B5EF4-FFF2-40B4-BE49-F238E27FC236}">
                <a16:creationId xmlns:a16="http://schemas.microsoft.com/office/drawing/2014/main" id="{E25825C9-E365-484A-BAFE-AEBBFA5CDCBC}"/>
              </a:ext>
            </a:extLst>
          </p:cNvPr>
          <p:cNvSpPr>
            <a:spLocks noGrp="1"/>
          </p:cNvSpPr>
          <p:nvPr>
            <p:ph type="subTitle" idx="1" hasCustomPrompt="1"/>
          </p:nvPr>
        </p:nvSpPr>
        <p:spPr>
          <a:xfrm>
            <a:off x="3456709" y="2381402"/>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5F0F17B5-B03E-4178-80D1-29ED395009D8}"/>
              </a:ext>
            </a:extLst>
          </p:cNvPr>
          <p:cNvCxnSpPr>
            <a:cxnSpLocks/>
          </p:cNvCxnSpPr>
          <p:nvPr userDrawn="1"/>
        </p:nvCxnSpPr>
        <p:spPr>
          <a:xfrm>
            <a:off x="3347864" y="2360078"/>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49639CC-2BE4-4519-B044-C1EE571ECD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271289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8AA9943-E70C-4C27-A10C-377B0ECD0A0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6" b="-40"/>
          <a:stretch/>
        </p:blipFill>
        <p:spPr bwMode="auto">
          <a:xfrm>
            <a:off x="0" y="0"/>
            <a:ext cx="9143999" cy="4872984"/>
          </a:xfrm>
          <a:prstGeom prst="rect">
            <a:avLst/>
          </a:prstGeom>
          <a:noFill/>
          <a:extLst>
            <a:ext uri="{909E8E84-426E-40DD-AFC4-6F175D3DCCD1}">
              <a14:hiddenFill xmlns:a14="http://schemas.microsoft.com/office/drawing/2010/main">
                <a:solidFill>
                  <a:srgbClr val="FFFFFF"/>
                </a:solidFill>
              </a14:hiddenFill>
            </a:ext>
          </a:extLst>
        </p:spPr>
      </p:pic>
      <p:sp>
        <p:nvSpPr>
          <p:cNvPr id="17" name="מלבן 7"/>
          <p:cNvSpPr/>
          <p:nvPr userDrawn="1"/>
        </p:nvSpPr>
        <p:spPr>
          <a:xfrm>
            <a:off x="0" y="4155926"/>
            <a:ext cx="9144000" cy="987574"/>
          </a:xfrm>
          <a:prstGeom prst="rect">
            <a:avLst/>
          </a:prstGeom>
          <a:solidFill>
            <a:srgbClr val="313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8" name="מציין מיקום טקסט 4"/>
          <p:cNvSpPr>
            <a:spLocks noGrp="1"/>
          </p:cNvSpPr>
          <p:nvPr>
            <p:ph type="body" sz="quarter" idx="10" hasCustomPrompt="1"/>
          </p:nvPr>
        </p:nvSpPr>
        <p:spPr>
          <a:xfrm>
            <a:off x="535708" y="4280764"/>
            <a:ext cx="5687968" cy="713307"/>
          </a:xfrm>
        </p:spPr>
        <p:txBody>
          <a:bodyPr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text</a:t>
            </a:r>
          </a:p>
        </p:txBody>
      </p:sp>
      <p:sp>
        <p:nvSpPr>
          <p:cNvPr id="19" name="מלבן 14"/>
          <p:cNvSpPr/>
          <p:nvPr userDrawn="1"/>
        </p:nvSpPr>
        <p:spPr>
          <a:xfrm>
            <a:off x="0" y="3452473"/>
            <a:ext cx="9144000" cy="406099"/>
          </a:xfrm>
          <a:prstGeom prst="rect">
            <a:avLst/>
          </a:prstGeom>
          <a:solidFill>
            <a:srgbClr val="52525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 name="מלבן 9"/>
          <p:cNvSpPr/>
          <p:nvPr userDrawn="1"/>
        </p:nvSpPr>
        <p:spPr>
          <a:xfrm>
            <a:off x="347240" y="2848325"/>
            <a:ext cx="6700105" cy="1523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 name="Title 1"/>
          <p:cNvSpPr>
            <a:spLocks noGrp="1"/>
          </p:cNvSpPr>
          <p:nvPr>
            <p:ph type="ctrTitle" hasCustomPrompt="1"/>
          </p:nvPr>
        </p:nvSpPr>
        <p:spPr>
          <a:xfrm>
            <a:off x="535708" y="2623034"/>
            <a:ext cx="6326909" cy="956828"/>
          </a:xfrm>
        </p:spPr>
        <p:txBody>
          <a:bodyPr anchor="ctr" anchorCtr="0">
            <a:noAutofit/>
          </a:bodyPr>
          <a:lstStyle>
            <a:lvl1pPr algn="l">
              <a:defRPr sz="3200">
                <a:solidFill>
                  <a:schemeClr val="bg1"/>
                </a:solidFill>
                <a:latin typeface="+mn-lt"/>
              </a:defRPr>
            </a:lvl1pPr>
          </a:lstStyle>
          <a:p>
            <a:r>
              <a:rPr lang="en-US" dirty="0"/>
              <a:t>Edit title</a:t>
            </a:r>
          </a:p>
        </p:txBody>
      </p:sp>
      <p:sp>
        <p:nvSpPr>
          <p:cNvPr id="22" name="Subtitle 2"/>
          <p:cNvSpPr>
            <a:spLocks noGrp="1"/>
          </p:cNvSpPr>
          <p:nvPr>
            <p:ph type="subTitle" idx="1" hasCustomPrompt="1"/>
          </p:nvPr>
        </p:nvSpPr>
        <p:spPr>
          <a:xfrm>
            <a:off x="535708" y="3677546"/>
            <a:ext cx="6326909" cy="478380"/>
          </a:xfrm>
        </p:spPr>
        <p:txBody>
          <a:bodyPr anchor="t" anchorCtr="0"/>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83825" y="4279381"/>
            <a:ext cx="1606122" cy="668633"/>
          </a:xfrm>
          <a:prstGeom prst="rect">
            <a:avLst/>
          </a:prstGeom>
        </p:spPr>
      </p:pic>
    </p:spTree>
    <p:extLst>
      <p:ext uri="{BB962C8B-B14F-4D97-AF65-F5344CB8AC3E}">
        <p14:creationId xmlns:p14="http://schemas.microsoft.com/office/powerpoint/2010/main" val="2521351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5E2835-2900-462D-9FF3-39B9A6F728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875643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CE03C-2CF8-42AA-979F-7DCCDFEE20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CE7F33B8-6CE1-473F-AFF4-617A3F31D4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7" name="Text Placeholder 10">
            <a:extLst>
              <a:ext uri="{FF2B5EF4-FFF2-40B4-BE49-F238E27FC236}">
                <a16:creationId xmlns:a16="http://schemas.microsoft.com/office/drawing/2014/main" id="{7AB3B9CF-95BB-432A-BDB8-C551CE5AC695}"/>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59238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FF43BB-5D37-492F-9469-EAA14B7472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69"/>
          <a:stretch/>
        </p:blipFill>
        <p:spPr>
          <a:xfrm>
            <a:off x="0" y="-3271"/>
            <a:ext cx="9180512" cy="5146771"/>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Picture 6">
            <a:extLst>
              <a:ext uri="{FF2B5EF4-FFF2-40B4-BE49-F238E27FC236}">
                <a16:creationId xmlns:a16="http://schemas.microsoft.com/office/drawing/2014/main" id="{ED168737-3432-4D60-931F-497CB0999B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B9860F54-6473-42B9-9C70-2120A13EDC90}"/>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652357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9CF1E-1587-48B3-848A-9D18348A2C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Picture 7">
            <a:extLst>
              <a:ext uri="{FF2B5EF4-FFF2-40B4-BE49-F238E27FC236}">
                <a16:creationId xmlns:a16="http://schemas.microsoft.com/office/drawing/2014/main" id="{0E50B12E-3C73-422B-996E-296B1A622C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5E0AA6E8-5C67-4218-B9D9-F0A61180B1E8}"/>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879876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9CF1E-1587-48B3-848A-9D18348A2C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 y="0"/>
            <a:ext cx="9141291"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Picture 7">
            <a:extLst>
              <a:ext uri="{FF2B5EF4-FFF2-40B4-BE49-F238E27FC236}">
                <a16:creationId xmlns:a16="http://schemas.microsoft.com/office/drawing/2014/main" id="{0E50B12E-3C73-422B-996E-296B1A622C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619BA8FF-75EB-4AF8-8E79-7820FDCF47BF}"/>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90214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602E61-E2DF-40FA-ACB8-15B5510EBC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9"/>
            <a:ext cx="9138999" cy="5143699"/>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9" name="Content Placeholder 2"/>
          <p:cNvSpPr>
            <a:spLocks noGrp="1"/>
          </p:cNvSpPr>
          <p:nvPr>
            <p:ph idx="1" hasCustomPrompt="1"/>
          </p:nvPr>
        </p:nvSpPr>
        <p:spPr>
          <a:xfrm>
            <a:off x="3933602" y="267495"/>
            <a:ext cx="4824536" cy="4339766"/>
          </a:xfrm>
          <a:prstGeom prst="rect">
            <a:avLst/>
          </a:prstGeom>
        </p:spPr>
        <p:txBody>
          <a:bodyPr/>
          <a:lstStyle>
            <a:lvl1pPr>
              <a:lnSpc>
                <a:spcPct val="100000"/>
              </a:lnSpc>
              <a:spcBef>
                <a:spcPts val="600"/>
              </a:spcBef>
              <a:spcAft>
                <a:spcPts val="0"/>
              </a:spcAft>
              <a:buClr>
                <a:schemeClr val="accent1"/>
              </a:buClr>
              <a:defRPr sz="2400">
                <a:latin typeface="+mn-lt"/>
              </a:defRPr>
            </a:lvl1pPr>
            <a:lvl2pPr>
              <a:lnSpc>
                <a:spcPct val="100000"/>
              </a:lnSpc>
              <a:spcBef>
                <a:spcPts val="600"/>
              </a:spcBef>
              <a:spcAft>
                <a:spcPts val="0"/>
              </a:spcAft>
              <a:buClr>
                <a:schemeClr val="accent6"/>
              </a:buClr>
              <a:defRPr sz="2000" baseline="0">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p>
          <a:p>
            <a:pPr lvl="0"/>
            <a:endParaRPr lang="he-IL" dirty="0"/>
          </a:p>
        </p:txBody>
      </p:sp>
    </p:spTree>
    <p:extLst>
      <p:ext uri="{BB962C8B-B14F-4D97-AF65-F5344CB8AC3E}">
        <p14:creationId xmlns:p14="http://schemas.microsoft.com/office/powerpoint/2010/main" val="27538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53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2019 Ex Libris | Confidential &amp; Proprietary</a:t>
            </a:r>
            <a:endParaRPr lang="en-US" sz="900" dirty="0">
              <a:solidFill>
                <a:srgbClr val="787878"/>
              </a:solidFill>
              <a:latin typeface="+mn-lt"/>
            </a:endParaRPr>
          </a:p>
        </p:txBody>
      </p:sp>
      <p:pic>
        <p:nvPicPr>
          <p:cNvPr id="10" name="Picture 9">
            <a:extLst>
              <a:ext uri="{FF2B5EF4-FFF2-40B4-BE49-F238E27FC236}">
                <a16:creationId xmlns:a16="http://schemas.microsoft.com/office/drawing/2014/main" id="{64EAC6E9-8ACD-4B43-A468-1C69E0B7F7D6}"/>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797" r:id="rId1"/>
    <p:sldLayoutId id="2147483760" r:id="rId2"/>
    <p:sldLayoutId id="2147483761" r:id="rId3"/>
    <p:sldLayoutId id="2147483800" r:id="rId4"/>
    <p:sldLayoutId id="2147483806" r:id="rId5"/>
    <p:sldLayoutId id="2147483801" r:id="rId6"/>
    <p:sldLayoutId id="2147483809" r:id="rId7"/>
    <p:sldLayoutId id="2147483805" r:id="rId8"/>
    <p:sldLayoutId id="2147483768" r:id="rId9"/>
    <p:sldLayoutId id="2147483756" r:id="rId10"/>
    <p:sldLayoutId id="2147483796" r:id="rId11"/>
    <p:sldLayoutId id="2147483758" r:id="rId12"/>
    <p:sldLayoutId id="2147483791" r:id="rId13"/>
    <p:sldLayoutId id="2147483763" r:id="rId14"/>
    <p:sldLayoutId id="2147483803" r:id="rId15"/>
    <p:sldLayoutId id="2147483807" r:id="rId16"/>
    <p:sldLayoutId id="2147483804" r:id="rId17"/>
    <p:sldLayoutId id="2147483810" r:id="rId18"/>
    <p:sldLayoutId id="2147483764" r:id="rId19"/>
    <p:sldLayoutId id="2147483793" r:id="rId20"/>
    <p:sldLayoutId id="2147483802" r:id="rId21"/>
    <p:sldLayoutId id="2147483813" r:id="rId22"/>
    <p:sldLayoutId id="2147483814" r:id="rId23"/>
    <p:sldLayoutId id="2147483815" r:id="rId24"/>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50Administration/070Managing_Jobs/060Managing_Search_Queries_and_Sets"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50Administration/070Managing_Jobs/060Managing_Search_Queries_and_Sets" TargetMode="External"/><Relationship Id="rId2" Type="http://schemas.openxmlformats.org/officeDocument/2006/relationships/notesSlide" Target="../notesSlides/notesSlide72.xml"/><Relationship Id="rId1" Type="http://schemas.openxmlformats.org/officeDocument/2006/relationships/slideLayout" Target="../slideLayouts/slideLayout9.xml"/><Relationship Id="rId5" Type="http://schemas.openxmlformats.org/officeDocument/2006/relationships/hyperlink" Target="https://knowledge.exlibrisgroup.com/Alma/Product_Documentation/010Alma_Online_Help_(English)/050Administration/070Managing_Jobs/040Viewing_Running_Jobs#Job_Types_with_Their_Own_Management_Pages" TargetMode="External"/><Relationship Id="rId4" Type="http://schemas.openxmlformats.org/officeDocument/2006/relationships/hyperlink" Target="https://knowledge.exlibrisgroup.com/Alma/Product_Documentation/010Alma_Online_Help_(English)/050Administration/070Managing_Jobs/020Running_Manual_Jobs_on_Defined_Sets"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developers.exlibrisgroup.com/blog/Alma-RAPID-OAI-Setup-and-Configuration" TargetMode="External"/><Relationship Id="rId2" Type="http://schemas.openxmlformats.org/officeDocument/2006/relationships/notesSlide" Target="../notesSlides/notesSlide73.xml"/><Relationship Id="rId1" Type="http://schemas.openxmlformats.org/officeDocument/2006/relationships/slideLayout" Target="../slideLayouts/slideLayout9.xml"/><Relationship Id="rId5" Type="http://schemas.openxmlformats.org/officeDocument/2006/relationships/hyperlink" Target="https://developers.exlibrisgroup.com/blog/adding-springshare-libguide-discovery-to-primo-ve/" TargetMode="External"/><Relationship Id="rId4" Type="http://schemas.openxmlformats.org/officeDocument/2006/relationships/hyperlink" Target="https://developers.exlibrisgroup.com/blog/delete-marc-records-from-marc-file-by-using-035-field-list-file/"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knowledge.exlibrisgroup.com/Alma/Knowledge_Articles/How_to_link_local_portfolios_(standalones)_to_the_Community_Zone" TargetMode="External"/><Relationship Id="rId2" Type="http://schemas.openxmlformats.org/officeDocument/2006/relationships/notesSlide" Target="../notesSlides/notesSlide74.xml"/><Relationship Id="rId1" Type="http://schemas.openxmlformats.org/officeDocument/2006/relationships/slideLayout" Target="../slideLayouts/slideLayout9.xml"/><Relationship Id="rId6" Type="http://schemas.openxmlformats.org/officeDocument/2006/relationships/hyperlink" Target="https://knowledge.exlibrisgroup.com/Alma/Knowledge_Articles/How_to_Bulk_Change_PO_Line_Status?" TargetMode="External"/><Relationship Id="rId5" Type="http://schemas.openxmlformats.org/officeDocument/2006/relationships/hyperlink" Target="https://knowledge.exlibrisgroup.com/Alma/Knowledge_Articles/Create_Users_Set_for_expired_patrons_based_on_Analytics" TargetMode="External"/><Relationship Id="rId4" Type="http://schemas.openxmlformats.org/officeDocument/2006/relationships/hyperlink" Target="https://knowledge.exlibrisgroup.com/Alma/Knowledge_Articles/Items_not_in_place_(not_available)_-_how_to_fix_in_bulkbatch?"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9.xml"/><Relationship Id="rId1" Type="http://schemas.openxmlformats.org/officeDocument/2006/relationships/tags" Target="../tags/tag3.xml"/><Relationship Id="rId5" Type="http://schemas.openxmlformats.org/officeDocument/2006/relationships/image" Target="../media/image119.png"/><Relationship Id="rId4" Type="http://schemas.openxmlformats.org/officeDocument/2006/relationships/image" Target="../media/image1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Managing Sets and running Jobs</a:t>
            </a:r>
          </a:p>
        </p:txBody>
      </p:sp>
      <p:sp>
        <p:nvSpPr>
          <p:cNvPr id="3" name="Subtitle 2"/>
          <p:cNvSpPr>
            <a:spLocks noGrp="1"/>
          </p:cNvSpPr>
          <p:nvPr>
            <p:ph type="subTitle" idx="1"/>
          </p:nvPr>
        </p:nvSpPr>
        <p:spPr/>
        <p:txBody>
          <a:bodyPr/>
          <a:lstStyle/>
          <a:p>
            <a:r>
              <a:rPr lang="en-US" dirty="0"/>
              <a:t> </a:t>
            </a:r>
          </a:p>
        </p:txBody>
      </p:sp>
      <p:sp>
        <p:nvSpPr>
          <p:cNvPr id="4" name="Text Placeholder 3">
            <a:extLst>
              <a:ext uri="{FF2B5EF4-FFF2-40B4-BE49-F238E27FC236}">
                <a16:creationId xmlns:a16="http://schemas.microsoft.com/office/drawing/2014/main" id="{551151B5-0EC4-4F1F-BD0C-1B8D5EB8FA14}"/>
              </a:ext>
            </a:extLst>
          </p:cNvPr>
          <p:cNvSpPr>
            <a:spLocks noGrp="1"/>
          </p:cNvSpPr>
          <p:nvPr>
            <p:ph type="body" sz="quarter" idx="12"/>
          </p:nvPr>
        </p:nvSpPr>
        <p:spPr>
          <a:xfrm>
            <a:off x="534987" y="3700963"/>
            <a:ext cx="5621337" cy="719574"/>
          </a:xfrm>
        </p:spPr>
        <p:txBody>
          <a:bodyPr>
            <a:noAutofit/>
          </a:bodyPr>
          <a:lstStyle/>
          <a:p>
            <a:r>
              <a:rPr lang="en-US" sz="2000" b="1" dirty="0"/>
              <a:t>Callie Mendoza</a:t>
            </a:r>
            <a:r>
              <a:rPr lang="en-US" sz="2000" dirty="0"/>
              <a:t>, Technical Support Team Lead</a:t>
            </a:r>
          </a:p>
          <a:p>
            <a:r>
              <a:rPr lang="en-US" sz="2000" b="1" dirty="0"/>
              <a:t>Yaala Ariel-Joel</a:t>
            </a:r>
            <a:r>
              <a:rPr lang="en-US" sz="2000" dirty="0"/>
              <a:t>, Technical Support Analyst</a:t>
            </a:r>
          </a:p>
        </p:txBody>
      </p:sp>
    </p:spTree>
    <p:extLst>
      <p:ext uri="{BB962C8B-B14F-4D97-AF65-F5344CB8AC3E}">
        <p14:creationId xmlns:p14="http://schemas.microsoft.com/office/powerpoint/2010/main" val="191767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a:xfrm>
            <a:off x="395536" y="70415"/>
            <a:ext cx="8424936" cy="576064"/>
          </a:xfrm>
        </p:spPr>
        <p:txBody>
          <a:bodyPr/>
          <a:lstStyle/>
          <a:p>
            <a:r>
              <a:rPr lang="en-US" dirty="0"/>
              <a:t>Set Content Types</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lstStyle/>
          <a:p>
            <a:r>
              <a:rPr lang="en-US" b="1" dirty="0"/>
              <a:t>Resource Management</a:t>
            </a:r>
            <a:r>
              <a:rPr lang="en-US" dirty="0"/>
              <a:t> sets </a:t>
            </a:r>
          </a:p>
          <a:p>
            <a:pPr lvl="1"/>
            <a:r>
              <a:rPr lang="en-US" dirty="0"/>
              <a:t>Titles, Authorities, Collections, </a:t>
            </a:r>
          </a:p>
          <a:p>
            <a:pPr lvl="1"/>
            <a:r>
              <a:rPr lang="en-US" dirty="0"/>
              <a:t>Inventory: Digital/Electronic/Physical</a:t>
            </a:r>
          </a:p>
          <a:p>
            <a:r>
              <a:rPr lang="en-US" b="1" dirty="0"/>
              <a:t>Acquisition</a:t>
            </a:r>
            <a:r>
              <a:rPr lang="en-US" dirty="0"/>
              <a:t> sets</a:t>
            </a:r>
          </a:p>
          <a:p>
            <a:pPr lvl="1"/>
            <a:r>
              <a:rPr lang="en-US" dirty="0"/>
              <a:t>PO Lines, or Vendors</a:t>
            </a:r>
          </a:p>
          <a:p>
            <a:r>
              <a:rPr lang="en-US" b="1" dirty="0"/>
              <a:t>User</a:t>
            </a:r>
            <a:r>
              <a:rPr lang="en-US" dirty="0"/>
              <a:t> sets</a:t>
            </a:r>
          </a:p>
          <a:p>
            <a:r>
              <a:rPr lang="en-US" b="1" dirty="0"/>
              <a:t>Reading List Sets</a:t>
            </a:r>
          </a:p>
          <a:p>
            <a:pPr lvl="1"/>
            <a:endParaRPr lang="en-US" dirty="0"/>
          </a:p>
        </p:txBody>
      </p:sp>
      <p:pic>
        <p:nvPicPr>
          <p:cNvPr id="3" name="Picture 2">
            <a:extLst>
              <a:ext uri="{FF2B5EF4-FFF2-40B4-BE49-F238E27FC236}">
                <a16:creationId xmlns:a16="http://schemas.microsoft.com/office/drawing/2014/main" id="{08DE296F-CC64-49E1-9174-A5D1CE3D4620}"/>
              </a:ext>
            </a:extLst>
          </p:cNvPr>
          <p:cNvPicPr>
            <a:picLocks noChangeAspect="1"/>
          </p:cNvPicPr>
          <p:nvPr/>
        </p:nvPicPr>
        <p:blipFill>
          <a:blip r:embed="rId2"/>
          <a:stretch>
            <a:fillRect/>
          </a:stretch>
        </p:blipFill>
        <p:spPr>
          <a:xfrm>
            <a:off x="5038143" y="1131590"/>
            <a:ext cx="3858021" cy="3405014"/>
          </a:xfrm>
          <a:prstGeom prst="rect">
            <a:avLst/>
          </a:prstGeom>
          <a:ln w="6350">
            <a:solidFill>
              <a:srgbClr val="142D8A"/>
            </a:solidFill>
          </a:ln>
        </p:spPr>
      </p:pic>
    </p:spTree>
    <p:extLst>
      <p:ext uri="{BB962C8B-B14F-4D97-AF65-F5344CB8AC3E}">
        <p14:creationId xmlns:p14="http://schemas.microsoft.com/office/powerpoint/2010/main" val="590282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0B493-7220-4C23-94AF-439E916DED81}"/>
              </a:ext>
            </a:extLst>
          </p:cNvPr>
          <p:cNvSpPr>
            <a:spLocks noGrp="1"/>
          </p:cNvSpPr>
          <p:nvPr>
            <p:ph type="ctrTitle"/>
          </p:nvPr>
        </p:nvSpPr>
        <p:spPr/>
        <p:txBody>
          <a:bodyPr/>
          <a:lstStyle/>
          <a:p>
            <a:r>
              <a:rPr lang="en-US" dirty="0"/>
              <a:t>2. Creating and editing Sets</a:t>
            </a:r>
          </a:p>
        </p:txBody>
      </p:sp>
      <p:sp>
        <p:nvSpPr>
          <p:cNvPr id="3" name="Slide Number Placeholder 2">
            <a:extLst>
              <a:ext uri="{FF2B5EF4-FFF2-40B4-BE49-F238E27FC236}">
                <a16:creationId xmlns:a16="http://schemas.microsoft.com/office/drawing/2014/main" id="{93827587-0744-4A52-936F-DED1B6E587C8}"/>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Tree>
    <p:extLst>
      <p:ext uri="{BB962C8B-B14F-4D97-AF65-F5344CB8AC3E}">
        <p14:creationId xmlns:p14="http://schemas.microsoft.com/office/powerpoint/2010/main" val="1817323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How to create a set? Add Set via a Wizard</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lstStyle/>
          <a:p>
            <a:r>
              <a:rPr lang="en-US" dirty="0"/>
              <a:t>“Add Set” from: Manage Sets</a:t>
            </a:r>
          </a:p>
          <a:p>
            <a:pPr lvl="1"/>
            <a:r>
              <a:rPr lang="en-US" dirty="0"/>
              <a:t>Choose if Logical, or Itemized</a:t>
            </a:r>
          </a:p>
        </p:txBody>
      </p:sp>
      <p:pic>
        <p:nvPicPr>
          <p:cNvPr id="7" name="Picture 6">
            <a:extLst>
              <a:ext uri="{FF2B5EF4-FFF2-40B4-BE49-F238E27FC236}">
                <a16:creationId xmlns:a16="http://schemas.microsoft.com/office/drawing/2014/main" id="{B940ADE4-3B73-424A-AF96-429EE42D25AA}"/>
              </a:ext>
            </a:extLst>
          </p:cNvPr>
          <p:cNvPicPr>
            <a:picLocks noChangeAspect="1"/>
          </p:cNvPicPr>
          <p:nvPr/>
        </p:nvPicPr>
        <p:blipFill>
          <a:blip r:embed="rId2"/>
          <a:stretch>
            <a:fillRect/>
          </a:stretch>
        </p:blipFill>
        <p:spPr>
          <a:xfrm>
            <a:off x="481844" y="1851670"/>
            <a:ext cx="8279904" cy="2232854"/>
          </a:xfrm>
          <a:prstGeom prst="rect">
            <a:avLst/>
          </a:prstGeom>
          <a:ln w="6350">
            <a:solidFill>
              <a:srgbClr val="002060"/>
            </a:solidFill>
          </a:ln>
        </p:spPr>
      </p:pic>
    </p:spTree>
    <p:extLst>
      <p:ext uri="{BB962C8B-B14F-4D97-AF65-F5344CB8AC3E}">
        <p14:creationId xmlns:p14="http://schemas.microsoft.com/office/powerpoint/2010/main" val="3131108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Add Set – Logical or Itemized?</a:t>
            </a:r>
          </a:p>
        </p:txBody>
      </p:sp>
      <p:sp>
        <p:nvSpPr>
          <p:cNvPr id="9" name="Rectangle 8"/>
          <p:cNvSpPr/>
          <p:nvPr/>
        </p:nvSpPr>
        <p:spPr>
          <a:xfrm>
            <a:off x="7522146" y="1419622"/>
            <a:ext cx="1458144" cy="1015663"/>
          </a:xfrm>
          <a:prstGeom prst="rect">
            <a:avLst/>
          </a:prstGeom>
        </p:spPr>
        <p:txBody>
          <a:bodyPr wrap="square">
            <a:spAutoFit/>
          </a:bodyPr>
          <a:lstStyle/>
          <a:p>
            <a:r>
              <a:rPr lang="en-US" sz="1200" dirty="0"/>
              <a:t>The set name cannot contain special characters (for example: &amp;, #, $, %).</a:t>
            </a:r>
          </a:p>
        </p:txBody>
      </p:sp>
      <p:pic>
        <p:nvPicPr>
          <p:cNvPr id="10" name="Picture 9"/>
          <p:cNvPicPr>
            <a:picLocks noChangeAspect="1"/>
          </p:cNvPicPr>
          <p:nvPr/>
        </p:nvPicPr>
        <p:blipFill>
          <a:blip r:embed="rId3"/>
          <a:stretch>
            <a:fillRect/>
          </a:stretch>
        </p:blipFill>
        <p:spPr>
          <a:xfrm>
            <a:off x="7668344" y="973408"/>
            <a:ext cx="504056" cy="446214"/>
          </a:xfrm>
          <a:prstGeom prst="rect">
            <a:avLst/>
          </a:prstGeom>
        </p:spPr>
      </p:pic>
      <p:sp>
        <p:nvSpPr>
          <p:cNvPr id="7" name="Content Placeholder 6">
            <a:extLst>
              <a:ext uri="{FF2B5EF4-FFF2-40B4-BE49-F238E27FC236}">
                <a16:creationId xmlns:a16="http://schemas.microsoft.com/office/drawing/2014/main" id="{AFF2A791-C32F-46E8-9E7A-A33D205558B8}"/>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9D75DDF3-49D5-42A8-AD6E-E86E2F557280}"/>
              </a:ext>
            </a:extLst>
          </p:cNvPr>
          <p:cNvPicPr>
            <a:picLocks noChangeAspect="1"/>
          </p:cNvPicPr>
          <p:nvPr/>
        </p:nvPicPr>
        <p:blipFill>
          <a:blip r:embed="rId4"/>
          <a:stretch>
            <a:fillRect/>
          </a:stretch>
        </p:blipFill>
        <p:spPr>
          <a:xfrm>
            <a:off x="395536" y="786443"/>
            <a:ext cx="6587499" cy="1504309"/>
          </a:xfrm>
          <a:prstGeom prst="rect">
            <a:avLst/>
          </a:prstGeom>
          <a:ln w="6350">
            <a:solidFill>
              <a:srgbClr val="002060"/>
            </a:solidFill>
          </a:ln>
        </p:spPr>
      </p:pic>
      <p:pic>
        <p:nvPicPr>
          <p:cNvPr id="11" name="Picture 10">
            <a:extLst>
              <a:ext uri="{FF2B5EF4-FFF2-40B4-BE49-F238E27FC236}">
                <a16:creationId xmlns:a16="http://schemas.microsoft.com/office/drawing/2014/main" id="{7267CEAD-EC8C-475A-872D-B29F140BA19D}"/>
              </a:ext>
            </a:extLst>
          </p:cNvPr>
          <p:cNvPicPr>
            <a:picLocks noChangeAspect="1"/>
          </p:cNvPicPr>
          <p:nvPr/>
        </p:nvPicPr>
        <p:blipFill>
          <a:blip r:embed="rId5"/>
          <a:stretch>
            <a:fillRect/>
          </a:stretch>
        </p:blipFill>
        <p:spPr>
          <a:xfrm>
            <a:off x="1412939" y="2365806"/>
            <a:ext cx="6479704" cy="2401652"/>
          </a:xfrm>
          <a:prstGeom prst="rect">
            <a:avLst/>
          </a:prstGeom>
          <a:ln w="6350">
            <a:solidFill>
              <a:srgbClr val="002060"/>
            </a:solidFill>
          </a:ln>
        </p:spPr>
      </p:pic>
    </p:spTree>
    <p:extLst>
      <p:ext uri="{BB962C8B-B14F-4D97-AF65-F5344CB8AC3E}">
        <p14:creationId xmlns:p14="http://schemas.microsoft.com/office/powerpoint/2010/main" val="149456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Add Set – Logical, From Search</a:t>
            </a:r>
          </a:p>
        </p:txBody>
      </p:sp>
      <p:pic>
        <p:nvPicPr>
          <p:cNvPr id="7" name="Picture 6"/>
          <p:cNvPicPr>
            <a:picLocks noChangeAspect="1"/>
          </p:cNvPicPr>
          <p:nvPr/>
        </p:nvPicPr>
        <p:blipFill>
          <a:blip r:embed="rId3"/>
          <a:stretch>
            <a:fillRect/>
          </a:stretch>
        </p:blipFill>
        <p:spPr>
          <a:xfrm>
            <a:off x="2586055" y="3626334"/>
            <a:ext cx="4134775" cy="745615"/>
          </a:xfrm>
          <a:prstGeom prst="rect">
            <a:avLst/>
          </a:prstGeom>
        </p:spPr>
      </p:pic>
      <p:sp>
        <p:nvSpPr>
          <p:cNvPr id="5" name="Content Placeholder 4">
            <a:extLst>
              <a:ext uri="{FF2B5EF4-FFF2-40B4-BE49-F238E27FC236}">
                <a16:creationId xmlns:a16="http://schemas.microsoft.com/office/drawing/2014/main" id="{B0957145-33BF-4241-A5A3-6A5E46093335}"/>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AE7BCF0A-D9AF-4258-A369-B4E94E2A3F13}"/>
              </a:ext>
            </a:extLst>
          </p:cNvPr>
          <p:cNvPicPr>
            <a:picLocks noChangeAspect="1"/>
          </p:cNvPicPr>
          <p:nvPr/>
        </p:nvPicPr>
        <p:blipFill>
          <a:blip r:embed="rId4"/>
          <a:stretch>
            <a:fillRect/>
          </a:stretch>
        </p:blipFill>
        <p:spPr>
          <a:xfrm>
            <a:off x="395535" y="783052"/>
            <a:ext cx="8548711" cy="3660906"/>
          </a:xfrm>
          <a:prstGeom prst="rect">
            <a:avLst/>
          </a:prstGeom>
          <a:ln w="6350">
            <a:solidFill>
              <a:srgbClr val="002060"/>
            </a:solidFill>
          </a:ln>
        </p:spPr>
      </p:pic>
      <p:pic>
        <p:nvPicPr>
          <p:cNvPr id="9" name="Picture 8">
            <a:extLst>
              <a:ext uri="{FF2B5EF4-FFF2-40B4-BE49-F238E27FC236}">
                <a16:creationId xmlns:a16="http://schemas.microsoft.com/office/drawing/2014/main" id="{1292AE70-A17E-482A-82EF-0611DDBA1AF7}"/>
              </a:ext>
            </a:extLst>
          </p:cNvPr>
          <p:cNvPicPr>
            <a:picLocks noChangeAspect="1"/>
          </p:cNvPicPr>
          <p:nvPr/>
        </p:nvPicPr>
        <p:blipFill>
          <a:blip r:embed="rId5"/>
          <a:stretch>
            <a:fillRect/>
          </a:stretch>
        </p:blipFill>
        <p:spPr>
          <a:xfrm>
            <a:off x="611560" y="1013426"/>
            <a:ext cx="7063570" cy="1191267"/>
          </a:xfrm>
          <a:prstGeom prst="rect">
            <a:avLst/>
          </a:prstGeom>
          <a:ln w="6350">
            <a:solidFill>
              <a:srgbClr val="002060"/>
            </a:solidFill>
          </a:ln>
        </p:spPr>
      </p:pic>
    </p:spTree>
    <p:extLst>
      <p:ext uri="{BB962C8B-B14F-4D97-AF65-F5344CB8AC3E}">
        <p14:creationId xmlns:p14="http://schemas.microsoft.com/office/powerpoint/2010/main" val="263937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normAutofit/>
          </a:bodyPr>
          <a:lstStyle/>
          <a:p>
            <a:r>
              <a:rPr lang="en-US" dirty="0"/>
              <a:t>Logical Set – view Results (modify search terms &amp; save) </a:t>
            </a:r>
          </a:p>
        </p:txBody>
      </p:sp>
      <p:pic>
        <p:nvPicPr>
          <p:cNvPr id="11" name="Picture 10">
            <a:extLst>
              <a:ext uri="{FF2B5EF4-FFF2-40B4-BE49-F238E27FC236}">
                <a16:creationId xmlns:a16="http://schemas.microsoft.com/office/drawing/2014/main" id="{743C4130-FC6E-4B5E-9072-BD7D2FFB8C9A}"/>
              </a:ext>
            </a:extLst>
          </p:cNvPr>
          <p:cNvPicPr>
            <a:picLocks noChangeAspect="1"/>
          </p:cNvPicPr>
          <p:nvPr/>
        </p:nvPicPr>
        <p:blipFill>
          <a:blip r:embed="rId3"/>
          <a:stretch>
            <a:fillRect/>
          </a:stretch>
        </p:blipFill>
        <p:spPr>
          <a:xfrm>
            <a:off x="432048" y="771550"/>
            <a:ext cx="8279904" cy="3283623"/>
          </a:xfrm>
          <a:prstGeom prst="rect">
            <a:avLst/>
          </a:prstGeom>
          <a:ln w="6350">
            <a:solidFill>
              <a:srgbClr val="002060"/>
            </a:solidFill>
          </a:ln>
        </p:spPr>
      </p:pic>
      <p:pic>
        <p:nvPicPr>
          <p:cNvPr id="13" name="Content Placeholder 12">
            <a:extLst>
              <a:ext uri="{FF2B5EF4-FFF2-40B4-BE49-F238E27FC236}">
                <a16:creationId xmlns:a16="http://schemas.microsoft.com/office/drawing/2014/main" id="{1F933943-8C52-449E-95CB-E8D7AB245C4D}"/>
              </a:ext>
            </a:extLst>
          </p:cNvPr>
          <p:cNvPicPr>
            <a:picLocks noGrp="1" noChangeAspect="1"/>
          </p:cNvPicPr>
          <p:nvPr>
            <p:ph idx="1"/>
          </p:nvPr>
        </p:nvPicPr>
        <p:blipFill>
          <a:blip r:embed="rId4"/>
          <a:stretch>
            <a:fillRect/>
          </a:stretch>
        </p:blipFill>
        <p:spPr>
          <a:xfrm>
            <a:off x="1691680" y="2787774"/>
            <a:ext cx="5044104" cy="2129817"/>
          </a:xfrm>
          <a:prstGeom prst="rect">
            <a:avLst/>
          </a:prstGeom>
          <a:ln w="6350">
            <a:solidFill>
              <a:srgbClr val="002060"/>
            </a:solidFill>
          </a:ln>
        </p:spPr>
      </p:pic>
    </p:spTree>
    <p:extLst>
      <p:ext uri="{BB962C8B-B14F-4D97-AF65-F5344CB8AC3E}">
        <p14:creationId xmlns:p14="http://schemas.microsoft.com/office/powerpoint/2010/main" val="14494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Add Set - Itemized</a:t>
            </a:r>
          </a:p>
        </p:txBody>
      </p:sp>
      <p:sp>
        <p:nvSpPr>
          <p:cNvPr id="4" name="Content Placeholder 3">
            <a:extLst>
              <a:ext uri="{FF2B5EF4-FFF2-40B4-BE49-F238E27FC236}">
                <a16:creationId xmlns:a16="http://schemas.microsoft.com/office/drawing/2014/main" id="{FF272A2C-36D7-43F5-AE7A-290777C4EB3F}"/>
              </a:ext>
            </a:extLst>
          </p:cNvPr>
          <p:cNvSpPr>
            <a:spLocks noGrp="1"/>
          </p:cNvSpPr>
          <p:nvPr>
            <p:ph idx="1"/>
          </p:nvPr>
        </p:nvSpPr>
        <p:spPr/>
        <p:txBody>
          <a:bodyPr>
            <a:normAutofit fontScale="8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From Excel or Analytics</a:t>
            </a:r>
          </a:p>
          <a:p>
            <a:r>
              <a:rPr lang="en-US" dirty="0"/>
              <a:t>First, “Save”. Later, can edit and “Add Members to Set”.</a:t>
            </a:r>
          </a:p>
          <a:p>
            <a:endParaRPr lang="en-US" dirty="0"/>
          </a:p>
        </p:txBody>
      </p:sp>
      <p:pic>
        <p:nvPicPr>
          <p:cNvPr id="7" name="Picture 6">
            <a:extLst>
              <a:ext uri="{FF2B5EF4-FFF2-40B4-BE49-F238E27FC236}">
                <a16:creationId xmlns:a16="http://schemas.microsoft.com/office/drawing/2014/main" id="{1D6DF0B6-08D2-46EB-BBA3-2203E1F53E9F}"/>
              </a:ext>
            </a:extLst>
          </p:cNvPr>
          <p:cNvPicPr>
            <a:picLocks noChangeAspect="1"/>
          </p:cNvPicPr>
          <p:nvPr/>
        </p:nvPicPr>
        <p:blipFill>
          <a:blip r:embed="rId3"/>
          <a:stretch>
            <a:fillRect/>
          </a:stretch>
        </p:blipFill>
        <p:spPr>
          <a:xfrm>
            <a:off x="1403648" y="646479"/>
            <a:ext cx="5256584" cy="3119069"/>
          </a:xfrm>
          <a:prstGeom prst="rect">
            <a:avLst/>
          </a:prstGeom>
          <a:ln w="6350">
            <a:solidFill>
              <a:srgbClr val="002060"/>
            </a:solidFill>
          </a:ln>
        </p:spPr>
      </p:pic>
    </p:spTree>
    <p:extLst>
      <p:ext uri="{BB962C8B-B14F-4D97-AF65-F5344CB8AC3E}">
        <p14:creationId xmlns:p14="http://schemas.microsoft.com/office/powerpoint/2010/main" val="3826924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Add Set – Itemized, input file</a:t>
            </a:r>
          </a:p>
        </p:txBody>
      </p:sp>
      <p:sp>
        <p:nvSpPr>
          <p:cNvPr id="4" name="Content Placeholder 3">
            <a:extLst>
              <a:ext uri="{FF2B5EF4-FFF2-40B4-BE49-F238E27FC236}">
                <a16:creationId xmlns:a16="http://schemas.microsoft.com/office/drawing/2014/main" id="{FF272A2C-36D7-43F5-AE7A-290777C4EB3F}"/>
              </a:ext>
            </a:extLst>
          </p:cNvPr>
          <p:cNvSpPr>
            <a:spLocks noGrp="1"/>
          </p:cNvSpPr>
          <p:nvPr>
            <p:ph idx="1"/>
          </p:nvPr>
        </p:nvSpPr>
        <p:spPr/>
        <p:txBody>
          <a:bodyPr/>
          <a:lstStyle/>
          <a:p>
            <a:r>
              <a:rPr lang="en-US" dirty="0"/>
              <a:t>Use a </a:t>
            </a:r>
            <a:r>
              <a:rPr lang="en-US" b="1" dirty="0"/>
              <a:t>text</a:t>
            </a:r>
            <a:r>
              <a:rPr lang="en-US" dirty="0"/>
              <a:t> file (.txt or .csv) or </a:t>
            </a:r>
            <a:r>
              <a:rPr lang="en-US" b="1" dirty="0"/>
              <a:t>Excel</a:t>
            </a:r>
            <a:r>
              <a:rPr lang="en-US" dirty="0"/>
              <a:t> file (.</a:t>
            </a:r>
            <a:r>
              <a:rPr lang="en-US" dirty="0" err="1"/>
              <a:t>xls</a:t>
            </a:r>
            <a:r>
              <a:rPr lang="en-US" dirty="0"/>
              <a:t> or .</a:t>
            </a:r>
            <a:r>
              <a:rPr lang="en-US" dirty="0" err="1"/>
              <a:t>xlsx</a:t>
            </a:r>
            <a:r>
              <a:rPr lang="en-US" dirty="0"/>
              <a:t>).</a:t>
            </a:r>
          </a:p>
          <a:p>
            <a:r>
              <a:rPr lang="en-US" dirty="0"/>
              <a:t>Have correct </a:t>
            </a:r>
            <a:r>
              <a:rPr lang="en-US" b="1" dirty="0"/>
              <a:t>header</a:t>
            </a:r>
            <a:r>
              <a:rPr lang="en-US" dirty="0"/>
              <a:t>. Consult the Online Help: </a:t>
            </a:r>
            <a:r>
              <a:rPr lang="en-US" sz="1600" dirty="0">
                <a:hlinkClick r:id="rId3"/>
              </a:rPr>
              <a:t>https://knowledge.exlibrisgroup.com/Alma/Product_Documentation/010Alma_Online_Help_(English)/050Administration/070Managing_Jobs/060Managing_Search_Queries_and_Sets</a:t>
            </a:r>
            <a:r>
              <a:rPr lang="en-US" sz="1600" dirty="0"/>
              <a:t> </a:t>
            </a:r>
          </a:p>
          <a:p>
            <a:r>
              <a:rPr lang="en-US" dirty="0"/>
              <a:t>Only the first column (which has valid header) – is read.</a:t>
            </a:r>
          </a:p>
        </p:txBody>
      </p:sp>
      <p:pic>
        <p:nvPicPr>
          <p:cNvPr id="6" name="Picture 5"/>
          <p:cNvPicPr>
            <a:picLocks noChangeAspect="1"/>
          </p:cNvPicPr>
          <p:nvPr/>
        </p:nvPicPr>
        <p:blipFill>
          <a:blip r:embed="rId4"/>
          <a:stretch>
            <a:fillRect/>
          </a:stretch>
        </p:blipFill>
        <p:spPr>
          <a:xfrm>
            <a:off x="539552" y="2499742"/>
            <a:ext cx="6298357" cy="2122341"/>
          </a:xfrm>
          <a:prstGeom prst="rect">
            <a:avLst/>
          </a:prstGeom>
        </p:spPr>
      </p:pic>
      <p:pic>
        <p:nvPicPr>
          <p:cNvPr id="8" name="Picture 7"/>
          <p:cNvPicPr>
            <a:picLocks noChangeAspect="1"/>
          </p:cNvPicPr>
          <p:nvPr/>
        </p:nvPicPr>
        <p:blipFill>
          <a:blip r:embed="rId5"/>
          <a:stretch>
            <a:fillRect/>
          </a:stretch>
        </p:blipFill>
        <p:spPr>
          <a:xfrm>
            <a:off x="5796136" y="3630899"/>
            <a:ext cx="2745118" cy="1027147"/>
          </a:xfrm>
          <a:prstGeom prst="rect">
            <a:avLst/>
          </a:prstGeom>
          <a:ln w="9525">
            <a:solidFill>
              <a:schemeClr val="tx1"/>
            </a:solidFill>
          </a:ln>
        </p:spPr>
      </p:pic>
    </p:spTree>
    <p:extLst>
      <p:ext uri="{BB962C8B-B14F-4D97-AF65-F5344CB8AC3E}">
        <p14:creationId xmlns:p14="http://schemas.microsoft.com/office/powerpoint/2010/main" val="2455106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a:xfrm>
            <a:off x="134761" y="-61836"/>
            <a:ext cx="8946486" cy="576064"/>
          </a:xfrm>
        </p:spPr>
        <p:txBody>
          <a:bodyPr>
            <a:normAutofit fontScale="90000"/>
          </a:bodyPr>
          <a:lstStyle/>
          <a:p>
            <a:r>
              <a:rPr lang="en-US" dirty="0"/>
              <a:t>Add Set – Itemized: </a:t>
            </a:r>
            <a:r>
              <a:rPr lang="en-US" sz="2200" dirty="0"/>
              <a:t>error is received with information regarding supported IDs </a:t>
            </a:r>
          </a:p>
        </p:txBody>
      </p:sp>
      <p:pic>
        <p:nvPicPr>
          <p:cNvPr id="5" name="Picture 4">
            <a:extLst>
              <a:ext uri="{FF2B5EF4-FFF2-40B4-BE49-F238E27FC236}">
                <a16:creationId xmlns:a16="http://schemas.microsoft.com/office/drawing/2014/main" id="{F3FC1477-EA9D-4593-89FB-29F94969B0B5}"/>
              </a:ext>
            </a:extLst>
          </p:cNvPr>
          <p:cNvPicPr>
            <a:picLocks noChangeAspect="1"/>
          </p:cNvPicPr>
          <p:nvPr/>
        </p:nvPicPr>
        <p:blipFill rotWithShape="1">
          <a:blip r:embed="rId3"/>
          <a:srcRect l="1963" t="23757" r="1569" b="30390"/>
          <a:stretch/>
        </p:blipFill>
        <p:spPr>
          <a:xfrm>
            <a:off x="197514" y="641560"/>
            <a:ext cx="8820980" cy="2357320"/>
          </a:xfrm>
          <a:prstGeom prst="rect">
            <a:avLst/>
          </a:prstGeom>
        </p:spPr>
      </p:pic>
      <p:pic>
        <p:nvPicPr>
          <p:cNvPr id="7" name="Picture 6">
            <a:extLst>
              <a:ext uri="{FF2B5EF4-FFF2-40B4-BE49-F238E27FC236}">
                <a16:creationId xmlns:a16="http://schemas.microsoft.com/office/drawing/2014/main" id="{E1EB9CBB-C7ED-4E3F-B676-9689CF1A5910}"/>
              </a:ext>
            </a:extLst>
          </p:cNvPr>
          <p:cNvPicPr>
            <a:picLocks noChangeAspect="1"/>
          </p:cNvPicPr>
          <p:nvPr/>
        </p:nvPicPr>
        <p:blipFill rotWithShape="1">
          <a:blip r:embed="rId3"/>
          <a:srcRect l="67325" t="34593" r="3538" b="48600"/>
          <a:stretch/>
        </p:blipFill>
        <p:spPr>
          <a:xfrm>
            <a:off x="1780099" y="2916649"/>
            <a:ext cx="5655810" cy="1834319"/>
          </a:xfrm>
          <a:prstGeom prst="rect">
            <a:avLst/>
          </a:prstGeom>
        </p:spPr>
      </p:pic>
    </p:spTree>
    <p:extLst>
      <p:ext uri="{BB962C8B-B14F-4D97-AF65-F5344CB8AC3E}">
        <p14:creationId xmlns:p14="http://schemas.microsoft.com/office/powerpoint/2010/main" val="3281362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Itemized Set – View Members</a:t>
            </a:r>
          </a:p>
        </p:txBody>
      </p:sp>
      <p:sp>
        <p:nvSpPr>
          <p:cNvPr id="8" name="Content Placeholder 7"/>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10" name="Picture 9">
            <a:extLst>
              <a:ext uri="{FF2B5EF4-FFF2-40B4-BE49-F238E27FC236}">
                <a16:creationId xmlns:a16="http://schemas.microsoft.com/office/drawing/2014/main" id="{2418C809-AEA7-490C-BEEF-CFF1E5986B79}"/>
              </a:ext>
            </a:extLst>
          </p:cNvPr>
          <p:cNvPicPr>
            <a:picLocks noChangeAspect="1"/>
          </p:cNvPicPr>
          <p:nvPr/>
        </p:nvPicPr>
        <p:blipFill>
          <a:blip r:embed="rId3"/>
          <a:stretch>
            <a:fillRect/>
          </a:stretch>
        </p:blipFill>
        <p:spPr>
          <a:xfrm>
            <a:off x="36004" y="646479"/>
            <a:ext cx="9144000" cy="3434267"/>
          </a:xfrm>
          <a:prstGeom prst="rect">
            <a:avLst/>
          </a:prstGeom>
          <a:ln w="6350">
            <a:solidFill>
              <a:srgbClr val="002060"/>
            </a:solidFill>
          </a:ln>
        </p:spPr>
      </p:pic>
    </p:spTree>
    <p:extLst>
      <p:ext uri="{BB962C8B-B14F-4D97-AF65-F5344CB8AC3E}">
        <p14:creationId xmlns:p14="http://schemas.microsoft.com/office/powerpoint/2010/main" val="1929565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2</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Welcome and Introductions</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lstStyle/>
          <a:p>
            <a:r>
              <a:rPr lang="en-US" dirty="0"/>
              <a:t>Callie Mendoza</a:t>
            </a:r>
          </a:p>
          <a:p>
            <a:pPr lvl="1"/>
            <a:r>
              <a:rPr lang="en-US" dirty="0"/>
              <a:t>Alma NA Support Tier 2 Team Lead</a:t>
            </a:r>
          </a:p>
          <a:p>
            <a:pPr lvl="1"/>
            <a:r>
              <a:rPr lang="en-US" dirty="0"/>
              <a:t>Started with Ex Libris in October 2014</a:t>
            </a:r>
          </a:p>
          <a:p>
            <a:pPr lvl="1"/>
            <a:r>
              <a:rPr lang="en-US" dirty="0"/>
              <a:t>MLIS from </a:t>
            </a:r>
            <a:r>
              <a:rPr lang="en-US"/>
              <a:t>Dominican University</a:t>
            </a:r>
            <a:endParaRPr lang="en-US" dirty="0"/>
          </a:p>
          <a:p>
            <a:pPr marL="457200" lvl="1" indent="0">
              <a:buNone/>
            </a:pPr>
            <a:endParaRPr lang="en-US" dirty="0"/>
          </a:p>
          <a:p>
            <a:r>
              <a:rPr lang="en-US" dirty="0"/>
              <a:t>Yaala Ariel-Joel</a:t>
            </a:r>
          </a:p>
          <a:p>
            <a:pPr lvl="1"/>
            <a:r>
              <a:rPr lang="en-US" dirty="0"/>
              <a:t>Working in Ex Libris support for multiple years, and products</a:t>
            </a:r>
          </a:p>
          <a:p>
            <a:pPr lvl="1"/>
            <a:r>
              <a:rPr lang="en-US" dirty="0"/>
              <a:t>Was a reference librarian in several special libraries</a:t>
            </a:r>
          </a:p>
          <a:p>
            <a:pPr lvl="1"/>
            <a:r>
              <a:rPr lang="en-US" dirty="0"/>
              <a:t>On my spare time, enjoy hiking</a:t>
            </a:r>
          </a:p>
        </p:txBody>
      </p:sp>
    </p:spTree>
    <p:custDataLst>
      <p:tags r:id="rId1"/>
    </p:custDataLst>
    <p:extLst>
      <p:ext uri="{BB962C8B-B14F-4D97-AF65-F5344CB8AC3E}">
        <p14:creationId xmlns:p14="http://schemas.microsoft.com/office/powerpoint/2010/main" val="1688252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Itemized Set – Removed Selected</a:t>
            </a:r>
          </a:p>
        </p:txBody>
      </p:sp>
      <p:sp>
        <p:nvSpPr>
          <p:cNvPr id="8" name="Content Placeholder 7"/>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11" name="Picture 10">
            <a:extLst>
              <a:ext uri="{FF2B5EF4-FFF2-40B4-BE49-F238E27FC236}">
                <a16:creationId xmlns:a16="http://schemas.microsoft.com/office/drawing/2014/main" id="{177F12B0-AE33-48E3-995A-F246437DDD35}"/>
              </a:ext>
            </a:extLst>
          </p:cNvPr>
          <p:cNvPicPr>
            <a:picLocks noChangeAspect="1"/>
          </p:cNvPicPr>
          <p:nvPr/>
        </p:nvPicPr>
        <p:blipFill>
          <a:blip r:embed="rId3"/>
          <a:stretch>
            <a:fillRect/>
          </a:stretch>
        </p:blipFill>
        <p:spPr>
          <a:xfrm>
            <a:off x="215765" y="843557"/>
            <a:ext cx="8628960" cy="3728895"/>
          </a:xfrm>
          <a:prstGeom prst="rect">
            <a:avLst/>
          </a:prstGeom>
          <a:ln w="6350">
            <a:solidFill>
              <a:srgbClr val="002060"/>
            </a:solidFill>
          </a:ln>
        </p:spPr>
      </p:pic>
    </p:spTree>
    <p:extLst>
      <p:ext uri="{BB962C8B-B14F-4D97-AF65-F5344CB8AC3E}">
        <p14:creationId xmlns:p14="http://schemas.microsoft.com/office/powerpoint/2010/main" val="302144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Itemized Set – Edit and Add Members to Set </a:t>
            </a:r>
          </a:p>
        </p:txBody>
      </p:sp>
      <p:sp>
        <p:nvSpPr>
          <p:cNvPr id="8" name="Content Placeholder 7"/>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6EE847AB-D8E1-4B58-A9C2-F1FFDC2F986E}"/>
              </a:ext>
            </a:extLst>
          </p:cNvPr>
          <p:cNvPicPr>
            <a:picLocks noChangeAspect="1"/>
          </p:cNvPicPr>
          <p:nvPr/>
        </p:nvPicPr>
        <p:blipFill>
          <a:blip r:embed="rId3"/>
          <a:stretch>
            <a:fillRect/>
          </a:stretch>
        </p:blipFill>
        <p:spPr>
          <a:xfrm>
            <a:off x="0" y="862685"/>
            <a:ext cx="9144000" cy="3418130"/>
          </a:xfrm>
          <a:prstGeom prst="rect">
            <a:avLst/>
          </a:prstGeom>
          <a:ln w="6350">
            <a:solidFill>
              <a:srgbClr val="002060"/>
            </a:solidFill>
          </a:ln>
        </p:spPr>
      </p:pic>
    </p:spTree>
    <p:extLst>
      <p:ext uri="{BB962C8B-B14F-4D97-AF65-F5344CB8AC3E}">
        <p14:creationId xmlns:p14="http://schemas.microsoft.com/office/powerpoint/2010/main" val="2547964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0B493-7220-4C23-94AF-439E916DED81}"/>
              </a:ext>
            </a:extLst>
          </p:cNvPr>
          <p:cNvSpPr>
            <a:spLocks noGrp="1"/>
          </p:cNvSpPr>
          <p:nvPr>
            <p:ph type="ctrTitle"/>
          </p:nvPr>
        </p:nvSpPr>
        <p:spPr/>
        <p:txBody>
          <a:bodyPr/>
          <a:lstStyle/>
          <a:p>
            <a:r>
              <a:rPr lang="en-US" dirty="0"/>
              <a:t>3. Set manipulation</a:t>
            </a:r>
          </a:p>
        </p:txBody>
      </p:sp>
      <p:sp>
        <p:nvSpPr>
          <p:cNvPr id="3" name="Slide Number Placeholder 2">
            <a:extLst>
              <a:ext uri="{FF2B5EF4-FFF2-40B4-BE49-F238E27FC236}">
                <a16:creationId xmlns:a16="http://schemas.microsoft.com/office/drawing/2014/main" id="{93827587-0744-4A52-936F-DED1B6E587C8}"/>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Tree>
    <p:extLst>
      <p:ext uri="{BB962C8B-B14F-4D97-AF65-F5344CB8AC3E}">
        <p14:creationId xmlns:p14="http://schemas.microsoft.com/office/powerpoint/2010/main" val="265767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Converting Logical Sets to Itemized Sets</a:t>
            </a:r>
          </a:p>
        </p:txBody>
      </p:sp>
      <p:sp>
        <p:nvSpPr>
          <p:cNvPr id="4" name="Content Placeholder 3">
            <a:extLst>
              <a:ext uri="{FF2B5EF4-FFF2-40B4-BE49-F238E27FC236}">
                <a16:creationId xmlns:a16="http://schemas.microsoft.com/office/drawing/2014/main" id="{343FE4BB-D743-44BE-9C95-70D17EE2DE75}"/>
              </a:ext>
            </a:extLst>
          </p:cNvPr>
          <p:cNvSpPr>
            <a:spLocks noGrp="1"/>
          </p:cNvSpPr>
          <p:nvPr>
            <p:ph idx="1"/>
          </p:nvPr>
        </p:nvSpPr>
        <p:spPr/>
        <p:txBody>
          <a:bodyPr/>
          <a:lstStyle/>
          <a:p>
            <a:pPr marL="0" indent="0">
              <a:buNone/>
            </a:pPr>
            <a:r>
              <a:rPr lang="en-US" dirty="0"/>
              <a:t>You can convert a logical set to an itemized set. </a:t>
            </a:r>
          </a:p>
        </p:txBody>
      </p:sp>
      <p:pic>
        <p:nvPicPr>
          <p:cNvPr id="5" name="Picture 4">
            <a:extLst>
              <a:ext uri="{FF2B5EF4-FFF2-40B4-BE49-F238E27FC236}">
                <a16:creationId xmlns:a16="http://schemas.microsoft.com/office/drawing/2014/main" id="{450F4158-BE4F-4339-B183-5D9B294A3C9B}"/>
              </a:ext>
            </a:extLst>
          </p:cNvPr>
          <p:cNvPicPr>
            <a:picLocks noChangeAspect="1"/>
          </p:cNvPicPr>
          <p:nvPr/>
        </p:nvPicPr>
        <p:blipFill rotWithShape="1">
          <a:blip r:embed="rId2"/>
          <a:srcRect l="-7" t="51249" r="4665" b="15068"/>
          <a:stretch/>
        </p:blipFill>
        <p:spPr>
          <a:xfrm>
            <a:off x="359532" y="1347614"/>
            <a:ext cx="8424936" cy="1673402"/>
          </a:xfrm>
          <a:prstGeom prst="rect">
            <a:avLst/>
          </a:prstGeom>
        </p:spPr>
      </p:pic>
      <p:cxnSp>
        <p:nvCxnSpPr>
          <p:cNvPr id="7" name="Straight Arrow Connector 6">
            <a:extLst>
              <a:ext uri="{FF2B5EF4-FFF2-40B4-BE49-F238E27FC236}">
                <a16:creationId xmlns:a16="http://schemas.microsoft.com/office/drawing/2014/main" id="{DBB6E602-D86C-419D-951C-D5A8A2C7F123}"/>
              </a:ext>
            </a:extLst>
          </p:cNvPr>
          <p:cNvCxnSpPr/>
          <p:nvPr/>
        </p:nvCxnSpPr>
        <p:spPr>
          <a:xfrm flipH="1">
            <a:off x="8172400" y="2067694"/>
            <a:ext cx="432048" cy="28803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096035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Converting Logical Sets to Itemized Sets</a:t>
            </a:r>
          </a:p>
        </p:txBody>
      </p:sp>
      <p:pic>
        <p:nvPicPr>
          <p:cNvPr id="6" name="Content Placeholder 5">
            <a:extLst>
              <a:ext uri="{FF2B5EF4-FFF2-40B4-BE49-F238E27FC236}">
                <a16:creationId xmlns:a16="http://schemas.microsoft.com/office/drawing/2014/main" id="{6608A55A-E25A-44AD-8AF2-9CECABF5B1F0}"/>
              </a:ext>
            </a:extLst>
          </p:cNvPr>
          <p:cNvPicPr>
            <a:picLocks noGrp="1" noChangeAspect="1"/>
          </p:cNvPicPr>
          <p:nvPr>
            <p:ph idx="1"/>
          </p:nvPr>
        </p:nvPicPr>
        <p:blipFill rotWithShape="1">
          <a:blip r:embed="rId2"/>
          <a:srcRect l="668" t="28950" r="25074" b="7725"/>
          <a:stretch/>
        </p:blipFill>
        <p:spPr>
          <a:xfrm>
            <a:off x="460076" y="887136"/>
            <a:ext cx="7684282" cy="3684245"/>
          </a:xfrm>
          <a:prstGeom prst="rect">
            <a:avLst/>
          </a:prstGeom>
        </p:spPr>
      </p:pic>
      <p:cxnSp>
        <p:nvCxnSpPr>
          <p:cNvPr id="7" name="Straight Arrow Connector 6">
            <a:extLst>
              <a:ext uri="{FF2B5EF4-FFF2-40B4-BE49-F238E27FC236}">
                <a16:creationId xmlns:a16="http://schemas.microsoft.com/office/drawing/2014/main" id="{DBB6E602-D86C-419D-951C-D5A8A2C7F123}"/>
              </a:ext>
            </a:extLst>
          </p:cNvPr>
          <p:cNvCxnSpPr/>
          <p:nvPr/>
        </p:nvCxnSpPr>
        <p:spPr>
          <a:xfrm flipH="1">
            <a:off x="7308304" y="2585242"/>
            <a:ext cx="432048" cy="28803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631299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Combining Sets</a:t>
            </a:r>
          </a:p>
        </p:txBody>
      </p:sp>
      <p:sp>
        <p:nvSpPr>
          <p:cNvPr id="4" name="Content Placeholder 3">
            <a:extLst>
              <a:ext uri="{FF2B5EF4-FFF2-40B4-BE49-F238E27FC236}">
                <a16:creationId xmlns:a16="http://schemas.microsoft.com/office/drawing/2014/main" id="{343FE4BB-D743-44BE-9C95-70D17EE2DE75}"/>
              </a:ext>
            </a:extLst>
          </p:cNvPr>
          <p:cNvSpPr>
            <a:spLocks noGrp="1"/>
          </p:cNvSpPr>
          <p:nvPr>
            <p:ph idx="1"/>
          </p:nvPr>
        </p:nvSpPr>
        <p:spPr/>
        <p:txBody>
          <a:bodyPr/>
          <a:lstStyle/>
          <a:p>
            <a:r>
              <a:rPr lang="en-US" dirty="0"/>
              <a:t>Sets must be the same type </a:t>
            </a:r>
          </a:p>
          <a:p>
            <a:r>
              <a:rPr lang="en-US" dirty="0"/>
              <a:t>The combined set is an itemized set.</a:t>
            </a:r>
          </a:p>
        </p:txBody>
      </p:sp>
      <p:pic>
        <p:nvPicPr>
          <p:cNvPr id="5" name="Picture 4">
            <a:extLst>
              <a:ext uri="{FF2B5EF4-FFF2-40B4-BE49-F238E27FC236}">
                <a16:creationId xmlns:a16="http://schemas.microsoft.com/office/drawing/2014/main" id="{79A63DB2-B3A2-4CE7-8048-FC40DA0A4172}"/>
              </a:ext>
            </a:extLst>
          </p:cNvPr>
          <p:cNvPicPr>
            <a:picLocks noChangeAspect="1"/>
          </p:cNvPicPr>
          <p:nvPr/>
        </p:nvPicPr>
        <p:blipFill rotWithShape="1">
          <a:blip r:embed="rId3"/>
          <a:srcRect l="2750" t="42998" b="13582"/>
          <a:stretch/>
        </p:blipFill>
        <p:spPr>
          <a:xfrm>
            <a:off x="251520" y="2031689"/>
            <a:ext cx="8892480" cy="2232249"/>
          </a:xfrm>
          <a:prstGeom prst="rect">
            <a:avLst/>
          </a:prstGeom>
        </p:spPr>
      </p:pic>
      <p:cxnSp>
        <p:nvCxnSpPr>
          <p:cNvPr id="7" name="Straight Arrow Connector 6">
            <a:extLst>
              <a:ext uri="{FF2B5EF4-FFF2-40B4-BE49-F238E27FC236}">
                <a16:creationId xmlns:a16="http://schemas.microsoft.com/office/drawing/2014/main" id="{4213BB25-E753-4036-ADE8-E406AACB9395}"/>
              </a:ext>
            </a:extLst>
          </p:cNvPr>
          <p:cNvCxnSpPr/>
          <p:nvPr/>
        </p:nvCxnSpPr>
        <p:spPr>
          <a:xfrm flipH="1">
            <a:off x="8316416" y="3147814"/>
            <a:ext cx="288032" cy="64807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395216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Combining Sets</a:t>
            </a:r>
          </a:p>
        </p:txBody>
      </p:sp>
      <p:sp>
        <p:nvSpPr>
          <p:cNvPr id="4" name="Content Placeholder 3">
            <a:extLst>
              <a:ext uri="{FF2B5EF4-FFF2-40B4-BE49-F238E27FC236}">
                <a16:creationId xmlns:a16="http://schemas.microsoft.com/office/drawing/2014/main" id="{343FE4BB-D743-44BE-9C95-70D17EE2DE75}"/>
              </a:ext>
            </a:extLst>
          </p:cNvPr>
          <p:cNvSpPr>
            <a:spLocks noGrp="1"/>
          </p:cNvSpPr>
          <p:nvPr>
            <p:ph idx="1"/>
          </p:nvPr>
        </p:nvSpPr>
        <p:spPr/>
        <p:txBody>
          <a:bodyPr/>
          <a:lstStyle/>
          <a:p>
            <a:r>
              <a:rPr lang="en-US" b="1" dirty="0"/>
              <a:t>And</a:t>
            </a:r>
            <a:r>
              <a:rPr lang="en-US" dirty="0"/>
              <a:t> – Include only the members in common between the two sets in the new combined set.</a:t>
            </a:r>
          </a:p>
          <a:p>
            <a:r>
              <a:rPr lang="en-US" b="1" dirty="0"/>
              <a:t>Not</a:t>
            </a:r>
            <a:r>
              <a:rPr lang="en-US" dirty="0"/>
              <a:t> – Include only the members that are in the first set and not in the second set in the new combined set.</a:t>
            </a:r>
          </a:p>
          <a:p>
            <a:r>
              <a:rPr lang="en-US" b="1" dirty="0"/>
              <a:t>Or</a:t>
            </a:r>
            <a:r>
              <a:rPr lang="en-US" dirty="0"/>
              <a:t> – Include all of the members in both of the sets in the new combined set.</a:t>
            </a:r>
          </a:p>
          <a:p>
            <a:endParaRPr lang="en-US" dirty="0"/>
          </a:p>
        </p:txBody>
      </p:sp>
    </p:spTree>
    <p:extLst>
      <p:ext uri="{BB962C8B-B14F-4D97-AF65-F5344CB8AC3E}">
        <p14:creationId xmlns:p14="http://schemas.microsoft.com/office/powerpoint/2010/main" val="2322823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4" name="Content Placeholder 3">
            <a:extLst>
              <a:ext uri="{FF2B5EF4-FFF2-40B4-BE49-F238E27FC236}">
                <a16:creationId xmlns:a16="http://schemas.microsoft.com/office/drawing/2014/main" id="{343FE4BB-D743-44BE-9C95-70D17EE2DE75}"/>
              </a:ext>
            </a:extLst>
          </p:cNvPr>
          <p:cNvSpPr>
            <a:spLocks noGrp="1"/>
          </p:cNvSpPr>
          <p:nvPr>
            <p:ph idx="1"/>
          </p:nvPr>
        </p:nvSpPr>
        <p:spPr>
          <a:xfrm>
            <a:off x="179512" y="0"/>
            <a:ext cx="8424936" cy="3979385"/>
          </a:xfrm>
        </p:spPr>
        <p:txBody>
          <a:bodyPr/>
          <a:lstStyle/>
          <a:p>
            <a:r>
              <a:rPr lang="en-US" dirty="0"/>
              <a:t>Set A – 246 records</a:t>
            </a:r>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Set B – 3,129 records</a:t>
            </a:r>
          </a:p>
          <a:p>
            <a:pPr marL="0" indent="0">
              <a:buNone/>
            </a:pPr>
            <a:endParaRPr lang="en-US" dirty="0"/>
          </a:p>
        </p:txBody>
      </p:sp>
      <p:pic>
        <p:nvPicPr>
          <p:cNvPr id="11" name="Picture 10">
            <a:extLst>
              <a:ext uri="{FF2B5EF4-FFF2-40B4-BE49-F238E27FC236}">
                <a16:creationId xmlns:a16="http://schemas.microsoft.com/office/drawing/2014/main" id="{B16EF666-04AD-46FC-8C86-86864E8E383C}"/>
              </a:ext>
            </a:extLst>
          </p:cNvPr>
          <p:cNvPicPr>
            <a:picLocks noChangeAspect="1"/>
          </p:cNvPicPr>
          <p:nvPr/>
        </p:nvPicPr>
        <p:blipFill rotWithShape="1">
          <a:blip r:embed="rId3"/>
          <a:srcRect l="12989" t="21987" r="30313" b="52220"/>
          <a:stretch/>
        </p:blipFill>
        <p:spPr>
          <a:xfrm>
            <a:off x="211154" y="643161"/>
            <a:ext cx="6161046" cy="1575732"/>
          </a:xfrm>
          <a:prstGeom prst="rect">
            <a:avLst/>
          </a:prstGeom>
        </p:spPr>
      </p:pic>
      <p:pic>
        <p:nvPicPr>
          <p:cNvPr id="12" name="Picture 11">
            <a:extLst>
              <a:ext uri="{FF2B5EF4-FFF2-40B4-BE49-F238E27FC236}">
                <a16:creationId xmlns:a16="http://schemas.microsoft.com/office/drawing/2014/main" id="{6980ACE8-9DB6-4C1F-8566-C02200C80EE4}"/>
              </a:ext>
            </a:extLst>
          </p:cNvPr>
          <p:cNvPicPr>
            <a:picLocks noChangeAspect="1"/>
          </p:cNvPicPr>
          <p:nvPr/>
        </p:nvPicPr>
        <p:blipFill rotWithShape="1">
          <a:blip r:embed="rId4"/>
          <a:srcRect l="15350" t="20585" r="30313" b="51401"/>
          <a:stretch/>
        </p:blipFill>
        <p:spPr>
          <a:xfrm>
            <a:off x="467544" y="2699389"/>
            <a:ext cx="5616624" cy="1628008"/>
          </a:xfrm>
          <a:prstGeom prst="rect">
            <a:avLst/>
          </a:prstGeom>
        </p:spPr>
      </p:pic>
    </p:spTree>
    <p:extLst>
      <p:ext uri="{BB962C8B-B14F-4D97-AF65-F5344CB8AC3E}">
        <p14:creationId xmlns:p14="http://schemas.microsoft.com/office/powerpoint/2010/main" val="2616808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Combining Sets - AND</a:t>
            </a:r>
          </a:p>
        </p:txBody>
      </p:sp>
      <p:pic>
        <p:nvPicPr>
          <p:cNvPr id="8" name="Picture 7">
            <a:extLst>
              <a:ext uri="{FF2B5EF4-FFF2-40B4-BE49-F238E27FC236}">
                <a16:creationId xmlns:a16="http://schemas.microsoft.com/office/drawing/2014/main" id="{B49C9A63-A356-4303-B134-9867268CCD2E}"/>
              </a:ext>
            </a:extLst>
          </p:cNvPr>
          <p:cNvPicPr>
            <a:picLocks noChangeAspect="1"/>
          </p:cNvPicPr>
          <p:nvPr/>
        </p:nvPicPr>
        <p:blipFill rotWithShape="1">
          <a:blip r:embed="rId3"/>
          <a:srcRect l="9838" t="20586" r="26375" b="10781"/>
          <a:stretch/>
        </p:blipFill>
        <p:spPr>
          <a:xfrm>
            <a:off x="1201313" y="646479"/>
            <a:ext cx="6515531" cy="3941495"/>
          </a:xfrm>
          <a:prstGeom prst="rect">
            <a:avLst/>
          </a:prstGeom>
        </p:spPr>
      </p:pic>
      <p:pic>
        <p:nvPicPr>
          <p:cNvPr id="9" name="Picture 8">
            <a:extLst>
              <a:ext uri="{FF2B5EF4-FFF2-40B4-BE49-F238E27FC236}">
                <a16:creationId xmlns:a16="http://schemas.microsoft.com/office/drawing/2014/main" id="{61F8B1FC-50EE-4D30-9248-7E574247BCFC}"/>
              </a:ext>
            </a:extLst>
          </p:cNvPr>
          <p:cNvPicPr>
            <a:picLocks noChangeAspect="1"/>
          </p:cNvPicPr>
          <p:nvPr/>
        </p:nvPicPr>
        <p:blipFill rotWithShape="1">
          <a:blip r:embed="rId4"/>
          <a:srcRect l="15350" t="15607" r="18110" b="52179"/>
          <a:stretch/>
        </p:blipFill>
        <p:spPr>
          <a:xfrm>
            <a:off x="619858" y="1707654"/>
            <a:ext cx="8200614" cy="2232248"/>
          </a:xfrm>
          <a:prstGeom prst="rect">
            <a:avLst/>
          </a:prstGeom>
        </p:spPr>
      </p:pic>
    </p:spTree>
    <p:extLst>
      <p:ext uri="{BB962C8B-B14F-4D97-AF65-F5344CB8AC3E}">
        <p14:creationId xmlns:p14="http://schemas.microsoft.com/office/powerpoint/2010/main" val="50954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Combining Sets</a:t>
            </a:r>
          </a:p>
        </p:txBody>
      </p:sp>
      <p:pic>
        <p:nvPicPr>
          <p:cNvPr id="7" name="Picture 6">
            <a:extLst>
              <a:ext uri="{FF2B5EF4-FFF2-40B4-BE49-F238E27FC236}">
                <a16:creationId xmlns:a16="http://schemas.microsoft.com/office/drawing/2014/main" id="{9083F380-34BF-46FD-B348-53DE85A3B1B5}"/>
              </a:ext>
            </a:extLst>
          </p:cNvPr>
          <p:cNvPicPr>
            <a:picLocks noChangeAspect="1"/>
          </p:cNvPicPr>
          <p:nvPr/>
        </p:nvPicPr>
        <p:blipFill rotWithShape="1">
          <a:blip r:embed="rId3"/>
          <a:srcRect l="10884" t="52677" r="11380" b="9352"/>
          <a:stretch/>
        </p:blipFill>
        <p:spPr>
          <a:xfrm>
            <a:off x="156533" y="1203598"/>
            <a:ext cx="8830933" cy="2425151"/>
          </a:xfrm>
          <a:prstGeom prst="rect">
            <a:avLst/>
          </a:prstGeom>
        </p:spPr>
      </p:pic>
    </p:spTree>
    <p:extLst>
      <p:ext uri="{BB962C8B-B14F-4D97-AF65-F5344CB8AC3E}">
        <p14:creationId xmlns:p14="http://schemas.microsoft.com/office/powerpoint/2010/main" val="493770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F25A63-346A-45B3-90B5-B0F27BD07D67}"/>
              </a:ext>
            </a:extLst>
          </p:cNvPr>
          <p:cNvSpPr>
            <a:spLocks noGrp="1"/>
          </p:cNvSpPr>
          <p:nvPr>
            <p:ph type="sldNum" sz="quarter" idx="10"/>
          </p:nvPr>
        </p:nvSpPr>
        <p:spPr/>
        <p:txBody>
          <a:bodyPr/>
          <a:lstStyle/>
          <a:p>
            <a:fld id="{1C146586-7EC2-481D-848F-8CE41EB2DE6C}" type="slidenum">
              <a:rPr lang="en-US" smtClean="0"/>
              <a:pPr/>
              <a:t>3</a:t>
            </a:fld>
            <a:endParaRPr lang="en-US" dirty="0"/>
          </a:p>
        </p:txBody>
      </p:sp>
      <p:sp>
        <p:nvSpPr>
          <p:cNvPr id="4" name="Content Placeholder 3">
            <a:extLst>
              <a:ext uri="{FF2B5EF4-FFF2-40B4-BE49-F238E27FC236}">
                <a16:creationId xmlns:a16="http://schemas.microsoft.com/office/drawing/2014/main" id="{DD50024F-4AEA-408F-8086-4D1B6E8BA930}"/>
              </a:ext>
            </a:extLst>
          </p:cNvPr>
          <p:cNvSpPr>
            <a:spLocks noGrp="1"/>
          </p:cNvSpPr>
          <p:nvPr>
            <p:ph idx="1"/>
          </p:nvPr>
        </p:nvSpPr>
        <p:spPr/>
        <p:txBody>
          <a:bodyPr/>
          <a:lstStyle/>
          <a:p>
            <a:r>
              <a:rPr lang="en-US" dirty="0"/>
              <a:t>Agenda</a:t>
            </a:r>
          </a:p>
          <a:p>
            <a:pPr lvl="1"/>
            <a:r>
              <a:rPr lang="en-US" dirty="0"/>
              <a:t>An Introduction to Sets</a:t>
            </a:r>
          </a:p>
          <a:p>
            <a:pPr lvl="1"/>
            <a:r>
              <a:rPr lang="en-US" dirty="0"/>
              <a:t>Creating and Editing Sets</a:t>
            </a:r>
          </a:p>
          <a:p>
            <a:pPr lvl="1"/>
            <a:r>
              <a:rPr lang="en-US" dirty="0"/>
              <a:t>Set Manipulation</a:t>
            </a:r>
          </a:p>
          <a:p>
            <a:pPr lvl="1"/>
            <a:r>
              <a:rPr lang="en-US" dirty="0"/>
              <a:t>Running jobs on sets of data</a:t>
            </a:r>
          </a:p>
          <a:p>
            <a:pPr lvl="1"/>
            <a:r>
              <a:rPr lang="en-US" dirty="0"/>
              <a:t>Restoring a job</a:t>
            </a:r>
          </a:p>
          <a:p>
            <a:pPr lvl="1"/>
            <a:r>
              <a:rPr lang="en-US" dirty="0"/>
              <a:t>Documentation, blogs, knowledge articles</a:t>
            </a:r>
          </a:p>
          <a:p>
            <a:pPr lvl="1"/>
            <a:endParaRPr lang="en-US" dirty="0"/>
          </a:p>
        </p:txBody>
      </p:sp>
      <p:sp>
        <p:nvSpPr>
          <p:cNvPr id="2" name="Title 1">
            <a:extLst>
              <a:ext uri="{FF2B5EF4-FFF2-40B4-BE49-F238E27FC236}">
                <a16:creationId xmlns:a16="http://schemas.microsoft.com/office/drawing/2014/main" id="{0373B23B-7996-4908-9BD5-FD617EDB7A8C}"/>
              </a:ext>
            </a:extLst>
          </p:cNvPr>
          <p:cNvSpPr>
            <a:spLocks noGrp="1"/>
          </p:cNvSpPr>
          <p:nvPr>
            <p:ph type="title" idx="4294967295"/>
          </p:nvPr>
        </p:nvSpPr>
        <p:spPr>
          <a:xfrm>
            <a:off x="852488" y="50800"/>
            <a:ext cx="8291512" cy="576263"/>
          </a:xfrm>
        </p:spPr>
        <p:txBody>
          <a:bodyPr/>
          <a:lstStyle/>
          <a:p>
            <a:r>
              <a:rPr lang="en-US" dirty="0"/>
              <a:t>Agenda</a:t>
            </a:r>
          </a:p>
        </p:txBody>
      </p:sp>
    </p:spTree>
    <p:extLst>
      <p:ext uri="{BB962C8B-B14F-4D97-AF65-F5344CB8AC3E}">
        <p14:creationId xmlns:p14="http://schemas.microsoft.com/office/powerpoint/2010/main" val="3614396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Combining Sets</a:t>
            </a:r>
          </a:p>
        </p:txBody>
      </p:sp>
      <p:pic>
        <p:nvPicPr>
          <p:cNvPr id="4" name="Picture 3">
            <a:extLst>
              <a:ext uri="{FF2B5EF4-FFF2-40B4-BE49-F238E27FC236}">
                <a16:creationId xmlns:a16="http://schemas.microsoft.com/office/drawing/2014/main" id="{D135F7D7-F09A-440A-8CAB-2256C9B73CB7}"/>
              </a:ext>
            </a:extLst>
          </p:cNvPr>
          <p:cNvPicPr>
            <a:picLocks noChangeAspect="1"/>
          </p:cNvPicPr>
          <p:nvPr/>
        </p:nvPicPr>
        <p:blipFill rotWithShape="1">
          <a:blip r:embed="rId3"/>
          <a:srcRect l="16138" t="7980" r="25588" b="25156"/>
          <a:stretch/>
        </p:blipFill>
        <p:spPr>
          <a:xfrm>
            <a:off x="1637920" y="646479"/>
            <a:ext cx="6109961" cy="3941495"/>
          </a:xfrm>
          <a:prstGeom prst="rect">
            <a:avLst/>
          </a:prstGeom>
        </p:spPr>
      </p:pic>
    </p:spTree>
    <p:extLst>
      <p:ext uri="{BB962C8B-B14F-4D97-AF65-F5344CB8AC3E}">
        <p14:creationId xmlns:p14="http://schemas.microsoft.com/office/powerpoint/2010/main" val="3183864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Combining Sets - NOT</a:t>
            </a:r>
          </a:p>
        </p:txBody>
      </p:sp>
      <p:pic>
        <p:nvPicPr>
          <p:cNvPr id="5" name="Picture 4">
            <a:extLst>
              <a:ext uri="{FF2B5EF4-FFF2-40B4-BE49-F238E27FC236}">
                <a16:creationId xmlns:a16="http://schemas.microsoft.com/office/drawing/2014/main" id="{1957475A-8EE6-442C-A480-5CFB82151103}"/>
              </a:ext>
            </a:extLst>
          </p:cNvPr>
          <p:cNvPicPr>
            <a:picLocks noChangeAspect="1"/>
          </p:cNvPicPr>
          <p:nvPr/>
        </p:nvPicPr>
        <p:blipFill rotWithShape="1">
          <a:blip r:embed="rId3"/>
          <a:srcRect l="1569" t="55627" r="47244" b="20562"/>
          <a:stretch/>
        </p:blipFill>
        <p:spPr>
          <a:xfrm>
            <a:off x="394251" y="673812"/>
            <a:ext cx="6883118" cy="1800200"/>
          </a:xfrm>
          <a:prstGeom prst="rect">
            <a:avLst/>
          </a:prstGeom>
        </p:spPr>
      </p:pic>
      <p:pic>
        <p:nvPicPr>
          <p:cNvPr id="6" name="Picture 5">
            <a:extLst>
              <a:ext uri="{FF2B5EF4-FFF2-40B4-BE49-F238E27FC236}">
                <a16:creationId xmlns:a16="http://schemas.microsoft.com/office/drawing/2014/main" id="{ABEC02C7-FF41-4BF7-A0C6-0CD423C90E7E}"/>
              </a:ext>
            </a:extLst>
          </p:cNvPr>
          <p:cNvPicPr>
            <a:picLocks noChangeAspect="1"/>
          </p:cNvPicPr>
          <p:nvPr/>
        </p:nvPicPr>
        <p:blipFill rotWithShape="1">
          <a:blip r:embed="rId4"/>
          <a:srcRect l="17713" t="31791" r="31100" b="55603"/>
          <a:stretch/>
        </p:blipFill>
        <p:spPr>
          <a:xfrm>
            <a:off x="394251" y="2715766"/>
            <a:ext cx="7922165" cy="1096917"/>
          </a:xfrm>
          <a:prstGeom prst="rect">
            <a:avLst/>
          </a:prstGeom>
        </p:spPr>
      </p:pic>
    </p:spTree>
    <p:extLst>
      <p:ext uri="{BB962C8B-B14F-4D97-AF65-F5344CB8AC3E}">
        <p14:creationId xmlns:p14="http://schemas.microsoft.com/office/powerpoint/2010/main" val="2585055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Combining Sets - OR</a:t>
            </a:r>
          </a:p>
        </p:txBody>
      </p:sp>
      <p:pic>
        <p:nvPicPr>
          <p:cNvPr id="4" name="Picture 3">
            <a:extLst>
              <a:ext uri="{FF2B5EF4-FFF2-40B4-BE49-F238E27FC236}">
                <a16:creationId xmlns:a16="http://schemas.microsoft.com/office/drawing/2014/main" id="{7B19FD2F-BFBC-4BF1-B460-44F1D6DB94D8}"/>
              </a:ext>
            </a:extLst>
          </p:cNvPr>
          <p:cNvPicPr>
            <a:picLocks noChangeAspect="1"/>
          </p:cNvPicPr>
          <p:nvPr/>
        </p:nvPicPr>
        <p:blipFill rotWithShape="1">
          <a:blip r:embed="rId3"/>
          <a:srcRect l="1176" t="57002" r="50787" b="19186"/>
          <a:stretch/>
        </p:blipFill>
        <p:spPr>
          <a:xfrm>
            <a:off x="360520" y="654339"/>
            <a:ext cx="6649938" cy="1853263"/>
          </a:xfrm>
          <a:prstGeom prst="rect">
            <a:avLst/>
          </a:prstGeom>
        </p:spPr>
      </p:pic>
      <p:pic>
        <p:nvPicPr>
          <p:cNvPr id="5" name="Picture 4">
            <a:extLst>
              <a:ext uri="{FF2B5EF4-FFF2-40B4-BE49-F238E27FC236}">
                <a16:creationId xmlns:a16="http://schemas.microsoft.com/office/drawing/2014/main" id="{9FA5D3E6-CDF8-4B90-A343-CFE0B1BAAE58}"/>
              </a:ext>
            </a:extLst>
          </p:cNvPr>
          <p:cNvPicPr>
            <a:picLocks noChangeAspect="1"/>
          </p:cNvPicPr>
          <p:nvPr/>
        </p:nvPicPr>
        <p:blipFill rotWithShape="1">
          <a:blip r:embed="rId4"/>
          <a:srcRect l="16926" t="30390" r="28738" b="55603"/>
          <a:stretch/>
        </p:blipFill>
        <p:spPr>
          <a:xfrm>
            <a:off x="424609" y="2544079"/>
            <a:ext cx="8140602" cy="1179799"/>
          </a:xfrm>
          <a:prstGeom prst="rect">
            <a:avLst/>
          </a:prstGeom>
        </p:spPr>
      </p:pic>
    </p:spTree>
    <p:extLst>
      <p:ext uri="{BB962C8B-B14F-4D97-AF65-F5344CB8AC3E}">
        <p14:creationId xmlns:p14="http://schemas.microsoft.com/office/powerpoint/2010/main" val="3424374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Filtering Sets</a:t>
            </a:r>
          </a:p>
        </p:txBody>
      </p:sp>
      <p:sp>
        <p:nvSpPr>
          <p:cNvPr id="4" name="Content Placeholder 3">
            <a:extLst>
              <a:ext uri="{FF2B5EF4-FFF2-40B4-BE49-F238E27FC236}">
                <a16:creationId xmlns:a16="http://schemas.microsoft.com/office/drawing/2014/main" id="{343FE4BB-D743-44BE-9C95-70D17EE2DE75}"/>
              </a:ext>
            </a:extLst>
          </p:cNvPr>
          <p:cNvSpPr>
            <a:spLocks noGrp="1"/>
          </p:cNvSpPr>
          <p:nvPr>
            <p:ph idx="1"/>
          </p:nvPr>
        </p:nvSpPr>
        <p:spPr/>
        <p:txBody>
          <a:bodyPr/>
          <a:lstStyle/>
          <a:p>
            <a:r>
              <a:rPr lang="en-US" dirty="0"/>
              <a:t>Relevant only for Resource Management content types</a:t>
            </a:r>
          </a:p>
          <a:p>
            <a:r>
              <a:rPr lang="en-US" dirty="0"/>
              <a:t>Filter set content based on fields that are not indexed/searchable</a:t>
            </a:r>
          </a:p>
          <a:p>
            <a:r>
              <a:rPr lang="en-US" dirty="0"/>
              <a:t>Uses Indication Rules</a:t>
            </a:r>
          </a:p>
        </p:txBody>
      </p:sp>
    </p:spTree>
    <p:extLst>
      <p:ext uri="{BB962C8B-B14F-4D97-AF65-F5344CB8AC3E}">
        <p14:creationId xmlns:p14="http://schemas.microsoft.com/office/powerpoint/2010/main" val="606047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Creating Indication Rules</a:t>
            </a:r>
          </a:p>
        </p:txBody>
      </p:sp>
      <p:pic>
        <p:nvPicPr>
          <p:cNvPr id="5" name="Picture 4">
            <a:extLst>
              <a:ext uri="{FF2B5EF4-FFF2-40B4-BE49-F238E27FC236}">
                <a16:creationId xmlns:a16="http://schemas.microsoft.com/office/drawing/2014/main" id="{2FCFE0B9-922B-4C59-92D2-1011163099F4}"/>
              </a:ext>
            </a:extLst>
          </p:cNvPr>
          <p:cNvPicPr>
            <a:picLocks noChangeAspect="1"/>
          </p:cNvPicPr>
          <p:nvPr/>
        </p:nvPicPr>
        <p:blipFill rotWithShape="1">
          <a:blip r:embed="rId2"/>
          <a:srcRect t="22313" r="35422" b="15470"/>
          <a:stretch/>
        </p:blipFill>
        <p:spPr>
          <a:xfrm>
            <a:off x="1003316" y="646479"/>
            <a:ext cx="7137367" cy="3866075"/>
          </a:xfrm>
          <a:prstGeom prst="rect">
            <a:avLst/>
          </a:prstGeom>
        </p:spPr>
      </p:pic>
    </p:spTree>
    <p:extLst>
      <p:ext uri="{BB962C8B-B14F-4D97-AF65-F5344CB8AC3E}">
        <p14:creationId xmlns:p14="http://schemas.microsoft.com/office/powerpoint/2010/main" val="31541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Creating Indication Rules</a:t>
            </a:r>
          </a:p>
        </p:txBody>
      </p:sp>
      <p:pic>
        <p:nvPicPr>
          <p:cNvPr id="4" name="Picture 3">
            <a:extLst>
              <a:ext uri="{FF2B5EF4-FFF2-40B4-BE49-F238E27FC236}">
                <a16:creationId xmlns:a16="http://schemas.microsoft.com/office/drawing/2014/main" id="{12741321-AC31-4746-B83C-D9FB0FD3B00B}"/>
              </a:ext>
            </a:extLst>
          </p:cNvPr>
          <p:cNvPicPr>
            <a:picLocks noChangeAspect="1"/>
          </p:cNvPicPr>
          <p:nvPr/>
        </p:nvPicPr>
        <p:blipFill rotWithShape="1">
          <a:blip r:embed="rId3"/>
          <a:srcRect l="32364" t="49189" r="32613" b="21102"/>
          <a:stretch/>
        </p:blipFill>
        <p:spPr>
          <a:xfrm>
            <a:off x="1822093" y="1131590"/>
            <a:ext cx="6039382" cy="2880320"/>
          </a:xfrm>
          <a:prstGeom prst="rect">
            <a:avLst/>
          </a:prstGeom>
        </p:spPr>
      </p:pic>
    </p:spTree>
    <p:extLst>
      <p:ext uri="{BB962C8B-B14F-4D97-AF65-F5344CB8AC3E}">
        <p14:creationId xmlns:p14="http://schemas.microsoft.com/office/powerpoint/2010/main" val="1597771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Creating Indication Rules</a:t>
            </a:r>
          </a:p>
        </p:txBody>
      </p:sp>
      <p:sp>
        <p:nvSpPr>
          <p:cNvPr id="5" name="Rectangle 4">
            <a:extLst>
              <a:ext uri="{FF2B5EF4-FFF2-40B4-BE49-F238E27FC236}">
                <a16:creationId xmlns:a16="http://schemas.microsoft.com/office/drawing/2014/main" id="{97387221-4917-49A1-B9FF-976D9EBAE76A}"/>
              </a:ext>
            </a:extLst>
          </p:cNvPr>
          <p:cNvSpPr/>
          <p:nvPr/>
        </p:nvSpPr>
        <p:spPr>
          <a:xfrm>
            <a:off x="1547664" y="915566"/>
            <a:ext cx="6624736" cy="3108543"/>
          </a:xfrm>
          <a:prstGeom prst="rect">
            <a:avLst/>
          </a:prstGeom>
        </p:spPr>
        <p:txBody>
          <a:bodyPr wrap="square">
            <a:spAutoFit/>
          </a:bodyPr>
          <a:lstStyle/>
          <a:p>
            <a:r>
              <a:rPr lang="en-US" sz="2800" dirty="0">
                <a:solidFill>
                  <a:srgbClr val="000000"/>
                </a:solidFill>
                <a:latin typeface="Courier New" panose="02070309020205020404" pitchFamily="49" charset="0"/>
              </a:rPr>
              <a:t>When</a:t>
            </a:r>
            <a:br>
              <a:rPr lang="en-US" sz="2800" dirty="0"/>
            </a:br>
            <a:r>
              <a:rPr lang="en-US" sz="2800" dirty="0">
                <a:solidFill>
                  <a:srgbClr val="000000"/>
                </a:solidFill>
                <a:latin typeface="Courier New" panose="02070309020205020404" pitchFamily="49" charset="0"/>
              </a:rPr>
              <a:t>(&lt;conditions on MARC record&gt;) then</a:t>
            </a:r>
            <a:br>
              <a:rPr lang="en-US" sz="2800" dirty="0"/>
            </a:br>
            <a:r>
              <a:rPr lang="en-US" sz="2800" dirty="0">
                <a:solidFill>
                  <a:srgbClr val="000000"/>
                </a:solidFill>
                <a:latin typeface="Courier New" panose="02070309020205020404" pitchFamily="49" charset="0"/>
              </a:rPr>
              <a:t>Action1</a:t>
            </a:r>
            <a:br>
              <a:rPr lang="en-US" sz="2800" dirty="0"/>
            </a:br>
            <a:r>
              <a:rPr lang="en-US" sz="2800" dirty="0">
                <a:solidFill>
                  <a:srgbClr val="000000"/>
                </a:solidFill>
                <a:latin typeface="Courier New" panose="02070309020205020404" pitchFamily="49" charset="0"/>
              </a:rPr>
              <a:t>Action2 if condition</a:t>
            </a:r>
            <a:br>
              <a:rPr lang="en-US" sz="2800" dirty="0"/>
            </a:br>
            <a:r>
              <a:rPr lang="en-US" sz="2800" dirty="0">
                <a:solidFill>
                  <a:srgbClr val="000000"/>
                </a:solidFill>
                <a:latin typeface="Courier New" panose="02070309020205020404" pitchFamily="49" charset="0"/>
              </a:rPr>
              <a:t>Action3</a:t>
            </a:r>
            <a:br>
              <a:rPr lang="en-US" sz="2800" dirty="0"/>
            </a:br>
            <a:r>
              <a:rPr lang="en-US" sz="2800" dirty="0">
                <a:solidFill>
                  <a:srgbClr val="000000"/>
                </a:solidFill>
                <a:latin typeface="Courier New" panose="02070309020205020404" pitchFamily="49" charset="0"/>
              </a:rPr>
              <a:t>End</a:t>
            </a:r>
            <a:endParaRPr lang="en-US" sz="2800" dirty="0"/>
          </a:p>
        </p:txBody>
      </p:sp>
    </p:spTree>
    <p:extLst>
      <p:ext uri="{BB962C8B-B14F-4D97-AF65-F5344CB8AC3E}">
        <p14:creationId xmlns:p14="http://schemas.microsoft.com/office/powerpoint/2010/main" val="96695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Creating Indication Rules</a:t>
            </a:r>
          </a:p>
        </p:txBody>
      </p:sp>
      <p:sp>
        <p:nvSpPr>
          <p:cNvPr id="5" name="Rectangle 4">
            <a:extLst>
              <a:ext uri="{FF2B5EF4-FFF2-40B4-BE49-F238E27FC236}">
                <a16:creationId xmlns:a16="http://schemas.microsoft.com/office/drawing/2014/main" id="{97387221-4917-49A1-B9FF-976D9EBAE76A}"/>
              </a:ext>
            </a:extLst>
          </p:cNvPr>
          <p:cNvSpPr/>
          <p:nvPr/>
        </p:nvSpPr>
        <p:spPr>
          <a:xfrm>
            <a:off x="467544" y="915566"/>
            <a:ext cx="7704856" cy="2246769"/>
          </a:xfrm>
          <a:prstGeom prst="rect">
            <a:avLst/>
          </a:prstGeom>
        </p:spPr>
        <p:txBody>
          <a:bodyPr wrap="square">
            <a:spAutoFit/>
          </a:bodyPr>
          <a:lstStyle/>
          <a:p>
            <a:r>
              <a:rPr lang="en-US" sz="2800" dirty="0">
                <a:solidFill>
                  <a:srgbClr val="000000"/>
                </a:solidFill>
                <a:latin typeface="Courier New" panose="02070309020205020404" pitchFamily="49" charset="0"/>
              </a:rPr>
              <a:t>when</a:t>
            </a:r>
            <a:br>
              <a:rPr lang="en-US" sz="2800" dirty="0"/>
            </a:br>
            <a:r>
              <a:rPr lang="en-US" sz="2800" dirty="0"/>
              <a:t>((</a:t>
            </a:r>
            <a:r>
              <a:rPr lang="en-US" sz="2800" dirty="0">
                <a:solidFill>
                  <a:srgbClr val="000000"/>
                </a:solidFill>
                <a:latin typeface="Courier New" panose="02070309020205020404" pitchFamily="49" charset="0"/>
              </a:rPr>
              <a:t>exists '074’) OR (exists ‘086’))</a:t>
            </a:r>
          </a:p>
          <a:p>
            <a:r>
              <a:rPr lang="en-US" sz="2800" dirty="0">
                <a:solidFill>
                  <a:srgbClr val="000000"/>
                </a:solidFill>
                <a:latin typeface="Courier New" panose="02070309020205020404" pitchFamily="49" charset="0"/>
              </a:rPr>
              <a:t>then</a:t>
            </a:r>
          </a:p>
          <a:p>
            <a:r>
              <a:rPr lang="en-US" sz="2800" dirty="0">
                <a:solidFill>
                  <a:srgbClr val="000000"/>
                </a:solidFill>
                <a:latin typeface="Courier New" panose="02070309020205020404" pitchFamily="49" charset="0"/>
              </a:rPr>
              <a:t>set </a:t>
            </a:r>
            <a:r>
              <a:rPr lang="en-US" sz="2800" dirty="0" err="1">
                <a:solidFill>
                  <a:srgbClr val="000000"/>
                </a:solidFill>
                <a:latin typeface="Courier New" panose="02070309020205020404" pitchFamily="49" charset="0"/>
              </a:rPr>
              <a:t>indication."true</a:t>
            </a:r>
            <a:r>
              <a:rPr lang="en-US" sz="2800" dirty="0">
                <a:solidFill>
                  <a:srgbClr val="000000"/>
                </a:solidFill>
                <a:latin typeface="Courier New" panose="02070309020205020404" pitchFamily="49" charset="0"/>
              </a:rPr>
              <a:t>"</a:t>
            </a:r>
            <a:br>
              <a:rPr lang="en-US" sz="2800" dirty="0"/>
            </a:br>
            <a:r>
              <a:rPr lang="en-US" sz="2800" dirty="0">
                <a:solidFill>
                  <a:srgbClr val="000000"/>
                </a:solidFill>
                <a:latin typeface="Courier New" panose="02070309020205020404" pitchFamily="49" charset="0"/>
              </a:rPr>
              <a:t>end</a:t>
            </a:r>
            <a:endParaRPr lang="en-US" sz="2800" dirty="0"/>
          </a:p>
        </p:txBody>
      </p:sp>
    </p:spTree>
    <p:extLst>
      <p:ext uri="{BB962C8B-B14F-4D97-AF65-F5344CB8AC3E}">
        <p14:creationId xmlns:p14="http://schemas.microsoft.com/office/powerpoint/2010/main" val="522719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Creating Indication Rules</a:t>
            </a:r>
          </a:p>
        </p:txBody>
      </p:sp>
      <p:pic>
        <p:nvPicPr>
          <p:cNvPr id="4" name="Picture 3">
            <a:extLst>
              <a:ext uri="{FF2B5EF4-FFF2-40B4-BE49-F238E27FC236}">
                <a16:creationId xmlns:a16="http://schemas.microsoft.com/office/drawing/2014/main" id="{B673E253-25AD-40FA-96D2-BD5EFABCC407}"/>
              </a:ext>
            </a:extLst>
          </p:cNvPr>
          <p:cNvPicPr>
            <a:picLocks noChangeAspect="1"/>
          </p:cNvPicPr>
          <p:nvPr/>
        </p:nvPicPr>
        <p:blipFill rotWithShape="1">
          <a:blip r:embed="rId3"/>
          <a:srcRect l="15350" t="33192" r="1963" b="24789"/>
          <a:stretch/>
        </p:blipFill>
        <p:spPr>
          <a:xfrm>
            <a:off x="323528" y="771550"/>
            <a:ext cx="8322620" cy="2377893"/>
          </a:xfrm>
          <a:prstGeom prst="rect">
            <a:avLst/>
          </a:prstGeom>
        </p:spPr>
      </p:pic>
      <p:pic>
        <p:nvPicPr>
          <p:cNvPr id="6" name="Picture 5">
            <a:extLst>
              <a:ext uri="{FF2B5EF4-FFF2-40B4-BE49-F238E27FC236}">
                <a16:creationId xmlns:a16="http://schemas.microsoft.com/office/drawing/2014/main" id="{4BF19696-9A8E-482A-AD19-A5D57F65B7AA}"/>
              </a:ext>
            </a:extLst>
          </p:cNvPr>
          <p:cNvPicPr>
            <a:picLocks noChangeAspect="1"/>
          </p:cNvPicPr>
          <p:nvPr/>
        </p:nvPicPr>
        <p:blipFill rotWithShape="1">
          <a:blip r:embed="rId4"/>
          <a:srcRect l="37504" t="35327" r="31108" b="42635"/>
          <a:stretch/>
        </p:blipFill>
        <p:spPr>
          <a:xfrm>
            <a:off x="1619672" y="1635645"/>
            <a:ext cx="5472608" cy="2160241"/>
          </a:xfrm>
          <a:prstGeom prst="rect">
            <a:avLst/>
          </a:prstGeom>
        </p:spPr>
      </p:pic>
    </p:spTree>
    <p:extLst>
      <p:ext uri="{BB962C8B-B14F-4D97-AF65-F5344CB8AC3E}">
        <p14:creationId xmlns:p14="http://schemas.microsoft.com/office/powerpoint/2010/main" val="411109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Creating Indication Rules</a:t>
            </a:r>
          </a:p>
        </p:txBody>
      </p:sp>
      <p:sp>
        <p:nvSpPr>
          <p:cNvPr id="9" name="Rectangle 8">
            <a:extLst>
              <a:ext uri="{FF2B5EF4-FFF2-40B4-BE49-F238E27FC236}">
                <a16:creationId xmlns:a16="http://schemas.microsoft.com/office/drawing/2014/main" id="{65A79D3B-87F3-4FA2-B63B-25C784404E4D}"/>
              </a:ext>
            </a:extLst>
          </p:cNvPr>
          <p:cNvSpPr/>
          <p:nvPr/>
        </p:nvSpPr>
        <p:spPr>
          <a:xfrm>
            <a:off x="1835696" y="2139702"/>
            <a:ext cx="144016"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767389-25D2-409F-BFE5-C706362B8371}"/>
              </a:ext>
            </a:extLst>
          </p:cNvPr>
          <p:cNvSpPr/>
          <p:nvPr/>
        </p:nvSpPr>
        <p:spPr>
          <a:xfrm flipH="1">
            <a:off x="2123728" y="2427734"/>
            <a:ext cx="144019"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6FCE5B-63B1-43D0-83D7-087C7A682509}"/>
              </a:ext>
            </a:extLst>
          </p:cNvPr>
          <p:cNvPicPr>
            <a:picLocks noChangeAspect="1"/>
          </p:cNvPicPr>
          <p:nvPr/>
        </p:nvPicPr>
        <p:blipFill rotWithShape="1">
          <a:blip r:embed="rId3"/>
          <a:srcRect t="27590" r="54725" b="27589"/>
          <a:stretch/>
        </p:blipFill>
        <p:spPr>
          <a:xfrm>
            <a:off x="827584" y="646479"/>
            <a:ext cx="6732240" cy="3747099"/>
          </a:xfrm>
          <a:prstGeom prst="rect">
            <a:avLst/>
          </a:prstGeom>
        </p:spPr>
      </p:pic>
    </p:spTree>
    <p:extLst>
      <p:ext uri="{BB962C8B-B14F-4D97-AF65-F5344CB8AC3E}">
        <p14:creationId xmlns:p14="http://schemas.microsoft.com/office/powerpoint/2010/main" val="585389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0B493-7220-4C23-94AF-439E916DED81}"/>
              </a:ext>
            </a:extLst>
          </p:cNvPr>
          <p:cNvSpPr>
            <a:spLocks noGrp="1"/>
          </p:cNvSpPr>
          <p:nvPr>
            <p:ph type="ctrTitle"/>
          </p:nvPr>
        </p:nvSpPr>
        <p:spPr/>
        <p:txBody>
          <a:bodyPr/>
          <a:lstStyle/>
          <a:p>
            <a:r>
              <a:rPr lang="en-US" dirty="0"/>
              <a:t>1. An introduction to sets</a:t>
            </a:r>
          </a:p>
        </p:txBody>
      </p:sp>
      <p:sp>
        <p:nvSpPr>
          <p:cNvPr id="3" name="Slide Number Placeholder 2">
            <a:extLst>
              <a:ext uri="{FF2B5EF4-FFF2-40B4-BE49-F238E27FC236}">
                <a16:creationId xmlns:a16="http://schemas.microsoft.com/office/drawing/2014/main" id="{93827587-0744-4A52-936F-DED1B6E587C8}"/>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Tree>
    <p:extLst>
      <p:ext uri="{BB962C8B-B14F-4D97-AF65-F5344CB8AC3E}">
        <p14:creationId xmlns:p14="http://schemas.microsoft.com/office/powerpoint/2010/main" val="3460153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Testing Indication Rules</a:t>
            </a:r>
          </a:p>
        </p:txBody>
      </p:sp>
      <p:pic>
        <p:nvPicPr>
          <p:cNvPr id="4" name="Picture 3">
            <a:extLst>
              <a:ext uri="{FF2B5EF4-FFF2-40B4-BE49-F238E27FC236}">
                <a16:creationId xmlns:a16="http://schemas.microsoft.com/office/drawing/2014/main" id="{D2F3DFC3-8F5E-4466-8152-F8C71F214A39}"/>
              </a:ext>
            </a:extLst>
          </p:cNvPr>
          <p:cNvPicPr>
            <a:picLocks noChangeAspect="1"/>
          </p:cNvPicPr>
          <p:nvPr/>
        </p:nvPicPr>
        <p:blipFill rotWithShape="1">
          <a:blip r:embed="rId3"/>
          <a:srcRect t="28990" b="19185"/>
          <a:stretch/>
        </p:blipFill>
        <p:spPr>
          <a:xfrm>
            <a:off x="0" y="771550"/>
            <a:ext cx="9144000" cy="2664297"/>
          </a:xfrm>
          <a:prstGeom prst="rect">
            <a:avLst/>
          </a:prstGeom>
        </p:spPr>
      </p:pic>
      <p:sp>
        <p:nvSpPr>
          <p:cNvPr id="6" name="Arrow: Up 5">
            <a:extLst>
              <a:ext uri="{FF2B5EF4-FFF2-40B4-BE49-F238E27FC236}">
                <a16:creationId xmlns:a16="http://schemas.microsoft.com/office/drawing/2014/main" id="{C970FEC7-49CF-4747-A071-F31CE7D2D255}"/>
              </a:ext>
            </a:extLst>
          </p:cNvPr>
          <p:cNvSpPr/>
          <p:nvPr/>
        </p:nvSpPr>
        <p:spPr>
          <a:xfrm>
            <a:off x="7956376" y="1419622"/>
            <a:ext cx="576064" cy="1606688"/>
          </a:xfrm>
          <a:prstGeom prst="up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47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Testing Indication Rules</a:t>
            </a:r>
          </a:p>
        </p:txBody>
      </p:sp>
      <p:pic>
        <p:nvPicPr>
          <p:cNvPr id="8" name="Picture 7">
            <a:extLst>
              <a:ext uri="{FF2B5EF4-FFF2-40B4-BE49-F238E27FC236}">
                <a16:creationId xmlns:a16="http://schemas.microsoft.com/office/drawing/2014/main" id="{53FC791A-032C-4841-B3B0-FD08FACCACCC}"/>
              </a:ext>
            </a:extLst>
          </p:cNvPr>
          <p:cNvPicPr>
            <a:picLocks noChangeAspect="1"/>
          </p:cNvPicPr>
          <p:nvPr/>
        </p:nvPicPr>
        <p:blipFill rotWithShape="1">
          <a:blip r:embed="rId3"/>
          <a:srcRect l="-844" t="28404" r="20670" b="10053"/>
          <a:stretch/>
        </p:blipFill>
        <p:spPr>
          <a:xfrm>
            <a:off x="251520" y="843558"/>
            <a:ext cx="8424936" cy="3636025"/>
          </a:xfrm>
          <a:prstGeom prst="rect">
            <a:avLst/>
          </a:prstGeom>
        </p:spPr>
      </p:pic>
      <p:sp>
        <p:nvSpPr>
          <p:cNvPr id="7" name="Arrow: Up 6">
            <a:extLst>
              <a:ext uri="{FF2B5EF4-FFF2-40B4-BE49-F238E27FC236}">
                <a16:creationId xmlns:a16="http://schemas.microsoft.com/office/drawing/2014/main" id="{95EAE06B-0760-4146-BD72-C7518397F935}"/>
              </a:ext>
            </a:extLst>
          </p:cNvPr>
          <p:cNvSpPr/>
          <p:nvPr/>
        </p:nvSpPr>
        <p:spPr>
          <a:xfrm rot="16983170">
            <a:off x="1555752" y="3118882"/>
            <a:ext cx="429906" cy="801751"/>
          </a:xfrm>
          <a:prstGeom prst="up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47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Testing Indication Rules</a:t>
            </a:r>
          </a:p>
        </p:txBody>
      </p:sp>
      <p:pic>
        <p:nvPicPr>
          <p:cNvPr id="8" name="Picture 7">
            <a:extLst>
              <a:ext uri="{FF2B5EF4-FFF2-40B4-BE49-F238E27FC236}">
                <a16:creationId xmlns:a16="http://schemas.microsoft.com/office/drawing/2014/main" id="{EDB37824-566E-427B-B7B9-8DF27DF51FF3}"/>
              </a:ext>
            </a:extLst>
          </p:cNvPr>
          <p:cNvPicPr>
            <a:picLocks noChangeAspect="1"/>
          </p:cNvPicPr>
          <p:nvPr/>
        </p:nvPicPr>
        <p:blipFill rotWithShape="1">
          <a:blip r:embed="rId3"/>
          <a:srcRect t="27590" b="24788"/>
          <a:stretch/>
        </p:blipFill>
        <p:spPr>
          <a:xfrm>
            <a:off x="0" y="1419621"/>
            <a:ext cx="9144000" cy="2448273"/>
          </a:xfrm>
          <a:prstGeom prst="rect">
            <a:avLst/>
          </a:prstGeom>
        </p:spPr>
      </p:pic>
      <p:pic>
        <p:nvPicPr>
          <p:cNvPr id="6" name="Picture 5">
            <a:extLst>
              <a:ext uri="{FF2B5EF4-FFF2-40B4-BE49-F238E27FC236}">
                <a16:creationId xmlns:a16="http://schemas.microsoft.com/office/drawing/2014/main" id="{2CF0D3E8-6108-43BE-8113-A84FDA8DBA9B}"/>
              </a:ext>
            </a:extLst>
          </p:cNvPr>
          <p:cNvPicPr>
            <a:picLocks noChangeAspect="1"/>
          </p:cNvPicPr>
          <p:nvPr/>
        </p:nvPicPr>
        <p:blipFill>
          <a:blip r:embed="rId4"/>
          <a:stretch>
            <a:fillRect/>
          </a:stretch>
        </p:blipFill>
        <p:spPr>
          <a:xfrm rot="5009410" flipH="1">
            <a:off x="7506251" y="3007873"/>
            <a:ext cx="286175" cy="798790"/>
          </a:xfrm>
          <a:prstGeom prst="rect">
            <a:avLst/>
          </a:prstGeom>
        </p:spPr>
      </p:pic>
    </p:spTree>
    <p:extLst>
      <p:ext uri="{BB962C8B-B14F-4D97-AF65-F5344CB8AC3E}">
        <p14:creationId xmlns:p14="http://schemas.microsoft.com/office/powerpoint/2010/main" val="145096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Testing Indication Rules</a:t>
            </a:r>
          </a:p>
        </p:txBody>
      </p:sp>
      <p:pic>
        <p:nvPicPr>
          <p:cNvPr id="7" name="Picture 6">
            <a:extLst>
              <a:ext uri="{FF2B5EF4-FFF2-40B4-BE49-F238E27FC236}">
                <a16:creationId xmlns:a16="http://schemas.microsoft.com/office/drawing/2014/main" id="{A822341F-AF58-464E-BC0A-58B6B6D490B5}"/>
              </a:ext>
            </a:extLst>
          </p:cNvPr>
          <p:cNvPicPr>
            <a:picLocks noChangeAspect="1"/>
          </p:cNvPicPr>
          <p:nvPr/>
        </p:nvPicPr>
        <p:blipFill rotWithShape="1">
          <a:blip r:embed="rId3"/>
          <a:srcRect l="16926" t="38795" r="13775" b="21987"/>
          <a:stretch/>
        </p:blipFill>
        <p:spPr>
          <a:xfrm>
            <a:off x="-267595" y="1059582"/>
            <a:ext cx="9808147" cy="3120774"/>
          </a:xfrm>
          <a:prstGeom prst="rect">
            <a:avLst/>
          </a:prstGeom>
        </p:spPr>
      </p:pic>
    </p:spTree>
    <p:extLst>
      <p:ext uri="{BB962C8B-B14F-4D97-AF65-F5344CB8AC3E}">
        <p14:creationId xmlns:p14="http://schemas.microsoft.com/office/powerpoint/2010/main" val="342253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Using Indication Rules</a:t>
            </a:r>
          </a:p>
        </p:txBody>
      </p:sp>
      <p:pic>
        <p:nvPicPr>
          <p:cNvPr id="4" name="Picture 3">
            <a:extLst>
              <a:ext uri="{FF2B5EF4-FFF2-40B4-BE49-F238E27FC236}">
                <a16:creationId xmlns:a16="http://schemas.microsoft.com/office/drawing/2014/main" id="{BB53F065-2BB1-4625-9696-D782794D44B2}"/>
              </a:ext>
            </a:extLst>
          </p:cNvPr>
          <p:cNvPicPr>
            <a:picLocks noChangeAspect="1"/>
          </p:cNvPicPr>
          <p:nvPr/>
        </p:nvPicPr>
        <p:blipFill rotWithShape="1">
          <a:blip r:embed="rId3"/>
          <a:srcRect t="27590" r="1176" b="28990"/>
          <a:stretch/>
        </p:blipFill>
        <p:spPr>
          <a:xfrm>
            <a:off x="0" y="1419622"/>
            <a:ext cx="9036496" cy="2232248"/>
          </a:xfrm>
          <a:prstGeom prst="rect">
            <a:avLst/>
          </a:prstGeom>
        </p:spPr>
      </p:pic>
      <p:sp>
        <p:nvSpPr>
          <p:cNvPr id="6" name="Arrow: Right 5">
            <a:extLst>
              <a:ext uri="{FF2B5EF4-FFF2-40B4-BE49-F238E27FC236}">
                <a16:creationId xmlns:a16="http://schemas.microsoft.com/office/drawing/2014/main" id="{52CC1AE7-1A07-4250-B187-24808184652E}"/>
              </a:ext>
            </a:extLst>
          </p:cNvPr>
          <p:cNvSpPr/>
          <p:nvPr/>
        </p:nvSpPr>
        <p:spPr>
          <a:xfrm rot="619434">
            <a:off x="6516217" y="2647430"/>
            <a:ext cx="864096" cy="216024"/>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4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45</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Using Indication Rules</a:t>
            </a:r>
          </a:p>
        </p:txBody>
      </p:sp>
      <p:pic>
        <p:nvPicPr>
          <p:cNvPr id="7" name="Picture 6">
            <a:extLst>
              <a:ext uri="{FF2B5EF4-FFF2-40B4-BE49-F238E27FC236}">
                <a16:creationId xmlns:a16="http://schemas.microsoft.com/office/drawing/2014/main" id="{818E5B33-0A60-43D1-BAD9-57B49EA5B216}"/>
              </a:ext>
            </a:extLst>
          </p:cNvPr>
          <p:cNvPicPr>
            <a:picLocks noChangeAspect="1"/>
          </p:cNvPicPr>
          <p:nvPr/>
        </p:nvPicPr>
        <p:blipFill rotWithShape="1">
          <a:blip r:embed="rId3"/>
          <a:srcRect l="9838" t="26189" r="11413" b="10782"/>
          <a:stretch/>
        </p:blipFill>
        <p:spPr>
          <a:xfrm>
            <a:off x="251520" y="731944"/>
            <a:ext cx="8568952" cy="3856030"/>
          </a:xfrm>
          <a:prstGeom prst="rect">
            <a:avLst/>
          </a:prstGeom>
        </p:spPr>
      </p:pic>
    </p:spTree>
    <p:extLst>
      <p:ext uri="{BB962C8B-B14F-4D97-AF65-F5344CB8AC3E}">
        <p14:creationId xmlns:p14="http://schemas.microsoft.com/office/powerpoint/2010/main" val="961618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Using Indication Rules</a:t>
            </a:r>
          </a:p>
        </p:txBody>
      </p:sp>
      <p:pic>
        <p:nvPicPr>
          <p:cNvPr id="4" name="Picture 3">
            <a:extLst>
              <a:ext uri="{FF2B5EF4-FFF2-40B4-BE49-F238E27FC236}">
                <a16:creationId xmlns:a16="http://schemas.microsoft.com/office/drawing/2014/main" id="{8CA55C23-D488-4F91-9716-4921E7E98CB4}"/>
              </a:ext>
            </a:extLst>
          </p:cNvPr>
          <p:cNvPicPr>
            <a:picLocks noChangeAspect="1"/>
          </p:cNvPicPr>
          <p:nvPr/>
        </p:nvPicPr>
        <p:blipFill rotWithShape="1">
          <a:blip r:embed="rId3"/>
          <a:srcRect l="9838" t="27590" r="11413" b="21987"/>
          <a:stretch/>
        </p:blipFill>
        <p:spPr>
          <a:xfrm>
            <a:off x="435701" y="915566"/>
            <a:ext cx="8400930" cy="3024336"/>
          </a:xfrm>
          <a:prstGeom prst="rect">
            <a:avLst/>
          </a:prstGeom>
        </p:spPr>
      </p:pic>
    </p:spTree>
    <p:extLst>
      <p:ext uri="{BB962C8B-B14F-4D97-AF65-F5344CB8AC3E}">
        <p14:creationId xmlns:p14="http://schemas.microsoft.com/office/powerpoint/2010/main" val="913876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47</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Using Indication Rules</a:t>
            </a:r>
          </a:p>
        </p:txBody>
      </p:sp>
      <p:pic>
        <p:nvPicPr>
          <p:cNvPr id="5" name="Picture 4">
            <a:extLst>
              <a:ext uri="{FF2B5EF4-FFF2-40B4-BE49-F238E27FC236}">
                <a16:creationId xmlns:a16="http://schemas.microsoft.com/office/drawing/2014/main" id="{8BAF6C9E-1BBD-4334-B771-B21EB7023A2D}"/>
              </a:ext>
            </a:extLst>
          </p:cNvPr>
          <p:cNvPicPr>
            <a:picLocks noChangeAspect="1"/>
          </p:cNvPicPr>
          <p:nvPr/>
        </p:nvPicPr>
        <p:blipFill rotWithShape="1">
          <a:blip r:embed="rId3"/>
          <a:srcRect l="16531" t="21707" r="15744" b="41876"/>
          <a:stretch/>
        </p:blipFill>
        <p:spPr>
          <a:xfrm>
            <a:off x="43225" y="1134649"/>
            <a:ext cx="9057550" cy="2738329"/>
          </a:xfrm>
          <a:prstGeom prst="rect">
            <a:avLst/>
          </a:prstGeom>
        </p:spPr>
      </p:pic>
    </p:spTree>
    <p:extLst>
      <p:ext uri="{BB962C8B-B14F-4D97-AF65-F5344CB8AC3E}">
        <p14:creationId xmlns:p14="http://schemas.microsoft.com/office/powerpoint/2010/main" val="1354076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41C6D-C715-4889-8865-8E0A14F9E290}"/>
              </a:ext>
            </a:extLst>
          </p:cNvPr>
          <p:cNvSpPr>
            <a:spLocks noGrp="1"/>
          </p:cNvSpPr>
          <p:nvPr>
            <p:ph type="sldNum" sz="quarter" idx="10"/>
          </p:nvPr>
        </p:nvSpPr>
        <p:spPr/>
        <p:txBody>
          <a:bodyPr/>
          <a:lstStyle/>
          <a:p>
            <a:fld id="{1C146586-7EC2-481D-848F-8CE41EB2DE6C}" type="slidenum">
              <a:rPr lang="en-US" smtClean="0"/>
              <a:pPr/>
              <a:t>48</a:t>
            </a:fld>
            <a:endParaRPr lang="en-US" dirty="0"/>
          </a:p>
        </p:txBody>
      </p:sp>
      <p:sp>
        <p:nvSpPr>
          <p:cNvPr id="3" name="Title 2">
            <a:extLst>
              <a:ext uri="{FF2B5EF4-FFF2-40B4-BE49-F238E27FC236}">
                <a16:creationId xmlns:a16="http://schemas.microsoft.com/office/drawing/2014/main" id="{B3A19DA6-CD62-4B1A-93A6-6093BFC68AF5}"/>
              </a:ext>
            </a:extLst>
          </p:cNvPr>
          <p:cNvSpPr>
            <a:spLocks noGrp="1"/>
          </p:cNvSpPr>
          <p:nvPr>
            <p:ph type="title"/>
          </p:nvPr>
        </p:nvSpPr>
        <p:spPr/>
        <p:txBody>
          <a:bodyPr>
            <a:normAutofit/>
          </a:bodyPr>
          <a:lstStyle/>
          <a:p>
            <a:r>
              <a:rPr lang="en-US" dirty="0"/>
              <a:t>Using Indication Rules</a:t>
            </a:r>
          </a:p>
        </p:txBody>
      </p:sp>
      <p:pic>
        <p:nvPicPr>
          <p:cNvPr id="6" name="Picture 5">
            <a:extLst>
              <a:ext uri="{FF2B5EF4-FFF2-40B4-BE49-F238E27FC236}">
                <a16:creationId xmlns:a16="http://schemas.microsoft.com/office/drawing/2014/main" id="{8084AA7B-1154-4F76-B742-6F5C96A689B7}"/>
              </a:ext>
            </a:extLst>
          </p:cNvPr>
          <p:cNvPicPr>
            <a:picLocks noChangeAspect="1"/>
          </p:cNvPicPr>
          <p:nvPr/>
        </p:nvPicPr>
        <p:blipFill rotWithShape="1">
          <a:blip r:embed="rId3"/>
          <a:srcRect t="21987" r="45275" b="26188"/>
          <a:stretch/>
        </p:blipFill>
        <p:spPr>
          <a:xfrm>
            <a:off x="1187626" y="908152"/>
            <a:ext cx="6840756" cy="3642213"/>
          </a:xfrm>
          <a:prstGeom prst="rect">
            <a:avLst/>
          </a:prstGeom>
        </p:spPr>
      </p:pic>
    </p:spTree>
    <p:extLst>
      <p:ext uri="{BB962C8B-B14F-4D97-AF65-F5344CB8AC3E}">
        <p14:creationId xmlns:p14="http://schemas.microsoft.com/office/powerpoint/2010/main" val="1513945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F25A63-346A-45B3-90B5-B0F27BD07D67}"/>
              </a:ext>
            </a:extLst>
          </p:cNvPr>
          <p:cNvSpPr>
            <a:spLocks noGrp="1"/>
          </p:cNvSpPr>
          <p:nvPr>
            <p:ph type="sldNum" sz="quarter" idx="10"/>
          </p:nvPr>
        </p:nvSpPr>
        <p:spPr/>
        <p:txBody>
          <a:bodyPr/>
          <a:lstStyle/>
          <a:p>
            <a:fld id="{1C146586-7EC2-481D-848F-8CE41EB2DE6C}" type="slidenum">
              <a:rPr lang="en-US" smtClean="0"/>
              <a:pPr/>
              <a:t>49</a:t>
            </a:fld>
            <a:endParaRPr lang="en-US" dirty="0"/>
          </a:p>
        </p:txBody>
      </p:sp>
      <p:sp>
        <p:nvSpPr>
          <p:cNvPr id="4" name="Content Placeholder 3">
            <a:extLst>
              <a:ext uri="{FF2B5EF4-FFF2-40B4-BE49-F238E27FC236}">
                <a16:creationId xmlns:a16="http://schemas.microsoft.com/office/drawing/2014/main" id="{DD50024F-4AEA-408F-8086-4D1B6E8BA930}"/>
              </a:ext>
            </a:extLst>
          </p:cNvPr>
          <p:cNvSpPr>
            <a:spLocks noGrp="1"/>
          </p:cNvSpPr>
          <p:nvPr>
            <p:ph idx="1"/>
          </p:nvPr>
        </p:nvSpPr>
        <p:spPr/>
        <p:txBody>
          <a:bodyPr/>
          <a:lstStyle/>
          <a:p>
            <a:r>
              <a:rPr lang="en-US" dirty="0"/>
              <a:t>Agenda</a:t>
            </a:r>
          </a:p>
          <a:p>
            <a:pPr lvl="1"/>
            <a:r>
              <a:rPr lang="en-US" dirty="0"/>
              <a:t>An Introduction to Sets</a:t>
            </a:r>
          </a:p>
          <a:p>
            <a:pPr lvl="1"/>
            <a:r>
              <a:rPr lang="en-US" dirty="0"/>
              <a:t>Creating and Editing Sets</a:t>
            </a:r>
          </a:p>
          <a:p>
            <a:pPr lvl="1"/>
            <a:r>
              <a:rPr lang="en-US" dirty="0"/>
              <a:t>Set Manipulation</a:t>
            </a:r>
          </a:p>
          <a:p>
            <a:pPr lvl="1"/>
            <a:r>
              <a:rPr lang="en-US" b="1" u="sng" dirty="0">
                <a:solidFill>
                  <a:srgbClr val="FF0000"/>
                </a:solidFill>
              </a:rPr>
              <a:t>Running jobs on sets of data</a:t>
            </a:r>
          </a:p>
          <a:p>
            <a:pPr lvl="1"/>
            <a:r>
              <a:rPr lang="en-US" dirty="0"/>
              <a:t>Restoring a job</a:t>
            </a:r>
          </a:p>
          <a:p>
            <a:pPr lvl="1"/>
            <a:r>
              <a:rPr lang="en-US" dirty="0"/>
              <a:t>Documentation, blogs, knowledge articles</a:t>
            </a:r>
          </a:p>
          <a:p>
            <a:pPr lvl="1"/>
            <a:endParaRPr lang="en-US" dirty="0"/>
          </a:p>
        </p:txBody>
      </p:sp>
      <p:sp>
        <p:nvSpPr>
          <p:cNvPr id="2" name="Title 1">
            <a:extLst>
              <a:ext uri="{FF2B5EF4-FFF2-40B4-BE49-F238E27FC236}">
                <a16:creationId xmlns:a16="http://schemas.microsoft.com/office/drawing/2014/main" id="{0373B23B-7996-4908-9BD5-FD617EDB7A8C}"/>
              </a:ext>
            </a:extLst>
          </p:cNvPr>
          <p:cNvSpPr>
            <a:spLocks noGrp="1"/>
          </p:cNvSpPr>
          <p:nvPr>
            <p:ph type="title" idx="4294967295"/>
          </p:nvPr>
        </p:nvSpPr>
        <p:spPr>
          <a:xfrm>
            <a:off x="852488" y="50800"/>
            <a:ext cx="8291512" cy="576263"/>
          </a:xfrm>
        </p:spPr>
        <p:txBody>
          <a:bodyPr/>
          <a:lstStyle/>
          <a:p>
            <a:r>
              <a:rPr lang="en-US" dirty="0"/>
              <a:t>Agenda</a:t>
            </a:r>
          </a:p>
        </p:txBody>
      </p:sp>
    </p:spTree>
    <p:extLst>
      <p:ext uri="{BB962C8B-B14F-4D97-AF65-F5344CB8AC3E}">
        <p14:creationId xmlns:p14="http://schemas.microsoft.com/office/powerpoint/2010/main" val="3728338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What are search queries and sets?</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lstStyle/>
          <a:p>
            <a:r>
              <a:rPr lang="en-US" dirty="0"/>
              <a:t>A set is a group of entities with a common value– such as items, users, PO Lines. </a:t>
            </a:r>
          </a:p>
          <a:p>
            <a:pPr marL="0" indent="0">
              <a:buNone/>
            </a:pPr>
            <a:endParaRPr lang="en-US" dirty="0"/>
          </a:p>
          <a:p>
            <a:pPr marL="0" indent="0">
              <a:buNone/>
            </a:pPr>
            <a:endParaRPr lang="en-US" dirty="0"/>
          </a:p>
          <a:p>
            <a:r>
              <a:rPr lang="en-US" dirty="0"/>
              <a:t>Sets may be used to:</a:t>
            </a:r>
          </a:p>
          <a:p>
            <a:pPr lvl="1"/>
            <a:r>
              <a:rPr lang="en-US" dirty="0"/>
              <a:t> Manage data</a:t>
            </a:r>
            <a:r>
              <a:rPr lang="en-US" b="1" dirty="0"/>
              <a:t> directly </a:t>
            </a:r>
            <a:r>
              <a:rPr lang="en-US" dirty="0"/>
              <a:t>(view or edit the records one by one).</a:t>
            </a:r>
          </a:p>
          <a:p>
            <a:pPr lvl="1"/>
            <a:r>
              <a:rPr lang="en-US" dirty="0"/>
              <a:t>Manage the data by </a:t>
            </a:r>
            <a:r>
              <a:rPr lang="en-US" b="1" dirty="0"/>
              <a:t>running a job </a:t>
            </a:r>
            <a:r>
              <a:rPr lang="en-US" dirty="0"/>
              <a:t>(e.g. publish records, edit in bulk, notify users). </a:t>
            </a:r>
          </a:p>
          <a:p>
            <a:endParaRPr lang="en-US" dirty="0"/>
          </a:p>
          <a:p>
            <a:endParaRPr lang="en-US" dirty="0"/>
          </a:p>
        </p:txBody>
      </p:sp>
      <p:pic>
        <p:nvPicPr>
          <p:cNvPr id="3" name="Picture 2">
            <a:extLst>
              <a:ext uri="{FF2B5EF4-FFF2-40B4-BE49-F238E27FC236}">
                <a16:creationId xmlns:a16="http://schemas.microsoft.com/office/drawing/2014/main" id="{9C119FC6-D2B8-40DE-B158-5B4590D23398}"/>
              </a:ext>
            </a:extLst>
          </p:cNvPr>
          <p:cNvPicPr>
            <a:picLocks noChangeAspect="1"/>
          </p:cNvPicPr>
          <p:nvPr/>
        </p:nvPicPr>
        <p:blipFill>
          <a:blip r:embed="rId2"/>
          <a:stretch>
            <a:fillRect/>
          </a:stretch>
        </p:blipFill>
        <p:spPr>
          <a:xfrm>
            <a:off x="3455177" y="1296631"/>
            <a:ext cx="872736" cy="648072"/>
          </a:xfrm>
          <a:prstGeom prst="rect">
            <a:avLst/>
          </a:prstGeom>
        </p:spPr>
      </p:pic>
      <p:pic>
        <p:nvPicPr>
          <p:cNvPr id="4" name="Picture 3">
            <a:extLst>
              <a:ext uri="{FF2B5EF4-FFF2-40B4-BE49-F238E27FC236}">
                <a16:creationId xmlns:a16="http://schemas.microsoft.com/office/drawing/2014/main" id="{F74C863D-E671-4552-B595-961B30AE56FF}"/>
              </a:ext>
            </a:extLst>
          </p:cNvPr>
          <p:cNvPicPr>
            <a:picLocks noChangeAspect="1"/>
          </p:cNvPicPr>
          <p:nvPr/>
        </p:nvPicPr>
        <p:blipFill>
          <a:blip r:embed="rId3"/>
          <a:stretch>
            <a:fillRect/>
          </a:stretch>
        </p:blipFill>
        <p:spPr>
          <a:xfrm>
            <a:off x="3655868" y="3815351"/>
            <a:ext cx="805293" cy="809444"/>
          </a:xfrm>
          <a:prstGeom prst="rect">
            <a:avLst/>
          </a:prstGeom>
        </p:spPr>
      </p:pic>
    </p:spTree>
    <p:extLst>
      <p:ext uri="{BB962C8B-B14F-4D97-AF65-F5344CB8AC3E}">
        <p14:creationId xmlns:p14="http://schemas.microsoft.com/office/powerpoint/2010/main" val="2420454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50</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Running a set based job</a:t>
            </a:r>
          </a:p>
        </p:txBody>
      </p:sp>
      <p:sp>
        <p:nvSpPr>
          <p:cNvPr id="6" name="Content Placeholder 5">
            <a:extLst>
              <a:ext uri="{FF2B5EF4-FFF2-40B4-BE49-F238E27FC236}">
                <a16:creationId xmlns:a16="http://schemas.microsoft.com/office/drawing/2014/main" id="{416A0EAC-FC70-4985-9D3F-191BE379C2E9}"/>
              </a:ext>
            </a:extLst>
          </p:cNvPr>
          <p:cNvSpPr>
            <a:spLocks noGrp="1"/>
          </p:cNvSpPr>
          <p:nvPr>
            <p:ph idx="1"/>
          </p:nvPr>
        </p:nvSpPr>
        <p:spPr>
          <a:xfrm>
            <a:off x="395536" y="771551"/>
            <a:ext cx="8424936" cy="936104"/>
          </a:xfrm>
        </p:spPr>
        <p:txBody>
          <a:bodyPr/>
          <a:lstStyle/>
          <a:p>
            <a:r>
              <a:rPr lang="en-US" dirty="0"/>
              <a:t>Delete Bibliographic Records</a:t>
            </a:r>
          </a:p>
          <a:p>
            <a:pPr lvl="1"/>
            <a:r>
              <a:rPr lang="en-US" dirty="0"/>
              <a:t>Delete all local bibs without inventory created before January 2014</a:t>
            </a:r>
          </a:p>
          <a:p>
            <a:pPr marL="457200" lvl="1" indent="0">
              <a:buNone/>
            </a:pPr>
            <a:endParaRPr lang="en-US" dirty="0"/>
          </a:p>
          <a:p>
            <a:pPr lvl="1"/>
            <a:endParaRPr lang="en-US" dirty="0"/>
          </a:p>
          <a:p>
            <a:pPr lvl="1"/>
            <a:endParaRPr lang="en-US" dirty="0"/>
          </a:p>
        </p:txBody>
      </p:sp>
      <p:pic>
        <p:nvPicPr>
          <p:cNvPr id="7" name="Picture 6">
            <a:extLst>
              <a:ext uri="{FF2B5EF4-FFF2-40B4-BE49-F238E27FC236}">
                <a16:creationId xmlns:a16="http://schemas.microsoft.com/office/drawing/2014/main" id="{2B8709ED-67A1-4F12-BC39-0EC35F03EF00}"/>
              </a:ext>
            </a:extLst>
          </p:cNvPr>
          <p:cNvPicPr>
            <a:picLocks noChangeAspect="1"/>
          </p:cNvPicPr>
          <p:nvPr/>
        </p:nvPicPr>
        <p:blipFill rotWithShape="1">
          <a:blip r:embed="rId3"/>
          <a:srcRect l="17713" t="21987" r="1176" b="30391"/>
          <a:stretch/>
        </p:blipFill>
        <p:spPr>
          <a:xfrm>
            <a:off x="593804" y="1814083"/>
            <a:ext cx="7794619" cy="2572982"/>
          </a:xfrm>
          <a:prstGeom prst="rect">
            <a:avLst/>
          </a:prstGeom>
        </p:spPr>
      </p:pic>
    </p:spTree>
    <p:extLst>
      <p:ext uri="{BB962C8B-B14F-4D97-AF65-F5344CB8AC3E}">
        <p14:creationId xmlns:p14="http://schemas.microsoft.com/office/powerpoint/2010/main" val="1002432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51</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Running a set based job</a:t>
            </a:r>
          </a:p>
        </p:txBody>
      </p:sp>
      <p:pic>
        <p:nvPicPr>
          <p:cNvPr id="8" name="Picture 7">
            <a:extLst>
              <a:ext uri="{FF2B5EF4-FFF2-40B4-BE49-F238E27FC236}">
                <a16:creationId xmlns:a16="http://schemas.microsoft.com/office/drawing/2014/main" id="{C76C8E47-ECAA-482D-8DB4-96E913AF76E6}"/>
              </a:ext>
            </a:extLst>
          </p:cNvPr>
          <p:cNvPicPr>
            <a:picLocks noChangeAspect="1"/>
          </p:cNvPicPr>
          <p:nvPr/>
        </p:nvPicPr>
        <p:blipFill rotWithShape="1">
          <a:blip r:embed="rId3"/>
          <a:srcRect l="22612" t="14337" r="26145" b="13875"/>
          <a:stretch/>
        </p:blipFill>
        <p:spPr>
          <a:xfrm>
            <a:off x="1961712" y="646479"/>
            <a:ext cx="5220576" cy="4111971"/>
          </a:xfrm>
          <a:prstGeom prst="rect">
            <a:avLst/>
          </a:prstGeom>
        </p:spPr>
      </p:pic>
      <p:sp>
        <p:nvSpPr>
          <p:cNvPr id="9" name="Arrow: Right 8">
            <a:extLst>
              <a:ext uri="{FF2B5EF4-FFF2-40B4-BE49-F238E27FC236}">
                <a16:creationId xmlns:a16="http://schemas.microsoft.com/office/drawing/2014/main" id="{73DCA842-A102-46A4-82DC-B35DE3272C1B}"/>
              </a:ext>
            </a:extLst>
          </p:cNvPr>
          <p:cNvSpPr/>
          <p:nvPr/>
        </p:nvSpPr>
        <p:spPr>
          <a:xfrm>
            <a:off x="3275856" y="3867894"/>
            <a:ext cx="1296144" cy="216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3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52</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Running a set based job</a:t>
            </a:r>
          </a:p>
        </p:txBody>
      </p:sp>
      <p:pic>
        <p:nvPicPr>
          <p:cNvPr id="4" name="Picture 3">
            <a:extLst>
              <a:ext uri="{FF2B5EF4-FFF2-40B4-BE49-F238E27FC236}">
                <a16:creationId xmlns:a16="http://schemas.microsoft.com/office/drawing/2014/main" id="{0E605D56-487B-4EBF-9237-58A68AEF8866}"/>
              </a:ext>
            </a:extLst>
          </p:cNvPr>
          <p:cNvPicPr>
            <a:picLocks noChangeAspect="1"/>
          </p:cNvPicPr>
          <p:nvPr/>
        </p:nvPicPr>
        <p:blipFill rotWithShape="1">
          <a:blip r:embed="rId3"/>
          <a:srcRect t="28990" r="2750" b="31791"/>
          <a:stretch/>
        </p:blipFill>
        <p:spPr>
          <a:xfrm>
            <a:off x="125760" y="843558"/>
            <a:ext cx="8892480" cy="2016225"/>
          </a:xfrm>
          <a:prstGeom prst="rect">
            <a:avLst/>
          </a:prstGeom>
        </p:spPr>
      </p:pic>
      <p:pic>
        <p:nvPicPr>
          <p:cNvPr id="5" name="Picture 4">
            <a:extLst>
              <a:ext uri="{FF2B5EF4-FFF2-40B4-BE49-F238E27FC236}">
                <a16:creationId xmlns:a16="http://schemas.microsoft.com/office/drawing/2014/main" id="{3A898D0F-D520-45F0-88D9-12C182F83B74}"/>
              </a:ext>
            </a:extLst>
          </p:cNvPr>
          <p:cNvPicPr>
            <a:picLocks noChangeAspect="1"/>
          </p:cNvPicPr>
          <p:nvPr/>
        </p:nvPicPr>
        <p:blipFill rotWithShape="1">
          <a:blip r:embed="rId4"/>
          <a:srcRect t="27589" r="60237" b="6423"/>
          <a:stretch/>
        </p:blipFill>
        <p:spPr>
          <a:xfrm>
            <a:off x="2484269" y="987574"/>
            <a:ext cx="3635896" cy="3392417"/>
          </a:xfrm>
          <a:prstGeom prst="rect">
            <a:avLst/>
          </a:prstGeom>
        </p:spPr>
      </p:pic>
    </p:spTree>
    <p:extLst>
      <p:ext uri="{BB962C8B-B14F-4D97-AF65-F5344CB8AC3E}">
        <p14:creationId xmlns:p14="http://schemas.microsoft.com/office/powerpoint/2010/main" val="251061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53</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Running a set based job</a:t>
            </a:r>
          </a:p>
        </p:txBody>
      </p:sp>
      <p:pic>
        <p:nvPicPr>
          <p:cNvPr id="6" name="Picture 5">
            <a:extLst>
              <a:ext uri="{FF2B5EF4-FFF2-40B4-BE49-F238E27FC236}">
                <a16:creationId xmlns:a16="http://schemas.microsoft.com/office/drawing/2014/main" id="{2DFDDA54-BFEB-4302-BA10-F055E96D85C5}"/>
              </a:ext>
            </a:extLst>
          </p:cNvPr>
          <p:cNvPicPr>
            <a:picLocks noChangeAspect="1"/>
          </p:cNvPicPr>
          <p:nvPr/>
        </p:nvPicPr>
        <p:blipFill rotWithShape="1">
          <a:blip r:embed="rId3"/>
          <a:srcRect t="28991" r="1963" b="10780"/>
          <a:stretch/>
        </p:blipFill>
        <p:spPr>
          <a:xfrm>
            <a:off x="125760" y="1023577"/>
            <a:ext cx="8964488" cy="3096345"/>
          </a:xfrm>
          <a:prstGeom prst="rect">
            <a:avLst/>
          </a:prstGeom>
        </p:spPr>
      </p:pic>
    </p:spTree>
    <p:extLst>
      <p:ext uri="{BB962C8B-B14F-4D97-AF65-F5344CB8AC3E}">
        <p14:creationId xmlns:p14="http://schemas.microsoft.com/office/powerpoint/2010/main" val="3091658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54</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Running a set based job</a:t>
            </a:r>
          </a:p>
        </p:txBody>
      </p:sp>
      <p:pic>
        <p:nvPicPr>
          <p:cNvPr id="4" name="Picture 3">
            <a:extLst>
              <a:ext uri="{FF2B5EF4-FFF2-40B4-BE49-F238E27FC236}">
                <a16:creationId xmlns:a16="http://schemas.microsoft.com/office/drawing/2014/main" id="{5AE18CBC-7CED-40D7-9787-EADFBEABF583}"/>
              </a:ext>
            </a:extLst>
          </p:cNvPr>
          <p:cNvPicPr>
            <a:picLocks noChangeAspect="1"/>
          </p:cNvPicPr>
          <p:nvPr/>
        </p:nvPicPr>
        <p:blipFill rotWithShape="1">
          <a:blip r:embed="rId3"/>
          <a:srcRect t="28990" r="1176" b="37394"/>
          <a:stretch/>
        </p:blipFill>
        <p:spPr>
          <a:xfrm>
            <a:off x="107504" y="870417"/>
            <a:ext cx="9036496" cy="1728192"/>
          </a:xfrm>
          <a:prstGeom prst="rect">
            <a:avLst/>
          </a:prstGeom>
        </p:spPr>
      </p:pic>
    </p:spTree>
    <p:extLst>
      <p:ext uri="{BB962C8B-B14F-4D97-AF65-F5344CB8AC3E}">
        <p14:creationId xmlns:p14="http://schemas.microsoft.com/office/powerpoint/2010/main" val="1921442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55</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Running a set based job</a:t>
            </a:r>
          </a:p>
        </p:txBody>
      </p:sp>
      <p:pic>
        <p:nvPicPr>
          <p:cNvPr id="5" name="Picture 4">
            <a:extLst>
              <a:ext uri="{FF2B5EF4-FFF2-40B4-BE49-F238E27FC236}">
                <a16:creationId xmlns:a16="http://schemas.microsoft.com/office/drawing/2014/main" id="{A03020E6-99D4-434E-801E-56F8319BC812}"/>
              </a:ext>
            </a:extLst>
          </p:cNvPr>
          <p:cNvPicPr>
            <a:picLocks noChangeAspect="1"/>
          </p:cNvPicPr>
          <p:nvPr/>
        </p:nvPicPr>
        <p:blipFill rotWithShape="1">
          <a:blip r:embed="rId3"/>
          <a:srcRect t="27589" b="38795"/>
          <a:stretch/>
        </p:blipFill>
        <p:spPr>
          <a:xfrm>
            <a:off x="0" y="1419622"/>
            <a:ext cx="9144000" cy="1728192"/>
          </a:xfrm>
          <a:prstGeom prst="rect">
            <a:avLst/>
          </a:prstGeom>
        </p:spPr>
      </p:pic>
    </p:spTree>
    <p:extLst>
      <p:ext uri="{BB962C8B-B14F-4D97-AF65-F5344CB8AC3E}">
        <p14:creationId xmlns:p14="http://schemas.microsoft.com/office/powerpoint/2010/main" val="3900039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56</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Running a set based job</a:t>
            </a:r>
          </a:p>
        </p:txBody>
      </p:sp>
      <p:pic>
        <p:nvPicPr>
          <p:cNvPr id="4" name="Picture 3">
            <a:extLst>
              <a:ext uri="{FF2B5EF4-FFF2-40B4-BE49-F238E27FC236}">
                <a16:creationId xmlns:a16="http://schemas.microsoft.com/office/drawing/2014/main" id="{18EC004B-6DAA-4F16-B15E-3167253FC538}"/>
              </a:ext>
            </a:extLst>
          </p:cNvPr>
          <p:cNvPicPr>
            <a:picLocks noChangeAspect="1"/>
          </p:cNvPicPr>
          <p:nvPr/>
        </p:nvPicPr>
        <p:blipFill rotWithShape="1">
          <a:blip r:embed="rId3"/>
          <a:srcRect t="21987" r="1963" b="10781"/>
          <a:stretch/>
        </p:blipFill>
        <p:spPr>
          <a:xfrm>
            <a:off x="89756" y="1001066"/>
            <a:ext cx="8964488" cy="3456385"/>
          </a:xfrm>
          <a:prstGeom prst="rect">
            <a:avLst/>
          </a:prstGeom>
        </p:spPr>
      </p:pic>
      <p:pic>
        <p:nvPicPr>
          <p:cNvPr id="6" name="Picture 5">
            <a:extLst>
              <a:ext uri="{FF2B5EF4-FFF2-40B4-BE49-F238E27FC236}">
                <a16:creationId xmlns:a16="http://schemas.microsoft.com/office/drawing/2014/main" id="{F8C108DE-3C69-461C-A023-0D979D708803}"/>
              </a:ext>
            </a:extLst>
          </p:cNvPr>
          <p:cNvPicPr>
            <a:picLocks noChangeAspect="1"/>
          </p:cNvPicPr>
          <p:nvPr/>
        </p:nvPicPr>
        <p:blipFill rotWithShape="1">
          <a:blip r:embed="rId4"/>
          <a:srcRect l="10625" t="13320" r="12201" b="45798"/>
          <a:stretch/>
        </p:blipFill>
        <p:spPr>
          <a:xfrm>
            <a:off x="197395" y="1001066"/>
            <a:ext cx="8749210" cy="2605781"/>
          </a:xfrm>
          <a:prstGeom prst="rect">
            <a:avLst/>
          </a:prstGeom>
        </p:spPr>
      </p:pic>
    </p:spTree>
    <p:extLst>
      <p:ext uri="{BB962C8B-B14F-4D97-AF65-F5344CB8AC3E}">
        <p14:creationId xmlns:p14="http://schemas.microsoft.com/office/powerpoint/2010/main" val="155774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57</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Running a set based job</a:t>
            </a:r>
          </a:p>
        </p:txBody>
      </p:sp>
      <p:pic>
        <p:nvPicPr>
          <p:cNvPr id="5" name="Picture 4">
            <a:extLst>
              <a:ext uri="{FF2B5EF4-FFF2-40B4-BE49-F238E27FC236}">
                <a16:creationId xmlns:a16="http://schemas.microsoft.com/office/drawing/2014/main" id="{990C409B-4AAB-4A0F-BA88-97D2DA33B873}"/>
              </a:ext>
            </a:extLst>
          </p:cNvPr>
          <p:cNvPicPr>
            <a:picLocks noChangeAspect="1"/>
          </p:cNvPicPr>
          <p:nvPr/>
        </p:nvPicPr>
        <p:blipFill rotWithShape="1">
          <a:blip r:embed="rId3"/>
          <a:srcRect t="28990" r="1176" b="24788"/>
          <a:stretch/>
        </p:blipFill>
        <p:spPr>
          <a:xfrm>
            <a:off x="0" y="843558"/>
            <a:ext cx="9036496" cy="2376264"/>
          </a:xfrm>
          <a:prstGeom prst="rect">
            <a:avLst/>
          </a:prstGeom>
        </p:spPr>
      </p:pic>
    </p:spTree>
    <p:extLst>
      <p:ext uri="{BB962C8B-B14F-4D97-AF65-F5344CB8AC3E}">
        <p14:creationId xmlns:p14="http://schemas.microsoft.com/office/powerpoint/2010/main" val="1488952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58</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Running a set based job</a:t>
            </a:r>
          </a:p>
        </p:txBody>
      </p:sp>
      <p:pic>
        <p:nvPicPr>
          <p:cNvPr id="4" name="Picture 3">
            <a:extLst>
              <a:ext uri="{FF2B5EF4-FFF2-40B4-BE49-F238E27FC236}">
                <a16:creationId xmlns:a16="http://schemas.microsoft.com/office/drawing/2014/main" id="{632CB497-4DFE-4294-8B21-58496488E55E}"/>
              </a:ext>
            </a:extLst>
          </p:cNvPr>
          <p:cNvPicPr>
            <a:picLocks noChangeAspect="1"/>
          </p:cNvPicPr>
          <p:nvPr/>
        </p:nvPicPr>
        <p:blipFill rotWithShape="1">
          <a:blip r:embed="rId3"/>
          <a:srcRect t="28991" r="1963" b="6423"/>
          <a:stretch/>
        </p:blipFill>
        <p:spPr>
          <a:xfrm>
            <a:off x="4741" y="911545"/>
            <a:ext cx="8964488" cy="3320410"/>
          </a:xfrm>
          <a:prstGeom prst="rect">
            <a:avLst/>
          </a:prstGeom>
        </p:spPr>
      </p:pic>
      <p:pic>
        <p:nvPicPr>
          <p:cNvPr id="6" name="Picture 5">
            <a:extLst>
              <a:ext uri="{FF2B5EF4-FFF2-40B4-BE49-F238E27FC236}">
                <a16:creationId xmlns:a16="http://schemas.microsoft.com/office/drawing/2014/main" id="{211EDF17-B84A-4B2C-9F14-4B9C64C70EA5}"/>
              </a:ext>
            </a:extLst>
          </p:cNvPr>
          <p:cNvPicPr>
            <a:picLocks noChangeAspect="1"/>
          </p:cNvPicPr>
          <p:nvPr/>
        </p:nvPicPr>
        <p:blipFill rotWithShape="1">
          <a:blip r:embed="rId4"/>
          <a:srcRect l="75200" t="41597" r="3539" b="23387"/>
          <a:stretch/>
        </p:blipFill>
        <p:spPr>
          <a:xfrm>
            <a:off x="4665753" y="1215897"/>
            <a:ext cx="3402625" cy="3150580"/>
          </a:xfrm>
          <a:prstGeom prst="rect">
            <a:avLst/>
          </a:prstGeom>
        </p:spPr>
      </p:pic>
    </p:spTree>
    <p:extLst>
      <p:ext uri="{BB962C8B-B14F-4D97-AF65-F5344CB8AC3E}">
        <p14:creationId xmlns:p14="http://schemas.microsoft.com/office/powerpoint/2010/main" val="324569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59</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Running a set based job</a:t>
            </a:r>
          </a:p>
        </p:txBody>
      </p:sp>
      <p:pic>
        <p:nvPicPr>
          <p:cNvPr id="5" name="Picture 4">
            <a:extLst>
              <a:ext uri="{FF2B5EF4-FFF2-40B4-BE49-F238E27FC236}">
                <a16:creationId xmlns:a16="http://schemas.microsoft.com/office/drawing/2014/main" id="{9EBB300B-7BD2-437D-BDE0-59F1A9489D2C}"/>
              </a:ext>
            </a:extLst>
          </p:cNvPr>
          <p:cNvPicPr>
            <a:picLocks noChangeAspect="1"/>
          </p:cNvPicPr>
          <p:nvPr/>
        </p:nvPicPr>
        <p:blipFill rotWithShape="1">
          <a:blip r:embed="rId3"/>
          <a:srcRect l="9838" t="20586" r="12988" b="6423"/>
          <a:stretch/>
        </p:blipFill>
        <p:spPr>
          <a:xfrm>
            <a:off x="467544" y="646478"/>
            <a:ext cx="7833656" cy="4165561"/>
          </a:xfrm>
          <a:prstGeom prst="rect">
            <a:avLst/>
          </a:prstGeom>
        </p:spPr>
      </p:pic>
    </p:spTree>
    <p:extLst>
      <p:ext uri="{BB962C8B-B14F-4D97-AF65-F5344CB8AC3E}">
        <p14:creationId xmlns:p14="http://schemas.microsoft.com/office/powerpoint/2010/main" val="618732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Types of Sets</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a:xfrm>
            <a:off x="395536" y="771551"/>
            <a:ext cx="8424936" cy="1584176"/>
          </a:xfrm>
        </p:spPr>
        <p:txBody>
          <a:bodyPr>
            <a:normAutofit/>
          </a:bodyPr>
          <a:lstStyle/>
          <a:p>
            <a:pPr marL="0" indent="0">
              <a:buNone/>
            </a:pPr>
            <a:r>
              <a:rPr lang="en-US" b="1" dirty="0"/>
              <a:t>Logical</a:t>
            </a:r>
            <a:r>
              <a:rPr lang="en-US" dirty="0"/>
              <a:t> – A saved search query, which runs every time the set is referenced.</a:t>
            </a:r>
          </a:p>
          <a:p>
            <a:pPr lvl="1"/>
            <a:r>
              <a:rPr lang="en-US" dirty="0"/>
              <a:t>Set content is </a:t>
            </a:r>
            <a:r>
              <a:rPr lang="en-US" b="1" dirty="0"/>
              <a:t>dynamic - results</a:t>
            </a:r>
            <a:r>
              <a:rPr lang="en-US" dirty="0"/>
              <a:t> reflect information currently in the repository.</a:t>
            </a:r>
          </a:p>
        </p:txBody>
      </p:sp>
      <p:pic>
        <p:nvPicPr>
          <p:cNvPr id="4" name="Picture 3">
            <a:extLst>
              <a:ext uri="{FF2B5EF4-FFF2-40B4-BE49-F238E27FC236}">
                <a16:creationId xmlns:a16="http://schemas.microsoft.com/office/drawing/2014/main" id="{236D2197-D463-4A39-AA0D-183875F89AE0}"/>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110" y="1995686"/>
            <a:ext cx="3888432" cy="2645275"/>
          </a:xfrm>
          <a:prstGeom prst="rect">
            <a:avLst/>
          </a:prstGeom>
        </p:spPr>
      </p:pic>
    </p:spTree>
    <p:extLst>
      <p:ext uri="{BB962C8B-B14F-4D97-AF65-F5344CB8AC3E}">
        <p14:creationId xmlns:p14="http://schemas.microsoft.com/office/powerpoint/2010/main" val="26189344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60</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Running a set based job</a:t>
            </a:r>
          </a:p>
        </p:txBody>
      </p:sp>
      <p:pic>
        <p:nvPicPr>
          <p:cNvPr id="4" name="Picture 3">
            <a:extLst>
              <a:ext uri="{FF2B5EF4-FFF2-40B4-BE49-F238E27FC236}">
                <a16:creationId xmlns:a16="http://schemas.microsoft.com/office/drawing/2014/main" id="{063532A3-4C16-46C1-866D-EB83FAA83AD9}"/>
              </a:ext>
            </a:extLst>
          </p:cNvPr>
          <p:cNvPicPr>
            <a:picLocks noChangeAspect="1"/>
          </p:cNvPicPr>
          <p:nvPr/>
        </p:nvPicPr>
        <p:blipFill rotWithShape="1">
          <a:blip r:embed="rId3"/>
          <a:srcRect l="16138" t="20586" r="16925" b="35993"/>
          <a:stretch/>
        </p:blipFill>
        <p:spPr>
          <a:xfrm>
            <a:off x="172544" y="1136784"/>
            <a:ext cx="8798912" cy="3209017"/>
          </a:xfrm>
          <a:prstGeom prst="rect">
            <a:avLst/>
          </a:prstGeom>
        </p:spPr>
      </p:pic>
    </p:spTree>
    <p:extLst>
      <p:ext uri="{BB962C8B-B14F-4D97-AF65-F5344CB8AC3E}">
        <p14:creationId xmlns:p14="http://schemas.microsoft.com/office/powerpoint/2010/main" val="3887624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0B493-7220-4C23-94AF-439E916DED81}"/>
              </a:ext>
            </a:extLst>
          </p:cNvPr>
          <p:cNvSpPr>
            <a:spLocks noGrp="1"/>
          </p:cNvSpPr>
          <p:nvPr>
            <p:ph type="ctrTitle"/>
          </p:nvPr>
        </p:nvSpPr>
        <p:spPr/>
        <p:txBody>
          <a:bodyPr/>
          <a:lstStyle/>
          <a:p>
            <a:r>
              <a:rPr lang="en-US" dirty="0"/>
              <a:t>4. Restoring a Job</a:t>
            </a:r>
          </a:p>
        </p:txBody>
      </p:sp>
      <p:sp>
        <p:nvSpPr>
          <p:cNvPr id="3" name="Slide Number Placeholder 2">
            <a:extLst>
              <a:ext uri="{FF2B5EF4-FFF2-40B4-BE49-F238E27FC236}">
                <a16:creationId xmlns:a16="http://schemas.microsoft.com/office/drawing/2014/main" id="{93827587-0744-4A52-936F-DED1B6E587C8}"/>
              </a:ext>
            </a:extLst>
          </p:cNvPr>
          <p:cNvSpPr>
            <a:spLocks noGrp="1"/>
          </p:cNvSpPr>
          <p:nvPr>
            <p:ph type="sldNum" sz="quarter" idx="10"/>
          </p:nvPr>
        </p:nvSpPr>
        <p:spPr/>
        <p:txBody>
          <a:bodyPr/>
          <a:lstStyle/>
          <a:p>
            <a:fld id="{1C146586-7EC2-481D-848F-8CE41EB2DE6C}" type="slidenum">
              <a:rPr lang="en-US" smtClean="0"/>
              <a:pPr/>
              <a:t>61</a:t>
            </a:fld>
            <a:endParaRPr lang="en-US" dirty="0"/>
          </a:p>
        </p:txBody>
      </p:sp>
    </p:spTree>
    <p:extLst>
      <p:ext uri="{BB962C8B-B14F-4D97-AF65-F5344CB8AC3E}">
        <p14:creationId xmlns:p14="http://schemas.microsoft.com/office/powerpoint/2010/main" val="11340116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E8E62F-F270-495F-9DE5-80545234D2C3}"/>
              </a:ext>
            </a:extLst>
          </p:cNvPr>
          <p:cNvSpPr>
            <a:spLocks noGrp="1"/>
          </p:cNvSpPr>
          <p:nvPr>
            <p:ph type="sldNum" sz="quarter" idx="10"/>
          </p:nvPr>
        </p:nvSpPr>
        <p:spPr/>
        <p:txBody>
          <a:bodyPr/>
          <a:lstStyle/>
          <a:p>
            <a:fld id="{1C146586-7EC2-481D-848F-8CE41EB2DE6C}" type="slidenum">
              <a:rPr lang="en-US" smtClean="0"/>
              <a:pPr/>
              <a:t>62</a:t>
            </a:fld>
            <a:endParaRPr lang="en-US" dirty="0"/>
          </a:p>
        </p:txBody>
      </p:sp>
      <p:sp>
        <p:nvSpPr>
          <p:cNvPr id="4" name="Title 3">
            <a:extLst>
              <a:ext uri="{FF2B5EF4-FFF2-40B4-BE49-F238E27FC236}">
                <a16:creationId xmlns:a16="http://schemas.microsoft.com/office/drawing/2014/main" id="{E5450C1F-BDEF-4A10-ABB5-048A52057503}"/>
              </a:ext>
            </a:extLst>
          </p:cNvPr>
          <p:cNvSpPr>
            <a:spLocks noGrp="1"/>
          </p:cNvSpPr>
          <p:nvPr>
            <p:ph type="title"/>
          </p:nvPr>
        </p:nvSpPr>
        <p:spPr/>
        <p:txBody>
          <a:bodyPr/>
          <a:lstStyle/>
          <a:p>
            <a:r>
              <a:rPr lang="en-US" dirty="0"/>
              <a:t>Restoring a job</a:t>
            </a:r>
          </a:p>
        </p:txBody>
      </p:sp>
      <p:pic>
        <p:nvPicPr>
          <p:cNvPr id="6" name="Picture 5">
            <a:extLst>
              <a:ext uri="{FF2B5EF4-FFF2-40B4-BE49-F238E27FC236}">
                <a16:creationId xmlns:a16="http://schemas.microsoft.com/office/drawing/2014/main" id="{B0E6C4E5-718E-4671-8C70-61811A06E259}"/>
              </a:ext>
            </a:extLst>
          </p:cNvPr>
          <p:cNvPicPr>
            <a:picLocks noChangeAspect="1"/>
          </p:cNvPicPr>
          <p:nvPr/>
        </p:nvPicPr>
        <p:blipFill rotWithShape="1">
          <a:blip r:embed="rId3"/>
          <a:srcRect l="9838" t="23387" r="44488" b="68210"/>
          <a:stretch/>
        </p:blipFill>
        <p:spPr>
          <a:xfrm>
            <a:off x="611560" y="987574"/>
            <a:ext cx="7656851" cy="792088"/>
          </a:xfrm>
          <a:prstGeom prst="rect">
            <a:avLst/>
          </a:prstGeom>
        </p:spPr>
      </p:pic>
      <p:sp>
        <p:nvSpPr>
          <p:cNvPr id="8" name="Rectangle 7">
            <a:extLst>
              <a:ext uri="{FF2B5EF4-FFF2-40B4-BE49-F238E27FC236}">
                <a16:creationId xmlns:a16="http://schemas.microsoft.com/office/drawing/2014/main" id="{29E08D5E-03E2-4F64-8552-F8EA41A8BC1C}"/>
              </a:ext>
            </a:extLst>
          </p:cNvPr>
          <p:cNvSpPr/>
          <p:nvPr/>
        </p:nvSpPr>
        <p:spPr>
          <a:xfrm>
            <a:off x="467544" y="1726190"/>
            <a:ext cx="8352928" cy="2585323"/>
          </a:xfrm>
          <a:prstGeom prst="rect">
            <a:avLst/>
          </a:prstGeom>
        </p:spPr>
        <p:txBody>
          <a:bodyPr wrap="square">
            <a:spAutoFit/>
          </a:bodyPr>
          <a:lstStyle/>
          <a:p>
            <a:r>
              <a:rPr lang="en-US" dirty="0">
                <a:solidFill>
                  <a:srgbClr val="000000"/>
                </a:solidFill>
                <a:latin typeface="Roboto" pitchFamily="2" charset="0"/>
              </a:rPr>
              <a:t>You can restore records that were removed or changed by the following jobs:</a:t>
            </a:r>
          </a:p>
          <a:p>
            <a:pPr>
              <a:buFont typeface="Arial" panose="020B0604020202020204" pitchFamily="34" charset="0"/>
              <a:buChar char="•"/>
            </a:pPr>
            <a:r>
              <a:rPr lang="en-US" dirty="0">
                <a:solidFill>
                  <a:srgbClr val="000000"/>
                </a:solidFill>
                <a:latin typeface="Roboto" pitchFamily="2" charset="0"/>
              </a:rPr>
              <a:t>Withdraw items</a:t>
            </a:r>
          </a:p>
          <a:p>
            <a:pPr>
              <a:buFont typeface="Arial" panose="020B0604020202020204" pitchFamily="34" charset="0"/>
              <a:buChar char="•"/>
            </a:pPr>
            <a:r>
              <a:rPr lang="en-US" dirty="0">
                <a:solidFill>
                  <a:srgbClr val="000000"/>
                </a:solidFill>
                <a:latin typeface="Roboto" pitchFamily="2" charset="0"/>
              </a:rPr>
              <a:t>Delete portfolios</a:t>
            </a:r>
          </a:p>
          <a:p>
            <a:pPr>
              <a:buFont typeface="Arial" panose="020B0604020202020204" pitchFamily="34" charset="0"/>
              <a:buChar char="•"/>
            </a:pPr>
            <a:r>
              <a:rPr lang="en-US" dirty="0">
                <a:solidFill>
                  <a:srgbClr val="000000"/>
                </a:solidFill>
                <a:latin typeface="Roboto" pitchFamily="2" charset="0"/>
              </a:rPr>
              <a:t>Delete bibliographic records</a:t>
            </a:r>
          </a:p>
          <a:p>
            <a:pPr>
              <a:buFont typeface="Arial" panose="020B0604020202020204" pitchFamily="34" charset="0"/>
              <a:buChar char="•"/>
            </a:pPr>
            <a:r>
              <a:rPr lang="en-US" dirty="0">
                <a:solidFill>
                  <a:srgbClr val="000000"/>
                </a:solidFill>
                <a:latin typeface="Roboto" pitchFamily="2" charset="0"/>
              </a:rPr>
              <a:t>KORMARC/MARC 21/UNIMARC normalization</a:t>
            </a:r>
          </a:p>
          <a:p>
            <a:pPr>
              <a:buFont typeface="Arial" panose="020B0604020202020204" pitchFamily="34" charset="0"/>
              <a:buChar char="•"/>
            </a:pPr>
            <a:r>
              <a:rPr lang="en-US" dirty="0">
                <a:solidFill>
                  <a:srgbClr val="000000"/>
                </a:solidFill>
                <a:latin typeface="Roboto" pitchFamily="2" charset="0"/>
              </a:rPr>
              <a:t>Change holdings information</a:t>
            </a:r>
          </a:p>
          <a:p>
            <a:pPr>
              <a:buFont typeface="Arial" panose="020B0604020202020204" pitchFamily="34" charset="0"/>
              <a:buChar char="•"/>
            </a:pPr>
            <a:r>
              <a:rPr lang="en-US" dirty="0">
                <a:solidFill>
                  <a:srgbClr val="000000"/>
                </a:solidFill>
                <a:latin typeface="Roboto" pitchFamily="2" charset="0"/>
              </a:rPr>
              <a:t>Authorities-preferred term correction </a:t>
            </a:r>
          </a:p>
          <a:p>
            <a:pPr>
              <a:buFont typeface="Arial" panose="020B0604020202020204" pitchFamily="34" charset="0"/>
              <a:buChar char="•"/>
            </a:pPr>
            <a:endParaRPr lang="en-US" dirty="0">
              <a:solidFill>
                <a:srgbClr val="000000"/>
              </a:solidFill>
              <a:latin typeface="Roboto" pitchFamily="2" charset="0"/>
            </a:endParaRPr>
          </a:p>
          <a:p>
            <a:pPr>
              <a:buFont typeface="Arial" panose="020B0604020202020204" pitchFamily="34" charset="0"/>
              <a:buChar char="•"/>
            </a:pPr>
            <a:r>
              <a:rPr lang="en-US" dirty="0">
                <a:solidFill>
                  <a:srgbClr val="000000"/>
                </a:solidFill>
                <a:latin typeface="Roboto" pitchFamily="2" charset="0"/>
              </a:rPr>
              <a:t>You can restore up to 5000 records. </a:t>
            </a:r>
          </a:p>
        </p:txBody>
      </p:sp>
    </p:spTree>
    <p:extLst>
      <p:ext uri="{BB962C8B-B14F-4D97-AF65-F5344CB8AC3E}">
        <p14:creationId xmlns:p14="http://schemas.microsoft.com/office/powerpoint/2010/main" val="40667880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E8E62F-F270-495F-9DE5-80545234D2C3}"/>
              </a:ext>
            </a:extLst>
          </p:cNvPr>
          <p:cNvSpPr>
            <a:spLocks noGrp="1"/>
          </p:cNvSpPr>
          <p:nvPr>
            <p:ph type="sldNum" sz="quarter" idx="10"/>
          </p:nvPr>
        </p:nvSpPr>
        <p:spPr/>
        <p:txBody>
          <a:bodyPr/>
          <a:lstStyle/>
          <a:p>
            <a:fld id="{1C146586-7EC2-481D-848F-8CE41EB2DE6C}" type="slidenum">
              <a:rPr lang="en-US" smtClean="0"/>
              <a:pPr/>
              <a:t>63</a:t>
            </a:fld>
            <a:endParaRPr lang="en-US" dirty="0"/>
          </a:p>
        </p:txBody>
      </p:sp>
      <p:sp>
        <p:nvSpPr>
          <p:cNvPr id="4" name="Title 3">
            <a:extLst>
              <a:ext uri="{FF2B5EF4-FFF2-40B4-BE49-F238E27FC236}">
                <a16:creationId xmlns:a16="http://schemas.microsoft.com/office/drawing/2014/main" id="{E5450C1F-BDEF-4A10-ABB5-048A52057503}"/>
              </a:ext>
            </a:extLst>
          </p:cNvPr>
          <p:cNvSpPr>
            <a:spLocks noGrp="1"/>
          </p:cNvSpPr>
          <p:nvPr>
            <p:ph type="title"/>
          </p:nvPr>
        </p:nvSpPr>
        <p:spPr/>
        <p:txBody>
          <a:bodyPr/>
          <a:lstStyle/>
          <a:p>
            <a:r>
              <a:rPr lang="en-US" dirty="0"/>
              <a:t>Restoring a job</a:t>
            </a:r>
          </a:p>
        </p:txBody>
      </p:sp>
      <p:sp>
        <p:nvSpPr>
          <p:cNvPr id="2" name="Rectangle 1">
            <a:extLst>
              <a:ext uri="{FF2B5EF4-FFF2-40B4-BE49-F238E27FC236}">
                <a16:creationId xmlns:a16="http://schemas.microsoft.com/office/drawing/2014/main" id="{20DB5023-9CA2-4008-82AC-458DE70B2DA6}"/>
              </a:ext>
            </a:extLst>
          </p:cNvPr>
          <p:cNvSpPr/>
          <p:nvPr/>
        </p:nvSpPr>
        <p:spPr>
          <a:xfrm>
            <a:off x="323528" y="646479"/>
            <a:ext cx="6048672" cy="369332"/>
          </a:xfrm>
          <a:prstGeom prst="rect">
            <a:avLst/>
          </a:prstGeom>
        </p:spPr>
        <p:txBody>
          <a:bodyPr wrap="square">
            <a:spAutoFit/>
          </a:bodyPr>
          <a:lstStyle/>
          <a:p>
            <a:r>
              <a:rPr lang="en-US" b="1" dirty="0">
                <a:solidFill>
                  <a:srgbClr val="2C4D82"/>
                </a:solidFill>
                <a:latin typeface="Roboto" pitchFamily="2" charset="0"/>
              </a:rPr>
              <a:t>Resources &gt; Advanced Tools &gt; Restore Jobs</a:t>
            </a:r>
            <a:endParaRPr lang="en-US" dirty="0"/>
          </a:p>
        </p:txBody>
      </p:sp>
      <p:pic>
        <p:nvPicPr>
          <p:cNvPr id="5" name="Picture 4">
            <a:extLst>
              <a:ext uri="{FF2B5EF4-FFF2-40B4-BE49-F238E27FC236}">
                <a16:creationId xmlns:a16="http://schemas.microsoft.com/office/drawing/2014/main" id="{7E6BFE14-CA95-4BD0-B6EE-2E572621C609}"/>
              </a:ext>
            </a:extLst>
          </p:cNvPr>
          <p:cNvPicPr>
            <a:picLocks noChangeAspect="1"/>
          </p:cNvPicPr>
          <p:nvPr/>
        </p:nvPicPr>
        <p:blipFill rotWithShape="1">
          <a:blip r:embed="rId3"/>
          <a:srcRect l="9838" t="27590" r="11413" b="45798"/>
          <a:stretch/>
        </p:blipFill>
        <p:spPr>
          <a:xfrm>
            <a:off x="357118" y="1276380"/>
            <a:ext cx="8337768" cy="1584177"/>
          </a:xfrm>
          <a:prstGeom prst="rect">
            <a:avLst/>
          </a:prstGeom>
        </p:spPr>
      </p:pic>
    </p:spTree>
    <p:extLst>
      <p:ext uri="{BB962C8B-B14F-4D97-AF65-F5344CB8AC3E}">
        <p14:creationId xmlns:p14="http://schemas.microsoft.com/office/powerpoint/2010/main" val="16869088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E8E62F-F270-495F-9DE5-80545234D2C3}"/>
              </a:ext>
            </a:extLst>
          </p:cNvPr>
          <p:cNvSpPr>
            <a:spLocks noGrp="1"/>
          </p:cNvSpPr>
          <p:nvPr>
            <p:ph type="sldNum" sz="quarter" idx="10"/>
          </p:nvPr>
        </p:nvSpPr>
        <p:spPr/>
        <p:txBody>
          <a:bodyPr/>
          <a:lstStyle/>
          <a:p>
            <a:fld id="{1C146586-7EC2-481D-848F-8CE41EB2DE6C}" type="slidenum">
              <a:rPr lang="en-US" smtClean="0"/>
              <a:pPr/>
              <a:t>64</a:t>
            </a:fld>
            <a:endParaRPr lang="en-US" dirty="0"/>
          </a:p>
        </p:txBody>
      </p:sp>
      <p:sp>
        <p:nvSpPr>
          <p:cNvPr id="4" name="Title 3">
            <a:extLst>
              <a:ext uri="{FF2B5EF4-FFF2-40B4-BE49-F238E27FC236}">
                <a16:creationId xmlns:a16="http://schemas.microsoft.com/office/drawing/2014/main" id="{E5450C1F-BDEF-4A10-ABB5-048A52057503}"/>
              </a:ext>
            </a:extLst>
          </p:cNvPr>
          <p:cNvSpPr>
            <a:spLocks noGrp="1"/>
          </p:cNvSpPr>
          <p:nvPr>
            <p:ph type="title"/>
          </p:nvPr>
        </p:nvSpPr>
        <p:spPr/>
        <p:txBody>
          <a:bodyPr/>
          <a:lstStyle/>
          <a:p>
            <a:r>
              <a:rPr lang="en-US" dirty="0"/>
              <a:t>Restoring a job</a:t>
            </a:r>
          </a:p>
        </p:txBody>
      </p:sp>
      <p:pic>
        <p:nvPicPr>
          <p:cNvPr id="6" name="Picture 5">
            <a:extLst>
              <a:ext uri="{FF2B5EF4-FFF2-40B4-BE49-F238E27FC236}">
                <a16:creationId xmlns:a16="http://schemas.microsoft.com/office/drawing/2014/main" id="{77A8B286-926E-4C6F-9220-090B45BB61EB}"/>
              </a:ext>
            </a:extLst>
          </p:cNvPr>
          <p:cNvPicPr>
            <a:picLocks noChangeAspect="1"/>
          </p:cNvPicPr>
          <p:nvPr/>
        </p:nvPicPr>
        <p:blipFill rotWithShape="1">
          <a:blip r:embed="rId3"/>
          <a:srcRect l="15843" t="16384" r="16925" b="28990"/>
          <a:stretch/>
        </p:blipFill>
        <p:spPr>
          <a:xfrm>
            <a:off x="608791" y="744876"/>
            <a:ext cx="7998426" cy="3653748"/>
          </a:xfrm>
          <a:prstGeom prst="rect">
            <a:avLst/>
          </a:prstGeom>
        </p:spPr>
      </p:pic>
    </p:spTree>
    <p:extLst>
      <p:ext uri="{BB962C8B-B14F-4D97-AF65-F5344CB8AC3E}">
        <p14:creationId xmlns:p14="http://schemas.microsoft.com/office/powerpoint/2010/main" val="1014234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E8E62F-F270-495F-9DE5-80545234D2C3}"/>
              </a:ext>
            </a:extLst>
          </p:cNvPr>
          <p:cNvSpPr>
            <a:spLocks noGrp="1"/>
          </p:cNvSpPr>
          <p:nvPr>
            <p:ph type="sldNum" sz="quarter" idx="10"/>
          </p:nvPr>
        </p:nvSpPr>
        <p:spPr/>
        <p:txBody>
          <a:bodyPr/>
          <a:lstStyle/>
          <a:p>
            <a:fld id="{1C146586-7EC2-481D-848F-8CE41EB2DE6C}" type="slidenum">
              <a:rPr lang="en-US" smtClean="0"/>
              <a:pPr/>
              <a:t>65</a:t>
            </a:fld>
            <a:endParaRPr lang="en-US" dirty="0"/>
          </a:p>
        </p:txBody>
      </p:sp>
      <p:sp>
        <p:nvSpPr>
          <p:cNvPr id="4" name="Title 3">
            <a:extLst>
              <a:ext uri="{FF2B5EF4-FFF2-40B4-BE49-F238E27FC236}">
                <a16:creationId xmlns:a16="http://schemas.microsoft.com/office/drawing/2014/main" id="{E5450C1F-BDEF-4A10-ABB5-048A52057503}"/>
              </a:ext>
            </a:extLst>
          </p:cNvPr>
          <p:cNvSpPr>
            <a:spLocks noGrp="1"/>
          </p:cNvSpPr>
          <p:nvPr>
            <p:ph type="title"/>
          </p:nvPr>
        </p:nvSpPr>
        <p:spPr/>
        <p:txBody>
          <a:bodyPr/>
          <a:lstStyle/>
          <a:p>
            <a:r>
              <a:rPr lang="en-US" dirty="0"/>
              <a:t>Restoring a job</a:t>
            </a:r>
          </a:p>
        </p:txBody>
      </p:sp>
      <p:pic>
        <p:nvPicPr>
          <p:cNvPr id="2" name="Picture 1">
            <a:extLst>
              <a:ext uri="{FF2B5EF4-FFF2-40B4-BE49-F238E27FC236}">
                <a16:creationId xmlns:a16="http://schemas.microsoft.com/office/drawing/2014/main" id="{A6FB588D-FBE5-46CC-BB50-A87EAE4592F7}"/>
              </a:ext>
            </a:extLst>
          </p:cNvPr>
          <p:cNvPicPr>
            <a:picLocks noChangeAspect="1"/>
          </p:cNvPicPr>
          <p:nvPr/>
        </p:nvPicPr>
        <p:blipFill rotWithShape="1">
          <a:blip r:embed="rId3"/>
          <a:srcRect l="9838" t="27590" r="10625" b="31791"/>
          <a:stretch/>
        </p:blipFill>
        <p:spPr>
          <a:xfrm>
            <a:off x="115691" y="1256300"/>
            <a:ext cx="9028309" cy="2592288"/>
          </a:xfrm>
          <a:prstGeom prst="rect">
            <a:avLst/>
          </a:prstGeom>
        </p:spPr>
      </p:pic>
    </p:spTree>
    <p:extLst>
      <p:ext uri="{BB962C8B-B14F-4D97-AF65-F5344CB8AC3E}">
        <p14:creationId xmlns:p14="http://schemas.microsoft.com/office/powerpoint/2010/main" val="2371519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E8E62F-F270-495F-9DE5-80545234D2C3}"/>
              </a:ext>
            </a:extLst>
          </p:cNvPr>
          <p:cNvSpPr>
            <a:spLocks noGrp="1"/>
          </p:cNvSpPr>
          <p:nvPr>
            <p:ph type="sldNum" sz="quarter" idx="10"/>
          </p:nvPr>
        </p:nvSpPr>
        <p:spPr/>
        <p:txBody>
          <a:bodyPr/>
          <a:lstStyle/>
          <a:p>
            <a:fld id="{1C146586-7EC2-481D-848F-8CE41EB2DE6C}" type="slidenum">
              <a:rPr lang="en-US" smtClean="0"/>
              <a:pPr/>
              <a:t>66</a:t>
            </a:fld>
            <a:endParaRPr lang="en-US" dirty="0"/>
          </a:p>
        </p:txBody>
      </p:sp>
      <p:sp>
        <p:nvSpPr>
          <p:cNvPr id="4" name="Title 3">
            <a:extLst>
              <a:ext uri="{FF2B5EF4-FFF2-40B4-BE49-F238E27FC236}">
                <a16:creationId xmlns:a16="http://schemas.microsoft.com/office/drawing/2014/main" id="{E5450C1F-BDEF-4A10-ABB5-048A52057503}"/>
              </a:ext>
            </a:extLst>
          </p:cNvPr>
          <p:cNvSpPr>
            <a:spLocks noGrp="1"/>
          </p:cNvSpPr>
          <p:nvPr>
            <p:ph type="title"/>
          </p:nvPr>
        </p:nvSpPr>
        <p:spPr/>
        <p:txBody>
          <a:bodyPr/>
          <a:lstStyle/>
          <a:p>
            <a:r>
              <a:rPr lang="en-US" dirty="0"/>
              <a:t>Restoring a job</a:t>
            </a:r>
          </a:p>
        </p:txBody>
      </p:sp>
      <p:pic>
        <p:nvPicPr>
          <p:cNvPr id="5" name="Picture 4">
            <a:extLst>
              <a:ext uri="{FF2B5EF4-FFF2-40B4-BE49-F238E27FC236}">
                <a16:creationId xmlns:a16="http://schemas.microsoft.com/office/drawing/2014/main" id="{5D3297F2-BA1D-499B-9463-CD00E0E63918}"/>
              </a:ext>
            </a:extLst>
          </p:cNvPr>
          <p:cNvPicPr>
            <a:picLocks noChangeAspect="1"/>
          </p:cNvPicPr>
          <p:nvPr/>
        </p:nvPicPr>
        <p:blipFill rotWithShape="1">
          <a:blip r:embed="rId3"/>
          <a:srcRect l="10625" t="33192" r="11414" b="9381"/>
          <a:stretch/>
        </p:blipFill>
        <p:spPr>
          <a:xfrm>
            <a:off x="357200" y="817026"/>
            <a:ext cx="8474028" cy="3509447"/>
          </a:xfrm>
          <a:prstGeom prst="rect">
            <a:avLst/>
          </a:prstGeom>
        </p:spPr>
      </p:pic>
    </p:spTree>
    <p:extLst>
      <p:ext uri="{BB962C8B-B14F-4D97-AF65-F5344CB8AC3E}">
        <p14:creationId xmlns:p14="http://schemas.microsoft.com/office/powerpoint/2010/main" val="36656588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DDE9DA-B56B-4220-8EEE-02518F0BF4C4}"/>
              </a:ext>
            </a:extLst>
          </p:cNvPr>
          <p:cNvSpPr>
            <a:spLocks noGrp="1"/>
          </p:cNvSpPr>
          <p:nvPr>
            <p:ph type="sldNum" sz="quarter" idx="10"/>
          </p:nvPr>
        </p:nvSpPr>
        <p:spPr/>
        <p:txBody>
          <a:bodyPr/>
          <a:lstStyle/>
          <a:p>
            <a:fld id="{1C146586-7EC2-481D-848F-8CE41EB2DE6C}" type="slidenum">
              <a:rPr lang="en-US" smtClean="0"/>
              <a:pPr/>
              <a:t>67</a:t>
            </a:fld>
            <a:endParaRPr lang="en-US" dirty="0"/>
          </a:p>
        </p:txBody>
      </p:sp>
      <p:pic>
        <p:nvPicPr>
          <p:cNvPr id="5" name="Picture 4">
            <a:extLst>
              <a:ext uri="{FF2B5EF4-FFF2-40B4-BE49-F238E27FC236}">
                <a16:creationId xmlns:a16="http://schemas.microsoft.com/office/drawing/2014/main" id="{67A72493-3110-4434-A693-4099B98F5D08}"/>
              </a:ext>
            </a:extLst>
          </p:cNvPr>
          <p:cNvPicPr>
            <a:picLocks noChangeAspect="1"/>
          </p:cNvPicPr>
          <p:nvPr/>
        </p:nvPicPr>
        <p:blipFill rotWithShape="1">
          <a:blip r:embed="rId2"/>
          <a:srcRect t="17785" r="13775" b="38794"/>
          <a:stretch/>
        </p:blipFill>
        <p:spPr>
          <a:xfrm>
            <a:off x="0" y="915565"/>
            <a:ext cx="9156040" cy="2592289"/>
          </a:xfrm>
          <a:prstGeom prst="rect">
            <a:avLst/>
          </a:prstGeom>
        </p:spPr>
      </p:pic>
    </p:spTree>
    <p:extLst>
      <p:ext uri="{BB962C8B-B14F-4D97-AF65-F5344CB8AC3E}">
        <p14:creationId xmlns:p14="http://schemas.microsoft.com/office/powerpoint/2010/main" val="2233958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4019-8924-43A2-986D-5340A6BE60A1}"/>
              </a:ext>
            </a:extLst>
          </p:cNvPr>
          <p:cNvSpPr>
            <a:spLocks noGrp="1"/>
          </p:cNvSpPr>
          <p:nvPr>
            <p:ph type="ctrTitle"/>
          </p:nvPr>
        </p:nvSpPr>
        <p:spPr/>
        <p:txBody>
          <a:bodyPr/>
          <a:lstStyle/>
          <a:p>
            <a:r>
              <a:rPr lang="en-US" dirty="0"/>
              <a:t>Other Tips and Tricks</a:t>
            </a:r>
          </a:p>
        </p:txBody>
      </p:sp>
      <p:sp>
        <p:nvSpPr>
          <p:cNvPr id="3" name="Slide Number Placeholder 2">
            <a:extLst>
              <a:ext uri="{FF2B5EF4-FFF2-40B4-BE49-F238E27FC236}">
                <a16:creationId xmlns:a16="http://schemas.microsoft.com/office/drawing/2014/main" id="{F18D27EF-4801-493A-BC4D-FA6AC801CDD1}"/>
              </a:ext>
            </a:extLst>
          </p:cNvPr>
          <p:cNvSpPr>
            <a:spLocks noGrp="1"/>
          </p:cNvSpPr>
          <p:nvPr>
            <p:ph type="sldNum" sz="quarter" idx="10"/>
          </p:nvPr>
        </p:nvSpPr>
        <p:spPr/>
        <p:txBody>
          <a:bodyPr/>
          <a:lstStyle/>
          <a:p>
            <a:fld id="{1C146586-7EC2-481D-848F-8CE41EB2DE6C}" type="slidenum">
              <a:rPr lang="en-US" smtClean="0"/>
              <a:pPr/>
              <a:t>68</a:t>
            </a:fld>
            <a:endParaRPr lang="en-US" dirty="0"/>
          </a:p>
        </p:txBody>
      </p:sp>
    </p:spTree>
    <p:extLst>
      <p:ext uri="{BB962C8B-B14F-4D97-AF65-F5344CB8AC3E}">
        <p14:creationId xmlns:p14="http://schemas.microsoft.com/office/powerpoint/2010/main" val="33121413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69</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7" name="Picture 6">
            <a:extLst>
              <a:ext uri="{FF2B5EF4-FFF2-40B4-BE49-F238E27FC236}">
                <a16:creationId xmlns:a16="http://schemas.microsoft.com/office/drawing/2014/main" id="{DB1E6C62-D92B-4A35-A16A-F31B688343B2}"/>
              </a:ext>
            </a:extLst>
          </p:cNvPr>
          <p:cNvPicPr>
            <a:picLocks noChangeAspect="1"/>
          </p:cNvPicPr>
          <p:nvPr/>
        </p:nvPicPr>
        <p:blipFill rotWithShape="1">
          <a:blip r:embed="rId3"/>
          <a:srcRect l="9838" t="27590" r="12988" b="16384"/>
          <a:stretch/>
        </p:blipFill>
        <p:spPr>
          <a:xfrm>
            <a:off x="244567" y="915566"/>
            <a:ext cx="8468138" cy="3456384"/>
          </a:xfrm>
          <a:prstGeom prst="rect">
            <a:avLst/>
          </a:prstGeom>
        </p:spPr>
      </p:pic>
    </p:spTree>
    <p:extLst>
      <p:ext uri="{BB962C8B-B14F-4D97-AF65-F5344CB8AC3E}">
        <p14:creationId xmlns:p14="http://schemas.microsoft.com/office/powerpoint/2010/main" val="3074485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Types of Sets</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a:xfrm>
            <a:off x="395536" y="771551"/>
            <a:ext cx="8424936" cy="1512168"/>
          </a:xfrm>
        </p:spPr>
        <p:txBody>
          <a:bodyPr>
            <a:normAutofit lnSpcReduction="10000"/>
          </a:bodyPr>
          <a:lstStyle/>
          <a:p>
            <a:pPr marL="0" indent="0">
              <a:buNone/>
            </a:pPr>
            <a:r>
              <a:rPr lang="en-US" b="1" dirty="0"/>
              <a:t>Itemized</a:t>
            </a:r>
            <a:r>
              <a:rPr lang="en-US" dirty="0"/>
              <a:t> – Individual items, selected or uploaded by the user. </a:t>
            </a:r>
          </a:p>
          <a:p>
            <a:pPr lvl="1"/>
            <a:r>
              <a:rPr lang="en-US" dirty="0"/>
              <a:t>Set content is </a:t>
            </a:r>
            <a:r>
              <a:rPr lang="en-US" b="1" dirty="0"/>
              <a:t>static</a:t>
            </a:r>
            <a:r>
              <a:rPr lang="en-US" dirty="0"/>
              <a:t> – </a:t>
            </a:r>
            <a:r>
              <a:rPr lang="en-US" b="1" dirty="0"/>
              <a:t>members</a:t>
            </a:r>
            <a:r>
              <a:rPr lang="en-US" dirty="0"/>
              <a:t> can be added or removed manually.</a:t>
            </a:r>
          </a:p>
          <a:p>
            <a:pPr lvl="1"/>
            <a:r>
              <a:rPr lang="en-US" dirty="0"/>
              <a:t>Deleted records are retained behind the scenes even if the record is no longer found in the repository.</a:t>
            </a:r>
          </a:p>
          <a:p>
            <a:pPr marL="914400" lvl="2" indent="0">
              <a:buNone/>
            </a:pPr>
            <a:endParaRPr lang="en-US" dirty="0"/>
          </a:p>
          <a:p>
            <a:pPr marL="914400" lvl="2" indent="0">
              <a:buNone/>
            </a:pPr>
            <a:endParaRPr lang="en-US" dirty="0"/>
          </a:p>
          <a:p>
            <a:pPr marL="914400" lvl="2" indent="0">
              <a:buNone/>
            </a:pPr>
            <a:endParaRPr lang="en-US" dirty="0"/>
          </a:p>
        </p:txBody>
      </p:sp>
      <p:pic>
        <p:nvPicPr>
          <p:cNvPr id="4" name="Picture 3">
            <a:extLst>
              <a:ext uri="{FF2B5EF4-FFF2-40B4-BE49-F238E27FC236}">
                <a16:creationId xmlns:a16="http://schemas.microsoft.com/office/drawing/2014/main" id="{33AD1A4A-70FD-49B6-B267-79A1D7AD1155}"/>
              </a:ext>
            </a:extLst>
          </p:cNvPr>
          <p:cNvPicPr>
            <a:picLocks noChangeAspect="1"/>
          </p:cNvPicPr>
          <p:nvPr/>
        </p:nvPicPr>
        <p:blipFill rotWithShape="1">
          <a:blip r:embed="rId3">
            <a:extLst>
              <a:ext uri="{28A0092B-C50C-407E-A947-70E740481C1C}">
                <a14:useLocalDpi xmlns:a14="http://schemas.microsoft.com/office/drawing/2010/main" val="0"/>
              </a:ext>
            </a:extLst>
          </a:blip>
          <a:srcRect t="18628" b="16174"/>
          <a:stretch/>
        </p:blipFill>
        <p:spPr>
          <a:xfrm>
            <a:off x="803055" y="2211710"/>
            <a:ext cx="7537890" cy="2520280"/>
          </a:xfrm>
          <a:prstGeom prst="rect">
            <a:avLst/>
          </a:prstGeom>
        </p:spPr>
      </p:pic>
    </p:spTree>
    <p:extLst>
      <p:ext uri="{BB962C8B-B14F-4D97-AF65-F5344CB8AC3E}">
        <p14:creationId xmlns:p14="http://schemas.microsoft.com/office/powerpoint/2010/main" val="8715781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70</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4" name="Picture 3">
            <a:extLst>
              <a:ext uri="{FF2B5EF4-FFF2-40B4-BE49-F238E27FC236}">
                <a16:creationId xmlns:a16="http://schemas.microsoft.com/office/drawing/2014/main" id="{2F22FED8-3E8B-48EF-8F62-434D1EE30061}"/>
              </a:ext>
            </a:extLst>
          </p:cNvPr>
          <p:cNvPicPr>
            <a:picLocks noChangeAspect="1"/>
          </p:cNvPicPr>
          <p:nvPr/>
        </p:nvPicPr>
        <p:blipFill rotWithShape="1">
          <a:blip r:embed="rId3"/>
          <a:srcRect l="30313" t="26189" r="46238" b="50153"/>
          <a:stretch/>
        </p:blipFill>
        <p:spPr>
          <a:xfrm>
            <a:off x="4608004" y="1332262"/>
            <a:ext cx="3906681" cy="2216066"/>
          </a:xfrm>
          <a:prstGeom prst="rect">
            <a:avLst/>
          </a:prstGeom>
        </p:spPr>
      </p:pic>
      <p:pic>
        <p:nvPicPr>
          <p:cNvPr id="6" name="Picture 5">
            <a:extLst>
              <a:ext uri="{FF2B5EF4-FFF2-40B4-BE49-F238E27FC236}">
                <a16:creationId xmlns:a16="http://schemas.microsoft.com/office/drawing/2014/main" id="{A32C245A-D7D1-473E-8A12-64A2E16E561D}"/>
              </a:ext>
            </a:extLst>
          </p:cNvPr>
          <p:cNvPicPr>
            <a:picLocks noChangeAspect="1"/>
          </p:cNvPicPr>
          <p:nvPr/>
        </p:nvPicPr>
        <p:blipFill rotWithShape="1">
          <a:blip r:embed="rId4"/>
          <a:srcRect l="27163" t="31862" r="50000" b="47199"/>
          <a:stretch/>
        </p:blipFill>
        <p:spPr>
          <a:xfrm>
            <a:off x="417000" y="1433390"/>
            <a:ext cx="3906681" cy="2013810"/>
          </a:xfrm>
          <a:prstGeom prst="rect">
            <a:avLst/>
          </a:prstGeom>
        </p:spPr>
      </p:pic>
    </p:spTree>
    <p:extLst>
      <p:ext uri="{BB962C8B-B14F-4D97-AF65-F5344CB8AC3E}">
        <p14:creationId xmlns:p14="http://schemas.microsoft.com/office/powerpoint/2010/main" val="2461724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71</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4" name="Picture 3">
            <a:extLst>
              <a:ext uri="{FF2B5EF4-FFF2-40B4-BE49-F238E27FC236}">
                <a16:creationId xmlns:a16="http://schemas.microsoft.com/office/drawing/2014/main" id="{1A111529-0C88-4021-B267-8F87D16EA418}"/>
              </a:ext>
            </a:extLst>
          </p:cNvPr>
          <p:cNvPicPr>
            <a:picLocks noChangeAspect="1"/>
          </p:cNvPicPr>
          <p:nvPr/>
        </p:nvPicPr>
        <p:blipFill rotWithShape="1">
          <a:blip r:embed="rId3"/>
          <a:srcRect l="28738" t="20586" r="19287" b="33192"/>
          <a:stretch/>
        </p:blipFill>
        <p:spPr>
          <a:xfrm>
            <a:off x="611560" y="591529"/>
            <a:ext cx="7920880" cy="3960441"/>
          </a:xfrm>
          <a:prstGeom prst="rect">
            <a:avLst/>
          </a:prstGeom>
        </p:spPr>
      </p:pic>
    </p:spTree>
    <p:extLst>
      <p:ext uri="{BB962C8B-B14F-4D97-AF65-F5344CB8AC3E}">
        <p14:creationId xmlns:p14="http://schemas.microsoft.com/office/powerpoint/2010/main" val="5227766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72</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5" name="Picture 4">
            <a:extLst>
              <a:ext uri="{FF2B5EF4-FFF2-40B4-BE49-F238E27FC236}">
                <a16:creationId xmlns:a16="http://schemas.microsoft.com/office/drawing/2014/main" id="{0A127711-4272-4669-9907-CE87B2EF1A38}"/>
              </a:ext>
            </a:extLst>
          </p:cNvPr>
          <p:cNvPicPr>
            <a:picLocks noChangeAspect="1"/>
          </p:cNvPicPr>
          <p:nvPr/>
        </p:nvPicPr>
        <p:blipFill rotWithShape="1">
          <a:blip r:embed="rId3"/>
          <a:srcRect l="9838" t="20585" r="38975" b="17785"/>
          <a:stretch/>
        </p:blipFill>
        <p:spPr>
          <a:xfrm>
            <a:off x="1259632" y="571320"/>
            <a:ext cx="6264696" cy="4240719"/>
          </a:xfrm>
          <a:prstGeom prst="rect">
            <a:avLst/>
          </a:prstGeom>
        </p:spPr>
      </p:pic>
    </p:spTree>
    <p:extLst>
      <p:ext uri="{BB962C8B-B14F-4D97-AF65-F5344CB8AC3E}">
        <p14:creationId xmlns:p14="http://schemas.microsoft.com/office/powerpoint/2010/main" val="26959992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73</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4" name="Picture 3">
            <a:extLst>
              <a:ext uri="{FF2B5EF4-FFF2-40B4-BE49-F238E27FC236}">
                <a16:creationId xmlns:a16="http://schemas.microsoft.com/office/drawing/2014/main" id="{B2C77666-D47E-4867-A30D-F4467C0A5CB7}"/>
              </a:ext>
            </a:extLst>
          </p:cNvPr>
          <p:cNvPicPr>
            <a:picLocks noChangeAspect="1"/>
          </p:cNvPicPr>
          <p:nvPr/>
        </p:nvPicPr>
        <p:blipFill rotWithShape="1">
          <a:blip r:embed="rId3"/>
          <a:srcRect l="12201" t="20586" r="9839" b="37394"/>
          <a:stretch/>
        </p:blipFill>
        <p:spPr>
          <a:xfrm>
            <a:off x="229425" y="1059582"/>
            <a:ext cx="8554550" cy="2592289"/>
          </a:xfrm>
          <a:prstGeom prst="rect">
            <a:avLst/>
          </a:prstGeom>
        </p:spPr>
      </p:pic>
    </p:spTree>
    <p:extLst>
      <p:ext uri="{BB962C8B-B14F-4D97-AF65-F5344CB8AC3E}">
        <p14:creationId xmlns:p14="http://schemas.microsoft.com/office/powerpoint/2010/main" val="2125736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74</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4" name="Picture 3">
            <a:extLst>
              <a:ext uri="{FF2B5EF4-FFF2-40B4-BE49-F238E27FC236}">
                <a16:creationId xmlns:a16="http://schemas.microsoft.com/office/drawing/2014/main" id="{ECB53565-85A0-4EBB-B360-9B29520718FE}"/>
              </a:ext>
            </a:extLst>
          </p:cNvPr>
          <p:cNvPicPr>
            <a:picLocks noChangeAspect="1"/>
          </p:cNvPicPr>
          <p:nvPr/>
        </p:nvPicPr>
        <p:blipFill rotWithShape="1">
          <a:blip r:embed="rId3"/>
          <a:srcRect l="11413" t="20586" r="8263" b="33192"/>
          <a:stretch/>
        </p:blipFill>
        <p:spPr>
          <a:xfrm>
            <a:off x="362806" y="1059582"/>
            <a:ext cx="8457666" cy="2736305"/>
          </a:xfrm>
          <a:prstGeom prst="rect">
            <a:avLst/>
          </a:prstGeom>
        </p:spPr>
      </p:pic>
    </p:spTree>
    <p:extLst>
      <p:ext uri="{BB962C8B-B14F-4D97-AF65-F5344CB8AC3E}">
        <p14:creationId xmlns:p14="http://schemas.microsoft.com/office/powerpoint/2010/main" val="6814603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75</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5" name="Picture 4">
            <a:extLst>
              <a:ext uri="{FF2B5EF4-FFF2-40B4-BE49-F238E27FC236}">
                <a16:creationId xmlns:a16="http://schemas.microsoft.com/office/drawing/2014/main" id="{D818E48B-18D0-49CC-8984-1CD120B35A57}"/>
              </a:ext>
            </a:extLst>
          </p:cNvPr>
          <p:cNvPicPr>
            <a:picLocks noChangeAspect="1"/>
          </p:cNvPicPr>
          <p:nvPr/>
        </p:nvPicPr>
        <p:blipFill rotWithShape="1">
          <a:blip r:embed="rId3"/>
          <a:srcRect l="12200" t="23387" r="7863" b="40196"/>
          <a:stretch/>
        </p:blipFill>
        <p:spPr>
          <a:xfrm>
            <a:off x="351082" y="1203598"/>
            <a:ext cx="8433831" cy="2160240"/>
          </a:xfrm>
          <a:prstGeom prst="rect">
            <a:avLst/>
          </a:prstGeom>
        </p:spPr>
      </p:pic>
    </p:spTree>
    <p:extLst>
      <p:ext uri="{BB962C8B-B14F-4D97-AF65-F5344CB8AC3E}">
        <p14:creationId xmlns:p14="http://schemas.microsoft.com/office/powerpoint/2010/main" val="2681055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76</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4" name="Picture 3">
            <a:extLst>
              <a:ext uri="{FF2B5EF4-FFF2-40B4-BE49-F238E27FC236}">
                <a16:creationId xmlns:a16="http://schemas.microsoft.com/office/drawing/2014/main" id="{D4C54B2A-77B5-479C-A9E4-CC80A1727DEF}"/>
              </a:ext>
            </a:extLst>
          </p:cNvPr>
          <p:cNvPicPr>
            <a:picLocks noChangeAspect="1"/>
          </p:cNvPicPr>
          <p:nvPr/>
        </p:nvPicPr>
        <p:blipFill rotWithShape="1">
          <a:blip r:embed="rId3"/>
          <a:srcRect l="24013" t="23387" r="24012" b="35994"/>
          <a:stretch/>
        </p:blipFill>
        <p:spPr>
          <a:xfrm>
            <a:off x="556935" y="807554"/>
            <a:ext cx="8030130" cy="3528392"/>
          </a:xfrm>
          <a:prstGeom prst="rect">
            <a:avLst/>
          </a:prstGeom>
        </p:spPr>
      </p:pic>
    </p:spTree>
    <p:extLst>
      <p:ext uri="{BB962C8B-B14F-4D97-AF65-F5344CB8AC3E}">
        <p14:creationId xmlns:p14="http://schemas.microsoft.com/office/powerpoint/2010/main" val="1664093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77</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5" name="Picture 4">
            <a:extLst>
              <a:ext uri="{FF2B5EF4-FFF2-40B4-BE49-F238E27FC236}">
                <a16:creationId xmlns:a16="http://schemas.microsoft.com/office/drawing/2014/main" id="{315414A0-A851-4170-80BC-501C5D36443D}"/>
              </a:ext>
            </a:extLst>
          </p:cNvPr>
          <p:cNvPicPr>
            <a:picLocks noChangeAspect="1"/>
          </p:cNvPicPr>
          <p:nvPr/>
        </p:nvPicPr>
        <p:blipFill rotWithShape="1">
          <a:blip r:embed="rId3"/>
          <a:srcRect l="12201" t="16384" r="25588" b="33192"/>
          <a:stretch/>
        </p:blipFill>
        <p:spPr>
          <a:xfrm>
            <a:off x="449789" y="646479"/>
            <a:ext cx="7704856" cy="3511075"/>
          </a:xfrm>
          <a:prstGeom prst="rect">
            <a:avLst/>
          </a:prstGeom>
        </p:spPr>
      </p:pic>
    </p:spTree>
    <p:extLst>
      <p:ext uri="{BB962C8B-B14F-4D97-AF65-F5344CB8AC3E}">
        <p14:creationId xmlns:p14="http://schemas.microsoft.com/office/powerpoint/2010/main" val="17839716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78</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5" name="Picture 4">
            <a:extLst>
              <a:ext uri="{FF2B5EF4-FFF2-40B4-BE49-F238E27FC236}">
                <a16:creationId xmlns:a16="http://schemas.microsoft.com/office/drawing/2014/main" id="{C9453E62-7C6C-43C5-A7DD-E97BB2682EFD}"/>
              </a:ext>
            </a:extLst>
          </p:cNvPr>
          <p:cNvPicPr>
            <a:picLocks noChangeAspect="1"/>
          </p:cNvPicPr>
          <p:nvPr/>
        </p:nvPicPr>
        <p:blipFill rotWithShape="1">
          <a:blip r:embed="rId3"/>
          <a:srcRect l="11413" t="17493" r="22438" b="31791"/>
          <a:stretch/>
        </p:blipFill>
        <p:spPr>
          <a:xfrm>
            <a:off x="252021" y="825893"/>
            <a:ext cx="8100392" cy="3491713"/>
          </a:xfrm>
          <a:prstGeom prst="rect">
            <a:avLst/>
          </a:prstGeom>
        </p:spPr>
      </p:pic>
    </p:spTree>
    <p:extLst>
      <p:ext uri="{BB962C8B-B14F-4D97-AF65-F5344CB8AC3E}">
        <p14:creationId xmlns:p14="http://schemas.microsoft.com/office/powerpoint/2010/main" val="9336376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79</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4" name="Picture 3">
            <a:extLst>
              <a:ext uri="{FF2B5EF4-FFF2-40B4-BE49-F238E27FC236}">
                <a16:creationId xmlns:a16="http://schemas.microsoft.com/office/drawing/2014/main" id="{FBD592EA-40F8-4CB9-973F-89F7B270528B}"/>
              </a:ext>
            </a:extLst>
          </p:cNvPr>
          <p:cNvPicPr>
            <a:picLocks noChangeAspect="1"/>
          </p:cNvPicPr>
          <p:nvPr/>
        </p:nvPicPr>
        <p:blipFill rotWithShape="1">
          <a:blip r:embed="rId3"/>
          <a:srcRect l="12406" t="14887" r="20330" b="26685"/>
          <a:stretch/>
        </p:blipFill>
        <p:spPr>
          <a:xfrm>
            <a:off x="569153" y="735167"/>
            <a:ext cx="7704856" cy="3762838"/>
          </a:xfrm>
          <a:prstGeom prst="rect">
            <a:avLst/>
          </a:prstGeom>
        </p:spPr>
      </p:pic>
    </p:spTree>
    <p:extLst>
      <p:ext uri="{BB962C8B-B14F-4D97-AF65-F5344CB8AC3E}">
        <p14:creationId xmlns:p14="http://schemas.microsoft.com/office/powerpoint/2010/main" val="2627043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Itemized - Fulfillment Sets</a:t>
            </a:r>
          </a:p>
        </p:txBody>
      </p:sp>
      <p:sp>
        <p:nvSpPr>
          <p:cNvPr id="4" name="Content Placeholder 3">
            <a:extLst>
              <a:ext uri="{FF2B5EF4-FFF2-40B4-BE49-F238E27FC236}">
                <a16:creationId xmlns:a16="http://schemas.microsoft.com/office/drawing/2014/main" id="{FF272A2C-36D7-43F5-AE7A-290777C4EB3F}"/>
              </a:ext>
            </a:extLst>
          </p:cNvPr>
          <p:cNvSpPr>
            <a:spLocks noGrp="1"/>
          </p:cNvSpPr>
          <p:nvPr>
            <p:ph idx="1"/>
          </p:nvPr>
        </p:nvSpPr>
        <p:spPr/>
        <p:txBody>
          <a:bodyPr/>
          <a:lstStyle/>
          <a:p>
            <a:r>
              <a:rPr lang="en-US" b="1" dirty="0"/>
              <a:t> </a:t>
            </a:r>
            <a:r>
              <a:rPr lang="en-US" dirty="0"/>
              <a:t>Create itemized physical item sets based on their </a:t>
            </a:r>
            <a:r>
              <a:rPr lang="en-US" b="1" dirty="0"/>
              <a:t>loan status</a:t>
            </a:r>
          </a:p>
          <a:p>
            <a:r>
              <a:rPr lang="en-US" dirty="0"/>
              <a:t>Fulfillment &gt; Advanced Tools &gt; Create Fulfillment Sets</a:t>
            </a:r>
          </a:p>
        </p:txBody>
      </p:sp>
      <p:pic>
        <p:nvPicPr>
          <p:cNvPr id="6" name="Picture 5">
            <a:extLst>
              <a:ext uri="{FF2B5EF4-FFF2-40B4-BE49-F238E27FC236}">
                <a16:creationId xmlns:a16="http://schemas.microsoft.com/office/drawing/2014/main" id="{6A2927EE-9F23-4A57-BAF8-D26D7A60E962}"/>
              </a:ext>
            </a:extLst>
          </p:cNvPr>
          <p:cNvPicPr>
            <a:picLocks noChangeAspect="1"/>
          </p:cNvPicPr>
          <p:nvPr/>
        </p:nvPicPr>
        <p:blipFill>
          <a:blip r:embed="rId3"/>
          <a:stretch>
            <a:fillRect/>
          </a:stretch>
        </p:blipFill>
        <p:spPr>
          <a:xfrm>
            <a:off x="756592" y="2067694"/>
            <a:ext cx="8063880" cy="2536611"/>
          </a:xfrm>
          <a:prstGeom prst="rect">
            <a:avLst/>
          </a:prstGeom>
          <a:ln w="6350">
            <a:solidFill>
              <a:srgbClr val="002060"/>
            </a:solidFill>
          </a:ln>
        </p:spPr>
      </p:pic>
    </p:spTree>
    <p:extLst>
      <p:ext uri="{BB962C8B-B14F-4D97-AF65-F5344CB8AC3E}">
        <p14:creationId xmlns:p14="http://schemas.microsoft.com/office/powerpoint/2010/main" val="28120753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80</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4" name="Picture 3">
            <a:extLst>
              <a:ext uri="{FF2B5EF4-FFF2-40B4-BE49-F238E27FC236}">
                <a16:creationId xmlns:a16="http://schemas.microsoft.com/office/drawing/2014/main" id="{1BBF986D-144E-4183-8D78-9F23AB0DF485}"/>
              </a:ext>
            </a:extLst>
          </p:cNvPr>
          <p:cNvPicPr>
            <a:picLocks noChangeAspect="1"/>
          </p:cNvPicPr>
          <p:nvPr/>
        </p:nvPicPr>
        <p:blipFill rotWithShape="1">
          <a:blip r:embed="rId3"/>
          <a:srcRect l="12988" t="33192" r="33062" b="14984"/>
          <a:stretch/>
        </p:blipFill>
        <p:spPr>
          <a:xfrm>
            <a:off x="901167" y="771550"/>
            <a:ext cx="6946703" cy="3751689"/>
          </a:xfrm>
          <a:prstGeom prst="rect">
            <a:avLst/>
          </a:prstGeom>
        </p:spPr>
      </p:pic>
    </p:spTree>
    <p:extLst>
      <p:ext uri="{BB962C8B-B14F-4D97-AF65-F5344CB8AC3E}">
        <p14:creationId xmlns:p14="http://schemas.microsoft.com/office/powerpoint/2010/main" val="16586243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81</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Normalization Jobs</a:t>
            </a:r>
          </a:p>
        </p:txBody>
      </p:sp>
      <p:pic>
        <p:nvPicPr>
          <p:cNvPr id="4" name="Picture 3">
            <a:extLst>
              <a:ext uri="{FF2B5EF4-FFF2-40B4-BE49-F238E27FC236}">
                <a16:creationId xmlns:a16="http://schemas.microsoft.com/office/drawing/2014/main" id="{D0378923-D9B9-4627-857B-EB3D0AFF47FD}"/>
              </a:ext>
            </a:extLst>
          </p:cNvPr>
          <p:cNvPicPr>
            <a:picLocks noChangeAspect="1"/>
          </p:cNvPicPr>
          <p:nvPr/>
        </p:nvPicPr>
        <p:blipFill rotWithShape="1">
          <a:blip r:embed="rId3"/>
          <a:srcRect l="12595" t="34593" b="27589"/>
          <a:stretch/>
        </p:blipFill>
        <p:spPr>
          <a:xfrm>
            <a:off x="3568" y="1491630"/>
            <a:ext cx="9176436" cy="2232248"/>
          </a:xfrm>
          <a:prstGeom prst="rect">
            <a:avLst/>
          </a:prstGeom>
        </p:spPr>
      </p:pic>
    </p:spTree>
    <p:extLst>
      <p:ext uri="{BB962C8B-B14F-4D97-AF65-F5344CB8AC3E}">
        <p14:creationId xmlns:p14="http://schemas.microsoft.com/office/powerpoint/2010/main" val="6131486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82</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Export Jobs</a:t>
            </a:r>
          </a:p>
        </p:txBody>
      </p:sp>
      <p:pic>
        <p:nvPicPr>
          <p:cNvPr id="5" name="Picture 4">
            <a:extLst>
              <a:ext uri="{FF2B5EF4-FFF2-40B4-BE49-F238E27FC236}">
                <a16:creationId xmlns:a16="http://schemas.microsoft.com/office/drawing/2014/main" id="{C749B142-DFC9-4A79-93BE-958EDC7A8D10}"/>
              </a:ext>
            </a:extLst>
          </p:cNvPr>
          <p:cNvPicPr>
            <a:picLocks noChangeAspect="1"/>
          </p:cNvPicPr>
          <p:nvPr/>
        </p:nvPicPr>
        <p:blipFill rotWithShape="1">
          <a:blip r:embed="rId3"/>
          <a:srcRect l="12201" t="31791" r="29526" b="20586"/>
          <a:stretch/>
        </p:blipFill>
        <p:spPr>
          <a:xfrm>
            <a:off x="578449" y="843558"/>
            <a:ext cx="7679444" cy="3528393"/>
          </a:xfrm>
          <a:prstGeom prst="rect">
            <a:avLst/>
          </a:prstGeom>
        </p:spPr>
      </p:pic>
    </p:spTree>
    <p:extLst>
      <p:ext uri="{BB962C8B-B14F-4D97-AF65-F5344CB8AC3E}">
        <p14:creationId xmlns:p14="http://schemas.microsoft.com/office/powerpoint/2010/main" val="18363600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83</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Publishing</a:t>
            </a:r>
          </a:p>
        </p:txBody>
      </p:sp>
      <p:pic>
        <p:nvPicPr>
          <p:cNvPr id="5" name="Picture 4">
            <a:extLst>
              <a:ext uri="{FF2B5EF4-FFF2-40B4-BE49-F238E27FC236}">
                <a16:creationId xmlns:a16="http://schemas.microsoft.com/office/drawing/2014/main" id="{E8976791-5264-4B1B-9431-32B272724D37}"/>
              </a:ext>
            </a:extLst>
          </p:cNvPr>
          <p:cNvPicPr>
            <a:picLocks noChangeAspect="1"/>
          </p:cNvPicPr>
          <p:nvPr/>
        </p:nvPicPr>
        <p:blipFill rotWithShape="1">
          <a:blip r:embed="rId3"/>
          <a:srcRect l="11413" t="41596" r="29346" b="27589"/>
          <a:stretch/>
        </p:blipFill>
        <p:spPr>
          <a:xfrm>
            <a:off x="395536" y="1455625"/>
            <a:ext cx="8136904" cy="2379661"/>
          </a:xfrm>
          <a:prstGeom prst="rect">
            <a:avLst/>
          </a:prstGeom>
        </p:spPr>
      </p:pic>
    </p:spTree>
    <p:extLst>
      <p:ext uri="{BB962C8B-B14F-4D97-AF65-F5344CB8AC3E}">
        <p14:creationId xmlns:p14="http://schemas.microsoft.com/office/powerpoint/2010/main" val="12209103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03B12-7F13-4086-998D-7E2A337A9D79}"/>
              </a:ext>
            </a:extLst>
          </p:cNvPr>
          <p:cNvSpPr>
            <a:spLocks noGrp="1"/>
          </p:cNvSpPr>
          <p:nvPr>
            <p:ph type="sldNum" sz="quarter" idx="10"/>
          </p:nvPr>
        </p:nvSpPr>
        <p:spPr/>
        <p:txBody>
          <a:bodyPr/>
          <a:lstStyle/>
          <a:p>
            <a:fld id="{1C146586-7EC2-481D-848F-8CE41EB2DE6C}" type="slidenum">
              <a:rPr lang="en-US" smtClean="0"/>
              <a:pPr/>
              <a:t>84</a:t>
            </a:fld>
            <a:endParaRPr lang="en-US" dirty="0"/>
          </a:p>
        </p:txBody>
      </p:sp>
      <p:sp>
        <p:nvSpPr>
          <p:cNvPr id="3" name="Title 2">
            <a:extLst>
              <a:ext uri="{FF2B5EF4-FFF2-40B4-BE49-F238E27FC236}">
                <a16:creationId xmlns:a16="http://schemas.microsoft.com/office/drawing/2014/main" id="{95DC5211-A712-48E6-A905-67B8B1823DD2}"/>
              </a:ext>
            </a:extLst>
          </p:cNvPr>
          <p:cNvSpPr>
            <a:spLocks noGrp="1"/>
          </p:cNvSpPr>
          <p:nvPr>
            <p:ph type="title"/>
          </p:nvPr>
        </p:nvSpPr>
        <p:spPr/>
        <p:txBody>
          <a:bodyPr/>
          <a:lstStyle/>
          <a:p>
            <a:r>
              <a:rPr lang="en-US" dirty="0"/>
              <a:t>Information Update</a:t>
            </a:r>
          </a:p>
        </p:txBody>
      </p:sp>
      <p:pic>
        <p:nvPicPr>
          <p:cNvPr id="4" name="Picture 3">
            <a:extLst>
              <a:ext uri="{FF2B5EF4-FFF2-40B4-BE49-F238E27FC236}">
                <a16:creationId xmlns:a16="http://schemas.microsoft.com/office/drawing/2014/main" id="{E3DF131F-7053-4C9C-B847-3DC05888BA30}"/>
              </a:ext>
            </a:extLst>
          </p:cNvPr>
          <p:cNvPicPr>
            <a:picLocks noChangeAspect="1"/>
          </p:cNvPicPr>
          <p:nvPr/>
        </p:nvPicPr>
        <p:blipFill rotWithShape="1">
          <a:blip r:embed="rId3"/>
          <a:srcRect l="11019" t="28510" r="12594" b="15463"/>
          <a:stretch/>
        </p:blipFill>
        <p:spPr>
          <a:xfrm>
            <a:off x="207781" y="843558"/>
            <a:ext cx="8905590" cy="3672408"/>
          </a:xfrm>
          <a:prstGeom prst="rect">
            <a:avLst/>
          </a:prstGeom>
        </p:spPr>
      </p:pic>
    </p:spTree>
    <p:extLst>
      <p:ext uri="{BB962C8B-B14F-4D97-AF65-F5344CB8AC3E}">
        <p14:creationId xmlns:p14="http://schemas.microsoft.com/office/powerpoint/2010/main" val="41774582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0B493-7220-4C23-94AF-439E916DED81}"/>
              </a:ext>
            </a:extLst>
          </p:cNvPr>
          <p:cNvSpPr>
            <a:spLocks noGrp="1"/>
          </p:cNvSpPr>
          <p:nvPr>
            <p:ph type="ctrTitle"/>
          </p:nvPr>
        </p:nvSpPr>
        <p:spPr/>
        <p:txBody>
          <a:bodyPr/>
          <a:lstStyle/>
          <a:p>
            <a:r>
              <a:rPr lang="en-US" dirty="0"/>
              <a:t>Documentation, articles, blogs</a:t>
            </a:r>
          </a:p>
        </p:txBody>
      </p:sp>
      <p:sp>
        <p:nvSpPr>
          <p:cNvPr id="3" name="Slide Number Placeholder 2">
            <a:extLst>
              <a:ext uri="{FF2B5EF4-FFF2-40B4-BE49-F238E27FC236}">
                <a16:creationId xmlns:a16="http://schemas.microsoft.com/office/drawing/2014/main" id="{93827587-0744-4A52-936F-DED1B6E587C8}"/>
              </a:ext>
            </a:extLst>
          </p:cNvPr>
          <p:cNvSpPr>
            <a:spLocks noGrp="1"/>
          </p:cNvSpPr>
          <p:nvPr>
            <p:ph type="sldNum" sz="quarter" idx="10"/>
          </p:nvPr>
        </p:nvSpPr>
        <p:spPr/>
        <p:txBody>
          <a:bodyPr/>
          <a:lstStyle/>
          <a:p>
            <a:fld id="{1C146586-7EC2-481D-848F-8CE41EB2DE6C}" type="slidenum">
              <a:rPr lang="en-US" smtClean="0"/>
              <a:pPr/>
              <a:t>85</a:t>
            </a:fld>
            <a:endParaRPr lang="en-US" dirty="0"/>
          </a:p>
        </p:txBody>
      </p:sp>
    </p:spTree>
    <p:extLst>
      <p:ext uri="{BB962C8B-B14F-4D97-AF65-F5344CB8AC3E}">
        <p14:creationId xmlns:p14="http://schemas.microsoft.com/office/powerpoint/2010/main" val="33398785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86</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Next Steps and Resources </a:t>
            </a:r>
          </a:p>
        </p:txBody>
      </p:sp>
      <p:sp>
        <p:nvSpPr>
          <p:cNvPr id="4" name="Content Placeholder 3">
            <a:extLst>
              <a:ext uri="{FF2B5EF4-FFF2-40B4-BE49-F238E27FC236}">
                <a16:creationId xmlns:a16="http://schemas.microsoft.com/office/drawing/2014/main" id="{FF272A2C-36D7-43F5-AE7A-290777C4EB3F}"/>
              </a:ext>
            </a:extLst>
          </p:cNvPr>
          <p:cNvSpPr>
            <a:spLocks noGrp="1"/>
          </p:cNvSpPr>
          <p:nvPr>
            <p:ph idx="1"/>
          </p:nvPr>
        </p:nvSpPr>
        <p:spPr/>
        <p:txBody>
          <a:bodyPr>
            <a:normAutofit fontScale="92500" lnSpcReduction="20000"/>
          </a:bodyPr>
          <a:lstStyle/>
          <a:p>
            <a:r>
              <a:rPr lang="en-US" sz="2000" dirty="0"/>
              <a:t>Online Help:</a:t>
            </a:r>
          </a:p>
          <a:p>
            <a:pPr lvl="1">
              <a:spcBef>
                <a:spcPts val="600"/>
              </a:spcBef>
              <a:spcAft>
                <a:spcPts val="600"/>
              </a:spcAft>
            </a:pPr>
            <a:r>
              <a:rPr lang="en-US" dirty="0"/>
              <a:t>Managing Search Queries and Sets:</a:t>
            </a:r>
          </a:p>
          <a:p>
            <a:pPr marL="914400" lvl="2" indent="0">
              <a:spcBef>
                <a:spcPts val="600"/>
              </a:spcBef>
              <a:spcAft>
                <a:spcPts val="600"/>
              </a:spcAft>
              <a:buNone/>
            </a:pPr>
            <a:r>
              <a:rPr lang="en-US" dirty="0">
                <a:hlinkClick r:id="rId3"/>
              </a:rPr>
              <a:t>https://knowledge.exlibrisgroup.com/Alma/Product_Documentation/010Alma_Online_Help_(English)/050Administration/070Managing_Jobs/060Managing_Search_Queries_and_Sets</a:t>
            </a:r>
            <a:endParaRPr lang="en-US" dirty="0"/>
          </a:p>
          <a:p>
            <a:pPr lvl="1">
              <a:spcBef>
                <a:spcPts val="600"/>
              </a:spcBef>
              <a:spcAft>
                <a:spcPts val="600"/>
              </a:spcAft>
            </a:pPr>
            <a:r>
              <a:rPr lang="en-US" dirty="0"/>
              <a:t>Running Manual Jobs on Defined Sets:</a:t>
            </a:r>
          </a:p>
          <a:p>
            <a:pPr marL="914400" lvl="2" indent="0">
              <a:spcBef>
                <a:spcPts val="600"/>
              </a:spcBef>
              <a:spcAft>
                <a:spcPts val="600"/>
              </a:spcAft>
              <a:buNone/>
            </a:pPr>
            <a:r>
              <a:rPr lang="en-US" dirty="0">
                <a:hlinkClick r:id="rId4"/>
              </a:rPr>
              <a:t>https://knowledge.exlibrisgroup.com/Alma/Product_Documentation/010Alma_Online_Help_(English)/050Administration/070Managing_Jobs/020Running_Manual_Jobs_on_Defined_Sets</a:t>
            </a:r>
            <a:endParaRPr lang="en-US" dirty="0"/>
          </a:p>
          <a:p>
            <a:pPr lvl="1">
              <a:spcAft>
                <a:spcPts val="600"/>
              </a:spcAft>
            </a:pPr>
            <a:r>
              <a:rPr lang="en-US" dirty="0"/>
              <a:t>Jobs with more detailed documentation:</a:t>
            </a:r>
            <a:endParaRPr lang="en-US" dirty="0">
              <a:hlinkClick r:id="rId5"/>
            </a:endParaRPr>
          </a:p>
          <a:p>
            <a:pPr marL="914400" lvl="2" indent="0">
              <a:spcBef>
                <a:spcPts val="600"/>
              </a:spcBef>
              <a:spcAft>
                <a:spcPts val="600"/>
              </a:spcAft>
              <a:buNone/>
            </a:pPr>
            <a:r>
              <a:rPr lang="en-US" dirty="0">
                <a:hlinkClick r:id="rId5"/>
              </a:rPr>
              <a:t>https://knowledge.exlibrisgroup.com/Alma/Product_Documentation/010Alma_Online_Help_(English)/050Administration/070Managing_Jobs/040Viewing_Running_Jobs#Job_Types_with_Their_Own_Management_Pages</a:t>
            </a:r>
            <a:endParaRPr lang="en-US" dirty="0"/>
          </a:p>
          <a:p>
            <a:endParaRPr lang="en-US" sz="2000" dirty="0"/>
          </a:p>
          <a:p>
            <a:endParaRPr lang="en-US" dirty="0"/>
          </a:p>
        </p:txBody>
      </p:sp>
    </p:spTree>
    <p:extLst>
      <p:ext uri="{BB962C8B-B14F-4D97-AF65-F5344CB8AC3E}">
        <p14:creationId xmlns:p14="http://schemas.microsoft.com/office/powerpoint/2010/main" val="9569948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87</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Next Steps and Resources </a:t>
            </a:r>
          </a:p>
        </p:txBody>
      </p:sp>
      <p:sp>
        <p:nvSpPr>
          <p:cNvPr id="4" name="Content Placeholder 3">
            <a:extLst>
              <a:ext uri="{FF2B5EF4-FFF2-40B4-BE49-F238E27FC236}">
                <a16:creationId xmlns:a16="http://schemas.microsoft.com/office/drawing/2014/main" id="{FF272A2C-36D7-43F5-AE7A-290777C4EB3F}"/>
              </a:ext>
            </a:extLst>
          </p:cNvPr>
          <p:cNvSpPr>
            <a:spLocks noGrp="1"/>
          </p:cNvSpPr>
          <p:nvPr>
            <p:ph idx="1"/>
          </p:nvPr>
        </p:nvSpPr>
        <p:spPr/>
        <p:txBody>
          <a:bodyPr>
            <a:normAutofit/>
          </a:bodyPr>
          <a:lstStyle/>
          <a:p>
            <a:r>
              <a:rPr lang="en-US" sz="2000" dirty="0"/>
              <a:t>Blogs, e.g. on the Developer Network:</a:t>
            </a:r>
          </a:p>
          <a:p>
            <a:pPr lvl="1">
              <a:spcAft>
                <a:spcPts val="600"/>
              </a:spcAft>
            </a:pPr>
            <a:r>
              <a:rPr lang="en-US" dirty="0"/>
              <a:t>Laura Guy, Alma – RAPID OAI Setup and Configuration</a:t>
            </a:r>
          </a:p>
          <a:p>
            <a:pPr marL="914400" lvl="2" indent="0">
              <a:spcAft>
                <a:spcPts val="600"/>
              </a:spcAft>
              <a:buNone/>
            </a:pPr>
            <a:r>
              <a:rPr lang="en-US" dirty="0">
                <a:hlinkClick r:id="rId3"/>
              </a:rPr>
              <a:t>https://developers.exlibrisgroup.com/blog/Alma-RAPID-OAI-Setup-and-Configuration</a:t>
            </a:r>
            <a:r>
              <a:rPr lang="en-US" dirty="0"/>
              <a:t> </a:t>
            </a:r>
          </a:p>
          <a:p>
            <a:pPr lvl="1">
              <a:spcAft>
                <a:spcPts val="600"/>
              </a:spcAft>
            </a:pPr>
            <a:r>
              <a:rPr lang="en-US" dirty="0"/>
              <a:t>Andy Tang, Delete Marc records from Marc file by using 035 field list file</a:t>
            </a:r>
          </a:p>
          <a:p>
            <a:pPr marL="914400" lvl="2" indent="0">
              <a:spcAft>
                <a:spcPts val="600"/>
              </a:spcAft>
              <a:buNone/>
            </a:pPr>
            <a:r>
              <a:rPr lang="en-US" dirty="0">
                <a:hlinkClick r:id="rId4"/>
              </a:rPr>
              <a:t>https://developers.exlibrisgroup.com/blog/delete-marc-records-from-marc-file-by-using-035-field-list-file/</a:t>
            </a:r>
            <a:r>
              <a:rPr lang="en-US" dirty="0"/>
              <a:t> </a:t>
            </a:r>
          </a:p>
          <a:p>
            <a:pPr lvl="1">
              <a:spcAft>
                <a:spcPts val="600"/>
              </a:spcAft>
            </a:pPr>
            <a:r>
              <a:rPr lang="en-US" dirty="0"/>
              <a:t>Laura Guy, Adding </a:t>
            </a:r>
            <a:r>
              <a:rPr lang="en-US" dirty="0" err="1"/>
              <a:t>Springshare</a:t>
            </a:r>
            <a:r>
              <a:rPr lang="en-US" dirty="0"/>
              <a:t> </a:t>
            </a:r>
            <a:r>
              <a:rPr lang="en-US" dirty="0" err="1"/>
              <a:t>Libguide</a:t>
            </a:r>
            <a:r>
              <a:rPr lang="en-US" dirty="0"/>
              <a:t> Discovery to Primo VE</a:t>
            </a:r>
          </a:p>
          <a:p>
            <a:pPr marL="914400" lvl="2" indent="0">
              <a:spcAft>
                <a:spcPts val="600"/>
              </a:spcAft>
              <a:buNone/>
            </a:pPr>
            <a:r>
              <a:rPr lang="en-US" dirty="0">
                <a:hlinkClick r:id="rId5"/>
              </a:rPr>
              <a:t>https://developers.exlibrisgroup.com/blog/adding-springshare-libguide-discovery-to-primo-ve/</a:t>
            </a:r>
            <a:r>
              <a:rPr lang="en-US" dirty="0"/>
              <a:t> </a:t>
            </a:r>
            <a:br>
              <a:rPr lang="en-US" dirty="0"/>
            </a:br>
            <a:endParaRPr lang="en-US" dirty="0"/>
          </a:p>
          <a:p>
            <a:endParaRPr lang="en-US" dirty="0"/>
          </a:p>
        </p:txBody>
      </p:sp>
    </p:spTree>
    <p:extLst>
      <p:ext uri="{BB962C8B-B14F-4D97-AF65-F5344CB8AC3E}">
        <p14:creationId xmlns:p14="http://schemas.microsoft.com/office/powerpoint/2010/main" val="5273635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5B413-50DE-4A29-982F-518A51D3AF9F}"/>
              </a:ext>
            </a:extLst>
          </p:cNvPr>
          <p:cNvSpPr>
            <a:spLocks noGrp="1"/>
          </p:cNvSpPr>
          <p:nvPr>
            <p:ph type="sldNum" sz="quarter" idx="10"/>
          </p:nvPr>
        </p:nvSpPr>
        <p:spPr/>
        <p:txBody>
          <a:bodyPr/>
          <a:lstStyle/>
          <a:p>
            <a:fld id="{1C146586-7EC2-481D-848F-8CE41EB2DE6C}" type="slidenum">
              <a:rPr lang="en-US" smtClean="0"/>
              <a:pPr/>
              <a:t>88</a:t>
            </a:fld>
            <a:endParaRPr lang="en-US" dirty="0"/>
          </a:p>
        </p:txBody>
      </p:sp>
      <p:sp>
        <p:nvSpPr>
          <p:cNvPr id="2" name="Title 1">
            <a:extLst>
              <a:ext uri="{FF2B5EF4-FFF2-40B4-BE49-F238E27FC236}">
                <a16:creationId xmlns:a16="http://schemas.microsoft.com/office/drawing/2014/main" id="{7F71B820-6428-4828-9F68-43C7ACDDBE9F}"/>
              </a:ext>
            </a:extLst>
          </p:cNvPr>
          <p:cNvSpPr>
            <a:spLocks noGrp="1"/>
          </p:cNvSpPr>
          <p:nvPr>
            <p:ph type="title"/>
          </p:nvPr>
        </p:nvSpPr>
        <p:spPr/>
        <p:txBody>
          <a:bodyPr/>
          <a:lstStyle/>
          <a:p>
            <a:r>
              <a:rPr lang="en-US" dirty="0"/>
              <a:t>Next Steps and Resources </a:t>
            </a:r>
          </a:p>
        </p:txBody>
      </p:sp>
      <p:sp>
        <p:nvSpPr>
          <p:cNvPr id="4" name="Content Placeholder 3">
            <a:extLst>
              <a:ext uri="{FF2B5EF4-FFF2-40B4-BE49-F238E27FC236}">
                <a16:creationId xmlns:a16="http://schemas.microsoft.com/office/drawing/2014/main" id="{FF272A2C-36D7-43F5-AE7A-290777C4EB3F}"/>
              </a:ext>
            </a:extLst>
          </p:cNvPr>
          <p:cNvSpPr>
            <a:spLocks noGrp="1"/>
          </p:cNvSpPr>
          <p:nvPr>
            <p:ph idx="1"/>
          </p:nvPr>
        </p:nvSpPr>
        <p:spPr/>
        <p:txBody>
          <a:bodyPr>
            <a:normAutofit fontScale="85000" lnSpcReduction="10000"/>
          </a:bodyPr>
          <a:lstStyle/>
          <a:p>
            <a:r>
              <a:rPr lang="en-US" sz="2000" dirty="0"/>
              <a:t>Knowledge Articles (randomly selected):</a:t>
            </a:r>
          </a:p>
          <a:p>
            <a:pPr lvl="1">
              <a:spcAft>
                <a:spcPts val="600"/>
              </a:spcAft>
            </a:pPr>
            <a:r>
              <a:rPr lang="en-US" dirty="0"/>
              <a:t>How to link local portfolios (standalones) to the Community Zone:</a:t>
            </a:r>
          </a:p>
          <a:p>
            <a:pPr marL="914400" lvl="2" indent="0">
              <a:spcAft>
                <a:spcPts val="600"/>
              </a:spcAft>
              <a:buNone/>
            </a:pPr>
            <a:r>
              <a:rPr lang="en-US" dirty="0">
                <a:hlinkClick r:id="rId3"/>
              </a:rPr>
              <a:t>https://knowledge.exlibrisgroup.com/Alma/Knowledge_Articles/How_to_link_local_portfolios_(standalones)_to_the_Community_Zone</a:t>
            </a:r>
            <a:r>
              <a:rPr lang="en-US" dirty="0"/>
              <a:t> </a:t>
            </a:r>
          </a:p>
          <a:p>
            <a:pPr lvl="1">
              <a:spcBef>
                <a:spcPts val="600"/>
              </a:spcBef>
              <a:spcAft>
                <a:spcPts val="600"/>
              </a:spcAft>
            </a:pPr>
            <a:r>
              <a:rPr lang="en-US" dirty="0"/>
              <a:t>Batch delete Process Type "Technical - Migration", or putting items in place in bulk: </a:t>
            </a:r>
            <a:r>
              <a:rPr lang="en-US" dirty="0">
                <a:hlinkClick r:id="rId4"/>
              </a:rPr>
              <a:t>https://knowledge.exlibrisgroup.com/Alma/Knowledge_Articles/Items_not_in_place_(not_available)_-_how_to_fix_in_bulkbatch%3F</a:t>
            </a:r>
            <a:endParaRPr lang="en-US" dirty="0"/>
          </a:p>
          <a:p>
            <a:pPr lvl="1">
              <a:spcAft>
                <a:spcPts val="600"/>
              </a:spcAft>
            </a:pPr>
            <a:r>
              <a:rPr lang="en-US" dirty="0"/>
              <a:t>Create an itemized Users set based on Analytics</a:t>
            </a:r>
          </a:p>
          <a:p>
            <a:pPr marL="914400" lvl="2" indent="0">
              <a:spcAft>
                <a:spcPts val="600"/>
              </a:spcAft>
              <a:buNone/>
            </a:pPr>
            <a:r>
              <a:rPr lang="en-US" dirty="0">
                <a:hlinkClick r:id="rId5"/>
              </a:rPr>
              <a:t>https://knowledge.exlibrisgroup.com/Alma/Knowledge_Articles/Create_Users_Set_for_expired_patrons_based_on_Analytics</a:t>
            </a:r>
            <a:endParaRPr lang="en-US" dirty="0"/>
          </a:p>
          <a:p>
            <a:pPr lvl="1">
              <a:spcAft>
                <a:spcPts val="600"/>
              </a:spcAft>
            </a:pPr>
            <a:r>
              <a:rPr lang="en-US" dirty="0"/>
              <a:t>How to Bulk Change PO Line Status?</a:t>
            </a:r>
          </a:p>
          <a:p>
            <a:pPr marL="914400" lvl="2" indent="0">
              <a:spcAft>
                <a:spcPts val="600"/>
              </a:spcAft>
              <a:buNone/>
            </a:pPr>
            <a:r>
              <a:rPr lang="en-US" dirty="0">
                <a:hlinkClick r:id="rId6"/>
              </a:rPr>
              <a:t>https://knowledge.exlibrisgroup.com/Alma/Knowledge_Articles/How_to_Bulk_Change_PO_Line_Status%3F</a:t>
            </a:r>
            <a:endParaRPr lang="en-US" dirty="0"/>
          </a:p>
          <a:p>
            <a:pPr marL="914400" lvl="2" indent="0">
              <a:spcAft>
                <a:spcPts val="600"/>
              </a:spcAft>
              <a:buNone/>
            </a:pPr>
            <a:endParaRPr lang="en-US" dirty="0"/>
          </a:p>
          <a:p>
            <a:pPr marL="914400" lvl="2" indent="0">
              <a:spcAft>
                <a:spcPts val="600"/>
              </a:spcAft>
              <a:buNone/>
            </a:pPr>
            <a:endParaRPr lang="en-US" dirty="0"/>
          </a:p>
        </p:txBody>
      </p:sp>
    </p:spTree>
    <p:extLst>
      <p:ext uri="{BB962C8B-B14F-4D97-AF65-F5344CB8AC3E}">
        <p14:creationId xmlns:p14="http://schemas.microsoft.com/office/powerpoint/2010/main" val="41416755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1CF9F51-E8ED-42BC-8F85-8B25B03829F1}"/>
              </a:ext>
            </a:extLst>
          </p:cNvPr>
          <p:cNvSpPr>
            <a:spLocks noGrp="1"/>
          </p:cNvSpPr>
          <p:nvPr>
            <p:ph type="subTitle" idx="1"/>
          </p:nvPr>
        </p:nvSpPr>
        <p:spPr/>
        <p:txBody>
          <a:bodyPr>
            <a:normAutofit/>
          </a:bodyPr>
          <a:lstStyle/>
          <a:p>
            <a:r>
              <a:rPr lang="en-US" dirty="0"/>
              <a:t> </a:t>
            </a:r>
          </a:p>
        </p:txBody>
      </p:sp>
      <p:sp>
        <p:nvSpPr>
          <p:cNvPr id="3" name="TextBox 2">
            <a:extLst>
              <a:ext uri="{FF2B5EF4-FFF2-40B4-BE49-F238E27FC236}">
                <a16:creationId xmlns:a16="http://schemas.microsoft.com/office/drawing/2014/main" id="{FB5ED03C-3452-4016-9A7E-646EDB216E44}"/>
              </a:ext>
            </a:extLst>
          </p:cNvPr>
          <p:cNvSpPr txBox="1"/>
          <p:nvPr/>
        </p:nvSpPr>
        <p:spPr>
          <a:xfrm>
            <a:off x="3451238" y="2016183"/>
            <a:ext cx="2560922" cy="707886"/>
          </a:xfrm>
          <a:prstGeom prst="rect">
            <a:avLst/>
          </a:prstGeom>
          <a:noFill/>
        </p:spPr>
        <p:txBody>
          <a:bodyPr wrap="square" rtlCol="0">
            <a:spAutoFit/>
          </a:bodyPr>
          <a:lstStyle/>
          <a:p>
            <a:pPr algn="ctr"/>
            <a:r>
              <a:rPr lang="en-US" sz="4000" b="0" dirty="0">
                <a:solidFill>
                  <a:schemeClr val="accent1"/>
                </a:solidFill>
                <a:latin typeface="Calibri Light" panose="020F0302020204030204" pitchFamily="34" charset="0"/>
                <a:cs typeface="Calibri Light" panose="020F0302020204030204" pitchFamily="34" charset="0"/>
              </a:rPr>
              <a:t>Thank you!</a:t>
            </a:r>
          </a:p>
        </p:txBody>
      </p:sp>
    </p:spTree>
    <p:extLst>
      <p:ext uri="{BB962C8B-B14F-4D97-AF65-F5344CB8AC3E}">
        <p14:creationId xmlns:p14="http://schemas.microsoft.com/office/powerpoint/2010/main" val="3906028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a:xfrm>
            <a:off x="395536" y="70415"/>
            <a:ext cx="8424936" cy="576064"/>
          </a:xfrm>
        </p:spPr>
        <p:txBody>
          <a:bodyPr/>
          <a:lstStyle/>
          <a:p>
            <a:r>
              <a:rPr lang="en-US" dirty="0"/>
              <a:t>Manage Sets</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normAutofit/>
          </a:bodyPr>
          <a:lstStyle/>
          <a:p>
            <a:r>
              <a:rPr lang="en-US" b="1" dirty="0"/>
              <a:t>Set Tabs:</a:t>
            </a:r>
          </a:p>
          <a:p>
            <a:pPr lvl="1"/>
            <a:r>
              <a:rPr lang="en-US" b="1" dirty="0"/>
              <a:t>My Sets</a:t>
            </a:r>
            <a:r>
              <a:rPr lang="en-US" dirty="0"/>
              <a:t> – Your saved search queries, both private and public</a:t>
            </a:r>
          </a:p>
          <a:p>
            <a:pPr lvl="1"/>
            <a:r>
              <a:rPr lang="en-US" b="1" dirty="0"/>
              <a:t>Public Sets</a:t>
            </a:r>
            <a:r>
              <a:rPr lang="en-US" dirty="0"/>
              <a:t> – All users' saved queries that are not marked private</a:t>
            </a:r>
          </a:p>
          <a:p>
            <a:pPr lvl="1"/>
            <a:r>
              <a:rPr lang="en-US" b="1" dirty="0"/>
              <a:t>All Sets</a:t>
            </a:r>
            <a:r>
              <a:rPr lang="en-US" dirty="0"/>
              <a:t> – All queries</a:t>
            </a:r>
          </a:p>
          <a:p>
            <a:pPr marL="457200" lvl="1" indent="0">
              <a:buNone/>
            </a:pPr>
            <a:endParaRPr lang="en-US" dirty="0"/>
          </a:p>
        </p:txBody>
      </p:sp>
      <p:pic>
        <p:nvPicPr>
          <p:cNvPr id="7" name="Picture 6">
            <a:extLst>
              <a:ext uri="{FF2B5EF4-FFF2-40B4-BE49-F238E27FC236}">
                <a16:creationId xmlns:a16="http://schemas.microsoft.com/office/drawing/2014/main" id="{512E6C92-16E8-4B81-B43E-91E885589C20}"/>
              </a:ext>
            </a:extLst>
          </p:cNvPr>
          <p:cNvPicPr>
            <a:picLocks noChangeAspect="1"/>
          </p:cNvPicPr>
          <p:nvPr/>
        </p:nvPicPr>
        <p:blipFill>
          <a:blip r:embed="rId3"/>
          <a:stretch>
            <a:fillRect/>
          </a:stretch>
        </p:blipFill>
        <p:spPr>
          <a:xfrm>
            <a:off x="467544" y="2571750"/>
            <a:ext cx="7415808" cy="2160898"/>
          </a:xfrm>
          <a:prstGeom prst="rect">
            <a:avLst/>
          </a:prstGeom>
          <a:ln w="6350">
            <a:solidFill>
              <a:srgbClr val="24357A"/>
            </a:solidFill>
          </a:ln>
        </p:spPr>
      </p:pic>
      <p:pic>
        <p:nvPicPr>
          <p:cNvPr id="8" name="Picture 7">
            <a:extLst>
              <a:ext uri="{FF2B5EF4-FFF2-40B4-BE49-F238E27FC236}">
                <a16:creationId xmlns:a16="http://schemas.microsoft.com/office/drawing/2014/main" id="{CEAED702-D2DD-49B4-817F-BD6C79D184D7}"/>
              </a:ext>
            </a:extLst>
          </p:cNvPr>
          <p:cNvPicPr>
            <a:picLocks noChangeAspect="1"/>
          </p:cNvPicPr>
          <p:nvPr/>
        </p:nvPicPr>
        <p:blipFill>
          <a:blip r:embed="rId4"/>
          <a:stretch>
            <a:fillRect/>
          </a:stretch>
        </p:blipFill>
        <p:spPr>
          <a:xfrm>
            <a:off x="7982359" y="1995686"/>
            <a:ext cx="855643" cy="497428"/>
          </a:xfrm>
          <a:prstGeom prst="rect">
            <a:avLst/>
          </a:prstGeom>
        </p:spPr>
      </p:pic>
    </p:spTree>
    <p:extLst>
      <p:ext uri="{BB962C8B-B14F-4D97-AF65-F5344CB8AC3E}">
        <p14:creationId xmlns:p14="http://schemas.microsoft.com/office/powerpoint/2010/main" val="10915671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951DCB-B785-4041-A395-964B540C0100}"/>
              </a:ext>
            </a:extLst>
          </p:cNvPr>
          <p:cNvSpPr>
            <a:spLocks noGrp="1"/>
          </p:cNvSpPr>
          <p:nvPr>
            <p:ph type="ctrTitle"/>
          </p:nvPr>
        </p:nvSpPr>
        <p:spPr>
          <a:xfrm>
            <a:off x="4317035" y="3224126"/>
            <a:ext cx="4747358" cy="1240583"/>
          </a:xfrm>
        </p:spPr>
        <p:txBody>
          <a:bodyPr/>
          <a:lstStyle/>
          <a:p>
            <a:pPr algn="r"/>
            <a:r>
              <a:rPr lang="en-US" sz="2400" dirty="0"/>
              <a:t>We value your feedback!</a:t>
            </a:r>
            <a:br>
              <a:rPr lang="en-US" sz="2400" dirty="0"/>
            </a:br>
            <a:r>
              <a:rPr lang="en-US" sz="2400" dirty="0"/>
              <a:t>Please complete the </a:t>
            </a:r>
            <a:br>
              <a:rPr lang="en-US" sz="2400" dirty="0"/>
            </a:br>
            <a:r>
              <a:rPr lang="en-US" sz="2400" dirty="0"/>
              <a:t>session survey in the </a:t>
            </a:r>
            <a:br>
              <a:rPr lang="en-US" sz="2400" dirty="0"/>
            </a:br>
            <a:r>
              <a:rPr lang="en-US" sz="2400" dirty="0"/>
              <a:t>schedule section of the app.</a:t>
            </a:r>
          </a:p>
        </p:txBody>
      </p:sp>
      <p:sp>
        <p:nvSpPr>
          <p:cNvPr id="3" name="Slide Number Placeholder 2">
            <a:extLst>
              <a:ext uri="{FF2B5EF4-FFF2-40B4-BE49-F238E27FC236}">
                <a16:creationId xmlns:a16="http://schemas.microsoft.com/office/drawing/2014/main" id="{61B13900-7349-4C5D-8FAC-191AE06C8548}"/>
              </a:ext>
            </a:extLst>
          </p:cNvPr>
          <p:cNvSpPr>
            <a:spLocks noGrp="1"/>
          </p:cNvSpPr>
          <p:nvPr>
            <p:ph type="sldNum" sz="quarter" idx="10"/>
          </p:nvPr>
        </p:nvSpPr>
        <p:spPr/>
        <p:txBody>
          <a:bodyPr/>
          <a:lstStyle/>
          <a:p>
            <a:fld id="{1C146586-7EC2-481D-848F-8CE41EB2DE6C}" type="slidenum">
              <a:rPr lang="en-US" smtClean="0"/>
              <a:pPr/>
              <a:t>90</a:t>
            </a:fld>
            <a:endParaRPr lang="en-US" dirty="0"/>
          </a:p>
        </p:txBody>
      </p:sp>
      <p:pic>
        <p:nvPicPr>
          <p:cNvPr id="5" name="Picture 4" descr="image001">
            <a:extLst>
              <a:ext uri="{FF2B5EF4-FFF2-40B4-BE49-F238E27FC236}">
                <a16:creationId xmlns:a16="http://schemas.microsoft.com/office/drawing/2014/main" id="{E2B9581D-E5B8-4896-B012-123552EA8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62356">
            <a:off x="380558" y="-200185"/>
            <a:ext cx="2889021" cy="575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3C0479F-279F-496D-91F5-FED723C2AC3D}"/>
              </a:ext>
            </a:extLst>
          </p:cNvPr>
          <p:cNvSpPr/>
          <p:nvPr/>
        </p:nvSpPr>
        <p:spPr>
          <a:xfrm>
            <a:off x="572057" y="2427734"/>
            <a:ext cx="864096" cy="864096"/>
          </a:xfrm>
          <a:prstGeom prst="ellipse">
            <a:avLst/>
          </a:prstGeom>
          <a:noFill/>
          <a:ln w="76200">
            <a:solidFill>
              <a:srgbClr val="486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or: Curved 6">
            <a:extLst>
              <a:ext uri="{FF2B5EF4-FFF2-40B4-BE49-F238E27FC236}">
                <a16:creationId xmlns:a16="http://schemas.microsoft.com/office/drawing/2014/main" id="{C9B73DC1-B03E-45D1-9D53-CFD36AF1380B}"/>
              </a:ext>
            </a:extLst>
          </p:cNvPr>
          <p:cNvCxnSpPr>
            <a:cxnSpLocks/>
          </p:cNvCxnSpPr>
          <p:nvPr/>
        </p:nvCxnSpPr>
        <p:spPr>
          <a:xfrm rot="10800000">
            <a:off x="1547666" y="2984580"/>
            <a:ext cx="3672406" cy="1603394"/>
          </a:xfrm>
          <a:prstGeom prst="curvedConnector3">
            <a:avLst/>
          </a:prstGeom>
          <a:ln w="76200">
            <a:solidFill>
              <a:srgbClr val="486AE5"/>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2B1E692-5F32-43EA-98D3-EC41245E455C}"/>
              </a:ext>
            </a:extLst>
          </p:cNvPr>
          <p:cNvSpPr/>
          <p:nvPr/>
        </p:nvSpPr>
        <p:spPr>
          <a:xfrm>
            <a:off x="7524328" y="1707654"/>
            <a:ext cx="1512168"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4800DF86-C262-4275-A785-9F4EDAA19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4808" y="1782130"/>
            <a:ext cx="1291208" cy="1291208"/>
          </a:xfrm>
          <a:prstGeom prst="rect">
            <a:avLst/>
          </a:prstGeom>
        </p:spPr>
      </p:pic>
    </p:spTree>
    <p:custDataLst>
      <p:tags r:id="rId1"/>
    </p:custDataLst>
    <p:extLst>
      <p:ext uri="{BB962C8B-B14F-4D97-AF65-F5344CB8AC3E}">
        <p14:creationId xmlns:p14="http://schemas.microsoft.com/office/powerpoint/2010/main" val="40461514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raft_x0020_Deadline_x0020_March_x0020_27_x002c__x0020_2019 xmlns="de06d3f9-7ce7-4da0-bb4d-0aca5326c5f1" xsi:nil="true"/>
    <SharedWithUsers xmlns="12b44858-5d63-4bd5-81b4-116723e020cd">
      <UserInfo>
        <DisplayName>Vladimir Buldyrev</DisplayName>
        <AccountId>20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86020654FE1C46BDDCF4524BB0289E" ma:contentTypeVersion="5" ma:contentTypeDescription="Create a new document." ma:contentTypeScope="" ma:versionID="1c60bcbed856c664a0b5d6ddf601d73e">
  <xsd:schema xmlns:xsd="http://www.w3.org/2001/XMLSchema" xmlns:xs="http://www.w3.org/2001/XMLSchema" xmlns:p="http://schemas.microsoft.com/office/2006/metadata/properties" xmlns:ns2="de06d3f9-7ce7-4da0-bb4d-0aca5326c5f1" xmlns:ns3="12b44858-5d63-4bd5-81b4-116723e020cd" targetNamespace="http://schemas.microsoft.com/office/2006/metadata/properties" ma:root="true" ma:fieldsID="4a622f579ada7866444ff6f1f39a63ba" ns2:_="" ns3:_="">
    <xsd:import namespace="de06d3f9-7ce7-4da0-bb4d-0aca5326c5f1"/>
    <xsd:import namespace="12b44858-5d63-4bd5-81b4-116723e020cd"/>
    <xsd:element name="properties">
      <xsd:complexType>
        <xsd:sequence>
          <xsd:element name="documentManagement">
            <xsd:complexType>
              <xsd:all>
                <xsd:element ref="ns2:Draft_x0020_Deadline_x0020_March_x0020_27_x002c__x0020_2019"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06d3f9-7ce7-4da0-bb4d-0aca5326c5f1" elementFormDefault="qualified">
    <xsd:import namespace="http://schemas.microsoft.com/office/2006/documentManagement/types"/>
    <xsd:import namespace="http://schemas.microsoft.com/office/infopath/2007/PartnerControls"/>
    <xsd:element name="Draft_x0020_Deadline_x0020_March_x0020_27_x002c__x0020_2019" ma:index="8" nillable="true" ma:displayName="DEADLINE" ma:format="Dropdown" ma:internalName="Draft_x0020_Deadline_x0020_March_x0020_27_x002c__x0020_2019">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b44858-5d63-4bd5-81b4-116723e020c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01525D-3A47-4F93-B1BB-D159F80BF93A}">
  <ds:schemaRefs>
    <ds:schemaRef ds:uri="http://purl.org/dc/dcmitype/"/>
    <ds:schemaRef ds:uri="http://schemas.microsoft.com/office/2006/metadata/properties"/>
    <ds:schemaRef ds:uri="http://schemas.openxmlformats.org/package/2006/metadata/core-properties"/>
    <ds:schemaRef ds:uri="de06d3f9-7ce7-4da0-bb4d-0aca5326c5f1"/>
    <ds:schemaRef ds:uri="http://schemas.microsoft.com/office/2006/documentManagement/types"/>
    <ds:schemaRef ds:uri="http://purl.org/dc/elements/1.1/"/>
    <ds:schemaRef ds:uri="http://purl.org/dc/terms/"/>
    <ds:schemaRef ds:uri="http://www.w3.org/XML/1998/namespace"/>
    <ds:schemaRef ds:uri="http://schemas.microsoft.com/office/infopath/2007/PartnerControls"/>
    <ds:schemaRef ds:uri="12b44858-5d63-4bd5-81b4-116723e020cd"/>
  </ds:schemaRefs>
</ds:datastoreItem>
</file>

<file path=customXml/itemProps2.xml><?xml version="1.0" encoding="utf-8"?>
<ds:datastoreItem xmlns:ds="http://schemas.openxmlformats.org/officeDocument/2006/customXml" ds:itemID="{D157C5F7-9442-4A55-A4E4-29F5FF9F9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06d3f9-7ce7-4da0-bb4d-0aca5326c5f1"/>
    <ds:schemaRef ds:uri="12b44858-5d63-4bd5-81b4-116723e02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56C112-54C4-4838-A08D-492FB74104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9734</TotalTime>
  <Words>1959</Words>
  <Application>Microsoft Office PowerPoint</Application>
  <PresentationFormat>On-screen Show (16:9)</PresentationFormat>
  <Paragraphs>457</Paragraphs>
  <Slides>90</Slides>
  <Notes>75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Arial</vt:lpstr>
      <vt:lpstr>Calibri</vt:lpstr>
      <vt:lpstr>Calibri Light</vt:lpstr>
      <vt:lpstr>Courier New</vt:lpstr>
      <vt:lpstr>Roboto</vt:lpstr>
      <vt:lpstr>IGeLU_2016_16X9 (1)</vt:lpstr>
      <vt:lpstr>Managing Sets and running Jobs</vt:lpstr>
      <vt:lpstr>Welcome and Introductions</vt:lpstr>
      <vt:lpstr>Agenda</vt:lpstr>
      <vt:lpstr>1. An introduction to sets</vt:lpstr>
      <vt:lpstr>What are search queries and sets?</vt:lpstr>
      <vt:lpstr>Types of Sets</vt:lpstr>
      <vt:lpstr>Types of Sets</vt:lpstr>
      <vt:lpstr>Itemized - Fulfillment Sets</vt:lpstr>
      <vt:lpstr>Manage Sets</vt:lpstr>
      <vt:lpstr>Set Content Types</vt:lpstr>
      <vt:lpstr>2. Creating and editing Sets</vt:lpstr>
      <vt:lpstr>How to create a set? Add Set via a Wizard</vt:lpstr>
      <vt:lpstr>Add Set – Logical or Itemized?</vt:lpstr>
      <vt:lpstr>Add Set – Logical, From Search</vt:lpstr>
      <vt:lpstr>Logical Set – view Results (modify search terms &amp; save) </vt:lpstr>
      <vt:lpstr>Add Set - Itemized</vt:lpstr>
      <vt:lpstr>Add Set – Itemized, input file</vt:lpstr>
      <vt:lpstr>Add Set – Itemized: error is received with information regarding supported IDs </vt:lpstr>
      <vt:lpstr>Itemized Set – View Members</vt:lpstr>
      <vt:lpstr>Itemized Set – Removed Selected</vt:lpstr>
      <vt:lpstr>Itemized Set – Edit and Add Members to Set </vt:lpstr>
      <vt:lpstr>3. Set manipulation</vt:lpstr>
      <vt:lpstr>Converting Logical Sets to Itemized Sets</vt:lpstr>
      <vt:lpstr>Converting Logical Sets to Itemized Sets</vt:lpstr>
      <vt:lpstr>Combining Sets</vt:lpstr>
      <vt:lpstr>Combining Sets</vt:lpstr>
      <vt:lpstr>PowerPoint Presentation</vt:lpstr>
      <vt:lpstr>Combining Sets - AND</vt:lpstr>
      <vt:lpstr>Combining Sets</vt:lpstr>
      <vt:lpstr>Combining Sets</vt:lpstr>
      <vt:lpstr>Combining Sets - NOT</vt:lpstr>
      <vt:lpstr>Combining Sets - OR</vt:lpstr>
      <vt:lpstr>Filtering Sets</vt:lpstr>
      <vt:lpstr>Creating Indication Rules</vt:lpstr>
      <vt:lpstr>Creating Indication Rules</vt:lpstr>
      <vt:lpstr>Creating Indication Rules</vt:lpstr>
      <vt:lpstr>Creating Indication Rules</vt:lpstr>
      <vt:lpstr>Creating Indication Rules</vt:lpstr>
      <vt:lpstr>Creating Indication Rules</vt:lpstr>
      <vt:lpstr>Testing Indication Rules</vt:lpstr>
      <vt:lpstr>Testing Indication Rules</vt:lpstr>
      <vt:lpstr>Testing Indication Rules</vt:lpstr>
      <vt:lpstr>Testing Indication Rules</vt:lpstr>
      <vt:lpstr>Using Indication Rules</vt:lpstr>
      <vt:lpstr>Using Indication Rules</vt:lpstr>
      <vt:lpstr>Using Indication Rules</vt:lpstr>
      <vt:lpstr>Using Indication Rules</vt:lpstr>
      <vt:lpstr>Using Indication Rules</vt:lpstr>
      <vt:lpstr>Agenda</vt:lpstr>
      <vt:lpstr>Running a set based job</vt:lpstr>
      <vt:lpstr>Running a set based job</vt:lpstr>
      <vt:lpstr>Running a set based job</vt:lpstr>
      <vt:lpstr>Running a set based job</vt:lpstr>
      <vt:lpstr>Running a set based job</vt:lpstr>
      <vt:lpstr>Running a set based job</vt:lpstr>
      <vt:lpstr>Running a set based job</vt:lpstr>
      <vt:lpstr>Running a set based job</vt:lpstr>
      <vt:lpstr>Running a set based job</vt:lpstr>
      <vt:lpstr>Running a set based job</vt:lpstr>
      <vt:lpstr>Running a set based job</vt:lpstr>
      <vt:lpstr>4. Restoring a Job</vt:lpstr>
      <vt:lpstr>Restoring a job</vt:lpstr>
      <vt:lpstr>Restoring a job</vt:lpstr>
      <vt:lpstr>Restoring a job</vt:lpstr>
      <vt:lpstr>Restoring a job</vt:lpstr>
      <vt:lpstr>Restoring a job</vt:lpstr>
      <vt:lpstr>PowerPoint Presentation</vt:lpstr>
      <vt:lpstr>Other Tips and Tricks</vt:lpstr>
      <vt:lpstr>Normalization Jobs</vt:lpstr>
      <vt:lpstr>Normalization Jobs</vt:lpstr>
      <vt:lpstr>Normalization Jobs</vt:lpstr>
      <vt:lpstr>Normalization Jobs</vt:lpstr>
      <vt:lpstr>Normalization Jobs</vt:lpstr>
      <vt:lpstr>Normalization Jobs</vt:lpstr>
      <vt:lpstr>Normalization Jobs</vt:lpstr>
      <vt:lpstr>Normalization Jobs</vt:lpstr>
      <vt:lpstr>Normalization Jobs</vt:lpstr>
      <vt:lpstr>Normalization Jobs</vt:lpstr>
      <vt:lpstr>Normalization Jobs</vt:lpstr>
      <vt:lpstr>Normalization Jobs</vt:lpstr>
      <vt:lpstr>Normalization Jobs</vt:lpstr>
      <vt:lpstr>Export Jobs</vt:lpstr>
      <vt:lpstr>Publishing</vt:lpstr>
      <vt:lpstr>Information Update</vt:lpstr>
      <vt:lpstr>Documentation, articles, blogs</vt:lpstr>
      <vt:lpstr>Next Steps and Resources </vt:lpstr>
      <vt:lpstr>Next Steps and Resources </vt:lpstr>
      <vt:lpstr>Next Steps and Resources </vt:lpstr>
      <vt:lpstr>PowerPoint Presentation</vt:lpstr>
      <vt:lpstr>We value your feedback! Please complete the  session survey in the  schedule section of the app.</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Rae Cheney</cp:lastModifiedBy>
  <cp:revision>588</cp:revision>
  <dcterms:created xsi:type="dcterms:W3CDTF">2017-01-02T15:10:30Z</dcterms:created>
  <dcterms:modified xsi:type="dcterms:W3CDTF">2019-04-19T17:45:52Z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y fmtid="{D5CDD505-2E9C-101B-9397-08002B2CF9AE}" pid="5" name="ContentTypeId">
    <vt:lpwstr>0x010100F086020654FE1C46BDDCF4524BB0289E</vt:lpwstr>
  </property>
</Properties>
</file>