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10" r:id="rId5"/>
  </p:sldMasterIdLst>
  <p:notesMasterIdLst>
    <p:notesMasterId r:id="rId70"/>
  </p:notesMasterIdLst>
  <p:handoutMasterIdLst>
    <p:handoutMasterId r:id="rId71"/>
  </p:handoutMasterIdLst>
  <p:sldIdLst>
    <p:sldId id="1699" r:id="rId6"/>
    <p:sldId id="1791" r:id="rId7"/>
    <p:sldId id="1704" r:id="rId8"/>
    <p:sldId id="1709" r:id="rId9"/>
    <p:sldId id="1710" r:id="rId10"/>
    <p:sldId id="1711" r:id="rId11"/>
    <p:sldId id="1714" r:id="rId12"/>
    <p:sldId id="1715" r:id="rId13"/>
    <p:sldId id="1716" r:id="rId14"/>
    <p:sldId id="1717" r:id="rId15"/>
    <p:sldId id="1718" r:id="rId16"/>
    <p:sldId id="1719" r:id="rId17"/>
    <p:sldId id="1720" r:id="rId18"/>
    <p:sldId id="1721" r:id="rId19"/>
    <p:sldId id="1722" r:id="rId20"/>
    <p:sldId id="1792" r:id="rId21"/>
    <p:sldId id="1725" r:id="rId22"/>
    <p:sldId id="1726" r:id="rId23"/>
    <p:sldId id="1728" r:id="rId24"/>
    <p:sldId id="1730" r:id="rId25"/>
    <p:sldId id="1731" r:id="rId26"/>
    <p:sldId id="1732" r:id="rId27"/>
    <p:sldId id="1733" r:id="rId28"/>
    <p:sldId id="1734" r:id="rId29"/>
    <p:sldId id="1735" r:id="rId30"/>
    <p:sldId id="1736" r:id="rId31"/>
    <p:sldId id="1737" r:id="rId32"/>
    <p:sldId id="1738" r:id="rId33"/>
    <p:sldId id="1739" r:id="rId34"/>
    <p:sldId id="1740" r:id="rId35"/>
    <p:sldId id="1793" r:id="rId36"/>
    <p:sldId id="1743" r:id="rId37"/>
    <p:sldId id="1745" r:id="rId38"/>
    <p:sldId id="1788" r:id="rId39"/>
    <p:sldId id="1753" r:id="rId40"/>
    <p:sldId id="1754" r:id="rId41"/>
    <p:sldId id="1755" r:id="rId42"/>
    <p:sldId id="1794" r:id="rId43"/>
    <p:sldId id="1757" r:id="rId44"/>
    <p:sldId id="1759" r:id="rId45"/>
    <p:sldId id="1760" r:id="rId46"/>
    <p:sldId id="1762" r:id="rId47"/>
    <p:sldId id="1764" r:id="rId48"/>
    <p:sldId id="1765" r:id="rId49"/>
    <p:sldId id="1766" r:id="rId50"/>
    <p:sldId id="1767" r:id="rId51"/>
    <p:sldId id="1768" r:id="rId52"/>
    <p:sldId id="1769" r:id="rId53"/>
    <p:sldId id="1789" r:id="rId54"/>
    <p:sldId id="1771" r:id="rId55"/>
    <p:sldId id="1772" r:id="rId56"/>
    <p:sldId id="1773" r:id="rId57"/>
    <p:sldId id="1775" r:id="rId58"/>
    <p:sldId id="1774" r:id="rId59"/>
    <p:sldId id="1784" r:id="rId60"/>
    <p:sldId id="1790" r:id="rId61"/>
    <p:sldId id="1777" r:id="rId62"/>
    <p:sldId id="1778" r:id="rId63"/>
    <p:sldId id="1779" r:id="rId64"/>
    <p:sldId id="1780" r:id="rId65"/>
    <p:sldId id="1781" r:id="rId66"/>
    <p:sldId id="1785" r:id="rId67"/>
    <p:sldId id="1692" r:id="rId68"/>
    <p:sldId id="307" r:id="rId69"/>
  </p:sldIdLst>
  <p:sldSz cx="9144000" cy="5143500" type="screen16x9"/>
  <p:notesSz cx="6858000" cy="9144000"/>
  <p:custDataLst>
    <p:tags r:id="rId7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000000"/>
    <a:srgbClr val="92D3DF"/>
    <a:srgbClr val="53B9CD"/>
    <a:srgbClr val="50CFDA"/>
    <a:srgbClr val="DEE4FA"/>
    <a:srgbClr val="486AE5"/>
    <a:srgbClr val="24357A"/>
    <a:srgbClr val="F5EEF8"/>
    <a:srgbClr val="142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55" autoAdjust="0"/>
    <p:restoredTop sz="82873" autoAdjust="0"/>
  </p:normalViewPr>
  <p:slideViewPr>
    <p:cSldViewPr>
      <p:cViewPr varScale="1">
        <p:scale>
          <a:sx n="120" d="100"/>
          <a:sy n="120" d="100"/>
        </p:scale>
        <p:origin x="1530" y="84"/>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4/19/2019</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4/19/2019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7</a:t>
            </a:fld>
            <a:endParaRPr lang="en-US"/>
          </a:p>
        </p:txBody>
      </p:sp>
    </p:spTree>
    <p:extLst>
      <p:ext uri="{BB962C8B-B14F-4D97-AF65-F5344CB8AC3E}">
        <p14:creationId xmlns:p14="http://schemas.microsoft.com/office/powerpoint/2010/main" val="31421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Now it is Volume 13 year 2019.  Previously it was volume 12 year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19</a:t>
            </a:fld>
            <a:endParaRPr lang="en-US"/>
          </a:p>
        </p:txBody>
      </p:sp>
    </p:spTree>
    <p:extLst>
      <p:ext uri="{BB962C8B-B14F-4D97-AF65-F5344CB8AC3E}">
        <p14:creationId xmlns:p14="http://schemas.microsoft.com/office/powerpoint/2010/main" val="4103485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All four predicted items of the cycle have been created with no receiving date (because they have not yet been received)</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20</a:t>
            </a:fld>
            <a:endParaRPr lang="en-US"/>
          </a:p>
        </p:txBody>
      </p:sp>
    </p:spTree>
    <p:extLst>
      <p:ext uri="{BB962C8B-B14F-4D97-AF65-F5344CB8AC3E}">
        <p14:creationId xmlns:p14="http://schemas.microsoft.com/office/powerpoint/2010/main" val="1136410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item has an expected receiving date</a:t>
            </a:r>
          </a:p>
          <a:p>
            <a:r>
              <a:rPr lang="en-US" dirty="0"/>
              <a:t>The description (as previously stated) is in accordance with 853 pattern field</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21</a:t>
            </a:fld>
            <a:endParaRPr lang="en-US"/>
          </a:p>
        </p:txBody>
      </p:sp>
    </p:spTree>
    <p:extLst>
      <p:ext uri="{BB962C8B-B14F-4D97-AF65-F5344CB8AC3E}">
        <p14:creationId xmlns:p14="http://schemas.microsoft.com/office/powerpoint/2010/main" val="3070427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staff user is at the acquisitions department (or a circulation desk which is defined to also function as an acquisitions desk) and does “Acquisitions &gt; Receiving and Invoicing &gt; Receive”</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22</a:t>
            </a:fld>
            <a:endParaRPr lang="en-US"/>
          </a:p>
        </p:txBody>
      </p:sp>
    </p:spTree>
    <p:extLst>
      <p:ext uri="{BB962C8B-B14F-4D97-AF65-F5344CB8AC3E}">
        <p14:creationId xmlns:p14="http://schemas.microsoft.com/office/powerpoint/2010/main" val="1352334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23</a:t>
            </a:fld>
            <a:endParaRPr lang="en-US"/>
          </a:p>
        </p:txBody>
      </p:sp>
    </p:spTree>
    <p:extLst>
      <p:ext uri="{BB962C8B-B14F-4D97-AF65-F5344CB8AC3E}">
        <p14:creationId xmlns:p14="http://schemas.microsoft.com/office/powerpoint/2010/main" val="46376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175" indent="-257175">
              <a:buFont typeface="Arial" pitchFamily="34" charset="0"/>
              <a:buChar char="•"/>
            </a:pPr>
            <a:r>
              <a:rPr lang="en-US" dirty="0"/>
              <a:t>Now we receive the items.</a:t>
            </a:r>
          </a:p>
          <a:p>
            <a:pPr marL="257175" indent="-257175">
              <a:buFont typeface="Arial" pitchFamily="34" charset="0"/>
              <a:buChar char="•"/>
            </a:pPr>
            <a:r>
              <a:rPr lang="en-US" dirty="0"/>
              <a:t>We can click the checkbox(</a:t>
            </a:r>
            <a:r>
              <a:rPr lang="en-US" dirty="0" err="1"/>
              <a:t>es</a:t>
            </a:r>
            <a:r>
              <a:rPr lang="en-US" dirty="0"/>
              <a:t>) on the left and then click “Save and Receive” or we can do “Actions &gt; Receive” per item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will now receive Volume  12 numbers 1 and 2</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25</a:t>
            </a:fld>
            <a:endParaRPr lang="en-US"/>
          </a:p>
        </p:txBody>
      </p:sp>
    </p:spTree>
    <p:extLst>
      <p:ext uri="{BB962C8B-B14F-4D97-AF65-F5344CB8AC3E}">
        <p14:creationId xmlns:p14="http://schemas.microsoft.com/office/powerpoint/2010/main" val="2858941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user now sees which items have already arrived and which items have not yet arrived</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26</a:t>
            </a:fld>
            <a:endParaRPr lang="en-US"/>
          </a:p>
        </p:txBody>
      </p:sp>
    </p:spTree>
    <p:extLst>
      <p:ext uri="{BB962C8B-B14F-4D97-AF65-F5344CB8AC3E}">
        <p14:creationId xmlns:p14="http://schemas.microsoft.com/office/powerpoint/2010/main" val="3073538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doing a physical item search we see that Vol. 12 issues 1-2 are in place but issues 3-4 are not in place (not arrived)</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27</a:t>
            </a:fld>
            <a:endParaRPr lang="en-US"/>
          </a:p>
        </p:txBody>
      </p:sp>
    </p:spTree>
    <p:extLst>
      <p:ext uri="{BB962C8B-B14F-4D97-AF65-F5344CB8AC3E}">
        <p14:creationId xmlns:p14="http://schemas.microsoft.com/office/powerpoint/2010/main" val="487684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we did “Receive” the items immediately became “in place”.  We could have set it up so that the items would have remained in the acquisitions department for further processing until scanning them into the circulation desk.</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28</a:t>
            </a:fld>
            <a:endParaRPr lang="en-US"/>
          </a:p>
        </p:txBody>
      </p:sp>
    </p:spTree>
    <p:extLst>
      <p:ext uri="{BB962C8B-B14F-4D97-AF65-F5344CB8AC3E}">
        <p14:creationId xmlns:p14="http://schemas.microsoft.com/office/powerpoint/2010/main" val="3958320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175" indent="-257175">
              <a:buFont typeface="Arial" pitchFamily="34" charset="0"/>
              <a:buChar char="•"/>
            </a:pPr>
            <a:r>
              <a:rPr lang="en-US" dirty="0"/>
              <a:t>We can also see from the items list what has and has not arrived.</a:t>
            </a:r>
          </a:p>
          <a:p>
            <a:pPr marL="257175" indent="-257175">
              <a:buFont typeface="Arial" pitchFamily="34" charset="0"/>
              <a:buChar char="•"/>
            </a:pPr>
            <a:r>
              <a:rPr lang="en-US" dirty="0"/>
              <a:t>We will click here now to open the next cycle of predicted items</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29</a:t>
            </a:fld>
            <a:endParaRPr lang="en-US"/>
          </a:p>
        </p:txBody>
      </p:sp>
    </p:spTree>
    <p:extLst>
      <p:ext uri="{BB962C8B-B14F-4D97-AF65-F5344CB8AC3E}">
        <p14:creationId xmlns:p14="http://schemas.microsoft.com/office/powerpoint/2010/main" val="2248965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175" indent="-257175">
              <a:buFont typeface="Arial" pitchFamily="34" charset="0"/>
              <a:buChar char="•"/>
            </a:pPr>
            <a:r>
              <a:rPr lang="en-US" sz="1200" dirty="0"/>
              <a:t>Library makes purchase order line POL-44785 for this record</a:t>
            </a:r>
          </a:p>
          <a:p>
            <a:pPr marL="257175" indent="-257175">
              <a:buFont typeface="Arial" pitchFamily="34" charset="0"/>
              <a:buChar char="•"/>
            </a:pPr>
            <a:r>
              <a:rPr lang="en-US" sz="1200" dirty="0"/>
              <a:t>It will begin with:</a:t>
            </a:r>
            <a:br>
              <a:rPr lang="en-US" sz="1200" dirty="0"/>
            </a:br>
            <a:r>
              <a:rPr lang="en-US" sz="1200" dirty="0"/>
              <a:t>Volume 12 Issue 1 Year 2018</a:t>
            </a:r>
          </a:p>
          <a:p>
            <a:pPr marL="257175" indent="-257175">
              <a:buFont typeface="Arial" pitchFamily="34" charset="0"/>
              <a:buChar char="•"/>
            </a:pPr>
            <a:r>
              <a:rPr lang="en-US" sz="1200" dirty="0"/>
              <a:t>The order is made using vendor ‘J and S Ltd.’</a:t>
            </a:r>
          </a:p>
          <a:p>
            <a:pPr marL="257175" marR="0" lvl="0" indent="-2571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The “Subscription interval” is “30”</a:t>
            </a:r>
          </a:p>
          <a:p>
            <a:pPr marL="257175" indent="-257175">
              <a:buFont typeface="Arial" pitchFamily="34" charset="0"/>
              <a:buChar char="•"/>
            </a:pPr>
            <a:endParaRPr lang="en-US" sz="1200" dirty="0"/>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8</a:t>
            </a:fld>
            <a:endParaRPr lang="en-US"/>
          </a:p>
        </p:txBody>
      </p:sp>
    </p:spTree>
    <p:extLst>
      <p:ext uri="{BB962C8B-B14F-4D97-AF65-F5344CB8AC3E}">
        <p14:creationId xmlns:p14="http://schemas.microsoft.com/office/powerpoint/2010/main" val="3787830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cycle</a:t>
            </a:r>
          </a:p>
        </p:txBody>
      </p:sp>
      <p:sp>
        <p:nvSpPr>
          <p:cNvPr id="4" name="Slide Number Placeholder 3"/>
          <p:cNvSpPr>
            <a:spLocks noGrp="1"/>
          </p:cNvSpPr>
          <p:nvPr>
            <p:ph type="sldNum" sz="quarter" idx="10"/>
          </p:nvPr>
        </p:nvSpPr>
        <p:spPr/>
        <p:txBody>
          <a:bodyPr/>
          <a:lstStyle/>
          <a:p>
            <a:fld id="{1367401B-FB73-460B-B34B-AE2D26C8FE60}" type="slidenum">
              <a:rPr lang="en-US" smtClean="0"/>
              <a:t>30</a:t>
            </a:fld>
            <a:endParaRPr lang="en-US"/>
          </a:p>
        </p:txBody>
      </p:sp>
    </p:spTree>
    <p:extLst>
      <p:ext uri="{BB962C8B-B14F-4D97-AF65-F5344CB8AC3E}">
        <p14:creationId xmlns:p14="http://schemas.microsoft.com/office/powerpoint/2010/main" val="1182365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175" indent="-257175">
              <a:buFont typeface="Arial" pitchFamily="34" charset="0"/>
              <a:buChar char="•"/>
            </a:pPr>
            <a:r>
              <a:rPr lang="en-US" sz="1200" dirty="0"/>
              <a:t>By default Alma provides a set of rules which occur when a holdings record is saved.</a:t>
            </a:r>
          </a:p>
          <a:p>
            <a:pPr marL="257175" indent="-257175">
              <a:buFont typeface="Arial" pitchFamily="34" charset="0"/>
              <a:buChar char="•"/>
            </a:pPr>
            <a:r>
              <a:rPr lang="en-US" sz="1200" dirty="0"/>
              <a:t>These may be viewed at Resource Management Configuration Menu &gt; Cataloging &gt; Metadata Configuration &gt; Marc 21 Holding &gt; Normalization &gt; Marc21 Holding normalize on save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BA755C-5962-D84E-8A5B-BBD874E5B7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6459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itchFamily="34" charset="0"/>
              <a:buChar char="•"/>
            </a:pPr>
            <a:r>
              <a:rPr lang="en-US" dirty="0"/>
              <a:t>In the “Task List” tab which we will show here we can see the following five tasks:</a:t>
            </a:r>
          </a:p>
          <a:p>
            <a:pPr marL="725091" lvl="2" indent="-342900">
              <a:buFont typeface="+mj-lt"/>
              <a:buAutoNum type="arabicPeriod"/>
            </a:pPr>
            <a:r>
              <a:rPr lang="en-US" sz="1650" dirty="0">
                <a:ea typeface="+mn-ea"/>
              </a:rPr>
              <a:t>852 field normalization</a:t>
            </a:r>
          </a:p>
          <a:p>
            <a:pPr marL="725091" lvl="2" indent="-342900">
              <a:buFont typeface="+mj-lt"/>
              <a:buAutoNum type="arabicPeriod"/>
            </a:pPr>
            <a:r>
              <a:rPr lang="en-GB" sz="1650" dirty="0" err="1">
                <a:ea typeface="+mn-ea"/>
              </a:rPr>
              <a:t>MarcDroolNormalization</a:t>
            </a:r>
            <a:endParaRPr lang="en-GB" sz="1650" dirty="0">
              <a:ea typeface="+mn-ea"/>
            </a:endParaRPr>
          </a:p>
          <a:p>
            <a:pPr marL="725091" lvl="2" indent="-342900">
              <a:buFont typeface="+mj-lt"/>
              <a:buAutoNum type="arabicPeriod"/>
            </a:pPr>
            <a:r>
              <a:rPr lang="en-GB" sz="1650" dirty="0">
                <a:ea typeface="+mn-ea"/>
              </a:rPr>
              <a:t>MARC21 Expand Holding By 863/4/5 Task </a:t>
            </a:r>
          </a:p>
          <a:p>
            <a:pPr marL="725091" lvl="2" indent="-342900">
              <a:buFont typeface="+mj-lt"/>
              <a:buAutoNum type="arabicPeriod"/>
            </a:pPr>
            <a:r>
              <a:rPr lang="en-GB" sz="1650" dirty="0">
                <a:ea typeface="+mn-ea"/>
              </a:rPr>
              <a:t>MARC21 Expand Holding By 866/7/8 Task </a:t>
            </a:r>
          </a:p>
          <a:p>
            <a:pPr marL="725091" lvl="2" indent="-342900">
              <a:buFont typeface="+mj-lt"/>
              <a:buAutoNum type="arabicPeriod"/>
            </a:pPr>
            <a:r>
              <a:rPr lang="en-US" sz="1650" dirty="0">
                <a:ea typeface="+mn-ea"/>
              </a:rPr>
              <a:t>marc21HoldingClearEmptyFieldsTask</a:t>
            </a:r>
          </a:p>
          <a:p>
            <a:endParaRPr lang="en-US" dirty="0"/>
          </a:p>
          <a:p>
            <a:pPr marL="257175" indent="-257175">
              <a:buFont typeface="Arial" pitchFamily="34" charset="0"/>
              <a:buChar char="•"/>
            </a:pPr>
            <a:r>
              <a:rPr lang="en-US" sz="1800" dirty="0"/>
              <a:t>The order of the tasks in the task list, is very important and it is recommended that these three  appear in the following order:</a:t>
            </a:r>
          </a:p>
          <a:p>
            <a:pPr marL="725091" lvl="2" indent="-342900">
              <a:buFont typeface="+mj-lt"/>
              <a:buAutoNum type="arabicPeriod"/>
            </a:pPr>
            <a:r>
              <a:rPr lang="en-GB" sz="1800" dirty="0" err="1"/>
              <a:t>MarcDroolNormalization</a:t>
            </a:r>
            <a:endParaRPr lang="en-GB" sz="1800" dirty="0"/>
          </a:p>
          <a:p>
            <a:pPr marL="725091" lvl="2" indent="-342900">
              <a:buFont typeface="+mj-lt"/>
              <a:buAutoNum type="arabicPeriod"/>
            </a:pPr>
            <a:r>
              <a:rPr lang="en-GB" sz="1800" dirty="0"/>
              <a:t>MARC21 Expand Holding By 863/4/5 Task </a:t>
            </a:r>
          </a:p>
          <a:p>
            <a:pPr marL="725091" lvl="2" indent="-342900">
              <a:buFont typeface="+mj-lt"/>
              <a:buAutoNum type="arabicPeriod"/>
            </a:pPr>
            <a:r>
              <a:rPr lang="en-GB" sz="1800" dirty="0"/>
              <a:t>MARC21 Expand Holding By 866/7/8 Task </a:t>
            </a:r>
          </a:p>
          <a:p>
            <a:endParaRPr lang="en-US" dirty="0"/>
          </a:p>
          <a:p>
            <a:pPr marL="257175" indent="-257175">
              <a:buFont typeface="Arial" pitchFamily="34" charset="0"/>
              <a:buChar char="•"/>
            </a:pPr>
            <a:r>
              <a:rPr lang="en-US" sz="1800" dirty="0"/>
              <a:t>The order is important because as we will see:</a:t>
            </a:r>
          </a:p>
          <a:p>
            <a:pPr marL="342900" indent="-342900">
              <a:buFont typeface="Arial" panose="020B0604020202020204" pitchFamily="34" charset="0"/>
              <a:buChar char="•"/>
            </a:pPr>
            <a:r>
              <a:rPr lang="en-US" sz="1800" dirty="0"/>
              <a:t>“</a:t>
            </a:r>
            <a:r>
              <a:rPr lang="en-US" sz="1800" dirty="0" err="1"/>
              <a:t>MarcDroolNormalization</a:t>
            </a:r>
            <a:r>
              <a:rPr lang="en-US" sz="1800" dirty="0"/>
              <a:t>” will remove previous 863/4/5/6/7/8 fields before creating new “up-to-date” ones</a:t>
            </a:r>
          </a:p>
          <a:p>
            <a:pPr marL="342900" lvl="2" indent="-342900">
              <a:buFont typeface="Arial" pitchFamily="34" charset="0"/>
              <a:buChar char="•"/>
            </a:pPr>
            <a:r>
              <a:rPr lang="en-GB" sz="1800" dirty="0"/>
              <a:t>“MARC21 Expand Holding By 863/4/5 Task” will create the 863/4/5 fields that will subsequently be used by “MARC21 Expand Holding By 866/7/8 Task” </a:t>
            </a:r>
          </a:p>
          <a:p>
            <a:pPr marL="342900" lvl="2" indent="-342900">
              <a:buFont typeface="Arial" pitchFamily="34" charset="0"/>
              <a:buChar char="•"/>
            </a:pPr>
            <a:r>
              <a:rPr lang="en-US" sz="1800" dirty="0"/>
              <a:t>Because </a:t>
            </a:r>
            <a:r>
              <a:rPr lang="en-GB" sz="1800" dirty="0"/>
              <a:t>“MARC21 Expand Holding By 866/7/8 Task” uses the results of “MARC21 Expand Holding By 863/4/5 Task” it should appear after “MARC21 Expand Holding By 863/4/5 Task”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BA755C-5962-D84E-8A5B-BBD874E5B7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9336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itchFamily="34" charset="0"/>
              <a:buChar char="•"/>
            </a:pPr>
            <a:r>
              <a:rPr lang="en-US" dirty="0"/>
              <a:t>In the “Task List” tab which we will show here we can see the following five tasks:</a:t>
            </a:r>
          </a:p>
          <a:p>
            <a:pPr marL="725091" lvl="2" indent="-342900">
              <a:buFont typeface="+mj-lt"/>
              <a:buAutoNum type="arabicPeriod"/>
            </a:pPr>
            <a:r>
              <a:rPr lang="en-US" sz="1650" dirty="0">
                <a:ea typeface="+mn-ea"/>
              </a:rPr>
              <a:t>852 field normalization</a:t>
            </a:r>
          </a:p>
          <a:p>
            <a:pPr marL="725091" lvl="2" indent="-342900">
              <a:buFont typeface="+mj-lt"/>
              <a:buAutoNum type="arabicPeriod"/>
            </a:pPr>
            <a:r>
              <a:rPr lang="en-GB" sz="1650" dirty="0" err="1">
                <a:ea typeface="+mn-ea"/>
              </a:rPr>
              <a:t>MarcDroolNormalization</a:t>
            </a:r>
            <a:endParaRPr lang="en-GB" sz="1650" dirty="0">
              <a:ea typeface="+mn-ea"/>
            </a:endParaRPr>
          </a:p>
          <a:p>
            <a:pPr marL="725091" lvl="2" indent="-342900">
              <a:buFont typeface="+mj-lt"/>
              <a:buAutoNum type="arabicPeriod"/>
            </a:pPr>
            <a:r>
              <a:rPr lang="en-GB" sz="1650" dirty="0">
                <a:ea typeface="+mn-ea"/>
              </a:rPr>
              <a:t>MARC21 Expand Holding By 863/4/5 Task </a:t>
            </a:r>
          </a:p>
          <a:p>
            <a:pPr marL="725091" lvl="2" indent="-342900">
              <a:buFont typeface="+mj-lt"/>
              <a:buAutoNum type="arabicPeriod"/>
            </a:pPr>
            <a:r>
              <a:rPr lang="en-GB" sz="1650" dirty="0">
                <a:ea typeface="+mn-ea"/>
              </a:rPr>
              <a:t>MARC21 Expand Holding By 866/7/8 Task </a:t>
            </a:r>
          </a:p>
          <a:p>
            <a:pPr marL="725091" lvl="2" indent="-342900">
              <a:buFont typeface="+mj-lt"/>
              <a:buAutoNum type="arabicPeriod"/>
            </a:pPr>
            <a:r>
              <a:rPr lang="en-US" sz="1650" dirty="0">
                <a:ea typeface="+mn-ea"/>
              </a:rPr>
              <a:t>marc21HoldingClearEmptyFieldsTask</a:t>
            </a:r>
          </a:p>
          <a:p>
            <a:endParaRPr lang="en-US" dirty="0"/>
          </a:p>
          <a:p>
            <a:pPr marL="257175" indent="-257175">
              <a:buFont typeface="Arial" pitchFamily="34" charset="0"/>
              <a:buChar char="•"/>
            </a:pPr>
            <a:r>
              <a:rPr lang="en-US" sz="1800" dirty="0"/>
              <a:t>The order of the tasks in the task list, is very important and it is recommended that these three  appear in the following order:</a:t>
            </a:r>
          </a:p>
          <a:p>
            <a:pPr marL="725091" lvl="2" indent="-342900">
              <a:buFont typeface="+mj-lt"/>
              <a:buAutoNum type="arabicPeriod"/>
            </a:pPr>
            <a:r>
              <a:rPr lang="en-GB" sz="1800" dirty="0" err="1"/>
              <a:t>MarcDroolNormalization</a:t>
            </a:r>
            <a:endParaRPr lang="en-GB" sz="1800" dirty="0"/>
          </a:p>
          <a:p>
            <a:pPr marL="725091" lvl="2" indent="-342900">
              <a:buFont typeface="+mj-lt"/>
              <a:buAutoNum type="arabicPeriod"/>
            </a:pPr>
            <a:r>
              <a:rPr lang="en-GB" sz="1800" dirty="0"/>
              <a:t>MARC21 Expand Holding By 863/4/5 Task </a:t>
            </a:r>
          </a:p>
          <a:p>
            <a:pPr marL="725091" lvl="2" indent="-342900">
              <a:buFont typeface="+mj-lt"/>
              <a:buAutoNum type="arabicPeriod"/>
            </a:pPr>
            <a:r>
              <a:rPr lang="en-GB" sz="1800" dirty="0"/>
              <a:t>MARC21 Expand Holding By 866/7/8 Task </a:t>
            </a:r>
          </a:p>
          <a:p>
            <a:endParaRPr lang="en-US" dirty="0"/>
          </a:p>
          <a:p>
            <a:pPr marL="257175" indent="-257175">
              <a:buFont typeface="Arial" pitchFamily="34" charset="0"/>
              <a:buChar char="•"/>
            </a:pPr>
            <a:r>
              <a:rPr lang="en-US" sz="1800" dirty="0"/>
              <a:t>The order is important because as we will see:</a:t>
            </a:r>
          </a:p>
          <a:p>
            <a:pPr marL="342900" indent="-342900">
              <a:buFont typeface="Arial" panose="020B0604020202020204" pitchFamily="34" charset="0"/>
              <a:buChar char="•"/>
            </a:pPr>
            <a:r>
              <a:rPr lang="en-US" sz="1800" dirty="0"/>
              <a:t>“</a:t>
            </a:r>
            <a:r>
              <a:rPr lang="en-US" sz="1800" dirty="0" err="1"/>
              <a:t>MarcDroolNormalization</a:t>
            </a:r>
            <a:r>
              <a:rPr lang="en-US" sz="1800" dirty="0"/>
              <a:t>” will remove previous 863/4/5/6/7/8 fields before creating new “up-to-date” ones</a:t>
            </a:r>
          </a:p>
          <a:p>
            <a:pPr marL="342900" lvl="2" indent="-342900">
              <a:buFont typeface="Arial" pitchFamily="34" charset="0"/>
              <a:buChar char="•"/>
            </a:pPr>
            <a:r>
              <a:rPr lang="en-GB" sz="1800" dirty="0"/>
              <a:t>“MARC21 Expand Holding By 863/4/5 Task” will create the 863/4/5 fields that will subsequently be used by “MARC21 Expand Holding By 866/7/8 Task” </a:t>
            </a:r>
          </a:p>
          <a:p>
            <a:pPr marL="342900" lvl="2" indent="-342900">
              <a:buFont typeface="Arial" pitchFamily="34" charset="0"/>
              <a:buChar char="•"/>
            </a:pPr>
            <a:r>
              <a:rPr lang="en-US" sz="1800" dirty="0"/>
              <a:t>Because </a:t>
            </a:r>
            <a:r>
              <a:rPr lang="en-GB" sz="1800" dirty="0"/>
              <a:t>“MARC21 Expand Holding By 866/7/8 Task” uses the results of “MARC21 Expand Holding By 863/4/5 Task” it should appear after “MARC21 Expand Holding By 863/4/5 Task”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BA755C-5962-D84E-8A5B-BBD874E5B7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2184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MARC21 Expand Holding By 866/7/8 Task procedure will automatically create the 866/867/868 fields.</a:t>
            </a:r>
          </a:p>
          <a:p>
            <a:r>
              <a:rPr lang="en-US" dirty="0"/>
              <a:t>The 866/867/868 are the ‘Textual Holdings’ fields (arrow)</a:t>
            </a:r>
          </a:p>
          <a:p>
            <a:r>
              <a:rPr lang="en-US" dirty="0"/>
              <a:t>The 866/867/868 fields are created from the 853/854/855 and 863/864/865 linked fields. (arrow x2)</a:t>
            </a:r>
          </a:p>
          <a:p>
            <a:r>
              <a:rPr lang="en-US" dirty="0"/>
              <a:t>The 863/864/865 fields will be created from the actual existence of the arrived items.</a:t>
            </a:r>
          </a:p>
          <a:p>
            <a:r>
              <a:rPr lang="en-US" dirty="0"/>
              <a:t>This will be done for the arrived items which have a link to the 853/4/5 field of the holdings record</a:t>
            </a:r>
          </a:p>
          <a:p>
            <a:endParaRPr lang="en-US" dirty="0"/>
          </a:p>
          <a:p>
            <a:pPr marL="257175" indent="-257175">
              <a:buFont typeface="Arial" pitchFamily="34" charset="0"/>
              <a:buChar char="•"/>
            </a:pPr>
            <a:r>
              <a:rPr lang="en-US" sz="1200" dirty="0"/>
              <a:t>If the item is created from a prediction pattern then the link to the </a:t>
            </a:r>
            <a:r>
              <a:rPr lang="en-GB" sz="1200" dirty="0"/>
              <a:t>853/4/5 field of the holdings record </a:t>
            </a:r>
            <a:r>
              <a:rPr lang="en-US" sz="1200" dirty="0"/>
              <a:t>is made automatically.</a:t>
            </a:r>
          </a:p>
          <a:p>
            <a:pPr marL="257175" indent="-257175">
              <a:buFont typeface="Arial" pitchFamily="34" charset="0"/>
              <a:buChar char="•"/>
            </a:pPr>
            <a:r>
              <a:rPr lang="en-US" sz="1200" dirty="0"/>
              <a:t>If the item is not made from a prediction pattern then item “pattern type” and “linking number” should be updated manually.</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BA755C-5962-D84E-8A5B-BBD874E5B7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2979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BA755C-5962-D84E-8A5B-BBD874E5B7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1348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BA755C-5962-D84E-8A5B-BBD874E5B7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6363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BA755C-5962-D84E-8A5B-BBD874E5B7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7190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175" indent="-257175">
              <a:buFont typeface="Arial" pitchFamily="34" charset="0"/>
              <a:buChar char="•"/>
            </a:pPr>
            <a:r>
              <a:rPr lang="en-US" sz="1500" dirty="0"/>
              <a:t>In our specific situation:</a:t>
            </a:r>
          </a:p>
          <a:p>
            <a:pPr marL="471488" lvl="1" indent="-257175">
              <a:buFont typeface="Arial" pitchFamily="34" charset="0"/>
              <a:buChar char="•"/>
            </a:pPr>
            <a:r>
              <a:rPr lang="en-US" sz="1500" dirty="0"/>
              <a:t>Vol. 1 2018 issues 1-4 have all arrived. It is a complete volume.</a:t>
            </a:r>
          </a:p>
          <a:p>
            <a:pPr marL="471488" lvl="1" indent="-257175">
              <a:buFont typeface="Arial" pitchFamily="34" charset="0"/>
              <a:buChar char="•"/>
            </a:pPr>
            <a:r>
              <a:rPr lang="en-US" sz="1500" dirty="0"/>
              <a:t>Vol. 2 2019 issues 1 and 4 have arrived.  Issues 2 and 3 are missing. It is not a complete volume.</a:t>
            </a:r>
          </a:p>
          <a:p>
            <a:pPr marL="471488" lvl="1" indent="-257175">
              <a:buFont typeface="Arial" pitchFamily="34" charset="0"/>
              <a:buChar char="•"/>
            </a:pPr>
            <a:r>
              <a:rPr lang="en-US" sz="1500" dirty="0"/>
              <a:t>Vol. 3 2020 issues 1-4 have arrived. It is a complete volume.</a:t>
            </a:r>
          </a:p>
          <a:p>
            <a:pPr marL="257175" indent="-257175">
              <a:buFont typeface="Arial" pitchFamily="34" charset="0"/>
              <a:buChar char="•"/>
            </a:pPr>
            <a:r>
              <a:rPr lang="en-US" sz="1500" dirty="0"/>
              <a:t>So we have 10 issues.</a:t>
            </a:r>
          </a:p>
          <a:p>
            <a:pPr marL="257175" indent="-257175">
              <a:buFont typeface="Arial" pitchFamily="34" charset="0"/>
              <a:buChar char="•"/>
            </a:pPr>
            <a:r>
              <a:rPr lang="en-US" sz="1500" dirty="0"/>
              <a:t>All is complete for Vol. 1-3 except for issues 2 and 3 of Vol. 2 from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Verdan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Verdan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Verdana"/>
                <a:cs typeface="Arial"/>
              </a:rPr>
              <a:t>Vol. 2 issues 2-3 missing.  They have no receiving date, they are “not in place” and have Process Type “Acquisition”</a:t>
            </a:r>
            <a:endParaRPr lang="en-GB" sz="1200" dirty="0">
              <a:solidFill>
                <a:srgbClr val="000000"/>
              </a:solidFill>
              <a:latin typeface="Verdana"/>
              <a:cs typeface="Aria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BA755C-5962-D84E-8A5B-BBD874E5B7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1996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Because we used the prediction pattern to create the items each item is automatically linked to the relevant 85X field of the holdings record</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BA755C-5962-D84E-8A5B-BBD874E5B7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2855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175" indent="-257175">
              <a:buFont typeface="Arial" pitchFamily="34" charset="0"/>
              <a:buChar char="•"/>
            </a:pPr>
            <a:r>
              <a:rPr lang="en-US" sz="1200" dirty="0"/>
              <a:t>In the holding record (which gets created automatically when the order is created) the librarian adds field 853 for a quarterly journal.</a:t>
            </a:r>
          </a:p>
          <a:p>
            <a:pPr marL="257175" indent="-257175">
              <a:buFont typeface="Arial" pitchFamily="34" charset="0"/>
              <a:buChar char="•"/>
            </a:pPr>
            <a:r>
              <a:rPr lang="en-US" sz="1200" dirty="0"/>
              <a:t>The librarian can use a predefined template when adding field 853, and make only the necessary changes if needed.</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9</a:t>
            </a:fld>
            <a:endParaRPr lang="en-US"/>
          </a:p>
        </p:txBody>
      </p:sp>
    </p:spTree>
    <p:extLst>
      <p:ext uri="{BB962C8B-B14F-4D97-AF65-F5344CB8AC3E}">
        <p14:creationId xmlns:p14="http://schemas.microsoft.com/office/powerpoint/2010/main" val="14395626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BA755C-5962-D84E-8A5B-BBD874E5B7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0300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BA755C-5962-D84E-8A5B-BBD874E5B7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96625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BA755C-5962-D84E-8A5B-BBD874E5B7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8966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BA755C-5962-D84E-8A5B-BBD874E5B7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68408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BA755C-5962-D84E-8A5B-BBD874E5B7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58587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342900"/>
            <a:r>
              <a:rPr lang="en-US" sz="1200" dirty="0">
                <a:solidFill>
                  <a:srgbClr val="000000"/>
                </a:solidFill>
                <a:latin typeface="Verdana"/>
                <a:cs typeface="Arial"/>
              </a:rPr>
              <a:t>First the 863 fields were created from the actual physical items.</a:t>
            </a:r>
          </a:p>
          <a:p>
            <a:pPr defTabSz="342900"/>
            <a:r>
              <a:rPr lang="en-US" sz="1200" dirty="0">
                <a:solidFill>
                  <a:srgbClr val="000000"/>
                </a:solidFill>
                <a:latin typeface="Verdana"/>
                <a:cs typeface="Arial"/>
              </a:rPr>
              <a:t>Alma saw which items existed and were linked to the holdings record and made relevant 863 fields </a:t>
            </a:r>
            <a:endParaRPr lang="en-GB" sz="1200" dirty="0">
              <a:solidFill>
                <a:srgbClr val="000000"/>
              </a:solidFill>
              <a:latin typeface="Verdana"/>
              <a:cs typeface="Aria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BA755C-5962-D84E-8A5B-BBD874E5B7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59436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Verdana"/>
                <a:cs typeface="Arial"/>
              </a:rPr>
              <a:t>Next the 866 fields are created from the 863 fields.  The 853 field was also used, for example to know to put “v.” as prefix to volume and “no.” as prefix to issue</a:t>
            </a:r>
            <a:endParaRPr lang="en-GB" sz="1200" dirty="0">
              <a:solidFill>
                <a:srgbClr val="000000"/>
              </a:solidFill>
              <a:latin typeface="Verdana"/>
              <a:cs typeface="Aria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BA755C-5962-D84E-8A5B-BBD874E5B7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29238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BA755C-5962-D84E-8A5B-BBD874E5B7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97502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BA755C-5962-D84E-8A5B-BBD874E5B7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52537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rule (which we called “</a:t>
            </a:r>
            <a:r>
              <a:rPr lang="en-GB" sz="1200" dirty="0"/>
              <a:t>delete 863 4 5 6 7 8 if it does not have subfield 8 9</a:t>
            </a:r>
            <a:r>
              <a:rPr lang="en-US" sz="1200" dirty="0"/>
              <a:t>”) is then added to the “</a:t>
            </a:r>
            <a:r>
              <a:rPr lang="en-GB" sz="1200" dirty="0"/>
              <a:t>Marc21 Holding normalize on save”.  </a:t>
            </a:r>
            <a:endParaRPr lang="en-US" sz="120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BA755C-5962-D84E-8A5B-BBD874E5B7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6464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‘Out of the box’ there are many prediction patterns – one for nearly every possible situation. These contain 853 captions and pattern fields as well as 590 note fields.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will choose ‘Serial prediction quarterly months’</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10</a:t>
            </a:fld>
            <a:endParaRPr lang="en-US"/>
          </a:p>
        </p:txBody>
      </p:sp>
    </p:spTree>
    <p:extLst>
      <p:ext uri="{BB962C8B-B14F-4D97-AF65-F5344CB8AC3E}">
        <p14:creationId xmlns:p14="http://schemas.microsoft.com/office/powerpoint/2010/main" val="28127711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We still have the local 866 (b/c our rule said if there is a 866 with subfield $8 9 don’t delete</a:t>
            </a:r>
          </a:p>
          <a:p>
            <a:pPr marL="228600" indent="-228600">
              <a:buAutoNum type="arabicPeriod"/>
            </a:pPr>
            <a:r>
              <a:rPr lang="en-US" dirty="0"/>
              <a:t>863 For Vol. 2 is updated to now have issue 2 noted, see that the gap remains b/c we are still missing issue 3</a:t>
            </a:r>
          </a:p>
          <a:p>
            <a:pPr marL="228600" indent="-228600">
              <a:buAutoNum type="arabicPeriod"/>
            </a:pPr>
            <a:r>
              <a:rPr lang="en-US" dirty="0"/>
              <a:t>866 was created to show we have vol 2 issues 1-2</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BA755C-5962-D84E-8A5B-BBD874E5B7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74599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we had a gap!</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BA755C-5962-D84E-8A5B-BBD874E5B7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28963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7175" indent="-257175">
              <a:buFont typeface="Arial" pitchFamily="34" charset="0"/>
              <a:buChar char="•"/>
            </a:pPr>
            <a:r>
              <a:rPr lang="en-US" sz="1200" dirty="0"/>
              <a:t>When the end user views the record in Primo he now does not need to scroll through what can often be a long list of items to see if the item(s) he needs are present.</a:t>
            </a:r>
          </a:p>
          <a:p>
            <a:pPr marL="257175" indent="-257175">
              <a:buFont typeface="Arial" pitchFamily="34" charset="0"/>
              <a:buChar char="•"/>
            </a:pPr>
            <a:r>
              <a:rPr lang="en-US" sz="1200" dirty="0">
                <a:cs typeface="Courier New" panose="02070309020205020404" pitchFamily="49" charset="0"/>
              </a:rPr>
              <a:t>He can instead view the summary holdings record in the </a:t>
            </a:r>
            <a:r>
              <a:rPr lang="en-US" sz="1200" dirty="0" err="1">
                <a:cs typeface="Courier New" panose="02070309020205020404" pitchFamily="49" charset="0"/>
              </a:rPr>
              <a:t>GetIt</a:t>
            </a:r>
            <a:r>
              <a:rPr lang="en-US" sz="1200" dirty="0">
                <a:cs typeface="Courier New" panose="02070309020205020404" pitchFamily="49" charset="0"/>
              </a:rPr>
              <a:t> tab</a:t>
            </a:r>
          </a:p>
          <a:p>
            <a:pPr marL="257175" indent="-257175">
              <a:buFont typeface="Arial" pitchFamily="34" charset="0"/>
              <a:buChar char="•"/>
            </a:pPr>
            <a:r>
              <a:rPr lang="en-US" sz="1200" dirty="0">
                <a:cs typeface="Courier New" panose="02070309020205020404" pitchFamily="49" charset="0"/>
              </a:rPr>
              <a:t>The actual display of the 866/7/8 field in Primo depends on local customizations and thus differs from library to library</a:t>
            </a:r>
            <a:endParaRPr lang="en-ZA" sz="1200" dirty="0">
              <a:cs typeface="Courier New" panose="02070309020205020404" pitchFamily="49"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BA755C-5962-D84E-8A5B-BBD874E5B7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47413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BA755C-5962-D84E-8A5B-BBD874E5B7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43668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BA755C-5962-D84E-8A5B-BBD874E5B7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41893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 2 issues 1-4</a:t>
            </a:r>
          </a:p>
          <a:p>
            <a:r>
              <a:rPr lang="en-US" dirty="0"/>
              <a:t>Vol 3 issue 1</a:t>
            </a:r>
          </a:p>
          <a:p>
            <a:r>
              <a:rPr lang="en-US" dirty="0"/>
              <a:t>Are all received</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BA755C-5962-D84E-8A5B-BBD874E5B7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92838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 – we have a pattern type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#3 – we have a linking number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 they match with the 853 field of the holding record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cs typeface="Courier New" panose="02070309020205020404" pitchFamily="49"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BA755C-5962-D84E-8A5B-BBD874E5B7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71081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BA755C-5962-D84E-8A5B-BBD874E5B7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66563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BA755C-5962-D84E-8A5B-BBD874E5B7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42204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63</a:t>
            </a:fld>
            <a:endParaRPr lang="en-US"/>
          </a:p>
        </p:txBody>
      </p:sp>
    </p:spTree>
    <p:extLst>
      <p:ext uri="{BB962C8B-B14F-4D97-AF65-F5344CB8AC3E}">
        <p14:creationId xmlns:p14="http://schemas.microsoft.com/office/powerpoint/2010/main" val="3415885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853 (and 590) get added to the holding record from the template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853 captions and pattern field contains standard MARC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Prefix for enumeration a -- $$b prefix for enumeration b -- $$u shows that this is 4 times a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$$v </a:t>
            </a:r>
            <a:r>
              <a:rPr lang="en-US" sz="1200" b="0" i="0" kern="1200" dirty="0">
                <a:solidFill>
                  <a:schemeClr val="tx1"/>
                </a:solidFill>
                <a:effectLst/>
                <a:latin typeface="+mn-lt"/>
                <a:ea typeface="+mn-ea"/>
                <a:cs typeface="+mn-cs"/>
              </a:rPr>
              <a:t>Numbering continuity, the r means the issue repeats each cycle --- $$</a:t>
            </a: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enumeration </a:t>
            </a: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(it will appear in </a:t>
            </a:r>
            <a:r>
              <a:rPr lang="en-US" sz="1200" dirty="0"/>
              <a:t>parentheses</a:t>
            </a:r>
            <a:r>
              <a:rPr lang="en-US" sz="1200" b="0" i="0" kern="1200" dirty="0">
                <a:solidFill>
                  <a:schemeClr val="tx1"/>
                </a:solidFill>
                <a:effectLst/>
                <a:latin typeface="+mn-lt"/>
                <a:ea typeface="+mn-ea"/>
                <a:cs typeface="+mn-cs"/>
              </a:rPr>
              <a:t>)-- $$j  chronology j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 Frequency  q=quarterly  -- $$8 Field link and sequence number</a:t>
            </a:r>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11</a:t>
            </a:fld>
            <a:endParaRPr lang="en-US"/>
          </a:p>
        </p:txBody>
      </p:sp>
    </p:spTree>
    <p:extLst>
      <p:ext uri="{BB962C8B-B14F-4D97-AF65-F5344CB8AC3E}">
        <p14:creationId xmlns:p14="http://schemas.microsoft.com/office/powerpoint/2010/main" val="3287463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cursor on 853 field and choose ‘Tools &gt; Marc21 Holdings &gt; Next predicted item’s information’ </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12</a:t>
            </a:fld>
            <a:endParaRPr lang="en-US"/>
          </a:p>
        </p:txBody>
      </p:sp>
    </p:spTree>
    <p:extLst>
      <p:ext uri="{BB962C8B-B14F-4D97-AF65-F5344CB8AC3E}">
        <p14:creationId xmlns:p14="http://schemas.microsoft.com/office/powerpoint/2010/main" val="413949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order for the predication pattern mechanism to work the ‘issue date’ of the expected items must be within the range of the subscription ‘from’ date and subscription ‘to’ date within the order.</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14</a:t>
            </a:fld>
            <a:endParaRPr lang="en-US"/>
          </a:p>
        </p:txBody>
      </p:sp>
    </p:spTree>
    <p:extLst>
      <p:ext uri="{BB962C8B-B14F-4D97-AF65-F5344CB8AC3E}">
        <p14:creationId xmlns:p14="http://schemas.microsoft.com/office/powerpoint/2010/main" val="4171203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After the next predicted item’s information has been entered the 853 field will have a link to this information</a:t>
            </a:r>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15</a:t>
            </a:fld>
            <a:endParaRPr lang="en-US"/>
          </a:p>
        </p:txBody>
      </p:sp>
    </p:spTree>
    <p:extLst>
      <p:ext uri="{BB962C8B-B14F-4D97-AF65-F5344CB8AC3E}">
        <p14:creationId xmlns:p14="http://schemas.microsoft.com/office/powerpoint/2010/main" val="1696648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Description – </a:t>
            </a:r>
            <a:r>
              <a:rPr lang="en-US" sz="1200" dirty="0"/>
              <a:t>This information appears in accordance with the 853 field:</a:t>
            </a:r>
            <a:br>
              <a:rPr lang="en-US" sz="1200" dirty="0"/>
            </a:br>
            <a:r>
              <a:rPr lang="en-US" sz="1200" dirty="0"/>
              <a:t>$$a </a:t>
            </a:r>
            <a:r>
              <a:rPr lang="en-US" sz="1200" b="1" dirty="0"/>
              <a:t>v.</a:t>
            </a:r>
            <a:r>
              <a:rPr lang="en-US" sz="1200" dirty="0"/>
              <a:t> </a:t>
            </a:r>
            <a:br>
              <a:rPr lang="en-US" sz="1200" dirty="0"/>
            </a:br>
            <a:r>
              <a:rPr lang="en-US" sz="1200" dirty="0"/>
              <a:t>$$b </a:t>
            </a:r>
            <a:r>
              <a:rPr lang="en-US" sz="1200" b="1" dirty="0"/>
              <a:t>no</a:t>
            </a:r>
            <a:r>
              <a:rPr lang="en-US" sz="1200" dirty="0"/>
              <a:t>. </a:t>
            </a:r>
            <a:br>
              <a:rPr lang="en-US" sz="1200" dirty="0"/>
            </a:br>
            <a:r>
              <a:rPr lang="en-US" sz="1200" dirty="0"/>
              <a:t>$$</a:t>
            </a:r>
            <a:r>
              <a:rPr lang="en-US" sz="1200" dirty="0" err="1"/>
              <a:t>i</a:t>
            </a:r>
            <a:r>
              <a:rPr lang="en-US" sz="1200" dirty="0"/>
              <a:t> </a:t>
            </a:r>
            <a:r>
              <a:rPr lang="en-US" sz="1200" b="1" dirty="0"/>
              <a:t>(</a:t>
            </a:r>
            <a:r>
              <a:rPr lang="en-US" sz="1200" dirty="0"/>
              <a:t>year</a:t>
            </a:r>
            <a:r>
              <a:rPr lang="en-US" sz="1200"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Status – Item not in place b/c they have not been received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Expected Arrival Date - </a:t>
            </a:r>
            <a:r>
              <a:rPr lang="en-US" sz="1200" dirty="0"/>
              <a:t>The expected arrival date is the  ‘Issue date’ + the ‘Subscription Interval’ (click to reveal)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257175" indent="-257175">
              <a:buFont typeface="Arial" pitchFamily="34" charset="0"/>
              <a:buChar char="•"/>
            </a:pPr>
            <a:r>
              <a:rPr lang="en-US" sz="1200" dirty="0"/>
              <a:t>The first ‘issue date’ was 20180101 and the order ‘subscription interval’ was ‘30’ therefore the first expected arrival date is 20180131 (which is 20180101 + 30)</a:t>
            </a:r>
          </a:p>
          <a:p>
            <a:pPr marL="257175" indent="-257175">
              <a:buFont typeface="Arial" pitchFamily="34" charset="0"/>
              <a:buChar char="•"/>
            </a:pPr>
            <a:r>
              <a:rPr lang="en-US" sz="1200" dirty="0"/>
              <a:t>853 subfield u had ‘4’ and subfield w had ‘q’ so it is quarterly with 4 issues per cycle: therefore ~90 days between each issue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18</a:t>
            </a:fld>
            <a:endParaRPr lang="en-US"/>
          </a:p>
        </p:txBody>
      </p:sp>
    </p:spTree>
    <p:extLst>
      <p:ext uri="{BB962C8B-B14F-4D97-AF65-F5344CB8AC3E}">
        <p14:creationId xmlns:p14="http://schemas.microsoft.com/office/powerpoint/2010/main" val="3474466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Master" Target="../slideMasters/slideMaster2.xml"/><Relationship Id="rId5" Type="http://schemas.openxmlformats.org/officeDocument/2006/relationships/image" Target="../media/image27.png"/><Relationship Id="rId4" Type="http://schemas.openxmlformats.org/officeDocument/2006/relationships/image" Target="../media/image26.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02 Title and Content">
    <p:spTree>
      <p:nvGrpSpPr>
        <p:cNvPr id="1" name=""/>
        <p:cNvGrpSpPr/>
        <p:nvPr/>
      </p:nvGrpSpPr>
      <p:grpSpPr>
        <a:xfrm>
          <a:off x="0" y="0"/>
          <a:ext cx="0" cy="0"/>
          <a:chOff x="0" y="0"/>
          <a:chExt cx="0" cy="0"/>
        </a:xfrm>
      </p:grpSpPr>
      <p:sp>
        <p:nvSpPr>
          <p:cNvPr id="10" name="מלבן 9"/>
          <p:cNvSpPr/>
          <p:nvPr userDrawn="1"/>
        </p:nvSpPr>
        <p:spPr>
          <a:xfrm>
            <a:off x="-8947" y="8100"/>
            <a:ext cx="9152947" cy="49275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sz="1350"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1" y="4934802"/>
            <a:ext cx="7906327" cy="218209"/>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50" dirty="0">
                <a:solidFill>
                  <a:srgbClr val="787878"/>
                </a:solidFill>
                <a:latin typeface="+mn-lt"/>
                <a:cs typeface="Arial" pitchFamily="34" charset="0"/>
              </a:rPr>
              <a:t>© 2015 Ex Libris | Confidential &amp; Proprietary</a:t>
            </a:r>
            <a:endParaRPr lang="en-US" sz="750" dirty="0">
              <a:solidFill>
                <a:srgbClr val="787878"/>
              </a:solidFill>
              <a:latin typeface="+mn-lt"/>
            </a:endParaRPr>
          </a:p>
        </p:txBody>
      </p:sp>
      <p:sp>
        <p:nvSpPr>
          <p:cNvPr id="11" name="מלבן 10"/>
          <p:cNvSpPr/>
          <p:nvPr userDrawn="1"/>
        </p:nvSpPr>
        <p:spPr>
          <a:xfrm>
            <a:off x="-4474" y="136890"/>
            <a:ext cx="318799" cy="218209"/>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n-lt"/>
            </a:endParaRPr>
          </a:p>
        </p:txBody>
      </p:sp>
      <p:sp>
        <p:nvSpPr>
          <p:cNvPr id="12" name="מלבן 11"/>
          <p:cNvSpPr/>
          <p:nvPr userDrawn="1"/>
        </p:nvSpPr>
        <p:spPr>
          <a:xfrm>
            <a:off x="-4474" y="492752"/>
            <a:ext cx="9148474" cy="81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a:t>Edit Title</a:t>
            </a:r>
          </a:p>
        </p:txBody>
      </p:sp>
      <p:sp>
        <p:nvSpPr>
          <p:cNvPr id="3" name="Content Placeholder 2"/>
          <p:cNvSpPr>
            <a:spLocks noGrp="1"/>
          </p:cNvSpPr>
          <p:nvPr>
            <p:ph idx="1" hasCustomPrompt="1"/>
          </p:nvPr>
        </p:nvSpPr>
        <p:spPr>
          <a:xfrm>
            <a:off x="414045" y="564454"/>
            <a:ext cx="8282085" cy="414609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a:t>Edit style</a:t>
            </a:r>
            <a:endParaRPr lang="he-IL" dirty="0"/>
          </a:p>
          <a:p>
            <a:pPr lvl="1"/>
            <a:r>
              <a:rPr lang="en-US" dirty="0"/>
              <a:t>Edit style – 2nd level  </a:t>
            </a:r>
            <a:endParaRPr lang="he-IL" dirty="0"/>
          </a:p>
          <a:p>
            <a:pPr lvl="2"/>
            <a:r>
              <a:rPr lang="en-US" dirty="0"/>
              <a:t>3rd level </a:t>
            </a:r>
            <a:endParaRPr lang="he-IL" dirty="0"/>
          </a:p>
          <a:p>
            <a:pPr lvl="3"/>
            <a:r>
              <a:rPr lang="en-US" dirty="0"/>
              <a:t>4th level</a:t>
            </a:r>
            <a:endParaRPr lang="he-IL" dirty="0"/>
          </a:p>
        </p:txBody>
      </p:sp>
      <p:sp>
        <p:nvSpPr>
          <p:cNvPr id="6" name="Slide Number Placeholder 5"/>
          <p:cNvSpPr>
            <a:spLocks noGrp="1"/>
          </p:cNvSpPr>
          <p:nvPr>
            <p:ph type="sldNum" sz="quarter" idx="12"/>
          </p:nvPr>
        </p:nvSpPr>
        <p:spPr>
          <a:xfrm>
            <a:off x="4039458" y="4907700"/>
            <a:ext cx="1068202" cy="27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878479918"/>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מלבן 7"/>
          <p:cNvSpPr/>
          <p:nvPr userDrawn="1"/>
        </p:nvSpPr>
        <p:spPr bwMode="auto">
          <a:xfrm>
            <a:off x="0" y="469106"/>
            <a:ext cx="9144000" cy="2834879"/>
          </a:xfrm>
          <a:prstGeom prst="rect">
            <a:avLst/>
          </a:prstGeom>
          <a:solidFill>
            <a:schemeClr val="bg1"/>
          </a:solidFill>
          <a:ln w="76200" cap="flat" cmpd="sng" algn="ctr">
            <a:noFill/>
            <a:prstDash val="solid"/>
            <a:round/>
            <a:headEnd type="none" w="med" len="med"/>
            <a:tailEnd type="triangle" w="med" len="med"/>
          </a:ln>
          <a:effectLst/>
        </p:spPr>
        <p:txBody>
          <a:bodyPr/>
          <a:lstStyle/>
          <a:p>
            <a:pPr algn="ctr">
              <a:defRPr/>
            </a:pPr>
            <a:endParaRPr lang="en-US" sz="1350" dirty="0">
              <a:latin typeface="Arial" pitchFamily="34" charset="0"/>
              <a:cs typeface="Arial" pitchFamily="34" charset="0"/>
            </a:endParaRPr>
          </a:p>
        </p:txBody>
      </p:sp>
      <p:sp>
        <p:nvSpPr>
          <p:cNvPr id="5" name="Rectangle 5"/>
          <p:cNvSpPr>
            <a:spLocks noChangeArrowheads="1"/>
          </p:cNvSpPr>
          <p:nvPr userDrawn="1"/>
        </p:nvSpPr>
        <p:spPr bwMode="auto">
          <a:xfrm>
            <a:off x="0" y="3327798"/>
            <a:ext cx="9144000" cy="1844278"/>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sz="1350" dirty="0">
              <a:solidFill>
                <a:srgbClr val="000000"/>
              </a:solidFill>
            </a:endParaRPr>
          </a:p>
        </p:txBody>
      </p:sp>
      <p:pic>
        <p:nvPicPr>
          <p:cNvPr id="6" name="Picture 4" descr="intro_rainbow_ribbon"/>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3271837"/>
            <a:ext cx="9144000" cy="100013"/>
          </a:xfrm>
          <a:prstGeom prst="rect">
            <a:avLst/>
          </a:prstGeom>
          <a:noFill/>
          <a:ln w="9525">
            <a:noFill/>
            <a:miter lim="800000"/>
            <a:headEnd/>
            <a:tailEnd/>
          </a:ln>
        </p:spPr>
      </p:pic>
      <p:pic>
        <p:nvPicPr>
          <p:cNvPr id="7" name="Picture 3" descr="ExLibris-logo"/>
          <p:cNvPicPr>
            <a:picLocks noChangeAspect="1" noChangeArrowheads="1"/>
          </p:cNvPicPr>
          <p:nvPr userDrawn="1"/>
        </p:nvPicPr>
        <p:blipFill>
          <a:blip r:embed="rId3" cstate="print"/>
          <a:srcRect/>
          <a:stretch>
            <a:fillRect/>
          </a:stretch>
        </p:blipFill>
        <p:spPr bwMode="auto">
          <a:xfrm>
            <a:off x="6415088" y="497682"/>
            <a:ext cx="2209800" cy="773906"/>
          </a:xfrm>
          <a:prstGeom prst="rect">
            <a:avLst/>
          </a:prstGeom>
          <a:noFill/>
          <a:ln w="9525">
            <a:noFill/>
            <a:miter lim="800000"/>
            <a:headEnd/>
            <a:tailEnd/>
          </a:ln>
        </p:spPr>
      </p:pic>
      <p:sp>
        <p:nvSpPr>
          <p:cNvPr id="2" name="Title 1"/>
          <p:cNvSpPr>
            <a:spLocks noGrp="1"/>
          </p:cNvSpPr>
          <p:nvPr>
            <p:ph type="ctrTitle"/>
          </p:nvPr>
        </p:nvSpPr>
        <p:spPr>
          <a:xfrm>
            <a:off x="685800" y="2802180"/>
            <a:ext cx="7772400" cy="502747"/>
          </a:xfrm>
        </p:spPr>
        <p:txBody>
          <a:bodyPr/>
          <a:lstStyle>
            <a:lvl1pPr algn="l">
              <a:defRPr sz="1800"/>
            </a:lvl1pPr>
          </a:lstStyle>
          <a:p>
            <a:r>
              <a:rPr lang="en-US" dirty="0"/>
              <a:t>Click to edit Master title style</a:t>
            </a:r>
            <a:endParaRPr lang="he-IL" dirty="0"/>
          </a:p>
        </p:txBody>
      </p:sp>
      <p:sp>
        <p:nvSpPr>
          <p:cNvPr id="3" name="Subtitle 2"/>
          <p:cNvSpPr>
            <a:spLocks noGrp="1"/>
          </p:cNvSpPr>
          <p:nvPr>
            <p:ph type="subTitle" idx="1"/>
          </p:nvPr>
        </p:nvSpPr>
        <p:spPr>
          <a:xfrm>
            <a:off x="685800" y="3464666"/>
            <a:ext cx="6400800" cy="1314450"/>
          </a:xfrm>
          <a:prstGeom prst="rect">
            <a:avLst/>
          </a:prstGeom>
        </p:spPr>
        <p:txBody>
          <a:bodyPr/>
          <a:lstStyle>
            <a:lvl1pPr marL="0" indent="0" algn="l">
              <a:buNone/>
              <a:defRPr sz="1800" b="0">
                <a:solidFill>
                  <a:schemeClr val="tx1">
                    <a:lumMod val="65000"/>
                    <a:lumOff val="35000"/>
                  </a:schemeClr>
                </a:solidFill>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he-IL" dirty="0"/>
          </a:p>
        </p:txBody>
      </p:sp>
    </p:spTree>
    <p:extLst>
      <p:ext uri="{BB962C8B-B14F-4D97-AF65-F5344CB8AC3E}">
        <p14:creationId xmlns:p14="http://schemas.microsoft.com/office/powerpoint/2010/main" val="508357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ront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444701" y="645460"/>
            <a:ext cx="3639671" cy="2424144"/>
          </a:xfrm>
        </p:spPr>
        <p:txBody>
          <a:bodyPr anchor="b"/>
          <a:lstStyle>
            <a:lvl1pPr algn="l">
              <a:defRPr sz="1650"/>
            </a:lvl1pPr>
          </a:lstStyle>
          <a:p>
            <a:r>
              <a:rPr lang="en-US" dirty="0"/>
              <a:t>Click to edit Master title style</a:t>
            </a:r>
            <a:endParaRPr lang="he-IL" dirty="0"/>
          </a:p>
        </p:txBody>
      </p:sp>
      <p:sp>
        <p:nvSpPr>
          <p:cNvPr id="14" name="Subtitle 2"/>
          <p:cNvSpPr>
            <a:spLocks noGrp="1"/>
          </p:cNvSpPr>
          <p:nvPr>
            <p:ph type="subTitle" idx="1"/>
          </p:nvPr>
        </p:nvSpPr>
        <p:spPr>
          <a:xfrm>
            <a:off x="444701" y="3464666"/>
            <a:ext cx="3679065" cy="1314450"/>
          </a:xfrm>
          <a:prstGeom prst="rect">
            <a:avLst/>
          </a:prstGeom>
        </p:spPr>
        <p:txBody>
          <a:bodyPr/>
          <a:lstStyle>
            <a:lvl1pPr marL="0" indent="0" algn="l">
              <a:buNone/>
              <a:defRPr sz="1350" b="0">
                <a:solidFill>
                  <a:schemeClr val="tx1">
                    <a:lumMod val="65000"/>
                    <a:lumOff val="35000"/>
                  </a:schemeClr>
                </a:solidFill>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he-IL" dirty="0"/>
          </a:p>
        </p:txBody>
      </p:sp>
    </p:spTree>
    <p:extLst>
      <p:ext uri="{BB962C8B-B14F-4D97-AF65-F5344CB8AC3E}">
        <p14:creationId xmlns:p14="http://schemas.microsoft.com/office/powerpoint/2010/main" val="1281681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ullets si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a:xfrm>
            <a:off x="465826" y="744141"/>
            <a:ext cx="7992374" cy="3699272"/>
          </a:xfrm>
          <a:prstGeom prst="rect">
            <a:avLst/>
          </a:prstGeom>
        </p:spPr>
        <p:txBody>
          <a:bodyPr/>
          <a:lstStyle>
            <a:lvl1pPr marL="175022" indent="-175022">
              <a:buClrTx/>
              <a:buSzPct val="100000"/>
              <a:buFont typeface="Arial" pitchFamily="34" charset="0"/>
              <a:buChar char="•"/>
              <a:defRPr sz="1800"/>
            </a:lvl1pPr>
            <a:lvl2pPr marL="427435" indent="-214313">
              <a:buClrTx/>
              <a:buSzPct val="100000"/>
              <a:buFont typeface="Arial" pitchFamily="34" charset="0"/>
              <a:buChar char="•"/>
              <a:defRPr sz="1800"/>
            </a:lvl2pPr>
            <a:lvl3pPr marL="601266" indent="-173831">
              <a:buClrTx/>
              <a:buSzPct val="100000"/>
              <a:buFont typeface="Arial" pitchFamily="34" charset="0"/>
              <a:buChar char="•"/>
              <a:defRPr sz="1800"/>
            </a:lvl3pPr>
            <a:lvl4pPr marL="817960" indent="-171450">
              <a:buClrTx/>
              <a:buSzPct val="100000"/>
              <a:buFont typeface="Arial" pitchFamily="34" charset="0"/>
              <a:buChar char="•"/>
              <a:defRPr sz="1800"/>
            </a:lvl4pPr>
            <a:lvl5pPr marL="1031081" indent="-171450">
              <a:buClrTx/>
              <a:buSzPct val="100000"/>
              <a:buFont typeface="Arial"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Tree>
    <p:extLst>
      <p:ext uri="{BB962C8B-B14F-4D97-AF65-F5344CB8AC3E}">
        <p14:creationId xmlns:p14="http://schemas.microsoft.com/office/powerpoint/2010/main" val="3533939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s arrow">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826" y="744141"/>
            <a:ext cx="7992374" cy="3699272"/>
          </a:xfrm>
          <a:prstGeom prst="rect">
            <a:avLst/>
          </a:prstGeom>
        </p:spPr>
        <p:txBody>
          <a:bodyPr/>
          <a:lstStyle>
            <a:lvl1pPr marL="0" indent="0">
              <a:buClrTx/>
              <a:buSzPct val="100000"/>
              <a:buFont typeface="Arial" pitchFamily="34" charset="0"/>
              <a:buNone/>
              <a:defRPr sz="1650" b="0">
                <a:solidFill>
                  <a:schemeClr val="tx1">
                    <a:lumMod val="85000"/>
                    <a:lumOff val="15000"/>
                  </a:schemeClr>
                </a:solidFill>
              </a:defRPr>
            </a:lvl1pPr>
            <a:lvl2pPr marL="214313" indent="-214313">
              <a:buClrTx/>
              <a:buSzPct val="100000"/>
              <a:buFont typeface="Wingdings 3" pitchFamily="18" charset="2"/>
              <a:buChar char=""/>
              <a:defRPr sz="1650">
                <a:solidFill>
                  <a:schemeClr val="tx1">
                    <a:lumMod val="85000"/>
                    <a:lumOff val="15000"/>
                  </a:schemeClr>
                </a:solidFill>
              </a:defRPr>
            </a:lvl2pPr>
            <a:lvl3pPr marL="382191" indent="-173831">
              <a:buClrTx/>
              <a:buSzPct val="100000"/>
              <a:buFont typeface="Wingdings 3" pitchFamily="18" charset="2"/>
              <a:buChar char=""/>
              <a:defRPr sz="1500">
                <a:solidFill>
                  <a:schemeClr val="tx1">
                    <a:lumMod val="85000"/>
                    <a:lumOff val="15000"/>
                  </a:schemeClr>
                </a:solidFill>
              </a:defRPr>
            </a:lvl3pPr>
            <a:lvl4pPr marL="556022" indent="-171450">
              <a:buClrTx/>
              <a:buSzPct val="100000"/>
              <a:buFont typeface="Wingdings 3" pitchFamily="18" charset="2"/>
              <a:buChar char=""/>
              <a:defRPr sz="1350">
                <a:solidFill>
                  <a:schemeClr val="tx1">
                    <a:lumMod val="85000"/>
                    <a:lumOff val="15000"/>
                  </a:schemeClr>
                </a:solidFill>
              </a:defRPr>
            </a:lvl4pPr>
            <a:lvl5pPr marL="731044" indent="-171450">
              <a:buClrTx/>
              <a:buSzPct val="100000"/>
              <a:buFont typeface="Wingdings 3" pitchFamily="18" charset="2"/>
              <a:buChar char=""/>
              <a:defRPr sz="135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Tree>
    <p:extLst>
      <p:ext uri="{BB962C8B-B14F-4D97-AF65-F5344CB8AC3E}">
        <p14:creationId xmlns:p14="http://schemas.microsoft.com/office/powerpoint/2010/main" val="362540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white BG">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rot="10800000">
            <a:off x="0" y="-1"/>
            <a:ext cx="9144000" cy="577922"/>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sz="1350" dirty="0">
              <a:solidFill>
                <a:srgbClr val="000000"/>
              </a:solidFill>
            </a:endParaRPr>
          </a:p>
        </p:txBody>
      </p:sp>
      <p:sp>
        <p:nvSpPr>
          <p:cNvPr id="5" name="Rectangle 5"/>
          <p:cNvSpPr>
            <a:spLocks noChangeArrowheads="1"/>
          </p:cNvSpPr>
          <p:nvPr userDrawn="1"/>
        </p:nvSpPr>
        <p:spPr bwMode="auto">
          <a:xfrm>
            <a:off x="0" y="582283"/>
            <a:ext cx="9144000" cy="4005196"/>
          </a:xfrm>
          <a:prstGeom prst="rect">
            <a:avLst/>
          </a:prstGeom>
          <a:solidFill>
            <a:schemeClr val="bg1"/>
          </a:solidFill>
          <a:ln w="9525">
            <a:noFill/>
            <a:miter lim="800000"/>
            <a:headEnd/>
            <a:tailEnd/>
          </a:ln>
          <a:effectLst/>
        </p:spPr>
        <p:txBody>
          <a:bodyPr wrap="none" anchor="ctr"/>
          <a:lstStyle/>
          <a:p>
            <a:pPr algn="r" rtl="1">
              <a:defRPr/>
            </a:pPr>
            <a:endParaRPr lang="en-US" sz="1350" dirty="0">
              <a:solidFill>
                <a:srgbClr val="000000"/>
              </a:solidFill>
            </a:endParaRPr>
          </a:p>
        </p:txBody>
      </p:sp>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a:xfrm>
            <a:off x="465826" y="744141"/>
            <a:ext cx="7992374" cy="3699272"/>
          </a:xfrm>
          <a:prstGeom prst="rect">
            <a:avLst/>
          </a:prstGeom>
        </p:spPr>
        <p:txBody>
          <a:bodyPr/>
          <a:lstStyle>
            <a:lvl1pPr marL="0" indent="0">
              <a:buClrTx/>
              <a:buSzPct val="100000"/>
              <a:buFont typeface="Arial" pitchFamily="34" charset="0"/>
              <a:buNone/>
              <a:defRPr sz="1650" b="1">
                <a:solidFill>
                  <a:schemeClr val="tx1">
                    <a:lumMod val="85000"/>
                    <a:lumOff val="15000"/>
                  </a:schemeClr>
                </a:solidFill>
              </a:defRPr>
            </a:lvl1pPr>
            <a:lvl2pPr marL="0" indent="0">
              <a:buClrTx/>
              <a:buSzPct val="100000"/>
              <a:buFont typeface="Arial" pitchFamily="34" charset="0"/>
              <a:buNone/>
              <a:defRPr sz="1650">
                <a:solidFill>
                  <a:schemeClr val="tx1">
                    <a:lumMod val="85000"/>
                    <a:lumOff val="15000"/>
                  </a:schemeClr>
                </a:solidFill>
              </a:defRPr>
            </a:lvl2pPr>
            <a:lvl3pPr marL="215504" indent="-215504">
              <a:buClrTx/>
              <a:buSzPct val="100000"/>
              <a:buFont typeface="Arial" pitchFamily="34" charset="0"/>
              <a:buChar char="•"/>
              <a:defRPr sz="1650">
                <a:solidFill>
                  <a:schemeClr val="tx1">
                    <a:lumMod val="85000"/>
                    <a:lumOff val="15000"/>
                  </a:schemeClr>
                </a:solidFill>
              </a:defRPr>
            </a:lvl3pPr>
            <a:lvl4pPr marL="431006" indent="-215504">
              <a:buClrTx/>
              <a:buSzPct val="100000"/>
              <a:buFont typeface="Arial" pitchFamily="34" charset="0"/>
              <a:buChar char="•"/>
              <a:defRPr sz="1500">
                <a:solidFill>
                  <a:schemeClr val="tx1">
                    <a:lumMod val="85000"/>
                    <a:lumOff val="15000"/>
                  </a:schemeClr>
                </a:solidFill>
              </a:defRPr>
            </a:lvl4pPr>
            <a:lvl5pPr marL="639366" indent="-210741">
              <a:buClrTx/>
              <a:buSzPct val="100000"/>
              <a:buFont typeface="Arial" pitchFamily="34" charset="0"/>
              <a:buChar char="•"/>
              <a:defRPr sz="15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pic>
        <p:nvPicPr>
          <p:cNvPr id="6" name="Picture 6" descr="ruler"/>
          <p:cNvPicPr preferRelativeResize="0">
            <a:picLocks noChangeAspect="1" noChangeArrowheads="1"/>
          </p:cNvPicPr>
          <p:nvPr userDrawn="1"/>
        </p:nvPicPr>
        <p:blipFill>
          <a:blip r:embed="rId2" cstate="print"/>
          <a:srcRect/>
          <a:stretch>
            <a:fillRect/>
          </a:stretch>
        </p:blipFill>
        <p:spPr bwMode="auto">
          <a:xfrm>
            <a:off x="-195263" y="556210"/>
            <a:ext cx="9531351" cy="64294"/>
          </a:xfrm>
          <a:prstGeom prst="rect">
            <a:avLst/>
          </a:prstGeom>
          <a:noFill/>
          <a:ln w="9525">
            <a:noFill/>
            <a:miter lim="800000"/>
            <a:headEnd/>
            <a:tailEnd/>
          </a:ln>
        </p:spPr>
      </p:pic>
    </p:spTree>
    <p:extLst>
      <p:ext uri="{BB962C8B-B14F-4D97-AF65-F5344CB8AC3E}">
        <p14:creationId xmlns:p14="http://schemas.microsoft.com/office/powerpoint/2010/main" val="33644925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rot="10800000">
            <a:off x="0" y="-1"/>
            <a:ext cx="9144000" cy="577922"/>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sz="1350" dirty="0">
              <a:solidFill>
                <a:srgbClr val="000000"/>
              </a:solidFill>
            </a:endParaRPr>
          </a:p>
        </p:txBody>
      </p:sp>
      <p:sp>
        <p:nvSpPr>
          <p:cNvPr id="5" name="Rectangle 5"/>
          <p:cNvSpPr>
            <a:spLocks noChangeArrowheads="1"/>
          </p:cNvSpPr>
          <p:nvPr userDrawn="1"/>
        </p:nvSpPr>
        <p:spPr bwMode="auto">
          <a:xfrm>
            <a:off x="0" y="582283"/>
            <a:ext cx="9144000" cy="4005196"/>
          </a:xfrm>
          <a:prstGeom prst="rect">
            <a:avLst/>
          </a:prstGeom>
          <a:solidFill>
            <a:schemeClr val="bg1"/>
          </a:solidFill>
          <a:ln w="9525">
            <a:noFill/>
            <a:miter lim="800000"/>
            <a:headEnd/>
            <a:tailEnd/>
          </a:ln>
          <a:effectLst/>
        </p:spPr>
        <p:txBody>
          <a:bodyPr wrap="none" anchor="ctr"/>
          <a:lstStyle/>
          <a:p>
            <a:pPr algn="r" rtl="1">
              <a:defRPr/>
            </a:pPr>
            <a:endParaRPr lang="en-US" sz="1350" dirty="0">
              <a:solidFill>
                <a:srgbClr val="000000"/>
              </a:solidFill>
            </a:endParaRPr>
          </a:p>
        </p:txBody>
      </p:sp>
      <p:sp>
        <p:nvSpPr>
          <p:cNvPr id="2" name="Title 1"/>
          <p:cNvSpPr>
            <a:spLocks noGrp="1"/>
          </p:cNvSpPr>
          <p:nvPr>
            <p:ph type="title"/>
          </p:nvPr>
        </p:nvSpPr>
        <p:spPr/>
        <p:txBody>
          <a:bodyPr/>
          <a:lstStyle>
            <a:lvl1pPr>
              <a:defRPr sz="1800"/>
            </a:lvl1pPr>
          </a:lstStyle>
          <a:p>
            <a:r>
              <a:rPr lang="en-US" dirty="0"/>
              <a:t>Click to edit Master title style</a:t>
            </a:r>
            <a:endParaRPr lang="he-IL" dirty="0"/>
          </a:p>
        </p:txBody>
      </p:sp>
      <p:pic>
        <p:nvPicPr>
          <p:cNvPr id="6" name="Picture 6" descr="ruler"/>
          <p:cNvPicPr preferRelativeResize="0">
            <a:picLocks noChangeAspect="1" noChangeArrowheads="1"/>
          </p:cNvPicPr>
          <p:nvPr userDrawn="1"/>
        </p:nvPicPr>
        <p:blipFill>
          <a:blip r:embed="rId2" cstate="print"/>
          <a:srcRect/>
          <a:stretch>
            <a:fillRect/>
          </a:stretch>
        </p:blipFill>
        <p:spPr bwMode="auto">
          <a:xfrm>
            <a:off x="-195263" y="556210"/>
            <a:ext cx="9531351" cy="64294"/>
          </a:xfrm>
          <a:prstGeom prst="rect">
            <a:avLst/>
          </a:prstGeom>
          <a:noFill/>
          <a:ln w="9525">
            <a:noFill/>
            <a:miter lim="800000"/>
            <a:headEnd/>
            <a:tailEnd/>
          </a:ln>
        </p:spPr>
      </p:pic>
    </p:spTree>
    <p:extLst>
      <p:ext uri="{BB962C8B-B14F-4D97-AF65-F5344CB8AC3E}">
        <p14:creationId xmlns:p14="http://schemas.microsoft.com/office/powerpoint/2010/main" val="2518141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he-IL" dirty="0"/>
          </a:p>
        </p:txBody>
      </p:sp>
    </p:spTree>
    <p:extLst>
      <p:ext uri="{BB962C8B-B14F-4D97-AF65-F5344CB8AC3E}">
        <p14:creationId xmlns:p14="http://schemas.microsoft.com/office/powerpoint/2010/main" val="14003301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r">
              <a:defRPr sz="3000" b="1" cap="all"/>
            </a:lvl1pPr>
          </a:lstStyle>
          <a:p>
            <a:r>
              <a:rPr lang="en-US"/>
              <a:t>Click to edit Master title style</a:t>
            </a:r>
            <a:endParaRPr lang="he-IL"/>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1480097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457200" y="744141"/>
            <a:ext cx="4066854" cy="3686589"/>
          </a:xfrm>
          <a:prstGeom prst="rect">
            <a:avLst/>
          </a:prstGeom>
        </p:spPr>
        <p:txBody>
          <a:bodyPr/>
          <a:lstStyle>
            <a:lvl1pPr marL="254794" indent="-254794">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4" name="Content Placeholder 3"/>
          <p:cNvSpPr>
            <a:spLocks noGrp="1"/>
          </p:cNvSpPr>
          <p:nvPr>
            <p:ph sz="half" idx="2"/>
          </p:nvPr>
        </p:nvSpPr>
        <p:spPr>
          <a:xfrm>
            <a:off x="4614806" y="744141"/>
            <a:ext cx="4066854" cy="3686589"/>
          </a:xfrm>
          <a:prstGeom prst="rect">
            <a:avLst/>
          </a:prstGeom>
        </p:spPr>
        <p:txBody>
          <a:bodyPr/>
          <a:lstStyle>
            <a:lvl1pPr>
              <a:defRPr sz="18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Tree>
    <p:extLst>
      <p:ext uri="{BB962C8B-B14F-4D97-AF65-F5344CB8AC3E}">
        <p14:creationId xmlns:p14="http://schemas.microsoft.com/office/powerpoint/2010/main" val="3633467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6342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hank You">
    <p:spTree>
      <p:nvGrpSpPr>
        <p:cNvPr id="1" name=""/>
        <p:cNvGrpSpPr/>
        <p:nvPr/>
      </p:nvGrpSpPr>
      <p:grpSpPr>
        <a:xfrm>
          <a:off x="0" y="0"/>
          <a:ext cx="0" cy="0"/>
          <a:chOff x="0" y="0"/>
          <a:chExt cx="0" cy="0"/>
        </a:xfrm>
      </p:grpSpPr>
      <p:sp>
        <p:nvSpPr>
          <p:cNvPr id="4" name="מלבן 12"/>
          <p:cNvSpPr>
            <a:spLocks noChangeArrowheads="1"/>
          </p:cNvSpPr>
          <p:nvPr userDrawn="1"/>
        </p:nvSpPr>
        <p:spPr bwMode="auto">
          <a:xfrm>
            <a:off x="0" y="4975623"/>
            <a:ext cx="9144000" cy="167878"/>
          </a:xfrm>
          <a:prstGeom prst="rect">
            <a:avLst/>
          </a:prstGeom>
          <a:gradFill rotWithShape="1">
            <a:gsLst>
              <a:gs pos="0">
                <a:srgbClr val="F2F2F2"/>
              </a:gs>
              <a:gs pos="100000">
                <a:schemeClr val="bg1"/>
              </a:gs>
            </a:gsLst>
            <a:lin ang="0" scaled="1"/>
          </a:gradFill>
          <a:ln>
            <a:noFill/>
          </a:ln>
          <a:extLst/>
        </p:spPr>
        <p:txBody>
          <a:bodyPr wrap="none" anchor="ctr"/>
          <a:lstStyle/>
          <a:p>
            <a:pPr algn="r" rtl="1">
              <a:defRPr/>
            </a:pPr>
            <a:endParaRPr lang="en-US" sz="1350" dirty="0">
              <a:solidFill>
                <a:srgbClr val="000000"/>
              </a:solidFill>
              <a:latin typeface="Arial" pitchFamily="34" charset="0"/>
              <a:cs typeface="Arial" pitchFamily="34" charset="0"/>
            </a:endParaRPr>
          </a:p>
        </p:txBody>
      </p:sp>
      <p:sp>
        <p:nvSpPr>
          <p:cNvPr id="5" name="מלבן מעוגל 7"/>
          <p:cNvSpPr>
            <a:spLocks noChangeArrowheads="1"/>
          </p:cNvSpPr>
          <p:nvPr/>
        </p:nvSpPr>
        <p:spPr bwMode="auto">
          <a:xfrm>
            <a:off x="525464" y="928688"/>
            <a:ext cx="8093075" cy="3658791"/>
          </a:xfrm>
          <a:prstGeom prst="roundRect">
            <a:avLst>
              <a:gd name="adj" fmla="val 3926"/>
            </a:avLst>
          </a:prstGeom>
          <a:solidFill>
            <a:srgbClr val="E6E6E6"/>
          </a:solidFill>
          <a:ln>
            <a:noFill/>
          </a:ln>
          <a:extLst/>
        </p:spPr>
        <p:txBody>
          <a:bodyPr/>
          <a:lstStyle/>
          <a:p>
            <a:pPr algn="ctr">
              <a:defRPr/>
            </a:pPr>
            <a:endParaRPr lang="en-US" sz="1350" dirty="0">
              <a:solidFill>
                <a:srgbClr val="000000"/>
              </a:solidFill>
              <a:latin typeface="Arial" pitchFamily="34" charset="0"/>
              <a:cs typeface="Arial" pitchFamily="34" charset="0"/>
            </a:endParaRPr>
          </a:p>
        </p:txBody>
      </p:sp>
      <p:sp>
        <p:nvSpPr>
          <p:cNvPr id="6" name="מלבן מעוגל 8"/>
          <p:cNvSpPr/>
          <p:nvPr/>
        </p:nvSpPr>
        <p:spPr bwMode="auto">
          <a:xfrm>
            <a:off x="630239" y="1003698"/>
            <a:ext cx="7883525" cy="3507581"/>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a:defRPr/>
            </a:pPr>
            <a:endParaRPr lang="en-US" sz="1350" dirty="0">
              <a:solidFill>
                <a:srgbClr val="000000"/>
              </a:solidFill>
              <a:latin typeface="Arial" pitchFamily="34" charset="0"/>
              <a:cs typeface="Arial" pitchFamily="34" charset="0"/>
            </a:endParaRPr>
          </a:p>
        </p:txBody>
      </p:sp>
      <p:pic>
        <p:nvPicPr>
          <p:cNvPr id="7" name="Picture 5" descr="ExLibris-logo"/>
          <p:cNvPicPr>
            <a:picLocks noChangeAspect="1" noChangeArrowheads="1"/>
          </p:cNvPicPr>
          <p:nvPr/>
        </p:nvPicPr>
        <p:blipFill>
          <a:blip r:embed="rId2" cstate="print"/>
          <a:srcRect/>
          <a:stretch>
            <a:fillRect/>
          </a:stretch>
        </p:blipFill>
        <p:spPr bwMode="auto">
          <a:xfrm>
            <a:off x="8096250" y="4677966"/>
            <a:ext cx="914400" cy="242888"/>
          </a:xfrm>
          <a:prstGeom prst="rect">
            <a:avLst/>
          </a:prstGeom>
          <a:noFill/>
          <a:ln w="9525">
            <a:noFill/>
            <a:miter lim="800000"/>
            <a:headEnd/>
            <a:tailEnd/>
          </a:ln>
        </p:spPr>
      </p:pic>
      <p:sp>
        <p:nvSpPr>
          <p:cNvPr id="8" name="Rectangle 7"/>
          <p:cNvSpPr>
            <a:spLocks noChangeArrowheads="1"/>
          </p:cNvSpPr>
          <p:nvPr/>
        </p:nvSpPr>
        <p:spPr bwMode="auto">
          <a:xfrm>
            <a:off x="4281489" y="4820841"/>
            <a:ext cx="581025" cy="342900"/>
          </a:xfrm>
          <a:prstGeom prst="rect">
            <a:avLst/>
          </a:prstGeom>
          <a:noFill/>
          <a:ln>
            <a:noFill/>
          </a:ln>
          <a:extLst/>
        </p:spPr>
        <p:txBody>
          <a:bodyPr anchor="b"/>
          <a:lstStyle/>
          <a:p>
            <a:pPr algn="ctr" eaLnBrk="0" hangingPunct="0">
              <a:defRPr/>
            </a:pPr>
            <a:fld id="{2AB0BE91-52C4-4535-814A-C0A94CA83E99}" type="slidenum">
              <a:rPr lang="ar-SA" sz="750" b="1">
                <a:solidFill>
                  <a:srgbClr val="000000"/>
                </a:solidFill>
                <a:latin typeface="Verdana" pitchFamily="34" charset="0"/>
                <a:ea typeface="MS PGothic" pitchFamily="34" charset="-128"/>
                <a:cs typeface="Arial" pitchFamily="34" charset="0"/>
              </a:rPr>
              <a:pPr algn="ctr" eaLnBrk="0" hangingPunct="0">
                <a:defRPr/>
              </a:pPr>
              <a:t>‹#›</a:t>
            </a:fld>
            <a:endParaRPr lang="en-US" sz="750" b="1" dirty="0">
              <a:solidFill>
                <a:srgbClr val="000000"/>
              </a:solidFill>
              <a:latin typeface="Verdana" pitchFamily="34" charset="0"/>
              <a:ea typeface="MS PGothic" pitchFamily="34" charset="-128"/>
              <a:cs typeface="Arial" pitchFamily="34" charset="0"/>
            </a:endParaRPr>
          </a:p>
        </p:txBody>
      </p:sp>
      <p:sp>
        <p:nvSpPr>
          <p:cNvPr id="9" name="Rectangle 5"/>
          <p:cNvSpPr>
            <a:spLocks noChangeArrowheads="1"/>
          </p:cNvSpPr>
          <p:nvPr/>
        </p:nvSpPr>
        <p:spPr bwMode="auto">
          <a:xfrm>
            <a:off x="0" y="582216"/>
            <a:ext cx="9144000" cy="4005263"/>
          </a:xfrm>
          <a:prstGeom prst="rect">
            <a:avLst/>
          </a:prstGeom>
          <a:gradFill rotWithShape="1">
            <a:gsLst>
              <a:gs pos="0">
                <a:srgbClr val="F2F2F2"/>
              </a:gs>
              <a:gs pos="100000">
                <a:schemeClr val="bg1"/>
              </a:gs>
            </a:gsLst>
            <a:lin ang="5400000" scaled="1"/>
          </a:gradFill>
          <a:ln>
            <a:noFill/>
          </a:ln>
          <a:extLst/>
        </p:spPr>
        <p:txBody>
          <a:bodyPr wrap="none" anchor="ctr"/>
          <a:lstStyle/>
          <a:p>
            <a:pPr algn="r" rtl="1">
              <a:defRPr/>
            </a:pPr>
            <a:endParaRPr lang="en-US" sz="1350" dirty="0">
              <a:solidFill>
                <a:srgbClr val="000000"/>
              </a:solidFill>
              <a:latin typeface="Arial" pitchFamily="34" charset="0"/>
              <a:cs typeface="Arial" pitchFamily="34" charset="0"/>
            </a:endParaRPr>
          </a:p>
        </p:txBody>
      </p:sp>
      <p:pic>
        <p:nvPicPr>
          <p:cNvPr id="10" name="Picture 6" descr="ruler"/>
          <p:cNvPicPr preferRelativeResize="0">
            <a:picLocks noChangeAspect="1" noChangeArrowheads="1"/>
          </p:cNvPicPr>
          <p:nvPr/>
        </p:nvPicPr>
        <p:blipFill>
          <a:blip r:embed="rId3" cstate="print"/>
          <a:srcRect/>
          <a:stretch>
            <a:fillRect/>
          </a:stretch>
        </p:blipFill>
        <p:spPr bwMode="auto">
          <a:xfrm>
            <a:off x="-195263" y="556023"/>
            <a:ext cx="9531351" cy="64294"/>
          </a:xfrm>
          <a:prstGeom prst="rect">
            <a:avLst/>
          </a:prstGeom>
          <a:noFill/>
          <a:ln w="9525">
            <a:noFill/>
            <a:miter lim="800000"/>
            <a:headEnd/>
            <a:tailEnd/>
          </a:ln>
        </p:spPr>
      </p:pic>
      <p:sp>
        <p:nvSpPr>
          <p:cNvPr id="11" name="מלבן 13"/>
          <p:cNvSpPr/>
          <p:nvPr/>
        </p:nvSpPr>
        <p:spPr bwMode="auto">
          <a:xfrm>
            <a:off x="0" y="4968479"/>
            <a:ext cx="9144000" cy="5953"/>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defRPr/>
            </a:pPr>
            <a:endParaRPr lang="en-US" sz="1350" dirty="0">
              <a:solidFill>
                <a:srgbClr val="000000"/>
              </a:solidFill>
            </a:endParaRPr>
          </a:p>
        </p:txBody>
      </p:sp>
      <p:sp>
        <p:nvSpPr>
          <p:cNvPr id="12" name="מלבן 7"/>
          <p:cNvSpPr>
            <a:spLocks noChangeArrowheads="1"/>
          </p:cNvSpPr>
          <p:nvPr userDrawn="1"/>
        </p:nvSpPr>
        <p:spPr bwMode="auto">
          <a:xfrm>
            <a:off x="0" y="469106"/>
            <a:ext cx="9144000" cy="2834879"/>
          </a:xfrm>
          <a:prstGeom prst="rect">
            <a:avLst/>
          </a:prstGeom>
          <a:solidFill>
            <a:schemeClr val="bg1"/>
          </a:solidFill>
          <a:ln>
            <a:noFill/>
          </a:ln>
          <a:extLst/>
        </p:spPr>
        <p:txBody>
          <a:bodyPr/>
          <a:lstStyle/>
          <a:p>
            <a:pPr algn="ctr">
              <a:defRPr/>
            </a:pPr>
            <a:endParaRPr lang="en-US" sz="1350" dirty="0">
              <a:solidFill>
                <a:srgbClr val="000000"/>
              </a:solidFill>
              <a:latin typeface="Arial" pitchFamily="34" charset="0"/>
              <a:cs typeface="Arial" pitchFamily="34" charset="0"/>
            </a:endParaRPr>
          </a:p>
        </p:txBody>
      </p:sp>
      <p:sp>
        <p:nvSpPr>
          <p:cNvPr id="13" name="Rectangle 5"/>
          <p:cNvSpPr>
            <a:spLocks noChangeArrowheads="1"/>
          </p:cNvSpPr>
          <p:nvPr userDrawn="1"/>
        </p:nvSpPr>
        <p:spPr bwMode="auto">
          <a:xfrm>
            <a:off x="0" y="0"/>
            <a:ext cx="9144000" cy="1844279"/>
          </a:xfrm>
          <a:prstGeom prst="rect">
            <a:avLst/>
          </a:prstGeom>
          <a:gradFill rotWithShape="1">
            <a:gsLst>
              <a:gs pos="0">
                <a:srgbClr val="EAEAEA"/>
              </a:gs>
              <a:gs pos="100000">
                <a:schemeClr val="bg1"/>
              </a:gs>
            </a:gsLst>
            <a:lin ang="5400000" scaled="1"/>
          </a:gradFill>
          <a:ln>
            <a:noFill/>
          </a:ln>
          <a:extLst/>
        </p:spPr>
        <p:txBody>
          <a:bodyPr wrap="none" anchor="ctr"/>
          <a:lstStyle/>
          <a:p>
            <a:pPr algn="r" rtl="1">
              <a:defRPr/>
            </a:pPr>
            <a:endParaRPr lang="en-US" sz="1350" dirty="0">
              <a:solidFill>
                <a:srgbClr val="000000"/>
              </a:solidFill>
              <a:latin typeface="Arial" pitchFamily="34" charset="0"/>
              <a:cs typeface="Arial" pitchFamily="34" charset="0"/>
            </a:endParaRPr>
          </a:p>
        </p:txBody>
      </p:sp>
      <p:pic>
        <p:nvPicPr>
          <p:cNvPr id="14" name="Picture 4" descr="intro_rainbow_ribbon"/>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0" y="1806178"/>
            <a:ext cx="9144000" cy="100013"/>
          </a:xfrm>
          <a:prstGeom prst="rect">
            <a:avLst/>
          </a:prstGeom>
          <a:noFill/>
          <a:ln w="9525">
            <a:noFill/>
            <a:miter lim="800000"/>
            <a:headEnd/>
            <a:tailEnd/>
          </a:ln>
        </p:spPr>
      </p:pic>
      <p:pic>
        <p:nvPicPr>
          <p:cNvPr id="15" name="Picture 3" descr="ExLibris-logo"/>
          <p:cNvPicPr>
            <a:picLocks noChangeAspect="1" noChangeArrowheads="1"/>
          </p:cNvPicPr>
          <p:nvPr userDrawn="1"/>
        </p:nvPicPr>
        <p:blipFill>
          <a:blip r:embed="rId5" cstate="print"/>
          <a:srcRect/>
          <a:stretch>
            <a:fillRect/>
          </a:stretch>
        </p:blipFill>
        <p:spPr bwMode="auto">
          <a:xfrm>
            <a:off x="3467100" y="3852863"/>
            <a:ext cx="2209800" cy="773906"/>
          </a:xfrm>
          <a:prstGeom prst="rect">
            <a:avLst/>
          </a:prstGeom>
          <a:noFill/>
          <a:ln w="9525">
            <a:noFill/>
            <a:miter lim="800000"/>
            <a:headEnd/>
            <a:tailEnd/>
          </a:ln>
        </p:spPr>
      </p:pic>
      <p:sp>
        <p:nvSpPr>
          <p:cNvPr id="16" name="מלבן 11"/>
          <p:cNvSpPr>
            <a:spLocks noChangeArrowheads="1"/>
          </p:cNvSpPr>
          <p:nvPr userDrawn="1"/>
        </p:nvSpPr>
        <p:spPr bwMode="auto">
          <a:xfrm>
            <a:off x="7724776" y="4587478"/>
            <a:ext cx="1419225" cy="556022"/>
          </a:xfrm>
          <a:prstGeom prst="rect">
            <a:avLst/>
          </a:prstGeom>
          <a:solidFill>
            <a:schemeClr val="bg1"/>
          </a:solidFill>
          <a:ln>
            <a:noFill/>
          </a:ln>
          <a:extLst/>
        </p:spPr>
        <p:txBody>
          <a:bodyPr/>
          <a:lstStyle/>
          <a:p>
            <a:pPr algn="ctr">
              <a:defRPr/>
            </a:pPr>
            <a:endParaRPr lang="en-US" sz="1350" dirty="0">
              <a:solidFill>
                <a:srgbClr val="000000"/>
              </a:solidFill>
              <a:latin typeface="Arial" pitchFamily="34" charset="0"/>
              <a:cs typeface="Arial" pitchFamily="34" charset="0"/>
            </a:endParaRPr>
          </a:p>
        </p:txBody>
      </p:sp>
      <p:sp>
        <p:nvSpPr>
          <p:cNvPr id="17" name="מלבן 13"/>
          <p:cNvSpPr>
            <a:spLocks noChangeArrowheads="1"/>
          </p:cNvSpPr>
          <p:nvPr userDrawn="1"/>
        </p:nvSpPr>
        <p:spPr bwMode="auto">
          <a:xfrm>
            <a:off x="0" y="4975623"/>
            <a:ext cx="9144000" cy="167878"/>
          </a:xfrm>
          <a:prstGeom prst="rect">
            <a:avLst/>
          </a:prstGeom>
          <a:gradFill rotWithShape="1">
            <a:gsLst>
              <a:gs pos="0">
                <a:srgbClr val="F2F2F2"/>
              </a:gs>
              <a:gs pos="100000">
                <a:schemeClr val="bg1"/>
              </a:gs>
            </a:gsLst>
            <a:lin ang="0" scaled="1"/>
          </a:gradFill>
          <a:ln>
            <a:noFill/>
          </a:ln>
          <a:extLst/>
        </p:spPr>
        <p:txBody>
          <a:bodyPr wrap="none" anchor="ctr"/>
          <a:lstStyle/>
          <a:p>
            <a:pPr algn="r" rtl="1">
              <a:defRPr/>
            </a:pPr>
            <a:endParaRPr lang="en-US" sz="1350" dirty="0">
              <a:solidFill>
                <a:srgbClr val="000000"/>
              </a:solidFill>
              <a:latin typeface="Arial" pitchFamily="34" charset="0"/>
              <a:cs typeface="Arial" pitchFamily="34" charset="0"/>
            </a:endParaRPr>
          </a:p>
        </p:txBody>
      </p:sp>
      <p:sp>
        <p:nvSpPr>
          <p:cNvPr id="18" name="מלבן 14"/>
          <p:cNvSpPr/>
          <p:nvPr userDrawn="1"/>
        </p:nvSpPr>
        <p:spPr bwMode="auto">
          <a:xfrm>
            <a:off x="0" y="4968479"/>
            <a:ext cx="9144000" cy="5953"/>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defRPr/>
            </a:pPr>
            <a:endParaRPr lang="en-US" sz="1350" dirty="0">
              <a:solidFill>
                <a:srgbClr val="000000"/>
              </a:solidFill>
            </a:endParaRPr>
          </a:p>
        </p:txBody>
      </p:sp>
      <p:sp>
        <p:nvSpPr>
          <p:cNvPr id="19" name="Rectangle 7"/>
          <p:cNvSpPr>
            <a:spLocks noChangeArrowheads="1"/>
          </p:cNvSpPr>
          <p:nvPr userDrawn="1"/>
        </p:nvSpPr>
        <p:spPr bwMode="auto">
          <a:xfrm>
            <a:off x="4281489" y="4820841"/>
            <a:ext cx="581025" cy="342900"/>
          </a:xfrm>
          <a:prstGeom prst="rect">
            <a:avLst/>
          </a:prstGeom>
          <a:noFill/>
          <a:ln>
            <a:noFill/>
          </a:ln>
          <a:extLst/>
        </p:spPr>
        <p:txBody>
          <a:bodyPr anchor="b"/>
          <a:lstStyle/>
          <a:p>
            <a:pPr algn="ctr" eaLnBrk="0" hangingPunct="0">
              <a:defRPr/>
            </a:pPr>
            <a:fld id="{440AB2EB-26A7-4CF1-9819-33F4D91FDC1C}" type="slidenum">
              <a:rPr lang="ar-SA" sz="750" b="1">
                <a:solidFill>
                  <a:srgbClr val="000000"/>
                </a:solidFill>
                <a:latin typeface="Verdana" pitchFamily="34" charset="0"/>
                <a:ea typeface="MS PGothic" pitchFamily="34" charset="-128"/>
                <a:cs typeface="Arial" pitchFamily="34" charset="0"/>
              </a:rPr>
              <a:pPr algn="ctr" eaLnBrk="0" hangingPunct="0">
                <a:defRPr/>
              </a:pPr>
              <a:t>‹#›</a:t>
            </a:fld>
            <a:endParaRPr lang="en-US" sz="750" b="1" dirty="0">
              <a:solidFill>
                <a:srgbClr val="000000"/>
              </a:solidFill>
              <a:latin typeface="Verdana" pitchFamily="34" charset="0"/>
              <a:ea typeface="MS PGothic" pitchFamily="34" charset="-128"/>
              <a:cs typeface="Arial" pitchFamily="34" charset="0"/>
            </a:endParaRPr>
          </a:p>
        </p:txBody>
      </p:sp>
      <p:sp>
        <p:nvSpPr>
          <p:cNvPr id="2" name="Title 1"/>
          <p:cNvSpPr>
            <a:spLocks noGrp="1"/>
          </p:cNvSpPr>
          <p:nvPr>
            <p:ph type="ctrTitle"/>
          </p:nvPr>
        </p:nvSpPr>
        <p:spPr>
          <a:xfrm>
            <a:off x="685800" y="1265042"/>
            <a:ext cx="7772400" cy="502747"/>
          </a:xfrm>
        </p:spPr>
        <p:txBody>
          <a:bodyPr/>
          <a:lstStyle>
            <a:lvl1pPr algn="ctr">
              <a:defRPr sz="2100" baseline="0"/>
            </a:lvl1pPr>
          </a:lstStyle>
          <a:p>
            <a:r>
              <a:rPr lang="en-US"/>
              <a:t>Click to edit Master title style</a:t>
            </a:r>
            <a:endParaRPr lang="he-IL" dirty="0"/>
          </a:p>
        </p:txBody>
      </p:sp>
      <p:sp>
        <p:nvSpPr>
          <p:cNvPr id="3" name="Subtitle 2"/>
          <p:cNvSpPr>
            <a:spLocks noGrp="1"/>
          </p:cNvSpPr>
          <p:nvPr>
            <p:ph type="subTitle" idx="1"/>
          </p:nvPr>
        </p:nvSpPr>
        <p:spPr>
          <a:xfrm>
            <a:off x="1371600" y="1927529"/>
            <a:ext cx="6400800" cy="1314450"/>
          </a:xfrm>
          <a:prstGeom prst="rect">
            <a:avLst/>
          </a:prstGeom>
        </p:spPr>
        <p:txBody>
          <a:bodyPr/>
          <a:lstStyle>
            <a:lvl1pPr marL="257175" marR="0" indent="-257175" algn="ctr" defTabSz="685800" rtl="0" eaLnBrk="0" fontAlgn="base" latinLnBrk="0" hangingPunct="0">
              <a:lnSpc>
                <a:spcPct val="100000"/>
              </a:lnSpc>
              <a:spcBef>
                <a:spcPct val="20000"/>
              </a:spcBef>
              <a:spcAft>
                <a:spcPct val="0"/>
              </a:spcAft>
              <a:buClrTx/>
              <a:buSzTx/>
              <a:buFontTx/>
              <a:buNone/>
              <a:tabLst/>
              <a:defRPr sz="1650" b="0">
                <a:solidFill>
                  <a:schemeClr val="tx1">
                    <a:lumMod val="65000"/>
                    <a:lumOff val="35000"/>
                  </a:schemeClr>
                </a:solidFill>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pPr lvl="0"/>
            <a:r>
              <a:rPr lang="en-US" noProof="0"/>
              <a:t>Click to edit Master subtitle style</a:t>
            </a:r>
            <a:endParaRPr lang="en-US" noProof="0" dirty="0"/>
          </a:p>
        </p:txBody>
      </p:sp>
    </p:spTree>
    <p:extLst>
      <p:ext uri="{BB962C8B-B14F-4D97-AF65-F5344CB8AC3E}">
        <p14:creationId xmlns:p14="http://schemas.microsoft.com/office/powerpoint/2010/main" val="24015503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011 agenda">
    <p:spTree>
      <p:nvGrpSpPr>
        <p:cNvPr id="1" name=""/>
        <p:cNvGrpSpPr/>
        <p:nvPr/>
      </p:nvGrpSpPr>
      <p:grpSpPr>
        <a:xfrm>
          <a:off x="0" y="0"/>
          <a:ext cx="0" cy="0"/>
          <a:chOff x="0" y="0"/>
          <a:chExt cx="0" cy="0"/>
        </a:xfrm>
      </p:grpSpPr>
      <p:sp>
        <p:nvSpPr>
          <p:cNvPr id="33" name="מלבן 9"/>
          <p:cNvSpPr/>
          <p:nvPr userDrawn="1"/>
        </p:nvSpPr>
        <p:spPr>
          <a:xfrm>
            <a:off x="1" y="-796"/>
            <a:ext cx="303757" cy="493559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n-lt"/>
            </a:endParaRPr>
          </a:p>
        </p:txBody>
      </p:sp>
      <p:sp>
        <p:nvSpPr>
          <p:cNvPr id="38" name="Text Placeholder 14"/>
          <p:cNvSpPr>
            <a:spLocks noGrp="1"/>
          </p:cNvSpPr>
          <p:nvPr>
            <p:ph type="body" sz="quarter" idx="25" hasCustomPrompt="1"/>
          </p:nvPr>
        </p:nvSpPr>
        <p:spPr>
          <a:xfrm>
            <a:off x="480295" y="1081487"/>
            <a:ext cx="6456215" cy="3532077"/>
          </a:xfrm>
          <a:prstGeom prst="rect">
            <a:avLst/>
          </a:prstGeom>
        </p:spPr>
        <p:txBody>
          <a:bodyPr lIns="45720" rIns="45720" anchor="t">
            <a:noAutofit/>
          </a:bodyPr>
          <a:lstStyle>
            <a:lvl1pPr marL="214313" indent="-214313" algn="l">
              <a:lnSpc>
                <a:spcPct val="120000"/>
              </a:lnSpc>
              <a:spcBef>
                <a:spcPts val="450"/>
              </a:spcBef>
              <a:buFont typeface="Arial" panose="020B0604020202020204" pitchFamily="34" charset="0"/>
              <a:buChar char="•"/>
              <a:defRPr sz="1800" b="1">
                <a:latin typeface="+mn-lt"/>
              </a:defRPr>
            </a:lvl1pPr>
            <a:lvl5pPr marL="1371600" indent="0">
              <a:buNone/>
              <a:defRPr/>
            </a:lvl5pPr>
          </a:lstStyle>
          <a:p>
            <a:pPr lvl="0"/>
            <a:r>
              <a:rPr lang="en-US" dirty="0"/>
              <a:t>Your Text Here</a:t>
            </a:r>
          </a:p>
          <a:p>
            <a:pPr lvl="0"/>
            <a:r>
              <a:rPr lang="en-US" dirty="0"/>
              <a:t>Your Text Here</a:t>
            </a:r>
          </a:p>
          <a:p>
            <a:pPr lvl="0"/>
            <a:r>
              <a:rPr lang="en-US" dirty="0"/>
              <a:t>Your Text Here</a:t>
            </a:r>
          </a:p>
        </p:txBody>
      </p:sp>
      <p:sp>
        <p:nvSpPr>
          <p:cNvPr id="42" name="קשת מלאה 15"/>
          <p:cNvSpPr/>
          <p:nvPr userDrawn="1"/>
        </p:nvSpPr>
        <p:spPr>
          <a:xfrm rot="13696997">
            <a:off x="7280856" y="-136579"/>
            <a:ext cx="1260620"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mn-lt"/>
            </a:endParaRPr>
          </a:p>
        </p:txBody>
      </p:sp>
      <p:pic>
        <p:nvPicPr>
          <p:cNvPr id="43" name="Picture 4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1091" y="144653"/>
            <a:ext cx="1490472" cy="1117854"/>
          </a:xfrm>
          <a:prstGeom prst="ellipse">
            <a:avLst/>
          </a:prstGeom>
          <a:ln w="63500" cap="rnd">
            <a:solidFill>
              <a:schemeClr val="bg1"/>
            </a:solidFill>
          </a:ln>
          <a:effectLst/>
        </p:spPr>
      </p:pic>
      <p:sp>
        <p:nvSpPr>
          <p:cNvPr id="12" name="Slide Number Placeholder 5"/>
          <p:cNvSpPr>
            <a:spLocks noGrp="1"/>
          </p:cNvSpPr>
          <p:nvPr>
            <p:ph type="sldNum" sz="quarter" idx="12"/>
          </p:nvPr>
        </p:nvSpPr>
        <p:spPr>
          <a:xfrm>
            <a:off x="4039458" y="4907700"/>
            <a:ext cx="1068202" cy="270000"/>
          </a:xfrm>
          <a:prstGeom prst="rect">
            <a:avLst/>
          </a:prstGeo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8" name="Title 1"/>
          <p:cNvSpPr>
            <a:spLocks noGrp="1"/>
          </p:cNvSpPr>
          <p:nvPr>
            <p:ph type="ctrTitle" hasCustomPrompt="1"/>
          </p:nvPr>
        </p:nvSpPr>
        <p:spPr>
          <a:xfrm>
            <a:off x="675978" y="315416"/>
            <a:ext cx="7772400" cy="813163"/>
          </a:xfrm>
        </p:spPr>
        <p:txBody>
          <a:bodyPr anchor="t" anchorCtr="0">
            <a:noAutofit/>
          </a:bodyPr>
          <a:lstStyle>
            <a:lvl1pPr algn="l">
              <a:defRPr sz="2400">
                <a:solidFill>
                  <a:srgbClr val="313133"/>
                </a:solidFill>
                <a:latin typeface="+mn-lt"/>
              </a:defRPr>
            </a:lvl1pPr>
          </a:lstStyle>
          <a:p>
            <a:r>
              <a:rPr lang="en-US" dirty="0"/>
              <a:t>AGENDA/KEY TOPICS</a:t>
            </a:r>
          </a:p>
        </p:txBody>
      </p:sp>
    </p:spTree>
    <p:extLst>
      <p:ext uri="{BB962C8B-B14F-4D97-AF65-F5344CB8AC3E}">
        <p14:creationId xmlns:p14="http://schemas.microsoft.com/office/powerpoint/2010/main" val="23677784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298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image" Target="../media/image25.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24.jpe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2018 Ex Libris | Confidential &amp; Proprietary</a:t>
            </a:r>
            <a:endParaRPr lang="en-US" sz="900" dirty="0">
              <a:solidFill>
                <a:srgbClr val="787878"/>
              </a:solidFill>
              <a:latin typeface="+mn-lt"/>
            </a:endParaRPr>
          </a:p>
        </p:txBody>
      </p:sp>
      <p:pic>
        <p:nvPicPr>
          <p:cNvPr id="4" name="Picture 3"/>
          <p:cNvPicPr>
            <a:picLocks noChangeAspect="1"/>
          </p:cNvPicPr>
          <p:nvPr userDrawn="1"/>
        </p:nvPicPr>
        <p:blipFill>
          <a:blip r:embed="rId23" cstate="hqprint">
            <a:extLst>
              <a:ext uri="{28A0092B-C50C-407E-A947-70E740481C1C}">
                <a14:useLocalDpi xmlns:a14="http://schemas.microsoft.com/office/drawing/2010/main" val="0"/>
              </a:ext>
            </a:extLst>
          </a:blip>
          <a:stretch>
            <a:fillRect/>
          </a:stretch>
        </p:blipFill>
        <p:spPr>
          <a:xfrm>
            <a:off x="8156520" y="4776467"/>
            <a:ext cx="663952" cy="27720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 id="2147483809" r:id="rId21"/>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pic>
        <p:nvPicPr>
          <p:cNvPr id="1031" name="Picture 5" descr="ExLibris-logo"/>
          <p:cNvPicPr>
            <a:picLocks noChangeAspect="1" noChangeArrowheads="1"/>
          </p:cNvPicPr>
          <p:nvPr userDrawn="1"/>
        </p:nvPicPr>
        <p:blipFill>
          <a:blip r:embed="rId16" cstate="print"/>
          <a:srcRect/>
          <a:stretch>
            <a:fillRect/>
          </a:stretch>
        </p:blipFill>
        <p:spPr bwMode="auto">
          <a:xfrm>
            <a:off x="8096250" y="4677966"/>
            <a:ext cx="914400" cy="242888"/>
          </a:xfrm>
          <a:prstGeom prst="rect">
            <a:avLst/>
          </a:prstGeom>
          <a:noFill/>
          <a:ln w="9525">
            <a:noFill/>
            <a:miter lim="800000"/>
            <a:headEnd/>
            <a:tailEnd/>
          </a:ln>
        </p:spPr>
      </p:pic>
      <p:sp>
        <p:nvSpPr>
          <p:cNvPr id="3079" name="Rectangle 7"/>
          <p:cNvSpPr>
            <a:spLocks noChangeArrowheads="1"/>
          </p:cNvSpPr>
          <p:nvPr userDrawn="1"/>
        </p:nvSpPr>
        <p:spPr bwMode="auto">
          <a:xfrm>
            <a:off x="4281489" y="4820841"/>
            <a:ext cx="581025" cy="342900"/>
          </a:xfrm>
          <a:prstGeom prst="rect">
            <a:avLst/>
          </a:prstGeom>
          <a:noFill/>
          <a:ln w="9525">
            <a:noFill/>
            <a:miter lim="800000"/>
            <a:headEnd/>
            <a:tailEnd/>
          </a:ln>
        </p:spPr>
        <p:txBody>
          <a:bodyPr anchor="b"/>
          <a:lstStyle/>
          <a:p>
            <a:pPr algn="ctr" eaLnBrk="0" hangingPunct="0">
              <a:defRPr/>
            </a:pPr>
            <a:fld id="{80D98CE8-36E3-4BF7-9D08-1777EFAEEFDB}" type="slidenum">
              <a:rPr lang="x-none" sz="750" b="1">
                <a:solidFill>
                  <a:srgbClr val="000000"/>
                </a:solidFill>
                <a:latin typeface="Verdana" pitchFamily="34" charset="0"/>
                <a:ea typeface="MS PGothic" pitchFamily="34" charset="-128"/>
              </a:rPr>
              <a:pPr algn="ctr" eaLnBrk="0" hangingPunct="0">
                <a:defRPr/>
              </a:pPr>
              <a:t>‹#›</a:t>
            </a:fld>
            <a:endParaRPr lang="en-US" sz="750" b="1" dirty="0">
              <a:solidFill>
                <a:srgbClr val="000000"/>
              </a:solidFill>
              <a:latin typeface="Verdana" pitchFamily="34" charset="0"/>
              <a:ea typeface="MS PGothic" pitchFamily="34" charset="-128"/>
            </a:endParaRPr>
          </a:p>
        </p:txBody>
      </p:sp>
      <p:sp>
        <p:nvSpPr>
          <p:cNvPr id="1035" name="Rectangle 2"/>
          <p:cNvSpPr>
            <a:spLocks noGrp="1" noChangeArrowheads="1"/>
          </p:cNvSpPr>
          <p:nvPr>
            <p:ph type="title"/>
          </p:nvPr>
        </p:nvSpPr>
        <p:spPr bwMode="auto">
          <a:xfrm>
            <a:off x="457200" y="90590"/>
            <a:ext cx="8229600" cy="400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3696135285"/>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Lst>
  <p:hf sldNum="0" hdr="0" ftr="0" dt="0"/>
  <p:txStyles>
    <p:titleStyle>
      <a:lvl1pPr algn="l" rtl="0" eaLnBrk="0" fontAlgn="base" hangingPunct="0">
        <a:spcBef>
          <a:spcPct val="0"/>
        </a:spcBef>
        <a:spcAft>
          <a:spcPct val="0"/>
        </a:spcAft>
        <a:defRPr sz="1800" b="1">
          <a:solidFill>
            <a:schemeClr val="tx2"/>
          </a:solidFill>
          <a:latin typeface="+mj-lt"/>
          <a:ea typeface="+mj-ea"/>
          <a:cs typeface="+mj-cs"/>
        </a:defRPr>
      </a:lvl1pPr>
      <a:lvl2pPr algn="l" rtl="0" eaLnBrk="0" fontAlgn="base" hangingPunct="0">
        <a:spcBef>
          <a:spcPct val="0"/>
        </a:spcBef>
        <a:spcAft>
          <a:spcPct val="0"/>
        </a:spcAft>
        <a:defRPr sz="1500" b="1">
          <a:solidFill>
            <a:schemeClr val="tx2"/>
          </a:solidFill>
          <a:latin typeface="Verdana" pitchFamily="34" charset="0"/>
          <a:cs typeface="Arial" pitchFamily="34" charset="0"/>
        </a:defRPr>
      </a:lvl2pPr>
      <a:lvl3pPr algn="l" rtl="0" eaLnBrk="0" fontAlgn="base" hangingPunct="0">
        <a:spcBef>
          <a:spcPct val="0"/>
        </a:spcBef>
        <a:spcAft>
          <a:spcPct val="0"/>
        </a:spcAft>
        <a:defRPr sz="1500" b="1">
          <a:solidFill>
            <a:schemeClr val="tx2"/>
          </a:solidFill>
          <a:latin typeface="Verdana" pitchFamily="34" charset="0"/>
          <a:cs typeface="Arial" pitchFamily="34" charset="0"/>
        </a:defRPr>
      </a:lvl3pPr>
      <a:lvl4pPr algn="l" rtl="0" eaLnBrk="0" fontAlgn="base" hangingPunct="0">
        <a:spcBef>
          <a:spcPct val="0"/>
        </a:spcBef>
        <a:spcAft>
          <a:spcPct val="0"/>
        </a:spcAft>
        <a:defRPr sz="1500" b="1">
          <a:solidFill>
            <a:schemeClr val="tx2"/>
          </a:solidFill>
          <a:latin typeface="Verdana" pitchFamily="34" charset="0"/>
          <a:cs typeface="Arial" pitchFamily="34" charset="0"/>
        </a:defRPr>
      </a:lvl4pPr>
      <a:lvl5pPr algn="l" rtl="0" eaLnBrk="0" fontAlgn="base" hangingPunct="0">
        <a:spcBef>
          <a:spcPct val="0"/>
        </a:spcBef>
        <a:spcAft>
          <a:spcPct val="0"/>
        </a:spcAft>
        <a:defRPr sz="1500" b="1">
          <a:solidFill>
            <a:schemeClr val="tx2"/>
          </a:solidFill>
          <a:latin typeface="Verdana" pitchFamily="34" charset="0"/>
          <a:cs typeface="Arial" pitchFamily="34" charset="0"/>
        </a:defRPr>
      </a:lvl5pPr>
      <a:lvl6pPr marL="342900" algn="l" rtl="0" fontAlgn="base">
        <a:spcBef>
          <a:spcPct val="0"/>
        </a:spcBef>
        <a:spcAft>
          <a:spcPct val="0"/>
        </a:spcAft>
        <a:defRPr sz="1800" b="1">
          <a:solidFill>
            <a:schemeClr val="tx2"/>
          </a:solidFill>
          <a:latin typeface="Verdana" pitchFamily="34" charset="0"/>
          <a:cs typeface="Arial" pitchFamily="34" charset="0"/>
        </a:defRPr>
      </a:lvl6pPr>
      <a:lvl7pPr marL="685800" algn="l" rtl="0" fontAlgn="base">
        <a:spcBef>
          <a:spcPct val="0"/>
        </a:spcBef>
        <a:spcAft>
          <a:spcPct val="0"/>
        </a:spcAft>
        <a:defRPr sz="1800" b="1">
          <a:solidFill>
            <a:schemeClr val="tx2"/>
          </a:solidFill>
          <a:latin typeface="Verdana" pitchFamily="34" charset="0"/>
          <a:cs typeface="Arial" pitchFamily="34" charset="0"/>
        </a:defRPr>
      </a:lvl7pPr>
      <a:lvl8pPr marL="1028700" algn="l" rtl="0" fontAlgn="base">
        <a:spcBef>
          <a:spcPct val="0"/>
        </a:spcBef>
        <a:spcAft>
          <a:spcPct val="0"/>
        </a:spcAft>
        <a:defRPr sz="1800" b="1">
          <a:solidFill>
            <a:schemeClr val="tx2"/>
          </a:solidFill>
          <a:latin typeface="Verdana" pitchFamily="34" charset="0"/>
          <a:cs typeface="Arial" pitchFamily="34" charset="0"/>
        </a:defRPr>
      </a:lvl8pPr>
      <a:lvl9pPr marL="1371600" algn="l" rtl="0" fontAlgn="base">
        <a:spcBef>
          <a:spcPct val="0"/>
        </a:spcBef>
        <a:spcAft>
          <a:spcPct val="0"/>
        </a:spcAft>
        <a:defRPr sz="1800" b="1">
          <a:solidFill>
            <a:schemeClr val="tx2"/>
          </a:solidFill>
          <a:latin typeface="Verdana" pitchFamily="34" charset="0"/>
          <a:cs typeface="Arial" pitchFamily="34" charset="0"/>
        </a:defRPr>
      </a:lvl9pPr>
    </p:titleStyle>
    <p:bodyStyle>
      <a:lvl1pPr marL="257175" indent="-257175" algn="l" rtl="0" eaLnBrk="0" fontAlgn="base" hangingPunct="0">
        <a:spcBef>
          <a:spcPct val="35000"/>
        </a:spcBef>
        <a:spcAft>
          <a:spcPct val="0"/>
        </a:spcAft>
        <a:buSzPct val="85000"/>
        <a:buChar char="•"/>
        <a:defRPr sz="1650">
          <a:solidFill>
            <a:schemeClr val="tx1"/>
          </a:solidFill>
          <a:latin typeface="+mn-lt"/>
          <a:ea typeface="+mn-ea"/>
          <a:cs typeface="+mn-cs"/>
        </a:defRPr>
      </a:lvl1pPr>
      <a:lvl2pPr marL="557213" indent="-214313" algn="l" rtl="0" eaLnBrk="0" fontAlgn="base" hangingPunct="0">
        <a:spcBef>
          <a:spcPct val="35000"/>
        </a:spcBef>
        <a:spcAft>
          <a:spcPct val="0"/>
        </a:spcAft>
        <a:buSzPct val="85000"/>
        <a:buChar char="•"/>
        <a:defRPr sz="1650">
          <a:solidFill>
            <a:schemeClr val="tx1"/>
          </a:solidFill>
          <a:latin typeface="+mn-lt"/>
          <a:cs typeface="+mn-cs"/>
        </a:defRPr>
      </a:lvl2pPr>
      <a:lvl3pPr marL="857250" indent="-171450" algn="l" rtl="0" eaLnBrk="0" fontAlgn="base" hangingPunct="0">
        <a:spcBef>
          <a:spcPct val="35000"/>
        </a:spcBef>
        <a:spcAft>
          <a:spcPct val="0"/>
        </a:spcAft>
        <a:buSzPct val="85000"/>
        <a:buChar char="•"/>
        <a:defRPr sz="1650">
          <a:solidFill>
            <a:schemeClr val="tx1"/>
          </a:solidFill>
          <a:latin typeface="+mn-lt"/>
          <a:cs typeface="+mn-cs"/>
        </a:defRPr>
      </a:lvl3pPr>
      <a:lvl4pPr marL="1200150" indent="-171450" algn="l" rtl="0" eaLnBrk="0" fontAlgn="base" hangingPunct="0">
        <a:spcBef>
          <a:spcPct val="35000"/>
        </a:spcBef>
        <a:spcAft>
          <a:spcPct val="0"/>
        </a:spcAft>
        <a:buSzPct val="85000"/>
        <a:buChar char="•"/>
        <a:defRPr sz="1650">
          <a:solidFill>
            <a:schemeClr val="tx1"/>
          </a:solidFill>
          <a:latin typeface="+mn-lt"/>
          <a:cs typeface="+mn-cs"/>
        </a:defRPr>
      </a:lvl4pPr>
      <a:lvl5pPr marL="1543050" indent="-171450" algn="l" rtl="0" eaLnBrk="0" fontAlgn="base" hangingPunct="0">
        <a:spcBef>
          <a:spcPct val="35000"/>
        </a:spcBef>
        <a:spcAft>
          <a:spcPct val="0"/>
        </a:spcAft>
        <a:buSzPct val="85000"/>
        <a:buChar char="•"/>
        <a:defRPr sz="1650">
          <a:solidFill>
            <a:schemeClr val="tx1"/>
          </a:solidFill>
          <a:latin typeface="+mn-lt"/>
          <a:cs typeface="+mn-cs"/>
        </a:defRPr>
      </a:lvl5pPr>
      <a:lvl6pPr marL="1885950" indent="-171450" algn="l" rtl="0" fontAlgn="base">
        <a:spcBef>
          <a:spcPct val="35000"/>
        </a:spcBef>
        <a:spcAft>
          <a:spcPct val="0"/>
        </a:spcAft>
        <a:buSzPct val="85000"/>
        <a:buChar char="•"/>
        <a:defRPr sz="1650">
          <a:solidFill>
            <a:schemeClr val="tx1"/>
          </a:solidFill>
          <a:latin typeface="+mn-lt"/>
          <a:cs typeface="+mn-cs"/>
        </a:defRPr>
      </a:lvl6pPr>
      <a:lvl7pPr marL="2228850" indent="-171450" algn="l" rtl="0" fontAlgn="base">
        <a:spcBef>
          <a:spcPct val="35000"/>
        </a:spcBef>
        <a:spcAft>
          <a:spcPct val="0"/>
        </a:spcAft>
        <a:buSzPct val="85000"/>
        <a:buChar char="•"/>
        <a:defRPr sz="1650">
          <a:solidFill>
            <a:schemeClr val="tx1"/>
          </a:solidFill>
          <a:latin typeface="+mn-lt"/>
          <a:cs typeface="+mn-cs"/>
        </a:defRPr>
      </a:lvl7pPr>
      <a:lvl8pPr marL="2571750" indent="-171450" algn="l" rtl="0" fontAlgn="base">
        <a:spcBef>
          <a:spcPct val="35000"/>
        </a:spcBef>
        <a:spcAft>
          <a:spcPct val="0"/>
        </a:spcAft>
        <a:buSzPct val="85000"/>
        <a:buChar char="•"/>
        <a:defRPr sz="1650">
          <a:solidFill>
            <a:schemeClr val="tx1"/>
          </a:solidFill>
          <a:latin typeface="+mn-lt"/>
          <a:cs typeface="+mn-cs"/>
        </a:defRPr>
      </a:lvl8pPr>
      <a:lvl9pPr marL="2914650" indent="-171450" algn="l" rtl="0" fontAlgn="base">
        <a:spcBef>
          <a:spcPct val="35000"/>
        </a:spcBef>
        <a:spcAft>
          <a:spcPct val="0"/>
        </a:spcAft>
        <a:buSzPct val="85000"/>
        <a:buChar char="•"/>
        <a:defRPr sz="1650">
          <a:solidFill>
            <a:schemeClr val="tx1"/>
          </a:solidFill>
          <a:latin typeface="+mn-lt"/>
          <a:cs typeface="+mn-cs"/>
        </a:defRPr>
      </a:lvl9pPr>
    </p:bodyStyle>
    <p:otherStyle>
      <a:defPPr>
        <a:defRPr lang="he-IL"/>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image" Target="../media/image64.png"/></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1.xml"/><Relationship Id="rId1" Type="http://schemas.openxmlformats.org/officeDocument/2006/relationships/slideLayout" Target="../slideLayouts/slideLayout9.xml"/><Relationship Id="rId4" Type="http://schemas.openxmlformats.org/officeDocument/2006/relationships/image" Target="../media/image67.png"/></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6.xml"/><Relationship Id="rId1" Type="http://schemas.openxmlformats.org/officeDocument/2006/relationships/slideLayout" Target="../slideLayouts/slideLayout9.xml"/><Relationship Id="rId4" Type="http://schemas.openxmlformats.org/officeDocument/2006/relationships/image" Target="../media/image69.png"/></Relationships>
</file>

<file path=ppt/slides/_rels/slide6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Layout" Target="../slideLayouts/slideLayout18.xml"/><Relationship Id="rId1" Type="http://schemas.openxmlformats.org/officeDocument/2006/relationships/tags" Target="../tags/tag2.xml"/><Relationship Id="rId4" Type="http://schemas.openxmlformats.org/officeDocument/2006/relationships/image" Target="../media/image75.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9769BD-F9EA-40CA-AD54-CF62DDA9B541}"/>
              </a:ext>
            </a:extLst>
          </p:cNvPr>
          <p:cNvSpPr>
            <a:spLocks noGrp="1"/>
          </p:cNvSpPr>
          <p:nvPr>
            <p:ph type="ctrTitle"/>
          </p:nvPr>
        </p:nvSpPr>
        <p:spPr/>
        <p:txBody>
          <a:bodyPr/>
          <a:lstStyle/>
          <a:p>
            <a:r>
              <a:rPr lang="en-US" dirty="0"/>
              <a:t>Prediction Patterns and Summary Holdings </a:t>
            </a:r>
          </a:p>
        </p:txBody>
      </p:sp>
      <p:sp>
        <p:nvSpPr>
          <p:cNvPr id="5" name="Subtitle 4">
            <a:extLst>
              <a:ext uri="{FF2B5EF4-FFF2-40B4-BE49-F238E27FC236}">
                <a16:creationId xmlns:a16="http://schemas.microsoft.com/office/drawing/2014/main" id="{0AAD9C57-6B58-4DCD-9581-7491E0D9DB09}"/>
              </a:ext>
            </a:extLst>
          </p:cNvPr>
          <p:cNvSpPr>
            <a:spLocks noGrp="1"/>
          </p:cNvSpPr>
          <p:nvPr>
            <p:ph type="subTitle" idx="1"/>
          </p:nvPr>
        </p:nvSpPr>
        <p:spPr/>
        <p:txBody>
          <a:bodyPr/>
          <a:lstStyle/>
          <a:p>
            <a:r>
              <a:rPr lang="en-US" dirty="0"/>
              <a:t>Knowledge Days 2019</a:t>
            </a:r>
          </a:p>
        </p:txBody>
      </p:sp>
    </p:spTree>
    <p:extLst>
      <p:ext uri="{BB962C8B-B14F-4D97-AF65-F5344CB8AC3E}">
        <p14:creationId xmlns:p14="http://schemas.microsoft.com/office/powerpoint/2010/main" val="1270758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75656" y="982509"/>
            <a:ext cx="5858877" cy="3673027"/>
          </a:xfrm>
          <a:prstGeom prst="rect">
            <a:avLst/>
          </a:prstGeom>
          <a:ln>
            <a:solidFill>
              <a:schemeClr val="accent1"/>
            </a:solidFill>
          </a:ln>
        </p:spPr>
      </p:pic>
      <p:sp>
        <p:nvSpPr>
          <p:cNvPr id="2" name="Slide Number Placeholder 1"/>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p:cNvSpPr>
            <a:spLocks noGrp="1"/>
          </p:cNvSpPr>
          <p:nvPr>
            <p:ph type="title"/>
          </p:nvPr>
        </p:nvSpPr>
        <p:spPr/>
        <p:txBody>
          <a:bodyPr/>
          <a:lstStyle/>
          <a:p>
            <a:r>
              <a:rPr lang="en-US" dirty="0"/>
              <a:t>Prediction Pattern</a:t>
            </a:r>
          </a:p>
        </p:txBody>
      </p:sp>
      <p:sp>
        <p:nvSpPr>
          <p:cNvPr id="11" name="TextBox 10"/>
          <p:cNvSpPr txBox="1"/>
          <p:nvPr/>
        </p:nvSpPr>
        <p:spPr>
          <a:xfrm>
            <a:off x="2187055" y="652214"/>
            <a:ext cx="184731" cy="300082"/>
          </a:xfrm>
          <a:prstGeom prst="rect">
            <a:avLst/>
          </a:prstGeom>
          <a:noFill/>
        </p:spPr>
        <p:txBody>
          <a:bodyPr wrap="none" rtlCol="0">
            <a:spAutoFit/>
          </a:bodyPr>
          <a:lstStyle/>
          <a:p>
            <a:endParaRPr lang="en-US" sz="1350" dirty="0"/>
          </a:p>
        </p:txBody>
      </p:sp>
      <p:sp>
        <p:nvSpPr>
          <p:cNvPr id="10" name="Rectangle 9"/>
          <p:cNvSpPr/>
          <p:nvPr/>
        </p:nvSpPr>
        <p:spPr bwMode="auto">
          <a:xfrm>
            <a:off x="2187054" y="3651870"/>
            <a:ext cx="1952897" cy="270030"/>
          </a:xfrm>
          <a:prstGeom prst="rect">
            <a:avLst/>
          </a:prstGeom>
          <a:noFill/>
          <a:ln w="38100"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350" dirty="0">
              <a:latin typeface="Arial" pitchFamily="34" charset="0"/>
              <a:cs typeface="Arial" pitchFamily="34" charset="0"/>
            </a:endParaRPr>
          </a:p>
        </p:txBody>
      </p:sp>
    </p:spTree>
    <p:extLst>
      <p:ext uri="{BB962C8B-B14F-4D97-AF65-F5344CB8AC3E}">
        <p14:creationId xmlns:p14="http://schemas.microsoft.com/office/powerpoint/2010/main" val="3616602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5536" y="1347614"/>
            <a:ext cx="8318945" cy="1426448"/>
          </a:xfrm>
          <a:prstGeom prst="rect">
            <a:avLst/>
          </a:prstGeom>
          <a:ln>
            <a:solidFill>
              <a:schemeClr val="accent1"/>
            </a:solidFill>
          </a:ln>
        </p:spPr>
      </p:pic>
      <p:sp>
        <p:nvSpPr>
          <p:cNvPr id="2" name="Slide Number Placeholder 1"/>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p:cNvSpPr>
            <a:spLocks noGrp="1"/>
          </p:cNvSpPr>
          <p:nvPr>
            <p:ph type="title"/>
          </p:nvPr>
        </p:nvSpPr>
        <p:spPr/>
        <p:txBody>
          <a:bodyPr/>
          <a:lstStyle/>
          <a:p>
            <a:r>
              <a:rPr lang="en-US" dirty="0"/>
              <a:t>Prediction Pattern</a:t>
            </a:r>
          </a:p>
        </p:txBody>
      </p:sp>
      <p:sp>
        <p:nvSpPr>
          <p:cNvPr id="11" name="TextBox 10"/>
          <p:cNvSpPr txBox="1"/>
          <p:nvPr/>
        </p:nvSpPr>
        <p:spPr>
          <a:xfrm>
            <a:off x="2187055" y="652214"/>
            <a:ext cx="184731" cy="300082"/>
          </a:xfrm>
          <a:prstGeom prst="rect">
            <a:avLst/>
          </a:prstGeom>
          <a:noFill/>
        </p:spPr>
        <p:txBody>
          <a:bodyPr wrap="none" rtlCol="0">
            <a:spAutoFit/>
          </a:bodyPr>
          <a:lstStyle/>
          <a:p>
            <a:endParaRPr lang="en-US" sz="1350" dirty="0"/>
          </a:p>
        </p:txBody>
      </p:sp>
      <p:sp>
        <p:nvSpPr>
          <p:cNvPr id="14" name="Rectangle 13"/>
          <p:cNvSpPr/>
          <p:nvPr/>
        </p:nvSpPr>
        <p:spPr bwMode="auto">
          <a:xfrm>
            <a:off x="395536" y="2211710"/>
            <a:ext cx="6139583" cy="282785"/>
          </a:xfrm>
          <a:prstGeom prst="rect">
            <a:avLst/>
          </a:prstGeom>
          <a:noFill/>
          <a:ln w="38100"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350" dirty="0">
              <a:latin typeface="Arial" pitchFamily="34" charset="0"/>
              <a:cs typeface="Arial" pitchFamily="34" charset="0"/>
            </a:endParaRPr>
          </a:p>
        </p:txBody>
      </p:sp>
    </p:spTree>
    <p:extLst>
      <p:ext uri="{BB962C8B-B14F-4D97-AF65-F5344CB8AC3E}">
        <p14:creationId xmlns:p14="http://schemas.microsoft.com/office/powerpoint/2010/main" val="1315588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68573" y="646479"/>
            <a:ext cx="6146421" cy="4051382"/>
          </a:xfrm>
          <a:prstGeom prst="rect">
            <a:avLst/>
          </a:prstGeom>
          <a:ln>
            <a:solidFill>
              <a:schemeClr val="accent1"/>
            </a:solidFill>
          </a:ln>
        </p:spPr>
      </p:pic>
      <p:sp>
        <p:nvSpPr>
          <p:cNvPr id="2" name="Slide Number Placeholder 1"/>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p:cNvSpPr>
            <a:spLocks noGrp="1"/>
          </p:cNvSpPr>
          <p:nvPr>
            <p:ph type="title"/>
          </p:nvPr>
        </p:nvSpPr>
        <p:spPr/>
        <p:txBody>
          <a:bodyPr/>
          <a:lstStyle/>
          <a:p>
            <a:r>
              <a:rPr lang="en-US" dirty="0"/>
              <a:t>Prediction Pattern</a:t>
            </a:r>
          </a:p>
        </p:txBody>
      </p:sp>
      <p:sp>
        <p:nvSpPr>
          <p:cNvPr id="11" name="TextBox 10"/>
          <p:cNvSpPr txBox="1"/>
          <p:nvPr/>
        </p:nvSpPr>
        <p:spPr>
          <a:xfrm>
            <a:off x="2187055" y="652214"/>
            <a:ext cx="184731" cy="300082"/>
          </a:xfrm>
          <a:prstGeom prst="rect">
            <a:avLst/>
          </a:prstGeom>
          <a:noFill/>
        </p:spPr>
        <p:txBody>
          <a:bodyPr wrap="none" rtlCol="0">
            <a:spAutoFit/>
          </a:bodyPr>
          <a:lstStyle/>
          <a:p>
            <a:endParaRPr lang="en-US" sz="1350" dirty="0"/>
          </a:p>
        </p:txBody>
      </p:sp>
      <p:sp>
        <p:nvSpPr>
          <p:cNvPr id="14" name="Rectangle 13"/>
          <p:cNvSpPr/>
          <p:nvPr/>
        </p:nvSpPr>
        <p:spPr bwMode="auto">
          <a:xfrm>
            <a:off x="4211960" y="4011910"/>
            <a:ext cx="1477347" cy="211370"/>
          </a:xfrm>
          <a:prstGeom prst="rect">
            <a:avLst/>
          </a:prstGeom>
          <a:noFill/>
          <a:ln w="38100"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350" dirty="0">
              <a:latin typeface="Arial" pitchFamily="34" charset="0"/>
              <a:cs typeface="Arial" pitchFamily="34" charset="0"/>
            </a:endParaRPr>
          </a:p>
        </p:txBody>
      </p:sp>
    </p:spTree>
    <p:extLst>
      <p:ext uri="{BB962C8B-B14F-4D97-AF65-F5344CB8AC3E}">
        <p14:creationId xmlns:p14="http://schemas.microsoft.com/office/powerpoint/2010/main" val="242261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47664" y="856736"/>
            <a:ext cx="4804963" cy="3723847"/>
          </a:xfrm>
          <a:prstGeom prst="rect">
            <a:avLst/>
          </a:prstGeom>
          <a:ln>
            <a:solidFill>
              <a:schemeClr val="accent1"/>
            </a:solidFill>
          </a:ln>
        </p:spPr>
      </p:pic>
      <p:sp>
        <p:nvSpPr>
          <p:cNvPr id="2" name="Slide Number Placeholder 1"/>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p:cNvSpPr>
            <a:spLocks noGrp="1"/>
          </p:cNvSpPr>
          <p:nvPr>
            <p:ph type="title"/>
          </p:nvPr>
        </p:nvSpPr>
        <p:spPr/>
        <p:txBody>
          <a:bodyPr/>
          <a:lstStyle/>
          <a:p>
            <a:r>
              <a:rPr lang="en-US" dirty="0"/>
              <a:t>Prediction Pattern</a:t>
            </a:r>
          </a:p>
        </p:txBody>
      </p:sp>
      <p:sp>
        <p:nvSpPr>
          <p:cNvPr id="11" name="TextBox 10"/>
          <p:cNvSpPr txBox="1"/>
          <p:nvPr/>
        </p:nvSpPr>
        <p:spPr>
          <a:xfrm>
            <a:off x="2187055" y="652214"/>
            <a:ext cx="184731" cy="300082"/>
          </a:xfrm>
          <a:prstGeom prst="rect">
            <a:avLst/>
          </a:prstGeom>
          <a:noFill/>
        </p:spPr>
        <p:txBody>
          <a:bodyPr wrap="none" rtlCol="0">
            <a:spAutoFit/>
          </a:bodyPr>
          <a:lstStyle/>
          <a:p>
            <a:endParaRPr lang="en-US" sz="1350" dirty="0"/>
          </a:p>
        </p:txBody>
      </p:sp>
      <p:sp>
        <p:nvSpPr>
          <p:cNvPr id="9" name="TextBox 8"/>
          <p:cNvSpPr txBox="1"/>
          <p:nvPr/>
        </p:nvSpPr>
        <p:spPr>
          <a:xfrm>
            <a:off x="4841784" y="1563638"/>
            <a:ext cx="2484522" cy="715581"/>
          </a:xfrm>
          <a:prstGeom prst="rect">
            <a:avLst/>
          </a:prstGeom>
          <a:solidFill>
            <a:schemeClr val="bg1"/>
          </a:solidFill>
          <a:ln>
            <a:solidFill>
              <a:schemeClr val="tx1"/>
            </a:solidFill>
          </a:ln>
        </p:spPr>
        <p:txBody>
          <a:bodyPr wrap="square" rtlCol="0">
            <a:spAutoFit/>
          </a:bodyPr>
          <a:lstStyle/>
          <a:p>
            <a:r>
              <a:rPr lang="en-US" sz="1350" dirty="0"/>
              <a:t>Starts with Vol. 12 Issue 1 Year 2018.  First issue date is Jan.01 2018</a:t>
            </a:r>
          </a:p>
        </p:txBody>
      </p:sp>
    </p:spTree>
    <p:extLst>
      <p:ext uri="{BB962C8B-B14F-4D97-AF65-F5344CB8AC3E}">
        <p14:creationId xmlns:p14="http://schemas.microsoft.com/office/powerpoint/2010/main" val="3293508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95536" y="1486219"/>
            <a:ext cx="8653285" cy="1353439"/>
          </a:xfrm>
          <a:prstGeom prst="rect">
            <a:avLst/>
          </a:prstGeom>
          <a:ln>
            <a:solidFill>
              <a:schemeClr val="accent1"/>
            </a:solidFill>
          </a:ln>
        </p:spPr>
      </p:pic>
      <p:sp>
        <p:nvSpPr>
          <p:cNvPr id="2" name="Slide Number Placeholder 1"/>
          <p:cNvSpPr>
            <a:spLocks noGrp="1"/>
          </p:cNvSpPr>
          <p:nvPr>
            <p:ph type="sldNum" sz="quarter" idx="10"/>
          </p:nvPr>
        </p:nvSpPr>
        <p:spPr/>
        <p:txBody>
          <a:bodyPr/>
          <a:lstStyle/>
          <a:p>
            <a:fld id="{1C146586-7EC2-481D-848F-8CE41EB2DE6C}" type="slidenum">
              <a:rPr lang="en-US" smtClean="0"/>
              <a:pPr/>
              <a:t>14</a:t>
            </a:fld>
            <a:endParaRPr lang="en-US" dirty="0"/>
          </a:p>
        </p:txBody>
      </p:sp>
      <p:sp>
        <p:nvSpPr>
          <p:cNvPr id="5" name="Title 4"/>
          <p:cNvSpPr>
            <a:spLocks noGrp="1"/>
          </p:cNvSpPr>
          <p:nvPr>
            <p:ph type="title"/>
          </p:nvPr>
        </p:nvSpPr>
        <p:spPr/>
        <p:txBody>
          <a:bodyPr/>
          <a:lstStyle/>
          <a:p>
            <a:r>
              <a:rPr lang="en-US" dirty="0"/>
              <a:t>Prediction Pattern</a:t>
            </a:r>
          </a:p>
        </p:txBody>
      </p:sp>
      <p:sp>
        <p:nvSpPr>
          <p:cNvPr id="11" name="TextBox 10"/>
          <p:cNvSpPr txBox="1"/>
          <p:nvPr/>
        </p:nvSpPr>
        <p:spPr>
          <a:xfrm>
            <a:off x="2187055" y="652214"/>
            <a:ext cx="184731" cy="300082"/>
          </a:xfrm>
          <a:prstGeom prst="rect">
            <a:avLst/>
          </a:prstGeom>
          <a:noFill/>
        </p:spPr>
        <p:txBody>
          <a:bodyPr wrap="none" rtlCol="0">
            <a:spAutoFit/>
          </a:bodyPr>
          <a:lstStyle/>
          <a:p>
            <a:endParaRPr lang="en-US" sz="1350" dirty="0"/>
          </a:p>
        </p:txBody>
      </p:sp>
      <p:sp>
        <p:nvSpPr>
          <p:cNvPr id="10" name="TextBox 9"/>
          <p:cNvSpPr txBox="1"/>
          <p:nvPr/>
        </p:nvSpPr>
        <p:spPr>
          <a:xfrm>
            <a:off x="2249742" y="3180100"/>
            <a:ext cx="2484276" cy="507831"/>
          </a:xfrm>
          <a:prstGeom prst="rect">
            <a:avLst/>
          </a:prstGeom>
          <a:solidFill>
            <a:schemeClr val="bg1"/>
          </a:solidFill>
          <a:ln>
            <a:solidFill>
              <a:schemeClr val="tx1"/>
            </a:solidFill>
          </a:ln>
        </p:spPr>
        <p:txBody>
          <a:bodyPr wrap="square" rtlCol="0">
            <a:spAutoFit/>
          </a:bodyPr>
          <a:lstStyle/>
          <a:p>
            <a:r>
              <a:rPr lang="en-US" sz="1350" dirty="0"/>
              <a:t>The issue dates of the predicted items must be within this range</a:t>
            </a:r>
          </a:p>
        </p:txBody>
      </p:sp>
      <p:cxnSp>
        <p:nvCxnSpPr>
          <p:cNvPr id="13" name="Straight Arrow Connector 12"/>
          <p:cNvCxnSpPr/>
          <p:nvPr/>
        </p:nvCxnSpPr>
        <p:spPr bwMode="auto">
          <a:xfrm flipV="1">
            <a:off x="5465074" y="2861391"/>
            <a:ext cx="0" cy="736474"/>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4" name="Straight Arrow Connector 13"/>
          <p:cNvCxnSpPr/>
          <p:nvPr/>
        </p:nvCxnSpPr>
        <p:spPr bwMode="auto">
          <a:xfrm>
            <a:off x="4734018" y="3597864"/>
            <a:ext cx="756084" cy="0"/>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sp>
        <p:nvSpPr>
          <p:cNvPr id="15" name="Rectangle 14"/>
          <p:cNvSpPr/>
          <p:nvPr/>
        </p:nvSpPr>
        <p:spPr bwMode="auto">
          <a:xfrm>
            <a:off x="539552" y="2111029"/>
            <a:ext cx="7758336" cy="388713"/>
          </a:xfrm>
          <a:prstGeom prst="rect">
            <a:avLst/>
          </a:prstGeom>
          <a:noFill/>
          <a:ln w="38100"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350" dirty="0">
              <a:latin typeface="Arial" pitchFamily="34" charset="0"/>
              <a:cs typeface="Arial" pitchFamily="34" charset="0"/>
            </a:endParaRPr>
          </a:p>
        </p:txBody>
      </p:sp>
    </p:spTree>
    <p:extLst>
      <p:ext uri="{BB962C8B-B14F-4D97-AF65-F5344CB8AC3E}">
        <p14:creationId xmlns:p14="http://schemas.microsoft.com/office/powerpoint/2010/main" val="81553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1520" y="1072340"/>
            <a:ext cx="8456488" cy="2532170"/>
          </a:xfrm>
          <a:prstGeom prst="rect">
            <a:avLst/>
          </a:prstGeom>
          <a:ln>
            <a:solidFill>
              <a:schemeClr val="accent1"/>
            </a:solidFill>
          </a:ln>
        </p:spPr>
      </p:pic>
      <p:sp>
        <p:nvSpPr>
          <p:cNvPr id="2" name="Slide Number Placeholder 1"/>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p:cNvSpPr>
            <a:spLocks noGrp="1"/>
          </p:cNvSpPr>
          <p:nvPr>
            <p:ph type="title"/>
          </p:nvPr>
        </p:nvSpPr>
        <p:spPr/>
        <p:txBody>
          <a:bodyPr/>
          <a:lstStyle/>
          <a:p>
            <a:r>
              <a:rPr lang="en-US" dirty="0"/>
              <a:t>Prediction Pattern</a:t>
            </a:r>
          </a:p>
        </p:txBody>
      </p:sp>
      <p:sp>
        <p:nvSpPr>
          <p:cNvPr id="11" name="TextBox 10"/>
          <p:cNvSpPr txBox="1"/>
          <p:nvPr/>
        </p:nvSpPr>
        <p:spPr>
          <a:xfrm>
            <a:off x="2187055" y="652214"/>
            <a:ext cx="184731" cy="300082"/>
          </a:xfrm>
          <a:prstGeom prst="rect">
            <a:avLst/>
          </a:prstGeom>
          <a:noFill/>
        </p:spPr>
        <p:txBody>
          <a:bodyPr wrap="none" rtlCol="0">
            <a:spAutoFit/>
          </a:bodyPr>
          <a:lstStyle/>
          <a:p>
            <a:endParaRPr lang="en-US" sz="1350" dirty="0"/>
          </a:p>
        </p:txBody>
      </p:sp>
      <p:sp>
        <p:nvSpPr>
          <p:cNvPr id="16" name="TextBox 15"/>
          <p:cNvSpPr txBox="1"/>
          <p:nvPr/>
        </p:nvSpPr>
        <p:spPr>
          <a:xfrm>
            <a:off x="251520" y="3887725"/>
            <a:ext cx="1620180" cy="415498"/>
          </a:xfrm>
          <a:prstGeom prst="rect">
            <a:avLst/>
          </a:prstGeom>
          <a:solidFill>
            <a:schemeClr val="bg1"/>
          </a:solidFill>
          <a:ln>
            <a:solidFill>
              <a:schemeClr val="tx1"/>
            </a:solidFill>
          </a:ln>
        </p:spPr>
        <p:txBody>
          <a:bodyPr wrap="square" rtlCol="0">
            <a:spAutoFit/>
          </a:bodyPr>
          <a:lstStyle/>
          <a:p>
            <a:r>
              <a:rPr lang="en-US" sz="1050" dirty="0"/>
              <a:t>Link to the Next predicted item’s information</a:t>
            </a:r>
          </a:p>
        </p:txBody>
      </p:sp>
      <p:cxnSp>
        <p:nvCxnSpPr>
          <p:cNvPr id="17" name="Straight Arrow Connector 16"/>
          <p:cNvCxnSpPr/>
          <p:nvPr/>
        </p:nvCxnSpPr>
        <p:spPr bwMode="auto">
          <a:xfrm flipV="1">
            <a:off x="395536" y="3016559"/>
            <a:ext cx="0" cy="841012"/>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401611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37BD5B-DF74-47BD-AF9B-5A49E7A1021E}"/>
              </a:ext>
            </a:extLst>
          </p:cNvPr>
          <p:cNvSpPr>
            <a:spLocks noGrp="1"/>
          </p:cNvSpPr>
          <p:nvPr>
            <p:ph idx="1"/>
          </p:nvPr>
        </p:nvSpPr>
        <p:spPr/>
        <p:txBody>
          <a:bodyPr/>
          <a:lstStyle/>
          <a:p>
            <a:r>
              <a:rPr lang="en-US" dirty="0"/>
              <a:t>Setting up Prediction Patterns </a:t>
            </a:r>
          </a:p>
          <a:p>
            <a:r>
              <a:rPr lang="en-US" b="1" u="sng" dirty="0">
                <a:solidFill>
                  <a:srgbClr val="FF0000"/>
                </a:solidFill>
              </a:rPr>
              <a:t>Opening Predicted Items </a:t>
            </a:r>
          </a:p>
          <a:p>
            <a:r>
              <a:rPr lang="en-US" dirty="0"/>
              <a:t>Receiving (check-in)</a:t>
            </a:r>
          </a:p>
          <a:p>
            <a:r>
              <a:rPr lang="en-US" dirty="0"/>
              <a:t>Normalization Tasks for Holdings Records </a:t>
            </a:r>
          </a:p>
          <a:p>
            <a:r>
              <a:rPr lang="en-US" dirty="0"/>
              <a:t>Summary Holding </a:t>
            </a:r>
            <a:r>
              <a:rPr lang="en-GB" dirty="0">
                <a:solidFill>
                  <a:srgbClr val="000000"/>
                </a:solidFill>
                <a:cs typeface="Arial"/>
              </a:rPr>
              <a:t>Example when Prediction Pattern is used</a:t>
            </a:r>
          </a:p>
          <a:p>
            <a:r>
              <a:rPr lang="en-GB" dirty="0">
                <a:solidFill>
                  <a:srgbClr val="000000"/>
                </a:solidFill>
                <a:cs typeface="Arial"/>
              </a:rPr>
              <a:t>Summary Holding Example without Prediction Pattern</a:t>
            </a:r>
          </a:p>
          <a:p>
            <a:endParaRPr lang="en-US" b="1" dirty="0"/>
          </a:p>
          <a:p>
            <a:endParaRPr lang="en-US" dirty="0"/>
          </a:p>
          <a:p>
            <a:endParaRPr lang="en-US" dirty="0"/>
          </a:p>
        </p:txBody>
      </p:sp>
    </p:spTree>
    <p:extLst>
      <p:ext uri="{BB962C8B-B14F-4D97-AF65-F5344CB8AC3E}">
        <p14:creationId xmlns:p14="http://schemas.microsoft.com/office/powerpoint/2010/main" val="1178625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04540" y="607679"/>
            <a:ext cx="4513791" cy="4168934"/>
          </a:xfrm>
          <a:prstGeom prst="rect">
            <a:avLst/>
          </a:prstGeom>
          <a:ln>
            <a:solidFill>
              <a:schemeClr val="accent1"/>
            </a:solidFill>
          </a:ln>
        </p:spPr>
      </p:pic>
      <p:sp>
        <p:nvSpPr>
          <p:cNvPr id="2" name="Slide Number Placeholder 1"/>
          <p:cNvSpPr>
            <a:spLocks noGrp="1"/>
          </p:cNvSpPr>
          <p:nvPr>
            <p:ph type="sldNum" sz="quarter" idx="10"/>
          </p:nvPr>
        </p:nvSpPr>
        <p:spPr/>
        <p:txBody>
          <a:bodyPr/>
          <a:lstStyle/>
          <a:p>
            <a:fld id="{1C146586-7EC2-481D-848F-8CE41EB2DE6C}" type="slidenum">
              <a:rPr lang="en-US" smtClean="0"/>
              <a:pPr/>
              <a:t>17</a:t>
            </a:fld>
            <a:endParaRPr lang="en-US" dirty="0"/>
          </a:p>
        </p:txBody>
      </p:sp>
      <p:sp>
        <p:nvSpPr>
          <p:cNvPr id="5" name="Title 4"/>
          <p:cNvSpPr>
            <a:spLocks noGrp="1"/>
          </p:cNvSpPr>
          <p:nvPr>
            <p:ph type="title"/>
          </p:nvPr>
        </p:nvSpPr>
        <p:spPr/>
        <p:txBody>
          <a:bodyPr/>
          <a:lstStyle/>
          <a:p>
            <a:r>
              <a:rPr lang="en-US" dirty="0"/>
              <a:t>Opening the predicted items</a:t>
            </a:r>
          </a:p>
        </p:txBody>
      </p:sp>
      <p:sp>
        <p:nvSpPr>
          <p:cNvPr id="11" name="TextBox 10"/>
          <p:cNvSpPr txBox="1"/>
          <p:nvPr/>
        </p:nvSpPr>
        <p:spPr>
          <a:xfrm>
            <a:off x="2187055" y="652214"/>
            <a:ext cx="184731" cy="300082"/>
          </a:xfrm>
          <a:prstGeom prst="rect">
            <a:avLst/>
          </a:prstGeom>
          <a:noFill/>
        </p:spPr>
        <p:txBody>
          <a:bodyPr wrap="none" rtlCol="0">
            <a:spAutoFit/>
          </a:bodyPr>
          <a:lstStyle/>
          <a:p>
            <a:endParaRPr lang="en-US" sz="1350" dirty="0"/>
          </a:p>
        </p:txBody>
      </p:sp>
      <p:cxnSp>
        <p:nvCxnSpPr>
          <p:cNvPr id="28" name="Straight Arrow Connector 27"/>
          <p:cNvCxnSpPr/>
          <p:nvPr/>
        </p:nvCxnSpPr>
        <p:spPr bwMode="auto">
          <a:xfrm>
            <a:off x="3924175" y="3939902"/>
            <a:ext cx="756084" cy="43239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886535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86341" y="801969"/>
            <a:ext cx="7443326" cy="3854579"/>
          </a:xfrm>
          <a:prstGeom prst="rect">
            <a:avLst/>
          </a:prstGeom>
        </p:spPr>
      </p:pic>
      <p:sp>
        <p:nvSpPr>
          <p:cNvPr id="2" name="Slide Number Placeholder 1"/>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p:cNvSpPr>
            <a:spLocks noGrp="1"/>
          </p:cNvSpPr>
          <p:nvPr>
            <p:ph type="title"/>
          </p:nvPr>
        </p:nvSpPr>
        <p:spPr/>
        <p:txBody>
          <a:bodyPr/>
          <a:lstStyle/>
          <a:p>
            <a:r>
              <a:rPr lang="en-US" dirty="0"/>
              <a:t>Opening the predicted items</a:t>
            </a:r>
          </a:p>
        </p:txBody>
      </p:sp>
      <p:sp>
        <p:nvSpPr>
          <p:cNvPr id="11" name="TextBox 10"/>
          <p:cNvSpPr txBox="1"/>
          <p:nvPr/>
        </p:nvSpPr>
        <p:spPr>
          <a:xfrm>
            <a:off x="2187055" y="652214"/>
            <a:ext cx="184731" cy="300082"/>
          </a:xfrm>
          <a:prstGeom prst="rect">
            <a:avLst/>
          </a:prstGeom>
          <a:noFill/>
        </p:spPr>
        <p:txBody>
          <a:bodyPr wrap="none" rtlCol="0">
            <a:spAutoFit/>
          </a:bodyPr>
          <a:lstStyle/>
          <a:p>
            <a:endParaRPr lang="en-US" sz="1350" dirty="0"/>
          </a:p>
        </p:txBody>
      </p:sp>
      <p:pic>
        <p:nvPicPr>
          <p:cNvPr id="18" name="Picture 17">
            <a:extLst>
              <a:ext uri="{FF2B5EF4-FFF2-40B4-BE49-F238E27FC236}">
                <a16:creationId xmlns:a16="http://schemas.microsoft.com/office/drawing/2014/main" id="{DCCF4064-29B3-4CA8-95B6-C950E30BA937}"/>
              </a:ext>
            </a:extLst>
          </p:cNvPr>
          <p:cNvPicPr>
            <a:picLocks noChangeAspect="1"/>
          </p:cNvPicPr>
          <p:nvPr/>
        </p:nvPicPr>
        <p:blipFill rotWithShape="1">
          <a:blip r:embed="rId4"/>
          <a:srcRect l="46961" t="67715"/>
          <a:stretch/>
        </p:blipFill>
        <p:spPr>
          <a:xfrm>
            <a:off x="251520" y="2571750"/>
            <a:ext cx="6208473" cy="1192312"/>
          </a:xfrm>
          <a:prstGeom prst="rect">
            <a:avLst/>
          </a:prstGeom>
          <a:ln>
            <a:solidFill>
              <a:schemeClr val="accent1"/>
            </a:solidFill>
          </a:ln>
        </p:spPr>
      </p:pic>
      <p:pic>
        <p:nvPicPr>
          <p:cNvPr id="19" name="Picture 18">
            <a:extLst>
              <a:ext uri="{FF2B5EF4-FFF2-40B4-BE49-F238E27FC236}">
                <a16:creationId xmlns:a16="http://schemas.microsoft.com/office/drawing/2014/main" id="{E66268B7-0B97-4E5E-9A7B-C3A276310FE7}"/>
              </a:ext>
            </a:extLst>
          </p:cNvPr>
          <p:cNvPicPr>
            <a:picLocks noChangeAspect="1"/>
          </p:cNvPicPr>
          <p:nvPr/>
        </p:nvPicPr>
        <p:blipFill rotWithShape="1">
          <a:blip r:embed="rId5"/>
          <a:srcRect l="3003" t="7766" b="10928"/>
          <a:stretch/>
        </p:blipFill>
        <p:spPr>
          <a:xfrm>
            <a:off x="4716015" y="2283719"/>
            <a:ext cx="3325329" cy="2160240"/>
          </a:xfrm>
          <a:prstGeom prst="rect">
            <a:avLst/>
          </a:prstGeom>
          <a:ln>
            <a:solidFill>
              <a:schemeClr val="accent1"/>
            </a:solidFill>
          </a:ln>
        </p:spPr>
      </p:pic>
      <p:sp>
        <p:nvSpPr>
          <p:cNvPr id="6" name="Arrow: Left 5">
            <a:extLst>
              <a:ext uri="{FF2B5EF4-FFF2-40B4-BE49-F238E27FC236}">
                <a16:creationId xmlns:a16="http://schemas.microsoft.com/office/drawing/2014/main" id="{F2204B6B-B145-42EA-BF96-A73A4AEBC311}"/>
              </a:ext>
            </a:extLst>
          </p:cNvPr>
          <p:cNvSpPr/>
          <p:nvPr/>
        </p:nvSpPr>
        <p:spPr>
          <a:xfrm>
            <a:off x="6732240" y="3970632"/>
            <a:ext cx="631720" cy="62308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Left 21">
            <a:extLst>
              <a:ext uri="{FF2B5EF4-FFF2-40B4-BE49-F238E27FC236}">
                <a16:creationId xmlns:a16="http://schemas.microsoft.com/office/drawing/2014/main" id="{E58F542D-7C84-403C-8B13-765146F62CB8}"/>
              </a:ext>
            </a:extLst>
          </p:cNvPr>
          <p:cNvSpPr/>
          <p:nvPr/>
        </p:nvSpPr>
        <p:spPr>
          <a:xfrm rot="5400000">
            <a:off x="1263697" y="3754676"/>
            <a:ext cx="631720" cy="62308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479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6202"/>
          <a:stretch/>
        </p:blipFill>
        <p:spPr>
          <a:xfrm>
            <a:off x="4315943" y="1397914"/>
            <a:ext cx="3553161" cy="2843678"/>
          </a:xfrm>
          <a:prstGeom prst="rect">
            <a:avLst/>
          </a:prstGeom>
          <a:ln>
            <a:noFill/>
          </a:ln>
          <a:effectLst>
            <a:softEdge rad="112500"/>
          </a:effectLst>
        </p:spPr>
      </p:pic>
      <p:sp>
        <p:nvSpPr>
          <p:cNvPr id="2" name="Slide Number Placeholder 1"/>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p:cNvSpPr>
            <a:spLocks noGrp="1"/>
          </p:cNvSpPr>
          <p:nvPr>
            <p:ph type="title"/>
          </p:nvPr>
        </p:nvSpPr>
        <p:spPr/>
        <p:txBody>
          <a:bodyPr/>
          <a:lstStyle/>
          <a:p>
            <a:r>
              <a:rPr lang="en-US" dirty="0"/>
              <a:t>Opening the predicted items</a:t>
            </a:r>
          </a:p>
        </p:txBody>
      </p:sp>
      <p:sp>
        <p:nvSpPr>
          <p:cNvPr id="11" name="TextBox 10"/>
          <p:cNvSpPr txBox="1"/>
          <p:nvPr/>
        </p:nvSpPr>
        <p:spPr>
          <a:xfrm>
            <a:off x="2187055" y="652214"/>
            <a:ext cx="184731" cy="300082"/>
          </a:xfrm>
          <a:prstGeom prst="rect">
            <a:avLst/>
          </a:prstGeom>
          <a:noFill/>
        </p:spPr>
        <p:txBody>
          <a:bodyPr wrap="none" rtlCol="0">
            <a:spAutoFit/>
          </a:bodyPr>
          <a:lstStyle/>
          <a:p>
            <a:endParaRPr lang="en-US" sz="1350" dirty="0"/>
          </a:p>
        </p:txBody>
      </p:sp>
      <p:sp>
        <p:nvSpPr>
          <p:cNvPr id="12" name="TextBox 11"/>
          <p:cNvSpPr txBox="1"/>
          <p:nvPr/>
        </p:nvSpPr>
        <p:spPr>
          <a:xfrm>
            <a:off x="1277235" y="571423"/>
            <a:ext cx="6591869" cy="646331"/>
          </a:xfrm>
          <a:prstGeom prst="rect">
            <a:avLst/>
          </a:prstGeom>
          <a:noFill/>
        </p:spPr>
        <p:txBody>
          <a:bodyPr wrap="square" rtlCol="0">
            <a:spAutoFit/>
          </a:bodyPr>
          <a:lstStyle/>
          <a:p>
            <a:pPr marL="257175" indent="-257175">
              <a:buFont typeface="Arial" pitchFamily="34" charset="0"/>
              <a:buChar char="•"/>
            </a:pPr>
            <a:r>
              <a:rPr lang="en-US" dirty="0"/>
              <a:t>After the cycle of issues is opened the ‘Next predicted item’s information’ automatically ‘jumps’ to the next cycle </a:t>
            </a:r>
          </a:p>
        </p:txBody>
      </p:sp>
      <p:pic>
        <p:nvPicPr>
          <p:cNvPr id="13" name="Picture 12">
            <a:extLst>
              <a:ext uri="{FF2B5EF4-FFF2-40B4-BE49-F238E27FC236}">
                <a16:creationId xmlns:a16="http://schemas.microsoft.com/office/drawing/2014/main" id="{3422034B-5B8B-491E-B2A3-FBE9FA614F0A}"/>
              </a:ext>
            </a:extLst>
          </p:cNvPr>
          <p:cNvPicPr>
            <a:picLocks noChangeAspect="1"/>
          </p:cNvPicPr>
          <p:nvPr/>
        </p:nvPicPr>
        <p:blipFill rotWithShape="1">
          <a:blip r:embed="rId4"/>
          <a:srcRect l="751" t="-5252" b="-2622"/>
          <a:stretch/>
        </p:blipFill>
        <p:spPr>
          <a:xfrm>
            <a:off x="364279" y="1217754"/>
            <a:ext cx="3616407" cy="3046324"/>
          </a:xfrm>
          <a:prstGeom prst="rect">
            <a:avLst/>
          </a:prstGeom>
          <a:ln>
            <a:noFill/>
          </a:ln>
          <a:effectLst>
            <a:softEdge rad="112500"/>
          </a:effectLst>
        </p:spPr>
      </p:pic>
    </p:spTree>
    <p:extLst>
      <p:ext uri="{BB962C8B-B14F-4D97-AF65-F5344CB8AC3E}">
        <p14:creationId xmlns:p14="http://schemas.microsoft.com/office/powerpoint/2010/main" val="495354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Welcome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pPr marL="0" indent="0">
              <a:buNone/>
            </a:pPr>
            <a:r>
              <a:rPr lang="en-US" dirty="0"/>
              <a:t>Callie.Mendoza@exlibrisgroup.com	</a:t>
            </a:r>
          </a:p>
          <a:p>
            <a:r>
              <a:rPr lang="en-US" dirty="0"/>
              <a:t>Team Lead for NA Alma Support Tier 2 </a:t>
            </a:r>
          </a:p>
          <a:p>
            <a:r>
              <a:rPr lang="en-US" dirty="0"/>
              <a:t>Started at Ex libris in October 2014</a:t>
            </a:r>
          </a:p>
          <a:p>
            <a:r>
              <a:rPr lang="en-US" dirty="0"/>
              <a:t>MLIS from Dominican University</a:t>
            </a:r>
          </a:p>
          <a:p>
            <a:pPr marL="0" indent="0">
              <a:buNone/>
            </a:pPr>
            <a:endParaRPr lang="en-US" dirty="0"/>
          </a:p>
        </p:txBody>
      </p:sp>
    </p:spTree>
    <p:extLst>
      <p:ext uri="{BB962C8B-B14F-4D97-AF65-F5344CB8AC3E}">
        <p14:creationId xmlns:p14="http://schemas.microsoft.com/office/powerpoint/2010/main" val="2010265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3698" y="1554257"/>
            <a:ext cx="8996603" cy="2102467"/>
          </a:xfrm>
          <a:prstGeom prst="rect">
            <a:avLst/>
          </a:prstGeom>
          <a:ln>
            <a:solidFill>
              <a:schemeClr val="accent1"/>
            </a:solidFill>
          </a:ln>
        </p:spPr>
      </p:pic>
      <p:sp>
        <p:nvSpPr>
          <p:cNvPr id="2" name="Slide Number Placeholder 1"/>
          <p:cNvSpPr>
            <a:spLocks noGrp="1"/>
          </p:cNvSpPr>
          <p:nvPr>
            <p:ph type="sldNum" sz="quarter" idx="10"/>
          </p:nvPr>
        </p:nvSpPr>
        <p:spPr/>
        <p:txBody>
          <a:bodyPr/>
          <a:lstStyle/>
          <a:p>
            <a:fld id="{1C146586-7EC2-481D-848F-8CE41EB2DE6C}" type="slidenum">
              <a:rPr lang="en-US" smtClean="0"/>
              <a:pPr/>
              <a:t>20</a:t>
            </a:fld>
            <a:endParaRPr lang="en-US" dirty="0"/>
          </a:p>
        </p:txBody>
      </p:sp>
      <p:sp>
        <p:nvSpPr>
          <p:cNvPr id="5" name="Title 4"/>
          <p:cNvSpPr>
            <a:spLocks noGrp="1"/>
          </p:cNvSpPr>
          <p:nvPr>
            <p:ph type="title"/>
          </p:nvPr>
        </p:nvSpPr>
        <p:spPr/>
        <p:txBody>
          <a:bodyPr/>
          <a:lstStyle/>
          <a:p>
            <a:r>
              <a:rPr lang="en-US" dirty="0"/>
              <a:t>Receiving (check-in)</a:t>
            </a:r>
          </a:p>
        </p:txBody>
      </p:sp>
      <p:sp>
        <p:nvSpPr>
          <p:cNvPr id="11" name="TextBox 10"/>
          <p:cNvSpPr txBox="1"/>
          <p:nvPr/>
        </p:nvSpPr>
        <p:spPr>
          <a:xfrm>
            <a:off x="2187055" y="652214"/>
            <a:ext cx="184731" cy="300082"/>
          </a:xfrm>
          <a:prstGeom prst="rect">
            <a:avLst/>
          </a:prstGeom>
          <a:noFill/>
        </p:spPr>
        <p:txBody>
          <a:bodyPr wrap="none" rtlCol="0">
            <a:spAutoFit/>
          </a:bodyPr>
          <a:lstStyle/>
          <a:p>
            <a:endParaRPr lang="en-US" sz="1350" dirty="0"/>
          </a:p>
        </p:txBody>
      </p:sp>
      <p:sp>
        <p:nvSpPr>
          <p:cNvPr id="13" name="Rectangle 12"/>
          <p:cNvSpPr/>
          <p:nvPr/>
        </p:nvSpPr>
        <p:spPr bwMode="auto">
          <a:xfrm>
            <a:off x="2555776" y="2130321"/>
            <a:ext cx="936104" cy="1526403"/>
          </a:xfrm>
          <a:prstGeom prst="rect">
            <a:avLst/>
          </a:prstGeom>
          <a:noFill/>
          <a:ln w="38100"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350" dirty="0">
              <a:latin typeface="Arial" pitchFamily="34" charset="0"/>
              <a:cs typeface="Arial" pitchFamily="34" charset="0"/>
            </a:endParaRPr>
          </a:p>
        </p:txBody>
      </p:sp>
    </p:spTree>
    <p:extLst>
      <p:ext uri="{BB962C8B-B14F-4D97-AF65-F5344CB8AC3E}">
        <p14:creationId xmlns:p14="http://schemas.microsoft.com/office/powerpoint/2010/main" val="3486886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32544" y="1065997"/>
            <a:ext cx="8550920" cy="3184345"/>
          </a:xfrm>
          <a:prstGeom prst="rect">
            <a:avLst/>
          </a:prstGeom>
          <a:ln>
            <a:solidFill>
              <a:schemeClr val="accent1"/>
            </a:solidFill>
          </a:ln>
        </p:spPr>
      </p:pic>
      <p:sp>
        <p:nvSpPr>
          <p:cNvPr id="2" name="Slide Number Placeholder 1"/>
          <p:cNvSpPr>
            <a:spLocks noGrp="1"/>
          </p:cNvSpPr>
          <p:nvPr>
            <p:ph type="sldNum" sz="quarter" idx="10"/>
          </p:nvPr>
        </p:nvSpPr>
        <p:spPr/>
        <p:txBody>
          <a:bodyPr/>
          <a:lstStyle/>
          <a:p>
            <a:fld id="{1C146586-7EC2-481D-848F-8CE41EB2DE6C}" type="slidenum">
              <a:rPr lang="en-US" smtClean="0"/>
              <a:pPr/>
              <a:t>21</a:t>
            </a:fld>
            <a:endParaRPr lang="en-US" dirty="0"/>
          </a:p>
        </p:txBody>
      </p:sp>
      <p:sp>
        <p:nvSpPr>
          <p:cNvPr id="5" name="Title 4"/>
          <p:cNvSpPr>
            <a:spLocks noGrp="1"/>
          </p:cNvSpPr>
          <p:nvPr>
            <p:ph type="title"/>
          </p:nvPr>
        </p:nvSpPr>
        <p:spPr/>
        <p:txBody>
          <a:bodyPr/>
          <a:lstStyle/>
          <a:p>
            <a:r>
              <a:rPr lang="en-US" dirty="0"/>
              <a:t>Receiving (check-in)</a:t>
            </a:r>
          </a:p>
        </p:txBody>
      </p:sp>
      <p:sp>
        <p:nvSpPr>
          <p:cNvPr id="11" name="TextBox 10"/>
          <p:cNvSpPr txBox="1"/>
          <p:nvPr/>
        </p:nvSpPr>
        <p:spPr>
          <a:xfrm>
            <a:off x="2187055" y="652214"/>
            <a:ext cx="184731" cy="300082"/>
          </a:xfrm>
          <a:prstGeom prst="rect">
            <a:avLst/>
          </a:prstGeom>
          <a:noFill/>
        </p:spPr>
        <p:txBody>
          <a:bodyPr wrap="none" rtlCol="0">
            <a:spAutoFit/>
          </a:bodyPr>
          <a:lstStyle/>
          <a:p>
            <a:endParaRPr lang="en-US" sz="1350" dirty="0"/>
          </a:p>
        </p:txBody>
      </p:sp>
      <p:sp>
        <p:nvSpPr>
          <p:cNvPr id="13" name="Rectangle 12"/>
          <p:cNvSpPr/>
          <p:nvPr/>
        </p:nvSpPr>
        <p:spPr bwMode="auto">
          <a:xfrm>
            <a:off x="4608004" y="2521264"/>
            <a:ext cx="1803461" cy="273809"/>
          </a:xfrm>
          <a:prstGeom prst="rect">
            <a:avLst/>
          </a:prstGeom>
          <a:noFill/>
          <a:ln w="38100"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350" dirty="0">
              <a:latin typeface="Arial" pitchFamily="34" charset="0"/>
              <a:cs typeface="Arial" pitchFamily="34" charset="0"/>
            </a:endParaRPr>
          </a:p>
        </p:txBody>
      </p:sp>
      <p:sp>
        <p:nvSpPr>
          <p:cNvPr id="10" name="Rectangle 9"/>
          <p:cNvSpPr/>
          <p:nvPr/>
        </p:nvSpPr>
        <p:spPr bwMode="auto">
          <a:xfrm>
            <a:off x="899592" y="3219822"/>
            <a:ext cx="1803461" cy="273809"/>
          </a:xfrm>
          <a:prstGeom prst="rect">
            <a:avLst/>
          </a:prstGeom>
          <a:noFill/>
          <a:ln w="38100"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350" dirty="0">
              <a:latin typeface="Arial" pitchFamily="34" charset="0"/>
              <a:cs typeface="Arial" pitchFamily="34" charset="0"/>
            </a:endParaRPr>
          </a:p>
        </p:txBody>
      </p:sp>
    </p:spTree>
    <p:extLst>
      <p:ext uri="{BB962C8B-B14F-4D97-AF65-F5344CB8AC3E}">
        <p14:creationId xmlns:p14="http://schemas.microsoft.com/office/powerpoint/2010/main" val="2912373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40148"/>
          <a:stretch/>
        </p:blipFill>
        <p:spPr>
          <a:xfrm>
            <a:off x="1533810" y="785240"/>
            <a:ext cx="6076380" cy="3677922"/>
          </a:xfrm>
          <a:prstGeom prst="rect">
            <a:avLst/>
          </a:prstGeom>
          <a:ln>
            <a:solidFill>
              <a:schemeClr val="accent1"/>
            </a:solidFill>
          </a:ln>
        </p:spPr>
      </p:pic>
      <p:sp>
        <p:nvSpPr>
          <p:cNvPr id="2" name="Slide Number Placeholder 1"/>
          <p:cNvSpPr>
            <a:spLocks noGrp="1"/>
          </p:cNvSpPr>
          <p:nvPr>
            <p:ph type="sldNum" sz="quarter" idx="10"/>
          </p:nvPr>
        </p:nvSpPr>
        <p:spPr/>
        <p:txBody>
          <a:bodyPr/>
          <a:lstStyle/>
          <a:p>
            <a:fld id="{1C146586-7EC2-481D-848F-8CE41EB2DE6C}" type="slidenum">
              <a:rPr lang="en-US" smtClean="0"/>
              <a:pPr/>
              <a:t>22</a:t>
            </a:fld>
            <a:endParaRPr lang="en-US" dirty="0"/>
          </a:p>
        </p:txBody>
      </p:sp>
      <p:sp>
        <p:nvSpPr>
          <p:cNvPr id="5" name="Title 4"/>
          <p:cNvSpPr>
            <a:spLocks noGrp="1"/>
          </p:cNvSpPr>
          <p:nvPr>
            <p:ph type="title"/>
          </p:nvPr>
        </p:nvSpPr>
        <p:spPr/>
        <p:txBody>
          <a:bodyPr/>
          <a:lstStyle/>
          <a:p>
            <a:r>
              <a:rPr lang="en-US" dirty="0"/>
              <a:t>Receiving (check-in)</a:t>
            </a:r>
          </a:p>
        </p:txBody>
      </p:sp>
      <p:sp>
        <p:nvSpPr>
          <p:cNvPr id="11" name="TextBox 10"/>
          <p:cNvSpPr txBox="1"/>
          <p:nvPr/>
        </p:nvSpPr>
        <p:spPr>
          <a:xfrm>
            <a:off x="2187055" y="652214"/>
            <a:ext cx="184731" cy="300082"/>
          </a:xfrm>
          <a:prstGeom prst="rect">
            <a:avLst/>
          </a:prstGeom>
          <a:noFill/>
        </p:spPr>
        <p:txBody>
          <a:bodyPr wrap="none" rtlCol="0">
            <a:spAutoFit/>
          </a:bodyPr>
          <a:lstStyle/>
          <a:p>
            <a:endParaRPr lang="en-US" sz="1350" dirty="0"/>
          </a:p>
        </p:txBody>
      </p:sp>
      <p:sp>
        <p:nvSpPr>
          <p:cNvPr id="8" name="Rectangle 7"/>
          <p:cNvSpPr/>
          <p:nvPr/>
        </p:nvSpPr>
        <p:spPr bwMode="auto">
          <a:xfrm>
            <a:off x="3275856" y="1563638"/>
            <a:ext cx="1368152" cy="288032"/>
          </a:xfrm>
          <a:prstGeom prst="rect">
            <a:avLst/>
          </a:prstGeom>
          <a:noFill/>
          <a:ln w="38100"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350" dirty="0">
              <a:latin typeface="Arial" pitchFamily="34" charset="0"/>
              <a:cs typeface="Arial" pitchFamily="34" charset="0"/>
            </a:endParaRPr>
          </a:p>
        </p:txBody>
      </p:sp>
    </p:spTree>
    <p:extLst>
      <p:ext uri="{BB962C8B-B14F-4D97-AF65-F5344CB8AC3E}">
        <p14:creationId xmlns:p14="http://schemas.microsoft.com/office/powerpoint/2010/main" val="433614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1520" y="1469285"/>
            <a:ext cx="8732487" cy="2380402"/>
          </a:xfrm>
          <a:prstGeom prst="rect">
            <a:avLst/>
          </a:prstGeom>
          <a:ln>
            <a:solidFill>
              <a:schemeClr val="accent1"/>
            </a:solidFill>
          </a:ln>
        </p:spPr>
      </p:pic>
      <p:sp>
        <p:nvSpPr>
          <p:cNvPr id="2" name="Slide Number Placeholder 1"/>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p:cNvSpPr>
            <a:spLocks noGrp="1"/>
          </p:cNvSpPr>
          <p:nvPr>
            <p:ph type="title"/>
          </p:nvPr>
        </p:nvSpPr>
        <p:spPr/>
        <p:txBody>
          <a:bodyPr/>
          <a:lstStyle/>
          <a:p>
            <a:r>
              <a:rPr lang="en-US" dirty="0"/>
              <a:t>Receiving (check-in)</a:t>
            </a:r>
          </a:p>
        </p:txBody>
      </p:sp>
      <p:sp>
        <p:nvSpPr>
          <p:cNvPr id="11" name="TextBox 10"/>
          <p:cNvSpPr txBox="1"/>
          <p:nvPr/>
        </p:nvSpPr>
        <p:spPr>
          <a:xfrm>
            <a:off x="2187055" y="652214"/>
            <a:ext cx="184731" cy="300082"/>
          </a:xfrm>
          <a:prstGeom prst="rect">
            <a:avLst/>
          </a:prstGeom>
          <a:noFill/>
        </p:spPr>
        <p:txBody>
          <a:bodyPr wrap="none" rtlCol="0">
            <a:spAutoFit/>
          </a:bodyPr>
          <a:lstStyle/>
          <a:p>
            <a:endParaRPr lang="en-US" sz="1350" dirty="0"/>
          </a:p>
        </p:txBody>
      </p:sp>
      <p:sp>
        <p:nvSpPr>
          <p:cNvPr id="12" name="TextBox 11"/>
          <p:cNvSpPr txBox="1"/>
          <p:nvPr/>
        </p:nvSpPr>
        <p:spPr>
          <a:xfrm>
            <a:off x="1276065" y="712157"/>
            <a:ext cx="6591869" cy="415498"/>
          </a:xfrm>
          <a:prstGeom prst="rect">
            <a:avLst/>
          </a:prstGeom>
          <a:noFill/>
        </p:spPr>
        <p:txBody>
          <a:bodyPr wrap="square" rtlCol="0">
            <a:spAutoFit/>
          </a:bodyPr>
          <a:lstStyle/>
          <a:p>
            <a:pPr marL="257175" indent="-257175">
              <a:buFont typeface="Arial" pitchFamily="34" charset="0"/>
              <a:buChar char="•"/>
            </a:pPr>
            <a:r>
              <a:rPr lang="en-US" sz="2100" dirty="0"/>
              <a:t>In the receiving workbench we retrieve the journal</a:t>
            </a:r>
          </a:p>
        </p:txBody>
      </p:sp>
    </p:spTree>
    <p:extLst>
      <p:ext uri="{BB962C8B-B14F-4D97-AF65-F5344CB8AC3E}">
        <p14:creationId xmlns:p14="http://schemas.microsoft.com/office/powerpoint/2010/main" val="2149339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6173" y="1635646"/>
            <a:ext cx="8634299" cy="1568655"/>
          </a:xfrm>
          <a:prstGeom prst="rect">
            <a:avLst/>
          </a:prstGeom>
        </p:spPr>
      </p:pic>
      <p:sp>
        <p:nvSpPr>
          <p:cNvPr id="2" name="Slide Number Placeholder 1"/>
          <p:cNvSpPr>
            <a:spLocks noGrp="1"/>
          </p:cNvSpPr>
          <p:nvPr>
            <p:ph type="sldNum" sz="quarter" idx="10"/>
          </p:nvPr>
        </p:nvSpPr>
        <p:spPr/>
        <p:txBody>
          <a:bodyPr/>
          <a:lstStyle/>
          <a:p>
            <a:fld id="{1C146586-7EC2-481D-848F-8CE41EB2DE6C}" type="slidenum">
              <a:rPr lang="en-US" smtClean="0"/>
              <a:pPr/>
              <a:t>24</a:t>
            </a:fld>
            <a:endParaRPr lang="en-US" dirty="0"/>
          </a:p>
        </p:txBody>
      </p:sp>
      <p:sp>
        <p:nvSpPr>
          <p:cNvPr id="5" name="Title 4"/>
          <p:cNvSpPr>
            <a:spLocks noGrp="1"/>
          </p:cNvSpPr>
          <p:nvPr>
            <p:ph type="title"/>
          </p:nvPr>
        </p:nvSpPr>
        <p:spPr/>
        <p:txBody>
          <a:bodyPr/>
          <a:lstStyle/>
          <a:p>
            <a:r>
              <a:rPr lang="en-US" dirty="0"/>
              <a:t>Receiving (check-in)</a:t>
            </a:r>
          </a:p>
        </p:txBody>
      </p:sp>
      <p:sp>
        <p:nvSpPr>
          <p:cNvPr id="11" name="TextBox 10"/>
          <p:cNvSpPr txBox="1"/>
          <p:nvPr/>
        </p:nvSpPr>
        <p:spPr>
          <a:xfrm>
            <a:off x="2187055" y="652214"/>
            <a:ext cx="184731" cy="300082"/>
          </a:xfrm>
          <a:prstGeom prst="rect">
            <a:avLst/>
          </a:prstGeom>
          <a:noFill/>
        </p:spPr>
        <p:txBody>
          <a:bodyPr wrap="none" rtlCol="0">
            <a:spAutoFit/>
          </a:bodyPr>
          <a:lstStyle/>
          <a:p>
            <a:endParaRPr lang="en-US" sz="1350" dirty="0"/>
          </a:p>
        </p:txBody>
      </p:sp>
      <p:sp>
        <p:nvSpPr>
          <p:cNvPr id="12" name="TextBox 11"/>
          <p:cNvSpPr txBox="1"/>
          <p:nvPr/>
        </p:nvSpPr>
        <p:spPr>
          <a:xfrm>
            <a:off x="1277235" y="571423"/>
            <a:ext cx="6591869" cy="415498"/>
          </a:xfrm>
          <a:prstGeom prst="rect">
            <a:avLst/>
          </a:prstGeom>
          <a:noFill/>
        </p:spPr>
        <p:txBody>
          <a:bodyPr wrap="square" rtlCol="0">
            <a:spAutoFit/>
          </a:bodyPr>
          <a:lstStyle/>
          <a:p>
            <a:pPr marL="257175" indent="-257175">
              <a:buFont typeface="Arial" pitchFamily="34" charset="0"/>
              <a:buChar char="•"/>
            </a:pPr>
            <a:r>
              <a:rPr lang="en-US" sz="2100" dirty="0"/>
              <a:t>We will choose “Actions &gt; Manage Items”</a:t>
            </a:r>
          </a:p>
        </p:txBody>
      </p:sp>
      <p:cxnSp>
        <p:nvCxnSpPr>
          <p:cNvPr id="8" name="Straight Arrow Connector 7"/>
          <p:cNvCxnSpPr/>
          <p:nvPr/>
        </p:nvCxnSpPr>
        <p:spPr>
          <a:xfrm>
            <a:off x="7092280" y="2643758"/>
            <a:ext cx="51179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197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7318" y="842065"/>
            <a:ext cx="8001372" cy="3661544"/>
          </a:xfrm>
          <a:prstGeom prst="rect">
            <a:avLst/>
          </a:prstGeom>
          <a:ln>
            <a:solidFill>
              <a:schemeClr val="accent1"/>
            </a:solidFill>
          </a:ln>
        </p:spPr>
      </p:pic>
      <p:sp>
        <p:nvSpPr>
          <p:cNvPr id="2" name="Slide Number Placeholder 1"/>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p:cNvSpPr>
            <a:spLocks noGrp="1"/>
          </p:cNvSpPr>
          <p:nvPr>
            <p:ph type="title"/>
          </p:nvPr>
        </p:nvSpPr>
        <p:spPr/>
        <p:txBody>
          <a:bodyPr/>
          <a:lstStyle/>
          <a:p>
            <a:r>
              <a:rPr lang="en-US" dirty="0"/>
              <a:t>Receiving (check-in)</a:t>
            </a:r>
          </a:p>
        </p:txBody>
      </p:sp>
      <p:sp>
        <p:nvSpPr>
          <p:cNvPr id="11" name="TextBox 10"/>
          <p:cNvSpPr txBox="1"/>
          <p:nvPr/>
        </p:nvSpPr>
        <p:spPr>
          <a:xfrm>
            <a:off x="2187055" y="652214"/>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3275047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0768" y="1272073"/>
            <a:ext cx="8942464" cy="2533118"/>
          </a:xfrm>
          <a:prstGeom prst="rect">
            <a:avLst/>
          </a:prstGeom>
          <a:ln>
            <a:solidFill>
              <a:schemeClr val="accent1"/>
            </a:solidFill>
          </a:ln>
        </p:spPr>
      </p:pic>
      <p:sp>
        <p:nvSpPr>
          <p:cNvPr id="2" name="Slide Number Placeholder 1"/>
          <p:cNvSpPr>
            <a:spLocks noGrp="1"/>
          </p:cNvSpPr>
          <p:nvPr>
            <p:ph type="sldNum" sz="quarter" idx="10"/>
          </p:nvPr>
        </p:nvSpPr>
        <p:spPr/>
        <p:txBody>
          <a:bodyPr/>
          <a:lstStyle/>
          <a:p>
            <a:fld id="{1C146586-7EC2-481D-848F-8CE41EB2DE6C}" type="slidenum">
              <a:rPr lang="en-US" smtClean="0"/>
              <a:pPr/>
              <a:t>26</a:t>
            </a:fld>
            <a:endParaRPr lang="en-US" dirty="0"/>
          </a:p>
        </p:txBody>
      </p:sp>
      <p:sp>
        <p:nvSpPr>
          <p:cNvPr id="5" name="Title 4"/>
          <p:cNvSpPr>
            <a:spLocks noGrp="1"/>
          </p:cNvSpPr>
          <p:nvPr>
            <p:ph type="title"/>
          </p:nvPr>
        </p:nvSpPr>
        <p:spPr/>
        <p:txBody>
          <a:bodyPr/>
          <a:lstStyle/>
          <a:p>
            <a:r>
              <a:rPr lang="en-US" dirty="0"/>
              <a:t>Receiving (check-in)</a:t>
            </a:r>
          </a:p>
        </p:txBody>
      </p:sp>
      <p:sp>
        <p:nvSpPr>
          <p:cNvPr id="11" name="TextBox 10"/>
          <p:cNvSpPr txBox="1"/>
          <p:nvPr/>
        </p:nvSpPr>
        <p:spPr>
          <a:xfrm>
            <a:off x="2187055" y="652214"/>
            <a:ext cx="184731" cy="300082"/>
          </a:xfrm>
          <a:prstGeom prst="rect">
            <a:avLst/>
          </a:prstGeom>
          <a:noFill/>
        </p:spPr>
        <p:txBody>
          <a:bodyPr wrap="none" rtlCol="0">
            <a:spAutoFit/>
          </a:bodyPr>
          <a:lstStyle/>
          <a:p>
            <a:endParaRPr lang="en-US" sz="1350" dirty="0"/>
          </a:p>
        </p:txBody>
      </p:sp>
      <p:sp>
        <p:nvSpPr>
          <p:cNvPr id="15" name="Rectangle 14"/>
          <p:cNvSpPr/>
          <p:nvPr/>
        </p:nvSpPr>
        <p:spPr>
          <a:xfrm>
            <a:off x="2483768" y="3075806"/>
            <a:ext cx="973811" cy="7293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574968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79420" y="643755"/>
            <a:ext cx="4907485" cy="4129674"/>
          </a:xfrm>
          <a:prstGeom prst="rect">
            <a:avLst/>
          </a:prstGeom>
          <a:ln>
            <a:solidFill>
              <a:schemeClr val="tx1"/>
            </a:solidFill>
          </a:ln>
        </p:spPr>
      </p:pic>
      <p:sp>
        <p:nvSpPr>
          <p:cNvPr id="2" name="Slide Number Placeholder 1"/>
          <p:cNvSpPr>
            <a:spLocks noGrp="1"/>
          </p:cNvSpPr>
          <p:nvPr>
            <p:ph type="sldNum" sz="quarter" idx="10"/>
          </p:nvPr>
        </p:nvSpPr>
        <p:spPr/>
        <p:txBody>
          <a:bodyPr/>
          <a:lstStyle/>
          <a:p>
            <a:fld id="{1C146586-7EC2-481D-848F-8CE41EB2DE6C}" type="slidenum">
              <a:rPr lang="en-US" smtClean="0"/>
              <a:pPr/>
              <a:t>27</a:t>
            </a:fld>
            <a:endParaRPr lang="en-US" dirty="0"/>
          </a:p>
        </p:txBody>
      </p:sp>
      <p:sp>
        <p:nvSpPr>
          <p:cNvPr id="5" name="Title 4"/>
          <p:cNvSpPr>
            <a:spLocks noGrp="1"/>
          </p:cNvSpPr>
          <p:nvPr>
            <p:ph type="title"/>
          </p:nvPr>
        </p:nvSpPr>
        <p:spPr/>
        <p:txBody>
          <a:bodyPr/>
          <a:lstStyle/>
          <a:p>
            <a:r>
              <a:rPr lang="en-US" dirty="0"/>
              <a:t>Receiving (check-in)</a:t>
            </a:r>
          </a:p>
        </p:txBody>
      </p:sp>
      <p:sp>
        <p:nvSpPr>
          <p:cNvPr id="11" name="TextBox 10"/>
          <p:cNvSpPr txBox="1"/>
          <p:nvPr/>
        </p:nvSpPr>
        <p:spPr>
          <a:xfrm>
            <a:off x="2187055" y="652214"/>
            <a:ext cx="184731" cy="300082"/>
          </a:xfrm>
          <a:prstGeom prst="rect">
            <a:avLst/>
          </a:prstGeom>
          <a:noFill/>
        </p:spPr>
        <p:txBody>
          <a:bodyPr wrap="none" rtlCol="0">
            <a:spAutoFit/>
          </a:bodyPr>
          <a:lstStyle/>
          <a:p>
            <a:endParaRPr lang="en-US" sz="1350" dirty="0"/>
          </a:p>
        </p:txBody>
      </p:sp>
      <p:cxnSp>
        <p:nvCxnSpPr>
          <p:cNvPr id="7" name="Straight Arrow Connector 6"/>
          <p:cNvCxnSpPr/>
          <p:nvPr/>
        </p:nvCxnSpPr>
        <p:spPr>
          <a:xfrm>
            <a:off x="5148064" y="1203598"/>
            <a:ext cx="41833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148064" y="2211710"/>
            <a:ext cx="41833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148064" y="3219822"/>
            <a:ext cx="41833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128181" y="4299942"/>
            <a:ext cx="41833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736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67543" y="1322053"/>
            <a:ext cx="8550869" cy="2343052"/>
          </a:xfrm>
          <a:prstGeom prst="rect">
            <a:avLst/>
          </a:prstGeom>
          <a:ln>
            <a:solidFill>
              <a:schemeClr val="tx1"/>
            </a:solidFill>
          </a:ln>
        </p:spPr>
      </p:pic>
      <p:sp>
        <p:nvSpPr>
          <p:cNvPr id="2" name="Slide Number Placeholder 1"/>
          <p:cNvSpPr>
            <a:spLocks noGrp="1"/>
          </p:cNvSpPr>
          <p:nvPr>
            <p:ph type="sldNum" sz="quarter" idx="10"/>
          </p:nvPr>
        </p:nvSpPr>
        <p:spPr/>
        <p:txBody>
          <a:bodyPr/>
          <a:lstStyle/>
          <a:p>
            <a:fld id="{1C146586-7EC2-481D-848F-8CE41EB2DE6C}" type="slidenum">
              <a:rPr lang="en-US" smtClean="0"/>
              <a:pPr/>
              <a:t>28</a:t>
            </a:fld>
            <a:endParaRPr lang="en-US" dirty="0"/>
          </a:p>
        </p:txBody>
      </p:sp>
      <p:sp>
        <p:nvSpPr>
          <p:cNvPr id="5" name="Title 4"/>
          <p:cNvSpPr>
            <a:spLocks noGrp="1"/>
          </p:cNvSpPr>
          <p:nvPr>
            <p:ph type="title"/>
          </p:nvPr>
        </p:nvSpPr>
        <p:spPr/>
        <p:txBody>
          <a:bodyPr/>
          <a:lstStyle/>
          <a:p>
            <a:r>
              <a:rPr lang="en-US" dirty="0"/>
              <a:t>Receiving (check-in)</a:t>
            </a:r>
          </a:p>
        </p:txBody>
      </p:sp>
      <p:sp>
        <p:nvSpPr>
          <p:cNvPr id="11" name="TextBox 10"/>
          <p:cNvSpPr txBox="1"/>
          <p:nvPr/>
        </p:nvSpPr>
        <p:spPr>
          <a:xfrm>
            <a:off x="2187055" y="652214"/>
            <a:ext cx="184731" cy="300082"/>
          </a:xfrm>
          <a:prstGeom prst="rect">
            <a:avLst/>
          </a:prstGeom>
          <a:noFill/>
        </p:spPr>
        <p:txBody>
          <a:bodyPr wrap="none" rtlCol="0">
            <a:spAutoFit/>
          </a:bodyPr>
          <a:lstStyle/>
          <a:p>
            <a:endParaRPr lang="en-US" sz="1350" dirty="0"/>
          </a:p>
        </p:txBody>
      </p:sp>
      <p:sp>
        <p:nvSpPr>
          <p:cNvPr id="10" name="Rectangle 9"/>
          <p:cNvSpPr/>
          <p:nvPr/>
        </p:nvSpPr>
        <p:spPr>
          <a:xfrm>
            <a:off x="467542" y="1627870"/>
            <a:ext cx="3240362" cy="4398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980666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5536" y="799622"/>
            <a:ext cx="8153829" cy="3171272"/>
          </a:xfrm>
          <a:prstGeom prst="rect">
            <a:avLst/>
          </a:prstGeom>
          <a:ln>
            <a:solidFill>
              <a:schemeClr val="tx1"/>
            </a:solidFill>
          </a:ln>
        </p:spPr>
      </p:pic>
      <p:sp>
        <p:nvSpPr>
          <p:cNvPr id="2" name="Slide Number Placeholder 1"/>
          <p:cNvSpPr>
            <a:spLocks noGrp="1"/>
          </p:cNvSpPr>
          <p:nvPr>
            <p:ph type="sldNum" sz="quarter" idx="10"/>
          </p:nvPr>
        </p:nvSpPr>
        <p:spPr/>
        <p:txBody>
          <a:bodyPr/>
          <a:lstStyle/>
          <a:p>
            <a:fld id="{1C146586-7EC2-481D-848F-8CE41EB2DE6C}" type="slidenum">
              <a:rPr lang="en-US" smtClean="0"/>
              <a:pPr/>
              <a:t>29</a:t>
            </a:fld>
            <a:endParaRPr lang="en-US" dirty="0"/>
          </a:p>
        </p:txBody>
      </p:sp>
      <p:sp>
        <p:nvSpPr>
          <p:cNvPr id="5" name="Title 4"/>
          <p:cNvSpPr>
            <a:spLocks noGrp="1"/>
          </p:cNvSpPr>
          <p:nvPr>
            <p:ph type="title"/>
          </p:nvPr>
        </p:nvSpPr>
        <p:spPr/>
        <p:txBody>
          <a:bodyPr/>
          <a:lstStyle/>
          <a:p>
            <a:r>
              <a:rPr lang="en-US" dirty="0"/>
              <a:t>Receiving (check-in)</a:t>
            </a:r>
          </a:p>
        </p:txBody>
      </p:sp>
      <p:sp>
        <p:nvSpPr>
          <p:cNvPr id="11" name="TextBox 10"/>
          <p:cNvSpPr txBox="1"/>
          <p:nvPr/>
        </p:nvSpPr>
        <p:spPr>
          <a:xfrm>
            <a:off x="2187055" y="652214"/>
            <a:ext cx="184731" cy="300082"/>
          </a:xfrm>
          <a:prstGeom prst="rect">
            <a:avLst/>
          </a:prstGeom>
          <a:noFill/>
        </p:spPr>
        <p:txBody>
          <a:bodyPr wrap="none" rtlCol="0">
            <a:spAutoFit/>
          </a:bodyPr>
          <a:lstStyle/>
          <a:p>
            <a:endParaRPr lang="en-US" sz="1350" dirty="0"/>
          </a:p>
        </p:txBody>
      </p:sp>
      <p:sp>
        <p:nvSpPr>
          <p:cNvPr id="10" name="Rectangle 9"/>
          <p:cNvSpPr/>
          <p:nvPr/>
        </p:nvSpPr>
        <p:spPr>
          <a:xfrm>
            <a:off x="4841784" y="2139703"/>
            <a:ext cx="1170376" cy="2880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p:nvSpPr>
        <p:spPr>
          <a:xfrm>
            <a:off x="7236296" y="2931790"/>
            <a:ext cx="619874" cy="5511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p:cNvSpPr/>
          <p:nvPr/>
        </p:nvSpPr>
        <p:spPr>
          <a:xfrm>
            <a:off x="6597074" y="3482987"/>
            <a:ext cx="619874" cy="4879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27189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37BD5B-DF74-47BD-AF9B-5A49E7A1021E}"/>
              </a:ext>
            </a:extLst>
          </p:cNvPr>
          <p:cNvSpPr>
            <a:spLocks noGrp="1"/>
          </p:cNvSpPr>
          <p:nvPr>
            <p:ph idx="1"/>
          </p:nvPr>
        </p:nvSpPr>
        <p:spPr/>
        <p:txBody>
          <a:bodyPr/>
          <a:lstStyle/>
          <a:p>
            <a:r>
              <a:rPr lang="en-US" dirty="0"/>
              <a:t>Setting up Prediction Patterns </a:t>
            </a:r>
          </a:p>
          <a:p>
            <a:r>
              <a:rPr lang="en-US" dirty="0"/>
              <a:t>Opening Predicted Items </a:t>
            </a:r>
          </a:p>
          <a:p>
            <a:r>
              <a:rPr lang="en-US" dirty="0"/>
              <a:t>Receiving (check-in)</a:t>
            </a:r>
          </a:p>
          <a:p>
            <a:r>
              <a:rPr lang="en-US" dirty="0"/>
              <a:t>Normalization Tasks for Holdings Records </a:t>
            </a:r>
          </a:p>
          <a:p>
            <a:r>
              <a:rPr lang="en-US" dirty="0"/>
              <a:t>Summary Holding </a:t>
            </a:r>
            <a:r>
              <a:rPr lang="en-GB" dirty="0">
                <a:solidFill>
                  <a:srgbClr val="000000"/>
                </a:solidFill>
                <a:cs typeface="Arial"/>
              </a:rPr>
              <a:t>Example when Prediction Pattern is used</a:t>
            </a:r>
          </a:p>
          <a:p>
            <a:r>
              <a:rPr lang="en-GB" dirty="0">
                <a:solidFill>
                  <a:srgbClr val="000000"/>
                </a:solidFill>
                <a:cs typeface="Arial"/>
              </a:rPr>
              <a:t>Summary Holding Example without Prediction Pattern</a:t>
            </a:r>
          </a:p>
          <a:p>
            <a:endParaRPr lang="en-US" b="1" dirty="0"/>
          </a:p>
          <a:p>
            <a:endParaRPr lang="en-US" dirty="0"/>
          </a:p>
          <a:p>
            <a:endParaRPr lang="en-US" dirty="0"/>
          </a:p>
        </p:txBody>
      </p:sp>
    </p:spTree>
    <p:extLst>
      <p:ext uri="{BB962C8B-B14F-4D97-AF65-F5344CB8AC3E}">
        <p14:creationId xmlns:p14="http://schemas.microsoft.com/office/powerpoint/2010/main" val="591565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6250" y="646479"/>
            <a:ext cx="7622854" cy="4076269"/>
          </a:xfrm>
          <a:prstGeom prst="rect">
            <a:avLst/>
          </a:prstGeom>
          <a:ln>
            <a:solidFill>
              <a:schemeClr val="tx1"/>
            </a:solidFill>
          </a:ln>
        </p:spPr>
      </p:pic>
      <p:sp>
        <p:nvSpPr>
          <p:cNvPr id="2" name="Slide Number Placeholder 1"/>
          <p:cNvSpPr>
            <a:spLocks noGrp="1"/>
          </p:cNvSpPr>
          <p:nvPr>
            <p:ph type="sldNum" sz="quarter" idx="10"/>
          </p:nvPr>
        </p:nvSpPr>
        <p:spPr/>
        <p:txBody>
          <a:bodyPr/>
          <a:lstStyle/>
          <a:p>
            <a:fld id="{1C146586-7EC2-481D-848F-8CE41EB2DE6C}" type="slidenum">
              <a:rPr lang="en-US" smtClean="0"/>
              <a:pPr/>
              <a:t>30</a:t>
            </a:fld>
            <a:endParaRPr lang="en-US" dirty="0"/>
          </a:p>
        </p:txBody>
      </p:sp>
      <p:sp>
        <p:nvSpPr>
          <p:cNvPr id="5" name="Title 4"/>
          <p:cNvSpPr>
            <a:spLocks noGrp="1"/>
          </p:cNvSpPr>
          <p:nvPr>
            <p:ph type="title"/>
          </p:nvPr>
        </p:nvSpPr>
        <p:spPr/>
        <p:txBody>
          <a:bodyPr/>
          <a:lstStyle/>
          <a:p>
            <a:r>
              <a:rPr lang="en-US" dirty="0"/>
              <a:t>Receiving (check-in)</a:t>
            </a:r>
          </a:p>
        </p:txBody>
      </p:sp>
      <p:sp>
        <p:nvSpPr>
          <p:cNvPr id="11" name="TextBox 10"/>
          <p:cNvSpPr txBox="1"/>
          <p:nvPr/>
        </p:nvSpPr>
        <p:spPr>
          <a:xfrm>
            <a:off x="2187055" y="652214"/>
            <a:ext cx="184731" cy="300082"/>
          </a:xfrm>
          <a:prstGeom prst="rect">
            <a:avLst/>
          </a:prstGeom>
          <a:noFill/>
        </p:spPr>
        <p:txBody>
          <a:bodyPr wrap="none" rtlCol="0">
            <a:spAutoFit/>
          </a:bodyPr>
          <a:lstStyle/>
          <a:p>
            <a:endParaRPr lang="en-US" sz="1350" dirty="0"/>
          </a:p>
        </p:txBody>
      </p:sp>
      <p:sp>
        <p:nvSpPr>
          <p:cNvPr id="10" name="Rectangle 9"/>
          <p:cNvSpPr/>
          <p:nvPr/>
        </p:nvSpPr>
        <p:spPr>
          <a:xfrm>
            <a:off x="3707904" y="2643758"/>
            <a:ext cx="3168352" cy="10801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606983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37BD5B-DF74-47BD-AF9B-5A49E7A1021E}"/>
              </a:ext>
            </a:extLst>
          </p:cNvPr>
          <p:cNvSpPr>
            <a:spLocks noGrp="1"/>
          </p:cNvSpPr>
          <p:nvPr>
            <p:ph idx="1"/>
          </p:nvPr>
        </p:nvSpPr>
        <p:spPr/>
        <p:txBody>
          <a:bodyPr/>
          <a:lstStyle/>
          <a:p>
            <a:r>
              <a:rPr lang="en-US" dirty="0"/>
              <a:t>Setting up Prediction Patterns </a:t>
            </a:r>
          </a:p>
          <a:p>
            <a:r>
              <a:rPr lang="en-US" dirty="0"/>
              <a:t>Opening Predicted Items </a:t>
            </a:r>
          </a:p>
          <a:p>
            <a:r>
              <a:rPr lang="en-US" dirty="0"/>
              <a:t>Receiving (check-in)</a:t>
            </a:r>
          </a:p>
          <a:p>
            <a:r>
              <a:rPr lang="en-US" b="1" u="sng" dirty="0">
                <a:solidFill>
                  <a:srgbClr val="FF0000"/>
                </a:solidFill>
              </a:rPr>
              <a:t>Normalization Tasks for Holdings Records </a:t>
            </a:r>
          </a:p>
          <a:p>
            <a:r>
              <a:rPr lang="en-US" dirty="0"/>
              <a:t>Summary Holding </a:t>
            </a:r>
            <a:r>
              <a:rPr lang="en-GB" dirty="0">
                <a:solidFill>
                  <a:srgbClr val="000000"/>
                </a:solidFill>
                <a:cs typeface="Arial"/>
              </a:rPr>
              <a:t>Example when Prediction Pattern is used</a:t>
            </a:r>
          </a:p>
          <a:p>
            <a:r>
              <a:rPr lang="en-GB" dirty="0">
                <a:solidFill>
                  <a:srgbClr val="000000"/>
                </a:solidFill>
                <a:cs typeface="Arial"/>
              </a:rPr>
              <a:t>Summary Holding Example without Prediction Pattern</a:t>
            </a:r>
          </a:p>
          <a:p>
            <a:endParaRPr lang="en-US" b="1" dirty="0"/>
          </a:p>
          <a:p>
            <a:endParaRPr lang="en-US" dirty="0"/>
          </a:p>
          <a:p>
            <a:endParaRPr lang="en-US" dirty="0"/>
          </a:p>
        </p:txBody>
      </p:sp>
    </p:spTree>
    <p:extLst>
      <p:ext uri="{BB962C8B-B14F-4D97-AF65-F5344CB8AC3E}">
        <p14:creationId xmlns:p14="http://schemas.microsoft.com/office/powerpoint/2010/main" val="2209778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6820" y="843558"/>
            <a:ext cx="8338330" cy="3762418"/>
          </a:xfrm>
          <a:prstGeom prst="rect">
            <a:avLst/>
          </a:prstGeom>
          <a:ln>
            <a:solidFill>
              <a:schemeClr val="tx1"/>
            </a:solidFill>
          </a:ln>
        </p:spPr>
      </p:pic>
      <p:sp>
        <p:nvSpPr>
          <p:cNvPr id="2" name="Title 1"/>
          <p:cNvSpPr>
            <a:spLocks noGrp="1"/>
          </p:cNvSpPr>
          <p:nvPr>
            <p:ph type="title"/>
          </p:nvPr>
        </p:nvSpPr>
        <p:spPr/>
        <p:txBody>
          <a:bodyPr/>
          <a:lstStyle/>
          <a:p>
            <a:r>
              <a:rPr lang="en-US" dirty="0"/>
              <a:t>Normalization Tasks for Holdings Records </a:t>
            </a:r>
          </a:p>
        </p:txBody>
      </p:sp>
      <p:sp>
        <p:nvSpPr>
          <p:cNvPr id="9" name="Rectangle 8"/>
          <p:cNvSpPr/>
          <p:nvPr/>
        </p:nvSpPr>
        <p:spPr bwMode="auto">
          <a:xfrm>
            <a:off x="276820" y="3795886"/>
            <a:ext cx="3582398" cy="468052"/>
          </a:xfrm>
          <a:prstGeom prst="rect">
            <a:avLst/>
          </a:prstGeom>
          <a:noFill/>
          <a:ln w="38100"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350">
              <a:solidFill>
                <a:srgbClr val="000000"/>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5A2ABAA3-1F9D-458D-ACEB-4D03E2B9F7E4}"/>
              </a:ext>
            </a:extLst>
          </p:cNvPr>
          <p:cNvSpPr/>
          <p:nvPr/>
        </p:nvSpPr>
        <p:spPr>
          <a:xfrm>
            <a:off x="4362648" y="4827789"/>
            <a:ext cx="418704" cy="369332"/>
          </a:xfrm>
          <a:prstGeom prst="rect">
            <a:avLst/>
          </a:prstGeom>
        </p:spPr>
        <p:txBody>
          <a:bodyPr wrap="none">
            <a:spAutoFit/>
          </a:bodyPr>
          <a:lstStyle/>
          <a:p>
            <a:r>
              <a:rPr lang="en-US" dirty="0"/>
              <a:t>32</a:t>
            </a:r>
          </a:p>
        </p:txBody>
      </p:sp>
    </p:spTree>
    <p:extLst>
      <p:ext uri="{BB962C8B-B14F-4D97-AF65-F5344CB8AC3E}">
        <p14:creationId xmlns:p14="http://schemas.microsoft.com/office/powerpoint/2010/main" val="2130022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83568" y="646478"/>
            <a:ext cx="7814838" cy="4013503"/>
          </a:xfrm>
          <a:prstGeom prst="rect">
            <a:avLst/>
          </a:prstGeom>
          <a:ln>
            <a:solidFill>
              <a:schemeClr val="tx1"/>
            </a:solidFill>
          </a:ln>
        </p:spPr>
      </p:pic>
      <p:sp>
        <p:nvSpPr>
          <p:cNvPr id="2" name="Title 1"/>
          <p:cNvSpPr>
            <a:spLocks noGrp="1"/>
          </p:cNvSpPr>
          <p:nvPr>
            <p:ph type="title"/>
          </p:nvPr>
        </p:nvSpPr>
        <p:spPr/>
        <p:txBody>
          <a:bodyPr/>
          <a:lstStyle/>
          <a:p>
            <a:r>
              <a:rPr lang="en-US" dirty="0"/>
              <a:t>Normalization Tasks for Holdings Records </a:t>
            </a:r>
          </a:p>
        </p:txBody>
      </p:sp>
      <p:sp>
        <p:nvSpPr>
          <p:cNvPr id="8" name="Rectangle 7">
            <a:extLst>
              <a:ext uri="{FF2B5EF4-FFF2-40B4-BE49-F238E27FC236}">
                <a16:creationId xmlns:a16="http://schemas.microsoft.com/office/drawing/2014/main" id="{A4912547-B1EA-4733-A842-F3F63DC59C5C}"/>
              </a:ext>
            </a:extLst>
          </p:cNvPr>
          <p:cNvSpPr/>
          <p:nvPr/>
        </p:nvSpPr>
        <p:spPr>
          <a:xfrm>
            <a:off x="755576" y="3219822"/>
            <a:ext cx="4392488" cy="10801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CEF5D27-387B-4178-A1CD-A3F048F70C5E}"/>
              </a:ext>
            </a:extLst>
          </p:cNvPr>
          <p:cNvSpPr/>
          <p:nvPr/>
        </p:nvSpPr>
        <p:spPr>
          <a:xfrm>
            <a:off x="4362648" y="4774168"/>
            <a:ext cx="418704" cy="369332"/>
          </a:xfrm>
          <a:prstGeom prst="rect">
            <a:avLst/>
          </a:prstGeom>
        </p:spPr>
        <p:txBody>
          <a:bodyPr wrap="none">
            <a:spAutoFit/>
          </a:bodyPr>
          <a:lstStyle/>
          <a:p>
            <a:r>
              <a:rPr lang="en-US" dirty="0"/>
              <a:t>33</a:t>
            </a:r>
          </a:p>
        </p:txBody>
      </p:sp>
    </p:spTree>
    <p:extLst>
      <p:ext uri="{BB962C8B-B14F-4D97-AF65-F5344CB8AC3E}">
        <p14:creationId xmlns:p14="http://schemas.microsoft.com/office/powerpoint/2010/main" val="213529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Normalization Tasks for Holdings Records </a:t>
            </a:r>
          </a:p>
        </p:txBody>
      </p:sp>
      <p:graphicFrame>
        <p:nvGraphicFramePr>
          <p:cNvPr id="3" name="Table 2">
            <a:extLst>
              <a:ext uri="{FF2B5EF4-FFF2-40B4-BE49-F238E27FC236}">
                <a16:creationId xmlns:a16="http://schemas.microsoft.com/office/drawing/2014/main" id="{C9351CA3-0725-4804-B84E-949BDEFD1EEF}"/>
              </a:ext>
            </a:extLst>
          </p:cNvPr>
          <p:cNvGraphicFramePr>
            <a:graphicFrameLocks noGrp="1"/>
          </p:cNvGraphicFramePr>
          <p:nvPr>
            <p:extLst>
              <p:ext uri="{D42A27DB-BD31-4B8C-83A1-F6EECF244321}">
                <p14:modId xmlns:p14="http://schemas.microsoft.com/office/powerpoint/2010/main" val="677065838"/>
              </p:ext>
            </p:extLst>
          </p:nvPr>
        </p:nvGraphicFramePr>
        <p:xfrm>
          <a:off x="107504" y="915566"/>
          <a:ext cx="8928992" cy="3257200"/>
        </p:xfrm>
        <a:graphic>
          <a:graphicData uri="http://schemas.openxmlformats.org/drawingml/2006/table">
            <a:tbl>
              <a:tblPr/>
              <a:tblGrid>
                <a:gridCol w="8928992">
                  <a:extLst>
                    <a:ext uri="{9D8B030D-6E8A-4147-A177-3AD203B41FA5}">
                      <a16:colId xmlns:a16="http://schemas.microsoft.com/office/drawing/2014/main" val="899433392"/>
                    </a:ext>
                  </a:extLst>
                </a:gridCol>
              </a:tblGrid>
              <a:tr h="2449340">
                <a:tc>
                  <a:txBody>
                    <a:bodyPr/>
                    <a:lstStyle/>
                    <a:p>
                      <a:pPr algn="l" fontAlgn="t"/>
                      <a:r>
                        <a:rPr lang="en-US" sz="1900" b="0" dirty="0">
                          <a:effectLst/>
                          <a:latin typeface="Courier New" panose="02070309020205020404" pitchFamily="49" charset="0"/>
                        </a:rPr>
                        <a:t>rule "delete 863 4 5 6 7 8 if it does not have subfield 8 9"</a:t>
                      </a:r>
                      <a:br>
                        <a:rPr lang="en-US" sz="1900" b="0" dirty="0">
                          <a:effectLst/>
                          <a:latin typeface="Courier New" panose="02070309020205020404" pitchFamily="49" charset="0"/>
                        </a:rPr>
                      </a:br>
                      <a:r>
                        <a:rPr lang="en-US" sz="1900" b="0" dirty="0">
                          <a:effectLst/>
                          <a:latin typeface="Courier New" panose="02070309020205020404" pitchFamily="49" charset="0"/>
                        </a:rPr>
                        <a:t>when</a:t>
                      </a:r>
                      <a:br>
                        <a:rPr lang="en-US" sz="1900" b="0" dirty="0">
                          <a:effectLst/>
                          <a:latin typeface="Courier New" panose="02070309020205020404" pitchFamily="49" charset="0"/>
                        </a:rPr>
                      </a:br>
                      <a:r>
                        <a:rPr lang="en-US" sz="1900" b="0" dirty="0">
                          <a:effectLst/>
                          <a:latin typeface="Courier New" panose="02070309020205020404" pitchFamily="49" charset="0"/>
                        </a:rPr>
                        <a:t>(TRUE)</a:t>
                      </a:r>
                      <a:br>
                        <a:rPr lang="en-US" sz="1900" b="0" dirty="0">
                          <a:effectLst/>
                          <a:latin typeface="Courier New" panose="02070309020205020404" pitchFamily="49" charset="0"/>
                        </a:rPr>
                      </a:br>
                      <a:r>
                        <a:rPr lang="en-US" sz="1900" b="0" dirty="0">
                          <a:effectLst/>
                          <a:latin typeface="Courier New" panose="02070309020205020404" pitchFamily="49" charset="0"/>
                        </a:rPr>
                        <a:t>then</a:t>
                      </a:r>
                      <a:br>
                        <a:rPr lang="en-US" sz="1900" b="0" dirty="0">
                          <a:effectLst/>
                          <a:latin typeface="Courier New" panose="02070309020205020404" pitchFamily="49" charset="0"/>
                        </a:rPr>
                      </a:br>
                      <a:r>
                        <a:rPr lang="en-US" sz="1900" b="0" dirty="0" err="1">
                          <a:effectLst/>
                          <a:latin typeface="Courier New" panose="02070309020205020404" pitchFamily="49" charset="0"/>
                        </a:rPr>
                        <a:t>removeField</a:t>
                      </a:r>
                      <a:r>
                        <a:rPr lang="en-US" sz="1900" b="0" dirty="0">
                          <a:effectLst/>
                          <a:latin typeface="Courier New" panose="02070309020205020404" pitchFamily="49" charset="0"/>
                        </a:rPr>
                        <a:t> "863" if (not exists "866.8.9")</a:t>
                      </a:r>
                      <a:br>
                        <a:rPr lang="en-US" sz="1900" b="0" dirty="0">
                          <a:effectLst/>
                          <a:latin typeface="Courier New" panose="02070309020205020404" pitchFamily="49" charset="0"/>
                        </a:rPr>
                      </a:br>
                      <a:r>
                        <a:rPr lang="en-US" sz="1900" b="0" dirty="0" err="1">
                          <a:effectLst/>
                          <a:latin typeface="Courier New" panose="02070309020205020404" pitchFamily="49" charset="0"/>
                        </a:rPr>
                        <a:t>removeField</a:t>
                      </a:r>
                      <a:r>
                        <a:rPr lang="en-US" sz="1900" b="0" dirty="0">
                          <a:effectLst/>
                          <a:latin typeface="Courier New" panose="02070309020205020404" pitchFamily="49" charset="0"/>
                        </a:rPr>
                        <a:t> "864" if (not exists "867.8.9")</a:t>
                      </a:r>
                      <a:br>
                        <a:rPr lang="en-US" sz="1900" b="0" dirty="0">
                          <a:effectLst/>
                          <a:latin typeface="Courier New" panose="02070309020205020404" pitchFamily="49" charset="0"/>
                        </a:rPr>
                      </a:br>
                      <a:r>
                        <a:rPr lang="en-US" sz="1900" b="0" dirty="0" err="1">
                          <a:effectLst/>
                          <a:latin typeface="Courier New" panose="02070309020205020404" pitchFamily="49" charset="0"/>
                        </a:rPr>
                        <a:t>removeField</a:t>
                      </a:r>
                      <a:r>
                        <a:rPr lang="en-US" sz="1900" b="0" dirty="0">
                          <a:effectLst/>
                          <a:latin typeface="Courier New" panose="02070309020205020404" pitchFamily="49" charset="0"/>
                        </a:rPr>
                        <a:t> "865" if (not exists "868.8.9")</a:t>
                      </a:r>
                      <a:br>
                        <a:rPr lang="en-US" sz="1900" b="0" dirty="0">
                          <a:effectLst/>
                          <a:latin typeface="Courier New" panose="02070309020205020404" pitchFamily="49" charset="0"/>
                        </a:rPr>
                      </a:br>
                      <a:r>
                        <a:rPr lang="en-US" sz="1900" b="0" dirty="0" err="1">
                          <a:effectLst/>
                          <a:latin typeface="Courier New" panose="02070309020205020404" pitchFamily="49" charset="0"/>
                        </a:rPr>
                        <a:t>removeField</a:t>
                      </a:r>
                      <a:r>
                        <a:rPr lang="en-US" sz="1900" b="0" dirty="0">
                          <a:effectLst/>
                          <a:latin typeface="Courier New" panose="02070309020205020404" pitchFamily="49" charset="0"/>
                        </a:rPr>
                        <a:t> "866" if (not exists "866.8.9")</a:t>
                      </a:r>
                      <a:br>
                        <a:rPr lang="en-US" sz="1900" b="0" dirty="0">
                          <a:effectLst/>
                          <a:latin typeface="Courier New" panose="02070309020205020404" pitchFamily="49" charset="0"/>
                        </a:rPr>
                      </a:br>
                      <a:r>
                        <a:rPr lang="en-US" sz="1900" b="0" dirty="0" err="1">
                          <a:effectLst/>
                          <a:latin typeface="Courier New" panose="02070309020205020404" pitchFamily="49" charset="0"/>
                        </a:rPr>
                        <a:t>removeField</a:t>
                      </a:r>
                      <a:r>
                        <a:rPr lang="en-US" sz="1900" b="0" dirty="0">
                          <a:effectLst/>
                          <a:latin typeface="Courier New" panose="02070309020205020404" pitchFamily="49" charset="0"/>
                        </a:rPr>
                        <a:t> "867" if (not exists "867.8.9")</a:t>
                      </a:r>
                      <a:br>
                        <a:rPr lang="en-US" sz="1900" b="0" dirty="0">
                          <a:effectLst/>
                          <a:latin typeface="Courier New" panose="02070309020205020404" pitchFamily="49" charset="0"/>
                        </a:rPr>
                      </a:br>
                      <a:r>
                        <a:rPr lang="en-US" sz="1900" b="0" dirty="0" err="1">
                          <a:effectLst/>
                          <a:latin typeface="Courier New" panose="02070309020205020404" pitchFamily="49" charset="0"/>
                        </a:rPr>
                        <a:t>removeField</a:t>
                      </a:r>
                      <a:r>
                        <a:rPr lang="en-US" sz="1900" b="0" dirty="0">
                          <a:effectLst/>
                          <a:latin typeface="Courier New" panose="02070309020205020404" pitchFamily="49" charset="0"/>
                        </a:rPr>
                        <a:t> "868" if (not exists "868.8.9")</a:t>
                      </a:r>
                      <a:br>
                        <a:rPr lang="en-US" sz="1900" b="0" dirty="0">
                          <a:effectLst/>
                          <a:latin typeface="Courier New" panose="02070309020205020404" pitchFamily="49" charset="0"/>
                        </a:rPr>
                      </a:br>
                      <a:r>
                        <a:rPr lang="en-US" sz="1900" b="0" dirty="0">
                          <a:effectLst/>
                          <a:latin typeface="Courier New" panose="02070309020205020404" pitchFamily="49" charset="0"/>
                        </a:rPr>
                        <a:t>end</a:t>
                      </a:r>
                      <a:endParaRPr lang="en-US" sz="1900" dirty="0">
                        <a:effectLst/>
                      </a:endParaRPr>
                    </a:p>
                  </a:txBody>
                  <a:tcPr marL="72039" marR="72039" marT="36020" marB="36020">
                    <a:lnL w="9525" cap="flat" cmpd="sng" algn="ctr">
                      <a:solidFill>
                        <a:srgbClr val="5D5C61"/>
                      </a:solidFill>
                      <a:prstDash val="solid"/>
                      <a:round/>
                      <a:headEnd type="none" w="med" len="med"/>
                      <a:tailEnd type="none" w="med" len="med"/>
                    </a:lnL>
                    <a:lnR w="9525" cap="flat" cmpd="sng" algn="ctr">
                      <a:solidFill>
                        <a:srgbClr val="5D5C61"/>
                      </a:solidFill>
                      <a:prstDash val="solid"/>
                      <a:round/>
                      <a:headEnd type="none" w="med" len="med"/>
                      <a:tailEnd type="none" w="med" len="med"/>
                    </a:lnR>
                    <a:lnT w="9525" cap="flat" cmpd="sng" algn="ctr">
                      <a:solidFill>
                        <a:srgbClr val="5D5C61"/>
                      </a:solidFill>
                      <a:prstDash val="solid"/>
                      <a:round/>
                      <a:headEnd type="none" w="med" len="med"/>
                      <a:tailEnd type="none" w="med" len="med"/>
                    </a:lnT>
                    <a:lnB w="9525" cap="flat" cmpd="sng" algn="ctr">
                      <a:solidFill>
                        <a:srgbClr val="5D5C61"/>
                      </a:solidFill>
                      <a:prstDash val="solid"/>
                      <a:round/>
                      <a:headEnd type="none" w="med" len="med"/>
                      <a:tailEnd type="none" w="med" len="med"/>
                    </a:lnB>
                    <a:solidFill>
                      <a:srgbClr val="FFFFFF"/>
                    </a:solidFill>
                  </a:tcPr>
                </a:tc>
                <a:extLst>
                  <a:ext uri="{0D108BD9-81ED-4DB2-BD59-A6C34878D82A}">
                    <a16:rowId xmlns:a16="http://schemas.microsoft.com/office/drawing/2014/main" val="1553205303"/>
                  </a:ext>
                </a:extLst>
              </a:tr>
            </a:tbl>
          </a:graphicData>
        </a:graphic>
      </p:graphicFrame>
      <p:sp>
        <p:nvSpPr>
          <p:cNvPr id="6" name="Rectangle 5">
            <a:extLst>
              <a:ext uri="{FF2B5EF4-FFF2-40B4-BE49-F238E27FC236}">
                <a16:creationId xmlns:a16="http://schemas.microsoft.com/office/drawing/2014/main" id="{21C2B825-AF8F-4014-929E-3FFA807319F7}"/>
              </a:ext>
            </a:extLst>
          </p:cNvPr>
          <p:cNvSpPr/>
          <p:nvPr/>
        </p:nvSpPr>
        <p:spPr>
          <a:xfrm>
            <a:off x="4362648" y="4774168"/>
            <a:ext cx="418704" cy="369332"/>
          </a:xfrm>
          <a:prstGeom prst="rect">
            <a:avLst/>
          </a:prstGeom>
        </p:spPr>
        <p:txBody>
          <a:bodyPr wrap="none">
            <a:spAutoFit/>
          </a:bodyPr>
          <a:lstStyle/>
          <a:p>
            <a:r>
              <a:rPr lang="en-US" dirty="0"/>
              <a:t>34</a:t>
            </a:r>
          </a:p>
        </p:txBody>
      </p:sp>
    </p:spTree>
    <p:extLst>
      <p:ext uri="{BB962C8B-B14F-4D97-AF65-F5344CB8AC3E}">
        <p14:creationId xmlns:p14="http://schemas.microsoft.com/office/powerpoint/2010/main" val="1237473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95536" y="90590"/>
            <a:ext cx="8136904" cy="68096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algn="ctr" defTabSz="342900"/>
            <a:r>
              <a:rPr lang="en-GB" sz="2800" dirty="0">
                <a:solidFill>
                  <a:srgbClr val="000000"/>
                </a:solidFill>
                <a:cs typeface="Arial"/>
              </a:rPr>
              <a:t>Connection between item and holdings record</a:t>
            </a:r>
          </a:p>
        </p:txBody>
      </p:sp>
      <p:pic>
        <p:nvPicPr>
          <p:cNvPr id="7" name="Picture 6">
            <a:extLst>
              <a:ext uri="{FF2B5EF4-FFF2-40B4-BE49-F238E27FC236}">
                <a16:creationId xmlns:a16="http://schemas.microsoft.com/office/drawing/2014/main" id="{ED567697-326A-419F-BB83-70DCF16FC4A6}"/>
              </a:ext>
            </a:extLst>
          </p:cNvPr>
          <p:cNvPicPr>
            <a:picLocks noChangeAspect="1"/>
          </p:cNvPicPr>
          <p:nvPr/>
        </p:nvPicPr>
        <p:blipFill>
          <a:blip r:embed="rId3"/>
          <a:stretch>
            <a:fillRect/>
          </a:stretch>
        </p:blipFill>
        <p:spPr>
          <a:xfrm>
            <a:off x="395536" y="1347614"/>
            <a:ext cx="8437405" cy="2500872"/>
          </a:xfrm>
          <a:prstGeom prst="rect">
            <a:avLst/>
          </a:prstGeom>
          <a:ln>
            <a:solidFill>
              <a:schemeClr val="tx1"/>
            </a:solidFill>
          </a:ln>
        </p:spPr>
      </p:pic>
      <p:sp>
        <p:nvSpPr>
          <p:cNvPr id="8" name="Arrow: Left 7">
            <a:extLst>
              <a:ext uri="{FF2B5EF4-FFF2-40B4-BE49-F238E27FC236}">
                <a16:creationId xmlns:a16="http://schemas.microsoft.com/office/drawing/2014/main" id="{79638F0E-9D5A-4A15-985B-3C0EED9A7102}"/>
              </a:ext>
            </a:extLst>
          </p:cNvPr>
          <p:cNvSpPr/>
          <p:nvPr/>
        </p:nvSpPr>
        <p:spPr>
          <a:xfrm>
            <a:off x="3218148" y="3579862"/>
            <a:ext cx="1224136" cy="19661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F13C7773-4B87-475E-A2A4-E016BC7CE7A1}"/>
              </a:ext>
            </a:extLst>
          </p:cNvPr>
          <p:cNvCxnSpPr/>
          <p:nvPr/>
        </p:nvCxnSpPr>
        <p:spPr>
          <a:xfrm>
            <a:off x="395536" y="2427734"/>
            <a:ext cx="432048" cy="43204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3" name="Straight Arrow Connector 12">
            <a:extLst>
              <a:ext uri="{FF2B5EF4-FFF2-40B4-BE49-F238E27FC236}">
                <a16:creationId xmlns:a16="http://schemas.microsoft.com/office/drawing/2014/main" id="{CC5CA505-7EC4-411F-9AF3-C29B72B0B277}"/>
              </a:ext>
            </a:extLst>
          </p:cNvPr>
          <p:cNvCxnSpPr>
            <a:cxnSpLocks/>
          </p:cNvCxnSpPr>
          <p:nvPr/>
        </p:nvCxnSpPr>
        <p:spPr>
          <a:xfrm>
            <a:off x="395536" y="3027035"/>
            <a:ext cx="432048" cy="36004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9" name="Rectangle 8">
            <a:extLst>
              <a:ext uri="{FF2B5EF4-FFF2-40B4-BE49-F238E27FC236}">
                <a16:creationId xmlns:a16="http://schemas.microsoft.com/office/drawing/2014/main" id="{0F604DBE-C42B-45C6-BAC4-628FC5713EE5}"/>
              </a:ext>
            </a:extLst>
          </p:cNvPr>
          <p:cNvSpPr/>
          <p:nvPr/>
        </p:nvSpPr>
        <p:spPr>
          <a:xfrm>
            <a:off x="4362648" y="4774168"/>
            <a:ext cx="418704" cy="369332"/>
          </a:xfrm>
          <a:prstGeom prst="rect">
            <a:avLst/>
          </a:prstGeom>
        </p:spPr>
        <p:txBody>
          <a:bodyPr wrap="none">
            <a:spAutoFit/>
          </a:bodyPr>
          <a:lstStyle/>
          <a:p>
            <a:r>
              <a:rPr lang="en-US" dirty="0"/>
              <a:t>35</a:t>
            </a:r>
          </a:p>
        </p:txBody>
      </p:sp>
    </p:spTree>
    <p:extLst>
      <p:ext uri="{BB962C8B-B14F-4D97-AF65-F5344CB8AC3E}">
        <p14:creationId xmlns:p14="http://schemas.microsoft.com/office/powerpoint/2010/main" val="365859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74302" y="123478"/>
            <a:ext cx="6290901" cy="4499492"/>
          </a:xfrm>
          <a:prstGeom prst="rect">
            <a:avLst/>
          </a:prstGeom>
          <a:ln>
            <a:solidFill>
              <a:schemeClr val="tx1"/>
            </a:solidFill>
          </a:ln>
        </p:spPr>
      </p:pic>
      <p:sp>
        <p:nvSpPr>
          <p:cNvPr id="9" name="Rectangle 8"/>
          <p:cNvSpPr/>
          <p:nvPr/>
        </p:nvSpPr>
        <p:spPr bwMode="auto">
          <a:xfrm>
            <a:off x="1403648" y="4011910"/>
            <a:ext cx="5760640" cy="504056"/>
          </a:xfrm>
          <a:prstGeom prst="rect">
            <a:avLst/>
          </a:prstGeom>
          <a:noFill/>
          <a:ln w="38100"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350">
              <a:solidFill>
                <a:srgbClr val="000000"/>
              </a:solidFill>
              <a:latin typeface="Arial" pitchFamily="34" charset="0"/>
              <a:cs typeface="Arial" pitchFamily="34" charset="0"/>
            </a:endParaRPr>
          </a:p>
        </p:txBody>
      </p:sp>
      <p:sp>
        <p:nvSpPr>
          <p:cNvPr id="12" name="Arrow: Left 11">
            <a:extLst>
              <a:ext uri="{FF2B5EF4-FFF2-40B4-BE49-F238E27FC236}">
                <a16:creationId xmlns:a16="http://schemas.microsoft.com/office/drawing/2014/main" id="{3312D91C-B690-4A12-B095-D91D47AB4069}"/>
              </a:ext>
            </a:extLst>
          </p:cNvPr>
          <p:cNvSpPr/>
          <p:nvPr/>
        </p:nvSpPr>
        <p:spPr>
          <a:xfrm>
            <a:off x="3275856" y="915566"/>
            <a:ext cx="720080" cy="14401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94273CA-F0B2-444D-A74F-CF6E11637516}"/>
              </a:ext>
            </a:extLst>
          </p:cNvPr>
          <p:cNvSpPr/>
          <p:nvPr/>
        </p:nvSpPr>
        <p:spPr>
          <a:xfrm>
            <a:off x="4369320" y="4774168"/>
            <a:ext cx="418704" cy="369332"/>
          </a:xfrm>
          <a:prstGeom prst="rect">
            <a:avLst/>
          </a:prstGeom>
        </p:spPr>
        <p:txBody>
          <a:bodyPr wrap="none">
            <a:spAutoFit/>
          </a:bodyPr>
          <a:lstStyle/>
          <a:p>
            <a:r>
              <a:rPr lang="en-US" dirty="0"/>
              <a:t>36</a:t>
            </a:r>
          </a:p>
        </p:txBody>
      </p:sp>
    </p:spTree>
    <p:extLst>
      <p:ext uri="{BB962C8B-B14F-4D97-AF65-F5344CB8AC3E}">
        <p14:creationId xmlns:p14="http://schemas.microsoft.com/office/powerpoint/2010/main" val="651205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87624" y="26153"/>
            <a:ext cx="6518833" cy="4662518"/>
          </a:xfrm>
          <a:prstGeom prst="rect">
            <a:avLst/>
          </a:prstGeom>
          <a:ln>
            <a:solidFill>
              <a:schemeClr val="tx1"/>
            </a:solidFill>
          </a:ln>
        </p:spPr>
      </p:pic>
      <p:cxnSp>
        <p:nvCxnSpPr>
          <p:cNvPr id="16" name="Straight Arrow Connector 15"/>
          <p:cNvCxnSpPr>
            <a:cxnSpLocks/>
          </p:cNvCxnSpPr>
          <p:nvPr/>
        </p:nvCxnSpPr>
        <p:spPr bwMode="auto">
          <a:xfrm>
            <a:off x="3203848" y="907701"/>
            <a:ext cx="936104" cy="0"/>
          </a:xfrm>
          <a:prstGeom prst="straightConnector1">
            <a:avLst/>
          </a:prstGeom>
          <a:solidFill>
            <a:schemeClr val="accent1"/>
          </a:solidFill>
          <a:ln w="38100" cap="flat" cmpd="sng" algn="ctr">
            <a:solidFill>
              <a:srgbClr val="FF0000"/>
            </a:solidFill>
            <a:prstDash val="solid"/>
            <a:round/>
            <a:headEnd type="arrow" w="med" len="med"/>
            <a:tailEnd type="none" w="med" len="med"/>
          </a:ln>
          <a:effectLst/>
        </p:spPr>
      </p:cxnSp>
      <p:pic>
        <p:nvPicPr>
          <p:cNvPr id="3" name="Picture 2"/>
          <p:cNvPicPr>
            <a:picLocks noChangeAspect="1"/>
          </p:cNvPicPr>
          <p:nvPr/>
        </p:nvPicPr>
        <p:blipFill>
          <a:blip r:embed="rId4"/>
          <a:stretch>
            <a:fillRect/>
          </a:stretch>
        </p:blipFill>
        <p:spPr>
          <a:xfrm>
            <a:off x="1773574" y="1578842"/>
            <a:ext cx="6056020" cy="1795022"/>
          </a:xfrm>
          <a:prstGeom prst="rect">
            <a:avLst/>
          </a:prstGeom>
          <a:ln>
            <a:solidFill>
              <a:schemeClr val="tx1"/>
            </a:solidFill>
          </a:ln>
        </p:spPr>
      </p:pic>
      <p:cxnSp>
        <p:nvCxnSpPr>
          <p:cNvPr id="14" name="Straight Arrow Connector 13"/>
          <p:cNvCxnSpPr>
            <a:cxnSpLocks/>
          </p:cNvCxnSpPr>
          <p:nvPr/>
        </p:nvCxnSpPr>
        <p:spPr bwMode="auto">
          <a:xfrm flipH="1" flipV="1">
            <a:off x="4139952" y="907701"/>
            <a:ext cx="72008" cy="727946"/>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sp>
        <p:nvSpPr>
          <p:cNvPr id="17" name="Rectangle 16"/>
          <p:cNvSpPr/>
          <p:nvPr/>
        </p:nvSpPr>
        <p:spPr bwMode="auto">
          <a:xfrm>
            <a:off x="5684652" y="4237841"/>
            <a:ext cx="1140414" cy="259784"/>
          </a:xfrm>
          <a:prstGeom prst="rect">
            <a:avLst/>
          </a:prstGeom>
          <a:noFill/>
          <a:ln w="38100"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350">
              <a:solidFill>
                <a:srgbClr val="000000"/>
              </a:solidFill>
              <a:latin typeface="Arial" pitchFamily="34" charset="0"/>
              <a:cs typeface="Arial" pitchFamily="34" charset="0"/>
            </a:endParaRPr>
          </a:p>
        </p:txBody>
      </p:sp>
      <p:sp>
        <p:nvSpPr>
          <p:cNvPr id="18" name="Rectangle 17"/>
          <p:cNvSpPr/>
          <p:nvPr/>
        </p:nvSpPr>
        <p:spPr bwMode="auto">
          <a:xfrm>
            <a:off x="1907704" y="2611199"/>
            <a:ext cx="666074" cy="217853"/>
          </a:xfrm>
          <a:prstGeom prst="rect">
            <a:avLst/>
          </a:prstGeom>
          <a:noFill/>
          <a:ln w="38100"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350">
              <a:solidFill>
                <a:srgbClr val="000000"/>
              </a:solidFill>
              <a:latin typeface="Arial" pitchFamily="34" charset="0"/>
              <a:cs typeface="Arial" pitchFamily="34" charset="0"/>
            </a:endParaRPr>
          </a:p>
        </p:txBody>
      </p:sp>
      <p:cxnSp>
        <p:nvCxnSpPr>
          <p:cNvPr id="19" name="Straight Arrow Connector 18"/>
          <p:cNvCxnSpPr>
            <a:cxnSpLocks/>
          </p:cNvCxnSpPr>
          <p:nvPr/>
        </p:nvCxnSpPr>
        <p:spPr bwMode="auto">
          <a:xfrm flipH="1" flipV="1">
            <a:off x="2334253" y="2829052"/>
            <a:ext cx="239525" cy="1470890"/>
          </a:xfrm>
          <a:prstGeom prst="straightConnector1">
            <a:avLst/>
          </a:prstGeom>
          <a:solidFill>
            <a:schemeClr val="accent1"/>
          </a:solidFill>
          <a:ln w="38100" cap="flat" cmpd="sng" algn="ctr">
            <a:solidFill>
              <a:srgbClr val="FF0000"/>
            </a:solidFill>
            <a:prstDash val="solid"/>
            <a:round/>
            <a:headEnd type="arrow" w="med" len="med"/>
            <a:tailEnd type="none" w="med" len="med"/>
          </a:ln>
          <a:effectLst/>
        </p:spPr>
      </p:cxnSp>
      <p:sp>
        <p:nvSpPr>
          <p:cNvPr id="20" name="Rectangle 19"/>
          <p:cNvSpPr/>
          <p:nvPr/>
        </p:nvSpPr>
        <p:spPr bwMode="auto">
          <a:xfrm>
            <a:off x="5157492" y="2611199"/>
            <a:ext cx="422620" cy="217853"/>
          </a:xfrm>
          <a:prstGeom prst="rect">
            <a:avLst/>
          </a:prstGeom>
          <a:noFill/>
          <a:ln w="38100"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350">
              <a:solidFill>
                <a:srgbClr val="000000"/>
              </a:solidFill>
              <a:latin typeface="Arial" pitchFamily="34" charset="0"/>
              <a:cs typeface="Arial" pitchFamily="34" charset="0"/>
            </a:endParaRPr>
          </a:p>
        </p:txBody>
      </p:sp>
      <p:cxnSp>
        <p:nvCxnSpPr>
          <p:cNvPr id="13" name="Straight Arrow Connector 12"/>
          <p:cNvCxnSpPr>
            <a:cxnSpLocks/>
          </p:cNvCxnSpPr>
          <p:nvPr/>
        </p:nvCxnSpPr>
        <p:spPr bwMode="auto">
          <a:xfrm>
            <a:off x="5580112" y="2744923"/>
            <a:ext cx="210167" cy="0"/>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1" name="Straight Arrow Connector 10"/>
          <p:cNvCxnSpPr>
            <a:cxnSpLocks/>
          </p:cNvCxnSpPr>
          <p:nvPr/>
        </p:nvCxnSpPr>
        <p:spPr bwMode="auto">
          <a:xfrm flipH="1" flipV="1">
            <a:off x="5790279" y="2737686"/>
            <a:ext cx="293889" cy="1418240"/>
          </a:xfrm>
          <a:prstGeom prst="straightConnector1">
            <a:avLst/>
          </a:prstGeom>
          <a:solidFill>
            <a:schemeClr val="accent1"/>
          </a:solidFill>
          <a:ln w="38100" cap="flat" cmpd="sng" algn="ctr">
            <a:solidFill>
              <a:srgbClr val="FF0000"/>
            </a:solidFill>
            <a:prstDash val="solid"/>
            <a:round/>
            <a:headEnd type="arrow" w="med" len="med"/>
            <a:tailEnd type="none" w="med" len="med"/>
          </a:ln>
          <a:effectLst/>
        </p:spPr>
      </p:cxnSp>
      <p:sp>
        <p:nvSpPr>
          <p:cNvPr id="12" name="Rectangle 11">
            <a:extLst>
              <a:ext uri="{FF2B5EF4-FFF2-40B4-BE49-F238E27FC236}">
                <a16:creationId xmlns:a16="http://schemas.microsoft.com/office/drawing/2014/main" id="{0D62E6F2-C562-496E-9516-A3CD3F54AB9F}"/>
              </a:ext>
            </a:extLst>
          </p:cNvPr>
          <p:cNvSpPr/>
          <p:nvPr/>
        </p:nvSpPr>
        <p:spPr>
          <a:xfrm>
            <a:off x="4362648" y="4774168"/>
            <a:ext cx="418704" cy="369332"/>
          </a:xfrm>
          <a:prstGeom prst="rect">
            <a:avLst/>
          </a:prstGeom>
        </p:spPr>
        <p:txBody>
          <a:bodyPr wrap="none">
            <a:spAutoFit/>
          </a:bodyPr>
          <a:lstStyle/>
          <a:p>
            <a:r>
              <a:rPr lang="en-US" dirty="0"/>
              <a:t>37</a:t>
            </a:r>
          </a:p>
        </p:txBody>
      </p:sp>
    </p:spTree>
    <p:extLst>
      <p:ext uri="{BB962C8B-B14F-4D97-AF65-F5344CB8AC3E}">
        <p14:creationId xmlns:p14="http://schemas.microsoft.com/office/powerpoint/2010/main" val="2137175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37BD5B-DF74-47BD-AF9B-5A49E7A1021E}"/>
              </a:ext>
            </a:extLst>
          </p:cNvPr>
          <p:cNvSpPr>
            <a:spLocks noGrp="1"/>
          </p:cNvSpPr>
          <p:nvPr>
            <p:ph idx="1"/>
          </p:nvPr>
        </p:nvSpPr>
        <p:spPr/>
        <p:txBody>
          <a:bodyPr/>
          <a:lstStyle/>
          <a:p>
            <a:r>
              <a:rPr lang="en-US" dirty="0"/>
              <a:t>Setting up Prediction Patterns </a:t>
            </a:r>
          </a:p>
          <a:p>
            <a:r>
              <a:rPr lang="en-US" dirty="0"/>
              <a:t>Opening Predicted Items </a:t>
            </a:r>
          </a:p>
          <a:p>
            <a:r>
              <a:rPr lang="en-US" dirty="0"/>
              <a:t>Receiving (check-in)</a:t>
            </a:r>
          </a:p>
          <a:p>
            <a:r>
              <a:rPr lang="en-US" dirty="0"/>
              <a:t>Normalization Tasks for Holdings Records </a:t>
            </a:r>
          </a:p>
          <a:p>
            <a:r>
              <a:rPr lang="en-US" b="1" u="sng" dirty="0">
                <a:solidFill>
                  <a:srgbClr val="FF0000"/>
                </a:solidFill>
              </a:rPr>
              <a:t>Summary Holding </a:t>
            </a:r>
            <a:r>
              <a:rPr lang="en-GB" b="1" u="sng" dirty="0">
                <a:solidFill>
                  <a:srgbClr val="FF0000"/>
                </a:solidFill>
                <a:cs typeface="Arial"/>
              </a:rPr>
              <a:t>Example when Prediction Pattern is used</a:t>
            </a:r>
          </a:p>
          <a:p>
            <a:r>
              <a:rPr lang="en-GB" dirty="0">
                <a:solidFill>
                  <a:srgbClr val="000000"/>
                </a:solidFill>
                <a:cs typeface="Arial"/>
              </a:rPr>
              <a:t>Summary Holding Example without Prediction Pattern</a:t>
            </a:r>
          </a:p>
          <a:p>
            <a:endParaRPr lang="en-US" b="1" dirty="0"/>
          </a:p>
          <a:p>
            <a:endParaRPr lang="en-US" dirty="0"/>
          </a:p>
          <a:p>
            <a:endParaRPr lang="en-US" dirty="0"/>
          </a:p>
        </p:txBody>
      </p:sp>
    </p:spTree>
    <p:extLst>
      <p:ext uri="{BB962C8B-B14F-4D97-AF65-F5344CB8AC3E}">
        <p14:creationId xmlns:p14="http://schemas.microsoft.com/office/powerpoint/2010/main" val="2838923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5462" y="1347614"/>
            <a:ext cx="7903821" cy="2724220"/>
          </a:xfrm>
          <a:prstGeom prst="rect">
            <a:avLst/>
          </a:prstGeom>
          <a:ln>
            <a:solidFill>
              <a:schemeClr val="tx1"/>
            </a:solidFill>
          </a:ln>
        </p:spPr>
      </p:pic>
      <p:sp>
        <p:nvSpPr>
          <p:cNvPr id="15" name="Content Placeholder 2"/>
          <p:cNvSpPr>
            <a:spLocks noGrp="1"/>
          </p:cNvSpPr>
          <p:nvPr>
            <p:ph idx="1"/>
          </p:nvPr>
        </p:nvSpPr>
        <p:spPr>
          <a:xfrm>
            <a:off x="264905" y="499156"/>
            <a:ext cx="8424936" cy="3979385"/>
          </a:xfrm>
        </p:spPr>
        <p:txBody>
          <a:bodyPr/>
          <a:lstStyle/>
          <a:p>
            <a:pPr marL="257175" indent="-257175">
              <a:buFont typeface="Arial" pitchFamily="34" charset="0"/>
              <a:buChar char="•"/>
            </a:pPr>
            <a:r>
              <a:rPr lang="en-US" sz="1350" dirty="0"/>
              <a:t>In our case we have an acquisitions order (POL-44783) for MMSID 991527300000121 ISBN 0015-7120</a:t>
            </a:r>
            <a:r>
              <a:rPr lang="en-GB" sz="1350" dirty="0"/>
              <a:t> which is the “Foreign Affairs” journal.</a:t>
            </a:r>
          </a:p>
          <a:p>
            <a:pPr marL="257175" indent="-257175">
              <a:buFont typeface="Arial" pitchFamily="34" charset="0"/>
              <a:buChar char="•"/>
            </a:pPr>
            <a:r>
              <a:rPr lang="en-US" sz="1350" dirty="0"/>
              <a:t>Inside the holdings record we create a prediction pattern 853 field</a:t>
            </a:r>
          </a:p>
        </p:txBody>
      </p:sp>
      <p:sp>
        <p:nvSpPr>
          <p:cNvPr id="9" name="Title 1"/>
          <p:cNvSpPr txBox="1">
            <a:spLocks/>
          </p:cNvSpPr>
          <p:nvPr/>
        </p:nvSpPr>
        <p:spPr bwMode="auto">
          <a:xfrm>
            <a:off x="264905" y="83912"/>
            <a:ext cx="6426714" cy="4000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defTabSz="342900"/>
            <a:r>
              <a:rPr lang="en-GB" sz="2800" dirty="0">
                <a:solidFill>
                  <a:srgbClr val="000000"/>
                </a:solidFill>
                <a:cs typeface="Arial"/>
              </a:rPr>
              <a:t>Example when Prediction Pattern is used</a:t>
            </a:r>
          </a:p>
        </p:txBody>
      </p:sp>
      <p:sp>
        <p:nvSpPr>
          <p:cNvPr id="5" name="Rectangle 4">
            <a:extLst>
              <a:ext uri="{FF2B5EF4-FFF2-40B4-BE49-F238E27FC236}">
                <a16:creationId xmlns:a16="http://schemas.microsoft.com/office/drawing/2014/main" id="{C5BB7120-DFBC-4BF1-B5E6-E78F8297205C}"/>
              </a:ext>
            </a:extLst>
          </p:cNvPr>
          <p:cNvSpPr/>
          <p:nvPr/>
        </p:nvSpPr>
        <p:spPr>
          <a:xfrm>
            <a:off x="4362648" y="4774168"/>
            <a:ext cx="418704" cy="369332"/>
          </a:xfrm>
          <a:prstGeom prst="rect">
            <a:avLst/>
          </a:prstGeom>
        </p:spPr>
        <p:txBody>
          <a:bodyPr wrap="none">
            <a:spAutoFit/>
          </a:bodyPr>
          <a:lstStyle/>
          <a:p>
            <a:r>
              <a:rPr lang="en-US" dirty="0"/>
              <a:t>39</a:t>
            </a:r>
          </a:p>
        </p:txBody>
      </p:sp>
    </p:spTree>
    <p:extLst>
      <p:ext uri="{BB962C8B-B14F-4D97-AF65-F5344CB8AC3E}">
        <p14:creationId xmlns:p14="http://schemas.microsoft.com/office/powerpoint/2010/main" val="3231379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p:cNvSpPr>
            <a:spLocks noGrp="1"/>
          </p:cNvSpPr>
          <p:nvPr>
            <p:ph type="title"/>
          </p:nvPr>
        </p:nvSpPr>
        <p:spPr/>
        <p:txBody>
          <a:bodyPr/>
          <a:lstStyle/>
          <a:p>
            <a:r>
              <a:rPr lang="en-US" dirty="0"/>
              <a:t>Prediction Patterns Introduction</a:t>
            </a:r>
          </a:p>
        </p:txBody>
      </p:sp>
      <p:sp>
        <p:nvSpPr>
          <p:cNvPr id="11" name="TextBox 10"/>
          <p:cNvSpPr txBox="1"/>
          <p:nvPr/>
        </p:nvSpPr>
        <p:spPr>
          <a:xfrm>
            <a:off x="2187055" y="652214"/>
            <a:ext cx="184731" cy="300082"/>
          </a:xfrm>
          <a:prstGeom prst="rect">
            <a:avLst/>
          </a:prstGeom>
          <a:noFill/>
        </p:spPr>
        <p:txBody>
          <a:bodyPr wrap="none" rtlCol="0">
            <a:spAutoFit/>
          </a:bodyPr>
          <a:lstStyle/>
          <a:p>
            <a:endParaRPr lang="en-US" sz="1350" dirty="0"/>
          </a:p>
        </p:txBody>
      </p:sp>
      <p:sp>
        <p:nvSpPr>
          <p:cNvPr id="12" name="TextBox 11"/>
          <p:cNvSpPr txBox="1"/>
          <p:nvPr/>
        </p:nvSpPr>
        <p:spPr>
          <a:xfrm>
            <a:off x="755576" y="842678"/>
            <a:ext cx="6591869" cy="3000821"/>
          </a:xfrm>
          <a:prstGeom prst="rect">
            <a:avLst/>
          </a:prstGeom>
          <a:noFill/>
        </p:spPr>
        <p:txBody>
          <a:bodyPr wrap="square" rtlCol="0">
            <a:spAutoFit/>
          </a:bodyPr>
          <a:lstStyle/>
          <a:p>
            <a:r>
              <a:rPr lang="en-US" sz="2100" dirty="0"/>
              <a:t>In order for prediction patterns to be used there must be:</a:t>
            </a:r>
          </a:p>
          <a:p>
            <a:r>
              <a:rPr lang="en-US" sz="2100" dirty="0"/>
              <a:t> </a:t>
            </a:r>
          </a:p>
          <a:p>
            <a:pPr marL="600075" lvl="1" indent="-385763">
              <a:buFont typeface="+mj-lt"/>
              <a:buAutoNum type="arabicPeriod"/>
            </a:pPr>
            <a:r>
              <a:rPr lang="en-US" sz="2100" dirty="0"/>
              <a:t>An acquisitions order</a:t>
            </a:r>
          </a:p>
          <a:p>
            <a:pPr marL="214312" lvl="1"/>
            <a:endParaRPr lang="en-US" sz="2100" dirty="0"/>
          </a:p>
          <a:p>
            <a:pPr marL="600075" lvl="1" indent="-385763">
              <a:buFont typeface="+mj-lt"/>
              <a:buAutoNum type="arabicPeriod"/>
            </a:pPr>
            <a:r>
              <a:rPr lang="en-US" sz="2100" dirty="0"/>
              <a:t>An 853/4/5 captions and pattern field in the holding record</a:t>
            </a:r>
          </a:p>
          <a:p>
            <a:pPr marL="214312" lvl="1"/>
            <a:endParaRPr lang="en-US" sz="2100" dirty="0"/>
          </a:p>
          <a:p>
            <a:pPr marL="600075" lvl="1" indent="-385763">
              <a:buFont typeface="+mj-lt"/>
              <a:buAutoNum type="arabicPeriod"/>
            </a:pPr>
            <a:r>
              <a:rPr lang="en-US" sz="2100" dirty="0"/>
              <a:t>Information registered in the ‘Next predicted item’s information’</a:t>
            </a:r>
          </a:p>
        </p:txBody>
      </p:sp>
    </p:spTree>
    <p:extLst>
      <p:ext uri="{BB962C8B-B14F-4D97-AF65-F5344CB8AC3E}">
        <p14:creationId xmlns:p14="http://schemas.microsoft.com/office/powerpoint/2010/main" val="598391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6168" y="915566"/>
            <a:ext cx="8620851" cy="3540224"/>
          </a:xfrm>
          <a:prstGeom prst="rect">
            <a:avLst/>
          </a:prstGeom>
          <a:ln>
            <a:solidFill>
              <a:schemeClr val="tx1"/>
            </a:solidFill>
          </a:ln>
        </p:spPr>
      </p:pic>
      <p:sp>
        <p:nvSpPr>
          <p:cNvPr id="8" name="Rectangle 7"/>
          <p:cNvSpPr/>
          <p:nvPr/>
        </p:nvSpPr>
        <p:spPr bwMode="auto">
          <a:xfrm>
            <a:off x="5364088" y="2499742"/>
            <a:ext cx="2952328" cy="648071"/>
          </a:xfrm>
          <a:prstGeom prst="rect">
            <a:avLst/>
          </a:prstGeom>
          <a:noFill/>
          <a:ln w="28575"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GB" sz="1350">
              <a:solidFill>
                <a:srgbClr val="000000"/>
              </a:solidFill>
              <a:latin typeface="Arial" pitchFamily="34" charset="0"/>
              <a:cs typeface="Arial" pitchFamily="34" charset="0"/>
            </a:endParaRPr>
          </a:p>
        </p:txBody>
      </p:sp>
      <p:sp>
        <p:nvSpPr>
          <p:cNvPr id="13" name="Title 1"/>
          <p:cNvSpPr txBox="1">
            <a:spLocks/>
          </p:cNvSpPr>
          <p:nvPr/>
        </p:nvSpPr>
        <p:spPr bwMode="auto">
          <a:xfrm>
            <a:off x="177908" y="35804"/>
            <a:ext cx="7130396" cy="591729"/>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defTabSz="342900"/>
            <a:r>
              <a:rPr lang="en-GB" sz="2800" dirty="0">
                <a:solidFill>
                  <a:srgbClr val="000000"/>
                </a:solidFill>
                <a:cs typeface="Arial"/>
              </a:rPr>
              <a:t>Example when Prediction Pattern is used</a:t>
            </a:r>
          </a:p>
        </p:txBody>
      </p:sp>
      <p:sp>
        <p:nvSpPr>
          <p:cNvPr id="5" name="Rectangle 4">
            <a:extLst>
              <a:ext uri="{FF2B5EF4-FFF2-40B4-BE49-F238E27FC236}">
                <a16:creationId xmlns:a16="http://schemas.microsoft.com/office/drawing/2014/main" id="{87FDEFEF-C468-4C86-B93E-82A2F4EF0D77}"/>
              </a:ext>
            </a:extLst>
          </p:cNvPr>
          <p:cNvSpPr/>
          <p:nvPr/>
        </p:nvSpPr>
        <p:spPr>
          <a:xfrm>
            <a:off x="4362648" y="4774168"/>
            <a:ext cx="418704" cy="369332"/>
          </a:xfrm>
          <a:prstGeom prst="rect">
            <a:avLst/>
          </a:prstGeom>
        </p:spPr>
        <p:txBody>
          <a:bodyPr wrap="none">
            <a:spAutoFit/>
          </a:bodyPr>
          <a:lstStyle/>
          <a:p>
            <a:r>
              <a:rPr lang="en-US" dirty="0"/>
              <a:t>40</a:t>
            </a:r>
          </a:p>
        </p:txBody>
      </p:sp>
    </p:spTree>
    <p:extLst>
      <p:ext uri="{BB962C8B-B14F-4D97-AF65-F5344CB8AC3E}">
        <p14:creationId xmlns:p14="http://schemas.microsoft.com/office/powerpoint/2010/main" val="3184430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7504" y="981198"/>
            <a:ext cx="8803170" cy="3653016"/>
          </a:xfrm>
          <a:prstGeom prst="rect">
            <a:avLst/>
          </a:prstGeom>
          <a:ln>
            <a:solidFill>
              <a:schemeClr val="tx1"/>
            </a:solidFill>
          </a:ln>
        </p:spPr>
      </p:pic>
      <p:sp>
        <p:nvSpPr>
          <p:cNvPr id="4" name="Title 3">
            <a:extLst>
              <a:ext uri="{FF2B5EF4-FFF2-40B4-BE49-F238E27FC236}">
                <a16:creationId xmlns:a16="http://schemas.microsoft.com/office/drawing/2014/main" id="{2F80A2C5-291C-4E11-A616-884F112BC16D}"/>
              </a:ext>
            </a:extLst>
          </p:cNvPr>
          <p:cNvSpPr>
            <a:spLocks noGrp="1"/>
          </p:cNvSpPr>
          <p:nvPr>
            <p:ph type="title"/>
          </p:nvPr>
        </p:nvSpPr>
        <p:spPr/>
        <p:txBody>
          <a:bodyPr>
            <a:normAutofit/>
          </a:bodyPr>
          <a:lstStyle/>
          <a:p>
            <a:r>
              <a:rPr lang="en-GB" dirty="0">
                <a:solidFill>
                  <a:srgbClr val="000000"/>
                </a:solidFill>
                <a:cs typeface="Arial"/>
              </a:rPr>
              <a:t>Example when Prediction Pattern is used</a:t>
            </a:r>
            <a:endParaRPr lang="en-US" dirty="0"/>
          </a:p>
        </p:txBody>
      </p:sp>
      <p:sp>
        <p:nvSpPr>
          <p:cNvPr id="9" name="Rectangle 8"/>
          <p:cNvSpPr/>
          <p:nvPr/>
        </p:nvSpPr>
        <p:spPr bwMode="auto">
          <a:xfrm>
            <a:off x="251520" y="4011910"/>
            <a:ext cx="7101324" cy="440577"/>
          </a:xfrm>
          <a:prstGeom prst="rect">
            <a:avLst/>
          </a:prstGeom>
          <a:noFill/>
          <a:ln w="38100"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350">
              <a:solidFill>
                <a:srgbClr val="000000"/>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FB0D3587-91B6-46D1-9541-E41BC649B005}"/>
              </a:ext>
            </a:extLst>
          </p:cNvPr>
          <p:cNvSpPr/>
          <p:nvPr/>
        </p:nvSpPr>
        <p:spPr>
          <a:xfrm>
            <a:off x="4362648" y="4774168"/>
            <a:ext cx="418704" cy="369332"/>
          </a:xfrm>
          <a:prstGeom prst="rect">
            <a:avLst/>
          </a:prstGeom>
        </p:spPr>
        <p:txBody>
          <a:bodyPr wrap="none">
            <a:spAutoFit/>
          </a:bodyPr>
          <a:lstStyle/>
          <a:p>
            <a:r>
              <a:rPr lang="en-US" dirty="0"/>
              <a:t>41</a:t>
            </a:r>
          </a:p>
        </p:txBody>
      </p:sp>
    </p:spTree>
    <p:extLst>
      <p:ext uri="{BB962C8B-B14F-4D97-AF65-F5344CB8AC3E}">
        <p14:creationId xmlns:p14="http://schemas.microsoft.com/office/powerpoint/2010/main" val="1398672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485900" y="90590"/>
            <a:ext cx="6172200" cy="4000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defTabSz="342900"/>
            <a:r>
              <a:rPr lang="en-GB" sz="1800" dirty="0">
                <a:solidFill>
                  <a:srgbClr val="000000"/>
                </a:solidFill>
                <a:latin typeface="Verdana"/>
                <a:cs typeface="Arial"/>
              </a:rPr>
              <a:t>The 863/4/5 and the 866/7/8 tasks</a:t>
            </a:r>
          </a:p>
        </p:txBody>
      </p:sp>
      <p:sp>
        <p:nvSpPr>
          <p:cNvPr id="15" name="Content Placeholder 2"/>
          <p:cNvSpPr>
            <a:spLocks noGrp="1"/>
          </p:cNvSpPr>
          <p:nvPr>
            <p:ph idx="1"/>
          </p:nvPr>
        </p:nvSpPr>
        <p:spPr/>
        <p:txBody>
          <a:bodyPr/>
          <a:lstStyle/>
          <a:p>
            <a:pPr marL="257175" lvl="2" indent="-257175">
              <a:buFont typeface="Arial" pitchFamily="34" charset="0"/>
              <a:buChar char="•"/>
            </a:pPr>
            <a:r>
              <a:rPr lang="en-GB" dirty="0"/>
              <a:t>“MARC21 Expand Holding By 863/4/5 Task” creates a 863/4/5 based on the existence and arrival of linked items.</a:t>
            </a:r>
          </a:p>
          <a:p>
            <a:pPr marL="0" lvl="2" indent="0">
              <a:buNone/>
            </a:pPr>
            <a:endParaRPr lang="en-GB" dirty="0"/>
          </a:p>
          <a:p>
            <a:pPr marL="714375" lvl="3" indent="-257175"/>
            <a:r>
              <a:rPr lang="en-US" dirty="0"/>
              <a:t>We already saw that we have items linked to the holdings record.  The items are Vol. 1-3 issues 1-4 of each volume except for issues 2-3 of volume 2</a:t>
            </a:r>
          </a:p>
          <a:p>
            <a:pPr marL="714375" lvl="3" indent="-257175"/>
            <a:endParaRPr lang="en-US" dirty="0"/>
          </a:p>
          <a:p>
            <a:pPr marL="457200" lvl="3" indent="0">
              <a:buNone/>
            </a:pPr>
            <a:endParaRPr lang="en-GB" dirty="0"/>
          </a:p>
          <a:p>
            <a:pPr marL="257175" lvl="2" indent="-257175"/>
            <a:r>
              <a:rPr lang="en-GB" sz="1600" dirty="0"/>
              <a:t>“MARC21 Expand Holding By 866/7/8 Task” uses the combination of the 853/4/5 and 863/4/5 to create a 866/7/8 summary holdings field</a:t>
            </a:r>
          </a:p>
          <a:p>
            <a:pPr marL="257175" lvl="2" indent="-257175">
              <a:buFont typeface="Arial" pitchFamily="34" charset="0"/>
              <a:buChar char="•"/>
            </a:pPr>
            <a:endParaRPr lang="en-GB" sz="1650" dirty="0"/>
          </a:p>
        </p:txBody>
      </p:sp>
      <p:sp>
        <p:nvSpPr>
          <p:cNvPr id="6" name="Rectangle 5">
            <a:extLst>
              <a:ext uri="{FF2B5EF4-FFF2-40B4-BE49-F238E27FC236}">
                <a16:creationId xmlns:a16="http://schemas.microsoft.com/office/drawing/2014/main" id="{5DCF3913-8AD2-41C0-8D49-C9F441134C1C}"/>
              </a:ext>
            </a:extLst>
          </p:cNvPr>
          <p:cNvSpPr/>
          <p:nvPr/>
        </p:nvSpPr>
        <p:spPr>
          <a:xfrm>
            <a:off x="4362648" y="4774168"/>
            <a:ext cx="418704" cy="369332"/>
          </a:xfrm>
          <a:prstGeom prst="rect">
            <a:avLst/>
          </a:prstGeom>
        </p:spPr>
        <p:txBody>
          <a:bodyPr wrap="none">
            <a:spAutoFit/>
          </a:bodyPr>
          <a:lstStyle/>
          <a:p>
            <a:r>
              <a:rPr lang="en-US" dirty="0"/>
              <a:t>42</a:t>
            </a:r>
          </a:p>
        </p:txBody>
      </p:sp>
    </p:spTree>
    <p:extLst>
      <p:ext uri="{BB962C8B-B14F-4D97-AF65-F5344CB8AC3E}">
        <p14:creationId xmlns:p14="http://schemas.microsoft.com/office/powerpoint/2010/main" val="18651258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485900" y="90590"/>
            <a:ext cx="6172200" cy="4000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defTabSz="342900"/>
            <a:r>
              <a:rPr lang="en-GB" sz="1800" dirty="0">
                <a:solidFill>
                  <a:srgbClr val="000000"/>
                </a:solidFill>
                <a:latin typeface="Verdana"/>
                <a:cs typeface="Arial"/>
              </a:rPr>
              <a:t>The 863/4/5 and the 866/7/8 tasks</a:t>
            </a:r>
          </a:p>
        </p:txBody>
      </p:sp>
      <p:sp>
        <p:nvSpPr>
          <p:cNvPr id="15" name="Content Placeholder 2"/>
          <p:cNvSpPr>
            <a:spLocks noGrp="1"/>
          </p:cNvSpPr>
          <p:nvPr>
            <p:ph idx="1"/>
          </p:nvPr>
        </p:nvSpPr>
        <p:spPr/>
        <p:txBody>
          <a:bodyPr/>
          <a:lstStyle/>
          <a:p>
            <a:pPr marL="0" indent="0">
              <a:buNone/>
            </a:pPr>
            <a:r>
              <a:rPr lang="en-US" sz="2200" dirty="0"/>
              <a:t>Therefore when we save the holdings record we expect that:</a:t>
            </a:r>
          </a:p>
          <a:p>
            <a:pPr marL="257175" indent="-257175">
              <a:buFont typeface="Arial" pitchFamily="34" charset="0"/>
              <a:buChar char="•"/>
            </a:pPr>
            <a:endParaRPr lang="en-US" sz="1800" dirty="0"/>
          </a:p>
          <a:p>
            <a:pPr marL="342900" indent="-342900">
              <a:buFont typeface="+mj-lt"/>
              <a:buAutoNum type="arabicPeriod"/>
            </a:pPr>
            <a:r>
              <a:rPr lang="en-GB" sz="2000" dirty="0"/>
              <a:t>“MARC21 Expand Holding By 863/4/5 Task”  will look at which items arrived and create an 863/4/5 field from the items</a:t>
            </a:r>
          </a:p>
          <a:p>
            <a:pPr marL="342900" indent="-342900">
              <a:buFont typeface="+mj-lt"/>
              <a:buAutoNum type="arabicPeriod"/>
            </a:pPr>
            <a:r>
              <a:rPr lang="en-GB" sz="2000" dirty="0"/>
              <a:t>“MARC21 Expand Holding By 866/7/8 Task” create new 866/7/8 fields from a combination of the new 863/4/5 fields created above and the existing 853/4/5 fields.</a:t>
            </a:r>
            <a:endParaRPr lang="en-US" sz="2000" dirty="0"/>
          </a:p>
          <a:p>
            <a:pPr marL="257175" indent="-257175">
              <a:buFont typeface="Arial" pitchFamily="34" charset="0"/>
              <a:buChar char="•"/>
            </a:pPr>
            <a:endParaRPr lang="en-US" sz="1800" dirty="0"/>
          </a:p>
        </p:txBody>
      </p:sp>
      <p:sp>
        <p:nvSpPr>
          <p:cNvPr id="6" name="Rectangle 5">
            <a:extLst>
              <a:ext uri="{FF2B5EF4-FFF2-40B4-BE49-F238E27FC236}">
                <a16:creationId xmlns:a16="http://schemas.microsoft.com/office/drawing/2014/main" id="{18C4D059-04E6-4054-85D6-FBDF437D49B1}"/>
              </a:ext>
            </a:extLst>
          </p:cNvPr>
          <p:cNvSpPr/>
          <p:nvPr/>
        </p:nvSpPr>
        <p:spPr>
          <a:xfrm>
            <a:off x="4362648" y="4774168"/>
            <a:ext cx="418704" cy="369332"/>
          </a:xfrm>
          <a:prstGeom prst="rect">
            <a:avLst/>
          </a:prstGeom>
        </p:spPr>
        <p:txBody>
          <a:bodyPr wrap="none">
            <a:spAutoFit/>
          </a:bodyPr>
          <a:lstStyle/>
          <a:p>
            <a:r>
              <a:rPr lang="en-US" dirty="0"/>
              <a:t>43</a:t>
            </a:r>
          </a:p>
        </p:txBody>
      </p:sp>
    </p:spTree>
    <p:extLst>
      <p:ext uri="{BB962C8B-B14F-4D97-AF65-F5344CB8AC3E}">
        <p14:creationId xmlns:p14="http://schemas.microsoft.com/office/powerpoint/2010/main" val="139333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anim calcmode="lin" valueType="num">
                                      <p:cBhvr additive="base">
                                        <p:cTn id="13"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485900" y="90590"/>
            <a:ext cx="6172200" cy="4000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defTabSz="342900"/>
            <a:r>
              <a:rPr lang="en-GB" sz="1800" dirty="0">
                <a:solidFill>
                  <a:srgbClr val="000000"/>
                </a:solidFill>
                <a:latin typeface="Verdana"/>
                <a:cs typeface="Arial"/>
              </a:rPr>
              <a:t>The 863/4/5 and the 866/7/8 tasks</a:t>
            </a:r>
          </a:p>
        </p:txBody>
      </p:sp>
      <p:sp>
        <p:nvSpPr>
          <p:cNvPr id="15" name="Content Placeholder 2"/>
          <p:cNvSpPr>
            <a:spLocks noGrp="1"/>
          </p:cNvSpPr>
          <p:nvPr>
            <p:ph idx="1"/>
          </p:nvPr>
        </p:nvSpPr>
        <p:spPr/>
        <p:txBody>
          <a:bodyPr/>
          <a:lstStyle/>
          <a:p>
            <a:pPr marL="257175" indent="-257175">
              <a:buFont typeface="Arial" pitchFamily="34" charset="0"/>
              <a:buChar char="•"/>
            </a:pPr>
            <a:r>
              <a:rPr lang="en-US" sz="1800" dirty="0"/>
              <a:t>Here is the holdings record before saving</a:t>
            </a:r>
          </a:p>
          <a:p>
            <a:pPr marL="257175" indent="-257175">
              <a:buFont typeface="Arial" pitchFamily="34" charset="0"/>
              <a:buChar char="•"/>
            </a:pPr>
            <a:r>
              <a:rPr lang="en-US" sz="1800" dirty="0"/>
              <a:t>There are no 863/4/5 or 866/7/8 fields</a:t>
            </a:r>
          </a:p>
          <a:p>
            <a:pPr marL="257175" indent="-257175">
              <a:buFont typeface="Arial" pitchFamily="34" charset="0"/>
              <a:buChar char="•"/>
            </a:pPr>
            <a:endParaRPr lang="en-US" sz="1800" dirty="0"/>
          </a:p>
        </p:txBody>
      </p:sp>
      <p:pic>
        <p:nvPicPr>
          <p:cNvPr id="4" name="Picture 3"/>
          <p:cNvPicPr>
            <a:picLocks noChangeAspect="1"/>
          </p:cNvPicPr>
          <p:nvPr/>
        </p:nvPicPr>
        <p:blipFill rotWithShape="1">
          <a:blip r:embed="rId3"/>
          <a:srcRect b="14634"/>
          <a:stretch/>
        </p:blipFill>
        <p:spPr>
          <a:xfrm>
            <a:off x="1474068" y="1569628"/>
            <a:ext cx="6102678" cy="2802322"/>
          </a:xfrm>
          <a:prstGeom prst="rect">
            <a:avLst/>
          </a:prstGeom>
          <a:ln>
            <a:solidFill>
              <a:schemeClr val="tx1"/>
            </a:solidFill>
          </a:ln>
        </p:spPr>
      </p:pic>
      <p:sp>
        <p:nvSpPr>
          <p:cNvPr id="6" name="Rectangle 5">
            <a:extLst>
              <a:ext uri="{FF2B5EF4-FFF2-40B4-BE49-F238E27FC236}">
                <a16:creationId xmlns:a16="http://schemas.microsoft.com/office/drawing/2014/main" id="{D6E90CA8-9B45-442C-A4C5-C310356ACDE2}"/>
              </a:ext>
            </a:extLst>
          </p:cNvPr>
          <p:cNvSpPr/>
          <p:nvPr/>
        </p:nvSpPr>
        <p:spPr>
          <a:xfrm>
            <a:off x="4362648" y="4774168"/>
            <a:ext cx="418704" cy="369332"/>
          </a:xfrm>
          <a:prstGeom prst="rect">
            <a:avLst/>
          </a:prstGeom>
        </p:spPr>
        <p:txBody>
          <a:bodyPr wrap="none">
            <a:spAutoFit/>
          </a:bodyPr>
          <a:lstStyle/>
          <a:p>
            <a:r>
              <a:rPr lang="en-US" dirty="0"/>
              <a:t>44</a:t>
            </a:r>
          </a:p>
        </p:txBody>
      </p:sp>
    </p:spTree>
    <p:extLst>
      <p:ext uri="{BB962C8B-B14F-4D97-AF65-F5344CB8AC3E}">
        <p14:creationId xmlns:p14="http://schemas.microsoft.com/office/powerpoint/2010/main" val="1577423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23728" y="850072"/>
            <a:ext cx="5357676" cy="3947138"/>
          </a:xfrm>
          <a:prstGeom prst="rect">
            <a:avLst/>
          </a:prstGeom>
          <a:ln>
            <a:solidFill>
              <a:schemeClr val="tx1"/>
            </a:solidFill>
          </a:ln>
        </p:spPr>
      </p:pic>
      <p:sp>
        <p:nvSpPr>
          <p:cNvPr id="5" name="Title 1"/>
          <p:cNvSpPr txBox="1">
            <a:spLocks/>
          </p:cNvSpPr>
          <p:nvPr/>
        </p:nvSpPr>
        <p:spPr bwMode="auto">
          <a:xfrm>
            <a:off x="1485900" y="90590"/>
            <a:ext cx="6172200" cy="4000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defTabSz="342900"/>
            <a:r>
              <a:rPr lang="en-GB" sz="1800" dirty="0">
                <a:solidFill>
                  <a:srgbClr val="000000"/>
                </a:solidFill>
                <a:latin typeface="Verdana"/>
                <a:cs typeface="Arial"/>
              </a:rPr>
              <a:t>The 863/4/5 and the 866/7/8 tasks</a:t>
            </a:r>
          </a:p>
        </p:txBody>
      </p:sp>
      <p:sp>
        <p:nvSpPr>
          <p:cNvPr id="15" name="Content Placeholder 2"/>
          <p:cNvSpPr>
            <a:spLocks noGrp="1"/>
          </p:cNvSpPr>
          <p:nvPr>
            <p:ph idx="1"/>
          </p:nvPr>
        </p:nvSpPr>
        <p:spPr>
          <a:xfrm>
            <a:off x="359532" y="450022"/>
            <a:ext cx="8424936" cy="3979385"/>
          </a:xfrm>
        </p:spPr>
        <p:txBody>
          <a:bodyPr/>
          <a:lstStyle/>
          <a:p>
            <a:pPr marL="257175" indent="-257175">
              <a:buFont typeface="Arial" pitchFamily="34" charset="0"/>
              <a:buChar char="•"/>
            </a:pPr>
            <a:r>
              <a:rPr lang="en-US" sz="1800" dirty="0"/>
              <a:t>Now we save the holdings record:</a:t>
            </a:r>
          </a:p>
        </p:txBody>
      </p:sp>
      <p:sp>
        <p:nvSpPr>
          <p:cNvPr id="9" name="TextBox 8"/>
          <p:cNvSpPr txBox="1"/>
          <p:nvPr/>
        </p:nvSpPr>
        <p:spPr>
          <a:xfrm>
            <a:off x="5364088" y="2571750"/>
            <a:ext cx="3240360" cy="507831"/>
          </a:xfrm>
          <a:prstGeom prst="rect">
            <a:avLst/>
          </a:prstGeom>
          <a:solidFill>
            <a:schemeClr val="bg1"/>
          </a:solidFill>
          <a:ln>
            <a:solidFill>
              <a:schemeClr val="tx1"/>
            </a:solidFill>
          </a:ln>
        </p:spPr>
        <p:txBody>
          <a:bodyPr wrap="square" rtlCol="0">
            <a:spAutoFit/>
          </a:bodyPr>
          <a:lstStyle/>
          <a:p>
            <a:pPr defTabSz="342900"/>
            <a:r>
              <a:rPr lang="en-US" sz="1350" dirty="0">
                <a:solidFill>
                  <a:srgbClr val="000000"/>
                </a:solidFill>
                <a:latin typeface="Verdana"/>
                <a:cs typeface="Arial"/>
              </a:rPr>
              <a:t>These 863 and 866 fields are created </a:t>
            </a:r>
            <a:r>
              <a:rPr lang="en-US" sz="1350" dirty="0">
                <a:solidFill>
                  <a:srgbClr val="FF0000"/>
                </a:solidFill>
                <a:latin typeface="Verdana"/>
                <a:cs typeface="Arial"/>
              </a:rPr>
              <a:t>automatically!</a:t>
            </a:r>
            <a:endParaRPr lang="en-GB" sz="1350" dirty="0">
              <a:solidFill>
                <a:srgbClr val="FF0000"/>
              </a:solidFill>
              <a:latin typeface="Verdana"/>
              <a:cs typeface="Arial"/>
            </a:endParaRPr>
          </a:p>
        </p:txBody>
      </p:sp>
      <p:sp>
        <p:nvSpPr>
          <p:cNvPr id="6" name="Rectangle 5"/>
          <p:cNvSpPr/>
          <p:nvPr/>
        </p:nvSpPr>
        <p:spPr bwMode="auto">
          <a:xfrm>
            <a:off x="2411760" y="2499742"/>
            <a:ext cx="2592288" cy="1998222"/>
          </a:xfrm>
          <a:prstGeom prst="rect">
            <a:avLst/>
          </a:prstGeom>
          <a:noFill/>
          <a:ln w="28575"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GB" sz="1350">
              <a:solidFill>
                <a:srgbClr val="000000"/>
              </a:solidFill>
              <a:latin typeface="Arial" pitchFamily="34" charset="0"/>
              <a:cs typeface="Arial" pitchFamily="34" charset="0"/>
            </a:endParaRPr>
          </a:p>
        </p:txBody>
      </p:sp>
      <p:sp>
        <p:nvSpPr>
          <p:cNvPr id="8" name="Rectangle 7">
            <a:extLst>
              <a:ext uri="{FF2B5EF4-FFF2-40B4-BE49-F238E27FC236}">
                <a16:creationId xmlns:a16="http://schemas.microsoft.com/office/drawing/2014/main" id="{CA905D27-D767-4100-A7C3-D69F3B171299}"/>
              </a:ext>
            </a:extLst>
          </p:cNvPr>
          <p:cNvSpPr/>
          <p:nvPr/>
        </p:nvSpPr>
        <p:spPr>
          <a:xfrm>
            <a:off x="4362648" y="4774168"/>
            <a:ext cx="418704" cy="369332"/>
          </a:xfrm>
          <a:prstGeom prst="rect">
            <a:avLst/>
          </a:prstGeom>
        </p:spPr>
        <p:txBody>
          <a:bodyPr wrap="none">
            <a:spAutoFit/>
          </a:bodyPr>
          <a:lstStyle/>
          <a:p>
            <a:r>
              <a:rPr lang="en-US" dirty="0"/>
              <a:t>45</a:t>
            </a:r>
          </a:p>
        </p:txBody>
      </p:sp>
    </p:spTree>
    <p:extLst>
      <p:ext uri="{BB962C8B-B14F-4D97-AF65-F5344CB8AC3E}">
        <p14:creationId xmlns:p14="http://schemas.microsoft.com/office/powerpoint/2010/main" val="1113040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60479" y="1250623"/>
            <a:ext cx="3585707" cy="2641682"/>
          </a:xfrm>
          <a:prstGeom prst="rect">
            <a:avLst/>
          </a:prstGeom>
          <a:ln>
            <a:solidFill>
              <a:schemeClr val="tx1"/>
            </a:solidFill>
          </a:ln>
        </p:spPr>
      </p:pic>
      <p:sp>
        <p:nvSpPr>
          <p:cNvPr id="8" name="Title 1"/>
          <p:cNvSpPr txBox="1">
            <a:spLocks/>
          </p:cNvSpPr>
          <p:nvPr/>
        </p:nvSpPr>
        <p:spPr bwMode="auto">
          <a:xfrm>
            <a:off x="1485900" y="90590"/>
            <a:ext cx="6172200" cy="4000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defTabSz="342900"/>
            <a:r>
              <a:rPr lang="en-GB" sz="1800" dirty="0">
                <a:solidFill>
                  <a:srgbClr val="000000"/>
                </a:solidFill>
                <a:latin typeface="Verdana"/>
                <a:cs typeface="Arial"/>
              </a:rPr>
              <a:t>The 863/4/5 and the 866/7/8 tasks</a:t>
            </a:r>
          </a:p>
        </p:txBody>
      </p:sp>
      <p:sp>
        <p:nvSpPr>
          <p:cNvPr id="14" name="TextBox 13"/>
          <p:cNvSpPr txBox="1"/>
          <p:nvPr/>
        </p:nvSpPr>
        <p:spPr>
          <a:xfrm>
            <a:off x="2249742" y="697357"/>
            <a:ext cx="4914546" cy="507831"/>
          </a:xfrm>
          <a:prstGeom prst="rect">
            <a:avLst/>
          </a:prstGeom>
          <a:solidFill>
            <a:schemeClr val="bg1"/>
          </a:solidFill>
          <a:ln>
            <a:solidFill>
              <a:schemeClr val="accent2"/>
            </a:solidFill>
          </a:ln>
        </p:spPr>
        <p:txBody>
          <a:bodyPr wrap="square" rtlCol="0">
            <a:spAutoFit/>
          </a:bodyPr>
          <a:lstStyle/>
          <a:p>
            <a:pPr defTabSz="342900"/>
            <a:r>
              <a:rPr lang="en-US" sz="1350" dirty="0">
                <a:solidFill>
                  <a:srgbClr val="000000"/>
                </a:solidFill>
                <a:latin typeface="Verdana"/>
                <a:cs typeface="Arial"/>
              </a:rPr>
              <a:t>created from </a:t>
            </a:r>
            <a:r>
              <a:rPr lang="en-GB" sz="1350" dirty="0">
                <a:solidFill>
                  <a:srgbClr val="000000"/>
                </a:solidFill>
                <a:latin typeface="Verdana"/>
                <a:cs typeface="Arial"/>
              </a:rPr>
              <a:t>MARC21 Expand Holding By 863/4/5 Task</a:t>
            </a:r>
            <a:r>
              <a:rPr lang="en-US" sz="1350" dirty="0">
                <a:solidFill>
                  <a:srgbClr val="000000"/>
                </a:solidFill>
                <a:latin typeface="Verdana"/>
                <a:cs typeface="Arial"/>
              </a:rPr>
              <a:t> </a:t>
            </a:r>
            <a:r>
              <a:rPr lang="en-US" sz="1350" b="1" dirty="0">
                <a:solidFill>
                  <a:srgbClr val="000000"/>
                </a:solidFill>
                <a:latin typeface="Verdana"/>
                <a:cs typeface="Arial"/>
              </a:rPr>
              <a:t>after </a:t>
            </a:r>
            <a:r>
              <a:rPr lang="en-US" sz="1350" dirty="0">
                <a:solidFill>
                  <a:srgbClr val="000000"/>
                </a:solidFill>
                <a:latin typeface="Verdana"/>
                <a:cs typeface="Arial"/>
              </a:rPr>
              <a:t>saving record</a:t>
            </a:r>
          </a:p>
        </p:txBody>
      </p:sp>
      <p:cxnSp>
        <p:nvCxnSpPr>
          <p:cNvPr id="15" name="Straight Connector 14"/>
          <p:cNvCxnSpPr/>
          <p:nvPr/>
        </p:nvCxnSpPr>
        <p:spPr bwMode="auto">
          <a:xfrm>
            <a:off x="2951820" y="1182105"/>
            <a:ext cx="0" cy="1091674"/>
          </a:xfrm>
          <a:prstGeom prst="line">
            <a:avLst/>
          </a:prstGeom>
          <a:solidFill>
            <a:schemeClr val="accent1"/>
          </a:solidFill>
          <a:ln w="57150" cap="flat" cmpd="sng" algn="ctr">
            <a:solidFill>
              <a:srgbClr val="FF0000"/>
            </a:solidFill>
            <a:prstDash val="solid"/>
            <a:round/>
            <a:headEnd type="none" w="med" len="med"/>
            <a:tailEnd type="triangle" w="med" len="med"/>
          </a:ln>
          <a:effectLst/>
        </p:spPr>
      </p:cxnSp>
      <p:sp>
        <p:nvSpPr>
          <p:cNvPr id="17" name="Rectangle 16"/>
          <p:cNvSpPr/>
          <p:nvPr/>
        </p:nvSpPr>
        <p:spPr bwMode="auto">
          <a:xfrm>
            <a:off x="2703991" y="2349675"/>
            <a:ext cx="3272165" cy="655429"/>
          </a:xfrm>
          <a:prstGeom prst="rect">
            <a:avLst/>
          </a:prstGeom>
          <a:noFill/>
          <a:ln w="38100"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350">
              <a:solidFill>
                <a:srgbClr val="000000"/>
              </a:solidFill>
              <a:latin typeface="Arial" pitchFamily="34" charset="0"/>
              <a:cs typeface="Arial" pitchFamily="34" charset="0"/>
            </a:endParaRPr>
          </a:p>
        </p:txBody>
      </p:sp>
      <p:sp>
        <p:nvSpPr>
          <p:cNvPr id="12" name="Rectangle 11"/>
          <p:cNvSpPr/>
          <p:nvPr/>
        </p:nvSpPr>
        <p:spPr bwMode="auto">
          <a:xfrm>
            <a:off x="2686764" y="3005104"/>
            <a:ext cx="3289393" cy="760826"/>
          </a:xfrm>
          <a:prstGeom prst="rect">
            <a:avLst/>
          </a:prstGeom>
          <a:noFill/>
          <a:ln w="38100" cap="flat" cmpd="sng" algn="ctr">
            <a:solidFill>
              <a:srgbClr val="00B0F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350">
              <a:solidFill>
                <a:srgbClr val="000000"/>
              </a:solidFill>
              <a:latin typeface="Arial" pitchFamily="34" charset="0"/>
              <a:cs typeface="Arial" pitchFamily="34" charset="0"/>
            </a:endParaRPr>
          </a:p>
        </p:txBody>
      </p:sp>
      <p:sp>
        <p:nvSpPr>
          <p:cNvPr id="13" name="TextBox 12"/>
          <p:cNvSpPr txBox="1"/>
          <p:nvPr/>
        </p:nvSpPr>
        <p:spPr>
          <a:xfrm>
            <a:off x="1925706" y="4221628"/>
            <a:ext cx="4914546" cy="507831"/>
          </a:xfrm>
          <a:prstGeom prst="rect">
            <a:avLst/>
          </a:prstGeom>
          <a:solidFill>
            <a:schemeClr val="bg1"/>
          </a:solidFill>
          <a:ln>
            <a:solidFill>
              <a:schemeClr val="accent2"/>
            </a:solidFill>
          </a:ln>
        </p:spPr>
        <p:txBody>
          <a:bodyPr wrap="square" rtlCol="0">
            <a:spAutoFit/>
          </a:bodyPr>
          <a:lstStyle/>
          <a:p>
            <a:pPr defTabSz="342900"/>
            <a:r>
              <a:rPr lang="en-US" sz="1350" dirty="0">
                <a:solidFill>
                  <a:srgbClr val="000000"/>
                </a:solidFill>
                <a:latin typeface="Verdana"/>
                <a:cs typeface="Arial"/>
              </a:rPr>
              <a:t>created from the 863 fields via the </a:t>
            </a:r>
            <a:r>
              <a:rPr lang="en-GB" sz="1350" dirty="0">
                <a:solidFill>
                  <a:srgbClr val="000000"/>
                </a:solidFill>
                <a:latin typeface="Verdana"/>
                <a:cs typeface="Arial"/>
              </a:rPr>
              <a:t>MARC21 Expand Holding By 866/7/8 Task</a:t>
            </a:r>
            <a:r>
              <a:rPr lang="en-US" sz="1350" dirty="0">
                <a:solidFill>
                  <a:srgbClr val="000000"/>
                </a:solidFill>
                <a:latin typeface="Verdana"/>
                <a:cs typeface="Arial"/>
              </a:rPr>
              <a:t> </a:t>
            </a:r>
            <a:r>
              <a:rPr lang="en-US" sz="1350" b="1" dirty="0">
                <a:solidFill>
                  <a:srgbClr val="000000"/>
                </a:solidFill>
                <a:latin typeface="Verdana"/>
                <a:cs typeface="Arial"/>
              </a:rPr>
              <a:t>after </a:t>
            </a:r>
            <a:r>
              <a:rPr lang="en-US" sz="1350" dirty="0">
                <a:solidFill>
                  <a:srgbClr val="000000"/>
                </a:solidFill>
                <a:latin typeface="Verdana"/>
                <a:cs typeface="Arial"/>
              </a:rPr>
              <a:t>saving record</a:t>
            </a:r>
          </a:p>
        </p:txBody>
      </p:sp>
      <p:cxnSp>
        <p:nvCxnSpPr>
          <p:cNvPr id="18" name="Straight Connector 17"/>
          <p:cNvCxnSpPr/>
          <p:nvPr/>
        </p:nvCxnSpPr>
        <p:spPr bwMode="auto">
          <a:xfrm flipV="1">
            <a:off x="5490102" y="3790719"/>
            <a:ext cx="0" cy="430909"/>
          </a:xfrm>
          <a:prstGeom prst="line">
            <a:avLst/>
          </a:prstGeom>
          <a:solidFill>
            <a:schemeClr val="accent1"/>
          </a:solidFill>
          <a:ln w="57150" cap="flat" cmpd="sng" algn="ctr">
            <a:solidFill>
              <a:srgbClr val="00B0F0"/>
            </a:solidFill>
            <a:prstDash val="solid"/>
            <a:round/>
            <a:headEnd type="none" w="med" len="med"/>
            <a:tailEnd type="triangle" w="med" len="med"/>
          </a:ln>
          <a:effectLst/>
        </p:spPr>
      </p:cxnSp>
      <p:sp>
        <p:nvSpPr>
          <p:cNvPr id="16" name="Rectangle 15">
            <a:extLst>
              <a:ext uri="{FF2B5EF4-FFF2-40B4-BE49-F238E27FC236}">
                <a16:creationId xmlns:a16="http://schemas.microsoft.com/office/drawing/2014/main" id="{7CF5A324-A09A-45C4-9CD5-ABD02454C229}"/>
              </a:ext>
            </a:extLst>
          </p:cNvPr>
          <p:cNvSpPr/>
          <p:nvPr/>
        </p:nvSpPr>
        <p:spPr>
          <a:xfrm>
            <a:off x="4362648" y="4774168"/>
            <a:ext cx="418704" cy="369332"/>
          </a:xfrm>
          <a:prstGeom prst="rect">
            <a:avLst/>
          </a:prstGeom>
        </p:spPr>
        <p:txBody>
          <a:bodyPr wrap="none">
            <a:spAutoFit/>
          </a:bodyPr>
          <a:lstStyle/>
          <a:p>
            <a:r>
              <a:rPr lang="en-US" dirty="0"/>
              <a:t>46</a:t>
            </a:r>
          </a:p>
        </p:txBody>
      </p:sp>
    </p:spTree>
    <p:extLst>
      <p:ext uri="{BB962C8B-B14F-4D97-AF65-F5344CB8AC3E}">
        <p14:creationId xmlns:p14="http://schemas.microsoft.com/office/powerpoint/2010/main" val="41814350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71218" y="44050"/>
            <a:ext cx="6401564" cy="4716196"/>
          </a:xfrm>
          <a:prstGeom prst="rect">
            <a:avLst/>
          </a:prstGeom>
          <a:ln>
            <a:solidFill>
              <a:schemeClr val="tx1"/>
            </a:solidFill>
          </a:ln>
        </p:spPr>
      </p:pic>
      <p:sp>
        <p:nvSpPr>
          <p:cNvPr id="10" name="TextBox 9"/>
          <p:cNvSpPr txBox="1"/>
          <p:nvPr/>
        </p:nvSpPr>
        <p:spPr>
          <a:xfrm>
            <a:off x="5068908" y="2013171"/>
            <a:ext cx="3240360" cy="300082"/>
          </a:xfrm>
          <a:prstGeom prst="rect">
            <a:avLst/>
          </a:prstGeom>
          <a:solidFill>
            <a:schemeClr val="bg1"/>
          </a:solidFill>
          <a:ln>
            <a:solidFill>
              <a:schemeClr val="tx1"/>
            </a:solidFill>
          </a:ln>
        </p:spPr>
        <p:txBody>
          <a:bodyPr wrap="square" rtlCol="0">
            <a:spAutoFit/>
          </a:bodyPr>
          <a:lstStyle/>
          <a:p>
            <a:pPr defTabSz="342900"/>
            <a:r>
              <a:rPr lang="en-US" sz="1350" b="1" dirty="0">
                <a:solidFill>
                  <a:srgbClr val="C00000"/>
                </a:solidFill>
                <a:latin typeface="Verdana"/>
                <a:cs typeface="Arial"/>
              </a:rPr>
              <a:t>Vol. 1 complete</a:t>
            </a:r>
            <a:endParaRPr lang="en-GB" sz="1350" b="1" dirty="0">
              <a:solidFill>
                <a:srgbClr val="C00000"/>
              </a:solidFill>
              <a:latin typeface="Verdana"/>
              <a:cs typeface="Arial"/>
            </a:endParaRPr>
          </a:p>
        </p:txBody>
      </p:sp>
      <p:sp>
        <p:nvSpPr>
          <p:cNvPr id="11" name="TextBox 10"/>
          <p:cNvSpPr txBox="1"/>
          <p:nvPr/>
        </p:nvSpPr>
        <p:spPr>
          <a:xfrm>
            <a:off x="5076056" y="3112650"/>
            <a:ext cx="3240360" cy="300082"/>
          </a:xfrm>
          <a:prstGeom prst="rect">
            <a:avLst/>
          </a:prstGeom>
          <a:solidFill>
            <a:schemeClr val="bg1"/>
          </a:solidFill>
          <a:ln>
            <a:solidFill>
              <a:schemeClr val="tx1"/>
            </a:solidFill>
          </a:ln>
        </p:spPr>
        <p:txBody>
          <a:bodyPr wrap="square" rtlCol="0">
            <a:spAutoFit/>
          </a:bodyPr>
          <a:lstStyle/>
          <a:p>
            <a:pPr defTabSz="342900"/>
            <a:r>
              <a:rPr lang="en-US" sz="1350" b="1" dirty="0">
                <a:solidFill>
                  <a:schemeClr val="accent5">
                    <a:lumMod val="75000"/>
                  </a:schemeClr>
                </a:solidFill>
                <a:latin typeface="Verdana"/>
                <a:cs typeface="Arial"/>
              </a:rPr>
              <a:t>Vol. 3 complete</a:t>
            </a:r>
            <a:endParaRPr lang="en-GB" sz="1350" b="1" dirty="0">
              <a:solidFill>
                <a:schemeClr val="accent5">
                  <a:lumMod val="75000"/>
                </a:schemeClr>
              </a:solidFill>
              <a:latin typeface="Verdana"/>
              <a:cs typeface="Arial"/>
            </a:endParaRPr>
          </a:p>
        </p:txBody>
      </p:sp>
      <p:sp>
        <p:nvSpPr>
          <p:cNvPr id="12" name="TextBox 11"/>
          <p:cNvSpPr txBox="1"/>
          <p:nvPr/>
        </p:nvSpPr>
        <p:spPr>
          <a:xfrm>
            <a:off x="5076056" y="2321633"/>
            <a:ext cx="3240360" cy="507831"/>
          </a:xfrm>
          <a:prstGeom prst="rect">
            <a:avLst/>
          </a:prstGeom>
          <a:solidFill>
            <a:schemeClr val="bg1"/>
          </a:solidFill>
          <a:ln>
            <a:solidFill>
              <a:schemeClr val="tx1"/>
            </a:solidFill>
          </a:ln>
        </p:spPr>
        <p:txBody>
          <a:bodyPr wrap="square" rtlCol="0">
            <a:spAutoFit/>
          </a:bodyPr>
          <a:lstStyle/>
          <a:p>
            <a:pPr defTabSz="342900"/>
            <a:r>
              <a:rPr lang="en-US" sz="1350" b="1" dirty="0">
                <a:solidFill>
                  <a:schemeClr val="accent1">
                    <a:lumMod val="75000"/>
                  </a:schemeClr>
                </a:solidFill>
                <a:latin typeface="Verdana"/>
                <a:cs typeface="Arial"/>
              </a:rPr>
              <a:t>Vol. 2 issue 1  with gap after it subfield w with “g”</a:t>
            </a:r>
            <a:endParaRPr lang="en-GB" sz="1350" b="1" dirty="0">
              <a:solidFill>
                <a:schemeClr val="accent1">
                  <a:lumMod val="75000"/>
                </a:schemeClr>
              </a:solidFill>
              <a:latin typeface="Verdana"/>
              <a:cs typeface="Arial"/>
            </a:endParaRPr>
          </a:p>
        </p:txBody>
      </p:sp>
      <p:sp>
        <p:nvSpPr>
          <p:cNvPr id="13" name="TextBox 12"/>
          <p:cNvSpPr txBox="1"/>
          <p:nvPr/>
        </p:nvSpPr>
        <p:spPr>
          <a:xfrm>
            <a:off x="5076056" y="2829464"/>
            <a:ext cx="3240360" cy="300082"/>
          </a:xfrm>
          <a:prstGeom prst="rect">
            <a:avLst/>
          </a:prstGeom>
          <a:solidFill>
            <a:schemeClr val="bg1"/>
          </a:solidFill>
          <a:ln>
            <a:solidFill>
              <a:schemeClr val="tx1"/>
            </a:solidFill>
          </a:ln>
        </p:spPr>
        <p:txBody>
          <a:bodyPr wrap="square" rtlCol="0">
            <a:spAutoFit/>
          </a:bodyPr>
          <a:lstStyle/>
          <a:p>
            <a:pPr defTabSz="342900"/>
            <a:r>
              <a:rPr lang="en-US" sz="1350" b="1" dirty="0">
                <a:solidFill>
                  <a:schemeClr val="accent6">
                    <a:lumMod val="75000"/>
                  </a:schemeClr>
                </a:solidFill>
                <a:latin typeface="Verdana"/>
                <a:cs typeface="Arial"/>
              </a:rPr>
              <a:t>Vol. 2 issue 4</a:t>
            </a:r>
            <a:endParaRPr lang="en-GB" sz="1350" b="1" dirty="0">
              <a:solidFill>
                <a:schemeClr val="accent6">
                  <a:lumMod val="75000"/>
                </a:schemeClr>
              </a:solidFill>
              <a:latin typeface="Verdana"/>
              <a:cs typeface="Arial"/>
            </a:endParaRPr>
          </a:p>
        </p:txBody>
      </p:sp>
      <p:cxnSp>
        <p:nvCxnSpPr>
          <p:cNvPr id="6" name="Straight Connector 5">
            <a:extLst>
              <a:ext uri="{FF2B5EF4-FFF2-40B4-BE49-F238E27FC236}">
                <a16:creationId xmlns:a16="http://schemas.microsoft.com/office/drawing/2014/main" id="{0A3A8857-C6C0-442C-A2FF-8FFBD03D7770}"/>
              </a:ext>
            </a:extLst>
          </p:cNvPr>
          <p:cNvCxnSpPr/>
          <p:nvPr/>
        </p:nvCxnSpPr>
        <p:spPr>
          <a:xfrm>
            <a:off x="1907704" y="2313253"/>
            <a:ext cx="2016224"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25" name="Straight Connector 24">
            <a:extLst>
              <a:ext uri="{FF2B5EF4-FFF2-40B4-BE49-F238E27FC236}">
                <a16:creationId xmlns:a16="http://schemas.microsoft.com/office/drawing/2014/main" id="{996C9032-4B0C-4CFC-9C78-E52FBCE881A0}"/>
              </a:ext>
            </a:extLst>
          </p:cNvPr>
          <p:cNvCxnSpPr>
            <a:cxnSpLocks/>
          </p:cNvCxnSpPr>
          <p:nvPr/>
        </p:nvCxnSpPr>
        <p:spPr>
          <a:xfrm flipV="1">
            <a:off x="1907704" y="2613335"/>
            <a:ext cx="2880320" cy="14322"/>
          </a:xfrm>
          <a:prstGeom prst="line">
            <a:avLst/>
          </a:prstGeom>
          <a:ln>
            <a:solidFill>
              <a:schemeClr val="accent1">
                <a:lumMod val="75000"/>
              </a:schemeClr>
            </a:solidFill>
          </a:ln>
        </p:spPr>
        <p:style>
          <a:lnRef idx="2">
            <a:schemeClr val="accent4"/>
          </a:lnRef>
          <a:fillRef idx="0">
            <a:schemeClr val="accent4"/>
          </a:fillRef>
          <a:effectRef idx="1">
            <a:schemeClr val="accent4"/>
          </a:effectRef>
          <a:fontRef idx="minor">
            <a:schemeClr val="tx1"/>
          </a:fontRef>
        </p:style>
      </p:cxnSp>
      <p:cxnSp>
        <p:nvCxnSpPr>
          <p:cNvPr id="31" name="Straight Connector 30">
            <a:extLst>
              <a:ext uri="{FF2B5EF4-FFF2-40B4-BE49-F238E27FC236}">
                <a16:creationId xmlns:a16="http://schemas.microsoft.com/office/drawing/2014/main" id="{7C8E8DCE-5B96-491B-995B-3955BFE32AEB}"/>
              </a:ext>
            </a:extLst>
          </p:cNvPr>
          <p:cNvCxnSpPr>
            <a:cxnSpLocks/>
          </p:cNvCxnSpPr>
          <p:nvPr/>
        </p:nvCxnSpPr>
        <p:spPr>
          <a:xfrm>
            <a:off x="1907704" y="2903574"/>
            <a:ext cx="2304256" cy="0"/>
          </a:xfrm>
          <a:prstGeom prst="line">
            <a:avLst/>
          </a:prstGeom>
          <a:ln>
            <a:solidFill>
              <a:schemeClr val="accent6">
                <a:lumMod val="75000"/>
              </a:schemeClr>
            </a:solidFill>
          </a:ln>
        </p:spPr>
        <p:style>
          <a:lnRef idx="2">
            <a:schemeClr val="accent4"/>
          </a:lnRef>
          <a:fillRef idx="0">
            <a:schemeClr val="accent4"/>
          </a:fillRef>
          <a:effectRef idx="1">
            <a:schemeClr val="accent4"/>
          </a:effectRef>
          <a:fontRef idx="minor">
            <a:schemeClr val="tx1"/>
          </a:fontRef>
        </p:style>
      </p:cxnSp>
      <p:cxnSp>
        <p:nvCxnSpPr>
          <p:cNvPr id="32" name="Straight Connector 31">
            <a:extLst>
              <a:ext uri="{FF2B5EF4-FFF2-40B4-BE49-F238E27FC236}">
                <a16:creationId xmlns:a16="http://schemas.microsoft.com/office/drawing/2014/main" id="{A4A4338F-8D35-409F-98A7-2E6FF75729C6}"/>
              </a:ext>
            </a:extLst>
          </p:cNvPr>
          <p:cNvCxnSpPr/>
          <p:nvPr/>
        </p:nvCxnSpPr>
        <p:spPr>
          <a:xfrm>
            <a:off x="1907704" y="3121166"/>
            <a:ext cx="2016224" cy="0"/>
          </a:xfrm>
          <a:prstGeom prst="line">
            <a:avLst/>
          </a:prstGeom>
          <a:ln>
            <a:solidFill>
              <a:schemeClr val="accent5">
                <a:lumMod val="75000"/>
              </a:schemeClr>
            </a:solidFill>
          </a:ln>
        </p:spPr>
        <p:style>
          <a:lnRef idx="2">
            <a:schemeClr val="accent4"/>
          </a:lnRef>
          <a:fillRef idx="0">
            <a:schemeClr val="accent4"/>
          </a:fillRef>
          <a:effectRef idx="1">
            <a:schemeClr val="accent4"/>
          </a:effectRef>
          <a:fontRef idx="minor">
            <a:schemeClr val="tx1"/>
          </a:fontRef>
        </p:style>
      </p:cxnSp>
      <p:sp>
        <p:nvSpPr>
          <p:cNvPr id="33" name="Rectangle 32">
            <a:extLst>
              <a:ext uri="{FF2B5EF4-FFF2-40B4-BE49-F238E27FC236}">
                <a16:creationId xmlns:a16="http://schemas.microsoft.com/office/drawing/2014/main" id="{5C699C53-018C-41EF-8FD6-593F8507B9D0}"/>
              </a:ext>
            </a:extLst>
          </p:cNvPr>
          <p:cNvSpPr/>
          <p:nvPr/>
        </p:nvSpPr>
        <p:spPr>
          <a:xfrm>
            <a:off x="4362648" y="4774168"/>
            <a:ext cx="418704" cy="369332"/>
          </a:xfrm>
          <a:prstGeom prst="rect">
            <a:avLst/>
          </a:prstGeom>
        </p:spPr>
        <p:txBody>
          <a:bodyPr wrap="none">
            <a:spAutoFit/>
          </a:bodyPr>
          <a:lstStyle/>
          <a:p>
            <a:r>
              <a:rPr lang="en-US" dirty="0"/>
              <a:t>47</a:t>
            </a:r>
          </a:p>
        </p:txBody>
      </p:sp>
    </p:spTree>
    <p:extLst>
      <p:ext uri="{BB962C8B-B14F-4D97-AF65-F5344CB8AC3E}">
        <p14:creationId xmlns:p14="http://schemas.microsoft.com/office/powerpoint/2010/main" val="141277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40863" y="195486"/>
            <a:ext cx="6089093" cy="4485991"/>
          </a:xfrm>
          <a:prstGeom prst="rect">
            <a:avLst/>
          </a:prstGeom>
          <a:ln>
            <a:solidFill>
              <a:schemeClr val="tx1"/>
            </a:solidFill>
          </a:ln>
        </p:spPr>
      </p:pic>
      <p:sp>
        <p:nvSpPr>
          <p:cNvPr id="10" name="TextBox 9"/>
          <p:cNvSpPr txBox="1"/>
          <p:nvPr/>
        </p:nvSpPr>
        <p:spPr>
          <a:xfrm>
            <a:off x="4168327" y="3147814"/>
            <a:ext cx="3240360" cy="300082"/>
          </a:xfrm>
          <a:prstGeom prst="rect">
            <a:avLst/>
          </a:prstGeom>
          <a:solidFill>
            <a:schemeClr val="bg1"/>
          </a:solidFill>
          <a:ln>
            <a:solidFill>
              <a:schemeClr val="tx1"/>
            </a:solidFill>
          </a:ln>
        </p:spPr>
        <p:txBody>
          <a:bodyPr wrap="square" rtlCol="0">
            <a:spAutoFit/>
          </a:bodyPr>
          <a:lstStyle/>
          <a:p>
            <a:pPr defTabSz="342900"/>
            <a:r>
              <a:rPr lang="en-US" sz="1350" dirty="0">
                <a:solidFill>
                  <a:srgbClr val="000000"/>
                </a:solidFill>
                <a:latin typeface="Verdana"/>
                <a:cs typeface="Arial"/>
              </a:rPr>
              <a:t>Vol. 1 complete</a:t>
            </a:r>
            <a:endParaRPr lang="en-GB" sz="1350" dirty="0">
              <a:solidFill>
                <a:srgbClr val="000000"/>
              </a:solidFill>
              <a:latin typeface="Verdana"/>
              <a:cs typeface="Arial"/>
            </a:endParaRPr>
          </a:p>
        </p:txBody>
      </p:sp>
      <p:sp>
        <p:nvSpPr>
          <p:cNvPr id="11" name="TextBox 10"/>
          <p:cNvSpPr txBox="1"/>
          <p:nvPr/>
        </p:nvSpPr>
        <p:spPr>
          <a:xfrm>
            <a:off x="4166510" y="4033774"/>
            <a:ext cx="3240360" cy="300082"/>
          </a:xfrm>
          <a:prstGeom prst="rect">
            <a:avLst/>
          </a:prstGeom>
          <a:solidFill>
            <a:schemeClr val="bg1"/>
          </a:solidFill>
          <a:ln>
            <a:solidFill>
              <a:schemeClr val="tx1"/>
            </a:solidFill>
          </a:ln>
        </p:spPr>
        <p:txBody>
          <a:bodyPr wrap="square" rtlCol="0">
            <a:spAutoFit/>
          </a:bodyPr>
          <a:lstStyle/>
          <a:p>
            <a:pPr defTabSz="342900"/>
            <a:r>
              <a:rPr lang="en-US" sz="1350" dirty="0">
                <a:solidFill>
                  <a:srgbClr val="000000"/>
                </a:solidFill>
                <a:latin typeface="Verdana"/>
                <a:cs typeface="Arial"/>
              </a:rPr>
              <a:t>Vol. 3 complete</a:t>
            </a:r>
            <a:endParaRPr lang="en-GB" sz="1350" dirty="0">
              <a:solidFill>
                <a:srgbClr val="000000"/>
              </a:solidFill>
              <a:latin typeface="Verdana"/>
              <a:cs typeface="Arial"/>
            </a:endParaRPr>
          </a:p>
        </p:txBody>
      </p:sp>
      <p:sp>
        <p:nvSpPr>
          <p:cNvPr id="12" name="TextBox 11"/>
          <p:cNvSpPr txBox="1"/>
          <p:nvPr/>
        </p:nvSpPr>
        <p:spPr>
          <a:xfrm>
            <a:off x="4166510" y="3419588"/>
            <a:ext cx="3240360" cy="300082"/>
          </a:xfrm>
          <a:prstGeom prst="rect">
            <a:avLst/>
          </a:prstGeom>
          <a:solidFill>
            <a:schemeClr val="bg1"/>
          </a:solidFill>
          <a:ln>
            <a:solidFill>
              <a:schemeClr val="tx1"/>
            </a:solidFill>
          </a:ln>
        </p:spPr>
        <p:txBody>
          <a:bodyPr wrap="square" rtlCol="0">
            <a:spAutoFit/>
          </a:bodyPr>
          <a:lstStyle/>
          <a:p>
            <a:pPr defTabSz="342900"/>
            <a:r>
              <a:rPr lang="en-US" sz="1350" dirty="0">
                <a:solidFill>
                  <a:srgbClr val="000000"/>
                </a:solidFill>
                <a:latin typeface="Verdana"/>
                <a:cs typeface="Arial"/>
              </a:rPr>
              <a:t>Vol. 2 issue 1</a:t>
            </a:r>
            <a:endParaRPr lang="en-GB" sz="1350" dirty="0">
              <a:solidFill>
                <a:srgbClr val="000000"/>
              </a:solidFill>
              <a:latin typeface="Verdana"/>
              <a:cs typeface="Arial"/>
            </a:endParaRPr>
          </a:p>
        </p:txBody>
      </p:sp>
      <p:sp>
        <p:nvSpPr>
          <p:cNvPr id="13" name="TextBox 12"/>
          <p:cNvSpPr txBox="1"/>
          <p:nvPr/>
        </p:nvSpPr>
        <p:spPr>
          <a:xfrm>
            <a:off x="4166510" y="3726681"/>
            <a:ext cx="3240360" cy="300082"/>
          </a:xfrm>
          <a:prstGeom prst="rect">
            <a:avLst/>
          </a:prstGeom>
          <a:solidFill>
            <a:schemeClr val="bg1"/>
          </a:solidFill>
          <a:ln>
            <a:solidFill>
              <a:schemeClr val="tx1"/>
            </a:solidFill>
          </a:ln>
        </p:spPr>
        <p:txBody>
          <a:bodyPr wrap="square" rtlCol="0">
            <a:spAutoFit/>
          </a:bodyPr>
          <a:lstStyle/>
          <a:p>
            <a:pPr defTabSz="342900"/>
            <a:r>
              <a:rPr lang="en-US" sz="1350" dirty="0">
                <a:solidFill>
                  <a:srgbClr val="000000"/>
                </a:solidFill>
                <a:latin typeface="Verdana"/>
                <a:cs typeface="Arial"/>
              </a:rPr>
              <a:t>Vol. 2 issue 4</a:t>
            </a:r>
            <a:endParaRPr lang="en-GB" sz="1350" dirty="0">
              <a:solidFill>
                <a:srgbClr val="000000"/>
              </a:solidFill>
              <a:latin typeface="Verdana"/>
              <a:cs typeface="Arial"/>
            </a:endParaRPr>
          </a:p>
        </p:txBody>
      </p:sp>
      <p:cxnSp>
        <p:nvCxnSpPr>
          <p:cNvPr id="6" name="Straight Connector 5">
            <a:extLst>
              <a:ext uri="{FF2B5EF4-FFF2-40B4-BE49-F238E27FC236}">
                <a16:creationId xmlns:a16="http://schemas.microsoft.com/office/drawing/2014/main" id="{003A8A48-1CFA-4EC2-825C-8789AD7655D4}"/>
              </a:ext>
            </a:extLst>
          </p:cNvPr>
          <p:cNvCxnSpPr>
            <a:cxnSpLocks/>
          </p:cNvCxnSpPr>
          <p:nvPr/>
        </p:nvCxnSpPr>
        <p:spPr>
          <a:xfrm>
            <a:off x="2411760" y="2067694"/>
            <a:ext cx="504056"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31" name="Straight Connector 30">
            <a:extLst>
              <a:ext uri="{FF2B5EF4-FFF2-40B4-BE49-F238E27FC236}">
                <a16:creationId xmlns:a16="http://schemas.microsoft.com/office/drawing/2014/main" id="{50E46970-2E65-4360-B11A-17FD0A03D212}"/>
              </a:ext>
            </a:extLst>
          </p:cNvPr>
          <p:cNvCxnSpPr>
            <a:cxnSpLocks/>
          </p:cNvCxnSpPr>
          <p:nvPr/>
        </p:nvCxnSpPr>
        <p:spPr>
          <a:xfrm>
            <a:off x="2427596" y="3447896"/>
            <a:ext cx="632236"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32" name="Straight Connector 31">
            <a:extLst>
              <a:ext uri="{FF2B5EF4-FFF2-40B4-BE49-F238E27FC236}">
                <a16:creationId xmlns:a16="http://schemas.microsoft.com/office/drawing/2014/main" id="{2E2FEFEC-E2A4-47E5-92B7-2CA0E8091FBC}"/>
              </a:ext>
            </a:extLst>
          </p:cNvPr>
          <p:cNvCxnSpPr>
            <a:cxnSpLocks/>
          </p:cNvCxnSpPr>
          <p:nvPr/>
        </p:nvCxnSpPr>
        <p:spPr>
          <a:xfrm>
            <a:off x="2915816" y="2355726"/>
            <a:ext cx="648072" cy="0"/>
          </a:xfrm>
          <a:prstGeom prst="line">
            <a:avLst/>
          </a:prstGeom>
        </p:spPr>
        <p:style>
          <a:lnRef idx="3">
            <a:schemeClr val="accent4"/>
          </a:lnRef>
          <a:fillRef idx="0">
            <a:schemeClr val="accent4"/>
          </a:fillRef>
          <a:effectRef idx="2">
            <a:schemeClr val="accent4"/>
          </a:effectRef>
          <a:fontRef idx="minor">
            <a:schemeClr val="tx1"/>
          </a:fontRef>
        </p:style>
      </p:cxnSp>
      <p:sp>
        <p:nvSpPr>
          <p:cNvPr id="37" name="Rectangle 36">
            <a:extLst>
              <a:ext uri="{FF2B5EF4-FFF2-40B4-BE49-F238E27FC236}">
                <a16:creationId xmlns:a16="http://schemas.microsoft.com/office/drawing/2014/main" id="{114412BF-2CDA-49A9-AEE0-B82C11528197}"/>
              </a:ext>
            </a:extLst>
          </p:cNvPr>
          <p:cNvSpPr/>
          <p:nvPr/>
        </p:nvSpPr>
        <p:spPr>
          <a:xfrm>
            <a:off x="4362648" y="4774168"/>
            <a:ext cx="418704" cy="369332"/>
          </a:xfrm>
          <a:prstGeom prst="rect">
            <a:avLst/>
          </a:prstGeom>
        </p:spPr>
        <p:txBody>
          <a:bodyPr wrap="none">
            <a:spAutoFit/>
          </a:bodyPr>
          <a:lstStyle/>
          <a:p>
            <a:r>
              <a:rPr lang="en-US" dirty="0"/>
              <a:t>48</a:t>
            </a:r>
          </a:p>
        </p:txBody>
      </p:sp>
    </p:spTree>
    <p:extLst>
      <p:ext uri="{BB962C8B-B14F-4D97-AF65-F5344CB8AC3E}">
        <p14:creationId xmlns:p14="http://schemas.microsoft.com/office/powerpoint/2010/main" val="76521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02B4E2-EF77-445C-A8F5-585D522458C6}"/>
              </a:ext>
            </a:extLst>
          </p:cNvPr>
          <p:cNvSpPr>
            <a:spLocks noGrp="1"/>
          </p:cNvSpPr>
          <p:nvPr>
            <p:ph type="ctrTitle"/>
          </p:nvPr>
        </p:nvSpPr>
        <p:spPr/>
        <p:txBody>
          <a:bodyPr/>
          <a:lstStyle/>
          <a:p>
            <a:r>
              <a:rPr lang="en-US" dirty="0"/>
              <a:t>Recreating the 863/4/5 and the 866/7/8 fields</a:t>
            </a:r>
            <a:br>
              <a:rPr lang="en-US" dirty="0"/>
            </a:br>
            <a:endParaRPr lang="en-US" dirty="0"/>
          </a:p>
        </p:txBody>
      </p:sp>
      <p:sp>
        <p:nvSpPr>
          <p:cNvPr id="2" name="Slide Number Placeholder 1">
            <a:extLst>
              <a:ext uri="{FF2B5EF4-FFF2-40B4-BE49-F238E27FC236}">
                <a16:creationId xmlns:a16="http://schemas.microsoft.com/office/drawing/2014/main" id="{3455BF7E-D874-4CD5-94DE-ACC53F031551}"/>
              </a:ext>
            </a:extLst>
          </p:cNvPr>
          <p:cNvSpPr>
            <a:spLocks noGrp="1"/>
          </p:cNvSpPr>
          <p:nvPr>
            <p:ph type="sldNum" sz="quarter" idx="10"/>
          </p:nvPr>
        </p:nvSpPr>
        <p:spPr/>
        <p:txBody>
          <a:bodyPr/>
          <a:lstStyle/>
          <a:p>
            <a:fld id="{1C146586-7EC2-481D-848F-8CE41EB2DE6C}" type="slidenum">
              <a:rPr lang="en-US" smtClean="0"/>
              <a:pPr/>
              <a:t>49</a:t>
            </a:fld>
            <a:endParaRPr lang="en-US" dirty="0"/>
          </a:p>
        </p:txBody>
      </p:sp>
    </p:spTree>
    <p:extLst>
      <p:ext uri="{BB962C8B-B14F-4D97-AF65-F5344CB8AC3E}">
        <p14:creationId xmlns:p14="http://schemas.microsoft.com/office/powerpoint/2010/main" val="3644090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5</a:t>
            </a:fld>
            <a:endParaRPr lang="en-US" dirty="0"/>
          </a:p>
        </p:txBody>
      </p:sp>
      <p:sp>
        <p:nvSpPr>
          <p:cNvPr id="5" name="Title 4"/>
          <p:cNvSpPr>
            <a:spLocks noGrp="1"/>
          </p:cNvSpPr>
          <p:nvPr>
            <p:ph type="title"/>
          </p:nvPr>
        </p:nvSpPr>
        <p:spPr/>
        <p:txBody>
          <a:bodyPr/>
          <a:lstStyle/>
          <a:p>
            <a:r>
              <a:rPr lang="en-US" dirty="0"/>
              <a:t>Prediction Patterns Introduction</a:t>
            </a:r>
          </a:p>
        </p:txBody>
      </p:sp>
      <p:sp>
        <p:nvSpPr>
          <p:cNvPr id="11" name="TextBox 10"/>
          <p:cNvSpPr txBox="1"/>
          <p:nvPr/>
        </p:nvSpPr>
        <p:spPr>
          <a:xfrm>
            <a:off x="2187055" y="652214"/>
            <a:ext cx="184731" cy="300082"/>
          </a:xfrm>
          <a:prstGeom prst="rect">
            <a:avLst/>
          </a:prstGeom>
          <a:noFill/>
        </p:spPr>
        <p:txBody>
          <a:bodyPr wrap="none" rtlCol="0">
            <a:spAutoFit/>
          </a:bodyPr>
          <a:lstStyle/>
          <a:p>
            <a:endParaRPr lang="en-US" sz="1350" dirty="0"/>
          </a:p>
        </p:txBody>
      </p:sp>
      <p:sp>
        <p:nvSpPr>
          <p:cNvPr id="12" name="TextBox 11"/>
          <p:cNvSpPr txBox="1"/>
          <p:nvPr/>
        </p:nvSpPr>
        <p:spPr>
          <a:xfrm>
            <a:off x="1409131" y="652215"/>
            <a:ext cx="6591869" cy="3000821"/>
          </a:xfrm>
          <a:prstGeom prst="rect">
            <a:avLst/>
          </a:prstGeom>
          <a:noFill/>
        </p:spPr>
        <p:txBody>
          <a:bodyPr wrap="square" rtlCol="0">
            <a:spAutoFit/>
          </a:bodyPr>
          <a:lstStyle/>
          <a:p>
            <a:pPr marL="257175" indent="-257175">
              <a:buFont typeface="Arial" pitchFamily="34" charset="0"/>
              <a:buChar char="•"/>
            </a:pPr>
            <a:r>
              <a:rPr lang="en-US" sz="2100" dirty="0"/>
              <a:t>The acquisitions order is needed because information must be taken from the vendor</a:t>
            </a:r>
          </a:p>
          <a:p>
            <a:endParaRPr lang="en-US" sz="2100" dirty="0"/>
          </a:p>
          <a:p>
            <a:pPr marL="257175" indent="-257175">
              <a:buFont typeface="Arial" pitchFamily="34" charset="0"/>
              <a:buChar char="•"/>
            </a:pPr>
            <a:r>
              <a:rPr lang="en-US" sz="2100" dirty="0"/>
              <a:t>For example the issue’s “Expected Date of Arrival” will be taken from a combination of </a:t>
            </a:r>
          </a:p>
          <a:p>
            <a:endParaRPr lang="en-US" sz="2100" dirty="0"/>
          </a:p>
          <a:p>
            <a:pPr marL="600075" lvl="1" indent="-385763">
              <a:buFont typeface="+mj-lt"/>
              <a:buAutoNum type="arabicPeriod"/>
            </a:pPr>
            <a:r>
              <a:rPr lang="en-US" sz="2100" dirty="0"/>
              <a:t>The vendor “Subscription interval” in the order record </a:t>
            </a:r>
          </a:p>
          <a:p>
            <a:pPr marL="600075" lvl="1" indent="-385763">
              <a:buFont typeface="+mj-lt"/>
              <a:buAutoNum type="arabicPeriod"/>
            </a:pPr>
            <a:r>
              <a:rPr lang="en-US" sz="2100" dirty="0"/>
              <a:t>The “issue date” of the expected issue</a:t>
            </a:r>
          </a:p>
        </p:txBody>
      </p:sp>
      <p:sp>
        <p:nvSpPr>
          <p:cNvPr id="6" name="TextBox 5"/>
          <p:cNvSpPr txBox="1"/>
          <p:nvPr/>
        </p:nvSpPr>
        <p:spPr>
          <a:xfrm>
            <a:off x="1571791" y="3932455"/>
            <a:ext cx="6426714" cy="300082"/>
          </a:xfrm>
          <a:prstGeom prst="rect">
            <a:avLst/>
          </a:prstGeom>
          <a:noFill/>
          <a:ln>
            <a:solidFill>
              <a:schemeClr val="tx1"/>
            </a:solidFill>
          </a:ln>
        </p:spPr>
        <p:txBody>
          <a:bodyPr wrap="square" rtlCol="0">
            <a:spAutoFit/>
          </a:bodyPr>
          <a:lstStyle/>
          <a:p>
            <a:r>
              <a:rPr lang="en-US" sz="1350" dirty="0"/>
              <a:t>Expected date of arrival = ‘issue date’ + ‘Subscription Interval’</a:t>
            </a:r>
          </a:p>
        </p:txBody>
      </p:sp>
    </p:spTree>
    <p:extLst>
      <p:ext uri="{BB962C8B-B14F-4D97-AF65-F5344CB8AC3E}">
        <p14:creationId xmlns:p14="http://schemas.microsoft.com/office/powerpoint/2010/main" val="27378131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a:spLocks noGrp="1"/>
          </p:cNvSpPr>
          <p:nvPr>
            <p:ph idx="1"/>
          </p:nvPr>
        </p:nvSpPr>
        <p:spPr/>
        <p:txBody>
          <a:bodyPr/>
          <a:lstStyle/>
          <a:p>
            <a:pPr marL="257175" indent="-257175">
              <a:buFont typeface="Arial" pitchFamily="34" charset="0"/>
              <a:buChar char="•"/>
            </a:pPr>
            <a:r>
              <a:rPr lang="en-US" sz="1500" dirty="0"/>
              <a:t>Every time a record is saved a new 863/4/5 will be created (if “</a:t>
            </a:r>
            <a:r>
              <a:rPr lang="en-GB" sz="1500" dirty="0"/>
              <a:t>Marc21 Holding normalize on save” process has “MARC21 Expand Holding By 866/7/8 Task” )</a:t>
            </a:r>
          </a:p>
          <a:p>
            <a:pPr marL="257175" indent="-257175">
              <a:buFont typeface="Arial" pitchFamily="34" charset="0"/>
              <a:buChar char="•"/>
            </a:pPr>
            <a:r>
              <a:rPr lang="en-US" sz="1500" dirty="0"/>
              <a:t>But, we really do not want multiple 863/4/5 fields.  We want just one per set of issues which have no gap.</a:t>
            </a:r>
          </a:p>
          <a:p>
            <a:pPr marL="257175" indent="-257175">
              <a:buFont typeface="Arial" pitchFamily="34" charset="0"/>
              <a:buChar char="•"/>
            </a:pPr>
            <a:r>
              <a:rPr lang="en-US" sz="1500" dirty="0"/>
              <a:t>We want the existing </a:t>
            </a:r>
            <a:r>
              <a:rPr lang="en-GB" sz="1500" dirty="0"/>
              <a:t>866/7/8 fields to be removed when we save a record so that new ones can be built according to the up-to-date new 863/4/5 fields.</a:t>
            </a:r>
          </a:p>
          <a:p>
            <a:pPr marL="257175" indent="-257175">
              <a:buFont typeface="Arial" pitchFamily="34" charset="0"/>
              <a:buChar char="•"/>
            </a:pPr>
            <a:r>
              <a:rPr lang="en-US" sz="1500" dirty="0"/>
              <a:t>Therefore we make a normalization rule which will first delete the existing 863/4/5/6/7/8 fields.</a:t>
            </a:r>
          </a:p>
        </p:txBody>
      </p:sp>
      <p:sp>
        <p:nvSpPr>
          <p:cNvPr id="6" name="Title 1"/>
          <p:cNvSpPr txBox="1">
            <a:spLocks/>
          </p:cNvSpPr>
          <p:nvPr/>
        </p:nvSpPr>
        <p:spPr bwMode="auto">
          <a:xfrm>
            <a:off x="1385646" y="90590"/>
            <a:ext cx="6434472" cy="4000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defTabSz="342900"/>
            <a:r>
              <a:rPr lang="en-GB" sz="1800" dirty="0">
                <a:solidFill>
                  <a:srgbClr val="000000"/>
                </a:solidFill>
                <a:latin typeface="Verdana"/>
                <a:cs typeface="Arial"/>
              </a:rPr>
              <a:t>Recreating the 863/4/5 and the 866/7/8 fields</a:t>
            </a:r>
          </a:p>
        </p:txBody>
      </p:sp>
      <p:pic>
        <p:nvPicPr>
          <p:cNvPr id="7" name="Picture 6">
            <a:extLst>
              <a:ext uri="{FF2B5EF4-FFF2-40B4-BE49-F238E27FC236}">
                <a16:creationId xmlns:a16="http://schemas.microsoft.com/office/drawing/2014/main" id="{C1F67F87-0DF1-4A53-BCDF-23DD05BF4756}"/>
              </a:ext>
            </a:extLst>
          </p:cNvPr>
          <p:cNvPicPr>
            <a:picLocks noChangeAspect="1"/>
          </p:cNvPicPr>
          <p:nvPr/>
        </p:nvPicPr>
        <p:blipFill rotWithShape="1">
          <a:blip r:embed="rId3"/>
          <a:srcRect t="64082" b="7561"/>
          <a:stretch/>
        </p:blipFill>
        <p:spPr>
          <a:xfrm>
            <a:off x="683568" y="3075806"/>
            <a:ext cx="7416824" cy="1080120"/>
          </a:xfrm>
          <a:prstGeom prst="rect">
            <a:avLst/>
          </a:prstGeom>
          <a:ln>
            <a:solidFill>
              <a:schemeClr val="tx1"/>
            </a:solidFill>
          </a:ln>
        </p:spPr>
      </p:pic>
      <p:sp>
        <p:nvSpPr>
          <p:cNvPr id="2" name="Rectangle 1">
            <a:extLst>
              <a:ext uri="{FF2B5EF4-FFF2-40B4-BE49-F238E27FC236}">
                <a16:creationId xmlns:a16="http://schemas.microsoft.com/office/drawing/2014/main" id="{D58746B2-F83F-4A95-A807-4F8E034B8B79}"/>
              </a:ext>
            </a:extLst>
          </p:cNvPr>
          <p:cNvSpPr/>
          <p:nvPr/>
        </p:nvSpPr>
        <p:spPr>
          <a:xfrm>
            <a:off x="2123728" y="3075806"/>
            <a:ext cx="460851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B8B3E2-033A-4E80-B2D2-BF43121A867D}"/>
              </a:ext>
            </a:extLst>
          </p:cNvPr>
          <p:cNvSpPr/>
          <p:nvPr/>
        </p:nvSpPr>
        <p:spPr>
          <a:xfrm>
            <a:off x="4362648" y="4774168"/>
            <a:ext cx="418704" cy="369332"/>
          </a:xfrm>
          <a:prstGeom prst="rect">
            <a:avLst/>
          </a:prstGeom>
        </p:spPr>
        <p:txBody>
          <a:bodyPr wrap="none">
            <a:spAutoFit/>
          </a:bodyPr>
          <a:lstStyle/>
          <a:p>
            <a:r>
              <a:rPr lang="en-US" dirty="0"/>
              <a:t>50</a:t>
            </a:r>
          </a:p>
        </p:txBody>
      </p:sp>
    </p:spTree>
    <p:extLst>
      <p:ext uri="{BB962C8B-B14F-4D97-AF65-F5344CB8AC3E}">
        <p14:creationId xmlns:p14="http://schemas.microsoft.com/office/powerpoint/2010/main" val="24804171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a:spLocks noGrp="1"/>
          </p:cNvSpPr>
          <p:nvPr>
            <p:ph idx="1"/>
          </p:nvPr>
        </p:nvSpPr>
        <p:spPr/>
        <p:txBody>
          <a:bodyPr/>
          <a:lstStyle/>
          <a:p>
            <a:pPr marL="257175" indent="-257175">
              <a:buFont typeface="Arial" pitchFamily="34" charset="0"/>
              <a:buChar char="•"/>
            </a:pPr>
            <a:r>
              <a:rPr lang="en-US" sz="1500" dirty="0"/>
              <a:t>Here is a sample rule.  We do not however delete all 863/4/5/6/7/8/9.  We delete only those without a 9 in subfield 8 because we may have “local” 86X fields</a:t>
            </a:r>
          </a:p>
        </p:txBody>
      </p:sp>
      <p:sp>
        <p:nvSpPr>
          <p:cNvPr id="2" name="TextBox 1"/>
          <p:cNvSpPr txBox="1"/>
          <p:nvPr/>
        </p:nvSpPr>
        <p:spPr>
          <a:xfrm>
            <a:off x="1250631" y="1399585"/>
            <a:ext cx="6642738" cy="2377574"/>
          </a:xfrm>
          <a:prstGeom prst="rect">
            <a:avLst/>
          </a:prstGeom>
          <a:noFill/>
          <a:ln>
            <a:solidFill>
              <a:schemeClr val="tx1"/>
            </a:solidFill>
          </a:ln>
        </p:spPr>
        <p:txBody>
          <a:bodyPr wrap="square" rtlCol="0">
            <a:spAutoFit/>
          </a:bodyPr>
          <a:lstStyle/>
          <a:p>
            <a:pPr defTabSz="342900"/>
            <a:r>
              <a:rPr lang="en-GB" sz="1350" dirty="0">
                <a:solidFill>
                  <a:srgbClr val="000000"/>
                </a:solidFill>
                <a:latin typeface="Courier New" panose="02070309020205020404" pitchFamily="49" charset="0"/>
                <a:cs typeface="Courier New" panose="02070309020205020404" pitchFamily="49" charset="0"/>
              </a:rPr>
              <a:t>rule "delete 863 4 5 6 7 8 if it does not have subfield 8 9"</a:t>
            </a:r>
          </a:p>
          <a:p>
            <a:pPr defTabSz="342900"/>
            <a:r>
              <a:rPr lang="en-GB" sz="1350" dirty="0">
                <a:solidFill>
                  <a:srgbClr val="000000"/>
                </a:solidFill>
                <a:latin typeface="Courier New" panose="02070309020205020404" pitchFamily="49" charset="0"/>
                <a:cs typeface="Courier New" panose="02070309020205020404" pitchFamily="49" charset="0"/>
              </a:rPr>
              <a:t>when</a:t>
            </a:r>
          </a:p>
          <a:p>
            <a:pPr defTabSz="342900"/>
            <a:r>
              <a:rPr lang="en-GB" sz="1350" dirty="0">
                <a:solidFill>
                  <a:srgbClr val="000000"/>
                </a:solidFill>
                <a:latin typeface="Courier New" panose="02070309020205020404" pitchFamily="49" charset="0"/>
                <a:cs typeface="Courier New" panose="02070309020205020404" pitchFamily="49" charset="0"/>
              </a:rPr>
              <a:t>  (TRUE)</a:t>
            </a:r>
          </a:p>
          <a:p>
            <a:pPr defTabSz="342900"/>
            <a:r>
              <a:rPr lang="en-GB" sz="1350" dirty="0">
                <a:solidFill>
                  <a:srgbClr val="000000"/>
                </a:solidFill>
                <a:latin typeface="Courier New" panose="02070309020205020404" pitchFamily="49" charset="0"/>
                <a:cs typeface="Courier New" panose="02070309020205020404" pitchFamily="49" charset="0"/>
              </a:rPr>
              <a:t>then</a:t>
            </a:r>
          </a:p>
          <a:p>
            <a:pPr defTabSz="342900"/>
            <a:r>
              <a:rPr lang="en-GB" sz="1350" dirty="0">
                <a:solidFill>
                  <a:srgbClr val="000000"/>
                </a:solidFill>
                <a:latin typeface="Courier New" panose="02070309020205020404" pitchFamily="49" charset="0"/>
                <a:cs typeface="Courier New" panose="02070309020205020404" pitchFamily="49" charset="0"/>
              </a:rPr>
              <a:t>  </a:t>
            </a:r>
            <a:r>
              <a:rPr lang="en-GB" sz="1350" dirty="0" err="1">
                <a:solidFill>
                  <a:srgbClr val="000000"/>
                </a:solidFill>
                <a:latin typeface="Courier New" panose="02070309020205020404" pitchFamily="49" charset="0"/>
                <a:cs typeface="Courier New" panose="02070309020205020404" pitchFamily="49" charset="0"/>
              </a:rPr>
              <a:t>removeField</a:t>
            </a:r>
            <a:r>
              <a:rPr lang="en-GB" sz="1350" dirty="0">
                <a:solidFill>
                  <a:srgbClr val="000000"/>
                </a:solidFill>
                <a:latin typeface="Courier New" panose="02070309020205020404" pitchFamily="49" charset="0"/>
                <a:cs typeface="Courier New" panose="02070309020205020404" pitchFamily="49" charset="0"/>
              </a:rPr>
              <a:t> "863" if (not exists "866.8.9")</a:t>
            </a:r>
          </a:p>
          <a:p>
            <a:pPr defTabSz="342900"/>
            <a:r>
              <a:rPr lang="en-GB" sz="1350" dirty="0">
                <a:solidFill>
                  <a:srgbClr val="000000"/>
                </a:solidFill>
                <a:latin typeface="Courier New" panose="02070309020205020404" pitchFamily="49" charset="0"/>
                <a:cs typeface="Courier New" panose="02070309020205020404" pitchFamily="49" charset="0"/>
              </a:rPr>
              <a:t>  </a:t>
            </a:r>
            <a:r>
              <a:rPr lang="en-GB" sz="1350" dirty="0" err="1">
                <a:solidFill>
                  <a:srgbClr val="000000"/>
                </a:solidFill>
                <a:latin typeface="Courier New" panose="02070309020205020404" pitchFamily="49" charset="0"/>
                <a:cs typeface="Courier New" panose="02070309020205020404" pitchFamily="49" charset="0"/>
              </a:rPr>
              <a:t>removeField</a:t>
            </a:r>
            <a:r>
              <a:rPr lang="en-GB" sz="1350" dirty="0">
                <a:solidFill>
                  <a:srgbClr val="000000"/>
                </a:solidFill>
                <a:latin typeface="Courier New" panose="02070309020205020404" pitchFamily="49" charset="0"/>
                <a:cs typeface="Courier New" panose="02070309020205020404" pitchFamily="49" charset="0"/>
              </a:rPr>
              <a:t> "864" if (not exists "867.8.9")</a:t>
            </a:r>
          </a:p>
          <a:p>
            <a:pPr defTabSz="342900"/>
            <a:r>
              <a:rPr lang="en-GB" sz="1350" dirty="0">
                <a:solidFill>
                  <a:srgbClr val="000000"/>
                </a:solidFill>
                <a:latin typeface="Courier New" panose="02070309020205020404" pitchFamily="49" charset="0"/>
                <a:cs typeface="Courier New" panose="02070309020205020404" pitchFamily="49" charset="0"/>
              </a:rPr>
              <a:t>  </a:t>
            </a:r>
            <a:r>
              <a:rPr lang="en-GB" sz="1350" dirty="0" err="1">
                <a:solidFill>
                  <a:srgbClr val="000000"/>
                </a:solidFill>
                <a:latin typeface="Courier New" panose="02070309020205020404" pitchFamily="49" charset="0"/>
                <a:cs typeface="Courier New" panose="02070309020205020404" pitchFamily="49" charset="0"/>
              </a:rPr>
              <a:t>removeField</a:t>
            </a:r>
            <a:r>
              <a:rPr lang="en-GB" sz="1350" dirty="0">
                <a:solidFill>
                  <a:srgbClr val="000000"/>
                </a:solidFill>
                <a:latin typeface="Courier New" panose="02070309020205020404" pitchFamily="49" charset="0"/>
                <a:cs typeface="Courier New" panose="02070309020205020404" pitchFamily="49" charset="0"/>
              </a:rPr>
              <a:t> "865" if (not exists "868.8.9")</a:t>
            </a:r>
          </a:p>
          <a:p>
            <a:pPr defTabSz="342900"/>
            <a:r>
              <a:rPr lang="en-GB" sz="1350" dirty="0">
                <a:solidFill>
                  <a:srgbClr val="000000"/>
                </a:solidFill>
                <a:latin typeface="Courier New" panose="02070309020205020404" pitchFamily="49" charset="0"/>
                <a:cs typeface="Courier New" panose="02070309020205020404" pitchFamily="49" charset="0"/>
              </a:rPr>
              <a:t>  </a:t>
            </a:r>
            <a:r>
              <a:rPr lang="en-GB" sz="1350" dirty="0" err="1">
                <a:solidFill>
                  <a:srgbClr val="000000"/>
                </a:solidFill>
                <a:latin typeface="Courier New" panose="02070309020205020404" pitchFamily="49" charset="0"/>
                <a:cs typeface="Courier New" panose="02070309020205020404" pitchFamily="49" charset="0"/>
              </a:rPr>
              <a:t>removeField</a:t>
            </a:r>
            <a:r>
              <a:rPr lang="en-GB" sz="1350" dirty="0">
                <a:solidFill>
                  <a:srgbClr val="000000"/>
                </a:solidFill>
                <a:latin typeface="Courier New" panose="02070309020205020404" pitchFamily="49" charset="0"/>
                <a:cs typeface="Courier New" panose="02070309020205020404" pitchFamily="49" charset="0"/>
              </a:rPr>
              <a:t> "866" if (not exists "866.8.9")</a:t>
            </a:r>
          </a:p>
          <a:p>
            <a:pPr defTabSz="342900"/>
            <a:r>
              <a:rPr lang="en-GB" sz="1350" dirty="0">
                <a:solidFill>
                  <a:srgbClr val="000000"/>
                </a:solidFill>
                <a:latin typeface="Courier New" panose="02070309020205020404" pitchFamily="49" charset="0"/>
                <a:cs typeface="Courier New" panose="02070309020205020404" pitchFamily="49" charset="0"/>
              </a:rPr>
              <a:t>  </a:t>
            </a:r>
            <a:r>
              <a:rPr lang="en-GB" sz="1350" dirty="0" err="1">
                <a:solidFill>
                  <a:srgbClr val="000000"/>
                </a:solidFill>
                <a:latin typeface="Courier New" panose="02070309020205020404" pitchFamily="49" charset="0"/>
                <a:cs typeface="Courier New" panose="02070309020205020404" pitchFamily="49" charset="0"/>
              </a:rPr>
              <a:t>removeField</a:t>
            </a:r>
            <a:r>
              <a:rPr lang="en-GB" sz="1350" dirty="0">
                <a:solidFill>
                  <a:srgbClr val="000000"/>
                </a:solidFill>
                <a:latin typeface="Courier New" panose="02070309020205020404" pitchFamily="49" charset="0"/>
                <a:cs typeface="Courier New" panose="02070309020205020404" pitchFamily="49" charset="0"/>
              </a:rPr>
              <a:t> "867" if (not exists "867.8.9")</a:t>
            </a:r>
          </a:p>
          <a:p>
            <a:pPr defTabSz="342900"/>
            <a:r>
              <a:rPr lang="en-GB" sz="1350" dirty="0">
                <a:solidFill>
                  <a:srgbClr val="000000"/>
                </a:solidFill>
                <a:latin typeface="Courier New" panose="02070309020205020404" pitchFamily="49" charset="0"/>
                <a:cs typeface="Courier New" panose="02070309020205020404" pitchFamily="49" charset="0"/>
              </a:rPr>
              <a:t>  </a:t>
            </a:r>
            <a:r>
              <a:rPr lang="en-GB" sz="1350" dirty="0" err="1">
                <a:solidFill>
                  <a:srgbClr val="000000"/>
                </a:solidFill>
                <a:latin typeface="Courier New" panose="02070309020205020404" pitchFamily="49" charset="0"/>
                <a:cs typeface="Courier New" panose="02070309020205020404" pitchFamily="49" charset="0"/>
              </a:rPr>
              <a:t>removeField</a:t>
            </a:r>
            <a:r>
              <a:rPr lang="en-GB" sz="1350" dirty="0">
                <a:solidFill>
                  <a:srgbClr val="000000"/>
                </a:solidFill>
                <a:latin typeface="Courier New" panose="02070309020205020404" pitchFamily="49" charset="0"/>
                <a:cs typeface="Courier New" panose="02070309020205020404" pitchFamily="49" charset="0"/>
              </a:rPr>
              <a:t> "868" if (not exists "868.8.9")</a:t>
            </a:r>
          </a:p>
          <a:p>
            <a:pPr defTabSz="342900"/>
            <a:r>
              <a:rPr lang="en-GB" sz="1350" dirty="0">
                <a:solidFill>
                  <a:srgbClr val="000000"/>
                </a:solidFill>
                <a:latin typeface="Courier New" panose="02070309020205020404" pitchFamily="49" charset="0"/>
                <a:cs typeface="Courier New" panose="02070309020205020404" pitchFamily="49" charset="0"/>
              </a:rPr>
              <a:t>end</a:t>
            </a:r>
          </a:p>
        </p:txBody>
      </p:sp>
      <p:sp>
        <p:nvSpPr>
          <p:cNvPr id="3" name="TextBox 2"/>
          <p:cNvSpPr txBox="1"/>
          <p:nvPr/>
        </p:nvSpPr>
        <p:spPr>
          <a:xfrm>
            <a:off x="1979712" y="3975907"/>
            <a:ext cx="2970330" cy="507831"/>
          </a:xfrm>
          <a:prstGeom prst="rect">
            <a:avLst/>
          </a:prstGeom>
          <a:solidFill>
            <a:schemeClr val="bg1"/>
          </a:solidFill>
          <a:ln>
            <a:solidFill>
              <a:schemeClr val="tx1"/>
            </a:solidFill>
          </a:ln>
        </p:spPr>
        <p:txBody>
          <a:bodyPr wrap="square" rtlCol="0">
            <a:spAutoFit/>
          </a:bodyPr>
          <a:lstStyle/>
          <a:p>
            <a:pPr defTabSz="342900"/>
            <a:r>
              <a:rPr lang="en-US" sz="1350" dirty="0">
                <a:solidFill>
                  <a:srgbClr val="000000"/>
                </a:solidFill>
                <a:latin typeface="Verdana"/>
                <a:cs typeface="Arial"/>
              </a:rPr>
              <a:t>This will prevent local fields from getting deleted</a:t>
            </a:r>
            <a:endParaRPr lang="en-GB" sz="1350" dirty="0">
              <a:solidFill>
                <a:srgbClr val="000000"/>
              </a:solidFill>
              <a:latin typeface="Verdana"/>
              <a:cs typeface="Arial"/>
            </a:endParaRPr>
          </a:p>
        </p:txBody>
      </p:sp>
      <p:cxnSp>
        <p:nvCxnSpPr>
          <p:cNvPr id="7" name="Straight Arrow Connector 6"/>
          <p:cNvCxnSpPr/>
          <p:nvPr/>
        </p:nvCxnSpPr>
        <p:spPr bwMode="auto">
          <a:xfrm flipV="1">
            <a:off x="5588455" y="3489853"/>
            <a:ext cx="0" cy="764126"/>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8" name="Straight Arrow Connector 7"/>
          <p:cNvCxnSpPr/>
          <p:nvPr/>
        </p:nvCxnSpPr>
        <p:spPr bwMode="auto">
          <a:xfrm>
            <a:off x="4965097" y="4253978"/>
            <a:ext cx="633017" cy="0"/>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sp>
        <p:nvSpPr>
          <p:cNvPr id="11" name="Title 1"/>
          <p:cNvSpPr txBox="1">
            <a:spLocks/>
          </p:cNvSpPr>
          <p:nvPr/>
        </p:nvSpPr>
        <p:spPr bwMode="auto">
          <a:xfrm>
            <a:off x="1385646" y="90590"/>
            <a:ext cx="6434472" cy="4000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defTabSz="342900"/>
            <a:r>
              <a:rPr lang="en-GB" sz="1800" dirty="0">
                <a:solidFill>
                  <a:srgbClr val="000000"/>
                </a:solidFill>
                <a:latin typeface="Verdana"/>
                <a:cs typeface="Arial"/>
              </a:rPr>
              <a:t>Recreating the 863/4/5 and the 866/7/8 fields</a:t>
            </a:r>
          </a:p>
        </p:txBody>
      </p:sp>
      <p:sp>
        <p:nvSpPr>
          <p:cNvPr id="9" name="Rectangle 8">
            <a:extLst>
              <a:ext uri="{FF2B5EF4-FFF2-40B4-BE49-F238E27FC236}">
                <a16:creationId xmlns:a16="http://schemas.microsoft.com/office/drawing/2014/main" id="{A38ACC61-8F19-499E-9D64-42E6C66B845C}"/>
              </a:ext>
            </a:extLst>
          </p:cNvPr>
          <p:cNvSpPr/>
          <p:nvPr/>
        </p:nvSpPr>
        <p:spPr>
          <a:xfrm>
            <a:off x="4362648" y="4774168"/>
            <a:ext cx="418704" cy="369332"/>
          </a:xfrm>
          <a:prstGeom prst="rect">
            <a:avLst/>
          </a:prstGeom>
        </p:spPr>
        <p:txBody>
          <a:bodyPr wrap="none">
            <a:spAutoFit/>
          </a:bodyPr>
          <a:lstStyle/>
          <a:p>
            <a:r>
              <a:rPr lang="en-US" dirty="0"/>
              <a:t>51</a:t>
            </a:r>
          </a:p>
        </p:txBody>
      </p:sp>
    </p:spTree>
    <p:extLst>
      <p:ext uri="{BB962C8B-B14F-4D97-AF65-F5344CB8AC3E}">
        <p14:creationId xmlns:p14="http://schemas.microsoft.com/office/powerpoint/2010/main" val="35638136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b="17782"/>
          <a:stretch/>
        </p:blipFill>
        <p:spPr>
          <a:xfrm>
            <a:off x="611560" y="123478"/>
            <a:ext cx="7751608" cy="1703580"/>
          </a:xfrm>
          <a:prstGeom prst="rect">
            <a:avLst/>
          </a:prstGeom>
          <a:ln>
            <a:solidFill>
              <a:schemeClr val="tx1"/>
            </a:solidFill>
          </a:ln>
        </p:spPr>
      </p:pic>
      <p:sp>
        <p:nvSpPr>
          <p:cNvPr id="13" name="Rectangle 12"/>
          <p:cNvSpPr/>
          <p:nvPr/>
        </p:nvSpPr>
        <p:spPr bwMode="auto">
          <a:xfrm>
            <a:off x="1835696" y="702612"/>
            <a:ext cx="1949279" cy="428978"/>
          </a:xfrm>
          <a:prstGeom prst="rect">
            <a:avLst/>
          </a:prstGeom>
          <a:noFill/>
          <a:ln w="38100"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GB" sz="1350">
              <a:solidFill>
                <a:srgbClr val="000000"/>
              </a:solidFill>
              <a:latin typeface="Arial" pitchFamily="34" charset="0"/>
              <a:cs typeface="Arial" pitchFamily="34" charset="0"/>
            </a:endParaRPr>
          </a:p>
        </p:txBody>
      </p:sp>
      <p:pic>
        <p:nvPicPr>
          <p:cNvPr id="3" name="Picture 2">
            <a:extLst>
              <a:ext uri="{FF2B5EF4-FFF2-40B4-BE49-F238E27FC236}">
                <a16:creationId xmlns:a16="http://schemas.microsoft.com/office/drawing/2014/main" id="{97CAAA77-ABD1-4D69-ABA8-6DA4EC00AED5}"/>
              </a:ext>
            </a:extLst>
          </p:cNvPr>
          <p:cNvPicPr>
            <a:picLocks noChangeAspect="1"/>
          </p:cNvPicPr>
          <p:nvPr/>
        </p:nvPicPr>
        <p:blipFill rotWithShape="1">
          <a:blip r:embed="rId4"/>
          <a:srcRect l="9838" t="42075" r="43648" b="23386"/>
          <a:stretch/>
        </p:blipFill>
        <p:spPr>
          <a:xfrm>
            <a:off x="1043608" y="2020299"/>
            <a:ext cx="6209628" cy="2592288"/>
          </a:xfrm>
          <a:prstGeom prst="rect">
            <a:avLst/>
          </a:prstGeom>
        </p:spPr>
      </p:pic>
      <p:sp>
        <p:nvSpPr>
          <p:cNvPr id="6" name="Rectangle 5">
            <a:extLst>
              <a:ext uri="{FF2B5EF4-FFF2-40B4-BE49-F238E27FC236}">
                <a16:creationId xmlns:a16="http://schemas.microsoft.com/office/drawing/2014/main" id="{496B9678-6F58-4865-9C54-579C1A14C184}"/>
              </a:ext>
            </a:extLst>
          </p:cNvPr>
          <p:cNvSpPr/>
          <p:nvPr/>
        </p:nvSpPr>
        <p:spPr>
          <a:xfrm>
            <a:off x="3635896" y="2096381"/>
            <a:ext cx="1435097" cy="4753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B878FF4-4866-4389-AC40-3CD92A89F487}"/>
              </a:ext>
            </a:extLst>
          </p:cNvPr>
          <p:cNvSpPr/>
          <p:nvPr/>
        </p:nvSpPr>
        <p:spPr>
          <a:xfrm>
            <a:off x="4362648" y="4774168"/>
            <a:ext cx="418704" cy="369332"/>
          </a:xfrm>
          <a:prstGeom prst="rect">
            <a:avLst/>
          </a:prstGeom>
        </p:spPr>
        <p:txBody>
          <a:bodyPr wrap="none">
            <a:spAutoFit/>
          </a:bodyPr>
          <a:lstStyle/>
          <a:p>
            <a:r>
              <a:rPr lang="en-US" dirty="0"/>
              <a:t>52</a:t>
            </a:r>
          </a:p>
        </p:txBody>
      </p:sp>
    </p:spTree>
    <p:extLst>
      <p:ext uri="{BB962C8B-B14F-4D97-AF65-F5344CB8AC3E}">
        <p14:creationId xmlns:p14="http://schemas.microsoft.com/office/powerpoint/2010/main" val="2722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27472" y="490640"/>
            <a:ext cx="5603206" cy="4175974"/>
          </a:xfrm>
          <a:prstGeom prst="rect">
            <a:avLst/>
          </a:prstGeom>
          <a:ln>
            <a:solidFill>
              <a:schemeClr val="tx1"/>
            </a:solidFill>
          </a:ln>
        </p:spPr>
      </p:pic>
      <p:sp>
        <p:nvSpPr>
          <p:cNvPr id="8" name="Title 1"/>
          <p:cNvSpPr txBox="1">
            <a:spLocks/>
          </p:cNvSpPr>
          <p:nvPr/>
        </p:nvSpPr>
        <p:spPr bwMode="auto">
          <a:xfrm>
            <a:off x="1385646" y="90590"/>
            <a:ext cx="6434472" cy="4000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defTabSz="342900"/>
            <a:r>
              <a:rPr lang="en-GB" sz="1800" dirty="0">
                <a:solidFill>
                  <a:srgbClr val="000000"/>
                </a:solidFill>
                <a:latin typeface="Verdana"/>
                <a:cs typeface="Arial"/>
              </a:rPr>
              <a:t>Recreating the 863/4/5 and the 866/7/8 fields</a:t>
            </a:r>
          </a:p>
        </p:txBody>
      </p:sp>
      <p:sp>
        <p:nvSpPr>
          <p:cNvPr id="6" name="Rectangle 5"/>
          <p:cNvSpPr/>
          <p:nvPr/>
        </p:nvSpPr>
        <p:spPr bwMode="auto">
          <a:xfrm>
            <a:off x="1627472" y="2018747"/>
            <a:ext cx="4600711" cy="271161"/>
          </a:xfrm>
          <a:prstGeom prst="rect">
            <a:avLst/>
          </a:prstGeom>
          <a:noFill/>
          <a:ln w="28575"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GB" sz="1350">
              <a:solidFill>
                <a:srgbClr val="000000"/>
              </a:solidFill>
              <a:latin typeface="Arial" pitchFamily="34" charset="0"/>
              <a:cs typeface="Arial" pitchFamily="34" charset="0"/>
            </a:endParaRPr>
          </a:p>
        </p:txBody>
      </p:sp>
      <p:sp>
        <p:nvSpPr>
          <p:cNvPr id="9" name="Rectangle 8"/>
          <p:cNvSpPr/>
          <p:nvPr/>
        </p:nvSpPr>
        <p:spPr bwMode="auto">
          <a:xfrm>
            <a:off x="1627473" y="2498192"/>
            <a:ext cx="3376576" cy="355401"/>
          </a:xfrm>
          <a:prstGeom prst="rect">
            <a:avLst/>
          </a:prstGeom>
          <a:noFill/>
          <a:ln w="28575"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GB" sz="1350">
              <a:solidFill>
                <a:srgbClr val="000000"/>
              </a:solidFill>
              <a:latin typeface="Arial" pitchFamily="34" charset="0"/>
              <a:cs typeface="Arial" pitchFamily="34" charset="0"/>
            </a:endParaRPr>
          </a:p>
        </p:txBody>
      </p:sp>
      <p:sp>
        <p:nvSpPr>
          <p:cNvPr id="10" name="Rectangle 9"/>
          <p:cNvSpPr/>
          <p:nvPr/>
        </p:nvSpPr>
        <p:spPr bwMode="auto">
          <a:xfrm>
            <a:off x="1627471" y="3546854"/>
            <a:ext cx="3453271" cy="355401"/>
          </a:xfrm>
          <a:prstGeom prst="rect">
            <a:avLst/>
          </a:prstGeom>
          <a:noFill/>
          <a:ln w="28575"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GB" sz="1350">
              <a:solidFill>
                <a:srgbClr val="000000"/>
              </a:solidFill>
              <a:latin typeface="Arial" pitchFamily="34" charset="0"/>
              <a:cs typeface="Arial" pitchFamily="34" charset="0"/>
            </a:endParaRPr>
          </a:p>
        </p:txBody>
      </p:sp>
      <p:sp>
        <p:nvSpPr>
          <p:cNvPr id="16" name="Rectangle 15">
            <a:extLst>
              <a:ext uri="{FF2B5EF4-FFF2-40B4-BE49-F238E27FC236}">
                <a16:creationId xmlns:a16="http://schemas.microsoft.com/office/drawing/2014/main" id="{D678F4E7-9DB1-41F4-B821-A6DB41A8CFE3}"/>
              </a:ext>
            </a:extLst>
          </p:cNvPr>
          <p:cNvSpPr/>
          <p:nvPr/>
        </p:nvSpPr>
        <p:spPr>
          <a:xfrm>
            <a:off x="4362648" y="4774168"/>
            <a:ext cx="418704" cy="369332"/>
          </a:xfrm>
          <a:prstGeom prst="rect">
            <a:avLst/>
          </a:prstGeom>
        </p:spPr>
        <p:txBody>
          <a:bodyPr wrap="none">
            <a:spAutoFit/>
          </a:bodyPr>
          <a:lstStyle/>
          <a:p>
            <a:r>
              <a:rPr lang="en-US" dirty="0"/>
              <a:t>53</a:t>
            </a:r>
          </a:p>
        </p:txBody>
      </p:sp>
    </p:spTree>
    <p:extLst>
      <p:ext uri="{BB962C8B-B14F-4D97-AF65-F5344CB8AC3E}">
        <p14:creationId xmlns:p14="http://schemas.microsoft.com/office/powerpoint/2010/main" val="28428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24231"/>
          <a:stretch/>
        </p:blipFill>
        <p:spPr>
          <a:xfrm>
            <a:off x="359532" y="2827440"/>
            <a:ext cx="8424936" cy="1580935"/>
          </a:xfrm>
          <a:prstGeom prst="rect">
            <a:avLst/>
          </a:prstGeom>
          <a:ln>
            <a:solidFill>
              <a:schemeClr val="tx1"/>
            </a:solidFill>
          </a:ln>
        </p:spPr>
      </p:pic>
      <p:pic>
        <p:nvPicPr>
          <p:cNvPr id="3" name="Picture 2"/>
          <p:cNvPicPr>
            <a:picLocks noChangeAspect="1"/>
          </p:cNvPicPr>
          <p:nvPr/>
        </p:nvPicPr>
        <p:blipFill>
          <a:blip r:embed="rId4"/>
          <a:stretch>
            <a:fillRect/>
          </a:stretch>
        </p:blipFill>
        <p:spPr>
          <a:xfrm>
            <a:off x="325103" y="611363"/>
            <a:ext cx="8198735" cy="1800200"/>
          </a:xfrm>
          <a:prstGeom prst="rect">
            <a:avLst/>
          </a:prstGeom>
          <a:ln>
            <a:solidFill>
              <a:schemeClr val="tx1"/>
            </a:solidFill>
          </a:ln>
        </p:spPr>
      </p:pic>
      <p:sp>
        <p:nvSpPr>
          <p:cNvPr id="12" name="Content Placeholder 2"/>
          <p:cNvSpPr>
            <a:spLocks noGrp="1"/>
          </p:cNvSpPr>
          <p:nvPr>
            <p:ph idx="1"/>
          </p:nvPr>
        </p:nvSpPr>
        <p:spPr>
          <a:xfrm>
            <a:off x="317840" y="195486"/>
            <a:ext cx="8424936" cy="3979385"/>
          </a:xfrm>
        </p:spPr>
        <p:txBody>
          <a:bodyPr/>
          <a:lstStyle/>
          <a:p>
            <a:pPr marL="257175" indent="-257175">
              <a:buFont typeface="Arial" pitchFamily="34" charset="0"/>
              <a:buChar char="•"/>
            </a:pPr>
            <a:r>
              <a:rPr lang="en-US" sz="1500" dirty="0"/>
              <a:t>Now, for example, Vol. 2 issue 2 arrives</a:t>
            </a:r>
          </a:p>
        </p:txBody>
      </p:sp>
      <p:sp>
        <p:nvSpPr>
          <p:cNvPr id="6" name="Rectangle 5"/>
          <p:cNvSpPr/>
          <p:nvPr/>
        </p:nvSpPr>
        <p:spPr bwMode="auto">
          <a:xfrm>
            <a:off x="5476747" y="1203598"/>
            <a:ext cx="936104" cy="323345"/>
          </a:xfrm>
          <a:prstGeom prst="rect">
            <a:avLst/>
          </a:prstGeom>
          <a:noFill/>
          <a:ln w="28575"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GB" sz="1350">
              <a:solidFill>
                <a:srgbClr val="000000"/>
              </a:solidFill>
              <a:latin typeface="Arial" pitchFamily="34" charset="0"/>
              <a:cs typeface="Arial" pitchFamily="34" charset="0"/>
            </a:endParaRPr>
          </a:p>
        </p:txBody>
      </p:sp>
      <p:sp>
        <p:nvSpPr>
          <p:cNvPr id="16" name="Rectangle 15"/>
          <p:cNvSpPr/>
          <p:nvPr/>
        </p:nvSpPr>
        <p:spPr bwMode="auto">
          <a:xfrm>
            <a:off x="7375747" y="1707654"/>
            <a:ext cx="972108" cy="185064"/>
          </a:xfrm>
          <a:prstGeom prst="rect">
            <a:avLst/>
          </a:prstGeom>
          <a:noFill/>
          <a:ln w="28575"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GB" sz="1350">
              <a:solidFill>
                <a:srgbClr val="000000"/>
              </a:solidFill>
              <a:latin typeface="Arial" pitchFamily="34" charset="0"/>
              <a:cs typeface="Arial" pitchFamily="34" charset="0"/>
            </a:endParaRPr>
          </a:p>
        </p:txBody>
      </p:sp>
      <p:sp>
        <p:nvSpPr>
          <p:cNvPr id="9" name="Rectangle 8"/>
          <p:cNvSpPr/>
          <p:nvPr/>
        </p:nvSpPr>
        <p:spPr bwMode="auto">
          <a:xfrm>
            <a:off x="3419872" y="3651870"/>
            <a:ext cx="1152128" cy="330890"/>
          </a:xfrm>
          <a:prstGeom prst="rect">
            <a:avLst/>
          </a:prstGeom>
          <a:noFill/>
          <a:ln w="28575"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GB" sz="1350">
              <a:solidFill>
                <a:srgbClr val="000000"/>
              </a:solidFill>
              <a:latin typeface="Arial" pitchFamily="34" charset="0"/>
              <a:cs typeface="Arial" pitchFamily="34" charset="0"/>
            </a:endParaRPr>
          </a:p>
        </p:txBody>
      </p:sp>
      <p:sp>
        <p:nvSpPr>
          <p:cNvPr id="11" name="Rectangle 10">
            <a:extLst>
              <a:ext uri="{FF2B5EF4-FFF2-40B4-BE49-F238E27FC236}">
                <a16:creationId xmlns:a16="http://schemas.microsoft.com/office/drawing/2014/main" id="{BBD9E97C-8DFF-4193-97C5-850D169B6F01}"/>
              </a:ext>
            </a:extLst>
          </p:cNvPr>
          <p:cNvSpPr/>
          <p:nvPr/>
        </p:nvSpPr>
        <p:spPr>
          <a:xfrm>
            <a:off x="4362648" y="4774168"/>
            <a:ext cx="418704" cy="369332"/>
          </a:xfrm>
          <a:prstGeom prst="rect">
            <a:avLst/>
          </a:prstGeom>
        </p:spPr>
        <p:txBody>
          <a:bodyPr wrap="none">
            <a:spAutoFit/>
          </a:bodyPr>
          <a:lstStyle/>
          <a:p>
            <a:r>
              <a:rPr lang="en-US" dirty="0"/>
              <a:t>54</a:t>
            </a:r>
          </a:p>
        </p:txBody>
      </p:sp>
    </p:spTree>
    <p:extLst>
      <p:ext uri="{BB962C8B-B14F-4D97-AF65-F5344CB8AC3E}">
        <p14:creationId xmlns:p14="http://schemas.microsoft.com/office/powerpoint/2010/main" val="303839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5730" y="741511"/>
            <a:ext cx="8872539" cy="3716734"/>
          </a:xfrm>
          <a:prstGeom prst="rect">
            <a:avLst/>
          </a:prstGeom>
          <a:ln>
            <a:solidFill>
              <a:schemeClr val="tx1"/>
            </a:solidFill>
          </a:ln>
        </p:spPr>
      </p:pic>
      <p:sp>
        <p:nvSpPr>
          <p:cNvPr id="5" name="Title 1"/>
          <p:cNvSpPr txBox="1">
            <a:spLocks/>
          </p:cNvSpPr>
          <p:nvPr/>
        </p:nvSpPr>
        <p:spPr bwMode="auto">
          <a:xfrm>
            <a:off x="683568" y="162856"/>
            <a:ext cx="6426714" cy="4000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defTabSz="342900"/>
            <a:r>
              <a:rPr lang="en-GB" sz="1800" dirty="0">
                <a:solidFill>
                  <a:srgbClr val="000000"/>
                </a:solidFill>
                <a:latin typeface="Verdana"/>
                <a:cs typeface="Arial"/>
              </a:rPr>
              <a:t>Viewing the summary holding in Primo</a:t>
            </a:r>
          </a:p>
        </p:txBody>
      </p:sp>
      <p:sp>
        <p:nvSpPr>
          <p:cNvPr id="7" name="Rectangle 6"/>
          <p:cNvSpPr/>
          <p:nvPr/>
        </p:nvSpPr>
        <p:spPr bwMode="auto">
          <a:xfrm>
            <a:off x="251520" y="1635646"/>
            <a:ext cx="3505589" cy="1268016"/>
          </a:xfrm>
          <a:prstGeom prst="rect">
            <a:avLst/>
          </a:prstGeom>
          <a:noFill/>
          <a:ln w="28575"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GB" sz="1350">
              <a:solidFill>
                <a:srgbClr val="000000"/>
              </a:solidFill>
              <a:latin typeface="Arial" pitchFamily="34" charset="0"/>
              <a:cs typeface="Arial" pitchFamily="34" charset="0"/>
            </a:endParaRPr>
          </a:p>
        </p:txBody>
      </p:sp>
      <p:sp>
        <p:nvSpPr>
          <p:cNvPr id="8" name="Rectangle 7">
            <a:extLst>
              <a:ext uri="{FF2B5EF4-FFF2-40B4-BE49-F238E27FC236}">
                <a16:creationId xmlns:a16="http://schemas.microsoft.com/office/drawing/2014/main" id="{E9CECC44-4D7B-49F3-903E-3DC67E4030B8}"/>
              </a:ext>
            </a:extLst>
          </p:cNvPr>
          <p:cNvSpPr/>
          <p:nvPr/>
        </p:nvSpPr>
        <p:spPr>
          <a:xfrm>
            <a:off x="4362648" y="4774168"/>
            <a:ext cx="418704" cy="369332"/>
          </a:xfrm>
          <a:prstGeom prst="rect">
            <a:avLst/>
          </a:prstGeom>
        </p:spPr>
        <p:txBody>
          <a:bodyPr wrap="none">
            <a:spAutoFit/>
          </a:bodyPr>
          <a:lstStyle/>
          <a:p>
            <a:r>
              <a:rPr lang="en-US" dirty="0"/>
              <a:t>55</a:t>
            </a:r>
          </a:p>
        </p:txBody>
      </p:sp>
    </p:spTree>
    <p:extLst>
      <p:ext uri="{BB962C8B-B14F-4D97-AF65-F5344CB8AC3E}">
        <p14:creationId xmlns:p14="http://schemas.microsoft.com/office/powerpoint/2010/main" val="1363436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D1F668B-70EF-4F96-9369-DC2FE165C4EC}"/>
              </a:ext>
            </a:extLst>
          </p:cNvPr>
          <p:cNvSpPr>
            <a:spLocks noGrp="1"/>
          </p:cNvSpPr>
          <p:nvPr>
            <p:ph type="ctrTitle"/>
          </p:nvPr>
        </p:nvSpPr>
        <p:spPr>
          <a:xfrm>
            <a:off x="526473" y="3319778"/>
            <a:ext cx="8293999" cy="1240583"/>
          </a:xfrm>
        </p:spPr>
        <p:txBody>
          <a:bodyPr/>
          <a:lstStyle/>
          <a:p>
            <a:r>
              <a:rPr lang="en-GB" dirty="0">
                <a:solidFill>
                  <a:srgbClr val="000000">
                    <a:lumMod val="85000"/>
                    <a:lumOff val="15000"/>
                  </a:srgbClr>
                </a:solidFill>
                <a:latin typeface="Verdana"/>
                <a:cs typeface="Arial"/>
              </a:rPr>
              <a:t>What happens if you aren’t using prediction patterns?</a:t>
            </a:r>
            <a:br>
              <a:rPr lang="en-GB" dirty="0">
                <a:solidFill>
                  <a:srgbClr val="000000">
                    <a:lumMod val="85000"/>
                    <a:lumOff val="15000"/>
                  </a:srgbClr>
                </a:solidFill>
                <a:latin typeface="Verdana"/>
                <a:cs typeface="Arial"/>
              </a:rPr>
            </a:br>
            <a:endParaRPr lang="en-US" dirty="0"/>
          </a:p>
        </p:txBody>
      </p:sp>
      <p:sp>
        <p:nvSpPr>
          <p:cNvPr id="2" name="Slide Number Placeholder 1">
            <a:extLst>
              <a:ext uri="{FF2B5EF4-FFF2-40B4-BE49-F238E27FC236}">
                <a16:creationId xmlns:a16="http://schemas.microsoft.com/office/drawing/2014/main" id="{FF3DEAFE-FA8A-46A3-A5CF-D1BDF1DE8556}"/>
              </a:ext>
            </a:extLst>
          </p:cNvPr>
          <p:cNvSpPr>
            <a:spLocks noGrp="1"/>
          </p:cNvSpPr>
          <p:nvPr>
            <p:ph type="sldNum" sz="quarter" idx="10"/>
          </p:nvPr>
        </p:nvSpPr>
        <p:spPr/>
        <p:txBody>
          <a:bodyPr/>
          <a:lstStyle/>
          <a:p>
            <a:fld id="{1C146586-7EC2-481D-848F-8CE41EB2DE6C}" type="slidenum">
              <a:rPr lang="en-US" smtClean="0"/>
              <a:pPr/>
              <a:t>56</a:t>
            </a:fld>
            <a:endParaRPr lang="en-US" dirty="0"/>
          </a:p>
        </p:txBody>
      </p:sp>
    </p:spTree>
    <p:extLst>
      <p:ext uri="{BB962C8B-B14F-4D97-AF65-F5344CB8AC3E}">
        <p14:creationId xmlns:p14="http://schemas.microsoft.com/office/powerpoint/2010/main" val="40729598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9911" t="6042" b="32627"/>
          <a:stretch/>
        </p:blipFill>
        <p:spPr>
          <a:xfrm>
            <a:off x="1199532" y="1851671"/>
            <a:ext cx="6948225" cy="2811000"/>
          </a:xfrm>
          <a:prstGeom prst="rect">
            <a:avLst/>
          </a:prstGeom>
          <a:ln>
            <a:solidFill>
              <a:schemeClr val="tx1"/>
            </a:solidFill>
          </a:ln>
        </p:spPr>
      </p:pic>
      <p:sp>
        <p:nvSpPr>
          <p:cNvPr id="6" name="Content Placeholder 2"/>
          <p:cNvSpPr>
            <a:spLocks noGrp="1"/>
          </p:cNvSpPr>
          <p:nvPr>
            <p:ph idx="1"/>
          </p:nvPr>
        </p:nvSpPr>
        <p:spPr>
          <a:xfrm>
            <a:off x="395536" y="771551"/>
            <a:ext cx="8424936" cy="1080120"/>
          </a:xfrm>
        </p:spPr>
        <p:txBody>
          <a:bodyPr/>
          <a:lstStyle/>
          <a:p>
            <a:r>
              <a:rPr lang="en-US" sz="1800" dirty="0"/>
              <a:t>Serial “Thoreau journal quarterly”.</a:t>
            </a:r>
          </a:p>
          <a:p>
            <a:r>
              <a:rPr lang="en-ZA" sz="1800" dirty="0">
                <a:cs typeface="Courier New" panose="02070309020205020404" pitchFamily="49" charset="0"/>
              </a:rPr>
              <a:t>It has no acquisitions order or prediction pattern</a:t>
            </a:r>
          </a:p>
          <a:p>
            <a:r>
              <a:rPr lang="en-US" sz="1800" dirty="0"/>
              <a:t>It has a holding record with an 853 as follows:</a:t>
            </a:r>
            <a:endParaRPr lang="en-ZA" sz="1800" dirty="0">
              <a:cs typeface="Courier New" panose="02070309020205020404" pitchFamily="49" charset="0"/>
            </a:endParaRPr>
          </a:p>
        </p:txBody>
      </p:sp>
      <p:sp>
        <p:nvSpPr>
          <p:cNvPr id="5" name="Title 1"/>
          <p:cNvSpPr txBox="1">
            <a:spLocks/>
          </p:cNvSpPr>
          <p:nvPr/>
        </p:nvSpPr>
        <p:spPr bwMode="auto">
          <a:xfrm>
            <a:off x="395536" y="90590"/>
            <a:ext cx="7362818" cy="4000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defTabSz="342900"/>
            <a:r>
              <a:rPr lang="en-GB" sz="1800" dirty="0">
                <a:solidFill>
                  <a:srgbClr val="000000"/>
                </a:solidFill>
                <a:latin typeface="Verdana"/>
                <a:cs typeface="Arial"/>
              </a:rPr>
              <a:t>The example when not using a prediction pattern </a:t>
            </a:r>
          </a:p>
        </p:txBody>
      </p:sp>
      <p:sp>
        <p:nvSpPr>
          <p:cNvPr id="7" name="Rectangle 6"/>
          <p:cNvSpPr/>
          <p:nvPr/>
        </p:nvSpPr>
        <p:spPr bwMode="auto">
          <a:xfrm>
            <a:off x="1691680" y="3291830"/>
            <a:ext cx="6456076" cy="360040"/>
          </a:xfrm>
          <a:prstGeom prst="rect">
            <a:avLst/>
          </a:prstGeom>
          <a:noFill/>
          <a:ln w="28575"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GB" sz="1350">
              <a:solidFill>
                <a:srgbClr val="000000"/>
              </a:solidFill>
              <a:latin typeface="Arial" pitchFamily="34" charset="0"/>
              <a:cs typeface="Arial" pitchFamily="34" charset="0"/>
            </a:endParaRPr>
          </a:p>
        </p:txBody>
      </p:sp>
      <p:sp>
        <p:nvSpPr>
          <p:cNvPr id="8" name="Rectangle 7">
            <a:extLst>
              <a:ext uri="{FF2B5EF4-FFF2-40B4-BE49-F238E27FC236}">
                <a16:creationId xmlns:a16="http://schemas.microsoft.com/office/drawing/2014/main" id="{4A3A36B3-EF33-41D9-B176-7F550AF1A621}"/>
              </a:ext>
            </a:extLst>
          </p:cNvPr>
          <p:cNvSpPr/>
          <p:nvPr/>
        </p:nvSpPr>
        <p:spPr>
          <a:xfrm>
            <a:off x="4362648" y="4774168"/>
            <a:ext cx="418704" cy="369332"/>
          </a:xfrm>
          <a:prstGeom prst="rect">
            <a:avLst/>
          </a:prstGeom>
        </p:spPr>
        <p:txBody>
          <a:bodyPr wrap="none">
            <a:spAutoFit/>
          </a:bodyPr>
          <a:lstStyle/>
          <a:p>
            <a:r>
              <a:rPr lang="en-US" dirty="0"/>
              <a:t>57</a:t>
            </a:r>
          </a:p>
        </p:txBody>
      </p:sp>
    </p:spTree>
    <p:extLst>
      <p:ext uri="{BB962C8B-B14F-4D97-AF65-F5344CB8AC3E}">
        <p14:creationId xmlns:p14="http://schemas.microsoft.com/office/powerpoint/2010/main" val="31269682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p:txBody>
          <a:bodyPr/>
          <a:lstStyle/>
          <a:p>
            <a:pPr marL="257175" indent="-257175">
              <a:buFont typeface="Arial" pitchFamily="34" charset="0"/>
              <a:buChar char="•"/>
            </a:pPr>
            <a:r>
              <a:rPr lang="en-US" dirty="0"/>
              <a:t>We can still use the summary task previously show as long as these 3 requirements are met:</a:t>
            </a:r>
          </a:p>
          <a:p>
            <a:pPr marL="0" indent="0">
              <a:buNone/>
            </a:pPr>
            <a:endParaRPr lang="en-US" dirty="0"/>
          </a:p>
          <a:p>
            <a:pPr marL="342900" indent="-342900">
              <a:buFont typeface="+mj-lt"/>
              <a:buAutoNum type="arabicPeriod"/>
            </a:pPr>
            <a:r>
              <a:rPr lang="en-US" sz="2200" dirty="0"/>
              <a:t>A receiving date</a:t>
            </a:r>
          </a:p>
          <a:p>
            <a:pPr marL="342900" indent="-342900">
              <a:buFont typeface="+mj-lt"/>
              <a:buAutoNum type="arabicPeriod"/>
            </a:pPr>
            <a:r>
              <a:rPr lang="en-US" sz="2200" dirty="0">
                <a:cs typeface="Courier New" panose="02070309020205020404" pitchFamily="49" charset="0"/>
              </a:rPr>
              <a:t>Pattern type</a:t>
            </a:r>
          </a:p>
          <a:p>
            <a:pPr marL="342900" indent="-342900">
              <a:buFont typeface="+mj-lt"/>
              <a:buAutoNum type="arabicPeriod"/>
            </a:pPr>
            <a:r>
              <a:rPr lang="en-US" sz="2200" dirty="0">
                <a:cs typeface="Courier New" panose="02070309020205020404" pitchFamily="49" charset="0"/>
              </a:rPr>
              <a:t>Linking number</a:t>
            </a:r>
            <a:endParaRPr lang="en-ZA" sz="2200" dirty="0">
              <a:cs typeface="Courier New" panose="02070309020205020404" pitchFamily="49" charset="0"/>
            </a:endParaRPr>
          </a:p>
        </p:txBody>
      </p:sp>
      <p:sp>
        <p:nvSpPr>
          <p:cNvPr id="5" name="Title 1"/>
          <p:cNvSpPr txBox="1">
            <a:spLocks/>
          </p:cNvSpPr>
          <p:nvPr/>
        </p:nvSpPr>
        <p:spPr bwMode="auto">
          <a:xfrm>
            <a:off x="1331640" y="90590"/>
            <a:ext cx="6426714" cy="4000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defTabSz="342900"/>
            <a:r>
              <a:rPr lang="en-GB" sz="1800" dirty="0">
                <a:solidFill>
                  <a:srgbClr val="000000"/>
                </a:solidFill>
                <a:latin typeface="Verdana"/>
                <a:cs typeface="Arial"/>
              </a:rPr>
              <a:t>The example here not using a prediction pattern </a:t>
            </a:r>
          </a:p>
        </p:txBody>
      </p:sp>
      <p:sp>
        <p:nvSpPr>
          <p:cNvPr id="7" name="Rectangle 6">
            <a:extLst>
              <a:ext uri="{FF2B5EF4-FFF2-40B4-BE49-F238E27FC236}">
                <a16:creationId xmlns:a16="http://schemas.microsoft.com/office/drawing/2014/main" id="{E165CAE0-66FD-4A65-A5D6-590D69ADA88C}"/>
              </a:ext>
            </a:extLst>
          </p:cNvPr>
          <p:cNvSpPr/>
          <p:nvPr/>
        </p:nvSpPr>
        <p:spPr>
          <a:xfrm>
            <a:off x="4362648" y="4774168"/>
            <a:ext cx="418704" cy="369332"/>
          </a:xfrm>
          <a:prstGeom prst="rect">
            <a:avLst/>
          </a:prstGeom>
        </p:spPr>
        <p:txBody>
          <a:bodyPr wrap="none">
            <a:spAutoFit/>
          </a:bodyPr>
          <a:lstStyle/>
          <a:p>
            <a:r>
              <a:rPr lang="en-US" dirty="0"/>
              <a:t>58</a:t>
            </a:r>
          </a:p>
        </p:txBody>
      </p:sp>
    </p:spTree>
    <p:extLst>
      <p:ext uri="{BB962C8B-B14F-4D97-AF65-F5344CB8AC3E}">
        <p14:creationId xmlns:p14="http://schemas.microsoft.com/office/powerpoint/2010/main" val="249537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141" y="1131589"/>
            <a:ext cx="9120275" cy="3109979"/>
          </a:xfrm>
          <a:prstGeom prst="rect">
            <a:avLst/>
          </a:prstGeom>
          <a:ln>
            <a:solidFill>
              <a:schemeClr val="tx1"/>
            </a:solidFill>
          </a:ln>
        </p:spPr>
      </p:pic>
      <p:sp>
        <p:nvSpPr>
          <p:cNvPr id="5" name="Title 1"/>
          <p:cNvSpPr txBox="1">
            <a:spLocks/>
          </p:cNvSpPr>
          <p:nvPr/>
        </p:nvSpPr>
        <p:spPr bwMode="auto">
          <a:xfrm>
            <a:off x="1331640" y="90590"/>
            <a:ext cx="6426714" cy="4000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defTabSz="342900"/>
            <a:r>
              <a:rPr lang="en-GB" sz="1800" dirty="0">
                <a:solidFill>
                  <a:srgbClr val="000000"/>
                </a:solidFill>
                <a:latin typeface="Verdana"/>
                <a:cs typeface="Arial"/>
              </a:rPr>
              <a:t>The example here not using a prediction pattern </a:t>
            </a:r>
          </a:p>
        </p:txBody>
      </p:sp>
      <p:sp>
        <p:nvSpPr>
          <p:cNvPr id="10" name="Rectangle 9"/>
          <p:cNvSpPr/>
          <p:nvPr/>
        </p:nvSpPr>
        <p:spPr bwMode="auto">
          <a:xfrm>
            <a:off x="7758354" y="2571750"/>
            <a:ext cx="846094" cy="1890210"/>
          </a:xfrm>
          <a:prstGeom prst="rect">
            <a:avLst/>
          </a:prstGeom>
          <a:noFill/>
          <a:ln w="38100"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GB" sz="1350">
              <a:solidFill>
                <a:srgbClr val="000000"/>
              </a:solidFill>
              <a:latin typeface="Arial" pitchFamily="34" charset="0"/>
              <a:cs typeface="Arial" pitchFamily="34" charset="0"/>
            </a:endParaRPr>
          </a:p>
        </p:txBody>
      </p:sp>
      <p:sp>
        <p:nvSpPr>
          <p:cNvPr id="11" name="Rectangle 10">
            <a:extLst>
              <a:ext uri="{FF2B5EF4-FFF2-40B4-BE49-F238E27FC236}">
                <a16:creationId xmlns:a16="http://schemas.microsoft.com/office/drawing/2014/main" id="{1E67B90A-B948-4339-B1BA-30AD178DFA58}"/>
              </a:ext>
            </a:extLst>
          </p:cNvPr>
          <p:cNvSpPr/>
          <p:nvPr/>
        </p:nvSpPr>
        <p:spPr>
          <a:xfrm>
            <a:off x="4362648" y="4774168"/>
            <a:ext cx="418704" cy="369332"/>
          </a:xfrm>
          <a:prstGeom prst="rect">
            <a:avLst/>
          </a:prstGeom>
        </p:spPr>
        <p:txBody>
          <a:bodyPr wrap="none">
            <a:spAutoFit/>
          </a:bodyPr>
          <a:lstStyle/>
          <a:p>
            <a:r>
              <a:rPr lang="en-US" dirty="0"/>
              <a:t>59</a:t>
            </a:r>
          </a:p>
        </p:txBody>
      </p:sp>
    </p:spTree>
    <p:extLst>
      <p:ext uri="{BB962C8B-B14F-4D97-AF65-F5344CB8AC3E}">
        <p14:creationId xmlns:p14="http://schemas.microsoft.com/office/powerpoint/2010/main" val="2544428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p:cNvSpPr>
            <a:spLocks noGrp="1"/>
          </p:cNvSpPr>
          <p:nvPr>
            <p:ph type="title"/>
          </p:nvPr>
        </p:nvSpPr>
        <p:spPr/>
        <p:txBody>
          <a:bodyPr/>
          <a:lstStyle/>
          <a:p>
            <a:r>
              <a:rPr lang="en-US" dirty="0"/>
              <a:t>Prediction Patterns Introduction</a:t>
            </a:r>
          </a:p>
        </p:txBody>
      </p:sp>
      <p:sp>
        <p:nvSpPr>
          <p:cNvPr id="11" name="TextBox 10"/>
          <p:cNvSpPr txBox="1"/>
          <p:nvPr/>
        </p:nvSpPr>
        <p:spPr>
          <a:xfrm>
            <a:off x="2187055" y="652214"/>
            <a:ext cx="184731" cy="300082"/>
          </a:xfrm>
          <a:prstGeom prst="rect">
            <a:avLst/>
          </a:prstGeom>
          <a:noFill/>
        </p:spPr>
        <p:txBody>
          <a:bodyPr wrap="none" rtlCol="0">
            <a:spAutoFit/>
          </a:bodyPr>
          <a:lstStyle/>
          <a:p>
            <a:endParaRPr lang="en-US" sz="1350" dirty="0"/>
          </a:p>
        </p:txBody>
      </p:sp>
      <p:sp>
        <p:nvSpPr>
          <p:cNvPr id="12" name="TextBox 11"/>
          <p:cNvSpPr txBox="1"/>
          <p:nvPr/>
        </p:nvSpPr>
        <p:spPr>
          <a:xfrm>
            <a:off x="1409131" y="652214"/>
            <a:ext cx="6591869" cy="3970318"/>
          </a:xfrm>
          <a:prstGeom prst="rect">
            <a:avLst/>
          </a:prstGeom>
          <a:noFill/>
        </p:spPr>
        <p:txBody>
          <a:bodyPr wrap="square" rtlCol="0">
            <a:spAutoFit/>
          </a:bodyPr>
          <a:lstStyle/>
          <a:p>
            <a:pPr marL="257175" lvl="1" indent="-257175">
              <a:buFont typeface="Arial" pitchFamily="34" charset="0"/>
              <a:buChar char="•"/>
            </a:pPr>
            <a:endParaRPr lang="en-US" sz="2100" dirty="0"/>
          </a:p>
          <a:p>
            <a:pPr marL="257175" lvl="1" indent="-257175">
              <a:buFont typeface="Arial" pitchFamily="34" charset="0"/>
              <a:buChar char="•"/>
            </a:pPr>
            <a:r>
              <a:rPr lang="en-US" sz="2100" dirty="0"/>
              <a:t>The 853/4/5 captions and pattern field in the holding record is needed because this is where information such as publication frequency and publication dates will be taken from.</a:t>
            </a:r>
          </a:p>
          <a:p>
            <a:pPr marL="257175" lvl="1" indent="-257175">
              <a:buFont typeface="Arial" pitchFamily="34" charset="0"/>
              <a:buChar char="•"/>
            </a:pPr>
            <a:r>
              <a:rPr lang="en-US" sz="2100" dirty="0"/>
              <a:t>The captions and pattern field must reside in the holding record which is associated with the specific order</a:t>
            </a:r>
          </a:p>
          <a:p>
            <a:pPr marL="257175" lvl="1" indent="-257175">
              <a:buFont typeface="Arial" pitchFamily="34" charset="0"/>
              <a:buChar char="•"/>
            </a:pPr>
            <a:endParaRPr lang="en-US" sz="2100" dirty="0"/>
          </a:p>
          <a:p>
            <a:pPr marL="257175" lvl="1" indent="-257175">
              <a:buFont typeface="Arial" pitchFamily="34" charset="0"/>
              <a:buChar char="•"/>
            </a:pPr>
            <a:r>
              <a:rPr lang="en-US" sz="2100" dirty="0"/>
              <a:t>The “Next predicted item’s information“ is needed because this will determine the dates for the start and remainder of the specific issue cycle</a:t>
            </a:r>
          </a:p>
          <a:p>
            <a:pPr marL="257175" lvl="1" indent="-257175">
              <a:buFont typeface="Arial" pitchFamily="34" charset="0"/>
              <a:buChar char="•"/>
            </a:pPr>
            <a:endParaRPr lang="en-US" sz="2100" dirty="0"/>
          </a:p>
        </p:txBody>
      </p:sp>
    </p:spTree>
    <p:extLst>
      <p:ext uri="{BB962C8B-B14F-4D97-AF65-F5344CB8AC3E}">
        <p14:creationId xmlns:p14="http://schemas.microsoft.com/office/powerpoint/2010/main" val="25178539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24353" y="490640"/>
            <a:ext cx="7295294" cy="4329599"/>
          </a:xfrm>
          <a:prstGeom prst="rect">
            <a:avLst/>
          </a:prstGeom>
          <a:ln>
            <a:solidFill>
              <a:schemeClr val="tx1"/>
            </a:solidFill>
          </a:ln>
        </p:spPr>
      </p:pic>
      <p:sp>
        <p:nvSpPr>
          <p:cNvPr id="5" name="Title 1"/>
          <p:cNvSpPr txBox="1">
            <a:spLocks/>
          </p:cNvSpPr>
          <p:nvPr/>
        </p:nvSpPr>
        <p:spPr bwMode="auto">
          <a:xfrm>
            <a:off x="1331640" y="90590"/>
            <a:ext cx="6426714" cy="4000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defTabSz="342900"/>
            <a:r>
              <a:rPr lang="en-GB" sz="1800" dirty="0">
                <a:solidFill>
                  <a:srgbClr val="000000"/>
                </a:solidFill>
                <a:latin typeface="Verdana"/>
                <a:cs typeface="Arial"/>
              </a:rPr>
              <a:t>The example here not using a prediction pattern </a:t>
            </a:r>
          </a:p>
        </p:txBody>
      </p:sp>
      <p:sp>
        <p:nvSpPr>
          <p:cNvPr id="8" name="Rectangle 7"/>
          <p:cNvSpPr/>
          <p:nvPr/>
        </p:nvSpPr>
        <p:spPr bwMode="auto">
          <a:xfrm>
            <a:off x="944553" y="4155926"/>
            <a:ext cx="4851583" cy="496934"/>
          </a:xfrm>
          <a:prstGeom prst="rect">
            <a:avLst/>
          </a:prstGeom>
          <a:noFill/>
          <a:ln w="38100"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GB" sz="1350">
              <a:solidFill>
                <a:srgbClr val="000000"/>
              </a:solidFill>
              <a:latin typeface="Arial" pitchFamily="34" charset="0"/>
              <a:cs typeface="Arial" pitchFamily="34" charset="0"/>
            </a:endParaRPr>
          </a:p>
        </p:txBody>
      </p:sp>
      <p:sp>
        <p:nvSpPr>
          <p:cNvPr id="7" name="Rectangle 6">
            <a:extLst>
              <a:ext uri="{FF2B5EF4-FFF2-40B4-BE49-F238E27FC236}">
                <a16:creationId xmlns:a16="http://schemas.microsoft.com/office/drawing/2014/main" id="{A5853E32-90FE-4730-983C-18AA7C23BC37}"/>
              </a:ext>
            </a:extLst>
          </p:cNvPr>
          <p:cNvSpPr/>
          <p:nvPr/>
        </p:nvSpPr>
        <p:spPr bwMode="auto">
          <a:xfrm>
            <a:off x="6384391" y="4155926"/>
            <a:ext cx="1808584" cy="496934"/>
          </a:xfrm>
          <a:prstGeom prst="rect">
            <a:avLst/>
          </a:prstGeom>
          <a:noFill/>
          <a:ln w="38100"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GB" sz="1350">
              <a:solidFill>
                <a:srgbClr val="000000"/>
              </a:solidFill>
              <a:latin typeface="Arial" pitchFamily="34" charset="0"/>
              <a:cs typeface="Arial" pitchFamily="34" charset="0"/>
            </a:endParaRPr>
          </a:p>
        </p:txBody>
      </p:sp>
      <p:pic>
        <p:nvPicPr>
          <p:cNvPr id="9" name="Picture 8">
            <a:extLst>
              <a:ext uri="{FF2B5EF4-FFF2-40B4-BE49-F238E27FC236}">
                <a16:creationId xmlns:a16="http://schemas.microsoft.com/office/drawing/2014/main" id="{EA6E4290-39CD-4B22-8FEC-6C82D712DBE6}"/>
              </a:ext>
            </a:extLst>
          </p:cNvPr>
          <p:cNvPicPr>
            <a:picLocks noChangeAspect="1"/>
          </p:cNvPicPr>
          <p:nvPr/>
        </p:nvPicPr>
        <p:blipFill rotWithShape="1">
          <a:blip r:embed="rId4"/>
          <a:srcRect l="59911" t="6042" b="32627"/>
          <a:stretch/>
        </p:blipFill>
        <p:spPr>
          <a:xfrm>
            <a:off x="958673" y="928461"/>
            <a:ext cx="6948225" cy="2811000"/>
          </a:xfrm>
          <a:prstGeom prst="rect">
            <a:avLst/>
          </a:prstGeom>
          <a:ln>
            <a:solidFill>
              <a:schemeClr val="tx1"/>
            </a:solidFill>
          </a:ln>
        </p:spPr>
      </p:pic>
      <p:sp>
        <p:nvSpPr>
          <p:cNvPr id="3" name="Arrow: Up 2">
            <a:extLst>
              <a:ext uri="{FF2B5EF4-FFF2-40B4-BE49-F238E27FC236}">
                <a16:creationId xmlns:a16="http://schemas.microsoft.com/office/drawing/2014/main" id="{38FF80EC-98B3-4396-8D38-77D5737F55E1}"/>
              </a:ext>
            </a:extLst>
          </p:cNvPr>
          <p:cNvSpPr/>
          <p:nvPr/>
        </p:nvSpPr>
        <p:spPr>
          <a:xfrm>
            <a:off x="2826334" y="2655439"/>
            <a:ext cx="360040" cy="708399"/>
          </a:xfrm>
          <a:prstGeom prst="up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6FBD2C5-9859-4CEC-97D3-1CA7903B2D9D}"/>
              </a:ext>
            </a:extLst>
          </p:cNvPr>
          <p:cNvSpPr/>
          <p:nvPr/>
        </p:nvSpPr>
        <p:spPr>
          <a:xfrm>
            <a:off x="4362648" y="4774168"/>
            <a:ext cx="418704" cy="369332"/>
          </a:xfrm>
          <a:prstGeom prst="rect">
            <a:avLst/>
          </a:prstGeom>
        </p:spPr>
        <p:txBody>
          <a:bodyPr wrap="none">
            <a:spAutoFit/>
          </a:bodyPr>
          <a:lstStyle/>
          <a:p>
            <a:r>
              <a:rPr lang="en-US" dirty="0"/>
              <a:t>60</a:t>
            </a:r>
          </a:p>
        </p:txBody>
      </p:sp>
    </p:spTree>
    <p:extLst>
      <p:ext uri="{BB962C8B-B14F-4D97-AF65-F5344CB8AC3E}">
        <p14:creationId xmlns:p14="http://schemas.microsoft.com/office/powerpoint/2010/main" val="238847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95536" y="1503800"/>
            <a:ext cx="8136904" cy="3042338"/>
          </a:xfrm>
          <a:prstGeom prst="rect">
            <a:avLst/>
          </a:prstGeom>
          <a:ln>
            <a:solidFill>
              <a:schemeClr val="tx1"/>
            </a:solidFill>
          </a:ln>
        </p:spPr>
      </p:pic>
      <p:sp>
        <p:nvSpPr>
          <p:cNvPr id="6" name="Content Placeholder 2"/>
          <p:cNvSpPr>
            <a:spLocks noGrp="1"/>
          </p:cNvSpPr>
          <p:nvPr>
            <p:ph idx="1"/>
          </p:nvPr>
        </p:nvSpPr>
        <p:spPr/>
        <p:txBody>
          <a:bodyPr/>
          <a:lstStyle/>
          <a:p>
            <a:pPr marL="257175" indent="-257175">
              <a:buFont typeface="Arial" pitchFamily="34" charset="0"/>
              <a:buChar char="•"/>
            </a:pPr>
            <a:r>
              <a:rPr lang="en-US" sz="1800" dirty="0"/>
              <a:t>When the holding record is saved the 863 and 866 is automatically created</a:t>
            </a:r>
            <a:endParaRPr lang="en-ZA" sz="1800" dirty="0">
              <a:cs typeface="Courier New" panose="02070309020205020404" pitchFamily="49" charset="0"/>
            </a:endParaRPr>
          </a:p>
        </p:txBody>
      </p:sp>
      <p:sp>
        <p:nvSpPr>
          <p:cNvPr id="5" name="Title 1"/>
          <p:cNvSpPr txBox="1">
            <a:spLocks/>
          </p:cNvSpPr>
          <p:nvPr/>
        </p:nvSpPr>
        <p:spPr bwMode="auto">
          <a:xfrm>
            <a:off x="1331640" y="90590"/>
            <a:ext cx="6426714" cy="4000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defTabSz="342900"/>
            <a:r>
              <a:rPr lang="en-GB" sz="1800" dirty="0">
                <a:solidFill>
                  <a:srgbClr val="000000"/>
                </a:solidFill>
                <a:latin typeface="Verdana"/>
                <a:cs typeface="Arial"/>
              </a:rPr>
              <a:t>The example here not using a prediction pattern </a:t>
            </a:r>
          </a:p>
        </p:txBody>
      </p:sp>
      <p:sp>
        <p:nvSpPr>
          <p:cNvPr id="7" name="Rectangle 6"/>
          <p:cNvSpPr/>
          <p:nvPr/>
        </p:nvSpPr>
        <p:spPr bwMode="auto">
          <a:xfrm>
            <a:off x="611560" y="3507855"/>
            <a:ext cx="3771146" cy="839702"/>
          </a:xfrm>
          <a:prstGeom prst="rect">
            <a:avLst/>
          </a:prstGeom>
          <a:noFill/>
          <a:ln w="38100"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GB" sz="1350">
              <a:solidFill>
                <a:srgbClr val="000000"/>
              </a:solidFill>
              <a:latin typeface="Arial" pitchFamily="34" charset="0"/>
              <a:cs typeface="Arial" pitchFamily="34" charset="0"/>
            </a:endParaRPr>
          </a:p>
        </p:txBody>
      </p:sp>
      <p:sp>
        <p:nvSpPr>
          <p:cNvPr id="8" name="Rectangle 7">
            <a:extLst>
              <a:ext uri="{FF2B5EF4-FFF2-40B4-BE49-F238E27FC236}">
                <a16:creationId xmlns:a16="http://schemas.microsoft.com/office/drawing/2014/main" id="{A3798E4F-E84D-4879-83AD-CA5676BADA7D}"/>
              </a:ext>
            </a:extLst>
          </p:cNvPr>
          <p:cNvSpPr/>
          <p:nvPr/>
        </p:nvSpPr>
        <p:spPr>
          <a:xfrm>
            <a:off x="4362648" y="4774168"/>
            <a:ext cx="418704" cy="369332"/>
          </a:xfrm>
          <a:prstGeom prst="rect">
            <a:avLst/>
          </a:prstGeom>
        </p:spPr>
        <p:txBody>
          <a:bodyPr wrap="none">
            <a:spAutoFit/>
          </a:bodyPr>
          <a:lstStyle/>
          <a:p>
            <a:r>
              <a:rPr lang="en-US" dirty="0"/>
              <a:t>61</a:t>
            </a:r>
          </a:p>
        </p:txBody>
      </p:sp>
    </p:spTree>
    <p:extLst>
      <p:ext uri="{BB962C8B-B14F-4D97-AF65-F5344CB8AC3E}">
        <p14:creationId xmlns:p14="http://schemas.microsoft.com/office/powerpoint/2010/main" val="38353666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34427" y="1657471"/>
            <a:ext cx="7947153" cy="2207542"/>
          </a:xfrm>
          <a:prstGeom prst="rect">
            <a:avLst/>
          </a:prstGeom>
          <a:ln>
            <a:solidFill>
              <a:schemeClr val="tx1"/>
            </a:solidFill>
          </a:ln>
        </p:spPr>
      </p:pic>
      <p:sp>
        <p:nvSpPr>
          <p:cNvPr id="5" name="Title 1"/>
          <p:cNvSpPr txBox="1">
            <a:spLocks/>
          </p:cNvSpPr>
          <p:nvPr/>
        </p:nvSpPr>
        <p:spPr bwMode="auto">
          <a:xfrm>
            <a:off x="1331640" y="90590"/>
            <a:ext cx="6426714" cy="4000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a:lstStyle>
          <a:p>
            <a:pPr defTabSz="342900"/>
            <a:r>
              <a:rPr lang="en-GB" sz="1800" dirty="0">
                <a:solidFill>
                  <a:srgbClr val="000000"/>
                </a:solidFill>
                <a:latin typeface="Verdana"/>
                <a:cs typeface="Arial"/>
              </a:rPr>
              <a:t>Viewing the summary holding in Primo</a:t>
            </a:r>
          </a:p>
        </p:txBody>
      </p:sp>
      <p:sp>
        <p:nvSpPr>
          <p:cNvPr id="7" name="Rectangle 6"/>
          <p:cNvSpPr/>
          <p:nvPr/>
        </p:nvSpPr>
        <p:spPr bwMode="auto">
          <a:xfrm>
            <a:off x="827584" y="2361547"/>
            <a:ext cx="2016224" cy="210204"/>
          </a:xfrm>
          <a:prstGeom prst="rect">
            <a:avLst/>
          </a:prstGeom>
          <a:noFill/>
          <a:ln w="28575"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GB" sz="1350">
              <a:solidFill>
                <a:srgbClr val="000000"/>
              </a:solidFill>
              <a:latin typeface="Arial" pitchFamily="34" charset="0"/>
              <a:cs typeface="Arial" pitchFamily="34" charset="0"/>
            </a:endParaRPr>
          </a:p>
        </p:txBody>
      </p:sp>
      <p:sp>
        <p:nvSpPr>
          <p:cNvPr id="8" name="Rectangle 7">
            <a:extLst>
              <a:ext uri="{FF2B5EF4-FFF2-40B4-BE49-F238E27FC236}">
                <a16:creationId xmlns:a16="http://schemas.microsoft.com/office/drawing/2014/main" id="{ACF69366-E9BB-4015-8C9F-0C7F915BAA5D}"/>
              </a:ext>
            </a:extLst>
          </p:cNvPr>
          <p:cNvSpPr/>
          <p:nvPr/>
        </p:nvSpPr>
        <p:spPr>
          <a:xfrm>
            <a:off x="4362648" y="4774168"/>
            <a:ext cx="418704" cy="369332"/>
          </a:xfrm>
          <a:prstGeom prst="rect">
            <a:avLst/>
          </a:prstGeom>
        </p:spPr>
        <p:txBody>
          <a:bodyPr wrap="none">
            <a:spAutoFit/>
          </a:bodyPr>
          <a:lstStyle/>
          <a:p>
            <a:r>
              <a:rPr lang="en-US" dirty="0"/>
              <a:t>62</a:t>
            </a:r>
          </a:p>
        </p:txBody>
      </p:sp>
    </p:spTree>
    <p:extLst>
      <p:ext uri="{BB962C8B-B14F-4D97-AF65-F5344CB8AC3E}">
        <p14:creationId xmlns:p14="http://schemas.microsoft.com/office/powerpoint/2010/main" val="32935323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1CF9F51-E8ED-42BC-8F85-8B25B03829F1}"/>
              </a:ext>
            </a:extLst>
          </p:cNvPr>
          <p:cNvSpPr>
            <a:spLocks noGrp="1"/>
          </p:cNvSpPr>
          <p:nvPr>
            <p:ph type="subTitle" idx="1"/>
          </p:nvPr>
        </p:nvSpPr>
        <p:spPr>
          <a:xfrm>
            <a:off x="2843808" y="2741442"/>
            <a:ext cx="3672407" cy="478380"/>
          </a:xfrm>
        </p:spPr>
        <p:txBody>
          <a:bodyPr>
            <a:normAutofit/>
          </a:bodyPr>
          <a:lstStyle/>
          <a:p>
            <a:r>
              <a:rPr lang="en-US" dirty="0"/>
              <a:t>Callie.mendoza@exlibrisgroup.com</a:t>
            </a:r>
          </a:p>
        </p:txBody>
      </p:sp>
    </p:spTree>
    <p:extLst>
      <p:ext uri="{BB962C8B-B14F-4D97-AF65-F5344CB8AC3E}">
        <p14:creationId xmlns:p14="http://schemas.microsoft.com/office/powerpoint/2010/main" val="39060289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951DCB-B785-4041-A395-964B540C0100}"/>
              </a:ext>
            </a:extLst>
          </p:cNvPr>
          <p:cNvSpPr>
            <a:spLocks noGrp="1"/>
          </p:cNvSpPr>
          <p:nvPr>
            <p:ph type="ctrTitle"/>
          </p:nvPr>
        </p:nvSpPr>
        <p:spPr>
          <a:xfrm>
            <a:off x="4317035" y="3224126"/>
            <a:ext cx="4747358" cy="1240583"/>
          </a:xfrm>
        </p:spPr>
        <p:txBody>
          <a:bodyPr/>
          <a:lstStyle/>
          <a:p>
            <a:pPr algn="r"/>
            <a:r>
              <a:rPr lang="en-US" sz="2400" dirty="0"/>
              <a:t>We value your feedback!</a:t>
            </a:r>
            <a:br>
              <a:rPr lang="en-US" sz="2400" dirty="0"/>
            </a:br>
            <a:r>
              <a:rPr lang="en-US" sz="2400" dirty="0"/>
              <a:t>Please complete the </a:t>
            </a:r>
            <a:br>
              <a:rPr lang="en-US" sz="2400" dirty="0"/>
            </a:br>
            <a:r>
              <a:rPr lang="en-US" sz="2400" dirty="0"/>
              <a:t>session survey in the </a:t>
            </a:r>
            <a:br>
              <a:rPr lang="en-US" sz="2400" dirty="0"/>
            </a:br>
            <a:r>
              <a:rPr lang="en-US" sz="2400" dirty="0"/>
              <a:t>schedule section of the app.</a:t>
            </a:r>
          </a:p>
        </p:txBody>
      </p:sp>
      <p:sp>
        <p:nvSpPr>
          <p:cNvPr id="3" name="Slide Number Placeholder 2">
            <a:extLst>
              <a:ext uri="{FF2B5EF4-FFF2-40B4-BE49-F238E27FC236}">
                <a16:creationId xmlns:a16="http://schemas.microsoft.com/office/drawing/2014/main" id="{61B13900-7349-4C5D-8FAC-191AE06C8548}"/>
              </a:ext>
            </a:extLst>
          </p:cNvPr>
          <p:cNvSpPr>
            <a:spLocks noGrp="1"/>
          </p:cNvSpPr>
          <p:nvPr>
            <p:ph type="sldNum" sz="quarter" idx="10"/>
          </p:nvPr>
        </p:nvSpPr>
        <p:spPr/>
        <p:txBody>
          <a:bodyPr/>
          <a:lstStyle/>
          <a:p>
            <a:fld id="{1C146586-7EC2-481D-848F-8CE41EB2DE6C}" type="slidenum">
              <a:rPr lang="en-US" smtClean="0"/>
              <a:pPr/>
              <a:t>64</a:t>
            </a:fld>
            <a:endParaRPr lang="en-US" dirty="0"/>
          </a:p>
        </p:txBody>
      </p:sp>
      <p:pic>
        <p:nvPicPr>
          <p:cNvPr id="5" name="Picture 4" descr="image001">
            <a:extLst>
              <a:ext uri="{FF2B5EF4-FFF2-40B4-BE49-F238E27FC236}">
                <a16:creationId xmlns:a16="http://schemas.microsoft.com/office/drawing/2014/main" id="{E2B9581D-E5B8-4896-B012-123552EA8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62356">
            <a:off x="380558" y="-200185"/>
            <a:ext cx="2889021" cy="575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3C0479F-279F-496D-91F5-FED723C2AC3D}"/>
              </a:ext>
            </a:extLst>
          </p:cNvPr>
          <p:cNvSpPr/>
          <p:nvPr/>
        </p:nvSpPr>
        <p:spPr>
          <a:xfrm>
            <a:off x="572057" y="2427734"/>
            <a:ext cx="864096" cy="864096"/>
          </a:xfrm>
          <a:prstGeom prst="ellipse">
            <a:avLst/>
          </a:prstGeom>
          <a:noFill/>
          <a:ln w="76200">
            <a:solidFill>
              <a:srgbClr val="486A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onnector: Curved 6">
            <a:extLst>
              <a:ext uri="{FF2B5EF4-FFF2-40B4-BE49-F238E27FC236}">
                <a16:creationId xmlns:a16="http://schemas.microsoft.com/office/drawing/2014/main" id="{C9B73DC1-B03E-45D1-9D53-CFD36AF1380B}"/>
              </a:ext>
            </a:extLst>
          </p:cNvPr>
          <p:cNvCxnSpPr>
            <a:cxnSpLocks/>
          </p:cNvCxnSpPr>
          <p:nvPr/>
        </p:nvCxnSpPr>
        <p:spPr>
          <a:xfrm rot="10800000">
            <a:off x="1547666" y="2984580"/>
            <a:ext cx="3672406" cy="1603394"/>
          </a:xfrm>
          <a:prstGeom prst="curvedConnector3">
            <a:avLst/>
          </a:prstGeom>
          <a:ln w="76200">
            <a:solidFill>
              <a:srgbClr val="486AE5"/>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2B1E692-5F32-43EA-98D3-EC41245E455C}"/>
              </a:ext>
            </a:extLst>
          </p:cNvPr>
          <p:cNvSpPr/>
          <p:nvPr/>
        </p:nvSpPr>
        <p:spPr>
          <a:xfrm>
            <a:off x="7524328" y="1707654"/>
            <a:ext cx="1512168"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a:extLst>
              <a:ext uri="{FF2B5EF4-FFF2-40B4-BE49-F238E27FC236}">
                <a16:creationId xmlns:a16="http://schemas.microsoft.com/office/drawing/2014/main" id="{5208F032-40EF-4AAB-9B29-E5C13FE84A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8066" y="1765388"/>
            <a:ext cx="1324691" cy="1324691"/>
          </a:xfrm>
          <a:prstGeom prst="rect">
            <a:avLst/>
          </a:prstGeom>
        </p:spPr>
      </p:pic>
    </p:spTree>
    <p:custDataLst>
      <p:tags r:id="rId1"/>
    </p:custDataLst>
    <p:extLst>
      <p:ext uri="{BB962C8B-B14F-4D97-AF65-F5344CB8AC3E}">
        <p14:creationId xmlns:p14="http://schemas.microsoft.com/office/powerpoint/2010/main" val="4046151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21594" y="1566214"/>
            <a:ext cx="5466184" cy="2886350"/>
          </a:xfrm>
          <a:prstGeom prst="rect">
            <a:avLst/>
          </a:prstGeom>
          <a:ln>
            <a:solidFill>
              <a:schemeClr val="accent1"/>
            </a:solidFill>
          </a:ln>
        </p:spPr>
      </p:pic>
      <p:sp>
        <p:nvSpPr>
          <p:cNvPr id="2" name="Slide Number Placeholder 1"/>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p:cNvSpPr>
            <a:spLocks noGrp="1"/>
          </p:cNvSpPr>
          <p:nvPr>
            <p:ph type="title"/>
          </p:nvPr>
        </p:nvSpPr>
        <p:spPr/>
        <p:txBody>
          <a:bodyPr/>
          <a:lstStyle/>
          <a:p>
            <a:r>
              <a:rPr lang="en-US" dirty="0"/>
              <a:t>Prediction Pattern</a:t>
            </a:r>
          </a:p>
        </p:txBody>
      </p:sp>
      <p:sp>
        <p:nvSpPr>
          <p:cNvPr id="11" name="TextBox 10"/>
          <p:cNvSpPr txBox="1"/>
          <p:nvPr/>
        </p:nvSpPr>
        <p:spPr>
          <a:xfrm>
            <a:off x="2187055" y="652214"/>
            <a:ext cx="184731" cy="300082"/>
          </a:xfrm>
          <a:prstGeom prst="rect">
            <a:avLst/>
          </a:prstGeom>
          <a:noFill/>
        </p:spPr>
        <p:txBody>
          <a:bodyPr wrap="none" rtlCol="0">
            <a:spAutoFit/>
          </a:bodyPr>
          <a:lstStyle/>
          <a:p>
            <a:endParaRPr lang="en-US" sz="1350" dirty="0"/>
          </a:p>
        </p:txBody>
      </p:sp>
      <p:sp>
        <p:nvSpPr>
          <p:cNvPr id="9" name="Rectangle 8"/>
          <p:cNvSpPr/>
          <p:nvPr/>
        </p:nvSpPr>
        <p:spPr bwMode="auto">
          <a:xfrm>
            <a:off x="1958754" y="3399696"/>
            <a:ext cx="3168744" cy="235044"/>
          </a:xfrm>
          <a:prstGeom prst="rect">
            <a:avLst/>
          </a:prstGeom>
          <a:noFill/>
          <a:ln w="38100"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350" dirty="0">
              <a:latin typeface="Arial" pitchFamily="34" charset="0"/>
              <a:cs typeface="Arial" pitchFamily="34" charset="0"/>
            </a:endParaRPr>
          </a:p>
        </p:txBody>
      </p:sp>
      <p:sp>
        <p:nvSpPr>
          <p:cNvPr id="10" name="Rectangle 9"/>
          <p:cNvSpPr/>
          <p:nvPr/>
        </p:nvSpPr>
        <p:spPr bwMode="auto">
          <a:xfrm>
            <a:off x="1969908" y="4193911"/>
            <a:ext cx="2038476" cy="224241"/>
          </a:xfrm>
          <a:prstGeom prst="rect">
            <a:avLst/>
          </a:prstGeom>
          <a:noFill/>
          <a:ln w="38100"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350" dirty="0">
              <a:latin typeface="Arial" pitchFamily="34" charset="0"/>
              <a:cs typeface="Arial" pitchFamily="34" charset="0"/>
            </a:endParaRPr>
          </a:p>
        </p:txBody>
      </p:sp>
      <p:sp>
        <p:nvSpPr>
          <p:cNvPr id="13" name="TextBox 12"/>
          <p:cNvSpPr txBox="1"/>
          <p:nvPr/>
        </p:nvSpPr>
        <p:spPr>
          <a:xfrm>
            <a:off x="3869922" y="877093"/>
            <a:ext cx="3788178" cy="923330"/>
          </a:xfrm>
          <a:prstGeom prst="rect">
            <a:avLst/>
          </a:prstGeom>
          <a:solidFill>
            <a:schemeClr val="bg1"/>
          </a:solidFill>
          <a:ln>
            <a:solidFill>
              <a:schemeClr val="tx1"/>
            </a:solidFill>
          </a:ln>
        </p:spPr>
        <p:txBody>
          <a:bodyPr wrap="square" rtlCol="0">
            <a:spAutoFit/>
          </a:bodyPr>
          <a:lstStyle/>
          <a:p>
            <a:pPr marL="257175" indent="-257175">
              <a:buFont typeface="Arial" pitchFamily="34" charset="0"/>
              <a:buChar char="•"/>
            </a:pPr>
            <a:r>
              <a:rPr lang="en-US" sz="1350" dirty="0"/>
              <a:t>We have bibliographic record MMSID 99137610800121 </a:t>
            </a:r>
          </a:p>
          <a:p>
            <a:pPr marL="257175" indent="-257175">
              <a:buFont typeface="Arial" pitchFamily="34" charset="0"/>
              <a:buChar char="•"/>
            </a:pPr>
            <a:r>
              <a:rPr lang="en-US" sz="1350" dirty="0"/>
              <a:t>Title “Caddoan archeology journal” </a:t>
            </a:r>
          </a:p>
          <a:p>
            <a:pPr marL="257175" indent="-257175">
              <a:buFont typeface="Arial" pitchFamily="34" charset="0"/>
              <a:buChar char="•"/>
            </a:pPr>
            <a:r>
              <a:rPr lang="en-US" sz="1350" dirty="0"/>
              <a:t>This is a quarterly journal </a:t>
            </a:r>
          </a:p>
        </p:txBody>
      </p:sp>
    </p:spTree>
    <p:extLst>
      <p:ext uri="{BB962C8B-B14F-4D97-AF65-F5344CB8AC3E}">
        <p14:creationId xmlns:p14="http://schemas.microsoft.com/office/powerpoint/2010/main" val="824640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3118" y="1179117"/>
            <a:ext cx="8877764" cy="2800969"/>
          </a:xfrm>
          <a:prstGeom prst="rect">
            <a:avLst/>
          </a:prstGeom>
          <a:ln>
            <a:solidFill>
              <a:schemeClr val="accent1"/>
            </a:solidFill>
          </a:ln>
        </p:spPr>
      </p:pic>
      <p:sp>
        <p:nvSpPr>
          <p:cNvPr id="2" name="Slide Number Placeholder 1"/>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p:cNvSpPr>
            <a:spLocks noGrp="1"/>
          </p:cNvSpPr>
          <p:nvPr>
            <p:ph type="title"/>
          </p:nvPr>
        </p:nvSpPr>
        <p:spPr/>
        <p:txBody>
          <a:bodyPr/>
          <a:lstStyle/>
          <a:p>
            <a:r>
              <a:rPr lang="en-US" dirty="0"/>
              <a:t>Prediction Pattern</a:t>
            </a:r>
          </a:p>
        </p:txBody>
      </p:sp>
      <p:sp>
        <p:nvSpPr>
          <p:cNvPr id="11" name="TextBox 10"/>
          <p:cNvSpPr txBox="1"/>
          <p:nvPr/>
        </p:nvSpPr>
        <p:spPr>
          <a:xfrm>
            <a:off x="2187055" y="652214"/>
            <a:ext cx="184731" cy="300082"/>
          </a:xfrm>
          <a:prstGeom prst="rect">
            <a:avLst/>
          </a:prstGeom>
          <a:noFill/>
        </p:spPr>
        <p:txBody>
          <a:bodyPr wrap="none" rtlCol="0">
            <a:spAutoFit/>
          </a:bodyPr>
          <a:lstStyle/>
          <a:p>
            <a:endParaRPr lang="en-US" sz="1350" dirty="0"/>
          </a:p>
        </p:txBody>
      </p:sp>
      <p:sp>
        <p:nvSpPr>
          <p:cNvPr id="16" name="Rectangle 15"/>
          <p:cNvSpPr/>
          <p:nvPr/>
        </p:nvSpPr>
        <p:spPr bwMode="auto">
          <a:xfrm>
            <a:off x="4628734" y="3609598"/>
            <a:ext cx="1394475" cy="352039"/>
          </a:xfrm>
          <a:prstGeom prst="rect">
            <a:avLst/>
          </a:prstGeom>
          <a:noFill/>
          <a:ln w="38100"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350" dirty="0">
              <a:latin typeface="Arial" pitchFamily="34" charset="0"/>
              <a:cs typeface="Arial" pitchFamily="34" charset="0"/>
            </a:endParaRPr>
          </a:p>
        </p:txBody>
      </p:sp>
    </p:spTree>
    <p:extLst>
      <p:ext uri="{BB962C8B-B14F-4D97-AF65-F5344CB8AC3E}">
        <p14:creationId xmlns:p14="http://schemas.microsoft.com/office/powerpoint/2010/main" val="4042051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27784" y="762657"/>
            <a:ext cx="3175097" cy="3922180"/>
          </a:xfrm>
          <a:prstGeom prst="rect">
            <a:avLst/>
          </a:prstGeom>
          <a:ln>
            <a:solidFill>
              <a:schemeClr val="accent1"/>
            </a:solidFill>
          </a:ln>
        </p:spPr>
      </p:pic>
      <p:sp>
        <p:nvSpPr>
          <p:cNvPr id="2" name="Slide Number Placeholder 1"/>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p:cNvSpPr>
            <a:spLocks noGrp="1"/>
          </p:cNvSpPr>
          <p:nvPr>
            <p:ph type="title"/>
          </p:nvPr>
        </p:nvSpPr>
        <p:spPr/>
        <p:txBody>
          <a:bodyPr/>
          <a:lstStyle/>
          <a:p>
            <a:r>
              <a:rPr lang="en-US" dirty="0"/>
              <a:t>Prediction Pattern</a:t>
            </a:r>
          </a:p>
        </p:txBody>
      </p:sp>
      <p:sp>
        <p:nvSpPr>
          <p:cNvPr id="11" name="TextBox 10"/>
          <p:cNvSpPr txBox="1"/>
          <p:nvPr/>
        </p:nvSpPr>
        <p:spPr>
          <a:xfrm>
            <a:off x="2187055" y="652214"/>
            <a:ext cx="184731" cy="300082"/>
          </a:xfrm>
          <a:prstGeom prst="rect">
            <a:avLst/>
          </a:prstGeom>
          <a:noFill/>
        </p:spPr>
        <p:txBody>
          <a:bodyPr wrap="none" rtlCol="0">
            <a:spAutoFit/>
          </a:bodyPr>
          <a:lstStyle/>
          <a:p>
            <a:endParaRPr lang="en-US" sz="1350" dirty="0"/>
          </a:p>
        </p:txBody>
      </p:sp>
      <p:sp>
        <p:nvSpPr>
          <p:cNvPr id="14" name="Rectangle 13"/>
          <p:cNvSpPr/>
          <p:nvPr/>
        </p:nvSpPr>
        <p:spPr bwMode="auto">
          <a:xfrm>
            <a:off x="3275856" y="2211710"/>
            <a:ext cx="1473956" cy="177839"/>
          </a:xfrm>
          <a:prstGeom prst="rect">
            <a:avLst/>
          </a:prstGeom>
          <a:noFill/>
          <a:ln w="38100" cap="flat" cmpd="sng" algn="ctr">
            <a:solidFill>
              <a:srgbClr val="FF0000"/>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1350" dirty="0">
              <a:latin typeface="Arial" pitchFamily="34" charset="0"/>
              <a:cs typeface="Arial" pitchFamily="34" charset="0"/>
            </a:endParaRPr>
          </a:p>
        </p:txBody>
      </p:sp>
    </p:spTree>
    <p:extLst>
      <p:ext uri="{BB962C8B-B14F-4D97-AF65-F5344CB8AC3E}">
        <p14:creationId xmlns:p14="http://schemas.microsoft.com/office/powerpoint/2010/main" val="38420412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urm">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raft_x0020_Deadline_x0020_March_x0020_27_x002c__x0020_2019 xmlns="de06d3f9-7ce7-4da0-bb4d-0aca5326c5f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86020654FE1C46BDDCF4524BB0289E" ma:contentTypeVersion="5" ma:contentTypeDescription="Create a new document." ma:contentTypeScope="" ma:versionID="1c60bcbed856c664a0b5d6ddf601d73e">
  <xsd:schema xmlns:xsd="http://www.w3.org/2001/XMLSchema" xmlns:xs="http://www.w3.org/2001/XMLSchema" xmlns:p="http://schemas.microsoft.com/office/2006/metadata/properties" xmlns:ns2="de06d3f9-7ce7-4da0-bb4d-0aca5326c5f1" xmlns:ns3="12b44858-5d63-4bd5-81b4-116723e020cd" targetNamespace="http://schemas.microsoft.com/office/2006/metadata/properties" ma:root="true" ma:fieldsID="4a622f579ada7866444ff6f1f39a63ba" ns2:_="" ns3:_="">
    <xsd:import namespace="de06d3f9-7ce7-4da0-bb4d-0aca5326c5f1"/>
    <xsd:import namespace="12b44858-5d63-4bd5-81b4-116723e020cd"/>
    <xsd:element name="properties">
      <xsd:complexType>
        <xsd:sequence>
          <xsd:element name="documentManagement">
            <xsd:complexType>
              <xsd:all>
                <xsd:element ref="ns2:Draft_x0020_Deadline_x0020_March_x0020_27_x002c__x0020_2019"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06d3f9-7ce7-4da0-bb4d-0aca5326c5f1" elementFormDefault="qualified">
    <xsd:import namespace="http://schemas.microsoft.com/office/2006/documentManagement/types"/>
    <xsd:import namespace="http://schemas.microsoft.com/office/infopath/2007/PartnerControls"/>
    <xsd:element name="Draft_x0020_Deadline_x0020_March_x0020_27_x002c__x0020_2019" ma:index="8" nillable="true" ma:displayName="DEADLINE" ma:format="Dropdown" ma:internalName="Draft_x0020_Deadline_x0020_March_x0020_27_x002c__x0020_2019">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b44858-5d63-4bd5-81b4-116723e020c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97DB44-483B-46A4-978C-7E80202ACDDD}">
  <ds:schemaRefs>
    <ds:schemaRef ds:uri="http://schemas.microsoft.com/sharepoint/v3/contenttype/forms"/>
  </ds:schemaRefs>
</ds:datastoreItem>
</file>

<file path=customXml/itemProps2.xml><?xml version="1.0" encoding="utf-8"?>
<ds:datastoreItem xmlns:ds="http://schemas.openxmlformats.org/officeDocument/2006/customXml" ds:itemID="{E9E35FDD-E5D1-46B1-A400-F64BB64F976B}">
  <ds:schemaRefs>
    <ds:schemaRef ds:uri="http://schemas.microsoft.com/office/2006/documentManagement/types"/>
    <ds:schemaRef ds:uri="de06d3f9-7ce7-4da0-bb4d-0aca5326c5f1"/>
    <ds:schemaRef ds:uri="http://purl.org/dc/elements/1.1/"/>
    <ds:schemaRef ds:uri="12b44858-5d63-4bd5-81b4-116723e020cd"/>
    <ds:schemaRef ds:uri="http://schemas.microsoft.com/office/2006/metadata/properties"/>
    <ds:schemaRef ds:uri="http://schemas.openxmlformats.org/package/2006/metadata/core-properties"/>
    <ds:schemaRef ds:uri="http://schemas.microsoft.com/office/infopath/2007/PartnerControls"/>
    <ds:schemaRef ds:uri="http://purl.org/dc/dcmitype/"/>
    <ds:schemaRef ds:uri="http://purl.org/dc/terms/"/>
    <ds:schemaRef ds:uri="http://www.w3.org/XML/1998/namespace"/>
  </ds:schemaRefs>
</ds:datastoreItem>
</file>

<file path=customXml/itemProps3.xml><?xml version="1.0" encoding="utf-8"?>
<ds:datastoreItem xmlns:ds="http://schemas.openxmlformats.org/officeDocument/2006/customXml" ds:itemID="{39D51A7B-7570-45C2-89BB-53FC64D35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06d3f9-7ce7-4da0-bb4d-0aca5326c5f1"/>
    <ds:schemaRef ds:uri="12b44858-5d63-4bd5-81b4-116723e020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11063</TotalTime>
  <Words>2810</Words>
  <Application>Microsoft Office PowerPoint</Application>
  <PresentationFormat>On-screen Show (16:9)</PresentationFormat>
  <Paragraphs>385</Paragraphs>
  <Slides>64</Slides>
  <Notes>49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64</vt:i4>
      </vt:variant>
    </vt:vector>
  </HeadingPairs>
  <TitlesOfParts>
    <vt:vector size="73" baseType="lpstr">
      <vt:lpstr>MS PGothic</vt:lpstr>
      <vt:lpstr>Arial</vt:lpstr>
      <vt:lpstr>Calibri</vt:lpstr>
      <vt:lpstr>Calibri Light</vt:lpstr>
      <vt:lpstr>Courier New</vt:lpstr>
      <vt:lpstr>Verdana</vt:lpstr>
      <vt:lpstr>Wingdings 3</vt:lpstr>
      <vt:lpstr>IGeLU_2016_16X9 (1)</vt:lpstr>
      <vt:lpstr>urm</vt:lpstr>
      <vt:lpstr>Prediction Patterns and Summary Holdings </vt:lpstr>
      <vt:lpstr>Welcome</vt:lpstr>
      <vt:lpstr>PowerPoint Presentation</vt:lpstr>
      <vt:lpstr>Prediction Patterns Introduction</vt:lpstr>
      <vt:lpstr>Prediction Patterns Introduction</vt:lpstr>
      <vt:lpstr>Prediction Patterns Introduction</vt:lpstr>
      <vt:lpstr>Prediction Pattern</vt:lpstr>
      <vt:lpstr>Prediction Pattern</vt:lpstr>
      <vt:lpstr>Prediction Pattern</vt:lpstr>
      <vt:lpstr>Prediction Pattern</vt:lpstr>
      <vt:lpstr>Prediction Pattern</vt:lpstr>
      <vt:lpstr>Prediction Pattern</vt:lpstr>
      <vt:lpstr>Prediction Pattern</vt:lpstr>
      <vt:lpstr>Prediction Pattern</vt:lpstr>
      <vt:lpstr>Prediction Pattern</vt:lpstr>
      <vt:lpstr>PowerPoint Presentation</vt:lpstr>
      <vt:lpstr>Opening the predicted items</vt:lpstr>
      <vt:lpstr>Opening the predicted items</vt:lpstr>
      <vt:lpstr>Opening the predicted items</vt:lpstr>
      <vt:lpstr>Receiving (check-in)</vt:lpstr>
      <vt:lpstr>Receiving (check-in)</vt:lpstr>
      <vt:lpstr>Receiving (check-in)</vt:lpstr>
      <vt:lpstr>Receiving (check-in)</vt:lpstr>
      <vt:lpstr>Receiving (check-in)</vt:lpstr>
      <vt:lpstr>Receiving (check-in)</vt:lpstr>
      <vt:lpstr>Receiving (check-in)</vt:lpstr>
      <vt:lpstr>Receiving (check-in)</vt:lpstr>
      <vt:lpstr>Receiving (check-in)</vt:lpstr>
      <vt:lpstr>Receiving (check-in)</vt:lpstr>
      <vt:lpstr>Receiving (check-in)</vt:lpstr>
      <vt:lpstr>PowerPoint Presentation</vt:lpstr>
      <vt:lpstr>Normalization Tasks for Holdings Records </vt:lpstr>
      <vt:lpstr>Normalization Tasks for Holdings Records </vt:lpstr>
      <vt:lpstr>Normalization Tasks for Holdings Records </vt:lpstr>
      <vt:lpstr>PowerPoint Presentation</vt:lpstr>
      <vt:lpstr>PowerPoint Presentation</vt:lpstr>
      <vt:lpstr>PowerPoint Presentation</vt:lpstr>
      <vt:lpstr>PowerPoint Presentation</vt:lpstr>
      <vt:lpstr>PowerPoint Presentation</vt:lpstr>
      <vt:lpstr>PowerPoint Presentation</vt:lpstr>
      <vt:lpstr>Example when Prediction Pattern is used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Recreating the 863/4/5 and the 866/7/8 fields </vt:lpstr>
      <vt:lpstr>PowerPoint Presentation</vt:lpstr>
      <vt:lpstr>PowerPoint Presentation</vt:lpstr>
      <vt:lpstr>PowerPoint Presentation</vt:lpstr>
      <vt:lpstr>PowerPoint Presentation</vt:lpstr>
      <vt:lpstr>PowerPoint Presentation</vt:lpstr>
      <vt:lpstr>PowerPoint Presentation</vt:lpstr>
      <vt:lpstr>What happens if you aren’t using prediction patterns?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value your feedback! Please complete the  session survey in the  schedule section of the app.</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Rae Cheney</cp:lastModifiedBy>
  <cp:revision>519</cp:revision>
  <dcterms:created xsi:type="dcterms:W3CDTF">2017-01-02T15:10:30Z</dcterms:created>
  <dcterms:modified xsi:type="dcterms:W3CDTF">2019-04-19T17:50:30Z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y fmtid="{D5CDD505-2E9C-101B-9397-08002B2CF9AE}" pid="5" name="ContentTypeId">
    <vt:lpwstr>0x010100F086020654FE1C46BDDCF4524BB0289E</vt:lpwstr>
  </property>
</Properties>
</file>