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1"/>
  </p:notesMasterIdLst>
  <p:handoutMasterIdLst>
    <p:handoutMasterId r:id="rId92"/>
  </p:handoutMasterIdLst>
  <p:sldIdLst>
    <p:sldId id="1696" r:id="rId5"/>
    <p:sldId id="1816" r:id="rId6"/>
    <p:sldId id="1704" r:id="rId7"/>
    <p:sldId id="306" r:id="rId8"/>
    <p:sldId id="1746" r:id="rId9"/>
    <p:sldId id="1747" r:id="rId10"/>
    <p:sldId id="1853" r:id="rId11"/>
    <p:sldId id="1845" r:id="rId12"/>
    <p:sldId id="1752" r:id="rId13"/>
    <p:sldId id="1848" r:id="rId14"/>
    <p:sldId id="1749" r:id="rId15"/>
    <p:sldId id="1844" r:id="rId16"/>
    <p:sldId id="1748" r:id="rId17"/>
    <p:sldId id="1849" r:id="rId18"/>
    <p:sldId id="1850" r:id="rId19"/>
    <p:sldId id="1702" r:id="rId20"/>
    <p:sldId id="1739" r:id="rId21"/>
    <p:sldId id="1854" r:id="rId22"/>
    <p:sldId id="1740" r:id="rId23"/>
    <p:sldId id="1818" r:id="rId24"/>
    <p:sldId id="1819" r:id="rId25"/>
    <p:sldId id="1820" r:id="rId26"/>
    <p:sldId id="1821" r:id="rId27"/>
    <p:sldId id="1822" r:id="rId28"/>
    <p:sldId id="1851" r:id="rId29"/>
    <p:sldId id="1823" r:id="rId30"/>
    <p:sldId id="1824" r:id="rId31"/>
    <p:sldId id="1825" r:id="rId32"/>
    <p:sldId id="1826" r:id="rId33"/>
    <p:sldId id="1827" r:id="rId34"/>
    <p:sldId id="1828" r:id="rId35"/>
    <p:sldId id="1829" r:id="rId36"/>
    <p:sldId id="1831" r:id="rId37"/>
    <p:sldId id="1852" r:id="rId38"/>
    <p:sldId id="1832" r:id="rId39"/>
    <p:sldId id="1842" r:id="rId40"/>
    <p:sldId id="1833" r:id="rId41"/>
    <p:sldId id="1834" r:id="rId42"/>
    <p:sldId id="1835" r:id="rId43"/>
    <p:sldId id="1836" r:id="rId44"/>
    <p:sldId id="1840" r:id="rId45"/>
    <p:sldId id="1838" r:id="rId46"/>
    <p:sldId id="1841" r:id="rId47"/>
    <p:sldId id="1783" r:id="rId48"/>
    <p:sldId id="1703" r:id="rId49"/>
    <p:sldId id="1732" r:id="rId50"/>
    <p:sldId id="1733" r:id="rId51"/>
    <p:sldId id="1765" r:id="rId52"/>
    <p:sldId id="1766" r:id="rId53"/>
    <p:sldId id="1767" r:id="rId54"/>
    <p:sldId id="1784" r:id="rId55"/>
    <p:sldId id="1768" r:id="rId56"/>
    <p:sldId id="1769" r:id="rId57"/>
    <p:sldId id="1770" r:id="rId58"/>
    <p:sldId id="1809" r:id="rId59"/>
    <p:sldId id="1771" r:id="rId60"/>
    <p:sldId id="1772" r:id="rId61"/>
    <p:sldId id="1773" r:id="rId62"/>
    <p:sldId id="1774" r:id="rId63"/>
    <p:sldId id="1775" r:id="rId64"/>
    <p:sldId id="1776" r:id="rId65"/>
    <p:sldId id="1810" r:id="rId66"/>
    <p:sldId id="307" r:id="rId67"/>
    <p:sldId id="1786" r:id="rId68"/>
    <p:sldId id="1782" r:id="rId69"/>
    <p:sldId id="1790" r:id="rId70"/>
    <p:sldId id="1787" r:id="rId71"/>
    <p:sldId id="1788" r:id="rId72"/>
    <p:sldId id="1789" r:id="rId73"/>
    <p:sldId id="1785" r:id="rId74"/>
    <p:sldId id="1791" r:id="rId75"/>
    <p:sldId id="1792" r:id="rId76"/>
    <p:sldId id="1793" r:id="rId77"/>
    <p:sldId id="1794" r:id="rId78"/>
    <p:sldId id="1795" r:id="rId79"/>
    <p:sldId id="1802" r:id="rId80"/>
    <p:sldId id="1796" r:id="rId81"/>
    <p:sldId id="1801" r:id="rId82"/>
    <p:sldId id="1803" r:id="rId83"/>
    <p:sldId id="1798" r:id="rId84"/>
    <p:sldId id="1799" r:id="rId85"/>
    <p:sldId id="1806" r:id="rId86"/>
    <p:sldId id="1807" r:id="rId87"/>
    <p:sldId id="1804" r:id="rId88"/>
    <p:sldId id="1843" r:id="rId89"/>
    <p:sldId id="1714" r:id="rId90"/>
  </p:sldIdLst>
  <p:sldSz cx="9144000" cy="5143500" type="screen16x9"/>
  <p:notesSz cx="6858000" cy="9144000"/>
  <p:custDataLst>
    <p:tags r:id="rId9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c Doneux" initials="DD" lastIdx="2" clrIdx="0">
    <p:extLst>
      <p:ext uri="{19B8F6BF-5375-455C-9EA6-DF929625EA0E}">
        <p15:presenceInfo xmlns:p15="http://schemas.microsoft.com/office/powerpoint/2012/main" userId="S::Dominic.Doneux@proquest.com::eea5fbc5-aedf-47c2-8491-98bf6bc8d4b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000000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5" autoAdjust="0"/>
    <p:restoredTop sz="85609" autoAdjust="0"/>
  </p:normalViewPr>
  <p:slideViewPr>
    <p:cSldViewPr>
      <p:cViewPr varScale="1">
        <p:scale>
          <a:sx n="77" d="100"/>
          <a:sy n="77" d="100"/>
        </p:scale>
        <p:origin x="642" y="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presProps" Target="pres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notesMaster" Target="notesMasters/notesMaster1.xml"/><Relationship Id="rId9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tags" Target="tags/tag1.xml"/><Relationship Id="rId9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6" y="-60986"/>
            <a:ext cx="9143999" cy="321688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AB3B9CF-95BB-432A-BDB8-C551CE5AC6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9860F54-6473-42B9-9C70-2120A13EDC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E0AA6E8-5C67-4218-B9D9-F0A61180B1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" y="0"/>
            <a:ext cx="9141291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19BA8FF-75EB-4AF8-8E79-7820FDCF47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0214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9" r:id="rId7"/>
    <p:sldLayoutId id="2147483805" r:id="rId8"/>
    <p:sldLayoutId id="214748376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810" r:id="rId18"/>
    <p:sldLayoutId id="2147483764" r:id="rId19"/>
    <p:sldLayoutId id="2147483793" r:id="rId20"/>
    <p:sldLayoutId id="2147483802" r:id="rId21"/>
    <p:sldLayoutId id="2147483813" r:id="rId22"/>
    <p:sldLayoutId id="2147483814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4" Type="http://schemas.openxmlformats.org/officeDocument/2006/relationships/image" Target="../media/image102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Advanced Analytics – Fulfillment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7014B1-F513-4888-BFB5-E71B579674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Connie Braun and </a:t>
            </a:r>
            <a:r>
              <a:rPr lang="en-US"/>
              <a:t>Dominic Doneux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82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714CC9-B30C-481A-9DA1-9DC228F82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019" y="2208580"/>
            <a:ext cx="3882416" cy="2890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9356ED-D943-435A-AA11-4F93167E96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5FC953-23F0-4997-8BAC-3E84F115F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the Filter for Due 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FF629C-B5B5-4E7A-A762-AA5175123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7" y="1059582"/>
            <a:ext cx="8312727" cy="9460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493B2FE0-DC3F-4A48-87C1-C572308DB866}"/>
              </a:ext>
            </a:extLst>
          </p:cNvPr>
          <p:cNvCxnSpPr>
            <a:cxnSpLocks/>
          </p:cNvCxnSpPr>
          <p:nvPr/>
        </p:nvCxnSpPr>
        <p:spPr>
          <a:xfrm rot="16200000" flipV="1">
            <a:off x="5048761" y="4191930"/>
            <a:ext cx="648072" cy="432048"/>
          </a:xfrm>
          <a:prstGeom prst="curvedConnector3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D5C83A5-6DDB-4D12-8AE7-14DEBB098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21" y="2571750"/>
            <a:ext cx="3872179" cy="1290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5972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BC2604-310F-41AE-90D7-01BDA62B6F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8B6089-5882-4E7A-ADC8-E4E2C8F3E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Filter for Due 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C8AC03-4627-4E2A-AE88-961322A399A3}"/>
              </a:ext>
            </a:extLst>
          </p:cNvPr>
          <p:cNvSpPr txBox="1"/>
          <p:nvPr/>
        </p:nvSpPr>
        <p:spPr>
          <a:xfrm>
            <a:off x="395536" y="4299942"/>
            <a:ext cx="828092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"Due </a:t>
            </a:r>
            <a:r>
              <a:rPr lang="en-US" sz="2000" dirty="0" err="1"/>
              <a:t>Date"."Due</a:t>
            </a:r>
            <a:r>
              <a:rPr lang="en-US" sz="2000" dirty="0"/>
              <a:t> Date" BETWEEN TIMESTAMPADD(SQL_TSI_DAY, -14, CURRENT_DATE) AND TIMESTAMPADD(SQL_TSI_DAY, -7, CURRENT_DATE)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A9D71C-0596-424D-A2A5-DAD80A015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82" y="771550"/>
            <a:ext cx="8004235" cy="2134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B82DA2-9A8A-44B0-BF80-1B0AB6FB3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31" y="1820274"/>
            <a:ext cx="8070937" cy="2191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6981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BC2604-310F-41AE-90D7-01BDA62B6F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8B6089-5882-4E7A-ADC8-E4E2C8F3E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Analysis Looks Now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434056-C3AB-49F2-8159-C1ABCA7A1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131590"/>
            <a:ext cx="8312727" cy="1659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3691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4C1636-3AEA-4214-8531-C7F75E37E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5E05A7-D540-461E-B4B1-355BB21D7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the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867995-AA77-4F6E-BACE-17599C07A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131590"/>
            <a:ext cx="8312727" cy="14735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1358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E91F60-CB7B-4432-80C7-F66835E42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F8B0C5-E869-4947-983B-F839D1FD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 Overdue Between Seven and 14 Days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3D5733-DBD3-4012-B77F-59951A9EB205}"/>
              </a:ext>
            </a:extLst>
          </p:cNvPr>
          <p:cNvSpPr/>
          <p:nvPr/>
        </p:nvSpPr>
        <p:spPr>
          <a:xfrm>
            <a:off x="452157" y="1635646"/>
            <a:ext cx="8239693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Save the Analysis!</a:t>
            </a:r>
          </a:p>
        </p:txBody>
      </p:sp>
    </p:spTree>
    <p:extLst>
      <p:ext uri="{BB962C8B-B14F-4D97-AF65-F5344CB8AC3E}">
        <p14:creationId xmlns:p14="http://schemas.microsoft.com/office/powerpoint/2010/main" val="143867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601811-6CE0-4204-A40B-04ADDF08DD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1F7D98-3602-404A-8061-A3702B191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 Overdue Between </a:t>
            </a:r>
            <a:r>
              <a:rPr lang="en-US"/>
              <a:t>Seven and 14 Days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8B973-6556-44CF-88F4-7CD0FC2EE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else might be useful in this analysis?</a:t>
            </a:r>
          </a:p>
        </p:txBody>
      </p:sp>
    </p:spTree>
    <p:extLst>
      <p:ext uri="{BB962C8B-B14F-4D97-AF65-F5344CB8AC3E}">
        <p14:creationId xmlns:p14="http://schemas.microsoft.com/office/powerpoint/2010/main" val="4274222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D6943D-83D2-4DB0-A706-80B7933432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Loans and Renewals Snapshot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8A07F-CA92-4282-9CE0-17C31D8428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72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8B3156-381E-42CB-BFEA-8A5DE8DD46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A98101-21AD-4E20-AD54-9DF073191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E350B-4363-4DEE-AE2A-3DE14EC14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want to create a “snapshot” report showing how many loans and renewals there were during a specific period of time</a:t>
            </a:r>
          </a:p>
          <a:p>
            <a:endParaRPr lang="en-US" dirty="0"/>
          </a:p>
          <a:p>
            <a:r>
              <a:rPr lang="en-US" dirty="0"/>
              <a:t>We want to count the loans and renewals separately</a:t>
            </a:r>
          </a:p>
          <a:p>
            <a:endParaRPr lang="en-US" dirty="0"/>
          </a:p>
          <a:p>
            <a:r>
              <a:rPr lang="en-US" dirty="0"/>
              <a:t>We want to be able to easily update this report with different periods of time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275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8B3156-381E-42CB-BFEA-8A5DE8DD46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A98101-21AD-4E20-AD54-9DF073191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E350B-4363-4DEE-AE2A-3DE14EC14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measure loans and renewals separately we will use the FILTER function instead of filters</a:t>
            </a:r>
          </a:p>
          <a:p>
            <a:endParaRPr lang="en-US" dirty="0"/>
          </a:p>
          <a:p>
            <a:r>
              <a:rPr lang="en-US" dirty="0"/>
              <a:t>To make the report easy to update we will </a:t>
            </a:r>
            <a:r>
              <a:rPr lang="en-US"/>
              <a:t>use a prompt and presentation </a:t>
            </a:r>
            <a:r>
              <a:rPr lang="en-US" dirty="0"/>
              <a:t>variables</a:t>
            </a:r>
          </a:p>
          <a:p>
            <a:endParaRPr lang="en-US" dirty="0"/>
          </a:p>
          <a:p>
            <a:r>
              <a:rPr lang="en-US" dirty="0"/>
              <a:t>But first, why is this not possible with regular filters?</a:t>
            </a:r>
          </a:p>
        </p:txBody>
      </p:sp>
    </p:spTree>
    <p:extLst>
      <p:ext uri="{BB962C8B-B14F-4D97-AF65-F5344CB8AC3E}">
        <p14:creationId xmlns:p14="http://schemas.microsoft.com/office/powerpoint/2010/main" val="1337263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3483DC-A9F9-432D-AA55-D7534C834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2EB0DA-35AB-44E8-87BC-8233978FA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First Attempt With Filters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C21115-6736-46EF-B853-A217C7F2E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457178"/>
            <a:ext cx="8312727" cy="2229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0724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56F35C-DDAE-42EF-A790-FA84F89451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BA576C-819C-41E7-A0E2-B2A046406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1ED12-2966-48C3-8B30-5DDA8F8B3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sub-folder in your institutional folder to hold the analyses we will create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more than one person from your institution is participating in today’s training, determine a naming convention (e.g. initials or name to start each saved analysis name)</a:t>
            </a:r>
          </a:p>
        </p:txBody>
      </p:sp>
    </p:spTree>
    <p:extLst>
      <p:ext uri="{BB962C8B-B14F-4D97-AF65-F5344CB8AC3E}">
        <p14:creationId xmlns:p14="http://schemas.microsoft.com/office/powerpoint/2010/main" val="2397704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8B3156-381E-42CB-BFEA-8A5DE8DD46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A98101-21AD-4E20-AD54-9DF073191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First Attempt With Filters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E350B-4363-4DEE-AE2A-3DE14EC14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Renewals after Feb 18 are being counted</a:t>
            </a:r>
          </a:p>
          <a:p>
            <a:r>
              <a:rPr lang="en-US" dirty="0">
                <a:solidFill>
                  <a:srgbClr val="FF0000"/>
                </a:solidFill>
              </a:rPr>
              <a:t>Renewals for items loaned before Feb 18 are not being counted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A819D8-F01F-42D7-99CF-B4AB8D214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1679970"/>
            <a:ext cx="7056784" cy="310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96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3483DC-A9F9-432D-AA55-D7534C834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2EB0DA-35AB-44E8-87BC-8233978FA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First Attempt With Filters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0EA670-001A-4F94-9F19-1CC1B25CE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421756"/>
            <a:ext cx="8312727" cy="22999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1949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8B3156-381E-42CB-BFEA-8A5DE8DD46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A98101-21AD-4E20-AD54-9DF073191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First Attempt With Filters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E350B-4363-4DEE-AE2A-3DE14EC14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Only returns items loaned AND renewed in a single month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A634A2-ABF6-4375-9144-8990A30D0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" y="1433110"/>
            <a:ext cx="8203883" cy="2650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283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3483DC-A9F9-432D-AA55-D7534C834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2EB0DA-35AB-44E8-87BC-8233978FA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First Attempt With Filters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D3C9E1-EBF0-4089-A304-3AB6B3CBB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403567"/>
            <a:ext cx="8312727" cy="23363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982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8B3156-381E-42CB-BFEA-8A5DE8DD46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A98101-21AD-4E20-AD54-9DF073191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First Attempt With Filters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E350B-4363-4DEE-AE2A-3DE14EC14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Renewals for items loaned before Feb 18 are being counted</a:t>
            </a:r>
          </a:p>
          <a:p>
            <a:r>
              <a:rPr lang="en-US" dirty="0">
                <a:solidFill>
                  <a:srgbClr val="FF0000"/>
                </a:solidFill>
              </a:rPr>
              <a:t>Renewals after February 18 still counted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DD7377-8A67-4B3B-B822-20BDDB676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092" y="1678560"/>
            <a:ext cx="6363816" cy="314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07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E91F60-CB7B-4432-80C7-F66835E42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F8B0C5-E869-4947-983B-F839D1FD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 and Renewals Snapshot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3D5733-DBD3-4012-B77F-59951A9EB205}"/>
              </a:ext>
            </a:extLst>
          </p:cNvPr>
          <p:cNvSpPr/>
          <p:nvPr/>
        </p:nvSpPr>
        <p:spPr>
          <a:xfrm>
            <a:off x="452157" y="1635646"/>
            <a:ext cx="8239693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Save the Analysis!</a:t>
            </a:r>
          </a:p>
        </p:txBody>
      </p:sp>
    </p:spTree>
    <p:extLst>
      <p:ext uri="{BB962C8B-B14F-4D97-AF65-F5344CB8AC3E}">
        <p14:creationId xmlns:p14="http://schemas.microsoft.com/office/powerpoint/2010/main" val="721996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3483DC-A9F9-432D-AA55-D7534C834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2EB0DA-35AB-44E8-87BC-8233978FA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Replacing Filters with FILTER Function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7E89B8-2808-40B0-A53B-F574A2FBD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508755"/>
            <a:ext cx="8312727" cy="2125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1964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3483DC-A9F9-432D-AA55-D7534C834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2EB0DA-35AB-44E8-87BC-8233978FA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Replacing Filters with FILTER Function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8CCFE9-5E5F-4E6C-874A-1C5593369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67" y="648072"/>
            <a:ext cx="6188865" cy="4227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651182D-76F5-41F6-A6F7-96AC2FC811B1}"/>
              </a:ext>
            </a:extLst>
          </p:cNvPr>
          <p:cNvSpPr/>
          <p:nvPr/>
        </p:nvSpPr>
        <p:spPr>
          <a:xfrm>
            <a:off x="3888417" y="4011910"/>
            <a:ext cx="504056" cy="288032"/>
          </a:xfrm>
          <a:prstGeom prst="ellipse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48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3483DC-A9F9-432D-AA55-D7534C834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2EB0DA-35AB-44E8-87BC-8233978FA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Replacing Filters with FILTER Function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8097DD-F0B2-4DB2-88FB-608EEAA21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45" y="710446"/>
            <a:ext cx="6721848" cy="4165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30DE109C-4436-48F0-82FE-5A9AEDABE58C}"/>
              </a:ext>
            </a:extLst>
          </p:cNvPr>
          <p:cNvSpPr/>
          <p:nvPr/>
        </p:nvSpPr>
        <p:spPr>
          <a:xfrm>
            <a:off x="3851920" y="1995686"/>
            <a:ext cx="1764196" cy="641509"/>
          </a:xfrm>
          <a:prstGeom prst="wedgeEllipseCallout">
            <a:avLst>
              <a:gd name="adj1" fmla="val -99525"/>
              <a:gd name="adj2" fmla="val 26657"/>
            </a:avLst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Double Click</a:t>
            </a:r>
          </a:p>
        </p:txBody>
      </p:sp>
    </p:spTree>
    <p:extLst>
      <p:ext uri="{BB962C8B-B14F-4D97-AF65-F5344CB8AC3E}">
        <p14:creationId xmlns:p14="http://schemas.microsoft.com/office/powerpoint/2010/main" val="2845273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3483DC-A9F9-432D-AA55-D7534C834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2EB0DA-35AB-44E8-87BC-8233978FA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Replacing Filters with FILTER Function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0DD03C-0B41-44A6-9CA5-394161921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39" y="912423"/>
            <a:ext cx="4564930" cy="3318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F6418E1-5B34-47FA-B6E1-45717A68896E}"/>
              </a:ext>
            </a:extLst>
          </p:cNvPr>
          <p:cNvSpPr/>
          <p:nvPr/>
        </p:nvSpPr>
        <p:spPr>
          <a:xfrm>
            <a:off x="5796136" y="3856613"/>
            <a:ext cx="504056" cy="356158"/>
          </a:xfrm>
          <a:prstGeom prst="ellipse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25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37BD5B-DF74-47BD-AF9B-5A49E7A10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Loans Overdue Between Seven and 14 Days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Loans and Renewals Snapshot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Patrons with Active Blocks and Without Fines or Fees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Fines and Fees Aging Report</a:t>
            </a:r>
          </a:p>
        </p:txBody>
      </p:sp>
    </p:spTree>
    <p:extLst>
      <p:ext uri="{BB962C8B-B14F-4D97-AF65-F5344CB8AC3E}">
        <p14:creationId xmlns:p14="http://schemas.microsoft.com/office/powerpoint/2010/main" val="591565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3483DC-A9F9-432D-AA55-D7534C834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2EB0DA-35AB-44E8-87BC-8233978FA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Replacing Filters with FILTER Function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EA6975-689A-4A89-AF30-02B0DEAA3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87" y="646479"/>
            <a:ext cx="6643625" cy="4109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C963927-A238-414B-B977-7B5B82888A8B}"/>
              </a:ext>
            </a:extLst>
          </p:cNvPr>
          <p:cNvSpPr/>
          <p:nvPr/>
        </p:nvSpPr>
        <p:spPr>
          <a:xfrm>
            <a:off x="6876256" y="4427898"/>
            <a:ext cx="504056" cy="356158"/>
          </a:xfrm>
          <a:prstGeom prst="ellipse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89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3483DC-A9F9-432D-AA55-D7534C834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2EB0DA-35AB-44E8-87BC-8233978FA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Replacing Filters with FILTER Function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8AA2F-C520-4930-A0F4-6032F6FBA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277" y="646479"/>
            <a:ext cx="6243445" cy="42307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6C9BB95-2D3A-4617-96BE-C9E1034252A1}"/>
              </a:ext>
            </a:extLst>
          </p:cNvPr>
          <p:cNvSpPr/>
          <p:nvPr/>
        </p:nvSpPr>
        <p:spPr>
          <a:xfrm>
            <a:off x="2699792" y="1222543"/>
            <a:ext cx="1530417" cy="500174"/>
          </a:xfrm>
          <a:prstGeom prst="ellipse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2F75D72-BC20-4FC6-ACF9-8CB7965EAC7C}"/>
              </a:ext>
            </a:extLst>
          </p:cNvPr>
          <p:cNvSpPr/>
          <p:nvPr/>
        </p:nvSpPr>
        <p:spPr>
          <a:xfrm>
            <a:off x="6876256" y="4679786"/>
            <a:ext cx="432048" cy="197483"/>
          </a:xfrm>
          <a:prstGeom prst="ellipse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29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3483DC-A9F9-432D-AA55-D7534C834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2EB0DA-35AB-44E8-87BC-8233978FA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Replacing Filters with FILTER Function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389CEB-B7BD-421E-8165-90C185CED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374154"/>
            <a:ext cx="8312727" cy="2395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7114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8B3156-381E-42CB-BFEA-8A5DE8DD46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A98101-21AD-4E20-AD54-9DF073191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Replacing Filters with FILTER Function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E350B-4363-4DEE-AE2A-3DE14EC14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Only loans or renewals that occurred in February 2018 counted!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4896C1-A5E6-4BD6-9F27-A489A32AE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89629"/>
            <a:ext cx="7010400" cy="2943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54349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E91F60-CB7B-4432-80C7-F66835E42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F8B0C5-E869-4947-983B-F839D1FD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 and Renewals Snapshot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3D5733-DBD3-4012-B77F-59951A9EB205}"/>
              </a:ext>
            </a:extLst>
          </p:cNvPr>
          <p:cNvSpPr/>
          <p:nvPr/>
        </p:nvSpPr>
        <p:spPr>
          <a:xfrm>
            <a:off x="452157" y="1635646"/>
            <a:ext cx="8239693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Save the Analysis!</a:t>
            </a:r>
          </a:p>
        </p:txBody>
      </p:sp>
    </p:spTree>
    <p:extLst>
      <p:ext uri="{BB962C8B-B14F-4D97-AF65-F5344CB8AC3E}">
        <p14:creationId xmlns:p14="http://schemas.microsoft.com/office/powerpoint/2010/main" val="1309955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8B3156-381E-42CB-BFEA-8A5DE8DD46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A98101-21AD-4E20-AD54-9DF073191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Presentation Variables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E350B-4363-4DEE-AE2A-3DE14EC14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if we want to choose another time period?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Our report has two fields, two custom column headers and two filters to update…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Using presentation variables and a prompt we can change the time period in one step!</a:t>
            </a:r>
          </a:p>
        </p:txBody>
      </p:sp>
    </p:spTree>
    <p:extLst>
      <p:ext uri="{BB962C8B-B14F-4D97-AF65-F5344CB8AC3E}">
        <p14:creationId xmlns:p14="http://schemas.microsoft.com/office/powerpoint/2010/main" val="1481433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8B3156-381E-42CB-BFEA-8A5DE8DD46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A98101-21AD-4E20-AD54-9DF073191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Presentation Variables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1AF9B75-C36F-4CA9-9F29-BC5666D16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28" y="771525"/>
            <a:ext cx="6362582" cy="3960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19FE678-82DD-4D14-9014-65E37ACF6BE5}"/>
              </a:ext>
            </a:extLst>
          </p:cNvPr>
          <p:cNvSpPr/>
          <p:nvPr/>
        </p:nvSpPr>
        <p:spPr>
          <a:xfrm>
            <a:off x="5652120" y="1563638"/>
            <a:ext cx="393057" cy="269491"/>
          </a:xfrm>
          <a:prstGeom prst="ellipse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521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3483DC-A9F9-432D-AA55-D7534C834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2EB0DA-35AB-44E8-87BC-8233978FA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Presentation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016087-79F0-4BE1-9143-9C99C5A93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2" y="990600"/>
            <a:ext cx="5667375" cy="3162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58351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3483DC-A9F9-432D-AA55-D7534C834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2EB0DA-35AB-44E8-87BC-8233978FA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Presentation Variables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E0D51C-52E2-4344-9947-6AFDD8C82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2" y="764257"/>
            <a:ext cx="6124575" cy="3895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887BBBE-5308-4C3F-8ED7-047B1F1EEEE8}"/>
              </a:ext>
            </a:extLst>
          </p:cNvPr>
          <p:cNvSpPr/>
          <p:nvPr/>
        </p:nvSpPr>
        <p:spPr>
          <a:xfrm>
            <a:off x="5724128" y="3219822"/>
            <a:ext cx="1512168" cy="432048"/>
          </a:xfrm>
          <a:prstGeom prst="ellipse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20818F-226E-4D1B-92C0-22F6016B1895}"/>
              </a:ext>
            </a:extLst>
          </p:cNvPr>
          <p:cNvSpPr/>
          <p:nvPr/>
        </p:nvSpPr>
        <p:spPr>
          <a:xfrm>
            <a:off x="3131840" y="2859782"/>
            <a:ext cx="1512168" cy="432048"/>
          </a:xfrm>
          <a:prstGeom prst="ellipse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935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3483DC-A9F9-432D-AA55-D7534C834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2EB0DA-35AB-44E8-87BC-8233978FA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Presentation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D98D0-2EFE-489E-A390-E23130D2C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27735"/>
            <a:ext cx="2819065" cy="4152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F26FF1B-784F-4E9E-A00C-1C9680F20A56}"/>
              </a:ext>
            </a:extLst>
          </p:cNvPr>
          <p:cNvSpPr/>
          <p:nvPr/>
        </p:nvSpPr>
        <p:spPr>
          <a:xfrm>
            <a:off x="5125942" y="4544879"/>
            <a:ext cx="360040" cy="213671"/>
          </a:xfrm>
          <a:prstGeom prst="ellipse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85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7F908F-1254-4030-A182-951E4FEE8B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All Loans that are Overdue by Seven or More Days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11120-5BDD-41EB-B31E-906864005B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557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3483DC-A9F9-432D-AA55-D7534C834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2EB0DA-35AB-44E8-87BC-8233978FA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Presentation Variables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0B0FAC-4027-45A9-8B60-04CD04598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2" y="745207"/>
            <a:ext cx="6124575" cy="3914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7CC1642-655E-4069-B2A2-73900AB4B4E9}"/>
              </a:ext>
            </a:extLst>
          </p:cNvPr>
          <p:cNvSpPr/>
          <p:nvPr/>
        </p:nvSpPr>
        <p:spPr>
          <a:xfrm>
            <a:off x="6156176" y="4200823"/>
            <a:ext cx="720080" cy="459159"/>
          </a:xfrm>
          <a:prstGeom prst="ellipse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899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8B3156-381E-42CB-BFEA-8A5DE8DD46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A98101-21AD-4E20-AD54-9DF073191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Presentation Variables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E350B-4363-4DEE-AE2A-3DE14EC14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669" y="707583"/>
            <a:ext cx="8424936" cy="39793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Replace all instances of “Feb 18” with @{</a:t>
            </a:r>
            <a:r>
              <a:rPr lang="en-US" dirty="0" err="1">
                <a:solidFill>
                  <a:schemeClr val="tx1"/>
                </a:solidFill>
              </a:rPr>
              <a:t>FullMonth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794BD3-382D-48E3-97EF-611800BB0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831" y="1215145"/>
            <a:ext cx="5274053" cy="35888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FA3AA2E-182F-4003-9D6B-CCDC7F6581F4}"/>
              </a:ext>
            </a:extLst>
          </p:cNvPr>
          <p:cNvSpPr/>
          <p:nvPr/>
        </p:nvSpPr>
        <p:spPr>
          <a:xfrm>
            <a:off x="2987824" y="1707654"/>
            <a:ext cx="1224136" cy="288032"/>
          </a:xfrm>
          <a:prstGeom prst="ellipse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944929-FDD0-41E8-B666-65723D8BE942}"/>
              </a:ext>
            </a:extLst>
          </p:cNvPr>
          <p:cNvSpPr/>
          <p:nvPr/>
        </p:nvSpPr>
        <p:spPr>
          <a:xfrm>
            <a:off x="3563888" y="2434960"/>
            <a:ext cx="792088" cy="288032"/>
          </a:xfrm>
          <a:prstGeom prst="ellipse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155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3483DC-A9F9-432D-AA55-D7534C834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2EB0DA-35AB-44E8-87BC-8233978FA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Presentation Variables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7D1113-2A9F-4E12-A66A-B7C97E961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37" y="674112"/>
            <a:ext cx="5419725" cy="714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CFE0FD-8991-4522-B54D-401A80244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38696"/>
            <a:ext cx="4464496" cy="28733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7452D87-C397-46ED-9905-4177375E6DEF}"/>
              </a:ext>
            </a:extLst>
          </p:cNvPr>
          <p:cNvSpPr/>
          <p:nvPr/>
        </p:nvSpPr>
        <p:spPr>
          <a:xfrm>
            <a:off x="2843808" y="1022483"/>
            <a:ext cx="576064" cy="348409"/>
          </a:xfrm>
          <a:prstGeom prst="ellipse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31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8B3156-381E-42CB-BFEA-8A5DE8DD46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A98101-21AD-4E20-AD54-9DF073191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Presentation Variables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E350B-4363-4DEE-AE2A-3DE14EC14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669" y="707583"/>
            <a:ext cx="8424936" cy="39793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With one prompt we updated two fields, two column headers and two filters at once!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F6A20F-F50F-46F7-8350-9C78F52FC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50" y="2006902"/>
            <a:ext cx="7638098" cy="1644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11560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E91F60-CB7B-4432-80C7-F66835E42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F8B0C5-E869-4947-983B-F839D1FD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 and Renewals Snapshot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3D5733-DBD3-4012-B77F-59951A9EB205}"/>
              </a:ext>
            </a:extLst>
          </p:cNvPr>
          <p:cNvSpPr/>
          <p:nvPr/>
        </p:nvSpPr>
        <p:spPr>
          <a:xfrm>
            <a:off x="452157" y="1635646"/>
            <a:ext cx="8239693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Save the Analysis!</a:t>
            </a:r>
          </a:p>
        </p:txBody>
      </p:sp>
    </p:spTree>
    <p:extLst>
      <p:ext uri="{BB962C8B-B14F-4D97-AF65-F5344CB8AC3E}">
        <p14:creationId xmlns:p14="http://schemas.microsoft.com/office/powerpoint/2010/main" val="40317385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9A430E-A057-4ED9-9A67-02C8AAEED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069863" cy="1240583"/>
          </a:xfrm>
        </p:spPr>
        <p:txBody>
          <a:bodyPr/>
          <a:lstStyle/>
          <a:p>
            <a:r>
              <a:rPr lang="en-US" dirty="0"/>
              <a:t>Patrons with Active Blocks and Without Fines or Fees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5A109B-3E33-43DE-9B0B-77E245AC4F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646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836273-A4DD-4036-BCAF-94FF43D26B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52556F-7DEE-497E-A583-F3B0E160C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C763D-0F9D-4BE1-89DB-A8AC47BB7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Want to identify patrons that are actively blocked from using the library for reasons other than fines or fees</a:t>
            </a:r>
          </a:p>
          <a:p>
            <a:endParaRPr lang="en-US" dirty="0"/>
          </a:p>
          <a:p>
            <a:r>
              <a:rPr lang="en-US" dirty="0"/>
              <a:t>Should include Last and First Name, Primary Identifier, Block Status and proof that there is no cash balance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This analysis uses two queries, the primary analysis retrieving data from the sub-query</a:t>
            </a:r>
          </a:p>
        </p:txBody>
      </p:sp>
    </p:spTree>
    <p:extLst>
      <p:ext uri="{BB962C8B-B14F-4D97-AF65-F5344CB8AC3E}">
        <p14:creationId xmlns:p14="http://schemas.microsoft.com/office/powerpoint/2010/main" val="4846179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2E020D-4807-449F-A4A0-1A27EBFBE6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6286F2-D2A9-4CAA-9AD2-87312175A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Users Subject Area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06BF6C-BD68-4675-8FE2-2FC7D6B95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43558"/>
            <a:ext cx="2743778" cy="3147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CAC50E-44BD-4985-8476-673EAAC37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2211710"/>
            <a:ext cx="5637385" cy="7145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03905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3483DC-A9F9-432D-AA55-D7534C834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2EB0DA-35AB-44E8-87BC-8233978FA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Filter to the Block Status Column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83D0E-9700-4134-845E-5B2B9241B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71550"/>
            <a:ext cx="3882071" cy="2930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957D30-617C-4A44-88AB-3BBB0ECB9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172" y="1279724"/>
            <a:ext cx="4936300" cy="3532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30303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F42D81-D2BD-44C8-AB3B-617CA3CAEE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31AFCB-8767-4067-8C6A-704D2F5CF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is Our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13B1A5-28C2-4B9F-8456-0F39F4F4A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38" y="860817"/>
            <a:ext cx="7673123" cy="34218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518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B200CC-DB49-4314-8E0B-E3B0806BFF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390690-C3D6-4BB3-A98C-AC3A4C600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96560-046A-4F40-B732-2DFE4E947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Looking to create an analysis that shows all items overdue between seven and 14 days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Should be a “rolling” interval, so always looking at reasonably current information</a:t>
            </a:r>
          </a:p>
        </p:txBody>
      </p:sp>
    </p:spTree>
    <p:extLst>
      <p:ext uri="{BB962C8B-B14F-4D97-AF65-F5344CB8AC3E}">
        <p14:creationId xmlns:p14="http://schemas.microsoft.com/office/powerpoint/2010/main" val="29295068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64DE24-53DD-4F01-8A85-DFA492355D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E97861-A23C-4BDC-82EE-BDA32349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the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78EEFD-48EF-49FF-A40E-F190613177E4}"/>
              </a:ext>
            </a:extLst>
          </p:cNvPr>
          <p:cNvPicPr/>
          <p:nvPr/>
        </p:nvPicPr>
        <p:blipFill rotWithShape="1">
          <a:blip r:embed="rId2"/>
          <a:srcRect t="3196"/>
          <a:stretch/>
        </p:blipFill>
        <p:spPr>
          <a:xfrm>
            <a:off x="2347277" y="699542"/>
            <a:ext cx="4449445" cy="4362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30228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E91F60-CB7B-4432-80C7-F66835E42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F8B0C5-E869-4947-983B-F839D1FD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Patrons with Active Blocks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3D5733-DBD3-4012-B77F-59951A9EB205}"/>
              </a:ext>
            </a:extLst>
          </p:cNvPr>
          <p:cNvSpPr/>
          <p:nvPr/>
        </p:nvSpPr>
        <p:spPr>
          <a:xfrm>
            <a:off x="452157" y="1635646"/>
            <a:ext cx="8239693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Save the Analysis!</a:t>
            </a:r>
          </a:p>
        </p:txBody>
      </p:sp>
    </p:spTree>
    <p:extLst>
      <p:ext uri="{BB962C8B-B14F-4D97-AF65-F5344CB8AC3E}">
        <p14:creationId xmlns:p14="http://schemas.microsoft.com/office/powerpoint/2010/main" val="8060548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72B4E9-4583-4CEC-B4F6-A543F0CB0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3247C1-D70B-45D9-91CA-CBB9398DC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Fines and Fees Subject Area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7EFC1-B975-4F88-8020-49F83073F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649" y="713839"/>
            <a:ext cx="2878700" cy="2866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4BAE91-D184-4116-8DF5-297FB5878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60" y="3686074"/>
            <a:ext cx="8229600" cy="11468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48152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7A1AC9-44DD-4112-AB9B-9E6BCF0F66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82CBD6-4C4E-464F-85CF-4F2C3307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a Filter to the Remaining Amount Column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B8B9B6-37CE-4F88-815C-9B86E7DC3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72564"/>
            <a:ext cx="4073032" cy="2664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0C9337-3BFB-4E3C-AAB5-272D271A8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327" y="672564"/>
            <a:ext cx="4077145" cy="35637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29390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36BE70-8FA5-47A1-8FF1-89461F42CE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00585B-3F4B-49DF-8A55-EAC1E449D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the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7A6529-58EC-4818-BD1B-20974470E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797" y="710680"/>
            <a:ext cx="5496407" cy="45611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99541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E91F60-CB7B-4432-80C7-F66835E42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F8B0C5-E869-4947-983B-F839D1FD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Patrons with Active Blocks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3D5733-DBD3-4012-B77F-59951A9EB205}"/>
              </a:ext>
            </a:extLst>
          </p:cNvPr>
          <p:cNvSpPr/>
          <p:nvPr/>
        </p:nvSpPr>
        <p:spPr>
          <a:xfrm>
            <a:off x="452157" y="1635646"/>
            <a:ext cx="8239693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Save the Analysis!</a:t>
            </a:r>
          </a:p>
        </p:txBody>
      </p:sp>
    </p:spTree>
    <p:extLst>
      <p:ext uri="{BB962C8B-B14F-4D97-AF65-F5344CB8AC3E}">
        <p14:creationId xmlns:p14="http://schemas.microsoft.com/office/powerpoint/2010/main" val="5726285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3483DC-A9F9-432D-AA55-D7534C834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2EB0DA-35AB-44E8-87BC-8233978FA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Another Filter, Primary Identifier Column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7AA52F-CEB7-4B6B-9B37-20B6AEA0F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55" y="666068"/>
            <a:ext cx="3808066" cy="2399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E8A9CC-1EB5-457A-900A-ED15D169B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655" y="627534"/>
            <a:ext cx="3545775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21206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F42D81-D2BD-44C8-AB3B-617CA3CAEE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31AFCB-8767-4067-8C6A-704D2F5CF453}"/>
              </a:ext>
            </a:extLst>
          </p:cNvPr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on the Browse Button…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569484-8080-45B6-9AF1-4A08DD2A3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870" y="720868"/>
            <a:ext cx="5757400" cy="4274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73784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64DE24-53DD-4F01-8A85-DFA492355D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E97861-A23C-4BDC-82EE-BDA32349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…and Navigate to the First Analysis We Created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2DF0F-3E90-4DF5-B3B1-92BBCFC645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740470"/>
            <a:ext cx="5943600" cy="4254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14397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72B4E9-4583-4CEC-B4F6-A543F0CB0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3247C1-D70B-45D9-91CA-CBB9398DC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the Path to the Other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459B92-12A6-4A0D-BFDE-B44C688CF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622" y="734826"/>
            <a:ext cx="5782756" cy="4312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2171F9-B863-49E3-960A-952168A57D18}"/>
              </a:ext>
            </a:extLst>
          </p:cNvPr>
          <p:cNvSpPr/>
          <p:nvPr/>
        </p:nvSpPr>
        <p:spPr>
          <a:xfrm>
            <a:off x="1907704" y="2152228"/>
            <a:ext cx="4824536" cy="64807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91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9356ED-D943-435A-AA11-4F93167E96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5FC953-23F0-4997-8BAC-3E84F115F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Columns and Initial Filter for Due 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FF629C-B5B5-4E7A-A762-AA5175123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059582"/>
            <a:ext cx="8312727" cy="9460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897B57-CA61-46DD-B642-55B28C160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75" y="2283718"/>
            <a:ext cx="2344097" cy="1972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7B5B9-5B6F-441D-B7B4-03D4F83EE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2129043"/>
            <a:ext cx="3874541" cy="2937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24327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7A1AC9-44DD-4112-AB9B-9E6BCF0F66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82CBD6-4C4E-464F-85CF-4F2C3307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the Criteria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42C43B-0C9E-41FD-9229-4CB144A37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69" y="800199"/>
            <a:ext cx="7770462" cy="3543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10660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36BE70-8FA5-47A1-8FF1-89461F42CE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00585B-3F4B-49DF-8A55-EAC1E449D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the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B29370-E796-480C-BCD4-BA25C1B36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102" y="705068"/>
            <a:ext cx="3439795" cy="44589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13712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E91F60-CB7B-4432-80C7-F66835E42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F8B0C5-E869-4947-983B-F839D1FD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Patrons with Active Blocks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3D5733-DBD3-4012-B77F-59951A9EB205}"/>
              </a:ext>
            </a:extLst>
          </p:cNvPr>
          <p:cNvSpPr/>
          <p:nvPr/>
        </p:nvSpPr>
        <p:spPr>
          <a:xfrm>
            <a:off x="452157" y="1635646"/>
            <a:ext cx="8239693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Save the Analysis!</a:t>
            </a:r>
          </a:p>
        </p:txBody>
      </p:sp>
    </p:spTree>
    <p:extLst>
      <p:ext uri="{BB962C8B-B14F-4D97-AF65-F5344CB8AC3E}">
        <p14:creationId xmlns:p14="http://schemas.microsoft.com/office/powerpoint/2010/main" val="19843039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951DCB-B785-4041-A395-964B540C0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Fines and Fees Aging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B13900-7349-4C5D-8FAC-191AE06C85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514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2FC715-6778-4171-B11C-02626B3631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63A643-2747-4F81-B2BC-B5258A50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F96BB-78EC-47C3-82A8-978D4DD05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Looking for a report that shows aging of fines and fees in defined numbers of days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tried adding an Advanced SQL filter and received errors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do we do?</a:t>
            </a:r>
          </a:p>
        </p:txBody>
      </p:sp>
    </p:spTree>
    <p:extLst>
      <p:ext uri="{BB962C8B-B14F-4D97-AF65-F5344CB8AC3E}">
        <p14:creationId xmlns:p14="http://schemas.microsoft.com/office/powerpoint/2010/main" val="11013435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36BE70-8FA5-47A1-8FF1-89461F42CE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00585B-3F4B-49DF-8A55-EAC1E449D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Fines and Fees Subject Area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E0A46-DB51-4326-8572-C9A946EA6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018" y="890348"/>
            <a:ext cx="2790238" cy="2905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5E7661-4943-476C-A158-EBAA9126E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78" y="4117734"/>
            <a:ext cx="8473590" cy="61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15820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E91F60-CB7B-4432-80C7-F66835E42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F8B0C5-E869-4947-983B-F839D1FD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</p:spPr>
        <p:txBody>
          <a:bodyPr/>
          <a:lstStyle/>
          <a:p>
            <a:r>
              <a:rPr lang="en-US" dirty="0"/>
              <a:t>Fines and Fees Aging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3D5733-DBD3-4012-B77F-59951A9EB205}"/>
              </a:ext>
            </a:extLst>
          </p:cNvPr>
          <p:cNvSpPr/>
          <p:nvPr/>
        </p:nvSpPr>
        <p:spPr>
          <a:xfrm>
            <a:off x="452157" y="1635646"/>
            <a:ext cx="8239693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Save the Analysis!</a:t>
            </a:r>
          </a:p>
        </p:txBody>
      </p:sp>
    </p:spTree>
    <p:extLst>
      <p:ext uri="{BB962C8B-B14F-4D97-AF65-F5344CB8AC3E}">
        <p14:creationId xmlns:p14="http://schemas.microsoft.com/office/powerpoint/2010/main" val="3775589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7A1AC9-44DD-4112-AB9B-9E6BCF0F66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82CBD6-4C4E-464F-85CF-4F2C3307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 the Column Heading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3A2E99-3918-49CF-820E-F6852C917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09" y="843558"/>
            <a:ext cx="3506617" cy="1991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DF52EB-63C8-4F99-9408-070BA28C0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283718"/>
            <a:ext cx="6358343" cy="2538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31006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7A1AC9-44DD-4112-AB9B-9E6BCF0F66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82CBD6-4C4E-464F-85CF-4F2C3307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the Formula for Fine Fee Transaction Creation 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331837-8B1B-49AA-B6E7-64786C121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36" y="843558"/>
            <a:ext cx="2239280" cy="1991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E3FA06-EE47-4783-9DC5-B64C5E7029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756"/>
          <a:stretch/>
        </p:blipFill>
        <p:spPr>
          <a:xfrm>
            <a:off x="1235634" y="2092755"/>
            <a:ext cx="7512830" cy="2495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21424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7A1AC9-44DD-4112-AB9B-9E6BCF0F66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82CBD6-4C4E-464F-85CF-4F2C3307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the Column Formula Statement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70BA33-58D3-4921-A8BC-1D09149C2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18" y="2446548"/>
            <a:ext cx="8356764" cy="1004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F567C3-FE4E-4FEE-9CC4-FC4BC251D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079" y="1275606"/>
            <a:ext cx="5761843" cy="809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4817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8DF267-B4DF-49AE-8993-AF73D9BFAA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4C017E-85A2-49BD-AFF3-C1B67A31B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Analysis Looks Like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653392-7671-494E-ACF7-4E969451C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987574"/>
            <a:ext cx="8312727" cy="1735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07924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E91F60-CB7B-4432-80C7-F66835E42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F8B0C5-E869-4947-983B-F839D1FD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</p:spPr>
        <p:txBody>
          <a:bodyPr/>
          <a:lstStyle/>
          <a:p>
            <a:r>
              <a:rPr lang="en-US" dirty="0"/>
              <a:t>Fines and Fees Aging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3D5733-DBD3-4012-B77F-59951A9EB205}"/>
              </a:ext>
            </a:extLst>
          </p:cNvPr>
          <p:cNvSpPr/>
          <p:nvPr/>
        </p:nvSpPr>
        <p:spPr>
          <a:xfrm>
            <a:off x="452157" y="1635646"/>
            <a:ext cx="8239693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Save the Analysis!</a:t>
            </a:r>
          </a:p>
        </p:txBody>
      </p:sp>
    </p:spTree>
    <p:extLst>
      <p:ext uri="{BB962C8B-B14F-4D97-AF65-F5344CB8AC3E}">
        <p14:creationId xmlns:p14="http://schemas.microsoft.com/office/powerpoint/2010/main" val="33378502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7A1AC9-44DD-4112-AB9B-9E6BCF0F66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82CBD6-4C4E-464F-85CF-4F2C3307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the Formula Again, Going to Bins Tab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D0549E-BA26-467C-AECB-C9886F58A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915566"/>
            <a:ext cx="5626750" cy="3768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3F2FF93-3327-4590-AC46-225A53D8F64A}"/>
              </a:ext>
            </a:extLst>
          </p:cNvPr>
          <p:cNvCxnSpPr/>
          <p:nvPr/>
        </p:nvCxnSpPr>
        <p:spPr>
          <a:xfrm flipH="1">
            <a:off x="2123728" y="3147814"/>
            <a:ext cx="792088" cy="100811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5264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7A1AC9-44DD-4112-AB9B-9E6BCF0F66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82CBD6-4C4E-464F-85CF-4F2C3307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Bins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E64021-20F1-487D-B36C-2B91170CC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99542"/>
            <a:ext cx="6462294" cy="3577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4B43DB-5110-4BD1-B2C2-F60D64E26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925" y="2571750"/>
            <a:ext cx="2467973" cy="1191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59552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7A1AC9-44DD-4112-AB9B-9E6BCF0F66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82CBD6-4C4E-464F-85CF-4F2C3307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Bins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4E90F2-EEFD-4D7F-B370-9BC58E33C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99542"/>
            <a:ext cx="6323693" cy="42619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C7731E-B2A8-4374-8742-517F43D0D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3349607"/>
            <a:ext cx="2420328" cy="1191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53401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7A1AC9-44DD-4112-AB9B-9E6BCF0F66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82CBD6-4C4E-464F-85CF-4F2C3307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Bins Added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D1F835-18FA-4F16-AA58-BE21EB6D3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187" y="771550"/>
            <a:ext cx="6345625" cy="43215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08793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7A1AC9-44DD-4112-AB9B-9E6BCF0F66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82CBD6-4C4E-464F-85CF-4F2C3307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to Column Formula Tab to See Update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F9D8BF-1080-461D-8B4B-69F39A706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97" y="934520"/>
            <a:ext cx="8636605" cy="3274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391419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E91F60-CB7B-4432-80C7-F66835E42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F8B0C5-E869-4947-983B-F839D1FD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</p:spPr>
        <p:txBody>
          <a:bodyPr/>
          <a:lstStyle/>
          <a:p>
            <a:r>
              <a:rPr lang="en-US" dirty="0"/>
              <a:t>Fines and Fees Aging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3D5733-DBD3-4012-B77F-59951A9EB205}"/>
              </a:ext>
            </a:extLst>
          </p:cNvPr>
          <p:cNvSpPr/>
          <p:nvPr/>
        </p:nvSpPr>
        <p:spPr>
          <a:xfrm>
            <a:off x="452157" y="1635646"/>
            <a:ext cx="8239693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Save the Analysis!</a:t>
            </a:r>
          </a:p>
        </p:txBody>
      </p:sp>
    </p:spTree>
    <p:extLst>
      <p:ext uri="{BB962C8B-B14F-4D97-AF65-F5344CB8AC3E}">
        <p14:creationId xmlns:p14="http://schemas.microsoft.com/office/powerpoint/2010/main" val="208115586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7A1AC9-44DD-4112-AB9B-9E6BCF0F66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82CBD6-4C4E-464F-85CF-4F2C3307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the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D2B15-4C5F-4FFD-944A-C2E483915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84" y="757338"/>
            <a:ext cx="7638832" cy="4118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770488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7A1AC9-44DD-4112-AB9B-9E6BCF0F66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82CBD6-4C4E-464F-85CF-4F2C3307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Concatenate Names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83B05-D2D5-4843-B866-A31418A99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43558"/>
            <a:ext cx="8134175" cy="207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36E84B8-D7AE-4A05-AD92-6D23625E701D}"/>
              </a:ext>
            </a:extLst>
          </p:cNvPr>
          <p:cNvSpPr/>
          <p:nvPr/>
        </p:nvSpPr>
        <p:spPr>
          <a:xfrm>
            <a:off x="1059929" y="1563638"/>
            <a:ext cx="1008112" cy="2160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8E4F61-ED19-40DE-8BA7-CC1321EBD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016" y="1999474"/>
            <a:ext cx="6661534" cy="2260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2919B3-0AC5-42D1-83E2-81B9BD7FC3E1}"/>
              </a:ext>
            </a:extLst>
          </p:cNvPr>
          <p:cNvSpPr txBox="1"/>
          <p:nvPr/>
        </p:nvSpPr>
        <p:spPr>
          <a:xfrm>
            <a:off x="341453" y="4360323"/>
            <a:ext cx="8412480" cy="39158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CONCAT(CONCAT("User Details"."First Name",' '),"User Details"."Last Name")</a:t>
            </a:r>
            <a:endParaRPr lang="en-CA" sz="2000" b="1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57CC8A8-068E-4934-9EAC-09446AA14488}"/>
              </a:ext>
            </a:extLst>
          </p:cNvPr>
          <p:cNvSpPr/>
          <p:nvPr/>
        </p:nvSpPr>
        <p:spPr>
          <a:xfrm>
            <a:off x="2843808" y="2895897"/>
            <a:ext cx="1458409" cy="22452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04736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E91F60-CB7B-4432-80C7-F66835E42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F8B0C5-E869-4947-983B-F839D1FD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</p:spPr>
        <p:txBody>
          <a:bodyPr/>
          <a:lstStyle/>
          <a:p>
            <a:r>
              <a:rPr lang="en-US" dirty="0"/>
              <a:t>Fines and Fees Aging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3D5733-DBD3-4012-B77F-59951A9EB205}"/>
              </a:ext>
            </a:extLst>
          </p:cNvPr>
          <p:cNvSpPr/>
          <p:nvPr/>
        </p:nvSpPr>
        <p:spPr>
          <a:xfrm>
            <a:off x="452157" y="1635646"/>
            <a:ext cx="8239693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Save the Analysis!</a:t>
            </a:r>
          </a:p>
        </p:txBody>
      </p:sp>
    </p:spTree>
    <p:extLst>
      <p:ext uri="{BB962C8B-B14F-4D97-AF65-F5344CB8AC3E}">
        <p14:creationId xmlns:p14="http://schemas.microsoft.com/office/powerpoint/2010/main" val="1025168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BC2604-310F-41AE-90D7-01BDA62B6F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8B6089-5882-4E7A-ADC8-E4E2C8F3E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the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D3527-C8AE-472B-8E24-E79B16B4B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1131590"/>
            <a:ext cx="8312727" cy="13989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468871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7A1AC9-44DD-4112-AB9B-9E6BCF0F66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82CBD6-4C4E-464F-85CF-4F2C3307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the Results and Add a Pivot Table 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FF2124-E3F5-4ADB-AA2F-E07DF4F48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66" y="721446"/>
            <a:ext cx="8229600" cy="3508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E561C2A-9E58-4524-9A7E-0DFB9F7756DC}"/>
              </a:ext>
            </a:extLst>
          </p:cNvPr>
          <p:cNvCxnSpPr/>
          <p:nvPr/>
        </p:nvCxnSpPr>
        <p:spPr>
          <a:xfrm flipV="1">
            <a:off x="539552" y="987574"/>
            <a:ext cx="864096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74009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7A1AC9-44DD-4112-AB9B-9E6BCF0F66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82CBD6-4C4E-464F-85CF-4F2C3307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Table View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299442C-DEC0-47D6-BA80-76E4605F7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715186"/>
            <a:ext cx="8228012" cy="3162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6505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7A1AC9-44DD-4112-AB9B-9E6BCF0F66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82CBD6-4C4E-464F-85CF-4F2C3307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Columns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BBB251-22F3-46BD-8BFA-C6C0062ED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11" y="708920"/>
            <a:ext cx="8337176" cy="3885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EC0A1C-8E31-4534-BC00-56F00D285893}"/>
              </a:ext>
            </a:extLst>
          </p:cNvPr>
          <p:cNvSpPr txBox="1"/>
          <p:nvPr/>
        </p:nvSpPr>
        <p:spPr>
          <a:xfrm>
            <a:off x="5067163" y="1555618"/>
            <a:ext cx="3546179" cy="9173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B3838"/>
                </a:solidFill>
              </a:rPr>
              <a:t>Move the Fine Fee Status column from </a:t>
            </a:r>
            <a:r>
              <a:rPr lang="en-US" b="1" dirty="0">
                <a:solidFill>
                  <a:srgbClr val="3B3838"/>
                </a:solidFill>
              </a:rPr>
              <a:t>Columns </a:t>
            </a:r>
            <a:r>
              <a:rPr lang="en-US" dirty="0">
                <a:solidFill>
                  <a:srgbClr val="3B3838"/>
                </a:solidFill>
              </a:rPr>
              <a:t>to </a:t>
            </a:r>
            <a:r>
              <a:rPr lang="en-US" b="1" dirty="0">
                <a:solidFill>
                  <a:srgbClr val="3B3838"/>
                </a:solidFill>
              </a:rPr>
              <a:t>Rows</a:t>
            </a:r>
            <a:r>
              <a:rPr lang="en-US" dirty="0">
                <a:solidFill>
                  <a:srgbClr val="3B3838"/>
                </a:solidFill>
              </a:rPr>
              <a:t>. Move the Days Aged from </a:t>
            </a:r>
            <a:r>
              <a:rPr lang="en-US" b="1" dirty="0">
                <a:solidFill>
                  <a:srgbClr val="3B3838"/>
                </a:solidFill>
              </a:rPr>
              <a:t>Rows</a:t>
            </a:r>
            <a:r>
              <a:rPr lang="en-US" dirty="0">
                <a:solidFill>
                  <a:srgbClr val="3B3838"/>
                </a:solidFill>
              </a:rPr>
              <a:t> to </a:t>
            </a:r>
            <a:r>
              <a:rPr lang="en-US" b="1" dirty="0">
                <a:solidFill>
                  <a:srgbClr val="3B3838"/>
                </a:solidFill>
              </a:rPr>
              <a:t>Columns</a:t>
            </a:r>
            <a:r>
              <a:rPr lang="en-US" dirty="0">
                <a:solidFill>
                  <a:srgbClr val="3B3838"/>
                </a:solidFill>
              </a:rPr>
              <a:t>.</a:t>
            </a:r>
            <a:endParaRPr lang="en-CA" dirty="0">
              <a:solidFill>
                <a:srgbClr val="3B38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4839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7A1AC9-44DD-4112-AB9B-9E6BCF0F66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82CBD6-4C4E-464F-85CF-4F2C3307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the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C41D4D-E789-4207-8508-D32366BAE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0" y="721446"/>
            <a:ext cx="8141925" cy="3774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013560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E91F60-CB7B-4432-80C7-F66835E42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F8B0C5-E869-4947-983B-F839D1FD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</p:spPr>
        <p:txBody>
          <a:bodyPr/>
          <a:lstStyle/>
          <a:p>
            <a:r>
              <a:rPr lang="en-US" dirty="0"/>
              <a:t>Fines and Fees Aging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3D5733-DBD3-4012-B77F-59951A9EB205}"/>
              </a:ext>
            </a:extLst>
          </p:cNvPr>
          <p:cNvSpPr/>
          <p:nvPr/>
        </p:nvSpPr>
        <p:spPr>
          <a:xfrm>
            <a:off x="452157" y="1635646"/>
            <a:ext cx="8239693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Save the Analysis!</a:t>
            </a:r>
          </a:p>
        </p:txBody>
      </p:sp>
    </p:spTree>
    <p:extLst>
      <p:ext uri="{BB962C8B-B14F-4D97-AF65-F5344CB8AC3E}">
        <p14:creationId xmlns:p14="http://schemas.microsoft.com/office/powerpoint/2010/main" val="109521483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951DCB-B785-4041-A395-964B540C0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7035" y="3224126"/>
            <a:ext cx="4747358" cy="1240583"/>
          </a:xfrm>
        </p:spPr>
        <p:txBody>
          <a:bodyPr/>
          <a:lstStyle/>
          <a:p>
            <a:pPr algn="r"/>
            <a:r>
              <a:rPr lang="en-US" sz="2400" dirty="0"/>
              <a:t>We value your feedback!</a:t>
            </a:r>
            <a:br>
              <a:rPr lang="en-US" sz="2400" dirty="0"/>
            </a:br>
            <a:r>
              <a:rPr lang="en-US" sz="2400" dirty="0"/>
              <a:t>Please complete the </a:t>
            </a:r>
            <a:br>
              <a:rPr lang="en-US" sz="2400" dirty="0"/>
            </a:br>
            <a:r>
              <a:rPr lang="en-US" sz="2400" dirty="0"/>
              <a:t>session survey in the </a:t>
            </a:r>
            <a:br>
              <a:rPr lang="en-US" sz="2400" dirty="0"/>
            </a:br>
            <a:r>
              <a:rPr lang="en-US" sz="2400" dirty="0"/>
              <a:t>schedule section of the app.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B13900-7349-4C5D-8FAC-191AE06C85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85</a:t>
            </a:fld>
            <a:endParaRPr lang="en-US" dirty="0"/>
          </a:p>
        </p:txBody>
      </p:sp>
      <p:pic>
        <p:nvPicPr>
          <p:cNvPr id="5" name="Picture 4" descr="image001">
            <a:extLst>
              <a:ext uri="{FF2B5EF4-FFF2-40B4-BE49-F238E27FC236}">
                <a16:creationId xmlns:a16="http://schemas.microsoft.com/office/drawing/2014/main" id="{E2B9581D-E5B8-4896-B012-123552EA8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2356">
            <a:off x="380558" y="-200185"/>
            <a:ext cx="2889021" cy="575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3C0479F-279F-496D-91F5-FED723C2AC3D}"/>
              </a:ext>
            </a:extLst>
          </p:cNvPr>
          <p:cNvSpPr/>
          <p:nvPr/>
        </p:nvSpPr>
        <p:spPr>
          <a:xfrm>
            <a:off x="572057" y="2427734"/>
            <a:ext cx="864096" cy="864096"/>
          </a:xfrm>
          <a:prstGeom prst="ellipse">
            <a:avLst/>
          </a:prstGeom>
          <a:noFill/>
          <a:ln w="76200">
            <a:solidFill>
              <a:srgbClr val="486A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C9B73DC1-B03E-45D1-9D53-CFD36AF1380B}"/>
              </a:ext>
            </a:extLst>
          </p:cNvPr>
          <p:cNvCxnSpPr>
            <a:cxnSpLocks/>
          </p:cNvCxnSpPr>
          <p:nvPr/>
        </p:nvCxnSpPr>
        <p:spPr>
          <a:xfrm rot="10800000">
            <a:off x="1547666" y="2984580"/>
            <a:ext cx="3672406" cy="1603394"/>
          </a:xfrm>
          <a:prstGeom prst="curvedConnector3">
            <a:avLst/>
          </a:prstGeom>
          <a:ln w="76200">
            <a:solidFill>
              <a:srgbClr val="486AE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2B1E692-5F32-43EA-98D3-EC41245E455C}"/>
              </a:ext>
            </a:extLst>
          </p:cNvPr>
          <p:cNvSpPr/>
          <p:nvPr/>
        </p:nvSpPr>
        <p:spPr>
          <a:xfrm>
            <a:off x="7524328" y="1707654"/>
            <a:ext cx="1512168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2927D1A4-A06E-4CDE-AE53-08C4A3171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808" y="1782130"/>
            <a:ext cx="1291208" cy="12912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748942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9FBF229-C599-4A23-B7CB-D49D1A797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DA0A7-6517-4F13-90AE-AAE8D711DE03}"/>
              </a:ext>
            </a:extLst>
          </p:cNvPr>
          <p:cNvSpPr txBox="1"/>
          <p:nvPr/>
        </p:nvSpPr>
        <p:spPr>
          <a:xfrm>
            <a:off x="3580404" y="1635646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3791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E91F60-CB7B-4432-80C7-F66835E42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F8B0C5-E869-4947-983B-F839D1FD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 Overdue Between Seven and 14 Days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3D5733-DBD3-4012-B77F-59951A9EB205}"/>
              </a:ext>
            </a:extLst>
          </p:cNvPr>
          <p:cNvSpPr/>
          <p:nvPr/>
        </p:nvSpPr>
        <p:spPr>
          <a:xfrm>
            <a:off x="452157" y="1635646"/>
            <a:ext cx="8239693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Save the Analysis!</a:t>
            </a:r>
          </a:p>
        </p:txBody>
      </p:sp>
    </p:spTree>
    <p:extLst>
      <p:ext uri="{BB962C8B-B14F-4D97-AF65-F5344CB8AC3E}">
        <p14:creationId xmlns:p14="http://schemas.microsoft.com/office/powerpoint/2010/main" val="4356805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raft_x0020_Deadline_x0020_March_x0020_27_x002c__x0020_2019 xmlns="de06d3f9-7ce7-4da0-bb4d-0aca5326c5f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6020654FE1C46BDDCF4524BB0289E" ma:contentTypeVersion="5" ma:contentTypeDescription="Create a new document." ma:contentTypeScope="" ma:versionID="1c60bcbed856c664a0b5d6ddf601d73e">
  <xsd:schema xmlns:xsd="http://www.w3.org/2001/XMLSchema" xmlns:xs="http://www.w3.org/2001/XMLSchema" xmlns:p="http://schemas.microsoft.com/office/2006/metadata/properties" xmlns:ns2="de06d3f9-7ce7-4da0-bb4d-0aca5326c5f1" xmlns:ns3="12b44858-5d63-4bd5-81b4-116723e020cd" targetNamespace="http://schemas.microsoft.com/office/2006/metadata/properties" ma:root="true" ma:fieldsID="4a622f579ada7866444ff6f1f39a63ba" ns2:_="" ns3:_="">
    <xsd:import namespace="de06d3f9-7ce7-4da0-bb4d-0aca5326c5f1"/>
    <xsd:import namespace="12b44858-5d63-4bd5-81b4-116723e020cd"/>
    <xsd:element name="properties">
      <xsd:complexType>
        <xsd:sequence>
          <xsd:element name="documentManagement">
            <xsd:complexType>
              <xsd:all>
                <xsd:element ref="ns2:Draft_x0020_Deadline_x0020_March_x0020_27_x002c__x0020_2019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6d3f9-7ce7-4da0-bb4d-0aca5326c5f1" elementFormDefault="qualified">
    <xsd:import namespace="http://schemas.microsoft.com/office/2006/documentManagement/types"/>
    <xsd:import namespace="http://schemas.microsoft.com/office/infopath/2007/PartnerControls"/>
    <xsd:element name="Draft_x0020_Deadline_x0020_March_x0020_27_x002c__x0020_2019" ma:index="8" nillable="true" ma:displayName="DEADLINE" ma:format="Dropdown" ma:internalName="Draft_x0020_Deadline_x0020_March_x0020_27_x002c__x0020_2019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b44858-5d63-4bd5-81b4-116723e020c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58426F-3540-41E0-BB0A-719AC31CAC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ACD26D-8DCE-47CF-AD72-3E4B46417C1C}">
  <ds:schemaRefs>
    <ds:schemaRef ds:uri="http://purl.org/dc/elements/1.1/"/>
    <ds:schemaRef ds:uri="de06d3f9-7ce7-4da0-bb4d-0aca5326c5f1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12b44858-5d63-4bd5-81b4-116723e020cd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C994D94-D393-4915-832B-EA211AC1E6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06d3f9-7ce7-4da0-bb4d-0aca5326c5f1"/>
    <ds:schemaRef ds:uri="12b44858-5d63-4bd5-81b4-116723e020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6711</TotalTime>
  <Words>1010</Words>
  <Application>Microsoft Office PowerPoint</Application>
  <PresentationFormat>On-screen Show (16:9)</PresentationFormat>
  <Paragraphs>235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0" baseType="lpstr">
      <vt:lpstr>Arial</vt:lpstr>
      <vt:lpstr>Calibri</vt:lpstr>
      <vt:lpstr>Calibri Light</vt:lpstr>
      <vt:lpstr>IGeLU_2016_16X9 (1)</vt:lpstr>
      <vt:lpstr>Advanced Analytics – Fulfillment </vt:lpstr>
      <vt:lpstr>First Steps</vt:lpstr>
      <vt:lpstr>PowerPoint Presentation</vt:lpstr>
      <vt:lpstr>All Loans that are Overdue by Seven or More Days</vt:lpstr>
      <vt:lpstr>Introduction</vt:lpstr>
      <vt:lpstr>Add Columns and Initial Filter for Due Date</vt:lpstr>
      <vt:lpstr>What the Analysis Looks Like</vt:lpstr>
      <vt:lpstr>View the Results</vt:lpstr>
      <vt:lpstr>Loans Overdue Between Seven and 14 Days</vt:lpstr>
      <vt:lpstr>Edit the Filter for Due Date</vt:lpstr>
      <vt:lpstr>More on Filter for Due Date</vt:lpstr>
      <vt:lpstr>How the Analysis Looks Now</vt:lpstr>
      <vt:lpstr>View the Results</vt:lpstr>
      <vt:lpstr>Loans Overdue Between Seven and 14 Days</vt:lpstr>
      <vt:lpstr>Loans Overdue Between Seven and 14 Days</vt:lpstr>
      <vt:lpstr>Loans and Renewals Snapshot</vt:lpstr>
      <vt:lpstr>Introduction</vt:lpstr>
      <vt:lpstr>Introduction</vt:lpstr>
      <vt:lpstr>A First Attempt With Filters</vt:lpstr>
      <vt:lpstr>A First Attempt With Filters</vt:lpstr>
      <vt:lpstr>A First Attempt With Filters</vt:lpstr>
      <vt:lpstr>A First Attempt With Filters</vt:lpstr>
      <vt:lpstr>A First Attempt With Filters</vt:lpstr>
      <vt:lpstr>A First Attempt With Filters</vt:lpstr>
      <vt:lpstr>Loans and Renewals Snapshot</vt:lpstr>
      <vt:lpstr>Replacing Filters with FILTER Function</vt:lpstr>
      <vt:lpstr>Replacing Filters with FILTER Function</vt:lpstr>
      <vt:lpstr>Replacing Filters with FILTER Function</vt:lpstr>
      <vt:lpstr>Replacing Filters with FILTER Function</vt:lpstr>
      <vt:lpstr>Replacing Filters with FILTER Function</vt:lpstr>
      <vt:lpstr>Replacing Filters with FILTER Function</vt:lpstr>
      <vt:lpstr>Replacing Filters with FILTER Function</vt:lpstr>
      <vt:lpstr>Replacing Filters with FILTER Function</vt:lpstr>
      <vt:lpstr>Loans and Renewals Snapshot</vt:lpstr>
      <vt:lpstr>Using Presentation Variables</vt:lpstr>
      <vt:lpstr>Using Presentation Variables</vt:lpstr>
      <vt:lpstr>Using Presentation Variables</vt:lpstr>
      <vt:lpstr>Using Presentation Variables</vt:lpstr>
      <vt:lpstr>Using Presentation Variables</vt:lpstr>
      <vt:lpstr>Using Presentation Variables</vt:lpstr>
      <vt:lpstr>Using Presentation Variables</vt:lpstr>
      <vt:lpstr>Using Presentation Variables</vt:lpstr>
      <vt:lpstr>Using Presentation Variables</vt:lpstr>
      <vt:lpstr>Loans and Renewals Snapshot</vt:lpstr>
      <vt:lpstr>Patrons with Active Blocks and Without Fines or Fees</vt:lpstr>
      <vt:lpstr>Introduction</vt:lpstr>
      <vt:lpstr>Users Subject Area</vt:lpstr>
      <vt:lpstr>Adding a Filter to the Block Status Column</vt:lpstr>
      <vt:lpstr>Here is Our Analysis</vt:lpstr>
      <vt:lpstr>View the Results</vt:lpstr>
      <vt:lpstr>Patrons with Active Blocks</vt:lpstr>
      <vt:lpstr>Fines and Fees Subject Area</vt:lpstr>
      <vt:lpstr>Apply a Filter to the Remaining Amount Column</vt:lpstr>
      <vt:lpstr>View the Results</vt:lpstr>
      <vt:lpstr>Patrons with Active Blocks</vt:lpstr>
      <vt:lpstr>Apply Another Filter, Primary Identifier Column</vt:lpstr>
      <vt:lpstr>Click on the Browse Button…</vt:lpstr>
      <vt:lpstr>…and Navigate to the First Analysis We Created</vt:lpstr>
      <vt:lpstr>See the Path to the Other Analysis</vt:lpstr>
      <vt:lpstr>Review the Criteria</vt:lpstr>
      <vt:lpstr>View the Results</vt:lpstr>
      <vt:lpstr>Patrons with Active Blocks</vt:lpstr>
      <vt:lpstr>Fines and Fees Aging Report</vt:lpstr>
      <vt:lpstr>Introduction</vt:lpstr>
      <vt:lpstr>Fines and Fees Subject Area</vt:lpstr>
      <vt:lpstr>Fines and Fees Aging</vt:lpstr>
      <vt:lpstr>Modify the Column Heading</vt:lpstr>
      <vt:lpstr>Edit the Formula for Fine Fee Transaction Creation Date</vt:lpstr>
      <vt:lpstr>Change the Column Formula Statement</vt:lpstr>
      <vt:lpstr>Fines and Fees Aging</vt:lpstr>
      <vt:lpstr>Edit the Formula Again, Going to Bins Tab</vt:lpstr>
      <vt:lpstr>Add Bins</vt:lpstr>
      <vt:lpstr>Add Bins</vt:lpstr>
      <vt:lpstr>Bins Added</vt:lpstr>
      <vt:lpstr>Return to Column Formula Tab to See Update</vt:lpstr>
      <vt:lpstr>Fines and Fees Aging</vt:lpstr>
      <vt:lpstr>View the Results</vt:lpstr>
      <vt:lpstr>Concatenate Names</vt:lpstr>
      <vt:lpstr>Fines and Fees Aging</vt:lpstr>
      <vt:lpstr>View the Results and Add a Pivot Table View</vt:lpstr>
      <vt:lpstr>Pivot Table View</vt:lpstr>
      <vt:lpstr>Move Columns</vt:lpstr>
      <vt:lpstr>View the Results</vt:lpstr>
      <vt:lpstr>Fines and Fees Aging</vt:lpstr>
      <vt:lpstr>We value your feedback! Please complete the  session survey in the  schedule section of the app.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Rae Cheney</cp:lastModifiedBy>
  <cp:revision>591</cp:revision>
  <dcterms:created xsi:type="dcterms:W3CDTF">2017-01-02T15:10:30Z</dcterms:created>
  <dcterms:modified xsi:type="dcterms:W3CDTF">2019-04-19T18:00:24Z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  <property fmtid="{D5CDD505-2E9C-101B-9397-08002B2CF9AE}" pid="5" name="ContentTypeId">
    <vt:lpwstr>0x010100F086020654FE1C46BDDCF4524BB0289E</vt:lpwstr>
  </property>
</Properties>
</file>