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ags/tag2.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3"/>
  </p:notesMasterIdLst>
  <p:handoutMasterIdLst>
    <p:handoutMasterId r:id="rId74"/>
  </p:handoutMasterIdLst>
  <p:sldIdLst>
    <p:sldId id="1715" r:id="rId5"/>
    <p:sldId id="1716" r:id="rId6"/>
    <p:sldId id="1719" r:id="rId7"/>
    <p:sldId id="1717" r:id="rId8"/>
    <p:sldId id="1720" r:id="rId9"/>
    <p:sldId id="1730" r:id="rId10"/>
    <p:sldId id="1732" r:id="rId11"/>
    <p:sldId id="1786" r:id="rId12"/>
    <p:sldId id="1721" r:id="rId13"/>
    <p:sldId id="1733" r:id="rId14"/>
    <p:sldId id="1722" r:id="rId15"/>
    <p:sldId id="1723" r:id="rId16"/>
    <p:sldId id="1784" r:id="rId17"/>
    <p:sldId id="1735" r:id="rId18"/>
    <p:sldId id="1747" r:id="rId19"/>
    <p:sldId id="1724" r:id="rId20"/>
    <p:sldId id="1725" r:id="rId21"/>
    <p:sldId id="1737" r:id="rId22"/>
    <p:sldId id="1748" r:id="rId23"/>
    <p:sldId id="1726" r:id="rId24"/>
    <p:sldId id="1727" r:id="rId25"/>
    <p:sldId id="1729" r:id="rId26"/>
    <p:sldId id="1751" r:id="rId27"/>
    <p:sldId id="1739" r:id="rId28"/>
    <p:sldId id="1750" r:id="rId29"/>
    <p:sldId id="1738" r:id="rId30"/>
    <p:sldId id="1765" r:id="rId31"/>
    <p:sldId id="1731" r:id="rId32"/>
    <p:sldId id="1740" r:id="rId33"/>
    <p:sldId id="1754" r:id="rId34"/>
    <p:sldId id="1741" r:id="rId35"/>
    <p:sldId id="1742" r:id="rId36"/>
    <p:sldId id="1753" r:id="rId37"/>
    <p:sldId id="1743" r:id="rId38"/>
    <p:sldId id="1785" r:id="rId39"/>
    <p:sldId id="1744" r:id="rId40"/>
    <p:sldId id="1759" r:id="rId41"/>
    <p:sldId id="1755" r:id="rId42"/>
    <p:sldId id="1745" r:id="rId43"/>
    <p:sldId id="1756" r:id="rId44"/>
    <p:sldId id="1746" r:id="rId45"/>
    <p:sldId id="1757" r:id="rId46"/>
    <p:sldId id="1764" r:id="rId47"/>
    <p:sldId id="1760" r:id="rId48"/>
    <p:sldId id="1772" r:id="rId49"/>
    <p:sldId id="1773" r:id="rId50"/>
    <p:sldId id="1774" r:id="rId51"/>
    <p:sldId id="1775" r:id="rId52"/>
    <p:sldId id="1761" r:id="rId53"/>
    <p:sldId id="1762" r:id="rId54"/>
    <p:sldId id="1776" r:id="rId55"/>
    <p:sldId id="1777" r:id="rId56"/>
    <p:sldId id="1778" r:id="rId57"/>
    <p:sldId id="1779" r:id="rId58"/>
    <p:sldId id="1763" r:id="rId59"/>
    <p:sldId id="1780" r:id="rId60"/>
    <p:sldId id="1787" r:id="rId61"/>
    <p:sldId id="1781" r:id="rId62"/>
    <p:sldId id="1767" r:id="rId63"/>
    <p:sldId id="1673" r:id="rId64"/>
    <p:sldId id="1769" r:id="rId65"/>
    <p:sldId id="1768" r:id="rId66"/>
    <p:sldId id="1770" r:id="rId67"/>
    <p:sldId id="1693" r:id="rId68"/>
    <p:sldId id="1771" r:id="rId69"/>
    <p:sldId id="1783" r:id="rId70"/>
    <p:sldId id="1782" r:id="rId71"/>
    <p:sldId id="307" r:id="rId72"/>
  </p:sldIdLst>
  <p:sldSz cx="9144000" cy="5143500" type="screen16x9"/>
  <p:notesSz cx="6858000" cy="9144000"/>
  <p:custDataLst>
    <p:tags r:id="rId7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9C50DBB-79F0-410B-BE87-9C2E2CD58D31}">
          <p14:sldIdLst>
            <p14:sldId id="1715"/>
            <p14:sldId id="1716"/>
            <p14:sldId id="1719"/>
            <p14:sldId id="1717"/>
            <p14:sldId id="1720"/>
            <p14:sldId id="1730"/>
            <p14:sldId id="1732"/>
            <p14:sldId id="1786"/>
            <p14:sldId id="1721"/>
            <p14:sldId id="1733"/>
            <p14:sldId id="1722"/>
            <p14:sldId id="1723"/>
            <p14:sldId id="1784"/>
            <p14:sldId id="1735"/>
            <p14:sldId id="1747"/>
            <p14:sldId id="1724"/>
            <p14:sldId id="1725"/>
            <p14:sldId id="1737"/>
            <p14:sldId id="1748"/>
            <p14:sldId id="1726"/>
            <p14:sldId id="1727"/>
            <p14:sldId id="1729"/>
            <p14:sldId id="1751"/>
            <p14:sldId id="1739"/>
            <p14:sldId id="1750"/>
            <p14:sldId id="1738"/>
            <p14:sldId id="1765"/>
            <p14:sldId id="1731"/>
            <p14:sldId id="1740"/>
            <p14:sldId id="1754"/>
            <p14:sldId id="1741"/>
            <p14:sldId id="1742"/>
            <p14:sldId id="1753"/>
            <p14:sldId id="1743"/>
            <p14:sldId id="1785"/>
            <p14:sldId id="1744"/>
            <p14:sldId id="1759"/>
            <p14:sldId id="1755"/>
            <p14:sldId id="1745"/>
            <p14:sldId id="1756"/>
            <p14:sldId id="1746"/>
            <p14:sldId id="1757"/>
            <p14:sldId id="1764"/>
            <p14:sldId id="1760"/>
            <p14:sldId id="1772"/>
            <p14:sldId id="1773"/>
            <p14:sldId id="1774"/>
            <p14:sldId id="1775"/>
            <p14:sldId id="1761"/>
            <p14:sldId id="1762"/>
            <p14:sldId id="1776"/>
            <p14:sldId id="1777"/>
            <p14:sldId id="1778"/>
            <p14:sldId id="1779"/>
            <p14:sldId id="1763"/>
            <p14:sldId id="1780"/>
            <p14:sldId id="1787"/>
            <p14:sldId id="1781"/>
            <p14:sldId id="1767"/>
            <p14:sldId id="1673"/>
            <p14:sldId id="1769"/>
            <p14:sldId id="1768"/>
            <p14:sldId id="1770"/>
            <p14:sldId id="1693"/>
            <p14:sldId id="1771"/>
            <p14:sldId id="1783"/>
            <p14:sldId id="1782"/>
            <p14:sldId id="307"/>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2D8A"/>
    <a:srgbClr val="3B3838"/>
    <a:srgbClr val="486AE5"/>
    <a:srgbClr val="000000"/>
    <a:srgbClr val="50CFDA"/>
    <a:srgbClr val="92D3DF"/>
    <a:srgbClr val="53B9CD"/>
    <a:srgbClr val="DEE4FA"/>
    <a:srgbClr val="24357A"/>
    <a:srgbClr val="F5EE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2D6D4E-1235-4F66-A1A4-FD3675E41757}" v="1877" dt="2019-04-12T19:39:22.796"/>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602" autoAdjust="0"/>
  </p:normalViewPr>
  <p:slideViewPr>
    <p:cSldViewPr snapToGrid="0">
      <p:cViewPr varScale="1">
        <p:scale>
          <a:sx n="59" d="100"/>
          <a:sy n="59" d="100"/>
        </p:scale>
        <p:origin x="996" y="42"/>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4/19/2019</a:t>
            </a:fld>
            <a:endParaRPr lang="en-US"/>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4/19/2019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2</a:t>
            </a:fld>
            <a:endParaRPr lang="en-US"/>
          </a:p>
        </p:txBody>
      </p:sp>
    </p:spTree>
    <p:extLst>
      <p:ext uri="{BB962C8B-B14F-4D97-AF65-F5344CB8AC3E}">
        <p14:creationId xmlns:p14="http://schemas.microsoft.com/office/powerpoint/2010/main" val="3784768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Further information on how to configure what goes inside the search profile slots </a:t>
            </a:r>
          </a:p>
          <a:p>
            <a:endParaRPr lang="en-US" dirty="0"/>
          </a:p>
          <a:p>
            <a:r>
              <a:rPr lang="en-US" dirty="0"/>
              <a:t>We are going to move on to the next tab, which is configuring search profiles. Search Profiles are configured to search previously defined groups of records which are called scopes. Scopes are configured in </a:t>
            </a:r>
            <a:r>
              <a:rPr lang="en-US" b="1" dirty="0">
                <a:cs typeface="Calibri"/>
              </a:rPr>
              <a:t>Discovery &gt; Search Configuration &gt; Search Profiles. </a:t>
            </a:r>
            <a:r>
              <a:rPr lang="en-US" b="0" dirty="0">
                <a:cs typeface="Calibri"/>
              </a:rPr>
              <a:t>We will not be discussing on how to configure search scopes in this </a:t>
            </a:r>
            <a:r>
              <a:rPr lang="en-US" b="0" dirty="0" err="1">
                <a:cs typeface="Calibri"/>
              </a:rPr>
              <a:t>presesntation</a:t>
            </a:r>
            <a:r>
              <a:rPr lang="en-US" b="0" dirty="0">
                <a:cs typeface="Calibri"/>
              </a:rPr>
              <a:t> but we have added a link to the documentation which will explain the process further. </a:t>
            </a:r>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14</a:t>
            </a:fld>
            <a:endParaRPr lang="en-US"/>
          </a:p>
        </p:txBody>
      </p:sp>
    </p:spTree>
    <p:extLst>
      <p:ext uri="{BB962C8B-B14F-4D97-AF65-F5344CB8AC3E}">
        <p14:creationId xmlns:p14="http://schemas.microsoft.com/office/powerpoint/2010/main" val="785341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Further information on how to configure what goes inside the search profile slots </a:t>
            </a:r>
          </a:p>
          <a:p>
            <a:endParaRPr lang="en-US" dirty="0"/>
          </a:p>
          <a:p>
            <a:r>
              <a:rPr lang="en-US" dirty="0"/>
              <a:t>The enabled featured results is an option at the bottom of your search profile configuration page. It presents a list of relevant results from a different search profile. If a user a searching local data, in the featured results bar you can see results from your Primo Central scope or vice versa. </a:t>
            </a:r>
          </a:p>
        </p:txBody>
      </p:sp>
      <p:sp>
        <p:nvSpPr>
          <p:cNvPr id="4" name="Slide Number Placeholder 3"/>
          <p:cNvSpPr>
            <a:spLocks noGrp="1"/>
          </p:cNvSpPr>
          <p:nvPr>
            <p:ph type="sldNum" sz="quarter" idx="10"/>
          </p:nvPr>
        </p:nvSpPr>
        <p:spPr/>
        <p:txBody>
          <a:bodyPr/>
          <a:lstStyle/>
          <a:p>
            <a:fld id="{1367401B-FB73-460B-B34B-AE2D26C8FE60}" type="slidenum">
              <a:rPr lang="en-US" smtClean="0"/>
              <a:t>15</a:t>
            </a:fld>
            <a:endParaRPr lang="en-US"/>
          </a:p>
        </p:txBody>
      </p:sp>
    </p:spTree>
    <p:extLst>
      <p:ext uri="{BB962C8B-B14F-4D97-AF65-F5344CB8AC3E}">
        <p14:creationId xmlns:p14="http://schemas.microsoft.com/office/powerpoint/2010/main" val="2205779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Search Scopes in Front End </a:t>
            </a:r>
          </a:p>
          <a:p>
            <a:endParaRPr lang="en-US" dirty="0"/>
          </a:p>
          <a:p>
            <a:r>
              <a:rPr lang="en-US" dirty="0"/>
              <a:t>Search profiles slots tab included the search profiles that were already defined or new ones that you have created. Typically OTB profiles that may have been created during your implementation are searching your… examples. </a:t>
            </a:r>
          </a:p>
        </p:txBody>
      </p:sp>
      <p:sp>
        <p:nvSpPr>
          <p:cNvPr id="4" name="Slide Number Placeholder 3"/>
          <p:cNvSpPr>
            <a:spLocks noGrp="1"/>
          </p:cNvSpPr>
          <p:nvPr>
            <p:ph type="sldNum" sz="quarter" idx="10"/>
          </p:nvPr>
        </p:nvSpPr>
        <p:spPr/>
        <p:txBody>
          <a:bodyPr/>
          <a:lstStyle/>
          <a:p>
            <a:fld id="{1367401B-FB73-460B-B34B-AE2D26C8FE60}" type="slidenum">
              <a:rPr lang="en-US" smtClean="0"/>
              <a:t>16</a:t>
            </a:fld>
            <a:endParaRPr lang="en-US"/>
          </a:p>
        </p:txBody>
      </p:sp>
    </p:spTree>
    <p:extLst>
      <p:ext uri="{BB962C8B-B14F-4D97-AF65-F5344CB8AC3E}">
        <p14:creationId xmlns:p14="http://schemas.microsoft.com/office/powerpoint/2010/main" val="3866831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Editing for the search profiles are search configuration </a:t>
            </a:r>
          </a:p>
          <a:p>
            <a:endParaRPr lang="en-US" dirty="0"/>
          </a:p>
          <a:p>
            <a:r>
              <a:rPr lang="en-US" dirty="0"/>
              <a:t>When clicking the edit, you can choose which scopes are active for the slots. You cannot edit what is inside the search scope only what is inside the slot. </a:t>
            </a:r>
          </a:p>
        </p:txBody>
      </p:sp>
      <p:sp>
        <p:nvSpPr>
          <p:cNvPr id="4" name="Slide Number Placeholder 3"/>
          <p:cNvSpPr>
            <a:spLocks noGrp="1"/>
          </p:cNvSpPr>
          <p:nvPr>
            <p:ph type="sldNum" sz="quarter" idx="10"/>
          </p:nvPr>
        </p:nvSpPr>
        <p:spPr/>
        <p:txBody>
          <a:bodyPr/>
          <a:lstStyle/>
          <a:p>
            <a:fld id="{1367401B-FB73-460B-B34B-AE2D26C8FE60}" type="slidenum">
              <a:rPr lang="en-US" smtClean="0"/>
              <a:t>17</a:t>
            </a:fld>
            <a:endParaRPr lang="en-US"/>
          </a:p>
        </p:txBody>
      </p:sp>
    </p:spTree>
    <p:extLst>
      <p:ext uri="{BB962C8B-B14F-4D97-AF65-F5344CB8AC3E}">
        <p14:creationId xmlns:p14="http://schemas.microsoft.com/office/powerpoint/2010/main" val="1590290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67401B-FB73-460B-B34B-AE2D26C8FE60}" type="slidenum">
              <a:rPr lang="en-US" smtClean="0"/>
              <a:t>18</a:t>
            </a:fld>
            <a:endParaRPr lang="en-US"/>
          </a:p>
        </p:txBody>
      </p:sp>
    </p:spTree>
    <p:extLst>
      <p:ext uri="{BB962C8B-B14F-4D97-AF65-F5344CB8AC3E}">
        <p14:creationId xmlns:p14="http://schemas.microsoft.com/office/powerpoint/2010/main" val="2582161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Advanced Search is the next tab in your view configuration menu. There are 3 main sections that you can configure – Indexes, Resource Types, and Languages. You can create the same type of configuration for all of your search slots, specific slots, or all except course reserves</a:t>
            </a:r>
          </a:p>
        </p:txBody>
      </p:sp>
      <p:sp>
        <p:nvSpPr>
          <p:cNvPr id="4" name="Slide Number Placeholder 3"/>
          <p:cNvSpPr>
            <a:spLocks noGrp="1"/>
          </p:cNvSpPr>
          <p:nvPr>
            <p:ph type="sldNum" sz="quarter" idx="10"/>
          </p:nvPr>
        </p:nvSpPr>
        <p:spPr/>
        <p:txBody>
          <a:bodyPr/>
          <a:lstStyle/>
          <a:p>
            <a:fld id="{1367401B-FB73-460B-B34B-AE2D26C8FE60}" type="slidenum">
              <a:rPr lang="en-US" smtClean="0"/>
              <a:t>19</a:t>
            </a:fld>
            <a:endParaRPr lang="en-US"/>
          </a:p>
        </p:txBody>
      </p:sp>
    </p:spTree>
    <p:extLst>
      <p:ext uri="{BB962C8B-B14F-4D97-AF65-F5344CB8AC3E}">
        <p14:creationId xmlns:p14="http://schemas.microsoft.com/office/powerpoint/2010/main" val="3423052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Indexes are search fields that you can add to the Advanced Search options -  they are predefined in a drop-down list. Indexes are searchable fields in a record that have been Normalized by sets of Norm Rules either for external data, Alma data, or Primo Central data.</a:t>
            </a:r>
          </a:p>
        </p:txBody>
      </p:sp>
      <p:sp>
        <p:nvSpPr>
          <p:cNvPr id="4" name="Slide Number Placeholder 3"/>
          <p:cNvSpPr>
            <a:spLocks noGrp="1"/>
          </p:cNvSpPr>
          <p:nvPr>
            <p:ph type="sldNum" sz="quarter" idx="10"/>
          </p:nvPr>
        </p:nvSpPr>
        <p:spPr/>
        <p:txBody>
          <a:bodyPr/>
          <a:lstStyle/>
          <a:p>
            <a:fld id="{1367401B-FB73-460B-B34B-AE2D26C8FE60}" type="slidenum">
              <a:rPr lang="en-US" smtClean="0"/>
              <a:t>20</a:t>
            </a:fld>
            <a:endParaRPr lang="en-US"/>
          </a:p>
        </p:txBody>
      </p:sp>
    </p:spTree>
    <p:extLst>
      <p:ext uri="{BB962C8B-B14F-4D97-AF65-F5344CB8AC3E}">
        <p14:creationId xmlns:p14="http://schemas.microsoft.com/office/powerpoint/2010/main" val="1401949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basic concept for indexes also applies to resource types. Resource types can appear as Facets in your search results, and are also determined by Normalization rules.</a:t>
            </a:r>
          </a:p>
        </p:txBody>
      </p:sp>
      <p:sp>
        <p:nvSpPr>
          <p:cNvPr id="4" name="Slide Number Placeholder 3"/>
          <p:cNvSpPr>
            <a:spLocks noGrp="1"/>
          </p:cNvSpPr>
          <p:nvPr>
            <p:ph type="sldNum" sz="quarter" idx="10"/>
          </p:nvPr>
        </p:nvSpPr>
        <p:spPr/>
        <p:txBody>
          <a:bodyPr/>
          <a:lstStyle/>
          <a:p>
            <a:fld id="{1367401B-FB73-460B-B34B-AE2D26C8FE60}" type="slidenum">
              <a:rPr lang="en-US" smtClean="0"/>
              <a:t>21</a:t>
            </a:fld>
            <a:endParaRPr lang="en-US"/>
          </a:p>
        </p:txBody>
      </p:sp>
    </p:spTree>
    <p:extLst>
      <p:ext uri="{BB962C8B-B14F-4D97-AF65-F5344CB8AC3E}">
        <p14:creationId xmlns:p14="http://schemas.microsoft.com/office/powerpoint/2010/main" val="5222639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Languages are similar to resource types, some are pre-defined out of the box, adding a new Language would also go through a Normalization process.</a:t>
            </a:r>
          </a:p>
        </p:txBody>
      </p:sp>
      <p:sp>
        <p:nvSpPr>
          <p:cNvPr id="4" name="Slide Number Placeholder 3"/>
          <p:cNvSpPr>
            <a:spLocks noGrp="1"/>
          </p:cNvSpPr>
          <p:nvPr>
            <p:ph type="sldNum" sz="quarter" idx="10"/>
          </p:nvPr>
        </p:nvSpPr>
        <p:spPr/>
        <p:txBody>
          <a:bodyPr/>
          <a:lstStyle/>
          <a:p>
            <a:fld id="{1367401B-FB73-460B-B34B-AE2D26C8FE60}" type="slidenum">
              <a:rPr lang="en-US" smtClean="0"/>
              <a:t>22</a:t>
            </a:fld>
            <a:endParaRPr lang="en-US"/>
          </a:p>
        </p:txBody>
      </p:sp>
    </p:spTree>
    <p:extLst>
      <p:ext uri="{BB962C8B-B14F-4D97-AF65-F5344CB8AC3E}">
        <p14:creationId xmlns:p14="http://schemas.microsoft.com/office/powerpoint/2010/main" val="3797032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above Resource Type and Search field configurations can also be set up for Basic Search using the “Enable for Basic Search</a:t>
            </a:r>
            <a:br>
              <a:rPr lang="en-US" dirty="0"/>
            </a:br>
            <a:r>
              <a:rPr lang="en-US" dirty="0"/>
              <a:t> checkbox.</a:t>
            </a:r>
          </a:p>
        </p:txBody>
      </p:sp>
      <p:sp>
        <p:nvSpPr>
          <p:cNvPr id="4" name="Slide Number Placeholder 3"/>
          <p:cNvSpPr>
            <a:spLocks noGrp="1"/>
          </p:cNvSpPr>
          <p:nvPr>
            <p:ph type="sldNum" sz="quarter" idx="10"/>
          </p:nvPr>
        </p:nvSpPr>
        <p:spPr/>
        <p:txBody>
          <a:bodyPr/>
          <a:lstStyle/>
          <a:p>
            <a:fld id="{1367401B-FB73-460B-B34B-AE2D26C8FE60}" type="slidenum">
              <a:rPr lang="en-US" smtClean="0"/>
              <a:t>23</a:t>
            </a:fld>
            <a:endParaRPr lang="en-US"/>
          </a:p>
        </p:txBody>
      </p:sp>
    </p:spTree>
    <p:extLst>
      <p:ext uri="{BB962C8B-B14F-4D97-AF65-F5344CB8AC3E}">
        <p14:creationId xmlns:p14="http://schemas.microsoft.com/office/powerpoint/2010/main" val="3231931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Question for </a:t>
            </a:r>
            <a:r>
              <a:rPr lang="en-US" dirty="0"/>
              <a:t>the Audience:</a:t>
            </a:r>
          </a:p>
          <a:p>
            <a:endParaRPr lang="en-US" dirty="0"/>
          </a:p>
          <a:p>
            <a:r>
              <a:rPr lang="en-US" dirty="0"/>
              <a:t>Who has worked </a:t>
            </a:r>
            <a:r>
              <a:rPr lang="en-US"/>
              <a:t>with </a:t>
            </a:r>
            <a:r>
              <a:rPr lang="en-US" dirty="0"/>
              <a:t>non </a:t>
            </a:r>
            <a:r>
              <a:rPr lang="en-US"/>
              <a:t>Primo VE , </a:t>
            </a:r>
            <a:r>
              <a:rPr lang="en-US" dirty="0"/>
              <a:t>Primo? </a:t>
            </a:r>
            <a:r>
              <a:rPr lang="en-US"/>
              <a:t>This </a:t>
            </a:r>
            <a:r>
              <a:rPr lang="en-US" dirty="0"/>
              <a:t>presentation is geared more towards users </a:t>
            </a:r>
            <a:r>
              <a:rPr lang="en-US"/>
              <a:t>who have never </a:t>
            </a:r>
            <a:r>
              <a:rPr lang="en-US" dirty="0"/>
              <a:t>used </a:t>
            </a:r>
            <a:r>
              <a:rPr lang="en-US"/>
              <a:t>Primo </a:t>
            </a:r>
            <a:r>
              <a:rPr lang="en-US" dirty="0"/>
              <a:t>previously. </a:t>
            </a:r>
            <a:r>
              <a:rPr lang="en-US"/>
              <a:t>This </a:t>
            </a:r>
            <a:r>
              <a:rPr lang="en-US" dirty="0"/>
              <a:t>will also useful </a:t>
            </a:r>
            <a:r>
              <a:rPr lang="en-US"/>
              <a:t>for people who </a:t>
            </a:r>
            <a:r>
              <a:rPr lang="en-US" dirty="0"/>
              <a:t>would like to see the differences between Primo and Primo </a:t>
            </a:r>
            <a:r>
              <a:rPr lang="en-US" dirty="0" err="1"/>
              <a:t>Ve</a:t>
            </a:r>
            <a:r>
              <a:rPr lang="en-US" dirty="0"/>
              <a:t>. </a:t>
            </a:r>
          </a:p>
          <a:p>
            <a:endParaRPr lang="en-US" dirty="0"/>
          </a:p>
          <a:p>
            <a:r>
              <a:rPr lang="en-US" dirty="0"/>
              <a:t>In this session we will introduce you how to configure Display in Primo VE. The definition of Display will be narrow, not UI customization. We will be talking about the configuration about the view from start to finish. </a:t>
            </a:r>
          </a:p>
          <a:p>
            <a:endParaRPr lang="en-US" dirty="0"/>
          </a:p>
          <a:p>
            <a:r>
              <a:rPr lang="en-US" dirty="0"/>
              <a:t>Go through list!! </a:t>
            </a:r>
          </a:p>
          <a:p>
            <a:endParaRPr lang="en-US" dirty="0"/>
          </a:p>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3</a:t>
            </a:fld>
            <a:endParaRPr lang="en-US"/>
          </a:p>
        </p:txBody>
      </p:sp>
    </p:spTree>
    <p:extLst>
      <p:ext uri="{BB962C8B-B14F-4D97-AF65-F5344CB8AC3E}">
        <p14:creationId xmlns:p14="http://schemas.microsoft.com/office/powerpoint/2010/main" val="2864123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Labels are the text that users see in the Primo Front End. Most of text that’s visible in the Primo Front End is controlled by the Label code tables in Display Configuration -&gt; Labels section. Customizing labels is relatively straight forward as long as you know which label code is responsible for which bit of text.</a:t>
            </a:r>
          </a:p>
          <a:p>
            <a:endParaRPr lang="en-US" dirty="0"/>
          </a:p>
          <a:p>
            <a:r>
              <a:rPr lang="en-US" dirty="0"/>
              <a:t>Some of the text on the initial Primo search page is configured by the UI Customization package, which is discussed in the presentation by Jean.</a:t>
            </a:r>
          </a:p>
        </p:txBody>
      </p:sp>
      <p:sp>
        <p:nvSpPr>
          <p:cNvPr id="4" name="Slide Number Placeholder 3"/>
          <p:cNvSpPr>
            <a:spLocks noGrp="1"/>
          </p:cNvSpPr>
          <p:nvPr>
            <p:ph type="sldNum" sz="quarter" idx="10"/>
          </p:nvPr>
        </p:nvSpPr>
        <p:spPr/>
        <p:txBody>
          <a:bodyPr/>
          <a:lstStyle/>
          <a:p>
            <a:fld id="{1367401B-FB73-460B-B34B-AE2D26C8FE60}" type="slidenum">
              <a:rPr lang="en-US" smtClean="0"/>
              <a:t>24</a:t>
            </a:fld>
            <a:endParaRPr lang="en-US"/>
          </a:p>
        </p:txBody>
      </p:sp>
    </p:spTree>
    <p:extLst>
      <p:ext uri="{BB962C8B-B14F-4D97-AF65-F5344CB8AC3E}">
        <p14:creationId xmlns:p14="http://schemas.microsoft.com/office/powerpoint/2010/main" val="11639975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how you can find the label code – right click on the area in Primo Front end you want to customize, select “Inspect Element”, and then the “HTML” tab. See the &lt;</a:t>
            </a:r>
            <a:r>
              <a:rPr lang="en-US" dirty="0" err="1"/>
              <a:t>span_translate</a:t>
            </a:r>
            <a:r>
              <a:rPr lang="en-US" dirty="0"/>
              <a:t>&gt; tag around the text element that you would to change, and then look up the </a:t>
            </a:r>
            <a:r>
              <a:rPr lang="en-US" dirty="0" err="1"/>
              <a:t>lable</a:t>
            </a:r>
            <a:r>
              <a:rPr lang="en-US" dirty="0"/>
              <a:t> code in the </a:t>
            </a:r>
            <a:r>
              <a:rPr lang="en-US" dirty="0" err="1"/>
              <a:t>the</a:t>
            </a:r>
            <a:r>
              <a:rPr lang="en-US" dirty="0"/>
              <a:t> Back Office code table. </a:t>
            </a:r>
          </a:p>
        </p:txBody>
      </p:sp>
      <p:sp>
        <p:nvSpPr>
          <p:cNvPr id="4" name="Slide Number Placeholder 3"/>
          <p:cNvSpPr>
            <a:spLocks noGrp="1"/>
          </p:cNvSpPr>
          <p:nvPr>
            <p:ph type="sldNum" sz="quarter" idx="10"/>
          </p:nvPr>
        </p:nvSpPr>
        <p:spPr/>
        <p:txBody>
          <a:bodyPr/>
          <a:lstStyle/>
          <a:p>
            <a:fld id="{1367401B-FB73-460B-B34B-AE2D26C8FE60}" type="slidenum">
              <a:rPr lang="en-US" smtClean="0"/>
              <a:t>25</a:t>
            </a:fld>
            <a:endParaRPr lang="en-US"/>
          </a:p>
        </p:txBody>
      </p:sp>
    </p:spTree>
    <p:extLst>
      <p:ext uri="{BB962C8B-B14F-4D97-AF65-F5344CB8AC3E}">
        <p14:creationId xmlns:p14="http://schemas.microsoft.com/office/powerpoint/2010/main" val="4781691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&lt;Change screenshot to include search bar. &gt;! Here’s an example of the code – the Description field is the actual text that you will be changing. You will potentially return to the Labels configuration many times, depending on which text you would like to customize. </a:t>
            </a:r>
          </a:p>
        </p:txBody>
      </p:sp>
      <p:sp>
        <p:nvSpPr>
          <p:cNvPr id="4" name="Slide Number Placeholder 3"/>
          <p:cNvSpPr>
            <a:spLocks noGrp="1"/>
          </p:cNvSpPr>
          <p:nvPr>
            <p:ph type="sldNum" sz="quarter" idx="10"/>
          </p:nvPr>
        </p:nvSpPr>
        <p:spPr/>
        <p:txBody>
          <a:bodyPr/>
          <a:lstStyle/>
          <a:p>
            <a:fld id="{1367401B-FB73-460B-B34B-AE2D26C8FE60}" type="slidenum">
              <a:rPr lang="en-US" smtClean="0"/>
              <a:t>26</a:t>
            </a:fld>
            <a:endParaRPr lang="en-US"/>
          </a:p>
        </p:txBody>
      </p:sp>
    </p:spTree>
    <p:extLst>
      <p:ext uri="{BB962C8B-B14F-4D97-AF65-F5344CB8AC3E}">
        <p14:creationId xmlns:p14="http://schemas.microsoft.com/office/powerpoint/2010/main" val="9070691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continuing to go </a:t>
            </a:r>
            <a:r>
              <a:rPr lang="en-US"/>
              <a:t>deeper in to the views</a:t>
            </a:r>
            <a:r>
              <a:rPr lang="en-US" dirty="0"/>
              <a:t> and we will be discussing </a:t>
            </a:r>
            <a:r>
              <a:rPr lang="en-US"/>
              <a:t>Brief Results. Brief Results </a:t>
            </a:r>
            <a:r>
              <a:rPr lang="en-US" dirty="0"/>
              <a:t>is what appears in Primo </a:t>
            </a:r>
            <a:r>
              <a:rPr lang="en-US"/>
              <a:t>VE after executing a search. </a:t>
            </a:r>
            <a:r>
              <a:rPr lang="en-US" dirty="0"/>
              <a:t>Besides the records itself there are 4 </a:t>
            </a:r>
            <a:r>
              <a:rPr lang="en-US"/>
              <a:t>other configurations</a:t>
            </a:r>
            <a:r>
              <a:rPr lang="en-US" dirty="0"/>
              <a:t> </a:t>
            </a:r>
            <a:r>
              <a:rPr lang="en-US"/>
              <a:t>for the results page.</a:t>
            </a:r>
            <a:endParaRPr lang="en-US" dirty="0"/>
          </a:p>
          <a:p>
            <a:endParaRPr lang="en-US" dirty="0"/>
          </a:p>
          <a:p>
            <a:r>
              <a:rPr lang="en-US" dirty="0"/>
              <a:t>Facets are what appear on the side of the records. </a:t>
            </a:r>
            <a:r>
              <a:rPr lang="en-US"/>
              <a:t>They take the metadata from the records </a:t>
            </a:r>
            <a:r>
              <a:rPr lang="en-US" dirty="0"/>
              <a:t>displayed and show </a:t>
            </a:r>
            <a:r>
              <a:rPr lang="en-US"/>
              <a:t>the corresponding </a:t>
            </a:r>
            <a:r>
              <a:rPr lang="en-US" dirty="0"/>
              <a:t>filters. </a:t>
            </a:r>
          </a:p>
          <a:p>
            <a:endParaRPr lang="en-US" dirty="0"/>
          </a:p>
          <a:p>
            <a:r>
              <a:rPr lang="en-US"/>
              <a:t>Sorting or Ranking </a:t>
            </a:r>
            <a:r>
              <a:rPr lang="en-US" dirty="0"/>
              <a:t>of the records. There are </a:t>
            </a:r>
            <a:r>
              <a:rPr lang="en-US"/>
              <a:t>some configuration </a:t>
            </a:r>
            <a:r>
              <a:rPr lang="en-US" dirty="0"/>
              <a:t>options in Primo VE. Sorting and </a:t>
            </a:r>
            <a:r>
              <a:rPr lang="en-US"/>
              <a:t>Ranking take </a:t>
            </a:r>
            <a:r>
              <a:rPr lang="en-US" dirty="0"/>
              <a:t>different aspects of the records such as date, title, and author</a:t>
            </a:r>
            <a:r>
              <a:rPr lang="en-US"/>
              <a:t>. Relevancy ranking uses </a:t>
            </a:r>
            <a:r>
              <a:rPr lang="en-US" dirty="0"/>
              <a:t>an algorithm </a:t>
            </a:r>
            <a:r>
              <a:rPr lang="en-US"/>
              <a:t>to determine</a:t>
            </a:r>
            <a:r>
              <a:rPr lang="en-US" dirty="0"/>
              <a:t> </a:t>
            </a:r>
            <a:r>
              <a:rPr lang="en-US"/>
              <a:t>how </a:t>
            </a:r>
            <a:r>
              <a:rPr lang="en-US" dirty="0"/>
              <a:t>the weight of the record. </a:t>
            </a:r>
          </a:p>
          <a:p>
            <a:endParaRPr lang="en-US" dirty="0"/>
          </a:p>
          <a:p>
            <a:r>
              <a:rPr lang="en-US" err="1"/>
              <a:t>Dedup</a:t>
            </a:r>
            <a:r>
              <a:rPr lang="en-US"/>
              <a:t> </a:t>
            </a:r>
            <a:r>
              <a:rPr lang="en-US" dirty="0"/>
              <a:t>–</a:t>
            </a:r>
            <a:r>
              <a:rPr lang="en-US" dirty="0" err="1"/>
              <a:t>ed</a:t>
            </a:r>
            <a:r>
              <a:rPr lang="en-US" dirty="0"/>
              <a:t> records are duplicate records that </a:t>
            </a:r>
            <a:r>
              <a:rPr lang="en-US"/>
              <a:t>are displayed as a </a:t>
            </a:r>
            <a:r>
              <a:rPr lang="en-US" dirty="0"/>
              <a:t>single record. </a:t>
            </a:r>
          </a:p>
          <a:p>
            <a:endParaRPr lang="en-US" dirty="0"/>
          </a:p>
          <a:p>
            <a:r>
              <a:rPr lang="en-US" dirty="0"/>
              <a:t>FRBR-</a:t>
            </a:r>
            <a:r>
              <a:rPr lang="en-US" dirty="0" err="1"/>
              <a:t>ed</a:t>
            </a:r>
            <a:r>
              <a:rPr lang="en-US" dirty="0"/>
              <a:t> records are versions of </a:t>
            </a:r>
            <a:r>
              <a:rPr lang="en-US"/>
              <a:t>records </a:t>
            </a:r>
            <a:r>
              <a:rPr lang="en-US" dirty="0"/>
              <a:t>that </a:t>
            </a:r>
            <a:r>
              <a:rPr lang="en-US"/>
              <a:t>are </a:t>
            </a:r>
            <a:r>
              <a:rPr lang="en-US" dirty="0"/>
              <a:t>grouped together. In Primo they </a:t>
            </a:r>
            <a:r>
              <a:rPr lang="en-US"/>
              <a:t>will have </a:t>
            </a:r>
            <a:r>
              <a:rPr lang="en-US" dirty="0"/>
              <a:t>an indication of “</a:t>
            </a:r>
            <a:r>
              <a:rPr lang="en-US"/>
              <a:t>multiple versions” </a:t>
            </a:r>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29</a:t>
            </a:fld>
            <a:endParaRPr lang="en-US"/>
          </a:p>
        </p:txBody>
      </p:sp>
    </p:spTree>
    <p:extLst>
      <p:ext uri="{BB962C8B-B14F-4D97-AF65-F5344CB8AC3E}">
        <p14:creationId xmlns:p14="http://schemas.microsoft.com/office/powerpoint/2010/main" val="13400344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Additionally you can configure</a:t>
            </a:r>
            <a:r>
              <a:rPr lang="en-US" dirty="0"/>
              <a:t> the number of values </a:t>
            </a:r>
            <a:r>
              <a:rPr lang="en-US"/>
              <a:t>for each facet that can </a:t>
            </a:r>
            <a:r>
              <a:rPr lang="en-US" dirty="0"/>
              <a:t>be displayed before the facet needs to be expanded. </a:t>
            </a:r>
          </a:p>
          <a:p>
            <a:endParaRPr lang="en-US"/>
          </a:p>
          <a:p>
            <a:r>
              <a:rPr lang="en-US" dirty="0"/>
              <a:t>Sorting by size </a:t>
            </a:r>
            <a:r>
              <a:rPr lang="en-US"/>
              <a:t>meaning </a:t>
            </a:r>
            <a:r>
              <a:rPr lang="en-US" dirty="0"/>
              <a:t>putting the facets with the most results at the top. Sorting by Alphanumeric </a:t>
            </a:r>
            <a:r>
              <a:rPr lang="en-US"/>
              <a:t>is </a:t>
            </a:r>
            <a:r>
              <a:rPr lang="en-US" dirty="0"/>
              <a:t>sorting alphabetically. </a:t>
            </a:r>
          </a:p>
          <a:p>
            <a:endParaRPr lang="en-US" dirty="0"/>
          </a:p>
          <a:p>
            <a:r>
              <a:rPr lang="en-US" dirty="0"/>
              <a:t>Local fields which </a:t>
            </a:r>
            <a:r>
              <a:rPr lang="en-US"/>
              <a:t>we will </a:t>
            </a:r>
            <a:r>
              <a:rPr lang="en-US" dirty="0"/>
              <a:t>cover later on in the presentation can also </a:t>
            </a:r>
            <a:r>
              <a:rPr lang="en-US"/>
              <a:t>be added as facets. </a:t>
            </a:r>
          </a:p>
        </p:txBody>
      </p:sp>
      <p:sp>
        <p:nvSpPr>
          <p:cNvPr id="4" name="Slide Number Placeholder 3"/>
          <p:cNvSpPr>
            <a:spLocks noGrp="1"/>
          </p:cNvSpPr>
          <p:nvPr>
            <p:ph type="sldNum" sz="quarter" idx="10"/>
          </p:nvPr>
        </p:nvSpPr>
        <p:spPr/>
        <p:txBody>
          <a:bodyPr/>
          <a:lstStyle/>
          <a:p>
            <a:fld id="{1367401B-FB73-460B-B34B-AE2D26C8FE60}" type="slidenum">
              <a:rPr lang="en-US" smtClean="0"/>
              <a:t>30</a:t>
            </a:fld>
            <a:endParaRPr lang="en-US"/>
          </a:p>
        </p:txBody>
      </p:sp>
    </p:spTree>
    <p:extLst>
      <p:ext uri="{BB962C8B-B14F-4D97-AF65-F5344CB8AC3E}">
        <p14:creationId xmlns:p14="http://schemas.microsoft.com/office/powerpoint/2010/main" val="11674134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Views menu, you can </a:t>
            </a:r>
          </a:p>
          <a:p>
            <a:endParaRPr lang="en-US" dirty="0"/>
          </a:p>
          <a:p>
            <a:endParaRPr lang="en-US" dirty="0"/>
          </a:p>
          <a:p>
            <a:pPr marL="228600" indent="-228600">
              <a:buAutoNum type="arabicPeriod"/>
            </a:pPr>
            <a:r>
              <a:rPr lang="en-US" dirty="0"/>
              <a:t>Activate or deactivate a facet</a:t>
            </a:r>
          </a:p>
          <a:p>
            <a:pPr marL="228600" indent="-228600">
              <a:buAutoNum type="arabicPeriod"/>
            </a:pPr>
            <a:r>
              <a:rPr lang="en-US" dirty="0"/>
              <a:t>change the order of the facets</a:t>
            </a:r>
          </a:p>
          <a:p>
            <a:pPr marL="228600" indent="-228600">
              <a:buAutoNum type="arabicPeriod"/>
            </a:pPr>
            <a:r>
              <a:rPr lang="en-US" dirty="0"/>
              <a:t> as well as which facet are used with each search profile. </a:t>
            </a:r>
          </a:p>
        </p:txBody>
      </p:sp>
      <p:sp>
        <p:nvSpPr>
          <p:cNvPr id="4" name="Slide Number Placeholder 3"/>
          <p:cNvSpPr>
            <a:spLocks noGrp="1"/>
          </p:cNvSpPr>
          <p:nvPr>
            <p:ph type="sldNum" sz="quarter" idx="10"/>
          </p:nvPr>
        </p:nvSpPr>
        <p:spPr/>
        <p:txBody>
          <a:bodyPr/>
          <a:lstStyle/>
          <a:p>
            <a:fld id="{1367401B-FB73-460B-B34B-AE2D26C8FE60}" type="slidenum">
              <a:rPr lang="en-US" smtClean="0"/>
              <a:t>31</a:t>
            </a:fld>
            <a:endParaRPr lang="en-US"/>
          </a:p>
        </p:txBody>
      </p:sp>
    </p:spTree>
    <p:extLst>
      <p:ext uri="{BB962C8B-B14F-4D97-AF65-F5344CB8AC3E}">
        <p14:creationId xmlns:p14="http://schemas.microsoft.com/office/powerpoint/2010/main" val="37265566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the sort order menu of </a:t>
            </a:r>
            <a:r>
              <a:rPr lang="en-US" dirty="0"/>
              <a:t>the search results. </a:t>
            </a:r>
            <a:r>
              <a:rPr lang="en-US"/>
              <a:t>You can </a:t>
            </a:r>
            <a:r>
              <a:rPr lang="en-US" dirty="0"/>
              <a:t>configure </a:t>
            </a:r>
            <a:r>
              <a:rPr lang="en-US"/>
              <a:t>how each </a:t>
            </a:r>
            <a:r>
              <a:rPr lang="en-US" dirty="0"/>
              <a:t>search result will be sorted and which order. </a:t>
            </a:r>
          </a:p>
        </p:txBody>
      </p:sp>
      <p:sp>
        <p:nvSpPr>
          <p:cNvPr id="4" name="Slide Number Placeholder 3"/>
          <p:cNvSpPr>
            <a:spLocks noGrp="1"/>
          </p:cNvSpPr>
          <p:nvPr>
            <p:ph type="sldNum" sz="quarter" idx="10"/>
          </p:nvPr>
        </p:nvSpPr>
        <p:spPr/>
        <p:txBody>
          <a:bodyPr/>
          <a:lstStyle/>
          <a:p>
            <a:fld id="{1367401B-FB73-460B-B34B-AE2D26C8FE60}" type="slidenum">
              <a:rPr lang="en-US" smtClean="0"/>
              <a:t>32</a:t>
            </a:fld>
            <a:endParaRPr lang="en-US"/>
          </a:p>
        </p:txBody>
      </p:sp>
    </p:spTree>
    <p:extLst>
      <p:ext uri="{BB962C8B-B14F-4D97-AF65-F5344CB8AC3E}">
        <p14:creationId xmlns:p14="http://schemas.microsoft.com/office/powerpoint/2010/main" val="2458222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SCREENSHOT </a:t>
            </a:r>
          </a:p>
          <a:p>
            <a:endParaRPr lang="en-US" dirty="0"/>
          </a:p>
          <a:p>
            <a:r>
              <a:rPr lang="en-US" dirty="0"/>
              <a:t>The </a:t>
            </a:r>
            <a:r>
              <a:rPr lang="en-US" dirty="0" err="1"/>
              <a:t>Dedup</a:t>
            </a:r>
            <a:r>
              <a:rPr lang="en-US"/>
              <a:t>/FRBR section allows you to </a:t>
            </a:r>
            <a:r>
              <a:rPr lang="en-US" dirty="0"/>
              <a:t>enable </a:t>
            </a:r>
            <a:r>
              <a:rPr lang="en-US"/>
              <a:t>to disable FRBR and DEDUP</a:t>
            </a:r>
            <a:r>
              <a:rPr lang="en-US" dirty="0"/>
              <a:t> for ALL </a:t>
            </a:r>
            <a:r>
              <a:rPr lang="en-US"/>
              <a:t>records</a:t>
            </a:r>
            <a:r>
              <a:rPr lang="en-US" dirty="0"/>
              <a:t>. Also can choose which record</a:t>
            </a:r>
            <a:r>
              <a:rPr lang="en-US"/>
              <a:t>, generic or </a:t>
            </a:r>
            <a:r>
              <a:rPr lang="en-US" dirty="0"/>
              <a:t>preferred is displayed in the </a:t>
            </a:r>
            <a:r>
              <a:rPr lang="en-US"/>
              <a:t>brief results. </a:t>
            </a:r>
            <a:r>
              <a:rPr lang="en-US" dirty="0"/>
              <a:t>You can also sort the FRBR list </a:t>
            </a:r>
            <a:r>
              <a:rPr lang="en-US"/>
              <a:t>by Date, </a:t>
            </a:r>
            <a:r>
              <a:rPr lang="en-US" dirty="0"/>
              <a:t>Title, Author but </a:t>
            </a:r>
            <a:r>
              <a:rPr lang="en-US"/>
              <a:t>most users </a:t>
            </a:r>
            <a:r>
              <a:rPr lang="en-US" dirty="0"/>
              <a:t>choose Date-newest </a:t>
            </a:r>
            <a:endParaRPr lang="en-US"/>
          </a:p>
        </p:txBody>
      </p:sp>
      <p:sp>
        <p:nvSpPr>
          <p:cNvPr id="4" name="Slide Number Placeholder 3"/>
          <p:cNvSpPr>
            <a:spLocks noGrp="1"/>
          </p:cNvSpPr>
          <p:nvPr>
            <p:ph type="sldNum" sz="quarter" idx="10"/>
          </p:nvPr>
        </p:nvSpPr>
        <p:spPr/>
        <p:txBody>
          <a:bodyPr/>
          <a:lstStyle/>
          <a:p>
            <a:fld id="{1367401B-FB73-460B-B34B-AE2D26C8FE60}" type="slidenum">
              <a:rPr lang="en-US" smtClean="0"/>
              <a:t>33</a:t>
            </a:fld>
            <a:endParaRPr lang="en-US"/>
          </a:p>
        </p:txBody>
      </p:sp>
    </p:spTree>
    <p:extLst>
      <p:ext uri="{BB962C8B-B14F-4D97-AF65-F5344CB8AC3E}">
        <p14:creationId xmlns:p14="http://schemas.microsoft.com/office/powerpoint/2010/main" val="17774224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choice between Generic or Preferred record will determine how the FRBR records group will be visible to the users in the result list. Preferred record is dynamically selected among the FRBR group based on an algorithm. </a:t>
            </a:r>
            <a:r>
              <a:rPr lang="en-US" sz="1200" b="0" i="0" kern="1200" dirty="0">
                <a:solidFill>
                  <a:schemeClr val="tx1"/>
                </a:solidFill>
                <a:effectLst/>
                <a:latin typeface="+mn-lt"/>
                <a:ea typeface="+mn-ea"/>
                <a:cs typeface="+mn-cs"/>
              </a:rPr>
              <a:t>The preferred record is the highest ranked record from the results set. From the preferred record, the system displays a link to the additional records in the group. Preferred record deliver for single record not </a:t>
            </a:r>
            <a:r>
              <a:rPr lang="en-US" sz="1200" b="0" i="0" kern="1200" dirty="0" err="1">
                <a:solidFill>
                  <a:schemeClr val="tx1"/>
                </a:solidFill>
                <a:effectLst/>
                <a:latin typeface="+mn-lt"/>
                <a:ea typeface="+mn-ea"/>
                <a:cs typeface="+mn-cs"/>
              </a:rPr>
              <a:t>goup</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dirty="0"/>
              <a:t>The generic record is a place holder record. It contains metadata from the FRBR group but does not contain any specific information like availability. We generally recommend choosing the preferred record. </a:t>
            </a:r>
          </a:p>
          <a:p>
            <a:endParaRPr lang="en-US" dirty="0"/>
          </a:p>
          <a:p>
            <a:r>
              <a:rPr lang="en-US" dirty="0"/>
              <a:t>Groups of records or individual records can be suppressed from </a:t>
            </a:r>
            <a:r>
              <a:rPr lang="en-US" dirty="0" err="1"/>
              <a:t>Dedup</a:t>
            </a:r>
            <a:r>
              <a:rPr lang="en-US" dirty="0"/>
              <a:t>/FRBR. This can be accomplished by running a job in Alma. We have included documentation on how to do suppress </a:t>
            </a:r>
            <a:r>
              <a:rPr lang="en-US" dirty="0" err="1"/>
              <a:t>dedup</a:t>
            </a:r>
            <a:r>
              <a:rPr lang="en-US" dirty="0"/>
              <a:t>/</a:t>
            </a:r>
            <a:r>
              <a:rPr lang="en-US" dirty="0" err="1"/>
              <a:t>frbr</a:t>
            </a:r>
            <a:r>
              <a:rPr lang="en-US" dirty="0"/>
              <a:t>. </a:t>
            </a:r>
          </a:p>
          <a:p>
            <a:endParaRPr lang="en-US" dirty="0"/>
          </a:p>
          <a:p>
            <a:r>
              <a:rPr lang="en-US" dirty="0"/>
              <a:t>The analysis tool is used to determine why records are grouped together. You can see a breakdown of the fields and how they are or are not matching. It can be used for troubleshooting in case if you believe that the records are being grouped incorrectly. Information from the analysis can be helpful when reporting issues with grouped records. </a:t>
            </a:r>
          </a:p>
          <a:p>
            <a:endParaRPr lang="en-US" dirty="0"/>
          </a:p>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34</a:t>
            </a:fld>
            <a:endParaRPr lang="en-US"/>
          </a:p>
        </p:txBody>
      </p:sp>
    </p:spTree>
    <p:extLst>
      <p:ext uri="{BB962C8B-B14F-4D97-AF65-F5344CB8AC3E}">
        <p14:creationId xmlns:p14="http://schemas.microsoft.com/office/powerpoint/2010/main" val="42546298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Brief Display it contains the most essential metadata for </a:t>
            </a:r>
            <a:r>
              <a:rPr lang="en-US"/>
              <a:t>the record </a:t>
            </a:r>
            <a:r>
              <a:rPr lang="en-US" dirty="0"/>
              <a:t>as well as the availability status and </a:t>
            </a:r>
            <a:r>
              <a:rPr lang="en-US"/>
              <a:t>several actions</a:t>
            </a:r>
            <a:r>
              <a:rPr lang="en-US" dirty="0"/>
              <a:t>. </a:t>
            </a:r>
          </a:p>
          <a:p>
            <a:r>
              <a:rPr lang="en-US" dirty="0"/>
              <a:t>First is the Display line and second the actions </a:t>
            </a:r>
          </a:p>
        </p:txBody>
      </p:sp>
      <p:sp>
        <p:nvSpPr>
          <p:cNvPr id="4" name="Slide Number Placeholder 3"/>
          <p:cNvSpPr>
            <a:spLocks noGrp="1"/>
          </p:cNvSpPr>
          <p:nvPr>
            <p:ph type="sldNum" sz="quarter" idx="10"/>
          </p:nvPr>
        </p:nvSpPr>
        <p:spPr/>
        <p:txBody>
          <a:bodyPr/>
          <a:lstStyle/>
          <a:p>
            <a:fld id="{1367401B-FB73-460B-B34B-AE2D26C8FE60}" type="slidenum">
              <a:rPr lang="en-US" smtClean="0"/>
              <a:t>37</a:t>
            </a:fld>
            <a:endParaRPr lang="en-US"/>
          </a:p>
        </p:txBody>
      </p:sp>
    </p:spTree>
    <p:extLst>
      <p:ext uri="{BB962C8B-B14F-4D97-AF65-F5344CB8AC3E}">
        <p14:creationId xmlns:p14="http://schemas.microsoft.com/office/powerpoint/2010/main" val="3141655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the end of this session, you will be familiar what is a view and how to add a new view. You will understand changes in the back office and how that affects the front end. You will also learn how to configure all aspects of a view, including search results, brief/full display. At the end will talk about how to add custom resource types </a:t>
            </a:r>
          </a:p>
        </p:txBody>
      </p:sp>
      <p:sp>
        <p:nvSpPr>
          <p:cNvPr id="4" name="Slide Number Placeholder 3"/>
          <p:cNvSpPr>
            <a:spLocks noGrp="1"/>
          </p:cNvSpPr>
          <p:nvPr>
            <p:ph type="sldNum" sz="quarter" idx="10"/>
          </p:nvPr>
        </p:nvSpPr>
        <p:spPr/>
        <p:txBody>
          <a:bodyPr/>
          <a:lstStyle/>
          <a:p>
            <a:fld id="{1367401B-FB73-460B-B34B-AE2D26C8FE60}" type="slidenum">
              <a:rPr lang="en-US" smtClean="0"/>
              <a:t>4</a:t>
            </a:fld>
            <a:endParaRPr lang="en-US"/>
          </a:p>
        </p:txBody>
      </p:sp>
    </p:spTree>
    <p:extLst>
      <p:ext uri="{BB962C8B-B14F-4D97-AF65-F5344CB8AC3E}">
        <p14:creationId xmlns:p14="http://schemas.microsoft.com/office/powerpoint/2010/main" val="454358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brief record can have the maximum of 4 lines. But there can be multiple data fields on each line. You can separate the data fields by delimiters such as a semi colon. </a:t>
            </a:r>
          </a:p>
          <a:p>
            <a:endParaRPr lang="en-US" dirty="0"/>
          </a:p>
          <a:p>
            <a:r>
              <a:rPr lang="en-US" dirty="0"/>
              <a:t>The same local fields that can be added as facets can be added to the brief record display lines. We will talk about creating local fields in the full record section of the presentation. </a:t>
            </a:r>
          </a:p>
        </p:txBody>
      </p:sp>
      <p:sp>
        <p:nvSpPr>
          <p:cNvPr id="4" name="Slide Number Placeholder 3"/>
          <p:cNvSpPr>
            <a:spLocks noGrp="1"/>
          </p:cNvSpPr>
          <p:nvPr>
            <p:ph type="sldNum" sz="quarter" idx="10"/>
          </p:nvPr>
        </p:nvSpPr>
        <p:spPr/>
        <p:txBody>
          <a:bodyPr/>
          <a:lstStyle/>
          <a:p>
            <a:fld id="{1367401B-FB73-460B-B34B-AE2D26C8FE60}" type="slidenum">
              <a:rPr lang="en-US" smtClean="0"/>
              <a:t>38</a:t>
            </a:fld>
            <a:endParaRPr lang="en-US"/>
          </a:p>
        </p:txBody>
      </p:sp>
    </p:spTree>
    <p:extLst>
      <p:ext uri="{BB962C8B-B14F-4D97-AF65-F5344CB8AC3E}">
        <p14:creationId xmlns:p14="http://schemas.microsoft.com/office/powerpoint/2010/main" val="21930886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edit each of the 4 display fields and add multiple rows fields to each one</a:t>
            </a:r>
            <a:r>
              <a:rPr lang="en-US"/>
              <a:t>. You </a:t>
            </a:r>
            <a:r>
              <a:rPr lang="en-US" dirty="0"/>
              <a:t>can add a field from a </a:t>
            </a:r>
            <a:r>
              <a:rPr lang="en-US"/>
              <a:t>drop down list that </a:t>
            </a:r>
            <a:r>
              <a:rPr lang="en-US" dirty="0"/>
              <a:t>will include your out of the box and </a:t>
            </a:r>
            <a:r>
              <a:rPr lang="en-US"/>
              <a:t>locally created fields.</a:t>
            </a:r>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39</a:t>
            </a:fld>
            <a:endParaRPr lang="en-US"/>
          </a:p>
        </p:txBody>
      </p:sp>
    </p:spTree>
    <p:extLst>
      <p:ext uri="{BB962C8B-B14F-4D97-AF65-F5344CB8AC3E}">
        <p14:creationId xmlns:p14="http://schemas.microsoft.com/office/powerpoint/2010/main" val="34495106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Char char="•"/>
            </a:pPr>
            <a:r>
              <a:rPr lang="en-US" dirty="0"/>
              <a:t>The actions are different ways for the user to interact with the citation. The actions are, </a:t>
            </a:r>
            <a:r>
              <a:rPr lang="en-US" b="0" dirty="0">
                <a:solidFill>
                  <a:srgbClr val="262626"/>
                </a:solidFill>
                <a:cs typeface="Arial"/>
              </a:rPr>
              <a:t>E-Shelf (favorites), Email, Permalink, Print, Export, RIS. Up to 3 actions can be displayed in the brief display. The same actions configuration will be configured for the brief and full display. More actions can be selected for the Full display. </a:t>
            </a:r>
            <a:endParaRPr lang="en-US" b="0" dirty="0"/>
          </a:p>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40</a:t>
            </a:fld>
            <a:endParaRPr lang="en-US"/>
          </a:p>
        </p:txBody>
      </p:sp>
    </p:spTree>
    <p:extLst>
      <p:ext uri="{BB962C8B-B14F-4D97-AF65-F5344CB8AC3E}">
        <p14:creationId xmlns:p14="http://schemas.microsoft.com/office/powerpoint/2010/main" val="29452281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the </a:t>
            </a:r>
            <a:r>
              <a:rPr lang="en-US" dirty="0"/>
              <a:t>menu for the record actions. </a:t>
            </a:r>
            <a:r>
              <a:rPr lang="en-US"/>
              <a:t>As you can see </a:t>
            </a:r>
            <a:r>
              <a:rPr lang="en-US" dirty="0"/>
              <a:t>you can choose which actions are </a:t>
            </a:r>
            <a:r>
              <a:rPr lang="en-US"/>
              <a:t>up front. </a:t>
            </a:r>
            <a:r>
              <a:rPr lang="en-US" dirty="0"/>
              <a:t>You can also activate or deactivate which </a:t>
            </a:r>
            <a:r>
              <a:rPr lang="en-US"/>
              <a:t>actions will display in</a:t>
            </a:r>
            <a:r>
              <a:rPr lang="en-US" dirty="0"/>
              <a:t> the </a:t>
            </a:r>
            <a:r>
              <a:rPr lang="en-US"/>
              <a:t>full display. </a:t>
            </a:r>
            <a:r>
              <a:rPr lang="en-US" dirty="0"/>
              <a:t>The customize button allows you to change </a:t>
            </a:r>
            <a:r>
              <a:rPr lang="en-US"/>
              <a:t>the order of the </a:t>
            </a:r>
            <a:r>
              <a:rPr lang="en-US" dirty="0"/>
              <a:t>actions. </a:t>
            </a:r>
            <a:endParaRPr lang="en-US"/>
          </a:p>
        </p:txBody>
      </p:sp>
      <p:sp>
        <p:nvSpPr>
          <p:cNvPr id="4" name="Slide Number Placeholder 3"/>
          <p:cNvSpPr>
            <a:spLocks noGrp="1"/>
          </p:cNvSpPr>
          <p:nvPr>
            <p:ph type="sldNum" sz="quarter" idx="10"/>
          </p:nvPr>
        </p:nvSpPr>
        <p:spPr/>
        <p:txBody>
          <a:bodyPr/>
          <a:lstStyle/>
          <a:p>
            <a:fld id="{1367401B-FB73-460B-B34B-AE2D26C8FE60}" type="slidenum">
              <a:rPr lang="en-US" smtClean="0"/>
              <a:t>41</a:t>
            </a:fld>
            <a:endParaRPr lang="en-US"/>
          </a:p>
        </p:txBody>
      </p:sp>
    </p:spTree>
    <p:extLst>
      <p:ext uri="{BB962C8B-B14F-4D97-AF65-F5344CB8AC3E}">
        <p14:creationId xmlns:p14="http://schemas.microsoft.com/office/powerpoint/2010/main" val="1195825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now discuss different configuration options for the Full Record. We will start by discussing the Holdings Display Field. The highlighted section of the full record is where you can add your own Holdings Display Fields. </a:t>
            </a:r>
          </a:p>
        </p:txBody>
      </p:sp>
      <p:sp>
        <p:nvSpPr>
          <p:cNvPr id="4" name="Slide Number Placeholder 3"/>
          <p:cNvSpPr>
            <a:spLocks noGrp="1"/>
          </p:cNvSpPr>
          <p:nvPr>
            <p:ph type="sldNum" sz="quarter" idx="10"/>
          </p:nvPr>
        </p:nvSpPr>
        <p:spPr/>
        <p:txBody>
          <a:bodyPr/>
          <a:lstStyle/>
          <a:p>
            <a:fld id="{1367401B-FB73-460B-B34B-AE2D26C8FE60}" type="slidenum">
              <a:rPr lang="en-US" smtClean="0"/>
              <a:t>43</a:t>
            </a:fld>
            <a:endParaRPr lang="en-US"/>
          </a:p>
        </p:txBody>
      </p:sp>
    </p:spTree>
    <p:extLst>
      <p:ext uri="{BB962C8B-B14F-4D97-AF65-F5344CB8AC3E}">
        <p14:creationId xmlns:p14="http://schemas.microsoft.com/office/powerpoint/2010/main" val="40739435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a:t>
            </a:r>
            <a:r>
              <a:rPr lang="en-US" dirty="0"/>
              <a:t> is the section in the Back Office where you will want </a:t>
            </a:r>
            <a:r>
              <a:rPr lang="en-US"/>
              <a:t>to configure the </a:t>
            </a:r>
            <a:r>
              <a:rPr lang="en-US" dirty="0"/>
              <a:t>Holdings Display Labels or code table and </a:t>
            </a:r>
            <a:r>
              <a:rPr lang="en-US"/>
              <a:t>Holdings Display </a:t>
            </a:r>
            <a:r>
              <a:rPr lang="en-US" dirty="0"/>
              <a:t>Configuration </a:t>
            </a:r>
            <a:r>
              <a:rPr lang="en-US"/>
              <a:t>or mapping table</a:t>
            </a:r>
            <a:r>
              <a:rPr lang="en-US" dirty="0"/>
              <a:t>. </a:t>
            </a:r>
            <a:endParaRPr lang="en-US"/>
          </a:p>
        </p:txBody>
      </p:sp>
      <p:sp>
        <p:nvSpPr>
          <p:cNvPr id="4" name="Slide Number Placeholder 3"/>
          <p:cNvSpPr>
            <a:spLocks noGrp="1"/>
          </p:cNvSpPr>
          <p:nvPr>
            <p:ph type="sldNum" sz="quarter" idx="10"/>
          </p:nvPr>
        </p:nvSpPr>
        <p:spPr/>
        <p:txBody>
          <a:bodyPr/>
          <a:lstStyle/>
          <a:p>
            <a:fld id="{1367401B-FB73-460B-B34B-AE2D26C8FE60}" type="slidenum">
              <a:rPr lang="en-US" smtClean="0"/>
              <a:t>44</a:t>
            </a:fld>
            <a:endParaRPr lang="en-US"/>
          </a:p>
        </p:txBody>
      </p:sp>
    </p:spTree>
    <p:extLst>
      <p:ext uri="{BB962C8B-B14F-4D97-AF65-F5344CB8AC3E}">
        <p14:creationId xmlns:p14="http://schemas.microsoft.com/office/powerpoint/2010/main" val="13362857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in the Holding Display Label Code table you can add a new row with your own custom code and description. The code will be used in the Holding Display Configuration Mapping table the description is what will be shown in your front end. Code needs to be alpha </a:t>
            </a:r>
            <a:r>
              <a:rPr lang="en-US" dirty="0" err="1"/>
              <a:t>numerica</a:t>
            </a:r>
            <a:r>
              <a:rPr lang="en-US" dirty="0"/>
              <a:t> no </a:t>
            </a:r>
            <a:r>
              <a:rPr lang="en-US" dirty="0" err="1"/>
              <a:t>spaves</a:t>
            </a:r>
            <a:endParaRPr lang="en-US" dirty="0"/>
          </a:p>
          <a:p>
            <a:r>
              <a:rPr lang="en-US" dirty="0"/>
              <a:t> After filling out the code and description, click add row and then save. </a:t>
            </a:r>
          </a:p>
        </p:txBody>
      </p:sp>
      <p:sp>
        <p:nvSpPr>
          <p:cNvPr id="4" name="Slide Number Placeholder 3"/>
          <p:cNvSpPr>
            <a:spLocks noGrp="1"/>
          </p:cNvSpPr>
          <p:nvPr>
            <p:ph type="sldNum" sz="quarter" idx="10"/>
          </p:nvPr>
        </p:nvSpPr>
        <p:spPr/>
        <p:txBody>
          <a:bodyPr/>
          <a:lstStyle/>
          <a:p>
            <a:fld id="{1367401B-FB73-460B-B34B-AE2D26C8FE60}" type="slidenum">
              <a:rPr lang="en-US" smtClean="0"/>
              <a:t>45</a:t>
            </a:fld>
            <a:endParaRPr lang="en-US"/>
          </a:p>
        </p:txBody>
      </p:sp>
    </p:spTree>
    <p:extLst>
      <p:ext uri="{BB962C8B-B14F-4D97-AF65-F5344CB8AC3E}">
        <p14:creationId xmlns:p14="http://schemas.microsoft.com/office/powerpoint/2010/main" val="3365123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in the Holdings Display Configuration mapping table, you will also want to click add row. In the Holding field add the corresponding holdings field such as 583 or 562 and also the subfield. Choose the label that you have created or a out of the box label. Click add row and save. </a:t>
            </a:r>
          </a:p>
        </p:txBody>
      </p:sp>
      <p:sp>
        <p:nvSpPr>
          <p:cNvPr id="4" name="Slide Number Placeholder 3"/>
          <p:cNvSpPr>
            <a:spLocks noGrp="1"/>
          </p:cNvSpPr>
          <p:nvPr>
            <p:ph type="sldNum" sz="quarter" idx="10"/>
          </p:nvPr>
        </p:nvSpPr>
        <p:spPr/>
        <p:txBody>
          <a:bodyPr/>
          <a:lstStyle/>
          <a:p>
            <a:fld id="{1367401B-FB73-460B-B34B-AE2D26C8FE60}" type="slidenum">
              <a:rPr lang="en-US" smtClean="0"/>
              <a:t>46</a:t>
            </a:fld>
            <a:endParaRPr lang="en-US"/>
          </a:p>
        </p:txBody>
      </p:sp>
    </p:spTree>
    <p:extLst>
      <p:ext uri="{BB962C8B-B14F-4D97-AF65-F5344CB8AC3E}">
        <p14:creationId xmlns:p14="http://schemas.microsoft.com/office/powerpoint/2010/main" val="31733784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Then </a:t>
            </a:r>
            <a:r>
              <a:rPr lang="en-US" dirty="0"/>
              <a:t>after saving you should be able to see your </a:t>
            </a:r>
            <a:r>
              <a:rPr lang="en-US"/>
              <a:t>new custom </a:t>
            </a:r>
            <a:r>
              <a:rPr lang="en-US" dirty="0"/>
              <a:t>Holdings display field. In this case, I created Reference: and the text in the record is no humans </a:t>
            </a:r>
            <a:r>
              <a:rPr lang="en-US"/>
              <a:t>were harmed. </a:t>
            </a:r>
          </a:p>
        </p:txBody>
      </p:sp>
      <p:sp>
        <p:nvSpPr>
          <p:cNvPr id="4" name="Slide Number Placeholder 3"/>
          <p:cNvSpPr>
            <a:spLocks noGrp="1"/>
          </p:cNvSpPr>
          <p:nvPr>
            <p:ph type="sldNum" sz="quarter" idx="10"/>
          </p:nvPr>
        </p:nvSpPr>
        <p:spPr/>
        <p:txBody>
          <a:bodyPr/>
          <a:lstStyle/>
          <a:p>
            <a:fld id="{1367401B-FB73-460B-B34B-AE2D26C8FE60}" type="slidenum">
              <a:rPr lang="en-US" smtClean="0"/>
              <a:t>47</a:t>
            </a:fld>
            <a:endParaRPr lang="en-US"/>
          </a:p>
        </p:txBody>
      </p:sp>
    </p:spTree>
    <p:extLst>
      <p:ext uri="{BB962C8B-B14F-4D97-AF65-F5344CB8AC3E}">
        <p14:creationId xmlns:p14="http://schemas.microsoft.com/office/powerpoint/2010/main" val="7062472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Display fields are out of the box fields that you can edit. You can change the </a:t>
            </a:r>
            <a:r>
              <a:rPr lang="en-US"/>
              <a:t>normalization rules of </a:t>
            </a:r>
            <a:r>
              <a:rPr lang="en-US" dirty="0"/>
              <a:t>these fields to grab the correct metadata </a:t>
            </a:r>
            <a:r>
              <a:rPr lang="en-US"/>
              <a:t>in your own</a:t>
            </a:r>
            <a:r>
              <a:rPr lang="en-US" dirty="0"/>
              <a:t> records if it </a:t>
            </a:r>
            <a:r>
              <a:rPr lang="en-US"/>
              <a:t>is </a:t>
            </a:r>
            <a:r>
              <a:rPr lang="en-US" dirty="0"/>
              <a:t>not </a:t>
            </a:r>
            <a:r>
              <a:rPr lang="en-US"/>
              <a:t>already doing so</a:t>
            </a:r>
            <a:r>
              <a:rPr lang="en-US" dirty="0"/>
              <a:t>.  The display rules in the presentation are a list of the </a:t>
            </a:r>
            <a:r>
              <a:rPr lang="en-US"/>
              <a:t>normalization rules for </a:t>
            </a:r>
            <a:r>
              <a:rPr lang="en-US" dirty="0"/>
              <a:t>display so you can see how the rules are behaving with </a:t>
            </a:r>
            <a:r>
              <a:rPr lang="en-US"/>
              <a:t>the records. </a:t>
            </a:r>
          </a:p>
          <a:p>
            <a:endParaRPr lang="en-US"/>
          </a:p>
          <a:p>
            <a:r>
              <a:rPr lang="en-US" dirty="0"/>
              <a:t>Local fields can be </a:t>
            </a:r>
            <a:r>
              <a:rPr lang="en-US"/>
              <a:t>created unique </a:t>
            </a:r>
            <a:r>
              <a:rPr lang="en-US" dirty="0"/>
              <a:t>for your own institution. Local fields as we have mentioned throughout </a:t>
            </a:r>
            <a:r>
              <a:rPr lang="en-US"/>
              <a:t>the </a:t>
            </a:r>
            <a:r>
              <a:rPr lang="en-US" dirty="0"/>
              <a:t>presentation are not just for the full display. They are a tool that can be </a:t>
            </a:r>
            <a:r>
              <a:rPr lang="en-US"/>
              <a:t>used for </a:t>
            </a:r>
            <a:r>
              <a:rPr lang="en-US" dirty="0"/>
              <a:t>search</a:t>
            </a:r>
            <a:r>
              <a:rPr lang="en-US"/>
              <a:t>, facets, and </a:t>
            </a:r>
            <a:r>
              <a:rPr lang="en-US" dirty="0"/>
              <a:t>display</a:t>
            </a:r>
            <a:r>
              <a:rPr lang="en-US"/>
              <a:t> lines</a:t>
            </a:r>
            <a:r>
              <a:rPr lang="en-US" dirty="0"/>
              <a:t> in the </a:t>
            </a:r>
            <a:r>
              <a:rPr lang="en-US"/>
              <a:t>brief record.  </a:t>
            </a:r>
          </a:p>
          <a:p>
            <a:endParaRPr lang="en-US" dirty="0"/>
          </a:p>
          <a:p>
            <a:r>
              <a:rPr lang="en-US" dirty="0"/>
              <a:t>The syntax </a:t>
            </a:r>
            <a:r>
              <a:rPr lang="en-US"/>
              <a:t>of normalization rules </a:t>
            </a:r>
            <a:r>
              <a:rPr lang="en-US" dirty="0"/>
              <a:t>was discussed in </a:t>
            </a:r>
            <a:r>
              <a:rPr lang="en-US"/>
              <a:t>an earlier</a:t>
            </a:r>
            <a:r>
              <a:rPr lang="en-US" dirty="0"/>
              <a:t> session presented </a:t>
            </a:r>
            <a:r>
              <a:rPr lang="en-US"/>
              <a:t>Jonathan Dror. </a:t>
            </a:r>
            <a:r>
              <a:rPr lang="en-US" dirty="0"/>
              <a:t>If you missed this session you can </a:t>
            </a:r>
            <a:r>
              <a:rPr lang="en-US"/>
              <a:t>view the presentation after. </a:t>
            </a:r>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48</a:t>
            </a:fld>
            <a:endParaRPr lang="en-US"/>
          </a:p>
        </p:txBody>
      </p:sp>
    </p:spTree>
    <p:extLst>
      <p:ext uri="{BB962C8B-B14F-4D97-AF65-F5344CB8AC3E}">
        <p14:creationId xmlns:p14="http://schemas.microsoft.com/office/powerpoint/2010/main" val="874458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 will dive into adding a view, we will be sending a good amount of time on adding a view. We will be discussing Search Profile and Results and Brief Display Configuration. We will go into more depth for the Full Record Display Configuration for an extended amount of time. We will also touch upon Custom Resource Types. </a:t>
            </a:r>
          </a:p>
        </p:txBody>
      </p:sp>
      <p:sp>
        <p:nvSpPr>
          <p:cNvPr id="4" name="Slide Number Placeholder 3"/>
          <p:cNvSpPr>
            <a:spLocks noGrp="1"/>
          </p:cNvSpPr>
          <p:nvPr>
            <p:ph type="sldNum" sz="quarter" idx="10"/>
          </p:nvPr>
        </p:nvSpPr>
        <p:spPr/>
        <p:txBody>
          <a:bodyPr/>
          <a:lstStyle/>
          <a:p>
            <a:fld id="{1367401B-FB73-460B-B34B-AE2D26C8FE60}" type="slidenum">
              <a:rPr lang="en-US" smtClean="0"/>
              <a:t>5</a:t>
            </a:fld>
            <a:endParaRPr lang="en-US"/>
          </a:p>
        </p:txBody>
      </p:sp>
    </p:spTree>
    <p:extLst>
      <p:ext uri="{BB962C8B-B14F-4D97-AF65-F5344CB8AC3E}">
        <p14:creationId xmlns:p14="http://schemas.microsoft.com/office/powerpoint/2010/main" val="29663933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details section of the full record. These field are generated out of the box and have their own set of normalization rules. You can edit the out of the box normalization rules to edit the out of the box fields. </a:t>
            </a:r>
          </a:p>
        </p:txBody>
      </p:sp>
      <p:sp>
        <p:nvSpPr>
          <p:cNvPr id="4" name="Slide Number Placeholder 3"/>
          <p:cNvSpPr>
            <a:spLocks noGrp="1"/>
          </p:cNvSpPr>
          <p:nvPr>
            <p:ph type="sldNum" sz="quarter" idx="10"/>
          </p:nvPr>
        </p:nvSpPr>
        <p:spPr/>
        <p:txBody>
          <a:bodyPr/>
          <a:lstStyle/>
          <a:p>
            <a:fld id="{1367401B-FB73-460B-B34B-AE2D26C8FE60}" type="slidenum">
              <a:rPr lang="en-US" smtClean="0"/>
              <a:t>49</a:t>
            </a:fld>
            <a:endParaRPr lang="en-US"/>
          </a:p>
        </p:txBody>
      </p:sp>
    </p:spTree>
    <p:extLst>
      <p:ext uri="{BB962C8B-B14F-4D97-AF65-F5344CB8AC3E}">
        <p14:creationId xmlns:p14="http://schemas.microsoft.com/office/powerpoint/2010/main" val="33257030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where you will configure the display and local fields. </a:t>
            </a:r>
          </a:p>
        </p:txBody>
      </p:sp>
      <p:sp>
        <p:nvSpPr>
          <p:cNvPr id="4" name="Slide Number Placeholder 3"/>
          <p:cNvSpPr>
            <a:spLocks noGrp="1"/>
          </p:cNvSpPr>
          <p:nvPr>
            <p:ph type="sldNum" sz="quarter" idx="10"/>
          </p:nvPr>
        </p:nvSpPr>
        <p:spPr/>
        <p:txBody>
          <a:bodyPr/>
          <a:lstStyle/>
          <a:p>
            <a:fld id="{1367401B-FB73-460B-B34B-AE2D26C8FE60}" type="slidenum">
              <a:rPr lang="en-US" smtClean="0"/>
              <a:t>50</a:t>
            </a:fld>
            <a:endParaRPr lang="en-US"/>
          </a:p>
        </p:txBody>
      </p:sp>
    </p:spTree>
    <p:extLst>
      <p:ext uri="{BB962C8B-B14F-4D97-AF65-F5344CB8AC3E}">
        <p14:creationId xmlns:p14="http://schemas.microsoft.com/office/powerpoint/2010/main" val="7264117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edit a display field. First choose add field, </a:t>
            </a:r>
            <a:r>
              <a:rPr lang="en-US"/>
              <a:t>then choose add display field </a:t>
            </a:r>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51</a:t>
            </a:fld>
            <a:endParaRPr lang="en-US"/>
          </a:p>
        </p:txBody>
      </p:sp>
    </p:spTree>
    <p:extLst>
      <p:ext uri="{BB962C8B-B14F-4D97-AF65-F5344CB8AC3E}">
        <p14:creationId xmlns:p14="http://schemas.microsoft.com/office/powerpoint/2010/main" val="42026676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to the </a:t>
            </a:r>
            <a:r>
              <a:rPr lang="en-US"/>
              <a:t>field selection, there </a:t>
            </a:r>
            <a:r>
              <a:rPr lang="en-US" dirty="0"/>
              <a:t>will be a dropdown menu of all of the out of the box fields that you can edit.</a:t>
            </a:r>
            <a:r>
              <a:rPr lang="en-US"/>
              <a:t> </a:t>
            </a:r>
          </a:p>
        </p:txBody>
      </p:sp>
      <p:sp>
        <p:nvSpPr>
          <p:cNvPr id="4" name="Slide Number Placeholder 3"/>
          <p:cNvSpPr>
            <a:spLocks noGrp="1"/>
          </p:cNvSpPr>
          <p:nvPr>
            <p:ph type="sldNum" sz="quarter" idx="10"/>
          </p:nvPr>
        </p:nvSpPr>
        <p:spPr/>
        <p:txBody>
          <a:bodyPr/>
          <a:lstStyle/>
          <a:p>
            <a:fld id="{1367401B-FB73-460B-B34B-AE2D26C8FE60}" type="slidenum">
              <a:rPr lang="en-US" smtClean="0"/>
              <a:t>52</a:t>
            </a:fld>
            <a:endParaRPr lang="en-US"/>
          </a:p>
        </p:txBody>
      </p:sp>
    </p:spTree>
    <p:extLst>
      <p:ext uri="{BB962C8B-B14F-4D97-AF65-F5344CB8AC3E}">
        <p14:creationId xmlns:p14="http://schemas.microsoft.com/office/powerpoint/2010/main" val="36105139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Choose which </a:t>
            </a:r>
            <a:r>
              <a:rPr lang="en-US" dirty="0"/>
              <a:t>field you will like to edit, in this case we </a:t>
            </a:r>
            <a:r>
              <a:rPr lang="en-US"/>
              <a:t>chose title. </a:t>
            </a:r>
            <a:r>
              <a:rPr lang="en-US" dirty="0"/>
              <a:t>Click on the </a:t>
            </a:r>
            <a:r>
              <a:rPr lang="en-US" dirty="0" err="1"/>
              <a:t>elipses</a:t>
            </a:r>
            <a:r>
              <a:rPr lang="en-US"/>
              <a:t> menu and edit</a:t>
            </a:r>
            <a:r>
              <a:rPr lang="en-US" dirty="0"/>
              <a:t> your normalization rule and  the click save. </a:t>
            </a:r>
            <a:endParaRPr lang="en-US"/>
          </a:p>
        </p:txBody>
      </p:sp>
      <p:sp>
        <p:nvSpPr>
          <p:cNvPr id="4" name="Slide Number Placeholder 3"/>
          <p:cNvSpPr>
            <a:spLocks noGrp="1"/>
          </p:cNvSpPr>
          <p:nvPr>
            <p:ph type="sldNum" sz="quarter" idx="10"/>
          </p:nvPr>
        </p:nvSpPr>
        <p:spPr/>
        <p:txBody>
          <a:bodyPr/>
          <a:lstStyle/>
          <a:p>
            <a:fld id="{1367401B-FB73-460B-B34B-AE2D26C8FE60}" type="slidenum">
              <a:rPr lang="en-US" smtClean="0"/>
              <a:t>53</a:t>
            </a:fld>
            <a:endParaRPr lang="en-US"/>
          </a:p>
        </p:txBody>
      </p:sp>
    </p:spTree>
    <p:extLst>
      <p:ext uri="{BB962C8B-B14F-4D97-AF65-F5344CB8AC3E}">
        <p14:creationId xmlns:p14="http://schemas.microsoft.com/office/powerpoint/2010/main" val="5441368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you will go back to the display fields and remember to choose apply rules. If you do not then your changes will not appear in the front end. </a:t>
            </a:r>
          </a:p>
        </p:txBody>
      </p:sp>
      <p:sp>
        <p:nvSpPr>
          <p:cNvPr id="4" name="Slide Number Placeholder 3"/>
          <p:cNvSpPr>
            <a:spLocks noGrp="1"/>
          </p:cNvSpPr>
          <p:nvPr>
            <p:ph type="sldNum" sz="quarter" idx="10"/>
          </p:nvPr>
        </p:nvSpPr>
        <p:spPr/>
        <p:txBody>
          <a:bodyPr/>
          <a:lstStyle/>
          <a:p>
            <a:fld id="{1367401B-FB73-460B-B34B-AE2D26C8FE60}" type="slidenum">
              <a:rPr lang="en-US" smtClean="0"/>
              <a:t>54</a:t>
            </a:fld>
            <a:endParaRPr lang="en-US"/>
          </a:p>
        </p:txBody>
      </p:sp>
    </p:spTree>
    <p:extLst>
      <p:ext uri="{BB962C8B-B14F-4D97-AF65-F5344CB8AC3E}">
        <p14:creationId xmlns:p14="http://schemas.microsoft.com/office/powerpoint/2010/main" val="36355167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local fields configuration is very similar to display fields. You will again choose, add field, then add local field. </a:t>
            </a:r>
          </a:p>
        </p:txBody>
      </p:sp>
      <p:sp>
        <p:nvSpPr>
          <p:cNvPr id="4" name="Slide Number Placeholder 3"/>
          <p:cNvSpPr>
            <a:spLocks noGrp="1"/>
          </p:cNvSpPr>
          <p:nvPr>
            <p:ph type="sldNum" sz="quarter" idx="10"/>
          </p:nvPr>
        </p:nvSpPr>
        <p:spPr/>
        <p:txBody>
          <a:bodyPr/>
          <a:lstStyle/>
          <a:p>
            <a:fld id="{1367401B-FB73-460B-B34B-AE2D26C8FE60}" type="slidenum">
              <a:rPr lang="en-US" smtClean="0"/>
              <a:t>55</a:t>
            </a:fld>
            <a:endParaRPr lang="en-US"/>
          </a:p>
        </p:txBody>
      </p:sp>
    </p:spTree>
    <p:extLst>
      <p:ext uri="{BB962C8B-B14F-4D97-AF65-F5344CB8AC3E}">
        <p14:creationId xmlns:p14="http://schemas.microsoft.com/office/powerpoint/2010/main" val="17975223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where the process is different to display fields. Alma will choose the next available field so in our case it is local_field_4. You will then choose a display label, this is the label that will be in the front end. </a:t>
            </a:r>
          </a:p>
          <a:p>
            <a:endParaRPr lang="en-US" dirty="0"/>
          </a:p>
          <a:p>
            <a:r>
              <a:rPr lang="en-US" dirty="0"/>
              <a:t>The check boxes are what we were discussing before in our presentation. Here is where you can enable the fields to be searched, or to be a filtered as a facet in the results page. This adds them to the drop down </a:t>
            </a:r>
          </a:p>
          <a:p>
            <a:endParaRPr lang="en-US" dirty="0"/>
          </a:p>
          <a:p>
            <a:r>
              <a:rPr lang="en-US" dirty="0"/>
              <a:t>This is where you can add which MARC fields will be mapped to the local field. </a:t>
            </a:r>
          </a:p>
          <a:p>
            <a:endParaRPr lang="en-US" dirty="0"/>
          </a:p>
          <a:p>
            <a:r>
              <a:rPr lang="en-US" dirty="0"/>
              <a:t>Click save. </a:t>
            </a:r>
          </a:p>
        </p:txBody>
      </p:sp>
      <p:sp>
        <p:nvSpPr>
          <p:cNvPr id="4" name="Slide Number Placeholder 3"/>
          <p:cNvSpPr>
            <a:spLocks noGrp="1"/>
          </p:cNvSpPr>
          <p:nvPr>
            <p:ph type="sldNum" sz="quarter" idx="10"/>
          </p:nvPr>
        </p:nvSpPr>
        <p:spPr/>
        <p:txBody>
          <a:bodyPr/>
          <a:lstStyle/>
          <a:p>
            <a:fld id="{1367401B-FB73-460B-B34B-AE2D26C8FE60}" type="slidenum">
              <a:rPr lang="en-US" smtClean="0"/>
              <a:t>56</a:t>
            </a:fld>
            <a:endParaRPr lang="en-US"/>
          </a:p>
        </p:txBody>
      </p:sp>
    </p:spTree>
    <p:extLst>
      <p:ext uri="{BB962C8B-B14F-4D97-AF65-F5344CB8AC3E}">
        <p14:creationId xmlns:p14="http://schemas.microsoft.com/office/powerpoint/2010/main" val="7137231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57</a:t>
            </a:fld>
            <a:endParaRPr lang="en-US"/>
          </a:p>
        </p:txBody>
      </p:sp>
    </p:spTree>
    <p:extLst>
      <p:ext uri="{BB962C8B-B14F-4D97-AF65-F5344CB8AC3E}">
        <p14:creationId xmlns:p14="http://schemas.microsoft.com/office/powerpoint/2010/main" val="17464421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click apply rules! This is very important to see the changes in the front end. </a:t>
            </a:r>
          </a:p>
          <a:p>
            <a:endParaRPr lang="en-US" dirty="0"/>
          </a:p>
          <a:p>
            <a:r>
              <a:rPr lang="en-US" dirty="0"/>
              <a:t>IF WE HAVE TIME LOCAL FIELDS </a:t>
            </a:r>
          </a:p>
        </p:txBody>
      </p:sp>
      <p:sp>
        <p:nvSpPr>
          <p:cNvPr id="4" name="Slide Number Placeholder 3"/>
          <p:cNvSpPr>
            <a:spLocks noGrp="1"/>
          </p:cNvSpPr>
          <p:nvPr>
            <p:ph type="sldNum" sz="quarter" idx="10"/>
          </p:nvPr>
        </p:nvSpPr>
        <p:spPr/>
        <p:txBody>
          <a:bodyPr/>
          <a:lstStyle/>
          <a:p>
            <a:fld id="{1367401B-FB73-460B-B34B-AE2D26C8FE60}" type="slidenum">
              <a:rPr lang="en-US" smtClean="0"/>
              <a:t>58</a:t>
            </a:fld>
            <a:endParaRPr lang="en-US"/>
          </a:p>
        </p:txBody>
      </p:sp>
    </p:spTree>
    <p:extLst>
      <p:ext uri="{BB962C8B-B14F-4D97-AF65-F5344CB8AC3E}">
        <p14:creationId xmlns:p14="http://schemas.microsoft.com/office/powerpoint/2010/main" val="333598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 View? </a:t>
            </a:r>
          </a:p>
          <a:p>
            <a:endParaRPr lang="en-US" dirty="0"/>
          </a:p>
          <a:p>
            <a:r>
              <a:rPr lang="en-US" dirty="0"/>
              <a:t>A View is everything that your end user will see in your discovery interface. This is what your users will see coming from your library home page, google scholar, or a third party source. </a:t>
            </a:r>
          </a:p>
          <a:p>
            <a:endParaRPr lang="en-US" dirty="0"/>
          </a:p>
          <a:p>
            <a:r>
              <a:rPr lang="en-US" dirty="0"/>
              <a:t>A view is considered to be everything that the end user sees when the access the Primo search page. The view is not limited to just the limited to the look and feel (branding) but all of the search behaviors, search results behaviors, and the way that records appear in the search results. </a:t>
            </a:r>
          </a:p>
          <a:p>
            <a:endParaRPr lang="en-US" dirty="0"/>
          </a:p>
          <a:p>
            <a:r>
              <a:rPr lang="en-US" dirty="0"/>
              <a:t>A view can be restricted to different entities in Alma, institution, campus, user groups etc. whatever definitions you would like to use to group your users. One of the advantages to Primo </a:t>
            </a:r>
            <a:r>
              <a:rPr lang="en-US" dirty="0" err="1"/>
              <a:t>Ve</a:t>
            </a:r>
            <a:r>
              <a:rPr lang="en-US" dirty="0"/>
              <a:t>, you can view your changes immediately. You can add test views even in your Production environment if you would like to test a quick change, or would like to see what a configuration change would look like. As long as your have the role of Discovery –Admin in your Role Assignment </a:t>
            </a:r>
          </a:p>
        </p:txBody>
      </p:sp>
      <p:sp>
        <p:nvSpPr>
          <p:cNvPr id="4" name="Slide Number Placeholder 3"/>
          <p:cNvSpPr>
            <a:spLocks noGrp="1"/>
          </p:cNvSpPr>
          <p:nvPr>
            <p:ph type="sldNum" sz="quarter" idx="10"/>
          </p:nvPr>
        </p:nvSpPr>
        <p:spPr/>
        <p:txBody>
          <a:bodyPr/>
          <a:lstStyle/>
          <a:p>
            <a:fld id="{1367401B-FB73-460B-B34B-AE2D26C8FE60}" type="slidenum">
              <a:rPr lang="en-US" smtClean="0"/>
              <a:t>7</a:t>
            </a:fld>
            <a:endParaRPr lang="en-US"/>
          </a:p>
        </p:txBody>
      </p:sp>
    </p:spTree>
    <p:extLst>
      <p:ext uri="{BB962C8B-B14F-4D97-AF65-F5344CB8AC3E}">
        <p14:creationId xmlns:p14="http://schemas.microsoft.com/office/powerpoint/2010/main" val="34154602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 Types are defined by out of the box Normalization rules that take metadata from the Marc or Dublin Core </a:t>
            </a:r>
            <a:r>
              <a:rPr lang="en-US" dirty="0" err="1"/>
              <a:t>core</a:t>
            </a:r>
            <a:r>
              <a:rPr lang="en-US" dirty="0"/>
              <a:t> record.</a:t>
            </a:r>
          </a:p>
          <a:p>
            <a:r>
              <a:rPr lang="en-US" dirty="0"/>
              <a:t>You can also add local resource types, a maximum of 20. </a:t>
            </a:r>
          </a:p>
          <a:p>
            <a:r>
              <a:rPr lang="en-US" dirty="0"/>
              <a:t>Local Resource types are configured in the Discovery Display Configuration.</a:t>
            </a:r>
          </a:p>
          <a:p>
            <a:r>
              <a:rPr lang="en-US" dirty="0"/>
              <a:t>After creating a local resource type of your choice, you will need to run a Recalculate Local Resource Type job on a set of records you would like to display as that type.</a:t>
            </a:r>
          </a:p>
        </p:txBody>
      </p:sp>
      <p:sp>
        <p:nvSpPr>
          <p:cNvPr id="4" name="Slide Number Placeholder 3"/>
          <p:cNvSpPr>
            <a:spLocks noGrp="1"/>
          </p:cNvSpPr>
          <p:nvPr>
            <p:ph type="sldNum" sz="quarter" idx="10"/>
          </p:nvPr>
        </p:nvSpPr>
        <p:spPr/>
        <p:txBody>
          <a:bodyPr/>
          <a:lstStyle/>
          <a:p>
            <a:fld id="{1367401B-FB73-460B-B34B-AE2D26C8FE60}" type="slidenum">
              <a:rPr lang="en-US" smtClean="0"/>
              <a:t>60</a:t>
            </a:fld>
            <a:endParaRPr lang="en-US"/>
          </a:p>
        </p:txBody>
      </p:sp>
    </p:spTree>
    <p:extLst>
      <p:ext uri="{BB962C8B-B14F-4D97-AF65-F5344CB8AC3E}">
        <p14:creationId xmlns:p14="http://schemas.microsoft.com/office/powerpoint/2010/main" val="13744709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Local Resource type configuration, you can add how the type would display in plural (Facets or Advanced Search field), for example : Vinyl Records , or how the type would display in singular (Brief Record), for example : Vinyl Record</a:t>
            </a:r>
          </a:p>
          <a:p>
            <a:endParaRPr lang="en-US" dirty="0"/>
          </a:p>
          <a:p>
            <a:r>
              <a:rPr lang="en-US" dirty="0"/>
              <a:t>To extract the relevant metadata for the resource type, you can either use the entire Marc Field / Subfield, or use regular expression mapping with field/subfield, fixed fields such as 008, or the leader field.</a:t>
            </a:r>
          </a:p>
        </p:txBody>
      </p:sp>
      <p:sp>
        <p:nvSpPr>
          <p:cNvPr id="4" name="Slide Number Placeholder 3"/>
          <p:cNvSpPr>
            <a:spLocks noGrp="1"/>
          </p:cNvSpPr>
          <p:nvPr>
            <p:ph type="sldNum" sz="quarter" idx="10"/>
          </p:nvPr>
        </p:nvSpPr>
        <p:spPr/>
        <p:txBody>
          <a:bodyPr/>
          <a:lstStyle/>
          <a:p>
            <a:fld id="{1367401B-FB73-460B-B34B-AE2D26C8FE60}" type="slidenum">
              <a:rPr lang="en-US" smtClean="0"/>
              <a:t>61</a:t>
            </a:fld>
            <a:endParaRPr lang="en-US"/>
          </a:p>
        </p:txBody>
      </p:sp>
    </p:spTree>
    <p:extLst>
      <p:ext uri="{BB962C8B-B14F-4D97-AF65-F5344CB8AC3E}">
        <p14:creationId xmlns:p14="http://schemas.microsoft.com/office/powerpoint/2010/main" val="16581154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62</a:t>
            </a:fld>
            <a:endParaRPr lang="en-US"/>
          </a:p>
        </p:txBody>
      </p:sp>
    </p:spTree>
    <p:extLst>
      <p:ext uri="{BB962C8B-B14F-4D97-AF65-F5344CB8AC3E}">
        <p14:creationId xmlns:p14="http://schemas.microsoft.com/office/powerpoint/2010/main" val="24278605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examples of mapping without a regular expression, and with a regular expression.</a:t>
            </a:r>
          </a:p>
          <a:p>
            <a:r>
              <a:rPr lang="en-US" dirty="0"/>
              <a:t>Regular expressions can only be used with Marc Records.</a:t>
            </a:r>
          </a:p>
          <a:p>
            <a:endParaRPr lang="en-US" dirty="0"/>
          </a:p>
          <a:p>
            <a:r>
              <a:rPr lang="en-US" dirty="0"/>
              <a:t>Mapping without a regular expression take matching values separated by Semicolon (as an OR statement).</a:t>
            </a:r>
          </a:p>
          <a:p>
            <a:r>
              <a:rPr lang="en-US" dirty="0"/>
              <a:t>Mapping with Regular expressions take metadata from certain positions in a particular field.</a:t>
            </a:r>
          </a:p>
        </p:txBody>
      </p:sp>
      <p:sp>
        <p:nvSpPr>
          <p:cNvPr id="4" name="Slide Number Placeholder 3"/>
          <p:cNvSpPr>
            <a:spLocks noGrp="1"/>
          </p:cNvSpPr>
          <p:nvPr>
            <p:ph type="sldNum" sz="quarter" idx="10"/>
          </p:nvPr>
        </p:nvSpPr>
        <p:spPr/>
        <p:txBody>
          <a:bodyPr/>
          <a:lstStyle/>
          <a:p>
            <a:fld id="{1367401B-FB73-460B-B34B-AE2D26C8FE60}" type="slidenum">
              <a:rPr lang="en-US" smtClean="0"/>
              <a:t>63</a:t>
            </a:fld>
            <a:endParaRPr lang="en-US"/>
          </a:p>
        </p:txBody>
      </p:sp>
    </p:spTree>
    <p:extLst>
      <p:ext uri="{BB962C8B-B14F-4D97-AF65-F5344CB8AC3E}">
        <p14:creationId xmlns:p14="http://schemas.microsoft.com/office/powerpoint/2010/main" val="25346748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64</a:t>
            </a:fld>
            <a:endParaRPr lang="en-US"/>
          </a:p>
        </p:txBody>
      </p:sp>
    </p:spTree>
    <p:extLst>
      <p:ext uri="{BB962C8B-B14F-4D97-AF65-F5344CB8AC3E}">
        <p14:creationId xmlns:p14="http://schemas.microsoft.com/office/powerpoint/2010/main" val="27332541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65</a:t>
            </a:fld>
            <a:endParaRPr lang="en-US"/>
          </a:p>
        </p:txBody>
      </p:sp>
    </p:spTree>
    <p:extLst>
      <p:ext uri="{BB962C8B-B14F-4D97-AF65-F5344CB8AC3E}">
        <p14:creationId xmlns:p14="http://schemas.microsoft.com/office/powerpoint/2010/main" val="1053163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Code: in URL </a:t>
            </a:r>
          </a:p>
          <a:p>
            <a:endParaRPr lang="en-US" dirty="0"/>
          </a:p>
          <a:p>
            <a:endParaRPr lang="en-US" dirty="0"/>
          </a:p>
          <a:p>
            <a:r>
              <a:rPr lang="en-US" dirty="0"/>
              <a:t>We will be starting with the General Tab. Here you will create the name and code for your specific view. The code will be in your Primo VE </a:t>
            </a:r>
            <a:r>
              <a:rPr lang="en-US" dirty="0" err="1"/>
              <a:t>url</a:t>
            </a:r>
            <a:r>
              <a:rPr lang="en-US" dirty="0"/>
              <a:t>. In the URL it will be vid = code. So in this case it will be vid = example. </a:t>
            </a:r>
          </a:p>
          <a:p>
            <a:endParaRPr lang="en-US" dirty="0"/>
          </a:p>
          <a:p>
            <a:r>
              <a:rPr lang="en-US" dirty="0"/>
              <a:t>In the general tab, this is also where you can configure your timeout settings, like the </a:t>
            </a:r>
            <a:r>
              <a:rPr lang="en-US" dirty="0" err="1"/>
              <a:t>url</a:t>
            </a:r>
            <a:r>
              <a:rPr lang="en-US" dirty="0"/>
              <a:t> and time limit in minutes for signed in and guest users.  I would like to point out the side bar, the default is on the right but we have noticed that people prefer the side bar to be on the left. We will be touching on the side bar later in the presentation when talking about facets. </a:t>
            </a:r>
          </a:p>
          <a:p>
            <a:endParaRPr lang="en-US" dirty="0"/>
          </a:p>
          <a:p>
            <a:r>
              <a:rPr lang="en-US" dirty="0"/>
              <a:t>I would like to point out “Highlight reference entry on top” setting. This is a newer feature in a previous release. When selected, your view will display a short topic overview which comes from a Primo Central collection that you have activated. Currently the only Primo Central collections that are being used are, </a:t>
            </a:r>
            <a:r>
              <a:rPr lang="en-US" sz="1200" b="0" i="0" kern="1200" dirty="0">
                <a:solidFill>
                  <a:schemeClr val="tx1"/>
                </a:solidFill>
                <a:effectLst/>
                <a:latin typeface="+mn-lt"/>
                <a:ea typeface="+mn-ea"/>
                <a:cs typeface="+mn-cs"/>
              </a:rPr>
              <a:t> Credo, Encyclopedia Britannica, Gale Virtual Reference Library, </a:t>
            </a:r>
            <a:r>
              <a:rPr lang="en-US" sz="1200" b="0" i="0" kern="1200" dirty="0" err="1">
                <a:solidFill>
                  <a:schemeClr val="tx1"/>
                </a:solidFill>
                <a:effectLst/>
                <a:latin typeface="+mn-lt"/>
                <a:ea typeface="+mn-ea"/>
                <a:cs typeface="+mn-cs"/>
              </a:rPr>
              <a:t>Worldbook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Netadvance</a:t>
            </a:r>
            <a:r>
              <a:rPr lang="en-US" sz="1200" b="0" i="0" kern="1200" dirty="0">
                <a:solidFill>
                  <a:schemeClr val="tx1"/>
                </a:solidFill>
                <a:effectLst/>
                <a:latin typeface="+mn-lt"/>
                <a:ea typeface="+mn-ea"/>
                <a:cs typeface="+mn-cs"/>
              </a:rPr>
              <a:t>, and Wikipedia.</a:t>
            </a:r>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9</a:t>
            </a:fld>
            <a:endParaRPr lang="en-US"/>
          </a:p>
        </p:txBody>
      </p:sp>
    </p:spTree>
    <p:extLst>
      <p:ext uri="{BB962C8B-B14F-4D97-AF65-F5344CB8AC3E}">
        <p14:creationId xmlns:p14="http://schemas.microsoft.com/office/powerpoint/2010/main" val="3893231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tab is the links menu. The links menu controls the links menu on the top of your Primo VE banner. Typically there are 6 links on the top banner, it depends on the width of your browser. There can be possibly be more, but if you continue to add custom links then the rest of the links will be hidden by an ellipse symbol. There is no limit otherwise as to how many links can be added. </a:t>
            </a:r>
          </a:p>
          <a:p>
            <a:endParaRPr lang="en-US" dirty="0"/>
          </a:p>
          <a:p>
            <a:r>
              <a:rPr lang="en-US" dirty="0"/>
              <a:t>The screen shots above shows the links that are predefined by Primo VE by default. </a:t>
            </a:r>
          </a:p>
        </p:txBody>
      </p:sp>
      <p:sp>
        <p:nvSpPr>
          <p:cNvPr id="4" name="Slide Number Placeholder 3"/>
          <p:cNvSpPr>
            <a:spLocks noGrp="1"/>
          </p:cNvSpPr>
          <p:nvPr>
            <p:ph type="sldNum" sz="quarter" idx="10"/>
          </p:nvPr>
        </p:nvSpPr>
        <p:spPr/>
        <p:txBody>
          <a:bodyPr/>
          <a:lstStyle/>
          <a:p>
            <a:fld id="{1367401B-FB73-460B-B34B-AE2D26C8FE60}" type="slidenum">
              <a:rPr lang="en-US" smtClean="0"/>
              <a:t>10</a:t>
            </a:fld>
            <a:endParaRPr lang="en-US"/>
          </a:p>
        </p:txBody>
      </p:sp>
    </p:spTree>
    <p:extLst>
      <p:ext uri="{BB962C8B-B14F-4D97-AF65-F5344CB8AC3E}">
        <p14:creationId xmlns:p14="http://schemas.microsoft.com/office/powerpoint/2010/main" val="3801354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 Menu Link up top </a:t>
            </a:r>
          </a:p>
          <a:p>
            <a:r>
              <a:rPr lang="en-US" dirty="0"/>
              <a:t>Deactivate Links </a:t>
            </a:r>
          </a:p>
          <a:p>
            <a:r>
              <a:rPr lang="en-US" dirty="0"/>
              <a:t>Add your own Links</a:t>
            </a:r>
          </a:p>
          <a:p>
            <a:r>
              <a:rPr lang="en-US" dirty="0"/>
              <a:t>Links to your library website </a:t>
            </a:r>
          </a:p>
          <a:p>
            <a:r>
              <a:rPr lang="en-US" dirty="0" err="1"/>
              <a:t>Libguides</a:t>
            </a:r>
            <a:r>
              <a:rPr lang="en-US" dirty="0"/>
              <a:t> </a:t>
            </a:r>
          </a:p>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11</a:t>
            </a:fld>
            <a:endParaRPr lang="en-US"/>
          </a:p>
        </p:txBody>
      </p:sp>
    </p:spTree>
    <p:extLst>
      <p:ext uri="{BB962C8B-B14F-4D97-AF65-F5344CB8AC3E}">
        <p14:creationId xmlns:p14="http://schemas.microsoft.com/office/powerpoint/2010/main" val="1410268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screen when you click on the edit. </a:t>
            </a:r>
          </a:p>
          <a:p>
            <a:endParaRPr lang="en-US" dirty="0"/>
          </a:p>
          <a:p>
            <a:r>
              <a:rPr lang="en-US" dirty="0"/>
              <a:t>This is where you want to change the code or the label and URL </a:t>
            </a:r>
          </a:p>
          <a:p>
            <a:endParaRPr lang="en-US" dirty="0"/>
          </a:p>
          <a:p>
            <a:r>
              <a:rPr lang="en-US" dirty="0"/>
              <a:t>OTB options will have a unique </a:t>
            </a:r>
            <a:r>
              <a:rPr lang="en-US" dirty="0" err="1"/>
              <a:t>url</a:t>
            </a:r>
            <a:r>
              <a:rPr lang="en-US" dirty="0"/>
              <a:t> like you see in this example, however custom ones can be added as well like a specific link to your </a:t>
            </a:r>
            <a:r>
              <a:rPr lang="en-US" dirty="0" err="1"/>
              <a:t>libguides</a:t>
            </a:r>
            <a:r>
              <a:rPr lang="en-US" dirty="0"/>
              <a:t> or your own a-z journal list. </a:t>
            </a:r>
            <a:br>
              <a:rPr lang="en-US" dirty="0"/>
            </a:br>
            <a:endParaRPr lang="en-US" dirty="0"/>
          </a:p>
          <a:p>
            <a:r>
              <a:rPr lang="en-US" dirty="0"/>
              <a:t>OTB links will stay on the same page and Custom ones will open into a separate page </a:t>
            </a:r>
          </a:p>
        </p:txBody>
      </p:sp>
      <p:sp>
        <p:nvSpPr>
          <p:cNvPr id="4" name="Slide Number Placeholder 3"/>
          <p:cNvSpPr>
            <a:spLocks noGrp="1"/>
          </p:cNvSpPr>
          <p:nvPr>
            <p:ph type="sldNum" sz="quarter" idx="10"/>
          </p:nvPr>
        </p:nvSpPr>
        <p:spPr/>
        <p:txBody>
          <a:bodyPr/>
          <a:lstStyle/>
          <a:p>
            <a:fld id="{1367401B-FB73-460B-B34B-AE2D26C8FE60}" type="slidenum">
              <a:rPr lang="en-US" smtClean="0"/>
              <a:t>12</a:t>
            </a:fld>
            <a:endParaRPr lang="en-US"/>
          </a:p>
        </p:txBody>
      </p:sp>
    </p:spTree>
    <p:extLst>
      <p:ext uri="{BB962C8B-B14F-4D97-AF65-F5344CB8AC3E}">
        <p14:creationId xmlns:p14="http://schemas.microsoft.com/office/powerpoint/2010/main" val="19925946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2F4A70-5FAD-49CA-80C6-F51B4C978A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50" y="0"/>
            <a:ext cx="9142249"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a:t>Edit title</a:t>
            </a:r>
          </a:p>
        </p:txBody>
      </p:sp>
      <p:sp>
        <p:nvSpPr>
          <p:cNvPr id="70"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sub title</a:t>
            </a:r>
          </a:p>
        </p:txBody>
      </p:sp>
      <p:sp>
        <p:nvSpPr>
          <p:cNvPr id="3" name="Slide Number Placeholder 2">
            <a:extLst>
              <a:ext uri="{FF2B5EF4-FFF2-40B4-BE49-F238E27FC236}">
                <a16:creationId xmlns:a16="http://schemas.microsoft.com/office/drawing/2014/main" id="{15735F32-E12E-477C-AC13-4977EFD375B3}"/>
              </a:ext>
            </a:extLst>
          </p:cNvPr>
          <p:cNvSpPr>
            <a:spLocks noGrp="1"/>
          </p:cNvSpPr>
          <p:nvPr>
            <p:ph type="sldNum" sz="quarter" idx="10"/>
          </p:nvPr>
        </p:nvSpPr>
        <p:spPr/>
        <p:txBody>
          <a:bodyPr/>
          <a:lstStyle/>
          <a:p>
            <a:fld id="{1C146586-7EC2-481D-848F-8CE41EB2DE6C}" type="slidenum">
              <a:rPr lang="en-US" smtClean="0"/>
              <a:pPr/>
              <a:t>‹#›</a:t>
            </a:fld>
            <a:endParaRPr lang="en-US"/>
          </a:p>
        </p:txBody>
      </p:sp>
      <p:sp>
        <p:nvSpPr>
          <p:cNvPr id="11" name="Text Placeholder 10">
            <a:extLst>
              <a:ext uri="{FF2B5EF4-FFF2-40B4-BE49-F238E27FC236}">
                <a16:creationId xmlns:a16="http://schemas.microsoft.com/office/drawing/2014/main" id="{C951E2A0-40BE-4A8E-8CFC-BFB81F287D34}"/>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a:t>Edit sub title</a:t>
            </a:r>
          </a:p>
        </p:txBody>
      </p:sp>
    </p:spTree>
    <p:extLst>
      <p:ext uri="{BB962C8B-B14F-4D97-AF65-F5344CB8AC3E}">
        <p14:creationId xmlns:p14="http://schemas.microsoft.com/office/powerpoint/2010/main" val="151261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a:p>
        </p:txBody>
      </p:sp>
      <p:sp>
        <p:nvSpPr>
          <p:cNvPr id="7" name="Title 1"/>
          <p:cNvSpPr>
            <a:spLocks noGrp="1"/>
          </p:cNvSpPr>
          <p:nvPr>
            <p:ph type="title"/>
          </p:nvPr>
        </p:nvSpPr>
        <p:spPr>
          <a:xfrm>
            <a:off x="395536" y="70415"/>
            <a:ext cx="8424936" cy="576064"/>
          </a:xfrm>
          <a:prstGeom prst="rect">
            <a:avLst/>
          </a:prstGeom>
        </p:spPr>
        <p:txBody>
          <a:bodyPr/>
          <a:lstStyle/>
          <a:p>
            <a:r>
              <a:rPr lang="en-US"/>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875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a:p>
        </p:txBody>
      </p:sp>
      <p:sp>
        <p:nvSpPr>
          <p:cNvPr id="7" name="Title 1"/>
          <p:cNvSpPr>
            <a:spLocks noGrp="1"/>
          </p:cNvSpPr>
          <p:nvPr>
            <p:ph type="title"/>
          </p:nvPr>
        </p:nvSpPr>
        <p:spPr>
          <a:xfrm>
            <a:off x="395536" y="70415"/>
            <a:ext cx="8424936" cy="576064"/>
          </a:xfrm>
          <a:prstGeom prst="rect">
            <a:avLst/>
          </a:prstGeom>
        </p:spPr>
        <p:txBody>
          <a:bodyPr/>
          <a:lstStyle/>
          <a:p>
            <a:r>
              <a:rPr lang="en-US"/>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3731919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a:p>
        </p:txBody>
      </p:sp>
      <p:sp>
        <p:nvSpPr>
          <p:cNvPr id="7" name="Title 1"/>
          <p:cNvSpPr>
            <a:spLocks noGrp="1"/>
          </p:cNvSpPr>
          <p:nvPr>
            <p:ph type="title"/>
          </p:nvPr>
        </p:nvSpPr>
        <p:spPr>
          <a:xfrm>
            <a:off x="395536" y="70415"/>
            <a:ext cx="8424936" cy="576064"/>
          </a:xfrm>
          <a:prstGeom prst="rect">
            <a:avLst/>
          </a:prstGeom>
        </p:spPr>
        <p:txBody>
          <a:bodyPr/>
          <a:lstStyle/>
          <a:p>
            <a:r>
              <a:rPr lang="en-US"/>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Tree>
    <p:extLst>
      <p:ext uri="{BB962C8B-B14F-4D97-AF65-F5344CB8AC3E}">
        <p14:creationId xmlns:p14="http://schemas.microsoft.com/office/powerpoint/2010/main" val="97704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a:p>
        </p:txBody>
      </p:sp>
      <p:sp>
        <p:nvSpPr>
          <p:cNvPr id="7" name="Title 1"/>
          <p:cNvSpPr>
            <a:spLocks noGrp="1"/>
          </p:cNvSpPr>
          <p:nvPr>
            <p:ph type="title"/>
          </p:nvPr>
        </p:nvSpPr>
        <p:spPr>
          <a:xfrm>
            <a:off x="395536" y="70415"/>
            <a:ext cx="8424936" cy="576064"/>
          </a:xfrm>
          <a:prstGeom prst="rect">
            <a:avLst/>
          </a:prstGeom>
        </p:spPr>
        <p:txBody>
          <a:bodyPr/>
          <a:lstStyle/>
          <a:p>
            <a:r>
              <a:rPr lang="en-US"/>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383857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a:t>Edit title Edit </a:t>
            </a:r>
            <a:r>
              <a:rPr lang="en-US" err="1"/>
              <a:t>titleEdit</a:t>
            </a:r>
            <a:r>
              <a:rPr lang="en-US"/>
              <a:t> </a:t>
            </a:r>
            <a:r>
              <a:rPr lang="en-US" err="1"/>
              <a:t>titleEdit</a:t>
            </a:r>
            <a:r>
              <a:rPr lang="en-US"/>
              <a:t> </a:t>
            </a:r>
            <a:r>
              <a:rPr lang="en-US" err="1"/>
              <a:t>titleEdit</a:t>
            </a:r>
            <a:r>
              <a:rPr lang="en-US"/>
              <a:t> </a:t>
            </a:r>
            <a:r>
              <a:rPr lang="en-US" err="1"/>
              <a:t>titleEdit</a:t>
            </a:r>
            <a:r>
              <a:rPr lang="en-US"/>
              <a:t> </a:t>
            </a:r>
            <a:r>
              <a:rPr lang="en-US" err="1"/>
              <a:t>titleEdit</a:t>
            </a:r>
            <a:r>
              <a:rPr lang="en-US"/>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1" cy="3203240"/>
          </a:xfrm>
          <a:prstGeom prst="rect">
            <a:avLst/>
          </a:prstGeom>
        </p:spPr>
      </p:pic>
    </p:spTree>
    <p:extLst>
      <p:ext uri="{BB962C8B-B14F-4D97-AF65-F5344CB8AC3E}">
        <p14:creationId xmlns:p14="http://schemas.microsoft.com/office/powerpoint/2010/main" val="452742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a:t>Edit title Edit </a:t>
            </a:r>
            <a:r>
              <a:rPr lang="en-US" err="1"/>
              <a:t>titleEdit</a:t>
            </a:r>
            <a:r>
              <a:rPr lang="en-US"/>
              <a:t> </a:t>
            </a:r>
            <a:r>
              <a:rPr lang="en-US" err="1"/>
              <a:t>titleEdit</a:t>
            </a:r>
            <a:r>
              <a:rPr lang="en-US"/>
              <a:t> </a:t>
            </a:r>
            <a:r>
              <a:rPr lang="en-US" err="1"/>
              <a:t>titleEdit</a:t>
            </a:r>
            <a:r>
              <a:rPr lang="en-US"/>
              <a:t> </a:t>
            </a:r>
            <a:r>
              <a:rPr lang="en-US" err="1"/>
              <a:t>titleEdit</a:t>
            </a:r>
            <a:r>
              <a:rPr lang="en-US"/>
              <a:t> </a:t>
            </a:r>
            <a:r>
              <a:rPr lang="en-US" err="1"/>
              <a:t>titleEdit</a:t>
            </a:r>
            <a:r>
              <a:rPr lang="en-US"/>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32946"/>
          </a:xfrm>
          <a:prstGeom prst="rect">
            <a:avLst/>
          </a:prstGeom>
        </p:spPr>
      </p:pic>
    </p:spTree>
    <p:extLst>
      <p:ext uri="{BB962C8B-B14F-4D97-AF65-F5344CB8AC3E}">
        <p14:creationId xmlns:p14="http://schemas.microsoft.com/office/powerpoint/2010/main" val="4033323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a:t>Edit title Edit </a:t>
            </a:r>
            <a:r>
              <a:rPr lang="en-US" err="1"/>
              <a:t>titleEdit</a:t>
            </a:r>
            <a:r>
              <a:rPr lang="en-US"/>
              <a:t> </a:t>
            </a:r>
            <a:r>
              <a:rPr lang="en-US" err="1"/>
              <a:t>titleEdit</a:t>
            </a:r>
            <a:r>
              <a:rPr lang="en-US"/>
              <a:t> </a:t>
            </a:r>
            <a:r>
              <a:rPr lang="en-US" err="1"/>
              <a:t>titleEdit</a:t>
            </a:r>
            <a:r>
              <a:rPr lang="en-US"/>
              <a:t> </a:t>
            </a:r>
            <a:r>
              <a:rPr lang="en-US" err="1"/>
              <a:t>titleEdit</a:t>
            </a:r>
            <a:r>
              <a:rPr lang="en-US"/>
              <a:t> </a:t>
            </a:r>
            <a:r>
              <a:rPr lang="en-US" err="1"/>
              <a:t>titleEdit</a:t>
            </a:r>
            <a:r>
              <a:rPr lang="en-US"/>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205390"/>
          </a:xfrm>
          <a:prstGeom prst="rect">
            <a:avLst/>
          </a:prstGeom>
        </p:spPr>
      </p:pic>
    </p:spTree>
    <p:extLst>
      <p:ext uri="{BB962C8B-B14F-4D97-AF65-F5344CB8AC3E}">
        <p14:creationId xmlns:p14="http://schemas.microsoft.com/office/powerpoint/2010/main" val="2522336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a:t>Edit title Edit </a:t>
            </a:r>
            <a:r>
              <a:rPr lang="en-US" err="1"/>
              <a:t>titleEdit</a:t>
            </a:r>
            <a:r>
              <a:rPr lang="en-US"/>
              <a:t> </a:t>
            </a:r>
            <a:r>
              <a:rPr lang="en-US" err="1"/>
              <a:t>titleEdit</a:t>
            </a:r>
            <a:r>
              <a:rPr lang="en-US"/>
              <a:t> </a:t>
            </a:r>
            <a:r>
              <a:rPr lang="en-US" err="1"/>
              <a:t>titleEdit</a:t>
            </a:r>
            <a:r>
              <a:rPr lang="en-US"/>
              <a:t> </a:t>
            </a:r>
            <a:r>
              <a:rPr lang="en-US" err="1"/>
              <a:t>titleEdit</a:t>
            </a:r>
            <a:r>
              <a:rPr lang="en-US"/>
              <a:t> </a:t>
            </a:r>
            <a:r>
              <a:rPr lang="en-US" err="1"/>
              <a:t>titleEdit</a:t>
            </a:r>
            <a:r>
              <a:rPr lang="en-US"/>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a:p>
        </p:txBody>
      </p:sp>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55895"/>
          </a:xfrm>
          <a:prstGeom prst="rect">
            <a:avLst/>
          </a:prstGeom>
        </p:spPr>
      </p:pic>
    </p:spTree>
    <p:extLst>
      <p:ext uri="{BB962C8B-B14F-4D97-AF65-F5344CB8AC3E}">
        <p14:creationId xmlns:p14="http://schemas.microsoft.com/office/powerpoint/2010/main" val="2139948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6" y="-60986"/>
            <a:ext cx="9143999" cy="3216881"/>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a:t>Edit title Edit </a:t>
            </a:r>
            <a:r>
              <a:rPr lang="en-US" err="1"/>
              <a:t>titleEdit</a:t>
            </a:r>
            <a:r>
              <a:rPr lang="en-US"/>
              <a:t> </a:t>
            </a:r>
            <a:r>
              <a:rPr lang="en-US" err="1"/>
              <a:t>titleEdit</a:t>
            </a:r>
            <a:r>
              <a:rPr lang="en-US"/>
              <a:t> </a:t>
            </a:r>
            <a:r>
              <a:rPr lang="en-US" err="1"/>
              <a:t>titleEdit</a:t>
            </a:r>
            <a:r>
              <a:rPr lang="en-US"/>
              <a:t> </a:t>
            </a:r>
            <a:r>
              <a:rPr lang="en-US" err="1"/>
              <a:t>titleEdit</a:t>
            </a:r>
            <a:r>
              <a:rPr lang="en-US"/>
              <a:t> </a:t>
            </a:r>
            <a:r>
              <a:rPr lang="en-US" err="1"/>
              <a:t>titleEdit</a:t>
            </a:r>
            <a:r>
              <a:rPr lang="en-US"/>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a:p>
        </p:txBody>
      </p:sp>
    </p:spTree>
    <p:extLst>
      <p:ext uri="{BB962C8B-B14F-4D97-AF65-F5344CB8AC3E}">
        <p14:creationId xmlns:p14="http://schemas.microsoft.com/office/powerpoint/2010/main" val="22455621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47CB51-5B72-4A0F-A408-5301574EC5F6}"/>
              </a:ext>
            </a:extLst>
          </p:cNvPr>
          <p:cNvSpPr/>
          <p:nvPr userDrawn="1"/>
        </p:nvSpPr>
        <p:spPr>
          <a:xfrm>
            <a:off x="0" y="0"/>
            <a:ext cx="9144000" cy="321982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192B7A4-A805-4BC5-9968-192D8B8A4103}"/>
              </a:ext>
            </a:extLst>
          </p:cNvPr>
          <p:cNvSpPr/>
          <p:nvPr userDrawn="1"/>
        </p:nvSpPr>
        <p:spPr>
          <a:xfrm rot="1171162">
            <a:off x="4586766" y="-796928"/>
            <a:ext cx="5799197" cy="3241009"/>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914776B8-7B03-4505-AEDF-84602B300845}"/>
              </a:ext>
            </a:extLst>
          </p:cNvPr>
          <p:cNvSpPr/>
          <p:nvPr userDrawn="1"/>
        </p:nvSpPr>
        <p:spPr>
          <a:xfrm>
            <a:off x="7711986" y="2252610"/>
            <a:ext cx="870719" cy="739880"/>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2">
            <a:extLst>
              <a:ext uri="{FF2B5EF4-FFF2-40B4-BE49-F238E27FC236}">
                <a16:creationId xmlns:a16="http://schemas.microsoft.com/office/drawing/2014/main" id="{C8306C14-4AE4-4B0C-9BF0-7AD54AAF7134}"/>
              </a:ext>
            </a:extLst>
          </p:cNvPr>
          <p:cNvSpPr/>
          <p:nvPr userDrawn="1"/>
        </p:nvSpPr>
        <p:spPr>
          <a:xfrm>
            <a:off x="3856036" y="1490092"/>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2">
            <a:extLst>
              <a:ext uri="{FF2B5EF4-FFF2-40B4-BE49-F238E27FC236}">
                <a16:creationId xmlns:a16="http://schemas.microsoft.com/office/drawing/2014/main" id="{9D3954BD-C8A0-4E3D-9812-39823FE08461}"/>
              </a:ext>
            </a:extLst>
          </p:cNvPr>
          <p:cNvSpPr/>
          <p:nvPr userDrawn="1"/>
        </p:nvSpPr>
        <p:spPr>
          <a:xfrm>
            <a:off x="0" y="915566"/>
            <a:ext cx="4598447" cy="2304256"/>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50CFDA">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a:t>Edit title Edit </a:t>
            </a:r>
            <a:r>
              <a:rPr lang="en-US" err="1"/>
              <a:t>titleEdit</a:t>
            </a:r>
            <a:r>
              <a:rPr lang="en-US"/>
              <a:t> </a:t>
            </a:r>
            <a:r>
              <a:rPr lang="en-US" err="1"/>
              <a:t>titleEdit</a:t>
            </a:r>
            <a:r>
              <a:rPr lang="en-US"/>
              <a:t> </a:t>
            </a:r>
            <a:r>
              <a:rPr lang="en-US" err="1"/>
              <a:t>titleEdit</a:t>
            </a:r>
            <a:r>
              <a:rPr lang="en-US"/>
              <a:t> </a:t>
            </a:r>
            <a:r>
              <a:rPr lang="en-US" err="1"/>
              <a:t>titleEdit</a:t>
            </a:r>
            <a:r>
              <a:rPr lang="en-US"/>
              <a:t> </a:t>
            </a:r>
            <a:r>
              <a:rPr lang="en-US" err="1"/>
              <a:t>titleEdit</a:t>
            </a:r>
            <a:r>
              <a:rPr lang="en-US"/>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a:p>
        </p:txBody>
      </p:sp>
      <p:sp>
        <p:nvSpPr>
          <p:cNvPr id="14" name="Oval 13">
            <a:extLst>
              <a:ext uri="{FF2B5EF4-FFF2-40B4-BE49-F238E27FC236}">
                <a16:creationId xmlns:a16="http://schemas.microsoft.com/office/drawing/2014/main" id="{5202F465-B922-4840-91F9-FFFFA705B82A}"/>
              </a:ext>
            </a:extLst>
          </p:cNvPr>
          <p:cNvSpPr/>
          <p:nvPr userDrawn="1"/>
        </p:nvSpPr>
        <p:spPr>
          <a:xfrm rot="20811734">
            <a:off x="1101866" y="-505507"/>
            <a:ext cx="4958858" cy="2771367"/>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D0476227-494F-42E1-96DC-952D075A16CE}"/>
              </a:ext>
            </a:extLst>
          </p:cNvPr>
          <p:cNvGrpSpPr/>
          <p:nvPr userDrawn="1"/>
        </p:nvGrpSpPr>
        <p:grpSpPr>
          <a:xfrm>
            <a:off x="4023267" y="848657"/>
            <a:ext cx="643652" cy="520445"/>
            <a:chOff x="-2605087" y="5451475"/>
            <a:chExt cx="1443038" cy="1166813"/>
          </a:xfrm>
        </p:grpSpPr>
        <p:sp>
          <p:nvSpPr>
            <p:cNvPr id="20" name="Freeform 66">
              <a:extLst>
                <a:ext uri="{FF2B5EF4-FFF2-40B4-BE49-F238E27FC236}">
                  <a16:creationId xmlns:a16="http://schemas.microsoft.com/office/drawing/2014/main" id="{462513F3-CBAC-4CA9-AAD8-691FC0CD3513}"/>
                </a:ext>
              </a:extLst>
            </p:cNvPr>
            <p:cNvSpPr>
              <a:spLocks noEditPoints="1"/>
            </p:cNvSpPr>
            <p:nvPr userDrawn="1"/>
          </p:nvSpPr>
          <p:spPr bwMode="auto">
            <a:xfrm>
              <a:off x="-2427287" y="5764213"/>
              <a:ext cx="927100" cy="854075"/>
            </a:xfrm>
            <a:custGeom>
              <a:avLst/>
              <a:gdLst>
                <a:gd name="T0" fmla="*/ 55 w 584"/>
                <a:gd name="T1" fmla="*/ 0 h 538"/>
                <a:gd name="T2" fmla="*/ 24 w 584"/>
                <a:gd name="T3" fmla="*/ 10 h 538"/>
                <a:gd name="T4" fmla="*/ 5 w 584"/>
                <a:gd name="T5" fmla="*/ 34 h 538"/>
                <a:gd name="T6" fmla="*/ 0 w 584"/>
                <a:gd name="T7" fmla="*/ 371 h 538"/>
                <a:gd name="T8" fmla="*/ 5 w 584"/>
                <a:gd name="T9" fmla="*/ 391 h 538"/>
                <a:gd name="T10" fmla="*/ 24 w 584"/>
                <a:gd name="T11" fmla="*/ 416 h 538"/>
                <a:gd name="T12" fmla="*/ 55 w 584"/>
                <a:gd name="T13" fmla="*/ 426 h 538"/>
                <a:gd name="T14" fmla="*/ 209 w 584"/>
                <a:gd name="T15" fmla="*/ 448 h 538"/>
                <a:gd name="T16" fmla="*/ 195 w 584"/>
                <a:gd name="T17" fmla="*/ 512 h 538"/>
                <a:gd name="T18" fmla="*/ 153 w 584"/>
                <a:gd name="T19" fmla="*/ 514 h 538"/>
                <a:gd name="T20" fmla="*/ 144 w 584"/>
                <a:gd name="T21" fmla="*/ 526 h 538"/>
                <a:gd name="T22" fmla="*/ 148 w 584"/>
                <a:gd name="T23" fmla="*/ 534 h 538"/>
                <a:gd name="T24" fmla="*/ 426 w 584"/>
                <a:gd name="T25" fmla="*/ 538 h 538"/>
                <a:gd name="T26" fmla="*/ 435 w 584"/>
                <a:gd name="T27" fmla="*/ 534 h 538"/>
                <a:gd name="T28" fmla="*/ 440 w 584"/>
                <a:gd name="T29" fmla="*/ 526 h 538"/>
                <a:gd name="T30" fmla="*/ 431 w 584"/>
                <a:gd name="T31" fmla="*/ 514 h 538"/>
                <a:gd name="T32" fmla="*/ 389 w 584"/>
                <a:gd name="T33" fmla="*/ 512 h 538"/>
                <a:gd name="T34" fmla="*/ 374 w 584"/>
                <a:gd name="T35" fmla="*/ 448 h 538"/>
                <a:gd name="T36" fmla="*/ 528 w 584"/>
                <a:gd name="T37" fmla="*/ 426 h 538"/>
                <a:gd name="T38" fmla="*/ 560 w 584"/>
                <a:gd name="T39" fmla="*/ 416 h 538"/>
                <a:gd name="T40" fmla="*/ 579 w 584"/>
                <a:gd name="T41" fmla="*/ 391 h 538"/>
                <a:gd name="T42" fmla="*/ 584 w 584"/>
                <a:gd name="T43" fmla="*/ 55 h 538"/>
                <a:gd name="T44" fmla="*/ 579 w 584"/>
                <a:gd name="T45" fmla="*/ 34 h 538"/>
                <a:gd name="T46" fmla="*/ 560 w 584"/>
                <a:gd name="T47" fmla="*/ 10 h 538"/>
                <a:gd name="T48" fmla="*/ 528 w 584"/>
                <a:gd name="T49" fmla="*/ 0 h 538"/>
                <a:gd name="T50" fmla="*/ 25 w 584"/>
                <a:gd name="T51" fmla="*/ 55 h 538"/>
                <a:gd name="T52" fmla="*/ 30 w 584"/>
                <a:gd name="T53" fmla="*/ 39 h 538"/>
                <a:gd name="T54" fmla="*/ 44 w 584"/>
                <a:gd name="T55" fmla="*/ 28 h 538"/>
                <a:gd name="T56" fmla="*/ 528 w 584"/>
                <a:gd name="T57" fmla="*/ 26 h 538"/>
                <a:gd name="T58" fmla="*/ 540 w 584"/>
                <a:gd name="T59" fmla="*/ 28 h 538"/>
                <a:gd name="T60" fmla="*/ 554 w 584"/>
                <a:gd name="T61" fmla="*/ 39 h 538"/>
                <a:gd name="T62" fmla="*/ 559 w 584"/>
                <a:gd name="T63" fmla="*/ 55 h 538"/>
                <a:gd name="T64" fmla="*/ 25 w 584"/>
                <a:gd name="T65" fmla="*/ 55 h 538"/>
                <a:gd name="T66" fmla="*/ 227 w 584"/>
                <a:gd name="T67" fmla="*/ 492 h 538"/>
                <a:gd name="T68" fmla="*/ 237 w 584"/>
                <a:gd name="T69" fmla="*/ 426 h 538"/>
                <a:gd name="T70" fmla="*/ 349 w 584"/>
                <a:gd name="T71" fmla="*/ 448 h 538"/>
                <a:gd name="T72" fmla="*/ 362 w 584"/>
                <a:gd name="T73" fmla="*/ 512 h 538"/>
                <a:gd name="T74" fmla="*/ 559 w 584"/>
                <a:gd name="T75" fmla="*/ 371 h 538"/>
                <a:gd name="T76" fmla="*/ 556 w 584"/>
                <a:gd name="T77" fmla="*/ 382 h 538"/>
                <a:gd name="T78" fmla="*/ 545 w 584"/>
                <a:gd name="T79" fmla="*/ 395 h 538"/>
                <a:gd name="T80" fmla="*/ 528 w 584"/>
                <a:gd name="T81" fmla="*/ 400 h 538"/>
                <a:gd name="T82" fmla="*/ 49 w 584"/>
                <a:gd name="T83" fmla="*/ 400 h 538"/>
                <a:gd name="T84" fmla="*/ 34 w 584"/>
                <a:gd name="T85" fmla="*/ 391 h 538"/>
                <a:gd name="T86" fmla="*/ 25 w 584"/>
                <a:gd name="T87" fmla="*/ 375 h 538"/>
                <a:gd name="T88" fmla="*/ 559 w 584"/>
                <a:gd name="T89" fmla="*/ 36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4" h="538">
                  <a:moveTo>
                    <a:pt x="528" y="0"/>
                  </a:moveTo>
                  <a:lnTo>
                    <a:pt x="55" y="0"/>
                  </a:lnTo>
                  <a:lnTo>
                    <a:pt x="55" y="0"/>
                  </a:lnTo>
                  <a:lnTo>
                    <a:pt x="44" y="1"/>
                  </a:lnTo>
                  <a:lnTo>
                    <a:pt x="34" y="5"/>
                  </a:lnTo>
                  <a:lnTo>
                    <a:pt x="24" y="10"/>
                  </a:lnTo>
                  <a:lnTo>
                    <a:pt x="16" y="17"/>
                  </a:lnTo>
                  <a:lnTo>
                    <a:pt x="10" y="25"/>
                  </a:lnTo>
                  <a:lnTo>
                    <a:pt x="5" y="34"/>
                  </a:lnTo>
                  <a:lnTo>
                    <a:pt x="1" y="44"/>
                  </a:lnTo>
                  <a:lnTo>
                    <a:pt x="0" y="55"/>
                  </a:lnTo>
                  <a:lnTo>
                    <a:pt x="0" y="371"/>
                  </a:lnTo>
                  <a:lnTo>
                    <a:pt x="0" y="371"/>
                  </a:lnTo>
                  <a:lnTo>
                    <a:pt x="1" y="382"/>
                  </a:lnTo>
                  <a:lnTo>
                    <a:pt x="5" y="391"/>
                  </a:lnTo>
                  <a:lnTo>
                    <a:pt x="10" y="401"/>
                  </a:lnTo>
                  <a:lnTo>
                    <a:pt x="16" y="408"/>
                  </a:lnTo>
                  <a:lnTo>
                    <a:pt x="24" y="416"/>
                  </a:lnTo>
                  <a:lnTo>
                    <a:pt x="34" y="421"/>
                  </a:lnTo>
                  <a:lnTo>
                    <a:pt x="44" y="424"/>
                  </a:lnTo>
                  <a:lnTo>
                    <a:pt x="55" y="426"/>
                  </a:lnTo>
                  <a:lnTo>
                    <a:pt x="211" y="426"/>
                  </a:lnTo>
                  <a:lnTo>
                    <a:pt x="211" y="426"/>
                  </a:lnTo>
                  <a:lnTo>
                    <a:pt x="209" y="448"/>
                  </a:lnTo>
                  <a:lnTo>
                    <a:pt x="206" y="470"/>
                  </a:lnTo>
                  <a:lnTo>
                    <a:pt x="201" y="492"/>
                  </a:lnTo>
                  <a:lnTo>
                    <a:pt x="195" y="512"/>
                  </a:lnTo>
                  <a:lnTo>
                    <a:pt x="157" y="512"/>
                  </a:lnTo>
                  <a:lnTo>
                    <a:pt x="157" y="512"/>
                  </a:lnTo>
                  <a:lnTo>
                    <a:pt x="153" y="514"/>
                  </a:lnTo>
                  <a:lnTo>
                    <a:pt x="148" y="516"/>
                  </a:lnTo>
                  <a:lnTo>
                    <a:pt x="145" y="521"/>
                  </a:lnTo>
                  <a:lnTo>
                    <a:pt x="144" y="526"/>
                  </a:lnTo>
                  <a:lnTo>
                    <a:pt x="144" y="526"/>
                  </a:lnTo>
                  <a:lnTo>
                    <a:pt x="145" y="531"/>
                  </a:lnTo>
                  <a:lnTo>
                    <a:pt x="148" y="534"/>
                  </a:lnTo>
                  <a:lnTo>
                    <a:pt x="153" y="537"/>
                  </a:lnTo>
                  <a:lnTo>
                    <a:pt x="157" y="538"/>
                  </a:lnTo>
                  <a:lnTo>
                    <a:pt x="426" y="538"/>
                  </a:lnTo>
                  <a:lnTo>
                    <a:pt x="426" y="538"/>
                  </a:lnTo>
                  <a:lnTo>
                    <a:pt x="431" y="537"/>
                  </a:lnTo>
                  <a:lnTo>
                    <a:pt x="435" y="534"/>
                  </a:lnTo>
                  <a:lnTo>
                    <a:pt x="439" y="531"/>
                  </a:lnTo>
                  <a:lnTo>
                    <a:pt x="440" y="526"/>
                  </a:lnTo>
                  <a:lnTo>
                    <a:pt x="440" y="526"/>
                  </a:lnTo>
                  <a:lnTo>
                    <a:pt x="439" y="521"/>
                  </a:lnTo>
                  <a:lnTo>
                    <a:pt x="435" y="516"/>
                  </a:lnTo>
                  <a:lnTo>
                    <a:pt x="431" y="514"/>
                  </a:lnTo>
                  <a:lnTo>
                    <a:pt x="426" y="512"/>
                  </a:lnTo>
                  <a:lnTo>
                    <a:pt x="389" y="512"/>
                  </a:lnTo>
                  <a:lnTo>
                    <a:pt x="389" y="512"/>
                  </a:lnTo>
                  <a:lnTo>
                    <a:pt x="382" y="492"/>
                  </a:lnTo>
                  <a:lnTo>
                    <a:pt x="378" y="470"/>
                  </a:lnTo>
                  <a:lnTo>
                    <a:pt x="374" y="448"/>
                  </a:lnTo>
                  <a:lnTo>
                    <a:pt x="373" y="426"/>
                  </a:lnTo>
                  <a:lnTo>
                    <a:pt x="528" y="426"/>
                  </a:lnTo>
                  <a:lnTo>
                    <a:pt x="528" y="426"/>
                  </a:lnTo>
                  <a:lnTo>
                    <a:pt x="540" y="424"/>
                  </a:lnTo>
                  <a:lnTo>
                    <a:pt x="550" y="421"/>
                  </a:lnTo>
                  <a:lnTo>
                    <a:pt x="560" y="416"/>
                  </a:lnTo>
                  <a:lnTo>
                    <a:pt x="567" y="408"/>
                  </a:lnTo>
                  <a:lnTo>
                    <a:pt x="574" y="401"/>
                  </a:lnTo>
                  <a:lnTo>
                    <a:pt x="579" y="391"/>
                  </a:lnTo>
                  <a:lnTo>
                    <a:pt x="583" y="382"/>
                  </a:lnTo>
                  <a:lnTo>
                    <a:pt x="584" y="371"/>
                  </a:lnTo>
                  <a:lnTo>
                    <a:pt x="584" y="55"/>
                  </a:lnTo>
                  <a:lnTo>
                    <a:pt x="584" y="55"/>
                  </a:lnTo>
                  <a:lnTo>
                    <a:pt x="583" y="44"/>
                  </a:lnTo>
                  <a:lnTo>
                    <a:pt x="579" y="34"/>
                  </a:lnTo>
                  <a:lnTo>
                    <a:pt x="574" y="25"/>
                  </a:lnTo>
                  <a:lnTo>
                    <a:pt x="567" y="17"/>
                  </a:lnTo>
                  <a:lnTo>
                    <a:pt x="560" y="10"/>
                  </a:lnTo>
                  <a:lnTo>
                    <a:pt x="550" y="5"/>
                  </a:lnTo>
                  <a:lnTo>
                    <a:pt x="540" y="1"/>
                  </a:lnTo>
                  <a:lnTo>
                    <a:pt x="528" y="0"/>
                  </a:lnTo>
                  <a:lnTo>
                    <a:pt x="528" y="0"/>
                  </a:lnTo>
                  <a:close/>
                  <a:moveTo>
                    <a:pt x="25" y="55"/>
                  </a:moveTo>
                  <a:lnTo>
                    <a:pt x="25" y="55"/>
                  </a:lnTo>
                  <a:lnTo>
                    <a:pt x="25" y="49"/>
                  </a:lnTo>
                  <a:lnTo>
                    <a:pt x="28" y="44"/>
                  </a:lnTo>
                  <a:lnTo>
                    <a:pt x="30" y="39"/>
                  </a:lnTo>
                  <a:lnTo>
                    <a:pt x="34" y="34"/>
                  </a:lnTo>
                  <a:lnTo>
                    <a:pt x="39" y="31"/>
                  </a:lnTo>
                  <a:lnTo>
                    <a:pt x="44" y="28"/>
                  </a:lnTo>
                  <a:lnTo>
                    <a:pt x="49" y="26"/>
                  </a:lnTo>
                  <a:lnTo>
                    <a:pt x="55" y="26"/>
                  </a:lnTo>
                  <a:lnTo>
                    <a:pt x="528" y="26"/>
                  </a:lnTo>
                  <a:lnTo>
                    <a:pt x="528" y="26"/>
                  </a:lnTo>
                  <a:lnTo>
                    <a:pt x="534" y="26"/>
                  </a:lnTo>
                  <a:lnTo>
                    <a:pt x="540" y="28"/>
                  </a:lnTo>
                  <a:lnTo>
                    <a:pt x="545" y="31"/>
                  </a:lnTo>
                  <a:lnTo>
                    <a:pt x="550" y="34"/>
                  </a:lnTo>
                  <a:lnTo>
                    <a:pt x="554" y="39"/>
                  </a:lnTo>
                  <a:lnTo>
                    <a:pt x="556" y="44"/>
                  </a:lnTo>
                  <a:lnTo>
                    <a:pt x="559" y="49"/>
                  </a:lnTo>
                  <a:lnTo>
                    <a:pt x="559" y="55"/>
                  </a:lnTo>
                  <a:lnTo>
                    <a:pt x="559" y="342"/>
                  </a:lnTo>
                  <a:lnTo>
                    <a:pt x="25" y="342"/>
                  </a:lnTo>
                  <a:lnTo>
                    <a:pt x="25" y="55"/>
                  </a:lnTo>
                  <a:close/>
                  <a:moveTo>
                    <a:pt x="221" y="512"/>
                  </a:moveTo>
                  <a:lnTo>
                    <a:pt x="221" y="512"/>
                  </a:lnTo>
                  <a:lnTo>
                    <a:pt x="227" y="492"/>
                  </a:lnTo>
                  <a:lnTo>
                    <a:pt x="232" y="470"/>
                  </a:lnTo>
                  <a:lnTo>
                    <a:pt x="234" y="448"/>
                  </a:lnTo>
                  <a:lnTo>
                    <a:pt x="237" y="426"/>
                  </a:lnTo>
                  <a:lnTo>
                    <a:pt x="347" y="426"/>
                  </a:lnTo>
                  <a:lnTo>
                    <a:pt x="347" y="426"/>
                  </a:lnTo>
                  <a:lnTo>
                    <a:pt x="349" y="448"/>
                  </a:lnTo>
                  <a:lnTo>
                    <a:pt x="352" y="470"/>
                  </a:lnTo>
                  <a:lnTo>
                    <a:pt x="357" y="492"/>
                  </a:lnTo>
                  <a:lnTo>
                    <a:pt x="362" y="512"/>
                  </a:lnTo>
                  <a:lnTo>
                    <a:pt x="221" y="512"/>
                  </a:lnTo>
                  <a:close/>
                  <a:moveTo>
                    <a:pt x="559" y="371"/>
                  </a:moveTo>
                  <a:lnTo>
                    <a:pt x="559" y="371"/>
                  </a:lnTo>
                  <a:lnTo>
                    <a:pt x="559" y="371"/>
                  </a:lnTo>
                  <a:lnTo>
                    <a:pt x="559" y="375"/>
                  </a:lnTo>
                  <a:lnTo>
                    <a:pt x="556" y="382"/>
                  </a:lnTo>
                  <a:lnTo>
                    <a:pt x="554" y="386"/>
                  </a:lnTo>
                  <a:lnTo>
                    <a:pt x="550" y="391"/>
                  </a:lnTo>
                  <a:lnTo>
                    <a:pt x="545" y="395"/>
                  </a:lnTo>
                  <a:lnTo>
                    <a:pt x="540" y="397"/>
                  </a:lnTo>
                  <a:lnTo>
                    <a:pt x="534" y="400"/>
                  </a:lnTo>
                  <a:lnTo>
                    <a:pt x="528" y="400"/>
                  </a:lnTo>
                  <a:lnTo>
                    <a:pt x="55" y="400"/>
                  </a:lnTo>
                  <a:lnTo>
                    <a:pt x="55" y="400"/>
                  </a:lnTo>
                  <a:lnTo>
                    <a:pt x="49" y="400"/>
                  </a:lnTo>
                  <a:lnTo>
                    <a:pt x="44" y="397"/>
                  </a:lnTo>
                  <a:lnTo>
                    <a:pt x="39" y="395"/>
                  </a:lnTo>
                  <a:lnTo>
                    <a:pt x="34" y="391"/>
                  </a:lnTo>
                  <a:lnTo>
                    <a:pt x="30" y="386"/>
                  </a:lnTo>
                  <a:lnTo>
                    <a:pt x="28" y="382"/>
                  </a:lnTo>
                  <a:lnTo>
                    <a:pt x="25" y="375"/>
                  </a:lnTo>
                  <a:lnTo>
                    <a:pt x="25" y="371"/>
                  </a:lnTo>
                  <a:lnTo>
                    <a:pt x="25" y="367"/>
                  </a:lnTo>
                  <a:lnTo>
                    <a:pt x="559" y="367"/>
                  </a:lnTo>
                  <a:lnTo>
                    <a:pt x="559" y="37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67">
              <a:extLst>
                <a:ext uri="{FF2B5EF4-FFF2-40B4-BE49-F238E27FC236}">
                  <a16:creationId xmlns:a16="http://schemas.microsoft.com/office/drawing/2014/main" id="{82EC3BA1-F8C5-49FE-8546-69028D81D89A}"/>
                </a:ext>
              </a:extLst>
            </p:cNvPr>
            <p:cNvSpPr>
              <a:spLocks/>
            </p:cNvSpPr>
            <p:nvPr userDrawn="1"/>
          </p:nvSpPr>
          <p:spPr bwMode="auto">
            <a:xfrm>
              <a:off x="-2144712" y="6034088"/>
              <a:ext cx="179388" cy="31750"/>
            </a:xfrm>
            <a:custGeom>
              <a:avLst/>
              <a:gdLst>
                <a:gd name="T0" fmla="*/ 12 w 113"/>
                <a:gd name="T1" fmla="*/ 20 h 20"/>
                <a:gd name="T2" fmla="*/ 12 w 113"/>
                <a:gd name="T3" fmla="*/ 20 h 20"/>
                <a:gd name="T4" fmla="*/ 101 w 113"/>
                <a:gd name="T5" fmla="*/ 20 h 20"/>
                <a:gd name="T6" fmla="*/ 101 w 113"/>
                <a:gd name="T7" fmla="*/ 20 h 20"/>
                <a:gd name="T8" fmla="*/ 105 w 113"/>
                <a:gd name="T9" fmla="*/ 18 h 20"/>
                <a:gd name="T10" fmla="*/ 109 w 113"/>
                <a:gd name="T11" fmla="*/ 16 h 20"/>
                <a:gd name="T12" fmla="*/ 112 w 113"/>
                <a:gd name="T13" fmla="*/ 14 h 20"/>
                <a:gd name="T14" fmla="*/ 113 w 113"/>
                <a:gd name="T15" fmla="*/ 10 h 20"/>
                <a:gd name="T16" fmla="*/ 113 w 113"/>
                <a:gd name="T17" fmla="*/ 10 h 20"/>
                <a:gd name="T18" fmla="*/ 112 w 113"/>
                <a:gd name="T19" fmla="*/ 5 h 20"/>
                <a:gd name="T20" fmla="*/ 109 w 113"/>
                <a:gd name="T21" fmla="*/ 3 h 20"/>
                <a:gd name="T22" fmla="*/ 105 w 113"/>
                <a:gd name="T23" fmla="*/ 0 h 20"/>
                <a:gd name="T24" fmla="*/ 99 w 113"/>
                <a:gd name="T25" fmla="*/ 0 h 20"/>
                <a:gd name="T26" fmla="*/ 99 w 113"/>
                <a:gd name="T27" fmla="*/ 0 h 20"/>
                <a:gd name="T28" fmla="*/ 56 w 113"/>
                <a:gd name="T29" fmla="*/ 0 h 20"/>
                <a:gd name="T30" fmla="*/ 56 w 113"/>
                <a:gd name="T31" fmla="*/ 0 h 20"/>
                <a:gd name="T32" fmla="*/ 56 w 113"/>
                <a:gd name="T33" fmla="*/ 0 h 20"/>
                <a:gd name="T34" fmla="*/ 56 w 113"/>
                <a:gd name="T35" fmla="*/ 0 h 20"/>
                <a:gd name="T36" fmla="*/ 12 w 113"/>
                <a:gd name="T37" fmla="*/ 0 h 20"/>
                <a:gd name="T38" fmla="*/ 12 w 113"/>
                <a:gd name="T39" fmla="*/ 0 h 20"/>
                <a:gd name="T40" fmla="*/ 8 w 113"/>
                <a:gd name="T41" fmla="*/ 0 h 20"/>
                <a:gd name="T42" fmla="*/ 3 w 113"/>
                <a:gd name="T43" fmla="*/ 3 h 20"/>
                <a:gd name="T44" fmla="*/ 0 w 113"/>
                <a:gd name="T45" fmla="*/ 5 h 20"/>
                <a:gd name="T46" fmla="*/ 0 w 113"/>
                <a:gd name="T47" fmla="*/ 9 h 20"/>
                <a:gd name="T48" fmla="*/ 0 w 113"/>
                <a:gd name="T49" fmla="*/ 9 h 20"/>
                <a:gd name="T50" fmla="*/ 0 w 113"/>
                <a:gd name="T51" fmla="*/ 14 h 20"/>
                <a:gd name="T52" fmla="*/ 3 w 113"/>
                <a:gd name="T53" fmla="*/ 16 h 20"/>
                <a:gd name="T54" fmla="*/ 6 w 113"/>
                <a:gd name="T55" fmla="*/ 18 h 20"/>
                <a:gd name="T56" fmla="*/ 12 w 113"/>
                <a:gd name="T57" fmla="*/ 20 h 20"/>
                <a:gd name="T58" fmla="*/ 12 w 113"/>
                <a:gd name="T5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3" h="20">
                  <a:moveTo>
                    <a:pt x="12" y="20"/>
                  </a:moveTo>
                  <a:lnTo>
                    <a:pt x="12" y="20"/>
                  </a:lnTo>
                  <a:lnTo>
                    <a:pt x="101" y="20"/>
                  </a:lnTo>
                  <a:lnTo>
                    <a:pt x="101" y="20"/>
                  </a:lnTo>
                  <a:lnTo>
                    <a:pt x="105" y="18"/>
                  </a:lnTo>
                  <a:lnTo>
                    <a:pt x="109" y="16"/>
                  </a:lnTo>
                  <a:lnTo>
                    <a:pt x="112" y="14"/>
                  </a:lnTo>
                  <a:lnTo>
                    <a:pt x="113" y="10"/>
                  </a:lnTo>
                  <a:lnTo>
                    <a:pt x="113" y="10"/>
                  </a:lnTo>
                  <a:lnTo>
                    <a:pt x="112" y="5"/>
                  </a:lnTo>
                  <a:lnTo>
                    <a:pt x="109" y="3"/>
                  </a:lnTo>
                  <a:lnTo>
                    <a:pt x="105" y="0"/>
                  </a:lnTo>
                  <a:lnTo>
                    <a:pt x="99" y="0"/>
                  </a:lnTo>
                  <a:lnTo>
                    <a:pt x="99" y="0"/>
                  </a:lnTo>
                  <a:lnTo>
                    <a:pt x="56" y="0"/>
                  </a:lnTo>
                  <a:lnTo>
                    <a:pt x="56" y="0"/>
                  </a:lnTo>
                  <a:lnTo>
                    <a:pt x="56" y="0"/>
                  </a:lnTo>
                  <a:lnTo>
                    <a:pt x="56" y="0"/>
                  </a:lnTo>
                  <a:lnTo>
                    <a:pt x="12" y="0"/>
                  </a:lnTo>
                  <a:lnTo>
                    <a:pt x="12" y="0"/>
                  </a:lnTo>
                  <a:lnTo>
                    <a:pt x="8" y="0"/>
                  </a:lnTo>
                  <a:lnTo>
                    <a:pt x="3" y="3"/>
                  </a:lnTo>
                  <a:lnTo>
                    <a:pt x="0" y="5"/>
                  </a:lnTo>
                  <a:lnTo>
                    <a:pt x="0" y="9"/>
                  </a:lnTo>
                  <a:lnTo>
                    <a:pt x="0" y="9"/>
                  </a:lnTo>
                  <a:lnTo>
                    <a:pt x="0" y="14"/>
                  </a:lnTo>
                  <a:lnTo>
                    <a:pt x="3" y="16"/>
                  </a:lnTo>
                  <a:lnTo>
                    <a:pt x="6" y="18"/>
                  </a:lnTo>
                  <a:lnTo>
                    <a:pt x="12" y="20"/>
                  </a:lnTo>
                  <a:lnTo>
                    <a:pt x="12"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68">
              <a:extLst>
                <a:ext uri="{FF2B5EF4-FFF2-40B4-BE49-F238E27FC236}">
                  <a16:creationId xmlns:a16="http://schemas.microsoft.com/office/drawing/2014/main" id="{C23066F0-F745-469C-BC9D-ACC22DB5345D}"/>
                </a:ext>
              </a:extLst>
            </p:cNvPr>
            <p:cNvSpPr>
              <a:spLocks/>
            </p:cNvSpPr>
            <p:nvPr userDrawn="1"/>
          </p:nvSpPr>
          <p:spPr bwMode="auto">
            <a:xfrm>
              <a:off x="-2144712" y="6108700"/>
              <a:ext cx="180975" cy="31750"/>
            </a:xfrm>
            <a:custGeom>
              <a:avLst/>
              <a:gdLst>
                <a:gd name="T0" fmla="*/ 45 w 114"/>
                <a:gd name="T1" fmla="*/ 20 h 20"/>
                <a:gd name="T2" fmla="*/ 45 w 114"/>
                <a:gd name="T3" fmla="*/ 20 h 20"/>
                <a:gd name="T4" fmla="*/ 99 w 114"/>
                <a:gd name="T5" fmla="*/ 20 h 20"/>
                <a:gd name="T6" fmla="*/ 99 w 114"/>
                <a:gd name="T7" fmla="*/ 20 h 20"/>
                <a:gd name="T8" fmla="*/ 104 w 114"/>
                <a:gd name="T9" fmla="*/ 19 h 20"/>
                <a:gd name="T10" fmla="*/ 104 w 114"/>
                <a:gd name="T11" fmla="*/ 19 h 20"/>
                <a:gd name="T12" fmla="*/ 108 w 114"/>
                <a:gd name="T13" fmla="*/ 19 h 20"/>
                <a:gd name="T14" fmla="*/ 112 w 114"/>
                <a:gd name="T15" fmla="*/ 17 h 20"/>
                <a:gd name="T16" fmla="*/ 113 w 114"/>
                <a:gd name="T17" fmla="*/ 14 h 20"/>
                <a:gd name="T18" fmla="*/ 114 w 114"/>
                <a:gd name="T19" fmla="*/ 9 h 20"/>
                <a:gd name="T20" fmla="*/ 114 w 114"/>
                <a:gd name="T21" fmla="*/ 9 h 20"/>
                <a:gd name="T22" fmla="*/ 113 w 114"/>
                <a:gd name="T23" fmla="*/ 6 h 20"/>
                <a:gd name="T24" fmla="*/ 112 w 114"/>
                <a:gd name="T25" fmla="*/ 3 h 20"/>
                <a:gd name="T26" fmla="*/ 108 w 114"/>
                <a:gd name="T27" fmla="*/ 1 h 20"/>
                <a:gd name="T28" fmla="*/ 103 w 114"/>
                <a:gd name="T29" fmla="*/ 1 h 20"/>
                <a:gd name="T30" fmla="*/ 103 w 114"/>
                <a:gd name="T31" fmla="*/ 1 h 20"/>
                <a:gd name="T32" fmla="*/ 58 w 114"/>
                <a:gd name="T33" fmla="*/ 0 h 20"/>
                <a:gd name="T34" fmla="*/ 58 w 114"/>
                <a:gd name="T35" fmla="*/ 0 h 20"/>
                <a:gd name="T36" fmla="*/ 58 w 114"/>
                <a:gd name="T37" fmla="*/ 0 h 20"/>
                <a:gd name="T38" fmla="*/ 12 w 114"/>
                <a:gd name="T39" fmla="*/ 0 h 20"/>
                <a:gd name="T40" fmla="*/ 12 w 114"/>
                <a:gd name="T41" fmla="*/ 0 h 20"/>
                <a:gd name="T42" fmla="*/ 6 w 114"/>
                <a:gd name="T43" fmla="*/ 1 h 20"/>
                <a:gd name="T44" fmla="*/ 3 w 114"/>
                <a:gd name="T45" fmla="*/ 3 h 20"/>
                <a:gd name="T46" fmla="*/ 0 w 114"/>
                <a:gd name="T47" fmla="*/ 6 h 20"/>
                <a:gd name="T48" fmla="*/ 0 w 114"/>
                <a:gd name="T49" fmla="*/ 9 h 20"/>
                <a:gd name="T50" fmla="*/ 0 w 114"/>
                <a:gd name="T51" fmla="*/ 9 h 20"/>
                <a:gd name="T52" fmla="*/ 0 w 114"/>
                <a:gd name="T53" fmla="*/ 14 h 20"/>
                <a:gd name="T54" fmla="*/ 3 w 114"/>
                <a:gd name="T55" fmla="*/ 17 h 20"/>
                <a:gd name="T56" fmla="*/ 6 w 114"/>
                <a:gd name="T57" fmla="*/ 19 h 20"/>
                <a:gd name="T58" fmla="*/ 12 w 114"/>
                <a:gd name="T59" fmla="*/ 20 h 20"/>
                <a:gd name="T60" fmla="*/ 12 w 114"/>
                <a:gd name="T61" fmla="*/ 20 h 20"/>
                <a:gd name="T62" fmla="*/ 45 w 114"/>
                <a:gd name="T63" fmla="*/ 20 h 20"/>
                <a:gd name="T64" fmla="*/ 45 w 114"/>
                <a:gd name="T6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20">
                  <a:moveTo>
                    <a:pt x="45" y="20"/>
                  </a:moveTo>
                  <a:lnTo>
                    <a:pt x="45" y="20"/>
                  </a:lnTo>
                  <a:lnTo>
                    <a:pt x="99" y="20"/>
                  </a:lnTo>
                  <a:lnTo>
                    <a:pt x="99" y="20"/>
                  </a:lnTo>
                  <a:lnTo>
                    <a:pt x="104" y="19"/>
                  </a:lnTo>
                  <a:lnTo>
                    <a:pt x="104" y="19"/>
                  </a:lnTo>
                  <a:lnTo>
                    <a:pt x="108" y="19"/>
                  </a:lnTo>
                  <a:lnTo>
                    <a:pt x="112" y="17"/>
                  </a:lnTo>
                  <a:lnTo>
                    <a:pt x="113" y="14"/>
                  </a:lnTo>
                  <a:lnTo>
                    <a:pt x="114" y="9"/>
                  </a:lnTo>
                  <a:lnTo>
                    <a:pt x="114" y="9"/>
                  </a:lnTo>
                  <a:lnTo>
                    <a:pt x="113" y="6"/>
                  </a:lnTo>
                  <a:lnTo>
                    <a:pt x="112" y="3"/>
                  </a:lnTo>
                  <a:lnTo>
                    <a:pt x="108" y="1"/>
                  </a:lnTo>
                  <a:lnTo>
                    <a:pt x="103" y="1"/>
                  </a:lnTo>
                  <a:lnTo>
                    <a:pt x="103" y="1"/>
                  </a:lnTo>
                  <a:lnTo>
                    <a:pt x="58" y="0"/>
                  </a:lnTo>
                  <a:lnTo>
                    <a:pt x="58" y="0"/>
                  </a:lnTo>
                  <a:lnTo>
                    <a:pt x="58" y="0"/>
                  </a:lnTo>
                  <a:lnTo>
                    <a:pt x="12" y="0"/>
                  </a:lnTo>
                  <a:lnTo>
                    <a:pt x="12" y="0"/>
                  </a:lnTo>
                  <a:lnTo>
                    <a:pt x="6" y="1"/>
                  </a:lnTo>
                  <a:lnTo>
                    <a:pt x="3" y="3"/>
                  </a:lnTo>
                  <a:lnTo>
                    <a:pt x="0" y="6"/>
                  </a:lnTo>
                  <a:lnTo>
                    <a:pt x="0" y="9"/>
                  </a:lnTo>
                  <a:lnTo>
                    <a:pt x="0" y="9"/>
                  </a:lnTo>
                  <a:lnTo>
                    <a:pt x="0" y="14"/>
                  </a:lnTo>
                  <a:lnTo>
                    <a:pt x="3" y="17"/>
                  </a:lnTo>
                  <a:lnTo>
                    <a:pt x="6" y="19"/>
                  </a:lnTo>
                  <a:lnTo>
                    <a:pt x="12" y="20"/>
                  </a:lnTo>
                  <a:lnTo>
                    <a:pt x="12" y="20"/>
                  </a:lnTo>
                  <a:lnTo>
                    <a:pt x="45" y="20"/>
                  </a:lnTo>
                  <a:lnTo>
                    <a:pt x="45"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69">
              <a:extLst>
                <a:ext uri="{FF2B5EF4-FFF2-40B4-BE49-F238E27FC236}">
                  <a16:creationId xmlns:a16="http://schemas.microsoft.com/office/drawing/2014/main" id="{8F5D42B7-6F58-4F19-82B4-000C22B8AD14}"/>
                </a:ext>
              </a:extLst>
            </p:cNvPr>
            <p:cNvSpPr>
              <a:spLocks noEditPoints="1"/>
            </p:cNvSpPr>
            <p:nvPr userDrawn="1"/>
          </p:nvSpPr>
          <p:spPr bwMode="auto">
            <a:xfrm>
              <a:off x="-2322512" y="5953125"/>
              <a:ext cx="447675" cy="273050"/>
            </a:xfrm>
            <a:custGeom>
              <a:avLst/>
              <a:gdLst>
                <a:gd name="T0" fmla="*/ 248 w 282"/>
                <a:gd name="T1" fmla="*/ 168 h 172"/>
                <a:gd name="T2" fmla="*/ 264 w 282"/>
                <a:gd name="T3" fmla="*/ 167 h 172"/>
                <a:gd name="T4" fmla="*/ 274 w 282"/>
                <a:gd name="T5" fmla="*/ 161 h 172"/>
                <a:gd name="T6" fmla="*/ 280 w 282"/>
                <a:gd name="T7" fmla="*/ 151 h 172"/>
                <a:gd name="T8" fmla="*/ 282 w 282"/>
                <a:gd name="T9" fmla="*/ 135 h 172"/>
                <a:gd name="T10" fmla="*/ 282 w 282"/>
                <a:gd name="T11" fmla="*/ 29 h 172"/>
                <a:gd name="T12" fmla="*/ 281 w 282"/>
                <a:gd name="T13" fmla="*/ 22 h 172"/>
                <a:gd name="T14" fmla="*/ 277 w 282"/>
                <a:gd name="T15" fmla="*/ 11 h 172"/>
                <a:gd name="T16" fmla="*/ 270 w 282"/>
                <a:gd name="T17" fmla="*/ 3 h 172"/>
                <a:gd name="T18" fmla="*/ 259 w 282"/>
                <a:gd name="T19" fmla="*/ 0 h 172"/>
                <a:gd name="T20" fmla="*/ 252 w 282"/>
                <a:gd name="T21" fmla="*/ 0 h 172"/>
                <a:gd name="T22" fmla="*/ 29 w 282"/>
                <a:gd name="T23" fmla="*/ 0 h 172"/>
                <a:gd name="T24" fmla="*/ 17 w 282"/>
                <a:gd name="T25" fmla="*/ 1 h 172"/>
                <a:gd name="T26" fmla="*/ 7 w 282"/>
                <a:gd name="T27" fmla="*/ 7 h 172"/>
                <a:gd name="T28" fmla="*/ 1 w 282"/>
                <a:gd name="T29" fmla="*/ 16 h 172"/>
                <a:gd name="T30" fmla="*/ 0 w 282"/>
                <a:gd name="T31" fmla="*/ 29 h 172"/>
                <a:gd name="T32" fmla="*/ 0 w 282"/>
                <a:gd name="T33" fmla="*/ 139 h 172"/>
                <a:gd name="T34" fmla="*/ 0 w 282"/>
                <a:gd name="T35" fmla="*/ 146 h 172"/>
                <a:gd name="T36" fmla="*/ 3 w 282"/>
                <a:gd name="T37" fmla="*/ 157 h 172"/>
                <a:gd name="T38" fmla="*/ 11 w 282"/>
                <a:gd name="T39" fmla="*/ 165 h 172"/>
                <a:gd name="T40" fmla="*/ 23 w 282"/>
                <a:gd name="T41" fmla="*/ 168 h 172"/>
                <a:gd name="T42" fmla="*/ 30 w 282"/>
                <a:gd name="T43" fmla="*/ 168 h 172"/>
                <a:gd name="T44" fmla="*/ 248 w 282"/>
                <a:gd name="T45" fmla="*/ 168 h 172"/>
                <a:gd name="T46" fmla="*/ 142 w 282"/>
                <a:gd name="T47" fmla="*/ 172 h 172"/>
                <a:gd name="T48" fmla="*/ 30 w 282"/>
                <a:gd name="T49" fmla="*/ 149 h 172"/>
                <a:gd name="T50" fmla="*/ 22 w 282"/>
                <a:gd name="T51" fmla="*/ 148 h 172"/>
                <a:gd name="T52" fmla="*/ 19 w 282"/>
                <a:gd name="T53" fmla="*/ 138 h 172"/>
                <a:gd name="T54" fmla="*/ 19 w 282"/>
                <a:gd name="T55" fmla="*/ 29 h 172"/>
                <a:gd name="T56" fmla="*/ 19 w 282"/>
                <a:gd name="T57" fmla="*/ 24 h 172"/>
                <a:gd name="T58" fmla="*/ 24 w 282"/>
                <a:gd name="T59" fmla="*/ 19 h 172"/>
                <a:gd name="T60" fmla="*/ 30 w 282"/>
                <a:gd name="T61" fmla="*/ 19 h 172"/>
                <a:gd name="T62" fmla="*/ 250 w 282"/>
                <a:gd name="T63" fmla="*/ 19 h 172"/>
                <a:gd name="T64" fmla="*/ 260 w 282"/>
                <a:gd name="T65" fmla="*/ 21 h 172"/>
                <a:gd name="T66" fmla="*/ 261 w 282"/>
                <a:gd name="T67" fmla="*/ 30 h 172"/>
                <a:gd name="T68" fmla="*/ 261 w 282"/>
                <a:gd name="T69" fmla="*/ 137 h 172"/>
                <a:gd name="T70" fmla="*/ 261 w 282"/>
                <a:gd name="T71" fmla="*/ 144 h 172"/>
                <a:gd name="T72" fmla="*/ 257 w 282"/>
                <a:gd name="T73" fmla="*/ 149 h 172"/>
                <a:gd name="T74" fmla="*/ 250 w 282"/>
                <a:gd name="T75" fmla="*/ 149 h 172"/>
                <a:gd name="T76" fmla="*/ 140 w 282"/>
                <a:gd name="T77" fmla="*/ 149 h 172"/>
                <a:gd name="T78" fmla="*/ 30 w 282"/>
                <a:gd name="T79" fmla="*/ 1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2" h="172">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close/>
                  <a:moveTo>
                    <a:pt x="142" y="172"/>
                  </a:moveTo>
                  <a:lnTo>
                    <a:pt x="142" y="172"/>
                  </a:lnTo>
                  <a:close/>
                  <a:moveTo>
                    <a:pt x="30" y="149"/>
                  </a:moveTo>
                  <a:lnTo>
                    <a:pt x="30" y="149"/>
                  </a:lnTo>
                  <a:lnTo>
                    <a:pt x="24" y="149"/>
                  </a:lnTo>
                  <a:lnTo>
                    <a:pt x="22" y="148"/>
                  </a:lnTo>
                  <a:lnTo>
                    <a:pt x="19" y="144"/>
                  </a:lnTo>
                  <a:lnTo>
                    <a:pt x="19" y="138"/>
                  </a:lnTo>
                  <a:lnTo>
                    <a:pt x="19" y="138"/>
                  </a:lnTo>
                  <a:lnTo>
                    <a:pt x="19" y="29"/>
                  </a:lnTo>
                  <a:lnTo>
                    <a:pt x="19" y="29"/>
                  </a:lnTo>
                  <a:lnTo>
                    <a:pt x="19" y="24"/>
                  </a:lnTo>
                  <a:lnTo>
                    <a:pt x="22" y="21"/>
                  </a:lnTo>
                  <a:lnTo>
                    <a:pt x="24" y="19"/>
                  </a:lnTo>
                  <a:lnTo>
                    <a:pt x="30" y="19"/>
                  </a:lnTo>
                  <a:lnTo>
                    <a:pt x="30" y="19"/>
                  </a:lnTo>
                  <a:lnTo>
                    <a:pt x="250" y="19"/>
                  </a:lnTo>
                  <a:lnTo>
                    <a:pt x="250" y="19"/>
                  </a:lnTo>
                  <a:lnTo>
                    <a:pt x="257" y="19"/>
                  </a:lnTo>
                  <a:lnTo>
                    <a:pt x="260" y="21"/>
                  </a:lnTo>
                  <a:lnTo>
                    <a:pt x="261" y="24"/>
                  </a:lnTo>
                  <a:lnTo>
                    <a:pt x="261" y="30"/>
                  </a:lnTo>
                  <a:lnTo>
                    <a:pt x="261" y="30"/>
                  </a:lnTo>
                  <a:lnTo>
                    <a:pt x="261" y="137"/>
                  </a:lnTo>
                  <a:lnTo>
                    <a:pt x="261" y="137"/>
                  </a:lnTo>
                  <a:lnTo>
                    <a:pt x="261" y="144"/>
                  </a:lnTo>
                  <a:lnTo>
                    <a:pt x="260" y="148"/>
                  </a:lnTo>
                  <a:lnTo>
                    <a:pt x="257" y="149"/>
                  </a:lnTo>
                  <a:lnTo>
                    <a:pt x="250" y="149"/>
                  </a:lnTo>
                  <a:lnTo>
                    <a:pt x="250" y="149"/>
                  </a:lnTo>
                  <a:lnTo>
                    <a:pt x="140" y="149"/>
                  </a:lnTo>
                  <a:lnTo>
                    <a:pt x="140" y="149"/>
                  </a:lnTo>
                  <a:lnTo>
                    <a:pt x="30" y="149"/>
                  </a:lnTo>
                  <a:lnTo>
                    <a:pt x="30" y="14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70">
              <a:extLst>
                <a:ext uri="{FF2B5EF4-FFF2-40B4-BE49-F238E27FC236}">
                  <a16:creationId xmlns:a16="http://schemas.microsoft.com/office/drawing/2014/main" id="{347635F5-D7E3-4AB8-BDDD-4298435256CC}"/>
                </a:ext>
              </a:extLst>
            </p:cNvPr>
            <p:cNvSpPr>
              <a:spLocks/>
            </p:cNvSpPr>
            <p:nvPr userDrawn="1"/>
          </p:nvSpPr>
          <p:spPr bwMode="auto">
            <a:xfrm>
              <a:off x="-2322512" y="5953125"/>
              <a:ext cx="447675" cy="266700"/>
            </a:xfrm>
            <a:custGeom>
              <a:avLst/>
              <a:gdLst>
                <a:gd name="T0" fmla="*/ 248 w 282"/>
                <a:gd name="T1" fmla="*/ 168 h 168"/>
                <a:gd name="T2" fmla="*/ 248 w 282"/>
                <a:gd name="T3" fmla="*/ 168 h 168"/>
                <a:gd name="T4" fmla="*/ 257 w 282"/>
                <a:gd name="T5" fmla="*/ 168 h 168"/>
                <a:gd name="T6" fmla="*/ 264 w 282"/>
                <a:gd name="T7" fmla="*/ 167 h 168"/>
                <a:gd name="T8" fmla="*/ 270 w 282"/>
                <a:gd name="T9" fmla="*/ 165 h 168"/>
                <a:gd name="T10" fmla="*/ 274 w 282"/>
                <a:gd name="T11" fmla="*/ 161 h 168"/>
                <a:gd name="T12" fmla="*/ 277 w 282"/>
                <a:gd name="T13" fmla="*/ 157 h 168"/>
                <a:gd name="T14" fmla="*/ 280 w 282"/>
                <a:gd name="T15" fmla="*/ 151 h 168"/>
                <a:gd name="T16" fmla="*/ 281 w 282"/>
                <a:gd name="T17" fmla="*/ 144 h 168"/>
                <a:gd name="T18" fmla="*/ 282 w 282"/>
                <a:gd name="T19" fmla="*/ 135 h 168"/>
                <a:gd name="T20" fmla="*/ 282 w 282"/>
                <a:gd name="T21" fmla="*/ 135 h 168"/>
                <a:gd name="T22" fmla="*/ 282 w 282"/>
                <a:gd name="T23" fmla="*/ 29 h 168"/>
                <a:gd name="T24" fmla="*/ 282 w 282"/>
                <a:gd name="T25" fmla="*/ 29 h 168"/>
                <a:gd name="T26" fmla="*/ 281 w 282"/>
                <a:gd name="T27" fmla="*/ 22 h 168"/>
                <a:gd name="T28" fmla="*/ 280 w 282"/>
                <a:gd name="T29" fmla="*/ 16 h 168"/>
                <a:gd name="T30" fmla="*/ 277 w 282"/>
                <a:gd name="T31" fmla="*/ 11 h 168"/>
                <a:gd name="T32" fmla="*/ 274 w 282"/>
                <a:gd name="T33" fmla="*/ 7 h 168"/>
                <a:gd name="T34" fmla="*/ 270 w 282"/>
                <a:gd name="T35" fmla="*/ 3 h 168"/>
                <a:gd name="T36" fmla="*/ 265 w 282"/>
                <a:gd name="T37" fmla="*/ 1 h 168"/>
                <a:gd name="T38" fmla="*/ 259 w 282"/>
                <a:gd name="T39" fmla="*/ 0 h 168"/>
                <a:gd name="T40" fmla="*/ 252 w 282"/>
                <a:gd name="T41" fmla="*/ 0 h 168"/>
                <a:gd name="T42" fmla="*/ 252 w 282"/>
                <a:gd name="T43" fmla="*/ 0 h 168"/>
                <a:gd name="T44" fmla="*/ 29 w 282"/>
                <a:gd name="T45" fmla="*/ 0 h 168"/>
                <a:gd name="T46" fmla="*/ 29 w 282"/>
                <a:gd name="T47" fmla="*/ 0 h 168"/>
                <a:gd name="T48" fmla="*/ 23 w 282"/>
                <a:gd name="T49" fmla="*/ 0 h 168"/>
                <a:gd name="T50" fmla="*/ 17 w 282"/>
                <a:gd name="T51" fmla="*/ 1 h 168"/>
                <a:gd name="T52" fmla="*/ 11 w 282"/>
                <a:gd name="T53" fmla="*/ 3 h 168"/>
                <a:gd name="T54" fmla="*/ 7 w 282"/>
                <a:gd name="T55" fmla="*/ 7 h 168"/>
                <a:gd name="T56" fmla="*/ 3 w 282"/>
                <a:gd name="T57" fmla="*/ 11 h 168"/>
                <a:gd name="T58" fmla="*/ 1 w 282"/>
                <a:gd name="T59" fmla="*/ 16 h 168"/>
                <a:gd name="T60" fmla="*/ 0 w 282"/>
                <a:gd name="T61" fmla="*/ 22 h 168"/>
                <a:gd name="T62" fmla="*/ 0 w 282"/>
                <a:gd name="T63" fmla="*/ 29 h 168"/>
                <a:gd name="T64" fmla="*/ 0 w 282"/>
                <a:gd name="T65" fmla="*/ 29 h 168"/>
                <a:gd name="T66" fmla="*/ 0 w 282"/>
                <a:gd name="T67" fmla="*/ 139 h 168"/>
                <a:gd name="T68" fmla="*/ 0 w 282"/>
                <a:gd name="T69" fmla="*/ 139 h 168"/>
                <a:gd name="T70" fmla="*/ 0 w 282"/>
                <a:gd name="T71" fmla="*/ 146 h 168"/>
                <a:gd name="T72" fmla="*/ 1 w 282"/>
                <a:gd name="T73" fmla="*/ 153 h 168"/>
                <a:gd name="T74" fmla="*/ 3 w 282"/>
                <a:gd name="T75" fmla="*/ 157 h 168"/>
                <a:gd name="T76" fmla="*/ 7 w 282"/>
                <a:gd name="T77" fmla="*/ 161 h 168"/>
                <a:gd name="T78" fmla="*/ 11 w 282"/>
                <a:gd name="T79" fmla="*/ 165 h 168"/>
                <a:gd name="T80" fmla="*/ 17 w 282"/>
                <a:gd name="T81" fmla="*/ 167 h 168"/>
                <a:gd name="T82" fmla="*/ 23 w 282"/>
                <a:gd name="T83" fmla="*/ 168 h 168"/>
                <a:gd name="T84" fmla="*/ 30 w 282"/>
                <a:gd name="T85" fmla="*/ 168 h 168"/>
                <a:gd name="T86" fmla="*/ 30 w 282"/>
                <a:gd name="T87" fmla="*/ 168 h 168"/>
                <a:gd name="T88" fmla="*/ 248 w 282"/>
                <a:gd name="T89" fmla="*/ 168 h 168"/>
                <a:gd name="T90" fmla="*/ 248 w 282"/>
                <a:gd name="T9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2" h="168">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Line 71">
              <a:extLst>
                <a:ext uri="{FF2B5EF4-FFF2-40B4-BE49-F238E27FC236}">
                  <a16:creationId xmlns:a16="http://schemas.microsoft.com/office/drawing/2014/main" id="{780A6355-C2FC-49AC-8405-FA5F07B8F5AD}"/>
                </a:ext>
              </a:extLst>
            </p:cNvPr>
            <p:cNvSpPr>
              <a:spLocks noChangeShapeType="1"/>
            </p:cNvSpPr>
            <p:nvPr userDrawn="1"/>
          </p:nvSpPr>
          <p:spPr bwMode="auto">
            <a:xfrm>
              <a:off x="-2097087" y="622617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72">
              <a:extLst>
                <a:ext uri="{FF2B5EF4-FFF2-40B4-BE49-F238E27FC236}">
                  <a16:creationId xmlns:a16="http://schemas.microsoft.com/office/drawing/2014/main" id="{B7320414-5AF6-435B-BC36-E88DF84A8DCC}"/>
                </a:ext>
              </a:extLst>
            </p:cNvPr>
            <p:cNvSpPr>
              <a:spLocks/>
            </p:cNvSpPr>
            <p:nvPr userDrawn="1"/>
          </p:nvSpPr>
          <p:spPr bwMode="auto">
            <a:xfrm>
              <a:off x="-2292350" y="5983288"/>
              <a:ext cx="384175" cy="206375"/>
            </a:xfrm>
            <a:custGeom>
              <a:avLst/>
              <a:gdLst>
                <a:gd name="T0" fmla="*/ 11 w 242"/>
                <a:gd name="T1" fmla="*/ 130 h 130"/>
                <a:gd name="T2" fmla="*/ 11 w 242"/>
                <a:gd name="T3" fmla="*/ 130 h 130"/>
                <a:gd name="T4" fmla="*/ 5 w 242"/>
                <a:gd name="T5" fmla="*/ 130 h 130"/>
                <a:gd name="T6" fmla="*/ 3 w 242"/>
                <a:gd name="T7" fmla="*/ 129 h 130"/>
                <a:gd name="T8" fmla="*/ 0 w 242"/>
                <a:gd name="T9" fmla="*/ 125 h 130"/>
                <a:gd name="T10" fmla="*/ 0 w 242"/>
                <a:gd name="T11" fmla="*/ 119 h 130"/>
                <a:gd name="T12" fmla="*/ 0 w 242"/>
                <a:gd name="T13" fmla="*/ 119 h 130"/>
                <a:gd name="T14" fmla="*/ 0 w 242"/>
                <a:gd name="T15" fmla="*/ 10 h 130"/>
                <a:gd name="T16" fmla="*/ 0 w 242"/>
                <a:gd name="T17" fmla="*/ 10 h 130"/>
                <a:gd name="T18" fmla="*/ 0 w 242"/>
                <a:gd name="T19" fmla="*/ 5 h 130"/>
                <a:gd name="T20" fmla="*/ 3 w 242"/>
                <a:gd name="T21" fmla="*/ 2 h 130"/>
                <a:gd name="T22" fmla="*/ 5 w 242"/>
                <a:gd name="T23" fmla="*/ 0 h 130"/>
                <a:gd name="T24" fmla="*/ 11 w 242"/>
                <a:gd name="T25" fmla="*/ 0 h 130"/>
                <a:gd name="T26" fmla="*/ 11 w 242"/>
                <a:gd name="T27" fmla="*/ 0 h 130"/>
                <a:gd name="T28" fmla="*/ 231 w 242"/>
                <a:gd name="T29" fmla="*/ 0 h 130"/>
                <a:gd name="T30" fmla="*/ 231 w 242"/>
                <a:gd name="T31" fmla="*/ 0 h 130"/>
                <a:gd name="T32" fmla="*/ 238 w 242"/>
                <a:gd name="T33" fmla="*/ 0 h 130"/>
                <a:gd name="T34" fmla="*/ 241 w 242"/>
                <a:gd name="T35" fmla="*/ 2 h 130"/>
                <a:gd name="T36" fmla="*/ 242 w 242"/>
                <a:gd name="T37" fmla="*/ 5 h 130"/>
                <a:gd name="T38" fmla="*/ 242 w 242"/>
                <a:gd name="T39" fmla="*/ 11 h 130"/>
                <a:gd name="T40" fmla="*/ 242 w 242"/>
                <a:gd name="T41" fmla="*/ 11 h 130"/>
                <a:gd name="T42" fmla="*/ 242 w 242"/>
                <a:gd name="T43" fmla="*/ 118 h 130"/>
                <a:gd name="T44" fmla="*/ 242 w 242"/>
                <a:gd name="T45" fmla="*/ 118 h 130"/>
                <a:gd name="T46" fmla="*/ 242 w 242"/>
                <a:gd name="T47" fmla="*/ 125 h 130"/>
                <a:gd name="T48" fmla="*/ 241 w 242"/>
                <a:gd name="T49" fmla="*/ 129 h 130"/>
                <a:gd name="T50" fmla="*/ 238 w 242"/>
                <a:gd name="T51" fmla="*/ 130 h 130"/>
                <a:gd name="T52" fmla="*/ 231 w 242"/>
                <a:gd name="T53" fmla="*/ 130 h 130"/>
                <a:gd name="T54" fmla="*/ 231 w 242"/>
                <a:gd name="T55" fmla="*/ 130 h 130"/>
                <a:gd name="T56" fmla="*/ 121 w 242"/>
                <a:gd name="T57" fmla="*/ 130 h 130"/>
                <a:gd name="T58" fmla="*/ 121 w 242"/>
                <a:gd name="T59" fmla="*/ 130 h 130"/>
                <a:gd name="T60" fmla="*/ 11 w 242"/>
                <a:gd name="T61" fmla="*/ 130 h 130"/>
                <a:gd name="T62" fmla="*/ 11 w 242"/>
                <a:gd name="T63"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2" h="130">
                  <a:moveTo>
                    <a:pt x="11" y="130"/>
                  </a:moveTo>
                  <a:lnTo>
                    <a:pt x="11" y="130"/>
                  </a:lnTo>
                  <a:lnTo>
                    <a:pt x="5" y="130"/>
                  </a:lnTo>
                  <a:lnTo>
                    <a:pt x="3" y="129"/>
                  </a:lnTo>
                  <a:lnTo>
                    <a:pt x="0" y="125"/>
                  </a:lnTo>
                  <a:lnTo>
                    <a:pt x="0" y="119"/>
                  </a:lnTo>
                  <a:lnTo>
                    <a:pt x="0" y="119"/>
                  </a:lnTo>
                  <a:lnTo>
                    <a:pt x="0" y="10"/>
                  </a:lnTo>
                  <a:lnTo>
                    <a:pt x="0" y="10"/>
                  </a:lnTo>
                  <a:lnTo>
                    <a:pt x="0" y="5"/>
                  </a:lnTo>
                  <a:lnTo>
                    <a:pt x="3" y="2"/>
                  </a:lnTo>
                  <a:lnTo>
                    <a:pt x="5" y="0"/>
                  </a:lnTo>
                  <a:lnTo>
                    <a:pt x="11" y="0"/>
                  </a:lnTo>
                  <a:lnTo>
                    <a:pt x="11" y="0"/>
                  </a:lnTo>
                  <a:lnTo>
                    <a:pt x="231" y="0"/>
                  </a:lnTo>
                  <a:lnTo>
                    <a:pt x="231" y="0"/>
                  </a:lnTo>
                  <a:lnTo>
                    <a:pt x="238" y="0"/>
                  </a:lnTo>
                  <a:lnTo>
                    <a:pt x="241" y="2"/>
                  </a:lnTo>
                  <a:lnTo>
                    <a:pt x="242" y="5"/>
                  </a:lnTo>
                  <a:lnTo>
                    <a:pt x="242" y="11"/>
                  </a:lnTo>
                  <a:lnTo>
                    <a:pt x="242" y="11"/>
                  </a:lnTo>
                  <a:lnTo>
                    <a:pt x="242" y="118"/>
                  </a:lnTo>
                  <a:lnTo>
                    <a:pt x="242" y="118"/>
                  </a:lnTo>
                  <a:lnTo>
                    <a:pt x="242" y="125"/>
                  </a:lnTo>
                  <a:lnTo>
                    <a:pt x="241" y="129"/>
                  </a:lnTo>
                  <a:lnTo>
                    <a:pt x="238" y="130"/>
                  </a:lnTo>
                  <a:lnTo>
                    <a:pt x="231" y="130"/>
                  </a:lnTo>
                  <a:lnTo>
                    <a:pt x="231" y="130"/>
                  </a:lnTo>
                  <a:lnTo>
                    <a:pt x="121" y="130"/>
                  </a:lnTo>
                  <a:lnTo>
                    <a:pt x="121" y="130"/>
                  </a:lnTo>
                  <a:lnTo>
                    <a:pt x="11" y="130"/>
                  </a:lnTo>
                  <a:lnTo>
                    <a:pt x="11" y="1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73">
              <a:extLst>
                <a:ext uri="{FF2B5EF4-FFF2-40B4-BE49-F238E27FC236}">
                  <a16:creationId xmlns:a16="http://schemas.microsoft.com/office/drawing/2014/main" id="{35466A90-D441-4FF7-86CD-3C73855451F0}"/>
                </a:ext>
              </a:extLst>
            </p:cNvPr>
            <p:cNvSpPr>
              <a:spLocks/>
            </p:cNvSpPr>
            <p:nvPr userDrawn="1"/>
          </p:nvSpPr>
          <p:spPr bwMode="auto">
            <a:xfrm>
              <a:off x="-2241550" y="6034088"/>
              <a:ext cx="60325" cy="31750"/>
            </a:xfrm>
            <a:custGeom>
              <a:avLst/>
              <a:gdLst>
                <a:gd name="T0" fmla="*/ 29 w 38"/>
                <a:gd name="T1" fmla="*/ 0 h 20"/>
                <a:gd name="T2" fmla="*/ 29 w 38"/>
                <a:gd name="T3" fmla="*/ 0 h 20"/>
                <a:gd name="T4" fmla="*/ 9 w 38"/>
                <a:gd name="T5" fmla="*/ 0 h 20"/>
                <a:gd name="T6" fmla="*/ 9 w 38"/>
                <a:gd name="T7" fmla="*/ 0 h 20"/>
                <a:gd name="T8" fmla="*/ 5 w 38"/>
                <a:gd name="T9" fmla="*/ 0 h 20"/>
                <a:gd name="T10" fmla="*/ 3 w 38"/>
                <a:gd name="T11" fmla="*/ 3 h 20"/>
                <a:gd name="T12" fmla="*/ 0 w 38"/>
                <a:gd name="T13" fmla="*/ 5 h 20"/>
                <a:gd name="T14" fmla="*/ 0 w 38"/>
                <a:gd name="T15" fmla="*/ 10 h 20"/>
                <a:gd name="T16" fmla="*/ 0 w 38"/>
                <a:gd name="T17" fmla="*/ 10 h 20"/>
                <a:gd name="T18" fmla="*/ 0 w 38"/>
                <a:gd name="T19" fmla="*/ 12 h 20"/>
                <a:gd name="T20" fmla="*/ 1 w 38"/>
                <a:gd name="T21" fmla="*/ 16 h 20"/>
                <a:gd name="T22" fmla="*/ 4 w 38"/>
                <a:gd name="T23" fmla="*/ 17 h 20"/>
                <a:gd name="T24" fmla="*/ 7 w 38"/>
                <a:gd name="T25" fmla="*/ 18 h 20"/>
                <a:gd name="T26" fmla="*/ 7 w 38"/>
                <a:gd name="T27" fmla="*/ 18 h 20"/>
                <a:gd name="T28" fmla="*/ 18 w 38"/>
                <a:gd name="T29" fmla="*/ 20 h 20"/>
                <a:gd name="T30" fmla="*/ 18 w 38"/>
                <a:gd name="T31" fmla="*/ 20 h 20"/>
                <a:gd name="T32" fmla="*/ 18 w 38"/>
                <a:gd name="T33" fmla="*/ 18 h 20"/>
                <a:gd name="T34" fmla="*/ 18 w 38"/>
                <a:gd name="T35" fmla="*/ 18 h 20"/>
                <a:gd name="T36" fmla="*/ 25 w 38"/>
                <a:gd name="T37" fmla="*/ 20 h 20"/>
                <a:gd name="T38" fmla="*/ 29 w 38"/>
                <a:gd name="T39" fmla="*/ 18 h 20"/>
                <a:gd name="T40" fmla="*/ 29 w 38"/>
                <a:gd name="T41" fmla="*/ 18 h 20"/>
                <a:gd name="T42" fmla="*/ 33 w 38"/>
                <a:gd name="T43" fmla="*/ 17 h 20"/>
                <a:gd name="T44" fmla="*/ 37 w 38"/>
                <a:gd name="T45" fmla="*/ 16 h 20"/>
                <a:gd name="T46" fmla="*/ 38 w 38"/>
                <a:gd name="T47" fmla="*/ 14 h 20"/>
                <a:gd name="T48" fmla="*/ 38 w 38"/>
                <a:gd name="T49" fmla="*/ 9 h 20"/>
                <a:gd name="T50" fmla="*/ 38 w 38"/>
                <a:gd name="T51" fmla="*/ 9 h 20"/>
                <a:gd name="T52" fmla="*/ 38 w 38"/>
                <a:gd name="T53" fmla="*/ 5 h 20"/>
                <a:gd name="T54" fmla="*/ 36 w 38"/>
                <a:gd name="T55" fmla="*/ 3 h 20"/>
                <a:gd name="T56" fmla="*/ 33 w 38"/>
                <a:gd name="T57" fmla="*/ 0 h 20"/>
                <a:gd name="T58" fmla="*/ 29 w 38"/>
                <a:gd name="T59" fmla="*/ 0 h 20"/>
                <a:gd name="T60" fmla="*/ 29 w 38"/>
                <a:gd name="T6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0"/>
                  </a:moveTo>
                  <a:lnTo>
                    <a:pt x="29" y="0"/>
                  </a:lnTo>
                  <a:lnTo>
                    <a:pt x="9" y="0"/>
                  </a:lnTo>
                  <a:lnTo>
                    <a:pt x="9" y="0"/>
                  </a:lnTo>
                  <a:lnTo>
                    <a:pt x="5" y="0"/>
                  </a:lnTo>
                  <a:lnTo>
                    <a:pt x="3" y="3"/>
                  </a:lnTo>
                  <a:lnTo>
                    <a:pt x="0" y="5"/>
                  </a:lnTo>
                  <a:lnTo>
                    <a:pt x="0" y="10"/>
                  </a:lnTo>
                  <a:lnTo>
                    <a:pt x="0" y="10"/>
                  </a:lnTo>
                  <a:lnTo>
                    <a:pt x="0" y="12"/>
                  </a:lnTo>
                  <a:lnTo>
                    <a:pt x="1" y="16"/>
                  </a:lnTo>
                  <a:lnTo>
                    <a:pt x="4" y="17"/>
                  </a:lnTo>
                  <a:lnTo>
                    <a:pt x="7" y="18"/>
                  </a:lnTo>
                  <a:lnTo>
                    <a:pt x="7" y="18"/>
                  </a:lnTo>
                  <a:lnTo>
                    <a:pt x="18" y="20"/>
                  </a:lnTo>
                  <a:lnTo>
                    <a:pt x="18" y="20"/>
                  </a:lnTo>
                  <a:lnTo>
                    <a:pt x="18" y="18"/>
                  </a:lnTo>
                  <a:lnTo>
                    <a:pt x="18" y="18"/>
                  </a:lnTo>
                  <a:lnTo>
                    <a:pt x="25" y="20"/>
                  </a:lnTo>
                  <a:lnTo>
                    <a:pt x="29" y="18"/>
                  </a:lnTo>
                  <a:lnTo>
                    <a:pt x="29" y="18"/>
                  </a:lnTo>
                  <a:lnTo>
                    <a:pt x="33" y="17"/>
                  </a:lnTo>
                  <a:lnTo>
                    <a:pt x="37" y="16"/>
                  </a:lnTo>
                  <a:lnTo>
                    <a:pt x="38" y="14"/>
                  </a:lnTo>
                  <a:lnTo>
                    <a:pt x="38" y="9"/>
                  </a:lnTo>
                  <a:lnTo>
                    <a:pt x="38" y="9"/>
                  </a:lnTo>
                  <a:lnTo>
                    <a:pt x="38" y="5"/>
                  </a:lnTo>
                  <a:lnTo>
                    <a:pt x="36" y="3"/>
                  </a:lnTo>
                  <a:lnTo>
                    <a:pt x="33" y="0"/>
                  </a:lnTo>
                  <a:lnTo>
                    <a:pt x="29" y="0"/>
                  </a:lnTo>
                  <a:lnTo>
                    <a:pt x="29"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74">
              <a:extLst>
                <a:ext uri="{FF2B5EF4-FFF2-40B4-BE49-F238E27FC236}">
                  <a16:creationId xmlns:a16="http://schemas.microsoft.com/office/drawing/2014/main" id="{05C19D74-F51F-43B3-9498-315001711A4E}"/>
                </a:ext>
              </a:extLst>
            </p:cNvPr>
            <p:cNvSpPr>
              <a:spLocks/>
            </p:cNvSpPr>
            <p:nvPr userDrawn="1"/>
          </p:nvSpPr>
          <p:spPr bwMode="auto">
            <a:xfrm>
              <a:off x="-2241550" y="6108700"/>
              <a:ext cx="60325" cy="31750"/>
            </a:xfrm>
            <a:custGeom>
              <a:avLst/>
              <a:gdLst>
                <a:gd name="T0" fmla="*/ 29 w 38"/>
                <a:gd name="T1" fmla="*/ 1 h 20"/>
                <a:gd name="T2" fmla="*/ 29 w 38"/>
                <a:gd name="T3" fmla="*/ 1 h 20"/>
                <a:gd name="T4" fmla="*/ 18 w 38"/>
                <a:gd name="T5" fmla="*/ 0 h 20"/>
                <a:gd name="T6" fmla="*/ 7 w 38"/>
                <a:gd name="T7" fmla="*/ 1 h 20"/>
                <a:gd name="T8" fmla="*/ 7 w 38"/>
                <a:gd name="T9" fmla="*/ 1 h 20"/>
                <a:gd name="T10" fmla="*/ 4 w 38"/>
                <a:gd name="T11" fmla="*/ 2 h 20"/>
                <a:gd name="T12" fmla="*/ 1 w 38"/>
                <a:gd name="T13" fmla="*/ 3 h 20"/>
                <a:gd name="T14" fmla="*/ 0 w 38"/>
                <a:gd name="T15" fmla="*/ 7 h 20"/>
                <a:gd name="T16" fmla="*/ 0 w 38"/>
                <a:gd name="T17" fmla="*/ 9 h 20"/>
                <a:gd name="T18" fmla="*/ 0 w 38"/>
                <a:gd name="T19" fmla="*/ 9 h 20"/>
                <a:gd name="T20" fmla="*/ 0 w 38"/>
                <a:gd name="T21" fmla="*/ 13 h 20"/>
                <a:gd name="T22" fmla="*/ 1 w 38"/>
                <a:gd name="T23" fmla="*/ 17 h 20"/>
                <a:gd name="T24" fmla="*/ 4 w 38"/>
                <a:gd name="T25" fmla="*/ 18 h 20"/>
                <a:gd name="T26" fmla="*/ 7 w 38"/>
                <a:gd name="T27" fmla="*/ 19 h 20"/>
                <a:gd name="T28" fmla="*/ 7 w 38"/>
                <a:gd name="T29" fmla="*/ 19 h 20"/>
                <a:gd name="T30" fmla="*/ 18 w 38"/>
                <a:gd name="T31" fmla="*/ 20 h 20"/>
                <a:gd name="T32" fmla="*/ 18 w 38"/>
                <a:gd name="T33" fmla="*/ 20 h 20"/>
                <a:gd name="T34" fmla="*/ 18 w 38"/>
                <a:gd name="T35" fmla="*/ 19 h 20"/>
                <a:gd name="T36" fmla="*/ 18 w 38"/>
                <a:gd name="T37" fmla="*/ 19 h 20"/>
                <a:gd name="T38" fmla="*/ 29 w 38"/>
                <a:gd name="T39" fmla="*/ 19 h 20"/>
                <a:gd name="T40" fmla="*/ 29 w 38"/>
                <a:gd name="T41" fmla="*/ 19 h 20"/>
                <a:gd name="T42" fmla="*/ 33 w 38"/>
                <a:gd name="T43" fmla="*/ 18 h 20"/>
                <a:gd name="T44" fmla="*/ 36 w 38"/>
                <a:gd name="T45" fmla="*/ 17 h 20"/>
                <a:gd name="T46" fmla="*/ 38 w 38"/>
                <a:gd name="T47" fmla="*/ 14 h 20"/>
                <a:gd name="T48" fmla="*/ 38 w 38"/>
                <a:gd name="T49" fmla="*/ 9 h 20"/>
                <a:gd name="T50" fmla="*/ 38 w 38"/>
                <a:gd name="T51" fmla="*/ 9 h 20"/>
                <a:gd name="T52" fmla="*/ 38 w 38"/>
                <a:gd name="T53" fmla="*/ 6 h 20"/>
                <a:gd name="T54" fmla="*/ 37 w 38"/>
                <a:gd name="T55" fmla="*/ 3 h 20"/>
                <a:gd name="T56" fmla="*/ 33 w 38"/>
                <a:gd name="T57" fmla="*/ 1 h 20"/>
                <a:gd name="T58" fmla="*/ 29 w 38"/>
                <a:gd name="T59" fmla="*/ 1 h 20"/>
                <a:gd name="T60" fmla="*/ 29 w 38"/>
                <a:gd name="T61"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1"/>
                  </a:moveTo>
                  <a:lnTo>
                    <a:pt x="29" y="1"/>
                  </a:lnTo>
                  <a:lnTo>
                    <a:pt x="18" y="0"/>
                  </a:lnTo>
                  <a:lnTo>
                    <a:pt x="7" y="1"/>
                  </a:lnTo>
                  <a:lnTo>
                    <a:pt x="7" y="1"/>
                  </a:lnTo>
                  <a:lnTo>
                    <a:pt x="4" y="2"/>
                  </a:lnTo>
                  <a:lnTo>
                    <a:pt x="1" y="3"/>
                  </a:lnTo>
                  <a:lnTo>
                    <a:pt x="0" y="7"/>
                  </a:lnTo>
                  <a:lnTo>
                    <a:pt x="0" y="9"/>
                  </a:lnTo>
                  <a:lnTo>
                    <a:pt x="0" y="9"/>
                  </a:lnTo>
                  <a:lnTo>
                    <a:pt x="0" y="13"/>
                  </a:lnTo>
                  <a:lnTo>
                    <a:pt x="1" y="17"/>
                  </a:lnTo>
                  <a:lnTo>
                    <a:pt x="4" y="18"/>
                  </a:lnTo>
                  <a:lnTo>
                    <a:pt x="7" y="19"/>
                  </a:lnTo>
                  <a:lnTo>
                    <a:pt x="7" y="19"/>
                  </a:lnTo>
                  <a:lnTo>
                    <a:pt x="18" y="20"/>
                  </a:lnTo>
                  <a:lnTo>
                    <a:pt x="18" y="20"/>
                  </a:lnTo>
                  <a:lnTo>
                    <a:pt x="18" y="19"/>
                  </a:lnTo>
                  <a:lnTo>
                    <a:pt x="18" y="19"/>
                  </a:lnTo>
                  <a:lnTo>
                    <a:pt x="29" y="19"/>
                  </a:lnTo>
                  <a:lnTo>
                    <a:pt x="29" y="19"/>
                  </a:lnTo>
                  <a:lnTo>
                    <a:pt x="33" y="18"/>
                  </a:lnTo>
                  <a:lnTo>
                    <a:pt x="36" y="17"/>
                  </a:lnTo>
                  <a:lnTo>
                    <a:pt x="38" y="14"/>
                  </a:lnTo>
                  <a:lnTo>
                    <a:pt x="38" y="9"/>
                  </a:lnTo>
                  <a:lnTo>
                    <a:pt x="38" y="9"/>
                  </a:lnTo>
                  <a:lnTo>
                    <a:pt x="38" y="6"/>
                  </a:lnTo>
                  <a:lnTo>
                    <a:pt x="37" y="3"/>
                  </a:lnTo>
                  <a:lnTo>
                    <a:pt x="33" y="1"/>
                  </a:lnTo>
                  <a:lnTo>
                    <a:pt x="29" y="1"/>
                  </a:lnTo>
                  <a:lnTo>
                    <a:pt x="29" y="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75">
              <a:extLst>
                <a:ext uri="{FF2B5EF4-FFF2-40B4-BE49-F238E27FC236}">
                  <a16:creationId xmlns:a16="http://schemas.microsoft.com/office/drawing/2014/main" id="{6A9A98E1-8223-45C9-8362-4A6705F3A18D}"/>
                </a:ext>
              </a:extLst>
            </p:cNvPr>
            <p:cNvSpPr>
              <a:spLocks/>
            </p:cNvSpPr>
            <p:nvPr userDrawn="1"/>
          </p:nvSpPr>
          <p:spPr bwMode="auto">
            <a:xfrm>
              <a:off x="-2097087" y="5851525"/>
              <a:ext cx="484188" cy="33338"/>
            </a:xfrm>
            <a:custGeom>
              <a:avLst/>
              <a:gdLst>
                <a:gd name="T0" fmla="*/ 288 w 305"/>
                <a:gd name="T1" fmla="*/ 0 h 21"/>
                <a:gd name="T2" fmla="*/ 288 w 305"/>
                <a:gd name="T3" fmla="*/ 0 h 21"/>
                <a:gd name="T4" fmla="*/ 15 w 305"/>
                <a:gd name="T5" fmla="*/ 0 h 21"/>
                <a:gd name="T6" fmla="*/ 15 w 305"/>
                <a:gd name="T7" fmla="*/ 0 h 21"/>
                <a:gd name="T8" fmla="*/ 9 w 305"/>
                <a:gd name="T9" fmla="*/ 1 h 21"/>
                <a:gd name="T10" fmla="*/ 9 w 305"/>
                <a:gd name="T11" fmla="*/ 1 h 21"/>
                <a:gd name="T12" fmla="*/ 6 w 305"/>
                <a:gd name="T13" fmla="*/ 1 h 21"/>
                <a:gd name="T14" fmla="*/ 2 w 305"/>
                <a:gd name="T15" fmla="*/ 4 h 21"/>
                <a:gd name="T16" fmla="*/ 0 w 305"/>
                <a:gd name="T17" fmla="*/ 6 h 21"/>
                <a:gd name="T18" fmla="*/ 0 w 305"/>
                <a:gd name="T19" fmla="*/ 11 h 21"/>
                <a:gd name="T20" fmla="*/ 0 w 305"/>
                <a:gd name="T21" fmla="*/ 11 h 21"/>
                <a:gd name="T22" fmla="*/ 0 w 305"/>
                <a:gd name="T23" fmla="*/ 15 h 21"/>
                <a:gd name="T24" fmla="*/ 2 w 305"/>
                <a:gd name="T25" fmla="*/ 17 h 21"/>
                <a:gd name="T26" fmla="*/ 6 w 305"/>
                <a:gd name="T27" fmla="*/ 20 h 21"/>
                <a:gd name="T28" fmla="*/ 9 w 305"/>
                <a:gd name="T29" fmla="*/ 20 h 21"/>
                <a:gd name="T30" fmla="*/ 9 w 305"/>
                <a:gd name="T31" fmla="*/ 20 h 21"/>
                <a:gd name="T32" fmla="*/ 19 w 305"/>
                <a:gd name="T33" fmla="*/ 21 h 21"/>
                <a:gd name="T34" fmla="*/ 19 w 305"/>
                <a:gd name="T35" fmla="*/ 21 h 21"/>
                <a:gd name="T36" fmla="*/ 152 w 305"/>
                <a:gd name="T37" fmla="*/ 21 h 21"/>
                <a:gd name="T38" fmla="*/ 152 w 305"/>
                <a:gd name="T39" fmla="*/ 21 h 21"/>
                <a:gd name="T40" fmla="*/ 152 w 305"/>
                <a:gd name="T41" fmla="*/ 21 h 21"/>
                <a:gd name="T42" fmla="*/ 152 w 305"/>
                <a:gd name="T43" fmla="*/ 21 h 21"/>
                <a:gd name="T44" fmla="*/ 173 w 305"/>
                <a:gd name="T45" fmla="*/ 21 h 21"/>
                <a:gd name="T46" fmla="*/ 173 w 305"/>
                <a:gd name="T47" fmla="*/ 21 h 21"/>
                <a:gd name="T48" fmla="*/ 292 w 305"/>
                <a:gd name="T49" fmla="*/ 21 h 21"/>
                <a:gd name="T50" fmla="*/ 292 w 305"/>
                <a:gd name="T51" fmla="*/ 21 h 21"/>
                <a:gd name="T52" fmla="*/ 298 w 305"/>
                <a:gd name="T53" fmla="*/ 20 h 21"/>
                <a:gd name="T54" fmla="*/ 302 w 305"/>
                <a:gd name="T55" fmla="*/ 17 h 21"/>
                <a:gd name="T56" fmla="*/ 304 w 305"/>
                <a:gd name="T57" fmla="*/ 15 h 21"/>
                <a:gd name="T58" fmla="*/ 305 w 305"/>
                <a:gd name="T59" fmla="*/ 10 h 21"/>
                <a:gd name="T60" fmla="*/ 305 w 305"/>
                <a:gd name="T61" fmla="*/ 10 h 21"/>
                <a:gd name="T62" fmla="*/ 304 w 305"/>
                <a:gd name="T63" fmla="*/ 6 h 21"/>
                <a:gd name="T64" fmla="*/ 302 w 305"/>
                <a:gd name="T65" fmla="*/ 3 h 21"/>
                <a:gd name="T66" fmla="*/ 298 w 305"/>
                <a:gd name="T67" fmla="*/ 1 h 21"/>
                <a:gd name="T68" fmla="*/ 292 w 305"/>
                <a:gd name="T69" fmla="*/ 0 h 21"/>
                <a:gd name="T70" fmla="*/ 292 w 305"/>
                <a:gd name="T71" fmla="*/ 0 h 21"/>
                <a:gd name="T72" fmla="*/ 288 w 305"/>
                <a:gd name="T73" fmla="*/ 0 h 21"/>
                <a:gd name="T74" fmla="*/ 288 w 305"/>
                <a:gd name="T7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5" h="21">
                  <a:moveTo>
                    <a:pt x="288" y="0"/>
                  </a:moveTo>
                  <a:lnTo>
                    <a:pt x="288" y="0"/>
                  </a:lnTo>
                  <a:lnTo>
                    <a:pt x="15" y="0"/>
                  </a:lnTo>
                  <a:lnTo>
                    <a:pt x="15" y="0"/>
                  </a:lnTo>
                  <a:lnTo>
                    <a:pt x="9" y="1"/>
                  </a:lnTo>
                  <a:lnTo>
                    <a:pt x="9" y="1"/>
                  </a:lnTo>
                  <a:lnTo>
                    <a:pt x="6" y="1"/>
                  </a:lnTo>
                  <a:lnTo>
                    <a:pt x="2" y="4"/>
                  </a:lnTo>
                  <a:lnTo>
                    <a:pt x="0" y="6"/>
                  </a:lnTo>
                  <a:lnTo>
                    <a:pt x="0" y="11"/>
                  </a:lnTo>
                  <a:lnTo>
                    <a:pt x="0" y="11"/>
                  </a:lnTo>
                  <a:lnTo>
                    <a:pt x="0" y="15"/>
                  </a:lnTo>
                  <a:lnTo>
                    <a:pt x="2" y="17"/>
                  </a:lnTo>
                  <a:lnTo>
                    <a:pt x="6" y="20"/>
                  </a:lnTo>
                  <a:lnTo>
                    <a:pt x="9" y="20"/>
                  </a:lnTo>
                  <a:lnTo>
                    <a:pt x="9" y="20"/>
                  </a:lnTo>
                  <a:lnTo>
                    <a:pt x="19" y="21"/>
                  </a:lnTo>
                  <a:lnTo>
                    <a:pt x="19" y="21"/>
                  </a:lnTo>
                  <a:lnTo>
                    <a:pt x="152" y="21"/>
                  </a:lnTo>
                  <a:lnTo>
                    <a:pt x="152" y="21"/>
                  </a:lnTo>
                  <a:lnTo>
                    <a:pt x="152" y="21"/>
                  </a:lnTo>
                  <a:lnTo>
                    <a:pt x="152" y="21"/>
                  </a:lnTo>
                  <a:lnTo>
                    <a:pt x="173" y="21"/>
                  </a:lnTo>
                  <a:lnTo>
                    <a:pt x="173" y="21"/>
                  </a:lnTo>
                  <a:lnTo>
                    <a:pt x="292" y="21"/>
                  </a:lnTo>
                  <a:lnTo>
                    <a:pt x="292" y="21"/>
                  </a:lnTo>
                  <a:lnTo>
                    <a:pt x="298" y="20"/>
                  </a:lnTo>
                  <a:lnTo>
                    <a:pt x="302" y="17"/>
                  </a:lnTo>
                  <a:lnTo>
                    <a:pt x="304" y="15"/>
                  </a:lnTo>
                  <a:lnTo>
                    <a:pt x="305" y="10"/>
                  </a:lnTo>
                  <a:lnTo>
                    <a:pt x="305" y="10"/>
                  </a:lnTo>
                  <a:lnTo>
                    <a:pt x="304" y="6"/>
                  </a:lnTo>
                  <a:lnTo>
                    <a:pt x="302" y="3"/>
                  </a:lnTo>
                  <a:lnTo>
                    <a:pt x="298" y="1"/>
                  </a:lnTo>
                  <a:lnTo>
                    <a:pt x="292" y="0"/>
                  </a:lnTo>
                  <a:lnTo>
                    <a:pt x="292" y="0"/>
                  </a:lnTo>
                  <a:lnTo>
                    <a:pt x="288" y="0"/>
                  </a:lnTo>
                  <a:lnTo>
                    <a:pt x="288"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76">
              <a:extLst>
                <a:ext uri="{FF2B5EF4-FFF2-40B4-BE49-F238E27FC236}">
                  <a16:creationId xmlns:a16="http://schemas.microsoft.com/office/drawing/2014/main" id="{7E154100-AE73-433E-B735-ABDA5FBAE5F5}"/>
                </a:ext>
              </a:extLst>
            </p:cNvPr>
            <p:cNvSpPr>
              <a:spLocks/>
            </p:cNvSpPr>
            <p:nvPr userDrawn="1"/>
          </p:nvSpPr>
          <p:spPr bwMode="auto">
            <a:xfrm>
              <a:off x="-2247900" y="5853113"/>
              <a:ext cx="31750" cy="30163"/>
            </a:xfrm>
            <a:custGeom>
              <a:avLst/>
              <a:gdLst>
                <a:gd name="T0" fmla="*/ 0 w 20"/>
                <a:gd name="T1" fmla="*/ 10 h 19"/>
                <a:gd name="T2" fmla="*/ 0 w 20"/>
                <a:gd name="T3" fmla="*/ 10 h 19"/>
                <a:gd name="T4" fmla="*/ 2 w 20"/>
                <a:gd name="T5" fmla="*/ 14 h 19"/>
                <a:gd name="T6" fmla="*/ 4 w 20"/>
                <a:gd name="T7" fmla="*/ 16 h 19"/>
                <a:gd name="T8" fmla="*/ 7 w 20"/>
                <a:gd name="T9" fmla="*/ 19 h 19"/>
                <a:gd name="T10" fmla="*/ 10 w 20"/>
                <a:gd name="T11" fmla="*/ 19 h 19"/>
                <a:gd name="T12" fmla="*/ 10 w 20"/>
                <a:gd name="T13" fmla="*/ 19 h 19"/>
                <a:gd name="T14" fmla="*/ 15 w 20"/>
                <a:gd name="T15" fmla="*/ 19 h 19"/>
                <a:gd name="T16" fmla="*/ 18 w 20"/>
                <a:gd name="T17" fmla="*/ 16 h 19"/>
                <a:gd name="T18" fmla="*/ 20 w 20"/>
                <a:gd name="T19" fmla="*/ 14 h 19"/>
                <a:gd name="T20" fmla="*/ 20 w 20"/>
                <a:gd name="T21" fmla="*/ 9 h 19"/>
                <a:gd name="T22" fmla="*/ 20 w 20"/>
                <a:gd name="T23" fmla="*/ 9 h 19"/>
                <a:gd name="T24" fmla="*/ 20 w 20"/>
                <a:gd name="T25" fmla="*/ 5 h 19"/>
                <a:gd name="T26" fmla="*/ 18 w 20"/>
                <a:gd name="T27" fmla="*/ 3 h 19"/>
                <a:gd name="T28" fmla="*/ 15 w 20"/>
                <a:gd name="T29" fmla="*/ 0 h 19"/>
                <a:gd name="T30" fmla="*/ 11 w 20"/>
                <a:gd name="T31" fmla="*/ 0 h 19"/>
                <a:gd name="T32" fmla="*/ 11 w 20"/>
                <a:gd name="T33" fmla="*/ 0 h 19"/>
                <a:gd name="T34" fmla="*/ 8 w 20"/>
                <a:gd name="T35" fmla="*/ 0 h 19"/>
                <a:gd name="T36" fmla="*/ 4 w 20"/>
                <a:gd name="T37" fmla="*/ 3 h 19"/>
                <a:gd name="T38" fmla="*/ 2 w 20"/>
                <a:gd name="T39" fmla="*/ 7 h 19"/>
                <a:gd name="T40" fmla="*/ 0 w 20"/>
                <a:gd name="T41" fmla="*/ 10 h 19"/>
                <a:gd name="T42" fmla="*/ 0 w 20"/>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10"/>
                  </a:moveTo>
                  <a:lnTo>
                    <a:pt x="0" y="10"/>
                  </a:lnTo>
                  <a:lnTo>
                    <a:pt x="2" y="14"/>
                  </a:lnTo>
                  <a:lnTo>
                    <a:pt x="4" y="16"/>
                  </a:lnTo>
                  <a:lnTo>
                    <a:pt x="7" y="19"/>
                  </a:lnTo>
                  <a:lnTo>
                    <a:pt x="10" y="19"/>
                  </a:lnTo>
                  <a:lnTo>
                    <a:pt x="10" y="19"/>
                  </a:lnTo>
                  <a:lnTo>
                    <a:pt x="15" y="19"/>
                  </a:lnTo>
                  <a:lnTo>
                    <a:pt x="18" y="16"/>
                  </a:lnTo>
                  <a:lnTo>
                    <a:pt x="20" y="14"/>
                  </a:lnTo>
                  <a:lnTo>
                    <a:pt x="20" y="9"/>
                  </a:lnTo>
                  <a:lnTo>
                    <a:pt x="20" y="9"/>
                  </a:lnTo>
                  <a:lnTo>
                    <a:pt x="20" y="5"/>
                  </a:lnTo>
                  <a:lnTo>
                    <a:pt x="18" y="3"/>
                  </a:lnTo>
                  <a:lnTo>
                    <a:pt x="15" y="0"/>
                  </a:lnTo>
                  <a:lnTo>
                    <a:pt x="11" y="0"/>
                  </a:lnTo>
                  <a:lnTo>
                    <a:pt x="11" y="0"/>
                  </a:lnTo>
                  <a:lnTo>
                    <a:pt x="8" y="0"/>
                  </a:lnTo>
                  <a:lnTo>
                    <a:pt x="4" y="3"/>
                  </a:lnTo>
                  <a:lnTo>
                    <a:pt x="2" y="7"/>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77">
              <a:extLst>
                <a:ext uri="{FF2B5EF4-FFF2-40B4-BE49-F238E27FC236}">
                  <a16:creationId xmlns:a16="http://schemas.microsoft.com/office/drawing/2014/main" id="{F36752FC-707D-4140-9436-5EBAD5AEA446}"/>
                </a:ext>
              </a:extLst>
            </p:cNvPr>
            <p:cNvSpPr>
              <a:spLocks/>
            </p:cNvSpPr>
            <p:nvPr userDrawn="1"/>
          </p:nvSpPr>
          <p:spPr bwMode="auto">
            <a:xfrm>
              <a:off x="-2312987" y="5853113"/>
              <a:ext cx="30163" cy="30163"/>
            </a:xfrm>
            <a:custGeom>
              <a:avLst/>
              <a:gdLst>
                <a:gd name="T0" fmla="*/ 0 w 19"/>
                <a:gd name="T1" fmla="*/ 10 h 19"/>
                <a:gd name="T2" fmla="*/ 0 w 19"/>
                <a:gd name="T3" fmla="*/ 10 h 19"/>
                <a:gd name="T4" fmla="*/ 1 w 19"/>
                <a:gd name="T5" fmla="*/ 14 h 19"/>
                <a:gd name="T6" fmla="*/ 4 w 19"/>
                <a:gd name="T7" fmla="*/ 16 h 19"/>
                <a:gd name="T8" fmla="*/ 6 w 19"/>
                <a:gd name="T9" fmla="*/ 19 h 19"/>
                <a:gd name="T10" fmla="*/ 10 w 19"/>
                <a:gd name="T11" fmla="*/ 19 h 19"/>
                <a:gd name="T12" fmla="*/ 10 w 19"/>
                <a:gd name="T13" fmla="*/ 19 h 19"/>
                <a:gd name="T14" fmla="*/ 13 w 19"/>
                <a:gd name="T15" fmla="*/ 19 h 19"/>
                <a:gd name="T16" fmla="*/ 17 w 19"/>
                <a:gd name="T17" fmla="*/ 16 h 19"/>
                <a:gd name="T18" fmla="*/ 18 w 19"/>
                <a:gd name="T19" fmla="*/ 14 h 19"/>
                <a:gd name="T20" fmla="*/ 19 w 19"/>
                <a:gd name="T21" fmla="*/ 10 h 19"/>
                <a:gd name="T22" fmla="*/ 19 w 19"/>
                <a:gd name="T23" fmla="*/ 10 h 19"/>
                <a:gd name="T24" fmla="*/ 19 w 19"/>
                <a:gd name="T25" fmla="*/ 5 h 19"/>
                <a:gd name="T26" fmla="*/ 17 w 19"/>
                <a:gd name="T27" fmla="*/ 3 h 19"/>
                <a:gd name="T28" fmla="*/ 15 w 19"/>
                <a:gd name="T29" fmla="*/ 0 h 19"/>
                <a:gd name="T30" fmla="*/ 11 w 19"/>
                <a:gd name="T31" fmla="*/ 0 h 19"/>
                <a:gd name="T32" fmla="*/ 11 w 19"/>
                <a:gd name="T33" fmla="*/ 0 h 19"/>
                <a:gd name="T34" fmla="*/ 6 w 19"/>
                <a:gd name="T35" fmla="*/ 0 h 19"/>
                <a:gd name="T36" fmla="*/ 4 w 19"/>
                <a:gd name="T37" fmla="*/ 3 h 19"/>
                <a:gd name="T38" fmla="*/ 1 w 19"/>
                <a:gd name="T39" fmla="*/ 5 h 19"/>
                <a:gd name="T40" fmla="*/ 0 w 19"/>
                <a:gd name="T41" fmla="*/ 10 h 19"/>
                <a:gd name="T42" fmla="*/ 0 w 19"/>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0" y="10"/>
                  </a:moveTo>
                  <a:lnTo>
                    <a:pt x="0" y="10"/>
                  </a:lnTo>
                  <a:lnTo>
                    <a:pt x="1" y="14"/>
                  </a:lnTo>
                  <a:lnTo>
                    <a:pt x="4" y="16"/>
                  </a:lnTo>
                  <a:lnTo>
                    <a:pt x="6" y="19"/>
                  </a:lnTo>
                  <a:lnTo>
                    <a:pt x="10" y="19"/>
                  </a:lnTo>
                  <a:lnTo>
                    <a:pt x="10" y="19"/>
                  </a:lnTo>
                  <a:lnTo>
                    <a:pt x="13" y="19"/>
                  </a:lnTo>
                  <a:lnTo>
                    <a:pt x="17" y="16"/>
                  </a:lnTo>
                  <a:lnTo>
                    <a:pt x="18" y="14"/>
                  </a:lnTo>
                  <a:lnTo>
                    <a:pt x="19" y="10"/>
                  </a:lnTo>
                  <a:lnTo>
                    <a:pt x="19" y="10"/>
                  </a:lnTo>
                  <a:lnTo>
                    <a:pt x="19" y="5"/>
                  </a:lnTo>
                  <a:lnTo>
                    <a:pt x="17" y="3"/>
                  </a:lnTo>
                  <a:lnTo>
                    <a:pt x="15" y="0"/>
                  </a:lnTo>
                  <a:lnTo>
                    <a:pt x="11" y="0"/>
                  </a:lnTo>
                  <a:lnTo>
                    <a:pt x="11" y="0"/>
                  </a:lnTo>
                  <a:lnTo>
                    <a:pt x="6" y="0"/>
                  </a:lnTo>
                  <a:lnTo>
                    <a:pt x="4" y="3"/>
                  </a:lnTo>
                  <a:lnTo>
                    <a:pt x="1" y="5"/>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78">
              <a:extLst>
                <a:ext uri="{FF2B5EF4-FFF2-40B4-BE49-F238E27FC236}">
                  <a16:creationId xmlns:a16="http://schemas.microsoft.com/office/drawing/2014/main" id="{4F16A205-5674-4632-AAAF-98FDB9B365DC}"/>
                </a:ext>
              </a:extLst>
            </p:cNvPr>
            <p:cNvSpPr>
              <a:spLocks/>
            </p:cNvSpPr>
            <p:nvPr userDrawn="1"/>
          </p:nvSpPr>
          <p:spPr bwMode="auto">
            <a:xfrm>
              <a:off x="-2179637" y="5853113"/>
              <a:ext cx="31750" cy="30163"/>
            </a:xfrm>
            <a:custGeom>
              <a:avLst/>
              <a:gdLst>
                <a:gd name="T0" fmla="*/ 0 w 20"/>
                <a:gd name="T1" fmla="*/ 9 h 19"/>
                <a:gd name="T2" fmla="*/ 0 w 20"/>
                <a:gd name="T3" fmla="*/ 9 h 19"/>
                <a:gd name="T4" fmla="*/ 0 w 20"/>
                <a:gd name="T5" fmla="*/ 14 h 19"/>
                <a:gd name="T6" fmla="*/ 3 w 20"/>
                <a:gd name="T7" fmla="*/ 16 h 19"/>
                <a:gd name="T8" fmla="*/ 5 w 20"/>
                <a:gd name="T9" fmla="*/ 19 h 19"/>
                <a:gd name="T10" fmla="*/ 9 w 20"/>
                <a:gd name="T11" fmla="*/ 19 h 19"/>
                <a:gd name="T12" fmla="*/ 9 w 20"/>
                <a:gd name="T13" fmla="*/ 19 h 19"/>
                <a:gd name="T14" fmla="*/ 14 w 20"/>
                <a:gd name="T15" fmla="*/ 19 h 19"/>
                <a:gd name="T16" fmla="*/ 16 w 20"/>
                <a:gd name="T17" fmla="*/ 16 h 19"/>
                <a:gd name="T18" fmla="*/ 19 w 20"/>
                <a:gd name="T19" fmla="*/ 14 h 19"/>
                <a:gd name="T20" fmla="*/ 20 w 20"/>
                <a:gd name="T21" fmla="*/ 9 h 19"/>
                <a:gd name="T22" fmla="*/ 20 w 20"/>
                <a:gd name="T23" fmla="*/ 9 h 19"/>
                <a:gd name="T24" fmla="*/ 19 w 20"/>
                <a:gd name="T25" fmla="*/ 5 h 19"/>
                <a:gd name="T26" fmla="*/ 17 w 20"/>
                <a:gd name="T27" fmla="*/ 3 h 19"/>
                <a:gd name="T28" fmla="*/ 14 w 20"/>
                <a:gd name="T29" fmla="*/ 0 h 19"/>
                <a:gd name="T30" fmla="*/ 11 w 20"/>
                <a:gd name="T31" fmla="*/ 0 h 19"/>
                <a:gd name="T32" fmla="*/ 11 w 20"/>
                <a:gd name="T33" fmla="*/ 0 h 19"/>
                <a:gd name="T34" fmla="*/ 6 w 20"/>
                <a:gd name="T35" fmla="*/ 0 h 19"/>
                <a:gd name="T36" fmla="*/ 3 w 20"/>
                <a:gd name="T37" fmla="*/ 3 h 19"/>
                <a:gd name="T38" fmla="*/ 0 w 20"/>
                <a:gd name="T39" fmla="*/ 5 h 19"/>
                <a:gd name="T40" fmla="*/ 0 w 20"/>
                <a:gd name="T41" fmla="*/ 9 h 19"/>
                <a:gd name="T42" fmla="*/ 0 w 20"/>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9"/>
                  </a:moveTo>
                  <a:lnTo>
                    <a:pt x="0" y="9"/>
                  </a:lnTo>
                  <a:lnTo>
                    <a:pt x="0" y="14"/>
                  </a:lnTo>
                  <a:lnTo>
                    <a:pt x="3" y="16"/>
                  </a:lnTo>
                  <a:lnTo>
                    <a:pt x="5" y="19"/>
                  </a:lnTo>
                  <a:lnTo>
                    <a:pt x="9" y="19"/>
                  </a:lnTo>
                  <a:lnTo>
                    <a:pt x="9" y="19"/>
                  </a:lnTo>
                  <a:lnTo>
                    <a:pt x="14" y="19"/>
                  </a:lnTo>
                  <a:lnTo>
                    <a:pt x="16" y="16"/>
                  </a:lnTo>
                  <a:lnTo>
                    <a:pt x="19" y="14"/>
                  </a:lnTo>
                  <a:lnTo>
                    <a:pt x="20" y="9"/>
                  </a:lnTo>
                  <a:lnTo>
                    <a:pt x="20" y="9"/>
                  </a:lnTo>
                  <a:lnTo>
                    <a:pt x="19" y="5"/>
                  </a:lnTo>
                  <a:lnTo>
                    <a:pt x="17" y="3"/>
                  </a:lnTo>
                  <a:lnTo>
                    <a:pt x="14" y="0"/>
                  </a:lnTo>
                  <a:lnTo>
                    <a:pt x="11" y="0"/>
                  </a:lnTo>
                  <a:lnTo>
                    <a:pt x="11" y="0"/>
                  </a:lnTo>
                  <a:lnTo>
                    <a:pt x="6" y="0"/>
                  </a:lnTo>
                  <a:lnTo>
                    <a:pt x="3" y="3"/>
                  </a:lnTo>
                  <a:lnTo>
                    <a:pt x="0" y="5"/>
                  </a:lnTo>
                  <a:lnTo>
                    <a:pt x="0" y="9"/>
                  </a:lnTo>
                  <a:lnTo>
                    <a:pt x="0" y="9"/>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0">
              <a:extLst>
                <a:ext uri="{FF2B5EF4-FFF2-40B4-BE49-F238E27FC236}">
                  <a16:creationId xmlns:a16="http://schemas.microsoft.com/office/drawing/2014/main" id="{E93E9602-4AE8-4608-9D1E-9E8B54634DFA}"/>
                </a:ext>
              </a:extLst>
            </p:cNvPr>
            <p:cNvSpPr>
              <a:spLocks noEditPoints="1"/>
            </p:cNvSpPr>
            <p:nvPr userDrawn="1"/>
          </p:nvSpPr>
          <p:spPr bwMode="auto">
            <a:xfrm>
              <a:off x="-2236787" y="5451475"/>
              <a:ext cx="61913" cy="98425"/>
            </a:xfrm>
            <a:custGeom>
              <a:avLst/>
              <a:gdLst>
                <a:gd name="T0" fmla="*/ 0 w 39"/>
                <a:gd name="T1" fmla="*/ 31 h 62"/>
                <a:gd name="T2" fmla="*/ 0 w 39"/>
                <a:gd name="T3" fmla="*/ 8 h 62"/>
                <a:gd name="T4" fmla="*/ 1 w 39"/>
                <a:gd name="T5" fmla="*/ 2 h 62"/>
                <a:gd name="T6" fmla="*/ 7 w 39"/>
                <a:gd name="T7" fmla="*/ 0 h 62"/>
                <a:gd name="T8" fmla="*/ 17 w 39"/>
                <a:gd name="T9" fmla="*/ 0 h 62"/>
                <a:gd name="T10" fmla="*/ 22 w 39"/>
                <a:gd name="T11" fmla="*/ 0 h 62"/>
                <a:gd name="T12" fmla="*/ 28 w 39"/>
                <a:gd name="T13" fmla="*/ 4 h 62"/>
                <a:gd name="T14" fmla="*/ 33 w 39"/>
                <a:gd name="T15" fmla="*/ 10 h 62"/>
                <a:gd name="T16" fmla="*/ 34 w 39"/>
                <a:gd name="T17" fmla="*/ 19 h 62"/>
                <a:gd name="T18" fmla="*/ 33 w 39"/>
                <a:gd name="T19" fmla="*/ 24 h 62"/>
                <a:gd name="T20" fmla="*/ 34 w 39"/>
                <a:gd name="T21" fmla="*/ 30 h 62"/>
                <a:gd name="T22" fmla="*/ 37 w 39"/>
                <a:gd name="T23" fmla="*/ 33 h 62"/>
                <a:gd name="T24" fmla="*/ 39 w 39"/>
                <a:gd name="T25" fmla="*/ 44 h 62"/>
                <a:gd name="T26" fmla="*/ 37 w 39"/>
                <a:gd name="T27" fmla="*/ 51 h 62"/>
                <a:gd name="T28" fmla="*/ 30 w 39"/>
                <a:gd name="T29" fmla="*/ 59 h 62"/>
                <a:gd name="T30" fmla="*/ 19 w 39"/>
                <a:gd name="T31" fmla="*/ 62 h 62"/>
                <a:gd name="T32" fmla="*/ 6 w 39"/>
                <a:gd name="T33" fmla="*/ 62 h 62"/>
                <a:gd name="T34" fmla="*/ 3 w 39"/>
                <a:gd name="T35" fmla="*/ 62 h 62"/>
                <a:gd name="T36" fmla="*/ 0 w 39"/>
                <a:gd name="T37" fmla="*/ 58 h 62"/>
                <a:gd name="T38" fmla="*/ 0 w 39"/>
                <a:gd name="T39" fmla="*/ 55 h 62"/>
                <a:gd name="T40" fmla="*/ 0 w 39"/>
                <a:gd name="T41" fmla="*/ 31 h 62"/>
                <a:gd name="T42" fmla="*/ 11 w 39"/>
                <a:gd name="T43" fmla="*/ 35 h 62"/>
                <a:gd name="T44" fmla="*/ 11 w 39"/>
                <a:gd name="T45" fmla="*/ 49 h 62"/>
                <a:gd name="T46" fmla="*/ 12 w 39"/>
                <a:gd name="T47" fmla="*/ 51 h 62"/>
                <a:gd name="T48" fmla="*/ 15 w 39"/>
                <a:gd name="T49" fmla="*/ 51 h 62"/>
                <a:gd name="T50" fmla="*/ 25 w 39"/>
                <a:gd name="T51" fmla="*/ 48 h 62"/>
                <a:gd name="T52" fmla="*/ 29 w 39"/>
                <a:gd name="T53" fmla="*/ 42 h 62"/>
                <a:gd name="T54" fmla="*/ 26 w 39"/>
                <a:gd name="T55" fmla="*/ 37 h 62"/>
                <a:gd name="T56" fmla="*/ 18 w 39"/>
                <a:gd name="T57" fmla="*/ 35 h 62"/>
                <a:gd name="T58" fmla="*/ 11 w 39"/>
                <a:gd name="T59" fmla="*/ 35 h 62"/>
                <a:gd name="T60" fmla="*/ 11 w 39"/>
                <a:gd name="T61" fmla="*/ 25 h 62"/>
                <a:gd name="T62" fmla="*/ 22 w 39"/>
                <a:gd name="T63" fmla="*/ 20 h 62"/>
                <a:gd name="T64" fmla="*/ 23 w 39"/>
                <a:gd name="T65" fmla="*/ 18 h 62"/>
                <a:gd name="T66" fmla="*/ 22 w 39"/>
                <a:gd name="T67" fmla="*/ 14 h 62"/>
                <a:gd name="T68" fmla="*/ 11 w 39"/>
                <a:gd name="T69" fmla="*/ 9 h 62"/>
                <a:gd name="T70" fmla="*/ 11 w 39"/>
                <a:gd name="T71"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62">
                  <a:moveTo>
                    <a:pt x="0" y="31"/>
                  </a:moveTo>
                  <a:lnTo>
                    <a:pt x="0" y="31"/>
                  </a:lnTo>
                  <a:lnTo>
                    <a:pt x="0" y="8"/>
                  </a:lnTo>
                  <a:lnTo>
                    <a:pt x="0" y="8"/>
                  </a:lnTo>
                  <a:lnTo>
                    <a:pt x="0" y="4"/>
                  </a:lnTo>
                  <a:lnTo>
                    <a:pt x="1" y="2"/>
                  </a:lnTo>
                  <a:lnTo>
                    <a:pt x="3" y="0"/>
                  </a:lnTo>
                  <a:lnTo>
                    <a:pt x="7" y="0"/>
                  </a:lnTo>
                  <a:lnTo>
                    <a:pt x="7" y="0"/>
                  </a:lnTo>
                  <a:lnTo>
                    <a:pt x="17" y="0"/>
                  </a:lnTo>
                  <a:lnTo>
                    <a:pt x="17" y="0"/>
                  </a:lnTo>
                  <a:lnTo>
                    <a:pt x="22" y="0"/>
                  </a:lnTo>
                  <a:lnTo>
                    <a:pt x="25" y="3"/>
                  </a:lnTo>
                  <a:lnTo>
                    <a:pt x="28" y="4"/>
                  </a:lnTo>
                  <a:lnTo>
                    <a:pt x="31" y="8"/>
                  </a:lnTo>
                  <a:lnTo>
                    <a:pt x="33" y="10"/>
                  </a:lnTo>
                  <a:lnTo>
                    <a:pt x="34" y="14"/>
                  </a:lnTo>
                  <a:lnTo>
                    <a:pt x="34" y="19"/>
                  </a:lnTo>
                  <a:lnTo>
                    <a:pt x="33" y="24"/>
                  </a:lnTo>
                  <a:lnTo>
                    <a:pt x="33" y="24"/>
                  </a:lnTo>
                  <a:lnTo>
                    <a:pt x="33" y="26"/>
                  </a:lnTo>
                  <a:lnTo>
                    <a:pt x="34" y="30"/>
                  </a:lnTo>
                  <a:lnTo>
                    <a:pt x="34" y="30"/>
                  </a:lnTo>
                  <a:lnTo>
                    <a:pt x="37" y="33"/>
                  </a:lnTo>
                  <a:lnTo>
                    <a:pt x="39" y="40"/>
                  </a:lnTo>
                  <a:lnTo>
                    <a:pt x="39" y="44"/>
                  </a:lnTo>
                  <a:lnTo>
                    <a:pt x="37" y="51"/>
                  </a:lnTo>
                  <a:lnTo>
                    <a:pt x="37" y="51"/>
                  </a:lnTo>
                  <a:lnTo>
                    <a:pt x="35" y="55"/>
                  </a:lnTo>
                  <a:lnTo>
                    <a:pt x="30" y="59"/>
                  </a:lnTo>
                  <a:lnTo>
                    <a:pt x="25" y="60"/>
                  </a:lnTo>
                  <a:lnTo>
                    <a:pt x="19" y="62"/>
                  </a:lnTo>
                  <a:lnTo>
                    <a:pt x="19" y="62"/>
                  </a:lnTo>
                  <a:lnTo>
                    <a:pt x="6" y="62"/>
                  </a:lnTo>
                  <a:lnTo>
                    <a:pt x="6" y="62"/>
                  </a:lnTo>
                  <a:lnTo>
                    <a:pt x="3" y="62"/>
                  </a:lnTo>
                  <a:lnTo>
                    <a:pt x="1" y="60"/>
                  </a:lnTo>
                  <a:lnTo>
                    <a:pt x="0" y="58"/>
                  </a:lnTo>
                  <a:lnTo>
                    <a:pt x="0" y="55"/>
                  </a:lnTo>
                  <a:lnTo>
                    <a:pt x="0" y="55"/>
                  </a:lnTo>
                  <a:lnTo>
                    <a:pt x="0" y="31"/>
                  </a:lnTo>
                  <a:lnTo>
                    <a:pt x="0" y="31"/>
                  </a:lnTo>
                  <a:close/>
                  <a:moveTo>
                    <a:pt x="11" y="35"/>
                  </a:moveTo>
                  <a:lnTo>
                    <a:pt x="11" y="35"/>
                  </a:lnTo>
                  <a:lnTo>
                    <a:pt x="9" y="44"/>
                  </a:lnTo>
                  <a:lnTo>
                    <a:pt x="11" y="49"/>
                  </a:lnTo>
                  <a:lnTo>
                    <a:pt x="11" y="51"/>
                  </a:lnTo>
                  <a:lnTo>
                    <a:pt x="12" y="51"/>
                  </a:lnTo>
                  <a:lnTo>
                    <a:pt x="15" y="51"/>
                  </a:lnTo>
                  <a:lnTo>
                    <a:pt x="15" y="51"/>
                  </a:lnTo>
                  <a:lnTo>
                    <a:pt x="22" y="51"/>
                  </a:lnTo>
                  <a:lnTo>
                    <a:pt x="25" y="48"/>
                  </a:lnTo>
                  <a:lnTo>
                    <a:pt x="28" y="46"/>
                  </a:lnTo>
                  <a:lnTo>
                    <a:pt x="29" y="42"/>
                  </a:lnTo>
                  <a:lnTo>
                    <a:pt x="29" y="42"/>
                  </a:lnTo>
                  <a:lnTo>
                    <a:pt x="26" y="37"/>
                  </a:lnTo>
                  <a:lnTo>
                    <a:pt x="24" y="35"/>
                  </a:lnTo>
                  <a:lnTo>
                    <a:pt x="18" y="35"/>
                  </a:lnTo>
                  <a:lnTo>
                    <a:pt x="11" y="35"/>
                  </a:lnTo>
                  <a:lnTo>
                    <a:pt x="11" y="35"/>
                  </a:lnTo>
                  <a:close/>
                  <a:moveTo>
                    <a:pt x="11" y="25"/>
                  </a:moveTo>
                  <a:lnTo>
                    <a:pt x="11" y="25"/>
                  </a:lnTo>
                  <a:lnTo>
                    <a:pt x="17" y="22"/>
                  </a:lnTo>
                  <a:lnTo>
                    <a:pt x="22" y="20"/>
                  </a:lnTo>
                  <a:lnTo>
                    <a:pt x="22" y="20"/>
                  </a:lnTo>
                  <a:lnTo>
                    <a:pt x="23" y="18"/>
                  </a:lnTo>
                  <a:lnTo>
                    <a:pt x="22" y="14"/>
                  </a:lnTo>
                  <a:lnTo>
                    <a:pt x="22" y="14"/>
                  </a:lnTo>
                  <a:lnTo>
                    <a:pt x="17" y="11"/>
                  </a:lnTo>
                  <a:lnTo>
                    <a:pt x="11" y="9"/>
                  </a:lnTo>
                  <a:lnTo>
                    <a:pt x="11" y="9"/>
                  </a:lnTo>
                  <a:lnTo>
                    <a:pt x="11" y="25"/>
                  </a:lnTo>
                  <a:lnTo>
                    <a:pt x="11" y="25"/>
                  </a:lnTo>
                  <a:close/>
                </a:path>
              </a:pathLst>
            </a:custGeom>
            <a:solidFill>
              <a:srgbClr val="5486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1">
              <a:extLst>
                <a:ext uri="{FF2B5EF4-FFF2-40B4-BE49-F238E27FC236}">
                  <a16:creationId xmlns:a16="http://schemas.microsoft.com/office/drawing/2014/main" id="{B675553D-9092-4022-8920-F84F3CDD7731}"/>
                </a:ext>
              </a:extLst>
            </p:cNvPr>
            <p:cNvSpPr>
              <a:spLocks/>
            </p:cNvSpPr>
            <p:nvPr userDrawn="1"/>
          </p:nvSpPr>
          <p:spPr bwMode="auto">
            <a:xfrm>
              <a:off x="-1947862" y="5529263"/>
              <a:ext cx="85725" cy="85725"/>
            </a:xfrm>
            <a:custGeom>
              <a:avLst/>
              <a:gdLst>
                <a:gd name="T0" fmla="*/ 22 w 54"/>
                <a:gd name="T1" fmla="*/ 32 h 54"/>
                <a:gd name="T2" fmla="*/ 22 w 54"/>
                <a:gd name="T3" fmla="*/ 32 h 54"/>
                <a:gd name="T4" fmla="*/ 13 w 54"/>
                <a:gd name="T5" fmla="*/ 32 h 54"/>
                <a:gd name="T6" fmla="*/ 6 w 54"/>
                <a:gd name="T7" fmla="*/ 31 h 54"/>
                <a:gd name="T8" fmla="*/ 6 w 54"/>
                <a:gd name="T9" fmla="*/ 31 h 54"/>
                <a:gd name="T10" fmla="*/ 2 w 54"/>
                <a:gd name="T11" fmla="*/ 30 h 54"/>
                <a:gd name="T12" fmla="*/ 0 w 54"/>
                <a:gd name="T13" fmla="*/ 27 h 54"/>
                <a:gd name="T14" fmla="*/ 0 w 54"/>
                <a:gd name="T15" fmla="*/ 27 h 54"/>
                <a:gd name="T16" fmla="*/ 2 w 54"/>
                <a:gd name="T17" fmla="*/ 25 h 54"/>
                <a:gd name="T18" fmla="*/ 6 w 54"/>
                <a:gd name="T19" fmla="*/ 22 h 54"/>
                <a:gd name="T20" fmla="*/ 6 w 54"/>
                <a:gd name="T21" fmla="*/ 22 h 54"/>
                <a:gd name="T22" fmla="*/ 13 w 54"/>
                <a:gd name="T23" fmla="*/ 22 h 54"/>
                <a:gd name="T24" fmla="*/ 22 w 54"/>
                <a:gd name="T25" fmla="*/ 22 h 54"/>
                <a:gd name="T26" fmla="*/ 22 w 54"/>
                <a:gd name="T27" fmla="*/ 22 h 54"/>
                <a:gd name="T28" fmla="*/ 22 w 54"/>
                <a:gd name="T29" fmla="*/ 14 h 54"/>
                <a:gd name="T30" fmla="*/ 22 w 54"/>
                <a:gd name="T31" fmla="*/ 5 h 54"/>
                <a:gd name="T32" fmla="*/ 22 w 54"/>
                <a:gd name="T33" fmla="*/ 5 h 54"/>
                <a:gd name="T34" fmla="*/ 24 w 54"/>
                <a:gd name="T35" fmla="*/ 3 h 54"/>
                <a:gd name="T36" fmla="*/ 27 w 54"/>
                <a:gd name="T37" fmla="*/ 0 h 54"/>
                <a:gd name="T38" fmla="*/ 27 w 54"/>
                <a:gd name="T39" fmla="*/ 0 h 54"/>
                <a:gd name="T40" fmla="*/ 29 w 54"/>
                <a:gd name="T41" fmla="*/ 0 h 54"/>
                <a:gd name="T42" fmla="*/ 30 w 54"/>
                <a:gd name="T43" fmla="*/ 2 h 54"/>
                <a:gd name="T44" fmla="*/ 32 w 54"/>
                <a:gd name="T45" fmla="*/ 4 h 54"/>
                <a:gd name="T46" fmla="*/ 32 w 54"/>
                <a:gd name="T47" fmla="*/ 6 h 54"/>
                <a:gd name="T48" fmla="*/ 32 w 54"/>
                <a:gd name="T49" fmla="*/ 6 h 54"/>
                <a:gd name="T50" fmla="*/ 32 w 54"/>
                <a:gd name="T51" fmla="*/ 22 h 54"/>
                <a:gd name="T52" fmla="*/ 32 w 54"/>
                <a:gd name="T53" fmla="*/ 22 h 54"/>
                <a:gd name="T54" fmla="*/ 40 w 54"/>
                <a:gd name="T55" fmla="*/ 22 h 54"/>
                <a:gd name="T56" fmla="*/ 47 w 54"/>
                <a:gd name="T57" fmla="*/ 22 h 54"/>
                <a:gd name="T58" fmla="*/ 47 w 54"/>
                <a:gd name="T59" fmla="*/ 22 h 54"/>
                <a:gd name="T60" fmla="*/ 51 w 54"/>
                <a:gd name="T61" fmla="*/ 24 h 54"/>
                <a:gd name="T62" fmla="*/ 54 w 54"/>
                <a:gd name="T63" fmla="*/ 27 h 54"/>
                <a:gd name="T64" fmla="*/ 54 w 54"/>
                <a:gd name="T65" fmla="*/ 27 h 54"/>
                <a:gd name="T66" fmla="*/ 54 w 54"/>
                <a:gd name="T67" fmla="*/ 30 h 54"/>
                <a:gd name="T68" fmla="*/ 52 w 54"/>
                <a:gd name="T69" fmla="*/ 31 h 54"/>
                <a:gd name="T70" fmla="*/ 47 w 54"/>
                <a:gd name="T71" fmla="*/ 32 h 54"/>
                <a:gd name="T72" fmla="*/ 47 w 54"/>
                <a:gd name="T73" fmla="*/ 32 h 54"/>
                <a:gd name="T74" fmla="*/ 32 w 54"/>
                <a:gd name="T75" fmla="*/ 32 h 54"/>
                <a:gd name="T76" fmla="*/ 32 w 54"/>
                <a:gd name="T77" fmla="*/ 32 h 54"/>
                <a:gd name="T78" fmla="*/ 32 w 54"/>
                <a:gd name="T79" fmla="*/ 39 h 54"/>
                <a:gd name="T80" fmla="*/ 32 w 54"/>
                <a:gd name="T81" fmla="*/ 48 h 54"/>
                <a:gd name="T82" fmla="*/ 32 w 54"/>
                <a:gd name="T83" fmla="*/ 48 h 54"/>
                <a:gd name="T84" fmla="*/ 30 w 54"/>
                <a:gd name="T85" fmla="*/ 52 h 54"/>
                <a:gd name="T86" fmla="*/ 27 w 54"/>
                <a:gd name="T87" fmla="*/ 54 h 54"/>
                <a:gd name="T88" fmla="*/ 27 w 54"/>
                <a:gd name="T89" fmla="*/ 54 h 54"/>
                <a:gd name="T90" fmla="*/ 24 w 54"/>
                <a:gd name="T91" fmla="*/ 54 h 54"/>
                <a:gd name="T92" fmla="*/ 23 w 54"/>
                <a:gd name="T93" fmla="*/ 53 h 54"/>
                <a:gd name="T94" fmla="*/ 22 w 54"/>
                <a:gd name="T95" fmla="*/ 50 h 54"/>
                <a:gd name="T96" fmla="*/ 22 w 54"/>
                <a:gd name="T97" fmla="*/ 48 h 54"/>
                <a:gd name="T98" fmla="*/ 22 w 54"/>
                <a:gd name="T99" fmla="*/ 48 h 54"/>
                <a:gd name="T100" fmla="*/ 22 w 54"/>
                <a:gd name="T101" fmla="*/ 32 h 54"/>
                <a:gd name="T102" fmla="*/ 22 w 54"/>
                <a:gd name="T10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 h="54">
                  <a:moveTo>
                    <a:pt x="22" y="32"/>
                  </a:moveTo>
                  <a:lnTo>
                    <a:pt x="22" y="32"/>
                  </a:lnTo>
                  <a:lnTo>
                    <a:pt x="13" y="32"/>
                  </a:lnTo>
                  <a:lnTo>
                    <a:pt x="6" y="31"/>
                  </a:lnTo>
                  <a:lnTo>
                    <a:pt x="6" y="31"/>
                  </a:lnTo>
                  <a:lnTo>
                    <a:pt x="2" y="30"/>
                  </a:lnTo>
                  <a:lnTo>
                    <a:pt x="0" y="27"/>
                  </a:lnTo>
                  <a:lnTo>
                    <a:pt x="0" y="27"/>
                  </a:lnTo>
                  <a:lnTo>
                    <a:pt x="2" y="25"/>
                  </a:lnTo>
                  <a:lnTo>
                    <a:pt x="6" y="22"/>
                  </a:lnTo>
                  <a:lnTo>
                    <a:pt x="6" y="22"/>
                  </a:lnTo>
                  <a:lnTo>
                    <a:pt x="13" y="22"/>
                  </a:lnTo>
                  <a:lnTo>
                    <a:pt x="22" y="22"/>
                  </a:lnTo>
                  <a:lnTo>
                    <a:pt x="22" y="22"/>
                  </a:lnTo>
                  <a:lnTo>
                    <a:pt x="22" y="14"/>
                  </a:lnTo>
                  <a:lnTo>
                    <a:pt x="22" y="5"/>
                  </a:lnTo>
                  <a:lnTo>
                    <a:pt x="22" y="5"/>
                  </a:lnTo>
                  <a:lnTo>
                    <a:pt x="24" y="3"/>
                  </a:lnTo>
                  <a:lnTo>
                    <a:pt x="27" y="0"/>
                  </a:lnTo>
                  <a:lnTo>
                    <a:pt x="27" y="0"/>
                  </a:lnTo>
                  <a:lnTo>
                    <a:pt x="29" y="0"/>
                  </a:lnTo>
                  <a:lnTo>
                    <a:pt x="30" y="2"/>
                  </a:lnTo>
                  <a:lnTo>
                    <a:pt x="32" y="4"/>
                  </a:lnTo>
                  <a:lnTo>
                    <a:pt x="32" y="6"/>
                  </a:lnTo>
                  <a:lnTo>
                    <a:pt x="32" y="6"/>
                  </a:lnTo>
                  <a:lnTo>
                    <a:pt x="32" y="22"/>
                  </a:lnTo>
                  <a:lnTo>
                    <a:pt x="32" y="22"/>
                  </a:lnTo>
                  <a:lnTo>
                    <a:pt x="40" y="22"/>
                  </a:lnTo>
                  <a:lnTo>
                    <a:pt x="47" y="22"/>
                  </a:lnTo>
                  <a:lnTo>
                    <a:pt x="47" y="22"/>
                  </a:lnTo>
                  <a:lnTo>
                    <a:pt x="51" y="24"/>
                  </a:lnTo>
                  <a:lnTo>
                    <a:pt x="54" y="27"/>
                  </a:lnTo>
                  <a:lnTo>
                    <a:pt x="54" y="27"/>
                  </a:lnTo>
                  <a:lnTo>
                    <a:pt x="54" y="30"/>
                  </a:lnTo>
                  <a:lnTo>
                    <a:pt x="52" y="31"/>
                  </a:lnTo>
                  <a:lnTo>
                    <a:pt x="47" y="32"/>
                  </a:lnTo>
                  <a:lnTo>
                    <a:pt x="47" y="32"/>
                  </a:lnTo>
                  <a:lnTo>
                    <a:pt x="32" y="32"/>
                  </a:lnTo>
                  <a:lnTo>
                    <a:pt x="32" y="32"/>
                  </a:lnTo>
                  <a:lnTo>
                    <a:pt x="32" y="39"/>
                  </a:lnTo>
                  <a:lnTo>
                    <a:pt x="32" y="48"/>
                  </a:lnTo>
                  <a:lnTo>
                    <a:pt x="32" y="48"/>
                  </a:lnTo>
                  <a:lnTo>
                    <a:pt x="30" y="52"/>
                  </a:lnTo>
                  <a:lnTo>
                    <a:pt x="27" y="54"/>
                  </a:lnTo>
                  <a:lnTo>
                    <a:pt x="27" y="54"/>
                  </a:lnTo>
                  <a:lnTo>
                    <a:pt x="24" y="54"/>
                  </a:lnTo>
                  <a:lnTo>
                    <a:pt x="23" y="53"/>
                  </a:lnTo>
                  <a:lnTo>
                    <a:pt x="22" y="50"/>
                  </a:lnTo>
                  <a:lnTo>
                    <a:pt x="22" y="48"/>
                  </a:lnTo>
                  <a:lnTo>
                    <a:pt x="22" y="48"/>
                  </a:lnTo>
                  <a:lnTo>
                    <a:pt x="22" y="32"/>
                  </a:lnTo>
                  <a:lnTo>
                    <a:pt x="22" y="32"/>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82">
              <a:extLst>
                <a:ext uri="{FF2B5EF4-FFF2-40B4-BE49-F238E27FC236}">
                  <a16:creationId xmlns:a16="http://schemas.microsoft.com/office/drawing/2014/main" id="{4C051FFF-438C-49AC-B1BB-B6102E8D4A74}"/>
                </a:ext>
              </a:extLst>
            </p:cNvPr>
            <p:cNvSpPr>
              <a:spLocks noEditPoints="1"/>
            </p:cNvSpPr>
            <p:nvPr userDrawn="1"/>
          </p:nvSpPr>
          <p:spPr bwMode="auto">
            <a:xfrm>
              <a:off x="-2605087" y="5602288"/>
              <a:ext cx="152400" cy="188913"/>
            </a:xfrm>
            <a:custGeom>
              <a:avLst/>
              <a:gdLst>
                <a:gd name="T0" fmla="*/ 96 w 96"/>
                <a:gd name="T1" fmla="*/ 111 h 119"/>
                <a:gd name="T2" fmla="*/ 96 w 96"/>
                <a:gd name="T3" fmla="*/ 111 h 119"/>
                <a:gd name="T4" fmla="*/ 92 w 96"/>
                <a:gd name="T5" fmla="*/ 116 h 119"/>
                <a:gd name="T6" fmla="*/ 90 w 96"/>
                <a:gd name="T7" fmla="*/ 117 h 119"/>
                <a:gd name="T8" fmla="*/ 87 w 96"/>
                <a:gd name="T9" fmla="*/ 118 h 119"/>
                <a:gd name="T10" fmla="*/ 87 w 96"/>
                <a:gd name="T11" fmla="*/ 118 h 119"/>
                <a:gd name="T12" fmla="*/ 85 w 96"/>
                <a:gd name="T13" fmla="*/ 118 h 119"/>
                <a:gd name="T14" fmla="*/ 82 w 96"/>
                <a:gd name="T15" fmla="*/ 117 h 119"/>
                <a:gd name="T16" fmla="*/ 78 w 96"/>
                <a:gd name="T17" fmla="*/ 113 h 119"/>
                <a:gd name="T18" fmla="*/ 78 w 96"/>
                <a:gd name="T19" fmla="*/ 113 h 119"/>
                <a:gd name="T20" fmla="*/ 73 w 96"/>
                <a:gd name="T21" fmla="*/ 106 h 119"/>
                <a:gd name="T22" fmla="*/ 70 w 96"/>
                <a:gd name="T23" fmla="*/ 97 h 119"/>
                <a:gd name="T24" fmla="*/ 70 w 96"/>
                <a:gd name="T25" fmla="*/ 97 h 119"/>
                <a:gd name="T26" fmla="*/ 69 w 96"/>
                <a:gd name="T27" fmla="*/ 94 h 119"/>
                <a:gd name="T28" fmla="*/ 68 w 96"/>
                <a:gd name="T29" fmla="*/ 92 h 119"/>
                <a:gd name="T30" fmla="*/ 64 w 96"/>
                <a:gd name="T31" fmla="*/ 91 h 119"/>
                <a:gd name="T32" fmla="*/ 62 w 96"/>
                <a:gd name="T33" fmla="*/ 91 h 119"/>
                <a:gd name="T34" fmla="*/ 62 w 96"/>
                <a:gd name="T35" fmla="*/ 91 h 119"/>
                <a:gd name="T36" fmla="*/ 47 w 96"/>
                <a:gd name="T37" fmla="*/ 91 h 119"/>
                <a:gd name="T38" fmla="*/ 33 w 96"/>
                <a:gd name="T39" fmla="*/ 91 h 119"/>
                <a:gd name="T40" fmla="*/ 33 w 96"/>
                <a:gd name="T41" fmla="*/ 91 h 119"/>
                <a:gd name="T42" fmla="*/ 30 w 96"/>
                <a:gd name="T43" fmla="*/ 92 h 119"/>
                <a:gd name="T44" fmla="*/ 26 w 96"/>
                <a:gd name="T45" fmla="*/ 96 h 119"/>
                <a:gd name="T46" fmla="*/ 26 w 96"/>
                <a:gd name="T47" fmla="*/ 96 h 119"/>
                <a:gd name="T48" fmla="*/ 22 w 96"/>
                <a:gd name="T49" fmla="*/ 103 h 119"/>
                <a:gd name="T50" fmla="*/ 20 w 96"/>
                <a:gd name="T51" fmla="*/ 111 h 119"/>
                <a:gd name="T52" fmla="*/ 20 w 96"/>
                <a:gd name="T53" fmla="*/ 111 h 119"/>
                <a:gd name="T54" fmla="*/ 18 w 96"/>
                <a:gd name="T55" fmla="*/ 116 h 119"/>
                <a:gd name="T56" fmla="*/ 14 w 96"/>
                <a:gd name="T57" fmla="*/ 118 h 119"/>
                <a:gd name="T58" fmla="*/ 10 w 96"/>
                <a:gd name="T59" fmla="*/ 119 h 119"/>
                <a:gd name="T60" fmla="*/ 7 w 96"/>
                <a:gd name="T61" fmla="*/ 118 h 119"/>
                <a:gd name="T62" fmla="*/ 7 w 96"/>
                <a:gd name="T63" fmla="*/ 118 h 119"/>
                <a:gd name="T64" fmla="*/ 3 w 96"/>
                <a:gd name="T65" fmla="*/ 116 h 119"/>
                <a:gd name="T66" fmla="*/ 0 w 96"/>
                <a:gd name="T67" fmla="*/ 112 h 119"/>
                <a:gd name="T68" fmla="*/ 0 w 96"/>
                <a:gd name="T69" fmla="*/ 108 h 119"/>
                <a:gd name="T70" fmla="*/ 0 w 96"/>
                <a:gd name="T71" fmla="*/ 105 h 119"/>
                <a:gd name="T72" fmla="*/ 0 w 96"/>
                <a:gd name="T73" fmla="*/ 105 h 119"/>
                <a:gd name="T74" fmla="*/ 13 w 96"/>
                <a:gd name="T75" fmla="*/ 72 h 119"/>
                <a:gd name="T76" fmla="*/ 13 w 96"/>
                <a:gd name="T77" fmla="*/ 72 h 119"/>
                <a:gd name="T78" fmla="*/ 36 w 96"/>
                <a:gd name="T79" fmla="*/ 9 h 119"/>
                <a:gd name="T80" fmla="*/ 36 w 96"/>
                <a:gd name="T81" fmla="*/ 9 h 119"/>
                <a:gd name="T82" fmla="*/ 38 w 96"/>
                <a:gd name="T83" fmla="*/ 6 h 119"/>
                <a:gd name="T84" fmla="*/ 40 w 96"/>
                <a:gd name="T85" fmla="*/ 2 h 119"/>
                <a:gd name="T86" fmla="*/ 42 w 96"/>
                <a:gd name="T87" fmla="*/ 0 h 119"/>
                <a:gd name="T88" fmla="*/ 47 w 96"/>
                <a:gd name="T89" fmla="*/ 0 h 119"/>
                <a:gd name="T90" fmla="*/ 47 w 96"/>
                <a:gd name="T91" fmla="*/ 0 h 119"/>
                <a:gd name="T92" fmla="*/ 53 w 96"/>
                <a:gd name="T93" fmla="*/ 2 h 119"/>
                <a:gd name="T94" fmla="*/ 56 w 96"/>
                <a:gd name="T95" fmla="*/ 3 h 119"/>
                <a:gd name="T96" fmla="*/ 57 w 96"/>
                <a:gd name="T97" fmla="*/ 6 h 119"/>
                <a:gd name="T98" fmla="*/ 57 w 96"/>
                <a:gd name="T99" fmla="*/ 6 h 119"/>
                <a:gd name="T100" fmla="*/ 95 w 96"/>
                <a:gd name="T101" fmla="*/ 105 h 119"/>
                <a:gd name="T102" fmla="*/ 95 w 96"/>
                <a:gd name="T103" fmla="*/ 105 h 119"/>
                <a:gd name="T104" fmla="*/ 96 w 96"/>
                <a:gd name="T105" fmla="*/ 111 h 119"/>
                <a:gd name="T106" fmla="*/ 96 w 96"/>
                <a:gd name="T107" fmla="*/ 111 h 119"/>
                <a:gd name="T108" fmla="*/ 36 w 96"/>
                <a:gd name="T109" fmla="*/ 70 h 119"/>
                <a:gd name="T110" fmla="*/ 36 w 96"/>
                <a:gd name="T111" fmla="*/ 70 h 119"/>
                <a:gd name="T112" fmla="*/ 60 w 96"/>
                <a:gd name="T113" fmla="*/ 70 h 119"/>
                <a:gd name="T114" fmla="*/ 60 w 96"/>
                <a:gd name="T115" fmla="*/ 70 h 119"/>
                <a:gd name="T116" fmla="*/ 48 w 96"/>
                <a:gd name="T117" fmla="*/ 37 h 119"/>
                <a:gd name="T118" fmla="*/ 48 w 96"/>
                <a:gd name="T119" fmla="*/ 37 h 119"/>
                <a:gd name="T120" fmla="*/ 36 w 96"/>
                <a:gd name="T121" fmla="*/ 70 h 119"/>
                <a:gd name="T122" fmla="*/ 36 w 96"/>
                <a:gd name="T123" fmla="*/ 7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 h="119">
                  <a:moveTo>
                    <a:pt x="96" y="111"/>
                  </a:moveTo>
                  <a:lnTo>
                    <a:pt x="96" y="111"/>
                  </a:lnTo>
                  <a:lnTo>
                    <a:pt x="92" y="116"/>
                  </a:lnTo>
                  <a:lnTo>
                    <a:pt x="90" y="117"/>
                  </a:lnTo>
                  <a:lnTo>
                    <a:pt x="87" y="118"/>
                  </a:lnTo>
                  <a:lnTo>
                    <a:pt x="87" y="118"/>
                  </a:lnTo>
                  <a:lnTo>
                    <a:pt x="85" y="118"/>
                  </a:lnTo>
                  <a:lnTo>
                    <a:pt x="82" y="117"/>
                  </a:lnTo>
                  <a:lnTo>
                    <a:pt x="78" y="113"/>
                  </a:lnTo>
                  <a:lnTo>
                    <a:pt x="78" y="113"/>
                  </a:lnTo>
                  <a:lnTo>
                    <a:pt x="73" y="106"/>
                  </a:lnTo>
                  <a:lnTo>
                    <a:pt x="70" y="97"/>
                  </a:lnTo>
                  <a:lnTo>
                    <a:pt x="70" y="97"/>
                  </a:lnTo>
                  <a:lnTo>
                    <a:pt x="69" y="94"/>
                  </a:lnTo>
                  <a:lnTo>
                    <a:pt x="68" y="92"/>
                  </a:lnTo>
                  <a:lnTo>
                    <a:pt x="64" y="91"/>
                  </a:lnTo>
                  <a:lnTo>
                    <a:pt x="62" y="91"/>
                  </a:lnTo>
                  <a:lnTo>
                    <a:pt x="62" y="91"/>
                  </a:lnTo>
                  <a:lnTo>
                    <a:pt x="47" y="91"/>
                  </a:lnTo>
                  <a:lnTo>
                    <a:pt x="33" y="91"/>
                  </a:lnTo>
                  <a:lnTo>
                    <a:pt x="33" y="91"/>
                  </a:lnTo>
                  <a:lnTo>
                    <a:pt x="30" y="92"/>
                  </a:lnTo>
                  <a:lnTo>
                    <a:pt x="26" y="96"/>
                  </a:lnTo>
                  <a:lnTo>
                    <a:pt x="26" y="96"/>
                  </a:lnTo>
                  <a:lnTo>
                    <a:pt x="22" y="103"/>
                  </a:lnTo>
                  <a:lnTo>
                    <a:pt x="20" y="111"/>
                  </a:lnTo>
                  <a:lnTo>
                    <a:pt x="20" y="111"/>
                  </a:lnTo>
                  <a:lnTo>
                    <a:pt x="18" y="116"/>
                  </a:lnTo>
                  <a:lnTo>
                    <a:pt x="14" y="118"/>
                  </a:lnTo>
                  <a:lnTo>
                    <a:pt x="10" y="119"/>
                  </a:lnTo>
                  <a:lnTo>
                    <a:pt x="7" y="118"/>
                  </a:lnTo>
                  <a:lnTo>
                    <a:pt x="7" y="118"/>
                  </a:lnTo>
                  <a:lnTo>
                    <a:pt x="3" y="116"/>
                  </a:lnTo>
                  <a:lnTo>
                    <a:pt x="0" y="112"/>
                  </a:lnTo>
                  <a:lnTo>
                    <a:pt x="0" y="108"/>
                  </a:lnTo>
                  <a:lnTo>
                    <a:pt x="0" y="105"/>
                  </a:lnTo>
                  <a:lnTo>
                    <a:pt x="0" y="105"/>
                  </a:lnTo>
                  <a:lnTo>
                    <a:pt x="13" y="72"/>
                  </a:lnTo>
                  <a:lnTo>
                    <a:pt x="13" y="72"/>
                  </a:lnTo>
                  <a:lnTo>
                    <a:pt x="36" y="9"/>
                  </a:lnTo>
                  <a:lnTo>
                    <a:pt x="36" y="9"/>
                  </a:lnTo>
                  <a:lnTo>
                    <a:pt x="38" y="6"/>
                  </a:lnTo>
                  <a:lnTo>
                    <a:pt x="40" y="2"/>
                  </a:lnTo>
                  <a:lnTo>
                    <a:pt x="42" y="0"/>
                  </a:lnTo>
                  <a:lnTo>
                    <a:pt x="47" y="0"/>
                  </a:lnTo>
                  <a:lnTo>
                    <a:pt x="47" y="0"/>
                  </a:lnTo>
                  <a:lnTo>
                    <a:pt x="53" y="2"/>
                  </a:lnTo>
                  <a:lnTo>
                    <a:pt x="56" y="3"/>
                  </a:lnTo>
                  <a:lnTo>
                    <a:pt x="57" y="6"/>
                  </a:lnTo>
                  <a:lnTo>
                    <a:pt x="57" y="6"/>
                  </a:lnTo>
                  <a:lnTo>
                    <a:pt x="95" y="105"/>
                  </a:lnTo>
                  <a:lnTo>
                    <a:pt x="95" y="105"/>
                  </a:lnTo>
                  <a:lnTo>
                    <a:pt x="96" y="111"/>
                  </a:lnTo>
                  <a:lnTo>
                    <a:pt x="96" y="111"/>
                  </a:lnTo>
                  <a:close/>
                  <a:moveTo>
                    <a:pt x="36" y="70"/>
                  </a:moveTo>
                  <a:lnTo>
                    <a:pt x="36" y="70"/>
                  </a:lnTo>
                  <a:lnTo>
                    <a:pt x="60" y="70"/>
                  </a:lnTo>
                  <a:lnTo>
                    <a:pt x="60" y="70"/>
                  </a:lnTo>
                  <a:lnTo>
                    <a:pt x="48" y="37"/>
                  </a:lnTo>
                  <a:lnTo>
                    <a:pt x="48" y="37"/>
                  </a:lnTo>
                  <a:lnTo>
                    <a:pt x="36" y="70"/>
                  </a:lnTo>
                  <a:lnTo>
                    <a:pt x="36" y="7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83">
              <a:extLst>
                <a:ext uri="{FF2B5EF4-FFF2-40B4-BE49-F238E27FC236}">
                  <a16:creationId xmlns:a16="http://schemas.microsoft.com/office/drawing/2014/main" id="{158F1BA5-0ED1-4F16-8026-377C4ED5EA81}"/>
                </a:ext>
              </a:extLst>
            </p:cNvPr>
            <p:cNvSpPr>
              <a:spLocks/>
            </p:cNvSpPr>
            <p:nvPr userDrawn="1"/>
          </p:nvSpPr>
          <p:spPr bwMode="auto">
            <a:xfrm>
              <a:off x="-2547937" y="5661025"/>
              <a:ext cx="38100" cy="52388"/>
            </a:xfrm>
            <a:custGeom>
              <a:avLst/>
              <a:gdLst>
                <a:gd name="T0" fmla="*/ 0 w 24"/>
                <a:gd name="T1" fmla="*/ 33 h 33"/>
                <a:gd name="T2" fmla="*/ 0 w 24"/>
                <a:gd name="T3" fmla="*/ 33 h 33"/>
                <a:gd name="T4" fmla="*/ 12 w 24"/>
                <a:gd name="T5" fmla="*/ 0 h 33"/>
                <a:gd name="T6" fmla="*/ 12 w 24"/>
                <a:gd name="T7" fmla="*/ 0 h 33"/>
                <a:gd name="T8" fmla="*/ 24 w 24"/>
                <a:gd name="T9" fmla="*/ 33 h 33"/>
                <a:gd name="T10" fmla="*/ 24 w 24"/>
                <a:gd name="T11" fmla="*/ 33 h 33"/>
                <a:gd name="T12" fmla="*/ 0 w 24"/>
                <a:gd name="T13" fmla="*/ 33 h 33"/>
                <a:gd name="T14" fmla="*/ 0 w 24"/>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3">
                  <a:moveTo>
                    <a:pt x="0" y="33"/>
                  </a:moveTo>
                  <a:lnTo>
                    <a:pt x="0" y="33"/>
                  </a:lnTo>
                  <a:lnTo>
                    <a:pt x="12" y="0"/>
                  </a:lnTo>
                  <a:lnTo>
                    <a:pt x="12" y="0"/>
                  </a:lnTo>
                  <a:lnTo>
                    <a:pt x="24" y="33"/>
                  </a:lnTo>
                  <a:lnTo>
                    <a:pt x="24" y="33"/>
                  </a:lnTo>
                  <a:lnTo>
                    <a:pt x="0" y="33"/>
                  </a:lnTo>
                  <a:lnTo>
                    <a:pt x="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84">
              <a:extLst>
                <a:ext uri="{FF2B5EF4-FFF2-40B4-BE49-F238E27FC236}">
                  <a16:creationId xmlns:a16="http://schemas.microsoft.com/office/drawing/2014/main" id="{28096E8C-DF51-4C56-AAE0-61DC40460E42}"/>
                </a:ext>
              </a:extLst>
            </p:cNvPr>
            <p:cNvSpPr>
              <a:spLocks/>
            </p:cNvSpPr>
            <p:nvPr userDrawn="1"/>
          </p:nvSpPr>
          <p:spPr bwMode="auto">
            <a:xfrm>
              <a:off x="-2222500" y="5507038"/>
              <a:ext cx="31750" cy="25400"/>
            </a:xfrm>
            <a:custGeom>
              <a:avLst/>
              <a:gdLst>
                <a:gd name="T0" fmla="*/ 2 w 20"/>
                <a:gd name="T1" fmla="*/ 0 h 16"/>
                <a:gd name="T2" fmla="*/ 2 w 20"/>
                <a:gd name="T3" fmla="*/ 0 h 16"/>
                <a:gd name="T4" fmla="*/ 9 w 20"/>
                <a:gd name="T5" fmla="*/ 0 h 16"/>
                <a:gd name="T6" fmla="*/ 15 w 20"/>
                <a:gd name="T7" fmla="*/ 0 h 16"/>
                <a:gd name="T8" fmla="*/ 17 w 20"/>
                <a:gd name="T9" fmla="*/ 2 h 16"/>
                <a:gd name="T10" fmla="*/ 20 w 20"/>
                <a:gd name="T11" fmla="*/ 7 h 16"/>
                <a:gd name="T12" fmla="*/ 20 w 20"/>
                <a:gd name="T13" fmla="*/ 7 h 16"/>
                <a:gd name="T14" fmla="*/ 19 w 20"/>
                <a:gd name="T15" fmla="*/ 11 h 16"/>
                <a:gd name="T16" fmla="*/ 16 w 20"/>
                <a:gd name="T17" fmla="*/ 13 h 16"/>
                <a:gd name="T18" fmla="*/ 13 w 20"/>
                <a:gd name="T19" fmla="*/ 16 h 16"/>
                <a:gd name="T20" fmla="*/ 6 w 20"/>
                <a:gd name="T21" fmla="*/ 16 h 16"/>
                <a:gd name="T22" fmla="*/ 6 w 20"/>
                <a:gd name="T23" fmla="*/ 16 h 16"/>
                <a:gd name="T24" fmla="*/ 3 w 20"/>
                <a:gd name="T25" fmla="*/ 16 h 16"/>
                <a:gd name="T26" fmla="*/ 2 w 20"/>
                <a:gd name="T27" fmla="*/ 16 h 16"/>
                <a:gd name="T28" fmla="*/ 2 w 20"/>
                <a:gd name="T29" fmla="*/ 14 h 16"/>
                <a:gd name="T30" fmla="*/ 0 w 20"/>
                <a:gd name="T31" fmla="*/ 9 h 16"/>
                <a:gd name="T32" fmla="*/ 2 w 20"/>
                <a:gd name="T33" fmla="*/ 0 h 16"/>
                <a:gd name="T34" fmla="*/ 2 w 20"/>
                <a:gd name="T3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16">
                  <a:moveTo>
                    <a:pt x="2" y="0"/>
                  </a:moveTo>
                  <a:lnTo>
                    <a:pt x="2" y="0"/>
                  </a:lnTo>
                  <a:lnTo>
                    <a:pt x="9" y="0"/>
                  </a:lnTo>
                  <a:lnTo>
                    <a:pt x="15" y="0"/>
                  </a:lnTo>
                  <a:lnTo>
                    <a:pt x="17" y="2"/>
                  </a:lnTo>
                  <a:lnTo>
                    <a:pt x="20" y="7"/>
                  </a:lnTo>
                  <a:lnTo>
                    <a:pt x="20" y="7"/>
                  </a:lnTo>
                  <a:lnTo>
                    <a:pt x="19" y="11"/>
                  </a:lnTo>
                  <a:lnTo>
                    <a:pt x="16" y="13"/>
                  </a:lnTo>
                  <a:lnTo>
                    <a:pt x="13" y="16"/>
                  </a:lnTo>
                  <a:lnTo>
                    <a:pt x="6" y="16"/>
                  </a:lnTo>
                  <a:lnTo>
                    <a:pt x="6" y="16"/>
                  </a:lnTo>
                  <a:lnTo>
                    <a:pt x="3" y="16"/>
                  </a:lnTo>
                  <a:lnTo>
                    <a:pt x="2" y="16"/>
                  </a:lnTo>
                  <a:lnTo>
                    <a:pt x="2" y="14"/>
                  </a:lnTo>
                  <a:lnTo>
                    <a:pt x="0" y="9"/>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85">
              <a:extLst>
                <a:ext uri="{FF2B5EF4-FFF2-40B4-BE49-F238E27FC236}">
                  <a16:creationId xmlns:a16="http://schemas.microsoft.com/office/drawing/2014/main" id="{F4C94406-C9D7-4929-B1BC-82B23595A22D}"/>
                </a:ext>
              </a:extLst>
            </p:cNvPr>
            <p:cNvSpPr>
              <a:spLocks/>
            </p:cNvSpPr>
            <p:nvPr userDrawn="1"/>
          </p:nvSpPr>
          <p:spPr bwMode="auto">
            <a:xfrm>
              <a:off x="-2544762" y="6197600"/>
              <a:ext cx="31750" cy="133350"/>
            </a:xfrm>
            <a:custGeom>
              <a:avLst/>
              <a:gdLst>
                <a:gd name="T0" fmla="*/ 20 w 20"/>
                <a:gd name="T1" fmla="*/ 0 h 84"/>
                <a:gd name="T2" fmla="*/ 20 w 20"/>
                <a:gd name="T3" fmla="*/ 0 h 84"/>
                <a:gd name="T4" fmla="*/ 20 w 20"/>
                <a:gd name="T5" fmla="*/ 84 h 84"/>
                <a:gd name="T6" fmla="*/ 20 w 20"/>
                <a:gd name="T7" fmla="*/ 84 h 84"/>
                <a:gd name="T8" fmla="*/ 0 w 20"/>
                <a:gd name="T9" fmla="*/ 84 h 84"/>
                <a:gd name="T10" fmla="*/ 0 w 20"/>
                <a:gd name="T11" fmla="*/ 84 h 84"/>
                <a:gd name="T12" fmla="*/ 0 w 20"/>
                <a:gd name="T13" fmla="*/ 0 h 84"/>
                <a:gd name="T14" fmla="*/ 0 w 20"/>
                <a:gd name="T15" fmla="*/ 0 h 84"/>
                <a:gd name="T16" fmla="*/ 20 w 20"/>
                <a:gd name="T17" fmla="*/ 0 h 84"/>
                <a:gd name="T18" fmla="*/ 20 w 20"/>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84">
                  <a:moveTo>
                    <a:pt x="20" y="0"/>
                  </a:moveTo>
                  <a:lnTo>
                    <a:pt x="20" y="0"/>
                  </a:lnTo>
                  <a:lnTo>
                    <a:pt x="20" y="84"/>
                  </a:lnTo>
                  <a:lnTo>
                    <a:pt x="20" y="84"/>
                  </a:lnTo>
                  <a:lnTo>
                    <a:pt x="0" y="84"/>
                  </a:lnTo>
                  <a:lnTo>
                    <a:pt x="0" y="84"/>
                  </a:lnTo>
                  <a:lnTo>
                    <a:pt x="0" y="0"/>
                  </a:lnTo>
                  <a:lnTo>
                    <a:pt x="0" y="0"/>
                  </a:lnTo>
                  <a:lnTo>
                    <a:pt x="20" y="0"/>
                  </a:lnTo>
                  <a:lnTo>
                    <a:pt x="20" y="0"/>
                  </a:lnTo>
                  <a:close/>
                </a:path>
              </a:pathLst>
            </a:custGeom>
            <a:solidFill>
              <a:srgbClr val="5567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86">
              <a:extLst>
                <a:ext uri="{FF2B5EF4-FFF2-40B4-BE49-F238E27FC236}">
                  <a16:creationId xmlns:a16="http://schemas.microsoft.com/office/drawing/2014/main" id="{E1F83C84-DA57-4CD8-B1B6-3CEC4D797B63}"/>
                </a:ext>
              </a:extLst>
            </p:cNvPr>
            <p:cNvSpPr>
              <a:spLocks/>
            </p:cNvSpPr>
            <p:nvPr userDrawn="1"/>
          </p:nvSpPr>
          <p:spPr bwMode="auto">
            <a:xfrm>
              <a:off x="-1692275" y="5918200"/>
              <a:ext cx="341313" cy="339725"/>
            </a:xfrm>
            <a:custGeom>
              <a:avLst/>
              <a:gdLst>
                <a:gd name="T0" fmla="*/ 215 w 215"/>
                <a:gd name="T1" fmla="*/ 107 h 214"/>
                <a:gd name="T2" fmla="*/ 213 w 215"/>
                <a:gd name="T3" fmla="*/ 128 h 214"/>
                <a:gd name="T4" fmla="*/ 207 w 215"/>
                <a:gd name="T5" fmla="*/ 149 h 214"/>
                <a:gd name="T6" fmla="*/ 197 w 215"/>
                <a:gd name="T7" fmla="*/ 167 h 214"/>
                <a:gd name="T8" fmla="*/ 184 w 215"/>
                <a:gd name="T9" fmla="*/ 183 h 214"/>
                <a:gd name="T10" fmla="*/ 168 w 215"/>
                <a:gd name="T11" fmla="*/ 195 h 214"/>
                <a:gd name="T12" fmla="*/ 149 w 215"/>
                <a:gd name="T13" fmla="*/ 206 h 214"/>
                <a:gd name="T14" fmla="*/ 130 w 215"/>
                <a:gd name="T15" fmla="*/ 212 h 214"/>
                <a:gd name="T16" fmla="*/ 108 w 215"/>
                <a:gd name="T17" fmla="*/ 214 h 214"/>
                <a:gd name="T18" fmla="*/ 97 w 215"/>
                <a:gd name="T19" fmla="*/ 214 h 214"/>
                <a:gd name="T20" fmla="*/ 76 w 215"/>
                <a:gd name="T21" fmla="*/ 210 h 214"/>
                <a:gd name="T22" fmla="*/ 56 w 215"/>
                <a:gd name="T23" fmla="*/ 201 h 214"/>
                <a:gd name="T24" fmla="*/ 39 w 215"/>
                <a:gd name="T25" fmla="*/ 189 h 214"/>
                <a:gd name="T26" fmla="*/ 26 w 215"/>
                <a:gd name="T27" fmla="*/ 176 h 214"/>
                <a:gd name="T28" fmla="*/ 14 w 215"/>
                <a:gd name="T29" fmla="*/ 159 h 214"/>
                <a:gd name="T30" fmla="*/ 5 w 215"/>
                <a:gd name="T31" fmla="*/ 139 h 214"/>
                <a:gd name="T32" fmla="*/ 1 w 215"/>
                <a:gd name="T33" fmla="*/ 118 h 214"/>
                <a:gd name="T34" fmla="*/ 0 w 215"/>
                <a:gd name="T35" fmla="*/ 107 h 214"/>
                <a:gd name="T36" fmla="*/ 3 w 215"/>
                <a:gd name="T37" fmla="*/ 85 h 214"/>
                <a:gd name="T38" fmla="*/ 9 w 215"/>
                <a:gd name="T39" fmla="*/ 66 h 214"/>
                <a:gd name="T40" fmla="*/ 18 w 215"/>
                <a:gd name="T41" fmla="*/ 47 h 214"/>
                <a:gd name="T42" fmla="*/ 32 w 215"/>
                <a:gd name="T43" fmla="*/ 32 h 214"/>
                <a:gd name="T44" fmla="*/ 48 w 215"/>
                <a:gd name="T45" fmla="*/ 18 h 214"/>
                <a:gd name="T46" fmla="*/ 66 w 215"/>
                <a:gd name="T47" fmla="*/ 8 h 214"/>
                <a:gd name="T48" fmla="*/ 87 w 215"/>
                <a:gd name="T49" fmla="*/ 2 h 214"/>
                <a:gd name="T50" fmla="*/ 108 w 215"/>
                <a:gd name="T51" fmla="*/ 0 h 214"/>
                <a:gd name="T52" fmla="*/ 119 w 215"/>
                <a:gd name="T53" fmla="*/ 0 h 214"/>
                <a:gd name="T54" fmla="*/ 140 w 215"/>
                <a:gd name="T55" fmla="*/ 5 h 214"/>
                <a:gd name="T56" fmla="*/ 159 w 215"/>
                <a:gd name="T57" fmla="*/ 13 h 214"/>
                <a:gd name="T58" fmla="*/ 176 w 215"/>
                <a:gd name="T59" fmla="*/ 24 h 214"/>
                <a:gd name="T60" fmla="*/ 191 w 215"/>
                <a:gd name="T61" fmla="*/ 39 h 214"/>
                <a:gd name="T62" fmla="*/ 202 w 215"/>
                <a:gd name="T63" fmla="*/ 56 h 214"/>
                <a:gd name="T64" fmla="*/ 210 w 215"/>
                <a:gd name="T65" fmla="*/ 76 h 214"/>
                <a:gd name="T66" fmla="*/ 215 w 215"/>
                <a:gd name="T67" fmla="*/ 96 h 214"/>
                <a:gd name="T68" fmla="*/ 215 w 215"/>
                <a:gd name="T69"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214">
                  <a:moveTo>
                    <a:pt x="215" y="107"/>
                  </a:moveTo>
                  <a:lnTo>
                    <a:pt x="215" y="107"/>
                  </a:lnTo>
                  <a:lnTo>
                    <a:pt x="215" y="118"/>
                  </a:lnTo>
                  <a:lnTo>
                    <a:pt x="213" y="128"/>
                  </a:lnTo>
                  <a:lnTo>
                    <a:pt x="210" y="139"/>
                  </a:lnTo>
                  <a:lnTo>
                    <a:pt x="207" y="149"/>
                  </a:lnTo>
                  <a:lnTo>
                    <a:pt x="202" y="159"/>
                  </a:lnTo>
                  <a:lnTo>
                    <a:pt x="197" y="167"/>
                  </a:lnTo>
                  <a:lnTo>
                    <a:pt x="191" y="176"/>
                  </a:lnTo>
                  <a:lnTo>
                    <a:pt x="184" y="183"/>
                  </a:lnTo>
                  <a:lnTo>
                    <a:pt x="176" y="189"/>
                  </a:lnTo>
                  <a:lnTo>
                    <a:pt x="168" y="195"/>
                  </a:lnTo>
                  <a:lnTo>
                    <a:pt x="159" y="201"/>
                  </a:lnTo>
                  <a:lnTo>
                    <a:pt x="149" y="206"/>
                  </a:lnTo>
                  <a:lnTo>
                    <a:pt x="140" y="210"/>
                  </a:lnTo>
                  <a:lnTo>
                    <a:pt x="130" y="212"/>
                  </a:lnTo>
                  <a:lnTo>
                    <a:pt x="119" y="214"/>
                  </a:lnTo>
                  <a:lnTo>
                    <a:pt x="108" y="214"/>
                  </a:lnTo>
                  <a:lnTo>
                    <a:pt x="108" y="214"/>
                  </a:lnTo>
                  <a:lnTo>
                    <a:pt x="97" y="214"/>
                  </a:lnTo>
                  <a:lnTo>
                    <a:pt x="87" y="212"/>
                  </a:lnTo>
                  <a:lnTo>
                    <a:pt x="76" y="210"/>
                  </a:lnTo>
                  <a:lnTo>
                    <a:pt x="66" y="206"/>
                  </a:lnTo>
                  <a:lnTo>
                    <a:pt x="56" y="201"/>
                  </a:lnTo>
                  <a:lnTo>
                    <a:pt x="48" y="195"/>
                  </a:lnTo>
                  <a:lnTo>
                    <a:pt x="39" y="189"/>
                  </a:lnTo>
                  <a:lnTo>
                    <a:pt x="32" y="183"/>
                  </a:lnTo>
                  <a:lnTo>
                    <a:pt x="26" y="176"/>
                  </a:lnTo>
                  <a:lnTo>
                    <a:pt x="18" y="167"/>
                  </a:lnTo>
                  <a:lnTo>
                    <a:pt x="14" y="159"/>
                  </a:lnTo>
                  <a:lnTo>
                    <a:pt x="9" y="149"/>
                  </a:lnTo>
                  <a:lnTo>
                    <a:pt x="5" y="139"/>
                  </a:lnTo>
                  <a:lnTo>
                    <a:pt x="3" y="128"/>
                  </a:lnTo>
                  <a:lnTo>
                    <a:pt x="1" y="118"/>
                  </a:lnTo>
                  <a:lnTo>
                    <a:pt x="0" y="107"/>
                  </a:lnTo>
                  <a:lnTo>
                    <a:pt x="0" y="107"/>
                  </a:lnTo>
                  <a:lnTo>
                    <a:pt x="1" y="96"/>
                  </a:lnTo>
                  <a:lnTo>
                    <a:pt x="3" y="85"/>
                  </a:lnTo>
                  <a:lnTo>
                    <a:pt x="5" y="76"/>
                  </a:lnTo>
                  <a:lnTo>
                    <a:pt x="9" y="66"/>
                  </a:lnTo>
                  <a:lnTo>
                    <a:pt x="14" y="56"/>
                  </a:lnTo>
                  <a:lnTo>
                    <a:pt x="18" y="47"/>
                  </a:lnTo>
                  <a:lnTo>
                    <a:pt x="26" y="39"/>
                  </a:lnTo>
                  <a:lnTo>
                    <a:pt x="32" y="32"/>
                  </a:lnTo>
                  <a:lnTo>
                    <a:pt x="39" y="24"/>
                  </a:lnTo>
                  <a:lnTo>
                    <a:pt x="48" y="18"/>
                  </a:lnTo>
                  <a:lnTo>
                    <a:pt x="56" y="13"/>
                  </a:lnTo>
                  <a:lnTo>
                    <a:pt x="66" y="8"/>
                  </a:lnTo>
                  <a:lnTo>
                    <a:pt x="76" y="5"/>
                  </a:lnTo>
                  <a:lnTo>
                    <a:pt x="87" y="2"/>
                  </a:lnTo>
                  <a:lnTo>
                    <a:pt x="97" y="0"/>
                  </a:lnTo>
                  <a:lnTo>
                    <a:pt x="108" y="0"/>
                  </a:lnTo>
                  <a:lnTo>
                    <a:pt x="108" y="0"/>
                  </a:lnTo>
                  <a:lnTo>
                    <a:pt x="119" y="0"/>
                  </a:lnTo>
                  <a:lnTo>
                    <a:pt x="130" y="2"/>
                  </a:lnTo>
                  <a:lnTo>
                    <a:pt x="140" y="5"/>
                  </a:lnTo>
                  <a:lnTo>
                    <a:pt x="149" y="8"/>
                  </a:lnTo>
                  <a:lnTo>
                    <a:pt x="159" y="13"/>
                  </a:lnTo>
                  <a:lnTo>
                    <a:pt x="168" y="18"/>
                  </a:lnTo>
                  <a:lnTo>
                    <a:pt x="176" y="24"/>
                  </a:lnTo>
                  <a:lnTo>
                    <a:pt x="184" y="32"/>
                  </a:lnTo>
                  <a:lnTo>
                    <a:pt x="191" y="39"/>
                  </a:lnTo>
                  <a:lnTo>
                    <a:pt x="197" y="47"/>
                  </a:lnTo>
                  <a:lnTo>
                    <a:pt x="202" y="56"/>
                  </a:lnTo>
                  <a:lnTo>
                    <a:pt x="207" y="66"/>
                  </a:lnTo>
                  <a:lnTo>
                    <a:pt x="210" y="76"/>
                  </a:lnTo>
                  <a:lnTo>
                    <a:pt x="213" y="85"/>
                  </a:lnTo>
                  <a:lnTo>
                    <a:pt x="215" y="96"/>
                  </a:lnTo>
                  <a:lnTo>
                    <a:pt x="215" y="107"/>
                  </a:lnTo>
                  <a:lnTo>
                    <a:pt x="215" y="107"/>
                  </a:lnTo>
                  <a:close/>
                </a:path>
              </a:pathLst>
            </a:custGeom>
            <a:solidFill>
              <a:srgbClr val="DCF1EC"/>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87">
              <a:extLst>
                <a:ext uri="{FF2B5EF4-FFF2-40B4-BE49-F238E27FC236}">
                  <a16:creationId xmlns:a16="http://schemas.microsoft.com/office/drawing/2014/main" id="{17AA3A10-7070-4299-8F45-B7736664B111}"/>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 name="T114" fmla="*/ 0 w 137"/>
                <a:gd name="T115" fmla="*/ 3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lnTo>
                    <a:pt x="0" y="3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88">
              <a:extLst>
                <a:ext uri="{FF2B5EF4-FFF2-40B4-BE49-F238E27FC236}">
                  <a16:creationId xmlns:a16="http://schemas.microsoft.com/office/drawing/2014/main" id="{3C1347D1-E8D9-470E-BD73-38B336602D25}"/>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89">
              <a:extLst>
                <a:ext uri="{FF2B5EF4-FFF2-40B4-BE49-F238E27FC236}">
                  <a16:creationId xmlns:a16="http://schemas.microsoft.com/office/drawing/2014/main" id="{DE630064-3DB9-4CA1-8157-245BB42EAF23}"/>
                </a:ext>
              </a:extLst>
            </p:cNvPr>
            <p:cNvSpPr>
              <a:spLocks/>
            </p:cNvSpPr>
            <p:nvPr userDrawn="1"/>
          </p:nvSpPr>
          <p:spPr bwMode="auto">
            <a:xfrm>
              <a:off x="-1687512" y="5926138"/>
              <a:ext cx="336550" cy="336550"/>
            </a:xfrm>
            <a:custGeom>
              <a:avLst/>
              <a:gdLst>
                <a:gd name="T0" fmla="*/ 47 w 212"/>
                <a:gd name="T1" fmla="*/ 16 h 212"/>
                <a:gd name="T2" fmla="*/ 67 w 212"/>
                <a:gd name="T3" fmla="*/ 6 h 212"/>
                <a:gd name="T4" fmla="*/ 88 w 212"/>
                <a:gd name="T5" fmla="*/ 1 h 212"/>
                <a:gd name="T6" fmla="*/ 107 w 212"/>
                <a:gd name="T7" fmla="*/ 0 h 212"/>
                <a:gd name="T8" fmla="*/ 128 w 212"/>
                <a:gd name="T9" fmla="*/ 2 h 212"/>
                <a:gd name="T10" fmla="*/ 148 w 212"/>
                <a:gd name="T11" fmla="*/ 8 h 212"/>
                <a:gd name="T12" fmla="*/ 166 w 212"/>
                <a:gd name="T13" fmla="*/ 18 h 212"/>
                <a:gd name="T14" fmla="*/ 182 w 212"/>
                <a:gd name="T15" fmla="*/ 31 h 212"/>
                <a:gd name="T16" fmla="*/ 195 w 212"/>
                <a:gd name="T17" fmla="*/ 47 h 212"/>
                <a:gd name="T18" fmla="*/ 200 w 212"/>
                <a:gd name="T19" fmla="*/ 57 h 212"/>
                <a:gd name="T20" fmla="*/ 207 w 212"/>
                <a:gd name="T21" fmla="*/ 77 h 212"/>
                <a:gd name="T22" fmla="*/ 211 w 212"/>
                <a:gd name="T23" fmla="*/ 97 h 212"/>
                <a:gd name="T24" fmla="*/ 211 w 212"/>
                <a:gd name="T25" fmla="*/ 118 h 212"/>
                <a:gd name="T26" fmla="*/ 206 w 212"/>
                <a:gd name="T27" fmla="*/ 138 h 212"/>
                <a:gd name="T28" fmla="*/ 199 w 212"/>
                <a:gd name="T29" fmla="*/ 156 h 212"/>
                <a:gd name="T30" fmla="*/ 187 w 212"/>
                <a:gd name="T31" fmla="*/ 173 h 212"/>
                <a:gd name="T32" fmla="*/ 172 w 212"/>
                <a:gd name="T33" fmla="*/ 188 h 212"/>
                <a:gd name="T34" fmla="*/ 163 w 212"/>
                <a:gd name="T35" fmla="*/ 195 h 212"/>
                <a:gd name="T36" fmla="*/ 144 w 212"/>
                <a:gd name="T37" fmla="*/ 205 h 212"/>
                <a:gd name="T38" fmla="*/ 124 w 212"/>
                <a:gd name="T39" fmla="*/ 210 h 212"/>
                <a:gd name="T40" fmla="*/ 104 w 212"/>
                <a:gd name="T41" fmla="*/ 212 h 212"/>
                <a:gd name="T42" fmla="*/ 83 w 212"/>
                <a:gd name="T43" fmla="*/ 210 h 212"/>
                <a:gd name="T44" fmla="*/ 63 w 212"/>
                <a:gd name="T45" fmla="*/ 204 h 212"/>
                <a:gd name="T46" fmla="*/ 46 w 212"/>
                <a:gd name="T47" fmla="*/ 193 h 212"/>
                <a:gd name="T48" fmla="*/ 29 w 212"/>
                <a:gd name="T49" fmla="*/ 181 h 212"/>
                <a:gd name="T50" fmla="*/ 15 w 212"/>
                <a:gd name="T51" fmla="*/ 163 h 212"/>
                <a:gd name="T52" fmla="*/ 11 w 212"/>
                <a:gd name="T53" fmla="*/ 154 h 212"/>
                <a:gd name="T54" fmla="*/ 3 w 212"/>
                <a:gd name="T55" fmla="*/ 134 h 212"/>
                <a:gd name="T56" fmla="*/ 0 w 212"/>
                <a:gd name="T57" fmla="*/ 113 h 212"/>
                <a:gd name="T58" fmla="*/ 0 w 212"/>
                <a:gd name="T59" fmla="*/ 93 h 212"/>
                <a:gd name="T60" fmla="*/ 4 w 212"/>
                <a:gd name="T61" fmla="*/ 73 h 212"/>
                <a:gd name="T62" fmla="*/ 12 w 212"/>
                <a:gd name="T63" fmla="*/ 55 h 212"/>
                <a:gd name="T64" fmla="*/ 24 w 212"/>
                <a:gd name="T65" fmla="*/ 38 h 212"/>
                <a:gd name="T66" fmla="*/ 39 w 212"/>
                <a:gd name="T67" fmla="*/ 23 h 212"/>
                <a:gd name="T68" fmla="*/ 47 w 212"/>
                <a:gd name="T69" fmla="*/ 1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2" h="212">
                  <a:moveTo>
                    <a:pt x="47" y="16"/>
                  </a:moveTo>
                  <a:lnTo>
                    <a:pt x="47" y="16"/>
                  </a:lnTo>
                  <a:lnTo>
                    <a:pt x="57" y="11"/>
                  </a:lnTo>
                  <a:lnTo>
                    <a:pt x="67" y="6"/>
                  </a:lnTo>
                  <a:lnTo>
                    <a:pt x="77" y="3"/>
                  </a:lnTo>
                  <a:lnTo>
                    <a:pt x="88" y="1"/>
                  </a:lnTo>
                  <a:lnTo>
                    <a:pt x="97" y="0"/>
                  </a:lnTo>
                  <a:lnTo>
                    <a:pt x="107" y="0"/>
                  </a:lnTo>
                  <a:lnTo>
                    <a:pt x="118" y="0"/>
                  </a:lnTo>
                  <a:lnTo>
                    <a:pt x="128" y="2"/>
                  </a:lnTo>
                  <a:lnTo>
                    <a:pt x="138" y="5"/>
                  </a:lnTo>
                  <a:lnTo>
                    <a:pt x="148" y="8"/>
                  </a:lnTo>
                  <a:lnTo>
                    <a:pt x="156" y="12"/>
                  </a:lnTo>
                  <a:lnTo>
                    <a:pt x="166" y="18"/>
                  </a:lnTo>
                  <a:lnTo>
                    <a:pt x="173" y="24"/>
                  </a:lnTo>
                  <a:lnTo>
                    <a:pt x="182" y="31"/>
                  </a:lnTo>
                  <a:lnTo>
                    <a:pt x="188" y="39"/>
                  </a:lnTo>
                  <a:lnTo>
                    <a:pt x="195" y="47"/>
                  </a:lnTo>
                  <a:lnTo>
                    <a:pt x="195" y="47"/>
                  </a:lnTo>
                  <a:lnTo>
                    <a:pt x="200" y="57"/>
                  </a:lnTo>
                  <a:lnTo>
                    <a:pt x="205" y="67"/>
                  </a:lnTo>
                  <a:lnTo>
                    <a:pt x="207" y="77"/>
                  </a:lnTo>
                  <a:lnTo>
                    <a:pt x="210" y="88"/>
                  </a:lnTo>
                  <a:lnTo>
                    <a:pt x="211" y="97"/>
                  </a:lnTo>
                  <a:lnTo>
                    <a:pt x="212" y="107"/>
                  </a:lnTo>
                  <a:lnTo>
                    <a:pt x="211" y="118"/>
                  </a:lnTo>
                  <a:lnTo>
                    <a:pt x="210" y="128"/>
                  </a:lnTo>
                  <a:lnTo>
                    <a:pt x="206" y="138"/>
                  </a:lnTo>
                  <a:lnTo>
                    <a:pt x="204" y="148"/>
                  </a:lnTo>
                  <a:lnTo>
                    <a:pt x="199" y="156"/>
                  </a:lnTo>
                  <a:lnTo>
                    <a:pt x="193" y="166"/>
                  </a:lnTo>
                  <a:lnTo>
                    <a:pt x="187" y="173"/>
                  </a:lnTo>
                  <a:lnTo>
                    <a:pt x="179" y="182"/>
                  </a:lnTo>
                  <a:lnTo>
                    <a:pt x="172" y="188"/>
                  </a:lnTo>
                  <a:lnTo>
                    <a:pt x="163" y="195"/>
                  </a:lnTo>
                  <a:lnTo>
                    <a:pt x="163" y="195"/>
                  </a:lnTo>
                  <a:lnTo>
                    <a:pt x="154" y="200"/>
                  </a:lnTo>
                  <a:lnTo>
                    <a:pt x="144" y="205"/>
                  </a:lnTo>
                  <a:lnTo>
                    <a:pt x="134" y="207"/>
                  </a:lnTo>
                  <a:lnTo>
                    <a:pt x="124" y="210"/>
                  </a:lnTo>
                  <a:lnTo>
                    <a:pt x="113" y="211"/>
                  </a:lnTo>
                  <a:lnTo>
                    <a:pt x="104" y="212"/>
                  </a:lnTo>
                  <a:lnTo>
                    <a:pt x="93" y="211"/>
                  </a:lnTo>
                  <a:lnTo>
                    <a:pt x="83" y="210"/>
                  </a:lnTo>
                  <a:lnTo>
                    <a:pt x="73" y="206"/>
                  </a:lnTo>
                  <a:lnTo>
                    <a:pt x="63" y="204"/>
                  </a:lnTo>
                  <a:lnTo>
                    <a:pt x="55" y="199"/>
                  </a:lnTo>
                  <a:lnTo>
                    <a:pt x="46" y="193"/>
                  </a:lnTo>
                  <a:lnTo>
                    <a:pt x="37" y="187"/>
                  </a:lnTo>
                  <a:lnTo>
                    <a:pt x="29" y="181"/>
                  </a:lnTo>
                  <a:lnTo>
                    <a:pt x="23" y="172"/>
                  </a:lnTo>
                  <a:lnTo>
                    <a:pt x="15" y="163"/>
                  </a:lnTo>
                  <a:lnTo>
                    <a:pt x="15" y="163"/>
                  </a:lnTo>
                  <a:lnTo>
                    <a:pt x="11" y="154"/>
                  </a:lnTo>
                  <a:lnTo>
                    <a:pt x="6" y="144"/>
                  </a:lnTo>
                  <a:lnTo>
                    <a:pt x="3" y="134"/>
                  </a:lnTo>
                  <a:lnTo>
                    <a:pt x="1" y="124"/>
                  </a:lnTo>
                  <a:lnTo>
                    <a:pt x="0" y="113"/>
                  </a:lnTo>
                  <a:lnTo>
                    <a:pt x="0" y="104"/>
                  </a:lnTo>
                  <a:lnTo>
                    <a:pt x="0" y="93"/>
                  </a:lnTo>
                  <a:lnTo>
                    <a:pt x="2" y="83"/>
                  </a:lnTo>
                  <a:lnTo>
                    <a:pt x="4" y="73"/>
                  </a:lnTo>
                  <a:lnTo>
                    <a:pt x="8" y="63"/>
                  </a:lnTo>
                  <a:lnTo>
                    <a:pt x="12" y="55"/>
                  </a:lnTo>
                  <a:lnTo>
                    <a:pt x="18" y="46"/>
                  </a:lnTo>
                  <a:lnTo>
                    <a:pt x="24" y="38"/>
                  </a:lnTo>
                  <a:lnTo>
                    <a:pt x="31" y="29"/>
                  </a:lnTo>
                  <a:lnTo>
                    <a:pt x="39" y="23"/>
                  </a:lnTo>
                  <a:lnTo>
                    <a:pt x="47" y="16"/>
                  </a:lnTo>
                  <a:lnTo>
                    <a:pt x="47" y="16"/>
                  </a:lnTo>
                  <a:close/>
                </a:path>
              </a:pathLst>
            </a:custGeom>
            <a:noFill/>
            <a:ln w="20638">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90">
              <a:extLst>
                <a:ext uri="{FF2B5EF4-FFF2-40B4-BE49-F238E27FC236}">
                  <a16:creationId xmlns:a16="http://schemas.microsoft.com/office/drawing/2014/main" id="{D737417D-408A-467A-8BF2-59ACD603EFDC}"/>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9 w 44"/>
                <a:gd name="T5" fmla="*/ 155 h 155"/>
                <a:gd name="T6" fmla="*/ 18 w 44"/>
                <a:gd name="T7" fmla="*/ 154 h 155"/>
                <a:gd name="T8" fmla="*/ 25 w 44"/>
                <a:gd name="T9" fmla="*/ 151 h 155"/>
                <a:gd name="T10" fmla="*/ 31 w 44"/>
                <a:gd name="T11" fmla="*/ 147 h 155"/>
                <a:gd name="T12" fmla="*/ 36 w 44"/>
                <a:gd name="T13" fmla="*/ 143 h 155"/>
                <a:gd name="T14" fmla="*/ 40 w 44"/>
                <a:gd name="T15" fmla="*/ 135 h 155"/>
                <a:gd name="T16" fmla="*/ 42 w 44"/>
                <a:gd name="T17" fmla="*/ 128 h 155"/>
                <a:gd name="T18" fmla="*/ 44 w 44"/>
                <a:gd name="T19" fmla="*/ 119 h 155"/>
                <a:gd name="T20" fmla="*/ 44 w 44"/>
                <a:gd name="T21" fmla="*/ 119 h 155"/>
                <a:gd name="T22" fmla="*/ 44 w 44"/>
                <a:gd name="T23" fmla="*/ 36 h 155"/>
                <a:gd name="T24" fmla="*/ 44 w 44"/>
                <a:gd name="T25" fmla="*/ 36 h 155"/>
                <a:gd name="T26" fmla="*/ 42 w 44"/>
                <a:gd name="T27" fmla="*/ 26 h 155"/>
                <a:gd name="T28" fmla="*/ 40 w 44"/>
                <a:gd name="T29" fmla="*/ 19 h 155"/>
                <a:gd name="T30" fmla="*/ 36 w 44"/>
                <a:gd name="T31" fmla="*/ 12 h 155"/>
                <a:gd name="T32" fmla="*/ 31 w 44"/>
                <a:gd name="T33" fmla="*/ 7 h 155"/>
                <a:gd name="T34" fmla="*/ 25 w 44"/>
                <a:gd name="T35" fmla="*/ 2 h 155"/>
                <a:gd name="T36" fmla="*/ 18 w 44"/>
                <a:gd name="T37" fmla="*/ 0 h 155"/>
                <a:gd name="T38" fmla="*/ 9 w 44"/>
                <a:gd name="T39" fmla="*/ 0 h 155"/>
                <a:gd name="T40" fmla="*/ 0 w 44"/>
                <a:gd name="T41" fmla="*/ 0 h 155"/>
                <a:gd name="T42" fmla="*/ 0 w 44"/>
                <a:gd name="T43" fmla="*/ 0 h 155"/>
                <a:gd name="T44" fmla="*/ 0 w 44"/>
                <a:gd name="T45" fmla="*/ 19 h 155"/>
                <a:gd name="T46" fmla="*/ 0 w 44"/>
                <a:gd name="T47" fmla="*/ 19 h 155"/>
                <a:gd name="T48" fmla="*/ 13 w 44"/>
                <a:gd name="T49" fmla="*/ 22 h 155"/>
                <a:gd name="T50" fmla="*/ 17 w 44"/>
                <a:gd name="T51" fmla="*/ 23 h 155"/>
                <a:gd name="T52" fmla="*/ 19 w 44"/>
                <a:gd name="T53" fmla="*/ 24 h 155"/>
                <a:gd name="T54" fmla="*/ 20 w 44"/>
                <a:gd name="T55" fmla="*/ 28 h 155"/>
                <a:gd name="T56" fmla="*/ 22 w 44"/>
                <a:gd name="T57" fmla="*/ 31 h 155"/>
                <a:gd name="T58" fmla="*/ 23 w 44"/>
                <a:gd name="T59" fmla="*/ 44 h 155"/>
                <a:gd name="T60" fmla="*/ 23 w 44"/>
                <a:gd name="T61" fmla="*/ 44 h 155"/>
                <a:gd name="T62" fmla="*/ 22 w 44"/>
                <a:gd name="T63" fmla="*/ 112 h 155"/>
                <a:gd name="T64" fmla="*/ 22 w 44"/>
                <a:gd name="T65" fmla="*/ 112 h 155"/>
                <a:gd name="T66" fmla="*/ 22 w 44"/>
                <a:gd name="T67" fmla="*/ 123 h 155"/>
                <a:gd name="T68" fmla="*/ 20 w 44"/>
                <a:gd name="T69" fmla="*/ 127 h 155"/>
                <a:gd name="T70" fmla="*/ 19 w 44"/>
                <a:gd name="T71" fmla="*/ 129 h 155"/>
                <a:gd name="T72" fmla="*/ 17 w 44"/>
                <a:gd name="T73" fmla="*/ 132 h 155"/>
                <a:gd name="T74" fmla="*/ 13 w 44"/>
                <a:gd name="T75" fmla="*/ 133 h 155"/>
                <a:gd name="T76" fmla="*/ 2 w 44"/>
                <a:gd name="T77" fmla="*/ 134 h 155"/>
                <a:gd name="T78" fmla="*/ 2 w 44"/>
                <a:gd name="T79" fmla="*/ 134 h 155"/>
                <a:gd name="T80" fmla="*/ 0 w 44"/>
                <a:gd name="T81" fmla="*/ 135 h 155"/>
                <a:gd name="T82" fmla="*/ 0 w 44"/>
                <a:gd name="T83" fmla="*/ 13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9" y="155"/>
                  </a:lnTo>
                  <a:lnTo>
                    <a:pt x="18" y="154"/>
                  </a:lnTo>
                  <a:lnTo>
                    <a:pt x="25" y="151"/>
                  </a:lnTo>
                  <a:lnTo>
                    <a:pt x="31" y="147"/>
                  </a:lnTo>
                  <a:lnTo>
                    <a:pt x="36" y="143"/>
                  </a:lnTo>
                  <a:lnTo>
                    <a:pt x="40" y="135"/>
                  </a:lnTo>
                  <a:lnTo>
                    <a:pt x="42" y="128"/>
                  </a:lnTo>
                  <a:lnTo>
                    <a:pt x="44" y="119"/>
                  </a:lnTo>
                  <a:lnTo>
                    <a:pt x="44" y="119"/>
                  </a:lnTo>
                  <a:lnTo>
                    <a:pt x="44" y="36"/>
                  </a:lnTo>
                  <a:lnTo>
                    <a:pt x="44" y="36"/>
                  </a:lnTo>
                  <a:lnTo>
                    <a:pt x="42" y="26"/>
                  </a:lnTo>
                  <a:lnTo>
                    <a:pt x="40" y="19"/>
                  </a:lnTo>
                  <a:lnTo>
                    <a:pt x="36" y="12"/>
                  </a:lnTo>
                  <a:lnTo>
                    <a:pt x="31" y="7"/>
                  </a:lnTo>
                  <a:lnTo>
                    <a:pt x="25" y="2"/>
                  </a:lnTo>
                  <a:lnTo>
                    <a:pt x="18" y="0"/>
                  </a:lnTo>
                  <a:lnTo>
                    <a:pt x="9" y="0"/>
                  </a:lnTo>
                  <a:lnTo>
                    <a:pt x="0" y="0"/>
                  </a:lnTo>
                  <a:lnTo>
                    <a:pt x="0" y="0"/>
                  </a:lnTo>
                  <a:lnTo>
                    <a:pt x="0" y="19"/>
                  </a:lnTo>
                  <a:lnTo>
                    <a:pt x="0" y="19"/>
                  </a:lnTo>
                  <a:lnTo>
                    <a:pt x="13" y="22"/>
                  </a:lnTo>
                  <a:lnTo>
                    <a:pt x="17" y="23"/>
                  </a:lnTo>
                  <a:lnTo>
                    <a:pt x="19" y="24"/>
                  </a:lnTo>
                  <a:lnTo>
                    <a:pt x="20" y="28"/>
                  </a:lnTo>
                  <a:lnTo>
                    <a:pt x="22" y="31"/>
                  </a:lnTo>
                  <a:lnTo>
                    <a:pt x="23" y="44"/>
                  </a:lnTo>
                  <a:lnTo>
                    <a:pt x="23" y="44"/>
                  </a:lnTo>
                  <a:lnTo>
                    <a:pt x="22" y="112"/>
                  </a:lnTo>
                  <a:lnTo>
                    <a:pt x="22" y="112"/>
                  </a:lnTo>
                  <a:lnTo>
                    <a:pt x="22" y="123"/>
                  </a:lnTo>
                  <a:lnTo>
                    <a:pt x="20" y="127"/>
                  </a:lnTo>
                  <a:lnTo>
                    <a:pt x="19" y="129"/>
                  </a:lnTo>
                  <a:lnTo>
                    <a:pt x="17" y="132"/>
                  </a:lnTo>
                  <a:lnTo>
                    <a:pt x="13" y="133"/>
                  </a:lnTo>
                  <a:lnTo>
                    <a:pt x="2" y="134"/>
                  </a:lnTo>
                  <a:lnTo>
                    <a:pt x="2" y="134"/>
                  </a:lnTo>
                  <a:lnTo>
                    <a:pt x="0" y="135"/>
                  </a:lnTo>
                  <a:lnTo>
                    <a:pt x="0" y="13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91">
              <a:extLst>
                <a:ext uri="{FF2B5EF4-FFF2-40B4-BE49-F238E27FC236}">
                  <a16:creationId xmlns:a16="http://schemas.microsoft.com/office/drawing/2014/main" id="{B6FD123A-93DF-432F-9F02-94666059A03A}"/>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35 w 44"/>
                <a:gd name="T5" fmla="*/ 0 h 155"/>
                <a:gd name="T6" fmla="*/ 27 w 44"/>
                <a:gd name="T7" fmla="*/ 1 h 155"/>
                <a:gd name="T8" fmla="*/ 20 w 44"/>
                <a:gd name="T9" fmla="*/ 3 h 155"/>
                <a:gd name="T10" fmla="*/ 14 w 44"/>
                <a:gd name="T11" fmla="*/ 6 h 155"/>
                <a:gd name="T12" fmla="*/ 8 w 44"/>
                <a:gd name="T13" fmla="*/ 11 h 155"/>
                <a:gd name="T14" fmla="*/ 4 w 44"/>
                <a:gd name="T15" fmla="*/ 17 h 155"/>
                <a:gd name="T16" fmla="*/ 2 w 44"/>
                <a:gd name="T17" fmla="*/ 23 h 155"/>
                <a:gd name="T18" fmla="*/ 2 w 44"/>
                <a:gd name="T19" fmla="*/ 31 h 155"/>
                <a:gd name="T20" fmla="*/ 2 w 44"/>
                <a:gd name="T21" fmla="*/ 31 h 155"/>
                <a:gd name="T22" fmla="*/ 0 w 44"/>
                <a:gd name="T23" fmla="*/ 77 h 155"/>
                <a:gd name="T24" fmla="*/ 2 w 44"/>
                <a:gd name="T25" fmla="*/ 123 h 155"/>
                <a:gd name="T26" fmla="*/ 2 w 44"/>
                <a:gd name="T27" fmla="*/ 123 h 155"/>
                <a:gd name="T28" fmla="*/ 2 w 44"/>
                <a:gd name="T29" fmla="*/ 132 h 155"/>
                <a:gd name="T30" fmla="*/ 5 w 44"/>
                <a:gd name="T31" fmla="*/ 138 h 155"/>
                <a:gd name="T32" fmla="*/ 9 w 44"/>
                <a:gd name="T33" fmla="*/ 144 h 155"/>
                <a:gd name="T34" fmla="*/ 15 w 44"/>
                <a:gd name="T35" fmla="*/ 149 h 155"/>
                <a:gd name="T36" fmla="*/ 21 w 44"/>
                <a:gd name="T37" fmla="*/ 152 h 155"/>
                <a:gd name="T38" fmla="*/ 28 w 44"/>
                <a:gd name="T39" fmla="*/ 155 h 155"/>
                <a:gd name="T40" fmla="*/ 36 w 44"/>
                <a:gd name="T41" fmla="*/ 155 h 155"/>
                <a:gd name="T42" fmla="*/ 44 w 44"/>
                <a:gd name="T43" fmla="*/ 154 h 155"/>
                <a:gd name="T44" fmla="*/ 44 w 44"/>
                <a:gd name="T45" fmla="*/ 154 h 155"/>
                <a:gd name="T46" fmla="*/ 44 w 44"/>
                <a:gd name="T47" fmla="*/ 134 h 155"/>
                <a:gd name="T48" fmla="*/ 44 w 44"/>
                <a:gd name="T49" fmla="*/ 134 h 155"/>
                <a:gd name="T50" fmla="*/ 36 w 44"/>
                <a:gd name="T51" fmla="*/ 134 h 155"/>
                <a:gd name="T52" fmla="*/ 36 w 44"/>
                <a:gd name="T53" fmla="*/ 134 h 155"/>
                <a:gd name="T54" fmla="*/ 30 w 44"/>
                <a:gd name="T55" fmla="*/ 133 h 155"/>
                <a:gd name="T56" fmla="*/ 26 w 44"/>
                <a:gd name="T57" fmla="*/ 130 h 155"/>
                <a:gd name="T58" fmla="*/ 24 w 44"/>
                <a:gd name="T59" fmla="*/ 125 h 155"/>
                <a:gd name="T60" fmla="*/ 22 w 44"/>
                <a:gd name="T61" fmla="*/ 121 h 155"/>
                <a:gd name="T62" fmla="*/ 22 w 44"/>
                <a:gd name="T63" fmla="*/ 121 h 155"/>
                <a:gd name="T64" fmla="*/ 22 w 44"/>
                <a:gd name="T65" fmla="*/ 34 h 155"/>
                <a:gd name="T66" fmla="*/ 22 w 44"/>
                <a:gd name="T67" fmla="*/ 34 h 155"/>
                <a:gd name="T68" fmla="*/ 24 w 44"/>
                <a:gd name="T69" fmla="*/ 28 h 155"/>
                <a:gd name="T70" fmla="*/ 26 w 44"/>
                <a:gd name="T71" fmla="*/ 24 h 155"/>
                <a:gd name="T72" fmla="*/ 30 w 44"/>
                <a:gd name="T73" fmla="*/ 22 h 155"/>
                <a:gd name="T74" fmla="*/ 36 w 44"/>
                <a:gd name="T75" fmla="*/ 20 h 155"/>
                <a:gd name="T76" fmla="*/ 36 w 44"/>
                <a:gd name="T77" fmla="*/ 20 h 155"/>
                <a:gd name="T78" fmla="*/ 44 w 44"/>
                <a:gd name="T79" fmla="*/ 19 h 155"/>
                <a:gd name="T80" fmla="*/ 44 w 44"/>
                <a:gd name="T81" fmla="*/ 19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35" y="0"/>
                  </a:lnTo>
                  <a:lnTo>
                    <a:pt x="27" y="1"/>
                  </a:lnTo>
                  <a:lnTo>
                    <a:pt x="20" y="3"/>
                  </a:lnTo>
                  <a:lnTo>
                    <a:pt x="14" y="6"/>
                  </a:lnTo>
                  <a:lnTo>
                    <a:pt x="8" y="11"/>
                  </a:lnTo>
                  <a:lnTo>
                    <a:pt x="4" y="17"/>
                  </a:lnTo>
                  <a:lnTo>
                    <a:pt x="2" y="23"/>
                  </a:lnTo>
                  <a:lnTo>
                    <a:pt x="2" y="31"/>
                  </a:lnTo>
                  <a:lnTo>
                    <a:pt x="2" y="31"/>
                  </a:lnTo>
                  <a:lnTo>
                    <a:pt x="0" y="77"/>
                  </a:lnTo>
                  <a:lnTo>
                    <a:pt x="2" y="123"/>
                  </a:lnTo>
                  <a:lnTo>
                    <a:pt x="2" y="123"/>
                  </a:lnTo>
                  <a:lnTo>
                    <a:pt x="2" y="132"/>
                  </a:lnTo>
                  <a:lnTo>
                    <a:pt x="5" y="138"/>
                  </a:lnTo>
                  <a:lnTo>
                    <a:pt x="9" y="144"/>
                  </a:lnTo>
                  <a:lnTo>
                    <a:pt x="15" y="149"/>
                  </a:lnTo>
                  <a:lnTo>
                    <a:pt x="21" y="152"/>
                  </a:lnTo>
                  <a:lnTo>
                    <a:pt x="28" y="155"/>
                  </a:lnTo>
                  <a:lnTo>
                    <a:pt x="36" y="155"/>
                  </a:lnTo>
                  <a:lnTo>
                    <a:pt x="44" y="154"/>
                  </a:lnTo>
                  <a:lnTo>
                    <a:pt x="44" y="154"/>
                  </a:lnTo>
                  <a:lnTo>
                    <a:pt x="44" y="134"/>
                  </a:lnTo>
                  <a:lnTo>
                    <a:pt x="44" y="134"/>
                  </a:lnTo>
                  <a:lnTo>
                    <a:pt x="36" y="134"/>
                  </a:lnTo>
                  <a:lnTo>
                    <a:pt x="36" y="134"/>
                  </a:lnTo>
                  <a:lnTo>
                    <a:pt x="30" y="133"/>
                  </a:lnTo>
                  <a:lnTo>
                    <a:pt x="26" y="130"/>
                  </a:lnTo>
                  <a:lnTo>
                    <a:pt x="24" y="125"/>
                  </a:lnTo>
                  <a:lnTo>
                    <a:pt x="22" y="121"/>
                  </a:lnTo>
                  <a:lnTo>
                    <a:pt x="22" y="121"/>
                  </a:lnTo>
                  <a:lnTo>
                    <a:pt x="22" y="34"/>
                  </a:lnTo>
                  <a:lnTo>
                    <a:pt x="22" y="34"/>
                  </a:lnTo>
                  <a:lnTo>
                    <a:pt x="24" y="28"/>
                  </a:lnTo>
                  <a:lnTo>
                    <a:pt x="26" y="24"/>
                  </a:lnTo>
                  <a:lnTo>
                    <a:pt x="30" y="22"/>
                  </a:lnTo>
                  <a:lnTo>
                    <a:pt x="36" y="20"/>
                  </a:lnTo>
                  <a:lnTo>
                    <a:pt x="36" y="20"/>
                  </a:lnTo>
                  <a:lnTo>
                    <a:pt x="44" y="19"/>
                  </a:lnTo>
                  <a:lnTo>
                    <a:pt x="44" y="19"/>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92">
              <a:extLst>
                <a:ext uri="{FF2B5EF4-FFF2-40B4-BE49-F238E27FC236}">
                  <a16:creationId xmlns:a16="http://schemas.microsoft.com/office/drawing/2014/main" id="{C2568B68-A019-4231-86EC-18F781114534}"/>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21 w 21"/>
                <a:gd name="T5" fmla="*/ 19 h 19"/>
                <a:gd name="T6" fmla="*/ 21 w 21"/>
                <a:gd name="T7" fmla="*/ 19 h 19"/>
                <a:gd name="T8" fmla="*/ 21 w 21"/>
                <a:gd name="T9" fmla="*/ 0 h 19"/>
                <a:gd name="T10" fmla="*/ 21 w 21"/>
                <a:gd name="T11" fmla="*/ 0 h 19"/>
                <a:gd name="T12" fmla="*/ 0 w 21"/>
                <a:gd name="T13" fmla="*/ 0 h 19"/>
                <a:gd name="T14" fmla="*/ 0 w 21"/>
                <a:gd name="T15" fmla="*/ 0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21" y="19"/>
                  </a:lnTo>
                  <a:lnTo>
                    <a:pt x="21" y="19"/>
                  </a:lnTo>
                  <a:lnTo>
                    <a:pt x="21" y="0"/>
                  </a:lnTo>
                  <a:lnTo>
                    <a:pt x="21" y="0"/>
                  </a:lnTo>
                  <a:lnTo>
                    <a:pt x="0" y="0"/>
                  </a:lnTo>
                  <a:lnTo>
                    <a:pt x="0" y="0"/>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93">
              <a:extLst>
                <a:ext uri="{FF2B5EF4-FFF2-40B4-BE49-F238E27FC236}">
                  <a16:creationId xmlns:a16="http://schemas.microsoft.com/office/drawing/2014/main" id="{A38532CC-A69D-4B46-93F3-92B90F31565B}"/>
                </a:ext>
              </a:extLst>
            </p:cNvPr>
            <p:cNvSpPr>
              <a:spLocks/>
            </p:cNvSpPr>
            <p:nvPr userDrawn="1"/>
          </p:nvSpPr>
          <p:spPr bwMode="auto">
            <a:xfrm>
              <a:off x="-1560512" y="5586413"/>
              <a:ext cx="31750" cy="30163"/>
            </a:xfrm>
            <a:custGeom>
              <a:avLst/>
              <a:gdLst>
                <a:gd name="T0" fmla="*/ 0 w 20"/>
                <a:gd name="T1" fmla="*/ 0 h 19"/>
                <a:gd name="T2" fmla="*/ 0 w 20"/>
                <a:gd name="T3" fmla="*/ 0 h 19"/>
                <a:gd name="T4" fmla="*/ 0 w 20"/>
                <a:gd name="T5" fmla="*/ 19 h 19"/>
                <a:gd name="T6" fmla="*/ 0 w 20"/>
                <a:gd name="T7" fmla="*/ 19 h 19"/>
                <a:gd name="T8" fmla="*/ 20 w 20"/>
                <a:gd name="T9" fmla="*/ 19 h 19"/>
                <a:gd name="T10" fmla="*/ 20 w 20"/>
                <a:gd name="T11" fmla="*/ 19 h 19"/>
                <a:gd name="T12" fmla="*/ 20 w 20"/>
                <a:gd name="T13" fmla="*/ 0 h 19"/>
                <a:gd name="T14" fmla="*/ 20 w 20"/>
                <a:gd name="T15" fmla="*/ 0 h 19"/>
                <a:gd name="T16" fmla="*/ 0 w 20"/>
                <a:gd name="T17" fmla="*/ 0 h 19"/>
                <a:gd name="T18" fmla="*/ 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0" y="0"/>
                  </a:moveTo>
                  <a:lnTo>
                    <a:pt x="0" y="0"/>
                  </a:lnTo>
                  <a:lnTo>
                    <a:pt x="0" y="19"/>
                  </a:lnTo>
                  <a:lnTo>
                    <a:pt x="0" y="19"/>
                  </a:lnTo>
                  <a:lnTo>
                    <a:pt x="20" y="19"/>
                  </a:lnTo>
                  <a:lnTo>
                    <a:pt x="20" y="19"/>
                  </a:lnTo>
                  <a:lnTo>
                    <a:pt x="20" y="0"/>
                  </a:lnTo>
                  <a:lnTo>
                    <a:pt x="20" y="0"/>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94">
              <a:extLst>
                <a:ext uri="{FF2B5EF4-FFF2-40B4-BE49-F238E27FC236}">
                  <a16:creationId xmlns:a16="http://schemas.microsoft.com/office/drawing/2014/main" id="{968DB4A4-6D30-42C9-B709-70F2327D3A18}"/>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20 w 20"/>
                <a:gd name="T5" fmla="*/ 0 h 21"/>
                <a:gd name="T6" fmla="*/ 20 w 20"/>
                <a:gd name="T7" fmla="*/ 0 h 21"/>
                <a:gd name="T8" fmla="*/ 0 w 20"/>
                <a:gd name="T9" fmla="*/ 0 h 21"/>
                <a:gd name="T10" fmla="*/ 0 w 20"/>
                <a:gd name="T11" fmla="*/ 0 h 21"/>
                <a:gd name="T12" fmla="*/ 0 w 20"/>
                <a:gd name="T13" fmla="*/ 21 h 21"/>
                <a:gd name="T14" fmla="*/ 0 w 20"/>
                <a:gd name="T15" fmla="*/ 21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20" y="0"/>
                  </a:lnTo>
                  <a:lnTo>
                    <a:pt x="20" y="0"/>
                  </a:lnTo>
                  <a:lnTo>
                    <a:pt x="0" y="0"/>
                  </a:lnTo>
                  <a:lnTo>
                    <a:pt x="0" y="0"/>
                  </a:lnTo>
                  <a:lnTo>
                    <a:pt x="0" y="21"/>
                  </a:lnTo>
                  <a:lnTo>
                    <a:pt x="0" y="21"/>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95">
              <a:extLst>
                <a:ext uri="{FF2B5EF4-FFF2-40B4-BE49-F238E27FC236}">
                  <a16:creationId xmlns:a16="http://schemas.microsoft.com/office/drawing/2014/main" id="{DDAF2027-56A1-4D06-87D2-64711619B201}"/>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0 w 44"/>
                <a:gd name="T5" fmla="*/ 135 h 155"/>
                <a:gd name="T6" fmla="*/ 0 w 44"/>
                <a:gd name="T7" fmla="*/ 135 h 155"/>
                <a:gd name="T8" fmla="*/ 2 w 44"/>
                <a:gd name="T9" fmla="*/ 134 h 155"/>
                <a:gd name="T10" fmla="*/ 2 w 44"/>
                <a:gd name="T11" fmla="*/ 134 h 155"/>
                <a:gd name="T12" fmla="*/ 13 w 44"/>
                <a:gd name="T13" fmla="*/ 133 h 155"/>
                <a:gd name="T14" fmla="*/ 17 w 44"/>
                <a:gd name="T15" fmla="*/ 132 h 155"/>
                <a:gd name="T16" fmla="*/ 19 w 44"/>
                <a:gd name="T17" fmla="*/ 129 h 155"/>
                <a:gd name="T18" fmla="*/ 20 w 44"/>
                <a:gd name="T19" fmla="*/ 127 h 155"/>
                <a:gd name="T20" fmla="*/ 22 w 44"/>
                <a:gd name="T21" fmla="*/ 123 h 155"/>
                <a:gd name="T22" fmla="*/ 22 w 44"/>
                <a:gd name="T23" fmla="*/ 112 h 155"/>
                <a:gd name="T24" fmla="*/ 22 w 44"/>
                <a:gd name="T25" fmla="*/ 112 h 155"/>
                <a:gd name="T26" fmla="*/ 23 w 44"/>
                <a:gd name="T27" fmla="*/ 44 h 155"/>
                <a:gd name="T28" fmla="*/ 23 w 44"/>
                <a:gd name="T29" fmla="*/ 44 h 155"/>
                <a:gd name="T30" fmla="*/ 22 w 44"/>
                <a:gd name="T31" fmla="*/ 31 h 155"/>
                <a:gd name="T32" fmla="*/ 20 w 44"/>
                <a:gd name="T33" fmla="*/ 28 h 155"/>
                <a:gd name="T34" fmla="*/ 19 w 44"/>
                <a:gd name="T35" fmla="*/ 24 h 155"/>
                <a:gd name="T36" fmla="*/ 17 w 44"/>
                <a:gd name="T37" fmla="*/ 23 h 155"/>
                <a:gd name="T38" fmla="*/ 13 w 44"/>
                <a:gd name="T39" fmla="*/ 22 h 155"/>
                <a:gd name="T40" fmla="*/ 0 w 44"/>
                <a:gd name="T41" fmla="*/ 19 h 155"/>
                <a:gd name="T42" fmla="*/ 0 w 44"/>
                <a:gd name="T43" fmla="*/ 19 h 155"/>
                <a:gd name="T44" fmla="*/ 0 w 44"/>
                <a:gd name="T45" fmla="*/ 0 h 155"/>
                <a:gd name="T46" fmla="*/ 0 w 44"/>
                <a:gd name="T47" fmla="*/ 0 h 155"/>
                <a:gd name="T48" fmla="*/ 9 w 44"/>
                <a:gd name="T49" fmla="*/ 0 h 155"/>
                <a:gd name="T50" fmla="*/ 18 w 44"/>
                <a:gd name="T51" fmla="*/ 0 h 155"/>
                <a:gd name="T52" fmla="*/ 25 w 44"/>
                <a:gd name="T53" fmla="*/ 2 h 155"/>
                <a:gd name="T54" fmla="*/ 31 w 44"/>
                <a:gd name="T55" fmla="*/ 7 h 155"/>
                <a:gd name="T56" fmla="*/ 36 w 44"/>
                <a:gd name="T57" fmla="*/ 12 h 155"/>
                <a:gd name="T58" fmla="*/ 40 w 44"/>
                <a:gd name="T59" fmla="*/ 19 h 155"/>
                <a:gd name="T60" fmla="*/ 42 w 44"/>
                <a:gd name="T61" fmla="*/ 26 h 155"/>
                <a:gd name="T62" fmla="*/ 44 w 44"/>
                <a:gd name="T63" fmla="*/ 36 h 155"/>
                <a:gd name="T64" fmla="*/ 44 w 44"/>
                <a:gd name="T65" fmla="*/ 36 h 155"/>
                <a:gd name="T66" fmla="*/ 44 w 44"/>
                <a:gd name="T67" fmla="*/ 119 h 155"/>
                <a:gd name="T68" fmla="*/ 44 w 44"/>
                <a:gd name="T69" fmla="*/ 119 h 155"/>
                <a:gd name="T70" fmla="*/ 42 w 44"/>
                <a:gd name="T71" fmla="*/ 128 h 155"/>
                <a:gd name="T72" fmla="*/ 40 w 44"/>
                <a:gd name="T73" fmla="*/ 135 h 155"/>
                <a:gd name="T74" fmla="*/ 36 w 44"/>
                <a:gd name="T75" fmla="*/ 143 h 155"/>
                <a:gd name="T76" fmla="*/ 31 w 44"/>
                <a:gd name="T77" fmla="*/ 147 h 155"/>
                <a:gd name="T78" fmla="*/ 25 w 44"/>
                <a:gd name="T79" fmla="*/ 151 h 155"/>
                <a:gd name="T80" fmla="*/ 18 w 44"/>
                <a:gd name="T81" fmla="*/ 154 h 155"/>
                <a:gd name="T82" fmla="*/ 9 w 44"/>
                <a:gd name="T83" fmla="*/ 15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0" y="135"/>
                  </a:lnTo>
                  <a:lnTo>
                    <a:pt x="0" y="135"/>
                  </a:lnTo>
                  <a:lnTo>
                    <a:pt x="2" y="134"/>
                  </a:lnTo>
                  <a:lnTo>
                    <a:pt x="2" y="134"/>
                  </a:lnTo>
                  <a:lnTo>
                    <a:pt x="13" y="133"/>
                  </a:lnTo>
                  <a:lnTo>
                    <a:pt x="17" y="132"/>
                  </a:lnTo>
                  <a:lnTo>
                    <a:pt x="19" y="129"/>
                  </a:lnTo>
                  <a:lnTo>
                    <a:pt x="20" y="127"/>
                  </a:lnTo>
                  <a:lnTo>
                    <a:pt x="22" y="123"/>
                  </a:lnTo>
                  <a:lnTo>
                    <a:pt x="22" y="112"/>
                  </a:lnTo>
                  <a:lnTo>
                    <a:pt x="22" y="112"/>
                  </a:lnTo>
                  <a:lnTo>
                    <a:pt x="23" y="44"/>
                  </a:lnTo>
                  <a:lnTo>
                    <a:pt x="23" y="44"/>
                  </a:lnTo>
                  <a:lnTo>
                    <a:pt x="22" y="31"/>
                  </a:lnTo>
                  <a:lnTo>
                    <a:pt x="20" y="28"/>
                  </a:lnTo>
                  <a:lnTo>
                    <a:pt x="19" y="24"/>
                  </a:lnTo>
                  <a:lnTo>
                    <a:pt x="17" y="23"/>
                  </a:lnTo>
                  <a:lnTo>
                    <a:pt x="13" y="22"/>
                  </a:lnTo>
                  <a:lnTo>
                    <a:pt x="0" y="19"/>
                  </a:lnTo>
                  <a:lnTo>
                    <a:pt x="0" y="19"/>
                  </a:lnTo>
                  <a:lnTo>
                    <a:pt x="0" y="0"/>
                  </a:lnTo>
                  <a:lnTo>
                    <a:pt x="0" y="0"/>
                  </a:lnTo>
                  <a:lnTo>
                    <a:pt x="9" y="0"/>
                  </a:lnTo>
                  <a:lnTo>
                    <a:pt x="18" y="0"/>
                  </a:lnTo>
                  <a:lnTo>
                    <a:pt x="25" y="2"/>
                  </a:lnTo>
                  <a:lnTo>
                    <a:pt x="31" y="7"/>
                  </a:lnTo>
                  <a:lnTo>
                    <a:pt x="36" y="12"/>
                  </a:lnTo>
                  <a:lnTo>
                    <a:pt x="40" y="19"/>
                  </a:lnTo>
                  <a:lnTo>
                    <a:pt x="42" y="26"/>
                  </a:lnTo>
                  <a:lnTo>
                    <a:pt x="44" y="36"/>
                  </a:lnTo>
                  <a:lnTo>
                    <a:pt x="44" y="36"/>
                  </a:lnTo>
                  <a:lnTo>
                    <a:pt x="44" y="119"/>
                  </a:lnTo>
                  <a:lnTo>
                    <a:pt x="44" y="119"/>
                  </a:lnTo>
                  <a:lnTo>
                    <a:pt x="42" y="128"/>
                  </a:lnTo>
                  <a:lnTo>
                    <a:pt x="40" y="135"/>
                  </a:lnTo>
                  <a:lnTo>
                    <a:pt x="36" y="143"/>
                  </a:lnTo>
                  <a:lnTo>
                    <a:pt x="31" y="147"/>
                  </a:lnTo>
                  <a:lnTo>
                    <a:pt x="25" y="151"/>
                  </a:lnTo>
                  <a:lnTo>
                    <a:pt x="18" y="154"/>
                  </a:lnTo>
                  <a:lnTo>
                    <a:pt x="9" y="15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96">
              <a:extLst>
                <a:ext uri="{FF2B5EF4-FFF2-40B4-BE49-F238E27FC236}">
                  <a16:creationId xmlns:a16="http://schemas.microsoft.com/office/drawing/2014/main" id="{0444C723-A16A-4076-B24F-871F50A35187}"/>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44 w 44"/>
                <a:gd name="T5" fmla="*/ 19 h 155"/>
                <a:gd name="T6" fmla="*/ 44 w 44"/>
                <a:gd name="T7" fmla="*/ 19 h 155"/>
                <a:gd name="T8" fmla="*/ 36 w 44"/>
                <a:gd name="T9" fmla="*/ 20 h 155"/>
                <a:gd name="T10" fmla="*/ 36 w 44"/>
                <a:gd name="T11" fmla="*/ 20 h 155"/>
                <a:gd name="T12" fmla="*/ 30 w 44"/>
                <a:gd name="T13" fmla="*/ 22 h 155"/>
                <a:gd name="T14" fmla="*/ 26 w 44"/>
                <a:gd name="T15" fmla="*/ 24 h 155"/>
                <a:gd name="T16" fmla="*/ 24 w 44"/>
                <a:gd name="T17" fmla="*/ 28 h 155"/>
                <a:gd name="T18" fmla="*/ 22 w 44"/>
                <a:gd name="T19" fmla="*/ 34 h 155"/>
                <a:gd name="T20" fmla="*/ 22 w 44"/>
                <a:gd name="T21" fmla="*/ 34 h 155"/>
                <a:gd name="T22" fmla="*/ 22 w 44"/>
                <a:gd name="T23" fmla="*/ 121 h 155"/>
                <a:gd name="T24" fmla="*/ 22 w 44"/>
                <a:gd name="T25" fmla="*/ 121 h 155"/>
                <a:gd name="T26" fmla="*/ 24 w 44"/>
                <a:gd name="T27" fmla="*/ 125 h 155"/>
                <a:gd name="T28" fmla="*/ 26 w 44"/>
                <a:gd name="T29" fmla="*/ 130 h 155"/>
                <a:gd name="T30" fmla="*/ 30 w 44"/>
                <a:gd name="T31" fmla="*/ 133 h 155"/>
                <a:gd name="T32" fmla="*/ 36 w 44"/>
                <a:gd name="T33" fmla="*/ 134 h 155"/>
                <a:gd name="T34" fmla="*/ 36 w 44"/>
                <a:gd name="T35" fmla="*/ 134 h 155"/>
                <a:gd name="T36" fmla="*/ 44 w 44"/>
                <a:gd name="T37" fmla="*/ 134 h 155"/>
                <a:gd name="T38" fmla="*/ 44 w 44"/>
                <a:gd name="T39" fmla="*/ 134 h 155"/>
                <a:gd name="T40" fmla="*/ 44 w 44"/>
                <a:gd name="T41" fmla="*/ 154 h 155"/>
                <a:gd name="T42" fmla="*/ 44 w 44"/>
                <a:gd name="T43" fmla="*/ 154 h 155"/>
                <a:gd name="T44" fmla="*/ 36 w 44"/>
                <a:gd name="T45" fmla="*/ 155 h 155"/>
                <a:gd name="T46" fmla="*/ 28 w 44"/>
                <a:gd name="T47" fmla="*/ 155 h 155"/>
                <a:gd name="T48" fmla="*/ 21 w 44"/>
                <a:gd name="T49" fmla="*/ 152 h 155"/>
                <a:gd name="T50" fmla="*/ 15 w 44"/>
                <a:gd name="T51" fmla="*/ 149 h 155"/>
                <a:gd name="T52" fmla="*/ 9 w 44"/>
                <a:gd name="T53" fmla="*/ 144 h 155"/>
                <a:gd name="T54" fmla="*/ 5 w 44"/>
                <a:gd name="T55" fmla="*/ 138 h 155"/>
                <a:gd name="T56" fmla="*/ 2 w 44"/>
                <a:gd name="T57" fmla="*/ 132 h 155"/>
                <a:gd name="T58" fmla="*/ 2 w 44"/>
                <a:gd name="T59" fmla="*/ 123 h 155"/>
                <a:gd name="T60" fmla="*/ 2 w 44"/>
                <a:gd name="T61" fmla="*/ 123 h 155"/>
                <a:gd name="T62" fmla="*/ 0 w 44"/>
                <a:gd name="T63" fmla="*/ 77 h 155"/>
                <a:gd name="T64" fmla="*/ 2 w 44"/>
                <a:gd name="T65" fmla="*/ 31 h 155"/>
                <a:gd name="T66" fmla="*/ 2 w 44"/>
                <a:gd name="T67" fmla="*/ 31 h 155"/>
                <a:gd name="T68" fmla="*/ 2 w 44"/>
                <a:gd name="T69" fmla="*/ 23 h 155"/>
                <a:gd name="T70" fmla="*/ 4 w 44"/>
                <a:gd name="T71" fmla="*/ 17 h 155"/>
                <a:gd name="T72" fmla="*/ 8 w 44"/>
                <a:gd name="T73" fmla="*/ 11 h 155"/>
                <a:gd name="T74" fmla="*/ 14 w 44"/>
                <a:gd name="T75" fmla="*/ 6 h 155"/>
                <a:gd name="T76" fmla="*/ 20 w 44"/>
                <a:gd name="T77" fmla="*/ 3 h 155"/>
                <a:gd name="T78" fmla="*/ 27 w 44"/>
                <a:gd name="T79" fmla="*/ 1 h 155"/>
                <a:gd name="T80" fmla="*/ 35 w 44"/>
                <a:gd name="T81" fmla="*/ 0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44" y="19"/>
                  </a:lnTo>
                  <a:lnTo>
                    <a:pt x="44" y="19"/>
                  </a:lnTo>
                  <a:lnTo>
                    <a:pt x="36" y="20"/>
                  </a:lnTo>
                  <a:lnTo>
                    <a:pt x="36" y="20"/>
                  </a:lnTo>
                  <a:lnTo>
                    <a:pt x="30" y="22"/>
                  </a:lnTo>
                  <a:lnTo>
                    <a:pt x="26" y="24"/>
                  </a:lnTo>
                  <a:lnTo>
                    <a:pt x="24" y="28"/>
                  </a:lnTo>
                  <a:lnTo>
                    <a:pt x="22" y="34"/>
                  </a:lnTo>
                  <a:lnTo>
                    <a:pt x="22" y="34"/>
                  </a:lnTo>
                  <a:lnTo>
                    <a:pt x="22" y="121"/>
                  </a:lnTo>
                  <a:lnTo>
                    <a:pt x="22" y="121"/>
                  </a:lnTo>
                  <a:lnTo>
                    <a:pt x="24" y="125"/>
                  </a:lnTo>
                  <a:lnTo>
                    <a:pt x="26" y="130"/>
                  </a:lnTo>
                  <a:lnTo>
                    <a:pt x="30" y="133"/>
                  </a:lnTo>
                  <a:lnTo>
                    <a:pt x="36" y="134"/>
                  </a:lnTo>
                  <a:lnTo>
                    <a:pt x="36" y="134"/>
                  </a:lnTo>
                  <a:lnTo>
                    <a:pt x="44" y="134"/>
                  </a:lnTo>
                  <a:lnTo>
                    <a:pt x="44" y="134"/>
                  </a:lnTo>
                  <a:lnTo>
                    <a:pt x="44" y="154"/>
                  </a:lnTo>
                  <a:lnTo>
                    <a:pt x="44" y="154"/>
                  </a:lnTo>
                  <a:lnTo>
                    <a:pt x="36" y="155"/>
                  </a:lnTo>
                  <a:lnTo>
                    <a:pt x="28" y="155"/>
                  </a:lnTo>
                  <a:lnTo>
                    <a:pt x="21" y="152"/>
                  </a:lnTo>
                  <a:lnTo>
                    <a:pt x="15" y="149"/>
                  </a:lnTo>
                  <a:lnTo>
                    <a:pt x="9" y="144"/>
                  </a:lnTo>
                  <a:lnTo>
                    <a:pt x="5" y="138"/>
                  </a:lnTo>
                  <a:lnTo>
                    <a:pt x="2" y="132"/>
                  </a:lnTo>
                  <a:lnTo>
                    <a:pt x="2" y="123"/>
                  </a:lnTo>
                  <a:lnTo>
                    <a:pt x="2" y="123"/>
                  </a:lnTo>
                  <a:lnTo>
                    <a:pt x="0" y="77"/>
                  </a:lnTo>
                  <a:lnTo>
                    <a:pt x="2" y="31"/>
                  </a:lnTo>
                  <a:lnTo>
                    <a:pt x="2" y="31"/>
                  </a:lnTo>
                  <a:lnTo>
                    <a:pt x="2" y="23"/>
                  </a:lnTo>
                  <a:lnTo>
                    <a:pt x="4" y="17"/>
                  </a:lnTo>
                  <a:lnTo>
                    <a:pt x="8" y="11"/>
                  </a:lnTo>
                  <a:lnTo>
                    <a:pt x="14" y="6"/>
                  </a:lnTo>
                  <a:lnTo>
                    <a:pt x="20" y="3"/>
                  </a:lnTo>
                  <a:lnTo>
                    <a:pt x="27" y="1"/>
                  </a:lnTo>
                  <a:lnTo>
                    <a:pt x="35" y="0"/>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97">
              <a:extLst>
                <a:ext uri="{FF2B5EF4-FFF2-40B4-BE49-F238E27FC236}">
                  <a16:creationId xmlns:a16="http://schemas.microsoft.com/office/drawing/2014/main" id="{A4450A6B-3694-4D37-B744-2D8E1CB99C6F}"/>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0 w 21"/>
                <a:gd name="T5" fmla="*/ 0 h 19"/>
                <a:gd name="T6" fmla="*/ 0 w 21"/>
                <a:gd name="T7" fmla="*/ 0 h 19"/>
                <a:gd name="T8" fmla="*/ 21 w 21"/>
                <a:gd name="T9" fmla="*/ 0 h 19"/>
                <a:gd name="T10" fmla="*/ 21 w 21"/>
                <a:gd name="T11" fmla="*/ 0 h 19"/>
                <a:gd name="T12" fmla="*/ 21 w 21"/>
                <a:gd name="T13" fmla="*/ 19 h 19"/>
                <a:gd name="T14" fmla="*/ 21 w 21"/>
                <a:gd name="T15" fmla="*/ 19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0" y="0"/>
                  </a:lnTo>
                  <a:lnTo>
                    <a:pt x="0" y="0"/>
                  </a:lnTo>
                  <a:lnTo>
                    <a:pt x="21" y="0"/>
                  </a:lnTo>
                  <a:lnTo>
                    <a:pt x="21" y="0"/>
                  </a:lnTo>
                  <a:lnTo>
                    <a:pt x="21" y="19"/>
                  </a:lnTo>
                  <a:lnTo>
                    <a:pt x="21" y="19"/>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98">
              <a:extLst>
                <a:ext uri="{FF2B5EF4-FFF2-40B4-BE49-F238E27FC236}">
                  <a16:creationId xmlns:a16="http://schemas.microsoft.com/office/drawing/2014/main" id="{AEE8EBF5-EC06-4A7E-AAAD-A5CFCBB99513}"/>
                </a:ext>
              </a:extLst>
            </p:cNvPr>
            <p:cNvSpPr>
              <a:spLocks/>
            </p:cNvSpPr>
            <p:nvPr userDrawn="1"/>
          </p:nvSpPr>
          <p:spPr bwMode="auto">
            <a:xfrm>
              <a:off x="-1560512" y="5584825"/>
              <a:ext cx="34925" cy="34925"/>
            </a:xfrm>
            <a:custGeom>
              <a:avLst/>
              <a:gdLst>
                <a:gd name="T0" fmla="*/ 0 w 22"/>
                <a:gd name="T1" fmla="*/ 0 h 22"/>
                <a:gd name="T2" fmla="*/ 0 w 22"/>
                <a:gd name="T3" fmla="*/ 0 h 22"/>
                <a:gd name="T4" fmla="*/ 22 w 22"/>
                <a:gd name="T5" fmla="*/ 0 h 22"/>
                <a:gd name="T6" fmla="*/ 22 w 22"/>
                <a:gd name="T7" fmla="*/ 0 h 22"/>
                <a:gd name="T8" fmla="*/ 22 w 22"/>
                <a:gd name="T9" fmla="*/ 22 h 22"/>
                <a:gd name="T10" fmla="*/ 22 w 22"/>
                <a:gd name="T11" fmla="*/ 22 h 22"/>
                <a:gd name="T12" fmla="*/ 0 w 22"/>
                <a:gd name="T13" fmla="*/ 22 h 22"/>
                <a:gd name="T14" fmla="*/ 0 w 22"/>
                <a:gd name="T15" fmla="*/ 22 h 22"/>
                <a:gd name="T16" fmla="*/ 0 w 22"/>
                <a:gd name="T17" fmla="*/ 0 h 22"/>
                <a:gd name="T18" fmla="*/ 0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0" y="0"/>
                  </a:moveTo>
                  <a:lnTo>
                    <a:pt x="0" y="0"/>
                  </a:lnTo>
                  <a:lnTo>
                    <a:pt x="22" y="0"/>
                  </a:lnTo>
                  <a:lnTo>
                    <a:pt x="22" y="0"/>
                  </a:lnTo>
                  <a:lnTo>
                    <a:pt x="22" y="22"/>
                  </a:lnTo>
                  <a:lnTo>
                    <a:pt x="22" y="22"/>
                  </a:lnTo>
                  <a:lnTo>
                    <a:pt x="0" y="22"/>
                  </a:lnTo>
                  <a:lnTo>
                    <a:pt x="0" y="22"/>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99">
              <a:extLst>
                <a:ext uri="{FF2B5EF4-FFF2-40B4-BE49-F238E27FC236}">
                  <a16:creationId xmlns:a16="http://schemas.microsoft.com/office/drawing/2014/main" id="{A40B26A5-960A-49D2-B8F3-68C1920BBB73}"/>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0 w 20"/>
                <a:gd name="T5" fmla="*/ 21 h 21"/>
                <a:gd name="T6" fmla="*/ 0 w 20"/>
                <a:gd name="T7" fmla="*/ 21 h 21"/>
                <a:gd name="T8" fmla="*/ 0 w 20"/>
                <a:gd name="T9" fmla="*/ 0 h 21"/>
                <a:gd name="T10" fmla="*/ 0 w 20"/>
                <a:gd name="T11" fmla="*/ 0 h 21"/>
                <a:gd name="T12" fmla="*/ 20 w 20"/>
                <a:gd name="T13" fmla="*/ 0 h 21"/>
                <a:gd name="T14" fmla="*/ 20 w 20"/>
                <a:gd name="T15" fmla="*/ 0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0" y="21"/>
                  </a:lnTo>
                  <a:lnTo>
                    <a:pt x="0" y="21"/>
                  </a:lnTo>
                  <a:lnTo>
                    <a:pt x="0" y="0"/>
                  </a:lnTo>
                  <a:lnTo>
                    <a:pt x="0" y="0"/>
                  </a:lnTo>
                  <a:lnTo>
                    <a:pt x="20" y="0"/>
                  </a:lnTo>
                  <a:lnTo>
                    <a:pt x="20" y="0"/>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3" name="Group 52">
            <a:extLst>
              <a:ext uri="{FF2B5EF4-FFF2-40B4-BE49-F238E27FC236}">
                <a16:creationId xmlns:a16="http://schemas.microsoft.com/office/drawing/2014/main" id="{D0A64A2F-B00A-464A-8E2B-F48E61B77913}"/>
              </a:ext>
            </a:extLst>
          </p:cNvPr>
          <p:cNvGrpSpPr/>
          <p:nvPr userDrawn="1"/>
        </p:nvGrpSpPr>
        <p:grpSpPr>
          <a:xfrm rot="20150758">
            <a:off x="6433039" y="-433644"/>
            <a:ext cx="1509308" cy="1589989"/>
            <a:chOff x="-612775" y="963613"/>
            <a:chExt cx="3444876" cy="3629025"/>
          </a:xfrm>
        </p:grpSpPr>
        <p:sp>
          <p:nvSpPr>
            <p:cNvPr id="54" name="Freeform 5">
              <a:extLst>
                <a:ext uri="{FF2B5EF4-FFF2-40B4-BE49-F238E27FC236}">
                  <a16:creationId xmlns:a16="http://schemas.microsoft.com/office/drawing/2014/main" id="{70038CCE-4599-4319-88C5-9EC55AA0C7A8}"/>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5" name="Freeform 6">
              <a:extLst>
                <a:ext uri="{FF2B5EF4-FFF2-40B4-BE49-F238E27FC236}">
                  <a16:creationId xmlns:a16="http://schemas.microsoft.com/office/drawing/2014/main" id="{9FF3ADFD-32BC-4676-BE36-9BA9324014E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6" name="Freeform 7">
              <a:extLst>
                <a:ext uri="{FF2B5EF4-FFF2-40B4-BE49-F238E27FC236}">
                  <a16:creationId xmlns:a16="http://schemas.microsoft.com/office/drawing/2014/main" id="{136DC903-7AC7-4FF3-9DD3-3FAE5EA51C2A}"/>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7" name="Freeform 8">
              <a:extLst>
                <a:ext uri="{FF2B5EF4-FFF2-40B4-BE49-F238E27FC236}">
                  <a16:creationId xmlns:a16="http://schemas.microsoft.com/office/drawing/2014/main" id="{7FF7B148-8800-4EBA-817E-C0E5DD817E57}"/>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8" name="Freeform 9">
              <a:extLst>
                <a:ext uri="{FF2B5EF4-FFF2-40B4-BE49-F238E27FC236}">
                  <a16:creationId xmlns:a16="http://schemas.microsoft.com/office/drawing/2014/main" id="{238E3D90-B243-4981-84C4-B028F0091E80}"/>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9" name="Freeform 10">
              <a:extLst>
                <a:ext uri="{FF2B5EF4-FFF2-40B4-BE49-F238E27FC236}">
                  <a16:creationId xmlns:a16="http://schemas.microsoft.com/office/drawing/2014/main" id="{9B12E47F-2FA7-4785-9DB4-B83A1E64E21B}"/>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0" name="Freeform 11">
              <a:extLst>
                <a:ext uri="{FF2B5EF4-FFF2-40B4-BE49-F238E27FC236}">
                  <a16:creationId xmlns:a16="http://schemas.microsoft.com/office/drawing/2014/main" id="{8039B3D8-EA70-4A75-9C12-0A323E2E4886}"/>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1" name="Freeform 12">
              <a:extLst>
                <a:ext uri="{FF2B5EF4-FFF2-40B4-BE49-F238E27FC236}">
                  <a16:creationId xmlns:a16="http://schemas.microsoft.com/office/drawing/2014/main" id="{E3F6A720-B54D-41E0-8C96-A32F4E1C18D2}"/>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2" name="Freeform 13">
              <a:extLst>
                <a:ext uri="{FF2B5EF4-FFF2-40B4-BE49-F238E27FC236}">
                  <a16:creationId xmlns:a16="http://schemas.microsoft.com/office/drawing/2014/main" id="{1C5062A7-B836-49EE-B122-440BB9CE43B7}"/>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3" name="Freeform 14">
              <a:extLst>
                <a:ext uri="{FF2B5EF4-FFF2-40B4-BE49-F238E27FC236}">
                  <a16:creationId xmlns:a16="http://schemas.microsoft.com/office/drawing/2014/main" id="{7F26F4D5-25E6-4EE0-AAA1-7012D5D405F5}"/>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4" name="Freeform 15">
              <a:extLst>
                <a:ext uri="{FF2B5EF4-FFF2-40B4-BE49-F238E27FC236}">
                  <a16:creationId xmlns:a16="http://schemas.microsoft.com/office/drawing/2014/main" id="{7025C30A-7589-4D37-9329-CCE1847EC53D}"/>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65" name="Group 64">
            <a:extLst>
              <a:ext uri="{FF2B5EF4-FFF2-40B4-BE49-F238E27FC236}">
                <a16:creationId xmlns:a16="http://schemas.microsoft.com/office/drawing/2014/main" id="{42118873-60F4-4B72-A98C-FE3D5A1F0F79}"/>
              </a:ext>
            </a:extLst>
          </p:cNvPr>
          <p:cNvGrpSpPr/>
          <p:nvPr userDrawn="1"/>
        </p:nvGrpSpPr>
        <p:grpSpPr>
          <a:xfrm>
            <a:off x="-71372" y="1448553"/>
            <a:ext cx="1973242" cy="1548323"/>
            <a:chOff x="-1245295" y="2706005"/>
            <a:chExt cx="3494385" cy="2741903"/>
          </a:xfrm>
        </p:grpSpPr>
        <p:sp>
          <p:nvSpPr>
            <p:cNvPr id="66" name="Oval 65">
              <a:extLst>
                <a:ext uri="{FF2B5EF4-FFF2-40B4-BE49-F238E27FC236}">
                  <a16:creationId xmlns:a16="http://schemas.microsoft.com/office/drawing/2014/main" id="{E2F277B4-826F-4793-9697-F149E3319C65}"/>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67" name="Group 18">
              <a:extLst>
                <a:ext uri="{FF2B5EF4-FFF2-40B4-BE49-F238E27FC236}">
                  <a16:creationId xmlns:a16="http://schemas.microsoft.com/office/drawing/2014/main" id="{91DCBBC9-D7A2-43B6-B56C-2C8C53F3EFB7}"/>
                </a:ext>
              </a:extLst>
            </p:cNvPr>
            <p:cNvGrpSpPr>
              <a:grpSpLocks noChangeAspect="1"/>
            </p:cNvGrpSpPr>
            <p:nvPr/>
          </p:nvGrpSpPr>
          <p:grpSpPr bwMode="auto">
            <a:xfrm>
              <a:off x="-407858" y="2706005"/>
              <a:ext cx="2656948" cy="2101055"/>
              <a:chOff x="1427" y="471"/>
              <a:chExt cx="2906" cy="2298"/>
            </a:xfrm>
          </p:grpSpPr>
          <p:sp>
            <p:nvSpPr>
              <p:cNvPr id="68" name="Freeform 19">
                <a:extLst>
                  <a:ext uri="{FF2B5EF4-FFF2-40B4-BE49-F238E27FC236}">
                    <a16:creationId xmlns:a16="http://schemas.microsoft.com/office/drawing/2014/main" id="{D5B9B7AB-A50C-4304-B537-E1C05C90983C}"/>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69" name="Freeform 20">
                <a:extLst>
                  <a:ext uri="{FF2B5EF4-FFF2-40B4-BE49-F238E27FC236}">
                    <a16:creationId xmlns:a16="http://schemas.microsoft.com/office/drawing/2014/main" id="{B73B543C-ACD0-40F9-93A5-501E51FC5036}"/>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0" name="Freeform 21">
                <a:extLst>
                  <a:ext uri="{FF2B5EF4-FFF2-40B4-BE49-F238E27FC236}">
                    <a16:creationId xmlns:a16="http://schemas.microsoft.com/office/drawing/2014/main" id="{D1B74C19-9024-4C75-B7A4-D5EA547DAD97}"/>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1" name="Freeform 22">
                <a:extLst>
                  <a:ext uri="{FF2B5EF4-FFF2-40B4-BE49-F238E27FC236}">
                    <a16:creationId xmlns:a16="http://schemas.microsoft.com/office/drawing/2014/main" id="{9823B90E-6F7C-454C-932E-B76E5A92BEBC}"/>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2" name="Freeform 23">
                <a:extLst>
                  <a:ext uri="{FF2B5EF4-FFF2-40B4-BE49-F238E27FC236}">
                    <a16:creationId xmlns:a16="http://schemas.microsoft.com/office/drawing/2014/main" id="{59968974-DBB5-4E83-9EAD-223C874B9DC1}"/>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75" name="Group 12">
            <a:extLst>
              <a:ext uri="{FF2B5EF4-FFF2-40B4-BE49-F238E27FC236}">
                <a16:creationId xmlns:a16="http://schemas.microsoft.com/office/drawing/2014/main" id="{24B84FBE-6C4C-4491-AE26-7F75F2566592}"/>
              </a:ext>
            </a:extLst>
          </p:cNvPr>
          <p:cNvGrpSpPr>
            <a:grpSpLocks noChangeAspect="1"/>
          </p:cNvGrpSpPr>
          <p:nvPr userDrawn="1"/>
        </p:nvGrpSpPr>
        <p:grpSpPr bwMode="auto">
          <a:xfrm>
            <a:off x="7958600" y="2440901"/>
            <a:ext cx="455384" cy="409985"/>
            <a:chOff x="2228" y="1033"/>
            <a:chExt cx="1304" cy="1174"/>
          </a:xfrm>
        </p:grpSpPr>
        <p:sp>
          <p:nvSpPr>
            <p:cNvPr id="76" name="Freeform 13">
              <a:extLst>
                <a:ext uri="{FF2B5EF4-FFF2-40B4-BE49-F238E27FC236}">
                  <a16:creationId xmlns:a16="http://schemas.microsoft.com/office/drawing/2014/main" id="{DFDDC2C6-31D0-41CF-AC48-19D834EE46D3}"/>
                </a:ext>
              </a:extLst>
            </p:cNvPr>
            <p:cNvSpPr>
              <a:spLocks/>
            </p:cNvSpPr>
            <p:nvPr userDrawn="1"/>
          </p:nvSpPr>
          <p:spPr bwMode="auto">
            <a:xfrm>
              <a:off x="2228" y="1033"/>
              <a:ext cx="1304" cy="508"/>
            </a:xfrm>
            <a:custGeom>
              <a:avLst/>
              <a:gdLst>
                <a:gd name="T0" fmla="*/ 94 w 1304"/>
                <a:gd name="T1" fmla="*/ 322 h 508"/>
                <a:gd name="T2" fmla="*/ 0 w 1304"/>
                <a:gd name="T3" fmla="*/ 296 h 508"/>
                <a:gd name="T4" fmla="*/ 0 w 1304"/>
                <a:gd name="T5" fmla="*/ 210 h 508"/>
                <a:gd name="T6" fmla="*/ 606 w 1304"/>
                <a:gd name="T7" fmla="*/ 6 h 508"/>
                <a:gd name="T8" fmla="*/ 606 w 1304"/>
                <a:gd name="T9" fmla="*/ 6 h 508"/>
                <a:gd name="T10" fmla="*/ 622 w 1304"/>
                <a:gd name="T11" fmla="*/ 0 h 508"/>
                <a:gd name="T12" fmla="*/ 638 w 1304"/>
                <a:gd name="T13" fmla="*/ 0 h 508"/>
                <a:gd name="T14" fmla="*/ 654 w 1304"/>
                <a:gd name="T15" fmla="*/ 0 h 508"/>
                <a:gd name="T16" fmla="*/ 670 w 1304"/>
                <a:gd name="T17" fmla="*/ 6 h 508"/>
                <a:gd name="T18" fmla="*/ 1304 w 1304"/>
                <a:gd name="T19" fmla="*/ 210 h 508"/>
                <a:gd name="T20" fmla="*/ 1304 w 1304"/>
                <a:gd name="T21" fmla="*/ 296 h 508"/>
                <a:gd name="T22" fmla="*/ 662 w 1304"/>
                <a:gd name="T23" fmla="*/ 504 h 508"/>
                <a:gd name="T24" fmla="*/ 662 w 1304"/>
                <a:gd name="T25" fmla="*/ 504 h 508"/>
                <a:gd name="T26" fmla="*/ 648 w 1304"/>
                <a:gd name="T27" fmla="*/ 508 h 508"/>
                <a:gd name="T28" fmla="*/ 634 w 1304"/>
                <a:gd name="T29" fmla="*/ 508 h 508"/>
                <a:gd name="T30" fmla="*/ 620 w 1304"/>
                <a:gd name="T31" fmla="*/ 508 h 508"/>
                <a:gd name="T32" fmla="*/ 606 w 1304"/>
                <a:gd name="T33" fmla="*/ 504 h 508"/>
                <a:gd name="T34" fmla="*/ 184 w 1304"/>
                <a:gd name="T35" fmla="*/ 352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4" h="508">
                  <a:moveTo>
                    <a:pt x="94" y="322"/>
                  </a:moveTo>
                  <a:lnTo>
                    <a:pt x="0" y="296"/>
                  </a:lnTo>
                  <a:lnTo>
                    <a:pt x="0" y="210"/>
                  </a:lnTo>
                  <a:lnTo>
                    <a:pt x="606" y="6"/>
                  </a:lnTo>
                  <a:lnTo>
                    <a:pt x="606" y="6"/>
                  </a:lnTo>
                  <a:lnTo>
                    <a:pt x="622" y="0"/>
                  </a:lnTo>
                  <a:lnTo>
                    <a:pt x="638" y="0"/>
                  </a:lnTo>
                  <a:lnTo>
                    <a:pt x="654" y="0"/>
                  </a:lnTo>
                  <a:lnTo>
                    <a:pt x="670" y="6"/>
                  </a:lnTo>
                  <a:lnTo>
                    <a:pt x="1304" y="210"/>
                  </a:lnTo>
                  <a:lnTo>
                    <a:pt x="1304" y="296"/>
                  </a:lnTo>
                  <a:lnTo>
                    <a:pt x="662" y="504"/>
                  </a:lnTo>
                  <a:lnTo>
                    <a:pt x="662" y="504"/>
                  </a:lnTo>
                  <a:lnTo>
                    <a:pt x="648" y="508"/>
                  </a:lnTo>
                  <a:lnTo>
                    <a:pt x="634" y="508"/>
                  </a:lnTo>
                  <a:lnTo>
                    <a:pt x="620" y="508"/>
                  </a:lnTo>
                  <a:lnTo>
                    <a:pt x="606" y="504"/>
                  </a:lnTo>
                  <a:lnTo>
                    <a:pt x="184" y="352"/>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14">
              <a:extLst>
                <a:ext uri="{FF2B5EF4-FFF2-40B4-BE49-F238E27FC236}">
                  <a16:creationId xmlns:a16="http://schemas.microsoft.com/office/drawing/2014/main" id="{0E1D0493-958B-4179-BC99-B14503AC67DB}"/>
                </a:ext>
              </a:extLst>
            </p:cNvPr>
            <p:cNvSpPr>
              <a:spLocks/>
            </p:cNvSpPr>
            <p:nvPr userDrawn="1"/>
          </p:nvSpPr>
          <p:spPr bwMode="auto">
            <a:xfrm>
              <a:off x="2370" y="1243"/>
              <a:ext cx="482" cy="568"/>
            </a:xfrm>
            <a:custGeom>
              <a:avLst/>
              <a:gdLst>
                <a:gd name="T0" fmla="*/ 482 w 482"/>
                <a:gd name="T1" fmla="*/ 0 h 568"/>
                <a:gd name="T2" fmla="*/ 50 w 482"/>
                <a:gd name="T3" fmla="*/ 138 h 568"/>
                <a:gd name="T4" fmla="*/ 50 w 482"/>
                <a:gd name="T5" fmla="*/ 138 h 568"/>
                <a:gd name="T6" fmla="*/ 40 w 482"/>
                <a:gd name="T7" fmla="*/ 142 h 568"/>
                <a:gd name="T8" fmla="*/ 30 w 482"/>
                <a:gd name="T9" fmla="*/ 148 h 568"/>
                <a:gd name="T10" fmla="*/ 22 w 482"/>
                <a:gd name="T11" fmla="*/ 154 h 568"/>
                <a:gd name="T12" fmla="*/ 14 w 482"/>
                <a:gd name="T13" fmla="*/ 164 h 568"/>
                <a:gd name="T14" fmla="*/ 8 w 482"/>
                <a:gd name="T15" fmla="*/ 176 h 568"/>
                <a:gd name="T16" fmla="*/ 4 w 482"/>
                <a:gd name="T17" fmla="*/ 190 h 568"/>
                <a:gd name="T18" fmla="*/ 0 w 482"/>
                <a:gd name="T19" fmla="*/ 206 h 568"/>
                <a:gd name="T20" fmla="*/ 0 w 482"/>
                <a:gd name="T21" fmla="*/ 226 h 568"/>
                <a:gd name="T22" fmla="*/ 0 w 482"/>
                <a:gd name="T23"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2" h="568">
                  <a:moveTo>
                    <a:pt x="482" y="0"/>
                  </a:moveTo>
                  <a:lnTo>
                    <a:pt x="50" y="138"/>
                  </a:lnTo>
                  <a:lnTo>
                    <a:pt x="50" y="138"/>
                  </a:lnTo>
                  <a:lnTo>
                    <a:pt x="40" y="142"/>
                  </a:lnTo>
                  <a:lnTo>
                    <a:pt x="30" y="148"/>
                  </a:lnTo>
                  <a:lnTo>
                    <a:pt x="22" y="154"/>
                  </a:lnTo>
                  <a:lnTo>
                    <a:pt x="14" y="164"/>
                  </a:lnTo>
                  <a:lnTo>
                    <a:pt x="8" y="176"/>
                  </a:lnTo>
                  <a:lnTo>
                    <a:pt x="4" y="190"/>
                  </a:lnTo>
                  <a:lnTo>
                    <a:pt x="0" y="206"/>
                  </a:lnTo>
                  <a:lnTo>
                    <a:pt x="0" y="226"/>
                  </a:lnTo>
                  <a:lnTo>
                    <a:pt x="0" y="568"/>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15">
              <a:extLst>
                <a:ext uri="{FF2B5EF4-FFF2-40B4-BE49-F238E27FC236}">
                  <a16:creationId xmlns:a16="http://schemas.microsoft.com/office/drawing/2014/main" id="{91CE7D7F-75D7-4922-9B1D-3AF765401521}"/>
                </a:ext>
              </a:extLst>
            </p:cNvPr>
            <p:cNvSpPr>
              <a:spLocks/>
            </p:cNvSpPr>
            <p:nvPr userDrawn="1"/>
          </p:nvSpPr>
          <p:spPr bwMode="auto">
            <a:xfrm>
              <a:off x="2540" y="1441"/>
              <a:ext cx="454" cy="370"/>
            </a:xfrm>
            <a:custGeom>
              <a:avLst/>
              <a:gdLst>
                <a:gd name="T0" fmla="*/ 454 w 454"/>
                <a:gd name="T1" fmla="*/ 362 h 370"/>
                <a:gd name="T2" fmla="*/ 454 w 454"/>
                <a:gd name="T3" fmla="*/ 362 h 370"/>
                <a:gd name="T4" fmla="*/ 398 w 454"/>
                <a:gd name="T5" fmla="*/ 368 h 370"/>
                <a:gd name="T6" fmla="*/ 340 w 454"/>
                <a:gd name="T7" fmla="*/ 370 h 370"/>
                <a:gd name="T8" fmla="*/ 340 w 454"/>
                <a:gd name="T9" fmla="*/ 370 h 370"/>
                <a:gd name="T10" fmla="*/ 272 w 454"/>
                <a:gd name="T11" fmla="*/ 366 h 370"/>
                <a:gd name="T12" fmla="*/ 208 w 454"/>
                <a:gd name="T13" fmla="*/ 360 h 370"/>
                <a:gd name="T14" fmla="*/ 150 w 454"/>
                <a:gd name="T15" fmla="*/ 350 h 370"/>
                <a:gd name="T16" fmla="*/ 124 w 454"/>
                <a:gd name="T17" fmla="*/ 344 h 370"/>
                <a:gd name="T18" fmla="*/ 100 w 454"/>
                <a:gd name="T19" fmla="*/ 336 h 370"/>
                <a:gd name="T20" fmla="*/ 78 w 454"/>
                <a:gd name="T21" fmla="*/ 328 h 370"/>
                <a:gd name="T22" fmla="*/ 58 w 454"/>
                <a:gd name="T23" fmla="*/ 320 h 370"/>
                <a:gd name="T24" fmla="*/ 40 w 454"/>
                <a:gd name="T25" fmla="*/ 310 h 370"/>
                <a:gd name="T26" fmla="*/ 26 w 454"/>
                <a:gd name="T27" fmla="*/ 300 h 370"/>
                <a:gd name="T28" fmla="*/ 16 w 454"/>
                <a:gd name="T29" fmla="*/ 290 h 370"/>
                <a:gd name="T30" fmla="*/ 6 w 454"/>
                <a:gd name="T31" fmla="*/ 278 h 370"/>
                <a:gd name="T32" fmla="*/ 2 w 454"/>
                <a:gd name="T33" fmla="*/ 268 h 370"/>
                <a:gd name="T34" fmla="*/ 0 w 454"/>
                <a:gd name="T35" fmla="*/ 256 h 370"/>
                <a:gd name="T36" fmla="*/ 0 w 454"/>
                <a:gd name="T37"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4" h="370">
                  <a:moveTo>
                    <a:pt x="454" y="362"/>
                  </a:moveTo>
                  <a:lnTo>
                    <a:pt x="454" y="362"/>
                  </a:lnTo>
                  <a:lnTo>
                    <a:pt x="398" y="368"/>
                  </a:lnTo>
                  <a:lnTo>
                    <a:pt x="340" y="370"/>
                  </a:lnTo>
                  <a:lnTo>
                    <a:pt x="340" y="370"/>
                  </a:lnTo>
                  <a:lnTo>
                    <a:pt x="272" y="366"/>
                  </a:lnTo>
                  <a:lnTo>
                    <a:pt x="208" y="360"/>
                  </a:lnTo>
                  <a:lnTo>
                    <a:pt x="150" y="350"/>
                  </a:lnTo>
                  <a:lnTo>
                    <a:pt x="124" y="344"/>
                  </a:lnTo>
                  <a:lnTo>
                    <a:pt x="100" y="336"/>
                  </a:lnTo>
                  <a:lnTo>
                    <a:pt x="78" y="328"/>
                  </a:lnTo>
                  <a:lnTo>
                    <a:pt x="58" y="320"/>
                  </a:lnTo>
                  <a:lnTo>
                    <a:pt x="40" y="310"/>
                  </a:lnTo>
                  <a:lnTo>
                    <a:pt x="26" y="300"/>
                  </a:lnTo>
                  <a:lnTo>
                    <a:pt x="16" y="290"/>
                  </a:lnTo>
                  <a:lnTo>
                    <a:pt x="6" y="278"/>
                  </a:lnTo>
                  <a:lnTo>
                    <a:pt x="2" y="268"/>
                  </a:lnTo>
                  <a:lnTo>
                    <a:pt x="0" y="256"/>
                  </a:lnTo>
                  <a:lnTo>
                    <a:pt x="0" y="0"/>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16">
              <a:extLst>
                <a:ext uri="{FF2B5EF4-FFF2-40B4-BE49-F238E27FC236}">
                  <a16:creationId xmlns:a16="http://schemas.microsoft.com/office/drawing/2014/main" id="{FB53E6CE-917E-45E9-B536-C9499B9C2DB6}"/>
                </a:ext>
              </a:extLst>
            </p:cNvPr>
            <p:cNvSpPr>
              <a:spLocks noChangeShapeType="1"/>
            </p:cNvSpPr>
            <p:nvPr userDrawn="1"/>
          </p:nvSpPr>
          <p:spPr bwMode="auto">
            <a:xfrm>
              <a:off x="3220" y="1441"/>
              <a:ext cx="0" cy="170"/>
            </a:xfrm>
            <a:prstGeom prst="line">
              <a:avLst/>
            </a:prstGeom>
            <a:noFill/>
            <a:ln w="19050">
              <a:solidFill>
                <a:srgbClr val="486A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7">
              <a:extLst>
                <a:ext uri="{FF2B5EF4-FFF2-40B4-BE49-F238E27FC236}">
                  <a16:creationId xmlns:a16="http://schemas.microsoft.com/office/drawing/2014/main" id="{1D7FD418-980E-47C3-92E2-5F45DB934869}"/>
                </a:ext>
              </a:extLst>
            </p:cNvPr>
            <p:cNvSpPr>
              <a:spLocks/>
            </p:cNvSpPr>
            <p:nvPr userDrawn="1"/>
          </p:nvSpPr>
          <p:spPr bwMode="auto">
            <a:xfrm>
              <a:off x="3078" y="1623"/>
              <a:ext cx="396" cy="584"/>
            </a:xfrm>
            <a:custGeom>
              <a:avLst/>
              <a:gdLst>
                <a:gd name="T0" fmla="*/ 392 w 396"/>
                <a:gd name="T1" fmla="*/ 284 h 584"/>
                <a:gd name="T2" fmla="*/ 0 w 396"/>
                <a:gd name="T3" fmla="*/ 0 h 584"/>
                <a:gd name="T4" fmla="*/ 0 w 396"/>
                <a:gd name="T5" fmla="*/ 482 h 584"/>
                <a:gd name="T6" fmla="*/ 0 w 396"/>
                <a:gd name="T7" fmla="*/ 482 h 584"/>
                <a:gd name="T8" fmla="*/ 0 w 396"/>
                <a:gd name="T9" fmla="*/ 488 h 584"/>
                <a:gd name="T10" fmla="*/ 2 w 396"/>
                <a:gd name="T11" fmla="*/ 492 h 584"/>
                <a:gd name="T12" fmla="*/ 4 w 396"/>
                <a:gd name="T13" fmla="*/ 494 h 584"/>
                <a:gd name="T14" fmla="*/ 8 w 396"/>
                <a:gd name="T15" fmla="*/ 496 h 584"/>
                <a:gd name="T16" fmla="*/ 12 w 396"/>
                <a:gd name="T17" fmla="*/ 496 h 584"/>
                <a:gd name="T18" fmla="*/ 16 w 396"/>
                <a:gd name="T19" fmla="*/ 496 h 584"/>
                <a:gd name="T20" fmla="*/ 20 w 396"/>
                <a:gd name="T21" fmla="*/ 494 h 584"/>
                <a:gd name="T22" fmla="*/ 24 w 396"/>
                <a:gd name="T23" fmla="*/ 490 h 584"/>
                <a:gd name="T24" fmla="*/ 134 w 396"/>
                <a:gd name="T25" fmla="*/ 384 h 584"/>
                <a:gd name="T26" fmla="*/ 240 w 396"/>
                <a:gd name="T27" fmla="*/ 570 h 584"/>
                <a:gd name="T28" fmla="*/ 240 w 396"/>
                <a:gd name="T29" fmla="*/ 570 h 584"/>
                <a:gd name="T30" fmla="*/ 244 w 396"/>
                <a:gd name="T31" fmla="*/ 576 h 584"/>
                <a:gd name="T32" fmla="*/ 248 w 396"/>
                <a:gd name="T33" fmla="*/ 580 h 584"/>
                <a:gd name="T34" fmla="*/ 254 w 396"/>
                <a:gd name="T35" fmla="*/ 582 h 584"/>
                <a:gd name="T36" fmla="*/ 260 w 396"/>
                <a:gd name="T37" fmla="*/ 584 h 584"/>
                <a:gd name="T38" fmla="*/ 266 w 396"/>
                <a:gd name="T39" fmla="*/ 584 h 584"/>
                <a:gd name="T40" fmla="*/ 272 w 396"/>
                <a:gd name="T41" fmla="*/ 584 h 584"/>
                <a:gd name="T42" fmla="*/ 280 w 396"/>
                <a:gd name="T43" fmla="*/ 582 h 584"/>
                <a:gd name="T44" fmla="*/ 286 w 396"/>
                <a:gd name="T45" fmla="*/ 578 h 584"/>
                <a:gd name="T46" fmla="*/ 330 w 396"/>
                <a:gd name="T47" fmla="*/ 550 h 584"/>
                <a:gd name="T48" fmla="*/ 330 w 396"/>
                <a:gd name="T49" fmla="*/ 550 h 584"/>
                <a:gd name="T50" fmla="*/ 336 w 396"/>
                <a:gd name="T51" fmla="*/ 546 h 584"/>
                <a:gd name="T52" fmla="*/ 340 w 396"/>
                <a:gd name="T53" fmla="*/ 540 h 584"/>
                <a:gd name="T54" fmla="*/ 346 w 396"/>
                <a:gd name="T55" fmla="*/ 528 h 584"/>
                <a:gd name="T56" fmla="*/ 348 w 396"/>
                <a:gd name="T57" fmla="*/ 522 h 584"/>
                <a:gd name="T58" fmla="*/ 348 w 396"/>
                <a:gd name="T59" fmla="*/ 516 h 584"/>
                <a:gd name="T60" fmla="*/ 348 w 396"/>
                <a:gd name="T61" fmla="*/ 510 h 584"/>
                <a:gd name="T62" fmla="*/ 344 w 396"/>
                <a:gd name="T63" fmla="*/ 504 h 584"/>
                <a:gd name="T64" fmla="*/ 244 w 396"/>
                <a:gd name="T65" fmla="*/ 328 h 584"/>
                <a:gd name="T66" fmla="*/ 376 w 396"/>
                <a:gd name="T67" fmla="*/ 328 h 584"/>
                <a:gd name="T68" fmla="*/ 376 w 396"/>
                <a:gd name="T69" fmla="*/ 328 h 584"/>
                <a:gd name="T70" fmla="*/ 382 w 396"/>
                <a:gd name="T71" fmla="*/ 328 h 584"/>
                <a:gd name="T72" fmla="*/ 388 w 396"/>
                <a:gd name="T73" fmla="*/ 324 h 584"/>
                <a:gd name="T74" fmla="*/ 392 w 396"/>
                <a:gd name="T75" fmla="*/ 316 h 584"/>
                <a:gd name="T76" fmla="*/ 394 w 396"/>
                <a:gd name="T77" fmla="*/ 310 h 584"/>
                <a:gd name="T78" fmla="*/ 396 w 396"/>
                <a:gd name="T79" fmla="*/ 302 h 584"/>
                <a:gd name="T80" fmla="*/ 396 w 396"/>
                <a:gd name="T81" fmla="*/ 294 h 584"/>
                <a:gd name="T82" fmla="*/ 394 w 396"/>
                <a:gd name="T83" fmla="*/ 288 h 584"/>
                <a:gd name="T84" fmla="*/ 392 w 396"/>
                <a:gd name="T85" fmla="*/ 284 h 584"/>
                <a:gd name="T86" fmla="*/ 392 w 396"/>
                <a:gd name="T87" fmla="*/ 28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6" h="584">
                  <a:moveTo>
                    <a:pt x="392" y="284"/>
                  </a:moveTo>
                  <a:lnTo>
                    <a:pt x="0" y="0"/>
                  </a:lnTo>
                  <a:lnTo>
                    <a:pt x="0" y="482"/>
                  </a:lnTo>
                  <a:lnTo>
                    <a:pt x="0" y="482"/>
                  </a:lnTo>
                  <a:lnTo>
                    <a:pt x="0" y="488"/>
                  </a:lnTo>
                  <a:lnTo>
                    <a:pt x="2" y="492"/>
                  </a:lnTo>
                  <a:lnTo>
                    <a:pt x="4" y="494"/>
                  </a:lnTo>
                  <a:lnTo>
                    <a:pt x="8" y="496"/>
                  </a:lnTo>
                  <a:lnTo>
                    <a:pt x="12" y="496"/>
                  </a:lnTo>
                  <a:lnTo>
                    <a:pt x="16" y="496"/>
                  </a:lnTo>
                  <a:lnTo>
                    <a:pt x="20" y="494"/>
                  </a:lnTo>
                  <a:lnTo>
                    <a:pt x="24" y="490"/>
                  </a:lnTo>
                  <a:lnTo>
                    <a:pt x="134" y="384"/>
                  </a:lnTo>
                  <a:lnTo>
                    <a:pt x="240" y="570"/>
                  </a:lnTo>
                  <a:lnTo>
                    <a:pt x="240" y="570"/>
                  </a:lnTo>
                  <a:lnTo>
                    <a:pt x="244" y="576"/>
                  </a:lnTo>
                  <a:lnTo>
                    <a:pt x="248" y="580"/>
                  </a:lnTo>
                  <a:lnTo>
                    <a:pt x="254" y="582"/>
                  </a:lnTo>
                  <a:lnTo>
                    <a:pt x="260" y="584"/>
                  </a:lnTo>
                  <a:lnTo>
                    <a:pt x="266" y="584"/>
                  </a:lnTo>
                  <a:lnTo>
                    <a:pt x="272" y="584"/>
                  </a:lnTo>
                  <a:lnTo>
                    <a:pt x="280" y="582"/>
                  </a:lnTo>
                  <a:lnTo>
                    <a:pt x="286" y="578"/>
                  </a:lnTo>
                  <a:lnTo>
                    <a:pt x="330" y="550"/>
                  </a:lnTo>
                  <a:lnTo>
                    <a:pt x="330" y="550"/>
                  </a:lnTo>
                  <a:lnTo>
                    <a:pt x="336" y="546"/>
                  </a:lnTo>
                  <a:lnTo>
                    <a:pt x="340" y="540"/>
                  </a:lnTo>
                  <a:lnTo>
                    <a:pt x="346" y="528"/>
                  </a:lnTo>
                  <a:lnTo>
                    <a:pt x="348" y="522"/>
                  </a:lnTo>
                  <a:lnTo>
                    <a:pt x="348" y="516"/>
                  </a:lnTo>
                  <a:lnTo>
                    <a:pt x="348" y="510"/>
                  </a:lnTo>
                  <a:lnTo>
                    <a:pt x="344" y="504"/>
                  </a:lnTo>
                  <a:lnTo>
                    <a:pt x="244" y="328"/>
                  </a:lnTo>
                  <a:lnTo>
                    <a:pt x="376" y="328"/>
                  </a:lnTo>
                  <a:lnTo>
                    <a:pt x="376" y="328"/>
                  </a:lnTo>
                  <a:lnTo>
                    <a:pt x="382" y="328"/>
                  </a:lnTo>
                  <a:lnTo>
                    <a:pt x="388" y="324"/>
                  </a:lnTo>
                  <a:lnTo>
                    <a:pt x="392" y="316"/>
                  </a:lnTo>
                  <a:lnTo>
                    <a:pt x="394" y="310"/>
                  </a:lnTo>
                  <a:lnTo>
                    <a:pt x="396" y="302"/>
                  </a:lnTo>
                  <a:lnTo>
                    <a:pt x="396" y="294"/>
                  </a:lnTo>
                  <a:lnTo>
                    <a:pt x="394" y="288"/>
                  </a:lnTo>
                  <a:lnTo>
                    <a:pt x="392" y="284"/>
                  </a:lnTo>
                  <a:lnTo>
                    <a:pt x="392" y="284"/>
                  </a:lnTo>
                  <a:close/>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908385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D4070D-C4D2-400F-874F-9BF6131A5D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5139174"/>
          </a:xfrm>
          <a:prstGeom prst="rect">
            <a:avLst/>
          </a:prstGeom>
        </p:spPr>
      </p:pic>
      <p:sp>
        <p:nvSpPr>
          <p:cNvPr id="26"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a:t>Edit title</a:t>
            </a:r>
          </a:p>
        </p:txBody>
      </p:sp>
      <p:sp>
        <p:nvSpPr>
          <p:cNvPr id="27"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F05BBEEC-B96D-41D7-A966-B60BFA5FA192}"/>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a:t>Edit sub title</a:t>
            </a:r>
          </a:p>
        </p:txBody>
      </p:sp>
    </p:spTree>
    <p:extLst>
      <p:ext uri="{BB962C8B-B14F-4D97-AF65-F5344CB8AC3E}">
        <p14:creationId xmlns:p14="http://schemas.microsoft.com/office/powerpoint/2010/main" val="4148001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263526-F55E-4F5E-A7B1-C12E2B6F85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21" y="-1"/>
            <a:ext cx="9121629" cy="5143501"/>
          </a:xfrm>
          <a:prstGeom prst="rect">
            <a:avLst/>
          </a:prstGeom>
        </p:spPr>
      </p:pic>
      <p:sp>
        <p:nvSpPr>
          <p:cNvPr id="6" name="Subtitle 2">
            <a:extLst>
              <a:ext uri="{FF2B5EF4-FFF2-40B4-BE49-F238E27FC236}">
                <a16:creationId xmlns:a16="http://schemas.microsoft.com/office/drawing/2014/main" id="{B0370DE1-8EC1-43C8-9C54-1BE4371E7539}"/>
              </a:ext>
            </a:extLst>
          </p:cNvPr>
          <p:cNvSpPr>
            <a:spLocks noGrp="1"/>
          </p:cNvSpPr>
          <p:nvPr>
            <p:ph type="subTitle" idx="1" hasCustomPrompt="1"/>
          </p:nvPr>
        </p:nvSpPr>
        <p:spPr>
          <a:xfrm>
            <a:off x="3456709" y="2165378"/>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sub title</a:t>
            </a:r>
          </a:p>
        </p:txBody>
      </p:sp>
      <p:cxnSp>
        <p:nvCxnSpPr>
          <p:cNvPr id="7" name="Straight Connector 6">
            <a:extLst>
              <a:ext uri="{FF2B5EF4-FFF2-40B4-BE49-F238E27FC236}">
                <a16:creationId xmlns:a16="http://schemas.microsoft.com/office/drawing/2014/main" id="{42DE264F-1725-4C1C-AC62-D5D893323249}"/>
              </a:ext>
            </a:extLst>
          </p:cNvPr>
          <p:cNvCxnSpPr>
            <a:cxnSpLocks/>
          </p:cNvCxnSpPr>
          <p:nvPr userDrawn="1"/>
        </p:nvCxnSpPr>
        <p:spPr>
          <a:xfrm>
            <a:off x="3347864" y="2144054"/>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0C87C35-9F9E-4105-B01E-1C9EEAC8EE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5935870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BA1091-F064-4062-9C3E-209801E845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1" y="12107"/>
            <a:ext cx="9289030" cy="5211832"/>
          </a:xfrm>
          <a:prstGeom prst="rect">
            <a:avLst/>
          </a:prstGeom>
        </p:spPr>
      </p:pic>
      <p:sp>
        <p:nvSpPr>
          <p:cNvPr id="6" name="Subtitle 2">
            <a:extLst>
              <a:ext uri="{FF2B5EF4-FFF2-40B4-BE49-F238E27FC236}">
                <a16:creationId xmlns:a16="http://schemas.microsoft.com/office/drawing/2014/main" id="{E25825C9-E365-484A-BAFE-AEBBFA5CDCBC}"/>
              </a:ext>
            </a:extLst>
          </p:cNvPr>
          <p:cNvSpPr>
            <a:spLocks noGrp="1"/>
          </p:cNvSpPr>
          <p:nvPr>
            <p:ph type="subTitle" idx="1" hasCustomPrompt="1"/>
          </p:nvPr>
        </p:nvSpPr>
        <p:spPr>
          <a:xfrm>
            <a:off x="3456709" y="2381402"/>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sub title</a:t>
            </a:r>
          </a:p>
        </p:txBody>
      </p:sp>
      <p:cxnSp>
        <p:nvCxnSpPr>
          <p:cNvPr id="7" name="Straight Connector 6">
            <a:extLst>
              <a:ext uri="{FF2B5EF4-FFF2-40B4-BE49-F238E27FC236}">
                <a16:creationId xmlns:a16="http://schemas.microsoft.com/office/drawing/2014/main" id="{5F0F17B5-B03E-4178-80D1-29ED395009D8}"/>
              </a:ext>
            </a:extLst>
          </p:cNvPr>
          <p:cNvCxnSpPr>
            <a:cxnSpLocks/>
          </p:cNvCxnSpPr>
          <p:nvPr userDrawn="1"/>
        </p:nvCxnSpPr>
        <p:spPr>
          <a:xfrm>
            <a:off x="3347864" y="2360078"/>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49639CC-2BE4-4519-B044-C1EE571ECD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271289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5E2835-2900-462D-9FF3-39B9A6F7283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a:t>Edit sub title</a:t>
            </a:r>
          </a:p>
        </p:txBody>
      </p:sp>
    </p:spTree>
    <p:extLst>
      <p:ext uri="{BB962C8B-B14F-4D97-AF65-F5344CB8AC3E}">
        <p14:creationId xmlns:p14="http://schemas.microsoft.com/office/powerpoint/2010/main" val="2875643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2CE03C-2CF8-42AA-979F-7DCCDFEE20C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sub title</a:t>
            </a:r>
          </a:p>
        </p:txBody>
      </p:sp>
      <p:pic>
        <p:nvPicPr>
          <p:cNvPr id="6" name="Picture 5">
            <a:extLst>
              <a:ext uri="{FF2B5EF4-FFF2-40B4-BE49-F238E27FC236}">
                <a16:creationId xmlns:a16="http://schemas.microsoft.com/office/drawing/2014/main" id="{CE7F33B8-6CE1-473F-AFF4-617A3F31D4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7" name="Text Placeholder 10">
            <a:extLst>
              <a:ext uri="{FF2B5EF4-FFF2-40B4-BE49-F238E27FC236}">
                <a16:creationId xmlns:a16="http://schemas.microsoft.com/office/drawing/2014/main" id="{7AB3B9CF-95BB-432A-BDB8-C551CE5AC695}"/>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a:t>Edit sub title</a:t>
            </a:r>
          </a:p>
        </p:txBody>
      </p:sp>
    </p:spTree>
    <p:extLst>
      <p:ext uri="{BB962C8B-B14F-4D97-AF65-F5344CB8AC3E}">
        <p14:creationId xmlns:p14="http://schemas.microsoft.com/office/powerpoint/2010/main" val="2592385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FF43BB-5D37-492F-9469-EAA14B7472F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69"/>
          <a:stretch/>
        </p:blipFill>
        <p:spPr>
          <a:xfrm>
            <a:off x="0" y="-3271"/>
            <a:ext cx="9180512" cy="5146771"/>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sub title</a:t>
            </a:r>
          </a:p>
        </p:txBody>
      </p:sp>
      <p:pic>
        <p:nvPicPr>
          <p:cNvPr id="7" name="Picture 6">
            <a:extLst>
              <a:ext uri="{FF2B5EF4-FFF2-40B4-BE49-F238E27FC236}">
                <a16:creationId xmlns:a16="http://schemas.microsoft.com/office/drawing/2014/main" id="{ED168737-3432-4D60-931F-497CB0999B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 name="Text Placeholder 10">
            <a:extLst>
              <a:ext uri="{FF2B5EF4-FFF2-40B4-BE49-F238E27FC236}">
                <a16:creationId xmlns:a16="http://schemas.microsoft.com/office/drawing/2014/main" id="{B9860F54-6473-42B9-9C70-2120A13EDC90}"/>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a:t>Edit sub title</a:t>
            </a:r>
          </a:p>
        </p:txBody>
      </p:sp>
    </p:spTree>
    <p:extLst>
      <p:ext uri="{BB962C8B-B14F-4D97-AF65-F5344CB8AC3E}">
        <p14:creationId xmlns:p14="http://schemas.microsoft.com/office/powerpoint/2010/main" val="2652357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B9CF1E-1587-48B3-848A-9D18348A2C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sub title</a:t>
            </a:r>
          </a:p>
        </p:txBody>
      </p:sp>
      <p:pic>
        <p:nvPicPr>
          <p:cNvPr id="8" name="Picture 7">
            <a:extLst>
              <a:ext uri="{FF2B5EF4-FFF2-40B4-BE49-F238E27FC236}">
                <a16:creationId xmlns:a16="http://schemas.microsoft.com/office/drawing/2014/main" id="{0E50B12E-3C73-422B-996E-296B1A622C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 name="Text Placeholder 10">
            <a:extLst>
              <a:ext uri="{FF2B5EF4-FFF2-40B4-BE49-F238E27FC236}">
                <a16:creationId xmlns:a16="http://schemas.microsoft.com/office/drawing/2014/main" id="{5E0AA6E8-5C67-4218-B9D9-F0A61180B1E8}"/>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a:t>Edit sub title</a:t>
            </a:r>
          </a:p>
        </p:txBody>
      </p:sp>
    </p:spTree>
    <p:extLst>
      <p:ext uri="{BB962C8B-B14F-4D97-AF65-F5344CB8AC3E}">
        <p14:creationId xmlns:p14="http://schemas.microsoft.com/office/powerpoint/2010/main" val="3879876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B9CF1E-1587-48B3-848A-9D18348A2C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7" y="0"/>
            <a:ext cx="9141291"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sub title</a:t>
            </a:r>
          </a:p>
        </p:txBody>
      </p:sp>
      <p:pic>
        <p:nvPicPr>
          <p:cNvPr id="8" name="Picture 7">
            <a:extLst>
              <a:ext uri="{FF2B5EF4-FFF2-40B4-BE49-F238E27FC236}">
                <a16:creationId xmlns:a16="http://schemas.microsoft.com/office/drawing/2014/main" id="{0E50B12E-3C73-422B-996E-296B1A622C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 name="Text Placeholder 10">
            <a:extLst>
              <a:ext uri="{FF2B5EF4-FFF2-40B4-BE49-F238E27FC236}">
                <a16:creationId xmlns:a16="http://schemas.microsoft.com/office/drawing/2014/main" id="{619BA8FF-75EB-4AF8-8E79-7820FDCF47BF}"/>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a:t>Edit sub title</a:t>
            </a:r>
          </a:p>
        </p:txBody>
      </p:sp>
    </p:spTree>
    <p:extLst>
      <p:ext uri="{BB962C8B-B14F-4D97-AF65-F5344CB8AC3E}">
        <p14:creationId xmlns:p14="http://schemas.microsoft.com/office/powerpoint/2010/main" val="3902147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99"/>
            <a:ext cx="9138999" cy="5143699"/>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a:p>
        </p:txBody>
      </p:sp>
      <p:sp>
        <p:nvSpPr>
          <p:cNvPr id="9" name="Content Placeholder 2"/>
          <p:cNvSpPr>
            <a:spLocks noGrp="1"/>
          </p:cNvSpPr>
          <p:nvPr>
            <p:ph idx="1" hasCustomPrompt="1"/>
          </p:nvPr>
        </p:nvSpPr>
        <p:spPr>
          <a:xfrm>
            <a:off x="3933602" y="267495"/>
            <a:ext cx="4824536" cy="4339766"/>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p>
          <a:p>
            <a:pPr lvl="0"/>
            <a:endParaRPr lang="he-IL"/>
          </a:p>
        </p:txBody>
      </p:sp>
    </p:spTree>
    <p:extLst>
      <p:ext uri="{BB962C8B-B14F-4D97-AF65-F5344CB8AC3E}">
        <p14:creationId xmlns:p14="http://schemas.microsoft.com/office/powerpoint/2010/main" val="2753834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744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83969" y="4906935"/>
            <a:ext cx="576062" cy="576062"/>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a:solidFill>
                  <a:srgbClr val="787878"/>
                </a:solidFill>
                <a:latin typeface="+mn-lt"/>
                <a:cs typeface="Arial" pitchFamily="34" charset="0"/>
              </a:rPr>
              <a:t>© 2019 Ex Libris | Confidential &amp; Proprietary</a:t>
            </a:r>
            <a:endParaRPr lang="en-US" sz="900">
              <a:solidFill>
                <a:srgbClr val="787878"/>
              </a:solidFill>
              <a:latin typeface="+mn-lt"/>
            </a:endParaRPr>
          </a:p>
        </p:txBody>
      </p:sp>
      <p:pic>
        <p:nvPicPr>
          <p:cNvPr id="10" name="Picture 9">
            <a:extLst>
              <a:ext uri="{FF2B5EF4-FFF2-40B4-BE49-F238E27FC236}">
                <a16:creationId xmlns:a16="http://schemas.microsoft.com/office/drawing/2014/main" id="{64EAC6E9-8ACD-4B43-A468-1C69E0B7F7D6}"/>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97" r:id="rId1"/>
    <p:sldLayoutId id="2147483760" r:id="rId2"/>
    <p:sldLayoutId id="2147483761" r:id="rId3"/>
    <p:sldLayoutId id="2147483800" r:id="rId4"/>
    <p:sldLayoutId id="2147483806" r:id="rId5"/>
    <p:sldLayoutId id="2147483801" r:id="rId6"/>
    <p:sldLayoutId id="2147483809" r:id="rId7"/>
    <p:sldLayoutId id="2147483805" r:id="rId8"/>
    <p:sldLayoutId id="2147483768" r:id="rId9"/>
    <p:sldLayoutId id="2147483756" r:id="rId10"/>
    <p:sldLayoutId id="2147483796" r:id="rId11"/>
    <p:sldLayoutId id="2147483758" r:id="rId12"/>
    <p:sldLayoutId id="2147483791" r:id="rId13"/>
    <p:sldLayoutId id="2147483763" r:id="rId14"/>
    <p:sldLayoutId id="2147483803" r:id="rId15"/>
    <p:sldLayoutId id="2147483807" r:id="rId16"/>
    <p:sldLayoutId id="2147483804" r:id="rId17"/>
    <p:sldLayoutId id="2147483810" r:id="rId18"/>
    <p:sldLayoutId id="2147483764" r:id="rId19"/>
    <p:sldLayoutId id="2147483793" r:id="rId20"/>
    <p:sldLayoutId id="2147483802" r:id="rId21"/>
    <p:sldLayoutId id="2147483813" r:id="rId22"/>
    <p:sldLayoutId id="2147483814" r:id="rId23"/>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hyperlink" Target="https://knowledge.exlibrisgroup.com/Primo/Product_Documentation/020Primo_VE/022Search_Configuration/010Configuring_Search_Profiles_for_Primo_VE"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hyperlink" Target="https://knowledge.exlibrisgroup.com/Primo/Product_Documentation/020Primo_VE/025Display_Configuration/030Configuring_Display_Labels_for_Primo_VE" TargetMode="External"/><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27.wmf"/></Relationships>
</file>

<file path=ppt/slides/_rels/slide25.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hyperlink" Target="https://knowledge.exlibrisgroup.com/Primo/Product_Documentation/020Primo_VE/025Display_Configuration/040Configuring_Local_Display_and_Search_Fields_for_Primo_VE" TargetMode="External"/><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image" Target="../media/image27.wmf"/></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hyperlink" Target="https://knowledge.exlibrisgroup.com/Primo/Product_Documentation/020Primo_VE/040Dedup_and_FRBR_for_Primo_VE/Dedup_and_FRBR_Analysis_Tool_for_Primo_VEContent" TargetMode="External"/><Relationship Id="rId2" Type="http://schemas.openxmlformats.org/officeDocument/2006/relationships/notesSlide" Target="../notesSlides/notesSlide28.xml"/><Relationship Id="rId1" Type="http://schemas.openxmlformats.org/officeDocument/2006/relationships/slideLayout" Target="../slideLayouts/slideLayout9.xml"/><Relationship Id="rId5" Type="http://schemas.openxmlformats.org/officeDocument/2006/relationships/image" Target="../media/image49.png"/><Relationship Id="rId4" Type="http://schemas.openxmlformats.org/officeDocument/2006/relationships/hyperlink" Target="https://knowledge.exlibrisgroup.com/Primo/Product_Documentation/020Primo_VE/040Dedup_and_FRBR_for_Primo_VE/Suppressing_Groups_of_Records_from_Dedup/FRBR_for_Primo_VE"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30.xml"/><Relationship Id="rId1" Type="http://schemas.openxmlformats.org/officeDocument/2006/relationships/slideLayout" Target="../slideLayouts/slideLayout10.xml"/><Relationship Id="rId5" Type="http://schemas.openxmlformats.org/officeDocument/2006/relationships/image" Target="../media/image51.png"/><Relationship Id="rId4" Type="http://schemas.openxmlformats.org/officeDocument/2006/relationships/hyperlink" Target="https://knowledge.exlibrisgroup.com/Primo/Product_Documentation/020Primo_VE/025Display_Configuration/040Configuring_Local_Display_and_Search_Fields_for_Primo_VE"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1.xml"/><Relationship Id="rId1" Type="http://schemas.openxmlformats.org/officeDocument/2006/relationships/slideLayout" Target="../slideLayouts/slideLayout9.xml"/><Relationship Id="rId5" Type="http://schemas.openxmlformats.org/officeDocument/2006/relationships/image" Target="../media/image54.png"/><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32.xml"/><Relationship Id="rId1" Type="http://schemas.openxmlformats.org/officeDocument/2006/relationships/slideLayout" Target="../slideLayouts/slideLayout10.xml"/><Relationship Id="rId4" Type="http://schemas.openxmlformats.org/officeDocument/2006/relationships/image" Target="../media/image55.png"/></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6.xml"/><Relationship Id="rId1" Type="http://schemas.openxmlformats.org/officeDocument/2006/relationships/slideLayout" Target="../slideLayouts/slideLayout9.xml"/><Relationship Id="rId4" Type="http://schemas.openxmlformats.org/officeDocument/2006/relationships/image" Target="../media/image60.png"/></Relationships>
</file>

<file path=ppt/slides/_rels/slide4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7.xml"/><Relationship Id="rId1" Type="http://schemas.openxmlformats.org/officeDocument/2006/relationships/slideLayout" Target="../slideLayouts/slideLayout9.xml"/><Relationship Id="rId4" Type="http://schemas.openxmlformats.org/officeDocument/2006/relationships/image" Target="../media/image62.png"/></Relationships>
</file>

<file path=ppt/slides/_rels/slide4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hyperlink" Target="https://knowledge.exlibrisgroup.com/Primo/Product_Documentation/020Primo_VE/050Other_Configuration/Mapping_to_the_Display,_Facets,_and_Search_Sections_in_the_Primo_VE_Record#Primo_VE_Display_Section" TargetMode="External"/><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2.xml"/><Relationship Id="rId1" Type="http://schemas.openxmlformats.org/officeDocument/2006/relationships/slideLayout" Target="../slideLayouts/slideLayout9.xml"/><Relationship Id="rId4" Type="http://schemas.openxmlformats.org/officeDocument/2006/relationships/image" Target="../media/image67.png"/></Relationships>
</file>

<file path=ppt/slides/_rels/slide5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3.xml"/><Relationship Id="rId1" Type="http://schemas.openxmlformats.org/officeDocument/2006/relationships/slideLayout" Target="../slideLayouts/slideLayout9.xml"/><Relationship Id="rId4" Type="http://schemas.openxmlformats.org/officeDocument/2006/relationships/image" Target="../media/image69.png"/></Relationships>
</file>

<file path=ppt/slides/_rels/slide5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4.xml"/><Relationship Id="rId1" Type="http://schemas.openxmlformats.org/officeDocument/2006/relationships/slideLayout" Target="../slideLayouts/slideLayout9.xml"/><Relationship Id="rId4" Type="http://schemas.openxmlformats.org/officeDocument/2006/relationships/image" Target="../media/image71.png"/></Relationships>
</file>

<file path=ppt/slides/_rels/slide5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6.xml"/><Relationship Id="rId1" Type="http://schemas.openxmlformats.org/officeDocument/2006/relationships/slideLayout" Target="../slideLayouts/slideLayout9.xml"/><Relationship Id="rId4" Type="http://schemas.openxmlformats.org/officeDocument/2006/relationships/image" Target="../media/image67.png"/></Relationships>
</file>

<file path=ppt/slides/_rels/slide5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7.xml"/><Relationship Id="rId1" Type="http://schemas.openxmlformats.org/officeDocument/2006/relationships/slideLayout" Target="../slideLayouts/slideLayout9.xml"/><Relationship Id="rId4" Type="http://schemas.openxmlformats.org/officeDocument/2006/relationships/image" Target="../media/image74.png"/></Relationships>
</file>

<file path=ppt/slides/_rels/slide5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8.xml"/><Relationship Id="rId1" Type="http://schemas.openxmlformats.org/officeDocument/2006/relationships/slideLayout" Target="../slideLayouts/slideLayout9.xml"/><Relationship Id="rId4" Type="http://schemas.openxmlformats.org/officeDocument/2006/relationships/image" Target="../media/image76.png"/></Relationships>
</file>

<file path=ppt/slides/_rels/slide5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2.xml"/><Relationship Id="rId1" Type="http://schemas.openxmlformats.org/officeDocument/2006/relationships/slideLayout" Target="../slideLayouts/slideLayout9.xml"/><Relationship Id="rId4" Type="http://schemas.openxmlformats.org/officeDocument/2006/relationships/image" Target="../media/image79.png"/></Relationships>
</file>

<file path=ppt/slides/_rels/slide6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slideLayout" Target="../slideLayouts/slideLayout19.xml"/><Relationship Id="rId1" Type="http://schemas.openxmlformats.org/officeDocument/2006/relationships/tags" Target="../tags/tag2.xml"/><Relationship Id="rId4" Type="http://schemas.openxmlformats.org/officeDocument/2006/relationships/image" Target="../media/image8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atin typeface="Calibri Light"/>
                <a:cs typeface="Calibri Light"/>
              </a:rPr>
              <a:t>Display Configuration in Primo VE</a:t>
            </a:r>
          </a:p>
        </p:txBody>
      </p:sp>
      <p:sp>
        <p:nvSpPr>
          <p:cNvPr id="3" name="Subtitle 2"/>
          <p:cNvSpPr>
            <a:spLocks noGrp="1"/>
          </p:cNvSpPr>
          <p:nvPr>
            <p:ph type="subTitle" idx="1"/>
          </p:nvPr>
        </p:nvSpPr>
        <p:spPr/>
        <p:txBody>
          <a:bodyPr/>
          <a:lstStyle/>
          <a:p>
            <a:endParaRPr lang="en-US">
              <a:cs typeface="Calibri"/>
            </a:endParaRPr>
          </a:p>
          <a:p>
            <a:endParaRPr lang="en-US">
              <a:cs typeface="Calibri"/>
            </a:endParaRPr>
          </a:p>
        </p:txBody>
      </p:sp>
      <p:sp>
        <p:nvSpPr>
          <p:cNvPr id="4" name="Text Placeholder 3">
            <a:extLst>
              <a:ext uri="{FF2B5EF4-FFF2-40B4-BE49-F238E27FC236}">
                <a16:creationId xmlns:a16="http://schemas.microsoft.com/office/drawing/2014/main" id="{551151B5-0EC4-4F1F-BD0C-1B8D5EB8FA14}"/>
              </a:ext>
            </a:extLst>
          </p:cNvPr>
          <p:cNvSpPr>
            <a:spLocks noGrp="1"/>
          </p:cNvSpPr>
          <p:nvPr>
            <p:ph type="body" sz="quarter" idx="12"/>
          </p:nvPr>
        </p:nvSpPr>
        <p:spPr>
          <a:xfrm>
            <a:off x="534987" y="4055411"/>
            <a:ext cx="5621337" cy="676579"/>
          </a:xfrm>
        </p:spPr>
        <p:txBody>
          <a:bodyPr>
            <a:normAutofit/>
          </a:bodyPr>
          <a:lstStyle/>
          <a:p>
            <a:r>
              <a:rPr lang="en-US"/>
              <a:t>Clarice Shin</a:t>
            </a:r>
          </a:p>
          <a:p>
            <a:r>
              <a:rPr lang="en-US"/>
              <a:t>Vladimir </a:t>
            </a:r>
            <a:r>
              <a:rPr lang="en-US" err="1"/>
              <a:t>Bludyrev</a:t>
            </a:r>
            <a:r>
              <a:rPr lang="en-US"/>
              <a:t> </a:t>
            </a:r>
          </a:p>
        </p:txBody>
      </p:sp>
    </p:spTree>
    <p:extLst>
      <p:ext uri="{BB962C8B-B14F-4D97-AF65-F5344CB8AC3E}">
        <p14:creationId xmlns:p14="http://schemas.microsoft.com/office/powerpoint/2010/main" val="3403920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B3B04D-9833-425D-B694-01306751E4EF}"/>
              </a:ext>
            </a:extLst>
          </p:cNvPr>
          <p:cNvSpPr>
            <a:spLocks noGrp="1"/>
          </p:cNvSpPr>
          <p:nvPr>
            <p:ph type="sldNum" sz="quarter" idx="10"/>
          </p:nvPr>
        </p:nvSpPr>
        <p:spPr/>
        <p:txBody>
          <a:bodyPr/>
          <a:lstStyle/>
          <a:p>
            <a:fld id="{1C146586-7EC2-481D-848F-8CE41EB2DE6C}" type="slidenum">
              <a:rPr lang="en-US" smtClean="0"/>
              <a:pPr/>
              <a:t>10</a:t>
            </a:fld>
            <a:endParaRPr lang="en-US"/>
          </a:p>
        </p:txBody>
      </p:sp>
      <p:sp>
        <p:nvSpPr>
          <p:cNvPr id="5" name="Title 4">
            <a:extLst>
              <a:ext uri="{FF2B5EF4-FFF2-40B4-BE49-F238E27FC236}">
                <a16:creationId xmlns:a16="http://schemas.microsoft.com/office/drawing/2014/main" id="{89E5F5F6-5DAB-401B-B5F3-73AA4A2E3DAF}"/>
              </a:ext>
            </a:extLst>
          </p:cNvPr>
          <p:cNvSpPr>
            <a:spLocks noGrp="1"/>
          </p:cNvSpPr>
          <p:nvPr>
            <p:ph type="title"/>
          </p:nvPr>
        </p:nvSpPr>
        <p:spPr/>
        <p:txBody>
          <a:bodyPr/>
          <a:lstStyle/>
          <a:p>
            <a:r>
              <a:rPr lang="en-US"/>
              <a:t>Views: Links Menu</a:t>
            </a:r>
          </a:p>
        </p:txBody>
      </p:sp>
      <p:sp>
        <p:nvSpPr>
          <p:cNvPr id="6" name="Content Placeholder 5">
            <a:extLst>
              <a:ext uri="{FF2B5EF4-FFF2-40B4-BE49-F238E27FC236}">
                <a16:creationId xmlns:a16="http://schemas.microsoft.com/office/drawing/2014/main" id="{4DE8197D-1343-4BE2-BACE-49BDA15F51C7}"/>
              </a:ext>
            </a:extLst>
          </p:cNvPr>
          <p:cNvSpPr>
            <a:spLocks noGrp="1"/>
          </p:cNvSpPr>
          <p:nvPr>
            <p:ph idx="1"/>
          </p:nvPr>
        </p:nvSpPr>
        <p:spPr>
          <a:xfrm>
            <a:off x="47380" y="764982"/>
            <a:ext cx="6146596" cy="3985953"/>
          </a:xfrm>
        </p:spPr>
        <p:txBody>
          <a:bodyPr vert="horz" lIns="91440" tIns="45720" rIns="91440" bIns="45720" rtlCol="0" anchor="t">
            <a:normAutofit/>
          </a:bodyPr>
          <a:lstStyle/>
          <a:p>
            <a:r>
              <a:rPr lang="en-US">
                <a:cs typeface="Calibri"/>
              </a:rPr>
              <a:t>Six default links:</a:t>
            </a:r>
          </a:p>
          <a:p>
            <a:endParaRPr lang="en-US">
              <a:cs typeface="Calibri"/>
            </a:endParaRPr>
          </a:p>
          <a:p>
            <a:endParaRPr lang="en-US">
              <a:cs typeface="Calibri"/>
            </a:endParaRPr>
          </a:p>
          <a:p>
            <a:pPr marL="0" indent="0">
              <a:buNone/>
            </a:pPr>
            <a:endParaRPr lang="en-US">
              <a:cs typeface="Calibri"/>
            </a:endParaRPr>
          </a:p>
          <a:p>
            <a:r>
              <a:rPr lang="en-US">
                <a:cs typeface="Calibri"/>
              </a:rPr>
              <a:t>More links can be added and reordered – no limit</a:t>
            </a:r>
          </a:p>
          <a:p>
            <a:endParaRPr lang="en-US">
              <a:cs typeface="Calibri"/>
            </a:endParaRPr>
          </a:p>
          <a:p>
            <a:endParaRPr lang="en-US">
              <a:cs typeface="Calibri"/>
            </a:endParaRPr>
          </a:p>
          <a:p>
            <a:endParaRPr lang="en-US">
              <a:cs typeface="Calibri"/>
            </a:endParaRPr>
          </a:p>
        </p:txBody>
      </p:sp>
      <p:pic>
        <p:nvPicPr>
          <p:cNvPr id="3" name="Picture 3" descr="A screenshot of a cell phone&#10;&#10;Description generated with very high confidence">
            <a:extLst>
              <a:ext uri="{FF2B5EF4-FFF2-40B4-BE49-F238E27FC236}">
                <a16:creationId xmlns:a16="http://schemas.microsoft.com/office/drawing/2014/main" id="{62D54F94-F637-423C-9473-085049D40B36}"/>
              </a:ext>
            </a:extLst>
          </p:cNvPr>
          <p:cNvPicPr>
            <a:picLocks noChangeAspect="1"/>
          </p:cNvPicPr>
          <p:nvPr/>
        </p:nvPicPr>
        <p:blipFill>
          <a:blip r:embed="rId3"/>
          <a:stretch>
            <a:fillRect/>
          </a:stretch>
        </p:blipFill>
        <p:spPr>
          <a:xfrm>
            <a:off x="211521" y="1408668"/>
            <a:ext cx="5712372" cy="966390"/>
          </a:xfrm>
          <a:prstGeom prst="rect">
            <a:avLst/>
          </a:prstGeom>
        </p:spPr>
      </p:pic>
    </p:spTree>
    <p:extLst>
      <p:ext uri="{BB962C8B-B14F-4D97-AF65-F5344CB8AC3E}">
        <p14:creationId xmlns:p14="http://schemas.microsoft.com/office/powerpoint/2010/main" val="1975306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11</a:t>
            </a:fld>
            <a:endParaRPr lang="en-US"/>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a:t>Views: Links Menu </a:t>
            </a:r>
          </a:p>
        </p:txBody>
      </p:sp>
      <p:pic>
        <p:nvPicPr>
          <p:cNvPr id="3" name="Content Placeholder 2">
            <a:extLst>
              <a:ext uri="{FF2B5EF4-FFF2-40B4-BE49-F238E27FC236}">
                <a16:creationId xmlns:a16="http://schemas.microsoft.com/office/drawing/2014/main" id="{C4CF5474-02D3-4333-93C8-2FB2BE23CE33}"/>
              </a:ext>
            </a:extLst>
          </p:cNvPr>
          <p:cNvPicPr>
            <a:picLocks noGrp="1" noChangeAspect="1"/>
          </p:cNvPicPr>
          <p:nvPr>
            <p:ph idx="1"/>
          </p:nvPr>
        </p:nvPicPr>
        <p:blipFill>
          <a:blip r:embed="rId3"/>
          <a:stretch>
            <a:fillRect/>
          </a:stretch>
        </p:blipFill>
        <p:spPr>
          <a:xfrm>
            <a:off x="1307582" y="646603"/>
            <a:ext cx="7068404" cy="3593334"/>
          </a:xfrm>
          <a:prstGeom prst="rect">
            <a:avLst/>
          </a:prstGeom>
          <a:ln w="44450">
            <a:solidFill>
              <a:srgbClr val="142D8A"/>
            </a:solidFill>
          </a:ln>
        </p:spPr>
      </p:pic>
      <p:pic>
        <p:nvPicPr>
          <p:cNvPr id="4" name="Picture 3">
            <a:extLst>
              <a:ext uri="{FF2B5EF4-FFF2-40B4-BE49-F238E27FC236}">
                <a16:creationId xmlns:a16="http://schemas.microsoft.com/office/drawing/2014/main" id="{AA7B16E8-234D-4E43-AC4E-4B929C18E64E}"/>
              </a:ext>
            </a:extLst>
          </p:cNvPr>
          <p:cNvPicPr>
            <a:picLocks noChangeAspect="1"/>
          </p:cNvPicPr>
          <p:nvPr/>
        </p:nvPicPr>
        <p:blipFill rotWithShape="1">
          <a:blip r:embed="rId4"/>
          <a:srcRect r="63100"/>
          <a:stretch/>
        </p:blipFill>
        <p:spPr>
          <a:xfrm>
            <a:off x="7545131" y="2148107"/>
            <a:ext cx="524981" cy="314110"/>
          </a:xfrm>
          <a:prstGeom prst="rect">
            <a:avLst/>
          </a:prstGeom>
          <a:ln w="34925">
            <a:solidFill>
              <a:srgbClr val="0070C0"/>
            </a:solidFill>
          </a:ln>
        </p:spPr>
      </p:pic>
      <p:sp>
        <p:nvSpPr>
          <p:cNvPr id="6" name="TextBox 5">
            <a:extLst>
              <a:ext uri="{FF2B5EF4-FFF2-40B4-BE49-F238E27FC236}">
                <a16:creationId xmlns:a16="http://schemas.microsoft.com/office/drawing/2014/main" id="{B1A2656D-CC87-4ED9-BEA9-5B338F61002E}"/>
              </a:ext>
            </a:extLst>
          </p:cNvPr>
          <p:cNvSpPr txBox="1"/>
          <p:nvPr/>
        </p:nvSpPr>
        <p:spPr>
          <a:xfrm>
            <a:off x="993716" y="4341322"/>
            <a:ext cx="7696136" cy="369332"/>
          </a:xfrm>
          <a:prstGeom prst="rect">
            <a:avLst/>
          </a:prstGeom>
          <a:noFill/>
        </p:spPr>
        <p:txBody>
          <a:bodyPr wrap="square" rtlCol="0">
            <a:spAutoFit/>
          </a:bodyPr>
          <a:lstStyle/>
          <a:p>
            <a:r>
              <a:rPr lang="en-US" dirty="0"/>
              <a:t>Alma Configuration &gt; Discovery &gt; Display Configuration &gt; Configure Views&gt; </a:t>
            </a:r>
            <a:r>
              <a:rPr lang="en-US" b="1" dirty="0">
                <a:solidFill>
                  <a:srgbClr val="142D8A"/>
                </a:solidFill>
              </a:rPr>
              <a:t>Links</a:t>
            </a:r>
            <a:r>
              <a:rPr lang="en-US" dirty="0"/>
              <a:t> </a:t>
            </a:r>
          </a:p>
        </p:txBody>
      </p:sp>
      <p:sp>
        <p:nvSpPr>
          <p:cNvPr id="7" name="Rectangle: Rounded Corners 6">
            <a:extLst>
              <a:ext uri="{FF2B5EF4-FFF2-40B4-BE49-F238E27FC236}">
                <a16:creationId xmlns:a16="http://schemas.microsoft.com/office/drawing/2014/main" id="{E5858EF6-EE1B-4C42-8E50-AAB2DD061405}"/>
              </a:ext>
            </a:extLst>
          </p:cNvPr>
          <p:cNvSpPr/>
          <p:nvPr/>
        </p:nvSpPr>
        <p:spPr>
          <a:xfrm>
            <a:off x="7836418" y="1935126"/>
            <a:ext cx="233694" cy="159488"/>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721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12</a:t>
            </a:fld>
            <a:endParaRPr lang="en-US"/>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a:t>Views: Editing Links </a:t>
            </a:r>
          </a:p>
        </p:txBody>
      </p:sp>
      <p:pic>
        <p:nvPicPr>
          <p:cNvPr id="3" name="Content Placeholder 2">
            <a:extLst>
              <a:ext uri="{FF2B5EF4-FFF2-40B4-BE49-F238E27FC236}">
                <a16:creationId xmlns:a16="http://schemas.microsoft.com/office/drawing/2014/main" id="{69F61DD6-A507-43EE-945A-98D80A29E443}"/>
              </a:ext>
            </a:extLst>
          </p:cNvPr>
          <p:cNvPicPr>
            <a:picLocks noGrp="1" noChangeAspect="1"/>
          </p:cNvPicPr>
          <p:nvPr>
            <p:ph idx="1"/>
          </p:nvPr>
        </p:nvPicPr>
        <p:blipFill>
          <a:blip r:embed="rId3"/>
          <a:stretch>
            <a:fillRect/>
          </a:stretch>
        </p:blipFill>
        <p:spPr>
          <a:xfrm>
            <a:off x="165784" y="918466"/>
            <a:ext cx="8812431" cy="3018536"/>
          </a:xfrm>
          <a:prstGeom prst="rect">
            <a:avLst/>
          </a:prstGeom>
          <a:ln w="44450">
            <a:solidFill>
              <a:srgbClr val="142D8A"/>
            </a:solidFill>
          </a:ln>
        </p:spPr>
      </p:pic>
      <p:sp>
        <p:nvSpPr>
          <p:cNvPr id="7" name="Rectangle: Rounded Corners 6">
            <a:extLst>
              <a:ext uri="{FF2B5EF4-FFF2-40B4-BE49-F238E27FC236}">
                <a16:creationId xmlns:a16="http://schemas.microsoft.com/office/drawing/2014/main" id="{F9959B5C-A137-4D60-926B-DE34F50DAEDE}"/>
              </a:ext>
            </a:extLst>
          </p:cNvPr>
          <p:cNvSpPr/>
          <p:nvPr/>
        </p:nvSpPr>
        <p:spPr>
          <a:xfrm>
            <a:off x="5417253" y="2086537"/>
            <a:ext cx="2952328"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7DC8A9B-4BFD-4B0F-8D84-A5BD4BEDA16A}"/>
              </a:ext>
            </a:extLst>
          </p:cNvPr>
          <p:cNvSpPr txBox="1"/>
          <p:nvPr/>
        </p:nvSpPr>
        <p:spPr>
          <a:xfrm>
            <a:off x="759936" y="4208989"/>
            <a:ext cx="7696136" cy="369332"/>
          </a:xfrm>
          <a:prstGeom prst="rect">
            <a:avLst/>
          </a:prstGeom>
          <a:noFill/>
        </p:spPr>
        <p:txBody>
          <a:bodyPr wrap="square" rtlCol="0">
            <a:spAutoFit/>
          </a:bodyPr>
          <a:lstStyle/>
          <a:p>
            <a:r>
              <a:rPr lang="en-US" dirty="0"/>
              <a:t>Alma Configuration &gt; Discovery &gt; Display Configuration &gt; Configure Views&gt; </a:t>
            </a:r>
            <a:r>
              <a:rPr lang="en-US" b="1" dirty="0">
                <a:solidFill>
                  <a:srgbClr val="142D8A"/>
                </a:solidFill>
              </a:rPr>
              <a:t>Links</a:t>
            </a:r>
            <a:r>
              <a:rPr lang="en-US" dirty="0"/>
              <a:t> </a:t>
            </a:r>
          </a:p>
        </p:txBody>
      </p:sp>
    </p:spTree>
    <p:extLst>
      <p:ext uri="{BB962C8B-B14F-4D97-AF65-F5344CB8AC3E}">
        <p14:creationId xmlns:p14="http://schemas.microsoft.com/office/powerpoint/2010/main" val="1864189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E9C259-C4C0-4A67-BB48-9F92DE0C7252}"/>
              </a:ext>
            </a:extLst>
          </p:cNvPr>
          <p:cNvSpPr>
            <a:spLocks noGrp="1"/>
          </p:cNvSpPr>
          <p:nvPr>
            <p:ph type="ctrTitle"/>
          </p:nvPr>
        </p:nvSpPr>
        <p:spPr/>
        <p:txBody>
          <a:bodyPr/>
          <a:lstStyle/>
          <a:p>
            <a:r>
              <a:rPr lang="en-US" dirty="0"/>
              <a:t>Search Profiles </a:t>
            </a:r>
            <a:endParaRPr lang="en-US"/>
          </a:p>
        </p:txBody>
      </p:sp>
      <p:sp>
        <p:nvSpPr>
          <p:cNvPr id="2" name="Slide Number Placeholder 1">
            <a:extLst>
              <a:ext uri="{FF2B5EF4-FFF2-40B4-BE49-F238E27FC236}">
                <a16:creationId xmlns:a16="http://schemas.microsoft.com/office/drawing/2014/main" id="{DB778104-D989-4303-B82B-C3A073E61E91}"/>
              </a:ext>
            </a:extLst>
          </p:cNvPr>
          <p:cNvSpPr>
            <a:spLocks noGrp="1"/>
          </p:cNvSpPr>
          <p:nvPr>
            <p:ph type="sldNum" sz="quarter" idx="10"/>
          </p:nvPr>
        </p:nvSpPr>
        <p:spPr/>
        <p:txBody>
          <a:bodyPr/>
          <a:lstStyle/>
          <a:p>
            <a:fld id="{1C146586-7EC2-481D-848F-8CE41EB2DE6C}" type="slidenum">
              <a:rPr lang="en-US" smtClean="0"/>
              <a:pPr/>
              <a:t>13</a:t>
            </a:fld>
            <a:endParaRPr lang="en-US"/>
          </a:p>
        </p:txBody>
      </p:sp>
    </p:spTree>
    <p:extLst>
      <p:ext uri="{BB962C8B-B14F-4D97-AF65-F5344CB8AC3E}">
        <p14:creationId xmlns:p14="http://schemas.microsoft.com/office/powerpoint/2010/main" val="1364276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B3B04D-9833-425D-B694-01306751E4EF}"/>
              </a:ext>
            </a:extLst>
          </p:cNvPr>
          <p:cNvSpPr>
            <a:spLocks noGrp="1"/>
          </p:cNvSpPr>
          <p:nvPr>
            <p:ph type="sldNum" sz="quarter" idx="10"/>
          </p:nvPr>
        </p:nvSpPr>
        <p:spPr/>
        <p:txBody>
          <a:bodyPr/>
          <a:lstStyle/>
          <a:p>
            <a:fld id="{1C146586-7EC2-481D-848F-8CE41EB2DE6C}" type="slidenum">
              <a:rPr lang="en-US" smtClean="0"/>
              <a:pPr/>
              <a:t>14</a:t>
            </a:fld>
            <a:endParaRPr lang="en-US"/>
          </a:p>
        </p:txBody>
      </p:sp>
      <p:sp>
        <p:nvSpPr>
          <p:cNvPr id="5" name="Title 4">
            <a:extLst>
              <a:ext uri="{FF2B5EF4-FFF2-40B4-BE49-F238E27FC236}">
                <a16:creationId xmlns:a16="http://schemas.microsoft.com/office/drawing/2014/main" id="{89E5F5F6-5DAB-401B-B5F3-73AA4A2E3DAF}"/>
              </a:ext>
            </a:extLst>
          </p:cNvPr>
          <p:cNvSpPr>
            <a:spLocks noGrp="1"/>
          </p:cNvSpPr>
          <p:nvPr>
            <p:ph type="title"/>
          </p:nvPr>
        </p:nvSpPr>
        <p:spPr/>
        <p:txBody>
          <a:bodyPr/>
          <a:lstStyle/>
          <a:p>
            <a:r>
              <a:rPr lang="en-US" dirty="0"/>
              <a:t>Views: Search Profiles Slots</a:t>
            </a:r>
          </a:p>
        </p:txBody>
      </p:sp>
      <p:sp>
        <p:nvSpPr>
          <p:cNvPr id="6" name="Content Placeholder 5">
            <a:extLst>
              <a:ext uri="{FF2B5EF4-FFF2-40B4-BE49-F238E27FC236}">
                <a16:creationId xmlns:a16="http://schemas.microsoft.com/office/drawing/2014/main" id="{4DE8197D-1343-4BE2-BACE-49BDA15F51C7}"/>
              </a:ext>
            </a:extLst>
          </p:cNvPr>
          <p:cNvSpPr>
            <a:spLocks noGrp="1"/>
          </p:cNvSpPr>
          <p:nvPr>
            <p:ph idx="1"/>
          </p:nvPr>
        </p:nvSpPr>
        <p:spPr>
          <a:xfrm>
            <a:off x="47380" y="764982"/>
            <a:ext cx="6146596" cy="3985953"/>
          </a:xfrm>
        </p:spPr>
        <p:txBody>
          <a:bodyPr vert="horz" lIns="91440" tIns="45720" rIns="91440" bIns="45720" rtlCol="0" anchor="t">
            <a:normAutofit/>
          </a:bodyPr>
          <a:lstStyle/>
          <a:p>
            <a:r>
              <a:rPr lang="en-US" dirty="0">
                <a:cs typeface="Calibri"/>
              </a:rPr>
              <a:t>Groups of Records = Scopes</a:t>
            </a:r>
          </a:p>
          <a:p>
            <a:pPr marL="0" indent="0">
              <a:buNone/>
            </a:pPr>
            <a:endParaRPr lang="en-US" dirty="0">
              <a:cs typeface="Calibri"/>
            </a:endParaRPr>
          </a:p>
          <a:p>
            <a:r>
              <a:rPr lang="en-US" dirty="0">
                <a:cs typeface="Calibri"/>
              </a:rPr>
              <a:t> </a:t>
            </a:r>
            <a:r>
              <a:rPr lang="en-US" b="1" dirty="0">
                <a:cs typeface="Calibri"/>
              </a:rPr>
              <a:t>Configuration Menu &gt; Discovery &gt; Search Configuration &gt; Search Profiles</a:t>
            </a:r>
          </a:p>
          <a:p>
            <a:pPr marL="0" indent="0">
              <a:buNone/>
            </a:pPr>
            <a:endParaRPr lang="en-US" dirty="0">
              <a:cs typeface="Calibri"/>
            </a:endParaRPr>
          </a:p>
          <a:p>
            <a:r>
              <a:rPr lang="en-US" dirty="0">
                <a:cs typeface="Calibri"/>
              </a:rPr>
              <a:t>Can be locally added and customized</a:t>
            </a:r>
          </a:p>
          <a:p>
            <a:pPr marL="0" indent="0">
              <a:buNone/>
            </a:pPr>
            <a:endParaRPr lang="en-US" dirty="0">
              <a:cs typeface="Calibri"/>
            </a:endParaRPr>
          </a:p>
          <a:p>
            <a:r>
              <a:rPr lang="en-US" dirty="0">
                <a:cs typeface="Calibri"/>
              </a:rPr>
              <a:t>Documentation on </a:t>
            </a:r>
            <a:r>
              <a:rPr lang="en-US" dirty="0">
                <a:cs typeface="Calibri"/>
                <a:hlinkClick r:id="rId3"/>
              </a:rPr>
              <a:t>Search Profiles and Scopes</a:t>
            </a:r>
          </a:p>
          <a:p>
            <a:pPr marL="0" indent="0">
              <a:buNone/>
            </a:pPr>
            <a:endParaRPr lang="en-US" dirty="0">
              <a:cs typeface="Calibri"/>
            </a:endParaRPr>
          </a:p>
          <a:p>
            <a:endParaRPr lang="en-US" dirty="0">
              <a:cs typeface="Calibri"/>
            </a:endParaRPr>
          </a:p>
          <a:p>
            <a:endParaRPr lang="en-US" dirty="0">
              <a:cs typeface="Calibri"/>
            </a:endParaRPr>
          </a:p>
          <a:p>
            <a:endParaRPr lang="en-US" dirty="0">
              <a:cs typeface="Calibri"/>
            </a:endParaRPr>
          </a:p>
        </p:txBody>
      </p:sp>
    </p:spTree>
    <p:extLst>
      <p:ext uri="{BB962C8B-B14F-4D97-AF65-F5344CB8AC3E}">
        <p14:creationId xmlns:p14="http://schemas.microsoft.com/office/powerpoint/2010/main" val="319014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B3B04D-9833-425D-B694-01306751E4EF}"/>
              </a:ext>
            </a:extLst>
          </p:cNvPr>
          <p:cNvSpPr>
            <a:spLocks noGrp="1"/>
          </p:cNvSpPr>
          <p:nvPr>
            <p:ph type="sldNum" sz="quarter" idx="10"/>
          </p:nvPr>
        </p:nvSpPr>
        <p:spPr/>
        <p:txBody>
          <a:bodyPr/>
          <a:lstStyle/>
          <a:p>
            <a:fld id="{1C146586-7EC2-481D-848F-8CE41EB2DE6C}" type="slidenum">
              <a:rPr lang="en-US" smtClean="0"/>
              <a:pPr/>
              <a:t>15</a:t>
            </a:fld>
            <a:endParaRPr lang="en-US"/>
          </a:p>
        </p:txBody>
      </p:sp>
      <p:sp>
        <p:nvSpPr>
          <p:cNvPr id="5" name="Title 4">
            <a:extLst>
              <a:ext uri="{FF2B5EF4-FFF2-40B4-BE49-F238E27FC236}">
                <a16:creationId xmlns:a16="http://schemas.microsoft.com/office/drawing/2014/main" id="{89E5F5F6-5DAB-401B-B5F3-73AA4A2E3DAF}"/>
              </a:ext>
            </a:extLst>
          </p:cNvPr>
          <p:cNvSpPr>
            <a:spLocks noGrp="1"/>
          </p:cNvSpPr>
          <p:nvPr>
            <p:ph type="title"/>
          </p:nvPr>
        </p:nvSpPr>
        <p:spPr/>
        <p:txBody>
          <a:bodyPr/>
          <a:lstStyle/>
          <a:p>
            <a:r>
              <a:rPr lang="en-US"/>
              <a:t>Views: Search Profiles</a:t>
            </a:r>
          </a:p>
        </p:txBody>
      </p:sp>
      <p:sp>
        <p:nvSpPr>
          <p:cNvPr id="6" name="Content Placeholder 5">
            <a:extLst>
              <a:ext uri="{FF2B5EF4-FFF2-40B4-BE49-F238E27FC236}">
                <a16:creationId xmlns:a16="http://schemas.microsoft.com/office/drawing/2014/main" id="{4DE8197D-1343-4BE2-BACE-49BDA15F51C7}"/>
              </a:ext>
            </a:extLst>
          </p:cNvPr>
          <p:cNvSpPr>
            <a:spLocks noGrp="1"/>
          </p:cNvSpPr>
          <p:nvPr>
            <p:ph idx="1"/>
          </p:nvPr>
        </p:nvSpPr>
        <p:spPr>
          <a:xfrm>
            <a:off x="47380" y="764982"/>
            <a:ext cx="6146596" cy="3985953"/>
          </a:xfrm>
        </p:spPr>
        <p:txBody>
          <a:bodyPr vert="horz" lIns="91440" tIns="45720" rIns="91440" bIns="45720" rtlCol="0" anchor="t">
            <a:normAutofit/>
          </a:bodyPr>
          <a:lstStyle/>
          <a:p>
            <a:r>
              <a:rPr lang="en-US">
                <a:cs typeface="Calibri"/>
              </a:rPr>
              <a:t>Types of Profiles: Local Data, Central Index, Blended, Other. </a:t>
            </a:r>
          </a:p>
          <a:p>
            <a:r>
              <a:rPr lang="en-US" b="1">
                <a:cs typeface="Calibri"/>
              </a:rPr>
              <a:t>Featured Results: </a:t>
            </a:r>
            <a:r>
              <a:rPr lang="en-US">
                <a:cs typeface="Calibri"/>
              </a:rPr>
              <a:t>supplemental results from a different profile – horizontal scrollbar</a:t>
            </a:r>
          </a:p>
          <a:p>
            <a:endParaRPr lang="en-US">
              <a:cs typeface="Calibri"/>
            </a:endParaRPr>
          </a:p>
          <a:p>
            <a:pPr marL="0" indent="0">
              <a:buNone/>
            </a:pPr>
            <a:endParaRPr lang="en-US">
              <a:cs typeface="Calibri"/>
            </a:endParaRPr>
          </a:p>
          <a:p>
            <a:endParaRPr lang="en-US">
              <a:cs typeface="Calibri"/>
            </a:endParaRPr>
          </a:p>
          <a:p>
            <a:endParaRPr lang="en-US">
              <a:cs typeface="Calibri"/>
            </a:endParaRPr>
          </a:p>
          <a:p>
            <a:endParaRPr lang="en-US">
              <a:cs typeface="Calibri"/>
            </a:endParaRPr>
          </a:p>
        </p:txBody>
      </p:sp>
      <p:pic>
        <p:nvPicPr>
          <p:cNvPr id="3" name="Picture 3" descr="A screenshot of a cell phone&#10;&#10;Description generated with very high confidence">
            <a:extLst>
              <a:ext uri="{FF2B5EF4-FFF2-40B4-BE49-F238E27FC236}">
                <a16:creationId xmlns:a16="http://schemas.microsoft.com/office/drawing/2014/main" id="{89405F59-EA6A-405D-A638-71D4517AB868}"/>
              </a:ext>
            </a:extLst>
          </p:cNvPr>
          <p:cNvPicPr>
            <a:picLocks noChangeAspect="1"/>
          </p:cNvPicPr>
          <p:nvPr/>
        </p:nvPicPr>
        <p:blipFill rotWithShape="1">
          <a:blip r:embed="rId3"/>
          <a:srcRect t="48525" r="-243" b="-328"/>
          <a:stretch/>
        </p:blipFill>
        <p:spPr>
          <a:xfrm>
            <a:off x="920968" y="2538056"/>
            <a:ext cx="4930677" cy="1886176"/>
          </a:xfrm>
          <a:prstGeom prst="rect">
            <a:avLst/>
          </a:prstGeom>
        </p:spPr>
      </p:pic>
    </p:spTree>
    <p:extLst>
      <p:ext uri="{BB962C8B-B14F-4D97-AF65-F5344CB8AC3E}">
        <p14:creationId xmlns:p14="http://schemas.microsoft.com/office/powerpoint/2010/main" val="105239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16</a:t>
            </a:fld>
            <a:endParaRPr lang="en-US"/>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a:t>Views: Search Profile Slots </a:t>
            </a:r>
          </a:p>
        </p:txBody>
      </p:sp>
      <p:pic>
        <p:nvPicPr>
          <p:cNvPr id="3" name="Content Placeholder 2">
            <a:extLst>
              <a:ext uri="{FF2B5EF4-FFF2-40B4-BE49-F238E27FC236}">
                <a16:creationId xmlns:a16="http://schemas.microsoft.com/office/drawing/2014/main" id="{0504E8E5-FCA6-4726-8E2F-0060AA0FE003}"/>
              </a:ext>
            </a:extLst>
          </p:cNvPr>
          <p:cNvPicPr>
            <a:picLocks noGrp="1" noChangeAspect="1"/>
          </p:cNvPicPr>
          <p:nvPr>
            <p:ph idx="1"/>
          </p:nvPr>
        </p:nvPicPr>
        <p:blipFill>
          <a:blip r:embed="rId3"/>
          <a:stretch>
            <a:fillRect/>
          </a:stretch>
        </p:blipFill>
        <p:spPr>
          <a:xfrm>
            <a:off x="323528" y="1059582"/>
            <a:ext cx="8424862" cy="2828307"/>
          </a:xfrm>
          <a:prstGeom prst="rect">
            <a:avLst/>
          </a:prstGeom>
          <a:ln w="44450">
            <a:solidFill>
              <a:srgbClr val="142D8A"/>
            </a:solidFill>
          </a:ln>
        </p:spPr>
      </p:pic>
      <p:pic>
        <p:nvPicPr>
          <p:cNvPr id="7" name="Picture 6">
            <a:extLst>
              <a:ext uri="{FF2B5EF4-FFF2-40B4-BE49-F238E27FC236}">
                <a16:creationId xmlns:a16="http://schemas.microsoft.com/office/drawing/2014/main" id="{1605E83E-AB4C-4C44-94DC-433E28FCBACA}"/>
              </a:ext>
            </a:extLst>
          </p:cNvPr>
          <p:cNvPicPr>
            <a:picLocks noChangeAspect="1"/>
          </p:cNvPicPr>
          <p:nvPr/>
        </p:nvPicPr>
        <p:blipFill rotWithShape="1">
          <a:blip r:embed="rId4"/>
          <a:srcRect r="63100"/>
          <a:stretch/>
        </p:blipFill>
        <p:spPr>
          <a:xfrm>
            <a:off x="7844101" y="2746993"/>
            <a:ext cx="600876" cy="359519"/>
          </a:xfrm>
          <a:prstGeom prst="rect">
            <a:avLst/>
          </a:prstGeom>
          <a:ln w="34925">
            <a:solidFill>
              <a:srgbClr val="0070C0"/>
            </a:solidFill>
          </a:ln>
        </p:spPr>
      </p:pic>
      <p:sp>
        <p:nvSpPr>
          <p:cNvPr id="6" name="TextBox 5">
            <a:extLst>
              <a:ext uri="{FF2B5EF4-FFF2-40B4-BE49-F238E27FC236}">
                <a16:creationId xmlns:a16="http://schemas.microsoft.com/office/drawing/2014/main" id="{C78C1E03-F850-471D-A9EC-C159F34869BC}"/>
              </a:ext>
            </a:extLst>
          </p:cNvPr>
          <p:cNvSpPr txBox="1"/>
          <p:nvPr/>
        </p:nvSpPr>
        <p:spPr>
          <a:xfrm>
            <a:off x="149348" y="4165298"/>
            <a:ext cx="9166101" cy="369332"/>
          </a:xfrm>
          <a:prstGeom prst="rect">
            <a:avLst/>
          </a:prstGeom>
          <a:noFill/>
        </p:spPr>
        <p:txBody>
          <a:bodyPr wrap="square" rtlCol="0">
            <a:spAutoFit/>
          </a:bodyPr>
          <a:lstStyle/>
          <a:p>
            <a:r>
              <a:rPr lang="en-US" dirty="0"/>
              <a:t>Alma Configuration &gt; Discovery &gt; Display Configuration &gt; Configure Views&gt; </a:t>
            </a:r>
            <a:r>
              <a:rPr lang="en-US" b="1" dirty="0">
                <a:solidFill>
                  <a:srgbClr val="142D8A"/>
                </a:solidFill>
              </a:rPr>
              <a:t>Search Profile Slots </a:t>
            </a:r>
            <a:r>
              <a:rPr lang="en-US" dirty="0"/>
              <a:t> </a:t>
            </a:r>
          </a:p>
        </p:txBody>
      </p:sp>
      <p:sp>
        <p:nvSpPr>
          <p:cNvPr id="4" name="Rectangle: Rounded Corners 3">
            <a:extLst>
              <a:ext uri="{FF2B5EF4-FFF2-40B4-BE49-F238E27FC236}">
                <a16:creationId xmlns:a16="http://schemas.microsoft.com/office/drawing/2014/main" id="{6E99BDB2-C00A-4804-8088-80217E6D0D4A}"/>
              </a:ext>
            </a:extLst>
          </p:cNvPr>
          <p:cNvSpPr/>
          <p:nvPr/>
        </p:nvSpPr>
        <p:spPr>
          <a:xfrm>
            <a:off x="8133906" y="2550484"/>
            <a:ext cx="265814" cy="139552"/>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686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17</a:t>
            </a:fld>
            <a:endParaRPr lang="en-US"/>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a:t>Views: Edit Search Profile Slots </a:t>
            </a:r>
          </a:p>
        </p:txBody>
      </p:sp>
      <p:pic>
        <p:nvPicPr>
          <p:cNvPr id="3" name="Content Placeholder 2">
            <a:extLst>
              <a:ext uri="{FF2B5EF4-FFF2-40B4-BE49-F238E27FC236}">
                <a16:creationId xmlns:a16="http://schemas.microsoft.com/office/drawing/2014/main" id="{30F3EC83-1CDB-466C-B57D-13F04AAFC01A}"/>
              </a:ext>
            </a:extLst>
          </p:cNvPr>
          <p:cNvPicPr>
            <a:picLocks noGrp="1" noChangeAspect="1"/>
          </p:cNvPicPr>
          <p:nvPr>
            <p:ph idx="1"/>
          </p:nvPr>
        </p:nvPicPr>
        <p:blipFill>
          <a:blip r:embed="rId3"/>
          <a:stretch>
            <a:fillRect/>
          </a:stretch>
        </p:blipFill>
        <p:spPr>
          <a:xfrm>
            <a:off x="909372" y="646479"/>
            <a:ext cx="7325255" cy="3979863"/>
          </a:xfrm>
          <a:prstGeom prst="rect">
            <a:avLst/>
          </a:prstGeom>
          <a:ln w="44450">
            <a:solidFill>
              <a:srgbClr val="142D8A"/>
            </a:solidFill>
          </a:ln>
        </p:spPr>
      </p:pic>
      <p:pic>
        <p:nvPicPr>
          <p:cNvPr id="4" name="Picture 3">
            <a:extLst>
              <a:ext uri="{FF2B5EF4-FFF2-40B4-BE49-F238E27FC236}">
                <a16:creationId xmlns:a16="http://schemas.microsoft.com/office/drawing/2014/main" id="{C58FAEA9-A272-4E61-BB6A-453109886FBE}"/>
              </a:ext>
            </a:extLst>
          </p:cNvPr>
          <p:cNvPicPr>
            <a:picLocks noChangeAspect="1"/>
          </p:cNvPicPr>
          <p:nvPr/>
        </p:nvPicPr>
        <p:blipFill>
          <a:blip r:embed="rId4"/>
          <a:stretch>
            <a:fillRect/>
          </a:stretch>
        </p:blipFill>
        <p:spPr>
          <a:xfrm>
            <a:off x="7425068" y="2851568"/>
            <a:ext cx="609600" cy="333375"/>
          </a:xfrm>
          <a:prstGeom prst="rect">
            <a:avLst/>
          </a:prstGeom>
          <a:ln w="31750">
            <a:solidFill>
              <a:srgbClr val="0070C0"/>
            </a:solidFill>
          </a:ln>
        </p:spPr>
      </p:pic>
      <p:sp>
        <p:nvSpPr>
          <p:cNvPr id="6" name="Rectangle: Rounded Corners 5">
            <a:extLst>
              <a:ext uri="{FF2B5EF4-FFF2-40B4-BE49-F238E27FC236}">
                <a16:creationId xmlns:a16="http://schemas.microsoft.com/office/drawing/2014/main" id="{10548C71-22DD-4C10-88FB-9EE2AE2AE65D}"/>
              </a:ext>
            </a:extLst>
          </p:cNvPr>
          <p:cNvSpPr/>
          <p:nvPr/>
        </p:nvSpPr>
        <p:spPr>
          <a:xfrm>
            <a:off x="7729868" y="2636410"/>
            <a:ext cx="265814" cy="139552"/>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479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18</a:t>
            </a:fld>
            <a:endParaRPr lang="en-US"/>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a:t>Search Profile Slots </a:t>
            </a:r>
          </a:p>
        </p:txBody>
      </p:sp>
      <p:pic>
        <p:nvPicPr>
          <p:cNvPr id="3" name="Content Placeholder 2">
            <a:extLst>
              <a:ext uri="{FF2B5EF4-FFF2-40B4-BE49-F238E27FC236}">
                <a16:creationId xmlns:a16="http://schemas.microsoft.com/office/drawing/2014/main" id="{52D93BCD-4722-4601-ADA5-7FAA7AA97190}"/>
              </a:ext>
            </a:extLst>
          </p:cNvPr>
          <p:cNvPicPr>
            <a:picLocks noGrp="1" noChangeAspect="1"/>
          </p:cNvPicPr>
          <p:nvPr>
            <p:ph idx="1"/>
          </p:nvPr>
        </p:nvPicPr>
        <p:blipFill>
          <a:blip r:embed="rId3"/>
          <a:stretch>
            <a:fillRect/>
          </a:stretch>
        </p:blipFill>
        <p:spPr>
          <a:xfrm>
            <a:off x="440650" y="646479"/>
            <a:ext cx="8379822" cy="3979863"/>
          </a:xfrm>
          <a:prstGeom prst="rect">
            <a:avLst/>
          </a:prstGeom>
        </p:spPr>
      </p:pic>
      <p:sp>
        <p:nvSpPr>
          <p:cNvPr id="4" name="Rectangle: Rounded Corners 3">
            <a:extLst>
              <a:ext uri="{FF2B5EF4-FFF2-40B4-BE49-F238E27FC236}">
                <a16:creationId xmlns:a16="http://schemas.microsoft.com/office/drawing/2014/main" id="{7DAD24F4-6A4F-4B6D-BF63-97E3F9878C5D}"/>
              </a:ext>
            </a:extLst>
          </p:cNvPr>
          <p:cNvSpPr/>
          <p:nvPr/>
        </p:nvSpPr>
        <p:spPr>
          <a:xfrm>
            <a:off x="5848709" y="1268083"/>
            <a:ext cx="1242204" cy="1199072"/>
          </a:xfrm>
          <a:prstGeom prst="roundRect">
            <a:avLst/>
          </a:prstGeom>
          <a:noFill/>
          <a:ln w="44450">
            <a:solidFill>
              <a:srgbClr val="142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6933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B3B04D-9833-425D-B694-01306751E4EF}"/>
              </a:ext>
            </a:extLst>
          </p:cNvPr>
          <p:cNvSpPr>
            <a:spLocks noGrp="1"/>
          </p:cNvSpPr>
          <p:nvPr>
            <p:ph type="sldNum" sz="quarter" idx="10"/>
          </p:nvPr>
        </p:nvSpPr>
        <p:spPr/>
        <p:txBody>
          <a:bodyPr/>
          <a:lstStyle/>
          <a:p>
            <a:fld id="{1C146586-7EC2-481D-848F-8CE41EB2DE6C}" type="slidenum">
              <a:rPr lang="en-US" smtClean="0"/>
              <a:pPr/>
              <a:t>19</a:t>
            </a:fld>
            <a:endParaRPr lang="en-US"/>
          </a:p>
        </p:txBody>
      </p:sp>
      <p:sp>
        <p:nvSpPr>
          <p:cNvPr id="5" name="Title 4">
            <a:extLst>
              <a:ext uri="{FF2B5EF4-FFF2-40B4-BE49-F238E27FC236}">
                <a16:creationId xmlns:a16="http://schemas.microsoft.com/office/drawing/2014/main" id="{89E5F5F6-5DAB-401B-B5F3-73AA4A2E3DAF}"/>
              </a:ext>
            </a:extLst>
          </p:cNvPr>
          <p:cNvSpPr>
            <a:spLocks noGrp="1"/>
          </p:cNvSpPr>
          <p:nvPr>
            <p:ph type="title"/>
          </p:nvPr>
        </p:nvSpPr>
        <p:spPr/>
        <p:txBody>
          <a:bodyPr/>
          <a:lstStyle/>
          <a:p>
            <a:r>
              <a:rPr lang="en-US"/>
              <a:t>Views: Advanced Search</a:t>
            </a:r>
          </a:p>
        </p:txBody>
      </p:sp>
      <p:sp>
        <p:nvSpPr>
          <p:cNvPr id="6" name="Content Placeholder 5">
            <a:extLst>
              <a:ext uri="{FF2B5EF4-FFF2-40B4-BE49-F238E27FC236}">
                <a16:creationId xmlns:a16="http://schemas.microsoft.com/office/drawing/2014/main" id="{4DE8197D-1343-4BE2-BACE-49BDA15F51C7}"/>
              </a:ext>
            </a:extLst>
          </p:cNvPr>
          <p:cNvSpPr>
            <a:spLocks noGrp="1"/>
          </p:cNvSpPr>
          <p:nvPr>
            <p:ph idx="1"/>
          </p:nvPr>
        </p:nvSpPr>
        <p:spPr>
          <a:xfrm>
            <a:off x="47380" y="764982"/>
            <a:ext cx="6146596" cy="3985953"/>
          </a:xfrm>
        </p:spPr>
        <p:txBody>
          <a:bodyPr vert="horz" lIns="91440" tIns="45720" rIns="91440" bIns="45720" rtlCol="0" anchor="t">
            <a:normAutofit/>
          </a:bodyPr>
          <a:lstStyle/>
          <a:p>
            <a:r>
              <a:rPr lang="en-US" b="1" dirty="0">
                <a:cs typeface="Calibri"/>
              </a:rPr>
              <a:t>Indexes</a:t>
            </a:r>
            <a:r>
              <a:rPr lang="en-US" dirty="0">
                <a:cs typeface="Calibri"/>
              </a:rPr>
              <a:t> - Search Field list</a:t>
            </a:r>
          </a:p>
          <a:p>
            <a:r>
              <a:rPr lang="en-US" b="1" dirty="0">
                <a:cs typeface="Calibri"/>
              </a:rPr>
              <a:t>Resource Types – </a:t>
            </a:r>
            <a:r>
              <a:rPr lang="en-US" dirty="0">
                <a:cs typeface="Calibri"/>
              </a:rPr>
              <a:t>Material Type list</a:t>
            </a:r>
          </a:p>
          <a:p>
            <a:r>
              <a:rPr lang="en-US" b="1" dirty="0">
                <a:cs typeface="Calibri"/>
              </a:rPr>
              <a:t>Languages – </a:t>
            </a:r>
            <a:r>
              <a:rPr lang="en-US" dirty="0">
                <a:cs typeface="Calibri"/>
              </a:rPr>
              <a:t>Language list</a:t>
            </a:r>
          </a:p>
          <a:p>
            <a:endParaRPr lang="en-US" dirty="0">
              <a:cs typeface="Calibri"/>
            </a:endParaRPr>
          </a:p>
          <a:p>
            <a:r>
              <a:rPr lang="en-US" dirty="0">
                <a:cs typeface="Calibri"/>
              </a:rPr>
              <a:t>Can be added to existing search slots</a:t>
            </a:r>
          </a:p>
          <a:p>
            <a:pPr marL="0" indent="0">
              <a:buNone/>
            </a:pPr>
            <a:r>
              <a:rPr lang="en-US" b="1" dirty="0">
                <a:cs typeface="Calibri"/>
              </a:rPr>
              <a:t>ALL </a:t>
            </a:r>
            <a:r>
              <a:rPr lang="en-US" dirty="0">
                <a:cs typeface="Calibri"/>
              </a:rPr>
              <a:t>= all search slots</a:t>
            </a:r>
          </a:p>
          <a:p>
            <a:pPr marL="0" indent="0">
              <a:buNone/>
            </a:pPr>
            <a:r>
              <a:rPr lang="en-US" b="1" dirty="0">
                <a:cs typeface="Calibri"/>
              </a:rPr>
              <a:t>ALL_NOT_CR</a:t>
            </a:r>
            <a:r>
              <a:rPr lang="en-US" dirty="0">
                <a:cs typeface="Calibri"/>
              </a:rPr>
              <a:t> = all except course reserves</a:t>
            </a:r>
          </a:p>
          <a:p>
            <a:endParaRPr lang="en-US" dirty="0">
              <a:cs typeface="Calibri"/>
            </a:endParaRPr>
          </a:p>
          <a:p>
            <a:pPr marL="0" indent="0">
              <a:buNone/>
            </a:pPr>
            <a:endParaRPr lang="en-US" dirty="0">
              <a:cs typeface="Calibri"/>
            </a:endParaRPr>
          </a:p>
          <a:p>
            <a:endParaRPr lang="en-US" dirty="0">
              <a:cs typeface="Calibri"/>
            </a:endParaRPr>
          </a:p>
          <a:p>
            <a:endParaRPr lang="en-US" dirty="0">
              <a:cs typeface="Calibri"/>
            </a:endParaRPr>
          </a:p>
          <a:p>
            <a:endParaRPr lang="en-US" dirty="0">
              <a:cs typeface="Calibri"/>
            </a:endParaRPr>
          </a:p>
        </p:txBody>
      </p:sp>
    </p:spTree>
    <p:extLst>
      <p:ext uri="{BB962C8B-B14F-4D97-AF65-F5344CB8AC3E}">
        <p14:creationId xmlns:p14="http://schemas.microsoft.com/office/powerpoint/2010/main" val="633652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731D00-FA5C-4402-94DC-54240826366A}"/>
              </a:ext>
            </a:extLst>
          </p:cNvPr>
          <p:cNvSpPr>
            <a:spLocks noGrp="1"/>
          </p:cNvSpPr>
          <p:nvPr>
            <p:ph type="sldNum" sz="quarter" idx="10"/>
          </p:nvPr>
        </p:nvSpPr>
        <p:spPr/>
        <p:txBody>
          <a:bodyPr/>
          <a:lstStyle/>
          <a:p>
            <a:fld id="{1C146586-7EC2-481D-848F-8CE41EB2DE6C}" type="slidenum">
              <a:rPr lang="en-US" smtClean="0"/>
              <a:pPr/>
              <a:t>2</a:t>
            </a:fld>
            <a:endParaRPr lang="en-US"/>
          </a:p>
        </p:txBody>
      </p:sp>
      <p:sp>
        <p:nvSpPr>
          <p:cNvPr id="5" name="Title 4">
            <a:extLst>
              <a:ext uri="{FF2B5EF4-FFF2-40B4-BE49-F238E27FC236}">
                <a16:creationId xmlns:a16="http://schemas.microsoft.com/office/drawing/2014/main" id="{4A553797-FA79-4CC4-8018-54A0B3D853BD}"/>
              </a:ext>
            </a:extLst>
          </p:cNvPr>
          <p:cNvSpPr>
            <a:spLocks noGrp="1"/>
          </p:cNvSpPr>
          <p:nvPr>
            <p:ph type="title"/>
          </p:nvPr>
        </p:nvSpPr>
        <p:spPr/>
        <p:txBody>
          <a:bodyPr/>
          <a:lstStyle/>
          <a:p>
            <a:r>
              <a:rPr lang="en-US"/>
              <a:t>Introduction </a:t>
            </a:r>
          </a:p>
        </p:txBody>
      </p:sp>
      <p:sp>
        <p:nvSpPr>
          <p:cNvPr id="6" name="Content Placeholder 5">
            <a:extLst>
              <a:ext uri="{FF2B5EF4-FFF2-40B4-BE49-F238E27FC236}">
                <a16:creationId xmlns:a16="http://schemas.microsoft.com/office/drawing/2014/main" id="{04328471-9E4F-4A4A-AFED-C62F4DEB5F8E}"/>
              </a:ext>
            </a:extLst>
          </p:cNvPr>
          <p:cNvSpPr>
            <a:spLocks noGrp="1"/>
          </p:cNvSpPr>
          <p:nvPr>
            <p:ph idx="1"/>
          </p:nvPr>
        </p:nvSpPr>
        <p:spPr/>
        <p:txBody>
          <a:bodyPr vert="horz" lIns="91440" tIns="45720" rIns="91440" bIns="45720" rtlCol="0" anchor="t">
            <a:normAutofit/>
          </a:bodyPr>
          <a:lstStyle/>
          <a:p>
            <a:pPr marL="0" indent="0">
              <a:buNone/>
            </a:pPr>
            <a:r>
              <a:rPr lang="en-US" dirty="0"/>
              <a:t>Vlad</a:t>
            </a:r>
          </a:p>
          <a:p>
            <a:pPr lvl="1">
              <a:spcBef>
                <a:spcPts val="0"/>
              </a:spcBef>
            </a:pPr>
            <a:r>
              <a:rPr lang="en-US" dirty="0"/>
              <a:t>Senior Technical Support Analyst</a:t>
            </a:r>
          </a:p>
          <a:p>
            <a:pPr lvl="1">
              <a:spcBef>
                <a:spcPts val="0"/>
              </a:spcBef>
            </a:pPr>
            <a:r>
              <a:rPr lang="en-US" dirty="0">
                <a:cs typeface="Calibri"/>
              </a:rPr>
              <a:t>Cross-product specialist (Primo and SFX)</a:t>
            </a:r>
            <a:endParaRPr lang="en-US" dirty="0"/>
          </a:p>
          <a:p>
            <a:pPr lvl="1">
              <a:spcBef>
                <a:spcPts val="0"/>
              </a:spcBef>
            </a:pPr>
            <a:r>
              <a:rPr lang="en-US" dirty="0"/>
              <a:t>MLIS (Simmons College) </a:t>
            </a:r>
          </a:p>
          <a:p>
            <a:pPr marL="457200" lvl="1" indent="0">
              <a:spcBef>
                <a:spcPts val="0"/>
              </a:spcBef>
              <a:buNone/>
            </a:pPr>
            <a:endParaRPr lang="en-US" dirty="0"/>
          </a:p>
          <a:p>
            <a:pPr marL="457200" lvl="1" indent="0">
              <a:spcBef>
                <a:spcPts val="0"/>
              </a:spcBef>
              <a:buNone/>
            </a:pPr>
            <a:endParaRPr lang="en-US" dirty="0"/>
          </a:p>
          <a:p>
            <a:pPr marL="0" indent="0">
              <a:buNone/>
            </a:pPr>
            <a:r>
              <a:rPr lang="en-US" dirty="0"/>
              <a:t>Clarice </a:t>
            </a:r>
          </a:p>
          <a:p>
            <a:pPr lvl="1"/>
            <a:r>
              <a:rPr lang="en-US" dirty="0"/>
              <a:t>Joined Ex Libris in 2017</a:t>
            </a:r>
          </a:p>
          <a:p>
            <a:pPr lvl="1"/>
            <a:r>
              <a:rPr lang="en-US" dirty="0"/>
              <a:t>Primo and Primo VE</a:t>
            </a:r>
          </a:p>
          <a:p>
            <a:pPr lvl="1"/>
            <a:r>
              <a:rPr lang="en-US" dirty="0"/>
              <a:t>MLIS (University of Illinois Urbana Champaign) </a:t>
            </a:r>
          </a:p>
          <a:p>
            <a:pPr marL="457200" lvl="1" indent="0">
              <a:buNone/>
            </a:pPr>
            <a:endParaRPr lang="en-US" dirty="0"/>
          </a:p>
          <a:p>
            <a:pPr marL="457200" lvl="1" indent="0">
              <a:buNone/>
            </a:pPr>
            <a:endParaRPr lang="en-US" b="1" dirty="0"/>
          </a:p>
        </p:txBody>
      </p:sp>
      <p:sp>
        <p:nvSpPr>
          <p:cNvPr id="3" name="Rectangle 2">
            <a:extLst>
              <a:ext uri="{FF2B5EF4-FFF2-40B4-BE49-F238E27FC236}">
                <a16:creationId xmlns:a16="http://schemas.microsoft.com/office/drawing/2014/main" id="{C27BE34D-80C9-434F-B6DB-E83AFABE5C8D}"/>
              </a:ext>
            </a:extLst>
          </p:cNvPr>
          <p:cNvSpPr/>
          <p:nvPr/>
        </p:nvSpPr>
        <p:spPr>
          <a:xfrm>
            <a:off x="6660232" y="1968028"/>
            <a:ext cx="2160240" cy="1251794"/>
          </a:xfrm>
          <a:prstGeom prst="rect">
            <a:avLst/>
          </a:prstGeom>
          <a:solidFill>
            <a:srgbClr val="92D3DF"/>
          </a:solidFill>
          <a:ln w="57150">
            <a:solidFill>
              <a:srgbClr val="92D3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2311C03-90A7-4214-B6FF-FE4E042C2F3E}"/>
              </a:ext>
            </a:extLst>
          </p:cNvPr>
          <p:cNvGrpSpPr/>
          <p:nvPr/>
        </p:nvGrpSpPr>
        <p:grpSpPr>
          <a:xfrm>
            <a:off x="7020272" y="1635646"/>
            <a:ext cx="1440161" cy="1621589"/>
            <a:chOff x="6916136" y="1347615"/>
            <a:chExt cx="1690748" cy="1903744"/>
          </a:xfrm>
        </p:grpSpPr>
        <p:pic>
          <p:nvPicPr>
            <p:cNvPr id="7" name="Picture 6">
              <a:extLst>
                <a:ext uri="{FF2B5EF4-FFF2-40B4-BE49-F238E27FC236}">
                  <a16:creationId xmlns:a16="http://schemas.microsoft.com/office/drawing/2014/main" id="{8CE30804-E9C1-4AAC-B58E-2CBBC4A91A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1347615"/>
              <a:ext cx="1482476" cy="1902436"/>
            </a:xfrm>
            <a:prstGeom prst="rect">
              <a:avLst/>
            </a:prstGeom>
          </p:spPr>
        </p:pic>
        <p:sp>
          <p:nvSpPr>
            <p:cNvPr id="8" name="Isosceles Triangle 7">
              <a:extLst>
                <a:ext uri="{FF2B5EF4-FFF2-40B4-BE49-F238E27FC236}">
                  <a16:creationId xmlns:a16="http://schemas.microsoft.com/office/drawing/2014/main" id="{6574CE91-17F6-40C5-A6C8-2605B9727EDA}"/>
                </a:ext>
              </a:extLst>
            </p:cNvPr>
            <p:cNvSpPr/>
            <p:nvPr/>
          </p:nvSpPr>
          <p:spPr>
            <a:xfrm>
              <a:off x="6916136" y="1685764"/>
              <a:ext cx="104137"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7">
              <a:extLst>
                <a:ext uri="{FF2B5EF4-FFF2-40B4-BE49-F238E27FC236}">
                  <a16:creationId xmlns:a16="http://schemas.microsoft.com/office/drawing/2014/main" id="{19A2B8F0-CE2C-40E5-B7ED-FA335A098FFF}"/>
                </a:ext>
              </a:extLst>
            </p:cNvPr>
            <p:cNvSpPr/>
            <p:nvPr/>
          </p:nvSpPr>
          <p:spPr>
            <a:xfrm flipH="1">
              <a:off x="8502748" y="1685764"/>
              <a:ext cx="104136"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116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20</a:t>
            </a:fld>
            <a:endParaRPr lang="en-US"/>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Views: Advanced Search Indexes </a:t>
            </a:r>
          </a:p>
        </p:txBody>
      </p:sp>
      <p:pic>
        <p:nvPicPr>
          <p:cNvPr id="3" name="Content Placeholder 2">
            <a:extLst>
              <a:ext uri="{FF2B5EF4-FFF2-40B4-BE49-F238E27FC236}">
                <a16:creationId xmlns:a16="http://schemas.microsoft.com/office/drawing/2014/main" id="{7D0ED647-5D04-4B74-B197-E516ACD3CB0D}"/>
              </a:ext>
            </a:extLst>
          </p:cNvPr>
          <p:cNvPicPr>
            <a:picLocks noGrp="1" noChangeAspect="1"/>
          </p:cNvPicPr>
          <p:nvPr>
            <p:ph idx="1"/>
          </p:nvPr>
        </p:nvPicPr>
        <p:blipFill rotWithShape="1">
          <a:blip r:embed="rId3"/>
          <a:srcRect r="53432" b="-1577"/>
          <a:stretch/>
        </p:blipFill>
        <p:spPr>
          <a:xfrm>
            <a:off x="1949542" y="561975"/>
            <a:ext cx="5244916" cy="3695700"/>
          </a:xfrm>
          <a:prstGeom prst="rect">
            <a:avLst/>
          </a:prstGeom>
          <a:ln w="44450">
            <a:solidFill>
              <a:srgbClr val="142D8A"/>
            </a:solidFill>
          </a:ln>
        </p:spPr>
      </p:pic>
      <p:sp>
        <p:nvSpPr>
          <p:cNvPr id="6" name="TextBox 5">
            <a:extLst>
              <a:ext uri="{FF2B5EF4-FFF2-40B4-BE49-F238E27FC236}">
                <a16:creationId xmlns:a16="http://schemas.microsoft.com/office/drawing/2014/main" id="{19F0BC7E-A2F5-42B1-A8DC-27633A736C52}"/>
              </a:ext>
            </a:extLst>
          </p:cNvPr>
          <p:cNvSpPr txBox="1"/>
          <p:nvPr/>
        </p:nvSpPr>
        <p:spPr>
          <a:xfrm>
            <a:off x="120773" y="4348270"/>
            <a:ext cx="9166101" cy="646331"/>
          </a:xfrm>
          <a:prstGeom prst="rect">
            <a:avLst/>
          </a:prstGeom>
          <a:noFill/>
        </p:spPr>
        <p:txBody>
          <a:bodyPr wrap="square" rtlCol="0">
            <a:spAutoFit/>
          </a:bodyPr>
          <a:lstStyle/>
          <a:p>
            <a:pPr algn="ctr"/>
            <a:r>
              <a:rPr lang="en-US" dirty="0"/>
              <a:t>Alma Configuration &gt; Discovery &gt; Display Configuration &gt; Configure Views&gt; </a:t>
            </a:r>
          </a:p>
          <a:p>
            <a:pPr algn="ctr"/>
            <a:r>
              <a:rPr lang="en-US" b="1" dirty="0">
                <a:solidFill>
                  <a:srgbClr val="142D8A"/>
                </a:solidFill>
              </a:rPr>
              <a:t>Advanced Search Configuration </a:t>
            </a:r>
            <a:endParaRPr lang="en-US" dirty="0"/>
          </a:p>
        </p:txBody>
      </p:sp>
    </p:spTree>
    <p:extLst>
      <p:ext uri="{BB962C8B-B14F-4D97-AF65-F5344CB8AC3E}">
        <p14:creationId xmlns:p14="http://schemas.microsoft.com/office/powerpoint/2010/main" val="58061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21</a:t>
            </a:fld>
            <a:endParaRPr lang="en-US"/>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Views: Advanced Search Resource types </a:t>
            </a:r>
          </a:p>
        </p:txBody>
      </p:sp>
      <p:pic>
        <p:nvPicPr>
          <p:cNvPr id="7" name="Content Placeholder 6">
            <a:extLst>
              <a:ext uri="{FF2B5EF4-FFF2-40B4-BE49-F238E27FC236}">
                <a16:creationId xmlns:a16="http://schemas.microsoft.com/office/drawing/2014/main" id="{87DA2B68-CD34-4231-85B5-7E1AA9FC7A9E}"/>
              </a:ext>
            </a:extLst>
          </p:cNvPr>
          <p:cNvPicPr>
            <a:picLocks noGrp="1" noChangeAspect="1"/>
          </p:cNvPicPr>
          <p:nvPr>
            <p:ph idx="1"/>
          </p:nvPr>
        </p:nvPicPr>
        <p:blipFill rotWithShape="1">
          <a:blip r:embed="rId3"/>
          <a:srcRect l="-234" t="2948" r="55850" b="4871"/>
          <a:stretch/>
        </p:blipFill>
        <p:spPr>
          <a:xfrm>
            <a:off x="1687328" y="555732"/>
            <a:ext cx="5841350" cy="3609975"/>
          </a:xfrm>
          <a:prstGeom prst="rect">
            <a:avLst/>
          </a:prstGeom>
          <a:ln w="44450">
            <a:solidFill>
              <a:srgbClr val="142D8A"/>
            </a:solidFill>
          </a:ln>
        </p:spPr>
      </p:pic>
      <p:sp>
        <p:nvSpPr>
          <p:cNvPr id="8" name="TextBox 7">
            <a:extLst>
              <a:ext uri="{FF2B5EF4-FFF2-40B4-BE49-F238E27FC236}">
                <a16:creationId xmlns:a16="http://schemas.microsoft.com/office/drawing/2014/main" id="{C6A47AB2-2549-4CEA-807B-600C14E7C74B}"/>
              </a:ext>
            </a:extLst>
          </p:cNvPr>
          <p:cNvSpPr txBox="1"/>
          <p:nvPr/>
        </p:nvSpPr>
        <p:spPr>
          <a:xfrm>
            <a:off x="24953" y="4348270"/>
            <a:ext cx="9166101" cy="646331"/>
          </a:xfrm>
          <a:prstGeom prst="rect">
            <a:avLst/>
          </a:prstGeom>
          <a:noFill/>
        </p:spPr>
        <p:txBody>
          <a:bodyPr wrap="square" rtlCol="0">
            <a:spAutoFit/>
          </a:bodyPr>
          <a:lstStyle/>
          <a:p>
            <a:pPr algn="ctr"/>
            <a:r>
              <a:rPr lang="en-US" dirty="0"/>
              <a:t>Alma Configuration &gt; Discovery &gt; Display Configuration &gt; Configure Views&gt; </a:t>
            </a:r>
          </a:p>
          <a:p>
            <a:pPr algn="ctr"/>
            <a:r>
              <a:rPr lang="en-US" b="1" dirty="0">
                <a:solidFill>
                  <a:srgbClr val="142D8A"/>
                </a:solidFill>
              </a:rPr>
              <a:t>Advanced Search Configuration </a:t>
            </a:r>
            <a:endParaRPr lang="en-US" dirty="0"/>
          </a:p>
        </p:txBody>
      </p:sp>
    </p:spTree>
    <p:extLst>
      <p:ext uri="{BB962C8B-B14F-4D97-AF65-F5344CB8AC3E}">
        <p14:creationId xmlns:p14="http://schemas.microsoft.com/office/powerpoint/2010/main" val="3419082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22</a:t>
            </a:fld>
            <a:endParaRPr lang="en-US"/>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Views: Advanced Search Languages </a:t>
            </a:r>
          </a:p>
        </p:txBody>
      </p:sp>
      <p:pic>
        <p:nvPicPr>
          <p:cNvPr id="6" name="Content Placeholder 5">
            <a:extLst>
              <a:ext uri="{FF2B5EF4-FFF2-40B4-BE49-F238E27FC236}">
                <a16:creationId xmlns:a16="http://schemas.microsoft.com/office/drawing/2014/main" id="{6AD34241-DE8D-4F55-83F1-4EC308DC9F64}"/>
              </a:ext>
            </a:extLst>
          </p:cNvPr>
          <p:cNvPicPr>
            <a:picLocks noGrp="1" noChangeAspect="1"/>
          </p:cNvPicPr>
          <p:nvPr>
            <p:ph idx="1"/>
          </p:nvPr>
        </p:nvPicPr>
        <p:blipFill rotWithShape="1">
          <a:blip r:embed="rId3"/>
          <a:srcRect t="340" r="49914" b="37585"/>
          <a:stretch/>
        </p:blipFill>
        <p:spPr>
          <a:xfrm>
            <a:off x="1658525" y="646479"/>
            <a:ext cx="6366518" cy="3684426"/>
          </a:xfrm>
          <a:prstGeom prst="rect">
            <a:avLst/>
          </a:prstGeom>
          <a:ln w="44450">
            <a:solidFill>
              <a:srgbClr val="142D8A"/>
            </a:solidFill>
          </a:ln>
        </p:spPr>
      </p:pic>
      <p:sp>
        <p:nvSpPr>
          <p:cNvPr id="7" name="TextBox 6">
            <a:extLst>
              <a:ext uri="{FF2B5EF4-FFF2-40B4-BE49-F238E27FC236}">
                <a16:creationId xmlns:a16="http://schemas.microsoft.com/office/drawing/2014/main" id="{9FC2008A-A1B7-408C-932E-0CDEA8C4FF23}"/>
              </a:ext>
            </a:extLst>
          </p:cNvPr>
          <p:cNvSpPr txBox="1"/>
          <p:nvPr/>
        </p:nvSpPr>
        <p:spPr>
          <a:xfrm>
            <a:off x="258733" y="4330905"/>
            <a:ext cx="9166101" cy="646331"/>
          </a:xfrm>
          <a:prstGeom prst="rect">
            <a:avLst/>
          </a:prstGeom>
          <a:noFill/>
        </p:spPr>
        <p:txBody>
          <a:bodyPr wrap="square" rtlCol="0">
            <a:spAutoFit/>
          </a:bodyPr>
          <a:lstStyle/>
          <a:p>
            <a:pPr algn="ctr"/>
            <a:r>
              <a:rPr lang="en-US" dirty="0"/>
              <a:t>Alma Configuration &gt; Discovery &gt; Display Configuration &gt; Configure Views&gt; </a:t>
            </a:r>
          </a:p>
          <a:p>
            <a:pPr algn="ctr"/>
            <a:r>
              <a:rPr lang="en-US" b="1" dirty="0">
                <a:solidFill>
                  <a:srgbClr val="142D8A"/>
                </a:solidFill>
              </a:rPr>
              <a:t>Advanced Search Configuration </a:t>
            </a:r>
            <a:endParaRPr lang="en-US" dirty="0"/>
          </a:p>
        </p:txBody>
      </p:sp>
    </p:spTree>
    <p:extLst>
      <p:ext uri="{BB962C8B-B14F-4D97-AF65-F5344CB8AC3E}">
        <p14:creationId xmlns:p14="http://schemas.microsoft.com/office/powerpoint/2010/main" val="2118126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23</a:t>
            </a:fld>
            <a:endParaRPr lang="en-US"/>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a:t>Views: Advanced Search Filters for Basic Search</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0"/>
            <a:ext cx="8424936" cy="1563277"/>
          </a:xfrm>
        </p:spPr>
        <p:txBody>
          <a:bodyPr/>
          <a:lstStyle/>
          <a:p>
            <a:r>
              <a:rPr lang="en-US" b="1">
                <a:cs typeface="Calibri"/>
              </a:rPr>
              <a:t>Resource Type</a:t>
            </a:r>
            <a:r>
              <a:rPr lang="en-US">
                <a:cs typeface="Calibri"/>
              </a:rPr>
              <a:t> - types defined in Advanced Search</a:t>
            </a:r>
          </a:p>
          <a:p>
            <a:r>
              <a:rPr lang="en-US" b="1">
                <a:cs typeface="Calibri"/>
              </a:rPr>
              <a:t>Search Type – </a:t>
            </a:r>
            <a:r>
              <a:rPr lang="en-US">
                <a:cs typeface="Calibri"/>
              </a:rPr>
              <a:t>contains, exact, begins with</a:t>
            </a:r>
          </a:p>
          <a:p>
            <a:r>
              <a:rPr lang="en-US" b="1">
                <a:cs typeface="Calibri"/>
              </a:rPr>
              <a:t>Search Field – </a:t>
            </a:r>
            <a:r>
              <a:rPr lang="en-US">
                <a:cs typeface="Calibri"/>
              </a:rPr>
              <a:t>fields defined in Advanced search</a:t>
            </a:r>
          </a:p>
        </p:txBody>
      </p:sp>
      <p:pic>
        <p:nvPicPr>
          <p:cNvPr id="7" name="Picture 3" descr="A screenshot of a cell phone&#10;&#10;Description generated with very high confidence">
            <a:extLst>
              <a:ext uri="{FF2B5EF4-FFF2-40B4-BE49-F238E27FC236}">
                <a16:creationId xmlns:a16="http://schemas.microsoft.com/office/drawing/2014/main" id="{86B1BF09-46F7-43AF-8401-669D82AAB7A0}"/>
              </a:ext>
            </a:extLst>
          </p:cNvPr>
          <p:cNvPicPr>
            <a:picLocks noChangeAspect="1"/>
          </p:cNvPicPr>
          <p:nvPr/>
        </p:nvPicPr>
        <p:blipFill>
          <a:blip r:embed="rId3"/>
          <a:stretch>
            <a:fillRect/>
          </a:stretch>
        </p:blipFill>
        <p:spPr>
          <a:xfrm>
            <a:off x="961074" y="2620826"/>
            <a:ext cx="7293860" cy="1596068"/>
          </a:xfrm>
          <a:prstGeom prst="rect">
            <a:avLst/>
          </a:prstGeom>
        </p:spPr>
      </p:pic>
    </p:spTree>
    <p:extLst>
      <p:ext uri="{BB962C8B-B14F-4D97-AF65-F5344CB8AC3E}">
        <p14:creationId xmlns:p14="http://schemas.microsoft.com/office/powerpoint/2010/main" val="1844820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731D00-FA5C-4402-94DC-54240826366A}"/>
              </a:ext>
            </a:extLst>
          </p:cNvPr>
          <p:cNvSpPr>
            <a:spLocks noGrp="1"/>
          </p:cNvSpPr>
          <p:nvPr>
            <p:ph type="sldNum" sz="quarter" idx="10"/>
          </p:nvPr>
        </p:nvSpPr>
        <p:spPr/>
        <p:txBody>
          <a:bodyPr/>
          <a:lstStyle/>
          <a:p>
            <a:fld id="{1C146586-7EC2-481D-848F-8CE41EB2DE6C}" type="slidenum">
              <a:rPr lang="en-US" smtClean="0"/>
              <a:pPr/>
              <a:t>24</a:t>
            </a:fld>
            <a:endParaRPr lang="en-US"/>
          </a:p>
        </p:txBody>
      </p:sp>
      <p:sp>
        <p:nvSpPr>
          <p:cNvPr id="5" name="Title 4">
            <a:extLst>
              <a:ext uri="{FF2B5EF4-FFF2-40B4-BE49-F238E27FC236}">
                <a16:creationId xmlns:a16="http://schemas.microsoft.com/office/drawing/2014/main" id="{4A553797-FA79-4CC4-8018-54A0B3D853BD}"/>
              </a:ext>
            </a:extLst>
          </p:cNvPr>
          <p:cNvSpPr>
            <a:spLocks noGrp="1"/>
          </p:cNvSpPr>
          <p:nvPr>
            <p:ph type="title"/>
          </p:nvPr>
        </p:nvSpPr>
        <p:spPr/>
        <p:txBody>
          <a:bodyPr/>
          <a:lstStyle/>
          <a:p>
            <a:r>
              <a:rPr lang="en-US"/>
              <a:t>Views: Labels </a:t>
            </a:r>
          </a:p>
        </p:txBody>
      </p:sp>
      <p:sp>
        <p:nvSpPr>
          <p:cNvPr id="6" name="Content Placeholder 5">
            <a:extLst>
              <a:ext uri="{FF2B5EF4-FFF2-40B4-BE49-F238E27FC236}">
                <a16:creationId xmlns:a16="http://schemas.microsoft.com/office/drawing/2014/main" id="{04328471-9E4F-4A4A-AFED-C62F4DEB5F8E}"/>
              </a:ext>
            </a:extLst>
          </p:cNvPr>
          <p:cNvSpPr>
            <a:spLocks noGrp="1"/>
          </p:cNvSpPr>
          <p:nvPr>
            <p:ph idx="1"/>
          </p:nvPr>
        </p:nvSpPr>
        <p:spPr/>
        <p:txBody>
          <a:bodyPr vert="horz" lIns="91440" tIns="45720" rIns="91440" bIns="45720" rtlCol="0" anchor="t">
            <a:normAutofit/>
          </a:bodyPr>
          <a:lstStyle/>
          <a:p>
            <a:r>
              <a:rPr lang="en-US" dirty="0"/>
              <a:t>Text the users see in Primo VE View </a:t>
            </a:r>
          </a:p>
          <a:p>
            <a:pPr marL="0" indent="0">
              <a:buNone/>
            </a:pPr>
            <a:endParaRPr lang="en-US" dirty="0"/>
          </a:p>
          <a:p>
            <a:r>
              <a:rPr lang="en-US" dirty="0"/>
              <a:t>Configured in Discovery Code Tables : </a:t>
            </a:r>
            <a:r>
              <a:rPr lang="en-US" b="1" dirty="0"/>
              <a:t>Configuration Menu &gt; Discovery &gt; Display Configuration &gt; Label</a:t>
            </a:r>
          </a:p>
          <a:p>
            <a:pPr marL="0" indent="0">
              <a:buNone/>
            </a:pPr>
            <a:endParaRPr lang="en-US" dirty="0">
              <a:cs typeface="Calibri"/>
            </a:endParaRPr>
          </a:p>
          <a:p>
            <a:r>
              <a:rPr lang="en-US" dirty="0">
                <a:cs typeface="Calibri"/>
              </a:rPr>
              <a:t>Documentation on </a:t>
            </a:r>
            <a:r>
              <a:rPr lang="en-US" dirty="0">
                <a:cs typeface="Calibri"/>
                <a:hlinkClick r:id="rId3"/>
              </a:rPr>
              <a:t>labels</a:t>
            </a:r>
            <a:endParaRPr lang="en-US" dirty="0">
              <a:cs typeface="Calibri"/>
            </a:endParaRPr>
          </a:p>
        </p:txBody>
      </p:sp>
      <p:sp>
        <p:nvSpPr>
          <p:cNvPr id="3" name="Rectangle 2">
            <a:extLst>
              <a:ext uri="{FF2B5EF4-FFF2-40B4-BE49-F238E27FC236}">
                <a16:creationId xmlns:a16="http://schemas.microsoft.com/office/drawing/2014/main" id="{C27BE34D-80C9-434F-B6DB-E83AFABE5C8D}"/>
              </a:ext>
            </a:extLst>
          </p:cNvPr>
          <p:cNvSpPr/>
          <p:nvPr/>
        </p:nvSpPr>
        <p:spPr>
          <a:xfrm>
            <a:off x="6660232" y="1968028"/>
            <a:ext cx="2160240" cy="1251794"/>
          </a:xfrm>
          <a:prstGeom prst="rect">
            <a:avLst/>
          </a:prstGeom>
          <a:solidFill>
            <a:srgbClr val="92D3DF"/>
          </a:solidFill>
          <a:ln w="57150">
            <a:solidFill>
              <a:srgbClr val="92D3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2311C03-90A7-4214-B6FF-FE4E042C2F3E}"/>
              </a:ext>
            </a:extLst>
          </p:cNvPr>
          <p:cNvGrpSpPr/>
          <p:nvPr/>
        </p:nvGrpSpPr>
        <p:grpSpPr>
          <a:xfrm>
            <a:off x="7020272" y="1635646"/>
            <a:ext cx="1440161" cy="1621589"/>
            <a:chOff x="6916136" y="1347615"/>
            <a:chExt cx="1690748" cy="1903744"/>
          </a:xfrm>
        </p:grpSpPr>
        <p:pic>
          <p:nvPicPr>
            <p:cNvPr id="7" name="Picture 6">
              <a:extLst>
                <a:ext uri="{FF2B5EF4-FFF2-40B4-BE49-F238E27FC236}">
                  <a16:creationId xmlns:a16="http://schemas.microsoft.com/office/drawing/2014/main" id="{8CE30804-E9C1-4AAC-B58E-2CBBC4A91A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0272" y="1347615"/>
              <a:ext cx="1482476" cy="1902436"/>
            </a:xfrm>
            <a:prstGeom prst="rect">
              <a:avLst/>
            </a:prstGeom>
          </p:spPr>
        </p:pic>
        <p:sp>
          <p:nvSpPr>
            <p:cNvPr id="8" name="Isosceles Triangle 7">
              <a:extLst>
                <a:ext uri="{FF2B5EF4-FFF2-40B4-BE49-F238E27FC236}">
                  <a16:creationId xmlns:a16="http://schemas.microsoft.com/office/drawing/2014/main" id="{6574CE91-17F6-40C5-A6C8-2605B9727EDA}"/>
                </a:ext>
              </a:extLst>
            </p:cNvPr>
            <p:cNvSpPr/>
            <p:nvPr/>
          </p:nvSpPr>
          <p:spPr>
            <a:xfrm>
              <a:off x="6916136" y="1685764"/>
              <a:ext cx="104137"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7">
              <a:extLst>
                <a:ext uri="{FF2B5EF4-FFF2-40B4-BE49-F238E27FC236}">
                  <a16:creationId xmlns:a16="http://schemas.microsoft.com/office/drawing/2014/main" id="{19A2B8F0-CE2C-40E5-B7ED-FA335A098FFF}"/>
                </a:ext>
              </a:extLst>
            </p:cNvPr>
            <p:cNvSpPr/>
            <p:nvPr/>
          </p:nvSpPr>
          <p:spPr>
            <a:xfrm flipH="1">
              <a:off x="8502748" y="1685764"/>
              <a:ext cx="104136"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788231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731D00-FA5C-4402-94DC-54240826366A}"/>
              </a:ext>
            </a:extLst>
          </p:cNvPr>
          <p:cNvSpPr>
            <a:spLocks noGrp="1"/>
          </p:cNvSpPr>
          <p:nvPr>
            <p:ph type="sldNum" sz="quarter" idx="10"/>
          </p:nvPr>
        </p:nvSpPr>
        <p:spPr/>
        <p:txBody>
          <a:bodyPr/>
          <a:lstStyle/>
          <a:p>
            <a:fld id="{1C146586-7EC2-481D-848F-8CE41EB2DE6C}" type="slidenum">
              <a:rPr lang="en-US" smtClean="0"/>
              <a:pPr/>
              <a:t>25</a:t>
            </a:fld>
            <a:endParaRPr lang="en-US"/>
          </a:p>
        </p:txBody>
      </p:sp>
      <p:sp>
        <p:nvSpPr>
          <p:cNvPr id="5" name="Title 4">
            <a:extLst>
              <a:ext uri="{FF2B5EF4-FFF2-40B4-BE49-F238E27FC236}">
                <a16:creationId xmlns:a16="http://schemas.microsoft.com/office/drawing/2014/main" id="{4A553797-FA79-4CC4-8018-54A0B3D853BD}"/>
              </a:ext>
            </a:extLst>
          </p:cNvPr>
          <p:cNvSpPr>
            <a:spLocks noGrp="1"/>
          </p:cNvSpPr>
          <p:nvPr>
            <p:ph type="title"/>
          </p:nvPr>
        </p:nvSpPr>
        <p:spPr/>
        <p:txBody>
          <a:bodyPr/>
          <a:lstStyle/>
          <a:p>
            <a:r>
              <a:rPr lang="en-US"/>
              <a:t>Views Label Codes</a:t>
            </a:r>
          </a:p>
        </p:txBody>
      </p:sp>
      <p:sp>
        <p:nvSpPr>
          <p:cNvPr id="6" name="Content Placeholder 5">
            <a:extLst>
              <a:ext uri="{FF2B5EF4-FFF2-40B4-BE49-F238E27FC236}">
                <a16:creationId xmlns:a16="http://schemas.microsoft.com/office/drawing/2014/main" id="{04328471-9E4F-4A4A-AFED-C62F4DEB5F8E}"/>
              </a:ext>
            </a:extLst>
          </p:cNvPr>
          <p:cNvSpPr>
            <a:spLocks noGrp="1"/>
          </p:cNvSpPr>
          <p:nvPr>
            <p:ph idx="1"/>
          </p:nvPr>
        </p:nvSpPr>
        <p:spPr/>
        <p:txBody>
          <a:bodyPr vert="horz" lIns="91440" tIns="45720" rIns="91440" bIns="45720" rtlCol="0" anchor="t">
            <a:normAutofit/>
          </a:bodyPr>
          <a:lstStyle/>
          <a:p>
            <a:r>
              <a:rPr lang="en-US">
                <a:cs typeface="Calibri"/>
              </a:rPr>
              <a:t>Can be found in Primo VE source code:</a:t>
            </a:r>
          </a:p>
          <a:p>
            <a:endParaRPr lang="en-US">
              <a:cs typeface="Calibri"/>
            </a:endParaRPr>
          </a:p>
        </p:txBody>
      </p:sp>
      <p:sp>
        <p:nvSpPr>
          <p:cNvPr id="3" name="Rectangle 2">
            <a:extLst>
              <a:ext uri="{FF2B5EF4-FFF2-40B4-BE49-F238E27FC236}">
                <a16:creationId xmlns:a16="http://schemas.microsoft.com/office/drawing/2014/main" id="{C27BE34D-80C9-434F-B6DB-E83AFABE5C8D}"/>
              </a:ext>
            </a:extLst>
          </p:cNvPr>
          <p:cNvSpPr/>
          <p:nvPr/>
        </p:nvSpPr>
        <p:spPr>
          <a:xfrm>
            <a:off x="6660232" y="1968028"/>
            <a:ext cx="2160240" cy="1251794"/>
          </a:xfrm>
          <a:prstGeom prst="rect">
            <a:avLst/>
          </a:prstGeom>
          <a:solidFill>
            <a:srgbClr val="92D3DF"/>
          </a:solidFill>
          <a:ln w="57150">
            <a:solidFill>
              <a:srgbClr val="92D3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2311C03-90A7-4214-B6FF-FE4E042C2F3E}"/>
              </a:ext>
            </a:extLst>
          </p:cNvPr>
          <p:cNvGrpSpPr/>
          <p:nvPr/>
        </p:nvGrpSpPr>
        <p:grpSpPr>
          <a:xfrm>
            <a:off x="7020272" y="1635646"/>
            <a:ext cx="1440161" cy="1621589"/>
            <a:chOff x="6916136" y="1347615"/>
            <a:chExt cx="1690748" cy="1903744"/>
          </a:xfrm>
        </p:grpSpPr>
        <p:pic>
          <p:nvPicPr>
            <p:cNvPr id="7" name="Picture 6">
              <a:extLst>
                <a:ext uri="{FF2B5EF4-FFF2-40B4-BE49-F238E27FC236}">
                  <a16:creationId xmlns:a16="http://schemas.microsoft.com/office/drawing/2014/main" id="{8CE30804-E9C1-4AAC-B58E-2CBBC4A91A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1347615"/>
              <a:ext cx="1482476" cy="1902436"/>
            </a:xfrm>
            <a:prstGeom prst="rect">
              <a:avLst/>
            </a:prstGeom>
          </p:spPr>
        </p:pic>
        <p:sp>
          <p:nvSpPr>
            <p:cNvPr id="8" name="Isosceles Triangle 7">
              <a:extLst>
                <a:ext uri="{FF2B5EF4-FFF2-40B4-BE49-F238E27FC236}">
                  <a16:creationId xmlns:a16="http://schemas.microsoft.com/office/drawing/2014/main" id="{6574CE91-17F6-40C5-A6C8-2605B9727EDA}"/>
                </a:ext>
              </a:extLst>
            </p:cNvPr>
            <p:cNvSpPr/>
            <p:nvPr/>
          </p:nvSpPr>
          <p:spPr>
            <a:xfrm>
              <a:off x="6916136" y="1685764"/>
              <a:ext cx="104137"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7">
              <a:extLst>
                <a:ext uri="{FF2B5EF4-FFF2-40B4-BE49-F238E27FC236}">
                  <a16:creationId xmlns:a16="http://schemas.microsoft.com/office/drawing/2014/main" id="{19A2B8F0-CE2C-40E5-B7ED-FA335A098FFF}"/>
                </a:ext>
              </a:extLst>
            </p:cNvPr>
            <p:cNvSpPr/>
            <p:nvPr/>
          </p:nvSpPr>
          <p:spPr>
            <a:xfrm flipH="1">
              <a:off x="8502748" y="1685764"/>
              <a:ext cx="104136"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9" descr="A screenshot of a cell phone&#10;&#10;Description generated with very high confidence">
            <a:extLst>
              <a:ext uri="{FF2B5EF4-FFF2-40B4-BE49-F238E27FC236}">
                <a16:creationId xmlns:a16="http://schemas.microsoft.com/office/drawing/2014/main" id="{002CB572-4B42-4FA5-93BE-96174BFDCC0C}"/>
              </a:ext>
            </a:extLst>
          </p:cNvPr>
          <p:cNvPicPr>
            <a:picLocks noChangeAspect="1"/>
          </p:cNvPicPr>
          <p:nvPr/>
        </p:nvPicPr>
        <p:blipFill>
          <a:blip r:embed="rId4"/>
          <a:stretch>
            <a:fillRect/>
          </a:stretch>
        </p:blipFill>
        <p:spPr>
          <a:xfrm>
            <a:off x="570107" y="1635646"/>
            <a:ext cx="5321096" cy="2645178"/>
          </a:xfrm>
          <a:prstGeom prst="rect">
            <a:avLst/>
          </a:prstGeom>
          <a:ln w="34925">
            <a:solidFill>
              <a:srgbClr val="142D8A"/>
            </a:solidFill>
          </a:ln>
        </p:spPr>
      </p:pic>
    </p:spTree>
    <p:extLst>
      <p:ext uri="{BB962C8B-B14F-4D97-AF65-F5344CB8AC3E}">
        <p14:creationId xmlns:p14="http://schemas.microsoft.com/office/powerpoint/2010/main" val="1783013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26</a:t>
            </a:fld>
            <a:endParaRPr lang="en-US"/>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a:t>Labels Configuration </a:t>
            </a:r>
          </a:p>
        </p:txBody>
      </p:sp>
      <p:pic>
        <p:nvPicPr>
          <p:cNvPr id="3" name="Content Placeholder 2">
            <a:extLst>
              <a:ext uri="{FF2B5EF4-FFF2-40B4-BE49-F238E27FC236}">
                <a16:creationId xmlns:a16="http://schemas.microsoft.com/office/drawing/2014/main" id="{5239256B-F489-4B81-AEF9-7D3E35E0F50A}"/>
              </a:ext>
            </a:extLst>
          </p:cNvPr>
          <p:cNvPicPr>
            <a:picLocks noGrp="1" noChangeAspect="1"/>
          </p:cNvPicPr>
          <p:nvPr>
            <p:ph idx="1"/>
          </p:nvPr>
        </p:nvPicPr>
        <p:blipFill>
          <a:blip r:embed="rId3"/>
          <a:stretch>
            <a:fillRect/>
          </a:stretch>
        </p:blipFill>
        <p:spPr>
          <a:xfrm>
            <a:off x="395610" y="1063337"/>
            <a:ext cx="8424862" cy="2516344"/>
          </a:xfrm>
          <a:prstGeom prst="rect">
            <a:avLst/>
          </a:prstGeom>
          <a:ln w="44450">
            <a:solidFill>
              <a:srgbClr val="142D8A"/>
            </a:solidFill>
          </a:ln>
        </p:spPr>
      </p:pic>
      <p:sp>
        <p:nvSpPr>
          <p:cNvPr id="6" name="TextBox 5">
            <a:extLst>
              <a:ext uri="{FF2B5EF4-FFF2-40B4-BE49-F238E27FC236}">
                <a16:creationId xmlns:a16="http://schemas.microsoft.com/office/drawing/2014/main" id="{1EBE2D26-A25F-4204-BA0A-2431901B8C45}"/>
              </a:ext>
            </a:extLst>
          </p:cNvPr>
          <p:cNvSpPr txBox="1"/>
          <p:nvPr/>
        </p:nvSpPr>
        <p:spPr>
          <a:xfrm>
            <a:off x="249526" y="4270076"/>
            <a:ext cx="8644947" cy="369332"/>
          </a:xfrm>
          <a:prstGeom prst="rect">
            <a:avLst/>
          </a:prstGeom>
          <a:noFill/>
        </p:spPr>
        <p:txBody>
          <a:bodyPr wrap="square" rtlCol="0">
            <a:spAutoFit/>
          </a:bodyPr>
          <a:lstStyle/>
          <a:p>
            <a:r>
              <a:rPr lang="en-US" dirty="0">
                <a:solidFill>
                  <a:srgbClr val="3B3838"/>
                </a:solidFill>
              </a:rPr>
              <a:t>Alma Configuration &gt; Display Configuration &gt; Labels &gt; </a:t>
            </a:r>
            <a:r>
              <a:rPr lang="en-US" b="1" dirty="0">
                <a:solidFill>
                  <a:srgbClr val="142D8A"/>
                </a:solidFill>
              </a:rPr>
              <a:t>Advanced Search index Field Labels </a:t>
            </a:r>
          </a:p>
        </p:txBody>
      </p:sp>
    </p:spTree>
    <p:extLst>
      <p:ext uri="{BB962C8B-B14F-4D97-AF65-F5344CB8AC3E}">
        <p14:creationId xmlns:p14="http://schemas.microsoft.com/office/powerpoint/2010/main" val="28320716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FDB056-AD69-43D2-8EBC-05FFE755A1AD}"/>
              </a:ext>
            </a:extLst>
          </p:cNvPr>
          <p:cNvSpPr>
            <a:spLocks noGrp="1"/>
          </p:cNvSpPr>
          <p:nvPr>
            <p:ph type="sldNum" sz="quarter" idx="10"/>
          </p:nvPr>
        </p:nvSpPr>
        <p:spPr/>
        <p:txBody>
          <a:bodyPr/>
          <a:lstStyle/>
          <a:p>
            <a:fld id="{1C146586-7EC2-481D-848F-8CE41EB2DE6C}" type="slidenum">
              <a:rPr lang="en-US" smtClean="0"/>
              <a:pPr/>
              <a:t>27</a:t>
            </a:fld>
            <a:endParaRPr lang="en-US"/>
          </a:p>
        </p:txBody>
      </p:sp>
      <p:sp>
        <p:nvSpPr>
          <p:cNvPr id="3" name="Title 2">
            <a:extLst>
              <a:ext uri="{FF2B5EF4-FFF2-40B4-BE49-F238E27FC236}">
                <a16:creationId xmlns:a16="http://schemas.microsoft.com/office/drawing/2014/main" id="{3D156FDF-F3E2-45D1-BEBC-753818B2A23A}"/>
              </a:ext>
            </a:extLst>
          </p:cNvPr>
          <p:cNvSpPr>
            <a:spLocks noGrp="1"/>
          </p:cNvSpPr>
          <p:nvPr>
            <p:ph type="title"/>
          </p:nvPr>
        </p:nvSpPr>
        <p:spPr/>
        <p:txBody>
          <a:bodyPr/>
          <a:lstStyle/>
          <a:p>
            <a:r>
              <a:rPr lang="en-US" dirty="0"/>
              <a:t>Live Demo </a:t>
            </a:r>
          </a:p>
        </p:txBody>
      </p:sp>
      <p:sp>
        <p:nvSpPr>
          <p:cNvPr id="4" name="Content Placeholder 3">
            <a:extLst>
              <a:ext uri="{FF2B5EF4-FFF2-40B4-BE49-F238E27FC236}">
                <a16:creationId xmlns:a16="http://schemas.microsoft.com/office/drawing/2014/main" id="{EBDACFE8-9A39-4BA5-9856-0502F5631A28}"/>
              </a:ext>
            </a:extLst>
          </p:cNvPr>
          <p:cNvSpPr>
            <a:spLocks noGrp="1"/>
          </p:cNvSpPr>
          <p:nvPr>
            <p:ph idx="1"/>
          </p:nvPr>
        </p:nvSpPr>
        <p:spPr>
          <a:xfrm>
            <a:off x="395536" y="646479"/>
            <a:ext cx="8424936" cy="3979385"/>
          </a:xfrm>
        </p:spPr>
        <p:txBody>
          <a:bodyPr/>
          <a:lstStyle/>
          <a:p>
            <a:pPr marL="457200" lvl="1" indent="0">
              <a:buNone/>
            </a:pPr>
            <a:endParaRPr lang="en-US" dirty="0"/>
          </a:p>
          <a:p>
            <a:r>
              <a:rPr lang="en-US" dirty="0"/>
              <a:t>Labels</a:t>
            </a:r>
          </a:p>
          <a:p>
            <a:pPr lvl="1"/>
            <a:r>
              <a:rPr lang="en-US" dirty="0"/>
              <a:t>Using inspect</a:t>
            </a:r>
          </a:p>
          <a:p>
            <a:pPr lvl="1"/>
            <a:r>
              <a:rPr lang="en-US" dirty="0"/>
              <a:t>Looking up label in Code Table  </a:t>
            </a:r>
          </a:p>
          <a:p>
            <a:pPr lvl="1"/>
            <a:endParaRPr lang="en-US" dirty="0"/>
          </a:p>
        </p:txBody>
      </p:sp>
    </p:spTree>
    <p:extLst>
      <p:ext uri="{BB962C8B-B14F-4D97-AF65-F5344CB8AC3E}">
        <p14:creationId xmlns:p14="http://schemas.microsoft.com/office/powerpoint/2010/main" val="10470305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7F908F-1254-4030-A182-951E4FEE8B82}"/>
              </a:ext>
            </a:extLst>
          </p:cNvPr>
          <p:cNvSpPr>
            <a:spLocks noGrp="1"/>
          </p:cNvSpPr>
          <p:nvPr>
            <p:ph type="ctrTitle"/>
          </p:nvPr>
        </p:nvSpPr>
        <p:spPr/>
        <p:txBody>
          <a:bodyPr/>
          <a:lstStyle/>
          <a:p>
            <a:r>
              <a:rPr lang="en-US"/>
              <a:t>Brief Results  </a:t>
            </a:r>
          </a:p>
        </p:txBody>
      </p:sp>
      <p:sp>
        <p:nvSpPr>
          <p:cNvPr id="3" name="Slide Number Placeholder 2">
            <a:extLst>
              <a:ext uri="{FF2B5EF4-FFF2-40B4-BE49-F238E27FC236}">
                <a16:creationId xmlns:a16="http://schemas.microsoft.com/office/drawing/2014/main" id="{61C11120-5BDD-41EB-B31E-906864005B0D}"/>
              </a:ext>
            </a:extLst>
          </p:cNvPr>
          <p:cNvSpPr>
            <a:spLocks noGrp="1"/>
          </p:cNvSpPr>
          <p:nvPr>
            <p:ph type="sldNum" sz="quarter" idx="10"/>
          </p:nvPr>
        </p:nvSpPr>
        <p:spPr/>
        <p:txBody>
          <a:bodyPr/>
          <a:lstStyle/>
          <a:p>
            <a:fld id="{1C146586-7EC2-481D-848F-8CE41EB2DE6C}" type="slidenum">
              <a:rPr lang="en-US" smtClean="0"/>
              <a:pPr/>
              <a:t>28</a:t>
            </a:fld>
            <a:endParaRPr lang="en-US"/>
          </a:p>
        </p:txBody>
      </p:sp>
    </p:spTree>
    <p:extLst>
      <p:ext uri="{BB962C8B-B14F-4D97-AF65-F5344CB8AC3E}">
        <p14:creationId xmlns:p14="http://schemas.microsoft.com/office/powerpoint/2010/main" val="6274087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731D00-FA5C-4402-94DC-54240826366A}"/>
              </a:ext>
            </a:extLst>
          </p:cNvPr>
          <p:cNvSpPr>
            <a:spLocks noGrp="1"/>
          </p:cNvSpPr>
          <p:nvPr>
            <p:ph type="sldNum" sz="quarter" idx="10"/>
          </p:nvPr>
        </p:nvSpPr>
        <p:spPr/>
        <p:txBody>
          <a:bodyPr/>
          <a:lstStyle/>
          <a:p>
            <a:fld id="{1C146586-7EC2-481D-848F-8CE41EB2DE6C}" type="slidenum">
              <a:rPr lang="en-US" smtClean="0"/>
              <a:pPr/>
              <a:t>29</a:t>
            </a:fld>
            <a:endParaRPr lang="en-US"/>
          </a:p>
        </p:txBody>
      </p:sp>
      <p:sp>
        <p:nvSpPr>
          <p:cNvPr id="5" name="Title 4">
            <a:extLst>
              <a:ext uri="{FF2B5EF4-FFF2-40B4-BE49-F238E27FC236}">
                <a16:creationId xmlns:a16="http://schemas.microsoft.com/office/drawing/2014/main" id="{4A553797-FA79-4CC4-8018-54A0B3D853BD}"/>
              </a:ext>
            </a:extLst>
          </p:cNvPr>
          <p:cNvSpPr>
            <a:spLocks noGrp="1"/>
          </p:cNvSpPr>
          <p:nvPr>
            <p:ph type="title"/>
          </p:nvPr>
        </p:nvSpPr>
        <p:spPr/>
        <p:txBody>
          <a:bodyPr/>
          <a:lstStyle/>
          <a:p>
            <a:r>
              <a:rPr lang="en-US"/>
              <a:t>Brief Results </a:t>
            </a:r>
          </a:p>
        </p:txBody>
      </p:sp>
      <p:sp>
        <p:nvSpPr>
          <p:cNvPr id="6" name="Content Placeholder 5">
            <a:extLst>
              <a:ext uri="{FF2B5EF4-FFF2-40B4-BE49-F238E27FC236}">
                <a16:creationId xmlns:a16="http://schemas.microsoft.com/office/drawing/2014/main" id="{04328471-9E4F-4A4A-AFED-C62F4DEB5F8E}"/>
              </a:ext>
            </a:extLst>
          </p:cNvPr>
          <p:cNvSpPr>
            <a:spLocks noGrp="1"/>
          </p:cNvSpPr>
          <p:nvPr>
            <p:ph idx="1"/>
          </p:nvPr>
        </p:nvSpPr>
        <p:spPr/>
        <p:txBody>
          <a:bodyPr vert="horz" lIns="91440" tIns="45720" rIns="91440" bIns="45720" rtlCol="0" anchor="t">
            <a:normAutofit/>
          </a:bodyPr>
          <a:lstStyle/>
          <a:p>
            <a:r>
              <a:rPr lang="en-US" b="1"/>
              <a:t>Facets </a:t>
            </a:r>
            <a:r>
              <a:rPr lang="en-US"/>
              <a:t>– results filter by metadata</a:t>
            </a:r>
          </a:p>
          <a:p>
            <a:r>
              <a:rPr lang="en-US" b="1"/>
              <a:t>Sorting </a:t>
            </a:r>
            <a:r>
              <a:rPr lang="en-US"/>
              <a:t> (ranking) - relevance, date, title, author</a:t>
            </a:r>
            <a:endParaRPr lang="en-US">
              <a:cs typeface="Calibri"/>
            </a:endParaRPr>
          </a:p>
          <a:p>
            <a:r>
              <a:rPr lang="en-US" b="1" err="1"/>
              <a:t>Dedup</a:t>
            </a:r>
            <a:r>
              <a:rPr lang="en-US" b="1"/>
              <a:t> </a:t>
            </a:r>
            <a:r>
              <a:rPr lang="en-US"/>
              <a:t>– duplicates displayed as single record</a:t>
            </a:r>
            <a:endParaRPr lang="en-US">
              <a:cs typeface="Calibri"/>
            </a:endParaRPr>
          </a:p>
          <a:p>
            <a:r>
              <a:rPr lang="en-US" b="1"/>
              <a:t>FRBR</a:t>
            </a:r>
            <a:r>
              <a:rPr lang="en-US"/>
              <a:t> – Grouping by </a:t>
            </a:r>
            <a:r>
              <a:rPr lang="en-US" i="1"/>
              <a:t>Functional Requirements for Bibliographic Records</a:t>
            </a:r>
            <a:r>
              <a:rPr lang="en-US"/>
              <a:t> principles</a:t>
            </a:r>
            <a:endParaRPr lang="en-US">
              <a:cs typeface="Calibri"/>
            </a:endParaRPr>
          </a:p>
        </p:txBody>
      </p:sp>
      <p:sp>
        <p:nvSpPr>
          <p:cNvPr id="3" name="Rectangle 2">
            <a:extLst>
              <a:ext uri="{FF2B5EF4-FFF2-40B4-BE49-F238E27FC236}">
                <a16:creationId xmlns:a16="http://schemas.microsoft.com/office/drawing/2014/main" id="{C27BE34D-80C9-434F-B6DB-E83AFABE5C8D}"/>
              </a:ext>
            </a:extLst>
          </p:cNvPr>
          <p:cNvSpPr/>
          <p:nvPr/>
        </p:nvSpPr>
        <p:spPr>
          <a:xfrm>
            <a:off x="6660232" y="1968028"/>
            <a:ext cx="2160240" cy="1251794"/>
          </a:xfrm>
          <a:prstGeom prst="rect">
            <a:avLst/>
          </a:prstGeom>
          <a:solidFill>
            <a:srgbClr val="92D3DF"/>
          </a:solidFill>
          <a:ln w="57150">
            <a:solidFill>
              <a:srgbClr val="92D3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2311C03-90A7-4214-B6FF-FE4E042C2F3E}"/>
              </a:ext>
            </a:extLst>
          </p:cNvPr>
          <p:cNvGrpSpPr/>
          <p:nvPr/>
        </p:nvGrpSpPr>
        <p:grpSpPr>
          <a:xfrm>
            <a:off x="7020272" y="1635646"/>
            <a:ext cx="1440161" cy="1621589"/>
            <a:chOff x="6916136" y="1347615"/>
            <a:chExt cx="1690748" cy="1903744"/>
          </a:xfrm>
        </p:grpSpPr>
        <p:pic>
          <p:nvPicPr>
            <p:cNvPr id="7" name="Picture 6">
              <a:extLst>
                <a:ext uri="{FF2B5EF4-FFF2-40B4-BE49-F238E27FC236}">
                  <a16:creationId xmlns:a16="http://schemas.microsoft.com/office/drawing/2014/main" id="{8CE30804-E9C1-4AAC-B58E-2CBBC4A91A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1347615"/>
              <a:ext cx="1482476" cy="1902436"/>
            </a:xfrm>
            <a:prstGeom prst="rect">
              <a:avLst/>
            </a:prstGeom>
          </p:spPr>
        </p:pic>
        <p:sp>
          <p:nvSpPr>
            <p:cNvPr id="8" name="Isosceles Triangle 7">
              <a:extLst>
                <a:ext uri="{FF2B5EF4-FFF2-40B4-BE49-F238E27FC236}">
                  <a16:creationId xmlns:a16="http://schemas.microsoft.com/office/drawing/2014/main" id="{6574CE91-17F6-40C5-A6C8-2605B9727EDA}"/>
                </a:ext>
              </a:extLst>
            </p:cNvPr>
            <p:cNvSpPr/>
            <p:nvPr/>
          </p:nvSpPr>
          <p:spPr>
            <a:xfrm>
              <a:off x="6916136" y="1685764"/>
              <a:ext cx="104137"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7">
              <a:extLst>
                <a:ext uri="{FF2B5EF4-FFF2-40B4-BE49-F238E27FC236}">
                  <a16:creationId xmlns:a16="http://schemas.microsoft.com/office/drawing/2014/main" id="{19A2B8F0-CE2C-40E5-B7ED-FA335A098FFF}"/>
                </a:ext>
              </a:extLst>
            </p:cNvPr>
            <p:cNvSpPr/>
            <p:nvPr/>
          </p:nvSpPr>
          <p:spPr>
            <a:xfrm flipH="1">
              <a:off x="8502748" y="1685764"/>
              <a:ext cx="104136"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38212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731D00-FA5C-4402-94DC-54240826366A}"/>
              </a:ext>
            </a:extLst>
          </p:cNvPr>
          <p:cNvSpPr>
            <a:spLocks noGrp="1"/>
          </p:cNvSpPr>
          <p:nvPr>
            <p:ph type="sldNum" sz="quarter" idx="10"/>
          </p:nvPr>
        </p:nvSpPr>
        <p:spPr/>
        <p:txBody>
          <a:bodyPr/>
          <a:lstStyle/>
          <a:p>
            <a:fld id="{1C146586-7EC2-481D-848F-8CE41EB2DE6C}" type="slidenum">
              <a:rPr lang="en-US" smtClean="0"/>
              <a:pPr/>
              <a:t>3</a:t>
            </a:fld>
            <a:endParaRPr lang="en-US"/>
          </a:p>
        </p:txBody>
      </p:sp>
      <p:sp>
        <p:nvSpPr>
          <p:cNvPr id="5" name="Title 4">
            <a:extLst>
              <a:ext uri="{FF2B5EF4-FFF2-40B4-BE49-F238E27FC236}">
                <a16:creationId xmlns:a16="http://schemas.microsoft.com/office/drawing/2014/main" id="{4A553797-FA79-4CC4-8018-54A0B3D853BD}"/>
              </a:ext>
            </a:extLst>
          </p:cNvPr>
          <p:cNvSpPr>
            <a:spLocks noGrp="1"/>
          </p:cNvSpPr>
          <p:nvPr>
            <p:ph type="title"/>
          </p:nvPr>
        </p:nvSpPr>
        <p:spPr/>
        <p:txBody>
          <a:bodyPr/>
          <a:lstStyle/>
          <a:p>
            <a:r>
              <a:rPr lang="en-US"/>
              <a:t>Session Description </a:t>
            </a:r>
          </a:p>
        </p:txBody>
      </p:sp>
      <p:sp>
        <p:nvSpPr>
          <p:cNvPr id="6" name="Content Placeholder 5">
            <a:extLst>
              <a:ext uri="{FF2B5EF4-FFF2-40B4-BE49-F238E27FC236}">
                <a16:creationId xmlns:a16="http://schemas.microsoft.com/office/drawing/2014/main" id="{04328471-9E4F-4A4A-AFED-C62F4DEB5F8E}"/>
              </a:ext>
            </a:extLst>
          </p:cNvPr>
          <p:cNvSpPr>
            <a:spLocks noGrp="1"/>
          </p:cNvSpPr>
          <p:nvPr>
            <p:ph idx="1"/>
          </p:nvPr>
        </p:nvSpPr>
        <p:spPr/>
        <p:txBody>
          <a:bodyPr vert="horz" lIns="91440" tIns="45720" rIns="91440" bIns="45720" rtlCol="0" anchor="t">
            <a:normAutofit/>
          </a:bodyPr>
          <a:lstStyle/>
          <a:p>
            <a:pPr marL="0" indent="0">
              <a:buNone/>
            </a:pPr>
            <a:r>
              <a:rPr lang="en-US">
                <a:cs typeface="Calibri"/>
              </a:rPr>
              <a:t>Introduction to Display Configuration:</a:t>
            </a:r>
          </a:p>
          <a:p>
            <a:r>
              <a:rPr lang="en-US"/>
              <a:t>Views  </a:t>
            </a:r>
            <a:endParaRPr lang="en-US">
              <a:cs typeface="Calibri"/>
            </a:endParaRPr>
          </a:p>
          <a:p>
            <a:r>
              <a:rPr lang="en-US"/>
              <a:t>Search Profiles and Search Results</a:t>
            </a:r>
            <a:endParaRPr lang="en-US">
              <a:cs typeface="Calibri"/>
            </a:endParaRPr>
          </a:p>
          <a:p>
            <a:r>
              <a:rPr lang="en-US">
                <a:cs typeface="Calibri"/>
              </a:rPr>
              <a:t>Brief and Full Display</a:t>
            </a:r>
          </a:p>
          <a:p>
            <a:r>
              <a:rPr lang="en-US">
                <a:cs typeface="Calibri"/>
              </a:rPr>
              <a:t>Resource Types</a:t>
            </a:r>
          </a:p>
          <a:p>
            <a:pPr marL="0" indent="0">
              <a:buNone/>
            </a:pPr>
            <a:endParaRPr lang="en-US">
              <a:cs typeface="Calibri"/>
            </a:endParaRPr>
          </a:p>
          <a:p>
            <a:endParaRPr lang="en-US">
              <a:cs typeface="Calibri"/>
            </a:endParaRPr>
          </a:p>
        </p:txBody>
      </p:sp>
      <p:sp>
        <p:nvSpPr>
          <p:cNvPr id="3" name="Rectangle 2">
            <a:extLst>
              <a:ext uri="{FF2B5EF4-FFF2-40B4-BE49-F238E27FC236}">
                <a16:creationId xmlns:a16="http://schemas.microsoft.com/office/drawing/2014/main" id="{C27BE34D-80C9-434F-B6DB-E83AFABE5C8D}"/>
              </a:ext>
            </a:extLst>
          </p:cNvPr>
          <p:cNvSpPr/>
          <p:nvPr/>
        </p:nvSpPr>
        <p:spPr>
          <a:xfrm>
            <a:off x="6660232" y="1968028"/>
            <a:ext cx="2160240" cy="1251794"/>
          </a:xfrm>
          <a:prstGeom prst="rect">
            <a:avLst/>
          </a:prstGeom>
          <a:solidFill>
            <a:srgbClr val="92D3DF"/>
          </a:solidFill>
          <a:ln w="57150">
            <a:solidFill>
              <a:srgbClr val="92D3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2311C03-90A7-4214-B6FF-FE4E042C2F3E}"/>
              </a:ext>
            </a:extLst>
          </p:cNvPr>
          <p:cNvGrpSpPr/>
          <p:nvPr/>
        </p:nvGrpSpPr>
        <p:grpSpPr>
          <a:xfrm>
            <a:off x="7020272" y="1635646"/>
            <a:ext cx="1440161" cy="1621589"/>
            <a:chOff x="6916136" y="1347615"/>
            <a:chExt cx="1690748" cy="1903744"/>
          </a:xfrm>
        </p:grpSpPr>
        <p:pic>
          <p:nvPicPr>
            <p:cNvPr id="7" name="Picture 6">
              <a:extLst>
                <a:ext uri="{FF2B5EF4-FFF2-40B4-BE49-F238E27FC236}">
                  <a16:creationId xmlns:a16="http://schemas.microsoft.com/office/drawing/2014/main" id="{8CE30804-E9C1-4AAC-B58E-2CBBC4A91A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1347615"/>
              <a:ext cx="1482476" cy="1902436"/>
            </a:xfrm>
            <a:prstGeom prst="rect">
              <a:avLst/>
            </a:prstGeom>
          </p:spPr>
        </p:pic>
        <p:sp>
          <p:nvSpPr>
            <p:cNvPr id="8" name="Isosceles Triangle 7">
              <a:extLst>
                <a:ext uri="{FF2B5EF4-FFF2-40B4-BE49-F238E27FC236}">
                  <a16:creationId xmlns:a16="http://schemas.microsoft.com/office/drawing/2014/main" id="{6574CE91-17F6-40C5-A6C8-2605B9727EDA}"/>
                </a:ext>
              </a:extLst>
            </p:cNvPr>
            <p:cNvSpPr/>
            <p:nvPr/>
          </p:nvSpPr>
          <p:spPr>
            <a:xfrm>
              <a:off x="6916136" y="1685764"/>
              <a:ext cx="104137"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7">
              <a:extLst>
                <a:ext uri="{FF2B5EF4-FFF2-40B4-BE49-F238E27FC236}">
                  <a16:creationId xmlns:a16="http://schemas.microsoft.com/office/drawing/2014/main" id="{19A2B8F0-CE2C-40E5-B7ED-FA335A098FFF}"/>
                </a:ext>
              </a:extLst>
            </p:cNvPr>
            <p:cNvSpPr/>
            <p:nvPr/>
          </p:nvSpPr>
          <p:spPr>
            <a:xfrm flipH="1">
              <a:off x="8502748" y="1685764"/>
              <a:ext cx="104136"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20226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731D00-FA5C-4402-94DC-54240826366A}"/>
              </a:ext>
            </a:extLst>
          </p:cNvPr>
          <p:cNvSpPr>
            <a:spLocks noGrp="1"/>
          </p:cNvSpPr>
          <p:nvPr>
            <p:ph type="sldNum" sz="quarter" idx="10"/>
          </p:nvPr>
        </p:nvSpPr>
        <p:spPr/>
        <p:txBody>
          <a:bodyPr/>
          <a:lstStyle/>
          <a:p>
            <a:fld id="{1C146586-7EC2-481D-848F-8CE41EB2DE6C}" type="slidenum">
              <a:rPr lang="en-US" smtClean="0"/>
              <a:pPr/>
              <a:t>30</a:t>
            </a:fld>
            <a:endParaRPr lang="en-US"/>
          </a:p>
        </p:txBody>
      </p:sp>
      <p:sp>
        <p:nvSpPr>
          <p:cNvPr id="5" name="Title 4">
            <a:extLst>
              <a:ext uri="{FF2B5EF4-FFF2-40B4-BE49-F238E27FC236}">
                <a16:creationId xmlns:a16="http://schemas.microsoft.com/office/drawing/2014/main" id="{4A553797-FA79-4CC4-8018-54A0B3D853BD}"/>
              </a:ext>
            </a:extLst>
          </p:cNvPr>
          <p:cNvSpPr>
            <a:spLocks noGrp="1"/>
          </p:cNvSpPr>
          <p:nvPr>
            <p:ph type="title"/>
          </p:nvPr>
        </p:nvSpPr>
        <p:spPr/>
        <p:txBody>
          <a:bodyPr/>
          <a:lstStyle/>
          <a:p>
            <a:r>
              <a:rPr lang="en-US"/>
              <a:t>Brief Results : Facets</a:t>
            </a:r>
          </a:p>
        </p:txBody>
      </p:sp>
      <p:sp>
        <p:nvSpPr>
          <p:cNvPr id="6" name="Content Placeholder 5">
            <a:extLst>
              <a:ext uri="{FF2B5EF4-FFF2-40B4-BE49-F238E27FC236}">
                <a16:creationId xmlns:a16="http://schemas.microsoft.com/office/drawing/2014/main" id="{04328471-9E4F-4A4A-AFED-C62F4DEB5F8E}"/>
              </a:ext>
            </a:extLst>
          </p:cNvPr>
          <p:cNvSpPr>
            <a:spLocks noGrp="1"/>
          </p:cNvSpPr>
          <p:nvPr>
            <p:ph idx="1"/>
          </p:nvPr>
        </p:nvSpPr>
        <p:spPr/>
        <p:txBody>
          <a:bodyPr vert="horz" lIns="91440" tIns="45720" rIns="91440" bIns="45720" rtlCol="0" anchor="t">
            <a:normAutofit/>
          </a:bodyPr>
          <a:lstStyle/>
          <a:p>
            <a:r>
              <a:rPr lang="en-US" b="1"/>
              <a:t>Values to Display</a:t>
            </a:r>
            <a:r>
              <a:rPr lang="en-US"/>
              <a:t> – number of values without expanding facet</a:t>
            </a:r>
          </a:p>
          <a:p>
            <a:endParaRPr lang="en-US">
              <a:cs typeface="Calibri"/>
            </a:endParaRPr>
          </a:p>
          <a:p>
            <a:r>
              <a:rPr lang="en-US" b="1">
                <a:cs typeface="Calibri"/>
              </a:rPr>
              <a:t>Sort</a:t>
            </a:r>
            <a:r>
              <a:rPr lang="en-US">
                <a:cs typeface="Calibri"/>
              </a:rPr>
              <a:t> – by Size or Alphanumeric</a:t>
            </a:r>
          </a:p>
          <a:p>
            <a:endParaRPr lang="en-US">
              <a:cs typeface="Calibri"/>
            </a:endParaRPr>
          </a:p>
          <a:p>
            <a:r>
              <a:rPr lang="en-US" b="1">
                <a:hlinkClick r:id="rId3"/>
              </a:rPr>
              <a:t>Local fields</a:t>
            </a:r>
            <a:r>
              <a:rPr lang="en-US" b="1"/>
              <a:t> </a:t>
            </a:r>
            <a:r>
              <a:rPr lang="en-US"/>
              <a:t>can be added as Facets</a:t>
            </a:r>
            <a:endParaRPr lang="en-US">
              <a:cs typeface="Calibri"/>
            </a:endParaRPr>
          </a:p>
          <a:p>
            <a:endParaRPr lang="en-US"/>
          </a:p>
          <a:p>
            <a:endParaRPr lang="en-US">
              <a:cs typeface="Calibri"/>
            </a:endParaRPr>
          </a:p>
        </p:txBody>
      </p:sp>
      <p:sp>
        <p:nvSpPr>
          <p:cNvPr id="3" name="Rectangle 2">
            <a:extLst>
              <a:ext uri="{FF2B5EF4-FFF2-40B4-BE49-F238E27FC236}">
                <a16:creationId xmlns:a16="http://schemas.microsoft.com/office/drawing/2014/main" id="{C27BE34D-80C9-434F-B6DB-E83AFABE5C8D}"/>
              </a:ext>
            </a:extLst>
          </p:cNvPr>
          <p:cNvSpPr/>
          <p:nvPr/>
        </p:nvSpPr>
        <p:spPr>
          <a:xfrm>
            <a:off x="6660232" y="1968028"/>
            <a:ext cx="2160240" cy="1251794"/>
          </a:xfrm>
          <a:prstGeom prst="rect">
            <a:avLst/>
          </a:prstGeom>
          <a:solidFill>
            <a:srgbClr val="92D3DF"/>
          </a:solidFill>
          <a:ln w="57150">
            <a:solidFill>
              <a:srgbClr val="92D3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2311C03-90A7-4214-B6FF-FE4E042C2F3E}"/>
              </a:ext>
            </a:extLst>
          </p:cNvPr>
          <p:cNvGrpSpPr/>
          <p:nvPr/>
        </p:nvGrpSpPr>
        <p:grpSpPr>
          <a:xfrm>
            <a:off x="7020272" y="1635646"/>
            <a:ext cx="1440161" cy="1621589"/>
            <a:chOff x="6916136" y="1347615"/>
            <a:chExt cx="1690748" cy="1903744"/>
          </a:xfrm>
        </p:grpSpPr>
        <p:pic>
          <p:nvPicPr>
            <p:cNvPr id="7" name="Picture 6">
              <a:extLst>
                <a:ext uri="{FF2B5EF4-FFF2-40B4-BE49-F238E27FC236}">
                  <a16:creationId xmlns:a16="http://schemas.microsoft.com/office/drawing/2014/main" id="{8CE30804-E9C1-4AAC-B58E-2CBBC4A91A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0272" y="1347615"/>
              <a:ext cx="1482476" cy="1902436"/>
            </a:xfrm>
            <a:prstGeom prst="rect">
              <a:avLst/>
            </a:prstGeom>
          </p:spPr>
        </p:pic>
        <p:sp>
          <p:nvSpPr>
            <p:cNvPr id="8" name="Isosceles Triangle 7">
              <a:extLst>
                <a:ext uri="{FF2B5EF4-FFF2-40B4-BE49-F238E27FC236}">
                  <a16:creationId xmlns:a16="http://schemas.microsoft.com/office/drawing/2014/main" id="{6574CE91-17F6-40C5-A6C8-2605B9727EDA}"/>
                </a:ext>
              </a:extLst>
            </p:cNvPr>
            <p:cNvSpPr/>
            <p:nvPr/>
          </p:nvSpPr>
          <p:spPr>
            <a:xfrm>
              <a:off x="6916136" y="1685764"/>
              <a:ext cx="104137"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7">
              <a:extLst>
                <a:ext uri="{FF2B5EF4-FFF2-40B4-BE49-F238E27FC236}">
                  <a16:creationId xmlns:a16="http://schemas.microsoft.com/office/drawing/2014/main" id="{19A2B8F0-CE2C-40E5-B7ED-FA335A098FFF}"/>
                </a:ext>
              </a:extLst>
            </p:cNvPr>
            <p:cNvSpPr/>
            <p:nvPr/>
          </p:nvSpPr>
          <p:spPr>
            <a:xfrm flipH="1">
              <a:off x="8502748" y="1685764"/>
              <a:ext cx="104136"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627303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31</a:t>
            </a:fld>
            <a:endParaRPr lang="en-US"/>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a:t>Brief Results: Facet</a:t>
            </a:r>
          </a:p>
        </p:txBody>
      </p:sp>
      <p:pic>
        <p:nvPicPr>
          <p:cNvPr id="3" name="Content Placeholder 2">
            <a:extLst>
              <a:ext uri="{FF2B5EF4-FFF2-40B4-BE49-F238E27FC236}">
                <a16:creationId xmlns:a16="http://schemas.microsoft.com/office/drawing/2014/main" id="{25A220B0-BAB7-4935-A397-3D80135B90C8}"/>
              </a:ext>
            </a:extLst>
          </p:cNvPr>
          <p:cNvPicPr>
            <a:picLocks noGrp="1" noChangeAspect="1"/>
          </p:cNvPicPr>
          <p:nvPr>
            <p:ph idx="1"/>
          </p:nvPr>
        </p:nvPicPr>
        <p:blipFill>
          <a:blip r:embed="rId3"/>
          <a:stretch>
            <a:fillRect/>
          </a:stretch>
        </p:blipFill>
        <p:spPr>
          <a:xfrm>
            <a:off x="359569" y="997598"/>
            <a:ext cx="8424862" cy="2888524"/>
          </a:xfrm>
          <a:prstGeom prst="rect">
            <a:avLst/>
          </a:prstGeom>
          <a:ln w="41275">
            <a:solidFill>
              <a:srgbClr val="142D8A"/>
            </a:solidFill>
          </a:ln>
        </p:spPr>
      </p:pic>
      <p:sp>
        <p:nvSpPr>
          <p:cNvPr id="4" name="Rectangle: Rounded Corners 3">
            <a:extLst>
              <a:ext uri="{FF2B5EF4-FFF2-40B4-BE49-F238E27FC236}">
                <a16:creationId xmlns:a16="http://schemas.microsoft.com/office/drawing/2014/main" id="{AE66DDED-588D-4F62-8A62-4001F1D5FF40}"/>
              </a:ext>
            </a:extLst>
          </p:cNvPr>
          <p:cNvSpPr/>
          <p:nvPr/>
        </p:nvSpPr>
        <p:spPr>
          <a:xfrm>
            <a:off x="7735078" y="1838130"/>
            <a:ext cx="914400" cy="205273"/>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874D19AD-7D34-4F99-9E56-C815FB729956}"/>
              </a:ext>
            </a:extLst>
          </p:cNvPr>
          <p:cNvSpPr txBox="1"/>
          <p:nvPr/>
        </p:nvSpPr>
        <p:spPr>
          <a:xfrm>
            <a:off x="24953" y="4357322"/>
            <a:ext cx="9166101" cy="369332"/>
          </a:xfrm>
          <a:prstGeom prst="rect">
            <a:avLst/>
          </a:prstGeom>
          <a:noFill/>
        </p:spPr>
        <p:txBody>
          <a:bodyPr wrap="square" rtlCol="0">
            <a:spAutoFit/>
          </a:bodyPr>
          <a:lstStyle/>
          <a:p>
            <a:pPr algn="ctr"/>
            <a:r>
              <a:rPr lang="en-US" dirty="0"/>
              <a:t>Alma Configuration &gt; Discovery &gt; Display Configuration &gt; Configure Views&gt; </a:t>
            </a:r>
            <a:r>
              <a:rPr lang="en-US" b="1" dirty="0">
                <a:solidFill>
                  <a:srgbClr val="142D8A"/>
                </a:solidFill>
              </a:rPr>
              <a:t>Brief Results </a:t>
            </a:r>
          </a:p>
        </p:txBody>
      </p:sp>
      <p:pic>
        <p:nvPicPr>
          <p:cNvPr id="6" name="Picture 5">
            <a:extLst>
              <a:ext uri="{FF2B5EF4-FFF2-40B4-BE49-F238E27FC236}">
                <a16:creationId xmlns:a16="http://schemas.microsoft.com/office/drawing/2014/main" id="{590959FC-24C7-43EC-B74F-3CF629481092}"/>
              </a:ext>
            </a:extLst>
          </p:cNvPr>
          <p:cNvPicPr>
            <a:picLocks noChangeAspect="1"/>
          </p:cNvPicPr>
          <p:nvPr/>
        </p:nvPicPr>
        <p:blipFill>
          <a:blip r:embed="rId4"/>
          <a:stretch>
            <a:fillRect/>
          </a:stretch>
        </p:blipFill>
        <p:spPr>
          <a:xfrm>
            <a:off x="1772013" y="1192768"/>
            <a:ext cx="6139542" cy="3446640"/>
          </a:xfrm>
          <a:prstGeom prst="rect">
            <a:avLst/>
          </a:prstGeom>
          <a:ln w="38100">
            <a:solidFill>
              <a:srgbClr val="142D8A"/>
            </a:solidFill>
          </a:ln>
        </p:spPr>
      </p:pic>
    </p:spTree>
    <p:extLst>
      <p:ext uri="{BB962C8B-B14F-4D97-AF65-F5344CB8AC3E}">
        <p14:creationId xmlns:p14="http://schemas.microsoft.com/office/powerpoint/2010/main" val="215790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32</a:t>
            </a:fld>
            <a:endParaRPr lang="en-US"/>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a:t>Brief Results: Sort order</a:t>
            </a:r>
          </a:p>
        </p:txBody>
      </p:sp>
      <p:pic>
        <p:nvPicPr>
          <p:cNvPr id="3" name="Picture 2">
            <a:extLst>
              <a:ext uri="{FF2B5EF4-FFF2-40B4-BE49-F238E27FC236}">
                <a16:creationId xmlns:a16="http://schemas.microsoft.com/office/drawing/2014/main" id="{D08CEDC6-0157-4F9F-A7E3-7FABDAA3495E}"/>
              </a:ext>
            </a:extLst>
          </p:cNvPr>
          <p:cNvPicPr>
            <a:picLocks noChangeAspect="1"/>
          </p:cNvPicPr>
          <p:nvPr/>
        </p:nvPicPr>
        <p:blipFill>
          <a:blip r:embed="rId3"/>
          <a:stretch>
            <a:fillRect/>
          </a:stretch>
        </p:blipFill>
        <p:spPr>
          <a:xfrm>
            <a:off x="319595" y="1458131"/>
            <a:ext cx="8576816" cy="1709550"/>
          </a:xfrm>
          <a:prstGeom prst="rect">
            <a:avLst/>
          </a:prstGeom>
          <a:ln w="44450">
            <a:solidFill>
              <a:srgbClr val="142D8A"/>
            </a:solidFill>
          </a:ln>
        </p:spPr>
      </p:pic>
      <p:sp>
        <p:nvSpPr>
          <p:cNvPr id="7" name="TextBox 6">
            <a:extLst>
              <a:ext uri="{FF2B5EF4-FFF2-40B4-BE49-F238E27FC236}">
                <a16:creationId xmlns:a16="http://schemas.microsoft.com/office/drawing/2014/main" id="{AF4897EA-8305-4CD3-A219-32203F2DB3B4}"/>
              </a:ext>
            </a:extLst>
          </p:cNvPr>
          <p:cNvSpPr txBox="1"/>
          <p:nvPr/>
        </p:nvSpPr>
        <p:spPr>
          <a:xfrm>
            <a:off x="24953" y="4238651"/>
            <a:ext cx="9166101" cy="369332"/>
          </a:xfrm>
          <a:prstGeom prst="rect">
            <a:avLst/>
          </a:prstGeom>
          <a:noFill/>
        </p:spPr>
        <p:txBody>
          <a:bodyPr wrap="square" rtlCol="0">
            <a:spAutoFit/>
          </a:bodyPr>
          <a:lstStyle/>
          <a:p>
            <a:pPr algn="ctr"/>
            <a:r>
              <a:rPr lang="en-US" dirty="0"/>
              <a:t>Alma Configuration &gt; Discovery &gt; Display Configuration &gt; Configure Views&gt; </a:t>
            </a:r>
            <a:r>
              <a:rPr lang="en-US" b="1" dirty="0">
                <a:solidFill>
                  <a:srgbClr val="142D8A"/>
                </a:solidFill>
              </a:rPr>
              <a:t>Brief Results </a:t>
            </a:r>
          </a:p>
        </p:txBody>
      </p:sp>
    </p:spTree>
    <p:extLst>
      <p:ext uri="{BB962C8B-B14F-4D97-AF65-F5344CB8AC3E}">
        <p14:creationId xmlns:p14="http://schemas.microsoft.com/office/powerpoint/2010/main" val="7796666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33</a:t>
            </a:fld>
            <a:endParaRPr lang="en-US"/>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a:t>Brief Results: </a:t>
            </a:r>
            <a:r>
              <a:rPr lang="en-US" err="1"/>
              <a:t>Dedup</a:t>
            </a:r>
            <a:r>
              <a:rPr lang="en-US"/>
              <a:t>/FRBR</a:t>
            </a:r>
          </a:p>
        </p:txBody>
      </p:sp>
      <p:pic>
        <p:nvPicPr>
          <p:cNvPr id="8" name="Picture 7">
            <a:extLst>
              <a:ext uri="{FF2B5EF4-FFF2-40B4-BE49-F238E27FC236}">
                <a16:creationId xmlns:a16="http://schemas.microsoft.com/office/drawing/2014/main" id="{E1156A36-3447-416F-9AF8-E8BB0C2677D7}"/>
              </a:ext>
            </a:extLst>
          </p:cNvPr>
          <p:cNvPicPr>
            <a:picLocks noChangeAspect="1"/>
          </p:cNvPicPr>
          <p:nvPr/>
        </p:nvPicPr>
        <p:blipFill rotWithShape="1">
          <a:blip r:embed="rId3"/>
          <a:srcRect r="52643"/>
          <a:stretch/>
        </p:blipFill>
        <p:spPr>
          <a:xfrm>
            <a:off x="810650" y="1502609"/>
            <a:ext cx="7522700" cy="1711854"/>
          </a:xfrm>
          <a:prstGeom prst="rect">
            <a:avLst/>
          </a:prstGeom>
          <a:ln w="41275">
            <a:solidFill>
              <a:srgbClr val="142D8A"/>
            </a:solidFill>
          </a:ln>
        </p:spPr>
      </p:pic>
      <p:sp>
        <p:nvSpPr>
          <p:cNvPr id="6" name="TextBox 5">
            <a:extLst>
              <a:ext uri="{FF2B5EF4-FFF2-40B4-BE49-F238E27FC236}">
                <a16:creationId xmlns:a16="http://schemas.microsoft.com/office/drawing/2014/main" id="{E9646007-3824-4923-AF45-F87E3654D0F0}"/>
              </a:ext>
            </a:extLst>
          </p:cNvPr>
          <p:cNvSpPr txBox="1"/>
          <p:nvPr/>
        </p:nvSpPr>
        <p:spPr>
          <a:xfrm>
            <a:off x="24953" y="4070593"/>
            <a:ext cx="9166101" cy="369332"/>
          </a:xfrm>
          <a:prstGeom prst="rect">
            <a:avLst/>
          </a:prstGeom>
          <a:noFill/>
        </p:spPr>
        <p:txBody>
          <a:bodyPr wrap="square" rtlCol="0">
            <a:spAutoFit/>
          </a:bodyPr>
          <a:lstStyle/>
          <a:p>
            <a:pPr algn="ctr"/>
            <a:r>
              <a:rPr lang="en-US" dirty="0"/>
              <a:t>Alma Configuration &gt; Discovery &gt; Display Configuration &gt; Configure Views&gt; </a:t>
            </a:r>
            <a:r>
              <a:rPr lang="en-US" b="1" dirty="0">
                <a:solidFill>
                  <a:srgbClr val="142D8A"/>
                </a:solidFill>
              </a:rPr>
              <a:t>Brief Results </a:t>
            </a:r>
          </a:p>
        </p:txBody>
      </p:sp>
    </p:spTree>
    <p:extLst>
      <p:ext uri="{BB962C8B-B14F-4D97-AF65-F5344CB8AC3E}">
        <p14:creationId xmlns:p14="http://schemas.microsoft.com/office/powerpoint/2010/main" val="4923998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34</a:t>
            </a:fld>
            <a:endParaRPr lang="en-US"/>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a:t>Brief Results: FRBR configuration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vert="horz" lIns="91440" tIns="45720" rIns="91440" bIns="45720" rtlCol="0" anchor="t">
            <a:normAutofit/>
          </a:bodyPr>
          <a:lstStyle/>
          <a:p>
            <a:pPr marL="0" indent="0">
              <a:buNone/>
            </a:pPr>
            <a:r>
              <a:rPr lang="en-US" b="1"/>
              <a:t>Preferred</a:t>
            </a:r>
            <a:r>
              <a:rPr lang="en-US">
                <a:cs typeface="Calibri"/>
              </a:rPr>
              <a:t> = Dynamically selected among FRBR group</a:t>
            </a:r>
          </a:p>
          <a:p>
            <a:pPr marL="0" indent="0">
              <a:buNone/>
            </a:pPr>
            <a:r>
              <a:rPr lang="en-US" b="1" dirty="0"/>
              <a:t>Generic</a:t>
            </a:r>
            <a:r>
              <a:rPr lang="en-US">
                <a:cs typeface="Calibri"/>
              </a:rPr>
              <a:t> = </a:t>
            </a:r>
            <a:r>
              <a:rPr lang="en-US" dirty="0">
                <a:cs typeface="Calibri"/>
              </a:rPr>
              <a:t>Place holder</a:t>
            </a:r>
            <a:r>
              <a:rPr lang="en-US">
                <a:cs typeface="Calibri"/>
              </a:rPr>
              <a:t>, does not include availability status</a:t>
            </a:r>
          </a:p>
          <a:p>
            <a:endParaRPr lang="en-US">
              <a:cs typeface="Calibri"/>
            </a:endParaRPr>
          </a:p>
          <a:p>
            <a:endParaRPr lang="en-US">
              <a:cs typeface="Calibri"/>
            </a:endParaRPr>
          </a:p>
          <a:p>
            <a:endParaRPr lang="en-US">
              <a:cs typeface="Calibri"/>
            </a:endParaRPr>
          </a:p>
          <a:p>
            <a:endParaRPr lang="en-US">
              <a:cs typeface="Calibri"/>
            </a:endParaRPr>
          </a:p>
          <a:p>
            <a:r>
              <a:rPr lang="en-US" dirty="0" err="1">
                <a:cs typeface="Calibri"/>
              </a:rPr>
              <a:t>Dedup</a:t>
            </a:r>
            <a:r>
              <a:rPr lang="en-US">
                <a:cs typeface="Calibri"/>
              </a:rPr>
              <a:t>/FRBR </a:t>
            </a:r>
            <a:r>
              <a:rPr lang="en-US">
                <a:cs typeface="Calibri"/>
                <a:hlinkClick r:id="rId3"/>
              </a:rPr>
              <a:t>analysis tool</a:t>
            </a:r>
            <a:endParaRPr lang="en-US">
              <a:cs typeface="Calibri"/>
            </a:endParaRPr>
          </a:p>
          <a:p>
            <a:r>
              <a:rPr lang="en-US">
                <a:cs typeface="Calibri"/>
              </a:rPr>
              <a:t>Records can be </a:t>
            </a:r>
            <a:r>
              <a:rPr lang="en-US" dirty="0">
                <a:cs typeface="Calibri"/>
                <a:hlinkClick r:id="rId4"/>
              </a:rPr>
              <a:t>suppressed</a:t>
            </a:r>
            <a:r>
              <a:rPr lang="en-US">
                <a:cs typeface="Calibri"/>
              </a:rPr>
              <a:t> from </a:t>
            </a:r>
            <a:r>
              <a:rPr lang="en-US" dirty="0" err="1">
                <a:cs typeface="Calibri"/>
              </a:rPr>
              <a:t>Dedup</a:t>
            </a:r>
            <a:r>
              <a:rPr lang="en-US">
                <a:cs typeface="Calibri"/>
              </a:rPr>
              <a:t>/FRBR</a:t>
            </a:r>
          </a:p>
        </p:txBody>
      </p:sp>
      <p:pic>
        <p:nvPicPr>
          <p:cNvPr id="3" name="Picture 3" descr="A screenshot of a cell phone&#10;&#10;Description generated with very high confidence">
            <a:extLst>
              <a:ext uri="{FF2B5EF4-FFF2-40B4-BE49-F238E27FC236}">
                <a16:creationId xmlns:a16="http://schemas.microsoft.com/office/drawing/2014/main" id="{76B2A5E2-2A61-43F1-AF02-D932AD62176D}"/>
              </a:ext>
            </a:extLst>
          </p:cNvPr>
          <p:cNvPicPr>
            <a:picLocks noChangeAspect="1"/>
          </p:cNvPicPr>
          <p:nvPr/>
        </p:nvPicPr>
        <p:blipFill>
          <a:blip r:embed="rId5"/>
          <a:stretch>
            <a:fillRect/>
          </a:stretch>
        </p:blipFill>
        <p:spPr>
          <a:xfrm>
            <a:off x="1630417" y="1752770"/>
            <a:ext cx="5337941" cy="1316082"/>
          </a:xfrm>
          <a:prstGeom prst="rect">
            <a:avLst/>
          </a:prstGeom>
        </p:spPr>
      </p:pic>
    </p:spTree>
    <p:extLst>
      <p:ext uri="{BB962C8B-B14F-4D97-AF65-F5344CB8AC3E}">
        <p14:creationId xmlns:p14="http://schemas.microsoft.com/office/powerpoint/2010/main" val="17426280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ECF542-1DE5-409A-90E8-89E9A7A987C4}"/>
              </a:ext>
            </a:extLst>
          </p:cNvPr>
          <p:cNvSpPr>
            <a:spLocks noGrp="1"/>
          </p:cNvSpPr>
          <p:nvPr>
            <p:ph type="sldNum" sz="quarter" idx="10"/>
          </p:nvPr>
        </p:nvSpPr>
        <p:spPr/>
        <p:txBody>
          <a:bodyPr/>
          <a:lstStyle/>
          <a:p>
            <a:fld id="{1C146586-7EC2-481D-848F-8CE41EB2DE6C}" type="slidenum">
              <a:rPr lang="en-US" smtClean="0"/>
              <a:pPr/>
              <a:t>35</a:t>
            </a:fld>
            <a:endParaRPr lang="en-US"/>
          </a:p>
        </p:txBody>
      </p:sp>
      <p:sp>
        <p:nvSpPr>
          <p:cNvPr id="3" name="Title 2">
            <a:extLst>
              <a:ext uri="{FF2B5EF4-FFF2-40B4-BE49-F238E27FC236}">
                <a16:creationId xmlns:a16="http://schemas.microsoft.com/office/drawing/2014/main" id="{3B13BF9F-C4AA-4A71-9C1F-A518F3A72845}"/>
              </a:ext>
            </a:extLst>
          </p:cNvPr>
          <p:cNvSpPr>
            <a:spLocks noGrp="1"/>
          </p:cNvSpPr>
          <p:nvPr>
            <p:ph type="title"/>
          </p:nvPr>
        </p:nvSpPr>
        <p:spPr/>
        <p:txBody>
          <a:bodyPr/>
          <a:lstStyle/>
          <a:p>
            <a:r>
              <a:rPr lang="en-US" dirty="0"/>
              <a:t>Live Demo</a:t>
            </a:r>
          </a:p>
        </p:txBody>
      </p:sp>
      <p:sp>
        <p:nvSpPr>
          <p:cNvPr id="4" name="Content Placeholder 3">
            <a:extLst>
              <a:ext uri="{FF2B5EF4-FFF2-40B4-BE49-F238E27FC236}">
                <a16:creationId xmlns:a16="http://schemas.microsoft.com/office/drawing/2014/main" id="{899C95D5-1CB6-4C23-A74F-DE5A08BC7C03}"/>
              </a:ext>
            </a:extLst>
          </p:cNvPr>
          <p:cNvSpPr>
            <a:spLocks noGrp="1"/>
          </p:cNvSpPr>
          <p:nvPr>
            <p:ph idx="1"/>
          </p:nvPr>
        </p:nvSpPr>
        <p:spPr/>
        <p:txBody>
          <a:bodyPr/>
          <a:lstStyle/>
          <a:p>
            <a:r>
              <a:rPr lang="en-US" dirty="0" err="1"/>
              <a:t>Dedup</a:t>
            </a:r>
            <a:r>
              <a:rPr lang="en-US" dirty="0"/>
              <a:t>/FRBR Analysis tool</a:t>
            </a:r>
          </a:p>
        </p:txBody>
      </p:sp>
    </p:spTree>
    <p:extLst>
      <p:ext uri="{BB962C8B-B14F-4D97-AF65-F5344CB8AC3E}">
        <p14:creationId xmlns:p14="http://schemas.microsoft.com/office/powerpoint/2010/main" val="17558775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7F908F-1254-4030-A182-951E4FEE8B82}"/>
              </a:ext>
            </a:extLst>
          </p:cNvPr>
          <p:cNvSpPr>
            <a:spLocks noGrp="1"/>
          </p:cNvSpPr>
          <p:nvPr>
            <p:ph type="ctrTitle"/>
          </p:nvPr>
        </p:nvSpPr>
        <p:spPr/>
        <p:txBody>
          <a:bodyPr/>
          <a:lstStyle/>
          <a:p>
            <a:r>
              <a:rPr lang="en-US"/>
              <a:t>Brief Record </a:t>
            </a:r>
          </a:p>
        </p:txBody>
      </p:sp>
      <p:sp>
        <p:nvSpPr>
          <p:cNvPr id="3" name="Slide Number Placeholder 2">
            <a:extLst>
              <a:ext uri="{FF2B5EF4-FFF2-40B4-BE49-F238E27FC236}">
                <a16:creationId xmlns:a16="http://schemas.microsoft.com/office/drawing/2014/main" id="{61C11120-5BDD-41EB-B31E-906864005B0D}"/>
              </a:ext>
            </a:extLst>
          </p:cNvPr>
          <p:cNvSpPr>
            <a:spLocks noGrp="1"/>
          </p:cNvSpPr>
          <p:nvPr>
            <p:ph type="sldNum" sz="quarter" idx="10"/>
          </p:nvPr>
        </p:nvSpPr>
        <p:spPr/>
        <p:txBody>
          <a:bodyPr/>
          <a:lstStyle/>
          <a:p>
            <a:fld id="{1C146586-7EC2-481D-848F-8CE41EB2DE6C}" type="slidenum">
              <a:rPr lang="en-US" smtClean="0"/>
              <a:pPr/>
              <a:t>36</a:t>
            </a:fld>
            <a:endParaRPr lang="en-US"/>
          </a:p>
        </p:txBody>
      </p:sp>
    </p:spTree>
    <p:extLst>
      <p:ext uri="{BB962C8B-B14F-4D97-AF65-F5344CB8AC3E}">
        <p14:creationId xmlns:p14="http://schemas.microsoft.com/office/powerpoint/2010/main" val="6578377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37</a:t>
            </a:fld>
            <a:endParaRPr lang="en-US"/>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a:t>Brief Display </a:t>
            </a:r>
          </a:p>
        </p:txBody>
      </p:sp>
      <p:pic>
        <p:nvPicPr>
          <p:cNvPr id="8" name="Content Placeholder 7">
            <a:extLst>
              <a:ext uri="{FF2B5EF4-FFF2-40B4-BE49-F238E27FC236}">
                <a16:creationId xmlns:a16="http://schemas.microsoft.com/office/drawing/2014/main" id="{D00DA324-C8F0-4449-B74F-33063C9F36A8}"/>
              </a:ext>
            </a:extLst>
          </p:cNvPr>
          <p:cNvPicPr>
            <a:picLocks noGrp="1" noChangeAspect="1"/>
          </p:cNvPicPr>
          <p:nvPr>
            <p:ph idx="1"/>
          </p:nvPr>
        </p:nvPicPr>
        <p:blipFill>
          <a:blip r:embed="rId3"/>
          <a:stretch>
            <a:fillRect/>
          </a:stretch>
        </p:blipFill>
        <p:spPr>
          <a:xfrm>
            <a:off x="1594734" y="623238"/>
            <a:ext cx="6245426" cy="3979863"/>
          </a:xfrm>
          <a:prstGeom prst="rect">
            <a:avLst/>
          </a:prstGeom>
          <a:ln w="44450">
            <a:solidFill>
              <a:srgbClr val="142D8A"/>
            </a:solidFill>
          </a:ln>
        </p:spPr>
      </p:pic>
      <p:sp>
        <p:nvSpPr>
          <p:cNvPr id="9" name="Rectangle 8">
            <a:extLst>
              <a:ext uri="{FF2B5EF4-FFF2-40B4-BE49-F238E27FC236}">
                <a16:creationId xmlns:a16="http://schemas.microsoft.com/office/drawing/2014/main" id="{CDFB954D-6F32-4025-908B-312D3E81EA09}"/>
              </a:ext>
            </a:extLst>
          </p:cNvPr>
          <p:cNvSpPr/>
          <p:nvPr/>
        </p:nvSpPr>
        <p:spPr>
          <a:xfrm>
            <a:off x="2167128" y="708279"/>
            <a:ext cx="2779776" cy="54864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6FC3354-BE85-4FFC-8039-6550D7F7BC51}"/>
              </a:ext>
            </a:extLst>
          </p:cNvPr>
          <p:cNvSpPr/>
          <p:nvPr/>
        </p:nvSpPr>
        <p:spPr>
          <a:xfrm>
            <a:off x="6717792" y="623238"/>
            <a:ext cx="1036320" cy="377649"/>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1278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731D00-FA5C-4402-94DC-54240826366A}"/>
              </a:ext>
            </a:extLst>
          </p:cNvPr>
          <p:cNvSpPr>
            <a:spLocks noGrp="1"/>
          </p:cNvSpPr>
          <p:nvPr>
            <p:ph type="sldNum" sz="quarter" idx="10"/>
          </p:nvPr>
        </p:nvSpPr>
        <p:spPr/>
        <p:txBody>
          <a:bodyPr/>
          <a:lstStyle/>
          <a:p>
            <a:fld id="{1C146586-7EC2-481D-848F-8CE41EB2DE6C}" type="slidenum">
              <a:rPr lang="en-US" smtClean="0"/>
              <a:pPr/>
              <a:t>38</a:t>
            </a:fld>
            <a:endParaRPr lang="en-US"/>
          </a:p>
        </p:txBody>
      </p:sp>
      <p:sp>
        <p:nvSpPr>
          <p:cNvPr id="5" name="Title 4">
            <a:extLst>
              <a:ext uri="{FF2B5EF4-FFF2-40B4-BE49-F238E27FC236}">
                <a16:creationId xmlns:a16="http://schemas.microsoft.com/office/drawing/2014/main" id="{4A553797-FA79-4CC4-8018-54A0B3D853BD}"/>
              </a:ext>
            </a:extLst>
          </p:cNvPr>
          <p:cNvSpPr>
            <a:spLocks noGrp="1"/>
          </p:cNvSpPr>
          <p:nvPr>
            <p:ph type="title"/>
          </p:nvPr>
        </p:nvSpPr>
        <p:spPr/>
        <p:txBody>
          <a:bodyPr/>
          <a:lstStyle/>
          <a:p>
            <a:r>
              <a:rPr lang="en-US"/>
              <a:t>Brief Record : Display Lines</a:t>
            </a:r>
          </a:p>
        </p:txBody>
      </p:sp>
      <p:sp>
        <p:nvSpPr>
          <p:cNvPr id="6" name="Content Placeholder 5">
            <a:extLst>
              <a:ext uri="{FF2B5EF4-FFF2-40B4-BE49-F238E27FC236}">
                <a16:creationId xmlns:a16="http://schemas.microsoft.com/office/drawing/2014/main" id="{04328471-9E4F-4A4A-AFED-C62F4DEB5F8E}"/>
              </a:ext>
            </a:extLst>
          </p:cNvPr>
          <p:cNvSpPr>
            <a:spLocks noGrp="1"/>
          </p:cNvSpPr>
          <p:nvPr>
            <p:ph idx="1"/>
          </p:nvPr>
        </p:nvSpPr>
        <p:spPr/>
        <p:txBody>
          <a:bodyPr vert="horz" lIns="91440" tIns="45720" rIns="91440" bIns="45720" rtlCol="0" anchor="t">
            <a:normAutofit/>
          </a:bodyPr>
          <a:lstStyle/>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p>
          <a:p>
            <a:endParaRPr lang="en-US">
              <a:cs typeface="Calibri"/>
            </a:endParaRPr>
          </a:p>
        </p:txBody>
      </p:sp>
      <p:sp>
        <p:nvSpPr>
          <p:cNvPr id="3" name="Rectangle 2">
            <a:extLst>
              <a:ext uri="{FF2B5EF4-FFF2-40B4-BE49-F238E27FC236}">
                <a16:creationId xmlns:a16="http://schemas.microsoft.com/office/drawing/2014/main" id="{C27BE34D-80C9-434F-B6DB-E83AFABE5C8D}"/>
              </a:ext>
            </a:extLst>
          </p:cNvPr>
          <p:cNvSpPr/>
          <p:nvPr/>
        </p:nvSpPr>
        <p:spPr>
          <a:xfrm>
            <a:off x="6660232" y="1968028"/>
            <a:ext cx="2160240" cy="1251794"/>
          </a:xfrm>
          <a:prstGeom prst="rect">
            <a:avLst/>
          </a:prstGeom>
          <a:solidFill>
            <a:srgbClr val="92D3DF"/>
          </a:solidFill>
          <a:ln w="57150">
            <a:solidFill>
              <a:srgbClr val="92D3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2311C03-90A7-4214-B6FF-FE4E042C2F3E}"/>
              </a:ext>
            </a:extLst>
          </p:cNvPr>
          <p:cNvGrpSpPr/>
          <p:nvPr/>
        </p:nvGrpSpPr>
        <p:grpSpPr>
          <a:xfrm>
            <a:off x="7020272" y="1635646"/>
            <a:ext cx="1440161" cy="1621589"/>
            <a:chOff x="6916136" y="1347615"/>
            <a:chExt cx="1690748" cy="1903744"/>
          </a:xfrm>
        </p:grpSpPr>
        <p:pic>
          <p:nvPicPr>
            <p:cNvPr id="7" name="Picture 6">
              <a:extLst>
                <a:ext uri="{FF2B5EF4-FFF2-40B4-BE49-F238E27FC236}">
                  <a16:creationId xmlns:a16="http://schemas.microsoft.com/office/drawing/2014/main" id="{8CE30804-E9C1-4AAC-B58E-2CBBC4A91A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1347615"/>
              <a:ext cx="1482476" cy="1902436"/>
            </a:xfrm>
            <a:prstGeom prst="rect">
              <a:avLst/>
            </a:prstGeom>
          </p:spPr>
        </p:pic>
        <p:sp>
          <p:nvSpPr>
            <p:cNvPr id="8" name="Isosceles Triangle 7">
              <a:extLst>
                <a:ext uri="{FF2B5EF4-FFF2-40B4-BE49-F238E27FC236}">
                  <a16:creationId xmlns:a16="http://schemas.microsoft.com/office/drawing/2014/main" id="{6574CE91-17F6-40C5-A6C8-2605B9727EDA}"/>
                </a:ext>
              </a:extLst>
            </p:cNvPr>
            <p:cNvSpPr/>
            <p:nvPr/>
          </p:nvSpPr>
          <p:spPr>
            <a:xfrm>
              <a:off x="6916136" y="1685764"/>
              <a:ext cx="104137"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7">
              <a:extLst>
                <a:ext uri="{FF2B5EF4-FFF2-40B4-BE49-F238E27FC236}">
                  <a16:creationId xmlns:a16="http://schemas.microsoft.com/office/drawing/2014/main" id="{19A2B8F0-CE2C-40E5-B7ED-FA335A098FFF}"/>
                </a:ext>
              </a:extLst>
            </p:cNvPr>
            <p:cNvSpPr/>
            <p:nvPr/>
          </p:nvSpPr>
          <p:spPr>
            <a:xfrm flipH="1">
              <a:off x="8502748" y="1685764"/>
              <a:ext cx="104136"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65E6DE5A-ADA9-408C-A342-258ED373C82C}"/>
              </a:ext>
            </a:extLst>
          </p:cNvPr>
          <p:cNvSpPr txBox="1"/>
          <p:nvPr/>
        </p:nvSpPr>
        <p:spPr>
          <a:xfrm>
            <a:off x="198384" y="930822"/>
            <a:ext cx="6198474" cy="34778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r>
              <a:rPr lang="en-US" sz="2000" b="1">
                <a:solidFill>
                  <a:srgbClr val="262626"/>
                </a:solidFill>
                <a:cs typeface="Arial"/>
              </a:rPr>
              <a:t> 4 lines maximum, multiple data fields per line</a:t>
            </a:r>
            <a:endParaRPr lang="en-US" sz="2000">
              <a:solidFill>
                <a:srgbClr val="262626"/>
              </a:solidFill>
              <a:cs typeface="Arial"/>
            </a:endParaRPr>
          </a:p>
          <a:p>
            <a:pPr>
              <a:buChar char="•"/>
            </a:pPr>
            <a:endParaRPr lang="en-US" sz="2000">
              <a:cs typeface="Arial"/>
            </a:endParaRPr>
          </a:p>
          <a:p>
            <a:pPr>
              <a:buFont typeface="Arial"/>
              <a:buChar char="•"/>
            </a:pPr>
            <a:r>
              <a:rPr lang="en-US" sz="2000" b="1">
                <a:solidFill>
                  <a:srgbClr val="262626"/>
                </a:solidFill>
                <a:cs typeface="Arial"/>
              </a:rPr>
              <a:t> Data fields on each line separated by delimiter </a:t>
            </a:r>
          </a:p>
          <a:p>
            <a:pPr>
              <a:buFont typeface="Arial"/>
              <a:buChar char="•"/>
            </a:pPr>
            <a:endParaRPr lang="en-US" sz="2000" b="1">
              <a:solidFill>
                <a:srgbClr val="262626"/>
              </a:solidFill>
              <a:cs typeface="Arial"/>
            </a:endParaRPr>
          </a:p>
          <a:p>
            <a:pPr>
              <a:buFont typeface="Arial"/>
              <a:buChar char="•"/>
            </a:pPr>
            <a:endParaRPr lang="en-US" sz="2000" b="1">
              <a:solidFill>
                <a:srgbClr val="262626"/>
              </a:solidFill>
              <a:cs typeface="Arial"/>
            </a:endParaRPr>
          </a:p>
          <a:p>
            <a:pPr>
              <a:buFont typeface="Arial"/>
              <a:buChar char="•"/>
            </a:pPr>
            <a:endParaRPr lang="en-US" sz="2000" b="1">
              <a:solidFill>
                <a:srgbClr val="262626"/>
              </a:solidFill>
              <a:cs typeface="Arial"/>
            </a:endParaRPr>
          </a:p>
          <a:p>
            <a:pPr>
              <a:buFont typeface="Arial"/>
              <a:buChar char="•"/>
            </a:pPr>
            <a:endParaRPr lang="en-US" sz="2000" b="1">
              <a:solidFill>
                <a:srgbClr val="262626"/>
              </a:solidFill>
              <a:cs typeface="Arial"/>
            </a:endParaRPr>
          </a:p>
          <a:p>
            <a:pPr>
              <a:buFont typeface="Arial"/>
              <a:buChar char="•"/>
            </a:pPr>
            <a:endParaRPr lang="en-US" sz="2000" b="1">
              <a:solidFill>
                <a:srgbClr val="262626"/>
              </a:solidFill>
              <a:cs typeface="Arial"/>
            </a:endParaRPr>
          </a:p>
          <a:p>
            <a:pPr>
              <a:buFont typeface="Arial"/>
              <a:buChar char="•"/>
            </a:pPr>
            <a:endParaRPr lang="en-US" sz="2000" b="1">
              <a:solidFill>
                <a:srgbClr val="262626"/>
              </a:solidFill>
              <a:cs typeface="Arial"/>
            </a:endParaRPr>
          </a:p>
          <a:p>
            <a:pPr>
              <a:buFont typeface="Arial"/>
              <a:buChar char="•"/>
            </a:pPr>
            <a:endParaRPr lang="en-US" sz="2000" b="1">
              <a:solidFill>
                <a:srgbClr val="262626"/>
              </a:solidFill>
              <a:cs typeface="Arial"/>
            </a:endParaRPr>
          </a:p>
          <a:p>
            <a:pPr>
              <a:buChar char="•"/>
            </a:pPr>
            <a:r>
              <a:rPr lang="en-US" sz="2000" b="1">
                <a:solidFill>
                  <a:srgbClr val="0000FF"/>
                </a:solidFill>
                <a:cs typeface="Arial"/>
                <a:hlinkClick r:id="rId4"/>
              </a:rPr>
              <a:t>Local fields</a:t>
            </a:r>
            <a:r>
              <a:rPr lang="en-US" sz="2000" b="1">
                <a:solidFill>
                  <a:srgbClr val="262626"/>
                </a:solidFill>
                <a:cs typeface="Arial"/>
              </a:rPr>
              <a:t> </a:t>
            </a:r>
            <a:r>
              <a:rPr lang="en-US" sz="2000">
                <a:solidFill>
                  <a:srgbClr val="262626"/>
                </a:solidFill>
                <a:cs typeface="Arial"/>
              </a:rPr>
              <a:t>can be added to display lines</a:t>
            </a:r>
          </a:p>
        </p:txBody>
      </p:sp>
      <p:pic>
        <p:nvPicPr>
          <p:cNvPr id="10" name="Picture 11" descr="A screenshot of a cell phone&#10;&#10;Description generated with very high confidence">
            <a:extLst>
              <a:ext uri="{FF2B5EF4-FFF2-40B4-BE49-F238E27FC236}">
                <a16:creationId xmlns:a16="http://schemas.microsoft.com/office/drawing/2014/main" id="{CD0E5936-4374-4211-9F05-5A7650A6E1F6}"/>
              </a:ext>
            </a:extLst>
          </p:cNvPr>
          <p:cNvPicPr>
            <a:picLocks noChangeAspect="1"/>
          </p:cNvPicPr>
          <p:nvPr/>
        </p:nvPicPr>
        <p:blipFill>
          <a:blip r:embed="rId5"/>
          <a:stretch>
            <a:fillRect/>
          </a:stretch>
        </p:blipFill>
        <p:spPr>
          <a:xfrm>
            <a:off x="1137746" y="2288900"/>
            <a:ext cx="3531475" cy="1373682"/>
          </a:xfrm>
          <a:prstGeom prst="rect">
            <a:avLst/>
          </a:prstGeom>
          <a:ln w="34925">
            <a:solidFill>
              <a:srgbClr val="142D8A"/>
            </a:solidFill>
          </a:ln>
        </p:spPr>
      </p:pic>
    </p:spTree>
    <p:extLst>
      <p:ext uri="{BB962C8B-B14F-4D97-AF65-F5344CB8AC3E}">
        <p14:creationId xmlns:p14="http://schemas.microsoft.com/office/powerpoint/2010/main" val="38582304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39</a:t>
            </a:fld>
            <a:endParaRPr lang="en-US"/>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a:t>Brief Record </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1079050" y="1539377"/>
            <a:ext cx="8424936" cy="3979385"/>
          </a:xfrm>
        </p:spPr>
        <p:txBody>
          <a:bodyPr/>
          <a:lstStyle/>
          <a:p>
            <a:pPr marL="0" indent="0">
              <a:buNone/>
            </a:pPr>
            <a:endParaRPr lang="en-US"/>
          </a:p>
          <a:p>
            <a:endParaRPr lang="en-US"/>
          </a:p>
          <a:p>
            <a:endParaRPr lang="en-US"/>
          </a:p>
        </p:txBody>
      </p:sp>
      <p:pic>
        <p:nvPicPr>
          <p:cNvPr id="3" name="Picture 2">
            <a:extLst>
              <a:ext uri="{FF2B5EF4-FFF2-40B4-BE49-F238E27FC236}">
                <a16:creationId xmlns:a16="http://schemas.microsoft.com/office/drawing/2014/main" id="{D3803647-086C-4689-A91A-77889124F234}"/>
              </a:ext>
            </a:extLst>
          </p:cNvPr>
          <p:cNvPicPr>
            <a:picLocks noChangeAspect="1"/>
          </p:cNvPicPr>
          <p:nvPr/>
        </p:nvPicPr>
        <p:blipFill rotWithShape="1">
          <a:blip r:embed="rId3"/>
          <a:srcRect l="78499"/>
          <a:stretch/>
        </p:blipFill>
        <p:spPr>
          <a:xfrm>
            <a:off x="1918025" y="1639759"/>
            <a:ext cx="1748426" cy="1659169"/>
          </a:xfrm>
          <a:prstGeom prst="rect">
            <a:avLst/>
          </a:prstGeom>
        </p:spPr>
      </p:pic>
      <p:pic>
        <p:nvPicPr>
          <p:cNvPr id="7" name="Picture 6">
            <a:extLst>
              <a:ext uri="{FF2B5EF4-FFF2-40B4-BE49-F238E27FC236}">
                <a16:creationId xmlns:a16="http://schemas.microsoft.com/office/drawing/2014/main" id="{7178D99C-D1E0-4ACF-ADB9-77F8A9C3F0CB}"/>
              </a:ext>
            </a:extLst>
          </p:cNvPr>
          <p:cNvPicPr>
            <a:picLocks noChangeAspect="1"/>
          </p:cNvPicPr>
          <p:nvPr/>
        </p:nvPicPr>
        <p:blipFill>
          <a:blip r:embed="rId4"/>
          <a:stretch>
            <a:fillRect/>
          </a:stretch>
        </p:blipFill>
        <p:spPr>
          <a:xfrm>
            <a:off x="3964309" y="1382732"/>
            <a:ext cx="5030200" cy="2150922"/>
          </a:xfrm>
          <a:prstGeom prst="rect">
            <a:avLst/>
          </a:prstGeom>
          <a:ln w="41275">
            <a:solidFill>
              <a:srgbClr val="142D8A"/>
            </a:solidFill>
          </a:ln>
        </p:spPr>
      </p:pic>
      <p:sp>
        <p:nvSpPr>
          <p:cNvPr id="8" name="Rectangle: Rounded Corners 7">
            <a:extLst>
              <a:ext uri="{FF2B5EF4-FFF2-40B4-BE49-F238E27FC236}">
                <a16:creationId xmlns:a16="http://schemas.microsoft.com/office/drawing/2014/main" id="{CB47DCD4-6A6B-4BC0-B004-8D353638A79C}"/>
              </a:ext>
            </a:extLst>
          </p:cNvPr>
          <p:cNvSpPr/>
          <p:nvPr/>
        </p:nvSpPr>
        <p:spPr>
          <a:xfrm>
            <a:off x="2570296" y="1897501"/>
            <a:ext cx="443884" cy="239697"/>
          </a:xfrm>
          <a:prstGeom prst="roundRect">
            <a:avLst/>
          </a:prstGeom>
          <a:noFill/>
          <a:ln>
            <a:solidFill>
              <a:srgbClr val="50C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701DC22-CC86-4A27-AA67-D2353CEFB0D8}"/>
              </a:ext>
            </a:extLst>
          </p:cNvPr>
          <p:cNvPicPr>
            <a:picLocks noChangeAspect="1"/>
          </p:cNvPicPr>
          <p:nvPr/>
        </p:nvPicPr>
        <p:blipFill rotWithShape="1">
          <a:blip r:embed="rId3"/>
          <a:srcRect r="82690"/>
          <a:stretch/>
        </p:blipFill>
        <p:spPr>
          <a:xfrm>
            <a:off x="510418" y="1639759"/>
            <a:ext cx="1407607" cy="1659169"/>
          </a:xfrm>
          <a:prstGeom prst="rect">
            <a:avLst/>
          </a:prstGeom>
        </p:spPr>
      </p:pic>
      <p:sp>
        <p:nvSpPr>
          <p:cNvPr id="4" name="Rectangle 3">
            <a:extLst>
              <a:ext uri="{FF2B5EF4-FFF2-40B4-BE49-F238E27FC236}">
                <a16:creationId xmlns:a16="http://schemas.microsoft.com/office/drawing/2014/main" id="{E951A44F-DF92-49F5-A61E-1C719207B5DD}"/>
              </a:ext>
            </a:extLst>
          </p:cNvPr>
          <p:cNvSpPr/>
          <p:nvPr/>
        </p:nvSpPr>
        <p:spPr>
          <a:xfrm>
            <a:off x="510418" y="1639759"/>
            <a:ext cx="3156033" cy="1659169"/>
          </a:xfrm>
          <a:prstGeom prst="rect">
            <a:avLst/>
          </a:prstGeom>
          <a:noFill/>
          <a:ln w="44450">
            <a:solidFill>
              <a:srgbClr val="142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8CF08606-CF09-47D4-AADD-AA659C45E029}"/>
              </a:ext>
            </a:extLst>
          </p:cNvPr>
          <p:cNvPicPr>
            <a:picLocks noChangeAspect="1"/>
          </p:cNvPicPr>
          <p:nvPr/>
        </p:nvPicPr>
        <p:blipFill>
          <a:blip r:embed="rId5"/>
          <a:stretch>
            <a:fillRect/>
          </a:stretch>
        </p:blipFill>
        <p:spPr>
          <a:xfrm>
            <a:off x="5712735" y="1524390"/>
            <a:ext cx="3089296" cy="3194706"/>
          </a:xfrm>
          <a:prstGeom prst="rect">
            <a:avLst/>
          </a:prstGeom>
          <a:ln w="47625">
            <a:solidFill>
              <a:srgbClr val="142D8A"/>
            </a:solidFill>
          </a:ln>
        </p:spPr>
      </p:pic>
    </p:spTree>
    <p:extLst>
      <p:ext uri="{BB962C8B-B14F-4D97-AF65-F5344CB8AC3E}">
        <p14:creationId xmlns:p14="http://schemas.microsoft.com/office/powerpoint/2010/main" val="2239677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B3B04D-9833-425D-B694-01306751E4EF}"/>
              </a:ext>
            </a:extLst>
          </p:cNvPr>
          <p:cNvSpPr>
            <a:spLocks noGrp="1"/>
          </p:cNvSpPr>
          <p:nvPr>
            <p:ph type="sldNum" sz="quarter" idx="10"/>
          </p:nvPr>
        </p:nvSpPr>
        <p:spPr/>
        <p:txBody>
          <a:bodyPr/>
          <a:lstStyle/>
          <a:p>
            <a:fld id="{1C146586-7EC2-481D-848F-8CE41EB2DE6C}" type="slidenum">
              <a:rPr lang="en-US" smtClean="0"/>
              <a:pPr/>
              <a:t>4</a:t>
            </a:fld>
            <a:endParaRPr lang="en-US"/>
          </a:p>
        </p:txBody>
      </p:sp>
      <p:sp>
        <p:nvSpPr>
          <p:cNvPr id="5" name="Title 4">
            <a:extLst>
              <a:ext uri="{FF2B5EF4-FFF2-40B4-BE49-F238E27FC236}">
                <a16:creationId xmlns:a16="http://schemas.microsoft.com/office/drawing/2014/main" id="{89E5F5F6-5DAB-401B-B5F3-73AA4A2E3DAF}"/>
              </a:ext>
            </a:extLst>
          </p:cNvPr>
          <p:cNvSpPr>
            <a:spLocks noGrp="1"/>
          </p:cNvSpPr>
          <p:nvPr>
            <p:ph type="title"/>
          </p:nvPr>
        </p:nvSpPr>
        <p:spPr/>
        <p:txBody>
          <a:bodyPr/>
          <a:lstStyle/>
          <a:p>
            <a:r>
              <a:rPr lang="en-US"/>
              <a:t>Objectives</a:t>
            </a:r>
          </a:p>
        </p:txBody>
      </p:sp>
      <p:sp>
        <p:nvSpPr>
          <p:cNvPr id="6" name="Content Placeholder 5">
            <a:extLst>
              <a:ext uri="{FF2B5EF4-FFF2-40B4-BE49-F238E27FC236}">
                <a16:creationId xmlns:a16="http://schemas.microsoft.com/office/drawing/2014/main" id="{4DE8197D-1343-4BE2-BACE-49BDA15F51C7}"/>
              </a:ext>
            </a:extLst>
          </p:cNvPr>
          <p:cNvSpPr>
            <a:spLocks noGrp="1"/>
          </p:cNvSpPr>
          <p:nvPr>
            <p:ph idx="1"/>
          </p:nvPr>
        </p:nvSpPr>
        <p:spPr/>
        <p:txBody>
          <a:bodyPr vert="horz" lIns="91440" tIns="45720" rIns="91440" bIns="45720" rtlCol="0" anchor="t">
            <a:normAutofit/>
          </a:bodyPr>
          <a:lstStyle/>
          <a:p>
            <a:pPr marL="0" indent="0">
              <a:buNone/>
            </a:pPr>
            <a:r>
              <a:rPr lang="en-US">
                <a:latin typeface="Calibri"/>
                <a:cs typeface="Calibri"/>
              </a:rPr>
              <a:t>By the end of this session you will </a:t>
            </a:r>
            <a:r>
              <a:rPr lang="en-US">
                <a:cs typeface="Calibri"/>
              </a:rPr>
              <a:t> :</a:t>
            </a:r>
          </a:p>
          <a:p>
            <a:r>
              <a:rPr lang="en-US"/>
              <a:t>Learn how to add a View in Primo VE</a:t>
            </a:r>
            <a:endParaRPr lang="en-US">
              <a:cs typeface="Calibri"/>
            </a:endParaRPr>
          </a:p>
          <a:p>
            <a:r>
              <a:rPr lang="en-US"/>
              <a:t>Understand the relationship between Back Office and Front End display</a:t>
            </a:r>
            <a:endParaRPr lang="en-US">
              <a:cs typeface="Calibri"/>
            </a:endParaRPr>
          </a:p>
          <a:p>
            <a:r>
              <a:rPr lang="en-US">
                <a:cs typeface="Calibri"/>
              </a:rPr>
              <a:t>Learn how to configure Brief and Full Display</a:t>
            </a:r>
          </a:p>
          <a:p>
            <a:r>
              <a:rPr lang="en-US">
                <a:cs typeface="Calibri"/>
              </a:rPr>
              <a:t>Learn how to add custom Resource Types</a:t>
            </a:r>
          </a:p>
          <a:p>
            <a:endParaRPr lang="en-US">
              <a:cs typeface="Calibri"/>
            </a:endParaRPr>
          </a:p>
        </p:txBody>
      </p:sp>
    </p:spTree>
    <p:extLst>
      <p:ext uri="{BB962C8B-B14F-4D97-AF65-F5344CB8AC3E}">
        <p14:creationId xmlns:p14="http://schemas.microsoft.com/office/powerpoint/2010/main" val="38225987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731D00-FA5C-4402-94DC-54240826366A}"/>
              </a:ext>
            </a:extLst>
          </p:cNvPr>
          <p:cNvSpPr>
            <a:spLocks noGrp="1"/>
          </p:cNvSpPr>
          <p:nvPr>
            <p:ph type="sldNum" sz="quarter" idx="10"/>
          </p:nvPr>
        </p:nvSpPr>
        <p:spPr/>
        <p:txBody>
          <a:bodyPr/>
          <a:lstStyle/>
          <a:p>
            <a:fld id="{1C146586-7EC2-481D-848F-8CE41EB2DE6C}" type="slidenum">
              <a:rPr lang="en-US" smtClean="0"/>
              <a:pPr/>
              <a:t>40</a:t>
            </a:fld>
            <a:endParaRPr lang="en-US"/>
          </a:p>
        </p:txBody>
      </p:sp>
      <p:sp>
        <p:nvSpPr>
          <p:cNvPr id="5" name="Title 4">
            <a:extLst>
              <a:ext uri="{FF2B5EF4-FFF2-40B4-BE49-F238E27FC236}">
                <a16:creationId xmlns:a16="http://schemas.microsoft.com/office/drawing/2014/main" id="{4A553797-FA79-4CC4-8018-54A0B3D853BD}"/>
              </a:ext>
            </a:extLst>
          </p:cNvPr>
          <p:cNvSpPr>
            <a:spLocks noGrp="1"/>
          </p:cNvSpPr>
          <p:nvPr>
            <p:ph type="title"/>
          </p:nvPr>
        </p:nvSpPr>
        <p:spPr/>
        <p:txBody>
          <a:bodyPr/>
          <a:lstStyle/>
          <a:p>
            <a:r>
              <a:rPr lang="en-US"/>
              <a:t>Brief Record : Actions</a:t>
            </a:r>
          </a:p>
        </p:txBody>
      </p:sp>
      <p:sp>
        <p:nvSpPr>
          <p:cNvPr id="6" name="Content Placeholder 5">
            <a:extLst>
              <a:ext uri="{FF2B5EF4-FFF2-40B4-BE49-F238E27FC236}">
                <a16:creationId xmlns:a16="http://schemas.microsoft.com/office/drawing/2014/main" id="{04328471-9E4F-4A4A-AFED-C62F4DEB5F8E}"/>
              </a:ext>
            </a:extLst>
          </p:cNvPr>
          <p:cNvSpPr>
            <a:spLocks noGrp="1"/>
          </p:cNvSpPr>
          <p:nvPr>
            <p:ph idx="1"/>
          </p:nvPr>
        </p:nvSpPr>
        <p:spPr/>
        <p:txBody>
          <a:bodyPr vert="horz" lIns="91440" tIns="45720" rIns="91440" bIns="45720" rtlCol="0" anchor="t">
            <a:normAutofit/>
          </a:bodyPr>
          <a:lstStyle/>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p>
          <a:p>
            <a:endParaRPr lang="en-US">
              <a:cs typeface="Calibri"/>
            </a:endParaRPr>
          </a:p>
        </p:txBody>
      </p:sp>
      <p:sp>
        <p:nvSpPr>
          <p:cNvPr id="3" name="Rectangle 2">
            <a:extLst>
              <a:ext uri="{FF2B5EF4-FFF2-40B4-BE49-F238E27FC236}">
                <a16:creationId xmlns:a16="http://schemas.microsoft.com/office/drawing/2014/main" id="{C27BE34D-80C9-434F-B6DB-E83AFABE5C8D}"/>
              </a:ext>
            </a:extLst>
          </p:cNvPr>
          <p:cNvSpPr/>
          <p:nvPr/>
        </p:nvSpPr>
        <p:spPr>
          <a:xfrm>
            <a:off x="6660232" y="1968028"/>
            <a:ext cx="2160240" cy="1251794"/>
          </a:xfrm>
          <a:prstGeom prst="rect">
            <a:avLst/>
          </a:prstGeom>
          <a:solidFill>
            <a:srgbClr val="92D3DF"/>
          </a:solidFill>
          <a:ln w="57150">
            <a:solidFill>
              <a:srgbClr val="92D3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2311C03-90A7-4214-B6FF-FE4E042C2F3E}"/>
              </a:ext>
            </a:extLst>
          </p:cNvPr>
          <p:cNvGrpSpPr/>
          <p:nvPr/>
        </p:nvGrpSpPr>
        <p:grpSpPr>
          <a:xfrm>
            <a:off x="7020272" y="1635646"/>
            <a:ext cx="1440161" cy="1621589"/>
            <a:chOff x="6916136" y="1347615"/>
            <a:chExt cx="1690748" cy="1903744"/>
          </a:xfrm>
        </p:grpSpPr>
        <p:pic>
          <p:nvPicPr>
            <p:cNvPr id="7" name="Picture 6">
              <a:extLst>
                <a:ext uri="{FF2B5EF4-FFF2-40B4-BE49-F238E27FC236}">
                  <a16:creationId xmlns:a16="http://schemas.microsoft.com/office/drawing/2014/main" id="{8CE30804-E9C1-4AAC-B58E-2CBBC4A91A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1347615"/>
              <a:ext cx="1482476" cy="1902436"/>
            </a:xfrm>
            <a:prstGeom prst="rect">
              <a:avLst/>
            </a:prstGeom>
          </p:spPr>
        </p:pic>
        <p:sp>
          <p:nvSpPr>
            <p:cNvPr id="8" name="Isosceles Triangle 7">
              <a:extLst>
                <a:ext uri="{FF2B5EF4-FFF2-40B4-BE49-F238E27FC236}">
                  <a16:creationId xmlns:a16="http://schemas.microsoft.com/office/drawing/2014/main" id="{6574CE91-17F6-40C5-A6C8-2605B9727EDA}"/>
                </a:ext>
              </a:extLst>
            </p:cNvPr>
            <p:cNvSpPr/>
            <p:nvPr/>
          </p:nvSpPr>
          <p:spPr>
            <a:xfrm>
              <a:off x="6916136" y="1685764"/>
              <a:ext cx="104137"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7">
              <a:extLst>
                <a:ext uri="{FF2B5EF4-FFF2-40B4-BE49-F238E27FC236}">
                  <a16:creationId xmlns:a16="http://schemas.microsoft.com/office/drawing/2014/main" id="{19A2B8F0-CE2C-40E5-B7ED-FA335A098FFF}"/>
                </a:ext>
              </a:extLst>
            </p:cNvPr>
            <p:cNvSpPr/>
            <p:nvPr/>
          </p:nvSpPr>
          <p:spPr>
            <a:xfrm flipH="1">
              <a:off x="8502748" y="1685764"/>
              <a:ext cx="104136"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BE6DB4F5-E091-401E-9EB1-25CF42A57571}"/>
              </a:ext>
            </a:extLst>
          </p:cNvPr>
          <p:cNvSpPr txBox="1"/>
          <p:nvPr/>
        </p:nvSpPr>
        <p:spPr>
          <a:xfrm>
            <a:off x="158969" y="773168"/>
            <a:ext cx="5784631" cy="369331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Arial"/>
              <a:buChar char="•"/>
            </a:pPr>
            <a:r>
              <a:rPr lang="en-US" b="1">
                <a:solidFill>
                  <a:srgbClr val="262626"/>
                </a:solidFill>
                <a:cs typeface="Arial"/>
              </a:rPr>
              <a:t> E-Shelf, Email, Permalink, Print, Export, RIS</a:t>
            </a:r>
            <a:endParaRPr lang="en-US"/>
          </a:p>
          <a:p>
            <a:pPr>
              <a:buChar char="•"/>
            </a:pPr>
            <a:endParaRPr lang="en-US">
              <a:cs typeface="Arial"/>
            </a:endParaRPr>
          </a:p>
          <a:p>
            <a:pPr>
              <a:buFontTx/>
              <a:buChar char="•"/>
            </a:pPr>
            <a:endParaRPr lang="en-US">
              <a:cs typeface="Arial"/>
            </a:endParaRPr>
          </a:p>
          <a:p>
            <a:pPr>
              <a:buFont typeface="Arial"/>
              <a:buChar char="•"/>
            </a:pPr>
            <a:r>
              <a:rPr lang="en-US">
                <a:cs typeface="Arial"/>
              </a:rPr>
              <a:t>Up to 3 actions can display "</a:t>
            </a:r>
            <a:r>
              <a:rPr lang="en-US" b="1">
                <a:cs typeface="Arial"/>
              </a:rPr>
              <a:t>Up Front</a:t>
            </a:r>
            <a:r>
              <a:rPr lang="en-US">
                <a:cs typeface="Arial"/>
              </a:rPr>
              <a:t>" (e-shelf, email, and citation are default)</a:t>
            </a:r>
          </a:p>
          <a:p>
            <a:pPr>
              <a:buFont typeface="Arial"/>
              <a:buChar char="•"/>
            </a:pPr>
            <a:endParaRPr lang="en-US">
              <a:cs typeface="Arial"/>
            </a:endParaRPr>
          </a:p>
          <a:p>
            <a:pPr>
              <a:buFont typeface="Arial"/>
              <a:buChar char="•"/>
            </a:pPr>
            <a:endParaRPr lang="en-US">
              <a:cs typeface="Arial"/>
            </a:endParaRPr>
          </a:p>
          <a:p>
            <a:pPr>
              <a:buFont typeface="Arial"/>
              <a:buChar char="•"/>
            </a:pPr>
            <a:endParaRPr lang="en-US">
              <a:cs typeface="Arial"/>
            </a:endParaRPr>
          </a:p>
          <a:p>
            <a:pPr>
              <a:buFont typeface="Arial"/>
              <a:buChar char="•"/>
            </a:pPr>
            <a:endParaRPr lang="en-US">
              <a:cs typeface="Arial"/>
            </a:endParaRPr>
          </a:p>
          <a:p>
            <a:pPr>
              <a:buFont typeface="Arial"/>
              <a:buChar char="•"/>
            </a:pPr>
            <a:endParaRPr lang="en-US">
              <a:cs typeface="Arial"/>
            </a:endParaRPr>
          </a:p>
          <a:p>
            <a:pPr>
              <a:buChar char="•"/>
            </a:pPr>
            <a:endParaRPr lang="en-US">
              <a:cs typeface="Arial"/>
            </a:endParaRPr>
          </a:p>
          <a:p>
            <a:pPr>
              <a:buChar char="•"/>
            </a:pPr>
            <a:endParaRPr lang="en-US">
              <a:cs typeface="Arial"/>
            </a:endParaRPr>
          </a:p>
          <a:p>
            <a:pPr>
              <a:buChar char="•"/>
            </a:pPr>
            <a:r>
              <a:rPr lang="en-US">
                <a:cs typeface="Arial"/>
              </a:rPr>
              <a:t>Same Action configuration for both Brief and Full display</a:t>
            </a:r>
          </a:p>
        </p:txBody>
      </p:sp>
      <p:pic>
        <p:nvPicPr>
          <p:cNvPr id="13" name="Picture 13" descr="A picture containing animal&#10;&#10;Description generated with high confidence">
            <a:extLst>
              <a:ext uri="{FF2B5EF4-FFF2-40B4-BE49-F238E27FC236}">
                <a16:creationId xmlns:a16="http://schemas.microsoft.com/office/drawing/2014/main" id="{FA63051E-F66C-4B96-B555-B715B96A64B3}"/>
              </a:ext>
            </a:extLst>
          </p:cNvPr>
          <p:cNvPicPr>
            <a:picLocks noChangeAspect="1"/>
          </p:cNvPicPr>
          <p:nvPr/>
        </p:nvPicPr>
        <p:blipFill>
          <a:blip r:embed="rId4"/>
          <a:stretch>
            <a:fillRect/>
          </a:stretch>
        </p:blipFill>
        <p:spPr>
          <a:xfrm>
            <a:off x="310055" y="2592314"/>
            <a:ext cx="5429906" cy="1141286"/>
          </a:xfrm>
          <a:prstGeom prst="rect">
            <a:avLst/>
          </a:prstGeom>
          <a:ln w="38100">
            <a:solidFill>
              <a:srgbClr val="142D8A"/>
            </a:solidFill>
          </a:ln>
        </p:spPr>
      </p:pic>
    </p:spTree>
    <p:extLst>
      <p:ext uri="{BB962C8B-B14F-4D97-AF65-F5344CB8AC3E}">
        <p14:creationId xmlns:p14="http://schemas.microsoft.com/office/powerpoint/2010/main" val="22631619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41</a:t>
            </a:fld>
            <a:endParaRPr lang="en-US"/>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a:t>Brief Record </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lstStyle/>
          <a:p>
            <a:pPr marL="0" indent="0">
              <a:buNone/>
            </a:pPr>
            <a:endParaRPr lang="en-US"/>
          </a:p>
          <a:p>
            <a:endParaRPr lang="en-US"/>
          </a:p>
        </p:txBody>
      </p:sp>
      <p:pic>
        <p:nvPicPr>
          <p:cNvPr id="3" name="Picture 2">
            <a:extLst>
              <a:ext uri="{FF2B5EF4-FFF2-40B4-BE49-F238E27FC236}">
                <a16:creationId xmlns:a16="http://schemas.microsoft.com/office/drawing/2014/main" id="{3B4971DC-52E9-4609-A7E7-A1457A95692B}"/>
              </a:ext>
            </a:extLst>
          </p:cNvPr>
          <p:cNvPicPr>
            <a:picLocks noChangeAspect="1"/>
          </p:cNvPicPr>
          <p:nvPr/>
        </p:nvPicPr>
        <p:blipFill>
          <a:blip r:embed="rId3"/>
          <a:stretch>
            <a:fillRect/>
          </a:stretch>
        </p:blipFill>
        <p:spPr>
          <a:xfrm>
            <a:off x="335024" y="1174816"/>
            <a:ext cx="8485448" cy="2757628"/>
          </a:xfrm>
          <a:prstGeom prst="rect">
            <a:avLst/>
          </a:prstGeom>
          <a:ln w="47625">
            <a:solidFill>
              <a:srgbClr val="142D8A"/>
            </a:solidFill>
          </a:ln>
        </p:spPr>
      </p:pic>
      <p:sp>
        <p:nvSpPr>
          <p:cNvPr id="7" name="Rectangle: Rounded Corners 6">
            <a:extLst>
              <a:ext uri="{FF2B5EF4-FFF2-40B4-BE49-F238E27FC236}">
                <a16:creationId xmlns:a16="http://schemas.microsoft.com/office/drawing/2014/main" id="{6F3E74F6-4BE0-4126-963B-0B04D98F7AFB}"/>
              </a:ext>
            </a:extLst>
          </p:cNvPr>
          <p:cNvSpPr/>
          <p:nvPr/>
        </p:nvSpPr>
        <p:spPr>
          <a:xfrm>
            <a:off x="7678424" y="1365177"/>
            <a:ext cx="412055" cy="21230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3DC9DBFB-A526-4224-BE33-613778FBA3F2}"/>
              </a:ext>
            </a:extLst>
          </p:cNvPr>
          <p:cNvSpPr/>
          <p:nvPr/>
        </p:nvSpPr>
        <p:spPr>
          <a:xfrm>
            <a:off x="8017727" y="1851817"/>
            <a:ext cx="367990" cy="59367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25775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7F908F-1254-4030-A182-951E4FEE8B82}"/>
              </a:ext>
            </a:extLst>
          </p:cNvPr>
          <p:cNvSpPr>
            <a:spLocks noGrp="1"/>
          </p:cNvSpPr>
          <p:nvPr>
            <p:ph type="ctrTitle"/>
          </p:nvPr>
        </p:nvSpPr>
        <p:spPr/>
        <p:txBody>
          <a:bodyPr/>
          <a:lstStyle/>
          <a:p>
            <a:r>
              <a:rPr lang="en-US"/>
              <a:t>Full Record Display</a:t>
            </a:r>
          </a:p>
        </p:txBody>
      </p:sp>
      <p:sp>
        <p:nvSpPr>
          <p:cNvPr id="3" name="Slide Number Placeholder 2">
            <a:extLst>
              <a:ext uri="{FF2B5EF4-FFF2-40B4-BE49-F238E27FC236}">
                <a16:creationId xmlns:a16="http://schemas.microsoft.com/office/drawing/2014/main" id="{61C11120-5BDD-41EB-B31E-906864005B0D}"/>
              </a:ext>
            </a:extLst>
          </p:cNvPr>
          <p:cNvSpPr>
            <a:spLocks noGrp="1"/>
          </p:cNvSpPr>
          <p:nvPr>
            <p:ph type="sldNum" sz="quarter" idx="10"/>
          </p:nvPr>
        </p:nvSpPr>
        <p:spPr/>
        <p:txBody>
          <a:bodyPr/>
          <a:lstStyle/>
          <a:p>
            <a:fld id="{1C146586-7EC2-481D-848F-8CE41EB2DE6C}" type="slidenum">
              <a:rPr lang="en-US" smtClean="0"/>
              <a:pPr/>
              <a:t>42</a:t>
            </a:fld>
            <a:endParaRPr lang="en-US"/>
          </a:p>
        </p:txBody>
      </p:sp>
    </p:spTree>
    <p:extLst>
      <p:ext uri="{BB962C8B-B14F-4D97-AF65-F5344CB8AC3E}">
        <p14:creationId xmlns:p14="http://schemas.microsoft.com/office/powerpoint/2010/main" val="32090884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43</a:t>
            </a:fld>
            <a:endParaRPr lang="en-US"/>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a:t>Full Record: Custom Holdings Display Field  </a:t>
            </a:r>
          </a:p>
        </p:txBody>
      </p:sp>
      <p:pic>
        <p:nvPicPr>
          <p:cNvPr id="3" name="Content Placeholder 2">
            <a:extLst>
              <a:ext uri="{FF2B5EF4-FFF2-40B4-BE49-F238E27FC236}">
                <a16:creationId xmlns:a16="http://schemas.microsoft.com/office/drawing/2014/main" id="{A831D664-D188-4E38-A2A1-7BADCD3F7020}"/>
              </a:ext>
            </a:extLst>
          </p:cNvPr>
          <p:cNvPicPr>
            <a:picLocks noGrp="1" noChangeAspect="1"/>
          </p:cNvPicPr>
          <p:nvPr>
            <p:ph idx="1"/>
          </p:nvPr>
        </p:nvPicPr>
        <p:blipFill>
          <a:blip r:embed="rId3"/>
          <a:stretch>
            <a:fillRect/>
          </a:stretch>
        </p:blipFill>
        <p:spPr>
          <a:xfrm>
            <a:off x="1379488" y="739327"/>
            <a:ext cx="6035838" cy="3979863"/>
          </a:xfrm>
          <a:prstGeom prst="rect">
            <a:avLst/>
          </a:prstGeom>
          <a:ln w="47625">
            <a:solidFill>
              <a:srgbClr val="142D8A"/>
            </a:solidFill>
          </a:ln>
        </p:spPr>
      </p:pic>
      <p:sp>
        <p:nvSpPr>
          <p:cNvPr id="4" name="Rectangle 3">
            <a:extLst>
              <a:ext uri="{FF2B5EF4-FFF2-40B4-BE49-F238E27FC236}">
                <a16:creationId xmlns:a16="http://schemas.microsoft.com/office/drawing/2014/main" id="{2A82CE23-C323-4006-84FE-8DD2BD339148}"/>
              </a:ext>
            </a:extLst>
          </p:cNvPr>
          <p:cNvSpPr/>
          <p:nvPr/>
        </p:nvSpPr>
        <p:spPr>
          <a:xfrm>
            <a:off x="2241395" y="3724507"/>
            <a:ext cx="1471961" cy="446049"/>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932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00A8E4-8188-4B20-A8D8-D2470E39060D}"/>
              </a:ext>
            </a:extLst>
          </p:cNvPr>
          <p:cNvSpPr>
            <a:spLocks noGrp="1"/>
          </p:cNvSpPr>
          <p:nvPr>
            <p:ph type="sldNum" sz="quarter" idx="10"/>
          </p:nvPr>
        </p:nvSpPr>
        <p:spPr/>
        <p:txBody>
          <a:bodyPr/>
          <a:lstStyle/>
          <a:p>
            <a:fld id="{1C146586-7EC2-481D-848F-8CE41EB2DE6C}" type="slidenum">
              <a:rPr lang="en-US" smtClean="0"/>
              <a:pPr/>
              <a:t>44</a:t>
            </a:fld>
            <a:endParaRPr lang="en-US"/>
          </a:p>
        </p:txBody>
      </p:sp>
      <p:sp>
        <p:nvSpPr>
          <p:cNvPr id="3" name="Title 2">
            <a:extLst>
              <a:ext uri="{FF2B5EF4-FFF2-40B4-BE49-F238E27FC236}">
                <a16:creationId xmlns:a16="http://schemas.microsoft.com/office/drawing/2014/main" id="{3A9BAD26-92E8-4616-96CD-9E6BFBE0E71A}"/>
              </a:ext>
            </a:extLst>
          </p:cNvPr>
          <p:cNvSpPr>
            <a:spLocks noGrp="1"/>
          </p:cNvSpPr>
          <p:nvPr>
            <p:ph type="title"/>
          </p:nvPr>
        </p:nvSpPr>
        <p:spPr/>
        <p:txBody>
          <a:bodyPr/>
          <a:lstStyle/>
          <a:p>
            <a:r>
              <a:rPr lang="en-US"/>
              <a:t>Configuration: Custom Holding Display </a:t>
            </a:r>
          </a:p>
        </p:txBody>
      </p:sp>
      <p:pic>
        <p:nvPicPr>
          <p:cNvPr id="5" name="Content Placeholder 4">
            <a:extLst>
              <a:ext uri="{FF2B5EF4-FFF2-40B4-BE49-F238E27FC236}">
                <a16:creationId xmlns:a16="http://schemas.microsoft.com/office/drawing/2014/main" id="{7C071CAC-0ADA-45B0-A0F6-37D76BD73663}"/>
              </a:ext>
            </a:extLst>
          </p:cNvPr>
          <p:cNvPicPr>
            <a:picLocks noGrp="1" noChangeAspect="1"/>
          </p:cNvPicPr>
          <p:nvPr>
            <p:ph idx="1"/>
          </p:nvPr>
        </p:nvPicPr>
        <p:blipFill>
          <a:blip r:embed="rId3"/>
          <a:stretch>
            <a:fillRect/>
          </a:stretch>
        </p:blipFill>
        <p:spPr>
          <a:xfrm>
            <a:off x="359569" y="836825"/>
            <a:ext cx="8424862" cy="3784867"/>
          </a:xfrm>
          <a:prstGeom prst="rect">
            <a:avLst/>
          </a:prstGeom>
          <a:ln w="41275">
            <a:solidFill>
              <a:srgbClr val="142D8A"/>
            </a:solidFill>
          </a:ln>
        </p:spPr>
      </p:pic>
      <p:sp>
        <p:nvSpPr>
          <p:cNvPr id="6" name="Rectangle: Rounded Corners 5">
            <a:extLst>
              <a:ext uri="{FF2B5EF4-FFF2-40B4-BE49-F238E27FC236}">
                <a16:creationId xmlns:a16="http://schemas.microsoft.com/office/drawing/2014/main" id="{2BBAFB20-6FB4-42B7-9ADC-37C1810659C5}"/>
              </a:ext>
            </a:extLst>
          </p:cNvPr>
          <p:cNvSpPr/>
          <p:nvPr/>
        </p:nvSpPr>
        <p:spPr>
          <a:xfrm>
            <a:off x="5735783" y="1542472"/>
            <a:ext cx="1653307" cy="2207492"/>
          </a:xfrm>
          <a:prstGeom prst="roundRect">
            <a:avLst/>
          </a:prstGeom>
          <a:noFill/>
          <a:ln w="38100">
            <a:solidFill>
              <a:srgbClr val="142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AD77DF44-3AD5-4CAD-B6CC-CDDCCAD5E810}"/>
              </a:ext>
            </a:extLst>
          </p:cNvPr>
          <p:cNvSpPr/>
          <p:nvPr/>
        </p:nvSpPr>
        <p:spPr>
          <a:xfrm>
            <a:off x="4932218" y="2937164"/>
            <a:ext cx="969818" cy="46181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464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700EE9F-4FA4-4267-B1D7-8FC13EF28C86}"/>
              </a:ext>
            </a:extLst>
          </p:cNvPr>
          <p:cNvSpPr txBox="1"/>
          <p:nvPr/>
        </p:nvSpPr>
        <p:spPr>
          <a:xfrm>
            <a:off x="-22101" y="4364182"/>
            <a:ext cx="9166101" cy="369332"/>
          </a:xfrm>
          <a:prstGeom prst="rect">
            <a:avLst/>
          </a:prstGeom>
          <a:noFill/>
        </p:spPr>
        <p:txBody>
          <a:bodyPr wrap="square" rtlCol="0">
            <a:spAutoFit/>
          </a:bodyPr>
          <a:lstStyle/>
          <a:p>
            <a:pPr algn="ctr"/>
            <a:r>
              <a:rPr lang="en-US" dirty="0"/>
              <a:t>Alma Configuration &gt; Discovery &gt; </a:t>
            </a:r>
            <a:r>
              <a:rPr lang="en-US" dirty="0" err="1"/>
              <a:t>GetIt</a:t>
            </a:r>
            <a:r>
              <a:rPr lang="en-US" dirty="0"/>
              <a:t> Configuration&gt; </a:t>
            </a:r>
            <a:r>
              <a:rPr lang="en-US" b="1" dirty="0">
                <a:solidFill>
                  <a:srgbClr val="142D8A"/>
                </a:solidFill>
              </a:rPr>
              <a:t>Holdings Display Labels </a:t>
            </a:r>
          </a:p>
        </p:txBody>
      </p:sp>
      <p:sp>
        <p:nvSpPr>
          <p:cNvPr id="2" name="Slide Number Placeholder 1">
            <a:extLst>
              <a:ext uri="{FF2B5EF4-FFF2-40B4-BE49-F238E27FC236}">
                <a16:creationId xmlns:a16="http://schemas.microsoft.com/office/drawing/2014/main" id="{18940F6C-6A5F-4B2F-91E1-E2F129E245D3}"/>
              </a:ext>
            </a:extLst>
          </p:cNvPr>
          <p:cNvSpPr>
            <a:spLocks noGrp="1"/>
          </p:cNvSpPr>
          <p:nvPr>
            <p:ph type="sldNum" sz="quarter" idx="10"/>
          </p:nvPr>
        </p:nvSpPr>
        <p:spPr/>
        <p:txBody>
          <a:bodyPr/>
          <a:lstStyle/>
          <a:p>
            <a:fld id="{1C146586-7EC2-481D-848F-8CE41EB2DE6C}" type="slidenum">
              <a:rPr lang="en-US" smtClean="0"/>
              <a:pPr/>
              <a:t>45</a:t>
            </a:fld>
            <a:endParaRPr lang="en-US"/>
          </a:p>
        </p:txBody>
      </p:sp>
      <p:sp>
        <p:nvSpPr>
          <p:cNvPr id="3" name="Title 2">
            <a:extLst>
              <a:ext uri="{FF2B5EF4-FFF2-40B4-BE49-F238E27FC236}">
                <a16:creationId xmlns:a16="http://schemas.microsoft.com/office/drawing/2014/main" id="{9EF6BA21-723E-4E03-93BF-7DC4F5030361}"/>
              </a:ext>
            </a:extLst>
          </p:cNvPr>
          <p:cNvSpPr>
            <a:spLocks noGrp="1"/>
          </p:cNvSpPr>
          <p:nvPr>
            <p:ph type="title"/>
          </p:nvPr>
        </p:nvSpPr>
        <p:spPr/>
        <p:txBody>
          <a:bodyPr/>
          <a:lstStyle/>
          <a:p>
            <a:r>
              <a:rPr lang="en-US"/>
              <a:t>Configuration: Holding Display Label Code Table </a:t>
            </a:r>
          </a:p>
        </p:txBody>
      </p:sp>
      <p:pic>
        <p:nvPicPr>
          <p:cNvPr id="5" name="Content Placeholder 4">
            <a:extLst>
              <a:ext uri="{FF2B5EF4-FFF2-40B4-BE49-F238E27FC236}">
                <a16:creationId xmlns:a16="http://schemas.microsoft.com/office/drawing/2014/main" id="{4BD8522D-0F4F-4D9B-A1FB-4E2A3263D847}"/>
              </a:ext>
            </a:extLst>
          </p:cNvPr>
          <p:cNvPicPr>
            <a:picLocks noGrp="1" noChangeAspect="1"/>
          </p:cNvPicPr>
          <p:nvPr>
            <p:ph idx="1"/>
          </p:nvPr>
        </p:nvPicPr>
        <p:blipFill rotWithShape="1">
          <a:blip r:embed="rId3"/>
          <a:srcRect l="427"/>
          <a:stretch/>
        </p:blipFill>
        <p:spPr>
          <a:xfrm>
            <a:off x="341510" y="999981"/>
            <a:ext cx="8460980" cy="3116548"/>
          </a:xfrm>
          <a:prstGeom prst="rect">
            <a:avLst/>
          </a:prstGeom>
          <a:ln w="44450">
            <a:solidFill>
              <a:srgbClr val="142D8A"/>
            </a:solidFill>
          </a:ln>
        </p:spPr>
      </p:pic>
      <p:pic>
        <p:nvPicPr>
          <p:cNvPr id="6" name="Picture 5">
            <a:extLst>
              <a:ext uri="{FF2B5EF4-FFF2-40B4-BE49-F238E27FC236}">
                <a16:creationId xmlns:a16="http://schemas.microsoft.com/office/drawing/2014/main" id="{F4BDFDFB-0BA3-4E6E-8667-DD5162A363AF}"/>
              </a:ext>
            </a:extLst>
          </p:cNvPr>
          <p:cNvPicPr>
            <a:picLocks noChangeAspect="1"/>
          </p:cNvPicPr>
          <p:nvPr/>
        </p:nvPicPr>
        <p:blipFill>
          <a:blip r:embed="rId4"/>
          <a:stretch>
            <a:fillRect/>
          </a:stretch>
        </p:blipFill>
        <p:spPr>
          <a:xfrm>
            <a:off x="5961888" y="2371344"/>
            <a:ext cx="2450592" cy="2450592"/>
          </a:xfrm>
          <a:prstGeom prst="rect">
            <a:avLst/>
          </a:prstGeom>
          <a:ln w="38100">
            <a:solidFill>
              <a:schemeClr val="accent1"/>
            </a:solidFill>
          </a:ln>
        </p:spPr>
      </p:pic>
      <p:sp>
        <p:nvSpPr>
          <p:cNvPr id="7" name="Rectangle: Rounded Corners 6">
            <a:extLst>
              <a:ext uri="{FF2B5EF4-FFF2-40B4-BE49-F238E27FC236}">
                <a16:creationId xmlns:a16="http://schemas.microsoft.com/office/drawing/2014/main" id="{76D936C2-0886-490F-A240-032B9F61F51E}"/>
              </a:ext>
            </a:extLst>
          </p:cNvPr>
          <p:cNvSpPr/>
          <p:nvPr/>
        </p:nvSpPr>
        <p:spPr>
          <a:xfrm>
            <a:off x="7945582" y="2145792"/>
            <a:ext cx="466898" cy="17484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E59A1AA2-FD7F-4DB8-B813-E97153C53FA2}"/>
              </a:ext>
            </a:extLst>
          </p:cNvPr>
          <p:cNvSpPr/>
          <p:nvPr/>
        </p:nvSpPr>
        <p:spPr>
          <a:xfrm>
            <a:off x="7678189" y="4364182"/>
            <a:ext cx="689957" cy="3519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FC28E13B-8202-40D0-994B-A76AC40EA050}"/>
              </a:ext>
            </a:extLst>
          </p:cNvPr>
          <p:cNvSpPr/>
          <p:nvPr/>
        </p:nvSpPr>
        <p:spPr>
          <a:xfrm>
            <a:off x="8527473" y="999980"/>
            <a:ext cx="292999" cy="198437"/>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699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2F532F5-4FD4-4AE4-91A7-51BBF2C5DBA1}"/>
              </a:ext>
            </a:extLst>
          </p:cNvPr>
          <p:cNvSpPr txBox="1"/>
          <p:nvPr/>
        </p:nvSpPr>
        <p:spPr>
          <a:xfrm>
            <a:off x="176727" y="4139815"/>
            <a:ext cx="9166101" cy="369332"/>
          </a:xfrm>
          <a:prstGeom prst="rect">
            <a:avLst/>
          </a:prstGeom>
          <a:noFill/>
        </p:spPr>
        <p:txBody>
          <a:bodyPr wrap="square" rtlCol="0">
            <a:spAutoFit/>
          </a:bodyPr>
          <a:lstStyle/>
          <a:p>
            <a:pPr algn="ctr"/>
            <a:r>
              <a:rPr lang="en-US" dirty="0"/>
              <a:t>Alma Configuration &gt; Discovery &gt; </a:t>
            </a:r>
            <a:r>
              <a:rPr lang="en-US" dirty="0" err="1"/>
              <a:t>GetIt</a:t>
            </a:r>
            <a:r>
              <a:rPr lang="en-US" dirty="0"/>
              <a:t> Configuration&gt; </a:t>
            </a:r>
            <a:r>
              <a:rPr lang="en-US" b="1" dirty="0">
                <a:solidFill>
                  <a:srgbClr val="142D8A"/>
                </a:solidFill>
              </a:rPr>
              <a:t>Holdings Display Configuration</a:t>
            </a:r>
          </a:p>
        </p:txBody>
      </p:sp>
      <p:sp>
        <p:nvSpPr>
          <p:cNvPr id="2" name="Slide Number Placeholder 1">
            <a:extLst>
              <a:ext uri="{FF2B5EF4-FFF2-40B4-BE49-F238E27FC236}">
                <a16:creationId xmlns:a16="http://schemas.microsoft.com/office/drawing/2014/main" id="{CFFC356E-4BE1-4080-9DD9-0126E13294DE}"/>
              </a:ext>
            </a:extLst>
          </p:cNvPr>
          <p:cNvSpPr>
            <a:spLocks noGrp="1"/>
          </p:cNvSpPr>
          <p:nvPr>
            <p:ph type="sldNum" sz="quarter" idx="10"/>
          </p:nvPr>
        </p:nvSpPr>
        <p:spPr/>
        <p:txBody>
          <a:bodyPr/>
          <a:lstStyle/>
          <a:p>
            <a:fld id="{1C146586-7EC2-481D-848F-8CE41EB2DE6C}" type="slidenum">
              <a:rPr lang="en-US" smtClean="0"/>
              <a:pPr/>
              <a:t>46</a:t>
            </a:fld>
            <a:endParaRPr lang="en-US"/>
          </a:p>
        </p:txBody>
      </p:sp>
      <p:sp>
        <p:nvSpPr>
          <p:cNvPr id="3" name="Title 2">
            <a:extLst>
              <a:ext uri="{FF2B5EF4-FFF2-40B4-BE49-F238E27FC236}">
                <a16:creationId xmlns:a16="http://schemas.microsoft.com/office/drawing/2014/main" id="{78DF9522-1279-4689-8ABA-8D3A6A2365A3}"/>
              </a:ext>
            </a:extLst>
          </p:cNvPr>
          <p:cNvSpPr>
            <a:spLocks noGrp="1"/>
          </p:cNvSpPr>
          <p:nvPr>
            <p:ph type="title"/>
          </p:nvPr>
        </p:nvSpPr>
        <p:spPr/>
        <p:txBody>
          <a:bodyPr>
            <a:normAutofit fontScale="90000"/>
          </a:bodyPr>
          <a:lstStyle/>
          <a:p>
            <a:r>
              <a:rPr lang="en-US"/>
              <a:t>Configuration: Holdings Display Configuration Mapping Table</a:t>
            </a:r>
          </a:p>
        </p:txBody>
      </p:sp>
      <p:pic>
        <p:nvPicPr>
          <p:cNvPr id="5" name="Content Placeholder 4">
            <a:extLst>
              <a:ext uri="{FF2B5EF4-FFF2-40B4-BE49-F238E27FC236}">
                <a16:creationId xmlns:a16="http://schemas.microsoft.com/office/drawing/2014/main" id="{DB853640-C3DC-4B58-8D65-32878FF66600}"/>
              </a:ext>
            </a:extLst>
          </p:cNvPr>
          <p:cNvPicPr>
            <a:picLocks noGrp="1" noChangeAspect="1"/>
          </p:cNvPicPr>
          <p:nvPr>
            <p:ph idx="1"/>
          </p:nvPr>
        </p:nvPicPr>
        <p:blipFill>
          <a:blip r:embed="rId3"/>
          <a:stretch>
            <a:fillRect/>
          </a:stretch>
        </p:blipFill>
        <p:spPr>
          <a:xfrm>
            <a:off x="547347" y="1003685"/>
            <a:ext cx="8424862" cy="2798006"/>
          </a:xfrm>
          <a:prstGeom prst="rect">
            <a:avLst/>
          </a:prstGeom>
          <a:ln w="44450">
            <a:solidFill>
              <a:srgbClr val="142D8A"/>
            </a:solidFill>
          </a:ln>
        </p:spPr>
      </p:pic>
      <p:pic>
        <p:nvPicPr>
          <p:cNvPr id="6" name="Picture 5">
            <a:extLst>
              <a:ext uri="{FF2B5EF4-FFF2-40B4-BE49-F238E27FC236}">
                <a16:creationId xmlns:a16="http://schemas.microsoft.com/office/drawing/2014/main" id="{16B944FC-C6C1-4011-93BA-72B5C4EEA5BB}"/>
              </a:ext>
            </a:extLst>
          </p:cNvPr>
          <p:cNvPicPr>
            <a:picLocks noChangeAspect="1"/>
          </p:cNvPicPr>
          <p:nvPr/>
        </p:nvPicPr>
        <p:blipFill rotWithShape="1">
          <a:blip r:embed="rId4"/>
          <a:srcRect r="1635"/>
          <a:stretch/>
        </p:blipFill>
        <p:spPr>
          <a:xfrm>
            <a:off x="6244133" y="2300699"/>
            <a:ext cx="2317976" cy="2290010"/>
          </a:xfrm>
          <a:prstGeom prst="rect">
            <a:avLst/>
          </a:prstGeom>
          <a:ln w="38100">
            <a:solidFill>
              <a:srgbClr val="142D8A"/>
            </a:solidFill>
          </a:ln>
        </p:spPr>
      </p:pic>
      <p:sp>
        <p:nvSpPr>
          <p:cNvPr id="7" name="Rectangle: Rounded Corners 6">
            <a:extLst>
              <a:ext uri="{FF2B5EF4-FFF2-40B4-BE49-F238E27FC236}">
                <a16:creationId xmlns:a16="http://schemas.microsoft.com/office/drawing/2014/main" id="{0D88C2D9-D539-4A10-A412-DEA408B409DB}"/>
              </a:ext>
            </a:extLst>
          </p:cNvPr>
          <p:cNvSpPr/>
          <p:nvPr/>
        </p:nvSpPr>
        <p:spPr>
          <a:xfrm>
            <a:off x="8070271" y="2053936"/>
            <a:ext cx="498764" cy="19742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3F77233F-936D-4942-85FF-2A6C258D5CB2}"/>
              </a:ext>
            </a:extLst>
          </p:cNvPr>
          <p:cNvSpPr/>
          <p:nvPr/>
        </p:nvSpPr>
        <p:spPr>
          <a:xfrm>
            <a:off x="7855528" y="4194463"/>
            <a:ext cx="651164" cy="28055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C0B7608-4E40-4B09-BB0B-45B03EED331D}"/>
              </a:ext>
            </a:extLst>
          </p:cNvPr>
          <p:cNvSpPr/>
          <p:nvPr/>
        </p:nvSpPr>
        <p:spPr>
          <a:xfrm>
            <a:off x="8659091" y="1003685"/>
            <a:ext cx="306191" cy="20166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3DD142F7-0D3D-41C0-B5C3-450AF4BFEC12}"/>
              </a:ext>
            </a:extLst>
          </p:cNvPr>
          <p:cNvSpPr/>
          <p:nvPr/>
        </p:nvSpPr>
        <p:spPr>
          <a:xfrm>
            <a:off x="6359234" y="3701935"/>
            <a:ext cx="2098966" cy="19742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774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CE0716-5ED3-4A78-8C4D-CB419042CA05}"/>
              </a:ext>
            </a:extLst>
          </p:cNvPr>
          <p:cNvSpPr>
            <a:spLocks noGrp="1"/>
          </p:cNvSpPr>
          <p:nvPr>
            <p:ph type="sldNum" sz="quarter" idx="10"/>
          </p:nvPr>
        </p:nvSpPr>
        <p:spPr/>
        <p:txBody>
          <a:bodyPr/>
          <a:lstStyle/>
          <a:p>
            <a:fld id="{1C146586-7EC2-481D-848F-8CE41EB2DE6C}" type="slidenum">
              <a:rPr lang="en-US" smtClean="0"/>
              <a:pPr/>
              <a:t>47</a:t>
            </a:fld>
            <a:endParaRPr lang="en-US"/>
          </a:p>
        </p:txBody>
      </p:sp>
      <p:sp>
        <p:nvSpPr>
          <p:cNvPr id="3" name="Title 2">
            <a:extLst>
              <a:ext uri="{FF2B5EF4-FFF2-40B4-BE49-F238E27FC236}">
                <a16:creationId xmlns:a16="http://schemas.microsoft.com/office/drawing/2014/main" id="{57647557-785F-4094-A795-36442BA71E4B}"/>
              </a:ext>
            </a:extLst>
          </p:cNvPr>
          <p:cNvSpPr>
            <a:spLocks noGrp="1"/>
          </p:cNvSpPr>
          <p:nvPr>
            <p:ph type="title"/>
          </p:nvPr>
        </p:nvSpPr>
        <p:spPr/>
        <p:txBody>
          <a:bodyPr/>
          <a:lstStyle/>
          <a:p>
            <a:r>
              <a:rPr lang="en-US"/>
              <a:t>Custom Holdings Display: End Result </a:t>
            </a:r>
          </a:p>
        </p:txBody>
      </p:sp>
      <p:pic>
        <p:nvPicPr>
          <p:cNvPr id="5" name="Content Placeholder 4">
            <a:extLst>
              <a:ext uri="{FF2B5EF4-FFF2-40B4-BE49-F238E27FC236}">
                <a16:creationId xmlns:a16="http://schemas.microsoft.com/office/drawing/2014/main" id="{8881C92A-0ABA-48B3-891A-512757C98094}"/>
              </a:ext>
            </a:extLst>
          </p:cNvPr>
          <p:cNvPicPr>
            <a:picLocks noGrp="1" noChangeAspect="1"/>
          </p:cNvPicPr>
          <p:nvPr>
            <p:ph idx="1"/>
          </p:nvPr>
        </p:nvPicPr>
        <p:blipFill>
          <a:blip r:embed="rId3"/>
          <a:stretch>
            <a:fillRect/>
          </a:stretch>
        </p:blipFill>
        <p:spPr>
          <a:xfrm>
            <a:off x="1527707" y="646479"/>
            <a:ext cx="5745495" cy="3979863"/>
          </a:xfrm>
          <a:prstGeom prst="rect">
            <a:avLst/>
          </a:prstGeom>
          <a:ln w="38100">
            <a:solidFill>
              <a:srgbClr val="142D8A"/>
            </a:solidFill>
          </a:ln>
        </p:spPr>
      </p:pic>
      <p:sp>
        <p:nvSpPr>
          <p:cNvPr id="6" name="Rectangle: Rounded Corners 5">
            <a:extLst>
              <a:ext uri="{FF2B5EF4-FFF2-40B4-BE49-F238E27FC236}">
                <a16:creationId xmlns:a16="http://schemas.microsoft.com/office/drawing/2014/main" id="{75B3C52B-FAE8-4BBE-9739-67F97754814F}"/>
              </a:ext>
            </a:extLst>
          </p:cNvPr>
          <p:cNvSpPr/>
          <p:nvPr/>
        </p:nvSpPr>
        <p:spPr>
          <a:xfrm>
            <a:off x="2286001" y="3602183"/>
            <a:ext cx="1399309" cy="51261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560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B7613B-2BC7-46F3-B342-3AAAE0F24006}"/>
              </a:ext>
            </a:extLst>
          </p:cNvPr>
          <p:cNvSpPr>
            <a:spLocks noGrp="1"/>
          </p:cNvSpPr>
          <p:nvPr>
            <p:ph type="sldNum" sz="quarter" idx="10"/>
          </p:nvPr>
        </p:nvSpPr>
        <p:spPr/>
        <p:txBody>
          <a:bodyPr/>
          <a:lstStyle/>
          <a:p>
            <a:fld id="{1C146586-7EC2-481D-848F-8CE41EB2DE6C}" type="slidenum">
              <a:rPr lang="en-US" smtClean="0"/>
              <a:pPr/>
              <a:t>48</a:t>
            </a:fld>
            <a:endParaRPr lang="en-US"/>
          </a:p>
        </p:txBody>
      </p:sp>
      <p:sp>
        <p:nvSpPr>
          <p:cNvPr id="3" name="Title 2">
            <a:extLst>
              <a:ext uri="{FF2B5EF4-FFF2-40B4-BE49-F238E27FC236}">
                <a16:creationId xmlns:a16="http://schemas.microsoft.com/office/drawing/2014/main" id="{9C3C245A-6769-44B4-9C67-D6B2E7349007}"/>
              </a:ext>
            </a:extLst>
          </p:cNvPr>
          <p:cNvSpPr>
            <a:spLocks noGrp="1"/>
          </p:cNvSpPr>
          <p:nvPr>
            <p:ph type="title"/>
          </p:nvPr>
        </p:nvSpPr>
        <p:spPr/>
        <p:txBody>
          <a:bodyPr/>
          <a:lstStyle/>
          <a:p>
            <a:r>
              <a:rPr lang="en-US"/>
              <a:t>Display Fields vs Local Fields </a:t>
            </a:r>
          </a:p>
        </p:txBody>
      </p:sp>
      <p:sp>
        <p:nvSpPr>
          <p:cNvPr id="4" name="Content Placeholder 3">
            <a:extLst>
              <a:ext uri="{FF2B5EF4-FFF2-40B4-BE49-F238E27FC236}">
                <a16:creationId xmlns:a16="http://schemas.microsoft.com/office/drawing/2014/main" id="{6F3F6456-71A7-44E4-A29E-985B6656E629}"/>
              </a:ext>
            </a:extLst>
          </p:cNvPr>
          <p:cNvSpPr>
            <a:spLocks noGrp="1"/>
          </p:cNvSpPr>
          <p:nvPr>
            <p:ph idx="1"/>
          </p:nvPr>
        </p:nvSpPr>
        <p:spPr/>
        <p:txBody>
          <a:bodyPr/>
          <a:lstStyle/>
          <a:p>
            <a:r>
              <a:rPr lang="en-US"/>
              <a:t>Display Fields</a:t>
            </a:r>
          </a:p>
          <a:p>
            <a:pPr lvl="1"/>
            <a:r>
              <a:rPr lang="en-US"/>
              <a:t>Out of the Box fields that are editable </a:t>
            </a:r>
          </a:p>
          <a:p>
            <a:pPr lvl="1"/>
            <a:r>
              <a:rPr lang="en-US">
                <a:hlinkClick r:id="rId3"/>
              </a:rPr>
              <a:t>Display Rules</a:t>
            </a:r>
            <a:endParaRPr lang="en-US"/>
          </a:p>
          <a:p>
            <a:pPr lvl="1"/>
            <a:endParaRPr lang="en-US"/>
          </a:p>
          <a:p>
            <a:r>
              <a:rPr lang="en-US"/>
              <a:t>Local Fields </a:t>
            </a:r>
          </a:p>
          <a:p>
            <a:pPr lvl="1"/>
            <a:r>
              <a:rPr lang="en-US"/>
              <a:t>Create unique ones for your institution </a:t>
            </a:r>
          </a:p>
          <a:p>
            <a:pPr lvl="1"/>
            <a:r>
              <a:rPr lang="en-US"/>
              <a:t>Tool for display and search </a:t>
            </a:r>
          </a:p>
          <a:p>
            <a:pPr marL="457200" lvl="1" indent="0">
              <a:buNone/>
            </a:pPr>
            <a:endParaRPr lang="en-US"/>
          </a:p>
          <a:p>
            <a:pPr lvl="1"/>
            <a:endParaRPr lang="en-US"/>
          </a:p>
        </p:txBody>
      </p:sp>
    </p:spTree>
    <p:extLst>
      <p:ext uri="{BB962C8B-B14F-4D97-AF65-F5344CB8AC3E}">
        <p14:creationId xmlns:p14="http://schemas.microsoft.com/office/powerpoint/2010/main" val="19494062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47227E-4E9D-484E-87BD-50B675D819D6}"/>
              </a:ext>
            </a:extLst>
          </p:cNvPr>
          <p:cNvSpPr>
            <a:spLocks noGrp="1"/>
          </p:cNvSpPr>
          <p:nvPr>
            <p:ph type="sldNum" sz="quarter" idx="10"/>
          </p:nvPr>
        </p:nvSpPr>
        <p:spPr/>
        <p:txBody>
          <a:bodyPr/>
          <a:lstStyle/>
          <a:p>
            <a:fld id="{1C146586-7EC2-481D-848F-8CE41EB2DE6C}" type="slidenum">
              <a:rPr lang="en-US" smtClean="0"/>
              <a:pPr/>
              <a:t>49</a:t>
            </a:fld>
            <a:endParaRPr lang="en-US"/>
          </a:p>
        </p:txBody>
      </p:sp>
      <p:sp>
        <p:nvSpPr>
          <p:cNvPr id="3" name="Title 2">
            <a:extLst>
              <a:ext uri="{FF2B5EF4-FFF2-40B4-BE49-F238E27FC236}">
                <a16:creationId xmlns:a16="http://schemas.microsoft.com/office/drawing/2014/main" id="{1FC87E69-5C49-41BB-A5B4-6E3C6B79546C}"/>
              </a:ext>
            </a:extLst>
          </p:cNvPr>
          <p:cNvSpPr>
            <a:spLocks noGrp="1"/>
          </p:cNvSpPr>
          <p:nvPr>
            <p:ph type="title"/>
          </p:nvPr>
        </p:nvSpPr>
        <p:spPr/>
        <p:txBody>
          <a:bodyPr/>
          <a:lstStyle/>
          <a:p>
            <a:r>
              <a:rPr lang="en-US"/>
              <a:t>Full Record: Details </a:t>
            </a:r>
          </a:p>
        </p:txBody>
      </p:sp>
      <p:pic>
        <p:nvPicPr>
          <p:cNvPr id="5" name="Content Placeholder 4">
            <a:extLst>
              <a:ext uri="{FF2B5EF4-FFF2-40B4-BE49-F238E27FC236}">
                <a16:creationId xmlns:a16="http://schemas.microsoft.com/office/drawing/2014/main" id="{8E310EF2-6CD2-4ECE-A569-9E94BA6324ED}"/>
              </a:ext>
            </a:extLst>
          </p:cNvPr>
          <p:cNvPicPr>
            <a:picLocks noGrp="1" noChangeAspect="1"/>
          </p:cNvPicPr>
          <p:nvPr>
            <p:ph idx="1"/>
          </p:nvPr>
        </p:nvPicPr>
        <p:blipFill>
          <a:blip r:embed="rId3"/>
          <a:stretch>
            <a:fillRect/>
          </a:stretch>
        </p:blipFill>
        <p:spPr>
          <a:xfrm>
            <a:off x="1282077" y="739327"/>
            <a:ext cx="6579846" cy="3979863"/>
          </a:xfrm>
          <a:prstGeom prst="rect">
            <a:avLst/>
          </a:prstGeom>
          <a:ln w="47625">
            <a:solidFill>
              <a:srgbClr val="142D8A"/>
            </a:solidFill>
          </a:ln>
        </p:spPr>
      </p:pic>
    </p:spTree>
    <p:extLst>
      <p:ext uri="{BB962C8B-B14F-4D97-AF65-F5344CB8AC3E}">
        <p14:creationId xmlns:p14="http://schemas.microsoft.com/office/powerpoint/2010/main" val="841731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237BD5B-DF74-47BD-AF9B-5A49E7A1021E}"/>
              </a:ext>
            </a:extLst>
          </p:cNvPr>
          <p:cNvSpPr>
            <a:spLocks noGrp="1"/>
          </p:cNvSpPr>
          <p:nvPr>
            <p:ph idx="1"/>
          </p:nvPr>
        </p:nvSpPr>
        <p:spPr/>
        <p:txBody>
          <a:bodyPr vert="horz" lIns="91440" tIns="45720" rIns="91440" bIns="45720" rtlCol="0" anchor="t">
            <a:normAutofit lnSpcReduction="10000"/>
          </a:bodyPr>
          <a:lstStyle/>
          <a:p>
            <a:pPr marL="0" indent="0">
              <a:buNone/>
            </a:pPr>
            <a:endParaRPr lang="en-US"/>
          </a:p>
          <a:p>
            <a:pPr>
              <a:buFont typeface="Wingdings" panose="05000000000000000000" pitchFamily="2" charset="2"/>
              <a:buChar char="v"/>
            </a:pPr>
            <a:r>
              <a:rPr lang="en-US"/>
              <a:t>Adding a View </a:t>
            </a:r>
            <a:endParaRPr lang="en-US">
              <a:cs typeface="Calibri"/>
            </a:endParaRPr>
          </a:p>
          <a:p>
            <a:pPr>
              <a:buFont typeface="Wingdings" panose="05000000000000000000" pitchFamily="2" charset="2"/>
              <a:buChar char="v"/>
            </a:pPr>
            <a:endParaRPr lang="en-US">
              <a:cs typeface="Calibri"/>
            </a:endParaRPr>
          </a:p>
          <a:p>
            <a:pPr>
              <a:buFont typeface="Wingdings" panose="05000000000000000000" pitchFamily="2" charset="2"/>
              <a:buChar char="v"/>
            </a:pPr>
            <a:r>
              <a:rPr lang="en-US">
                <a:cs typeface="Calibri"/>
              </a:rPr>
              <a:t> Search Profiles and Results</a:t>
            </a:r>
          </a:p>
          <a:p>
            <a:pPr marL="0" indent="0">
              <a:buNone/>
            </a:pPr>
            <a:endParaRPr lang="en-US"/>
          </a:p>
          <a:p>
            <a:pPr>
              <a:buFont typeface="Wingdings" panose="05000000000000000000" pitchFamily="2" charset="2"/>
              <a:buChar char="v"/>
            </a:pPr>
            <a:r>
              <a:rPr lang="en-US"/>
              <a:t>Brief Display Configuration </a:t>
            </a:r>
          </a:p>
          <a:p>
            <a:pPr>
              <a:buFont typeface="Wingdings" panose="05000000000000000000" pitchFamily="2" charset="2"/>
              <a:buChar char="v"/>
            </a:pPr>
            <a:endParaRPr lang="en-US"/>
          </a:p>
          <a:p>
            <a:pPr>
              <a:buFont typeface="Wingdings" panose="05000000000000000000" pitchFamily="2" charset="2"/>
              <a:buChar char="v"/>
            </a:pPr>
            <a:r>
              <a:rPr lang="en-US"/>
              <a:t>Full Record Display Configuration</a:t>
            </a:r>
            <a:br>
              <a:rPr lang="en-US"/>
            </a:br>
            <a:endParaRPr lang="en-US">
              <a:cs typeface="Calibri"/>
            </a:endParaRPr>
          </a:p>
          <a:p>
            <a:pPr>
              <a:buFont typeface="Wingdings" panose="05000000000000000000" pitchFamily="2" charset="2"/>
              <a:buChar char="v"/>
            </a:pPr>
            <a:r>
              <a:rPr lang="en-US">
                <a:cs typeface="Calibri"/>
              </a:rPr>
              <a:t> Custom Resource Types</a:t>
            </a:r>
            <a:br>
              <a:rPr lang="en-US">
                <a:cs typeface="Calibri"/>
              </a:rPr>
            </a:br>
            <a:endParaRPr lang="en-US"/>
          </a:p>
        </p:txBody>
      </p:sp>
    </p:spTree>
    <p:extLst>
      <p:ext uri="{BB962C8B-B14F-4D97-AF65-F5344CB8AC3E}">
        <p14:creationId xmlns:p14="http://schemas.microsoft.com/office/powerpoint/2010/main" val="25171623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07DDD7-9245-4F84-9B87-8E81F4C98C9F}"/>
              </a:ext>
            </a:extLst>
          </p:cNvPr>
          <p:cNvSpPr>
            <a:spLocks noGrp="1"/>
          </p:cNvSpPr>
          <p:nvPr>
            <p:ph type="sldNum" sz="quarter" idx="10"/>
          </p:nvPr>
        </p:nvSpPr>
        <p:spPr/>
        <p:txBody>
          <a:bodyPr/>
          <a:lstStyle/>
          <a:p>
            <a:fld id="{1C146586-7EC2-481D-848F-8CE41EB2DE6C}" type="slidenum">
              <a:rPr lang="en-US" smtClean="0"/>
              <a:pPr/>
              <a:t>50</a:t>
            </a:fld>
            <a:endParaRPr lang="en-US"/>
          </a:p>
        </p:txBody>
      </p:sp>
      <p:sp>
        <p:nvSpPr>
          <p:cNvPr id="3" name="Title 2">
            <a:extLst>
              <a:ext uri="{FF2B5EF4-FFF2-40B4-BE49-F238E27FC236}">
                <a16:creationId xmlns:a16="http://schemas.microsoft.com/office/drawing/2014/main" id="{B75E6D7F-975C-4C99-BF87-3AF6085010C9}"/>
              </a:ext>
            </a:extLst>
          </p:cNvPr>
          <p:cNvSpPr>
            <a:spLocks noGrp="1"/>
          </p:cNvSpPr>
          <p:nvPr>
            <p:ph type="title"/>
          </p:nvPr>
        </p:nvSpPr>
        <p:spPr/>
        <p:txBody>
          <a:bodyPr/>
          <a:lstStyle/>
          <a:p>
            <a:r>
              <a:rPr lang="en-US"/>
              <a:t>Configuration: Display Fields </a:t>
            </a:r>
          </a:p>
        </p:txBody>
      </p:sp>
      <p:pic>
        <p:nvPicPr>
          <p:cNvPr id="5" name="Content Placeholder 4">
            <a:extLst>
              <a:ext uri="{FF2B5EF4-FFF2-40B4-BE49-F238E27FC236}">
                <a16:creationId xmlns:a16="http://schemas.microsoft.com/office/drawing/2014/main" id="{E292CAF7-11BD-4965-934C-7F206F1F04D8}"/>
              </a:ext>
            </a:extLst>
          </p:cNvPr>
          <p:cNvPicPr>
            <a:picLocks noGrp="1" noChangeAspect="1"/>
          </p:cNvPicPr>
          <p:nvPr>
            <p:ph idx="1"/>
          </p:nvPr>
        </p:nvPicPr>
        <p:blipFill rotWithShape="1">
          <a:blip r:embed="rId3"/>
          <a:srcRect b="21230"/>
          <a:stretch/>
        </p:blipFill>
        <p:spPr>
          <a:xfrm>
            <a:off x="1647754" y="802318"/>
            <a:ext cx="5920500" cy="3134946"/>
          </a:xfrm>
          <a:prstGeom prst="rect">
            <a:avLst/>
          </a:prstGeom>
          <a:ln w="44450">
            <a:solidFill>
              <a:srgbClr val="142D8A"/>
            </a:solidFill>
          </a:ln>
        </p:spPr>
      </p:pic>
      <p:sp>
        <p:nvSpPr>
          <p:cNvPr id="6" name="Rectangle: Rounded Corners 5">
            <a:extLst>
              <a:ext uri="{FF2B5EF4-FFF2-40B4-BE49-F238E27FC236}">
                <a16:creationId xmlns:a16="http://schemas.microsoft.com/office/drawing/2014/main" id="{1B606B11-06CF-4A7C-AA4C-5564BBCB5013}"/>
              </a:ext>
            </a:extLst>
          </p:cNvPr>
          <p:cNvSpPr/>
          <p:nvPr/>
        </p:nvSpPr>
        <p:spPr>
          <a:xfrm>
            <a:off x="3357868" y="2627152"/>
            <a:ext cx="1090569" cy="19294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0CD853A-36F2-4632-9127-BA3C85C10DC0}"/>
              </a:ext>
            </a:extLst>
          </p:cNvPr>
          <p:cNvSpPr txBox="1"/>
          <p:nvPr/>
        </p:nvSpPr>
        <p:spPr>
          <a:xfrm>
            <a:off x="-22101" y="4093104"/>
            <a:ext cx="9166101" cy="369332"/>
          </a:xfrm>
          <a:prstGeom prst="rect">
            <a:avLst/>
          </a:prstGeom>
          <a:noFill/>
        </p:spPr>
        <p:txBody>
          <a:bodyPr wrap="square" rtlCol="0">
            <a:spAutoFit/>
          </a:bodyPr>
          <a:lstStyle/>
          <a:p>
            <a:pPr algn="ctr"/>
            <a:r>
              <a:rPr lang="en-US" dirty="0"/>
              <a:t>Alma Configuration &gt; Discovery &gt; Display Configuration&gt; </a:t>
            </a:r>
            <a:r>
              <a:rPr lang="en-US" b="1" dirty="0">
                <a:solidFill>
                  <a:srgbClr val="142D8A"/>
                </a:solidFill>
              </a:rPr>
              <a:t>Manage display and local fields </a:t>
            </a:r>
          </a:p>
        </p:txBody>
      </p:sp>
    </p:spTree>
    <p:extLst>
      <p:ext uri="{BB962C8B-B14F-4D97-AF65-F5344CB8AC3E}">
        <p14:creationId xmlns:p14="http://schemas.microsoft.com/office/powerpoint/2010/main" val="309517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B98C96-219A-4B7F-86D5-D8A4A6A8C6FB}"/>
              </a:ext>
            </a:extLst>
          </p:cNvPr>
          <p:cNvSpPr>
            <a:spLocks noGrp="1"/>
          </p:cNvSpPr>
          <p:nvPr>
            <p:ph type="sldNum" sz="quarter" idx="10"/>
          </p:nvPr>
        </p:nvSpPr>
        <p:spPr/>
        <p:txBody>
          <a:bodyPr/>
          <a:lstStyle/>
          <a:p>
            <a:fld id="{1C146586-7EC2-481D-848F-8CE41EB2DE6C}" type="slidenum">
              <a:rPr lang="en-US" smtClean="0"/>
              <a:pPr/>
              <a:t>51</a:t>
            </a:fld>
            <a:endParaRPr lang="en-US"/>
          </a:p>
        </p:txBody>
      </p:sp>
      <p:sp>
        <p:nvSpPr>
          <p:cNvPr id="3" name="Title 2">
            <a:extLst>
              <a:ext uri="{FF2B5EF4-FFF2-40B4-BE49-F238E27FC236}">
                <a16:creationId xmlns:a16="http://schemas.microsoft.com/office/drawing/2014/main" id="{726602B1-BFD1-40AC-9109-B0528A4596DD}"/>
              </a:ext>
            </a:extLst>
          </p:cNvPr>
          <p:cNvSpPr>
            <a:spLocks noGrp="1"/>
          </p:cNvSpPr>
          <p:nvPr>
            <p:ph type="title"/>
          </p:nvPr>
        </p:nvSpPr>
        <p:spPr/>
        <p:txBody>
          <a:bodyPr/>
          <a:lstStyle/>
          <a:p>
            <a:r>
              <a:rPr lang="en-US"/>
              <a:t>Configuration: Display Fields </a:t>
            </a:r>
          </a:p>
        </p:txBody>
      </p:sp>
      <p:pic>
        <p:nvPicPr>
          <p:cNvPr id="5" name="Content Placeholder 4">
            <a:extLst>
              <a:ext uri="{FF2B5EF4-FFF2-40B4-BE49-F238E27FC236}">
                <a16:creationId xmlns:a16="http://schemas.microsoft.com/office/drawing/2014/main" id="{9ABBFD31-0712-408F-967F-0ADE18807E2A}"/>
              </a:ext>
            </a:extLst>
          </p:cNvPr>
          <p:cNvPicPr>
            <a:picLocks noGrp="1" noChangeAspect="1"/>
          </p:cNvPicPr>
          <p:nvPr>
            <p:ph idx="1"/>
          </p:nvPr>
        </p:nvPicPr>
        <p:blipFill>
          <a:blip r:embed="rId3"/>
          <a:stretch>
            <a:fillRect/>
          </a:stretch>
        </p:blipFill>
        <p:spPr>
          <a:xfrm>
            <a:off x="395610" y="1236600"/>
            <a:ext cx="8424862" cy="2462483"/>
          </a:xfrm>
          <a:prstGeom prst="rect">
            <a:avLst/>
          </a:prstGeom>
          <a:ln w="44450">
            <a:solidFill>
              <a:srgbClr val="142D8A"/>
            </a:solidFill>
          </a:ln>
        </p:spPr>
      </p:pic>
      <p:sp>
        <p:nvSpPr>
          <p:cNvPr id="6" name="Rectangle: Rounded Corners 5">
            <a:extLst>
              <a:ext uri="{FF2B5EF4-FFF2-40B4-BE49-F238E27FC236}">
                <a16:creationId xmlns:a16="http://schemas.microsoft.com/office/drawing/2014/main" id="{EEBDCBE2-DF7A-4171-B593-B9CC4463164C}"/>
              </a:ext>
            </a:extLst>
          </p:cNvPr>
          <p:cNvSpPr/>
          <p:nvPr/>
        </p:nvSpPr>
        <p:spPr>
          <a:xfrm>
            <a:off x="6904139" y="1627463"/>
            <a:ext cx="612397" cy="15939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3D46BD9-228A-48E7-855E-2A1D32B5AFB0}"/>
              </a:ext>
            </a:extLst>
          </p:cNvPr>
          <p:cNvPicPr>
            <a:picLocks noChangeAspect="1"/>
          </p:cNvPicPr>
          <p:nvPr/>
        </p:nvPicPr>
        <p:blipFill>
          <a:blip r:embed="rId4"/>
          <a:stretch>
            <a:fillRect/>
          </a:stretch>
        </p:blipFill>
        <p:spPr>
          <a:xfrm>
            <a:off x="6021111" y="1839191"/>
            <a:ext cx="1495425" cy="628650"/>
          </a:xfrm>
          <a:prstGeom prst="rect">
            <a:avLst/>
          </a:prstGeom>
          <a:ln w="38100">
            <a:solidFill>
              <a:srgbClr val="142D8A"/>
            </a:solidFill>
          </a:ln>
        </p:spPr>
      </p:pic>
      <p:sp>
        <p:nvSpPr>
          <p:cNvPr id="8" name="Rectangle: Rounded Corners 7">
            <a:extLst>
              <a:ext uri="{FF2B5EF4-FFF2-40B4-BE49-F238E27FC236}">
                <a16:creationId xmlns:a16="http://schemas.microsoft.com/office/drawing/2014/main" id="{CE571BD2-65D2-4F3B-AA32-1962BF3887DA}"/>
              </a:ext>
            </a:extLst>
          </p:cNvPr>
          <p:cNvSpPr/>
          <p:nvPr/>
        </p:nvSpPr>
        <p:spPr>
          <a:xfrm>
            <a:off x="6060554" y="1910401"/>
            <a:ext cx="1075351" cy="25668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D5E0495-8C6A-4E47-AC79-7707364A9A7D}"/>
              </a:ext>
            </a:extLst>
          </p:cNvPr>
          <p:cNvSpPr txBox="1"/>
          <p:nvPr/>
        </p:nvSpPr>
        <p:spPr>
          <a:xfrm>
            <a:off x="-22101" y="4093104"/>
            <a:ext cx="9166101" cy="369332"/>
          </a:xfrm>
          <a:prstGeom prst="rect">
            <a:avLst/>
          </a:prstGeom>
          <a:noFill/>
        </p:spPr>
        <p:txBody>
          <a:bodyPr wrap="square" rtlCol="0">
            <a:spAutoFit/>
          </a:bodyPr>
          <a:lstStyle/>
          <a:p>
            <a:pPr algn="ctr"/>
            <a:r>
              <a:rPr lang="en-US" dirty="0"/>
              <a:t>Alma Configuration &gt; Discovery &gt; Display Configuration&gt; </a:t>
            </a:r>
            <a:r>
              <a:rPr lang="en-US" b="1" dirty="0">
                <a:solidFill>
                  <a:srgbClr val="142D8A"/>
                </a:solidFill>
              </a:rPr>
              <a:t>Manage display and local fields </a:t>
            </a:r>
          </a:p>
        </p:txBody>
      </p:sp>
    </p:spTree>
    <p:extLst>
      <p:ext uri="{BB962C8B-B14F-4D97-AF65-F5344CB8AC3E}">
        <p14:creationId xmlns:p14="http://schemas.microsoft.com/office/powerpoint/2010/main" val="20872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71D11B-A74E-4D68-A742-6F4F2772DC00}"/>
              </a:ext>
            </a:extLst>
          </p:cNvPr>
          <p:cNvSpPr>
            <a:spLocks noGrp="1"/>
          </p:cNvSpPr>
          <p:nvPr>
            <p:ph type="sldNum" sz="quarter" idx="10"/>
          </p:nvPr>
        </p:nvSpPr>
        <p:spPr/>
        <p:txBody>
          <a:bodyPr/>
          <a:lstStyle/>
          <a:p>
            <a:fld id="{1C146586-7EC2-481D-848F-8CE41EB2DE6C}" type="slidenum">
              <a:rPr lang="en-US" smtClean="0"/>
              <a:pPr/>
              <a:t>52</a:t>
            </a:fld>
            <a:endParaRPr lang="en-US"/>
          </a:p>
        </p:txBody>
      </p:sp>
      <p:sp>
        <p:nvSpPr>
          <p:cNvPr id="3" name="Title 2">
            <a:extLst>
              <a:ext uri="{FF2B5EF4-FFF2-40B4-BE49-F238E27FC236}">
                <a16:creationId xmlns:a16="http://schemas.microsoft.com/office/drawing/2014/main" id="{FEE84598-07A9-4C42-A2D2-C06F1E16A204}"/>
              </a:ext>
            </a:extLst>
          </p:cNvPr>
          <p:cNvSpPr>
            <a:spLocks noGrp="1"/>
          </p:cNvSpPr>
          <p:nvPr>
            <p:ph type="title"/>
          </p:nvPr>
        </p:nvSpPr>
        <p:spPr/>
        <p:txBody>
          <a:bodyPr/>
          <a:lstStyle/>
          <a:p>
            <a:r>
              <a:rPr lang="en-US"/>
              <a:t>Configuration: Display Fields </a:t>
            </a:r>
          </a:p>
        </p:txBody>
      </p:sp>
      <p:pic>
        <p:nvPicPr>
          <p:cNvPr id="5" name="Content Placeholder 4">
            <a:extLst>
              <a:ext uri="{FF2B5EF4-FFF2-40B4-BE49-F238E27FC236}">
                <a16:creationId xmlns:a16="http://schemas.microsoft.com/office/drawing/2014/main" id="{A9A3E8B3-AAE2-47AD-9FB5-047B5C27D968}"/>
              </a:ext>
            </a:extLst>
          </p:cNvPr>
          <p:cNvPicPr>
            <a:picLocks noGrp="1" noChangeAspect="1"/>
          </p:cNvPicPr>
          <p:nvPr>
            <p:ph idx="1"/>
          </p:nvPr>
        </p:nvPicPr>
        <p:blipFill>
          <a:blip r:embed="rId3"/>
          <a:stretch>
            <a:fillRect/>
          </a:stretch>
        </p:blipFill>
        <p:spPr>
          <a:xfrm>
            <a:off x="359569" y="1471369"/>
            <a:ext cx="8424862" cy="1750834"/>
          </a:xfrm>
          <a:prstGeom prst="rect">
            <a:avLst/>
          </a:prstGeom>
          <a:ln w="44450">
            <a:solidFill>
              <a:srgbClr val="142D8A"/>
            </a:solidFill>
          </a:ln>
        </p:spPr>
      </p:pic>
      <p:pic>
        <p:nvPicPr>
          <p:cNvPr id="6" name="Picture 5">
            <a:extLst>
              <a:ext uri="{FF2B5EF4-FFF2-40B4-BE49-F238E27FC236}">
                <a16:creationId xmlns:a16="http://schemas.microsoft.com/office/drawing/2014/main" id="{6AF9515C-1803-4584-8A36-0AFDC60F91D8}"/>
              </a:ext>
            </a:extLst>
          </p:cNvPr>
          <p:cNvPicPr>
            <a:picLocks noChangeAspect="1"/>
          </p:cNvPicPr>
          <p:nvPr/>
        </p:nvPicPr>
        <p:blipFill>
          <a:blip r:embed="rId4"/>
          <a:stretch>
            <a:fillRect/>
          </a:stretch>
        </p:blipFill>
        <p:spPr>
          <a:xfrm>
            <a:off x="1754371" y="1918342"/>
            <a:ext cx="1467294" cy="2772794"/>
          </a:xfrm>
          <a:prstGeom prst="rect">
            <a:avLst/>
          </a:prstGeom>
          <a:ln w="38100">
            <a:solidFill>
              <a:srgbClr val="142D8A"/>
            </a:solidFill>
          </a:ln>
        </p:spPr>
      </p:pic>
    </p:spTree>
    <p:extLst>
      <p:ext uri="{BB962C8B-B14F-4D97-AF65-F5344CB8AC3E}">
        <p14:creationId xmlns:p14="http://schemas.microsoft.com/office/powerpoint/2010/main" val="4155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EFD167-67D7-4BA0-A84C-239187A2B211}"/>
              </a:ext>
            </a:extLst>
          </p:cNvPr>
          <p:cNvSpPr>
            <a:spLocks noGrp="1"/>
          </p:cNvSpPr>
          <p:nvPr>
            <p:ph type="sldNum" sz="quarter" idx="10"/>
          </p:nvPr>
        </p:nvSpPr>
        <p:spPr/>
        <p:txBody>
          <a:bodyPr/>
          <a:lstStyle/>
          <a:p>
            <a:fld id="{1C146586-7EC2-481D-848F-8CE41EB2DE6C}" type="slidenum">
              <a:rPr lang="en-US" smtClean="0"/>
              <a:pPr/>
              <a:t>53</a:t>
            </a:fld>
            <a:endParaRPr lang="en-US"/>
          </a:p>
        </p:txBody>
      </p:sp>
      <p:sp>
        <p:nvSpPr>
          <p:cNvPr id="3" name="Title 2">
            <a:extLst>
              <a:ext uri="{FF2B5EF4-FFF2-40B4-BE49-F238E27FC236}">
                <a16:creationId xmlns:a16="http://schemas.microsoft.com/office/drawing/2014/main" id="{AA6C241C-21BA-4D4F-A28C-03576F211077}"/>
              </a:ext>
            </a:extLst>
          </p:cNvPr>
          <p:cNvSpPr>
            <a:spLocks noGrp="1"/>
          </p:cNvSpPr>
          <p:nvPr>
            <p:ph type="title"/>
          </p:nvPr>
        </p:nvSpPr>
        <p:spPr/>
        <p:txBody>
          <a:bodyPr/>
          <a:lstStyle/>
          <a:p>
            <a:r>
              <a:rPr lang="en-US"/>
              <a:t>Configuration: Display Fields </a:t>
            </a:r>
          </a:p>
        </p:txBody>
      </p:sp>
      <p:pic>
        <p:nvPicPr>
          <p:cNvPr id="5" name="Content Placeholder 4">
            <a:extLst>
              <a:ext uri="{FF2B5EF4-FFF2-40B4-BE49-F238E27FC236}">
                <a16:creationId xmlns:a16="http://schemas.microsoft.com/office/drawing/2014/main" id="{81088325-31B4-48C1-BF70-2C972B432E81}"/>
              </a:ext>
            </a:extLst>
          </p:cNvPr>
          <p:cNvPicPr>
            <a:picLocks noGrp="1" noChangeAspect="1"/>
          </p:cNvPicPr>
          <p:nvPr>
            <p:ph idx="1"/>
          </p:nvPr>
        </p:nvPicPr>
        <p:blipFill>
          <a:blip r:embed="rId3"/>
          <a:stretch>
            <a:fillRect/>
          </a:stretch>
        </p:blipFill>
        <p:spPr>
          <a:xfrm>
            <a:off x="131734" y="1451158"/>
            <a:ext cx="8880532" cy="1961378"/>
          </a:xfrm>
          <a:prstGeom prst="rect">
            <a:avLst/>
          </a:prstGeom>
          <a:ln w="44450">
            <a:solidFill>
              <a:srgbClr val="142D8A"/>
            </a:solidFill>
          </a:ln>
        </p:spPr>
      </p:pic>
      <p:sp>
        <p:nvSpPr>
          <p:cNvPr id="6" name="Rectangle: Rounded Corners 5">
            <a:extLst>
              <a:ext uri="{FF2B5EF4-FFF2-40B4-BE49-F238E27FC236}">
                <a16:creationId xmlns:a16="http://schemas.microsoft.com/office/drawing/2014/main" id="{D9D58ADA-37E0-4519-881A-53B8688AAB45}"/>
              </a:ext>
            </a:extLst>
          </p:cNvPr>
          <p:cNvSpPr/>
          <p:nvPr/>
        </p:nvSpPr>
        <p:spPr>
          <a:xfrm>
            <a:off x="8027580" y="2849526"/>
            <a:ext cx="372139" cy="202019"/>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BF5B3CC-94F9-4279-AB6E-2AF242916B98}"/>
              </a:ext>
            </a:extLst>
          </p:cNvPr>
          <p:cNvPicPr>
            <a:picLocks noChangeAspect="1"/>
          </p:cNvPicPr>
          <p:nvPr/>
        </p:nvPicPr>
        <p:blipFill>
          <a:blip r:embed="rId4"/>
          <a:stretch>
            <a:fillRect/>
          </a:stretch>
        </p:blipFill>
        <p:spPr>
          <a:xfrm>
            <a:off x="1785895" y="803472"/>
            <a:ext cx="5572210" cy="3889916"/>
          </a:xfrm>
          <a:prstGeom prst="rect">
            <a:avLst/>
          </a:prstGeom>
          <a:ln w="38100">
            <a:solidFill>
              <a:srgbClr val="142D8A"/>
            </a:solidFill>
          </a:ln>
        </p:spPr>
      </p:pic>
      <p:sp>
        <p:nvSpPr>
          <p:cNvPr id="8" name="Rectangle: Rounded Corners 7">
            <a:extLst>
              <a:ext uri="{FF2B5EF4-FFF2-40B4-BE49-F238E27FC236}">
                <a16:creationId xmlns:a16="http://schemas.microsoft.com/office/drawing/2014/main" id="{C5B8CD53-5462-4F84-940E-DE861F42F50E}"/>
              </a:ext>
            </a:extLst>
          </p:cNvPr>
          <p:cNvSpPr/>
          <p:nvPr/>
        </p:nvSpPr>
        <p:spPr>
          <a:xfrm>
            <a:off x="6921795" y="4348716"/>
            <a:ext cx="425677" cy="265814"/>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7702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5F4CF2-1848-4EFA-8E14-F176B2EACFCA}"/>
              </a:ext>
            </a:extLst>
          </p:cNvPr>
          <p:cNvSpPr>
            <a:spLocks noGrp="1"/>
          </p:cNvSpPr>
          <p:nvPr>
            <p:ph type="sldNum" sz="quarter" idx="10"/>
          </p:nvPr>
        </p:nvSpPr>
        <p:spPr/>
        <p:txBody>
          <a:bodyPr/>
          <a:lstStyle/>
          <a:p>
            <a:fld id="{1C146586-7EC2-481D-848F-8CE41EB2DE6C}" type="slidenum">
              <a:rPr lang="en-US" smtClean="0"/>
              <a:pPr/>
              <a:t>54</a:t>
            </a:fld>
            <a:endParaRPr lang="en-US"/>
          </a:p>
        </p:txBody>
      </p:sp>
      <p:sp>
        <p:nvSpPr>
          <p:cNvPr id="3" name="Title 2">
            <a:extLst>
              <a:ext uri="{FF2B5EF4-FFF2-40B4-BE49-F238E27FC236}">
                <a16:creationId xmlns:a16="http://schemas.microsoft.com/office/drawing/2014/main" id="{89FB2926-1DB5-4F78-99A3-970FC47C0E62}"/>
              </a:ext>
            </a:extLst>
          </p:cNvPr>
          <p:cNvSpPr>
            <a:spLocks noGrp="1"/>
          </p:cNvSpPr>
          <p:nvPr>
            <p:ph type="title"/>
          </p:nvPr>
        </p:nvSpPr>
        <p:spPr/>
        <p:txBody>
          <a:bodyPr/>
          <a:lstStyle/>
          <a:p>
            <a:r>
              <a:rPr lang="en-US"/>
              <a:t>Remember! </a:t>
            </a:r>
          </a:p>
        </p:txBody>
      </p:sp>
      <p:pic>
        <p:nvPicPr>
          <p:cNvPr id="5" name="Content Placeholder 4">
            <a:extLst>
              <a:ext uri="{FF2B5EF4-FFF2-40B4-BE49-F238E27FC236}">
                <a16:creationId xmlns:a16="http://schemas.microsoft.com/office/drawing/2014/main" id="{E4AA48C7-670C-4F55-ADE2-0122586C0AFD}"/>
              </a:ext>
            </a:extLst>
          </p:cNvPr>
          <p:cNvPicPr>
            <a:picLocks noGrp="1" noChangeAspect="1"/>
          </p:cNvPicPr>
          <p:nvPr>
            <p:ph idx="1"/>
          </p:nvPr>
        </p:nvPicPr>
        <p:blipFill>
          <a:blip r:embed="rId3"/>
          <a:stretch>
            <a:fillRect/>
          </a:stretch>
        </p:blipFill>
        <p:spPr>
          <a:xfrm>
            <a:off x="359569" y="1384390"/>
            <a:ext cx="8424862" cy="2374720"/>
          </a:xfrm>
          <a:prstGeom prst="rect">
            <a:avLst/>
          </a:prstGeom>
          <a:ln w="44450">
            <a:solidFill>
              <a:srgbClr val="142D8A"/>
            </a:solidFill>
          </a:ln>
        </p:spPr>
      </p:pic>
      <p:sp>
        <p:nvSpPr>
          <p:cNvPr id="6" name="Rectangle: Rounded Corners 5">
            <a:extLst>
              <a:ext uri="{FF2B5EF4-FFF2-40B4-BE49-F238E27FC236}">
                <a16:creationId xmlns:a16="http://schemas.microsoft.com/office/drawing/2014/main" id="{7B5E319A-715D-4C97-913C-D1A2988848DF}"/>
              </a:ext>
            </a:extLst>
          </p:cNvPr>
          <p:cNvSpPr/>
          <p:nvPr/>
        </p:nvSpPr>
        <p:spPr>
          <a:xfrm>
            <a:off x="7444563" y="1763897"/>
            <a:ext cx="489097" cy="23391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939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C4D18A-F4A2-4EA2-88EC-E9B1D455A078}"/>
              </a:ext>
            </a:extLst>
          </p:cNvPr>
          <p:cNvSpPr>
            <a:spLocks noGrp="1"/>
          </p:cNvSpPr>
          <p:nvPr>
            <p:ph type="sldNum" sz="quarter" idx="10"/>
          </p:nvPr>
        </p:nvSpPr>
        <p:spPr/>
        <p:txBody>
          <a:bodyPr/>
          <a:lstStyle/>
          <a:p>
            <a:fld id="{1C146586-7EC2-481D-848F-8CE41EB2DE6C}" type="slidenum">
              <a:rPr lang="en-US" smtClean="0"/>
              <a:pPr/>
              <a:t>55</a:t>
            </a:fld>
            <a:endParaRPr lang="en-US"/>
          </a:p>
        </p:txBody>
      </p:sp>
      <p:sp>
        <p:nvSpPr>
          <p:cNvPr id="3" name="Title 2">
            <a:extLst>
              <a:ext uri="{FF2B5EF4-FFF2-40B4-BE49-F238E27FC236}">
                <a16:creationId xmlns:a16="http://schemas.microsoft.com/office/drawing/2014/main" id="{4712A08B-BAA5-4814-8E9F-0601529E781E}"/>
              </a:ext>
            </a:extLst>
          </p:cNvPr>
          <p:cNvSpPr>
            <a:spLocks noGrp="1"/>
          </p:cNvSpPr>
          <p:nvPr>
            <p:ph type="title"/>
          </p:nvPr>
        </p:nvSpPr>
        <p:spPr/>
        <p:txBody>
          <a:bodyPr/>
          <a:lstStyle/>
          <a:p>
            <a:r>
              <a:rPr lang="en-US"/>
              <a:t>Configuration: Local Fields </a:t>
            </a:r>
          </a:p>
        </p:txBody>
      </p:sp>
      <p:pic>
        <p:nvPicPr>
          <p:cNvPr id="5" name="Content Placeholder 4">
            <a:extLst>
              <a:ext uri="{FF2B5EF4-FFF2-40B4-BE49-F238E27FC236}">
                <a16:creationId xmlns:a16="http://schemas.microsoft.com/office/drawing/2014/main" id="{C17CA398-E044-497C-AFA6-B2E8E7EF5118}"/>
              </a:ext>
            </a:extLst>
          </p:cNvPr>
          <p:cNvPicPr>
            <a:picLocks noChangeAspect="1"/>
          </p:cNvPicPr>
          <p:nvPr/>
        </p:nvPicPr>
        <p:blipFill>
          <a:blip r:embed="rId3"/>
          <a:stretch>
            <a:fillRect/>
          </a:stretch>
        </p:blipFill>
        <p:spPr>
          <a:xfrm>
            <a:off x="395610" y="1236600"/>
            <a:ext cx="8424862" cy="2462483"/>
          </a:xfrm>
          <a:prstGeom prst="rect">
            <a:avLst/>
          </a:prstGeom>
          <a:ln w="41275">
            <a:solidFill>
              <a:srgbClr val="142D8A"/>
            </a:solidFill>
          </a:ln>
        </p:spPr>
      </p:pic>
      <p:sp>
        <p:nvSpPr>
          <p:cNvPr id="6" name="Rectangle: Rounded Corners 5">
            <a:extLst>
              <a:ext uri="{FF2B5EF4-FFF2-40B4-BE49-F238E27FC236}">
                <a16:creationId xmlns:a16="http://schemas.microsoft.com/office/drawing/2014/main" id="{1A0D8120-0E20-411F-AF97-308F4C14431F}"/>
              </a:ext>
            </a:extLst>
          </p:cNvPr>
          <p:cNvSpPr/>
          <p:nvPr/>
        </p:nvSpPr>
        <p:spPr>
          <a:xfrm>
            <a:off x="6904139" y="1627463"/>
            <a:ext cx="612397" cy="15939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75FA75C-0FB5-450F-A3A0-8D9A1F7EECBD}"/>
              </a:ext>
            </a:extLst>
          </p:cNvPr>
          <p:cNvPicPr>
            <a:picLocks noChangeAspect="1"/>
          </p:cNvPicPr>
          <p:nvPr/>
        </p:nvPicPr>
        <p:blipFill>
          <a:blip r:embed="rId4"/>
          <a:stretch>
            <a:fillRect/>
          </a:stretch>
        </p:blipFill>
        <p:spPr>
          <a:xfrm>
            <a:off x="6021111" y="1839191"/>
            <a:ext cx="1495425" cy="628650"/>
          </a:xfrm>
          <a:prstGeom prst="rect">
            <a:avLst/>
          </a:prstGeom>
          <a:ln w="38100">
            <a:solidFill>
              <a:srgbClr val="142D8A"/>
            </a:solidFill>
          </a:ln>
        </p:spPr>
      </p:pic>
      <p:sp>
        <p:nvSpPr>
          <p:cNvPr id="9" name="Rectangle: Rounded Corners 8">
            <a:extLst>
              <a:ext uri="{FF2B5EF4-FFF2-40B4-BE49-F238E27FC236}">
                <a16:creationId xmlns:a16="http://schemas.microsoft.com/office/drawing/2014/main" id="{D6FC8C51-185E-47F3-809C-7F6BEE818C6B}"/>
              </a:ext>
            </a:extLst>
          </p:cNvPr>
          <p:cNvSpPr/>
          <p:nvPr/>
        </p:nvSpPr>
        <p:spPr>
          <a:xfrm>
            <a:off x="6031744" y="2164149"/>
            <a:ext cx="1038908" cy="228177"/>
          </a:xfrm>
          <a:prstGeom prst="round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63CBF85-9866-4AE1-8ADF-BEEF8A727FA5}"/>
              </a:ext>
            </a:extLst>
          </p:cNvPr>
          <p:cNvSpPr txBox="1"/>
          <p:nvPr/>
        </p:nvSpPr>
        <p:spPr>
          <a:xfrm>
            <a:off x="-22101" y="4093104"/>
            <a:ext cx="9166101" cy="369332"/>
          </a:xfrm>
          <a:prstGeom prst="rect">
            <a:avLst/>
          </a:prstGeom>
          <a:noFill/>
        </p:spPr>
        <p:txBody>
          <a:bodyPr wrap="square" rtlCol="0">
            <a:spAutoFit/>
          </a:bodyPr>
          <a:lstStyle/>
          <a:p>
            <a:pPr algn="ctr"/>
            <a:r>
              <a:rPr lang="en-US" dirty="0"/>
              <a:t>Alma Configuration &gt; Discovery &gt; Display Configuration&gt; </a:t>
            </a:r>
            <a:r>
              <a:rPr lang="en-US" b="1" dirty="0">
                <a:solidFill>
                  <a:srgbClr val="142D8A"/>
                </a:solidFill>
              </a:rPr>
              <a:t>Manage display and local fields </a:t>
            </a:r>
          </a:p>
        </p:txBody>
      </p:sp>
    </p:spTree>
    <p:extLst>
      <p:ext uri="{BB962C8B-B14F-4D97-AF65-F5344CB8AC3E}">
        <p14:creationId xmlns:p14="http://schemas.microsoft.com/office/powerpoint/2010/main" val="370818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422010-619C-4E09-B2DC-D9F78C0BF21A}"/>
              </a:ext>
            </a:extLst>
          </p:cNvPr>
          <p:cNvSpPr>
            <a:spLocks noGrp="1"/>
          </p:cNvSpPr>
          <p:nvPr>
            <p:ph type="sldNum" sz="quarter" idx="10"/>
          </p:nvPr>
        </p:nvSpPr>
        <p:spPr/>
        <p:txBody>
          <a:bodyPr/>
          <a:lstStyle/>
          <a:p>
            <a:fld id="{1C146586-7EC2-481D-848F-8CE41EB2DE6C}" type="slidenum">
              <a:rPr lang="en-US" smtClean="0"/>
              <a:pPr/>
              <a:t>56</a:t>
            </a:fld>
            <a:endParaRPr lang="en-US"/>
          </a:p>
        </p:txBody>
      </p:sp>
      <p:sp>
        <p:nvSpPr>
          <p:cNvPr id="3" name="Title 2">
            <a:extLst>
              <a:ext uri="{FF2B5EF4-FFF2-40B4-BE49-F238E27FC236}">
                <a16:creationId xmlns:a16="http://schemas.microsoft.com/office/drawing/2014/main" id="{FDF83287-7414-470E-81EE-676639485E3C}"/>
              </a:ext>
            </a:extLst>
          </p:cNvPr>
          <p:cNvSpPr>
            <a:spLocks noGrp="1"/>
          </p:cNvSpPr>
          <p:nvPr>
            <p:ph type="title"/>
          </p:nvPr>
        </p:nvSpPr>
        <p:spPr/>
        <p:txBody>
          <a:bodyPr/>
          <a:lstStyle/>
          <a:p>
            <a:r>
              <a:rPr lang="en-US" dirty="0"/>
              <a:t>Configuration: Local Fields </a:t>
            </a:r>
          </a:p>
        </p:txBody>
      </p:sp>
      <p:pic>
        <p:nvPicPr>
          <p:cNvPr id="5" name="Content Placeholder 4">
            <a:extLst>
              <a:ext uri="{FF2B5EF4-FFF2-40B4-BE49-F238E27FC236}">
                <a16:creationId xmlns:a16="http://schemas.microsoft.com/office/drawing/2014/main" id="{EC4BD586-E317-4644-854A-3C9FDDAF5F96}"/>
              </a:ext>
            </a:extLst>
          </p:cNvPr>
          <p:cNvPicPr>
            <a:picLocks noGrp="1" noChangeAspect="1"/>
          </p:cNvPicPr>
          <p:nvPr>
            <p:ph idx="1"/>
          </p:nvPr>
        </p:nvPicPr>
        <p:blipFill>
          <a:blip r:embed="rId3"/>
          <a:stretch>
            <a:fillRect/>
          </a:stretch>
        </p:blipFill>
        <p:spPr>
          <a:xfrm>
            <a:off x="436627" y="1118719"/>
            <a:ext cx="8424862" cy="2906061"/>
          </a:xfrm>
          <a:prstGeom prst="rect">
            <a:avLst/>
          </a:prstGeom>
          <a:ln w="41275">
            <a:solidFill>
              <a:srgbClr val="142D8A"/>
            </a:solidFill>
          </a:ln>
        </p:spPr>
      </p:pic>
      <p:sp>
        <p:nvSpPr>
          <p:cNvPr id="6" name="Rectangle: Rounded Corners 5">
            <a:extLst>
              <a:ext uri="{FF2B5EF4-FFF2-40B4-BE49-F238E27FC236}">
                <a16:creationId xmlns:a16="http://schemas.microsoft.com/office/drawing/2014/main" id="{A9A20E31-98F3-4E30-981D-FBA9213E413B}"/>
              </a:ext>
            </a:extLst>
          </p:cNvPr>
          <p:cNvSpPr/>
          <p:nvPr/>
        </p:nvSpPr>
        <p:spPr>
          <a:xfrm>
            <a:off x="5092995" y="1468179"/>
            <a:ext cx="3200400" cy="28707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57D16A2-F1E3-454F-BD2B-B55D0E184168}"/>
              </a:ext>
            </a:extLst>
          </p:cNvPr>
          <p:cNvSpPr/>
          <p:nvPr/>
        </p:nvSpPr>
        <p:spPr>
          <a:xfrm>
            <a:off x="694660" y="2254988"/>
            <a:ext cx="1197935" cy="62732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991F78FD-1FE0-4991-8B79-F0AF827313EC}"/>
              </a:ext>
            </a:extLst>
          </p:cNvPr>
          <p:cNvSpPr/>
          <p:nvPr/>
        </p:nvSpPr>
        <p:spPr>
          <a:xfrm>
            <a:off x="7517219" y="3157209"/>
            <a:ext cx="1168021" cy="26736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112D7E3-0BBB-4DD2-B4F3-CAACEF89550A}"/>
              </a:ext>
            </a:extLst>
          </p:cNvPr>
          <p:cNvPicPr>
            <a:picLocks noChangeAspect="1"/>
          </p:cNvPicPr>
          <p:nvPr/>
        </p:nvPicPr>
        <p:blipFill>
          <a:blip r:embed="rId4"/>
          <a:stretch>
            <a:fillRect/>
          </a:stretch>
        </p:blipFill>
        <p:spPr>
          <a:xfrm>
            <a:off x="4343556" y="3207075"/>
            <a:ext cx="3852254" cy="1176518"/>
          </a:xfrm>
          <a:prstGeom prst="rect">
            <a:avLst/>
          </a:prstGeom>
          <a:ln w="38100">
            <a:solidFill>
              <a:srgbClr val="142D8A"/>
            </a:solidFill>
          </a:ln>
        </p:spPr>
      </p:pic>
      <p:sp>
        <p:nvSpPr>
          <p:cNvPr id="10" name="Rectangle: Rounded Corners 9">
            <a:extLst>
              <a:ext uri="{FF2B5EF4-FFF2-40B4-BE49-F238E27FC236}">
                <a16:creationId xmlns:a16="http://schemas.microsoft.com/office/drawing/2014/main" id="{03A060E1-5BE6-4267-A60D-C1AE852D452B}"/>
              </a:ext>
            </a:extLst>
          </p:cNvPr>
          <p:cNvSpPr/>
          <p:nvPr/>
        </p:nvSpPr>
        <p:spPr>
          <a:xfrm>
            <a:off x="8376239" y="1127450"/>
            <a:ext cx="431062" cy="254561"/>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333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92C8CB-F12B-465E-80F6-B49558C611CE}"/>
              </a:ext>
            </a:extLst>
          </p:cNvPr>
          <p:cNvSpPr>
            <a:spLocks noGrp="1"/>
          </p:cNvSpPr>
          <p:nvPr>
            <p:ph type="sldNum" sz="quarter" idx="10"/>
          </p:nvPr>
        </p:nvSpPr>
        <p:spPr/>
        <p:txBody>
          <a:bodyPr/>
          <a:lstStyle/>
          <a:p>
            <a:fld id="{1C146586-7EC2-481D-848F-8CE41EB2DE6C}" type="slidenum">
              <a:rPr lang="en-US" smtClean="0"/>
              <a:pPr/>
              <a:t>57</a:t>
            </a:fld>
            <a:endParaRPr lang="en-US"/>
          </a:p>
        </p:txBody>
      </p:sp>
      <p:sp>
        <p:nvSpPr>
          <p:cNvPr id="3" name="Title 2">
            <a:extLst>
              <a:ext uri="{FF2B5EF4-FFF2-40B4-BE49-F238E27FC236}">
                <a16:creationId xmlns:a16="http://schemas.microsoft.com/office/drawing/2014/main" id="{440D3197-848E-4449-84EE-B4F2CAA214C8}"/>
              </a:ext>
            </a:extLst>
          </p:cNvPr>
          <p:cNvSpPr>
            <a:spLocks noGrp="1"/>
          </p:cNvSpPr>
          <p:nvPr>
            <p:ph type="title"/>
          </p:nvPr>
        </p:nvSpPr>
        <p:spPr/>
        <p:txBody>
          <a:bodyPr/>
          <a:lstStyle/>
          <a:p>
            <a:r>
              <a:rPr lang="en-US" dirty="0"/>
              <a:t>Configuration: Local Fields </a:t>
            </a:r>
          </a:p>
        </p:txBody>
      </p:sp>
      <p:pic>
        <p:nvPicPr>
          <p:cNvPr id="5" name="Content Placeholder 4">
            <a:extLst>
              <a:ext uri="{FF2B5EF4-FFF2-40B4-BE49-F238E27FC236}">
                <a16:creationId xmlns:a16="http://schemas.microsoft.com/office/drawing/2014/main" id="{9C684545-EA1C-4FE2-B0C6-77B55397659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3710" y="1459755"/>
            <a:ext cx="8424862" cy="2223988"/>
          </a:xfrm>
          <a:prstGeom prst="rect">
            <a:avLst/>
          </a:prstGeom>
          <a:ln w="41275">
            <a:solidFill>
              <a:srgbClr val="142D8A"/>
            </a:solidFill>
          </a:ln>
        </p:spPr>
      </p:pic>
      <p:sp>
        <p:nvSpPr>
          <p:cNvPr id="7" name="Rectangle: Rounded Corners 6">
            <a:extLst>
              <a:ext uri="{FF2B5EF4-FFF2-40B4-BE49-F238E27FC236}">
                <a16:creationId xmlns:a16="http://schemas.microsoft.com/office/drawing/2014/main" id="{C2BA44A6-F976-4B31-8F90-AF7AE529F545}"/>
              </a:ext>
            </a:extLst>
          </p:cNvPr>
          <p:cNvSpPr/>
          <p:nvPr/>
        </p:nvSpPr>
        <p:spPr>
          <a:xfrm>
            <a:off x="1905000" y="2133600"/>
            <a:ext cx="1209675" cy="2190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AE8DF258-289E-4ADE-BEB2-ED5ECD16184C}"/>
              </a:ext>
            </a:extLst>
          </p:cNvPr>
          <p:cNvSpPr/>
          <p:nvPr/>
        </p:nvSpPr>
        <p:spPr>
          <a:xfrm>
            <a:off x="7991475" y="3009900"/>
            <a:ext cx="342900" cy="2190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42CDACDF-19C4-48F0-BC9E-BA19F1595F6E}"/>
              </a:ext>
            </a:extLst>
          </p:cNvPr>
          <p:cNvPicPr>
            <a:picLocks noChangeAspect="1"/>
          </p:cNvPicPr>
          <p:nvPr/>
        </p:nvPicPr>
        <p:blipFill>
          <a:blip r:embed="rId4"/>
          <a:stretch>
            <a:fillRect/>
          </a:stretch>
        </p:blipFill>
        <p:spPr>
          <a:xfrm>
            <a:off x="1721576" y="683189"/>
            <a:ext cx="6450874" cy="4128850"/>
          </a:xfrm>
          <a:prstGeom prst="rect">
            <a:avLst/>
          </a:prstGeom>
          <a:ln w="41275">
            <a:solidFill>
              <a:srgbClr val="142D8A"/>
            </a:solidFill>
          </a:ln>
        </p:spPr>
      </p:pic>
      <p:sp>
        <p:nvSpPr>
          <p:cNvPr id="11" name="Rectangle: Rounded Corners 10">
            <a:extLst>
              <a:ext uri="{FF2B5EF4-FFF2-40B4-BE49-F238E27FC236}">
                <a16:creationId xmlns:a16="http://schemas.microsoft.com/office/drawing/2014/main" id="{6B097B8A-FD05-4AB7-9926-D4D3883985F6}"/>
              </a:ext>
            </a:extLst>
          </p:cNvPr>
          <p:cNvSpPr/>
          <p:nvPr/>
        </p:nvSpPr>
        <p:spPr>
          <a:xfrm>
            <a:off x="7686674" y="4497019"/>
            <a:ext cx="428625" cy="28210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86390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5DCF2C9-30CF-4AC2-AB87-1DCB34FC8A8E}"/>
              </a:ext>
            </a:extLst>
          </p:cNvPr>
          <p:cNvSpPr>
            <a:spLocks noGrp="1"/>
          </p:cNvSpPr>
          <p:nvPr>
            <p:ph type="sldNum" sz="quarter" idx="10"/>
          </p:nvPr>
        </p:nvSpPr>
        <p:spPr/>
        <p:txBody>
          <a:bodyPr/>
          <a:lstStyle/>
          <a:p>
            <a:fld id="{1C146586-7EC2-481D-848F-8CE41EB2DE6C}" type="slidenum">
              <a:rPr lang="en-US" smtClean="0"/>
              <a:pPr/>
              <a:t>58</a:t>
            </a:fld>
            <a:endParaRPr lang="en-US"/>
          </a:p>
        </p:txBody>
      </p:sp>
      <p:sp>
        <p:nvSpPr>
          <p:cNvPr id="3" name="Title 2">
            <a:extLst>
              <a:ext uri="{FF2B5EF4-FFF2-40B4-BE49-F238E27FC236}">
                <a16:creationId xmlns:a16="http://schemas.microsoft.com/office/drawing/2014/main" id="{BC6B62AD-BF16-4829-8E9D-7D71C64534D7}"/>
              </a:ext>
            </a:extLst>
          </p:cNvPr>
          <p:cNvSpPr>
            <a:spLocks noGrp="1"/>
          </p:cNvSpPr>
          <p:nvPr>
            <p:ph type="title"/>
          </p:nvPr>
        </p:nvSpPr>
        <p:spPr/>
        <p:txBody>
          <a:bodyPr/>
          <a:lstStyle/>
          <a:p>
            <a:r>
              <a:rPr lang="en-US"/>
              <a:t>Important! </a:t>
            </a:r>
          </a:p>
        </p:txBody>
      </p:sp>
      <p:pic>
        <p:nvPicPr>
          <p:cNvPr id="5" name="Content Placeholder 4">
            <a:extLst>
              <a:ext uri="{FF2B5EF4-FFF2-40B4-BE49-F238E27FC236}">
                <a16:creationId xmlns:a16="http://schemas.microsoft.com/office/drawing/2014/main" id="{E4A63961-E276-4E73-967A-2B6F92F34FBC}"/>
              </a:ext>
            </a:extLst>
          </p:cNvPr>
          <p:cNvPicPr>
            <a:picLocks noChangeAspect="1"/>
          </p:cNvPicPr>
          <p:nvPr/>
        </p:nvPicPr>
        <p:blipFill>
          <a:blip r:embed="rId3"/>
          <a:stretch>
            <a:fillRect/>
          </a:stretch>
        </p:blipFill>
        <p:spPr>
          <a:xfrm>
            <a:off x="267697" y="1361445"/>
            <a:ext cx="8424862" cy="2374720"/>
          </a:xfrm>
          <a:prstGeom prst="rect">
            <a:avLst/>
          </a:prstGeom>
          <a:ln w="44450">
            <a:solidFill>
              <a:srgbClr val="142D8A"/>
            </a:solidFill>
          </a:ln>
        </p:spPr>
      </p:pic>
      <p:sp>
        <p:nvSpPr>
          <p:cNvPr id="6" name="Rectangle: Rounded Corners 5">
            <a:extLst>
              <a:ext uri="{FF2B5EF4-FFF2-40B4-BE49-F238E27FC236}">
                <a16:creationId xmlns:a16="http://schemas.microsoft.com/office/drawing/2014/main" id="{1CF7E7E3-21AD-429E-8C93-D6367D149313}"/>
              </a:ext>
            </a:extLst>
          </p:cNvPr>
          <p:cNvSpPr/>
          <p:nvPr/>
        </p:nvSpPr>
        <p:spPr>
          <a:xfrm>
            <a:off x="7368363" y="1754372"/>
            <a:ext cx="489097" cy="23391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870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7F908F-1254-4030-A182-951E4FEE8B82}"/>
              </a:ext>
            </a:extLst>
          </p:cNvPr>
          <p:cNvSpPr>
            <a:spLocks noGrp="1"/>
          </p:cNvSpPr>
          <p:nvPr>
            <p:ph type="ctrTitle"/>
          </p:nvPr>
        </p:nvSpPr>
        <p:spPr/>
        <p:txBody>
          <a:bodyPr/>
          <a:lstStyle/>
          <a:p>
            <a:r>
              <a:rPr lang="en-US"/>
              <a:t>Local Resource Types &amp; Tags</a:t>
            </a:r>
          </a:p>
        </p:txBody>
      </p:sp>
      <p:sp>
        <p:nvSpPr>
          <p:cNvPr id="3" name="Slide Number Placeholder 2">
            <a:extLst>
              <a:ext uri="{FF2B5EF4-FFF2-40B4-BE49-F238E27FC236}">
                <a16:creationId xmlns:a16="http://schemas.microsoft.com/office/drawing/2014/main" id="{61C11120-5BDD-41EB-B31E-906864005B0D}"/>
              </a:ext>
            </a:extLst>
          </p:cNvPr>
          <p:cNvSpPr>
            <a:spLocks noGrp="1"/>
          </p:cNvSpPr>
          <p:nvPr>
            <p:ph type="sldNum" sz="quarter" idx="10"/>
          </p:nvPr>
        </p:nvSpPr>
        <p:spPr/>
        <p:txBody>
          <a:bodyPr/>
          <a:lstStyle/>
          <a:p>
            <a:fld id="{1C146586-7EC2-481D-848F-8CE41EB2DE6C}" type="slidenum">
              <a:rPr lang="en-US" smtClean="0"/>
              <a:pPr/>
              <a:t>59</a:t>
            </a:fld>
            <a:endParaRPr lang="en-US"/>
          </a:p>
        </p:txBody>
      </p:sp>
    </p:spTree>
    <p:extLst>
      <p:ext uri="{BB962C8B-B14F-4D97-AF65-F5344CB8AC3E}">
        <p14:creationId xmlns:p14="http://schemas.microsoft.com/office/powerpoint/2010/main" val="2357191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7F908F-1254-4030-A182-951E4FEE8B82}"/>
              </a:ext>
            </a:extLst>
          </p:cNvPr>
          <p:cNvSpPr>
            <a:spLocks noGrp="1"/>
          </p:cNvSpPr>
          <p:nvPr>
            <p:ph type="ctrTitle"/>
          </p:nvPr>
        </p:nvSpPr>
        <p:spPr/>
        <p:txBody>
          <a:bodyPr/>
          <a:lstStyle/>
          <a:p>
            <a:r>
              <a:rPr lang="en-US"/>
              <a:t>Adding a View </a:t>
            </a:r>
          </a:p>
        </p:txBody>
      </p:sp>
      <p:sp>
        <p:nvSpPr>
          <p:cNvPr id="3" name="Slide Number Placeholder 2">
            <a:extLst>
              <a:ext uri="{FF2B5EF4-FFF2-40B4-BE49-F238E27FC236}">
                <a16:creationId xmlns:a16="http://schemas.microsoft.com/office/drawing/2014/main" id="{61C11120-5BDD-41EB-B31E-906864005B0D}"/>
              </a:ext>
            </a:extLst>
          </p:cNvPr>
          <p:cNvSpPr>
            <a:spLocks noGrp="1"/>
          </p:cNvSpPr>
          <p:nvPr>
            <p:ph type="sldNum" sz="quarter" idx="10"/>
          </p:nvPr>
        </p:nvSpPr>
        <p:spPr/>
        <p:txBody>
          <a:bodyPr/>
          <a:lstStyle/>
          <a:p>
            <a:fld id="{1C146586-7EC2-481D-848F-8CE41EB2DE6C}" type="slidenum">
              <a:rPr lang="en-US" smtClean="0"/>
              <a:pPr/>
              <a:t>6</a:t>
            </a:fld>
            <a:endParaRPr lang="en-US"/>
          </a:p>
        </p:txBody>
      </p:sp>
    </p:spTree>
    <p:extLst>
      <p:ext uri="{BB962C8B-B14F-4D97-AF65-F5344CB8AC3E}">
        <p14:creationId xmlns:p14="http://schemas.microsoft.com/office/powerpoint/2010/main" val="2143909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731D00-FA5C-4402-94DC-54240826366A}"/>
              </a:ext>
            </a:extLst>
          </p:cNvPr>
          <p:cNvSpPr>
            <a:spLocks noGrp="1"/>
          </p:cNvSpPr>
          <p:nvPr>
            <p:ph type="sldNum" sz="quarter" idx="10"/>
          </p:nvPr>
        </p:nvSpPr>
        <p:spPr/>
        <p:txBody>
          <a:bodyPr/>
          <a:lstStyle/>
          <a:p>
            <a:fld id="{1C146586-7EC2-481D-848F-8CE41EB2DE6C}" type="slidenum">
              <a:rPr lang="en-US" smtClean="0"/>
              <a:pPr/>
              <a:t>60</a:t>
            </a:fld>
            <a:endParaRPr lang="en-US"/>
          </a:p>
        </p:txBody>
      </p:sp>
      <p:sp>
        <p:nvSpPr>
          <p:cNvPr id="5" name="Title 4">
            <a:extLst>
              <a:ext uri="{FF2B5EF4-FFF2-40B4-BE49-F238E27FC236}">
                <a16:creationId xmlns:a16="http://schemas.microsoft.com/office/drawing/2014/main" id="{4A553797-FA79-4CC4-8018-54A0B3D853BD}"/>
              </a:ext>
            </a:extLst>
          </p:cNvPr>
          <p:cNvSpPr>
            <a:spLocks noGrp="1"/>
          </p:cNvSpPr>
          <p:nvPr>
            <p:ph type="title"/>
          </p:nvPr>
        </p:nvSpPr>
        <p:spPr/>
        <p:txBody>
          <a:bodyPr/>
          <a:lstStyle/>
          <a:p>
            <a:r>
              <a:rPr lang="en-US"/>
              <a:t>Local Resource Types</a:t>
            </a:r>
          </a:p>
        </p:txBody>
      </p:sp>
      <p:sp>
        <p:nvSpPr>
          <p:cNvPr id="6" name="Content Placeholder 5">
            <a:extLst>
              <a:ext uri="{FF2B5EF4-FFF2-40B4-BE49-F238E27FC236}">
                <a16:creationId xmlns:a16="http://schemas.microsoft.com/office/drawing/2014/main" id="{04328471-9E4F-4A4A-AFED-C62F4DEB5F8E}"/>
              </a:ext>
            </a:extLst>
          </p:cNvPr>
          <p:cNvSpPr>
            <a:spLocks noGrp="1"/>
          </p:cNvSpPr>
          <p:nvPr>
            <p:ph idx="1"/>
          </p:nvPr>
        </p:nvSpPr>
        <p:spPr/>
        <p:txBody>
          <a:bodyPr vert="horz" lIns="91440" tIns="45720" rIns="91440" bIns="45720" rtlCol="0" anchor="t">
            <a:normAutofit/>
          </a:bodyPr>
          <a:lstStyle/>
          <a:p>
            <a:r>
              <a:rPr lang="en-US"/>
              <a:t>Maximum of 20</a:t>
            </a:r>
          </a:p>
          <a:p>
            <a:r>
              <a:rPr lang="en-US" b="1">
                <a:cs typeface="Calibri"/>
              </a:rPr>
              <a:t>Configuration Menu &gt; Discovery &gt; Display Configuration &gt; Local Resource Types</a:t>
            </a:r>
          </a:p>
          <a:p>
            <a:r>
              <a:rPr lang="en-US">
                <a:cs typeface="Calibri"/>
              </a:rPr>
              <a:t>mapped from Marc or Dublin Core fields/subfields</a:t>
            </a:r>
          </a:p>
          <a:p>
            <a:r>
              <a:rPr lang="en-US">
                <a:cs typeface="Calibri"/>
              </a:rPr>
              <a:t>Run </a:t>
            </a:r>
            <a:r>
              <a:rPr lang="en-US" i="1">
                <a:cs typeface="Calibri"/>
              </a:rPr>
              <a:t>Recalculate Local Resource Types</a:t>
            </a:r>
            <a:r>
              <a:rPr lang="en-US">
                <a:cs typeface="Calibri"/>
              </a:rPr>
              <a:t> Job (</a:t>
            </a:r>
            <a:r>
              <a:rPr lang="en-US" b="1">
                <a:cs typeface="Calibri"/>
              </a:rPr>
              <a:t>Admin &gt; Manage Jobs and Sets &gt; Run a Job</a:t>
            </a:r>
            <a:r>
              <a:rPr lang="en-US">
                <a:cs typeface="Calibri"/>
              </a:rPr>
              <a:t>) on a set of relevant records</a:t>
            </a:r>
          </a:p>
        </p:txBody>
      </p:sp>
      <p:sp>
        <p:nvSpPr>
          <p:cNvPr id="3" name="Rectangle 2">
            <a:extLst>
              <a:ext uri="{FF2B5EF4-FFF2-40B4-BE49-F238E27FC236}">
                <a16:creationId xmlns:a16="http://schemas.microsoft.com/office/drawing/2014/main" id="{C27BE34D-80C9-434F-B6DB-E83AFABE5C8D}"/>
              </a:ext>
            </a:extLst>
          </p:cNvPr>
          <p:cNvSpPr/>
          <p:nvPr/>
        </p:nvSpPr>
        <p:spPr>
          <a:xfrm>
            <a:off x="6660232" y="1968028"/>
            <a:ext cx="2160240" cy="1251794"/>
          </a:xfrm>
          <a:prstGeom prst="rect">
            <a:avLst/>
          </a:prstGeom>
          <a:solidFill>
            <a:srgbClr val="92D3DF"/>
          </a:solidFill>
          <a:ln w="57150">
            <a:solidFill>
              <a:srgbClr val="92D3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2311C03-90A7-4214-B6FF-FE4E042C2F3E}"/>
              </a:ext>
            </a:extLst>
          </p:cNvPr>
          <p:cNvGrpSpPr/>
          <p:nvPr/>
        </p:nvGrpSpPr>
        <p:grpSpPr>
          <a:xfrm>
            <a:off x="7020272" y="1635646"/>
            <a:ext cx="1440161" cy="1621589"/>
            <a:chOff x="6916136" y="1347615"/>
            <a:chExt cx="1690748" cy="1903744"/>
          </a:xfrm>
        </p:grpSpPr>
        <p:pic>
          <p:nvPicPr>
            <p:cNvPr id="7" name="Picture 6">
              <a:extLst>
                <a:ext uri="{FF2B5EF4-FFF2-40B4-BE49-F238E27FC236}">
                  <a16:creationId xmlns:a16="http://schemas.microsoft.com/office/drawing/2014/main" id="{8CE30804-E9C1-4AAC-B58E-2CBBC4A91A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1347615"/>
              <a:ext cx="1482476" cy="1902436"/>
            </a:xfrm>
            <a:prstGeom prst="rect">
              <a:avLst/>
            </a:prstGeom>
          </p:spPr>
        </p:pic>
        <p:sp>
          <p:nvSpPr>
            <p:cNvPr id="8" name="Isosceles Triangle 7">
              <a:extLst>
                <a:ext uri="{FF2B5EF4-FFF2-40B4-BE49-F238E27FC236}">
                  <a16:creationId xmlns:a16="http://schemas.microsoft.com/office/drawing/2014/main" id="{6574CE91-17F6-40C5-A6C8-2605B9727EDA}"/>
                </a:ext>
              </a:extLst>
            </p:cNvPr>
            <p:cNvSpPr/>
            <p:nvPr/>
          </p:nvSpPr>
          <p:spPr>
            <a:xfrm>
              <a:off x="6916136" y="1685764"/>
              <a:ext cx="104137"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7">
              <a:extLst>
                <a:ext uri="{FF2B5EF4-FFF2-40B4-BE49-F238E27FC236}">
                  <a16:creationId xmlns:a16="http://schemas.microsoft.com/office/drawing/2014/main" id="{19A2B8F0-CE2C-40E5-B7ED-FA335A098FFF}"/>
                </a:ext>
              </a:extLst>
            </p:cNvPr>
            <p:cNvSpPr/>
            <p:nvPr/>
          </p:nvSpPr>
          <p:spPr>
            <a:xfrm flipH="1">
              <a:off x="8502748" y="1685764"/>
              <a:ext cx="104136"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304863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731D00-FA5C-4402-94DC-54240826366A}"/>
              </a:ext>
            </a:extLst>
          </p:cNvPr>
          <p:cNvSpPr>
            <a:spLocks noGrp="1"/>
          </p:cNvSpPr>
          <p:nvPr>
            <p:ph type="sldNum" sz="quarter" idx="10"/>
          </p:nvPr>
        </p:nvSpPr>
        <p:spPr/>
        <p:txBody>
          <a:bodyPr/>
          <a:lstStyle/>
          <a:p>
            <a:fld id="{1C146586-7EC2-481D-848F-8CE41EB2DE6C}" type="slidenum">
              <a:rPr lang="en-US" smtClean="0"/>
              <a:pPr/>
              <a:t>61</a:t>
            </a:fld>
            <a:endParaRPr lang="en-US"/>
          </a:p>
        </p:txBody>
      </p:sp>
      <p:sp>
        <p:nvSpPr>
          <p:cNvPr id="5" name="Title 4">
            <a:extLst>
              <a:ext uri="{FF2B5EF4-FFF2-40B4-BE49-F238E27FC236}">
                <a16:creationId xmlns:a16="http://schemas.microsoft.com/office/drawing/2014/main" id="{4A553797-FA79-4CC4-8018-54A0B3D853BD}"/>
              </a:ext>
            </a:extLst>
          </p:cNvPr>
          <p:cNvSpPr>
            <a:spLocks noGrp="1"/>
          </p:cNvSpPr>
          <p:nvPr>
            <p:ph type="title"/>
          </p:nvPr>
        </p:nvSpPr>
        <p:spPr/>
        <p:txBody>
          <a:bodyPr/>
          <a:lstStyle/>
          <a:p>
            <a:r>
              <a:rPr lang="en-US"/>
              <a:t>Configuration Local Resource Types</a:t>
            </a:r>
          </a:p>
        </p:txBody>
      </p:sp>
      <p:sp>
        <p:nvSpPr>
          <p:cNvPr id="6" name="Content Placeholder 5">
            <a:extLst>
              <a:ext uri="{FF2B5EF4-FFF2-40B4-BE49-F238E27FC236}">
                <a16:creationId xmlns:a16="http://schemas.microsoft.com/office/drawing/2014/main" id="{04328471-9E4F-4A4A-AFED-C62F4DEB5F8E}"/>
              </a:ext>
            </a:extLst>
          </p:cNvPr>
          <p:cNvSpPr>
            <a:spLocks noGrp="1"/>
          </p:cNvSpPr>
          <p:nvPr>
            <p:ph idx="1"/>
          </p:nvPr>
        </p:nvSpPr>
        <p:spPr/>
        <p:txBody>
          <a:bodyPr vert="horz" lIns="91440" tIns="45720" rIns="91440" bIns="45720" rtlCol="0" anchor="t">
            <a:normAutofit/>
          </a:bodyPr>
          <a:lstStyle/>
          <a:p>
            <a:r>
              <a:rPr lang="en-US" dirty="0"/>
              <a:t>Plural label = Facets / Advanced Search</a:t>
            </a:r>
            <a:endParaRPr lang="en-US" dirty="0">
              <a:cs typeface="Calibri"/>
            </a:endParaRPr>
          </a:p>
          <a:p>
            <a:r>
              <a:rPr lang="en-US" dirty="0">
                <a:cs typeface="Calibri"/>
              </a:rPr>
              <a:t>Singular label = Record brief display</a:t>
            </a:r>
          </a:p>
          <a:p>
            <a:endParaRPr lang="en-US" dirty="0">
              <a:cs typeface="Calibri"/>
            </a:endParaRPr>
          </a:p>
          <a:p>
            <a:pPr marL="0" indent="0">
              <a:buNone/>
            </a:pPr>
            <a:endParaRPr lang="en-US" dirty="0">
              <a:cs typeface="Calibri"/>
            </a:endParaRPr>
          </a:p>
          <a:p>
            <a:pPr marL="0" indent="0">
              <a:buNone/>
            </a:pPr>
            <a:endParaRPr lang="en-US" dirty="0">
              <a:cs typeface="Calibri"/>
            </a:endParaRPr>
          </a:p>
          <a:p>
            <a:pPr marL="0" indent="0">
              <a:buNone/>
            </a:pPr>
            <a:endParaRPr lang="en-US" dirty="0">
              <a:cs typeface="Calibri"/>
            </a:endParaRPr>
          </a:p>
          <a:p>
            <a:pPr marL="0" indent="0">
              <a:buNone/>
            </a:pPr>
            <a:endParaRPr lang="en-US" dirty="0">
              <a:cs typeface="Calibri"/>
            </a:endParaRPr>
          </a:p>
          <a:p>
            <a:r>
              <a:rPr lang="en-US" b="1" dirty="0">
                <a:cs typeface="Calibri"/>
              </a:rPr>
              <a:t>Regular expression</a:t>
            </a:r>
            <a:r>
              <a:rPr lang="en-US" dirty="0">
                <a:cs typeface="Calibri"/>
              </a:rPr>
              <a:t> mapping: &lt;</a:t>
            </a:r>
            <a:r>
              <a:rPr lang="en-US" i="1" dirty="0">
                <a:cs typeface="Calibri"/>
              </a:rPr>
              <a:t>field</a:t>
            </a:r>
            <a:r>
              <a:rPr lang="en-US" dirty="0">
                <a:cs typeface="Calibri"/>
              </a:rPr>
              <a:t>&gt; $&lt;</a:t>
            </a:r>
            <a:r>
              <a:rPr lang="en-US" i="1" dirty="0">
                <a:cs typeface="Calibri"/>
              </a:rPr>
              <a:t>subfield</a:t>
            </a:r>
            <a:r>
              <a:rPr lang="en-US" dirty="0">
                <a:cs typeface="Calibri"/>
              </a:rPr>
              <a:t>&gt;), MARC fixed field (00X), LDR</a:t>
            </a:r>
          </a:p>
          <a:p>
            <a:endParaRPr lang="en-US" dirty="0">
              <a:cs typeface="Calibri"/>
            </a:endParaRPr>
          </a:p>
        </p:txBody>
      </p:sp>
      <p:pic>
        <p:nvPicPr>
          <p:cNvPr id="9" name="Picture 8">
            <a:extLst>
              <a:ext uri="{FF2B5EF4-FFF2-40B4-BE49-F238E27FC236}">
                <a16:creationId xmlns:a16="http://schemas.microsoft.com/office/drawing/2014/main" id="{3F443500-7CD2-4F54-8699-2292BC5AD6C7}"/>
              </a:ext>
            </a:extLst>
          </p:cNvPr>
          <p:cNvPicPr>
            <a:picLocks noChangeAspect="1"/>
          </p:cNvPicPr>
          <p:nvPr/>
        </p:nvPicPr>
        <p:blipFill rotWithShape="1">
          <a:blip r:embed="rId3"/>
          <a:srcRect l="2083" t="5460" r="3538" b="15582"/>
          <a:stretch/>
        </p:blipFill>
        <p:spPr>
          <a:xfrm>
            <a:off x="293018" y="2018291"/>
            <a:ext cx="8629972" cy="1485901"/>
          </a:xfrm>
          <a:prstGeom prst="rect">
            <a:avLst/>
          </a:prstGeom>
          <a:ln w="44450">
            <a:solidFill>
              <a:srgbClr val="142D8A"/>
            </a:solidFill>
          </a:ln>
        </p:spPr>
      </p:pic>
      <p:sp>
        <p:nvSpPr>
          <p:cNvPr id="10" name="Rectangle: Rounded Corners 9">
            <a:extLst>
              <a:ext uri="{FF2B5EF4-FFF2-40B4-BE49-F238E27FC236}">
                <a16:creationId xmlns:a16="http://schemas.microsoft.com/office/drawing/2014/main" id="{57CC65DE-86F9-47A0-AD67-B4C8D66775AE}"/>
              </a:ext>
            </a:extLst>
          </p:cNvPr>
          <p:cNvSpPr/>
          <p:nvPr/>
        </p:nvSpPr>
        <p:spPr>
          <a:xfrm>
            <a:off x="1162050" y="2381250"/>
            <a:ext cx="361950" cy="1905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912227AA-3459-4A3D-87B2-A025A54F9C20}"/>
              </a:ext>
            </a:extLst>
          </p:cNvPr>
          <p:cNvSpPr/>
          <p:nvPr/>
        </p:nvSpPr>
        <p:spPr>
          <a:xfrm>
            <a:off x="7934324" y="2428875"/>
            <a:ext cx="561975" cy="1905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18847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C4D18A-F4A2-4EA2-88EC-E9B1D455A078}"/>
              </a:ext>
            </a:extLst>
          </p:cNvPr>
          <p:cNvSpPr>
            <a:spLocks noGrp="1"/>
          </p:cNvSpPr>
          <p:nvPr>
            <p:ph type="sldNum" sz="quarter" idx="10"/>
          </p:nvPr>
        </p:nvSpPr>
        <p:spPr/>
        <p:txBody>
          <a:bodyPr/>
          <a:lstStyle/>
          <a:p>
            <a:fld id="{1C146586-7EC2-481D-848F-8CE41EB2DE6C}" type="slidenum">
              <a:rPr lang="en-US" smtClean="0"/>
              <a:pPr/>
              <a:t>62</a:t>
            </a:fld>
            <a:endParaRPr lang="en-US"/>
          </a:p>
        </p:txBody>
      </p:sp>
      <p:sp>
        <p:nvSpPr>
          <p:cNvPr id="3" name="Title 2">
            <a:extLst>
              <a:ext uri="{FF2B5EF4-FFF2-40B4-BE49-F238E27FC236}">
                <a16:creationId xmlns:a16="http://schemas.microsoft.com/office/drawing/2014/main" id="{4712A08B-BAA5-4814-8E9F-0601529E781E}"/>
              </a:ext>
            </a:extLst>
          </p:cNvPr>
          <p:cNvSpPr>
            <a:spLocks noGrp="1"/>
          </p:cNvSpPr>
          <p:nvPr>
            <p:ph type="title"/>
          </p:nvPr>
        </p:nvSpPr>
        <p:spPr/>
        <p:txBody>
          <a:bodyPr/>
          <a:lstStyle/>
          <a:p>
            <a:r>
              <a:rPr lang="en-US"/>
              <a:t>Configuration: Local Resource Types</a:t>
            </a:r>
          </a:p>
        </p:txBody>
      </p:sp>
      <p:pic>
        <p:nvPicPr>
          <p:cNvPr id="5" name="Picture 5" descr="A screenshot of a cell phone&#10;&#10;Description generated with very high confidence">
            <a:extLst>
              <a:ext uri="{FF2B5EF4-FFF2-40B4-BE49-F238E27FC236}">
                <a16:creationId xmlns:a16="http://schemas.microsoft.com/office/drawing/2014/main" id="{45DED773-1A09-423B-9C6E-EB2B3EDF4464}"/>
              </a:ext>
            </a:extLst>
          </p:cNvPr>
          <p:cNvPicPr>
            <a:picLocks noGrp="1" noChangeAspect="1"/>
          </p:cNvPicPr>
          <p:nvPr>
            <p:ph idx="1"/>
          </p:nvPr>
        </p:nvPicPr>
        <p:blipFill>
          <a:blip r:embed="rId3"/>
          <a:stretch>
            <a:fillRect/>
          </a:stretch>
        </p:blipFill>
        <p:spPr>
          <a:xfrm>
            <a:off x="2412605" y="646479"/>
            <a:ext cx="4390798" cy="3777722"/>
          </a:xfrm>
          <a:prstGeom prst="rect">
            <a:avLst/>
          </a:prstGeom>
          <a:ln w="38100">
            <a:solidFill>
              <a:srgbClr val="142D8A"/>
            </a:solidFill>
          </a:ln>
        </p:spPr>
      </p:pic>
      <p:sp>
        <p:nvSpPr>
          <p:cNvPr id="6" name="TextBox 5">
            <a:extLst>
              <a:ext uri="{FF2B5EF4-FFF2-40B4-BE49-F238E27FC236}">
                <a16:creationId xmlns:a16="http://schemas.microsoft.com/office/drawing/2014/main" id="{D2A640C5-EAD0-4895-8FEC-B615BE93DEFF}"/>
              </a:ext>
            </a:extLst>
          </p:cNvPr>
          <p:cNvSpPr txBox="1"/>
          <p:nvPr/>
        </p:nvSpPr>
        <p:spPr>
          <a:xfrm>
            <a:off x="24953" y="4442707"/>
            <a:ext cx="9166101" cy="369332"/>
          </a:xfrm>
          <a:prstGeom prst="rect">
            <a:avLst/>
          </a:prstGeom>
          <a:noFill/>
        </p:spPr>
        <p:txBody>
          <a:bodyPr wrap="square" rtlCol="0">
            <a:spAutoFit/>
          </a:bodyPr>
          <a:lstStyle/>
          <a:p>
            <a:pPr algn="ctr"/>
            <a:r>
              <a:rPr lang="en-US" dirty="0"/>
              <a:t>Alma Configuration &gt; Discovery &gt; Display Configuration&gt; </a:t>
            </a:r>
            <a:r>
              <a:rPr lang="en-US" b="1" dirty="0">
                <a:solidFill>
                  <a:srgbClr val="142D8A"/>
                </a:solidFill>
              </a:rPr>
              <a:t>Local Resource Types</a:t>
            </a:r>
          </a:p>
        </p:txBody>
      </p:sp>
      <p:pic>
        <p:nvPicPr>
          <p:cNvPr id="4" name="Picture 3">
            <a:extLst>
              <a:ext uri="{FF2B5EF4-FFF2-40B4-BE49-F238E27FC236}">
                <a16:creationId xmlns:a16="http://schemas.microsoft.com/office/drawing/2014/main" id="{81C8066D-D47F-4591-9CDA-AE3886C85198}"/>
              </a:ext>
            </a:extLst>
          </p:cNvPr>
          <p:cNvPicPr>
            <a:picLocks noChangeAspect="1"/>
          </p:cNvPicPr>
          <p:nvPr/>
        </p:nvPicPr>
        <p:blipFill>
          <a:blip r:embed="rId4"/>
          <a:stretch>
            <a:fillRect/>
          </a:stretch>
        </p:blipFill>
        <p:spPr>
          <a:xfrm>
            <a:off x="2234487" y="1161380"/>
            <a:ext cx="4610100" cy="2976272"/>
          </a:xfrm>
          <a:prstGeom prst="rect">
            <a:avLst/>
          </a:prstGeom>
          <a:ln w="41275">
            <a:solidFill>
              <a:srgbClr val="142D8A"/>
            </a:solidFill>
          </a:ln>
        </p:spPr>
      </p:pic>
      <p:sp>
        <p:nvSpPr>
          <p:cNvPr id="7" name="Rectangle: Rounded Corners 6">
            <a:extLst>
              <a:ext uri="{FF2B5EF4-FFF2-40B4-BE49-F238E27FC236}">
                <a16:creationId xmlns:a16="http://schemas.microsoft.com/office/drawing/2014/main" id="{730A88C3-3A9A-4B80-85BB-B8C537E6984F}"/>
              </a:ext>
            </a:extLst>
          </p:cNvPr>
          <p:cNvSpPr/>
          <p:nvPr/>
        </p:nvSpPr>
        <p:spPr>
          <a:xfrm>
            <a:off x="6496050" y="1676400"/>
            <a:ext cx="133350" cy="35188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453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56FF83-4B75-4CE1-85D0-67EFDADF6297}"/>
              </a:ext>
            </a:extLst>
          </p:cNvPr>
          <p:cNvSpPr>
            <a:spLocks noGrp="1"/>
          </p:cNvSpPr>
          <p:nvPr>
            <p:ph type="sldNum" sz="quarter" idx="10"/>
          </p:nvPr>
        </p:nvSpPr>
        <p:spPr/>
        <p:txBody>
          <a:bodyPr/>
          <a:lstStyle/>
          <a:p>
            <a:fld id="{1C146586-7EC2-481D-848F-8CE41EB2DE6C}" type="slidenum">
              <a:rPr lang="en-US" smtClean="0"/>
              <a:pPr/>
              <a:t>63</a:t>
            </a:fld>
            <a:endParaRPr lang="en-US"/>
          </a:p>
        </p:txBody>
      </p:sp>
      <p:sp>
        <p:nvSpPr>
          <p:cNvPr id="3" name="Title 2">
            <a:extLst>
              <a:ext uri="{FF2B5EF4-FFF2-40B4-BE49-F238E27FC236}">
                <a16:creationId xmlns:a16="http://schemas.microsoft.com/office/drawing/2014/main" id="{4EB9A287-4BFE-4032-A709-04F4E2F17AAC}"/>
              </a:ext>
            </a:extLst>
          </p:cNvPr>
          <p:cNvSpPr>
            <a:spLocks noGrp="1"/>
          </p:cNvSpPr>
          <p:nvPr>
            <p:ph type="title"/>
          </p:nvPr>
        </p:nvSpPr>
        <p:spPr/>
        <p:txBody>
          <a:bodyPr/>
          <a:lstStyle/>
          <a:p>
            <a:r>
              <a:rPr lang="en-US" dirty="0">
                <a:cs typeface="Calibri"/>
              </a:rPr>
              <a:t>Marc Field mapping</a:t>
            </a:r>
            <a:endParaRPr lang="en-US" dirty="0"/>
          </a:p>
        </p:txBody>
      </p:sp>
      <p:sp>
        <p:nvSpPr>
          <p:cNvPr id="4" name="Content Placeholder 3">
            <a:extLst>
              <a:ext uri="{FF2B5EF4-FFF2-40B4-BE49-F238E27FC236}">
                <a16:creationId xmlns:a16="http://schemas.microsoft.com/office/drawing/2014/main" id="{C41CDD4C-1CDE-4ABC-A9FB-40898272F091}"/>
              </a:ext>
            </a:extLst>
          </p:cNvPr>
          <p:cNvSpPr>
            <a:spLocks noGrp="1"/>
          </p:cNvSpPr>
          <p:nvPr>
            <p:ph idx="1"/>
          </p:nvPr>
        </p:nvSpPr>
        <p:spPr>
          <a:xfrm>
            <a:off x="395536" y="771550"/>
            <a:ext cx="4446248" cy="3979385"/>
          </a:xfrm>
        </p:spPr>
        <p:txBody>
          <a:bodyPr vert="horz" lIns="91440" tIns="45720" rIns="91440" bIns="45720" rtlCol="0" anchor="t">
            <a:normAutofit/>
          </a:bodyPr>
          <a:lstStyle/>
          <a:p>
            <a:pPr marL="0" indent="0">
              <a:buNone/>
            </a:pPr>
            <a:r>
              <a:rPr lang="en-US" b="1" dirty="0">
                <a:cs typeface="Calibri"/>
              </a:rPr>
              <a:t>No Regular expression</a:t>
            </a:r>
            <a:r>
              <a:rPr lang="en-US" dirty="0">
                <a:cs typeface="Calibri"/>
              </a:rPr>
              <a:t> (Marc &amp; DC) = matching values separated by semicolon:</a:t>
            </a:r>
            <a:endParaRPr lang="en-US" dirty="0"/>
          </a:p>
          <a:p>
            <a:pPr marL="0" indent="0">
              <a:buNone/>
            </a:pPr>
            <a:r>
              <a:rPr lang="en-US" sz="2000" b="1" i="1" dirty="0" err="1">
                <a:latin typeface="Courier New"/>
                <a:cs typeface="Calibri"/>
              </a:rPr>
              <a:t>exa;ex;Examination</a:t>
            </a:r>
            <a:r>
              <a:rPr lang="en-US" sz="2000" b="1" i="1" dirty="0">
                <a:latin typeface="Courier New"/>
                <a:cs typeface="Calibri"/>
              </a:rPr>
              <a:t> paper</a:t>
            </a:r>
            <a:endParaRPr lang="en-US" sz="2000" i="1" dirty="0">
              <a:latin typeface="Courier New"/>
            </a:endParaRPr>
          </a:p>
          <a:p>
            <a:pPr marL="0" indent="0">
              <a:buNone/>
            </a:pPr>
            <a:endParaRPr lang="en-US" b="1" dirty="0">
              <a:cs typeface="Calibri"/>
            </a:endParaRPr>
          </a:p>
          <a:p>
            <a:pPr marL="0" indent="0">
              <a:buNone/>
            </a:pPr>
            <a:r>
              <a:rPr lang="en-US" b="1" dirty="0">
                <a:cs typeface="Calibri"/>
              </a:rPr>
              <a:t>Regular expression </a:t>
            </a:r>
            <a:r>
              <a:rPr lang="en-US" dirty="0">
                <a:cs typeface="Calibri"/>
              </a:rPr>
              <a:t>(Marc only) =</a:t>
            </a:r>
            <a:r>
              <a:rPr lang="en-US" b="1" dirty="0">
                <a:cs typeface="Calibri"/>
              </a:rPr>
              <a:t> </a:t>
            </a:r>
            <a:r>
              <a:rPr lang="en-US" dirty="0">
                <a:cs typeface="Calibri"/>
              </a:rPr>
              <a:t>specify to extract data from field</a:t>
            </a:r>
          </a:p>
          <a:p>
            <a:pPr marL="0" indent="0">
              <a:buNone/>
            </a:pPr>
            <a:r>
              <a:rPr lang="en-US" dirty="0">
                <a:cs typeface="Calibri"/>
              </a:rPr>
              <a:t>^.{32}[aoc].*</a:t>
            </a:r>
            <a:endParaRPr lang="en-US" dirty="0"/>
          </a:p>
          <a:p>
            <a:pPr marL="0" indent="0">
              <a:buNone/>
            </a:pPr>
            <a:endParaRPr lang="en-US" b="1" dirty="0">
              <a:cs typeface="Calibri"/>
            </a:endParaRPr>
          </a:p>
          <a:p>
            <a:pPr marL="0" indent="0">
              <a:buNone/>
            </a:pPr>
            <a:endParaRPr lang="en-US" dirty="0">
              <a:cs typeface="Calibri"/>
            </a:endParaRPr>
          </a:p>
        </p:txBody>
      </p:sp>
      <p:pic>
        <p:nvPicPr>
          <p:cNvPr id="5" name="Picture 5" descr="A screenshot of a cell phone&#10;&#10;Description generated with very high confidence">
            <a:extLst>
              <a:ext uri="{FF2B5EF4-FFF2-40B4-BE49-F238E27FC236}">
                <a16:creationId xmlns:a16="http://schemas.microsoft.com/office/drawing/2014/main" id="{CE04448F-E55F-4891-91EA-96FF6B3B64DB}"/>
              </a:ext>
            </a:extLst>
          </p:cNvPr>
          <p:cNvPicPr>
            <a:picLocks noChangeAspect="1"/>
          </p:cNvPicPr>
          <p:nvPr/>
        </p:nvPicPr>
        <p:blipFill rotWithShape="1">
          <a:blip r:embed="rId3"/>
          <a:srcRect t="57375"/>
          <a:stretch/>
        </p:blipFill>
        <p:spPr>
          <a:xfrm>
            <a:off x="4767356" y="1377679"/>
            <a:ext cx="4265565" cy="1564316"/>
          </a:xfrm>
          <a:prstGeom prst="rect">
            <a:avLst/>
          </a:prstGeom>
          <a:ln w="38100">
            <a:solidFill>
              <a:srgbClr val="142D8A"/>
            </a:solidFill>
          </a:ln>
        </p:spPr>
      </p:pic>
    </p:spTree>
    <p:extLst>
      <p:ext uri="{BB962C8B-B14F-4D97-AF65-F5344CB8AC3E}">
        <p14:creationId xmlns:p14="http://schemas.microsoft.com/office/powerpoint/2010/main" val="35500802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B3B04D-9833-425D-B694-01306751E4EF}"/>
              </a:ext>
            </a:extLst>
          </p:cNvPr>
          <p:cNvSpPr>
            <a:spLocks noGrp="1"/>
          </p:cNvSpPr>
          <p:nvPr>
            <p:ph type="sldNum" sz="quarter" idx="10"/>
          </p:nvPr>
        </p:nvSpPr>
        <p:spPr/>
        <p:txBody>
          <a:bodyPr/>
          <a:lstStyle/>
          <a:p>
            <a:fld id="{1C146586-7EC2-481D-848F-8CE41EB2DE6C}" type="slidenum">
              <a:rPr lang="en-US" smtClean="0"/>
              <a:pPr/>
              <a:t>64</a:t>
            </a:fld>
            <a:endParaRPr lang="en-US"/>
          </a:p>
        </p:txBody>
      </p:sp>
      <p:sp>
        <p:nvSpPr>
          <p:cNvPr id="5" name="Title 4">
            <a:extLst>
              <a:ext uri="{FF2B5EF4-FFF2-40B4-BE49-F238E27FC236}">
                <a16:creationId xmlns:a16="http://schemas.microsoft.com/office/drawing/2014/main" id="{89E5F5F6-5DAB-401B-B5F3-73AA4A2E3DAF}"/>
              </a:ext>
            </a:extLst>
          </p:cNvPr>
          <p:cNvSpPr>
            <a:spLocks noGrp="1"/>
          </p:cNvSpPr>
          <p:nvPr>
            <p:ph type="title"/>
          </p:nvPr>
        </p:nvSpPr>
        <p:spPr/>
        <p:txBody>
          <a:bodyPr/>
          <a:lstStyle/>
          <a:p>
            <a:r>
              <a:rPr lang="en-US"/>
              <a:t>Managing Tags</a:t>
            </a:r>
          </a:p>
        </p:txBody>
      </p:sp>
      <p:sp>
        <p:nvSpPr>
          <p:cNvPr id="6" name="Content Placeholder 5">
            <a:extLst>
              <a:ext uri="{FF2B5EF4-FFF2-40B4-BE49-F238E27FC236}">
                <a16:creationId xmlns:a16="http://schemas.microsoft.com/office/drawing/2014/main" id="{4DE8197D-1343-4BE2-BACE-49BDA15F51C7}"/>
              </a:ext>
            </a:extLst>
          </p:cNvPr>
          <p:cNvSpPr>
            <a:spLocks noGrp="1"/>
          </p:cNvSpPr>
          <p:nvPr>
            <p:ph idx="1"/>
          </p:nvPr>
        </p:nvSpPr>
        <p:spPr/>
        <p:txBody>
          <a:bodyPr vert="horz" lIns="91440" tIns="45720" rIns="91440" bIns="45720" rtlCol="0" anchor="t">
            <a:normAutofit/>
          </a:bodyPr>
          <a:lstStyle/>
          <a:p>
            <a:r>
              <a:rPr lang="en-US"/>
              <a:t>Tags added by Primo VE Users can be viewed in</a:t>
            </a:r>
            <a:r>
              <a:rPr lang="en-US" b="1" i="1"/>
              <a:t> </a:t>
            </a:r>
            <a:r>
              <a:rPr lang="en-US" b="1"/>
              <a:t>Configuration Menu &gt; Discovery &gt; Display Configuration &gt; Manage Tags</a:t>
            </a:r>
            <a:endParaRPr lang="en-US" b="1">
              <a:cs typeface="Calibri"/>
            </a:endParaRPr>
          </a:p>
          <a:p>
            <a:endParaRPr lang="en-US" b="1">
              <a:cs typeface="Calibri"/>
            </a:endParaRPr>
          </a:p>
          <a:p>
            <a:r>
              <a:rPr lang="en-US">
                <a:cs typeface="Calibri"/>
              </a:rPr>
              <a:t>Tags can be deleted for any reason by Alma user with Discovery </a:t>
            </a:r>
            <a:r>
              <a:rPr lang="en-US" b="1">
                <a:cs typeface="Calibri"/>
              </a:rPr>
              <a:t>– Admin </a:t>
            </a:r>
            <a:r>
              <a:rPr lang="en-US">
                <a:cs typeface="Calibri"/>
              </a:rPr>
              <a:t>role</a:t>
            </a:r>
          </a:p>
          <a:p>
            <a:endParaRPr lang="en-US">
              <a:cs typeface="Calibri"/>
            </a:endParaRPr>
          </a:p>
        </p:txBody>
      </p:sp>
    </p:spTree>
    <p:extLst>
      <p:ext uri="{BB962C8B-B14F-4D97-AF65-F5344CB8AC3E}">
        <p14:creationId xmlns:p14="http://schemas.microsoft.com/office/powerpoint/2010/main" val="4621787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B3B04D-9833-425D-B694-01306751E4EF}"/>
              </a:ext>
            </a:extLst>
          </p:cNvPr>
          <p:cNvSpPr>
            <a:spLocks noGrp="1"/>
          </p:cNvSpPr>
          <p:nvPr>
            <p:ph type="sldNum" sz="quarter" idx="10"/>
          </p:nvPr>
        </p:nvSpPr>
        <p:spPr/>
        <p:txBody>
          <a:bodyPr/>
          <a:lstStyle/>
          <a:p>
            <a:fld id="{1C146586-7EC2-481D-848F-8CE41EB2DE6C}" type="slidenum">
              <a:rPr lang="en-US" smtClean="0"/>
              <a:pPr/>
              <a:t>65</a:t>
            </a:fld>
            <a:endParaRPr lang="en-US"/>
          </a:p>
        </p:txBody>
      </p:sp>
      <p:sp>
        <p:nvSpPr>
          <p:cNvPr id="5" name="Title 4">
            <a:extLst>
              <a:ext uri="{FF2B5EF4-FFF2-40B4-BE49-F238E27FC236}">
                <a16:creationId xmlns:a16="http://schemas.microsoft.com/office/drawing/2014/main" id="{89E5F5F6-5DAB-401B-B5F3-73AA4A2E3DAF}"/>
              </a:ext>
            </a:extLst>
          </p:cNvPr>
          <p:cNvSpPr>
            <a:spLocks noGrp="1"/>
          </p:cNvSpPr>
          <p:nvPr>
            <p:ph type="title"/>
          </p:nvPr>
        </p:nvSpPr>
        <p:spPr/>
        <p:txBody>
          <a:bodyPr/>
          <a:lstStyle/>
          <a:p>
            <a:r>
              <a:rPr lang="en-US"/>
              <a:t>Managing Tags</a:t>
            </a:r>
          </a:p>
        </p:txBody>
      </p:sp>
      <p:sp>
        <p:nvSpPr>
          <p:cNvPr id="6" name="Content Placeholder 5">
            <a:extLst>
              <a:ext uri="{FF2B5EF4-FFF2-40B4-BE49-F238E27FC236}">
                <a16:creationId xmlns:a16="http://schemas.microsoft.com/office/drawing/2014/main" id="{4DE8197D-1343-4BE2-BACE-49BDA15F51C7}"/>
              </a:ext>
            </a:extLst>
          </p:cNvPr>
          <p:cNvSpPr>
            <a:spLocks noGrp="1"/>
          </p:cNvSpPr>
          <p:nvPr>
            <p:ph idx="1"/>
          </p:nvPr>
        </p:nvSpPr>
        <p:spPr/>
        <p:txBody>
          <a:bodyPr vert="horz" lIns="91440" tIns="45720" rIns="91440" bIns="45720" rtlCol="0" anchor="t">
            <a:normAutofit/>
          </a:bodyPr>
          <a:lstStyle/>
          <a:p>
            <a:endParaRPr lang="en-US" b="1">
              <a:cs typeface="Calibri"/>
            </a:endParaRPr>
          </a:p>
          <a:p>
            <a:endParaRPr lang="en-US"/>
          </a:p>
        </p:txBody>
      </p:sp>
      <p:pic>
        <p:nvPicPr>
          <p:cNvPr id="3" name="Picture 3" descr="A screenshot of a cell phone&#10;&#10;Description generated with very high confidence">
            <a:extLst>
              <a:ext uri="{FF2B5EF4-FFF2-40B4-BE49-F238E27FC236}">
                <a16:creationId xmlns:a16="http://schemas.microsoft.com/office/drawing/2014/main" id="{E49D922F-F6EC-4601-A6B3-48CBE1952752}"/>
              </a:ext>
            </a:extLst>
          </p:cNvPr>
          <p:cNvPicPr>
            <a:picLocks noChangeAspect="1"/>
          </p:cNvPicPr>
          <p:nvPr/>
        </p:nvPicPr>
        <p:blipFill>
          <a:blip r:embed="rId3"/>
          <a:stretch>
            <a:fillRect/>
          </a:stretch>
        </p:blipFill>
        <p:spPr>
          <a:xfrm>
            <a:off x="434866" y="1135277"/>
            <a:ext cx="5502165" cy="2669308"/>
          </a:xfrm>
          <a:prstGeom prst="rect">
            <a:avLst/>
          </a:prstGeom>
          <a:ln w="38100">
            <a:solidFill>
              <a:srgbClr val="142D8A"/>
            </a:solidFill>
          </a:ln>
        </p:spPr>
      </p:pic>
    </p:spTree>
    <p:extLst>
      <p:ext uri="{BB962C8B-B14F-4D97-AF65-F5344CB8AC3E}">
        <p14:creationId xmlns:p14="http://schemas.microsoft.com/office/powerpoint/2010/main" val="4059941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7F1A2599-9C38-44C5-AF2A-F68384466301}"/>
              </a:ext>
            </a:extLst>
          </p:cNvPr>
          <p:cNvSpPr>
            <a:spLocks noGrp="1"/>
          </p:cNvSpPr>
          <p:nvPr>
            <p:ph type="subTitle" idx="1"/>
          </p:nvPr>
        </p:nvSpPr>
        <p:spPr/>
        <p:txBody>
          <a:bodyPr/>
          <a:lstStyle/>
          <a:p>
            <a:r>
              <a:rPr lang="en-US"/>
              <a:t>Questions? </a:t>
            </a:r>
          </a:p>
        </p:txBody>
      </p:sp>
      <p:sp>
        <p:nvSpPr>
          <p:cNvPr id="2" name="Slide Number Placeholder 1">
            <a:extLst>
              <a:ext uri="{FF2B5EF4-FFF2-40B4-BE49-F238E27FC236}">
                <a16:creationId xmlns:a16="http://schemas.microsoft.com/office/drawing/2014/main" id="{8A400849-91CF-47CA-A019-0A99A68D8A06}"/>
              </a:ext>
            </a:extLst>
          </p:cNvPr>
          <p:cNvSpPr>
            <a:spLocks noGrp="1"/>
          </p:cNvSpPr>
          <p:nvPr>
            <p:ph type="sldNum" sz="quarter" idx="4294967295"/>
          </p:nvPr>
        </p:nvSpPr>
        <p:spPr>
          <a:xfrm>
            <a:off x="0" y="4840288"/>
            <a:ext cx="539750" cy="365125"/>
          </a:xfrm>
        </p:spPr>
        <p:txBody>
          <a:bodyPr/>
          <a:lstStyle/>
          <a:p>
            <a:fld id="{1C146586-7EC2-481D-848F-8CE41EB2DE6C}" type="slidenum">
              <a:rPr lang="en-US" smtClean="0"/>
              <a:pPr/>
              <a:t>66</a:t>
            </a:fld>
            <a:endParaRPr lang="en-US"/>
          </a:p>
        </p:txBody>
      </p:sp>
    </p:spTree>
    <p:extLst>
      <p:ext uri="{BB962C8B-B14F-4D97-AF65-F5344CB8AC3E}">
        <p14:creationId xmlns:p14="http://schemas.microsoft.com/office/powerpoint/2010/main" val="25583751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F91F73C5-E823-48FF-9E7B-C539F32B13FA}"/>
              </a:ext>
            </a:extLst>
          </p:cNvPr>
          <p:cNvSpPr>
            <a:spLocks noGrp="1"/>
          </p:cNvSpPr>
          <p:nvPr>
            <p:ph type="subTitle" idx="1"/>
          </p:nvPr>
        </p:nvSpPr>
        <p:spPr/>
        <p:txBody>
          <a:bodyPr/>
          <a:lstStyle/>
          <a:p>
            <a:r>
              <a:rPr lang="en-US"/>
              <a:t>Thank You </a:t>
            </a:r>
          </a:p>
        </p:txBody>
      </p:sp>
      <p:sp>
        <p:nvSpPr>
          <p:cNvPr id="2" name="Slide Number Placeholder 1">
            <a:extLst>
              <a:ext uri="{FF2B5EF4-FFF2-40B4-BE49-F238E27FC236}">
                <a16:creationId xmlns:a16="http://schemas.microsoft.com/office/drawing/2014/main" id="{A1CD3643-307D-41D0-8888-EBA54C483876}"/>
              </a:ext>
            </a:extLst>
          </p:cNvPr>
          <p:cNvSpPr>
            <a:spLocks noGrp="1"/>
          </p:cNvSpPr>
          <p:nvPr>
            <p:ph type="sldNum" sz="quarter" idx="4294967295"/>
          </p:nvPr>
        </p:nvSpPr>
        <p:spPr>
          <a:xfrm>
            <a:off x="0" y="4840288"/>
            <a:ext cx="539750" cy="365125"/>
          </a:xfrm>
        </p:spPr>
        <p:txBody>
          <a:bodyPr/>
          <a:lstStyle/>
          <a:p>
            <a:fld id="{1C146586-7EC2-481D-848F-8CE41EB2DE6C}" type="slidenum">
              <a:rPr lang="en-US" smtClean="0"/>
              <a:pPr/>
              <a:t>67</a:t>
            </a:fld>
            <a:endParaRPr lang="en-US"/>
          </a:p>
        </p:txBody>
      </p:sp>
    </p:spTree>
    <p:extLst>
      <p:ext uri="{BB962C8B-B14F-4D97-AF65-F5344CB8AC3E}">
        <p14:creationId xmlns:p14="http://schemas.microsoft.com/office/powerpoint/2010/main" val="35675192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951DCB-B785-4041-A395-964B540C0100}"/>
              </a:ext>
            </a:extLst>
          </p:cNvPr>
          <p:cNvSpPr>
            <a:spLocks noGrp="1"/>
          </p:cNvSpPr>
          <p:nvPr>
            <p:ph type="ctrTitle"/>
          </p:nvPr>
        </p:nvSpPr>
        <p:spPr>
          <a:xfrm>
            <a:off x="4317035" y="3224126"/>
            <a:ext cx="4747358" cy="1240583"/>
          </a:xfrm>
        </p:spPr>
        <p:txBody>
          <a:bodyPr/>
          <a:lstStyle/>
          <a:p>
            <a:pPr algn="r"/>
            <a:r>
              <a:rPr lang="en-US" sz="2400" dirty="0"/>
              <a:t>We value your feedback!</a:t>
            </a:r>
            <a:br>
              <a:rPr lang="en-US" sz="2400" dirty="0"/>
            </a:br>
            <a:r>
              <a:rPr lang="en-US" sz="2400" dirty="0"/>
              <a:t>Please complete the </a:t>
            </a:r>
            <a:br>
              <a:rPr lang="en-US" sz="2400" dirty="0"/>
            </a:br>
            <a:r>
              <a:rPr lang="en-US" sz="2400" dirty="0"/>
              <a:t>session survey in the </a:t>
            </a:r>
            <a:br>
              <a:rPr lang="en-US" sz="2400" dirty="0"/>
            </a:br>
            <a:r>
              <a:rPr lang="en-US" sz="2400" dirty="0"/>
              <a:t>schedule section of the app.</a:t>
            </a:r>
          </a:p>
        </p:txBody>
      </p:sp>
      <p:sp>
        <p:nvSpPr>
          <p:cNvPr id="3" name="Slide Number Placeholder 2">
            <a:extLst>
              <a:ext uri="{FF2B5EF4-FFF2-40B4-BE49-F238E27FC236}">
                <a16:creationId xmlns:a16="http://schemas.microsoft.com/office/drawing/2014/main" id="{61B13900-7349-4C5D-8FAC-191AE06C8548}"/>
              </a:ext>
            </a:extLst>
          </p:cNvPr>
          <p:cNvSpPr>
            <a:spLocks noGrp="1"/>
          </p:cNvSpPr>
          <p:nvPr>
            <p:ph type="sldNum" sz="quarter" idx="10"/>
          </p:nvPr>
        </p:nvSpPr>
        <p:spPr/>
        <p:txBody>
          <a:bodyPr/>
          <a:lstStyle/>
          <a:p>
            <a:fld id="{1C146586-7EC2-481D-848F-8CE41EB2DE6C}" type="slidenum">
              <a:rPr lang="en-US" smtClean="0"/>
              <a:pPr/>
              <a:t>68</a:t>
            </a:fld>
            <a:endParaRPr lang="en-US" dirty="0"/>
          </a:p>
        </p:txBody>
      </p:sp>
      <p:pic>
        <p:nvPicPr>
          <p:cNvPr id="5" name="Picture 4" descr="image001">
            <a:extLst>
              <a:ext uri="{FF2B5EF4-FFF2-40B4-BE49-F238E27FC236}">
                <a16:creationId xmlns:a16="http://schemas.microsoft.com/office/drawing/2014/main" id="{E2B9581D-E5B8-4896-B012-123552EA8A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362356">
            <a:off x="380558" y="-200185"/>
            <a:ext cx="2889021" cy="575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3C0479F-279F-496D-91F5-FED723C2AC3D}"/>
              </a:ext>
            </a:extLst>
          </p:cNvPr>
          <p:cNvSpPr/>
          <p:nvPr/>
        </p:nvSpPr>
        <p:spPr>
          <a:xfrm>
            <a:off x="572057" y="2427734"/>
            <a:ext cx="864096" cy="864096"/>
          </a:xfrm>
          <a:prstGeom prst="ellipse">
            <a:avLst/>
          </a:prstGeom>
          <a:noFill/>
          <a:ln w="76200">
            <a:solidFill>
              <a:srgbClr val="486A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Connector: Curved 6">
            <a:extLst>
              <a:ext uri="{FF2B5EF4-FFF2-40B4-BE49-F238E27FC236}">
                <a16:creationId xmlns:a16="http://schemas.microsoft.com/office/drawing/2014/main" id="{C9B73DC1-B03E-45D1-9D53-CFD36AF1380B}"/>
              </a:ext>
            </a:extLst>
          </p:cNvPr>
          <p:cNvCxnSpPr>
            <a:cxnSpLocks/>
          </p:cNvCxnSpPr>
          <p:nvPr/>
        </p:nvCxnSpPr>
        <p:spPr>
          <a:xfrm rot="10800000">
            <a:off x="1547666" y="2984580"/>
            <a:ext cx="3672406" cy="1603394"/>
          </a:xfrm>
          <a:prstGeom prst="curvedConnector3">
            <a:avLst/>
          </a:prstGeom>
          <a:ln w="76200">
            <a:solidFill>
              <a:srgbClr val="486AE5"/>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42B1E692-5F32-43EA-98D3-EC41245E455C}"/>
              </a:ext>
            </a:extLst>
          </p:cNvPr>
          <p:cNvSpPr/>
          <p:nvPr/>
        </p:nvSpPr>
        <p:spPr>
          <a:xfrm>
            <a:off x="7524328" y="1707654"/>
            <a:ext cx="1512168" cy="144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F9269D9C-DD6D-4B76-AB98-D5C957C318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4808" y="1782130"/>
            <a:ext cx="1291208" cy="1291208"/>
          </a:xfrm>
          <a:prstGeom prst="rect">
            <a:avLst/>
          </a:prstGeom>
        </p:spPr>
      </p:pic>
    </p:spTree>
    <p:custDataLst>
      <p:tags r:id="rId1"/>
    </p:custDataLst>
    <p:extLst>
      <p:ext uri="{BB962C8B-B14F-4D97-AF65-F5344CB8AC3E}">
        <p14:creationId xmlns:p14="http://schemas.microsoft.com/office/powerpoint/2010/main" val="4046151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B3B04D-9833-425D-B694-01306751E4EF}"/>
              </a:ext>
            </a:extLst>
          </p:cNvPr>
          <p:cNvSpPr>
            <a:spLocks noGrp="1"/>
          </p:cNvSpPr>
          <p:nvPr>
            <p:ph type="sldNum" sz="quarter" idx="10"/>
          </p:nvPr>
        </p:nvSpPr>
        <p:spPr/>
        <p:txBody>
          <a:bodyPr/>
          <a:lstStyle/>
          <a:p>
            <a:fld id="{1C146586-7EC2-481D-848F-8CE41EB2DE6C}" type="slidenum">
              <a:rPr lang="en-US" smtClean="0"/>
              <a:pPr/>
              <a:t>7</a:t>
            </a:fld>
            <a:endParaRPr lang="en-US"/>
          </a:p>
        </p:txBody>
      </p:sp>
      <p:sp>
        <p:nvSpPr>
          <p:cNvPr id="5" name="Title 4">
            <a:extLst>
              <a:ext uri="{FF2B5EF4-FFF2-40B4-BE49-F238E27FC236}">
                <a16:creationId xmlns:a16="http://schemas.microsoft.com/office/drawing/2014/main" id="{89E5F5F6-5DAB-401B-B5F3-73AA4A2E3DAF}"/>
              </a:ext>
            </a:extLst>
          </p:cNvPr>
          <p:cNvSpPr>
            <a:spLocks noGrp="1"/>
          </p:cNvSpPr>
          <p:nvPr>
            <p:ph type="title"/>
          </p:nvPr>
        </p:nvSpPr>
        <p:spPr/>
        <p:txBody>
          <a:bodyPr/>
          <a:lstStyle/>
          <a:p>
            <a:r>
              <a:rPr lang="en-US"/>
              <a:t>Views</a:t>
            </a:r>
          </a:p>
        </p:txBody>
      </p:sp>
      <p:sp>
        <p:nvSpPr>
          <p:cNvPr id="6" name="Content Placeholder 5">
            <a:extLst>
              <a:ext uri="{FF2B5EF4-FFF2-40B4-BE49-F238E27FC236}">
                <a16:creationId xmlns:a16="http://schemas.microsoft.com/office/drawing/2014/main" id="{4DE8197D-1343-4BE2-BACE-49BDA15F51C7}"/>
              </a:ext>
            </a:extLst>
          </p:cNvPr>
          <p:cNvSpPr>
            <a:spLocks noGrp="1"/>
          </p:cNvSpPr>
          <p:nvPr>
            <p:ph idx="1"/>
          </p:nvPr>
        </p:nvSpPr>
        <p:spPr/>
        <p:txBody>
          <a:bodyPr vert="horz" lIns="91440" tIns="45720" rIns="91440" bIns="45720" rtlCol="0" anchor="t">
            <a:normAutofit/>
          </a:bodyPr>
          <a:lstStyle/>
          <a:p>
            <a:r>
              <a:rPr lang="en-US">
                <a:cs typeface="Calibri"/>
              </a:rPr>
              <a:t>What End Users see in Discovery UI</a:t>
            </a:r>
            <a:endParaRPr lang="en-US"/>
          </a:p>
          <a:p>
            <a:r>
              <a:rPr lang="en-US"/>
              <a:t>Based on Institution / Campus / Library / User Group </a:t>
            </a:r>
            <a:endParaRPr lang="en-US">
              <a:cs typeface="Calibri"/>
            </a:endParaRPr>
          </a:p>
          <a:p>
            <a:r>
              <a:rPr lang="en-US"/>
              <a:t>Changes can be tested </a:t>
            </a:r>
            <a:r>
              <a:rPr lang="en-US" noProof="1"/>
              <a:t>immideately</a:t>
            </a:r>
            <a:r>
              <a:rPr lang="en-US"/>
              <a:t> </a:t>
            </a:r>
            <a:endParaRPr lang="en-US">
              <a:cs typeface="Calibri"/>
            </a:endParaRPr>
          </a:p>
          <a:p>
            <a:r>
              <a:rPr lang="en-US">
                <a:cs typeface="Calibri"/>
              </a:rPr>
              <a:t>Assigned Role: </a:t>
            </a:r>
            <a:r>
              <a:rPr lang="en-US" b="1">
                <a:cs typeface="Calibri"/>
              </a:rPr>
              <a:t>Discovery - Admin</a:t>
            </a:r>
          </a:p>
          <a:p>
            <a:endParaRPr lang="en-US">
              <a:cs typeface="Calibri"/>
            </a:endParaRPr>
          </a:p>
          <a:p>
            <a:endParaRPr lang="en-US">
              <a:cs typeface="Calibri"/>
            </a:endParaRPr>
          </a:p>
        </p:txBody>
      </p:sp>
    </p:spTree>
    <p:extLst>
      <p:ext uri="{BB962C8B-B14F-4D97-AF65-F5344CB8AC3E}">
        <p14:creationId xmlns:p14="http://schemas.microsoft.com/office/powerpoint/2010/main" val="87750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449C95-1023-4FAC-89F5-60E5451F70E6}"/>
              </a:ext>
            </a:extLst>
          </p:cNvPr>
          <p:cNvSpPr>
            <a:spLocks noGrp="1"/>
          </p:cNvSpPr>
          <p:nvPr>
            <p:ph type="sldNum" sz="quarter" idx="10"/>
          </p:nvPr>
        </p:nvSpPr>
        <p:spPr/>
        <p:txBody>
          <a:bodyPr/>
          <a:lstStyle/>
          <a:p>
            <a:fld id="{1C146586-7EC2-481D-848F-8CE41EB2DE6C}" type="slidenum">
              <a:rPr lang="en-US" smtClean="0"/>
              <a:pPr/>
              <a:t>8</a:t>
            </a:fld>
            <a:endParaRPr lang="en-US"/>
          </a:p>
        </p:txBody>
      </p:sp>
      <p:sp>
        <p:nvSpPr>
          <p:cNvPr id="5" name="Title 4">
            <a:extLst>
              <a:ext uri="{FF2B5EF4-FFF2-40B4-BE49-F238E27FC236}">
                <a16:creationId xmlns:a16="http://schemas.microsoft.com/office/drawing/2014/main" id="{02FF2CE6-6685-4FEC-937F-73AE0F00F79E}"/>
              </a:ext>
            </a:extLst>
          </p:cNvPr>
          <p:cNvSpPr>
            <a:spLocks noGrp="1"/>
          </p:cNvSpPr>
          <p:nvPr>
            <p:ph type="title"/>
          </p:nvPr>
        </p:nvSpPr>
        <p:spPr/>
        <p:txBody>
          <a:bodyPr/>
          <a:lstStyle/>
          <a:p>
            <a:r>
              <a:rPr lang="en-US" dirty="0"/>
              <a:t>Views</a:t>
            </a:r>
          </a:p>
        </p:txBody>
      </p:sp>
      <p:pic>
        <p:nvPicPr>
          <p:cNvPr id="7" name="Content Placeholder 6">
            <a:extLst>
              <a:ext uri="{FF2B5EF4-FFF2-40B4-BE49-F238E27FC236}">
                <a16:creationId xmlns:a16="http://schemas.microsoft.com/office/drawing/2014/main" id="{53FD61C3-6AA7-4AFE-A783-707084195573}"/>
              </a:ext>
            </a:extLst>
          </p:cNvPr>
          <p:cNvPicPr>
            <a:picLocks noGrp="1" noChangeAspect="1"/>
          </p:cNvPicPr>
          <p:nvPr>
            <p:ph idx="1"/>
          </p:nvPr>
        </p:nvPicPr>
        <p:blipFill>
          <a:blip r:embed="rId2"/>
          <a:stretch>
            <a:fillRect/>
          </a:stretch>
        </p:blipFill>
        <p:spPr>
          <a:xfrm>
            <a:off x="570147" y="646479"/>
            <a:ext cx="8075714" cy="3979863"/>
          </a:xfrm>
          <a:prstGeom prst="rect">
            <a:avLst/>
          </a:prstGeom>
          <a:ln w="44450">
            <a:solidFill>
              <a:srgbClr val="142D8A"/>
            </a:solidFill>
          </a:ln>
        </p:spPr>
      </p:pic>
      <p:sp>
        <p:nvSpPr>
          <p:cNvPr id="8" name="Rectangle: Rounded Corners 7">
            <a:extLst>
              <a:ext uri="{FF2B5EF4-FFF2-40B4-BE49-F238E27FC236}">
                <a16:creationId xmlns:a16="http://schemas.microsoft.com/office/drawing/2014/main" id="{AE73C91D-4C52-4B22-9F5B-DF2358F978A6}"/>
              </a:ext>
            </a:extLst>
          </p:cNvPr>
          <p:cNvSpPr/>
          <p:nvPr/>
        </p:nvSpPr>
        <p:spPr>
          <a:xfrm>
            <a:off x="2334411" y="3044414"/>
            <a:ext cx="849854" cy="236668"/>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9246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9</a:t>
            </a:fld>
            <a:endParaRPr lang="en-US"/>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a:t>Views</a:t>
            </a:r>
          </a:p>
        </p:txBody>
      </p:sp>
      <p:pic>
        <p:nvPicPr>
          <p:cNvPr id="3" name="Content Placeholder 2">
            <a:extLst>
              <a:ext uri="{FF2B5EF4-FFF2-40B4-BE49-F238E27FC236}">
                <a16:creationId xmlns:a16="http://schemas.microsoft.com/office/drawing/2014/main" id="{A6D6DEC2-3FDA-4A49-AEF8-8C878299B290}"/>
              </a:ext>
            </a:extLst>
          </p:cNvPr>
          <p:cNvPicPr>
            <a:picLocks noGrp="1" noChangeAspect="1"/>
          </p:cNvPicPr>
          <p:nvPr>
            <p:ph idx="1"/>
          </p:nvPr>
        </p:nvPicPr>
        <p:blipFill rotWithShape="1">
          <a:blip r:embed="rId3"/>
          <a:srcRect l="874" t="937" r="953" b="14375"/>
          <a:stretch/>
        </p:blipFill>
        <p:spPr>
          <a:xfrm>
            <a:off x="367781" y="646480"/>
            <a:ext cx="8408356" cy="3684708"/>
          </a:xfrm>
          <a:prstGeom prst="rect">
            <a:avLst/>
          </a:prstGeom>
          <a:ln w="34925">
            <a:solidFill>
              <a:srgbClr val="142D8A"/>
            </a:solidFill>
          </a:ln>
        </p:spPr>
      </p:pic>
      <p:sp>
        <p:nvSpPr>
          <p:cNvPr id="4" name="Rectangle: Rounded Corners 3">
            <a:extLst>
              <a:ext uri="{FF2B5EF4-FFF2-40B4-BE49-F238E27FC236}">
                <a16:creationId xmlns:a16="http://schemas.microsoft.com/office/drawing/2014/main" id="{82129034-24B7-4A36-8D0E-377815A84783}"/>
              </a:ext>
            </a:extLst>
          </p:cNvPr>
          <p:cNvSpPr/>
          <p:nvPr/>
        </p:nvSpPr>
        <p:spPr>
          <a:xfrm rot="-60000">
            <a:off x="364099" y="1363021"/>
            <a:ext cx="477558" cy="34715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34CB8A02-3D0E-4AE2-9A29-9E3EFE6ED080}"/>
              </a:ext>
            </a:extLst>
          </p:cNvPr>
          <p:cNvSpPr/>
          <p:nvPr/>
        </p:nvSpPr>
        <p:spPr>
          <a:xfrm>
            <a:off x="1550020" y="1899539"/>
            <a:ext cx="2988526" cy="23384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834F6496-6AD0-45D4-991A-6C01BF57A9B7}"/>
              </a:ext>
            </a:extLst>
          </p:cNvPr>
          <p:cNvSpPr/>
          <p:nvPr/>
        </p:nvSpPr>
        <p:spPr>
          <a:xfrm>
            <a:off x="5606191" y="1899539"/>
            <a:ext cx="3031656" cy="2814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2A7EF0F-637B-4B30-96B6-B0D9EB0F21DE}"/>
              </a:ext>
            </a:extLst>
          </p:cNvPr>
          <p:cNvSpPr txBox="1"/>
          <p:nvPr/>
        </p:nvSpPr>
        <p:spPr>
          <a:xfrm>
            <a:off x="711788" y="4442707"/>
            <a:ext cx="8108684" cy="369332"/>
          </a:xfrm>
          <a:prstGeom prst="rect">
            <a:avLst/>
          </a:prstGeom>
          <a:noFill/>
        </p:spPr>
        <p:txBody>
          <a:bodyPr wrap="square" rtlCol="0">
            <a:spAutoFit/>
          </a:bodyPr>
          <a:lstStyle/>
          <a:p>
            <a:r>
              <a:rPr lang="en-US" dirty="0"/>
              <a:t>Alma Configuration &gt; Discovery &gt; Display Configuration &gt; Configure Views &gt; </a:t>
            </a:r>
            <a:r>
              <a:rPr lang="en-US" b="1" dirty="0">
                <a:solidFill>
                  <a:srgbClr val="142D8A"/>
                </a:solidFill>
              </a:rPr>
              <a:t>General </a:t>
            </a:r>
          </a:p>
        </p:txBody>
      </p:sp>
      <p:sp>
        <p:nvSpPr>
          <p:cNvPr id="9" name="Rectangle: Rounded Corners 8">
            <a:extLst>
              <a:ext uri="{FF2B5EF4-FFF2-40B4-BE49-F238E27FC236}">
                <a16:creationId xmlns:a16="http://schemas.microsoft.com/office/drawing/2014/main" id="{2104E2FD-28CB-4CCB-942F-40147D394527}"/>
              </a:ext>
            </a:extLst>
          </p:cNvPr>
          <p:cNvSpPr/>
          <p:nvPr/>
        </p:nvSpPr>
        <p:spPr>
          <a:xfrm>
            <a:off x="609600" y="4029075"/>
            <a:ext cx="1447800" cy="152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63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raft_x0020_Deadline_x0020_March_x0020_27_x002c__x0020_2019 xmlns="de06d3f9-7ce7-4da0-bb4d-0aca5326c5f1" xsi:nil="true"/>
    <SharedWithUsers xmlns="12b44858-5d63-4bd5-81b4-116723e020cd">
      <UserInfo>
        <DisplayName>Vladimir Buldyrev</DisplayName>
        <AccountId>20</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086020654FE1C46BDDCF4524BB0289E" ma:contentTypeVersion="5" ma:contentTypeDescription="Create a new document." ma:contentTypeScope="" ma:versionID="1c60bcbed856c664a0b5d6ddf601d73e">
  <xsd:schema xmlns:xsd="http://www.w3.org/2001/XMLSchema" xmlns:xs="http://www.w3.org/2001/XMLSchema" xmlns:p="http://schemas.microsoft.com/office/2006/metadata/properties" xmlns:ns2="de06d3f9-7ce7-4da0-bb4d-0aca5326c5f1" xmlns:ns3="12b44858-5d63-4bd5-81b4-116723e020cd" targetNamespace="http://schemas.microsoft.com/office/2006/metadata/properties" ma:root="true" ma:fieldsID="4a622f579ada7866444ff6f1f39a63ba" ns2:_="" ns3:_="">
    <xsd:import namespace="de06d3f9-7ce7-4da0-bb4d-0aca5326c5f1"/>
    <xsd:import namespace="12b44858-5d63-4bd5-81b4-116723e020cd"/>
    <xsd:element name="properties">
      <xsd:complexType>
        <xsd:sequence>
          <xsd:element name="documentManagement">
            <xsd:complexType>
              <xsd:all>
                <xsd:element ref="ns2:Draft_x0020_Deadline_x0020_March_x0020_27_x002c__x0020_2019" minOccurs="0"/>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06d3f9-7ce7-4da0-bb4d-0aca5326c5f1" elementFormDefault="qualified">
    <xsd:import namespace="http://schemas.microsoft.com/office/2006/documentManagement/types"/>
    <xsd:import namespace="http://schemas.microsoft.com/office/infopath/2007/PartnerControls"/>
    <xsd:element name="Draft_x0020_Deadline_x0020_March_x0020_27_x002c__x0020_2019" ma:index="8" nillable="true" ma:displayName="DEADLINE" ma:format="Dropdown" ma:internalName="Draft_x0020_Deadline_x0020_March_x0020_27_x002c__x0020_2019">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2b44858-5d63-4bd5-81b4-116723e020c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56C112-54C4-4838-A08D-492FB74104D7}">
  <ds:schemaRefs>
    <ds:schemaRef ds:uri="http://schemas.microsoft.com/sharepoint/v3/contenttype/forms"/>
  </ds:schemaRefs>
</ds:datastoreItem>
</file>

<file path=customXml/itemProps2.xml><?xml version="1.0" encoding="utf-8"?>
<ds:datastoreItem xmlns:ds="http://schemas.openxmlformats.org/officeDocument/2006/customXml" ds:itemID="{0901525D-3A47-4F93-B1BB-D159F80BF93A}">
  <ds:schemaRefs>
    <ds:schemaRef ds:uri="http://purl.org/dc/dcmitype/"/>
    <ds:schemaRef ds:uri="http://purl.org/dc/elements/1.1/"/>
    <ds:schemaRef ds:uri="http://purl.org/dc/terms/"/>
    <ds:schemaRef ds:uri="http://schemas.microsoft.com/office/2006/metadata/properties"/>
    <ds:schemaRef ds:uri="http://schemas.microsoft.com/office/infopath/2007/PartnerControls"/>
    <ds:schemaRef ds:uri="http://schemas.openxmlformats.org/package/2006/metadata/core-properties"/>
    <ds:schemaRef ds:uri="de06d3f9-7ce7-4da0-bb4d-0aca5326c5f1"/>
    <ds:schemaRef ds:uri="http://www.w3.org/XML/1998/namespace"/>
    <ds:schemaRef ds:uri="http://schemas.microsoft.com/office/2006/documentManagement/types"/>
    <ds:schemaRef ds:uri="12b44858-5d63-4bd5-81b4-116723e020cd"/>
  </ds:schemaRefs>
</ds:datastoreItem>
</file>

<file path=customXml/itemProps3.xml><?xml version="1.0" encoding="utf-8"?>
<ds:datastoreItem xmlns:ds="http://schemas.openxmlformats.org/officeDocument/2006/customXml" ds:itemID="{D157C5F7-9442-4A55-A4E4-29F5FF9F9F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06d3f9-7ce7-4da0-bb4d-0aca5326c5f1"/>
    <ds:schemaRef ds:uri="12b44858-5d63-4bd5-81b4-116723e020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1653</TotalTime>
  <Words>4063</Words>
  <Application>Microsoft Office PowerPoint</Application>
  <PresentationFormat>On-screen Show (16:9)</PresentationFormat>
  <Paragraphs>504</Paragraphs>
  <Slides>68</Slides>
  <Notes>55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68</vt:i4>
      </vt:variant>
    </vt:vector>
  </HeadingPairs>
  <TitlesOfParts>
    <vt:vector size="74" baseType="lpstr">
      <vt:lpstr>Arial</vt:lpstr>
      <vt:lpstr>Calibri</vt:lpstr>
      <vt:lpstr>Calibri Light</vt:lpstr>
      <vt:lpstr>Courier New</vt:lpstr>
      <vt:lpstr>Wingdings</vt:lpstr>
      <vt:lpstr>IGeLU_2016_16X9 (1)</vt:lpstr>
      <vt:lpstr>Display Configuration in Primo VE</vt:lpstr>
      <vt:lpstr>Introduction </vt:lpstr>
      <vt:lpstr>Session Description </vt:lpstr>
      <vt:lpstr>Objectives</vt:lpstr>
      <vt:lpstr>PowerPoint Presentation</vt:lpstr>
      <vt:lpstr>Adding a View </vt:lpstr>
      <vt:lpstr>Views</vt:lpstr>
      <vt:lpstr>Views</vt:lpstr>
      <vt:lpstr>Views</vt:lpstr>
      <vt:lpstr>Views: Links Menu</vt:lpstr>
      <vt:lpstr>Views: Links Menu </vt:lpstr>
      <vt:lpstr>Views: Editing Links </vt:lpstr>
      <vt:lpstr>Search Profiles </vt:lpstr>
      <vt:lpstr>Views: Search Profiles Slots</vt:lpstr>
      <vt:lpstr>Views: Search Profiles</vt:lpstr>
      <vt:lpstr>Views: Search Profile Slots </vt:lpstr>
      <vt:lpstr>Views: Edit Search Profile Slots </vt:lpstr>
      <vt:lpstr>Search Profile Slots </vt:lpstr>
      <vt:lpstr>Views: Advanced Search</vt:lpstr>
      <vt:lpstr>Views: Advanced Search Indexes </vt:lpstr>
      <vt:lpstr>Views: Advanced Search Resource types </vt:lpstr>
      <vt:lpstr>Views: Advanced Search Languages </vt:lpstr>
      <vt:lpstr>Views: Advanced Search Filters for Basic Search</vt:lpstr>
      <vt:lpstr>Views: Labels </vt:lpstr>
      <vt:lpstr>Views Label Codes</vt:lpstr>
      <vt:lpstr>Labels Configuration </vt:lpstr>
      <vt:lpstr>Live Demo </vt:lpstr>
      <vt:lpstr>Brief Results  </vt:lpstr>
      <vt:lpstr>Brief Results </vt:lpstr>
      <vt:lpstr>Brief Results : Facets</vt:lpstr>
      <vt:lpstr>Brief Results: Facet</vt:lpstr>
      <vt:lpstr>Brief Results: Sort order</vt:lpstr>
      <vt:lpstr>Brief Results: Dedup/FRBR</vt:lpstr>
      <vt:lpstr>Brief Results: FRBR configuration</vt:lpstr>
      <vt:lpstr>Live Demo</vt:lpstr>
      <vt:lpstr>Brief Record </vt:lpstr>
      <vt:lpstr>Brief Display </vt:lpstr>
      <vt:lpstr>Brief Record : Display Lines</vt:lpstr>
      <vt:lpstr>Brief Record </vt:lpstr>
      <vt:lpstr>Brief Record : Actions</vt:lpstr>
      <vt:lpstr>Brief Record </vt:lpstr>
      <vt:lpstr>Full Record Display</vt:lpstr>
      <vt:lpstr>Full Record: Custom Holdings Display Field  </vt:lpstr>
      <vt:lpstr>Configuration: Custom Holding Display </vt:lpstr>
      <vt:lpstr>Configuration: Holding Display Label Code Table </vt:lpstr>
      <vt:lpstr>Configuration: Holdings Display Configuration Mapping Table</vt:lpstr>
      <vt:lpstr>Custom Holdings Display: End Result </vt:lpstr>
      <vt:lpstr>Display Fields vs Local Fields </vt:lpstr>
      <vt:lpstr>Full Record: Details </vt:lpstr>
      <vt:lpstr>Configuration: Display Fields </vt:lpstr>
      <vt:lpstr>Configuration: Display Fields </vt:lpstr>
      <vt:lpstr>Configuration: Display Fields </vt:lpstr>
      <vt:lpstr>Configuration: Display Fields </vt:lpstr>
      <vt:lpstr>Remember! </vt:lpstr>
      <vt:lpstr>Configuration: Local Fields </vt:lpstr>
      <vt:lpstr>Configuration: Local Fields </vt:lpstr>
      <vt:lpstr>Configuration: Local Fields </vt:lpstr>
      <vt:lpstr>Important! </vt:lpstr>
      <vt:lpstr>Local Resource Types &amp; Tags</vt:lpstr>
      <vt:lpstr>Local Resource Types</vt:lpstr>
      <vt:lpstr>Configuration Local Resource Types</vt:lpstr>
      <vt:lpstr>Configuration: Local Resource Types</vt:lpstr>
      <vt:lpstr>Marc Field mapping</vt:lpstr>
      <vt:lpstr>Managing Tags</vt:lpstr>
      <vt:lpstr>Managing Tags</vt:lpstr>
      <vt:lpstr>PowerPoint Presentation</vt:lpstr>
      <vt:lpstr>PowerPoint Presentation</vt:lpstr>
      <vt:lpstr>We value your feedback! Please complete the  session survey in the  schedule section of the app.</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Eyal</dc:creator>
  <cp:lastModifiedBy>Rae Cheney</cp:lastModifiedBy>
  <cp:revision>1</cp:revision>
  <dcterms:created xsi:type="dcterms:W3CDTF">2017-01-02T15:10:30Z</dcterms:created>
  <dcterms:modified xsi:type="dcterms:W3CDTF">2019-04-19T18:17:43Z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y fmtid="{D5CDD505-2E9C-101B-9397-08002B2CF9AE}" pid="5" name="ContentTypeId">
    <vt:lpwstr>0x010100F086020654FE1C46BDDCF4524BB0289E</vt:lpwstr>
  </property>
</Properties>
</file>