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1696" r:id="rId5"/>
    <p:sldId id="1715" r:id="rId6"/>
    <p:sldId id="1716" r:id="rId7"/>
    <p:sldId id="1704" r:id="rId8"/>
    <p:sldId id="1729" r:id="rId9"/>
    <p:sldId id="1730" r:id="rId10"/>
    <p:sldId id="1724" r:id="rId11"/>
    <p:sldId id="310" r:id="rId12"/>
    <p:sldId id="1723" r:id="rId13"/>
    <p:sldId id="1673" r:id="rId14"/>
    <p:sldId id="1725" r:id="rId15"/>
    <p:sldId id="1718" r:id="rId16"/>
    <p:sldId id="1693" r:id="rId17"/>
    <p:sldId id="1722" r:id="rId18"/>
    <p:sldId id="1726" r:id="rId19"/>
    <p:sldId id="1719" r:id="rId20"/>
    <p:sldId id="300" r:id="rId21"/>
    <p:sldId id="1720" r:id="rId22"/>
    <p:sldId id="1731" r:id="rId23"/>
    <p:sldId id="1732" r:id="rId24"/>
    <p:sldId id="1733" r:id="rId25"/>
    <p:sldId id="1727" r:id="rId26"/>
    <p:sldId id="1685" r:id="rId27"/>
    <p:sldId id="1728" r:id="rId28"/>
    <p:sldId id="1710" r:id="rId29"/>
    <p:sldId id="1717" r:id="rId30"/>
    <p:sldId id="1734" r:id="rId31"/>
    <p:sldId id="1721" r:id="rId32"/>
  </p:sldIdLst>
  <p:sldSz cx="9144000" cy="5143500" type="screen16x9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000000"/>
    <a:srgbClr val="92D3DF"/>
    <a:srgbClr val="53B9CD"/>
    <a:srgbClr val="50CFDA"/>
    <a:srgbClr val="DEE4FA"/>
    <a:srgbClr val="486AE5"/>
    <a:srgbClr val="24357A"/>
    <a:srgbClr val="F5EEF8"/>
    <a:srgbClr val="14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5" autoAdjust="0"/>
    <p:restoredTop sz="95067" autoAdjust="0"/>
  </p:normalViewPr>
  <p:slideViewPr>
    <p:cSldViewPr>
      <p:cViewPr varScale="1">
        <p:scale>
          <a:sx n="85" d="100"/>
          <a:sy n="85" d="100"/>
        </p:scale>
        <p:origin x="402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gs" Target="tags/tag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</a:t>
            </a:r>
            <a:r>
              <a:rPr lang="en-US"/>
              <a:t>party integrations form.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2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6" y="-60986"/>
            <a:ext cx="9143999" cy="321688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7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AB3B9CF-95BB-432A-BDB8-C551CE5AC6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B9860F54-6473-42B9-9C70-2120A13EDC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E0AA6E8-5C67-4218-B9D9-F0A61180B1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" y="0"/>
            <a:ext cx="9141291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19BA8FF-75EB-4AF8-8E79-7820FDCF47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0214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2019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9" r:id="rId7"/>
    <p:sldLayoutId id="2147483805" r:id="rId8"/>
    <p:sldLayoutId id="214748376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810" r:id="rId18"/>
    <p:sldLayoutId id="2147483764" r:id="rId19"/>
    <p:sldLayoutId id="2147483793" r:id="rId20"/>
    <p:sldLayoutId id="2147483802" r:id="rId21"/>
    <p:sldLayoutId id="2147483813" r:id="rId22"/>
    <p:sldLayoutId id="2147483814" r:id="rId2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exlibrisgroup.com/alma/integrations/stunnel/" TargetMode="Externa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4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developers.exlibrisgroup.com/alma/integrations/selfcheck/sip2/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knowledge.exlibrisgroup.com/Cross_Product/Conferences_and_Seminars/Technical_Seminar/2019_Knowledge_Days" TargetMode="External"/><Relationship Id="rId3" Type="http://schemas.openxmlformats.org/officeDocument/2006/relationships/hyperlink" Target="https://knowledge.exlibrisgroup.com/Alma/Product_Documentation/010Alma_Online_Help_(English)/090Integrations_with_External_Systems/040Fulfillment/060Self-Check_Machines" TargetMode="External"/><Relationship Id="rId7" Type="http://schemas.openxmlformats.org/officeDocument/2006/relationships/hyperlink" Target="https://el-una.org/about/mailing-lists/alma-mailing-lists/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hyperlink" Target="https://developers.exlibrisgroup.com/alma/integrations/stunnel/" TargetMode="External"/><Relationship Id="rId5" Type="http://schemas.openxmlformats.org/officeDocument/2006/relationships/hyperlink" Target="https://developers.exlibrisgroup.com/blog/?tag=Self-check" TargetMode="External"/><Relationship Id="rId4" Type="http://schemas.openxmlformats.org/officeDocument/2006/relationships/hyperlink" Target="https://developers.exlibrisgroup.com/alma/integrations/selfcheck/stunnel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9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exlibrisgroup.com/alma/integrations/stunnel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5708" y="2714222"/>
            <a:ext cx="6412556" cy="865640"/>
          </a:xfrm>
        </p:spPr>
        <p:txBody>
          <a:bodyPr/>
          <a:lstStyle/>
          <a:p>
            <a:r>
              <a:rPr lang="en-US" dirty="0"/>
              <a:t>Integrating Alma with Self-Check Out Machines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7014B1-F513-4888-BFB5-E71B579674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4987" y="4055411"/>
            <a:ext cx="5621337" cy="676579"/>
          </a:xfrm>
        </p:spPr>
        <p:txBody>
          <a:bodyPr>
            <a:normAutofit/>
          </a:bodyPr>
          <a:lstStyle/>
          <a:p>
            <a:r>
              <a:rPr lang="en-US" dirty="0"/>
              <a:t>Ben Grimshaw, PMP </a:t>
            </a:r>
          </a:p>
          <a:p>
            <a:r>
              <a:rPr lang="en-US" dirty="0"/>
              <a:t>Project Manager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DC7564-9530-4A60-9692-FEA03B63D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3244563"/>
            <a:ext cx="981541" cy="5730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9682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731D00-FA5C-4402-94DC-5424082636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553797-FA79-4CC4-8018-54A0B3D85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install </a:t>
            </a:r>
            <a:r>
              <a:rPr lang="en-US" dirty="0" err="1"/>
              <a:t>Stunnel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328471-9E4F-4A4A-AFED-C62F4DEB5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5" y="771550"/>
            <a:ext cx="5616625" cy="3979385"/>
          </a:xfrm>
        </p:spPr>
        <p:txBody>
          <a:bodyPr/>
          <a:lstStyle/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r>
              <a:rPr lang="en-US" dirty="0"/>
              <a:t>1. Select a server or workstation and install </a:t>
            </a:r>
            <a:r>
              <a:rPr lang="en-US" dirty="0" err="1"/>
              <a:t>Stunnel</a:t>
            </a:r>
            <a:endParaRPr lang="en-US" dirty="0"/>
          </a:p>
          <a:p>
            <a:pPr marL="0" indent="0" fontAlgn="base">
              <a:buNone/>
            </a:pPr>
            <a:r>
              <a:rPr lang="en-US" dirty="0"/>
              <a:t>2. Set </a:t>
            </a:r>
            <a:r>
              <a:rPr lang="en-US" dirty="0" err="1"/>
              <a:t>Stunnel</a:t>
            </a:r>
            <a:r>
              <a:rPr lang="en-US" dirty="0"/>
              <a:t> as a service/daemon.</a:t>
            </a:r>
          </a:p>
          <a:p>
            <a:pPr marL="0" indent="0" fontAlgn="base">
              <a:buNone/>
            </a:pPr>
            <a:r>
              <a:rPr lang="en-US" dirty="0"/>
              <a:t>3. Obtain the Alma certificate.</a:t>
            </a:r>
          </a:p>
          <a:p>
            <a:pPr marL="0" indent="0" fontAlgn="base">
              <a:buNone/>
            </a:pPr>
            <a:r>
              <a:rPr lang="en-US" dirty="0"/>
              <a:t>4. Update the configuration file.</a:t>
            </a:r>
          </a:p>
          <a:p>
            <a:pPr marL="0" indent="0" fontAlgn="base">
              <a:buNone/>
            </a:pPr>
            <a:r>
              <a:rPr lang="en-US" dirty="0"/>
              <a:t>5. Test.</a:t>
            </a:r>
          </a:p>
          <a:p>
            <a:pPr marL="0" indent="0" fontAlgn="base">
              <a:buNone/>
            </a:pPr>
            <a:r>
              <a:rPr lang="en-US" dirty="0">
                <a:hlinkClick r:id="rId3"/>
              </a:rPr>
              <a:t>https://developers.exlibrisgroup.com/alma/integrations/stunnel/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7BE34D-80C9-434F-B6DB-E83AFABE5C8D}"/>
              </a:ext>
            </a:extLst>
          </p:cNvPr>
          <p:cNvSpPr/>
          <p:nvPr/>
        </p:nvSpPr>
        <p:spPr>
          <a:xfrm>
            <a:off x="6660232" y="1968028"/>
            <a:ext cx="2160240" cy="1251794"/>
          </a:xfrm>
          <a:prstGeom prst="rect">
            <a:avLst/>
          </a:prstGeom>
          <a:solidFill>
            <a:srgbClr val="92D3DF"/>
          </a:solidFill>
          <a:ln w="57150">
            <a:solidFill>
              <a:srgbClr val="92D3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311C03-90A7-4214-B6FF-FE4E042C2F3E}"/>
              </a:ext>
            </a:extLst>
          </p:cNvPr>
          <p:cNvGrpSpPr/>
          <p:nvPr/>
        </p:nvGrpSpPr>
        <p:grpSpPr>
          <a:xfrm>
            <a:off x="7020272" y="1635646"/>
            <a:ext cx="1440161" cy="1621589"/>
            <a:chOff x="6916136" y="1347615"/>
            <a:chExt cx="1690748" cy="190374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CE30804-E9C1-4AAC-B58E-2CBBC4A91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1347615"/>
              <a:ext cx="1482476" cy="1902436"/>
            </a:xfrm>
            <a:prstGeom prst="rect">
              <a:avLst/>
            </a:prstGeom>
          </p:spPr>
        </p:pic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6574CE91-17F6-40C5-A6C8-2605B9727EDA}"/>
                </a:ext>
              </a:extLst>
            </p:cNvPr>
            <p:cNvSpPr/>
            <p:nvPr/>
          </p:nvSpPr>
          <p:spPr>
            <a:xfrm>
              <a:off x="6916136" y="1685764"/>
              <a:ext cx="104137" cy="1565595"/>
            </a:xfrm>
            <a:custGeom>
              <a:avLst/>
              <a:gdLst>
                <a:gd name="connsiteX0" fmla="*/ 0 w 216024"/>
                <a:gd name="connsiteY0" fmla="*/ 1584176 h 1584176"/>
                <a:gd name="connsiteX1" fmla="*/ 108012 w 216024"/>
                <a:gd name="connsiteY1" fmla="*/ 0 h 1584176"/>
                <a:gd name="connsiteX2" fmla="*/ 216024 w 216024"/>
                <a:gd name="connsiteY2" fmla="*/ 1584176 h 1584176"/>
                <a:gd name="connsiteX3" fmla="*/ 0 w 216024"/>
                <a:gd name="connsiteY3" fmla="*/ 1584176 h 1584176"/>
                <a:gd name="connsiteX0" fmla="*/ 0 w 232958"/>
                <a:gd name="connsiteY0" fmla="*/ 1584176 h 1584176"/>
                <a:gd name="connsiteX1" fmla="*/ 108012 w 232958"/>
                <a:gd name="connsiteY1" fmla="*/ 0 h 1584176"/>
                <a:gd name="connsiteX2" fmla="*/ 232958 w 232958"/>
                <a:gd name="connsiteY2" fmla="*/ 909 h 1584176"/>
                <a:gd name="connsiteX3" fmla="*/ 0 w 232958"/>
                <a:gd name="connsiteY3" fmla="*/ 1584176 h 1584176"/>
                <a:gd name="connsiteX0" fmla="*/ 103654 w 124946"/>
                <a:gd name="connsiteY0" fmla="*/ 1575709 h 1575709"/>
                <a:gd name="connsiteX1" fmla="*/ 0 w 124946"/>
                <a:gd name="connsiteY1" fmla="*/ 0 h 1575709"/>
                <a:gd name="connsiteX2" fmla="*/ 124946 w 124946"/>
                <a:gd name="connsiteY2" fmla="*/ 909 h 1575709"/>
                <a:gd name="connsiteX3" fmla="*/ 103654 w 124946"/>
                <a:gd name="connsiteY3" fmla="*/ 1575709 h 1575709"/>
                <a:gd name="connsiteX0" fmla="*/ 150221 w 171513"/>
                <a:gd name="connsiteY0" fmla="*/ 1575709 h 1575709"/>
                <a:gd name="connsiteX1" fmla="*/ 0 w 171513"/>
                <a:gd name="connsiteY1" fmla="*/ 0 h 1575709"/>
                <a:gd name="connsiteX2" fmla="*/ 171513 w 171513"/>
                <a:gd name="connsiteY2" fmla="*/ 909 h 1575709"/>
                <a:gd name="connsiteX3" fmla="*/ 150221 w 171513"/>
                <a:gd name="connsiteY3" fmla="*/ 1575709 h 1575709"/>
                <a:gd name="connsiteX0" fmla="*/ 150221 w 171513"/>
                <a:gd name="connsiteY0" fmla="*/ 1591734 h 1591734"/>
                <a:gd name="connsiteX1" fmla="*/ 0 w 171513"/>
                <a:gd name="connsiteY1" fmla="*/ 16025 h 1591734"/>
                <a:gd name="connsiteX2" fmla="*/ 171513 w 171513"/>
                <a:gd name="connsiteY2" fmla="*/ 0 h 1591734"/>
                <a:gd name="connsiteX3" fmla="*/ 150221 w 171513"/>
                <a:gd name="connsiteY3" fmla="*/ 1591734 h 1591734"/>
                <a:gd name="connsiteX0" fmla="*/ 169472 w 171513"/>
                <a:gd name="connsiteY0" fmla="*/ 1566708 h 1566708"/>
                <a:gd name="connsiteX1" fmla="*/ 0 w 171513"/>
                <a:gd name="connsiteY1" fmla="*/ 16025 h 1566708"/>
                <a:gd name="connsiteX2" fmla="*/ 171513 w 171513"/>
                <a:gd name="connsiteY2" fmla="*/ 0 h 1566708"/>
                <a:gd name="connsiteX3" fmla="*/ 169472 w 171513"/>
                <a:gd name="connsiteY3" fmla="*/ 1566708 h 1566708"/>
                <a:gd name="connsiteX0" fmla="*/ 102095 w 104136"/>
                <a:gd name="connsiteY0" fmla="*/ 1566708 h 1566708"/>
                <a:gd name="connsiteX1" fmla="*/ 0 w 104136"/>
                <a:gd name="connsiteY1" fmla="*/ 2550 h 1566708"/>
                <a:gd name="connsiteX2" fmla="*/ 104136 w 104136"/>
                <a:gd name="connsiteY2" fmla="*/ 0 h 1566708"/>
                <a:gd name="connsiteX3" fmla="*/ 102095 w 104136"/>
                <a:gd name="connsiteY3" fmla="*/ 1566708 h 156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36" h="1566708">
                  <a:moveTo>
                    <a:pt x="102095" y="1566708"/>
                  </a:moveTo>
                  <a:lnTo>
                    <a:pt x="0" y="2550"/>
                  </a:lnTo>
                  <a:lnTo>
                    <a:pt x="104136" y="0"/>
                  </a:lnTo>
                  <a:cubicBezTo>
                    <a:pt x="103456" y="522236"/>
                    <a:pt x="102775" y="1044472"/>
                    <a:pt x="102095" y="1566708"/>
                  </a:cubicBezTo>
                  <a:close/>
                </a:path>
              </a:pathLst>
            </a:custGeom>
            <a:solidFill>
              <a:srgbClr val="53B9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7">
              <a:extLst>
                <a:ext uri="{FF2B5EF4-FFF2-40B4-BE49-F238E27FC236}">
                  <a16:creationId xmlns:a16="http://schemas.microsoft.com/office/drawing/2014/main" id="{19A2B8F0-CE2C-40E5-B7ED-FA335A098FFF}"/>
                </a:ext>
              </a:extLst>
            </p:cNvPr>
            <p:cNvSpPr/>
            <p:nvPr/>
          </p:nvSpPr>
          <p:spPr>
            <a:xfrm flipH="1">
              <a:off x="8502748" y="1685764"/>
              <a:ext cx="104136" cy="1565595"/>
            </a:xfrm>
            <a:custGeom>
              <a:avLst/>
              <a:gdLst>
                <a:gd name="connsiteX0" fmla="*/ 0 w 216024"/>
                <a:gd name="connsiteY0" fmla="*/ 1584176 h 1584176"/>
                <a:gd name="connsiteX1" fmla="*/ 108012 w 216024"/>
                <a:gd name="connsiteY1" fmla="*/ 0 h 1584176"/>
                <a:gd name="connsiteX2" fmla="*/ 216024 w 216024"/>
                <a:gd name="connsiteY2" fmla="*/ 1584176 h 1584176"/>
                <a:gd name="connsiteX3" fmla="*/ 0 w 216024"/>
                <a:gd name="connsiteY3" fmla="*/ 1584176 h 1584176"/>
                <a:gd name="connsiteX0" fmla="*/ 0 w 232958"/>
                <a:gd name="connsiteY0" fmla="*/ 1584176 h 1584176"/>
                <a:gd name="connsiteX1" fmla="*/ 108012 w 232958"/>
                <a:gd name="connsiteY1" fmla="*/ 0 h 1584176"/>
                <a:gd name="connsiteX2" fmla="*/ 232958 w 232958"/>
                <a:gd name="connsiteY2" fmla="*/ 909 h 1584176"/>
                <a:gd name="connsiteX3" fmla="*/ 0 w 232958"/>
                <a:gd name="connsiteY3" fmla="*/ 1584176 h 1584176"/>
                <a:gd name="connsiteX0" fmla="*/ 103654 w 124946"/>
                <a:gd name="connsiteY0" fmla="*/ 1575709 h 1575709"/>
                <a:gd name="connsiteX1" fmla="*/ 0 w 124946"/>
                <a:gd name="connsiteY1" fmla="*/ 0 h 1575709"/>
                <a:gd name="connsiteX2" fmla="*/ 124946 w 124946"/>
                <a:gd name="connsiteY2" fmla="*/ 909 h 1575709"/>
                <a:gd name="connsiteX3" fmla="*/ 103654 w 124946"/>
                <a:gd name="connsiteY3" fmla="*/ 1575709 h 1575709"/>
                <a:gd name="connsiteX0" fmla="*/ 150221 w 171513"/>
                <a:gd name="connsiteY0" fmla="*/ 1575709 h 1575709"/>
                <a:gd name="connsiteX1" fmla="*/ 0 w 171513"/>
                <a:gd name="connsiteY1" fmla="*/ 0 h 1575709"/>
                <a:gd name="connsiteX2" fmla="*/ 171513 w 171513"/>
                <a:gd name="connsiteY2" fmla="*/ 909 h 1575709"/>
                <a:gd name="connsiteX3" fmla="*/ 150221 w 171513"/>
                <a:gd name="connsiteY3" fmla="*/ 1575709 h 1575709"/>
                <a:gd name="connsiteX0" fmla="*/ 150221 w 171513"/>
                <a:gd name="connsiteY0" fmla="*/ 1591734 h 1591734"/>
                <a:gd name="connsiteX1" fmla="*/ 0 w 171513"/>
                <a:gd name="connsiteY1" fmla="*/ 16025 h 1591734"/>
                <a:gd name="connsiteX2" fmla="*/ 171513 w 171513"/>
                <a:gd name="connsiteY2" fmla="*/ 0 h 1591734"/>
                <a:gd name="connsiteX3" fmla="*/ 150221 w 171513"/>
                <a:gd name="connsiteY3" fmla="*/ 1591734 h 1591734"/>
                <a:gd name="connsiteX0" fmla="*/ 169472 w 171513"/>
                <a:gd name="connsiteY0" fmla="*/ 1566708 h 1566708"/>
                <a:gd name="connsiteX1" fmla="*/ 0 w 171513"/>
                <a:gd name="connsiteY1" fmla="*/ 16025 h 1566708"/>
                <a:gd name="connsiteX2" fmla="*/ 171513 w 171513"/>
                <a:gd name="connsiteY2" fmla="*/ 0 h 1566708"/>
                <a:gd name="connsiteX3" fmla="*/ 169472 w 171513"/>
                <a:gd name="connsiteY3" fmla="*/ 1566708 h 1566708"/>
                <a:gd name="connsiteX0" fmla="*/ 102095 w 104136"/>
                <a:gd name="connsiteY0" fmla="*/ 1566708 h 1566708"/>
                <a:gd name="connsiteX1" fmla="*/ 0 w 104136"/>
                <a:gd name="connsiteY1" fmla="*/ 2550 h 1566708"/>
                <a:gd name="connsiteX2" fmla="*/ 104136 w 104136"/>
                <a:gd name="connsiteY2" fmla="*/ 0 h 1566708"/>
                <a:gd name="connsiteX3" fmla="*/ 102095 w 104136"/>
                <a:gd name="connsiteY3" fmla="*/ 1566708 h 156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36" h="1566708">
                  <a:moveTo>
                    <a:pt x="102095" y="1566708"/>
                  </a:moveTo>
                  <a:lnTo>
                    <a:pt x="0" y="2550"/>
                  </a:lnTo>
                  <a:lnTo>
                    <a:pt x="104136" y="0"/>
                  </a:lnTo>
                  <a:cubicBezTo>
                    <a:pt x="103456" y="522236"/>
                    <a:pt x="102775" y="1044472"/>
                    <a:pt x="102095" y="1566708"/>
                  </a:cubicBezTo>
                  <a:close/>
                </a:path>
              </a:pathLst>
            </a:custGeom>
            <a:solidFill>
              <a:srgbClr val="53B9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30486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37BD5B-DF74-47BD-AF9B-5A49E7A10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to integrate self-check?</a:t>
            </a:r>
          </a:p>
          <a:p>
            <a:r>
              <a:rPr lang="en-US" dirty="0"/>
              <a:t>Installing </a:t>
            </a:r>
            <a:r>
              <a:rPr lang="en-US" dirty="0" err="1"/>
              <a:t>Stunnel</a:t>
            </a:r>
            <a:endParaRPr lang="en-US" dirty="0"/>
          </a:p>
          <a:p>
            <a:r>
              <a:rPr lang="en-US" b="1" dirty="0"/>
              <a:t>Configuring </a:t>
            </a:r>
            <a:r>
              <a:rPr lang="en-US" b="1" dirty="0" err="1"/>
              <a:t>Stunnel</a:t>
            </a:r>
            <a:endParaRPr lang="en-US" b="1" dirty="0"/>
          </a:p>
          <a:p>
            <a:r>
              <a:rPr lang="en-US" dirty="0"/>
              <a:t>Configuring integration profile in Alma</a:t>
            </a:r>
          </a:p>
          <a:p>
            <a:r>
              <a:rPr lang="en-US" dirty="0"/>
              <a:t>Troubleshooting guidelines</a:t>
            </a:r>
          </a:p>
          <a:p>
            <a:r>
              <a:rPr lang="en-US" dirty="0"/>
              <a:t>Information to share with support or implementation teams</a:t>
            </a:r>
          </a:p>
        </p:txBody>
      </p:sp>
    </p:spTree>
    <p:extLst>
      <p:ext uri="{BB962C8B-B14F-4D97-AF65-F5344CB8AC3E}">
        <p14:creationId xmlns:p14="http://schemas.microsoft.com/office/powerpoint/2010/main" val="4167866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6D2D50-7751-42C3-AFB2-2BC83B44BA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30273D-CB62-4B3A-B1E8-567627BD5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Stunnel’s</a:t>
            </a:r>
            <a:r>
              <a:rPr lang="en-US" dirty="0"/>
              <a:t> role in communication with Alma</a:t>
            </a:r>
          </a:p>
        </p:txBody>
      </p:sp>
      <p:pic>
        <p:nvPicPr>
          <p:cNvPr id="2050" name="Picture 2" descr="https://developers.exlibrisgroup.com/wp-content/uploads/2018/10/self-check-general.png">
            <a:extLst>
              <a:ext uri="{FF2B5EF4-FFF2-40B4-BE49-F238E27FC236}">
                <a16:creationId xmlns:a16="http://schemas.microsoft.com/office/drawing/2014/main" id="{4C2ADF7A-FA89-45D3-8702-E8B5FB9FB6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2224"/>
            <a:ext cx="7641101" cy="392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379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B3B04D-9833-425D-B694-01306751E4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9E5F5F6-5DAB-401B-B5F3-73AA4A2E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592" y="51470"/>
            <a:ext cx="3672408" cy="720080"/>
          </a:xfrm>
        </p:spPr>
        <p:txBody>
          <a:bodyPr>
            <a:normAutofit/>
          </a:bodyPr>
          <a:lstStyle/>
          <a:p>
            <a:r>
              <a:rPr lang="en-US" dirty="0"/>
              <a:t>.</a:t>
            </a:r>
            <a:r>
              <a:rPr lang="en-US" sz="3200" u="sng" dirty="0" err="1"/>
              <a:t>conf</a:t>
            </a:r>
            <a:r>
              <a:rPr lang="en-US" sz="3200" u="sng" dirty="0"/>
              <a:t> file example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E8197D-1343-4BE2-BACE-49BDA15F5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5" y="51470"/>
            <a:ext cx="5798441" cy="4699465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en-US" dirty="0"/>
              <a:t>; **************************************************************************</a:t>
            </a:r>
          </a:p>
          <a:p>
            <a:pPr marL="0" indent="0" fontAlgn="base">
              <a:buNone/>
            </a:pPr>
            <a:r>
              <a:rPr lang="en-US" sz="4000" dirty="0"/>
              <a:t>; * Global options *</a:t>
            </a:r>
          </a:p>
          <a:p>
            <a:pPr marL="0" indent="0" fontAlgn="base">
              <a:buNone/>
            </a:pPr>
            <a:r>
              <a:rPr lang="en-US" sz="4000" dirty="0"/>
              <a:t>; ************************************************************************** ;</a:t>
            </a:r>
          </a:p>
          <a:p>
            <a:pPr marL="0" indent="0" fontAlgn="base">
              <a:buNone/>
            </a:pPr>
            <a:r>
              <a:rPr lang="en-US" sz="4000" dirty="0"/>
              <a:t>; Debugging </a:t>
            </a:r>
            <a:r>
              <a:rPr lang="en-US" sz="4000" b="1" dirty="0"/>
              <a:t>stuff</a:t>
            </a:r>
            <a:r>
              <a:rPr lang="en-US" sz="4000" dirty="0"/>
              <a:t> (may useful for troubleshooting)</a:t>
            </a:r>
          </a:p>
          <a:p>
            <a:pPr marL="0" indent="0" fontAlgn="base">
              <a:buNone/>
            </a:pPr>
            <a:r>
              <a:rPr lang="en-US" sz="4000" dirty="0"/>
              <a:t>debug = 7</a:t>
            </a:r>
          </a:p>
          <a:p>
            <a:pPr marL="0" indent="0" fontAlgn="base">
              <a:buNone/>
            </a:pPr>
            <a:r>
              <a:rPr lang="en-US" sz="4000" dirty="0"/>
              <a:t>output = stunnel.log ;</a:t>
            </a:r>
          </a:p>
          <a:p>
            <a:pPr marL="0" indent="0" fontAlgn="base">
              <a:buNone/>
            </a:pPr>
            <a:r>
              <a:rPr lang="en-US" sz="4000" dirty="0"/>
              <a:t>;Disable FIPS mode to allow non-approved protocols and algorithms</a:t>
            </a:r>
          </a:p>
          <a:p>
            <a:pPr marL="0" indent="0" fontAlgn="base">
              <a:buNone/>
            </a:pPr>
            <a:r>
              <a:rPr lang="en-US" sz="4000" dirty="0" err="1"/>
              <a:t>fips</a:t>
            </a:r>
            <a:r>
              <a:rPr lang="en-US" sz="4000" dirty="0"/>
              <a:t> = no</a:t>
            </a:r>
          </a:p>
          <a:p>
            <a:pPr marL="0" indent="0" fontAlgn="base">
              <a:buNone/>
            </a:pPr>
            <a:r>
              <a:rPr lang="en-US" sz="4000" dirty="0"/>
              <a:t>;**************************************************************************</a:t>
            </a:r>
          </a:p>
          <a:p>
            <a:pPr marL="0" indent="0" fontAlgn="base">
              <a:buNone/>
            </a:pPr>
            <a:r>
              <a:rPr lang="en-US" sz="4000" dirty="0"/>
              <a:t>; * Service defaults may also be specified in individual service sections *</a:t>
            </a:r>
          </a:p>
          <a:p>
            <a:pPr marL="0" indent="0" fontAlgn="base">
              <a:buNone/>
            </a:pPr>
            <a:r>
              <a:rPr lang="en-US" sz="4000" dirty="0"/>
              <a:t>; **************************************************************************</a:t>
            </a:r>
          </a:p>
          <a:p>
            <a:pPr marL="0" indent="0" fontAlgn="base">
              <a:buNone/>
            </a:pPr>
            <a:r>
              <a:rPr lang="en-US" sz="4000" dirty="0"/>
              <a:t>; Disable support for insecure SSLv2 protocol</a:t>
            </a:r>
          </a:p>
          <a:p>
            <a:pPr marL="0" indent="0" fontAlgn="base">
              <a:buNone/>
            </a:pPr>
            <a:r>
              <a:rPr lang="en-US" sz="4000" dirty="0"/>
              <a:t>options = NO_SSLv2</a:t>
            </a:r>
          </a:p>
          <a:p>
            <a:pPr marL="0" indent="0" fontAlgn="base">
              <a:buNone/>
            </a:pPr>
            <a:r>
              <a:rPr lang="en-US" sz="4000" dirty="0"/>
              <a:t>[Integration Profile 1]</a:t>
            </a:r>
          </a:p>
          <a:p>
            <a:pPr marL="0" indent="0" fontAlgn="base">
              <a:buNone/>
            </a:pPr>
            <a:r>
              <a:rPr lang="en-US" sz="4000" dirty="0"/>
              <a:t>key = [certificate file name]</a:t>
            </a:r>
          </a:p>
          <a:p>
            <a:pPr marL="0" indent="0" fontAlgn="base">
              <a:buNone/>
            </a:pPr>
            <a:r>
              <a:rPr lang="en-US" sz="4000" dirty="0"/>
              <a:t>cert = [certificate file name]</a:t>
            </a:r>
          </a:p>
          <a:p>
            <a:pPr marL="0" indent="0" fontAlgn="base">
              <a:buNone/>
            </a:pPr>
            <a:r>
              <a:rPr lang="en-US" sz="4000" dirty="0"/>
              <a:t>client = yes</a:t>
            </a:r>
          </a:p>
          <a:p>
            <a:pPr marL="0" indent="0" fontAlgn="base">
              <a:buNone/>
            </a:pPr>
            <a:r>
              <a:rPr lang="en-US" sz="4000" dirty="0"/>
              <a:t>accept = 5001                                </a:t>
            </a:r>
            <a:r>
              <a:rPr lang="en-US" sz="4000" b="1" dirty="0"/>
              <a:t>Local port definition   </a:t>
            </a:r>
          </a:p>
          <a:p>
            <a:pPr marL="0" indent="0" fontAlgn="base">
              <a:buNone/>
            </a:pPr>
            <a:r>
              <a:rPr lang="en-US" sz="4000" dirty="0"/>
              <a:t>connect = [Alma domain]:6443    </a:t>
            </a:r>
            <a:r>
              <a:rPr lang="en-US" sz="4000" b="1" dirty="0"/>
              <a:t>example:</a:t>
            </a:r>
            <a:r>
              <a:rPr lang="en-US" sz="4000" dirty="0"/>
              <a:t> </a:t>
            </a:r>
            <a:r>
              <a:rPr lang="en-US" sz="4000" b="1" dirty="0"/>
              <a:t>na06.alma.exlibrisgroup.com:6443</a:t>
            </a:r>
          </a:p>
          <a:p>
            <a:pPr marL="0" indent="0" fontAlgn="base">
              <a:buNone/>
            </a:pPr>
            <a:r>
              <a:rPr lang="en-US" sz="4000" dirty="0" err="1"/>
              <a:t>TIMEOUTclose</a:t>
            </a:r>
            <a:r>
              <a:rPr lang="en-US" sz="4000" dirty="0"/>
              <a:t> = 0</a:t>
            </a:r>
          </a:p>
          <a:p>
            <a:pPr marL="0" indent="0" fontAlgn="base">
              <a:buNone/>
            </a:pPr>
            <a:r>
              <a:rPr lang="en-US" sz="4000" dirty="0" err="1"/>
              <a:t>TIMEOUTconnect</a:t>
            </a:r>
            <a:r>
              <a:rPr lang="en-US" sz="4000" dirty="0"/>
              <a:t> = 200</a:t>
            </a:r>
          </a:p>
          <a:p>
            <a:pPr marL="0" indent="0" fontAlgn="base">
              <a:buNone/>
            </a:pPr>
            <a:r>
              <a:rPr lang="en-US" sz="4000" dirty="0" err="1"/>
              <a:t>TIMEOUTidle</a:t>
            </a:r>
            <a:r>
              <a:rPr lang="en-US" sz="4000" dirty="0"/>
              <a:t> = 86400</a:t>
            </a:r>
          </a:p>
          <a:p>
            <a:pPr marL="0" indent="0">
              <a:buNone/>
            </a:pPr>
            <a:r>
              <a:rPr lang="en-US" sz="4000" b="1" dirty="0"/>
              <a:t>[Integration Profile 2 ]                 if using installation for multiple service points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78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C85BA1-CD2F-4B59-A24F-8E24237F05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28B4F8-CEA0-401E-AC84-E2B79A093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integration points on a single </a:t>
            </a:r>
            <a:r>
              <a:rPr lang="en-US" dirty="0" err="1"/>
              <a:t>Stunnel</a:t>
            </a:r>
            <a:r>
              <a:rPr lang="en-US" dirty="0"/>
              <a:t> instance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C4F2D2-F9B8-4F57-AA45-7F4ED33023F9}"/>
              </a:ext>
            </a:extLst>
          </p:cNvPr>
          <p:cNvSpPr txBox="1"/>
          <p:nvPr/>
        </p:nvSpPr>
        <p:spPr>
          <a:xfrm>
            <a:off x="321774" y="646479"/>
            <a:ext cx="424847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600" b="1" dirty="0">
                <a:solidFill>
                  <a:schemeClr val="accent1"/>
                </a:solidFill>
              </a:rPr>
              <a:t>[ CIRC WEST]</a:t>
            </a:r>
          </a:p>
          <a:p>
            <a:pPr fontAlgn="base"/>
            <a:r>
              <a:rPr lang="en-US" sz="1600" dirty="0"/>
              <a:t>key = </a:t>
            </a:r>
            <a:r>
              <a:rPr lang="en-US" sz="1600" dirty="0" err="1"/>
              <a:t>shelfcheckcw.pem</a:t>
            </a:r>
            <a:endParaRPr lang="en-US" sz="1600" dirty="0"/>
          </a:p>
          <a:p>
            <a:pPr fontAlgn="base"/>
            <a:r>
              <a:rPr lang="en-US" sz="1600" dirty="0"/>
              <a:t>cert = </a:t>
            </a:r>
            <a:r>
              <a:rPr lang="en-US" sz="1600" dirty="0" err="1"/>
              <a:t>shelfcheckcw.pem</a:t>
            </a:r>
            <a:endParaRPr lang="en-US" sz="1600" dirty="0"/>
          </a:p>
          <a:p>
            <a:pPr fontAlgn="base"/>
            <a:r>
              <a:rPr lang="en-US" sz="1600" dirty="0"/>
              <a:t>client = yes</a:t>
            </a:r>
          </a:p>
          <a:p>
            <a:pPr fontAlgn="base"/>
            <a:r>
              <a:rPr lang="en-US" sz="1600" dirty="0"/>
              <a:t>accept = 5001</a:t>
            </a:r>
          </a:p>
          <a:p>
            <a:pPr fontAlgn="base"/>
            <a:r>
              <a:rPr lang="en-US" sz="1600" dirty="0"/>
              <a:t>connect = na05.alma.exlibrisgroup.com:6443</a:t>
            </a:r>
          </a:p>
          <a:p>
            <a:pPr fontAlgn="base"/>
            <a:r>
              <a:rPr lang="en-US" sz="1600" dirty="0" err="1"/>
              <a:t>TIMEOUTclose</a:t>
            </a:r>
            <a:r>
              <a:rPr lang="en-US" sz="1600" dirty="0"/>
              <a:t> = 0</a:t>
            </a:r>
          </a:p>
          <a:p>
            <a:pPr fontAlgn="base"/>
            <a:r>
              <a:rPr lang="en-US" sz="1600" dirty="0" err="1"/>
              <a:t>TIMEOUTconnect</a:t>
            </a:r>
            <a:r>
              <a:rPr lang="en-US" sz="1600" dirty="0"/>
              <a:t> = 200</a:t>
            </a:r>
          </a:p>
          <a:p>
            <a:pPr fontAlgn="base"/>
            <a:r>
              <a:rPr lang="en-US" sz="1600" b="1" dirty="0">
                <a:solidFill>
                  <a:schemeClr val="accent1"/>
                </a:solidFill>
              </a:rPr>
              <a:t>[READING ROOM]</a:t>
            </a:r>
          </a:p>
          <a:p>
            <a:pPr fontAlgn="base"/>
            <a:r>
              <a:rPr lang="en-US" sz="1600" dirty="0"/>
              <a:t>key = </a:t>
            </a:r>
            <a:r>
              <a:rPr lang="en-US" sz="1600" dirty="0" err="1"/>
              <a:t>shelfcheckrr.pem</a:t>
            </a:r>
            <a:endParaRPr lang="en-US" sz="1600" dirty="0"/>
          </a:p>
          <a:p>
            <a:pPr fontAlgn="base"/>
            <a:r>
              <a:rPr lang="en-US" sz="1600" dirty="0"/>
              <a:t>cert = </a:t>
            </a:r>
            <a:r>
              <a:rPr lang="en-US" sz="1600" dirty="0" err="1"/>
              <a:t>shelfcheckcwrr.pem</a:t>
            </a:r>
            <a:endParaRPr lang="en-US" sz="1600" dirty="0"/>
          </a:p>
          <a:p>
            <a:pPr fontAlgn="base"/>
            <a:r>
              <a:rPr lang="en-US" sz="1600" dirty="0"/>
              <a:t>client = yes</a:t>
            </a:r>
          </a:p>
          <a:p>
            <a:pPr fontAlgn="base"/>
            <a:r>
              <a:rPr lang="en-US" sz="1600" dirty="0"/>
              <a:t>accept = 5002</a:t>
            </a:r>
          </a:p>
          <a:p>
            <a:pPr fontAlgn="base"/>
            <a:r>
              <a:rPr lang="en-US" sz="1600" dirty="0"/>
              <a:t>connect = na05.alma.exlibrisgroup.com:6443</a:t>
            </a:r>
          </a:p>
          <a:p>
            <a:pPr fontAlgn="base"/>
            <a:r>
              <a:rPr lang="en-US" sz="1600" dirty="0" err="1"/>
              <a:t>TIMEOUTclose</a:t>
            </a:r>
            <a:r>
              <a:rPr lang="en-US" sz="1600" dirty="0"/>
              <a:t> = 0</a:t>
            </a:r>
          </a:p>
          <a:p>
            <a:pPr fontAlgn="base"/>
            <a:r>
              <a:rPr lang="en-US" sz="1600" dirty="0" err="1"/>
              <a:t>TIMEOUTconnect</a:t>
            </a:r>
            <a:r>
              <a:rPr lang="en-US" sz="1600" dirty="0"/>
              <a:t> = 200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028036-960D-4CDF-BEC0-96F254636B25}"/>
              </a:ext>
            </a:extLst>
          </p:cNvPr>
          <p:cNvSpPr txBox="1"/>
          <p:nvPr/>
        </p:nvSpPr>
        <p:spPr>
          <a:xfrm>
            <a:off x="4570246" y="644029"/>
            <a:ext cx="439424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600" b="1" dirty="0">
                <a:solidFill>
                  <a:schemeClr val="accent1"/>
                </a:solidFill>
              </a:rPr>
              <a:t>[CIRC EAST]</a:t>
            </a:r>
          </a:p>
          <a:p>
            <a:pPr fontAlgn="base"/>
            <a:r>
              <a:rPr lang="en-US" sz="1600" dirty="0"/>
              <a:t>key = </a:t>
            </a:r>
            <a:r>
              <a:rPr lang="en-US" sz="1600" dirty="0" err="1"/>
              <a:t>shelfcheckce.pem</a:t>
            </a:r>
            <a:endParaRPr lang="en-US" sz="1600" dirty="0"/>
          </a:p>
          <a:p>
            <a:pPr fontAlgn="base"/>
            <a:r>
              <a:rPr lang="en-US" sz="1600" dirty="0"/>
              <a:t>cert = </a:t>
            </a:r>
            <a:r>
              <a:rPr lang="en-US" sz="1600" dirty="0" err="1"/>
              <a:t>shelfcheckce.pem</a:t>
            </a:r>
            <a:endParaRPr lang="en-US" sz="1600" dirty="0"/>
          </a:p>
          <a:p>
            <a:pPr fontAlgn="base"/>
            <a:r>
              <a:rPr lang="en-US" sz="1600" dirty="0"/>
              <a:t>client = yes</a:t>
            </a:r>
          </a:p>
          <a:p>
            <a:pPr fontAlgn="base"/>
            <a:r>
              <a:rPr lang="en-US" sz="1600" dirty="0"/>
              <a:t>accept = 5003</a:t>
            </a:r>
          </a:p>
          <a:p>
            <a:pPr fontAlgn="base"/>
            <a:r>
              <a:rPr lang="en-US" sz="1600" dirty="0"/>
              <a:t>connect = na05.alma.exlibrisgroup.com:6443</a:t>
            </a:r>
          </a:p>
          <a:p>
            <a:pPr fontAlgn="base"/>
            <a:r>
              <a:rPr lang="en-US" sz="1600" dirty="0" err="1"/>
              <a:t>TIMEOUTclose</a:t>
            </a:r>
            <a:r>
              <a:rPr lang="en-US" sz="1600" dirty="0"/>
              <a:t> = 0</a:t>
            </a:r>
          </a:p>
          <a:p>
            <a:pPr fontAlgn="base"/>
            <a:r>
              <a:rPr lang="en-US" sz="1600" dirty="0" err="1"/>
              <a:t>TIMEOUTconnect</a:t>
            </a:r>
            <a:r>
              <a:rPr lang="en-US" sz="1600" dirty="0"/>
              <a:t> = 200</a:t>
            </a:r>
          </a:p>
          <a:p>
            <a:pPr fontAlgn="base"/>
            <a:r>
              <a:rPr lang="en-US" sz="1600" b="1" dirty="0">
                <a:solidFill>
                  <a:schemeClr val="accent1"/>
                </a:solidFill>
              </a:rPr>
              <a:t>[COMPUTER LAB]</a:t>
            </a:r>
          </a:p>
          <a:p>
            <a:pPr fontAlgn="base"/>
            <a:r>
              <a:rPr lang="en-US" sz="1600" dirty="0"/>
              <a:t>key = </a:t>
            </a:r>
            <a:r>
              <a:rPr lang="en-US" sz="1600" dirty="0" err="1"/>
              <a:t>shelfcheckcl.pem</a:t>
            </a:r>
            <a:endParaRPr lang="en-US" sz="1600" dirty="0"/>
          </a:p>
          <a:p>
            <a:pPr fontAlgn="base"/>
            <a:r>
              <a:rPr lang="en-US" sz="1600" dirty="0"/>
              <a:t>cert = </a:t>
            </a:r>
            <a:r>
              <a:rPr lang="en-US" sz="1600" dirty="0" err="1"/>
              <a:t>shelfcheckccl.pem</a:t>
            </a:r>
            <a:endParaRPr lang="en-US" sz="1600" dirty="0"/>
          </a:p>
          <a:p>
            <a:pPr fontAlgn="base"/>
            <a:r>
              <a:rPr lang="en-US" sz="1600" dirty="0"/>
              <a:t>client = yes</a:t>
            </a:r>
          </a:p>
          <a:p>
            <a:pPr fontAlgn="base"/>
            <a:r>
              <a:rPr lang="en-US" sz="1600" dirty="0"/>
              <a:t>accept = 5004</a:t>
            </a:r>
          </a:p>
          <a:p>
            <a:pPr fontAlgn="base"/>
            <a:r>
              <a:rPr lang="en-US" sz="1600" dirty="0"/>
              <a:t>connect = na05.alma.exlibrisgroup.com:6443</a:t>
            </a:r>
          </a:p>
          <a:p>
            <a:pPr fontAlgn="base"/>
            <a:r>
              <a:rPr lang="en-US" sz="1600" dirty="0" err="1"/>
              <a:t>TIMEOUTclose</a:t>
            </a:r>
            <a:r>
              <a:rPr lang="en-US" sz="1600" dirty="0"/>
              <a:t> = 0</a:t>
            </a:r>
          </a:p>
          <a:p>
            <a:pPr fontAlgn="base"/>
            <a:r>
              <a:rPr lang="en-US" sz="1600" dirty="0" err="1"/>
              <a:t>TIMEOUTconnect</a:t>
            </a:r>
            <a:r>
              <a:rPr lang="en-US" sz="1600" dirty="0"/>
              <a:t> = 200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229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37BD5B-DF74-47BD-AF9B-5A49E7A10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to integrate self-check?</a:t>
            </a:r>
          </a:p>
          <a:p>
            <a:r>
              <a:rPr lang="en-US" dirty="0"/>
              <a:t>Installing </a:t>
            </a:r>
            <a:r>
              <a:rPr lang="en-US" dirty="0" err="1"/>
              <a:t>Stunnel</a:t>
            </a:r>
            <a:endParaRPr lang="en-US" dirty="0"/>
          </a:p>
          <a:p>
            <a:r>
              <a:rPr lang="en-US" dirty="0"/>
              <a:t>Configuring </a:t>
            </a:r>
            <a:r>
              <a:rPr lang="en-US" dirty="0" err="1"/>
              <a:t>Stunnel</a:t>
            </a:r>
            <a:endParaRPr lang="en-US" dirty="0"/>
          </a:p>
          <a:p>
            <a:r>
              <a:rPr lang="en-US" b="1" dirty="0"/>
              <a:t>Configuring integration profile in Alma</a:t>
            </a:r>
          </a:p>
          <a:p>
            <a:r>
              <a:rPr lang="en-US" dirty="0"/>
              <a:t>Troubleshooting guidelines</a:t>
            </a:r>
          </a:p>
          <a:p>
            <a:r>
              <a:rPr lang="en-US" dirty="0"/>
              <a:t>Information to share with support or implementation teams</a:t>
            </a:r>
          </a:p>
        </p:txBody>
      </p:sp>
    </p:spTree>
    <p:extLst>
      <p:ext uri="{BB962C8B-B14F-4D97-AF65-F5344CB8AC3E}">
        <p14:creationId xmlns:p14="http://schemas.microsoft.com/office/powerpoint/2010/main" val="2048171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1729D5-4462-4777-8F30-8C62BC1D8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B8B97B-BEEF-4EE9-BFFE-221E181C5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General Configuration Menu &gt; External Systems&gt; Integration Profiles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1AF7F4-673A-4794-ABB5-299CA2E52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032" y="771525"/>
            <a:ext cx="8177374" cy="397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99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C1F80CB-4775-45C0-8241-2F60ADAAD1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288" y="819739"/>
            <a:ext cx="5472112" cy="388343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C23CA1-D6BA-46E3-8FE4-2D4223E8D9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CE924C-86A1-484B-8BF1-91E727539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Self-Check integration profile</a:t>
            </a:r>
          </a:p>
        </p:txBody>
      </p:sp>
    </p:spTree>
    <p:extLst>
      <p:ext uri="{BB962C8B-B14F-4D97-AF65-F5344CB8AC3E}">
        <p14:creationId xmlns:p14="http://schemas.microsoft.com/office/powerpoint/2010/main" val="432563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EA4054-ECAE-4A01-85A6-134A1479E4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F00F92-FF5F-4067-9B65-AE134AD05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Configuration: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DE27B1-5756-4B47-A038-6B514150B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402" y="627534"/>
            <a:ext cx="3238486" cy="44516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6B8A93-64E3-4F92-926D-ACB35B4BB118}"/>
              </a:ext>
            </a:extLst>
          </p:cNvPr>
          <p:cNvSpPr txBox="1"/>
          <p:nvPr/>
        </p:nvSpPr>
        <p:spPr>
          <a:xfrm>
            <a:off x="5076056" y="1347614"/>
            <a:ext cx="30963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Always keep your self-check machine’s configuration settings and compare them against the defined behaviors in Alma. (example: Self-Check Machine is set to not send a check digit but Alma is configured with Error Correction on). </a:t>
            </a:r>
          </a:p>
        </p:txBody>
      </p:sp>
    </p:spTree>
    <p:extLst>
      <p:ext uri="{BB962C8B-B14F-4D97-AF65-F5344CB8AC3E}">
        <p14:creationId xmlns:p14="http://schemas.microsoft.com/office/powerpoint/2010/main" val="903627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DD204D-1DA9-4C1B-A911-C873AFC6E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87EA4E-8D5F-4B9C-9D8E-D233BD20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Supported SIP2 messages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A2ECB-E3D1-48D4-B375-A550FA092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3240360" cy="3960440"/>
          </a:xfrm>
        </p:spPr>
        <p:txBody>
          <a:bodyPr/>
          <a:lstStyle/>
          <a:p>
            <a:r>
              <a:rPr lang="en-US" dirty="0"/>
              <a:t>Supported messages are listed in the developers network: </a:t>
            </a:r>
            <a:r>
              <a:rPr lang="en-US" dirty="0">
                <a:hlinkClick r:id="rId2"/>
              </a:rPr>
              <a:t>https://developers.exlibrisgroup.com/alma/integrations/selfcheck/sip2/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710A9D-2D02-4186-95BF-FCFC96FA7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581" y="814773"/>
            <a:ext cx="5446420" cy="362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71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and Introductions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 Grimshaw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 was one of the first four Alma support analysts in North America</a:t>
            </a:r>
          </a:p>
          <a:p>
            <a:pPr lvl="1"/>
            <a:r>
              <a:rPr lang="en-US" dirty="0"/>
              <a:t>I’ve worked in the Profession Services department since 2016 working with customers implementing Alma.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 my spare time you can probably find me attending a rock, blues or jazz concert in Chicago. </a:t>
            </a:r>
          </a:p>
          <a:p>
            <a:pPr lvl="1"/>
            <a:r>
              <a:rPr lang="en-US" dirty="0"/>
              <a:t>Fun fact: I attended elementary school 7 miles east of this hotel.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8252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2E6E74-572F-4C5B-A3C5-D7CA9E83A0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C9D290-9873-4694-A93A-1CE3F6650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feature: Extended Fines and Fees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F1E051-E85A-4BFB-BF84-09BC6E07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en-US" dirty="0"/>
              <a:t>The following fields will be added for each open charge in the </a:t>
            </a:r>
            <a:r>
              <a:rPr lang="en-US" i="1" dirty="0"/>
              <a:t>Patron Information Response</a:t>
            </a:r>
            <a:r>
              <a:rPr lang="en-US" dirty="0"/>
              <a:t> message and Fee p</a:t>
            </a:r>
            <a:r>
              <a:rPr lang="en-US" i="1" dirty="0"/>
              <a:t>aid response</a:t>
            </a:r>
            <a:r>
              <a:rPr lang="en-US" dirty="0"/>
              <a:t> message:</a:t>
            </a:r>
          </a:p>
          <a:p>
            <a:pPr fontAlgn="base"/>
            <a:r>
              <a:rPr lang="en-US" dirty="0"/>
              <a:t>EB – Barcode of the item that is linked to the charge (such as for an overdue/lost item)</a:t>
            </a:r>
          </a:p>
          <a:p>
            <a:pPr fontAlgn="base"/>
            <a:r>
              <a:rPr lang="en-US" dirty="0"/>
              <a:t>ET – Title of the item that is linked to the charge</a:t>
            </a:r>
          </a:p>
          <a:p>
            <a:pPr fontAlgn="base"/>
            <a:r>
              <a:rPr lang="en-US" dirty="0"/>
              <a:t>EC – Cash transaction type code</a:t>
            </a:r>
          </a:p>
          <a:p>
            <a:pPr fontAlgn="base"/>
            <a:r>
              <a:rPr lang="en-US" dirty="0"/>
              <a:t>ED – Cash transaction type description</a:t>
            </a:r>
          </a:p>
          <a:p>
            <a:pPr fontAlgn="base"/>
            <a:r>
              <a:rPr lang="en-US" dirty="0"/>
              <a:t>EF – Sum</a:t>
            </a:r>
          </a:p>
          <a:p>
            <a:pPr fontAlgn="base"/>
            <a:r>
              <a:rPr lang="en-US" dirty="0"/>
              <a:t>EK – Fee ID</a:t>
            </a:r>
          </a:p>
          <a:p>
            <a:pPr fontAlgn="base"/>
            <a:r>
              <a:rPr lang="en-US" dirty="0"/>
              <a:t>BZ – Payment transaction number</a:t>
            </a:r>
          </a:p>
          <a:p>
            <a:pPr fontAlgn="base"/>
            <a:r>
              <a:rPr lang="en-US" dirty="0"/>
              <a:t>Note: Please make sure that the self check machine supports this option as well and share any supporting documentation in your Salesforce case.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07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B4A174-54E4-49F2-A089-8A45C307CE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BD36E1-7A9B-4EAF-B55F-DE90219CD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common error: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09CAA-035C-4309-81B4-45042D0C0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and date formats misaligned between </a:t>
            </a:r>
            <a:r>
              <a:rPr lang="en-US" dirty="0" err="1"/>
              <a:t>Stunnel</a:t>
            </a:r>
            <a:r>
              <a:rPr lang="en-US" dirty="0"/>
              <a:t> system, Self-Check machine and Alma. </a:t>
            </a:r>
          </a:p>
          <a:p>
            <a:endParaRPr lang="en-US" dirty="0"/>
          </a:p>
          <a:p>
            <a:r>
              <a:rPr lang="en-US" dirty="0"/>
              <a:t>Alma Parameters: </a:t>
            </a:r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dirty="0" err="1"/>
              <a:t>use_time_format_with_time_zone_in_self_check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system_time_format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3. Time zone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609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37BD5B-DF74-47BD-AF9B-5A49E7A10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to integrate self-check?</a:t>
            </a:r>
          </a:p>
          <a:p>
            <a:r>
              <a:rPr lang="en-US" dirty="0"/>
              <a:t>Installing </a:t>
            </a:r>
            <a:r>
              <a:rPr lang="en-US" dirty="0" err="1"/>
              <a:t>Stunnel</a:t>
            </a:r>
            <a:endParaRPr lang="en-US" dirty="0"/>
          </a:p>
          <a:p>
            <a:r>
              <a:rPr lang="en-US" dirty="0"/>
              <a:t>Configuring </a:t>
            </a:r>
            <a:r>
              <a:rPr lang="en-US" dirty="0" err="1"/>
              <a:t>Stunnel</a:t>
            </a:r>
            <a:endParaRPr lang="en-US" dirty="0"/>
          </a:p>
          <a:p>
            <a:r>
              <a:rPr lang="en-US" dirty="0"/>
              <a:t>Configuring integration profile in Alma</a:t>
            </a:r>
          </a:p>
          <a:p>
            <a:r>
              <a:rPr lang="en-US" b="1" dirty="0"/>
              <a:t>Troubleshooting guidelines</a:t>
            </a:r>
          </a:p>
          <a:p>
            <a:r>
              <a:rPr lang="en-US" dirty="0"/>
              <a:t>Information to share with support or implementation teams</a:t>
            </a:r>
          </a:p>
        </p:txBody>
      </p:sp>
    </p:spTree>
    <p:extLst>
      <p:ext uri="{BB962C8B-B14F-4D97-AF65-F5344CB8AC3E}">
        <p14:creationId xmlns:p14="http://schemas.microsoft.com/office/powerpoint/2010/main" val="3898510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AA8DAC-3287-410E-991D-55DD0C435B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8E4D71C-DF20-4563-A957-85F939FDD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Troubleshooting guidelines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95B4E7-BD05-44BE-850C-20A1C1662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Confirm </a:t>
            </a:r>
            <a:r>
              <a:rPr lang="en-US" dirty="0" err="1"/>
              <a:t>Stunnel</a:t>
            </a:r>
            <a:r>
              <a:rPr lang="en-US" dirty="0"/>
              <a:t> Service is running</a:t>
            </a:r>
          </a:p>
          <a:p>
            <a:r>
              <a:rPr lang="en-US" dirty="0"/>
              <a:t>Confirm certificates are not expired</a:t>
            </a:r>
          </a:p>
          <a:p>
            <a:r>
              <a:rPr lang="en-US" dirty="0"/>
              <a:t>Compare current configuration to a record of configuration when service was successfully configured and working</a:t>
            </a:r>
          </a:p>
          <a:p>
            <a:r>
              <a:rPr lang="en-US" dirty="0"/>
              <a:t> Check for errors specific to your self check machine model or configuration differences from Alma configuration</a:t>
            </a:r>
          </a:p>
          <a:p>
            <a:r>
              <a:rPr lang="en-US" dirty="0"/>
              <a:t>Check logs for error messages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3262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37BD5B-DF74-47BD-AF9B-5A49E7A10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to integrate self-check?</a:t>
            </a:r>
          </a:p>
          <a:p>
            <a:r>
              <a:rPr lang="en-US" dirty="0"/>
              <a:t>Installing </a:t>
            </a:r>
            <a:r>
              <a:rPr lang="en-US" dirty="0" err="1"/>
              <a:t>Stunnel</a:t>
            </a:r>
            <a:endParaRPr lang="en-US" dirty="0"/>
          </a:p>
          <a:p>
            <a:r>
              <a:rPr lang="en-US" dirty="0"/>
              <a:t>Configuring </a:t>
            </a:r>
            <a:r>
              <a:rPr lang="en-US" dirty="0" err="1"/>
              <a:t>Stunnel</a:t>
            </a:r>
            <a:endParaRPr lang="en-US" dirty="0"/>
          </a:p>
          <a:p>
            <a:r>
              <a:rPr lang="en-US" dirty="0"/>
              <a:t>Configuring integration profile in Alma</a:t>
            </a:r>
          </a:p>
          <a:p>
            <a:r>
              <a:rPr lang="en-US" dirty="0"/>
              <a:t>Troubleshooting guidelines</a:t>
            </a:r>
          </a:p>
          <a:p>
            <a:r>
              <a:rPr lang="en-US" b="1" dirty="0"/>
              <a:t>Information to share with support or implementation teams</a:t>
            </a:r>
          </a:p>
        </p:txBody>
      </p:sp>
    </p:spTree>
    <p:extLst>
      <p:ext uri="{BB962C8B-B14F-4D97-AF65-F5344CB8AC3E}">
        <p14:creationId xmlns:p14="http://schemas.microsoft.com/office/powerpoint/2010/main" val="883831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D444EE-E250-4EF9-85CB-4E28A13B13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1BB95B-BFFB-4025-870B-569CB8EAD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6"/>
            <a:ext cx="8424936" cy="576064"/>
          </a:xfrm>
        </p:spPr>
        <p:txBody>
          <a:bodyPr/>
          <a:lstStyle/>
          <a:p>
            <a:r>
              <a:rPr lang="en-US" dirty="0"/>
              <a:t>What to include in any self check support ticket</a:t>
            </a:r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24A7AA3D-60B3-498A-B6CB-BDD3D79D9748}"/>
              </a:ext>
            </a:extLst>
          </p:cNvPr>
          <p:cNvSpPr/>
          <p:nvPr/>
        </p:nvSpPr>
        <p:spPr>
          <a:xfrm>
            <a:off x="107504" y="987574"/>
            <a:ext cx="2886042" cy="1652454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065672E6-F357-408C-A367-9F32CEC83704}"/>
              </a:ext>
            </a:extLst>
          </p:cNvPr>
          <p:cNvSpPr/>
          <p:nvPr/>
        </p:nvSpPr>
        <p:spPr>
          <a:xfrm>
            <a:off x="3124729" y="987575"/>
            <a:ext cx="2886042" cy="1652461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BB68DA2B-9211-43DA-B616-BDACC6614A5E}"/>
              </a:ext>
            </a:extLst>
          </p:cNvPr>
          <p:cNvSpPr/>
          <p:nvPr/>
        </p:nvSpPr>
        <p:spPr>
          <a:xfrm>
            <a:off x="6141954" y="987575"/>
            <a:ext cx="2886042" cy="1652461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8FCD2611-B9AB-40E3-B50C-85811630136B}"/>
              </a:ext>
            </a:extLst>
          </p:cNvPr>
          <p:cNvSpPr txBox="1">
            <a:spLocks/>
          </p:cNvSpPr>
          <p:nvPr/>
        </p:nvSpPr>
        <p:spPr>
          <a:xfrm>
            <a:off x="3124729" y="1660789"/>
            <a:ext cx="2887431" cy="1004390"/>
          </a:xfrm>
          <a:prstGeom prst="rect">
            <a:avLst/>
          </a:prstGeom>
        </p:spPr>
        <p:txBody>
          <a:bodyPr lIns="34290" rIns="34290" anchor="t">
            <a:noAutofit/>
          </a:bodyPr>
          <a:lstStyle>
            <a:lvl1pPr marL="0" indent="0" algn="ctr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66">
              <a:lnSpc>
                <a:spcPct val="100000"/>
              </a:lnSpc>
              <a:defRPr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allows us to see what is communicated between </a:t>
            </a:r>
            <a:r>
              <a:rPr lang="en-US" sz="1600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Stunnel</a:t>
            </a: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Alma. </a:t>
            </a:r>
            <a:r>
              <a:rPr lang="en-US" sz="160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Always share an example barcode and identifier</a:t>
            </a: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FF6A12FB-1D20-4A15-B333-F41CC288FC5E}"/>
              </a:ext>
            </a:extLst>
          </p:cNvPr>
          <p:cNvSpPr txBox="1">
            <a:spLocks/>
          </p:cNvSpPr>
          <p:nvPr/>
        </p:nvSpPr>
        <p:spPr>
          <a:xfrm>
            <a:off x="116004" y="1660789"/>
            <a:ext cx="2884000" cy="1032672"/>
          </a:xfrm>
          <a:prstGeom prst="rect">
            <a:avLst/>
          </a:prstGeom>
        </p:spPr>
        <p:txBody>
          <a:bodyPr lIns="34290" rIns="34290" anchor="t">
            <a:noAutofit/>
          </a:bodyPr>
          <a:lstStyle>
            <a:lvl1pPr marL="0" indent="0" algn="ctr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66">
              <a:lnSpc>
                <a:spcPct val="100000"/>
              </a:lnSpc>
              <a:defRPr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Need to not only check .</a:t>
            </a:r>
            <a:r>
              <a:rPr lang="en-US" sz="1600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conf</a:t>
            </a: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file is set up correctly but this can also be used to confirm what we see in logs. 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9749DE2B-D1A9-46DF-8E8D-FE659E16CB5B}"/>
              </a:ext>
            </a:extLst>
          </p:cNvPr>
          <p:cNvSpPr txBox="1">
            <a:spLocks/>
          </p:cNvSpPr>
          <p:nvPr/>
        </p:nvSpPr>
        <p:spPr>
          <a:xfrm>
            <a:off x="6140566" y="1660788"/>
            <a:ext cx="3003434" cy="1053021"/>
          </a:xfrm>
          <a:prstGeom prst="rect">
            <a:avLst/>
          </a:prstGeom>
        </p:spPr>
        <p:txBody>
          <a:bodyPr lIns="34290" rIns="34290" anchor="t">
            <a:noAutofit/>
          </a:bodyPr>
          <a:lstStyle>
            <a:lvl1pPr marL="0" indent="0" algn="ctr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66">
              <a:lnSpc>
                <a:spcPct val="100000"/>
              </a:lnSpc>
              <a:defRPr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Providing the model number and error logs from the machine allow us to search for similar cases from other institutions. </a:t>
            </a:r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A5AE594A-4138-44B5-9513-F21FD80D6D3A}"/>
              </a:ext>
            </a:extLst>
          </p:cNvPr>
          <p:cNvSpPr/>
          <p:nvPr/>
        </p:nvSpPr>
        <p:spPr>
          <a:xfrm>
            <a:off x="101046" y="2972147"/>
            <a:ext cx="2886042" cy="1652454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FFF6C8F5-A958-463F-AB48-B11B7553B793}"/>
              </a:ext>
            </a:extLst>
          </p:cNvPr>
          <p:cNvSpPr/>
          <p:nvPr/>
        </p:nvSpPr>
        <p:spPr>
          <a:xfrm>
            <a:off x="3118271" y="2972148"/>
            <a:ext cx="2886042" cy="1652461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3FDF383C-CA8C-4A34-A381-5B2D505FADCA}"/>
              </a:ext>
            </a:extLst>
          </p:cNvPr>
          <p:cNvSpPr/>
          <p:nvPr/>
        </p:nvSpPr>
        <p:spPr>
          <a:xfrm>
            <a:off x="6135496" y="2972148"/>
            <a:ext cx="2886042" cy="1652461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71D62B80-B616-4960-A868-71653629B903}"/>
              </a:ext>
            </a:extLst>
          </p:cNvPr>
          <p:cNvSpPr txBox="1">
            <a:spLocks/>
          </p:cNvSpPr>
          <p:nvPr/>
        </p:nvSpPr>
        <p:spPr>
          <a:xfrm>
            <a:off x="3118271" y="3756538"/>
            <a:ext cx="2892500" cy="759425"/>
          </a:xfrm>
          <a:prstGeom prst="rect">
            <a:avLst/>
          </a:prstGeom>
        </p:spPr>
        <p:txBody>
          <a:bodyPr lIns="34290" rIns="34290" anchor="t">
            <a:noAutofit/>
          </a:bodyPr>
          <a:lstStyle>
            <a:lvl1pPr marL="0" indent="0" algn="ctr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66">
              <a:lnSpc>
                <a:spcPct val="100000"/>
              </a:lnSpc>
              <a:defRPr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you have multiple integration profiles configured are all of them failing?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9926127-D065-4E15-A054-751E07BECCF1}"/>
              </a:ext>
            </a:extLst>
          </p:cNvPr>
          <p:cNvSpPr txBox="1">
            <a:spLocks/>
          </p:cNvSpPr>
          <p:nvPr/>
        </p:nvSpPr>
        <p:spPr>
          <a:xfrm>
            <a:off x="109546" y="3756538"/>
            <a:ext cx="2890458" cy="735951"/>
          </a:xfrm>
          <a:prstGeom prst="rect">
            <a:avLst/>
          </a:prstGeom>
        </p:spPr>
        <p:txBody>
          <a:bodyPr lIns="34290" rIns="34290" anchor="t">
            <a:noAutofit/>
          </a:bodyPr>
          <a:lstStyle>
            <a:lvl1pPr marL="0" indent="0" algn="ctr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66">
              <a:lnSpc>
                <a:spcPct val="100000"/>
              </a:lnSpc>
              <a:defRPr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Has self-check worked before? Are you setting it up for the first time?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9286152-842A-4E29-A3C9-742F61AE1ACB}"/>
              </a:ext>
            </a:extLst>
          </p:cNvPr>
          <p:cNvSpPr txBox="1">
            <a:spLocks/>
          </p:cNvSpPr>
          <p:nvPr/>
        </p:nvSpPr>
        <p:spPr>
          <a:xfrm>
            <a:off x="6134108" y="3756539"/>
            <a:ext cx="2886042" cy="589376"/>
          </a:xfrm>
          <a:prstGeom prst="rect">
            <a:avLst/>
          </a:prstGeom>
        </p:spPr>
        <p:txBody>
          <a:bodyPr lIns="34290" rIns="34290" anchor="t">
            <a:noAutofit/>
          </a:bodyPr>
          <a:lstStyle>
            <a:lvl1pPr marL="0" indent="0" algn="ctr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66">
              <a:lnSpc>
                <a:spcPct val="100000"/>
              </a:lnSpc>
              <a:defRPr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Example: New loans work but renewals do not?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E9BE3CB2-D889-45F0-964B-45DC63D6E88D}"/>
              </a:ext>
            </a:extLst>
          </p:cNvPr>
          <p:cNvSpPr txBox="1">
            <a:spLocks/>
          </p:cNvSpPr>
          <p:nvPr/>
        </p:nvSpPr>
        <p:spPr>
          <a:xfrm>
            <a:off x="3124729" y="1355979"/>
            <a:ext cx="2879584" cy="279667"/>
          </a:xfrm>
          <a:prstGeom prst="rect">
            <a:avLst/>
          </a:prstGeom>
        </p:spPr>
        <p:txBody>
          <a:bodyPr lIns="34290" rIns="34290"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66">
              <a:defRPr/>
            </a:pPr>
            <a:r>
              <a:rPr lang="en-US" sz="2000" dirty="0" err="1">
                <a:solidFill>
                  <a:srgbClr val="F47C3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Stunnel</a:t>
            </a:r>
            <a:r>
              <a:rPr lang="en-US" sz="2000" dirty="0">
                <a:solidFill>
                  <a:srgbClr val="F47C3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Error logs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18A839C8-3931-4C3A-A4EC-103C5D8000F4}"/>
              </a:ext>
            </a:extLst>
          </p:cNvPr>
          <p:cNvSpPr txBox="1">
            <a:spLocks/>
          </p:cNvSpPr>
          <p:nvPr/>
        </p:nvSpPr>
        <p:spPr>
          <a:xfrm>
            <a:off x="101046" y="1355979"/>
            <a:ext cx="2892500" cy="279667"/>
          </a:xfrm>
          <a:prstGeom prst="rect">
            <a:avLst/>
          </a:prstGeom>
        </p:spPr>
        <p:txBody>
          <a:bodyPr lIns="34290" rIns="34290"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66">
              <a:defRPr/>
            </a:pPr>
            <a:r>
              <a:rPr lang="en-US" sz="2000" dirty="0">
                <a:solidFill>
                  <a:srgbClr val="7C42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n-US" sz="2000" dirty="0" err="1">
                <a:solidFill>
                  <a:srgbClr val="7C42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conf</a:t>
            </a:r>
            <a:r>
              <a:rPr lang="en-US" sz="2000" dirty="0">
                <a:solidFill>
                  <a:srgbClr val="7C42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file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74089226-866C-4F34-8059-19F1D303EB77}"/>
              </a:ext>
            </a:extLst>
          </p:cNvPr>
          <p:cNvSpPr txBox="1">
            <a:spLocks/>
          </p:cNvSpPr>
          <p:nvPr/>
        </p:nvSpPr>
        <p:spPr>
          <a:xfrm>
            <a:off x="6140565" y="1355979"/>
            <a:ext cx="2886042" cy="279667"/>
          </a:xfrm>
          <a:prstGeom prst="rect">
            <a:avLst/>
          </a:prstGeom>
        </p:spPr>
        <p:txBody>
          <a:bodyPr lIns="34290" rIns="34290"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66">
              <a:defRPr/>
            </a:pPr>
            <a:r>
              <a:rPr lang="en-US" sz="2000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Self-Check Error Log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6396D0F-4C76-46A5-929C-F2758AF2DDEC}"/>
              </a:ext>
            </a:extLst>
          </p:cNvPr>
          <p:cNvSpPr txBox="1">
            <a:spLocks/>
          </p:cNvSpPr>
          <p:nvPr/>
        </p:nvSpPr>
        <p:spPr>
          <a:xfrm>
            <a:off x="3118270" y="3326132"/>
            <a:ext cx="2886041" cy="279667"/>
          </a:xfrm>
          <a:prstGeom prst="rect">
            <a:avLst/>
          </a:prstGeom>
        </p:spPr>
        <p:txBody>
          <a:bodyPr lIns="34290" rIns="34290"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66">
              <a:defRPr/>
            </a:pPr>
            <a:r>
              <a:rPr lang="en-US" sz="2000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Integration Profile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C1F41BC8-0D8C-4342-BEB0-8E09EADE12EA}"/>
              </a:ext>
            </a:extLst>
          </p:cNvPr>
          <p:cNvSpPr txBox="1">
            <a:spLocks/>
          </p:cNvSpPr>
          <p:nvPr/>
        </p:nvSpPr>
        <p:spPr>
          <a:xfrm>
            <a:off x="107504" y="3326132"/>
            <a:ext cx="2886042" cy="279667"/>
          </a:xfrm>
          <a:prstGeom prst="rect">
            <a:avLst/>
          </a:prstGeom>
        </p:spPr>
        <p:txBody>
          <a:bodyPr lIns="34290" rIns="34290"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66">
              <a:defRPr/>
            </a:pPr>
            <a:r>
              <a:rPr lang="en-US" sz="2000" dirty="0">
                <a:solidFill>
                  <a:srgbClr val="0034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962E6175-3D8B-4A8D-9E53-C5B792BE15CB}"/>
              </a:ext>
            </a:extLst>
          </p:cNvPr>
          <p:cNvSpPr txBox="1">
            <a:spLocks/>
          </p:cNvSpPr>
          <p:nvPr/>
        </p:nvSpPr>
        <p:spPr>
          <a:xfrm>
            <a:off x="6141954" y="3326132"/>
            <a:ext cx="2884653" cy="279667"/>
          </a:xfrm>
          <a:prstGeom prst="rect">
            <a:avLst/>
          </a:prstGeom>
        </p:spPr>
        <p:txBody>
          <a:bodyPr lIns="34290" rIns="34290"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66">
              <a:defRPr/>
            </a:pPr>
            <a:r>
              <a:rPr lang="en-US" sz="2000" dirty="0">
                <a:solidFill>
                  <a:srgbClr val="FDB81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Does anything still work?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F427F0B-C9EE-495F-93D7-60B4855EE9D1}"/>
              </a:ext>
            </a:extLst>
          </p:cNvPr>
          <p:cNvSpPr/>
          <p:nvPr/>
        </p:nvSpPr>
        <p:spPr>
          <a:xfrm>
            <a:off x="1331640" y="783428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F978186-5FC8-45EA-8BB5-B9696B1685B3}"/>
              </a:ext>
            </a:extLst>
          </p:cNvPr>
          <p:cNvSpPr/>
          <p:nvPr/>
        </p:nvSpPr>
        <p:spPr>
          <a:xfrm>
            <a:off x="4391980" y="783428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C88331F-C4B8-4707-8EA3-419FEC0404C5}"/>
              </a:ext>
            </a:extLst>
          </p:cNvPr>
          <p:cNvSpPr/>
          <p:nvPr/>
        </p:nvSpPr>
        <p:spPr>
          <a:xfrm>
            <a:off x="7409205" y="783428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F30B962-36C6-46B7-9089-50C0BBADB479}"/>
              </a:ext>
            </a:extLst>
          </p:cNvPr>
          <p:cNvSpPr/>
          <p:nvPr/>
        </p:nvSpPr>
        <p:spPr>
          <a:xfrm>
            <a:off x="1331640" y="2723946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998499D-EFC5-476C-9EC9-81A19EC31D9F}"/>
              </a:ext>
            </a:extLst>
          </p:cNvPr>
          <p:cNvSpPr/>
          <p:nvPr/>
        </p:nvSpPr>
        <p:spPr>
          <a:xfrm>
            <a:off x="4391980" y="2723946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7B95ED2-F220-4727-B0AF-28436FF243A2}"/>
              </a:ext>
            </a:extLst>
          </p:cNvPr>
          <p:cNvSpPr/>
          <p:nvPr/>
        </p:nvSpPr>
        <p:spPr>
          <a:xfrm>
            <a:off x="7409205" y="2723946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1348696-566F-4B92-8B2F-2F7145306C6B}"/>
              </a:ext>
            </a:extLst>
          </p:cNvPr>
          <p:cNvCxnSpPr/>
          <p:nvPr/>
        </p:nvCxnSpPr>
        <p:spPr>
          <a:xfrm>
            <a:off x="116004" y="1660789"/>
            <a:ext cx="2877542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36E0E22-3D08-4CD9-BDA7-655E96F7082F}"/>
              </a:ext>
            </a:extLst>
          </p:cNvPr>
          <p:cNvCxnSpPr/>
          <p:nvPr/>
        </p:nvCxnSpPr>
        <p:spPr>
          <a:xfrm>
            <a:off x="3118270" y="1660789"/>
            <a:ext cx="2877542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696B460-3264-4C37-B677-CF5E89DB3FA6}"/>
              </a:ext>
            </a:extLst>
          </p:cNvPr>
          <p:cNvCxnSpPr/>
          <p:nvPr/>
        </p:nvCxnSpPr>
        <p:spPr>
          <a:xfrm>
            <a:off x="6149065" y="1660087"/>
            <a:ext cx="2877542" cy="0"/>
          </a:xfrm>
          <a:prstGeom prst="line">
            <a:avLst/>
          </a:prstGeom>
          <a:ln w="28575">
            <a:solidFill>
              <a:srgbClr val="50C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3C65832-A896-4AEE-9865-788DB2876A08}"/>
              </a:ext>
            </a:extLst>
          </p:cNvPr>
          <p:cNvCxnSpPr/>
          <p:nvPr/>
        </p:nvCxnSpPr>
        <p:spPr>
          <a:xfrm>
            <a:off x="116004" y="3680275"/>
            <a:ext cx="287754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CF38161-962B-4C84-8D9B-F919E212D992}"/>
              </a:ext>
            </a:extLst>
          </p:cNvPr>
          <p:cNvCxnSpPr/>
          <p:nvPr/>
        </p:nvCxnSpPr>
        <p:spPr>
          <a:xfrm>
            <a:off x="3118270" y="3680275"/>
            <a:ext cx="2877542" cy="0"/>
          </a:xfrm>
          <a:prstGeom prst="line">
            <a:avLst/>
          </a:prstGeom>
          <a:ln w="28575">
            <a:solidFill>
              <a:srgbClr val="A0C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6AB4F9D-7BA5-49F5-B8C4-8D5375931909}"/>
              </a:ext>
            </a:extLst>
          </p:cNvPr>
          <p:cNvCxnSpPr/>
          <p:nvPr/>
        </p:nvCxnSpPr>
        <p:spPr>
          <a:xfrm>
            <a:off x="6149065" y="3679573"/>
            <a:ext cx="2877542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3">
            <a:extLst>
              <a:ext uri="{FF2B5EF4-FFF2-40B4-BE49-F238E27FC236}">
                <a16:creationId xmlns:a16="http://schemas.microsoft.com/office/drawing/2014/main" id="{2EC98937-46C3-4FB0-9FD2-3C0E6DBD8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8563" y="899648"/>
            <a:ext cx="279400" cy="228659"/>
          </a:xfrm>
          <a:custGeom>
            <a:avLst/>
            <a:gdLst>
              <a:gd name="T0" fmla="*/ 604 w 649"/>
              <a:gd name="T1" fmla="*/ 30 h 531"/>
              <a:gd name="T2" fmla="*/ 604 w 649"/>
              <a:gd name="T3" fmla="*/ 30 h 531"/>
              <a:gd name="T4" fmla="*/ 501 w 649"/>
              <a:gd name="T5" fmla="*/ 30 h 531"/>
              <a:gd name="T6" fmla="*/ 207 w 649"/>
              <a:gd name="T7" fmla="*/ 324 h 531"/>
              <a:gd name="T8" fmla="*/ 148 w 649"/>
              <a:gd name="T9" fmla="*/ 251 h 531"/>
              <a:gd name="T10" fmla="*/ 30 w 649"/>
              <a:gd name="T11" fmla="*/ 251 h 531"/>
              <a:gd name="T12" fmla="*/ 30 w 649"/>
              <a:gd name="T13" fmla="*/ 369 h 531"/>
              <a:gd name="T14" fmla="*/ 162 w 649"/>
              <a:gd name="T15" fmla="*/ 486 h 531"/>
              <a:gd name="T16" fmla="*/ 266 w 649"/>
              <a:gd name="T17" fmla="*/ 486 h 531"/>
              <a:gd name="T18" fmla="*/ 604 w 649"/>
              <a:gd name="T19" fmla="*/ 148 h 531"/>
              <a:gd name="T20" fmla="*/ 604 w 649"/>
              <a:gd name="T21" fmla="*/ 30 h 531"/>
              <a:gd name="T22" fmla="*/ 575 w 649"/>
              <a:gd name="T23" fmla="*/ 118 h 531"/>
              <a:gd name="T24" fmla="*/ 575 w 649"/>
              <a:gd name="T25" fmla="*/ 118 h 531"/>
              <a:gd name="T26" fmla="*/ 236 w 649"/>
              <a:gd name="T27" fmla="*/ 457 h 531"/>
              <a:gd name="T28" fmla="*/ 192 w 649"/>
              <a:gd name="T29" fmla="*/ 457 h 531"/>
              <a:gd name="T30" fmla="*/ 59 w 649"/>
              <a:gd name="T31" fmla="*/ 324 h 531"/>
              <a:gd name="T32" fmla="*/ 59 w 649"/>
              <a:gd name="T33" fmla="*/ 280 h 531"/>
              <a:gd name="T34" fmla="*/ 118 w 649"/>
              <a:gd name="T35" fmla="*/ 280 h 531"/>
              <a:gd name="T36" fmla="*/ 207 w 649"/>
              <a:gd name="T37" fmla="*/ 369 h 531"/>
              <a:gd name="T38" fmla="*/ 530 w 649"/>
              <a:gd name="T39" fmla="*/ 59 h 531"/>
              <a:gd name="T40" fmla="*/ 575 w 649"/>
              <a:gd name="T41" fmla="*/ 59 h 531"/>
              <a:gd name="T42" fmla="*/ 575 w 649"/>
              <a:gd name="T43" fmla="*/ 118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49" h="531">
                <a:moveTo>
                  <a:pt x="604" y="30"/>
                </a:moveTo>
                <a:lnTo>
                  <a:pt x="604" y="30"/>
                </a:lnTo>
                <a:cubicBezTo>
                  <a:pt x="575" y="0"/>
                  <a:pt x="530" y="0"/>
                  <a:pt x="501" y="30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148" y="251"/>
                  <a:pt x="148" y="251"/>
                  <a:pt x="148" y="251"/>
                </a:cubicBezTo>
                <a:cubicBezTo>
                  <a:pt x="103" y="207"/>
                  <a:pt x="59" y="207"/>
                  <a:pt x="30" y="251"/>
                </a:cubicBezTo>
                <a:cubicBezTo>
                  <a:pt x="0" y="280"/>
                  <a:pt x="0" y="324"/>
                  <a:pt x="30" y="369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92" y="530"/>
                  <a:pt x="236" y="530"/>
                  <a:pt x="266" y="486"/>
                </a:cubicBezTo>
                <a:cubicBezTo>
                  <a:pt x="604" y="148"/>
                  <a:pt x="604" y="148"/>
                  <a:pt x="604" y="148"/>
                </a:cubicBezTo>
                <a:cubicBezTo>
                  <a:pt x="648" y="118"/>
                  <a:pt x="648" y="59"/>
                  <a:pt x="604" y="30"/>
                </a:cubicBezTo>
                <a:close/>
                <a:moveTo>
                  <a:pt x="575" y="118"/>
                </a:moveTo>
                <a:lnTo>
                  <a:pt x="575" y="118"/>
                </a:lnTo>
                <a:cubicBezTo>
                  <a:pt x="575" y="118"/>
                  <a:pt x="251" y="457"/>
                  <a:pt x="236" y="457"/>
                </a:cubicBezTo>
                <a:cubicBezTo>
                  <a:pt x="221" y="471"/>
                  <a:pt x="207" y="471"/>
                  <a:pt x="192" y="457"/>
                </a:cubicBezTo>
                <a:lnTo>
                  <a:pt x="59" y="324"/>
                </a:lnTo>
                <a:cubicBezTo>
                  <a:pt x="45" y="310"/>
                  <a:pt x="45" y="295"/>
                  <a:pt x="59" y="280"/>
                </a:cubicBezTo>
                <a:cubicBezTo>
                  <a:pt x="74" y="265"/>
                  <a:pt x="103" y="265"/>
                  <a:pt x="118" y="280"/>
                </a:cubicBezTo>
                <a:cubicBezTo>
                  <a:pt x="207" y="369"/>
                  <a:pt x="207" y="369"/>
                  <a:pt x="207" y="369"/>
                </a:cubicBezTo>
                <a:cubicBezTo>
                  <a:pt x="530" y="59"/>
                  <a:pt x="530" y="59"/>
                  <a:pt x="530" y="59"/>
                </a:cubicBezTo>
                <a:cubicBezTo>
                  <a:pt x="545" y="45"/>
                  <a:pt x="560" y="45"/>
                  <a:pt x="575" y="59"/>
                </a:cubicBezTo>
                <a:cubicBezTo>
                  <a:pt x="604" y="74"/>
                  <a:pt x="604" y="103"/>
                  <a:pt x="575" y="11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38" name="Freeform 33">
            <a:extLst>
              <a:ext uri="{FF2B5EF4-FFF2-40B4-BE49-F238E27FC236}">
                <a16:creationId xmlns:a16="http://schemas.microsoft.com/office/drawing/2014/main" id="{08660AD3-B09D-4A4D-BDDA-FB18A8898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9825" y="899648"/>
            <a:ext cx="279400" cy="228659"/>
          </a:xfrm>
          <a:custGeom>
            <a:avLst/>
            <a:gdLst>
              <a:gd name="T0" fmla="*/ 604 w 649"/>
              <a:gd name="T1" fmla="*/ 30 h 531"/>
              <a:gd name="T2" fmla="*/ 604 w 649"/>
              <a:gd name="T3" fmla="*/ 30 h 531"/>
              <a:gd name="T4" fmla="*/ 501 w 649"/>
              <a:gd name="T5" fmla="*/ 30 h 531"/>
              <a:gd name="T6" fmla="*/ 207 w 649"/>
              <a:gd name="T7" fmla="*/ 324 h 531"/>
              <a:gd name="T8" fmla="*/ 148 w 649"/>
              <a:gd name="T9" fmla="*/ 251 h 531"/>
              <a:gd name="T10" fmla="*/ 30 w 649"/>
              <a:gd name="T11" fmla="*/ 251 h 531"/>
              <a:gd name="T12" fmla="*/ 30 w 649"/>
              <a:gd name="T13" fmla="*/ 369 h 531"/>
              <a:gd name="T14" fmla="*/ 162 w 649"/>
              <a:gd name="T15" fmla="*/ 486 h 531"/>
              <a:gd name="T16" fmla="*/ 266 w 649"/>
              <a:gd name="T17" fmla="*/ 486 h 531"/>
              <a:gd name="T18" fmla="*/ 604 w 649"/>
              <a:gd name="T19" fmla="*/ 148 h 531"/>
              <a:gd name="T20" fmla="*/ 604 w 649"/>
              <a:gd name="T21" fmla="*/ 30 h 531"/>
              <a:gd name="T22" fmla="*/ 575 w 649"/>
              <a:gd name="T23" fmla="*/ 118 h 531"/>
              <a:gd name="T24" fmla="*/ 575 w 649"/>
              <a:gd name="T25" fmla="*/ 118 h 531"/>
              <a:gd name="T26" fmla="*/ 236 w 649"/>
              <a:gd name="T27" fmla="*/ 457 h 531"/>
              <a:gd name="T28" fmla="*/ 192 w 649"/>
              <a:gd name="T29" fmla="*/ 457 h 531"/>
              <a:gd name="T30" fmla="*/ 59 w 649"/>
              <a:gd name="T31" fmla="*/ 324 h 531"/>
              <a:gd name="T32" fmla="*/ 59 w 649"/>
              <a:gd name="T33" fmla="*/ 280 h 531"/>
              <a:gd name="T34" fmla="*/ 118 w 649"/>
              <a:gd name="T35" fmla="*/ 280 h 531"/>
              <a:gd name="T36" fmla="*/ 207 w 649"/>
              <a:gd name="T37" fmla="*/ 369 h 531"/>
              <a:gd name="T38" fmla="*/ 530 w 649"/>
              <a:gd name="T39" fmla="*/ 59 h 531"/>
              <a:gd name="T40" fmla="*/ 575 w 649"/>
              <a:gd name="T41" fmla="*/ 59 h 531"/>
              <a:gd name="T42" fmla="*/ 575 w 649"/>
              <a:gd name="T43" fmla="*/ 118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49" h="531">
                <a:moveTo>
                  <a:pt x="604" y="30"/>
                </a:moveTo>
                <a:lnTo>
                  <a:pt x="604" y="30"/>
                </a:lnTo>
                <a:cubicBezTo>
                  <a:pt x="575" y="0"/>
                  <a:pt x="530" y="0"/>
                  <a:pt x="501" y="30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148" y="251"/>
                  <a:pt x="148" y="251"/>
                  <a:pt x="148" y="251"/>
                </a:cubicBezTo>
                <a:cubicBezTo>
                  <a:pt x="103" y="207"/>
                  <a:pt x="59" y="207"/>
                  <a:pt x="30" y="251"/>
                </a:cubicBezTo>
                <a:cubicBezTo>
                  <a:pt x="0" y="280"/>
                  <a:pt x="0" y="324"/>
                  <a:pt x="30" y="369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92" y="530"/>
                  <a:pt x="236" y="530"/>
                  <a:pt x="266" y="486"/>
                </a:cubicBezTo>
                <a:cubicBezTo>
                  <a:pt x="604" y="148"/>
                  <a:pt x="604" y="148"/>
                  <a:pt x="604" y="148"/>
                </a:cubicBezTo>
                <a:cubicBezTo>
                  <a:pt x="648" y="118"/>
                  <a:pt x="648" y="59"/>
                  <a:pt x="604" y="30"/>
                </a:cubicBezTo>
                <a:close/>
                <a:moveTo>
                  <a:pt x="575" y="118"/>
                </a:moveTo>
                <a:lnTo>
                  <a:pt x="575" y="118"/>
                </a:lnTo>
                <a:cubicBezTo>
                  <a:pt x="575" y="118"/>
                  <a:pt x="251" y="457"/>
                  <a:pt x="236" y="457"/>
                </a:cubicBezTo>
                <a:cubicBezTo>
                  <a:pt x="221" y="471"/>
                  <a:pt x="207" y="471"/>
                  <a:pt x="192" y="457"/>
                </a:cubicBezTo>
                <a:lnTo>
                  <a:pt x="59" y="324"/>
                </a:lnTo>
                <a:cubicBezTo>
                  <a:pt x="45" y="310"/>
                  <a:pt x="45" y="295"/>
                  <a:pt x="59" y="280"/>
                </a:cubicBezTo>
                <a:cubicBezTo>
                  <a:pt x="74" y="265"/>
                  <a:pt x="103" y="265"/>
                  <a:pt x="118" y="280"/>
                </a:cubicBezTo>
                <a:cubicBezTo>
                  <a:pt x="207" y="369"/>
                  <a:pt x="207" y="369"/>
                  <a:pt x="207" y="369"/>
                </a:cubicBezTo>
                <a:cubicBezTo>
                  <a:pt x="530" y="59"/>
                  <a:pt x="530" y="59"/>
                  <a:pt x="530" y="59"/>
                </a:cubicBezTo>
                <a:cubicBezTo>
                  <a:pt x="545" y="45"/>
                  <a:pt x="560" y="45"/>
                  <a:pt x="575" y="59"/>
                </a:cubicBezTo>
                <a:cubicBezTo>
                  <a:pt x="604" y="74"/>
                  <a:pt x="604" y="103"/>
                  <a:pt x="575" y="1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39" name="Freeform 33">
            <a:extLst>
              <a:ext uri="{FF2B5EF4-FFF2-40B4-BE49-F238E27FC236}">
                <a16:creationId xmlns:a16="http://schemas.microsoft.com/office/drawing/2014/main" id="{3389FF8C-8B96-4B00-80C1-C3A25B9A2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5529" y="899648"/>
            <a:ext cx="279400" cy="228659"/>
          </a:xfrm>
          <a:custGeom>
            <a:avLst/>
            <a:gdLst>
              <a:gd name="T0" fmla="*/ 604 w 649"/>
              <a:gd name="T1" fmla="*/ 30 h 531"/>
              <a:gd name="T2" fmla="*/ 604 w 649"/>
              <a:gd name="T3" fmla="*/ 30 h 531"/>
              <a:gd name="T4" fmla="*/ 501 w 649"/>
              <a:gd name="T5" fmla="*/ 30 h 531"/>
              <a:gd name="T6" fmla="*/ 207 w 649"/>
              <a:gd name="T7" fmla="*/ 324 h 531"/>
              <a:gd name="T8" fmla="*/ 148 w 649"/>
              <a:gd name="T9" fmla="*/ 251 h 531"/>
              <a:gd name="T10" fmla="*/ 30 w 649"/>
              <a:gd name="T11" fmla="*/ 251 h 531"/>
              <a:gd name="T12" fmla="*/ 30 w 649"/>
              <a:gd name="T13" fmla="*/ 369 h 531"/>
              <a:gd name="T14" fmla="*/ 162 w 649"/>
              <a:gd name="T15" fmla="*/ 486 h 531"/>
              <a:gd name="T16" fmla="*/ 266 w 649"/>
              <a:gd name="T17" fmla="*/ 486 h 531"/>
              <a:gd name="T18" fmla="*/ 604 w 649"/>
              <a:gd name="T19" fmla="*/ 148 h 531"/>
              <a:gd name="T20" fmla="*/ 604 w 649"/>
              <a:gd name="T21" fmla="*/ 30 h 531"/>
              <a:gd name="T22" fmla="*/ 575 w 649"/>
              <a:gd name="T23" fmla="*/ 118 h 531"/>
              <a:gd name="T24" fmla="*/ 575 w 649"/>
              <a:gd name="T25" fmla="*/ 118 h 531"/>
              <a:gd name="T26" fmla="*/ 236 w 649"/>
              <a:gd name="T27" fmla="*/ 457 h 531"/>
              <a:gd name="T28" fmla="*/ 192 w 649"/>
              <a:gd name="T29" fmla="*/ 457 h 531"/>
              <a:gd name="T30" fmla="*/ 59 w 649"/>
              <a:gd name="T31" fmla="*/ 324 h 531"/>
              <a:gd name="T32" fmla="*/ 59 w 649"/>
              <a:gd name="T33" fmla="*/ 280 h 531"/>
              <a:gd name="T34" fmla="*/ 118 w 649"/>
              <a:gd name="T35" fmla="*/ 280 h 531"/>
              <a:gd name="T36" fmla="*/ 207 w 649"/>
              <a:gd name="T37" fmla="*/ 369 h 531"/>
              <a:gd name="T38" fmla="*/ 530 w 649"/>
              <a:gd name="T39" fmla="*/ 59 h 531"/>
              <a:gd name="T40" fmla="*/ 575 w 649"/>
              <a:gd name="T41" fmla="*/ 59 h 531"/>
              <a:gd name="T42" fmla="*/ 575 w 649"/>
              <a:gd name="T43" fmla="*/ 118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49" h="531">
                <a:moveTo>
                  <a:pt x="604" y="30"/>
                </a:moveTo>
                <a:lnTo>
                  <a:pt x="604" y="30"/>
                </a:lnTo>
                <a:cubicBezTo>
                  <a:pt x="575" y="0"/>
                  <a:pt x="530" y="0"/>
                  <a:pt x="501" y="30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148" y="251"/>
                  <a:pt x="148" y="251"/>
                  <a:pt x="148" y="251"/>
                </a:cubicBezTo>
                <a:cubicBezTo>
                  <a:pt x="103" y="207"/>
                  <a:pt x="59" y="207"/>
                  <a:pt x="30" y="251"/>
                </a:cubicBezTo>
                <a:cubicBezTo>
                  <a:pt x="0" y="280"/>
                  <a:pt x="0" y="324"/>
                  <a:pt x="30" y="369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92" y="530"/>
                  <a:pt x="236" y="530"/>
                  <a:pt x="266" y="486"/>
                </a:cubicBezTo>
                <a:cubicBezTo>
                  <a:pt x="604" y="148"/>
                  <a:pt x="604" y="148"/>
                  <a:pt x="604" y="148"/>
                </a:cubicBezTo>
                <a:cubicBezTo>
                  <a:pt x="648" y="118"/>
                  <a:pt x="648" y="59"/>
                  <a:pt x="604" y="30"/>
                </a:cubicBezTo>
                <a:close/>
                <a:moveTo>
                  <a:pt x="575" y="118"/>
                </a:moveTo>
                <a:lnTo>
                  <a:pt x="575" y="118"/>
                </a:lnTo>
                <a:cubicBezTo>
                  <a:pt x="575" y="118"/>
                  <a:pt x="251" y="457"/>
                  <a:pt x="236" y="457"/>
                </a:cubicBezTo>
                <a:cubicBezTo>
                  <a:pt x="221" y="471"/>
                  <a:pt x="207" y="471"/>
                  <a:pt x="192" y="457"/>
                </a:cubicBezTo>
                <a:lnTo>
                  <a:pt x="59" y="324"/>
                </a:lnTo>
                <a:cubicBezTo>
                  <a:pt x="45" y="310"/>
                  <a:pt x="45" y="295"/>
                  <a:pt x="59" y="280"/>
                </a:cubicBezTo>
                <a:cubicBezTo>
                  <a:pt x="74" y="265"/>
                  <a:pt x="103" y="265"/>
                  <a:pt x="118" y="280"/>
                </a:cubicBezTo>
                <a:cubicBezTo>
                  <a:pt x="207" y="369"/>
                  <a:pt x="207" y="369"/>
                  <a:pt x="207" y="369"/>
                </a:cubicBezTo>
                <a:cubicBezTo>
                  <a:pt x="530" y="59"/>
                  <a:pt x="530" y="59"/>
                  <a:pt x="530" y="59"/>
                </a:cubicBezTo>
                <a:cubicBezTo>
                  <a:pt x="545" y="45"/>
                  <a:pt x="560" y="45"/>
                  <a:pt x="575" y="59"/>
                </a:cubicBezTo>
                <a:cubicBezTo>
                  <a:pt x="604" y="74"/>
                  <a:pt x="604" y="103"/>
                  <a:pt x="575" y="118"/>
                </a:cubicBezTo>
                <a:close/>
              </a:path>
            </a:pathLst>
          </a:custGeom>
          <a:solidFill>
            <a:srgbClr val="53B9C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40" name="Freeform 33">
            <a:extLst>
              <a:ext uri="{FF2B5EF4-FFF2-40B4-BE49-F238E27FC236}">
                <a16:creationId xmlns:a16="http://schemas.microsoft.com/office/drawing/2014/main" id="{76FF85A7-C1CE-44C4-A24E-738626DBB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8563" y="2827459"/>
            <a:ext cx="279400" cy="228659"/>
          </a:xfrm>
          <a:custGeom>
            <a:avLst/>
            <a:gdLst>
              <a:gd name="T0" fmla="*/ 604 w 649"/>
              <a:gd name="T1" fmla="*/ 30 h 531"/>
              <a:gd name="T2" fmla="*/ 604 w 649"/>
              <a:gd name="T3" fmla="*/ 30 h 531"/>
              <a:gd name="T4" fmla="*/ 501 w 649"/>
              <a:gd name="T5" fmla="*/ 30 h 531"/>
              <a:gd name="T6" fmla="*/ 207 w 649"/>
              <a:gd name="T7" fmla="*/ 324 h 531"/>
              <a:gd name="T8" fmla="*/ 148 w 649"/>
              <a:gd name="T9" fmla="*/ 251 h 531"/>
              <a:gd name="T10" fmla="*/ 30 w 649"/>
              <a:gd name="T11" fmla="*/ 251 h 531"/>
              <a:gd name="T12" fmla="*/ 30 w 649"/>
              <a:gd name="T13" fmla="*/ 369 h 531"/>
              <a:gd name="T14" fmla="*/ 162 w 649"/>
              <a:gd name="T15" fmla="*/ 486 h 531"/>
              <a:gd name="T16" fmla="*/ 266 w 649"/>
              <a:gd name="T17" fmla="*/ 486 h 531"/>
              <a:gd name="T18" fmla="*/ 604 w 649"/>
              <a:gd name="T19" fmla="*/ 148 h 531"/>
              <a:gd name="T20" fmla="*/ 604 w 649"/>
              <a:gd name="T21" fmla="*/ 30 h 531"/>
              <a:gd name="T22" fmla="*/ 575 w 649"/>
              <a:gd name="T23" fmla="*/ 118 h 531"/>
              <a:gd name="T24" fmla="*/ 575 w 649"/>
              <a:gd name="T25" fmla="*/ 118 h 531"/>
              <a:gd name="T26" fmla="*/ 236 w 649"/>
              <a:gd name="T27" fmla="*/ 457 h 531"/>
              <a:gd name="T28" fmla="*/ 192 w 649"/>
              <a:gd name="T29" fmla="*/ 457 h 531"/>
              <a:gd name="T30" fmla="*/ 59 w 649"/>
              <a:gd name="T31" fmla="*/ 324 h 531"/>
              <a:gd name="T32" fmla="*/ 59 w 649"/>
              <a:gd name="T33" fmla="*/ 280 h 531"/>
              <a:gd name="T34" fmla="*/ 118 w 649"/>
              <a:gd name="T35" fmla="*/ 280 h 531"/>
              <a:gd name="T36" fmla="*/ 207 w 649"/>
              <a:gd name="T37" fmla="*/ 369 h 531"/>
              <a:gd name="T38" fmla="*/ 530 w 649"/>
              <a:gd name="T39" fmla="*/ 59 h 531"/>
              <a:gd name="T40" fmla="*/ 575 w 649"/>
              <a:gd name="T41" fmla="*/ 59 h 531"/>
              <a:gd name="T42" fmla="*/ 575 w 649"/>
              <a:gd name="T43" fmla="*/ 118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49" h="531">
                <a:moveTo>
                  <a:pt x="604" y="30"/>
                </a:moveTo>
                <a:lnTo>
                  <a:pt x="604" y="30"/>
                </a:lnTo>
                <a:cubicBezTo>
                  <a:pt x="575" y="0"/>
                  <a:pt x="530" y="0"/>
                  <a:pt x="501" y="30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148" y="251"/>
                  <a:pt x="148" y="251"/>
                  <a:pt x="148" y="251"/>
                </a:cubicBezTo>
                <a:cubicBezTo>
                  <a:pt x="103" y="207"/>
                  <a:pt x="59" y="207"/>
                  <a:pt x="30" y="251"/>
                </a:cubicBezTo>
                <a:cubicBezTo>
                  <a:pt x="0" y="280"/>
                  <a:pt x="0" y="324"/>
                  <a:pt x="30" y="369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92" y="530"/>
                  <a:pt x="236" y="530"/>
                  <a:pt x="266" y="486"/>
                </a:cubicBezTo>
                <a:cubicBezTo>
                  <a:pt x="604" y="148"/>
                  <a:pt x="604" y="148"/>
                  <a:pt x="604" y="148"/>
                </a:cubicBezTo>
                <a:cubicBezTo>
                  <a:pt x="648" y="118"/>
                  <a:pt x="648" y="59"/>
                  <a:pt x="604" y="30"/>
                </a:cubicBezTo>
                <a:close/>
                <a:moveTo>
                  <a:pt x="575" y="118"/>
                </a:moveTo>
                <a:lnTo>
                  <a:pt x="575" y="118"/>
                </a:lnTo>
                <a:cubicBezTo>
                  <a:pt x="575" y="118"/>
                  <a:pt x="251" y="457"/>
                  <a:pt x="236" y="457"/>
                </a:cubicBezTo>
                <a:cubicBezTo>
                  <a:pt x="221" y="471"/>
                  <a:pt x="207" y="471"/>
                  <a:pt x="192" y="457"/>
                </a:cubicBezTo>
                <a:lnTo>
                  <a:pt x="59" y="324"/>
                </a:lnTo>
                <a:cubicBezTo>
                  <a:pt x="45" y="310"/>
                  <a:pt x="45" y="295"/>
                  <a:pt x="59" y="280"/>
                </a:cubicBezTo>
                <a:cubicBezTo>
                  <a:pt x="74" y="265"/>
                  <a:pt x="103" y="265"/>
                  <a:pt x="118" y="280"/>
                </a:cubicBezTo>
                <a:cubicBezTo>
                  <a:pt x="207" y="369"/>
                  <a:pt x="207" y="369"/>
                  <a:pt x="207" y="369"/>
                </a:cubicBezTo>
                <a:cubicBezTo>
                  <a:pt x="530" y="59"/>
                  <a:pt x="530" y="59"/>
                  <a:pt x="530" y="59"/>
                </a:cubicBezTo>
                <a:cubicBezTo>
                  <a:pt x="545" y="45"/>
                  <a:pt x="560" y="45"/>
                  <a:pt x="575" y="59"/>
                </a:cubicBezTo>
                <a:cubicBezTo>
                  <a:pt x="604" y="74"/>
                  <a:pt x="604" y="103"/>
                  <a:pt x="575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41" name="Freeform 33">
            <a:extLst>
              <a:ext uri="{FF2B5EF4-FFF2-40B4-BE49-F238E27FC236}">
                <a16:creationId xmlns:a16="http://schemas.microsoft.com/office/drawing/2014/main" id="{20197802-6D61-49B5-85E9-F9D6D9E71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9825" y="2827459"/>
            <a:ext cx="279400" cy="228659"/>
          </a:xfrm>
          <a:custGeom>
            <a:avLst/>
            <a:gdLst>
              <a:gd name="T0" fmla="*/ 604 w 649"/>
              <a:gd name="T1" fmla="*/ 30 h 531"/>
              <a:gd name="T2" fmla="*/ 604 w 649"/>
              <a:gd name="T3" fmla="*/ 30 h 531"/>
              <a:gd name="T4" fmla="*/ 501 w 649"/>
              <a:gd name="T5" fmla="*/ 30 h 531"/>
              <a:gd name="T6" fmla="*/ 207 w 649"/>
              <a:gd name="T7" fmla="*/ 324 h 531"/>
              <a:gd name="T8" fmla="*/ 148 w 649"/>
              <a:gd name="T9" fmla="*/ 251 h 531"/>
              <a:gd name="T10" fmla="*/ 30 w 649"/>
              <a:gd name="T11" fmla="*/ 251 h 531"/>
              <a:gd name="T12" fmla="*/ 30 w 649"/>
              <a:gd name="T13" fmla="*/ 369 h 531"/>
              <a:gd name="T14" fmla="*/ 162 w 649"/>
              <a:gd name="T15" fmla="*/ 486 h 531"/>
              <a:gd name="T16" fmla="*/ 266 w 649"/>
              <a:gd name="T17" fmla="*/ 486 h 531"/>
              <a:gd name="T18" fmla="*/ 604 w 649"/>
              <a:gd name="T19" fmla="*/ 148 h 531"/>
              <a:gd name="T20" fmla="*/ 604 w 649"/>
              <a:gd name="T21" fmla="*/ 30 h 531"/>
              <a:gd name="T22" fmla="*/ 575 w 649"/>
              <a:gd name="T23" fmla="*/ 118 h 531"/>
              <a:gd name="T24" fmla="*/ 575 w 649"/>
              <a:gd name="T25" fmla="*/ 118 h 531"/>
              <a:gd name="T26" fmla="*/ 236 w 649"/>
              <a:gd name="T27" fmla="*/ 457 h 531"/>
              <a:gd name="T28" fmla="*/ 192 w 649"/>
              <a:gd name="T29" fmla="*/ 457 h 531"/>
              <a:gd name="T30" fmla="*/ 59 w 649"/>
              <a:gd name="T31" fmla="*/ 324 h 531"/>
              <a:gd name="T32" fmla="*/ 59 w 649"/>
              <a:gd name="T33" fmla="*/ 280 h 531"/>
              <a:gd name="T34" fmla="*/ 118 w 649"/>
              <a:gd name="T35" fmla="*/ 280 h 531"/>
              <a:gd name="T36" fmla="*/ 207 w 649"/>
              <a:gd name="T37" fmla="*/ 369 h 531"/>
              <a:gd name="T38" fmla="*/ 530 w 649"/>
              <a:gd name="T39" fmla="*/ 59 h 531"/>
              <a:gd name="T40" fmla="*/ 575 w 649"/>
              <a:gd name="T41" fmla="*/ 59 h 531"/>
              <a:gd name="T42" fmla="*/ 575 w 649"/>
              <a:gd name="T43" fmla="*/ 118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49" h="531">
                <a:moveTo>
                  <a:pt x="604" y="30"/>
                </a:moveTo>
                <a:lnTo>
                  <a:pt x="604" y="30"/>
                </a:lnTo>
                <a:cubicBezTo>
                  <a:pt x="575" y="0"/>
                  <a:pt x="530" y="0"/>
                  <a:pt x="501" y="30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148" y="251"/>
                  <a:pt x="148" y="251"/>
                  <a:pt x="148" y="251"/>
                </a:cubicBezTo>
                <a:cubicBezTo>
                  <a:pt x="103" y="207"/>
                  <a:pt x="59" y="207"/>
                  <a:pt x="30" y="251"/>
                </a:cubicBezTo>
                <a:cubicBezTo>
                  <a:pt x="0" y="280"/>
                  <a:pt x="0" y="324"/>
                  <a:pt x="30" y="369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92" y="530"/>
                  <a:pt x="236" y="530"/>
                  <a:pt x="266" y="486"/>
                </a:cubicBezTo>
                <a:cubicBezTo>
                  <a:pt x="604" y="148"/>
                  <a:pt x="604" y="148"/>
                  <a:pt x="604" y="148"/>
                </a:cubicBezTo>
                <a:cubicBezTo>
                  <a:pt x="648" y="118"/>
                  <a:pt x="648" y="59"/>
                  <a:pt x="604" y="30"/>
                </a:cubicBezTo>
                <a:close/>
                <a:moveTo>
                  <a:pt x="575" y="118"/>
                </a:moveTo>
                <a:lnTo>
                  <a:pt x="575" y="118"/>
                </a:lnTo>
                <a:cubicBezTo>
                  <a:pt x="575" y="118"/>
                  <a:pt x="251" y="457"/>
                  <a:pt x="236" y="457"/>
                </a:cubicBezTo>
                <a:cubicBezTo>
                  <a:pt x="221" y="471"/>
                  <a:pt x="207" y="471"/>
                  <a:pt x="192" y="457"/>
                </a:cubicBezTo>
                <a:lnTo>
                  <a:pt x="59" y="324"/>
                </a:lnTo>
                <a:cubicBezTo>
                  <a:pt x="45" y="310"/>
                  <a:pt x="45" y="295"/>
                  <a:pt x="59" y="280"/>
                </a:cubicBezTo>
                <a:cubicBezTo>
                  <a:pt x="74" y="265"/>
                  <a:pt x="103" y="265"/>
                  <a:pt x="118" y="280"/>
                </a:cubicBezTo>
                <a:cubicBezTo>
                  <a:pt x="207" y="369"/>
                  <a:pt x="207" y="369"/>
                  <a:pt x="207" y="369"/>
                </a:cubicBezTo>
                <a:cubicBezTo>
                  <a:pt x="530" y="59"/>
                  <a:pt x="530" y="59"/>
                  <a:pt x="530" y="59"/>
                </a:cubicBezTo>
                <a:cubicBezTo>
                  <a:pt x="545" y="45"/>
                  <a:pt x="560" y="45"/>
                  <a:pt x="575" y="59"/>
                </a:cubicBezTo>
                <a:cubicBezTo>
                  <a:pt x="604" y="74"/>
                  <a:pt x="604" y="103"/>
                  <a:pt x="575" y="118"/>
                </a:cubicBezTo>
                <a:close/>
              </a:path>
            </a:pathLst>
          </a:custGeom>
          <a:solidFill>
            <a:srgbClr val="A0CB6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42" name="Freeform 33">
            <a:extLst>
              <a:ext uri="{FF2B5EF4-FFF2-40B4-BE49-F238E27FC236}">
                <a16:creationId xmlns:a16="http://schemas.microsoft.com/office/drawing/2014/main" id="{DAD298AE-404D-4254-A328-38CBB3A1F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5529" y="2827459"/>
            <a:ext cx="279400" cy="228659"/>
          </a:xfrm>
          <a:custGeom>
            <a:avLst/>
            <a:gdLst>
              <a:gd name="T0" fmla="*/ 604 w 649"/>
              <a:gd name="T1" fmla="*/ 30 h 531"/>
              <a:gd name="T2" fmla="*/ 604 w 649"/>
              <a:gd name="T3" fmla="*/ 30 h 531"/>
              <a:gd name="T4" fmla="*/ 501 w 649"/>
              <a:gd name="T5" fmla="*/ 30 h 531"/>
              <a:gd name="T6" fmla="*/ 207 w 649"/>
              <a:gd name="T7" fmla="*/ 324 h 531"/>
              <a:gd name="T8" fmla="*/ 148 w 649"/>
              <a:gd name="T9" fmla="*/ 251 h 531"/>
              <a:gd name="T10" fmla="*/ 30 w 649"/>
              <a:gd name="T11" fmla="*/ 251 h 531"/>
              <a:gd name="T12" fmla="*/ 30 w 649"/>
              <a:gd name="T13" fmla="*/ 369 h 531"/>
              <a:gd name="T14" fmla="*/ 162 w 649"/>
              <a:gd name="T15" fmla="*/ 486 h 531"/>
              <a:gd name="T16" fmla="*/ 266 w 649"/>
              <a:gd name="T17" fmla="*/ 486 h 531"/>
              <a:gd name="T18" fmla="*/ 604 w 649"/>
              <a:gd name="T19" fmla="*/ 148 h 531"/>
              <a:gd name="T20" fmla="*/ 604 w 649"/>
              <a:gd name="T21" fmla="*/ 30 h 531"/>
              <a:gd name="T22" fmla="*/ 575 w 649"/>
              <a:gd name="T23" fmla="*/ 118 h 531"/>
              <a:gd name="T24" fmla="*/ 575 w 649"/>
              <a:gd name="T25" fmla="*/ 118 h 531"/>
              <a:gd name="T26" fmla="*/ 236 w 649"/>
              <a:gd name="T27" fmla="*/ 457 h 531"/>
              <a:gd name="T28" fmla="*/ 192 w 649"/>
              <a:gd name="T29" fmla="*/ 457 h 531"/>
              <a:gd name="T30" fmla="*/ 59 w 649"/>
              <a:gd name="T31" fmla="*/ 324 h 531"/>
              <a:gd name="T32" fmla="*/ 59 w 649"/>
              <a:gd name="T33" fmla="*/ 280 h 531"/>
              <a:gd name="T34" fmla="*/ 118 w 649"/>
              <a:gd name="T35" fmla="*/ 280 h 531"/>
              <a:gd name="T36" fmla="*/ 207 w 649"/>
              <a:gd name="T37" fmla="*/ 369 h 531"/>
              <a:gd name="T38" fmla="*/ 530 w 649"/>
              <a:gd name="T39" fmla="*/ 59 h 531"/>
              <a:gd name="T40" fmla="*/ 575 w 649"/>
              <a:gd name="T41" fmla="*/ 59 h 531"/>
              <a:gd name="T42" fmla="*/ 575 w 649"/>
              <a:gd name="T43" fmla="*/ 118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49" h="531">
                <a:moveTo>
                  <a:pt x="604" y="30"/>
                </a:moveTo>
                <a:lnTo>
                  <a:pt x="604" y="30"/>
                </a:lnTo>
                <a:cubicBezTo>
                  <a:pt x="575" y="0"/>
                  <a:pt x="530" y="0"/>
                  <a:pt x="501" y="30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148" y="251"/>
                  <a:pt x="148" y="251"/>
                  <a:pt x="148" y="251"/>
                </a:cubicBezTo>
                <a:cubicBezTo>
                  <a:pt x="103" y="207"/>
                  <a:pt x="59" y="207"/>
                  <a:pt x="30" y="251"/>
                </a:cubicBezTo>
                <a:cubicBezTo>
                  <a:pt x="0" y="280"/>
                  <a:pt x="0" y="324"/>
                  <a:pt x="30" y="369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92" y="530"/>
                  <a:pt x="236" y="530"/>
                  <a:pt x="266" y="486"/>
                </a:cubicBezTo>
                <a:cubicBezTo>
                  <a:pt x="604" y="148"/>
                  <a:pt x="604" y="148"/>
                  <a:pt x="604" y="148"/>
                </a:cubicBezTo>
                <a:cubicBezTo>
                  <a:pt x="648" y="118"/>
                  <a:pt x="648" y="59"/>
                  <a:pt x="604" y="30"/>
                </a:cubicBezTo>
                <a:close/>
                <a:moveTo>
                  <a:pt x="575" y="118"/>
                </a:moveTo>
                <a:lnTo>
                  <a:pt x="575" y="118"/>
                </a:lnTo>
                <a:cubicBezTo>
                  <a:pt x="575" y="118"/>
                  <a:pt x="251" y="457"/>
                  <a:pt x="236" y="457"/>
                </a:cubicBezTo>
                <a:cubicBezTo>
                  <a:pt x="221" y="471"/>
                  <a:pt x="207" y="471"/>
                  <a:pt x="192" y="457"/>
                </a:cubicBezTo>
                <a:lnTo>
                  <a:pt x="59" y="324"/>
                </a:lnTo>
                <a:cubicBezTo>
                  <a:pt x="45" y="310"/>
                  <a:pt x="45" y="295"/>
                  <a:pt x="59" y="280"/>
                </a:cubicBezTo>
                <a:cubicBezTo>
                  <a:pt x="74" y="265"/>
                  <a:pt x="103" y="265"/>
                  <a:pt x="118" y="280"/>
                </a:cubicBezTo>
                <a:cubicBezTo>
                  <a:pt x="207" y="369"/>
                  <a:pt x="207" y="369"/>
                  <a:pt x="207" y="369"/>
                </a:cubicBezTo>
                <a:cubicBezTo>
                  <a:pt x="530" y="59"/>
                  <a:pt x="530" y="59"/>
                  <a:pt x="530" y="59"/>
                </a:cubicBezTo>
                <a:cubicBezTo>
                  <a:pt x="545" y="45"/>
                  <a:pt x="560" y="45"/>
                  <a:pt x="575" y="59"/>
                </a:cubicBezTo>
                <a:cubicBezTo>
                  <a:pt x="604" y="74"/>
                  <a:pt x="604" y="103"/>
                  <a:pt x="575" y="1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68526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and Resources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Documentation</a:t>
            </a:r>
          </a:p>
          <a:p>
            <a:pPr lvl="1"/>
            <a:r>
              <a:rPr lang="en-US" dirty="0">
                <a:hlinkClick r:id="rId3"/>
              </a:rPr>
              <a:t>Alma Integration Profile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4"/>
              </a:rPr>
              <a:t>Developer Network Self-Check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Additional resources:</a:t>
            </a:r>
          </a:p>
          <a:p>
            <a:pPr lvl="1"/>
            <a:r>
              <a:rPr lang="en-US" dirty="0">
                <a:hlinkClick r:id="rId5"/>
              </a:rPr>
              <a:t>Blog Articles on Developer Network from specific customers</a:t>
            </a:r>
            <a:endParaRPr lang="en-US" dirty="0"/>
          </a:p>
          <a:p>
            <a:pPr lvl="1"/>
            <a:r>
              <a:rPr lang="en-US" u="sng" dirty="0">
                <a:hlinkClick r:id="rId6"/>
              </a:rPr>
              <a:t>https://developers.exlibrisgroup.com/alma/integrations/stunnel/</a:t>
            </a:r>
            <a:endParaRPr lang="en-US" u="sng" dirty="0"/>
          </a:p>
          <a:p>
            <a:pPr lvl="1"/>
            <a:r>
              <a:rPr lang="en-US" dirty="0">
                <a:hlinkClick r:id="rId7"/>
              </a:rPr>
              <a:t>https://el-una.org/about/mailing-lists/alma-mailing-lists/</a:t>
            </a:r>
            <a:r>
              <a:rPr lang="en-US" dirty="0"/>
              <a:t> (ALMA-L)</a:t>
            </a:r>
            <a:endParaRPr lang="en-US" u="sng" dirty="0"/>
          </a:p>
          <a:p>
            <a:pPr lvl="1"/>
            <a:r>
              <a:rPr lang="en-US" dirty="0">
                <a:hlinkClick r:id="rId8"/>
              </a:rPr>
              <a:t>2019 Knowledge Days Seminar Presentations</a:t>
            </a:r>
            <a:endParaRPr lang="en-US" dirty="0"/>
          </a:p>
          <a:p>
            <a:pPr lvl="2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4150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F51BD0-C001-415E-8CF2-75ACCCDEDC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160C9E-6793-4136-B98D-2892DA32D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Objectives: Any questions?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12C03-B885-4D90-98E1-6ED7C184A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2400" dirty="0"/>
              <a:t>Required hardware and software to use self-check machines with Alma</a:t>
            </a:r>
          </a:p>
          <a:p>
            <a:pPr lvl="2"/>
            <a:endParaRPr lang="en-US" sz="2400" dirty="0"/>
          </a:p>
          <a:p>
            <a:pPr lvl="2"/>
            <a:r>
              <a:rPr lang="en-US" sz="2400" dirty="0"/>
              <a:t>Default configurations that need to be updated</a:t>
            </a:r>
          </a:p>
          <a:p>
            <a:pPr lvl="2"/>
            <a:endParaRPr lang="en-US" sz="2400" dirty="0"/>
          </a:p>
          <a:p>
            <a:pPr lvl="2"/>
            <a:r>
              <a:rPr lang="en-US" sz="2400" dirty="0"/>
              <a:t>Troubleshooting steps and what information you should share with Support Analysts or your implementation team.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922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951DCB-B785-4041-A395-964B540C0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7035" y="3224126"/>
            <a:ext cx="4747358" cy="1240583"/>
          </a:xfrm>
        </p:spPr>
        <p:txBody>
          <a:bodyPr/>
          <a:lstStyle/>
          <a:p>
            <a:pPr algn="r"/>
            <a:r>
              <a:rPr lang="en-US" sz="2400" dirty="0"/>
              <a:t>We value your feedback!</a:t>
            </a:r>
            <a:br>
              <a:rPr lang="en-US" sz="2400" dirty="0"/>
            </a:br>
            <a:r>
              <a:rPr lang="en-US" sz="2400" dirty="0"/>
              <a:t>Please complete the </a:t>
            </a:r>
            <a:br>
              <a:rPr lang="en-US" sz="2400" dirty="0"/>
            </a:br>
            <a:r>
              <a:rPr lang="en-US" sz="2400" dirty="0"/>
              <a:t>session survey in the </a:t>
            </a:r>
            <a:br>
              <a:rPr lang="en-US" sz="2400" dirty="0"/>
            </a:br>
            <a:r>
              <a:rPr lang="en-US" sz="2400" dirty="0"/>
              <a:t>schedule section of the app.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B13900-7349-4C5D-8FAC-191AE06C85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4" descr="image001">
            <a:extLst>
              <a:ext uri="{FF2B5EF4-FFF2-40B4-BE49-F238E27FC236}">
                <a16:creationId xmlns:a16="http://schemas.microsoft.com/office/drawing/2014/main" id="{E2B9581D-E5B8-4896-B012-123552EA8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2356">
            <a:off x="380558" y="-200185"/>
            <a:ext cx="2889021" cy="575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3C0479F-279F-496D-91F5-FED723C2AC3D}"/>
              </a:ext>
            </a:extLst>
          </p:cNvPr>
          <p:cNvSpPr/>
          <p:nvPr/>
        </p:nvSpPr>
        <p:spPr>
          <a:xfrm>
            <a:off x="572057" y="2427734"/>
            <a:ext cx="864096" cy="864096"/>
          </a:xfrm>
          <a:prstGeom prst="ellipse">
            <a:avLst/>
          </a:prstGeom>
          <a:noFill/>
          <a:ln w="76200">
            <a:solidFill>
              <a:srgbClr val="486A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C9B73DC1-B03E-45D1-9D53-CFD36AF1380B}"/>
              </a:ext>
            </a:extLst>
          </p:cNvPr>
          <p:cNvCxnSpPr>
            <a:cxnSpLocks/>
          </p:cNvCxnSpPr>
          <p:nvPr/>
        </p:nvCxnSpPr>
        <p:spPr>
          <a:xfrm rot="10800000">
            <a:off x="1547666" y="2984580"/>
            <a:ext cx="3672406" cy="1603394"/>
          </a:xfrm>
          <a:prstGeom prst="curvedConnector3">
            <a:avLst/>
          </a:prstGeom>
          <a:ln w="76200">
            <a:solidFill>
              <a:srgbClr val="486AE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2B1E692-5F32-43EA-98D3-EC41245E455C}"/>
              </a:ext>
            </a:extLst>
          </p:cNvPr>
          <p:cNvSpPr/>
          <p:nvPr/>
        </p:nvSpPr>
        <p:spPr>
          <a:xfrm>
            <a:off x="7524328" y="1707654"/>
            <a:ext cx="1512168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616AC0F7-D670-4660-982D-F9F919941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42" y="1839464"/>
            <a:ext cx="1176539" cy="11765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9777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Session Description:</a:t>
            </a:r>
          </a:p>
          <a:p>
            <a:pPr marL="0" indent="0">
              <a:buNone/>
            </a:pPr>
            <a:r>
              <a:rPr lang="en-US" sz="2200" dirty="0"/>
              <a:t>This session will review the technical requirements and configuration options available for using self-checkout machines with Alma. You’ll leave this session with an checklist of how to get started and a template for troubleshooting technical issues. </a:t>
            </a:r>
          </a:p>
          <a:p>
            <a:r>
              <a:rPr lang="en-US" dirty="0"/>
              <a:t>Session Objective(s):</a:t>
            </a:r>
          </a:p>
          <a:p>
            <a:pPr lvl="1"/>
            <a:r>
              <a:rPr lang="en-US" sz="1900" dirty="0"/>
              <a:t>By the end of this session, you will know, understand and/or be able to:</a:t>
            </a:r>
          </a:p>
          <a:p>
            <a:pPr lvl="2"/>
            <a:r>
              <a:rPr lang="en-US" sz="1900" dirty="0"/>
              <a:t>Required hardware and software to use self-check machines with Alma</a:t>
            </a:r>
          </a:p>
          <a:p>
            <a:pPr lvl="2"/>
            <a:r>
              <a:rPr lang="en-US" sz="1900" dirty="0"/>
              <a:t>Default configurations that need to be updated</a:t>
            </a:r>
          </a:p>
          <a:p>
            <a:pPr lvl="2"/>
            <a:r>
              <a:rPr lang="en-US" sz="1900" dirty="0"/>
              <a:t>Troubleshooting steps and what information you should share with Support Analysts or your implementation team. 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7175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37BD5B-DF74-47BD-AF9B-5A49E7A10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When to integrate self-check?</a:t>
            </a:r>
          </a:p>
          <a:p>
            <a:r>
              <a:rPr lang="en-US" dirty="0"/>
              <a:t>Installing </a:t>
            </a:r>
            <a:r>
              <a:rPr lang="en-US" dirty="0" err="1"/>
              <a:t>Stunnel</a:t>
            </a:r>
            <a:endParaRPr lang="en-US" dirty="0"/>
          </a:p>
          <a:p>
            <a:r>
              <a:rPr lang="en-US" dirty="0"/>
              <a:t>Configuring </a:t>
            </a:r>
            <a:r>
              <a:rPr lang="en-US" dirty="0" err="1"/>
              <a:t>Stunnel</a:t>
            </a:r>
            <a:endParaRPr lang="en-US" dirty="0"/>
          </a:p>
          <a:p>
            <a:r>
              <a:rPr lang="en-US" dirty="0"/>
              <a:t>Configuring integration profile in Alma</a:t>
            </a:r>
          </a:p>
          <a:p>
            <a:r>
              <a:rPr lang="en-US" dirty="0"/>
              <a:t>Troubleshooting guidelines</a:t>
            </a:r>
          </a:p>
          <a:p>
            <a:r>
              <a:rPr lang="en-US" dirty="0"/>
              <a:t>Information to share with support or implementation teams</a:t>
            </a:r>
          </a:p>
        </p:txBody>
      </p:sp>
    </p:spTree>
    <p:extLst>
      <p:ext uri="{BB962C8B-B14F-4D97-AF65-F5344CB8AC3E}">
        <p14:creationId xmlns:p14="http://schemas.microsoft.com/office/powerpoint/2010/main" val="591565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67C3EE-D90D-479C-B1C3-49E326E0F8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A57D96-F408-4B0D-B9EE-B75A0782D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time Ex Libris will ask you about self-check: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F3AEBB-3541-4DFC-A548-2B3AB75FC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288" y="973367"/>
            <a:ext cx="8424862" cy="357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8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00EFE9-DEAF-48C8-9B0B-90CA48B238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2B7BD7-5513-4F1C-83C3-76B7B88CD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can Self-Check be configured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740DF-9AEF-41A8-AE2F-A8E69F64D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Any time after test load delivery. </a:t>
            </a:r>
          </a:p>
          <a:p>
            <a:r>
              <a:rPr lang="en-US" dirty="0"/>
              <a:t>You need your production environment to set up your certificate to communicate between Alma and the </a:t>
            </a:r>
            <a:r>
              <a:rPr lang="en-US" dirty="0" err="1"/>
              <a:t>Stunnel</a:t>
            </a:r>
            <a:r>
              <a:rPr lang="en-US" dirty="0"/>
              <a:t> Server.</a:t>
            </a:r>
          </a:p>
          <a:p>
            <a:r>
              <a:rPr lang="en-US" dirty="0"/>
              <a:t>Always consider the hardware you’ll use and impact to patron services to prevent frustration. </a:t>
            </a:r>
          </a:p>
          <a:p>
            <a:r>
              <a:rPr lang="en-US" dirty="0"/>
              <a:t>Implementing after go-live is certainly possible with considerations we’ll discuss today. </a:t>
            </a:r>
          </a:p>
        </p:txBody>
      </p:sp>
    </p:spTree>
    <p:extLst>
      <p:ext uri="{BB962C8B-B14F-4D97-AF65-F5344CB8AC3E}">
        <p14:creationId xmlns:p14="http://schemas.microsoft.com/office/powerpoint/2010/main" val="3211290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37BD5B-DF74-47BD-AF9B-5A49E7A10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to integrate self-check?</a:t>
            </a:r>
          </a:p>
          <a:p>
            <a:r>
              <a:rPr lang="en-US" b="1" dirty="0"/>
              <a:t>Installing </a:t>
            </a:r>
            <a:r>
              <a:rPr lang="en-US" b="1" dirty="0" err="1"/>
              <a:t>Stunnel</a:t>
            </a:r>
            <a:endParaRPr lang="en-US" b="1" dirty="0"/>
          </a:p>
          <a:p>
            <a:r>
              <a:rPr lang="en-US" dirty="0"/>
              <a:t>Configuring </a:t>
            </a:r>
            <a:r>
              <a:rPr lang="en-US" dirty="0" err="1"/>
              <a:t>Stunnel</a:t>
            </a:r>
            <a:endParaRPr lang="en-US" dirty="0"/>
          </a:p>
          <a:p>
            <a:r>
              <a:rPr lang="en-US" dirty="0"/>
              <a:t>Configuring integration profile in Alma</a:t>
            </a:r>
          </a:p>
          <a:p>
            <a:r>
              <a:rPr lang="en-US" dirty="0"/>
              <a:t>Troubleshooting guidelines</a:t>
            </a:r>
          </a:p>
          <a:p>
            <a:r>
              <a:rPr lang="en-US" dirty="0"/>
              <a:t>Information to share with support or implementation teams</a:t>
            </a:r>
          </a:p>
        </p:txBody>
      </p:sp>
    </p:spTree>
    <p:extLst>
      <p:ext uri="{BB962C8B-B14F-4D97-AF65-F5344CB8AC3E}">
        <p14:creationId xmlns:p14="http://schemas.microsoft.com/office/powerpoint/2010/main" val="899983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Stunnel</a:t>
            </a:r>
            <a:r>
              <a:rPr lang="en-US" dirty="0"/>
              <a:t> considerations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Stunnel</a:t>
            </a:r>
            <a:r>
              <a:rPr lang="en-US" dirty="0"/>
              <a:t> is free open source software used to encrypt the circulation transactions to protect patron information. </a:t>
            </a:r>
            <a:r>
              <a:rPr lang="en-US" dirty="0">
                <a:hlinkClick r:id="rId3"/>
              </a:rPr>
              <a:t>https://developers.exlibrisgroup.com/alma/integrations/stunnel</a:t>
            </a:r>
            <a:endParaRPr lang="en-US" dirty="0"/>
          </a:p>
          <a:p>
            <a:endParaRPr lang="en-US" dirty="0"/>
          </a:p>
          <a:p>
            <a:r>
              <a:rPr lang="en-US" dirty="0"/>
              <a:t>Compatible with Windows, MAC, Linux and other operating systems should be installed on a machine that is “always on.”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Has been successfully run on desktop machines but consider hosting on a server for greater stability if this is an option. 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0454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8346B7-6F2C-4B0E-BF16-DF66C1F37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41C4D5-14AA-4ECD-9F7F-B8F31BD5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or Multiple installation?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C176E-31A9-4060-BE7C-E6565C8DA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possible to have a single </a:t>
            </a:r>
            <a:r>
              <a:rPr lang="en-US" dirty="0" err="1"/>
              <a:t>stunnel</a:t>
            </a:r>
            <a:r>
              <a:rPr lang="en-US" dirty="0"/>
              <a:t> instance serving multiple integration points. Considerations to keep in mind while deciding on multiple or single </a:t>
            </a:r>
            <a:r>
              <a:rPr lang="en-US" dirty="0" err="1"/>
              <a:t>stunnel</a:t>
            </a:r>
            <a:r>
              <a:rPr lang="en-US" dirty="0"/>
              <a:t> installations: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Pro: Avoiding single point of failure. Separate log files for make it easier to track down connectivity problems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Con: Need to configure/maintain/upgrade multiple instances.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1362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8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86020654FE1C46BDDCF4524BB0289E" ma:contentTypeVersion="5" ma:contentTypeDescription="Create a new document." ma:contentTypeScope="" ma:versionID="1c60bcbed856c664a0b5d6ddf601d73e">
  <xsd:schema xmlns:xsd="http://www.w3.org/2001/XMLSchema" xmlns:xs="http://www.w3.org/2001/XMLSchema" xmlns:p="http://schemas.microsoft.com/office/2006/metadata/properties" xmlns:ns2="de06d3f9-7ce7-4da0-bb4d-0aca5326c5f1" xmlns:ns3="12b44858-5d63-4bd5-81b4-116723e020cd" targetNamespace="http://schemas.microsoft.com/office/2006/metadata/properties" ma:root="true" ma:fieldsID="4a622f579ada7866444ff6f1f39a63ba" ns2:_="" ns3:_="">
    <xsd:import namespace="de06d3f9-7ce7-4da0-bb4d-0aca5326c5f1"/>
    <xsd:import namespace="12b44858-5d63-4bd5-81b4-116723e020cd"/>
    <xsd:element name="properties">
      <xsd:complexType>
        <xsd:sequence>
          <xsd:element name="documentManagement">
            <xsd:complexType>
              <xsd:all>
                <xsd:element ref="ns2:Draft_x0020_Deadline_x0020_March_x0020_27_x002c__x0020_2019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6d3f9-7ce7-4da0-bb4d-0aca5326c5f1" elementFormDefault="qualified">
    <xsd:import namespace="http://schemas.microsoft.com/office/2006/documentManagement/types"/>
    <xsd:import namespace="http://schemas.microsoft.com/office/infopath/2007/PartnerControls"/>
    <xsd:element name="Draft_x0020_Deadline_x0020_March_x0020_27_x002c__x0020_2019" ma:index="8" nillable="true" ma:displayName="DEADLINE" ma:format="Dropdown" ma:internalName="Draft_x0020_Deadline_x0020_March_x0020_27_x002c__x0020_2019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b44858-5d63-4bd5-81b4-116723e020c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raft_x0020_Deadline_x0020_March_x0020_27_x002c__x0020_2019 xmlns="de06d3f9-7ce7-4da0-bb4d-0aca5326c5f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AAF037-3894-4783-A9F0-1E27E7692D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06d3f9-7ce7-4da0-bb4d-0aca5326c5f1"/>
    <ds:schemaRef ds:uri="12b44858-5d63-4bd5-81b4-116723e020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5FA17D-F195-499A-B229-8EFA98321722}">
  <ds:schemaRefs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de06d3f9-7ce7-4da0-bb4d-0aca5326c5f1"/>
    <ds:schemaRef ds:uri="http://purl.org/dc/terms/"/>
    <ds:schemaRef ds:uri="http://schemas.microsoft.com/office/2006/metadata/properties"/>
    <ds:schemaRef ds:uri="http://schemas.microsoft.com/office/infopath/2007/PartnerControls"/>
    <ds:schemaRef ds:uri="12b44858-5d63-4bd5-81b4-116723e020c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9435B87-9BF0-4E56-BCC7-2F55D50B48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7776</TotalTime>
  <Words>1350</Words>
  <Application>Microsoft Office PowerPoint</Application>
  <PresentationFormat>On-screen Show (16:9)</PresentationFormat>
  <Paragraphs>221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Roboto Light</vt:lpstr>
      <vt:lpstr>IGeLU_2016_16X9 (1)</vt:lpstr>
      <vt:lpstr>Integrating Alma with Self-Check Out Machines</vt:lpstr>
      <vt:lpstr>Welcome and Introductions</vt:lpstr>
      <vt:lpstr>Session Objectives</vt:lpstr>
      <vt:lpstr>PowerPoint Presentation</vt:lpstr>
      <vt:lpstr>The first time Ex Libris will ask you about self-check:</vt:lpstr>
      <vt:lpstr>When can Self-Check be configured</vt:lpstr>
      <vt:lpstr>PowerPoint Presentation</vt:lpstr>
      <vt:lpstr>Stunnel considerations</vt:lpstr>
      <vt:lpstr>Single or Multiple installation? </vt:lpstr>
      <vt:lpstr>Steps to install Stunnel</vt:lpstr>
      <vt:lpstr>PowerPoint Presentation</vt:lpstr>
      <vt:lpstr>Stunnel’s role in communication with Alma</vt:lpstr>
      <vt:lpstr>.conf file example</vt:lpstr>
      <vt:lpstr>Multiple integration points on a single Stunnel instance </vt:lpstr>
      <vt:lpstr>PowerPoint Presentation</vt:lpstr>
      <vt:lpstr>General Configuration Menu &gt; External Systems&gt; Integration Profiles</vt:lpstr>
      <vt:lpstr>Add Self-Check integration profile</vt:lpstr>
      <vt:lpstr>Typical Configuration:</vt:lpstr>
      <vt:lpstr>Supported SIP2 messages</vt:lpstr>
      <vt:lpstr>New feature: Extended Fines and Fees</vt:lpstr>
      <vt:lpstr>Most common error:</vt:lpstr>
      <vt:lpstr>PowerPoint Presentation</vt:lpstr>
      <vt:lpstr>Basic Troubleshooting guidelines </vt:lpstr>
      <vt:lpstr>PowerPoint Presentation</vt:lpstr>
      <vt:lpstr>What to include in any self check support ticket</vt:lpstr>
      <vt:lpstr>Next Steps and Resources</vt:lpstr>
      <vt:lpstr>Session Objectives: Any questions?</vt:lpstr>
      <vt:lpstr>We value your feedback! Please complete the  session survey in the  schedule section of the app.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Rae Cheney</cp:lastModifiedBy>
  <cp:revision>475</cp:revision>
  <dcterms:created xsi:type="dcterms:W3CDTF">2017-01-02T15:10:30Z</dcterms:created>
  <dcterms:modified xsi:type="dcterms:W3CDTF">2019-04-19T18:24:36Z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  <property fmtid="{D5CDD505-2E9C-101B-9397-08002B2CF9AE}" pid="5" name="ArticulateGUID">
    <vt:lpwstr>E8CB94BD-D81E-44E2-BB85-CC6FCD27908D</vt:lpwstr>
  </property>
  <property fmtid="{D5CDD505-2E9C-101B-9397-08002B2CF9AE}" pid="6" name="ArticulatePath">
    <vt:lpwstr>https://myproquest-my.sharepoint.com/personal/rachel_cheney_exlibrisgroup_com/Documents/Ex Libris Template 2019</vt:lpwstr>
  </property>
  <property fmtid="{D5CDD505-2E9C-101B-9397-08002B2CF9AE}" pid="7" name="ContentTypeId">
    <vt:lpwstr>0x010100F086020654FE1C46BDDCF4524BB0289E</vt:lpwstr>
  </property>
</Properties>
</file>