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9.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0.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1.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2.xml" ContentType="application/vnd.openxmlformats-officedocument.presentationml.tags+xml"/>
  <Override PartName="/ppt/tags/tag13.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39.xml" ContentType="application/vnd.openxmlformats-officedocument.presentationml.tag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handoutMasterIdLst>
    <p:handoutMasterId r:id="rId78"/>
  </p:handoutMasterIdLst>
  <p:sldIdLst>
    <p:sldId id="1696" r:id="rId5"/>
    <p:sldId id="1715" r:id="rId6"/>
    <p:sldId id="1716" r:id="rId7"/>
    <p:sldId id="1718" r:id="rId8"/>
    <p:sldId id="1704" r:id="rId9"/>
    <p:sldId id="306" r:id="rId10"/>
    <p:sldId id="1673" r:id="rId11"/>
    <p:sldId id="1780" r:id="rId12"/>
    <p:sldId id="1719" r:id="rId13"/>
    <p:sldId id="1721" r:id="rId14"/>
    <p:sldId id="1781" r:id="rId15"/>
    <p:sldId id="310" r:id="rId16"/>
    <p:sldId id="300" r:id="rId17"/>
    <p:sldId id="1722" r:id="rId18"/>
    <p:sldId id="1723" r:id="rId19"/>
    <p:sldId id="1724" r:id="rId20"/>
    <p:sldId id="1725" r:id="rId21"/>
    <p:sldId id="1726" r:id="rId22"/>
    <p:sldId id="1727" r:id="rId23"/>
    <p:sldId id="1728" r:id="rId24"/>
    <p:sldId id="1729" r:id="rId25"/>
    <p:sldId id="1730" r:id="rId26"/>
    <p:sldId id="1731" r:id="rId27"/>
    <p:sldId id="1732" r:id="rId28"/>
    <p:sldId id="1733" r:id="rId29"/>
    <p:sldId id="1734" r:id="rId30"/>
    <p:sldId id="1735" r:id="rId31"/>
    <p:sldId id="1736" r:id="rId32"/>
    <p:sldId id="1737" r:id="rId33"/>
    <p:sldId id="1738" r:id="rId34"/>
    <p:sldId id="1739" r:id="rId35"/>
    <p:sldId id="1740" r:id="rId36"/>
    <p:sldId id="1744" r:id="rId37"/>
    <p:sldId id="1742" r:id="rId38"/>
    <p:sldId id="1745" r:id="rId39"/>
    <p:sldId id="1746" r:id="rId40"/>
    <p:sldId id="1747" r:id="rId41"/>
    <p:sldId id="1748" r:id="rId42"/>
    <p:sldId id="1749" r:id="rId43"/>
    <p:sldId id="1750" r:id="rId44"/>
    <p:sldId id="1751" r:id="rId45"/>
    <p:sldId id="1752" r:id="rId46"/>
    <p:sldId id="1754" r:id="rId47"/>
    <p:sldId id="1755" r:id="rId48"/>
    <p:sldId id="1741" r:id="rId49"/>
    <p:sldId id="1753" r:id="rId50"/>
    <p:sldId id="1756" r:id="rId51"/>
    <p:sldId id="1757" r:id="rId52"/>
    <p:sldId id="1758" r:id="rId53"/>
    <p:sldId id="1759" r:id="rId54"/>
    <p:sldId id="1760" r:id="rId55"/>
    <p:sldId id="1761" r:id="rId56"/>
    <p:sldId id="1762" r:id="rId57"/>
    <p:sldId id="1763" r:id="rId58"/>
    <p:sldId id="1764" r:id="rId59"/>
    <p:sldId id="1765" r:id="rId60"/>
    <p:sldId id="1766" r:id="rId61"/>
    <p:sldId id="1767" r:id="rId62"/>
    <p:sldId id="1768" r:id="rId63"/>
    <p:sldId id="1769" r:id="rId64"/>
    <p:sldId id="1770" r:id="rId65"/>
    <p:sldId id="1771" r:id="rId66"/>
    <p:sldId id="1772" r:id="rId67"/>
    <p:sldId id="1774" r:id="rId68"/>
    <p:sldId id="1775" r:id="rId69"/>
    <p:sldId id="1776" r:id="rId70"/>
    <p:sldId id="1777" r:id="rId71"/>
    <p:sldId id="1778" r:id="rId72"/>
    <p:sldId id="1779" r:id="rId73"/>
    <p:sldId id="1717" r:id="rId74"/>
    <p:sldId id="1692" r:id="rId75"/>
    <p:sldId id="307" r:id="rId76"/>
  </p:sldIdLst>
  <p:sldSz cx="9144000" cy="5143500" type="screen16x9"/>
  <p:notesSz cx="6858000" cy="9144000"/>
  <p:custDataLst>
    <p:tags r:id="rId7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B9CD"/>
    <a:srgbClr val="24357A"/>
    <a:srgbClr val="3B3838"/>
    <a:srgbClr val="000000"/>
    <a:srgbClr val="92D3DF"/>
    <a:srgbClr val="50CFDA"/>
    <a:srgbClr val="DEE4FA"/>
    <a:srgbClr val="486AE5"/>
    <a:srgbClr val="F5EEF8"/>
    <a:srgbClr val="142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79" autoAdjust="0"/>
    <p:restoredTop sz="95067" autoAdjust="0"/>
  </p:normalViewPr>
  <p:slideViewPr>
    <p:cSldViewPr>
      <p:cViewPr varScale="1">
        <p:scale>
          <a:sx n="85" d="100"/>
          <a:sy n="85" d="100"/>
        </p:scale>
        <p:origin x="192" y="60"/>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tags" Target="tags/tag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diagrams/_rels/data8.xml.rels><?xml version="1.0" encoding="UTF-8" standalone="yes"?>
<Relationships xmlns="http://schemas.openxmlformats.org/package/2006/relationships"><Relationship Id="rId1" Type="http://schemas.openxmlformats.org/officeDocument/2006/relationships/image" Target="../media/image42.jpeg"/></Relationships>
</file>

<file path=ppt/diagrams/_rels/drawing8.xml.rels><?xml version="1.0" encoding="UTF-8" standalone="yes"?>
<Relationships xmlns="http://schemas.openxmlformats.org/package/2006/relationships"><Relationship Id="rId1" Type="http://schemas.openxmlformats.org/officeDocument/2006/relationships/image" Target="../media/image4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9BE38E-6CD9-40A3-8456-BB3F5D89F7D7}"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22A4D947-1980-4754-BB21-85D40CC9591C}">
      <dgm:prSet phldrT="[Text]"/>
      <dgm:spPr>
        <a:solidFill>
          <a:srgbClr val="53B9CD"/>
        </a:solidFill>
      </dgm:spPr>
      <dgm:t>
        <a:bodyPr/>
        <a:lstStyle/>
        <a:p>
          <a:r>
            <a:rPr lang="it-IT" b="1" dirty="0">
              <a:solidFill>
                <a:schemeClr val="tx1"/>
              </a:solidFill>
            </a:rPr>
            <a:t>Centralized index</a:t>
          </a:r>
          <a:endParaRPr lang="en-US" b="1" dirty="0">
            <a:solidFill>
              <a:schemeClr val="tx1"/>
            </a:solidFill>
          </a:endParaRPr>
        </a:p>
      </dgm:t>
    </dgm:pt>
    <dgm:pt modelId="{E9AA44FA-F21D-4EB3-9482-E48A8A7D3031}" type="parTrans" cxnId="{29BFD78D-C8EC-46A1-9BB9-A8D4FD6D09B6}">
      <dgm:prSet/>
      <dgm:spPr/>
      <dgm:t>
        <a:bodyPr/>
        <a:lstStyle/>
        <a:p>
          <a:endParaRPr lang="en-US"/>
        </a:p>
      </dgm:t>
    </dgm:pt>
    <dgm:pt modelId="{530635B8-64CB-4051-B473-2D99AFC38018}" type="sibTrans" cxnId="{29BFD78D-C8EC-46A1-9BB9-A8D4FD6D09B6}">
      <dgm:prSet/>
      <dgm:spPr/>
      <dgm:t>
        <a:bodyPr/>
        <a:lstStyle/>
        <a:p>
          <a:endParaRPr lang="en-US"/>
        </a:p>
      </dgm:t>
    </dgm:pt>
    <dgm:pt modelId="{5CBD6F5F-EE17-46D2-896D-AEEA80E69BC6}">
      <dgm:prSet phldrT="[Text]"/>
      <dgm:spPr>
        <a:solidFill>
          <a:srgbClr val="53B9CD"/>
        </a:solidFill>
      </dgm:spPr>
      <dgm:t>
        <a:bodyPr/>
        <a:lstStyle/>
        <a:p>
          <a:r>
            <a:rPr lang="en-US" b="1" dirty="0">
              <a:solidFill>
                <a:schemeClr val="tx1"/>
              </a:solidFill>
              <a:cs typeface="+mj-cs"/>
            </a:rPr>
            <a:t>Based on Primo / VE platform </a:t>
          </a:r>
          <a:endParaRPr lang="en-US" b="1" dirty="0">
            <a:solidFill>
              <a:schemeClr val="tx1"/>
            </a:solidFill>
          </a:endParaRPr>
        </a:p>
      </dgm:t>
    </dgm:pt>
    <dgm:pt modelId="{3D646848-5D0D-4028-99F2-5BFF6E2A9BBD}" type="parTrans" cxnId="{8B97376E-A96F-4E9B-B00D-E4CE09C8FACC}">
      <dgm:prSet/>
      <dgm:spPr/>
      <dgm:t>
        <a:bodyPr/>
        <a:lstStyle/>
        <a:p>
          <a:endParaRPr lang="en-US"/>
        </a:p>
      </dgm:t>
    </dgm:pt>
    <dgm:pt modelId="{78CFC229-118D-4F4F-B2AD-9D8DEB750FE9}" type="sibTrans" cxnId="{8B97376E-A96F-4E9B-B00D-E4CE09C8FACC}">
      <dgm:prSet/>
      <dgm:spPr/>
      <dgm:t>
        <a:bodyPr/>
        <a:lstStyle/>
        <a:p>
          <a:endParaRPr lang="en-US"/>
        </a:p>
      </dgm:t>
    </dgm:pt>
    <dgm:pt modelId="{C83ECFDF-B652-4C01-9B40-694D7A40548E}">
      <dgm:prSet/>
      <dgm:spPr>
        <a:solidFill>
          <a:srgbClr val="53B9CD"/>
        </a:solidFill>
      </dgm:spPr>
      <dgm:t>
        <a:bodyPr/>
        <a:lstStyle/>
        <a:p>
          <a:r>
            <a:rPr lang="en-US" b="1" dirty="0">
              <a:solidFill>
                <a:schemeClr val="tx1"/>
              </a:solidFill>
              <a:cs typeface="+mj-cs"/>
            </a:rPr>
            <a:t>Data is Harvested from content providers</a:t>
          </a:r>
          <a:endParaRPr lang="en-US" b="1" dirty="0">
            <a:solidFill>
              <a:schemeClr val="tx1"/>
            </a:solidFill>
          </a:endParaRPr>
        </a:p>
      </dgm:t>
    </dgm:pt>
    <dgm:pt modelId="{3B7A0FA5-A33A-473F-BF4A-7FEFFF4C5BE9}" type="parTrans" cxnId="{7902DBA6-F052-40AD-B919-E16634AD6A4E}">
      <dgm:prSet/>
      <dgm:spPr/>
      <dgm:t>
        <a:bodyPr/>
        <a:lstStyle/>
        <a:p>
          <a:endParaRPr lang="en-US"/>
        </a:p>
      </dgm:t>
    </dgm:pt>
    <dgm:pt modelId="{421BFA06-13BD-414D-AD7E-04BC17A00B15}" type="sibTrans" cxnId="{7902DBA6-F052-40AD-B919-E16634AD6A4E}">
      <dgm:prSet/>
      <dgm:spPr/>
      <dgm:t>
        <a:bodyPr/>
        <a:lstStyle/>
        <a:p>
          <a:endParaRPr lang="en-US"/>
        </a:p>
      </dgm:t>
    </dgm:pt>
    <dgm:pt modelId="{793C234E-4FB3-4302-8FE8-89380D02F328}">
      <dgm:prSet/>
      <dgm:spPr>
        <a:solidFill>
          <a:srgbClr val="53B9CD"/>
        </a:solidFill>
      </dgm:spPr>
      <dgm:t>
        <a:bodyPr/>
        <a:lstStyle/>
        <a:p>
          <a:r>
            <a:rPr lang="en-US" b="1" dirty="0">
              <a:solidFill>
                <a:schemeClr val="tx1"/>
              </a:solidFill>
              <a:cs typeface="+mj-cs"/>
            </a:rPr>
            <a:t>Growing Number of records as collections are added</a:t>
          </a:r>
          <a:endParaRPr lang="en-US" b="1" dirty="0">
            <a:solidFill>
              <a:schemeClr val="tx1"/>
            </a:solidFill>
          </a:endParaRPr>
        </a:p>
      </dgm:t>
    </dgm:pt>
    <dgm:pt modelId="{2999E8A8-810E-4B79-B539-988E29DB6D50}" type="parTrans" cxnId="{E2663D27-C8E5-4417-A224-4BE92D9C68CD}">
      <dgm:prSet/>
      <dgm:spPr/>
      <dgm:t>
        <a:bodyPr/>
        <a:lstStyle/>
        <a:p>
          <a:endParaRPr lang="en-US"/>
        </a:p>
      </dgm:t>
    </dgm:pt>
    <dgm:pt modelId="{A72F4E46-2FA1-4F32-8B28-1BC6BBB86938}" type="sibTrans" cxnId="{E2663D27-C8E5-4417-A224-4BE92D9C68CD}">
      <dgm:prSet/>
      <dgm:spPr/>
      <dgm:t>
        <a:bodyPr/>
        <a:lstStyle/>
        <a:p>
          <a:endParaRPr lang="en-US"/>
        </a:p>
      </dgm:t>
    </dgm:pt>
    <dgm:pt modelId="{39139AC8-EE15-41CC-AEC4-C47415199D43}">
      <dgm:prSet/>
      <dgm:spPr>
        <a:solidFill>
          <a:srgbClr val="53B9CD"/>
        </a:solidFill>
      </dgm:spPr>
      <dgm:t>
        <a:bodyPr/>
        <a:lstStyle/>
        <a:p>
          <a:r>
            <a:rPr lang="en-US" b="1" dirty="0">
              <a:solidFill>
                <a:schemeClr val="tx1"/>
              </a:solidFill>
            </a:rPr>
            <a:t>Offered as a service to all Primo / Alma customers at the institutional level</a:t>
          </a:r>
        </a:p>
      </dgm:t>
    </dgm:pt>
    <dgm:pt modelId="{4C64C95E-908E-4083-B78A-360EBDE43812}" type="parTrans" cxnId="{6E766164-3201-4283-9F54-07FFE2E54CBA}">
      <dgm:prSet/>
      <dgm:spPr/>
      <dgm:t>
        <a:bodyPr/>
        <a:lstStyle/>
        <a:p>
          <a:endParaRPr lang="en-US"/>
        </a:p>
      </dgm:t>
    </dgm:pt>
    <dgm:pt modelId="{4DBDCFEA-D14A-45A3-A701-53AA89C774A2}" type="sibTrans" cxnId="{6E766164-3201-4283-9F54-07FFE2E54CBA}">
      <dgm:prSet/>
      <dgm:spPr/>
      <dgm:t>
        <a:bodyPr/>
        <a:lstStyle/>
        <a:p>
          <a:endParaRPr lang="en-US"/>
        </a:p>
      </dgm:t>
    </dgm:pt>
    <dgm:pt modelId="{0289DCF6-57BC-42A2-9FEA-AB617118DB95}" type="pres">
      <dgm:prSet presAssocID="{E59BE38E-6CD9-40A3-8456-BB3F5D89F7D7}" presName="linear" presStyleCnt="0">
        <dgm:presLayoutVars>
          <dgm:animLvl val="lvl"/>
          <dgm:resizeHandles val="exact"/>
        </dgm:presLayoutVars>
      </dgm:prSet>
      <dgm:spPr/>
    </dgm:pt>
    <dgm:pt modelId="{45EF5E10-E40B-4B7A-8C43-EC2AE6BBA47E}" type="pres">
      <dgm:prSet presAssocID="{22A4D947-1980-4754-BB21-85D40CC9591C}" presName="parentText" presStyleLbl="node1" presStyleIdx="0" presStyleCnt="5" custLinFactY="-101782" custLinFactNeighborX="3" custLinFactNeighborY="-200000">
        <dgm:presLayoutVars>
          <dgm:chMax val="0"/>
          <dgm:bulletEnabled val="1"/>
        </dgm:presLayoutVars>
      </dgm:prSet>
      <dgm:spPr/>
    </dgm:pt>
    <dgm:pt modelId="{652433F2-CEFB-445B-9DEE-CF15AC38120F}" type="pres">
      <dgm:prSet presAssocID="{530635B8-64CB-4051-B473-2D99AFC38018}" presName="spacer" presStyleCnt="0"/>
      <dgm:spPr/>
    </dgm:pt>
    <dgm:pt modelId="{63144066-44E8-4274-AD60-2954F9EC4E6F}" type="pres">
      <dgm:prSet presAssocID="{39139AC8-EE15-41CC-AEC4-C47415199D43}" presName="parentText" presStyleLbl="node1" presStyleIdx="1" presStyleCnt="5" custLinFactY="-75686" custLinFactNeighborX="300" custLinFactNeighborY="-100000">
        <dgm:presLayoutVars>
          <dgm:chMax val="0"/>
          <dgm:bulletEnabled val="1"/>
        </dgm:presLayoutVars>
      </dgm:prSet>
      <dgm:spPr/>
    </dgm:pt>
    <dgm:pt modelId="{8C64ED2D-2CA7-48E3-8BC7-600E602E556E}" type="pres">
      <dgm:prSet presAssocID="{4DBDCFEA-D14A-45A3-A701-53AA89C774A2}" presName="spacer" presStyleCnt="0"/>
      <dgm:spPr/>
    </dgm:pt>
    <dgm:pt modelId="{85882410-C746-4325-8D6C-4CB53D1736A0}" type="pres">
      <dgm:prSet presAssocID="{C83ECFDF-B652-4C01-9B40-694D7A40548E}" presName="parentText" presStyleLbl="node1" presStyleIdx="2" presStyleCnt="5" custLinFactY="-22572" custLinFactNeighborX="4" custLinFactNeighborY="-100000">
        <dgm:presLayoutVars>
          <dgm:chMax val="0"/>
          <dgm:bulletEnabled val="1"/>
        </dgm:presLayoutVars>
      </dgm:prSet>
      <dgm:spPr/>
    </dgm:pt>
    <dgm:pt modelId="{B92E2DAD-1BBC-4B06-BB8E-3A78AB353617}" type="pres">
      <dgm:prSet presAssocID="{421BFA06-13BD-414D-AD7E-04BC17A00B15}" presName="spacer" presStyleCnt="0"/>
      <dgm:spPr/>
    </dgm:pt>
    <dgm:pt modelId="{E54451B6-FD49-4C48-A471-2574493F8D52}" type="pres">
      <dgm:prSet presAssocID="{793C234E-4FB3-4302-8FE8-89380D02F328}" presName="parentText" presStyleLbl="node1" presStyleIdx="3" presStyleCnt="5">
        <dgm:presLayoutVars>
          <dgm:chMax val="0"/>
          <dgm:bulletEnabled val="1"/>
        </dgm:presLayoutVars>
      </dgm:prSet>
      <dgm:spPr/>
    </dgm:pt>
    <dgm:pt modelId="{4C89DECA-A082-4D0B-BA4F-59D6610A44F0}" type="pres">
      <dgm:prSet presAssocID="{A72F4E46-2FA1-4F32-8B28-1BC6BBB86938}" presName="spacer" presStyleCnt="0"/>
      <dgm:spPr/>
    </dgm:pt>
    <dgm:pt modelId="{44A6DD8B-0343-4418-9408-7972A83CFD1E}" type="pres">
      <dgm:prSet presAssocID="{5CBD6F5F-EE17-46D2-896D-AEEA80E69BC6}" presName="parentText" presStyleLbl="node1" presStyleIdx="4" presStyleCnt="5" custLinFactY="14607" custLinFactNeighborX="3" custLinFactNeighborY="100000">
        <dgm:presLayoutVars>
          <dgm:chMax val="0"/>
          <dgm:bulletEnabled val="1"/>
        </dgm:presLayoutVars>
      </dgm:prSet>
      <dgm:spPr/>
    </dgm:pt>
  </dgm:ptLst>
  <dgm:cxnLst>
    <dgm:cxn modelId="{C990560B-1F1F-47E8-B81B-A4A853FCBA63}" type="presOf" srcId="{E59BE38E-6CD9-40A3-8456-BB3F5D89F7D7}" destId="{0289DCF6-57BC-42A2-9FEA-AB617118DB95}" srcOrd="0" destOrd="0" presId="urn:microsoft.com/office/officeart/2005/8/layout/vList2"/>
    <dgm:cxn modelId="{E2663D27-C8E5-4417-A224-4BE92D9C68CD}" srcId="{E59BE38E-6CD9-40A3-8456-BB3F5D89F7D7}" destId="{793C234E-4FB3-4302-8FE8-89380D02F328}" srcOrd="3" destOrd="0" parTransId="{2999E8A8-810E-4B79-B539-988E29DB6D50}" sibTransId="{A72F4E46-2FA1-4F32-8B28-1BC6BBB86938}"/>
    <dgm:cxn modelId="{6F72C52B-A703-4B5C-A6A9-2DEFF635BCBA}" type="presOf" srcId="{5CBD6F5F-EE17-46D2-896D-AEEA80E69BC6}" destId="{44A6DD8B-0343-4418-9408-7972A83CFD1E}" srcOrd="0" destOrd="0" presId="urn:microsoft.com/office/officeart/2005/8/layout/vList2"/>
    <dgm:cxn modelId="{6E766164-3201-4283-9F54-07FFE2E54CBA}" srcId="{E59BE38E-6CD9-40A3-8456-BB3F5D89F7D7}" destId="{39139AC8-EE15-41CC-AEC4-C47415199D43}" srcOrd="1" destOrd="0" parTransId="{4C64C95E-908E-4083-B78A-360EBDE43812}" sibTransId="{4DBDCFEA-D14A-45A3-A701-53AA89C774A2}"/>
    <dgm:cxn modelId="{8B97376E-A96F-4E9B-B00D-E4CE09C8FACC}" srcId="{E59BE38E-6CD9-40A3-8456-BB3F5D89F7D7}" destId="{5CBD6F5F-EE17-46D2-896D-AEEA80E69BC6}" srcOrd="4" destOrd="0" parTransId="{3D646848-5D0D-4028-99F2-5BFF6E2A9BBD}" sibTransId="{78CFC229-118D-4F4F-B2AD-9D8DEB750FE9}"/>
    <dgm:cxn modelId="{927A4351-7611-4DF2-BDD5-2096696F2C89}" type="presOf" srcId="{793C234E-4FB3-4302-8FE8-89380D02F328}" destId="{E54451B6-FD49-4C48-A471-2574493F8D52}" srcOrd="0" destOrd="0" presId="urn:microsoft.com/office/officeart/2005/8/layout/vList2"/>
    <dgm:cxn modelId="{82476687-CD59-4479-8218-2148665B8867}" type="presOf" srcId="{22A4D947-1980-4754-BB21-85D40CC9591C}" destId="{45EF5E10-E40B-4B7A-8C43-EC2AE6BBA47E}" srcOrd="0" destOrd="0" presId="urn:microsoft.com/office/officeart/2005/8/layout/vList2"/>
    <dgm:cxn modelId="{29BFD78D-C8EC-46A1-9BB9-A8D4FD6D09B6}" srcId="{E59BE38E-6CD9-40A3-8456-BB3F5D89F7D7}" destId="{22A4D947-1980-4754-BB21-85D40CC9591C}" srcOrd="0" destOrd="0" parTransId="{E9AA44FA-F21D-4EB3-9482-E48A8A7D3031}" sibTransId="{530635B8-64CB-4051-B473-2D99AFC38018}"/>
    <dgm:cxn modelId="{7902DBA6-F052-40AD-B919-E16634AD6A4E}" srcId="{E59BE38E-6CD9-40A3-8456-BB3F5D89F7D7}" destId="{C83ECFDF-B652-4C01-9B40-694D7A40548E}" srcOrd="2" destOrd="0" parTransId="{3B7A0FA5-A33A-473F-BF4A-7FEFFF4C5BE9}" sibTransId="{421BFA06-13BD-414D-AD7E-04BC17A00B15}"/>
    <dgm:cxn modelId="{8DF5C9DC-5F77-45F5-ACA9-EF9A7ABEC2EC}" type="presOf" srcId="{C83ECFDF-B652-4C01-9B40-694D7A40548E}" destId="{85882410-C746-4325-8D6C-4CB53D1736A0}" srcOrd="0" destOrd="0" presId="urn:microsoft.com/office/officeart/2005/8/layout/vList2"/>
    <dgm:cxn modelId="{7EA0BBEB-17FD-46E6-BFB3-0B21181794A1}" type="presOf" srcId="{39139AC8-EE15-41CC-AEC4-C47415199D43}" destId="{63144066-44E8-4274-AD60-2954F9EC4E6F}" srcOrd="0" destOrd="0" presId="urn:microsoft.com/office/officeart/2005/8/layout/vList2"/>
    <dgm:cxn modelId="{A89B99C4-5E51-44FA-8DB4-C79BA4D2C8AA}" type="presParOf" srcId="{0289DCF6-57BC-42A2-9FEA-AB617118DB95}" destId="{45EF5E10-E40B-4B7A-8C43-EC2AE6BBA47E}" srcOrd="0" destOrd="0" presId="urn:microsoft.com/office/officeart/2005/8/layout/vList2"/>
    <dgm:cxn modelId="{2A6D66B3-7201-4083-A309-EC26E7BF38F7}" type="presParOf" srcId="{0289DCF6-57BC-42A2-9FEA-AB617118DB95}" destId="{652433F2-CEFB-445B-9DEE-CF15AC38120F}" srcOrd="1" destOrd="0" presId="urn:microsoft.com/office/officeart/2005/8/layout/vList2"/>
    <dgm:cxn modelId="{ABFE77B5-4CEB-43EF-8B48-4EA9D8C82B0B}" type="presParOf" srcId="{0289DCF6-57BC-42A2-9FEA-AB617118DB95}" destId="{63144066-44E8-4274-AD60-2954F9EC4E6F}" srcOrd="2" destOrd="0" presId="urn:microsoft.com/office/officeart/2005/8/layout/vList2"/>
    <dgm:cxn modelId="{52CE304B-6035-4557-B552-9FD15E758A18}" type="presParOf" srcId="{0289DCF6-57BC-42A2-9FEA-AB617118DB95}" destId="{8C64ED2D-2CA7-48E3-8BC7-600E602E556E}" srcOrd="3" destOrd="0" presId="urn:microsoft.com/office/officeart/2005/8/layout/vList2"/>
    <dgm:cxn modelId="{6EC64E38-E2AC-4ED4-AC32-A4537D0B0796}" type="presParOf" srcId="{0289DCF6-57BC-42A2-9FEA-AB617118DB95}" destId="{85882410-C746-4325-8D6C-4CB53D1736A0}" srcOrd="4" destOrd="0" presId="urn:microsoft.com/office/officeart/2005/8/layout/vList2"/>
    <dgm:cxn modelId="{93F73970-2CC8-4EC6-8A68-E99DCCE899B1}" type="presParOf" srcId="{0289DCF6-57BC-42A2-9FEA-AB617118DB95}" destId="{B92E2DAD-1BBC-4B06-BB8E-3A78AB353617}" srcOrd="5" destOrd="0" presId="urn:microsoft.com/office/officeart/2005/8/layout/vList2"/>
    <dgm:cxn modelId="{9A07E28F-C134-4700-9D5E-70C7588803C5}" type="presParOf" srcId="{0289DCF6-57BC-42A2-9FEA-AB617118DB95}" destId="{E54451B6-FD49-4C48-A471-2574493F8D52}" srcOrd="6" destOrd="0" presId="urn:microsoft.com/office/officeart/2005/8/layout/vList2"/>
    <dgm:cxn modelId="{FC182618-FC06-4298-8FD0-E1C4B498628C}" type="presParOf" srcId="{0289DCF6-57BC-42A2-9FEA-AB617118DB95}" destId="{4C89DECA-A082-4D0B-BA4F-59D6610A44F0}" srcOrd="7" destOrd="0" presId="urn:microsoft.com/office/officeart/2005/8/layout/vList2"/>
    <dgm:cxn modelId="{847E480B-B4F8-41D9-AF4D-22082F520EF2}" type="presParOf" srcId="{0289DCF6-57BC-42A2-9FEA-AB617118DB95}" destId="{44A6DD8B-0343-4418-9408-7972A83CFD1E}"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E4903D-1B4A-482F-AFD9-A070F8C1ED77}"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1083B627-F838-4934-8698-4B9EE040A1A7}">
      <dgm:prSet phldrT="[Text]" custT="1"/>
      <dgm:spPr/>
      <dgm:t>
        <a:bodyPr/>
        <a:lstStyle/>
        <a:p>
          <a:r>
            <a:rPr lang="en-US" sz="1800" dirty="0"/>
            <a:t>Primo queries PCI Activations</a:t>
          </a:r>
        </a:p>
      </dgm:t>
    </dgm:pt>
    <dgm:pt modelId="{7B24AEF9-4E88-4B72-840C-32558CE53005}" type="parTrans" cxnId="{627579FC-9729-48F0-890C-00637DC2F978}">
      <dgm:prSet/>
      <dgm:spPr/>
      <dgm:t>
        <a:bodyPr/>
        <a:lstStyle/>
        <a:p>
          <a:endParaRPr lang="en-US"/>
        </a:p>
      </dgm:t>
    </dgm:pt>
    <dgm:pt modelId="{189DE9CA-2F7F-4664-88C2-F8598BADB495}" type="sibTrans" cxnId="{627579FC-9729-48F0-890C-00637DC2F978}">
      <dgm:prSet/>
      <dgm:spPr/>
      <dgm:t>
        <a:bodyPr/>
        <a:lstStyle/>
        <a:p>
          <a:endParaRPr lang="en-US"/>
        </a:p>
      </dgm:t>
    </dgm:pt>
    <dgm:pt modelId="{72B79C6E-0F69-4E44-BC2C-D610A2B70B2D}">
      <dgm:prSet phldrT="[Text]" custT="1"/>
      <dgm:spPr/>
      <dgm:t>
        <a:bodyPr/>
        <a:lstStyle/>
        <a:p>
          <a:r>
            <a:rPr lang="en-US" sz="1800" dirty="0"/>
            <a:t>Checks Alma holdings file</a:t>
          </a:r>
        </a:p>
      </dgm:t>
    </dgm:pt>
    <dgm:pt modelId="{5393DE97-E01B-46B1-B316-DF76D944C5A4}" type="parTrans" cxnId="{52B2F465-26E3-439B-9AFC-0F66FC2F1259}">
      <dgm:prSet/>
      <dgm:spPr/>
      <dgm:t>
        <a:bodyPr/>
        <a:lstStyle/>
        <a:p>
          <a:endParaRPr lang="en-US"/>
        </a:p>
      </dgm:t>
    </dgm:pt>
    <dgm:pt modelId="{E012D793-F692-4DFC-B837-1FD1E7934636}" type="sibTrans" cxnId="{52B2F465-26E3-439B-9AFC-0F66FC2F1259}">
      <dgm:prSet/>
      <dgm:spPr/>
      <dgm:t>
        <a:bodyPr/>
        <a:lstStyle/>
        <a:p>
          <a:endParaRPr lang="en-US"/>
        </a:p>
      </dgm:t>
    </dgm:pt>
    <dgm:pt modelId="{EB7EEA95-5BEE-4FDF-AF7F-AD80E4248343}">
      <dgm:prSet phldrT="[Text]" custT="1"/>
      <dgm:spPr/>
      <dgm:t>
        <a:bodyPr/>
        <a:lstStyle/>
        <a:p>
          <a:r>
            <a:rPr lang="en-US" sz="1800" dirty="0"/>
            <a:t>Availability is determined!</a:t>
          </a:r>
        </a:p>
      </dgm:t>
    </dgm:pt>
    <dgm:pt modelId="{0F2B3B29-C720-4A80-BF7C-CEEBC7E55321}" type="parTrans" cxnId="{1D67A250-F358-4B3A-9649-2E80E8370E4A}">
      <dgm:prSet/>
      <dgm:spPr/>
      <dgm:t>
        <a:bodyPr/>
        <a:lstStyle/>
        <a:p>
          <a:endParaRPr lang="en-US"/>
        </a:p>
      </dgm:t>
    </dgm:pt>
    <dgm:pt modelId="{09B1D9C6-F863-4125-A386-7BA0C0E75CDF}" type="sibTrans" cxnId="{1D67A250-F358-4B3A-9649-2E80E8370E4A}">
      <dgm:prSet/>
      <dgm:spPr/>
      <dgm:t>
        <a:bodyPr/>
        <a:lstStyle/>
        <a:p>
          <a:endParaRPr lang="en-US"/>
        </a:p>
      </dgm:t>
    </dgm:pt>
    <dgm:pt modelId="{B906EAED-AABD-479D-94AD-7E758DA3C88B}" type="pres">
      <dgm:prSet presAssocID="{D8E4903D-1B4A-482F-AFD9-A070F8C1ED77}" presName="Name0" presStyleCnt="0">
        <dgm:presLayoutVars>
          <dgm:chMax val="7"/>
          <dgm:chPref val="7"/>
          <dgm:dir/>
          <dgm:animLvl val="lvl"/>
        </dgm:presLayoutVars>
      </dgm:prSet>
      <dgm:spPr/>
    </dgm:pt>
    <dgm:pt modelId="{E405F725-E376-4F80-9E8A-17FD6CFE85FB}" type="pres">
      <dgm:prSet presAssocID="{1083B627-F838-4934-8698-4B9EE040A1A7}" presName="Accent1" presStyleCnt="0"/>
      <dgm:spPr/>
    </dgm:pt>
    <dgm:pt modelId="{39532298-EBDD-4003-BABE-D3C2D50DFC5B}" type="pres">
      <dgm:prSet presAssocID="{1083B627-F838-4934-8698-4B9EE040A1A7}" presName="Accent" presStyleLbl="node1" presStyleIdx="0" presStyleCnt="3" custScaleX="190864" custScaleY="144601" custLinFactNeighborX="12219" custLinFactNeighborY="-5971"/>
      <dgm:spPr>
        <a:solidFill>
          <a:srgbClr val="53B9CD"/>
        </a:solidFill>
      </dgm:spPr>
    </dgm:pt>
    <dgm:pt modelId="{3A2800B8-1BC6-433A-8507-23C1086C9BA8}" type="pres">
      <dgm:prSet presAssocID="{1083B627-F838-4934-8698-4B9EE040A1A7}" presName="Parent1" presStyleLbl="revTx" presStyleIdx="0" presStyleCnt="3" custScaleX="234716" custScaleY="218001">
        <dgm:presLayoutVars>
          <dgm:chMax val="1"/>
          <dgm:chPref val="1"/>
          <dgm:bulletEnabled val="1"/>
        </dgm:presLayoutVars>
      </dgm:prSet>
      <dgm:spPr/>
    </dgm:pt>
    <dgm:pt modelId="{E3159BC7-BC90-47F9-92EB-6FD5B9FBE3C7}" type="pres">
      <dgm:prSet presAssocID="{72B79C6E-0F69-4E44-BC2C-D610A2B70B2D}" presName="Accent2" presStyleCnt="0"/>
      <dgm:spPr/>
    </dgm:pt>
    <dgm:pt modelId="{37214C51-448C-4BD9-9D14-6E865B978305}" type="pres">
      <dgm:prSet presAssocID="{72B79C6E-0F69-4E44-BC2C-D610A2B70B2D}" presName="Accent" presStyleLbl="node1" presStyleIdx="1" presStyleCnt="3" custScaleX="122797" custLinFactNeighborX="-6667" custLinFactNeighborY="4474"/>
      <dgm:spPr>
        <a:solidFill>
          <a:srgbClr val="53B9CD"/>
        </a:solidFill>
      </dgm:spPr>
    </dgm:pt>
    <dgm:pt modelId="{93A2CA83-D4A1-4515-8CBE-BF7B59E19B62}" type="pres">
      <dgm:prSet presAssocID="{72B79C6E-0F69-4E44-BC2C-D610A2B70B2D}" presName="Parent2" presStyleLbl="revTx" presStyleIdx="1" presStyleCnt="3" custAng="0" custScaleX="123215" custScaleY="221901">
        <dgm:presLayoutVars>
          <dgm:chMax val="1"/>
          <dgm:chPref val="1"/>
          <dgm:bulletEnabled val="1"/>
        </dgm:presLayoutVars>
      </dgm:prSet>
      <dgm:spPr/>
    </dgm:pt>
    <dgm:pt modelId="{664BB39B-FB2F-4A57-BA5B-ABAFD72DBF1B}" type="pres">
      <dgm:prSet presAssocID="{EB7EEA95-5BEE-4FDF-AF7F-AD80E4248343}" presName="Accent3" presStyleCnt="0"/>
      <dgm:spPr/>
    </dgm:pt>
    <dgm:pt modelId="{97B638EB-CEC9-4A56-890F-0B0B9B7F57C8}" type="pres">
      <dgm:prSet presAssocID="{EB7EEA95-5BEE-4FDF-AF7F-AD80E4248343}" presName="Accent" presStyleLbl="node1" presStyleIdx="2" presStyleCnt="3" custScaleX="122942" custScaleY="90279"/>
      <dgm:spPr>
        <a:solidFill>
          <a:srgbClr val="53B9CD"/>
        </a:solidFill>
      </dgm:spPr>
    </dgm:pt>
    <dgm:pt modelId="{C7291C89-9259-4BD3-B6CD-DD4CFCC7E660}" type="pres">
      <dgm:prSet presAssocID="{EB7EEA95-5BEE-4FDF-AF7F-AD80E4248343}" presName="Parent3" presStyleLbl="revTx" presStyleIdx="2" presStyleCnt="3" custScaleX="131549" custScaleY="150124">
        <dgm:presLayoutVars>
          <dgm:chMax val="1"/>
          <dgm:chPref val="1"/>
          <dgm:bulletEnabled val="1"/>
        </dgm:presLayoutVars>
      </dgm:prSet>
      <dgm:spPr/>
    </dgm:pt>
  </dgm:ptLst>
  <dgm:cxnLst>
    <dgm:cxn modelId="{52B2F465-26E3-439B-9AFC-0F66FC2F1259}" srcId="{D8E4903D-1B4A-482F-AFD9-A070F8C1ED77}" destId="{72B79C6E-0F69-4E44-BC2C-D610A2B70B2D}" srcOrd="1" destOrd="0" parTransId="{5393DE97-E01B-46B1-B316-DF76D944C5A4}" sibTransId="{E012D793-F692-4DFC-B837-1FD1E7934636}"/>
    <dgm:cxn modelId="{1D67A250-F358-4B3A-9649-2E80E8370E4A}" srcId="{D8E4903D-1B4A-482F-AFD9-A070F8C1ED77}" destId="{EB7EEA95-5BEE-4FDF-AF7F-AD80E4248343}" srcOrd="2" destOrd="0" parTransId="{0F2B3B29-C720-4A80-BF7C-CEEBC7E55321}" sibTransId="{09B1D9C6-F863-4125-A386-7BA0C0E75CDF}"/>
    <dgm:cxn modelId="{71ECE477-1786-43D8-85EC-AA712F4883E7}" type="presOf" srcId="{EB7EEA95-5BEE-4FDF-AF7F-AD80E4248343}" destId="{C7291C89-9259-4BD3-B6CD-DD4CFCC7E660}" srcOrd="0" destOrd="0" presId="urn:microsoft.com/office/officeart/2009/layout/CircleArrowProcess"/>
    <dgm:cxn modelId="{B1B55F96-48BD-4874-86FD-A15F71345024}" type="presOf" srcId="{1083B627-F838-4934-8698-4B9EE040A1A7}" destId="{3A2800B8-1BC6-433A-8507-23C1086C9BA8}" srcOrd="0" destOrd="0" presId="urn:microsoft.com/office/officeart/2009/layout/CircleArrowProcess"/>
    <dgm:cxn modelId="{3E4C1BA8-95E0-43A0-9197-830C552501B6}" type="presOf" srcId="{72B79C6E-0F69-4E44-BC2C-D610A2B70B2D}" destId="{93A2CA83-D4A1-4515-8CBE-BF7B59E19B62}" srcOrd="0" destOrd="0" presId="urn:microsoft.com/office/officeart/2009/layout/CircleArrowProcess"/>
    <dgm:cxn modelId="{87BE9CBD-3473-43CF-A7AE-6BCEA5DC8969}" type="presOf" srcId="{D8E4903D-1B4A-482F-AFD9-A070F8C1ED77}" destId="{B906EAED-AABD-479D-94AD-7E758DA3C88B}" srcOrd="0" destOrd="0" presId="urn:microsoft.com/office/officeart/2009/layout/CircleArrowProcess"/>
    <dgm:cxn modelId="{627579FC-9729-48F0-890C-00637DC2F978}" srcId="{D8E4903D-1B4A-482F-AFD9-A070F8C1ED77}" destId="{1083B627-F838-4934-8698-4B9EE040A1A7}" srcOrd="0" destOrd="0" parTransId="{7B24AEF9-4E88-4B72-840C-32558CE53005}" sibTransId="{189DE9CA-2F7F-4664-88C2-F8598BADB495}"/>
    <dgm:cxn modelId="{F795178B-45D9-42AB-B9E4-161548BEE8BA}" type="presParOf" srcId="{B906EAED-AABD-479D-94AD-7E758DA3C88B}" destId="{E405F725-E376-4F80-9E8A-17FD6CFE85FB}" srcOrd="0" destOrd="0" presId="urn:microsoft.com/office/officeart/2009/layout/CircleArrowProcess"/>
    <dgm:cxn modelId="{89616D64-ECC8-437C-AED6-90D78182A5BE}" type="presParOf" srcId="{E405F725-E376-4F80-9E8A-17FD6CFE85FB}" destId="{39532298-EBDD-4003-BABE-D3C2D50DFC5B}" srcOrd="0" destOrd="0" presId="urn:microsoft.com/office/officeart/2009/layout/CircleArrowProcess"/>
    <dgm:cxn modelId="{CA4B3AF8-BBB6-42A4-ACEE-3A787758E926}" type="presParOf" srcId="{B906EAED-AABD-479D-94AD-7E758DA3C88B}" destId="{3A2800B8-1BC6-433A-8507-23C1086C9BA8}" srcOrd="1" destOrd="0" presId="urn:microsoft.com/office/officeart/2009/layout/CircleArrowProcess"/>
    <dgm:cxn modelId="{4D0BB7A0-7545-4D56-8A86-E83FC11EE94A}" type="presParOf" srcId="{B906EAED-AABD-479D-94AD-7E758DA3C88B}" destId="{E3159BC7-BC90-47F9-92EB-6FD5B9FBE3C7}" srcOrd="2" destOrd="0" presId="urn:microsoft.com/office/officeart/2009/layout/CircleArrowProcess"/>
    <dgm:cxn modelId="{5BA2DF34-6C3A-4FC2-93A6-C751E706030F}" type="presParOf" srcId="{E3159BC7-BC90-47F9-92EB-6FD5B9FBE3C7}" destId="{37214C51-448C-4BD9-9D14-6E865B978305}" srcOrd="0" destOrd="0" presId="urn:microsoft.com/office/officeart/2009/layout/CircleArrowProcess"/>
    <dgm:cxn modelId="{4AFA86D8-9D46-4646-BEF8-CF7214A4E1DB}" type="presParOf" srcId="{B906EAED-AABD-479D-94AD-7E758DA3C88B}" destId="{93A2CA83-D4A1-4515-8CBE-BF7B59E19B62}" srcOrd="3" destOrd="0" presId="urn:microsoft.com/office/officeart/2009/layout/CircleArrowProcess"/>
    <dgm:cxn modelId="{753C3B16-F4FD-4E73-9E59-AA29DE810237}" type="presParOf" srcId="{B906EAED-AABD-479D-94AD-7E758DA3C88B}" destId="{664BB39B-FB2F-4A57-BA5B-ABAFD72DBF1B}" srcOrd="4" destOrd="0" presId="urn:microsoft.com/office/officeart/2009/layout/CircleArrowProcess"/>
    <dgm:cxn modelId="{61499197-2CBF-4C3A-89ED-BFF721A21E6B}" type="presParOf" srcId="{664BB39B-FB2F-4A57-BA5B-ABAFD72DBF1B}" destId="{97B638EB-CEC9-4A56-890F-0B0B9B7F57C8}" srcOrd="0" destOrd="0" presId="urn:microsoft.com/office/officeart/2009/layout/CircleArrowProcess"/>
    <dgm:cxn modelId="{274685BC-05D9-4AE7-B201-195B09B33139}" type="presParOf" srcId="{B906EAED-AABD-479D-94AD-7E758DA3C88B}" destId="{C7291C89-9259-4BD3-B6CD-DD4CFCC7E660}"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93D7BF-AFD6-414E-901C-BEE29EE08D4E}"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462A3D2A-A255-4998-92E8-12FF1862E6F9}">
      <dgm:prSet phldrT="[Text]"/>
      <dgm:spPr>
        <a:solidFill>
          <a:srgbClr val="53B9CD"/>
        </a:solidFill>
      </dgm:spPr>
      <dgm:t>
        <a:bodyPr/>
        <a:lstStyle/>
        <a:p>
          <a:r>
            <a:rPr lang="en-US" dirty="0"/>
            <a:t>Holdings File</a:t>
          </a:r>
        </a:p>
      </dgm:t>
    </dgm:pt>
    <dgm:pt modelId="{C97D3BAC-A173-4A3E-84DE-7C3A3A3DA3FA}" type="parTrans" cxnId="{3978AD64-E187-44EB-BF21-6770FC1609DF}">
      <dgm:prSet/>
      <dgm:spPr/>
      <dgm:t>
        <a:bodyPr/>
        <a:lstStyle/>
        <a:p>
          <a:endParaRPr lang="en-US"/>
        </a:p>
      </dgm:t>
    </dgm:pt>
    <dgm:pt modelId="{D88119F1-D95E-489B-8890-94C66D91AC94}" type="sibTrans" cxnId="{3978AD64-E187-44EB-BF21-6770FC1609DF}">
      <dgm:prSet/>
      <dgm:spPr/>
      <dgm:t>
        <a:bodyPr/>
        <a:lstStyle/>
        <a:p>
          <a:endParaRPr lang="en-US"/>
        </a:p>
      </dgm:t>
    </dgm:pt>
    <dgm:pt modelId="{3708F3D7-AFC8-4E2E-8714-56A89702460F}">
      <dgm:prSet phldrT="[Text]" custT="1"/>
      <dgm:spPr/>
      <dgm:t>
        <a:bodyPr/>
        <a:lstStyle/>
        <a:p>
          <a:pPr rtl="0"/>
          <a:r>
            <a:rPr kumimoji="0" lang="en-US" sz="2400" b="0" i="0" u="none" strike="noStrike" cap="none" normalizeH="0" baseline="0" dirty="0">
              <a:ln/>
              <a:effectLst/>
              <a:latin typeface="Verdana" pitchFamily="34" charset="0"/>
              <a:cs typeface="Times New Roman" pitchFamily="18" charset="0"/>
            </a:rPr>
            <a:t>Availability based on holdings file</a:t>
          </a:r>
          <a:endParaRPr lang="en-US" sz="2400" dirty="0"/>
        </a:p>
      </dgm:t>
    </dgm:pt>
    <dgm:pt modelId="{02ED0BB9-6BD6-4D68-A278-B3F3C5ECEF91}" type="parTrans" cxnId="{51A52807-57E6-4894-962E-C3B19D8837F9}">
      <dgm:prSet/>
      <dgm:spPr/>
      <dgm:t>
        <a:bodyPr/>
        <a:lstStyle/>
        <a:p>
          <a:endParaRPr lang="en-US"/>
        </a:p>
      </dgm:t>
    </dgm:pt>
    <dgm:pt modelId="{292C291D-0259-46E3-85A5-A9F7EBB51B95}" type="sibTrans" cxnId="{51A52807-57E6-4894-962E-C3B19D8837F9}">
      <dgm:prSet/>
      <dgm:spPr/>
      <dgm:t>
        <a:bodyPr/>
        <a:lstStyle/>
        <a:p>
          <a:endParaRPr lang="en-US"/>
        </a:p>
      </dgm:t>
    </dgm:pt>
    <dgm:pt modelId="{0A1AEA83-8949-4EE5-8BF7-070A43FC8388}">
      <dgm:prSet phldrT="[Text]" custT="1"/>
      <dgm:spPr/>
      <dgm:t>
        <a:bodyPr/>
        <a:lstStyle/>
        <a:p>
          <a:pPr rtl="0"/>
          <a:r>
            <a:rPr kumimoji="0" lang="en-US" sz="2400" b="0" i="0" u="none" strike="noStrike" cap="none" normalizeH="0" baseline="0" dirty="0">
              <a:ln/>
              <a:effectLst/>
              <a:latin typeface="Verdana" pitchFamily="34" charset="0"/>
              <a:cs typeface="Times New Roman" pitchFamily="18" charset="0"/>
            </a:rPr>
            <a:t>Delivery via link resolver</a:t>
          </a:r>
          <a:endParaRPr lang="en-US" sz="2400" dirty="0"/>
        </a:p>
      </dgm:t>
    </dgm:pt>
    <dgm:pt modelId="{2BCC653C-37B7-47E7-B3F2-CC0CE94B7136}" type="parTrans" cxnId="{F651F413-DDFA-4DE0-A5CE-0D3FA9CC60D5}">
      <dgm:prSet/>
      <dgm:spPr/>
      <dgm:t>
        <a:bodyPr/>
        <a:lstStyle/>
        <a:p>
          <a:endParaRPr lang="en-US"/>
        </a:p>
      </dgm:t>
    </dgm:pt>
    <dgm:pt modelId="{513242DF-3927-414B-B86E-B5170EF534DD}" type="sibTrans" cxnId="{F651F413-DDFA-4DE0-A5CE-0D3FA9CC60D5}">
      <dgm:prSet/>
      <dgm:spPr/>
      <dgm:t>
        <a:bodyPr/>
        <a:lstStyle/>
        <a:p>
          <a:endParaRPr lang="en-US"/>
        </a:p>
      </dgm:t>
    </dgm:pt>
    <dgm:pt modelId="{11863AC1-C7BF-40E1-9C7D-5F31D14BD9EF}">
      <dgm:prSet phldrT="[Text]"/>
      <dgm:spPr>
        <a:solidFill>
          <a:srgbClr val="53B9CD"/>
        </a:solidFill>
      </dgm:spPr>
      <dgm:t>
        <a:bodyPr/>
        <a:lstStyle/>
        <a:p>
          <a:r>
            <a:rPr lang="en-US" dirty="0"/>
            <a:t>Link to Resource</a:t>
          </a:r>
        </a:p>
      </dgm:t>
    </dgm:pt>
    <dgm:pt modelId="{05202B11-2E28-4C9C-B73B-6956E85D9C74}" type="parTrans" cxnId="{40AEB3F5-7C78-45DD-B8D8-20F718417553}">
      <dgm:prSet/>
      <dgm:spPr/>
      <dgm:t>
        <a:bodyPr/>
        <a:lstStyle/>
        <a:p>
          <a:endParaRPr lang="en-US"/>
        </a:p>
      </dgm:t>
    </dgm:pt>
    <dgm:pt modelId="{C52FDBAD-EBCB-4974-8D6D-F9292B118A7A}" type="sibTrans" cxnId="{40AEB3F5-7C78-45DD-B8D8-20F718417553}">
      <dgm:prSet/>
      <dgm:spPr/>
      <dgm:t>
        <a:bodyPr/>
        <a:lstStyle/>
        <a:p>
          <a:endParaRPr lang="en-US"/>
        </a:p>
      </dgm:t>
    </dgm:pt>
    <dgm:pt modelId="{FC3A5DF5-AF64-4683-AB07-ADE51151D97F}">
      <dgm:prSet phldrT="[Text]" custT="1"/>
      <dgm:spPr/>
      <dgm:t>
        <a:bodyPr/>
        <a:lstStyle/>
        <a:p>
          <a:pPr rtl="0"/>
          <a:r>
            <a:rPr kumimoji="0" lang="en-US" sz="2400" b="0" i="0" u="none" strike="noStrike" cap="none" normalizeH="0" baseline="0" dirty="0">
              <a:ln/>
              <a:effectLst/>
              <a:latin typeface="Verdana" pitchFamily="34" charset="0"/>
              <a:cs typeface="Times New Roman" pitchFamily="18" charset="0"/>
            </a:rPr>
            <a:t>Availability based on the presence of a static link in the record</a:t>
          </a:r>
          <a:endParaRPr lang="en-US" sz="2400" dirty="0"/>
        </a:p>
      </dgm:t>
    </dgm:pt>
    <dgm:pt modelId="{6F88D673-4290-421A-834E-17357D624935}" type="parTrans" cxnId="{145E6156-BE5A-43CB-8851-D67764CB8D61}">
      <dgm:prSet/>
      <dgm:spPr/>
      <dgm:t>
        <a:bodyPr/>
        <a:lstStyle/>
        <a:p>
          <a:endParaRPr lang="en-US"/>
        </a:p>
      </dgm:t>
    </dgm:pt>
    <dgm:pt modelId="{9C2F2818-47AB-4E82-A8FF-BD5B064588D9}" type="sibTrans" cxnId="{145E6156-BE5A-43CB-8851-D67764CB8D61}">
      <dgm:prSet/>
      <dgm:spPr/>
      <dgm:t>
        <a:bodyPr/>
        <a:lstStyle/>
        <a:p>
          <a:endParaRPr lang="en-US"/>
        </a:p>
      </dgm:t>
    </dgm:pt>
    <dgm:pt modelId="{D7F6BDE1-CF47-4D4B-A385-74D026298DA5}">
      <dgm:prSet phldrT="[Text]" custT="1"/>
      <dgm:spPr/>
      <dgm:t>
        <a:bodyPr/>
        <a:lstStyle/>
        <a:p>
          <a:r>
            <a:rPr kumimoji="0" lang="en-US" sz="2400" b="0" i="0" u="none" strike="noStrike" cap="none" normalizeH="0" baseline="0" dirty="0">
              <a:ln/>
              <a:effectLst/>
              <a:latin typeface="Verdana" pitchFamily="34" charset="0"/>
              <a:cs typeface="Times New Roman" pitchFamily="18" charset="0"/>
            </a:rPr>
            <a:t>Delivery via static link in record</a:t>
          </a:r>
          <a:endParaRPr lang="en-US" sz="2400" dirty="0"/>
        </a:p>
      </dgm:t>
    </dgm:pt>
    <dgm:pt modelId="{FDAE3BFE-257E-4E36-B891-3AD3A0CE3EAA}" type="parTrans" cxnId="{7CD62132-2F02-4089-93AE-1E16042C56F0}">
      <dgm:prSet/>
      <dgm:spPr/>
      <dgm:t>
        <a:bodyPr/>
        <a:lstStyle/>
        <a:p>
          <a:endParaRPr lang="en-US"/>
        </a:p>
      </dgm:t>
    </dgm:pt>
    <dgm:pt modelId="{CD4362F6-DA05-4CC4-B583-8B7927B96E3F}" type="sibTrans" cxnId="{7CD62132-2F02-4089-93AE-1E16042C56F0}">
      <dgm:prSet/>
      <dgm:spPr/>
      <dgm:t>
        <a:bodyPr/>
        <a:lstStyle/>
        <a:p>
          <a:endParaRPr lang="en-US"/>
        </a:p>
      </dgm:t>
    </dgm:pt>
    <dgm:pt modelId="{B8708E23-B2A6-4192-A786-1C0D50C32D3F}">
      <dgm:prSet phldrT="[Text]" custT="1"/>
      <dgm:spPr/>
      <dgm:t>
        <a:bodyPr/>
        <a:lstStyle/>
        <a:p>
          <a:pPr rtl="0"/>
          <a:endParaRPr lang="en-US" sz="2400" dirty="0"/>
        </a:p>
      </dgm:t>
    </dgm:pt>
    <dgm:pt modelId="{F7D5ED15-89D8-4949-BFDE-BDF9350C61F8}" type="parTrans" cxnId="{C0C93430-6911-4DE8-AFDC-CC013B880945}">
      <dgm:prSet/>
      <dgm:spPr/>
      <dgm:t>
        <a:bodyPr/>
        <a:lstStyle/>
        <a:p>
          <a:endParaRPr lang="en-US"/>
        </a:p>
      </dgm:t>
    </dgm:pt>
    <dgm:pt modelId="{A0F2CBEE-9C97-4528-899A-7C382E23EC5A}" type="sibTrans" cxnId="{C0C93430-6911-4DE8-AFDC-CC013B880945}">
      <dgm:prSet/>
      <dgm:spPr/>
      <dgm:t>
        <a:bodyPr/>
        <a:lstStyle/>
        <a:p>
          <a:endParaRPr lang="en-US"/>
        </a:p>
      </dgm:t>
    </dgm:pt>
    <dgm:pt modelId="{FCF17CAD-DD58-48E0-A2FE-A434D4AFE13B}">
      <dgm:prSet phldrT="[Text]" custT="1"/>
      <dgm:spPr/>
      <dgm:t>
        <a:bodyPr/>
        <a:lstStyle/>
        <a:p>
          <a:pPr rtl="0"/>
          <a:endParaRPr lang="en-US" sz="2400" dirty="0"/>
        </a:p>
      </dgm:t>
    </dgm:pt>
    <dgm:pt modelId="{36B1411D-3716-4DA2-AB32-DABF6747EB7F}" type="parTrans" cxnId="{6A10BBFB-5B01-4FBC-A9C3-C0E225284120}">
      <dgm:prSet/>
      <dgm:spPr/>
      <dgm:t>
        <a:bodyPr/>
        <a:lstStyle/>
        <a:p>
          <a:endParaRPr lang="en-US"/>
        </a:p>
      </dgm:t>
    </dgm:pt>
    <dgm:pt modelId="{B4EA3F9F-0930-4F32-8F0B-387DDB978CC3}" type="sibTrans" cxnId="{6A10BBFB-5B01-4FBC-A9C3-C0E225284120}">
      <dgm:prSet/>
      <dgm:spPr/>
      <dgm:t>
        <a:bodyPr/>
        <a:lstStyle/>
        <a:p>
          <a:endParaRPr lang="en-US"/>
        </a:p>
      </dgm:t>
    </dgm:pt>
    <dgm:pt modelId="{6524BBF3-1755-4A69-8AC1-4B8C5920C0BA}" type="pres">
      <dgm:prSet presAssocID="{7793D7BF-AFD6-414E-901C-BEE29EE08D4E}" presName="Name0" presStyleCnt="0">
        <dgm:presLayoutVars>
          <dgm:dir/>
          <dgm:animLvl val="lvl"/>
          <dgm:resizeHandles val="exact"/>
        </dgm:presLayoutVars>
      </dgm:prSet>
      <dgm:spPr/>
    </dgm:pt>
    <dgm:pt modelId="{D936C79F-2CC2-4C97-9280-5E850205354F}" type="pres">
      <dgm:prSet presAssocID="{462A3D2A-A255-4998-92E8-12FF1862E6F9}" presName="composite" presStyleCnt="0"/>
      <dgm:spPr/>
    </dgm:pt>
    <dgm:pt modelId="{6E5CFA9E-BE45-4D58-BE92-7C0293657D73}" type="pres">
      <dgm:prSet presAssocID="{462A3D2A-A255-4998-92E8-12FF1862E6F9}" presName="parTx" presStyleLbl="alignNode1" presStyleIdx="0" presStyleCnt="2">
        <dgm:presLayoutVars>
          <dgm:chMax val="0"/>
          <dgm:chPref val="0"/>
          <dgm:bulletEnabled val="1"/>
        </dgm:presLayoutVars>
      </dgm:prSet>
      <dgm:spPr/>
    </dgm:pt>
    <dgm:pt modelId="{7ED5196A-9FAC-4F67-ADA9-4910837C012F}" type="pres">
      <dgm:prSet presAssocID="{462A3D2A-A255-4998-92E8-12FF1862E6F9}" presName="desTx" presStyleLbl="alignAccFollowNode1" presStyleIdx="0" presStyleCnt="2" custScaleX="98395" custScaleY="100348" custLinFactNeighborX="-9" custLinFactNeighborY="-585">
        <dgm:presLayoutVars>
          <dgm:bulletEnabled val="1"/>
        </dgm:presLayoutVars>
      </dgm:prSet>
      <dgm:spPr/>
    </dgm:pt>
    <dgm:pt modelId="{E4973E6F-5C96-48F0-9F47-C0D7C7BEAC20}" type="pres">
      <dgm:prSet presAssocID="{D88119F1-D95E-489B-8890-94C66D91AC94}" presName="space" presStyleCnt="0"/>
      <dgm:spPr/>
    </dgm:pt>
    <dgm:pt modelId="{E8FF0409-D17F-483A-A34F-49D872BC92BB}" type="pres">
      <dgm:prSet presAssocID="{11863AC1-C7BF-40E1-9C7D-5F31D14BD9EF}" presName="composite" presStyleCnt="0"/>
      <dgm:spPr/>
    </dgm:pt>
    <dgm:pt modelId="{BB4A5D27-8520-4949-8688-C6D523BC0DAD}" type="pres">
      <dgm:prSet presAssocID="{11863AC1-C7BF-40E1-9C7D-5F31D14BD9EF}" presName="parTx" presStyleLbl="alignNode1" presStyleIdx="1" presStyleCnt="2">
        <dgm:presLayoutVars>
          <dgm:chMax val="0"/>
          <dgm:chPref val="0"/>
          <dgm:bulletEnabled val="1"/>
        </dgm:presLayoutVars>
      </dgm:prSet>
      <dgm:spPr/>
    </dgm:pt>
    <dgm:pt modelId="{53057DB0-9C51-4F7C-B4A8-F030DF36B00D}" type="pres">
      <dgm:prSet presAssocID="{11863AC1-C7BF-40E1-9C7D-5F31D14BD9EF}" presName="desTx" presStyleLbl="alignAccFollowNode1" presStyleIdx="1" presStyleCnt="2">
        <dgm:presLayoutVars>
          <dgm:bulletEnabled val="1"/>
        </dgm:presLayoutVars>
      </dgm:prSet>
      <dgm:spPr/>
    </dgm:pt>
  </dgm:ptLst>
  <dgm:cxnLst>
    <dgm:cxn modelId="{51A52807-57E6-4894-962E-C3B19D8837F9}" srcId="{462A3D2A-A255-4998-92E8-12FF1862E6F9}" destId="{3708F3D7-AFC8-4E2E-8714-56A89702460F}" srcOrd="0" destOrd="0" parTransId="{02ED0BB9-6BD6-4D68-A278-B3F3C5ECEF91}" sibTransId="{292C291D-0259-46E3-85A5-A9F7EBB51B95}"/>
    <dgm:cxn modelId="{F651F413-DDFA-4DE0-A5CE-0D3FA9CC60D5}" srcId="{462A3D2A-A255-4998-92E8-12FF1862E6F9}" destId="{0A1AEA83-8949-4EE5-8BF7-070A43FC8388}" srcOrd="2" destOrd="0" parTransId="{2BCC653C-37B7-47E7-B3F2-CC0CE94B7136}" sibTransId="{513242DF-3927-414B-B86E-B5170EF534DD}"/>
    <dgm:cxn modelId="{1B64DE25-3A69-4E55-B916-9F73F560D10A}" type="presOf" srcId="{B8708E23-B2A6-4192-A786-1C0D50C32D3F}" destId="{7ED5196A-9FAC-4F67-ADA9-4910837C012F}" srcOrd="0" destOrd="1" presId="urn:microsoft.com/office/officeart/2005/8/layout/hList1"/>
    <dgm:cxn modelId="{C0C93430-6911-4DE8-AFDC-CC013B880945}" srcId="{462A3D2A-A255-4998-92E8-12FF1862E6F9}" destId="{B8708E23-B2A6-4192-A786-1C0D50C32D3F}" srcOrd="1" destOrd="0" parTransId="{F7D5ED15-89D8-4949-BFDE-BDF9350C61F8}" sibTransId="{A0F2CBEE-9C97-4528-899A-7C382E23EC5A}"/>
    <dgm:cxn modelId="{CBA3F830-C6A2-4E43-8F67-B5D6461565B1}" type="presOf" srcId="{3708F3D7-AFC8-4E2E-8714-56A89702460F}" destId="{7ED5196A-9FAC-4F67-ADA9-4910837C012F}" srcOrd="0" destOrd="0" presId="urn:microsoft.com/office/officeart/2005/8/layout/hList1"/>
    <dgm:cxn modelId="{7CD62132-2F02-4089-93AE-1E16042C56F0}" srcId="{11863AC1-C7BF-40E1-9C7D-5F31D14BD9EF}" destId="{D7F6BDE1-CF47-4D4B-A385-74D026298DA5}" srcOrd="2" destOrd="0" parTransId="{FDAE3BFE-257E-4E36-B891-3AD3A0CE3EAA}" sibTransId="{CD4362F6-DA05-4CC4-B583-8B7927B96E3F}"/>
    <dgm:cxn modelId="{27686B42-5394-4F8E-A1B9-E72DDBF3918E}" type="presOf" srcId="{0A1AEA83-8949-4EE5-8BF7-070A43FC8388}" destId="{7ED5196A-9FAC-4F67-ADA9-4910837C012F}" srcOrd="0" destOrd="2" presId="urn:microsoft.com/office/officeart/2005/8/layout/hList1"/>
    <dgm:cxn modelId="{3978AD64-E187-44EB-BF21-6770FC1609DF}" srcId="{7793D7BF-AFD6-414E-901C-BEE29EE08D4E}" destId="{462A3D2A-A255-4998-92E8-12FF1862E6F9}" srcOrd="0" destOrd="0" parTransId="{C97D3BAC-A173-4A3E-84DE-7C3A3A3DA3FA}" sibTransId="{D88119F1-D95E-489B-8890-94C66D91AC94}"/>
    <dgm:cxn modelId="{145E6156-BE5A-43CB-8851-D67764CB8D61}" srcId="{11863AC1-C7BF-40E1-9C7D-5F31D14BD9EF}" destId="{FC3A5DF5-AF64-4683-AB07-ADE51151D97F}" srcOrd="0" destOrd="0" parTransId="{6F88D673-4290-421A-834E-17357D624935}" sibTransId="{9C2F2818-47AB-4E82-A8FF-BD5B064588D9}"/>
    <dgm:cxn modelId="{F3C6507E-BE20-4274-A526-849FC3C882AF}" type="presOf" srcId="{FCF17CAD-DD58-48E0-A2FE-A434D4AFE13B}" destId="{53057DB0-9C51-4F7C-B4A8-F030DF36B00D}" srcOrd="0" destOrd="1" presId="urn:microsoft.com/office/officeart/2005/8/layout/hList1"/>
    <dgm:cxn modelId="{1BE8C789-65C2-47E3-85A3-801C464A1AF0}" type="presOf" srcId="{462A3D2A-A255-4998-92E8-12FF1862E6F9}" destId="{6E5CFA9E-BE45-4D58-BE92-7C0293657D73}" srcOrd="0" destOrd="0" presId="urn:microsoft.com/office/officeart/2005/8/layout/hList1"/>
    <dgm:cxn modelId="{428004BB-420B-4F54-9075-D7EEE43195A6}" type="presOf" srcId="{7793D7BF-AFD6-414E-901C-BEE29EE08D4E}" destId="{6524BBF3-1755-4A69-8AC1-4B8C5920C0BA}" srcOrd="0" destOrd="0" presId="urn:microsoft.com/office/officeart/2005/8/layout/hList1"/>
    <dgm:cxn modelId="{92ED47E9-D51D-4D1D-A60C-65DA1DB52370}" type="presOf" srcId="{D7F6BDE1-CF47-4D4B-A385-74D026298DA5}" destId="{53057DB0-9C51-4F7C-B4A8-F030DF36B00D}" srcOrd="0" destOrd="2" presId="urn:microsoft.com/office/officeart/2005/8/layout/hList1"/>
    <dgm:cxn modelId="{CD5E5CEF-43DC-4E25-8DED-B3125AD775D3}" type="presOf" srcId="{FC3A5DF5-AF64-4683-AB07-ADE51151D97F}" destId="{53057DB0-9C51-4F7C-B4A8-F030DF36B00D}" srcOrd="0" destOrd="0" presId="urn:microsoft.com/office/officeart/2005/8/layout/hList1"/>
    <dgm:cxn modelId="{8B7D46F0-FED3-4595-93F3-034D8FF0D8CA}" type="presOf" srcId="{11863AC1-C7BF-40E1-9C7D-5F31D14BD9EF}" destId="{BB4A5D27-8520-4949-8688-C6D523BC0DAD}" srcOrd="0" destOrd="0" presId="urn:microsoft.com/office/officeart/2005/8/layout/hList1"/>
    <dgm:cxn modelId="{40AEB3F5-7C78-45DD-B8D8-20F718417553}" srcId="{7793D7BF-AFD6-414E-901C-BEE29EE08D4E}" destId="{11863AC1-C7BF-40E1-9C7D-5F31D14BD9EF}" srcOrd="1" destOrd="0" parTransId="{05202B11-2E28-4C9C-B73B-6956E85D9C74}" sibTransId="{C52FDBAD-EBCB-4974-8D6D-F9292B118A7A}"/>
    <dgm:cxn modelId="{6A10BBFB-5B01-4FBC-A9C3-C0E225284120}" srcId="{11863AC1-C7BF-40E1-9C7D-5F31D14BD9EF}" destId="{FCF17CAD-DD58-48E0-A2FE-A434D4AFE13B}" srcOrd="1" destOrd="0" parTransId="{36B1411D-3716-4DA2-AB32-DABF6747EB7F}" sibTransId="{B4EA3F9F-0930-4F32-8F0B-387DDB978CC3}"/>
    <dgm:cxn modelId="{F17CC86F-5DA9-4971-A2E5-5EC94E1F9CFC}" type="presParOf" srcId="{6524BBF3-1755-4A69-8AC1-4B8C5920C0BA}" destId="{D936C79F-2CC2-4C97-9280-5E850205354F}" srcOrd="0" destOrd="0" presId="urn:microsoft.com/office/officeart/2005/8/layout/hList1"/>
    <dgm:cxn modelId="{1926A2E4-13A3-4A3A-A007-4326272DDBB6}" type="presParOf" srcId="{D936C79F-2CC2-4C97-9280-5E850205354F}" destId="{6E5CFA9E-BE45-4D58-BE92-7C0293657D73}" srcOrd="0" destOrd="0" presId="urn:microsoft.com/office/officeart/2005/8/layout/hList1"/>
    <dgm:cxn modelId="{B04EA3D7-7039-41FB-A41C-31BA5FB59602}" type="presParOf" srcId="{D936C79F-2CC2-4C97-9280-5E850205354F}" destId="{7ED5196A-9FAC-4F67-ADA9-4910837C012F}" srcOrd="1" destOrd="0" presId="urn:microsoft.com/office/officeart/2005/8/layout/hList1"/>
    <dgm:cxn modelId="{D364018C-DDEB-413D-9FC2-10E180E040B4}" type="presParOf" srcId="{6524BBF3-1755-4A69-8AC1-4B8C5920C0BA}" destId="{E4973E6F-5C96-48F0-9F47-C0D7C7BEAC20}" srcOrd="1" destOrd="0" presId="urn:microsoft.com/office/officeart/2005/8/layout/hList1"/>
    <dgm:cxn modelId="{DFE6BC3A-82BC-49BD-A404-E4F417C97098}" type="presParOf" srcId="{6524BBF3-1755-4A69-8AC1-4B8C5920C0BA}" destId="{E8FF0409-D17F-483A-A34F-49D872BC92BB}" srcOrd="2" destOrd="0" presId="urn:microsoft.com/office/officeart/2005/8/layout/hList1"/>
    <dgm:cxn modelId="{252538D4-26B0-4200-B806-9F5213D36447}" type="presParOf" srcId="{E8FF0409-D17F-483A-A34F-49D872BC92BB}" destId="{BB4A5D27-8520-4949-8688-C6D523BC0DAD}" srcOrd="0" destOrd="0" presId="urn:microsoft.com/office/officeart/2005/8/layout/hList1"/>
    <dgm:cxn modelId="{0AFEECF0-CB49-4521-B006-63A8BDFECC9E}" type="presParOf" srcId="{E8FF0409-D17F-483A-A34F-49D872BC92BB}" destId="{53057DB0-9C51-4F7C-B4A8-F030DF36B00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9BE38E-6CD9-40A3-8456-BB3F5D89F7D7}"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C83ECFDF-B652-4C01-9B40-694D7A40548E}">
      <dgm:prSet/>
      <dgm:spPr>
        <a:solidFill>
          <a:srgbClr val="53B9CD"/>
        </a:solidFill>
      </dgm:spPr>
      <dgm:t>
        <a:bodyPr/>
        <a:lstStyle/>
        <a:p>
          <a:r>
            <a:rPr lang="en-US" b="1" dirty="0">
              <a:solidFill>
                <a:schemeClr val="tx1"/>
              </a:solidFill>
            </a:rPr>
            <a:t>Centralized Index</a:t>
          </a:r>
        </a:p>
      </dgm:t>
    </dgm:pt>
    <dgm:pt modelId="{421BFA06-13BD-414D-AD7E-04BC17A00B15}" type="sibTrans" cxnId="{7902DBA6-F052-40AD-B919-E16634AD6A4E}">
      <dgm:prSet/>
      <dgm:spPr/>
      <dgm:t>
        <a:bodyPr/>
        <a:lstStyle/>
        <a:p>
          <a:endParaRPr lang="en-US"/>
        </a:p>
      </dgm:t>
    </dgm:pt>
    <dgm:pt modelId="{3B7A0FA5-A33A-473F-BF4A-7FEFFF4C5BE9}" type="parTrans" cxnId="{7902DBA6-F052-40AD-B919-E16634AD6A4E}">
      <dgm:prSet/>
      <dgm:spPr/>
      <dgm:t>
        <a:bodyPr/>
        <a:lstStyle/>
        <a:p>
          <a:endParaRPr lang="en-US"/>
        </a:p>
      </dgm:t>
    </dgm:pt>
    <dgm:pt modelId="{793C234E-4FB3-4302-8FE8-89380D02F328}">
      <dgm:prSet/>
      <dgm:spPr>
        <a:solidFill>
          <a:srgbClr val="53B9CD"/>
        </a:solidFill>
      </dgm:spPr>
      <dgm:t>
        <a:bodyPr/>
        <a:lstStyle/>
        <a:p>
          <a:r>
            <a:rPr lang="en-US" b="1" dirty="0">
              <a:solidFill>
                <a:schemeClr val="tx1"/>
              </a:solidFill>
            </a:rPr>
            <a:t>Data harvested from content providers</a:t>
          </a:r>
        </a:p>
      </dgm:t>
    </dgm:pt>
    <dgm:pt modelId="{A72F4E46-2FA1-4F32-8B28-1BC6BBB86938}" type="sibTrans" cxnId="{E2663D27-C8E5-4417-A224-4BE92D9C68CD}">
      <dgm:prSet/>
      <dgm:spPr/>
      <dgm:t>
        <a:bodyPr/>
        <a:lstStyle/>
        <a:p>
          <a:endParaRPr lang="en-US"/>
        </a:p>
      </dgm:t>
    </dgm:pt>
    <dgm:pt modelId="{2999E8A8-810E-4B79-B539-988E29DB6D50}" type="parTrans" cxnId="{E2663D27-C8E5-4417-A224-4BE92D9C68CD}">
      <dgm:prSet/>
      <dgm:spPr/>
      <dgm:t>
        <a:bodyPr/>
        <a:lstStyle/>
        <a:p>
          <a:endParaRPr lang="en-US"/>
        </a:p>
      </dgm:t>
    </dgm:pt>
    <dgm:pt modelId="{5CBD6F5F-EE17-46D2-896D-AEEA80E69BC6}">
      <dgm:prSet phldrT="[Text]"/>
      <dgm:spPr>
        <a:solidFill>
          <a:srgbClr val="53B9CD"/>
        </a:solidFill>
      </dgm:spPr>
      <dgm:t>
        <a:bodyPr/>
        <a:lstStyle/>
        <a:p>
          <a:r>
            <a:rPr lang="en-US" b="1" dirty="0">
              <a:solidFill>
                <a:schemeClr val="tx1"/>
              </a:solidFill>
            </a:rPr>
            <a:t>Content providers not configured at collection level</a:t>
          </a:r>
        </a:p>
      </dgm:t>
    </dgm:pt>
    <dgm:pt modelId="{78CFC229-118D-4F4F-B2AD-9D8DEB750FE9}" type="sibTrans" cxnId="{8B97376E-A96F-4E9B-B00D-E4CE09C8FACC}">
      <dgm:prSet/>
      <dgm:spPr/>
      <dgm:t>
        <a:bodyPr/>
        <a:lstStyle/>
        <a:p>
          <a:endParaRPr lang="en-US"/>
        </a:p>
      </dgm:t>
    </dgm:pt>
    <dgm:pt modelId="{3D646848-5D0D-4028-99F2-5BFF6E2A9BBD}" type="parTrans" cxnId="{8B97376E-A96F-4E9B-B00D-E4CE09C8FACC}">
      <dgm:prSet/>
      <dgm:spPr/>
      <dgm:t>
        <a:bodyPr/>
        <a:lstStyle/>
        <a:p>
          <a:endParaRPr lang="en-US"/>
        </a:p>
      </dgm:t>
    </dgm:pt>
    <dgm:pt modelId="{22A4D947-1980-4754-BB21-85D40CC9591C}">
      <dgm:prSet phldrT="[Text]"/>
      <dgm:spPr>
        <a:solidFill>
          <a:srgbClr val="53B9CD"/>
        </a:solidFill>
      </dgm:spPr>
      <dgm:t>
        <a:bodyPr/>
        <a:lstStyle/>
        <a:p>
          <a:r>
            <a:rPr lang="en-US" b="1" dirty="0">
              <a:solidFill>
                <a:schemeClr val="tx1"/>
              </a:solidFill>
            </a:rPr>
            <a:t>Available for Summon/360 as well as Alma with Summon</a:t>
          </a:r>
        </a:p>
      </dgm:t>
    </dgm:pt>
    <dgm:pt modelId="{530635B8-64CB-4051-B473-2D99AFC38018}" type="sibTrans" cxnId="{29BFD78D-C8EC-46A1-9BB9-A8D4FD6D09B6}">
      <dgm:prSet/>
      <dgm:spPr/>
      <dgm:t>
        <a:bodyPr/>
        <a:lstStyle/>
        <a:p>
          <a:endParaRPr lang="en-US"/>
        </a:p>
      </dgm:t>
    </dgm:pt>
    <dgm:pt modelId="{E9AA44FA-F21D-4EB3-9482-E48A8A7D3031}" type="parTrans" cxnId="{29BFD78D-C8EC-46A1-9BB9-A8D4FD6D09B6}">
      <dgm:prSet/>
      <dgm:spPr/>
      <dgm:t>
        <a:bodyPr/>
        <a:lstStyle/>
        <a:p>
          <a:endParaRPr lang="en-US"/>
        </a:p>
      </dgm:t>
    </dgm:pt>
    <dgm:pt modelId="{0289DCF6-57BC-42A2-9FEA-AB617118DB95}" type="pres">
      <dgm:prSet presAssocID="{E59BE38E-6CD9-40A3-8456-BB3F5D89F7D7}" presName="linear" presStyleCnt="0">
        <dgm:presLayoutVars>
          <dgm:animLvl val="lvl"/>
          <dgm:resizeHandles val="exact"/>
        </dgm:presLayoutVars>
      </dgm:prSet>
      <dgm:spPr/>
    </dgm:pt>
    <dgm:pt modelId="{45EF5E10-E40B-4B7A-8C43-EC2AE6BBA47E}" type="pres">
      <dgm:prSet presAssocID="{22A4D947-1980-4754-BB21-85D40CC9591C}" presName="parentText" presStyleLbl="node1" presStyleIdx="0" presStyleCnt="4" custLinFactY="96105" custLinFactNeighborX="-424" custLinFactNeighborY="100000">
        <dgm:presLayoutVars>
          <dgm:chMax val="0"/>
          <dgm:bulletEnabled val="1"/>
        </dgm:presLayoutVars>
      </dgm:prSet>
      <dgm:spPr/>
    </dgm:pt>
    <dgm:pt modelId="{652433F2-CEFB-445B-9DEE-CF15AC38120F}" type="pres">
      <dgm:prSet presAssocID="{530635B8-64CB-4051-B473-2D99AFC38018}" presName="spacer" presStyleCnt="0"/>
      <dgm:spPr/>
    </dgm:pt>
    <dgm:pt modelId="{85882410-C746-4325-8D6C-4CB53D1736A0}" type="pres">
      <dgm:prSet presAssocID="{C83ECFDF-B652-4C01-9B40-694D7A40548E}" presName="parentText" presStyleLbl="node1" presStyleIdx="1" presStyleCnt="4" custLinFactY="-101921" custLinFactNeighborX="4" custLinFactNeighborY="-200000">
        <dgm:presLayoutVars>
          <dgm:chMax val="0"/>
          <dgm:bulletEnabled val="1"/>
        </dgm:presLayoutVars>
      </dgm:prSet>
      <dgm:spPr/>
    </dgm:pt>
    <dgm:pt modelId="{B92E2DAD-1BBC-4B06-BB8E-3A78AB353617}" type="pres">
      <dgm:prSet presAssocID="{421BFA06-13BD-414D-AD7E-04BC17A00B15}" presName="spacer" presStyleCnt="0"/>
      <dgm:spPr/>
    </dgm:pt>
    <dgm:pt modelId="{E54451B6-FD49-4C48-A471-2574493F8D52}" type="pres">
      <dgm:prSet presAssocID="{793C234E-4FB3-4302-8FE8-89380D02F328}" presName="parentText" presStyleLbl="node1" presStyleIdx="2" presStyleCnt="4" custLinFactNeighborX="4" custLinFactNeighborY="81311">
        <dgm:presLayoutVars>
          <dgm:chMax val="0"/>
          <dgm:bulletEnabled val="1"/>
        </dgm:presLayoutVars>
      </dgm:prSet>
      <dgm:spPr/>
    </dgm:pt>
    <dgm:pt modelId="{4C89DECA-A082-4D0B-BA4F-59D6610A44F0}" type="pres">
      <dgm:prSet presAssocID="{A72F4E46-2FA1-4F32-8B28-1BC6BBB86938}" presName="spacer" presStyleCnt="0"/>
      <dgm:spPr/>
    </dgm:pt>
    <dgm:pt modelId="{44A6DD8B-0343-4418-9408-7972A83CFD1E}" type="pres">
      <dgm:prSet presAssocID="{5CBD6F5F-EE17-46D2-896D-AEEA80E69BC6}" presName="parentText" presStyleLbl="node1" presStyleIdx="3" presStyleCnt="4" custLinFactY="14607" custLinFactNeighborX="3" custLinFactNeighborY="100000">
        <dgm:presLayoutVars>
          <dgm:chMax val="0"/>
          <dgm:bulletEnabled val="1"/>
        </dgm:presLayoutVars>
      </dgm:prSet>
      <dgm:spPr/>
    </dgm:pt>
  </dgm:ptLst>
  <dgm:cxnLst>
    <dgm:cxn modelId="{C990560B-1F1F-47E8-B81B-A4A853FCBA63}" type="presOf" srcId="{E59BE38E-6CD9-40A3-8456-BB3F5D89F7D7}" destId="{0289DCF6-57BC-42A2-9FEA-AB617118DB95}" srcOrd="0" destOrd="0" presId="urn:microsoft.com/office/officeart/2005/8/layout/vList2"/>
    <dgm:cxn modelId="{E2663D27-C8E5-4417-A224-4BE92D9C68CD}" srcId="{E59BE38E-6CD9-40A3-8456-BB3F5D89F7D7}" destId="{793C234E-4FB3-4302-8FE8-89380D02F328}" srcOrd="2" destOrd="0" parTransId="{2999E8A8-810E-4B79-B539-988E29DB6D50}" sibTransId="{A72F4E46-2FA1-4F32-8B28-1BC6BBB86938}"/>
    <dgm:cxn modelId="{6F72C52B-A703-4B5C-A6A9-2DEFF635BCBA}" type="presOf" srcId="{5CBD6F5F-EE17-46D2-896D-AEEA80E69BC6}" destId="{44A6DD8B-0343-4418-9408-7972A83CFD1E}" srcOrd="0" destOrd="0" presId="urn:microsoft.com/office/officeart/2005/8/layout/vList2"/>
    <dgm:cxn modelId="{8B97376E-A96F-4E9B-B00D-E4CE09C8FACC}" srcId="{E59BE38E-6CD9-40A3-8456-BB3F5D89F7D7}" destId="{5CBD6F5F-EE17-46D2-896D-AEEA80E69BC6}" srcOrd="3" destOrd="0" parTransId="{3D646848-5D0D-4028-99F2-5BFF6E2A9BBD}" sibTransId="{78CFC229-118D-4F4F-B2AD-9D8DEB750FE9}"/>
    <dgm:cxn modelId="{927A4351-7611-4DF2-BDD5-2096696F2C89}" type="presOf" srcId="{793C234E-4FB3-4302-8FE8-89380D02F328}" destId="{E54451B6-FD49-4C48-A471-2574493F8D52}" srcOrd="0" destOrd="0" presId="urn:microsoft.com/office/officeart/2005/8/layout/vList2"/>
    <dgm:cxn modelId="{82476687-CD59-4479-8218-2148665B8867}" type="presOf" srcId="{22A4D947-1980-4754-BB21-85D40CC9591C}" destId="{45EF5E10-E40B-4B7A-8C43-EC2AE6BBA47E}" srcOrd="0" destOrd="0" presId="urn:microsoft.com/office/officeart/2005/8/layout/vList2"/>
    <dgm:cxn modelId="{29BFD78D-C8EC-46A1-9BB9-A8D4FD6D09B6}" srcId="{E59BE38E-6CD9-40A3-8456-BB3F5D89F7D7}" destId="{22A4D947-1980-4754-BB21-85D40CC9591C}" srcOrd="0" destOrd="0" parTransId="{E9AA44FA-F21D-4EB3-9482-E48A8A7D3031}" sibTransId="{530635B8-64CB-4051-B473-2D99AFC38018}"/>
    <dgm:cxn modelId="{7902DBA6-F052-40AD-B919-E16634AD6A4E}" srcId="{E59BE38E-6CD9-40A3-8456-BB3F5D89F7D7}" destId="{C83ECFDF-B652-4C01-9B40-694D7A40548E}" srcOrd="1" destOrd="0" parTransId="{3B7A0FA5-A33A-473F-BF4A-7FEFFF4C5BE9}" sibTransId="{421BFA06-13BD-414D-AD7E-04BC17A00B15}"/>
    <dgm:cxn modelId="{8DF5C9DC-5F77-45F5-ACA9-EF9A7ABEC2EC}" type="presOf" srcId="{C83ECFDF-B652-4C01-9B40-694D7A40548E}" destId="{85882410-C746-4325-8D6C-4CB53D1736A0}" srcOrd="0" destOrd="0" presId="urn:microsoft.com/office/officeart/2005/8/layout/vList2"/>
    <dgm:cxn modelId="{A89B99C4-5E51-44FA-8DB4-C79BA4D2C8AA}" type="presParOf" srcId="{0289DCF6-57BC-42A2-9FEA-AB617118DB95}" destId="{45EF5E10-E40B-4B7A-8C43-EC2AE6BBA47E}" srcOrd="0" destOrd="0" presId="urn:microsoft.com/office/officeart/2005/8/layout/vList2"/>
    <dgm:cxn modelId="{2A6D66B3-7201-4083-A309-EC26E7BF38F7}" type="presParOf" srcId="{0289DCF6-57BC-42A2-9FEA-AB617118DB95}" destId="{652433F2-CEFB-445B-9DEE-CF15AC38120F}" srcOrd="1" destOrd="0" presId="urn:microsoft.com/office/officeart/2005/8/layout/vList2"/>
    <dgm:cxn modelId="{6EC64E38-E2AC-4ED4-AC32-A4537D0B0796}" type="presParOf" srcId="{0289DCF6-57BC-42A2-9FEA-AB617118DB95}" destId="{85882410-C746-4325-8D6C-4CB53D1736A0}" srcOrd="2" destOrd="0" presId="urn:microsoft.com/office/officeart/2005/8/layout/vList2"/>
    <dgm:cxn modelId="{93F73970-2CC8-4EC6-8A68-E99DCCE899B1}" type="presParOf" srcId="{0289DCF6-57BC-42A2-9FEA-AB617118DB95}" destId="{B92E2DAD-1BBC-4B06-BB8E-3A78AB353617}" srcOrd="3" destOrd="0" presId="urn:microsoft.com/office/officeart/2005/8/layout/vList2"/>
    <dgm:cxn modelId="{9A07E28F-C134-4700-9D5E-70C7588803C5}" type="presParOf" srcId="{0289DCF6-57BC-42A2-9FEA-AB617118DB95}" destId="{E54451B6-FD49-4C48-A471-2574493F8D52}" srcOrd="4" destOrd="0" presId="urn:microsoft.com/office/officeart/2005/8/layout/vList2"/>
    <dgm:cxn modelId="{FC182618-FC06-4298-8FD0-E1C4B498628C}" type="presParOf" srcId="{0289DCF6-57BC-42A2-9FEA-AB617118DB95}" destId="{4C89DECA-A082-4D0B-BA4F-59D6610A44F0}" srcOrd="5" destOrd="0" presId="urn:microsoft.com/office/officeart/2005/8/layout/vList2"/>
    <dgm:cxn modelId="{847E480B-B4F8-41D9-AF4D-22082F520EF2}" type="presParOf" srcId="{0289DCF6-57BC-42A2-9FEA-AB617118DB95}" destId="{44A6DD8B-0343-4418-9408-7972A83CFD1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393D84-0E1C-466B-8EC9-9F87F98E21F4}" type="doc">
      <dgm:prSet loTypeId="urn:microsoft.com/office/officeart/2005/8/layout/process1" loCatId="process" qsTypeId="urn:microsoft.com/office/officeart/2005/8/quickstyle/simple1" qsCatId="simple" csTypeId="urn:microsoft.com/office/officeart/2005/8/colors/accent1_2" csCatId="accent1" phldr="1"/>
      <dgm:spPr/>
    </dgm:pt>
    <dgm:pt modelId="{A6640EF4-33D5-40B2-A6E1-77AB6DA5ED3C}">
      <dgm:prSet phldrT="[Text]"/>
      <dgm:spPr>
        <a:solidFill>
          <a:srgbClr val="53B9CD"/>
        </a:solidFill>
      </dgm:spPr>
      <dgm:t>
        <a:bodyPr/>
        <a:lstStyle/>
        <a:p>
          <a:r>
            <a:rPr lang="en-US" dirty="0">
              <a:solidFill>
                <a:schemeClr val="accent1">
                  <a:lumMod val="50000"/>
                </a:schemeClr>
              </a:solidFill>
            </a:rPr>
            <a:t>360 KB queried</a:t>
          </a:r>
        </a:p>
      </dgm:t>
    </dgm:pt>
    <dgm:pt modelId="{031C0EA6-AD81-4123-A4E8-A90B15328FFF}" type="parTrans" cxnId="{CF33763C-4523-42BB-80D7-F3986890766F}">
      <dgm:prSet/>
      <dgm:spPr/>
      <dgm:t>
        <a:bodyPr/>
        <a:lstStyle/>
        <a:p>
          <a:endParaRPr lang="en-US"/>
        </a:p>
      </dgm:t>
    </dgm:pt>
    <dgm:pt modelId="{197D4851-AAB2-4E84-A46C-5A8F607F2748}" type="sibTrans" cxnId="{CF33763C-4523-42BB-80D7-F3986890766F}">
      <dgm:prSet/>
      <dgm:spPr/>
      <dgm:t>
        <a:bodyPr/>
        <a:lstStyle/>
        <a:p>
          <a:endParaRPr lang="en-US"/>
        </a:p>
      </dgm:t>
    </dgm:pt>
    <dgm:pt modelId="{5E08E85D-F97D-41F9-819D-BB0BE3E1B920}">
      <dgm:prSet phldrT="[Text]"/>
      <dgm:spPr>
        <a:solidFill>
          <a:srgbClr val="53B9CD"/>
        </a:solidFill>
      </dgm:spPr>
      <dgm:t>
        <a:bodyPr/>
        <a:lstStyle/>
        <a:p>
          <a:r>
            <a:rPr lang="en-US" dirty="0">
              <a:solidFill>
                <a:schemeClr val="accent1">
                  <a:lumMod val="50000"/>
                </a:schemeClr>
              </a:solidFill>
            </a:rPr>
            <a:t>Returns availability info to Summon</a:t>
          </a:r>
        </a:p>
      </dgm:t>
    </dgm:pt>
    <dgm:pt modelId="{5038C5DC-DB10-485E-8910-4A8068D16811}" type="parTrans" cxnId="{0D5FE715-B005-4F03-9F4D-E07CB76078F7}">
      <dgm:prSet/>
      <dgm:spPr/>
      <dgm:t>
        <a:bodyPr/>
        <a:lstStyle/>
        <a:p>
          <a:endParaRPr lang="en-US"/>
        </a:p>
      </dgm:t>
    </dgm:pt>
    <dgm:pt modelId="{51B24E6F-6945-426C-AF00-F2B100FB123F}" type="sibTrans" cxnId="{0D5FE715-B005-4F03-9F4D-E07CB76078F7}">
      <dgm:prSet/>
      <dgm:spPr/>
      <dgm:t>
        <a:bodyPr/>
        <a:lstStyle/>
        <a:p>
          <a:endParaRPr lang="en-US"/>
        </a:p>
      </dgm:t>
    </dgm:pt>
    <dgm:pt modelId="{30A3CC02-321D-4189-A955-F5C19F34BFFD}">
      <dgm:prSet phldrT="[Text]"/>
      <dgm:spPr>
        <a:solidFill>
          <a:srgbClr val="53B9CD"/>
        </a:solidFill>
      </dgm:spPr>
      <dgm:t>
        <a:bodyPr/>
        <a:lstStyle/>
        <a:p>
          <a:r>
            <a:rPr lang="en-US" dirty="0">
              <a:solidFill>
                <a:schemeClr val="accent1">
                  <a:lumMod val="50000"/>
                </a:schemeClr>
              </a:solidFill>
            </a:rPr>
            <a:t>Displays in Summon as FT or citation</a:t>
          </a:r>
        </a:p>
      </dgm:t>
    </dgm:pt>
    <dgm:pt modelId="{BD57C4E4-D374-450A-BE4C-7479390A8D41}" type="parTrans" cxnId="{94FBB8DA-ECC1-49C2-8E85-F06C368E04C7}">
      <dgm:prSet/>
      <dgm:spPr/>
      <dgm:t>
        <a:bodyPr/>
        <a:lstStyle/>
        <a:p>
          <a:endParaRPr lang="en-US"/>
        </a:p>
      </dgm:t>
    </dgm:pt>
    <dgm:pt modelId="{7A7E73A0-1308-4C44-9649-800733040AD0}" type="sibTrans" cxnId="{94FBB8DA-ECC1-49C2-8E85-F06C368E04C7}">
      <dgm:prSet/>
      <dgm:spPr/>
      <dgm:t>
        <a:bodyPr/>
        <a:lstStyle/>
        <a:p>
          <a:endParaRPr lang="en-US"/>
        </a:p>
      </dgm:t>
    </dgm:pt>
    <dgm:pt modelId="{360795F1-5DBC-449F-9A95-F180C275368A}" type="pres">
      <dgm:prSet presAssocID="{34393D84-0E1C-466B-8EC9-9F87F98E21F4}" presName="Name0" presStyleCnt="0">
        <dgm:presLayoutVars>
          <dgm:dir/>
          <dgm:resizeHandles val="exact"/>
        </dgm:presLayoutVars>
      </dgm:prSet>
      <dgm:spPr/>
    </dgm:pt>
    <dgm:pt modelId="{56B98667-FC22-464C-ADBD-330212FEF36D}" type="pres">
      <dgm:prSet presAssocID="{A6640EF4-33D5-40B2-A6E1-77AB6DA5ED3C}" presName="node" presStyleLbl="node1" presStyleIdx="0" presStyleCnt="3">
        <dgm:presLayoutVars>
          <dgm:bulletEnabled val="1"/>
        </dgm:presLayoutVars>
      </dgm:prSet>
      <dgm:spPr/>
    </dgm:pt>
    <dgm:pt modelId="{E6701D85-F5ED-4395-A01D-917603DB8152}" type="pres">
      <dgm:prSet presAssocID="{197D4851-AAB2-4E84-A46C-5A8F607F2748}" presName="sibTrans" presStyleLbl="sibTrans2D1" presStyleIdx="0" presStyleCnt="2"/>
      <dgm:spPr/>
    </dgm:pt>
    <dgm:pt modelId="{68215ADE-CE8F-4386-94EF-1C7A39E182D8}" type="pres">
      <dgm:prSet presAssocID="{197D4851-AAB2-4E84-A46C-5A8F607F2748}" presName="connectorText" presStyleLbl="sibTrans2D1" presStyleIdx="0" presStyleCnt="2"/>
      <dgm:spPr/>
    </dgm:pt>
    <dgm:pt modelId="{4802E3A3-359E-4288-95E8-71F6E3146C0A}" type="pres">
      <dgm:prSet presAssocID="{5E08E85D-F97D-41F9-819D-BB0BE3E1B920}" presName="node" presStyleLbl="node1" presStyleIdx="1" presStyleCnt="3">
        <dgm:presLayoutVars>
          <dgm:bulletEnabled val="1"/>
        </dgm:presLayoutVars>
      </dgm:prSet>
      <dgm:spPr/>
    </dgm:pt>
    <dgm:pt modelId="{BEB4DD71-3FBE-444D-89A6-8FE9146A2DDF}" type="pres">
      <dgm:prSet presAssocID="{51B24E6F-6945-426C-AF00-F2B100FB123F}" presName="sibTrans" presStyleLbl="sibTrans2D1" presStyleIdx="1" presStyleCnt="2"/>
      <dgm:spPr/>
    </dgm:pt>
    <dgm:pt modelId="{6E209B98-B44F-4482-9D75-3C0F9CFEA595}" type="pres">
      <dgm:prSet presAssocID="{51B24E6F-6945-426C-AF00-F2B100FB123F}" presName="connectorText" presStyleLbl="sibTrans2D1" presStyleIdx="1" presStyleCnt="2"/>
      <dgm:spPr/>
    </dgm:pt>
    <dgm:pt modelId="{8CD4ED6F-8B39-41A4-AB1A-93ACCD813789}" type="pres">
      <dgm:prSet presAssocID="{30A3CC02-321D-4189-A955-F5C19F34BFFD}" presName="node" presStyleLbl="node1" presStyleIdx="2" presStyleCnt="3">
        <dgm:presLayoutVars>
          <dgm:bulletEnabled val="1"/>
        </dgm:presLayoutVars>
      </dgm:prSet>
      <dgm:spPr/>
    </dgm:pt>
  </dgm:ptLst>
  <dgm:cxnLst>
    <dgm:cxn modelId="{0D5FE715-B005-4F03-9F4D-E07CB76078F7}" srcId="{34393D84-0E1C-466B-8EC9-9F87F98E21F4}" destId="{5E08E85D-F97D-41F9-819D-BB0BE3E1B920}" srcOrd="1" destOrd="0" parTransId="{5038C5DC-DB10-485E-8910-4A8068D16811}" sibTransId="{51B24E6F-6945-426C-AF00-F2B100FB123F}"/>
    <dgm:cxn modelId="{CF33763C-4523-42BB-80D7-F3986890766F}" srcId="{34393D84-0E1C-466B-8EC9-9F87F98E21F4}" destId="{A6640EF4-33D5-40B2-A6E1-77AB6DA5ED3C}" srcOrd="0" destOrd="0" parTransId="{031C0EA6-AD81-4123-A4E8-A90B15328FFF}" sibTransId="{197D4851-AAB2-4E84-A46C-5A8F607F2748}"/>
    <dgm:cxn modelId="{FE07BF73-E97A-44F8-844A-5CF286DC58D3}" type="presOf" srcId="{5E08E85D-F97D-41F9-819D-BB0BE3E1B920}" destId="{4802E3A3-359E-4288-95E8-71F6E3146C0A}" srcOrd="0" destOrd="0" presId="urn:microsoft.com/office/officeart/2005/8/layout/process1"/>
    <dgm:cxn modelId="{3DA3C177-29B3-432B-ABFA-2BC6DBE3A6B1}" type="presOf" srcId="{51B24E6F-6945-426C-AF00-F2B100FB123F}" destId="{6E209B98-B44F-4482-9D75-3C0F9CFEA595}" srcOrd="1" destOrd="0" presId="urn:microsoft.com/office/officeart/2005/8/layout/process1"/>
    <dgm:cxn modelId="{2ACBB97E-3381-4DC0-9652-AEA13769B83D}" type="presOf" srcId="{34393D84-0E1C-466B-8EC9-9F87F98E21F4}" destId="{360795F1-5DBC-449F-9A95-F180C275368A}" srcOrd="0" destOrd="0" presId="urn:microsoft.com/office/officeart/2005/8/layout/process1"/>
    <dgm:cxn modelId="{11BC3FA5-3399-431C-B971-F39B9F275A43}" type="presOf" srcId="{197D4851-AAB2-4E84-A46C-5A8F607F2748}" destId="{E6701D85-F5ED-4395-A01D-917603DB8152}" srcOrd="0" destOrd="0" presId="urn:microsoft.com/office/officeart/2005/8/layout/process1"/>
    <dgm:cxn modelId="{466399C0-3818-4A70-9005-E214FD85D90B}" type="presOf" srcId="{197D4851-AAB2-4E84-A46C-5A8F607F2748}" destId="{68215ADE-CE8F-4386-94EF-1C7A39E182D8}" srcOrd="1" destOrd="0" presId="urn:microsoft.com/office/officeart/2005/8/layout/process1"/>
    <dgm:cxn modelId="{94FBB8DA-ECC1-49C2-8E85-F06C368E04C7}" srcId="{34393D84-0E1C-466B-8EC9-9F87F98E21F4}" destId="{30A3CC02-321D-4189-A955-F5C19F34BFFD}" srcOrd="2" destOrd="0" parTransId="{BD57C4E4-D374-450A-BE4C-7479390A8D41}" sibTransId="{7A7E73A0-1308-4C44-9649-800733040AD0}"/>
    <dgm:cxn modelId="{A661E6EC-628C-4E2A-AD46-E3F556DBA4AC}" type="presOf" srcId="{A6640EF4-33D5-40B2-A6E1-77AB6DA5ED3C}" destId="{56B98667-FC22-464C-ADBD-330212FEF36D}" srcOrd="0" destOrd="0" presId="urn:microsoft.com/office/officeart/2005/8/layout/process1"/>
    <dgm:cxn modelId="{910EB5F3-8A94-4C34-9B59-DCF42EE2CFFF}" type="presOf" srcId="{51B24E6F-6945-426C-AF00-F2B100FB123F}" destId="{BEB4DD71-3FBE-444D-89A6-8FE9146A2DDF}" srcOrd="0" destOrd="0" presId="urn:microsoft.com/office/officeart/2005/8/layout/process1"/>
    <dgm:cxn modelId="{DB95DFFC-A396-48D3-B50A-DA7071489CDD}" type="presOf" srcId="{30A3CC02-321D-4189-A955-F5C19F34BFFD}" destId="{8CD4ED6F-8B39-41A4-AB1A-93ACCD813789}" srcOrd="0" destOrd="0" presId="urn:microsoft.com/office/officeart/2005/8/layout/process1"/>
    <dgm:cxn modelId="{B7FB0565-FD88-49FC-82E6-AFC13822F281}" type="presParOf" srcId="{360795F1-5DBC-449F-9A95-F180C275368A}" destId="{56B98667-FC22-464C-ADBD-330212FEF36D}" srcOrd="0" destOrd="0" presId="urn:microsoft.com/office/officeart/2005/8/layout/process1"/>
    <dgm:cxn modelId="{DC9B6232-6840-4A32-A830-4BE1CE01F437}" type="presParOf" srcId="{360795F1-5DBC-449F-9A95-F180C275368A}" destId="{E6701D85-F5ED-4395-A01D-917603DB8152}" srcOrd="1" destOrd="0" presId="urn:microsoft.com/office/officeart/2005/8/layout/process1"/>
    <dgm:cxn modelId="{47C55AD7-7FEF-4B97-AA64-F6336A66F3F1}" type="presParOf" srcId="{E6701D85-F5ED-4395-A01D-917603DB8152}" destId="{68215ADE-CE8F-4386-94EF-1C7A39E182D8}" srcOrd="0" destOrd="0" presId="urn:microsoft.com/office/officeart/2005/8/layout/process1"/>
    <dgm:cxn modelId="{6745009D-E6C0-4256-853C-940E64211EE5}" type="presParOf" srcId="{360795F1-5DBC-449F-9A95-F180C275368A}" destId="{4802E3A3-359E-4288-95E8-71F6E3146C0A}" srcOrd="2" destOrd="0" presId="urn:microsoft.com/office/officeart/2005/8/layout/process1"/>
    <dgm:cxn modelId="{9414EB6E-2167-483A-909B-07AC3EAA60C0}" type="presParOf" srcId="{360795F1-5DBC-449F-9A95-F180C275368A}" destId="{BEB4DD71-3FBE-444D-89A6-8FE9146A2DDF}" srcOrd="3" destOrd="0" presId="urn:microsoft.com/office/officeart/2005/8/layout/process1"/>
    <dgm:cxn modelId="{FE3613BF-2CB3-41C4-A772-0F7E7831FC9C}" type="presParOf" srcId="{BEB4DD71-3FBE-444D-89A6-8FE9146A2DDF}" destId="{6E209B98-B44F-4482-9D75-3C0F9CFEA595}" srcOrd="0" destOrd="0" presId="urn:microsoft.com/office/officeart/2005/8/layout/process1"/>
    <dgm:cxn modelId="{4482C218-F180-4B01-9E62-BA8E5F8FD9D4}" type="presParOf" srcId="{360795F1-5DBC-449F-9A95-F180C275368A}" destId="{8CD4ED6F-8B39-41A4-AB1A-93ACCD81378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C3E134-32D2-44C8-A414-1BFC500A52BA}" type="doc">
      <dgm:prSet loTypeId="urn:microsoft.com/office/officeart/2005/8/layout/gear1" loCatId="process" qsTypeId="urn:microsoft.com/office/officeart/2005/8/quickstyle/simple1" qsCatId="simple" csTypeId="urn:microsoft.com/office/officeart/2005/8/colors/accent1_2" csCatId="accent1" phldr="1"/>
      <dgm:spPr/>
    </dgm:pt>
    <dgm:pt modelId="{DB3DF636-ABA7-4912-BEFA-E4A4A7F4A933}">
      <dgm:prSet phldrT="[Text]" custT="1"/>
      <dgm:spPr>
        <a:solidFill>
          <a:srgbClr val="53B9CD"/>
        </a:solidFill>
      </dgm:spPr>
      <dgm:t>
        <a:bodyPr/>
        <a:lstStyle/>
        <a:p>
          <a:r>
            <a:rPr lang="en-US" sz="2400" dirty="0">
              <a:solidFill>
                <a:schemeClr val="accent1">
                  <a:lumMod val="50000"/>
                </a:schemeClr>
              </a:solidFill>
            </a:rPr>
            <a:t>Index</a:t>
          </a:r>
        </a:p>
      </dgm:t>
    </dgm:pt>
    <dgm:pt modelId="{F540AA93-C6D8-43CB-B9F6-B305CB64A71A}" type="parTrans" cxnId="{6ECCBEAB-E6E3-426F-9929-7FCAB249BD1E}">
      <dgm:prSet/>
      <dgm:spPr/>
      <dgm:t>
        <a:bodyPr/>
        <a:lstStyle/>
        <a:p>
          <a:endParaRPr lang="en-US"/>
        </a:p>
      </dgm:t>
    </dgm:pt>
    <dgm:pt modelId="{37944EE9-5C5C-461F-8EE7-03E2DBB063E8}" type="sibTrans" cxnId="{6ECCBEAB-E6E3-426F-9929-7FCAB249BD1E}">
      <dgm:prSet/>
      <dgm:spPr/>
      <dgm:t>
        <a:bodyPr/>
        <a:lstStyle/>
        <a:p>
          <a:endParaRPr lang="en-US"/>
        </a:p>
      </dgm:t>
    </dgm:pt>
    <dgm:pt modelId="{85660FED-A932-4E8D-A3B6-8F29004C913D}">
      <dgm:prSet phldrT="[Text]"/>
      <dgm:spPr>
        <a:solidFill>
          <a:srgbClr val="53B9CD"/>
        </a:solidFill>
      </dgm:spPr>
      <dgm:t>
        <a:bodyPr/>
        <a:lstStyle/>
        <a:p>
          <a:r>
            <a:rPr lang="en-US" dirty="0">
              <a:solidFill>
                <a:schemeClr val="accent1">
                  <a:lumMod val="50000"/>
                </a:schemeClr>
              </a:solidFill>
            </a:rPr>
            <a:t>Link</a:t>
          </a:r>
          <a:r>
            <a:rPr lang="en-US" dirty="0"/>
            <a:t> </a:t>
          </a:r>
          <a:r>
            <a:rPr lang="en-US" dirty="0">
              <a:solidFill>
                <a:schemeClr val="accent1">
                  <a:lumMod val="50000"/>
                </a:schemeClr>
              </a:solidFill>
            </a:rPr>
            <a:t>resolver</a:t>
          </a:r>
        </a:p>
      </dgm:t>
    </dgm:pt>
    <dgm:pt modelId="{DB80BB55-6F78-4935-AA1B-F831FABD9A8F}" type="parTrans" cxnId="{7C65E104-D7FB-4FD1-AF3D-B768C66AA1B2}">
      <dgm:prSet/>
      <dgm:spPr/>
      <dgm:t>
        <a:bodyPr/>
        <a:lstStyle/>
        <a:p>
          <a:endParaRPr lang="en-US"/>
        </a:p>
      </dgm:t>
    </dgm:pt>
    <dgm:pt modelId="{142C1C5F-0844-4054-860B-FEA1FE1375FB}" type="sibTrans" cxnId="{7C65E104-D7FB-4FD1-AF3D-B768C66AA1B2}">
      <dgm:prSet/>
      <dgm:spPr/>
      <dgm:t>
        <a:bodyPr/>
        <a:lstStyle/>
        <a:p>
          <a:endParaRPr lang="en-US"/>
        </a:p>
      </dgm:t>
    </dgm:pt>
    <dgm:pt modelId="{1AF7A602-4C86-459E-9F63-1CA398EC350F}">
      <dgm:prSet phldrT="[Text]"/>
      <dgm:spPr>
        <a:solidFill>
          <a:srgbClr val="53B9CD"/>
        </a:solidFill>
      </dgm:spPr>
      <dgm:t>
        <a:bodyPr/>
        <a:lstStyle/>
        <a:p>
          <a:r>
            <a:rPr lang="en-US" dirty="0">
              <a:solidFill>
                <a:schemeClr val="accent1">
                  <a:lumMod val="50000"/>
                </a:schemeClr>
              </a:solidFill>
            </a:rPr>
            <a:t>Discovery</a:t>
          </a:r>
        </a:p>
        <a:p>
          <a:r>
            <a:rPr lang="en-US" dirty="0">
              <a:solidFill>
                <a:schemeClr val="accent1">
                  <a:lumMod val="50000"/>
                </a:schemeClr>
              </a:solidFill>
            </a:rPr>
            <a:t>Interface</a:t>
          </a:r>
        </a:p>
      </dgm:t>
    </dgm:pt>
    <dgm:pt modelId="{3F722336-0E9F-4DDD-AF3D-143E54CA9B8A}" type="sibTrans" cxnId="{B21914DE-7ADC-48C3-8C8D-BF43952AB18C}">
      <dgm:prSet/>
      <dgm:spPr/>
      <dgm:t>
        <a:bodyPr/>
        <a:lstStyle/>
        <a:p>
          <a:endParaRPr lang="en-US"/>
        </a:p>
      </dgm:t>
    </dgm:pt>
    <dgm:pt modelId="{2FA0698B-590F-441E-A308-C3BEE8A436B7}" type="parTrans" cxnId="{B21914DE-7ADC-48C3-8C8D-BF43952AB18C}">
      <dgm:prSet/>
      <dgm:spPr/>
      <dgm:t>
        <a:bodyPr/>
        <a:lstStyle/>
        <a:p>
          <a:endParaRPr lang="en-US"/>
        </a:p>
      </dgm:t>
    </dgm:pt>
    <dgm:pt modelId="{B0D30E93-5F40-45BD-89D9-2CC56479E41E}" type="pres">
      <dgm:prSet presAssocID="{72C3E134-32D2-44C8-A414-1BFC500A52BA}" presName="composite" presStyleCnt="0">
        <dgm:presLayoutVars>
          <dgm:chMax val="3"/>
          <dgm:animLvl val="lvl"/>
          <dgm:resizeHandles val="exact"/>
        </dgm:presLayoutVars>
      </dgm:prSet>
      <dgm:spPr/>
    </dgm:pt>
    <dgm:pt modelId="{A6671947-A3BB-4152-9211-1074A6E9B78C}" type="pres">
      <dgm:prSet presAssocID="{DB3DF636-ABA7-4912-BEFA-E4A4A7F4A933}" presName="gear1" presStyleLbl="node1" presStyleIdx="0" presStyleCnt="3" custLinFactNeighborX="-638" custLinFactNeighborY="424">
        <dgm:presLayoutVars>
          <dgm:chMax val="1"/>
          <dgm:bulletEnabled val="1"/>
        </dgm:presLayoutVars>
      </dgm:prSet>
      <dgm:spPr/>
    </dgm:pt>
    <dgm:pt modelId="{3D6C4E08-E7C8-4AB2-A666-8253051A435D}" type="pres">
      <dgm:prSet presAssocID="{DB3DF636-ABA7-4912-BEFA-E4A4A7F4A933}" presName="gear1srcNode" presStyleLbl="node1" presStyleIdx="0" presStyleCnt="3"/>
      <dgm:spPr/>
    </dgm:pt>
    <dgm:pt modelId="{469AE1AD-CF66-4C6D-8385-A165714DAE7C}" type="pres">
      <dgm:prSet presAssocID="{DB3DF636-ABA7-4912-BEFA-E4A4A7F4A933}" presName="gear1dstNode" presStyleLbl="node1" presStyleIdx="0" presStyleCnt="3"/>
      <dgm:spPr/>
    </dgm:pt>
    <dgm:pt modelId="{8FE5D597-308F-469D-BA92-8DD1BA51CAD4}" type="pres">
      <dgm:prSet presAssocID="{1AF7A602-4C86-459E-9F63-1CA398EC350F}" presName="gear2" presStyleLbl="node1" presStyleIdx="1" presStyleCnt="3">
        <dgm:presLayoutVars>
          <dgm:chMax val="1"/>
          <dgm:bulletEnabled val="1"/>
        </dgm:presLayoutVars>
      </dgm:prSet>
      <dgm:spPr/>
    </dgm:pt>
    <dgm:pt modelId="{4F8E59C6-1A5D-469F-AF0F-E453DD7A31D5}" type="pres">
      <dgm:prSet presAssocID="{1AF7A602-4C86-459E-9F63-1CA398EC350F}" presName="gear2srcNode" presStyleLbl="node1" presStyleIdx="1" presStyleCnt="3"/>
      <dgm:spPr/>
    </dgm:pt>
    <dgm:pt modelId="{04CD2B66-4FA6-4D7A-A0DA-B42DD8230012}" type="pres">
      <dgm:prSet presAssocID="{1AF7A602-4C86-459E-9F63-1CA398EC350F}" presName="gear2dstNode" presStyleLbl="node1" presStyleIdx="1" presStyleCnt="3"/>
      <dgm:spPr/>
    </dgm:pt>
    <dgm:pt modelId="{ADBA3FF2-4F02-43E5-882E-22C895BF8EEA}" type="pres">
      <dgm:prSet presAssocID="{85660FED-A932-4E8D-A3B6-8F29004C913D}" presName="gear3" presStyleLbl="node1" presStyleIdx="2" presStyleCnt="3"/>
      <dgm:spPr/>
    </dgm:pt>
    <dgm:pt modelId="{603626BF-B648-4FB1-86DF-181D5BAEF36C}" type="pres">
      <dgm:prSet presAssocID="{85660FED-A932-4E8D-A3B6-8F29004C913D}" presName="gear3tx" presStyleLbl="node1" presStyleIdx="2" presStyleCnt="3">
        <dgm:presLayoutVars>
          <dgm:chMax val="1"/>
          <dgm:bulletEnabled val="1"/>
        </dgm:presLayoutVars>
      </dgm:prSet>
      <dgm:spPr/>
    </dgm:pt>
    <dgm:pt modelId="{4B62CB2A-0FCD-4653-AA74-7A71396F2C86}" type="pres">
      <dgm:prSet presAssocID="{85660FED-A932-4E8D-A3B6-8F29004C913D}" presName="gear3srcNode" presStyleLbl="node1" presStyleIdx="2" presStyleCnt="3"/>
      <dgm:spPr/>
    </dgm:pt>
    <dgm:pt modelId="{1C15B93B-3962-4A89-BBC9-949B3EE52466}" type="pres">
      <dgm:prSet presAssocID="{85660FED-A932-4E8D-A3B6-8F29004C913D}" presName="gear3dstNode" presStyleLbl="node1" presStyleIdx="2" presStyleCnt="3"/>
      <dgm:spPr/>
    </dgm:pt>
    <dgm:pt modelId="{CA0E3F42-5C11-40E7-992F-7DE384F8EFBA}" type="pres">
      <dgm:prSet presAssocID="{37944EE9-5C5C-461F-8EE7-03E2DBB063E8}" presName="connector1" presStyleLbl="sibTrans2D1" presStyleIdx="0" presStyleCnt="3"/>
      <dgm:spPr/>
    </dgm:pt>
    <dgm:pt modelId="{6D0BF856-3246-45DE-B3A1-B5FE198B92BA}" type="pres">
      <dgm:prSet presAssocID="{3F722336-0E9F-4DDD-AF3D-143E54CA9B8A}" presName="connector2" presStyleLbl="sibTrans2D1" presStyleIdx="1" presStyleCnt="3"/>
      <dgm:spPr/>
    </dgm:pt>
    <dgm:pt modelId="{314995D5-27FE-4406-9E7A-EBF17C1540AF}" type="pres">
      <dgm:prSet presAssocID="{142C1C5F-0844-4054-860B-FEA1FE1375FB}" presName="connector3" presStyleLbl="sibTrans2D1" presStyleIdx="2" presStyleCnt="3"/>
      <dgm:spPr/>
    </dgm:pt>
  </dgm:ptLst>
  <dgm:cxnLst>
    <dgm:cxn modelId="{7C65E104-D7FB-4FD1-AF3D-B768C66AA1B2}" srcId="{72C3E134-32D2-44C8-A414-1BFC500A52BA}" destId="{85660FED-A932-4E8D-A3B6-8F29004C913D}" srcOrd="2" destOrd="0" parTransId="{DB80BB55-6F78-4935-AA1B-F831FABD9A8F}" sibTransId="{142C1C5F-0844-4054-860B-FEA1FE1375FB}"/>
    <dgm:cxn modelId="{91791F39-9D4C-4DC0-9E0D-7D751154FCDD}" type="presOf" srcId="{1AF7A602-4C86-459E-9F63-1CA398EC350F}" destId="{4F8E59C6-1A5D-469F-AF0F-E453DD7A31D5}" srcOrd="1" destOrd="0" presId="urn:microsoft.com/office/officeart/2005/8/layout/gear1"/>
    <dgm:cxn modelId="{98B2C35E-69B2-4A4C-956E-85C07602630C}" type="presOf" srcId="{85660FED-A932-4E8D-A3B6-8F29004C913D}" destId="{ADBA3FF2-4F02-43E5-882E-22C895BF8EEA}" srcOrd="0" destOrd="0" presId="urn:microsoft.com/office/officeart/2005/8/layout/gear1"/>
    <dgm:cxn modelId="{F285F141-FD3C-4DFB-A8B7-3E4595B971EA}" type="presOf" srcId="{72C3E134-32D2-44C8-A414-1BFC500A52BA}" destId="{B0D30E93-5F40-45BD-89D9-2CC56479E41E}" srcOrd="0" destOrd="0" presId="urn:microsoft.com/office/officeart/2005/8/layout/gear1"/>
    <dgm:cxn modelId="{E59ABD6B-1824-4508-838F-3D918B0A3169}" type="presOf" srcId="{142C1C5F-0844-4054-860B-FEA1FE1375FB}" destId="{314995D5-27FE-4406-9E7A-EBF17C1540AF}" srcOrd="0" destOrd="0" presId="urn:microsoft.com/office/officeart/2005/8/layout/gear1"/>
    <dgm:cxn modelId="{D42E166F-4C6B-4BB3-9424-25BF241AC099}" type="presOf" srcId="{3F722336-0E9F-4DDD-AF3D-143E54CA9B8A}" destId="{6D0BF856-3246-45DE-B3A1-B5FE198B92BA}" srcOrd="0" destOrd="0" presId="urn:microsoft.com/office/officeart/2005/8/layout/gear1"/>
    <dgm:cxn modelId="{D5CD7E75-E5AA-4C89-B1F3-4B00522CE208}" type="presOf" srcId="{DB3DF636-ABA7-4912-BEFA-E4A4A7F4A933}" destId="{469AE1AD-CF66-4C6D-8385-A165714DAE7C}" srcOrd="2" destOrd="0" presId="urn:microsoft.com/office/officeart/2005/8/layout/gear1"/>
    <dgm:cxn modelId="{FE591E8B-6D95-4D66-AA5F-F87D7D6B5288}" type="presOf" srcId="{85660FED-A932-4E8D-A3B6-8F29004C913D}" destId="{4B62CB2A-0FCD-4653-AA74-7A71396F2C86}" srcOrd="2" destOrd="0" presId="urn:microsoft.com/office/officeart/2005/8/layout/gear1"/>
    <dgm:cxn modelId="{53049E94-92D9-4FC3-88FE-B3EB49D82918}" type="presOf" srcId="{DB3DF636-ABA7-4912-BEFA-E4A4A7F4A933}" destId="{A6671947-A3BB-4152-9211-1074A6E9B78C}" srcOrd="0" destOrd="0" presId="urn:microsoft.com/office/officeart/2005/8/layout/gear1"/>
    <dgm:cxn modelId="{31ED4797-B86D-4176-A949-0195213E649A}" type="presOf" srcId="{85660FED-A932-4E8D-A3B6-8F29004C913D}" destId="{603626BF-B648-4FB1-86DF-181D5BAEF36C}" srcOrd="1" destOrd="0" presId="urn:microsoft.com/office/officeart/2005/8/layout/gear1"/>
    <dgm:cxn modelId="{A99B18A4-663C-4B62-87B1-9DBB226B73D3}" type="presOf" srcId="{37944EE9-5C5C-461F-8EE7-03E2DBB063E8}" destId="{CA0E3F42-5C11-40E7-992F-7DE384F8EFBA}" srcOrd="0" destOrd="0" presId="urn:microsoft.com/office/officeart/2005/8/layout/gear1"/>
    <dgm:cxn modelId="{6ECCBEAB-E6E3-426F-9929-7FCAB249BD1E}" srcId="{72C3E134-32D2-44C8-A414-1BFC500A52BA}" destId="{DB3DF636-ABA7-4912-BEFA-E4A4A7F4A933}" srcOrd="0" destOrd="0" parTransId="{F540AA93-C6D8-43CB-B9F6-B305CB64A71A}" sibTransId="{37944EE9-5C5C-461F-8EE7-03E2DBB063E8}"/>
    <dgm:cxn modelId="{3039C6D9-0E85-48B0-BFAE-A6CCAE0C65BD}" type="presOf" srcId="{1AF7A602-4C86-459E-9F63-1CA398EC350F}" destId="{04CD2B66-4FA6-4D7A-A0DA-B42DD8230012}" srcOrd="2" destOrd="0" presId="urn:microsoft.com/office/officeart/2005/8/layout/gear1"/>
    <dgm:cxn modelId="{B21914DE-7ADC-48C3-8C8D-BF43952AB18C}" srcId="{72C3E134-32D2-44C8-A414-1BFC500A52BA}" destId="{1AF7A602-4C86-459E-9F63-1CA398EC350F}" srcOrd="1" destOrd="0" parTransId="{2FA0698B-590F-441E-A308-C3BEE8A436B7}" sibTransId="{3F722336-0E9F-4DDD-AF3D-143E54CA9B8A}"/>
    <dgm:cxn modelId="{AF5A60DF-BD07-4999-A6A4-08800840ECD5}" type="presOf" srcId="{DB3DF636-ABA7-4912-BEFA-E4A4A7F4A933}" destId="{3D6C4E08-E7C8-4AB2-A666-8253051A435D}" srcOrd="1" destOrd="0" presId="urn:microsoft.com/office/officeart/2005/8/layout/gear1"/>
    <dgm:cxn modelId="{8555C7F8-043D-4956-B7AC-0E868F95DC63}" type="presOf" srcId="{85660FED-A932-4E8D-A3B6-8F29004C913D}" destId="{1C15B93B-3962-4A89-BBC9-949B3EE52466}" srcOrd="3" destOrd="0" presId="urn:microsoft.com/office/officeart/2005/8/layout/gear1"/>
    <dgm:cxn modelId="{21B83DF9-95E7-40B7-8CDB-C4B82EFDCC6A}" type="presOf" srcId="{1AF7A602-4C86-459E-9F63-1CA398EC350F}" destId="{8FE5D597-308F-469D-BA92-8DD1BA51CAD4}" srcOrd="0" destOrd="0" presId="urn:microsoft.com/office/officeart/2005/8/layout/gear1"/>
    <dgm:cxn modelId="{C05992F5-1003-482E-8343-922CCFE1E219}" type="presParOf" srcId="{B0D30E93-5F40-45BD-89D9-2CC56479E41E}" destId="{A6671947-A3BB-4152-9211-1074A6E9B78C}" srcOrd="0" destOrd="0" presId="urn:microsoft.com/office/officeart/2005/8/layout/gear1"/>
    <dgm:cxn modelId="{495AB8ED-487F-4490-AD7C-9F5ABAA4481A}" type="presParOf" srcId="{B0D30E93-5F40-45BD-89D9-2CC56479E41E}" destId="{3D6C4E08-E7C8-4AB2-A666-8253051A435D}" srcOrd="1" destOrd="0" presId="urn:microsoft.com/office/officeart/2005/8/layout/gear1"/>
    <dgm:cxn modelId="{1B18BE14-4454-48EC-ABE4-EDEEE71C972F}" type="presParOf" srcId="{B0D30E93-5F40-45BD-89D9-2CC56479E41E}" destId="{469AE1AD-CF66-4C6D-8385-A165714DAE7C}" srcOrd="2" destOrd="0" presId="urn:microsoft.com/office/officeart/2005/8/layout/gear1"/>
    <dgm:cxn modelId="{AD1806CE-46BF-4ACF-AB02-CFB5A7CCC630}" type="presParOf" srcId="{B0D30E93-5F40-45BD-89D9-2CC56479E41E}" destId="{8FE5D597-308F-469D-BA92-8DD1BA51CAD4}" srcOrd="3" destOrd="0" presId="urn:microsoft.com/office/officeart/2005/8/layout/gear1"/>
    <dgm:cxn modelId="{7173782B-C674-455C-A83A-51FF052C16B3}" type="presParOf" srcId="{B0D30E93-5F40-45BD-89D9-2CC56479E41E}" destId="{4F8E59C6-1A5D-469F-AF0F-E453DD7A31D5}" srcOrd="4" destOrd="0" presId="urn:microsoft.com/office/officeart/2005/8/layout/gear1"/>
    <dgm:cxn modelId="{097FB990-171C-4B96-B86F-85D185A68E35}" type="presParOf" srcId="{B0D30E93-5F40-45BD-89D9-2CC56479E41E}" destId="{04CD2B66-4FA6-4D7A-A0DA-B42DD8230012}" srcOrd="5" destOrd="0" presId="urn:microsoft.com/office/officeart/2005/8/layout/gear1"/>
    <dgm:cxn modelId="{A331ED41-5911-4C8E-A77D-BCC142C21C18}" type="presParOf" srcId="{B0D30E93-5F40-45BD-89D9-2CC56479E41E}" destId="{ADBA3FF2-4F02-43E5-882E-22C895BF8EEA}" srcOrd="6" destOrd="0" presId="urn:microsoft.com/office/officeart/2005/8/layout/gear1"/>
    <dgm:cxn modelId="{6258B8A2-B484-4F9C-B88B-5BB39FF0C662}" type="presParOf" srcId="{B0D30E93-5F40-45BD-89D9-2CC56479E41E}" destId="{603626BF-B648-4FB1-86DF-181D5BAEF36C}" srcOrd="7" destOrd="0" presId="urn:microsoft.com/office/officeart/2005/8/layout/gear1"/>
    <dgm:cxn modelId="{2D82CEB0-AB60-4C87-9AEF-597C3048792D}" type="presParOf" srcId="{B0D30E93-5F40-45BD-89D9-2CC56479E41E}" destId="{4B62CB2A-0FCD-4653-AA74-7A71396F2C86}" srcOrd="8" destOrd="0" presId="urn:microsoft.com/office/officeart/2005/8/layout/gear1"/>
    <dgm:cxn modelId="{16AC0558-3DA4-42BF-AE50-F402A66654AA}" type="presParOf" srcId="{B0D30E93-5F40-45BD-89D9-2CC56479E41E}" destId="{1C15B93B-3962-4A89-BBC9-949B3EE52466}" srcOrd="9" destOrd="0" presId="urn:microsoft.com/office/officeart/2005/8/layout/gear1"/>
    <dgm:cxn modelId="{6C8F6878-F4FE-4522-9DB1-5EDC11A73151}" type="presParOf" srcId="{B0D30E93-5F40-45BD-89D9-2CC56479E41E}" destId="{CA0E3F42-5C11-40E7-992F-7DE384F8EFBA}" srcOrd="10" destOrd="0" presId="urn:microsoft.com/office/officeart/2005/8/layout/gear1"/>
    <dgm:cxn modelId="{E239DBD1-C9AD-4F37-ABC8-B61457319555}" type="presParOf" srcId="{B0D30E93-5F40-45BD-89D9-2CC56479E41E}" destId="{6D0BF856-3246-45DE-B3A1-B5FE198B92BA}" srcOrd="11" destOrd="0" presId="urn:microsoft.com/office/officeart/2005/8/layout/gear1"/>
    <dgm:cxn modelId="{68E22ED1-42AA-48D3-817B-16C46ED3BFDA}" type="presParOf" srcId="{B0D30E93-5F40-45BD-89D9-2CC56479E41E}" destId="{314995D5-27FE-4406-9E7A-EBF17C1540AF}"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2F5190-4505-425B-971D-53A781165DF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241ABDF4-C4C9-4B4A-B174-E030164FC9BE}">
      <dgm:prSet phldrT="[Text]"/>
      <dgm:spPr>
        <a:solidFill>
          <a:srgbClr val="53B9CD"/>
        </a:solidFill>
      </dgm:spPr>
      <dgm:t>
        <a:bodyPr/>
        <a:lstStyle/>
        <a:p>
          <a:r>
            <a:rPr lang="en-US" dirty="0">
              <a:solidFill>
                <a:schemeClr val="accent1">
                  <a:lumMod val="50000"/>
                </a:schemeClr>
              </a:solidFill>
            </a:rPr>
            <a:t>Link Resolver Menu</a:t>
          </a:r>
        </a:p>
      </dgm:t>
    </dgm:pt>
    <dgm:pt modelId="{69337C93-A1E4-4C6D-B047-0E874D4BD3D0}" type="parTrans" cxnId="{1A032FF7-C2EB-44BA-8A28-76E0D5424E50}">
      <dgm:prSet/>
      <dgm:spPr/>
      <dgm:t>
        <a:bodyPr/>
        <a:lstStyle/>
        <a:p>
          <a:endParaRPr lang="en-US"/>
        </a:p>
      </dgm:t>
    </dgm:pt>
    <dgm:pt modelId="{CE2C39B4-56DC-4B72-A9E8-73071B0249E7}" type="sibTrans" cxnId="{1A032FF7-C2EB-44BA-8A28-76E0D5424E50}">
      <dgm:prSet/>
      <dgm:spPr/>
      <dgm:t>
        <a:bodyPr/>
        <a:lstStyle/>
        <a:p>
          <a:endParaRPr lang="en-US"/>
        </a:p>
      </dgm:t>
    </dgm:pt>
    <dgm:pt modelId="{686B3916-483D-44FB-8310-736FD4D6D5C3}">
      <dgm:prSet phldrT="[Text]"/>
      <dgm:spPr>
        <a:solidFill>
          <a:srgbClr val="53B9CD"/>
        </a:solidFill>
      </dgm:spPr>
      <dgm:t>
        <a:bodyPr/>
        <a:lstStyle/>
        <a:p>
          <a:r>
            <a:rPr lang="en-US" dirty="0" err="1">
              <a:solidFill>
                <a:schemeClr val="accent1">
                  <a:lumMod val="50000"/>
                </a:schemeClr>
              </a:solidFill>
            </a:rPr>
            <a:t>OpenURL</a:t>
          </a:r>
          <a:r>
            <a:rPr lang="en-US" dirty="0">
              <a:solidFill>
                <a:schemeClr val="accent1">
                  <a:lumMod val="50000"/>
                </a:schemeClr>
              </a:solidFill>
            </a:rPr>
            <a:t> template</a:t>
          </a:r>
        </a:p>
      </dgm:t>
    </dgm:pt>
    <dgm:pt modelId="{91F6C934-B76B-446E-B416-8CB6C7F48D8C}" type="parTrans" cxnId="{259471F2-5C03-4E37-9E62-DA551864EDEC}">
      <dgm:prSet/>
      <dgm:spPr/>
      <dgm:t>
        <a:bodyPr/>
        <a:lstStyle/>
        <a:p>
          <a:endParaRPr lang="en-US"/>
        </a:p>
      </dgm:t>
    </dgm:pt>
    <dgm:pt modelId="{C12E9CA3-4443-41C1-BB46-7B95B5F7B397}" type="sibTrans" cxnId="{259471F2-5C03-4E37-9E62-DA551864EDEC}">
      <dgm:prSet/>
      <dgm:spPr/>
      <dgm:t>
        <a:bodyPr/>
        <a:lstStyle/>
        <a:p>
          <a:endParaRPr lang="en-US"/>
        </a:p>
      </dgm:t>
    </dgm:pt>
    <dgm:pt modelId="{FE8151B0-C5CE-40BA-A919-0A0FC0DF4024}">
      <dgm:prSet phldrT="[Text]"/>
      <dgm:spPr>
        <a:solidFill>
          <a:srgbClr val="53B9CD"/>
        </a:solidFill>
      </dgm:spPr>
      <dgm:t>
        <a:bodyPr/>
        <a:lstStyle/>
        <a:p>
          <a:r>
            <a:rPr lang="en-US" dirty="0">
              <a:solidFill>
                <a:schemeClr val="accent1">
                  <a:lumMod val="50000"/>
                </a:schemeClr>
              </a:solidFill>
            </a:rPr>
            <a:t>Record metadata</a:t>
          </a:r>
        </a:p>
      </dgm:t>
    </dgm:pt>
    <dgm:pt modelId="{6B5513AD-2966-4A64-AEB0-89EDF05FABD9}" type="parTrans" cxnId="{2748F777-9C42-4CD7-940A-32046056CFCC}">
      <dgm:prSet/>
      <dgm:spPr/>
      <dgm:t>
        <a:bodyPr/>
        <a:lstStyle/>
        <a:p>
          <a:endParaRPr lang="en-US"/>
        </a:p>
      </dgm:t>
    </dgm:pt>
    <dgm:pt modelId="{FD7A1433-390F-4453-89BA-C62141A24BAF}" type="sibTrans" cxnId="{2748F777-9C42-4CD7-940A-32046056CFCC}">
      <dgm:prSet/>
      <dgm:spPr/>
      <dgm:t>
        <a:bodyPr/>
        <a:lstStyle/>
        <a:p>
          <a:endParaRPr lang="en-US"/>
        </a:p>
      </dgm:t>
    </dgm:pt>
    <dgm:pt modelId="{28F96C95-E843-4728-9671-0C9E93FC3ED2}" type="pres">
      <dgm:prSet presAssocID="{192F5190-4505-425B-971D-53A781165DF2}" presName="cycle" presStyleCnt="0">
        <dgm:presLayoutVars>
          <dgm:chMax val="1"/>
          <dgm:dir/>
          <dgm:animLvl val="ctr"/>
          <dgm:resizeHandles val="exact"/>
        </dgm:presLayoutVars>
      </dgm:prSet>
      <dgm:spPr/>
    </dgm:pt>
    <dgm:pt modelId="{5F4DA9D4-B850-4951-B1F3-6BC16FB773CB}" type="pres">
      <dgm:prSet presAssocID="{241ABDF4-C4C9-4B4A-B174-E030164FC9BE}" presName="centerShape" presStyleLbl="node0" presStyleIdx="0" presStyleCnt="1"/>
      <dgm:spPr/>
    </dgm:pt>
    <dgm:pt modelId="{7B9F03FC-E767-43F7-BF0A-EC89E5122803}" type="pres">
      <dgm:prSet presAssocID="{91F6C934-B76B-446E-B416-8CB6C7F48D8C}" presName="parTrans" presStyleLbl="bgSibTrans2D1" presStyleIdx="0" presStyleCnt="2"/>
      <dgm:spPr/>
    </dgm:pt>
    <dgm:pt modelId="{0EB5DD6A-EB8E-4C1F-9C9E-9D5148567AB6}" type="pres">
      <dgm:prSet presAssocID="{686B3916-483D-44FB-8310-736FD4D6D5C3}" presName="node" presStyleLbl="node1" presStyleIdx="0" presStyleCnt="2">
        <dgm:presLayoutVars>
          <dgm:bulletEnabled val="1"/>
        </dgm:presLayoutVars>
      </dgm:prSet>
      <dgm:spPr/>
    </dgm:pt>
    <dgm:pt modelId="{077656F1-EE91-4BE3-AB20-8E51193CD541}" type="pres">
      <dgm:prSet presAssocID="{6B5513AD-2966-4A64-AEB0-89EDF05FABD9}" presName="parTrans" presStyleLbl="bgSibTrans2D1" presStyleIdx="1" presStyleCnt="2"/>
      <dgm:spPr/>
    </dgm:pt>
    <dgm:pt modelId="{EE58BA3C-8B0E-4071-8649-1BE523194E69}" type="pres">
      <dgm:prSet presAssocID="{FE8151B0-C5CE-40BA-A919-0A0FC0DF4024}" presName="node" presStyleLbl="node1" presStyleIdx="1" presStyleCnt="2">
        <dgm:presLayoutVars>
          <dgm:bulletEnabled val="1"/>
        </dgm:presLayoutVars>
      </dgm:prSet>
      <dgm:spPr/>
    </dgm:pt>
  </dgm:ptLst>
  <dgm:cxnLst>
    <dgm:cxn modelId="{6B89FE2C-AE25-4B3C-8BF8-7650E9BD31E1}" type="presOf" srcId="{192F5190-4505-425B-971D-53A781165DF2}" destId="{28F96C95-E843-4728-9671-0C9E93FC3ED2}" srcOrd="0" destOrd="0" presId="urn:microsoft.com/office/officeart/2005/8/layout/radial4"/>
    <dgm:cxn modelId="{589ED655-00C6-488B-A2CF-D60CEFBC38F1}" type="presOf" srcId="{241ABDF4-C4C9-4B4A-B174-E030164FC9BE}" destId="{5F4DA9D4-B850-4951-B1F3-6BC16FB773CB}" srcOrd="0" destOrd="0" presId="urn:microsoft.com/office/officeart/2005/8/layout/radial4"/>
    <dgm:cxn modelId="{2748F777-9C42-4CD7-940A-32046056CFCC}" srcId="{241ABDF4-C4C9-4B4A-B174-E030164FC9BE}" destId="{FE8151B0-C5CE-40BA-A919-0A0FC0DF4024}" srcOrd="1" destOrd="0" parTransId="{6B5513AD-2966-4A64-AEB0-89EDF05FABD9}" sibTransId="{FD7A1433-390F-4453-89BA-C62141A24BAF}"/>
    <dgm:cxn modelId="{A7FDE3D6-FD70-4D98-A07A-636E47CFE383}" type="presOf" srcId="{6B5513AD-2966-4A64-AEB0-89EDF05FABD9}" destId="{077656F1-EE91-4BE3-AB20-8E51193CD541}" srcOrd="0" destOrd="0" presId="urn:microsoft.com/office/officeart/2005/8/layout/radial4"/>
    <dgm:cxn modelId="{8069A9E2-A324-49DE-8CC2-AB6516CC06B1}" type="presOf" srcId="{FE8151B0-C5CE-40BA-A919-0A0FC0DF4024}" destId="{EE58BA3C-8B0E-4071-8649-1BE523194E69}" srcOrd="0" destOrd="0" presId="urn:microsoft.com/office/officeart/2005/8/layout/radial4"/>
    <dgm:cxn modelId="{F80CC9F0-697A-4709-BE01-0D34D1B57DC5}" type="presOf" srcId="{686B3916-483D-44FB-8310-736FD4D6D5C3}" destId="{0EB5DD6A-EB8E-4C1F-9C9E-9D5148567AB6}" srcOrd="0" destOrd="0" presId="urn:microsoft.com/office/officeart/2005/8/layout/radial4"/>
    <dgm:cxn modelId="{259471F2-5C03-4E37-9E62-DA551864EDEC}" srcId="{241ABDF4-C4C9-4B4A-B174-E030164FC9BE}" destId="{686B3916-483D-44FB-8310-736FD4D6D5C3}" srcOrd="0" destOrd="0" parTransId="{91F6C934-B76B-446E-B416-8CB6C7F48D8C}" sibTransId="{C12E9CA3-4443-41C1-BB46-7B95B5F7B397}"/>
    <dgm:cxn modelId="{1A032FF7-C2EB-44BA-8A28-76E0D5424E50}" srcId="{192F5190-4505-425B-971D-53A781165DF2}" destId="{241ABDF4-C4C9-4B4A-B174-E030164FC9BE}" srcOrd="0" destOrd="0" parTransId="{69337C93-A1E4-4C6D-B047-0E874D4BD3D0}" sibTransId="{CE2C39B4-56DC-4B72-A9E8-73071B0249E7}"/>
    <dgm:cxn modelId="{972B79FA-E47E-486A-A5E0-417AB5FF2F10}" type="presOf" srcId="{91F6C934-B76B-446E-B416-8CB6C7F48D8C}" destId="{7B9F03FC-E767-43F7-BF0A-EC89E5122803}" srcOrd="0" destOrd="0" presId="urn:microsoft.com/office/officeart/2005/8/layout/radial4"/>
    <dgm:cxn modelId="{62EC324B-8914-4A6C-A2C3-2735AAC2EB80}" type="presParOf" srcId="{28F96C95-E843-4728-9671-0C9E93FC3ED2}" destId="{5F4DA9D4-B850-4951-B1F3-6BC16FB773CB}" srcOrd="0" destOrd="0" presId="urn:microsoft.com/office/officeart/2005/8/layout/radial4"/>
    <dgm:cxn modelId="{C58C4D58-B8D1-43A1-943E-1077E3C6171F}" type="presParOf" srcId="{28F96C95-E843-4728-9671-0C9E93FC3ED2}" destId="{7B9F03FC-E767-43F7-BF0A-EC89E5122803}" srcOrd="1" destOrd="0" presId="urn:microsoft.com/office/officeart/2005/8/layout/radial4"/>
    <dgm:cxn modelId="{11B93F7F-B5F1-4AAE-AD50-0FA651307B6A}" type="presParOf" srcId="{28F96C95-E843-4728-9671-0C9E93FC3ED2}" destId="{0EB5DD6A-EB8E-4C1F-9C9E-9D5148567AB6}" srcOrd="2" destOrd="0" presId="urn:microsoft.com/office/officeart/2005/8/layout/radial4"/>
    <dgm:cxn modelId="{4A790A82-BC20-440F-8D01-D0122C6DEB19}" type="presParOf" srcId="{28F96C95-E843-4728-9671-0C9E93FC3ED2}" destId="{077656F1-EE91-4BE3-AB20-8E51193CD541}" srcOrd="3" destOrd="0" presId="urn:microsoft.com/office/officeart/2005/8/layout/radial4"/>
    <dgm:cxn modelId="{E641D34D-F774-4D0D-97C1-73BBAAFB9EEE}" type="presParOf" srcId="{28F96C95-E843-4728-9671-0C9E93FC3ED2}" destId="{EE58BA3C-8B0E-4071-8649-1BE523194E69}"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0E5BC5E-3DD1-45D6-BE4D-685DF986C72D}"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A3D34A11-D122-4678-BD1D-0123E747AB58}">
      <dgm:prSet phldrT="[Text]" custT="1"/>
      <dgm:spPr>
        <a:solidFill>
          <a:srgbClr val="53B9CD"/>
        </a:solidFill>
      </dgm:spPr>
      <dgm:t>
        <a:bodyPr/>
        <a:lstStyle/>
        <a:p>
          <a:r>
            <a:rPr lang="en-US" sz="1200" b="1" dirty="0">
              <a:solidFill>
                <a:srgbClr val="3B3838"/>
              </a:solidFill>
            </a:rPr>
            <a:t>Proxy </a:t>
          </a:r>
          <a:r>
            <a:rPr lang="en-US" sz="1200" b="1" dirty="0" err="1">
              <a:solidFill>
                <a:srgbClr val="3B3838"/>
              </a:solidFill>
            </a:rPr>
            <a:t>Auth</a:t>
          </a:r>
          <a:endParaRPr lang="en-US" sz="1200" b="1" dirty="0">
            <a:solidFill>
              <a:srgbClr val="3B3838"/>
            </a:solidFill>
          </a:endParaRPr>
        </a:p>
      </dgm:t>
    </dgm:pt>
    <dgm:pt modelId="{7E3F78B7-E6BB-4F68-B86C-FCA97FBA12EA}" type="parTrans" cxnId="{DC89B3B3-C06B-44A2-A3A1-B228C71414C4}">
      <dgm:prSet/>
      <dgm:spPr/>
      <dgm:t>
        <a:bodyPr/>
        <a:lstStyle/>
        <a:p>
          <a:endParaRPr lang="en-US"/>
        </a:p>
      </dgm:t>
    </dgm:pt>
    <dgm:pt modelId="{8BDBE599-61B6-41F3-81C6-D15D642858A4}" type="sibTrans" cxnId="{DC89B3B3-C06B-44A2-A3A1-B228C71414C4}">
      <dgm:prSet/>
      <dgm:spPr/>
      <dgm:t>
        <a:bodyPr/>
        <a:lstStyle/>
        <a:p>
          <a:endParaRPr lang="en-US"/>
        </a:p>
      </dgm:t>
    </dgm:pt>
    <dgm:pt modelId="{1F6DCC95-9C01-4C93-A168-81F88783DF15}">
      <dgm:prSet phldrT="[Text]"/>
      <dgm:spPr>
        <a:solidFill>
          <a:srgbClr val="53B9CD"/>
        </a:solidFill>
      </dgm:spPr>
      <dgm:t>
        <a:bodyPr/>
        <a:lstStyle/>
        <a:p>
          <a:r>
            <a:rPr lang="en-US" b="1" dirty="0">
              <a:solidFill>
                <a:srgbClr val="3B3838"/>
              </a:solidFill>
            </a:rPr>
            <a:t>Inaccurate metadata</a:t>
          </a:r>
        </a:p>
      </dgm:t>
    </dgm:pt>
    <dgm:pt modelId="{3687FBEB-7B2F-4D2D-A85D-86F46E02675B}" type="parTrans" cxnId="{49EC00C7-6BF3-4CC3-BC98-1F440CB86E5E}">
      <dgm:prSet/>
      <dgm:spPr/>
      <dgm:t>
        <a:bodyPr/>
        <a:lstStyle/>
        <a:p>
          <a:endParaRPr lang="en-US"/>
        </a:p>
      </dgm:t>
    </dgm:pt>
    <dgm:pt modelId="{C1647EEE-E1E3-405C-B950-AA54F550A517}" type="sibTrans" cxnId="{49EC00C7-6BF3-4CC3-BC98-1F440CB86E5E}">
      <dgm:prSet/>
      <dgm:spPr/>
      <dgm:t>
        <a:bodyPr/>
        <a:lstStyle/>
        <a:p>
          <a:endParaRPr lang="en-US"/>
        </a:p>
      </dgm:t>
    </dgm:pt>
    <dgm:pt modelId="{9877A703-9AA3-45CE-844D-D6642DE1B0C1}">
      <dgm:prSet phldrT="[Text]"/>
      <dgm:spPr>
        <a:solidFill>
          <a:srgbClr val="53B9CD"/>
        </a:solidFill>
      </dgm:spPr>
      <dgm:t>
        <a:bodyPr/>
        <a:lstStyle/>
        <a:p>
          <a:r>
            <a:rPr lang="en-US" b="1" dirty="0">
              <a:solidFill>
                <a:srgbClr val="3B3838"/>
              </a:solidFill>
            </a:rPr>
            <a:t>Metadata mismatch</a:t>
          </a:r>
        </a:p>
      </dgm:t>
    </dgm:pt>
    <dgm:pt modelId="{067785FC-E40F-4DBC-A97E-17E8EB18A436}" type="parTrans" cxnId="{3CA2EFBC-46EA-49AF-B195-EAD24420E95B}">
      <dgm:prSet/>
      <dgm:spPr/>
      <dgm:t>
        <a:bodyPr/>
        <a:lstStyle/>
        <a:p>
          <a:endParaRPr lang="en-US"/>
        </a:p>
      </dgm:t>
    </dgm:pt>
    <dgm:pt modelId="{EDE829DA-2C59-405A-91DE-26D769021BE6}" type="sibTrans" cxnId="{3CA2EFBC-46EA-49AF-B195-EAD24420E95B}">
      <dgm:prSet/>
      <dgm:spPr/>
      <dgm:t>
        <a:bodyPr/>
        <a:lstStyle/>
        <a:p>
          <a:endParaRPr lang="en-US"/>
        </a:p>
      </dgm:t>
    </dgm:pt>
    <dgm:pt modelId="{5A2AF877-5675-4C52-8C50-FA39E726A1F9}">
      <dgm:prSet phldrT="[Text]"/>
      <dgm:spPr>
        <a:solidFill>
          <a:srgbClr val="53B9CD"/>
        </a:solidFill>
      </dgm:spPr>
      <dgm:t>
        <a:bodyPr/>
        <a:lstStyle/>
        <a:p>
          <a:r>
            <a:rPr lang="en-US" b="1" dirty="0">
              <a:solidFill>
                <a:srgbClr val="3B3838"/>
              </a:solidFill>
            </a:rPr>
            <a:t>Parser or syntax bug</a:t>
          </a:r>
        </a:p>
      </dgm:t>
    </dgm:pt>
    <dgm:pt modelId="{A365F145-2B87-47BC-9B6F-DEB1EE420596}" type="parTrans" cxnId="{E0D84ADB-58A4-48E0-ACD3-70F6DD355C98}">
      <dgm:prSet/>
      <dgm:spPr/>
      <dgm:t>
        <a:bodyPr/>
        <a:lstStyle/>
        <a:p>
          <a:endParaRPr lang="en-US"/>
        </a:p>
      </dgm:t>
    </dgm:pt>
    <dgm:pt modelId="{1C9F3DBD-D24A-4CBD-9421-BC2C0D334823}" type="sibTrans" cxnId="{E0D84ADB-58A4-48E0-ACD3-70F6DD355C98}">
      <dgm:prSet/>
      <dgm:spPr/>
      <dgm:t>
        <a:bodyPr/>
        <a:lstStyle/>
        <a:p>
          <a:endParaRPr lang="en-US"/>
        </a:p>
      </dgm:t>
    </dgm:pt>
    <dgm:pt modelId="{29F0F072-08B6-4720-9C0C-209BBF39E58D}">
      <dgm:prSet phldrT="[Text]">
        <dgm:style>
          <a:lnRef idx="2">
            <a:schemeClr val="accent3">
              <a:shade val="50000"/>
            </a:schemeClr>
          </a:lnRef>
          <a:fillRef idx="1">
            <a:schemeClr val="accent3"/>
          </a:fillRef>
          <a:effectRef idx="0">
            <a:schemeClr val="accent3"/>
          </a:effectRef>
          <a:fontRef idx="minor">
            <a:schemeClr val="lt1"/>
          </a:fontRef>
        </dgm:style>
      </dgm:prSet>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l="-16000" r="-16000"/>
          </a:stretch>
        </a:blipFill>
        <a:ln>
          <a:solidFill>
            <a:schemeClr val="bg1"/>
          </a:solidFill>
        </a:ln>
      </dgm:spPr>
      <dgm:t>
        <a:bodyPr/>
        <a:lstStyle/>
        <a:p>
          <a:endParaRPr lang="en-US" dirty="0"/>
        </a:p>
      </dgm:t>
    </dgm:pt>
    <dgm:pt modelId="{F3FEF633-459F-4A88-950B-E780B8EBFC54}" type="sibTrans" cxnId="{C6AC3C21-D749-4200-B6EA-1A3EC86D2042}">
      <dgm:prSet/>
      <dgm:spPr/>
      <dgm:t>
        <a:bodyPr/>
        <a:lstStyle/>
        <a:p>
          <a:endParaRPr lang="en-US"/>
        </a:p>
      </dgm:t>
    </dgm:pt>
    <dgm:pt modelId="{5344267A-3C2C-44EE-9E0A-1277671CC5E4}" type="parTrans" cxnId="{C6AC3C21-D749-4200-B6EA-1A3EC86D2042}">
      <dgm:prSet/>
      <dgm:spPr/>
      <dgm:t>
        <a:bodyPr/>
        <a:lstStyle/>
        <a:p>
          <a:endParaRPr lang="en-US"/>
        </a:p>
      </dgm:t>
    </dgm:pt>
    <dgm:pt modelId="{D263C97A-382A-48AF-9F6F-D861E06DB524}" type="pres">
      <dgm:prSet presAssocID="{E0E5BC5E-3DD1-45D6-BE4D-685DF986C72D}" presName="Name0" presStyleCnt="0">
        <dgm:presLayoutVars>
          <dgm:chMax val="1"/>
          <dgm:dir/>
          <dgm:animLvl val="ctr"/>
          <dgm:resizeHandles val="exact"/>
        </dgm:presLayoutVars>
      </dgm:prSet>
      <dgm:spPr/>
    </dgm:pt>
    <dgm:pt modelId="{412E5DAA-DF19-40B9-9BC3-DF6C5872CD3A}" type="pres">
      <dgm:prSet presAssocID="{29F0F072-08B6-4720-9C0C-209BBF39E58D}" presName="centerShape" presStyleLbl="node0" presStyleIdx="0" presStyleCnt="1"/>
      <dgm:spPr/>
    </dgm:pt>
    <dgm:pt modelId="{577CDC62-F64C-4354-9DC0-2A61E9D1E41F}" type="pres">
      <dgm:prSet presAssocID="{A3D34A11-D122-4678-BD1D-0123E747AB58}" presName="node" presStyleLbl="node1" presStyleIdx="0" presStyleCnt="4">
        <dgm:presLayoutVars>
          <dgm:bulletEnabled val="1"/>
        </dgm:presLayoutVars>
      </dgm:prSet>
      <dgm:spPr/>
    </dgm:pt>
    <dgm:pt modelId="{09DBB1BB-3034-42CA-AEA1-87DACFD0A087}" type="pres">
      <dgm:prSet presAssocID="{A3D34A11-D122-4678-BD1D-0123E747AB58}" presName="dummy" presStyleCnt="0"/>
      <dgm:spPr/>
    </dgm:pt>
    <dgm:pt modelId="{296340BA-88B5-4673-8FED-187A3A0BF816}" type="pres">
      <dgm:prSet presAssocID="{8BDBE599-61B6-41F3-81C6-D15D642858A4}" presName="sibTrans" presStyleLbl="sibTrans2D1" presStyleIdx="0" presStyleCnt="4"/>
      <dgm:spPr/>
    </dgm:pt>
    <dgm:pt modelId="{BDF1709C-B53E-4B71-8407-8BA1C1597445}" type="pres">
      <dgm:prSet presAssocID="{1F6DCC95-9C01-4C93-A168-81F88783DF15}" presName="node" presStyleLbl="node1" presStyleIdx="1" presStyleCnt="4">
        <dgm:presLayoutVars>
          <dgm:bulletEnabled val="1"/>
        </dgm:presLayoutVars>
      </dgm:prSet>
      <dgm:spPr/>
    </dgm:pt>
    <dgm:pt modelId="{5109BB0D-B73B-42EC-BE9E-4645450B6603}" type="pres">
      <dgm:prSet presAssocID="{1F6DCC95-9C01-4C93-A168-81F88783DF15}" presName="dummy" presStyleCnt="0"/>
      <dgm:spPr/>
    </dgm:pt>
    <dgm:pt modelId="{EBC0B7CB-DCDF-4B7E-832E-581FA637D636}" type="pres">
      <dgm:prSet presAssocID="{C1647EEE-E1E3-405C-B950-AA54F550A517}" presName="sibTrans" presStyleLbl="sibTrans2D1" presStyleIdx="1" presStyleCnt="4"/>
      <dgm:spPr/>
    </dgm:pt>
    <dgm:pt modelId="{C276340A-ECCB-4AF3-A657-7ED60FD1C878}" type="pres">
      <dgm:prSet presAssocID="{9877A703-9AA3-45CE-844D-D6642DE1B0C1}" presName="node" presStyleLbl="node1" presStyleIdx="2" presStyleCnt="4">
        <dgm:presLayoutVars>
          <dgm:bulletEnabled val="1"/>
        </dgm:presLayoutVars>
      </dgm:prSet>
      <dgm:spPr/>
    </dgm:pt>
    <dgm:pt modelId="{DDD0F48B-FC4B-4B99-A3B3-1AD6A9675D4A}" type="pres">
      <dgm:prSet presAssocID="{9877A703-9AA3-45CE-844D-D6642DE1B0C1}" presName="dummy" presStyleCnt="0"/>
      <dgm:spPr/>
    </dgm:pt>
    <dgm:pt modelId="{AC909AC7-28FC-44E9-A090-7E7C34469631}" type="pres">
      <dgm:prSet presAssocID="{EDE829DA-2C59-405A-91DE-26D769021BE6}" presName="sibTrans" presStyleLbl="sibTrans2D1" presStyleIdx="2" presStyleCnt="4"/>
      <dgm:spPr/>
    </dgm:pt>
    <dgm:pt modelId="{840CCCCC-3E0A-498A-A8C7-8A296FDE03D7}" type="pres">
      <dgm:prSet presAssocID="{5A2AF877-5675-4C52-8C50-FA39E726A1F9}" presName="node" presStyleLbl="node1" presStyleIdx="3" presStyleCnt="4">
        <dgm:presLayoutVars>
          <dgm:bulletEnabled val="1"/>
        </dgm:presLayoutVars>
      </dgm:prSet>
      <dgm:spPr/>
    </dgm:pt>
    <dgm:pt modelId="{CDC05FDC-F8B4-4744-8602-02A6282353AD}" type="pres">
      <dgm:prSet presAssocID="{5A2AF877-5675-4C52-8C50-FA39E726A1F9}" presName="dummy" presStyleCnt="0"/>
      <dgm:spPr/>
    </dgm:pt>
    <dgm:pt modelId="{EDC2EB90-6E84-4430-815F-5C717E81B28C}" type="pres">
      <dgm:prSet presAssocID="{1C9F3DBD-D24A-4CBD-9421-BC2C0D334823}" presName="sibTrans" presStyleLbl="sibTrans2D1" presStyleIdx="3" presStyleCnt="4" custScaleX="98048" custScaleY="100461"/>
      <dgm:spPr/>
    </dgm:pt>
  </dgm:ptLst>
  <dgm:cxnLst>
    <dgm:cxn modelId="{E6BA6A07-2229-479C-9F84-9751F6A870E0}" type="presOf" srcId="{9877A703-9AA3-45CE-844D-D6642DE1B0C1}" destId="{C276340A-ECCB-4AF3-A657-7ED60FD1C878}" srcOrd="0" destOrd="0" presId="urn:microsoft.com/office/officeart/2005/8/layout/radial6"/>
    <dgm:cxn modelId="{30C37C0A-9D06-4429-8B54-ABF297D549EF}" type="presOf" srcId="{1C9F3DBD-D24A-4CBD-9421-BC2C0D334823}" destId="{EDC2EB90-6E84-4430-815F-5C717E81B28C}" srcOrd="0" destOrd="0" presId="urn:microsoft.com/office/officeart/2005/8/layout/radial6"/>
    <dgm:cxn modelId="{E053430B-82CE-4BD8-98AD-668A436FD0B8}" type="presOf" srcId="{C1647EEE-E1E3-405C-B950-AA54F550A517}" destId="{EBC0B7CB-DCDF-4B7E-832E-581FA637D636}" srcOrd="0" destOrd="0" presId="urn:microsoft.com/office/officeart/2005/8/layout/radial6"/>
    <dgm:cxn modelId="{C6AC3C21-D749-4200-B6EA-1A3EC86D2042}" srcId="{E0E5BC5E-3DD1-45D6-BE4D-685DF986C72D}" destId="{29F0F072-08B6-4720-9C0C-209BBF39E58D}" srcOrd="0" destOrd="0" parTransId="{5344267A-3C2C-44EE-9E0A-1277671CC5E4}" sibTransId="{F3FEF633-459F-4A88-950B-E780B8EBFC54}"/>
    <dgm:cxn modelId="{BD7A3439-8142-4970-B2D8-EAEE4EAAC17C}" type="presOf" srcId="{EDE829DA-2C59-405A-91DE-26D769021BE6}" destId="{AC909AC7-28FC-44E9-A090-7E7C34469631}" srcOrd="0" destOrd="0" presId="urn:microsoft.com/office/officeart/2005/8/layout/radial6"/>
    <dgm:cxn modelId="{FEF91D60-F9FD-40CD-967A-5B1374305C8A}" type="presOf" srcId="{A3D34A11-D122-4678-BD1D-0123E747AB58}" destId="{577CDC62-F64C-4354-9DC0-2A61E9D1E41F}" srcOrd="0" destOrd="0" presId="urn:microsoft.com/office/officeart/2005/8/layout/radial6"/>
    <dgm:cxn modelId="{DC89B3B3-C06B-44A2-A3A1-B228C71414C4}" srcId="{29F0F072-08B6-4720-9C0C-209BBF39E58D}" destId="{A3D34A11-D122-4678-BD1D-0123E747AB58}" srcOrd="0" destOrd="0" parTransId="{7E3F78B7-E6BB-4F68-B86C-FCA97FBA12EA}" sibTransId="{8BDBE599-61B6-41F3-81C6-D15D642858A4}"/>
    <dgm:cxn modelId="{0120C3BA-BB57-4D63-9EBE-D886CB07974F}" type="presOf" srcId="{29F0F072-08B6-4720-9C0C-209BBF39E58D}" destId="{412E5DAA-DF19-40B9-9BC3-DF6C5872CD3A}" srcOrd="0" destOrd="0" presId="urn:microsoft.com/office/officeart/2005/8/layout/radial6"/>
    <dgm:cxn modelId="{3CA2EFBC-46EA-49AF-B195-EAD24420E95B}" srcId="{29F0F072-08B6-4720-9C0C-209BBF39E58D}" destId="{9877A703-9AA3-45CE-844D-D6642DE1B0C1}" srcOrd="2" destOrd="0" parTransId="{067785FC-E40F-4DBC-A97E-17E8EB18A436}" sibTransId="{EDE829DA-2C59-405A-91DE-26D769021BE6}"/>
    <dgm:cxn modelId="{49EC00C7-6BF3-4CC3-BC98-1F440CB86E5E}" srcId="{29F0F072-08B6-4720-9C0C-209BBF39E58D}" destId="{1F6DCC95-9C01-4C93-A168-81F88783DF15}" srcOrd="1" destOrd="0" parTransId="{3687FBEB-7B2F-4D2D-A85D-86F46E02675B}" sibTransId="{C1647EEE-E1E3-405C-B950-AA54F550A517}"/>
    <dgm:cxn modelId="{09934FD7-6410-49C3-8E92-B7681E646257}" type="presOf" srcId="{E0E5BC5E-3DD1-45D6-BE4D-685DF986C72D}" destId="{D263C97A-382A-48AF-9F6F-D861E06DB524}" srcOrd="0" destOrd="0" presId="urn:microsoft.com/office/officeart/2005/8/layout/radial6"/>
    <dgm:cxn modelId="{E0D84ADB-58A4-48E0-ACD3-70F6DD355C98}" srcId="{29F0F072-08B6-4720-9C0C-209BBF39E58D}" destId="{5A2AF877-5675-4C52-8C50-FA39E726A1F9}" srcOrd="3" destOrd="0" parTransId="{A365F145-2B87-47BC-9B6F-DEB1EE420596}" sibTransId="{1C9F3DBD-D24A-4CBD-9421-BC2C0D334823}"/>
    <dgm:cxn modelId="{0B9ED0DF-A523-49E5-8EFB-B4AE5D8E0D09}" type="presOf" srcId="{1F6DCC95-9C01-4C93-A168-81F88783DF15}" destId="{BDF1709C-B53E-4B71-8407-8BA1C1597445}" srcOrd="0" destOrd="0" presId="urn:microsoft.com/office/officeart/2005/8/layout/radial6"/>
    <dgm:cxn modelId="{BE0300EE-6053-4A8E-9023-7D1725D05420}" type="presOf" srcId="{8BDBE599-61B6-41F3-81C6-D15D642858A4}" destId="{296340BA-88B5-4673-8FED-187A3A0BF816}" srcOrd="0" destOrd="0" presId="urn:microsoft.com/office/officeart/2005/8/layout/radial6"/>
    <dgm:cxn modelId="{363369EE-E330-4EB7-931A-B60C65C812C9}" type="presOf" srcId="{5A2AF877-5675-4C52-8C50-FA39E726A1F9}" destId="{840CCCCC-3E0A-498A-A8C7-8A296FDE03D7}" srcOrd="0" destOrd="0" presId="urn:microsoft.com/office/officeart/2005/8/layout/radial6"/>
    <dgm:cxn modelId="{77B0E6D5-3BCE-43BA-A1D6-8D1DE3E68837}" type="presParOf" srcId="{D263C97A-382A-48AF-9F6F-D861E06DB524}" destId="{412E5DAA-DF19-40B9-9BC3-DF6C5872CD3A}" srcOrd="0" destOrd="0" presId="urn:microsoft.com/office/officeart/2005/8/layout/radial6"/>
    <dgm:cxn modelId="{3E6A5296-E922-4A09-98C3-E02E39869ECF}" type="presParOf" srcId="{D263C97A-382A-48AF-9F6F-D861E06DB524}" destId="{577CDC62-F64C-4354-9DC0-2A61E9D1E41F}" srcOrd="1" destOrd="0" presId="urn:microsoft.com/office/officeart/2005/8/layout/radial6"/>
    <dgm:cxn modelId="{666D36B0-C1C9-440D-B757-C6F3A6468910}" type="presParOf" srcId="{D263C97A-382A-48AF-9F6F-D861E06DB524}" destId="{09DBB1BB-3034-42CA-AEA1-87DACFD0A087}" srcOrd="2" destOrd="0" presId="urn:microsoft.com/office/officeart/2005/8/layout/radial6"/>
    <dgm:cxn modelId="{57D2555F-F224-49E9-8DA4-7955455F8297}" type="presParOf" srcId="{D263C97A-382A-48AF-9F6F-D861E06DB524}" destId="{296340BA-88B5-4673-8FED-187A3A0BF816}" srcOrd="3" destOrd="0" presId="urn:microsoft.com/office/officeart/2005/8/layout/radial6"/>
    <dgm:cxn modelId="{BF89E56D-8C26-49DE-874E-0B9546E99085}" type="presParOf" srcId="{D263C97A-382A-48AF-9F6F-D861E06DB524}" destId="{BDF1709C-B53E-4B71-8407-8BA1C1597445}" srcOrd="4" destOrd="0" presId="urn:microsoft.com/office/officeart/2005/8/layout/radial6"/>
    <dgm:cxn modelId="{4B242FC7-2660-4BC7-A666-685B98C71B1E}" type="presParOf" srcId="{D263C97A-382A-48AF-9F6F-D861E06DB524}" destId="{5109BB0D-B73B-42EC-BE9E-4645450B6603}" srcOrd="5" destOrd="0" presId="urn:microsoft.com/office/officeart/2005/8/layout/radial6"/>
    <dgm:cxn modelId="{D4F90D6B-EDC1-4F67-A456-464D028B8536}" type="presParOf" srcId="{D263C97A-382A-48AF-9F6F-D861E06DB524}" destId="{EBC0B7CB-DCDF-4B7E-832E-581FA637D636}" srcOrd="6" destOrd="0" presId="urn:microsoft.com/office/officeart/2005/8/layout/radial6"/>
    <dgm:cxn modelId="{6A19FBE3-1A3C-4424-AF5B-416C9B3AA7FD}" type="presParOf" srcId="{D263C97A-382A-48AF-9F6F-D861E06DB524}" destId="{C276340A-ECCB-4AF3-A657-7ED60FD1C878}" srcOrd="7" destOrd="0" presId="urn:microsoft.com/office/officeart/2005/8/layout/radial6"/>
    <dgm:cxn modelId="{D7CAD1E4-BF4A-4DCC-AA20-F52DC3248B7C}" type="presParOf" srcId="{D263C97A-382A-48AF-9F6F-D861E06DB524}" destId="{DDD0F48B-FC4B-4B99-A3B3-1AD6A9675D4A}" srcOrd="8" destOrd="0" presId="urn:microsoft.com/office/officeart/2005/8/layout/radial6"/>
    <dgm:cxn modelId="{591A09FE-11FB-4DEE-91FE-0E9FDB105A9A}" type="presParOf" srcId="{D263C97A-382A-48AF-9F6F-D861E06DB524}" destId="{AC909AC7-28FC-44E9-A090-7E7C34469631}" srcOrd="9" destOrd="0" presId="urn:microsoft.com/office/officeart/2005/8/layout/radial6"/>
    <dgm:cxn modelId="{31B649D6-1555-42AC-8B03-89F7C5D2611A}" type="presParOf" srcId="{D263C97A-382A-48AF-9F6F-D861E06DB524}" destId="{840CCCCC-3E0A-498A-A8C7-8A296FDE03D7}" srcOrd="10" destOrd="0" presId="urn:microsoft.com/office/officeart/2005/8/layout/radial6"/>
    <dgm:cxn modelId="{C1D70E0D-E4E5-44DB-BD38-9E21806DFF39}" type="presParOf" srcId="{D263C97A-382A-48AF-9F6F-D861E06DB524}" destId="{CDC05FDC-F8B4-4744-8602-02A6282353AD}" srcOrd="11" destOrd="0" presId="urn:microsoft.com/office/officeart/2005/8/layout/radial6"/>
    <dgm:cxn modelId="{523BA64F-D193-49B8-A9B4-4CAB6E81BDEC}" type="presParOf" srcId="{D263C97A-382A-48AF-9F6F-D861E06DB524}" destId="{EDC2EB90-6E84-4430-815F-5C717E81B28C}"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BDB374A-44DB-479E-9359-178743AA563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2BCB84C-4B09-4D38-BAD7-3170207C410A}">
      <dgm:prSet phldrT="[Text]"/>
      <dgm:spPr>
        <a:solidFill>
          <a:srgbClr val="53B9CD"/>
        </a:solidFill>
      </dgm:spPr>
      <dgm:t>
        <a:bodyPr/>
        <a:lstStyle/>
        <a:p>
          <a:r>
            <a:rPr lang="en-US" dirty="0">
              <a:solidFill>
                <a:schemeClr val="tx1">
                  <a:lumMod val="95000"/>
                  <a:lumOff val="5000"/>
                </a:schemeClr>
              </a:solidFill>
            </a:rPr>
            <a:t>Configuration</a:t>
          </a:r>
          <a:r>
            <a:rPr lang="en-US" dirty="0"/>
            <a:t>	</a:t>
          </a:r>
        </a:p>
      </dgm:t>
    </dgm:pt>
    <dgm:pt modelId="{268B6789-1F88-4EB5-B26F-C9A78CCF304F}" type="parTrans" cxnId="{9B3B4EB7-F51B-4283-B24C-1A963B303548}">
      <dgm:prSet/>
      <dgm:spPr/>
      <dgm:t>
        <a:bodyPr/>
        <a:lstStyle/>
        <a:p>
          <a:endParaRPr lang="en-US"/>
        </a:p>
      </dgm:t>
    </dgm:pt>
    <dgm:pt modelId="{2A65A4DC-90D9-48C4-A48D-0A4F8640AC97}" type="sibTrans" cxnId="{9B3B4EB7-F51B-4283-B24C-1A963B303548}">
      <dgm:prSet/>
      <dgm:spPr/>
      <dgm:t>
        <a:bodyPr/>
        <a:lstStyle/>
        <a:p>
          <a:endParaRPr lang="en-US"/>
        </a:p>
      </dgm:t>
    </dgm:pt>
    <dgm:pt modelId="{D45610C1-F4DC-4564-A4E1-D64D365FCA01}">
      <dgm:prSet phldrT="[Text]"/>
      <dgm:spPr/>
      <dgm:t>
        <a:bodyPr/>
        <a:lstStyle/>
        <a:p>
          <a:r>
            <a:rPr lang="en-US" dirty="0"/>
            <a:t>URL in proxy </a:t>
          </a:r>
          <a:r>
            <a:rPr lang="en-US" dirty="0" err="1"/>
            <a:t>config</a:t>
          </a:r>
          <a:r>
            <a:rPr lang="en-US" dirty="0"/>
            <a:t> table?</a:t>
          </a:r>
        </a:p>
      </dgm:t>
    </dgm:pt>
    <dgm:pt modelId="{AF9E9EAB-9BA7-40C8-9D6F-795B16F2517D}" type="parTrans" cxnId="{79606F46-461D-41AF-B5FF-1A3ED595FD8A}">
      <dgm:prSet/>
      <dgm:spPr/>
      <dgm:t>
        <a:bodyPr/>
        <a:lstStyle/>
        <a:p>
          <a:endParaRPr lang="en-US"/>
        </a:p>
      </dgm:t>
    </dgm:pt>
    <dgm:pt modelId="{0C3FEB6F-714D-428E-8403-B165A4A127E9}" type="sibTrans" cxnId="{79606F46-461D-41AF-B5FF-1A3ED595FD8A}">
      <dgm:prSet/>
      <dgm:spPr/>
      <dgm:t>
        <a:bodyPr/>
        <a:lstStyle/>
        <a:p>
          <a:endParaRPr lang="en-US"/>
        </a:p>
      </dgm:t>
    </dgm:pt>
    <dgm:pt modelId="{C2B33696-DAFE-49F5-9F04-C257A230F9E3}">
      <dgm:prSet phldrT="[Text]"/>
      <dgm:spPr/>
      <dgm:t>
        <a:bodyPr/>
        <a:lstStyle/>
        <a:p>
          <a:r>
            <a:rPr lang="en-US" dirty="0"/>
            <a:t>IP on file?</a:t>
          </a:r>
        </a:p>
      </dgm:t>
    </dgm:pt>
    <dgm:pt modelId="{A0D1A839-EB2C-458B-92A7-BFE7F1DF9CA2}" type="parTrans" cxnId="{126F8924-5A0E-49FF-A7D3-D45297AE6CCA}">
      <dgm:prSet/>
      <dgm:spPr/>
      <dgm:t>
        <a:bodyPr/>
        <a:lstStyle/>
        <a:p>
          <a:endParaRPr lang="en-US"/>
        </a:p>
      </dgm:t>
    </dgm:pt>
    <dgm:pt modelId="{E886BB0D-E94F-4B5B-A829-BEE72AAE4D95}" type="sibTrans" cxnId="{126F8924-5A0E-49FF-A7D3-D45297AE6CCA}">
      <dgm:prSet/>
      <dgm:spPr/>
      <dgm:t>
        <a:bodyPr/>
        <a:lstStyle/>
        <a:p>
          <a:endParaRPr lang="en-US"/>
        </a:p>
      </dgm:t>
    </dgm:pt>
    <dgm:pt modelId="{42E4D799-E16F-4F43-9708-D4A8C3E50497}">
      <dgm:prSet phldrT="[Text]"/>
      <dgm:spPr>
        <a:solidFill>
          <a:srgbClr val="53B9CD"/>
        </a:solidFill>
      </dgm:spPr>
      <dgm:t>
        <a:bodyPr/>
        <a:lstStyle/>
        <a:p>
          <a:r>
            <a:rPr lang="en-US" dirty="0">
              <a:solidFill>
                <a:schemeClr val="tx1">
                  <a:lumMod val="95000"/>
                  <a:lumOff val="5000"/>
                </a:schemeClr>
              </a:solidFill>
            </a:rPr>
            <a:t>Unique IDs</a:t>
          </a:r>
        </a:p>
      </dgm:t>
    </dgm:pt>
    <dgm:pt modelId="{C394B2C3-7179-4B48-BD5A-3D81B109A105}" type="parTrans" cxnId="{7DDD34AB-3294-43DE-9E17-4D8ACA3956AD}">
      <dgm:prSet/>
      <dgm:spPr/>
      <dgm:t>
        <a:bodyPr/>
        <a:lstStyle/>
        <a:p>
          <a:endParaRPr lang="en-US"/>
        </a:p>
      </dgm:t>
    </dgm:pt>
    <dgm:pt modelId="{80FDA59C-2BAE-4B88-9B40-46505AA5EA6F}" type="sibTrans" cxnId="{7DDD34AB-3294-43DE-9E17-4D8ACA3956AD}">
      <dgm:prSet/>
      <dgm:spPr/>
      <dgm:t>
        <a:bodyPr/>
        <a:lstStyle/>
        <a:p>
          <a:endParaRPr lang="en-US"/>
        </a:p>
      </dgm:t>
    </dgm:pt>
    <dgm:pt modelId="{2A3A1204-C36F-4537-B264-D56F7B486FAC}">
      <dgm:prSet phldrT="[Text]"/>
      <dgm:spPr/>
      <dgm:t>
        <a:bodyPr/>
        <a:lstStyle/>
        <a:p>
          <a:r>
            <a:rPr lang="en-US" dirty="0"/>
            <a:t>Check L/P parameters (Alma)</a:t>
          </a:r>
        </a:p>
      </dgm:t>
    </dgm:pt>
    <dgm:pt modelId="{C4B3BCFB-E1D4-4E51-B8A1-B3279478A175}" type="parTrans" cxnId="{03295B18-6C55-492A-BED3-D36F7D959D12}">
      <dgm:prSet/>
      <dgm:spPr/>
      <dgm:t>
        <a:bodyPr/>
        <a:lstStyle/>
        <a:p>
          <a:endParaRPr lang="en-US"/>
        </a:p>
      </dgm:t>
    </dgm:pt>
    <dgm:pt modelId="{57EFDF30-7B6D-4B5A-8739-3FED4B6720A9}" type="sibTrans" cxnId="{03295B18-6C55-492A-BED3-D36F7D959D12}">
      <dgm:prSet/>
      <dgm:spPr/>
      <dgm:t>
        <a:bodyPr/>
        <a:lstStyle/>
        <a:p>
          <a:endParaRPr lang="en-US"/>
        </a:p>
      </dgm:t>
    </dgm:pt>
    <dgm:pt modelId="{3C43C6F9-D238-4584-BBF0-C4FE04D4ABFA}">
      <dgm:prSet phldrT="[Text]"/>
      <dgm:spPr/>
      <dgm:t>
        <a:bodyPr/>
        <a:lstStyle/>
        <a:p>
          <a:r>
            <a:rPr lang="en-US" dirty="0" err="1"/>
            <a:t>LocIDs</a:t>
          </a:r>
          <a:r>
            <a:rPr lang="en-US" dirty="0"/>
            <a:t> (Gale)</a:t>
          </a:r>
        </a:p>
      </dgm:t>
    </dgm:pt>
    <dgm:pt modelId="{84E65578-5EAE-45B9-8B18-F4EAD7A30E07}" type="parTrans" cxnId="{4EF6EDC4-86C2-4D39-B68E-34D3792BFF59}">
      <dgm:prSet/>
      <dgm:spPr/>
      <dgm:t>
        <a:bodyPr/>
        <a:lstStyle/>
        <a:p>
          <a:endParaRPr lang="en-US"/>
        </a:p>
      </dgm:t>
    </dgm:pt>
    <dgm:pt modelId="{719DABF4-689C-4FCF-BD9A-113B94C3FBCD}" type="sibTrans" cxnId="{4EF6EDC4-86C2-4D39-B68E-34D3792BFF59}">
      <dgm:prSet/>
      <dgm:spPr/>
      <dgm:t>
        <a:bodyPr/>
        <a:lstStyle/>
        <a:p>
          <a:endParaRPr lang="en-US"/>
        </a:p>
      </dgm:t>
    </dgm:pt>
    <dgm:pt modelId="{06C9EE5A-262D-4AD3-A032-2D815E01C151}">
      <dgm:prSet phldrT="[Text]"/>
      <dgm:spPr/>
      <dgm:t>
        <a:bodyPr/>
        <a:lstStyle/>
        <a:p>
          <a:r>
            <a:rPr lang="en-US" dirty="0"/>
            <a:t>Site ID (</a:t>
          </a:r>
          <a:r>
            <a:rPr lang="en-US" dirty="0" err="1"/>
            <a:t>Ebook</a:t>
          </a:r>
          <a:r>
            <a:rPr lang="en-US" dirty="0"/>
            <a:t> Central)</a:t>
          </a:r>
        </a:p>
      </dgm:t>
    </dgm:pt>
    <dgm:pt modelId="{97911E71-D793-4A8F-A188-CE7D43A6CAC1}" type="parTrans" cxnId="{05D35998-7A7E-48E7-B7AB-3FCF9D3E6552}">
      <dgm:prSet/>
      <dgm:spPr/>
      <dgm:t>
        <a:bodyPr/>
        <a:lstStyle/>
        <a:p>
          <a:endParaRPr lang="en-US"/>
        </a:p>
      </dgm:t>
    </dgm:pt>
    <dgm:pt modelId="{5C44540D-C548-40DF-9BE8-3BBF4E062BA6}" type="sibTrans" cxnId="{05D35998-7A7E-48E7-B7AB-3FCF9D3E6552}">
      <dgm:prSet/>
      <dgm:spPr/>
      <dgm:t>
        <a:bodyPr/>
        <a:lstStyle/>
        <a:p>
          <a:endParaRPr lang="en-US"/>
        </a:p>
      </dgm:t>
    </dgm:pt>
    <dgm:pt modelId="{8F38352D-57E0-411E-B112-1C96F33C313C}">
      <dgm:prSet phldrT="[Text]"/>
      <dgm:spPr/>
      <dgm:t>
        <a:bodyPr/>
        <a:lstStyle/>
        <a:p>
          <a:r>
            <a:rPr lang="en-US" dirty="0"/>
            <a:t>Accessible w/o proxy?</a:t>
          </a:r>
        </a:p>
      </dgm:t>
    </dgm:pt>
    <dgm:pt modelId="{3868AA73-7B67-45C7-80C3-72B8E74CD55E}" type="parTrans" cxnId="{A8D616A6-7FAF-438C-9780-93B2540B9767}">
      <dgm:prSet/>
      <dgm:spPr/>
      <dgm:t>
        <a:bodyPr/>
        <a:lstStyle/>
        <a:p>
          <a:endParaRPr lang="en-US"/>
        </a:p>
      </dgm:t>
    </dgm:pt>
    <dgm:pt modelId="{C724B044-538A-4B9E-AA0B-28E3546A6015}" type="sibTrans" cxnId="{A8D616A6-7FAF-438C-9780-93B2540B9767}">
      <dgm:prSet/>
      <dgm:spPr/>
      <dgm:t>
        <a:bodyPr/>
        <a:lstStyle/>
        <a:p>
          <a:endParaRPr lang="en-US"/>
        </a:p>
      </dgm:t>
    </dgm:pt>
    <dgm:pt modelId="{180882F5-E519-46B4-9BEA-92064EFB2CA9}" type="pres">
      <dgm:prSet presAssocID="{2BDB374A-44DB-479E-9359-178743AA563C}" presName="Name0" presStyleCnt="0">
        <dgm:presLayoutVars>
          <dgm:dir/>
          <dgm:animLvl val="lvl"/>
          <dgm:resizeHandles val="exact"/>
        </dgm:presLayoutVars>
      </dgm:prSet>
      <dgm:spPr/>
    </dgm:pt>
    <dgm:pt modelId="{68471AE6-142E-4618-9053-539CB86BF6D5}" type="pres">
      <dgm:prSet presAssocID="{62BCB84C-4B09-4D38-BAD7-3170207C410A}" presName="composite" presStyleCnt="0"/>
      <dgm:spPr/>
    </dgm:pt>
    <dgm:pt modelId="{C1D34969-17D0-412E-ADDE-497AF4AD63CE}" type="pres">
      <dgm:prSet presAssocID="{62BCB84C-4B09-4D38-BAD7-3170207C410A}" presName="parTx" presStyleLbl="alignNode1" presStyleIdx="0" presStyleCnt="2">
        <dgm:presLayoutVars>
          <dgm:chMax val="0"/>
          <dgm:chPref val="0"/>
          <dgm:bulletEnabled val="1"/>
        </dgm:presLayoutVars>
      </dgm:prSet>
      <dgm:spPr/>
    </dgm:pt>
    <dgm:pt modelId="{533519AB-18C3-4BB1-940A-2C02D70ECB47}" type="pres">
      <dgm:prSet presAssocID="{62BCB84C-4B09-4D38-BAD7-3170207C410A}" presName="desTx" presStyleLbl="alignAccFollowNode1" presStyleIdx="0" presStyleCnt="2">
        <dgm:presLayoutVars>
          <dgm:bulletEnabled val="1"/>
        </dgm:presLayoutVars>
      </dgm:prSet>
      <dgm:spPr/>
    </dgm:pt>
    <dgm:pt modelId="{CADEA2C7-4A75-4D7B-AA15-99B22CC7AECB}" type="pres">
      <dgm:prSet presAssocID="{2A65A4DC-90D9-48C4-A48D-0A4F8640AC97}" presName="space" presStyleCnt="0"/>
      <dgm:spPr/>
    </dgm:pt>
    <dgm:pt modelId="{EC94F9FF-F53F-4796-956D-8F3ACCF9772A}" type="pres">
      <dgm:prSet presAssocID="{42E4D799-E16F-4F43-9708-D4A8C3E50497}" presName="composite" presStyleCnt="0"/>
      <dgm:spPr/>
    </dgm:pt>
    <dgm:pt modelId="{CEC6ED16-3837-455D-9EA8-E354959F179B}" type="pres">
      <dgm:prSet presAssocID="{42E4D799-E16F-4F43-9708-D4A8C3E50497}" presName="parTx" presStyleLbl="alignNode1" presStyleIdx="1" presStyleCnt="2">
        <dgm:presLayoutVars>
          <dgm:chMax val="0"/>
          <dgm:chPref val="0"/>
          <dgm:bulletEnabled val="1"/>
        </dgm:presLayoutVars>
      </dgm:prSet>
      <dgm:spPr/>
    </dgm:pt>
    <dgm:pt modelId="{EB094187-4CBC-4BD3-AABB-40253355FC6A}" type="pres">
      <dgm:prSet presAssocID="{42E4D799-E16F-4F43-9708-D4A8C3E50497}" presName="desTx" presStyleLbl="alignAccFollowNode1" presStyleIdx="1" presStyleCnt="2">
        <dgm:presLayoutVars>
          <dgm:bulletEnabled val="1"/>
        </dgm:presLayoutVars>
      </dgm:prSet>
      <dgm:spPr/>
    </dgm:pt>
  </dgm:ptLst>
  <dgm:cxnLst>
    <dgm:cxn modelId="{03295B18-6C55-492A-BED3-D36F7D959D12}" srcId="{42E4D799-E16F-4F43-9708-D4A8C3E50497}" destId="{2A3A1204-C36F-4537-B264-D56F7B486FAC}" srcOrd="0" destOrd="0" parTransId="{C4B3BCFB-E1D4-4E51-B8A1-B3279478A175}" sibTransId="{57EFDF30-7B6D-4B5A-8739-3FED4B6720A9}"/>
    <dgm:cxn modelId="{126F8924-5A0E-49FF-A7D3-D45297AE6CCA}" srcId="{62BCB84C-4B09-4D38-BAD7-3170207C410A}" destId="{C2B33696-DAFE-49F5-9F04-C257A230F9E3}" srcOrd="2" destOrd="0" parTransId="{A0D1A839-EB2C-458B-92A7-BFE7F1DF9CA2}" sibTransId="{E886BB0D-E94F-4B5B-A829-BEE72AAE4D95}"/>
    <dgm:cxn modelId="{69125865-CAF0-468A-A5ED-FA4093B62829}" type="presOf" srcId="{2BDB374A-44DB-479E-9359-178743AA563C}" destId="{180882F5-E519-46B4-9BEA-92064EFB2CA9}" srcOrd="0" destOrd="0" presId="urn:microsoft.com/office/officeart/2005/8/layout/hList1"/>
    <dgm:cxn modelId="{79606F46-461D-41AF-B5FF-1A3ED595FD8A}" srcId="{62BCB84C-4B09-4D38-BAD7-3170207C410A}" destId="{D45610C1-F4DC-4564-A4E1-D64D365FCA01}" srcOrd="0" destOrd="0" parTransId="{AF9E9EAB-9BA7-40C8-9D6F-795B16F2517D}" sibTransId="{0C3FEB6F-714D-428E-8403-B165A4A127E9}"/>
    <dgm:cxn modelId="{E623CD72-A52F-47B6-9853-507545226C1C}" type="presOf" srcId="{2A3A1204-C36F-4537-B264-D56F7B486FAC}" destId="{EB094187-4CBC-4BD3-AABB-40253355FC6A}" srcOrd="0" destOrd="0" presId="urn:microsoft.com/office/officeart/2005/8/layout/hList1"/>
    <dgm:cxn modelId="{3CB9A074-9A28-46EA-B3B5-E3582B004E53}" type="presOf" srcId="{8F38352D-57E0-411E-B112-1C96F33C313C}" destId="{533519AB-18C3-4BB1-940A-2C02D70ECB47}" srcOrd="0" destOrd="1" presId="urn:microsoft.com/office/officeart/2005/8/layout/hList1"/>
    <dgm:cxn modelId="{A0B0795A-D3D0-46F7-97E6-9ED4CBBA9E74}" type="presOf" srcId="{06C9EE5A-262D-4AD3-A032-2D815E01C151}" destId="{EB094187-4CBC-4BD3-AABB-40253355FC6A}" srcOrd="0" destOrd="2" presId="urn:microsoft.com/office/officeart/2005/8/layout/hList1"/>
    <dgm:cxn modelId="{A836C794-DF66-4138-878E-07200A037909}" type="presOf" srcId="{42E4D799-E16F-4F43-9708-D4A8C3E50497}" destId="{CEC6ED16-3837-455D-9EA8-E354959F179B}" srcOrd="0" destOrd="0" presId="urn:microsoft.com/office/officeart/2005/8/layout/hList1"/>
    <dgm:cxn modelId="{05D35998-7A7E-48E7-B7AB-3FCF9D3E6552}" srcId="{42E4D799-E16F-4F43-9708-D4A8C3E50497}" destId="{06C9EE5A-262D-4AD3-A032-2D815E01C151}" srcOrd="2" destOrd="0" parTransId="{97911E71-D793-4A8F-A188-CE7D43A6CAC1}" sibTransId="{5C44540D-C548-40DF-9BE8-3BBF4E062BA6}"/>
    <dgm:cxn modelId="{A3FD4BA1-D398-483C-B9E8-55888B59F795}" type="presOf" srcId="{D45610C1-F4DC-4564-A4E1-D64D365FCA01}" destId="{533519AB-18C3-4BB1-940A-2C02D70ECB47}" srcOrd="0" destOrd="0" presId="urn:microsoft.com/office/officeart/2005/8/layout/hList1"/>
    <dgm:cxn modelId="{A8D616A6-7FAF-438C-9780-93B2540B9767}" srcId="{62BCB84C-4B09-4D38-BAD7-3170207C410A}" destId="{8F38352D-57E0-411E-B112-1C96F33C313C}" srcOrd="1" destOrd="0" parTransId="{3868AA73-7B67-45C7-80C3-72B8E74CD55E}" sibTransId="{C724B044-538A-4B9E-AA0B-28E3546A6015}"/>
    <dgm:cxn modelId="{7DDD34AB-3294-43DE-9E17-4D8ACA3956AD}" srcId="{2BDB374A-44DB-479E-9359-178743AA563C}" destId="{42E4D799-E16F-4F43-9708-D4A8C3E50497}" srcOrd="1" destOrd="0" parTransId="{C394B2C3-7179-4B48-BD5A-3D81B109A105}" sibTransId="{80FDA59C-2BAE-4B88-9B40-46505AA5EA6F}"/>
    <dgm:cxn modelId="{9B3B4EB7-F51B-4283-B24C-1A963B303548}" srcId="{2BDB374A-44DB-479E-9359-178743AA563C}" destId="{62BCB84C-4B09-4D38-BAD7-3170207C410A}" srcOrd="0" destOrd="0" parTransId="{268B6789-1F88-4EB5-B26F-C9A78CCF304F}" sibTransId="{2A65A4DC-90D9-48C4-A48D-0A4F8640AC97}"/>
    <dgm:cxn modelId="{A85798B7-D207-4043-B35D-B29335A9A042}" type="presOf" srcId="{62BCB84C-4B09-4D38-BAD7-3170207C410A}" destId="{C1D34969-17D0-412E-ADDE-497AF4AD63CE}" srcOrd="0" destOrd="0" presId="urn:microsoft.com/office/officeart/2005/8/layout/hList1"/>
    <dgm:cxn modelId="{4EF6EDC4-86C2-4D39-B68E-34D3792BFF59}" srcId="{42E4D799-E16F-4F43-9708-D4A8C3E50497}" destId="{3C43C6F9-D238-4584-BBF0-C4FE04D4ABFA}" srcOrd="1" destOrd="0" parTransId="{84E65578-5EAE-45B9-8B18-F4EAD7A30E07}" sibTransId="{719DABF4-689C-4FCF-BD9A-113B94C3FBCD}"/>
    <dgm:cxn modelId="{33943CCB-9490-4D81-9D00-9F7626C44CAB}" type="presOf" srcId="{C2B33696-DAFE-49F5-9F04-C257A230F9E3}" destId="{533519AB-18C3-4BB1-940A-2C02D70ECB47}" srcOrd="0" destOrd="2" presId="urn:microsoft.com/office/officeart/2005/8/layout/hList1"/>
    <dgm:cxn modelId="{509722E8-60B8-4494-81A9-91FF83009F96}" type="presOf" srcId="{3C43C6F9-D238-4584-BBF0-C4FE04D4ABFA}" destId="{EB094187-4CBC-4BD3-AABB-40253355FC6A}" srcOrd="0" destOrd="1" presId="urn:microsoft.com/office/officeart/2005/8/layout/hList1"/>
    <dgm:cxn modelId="{08555C2C-E660-403A-A58A-85117045D639}" type="presParOf" srcId="{180882F5-E519-46B4-9BEA-92064EFB2CA9}" destId="{68471AE6-142E-4618-9053-539CB86BF6D5}" srcOrd="0" destOrd="0" presId="urn:microsoft.com/office/officeart/2005/8/layout/hList1"/>
    <dgm:cxn modelId="{59B66313-8E36-47CE-B24A-F9EBF7089034}" type="presParOf" srcId="{68471AE6-142E-4618-9053-539CB86BF6D5}" destId="{C1D34969-17D0-412E-ADDE-497AF4AD63CE}" srcOrd="0" destOrd="0" presId="urn:microsoft.com/office/officeart/2005/8/layout/hList1"/>
    <dgm:cxn modelId="{EEA3998F-B2FB-4F9E-B5E5-2B376F9C7D38}" type="presParOf" srcId="{68471AE6-142E-4618-9053-539CB86BF6D5}" destId="{533519AB-18C3-4BB1-940A-2C02D70ECB47}" srcOrd="1" destOrd="0" presId="urn:microsoft.com/office/officeart/2005/8/layout/hList1"/>
    <dgm:cxn modelId="{278DDCB0-02AE-47AC-8D62-42C6518068C0}" type="presParOf" srcId="{180882F5-E519-46B4-9BEA-92064EFB2CA9}" destId="{CADEA2C7-4A75-4D7B-AA15-99B22CC7AECB}" srcOrd="1" destOrd="0" presId="urn:microsoft.com/office/officeart/2005/8/layout/hList1"/>
    <dgm:cxn modelId="{6BC33FD9-ABF7-4D36-9F12-95B071ECC56E}" type="presParOf" srcId="{180882F5-E519-46B4-9BEA-92064EFB2CA9}" destId="{EC94F9FF-F53F-4796-956D-8F3ACCF9772A}" srcOrd="2" destOrd="0" presId="urn:microsoft.com/office/officeart/2005/8/layout/hList1"/>
    <dgm:cxn modelId="{52E055D4-2F5D-4E09-8B07-75158D800E37}" type="presParOf" srcId="{EC94F9FF-F53F-4796-956D-8F3ACCF9772A}" destId="{CEC6ED16-3837-455D-9EA8-E354959F179B}" srcOrd="0" destOrd="0" presId="urn:microsoft.com/office/officeart/2005/8/layout/hList1"/>
    <dgm:cxn modelId="{A0F5F99D-FF81-4A25-98E3-CA265CFA4FD4}" type="presParOf" srcId="{EC94F9FF-F53F-4796-956D-8F3ACCF9772A}" destId="{EB094187-4CBC-4BD3-AABB-40253355FC6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F5E10-E40B-4B7A-8C43-EC2AE6BBA47E}">
      <dsp:nvSpPr>
        <dsp:cNvPr id="0" name=""/>
        <dsp:cNvSpPr/>
      </dsp:nvSpPr>
      <dsp:spPr>
        <a:xfrm>
          <a:off x="0" y="72033"/>
          <a:ext cx="8424862" cy="479700"/>
        </a:xfrm>
        <a:prstGeom prst="roundRect">
          <a:avLst/>
        </a:prstGeom>
        <a:solidFill>
          <a:srgbClr val="53B9C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it-IT" sz="2000" b="1" kern="1200" dirty="0">
              <a:solidFill>
                <a:schemeClr val="tx1"/>
              </a:solidFill>
            </a:rPr>
            <a:t>Centralized index</a:t>
          </a:r>
          <a:endParaRPr lang="en-US" sz="2000" b="1" kern="1200" dirty="0">
            <a:solidFill>
              <a:schemeClr val="tx1"/>
            </a:solidFill>
          </a:endParaRPr>
        </a:p>
      </dsp:txBody>
      <dsp:txXfrm>
        <a:off x="23417" y="95450"/>
        <a:ext cx="8378028" cy="432866"/>
      </dsp:txXfrm>
    </dsp:sp>
    <dsp:sp modelId="{63144066-44E8-4274-AD60-2954F9EC4E6F}">
      <dsp:nvSpPr>
        <dsp:cNvPr id="0" name=""/>
        <dsp:cNvSpPr/>
      </dsp:nvSpPr>
      <dsp:spPr>
        <a:xfrm>
          <a:off x="0" y="792115"/>
          <a:ext cx="8424862" cy="479700"/>
        </a:xfrm>
        <a:prstGeom prst="roundRect">
          <a:avLst/>
        </a:prstGeom>
        <a:solidFill>
          <a:srgbClr val="53B9C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Offered as a service to all Primo / Alma customers at the institutional level</a:t>
          </a:r>
        </a:p>
      </dsp:txBody>
      <dsp:txXfrm>
        <a:off x="23417" y="815532"/>
        <a:ext cx="8378028" cy="432866"/>
      </dsp:txXfrm>
    </dsp:sp>
    <dsp:sp modelId="{85882410-C746-4325-8D6C-4CB53D1736A0}">
      <dsp:nvSpPr>
        <dsp:cNvPr id="0" name=""/>
        <dsp:cNvSpPr/>
      </dsp:nvSpPr>
      <dsp:spPr>
        <a:xfrm>
          <a:off x="0" y="1584203"/>
          <a:ext cx="8424862" cy="479700"/>
        </a:xfrm>
        <a:prstGeom prst="roundRect">
          <a:avLst/>
        </a:prstGeom>
        <a:solidFill>
          <a:srgbClr val="53B9C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cs typeface="+mj-cs"/>
            </a:rPr>
            <a:t>Data is Harvested from content providers</a:t>
          </a:r>
          <a:endParaRPr lang="en-US" sz="2000" b="1" kern="1200" dirty="0">
            <a:solidFill>
              <a:schemeClr val="tx1"/>
            </a:solidFill>
          </a:endParaRPr>
        </a:p>
      </dsp:txBody>
      <dsp:txXfrm>
        <a:off x="23417" y="1607620"/>
        <a:ext cx="8378028" cy="432866"/>
      </dsp:txXfrm>
    </dsp:sp>
    <dsp:sp modelId="{E54451B6-FD49-4C48-A471-2574493F8D52}">
      <dsp:nvSpPr>
        <dsp:cNvPr id="0" name=""/>
        <dsp:cNvSpPr/>
      </dsp:nvSpPr>
      <dsp:spPr>
        <a:xfrm>
          <a:off x="0" y="2287381"/>
          <a:ext cx="8424862" cy="479700"/>
        </a:xfrm>
        <a:prstGeom prst="roundRect">
          <a:avLst/>
        </a:prstGeom>
        <a:solidFill>
          <a:srgbClr val="53B9C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cs typeface="+mj-cs"/>
            </a:rPr>
            <a:t>Growing Number of records as collections are added</a:t>
          </a:r>
          <a:endParaRPr lang="en-US" sz="2000" b="1" kern="1200" dirty="0">
            <a:solidFill>
              <a:schemeClr val="tx1"/>
            </a:solidFill>
          </a:endParaRPr>
        </a:p>
      </dsp:txBody>
      <dsp:txXfrm>
        <a:off x="23417" y="2310798"/>
        <a:ext cx="8378028" cy="432866"/>
      </dsp:txXfrm>
    </dsp:sp>
    <dsp:sp modelId="{44A6DD8B-0343-4418-9408-7972A83CFD1E}">
      <dsp:nvSpPr>
        <dsp:cNvPr id="0" name=""/>
        <dsp:cNvSpPr/>
      </dsp:nvSpPr>
      <dsp:spPr>
        <a:xfrm>
          <a:off x="0" y="2952351"/>
          <a:ext cx="8424862" cy="479700"/>
        </a:xfrm>
        <a:prstGeom prst="roundRect">
          <a:avLst/>
        </a:prstGeom>
        <a:solidFill>
          <a:srgbClr val="53B9C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cs typeface="+mj-cs"/>
            </a:rPr>
            <a:t>Based on Primo / VE platform </a:t>
          </a:r>
          <a:endParaRPr lang="en-US" sz="2000" b="1" kern="1200" dirty="0">
            <a:solidFill>
              <a:schemeClr val="tx1"/>
            </a:solidFill>
          </a:endParaRPr>
        </a:p>
      </dsp:txBody>
      <dsp:txXfrm>
        <a:off x="23417" y="2975768"/>
        <a:ext cx="8378028" cy="4328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32298-EBDD-4003-BABE-D3C2D50DFC5B}">
      <dsp:nvSpPr>
        <dsp:cNvPr id="0" name=""/>
        <dsp:cNvSpPr/>
      </dsp:nvSpPr>
      <dsp:spPr>
        <a:xfrm>
          <a:off x="2618390" y="-288013"/>
          <a:ext cx="3656218" cy="2770419"/>
        </a:xfrm>
        <a:prstGeom prst="circularArrow">
          <a:avLst>
            <a:gd name="adj1" fmla="val 10980"/>
            <a:gd name="adj2" fmla="val 1142322"/>
            <a:gd name="adj3" fmla="val 4500000"/>
            <a:gd name="adj4" fmla="val 10800000"/>
            <a:gd name="adj5" fmla="val 12500"/>
          </a:avLst>
        </a:prstGeom>
        <a:solidFill>
          <a:srgbClr val="53B9C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2800B8-1BC6-433A-8507-23C1086C9BA8}">
      <dsp:nvSpPr>
        <dsp:cNvPr id="0" name=""/>
        <dsp:cNvSpPr/>
      </dsp:nvSpPr>
      <dsp:spPr>
        <a:xfrm>
          <a:off x="2961031" y="631395"/>
          <a:ext cx="2498481" cy="116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Primo queries PCI Activations</a:t>
          </a:r>
        </a:p>
      </dsp:txBody>
      <dsp:txXfrm>
        <a:off x="2961031" y="631395"/>
        <a:ext cx="2498481" cy="1160000"/>
      </dsp:txXfrm>
    </dsp:sp>
    <dsp:sp modelId="{37214C51-448C-4BD9-9D14-6E865B978305}">
      <dsp:nvSpPr>
        <dsp:cNvPr id="0" name=""/>
        <dsp:cNvSpPr/>
      </dsp:nvSpPr>
      <dsp:spPr>
        <a:xfrm>
          <a:off x="2376503" y="1440189"/>
          <a:ext cx="2352317" cy="1915906"/>
        </a:xfrm>
        <a:prstGeom prst="leftCircularArrow">
          <a:avLst>
            <a:gd name="adj1" fmla="val 10980"/>
            <a:gd name="adj2" fmla="val 1142322"/>
            <a:gd name="adj3" fmla="val 6300000"/>
            <a:gd name="adj4" fmla="val 18900000"/>
            <a:gd name="adj5" fmla="val 12500"/>
          </a:avLst>
        </a:prstGeom>
        <a:solidFill>
          <a:srgbClr val="53B9C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A2CA83-D4A1-4515-8CBE-BF7B59E19B62}">
      <dsp:nvSpPr>
        <dsp:cNvPr id="0" name=""/>
        <dsp:cNvSpPr/>
      </dsp:nvSpPr>
      <dsp:spPr>
        <a:xfrm>
          <a:off x="3024582" y="1728217"/>
          <a:ext cx="1311586" cy="1180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Checks Alma holdings file</a:t>
          </a:r>
        </a:p>
      </dsp:txBody>
      <dsp:txXfrm>
        <a:off x="3024582" y="1728217"/>
        <a:ext cx="1311586" cy="1180752"/>
      </dsp:txXfrm>
    </dsp:sp>
    <dsp:sp modelId="{97B638EB-CEC9-4A56-890F-0B0B9B7F57C8}">
      <dsp:nvSpPr>
        <dsp:cNvPr id="0" name=""/>
        <dsp:cNvSpPr/>
      </dsp:nvSpPr>
      <dsp:spPr>
        <a:xfrm>
          <a:off x="3202174" y="2667061"/>
          <a:ext cx="2023391" cy="1486416"/>
        </a:xfrm>
        <a:prstGeom prst="blockArc">
          <a:avLst>
            <a:gd name="adj1" fmla="val 13500000"/>
            <a:gd name="adj2" fmla="val 10800000"/>
            <a:gd name="adj3" fmla="val 12740"/>
          </a:avLst>
        </a:prstGeom>
        <a:solidFill>
          <a:srgbClr val="53B9C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291C89-9259-4BD3-B6CD-DD4CFCC7E660}">
      <dsp:nvSpPr>
        <dsp:cNvPr id="0" name=""/>
        <dsp:cNvSpPr/>
      </dsp:nvSpPr>
      <dsp:spPr>
        <a:xfrm>
          <a:off x="3512640" y="3027972"/>
          <a:ext cx="1400299" cy="7988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Availability is determined!</a:t>
          </a:r>
        </a:p>
      </dsp:txBody>
      <dsp:txXfrm>
        <a:off x="3512640" y="3027972"/>
        <a:ext cx="1400299" cy="7988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CFA9E-BE45-4D58-BE92-7C0293657D73}">
      <dsp:nvSpPr>
        <dsp:cNvPr id="0" name=""/>
        <dsp:cNvSpPr/>
      </dsp:nvSpPr>
      <dsp:spPr>
        <a:xfrm>
          <a:off x="41" y="19567"/>
          <a:ext cx="3936812" cy="1123200"/>
        </a:xfrm>
        <a:prstGeom prst="rect">
          <a:avLst/>
        </a:prstGeom>
        <a:solidFill>
          <a:srgbClr val="53B9CD"/>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77368" tIns="158496" rIns="277368" bIns="158496" numCol="1" spcCol="1270" anchor="ctr" anchorCtr="0">
          <a:noAutofit/>
        </a:bodyPr>
        <a:lstStyle/>
        <a:p>
          <a:pPr marL="0" lvl="0" indent="0" algn="ctr" defTabSz="1733550">
            <a:lnSpc>
              <a:spcPct val="90000"/>
            </a:lnSpc>
            <a:spcBef>
              <a:spcPct val="0"/>
            </a:spcBef>
            <a:spcAft>
              <a:spcPct val="35000"/>
            </a:spcAft>
            <a:buNone/>
          </a:pPr>
          <a:r>
            <a:rPr lang="en-US" sz="3900" kern="1200" dirty="0"/>
            <a:t>Holdings File</a:t>
          </a:r>
        </a:p>
      </dsp:txBody>
      <dsp:txXfrm>
        <a:off x="41" y="19567"/>
        <a:ext cx="3936812" cy="1123200"/>
      </dsp:txXfrm>
    </dsp:sp>
    <dsp:sp modelId="{7ED5196A-9FAC-4F67-ADA9-4910837C012F}">
      <dsp:nvSpPr>
        <dsp:cNvPr id="0" name=""/>
        <dsp:cNvSpPr/>
      </dsp:nvSpPr>
      <dsp:spPr>
        <a:xfrm>
          <a:off x="31279" y="1121419"/>
          <a:ext cx="3873627" cy="2822422"/>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kumimoji="0" lang="en-US" sz="2400" b="0" i="0" u="none" strike="noStrike" kern="1200" cap="none" normalizeH="0" baseline="0" dirty="0">
              <a:ln/>
              <a:effectLst/>
              <a:latin typeface="Verdana" pitchFamily="34" charset="0"/>
              <a:cs typeface="Times New Roman" pitchFamily="18" charset="0"/>
            </a:rPr>
            <a:t>Availability based on holdings file</a:t>
          </a:r>
          <a:endParaRPr lang="en-US" sz="2400" kern="1200" dirty="0"/>
        </a:p>
        <a:p>
          <a:pPr marL="228600" lvl="1" indent="-228600" algn="l" defTabSz="1066800" rtl="0">
            <a:lnSpc>
              <a:spcPct val="90000"/>
            </a:lnSpc>
            <a:spcBef>
              <a:spcPct val="0"/>
            </a:spcBef>
            <a:spcAft>
              <a:spcPct val="15000"/>
            </a:spcAft>
            <a:buChar char="•"/>
          </a:pPr>
          <a:endParaRPr lang="en-US" sz="2400" kern="1200" dirty="0"/>
        </a:p>
        <a:p>
          <a:pPr marL="228600" lvl="1" indent="-228600" algn="l" defTabSz="1066800" rtl="0">
            <a:lnSpc>
              <a:spcPct val="90000"/>
            </a:lnSpc>
            <a:spcBef>
              <a:spcPct val="0"/>
            </a:spcBef>
            <a:spcAft>
              <a:spcPct val="15000"/>
            </a:spcAft>
            <a:buChar char="•"/>
          </a:pPr>
          <a:r>
            <a:rPr kumimoji="0" lang="en-US" sz="2400" b="0" i="0" u="none" strike="noStrike" kern="1200" cap="none" normalizeH="0" baseline="0" dirty="0">
              <a:ln/>
              <a:effectLst/>
              <a:latin typeface="Verdana" pitchFamily="34" charset="0"/>
              <a:cs typeface="Times New Roman" pitchFamily="18" charset="0"/>
            </a:rPr>
            <a:t>Delivery via link resolver</a:t>
          </a:r>
          <a:endParaRPr lang="en-US" sz="2400" kern="1200" dirty="0"/>
        </a:p>
      </dsp:txBody>
      <dsp:txXfrm>
        <a:off x="31279" y="1121419"/>
        <a:ext cx="3873627" cy="2822422"/>
      </dsp:txXfrm>
    </dsp:sp>
    <dsp:sp modelId="{BB4A5D27-8520-4949-8688-C6D523BC0DAD}">
      <dsp:nvSpPr>
        <dsp:cNvPr id="0" name=""/>
        <dsp:cNvSpPr/>
      </dsp:nvSpPr>
      <dsp:spPr>
        <a:xfrm>
          <a:off x="4488007" y="22014"/>
          <a:ext cx="3936812" cy="1123200"/>
        </a:xfrm>
        <a:prstGeom prst="rect">
          <a:avLst/>
        </a:prstGeom>
        <a:solidFill>
          <a:srgbClr val="53B9CD"/>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77368" tIns="158496" rIns="277368" bIns="158496" numCol="1" spcCol="1270" anchor="ctr" anchorCtr="0">
          <a:noAutofit/>
        </a:bodyPr>
        <a:lstStyle/>
        <a:p>
          <a:pPr marL="0" lvl="0" indent="0" algn="ctr" defTabSz="1733550">
            <a:lnSpc>
              <a:spcPct val="90000"/>
            </a:lnSpc>
            <a:spcBef>
              <a:spcPct val="0"/>
            </a:spcBef>
            <a:spcAft>
              <a:spcPct val="35000"/>
            </a:spcAft>
            <a:buNone/>
          </a:pPr>
          <a:r>
            <a:rPr lang="en-US" sz="3900" kern="1200" dirty="0"/>
            <a:t>Link to Resource</a:t>
          </a:r>
        </a:p>
      </dsp:txBody>
      <dsp:txXfrm>
        <a:off x="4488007" y="22014"/>
        <a:ext cx="3936812" cy="1123200"/>
      </dsp:txXfrm>
    </dsp:sp>
    <dsp:sp modelId="{53057DB0-9C51-4F7C-B4A8-F030DF36B00D}">
      <dsp:nvSpPr>
        <dsp:cNvPr id="0" name=""/>
        <dsp:cNvSpPr/>
      </dsp:nvSpPr>
      <dsp:spPr>
        <a:xfrm>
          <a:off x="4488007" y="1145214"/>
          <a:ext cx="3936812" cy="281263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kumimoji="0" lang="en-US" sz="2400" b="0" i="0" u="none" strike="noStrike" kern="1200" cap="none" normalizeH="0" baseline="0" dirty="0">
              <a:ln/>
              <a:effectLst/>
              <a:latin typeface="Verdana" pitchFamily="34" charset="0"/>
              <a:cs typeface="Times New Roman" pitchFamily="18" charset="0"/>
            </a:rPr>
            <a:t>Availability based on the presence of a static link in the record</a:t>
          </a:r>
          <a:endParaRPr lang="en-US" sz="2400" kern="1200" dirty="0"/>
        </a:p>
        <a:p>
          <a:pPr marL="228600" lvl="1" indent="-228600" algn="l" defTabSz="1066800" rtl="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r>
            <a:rPr kumimoji="0" lang="en-US" sz="2400" b="0" i="0" u="none" strike="noStrike" kern="1200" cap="none" normalizeH="0" baseline="0" dirty="0">
              <a:ln/>
              <a:effectLst/>
              <a:latin typeface="Verdana" pitchFamily="34" charset="0"/>
              <a:cs typeface="Times New Roman" pitchFamily="18" charset="0"/>
            </a:rPr>
            <a:t>Delivery via static link in record</a:t>
          </a:r>
          <a:endParaRPr lang="en-US" sz="2400" kern="1200" dirty="0"/>
        </a:p>
      </dsp:txBody>
      <dsp:txXfrm>
        <a:off x="4488007" y="1145214"/>
        <a:ext cx="3936812" cy="28126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F5E10-E40B-4B7A-8C43-EC2AE6BBA47E}">
      <dsp:nvSpPr>
        <dsp:cNvPr id="0" name=""/>
        <dsp:cNvSpPr/>
      </dsp:nvSpPr>
      <dsp:spPr>
        <a:xfrm>
          <a:off x="0" y="1304591"/>
          <a:ext cx="8424862" cy="623610"/>
        </a:xfrm>
        <a:prstGeom prst="roundRect">
          <a:avLst/>
        </a:prstGeom>
        <a:solidFill>
          <a:srgbClr val="53B9C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solidFill>
                <a:schemeClr val="tx1"/>
              </a:solidFill>
            </a:rPr>
            <a:t>Available for Summon/360 as well as Alma with Summon</a:t>
          </a:r>
        </a:p>
      </dsp:txBody>
      <dsp:txXfrm>
        <a:off x="30442" y="1335033"/>
        <a:ext cx="8363978" cy="562726"/>
      </dsp:txXfrm>
    </dsp:sp>
    <dsp:sp modelId="{85882410-C746-4325-8D6C-4CB53D1736A0}">
      <dsp:nvSpPr>
        <dsp:cNvPr id="0" name=""/>
        <dsp:cNvSpPr/>
      </dsp:nvSpPr>
      <dsp:spPr>
        <a:xfrm>
          <a:off x="0" y="543531"/>
          <a:ext cx="8424862" cy="623610"/>
        </a:xfrm>
        <a:prstGeom prst="roundRect">
          <a:avLst/>
        </a:prstGeom>
        <a:solidFill>
          <a:srgbClr val="53B9C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solidFill>
                <a:schemeClr val="tx1"/>
              </a:solidFill>
            </a:rPr>
            <a:t>Centralized Index</a:t>
          </a:r>
        </a:p>
      </dsp:txBody>
      <dsp:txXfrm>
        <a:off x="30442" y="573973"/>
        <a:ext cx="8363978" cy="562726"/>
      </dsp:txXfrm>
    </dsp:sp>
    <dsp:sp modelId="{E54451B6-FD49-4C48-A471-2574493F8D52}">
      <dsp:nvSpPr>
        <dsp:cNvPr id="0" name=""/>
        <dsp:cNvSpPr/>
      </dsp:nvSpPr>
      <dsp:spPr>
        <a:xfrm>
          <a:off x="0" y="2088257"/>
          <a:ext cx="8424862" cy="623610"/>
        </a:xfrm>
        <a:prstGeom prst="roundRect">
          <a:avLst/>
        </a:prstGeom>
        <a:solidFill>
          <a:srgbClr val="53B9C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solidFill>
                <a:schemeClr val="tx1"/>
              </a:solidFill>
            </a:rPr>
            <a:t>Data harvested from content providers</a:t>
          </a:r>
        </a:p>
      </dsp:txBody>
      <dsp:txXfrm>
        <a:off x="30442" y="2118699"/>
        <a:ext cx="8363978" cy="562726"/>
      </dsp:txXfrm>
    </dsp:sp>
    <dsp:sp modelId="{44A6DD8B-0343-4418-9408-7972A83CFD1E}">
      <dsp:nvSpPr>
        <dsp:cNvPr id="0" name=""/>
        <dsp:cNvSpPr/>
      </dsp:nvSpPr>
      <dsp:spPr>
        <a:xfrm>
          <a:off x="0" y="2891832"/>
          <a:ext cx="8424862" cy="623610"/>
        </a:xfrm>
        <a:prstGeom prst="roundRect">
          <a:avLst/>
        </a:prstGeom>
        <a:solidFill>
          <a:srgbClr val="53B9C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dirty="0">
              <a:solidFill>
                <a:schemeClr val="tx1"/>
              </a:solidFill>
            </a:rPr>
            <a:t>Content providers not configured at collection level</a:t>
          </a:r>
        </a:p>
      </dsp:txBody>
      <dsp:txXfrm>
        <a:off x="30442" y="2922274"/>
        <a:ext cx="8363978" cy="5627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98667-FC22-464C-ADBD-330212FEF36D}">
      <dsp:nvSpPr>
        <dsp:cNvPr id="0" name=""/>
        <dsp:cNvSpPr/>
      </dsp:nvSpPr>
      <dsp:spPr>
        <a:xfrm>
          <a:off x="7404" y="1325979"/>
          <a:ext cx="2213171" cy="1327903"/>
        </a:xfrm>
        <a:prstGeom prst="roundRect">
          <a:avLst>
            <a:gd name="adj" fmla="val 10000"/>
          </a:avLst>
        </a:prstGeom>
        <a:solidFill>
          <a:srgbClr val="53B9C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accent1">
                  <a:lumMod val="50000"/>
                </a:schemeClr>
              </a:solidFill>
            </a:rPr>
            <a:t>360 KB queried</a:t>
          </a:r>
        </a:p>
      </dsp:txBody>
      <dsp:txXfrm>
        <a:off x="46297" y="1364872"/>
        <a:ext cx="2135385" cy="1250117"/>
      </dsp:txXfrm>
    </dsp:sp>
    <dsp:sp modelId="{E6701D85-F5ED-4395-A01D-917603DB8152}">
      <dsp:nvSpPr>
        <dsp:cNvPr id="0" name=""/>
        <dsp:cNvSpPr/>
      </dsp:nvSpPr>
      <dsp:spPr>
        <a:xfrm>
          <a:off x="2441893" y="1715498"/>
          <a:ext cx="469192" cy="5488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441893" y="1825271"/>
        <a:ext cx="328434" cy="329320"/>
      </dsp:txXfrm>
    </dsp:sp>
    <dsp:sp modelId="{4802E3A3-359E-4288-95E8-71F6E3146C0A}">
      <dsp:nvSpPr>
        <dsp:cNvPr id="0" name=""/>
        <dsp:cNvSpPr/>
      </dsp:nvSpPr>
      <dsp:spPr>
        <a:xfrm>
          <a:off x="3105845" y="1325979"/>
          <a:ext cx="2213171" cy="1327903"/>
        </a:xfrm>
        <a:prstGeom prst="roundRect">
          <a:avLst>
            <a:gd name="adj" fmla="val 10000"/>
          </a:avLst>
        </a:prstGeom>
        <a:solidFill>
          <a:srgbClr val="53B9C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accent1">
                  <a:lumMod val="50000"/>
                </a:schemeClr>
              </a:solidFill>
            </a:rPr>
            <a:t>Returns availability info to Summon</a:t>
          </a:r>
        </a:p>
      </dsp:txBody>
      <dsp:txXfrm>
        <a:off x="3144738" y="1364872"/>
        <a:ext cx="2135385" cy="1250117"/>
      </dsp:txXfrm>
    </dsp:sp>
    <dsp:sp modelId="{BEB4DD71-3FBE-444D-89A6-8FE9146A2DDF}">
      <dsp:nvSpPr>
        <dsp:cNvPr id="0" name=""/>
        <dsp:cNvSpPr/>
      </dsp:nvSpPr>
      <dsp:spPr>
        <a:xfrm>
          <a:off x="5540334" y="1715498"/>
          <a:ext cx="469192" cy="5488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540334" y="1825271"/>
        <a:ext cx="328434" cy="329320"/>
      </dsp:txXfrm>
    </dsp:sp>
    <dsp:sp modelId="{8CD4ED6F-8B39-41A4-AB1A-93ACCD813789}">
      <dsp:nvSpPr>
        <dsp:cNvPr id="0" name=""/>
        <dsp:cNvSpPr/>
      </dsp:nvSpPr>
      <dsp:spPr>
        <a:xfrm>
          <a:off x="6204285" y="1325979"/>
          <a:ext cx="2213171" cy="1327903"/>
        </a:xfrm>
        <a:prstGeom prst="roundRect">
          <a:avLst>
            <a:gd name="adj" fmla="val 10000"/>
          </a:avLst>
        </a:prstGeom>
        <a:solidFill>
          <a:srgbClr val="53B9C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accent1">
                  <a:lumMod val="50000"/>
                </a:schemeClr>
              </a:solidFill>
            </a:rPr>
            <a:t>Displays in Summon as FT or citation</a:t>
          </a:r>
        </a:p>
      </dsp:txBody>
      <dsp:txXfrm>
        <a:off x="6243178" y="1364872"/>
        <a:ext cx="2135385" cy="12501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71947-A3BB-4152-9211-1074A6E9B78C}">
      <dsp:nvSpPr>
        <dsp:cNvPr id="0" name=""/>
        <dsp:cNvSpPr/>
      </dsp:nvSpPr>
      <dsp:spPr>
        <a:xfrm>
          <a:off x="3999472" y="1790938"/>
          <a:ext cx="2188924" cy="2188924"/>
        </a:xfrm>
        <a:prstGeom prst="gear9">
          <a:avLst/>
        </a:prstGeom>
        <a:solidFill>
          <a:srgbClr val="53B9C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accent1">
                  <a:lumMod val="50000"/>
                </a:schemeClr>
              </a:solidFill>
            </a:rPr>
            <a:t>Index</a:t>
          </a:r>
        </a:p>
      </dsp:txBody>
      <dsp:txXfrm>
        <a:off x="4439543" y="2303683"/>
        <a:ext cx="1308782" cy="1125152"/>
      </dsp:txXfrm>
    </dsp:sp>
    <dsp:sp modelId="{8FE5D597-308F-469D-BA92-8DD1BA51CAD4}">
      <dsp:nvSpPr>
        <dsp:cNvPr id="0" name=""/>
        <dsp:cNvSpPr/>
      </dsp:nvSpPr>
      <dsp:spPr>
        <a:xfrm>
          <a:off x="2739881" y="1273556"/>
          <a:ext cx="1591945" cy="1591945"/>
        </a:xfrm>
        <a:prstGeom prst="gear6">
          <a:avLst/>
        </a:prstGeom>
        <a:solidFill>
          <a:srgbClr val="53B9C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accent1">
                  <a:lumMod val="50000"/>
                </a:schemeClr>
              </a:solidFill>
            </a:rPr>
            <a:t>Discovery</a:t>
          </a:r>
        </a:p>
        <a:p>
          <a:pPr marL="0" lvl="0" indent="0" algn="ctr" defTabSz="666750">
            <a:lnSpc>
              <a:spcPct val="90000"/>
            </a:lnSpc>
            <a:spcBef>
              <a:spcPct val="0"/>
            </a:spcBef>
            <a:spcAft>
              <a:spcPct val="35000"/>
            </a:spcAft>
            <a:buNone/>
          </a:pPr>
          <a:r>
            <a:rPr lang="en-US" sz="1500" kern="1200" dirty="0">
              <a:solidFill>
                <a:schemeClr val="accent1">
                  <a:lumMod val="50000"/>
                </a:schemeClr>
              </a:solidFill>
            </a:rPr>
            <a:t>Interface</a:t>
          </a:r>
        </a:p>
      </dsp:txBody>
      <dsp:txXfrm>
        <a:off x="3140658" y="1676755"/>
        <a:ext cx="790391" cy="785547"/>
      </dsp:txXfrm>
    </dsp:sp>
    <dsp:sp modelId="{ADBA3FF2-4F02-43E5-882E-22C895BF8EEA}">
      <dsp:nvSpPr>
        <dsp:cNvPr id="0" name=""/>
        <dsp:cNvSpPr/>
      </dsp:nvSpPr>
      <dsp:spPr>
        <a:xfrm rot="20700000">
          <a:off x="3631533" y="175276"/>
          <a:ext cx="1559781" cy="1559781"/>
        </a:xfrm>
        <a:prstGeom prst="gear6">
          <a:avLst/>
        </a:prstGeom>
        <a:solidFill>
          <a:srgbClr val="53B9C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accent1">
                  <a:lumMod val="50000"/>
                </a:schemeClr>
              </a:solidFill>
            </a:rPr>
            <a:t>Link</a:t>
          </a:r>
          <a:r>
            <a:rPr lang="en-US" sz="1500" kern="1200" dirty="0"/>
            <a:t> </a:t>
          </a:r>
          <a:r>
            <a:rPr lang="en-US" sz="1500" kern="1200" dirty="0">
              <a:solidFill>
                <a:schemeClr val="accent1">
                  <a:lumMod val="50000"/>
                </a:schemeClr>
              </a:solidFill>
            </a:rPr>
            <a:t>resolver</a:t>
          </a:r>
        </a:p>
      </dsp:txBody>
      <dsp:txXfrm rot="-20700000">
        <a:off x="3973639" y="517382"/>
        <a:ext cx="875569" cy="875569"/>
      </dsp:txXfrm>
    </dsp:sp>
    <dsp:sp modelId="{CA0E3F42-5C11-40E7-992F-7DE384F8EFBA}">
      <dsp:nvSpPr>
        <dsp:cNvPr id="0" name=""/>
        <dsp:cNvSpPr/>
      </dsp:nvSpPr>
      <dsp:spPr>
        <a:xfrm>
          <a:off x="3842787" y="1461960"/>
          <a:ext cx="2801823" cy="2801823"/>
        </a:xfrm>
        <a:prstGeom prst="circularArrow">
          <a:avLst>
            <a:gd name="adj1" fmla="val 4687"/>
            <a:gd name="adj2" fmla="val 299029"/>
            <a:gd name="adj3" fmla="val 2510946"/>
            <a:gd name="adj4" fmla="val 15872567"/>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0BF856-3246-45DE-B3A1-B5FE198B92BA}">
      <dsp:nvSpPr>
        <dsp:cNvPr id="0" name=""/>
        <dsp:cNvSpPr/>
      </dsp:nvSpPr>
      <dsp:spPr>
        <a:xfrm>
          <a:off x="2457951" y="922239"/>
          <a:ext cx="2035699" cy="203569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4995D5-27FE-4406-9E7A-EBF17C1540AF}">
      <dsp:nvSpPr>
        <dsp:cNvPr id="0" name=""/>
        <dsp:cNvSpPr/>
      </dsp:nvSpPr>
      <dsp:spPr>
        <a:xfrm>
          <a:off x="3270739" y="-165454"/>
          <a:ext cx="2194894" cy="219489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DA9D4-B850-4951-B1F3-6BC16FB773CB}">
      <dsp:nvSpPr>
        <dsp:cNvPr id="0" name=""/>
        <dsp:cNvSpPr/>
      </dsp:nvSpPr>
      <dsp:spPr>
        <a:xfrm>
          <a:off x="2909373" y="1567297"/>
          <a:ext cx="2409264" cy="2409264"/>
        </a:xfrm>
        <a:prstGeom prst="ellipse">
          <a:avLst/>
        </a:prstGeom>
        <a:solidFill>
          <a:srgbClr val="53B9C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dirty="0">
              <a:solidFill>
                <a:schemeClr val="accent1">
                  <a:lumMod val="50000"/>
                </a:schemeClr>
              </a:solidFill>
            </a:rPr>
            <a:t>Link Resolver Menu</a:t>
          </a:r>
        </a:p>
      </dsp:txBody>
      <dsp:txXfrm>
        <a:off x="3262202" y="1920126"/>
        <a:ext cx="1703606" cy="1703606"/>
      </dsp:txXfrm>
    </dsp:sp>
    <dsp:sp modelId="{7B9F03FC-E767-43F7-BF0A-EC89E5122803}">
      <dsp:nvSpPr>
        <dsp:cNvPr id="0" name=""/>
        <dsp:cNvSpPr/>
      </dsp:nvSpPr>
      <dsp:spPr>
        <a:xfrm rot="12900000">
          <a:off x="1294356" y="1124621"/>
          <a:ext cx="1914723" cy="68664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B5DD6A-EB8E-4C1F-9C9E-9D5148567AB6}">
      <dsp:nvSpPr>
        <dsp:cNvPr id="0" name=""/>
        <dsp:cNvSpPr/>
      </dsp:nvSpPr>
      <dsp:spPr>
        <a:xfrm>
          <a:off x="323092" y="3301"/>
          <a:ext cx="2288801" cy="1831041"/>
        </a:xfrm>
        <a:prstGeom prst="roundRect">
          <a:avLst>
            <a:gd name="adj" fmla="val 10000"/>
          </a:avLst>
        </a:prstGeom>
        <a:solidFill>
          <a:srgbClr val="53B9C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778000">
            <a:lnSpc>
              <a:spcPct val="90000"/>
            </a:lnSpc>
            <a:spcBef>
              <a:spcPct val="0"/>
            </a:spcBef>
            <a:spcAft>
              <a:spcPct val="35000"/>
            </a:spcAft>
            <a:buNone/>
          </a:pPr>
          <a:r>
            <a:rPr lang="en-US" sz="4000" kern="1200" dirty="0" err="1">
              <a:solidFill>
                <a:schemeClr val="accent1">
                  <a:lumMod val="50000"/>
                </a:schemeClr>
              </a:solidFill>
            </a:rPr>
            <a:t>OpenURL</a:t>
          </a:r>
          <a:r>
            <a:rPr lang="en-US" sz="4000" kern="1200" dirty="0">
              <a:solidFill>
                <a:schemeClr val="accent1">
                  <a:lumMod val="50000"/>
                </a:schemeClr>
              </a:solidFill>
            </a:rPr>
            <a:t> template</a:t>
          </a:r>
        </a:p>
      </dsp:txBody>
      <dsp:txXfrm>
        <a:off x="376721" y="56930"/>
        <a:ext cx="2181543" cy="1723783"/>
      </dsp:txXfrm>
    </dsp:sp>
    <dsp:sp modelId="{077656F1-EE91-4BE3-AB20-8E51193CD541}">
      <dsp:nvSpPr>
        <dsp:cNvPr id="0" name=""/>
        <dsp:cNvSpPr/>
      </dsp:nvSpPr>
      <dsp:spPr>
        <a:xfrm rot="19500000">
          <a:off x="5018931" y="1124621"/>
          <a:ext cx="1914723" cy="68664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58BA3C-8B0E-4071-8649-1BE523194E69}">
      <dsp:nvSpPr>
        <dsp:cNvPr id="0" name=""/>
        <dsp:cNvSpPr/>
      </dsp:nvSpPr>
      <dsp:spPr>
        <a:xfrm>
          <a:off x="5616117" y="3301"/>
          <a:ext cx="2288801" cy="1831041"/>
        </a:xfrm>
        <a:prstGeom prst="roundRect">
          <a:avLst>
            <a:gd name="adj" fmla="val 10000"/>
          </a:avLst>
        </a:prstGeom>
        <a:solidFill>
          <a:srgbClr val="53B9C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solidFill>
                <a:schemeClr val="accent1">
                  <a:lumMod val="50000"/>
                </a:schemeClr>
              </a:solidFill>
            </a:rPr>
            <a:t>Record metadata</a:t>
          </a:r>
        </a:p>
      </dsp:txBody>
      <dsp:txXfrm>
        <a:off x="5669746" y="56930"/>
        <a:ext cx="2181543" cy="17237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2EB90-6E84-4430-815F-5C717E81B28C}">
      <dsp:nvSpPr>
        <dsp:cNvPr id="0" name=""/>
        <dsp:cNvSpPr/>
      </dsp:nvSpPr>
      <dsp:spPr>
        <a:xfrm>
          <a:off x="2692120" y="458851"/>
          <a:ext cx="3051039" cy="3126126"/>
        </a:xfrm>
        <a:prstGeom prst="blockArc">
          <a:avLst>
            <a:gd name="adj1" fmla="val 1080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909AC7-28FC-44E9-A090-7E7C34469631}">
      <dsp:nvSpPr>
        <dsp:cNvPr id="0" name=""/>
        <dsp:cNvSpPr/>
      </dsp:nvSpPr>
      <dsp:spPr>
        <a:xfrm>
          <a:off x="2661749" y="466024"/>
          <a:ext cx="3111781" cy="3111781"/>
        </a:xfrm>
        <a:prstGeom prst="blockArc">
          <a:avLst>
            <a:gd name="adj1" fmla="val 5400000"/>
            <a:gd name="adj2" fmla="val 108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C0B7CB-DCDF-4B7E-832E-581FA637D636}">
      <dsp:nvSpPr>
        <dsp:cNvPr id="0" name=""/>
        <dsp:cNvSpPr/>
      </dsp:nvSpPr>
      <dsp:spPr>
        <a:xfrm>
          <a:off x="2661749" y="466024"/>
          <a:ext cx="3111781" cy="3111781"/>
        </a:xfrm>
        <a:prstGeom prst="blockArc">
          <a:avLst>
            <a:gd name="adj1" fmla="val 0"/>
            <a:gd name="adj2" fmla="val 54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6340BA-88B5-4673-8FED-187A3A0BF816}">
      <dsp:nvSpPr>
        <dsp:cNvPr id="0" name=""/>
        <dsp:cNvSpPr/>
      </dsp:nvSpPr>
      <dsp:spPr>
        <a:xfrm>
          <a:off x="2661749" y="466024"/>
          <a:ext cx="3111781" cy="3111781"/>
        </a:xfrm>
        <a:prstGeom prst="blockArc">
          <a:avLst>
            <a:gd name="adj1" fmla="val 16200000"/>
            <a:gd name="adj2" fmla="val 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12E5DAA-DF19-40B9-9BC3-DF6C5872CD3A}">
      <dsp:nvSpPr>
        <dsp:cNvPr id="0" name=""/>
        <dsp:cNvSpPr/>
      </dsp:nvSpPr>
      <dsp:spPr>
        <a:xfrm>
          <a:off x="3500970" y="1305245"/>
          <a:ext cx="1433338" cy="1433338"/>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l="-16000" r="-16000"/>
          </a:stretch>
        </a:blipFill>
        <a:ln w="25400" cap="flat" cmpd="sng" algn="ctr">
          <a:solidFill>
            <a:schemeClr val="bg1"/>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3710877" y="1515152"/>
        <a:ext cx="1013524" cy="1013524"/>
      </dsp:txXfrm>
    </dsp:sp>
    <dsp:sp modelId="{577CDC62-F64C-4354-9DC0-2A61E9D1E41F}">
      <dsp:nvSpPr>
        <dsp:cNvPr id="0" name=""/>
        <dsp:cNvSpPr/>
      </dsp:nvSpPr>
      <dsp:spPr>
        <a:xfrm>
          <a:off x="3715971" y="476"/>
          <a:ext cx="1003337" cy="1003337"/>
        </a:xfrm>
        <a:prstGeom prst="ellipse">
          <a:avLst/>
        </a:prstGeom>
        <a:solidFill>
          <a:srgbClr val="53B9C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3B3838"/>
              </a:solidFill>
            </a:rPr>
            <a:t>Proxy </a:t>
          </a:r>
          <a:r>
            <a:rPr lang="en-US" sz="1200" b="1" kern="1200" dirty="0" err="1">
              <a:solidFill>
                <a:srgbClr val="3B3838"/>
              </a:solidFill>
            </a:rPr>
            <a:t>Auth</a:t>
          </a:r>
          <a:endParaRPr lang="en-US" sz="1200" b="1" kern="1200" dirty="0">
            <a:solidFill>
              <a:srgbClr val="3B3838"/>
            </a:solidFill>
          </a:endParaRPr>
        </a:p>
      </dsp:txBody>
      <dsp:txXfrm>
        <a:off x="3862906" y="147411"/>
        <a:ext cx="709467" cy="709467"/>
      </dsp:txXfrm>
    </dsp:sp>
    <dsp:sp modelId="{BDF1709C-B53E-4B71-8407-8BA1C1597445}">
      <dsp:nvSpPr>
        <dsp:cNvPr id="0" name=""/>
        <dsp:cNvSpPr/>
      </dsp:nvSpPr>
      <dsp:spPr>
        <a:xfrm>
          <a:off x="5235741" y="1520246"/>
          <a:ext cx="1003337" cy="1003337"/>
        </a:xfrm>
        <a:prstGeom prst="ellipse">
          <a:avLst/>
        </a:prstGeom>
        <a:solidFill>
          <a:srgbClr val="53B9C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3B3838"/>
              </a:solidFill>
            </a:rPr>
            <a:t>Inaccurate metadata</a:t>
          </a:r>
        </a:p>
      </dsp:txBody>
      <dsp:txXfrm>
        <a:off x="5382676" y="1667181"/>
        <a:ext cx="709467" cy="709467"/>
      </dsp:txXfrm>
    </dsp:sp>
    <dsp:sp modelId="{C276340A-ECCB-4AF3-A657-7ED60FD1C878}">
      <dsp:nvSpPr>
        <dsp:cNvPr id="0" name=""/>
        <dsp:cNvSpPr/>
      </dsp:nvSpPr>
      <dsp:spPr>
        <a:xfrm>
          <a:off x="3715971" y="3040016"/>
          <a:ext cx="1003337" cy="1003337"/>
        </a:xfrm>
        <a:prstGeom prst="ellipse">
          <a:avLst/>
        </a:prstGeom>
        <a:solidFill>
          <a:srgbClr val="53B9C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3B3838"/>
              </a:solidFill>
            </a:rPr>
            <a:t>Metadata mismatch</a:t>
          </a:r>
        </a:p>
      </dsp:txBody>
      <dsp:txXfrm>
        <a:off x="3862906" y="3186951"/>
        <a:ext cx="709467" cy="709467"/>
      </dsp:txXfrm>
    </dsp:sp>
    <dsp:sp modelId="{840CCCCC-3E0A-498A-A8C7-8A296FDE03D7}">
      <dsp:nvSpPr>
        <dsp:cNvPr id="0" name=""/>
        <dsp:cNvSpPr/>
      </dsp:nvSpPr>
      <dsp:spPr>
        <a:xfrm>
          <a:off x="2196201" y="1520246"/>
          <a:ext cx="1003337" cy="1003337"/>
        </a:xfrm>
        <a:prstGeom prst="ellipse">
          <a:avLst/>
        </a:prstGeom>
        <a:solidFill>
          <a:srgbClr val="53B9C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3B3838"/>
              </a:solidFill>
            </a:rPr>
            <a:t>Parser or syntax bug</a:t>
          </a:r>
        </a:p>
      </dsp:txBody>
      <dsp:txXfrm>
        <a:off x="2343136" y="1667181"/>
        <a:ext cx="709467" cy="7094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D34969-17D0-412E-ADDE-497AF4AD63CE}">
      <dsp:nvSpPr>
        <dsp:cNvPr id="0" name=""/>
        <dsp:cNvSpPr/>
      </dsp:nvSpPr>
      <dsp:spPr>
        <a:xfrm>
          <a:off x="40" y="123691"/>
          <a:ext cx="3844827" cy="921600"/>
        </a:xfrm>
        <a:prstGeom prst="rect">
          <a:avLst/>
        </a:prstGeom>
        <a:solidFill>
          <a:srgbClr val="53B9CD"/>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lumMod val="95000"/>
                  <a:lumOff val="5000"/>
                </a:schemeClr>
              </a:solidFill>
            </a:rPr>
            <a:t>Configuration</a:t>
          </a:r>
          <a:r>
            <a:rPr lang="en-US" sz="3200" kern="1200" dirty="0"/>
            <a:t>	</a:t>
          </a:r>
        </a:p>
      </dsp:txBody>
      <dsp:txXfrm>
        <a:off x="40" y="123691"/>
        <a:ext cx="3844827" cy="921600"/>
      </dsp:txXfrm>
    </dsp:sp>
    <dsp:sp modelId="{533519AB-18C3-4BB1-940A-2C02D70ECB47}">
      <dsp:nvSpPr>
        <dsp:cNvPr id="0" name=""/>
        <dsp:cNvSpPr/>
      </dsp:nvSpPr>
      <dsp:spPr>
        <a:xfrm>
          <a:off x="40" y="1045291"/>
          <a:ext cx="3844827" cy="2810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URL in proxy </a:t>
          </a:r>
          <a:r>
            <a:rPr lang="en-US" sz="3200" kern="1200" dirty="0" err="1"/>
            <a:t>config</a:t>
          </a:r>
          <a:r>
            <a:rPr lang="en-US" sz="3200" kern="1200" dirty="0"/>
            <a:t> table?</a:t>
          </a:r>
        </a:p>
        <a:p>
          <a:pPr marL="285750" lvl="1" indent="-285750" algn="l" defTabSz="1422400">
            <a:lnSpc>
              <a:spcPct val="90000"/>
            </a:lnSpc>
            <a:spcBef>
              <a:spcPct val="0"/>
            </a:spcBef>
            <a:spcAft>
              <a:spcPct val="15000"/>
            </a:spcAft>
            <a:buChar char="•"/>
          </a:pPr>
          <a:r>
            <a:rPr lang="en-US" sz="3200" kern="1200" dirty="0"/>
            <a:t>Accessible w/o proxy?</a:t>
          </a:r>
        </a:p>
        <a:p>
          <a:pPr marL="285750" lvl="1" indent="-285750" algn="l" defTabSz="1422400">
            <a:lnSpc>
              <a:spcPct val="90000"/>
            </a:lnSpc>
            <a:spcBef>
              <a:spcPct val="0"/>
            </a:spcBef>
            <a:spcAft>
              <a:spcPct val="15000"/>
            </a:spcAft>
            <a:buChar char="•"/>
          </a:pPr>
          <a:r>
            <a:rPr lang="en-US" sz="3200" kern="1200" dirty="0"/>
            <a:t>IP on file?</a:t>
          </a:r>
        </a:p>
      </dsp:txBody>
      <dsp:txXfrm>
        <a:off x="40" y="1045291"/>
        <a:ext cx="3844827" cy="2810880"/>
      </dsp:txXfrm>
    </dsp:sp>
    <dsp:sp modelId="{CEC6ED16-3837-455D-9EA8-E354959F179B}">
      <dsp:nvSpPr>
        <dsp:cNvPr id="0" name=""/>
        <dsp:cNvSpPr/>
      </dsp:nvSpPr>
      <dsp:spPr>
        <a:xfrm>
          <a:off x="4383143" y="123691"/>
          <a:ext cx="3844827" cy="921600"/>
        </a:xfrm>
        <a:prstGeom prst="rect">
          <a:avLst/>
        </a:prstGeom>
        <a:solidFill>
          <a:srgbClr val="53B9CD"/>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lumMod val="95000"/>
                  <a:lumOff val="5000"/>
                </a:schemeClr>
              </a:solidFill>
            </a:rPr>
            <a:t>Unique IDs</a:t>
          </a:r>
        </a:p>
      </dsp:txBody>
      <dsp:txXfrm>
        <a:off x="4383143" y="123691"/>
        <a:ext cx="3844827" cy="921600"/>
      </dsp:txXfrm>
    </dsp:sp>
    <dsp:sp modelId="{EB094187-4CBC-4BD3-AABB-40253355FC6A}">
      <dsp:nvSpPr>
        <dsp:cNvPr id="0" name=""/>
        <dsp:cNvSpPr/>
      </dsp:nvSpPr>
      <dsp:spPr>
        <a:xfrm>
          <a:off x="4383143" y="1045291"/>
          <a:ext cx="3844827" cy="2810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a:t>Check L/P parameters (Alma)</a:t>
          </a:r>
        </a:p>
        <a:p>
          <a:pPr marL="285750" lvl="1" indent="-285750" algn="l" defTabSz="1422400">
            <a:lnSpc>
              <a:spcPct val="90000"/>
            </a:lnSpc>
            <a:spcBef>
              <a:spcPct val="0"/>
            </a:spcBef>
            <a:spcAft>
              <a:spcPct val="15000"/>
            </a:spcAft>
            <a:buChar char="•"/>
          </a:pPr>
          <a:r>
            <a:rPr lang="en-US" sz="3200" kern="1200" dirty="0" err="1"/>
            <a:t>LocIDs</a:t>
          </a:r>
          <a:r>
            <a:rPr lang="en-US" sz="3200" kern="1200" dirty="0"/>
            <a:t> (Gale)</a:t>
          </a:r>
        </a:p>
        <a:p>
          <a:pPr marL="285750" lvl="1" indent="-285750" algn="l" defTabSz="1422400">
            <a:lnSpc>
              <a:spcPct val="90000"/>
            </a:lnSpc>
            <a:spcBef>
              <a:spcPct val="0"/>
            </a:spcBef>
            <a:spcAft>
              <a:spcPct val="15000"/>
            </a:spcAft>
            <a:buChar char="•"/>
          </a:pPr>
          <a:r>
            <a:rPr lang="en-US" sz="3200" kern="1200" dirty="0"/>
            <a:t>Site ID (</a:t>
          </a:r>
          <a:r>
            <a:rPr lang="en-US" sz="3200" kern="1200" dirty="0" err="1"/>
            <a:t>Ebook</a:t>
          </a:r>
          <a:r>
            <a:rPr lang="en-US" sz="3200" kern="1200" dirty="0"/>
            <a:t> Central)</a:t>
          </a:r>
        </a:p>
      </dsp:txBody>
      <dsp:txXfrm>
        <a:off x="4383143" y="1045291"/>
        <a:ext cx="3844827" cy="28108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4/19/2019</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4/19/2019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6" y="-60986"/>
            <a:ext cx="9143999" cy="3216881"/>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245562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08385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593587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27128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7" name="Text Placeholder 10">
            <a:extLst>
              <a:ext uri="{FF2B5EF4-FFF2-40B4-BE49-F238E27FC236}">
                <a16:creationId xmlns:a16="http://schemas.microsoft.com/office/drawing/2014/main" id="{7AB3B9CF-95BB-432A-BDB8-C551CE5AC695}"/>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592385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 name="Text Placeholder 10">
            <a:extLst>
              <a:ext uri="{FF2B5EF4-FFF2-40B4-BE49-F238E27FC236}">
                <a16:creationId xmlns:a16="http://schemas.microsoft.com/office/drawing/2014/main" id="{B9860F54-6473-42B9-9C70-2120A13EDC90}"/>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 name="Text Placeholder 10">
            <a:extLst>
              <a:ext uri="{FF2B5EF4-FFF2-40B4-BE49-F238E27FC236}">
                <a16:creationId xmlns:a16="http://schemas.microsoft.com/office/drawing/2014/main" id="{5E0AA6E8-5C67-4218-B9D9-F0A61180B1E8}"/>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 y="0"/>
            <a:ext cx="9141291"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 name="Text Placeholder 10">
            <a:extLst>
              <a:ext uri="{FF2B5EF4-FFF2-40B4-BE49-F238E27FC236}">
                <a16:creationId xmlns:a16="http://schemas.microsoft.com/office/drawing/2014/main" id="{619BA8FF-75EB-4AF8-8E79-7820FDCF47BF}"/>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902147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2019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9" r:id="rId7"/>
    <p:sldLayoutId id="2147483805" r:id="rId8"/>
    <p:sldLayoutId id="214748376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810" r:id="rId18"/>
    <p:sldLayoutId id="2147483764" r:id="rId19"/>
    <p:sldLayoutId id="2147483793" r:id="rId20"/>
    <p:sldLayoutId id="2147483802" r:id="rId21"/>
    <p:sldLayoutId id="2147483813" r:id="rId22"/>
    <p:sldLayoutId id="2147483814" r:id="rId23"/>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9.xml"/><Relationship Id="rId1" Type="http://schemas.openxmlformats.org/officeDocument/2006/relationships/tags" Target="../tags/tag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9.xml"/><Relationship Id="rId1" Type="http://schemas.openxmlformats.org/officeDocument/2006/relationships/tags" Target="../tags/tag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9.xml"/><Relationship Id="rId1" Type="http://schemas.openxmlformats.org/officeDocument/2006/relationships/tags" Target="../tags/tag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knowledge.exlibrisgroup.com/Primo/Product_Documentation/Interoperability_Guide/Linking_to_Delivery_Systems/Types_of_Links" TargetMode="External"/><Relationship Id="rId2" Type="http://schemas.openxmlformats.org/officeDocument/2006/relationships/hyperlink" Target="http://knowledge.exlibrisgroup.com/Primo_Central/Product_Documentation/Primo_Central_Indexing" TargetMode="External"/><Relationship Id="rId1" Type="http://schemas.openxmlformats.org/officeDocument/2006/relationships/slideLayout" Target="../slideLayouts/slideLayout12.xml"/><Relationship Id="rId5" Type="http://schemas.openxmlformats.org/officeDocument/2006/relationships/hyperlink" Target="http://knowledge.exlibrisgroup.com/Alma/Product_Documentation/Alma_Online_Help_(English)/Alma-Primo_Integration/Alma_as_a_Source_of_Holdings_Information_for_Primo_Central/Configuring_Primo_Central_to_Use_the_Institutional_Holdings_File" TargetMode="External"/><Relationship Id="rId4" Type="http://schemas.openxmlformats.org/officeDocument/2006/relationships/hyperlink" Target="http://knowledge.exlibrisgroup.com/Primo_Central/Knowledge_Articles/Activate_Resources_in_the_Primo_Central_Wizar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slideLayout" Target="../slideLayouts/slideLayout10.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9.xml"/><Relationship Id="rId1" Type="http://schemas.openxmlformats.org/officeDocument/2006/relationships/tags" Target="../tags/tag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9.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9.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9.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9.xml"/><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9.xml"/><Relationship Id="rId1" Type="http://schemas.openxmlformats.org/officeDocument/2006/relationships/tags" Target="../tags/tag18.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Layout" Target="../slideLayouts/slideLayout9.xml"/><Relationship Id="rId1" Type="http://schemas.openxmlformats.org/officeDocument/2006/relationships/tags" Target="../tags/tag1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20.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9.xml"/><Relationship Id="rId1" Type="http://schemas.openxmlformats.org/officeDocument/2006/relationships/tags" Target="../tags/tag21.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9.xml"/><Relationship Id="rId1" Type="http://schemas.openxmlformats.org/officeDocument/2006/relationships/tags" Target="../tags/tag22.xml"/></Relationships>
</file>

<file path=ppt/slides/_rels/slide26.xml.rels><?xml version="1.0" encoding="UTF-8" standalone="yes"?>
<Relationships xmlns="http://schemas.openxmlformats.org/package/2006/relationships"><Relationship Id="rId3" Type="http://schemas.openxmlformats.org/officeDocument/2006/relationships/hyperlink" Target="http://knowledge.exlibrisgroup.com/SFX/Training/SFX_Direct_Implementation_Training/01_KB_Manager:_Activating_Resources" TargetMode="External"/><Relationship Id="rId2" Type="http://schemas.openxmlformats.org/officeDocument/2006/relationships/hyperlink" Target="http://knowledge.exlibrisgroup.com/Alma/Knowledge_Articles/Activating_Alma_Portfolios_-_checklist" TargetMode="External"/><Relationship Id="rId1" Type="http://schemas.openxmlformats.org/officeDocument/2006/relationships/slideLayout" Target="../slideLayouts/slideLayout12.xml"/><Relationship Id="rId4" Type="http://schemas.openxmlformats.org/officeDocument/2006/relationships/hyperlink" Target="http://knowledge.exlibrisgroup.com/Alma/Product_Documentation/Alma_Online_Help_(English)/Alma-Primo_Integration/Alma_as_a_Source_of_Holdings_Information_for_Primo_Central/Publishing_Electronic_Holdings_to_Primo_Centra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slideLayout" Target="../slideLayouts/slideLayout10.xml"/><Relationship Id="rId1" Type="http://schemas.openxmlformats.org/officeDocument/2006/relationships/tags" Target="../tags/tag2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hyperlink" Target="https://knowledge.exlibrisgroup.com/Alma/Knowledge_Articles/How_to_extract_OpenURL_from_a_Primo_Central_Alma_and_other_sources" TargetMode="External"/><Relationship Id="rId2" Type="http://schemas.openxmlformats.org/officeDocument/2006/relationships/slideLayout" Target="../slideLayouts/slideLayout9.xml"/><Relationship Id="rId1" Type="http://schemas.openxmlformats.org/officeDocument/2006/relationships/tags" Target="../tags/tag25.xml"/></Relationships>
</file>

<file path=ppt/slides/_rels/slide31.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40Resource_Management/050Inventory/020Managing_Electronic_Resources#Step+2+-+Primo+VE" TargetMode="External"/><Relationship Id="rId2" Type="http://schemas.openxmlformats.org/officeDocument/2006/relationships/slideLayout" Target="../slideLayouts/slideLayout9.xml"/><Relationship Id="rId1" Type="http://schemas.openxmlformats.org/officeDocument/2006/relationships/tags" Target="../tags/tag26.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9.xml"/><Relationship Id="rId1" Type="http://schemas.openxmlformats.org/officeDocument/2006/relationships/tags" Target="../tags/tag27.xml"/></Relationships>
</file>

<file path=ppt/slides/_rels/slide33.xml.rels><?xml version="1.0" encoding="UTF-8" standalone="yes"?>
<Relationships xmlns="http://schemas.openxmlformats.org/package/2006/relationships"><Relationship Id="rId3" Type="http://schemas.openxmlformats.org/officeDocument/2006/relationships/hyperlink" Target="http://qk8mu7jr6k.search.serialssolutions.com/" TargetMode="External"/><Relationship Id="rId2" Type="http://schemas.openxmlformats.org/officeDocument/2006/relationships/slideLayout" Target="../slideLayouts/slideLayout9.xml"/><Relationship Id="rId1" Type="http://schemas.openxmlformats.org/officeDocument/2006/relationships/tags" Target="../tags/tag28.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29.xml"/></Relationships>
</file>

<file path=ppt/slides/_rels/slide35.xml.rels><?xml version="1.0" encoding="UTF-8" standalone="yes"?>
<Relationships xmlns="http://schemas.openxmlformats.org/package/2006/relationships"><Relationship Id="rId3" Type="http://schemas.openxmlformats.org/officeDocument/2006/relationships/hyperlink" Target="http://www.ajcn.org/cgi/content/fulltext/71/6/1525" TargetMode="External"/><Relationship Id="rId2" Type="http://schemas.openxmlformats.org/officeDocument/2006/relationships/slideLayout" Target="../slideLayouts/slideLayout9.xml"/><Relationship Id="rId1" Type="http://schemas.openxmlformats.org/officeDocument/2006/relationships/tags" Target="../tags/tag30.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31.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9.xml"/><Relationship Id="rId1" Type="http://schemas.openxmlformats.org/officeDocument/2006/relationships/tags" Target="../tags/tag3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33.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3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9.xml"/><Relationship Id="rId1" Type="http://schemas.openxmlformats.org/officeDocument/2006/relationships/tags" Target="../tags/tag35.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9.xml"/><Relationship Id="rId1" Type="http://schemas.openxmlformats.org/officeDocument/2006/relationships/tags" Target="../tags/tag36.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9.xml"/><Relationship Id="rId1" Type="http://schemas.openxmlformats.org/officeDocument/2006/relationships/tags" Target="../tags/tag37.xml"/></Relationships>
</file>

<file path=ppt/slides/_rels/slide43.xml.rels><?xml version="1.0" encoding="UTF-8" standalone="yes"?>
<Relationships xmlns="http://schemas.openxmlformats.org/package/2006/relationships"><Relationship Id="rId8" Type="http://schemas.openxmlformats.org/officeDocument/2006/relationships/hyperlink" Target="https://www.google.com/url?sa=t&amp;rct=j&amp;q=&amp;esrc=s&amp;source=web&amp;cd=1&amp;cad=rja&amp;uact=8&amp;ved=0ahUKEwjxqJnHk8naAhVD-2MKHT2qBxkQFggmMAA&amp;url=https://knowledge.exlibrisgroup.com/@api/deki/files/26602/SFX_Target_and_Alma_E-Collection_Configuration.pdf" TargetMode="External"/><Relationship Id="rId3" Type="http://schemas.openxmlformats.org/officeDocument/2006/relationships/hyperlink" Target="http://knowledge.exlibrisgroup.com/Cross-Product/Knowledge_Articles/How_To_Report_Full_Text_Linking_and_Availability_Problems_to_Support" TargetMode="External"/><Relationship Id="rId7" Type="http://schemas.openxmlformats.org/officeDocument/2006/relationships/hyperlink" Target="https://knowledge.exlibrisgroup.com/360_Services/360_Core_Client_Center/0Product_Documentation/Manage_Your_Data/Client_Center:_The_Database_Details_Page/360_Services_and_Summon:_Databases_that_Require_Custom_Configurations" TargetMode="External"/><Relationship Id="rId2" Type="http://schemas.openxmlformats.org/officeDocument/2006/relationships/hyperlink" Target="http://knowledge.exlibrisgroup.com/Alma/Training/Extended_Training/Alma_Link_Resolver" TargetMode="External"/><Relationship Id="rId1" Type="http://schemas.openxmlformats.org/officeDocument/2006/relationships/slideLayout" Target="../slideLayouts/slideLayout12.xml"/><Relationship Id="rId6" Type="http://schemas.openxmlformats.org/officeDocument/2006/relationships/hyperlink" Target="https://knowledge.exlibrisgroup.com/360_Services/360_Link/0Product_Documentation/Configuring_360_Link_and_Setting_Up_Sources_and_Targets/Setting_Up_Linking_Targets/Linkers/360_Link:_Available_Target_Linking-Syntaxes_(%22Linkers%22)" TargetMode="External"/><Relationship Id="rId5" Type="http://schemas.openxmlformats.org/officeDocument/2006/relationships/hyperlink" Target="http://knowledge.exlibrisgroup.com/SFX/Training/SFX_Direct_Implementation_Training/04_Basic_Troubleshooting" TargetMode="External"/><Relationship Id="rId4" Type="http://schemas.openxmlformats.org/officeDocument/2006/relationships/hyperlink" Target="http://knowledge.exlibrisgroup.com/SFX/Knowledge_Articles/Turn_on_Debugging_mode_to_view_Target_URLs"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Layout" Target="../slideLayouts/slideLayout9.xml"/><Relationship Id="rId1" Type="http://schemas.openxmlformats.org/officeDocument/2006/relationships/tags" Target="../tags/tag3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slideLayout" Target="../slideLayouts/slideLayout9.xml"/><Relationship Id="rId1" Type="http://schemas.openxmlformats.org/officeDocument/2006/relationships/tags" Target="../tags/tag3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40.xml"/></Relationships>
</file>

<file path=ppt/slides/_rels/slide48.xml.rels><?xml version="1.0" encoding="UTF-8" standalone="yes"?>
<Relationships xmlns="http://schemas.openxmlformats.org/package/2006/relationships"><Relationship Id="rId3" Type="http://schemas.openxmlformats.org/officeDocument/2006/relationships/hyperlink" Target="http://meyerweb.com/eric/tools/dencoder/" TargetMode="External"/><Relationship Id="rId2" Type="http://schemas.openxmlformats.org/officeDocument/2006/relationships/slideLayout" Target="../slideLayouts/slideLayout9.xml"/><Relationship Id="rId1" Type="http://schemas.openxmlformats.org/officeDocument/2006/relationships/tags" Target="../tags/tag41.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43.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9.xml"/><Relationship Id="rId1" Type="http://schemas.openxmlformats.org/officeDocument/2006/relationships/tags" Target="../tags/tag44.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45.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46.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47.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48.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49.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9.xml"/><Relationship Id="rId1" Type="http://schemas.openxmlformats.org/officeDocument/2006/relationships/tags" Target="../tags/tag50.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9.xml"/><Relationship Id="rId1" Type="http://schemas.openxmlformats.org/officeDocument/2006/relationships/tags" Target="../tags/tag51.xml"/></Relationships>
</file>

<file path=ppt/slides/_rels/slide5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9.xml"/><Relationship Id="rId1" Type="http://schemas.openxmlformats.org/officeDocument/2006/relationships/tags" Target="../tags/tag52.xml"/><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9.xml"/><Relationship Id="rId1" Type="http://schemas.openxmlformats.org/officeDocument/2006/relationships/tags" Target="../tags/tag53.xml"/></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9.xml"/><Relationship Id="rId1" Type="http://schemas.openxmlformats.org/officeDocument/2006/relationships/tags" Target="../tags/tag54.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55.xml"/></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9.xml"/><Relationship Id="rId1" Type="http://schemas.openxmlformats.org/officeDocument/2006/relationships/tags" Target="../tags/tag56.xml"/></Relationships>
</file>

<file path=ppt/slides/_rels/slide6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9.xml"/><Relationship Id="rId1" Type="http://schemas.openxmlformats.org/officeDocument/2006/relationships/tags" Target="../tags/tag57.xml"/><Relationship Id="rId4" Type="http://schemas.openxmlformats.org/officeDocument/2006/relationships/image" Target="../media/image51.PN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58.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59.xml"/></Relationships>
</file>

<file path=ppt/slides/_rels/slide67.xml.rels><?xml version="1.0" encoding="UTF-8" standalone="yes"?>
<Relationships xmlns="http://schemas.openxmlformats.org/package/2006/relationships"><Relationship Id="rId3" Type="http://schemas.openxmlformats.org/officeDocument/2006/relationships/hyperlink" Target="https://www.doi.org/" TargetMode="External"/><Relationship Id="rId2" Type="http://schemas.openxmlformats.org/officeDocument/2006/relationships/slideLayout" Target="../slideLayouts/slideLayout9.xml"/><Relationship Id="rId1" Type="http://schemas.openxmlformats.org/officeDocument/2006/relationships/tags" Target="../tags/tag60.xml"/><Relationship Id="rId4" Type="http://schemas.openxmlformats.org/officeDocument/2006/relationships/hyperlink" Target="http://www.crossref.org/DOIComplaint/"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9.xml"/><Relationship Id="rId1" Type="http://schemas.openxmlformats.org/officeDocument/2006/relationships/tags" Target="../tags/tag61.xml"/></Relationships>
</file>

<file path=ppt/slides/_rels/slide69.xml.rels><?xml version="1.0" encoding="UTF-8" standalone="yes"?>
<Relationships xmlns="http://schemas.openxmlformats.org/package/2006/relationships"><Relationship Id="rId3" Type="http://schemas.openxmlformats.org/officeDocument/2006/relationships/hyperlink" Target="https://knowledge.exlibrisgroup.com/Primo/Content_Corner/Knowledge_Articles/What_Are_the_Common_Causes_of_Full_Text_Linking_Problems_and_How_Can_Linking_Be_Improved" TargetMode="External"/><Relationship Id="rId2" Type="http://schemas.openxmlformats.org/officeDocument/2006/relationships/hyperlink" Target="http://knowledge.exlibrisgroup.com/Alma/Knowledge_Articles/Setup_of_CrossRef_(DOI)" TargetMode="External"/><Relationship Id="rId1" Type="http://schemas.openxmlformats.org/officeDocument/2006/relationships/slideLayout" Target="../slideLayouts/slideLayout12.xml"/><Relationship Id="rId5" Type="http://schemas.openxmlformats.org/officeDocument/2006/relationships/hyperlink" Target="http://knowledge.exlibrisgroup.com/?title=SFX/Knowledge_Articles/what_is_%26exception%3DnoDOI_in_object_portfolio_parse_param?" TargetMode="External"/><Relationship Id="rId4" Type="http://schemas.openxmlformats.org/officeDocument/2006/relationships/hyperlink" Target="http://knowledge.exlibrisgroup.com/Alma/Knowledge_Articles/Configuring_Ebsco_API_for_Full_Text_Linking_in_Alma_Uresolver_and_SF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slideLayout" Target="../slideLayouts/slideLayout10.xml"/><Relationship Id="rId1" Type="http://schemas.openxmlformats.org/officeDocument/2006/relationships/tags" Target="../tags/tag6.xml"/></Relationships>
</file>

<file path=ppt/slides/_rels/slide70.xml.rels><?xml version="1.0" encoding="UTF-8" standalone="yes"?>
<Relationships xmlns="http://schemas.openxmlformats.org/package/2006/relationships"><Relationship Id="rId3" Type="http://schemas.openxmlformats.org/officeDocument/2006/relationships/hyperlink" Target="mailto:exlibrisdataservices@exlibrisgroup.com" TargetMode="External"/><Relationship Id="rId2" Type="http://schemas.openxmlformats.org/officeDocument/2006/relationships/slideLayout" Target="../slideLayouts/slideLayout9.xml"/><Relationship Id="rId1" Type="http://schemas.openxmlformats.org/officeDocument/2006/relationships/tags" Target="../tags/tag62.xml"/><Relationship Id="rId5" Type="http://schemas.openxmlformats.org/officeDocument/2006/relationships/hyperlink" Target="https://knowledge.exlibrisgroup.com/Cross_Product/Conferences_and_Seminars/Technical_Seminar/2019_Knowledge_Days" TargetMode="External"/><Relationship Id="rId4" Type="http://schemas.openxmlformats.org/officeDocument/2006/relationships/hyperlink" Target="mailto:Benjamin.Johnson@proquest.com" TargetMode="Externa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63.xml"/></Relationships>
</file>

<file path=ppt/slides/_rels/slide7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19.xml"/><Relationship Id="rId1" Type="http://schemas.openxmlformats.org/officeDocument/2006/relationships/tags" Target="../tags/tag64.xml"/><Relationship Id="rId4" Type="http://schemas.openxmlformats.org/officeDocument/2006/relationships/image" Target="../media/image54.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9.xml"/><Relationship Id="rId1" Type="http://schemas.openxmlformats.org/officeDocument/2006/relationships/tags" Target="../tags/tag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9.xml"/><Relationship Id="rId1" Type="http://schemas.openxmlformats.org/officeDocument/2006/relationships/tags" Target="../tags/tag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What’s Wrong With This Link?</a:t>
            </a:r>
          </a:p>
        </p:txBody>
      </p:sp>
      <p:sp>
        <p:nvSpPr>
          <p:cNvPr id="5" name="Subtitle 4"/>
          <p:cNvSpPr>
            <a:spLocks noGrp="1"/>
          </p:cNvSpPr>
          <p:nvPr>
            <p:ph type="subTitle" idx="1"/>
          </p:nvPr>
        </p:nvSpPr>
        <p:spPr/>
        <p:txBody>
          <a:bodyPr/>
          <a:lstStyle/>
          <a:p>
            <a:r>
              <a:rPr lang="en-US" dirty="0"/>
              <a:t>Troubleshooting Common Linking Issues</a:t>
            </a:r>
          </a:p>
        </p:txBody>
      </p:sp>
      <p:sp>
        <p:nvSpPr>
          <p:cNvPr id="2" name="Text Placeholder 1">
            <a:extLst>
              <a:ext uri="{FF2B5EF4-FFF2-40B4-BE49-F238E27FC236}">
                <a16:creationId xmlns:a16="http://schemas.microsoft.com/office/drawing/2014/main" id="{2F7014B1-F513-4888-BFB5-E71B579674DA}"/>
              </a:ext>
            </a:extLst>
          </p:cNvPr>
          <p:cNvSpPr>
            <a:spLocks noGrp="1"/>
          </p:cNvSpPr>
          <p:nvPr>
            <p:ph type="body" sz="quarter" idx="12"/>
          </p:nvPr>
        </p:nvSpPr>
        <p:spPr>
          <a:xfrm>
            <a:off x="534987" y="4055411"/>
            <a:ext cx="5837213" cy="604571"/>
          </a:xfrm>
        </p:spPr>
        <p:txBody>
          <a:bodyPr>
            <a:normAutofit/>
          </a:bodyPr>
          <a:lstStyle/>
          <a:p>
            <a:pPr>
              <a:lnSpc>
                <a:spcPct val="100000"/>
              </a:lnSpc>
              <a:spcBef>
                <a:spcPts val="0"/>
              </a:spcBef>
            </a:pPr>
            <a:r>
              <a:rPr lang="en-US" dirty="0"/>
              <a:t>Vladimir Buldyrev | Senior Technical Support Analyst</a:t>
            </a:r>
          </a:p>
          <a:p>
            <a:pPr>
              <a:lnSpc>
                <a:spcPct val="100000"/>
              </a:lnSpc>
              <a:spcBef>
                <a:spcPts val="0"/>
              </a:spcBef>
            </a:pPr>
            <a:r>
              <a:rPr lang="en-US" dirty="0"/>
              <a:t>Jack Boettcher| Senior Technical Product Analyst</a:t>
            </a:r>
          </a:p>
        </p:txBody>
      </p:sp>
    </p:spTree>
    <p:custDataLst>
      <p:tags r:id="rId1"/>
    </p:custDataLst>
    <p:extLst>
      <p:ext uri="{BB962C8B-B14F-4D97-AF65-F5344CB8AC3E}">
        <p14:creationId xmlns:p14="http://schemas.microsoft.com/office/powerpoint/2010/main" val="3009682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Availability and Delivery Methods – Primo Central</a:t>
            </a:r>
          </a:p>
        </p:txBody>
      </p:sp>
      <p:graphicFrame>
        <p:nvGraphicFramePr>
          <p:cNvPr id="6" name="Content Placeholder 11">
            <a:extLst>
              <a:ext uri="{FF2B5EF4-FFF2-40B4-BE49-F238E27FC236}">
                <a16:creationId xmlns:a16="http://schemas.microsoft.com/office/drawing/2014/main" id="{3D197D2D-3DB3-452D-88D4-0FBD5F98A66B}"/>
              </a:ext>
            </a:extLst>
          </p:cNvPr>
          <p:cNvGraphicFramePr>
            <a:graphicFrameLocks noGrp="1"/>
          </p:cNvGraphicFramePr>
          <p:nvPr>
            <p:ph idx="1"/>
            <p:extLst>
              <p:ext uri="{D42A27DB-BD31-4B8C-83A1-F6EECF244321}">
                <p14:modId xmlns:p14="http://schemas.microsoft.com/office/powerpoint/2010/main" val="2738964822"/>
              </p:ext>
            </p:extLst>
          </p:nvPr>
        </p:nvGraphicFramePr>
        <p:xfrm>
          <a:off x="395288" y="771525"/>
          <a:ext cx="8424862" cy="3979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264771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 – Summon Index</a:t>
            </a:r>
          </a:p>
        </p:txBody>
      </p:sp>
      <p:graphicFrame>
        <p:nvGraphicFramePr>
          <p:cNvPr id="6" name="Content Placeholder 2">
            <a:extLst>
              <a:ext uri="{FF2B5EF4-FFF2-40B4-BE49-F238E27FC236}">
                <a16:creationId xmlns:a16="http://schemas.microsoft.com/office/drawing/2014/main" id="{7246573A-7C74-4E66-AFD2-67B88578ECBE}"/>
              </a:ext>
            </a:extLst>
          </p:cNvPr>
          <p:cNvGraphicFramePr>
            <a:graphicFrameLocks noGrp="1"/>
          </p:cNvGraphicFramePr>
          <p:nvPr>
            <p:ph idx="1"/>
            <p:extLst>
              <p:ext uri="{D42A27DB-BD31-4B8C-83A1-F6EECF244321}">
                <p14:modId xmlns:p14="http://schemas.microsoft.com/office/powerpoint/2010/main" val="2363051383"/>
              </p:ext>
            </p:extLst>
          </p:nvPr>
        </p:nvGraphicFramePr>
        <p:xfrm>
          <a:off x="395288" y="771525"/>
          <a:ext cx="8424862" cy="3979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840574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Availability and delivery process - Summon</a:t>
            </a:r>
          </a:p>
        </p:txBody>
      </p:sp>
      <p:graphicFrame>
        <p:nvGraphicFramePr>
          <p:cNvPr id="8" name="Content Placeholder 4">
            <a:extLst>
              <a:ext uri="{FF2B5EF4-FFF2-40B4-BE49-F238E27FC236}">
                <a16:creationId xmlns:a16="http://schemas.microsoft.com/office/drawing/2014/main" id="{A7222CD1-ED4E-4429-A426-F18DF65EF09E}"/>
              </a:ext>
            </a:extLst>
          </p:cNvPr>
          <p:cNvGraphicFramePr>
            <a:graphicFrameLocks noGrp="1"/>
          </p:cNvGraphicFramePr>
          <p:nvPr>
            <p:ph idx="1"/>
            <p:extLst>
              <p:ext uri="{D42A27DB-BD31-4B8C-83A1-F6EECF244321}">
                <p14:modId xmlns:p14="http://schemas.microsoft.com/office/powerpoint/2010/main" val="3216891522"/>
              </p:ext>
            </p:extLst>
          </p:nvPr>
        </p:nvGraphicFramePr>
        <p:xfrm>
          <a:off x="395288" y="771525"/>
          <a:ext cx="8424862" cy="3979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420454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8C18E0C-FC58-4014-9854-A8739FD3A8C4}"/>
              </a:ext>
            </a:extLst>
          </p:cNvPr>
          <p:cNvSpPr>
            <a:spLocks noGrp="1"/>
          </p:cNvSpPr>
          <p:nvPr>
            <p:ph idx="1"/>
          </p:nvPr>
        </p:nvSpPr>
        <p:spPr>
          <a:xfrm>
            <a:off x="251520" y="771550"/>
            <a:ext cx="5616624" cy="3979385"/>
          </a:xfrm>
        </p:spPr>
        <p:txBody>
          <a:bodyPr>
            <a:normAutofit/>
          </a:bodyPr>
          <a:lstStyle/>
          <a:p>
            <a:pPr marL="0" indent="0">
              <a:buNone/>
            </a:pPr>
            <a:endParaRPr lang="en-US" dirty="0"/>
          </a:p>
          <a:p>
            <a:pPr marL="257175" indent="-257175"/>
            <a:r>
              <a:rPr lang="en-US" dirty="0">
                <a:hlinkClick r:id="rId2"/>
              </a:rPr>
              <a:t>Primo Central Indexing</a:t>
            </a:r>
          </a:p>
          <a:p>
            <a:pPr marL="257175" indent="-257175"/>
            <a:r>
              <a:rPr lang="en-US" dirty="0">
                <a:hlinkClick r:id="rId2"/>
              </a:rPr>
              <a:t>Registering Institutions for Primo Central Index</a:t>
            </a:r>
            <a:endParaRPr lang="en-US" dirty="0">
              <a:hlinkClick r:id="rId3"/>
            </a:endParaRPr>
          </a:p>
          <a:p>
            <a:pPr marL="257175" indent="-257175"/>
            <a:r>
              <a:rPr lang="en-US" dirty="0">
                <a:hlinkClick r:id="rId3"/>
              </a:rPr>
              <a:t>Type of Links</a:t>
            </a:r>
            <a:endParaRPr lang="en-US" dirty="0"/>
          </a:p>
          <a:p>
            <a:pPr marL="342900" indent="-342900"/>
            <a:r>
              <a:rPr lang="en-US" dirty="0">
                <a:hlinkClick r:id="rId4"/>
              </a:rPr>
              <a:t>Activate Resources in the Primo Central Wizard</a:t>
            </a:r>
            <a:endParaRPr lang="en-US" dirty="0"/>
          </a:p>
          <a:p>
            <a:pPr marL="342900" indent="-342900"/>
            <a:r>
              <a:rPr lang="en-US" dirty="0">
                <a:hlinkClick r:id="rId5"/>
              </a:rPr>
              <a:t>Configuring Primo Central to Use the Institutional Holdings File</a:t>
            </a:r>
            <a:endParaRPr lang="en-US" dirty="0"/>
          </a:p>
          <a:p>
            <a:endParaRPr lang="en-US" dirty="0"/>
          </a:p>
        </p:txBody>
      </p:sp>
      <p:sp>
        <p:nvSpPr>
          <p:cNvPr id="2" name="Slide Number Placeholder 1">
            <a:extLst>
              <a:ext uri="{FF2B5EF4-FFF2-40B4-BE49-F238E27FC236}">
                <a16:creationId xmlns:a16="http://schemas.microsoft.com/office/drawing/2014/main" id="{9EC23CA1-D6BA-46E3-8FE4-2D4223E8D978}"/>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5" name="Title 4">
            <a:extLst>
              <a:ext uri="{FF2B5EF4-FFF2-40B4-BE49-F238E27FC236}">
                <a16:creationId xmlns:a16="http://schemas.microsoft.com/office/drawing/2014/main" id="{8FCE924C-86A1-484B-8BF1-91E727539E63}"/>
              </a:ext>
            </a:extLst>
          </p:cNvPr>
          <p:cNvSpPr>
            <a:spLocks noGrp="1"/>
          </p:cNvSpPr>
          <p:nvPr>
            <p:ph type="title"/>
          </p:nvPr>
        </p:nvSpPr>
        <p:spPr/>
        <p:txBody>
          <a:bodyPr/>
          <a:lstStyle/>
          <a:p>
            <a:r>
              <a:rPr lang="en-US" dirty="0"/>
              <a:t>Related Documentation</a:t>
            </a:r>
          </a:p>
        </p:txBody>
      </p:sp>
    </p:spTree>
    <p:extLst>
      <p:ext uri="{BB962C8B-B14F-4D97-AF65-F5344CB8AC3E}">
        <p14:creationId xmlns:p14="http://schemas.microsoft.com/office/powerpoint/2010/main" val="432563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7F908F-1254-4030-A182-951E4FEE8B82}"/>
              </a:ext>
            </a:extLst>
          </p:cNvPr>
          <p:cNvSpPr>
            <a:spLocks noGrp="1"/>
          </p:cNvSpPr>
          <p:nvPr>
            <p:ph type="ctrTitle"/>
          </p:nvPr>
        </p:nvSpPr>
        <p:spPr/>
        <p:txBody>
          <a:bodyPr/>
          <a:lstStyle/>
          <a:p>
            <a:r>
              <a:rPr lang="en-US" dirty="0"/>
              <a:t>Putting it all Together</a:t>
            </a:r>
          </a:p>
        </p:txBody>
      </p:sp>
      <p:sp>
        <p:nvSpPr>
          <p:cNvPr id="3" name="Slide Number Placeholder 2">
            <a:extLst>
              <a:ext uri="{FF2B5EF4-FFF2-40B4-BE49-F238E27FC236}">
                <a16:creationId xmlns:a16="http://schemas.microsoft.com/office/drawing/2014/main" id="{61C11120-5BDD-41EB-B31E-906864005B0D}"/>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Tree>
    <p:extLst>
      <p:ext uri="{BB962C8B-B14F-4D97-AF65-F5344CB8AC3E}">
        <p14:creationId xmlns:p14="http://schemas.microsoft.com/office/powerpoint/2010/main" val="1480540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Putting it all Together</a:t>
            </a:r>
          </a:p>
        </p:txBody>
      </p:sp>
      <p:sp>
        <p:nvSpPr>
          <p:cNvPr id="6" name="Content Placeholder 5">
            <a:extLst>
              <a:ext uri="{FF2B5EF4-FFF2-40B4-BE49-F238E27FC236}">
                <a16:creationId xmlns:a16="http://schemas.microsoft.com/office/drawing/2014/main" id="{04328471-9E4F-4A4A-AFED-C62F4DEB5F8E}"/>
              </a:ext>
            </a:extLst>
          </p:cNvPr>
          <p:cNvSpPr>
            <a:spLocks noGrp="1"/>
          </p:cNvSpPr>
          <p:nvPr>
            <p:ph idx="1"/>
          </p:nvPr>
        </p:nvSpPr>
        <p:spPr/>
        <p:txBody>
          <a:bodyPr/>
          <a:lstStyle/>
          <a:p>
            <a:endParaRPr lang="en-US" sz="1000" dirty="0"/>
          </a:p>
          <a:p>
            <a:pPr marL="285750" indent="-285750"/>
            <a:r>
              <a:rPr lang="en-US" sz="3200" dirty="0"/>
              <a:t>Activation</a:t>
            </a:r>
          </a:p>
          <a:p>
            <a:pPr marL="285750" indent="-285750"/>
            <a:r>
              <a:rPr lang="en-US" sz="3200" dirty="0"/>
              <a:t>Holdings file creation</a:t>
            </a:r>
          </a:p>
          <a:p>
            <a:pPr marL="285750" indent="-285750"/>
            <a:r>
              <a:rPr lang="en-US" sz="3200" dirty="0"/>
              <a:t>Full text!</a:t>
            </a:r>
          </a:p>
        </p:txBody>
      </p:sp>
      <p:sp>
        <p:nvSpPr>
          <p:cNvPr id="3" name="Rectangle 2">
            <a:extLst>
              <a:ext uri="{FF2B5EF4-FFF2-40B4-BE49-F238E27FC236}">
                <a16:creationId xmlns:a16="http://schemas.microsoft.com/office/drawing/2014/main" id="{C27BE34D-80C9-434F-B6DB-E83AFABE5C8D}"/>
              </a:ext>
            </a:extLst>
          </p:cNvPr>
          <p:cNvSpPr/>
          <p:nvPr/>
        </p:nvSpPr>
        <p:spPr>
          <a:xfrm>
            <a:off x="6660232" y="1968028"/>
            <a:ext cx="2160240" cy="1251794"/>
          </a:xfrm>
          <a:prstGeom prst="rect">
            <a:avLst/>
          </a:prstGeom>
          <a:solidFill>
            <a:srgbClr val="92D3DF"/>
          </a:solidFill>
          <a:ln w="57150">
            <a:solidFill>
              <a:srgbClr val="92D3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2311C03-90A7-4214-B6FF-FE4E042C2F3E}"/>
              </a:ext>
            </a:extLst>
          </p:cNvPr>
          <p:cNvGrpSpPr/>
          <p:nvPr/>
        </p:nvGrpSpPr>
        <p:grpSpPr>
          <a:xfrm>
            <a:off x="7020272" y="1635646"/>
            <a:ext cx="1440161" cy="1621589"/>
            <a:chOff x="6916136" y="1347615"/>
            <a:chExt cx="1690748" cy="1903744"/>
          </a:xfrm>
        </p:grpSpPr>
        <p:pic>
          <p:nvPicPr>
            <p:cNvPr id="7" name="Picture 6">
              <a:extLst>
                <a:ext uri="{FF2B5EF4-FFF2-40B4-BE49-F238E27FC236}">
                  <a16:creationId xmlns:a16="http://schemas.microsoft.com/office/drawing/2014/main" id="{8CE30804-E9C1-4AAC-B58E-2CBBC4A91A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1347615"/>
              <a:ext cx="1482476" cy="1902436"/>
            </a:xfrm>
            <a:prstGeom prst="rect">
              <a:avLst/>
            </a:prstGeom>
          </p:spPr>
        </p:pic>
        <p:sp>
          <p:nvSpPr>
            <p:cNvPr id="8" name="Isosceles Triangle 7">
              <a:extLst>
                <a:ext uri="{FF2B5EF4-FFF2-40B4-BE49-F238E27FC236}">
                  <a16:creationId xmlns:a16="http://schemas.microsoft.com/office/drawing/2014/main" id="{6574CE91-17F6-40C5-A6C8-2605B9727EDA}"/>
                </a:ext>
              </a:extLst>
            </p:cNvPr>
            <p:cNvSpPr/>
            <p:nvPr/>
          </p:nvSpPr>
          <p:spPr>
            <a:xfrm>
              <a:off x="6916136" y="1685764"/>
              <a:ext cx="104137"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7">
              <a:extLst>
                <a:ext uri="{FF2B5EF4-FFF2-40B4-BE49-F238E27FC236}">
                  <a16:creationId xmlns:a16="http://schemas.microsoft.com/office/drawing/2014/main" id="{19A2B8F0-CE2C-40E5-B7ED-FA335A098FFF}"/>
                </a:ext>
              </a:extLst>
            </p:cNvPr>
            <p:cNvSpPr/>
            <p:nvPr/>
          </p:nvSpPr>
          <p:spPr>
            <a:xfrm flipH="1">
              <a:off x="8502748" y="1685764"/>
              <a:ext cx="104136"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899794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Components in context</a:t>
            </a:r>
          </a:p>
        </p:txBody>
      </p:sp>
      <p:graphicFrame>
        <p:nvGraphicFramePr>
          <p:cNvPr id="6" name="Content Placeholder 5">
            <a:extLst>
              <a:ext uri="{FF2B5EF4-FFF2-40B4-BE49-F238E27FC236}">
                <a16:creationId xmlns:a16="http://schemas.microsoft.com/office/drawing/2014/main" id="{53C14134-4992-424F-B359-BD390833C0CA}"/>
              </a:ext>
            </a:extLst>
          </p:cNvPr>
          <p:cNvGraphicFramePr>
            <a:graphicFrameLocks noGrp="1"/>
          </p:cNvGraphicFramePr>
          <p:nvPr>
            <p:ph idx="1"/>
            <p:extLst>
              <p:ext uri="{D42A27DB-BD31-4B8C-83A1-F6EECF244321}">
                <p14:modId xmlns:p14="http://schemas.microsoft.com/office/powerpoint/2010/main" val="2871683891"/>
              </p:ext>
            </p:extLst>
          </p:nvPr>
        </p:nvGraphicFramePr>
        <p:xfrm>
          <a:off x="395288" y="771525"/>
          <a:ext cx="8424862" cy="3979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ight Arrow 7">
            <a:extLst>
              <a:ext uri="{FF2B5EF4-FFF2-40B4-BE49-F238E27FC236}">
                <a16:creationId xmlns:a16="http://schemas.microsoft.com/office/drawing/2014/main" id="{019F2AB7-A8DB-4A7A-85E9-CC103C27F44F}"/>
              </a:ext>
            </a:extLst>
          </p:cNvPr>
          <p:cNvSpPr/>
          <p:nvPr/>
        </p:nvSpPr>
        <p:spPr>
          <a:xfrm>
            <a:off x="2408349" y="3795886"/>
            <a:ext cx="1986405" cy="714941"/>
          </a:xfrm>
          <a:prstGeom prst="rightArrow">
            <a:avLst/>
          </a:prstGeom>
          <a:solidFill>
            <a:srgbClr val="53B9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lumMod val="50000"/>
                  </a:schemeClr>
                </a:solidFill>
              </a:rPr>
              <a:t>Vendor</a:t>
            </a:r>
            <a:r>
              <a:rPr lang="en-US" sz="2000" dirty="0">
                <a:solidFill>
                  <a:schemeClr val="bg1"/>
                </a:solidFill>
              </a:rPr>
              <a:t> </a:t>
            </a:r>
            <a:r>
              <a:rPr lang="en-US" sz="2000" dirty="0">
                <a:solidFill>
                  <a:schemeClr val="accent1">
                    <a:lumMod val="50000"/>
                  </a:schemeClr>
                </a:solidFill>
              </a:rPr>
              <a:t>Data</a:t>
            </a:r>
          </a:p>
        </p:txBody>
      </p:sp>
    </p:spTree>
    <p:custDataLst>
      <p:tags r:id="rId1"/>
    </p:custDataLst>
    <p:extLst>
      <p:ext uri="{BB962C8B-B14F-4D97-AF65-F5344CB8AC3E}">
        <p14:creationId xmlns:p14="http://schemas.microsoft.com/office/powerpoint/2010/main" val="206550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Step 1: Activate the collection in Primo Central</a:t>
            </a:r>
          </a:p>
        </p:txBody>
      </p:sp>
      <p:sp>
        <p:nvSpPr>
          <p:cNvPr id="3" name="Content Placeholder 2">
            <a:extLst>
              <a:ext uri="{FF2B5EF4-FFF2-40B4-BE49-F238E27FC236}">
                <a16:creationId xmlns:a16="http://schemas.microsoft.com/office/drawing/2014/main" id="{7356266F-B9B9-472D-8DA1-5E5ECE9EC366}"/>
              </a:ext>
            </a:extLst>
          </p:cNvPr>
          <p:cNvSpPr>
            <a:spLocks noGrp="1"/>
          </p:cNvSpPr>
          <p:nvPr>
            <p:ph idx="1"/>
          </p:nvPr>
        </p:nvSpPr>
        <p:spPr>
          <a:xfrm>
            <a:off x="107504" y="571995"/>
            <a:ext cx="8705984" cy="4571505"/>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214313" indent="-214313"/>
            <a:endParaRPr lang="en-US" dirty="0"/>
          </a:p>
          <a:p>
            <a:pPr marL="214313" indent="-214313"/>
            <a:endParaRPr lang="en-US" dirty="0"/>
          </a:p>
          <a:p>
            <a:pPr marL="214313" indent="-214313"/>
            <a:endParaRPr lang="en-US" dirty="0"/>
          </a:p>
          <a:p>
            <a:pPr marL="214313" indent="-214313"/>
            <a:endParaRPr lang="en-US" dirty="0"/>
          </a:p>
          <a:p>
            <a:pPr marL="214313" indent="-214313"/>
            <a:endParaRPr lang="en-US" dirty="0"/>
          </a:p>
          <a:p>
            <a:pPr marL="214313" indent="-214313"/>
            <a:endParaRPr lang="en-US" dirty="0"/>
          </a:p>
          <a:p>
            <a:pPr marL="214313" indent="-214313"/>
            <a:endParaRPr lang="en-US" dirty="0"/>
          </a:p>
          <a:p>
            <a:pPr marL="214313" indent="-214313"/>
            <a:endParaRPr lang="en-US" dirty="0"/>
          </a:p>
          <a:p>
            <a:endParaRPr lang="en-US" dirty="0"/>
          </a:p>
        </p:txBody>
      </p:sp>
      <p:pic>
        <p:nvPicPr>
          <p:cNvPr id="1026" name="Picture 2" descr="PC_CollectionActivationPage_NUI.png">
            <a:extLst>
              <a:ext uri="{FF2B5EF4-FFF2-40B4-BE49-F238E27FC236}">
                <a16:creationId xmlns:a16="http://schemas.microsoft.com/office/drawing/2014/main" id="{D2BE4EBD-B5F0-458C-A3C9-8F4FE6B01C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35" r="1194" b="34330"/>
          <a:stretch/>
        </p:blipFill>
        <p:spPr bwMode="auto">
          <a:xfrm>
            <a:off x="395536" y="711757"/>
            <a:ext cx="7506727" cy="401598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16037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Step 2: Activate the resource in Community Zone / KB</a:t>
            </a:r>
          </a:p>
        </p:txBody>
      </p:sp>
      <p:sp>
        <p:nvSpPr>
          <p:cNvPr id="3" name="Content Placeholder 2">
            <a:extLst>
              <a:ext uri="{FF2B5EF4-FFF2-40B4-BE49-F238E27FC236}">
                <a16:creationId xmlns:a16="http://schemas.microsoft.com/office/drawing/2014/main" id="{7356266F-B9B9-472D-8DA1-5E5ECE9EC366}"/>
              </a:ext>
            </a:extLst>
          </p:cNvPr>
          <p:cNvSpPr>
            <a:spLocks noGrp="1"/>
          </p:cNvSpPr>
          <p:nvPr>
            <p:ph idx="1"/>
          </p:nvPr>
        </p:nvSpPr>
        <p:spPr>
          <a:xfrm>
            <a:off x="179512" y="987574"/>
            <a:ext cx="8856984" cy="3960440"/>
          </a:xfrm>
        </p:spPr>
        <p:txBody>
          <a:bodyPr>
            <a:normAutofit fontScale="925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214313" indent="-214313"/>
            <a:r>
              <a:rPr lang="en-US" sz="2200" dirty="0"/>
              <a:t>Primo Central harvests activation changes once a week</a:t>
            </a:r>
          </a:p>
          <a:p>
            <a:pPr marL="214313" indent="-214313"/>
            <a:r>
              <a:rPr lang="en-US" sz="2200" dirty="0"/>
              <a:t>Makes records from newly activated collections discoverable in Primo</a:t>
            </a:r>
          </a:p>
          <a:p>
            <a:endParaRPr lang="en-US" dirty="0"/>
          </a:p>
        </p:txBody>
      </p:sp>
      <p:pic>
        <p:nvPicPr>
          <p:cNvPr id="6" name="Content Placeholder 10">
            <a:extLst>
              <a:ext uri="{FF2B5EF4-FFF2-40B4-BE49-F238E27FC236}">
                <a16:creationId xmlns:a16="http://schemas.microsoft.com/office/drawing/2014/main" id="{A8DA4BC0-F271-40FB-8295-9936DA3BEA3A}"/>
              </a:ext>
            </a:extLst>
          </p:cNvPr>
          <p:cNvPicPr>
            <a:picLocks noChangeAspect="1"/>
          </p:cNvPicPr>
          <p:nvPr/>
        </p:nvPicPr>
        <p:blipFill rotWithShape="1">
          <a:blip r:embed="rId3">
            <a:extLst>
              <a:ext uri="{28A0092B-C50C-407E-A947-70E740481C1C}">
                <a14:useLocalDpi xmlns:a14="http://schemas.microsoft.com/office/drawing/2010/main" val="0"/>
              </a:ext>
            </a:extLst>
          </a:blip>
          <a:srcRect l="1617" t="6223" r="1696"/>
          <a:stretch/>
        </p:blipFill>
        <p:spPr>
          <a:xfrm>
            <a:off x="467544" y="944064"/>
            <a:ext cx="6883264" cy="2729633"/>
          </a:xfrm>
          <a:prstGeom prst="rect">
            <a:avLst/>
          </a:prstGeom>
        </p:spPr>
      </p:pic>
      <p:sp>
        <p:nvSpPr>
          <p:cNvPr id="7" name="Rectangle 6">
            <a:extLst>
              <a:ext uri="{FF2B5EF4-FFF2-40B4-BE49-F238E27FC236}">
                <a16:creationId xmlns:a16="http://schemas.microsoft.com/office/drawing/2014/main" id="{9ED47C78-CC71-4008-A4F2-5DF3D613DAD3}"/>
              </a:ext>
            </a:extLst>
          </p:cNvPr>
          <p:cNvSpPr/>
          <p:nvPr/>
        </p:nvSpPr>
        <p:spPr>
          <a:xfrm>
            <a:off x="1483211" y="1444784"/>
            <a:ext cx="3366128" cy="86409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0FA1888-2F70-42FB-A64D-32DDC37A3A31}"/>
              </a:ext>
            </a:extLst>
          </p:cNvPr>
          <p:cNvSpPr/>
          <p:nvPr/>
        </p:nvSpPr>
        <p:spPr>
          <a:xfrm>
            <a:off x="6732240" y="1588800"/>
            <a:ext cx="432048" cy="28803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02538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Coverage information added to holdings file (Alma/SFX)</a:t>
            </a:r>
          </a:p>
        </p:txBody>
      </p:sp>
      <p:sp>
        <p:nvSpPr>
          <p:cNvPr id="3" name="Content Placeholder 2">
            <a:extLst>
              <a:ext uri="{FF2B5EF4-FFF2-40B4-BE49-F238E27FC236}">
                <a16:creationId xmlns:a16="http://schemas.microsoft.com/office/drawing/2014/main" id="{7356266F-B9B9-472D-8DA1-5E5ECE9EC366}"/>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pPr marL="214313" indent="-214313"/>
            <a:r>
              <a:rPr lang="en-US" dirty="0"/>
              <a:t>Primo Central sets availability indicator to “full-text available” or “no full-text” based on holdings file</a:t>
            </a:r>
          </a:p>
          <a:p>
            <a:endParaRPr lang="en-US" dirty="0"/>
          </a:p>
        </p:txBody>
      </p:sp>
      <p:sp>
        <p:nvSpPr>
          <p:cNvPr id="6" name="Content Placeholder 4">
            <a:extLst>
              <a:ext uri="{FF2B5EF4-FFF2-40B4-BE49-F238E27FC236}">
                <a16:creationId xmlns:a16="http://schemas.microsoft.com/office/drawing/2014/main" id="{0F0008EB-5EA3-4546-86C7-E03F7BDE6D00}"/>
              </a:ext>
            </a:extLst>
          </p:cNvPr>
          <p:cNvSpPr txBox="1">
            <a:spLocks/>
          </p:cNvSpPr>
          <p:nvPr/>
        </p:nvSpPr>
        <p:spPr>
          <a:xfrm>
            <a:off x="467544" y="752605"/>
            <a:ext cx="8228585" cy="397938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600" dirty="0"/>
              <a:t>&lt;item type="electronic"&gt;</a:t>
            </a:r>
          </a:p>
          <a:p>
            <a:pPr marL="0" indent="0">
              <a:buFont typeface="Arial" panose="020B0604020202020204" pitchFamily="34" charset="0"/>
              <a:buNone/>
            </a:pPr>
            <a:r>
              <a:rPr lang="en-US" sz="1600" dirty="0"/>
              <a:t>    &lt;title&gt;Goldmine.&lt;/title&gt;</a:t>
            </a:r>
          </a:p>
          <a:p>
            <a:pPr marL="0" indent="0">
              <a:buFont typeface="Arial" panose="020B0604020202020204" pitchFamily="34" charset="0"/>
              <a:buNone/>
            </a:pPr>
            <a:r>
              <a:rPr lang="en-US" sz="1600" dirty="0"/>
              <a:t>    &lt;</a:t>
            </a:r>
            <a:r>
              <a:rPr lang="en-US" sz="1600" dirty="0" err="1"/>
              <a:t>issn</a:t>
            </a:r>
            <a:r>
              <a:rPr lang="en-US" sz="1600" dirty="0"/>
              <a:t>&gt;1055-2685&lt;/</a:t>
            </a:r>
            <a:r>
              <a:rPr lang="en-US" sz="1600" dirty="0" err="1"/>
              <a:t>issn</a:t>
            </a:r>
            <a:r>
              <a:rPr lang="en-US" sz="1600" dirty="0"/>
              <a:t>&gt;</a:t>
            </a:r>
          </a:p>
          <a:p>
            <a:pPr marL="0" indent="0">
              <a:buFont typeface="Arial" panose="020B0604020202020204" pitchFamily="34" charset="0"/>
              <a:buNone/>
            </a:pPr>
            <a:r>
              <a:rPr lang="en-US" sz="1600" dirty="0"/>
              <a:t>    &lt;coverage&gt;</a:t>
            </a:r>
          </a:p>
          <a:p>
            <a:pPr marL="0" indent="0">
              <a:buFont typeface="Arial" panose="020B0604020202020204" pitchFamily="34" charset="0"/>
              <a:buNone/>
            </a:pPr>
            <a:r>
              <a:rPr lang="en-US" sz="1600" dirty="0"/>
              <a:t>      &lt;from&gt;</a:t>
            </a:r>
          </a:p>
          <a:p>
            <a:pPr marL="0" indent="0">
              <a:buFont typeface="Arial" panose="020B0604020202020204" pitchFamily="34" charset="0"/>
              <a:buNone/>
            </a:pPr>
            <a:r>
              <a:rPr lang="en-US" sz="1600" dirty="0"/>
              <a:t>        &lt;year&gt;2001&lt;/year&gt;</a:t>
            </a:r>
          </a:p>
          <a:p>
            <a:pPr marL="0" indent="0">
              <a:buFont typeface="Arial" panose="020B0604020202020204" pitchFamily="34" charset="0"/>
              <a:buNone/>
            </a:pPr>
            <a:r>
              <a:rPr lang="en-US" sz="1600" dirty="0"/>
              <a:t>      &lt;/from&gt;</a:t>
            </a:r>
          </a:p>
          <a:p>
            <a:pPr marL="0" indent="0">
              <a:buFont typeface="Arial" panose="020B0604020202020204" pitchFamily="34" charset="0"/>
              <a:buNone/>
            </a:pPr>
            <a:r>
              <a:rPr lang="en-US" sz="1600" dirty="0"/>
              <a:t>    &lt;/coverage&gt;</a:t>
            </a:r>
          </a:p>
          <a:p>
            <a:pPr marL="0" indent="0">
              <a:buFont typeface="Arial" panose="020B0604020202020204" pitchFamily="34" charset="0"/>
              <a:buNone/>
            </a:pPr>
            <a:r>
              <a:rPr lang="en-US" sz="1600" dirty="0"/>
              <a:t>  &lt;/item&gt;</a:t>
            </a:r>
          </a:p>
        </p:txBody>
      </p:sp>
      <p:pic>
        <p:nvPicPr>
          <p:cNvPr id="7" name="Picture 6">
            <a:extLst>
              <a:ext uri="{FF2B5EF4-FFF2-40B4-BE49-F238E27FC236}">
                <a16:creationId xmlns:a16="http://schemas.microsoft.com/office/drawing/2014/main" id="{7944C578-36E4-443E-AA7C-36876A1239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646479"/>
            <a:ext cx="3672408" cy="3182596"/>
          </a:xfrm>
          <a:prstGeom prst="rect">
            <a:avLst/>
          </a:prstGeom>
        </p:spPr>
      </p:pic>
    </p:spTree>
    <p:custDataLst>
      <p:tags r:id="rId1"/>
    </p:custDataLst>
    <p:extLst>
      <p:ext uri="{BB962C8B-B14F-4D97-AF65-F5344CB8AC3E}">
        <p14:creationId xmlns:p14="http://schemas.microsoft.com/office/powerpoint/2010/main" val="2650186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Welcome and Introductions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lstStyle/>
          <a:p>
            <a:r>
              <a:rPr lang="en-US" b="1" dirty="0"/>
              <a:t>Vlad Buldyrev </a:t>
            </a:r>
            <a:r>
              <a:rPr lang="en-US" dirty="0"/>
              <a:t>– Senior Technical Product Analyst</a:t>
            </a:r>
          </a:p>
          <a:p>
            <a:pPr lvl="1"/>
            <a:r>
              <a:rPr lang="en-US" dirty="0"/>
              <a:t>Cross-product link specialist (focusing on SFX &amp; Primo)</a:t>
            </a:r>
          </a:p>
          <a:p>
            <a:pPr lvl="1"/>
            <a:r>
              <a:rPr lang="en-US" dirty="0"/>
              <a:t>MLIS (Simmons College)</a:t>
            </a:r>
          </a:p>
          <a:p>
            <a:pPr marL="457200" lvl="1" indent="0">
              <a:buNone/>
            </a:pPr>
            <a:endParaRPr lang="en-US" dirty="0"/>
          </a:p>
          <a:p>
            <a:r>
              <a:rPr lang="en-US" b="1" dirty="0"/>
              <a:t>Jack Boettcher </a:t>
            </a:r>
            <a:r>
              <a:rPr lang="en-US" dirty="0"/>
              <a:t>– Senior Technical Product Analyst</a:t>
            </a:r>
          </a:p>
          <a:p>
            <a:pPr lvl="1"/>
            <a:r>
              <a:rPr lang="en-US" dirty="0"/>
              <a:t>Cross-product link specialist </a:t>
            </a:r>
          </a:p>
          <a:p>
            <a:pPr lvl="1"/>
            <a:r>
              <a:rPr lang="en-US" dirty="0"/>
              <a:t>MLIS (University of Texas)</a:t>
            </a:r>
          </a:p>
        </p:txBody>
      </p:sp>
    </p:spTree>
    <p:custDataLst>
      <p:tags r:id="rId1"/>
    </p:custDataLst>
    <p:extLst>
      <p:ext uri="{BB962C8B-B14F-4D97-AF65-F5344CB8AC3E}">
        <p14:creationId xmlns:p14="http://schemas.microsoft.com/office/powerpoint/2010/main" val="1688252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Discovery and Delivery</a:t>
            </a:r>
          </a:p>
        </p:txBody>
      </p:sp>
      <p:sp>
        <p:nvSpPr>
          <p:cNvPr id="3" name="Content Placeholder 2">
            <a:extLst>
              <a:ext uri="{FF2B5EF4-FFF2-40B4-BE49-F238E27FC236}">
                <a16:creationId xmlns:a16="http://schemas.microsoft.com/office/drawing/2014/main" id="{7356266F-B9B9-472D-8DA1-5E5ECE9EC366}"/>
              </a:ext>
            </a:extLst>
          </p:cNvPr>
          <p:cNvSpPr>
            <a:spLocks noGrp="1"/>
          </p:cNvSpPr>
          <p:nvPr>
            <p:ph idx="1"/>
          </p:nvPr>
        </p:nvSpPr>
        <p:spPr>
          <a:xfrm>
            <a:off x="179512" y="987574"/>
            <a:ext cx="8640960" cy="3763361"/>
          </a:xfrm>
        </p:spPr>
        <p:txBody>
          <a:bodyPr>
            <a:normAutofit/>
          </a:bodyPr>
          <a:lstStyle/>
          <a:p>
            <a:pPr marL="214313" indent="-214313"/>
            <a:r>
              <a:rPr lang="en-US" dirty="0"/>
              <a:t>Articles from this journal now display in discovery UI</a:t>
            </a:r>
          </a:p>
          <a:p>
            <a:pPr marL="214313" indent="-214313"/>
            <a:r>
              <a:rPr lang="en-US" dirty="0"/>
              <a:t>Link resolver delivers a link to full text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9" name="Content Placeholder 2">
            <a:extLst>
              <a:ext uri="{FF2B5EF4-FFF2-40B4-BE49-F238E27FC236}">
                <a16:creationId xmlns:a16="http://schemas.microsoft.com/office/drawing/2014/main" id="{9153C41B-871C-4B89-9665-9321DEE0262B}"/>
              </a:ext>
            </a:extLst>
          </p:cNvPr>
          <p:cNvPicPr>
            <a:picLocks noChangeAspect="1"/>
          </p:cNvPicPr>
          <p:nvPr/>
        </p:nvPicPr>
        <p:blipFill rotWithShape="1">
          <a:blip r:embed="rId3">
            <a:extLst>
              <a:ext uri="{28A0092B-C50C-407E-A947-70E740481C1C}">
                <a14:useLocalDpi xmlns:a14="http://schemas.microsoft.com/office/drawing/2010/main" val="0"/>
              </a:ext>
            </a:extLst>
          </a:blip>
          <a:srcRect l="695" t="1731" r="32134" b="38328"/>
          <a:stretch/>
        </p:blipFill>
        <p:spPr>
          <a:xfrm>
            <a:off x="251520" y="2139702"/>
            <a:ext cx="8312604" cy="23762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504016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Profit!!!!         </a:t>
            </a:r>
          </a:p>
        </p:txBody>
      </p:sp>
      <p:sp>
        <p:nvSpPr>
          <p:cNvPr id="4" name="Content Placeholder 3">
            <a:extLst>
              <a:ext uri="{FF2B5EF4-FFF2-40B4-BE49-F238E27FC236}">
                <a16:creationId xmlns:a16="http://schemas.microsoft.com/office/drawing/2014/main" id="{5EAB33E8-FB38-4918-8F09-EC00D4B8A348}"/>
              </a:ext>
            </a:extLst>
          </p:cNvPr>
          <p:cNvSpPr>
            <a:spLocks noGrp="1"/>
          </p:cNvSpPr>
          <p:nvPr>
            <p:ph idx="1"/>
          </p:nvPr>
        </p:nvSpPr>
        <p:spPr>
          <a:xfrm>
            <a:off x="395536" y="684947"/>
            <a:ext cx="8424936" cy="4191059"/>
          </a:xfrm>
        </p:spPr>
        <p:txBody>
          <a:bodyPr/>
          <a:lstStyle/>
          <a:p>
            <a:r>
              <a:rPr lang="en-US" dirty="0" err="1"/>
              <a:t>OpenURL</a:t>
            </a:r>
            <a:r>
              <a:rPr lang="en-US" dirty="0"/>
              <a:t> debug shows the correct target was found</a:t>
            </a:r>
          </a:p>
          <a:p>
            <a:endParaRPr lang="en-US" dirty="0"/>
          </a:p>
          <a:p>
            <a:r>
              <a:rPr lang="en-US" dirty="0"/>
              <a:t>Full text delivery achieved!</a:t>
            </a:r>
          </a:p>
          <a:p>
            <a:pPr marL="0" indent="0">
              <a:buNone/>
            </a:pPr>
            <a:endParaRPr lang="en-US" dirty="0"/>
          </a:p>
          <a:p>
            <a:endParaRPr lang="en-US" dirty="0"/>
          </a:p>
        </p:txBody>
      </p:sp>
      <p:pic>
        <p:nvPicPr>
          <p:cNvPr id="7" name="Picture 6">
            <a:extLst>
              <a:ext uri="{FF2B5EF4-FFF2-40B4-BE49-F238E27FC236}">
                <a16:creationId xmlns:a16="http://schemas.microsoft.com/office/drawing/2014/main" id="{F3A0B44C-EBC1-4DF4-B60F-4B940F74ED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4466" y="31947"/>
            <a:ext cx="748778" cy="456755"/>
          </a:xfrm>
          <a:prstGeom prst="rect">
            <a:avLst/>
          </a:prstGeom>
        </p:spPr>
      </p:pic>
      <p:pic>
        <p:nvPicPr>
          <p:cNvPr id="8" name="Picture 7">
            <a:extLst>
              <a:ext uri="{FF2B5EF4-FFF2-40B4-BE49-F238E27FC236}">
                <a16:creationId xmlns:a16="http://schemas.microsoft.com/office/drawing/2014/main" id="{1E13A886-6FC0-48DE-ACDA-0053C9B647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088" y="2109811"/>
            <a:ext cx="6319592" cy="2592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Content Placeholder 4">
            <a:extLst>
              <a:ext uri="{FF2B5EF4-FFF2-40B4-BE49-F238E27FC236}">
                <a16:creationId xmlns:a16="http://schemas.microsoft.com/office/drawing/2014/main" id="{4C92CB46-AEC3-4204-834B-1B7E1ED69DBD}"/>
              </a:ext>
            </a:extLst>
          </p:cNvPr>
          <p:cNvPicPr>
            <a:picLocks noChangeAspect="1"/>
          </p:cNvPicPr>
          <p:nvPr/>
        </p:nvPicPr>
        <p:blipFill rotWithShape="1">
          <a:blip r:embed="rId5">
            <a:extLst>
              <a:ext uri="{28A0092B-C50C-407E-A947-70E740481C1C}">
                <a14:useLocalDpi xmlns:a14="http://schemas.microsoft.com/office/drawing/2010/main" val="0"/>
              </a:ext>
            </a:extLst>
          </a:blip>
          <a:srcRect t="20057" b="37500"/>
          <a:stretch/>
        </p:blipFill>
        <p:spPr>
          <a:xfrm>
            <a:off x="35496" y="1203598"/>
            <a:ext cx="8968499" cy="305626"/>
          </a:xfrm>
          <a:prstGeom prst="rect">
            <a:avLst/>
          </a:prstGeom>
        </p:spPr>
      </p:pic>
    </p:spTree>
    <p:custDataLst>
      <p:tags r:id="rId1"/>
    </p:custDataLst>
    <p:extLst>
      <p:ext uri="{BB962C8B-B14F-4D97-AF65-F5344CB8AC3E}">
        <p14:creationId xmlns:p14="http://schemas.microsoft.com/office/powerpoint/2010/main" val="3749294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Link Resolver Menu</a:t>
            </a:r>
          </a:p>
        </p:txBody>
      </p:sp>
      <p:sp>
        <p:nvSpPr>
          <p:cNvPr id="3" name="Content Placeholder 2">
            <a:extLst>
              <a:ext uri="{FF2B5EF4-FFF2-40B4-BE49-F238E27FC236}">
                <a16:creationId xmlns:a16="http://schemas.microsoft.com/office/drawing/2014/main" id="{7356266F-B9B9-472D-8DA1-5E5ECE9EC366}"/>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6" name="Content Placeholder 2">
            <a:extLst>
              <a:ext uri="{FF2B5EF4-FFF2-40B4-BE49-F238E27FC236}">
                <a16:creationId xmlns:a16="http://schemas.microsoft.com/office/drawing/2014/main" id="{DD6077EB-08E8-4261-9682-93A9FFAD159D}"/>
              </a:ext>
            </a:extLst>
          </p:cNvPr>
          <p:cNvGraphicFramePr>
            <a:graphicFrameLocks/>
          </p:cNvGraphicFramePr>
          <p:nvPr>
            <p:extLst>
              <p:ext uri="{D42A27DB-BD31-4B8C-83A1-F6EECF244321}">
                <p14:modId xmlns:p14="http://schemas.microsoft.com/office/powerpoint/2010/main" val="66717087"/>
              </p:ext>
            </p:extLst>
          </p:nvPr>
        </p:nvGraphicFramePr>
        <p:xfrm>
          <a:off x="468313" y="752475"/>
          <a:ext cx="8228012" cy="3979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8534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Delivery</a:t>
            </a:r>
          </a:p>
        </p:txBody>
      </p:sp>
      <p:sp>
        <p:nvSpPr>
          <p:cNvPr id="3" name="Content Placeholder 2">
            <a:extLst>
              <a:ext uri="{FF2B5EF4-FFF2-40B4-BE49-F238E27FC236}">
                <a16:creationId xmlns:a16="http://schemas.microsoft.com/office/drawing/2014/main" id="{7356266F-B9B9-472D-8DA1-5E5ECE9EC366}"/>
              </a:ext>
            </a:extLst>
          </p:cNvPr>
          <p:cNvSpPr>
            <a:spLocks noGrp="1"/>
          </p:cNvSpPr>
          <p:nvPr>
            <p:ph idx="1"/>
          </p:nvPr>
        </p:nvSpPr>
        <p:spPr/>
        <p:txBody>
          <a:bodyPr>
            <a:normAutofit/>
          </a:bodyPr>
          <a:lstStyle/>
          <a:p>
            <a:endParaRPr lang="en-US" dirty="0"/>
          </a:p>
          <a:p>
            <a:r>
              <a:rPr lang="en-US" sz="3200" dirty="0" err="1"/>
              <a:t>OpenURL</a:t>
            </a:r>
            <a:r>
              <a:rPr lang="en-US" sz="3200" dirty="0"/>
              <a:t> request sent to link resolver</a:t>
            </a:r>
          </a:p>
          <a:p>
            <a:r>
              <a:rPr lang="en-US" sz="3200" dirty="0"/>
              <a:t>Link resolver validates </a:t>
            </a:r>
            <a:r>
              <a:rPr lang="en-US" sz="3200" dirty="0" err="1"/>
              <a:t>OpenURL</a:t>
            </a:r>
            <a:r>
              <a:rPr lang="en-US" sz="3200" dirty="0"/>
              <a:t> metadata and returns full text links </a:t>
            </a:r>
          </a:p>
          <a:p>
            <a:r>
              <a:rPr lang="en-US" sz="3200" dirty="0"/>
              <a:t>Debugging functions used for troubleshooting</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4158861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PNX Sections: </a:t>
            </a:r>
            <a:r>
              <a:rPr lang="en-US" dirty="0" err="1"/>
              <a:t>Addata</a:t>
            </a:r>
            <a:endParaRPr lang="en-US" dirty="0"/>
          </a:p>
        </p:txBody>
      </p:sp>
      <p:sp>
        <p:nvSpPr>
          <p:cNvPr id="3" name="Content Placeholder 2">
            <a:extLst>
              <a:ext uri="{FF2B5EF4-FFF2-40B4-BE49-F238E27FC236}">
                <a16:creationId xmlns:a16="http://schemas.microsoft.com/office/drawing/2014/main" id="{7356266F-B9B9-472D-8DA1-5E5ECE9EC366}"/>
              </a:ext>
            </a:extLst>
          </p:cNvPr>
          <p:cNvSpPr>
            <a:spLocks noGrp="1"/>
          </p:cNvSpPr>
          <p:nvPr>
            <p:ph idx="1"/>
          </p:nvPr>
        </p:nvSpPr>
        <p:spPr/>
        <p:txBody>
          <a:bodyPr>
            <a:normAutofit/>
          </a:bodyPr>
          <a:lstStyle/>
          <a:p>
            <a:pPr lvl="0">
              <a:buClr>
                <a:srgbClr val="003466"/>
              </a:buClr>
            </a:pPr>
            <a:r>
              <a:rPr lang="en-US" sz="2000" dirty="0">
                <a:solidFill>
                  <a:srgbClr val="000000">
                    <a:lumMod val="85000"/>
                    <a:lumOff val="15000"/>
                  </a:srgbClr>
                </a:solidFill>
              </a:rPr>
              <a:t>Contains the metadata used to populate the </a:t>
            </a:r>
            <a:r>
              <a:rPr lang="en-US" sz="2000" dirty="0" err="1">
                <a:solidFill>
                  <a:srgbClr val="000000">
                    <a:lumMod val="85000"/>
                    <a:lumOff val="15000"/>
                  </a:srgbClr>
                </a:solidFill>
              </a:rPr>
              <a:t>openURL</a:t>
            </a:r>
            <a:endParaRPr lang="en-US" sz="2000" dirty="0">
              <a:solidFill>
                <a:srgbClr val="000000">
                  <a:lumMod val="85000"/>
                  <a:lumOff val="15000"/>
                </a:srgbClr>
              </a:solidFill>
            </a:endParaRPr>
          </a:p>
          <a:p>
            <a:pPr lvl="0">
              <a:buClr>
                <a:srgbClr val="003466"/>
              </a:buClr>
            </a:pPr>
            <a:r>
              <a:rPr lang="en-US" sz="2000" dirty="0">
                <a:solidFill>
                  <a:srgbClr val="000000">
                    <a:lumMod val="85000"/>
                    <a:lumOff val="15000"/>
                  </a:srgbClr>
                </a:solidFill>
              </a:rPr>
              <a:t>Incorrect metadata in &lt;</a:t>
            </a:r>
            <a:r>
              <a:rPr lang="en-US" sz="2000" dirty="0" err="1">
                <a:solidFill>
                  <a:srgbClr val="000000">
                    <a:lumMod val="85000"/>
                    <a:lumOff val="15000"/>
                  </a:srgbClr>
                </a:solidFill>
              </a:rPr>
              <a:t>addata</a:t>
            </a:r>
            <a:r>
              <a:rPr lang="en-US" sz="2000" dirty="0">
                <a:solidFill>
                  <a:srgbClr val="000000">
                    <a:lumMod val="85000"/>
                    <a:lumOff val="15000"/>
                  </a:srgbClr>
                </a:solidFill>
              </a:rPr>
              <a:t>&gt; can cause many linking problems</a:t>
            </a:r>
          </a:p>
          <a:p>
            <a:endParaRPr lang="en-US" sz="20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46591929-55AE-4E65-8CEC-8EE16C850AD9}"/>
              </a:ext>
            </a:extLst>
          </p:cNvPr>
          <p:cNvPicPr>
            <a:picLocks noChangeAspect="1"/>
          </p:cNvPicPr>
          <p:nvPr/>
        </p:nvPicPr>
        <p:blipFill rotWithShape="1">
          <a:blip r:embed="rId3">
            <a:extLst>
              <a:ext uri="{28A0092B-C50C-407E-A947-70E740481C1C}">
                <a14:useLocalDpi xmlns:a14="http://schemas.microsoft.com/office/drawing/2010/main" val="0"/>
              </a:ext>
            </a:extLst>
          </a:blip>
          <a:srcRect l="1135" t="24863" r="45478" b="2591"/>
          <a:stretch/>
        </p:blipFill>
        <p:spPr>
          <a:xfrm>
            <a:off x="899592" y="1571297"/>
            <a:ext cx="5472608" cy="32602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3858514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Link to Resource &lt;</a:t>
            </a:r>
            <a:r>
              <a:rPr lang="en-US" dirty="0" err="1"/>
              <a:t>linktorsrc</a:t>
            </a:r>
            <a:r>
              <a:rPr lang="en-US" dirty="0"/>
              <a:t>&gt; Method</a:t>
            </a:r>
          </a:p>
        </p:txBody>
      </p:sp>
      <p:sp>
        <p:nvSpPr>
          <p:cNvPr id="3" name="Content Placeholder 2">
            <a:extLst>
              <a:ext uri="{FF2B5EF4-FFF2-40B4-BE49-F238E27FC236}">
                <a16:creationId xmlns:a16="http://schemas.microsoft.com/office/drawing/2014/main" id="{7356266F-B9B9-472D-8DA1-5E5ECE9EC366}"/>
              </a:ext>
            </a:extLst>
          </p:cNvPr>
          <p:cNvSpPr>
            <a:spLocks noGrp="1"/>
          </p:cNvSpPr>
          <p:nvPr>
            <p:ph idx="1"/>
          </p:nvPr>
        </p:nvSpPr>
        <p:spPr/>
        <p:txBody>
          <a:bodyPr>
            <a:normAutofit/>
          </a:bodyPr>
          <a:lstStyle/>
          <a:p>
            <a:r>
              <a:rPr lang="en-US" dirty="0"/>
              <a:t>Simpler method of linking</a:t>
            </a:r>
          </a:p>
          <a:p>
            <a:r>
              <a:rPr lang="en-US" dirty="0"/>
              <a:t>Used when vendor metadata does not include unique identifiers such as ISSN, ISBN, or when the collection has no portfolios</a:t>
            </a:r>
          </a:p>
          <a:p>
            <a:r>
              <a:rPr lang="en-US" dirty="0"/>
              <a:t>If static &lt;</a:t>
            </a:r>
            <a:r>
              <a:rPr lang="en-US" dirty="0" err="1"/>
              <a:t>linktorsrc</a:t>
            </a:r>
            <a:r>
              <a:rPr lang="en-US" dirty="0"/>
              <a:t>&gt; URL is present in the PNX, the availability indicator in Primo with show “full text available”</a:t>
            </a:r>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F1AA4391-2B73-4EC5-AFC2-3441597BF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3" y="3363838"/>
            <a:ext cx="7683163" cy="11521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703307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8C18E0C-FC58-4014-9854-A8739FD3A8C4}"/>
              </a:ext>
            </a:extLst>
          </p:cNvPr>
          <p:cNvSpPr>
            <a:spLocks noGrp="1"/>
          </p:cNvSpPr>
          <p:nvPr>
            <p:ph idx="1"/>
          </p:nvPr>
        </p:nvSpPr>
        <p:spPr>
          <a:xfrm>
            <a:off x="251520" y="771550"/>
            <a:ext cx="5616624" cy="3979385"/>
          </a:xfrm>
        </p:spPr>
        <p:txBody>
          <a:bodyPr>
            <a:normAutofit/>
          </a:bodyPr>
          <a:lstStyle/>
          <a:p>
            <a:pPr marL="0" indent="0">
              <a:buNone/>
            </a:pPr>
            <a:endParaRPr lang="en-US" dirty="0"/>
          </a:p>
          <a:p>
            <a:pPr marL="257175" indent="-257175"/>
            <a:r>
              <a:rPr lang="en-US" dirty="0">
                <a:hlinkClick r:id="rId2"/>
              </a:rPr>
              <a:t>Activating Alma Portfolios - checklist</a:t>
            </a:r>
            <a:endParaRPr lang="en-US" dirty="0"/>
          </a:p>
          <a:p>
            <a:pPr marL="257175" indent="-257175"/>
            <a:r>
              <a:rPr lang="en-US" dirty="0">
                <a:hlinkClick r:id="rId3"/>
              </a:rPr>
              <a:t>01 KB Manager: Activating Resources</a:t>
            </a:r>
            <a:endParaRPr lang="en-US" dirty="0"/>
          </a:p>
          <a:p>
            <a:pPr marL="257175" indent="-257175"/>
            <a:r>
              <a:rPr lang="en-US" dirty="0">
                <a:hlinkClick r:id="rId4" tooltip="Alma/Product_Documentation/Alma_Online_Help_(English)/Alma-Primo_Integration/Alma_as_a_Source_of_Holdings_Information_for_Primo_Central/Publishing_Electronic_Holdings_to_Primo_Central"/>
              </a:rPr>
              <a:t>Publishing Electronic Holdings to Primo Central</a:t>
            </a:r>
            <a:endParaRPr lang="en-US" dirty="0"/>
          </a:p>
          <a:p>
            <a:endParaRPr lang="en-US" dirty="0"/>
          </a:p>
        </p:txBody>
      </p:sp>
      <p:sp>
        <p:nvSpPr>
          <p:cNvPr id="2" name="Slide Number Placeholder 1">
            <a:extLst>
              <a:ext uri="{FF2B5EF4-FFF2-40B4-BE49-F238E27FC236}">
                <a16:creationId xmlns:a16="http://schemas.microsoft.com/office/drawing/2014/main" id="{9EC23CA1-D6BA-46E3-8FE4-2D4223E8D978}"/>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5" name="Title 4">
            <a:extLst>
              <a:ext uri="{FF2B5EF4-FFF2-40B4-BE49-F238E27FC236}">
                <a16:creationId xmlns:a16="http://schemas.microsoft.com/office/drawing/2014/main" id="{8FCE924C-86A1-484B-8BF1-91E727539E63}"/>
              </a:ext>
            </a:extLst>
          </p:cNvPr>
          <p:cNvSpPr>
            <a:spLocks noGrp="1"/>
          </p:cNvSpPr>
          <p:nvPr>
            <p:ph type="title"/>
          </p:nvPr>
        </p:nvSpPr>
        <p:spPr/>
        <p:txBody>
          <a:bodyPr/>
          <a:lstStyle/>
          <a:p>
            <a:r>
              <a:rPr lang="en-US" dirty="0"/>
              <a:t>Related Documentation</a:t>
            </a:r>
          </a:p>
        </p:txBody>
      </p:sp>
    </p:spTree>
    <p:extLst>
      <p:ext uri="{BB962C8B-B14F-4D97-AF65-F5344CB8AC3E}">
        <p14:creationId xmlns:p14="http://schemas.microsoft.com/office/powerpoint/2010/main" val="4189025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7F908F-1254-4030-A182-951E4FEE8B82}"/>
              </a:ext>
            </a:extLst>
          </p:cNvPr>
          <p:cNvSpPr>
            <a:spLocks noGrp="1"/>
          </p:cNvSpPr>
          <p:nvPr>
            <p:ph type="ctrTitle"/>
          </p:nvPr>
        </p:nvSpPr>
        <p:spPr/>
        <p:txBody>
          <a:bodyPr/>
          <a:lstStyle/>
          <a:p>
            <a:r>
              <a:rPr lang="en-US" dirty="0"/>
              <a:t>Troubleshooting</a:t>
            </a:r>
          </a:p>
        </p:txBody>
      </p:sp>
      <p:sp>
        <p:nvSpPr>
          <p:cNvPr id="3" name="Slide Number Placeholder 2">
            <a:extLst>
              <a:ext uri="{FF2B5EF4-FFF2-40B4-BE49-F238E27FC236}">
                <a16:creationId xmlns:a16="http://schemas.microsoft.com/office/drawing/2014/main" id="{61C11120-5BDD-41EB-B31E-906864005B0D}"/>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Tree>
    <p:extLst>
      <p:ext uri="{BB962C8B-B14F-4D97-AF65-F5344CB8AC3E}">
        <p14:creationId xmlns:p14="http://schemas.microsoft.com/office/powerpoint/2010/main" val="2089024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Troubleshooting</a:t>
            </a:r>
          </a:p>
        </p:txBody>
      </p:sp>
      <p:sp>
        <p:nvSpPr>
          <p:cNvPr id="6" name="Content Placeholder 5">
            <a:extLst>
              <a:ext uri="{FF2B5EF4-FFF2-40B4-BE49-F238E27FC236}">
                <a16:creationId xmlns:a16="http://schemas.microsoft.com/office/drawing/2014/main" id="{04328471-9E4F-4A4A-AFED-C62F4DEB5F8E}"/>
              </a:ext>
            </a:extLst>
          </p:cNvPr>
          <p:cNvSpPr>
            <a:spLocks noGrp="1"/>
          </p:cNvSpPr>
          <p:nvPr>
            <p:ph idx="1"/>
          </p:nvPr>
        </p:nvSpPr>
        <p:spPr/>
        <p:txBody>
          <a:bodyPr/>
          <a:lstStyle/>
          <a:p>
            <a:endParaRPr lang="en-US" sz="1000" dirty="0"/>
          </a:p>
          <a:p>
            <a:pPr marL="342900" indent="-342900"/>
            <a:r>
              <a:rPr lang="en-US" sz="3200" dirty="0"/>
              <a:t>What Support needs</a:t>
            </a:r>
          </a:p>
          <a:p>
            <a:pPr marL="342900" indent="-342900"/>
            <a:r>
              <a:rPr lang="en-US" sz="3200" dirty="0"/>
              <a:t>URL structure </a:t>
            </a:r>
          </a:p>
          <a:p>
            <a:pPr marL="342900" indent="-342900"/>
            <a:r>
              <a:rPr lang="en-US" sz="3200" dirty="0"/>
              <a:t>PNX and Context Object</a:t>
            </a:r>
          </a:p>
          <a:p>
            <a:pPr marL="342900" indent="-342900"/>
            <a:r>
              <a:rPr lang="en-US" sz="3200" dirty="0"/>
              <a:t>Debugging</a:t>
            </a:r>
          </a:p>
        </p:txBody>
      </p:sp>
      <p:sp>
        <p:nvSpPr>
          <p:cNvPr id="3" name="Rectangle 2">
            <a:extLst>
              <a:ext uri="{FF2B5EF4-FFF2-40B4-BE49-F238E27FC236}">
                <a16:creationId xmlns:a16="http://schemas.microsoft.com/office/drawing/2014/main" id="{C27BE34D-80C9-434F-B6DB-E83AFABE5C8D}"/>
              </a:ext>
            </a:extLst>
          </p:cNvPr>
          <p:cNvSpPr/>
          <p:nvPr/>
        </p:nvSpPr>
        <p:spPr>
          <a:xfrm>
            <a:off x="6660232" y="1968028"/>
            <a:ext cx="2160240" cy="1251794"/>
          </a:xfrm>
          <a:prstGeom prst="rect">
            <a:avLst/>
          </a:prstGeom>
          <a:solidFill>
            <a:srgbClr val="92D3DF"/>
          </a:solidFill>
          <a:ln w="57150">
            <a:solidFill>
              <a:srgbClr val="92D3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2311C03-90A7-4214-B6FF-FE4E042C2F3E}"/>
              </a:ext>
            </a:extLst>
          </p:cNvPr>
          <p:cNvGrpSpPr/>
          <p:nvPr/>
        </p:nvGrpSpPr>
        <p:grpSpPr>
          <a:xfrm>
            <a:off x="7020272" y="1635646"/>
            <a:ext cx="1440161" cy="1621589"/>
            <a:chOff x="6916136" y="1347615"/>
            <a:chExt cx="1690748" cy="1903744"/>
          </a:xfrm>
        </p:grpSpPr>
        <p:pic>
          <p:nvPicPr>
            <p:cNvPr id="7" name="Picture 6">
              <a:extLst>
                <a:ext uri="{FF2B5EF4-FFF2-40B4-BE49-F238E27FC236}">
                  <a16:creationId xmlns:a16="http://schemas.microsoft.com/office/drawing/2014/main" id="{8CE30804-E9C1-4AAC-B58E-2CBBC4A91A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1347615"/>
              <a:ext cx="1482476" cy="1902436"/>
            </a:xfrm>
            <a:prstGeom prst="rect">
              <a:avLst/>
            </a:prstGeom>
          </p:spPr>
        </p:pic>
        <p:sp>
          <p:nvSpPr>
            <p:cNvPr id="8" name="Isosceles Triangle 7">
              <a:extLst>
                <a:ext uri="{FF2B5EF4-FFF2-40B4-BE49-F238E27FC236}">
                  <a16:creationId xmlns:a16="http://schemas.microsoft.com/office/drawing/2014/main" id="{6574CE91-17F6-40C5-A6C8-2605B9727EDA}"/>
                </a:ext>
              </a:extLst>
            </p:cNvPr>
            <p:cNvSpPr/>
            <p:nvPr/>
          </p:nvSpPr>
          <p:spPr>
            <a:xfrm>
              <a:off x="6916136" y="1685764"/>
              <a:ext cx="104137"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7">
              <a:extLst>
                <a:ext uri="{FF2B5EF4-FFF2-40B4-BE49-F238E27FC236}">
                  <a16:creationId xmlns:a16="http://schemas.microsoft.com/office/drawing/2014/main" id="{19A2B8F0-CE2C-40E5-B7ED-FA335A098FFF}"/>
                </a:ext>
              </a:extLst>
            </p:cNvPr>
            <p:cNvSpPr/>
            <p:nvPr/>
          </p:nvSpPr>
          <p:spPr>
            <a:xfrm flipH="1">
              <a:off x="8502748" y="1685764"/>
              <a:ext cx="104136"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685076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Information our Support Team needs</a:t>
            </a:r>
          </a:p>
        </p:txBody>
      </p:sp>
      <p:sp>
        <p:nvSpPr>
          <p:cNvPr id="3" name="Content Placeholder 2">
            <a:extLst>
              <a:ext uri="{FF2B5EF4-FFF2-40B4-BE49-F238E27FC236}">
                <a16:creationId xmlns:a16="http://schemas.microsoft.com/office/drawing/2014/main" id="{7356266F-B9B9-472D-8DA1-5E5ECE9EC366}"/>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Rectangle 3">
            <a:extLst>
              <a:ext uri="{FF2B5EF4-FFF2-40B4-BE49-F238E27FC236}">
                <a16:creationId xmlns:a16="http://schemas.microsoft.com/office/drawing/2014/main" id="{95043D5C-9A1D-482C-8204-3D91D68B2354}"/>
              </a:ext>
            </a:extLst>
          </p:cNvPr>
          <p:cNvSpPr/>
          <p:nvPr/>
        </p:nvSpPr>
        <p:spPr>
          <a:xfrm>
            <a:off x="395536" y="843558"/>
            <a:ext cx="8424936" cy="3323987"/>
          </a:xfrm>
          <a:prstGeom prst="rect">
            <a:avLst/>
          </a:prstGeom>
        </p:spPr>
        <p:txBody>
          <a:bodyPr wrap="square">
            <a:spAutoFit/>
          </a:bodyPr>
          <a:lstStyle/>
          <a:p>
            <a:pPr algn="ctr"/>
            <a:r>
              <a:rPr lang="en-US"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 OPENURL</a:t>
            </a:r>
          </a:p>
          <a:p>
            <a:pPr algn="ctr"/>
            <a:endParaRPr lang="en-US" dirty="0"/>
          </a:p>
          <a:p>
            <a:pPr algn="ctr"/>
            <a:r>
              <a:rPr lang="en-US" sz="2400" dirty="0"/>
              <a:t>Primo/Summon permalink or citation</a:t>
            </a:r>
          </a:p>
          <a:p>
            <a:pPr algn="ctr"/>
            <a:endParaRPr lang="en-US" sz="2400" dirty="0"/>
          </a:p>
          <a:p>
            <a:pPr algn="ctr"/>
            <a:r>
              <a:rPr lang="en-US" sz="2400" dirty="0"/>
              <a:t>Front end logins (proxy, Primo)</a:t>
            </a:r>
          </a:p>
          <a:p>
            <a:pPr algn="ctr"/>
            <a:endParaRPr lang="en-US" sz="2400" dirty="0"/>
          </a:p>
          <a:p>
            <a:pPr algn="ctr"/>
            <a:r>
              <a:rPr lang="en-US" sz="2400" dirty="0"/>
              <a:t>Back end logins (SFX, Primo BO)</a:t>
            </a:r>
          </a:p>
        </p:txBody>
      </p:sp>
    </p:spTree>
    <p:custDataLst>
      <p:tags r:id="rId1"/>
    </p:custDataLst>
    <p:extLst>
      <p:ext uri="{BB962C8B-B14F-4D97-AF65-F5344CB8AC3E}">
        <p14:creationId xmlns:p14="http://schemas.microsoft.com/office/powerpoint/2010/main" val="2152319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Session Objectives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fontScale="92500" lnSpcReduction="10000"/>
          </a:bodyPr>
          <a:lstStyle/>
          <a:p>
            <a:r>
              <a:rPr lang="en-US" dirty="0"/>
              <a:t>Session Description:</a:t>
            </a:r>
            <a:br>
              <a:rPr lang="en-US" dirty="0"/>
            </a:br>
            <a:r>
              <a:rPr lang="en-US" dirty="0"/>
              <a:t>This session examines full-text availability and delivery across Primo, Alma, SFX, Summon, and 360 Link. It will provide troubleshooting steps for some of the most common issues with linking to full-text content</a:t>
            </a:r>
          </a:p>
          <a:p>
            <a:pPr marL="457200" lvl="1" indent="0">
              <a:buNone/>
            </a:pPr>
            <a:endParaRPr lang="en-US" dirty="0"/>
          </a:p>
          <a:p>
            <a:r>
              <a:rPr lang="en-US" dirty="0"/>
              <a:t>Session Objective(s):</a:t>
            </a:r>
          </a:p>
          <a:p>
            <a:pPr lvl="1">
              <a:spcAft>
                <a:spcPts val="600"/>
              </a:spcAft>
            </a:pPr>
            <a:r>
              <a:rPr lang="en-US" sz="1800" dirty="0"/>
              <a:t>By the end of this sessions you will know, understand and/or be able to:</a:t>
            </a:r>
          </a:p>
          <a:p>
            <a:pPr lvl="2"/>
            <a:r>
              <a:rPr lang="en-US" dirty="0"/>
              <a:t>Understand the concepts behind </a:t>
            </a:r>
            <a:r>
              <a:rPr lang="en-US" dirty="0" err="1"/>
              <a:t>OpenURL</a:t>
            </a:r>
            <a:r>
              <a:rPr lang="en-US" dirty="0"/>
              <a:t> and Link Resolving</a:t>
            </a:r>
          </a:p>
          <a:p>
            <a:pPr lvl="2"/>
            <a:r>
              <a:rPr lang="en-US" dirty="0"/>
              <a:t>Understand the interaction between Ex Libris products from a linking perspective</a:t>
            </a:r>
          </a:p>
          <a:p>
            <a:pPr lvl="2"/>
            <a:r>
              <a:rPr lang="en-US" dirty="0"/>
              <a:t>Submit linking-related Support cases with the most helpful information</a:t>
            </a:r>
          </a:p>
          <a:p>
            <a:pPr lvl="2"/>
            <a:r>
              <a:rPr lang="en-US" dirty="0"/>
              <a:t>Perform basic troubleshooting for linking issues</a:t>
            </a:r>
          </a:p>
          <a:p>
            <a:pPr marL="914400" lvl="2" indent="0">
              <a:buNone/>
            </a:pPr>
            <a:endParaRPr lang="en-US" dirty="0"/>
          </a:p>
        </p:txBody>
      </p:sp>
    </p:spTree>
    <p:custDataLst>
      <p:tags r:id="rId1"/>
    </p:custDataLst>
    <p:extLst>
      <p:ext uri="{BB962C8B-B14F-4D97-AF65-F5344CB8AC3E}">
        <p14:creationId xmlns:p14="http://schemas.microsoft.com/office/powerpoint/2010/main" val="437175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How to get the </a:t>
            </a:r>
            <a:r>
              <a:rPr lang="en-US" dirty="0" err="1"/>
              <a:t>OpenURL</a:t>
            </a:r>
            <a:r>
              <a:rPr lang="en-US" dirty="0"/>
              <a:t>?</a:t>
            </a:r>
          </a:p>
        </p:txBody>
      </p:sp>
      <p:sp>
        <p:nvSpPr>
          <p:cNvPr id="3" name="Content Placeholder 2">
            <a:extLst>
              <a:ext uri="{FF2B5EF4-FFF2-40B4-BE49-F238E27FC236}">
                <a16:creationId xmlns:a16="http://schemas.microsoft.com/office/drawing/2014/main" id="{7356266F-B9B9-472D-8DA1-5E5ECE9EC366}"/>
              </a:ext>
            </a:extLst>
          </p:cNvPr>
          <p:cNvSpPr>
            <a:spLocks noGrp="1"/>
          </p:cNvSpPr>
          <p:nvPr>
            <p:ph idx="1"/>
          </p:nvPr>
        </p:nvSpPr>
        <p:spPr/>
        <p:txBody>
          <a:bodyPr>
            <a:normAutofit/>
          </a:bodyPr>
          <a:lstStyle/>
          <a:p>
            <a:endParaRPr lang="en-US" dirty="0"/>
          </a:p>
          <a:p>
            <a:r>
              <a:rPr lang="en-US" dirty="0"/>
              <a:t>Primo old and new UI</a:t>
            </a:r>
          </a:p>
          <a:p>
            <a:r>
              <a:rPr lang="en-US" dirty="0"/>
              <a:t>360 Link</a:t>
            </a:r>
          </a:p>
          <a:p>
            <a:endParaRPr lang="en-US" dirty="0"/>
          </a:p>
          <a:p>
            <a:r>
              <a:rPr lang="en-US" dirty="0">
                <a:hlinkClick r:id="rId3"/>
              </a:rPr>
              <a:t>https://knowledge.exlibrisgroup.com/Alma/Knowledge_Articles/How_to_extract_OpenURL_from_a_Primo_Central_Alma_and_other_sources</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1705687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How to get the </a:t>
            </a:r>
            <a:r>
              <a:rPr lang="en-US" dirty="0" err="1"/>
              <a:t>OpenURL</a:t>
            </a:r>
            <a:r>
              <a:rPr lang="en-US" dirty="0"/>
              <a:t> for Primo VE?</a:t>
            </a:r>
          </a:p>
        </p:txBody>
      </p:sp>
      <p:sp>
        <p:nvSpPr>
          <p:cNvPr id="3" name="Content Placeholder 2">
            <a:extLst>
              <a:ext uri="{FF2B5EF4-FFF2-40B4-BE49-F238E27FC236}">
                <a16:creationId xmlns:a16="http://schemas.microsoft.com/office/drawing/2014/main" id="{7356266F-B9B9-472D-8DA1-5E5ECE9EC366}"/>
              </a:ext>
            </a:extLst>
          </p:cNvPr>
          <p:cNvSpPr>
            <a:spLocks noGrp="1"/>
          </p:cNvSpPr>
          <p:nvPr>
            <p:ph idx="1"/>
          </p:nvPr>
        </p:nvSpPr>
        <p:spPr/>
        <p:txBody>
          <a:bodyPr>
            <a:normAutofit/>
          </a:bodyPr>
          <a:lstStyle/>
          <a:p>
            <a:endParaRPr lang="en-US" dirty="0"/>
          </a:p>
          <a:p>
            <a:r>
              <a:rPr lang="en-US" dirty="0"/>
              <a:t>For Primo VE, the </a:t>
            </a:r>
            <a:r>
              <a:rPr lang="en-US" dirty="0" err="1"/>
              <a:t>OpenURL</a:t>
            </a:r>
            <a:r>
              <a:rPr lang="en-US" dirty="0"/>
              <a:t> is not directly available</a:t>
            </a:r>
          </a:p>
          <a:p>
            <a:r>
              <a:rPr lang="en-US" dirty="0"/>
              <a:t>The Display CTO (context object) option can be used for debugging</a:t>
            </a:r>
          </a:p>
          <a:p>
            <a:endParaRPr lang="en-US" dirty="0"/>
          </a:p>
          <a:p>
            <a:pPr marL="0" indent="0">
              <a:buNone/>
            </a:pPr>
            <a:r>
              <a:rPr lang="en-US" dirty="0">
                <a:hlinkClick r:id="rId3"/>
              </a:rPr>
              <a:t>https://knowledge.exlibrisgroup.com/Alma/Product_Documentation/010Alma_Online_Help_(English)/040Resource_Management/050Inventory/020Managing_Electronic_Resources#Step+2+-+Primo+VE</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2834122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How to Get Primo permalink</a:t>
            </a:r>
          </a:p>
        </p:txBody>
      </p:sp>
      <p:sp>
        <p:nvSpPr>
          <p:cNvPr id="3" name="Content Placeholder 2">
            <a:extLst>
              <a:ext uri="{FF2B5EF4-FFF2-40B4-BE49-F238E27FC236}">
                <a16:creationId xmlns:a16="http://schemas.microsoft.com/office/drawing/2014/main" id="{7356266F-B9B9-472D-8DA1-5E5ECE9EC366}"/>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6" name="Content Placeholder 5">
            <a:extLst>
              <a:ext uri="{FF2B5EF4-FFF2-40B4-BE49-F238E27FC236}">
                <a16:creationId xmlns:a16="http://schemas.microsoft.com/office/drawing/2014/main" id="{EF4269C3-1069-4AE4-B45E-0EA81CB917D2}"/>
              </a:ext>
            </a:extLst>
          </p:cNvPr>
          <p:cNvPicPr>
            <a:picLocks noChangeAspect="1"/>
          </p:cNvPicPr>
          <p:nvPr/>
        </p:nvPicPr>
        <p:blipFill rotWithShape="1">
          <a:blip r:embed="rId3">
            <a:extLst>
              <a:ext uri="{28A0092B-C50C-407E-A947-70E740481C1C}">
                <a14:useLocalDpi xmlns:a14="http://schemas.microsoft.com/office/drawing/2010/main" val="0"/>
              </a:ext>
            </a:extLst>
          </a:blip>
          <a:srcRect b="24585"/>
          <a:stretch/>
        </p:blipFill>
        <p:spPr>
          <a:xfrm>
            <a:off x="395537" y="771550"/>
            <a:ext cx="8508418" cy="3600400"/>
          </a:xfrm>
          <a:prstGeom prst="rect">
            <a:avLst/>
          </a:prstGeom>
        </p:spPr>
      </p:pic>
    </p:spTree>
    <p:custDataLst>
      <p:tags r:id="rId1"/>
    </p:custDataLst>
    <p:extLst>
      <p:ext uri="{BB962C8B-B14F-4D97-AF65-F5344CB8AC3E}">
        <p14:creationId xmlns:p14="http://schemas.microsoft.com/office/powerpoint/2010/main" val="1107713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err="1"/>
              <a:t>OpenURL</a:t>
            </a:r>
            <a:r>
              <a:rPr lang="en-US" dirty="0"/>
              <a:t> 0.1 (360, SFX)</a:t>
            </a:r>
          </a:p>
        </p:txBody>
      </p:sp>
      <p:sp>
        <p:nvSpPr>
          <p:cNvPr id="3" name="Content Placeholder 2">
            <a:extLst>
              <a:ext uri="{FF2B5EF4-FFF2-40B4-BE49-F238E27FC236}">
                <a16:creationId xmlns:a16="http://schemas.microsoft.com/office/drawing/2014/main" id="{7356266F-B9B9-472D-8DA1-5E5ECE9EC366}"/>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6" name="Rectangle 3">
            <a:extLst>
              <a:ext uri="{FF2B5EF4-FFF2-40B4-BE49-F238E27FC236}">
                <a16:creationId xmlns:a16="http://schemas.microsoft.com/office/drawing/2014/main" id="{5F655A1C-5FE1-470B-8407-0AAD94929C91}"/>
              </a:ext>
            </a:extLst>
          </p:cNvPr>
          <p:cNvSpPr txBox="1">
            <a:spLocks/>
          </p:cNvSpPr>
          <p:nvPr/>
        </p:nvSpPr>
        <p:spPr bwMode="auto">
          <a:xfrm>
            <a:off x="424764" y="699542"/>
            <a:ext cx="7568641" cy="415751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685800" lvl="2" indent="0">
              <a:lnSpc>
                <a:spcPct val="110000"/>
              </a:lnSpc>
              <a:buNone/>
            </a:pPr>
            <a:r>
              <a:rPr lang="en-US" sz="1600" b="1" dirty="0">
                <a:solidFill>
                  <a:srgbClr val="3B3838"/>
                </a:solidFill>
                <a:hlinkClick r:id="rId3"/>
              </a:rPr>
              <a:t>http://qk8mu7jr6k.search.serialssolutions.com/</a:t>
            </a:r>
            <a:r>
              <a:rPr lang="en-US" sz="1600" b="1" dirty="0">
                <a:solidFill>
                  <a:srgbClr val="3B3838"/>
                </a:solidFill>
              </a:rPr>
              <a:t> </a:t>
            </a:r>
          </a:p>
          <a:p>
            <a:pPr marL="1028700" lvl="3" indent="0">
              <a:lnSpc>
                <a:spcPct val="110000"/>
              </a:lnSpc>
              <a:buNone/>
            </a:pPr>
            <a:r>
              <a:rPr lang="en-US" sz="1600" b="1" dirty="0">
                <a:solidFill>
                  <a:srgbClr val="3B3838"/>
                </a:solidFill>
              </a:rPr>
              <a:t>?genre=article</a:t>
            </a:r>
          </a:p>
          <a:p>
            <a:pPr marL="1028700" lvl="3" indent="0">
              <a:lnSpc>
                <a:spcPct val="110000"/>
              </a:lnSpc>
              <a:buNone/>
            </a:pPr>
            <a:r>
              <a:rPr lang="en-US" sz="1600" b="1" dirty="0">
                <a:solidFill>
                  <a:srgbClr val="3B3838"/>
                </a:solidFill>
              </a:rPr>
              <a:t>&amp;</a:t>
            </a:r>
            <a:r>
              <a:rPr lang="en-US" sz="1600" b="1" dirty="0" err="1">
                <a:solidFill>
                  <a:srgbClr val="3B3838"/>
                </a:solidFill>
              </a:rPr>
              <a:t>issn</a:t>
            </a:r>
            <a:r>
              <a:rPr lang="en-US" sz="1600" b="1" dirty="0">
                <a:solidFill>
                  <a:srgbClr val="3B3838"/>
                </a:solidFill>
              </a:rPr>
              <a:t>=02534126</a:t>
            </a:r>
          </a:p>
          <a:p>
            <a:pPr marL="1028700" lvl="3" indent="0">
              <a:lnSpc>
                <a:spcPct val="110000"/>
              </a:lnSpc>
              <a:buNone/>
            </a:pPr>
            <a:r>
              <a:rPr lang="en-US" sz="1600" b="1" dirty="0">
                <a:solidFill>
                  <a:srgbClr val="3B3838"/>
                </a:solidFill>
              </a:rPr>
              <a:t>&amp;title=Journal of Earth System Science</a:t>
            </a:r>
          </a:p>
          <a:p>
            <a:pPr marL="1028700" lvl="3" indent="0">
              <a:lnSpc>
                <a:spcPct val="110000"/>
              </a:lnSpc>
              <a:buNone/>
            </a:pPr>
            <a:r>
              <a:rPr lang="en-US" sz="1600" b="1" dirty="0">
                <a:solidFill>
                  <a:srgbClr val="3B3838"/>
                </a:solidFill>
              </a:rPr>
              <a:t>&amp;volume=125</a:t>
            </a:r>
          </a:p>
          <a:p>
            <a:pPr marL="1028700" lvl="3" indent="0">
              <a:lnSpc>
                <a:spcPct val="110000"/>
              </a:lnSpc>
              <a:buNone/>
            </a:pPr>
            <a:r>
              <a:rPr lang="en-US" sz="1600" b="1" dirty="0">
                <a:solidFill>
                  <a:srgbClr val="3B3838"/>
                </a:solidFill>
              </a:rPr>
              <a:t>&amp;issue=1</a:t>
            </a:r>
          </a:p>
          <a:p>
            <a:pPr marL="1028700" lvl="3" indent="0">
              <a:lnSpc>
                <a:spcPct val="110000"/>
              </a:lnSpc>
              <a:buNone/>
            </a:pPr>
            <a:r>
              <a:rPr lang="en-US" sz="1600" b="1" dirty="0">
                <a:solidFill>
                  <a:srgbClr val="3B3838"/>
                </a:solidFill>
              </a:rPr>
              <a:t>&amp;date=20160201</a:t>
            </a:r>
          </a:p>
          <a:p>
            <a:pPr marL="1028700" lvl="3" indent="0">
              <a:lnSpc>
                <a:spcPct val="110000"/>
              </a:lnSpc>
              <a:buNone/>
            </a:pPr>
            <a:r>
              <a:rPr lang="en-US" sz="1600" b="1" dirty="0">
                <a:solidFill>
                  <a:srgbClr val="3B3838"/>
                </a:solidFill>
              </a:rPr>
              <a:t>&amp;</a:t>
            </a:r>
            <a:r>
              <a:rPr lang="en-US" sz="1600" b="1" dirty="0" err="1">
                <a:solidFill>
                  <a:srgbClr val="3B3838"/>
                </a:solidFill>
              </a:rPr>
              <a:t>atitle</a:t>
            </a:r>
            <a:r>
              <a:rPr lang="en-US" sz="1600" b="1" dirty="0">
                <a:solidFill>
                  <a:srgbClr val="3B3838"/>
                </a:solidFill>
              </a:rPr>
              <a:t>=Century scale climate change in the central highlands of Sri Lanka</a:t>
            </a:r>
          </a:p>
          <a:p>
            <a:pPr marL="1028700" lvl="3" indent="0">
              <a:lnSpc>
                <a:spcPct val="110000"/>
              </a:lnSpc>
              <a:buNone/>
            </a:pPr>
            <a:r>
              <a:rPr lang="en-US" sz="1600" b="1" dirty="0">
                <a:solidFill>
                  <a:srgbClr val="3B3838"/>
                </a:solidFill>
              </a:rPr>
              <a:t>&amp;</a:t>
            </a:r>
            <a:r>
              <a:rPr lang="en-US" sz="1600" b="1" dirty="0" err="1">
                <a:solidFill>
                  <a:srgbClr val="3B3838"/>
                </a:solidFill>
              </a:rPr>
              <a:t>spage</a:t>
            </a:r>
            <a:r>
              <a:rPr lang="en-US" sz="1600" b="1" dirty="0">
                <a:solidFill>
                  <a:srgbClr val="3B3838"/>
                </a:solidFill>
              </a:rPr>
              <a:t>=75</a:t>
            </a:r>
          </a:p>
          <a:p>
            <a:pPr marL="1028700" lvl="3" indent="0">
              <a:lnSpc>
                <a:spcPct val="110000"/>
              </a:lnSpc>
              <a:buNone/>
            </a:pPr>
            <a:r>
              <a:rPr lang="en-US" sz="1600" b="1" dirty="0">
                <a:solidFill>
                  <a:srgbClr val="3B3838"/>
                </a:solidFill>
              </a:rPr>
              <a:t>&amp;pages=75-84</a:t>
            </a:r>
          </a:p>
          <a:p>
            <a:pPr marL="1028700" lvl="3" indent="0">
              <a:lnSpc>
                <a:spcPct val="110000"/>
              </a:lnSpc>
              <a:buNone/>
            </a:pPr>
            <a:r>
              <a:rPr lang="en-US" sz="1600" b="1" dirty="0">
                <a:solidFill>
                  <a:srgbClr val="3B3838"/>
                </a:solidFill>
              </a:rPr>
              <a:t>&amp;au=Silva, J De</a:t>
            </a:r>
          </a:p>
          <a:p>
            <a:pPr marL="1028700" lvl="3" indent="0">
              <a:lnSpc>
                <a:spcPct val="110000"/>
              </a:lnSpc>
              <a:buNone/>
            </a:pPr>
            <a:r>
              <a:rPr lang="en-US" sz="1600" b="1" dirty="0">
                <a:solidFill>
                  <a:srgbClr val="3B3838"/>
                </a:solidFill>
              </a:rPr>
              <a:t>&amp;</a:t>
            </a:r>
            <a:r>
              <a:rPr lang="en-US" sz="1600" b="1" dirty="0" err="1">
                <a:solidFill>
                  <a:srgbClr val="3B3838"/>
                </a:solidFill>
              </a:rPr>
              <a:t>sid</a:t>
            </a:r>
            <a:r>
              <a:rPr lang="en-US" sz="1600" b="1" dirty="0">
                <a:solidFill>
                  <a:srgbClr val="3B3838"/>
                </a:solidFill>
              </a:rPr>
              <a:t>=</a:t>
            </a:r>
            <a:r>
              <a:rPr lang="en-US" sz="1600" b="1" dirty="0" err="1">
                <a:solidFill>
                  <a:srgbClr val="3B3838"/>
                </a:solidFill>
              </a:rPr>
              <a:t>EBSCO:Academic</a:t>
            </a:r>
            <a:r>
              <a:rPr lang="en-US" sz="1600" b="1" dirty="0">
                <a:solidFill>
                  <a:srgbClr val="3B3838"/>
                </a:solidFill>
              </a:rPr>
              <a:t> OneFile</a:t>
            </a:r>
          </a:p>
        </p:txBody>
      </p:sp>
      <p:sp>
        <p:nvSpPr>
          <p:cNvPr id="7" name="Rectangle 6">
            <a:extLst>
              <a:ext uri="{FF2B5EF4-FFF2-40B4-BE49-F238E27FC236}">
                <a16:creationId xmlns:a16="http://schemas.microsoft.com/office/drawing/2014/main" id="{8D4CC2AF-3D18-4AFC-9542-3DCC835D7297}"/>
              </a:ext>
            </a:extLst>
          </p:cNvPr>
          <p:cNvSpPr/>
          <p:nvPr/>
        </p:nvSpPr>
        <p:spPr bwMode="auto">
          <a:xfrm>
            <a:off x="6318275" y="896382"/>
            <a:ext cx="1678160" cy="364287"/>
          </a:xfrm>
          <a:prstGeom prst="rect">
            <a:avLst/>
          </a:prstGeom>
          <a:noFill/>
          <a:ln w="25400" cap="flat" cmpd="sng" algn="ctr">
            <a:solidFill>
              <a:schemeClr val="tx1"/>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fontAlgn="base">
              <a:spcBef>
                <a:spcPct val="0"/>
              </a:spcBef>
              <a:spcAft>
                <a:spcPct val="0"/>
              </a:spcAft>
            </a:pPr>
            <a:r>
              <a:rPr lang="en-US" sz="1600" b="1" dirty="0">
                <a:solidFill>
                  <a:srgbClr val="FF0000"/>
                </a:solidFill>
                <a:latin typeface="+mj-lt"/>
                <a:cs typeface="Arial" pitchFamily="34" charset="0"/>
              </a:rPr>
              <a:t>Base URL</a:t>
            </a:r>
          </a:p>
        </p:txBody>
      </p:sp>
      <p:cxnSp>
        <p:nvCxnSpPr>
          <p:cNvPr id="8" name="Straight Arrow Connector 7">
            <a:extLst>
              <a:ext uri="{FF2B5EF4-FFF2-40B4-BE49-F238E27FC236}">
                <a16:creationId xmlns:a16="http://schemas.microsoft.com/office/drawing/2014/main" id="{8726773A-5DB9-4379-AB26-3C377B5EF2DC}"/>
              </a:ext>
            </a:extLst>
          </p:cNvPr>
          <p:cNvCxnSpPr/>
          <p:nvPr/>
        </p:nvCxnSpPr>
        <p:spPr bwMode="auto">
          <a:xfrm flipH="1" flipV="1">
            <a:off x="5220072" y="888003"/>
            <a:ext cx="1074761" cy="182941"/>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0" name="Straight Arrow Connector 9">
            <a:extLst>
              <a:ext uri="{FF2B5EF4-FFF2-40B4-BE49-F238E27FC236}">
                <a16:creationId xmlns:a16="http://schemas.microsoft.com/office/drawing/2014/main" id="{8EB57377-82CB-4AE7-A0E4-921886EE2CA6}"/>
              </a:ext>
            </a:extLst>
          </p:cNvPr>
          <p:cNvCxnSpPr>
            <a:cxnSpLocks/>
          </p:cNvCxnSpPr>
          <p:nvPr/>
        </p:nvCxnSpPr>
        <p:spPr bwMode="auto">
          <a:xfrm flipH="1">
            <a:off x="4265720" y="4729491"/>
            <a:ext cx="1152127" cy="1"/>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11" name="Right Brace 10">
            <a:extLst>
              <a:ext uri="{FF2B5EF4-FFF2-40B4-BE49-F238E27FC236}">
                <a16:creationId xmlns:a16="http://schemas.microsoft.com/office/drawing/2014/main" id="{35603234-BCA3-425C-A6F1-C184D77D8E45}"/>
              </a:ext>
            </a:extLst>
          </p:cNvPr>
          <p:cNvSpPr/>
          <p:nvPr/>
        </p:nvSpPr>
        <p:spPr bwMode="auto">
          <a:xfrm>
            <a:off x="4648531" y="2107825"/>
            <a:ext cx="1296169" cy="936104"/>
          </a:xfrm>
          <a:prstGeom prst="rightBrace">
            <a:avLst/>
          </a:prstGeom>
          <a:noFill/>
          <a:ln w="38100" cap="flat" cmpd="sng" algn="ctr">
            <a:solidFill>
              <a:schemeClr val="tx1"/>
            </a:solidFill>
            <a:prstDash val="solid"/>
            <a:round/>
            <a:headEnd type="triangle" w="med" len="med"/>
            <a:tailEnd type="triangle" w="med" len="med"/>
          </a:ln>
          <a:effectLst/>
        </p:spPr>
        <p:txBody>
          <a:bodyPr vert="horz" wrap="square" lIns="68580" tIns="34290" rIns="68580" bIns="34290" numCol="1" rtlCol="0" anchor="t" anchorCtr="0" compatLnSpc="1">
            <a:prstTxWarp prst="textNoShape">
              <a:avLst/>
            </a:prstTxWarp>
          </a:bodyPr>
          <a:lstStyle/>
          <a:p>
            <a:pPr algn="ctr" fontAlgn="base">
              <a:spcBef>
                <a:spcPct val="0"/>
              </a:spcBef>
              <a:spcAft>
                <a:spcPct val="0"/>
              </a:spcAft>
            </a:pPr>
            <a:endParaRPr lang="en-US" sz="1350">
              <a:latin typeface="Arial" pitchFamily="34" charset="0"/>
              <a:cs typeface="Arial" pitchFamily="34" charset="0"/>
            </a:endParaRPr>
          </a:p>
        </p:txBody>
      </p:sp>
      <p:sp>
        <p:nvSpPr>
          <p:cNvPr id="13" name="Rectangle 12">
            <a:extLst>
              <a:ext uri="{FF2B5EF4-FFF2-40B4-BE49-F238E27FC236}">
                <a16:creationId xmlns:a16="http://schemas.microsoft.com/office/drawing/2014/main" id="{3E927AFB-45CE-4C87-A46E-DBAB047435BA}"/>
              </a:ext>
            </a:extLst>
          </p:cNvPr>
          <p:cNvSpPr/>
          <p:nvPr/>
        </p:nvSpPr>
        <p:spPr bwMode="auto">
          <a:xfrm>
            <a:off x="5447075" y="4554847"/>
            <a:ext cx="1893498" cy="360040"/>
          </a:xfrm>
          <a:prstGeom prst="rect">
            <a:avLst/>
          </a:prstGeom>
          <a:noFill/>
          <a:ln w="25400" cap="flat" cmpd="sng" algn="ctr">
            <a:solidFill>
              <a:schemeClr val="tx1"/>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fontAlgn="base">
              <a:spcBef>
                <a:spcPct val="0"/>
              </a:spcBef>
              <a:spcAft>
                <a:spcPct val="0"/>
              </a:spcAft>
            </a:pPr>
            <a:r>
              <a:rPr lang="en-US" sz="1600" b="1" dirty="0">
                <a:solidFill>
                  <a:srgbClr val="FF0000"/>
                </a:solidFill>
                <a:latin typeface="+mj-lt"/>
                <a:cs typeface="Arial" pitchFamily="34" charset="0"/>
              </a:rPr>
              <a:t>SID (source ID)</a:t>
            </a:r>
          </a:p>
        </p:txBody>
      </p:sp>
      <p:sp>
        <p:nvSpPr>
          <p:cNvPr id="15" name="Rectangle 14">
            <a:extLst>
              <a:ext uri="{FF2B5EF4-FFF2-40B4-BE49-F238E27FC236}">
                <a16:creationId xmlns:a16="http://schemas.microsoft.com/office/drawing/2014/main" id="{E365FC1D-0818-4E42-8B24-DD23F9BB2D73}"/>
              </a:ext>
            </a:extLst>
          </p:cNvPr>
          <p:cNvSpPr/>
          <p:nvPr/>
        </p:nvSpPr>
        <p:spPr bwMode="auto">
          <a:xfrm>
            <a:off x="5973928" y="2375166"/>
            <a:ext cx="1544661" cy="576065"/>
          </a:xfrm>
          <a:prstGeom prst="rect">
            <a:avLst/>
          </a:prstGeom>
          <a:noFill/>
          <a:ln w="25400" cap="flat" cmpd="sng" algn="ctr">
            <a:solidFill>
              <a:schemeClr val="tx1"/>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fontAlgn="base">
              <a:spcBef>
                <a:spcPct val="0"/>
              </a:spcBef>
              <a:spcAft>
                <a:spcPct val="0"/>
              </a:spcAft>
            </a:pPr>
            <a:r>
              <a:rPr lang="en-US" sz="1600" b="1" dirty="0">
                <a:solidFill>
                  <a:srgbClr val="FF0000"/>
                </a:solidFill>
                <a:latin typeface="+mj-lt"/>
                <a:cs typeface="Arial" pitchFamily="34" charset="0"/>
              </a:rPr>
              <a:t>Citation </a:t>
            </a:r>
          </a:p>
          <a:p>
            <a:pPr algn="ctr" fontAlgn="base">
              <a:spcBef>
                <a:spcPct val="0"/>
              </a:spcBef>
              <a:spcAft>
                <a:spcPct val="0"/>
              </a:spcAft>
            </a:pPr>
            <a:r>
              <a:rPr lang="en-US" sz="1600" b="1" dirty="0">
                <a:solidFill>
                  <a:srgbClr val="FF0000"/>
                </a:solidFill>
                <a:latin typeface="+mj-lt"/>
                <a:cs typeface="Arial" pitchFamily="34" charset="0"/>
              </a:rPr>
              <a:t>Metadata</a:t>
            </a:r>
          </a:p>
        </p:txBody>
      </p:sp>
    </p:spTree>
    <p:custDataLst>
      <p:tags r:id="rId1"/>
    </p:custDataLst>
    <p:extLst>
      <p:ext uri="{BB962C8B-B14F-4D97-AF65-F5344CB8AC3E}">
        <p14:creationId xmlns:p14="http://schemas.microsoft.com/office/powerpoint/2010/main" val="2422740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err="1"/>
              <a:t>OpenURL</a:t>
            </a:r>
            <a:r>
              <a:rPr lang="en-US" dirty="0"/>
              <a:t> 1.0 (Alma, SFX, 360)</a:t>
            </a:r>
          </a:p>
        </p:txBody>
      </p:sp>
      <p:sp>
        <p:nvSpPr>
          <p:cNvPr id="3" name="Content Placeholder 2">
            <a:extLst>
              <a:ext uri="{FF2B5EF4-FFF2-40B4-BE49-F238E27FC236}">
                <a16:creationId xmlns:a16="http://schemas.microsoft.com/office/drawing/2014/main" id="{7356266F-B9B9-472D-8DA1-5E5ECE9EC366}"/>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6" name="Rectangle 3">
            <a:extLst>
              <a:ext uri="{FF2B5EF4-FFF2-40B4-BE49-F238E27FC236}">
                <a16:creationId xmlns:a16="http://schemas.microsoft.com/office/drawing/2014/main" id="{5F655A1C-5FE1-470B-8407-0AAD94929C91}"/>
              </a:ext>
            </a:extLst>
          </p:cNvPr>
          <p:cNvSpPr txBox="1">
            <a:spLocks/>
          </p:cNvSpPr>
          <p:nvPr/>
        </p:nvSpPr>
        <p:spPr bwMode="auto">
          <a:xfrm>
            <a:off x="424764" y="699542"/>
            <a:ext cx="7568641" cy="415751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marL="0" indent="0">
              <a:buNone/>
            </a:pPr>
            <a:r>
              <a:rPr lang="en-US" sz="1800" u="sng" dirty="0">
                <a:solidFill>
                  <a:srgbClr val="0070C0"/>
                </a:solidFill>
              </a:rPr>
              <a:t>http://</a:t>
            </a:r>
            <a:r>
              <a:rPr lang="en-US" sz="1800" b="1" u="sng" dirty="0">
                <a:solidFill>
                  <a:srgbClr val="0070C0"/>
                </a:solidFill>
              </a:rPr>
              <a:t>na01.alma.exlibrisgroup.com/view/uresolver/01CALS_USM/openurl</a:t>
            </a:r>
            <a:r>
              <a:rPr lang="en-US" sz="1800" u="sng" dirty="0">
                <a:solidFill>
                  <a:srgbClr val="0070C0"/>
                </a:solidFill>
              </a:rPr>
              <a:t>?ctx_enc=info:ofi/enc:UTF-8&amp;ctx_id=10_1&amp;ctx_tim=2016-03-02T12%3A42%3A43IST&amp;ctx_ver=Z39.88-2004&amp;url_ctx_fmt=info:ofi/fmt:kev:mtx:ctx&amp;url_ver=Z39.88-2004&amp;rfr_id=info:</a:t>
            </a:r>
            <a:r>
              <a:rPr lang="en-US" sz="1800" b="1" u="sng" dirty="0">
                <a:solidFill>
                  <a:srgbClr val="0070C0"/>
                </a:solidFill>
              </a:rPr>
              <a:t>sid/primo.exlibrisgroup.com-gale_hrca</a:t>
            </a:r>
          </a:p>
          <a:p>
            <a:pPr marL="0" indent="0">
              <a:buNone/>
            </a:pPr>
            <a:r>
              <a:rPr lang="en-US" sz="1800" u="sng" dirty="0">
                <a:solidFill>
                  <a:srgbClr val="0070C0"/>
                </a:solidFill>
              </a:rPr>
              <a:t>&amp;req_id=&amp;rft_val_fmt=info:ofi/fmt:kev:mtx:&amp;rft.aucorp=&amp;</a:t>
            </a:r>
            <a:r>
              <a:rPr lang="en-US" sz="1800" u="sng" dirty="0" err="1">
                <a:solidFill>
                  <a:srgbClr val="0070C0"/>
                </a:solidFill>
              </a:rPr>
              <a:t>rft.date</a:t>
            </a:r>
            <a:r>
              <a:rPr lang="en-US" sz="1800" u="sng" dirty="0">
                <a:solidFill>
                  <a:srgbClr val="0070C0"/>
                </a:solidFill>
              </a:rPr>
              <a:t>=</a:t>
            </a:r>
            <a:r>
              <a:rPr lang="en-US" sz="1800" b="1" u="sng" dirty="0">
                <a:solidFill>
                  <a:srgbClr val="0070C0"/>
                </a:solidFill>
              </a:rPr>
              <a:t>19980930</a:t>
            </a:r>
            <a:r>
              <a:rPr lang="en-US" sz="1800" u="sng" dirty="0">
                <a:solidFill>
                  <a:srgbClr val="0070C0"/>
                </a:solidFill>
              </a:rPr>
              <a:t>&amp;rft.volume=117&amp;rft.spage=</a:t>
            </a:r>
            <a:r>
              <a:rPr lang="en-US" sz="1800" b="1" u="sng" dirty="0">
                <a:solidFill>
                  <a:srgbClr val="0070C0"/>
                </a:solidFill>
              </a:rPr>
              <a:t>A1</a:t>
            </a:r>
            <a:r>
              <a:rPr lang="en-US" sz="1800" u="sng" dirty="0">
                <a:solidFill>
                  <a:srgbClr val="0070C0"/>
                </a:solidFill>
              </a:rPr>
              <a:t>&amp;rft.issn=</a:t>
            </a:r>
            <a:r>
              <a:rPr lang="en-US" sz="1800" b="1" u="sng" dirty="0">
                <a:solidFill>
                  <a:srgbClr val="0070C0"/>
                </a:solidFill>
              </a:rPr>
              <a:t>0458-3035</a:t>
            </a:r>
            <a:r>
              <a:rPr lang="en-US" sz="1800" u="sng" dirty="0">
                <a:solidFill>
                  <a:srgbClr val="0070C0"/>
                </a:solidFill>
              </a:rPr>
              <a:t>&amp;rft.pub=</a:t>
            </a:r>
            <a:r>
              <a:rPr lang="en-US" sz="1800" b="1" u="sng" dirty="0">
                <a:solidFill>
                  <a:srgbClr val="0070C0"/>
                </a:solidFill>
              </a:rPr>
              <a:t>Los%20Angeles%20Times</a:t>
            </a:r>
            <a:r>
              <a:rPr lang="en-US" sz="1800" u="sng" dirty="0">
                <a:solidFill>
                  <a:srgbClr val="0070C0"/>
                </a:solidFill>
              </a:rPr>
              <a:t>&amp;</a:t>
            </a:r>
          </a:p>
          <a:p>
            <a:pPr marL="0" indent="0">
              <a:buNone/>
            </a:pPr>
            <a:r>
              <a:rPr lang="en-US" sz="1800" u="sng" dirty="0" err="1">
                <a:solidFill>
                  <a:srgbClr val="0070C0"/>
                </a:solidFill>
              </a:rPr>
              <a:t>rft.place</a:t>
            </a:r>
            <a:r>
              <a:rPr lang="en-US" sz="1800" u="sng" dirty="0">
                <a:solidFill>
                  <a:srgbClr val="0070C0"/>
                </a:solidFill>
              </a:rPr>
              <a:t>=&amp;rft.series=&amp;</a:t>
            </a:r>
            <a:r>
              <a:rPr lang="en-US" sz="1800" u="sng" dirty="0" err="1">
                <a:solidFill>
                  <a:srgbClr val="0070C0"/>
                </a:solidFill>
              </a:rPr>
              <a:t>rft.stitle</a:t>
            </a:r>
            <a:r>
              <a:rPr lang="en-US" sz="1800" u="sng" dirty="0">
                <a:solidFill>
                  <a:srgbClr val="0070C0"/>
                </a:solidFill>
              </a:rPr>
              <a:t>=</a:t>
            </a:r>
          </a:p>
          <a:p>
            <a:pPr marL="0" indent="0">
              <a:buNone/>
            </a:pPr>
            <a:r>
              <a:rPr lang="en-US" sz="1800" u="sng" dirty="0">
                <a:solidFill>
                  <a:srgbClr val="0070C0"/>
                </a:solidFill>
              </a:rPr>
              <a:t>&amp;rft.bici=&amp;rft_id=info:bibcode/&amp;rft_id=info:hdl/&amp;rft_id=info:lccn/&amp;rft_id=info:oclcnum/&amp;rft_id=info:pmid/&amp;rft_id=info:eric/((addata/eric}}&amp;rft_dat=%3Cgale_hrca%3E21216876%3C/gale_hrca%3E,language=eng,view=&amp;svc_dat=viewit&amp;env_type=test&amp;req.skin=csusm_uresolver</a:t>
            </a:r>
          </a:p>
          <a:p>
            <a:pPr marL="0" indent="0">
              <a:buNone/>
            </a:pPr>
            <a:endParaRPr lang="en-US" sz="1800" dirty="0"/>
          </a:p>
          <a:p>
            <a:endParaRPr lang="en-US" sz="1800" dirty="0"/>
          </a:p>
        </p:txBody>
      </p:sp>
      <p:sp>
        <p:nvSpPr>
          <p:cNvPr id="7" name="Rectangle 6">
            <a:extLst>
              <a:ext uri="{FF2B5EF4-FFF2-40B4-BE49-F238E27FC236}">
                <a16:creationId xmlns:a16="http://schemas.microsoft.com/office/drawing/2014/main" id="{8D4CC2AF-3D18-4AFC-9542-3DCC835D7297}"/>
              </a:ext>
            </a:extLst>
          </p:cNvPr>
          <p:cNvSpPr/>
          <p:nvPr/>
        </p:nvSpPr>
        <p:spPr bwMode="auto">
          <a:xfrm>
            <a:off x="7307617" y="1055336"/>
            <a:ext cx="1678160" cy="364287"/>
          </a:xfrm>
          <a:prstGeom prst="rect">
            <a:avLst/>
          </a:prstGeom>
          <a:noFill/>
          <a:ln w="25400" cap="flat" cmpd="sng" algn="ctr">
            <a:solidFill>
              <a:schemeClr val="tx1"/>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fontAlgn="base">
              <a:spcBef>
                <a:spcPct val="0"/>
              </a:spcBef>
              <a:spcAft>
                <a:spcPct val="0"/>
              </a:spcAft>
            </a:pPr>
            <a:r>
              <a:rPr lang="en-US" sz="1600" b="1" dirty="0">
                <a:solidFill>
                  <a:srgbClr val="FF0000"/>
                </a:solidFill>
                <a:latin typeface="+mj-lt"/>
                <a:cs typeface="Arial" pitchFamily="34" charset="0"/>
              </a:rPr>
              <a:t>Base URL</a:t>
            </a:r>
          </a:p>
        </p:txBody>
      </p:sp>
      <p:cxnSp>
        <p:nvCxnSpPr>
          <p:cNvPr id="8" name="Straight Arrow Connector 7">
            <a:extLst>
              <a:ext uri="{FF2B5EF4-FFF2-40B4-BE49-F238E27FC236}">
                <a16:creationId xmlns:a16="http://schemas.microsoft.com/office/drawing/2014/main" id="{8726773A-5DB9-4379-AB26-3C377B5EF2DC}"/>
              </a:ext>
            </a:extLst>
          </p:cNvPr>
          <p:cNvCxnSpPr/>
          <p:nvPr/>
        </p:nvCxnSpPr>
        <p:spPr bwMode="auto">
          <a:xfrm flipH="1" flipV="1">
            <a:off x="6232856" y="1049740"/>
            <a:ext cx="1074761" cy="182941"/>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0" name="Straight Arrow Connector 9">
            <a:extLst>
              <a:ext uri="{FF2B5EF4-FFF2-40B4-BE49-F238E27FC236}">
                <a16:creationId xmlns:a16="http://schemas.microsoft.com/office/drawing/2014/main" id="{8EB57377-82CB-4AE7-A0E4-921886EE2CA6}"/>
              </a:ext>
            </a:extLst>
          </p:cNvPr>
          <p:cNvCxnSpPr>
            <a:cxnSpLocks/>
          </p:cNvCxnSpPr>
          <p:nvPr/>
        </p:nvCxnSpPr>
        <p:spPr bwMode="auto">
          <a:xfrm flipH="1">
            <a:off x="5940152" y="1995686"/>
            <a:ext cx="1152127" cy="1"/>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11" name="Right Brace 10">
            <a:extLst>
              <a:ext uri="{FF2B5EF4-FFF2-40B4-BE49-F238E27FC236}">
                <a16:creationId xmlns:a16="http://schemas.microsoft.com/office/drawing/2014/main" id="{35603234-BCA3-425C-A6F1-C184D77D8E45}"/>
              </a:ext>
            </a:extLst>
          </p:cNvPr>
          <p:cNvSpPr/>
          <p:nvPr/>
        </p:nvSpPr>
        <p:spPr bwMode="auto">
          <a:xfrm>
            <a:off x="4827513" y="2499742"/>
            <a:ext cx="1296169" cy="936104"/>
          </a:xfrm>
          <a:prstGeom prst="rightBrace">
            <a:avLst/>
          </a:prstGeom>
          <a:noFill/>
          <a:ln w="38100" cap="flat" cmpd="sng" algn="ctr">
            <a:solidFill>
              <a:schemeClr val="tx1"/>
            </a:solidFill>
            <a:prstDash val="solid"/>
            <a:round/>
            <a:headEnd type="triangle" w="med" len="med"/>
            <a:tailEnd type="triangle" w="med" len="med"/>
          </a:ln>
          <a:effectLst/>
        </p:spPr>
        <p:txBody>
          <a:bodyPr vert="horz" wrap="square" lIns="68580" tIns="34290" rIns="68580" bIns="34290" numCol="1" rtlCol="0" anchor="t" anchorCtr="0" compatLnSpc="1">
            <a:prstTxWarp prst="textNoShape">
              <a:avLst/>
            </a:prstTxWarp>
          </a:bodyPr>
          <a:lstStyle/>
          <a:p>
            <a:pPr algn="ctr" fontAlgn="base">
              <a:spcBef>
                <a:spcPct val="0"/>
              </a:spcBef>
              <a:spcAft>
                <a:spcPct val="0"/>
              </a:spcAft>
            </a:pPr>
            <a:endParaRPr lang="en-US" sz="1350">
              <a:latin typeface="Arial" pitchFamily="34" charset="0"/>
              <a:cs typeface="Arial" pitchFamily="34" charset="0"/>
            </a:endParaRPr>
          </a:p>
        </p:txBody>
      </p:sp>
      <p:sp>
        <p:nvSpPr>
          <p:cNvPr id="13" name="Rectangle 12">
            <a:extLst>
              <a:ext uri="{FF2B5EF4-FFF2-40B4-BE49-F238E27FC236}">
                <a16:creationId xmlns:a16="http://schemas.microsoft.com/office/drawing/2014/main" id="{3E927AFB-45CE-4C87-A46E-DBAB047435BA}"/>
              </a:ext>
            </a:extLst>
          </p:cNvPr>
          <p:cNvSpPr/>
          <p:nvPr/>
        </p:nvSpPr>
        <p:spPr bwMode="auto">
          <a:xfrm>
            <a:off x="7092279" y="1851670"/>
            <a:ext cx="1893498" cy="360040"/>
          </a:xfrm>
          <a:prstGeom prst="rect">
            <a:avLst/>
          </a:prstGeom>
          <a:noFill/>
          <a:ln w="25400" cap="flat" cmpd="sng" algn="ctr">
            <a:solidFill>
              <a:schemeClr val="tx1"/>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fontAlgn="base">
              <a:spcBef>
                <a:spcPct val="0"/>
              </a:spcBef>
              <a:spcAft>
                <a:spcPct val="0"/>
              </a:spcAft>
            </a:pPr>
            <a:r>
              <a:rPr lang="en-US" sz="1600" b="1" dirty="0">
                <a:solidFill>
                  <a:srgbClr val="FF0000"/>
                </a:solidFill>
                <a:latin typeface="+mj-lt"/>
                <a:cs typeface="Arial" pitchFamily="34" charset="0"/>
              </a:rPr>
              <a:t>SID (source ID)</a:t>
            </a:r>
          </a:p>
        </p:txBody>
      </p:sp>
      <p:sp>
        <p:nvSpPr>
          <p:cNvPr id="15" name="Rectangle 14">
            <a:extLst>
              <a:ext uri="{FF2B5EF4-FFF2-40B4-BE49-F238E27FC236}">
                <a16:creationId xmlns:a16="http://schemas.microsoft.com/office/drawing/2014/main" id="{E365FC1D-0818-4E42-8B24-DD23F9BB2D73}"/>
              </a:ext>
            </a:extLst>
          </p:cNvPr>
          <p:cNvSpPr/>
          <p:nvPr/>
        </p:nvSpPr>
        <p:spPr bwMode="auto">
          <a:xfrm>
            <a:off x="6123683" y="2643757"/>
            <a:ext cx="1544661" cy="576065"/>
          </a:xfrm>
          <a:prstGeom prst="rect">
            <a:avLst/>
          </a:prstGeom>
          <a:noFill/>
          <a:ln w="25400" cap="flat" cmpd="sng" algn="ctr">
            <a:solidFill>
              <a:schemeClr val="tx1"/>
            </a:solidFill>
            <a:prstDash val="solid"/>
            <a:round/>
            <a:headEnd type="none" w="med" len="med"/>
            <a:tailEnd type="triangle" w="med" len="med"/>
          </a:ln>
          <a:effectLst/>
        </p:spPr>
        <p:txBody>
          <a:bodyPr vert="horz" wrap="square" lIns="68580" tIns="34290" rIns="68580" bIns="34290" numCol="1" rtlCol="0" anchor="t" anchorCtr="0" compatLnSpc="1">
            <a:prstTxWarp prst="textNoShape">
              <a:avLst/>
            </a:prstTxWarp>
          </a:bodyPr>
          <a:lstStyle/>
          <a:p>
            <a:pPr algn="ctr" fontAlgn="base">
              <a:spcBef>
                <a:spcPct val="0"/>
              </a:spcBef>
              <a:spcAft>
                <a:spcPct val="0"/>
              </a:spcAft>
            </a:pPr>
            <a:r>
              <a:rPr lang="en-US" sz="1600" b="1" dirty="0">
                <a:solidFill>
                  <a:srgbClr val="FF0000"/>
                </a:solidFill>
                <a:latin typeface="+mj-lt"/>
                <a:cs typeface="Arial" pitchFamily="34" charset="0"/>
              </a:rPr>
              <a:t>Citation </a:t>
            </a:r>
          </a:p>
          <a:p>
            <a:pPr algn="ctr" fontAlgn="base">
              <a:spcBef>
                <a:spcPct val="0"/>
              </a:spcBef>
              <a:spcAft>
                <a:spcPct val="0"/>
              </a:spcAft>
            </a:pPr>
            <a:r>
              <a:rPr lang="en-US" sz="1600" b="1" dirty="0">
                <a:solidFill>
                  <a:srgbClr val="FF0000"/>
                </a:solidFill>
                <a:latin typeface="+mj-lt"/>
                <a:cs typeface="Arial" pitchFamily="34" charset="0"/>
              </a:rPr>
              <a:t>Metadata</a:t>
            </a:r>
          </a:p>
        </p:txBody>
      </p:sp>
    </p:spTree>
    <p:custDataLst>
      <p:tags r:id="rId1"/>
    </p:custDataLst>
    <p:extLst>
      <p:ext uri="{BB962C8B-B14F-4D97-AF65-F5344CB8AC3E}">
        <p14:creationId xmlns:p14="http://schemas.microsoft.com/office/powerpoint/2010/main" val="2371948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Target URL Example</a:t>
            </a:r>
          </a:p>
        </p:txBody>
      </p:sp>
      <p:sp>
        <p:nvSpPr>
          <p:cNvPr id="3" name="Content Placeholder 2">
            <a:extLst>
              <a:ext uri="{FF2B5EF4-FFF2-40B4-BE49-F238E27FC236}">
                <a16:creationId xmlns:a16="http://schemas.microsoft.com/office/drawing/2014/main" id="{7356266F-B9B9-472D-8DA1-5E5ECE9EC366}"/>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6" name="Rectangle 3">
            <a:extLst>
              <a:ext uri="{FF2B5EF4-FFF2-40B4-BE49-F238E27FC236}">
                <a16:creationId xmlns:a16="http://schemas.microsoft.com/office/drawing/2014/main" id="{F5D39BEC-001D-4E9A-8A4C-4AC6D878027B}"/>
              </a:ext>
            </a:extLst>
          </p:cNvPr>
          <p:cNvSpPr txBox="1">
            <a:spLocks/>
          </p:cNvSpPr>
          <p:nvPr/>
        </p:nvSpPr>
        <p:spPr bwMode="auto">
          <a:xfrm>
            <a:off x="1382796" y="1203598"/>
            <a:ext cx="6928738" cy="3524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33363" indent="-233363"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1pPr>
            <a:lvl2pPr marL="569913" indent="-28575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2pPr>
            <a:lvl3pPr marL="801688" indent="-231775"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3pPr>
            <a:lvl4pPr marL="1090613" indent="-22860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4pPr>
            <a:lvl5pPr marL="1374775" indent="-228600" algn="l" rtl="0" eaLnBrk="0" fontAlgn="base" hangingPunct="0">
              <a:spcBef>
                <a:spcPct val="35000"/>
              </a:spcBef>
              <a:spcAft>
                <a:spcPct val="0"/>
              </a:spcAft>
              <a:buClrTx/>
              <a:buSzPct val="100000"/>
              <a:buFont typeface="Arial" pitchFamily="34" charset="0"/>
              <a:buChar char="•"/>
              <a:defRPr sz="2400">
                <a:solidFill>
                  <a:schemeClr val="tx1">
                    <a:lumMod val="50000"/>
                    <a:lumOff val="50000"/>
                  </a:schemeClr>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a:lstStyle>
          <a:p>
            <a:pPr>
              <a:buFontTx/>
              <a:buNone/>
            </a:pPr>
            <a:r>
              <a:rPr lang="en-GB" dirty="0">
                <a:hlinkClick r:id="rId3"/>
              </a:rPr>
              <a:t>http://www.ajcn.org/cgi/content/fulltext/71/6/1525</a:t>
            </a:r>
            <a:endParaRPr lang="en-GB" dirty="0"/>
          </a:p>
          <a:p>
            <a:pPr>
              <a:buFontTx/>
              <a:buNone/>
            </a:pPr>
            <a:endParaRPr lang="en-US" sz="1950" dirty="0"/>
          </a:p>
          <a:p>
            <a:pPr>
              <a:buFontTx/>
              <a:buNone/>
            </a:pPr>
            <a:endParaRPr lang="en-GB" sz="1950" dirty="0"/>
          </a:p>
        </p:txBody>
      </p:sp>
      <p:sp>
        <p:nvSpPr>
          <p:cNvPr id="7" name="Rectangle 3">
            <a:extLst>
              <a:ext uri="{FF2B5EF4-FFF2-40B4-BE49-F238E27FC236}">
                <a16:creationId xmlns:a16="http://schemas.microsoft.com/office/drawing/2014/main" id="{5ECE6055-015C-41BD-81E4-F75C61895BF7}"/>
              </a:ext>
            </a:extLst>
          </p:cNvPr>
          <p:cNvSpPr txBox="1">
            <a:spLocks/>
          </p:cNvSpPr>
          <p:nvPr/>
        </p:nvSpPr>
        <p:spPr>
          <a:xfrm>
            <a:off x="467544" y="752605"/>
            <a:ext cx="8228585" cy="397938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a:p>
          <a:p>
            <a:pPr marL="0" indent="0">
              <a:buFont typeface="Arial" panose="020B0604020202020204" pitchFamily="34" charset="0"/>
              <a:buNone/>
            </a:pPr>
            <a:endParaRPr lang="en-US" dirty="0"/>
          </a:p>
        </p:txBody>
      </p:sp>
      <p:sp>
        <p:nvSpPr>
          <p:cNvPr id="8" name="Text Box 6">
            <a:extLst>
              <a:ext uri="{FF2B5EF4-FFF2-40B4-BE49-F238E27FC236}">
                <a16:creationId xmlns:a16="http://schemas.microsoft.com/office/drawing/2014/main" id="{F56EB856-41F7-4FC3-BFAA-327B5FA75415}"/>
              </a:ext>
            </a:extLst>
          </p:cNvPr>
          <p:cNvSpPr txBox="1">
            <a:spLocks noChangeArrowheads="1"/>
          </p:cNvSpPr>
          <p:nvPr/>
        </p:nvSpPr>
        <p:spPr bwMode="auto">
          <a:xfrm>
            <a:off x="1391481" y="2206325"/>
            <a:ext cx="1993167" cy="1015663"/>
          </a:xfrm>
          <a:prstGeom prst="rect">
            <a:avLst/>
          </a:prstGeom>
          <a:solidFill>
            <a:srgbClr val="53B9CD"/>
          </a:solidFill>
          <a:ln w="9525">
            <a:solidFill>
              <a:schemeClr val="tx1"/>
            </a:solidFill>
            <a:miter lim="800000"/>
            <a:headEnd/>
            <a:tailEnd/>
          </a:ln>
          <a:effectLst/>
          <a:extLst/>
        </p:spPr>
        <p:txBody>
          <a:bodyPr wrap="square" tIns="137160" bIns="137160">
            <a:spAutoFit/>
          </a:bodyPr>
          <a:lstStyle/>
          <a:p>
            <a:pPr algn="ctr"/>
            <a:r>
              <a:rPr lang="en-US" sz="1600" b="1" dirty="0" err="1">
                <a:solidFill>
                  <a:srgbClr val="3B3838"/>
                </a:solidFill>
              </a:rPr>
              <a:t>ParseParam</a:t>
            </a:r>
            <a:endParaRPr lang="en-US" sz="1600" b="1" dirty="0">
              <a:solidFill>
                <a:srgbClr val="3B3838"/>
              </a:solidFill>
            </a:endParaRPr>
          </a:p>
          <a:p>
            <a:pPr algn="ctr"/>
            <a:r>
              <a:rPr lang="en-US" sz="1600" b="1" dirty="0">
                <a:solidFill>
                  <a:srgbClr val="3B3838"/>
                </a:solidFill>
              </a:rPr>
              <a:t>(</a:t>
            </a:r>
            <a:r>
              <a:rPr lang="en-US" sz="1600" b="1" dirty="0" err="1">
                <a:solidFill>
                  <a:srgbClr val="3B3838"/>
                </a:solidFill>
              </a:rPr>
              <a:t>TargetService</a:t>
            </a:r>
            <a:r>
              <a:rPr lang="en-US" sz="1600" b="1" dirty="0">
                <a:solidFill>
                  <a:srgbClr val="3B3838"/>
                </a:solidFill>
              </a:rPr>
              <a:t> or </a:t>
            </a:r>
          </a:p>
          <a:p>
            <a:pPr algn="ctr"/>
            <a:r>
              <a:rPr lang="en-US" sz="1600" b="1" dirty="0" err="1">
                <a:solidFill>
                  <a:srgbClr val="3B3838"/>
                </a:solidFill>
              </a:rPr>
              <a:t>ObjectPortfolio</a:t>
            </a:r>
            <a:r>
              <a:rPr lang="en-US" sz="1600" b="1" dirty="0">
                <a:solidFill>
                  <a:srgbClr val="3B3838"/>
                </a:solidFill>
              </a:rPr>
              <a:t>)</a:t>
            </a:r>
            <a:endParaRPr lang="en-GB" sz="1600" b="1" dirty="0">
              <a:solidFill>
                <a:srgbClr val="3B3838"/>
              </a:solidFill>
            </a:endParaRPr>
          </a:p>
        </p:txBody>
      </p:sp>
      <p:sp>
        <p:nvSpPr>
          <p:cNvPr id="9" name="Text Box 7">
            <a:extLst>
              <a:ext uri="{FF2B5EF4-FFF2-40B4-BE49-F238E27FC236}">
                <a16:creationId xmlns:a16="http://schemas.microsoft.com/office/drawing/2014/main" id="{4AB421B1-8F1A-4995-8301-8BBDCB5546A0}"/>
              </a:ext>
            </a:extLst>
          </p:cNvPr>
          <p:cNvSpPr txBox="1">
            <a:spLocks noChangeArrowheads="1"/>
          </p:cNvSpPr>
          <p:nvPr/>
        </p:nvSpPr>
        <p:spPr bwMode="auto">
          <a:xfrm>
            <a:off x="3707904" y="2288483"/>
            <a:ext cx="2160239" cy="969496"/>
          </a:xfrm>
          <a:prstGeom prst="rect">
            <a:avLst/>
          </a:prstGeom>
          <a:solidFill>
            <a:srgbClr val="53B9CD"/>
          </a:solidFill>
          <a:ln>
            <a:solidFill>
              <a:schemeClr val="tx1"/>
            </a:solidFill>
          </a:ln>
          <a:effectLst/>
          <a:extLst/>
        </p:spPr>
        <p:txBody>
          <a:bodyPr wrap="square" tIns="205740" bIns="205740">
            <a:spAutoFit/>
          </a:bodyPr>
          <a:lstStyle/>
          <a:p>
            <a:pPr algn="ctr"/>
            <a:r>
              <a:rPr lang="en-US" b="1" dirty="0" err="1">
                <a:solidFill>
                  <a:srgbClr val="3B3838"/>
                </a:solidFill>
              </a:rPr>
              <a:t>TargetParser</a:t>
            </a:r>
            <a:r>
              <a:rPr lang="en-US" b="1" dirty="0">
                <a:solidFill>
                  <a:srgbClr val="3B3838"/>
                </a:solidFill>
              </a:rPr>
              <a:t> Linking Syntax</a:t>
            </a:r>
            <a:endParaRPr lang="en-GB" b="1" dirty="0">
              <a:solidFill>
                <a:srgbClr val="3B3838"/>
              </a:solidFill>
            </a:endParaRPr>
          </a:p>
        </p:txBody>
      </p:sp>
      <p:sp>
        <p:nvSpPr>
          <p:cNvPr id="11" name="Text Box 12">
            <a:extLst>
              <a:ext uri="{FF2B5EF4-FFF2-40B4-BE49-F238E27FC236}">
                <a16:creationId xmlns:a16="http://schemas.microsoft.com/office/drawing/2014/main" id="{3758EBDE-B1FF-42E2-804B-2722E151A242}"/>
              </a:ext>
            </a:extLst>
          </p:cNvPr>
          <p:cNvSpPr txBox="1">
            <a:spLocks noChangeArrowheads="1"/>
          </p:cNvSpPr>
          <p:nvPr/>
        </p:nvSpPr>
        <p:spPr bwMode="auto">
          <a:xfrm>
            <a:off x="6156207" y="2171700"/>
            <a:ext cx="2088201" cy="969496"/>
          </a:xfrm>
          <a:prstGeom prst="rect">
            <a:avLst/>
          </a:prstGeom>
          <a:solidFill>
            <a:srgbClr val="53B9CD"/>
          </a:solidFill>
          <a:ln>
            <a:solidFill>
              <a:schemeClr val="tx1"/>
            </a:solidFill>
          </a:ln>
          <a:effectLst/>
          <a:extLst/>
        </p:spPr>
        <p:txBody>
          <a:bodyPr wrap="square" tIns="205740" bIns="205740">
            <a:spAutoFit/>
          </a:bodyPr>
          <a:lstStyle/>
          <a:p>
            <a:pPr algn="ctr"/>
            <a:r>
              <a:rPr lang="en-US" b="1" dirty="0">
                <a:solidFill>
                  <a:srgbClr val="3B3838"/>
                </a:solidFill>
              </a:rPr>
              <a:t>Citation / </a:t>
            </a:r>
            <a:r>
              <a:rPr lang="en-US" b="1" dirty="0" err="1">
                <a:solidFill>
                  <a:srgbClr val="3B3838"/>
                </a:solidFill>
              </a:rPr>
              <a:t>OpenURL</a:t>
            </a:r>
            <a:r>
              <a:rPr lang="en-US" b="1" dirty="0">
                <a:solidFill>
                  <a:srgbClr val="3B3838"/>
                </a:solidFill>
              </a:rPr>
              <a:t> metadata</a:t>
            </a:r>
            <a:endParaRPr lang="en-GB" b="1" dirty="0">
              <a:solidFill>
                <a:srgbClr val="3B3838"/>
              </a:solidFill>
            </a:endParaRPr>
          </a:p>
        </p:txBody>
      </p:sp>
      <p:sp>
        <p:nvSpPr>
          <p:cNvPr id="12" name="AutoShape 9">
            <a:extLst>
              <a:ext uri="{FF2B5EF4-FFF2-40B4-BE49-F238E27FC236}">
                <a16:creationId xmlns:a16="http://schemas.microsoft.com/office/drawing/2014/main" id="{B7392F7D-E68F-4458-A7D3-F181FB7138ED}"/>
              </a:ext>
            </a:extLst>
          </p:cNvPr>
          <p:cNvSpPr>
            <a:spLocks/>
          </p:cNvSpPr>
          <p:nvPr/>
        </p:nvSpPr>
        <p:spPr bwMode="auto">
          <a:xfrm rot="16200000">
            <a:off x="2238671" y="926456"/>
            <a:ext cx="628650" cy="1931114"/>
          </a:xfrm>
          <a:prstGeom prst="leftBrace">
            <a:avLst>
              <a:gd name="adj1" fmla="val 3484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 name="AutoShape 9">
            <a:extLst>
              <a:ext uri="{FF2B5EF4-FFF2-40B4-BE49-F238E27FC236}">
                <a16:creationId xmlns:a16="http://schemas.microsoft.com/office/drawing/2014/main" id="{EDAA8306-1E83-42CF-8597-FB96E08B3EAD}"/>
              </a:ext>
            </a:extLst>
          </p:cNvPr>
          <p:cNvSpPr>
            <a:spLocks/>
          </p:cNvSpPr>
          <p:nvPr/>
        </p:nvSpPr>
        <p:spPr bwMode="auto">
          <a:xfrm rot="16200000">
            <a:off x="4527459" y="989656"/>
            <a:ext cx="628650" cy="1931114"/>
          </a:xfrm>
          <a:prstGeom prst="leftBrace">
            <a:avLst>
              <a:gd name="adj1" fmla="val 3484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4" name="AutoShape 11">
            <a:extLst>
              <a:ext uri="{FF2B5EF4-FFF2-40B4-BE49-F238E27FC236}">
                <a16:creationId xmlns:a16="http://schemas.microsoft.com/office/drawing/2014/main" id="{0D44E1D3-493D-41CB-A2B2-FBA516D1F4CF}"/>
              </a:ext>
            </a:extLst>
          </p:cNvPr>
          <p:cNvSpPr>
            <a:spLocks/>
          </p:cNvSpPr>
          <p:nvPr/>
        </p:nvSpPr>
        <p:spPr bwMode="auto">
          <a:xfrm rot="16200000">
            <a:off x="6899348" y="1124326"/>
            <a:ext cx="571500" cy="1535375"/>
          </a:xfrm>
          <a:prstGeom prst="leftBrace">
            <a:avLst>
              <a:gd name="adj1" fmla="val 20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Tree>
    <p:custDataLst>
      <p:tags r:id="rId1"/>
    </p:custDataLst>
    <p:extLst>
      <p:ext uri="{BB962C8B-B14F-4D97-AF65-F5344CB8AC3E}">
        <p14:creationId xmlns:p14="http://schemas.microsoft.com/office/powerpoint/2010/main" val="3388795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err="1"/>
              <a:t>context_object</a:t>
            </a:r>
            <a:r>
              <a:rPr lang="en-US" dirty="0"/>
              <a:t> / Display CTO  (Alma)</a:t>
            </a:r>
          </a:p>
        </p:txBody>
      </p:sp>
      <p:sp>
        <p:nvSpPr>
          <p:cNvPr id="3" name="Content Placeholder 2">
            <a:extLst>
              <a:ext uri="{FF2B5EF4-FFF2-40B4-BE49-F238E27FC236}">
                <a16:creationId xmlns:a16="http://schemas.microsoft.com/office/drawing/2014/main" id="{7356266F-B9B9-472D-8DA1-5E5ECE9EC366}"/>
              </a:ext>
            </a:extLst>
          </p:cNvPr>
          <p:cNvSpPr>
            <a:spLocks noGrp="1"/>
          </p:cNvSpPr>
          <p:nvPr>
            <p:ph idx="1"/>
          </p:nvPr>
        </p:nvSpPr>
        <p:spPr/>
        <p:txBody>
          <a:bodyPr>
            <a:normAutofit/>
          </a:bodyPr>
          <a:lstStyle/>
          <a:p>
            <a:endParaRPr lang="en-US" dirty="0"/>
          </a:p>
          <a:p>
            <a:r>
              <a:rPr lang="en-US" dirty="0">
                <a:solidFill>
                  <a:schemeClr val="tx1"/>
                </a:solidFill>
              </a:rPr>
              <a:t>Essential starting point in link troubleshooting</a:t>
            </a:r>
            <a:br>
              <a:rPr lang="en-US" dirty="0">
                <a:solidFill>
                  <a:schemeClr val="tx1"/>
                </a:solidFill>
              </a:rPr>
            </a:br>
            <a:endParaRPr lang="en-US" dirty="0">
              <a:solidFill>
                <a:schemeClr val="tx1"/>
              </a:solidFill>
            </a:endParaRPr>
          </a:p>
          <a:p>
            <a:r>
              <a:rPr lang="en-US" dirty="0" err="1">
                <a:solidFill>
                  <a:schemeClr val="tx1"/>
                </a:solidFill>
              </a:rPr>
              <a:t>OpenURL</a:t>
            </a:r>
            <a:r>
              <a:rPr lang="en-US" dirty="0">
                <a:solidFill>
                  <a:schemeClr val="tx1"/>
                </a:solidFill>
              </a:rPr>
              <a:t> metadata + CKB augmentation</a:t>
            </a:r>
            <a:br>
              <a:rPr lang="en-US" dirty="0">
                <a:solidFill>
                  <a:schemeClr val="tx1"/>
                </a:solidFill>
              </a:rPr>
            </a:br>
            <a:endParaRPr lang="en-US" dirty="0">
              <a:solidFill>
                <a:schemeClr val="tx1"/>
              </a:solidFill>
            </a:endParaRPr>
          </a:p>
          <a:p>
            <a:r>
              <a:rPr lang="en-US" dirty="0">
                <a:solidFill>
                  <a:schemeClr val="tx1"/>
                </a:solidFill>
              </a:rPr>
              <a:t>Found in debugging code of each Link Resolver Menu, or in </a:t>
            </a:r>
            <a:r>
              <a:rPr lang="en-US" dirty="0" err="1">
                <a:solidFill>
                  <a:schemeClr val="tx1"/>
                </a:solidFill>
              </a:rPr>
              <a:t>displayCTO</a:t>
            </a:r>
            <a:r>
              <a:rPr lang="en-US" dirty="0">
                <a:solidFill>
                  <a:schemeClr val="tx1"/>
                </a:solidFill>
              </a:rPr>
              <a:t> debugger for Primo VE</a:t>
            </a:r>
            <a:br>
              <a:rPr lang="en-US" dirty="0">
                <a:solidFill>
                  <a:schemeClr val="tx1"/>
                </a:solidFill>
              </a:rPr>
            </a:br>
            <a:endParaRPr lang="en-US" dirty="0">
              <a:solidFill>
                <a:schemeClr val="tx1"/>
              </a:solidFill>
            </a:endParaRPr>
          </a:p>
          <a:p>
            <a:r>
              <a:rPr lang="en-US" dirty="0">
                <a:solidFill>
                  <a:schemeClr val="tx1"/>
                </a:solidFill>
              </a:rPr>
              <a:t>Includes </a:t>
            </a:r>
            <a:r>
              <a:rPr lang="en-US" dirty="0" err="1">
                <a:solidFill>
                  <a:schemeClr val="tx1"/>
                </a:solidFill>
              </a:rPr>
              <a:t>OpenURL</a:t>
            </a:r>
            <a:r>
              <a:rPr lang="en-US" dirty="0">
                <a:solidFill>
                  <a:schemeClr val="tx1"/>
                </a:solidFill>
              </a:rPr>
              <a:t> itself</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2830612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           CTO                                                                            example</a:t>
            </a:r>
          </a:p>
        </p:txBody>
      </p:sp>
      <p:sp>
        <p:nvSpPr>
          <p:cNvPr id="3" name="Content Placeholder 2">
            <a:extLst>
              <a:ext uri="{FF2B5EF4-FFF2-40B4-BE49-F238E27FC236}">
                <a16:creationId xmlns:a16="http://schemas.microsoft.com/office/drawing/2014/main" id="{7356266F-B9B9-472D-8DA1-5E5ECE9EC366}"/>
              </a:ext>
            </a:extLst>
          </p:cNvPr>
          <p:cNvSpPr>
            <a:spLocks noGrp="1"/>
          </p:cNvSpPr>
          <p:nvPr>
            <p:ph idx="1"/>
          </p:nvPr>
        </p:nvSpPr>
        <p:spPr/>
        <p:txBody>
          <a:bodyPr>
            <a:normAutofit/>
          </a:bodyPr>
          <a:lstStyle/>
          <a:p>
            <a:pPr marL="0" indent="0">
              <a:buNone/>
            </a:pPr>
            <a:br>
              <a:rPr lang="en-US" dirty="0">
                <a:solidFill>
                  <a:schemeClr val="tx1"/>
                </a:solidFill>
              </a:rPr>
            </a:br>
            <a:endParaRPr lang="en-US" dirty="0">
              <a:solidFill>
                <a:schemeClr val="tx1"/>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39F04CBE-773A-4805-B4D5-2CD0A50E70EE}"/>
              </a:ext>
            </a:extLst>
          </p:cNvPr>
          <p:cNvPicPr>
            <a:picLocks noChangeAspect="1"/>
          </p:cNvPicPr>
          <p:nvPr/>
        </p:nvPicPr>
        <p:blipFill rotWithShape="1">
          <a:blip r:embed="rId3"/>
          <a:srcRect l="1991" t="14889" r="59340" b="8262"/>
          <a:stretch/>
        </p:blipFill>
        <p:spPr>
          <a:xfrm>
            <a:off x="2051720" y="83573"/>
            <a:ext cx="5112567" cy="4752528"/>
          </a:xfrm>
          <a:prstGeom prst="rect">
            <a:avLst/>
          </a:prstGeom>
        </p:spPr>
      </p:pic>
    </p:spTree>
    <p:custDataLst>
      <p:tags r:id="rId1"/>
    </p:custDataLst>
    <p:extLst>
      <p:ext uri="{BB962C8B-B14F-4D97-AF65-F5344CB8AC3E}">
        <p14:creationId xmlns:p14="http://schemas.microsoft.com/office/powerpoint/2010/main" val="31746194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Link Resolver Menu Debugging</a:t>
            </a:r>
          </a:p>
        </p:txBody>
      </p:sp>
      <p:sp>
        <p:nvSpPr>
          <p:cNvPr id="3" name="Content Placeholder 2">
            <a:extLst>
              <a:ext uri="{FF2B5EF4-FFF2-40B4-BE49-F238E27FC236}">
                <a16:creationId xmlns:a16="http://schemas.microsoft.com/office/drawing/2014/main" id="{7356266F-B9B9-472D-8DA1-5E5ECE9EC366}"/>
              </a:ext>
            </a:extLst>
          </p:cNvPr>
          <p:cNvSpPr>
            <a:spLocks noGrp="1"/>
          </p:cNvSpPr>
          <p:nvPr>
            <p:ph idx="1"/>
          </p:nvPr>
        </p:nvSpPr>
        <p:spPr/>
        <p:txBody>
          <a:bodyPr>
            <a:normAutofit fontScale="85000" lnSpcReduction="20000"/>
          </a:bodyPr>
          <a:lstStyle/>
          <a:p>
            <a:r>
              <a:rPr lang="en-US" dirty="0"/>
              <a:t>Insert: </a:t>
            </a:r>
            <a:r>
              <a:rPr lang="en-US" i="1" dirty="0" err="1">
                <a:solidFill>
                  <a:srgbClr val="FF0000"/>
                </a:solidFill>
              </a:rPr>
              <a:t>svc_dat</a:t>
            </a:r>
            <a:r>
              <a:rPr lang="en-US" i="1" dirty="0">
                <a:solidFill>
                  <a:srgbClr val="FF0000"/>
                </a:solidFill>
              </a:rPr>
              <a:t>=</a:t>
            </a:r>
            <a:r>
              <a:rPr lang="en-US" i="1" dirty="0" err="1">
                <a:solidFill>
                  <a:srgbClr val="FF0000"/>
                </a:solidFill>
              </a:rPr>
              <a:t>CTO&amp;debug</a:t>
            </a:r>
            <a:r>
              <a:rPr lang="en-US" i="1" dirty="0">
                <a:solidFill>
                  <a:srgbClr val="FF0000"/>
                </a:solidFill>
              </a:rPr>
              <a:t>=true&amp; </a:t>
            </a:r>
            <a:r>
              <a:rPr lang="en-US" dirty="0"/>
              <a:t>into </a:t>
            </a:r>
            <a:r>
              <a:rPr lang="en-US" dirty="0" err="1"/>
              <a:t>OpenURL</a:t>
            </a:r>
            <a:r>
              <a:rPr lang="en-US" dirty="0"/>
              <a:t> after the first question mark</a:t>
            </a:r>
          </a:p>
          <a:p>
            <a:pPr marL="0" indent="0">
              <a:buNone/>
            </a:pPr>
            <a:endParaRPr lang="en-US" dirty="0"/>
          </a:p>
          <a:p>
            <a:r>
              <a:rPr lang="en-US" dirty="0"/>
              <a:t>Provides information on:</a:t>
            </a:r>
          </a:p>
          <a:p>
            <a:pPr marL="0" indent="0">
              <a:buNone/>
            </a:pPr>
            <a:endParaRPr lang="en-US" sz="2100" dirty="0"/>
          </a:p>
          <a:p>
            <a:pPr marL="385763" indent="-385763">
              <a:buAutoNum type="arabicParenR"/>
            </a:pPr>
            <a:r>
              <a:rPr lang="en-US" dirty="0"/>
              <a:t>Matching with Alma IZ records</a:t>
            </a:r>
          </a:p>
          <a:p>
            <a:pPr marL="385763" indent="-385763">
              <a:buAutoNum type="arabicParenR"/>
            </a:pPr>
            <a:r>
              <a:rPr lang="en-US" dirty="0"/>
              <a:t>Service, parsers and parse parameters</a:t>
            </a:r>
          </a:p>
          <a:p>
            <a:pPr marL="385763" indent="-385763">
              <a:buAutoNum type="arabicParenR"/>
            </a:pPr>
            <a:r>
              <a:rPr lang="en-US" dirty="0"/>
              <a:t>Target URLs</a:t>
            </a:r>
          </a:p>
          <a:p>
            <a:pPr marL="385763" indent="-385763">
              <a:buAutoNum type="arabicParenR"/>
            </a:pPr>
            <a:r>
              <a:rPr lang="en-US" dirty="0"/>
              <a:t>Reasons for filtering:</a:t>
            </a:r>
          </a:p>
          <a:p>
            <a:pPr marL="0" indent="0">
              <a:buNone/>
            </a:pPr>
            <a:r>
              <a:rPr lang="en-US" b="1" dirty="0"/>
              <a:t>“Available for”</a:t>
            </a:r>
          </a:p>
          <a:p>
            <a:pPr marL="0" indent="0">
              <a:buNone/>
            </a:pPr>
            <a:r>
              <a:rPr lang="en-US" b="1" dirty="0"/>
              <a:t>“Date Filter”</a:t>
            </a:r>
          </a:p>
          <a:p>
            <a:pPr marL="0" indent="0">
              <a:buNone/>
            </a:pPr>
            <a:r>
              <a:rPr lang="en-US" b="1" dirty="0"/>
              <a:t>“Display Logic”</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5734124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Alma Link Resolver Debugging Examples</a:t>
            </a:r>
          </a:p>
        </p:txBody>
      </p:sp>
      <p:sp>
        <p:nvSpPr>
          <p:cNvPr id="3" name="Content Placeholder 2">
            <a:extLst>
              <a:ext uri="{FF2B5EF4-FFF2-40B4-BE49-F238E27FC236}">
                <a16:creationId xmlns:a16="http://schemas.microsoft.com/office/drawing/2014/main" id="{7356266F-B9B9-472D-8DA1-5E5ECE9EC366}"/>
              </a:ext>
            </a:extLst>
          </p:cNvPr>
          <p:cNvSpPr>
            <a:spLocks noGrp="1"/>
          </p:cNvSpPr>
          <p:nvPr>
            <p:ph idx="1"/>
          </p:nvPr>
        </p:nvSpPr>
        <p:spPr/>
        <p:txBody>
          <a:bodyPr>
            <a:normAutofit fontScale="47500" lnSpcReduction="20000"/>
          </a:bodyPr>
          <a:lstStyle/>
          <a:p>
            <a:endParaRPr lang="en-US" dirty="0"/>
          </a:p>
          <a:p>
            <a:pPr marL="0" indent="0">
              <a:buNone/>
            </a:pPr>
            <a:r>
              <a:rPr lang="en-US" sz="2500" b="1" dirty="0"/>
              <a:t>Date Filter :</a:t>
            </a:r>
            <a:endParaRPr lang="en-US" sz="2500" dirty="0"/>
          </a:p>
          <a:p>
            <a:pPr marL="0" indent="0">
              <a:buNone/>
            </a:pPr>
            <a:r>
              <a:rPr lang="en-US" sz="2500" dirty="0"/>
              <a:t>&lt;key id="</a:t>
            </a:r>
            <a:r>
              <a:rPr lang="en-US" sz="2500" dirty="0" err="1"/>
              <a:t>character_set</a:t>
            </a:r>
            <a:r>
              <a:rPr lang="en-US" sz="2500" dirty="0"/>
              <a:t>"&gt;null&lt;/key&gt;</a:t>
            </a:r>
          </a:p>
          <a:p>
            <a:pPr marL="0" indent="0">
              <a:buNone/>
            </a:pPr>
            <a:r>
              <a:rPr lang="en-US" sz="2500" dirty="0"/>
              <a:t>&lt;key id="</a:t>
            </a:r>
            <a:r>
              <a:rPr lang="en-US" sz="2500" dirty="0" err="1"/>
              <a:t>interface_name</a:t>
            </a:r>
            <a:r>
              <a:rPr lang="en-US" sz="2500" dirty="0"/>
              <a:t>"&gt;OCLC&lt;/key&gt;</a:t>
            </a:r>
          </a:p>
          <a:p>
            <a:pPr marL="0" indent="0">
              <a:buNone/>
            </a:pPr>
            <a:r>
              <a:rPr lang="en-US" sz="2500" dirty="0"/>
              <a:t>&lt;key id="</a:t>
            </a:r>
            <a:r>
              <a:rPr lang="en-US" sz="2500" dirty="0" err="1"/>
              <a:t>Is_free</a:t>
            </a:r>
            <a:r>
              <a:rPr lang="en-US" sz="2500" dirty="0"/>
              <a:t>"&gt;0&lt;/key&gt;</a:t>
            </a:r>
          </a:p>
          <a:p>
            <a:pPr marL="0" indent="0">
              <a:buNone/>
            </a:pPr>
            <a:r>
              <a:rPr lang="en-US" sz="2500" b="1" dirty="0">
                <a:solidFill>
                  <a:srgbClr val="EE3A43"/>
                </a:solidFill>
              </a:rPr>
              <a:t>&lt;key id="Filtered"&gt;true&lt;/key&gt;</a:t>
            </a:r>
          </a:p>
          <a:p>
            <a:pPr marL="0" indent="0">
              <a:buNone/>
            </a:pPr>
            <a:r>
              <a:rPr lang="en-US" sz="2500" b="1" dirty="0">
                <a:solidFill>
                  <a:srgbClr val="EE3A43"/>
                </a:solidFill>
              </a:rPr>
              <a:t>&lt;key id="Filter reason"&gt;Date Filter&lt;/key&gt;</a:t>
            </a:r>
          </a:p>
          <a:p>
            <a:pPr marL="0" indent="0">
              <a:buNone/>
            </a:pPr>
            <a:r>
              <a:rPr lang="en-US" sz="2500" dirty="0"/>
              <a:t>&lt;key id=“Availability"&gt;Available from 1999 until 2007 volume: 254 issue: 52.&lt;/key&gt;&lt;/keys&gt;</a:t>
            </a:r>
          </a:p>
          <a:p>
            <a:pPr marL="0" indent="0">
              <a:buNone/>
            </a:pPr>
            <a:endParaRPr lang="en-US" sz="2500" dirty="0"/>
          </a:p>
          <a:p>
            <a:pPr marL="0" indent="0">
              <a:buNone/>
            </a:pPr>
            <a:r>
              <a:rPr lang="en-US" sz="2500" b="1" dirty="0"/>
              <a:t>Target URL:</a:t>
            </a:r>
          </a:p>
          <a:p>
            <a:pPr marL="0" indent="0">
              <a:buNone/>
            </a:pPr>
            <a:r>
              <a:rPr lang="en-US" sz="2500" b="1" dirty="0">
                <a:solidFill>
                  <a:srgbClr val="EE3A43"/>
                </a:solidFill>
              </a:rPr>
              <a:t>&lt;</a:t>
            </a:r>
            <a:r>
              <a:rPr lang="en-US" sz="2500" b="1" dirty="0" err="1">
                <a:solidFill>
                  <a:srgbClr val="EE3A43"/>
                </a:solidFill>
              </a:rPr>
              <a:t>target_url</a:t>
            </a:r>
            <a:r>
              <a:rPr lang="en-US" sz="2500" b="1" dirty="0">
                <a:solidFill>
                  <a:srgbClr val="EE3A43"/>
                </a:solidFill>
              </a:rPr>
              <a:t>&gt;http://www.tandfonline.com/doi/abs/10.1080/00940771.2012.11461&lt;/target_url&gt;</a:t>
            </a:r>
          </a:p>
          <a:p>
            <a:pPr marL="0" indent="0">
              <a:buNone/>
            </a:pPr>
            <a:r>
              <a:rPr lang="en-US" sz="2500" dirty="0"/>
              <a:t>&lt;</a:t>
            </a:r>
            <a:r>
              <a:rPr lang="en-US" sz="2500" dirty="0" err="1"/>
              <a:t>is_error</a:t>
            </a:r>
            <a:r>
              <a:rPr lang="en-US" sz="2500" dirty="0"/>
              <a:t>&gt;false&lt;/</a:t>
            </a:r>
            <a:r>
              <a:rPr lang="en-US" sz="2500" dirty="0" err="1"/>
              <a:t>is_error</a:t>
            </a:r>
            <a:r>
              <a:rPr lang="en-US" sz="2500" dirty="0"/>
              <a:t>&gt;</a:t>
            </a:r>
          </a:p>
          <a:p>
            <a:pPr marL="0" indent="0">
              <a:buNone/>
            </a:pPr>
            <a:r>
              <a:rPr lang="en-US" sz="2500" dirty="0"/>
              <a:t>&lt;</a:t>
            </a:r>
            <a:r>
              <a:rPr lang="en-US" sz="2500" dirty="0" err="1"/>
              <a:t>error_code</a:t>
            </a:r>
            <a:r>
              <a:rPr lang="en-US" sz="2500" dirty="0"/>
              <a:t>&gt;null&lt;/</a:t>
            </a:r>
            <a:r>
              <a:rPr lang="en-US" sz="2500" dirty="0" err="1"/>
              <a:t>error_code</a:t>
            </a:r>
            <a:r>
              <a:rPr lang="en-US" sz="2500" dirty="0"/>
              <a:t>&gt;</a:t>
            </a:r>
          </a:p>
          <a:p>
            <a:pPr marL="0" indent="0">
              <a:buNone/>
            </a:pPr>
            <a:endParaRPr lang="en-US" sz="2500" b="1" dirty="0"/>
          </a:p>
          <a:p>
            <a:pPr marL="0" indent="0">
              <a:buNone/>
            </a:pPr>
            <a:r>
              <a:rPr lang="en-US" sz="2500" b="1" dirty="0"/>
              <a:t>Target URL error:</a:t>
            </a:r>
          </a:p>
          <a:p>
            <a:pPr marL="0" indent="0">
              <a:buNone/>
            </a:pPr>
            <a:r>
              <a:rPr lang="en-US" sz="2500" b="1" dirty="0">
                <a:solidFill>
                  <a:srgbClr val="EE3A43"/>
                </a:solidFill>
              </a:rPr>
              <a:t>&lt;</a:t>
            </a:r>
            <a:r>
              <a:rPr lang="en-US" sz="2500" b="1" dirty="0" err="1">
                <a:solidFill>
                  <a:srgbClr val="EE3A43"/>
                </a:solidFill>
              </a:rPr>
              <a:t>target_url</a:t>
            </a:r>
            <a:r>
              <a:rPr lang="en-US" sz="2500" b="1" dirty="0">
                <a:solidFill>
                  <a:srgbClr val="EE3A43"/>
                </a:solidFill>
              </a:rPr>
              <a:t>&gt;null&lt;/</a:t>
            </a:r>
            <a:r>
              <a:rPr lang="en-US" sz="2500" b="1" dirty="0" err="1">
                <a:solidFill>
                  <a:srgbClr val="EE3A43"/>
                </a:solidFill>
              </a:rPr>
              <a:t>target_url</a:t>
            </a:r>
            <a:r>
              <a:rPr lang="en-US" sz="2500" b="1" dirty="0">
                <a:solidFill>
                  <a:srgbClr val="EE3A43"/>
                </a:solidFill>
              </a:rPr>
              <a:t>&gt;</a:t>
            </a:r>
            <a:br>
              <a:rPr lang="en-US" sz="2500" b="1" dirty="0">
                <a:solidFill>
                  <a:srgbClr val="EE3A43"/>
                </a:solidFill>
              </a:rPr>
            </a:br>
            <a:r>
              <a:rPr lang="en-US" sz="2500" b="1" dirty="0">
                <a:solidFill>
                  <a:srgbClr val="EE3A43"/>
                </a:solidFill>
              </a:rPr>
              <a:t>&lt;</a:t>
            </a:r>
            <a:r>
              <a:rPr lang="en-US" sz="2500" b="1" dirty="0" err="1">
                <a:solidFill>
                  <a:srgbClr val="EE3A43"/>
                </a:solidFill>
              </a:rPr>
              <a:t>is_error</a:t>
            </a:r>
            <a:r>
              <a:rPr lang="en-US" sz="2500" b="1" dirty="0">
                <a:solidFill>
                  <a:srgbClr val="EE3A43"/>
                </a:solidFill>
              </a:rPr>
              <a:t>&gt;true&lt;/</a:t>
            </a:r>
            <a:r>
              <a:rPr lang="en-US" sz="2500" b="1" dirty="0" err="1">
                <a:solidFill>
                  <a:srgbClr val="EE3A43"/>
                </a:solidFill>
              </a:rPr>
              <a:t>is_error</a:t>
            </a:r>
            <a:r>
              <a:rPr lang="en-US" sz="2500" b="1" dirty="0">
                <a:solidFill>
                  <a:srgbClr val="EE3A43"/>
                </a:solidFill>
              </a:rPr>
              <a:t>&gt;&lt;</a:t>
            </a:r>
            <a:br>
              <a:rPr lang="en-US" sz="2500" b="1" dirty="0">
                <a:solidFill>
                  <a:srgbClr val="EE3A43"/>
                </a:solidFill>
              </a:rPr>
            </a:br>
            <a:r>
              <a:rPr lang="en-US" sz="2500" b="1" dirty="0" err="1">
                <a:solidFill>
                  <a:srgbClr val="EE3A43"/>
                </a:solidFill>
              </a:rPr>
              <a:t>error_code</a:t>
            </a:r>
            <a:r>
              <a:rPr lang="en-US" sz="2500" b="1" dirty="0">
                <a:solidFill>
                  <a:srgbClr val="EE3A43"/>
                </a:solidFill>
              </a:rPr>
              <a:t>&gt;200606&lt;/</a:t>
            </a:r>
            <a:r>
              <a:rPr lang="en-US" sz="2500" b="1" dirty="0" err="1">
                <a:solidFill>
                  <a:srgbClr val="EE3A43"/>
                </a:solidFill>
              </a:rPr>
              <a:t>error_code</a:t>
            </a:r>
            <a:r>
              <a:rPr lang="en-US" sz="2500" b="1" dirty="0">
                <a:solidFill>
                  <a:srgbClr val="EE3A43"/>
                </a:solidFill>
              </a:rPr>
              <a:t>&gt;</a:t>
            </a:r>
            <a:endParaRPr lang="en-US" sz="2500" dirty="0">
              <a:solidFill>
                <a:srgbClr val="EE3A43"/>
              </a:solidFill>
            </a:endParaRPr>
          </a:p>
          <a:p>
            <a:endParaRPr lang="en-US" dirty="0"/>
          </a:p>
          <a:p>
            <a:endParaRPr lang="en-US" dirty="0"/>
          </a:p>
          <a:p>
            <a:endParaRPr lang="en-US" dirty="0"/>
          </a:p>
          <a:p>
            <a:endParaRPr lang="en-US" dirty="0"/>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2492278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Target Audience</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lstStyle/>
          <a:p>
            <a:r>
              <a:rPr lang="en-US" dirty="0"/>
              <a:t>New and experienced customers</a:t>
            </a:r>
          </a:p>
          <a:p>
            <a:endParaRPr lang="en-US" dirty="0"/>
          </a:p>
          <a:p>
            <a:r>
              <a:rPr lang="en-US" dirty="0"/>
              <a:t>Digital/electronic resources librarians </a:t>
            </a:r>
          </a:p>
          <a:p>
            <a:endParaRPr lang="en-US" dirty="0"/>
          </a:p>
          <a:p>
            <a:r>
              <a:rPr lang="en-US" dirty="0"/>
              <a:t>Anyone who deals with reporting broken links to support</a:t>
            </a:r>
          </a:p>
        </p:txBody>
      </p:sp>
    </p:spTree>
    <p:custDataLst>
      <p:tags r:id="rId1"/>
    </p:custDataLst>
    <p:extLst>
      <p:ext uri="{BB962C8B-B14F-4D97-AF65-F5344CB8AC3E}">
        <p14:creationId xmlns:p14="http://schemas.microsoft.com/office/powerpoint/2010/main" val="28264168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Linking Level - Alma</a:t>
            </a:r>
          </a:p>
        </p:txBody>
      </p:sp>
      <p:sp>
        <p:nvSpPr>
          <p:cNvPr id="3" name="Content Placeholder 2">
            <a:extLst>
              <a:ext uri="{FF2B5EF4-FFF2-40B4-BE49-F238E27FC236}">
                <a16:creationId xmlns:a16="http://schemas.microsoft.com/office/drawing/2014/main" id="{7356266F-B9B9-472D-8DA1-5E5ECE9EC366}"/>
              </a:ext>
            </a:extLst>
          </p:cNvPr>
          <p:cNvSpPr>
            <a:spLocks noGrp="1"/>
          </p:cNvSpPr>
          <p:nvPr>
            <p:ph idx="1"/>
          </p:nvPr>
        </p:nvSpPr>
        <p:spPr>
          <a:xfrm>
            <a:off x="467544" y="915567"/>
            <a:ext cx="8424936" cy="3979385"/>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p:txBody>
      </p:sp>
      <p:pic>
        <p:nvPicPr>
          <p:cNvPr id="6" name="Content Placeholder 6">
            <a:extLst>
              <a:ext uri="{FF2B5EF4-FFF2-40B4-BE49-F238E27FC236}">
                <a16:creationId xmlns:a16="http://schemas.microsoft.com/office/drawing/2014/main" id="{0B3CDAD5-6567-4ADE-B51F-3B5674393667}"/>
              </a:ext>
            </a:extLst>
          </p:cNvPr>
          <p:cNvPicPr>
            <a:picLocks noChangeAspect="1"/>
          </p:cNvPicPr>
          <p:nvPr/>
        </p:nvPicPr>
        <p:blipFill rotWithShape="1">
          <a:blip r:embed="rId3">
            <a:extLst>
              <a:ext uri="{28A0092B-C50C-407E-A947-70E740481C1C}">
                <a14:useLocalDpi xmlns:a14="http://schemas.microsoft.com/office/drawing/2010/main" val="0"/>
              </a:ext>
            </a:extLst>
          </a:blip>
          <a:srcRect l="733" r="39365"/>
          <a:stretch/>
        </p:blipFill>
        <p:spPr>
          <a:xfrm>
            <a:off x="1115616" y="699541"/>
            <a:ext cx="5904656" cy="4144355"/>
          </a:xfrm>
          <a:prstGeom prst="rect">
            <a:avLst/>
          </a:prstGeom>
        </p:spPr>
      </p:pic>
      <p:sp>
        <p:nvSpPr>
          <p:cNvPr id="7" name="Rectangle 6">
            <a:extLst>
              <a:ext uri="{FF2B5EF4-FFF2-40B4-BE49-F238E27FC236}">
                <a16:creationId xmlns:a16="http://schemas.microsoft.com/office/drawing/2014/main" id="{7E0AF81B-D63B-4F14-8DD6-72EB4DEBEF68}"/>
              </a:ext>
            </a:extLst>
          </p:cNvPr>
          <p:cNvSpPr/>
          <p:nvPr/>
        </p:nvSpPr>
        <p:spPr>
          <a:xfrm>
            <a:off x="1403648" y="4227934"/>
            <a:ext cx="1728192" cy="2880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464708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Linking Level – 360 Link</a:t>
            </a:r>
          </a:p>
        </p:txBody>
      </p:sp>
      <p:sp>
        <p:nvSpPr>
          <p:cNvPr id="3" name="Content Placeholder 2">
            <a:extLst>
              <a:ext uri="{FF2B5EF4-FFF2-40B4-BE49-F238E27FC236}">
                <a16:creationId xmlns:a16="http://schemas.microsoft.com/office/drawing/2014/main" id="{7356266F-B9B9-472D-8DA1-5E5ECE9EC366}"/>
              </a:ext>
            </a:extLst>
          </p:cNvPr>
          <p:cNvSpPr>
            <a:spLocks noGrp="1"/>
          </p:cNvSpPr>
          <p:nvPr>
            <p:ph idx="1"/>
          </p:nvPr>
        </p:nvSpPr>
        <p:spPr>
          <a:xfrm>
            <a:off x="467544" y="915567"/>
            <a:ext cx="8424936" cy="3979385"/>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p:txBody>
      </p:sp>
      <p:pic>
        <p:nvPicPr>
          <p:cNvPr id="8" name="Content Placeholder 4">
            <a:extLst>
              <a:ext uri="{FF2B5EF4-FFF2-40B4-BE49-F238E27FC236}">
                <a16:creationId xmlns:a16="http://schemas.microsoft.com/office/drawing/2014/main" id="{96B28A93-F97D-46CA-9C46-C81E65832F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313" y="813387"/>
            <a:ext cx="8228012" cy="385803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3656868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Target Link Troubleshooting (360 Link) – Ctrl + period!</a:t>
            </a:r>
          </a:p>
        </p:txBody>
      </p:sp>
      <p:sp>
        <p:nvSpPr>
          <p:cNvPr id="3" name="Content Placeholder 2">
            <a:extLst>
              <a:ext uri="{FF2B5EF4-FFF2-40B4-BE49-F238E27FC236}">
                <a16:creationId xmlns:a16="http://schemas.microsoft.com/office/drawing/2014/main" id="{7356266F-B9B9-472D-8DA1-5E5ECE9EC366}"/>
              </a:ext>
            </a:extLst>
          </p:cNvPr>
          <p:cNvSpPr>
            <a:spLocks noGrp="1"/>
          </p:cNvSpPr>
          <p:nvPr>
            <p:ph idx="1"/>
          </p:nvPr>
        </p:nvSpPr>
        <p:spPr>
          <a:xfrm>
            <a:off x="467544" y="915567"/>
            <a:ext cx="8424936" cy="3979385"/>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p:txBody>
      </p:sp>
      <p:pic>
        <p:nvPicPr>
          <p:cNvPr id="6" name="Content Placeholder 4">
            <a:extLst>
              <a:ext uri="{FF2B5EF4-FFF2-40B4-BE49-F238E27FC236}">
                <a16:creationId xmlns:a16="http://schemas.microsoft.com/office/drawing/2014/main" id="{7ED1ACA3-B224-49E7-A601-3EF02462CA8B}"/>
              </a:ext>
            </a:extLst>
          </p:cNvPr>
          <p:cNvPicPr>
            <a:picLocks noChangeAspect="1"/>
          </p:cNvPicPr>
          <p:nvPr/>
        </p:nvPicPr>
        <p:blipFill rotWithShape="1">
          <a:blip r:embed="rId3">
            <a:extLst>
              <a:ext uri="{28A0092B-C50C-407E-A947-70E740481C1C}">
                <a14:useLocalDpi xmlns:a14="http://schemas.microsoft.com/office/drawing/2010/main" val="0"/>
              </a:ext>
            </a:extLst>
          </a:blip>
          <a:srcRect r="8118" b="15942"/>
          <a:stretch/>
        </p:blipFill>
        <p:spPr>
          <a:xfrm>
            <a:off x="468313" y="639909"/>
            <a:ext cx="8483624" cy="35160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10354421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8C18E0C-FC58-4014-9854-A8739FD3A8C4}"/>
              </a:ext>
            </a:extLst>
          </p:cNvPr>
          <p:cNvSpPr>
            <a:spLocks noGrp="1"/>
          </p:cNvSpPr>
          <p:nvPr>
            <p:ph idx="1"/>
          </p:nvPr>
        </p:nvSpPr>
        <p:spPr>
          <a:xfrm>
            <a:off x="251520" y="771550"/>
            <a:ext cx="5616624" cy="3979385"/>
          </a:xfrm>
        </p:spPr>
        <p:txBody>
          <a:bodyPr>
            <a:normAutofit fontScale="92500"/>
          </a:bodyPr>
          <a:lstStyle/>
          <a:p>
            <a:pPr marL="0" indent="0">
              <a:buNone/>
            </a:pPr>
            <a:endParaRPr lang="en-US" dirty="0"/>
          </a:p>
          <a:p>
            <a:pPr marL="257175" indent="-257175"/>
            <a:r>
              <a:rPr lang="en-US" dirty="0">
                <a:hlinkClick r:id="rId2" tooltip="Alma/Training/Extended_Training/Alma_Link_Resolver"/>
              </a:rPr>
              <a:t>Alma Link Resolver</a:t>
            </a:r>
            <a:endParaRPr lang="en-US" dirty="0"/>
          </a:p>
          <a:p>
            <a:pPr marL="257175" indent="-257175"/>
            <a:r>
              <a:rPr lang="en-US" dirty="0">
                <a:hlinkClick r:id="rId3"/>
              </a:rPr>
              <a:t>How To Report Full Text Linking and Availability Problems to Support</a:t>
            </a:r>
            <a:endParaRPr lang="en-US" dirty="0"/>
          </a:p>
          <a:p>
            <a:pPr marL="257175" indent="-257175"/>
            <a:r>
              <a:rPr lang="en-US" dirty="0">
                <a:hlinkClick r:id="rId4" tooltip="SFX/Knowledge_Articles/Turn_on_Debugging_mode_to_view_Target_URLs"/>
              </a:rPr>
              <a:t>Turn on Debugging mode to view Target URLs</a:t>
            </a:r>
            <a:endParaRPr lang="en-US" dirty="0"/>
          </a:p>
          <a:p>
            <a:pPr marL="257175" indent="-257175"/>
            <a:r>
              <a:rPr lang="en-US" dirty="0">
                <a:hlinkClick r:id="rId5" tooltip="04 Basic Troubleshooting"/>
              </a:rPr>
              <a:t>04 Basic Troubleshooting</a:t>
            </a:r>
            <a:endParaRPr lang="en-US" dirty="0"/>
          </a:p>
          <a:p>
            <a:pPr marL="257175" indent="-257175"/>
            <a:r>
              <a:rPr lang="en-US" dirty="0">
                <a:hlinkClick r:id="rId6"/>
              </a:rPr>
              <a:t>360 Link: Available Target Linking Syntaxes (“Linkers”)</a:t>
            </a:r>
            <a:endParaRPr lang="en-US" dirty="0"/>
          </a:p>
          <a:p>
            <a:pPr marL="257175" indent="-257175"/>
            <a:r>
              <a:rPr lang="en-US" dirty="0"/>
              <a:t>Databases that need additional configuration (</a:t>
            </a:r>
            <a:r>
              <a:rPr lang="en-US" dirty="0">
                <a:hlinkClick r:id="rId7"/>
              </a:rPr>
              <a:t>360/Summon</a:t>
            </a:r>
            <a:r>
              <a:rPr lang="en-US" dirty="0"/>
              <a:t>, </a:t>
            </a:r>
            <a:r>
              <a:rPr lang="en-US" dirty="0">
                <a:hlinkClick r:id="rId8"/>
              </a:rPr>
              <a:t>Alma</a:t>
            </a:r>
            <a:r>
              <a:rPr lang="en-US" dirty="0"/>
              <a:t>)</a:t>
            </a:r>
          </a:p>
          <a:p>
            <a:endParaRPr lang="en-US" dirty="0"/>
          </a:p>
        </p:txBody>
      </p:sp>
      <p:sp>
        <p:nvSpPr>
          <p:cNvPr id="2" name="Slide Number Placeholder 1">
            <a:extLst>
              <a:ext uri="{FF2B5EF4-FFF2-40B4-BE49-F238E27FC236}">
                <a16:creationId xmlns:a16="http://schemas.microsoft.com/office/drawing/2014/main" id="{9EC23CA1-D6BA-46E3-8FE4-2D4223E8D978}"/>
              </a:ext>
            </a:extLst>
          </p:cNvPr>
          <p:cNvSpPr>
            <a:spLocks noGrp="1"/>
          </p:cNvSpPr>
          <p:nvPr>
            <p:ph type="sldNum" sz="quarter" idx="10"/>
          </p:nvPr>
        </p:nvSpPr>
        <p:spPr/>
        <p:txBody>
          <a:bodyPr/>
          <a:lstStyle/>
          <a:p>
            <a:fld id="{1C146586-7EC2-481D-848F-8CE41EB2DE6C}" type="slidenum">
              <a:rPr lang="en-US" smtClean="0"/>
              <a:pPr/>
              <a:t>43</a:t>
            </a:fld>
            <a:endParaRPr lang="en-US" dirty="0"/>
          </a:p>
        </p:txBody>
      </p:sp>
      <p:sp>
        <p:nvSpPr>
          <p:cNvPr id="5" name="Title 4">
            <a:extLst>
              <a:ext uri="{FF2B5EF4-FFF2-40B4-BE49-F238E27FC236}">
                <a16:creationId xmlns:a16="http://schemas.microsoft.com/office/drawing/2014/main" id="{8FCE924C-86A1-484B-8BF1-91E727539E63}"/>
              </a:ext>
            </a:extLst>
          </p:cNvPr>
          <p:cNvSpPr>
            <a:spLocks noGrp="1"/>
          </p:cNvSpPr>
          <p:nvPr>
            <p:ph type="title"/>
          </p:nvPr>
        </p:nvSpPr>
        <p:spPr/>
        <p:txBody>
          <a:bodyPr/>
          <a:lstStyle/>
          <a:p>
            <a:r>
              <a:rPr lang="en-US" dirty="0"/>
              <a:t>Related Documentation</a:t>
            </a:r>
          </a:p>
        </p:txBody>
      </p:sp>
    </p:spTree>
    <p:extLst>
      <p:ext uri="{BB962C8B-B14F-4D97-AF65-F5344CB8AC3E}">
        <p14:creationId xmlns:p14="http://schemas.microsoft.com/office/powerpoint/2010/main" val="15690304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7F908F-1254-4030-A182-951E4FEE8B82}"/>
              </a:ext>
            </a:extLst>
          </p:cNvPr>
          <p:cNvSpPr>
            <a:spLocks noGrp="1"/>
          </p:cNvSpPr>
          <p:nvPr>
            <p:ph type="ctrTitle"/>
          </p:nvPr>
        </p:nvSpPr>
        <p:spPr/>
        <p:txBody>
          <a:bodyPr/>
          <a:lstStyle/>
          <a:p>
            <a:r>
              <a:rPr lang="en-US" dirty="0"/>
              <a:t>Common Linking Issues</a:t>
            </a:r>
          </a:p>
        </p:txBody>
      </p:sp>
      <p:sp>
        <p:nvSpPr>
          <p:cNvPr id="3" name="Slide Number Placeholder 2">
            <a:extLst>
              <a:ext uri="{FF2B5EF4-FFF2-40B4-BE49-F238E27FC236}">
                <a16:creationId xmlns:a16="http://schemas.microsoft.com/office/drawing/2014/main" id="{61C11120-5BDD-41EB-B31E-906864005B0D}"/>
              </a:ext>
            </a:extLst>
          </p:cNvPr>
          <p:cNvSpPr>
            <a:spLocks noGrp="1"/>
          </p:cNvSpPr>
          <p:nvPr>
            <p:ph type="sldNum" sz="quarter" idx="10"/>
          </p:nvPr>
        </p:nvSpPr>
        <p:spPr/>
        <p:txBody>
          <a:bodyPr/>
          <a:lstStyle/>
          <a:p>
            <a:fld id="{1C146586-7EC2-481D-848F-8CE41EB2DE6C}" type="slidenum">
              <a:rPr lang="en-US" smtClean="0"/>
              <a:pPr/>
              <a:t>44</a:t>
            </a:fld>
            <a:endParaRPr lang="en-US" dirty="0"/>
          </a:p>
        </p:txBody>
      </p:sp>
    </p:spTree>
    <p:extLst>
      <p:ext uri="{BB962C8B-B14F-4D97-AF65-F5344CB8AC3E}">
        <p14:creationId xmlns:p14="http://schemas.microsoft.com/office/powerpoint/2010/main" val="13974680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What’s wrong with this link?</a:t>
            </a:r>
          </a:p>
        </p:txBody>
      </p:sp>
      <p:sp>
        <p:nvSpPr>
          <p:cNvPr id="3" name="Content Placeholder 2">
            <a:extLst>
              <a:ext uri="{FF2B5EF4-FFF2-40B4-BE49-F238E27FC236}">
                <a16:creationId xmlns:a16="http://schemas.microsoft.com/office/drawing/2014/main" id="{7356266F-B9B9-472D-8DA1-5E5ECE9EC366}"/>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6" name="Content Placeholder 4">
            <a:extLst>
              <a:ext uri="{FF2B5EF4-FFF2-40B4-BE49-F238E27FC236}">
                <a16:creationId xmlns:a16="http://schemas.microsoft.com/office/drawing/2014/main" id="{1EDE5CB1-B725-4D27-B932-A25D285D23CC}"/>
              </a:ext>
            </a:extLst>
          </p:cNvPr>
          <p:cNvGraphicFramePr>
            <a:graphicFrameLocks/>
          </p:cNvGraphicFramePr>
          <p:nvPr>
            <p:extLst>
              <p:ext uri="{D42A27DB-BD31-4B8C-83A1-F6EECF244321}">
                <p14:modId xmlns:p14="http://schemas.microsoft.com/office/powerpoint/2010/main" val="3339520063"/>
              </p:ext>
            </p:extLst>
          </p:nvPr>
        </p:nvGraphicFramePr>
        <p:xfrm>
          <a:off x="457200" y="707583"/>
          <a:ext cx="8435280" cy="4043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0347187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Proxy/Authentication issues</a:t>
            </a:r>
          </a:p>
        </p:txBody>
      </p:sp>
      <p:sp>
        <p:nvSpPr>
          <p:cNvPr id="3" name="Content Placeholder 2">
            <a:extLst>
              <a:ext uri="{FF2B5EF4-FFF2-40B4-BE49-F238E27FC236}">
                <a16:creationId xmlns:a16="http://schemas.microsoft.com/office/drawing/2014/main" id="{7356266F-B9B9-472D-8DA1-5E5ECE9EC366}"/>
              </a:ext>
            </a:extLst>
          </p:cNvPr>
          <p:cNvSpPr>
            <a:spLocks noGrp="1"/>
          </p:cNvSpPr>
          <p:nvPr>
            <p:ph idx="1"/>
          </p:nvPr>
        </p:nvSpPr>
        <p:spPr>
          <a:xfrm>
            <a:off x="467544" y="915567"/>
            <a:ext cx="8424936" cy="3979385"/>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6" name="Content Placeholder 4">
            <a:extLst>
              <a:ext uri="{FF2B5EF4-FFF2-40B4-BE49-F238E27FC236}">
                <a16:creationId xmlns:a16="http://schemas.microsoft.com/office/drawing/2014/main" id="{840901B8-2A03-4FFD-9BF9-535857E1FB67}"/>
              </a:ext>
            </a:extLst>
          </p:cNvPr>
          <p:cNvGraphicFramePr>
            <a:graphicFrameLocks/>
          </p:cNvGraphicFramePr>
          <p:nvPr>
            <p:extLst>
              <p:ext uri="{D42A27DB-BD31-4B8C-83A1-F6EECF244321}">
                <p14:modId xmlns:p14="http://schemas.microsoft.com/office/powerpoint/2010/main" val="3209293036"/>
              </p:ext>
            </p:extLst>
          </p:nvPr>
        </p:nvGraphicFramePr>
        <p:xfrm>
          <a:off x="468313" y="752475"/>
          <a:ext cx="8228012" cy="3979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8065748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Metadata Issues – Types of problems</a:t>
            </a:r>
          </a:p>
        </p:txBody>
      </p:sp>
      <p:sp>
        <p:nvSpPr>
          <p:cNvPr id="3" name="Content Placeholder 2">
            <a:extLst>
              <a:ext uri="{FF2B5EF4-FFF2-40B4-BE49-F238E27FC236}">
                <a16:creationId xmlns:a16="http://schemas.microsoft.com/office/drawing/2014/main" id="{7356266F-B9B9-472D-8DA1-5E5ECE9EC366}"/>
              </a:ext>
            </a:extLst>
          </p:cNvPr>
          <p:cNvSpPr>
            <a:spLocks noGrp="1"/>
          </p:cNvSpPr>
          <p:nvPr>
            <p:ph idx="1"/>
          </p:nvPr>
        </p:nvSpPr>
        <p:spPr/>
        <p:txBody>
          <a:bodyPr>
            <a:normAutofit/>
          </a:bodyPr>
          <a:lstStyle/>
          <a:p>
            <a:endParaRPr lang="en-US" dirty="0"/>
          </a:p>
          <a:p>
            <a:r>
              <a:rPr lang="en-US" b="1" dirty="0"/>
              <a:t>Parser or syntax bug </a:t>
            </a:r>
            <a:r>
              <a:rPr lang="en-US" dirty="0"/>
              <a:t>– parser not passing expected info to </a:t>
            </a:r>
            <a:r>
              <a:rPr lang="en-US" dirty="0" err="1"/>
              <a:t>ctx_object</a:t>
            </a:r>
            <a:r>
              <a:rPr lang="en-US" dirty="0"/>
              <a:t> or target.</a:t>
            </a:r>
          </a:p>
          <a:p>
            <a:endParaRPr lang="en-US" dirty="0"/>
          </a:p>
          <a:p>
            <a:r>
              <a:rPr lang="en-US" b="1" dirty="0"/>
              <a:t>Linking syntax Change </a:t>
            </a:r>
            <a:r>
              <a:rPr lang="en-US" dirty="0"/>
              <a:t>– vendor unexpectedly changed syntax, SFX KB Software/360 Linkers not yet updated.</a:t>
            </a:r>
          </a:p>
          <a:p>
            <a:endParaRPr lang="en-US" dirty="0"/>
          </a:p>
          <a:p>
            <a:r>
              <a:rPr lang="en-US" b="1" dirty="0"/>
              <a:t>Metadata mismatch between vendors – </a:t>
            </a:r>
            <a:r>
              <a:rPr lang="en-US" dirty="0" err="1"/>
              <a:t>OpenURL</a:t>
            </a:r>
            <a:r>
              <a:rPr lang="en-US" dirty="0"/>
              <a:t> metadata is inaccurate, insufficient or different from target metadata</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33026571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Metadata Issues – Which problem?</a:t>
            </a:r>
          </a:p>
        </p:txBody>
      </p:sp>
      <p:sp>
        <p:nvSpPr>
          <p:cNvPr id="3" name="Content Placeholder 2">
            <a:extLst>
              <a:ext uri="{FF2B5EF4-FFF2-40B4-BE49-F238E27FC236}">
                <a16:creationId xmlns:a16="http://schemas.microsoft.com/office/drawing/2014/main" id="{7356266F-B9B9-472D-8DA1-5E5ECE9EC366}"/>
              </a:ext>
            </a:extLst>
          </p:cNvPr>
          <p:cNvSpPr>
            <a:spLocks noGrp="1"/>
          </p:cNvSpPr>
          <p:nvPr>
            <p:ph idx="1"/>
          </p:nvPr>
        </p:nvSpPr>
        <p:spPr/>
        <p:txBody>
          <a:bodyPr>
            <a:normAutofit fontScale="92500" lnSpcReduction="20000"/>
          </a:bodyPr>
          <a:lstStyle/>
          <a:p>
            <a:endParaRPr lang="en-US" dirty="0"/>
          </a:p>
          <a:p>
            <a:r>
              <a:rPr lang="en-US" b="1" dirty="0"/>
              <a:t>Compare </a:t>
            </a:r>
            <a:r>
              <a:rPr lang="en-US" b="1" dirty="0" err="1"/>
              <a:t>OpenURL</a:t>
            </a:r>
            <a:r>
              <a:rPr lang="en-US" b="1" dirty="0"/>
              <a:t> and </a:t>
            </a:r>
            <a:r>
              <a:rPr lang="en-US" b="1" dirty="0" err="1"/>
              <a:t>ctx_object</a:t>
            </a:r>
            <a:endParaRPr lang="en-US" b="1" dirty="0"/>
          </a:p>
          <a:p>
            <a:pPr>
              <a:buFontTx/>
              <a:buChar char="-"/>
            </a:pPr>
            <a:r>
              <a:rPr lang="en-US" dirty="0"/>
              <a:t>does </a:t>
            </a:r>
            <a:r>
              <a:rPr lang="en-US" dirty="0" err="1"/>
              <a:t>ctx_object</a:t>
            </a:r>
            <a:r>
              <a:rPr lang="en-US" dirty="0"/>
              <a:t> contain </a:t>
            </a:r>
            <a:r>
              <a:rPr lang="en-US" dirty="0" err="1"/>
              <a:t>OpenURL</a:t>
            </a:r>
            <a:r>
              <a:rPr lang="en-US" dirty="0"/>
              <a:t> metadata? </a:t>
            </a:r>
          </a:p>
          <a:p>
            <a:pPr marL="0" indent="0">
              <a:buNone/>
            </a:pPr>
            <a:r>
              <a:rPr lang="en-US" i="1" dirty="0"/>
              <a:t>If not, either source parser issue or invalid </a:t>
            </a:r>
            <a:r>
              <a:rPr lang="en-US" i="1" dirty="0" err="1"/>
              <a:t>OpenURL</a:t>
            </a:r>
            <a:r>
              <a:rPr lang="en-US" i="1" dirty="0"/>
              <a:t> format .</a:t>
            </a:r>
          </a:p>
          <a:p>
            <a:pPr>
              <a:buFontTx/>
              <a:buChar char="-"/>
            </a:pPr>
            <a:endParaRPr lang="en-US" i="1" dirty="0"/>
          </a:p>
          <a:p>
            <a:r>
              <a:rPr lang="en-US" b="1" dirty="0"/>
              <a:t>Compare </a:t>
            </a:r>
            <a:r>
              <a:rPr lang="en-US" b="1" dirty="0" err="1"/>
              <a:t>ctx_object</a:t>
            </a:r>
            <a:r>
              <a:rPr lang="en-US" b="1" dirty="0"/>
              <a:t> and Target URL </a:t>
            </a:r>
          </a:p>
          <a:p>
            <a:pPr marL="0" indent="0">
              <a:buNone/>
            </a:pPr>
            <a:r>
              <a:rPr lang="en-US" dirty="0"/>
              <a:t>– does Target URL contain the correct </a:t>
            </a:r>
            <a:r>
              <a:rPr lang="en-US" dirty="0" err="1"/>
              <a:t>ctx_object</a:t>
            </a:r>
            <a:r>
              <a:rPr lang="en-US" dirty="0"/>
              <a:t> metadata? </a:t>
            </a:r>
          </a:p>
          <a:p>
            <a:pPr marL="0" indent="0">
              <a:buNone/>
            </a:pPr>
            <a:r>
              <a:rPr lang="en-US" i="1" dirty="0"/>
              <a:t>If not, possible target parser issue.</a:t>
            </a:r>
          </a:p>
          <a:p>
            <a:pPr marL="0" indent="0">
              <a:buNone/>
            </a:pPr>
            <a:endParaRPr lang="en-US" i="1" dirty="0"/>
          </a:p>
          <a:p>
            <a:pPr marL="0" indent="0">
              <a:buNone/>
            </a:pPr>
            <a:r>
              <a:rPr lang="en-US" dirty="0">
                <a:solidFill>
                  <a:srgbClr val="FF0000"/>
                </a:solidFill>
              </a:rPr>
              <a:t>Tip</a:t>
            </a:r>
            <a:r>
              <a:rPr lang="en-US" dirty="0"/>
              <a:t>: Use </a:t>
            </a:r>
            <a:r>
              <a:rPr lang="en-US" dirty="0" err="1"/>
              <a:t>OpenURL</a:t>
            </a:r>
            <a:r>
              <a:rPr lang="en-US" dirty="0"/>
              <a:t> </a:t>
            </a:r>
            <a:r>
              <a:rPr lang="en-US" dirty="0" err="1"/>
              <a:t>decryptor</a:t>
            </a:r>
            <a:r>
              <a:rPr lang="en-US" dirty="0"/>
              <a:t> tool such as:</a:t>
            </a:r>
          </a:p>
          <a:p>
            <a:pPr marL="0" indent="0">
              <a:buNone/>
            </a:pPr>
            <a:r>
              <a:rPr lang="en-US" sz="2600" b="1" i="1" dirty="0">
                <a:hlinkClick r:id="rId3"/>
              </a:rPr>
              <a:t>http://meyerweb.com/eric/tools/dencoder/</a:t>
            </a:r>
            <a:endParaRPr lang="en-US" sz="2600" b="1" i="1"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5414415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Metadata Issues – Which problem?</a:t>
            </a:r>
          </a:p>
        </p:txBody>
      </p:sp>
      <p:sp>
        <p:nvSpPr>
          <p:cNvPr id="3" name="Content Placeholder 2">
            <a:extLst>
              <a:ext uri="{FF2B5EF4-FFF2-40B4-BE49-F238E27FC236}">
                <a16:creationId xmlns:a16="http://schemas.microsoft.com/office/drawing/2014/main" id="{7356266F-B9B9-472D-8DA1-5E5ECE9EC366}"/>
              </a:ext>
            </a:extLst>
          </p:cNvPr>
          <p:cNvSpPr>
            <a:spLocks noGrp="1"/>
          </p:cNvSpPr>
          <p:nvPr>
            <p:ph idx="1"/>
          </p:nvPr>
        </p:nvSpPr>
        <p:spPr/>
        <p:txBody>
          <a:bodyPr>
            <a:normAutofit lnSpcReduction="10000"/>
          </a:bodyPr>
          <a:lstStyle/>
          <a:p>
            <a:endParaRPr lang="en-US" dirty="0"/>
          </a:p>
          <a:p>
            <a:r>
              <a:rPr lang="en-US" b="1" dirty="0"/>
              <a:t>Check the Target Database and try to find the article</a:t>
            </a:r>
            <a:r>
              <a:rPr lang="en-US" dirty="0"/>
              <a:t> </a:t>
            </a:r>
            <a:br>
              <a:rPr lang="en-US" dirty="0"/>
            </a:br>
            <a:endParaRPr lang="en-US" dirty="0"/>
          </a:p>
          <a:p>
            <a:pPr marL="0" indent="0">
              <a:buNone/>
            </a:pPr>
            <a:r>
              <a:rPr lang="en-US" dirty="0"/>
              <a:t>– does the indexed article title, year, volume, issue, and start page match that Link Resolver is sending in Target URL? </a:t>
            </a:r>
            <a:br>
              <a:rPr lang="en-US" dirty="0"/>
            </a:br>
            <a:endParaRPr lang="en-US" dirty="0"/>
          </a:p>
          <a:p>
            <a:pPr marL="0" indent="0">
              <a:buNone/>
            </a:pPr>
            <a:r>
              <a:rPr lang="en-US" sz="1500" i="1" dirty="0"/>
              <a:t>If not, possible metadata mismatch– </a:t>
            </a:r>
            <a:r>
              <a:rPr lang="en-US" sz="1500" b="1" i="1" dirty="0"/>
              <a:t>contact vendors, ask our Data Services team or 360/Summon support</a:t>
            </a:r>
            <a:r>
              <a:rPr lang="en-US" sz="1500" i="1" dirty="0"/>
              <a:t>.</a:t>
            </a:r>
          </a:p>
          <a:p>
            <a:pPr marL="0" indent="0">
              <a:buNone/>
            </a:pPr>
            <a:endParaRPr lang="en-US" sz="1500" i="1" dirty="0"/>
          </a:p>
          <a:p>
            <a:pPr>
              <a:buFontTx/>
              <a:buChar char="-"/>
            </a:pPr>
            <a:r>
              <a:rPr lang="en-US" dirty="0"/>
              <a:t>Is the linking syntax totally different from the target URL? </a:t>
            </a:r>
          </a:p>
          <a:p>
            <a:pPr marL="0" indent="0">
              <a:buNone/>
            </a:pPr>
            <a:r>
              <a:rPr lang="en-US" sz="1500" i="1" dirty="0"/>
              <a:t>If yes, possible syntax change – </a:t>
            </a:r>
            <a:r>
              <a:rPr lang="en-US" sz="1500" b="1" i="1" dirty="0"/>
              <a:t>contact </a:t>
            </a:r>
            <a:r>
              <a:rPr lang="en-US" sz="1500" b="1" i="1" dirty="0" err="1"/>
              <a:t>ExLibris</a:t>
            </a:r>
            <a:r>
              <a:rPr lang="en-US" sz="1500" b="1" i="1" dirty="0"/>
              <a:t> Data Services, SFX KB Team, or 360/Summon support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2144069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237BD5B-DF74-47BD-AF9B-5A49E7A1021E}"/>
              </a:ext>
            </a:extLst>
          </p:cNvPr>
          <p:cNvSpPr>
            <a:spLocks noGrp="1"/>
          </p:cNvSpPr>
          <p:nvPr>
            <p:ph idx="1"/>
          </p:nvPr>
        </p:nvSpPr>
        <p:spPr/>
        <p:txBody>
          <a:bodyPr>
            <a:normAutofit lnSpcReduction="10000"/>
          </a:bodyPr>
          <a:lstStyle/>
          <a:p>
            <a:r>
              <a:rPr lang="en-US" b="1" dirty="0"/>
              <a:t>Introduction &amp; Concepts</a:t>
            </a:r>
          </a:p>
          <a:p>
            <a:pPr marL="0" indent="0">
              <a:buNone/>
            </a:pPr>
            <a:endParaRPr lang="en-US" b="1" dirty="0"/>
          </a:p>
          <a:p>
            <a:r>
              <a:rPr lang="en-US" b="1" dirty="0">
                <a:solidFill>
                  <a:prstClr val="black"/>
                </a:solidFill>
              </a:rPr>
              <a:t>Putting it all Together</a:t>
            </a:r>
          </a:p>
          <a:p>
            <a:endParaRPr lang="en-US" b="1" dirty="0">
              <a:solidFill>
                <a:prstClr val="black"/>
              </a:solidFill>
            </a:endParaRPr>
          </a:p>
          <a:p>
            <a:r>
              <a:rPr lang="en-US" b="1" dirty="0">
                <a:solidFill>
                  <a:prstClr val="black"/>
                </a:solidFill>
              </a:rPr>
              <a:t>Troubleshooting</a:t>
            </a:r>
          </a:p>
          <a:p>
            <a:endParaRPr lang="en-US" b="1" dirty="0">
              <a:solidFill>
                <a:prstClr val="black"/>
              </a:solidFill>
            </a:endParaRPr>
          </a:p>
          <a:p>
            <a:r>
              <a:rPr lang="en-US" b="1" dirty="0">
                <a:solidFill>
                  <a:prstClr val="black"/>
                </a:solidFill>
              </a:rPr>
              <a:t>Common Linking Issues</a:t>
            </a:r>
          </a:p>
          <a:p>
            <a:endParaRPr lang="en-US" b="1" dirty="0">
              <a:solidFill>
                <a:prstClr val="black"/>
              </a:solidFill>
            </a:endParaRPr>
          </a:p>
          <a:p>
            <a:r>
              <a:rPr lang="en-US" b="1" dirty="0">
                <a:solidFill>
                  <a:prstClr val="black"/>
                </a:solidFill>
              </a:rPr>
              <a:t>Next Steps, Support Resources and Feedback</a:t>
            </a:r>
          </a:p>
          <a:p>
            <a:endParaRPr lang="en-US" b="1" dirty="0">
              <a:solidFill>
                <a:prstClr val="black"/>
              </a:solidFill>
            </a:endParaRPr>
          </a:p>
          <a:p>
            <a:endParaRPr lang="en-US" dirty="0"/>
          </a:p>
        </p:txBody>
      </p:sp>
    </p:spTree>
    <p:extLst>
      <p:ext uri="{BB962C8B-B14F-4D97-AF65-F5344CB8AC3E}">
        <p14:creationId xmlns:p14="http://schemas.microsoft.com/office/powerpoint/2010/main" val="5915652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Example A: Incorrect metadata in record and </a:t>
            </a:r>
            <a:r>
              <a:rPr lang="en-US" dirty="0" err="1"/>
              <a:t>openURL</a:t>
            </a:r>
            <a:endParaRPr lang="en-US" dirty="0"/>
          </a:p>
        </p:txBody>
      </p:sp>
      <p:sp>
        <p:nvSpPr>
          <p:cNvPr id="3" name="Content Placeholder 2">
            <a:extLst>
              <a:ext uri="{FF2B5EF4-FFF2-40B4-BE49-F238E27FC236}">
                <a16:creationId xmlns:a16="http://schemas.microsoft.com/office/drawing/2014/main" id="{7356266F-B9B9-472D-8DA1-5E5ECE9EC366}"/>
              </a:ext>
            </a:extLst>
          </p:cNvPr>
          <p:cNvSpPr>
            <a:spLocks noGrp="1"/>
          </p:cNvSpPr>
          <p:nvPr>
            <p:ph idx="1"/>
          </p:nvPr>
        </p:nvSpPr>
        <p:spPr/>
        <p:txBody>
          <a:bodyPr>
            <a:normAutofit lnSpcReduction="10000"/>
          </a:bodyPr>
          <a:lstStyle/>
          <a:p>
            <a:endParaRPr lang="en-US" dirty="0"/>
          </a:p>
          <a:p>
            <a:pPr marL="0" indent="0">
              <a:buNone/>
            </a:pPr>
            <a:r>
              <a:rPr lang="en-US" dirty="0"/>
              <a:t>This journal is in the Free E-Journals collection. Articles prior to 1999 cannot be found in Primo: </a:t>
            </a:r>
          </a:p>
          <a:p>
            <a:pPr marL="0" indent="0">
              <a:buNone/>
            </a:pPr>
            <a:endParaRPr lang="en-US" dirty="0"/>
          </a:p>
          <a:p>
            <a:pPr marL="0" indent="0">
              <a:buNone/>
            </a:pPr>
            <a:r>
              <a:rPr lang="en-US" dirty="0"/>
              <a:t>"</a:t>
            </a:r>
            <a:r>
              <a:rPr lang="en-US" b="1" dirty="0"/>
              <a:t>Dining at the Great House: Food and Drink in the Time of Jane Austen</a:t>
            </a:r>
            <a:r>
              <a:rPr lang="en-US" dirty="0"/>
              <a:t>" </a:t>
            </a:r>
          </a:p>
          <a:p>
            <a:pPr marL="0" indent="0">
              <a:buNone/>
            </a:pPr>
            <a:r>
              <a:rPr lang="en-US" dirty="0"/>
              <a:t>Persuasions: Journal of the Jane Austen Society of North America, 1990 Dec. 16, Vol. 12, pp. 88-98. </a:t>
            </a:r>
          </a:p>
          <a:p>
            <a:pPr marL="0" indent="0">
              <a:buNone/>
            </a:pPr>
            <a:endParaRPr lang="en-US" dirty="0"/>
          </a:p>
          <a:p>
            <a:pPr marL="0" indent="0">
              <a:buNone/>
            </a:pPr>
            <a:r>
              <a:rPr lang="en-US" dirty="0"/>
              <a:t>Record id: mla1990033307</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28082700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Link Resolver View</a:t>
            </a:r>
          </a:p>
        </p:txBody>
      </p:sp>
      <p:sp>
        <p:nvSpPr>
          <p:cNvPr id="3" name="Content Placeholder 2">
            <a:extLst>
              <a:ext uri="{FF2B5EF4-FFF2-40B4-BE49-F238E27FC236}">
                <a16:creationId xmlns:a16="http://schemas.microsoft.com/office/drawing/2014/main" id="{7356266F-B9B9-472D-8DA1-5E5ECE9EC366}"/>
              </a:ext>
            </a:extLst>
          </p:cNvPr>
          <p:cNvSpPr>
            <a:spLocks noGrp="1"/>
          </p:cNvSpPr>
          <p:nvPr>
            <p:ph idx="1"/>
          </p:nvPr>
        </p:nvSpPr>
        <p:spPr/>
        <p:txBody>
          <a:bodyPr>
            <a:normAutofit/>
          </a:bodyPr>
          <a:lstStyle/>
          <a:p>
            <a:pPr marL="0" indent="0">
              <a:buNone/>
            </a:pPr>
            <a:r>
              <a:rPr lang="en-US" dirty="0"/>
              <a:t>Full text indicator (correct) but no full text available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00B3609D-210D-43E7-88F1-1E3765CF3B3E}"/>
              </a:ext>
            </a:extLst>
          </p:cNvPr>
          <p:cNvPicPr>
            <a:picLocks noChangeAspect="1"/>
          </p:cNvPicPr>
          <p:nvPr/>
        </p:nvPicPr>
        <p:blipFill rotWithShape="1">
          <a:blip r:embed="rId3"/>
          <a:srcRect l="910" t="2703" r="43059" b="-2703"/>
          <a:stretch/>
        </p:blipFill>
        <p:spPr>
          <a:xfrm>
            <a:off x="497984" y="1373009"/>
            <a:ext cx="7289388" cy="32869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10021563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First Step: check the holdings file to confirm access</a:t>
            </a:r>
          </a:p>
        </p:txBody>
      </p:sp>
      <p:sp>
        <p:nvSpPr>
          <p:cNvPr id="3" name="Content Placeholder 2">
            <a:extLst>
              <a:ext uri="{FF2B5EF4-FFF2-40B4-BE49-F238E27FC236}">
                <a16:creationId xmlns:a16="http://schemas.microsoft.com/office/drawing/2014/main" id="{7356266F-B9B9-472D-8DA1-5E5ECE9EC366}"/>
              </a:ext>
            </a:extLst>
          </p:cNvPr>
          <p:cNvSpPr>
            <a:spLocks noGrp="1"/>
          </p:cNvSpPr>
          <p:nvPr>
            <p:ph idx="1"/>
          </p:nvPr>
        </p:nvSpPr>
        <p:spPr>
          <a:xfrm>
            <a:off x="386843" y="646479"/>
            <a:ext cx="8424936" cy="4139985"/>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Rectangle 3">
            <a:extLst>
              <a:ext uri="{FF2B5EF4-FFF2-40B4-BE49-F238E27FC236}">
                <a16:creationId xmlns:a16="http://schemas.microsoft.com/office/drawing/2014/main" id="{76550BAB-C9A3-43D5-A0DB-DEB131C3B785}"/>
              </a:ext>
            </a:extLst>
          </p:cNvPr>
          <p:cNvSpPr/>
          <p:nvPr/>
        </p:nvSpPr>
        <p:spPr>
          <a:xfrm>
            <a:off x="2555776" y="672055"/>
            <a:ext cx="4320480" cy="4524315"/>
          </a:xfrm>
          <a:prstGeom prst="rect">
            <a:avLst/>
          </a:prstGeom>
        </p:spPr>
        <p:txBody>
          <a:bodyPr wrap="square">
            <a:spAutoFit/>
          </a:bodyPr>
          <a:lstStyle/>
          <a:p>
            <a:r>
              <a:rPr lang="en-US" dirty="0"/>
              <a:t>item type="electronic"&gt; </a:t>
            </a:r>
          </a:p>
          <a:p>
            <a:r>
              <a:rPr lang="en-US" dirty="0"/>
              <a:t>&lt;title&gt;Persuasions.&lt;/title&gt; </a:t>
            </a:r>
          </a:p>
          <a:p>
            <a:r>
              <a:rPr lang="en-US" dirty="0"/>
              <a:t>&lt;</a:t>
            </a:r>
            <a:r>
              <a:rPr lang="en-US" dirty="0" err="1"/>
              <a:t>issn</a:t>
            </a:r>
            <a:r>
              <a:rPr lang="en-US" dirty="0"/>
              <a:t>&gt;0821-0314&lt;/</a:t>
            </a:r>
            <a:r>
              <a:rPr lang="en-US" dirty="0" err="1"/>
              <a:t>issn</a:t>
            </a:r>
            <a:r>
              <a:rPr lang="en-US" dirty="0"/>
              <a:t>&gt; </a:t>
            </a:r>
          </a:p>
          <a:p>
            <a:r>
              <a:rPr lang="en-US" dirty="0"/>
              <a:t>&lt;coverage&gt; </a:t>
            </a:r>
          </a:p>
          <a:p>
            <a:r>
              <a:rPr lang="en-US" dirty="0"/>
              <a:t>&lt;from&gt; </a:t>
            </a:r>
          </a:p>
          <a:p>
            <a:r>
              <a:rPr lang="en-US" dirty="0"/>
              <a:t>&lt;year&gt;2000&lt;/year&gt; </a:t>
            </a:r>
          </a:p>
          <a:p>
            <a:r>
              <a:rPr lang="en-US" dirty="0"/>
              <a:t>&lt;/from&gt; </a:t>
            </a:r>
          </a:p>
          <a:p>
            <a:r>
              <a:rPr lang="en-US" dirty="0"/>
              <a:t>&lt;/coverage&gt; </a:t>
            </a:r>
          </a:p>
          <a:p>
            <a:r>
              <a:rPr lang="en-US" dirty="0"/>
              <a:t>&lt;coverage&gt; </a:t>
            </a:r>
          </a:p>
          <a:p>
            <a:r>
              <a:rPr lang="en-US" dirty="0"/>
              <a:t>&lt;from&gt; </a:t>
            </a:r>
          </a:p>
          <a:p>
            <a:r>
              <a:rPr lang="en-US" dirty="0"/>
              <a:t>&lt;year&gt;1980&lt;/year&gt; </a:t>
            </a:r>
          </a:p>
          <a:p>
            <a:r>
              <a:rPr lang="en-US" dirty="0"/>
              <a:t>&lt;/from&gt; </a:t>
            </a:r>
          </a:p>
          <a:p>
            <a:r>
              <a:rPr lang="en-US" dirty="0"/>
              <a:t>&lt;to&gt; </a:t>
            </a:r>
          </a:p>
          <a:p>
            <a:r>
              <a:rPr lang="en-US" dirty="0"/>
              <a:t>&lt;year&gt;1993&lt;/year&gt; </a:t>
            </a:r>
          </a:p>
          <a:p>
            <a:r>
              <a:rPr lang="en-US" dirty="0"/>
              <a:t>&lt;/to&gt; </a:t>
            </a:r>
          </a:p>
          <a:p>
            <a:r>
              <a:rPr lang="en-US" dirty="0"/>
              <a:t>&lt;/coverage&gt; </a:t>
            </a:r>
          </a:p>
        </p:txBody>
      </p:sp>
    </p:spTree>
    <p:custDataLst>
      <p:tags r:id="rId1"/>
    </p:custDataLst>
    <p:extLst>
      <p:ext uri="{BB962C8B-B14F-4D97-AF65-F5344CB8AC3E}">
        <p14:creationId xmlns:p14="http://schemas.microsoft.com/office/powerpoint/2010/main" val="21077773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7356266F-B9B9-472D-8DA1-5E5ECE9EC366}"/>
              </a:ext>
            </a:extLst>
          </p:cNvPr>
          <p:cNvSpPr>
            <a:spLocks noGrp="1"/>
          </p:cNvSpPr>
          <p:nvPr>
            <p:ph idx="1"/>
          </p:nvPr>
        </p:nvSpPr>
        <p:spPr/>
        <p:txBody>
          <a:bodyPr>
            <a:normAutofit fontScale="85000" lnSpcReduction="20000"/>
          </a:bodyPr>
          <a:lstStyle/>
          <a:p>
            <a:endParaRPr lang="en-US" dirty="0"/>
          </a:p>
          <a:p>
            <a:pPr marL="0" indent="0">
              <a:buNone/>
            </a:pPr>
            <a:r>
              <a:rPr lang="en-US" dirty="0"/>
              <a:t>The Jane Austen society publishes two journals under the name Persuasions, and each has different content. One is print format (but also available to view online) and the other is online-only. </a:t>
            </a:r>
          </a:p>
          <a:p>
            <a:pPr marL="0" indent="0">
              <a:buNone/>
            </a:pPr>
            <a:r>
              <a:rPr lang="en-US" dirty="0"/>
              <a:t> </a:t>
            </a:r>
          </a:p>
          <a:p>
            <a:pPr marL="0" indent="0">
              <a:buNone/>
            </a:pPr>
            <a:r>
              <a:rPr lang="en-US" dirty="0"/>
              <a:t>Print: </a:t>
            </a:r>
            <a:br>
              <a:rPr lang="en-US" dirty="0"/>
            </a:br>
            <a:r>
              <a:rPr lang="en-US" dirty="0"/>
              <a:t>Persuasions: The Jane Austen Journal </a:t>
            </a:r>
            <a:br>
              <a:rPr lang="en-US" dirty="0"/>
            </a:br>
            <a:r>
              <a:rPr lang="en-US" dirty="0"/>
              <a:t>http://www.jasna.org/persuasions/printed/index.html </a:t>
            </a:r>
            <a:br>
              <a:rPr lang="en-US" dirty="0"/>
            </a:br>
            <a:r>
              <a:rPr lang="en-US" dirty="0"/>
              <a:t>(ISSN </a:t>
            </a:r>
            <a:r>
              <a:rPr lang="en-US" b="1" dirty="0"/>
              <a:t>0821-0314</a:t>
            </a:r>
            <a:r>
              <a:rPr lang="en-US" dirty="0"/>
              <a:t>) </a:t>
            </a:r>
            <a:br>
              <a:rPr lang="en-US" dirty="0"/>
            </a:br>
            <a:br>
              <a:rPr lang="en-US" dirty="0"/>
            </a:br>
            <a:r>
              <a:rPr lang="en-US" dirty="0"/>
              <a:t>Online: </a:t>
            </a:r>
            <a:br>
              <a:rPr lang="en-US" dirty="0"/>
            </a:br>
            <a:r>
              <a:rPr lang="en-US" dirty="0"/>
              <a:t>Persuasions: The Jane Austen Journal On-Line </a:t>
            </a:r>
            <a:br>
              <a:rPr lang="en-US" dirty="0"/>
            </a:br>
            <a:r>
              <a:rPr lang="en-US" dirty="0"/>
              <a:t>http://www.jasna.org/persuasions/on-line/index.html </a:t>
            </a:r>
            <a:br>
              <a:rPr lang="en-US" dirty="0"/>
            </a:br>
            <a:r>
              <a:rPr lang="en-US" dirty="0"/>
              <a:t>(ISSN </a:t>
            </a:r>
            <a:r>
              <a:rPr lang="en-US" b="1" dirty="0"/>
              <a:t>1559-7520</a:t>
            </a:r>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3455796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Problem</a:t>
            </a:r>
          </a:p>
        </p:txBody>
      </p:sp>
      <p:sp>
        <p:nvSpPr>
          <p:cNvPr id="3" name="Content Placeholder 2">
            <a:extLst>
              <a:ext uri="{FF2B5EF4-FFF2-40B4-BE49-F238E27FC236}">
                <a16:creationId xmlns:a16="http://schemas.microsoft.com/office/drawing/2014/main" id="{7356266F-B9B9-472D-8DA1-5E5ECE9EC366}"/>
              </a:ext>
            </a:extLst>
          </p:cNvPr>
          <p:cNvSpPr>
            <a:spLocks noGrp="1"/>
          </p:cNvSpPr>
          <p:nvPr>
            <p:ph idx="1"/>
          </p:nvPr>
        </p:nvSpPr>
        <p:spPr/>
        <p:txBody>
          <a:bodyPr>
            <a:normAutofit/>
          </a:bodyPr>
          <a:lstStyle/>
          <a:p>
            <a:endParaRPr lang="en-US" dirty="0"/>
          </a:p>
          <a:p>
            <a:pPr marL="0" indent="0">
              <a:buNone/>
            </a:pPr>
            <a:r>
              <a:rPr lang="en-US" dirty="0"/>
              <a:t>For records from this journal, the Primo Central records incorrectly assign the print journal EISSN for the online-only journal which is not correct.</a:t>
            </a:r>
          </a:p>
          <a:p>
            <a:pPr marL="0" indent="0">
              <a:buNone/>
            </a:pPr>
            <a:endParaRPr lang="en-US" dirty="0"/>
          </a:p>
          <a:p>
            <a:pPr marL="0" indent="0">
              <a:buNone/>
            </a:pPr>
            <a:r>
              <a:rPr lang="en-US" dirty="0"/>
              <a:t>The availability indicator is correct, but the incorrect EISSN prevents any targets from displaying.</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23043250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err="1"/>
              <a:t>openURL</a:t>
            </a:r>
            <a:r>
              <a:rPr lang="en-US" dirty="0"/>
              <a:t> (incorrect)</a:t>
            </a:r>
          </a:p>
        </p:txBody>
      </p:sp>
      <p:sp>
        <p:nvSpPr>
          <p:cNvPr id="3" name="Content Placeholder 2">
            <a:extLst>
              <a:ext uri="{FF2B5EF4-FFF2-40B4-BE49-F238E27FC236}">
                <a16:creationId xmlns:a16="http://schemas.microsoft.com/office/drawing/2014/main" id="{7356266F-B9B9-472D-8DA1-5E5ECE9EC366}"/>
              </a:ext>
            </a:extLst>
          </p:cNvPr>
          <p:cNvSpPr>
            <a:spLocks noGrp="1"/>
          </p:cNvSpPr>
          <p:nvPr>
            <p:ph idx="1"/>
          </p:nvPr>
        </p:nvSpPr>
        <p:spPr/>
        <p:txBody>
          <a:bodyPr>
            <a:normAutofit fontScale="70000" lnSpcReduction="20000"/>
          </a:bodyPr>
          <a:lstStyle/>
          <a:p>
            <a:endParaRPr lang="en-US" dirty="0"/>
          </a:p>
          <a:p>
            <a:pPr marL="0" indent="0">
              <a:buNone/>
            </a:pPr>
            <a:r>
              <a:rPr lang="en-US" dirty="0"/>
              <a:t>http://il-kblwe01:3410/support1?ctx_ver=Z39.88-2004&amp;ctx_enc=info:ofi/enc:UTF-8&amp;ctx_tim=2016-04-25T20%3A12%3A25IST&amp;url_ver=Z39.88-2004&amp;url_ctx_fmt=infofi/fmt:kev:mtx:ctx&amp;rfr_id=info:sid/primo.exlibrisgroup.com:primo3-Article-mla&amp;rft_val_fmt=info:ofi/fmt:kev:mtx:journal&amp;rft.genre=article&amp;rft.atitle=Dining+at+the+Great+House%3A+Food+and+Drink+in+the+Time+of+Jane+Austen&amp;rft.jtitle=Persuasions%3A+Journal+of+the+Jane+Austen+Society+of+North+America&amp;rft.btitle=&amp;rft.aulast=&amp;rft.auinit=&amp;rft.auinit1=&amp;rft.auinitm=&amp;rft.ausuffix=&amp;rft.au=Sutherland%2C+Eileen&amp;rft.aucorp=&amp;rft.date=1990&amp;rft.volume=12&amp;rft.issue=&amp;rft.part=&amp;rft.quarter=&amp;rft.ssn=&amp;rft.spage=88&amp;rft.epage=98&amp;rft.pages=&amp;rft.artnum=&amp;rft.issn=0821-0314&amp;rft.eissn=</a:t>
            </a:r>
            <a:r>
              <a:rPr lang="en-US" sz="2900" dirty="0">
                <a:solidFill>
                  <a:srgbClr val="FF0000"/>
                </a:solidFill>
              </a:rPr>
              <a:t>1559-7520</a:t>
            </a:r>
            <a:r>
              <a:rPr lang="en-US" dirty="0"/>
              <a:t>&amp;rft.isbn=&amp;rft.sici=&amp;rft.coden=&amp;rft_id=info:doi/&amp;rft.object_id=&amp;svc_val_fmt=info:ofi/fmt:kev:mtx:sch_svc&amp;rft_dat=%3Cmla%3E1990033307%3C/mla%3E%3Cgrp_id%3E-8877744002640852565%3C/grp_id%3E%3Coa%3E%3C/oa%3E&amp;rft.eisbn=&amp;rft_id=info:oai/&amp;req.language=eng</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26468206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err="1"/>
              <a:t>openURL</a:t>
            </a:r>
            <a:r>
              <a:rPr lang="en-US" dirty="0"/>
              <a:t> (corrected)</a:t>
            </a:r>
          </a:p>
        </p:txBody>
      </p:sp>
      <p:sp>
        <p:nvSpPr>
          <p:cNvPr id="3" name="Content Placeholder 2">
            <a:extLst>
              <a:ext uri="{FF2B5EF4-FFF2-40B4-BE49-F238E27FC236}">
                <a16:creationId xmlns:a16="http://schemas.microsoft.com/office/drawing/2014/main" id="{7356266F-B9B9-472D-8DA1-5E5ECE9EC366}"/>
              </a:ext>
            </a:extLst>
          </p:cNvPr>
          <p:cNvSpPr>
            <a:spLocks noGrp="1"/>
          </p:cNvSpPr>
          <p:nvPr>
            <p:ph idx="1"/>
          </p:nvPr>
        </p:nvSpPr>
        <p:spPr/>
        <p:txBody>
          <a:bodyPr>
            <a:normAutofit fontScale="70000" lnSpcReduction="20000"/>
          </a:bodyPr>
          <a:lstStyle/>
          <a:p>
            <a:endParaRPr lang="en-US" dirty="0"/>
          </a:p>
          <a:p>
            <a:pPr marL="0" indent="0">
              <a:buNone/>
            </a:pPr>
            <a:r>
              <a:rPr lang="en-US" dirty="0"/>
              <a:t>http://il-kblwe01:3410/support1?ctx_ver=Z39.88-2004&amp;ctx_enc=info:ofi/enc:UTF-8&amp;ctx_tim=2016-04-25T20%3A12%3A25IST&amp;url_ver=Z39.88-2004&amp;url_ctx_fmt=infofi/fmt:kev:mtx:ctx&amp;rfr_id=info:sid/primo.exlibrisgroup.com:primo3-Article-mla&amp;rft_val_fmt=info:ofi/fmt:kev:mtx:journal&amp;rft.genre=article&amp;rft.atitle=Dining+at+the+Great+House%3A+Food+and+Drink+in+the+Time+of+Jane+Austen&amp;rft.jtitle=Persuasions%3A+Journal+of+the+Jane+Austen+Society+of+North+America&amp;rft.btitle=&amp;rft.aulast=&amp;rft.auinit=&amp;rft.auinit1=&amp;rft.auinitm=&amp;rft.ausuffix=&amp;rft.au=Sutherland%2C+Eileen&amp;rft.aucorp=&amp;rft.date=1990&amp;rft.volume=12&amp;rft.issue=&amp;rft.part=&amp;rft.quarter=&amp;rft.ssn=&amp;rft.spage=88&amp;rft.epage=98&amp;rft.pages=&amp;rft.artnum=&amp;rft.issn=0821-0314&amp;rft.eissn=</a:t>
            </a:r>
            <a:r>
              <a:rPr lang="en-US" sz="2600" dirty="0">
                <a:solidFill>
                  <a:srgbClr val="FF0000"/>
                </a:solidFill>
              </a:rPr>
              <a:t>0821-6314</a:t>
            </a:r>
            <a:r>
              <a:rPr lang="en-US" dirty="0"/>
              <a:t>&amp;rft.isbn=&amp;rft.sici=&amp;rft.coden=&amp;rft_id=info:doi/&amp;rft.object_id=&amp;svc_val_fmt=info:ofi/fmt:kev:mtx:sch_svc&amp;rft_dat=%3Cmla%3E1990033307%3C/mla%3E%3Cgrp_id%3E-8877744002640852565%3C/grp_id%3E%3Coa%3E%3C/oa%3E&amp;rft.eisbn=&amp;rft_id=info:oai/&amp;req.language=eng</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21629105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Resolution</a:t>
            </a:r>
          </a:p>
        </p:txBody>
      </p:sp>
      <p:sp>
        <p:nvSpPr>
          <p:cNvPr id="3" name="Content Placeholder 2">
            <a:extLst>
              <a:ext uri="{FF2B5EF4-FFF2-40B4-BE49-F238E27FC236}">
                <a16:creationId xmlns:a16="http://schemas.microsoft.com/office/drawing/2014/main" id="{7356266F-B9B9-472D-8DA1-5E5ECE9EC366}"/>
              </a:ext>
            </a:extLst>
          </p:cNvPr>
          <p:cNvSpPr>
            <a:spLocks noGrp="1"/>
          </p:cNvSpPr>
          <p:nvPr>
            <p:ph idx="1"/>
          </p:nvPr>
        </p:nvSpPr>
        <p:spPr/>
        <p:txBody>
          <a:bodyPr>
            <a:normAutofit/>
          </a:bodyPr>
          <a:lstStyle/>
          <a:p>
            <a:pPr marL="0" indent="0">
              <a:buNone/>
            </a:pPr>
            <a:r>
              <a:rPr lang="en-US" dirty="0"/>
              <a:t>The corrected </a:t>
            </a:r>
            <a:r>
              <a:rPr lang="en-US" dirty="0" err="1"/>
              <a:t>openURL</a:t>
            </a:r>
            <a:r>
              <a:rPr lang="en-US" dirty="0"/>
              <a:t> displays a target and directs to the correct URL:</a:t>
            </a:r>
          </a:p>
          <a:p>
            <a:pPr marL="0" indent="0">
              <a:buNone/>
            </a:pPr>
            <a:r>
              <a:rPr lang="en-US" dirty="0"/>
              <a:t>http://www.jasna.org/persuasions/printed/index.html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5CA40D71-1B97-4DBA-8A6D-F7E855582908}"/>
              </a:ext>
            </a:extLst>
          </p:cNvPr>
          <p:cNvPicPr>
            <a:picLocks noChangeAspect="1"/>
          </p:cNvPicPr>
          <p:nvPr/>
        </p:nvPicPr>
        <p:blipFill>
          <a:blip r:embed="rId3"/>
          <a:stretch>
            <a:fillRect/>
          </a:stretch>
        </p:blipFill>
        <p:spPr>
          <a:xfrm>
            <a:off x="1835696" y="2072635"/>
            <a:ext cx="5483076" cy="25873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11030451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Example B: Parser Problem (Primo VE)</a:t>
            </a:r>
          </a:p>
        </p:txBody>
      </p:sp>
      <p:sp>
        <p:nvSpPr>
          <p:cNvPr id="3" name="Content Placeholder 2">
            <a:extLst>
              <a:ext uri="{FF2B5EF4-FFF2-40B4-BE49-F238E27FC236}">
                <a16:creationId xmlns:a16="http://schemas.microsoft.com/office/drawing/2014/main" id="{7356266F-B9B9-472D-8DA1-5E5ECE9EC366}"/>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7" name="Picture 6">
            <a:extLst>
              <a:ext uri="{FF2B5EF4-FFF2-40B4-BE49-F238E27FC236}">
                <a16:creationId xmlns:a16="http://schemas.microsoft.com/office/drawing/2014/main" id="{36CE37FA-502A-4262-8DD5-67FF99277907}"/>
              </a:ext>
            </a:extLst>
          </p:cNvPr>
          <p:cNvPicPr>
            <a:picLocks noChangeAspect="1"/>
          </p:cNvPicPr>
          <p:nvPr/>
        </p:nvPicPr>
        <p:blipFill>
          <a:blip r:embed="rId3"/>
          <a:stretch>
            <a:fillRect/>
          </a:stretch>
        </p:blipFill>
        <p:spPr>
          <a:xfrm>
            <a:off x="683568" y="835010"/>
            <a:ext cx="7092280" cy="3814573"/>
          </a:xfrm>
          <a:prstGeom prst="rect">
            <a:avLst/>
          </a:prstGeom>
        </p:spPr>
      </p:pic>
    </p:spTree>
    <p:custDataLst>
      <p:tags r:id="rId1"/>
    </p:custDataLst>
    <p:extLst>
      <p:ext uri="{BB962C8B-B14F-4D97-AF65-F5344CB8AC3E}">
        <p14:creationId xmlns:p14="http://schemas.microsoft.com/office/powerpoint/2010/main" val="14505790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fontScale="90000"/>
          </a:bodyPr>
          <a:lstStyle/>
          <a:p>
            <a:r>
              <a:rPr lang="en-US" dirty="0"/>
              <a:t>Use the </a:t>
            </a:r>
            <a:r>
              <a:rPr lang="en-US" dirty="0" err="1"/>
              <a:t>displayCTO</a:t>
            </a:r>
            <a:r>
              <a:rPr lang="en-US" dirty="0"/>
              <a:t> debugger to view the </a:t>
            </a:r>
            <a:r>
              <a:rPr lang="en-US" dirty="0" err="1"/>
              <a:t>context_object</a:t>
            </a:r>
            <a:endParaRPr lang="en-US" dirty="0"/>
          </a:p>
        </p:txBody>
      </p:sp>
      <p:sp>
        <p:nvSpPr>
          <p:cNvPr id="3" name="Content Placeholder 2">
            <a:extLst>
              <a:ext uri="{FF2B5EF4-FFF2-40B4-BE49-F238E27FC236}">
                <a16:creationId xmlns:a16="http://schemas.microsoft.com/office/drawing/2014/main" id="{7356266F-B9B9-472D-8DA1-5E5ECE9EC366}"/>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p:txBody>
      </p:sp>
      <p:pic>
        <p:nvPicPr>
          <p:cNvPr id="7" name="Picture 6">
            <a:extLst>
              <a:ext uri="{FF2B5EF4-FFF2-40B4-BE49-F238E27FC236}">
                <a16:creationId xmlns:a16="http://schemas.microsoft.com/office/drawing/2014/main" id="{2A64023E-A051-48BF-91C1-12D5F4CFDF60}"/>
              </a:ext>
            </a:extLst>
          </p:cNvPr>
          <p:cNvPicPr>
            <a:picLocks noChangeAspect="1"/>
          </p:cNvPicPr>
          <p:nvPr/>
        </p:nvPicPr>
        <p:blipFill rotWithShape="1">
          <a:blip r:embed="rId3"/>
          <a:srcRect r="22167"/>
          <a:stretch/>
        </p:blipFill>
        <p:spPr>
          <a:xfrm>
            <a:off x="971600" y="1218456"/>
            <a:ext cx="5472608" cy="3314396"/>
          </a:xfrm>
          <a:prstGeom prst="rect">
            <a:avLst/>
          </a:prstGeom>
        </p:spPr>
      </p:pic>
      <p:pic>
        <p:nvPicPr>
          <p:cNvPr id="8" name="Picture 7">
            <a:extLst>
              <a:ext uri="{FF2B5EF4-FFF2-40B4-BE49-F238E27FC236}">
                <a16:creationId xmlns:a16="http://schemas.microsoft.com/office/drawing/2014/main" id="{F9B5B8EE-79BD-4BF5-947C-F93E17081E98}"/>
              </a:ext>
            </a:extLst>
          </p:cNvPr>
          <p:cNvPicPr>
            <a:picLocks noChangeAspect="1"/>
          </p:cNvPicPr>
          <p:nvPr/>
        </p:nvPicPr>
        <p:blipFill>
          <a:blip r:embed="rId4"/>
          <a:stretch>
            <a:fillRect/>
          </a:stretch>
        </p:blipFill>
        <p:spPr>
          <a:xfrm>
            <a:off x="1619672" y="646479"/>
            <a:ext cx="4943475" cy="361950"/>
          </a:xfrm>
          <a:prstGeom prst="rect">
            <a:avLst/>
          </a:prstGeom>
        </p:spPr>
      </p:pic>
    </p:spTree>
    <p:custDataLst>
      <p:tags r:id="rId1"/>
    </p:custDataLst>
    <p:extLst>
      <p:ext uri="{BB962C8B-B14F-4D97-AF65-F5344CB8AC3E}">
        <p14:creationId xmlns:p14="http://schemas.microsoft.com/office/powerpoint/2010/main" val="593506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7F908F-1254-4030-A182-951E4FEE8B82}"/>
              </a:ext>
            </a:extLst>
          </p:cNvPr>
          <p:cNvSpPr>
            <a:spLocks noGrp="1"/>
          </p:cNvSpPr>
          <p:nvPr>
            <p:ph type="ctrTitle"/>
          </p:nvPr>
        </p:nvSpPr>
        <p:spPr/>
        <p:txBody>
          <a:bodyPr/>
          <a:lstStyle/>
          <a:p>
            <a:r>
              <a:rPr lang="en-US" dirty="0"/>
              <a:t>Introduction &amp; Concepts</a:t>
            </a:r>
          </a:p>
        </p:txBody>
      </p:sp>
      <p:sp>
        <p:nvSpPr>
          <p:cNvPr id="3" name="Slide Number Placeholder 2">
            <a:extLst>
              <a:ext uri="{FF2B5EF4-FFF2-40B4-BE49-F238E27FC236}">
                <a16:creationId xmlns:a16="http://schemas.microsoft.com/office/drawing/2014/main" id="{61C11120-5BDD-41EB-B31E-906864005B0D}"/>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Tree>
    <p:extLst>
      <p:ext uri="{BB962C8B-B14F-4D97-AF65-F5344CB8AC3E}">
        <p14:creationId xmlns:p14="http://schemas.microsoft.com/office/powerpoint/2010/main" val="12545557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Find target URL in CTO</a:t>
            </a:r>
          </a:p>
        </p:txBody>
      </p:sp>
      <p:sp>
        <p:nvSpPr>
          <p:cNvPr id="3" name="Content Placeholder 2">
            <a:extLst>
              <a:ext uri="{FF2B5EF4-FFF2-40B4-BE49-F238E27FC236}">
                <a16:creationId xmlns:a16="http://schemas.microsoft.com/office/drawing/2014/main" id="{7356266F-B9B9-472D-8DA1-5E5ECE9EC366}"/>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7" name="Picture 6">
            <a:extLst>
              <a:ext uri="{FF2B5EF4-FFF2-40B4-BE49-F238E27FC236}">
                <a16:creationId xmlns:a16="http://schemas.microsoft.com/office/drawing/2014/main" id="{52B9E217-BA98-4302-BF57-83B9AF0B9F68}"/>
              </a:ext>
            </a:extLst>
          </p:cNvPr>
          <p:cNvPicPr>
            <a:picLocks noChangeAspect="1"/>
          </p:cNvPicPr>
          <p:nvPr/>
        </p:nvPicPr>
        <p:blipFill>
          <a:blip r:embed="rId3"/>
          <a:stretch>
            <a:fillRect/>
          </a:stretch>
        </p:blipFill>
        <p:spPr>
          <a:xfrm>
            <a:off x="179512" y="915566"/>
            <a:ext cx="8784976" cy="3205834"/>
          </a:xfrm>
          <a:prstGeom prst="rect">
            <a:avLst/>
          </a:prstGeom>
        </p:spPr>
      </p:pic>
    </p:spTree>
    <p:custDataLst>
      <p:tags r:id="rId1"/>
    </p:custDataLst>
    <p:extLst>
      <p:ext uri="{BB962C8B-B14F-4D97-AF65-F5344CB8AC3E}">
        <p14:creationId xmlns:p14="http://schemas.microsoft.com/office/powerpoint/2010/main" val="25487741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&amp;debug=true</a:t>
            </a:r>
          </a:p>
        </p:txBody>
      </p:sp>
      <p:sp>
        <p:nvSpPr>
          <p:cNvPr id="3" name="Content Placeholder 2">
            <a:extLst>
              <a:ext uri="{FF2B5EF4-FFF2-40B4-BE49-F238E27FC236}">
                <a16:creationId xmlns:a16="http://schemas.microsoft.com/office/drawing/2014/main" id="{7356266F-B9B9-472D-8DA1-5E5ECE9EC366}"/>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0" name="Picture 9">
            <a:extLst>
              <a:ext uri="{FF2B5EF4-FFF2-40B4-BE49-F238E27FC236}">
                <a16:creationId xmlns:a16="http://schemas.microsoft.com/office/drawing/2014/main" id="{F33602D4-09BB-48B8-8CBE-15EEB246767A}"/>
              </a:ext>
            </a:extLst>
          </p:cNvPr>
          <p:cNvPicPr>
            <a:picLocks noChangeAspect="1"/>
          </p:cNvPicPr>
          <p:nvPr/>
        </p:nvPicPr>
        <p:blipFill rotWithShape="1">
          <a:blip r:embed="rId3"/>
          <a:srcRect r="31479"/>
          <a:stretch/>
        </p:blipFill>
        <p:spPr>
          <a:xfrm>
            <a:off x="179511" y="2119220"/>
            <a:ext cx="8280921" cy="1244618"/>
          </a:xfrm>
          <a:prstGeom prst="rect">
            <a:avLst/>
          </a:prstGeom>
        </p:spPr>
      </p:pic>
      <p:sp>
        <p:nvSpPr>
          <p:cNvPr id="4" name="Rectangle 3">
            <a:extLst>
              <a:ext uri="{FF2B5EF4-FFF2-40B4-BE49-F238E27FC236}">
                <a16:creationId xmlns:a16="http://schemas.microsoft.com/office/drawing/2014/main" id="{33654478-9B85-498A-A5DA-5089C49B0E0E}"/>
              </a:ext>
            </a:extLst>
          </p:cNvPr>
          <p:cNvSpPr/>
          <p:nvPr/>
        </p:nvSpPr>
        <p:spPr>
          <a:xfrm>
            <a:off x="467544" y="771550"/>
            <a:ext cx="7992888" cy="1200329"/>
          </a:xfrm>
          <a:prstGeom prst="rect">
            <a:avLst/>
          </a:prstGeom>
        </p:spPr>
        <p:txBody>
          <a:bodyPr wrap="square">
            <a:spAutoFit/>
          </a:bodyPr>
          <a:lstStyle/>
          <a:p>
            <a:r>
              <a:rPr lang="en-US" dirty="0"/>
              <a:t>While the </a:t>
            </a:r>
            <a:r>
              <a:rPr lang="en-US" dirty="0" err="1"/>
              <a:t>OpenURL</a:t>
            </a:r>
            <a:r>
              <a:rPr lang="en-US" dirty="0"/>
              <a:t> is not exposed in Primo VE, you can copy the link address of the URL in the View It menu, and add </a:t>
            </a:r>
            <a:r>
              <a:rPr lang="en-US" b="1" dirty="0"/>
              <a:t>‘&amp;debug=true</a:t>
            </a:r>
            <a:r>
              <a:rPr lang="en-US" dirty="0"/>
              <a:t>’</a:t>
            </a:r>
          </a:p>
          <a:p>
            <a:endParaRPr lang="en-US" dirty="0"/>
          </a:p>
          <a:p>
            <a:r>
              <a:rPr lang="en-US" dirty="0"/>
              <a:t>This will reveal the target link generated by Alma Link Resolver</a:t>
            </a:r>
          </a:p>
        </p:txBody>
      </p:sp>
    </p:spTree>
    <p:custDataLst>
      <p:tags r:id="rId1"/>
    </p:custDataLst>
    <p:extLst>
      <p:ext uri="{BB962C8B-B14F-4D97-AF65-F5344CB8AC3E}">
        <p14:creationId xmlns:p14="http://schemas.microsoft.com/office/powerpoint/2010/main" val="34182152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Parser problem with Gale::</a:t>
            </a:r>
            <a:r>
              <a:rPr lang="en-US" dirty="0" err="1"/>
              <a:t>OpenURL</a:t>
            </a:r>
            <a:r>
              <a:rPr lang="en-US" dirty="0"/>
              <a:t>	</a:t>
            </a:r>
          </a:p>
        </p:txBody>
      </p:sp>
      <p:sp>
        <p:nvSpPr>
          <p:cNvPr id="3" name="Content Placeholder 2">
            <a:extLst>
              <a:ext uri="{FF2B5EF4-FFF2-40B4-BE49-F238E27FC236}">
                <a16:creationId xmlns:a16="http://schemas.microsoft.com/office/drawing/2014/main" id="{7356266F-B9B9-472D-8DA1-5E5ECE9EC366}"/>
              </a:ext>
            </a:extLst>
          </p:cNvPr>
          <p:cNvSpPr>
            <a:spLocks noGrp="1"/>
          </p:cNvSpPr>
          <p:nvPr>
            <p:ph idx="1"/>
          </p:nvPr>
        </p:nvSpPr>
        <p:spPr/>
        <p:txBody>
          <a:bodyPr>
            <a:normAutofit/>
          </a:bodyPr>
          <a:lstStyle/>
          <a:p>
            <a:endParaRPr lang="en-US" dirty="0"/>
          </a:p>
          <a:p>
            <a:r>
              <a:rPr lang="en-US" dirty="0"/>
              <a:t>We determined that the Location ID linking parameter (</a:t>
            </a:r>
            <a:r>
              <a:rPr lang="en-US" dirty="0" err="1"/>
              <a:t>loc_id</a:t>
            </a:r>
            <a:r>
              <a:rPr lang="en-US" dirty="0"/>
              <a:t>) configured on the Service was not being used by the parser in one particular scenario (direct link with Gale ID).</a:t>
            </a:r>
          </a:p>
          <a:p>
            <a:endParaRPr lang="en-US" dirty="0"/>
          </a:p>
          <a:p>
            <a:r>
              <a:rPr lang="en-US" dirty="0"/>
              <a:t>The issue was forwarded to the Data Services Team to review the parser.</a:t>
            </a:r>
          </a:p>
          <a:p>
            <a:endParaRPr lang="en-US" dirty="0"/>
          </a:p>
          <a:p>
            <a:endParaRPr lang="en-US" dirty="0"/>
          </a:p>
          <a:p>
            <a:endParaRPr lang="en-US" dirty="0"/>
          </a:p>
          <a:p>
            <a:endParaRPr lang="en-US" dirty="0"/>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29603510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Example C : Metadata mismatch</a:t>
            </a:r>
          </a:p>
        </p:txBody>
      </p:sp>
      <p:sp>
        <p:nvSpPr>
          <p:cNvPr id="3" name="Content Placeholder 2">
            <a:extLst>
              <a:ext uri="{FF2B5EF4-FFF2-40B4-BE49-F238E27FC236}">
                <a16:creationId xmlns:a16="http://schemas.microsoft.com/office/drawing/2014/main" id="{7356266F-B9B9-472D-8DA1-5E5ECE9EC366}"/>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p:txBody>
      </p:sp>
      <p:pic>
        <p:nvPicPr>
          <p:cNvPr id="6" name="Content Placeholder 5">
            <a:extLst>
              <a:ext uri="{FF2B5EF4-FFF2-40B4-BE49-F238E27FC236}">
                <a16:creationId xmlns:a16="http://schemas.microsoft.com/office/drawing/2014/main" id="{97D5BC77-8F18-42C7-8F55-61BD9C5F6E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289" y="1847884"/>
            <a:ext cx="7139981" cy="1371938"/>
          </a:xfrm>
          <a:prstGeom prst="rect">
            <a:avLst/>
          </a:prstGeom>
        </p:spPr>
      </p:pic>
      <p:pic>
        <p:nvPicPr>
          <p:cNvPr id="7" name="Content Placeholder 5">
            <a:extLst>
              <a:ext uri="{FF2B5EF4-FFF2-40B4-BE49-F238E27FC236}">
                <a16:creationId xmlns:a16="http://schemas.microsoft.com/office/drawing/2014/main" id="{BB7CC5F6-2840-4E2C-995A-BB599CC1B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689" y="2000284"/>
            <a:ext cx="7139981" cy="1371938"/>
          </a:xfrm>
          <a:prstGeom prst="rect">
            <a:avLst/>
          </a:prstGeom>
        </p:spPr>
      </p:pic>
    </p:spTree>
    <p:custDataLst>
      <p:tags r:id="rId1"/>
    </p:custDataLst>
    <p:extLst>
      <p:ext uri="{BB962C8B-B14F-4D97-AF65-F5344CB8AC3E}">
        <p14:creationId xmlns:p14="http://schemas.microsoft.com/office/powerpoint/2010/main" val="12171323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Example C : Metadata Mismatch</a:t>
            </a:r>
          </a:p>
        </p:txBody>
      </p:sp>
      <p:sp>
        <p:nvSpPr>
          <p:cNvPr id="3" name="Content Placeholder 2">
            <a:extLst>
              <a:ext uri="{FF2B5EF4-FFF2-40B4-BE49-F238E27FC236}">
                <a16:creationId xmlns:a16="http://schemas.microsoft.com/office/drawing/2014/main" id="{7356266F-B9B9-472D-8DA1-5E5ECE9EC366}"/>
              </a:ext>
            </a:extLst>
          </p:cNvPr>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p:txBody>
      </p:sp>
      <p:pic>
        <p:nvPicPr>
          <p:cNvPr id="6" name="Content Placeholder 5">
            <a:extLst>
              <a:ext uri="{FF2B5EF4-FFF2-40B4-BE49-F238E27FC236}">
                <a16:creationId xmlns:a16="http://schemas.microsoft.com/office/drawing/2014/main" id="{97D5BC77-8F18-42C7-8F55-61BD9C5F6E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289" y="1847884"/>
            <a:ext cx="7139981" cy="1371938"/>
          </a:xfrm>
          <a:prstGeom prst="rect">
            <a:avLst/>
          </a:prstGeom>
        </p:spPr>
      </p:pic>
      <p:pic>
        <p:nvPicPr>
          <p:cNvPr id="7" name="Content Placeholder 5">
            <a:extLst>
              <a:ext uri="{FF2B5EF4-FFF2-40B4-BE49-F238E27FC236}">
                <a16:creationId xmlns:a16="http://schemas.microsoft.com/office/drawing/2014/main" id="{BB7CC5F6-2840-4E2C-995A-BB599CC1B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689" y="2000284"/>
            <a:ext cx="7139981" cy="1371938"/>
          </a:xfrm>
          <a:prstGeom prst="rect">
            <a:avLst/>
          </a:prstGeom>
        </p:spPr>
      </p:pic>
      <p:pic>
        <p:nvPicPr>
          <p:cNvPr id="8" name="Content Placeholder 5">
            <a:extLst>
              <a:ext uri="{FF2B5EF4-FFF2-40B4-BE49-F238E27FC236}">
                <a16:creationId xmlns:a16="http://schemas.microsoft.com/office/drawing/2014/main" id="{97530CE4-01C9-460B-8647-054DB0316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557" y="2047168"/>
            <a:ext cx="7809524" cy="1390476"/>
          </a:xfrm>
          <a:prstGeom prst="rect">
            <a:avLst/>
          </a:prstGeom>
        </p:spPr>
      </p:pic>
    </p:spTree>
    <p:custDataLst>
      <p:tags r:id="rId1"/>
    </p:custDataLst>
    <p:extLst>
      <p:ext uri="{BB962C8B-B14F-4D97-AF65-F5344CB8AC3E}">
        <p14:creationId xmlns:p14="http://schemas.microsoft.com/office/powerpoint/2010/main" val="10290611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Fetch Type Linking – EBSCO API	</a:t>
            </a:r>
          </a:p>
        </p:txBody>
      </p:sp>
      <p:sp>
        <p:nvSpPr>
          <p:cNvPr id="3" name="Content Placeholder 2">
            <a:extLst>
              <a:ext uri="{FF2B5EF4-FFF2-40B4-BE49-F238E27FC236}">
                <a16:creationId xmlns:a16="http://schemas.microsoft.com/office/drawing/2014/main" id="{7356266F-B9B9-472D-8DA1-5E5ECE9EC366}"/>
              </a:ext>
            </a:extLst>
          </p:cNvPr>
          <p:cNvSpPr>
            <a:spLocks noGrp="1"/>
          </p:cNvSpPr>
          <p:nvPr>
            <p:ph idx="1"/>
          </p:nvPr>
        </p:nvSpPr>
        <p:spPr/>
        <p:txBody>
          <a:bodyPr>
            <a:normAutofit fontScale="85000" lnSpcReduction="10000"/>
          </a:bodyPr>
          <a:lstStyle/>
          <a:p>
            <a:endParaRPr lang="en-US" dirty="0"/>
          </a:p>
          <a:p>
            <a:r>
              <a:rPr lang="en-US" dirty="0"/>
              <a:t>Introduced in 2016 after consultation with EBSCO</a:t>
            </a:r>
          </a:p>
          <a:p>
            <a:endParaRPr lang="en-US" dirty="0"/>
          </a:p>
          <a:p>
            <a:r>
              <a:rPr lang="en-US" dirty="0"/>
              <a:t>XML request sent to EBSCO instead of a metadata URL</a:t>
            </a:r>
          </a:p>
          <a:p>
            <a:pPr marL="0" indent="0">
              <a:buNone/>
            </a:pPr>
            <a:endParaRPr lang="en-US" dirty="0"/>
          </a:p>
          <a:p>
            <a:r>
              <a:rPr lang="en-US" dirty="0"/>
              <a:t>API returns either no result, or direct article link with EBSCO article number.</a:t>
            </a:r>
          </a:p>
          <a:p>
            <a:endParaRPr lang="en-US" dirty="0"/>
          </a:p>
          <a:p>
            <a:r>
              <a:rPr lang="en-US" dirty="0"/>
              <a:t>May improve some linking issues, but not metadata conflicts/mismatches</a:t>
            </a:r>
          </a:p>
          <a:p>
            <a:endParaRPr lang="en-US" dirty="0"/>
          </a:p>
          <a:p>
            <a:r>
              <a:rPr lang="en-US" dirty="0"/>
              <a:t>Available in both SFX and Alma, easy to activate/deactivate </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Rectangle 3">
            <a:extLst>
              <a:ext uri="{FF2B5EF4-FFF2-40B4-BE49-F238E27FC236}">
                <a16:creationId xmlns:a16="http://schemas.microsoft.com/office/drawing/2014/main" id="{47CDE2CD-64D6-4F23-8C54-AFFF3EA92A6A}"/>
              </a:ext>
            </a:extLst>
          </p:cNvPr>
          <p:cNvSpPr/>
          <p:nvPr/>
        </p:nvSpPr>
        <p:spPr>
          <a:xfrm>
            <a:off x="3019684" y="2387084"/>
            <a:ext cx="3104632" cy="369332"/>
          </a:xfrm>
          <a:prstGeom prst="rect">
            <a:avLst/>
          </a:prstGeom>
        </p:spPr>
        <p:txBody>
          <a:bodyPr wrap="none">
            <a:spAutoFit/>
          </a:bodyPr>
          <a:lstStyle/>
          <a:p>
            <a:r>
              <a:rPr lang="en-US" dirty="0"/>
              <a:t>Fetch Type Linking – EBSCO API</a:t>
            </a:r>
          </a:p>
        </p:txBody>
      </p:sp>
    </p:spTree>
    <p:custDataLst>
      <p:tags r:id="rId1"/>
    </p:custDataLst>
    <p:extLst>
      <p:ext uri="{BB962C8B-B14F-4D97-AF65-F5344CB8AC3E}">
        <p14:creationId xmlns:p14="http://schemas.microsoft.com/office/powerpoint/2010/main" val="86946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Fetch Type Linking - DOI	</a:t>
            </a:r>
          </a:p>
        </p:txBody>
      </p:sp>
      <p:sp>
        <p:nvSpPr>
          <p:cNvPr id="3" name="Content Placeholder 2">
            <a:extLst>
              <a:ext uri="{FF2B5EF4-FFF2-40B4-BE49-F238E27FC236}">
                <a16:creationId xmlns:a16="http://schemas.microsoft.com/office/drawing/2014/main" id="{7356266F-B9B9-472D-8DA1-5E5ECE9EC366}"/>
              </a:ext>
            </a:extLst>
          </p:cNvPr>
          <p:cNvSpPr>
            <a:spLocks noGrp="1"/>
          </p:cNvSpPr>
          <p:nvPr>
            <p:ph idx="1"/>
          </p:nvPr>
        </p:nvSpPr>
        <p:spPr/>
        <p:txBody>
          <a:bodyPr>
            <a:normAutofit lnSpcReduction="10000"/>
          </a:bodyPr>
          <a:lstStyle/>
          <a:p>
            <a:endParaRPr lang="en-US" dirty="0"/>
          </a:p>
          <a:p>
            <a:pPr marL="257175" indent="-257175"/>
            <a:r>
              <a:rPr lang="en-GB" sz="2000" b="1" dirty="0"/>
              <a:t>DOI</a:t>
            </a:r>
            <a:r>
              <a:rPr lang="en-GB" sz="2000" dirty="0"/>
              <a:t> = Digital Object Identifier</a:t>
            </a:r>
            <a:br>
              <a:rPr lang="en-GB" sz="2000" dirty="0"/>
            </a:br>
            <a:endParaRPr lang="en-GB" sz="2000" dirty="0"/>
          </a:p>
          <a:p>
            <a:pPr marL="342900" indent="-342900"/>
            <a:r>
              <a:rPr lang="en-US" sz="2000" dirty="0"/>
              <a:t>Publishers assign a number to a particular article (</a:t>
            </a:r>
            <a:r>
              <a:rPr lang="en-US" sz="2000" u="sng" dirty="0"/>
              <a:t>instead of</a:t>
            </a:r>
            <a:r>
              <a:rPr lang="en-US" sz="2000" dirty="0"/>
              <a:t> </a:t>
            </a:r>
            <a:r>
              <a:rPr lang="en-US" sz="2000" u="sng" dirty="0"/>
              <a:t>metadata</a:t>
            </a:r>
            <a:r>
              <a:rPr lang="en-US" sz="2000" dirty="0"/>
              <a:t>)</a:t>
            </a:r>
            <a:br>
              <a:rPr lang="en-US" sz="2000" dirty="0"/>
            </a:br>
            <a:endParaRPr lang="en-US" sz="2000" dirty="0"/>
          </a:p>
          <a:p>
            <a:pPr marL="342900" indent="-342900"/>
            <a:r>
              <a:rPr lang="en-US" sz="2000" dirty="0" err="1"/>
              <a:t>CrossRef</a:t>
            </a:r>
            <a:r>
              <a:rPr lang="en-US" sz="2000" dirty="0"/>
              <a:t> keeps track of </a:t>
            </a:r>
            <a:r>
              <a:rPr lang="en-US" sz="2000" b="1" dirty="0"/>
              <a:t>DOI</a:t>
            </a:r>
            <a:r>
              <a:rPr lang="en-US" sz="2000" dirty="0"/>
              <a:t> numbers and associated metadata</a:t>
            </a:r>
            <a:br>
              <a:rPr lang="en-US" sz="2000" dirty="0"/>
            </a:br>
            <a:endParaRPr lang="en-US" sz="2000" dirty="0"/>
          </a:p>
          <a:p>
            <a:pPr marL="257175" indent="-257175">
              <a:lnSpc>
                <a:spcPct val="115000"/>
              </a:lnSpc>
            </a:pPr>
            <a:r>
              <a:rPr lang="en-US" sz="2000" dirty="0"/>
              <a:t>If a publisher does not support a deep article-level linking syntax, link resolvers use:</a:t>
            </a:r>
          </a:p>
          <a:p>
            <a:pPr lvl="1">
              <a:lnSpc>
                <a:spcPct val="115000"/>
              </a:lnSpc>
            </a:pPr>
            <a:r>
              <a:rPr lang="en-US" dirty="0"/>
              <a:t>- </a:t>
            </a:r>
            <a:r>
              <a:rPr lang="en-US" dirty="0" err="1"/>
              <a:t>CrossRef</a:t>
            </a:r>
            <a:r>
              <a:rPr lang="en-US" dirty="0"/>
              <a:t> reverse-lookup services (enrichment)</a:t>
            </a:r>
          </a:p>
          <a:p>
            <a:pPr lvl="1">
              <a:lnSpc>
                <a:spcPct val="115000"/>
              </a:lnSpc>
            </a:pPr>
            <a:r>
              <a:rPr lang="en-US" dirty="0"/>
              <a:t>- DOI for article-level linking</a:t>
            </a:r>
          </a:p>
          <a:p>
            <a:endParaRPr lang="en-US" dirty="0"/>
          </a:p>
          <a:p>
            <a:endParaRPr lang="en-US" dirty="0"/>
          </a:p>
          <a:p>
            <a:endParaRPr lang="en-US" dirty="0"/>
          </a:p>
          <a:p>
            <a:endParaRPr lang="en-US" dirty="0"/>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30514374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DOI Linking problems – what to do?</a:t>
            </a:r>
          </a:p>
        </p:txBody>
      </p:sp>
      <p:sp>
        <p:nvSpPr>
          <p:cNvPr id="3" name="Content Placeholder 2">
            <a:extLst>
              <a:ext uri="{FF2B5EF4-FFF2-40B4-BE49-F238E27FC236}">
                <a16:creationId xmlns:a16="http://schemas.microsoft.com/office/drawing/2014/main" id="{7356266F-B9B9-472D-8DA1-5E5ECE9EC366}"/>
              </a:ext>
            </a:extLst>
          </p:cNvPr>
          <p:cNvSpPr>
            <a:spLocks noGrp="1"/>
          </p:cNvSpPr>
          <p:nvPr>
            <p:ph idx="1"/>
          </p:nvPr>
        </p:nvSpPr>
        <p:spPr/>
        <p:txBody>
          <a:bodyPr>
            <a:normAutofit fontScale="85000" lnSpcReduction="20000"/>
          </a:bodyPr>
          <a:lstStyle/>
          <a:p>
            <a:endParaRPr lang="en-US" dirty="0"/>
          </a:p>
          <a:p>
            <a:pPr marL="257175" indent="-257175"/>
            <a:r>
              <a:rPr lang="en-GB" sz="2000" b="1" dirty="0"/>
              <a:t>DOIs are unique, not context-sensitive</a:t>
            </a:r>
          </a:p>
          <a:p>
            <a:endParaRPr lang="en-GB" sz="2000" dirty="0"/>
          </a:p>
          <a:p>
            <a:pPr marL="257175" indent="-257175"/>
            <a:r>
              <a:rPr lang="en-GB" sz="2000" dirty="0"/>
              <a:t>Resolve a DOIs at </a:t>
            </a:r>
            <a:r>
              <a:rPr lang="en-GB" sz="2000" dirty="0" err="1"/>
              <a:t>CrossRef</a:t>
            </a:r>
            <a:r>
              <a:rPr lang="en-GB" sz="2000" dirty="0"/>
              <a:t> website:</a:t>
            </a:r>
          </a:p>
          <a:p>
            <a:pPr marL="0" indent="0">
              <a:buNone/>
            </a:pPr>
            <a:r>
              <a:rPr lang="en-GB" sz="1800" i="1" dirty="0">
                <a:hlinkClick r:id="rId3"/>
              </a:rPr>
              <a:t>      https://www.doi.org/</a:t>
            </a:r>
            <a:endParaRPr lang="en-GB" sz="1800" i="1" dirty="0"/>
          </a:p>
          <a:p>
            <a:endParaRPr lang="en-GB" sz="2000" dirty="0"/>
          </a:p>
          <a:p>
            <a:pPr marL="257175" indent="-257175"/>
            <a:r>
              <a:rPr lang="en-GB" sz="2000" dirty="0"/>
              <a:t>Report Incorrect DOIs to </a:t>
            </a:r>
            <a:r>
              <a:rPr lang="en-GB" sz="2000" dirty="0" err="1"/>
              <a:t>CrossRef</a:t>
            </a:r>
            <a:r>
              <a:rPr lang="en-GB" sz="2000" dirty="0"/>
              <a:t>:</a:t>
            </a:r>
          </a:p>
          <a:p>
            <a:pPr marL="0" indent="0">
              <a:buNone/>
            </a:pPr>
            <a:r>
              <a:rPr lang="en-GB" sz="1800" i="1" dirty="0">
                <a:hlinkClick r:id="rId4"/>
              </a:rPr>
              <a:t>   http://www.crossref.org/DOIComplaint/</a:t>
            </a:r>
            <a:endParaRPr lang="en-GB" sz="1800" i="1" dirty="0"/>
          </a:p>
          <a:p>
            <a:endParaRPr lang="en-GB" sz="2000" dirty="0"/>
          </a:p>
          <a:p>
            <a:pPr marL="257175" indent="-257175"/>
            <a:r>
              <a:rPr lang="en-GB" sz="2000" dirty="0"/>
              <a:t>Disable </a:t>
            </a:r>
            <a:r>
              <a:rPr lang="en-GB" sz="2000" dirty="0" err="1"/>
              <a:t>CrossRef</a:t>
            </a:r>
            <a:r>
              <a:rPr lang="en-GB" sz="2000" dirty="0"/>
              <a:t> on TS level (if persistent problems with target). </a:t>
            </a:r>
          </a:p>
          <a:p>
            <a:pPr marL="0" indent="0">
              <a:buNone/>
            </a:pPr>
            <a:r>
              <a:rPr lang="en-GB" sz="1800" i="1" dirty="0">
                <a:solidFill>
                  <a:srgbClr val="FF0000"/>
                </a:solidFill>
              </a:rPr>
              <a:t>  Note:</a:t>
            </a:r>
            <a:r>
              <a:rPr lang="en-GB" sz="2000" dirty="0">
                <a:solidFill>
                  <a:srgbClr val="FF0000"/>
                </a:solidFill>
              </a:rPr>
              <a:t> </a:t>
            </a:r>
            <a:r>
              <a:rPr lang="en-GB" sz="1600" i="1" dirty="0"/>
              <a:t>This will not solve the problem completely, as </a:t>
            </a:r>
            <a:r>
              <a:rPr lang="en-GB" sz="1600" i="1" dirty="0" err="1"/>
              <a:t>OpenURL</a:t>
            </a:r>
            <a:r>
              <a:rPr lang="en-GB" sz="1600" i="1" dirty="0"/>
              <a:t> DOIs will still be used.</a:t>
            </a:r>
          </a:p>
          <a:p>
            <a:pPr marL="257175" indent="-257175"/>
            <a:endParaRPr lang="en-GB" sz="1600" i="1" dirty="0"/>
          </a:p>
          <a:p>
            <a:pPr marL="257175" indent="-257175"/>
            <a:r>
              <a:rPr lang="en-GB" sz="2000" dirty="0"/>
              <a:t>Some Services allow </a:t>
            </a:r>
            <a:r>
              <a:rPr lang="en-GB" sz="2000" dirty="0" err="1"/>
              <a:t>CrossRef</a:t>
            </a:r>
            <a:r>
              <a:rPr lang="en-GB" sz="2000" dirty="0"/>
              <a:t> exceptions in </a:t>
            </a:r>
            <a:r>
              <a:rPr lang="en-GB" sz="2000" dirty="0" err="1"/>
              <a:t>parse_param</a:t>
            </a:r>
            <a:r>
              <a:rPr lang="en-GB" sz="2000" dirty="0"/>
              <a:t>:</a:t>
            </a:r>
          </a:p>
          <a:p>
            <a:pPr marL="0" indent="0">
              <a:buNone/>
            </a:pPr>
            <a:r>
              <a:rPr lang="en-US" sz="2000" i="1" dirty="0">
                <a:solidFill>
                  <a:srgbClr val="FF0000"/>
                </a:solidFill>
              </a:rPr>
              <a:t>   exception=</a:t>
            </a:r>
            <a:r>
              <a:rPr lang="en-US" sz="2000" i="1" dirty="0" err="1">
                <a:solidFill>
                  <a:srgbClr val="FF0000"/>
                </a:solidFill>
              </a:rPr>
              <a:t>noDOI</a:t>
            </a:r>
            <a:endParaRPr lang="en-US" sz="2000" i="1" dirty="0">
              <a:solidFill>
                <a:srgbClr val="FF0000"/>
              </a:solidFill>
            </a:endParaRP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Rectangle 3">
            <a:extLst>
              <a:ext uri="{FF2B5EF4-FFF2-40B4-BE49-F238E27FC236}">
                <a16:creationId xmlns:a16="http://schemas.microsoft.com/office/drawing/2014/main" id="{CDE839EE-371A-4FD5-90D7-446DD24B8F46}"/>
              </a:ext>
            </a:extLst>
          </p:cNvPr>
          <p:cNvSpPr/>
          <p:nvPr/>
        </p:nvSpPr>
        <p:spPr>
          <a:xfrm>
            <a:off x="2804561" y="2387084"/>
            <a:ext cx="3534878" cy="369332"/>
          </a:xfrm>
          <a:prstGeom prst="rect">
            <a:avLst/>
          </a:prstGeom>
        </p:spPr>
        <p:txBody>
          <a:bodyPr wrap="none">
            <a:spAutoFit/>
          </a:bodyPr>
          <a:lstStyle/>
          <a:p>
            <a:r>
              <a:rPr lang="en-US" dirty="0"/>
              <a:t>DOI Linking problems – what to do?</a:t>
            </a:r>
          </a:p>
        </p:txBody>
      </p:sp>
    </p:spTree>
    <p:custDataLst>
      <p:tags r:id="rId1"/>
    </p:custDataLst>
    <p:extLst>
      <p:ext uri="{BB962C8B-B14F-4D97-AF65-F5344CB8AC3E}">
        <p14:creationId xmlns:p14="http://schemas.microsoft.com/office/powerpoint/2010/main" val="23497144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DOI Linking problems – what to do?</a:t>
            </a:r>
          </a:p>
        </p:txBody>
      </p:sp>
      <p:sp>
        <p:nvSpPr>
          <p:cNvPr id="3" name="Content Placeholder 2">
            <a:extLst>
              <a:ext uri="{FF2B5EF4-FFF2-40B4-BE49-F238E27FC236}">
                <a16:creationId xmlns:a16="http://schemas.microsoft.com/office/drawing/2014/main" id="{7356266F-B9B9-472D-8DA1-5E5ECE9EC366}"/>
              </a:ext>
            </a:extLst>
          </p:cNvPr>
          <p:cNvSpPr>
            <a:spLocks noGrp="1"/>
          </p:cNvSpPr>
          <p:nvPr>
            <p:ph idx="1"/>
          </p:nvPr>
        </p:nvSpPr>
        <p:spPr/>
        <p:txBody>
          <a:bodyPr>
            <a:normAutofit/>
          </a:bodyPr>
          <a:lstStyle/>
          <a:p>
            <a:r>
              <a:rPr lang="en-US" sz="1400" b="1" dirty="0">
                <a:solidFill>
                  <a:srgbClr val="24357A"/>
                </a:solidFill>
              </a:rPr>
              <a:t>Advanced Configuration -&gt; General -&gt; External Systems -&gt; Augmentation Profiles -&gt; Resolver Augmentation</a:t>
            </a:r>
          </a:p>
        </p:txBody>
      </p:sp>
      <p:pic>
        <p:nvPicPr>
          <p:cNvPr id="6" name="Picture 5">
            <a:extLst>
              <a:ext uri="{FF2B5EF4-FFF2-40B4-BE49-F238E27FC236}">
                <a16:creationId xmlns:a16="http://schemas.microsoft.com/office/drawing/2014/main" id="{72CE83A2-55D0-4B9F-A9E3-BCE8CEEE5221}"/>
              </a:ext>
            </a:extLst>
          </p:cNvPr>
          <p:cNvPicPr>
            <a:picLocks noChangeAspect="1"/>
          </p:cNvPicPr>
          <p:nvPr/>
        </p:nvPicPr>
        <p:blipFill rotWithShape="1">
          <a:blip r:embed="rId3">
            <a:extLst>
              <a:ext uri="{28A0092B-C50C-407E-A947-70E740481C1C}">
                <a14:useLocalDpi xmlns:a14="http://schemas.microsoft.com/office/drawing/2010/main" val="0"/>
              </a:ext>
            </a:extLst>
          </a:blip>
          <a:srcRect r="30189"/>
          <a:stretch/>
        </p:blipFill>
        <p:spPr>
          <a:xfrm>
            <a:off x="395536" y="1082159"/>
            <a:ext cx="5544616" cy="3717049"/>
          </a:xfrm>
          <a:prstGeom prst="rect">
            <a:avLst/>
          </a:prstGeom>
        </p:spPr>
      </p:pic>
    </p:spTree>
    <p:custDataLst>
      <p:tags r:id="rId1"/>
    </p:custDataLst>
    <p:extLst>
      <p:ext uri="{BB962C8B-B14F-4D97-AF65-F5344CB8AC3E}">
        <p14:creationId xmlns:p14="http://schemas.microsoft.com/office/powerpoint/2010/main" val="1424864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8C18E0C-FC58-4014-9854-A8739FD3A8C4}"/>
              </a:ext>
            </a:extLst>
          </p:cNvPr>
          <p:cNvSpPr>
            <a:spLocks noGrp="1"/>
          </p:cNvSpPr>
          <p:nvPr>
            <p:ph idx="1"/>
          </p:nvPr>
        </p:nvSpPr>
        <p:spPr>
          <a:xfrm>
            <a:off x="251520" y="771550"/>
            <a:ext cx="5616624" cy="3979385"/>
          </a:xfrm>
        </p:spPr>
        <p:txBody>
          <a:bodyPr>
            <a:normAutofit/>
          </a:bodyPr>
          <a:lstStyle/>
          <a:p>
            <a:pPr marL="0" indent="0">
              <a:buNone/>
            </a:pPr>
            <a:endParaRPr lang="en-US" dirty="0"/>
          </a:p>
          <a:p>
            <a:pPr marL="257175" indent="-257175"/>
            <a:r>
              <a:rPr lang="en-US" dirty="0">
                <a:hlinkClick r:id="rId2" tooltip="Alma/Knowledge_Articles/Setup_of_CrossRef_(DOI)"/>
              </a:rPr>
              <a:t>Setup of </a:t>
            </a:r>
            <a:r>
              <a:rPr lang="en-US" dirty="0" err="1">
                <a:hlinkClick r:id="rId2" tooltip="Alma/Knowledge_Articles/Setup_of_CrossRef_(DOI)"/>
              </a:rPr>
              <a:t>CrossRef</a:t>
            </a:r>
            <a:r>
              <a:rPr lang="en-US" dirty="0">
                <a:hlinkClick r:id="rId2" tooltip="Alma/Knowledge_Articles/Setup_of_CrossRef_(DOI)"/>
              </a:rPr>
              <a:t> (DOI)</a:t>
            </a:r>
            <a:endParaRPr lang="en-US" dirty="0"/>
          </a:p>
          <a:p>
            <a:pPr marL="257175" indent="-257175"/>
            <a:r>
              <a:rPr lang="en-US" dirty="0">
                <a:hlinkClick r:id="rId3"/>
              </a:rPr>
              <a:t>Common linking problems</a:t>
            </a:r>
            <a:endParaRPr lang="en-US" dirty="0"/>
          </a:p>
          <a:p>
            <a:pPr marL="257175" indent="-257175"/>
            <a:r>
              <a:rPr lang="en-US" dirty="0">
                <a:hlinkClick r:id="rId4" tooltip="Alma/Knowledge_Articles/Configuring_Ebsco_API_for_Full_Text_Linking_in_Alma_Uresolver_and_SFX"/>
              </a:rPr>
              <a:t>Configuring </a:t>
            </a:r>
            <a:r>
              <a:rPr lang="en-US" dirty="0" err="1">
                <a:hlinkClick r:id="rId4" tooltip="Alma/Knowledge_Articles/Configuring_Ebsco_API_for_Full_Text_Linking_in_Alma_Uresolver_and_SFX"/>
              </a:rPr>
              <a:t>Ebsco</a:t>
            </a:r>
            <a:r>
              <a:rPr lang="en-US" dirty="0">
                <a:hlinkClick r:id="rId4" tooltip="Alma/Knowledge_Articles/Configuring_Ebsco_API_for_Full_Text_Linking_in_Alma_Uresolver_and_SFX"/>
              </a:rPr>
              <a:t> API</a:t>
            </a:r>
            <a:endParaRPr lang="en-US" dirty="0"/>
          </a:p>
          <a:p>
            <a:pPr marL="257175" indent="-257175"/>
            <a:r>
              <a:rPr lang="en-US" dirty="0">
                <a:hlinkClick r:id="rId5" tooltip="SFX/Knowledge_Articles/what_is_&amp;exception=noDOI_in_object_portfolio_parse_param?"/>
              </a:rPr>
              <a:t>what is &amp;exception=</a:t>
            </a:r>
            <a:r>
              <a:rPr lang="en-US">
                <a:hlinkClick r:id="rId5" tooltip="SFX/Knowledge_Articles/what_is_&amp;exception=noDOI_in_object_portfolio_parse_param?"/>
              </a:rPr>
              <a:t>noDOI</a:t>
            </a:r>
            <a:endParaRPr lang="en-US" dirty="0"/>
          </a:p>
        </p:txBody>
      </p:sp>
      <p:sp>
        <p:nvSpPr>
          <p:cNvPr id="2" name="Slide Number Placeholder 1">
            <a:extLst>
              <a:ext uri="{FF2B5EF4-FFF2-40B4-BE49-F238E27FC236}">
                <a16:creationId xmlns:a16="http://schemas.microsoft.com/office/drawing/2014/main" id="{9EC23CA1-D6BA-46E3-8FE4-2D4223E8D978}"/>
              </a:ext>
            </a:extLst>
          </p:cNvPr>
          <p:cNvSpPr>
            <a:spLocks noGrp="1"/>
          </p:cNvSpPr>
          <p:nvPr>
            <p:ph type="sldNum" sz="quarter" idx="10"/>
          </p:nvPr>
        </p:nvSpPr>
        <p:spPr/>
        <p:txBody>
          <a:bodyPr/>
          <a:lstStyle/>
          <a:p>
            <a:fld id="{1C146586-7EC2-481D-848F-8CE41EB2DE6C}" type="slidenum">
              <a:rPr lang="en-US" smtClean="0"/>
              <a:pPr/>
              <a:t>69</a:t>
            </a:fld>
            <a:endParaRPr lang="en-US" dirty="0"/>
          </a:p>
        </p:txBody>
      </p:sp>
      <p:sp>
        <p:nvSpPr>
          <p:cNvPr id="5" name="Title 4">
            <a:extLst>
              <a:ext uri="{FF2B5EF4-FFF2-40B4-BE49-F238E27FC236}">
                <a16:creationId xmlns:a16="http://schemas.microsoft.com/office/drawing/2014/main" id="{8FCE924C-86A1-484B-8BF1-91E727539E63}"/>
              </a:ext>
            </a:extLst>
          </p:cNvPr>
          <p:cNvSpPr>
            <a:spLocks noGrp="1"/>
          </p:cNvSpPr>
          <p:nvPr>
            <p:ph type="title"/>
          </p:nvPr>
        </p:nvSpPr>
        <p:spPr/>
        <p:txBody>
          <a:bodyPr/>
          <a:lstStyle/>
          <a:p>
            <a:r>
              <a:rPr lang="en-US" dirty="0"/>
              <a:t>Related Documentation</a:t>
            </a:r>
          </a:p>
        </p:txBody>
      </p:sp>
    </p:spTree>
    <p:extLst>
      <p:ext uri="{BB962C8B-B14F-4D97-AF65-F5344CB8AC3E}">
        <p14:creationId xmlns:p14="http://schemas.microsoft.com/office/powerpoint/2010/main" val="3768373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Introduction &amp; Concepts</a:t>
            </a:r>
          </a:p>
        </p:txBody>
      </p:sp>
      <p:sp>
        <p:nvSpPr>
          <p:cNvPr id="6" name="Content Placeholder 5">
            <a:extLst>
              <a:ext uri="{FF2B5EF4-FFF2-40B4-BE49-F238E27FC236}">
                <a16:creationId xmlns:a16="http://schemas.microsoft.com/office/drawing/2014/main" id="{04328471-9E4F-4A4A-AFED-C62F4DEB5F8E}"/>
              </a:ext>
            </a:extLst>
          </p:cNvPr>
          <p:cNvSpPr>
            <a:spLocks noGrp="1"/>
          </p:cNvSpPr>
          <p:nvPr>
            <p:ph idx="1"/>
          </p:nvPr>
        </p:nvSpPr>
        <p:spPr/>
        <p:txBody>
          <a:bodyPr>
            <a:normAutofit/>
          </a:bodyPr>
          <a:lstStyle/>
          <a:p>
            <a:pPr marL="342900" indent="-342900"/>
            <a:r>
              <a:rPr lang="en-US" sz="3600" dirty="0"/>
              <a:t>PCI &amp; Summon Indexes</a:t>
            </a:r>
          </a:p>
          <a:p>
            <a:pPr marL="342900" indent="-342900"/>
            <a:r>
              <a:rPr lang="en-US" sz="3600" dirty="0"/>
              <a:t>Availability</a:t>
            </a:r>
          </a:p>
          <a:p>
            <a:pPr marL="342900" indent="-342900"/>
            <a:r>
              <a:rPr lang="en-US" sz="3600" dirty="0"/>
              <a:t>Delivery</a:t>
            </a:r>
          </a:p>
        </p:txBody>
      </p:sp>
      <p:sp>
        <p:nvSpPr>
          <p:cNvPr id="3" name="Rectangle 2">
            <a:extLst>
              <a:ext uri="{FF2B5EF4-FFF2-40B4-BE49-F238E27FC236}">
                <a16:creationId xmlns:a16="http://schemas.microsoft.com/office/drawing/2014/main" id="{C27BE34D-80C9-434F-B6DB-E83AFABE5C8D}"/>
              </a:ext>
            </a:extLst>
          </p:cNvPr>
          <p:cNvSpPr/>
          <p:nvPr/>
        </p:nvSpPr>
        <p:spPr>
          <a:xfrm>
            <a:off x="6660232" y="1968028"/>
            <a:ext cx="2160240" cy="1251794"/>
          </a:xfrm>
          <a:prstGeom prst="rect">
            <a:avLst/>
          </a:prstGeom>
          <a:solidFill>
            <a:srgbClr val="92D3DF"/>
          </a:solidFill>
          <a:ln w="57150">
            <a:solidFill>
              <a:srgbClr val="92D3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2311C03-90A7-4214-B6FF-FE4E042C2F3E}"/>
              </a:ext>
            </a:extLst>
          </p:cNvPr>
          <p:cNvGrpSpPr/>
          <p:nvPr/>
        </p:nvGrpSpPr>
        <p:grpSpPr>
          <a:xfrm>
            <a:off x="7020272" y="1635646"/>
            <a:ext cx="1440161" cy="1621589"/>
            <a:chOff x="6916136" y="1347615"/>
            <a:chExt cx="1690748" cy="1903744"/>
          </a:xfrm>
        </p:grpSpPr>
        <p:pic>
          <p:nvPicPr>
            <p:cNvPr id="7" name="Picture 6">
              <a:extLst>
                <a:ext uri="{FF2B5EF4-FFF2-40B4-BE49-F238E27FC236}">
                  <a16:creationId xmlns:a16="http://schemas.microsoft.com/office/drawing/2014/main" id="{8CE30804-E9C1-4AAC-B58E-2CBBC4A91A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1347615"/>
              <a:ext cx="1482476" cy="1902436"/>
            </a:xfrm>
            <a:prstGeom prst="rect">
              <a:avLst/>
            </a:prstGeom>
          </p:spPr>
        </p:pic>
        <p:sp>
          <p:nvSpPr>
            <p:cNvPr id="8" name="Isosceles Triangle 7">
              <a:extLst>
                <a:ext uri="{FF2B5EF4-FFF2-40B4-BE49-F238E27FC236}">
                  <a16:creationId xmlns:a16="http://schemas.microsoft.com/office/drawing/2014/main" id="{6574CE91-17F6-40C5-A6C8-2605B9727EDA}"/>
                </a:ext>
              </a:extLst>
            </p:cNvPr>
            <p:cNvSpPr/>
            <p:nvPr/>
          </p:nvSpPr>
          <p:spPr>
            <a:xfrm>
              <a:off x="6916136" y="1685764"/>
              <a:ext cx="104137"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7">
              <a:extLst>
                <a:ext uri="{FF2B5EF4-FFF2-40B4-BE49-F238E27FC236}">
                  <a16:creationId xmlns:a16="http://schemas.microsoft.com/office/drawing/2014/main" id="{19A2B8F0-CE2C-40E5-B7ED-FA335A098FFF}"/>
                </a:ext>
              </a:extLst>
            </p:cNvPr>
            <p:cNvSpPr/>
            <p:nvPr/>
          </p:nvSpPr>
          <p:spPr>
            <a:xfrm flipH="1">
              <a:off x="8502748" y="1685764"/>
              <a:ext cx="104136"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5304863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Next Steps and Resources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lnSpcReduction="10000"/>
          </a:bodyPr>
          <a:lstStyle/>
          <a:p>
            <a:pPr marL="0" indent="0">
              <a:buNone/>
            </a:pPr>
            <a:r>
              <a:rPr lang="en-US" b="1" dirty="0"/>
              <a:t>Our KB team’s publisher relations group</a:t>
            </a:r>
          </a:p>
          <a:p>
            <a:pPr marL="0" indent="0">
              <a:buNone/>
            </a:pPr>
            <a:r>
              <a:rPr lang="en-US" u="sng" dirty="0">
                <a:hlinkClick r:id="rId3"/>
              </a:rPr>
              <a:t>exlibrisdataservices@exlibrisgroup.com</a:t>
            </a:r>
            <a:endParaRPr lang="en-US" u="sng" dirty="0"/>
          </a:p>
          <a:p>
            <a:pPr marL="0" indent="0">
              <a:buNone/>
            </a:pPr>
            <a:r>
              <a:rPr lang="en-US" u="sng" dirty="0">
                <a:hlinkClick r:id="rId4"/>
              </a:rPr>
              <a:t>Benjamin.Johnson@proquest.com</a:t>
            </a:r>
            <a:endParaRPr lang="en-US" u="sng" dirty="0"/>
          </a:p>
          <a:p>
            <a:pPr marL="0" indent="0">
              <a:buNone/>
            </a:pPr>
            <a:r>
              <a:rPr lang="en-US" dirty="0"/>
              <a:t>If vendors have questions or want to communicate new linking syntax</a:t>
            </a:r>
          </a:p>
          <a:p>
            <a:pPr marL="457200" lvl="1" indent="0">
              <a:buNone/>
            </a:pPr>
            <a:endParaRPr lang="en-US" dirty="0"/>
          </a:p>
          <a:p>
            <a:r>
              <a:rPr lang="en-US" dirty="0"/>
              <a:t>Additional support resources from Ex Libris:</a:t>
            </a:r>
          </a:p>
          <a:p>
            <a:pPr lvl="1"/>
            <a:r>
              <a:rPr lang="en-US" dirty="0"/>
              <a:t>Idea Exchange – ideas.exlibrisgroup.com</a:t>
            </a:r>
          </a:p>
          <a:p>
            <a:pPr lvl="1"/>
            <a:r>
              <a:rPr lang="en-US" dirty="0"/>
              <a:t>Developer Network – developers.exlibrisgroup.com</a:t>
            </a:r>
          </a:p>
          <a:p>
            <a:pPr lvl="1"/>
            <a:r>
              <a:rPr lang="en-US" dirty="0">
                <a:hlinkClick r:id="rId5"/>
              </a:rPr>
              <a:t>2019 Knowledge Days Seminar Presentations</a:t>
            </a:r>
            <a:endParaRPr lang="en-US" dirty="0"/>
          </a:p>
          <a:p>
            <a:pPr lvl="2"/>
            <a:endParaRPr lang="en-US" dirty="0"/>
          </a:p>
        </p:txBody>
      </p:sp>
    </p:spTree>
    <p:custDataLst>
      <p:tags r:id="rId1"/>
    </p:custDataLst>
    <p:extLst>
      <p:ext uri="{BB962C8B-B14F-4D97-AF65-F5344CB8AC3E}">
        <p14:creationId xmlns:p14="http://schemas.microsoft.com/office/powerpoint/2010/main" val="42841500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5ED03C-3452-4016-9A7E-646EDB216E44}"/>
              </a:ext>
            </a:extLst>
          </p:cNvPr>
          <p:cNvSpPr txBox="1"/>
          <p:nvPr/>
        </p:nvSpPr>
        <p:spPr>
          <a:xfrm>
            <a:off x="3419872" y="2139702"/>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Questions?</a:t>
            </a:r>
          </a:p>
        </p:txBody>
      </p:sp>
    </p:spTree>
    <p:custDataLst>
      <p:tags r:id="rId1"/>
    </p:custDataLst>
    <p:extLst>
      <p:ext uri="{BB962C8B-B14F-4D97-AF65-F5344CB8AC3E}">
        <p14:creationId xmlns:p14="http://schemas.microsoft.com/office/powerpoint/2010/main" val="39060289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951DCB-B785-4041-A395-964B540C0100}"/>
              </a:ext>
            </a:extLst>
          </p:cNvPr>
          <p:cNvSpPr>
            <a:spLocks noGrp="1"/>
          </p:cNvSpPr>
          <p:nvPr>
            <p:ph type="ctrTitle"/>
          </p:nvPr>
        </p:nvSpPr>
        <p:spPr>
          <a:xfrm>
            <a:off x="4317035" y="3224126"/>
            <a:ext cx="4747358" cy="1240583"/>
          </a:xfrm>
        </p:spPr>
        <p:txBody>
          <a:bodyPr/>
          <a:lstStyle/>
          <a:p>
            <a:pPr algn="r"/>
            <a:r>
              <a:rPr lang="en-US" sz="2400" dirty="0"/>
              <a:t>We value your feedback!</a:t>
            </a:r>
            <a:br>
              <a:rPr lang="en-US" sz="2400" dirty="0"/>
            </a:br>
            <a:r>
              <a:rPr lang="en-US" sz="2400" dirty="0"/>
              <a:t>Please complete the </a:t>
            </a:r>
            <a:br>
              <a:rPr lang="en-US" sz="2400" dirty="0"/>
            </a:br>
            <a:r>
              <a:rPr lang="en-US" sz="2400" dirty="0"/>
              <a:t>session survey in the </a:t>
            </a:r>
            <a:br>
              <a:rPr lang="en-US" sz="2400" dirty="0"/>
            </a:br>
            <a:r>
              <a:rPr lang="en-US" sz="2400" dirty="0"/>
              <a:t>schedule section of the app.</a:t>
            </a:r>
          </a:p>
        </p:txBody>
      </p:sp>
      <p:sp>
        <p:nvSpPr>
          <p:cNvPr id="3" name="Slide Number Placeholder 2">
            <a:extLst>
              <a:ext uri="{FF2B5EF4-FFF2-40B4-BE49-F238E27FC236}">
                <a16:creationId xmlns:a16="http://schemas.microsoft.com/office/drawing/2014/main" id="{61B13900-7349-4C5D-8FAC-191AE06C8548}"/>
              </a:ext>
            </a:extLst>
          </p:cNvPr>
          <p:cNvSpPr>
            <a:spLocks noGrp="1"/>
          </p:cNvSpPr>
          <p:nvPr>
            <p:ph type="sldNum" sz="quarter" idx="10"/>
          </p:nvPr>
        </p:nvSpPr>
        <p:spPr/>
        <p:txBody>
          <a:bodyPr/>
          <a:lstStyle/>
          <a:p>
            <a:fld id="{1C146586-7EC2-481D-848F-8CE41EB2DE6C}" type="slidenum">
              <a:rPr lang="en-US" smtClean="0"/>
              <a:pPr/>
              <a:t>72</a:t>
            </a:fld>
            <a:endParaRPr lang="en-US" dirty="0"/>
          </a:p>
        </p:txBody>
      </p:sp>
      <p:pic>
        <p:nvPicPr>
          <p:cNvPr id="5" name="Picture 4" descr="image001">
            <a:extLst>
              <a:ext uri="{FF2B5EF4-FFF2-40B4-BE49-F238E27FC236}">
                <a16:creationId xmlns:a16="http://schemas.microsoft.com/office/drawing/2014/main" id="{E2B9581D-E5B8-4896-B012-123552EA8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362356">
            <a:off x="380558" y="-200185"/>
            <a:ext cx="2889021" cy="575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3C0479F-279F-496D-91F5-FED723C2AC3D}"/>
              </a:ext>
            </a:extLst>
          </p:cNvPr>
          <p:cNvSpPr/>
          <p:nvPr/>
        </p:nvSpPr>
        <p:spPr>
          <a:xfrm>
            <a:off x="572057" y="2427734"/>
            <a:ext cx="864096" cy="864096"/>
          </a:xfrm>
          <a:prstGeom prst="ellipse">
            <a:avLst/>
          </a:prstGeom>
          <a:noFill/>
          <a:ln w="76200">
            <a:solidFill>
              <a:srgbClr val="486A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Connector: Curved 6">
            <a:extLst>
              <a:ext uri="{FF2B5EF4-FFF2-40B4-BE49-F238E27FC236}">
                <a16:creationId xmlns:a16="http://schemas.microsoft.com/office/drawing/2014/main" id="{C9B73DC1-B03E-45D1-9D53-CFD36AF1380B}"/>
              </a:ext>
            </a:extLst>
          </p:cNvPr>
          <p:cNvCxnSpPr>
            <a:cxnSpLocks/>
          </p:cNvCxnSpPr>
          <p:nvPr/>
        </p:nvCxnSpPr>
        <p:spPr>
          <a:xfrm rot="10800000">
            <a:off x="1547666" y="2984580"/>
            <a:ext cx="3672406" cy="1603394"/>
          </a:xfrm>
          <a:prstGeom prst="curvedConnector3">
            <a:avLst/>
          </a:prstGeom>
          <a:ln w="76200">
            <a:solidFill>
              <a:srgbClr val="486AE5"/>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2B1E692-5F32-43EA-98D3-EC41245E455C}"/>
              </a:ext>
            </a:extLst>
          </p:cNvPr>
          <p:cNvSpPr/>
          <p:nvPr/>
        </p:nvSpPr>
        <p:spPr>
          <a:xfrm>
            <a:off x="7524328" y="1707654"/>
            <a:ext cx="1512168"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E20C49AB-AEE5-4666-8847-273DBE78F7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4808" y="1782130"/>
            <a:ext cx="1291208" cy="1291208"/>
          </a:xfrm>
          <a:prstGeom prst="rect">
            <a:avLst/>
          </a:prstGeom>
        </p:spPr>
      </p:pic>
    </p:spTree>
    <p:custDataLst>
      <p:tags r:id="rId1"/>
    </p:custDataLst>
    <p:extLst>
      <p:ext uri="{BB962C8B-B14F-4D97-AF65-F5344CB8AC3E}">
        <p14:creationId xmlns:p14="http://schemas.microsoft.com/office/powerpoint/2010/main" val="4046151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Introduction – Primo Central Index</a:t>
            </a:r>
          </a:p>
        </p:txBody>
      </p:sp>
      <p:graphicFrame>
        <p:nvGraphicFramePr>
          <p:cNvPr id="6" name="Content Placeholder 2">
            <a:extLst>
              <a:ext uri="{FF2B5EF4-FFF2-40B4-BE49-F238E27FC236}">
                <a16:creationId xmlns:a16="http://schemas.microsoft.com/office/drawing/2014/main" id="{7246573A-7C74-4E66-AFD2-67B88578ECBE}"/>
              </a:ext>
            </a:extLst>
          </p:cNvPr>
          <p:cNvGraphicFramePr>
            <a:graphicFrameLocks noGrp="1"/>
          </p:cNvGraphicFramePr>
          <p:nvPr>
            <p:ph idx="1"/>
            <p:extLst>
              <p:ext uri="{D42A27DB-BD31-4B8C-83A1-F6EECF244321}">
                <p14:modId xmlns:p14="http://schemas.microsoft.com/office/powerpoint/2010/main" val="1177637351"/>
              </p:ext>
            </p:extLst>
          </p:nvPr>
        </p:nvGraphicFramePr>
        <p:xfrm>
          <a:off x="395288" y="771525"/>
          <a:ext cx="8424862" cy="3979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468172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Availability process – Primo Central</a:t>
            </a:r>
          </a:p>
        </p:txBody>
      </p:sp>
      <p:graphicFrame>
        <p:nvGraphicFramePr>
          <p:cNvPr id="11" name="Content Placeholder 5">
            <a:extLst>
              <a:ext uri="{FF2B5EF4-FFF2-40B4-BE49-F238E27FC236}">
                <a16:creationId xmlns:a16="http://schemas.microsoft.com/office/drawing/2014/main" id="{1B889A57-D4E0-4FA2-BEE0-21542625FE3F}"/>
              </a:ext>
            </a:extLst>
          </p:cNvPr>
          <p:cNvGraphicFramePr>
            <a:graphicFrameLocks noGrp="1"/>
          </p:cNvGraphicFramePr>
          <p:nvPr>
            <p:ph idx="1"/>
            <p:extLst>
              <p:ext uri="{D42A27DB-BD31-4B8C-83A1-F6EECF244321}">
                <p14:modId xmlns:p14="http://schemas.microsoft.com/office/powerpoint/2010/main" val="686333186"/>
              </p:ext>
            </p:extLst>
          </p:nvPr>
        </p:nvGraphicFramePr>
        <p:xfrm>
          <a:off x="395288" y="771525"/>
          <a:ext cx="8424862" cy="3979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4808154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7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raft_x0020_Deadline_x0020_March_x0020_27_x002c__x0020_2019 xmlns="de06d3f9-7ce7-4da0-bb4d-0aca5326c5f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086020654FE1C46BDDCF4524BB0289E" ma:contentTypeVersion="5" ma:contentTypeDescription="Create a new document." ma:contentTypeScope="" ma:versionID="1c60bcbed856c664a0b5d6ddf601d73e">
  <xsd:schema xmlns:xsd="http://www.w3.org/2001/XMLSchema" xmlns:xs="http://www.w3.org/2001/XMLSchema" xmlns:p="http://schemas.microsoft.com/office/2006/metadata/properties" xmlns:ns2="de06d3f9-7ce7-4da0-bb4d-0aca5326c5f1" xmlns:ns3="12b44858-5d63-4bd5-81b4-116723e020cd" targetNamespace="http://schemas.microsoft.com/office/2006/metadata/properties" ma:root="true" ma:fieldsID="4a622f579ada7866444ff6f1f39a63ba" ns2:_="" ns3:_="">
    <xsd:import namespace="de06d3f9-7ce7-4da0-bb4d-0aca5326c5f1"/>
    <xsd:import namespace="12b44858-5d63-4bd5-81b4-116723e020cd"/>
    <xsd:element name="properties">
      <xsd:complexType>
        <xsd:sequence>
          <xsd:element name="documentManagement">
            <xsd:complexType>
              <xsd:all>
                <xsd:element ref="ns2:Draft_x0020_Deadline_x0020_March_x0020_27_x002c__x0020_2019"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06d3f9-7ce7-4da0-bb4d-0aca5326c5f1" elementFormDefault="qualified">
    <xsd:import namespace="http://schemas.microsoft.com/office/2006/documentManagement/types"/>
    <xsd:import namespace="http://schemas.microsoft.com/office/infopath/2007/PartnerControls"/>
    <xsd:element name="Draft_x0020_Deadline_x0020_March_x0020_27_x002c__x0020_2019" ma:index="8" nillable="true" ma:displayName="DEADLINE" ma:format="Dropdown" ma:internalName="Draft_x0020_Deadline_x0020_March_x0020_27_x002c__x0020_2019">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b44858-5d63-4bd5-81b4-116723e020c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5FA17D-F195-499A-B229-8EFA98321722}">
  <ds:schemaRefs>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terms/"/>
    <ds:schemaRef ds:uri="de06d3f9-7ce7-4da0-bb4d-0aca5326c5f1"/>
    <ds:schemaRef ds:uri="12b44858-5d63-4bd5-81b4-116723e020cd"/>
    <ds:schemaRef ds:uri="http://www.w3.org/XML/1998/namespace"/>
  </ds:schemaRefs>
</ds:datastoreItem>
</file>

<file path=customXml/itemProps2.xml><?xml version="1.0" encoding="utf-8"?>
<ds:datastoreItem xmlns:ds="http://schemas.openxmlformats.org/officeDocument/2006/customXml" ds:itemID="{8BAAF037-3894-4783-A9F0-1E27E7692D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06d3f9-7ce7-4da0-bb4d-0aca5326c5f1"/>
    <ds:schemaRef ds:uri="12b44858-5d63-4bd5-81b4-116723e020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435B87-9BF0-4E56-BCC7-2F55D50B48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6763</TotalTime>
  <Words>3151</Words>
  <Application>Microsoft Office PowerPoint</Application>
  <PresentationFormat>On-screen Show (16:9)</PresentationFormat>
  <Paragraphs>746</Paragraphs>
  <Slides>72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MS PGothic</vt:lpstr>
      <vt:lpstr>Arial</vt:lpstr>
      <vt:lpstr>Calibri</vt:lpstr>
      <vt:lpstr>Calibri Light</vt:lpstr>
      <vt:lpstr>Times New Roman</vt:lpstr>
      <vt:lpstr>Verdana</vt:lpstr>
      <vt:lpstr>IGeLU_2016_16X9 (1)</vt:lpstr>
      <vt:lpstr>What’s Wrong With This Link?</vt:lpstr>
      <vt:lpstr>Welcome and Introductions</vt:lpstr>
      <vt:lpstr>Session Objectives</vt:lpstr>
      <vt:lpstr>Target Audience</vt:lpstr>
      <vt:lpstr>PowerPoint Presentation</vt:lpstr>
      <vt:lpstr>Introduction &amp; Concepts</vt:lpstr>
      <vt:lpstr>Introduction &amp; Concepts</vt:lpstr>
      <vt:lpstr>Introduction – Primo Central Index</vt:lpstr>
      <vt:lpstr>Availability process – Primo Central</vt:lpstr>
      <vt:lpstr>Availability and Delivery Methods – Primo Central</vt:lpstr>
      <vt:lpstr>Introduction – Summon Index</vt:lpstr>
      <vt:lpstr>Availability and delivery process - Summon</vt:lpstr>
      <vt:lpstr>Related Documentation</vt:lpstr>
      <vt:lpstr>Putting it all Together</vt:lpstr>
      <vt:lpstr>Putting it all Together</vt:lpstr>
      <vt:lpstr>Components in context</vt:lpstr>
      <vt:lpstr>Step 1: Activate the collection in Primo Central</vt:lpstr>
      <vt:lpstr>Step 2: Activate the resource in Community Zone / KB</vt:lpstr>
      <vt:lpstr>Coverage information added to holdings file (Alma/SFX)</vt:lpstr>
      <vt:lpstr>Discovery and Delivery</vt:lpstr>
      <vt:lpstr>Profit!!!!         </vt:lpstr>
      <vt:lpstr>Link Resolver Menu</vt:lpstr>
      <vt:lpstr>Delivery</vt:lpstr>
      <vt:lpstr>PNX Sections: Addata</vt:lpstr>
      <vt:lpstr>Link to Resource &lt;linktorsrc&gt; Method</vt:lpstr>
      <vt:lpstr>Related Documentation</vt:lpstr>
      <vt:lpstr>Troubleshooting</vt:lpstr>
      <vt:lpstr>Troubleshooting</vt:lpstr>
      <vt:lpstr>Information our Support Team needs</vt:lpstr>
      <vt:lpstr>How to get the OpenURL?</vt:lpstr>
      <vt:lpstr>How to get the OpenURL for Primo VE?</vt:lpstr>
      <vt:lpstr>How to Get Primo permalink</vt:lpstr>
      <vt:lpstr>OpenURL 0.1 (360, SFX)</vt:lpstr>
      <vt:lpstr>OpenURL 1.0 (Alma, SFX, 360)</vt:lpstr>
      <vt:lpstr>Target URL Example</vt:lpstr>
      <vt:lpstr>context_object / Display CTO  (Alma)</vt:lpstr>
      <vt:lpstr>           CTO                                                                            example</vt:lpstr>
      <vt:lpstr>Link Resolver Menu Debugging</vt:lpstr>
      <vt:lpstr>Alma Link Resolver Debugging Examples</vt:lpstr>
      <vt:lpstr>Linking Level - Alma</vt:lpstr>
      <vt:lpstr>Linking Level – 360 Link</vt:lpstr>
      <vt:lpstr>Target Link Troubleshooting (360 Link) – Ctrl + period!</vt:lpstr>
      <vt:lpstr>Related Documentation</vt:lpstr>
      <vt:lpstr>Common Linking Issues</vt:lpstr>
      <vt:lpstr>What’s wrong with this link?</vt:lpstr>
      <vt:lpstr>Proxy/Authentication issues</vt:lpstr>
      <vt:lpstr>Metadata Issues – Types of problems</vt:lpstr>
      <vt:lpstr>Metadata Issues – Which problem?</vt:lpstr>
      <vt:lpstr>Metadata Issues – Which problem?</vt:lpstr>
      <vt:lpstr>Example A: Incorrect metadata in record and openURL</vt:lpstr>
      <vt:lpstr>Link Resolver View</vt:lpstr>
      <vt:lpstr>First Step: check the holdings file to confirm access</vt:lpstr>
      <vt:lpstr>Background</vt:lpstr>
      <vt:lpstr>Problem</vt:lpstr>
      <vt:lpstr>openURL (incorrect)</vt:lpstr>
      <vt:lpstr>openURL (corrected)</vt:lpstr>
      <vt:lpstr>Resolution</vt:lpstr>
      <vt:lpstr>Example B: Parser Problem (Primo VE)</vt:lpstr>
      <vt:lpstr>Use the displayCTO debugger to view the context_object</vt:lpstr>
      <vt:lpstr>Find target URL in CTO</vt:lpstr>
      <vt:lpstr>&amp;debug=true</vt:lpstr>
      <vt:lpstr>Parser problem with Gale::OpenURL </vt:lpstr>
      <vt:lpstr>Example C : Metadata mismatch</vt:lpstr>
      <vt:lpstr>Example C : Metadata Mismatch</vt:lpstr>
      <vt:lpstr>Fetch Type Linking – EBSCO API </vt:lpstr>
      <vt:lpstr>Fetch Type Linking - DOI </vt:lpstr>
      <vt:lpstr>DOI Linking problems – what to do?</vt:lpstr>
      <vt:lpstr>DOI Linking problems – what to do?</vt:lpstr>
      <vt:lpstr>Related Documentation</vt:lpstr>
      <vt:lpstr>Next Steps and Resources</vt:lpstr>
      <vt:lpstr>PowerPoint Presentation</vt:lpstr>
      <vt:lpstr>We value your feedback! Please complete the  session survey in the  schedule section of the app.</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Rae Cheney</cp:lastModifiedBy>
  <cp:revision>465</cp:revision>
  <dcterms:created xsi:type="dcterms:W3CDTF">2017-01-02T15:10:30Z</dcterms:created>
  <dcterms:modified xsi:type="dcterms:W3CDTF">2019-04-19T18:33:18Z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y fmtid="{D5CDD505-2E9C-101B-9397-08002B2CF9AE}" pid="5" name="ArticulateGUID">
    <vt:lpwstr>E8CB94BD-D81E-44E2-BB85-CC6FCD27908D</vt:lpwstr>
  </property>
  <property fmtid="{D5CDD505-2E9C-101B-9397-08002B2CF9AE}" pid="6" name="ArticulatePath">
    <vt:lpwstr>https://myproquest-my.sharepoint.com/personal/rachel_cheney_exlibrisgroup_com/Documents/Ex Libris Template 2019</vt:lpwstr>
  </property>
  <property fmtid="{D5CDD505-2E9C-101B-9397-08002B2CF9AE}" pid="7" name="ContentTypeId">
    <vt:lpwstr>0x010100F086020654FE1C46BDDCF4524BB0289E</vt:lpwstr>
  </property>
</Properties>
</file>