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sldIdLst>
    <p:sldId id="303" r:id="rId5"/>
    <p:sldId id="306" r:id="rId6"/>
    <p:sldId id="1704" r:id="rId7"/>
    <p:sldId id="1703" r:id="rId8"/>
    <p:sldId id="1743" r:id="rId9"/>
    <p:sldId id="1689" r:id="rId10"/>
    <p:sldId id="1742" r:id="rId11"/>
    <p:sldId id="310" r:id="rId12"/>
    <p:sldId id="1714" r:id="rId13"/>
    <p:sldId id="1715" r:id="rId14"/>
    <p:sldId id="1733" r:id="rId15"/>
    <p:sldId id="1736" r:id="rId16"/>
    <p:sldId id="1722" r:id="rId17"/>
    <p:sldId id="1737" r:id="rId18"/>
    <p:sldId id="1728" r:id="rId19"/>
    <p:sldId id="1741" r:id="rId20"/>
    <p:sldId id="1739" r:id="rId21"/>
    <p:sldId id="1740" r:id="rId22"/>
    <p:sldId id="1723" r:id="rId23"/>
    <p:sldId id="1724" r:id="rId24"/>
    <p:sldId id="1725" r:id="rId25"/>
    <p:sldId id="1726" r:id="rId26"/>
    <p:sldId id="1702" r:id="rId27"/>
    <p:sldId id="1685" r:id="rId28"/>
    <p:sldId id="300" r:id="rId29"/>
    <p:sldId id="1673" r:id="rId30"/>
    <p:sldId id="1716" r:id="rId31"/>
    <p:sldId id="1719" r:id="rId32"/>
    <p:sldId id="1995" r:id="rId33"/>
    <p:sldId id="1997" r:id="rId34"/>
    <p:sldId id="1998" r:id="rId35"/>
    <p:sldId id="1707" r:id="rId36"/>
    <p:sldId id="1883" r:id="rId37"/>
    <p:sldId id="1884" r:id="rId38"/>
    <p:sldId id="1718" r:id="rId39"/>
    <p:sldId id="1812" r:id="rId40"/>
    <p:sldId id="1984" r:id="rId41"/>
    <p:sldId id="1985" r:id="rId42"/>
    <p:sldId id="1986" r:id="rId43"/>
    <p:sldId id="2001" r:id="rId44"/>
    <p:sldId id="2002" r:id="rId45"/>
    <p:sldId id="2006" r:id="rId46"/>
    <p:sldId id="1711" r:id="rId47"/>
    <p:sldId id="1999" r:id="rId48"/>
    <p:sldId id="1977" r:id="rId49"/>
    <p:sldId id="1978" r:id="rId50"/>
    <p:sldId id="1979" r:id="rId51"/>
    <p:sldId id="2011" r:id="rId52"/>
    <p:sldId id="2012" r:id="rId53"/>
    <p:sldId id="2013" r:id="rId54"/>
    <p:sldId id="1717" r:id="rId55"/>
    <p:sldId id="2014" r:id="rId56"/>
    <p:sldId id="1713" r:id="rId57"/>
    <p:sldId id="307" r:id="rId58"/>
  </p:sldIdLst>
  <p:sldSz cx="12192000" cy="6858000"/>
  <p:notesSz cx="9296400" cy="70104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33E45-C561-434E-B768-31D69C16BBFD}" v="9" dt="2019-04-24T13:27:50.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0936" autoAdjust="0"/>
  </p:normalViewPr>
  <p:slideViewPr>
    <p:cSldViewPr snapToGrid="0">
      <p:cViewPr varScale="1">
        <p:scale>
          <a:sx n="89" d="100"/>
          <a:sy n="89" d="100"/>
        </p:scale>
        <p:origin x="11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9246E-1F07-4F1B-AB57-9B88329302B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8C9AD90F-F013-463B-AE94-A75C5D8A2274}">
      <dgm:prSet custT="1"/>
      <dgm:spPr/>
      <dgm:t>
        <a:bodyPr/>
        <a:lstStyle/>
        <a:p>
          <a:pPr rtl="0"/>
          <a:r>
            <a:rPr lang="en-US" sz="2000" b="1" dirty="0"/>
            <a:t>Data extracted by Alma 24 hours after previous extract*</a:t>
          </a:r>
        </a:p>
      </dgm:t>
    </dgm:pt>
    <dgm:pt modelId="{06D2A2DF-53A8-4837-AF99-11C39982EB71}" type="parTrans" cxnId="{7B91D01C-1673-4FC0-94CA-EB802C1A492E}">
      <dgm:prSet/>
      <dgm:spPr/>
      <dgm:t>
        <a:bodyPr/>
        <a:lstStyle/>
        <a:p>
          <a:endParaRPr lang="en-US"/>
        </a:p>
      </dgm:t>
    </dgm:pt>
    <dgm:pt modelId="{484AED42-4022-4B9C-AABE-BE4CFF264F0F}" type="sibTrans" cxnId="{7B91D01C-1673-4FC0-94CA-EB802C1A492E}">
      <dgm:prSet/>
      <dgm:spPr/>
      <dgm:t>
        <a:bodyPr/>
        <a:lstStyle/>
        <a:p>
          <a:endParaRPr lang="en-US"/>
        </a:p>
      </dgm:t>
    </dgm:pt>
    <dgm:pt modelId="{643E316F-FD49-45E4-8615-45F095850CDF}">
      <dgm:prSet custT="1"/>
      <dgm:spPr/>
      <dgm:t>
        <a:bodyPr/>
        <a:lstStyle/>
        <a:p>
          <a:pPr rtl="0"/>
          <a:r>
            <a:rPr lang="en-US" sz="2000" b="1" dirty="0"/>
            <a:t>Data collated and inserted into OBI in nightly process</a:t>
          </a:r>
        </a:p>
      </dgm:t>
    </dgm:pt>
    <dgm:pt modelId="{D9628D4D-E40A-41B1-962A-02198EE12234}" type="parTrans" cxnId="{FE3CE3B9-87FA-4B4F-B21D-8936F2D1A8C2}">
      <dgm:prSet/>
      <dgm:spPr/>
      <dgm:t>
        <a:bodyPr/>
        <a:lstStyle/>
        <a:p>
          <a:endParaRPr lang="en-US"/>
        </a:p>
      </dgm:t>
    </dgm:pt>
    <dgm:pt modelId="{8A2B9715-D140-4B69-B847-05D65556D8F6}" type="sibTrans" cxnId="{FE3CE3B9-87FA-4B4F-B21D-8936F2D1A8C2}">
      <dgm:prSet/>
      <dgm:spPr/>
      <dgm:t>
        <a:bodyPr/>
        <a:lstStyle/>
        <a:p>
          <a:endParaRPr lang="en-US"/>
        </a:p>
      </dgm:t>
    </dgm:pt>
    <dgm:pt modelId="{47DE473D-6F6E-429E-B2EF-DC0B6EC60AB8}">
      <dgm:prSet custT="1"/>
      <dgm:spPr/>
      <dgm:t>
        <a:bodyPr/>
        <a:lstStyle/>
        <a:p>
          <a:pPr rtl="0"/>
          <a:r>
            <a:rPr lang="en-US" sz="1800" b="1" dirty="0"/>
            <a:t>Institutions use OBI to analyze and report on data</a:t>
          </a:r>
        </a:p>
      </dgm:t>
    </dgm:pt>
    <dgm:pt modelId="{2671A541-F75A-4C63-8826-087C08C09C01}" type="parTrans" cxnId="{68C7A54E-ABA4-48DD-8D37-7D4C21ACACD4}">
      <dgm:prSet/>
      <dgm:spPr/>
      <dgm:t>
        <a:bodyPr/>
        <a:lstStyle/>
        <a:p>
          <a:endParaRPr lang="en-US"/>
        </a:p>
      </dgm:t>
    </dgm:pt>
    <dgm:pt modelId="{31BD6CC6-855B-46C2-86EB-7A26B68B6FC8}" type="sibTrans" cxnId="{68C7A54E-ABA4-48DD-8D37-7D4C21ACACD4}">
      <dgm:prSet/>
      <dgm:spPr/>
      <dgm:t>
        <a:bodyPr/>
        <a:lstStyle/>
        <a:p>
          <a:endParaRPr lang="en-US"/>
        </a:p>
      </dgm:t>
    </dgm:pt>
    <dgm:pt modelId="{48377E3E-3A1F-4DC2-9065-C728BBC250F8}" type="pres">
      <dgm:prSet presAssocID="{DDB9246E-1F07-4F1B-AB57-9B88329302BE}" presName="Name0" presStyleCnt="0">
        <dgm:presLayoutVars>
          <dgm:dir/>
          <dgm:animOne val="branch"/>
          <dgm:animLvl val="lvl"/>
        </dgm:presLayoutVars>
      </dgm:prSet>
      <dgm:spPr/>
    </dgm:pt>
    <dgm:pt modelId="{E58B0683-2A72-4B03-8ADE-5D0163539DAA}" type="pres">
      <dgm:prSet presAssocID="{8C9AD90F-F013-463B-AE94-A75C5D8A2274}" presName="chaos" presStyleCnt="0"/>
      <dgm:spPr/>
    </dgm:pt>
    <dgm:pt modelId="{F8C761D2-BCFC-4E6D-B579-314A653142DE}" type="pres">
      <dgm:prSet presAssocID="{8C9AD90F-F013-463B-AE94-A75C5D8A2274}" presName="parTx1" presStyleLbl="revTx" presStyleIdx="0" presStyleCnt="2"/>
      <dgm:spPr/>
    </dgm:pt>
    <dgm:pt modelId="{45CB482E-A949-4BE8-815E-D5511BB4DC68}" type="pres">
      <dgm:prSet presAssocID="{8C9AD90F-F013-463B-AE94-A75C5D8A2274}" presName="c1" presStyleLbl="node1" presStyleIdx="0" presStyleCnt="19"/>
      <dgm:spPr/>
    </dgm:pt>
    <dgm:pt modelId="{58DC5F75-AD34-43B4-9FF2-21E5B96CAB5C}" type="pres">
      <dgm:prSet presAssocID="{8C9AD90F-F013-463B-AE94-A75C5D8A2274}" presName="c2" presStyleLbl="node1" presStyleIdx="1" presStyleCnt="19"/>
      <dgm:spPr/>
    </dgm:pt>
    <dgm:pt modelId="{1DCA6098-5B76-4E9B-AF0B-38FF3AAD6E4E}" type="pres">
      <dgm:prSet presAssocID="{8C9AD90F-F013-463B-AE94-A75C5D8A2274}" presName="c3" presStyleLbl="node1" presStyleIdx="2" presStyleCnt="19"/>
      <dgm:spPr/>
    </dgm:pt>
    <dgm:pt modelId="{F710D737-42C0-48B9-B8CC-0BEFD354B7A6}" type="pres">
      <dgm:prSet presAssocID="{8C9AD90F-F013-463B-AE94-A75C5D8A2274}" presName="c4" presStyleLbl="node1" presStyleIdx="3" presStyleCnt="19"/>
      <dgm:spPr/>
    </dgm:pt>
    <dgm:pt modelId="{38B64097-A58E-46F9-BAEA-A2D564CCF10E}" type="pres">
      <dgm:prSet presAssocID="{8C9AD90F-F013-463B-AE94-A75C5D8A2274}" presName="c5" presStyleLbl="node1" presStyleIdx="4" presStyleCnt="19"/>
      <dgm:spPr/>
    </dgm:pt>
    <dgm:pt modelId="{FA9F1660-8124-48AD-A80C-0DAE81C994E4}" type="pres">
      <dgm:prSet presAssocID="{8C9AD90F-F013-463B-AE94-A75C5D8A2274}" presName="c6" presStyleLbl="node1" presStyleIdx="5" presStyleCnt="19"/>
      <dgm:spPr/>
    </dgm:pt>
    <dgm:pt modelId="{D1980AA2-89D2-4BD3-912C-1179549434BD}" type="pres">
      <dgm:prSet presAssocID="{8C9AD90F-F013-463B-AE94-A75C5D8A2274}" presName="c7" presStyleLbl="node1" presStyleIdx="6" presStyleCnt="19"/>
      <dgm:spPr/>
    </dgm:pt>
    <dgm:pt modelId="{953846E8-A5CC-45F4-AB63-689055CF1B4F}" type="pres">
      <dgm:prSet presAssocID="{8C9AD90F-F013-463B-AE94-A75C5D8A2274}" presName="c8" presStyleLbl="node1" presStyleIdx="7" presStyleCnt="19"/>
      <dgm:spPr/>
    </dgm:pt>
    <dgm:pt modelId="{95204E4E-1DCB-479D-BD15-364827C8DFC9}" type="pres">
      <dgm:prSet presAssocID="{8C9AD90F-F013-463B-AE94-A75C5D8A2274}" presName="c9" presStyleLbl="node1" presStyleIdx="8" presStyleCnt="19" custLinFactNeighborX="48672" custLinFactNeighborY="19100"/>
      <dgm:spPr/>
    </dgm:pt>
    <dgm:pt modelId="{3EC73C40-3AF9-48A0-9BE3-DFE259E41609}" type="pres">
      <dgm:prSet presAssocID="{8C9AD90F-F013-463B-AE94-A75C5D8A2274}" presName="c10" presStyleLbl="node1" presStyleIdx="9" presStyleCnt="19"/>
      <dgm:spPr/>
    </dgm:pt>
    <dgm:pt modelId="{8C37700F-7CE0-4E20-A0BF-908D56F84566}" type="pres">
      <dgm:prSet presAssocID="{8C9AD90F-F013-463B-AE94-A75C5D8A2274}" presName="c11" presStyleLbl="node1" presStyleIdx="10" presStyleCnt="19"/>
      <dgm:spPr/>
    </dgm:pt>
    <dgm:pt modelId="{B882CA99-6B9F-4A63-8E9A-F157420BCF76}" type="pres">
      <dgm:prSet presAssocID="{8C9AD90F-F013-463B-AE94-A75C5D8A2274}" presName="c12" presStyleLbl="node1" presStyleIdx="11" presStyleCnt="19"/>
      <dgm:spPr/>
    </dgm:pt>
    <dgm:pt modelId="{D964AA8F-4C62-4026-833B-169E747F7747}" type="pres">
      <dgm:prSet presAssocID="{8C9AD90F-F013-463B-AE94-A75C5D8A2274}" presName="c13" presStyleLbl="node1" presStyleIdx="12" presStyleCnt="19"/>
      <dgm:spPr/>
    </dgm:pt>
    <dgm:pt modelId="{93680321-4D3A-4D3A-87E0-F5AC0BF70835}" type="pres">
      <dgm:prSet presAssocID="{8C9AD90F-F013-463B-AE94-A75C5D8A2274}" presName="c14" presStyleLbl="node1" presStyleIdx="13" presStyleCnt="19"/>
      <dgm:spPr/>
    </dgm:pt>
    <dgm:pt modelId="{92069F3E-7E1A-4454-9872-C65D470DD628}" type="pres">
      <dgm:prSet presAssocID="{8C9AD90F-F013-463B-AE94-A75C5D8A2274}" presName="c15" presStyleLbl="node1" presStyleIdx="14" presStyleCnt="19"/>
      <dgm:spPr/>
    </dgm:pt>
    <dgm:pt modelId="{13618E4B-3B2A-497F-AAFA-57F9FA4ACF6E}" type="pres">
      <dgm:prSet presAssocID="{8C9AD90F-F013-463B-AE94-A75C5D8A2274}" presName="c16" presStyleLbl="node1" presStyleIdx="15" presStyleCnt="19"/>
      <dgm:spPr/>
    </dgm:pt>
    <dgm:pt modelId="{29F7FB61-F822-4BD6-BADE-8410045A1A94}" type="pres">
      <dgm:prSet presAssocID="{8C9AD90F-F013-463B-AE94-A75C5D8A2274}" presName="c17" presStyleLbl="node1" presStyleIdx="16" presStyleCnt="19"/>
      <dgm:spPr/>
    </dgm:pt>
    <dgm:pt modelId="{FC91AEC2-02F4-4383-9930-832F3BE532E1}" type="pres">
      <dgm:prSet presAssocID="{8C9AD90F-F013-463B-AE94-A75C5D8A2274}" presName="c18" presStyleLbl="node1" presStyleIdx="17" presStyleCnt="19"/>
      <dgm:spPr/>
    </dgm:pt>
    <dgm:pt modelId="{424612A1-24E7-447C-997B-A933FC18D1E9}" type="pres">
      <dgm:prSet presAssocID="{484AED42-4022-4B9C-AABE-BE4CFF264F0F}" presName="chevronComposite1" presStyleCnt="0"/>
      <dgm:spPr/>
    </dgm:pt>
    <dgm:pt modelId="{B316F42E-8CEF-41C5-A6C9-291EDF2E1CDB}" type="pres">
      <dgm:prSet presAssocID="{484AED42-4022-4B9C-AABE-BE4CFF264F0F}" presName="chevron1" presStyleLbl="sibTrans2D1" presStyleIdx="0" presStyleCnt="2"/>
      <dgm:spPr/>
    </dgm:pt>
    <dgm:pt modelId="{69CEFFE4-85D8-4119-9407-BD2221FCF26D}" type="pres">
      <dgm:prSet presAssocID="{484AED42-4022-4B9C-AABE-BE4CFF264F0F}" presName="spChevron1" presStyleCnt="0"/>
      <dgm:spPr/>
    </dgm:pt>
    <dgm:pt modelId="{7841AC13-C998-4A36-A0D5-134B34CA1DAF}" type="pres">
      <dgm:prSet presAssocID="{643E316F-FD49-45E4-8615-45F095850CDF}" presName="middle" presStyleCnt="0"/>
      <dgm:spPr/>
    </dgm:pt>
    <dgm:pt modelId="{DE4B9D6F-41D5-47F7-9EFD-AD5F43B5E2A4}" type="pres">
      <dgm:prSet presAssocID="{643E316F-FD49-45E4-8615-45F095850CDF}" presName="parTxMid" presStyleLbl="revTx" presStyleIdx="1" presStyleCnt="2"/>
      <dgm:spPr/>
    </dgm:pt>
    <dgm:pt modelId="{1F7031C4-66E0-4271-ACDC-C95AD45255C9}" type="pres">
      <dgm:prSet presAssocID="{643E316F-FD49-45E4-8615-45F095850CDF}" presName="spMid" presStyleCnt="0"/>
      <dgm:spPr/>
    </dgm:pt>
    <dgm:pt modelId="{C1C0C639-2EA7-410F-B4FF-B3A89095B6FD}" type="pres">
      <dgm:prSet presAssocID="{8A2B9715-D140-4B69-B847-05D65556D8F6}" presName="chevronComposite1" presStyleCnt="0"/>
      <dgm:spPr/>
    </dgm:pt>
    <dgm:pt modelId="{AFF49B11-D378-4FA9-B3AD-EB06972D5997}" type="pres">
      <dgm:prSet presAssocID="{8A2B9715-D140-4B69-B847-05D65556D8F6}" presName="chevron1" presStyleLbl="sibTrans2D1" presStyleIdx="1" presStyleCnt="2"/>
      <dgm:spPr/>
    </dgm:pt>
    <dgm:pt modelId="{CFDA226E-2C4D-4E47-9ED4-7783E1170FCE}" type="pres">
      <dgm:prSet presAssocID="{8A2B9715-D140-4B69-B847-05D65556D8F6}" presName="spChevron1" presStyleCnt="0"/>
      <dgm:spPr/>
    </dgm:pt>
    <dgm:pt modelId="{0FE9D41F-7C5B-4E54-BD77-80BA7DB974D1}" type="pres">
      <dgm:prSet presAssocID="{47DE473D-6F6E-429E-B2EF-DC0B6EC60AB8}" presName="last" presStyleCnt="0"/>
      <dgm:spPr/>
    </dgm:pt>
    <dgm:pt modelId="{7BB485C7-E737-47A0-8F41-6DE2F9579F1C}" type="pres">
      <dgm:prSet presAssocID="{47DE473D-6F6E-429E-B2EF-DC0B6EC60AB8}" presName="circleTx" presStyleLbl="node1" presStyleIdx="18" presStyleCnt="19"/>
      <dgm:spPr/>
    </dgm:pt>
    <dgm:pt modelId="{D3C91034-AC8F-4159-9EF3-613F33580D78}" type="pres">
      <dgm:prSet presAssocID="{47DE473D-6F6E-429E-B2EF-DC0B6EC60AB8}" presName="spN" presStyleCnt="0"/>
      <dgm:spPr/>
    </dgm:pt>
  </dgm:ptLst>
  <dgm:cxnLst>
    <dgm:cxn modelId="{7B91D01C-1673-4FC0-94CA-EB802C1A492E}" srcId="{DDB9246E-1F07-4F1B-AB57-9B88329302BE}" destId="{8C9AD90F-F013-463B-AE94-A75C5D8A2274}" srcOrd="0" destOrd="0" parTransId="{06D2A2DF-53A8-4837-AF99-11C39982EB71}" sibTransId="{484AED42-4022-4B9C-AABE-BE4CFF264F0F}"/>
    <dgm:cxn modelId="{68C7A54E-ABA4-48DD-8D37-7D4C21ACACD4}" srcId="{DDB9246E-1F07-4F1B-AB57-9B88329302BE}" destId="{47DE473D-6F6E-429E-B2EF-DC0B6EC60AB8}" srcOrd="2" destOrd="0" parTransId="{2671A541-F75A-4C63-8826-087C08C09C01}" sibTransId="{31BD6CC6-855B-46C2-86EB-7A26B68B6FC8}"/>
    <dgm:cxn modelId="{0CD5F97F-C8EF-45AF-A862-9DBB70BA6184}" type="presOf" srcId="{643E316F-FD49-45E4-8615-45F095850CDF}" destId="{DE4B9D6F-41D5-47F7-9EFD-AD5F43B5E2A4}" srcOrd="0" destOrd="0" presId="urn:microsoft.com/office/officeart/2009/3/layout/RandomtoResultProcess"/>
    <dgm:cxn modelId="{B5C2438A-8056-46FA-A201-E6FC5AD9A85A}" type="presOf" srcId="{DDB9246E-1F07-4F1B-AB57-9B88329302BE}" destId="{48377E3E-3A1F-4DC2-9065-C728BBC250F8}" srcOrd="0" destOrd="0" presId="urn:microsoft.com/office/officeart/2009/3/layout/RandomtoResultProcess"/>
    <dgm:cxn modelId="{FE3CE3B9-87FA-4B4F-B21D-8936F2D1A8C2}" srcId="{DDB9246E-1F07-4F1B-AB57-9B88329302BE}" destId="{643E316F-FD49-45E4-8615-45F095850CDF}" srcOrd="1" destOrd="0" parTransId="{D9628D4D-E40A-41B1-962A-02198EE12234}" sibTransId="{8A2B9715-D140-4B69-B847-05D65556D8F6}"/>
    <dgm:cxn modelId="{6B7011C4-6730-4DC5-BED4-9F7B29799AF7}" type="presOf" srcId="{8C9AD90F-F013-463B-AE94-A75C5D8A2274}" destId="{F8C761D2-BCFC-4E6D-B579-314A653142DE}" srcOrd="0" destOrd="0" presId="urn:microsoft.com/office/officeart/2009/3/layout/RandomtoResultProcess"/>
    <dgm:cxn modelId="{2A3771D5-8389-496E-8720-D460D0EAD835}" type="presOf" srcId="{47DE473D-6F6E-429E-B2EF-DC0B6EC60AB8}" destId="{7BB485C7-E737-47A0-8F41-6DE2F9579F1C}" srcOrd="0" destOrd="0" presId="urn:microsoft.com/office/officeart/2009/3/layout/RandomtoResultProcess"/>
    <dgm:cxn modelId="{8EF34A38-C631-43CE-8BEA-48EC88FB63E2}" type="presParOf" srcId="{48377E3E-3A1F-4DC2-9065-C728BBC250F8}" destId="{E58B0683-2A72-4B03-8ADE-5D0163539DAA}" srcOrd="0" destOrd="0" presId="urn:microsoft.com/office/officeart/2009/3/layout/RandomtoResultProcess"/>
    <dgm:cxn modelId="{08FF883E-170A-43FD-9FC3-D47F478E3482}" type="presParOf" srcId="{E58B0683-2A72-4B03-8ADE-5D0163539DAA}" destId="{F8C761D2-BCFC-4E6D-B579-314A653142DE}" srcOrd="0" destOrd="0" presId="urn:microsoft.com/office/officeart/2009/3/layout/RandomtoResultProcess"/>
    <dgm:cxn modelId="{AE27D6BC-1B0D-4ACE-9BC1-E839119B60D1}" type="presParOf" srcId="{E58B0683-2A72-4B03-8ADE-5D0163539DAA}" destId="{45CB482E-A949-4BE8-815E-D5511BB4DC68}" srcOrd="1" destOrd="0" presId="urn:microsoft.com/office/officeart/2009/3/layout/RandomtoResultProcess"/>
    <dgm:cxn modelId="{BF36F7D0-2D0C-455A-98B3-0CF91E3E5067}" type="presParOf" srcId="{E58B0683-2A72-4B03-8ADE-5D0163539DAA}" destId="{58DC5F75-AD34-43B4-9FF2-21E5B96CAB5C}" srcOrd="2" destOrd="0" presId="urn:microsoft.com/office/officeart/2009/3/layout/RandomtoResultProcess"/>
    <dgm:cxn modelId="{71C73A3C-B4D8-4825-B5A0-A4382AB39D42}" type="presParOf" srcId="{E58B0683-2A72-4B03-8ADE-5D0163539DAA}" destId="{1DCA6098-5B76-4E9B-AF0B-38FF3AAD6E4E}" srcOrd="3" destOrd="0" presId="urn:microsoft.com/office/officeart/2009/3/layout/RandomtoResultProcess"/>
    <dgm:cxn modelId="{D255AA84-B19D-4CD0-943B-CCCAA935C940}" type="presParOf" srcId="{E58B0683-2A72-4B03-8ADE-5D0163539DAA}" destId="{F710D737-42C0-48B9-B8CC-0BEFD354B7A6}" srcOrd="4" destOrd="0" presId="urn:microsoft.com/office/officeart/2009/3/layout/RandomtoResultProcess"/>
    <dgm:cxn modelId="{F3879A9E-8185-4D8B-BBB8-759723C7C396}" type="presParOf" srcId="{E58B0683-2A72-4B03-8ADE-5D0163539DAA}" destId="{38B64097-A58E-46F9-BAEA-A2D564CCF10E}" srcOrd="5" destOrd="0" presId="urn:microsoft.com/office/officeart/2009/3/layout/RandomtoResultProcess"/>
    <dgm:cxn modelId="{DBC3F591-EBF3-4F04-9A6E-1DE1C97B3171}" type="presParOf" srcId="{E58B0683-2A72-4B03-8ADE-5D0163539DAA}" destId="{FA9F1660-8124-48AD-A80C-0DAE81C994E4}" srcOrd="6" destOrd="0" presId="urn:microsoft.com/office/officeart/2009/3/layout/RandomtoResultProcess"/>
    <dgm:cxn modelId="{826E09F4-F475-4008-B93A-C7702E465CAE}" type="presParOf" srcId="{E58B0683-2A72-4B03-8ADE-5D0163539DAA}" destId="{D1980AA2-89D2-4BD3-912C-1179549434BD}" srcOrd="7" destOrd="0" presId="urn:microsoft.com/office/officeart/2009/3/layout/RandomtoResultProcess"/>
    <dgm:cxn modelId="{A05DE00C-EC9C-4E84-B52D-2658E6F7EDBF}" type="presParOf" srcId="{E58B0683-2A72-4B03-8ADE-5D0163539DAA}" destId="{953846E8-A5CC-45F4-AB63-689055CF1B4F}" srcOrd="8" destOrd="0" presId="urn:microsoft.com/office/officeart/2009/3/layout/RandomtoResultProcess"/>
    <dgm:cxn modelId="{459548C9-CC8B-433B-9CF1-AB7965ED54B2}" type="presParOf" srcId="{E58B0683-2A72-4B03-8ADE-5D0163539DAA}" destId="{95204E4E-1DCB-479D-BD15-364827C8DFC9}" srcOrd="9" destOrd="0" presId="urn:microsoft.com/office/officeart/2009/3/layout/RandomtoResultProcess"/>
    <dgm:cxn modelId="{699289A0-6378-465F-8386-BB2AA29DD9A1}" type="presParOf" srcId="{E58B0683-2A72-4B03-8ADE-5D0163539DAA}" destId="{3EC73C40-3AF9-48A0-9BE3-DFE259E41609}" srcOrd="10" destOrd="0" presId="urn:microsoft.com/office/officeart/2009/3/layout/RandomtoResultProcess"/>
    <dgm:cxn modelId="{F3193426-FDC2-4B71-8D0B-47FEFCF326D0}" type="presParOf" srcId="{E58B0683-2A72-4B03-8ADE-5D0163539DAA}" destId="{8C37700F-7CE0-4E20-A0BF-908D56F84566}" srcOrd="11" destOrd="0" presId="urn:microsoft.com/office/officeart/2009/3/layout/RandomtoResultProcess"/>
    <dgm:cxn modelId="{52BEBB30-5904-454A-927F-54837E108CFB}" type="presParOf" srcId="{E58B0683-2A72-4B03-8ADE-5D0163539DAA}" destId="{B882CA99-6B9F-4A63-8E9A-F157420BCF76}" srcOrd="12" destOrd="0" presId="urn:microsoft.com/office/officeart/2009/3/layout/RandomtoResultProcess"/>
    <dgm:cxn modelId="{4469386E-1F4B-44A5-990F-E7A00C4EF822}" type="presParOf" srcId="{E58B0683-2A72-4B03-8ADE-5D0163539DAA}" destId="{D964AA8F-4C62-4026-833B-169E747F7747}" srcOrd="13" destOrd="0" presId="urn:microsoft.com/office/officeart/2009/3/layout/RandomtoResultProcess"/>
    <dgm:cxn modelId="{338670A6-C2E1-4F7B-A279-5CE3B25579A1}" type="presParOf" srcId="{E58B0683-2A72-4B03-8ADE-5D0163539DAA}" destId="{93680321-4D3A-4D3A-87E0-F5AC0BF70835}" srcOrd="14" destOrd="0" presId="urn:microsoft.com/office/officeart/2009/3/layout/RandomtoResultProcess"/>
    <dgm:cxn modelId="{3ECC125D-B1C3-4B60-BB0B-1C20A7D723D9}" type="presParOf" srcId="{E58B0683-2A72-4B03-8ADE-5D0163539DAA}" destId="{92069F3E-7E1A-4454-9872-C65D470DD628}" srcOrd="15" destOrd="0" presId="urn:microsoft.com/office/officeart/2009/3/layout/RandomtoResultProcess"/>
    <dgm:cxn modelId="{C4BF7AA7-CBF0-41DB-B160-23B2C7601037}" type="presParOf" srcId="{E58B0683-2A72-4B03-8ADE-5D0163539DAA}" destId="{13618E4B-3B2A-497F-AAFA-57F9FA4ACF6E}" srcOrd="16" destOrd="0" presId="urn:microsoft.com/office/officeart/2009/3/layout/RandomtoResultProcess"/>
    <dgm:cxn modelId="{5EFBE9BA-8195-421D-835C-5298C4C4F666}" type="presParOf" srcId="{E58B0683-2A72-4B03-8ADE-5D0163539DAA}" destId="{29F7FB61-F822-4BD6-BADE-8410045A1A94}" srcOrd="17" destOrd="0" presId="urn:microsoft.com/office/officeart/2009/3/layout/RandomtoResultProcess"/>
    <dgm:cxn modelId="{16E27D03-5B17-43E5-AA31-F5E6A823107D}" type="presParOf" srcId="{E58B0683-2A72-4B03-8ADE-5D0163539DAA}" destId="{FC91AEC2-02F4-4383-9930-832F3BE532E1}" srcOrd="18" destOrd="0" presId="urn:microsoft.com/office/officeart/2009/3/layout/RandomtoResultProcess"/>
    <dgm:cxn modelId="{60A1D54A-44AE-4597-BE9D-96F16C658701}" type="presParOf" srcId="{48377E3E-3A1F-4DC2-9065-C728BBC250F8}" destId="{424612A1-24E7-447C-997B-A933FC18D1E9}" srcOrd="1" destOrd="0" presId="urn:microsoft.com/office/officeart/2009/3/layout/RandomtoResultProcess"/>
    <dgm:cxn modelId="{1311B96D-2F74-43D3-9933-82EDB2FE2ED2}" type="presParOf" srcId="{424612A1-24E7-447C-997B-A933FC18D1E9}" destId="{B316F42E-8CEF-41C5-A6C9-291EDF2E1CDB}" srcOrd="0" destOrd="0" presId="urn:microsoft.com/office/officeart/2009/3/layout/RandomtoResultProcess"/>
    <dgm:cxn modelId="{D5751EBE-B056-43A8-BC2D-347FCD0078B9}" type="presParOf" srcId="{424612A1-24E7-447C-997B-A933FC18D1E9}" destId="{69CEFFE4-85D8-4119-9407-BD2221FCF26D}" srcOrd="1" destOrd="0" presId="urn:microsoft.com/office/officeart/2009/3/layout/RandomtoResultProcess"/>
    <dgm:cxn modelId="{8F087B8A-6748-4383-9D68-E5974C0711EC}" type="presParOf" srcId="{48377E3E-3A1F-4DC2-9065-C728BBC250F8}" destId="{7841AC13-C998-4A36-A0D5-134B34CA1DAF}" srcOrd="2" destOrd="0" presId="urn:microsoft.com/office/officeart/2009/3/layout/RandomtoResultProcess"/>
    <dgm:cxn modelId="{B23F086A-7B19-4787-A9DA-E2ED9465146B}" type="presParOf" srcId="{7841AC13-C998-4A36-A0D5-134B34CA1DAF}" destId="{DE4B9D6F-41D5-47F7-9EFD-AD5F43B5E2A4}" srcOrd="0" destOrd="0" presId="urn:microsoft.com/office/officeart/2009/3/layout/RandomtoResultProcess"/>
    <dgm:cxn modelId="{2B363395-CE77-4701-A9DF-4C5C26E792DF}" type="presParOf" srcId="{7841AC13-C998-4A36-A0D5-134B34CA1DAF}" destId="{1F7031C4-66E0-4271-ACDC-C95AD45255C9}" srcOrd="1" destOrd="0" presId="urn:microsoft.com/office/officeart/2009/3/layout/RandomtoResultProcess"/>
    <dgm:cxn modelId="{C5903281-EDD0-4C19-94DD-4FF3EF5B76CE}" type="presParOf" srcId="{48377E3E-3A1F-4DC2-9065-C728BBC250F8}" destId="{C1C0C639-2EA7-410F-B4FF-B3A89095B6FD}" srcOrd="3" destOrd="0" presId="urn:microsoft.com/office/officeart/2009/3/layout/RandomtoResultProcess"/>
    <dgm:cxn modelId="{E64EAA60-5CD5-4F37-99E9-4F5264C20AD1}" type="presParOf" srcId="{C1C0C639-2EA7-410F-B4FF-B3A89095B6FD}" destId="{AFF49B11-D378-4FA9-B3AD-EB06972D5997}" srcOrd="0" destOrd="0" presId="urn:microsoft.com/office/officeart/2009/3/layout/RandomtoResultProcess"/>
    <dgm:cxn modelId="{BDC655EF-7172-4C0D-A1BC-5A74ECC2729D}" type="presParOf" srcId="{C1C0C639-2EA7-410F-B4FF-B3A89095B6FD}" destId="{CFDA226E-2C4D-4E47-9ED4-7783E1170FCE}" srcOrd="1" destOrd="0" presId="urn:microsoft.com/office/officeart/2009/3/layout/RandomtoResultProcess"/>
    <dgm:cxn modelId="{AA33A068-4D00-496F-A666-0B0957F1688D}" type="presParOf" srcId="{48377E3E-3A1F-4DC2-9065-C728BBC250F8}" destId="{0FE9D41F-7C5B-4E54-BD77-80BA7DB974D1}" srcOrd="4" destOrd="0" presId="urn:microsoft.com/office/officeart/2009/3/layout/RandomtoResultProcess"/>
    <dgm:cxn modelId="{522D64CF-05C2-4DB3-82EA-233C437C2943}" type="presParOf" srcId="{0FE9D41F-7C5B-4E54-BD77-80BA7DB974D1}" destId="{7BB485C7-E737-47A0-8F41-6DE2F9579F1C}" srcOrd="0" destOrd="0" presId="urn:microsoft.com/office/officeart/2009/3/layout/RandomtoResultProcess"/>
    <dgm:cxn modelId="{FD4B9BEF-C709-415D-B48C-E0DB033895F2}" type="presParOf" srcId="{0FE9D41F-7C5B-4E54-BD77-80BA7DB974D1}" destId="{D3C91034-AC8F-4159-9EF3-613F33580D78}"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761D2-BCFC-4E6D-B579-314A653142DE}">
      <dsp:nvSpPr>
        <dsp:cNvPr id="0" name=""/>
        <dsp:cNvSpPr/>
      </dsp:nvSpPr>
      <dsp:spPr>
        <a:xfrm>
          <a:off x="168783" y="2175295"/>
          <a:ext cx="2449356" cy="80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Data extracted by Alma 24 hours after previous extract*</a:t>
          </a:r>
        </a:p>
      </dsp:txBody>
      <dsp:txXfrm>
        <a:off x="168783" y="2175295"/>
        <a:ext cx="2449356" cy="807174"/>
      </dsp:txXfrm>
    </dsp:sp>
    <dsp:sp modelId="{45CB482E-A949-4BE8-815E-D5511BB4DC68}">
      <dsp:nvSpPr>
        <dsp:cNvPr id="0" name=""/>
        <dsp:cNvSpPr/>
      </dsp:nvSpPr>
      <dsp:spPr>
        <a:xfrm>
          <a:off x="166000" y="1929802"/>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C5F75-AD34-43B4-9FF2-21E5B96CAB5C}">
      <dsp:nvSpPr>
        <dsp:cNvPr id="0" name=""/>
        <dsp:cNvSpPr/>
      </dsp:nvSpPr>
      <dsp:spPr>
        <a:xfrm>
          <a:off x="302384" y="1657033"/>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A6098-5B76-4E9B-AF0B-38FF3AAD6E4E}">
      <dsp:nvSpPr>
        <dsp:cNvPr id="0" name=""/>
        <dsp:cNvSpPr/>
      </dsp:nvSpPr>
      <dsp:spPr>
        <a:xfrm>
          <a:off x="629707" y="1711587"/>
          <a:ext cx="306169" cy="306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0D737-42C0-48B9-B8CC-0BEFD354B7A6}">
      <dsp:nvSpPr>
        <dsp:cNvPr id="0" name=""/>
        <dsp:cNvSpPr/>
      </dsp:nvSpPr>
      <dsp:spPr>
        <a:xfrm>
          <a:off x="902477" y="1411541"/>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64097-A58E-46F9-BAEA-A2D564CCF10E}">
      <dsp:nvSpPr>
        <dsp:cNvPr id="0" name=""/>
        <dsp:cNvSpPr/>
      </dsp:nvSpPr>
      <dsp:spPr>
        <a:xfrm>
          <a:off x="1257076" y="1302433"/>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F1660-8124-48AD-A80C-0DAE81C994E4}">
      <dsp:nvSpPr>
        <dsp:cNvPr id="0" name=""/>
        <dsp:cNvSpPr/>
      </dsp:nvSpPr>
      <dsp:spPr>
        <a:xfrm>
          <a:off x="1693507" y="1493372"/>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80AA2-89D2-4BD3-912C-1179549434BD}">
      <dsp:nvSpPr>
        <dsp:cNvPr id="0" name=""/>
        <dsp:cNvSpPr/>
      </dsp:nvSpPr>
      <dsp:spPr>
        <a:xfrm>
          <a:off x="1966276" y="1629756"/>
          <a:ext cx="306169" cy="306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846E8-A5CC-45F4-AB63-689055CF1B4F}">
      <dsp:nvSpPr>
        <dsp:cNvPr id="0" name=""/>
        <dsp:cNvSpPr/>
      </dsp:nvSpPr>
      <dsp:spPr>
        <a:xfrm>
          <a:off x="2348153" y="1929802"/>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04E4E-1DCB-479D-BD15-364827C8DFC9}">
      <dsp:nvSpPr>
        <dsp:cNvPr id="0" name=""/>
        <dsp:cNvSpPr/>
      </dsp:nvSpPr>
      <dsp:spPr>
        <a:xfrm>
          <a:off x="2606645" y="2267062"/>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73C40-3AF9-48A0-9BE3-DFE259E41609}">
      <dsp:nvSpPr>
        <dsp:cNvPr id="0" name=""/>
        <dsp:cNvSpPr/>
      </dsp:nvSpPr>
      <dsp:spPr>
        <a:xfrm>
          <a:off x="1093415" y="1657033"/>
          <a:ext cx="501004" cy="501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7700F-7CE0-4E20-A0BF-908D56F84566}">
      <dsp:nvSpPr>
        <dsp:cNvPr id="0" name=""/>
        <dsp:cNvSpPr/>
      </dsp:nvSpPr>
      <dsp:spPr>
        <a:xfrm>
          <a:off x="29615" y="2693556"/>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82CA99-6B9F-4A63-8E9A-F157420BCF76}">
      <dsp:nvSpPr>
        <dsp:cNvPr id="0" name=""/>
        <dsp:cNvSpPr/>
      </dsp:nvSpPr>
      <dsp:spPr>
        <a:xfrm>
          <a:off x="193277" y="2939048"/>
          <a:ext cx="306169" cy="306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4AA8F-4C62-4026-833B-169E747F7747}">
      <dsp:nvSpPr>
        <dsp:cNvPr id="0" name=""/>
        <dsp:cNvSpPr/>
      </dsp:nvSpPr>
      <dsp:spPr>
        <a:xfrm>
          <a:off x="602430" y="3157264"/>
          <a:ext cx="445337" cy="4453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80321-4D3A-4D3A-87E0-F5AC0BF70835}">
      <dsp:nvSpPr>
        <dsp:cNvPr id="0" name=""/>
        <dsp:cNvSpPr/>
      </dsp:nvSpPr>
      <dsp:spPr>
        <a:xfrm>
          <a:off x="1175246" y="3511864"/>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69F3E-7E1A-4454-9872-C65D470DD628}">
      <dsp:nvSpPr>
        <dsp:cNvPr id="0" name=""/>
        <dsp:cNvSpPr/>
      </dsp:nvSpPr>
      <dsp:spPr>
        <a:xfrm>
          <a:off x="1284353" y="3157264"/>
          <a:ext cx="306169" cy="306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18E4B-3B2A-497F-AAFA-57F9FA4ACF6E}">
      <dsp:nvSpPr>
        <dsp:cNvPr id="0" name=""/>
        <dsp:cNvSpPr/>
      </dsp:nvSpPr>
      <dsp:spPr>
        <a:xfrm>
          <a:off x="1557123" y="3539141"/>
          <a:ext cx="194835" cy="194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7FB61-F822-4BD6-BADE-8410045A1A94}">
      <dsp:nvSpPr>
        <dsp:cNvPr id="0" name=""/>
        <dsp:cNvSpPr/>
      </dsp:nvSpPr>
      <dsp:spPr>
        <a:xfrm>
          <a:off x="1802615" y="3102710"/>
          <a:ext cx="445337" cy="4453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1AEC2-02F4-4383-9930-832F3BE532E1}">
      <dsp:nvSpPr>
        <dsp:cNvPr id="0" name=""/>
        <dsp:cNvSpPr/>
      </dsp:nvSpPr>
      <dsp:spPr>
        <a:xfrm>
          <a:off x="2402707" y="2993602"/>
          <a:ext cx="306169" cy="306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6F42E-8CEF-41C5-A6C9-291EDF2E1CDB}">
      <dsp:nvSpPr>
        <dsp:cNvPr id="0" name=""/>
        <dsp:cNvSpPr/>
      </dsp:nvSpPr>
      <dsp:spPr>
        <a:xfrm>
          <a:off x="2708877" y="1711133"/>
          <a:ext cx="899176" cy="171662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4B9D6F-41D5-47F7-9EFD-AD5F43B5E2A4}">
      <dsp:nvSpPr>
        <dsp:cNvPr id="0" name=""/>
        <dsp:cNvSpPr/>
      </dsp:nvSpPr>
      <dsp:spPr>
        <a:xfrm>
          <a:off x="3608053" y="1711967"/>
          <a:ext cx="2452298" cy="1716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Data collated and inserted into OBI in nightly process</a:t>
          </a:r>
        </a:p>
      </dsp:txBody>
      <dsp:txXfrm>
        <a:off x="3608053" y="1711967"/>
        <a:ext cx="2452298" cy="1716609"/>
      </dsp:txXfrm>
    </dsp:sp>
    <dsp:sp modelId="{AFF49B11-D378-4FA9-B3AD-EB06972D5997}">
      <dsp:nvSpPr>
        <dsp:cNvPr id="0" name=""/>
        <dsp:cNvSpPr/>
      </dsp:nvSpPr>
      <dsp:spPr>
        <a:xfrm>
          <a:off x="6060352" y="1711133"/>
          <a:ext cx="899176" cy="171662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485C7-E737-47A0-8F41-6DE2F9579F1C}">
      <dsp:nvSpPr>
        <dsp:cNvPr id="0" name=""/>
        <dsp:cNvSpPr/>
      </dsp:nvSpPr>
      <dsp:spPr>
        <a:xfrm>
          <a:off x="7057620" y="1569268"/>
          <a:ext cx="2084454" cy="20844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t>Institutions use OBI to analyze and report on data</a:t>
          </a:r>
        </a:p>
      </dsp:txBody>
      <dsp:txXfrm>
        <a:off x="7362881" y="1874529"/>
        <a:ext cx="1473932" cy="147393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A0FC497-0660-435B-8019-A9D067E05DB5}" type="datetimeFigureOut">
              <a:rPr lang="en-US" smtClean="0"/>
              <a:t>4/24/2019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248BA56-D24A-4E3E-A7AE-4841F2C89B91}" type="slidenum">
              <a:rPr lang="en-US" smtClean="0"/>
              <a:t>‹#›</a:t>
            </a:fld>
            <a:endParaRPr lang="en-US"/>
          </a:p>
        </p:txBody>
      </p:sp>
    </p:spTree>
    <p:extLst>
      <p:ext uri="{BB962C8B-B14F-4D97-AF65-F5344CB8AC3E}">
        <p14:creationId xmlns:p14="http://schemas.microsoft.com/office/powerpoint/2010/main" val="312926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bs.gov.au/ausstats/abs@.nsf/lookup/1500.0chapter4201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abs.gov.au/ausstats/abs@.nsf/lookup/1500.0chapter5201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bs.gov.au/ausstats/abs@.nsf/lookup/1500.0chapter4201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researchgate.net/publication/264848111_ELEMENTS_OF_STATISTICAL_DECISION_MAKING"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americanexpress.com/en-us/business/trends-and-insights/articles/the-role-of-statistics-in-business-decision-making/" TargetMode="External"/><Relationship Id="rId5" Type="http://schemas.openxmlformats.org/officeDocument/2006/relationships/hyperlink" Target="https://www.aclweb.org/anthology/W97-1005" TargetMode="External"/><Relationship Id="rId4" Type="http://schemas.openxmlformats.org/officeDocument/2006/relationships/hyperlink" Target="https://www.abs.gov.au/ausstats/abs@.nsf/lookup/1500.0chapter820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mallbusiness.chron.com/importance-statistics-management-decision-making-4589.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abs.gov.au/ausstats/abs@.nsf/lookup/1500.0chapter42010" TargetMode="External"/><Relationship Id="rId5" Type="http://schemas.openxmlformats.org/officeDocument/2006/relationships/hyperlink" Target="https://simplyeducate.me/2012/12/02/the-role-of-statistics-in-decision-making/" TargetMode="External"/><Relationship Id="rId4" Type="http://schemas.openxmlformats.org/officeDocument/2006/relationships/hyperlink" Target="https://www.quora.com/How-is-statistics-used-in-business-decision-makin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bs.gov.au/ausstats/abs@.nsf/lookup/1500.0chapter6201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bs.gov.au/ausstats/abs@.nsf/lookup/1500.0chapter6201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https://developers.exlibrisgroup.com/blog/Tableau-Web-Data-Connector-for-Ex-Libris-Analytics/ </a:t>
            </a:r>
          </a:p>
        </p:txBody>
      </p:sp>
      <p:sp>
        <p:nvSpPr>
          <p:cNvPr id="4" name="Slide Number Placeholder 3"/>
          <p:cNvSpPr>
            <a:spLocks noGrp="1"/>
          </p:cNvSpPr>
          <p:nvPr>
            <p:ph type="sldNum" sz="quarter" idx="5"/>
          </p:nvPr>
        </p:nvSpPr>
        <p:spPr/>
        <p:txBody>
          <a:bodyPr/>
          <a:lstStyle/>
          <a:p>
            <a:fld id="{3248BA56-D24A-4E3E-A7AE-4841F2C89B91}" type="slidenum">
              <a:rPr lang="en-US" smtClean="0"/>
              <a:t>3</a:t>
            </a:fld>
            <a:endParaRPr lang="en-US"/>
          </a:p>
        </p:txBody>
      </p:sp>
    </p:spTree>
    <p:extLst>
      <p:ext uri="{BB962C8B-B14F-4D97-AF65-F5344CB8AC3E}">
        <p14:creationId xmlns:p14="http://schemas.microsoft.com/office/powerpoint/2010/main" val="70479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unlikely that you’ll need to be an Analytics expert, but it’s a good idea to be familiar with everything you have to present. The graph displayed on this slide is an easily digestible chunk of information that doesn’t take a lot of explanation, but can be very effective in getting your point across. </a:t>
            </a:r>
          </a:p>
          <a:p>
            <a:endParaRPr lang="en-US" dirty="0"/>
          </a:p>
          <a:p>
            <a:r>
              <a:rPr lang="en-US" dirty="0"/>
              <a:t>How will you present the information to make your case for a course of action? How do you get to the decision making process? There are stages for that. </a:t>
            </a:r>
          </a:p>
        </p:txBody>
      </p:sp>
      <p:sp>
        <p:nvSpPr>
          <p:cNvPr id="4" name="Slide Number Placeholder 3"/>
          <p:cNvSpPr>
            <a:spLocks noGrp="1"/>
          </p:cNvSpPr>
          <p:nvPr>
            <p:ph type="sldNum" sz="quarter" idx="5"/>
          </p:nvPr>
        </p:nvSpPr>
        <p:spPr/>
        <p:txBody>
          <a:bodyPr/>
          <a:lstStyle/>
          <a:p>
            <a:fld id="{3248BA56-D24A-4E3E-A7AE-4841F2C89B91}" type="slidenum">
              <a:rPr lang="en-US" smtClean="0"/>
              <a:t>18</a:t>
            </a:fld>
            <a:endParaRPr lang="en-US"/>
          </a:p>
        </p:txBody>
      </p:sp>
    </p:spTree>
    <p:extLst>
      <p:ext uri="{BB962C8B-B14F-4D97-AF65-F5344CB8AC3E}">
        <p14:creationId xmlns:p14="http://schemas.microsoft.com/office/powerpoint/2010/main" val="354839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all may seem pretty straightforward, but it’s a good way to break down the issue at hand into manageable chunks that can be dealt with in pieces rather than trying to tackle the whole issue at once. </a:t>
            </a:r>
          </a:p>
          <a:p>
            <a:pPr defTabSz="931774">
              <a:defRPr/>
            </a:pPr>
            <a:endParaRPr lang="en-US" dirty="0"/>
          </a:p>
          <a:p>
            <a:pPr defTabSz="931774">
              <a:defRPr/>
            </a:pPr>
            <a:endParaRPr lang="en-US" dirty="0"/>
          </a:p>
          <a:p>
            <a:pPr defTabSz="931774">
              <a:defRPr/>
            </a:pPr>
            <a:r>
              <a:rPr lang="en-US" dirty="0"/>
              <a:t>The first phase involves identifying and understanding the issue at hand. Statistics can assist policy makers to identify existing economic, social or environmental issues that need addressing. For example, statistical analysis could identify issues concerning the aging of the population or the implications of rising inflation. They are also vital for developing a better understanding of the issue by </a:t>
            </a:r>
            <a:r>
              <a:rPr lang="en-US" dirty="0" err="1"/>
              <a:t>analysing</a:t>
            </a:r>
            <a:r>
              <a:rPr lang="en-US" dirty="0"/>
              <a:t> trends over time, or patterns in the data.</a:t>
            </a:r>
          </a:p>
          <a:p>
            <a:endParaRPr lang="en-US" dirty="0">
              <a:hlinkClick r:id="rId3"/>
            </a:endParaRPr>
          </a:p>
          <a:p>
            <a:endParaRPr lang="en-US" dirty="0">
              <a:hlinkClick r:id="rId3"/>
            </a:endParaRPr>
          </a:p>
          <a:p>
            <a:r>
              <a:rPr lang="en-US" dirty="0">
                <a:hlinkClick r:id="rId3"/>
              </a:rPr>
              <a:t>https://www.abs.gov.au/ausstats/abs@.nsf/lookup/1500.0chapter42010</a:t>
            </a:r>
            <a:endParaRPr lang="en-US" dirty="0"/>
          </a:p>
          <a:p>
            <a:endParaRPr lang="en-US" dirty="0"/>
          </a:p>
          <a:p>
            <a:r>
              <a:rPr lang="en-US" dirty="0">
                <a:hlinkClick r:id="rId4"/>
              </a:rPr>
              <a:t>https://www.abs.gov.au/ausstats/abs@.nsf/lookup/1500.0chapter52010</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19</a:t>
            </a:fld>
            <a:endParaRPr lang="en-US"/>
          </a:p>
        </p:txBody>
      </p:sp>
    </p:spTree>
    <p:extLst>
      <p:ext uri="{BB962C8B-B14F-4D97-AF65-F5344CB8AC3E}">
        <p14:creationId xmlns:p14="http://schemas.microsoft.com/office/powerpoint/2010/main" val="58530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SMART = Specific, Measurable, Achievable, Relevant, and Time-bound</a:t>
            </a:r>
          </a:p>
          <a:p>
            <a:pPr defTabSz="931774">
              <a:defRPr/>
            </a:pPr>
            <a:endParaRPr lang="en-US" dirty="0"/>
          </a:p>
          <a:p>
            <a:pPr defTabSz="931774">
              <a:defRPr/>
            </a:pPr>
            <a:endParaRPr lang="en-US" dirty="0"/>
          </a:p>
          <a:p>
            <a:pPr defTabSz="931774">
              <a:defRPr/>
            </a:pPr>
            <a:r>
              <a:rPr lang="en-US" dirty="0"/>
              <a:t>Statistics provide a valuable source of evidence to support the initiation of new policy or the alteration of an existing policy or program. Once an issue has been identified, it is then necessary to </a:t>
            </a:r>
            <a:r>
              <a:rPr lang="en-US" dirty="0" err="1"/>
              <a:t>analyse</a:t>
            </a:r>
            <a:r>
              <a:rPr lang="en-US" dirty="0"/>
              <a:t> the extent of the issue, and determine what urgency there is for the issue to be addressed. Statistics can highlight the relevance and severity of the issue in numerical terms, and thus demonstrate the importance of developing policy or programs to address the issue as quickly as possible.</a:t>
            </a:r>
          </a:p>
          <a:p>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20</a:t>
            </a:fld>
            <a:endParaRPr lang="en-US"/>
          </a:p>
        </p:txBody>
      </p:sp>
    </p:spTree>
    <p:extLst>
      <p:ext uri="{BB962C8B-B14F-4D97-AF65-F5344CB8AC3E}">
        <p14:creationId xmlns:p14="http://schemas.microsoft.com/office/powerpoint/2010/main" val="32160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issue has been identified and </a:t>
            </a:r>
            <a:r>
              <a:rPr lang="en-US" dirty="0" err="1"/>
              <a:t>recognised</a:t>
            </a:r>
            <a:r>
              <a:rPr lang="en-US" dirty="0"/>
              <a:t> as an important policy issue, it is then necessary to determine the best way to respond. This stage requires careful and rigorous statistical analysis and thorough consultation with key stakeholders to establish a clear understanding of the true extent of the problem. This will help to determine the most appropriate policy or program options to address the issue, and the best strategy for implementing these. During this stage, clearly defined aims and goals should be developed with quantifiable indicators for measuring success. Benchmarks should also be established to ensure that progress is measurable following the implementation of the policy/program.</a:t>
            </a:r>
          </a:p>
        </p:txBody>
      </p:sp>
      <p:sp>
        <p:nvSpPr>
          <p:cNvPr id="4" name="Slide Number Placeholder 3"/>
          <p:cNvSpPr>
            <a:spLocks noGrp="1"/>
          </p:cNvSpPr>
          <p:nvPr>
            <p:ph type="sldNum" sz="quarter" idx="5"/>
          </p:nvPr>
        </p:nvSpPr>
        <p:spPr/>
        <p:txBody>
          <a:bodyPr/>
          <a:lstStyle/>
          <a:p>
            <a:fld id="{3248BA56-D24A-4E3E-A7AE-4841F2C89B91}" type="slidenum">
              <a:rPr lang="en-US" smtClean="0"/>
              <a:t>21</a:t>
            </a:fld>
            <a:endParaRPr lang="en-US"/>
          </a:p>
        </p:txBody>
      </p:sp>
    </p:spTree>
    <p:extLst>
      <p:ext uri="{BB962C8B-B14F-4D97-AF65-F5344CB8AC3E}">
        <p14:creationId xmlns:p14="http://schemas.microsoft.com/office/powerpoint/2010/main" val="283776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process does not end once the policy/program is up and running. It is essential that the progress of a policy/program is regularly monitored and evaluated to ensure it is effective. An evaluation of the success of the policy/ program in quantifiable terms can be measured against benchmarks which were established at an earlier stage to accurately measure progress. This enables an assessment to be made as to whether the policy is meeting initial aims and objectives, as well as providing insight and identification of areas that require improvement. The process should then be repeated, by beginning the cycle again.</a:t>
            </a:r>
          </a:p>
        </p:txBody>
      </p:sp>
      <p:sp>
        <p:nvSpPr>
          <p:cNvPr id="4" name="Slide Number Placeholder 3"/>
          <p:cNvSpPr>
            <a:spLocks noGrp="1"/>
          </p:cNvSpPr>
          <p:nvPr>
            <p:ph type="sldNum" sz="quarter" idx="5"/>
          </p:nvPr>
        </p:nvSpPr>
        <p:spPr/>
        <p:txBody>
          <a:bodyPr/>
          <a:lstStyle/>
          <a:p>
            <a:fld id="{3248BA56-D24A-4E3E-A7AE-4841F2C89B91}" type="slidenum">
              <a:rPr lang="en-US" smtClean="0"/>
              <a:t>22</a:t>
            </a:fld>
            <a:endParaRPr lang="en-US"/>
          </a:p>
        </p:txBody>
      </p:sp>
    </p:spTree>
    <p:extLst>
      <p:ext uri="{BB962C8B-B14F-4D97-AF65-F5344CB8AC3E}">
        <p14:creationId xmlns:p14="http://schemas.microsoft.com/office/powerpoint/2010/main" val="399483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some point in your life, you might be encountering stressful situations that require you to make a choice. How will you be able to make informed and objective decisions? </a:t>
            </a:r>
          </a:p>
          <a:p>
            <a:endParaRPr lang="en-US" i="1" dirty="0"/>
          </a:p>
          <a:p>
            <a:r>
              <a:rPr lang="en-US" dirty="0"/>
              <a:t>The use of statistical tools may help you in this situation. It will help you reduce the uncertainty associated with decision-making that can affect your way of life. It reduces the guesswork related to decision making.</a:t>
            </a:r>
          </a:p>
          <a:p>
            <a:endParaRPr lang="en-US" dirty="0"/>
          </a:p>
          <a:p>
            <a:r>
              <a:rPr lang="en-US" dirty="0">
                <a:hlinkClick r:id="rId3"/>
              </a:rPr>
              <a:t>https://www.abs.gov.au/ausstats/abs@.nsf/lookup/1500.0chapter42010</a:t>
            </a:r>
            <a:endParaRPr lang="en-US" dirty="0"/>
          </a:p>
          <a:p>
            <a:endParaRPr lang="en-US" dirty="0"/>
          </a:p>
          <a:p>
            <a:r>
              <a:rPr lang="en-US" dirty="0"/>
              <a:t>Statistics can also aid the decision making process by enabling us to establish numerical benchmarks and monitor and evaluate the progress of our policy or program.</a:t>
            </a:r>
          </a:p>
          <a:p>
            <a:endParaRPr lang="en-US" dirty="0"/>
          </a:p>
          <a:p>
            <a:r>
              <a:rPr lang="en-US" dirty="0"/>
              <a:t>Statistics can be used to inform decision making throughout the different stages of the policy-making process. The following framework has been adapted from different approaches to the policy making cycle</a:t>
            </a:r>
          </a:p>
          <a:p>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23</a:t>
            </a:fld>
            <a:endParaRPr lang="en-US"/>
          </a:p>
        </p:txBody>
      </p:sp>
    </p:spTree>
    <p:extLst>
      <p:ext uri="{BB962C8B-B14F-4D97-AF65-F5344CB8AC3E}">
        <p14:creationId xmlns:p14="http://schemas.microsoft.com/office/powerpoint/2010/main" val="151829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worked as a Circ. Manager at a public library, the story that my department told was in check ins, check outs, and the number of people coming through the door. I also helped tell the story of other departments in tracking how many checkouts were coming from which areas. </a:t>
            </a:r>
          </a:p>
          <a:p>
            <a:endParaRPr lang="en-US" dirty="0"/>
          </a:p>
          <a:p>
            <a:r>
              <a:rPr lang="en-US" dirty="0"/>
              <a:t>Who are you showing the data to and what are they most interested in seeing? If you have to report to the AUL what are they going to want to know about the library? If you’re building a report for the Dean of the university, what are they going to want to see? How can you best capture what the library is doing and it’s importance for the university? </a:t>
            </a:r>
          </a:p>
        </p:txBody>
      </p:sp>
      <p:sp>
        <p:nvSpPr>
          <p:cNvPr id="4" name="Slide Number Placeholder 3"/>
          <p:cNvSpPr>
            <a:spLocks noGrp="1"/>
          </p:cNvSpPr>
          <p:nvPr>
            <p:ph type="sldNum" sz="quarter" idx="5"/>
          </p:nvPr>
        </p:nvSpPr>
        <p:spPr/>
        <p:txBody>
          <a:bodyPr/>
          <a:lstStyle/>
          <a:p>
            <a:fld id="{3248BA56-D24A-4E3E-A7AE-4841F2C89B91}" type="slidenum">
              <a:rPr lang="en-US" smtClean="0"/>
              <a:t>24</a:t>
            </a:fld>
            <a:endParaRPr lang="en-US"/>
          </a:p>
        </p:txBody>
      </p:sp>
    </p:spTree>
    <p:extLst>
      <p:ext uri="{BB962C8B-B14F-4D97-AF65-F5344CB8AC3E}">
        <p14:creationId xmlns:p14="http://schemas.microsoft.com/office/powerpoint/2010/main" val="6739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look at a few examples of reports that are available in Alma Analytics already that may give you some insights into library functions. These report can be tweaked and edited to suit your purposes and saved to your institutional folders to be accessed whenever you want. </a:t>
            </a:r>
          </a:p>
        </p:txBody>
      </p:sp>
      <p:sp>
        <p:nvSpPr>
          <p:cNvPr id="4" name="Slide Number Placeholder 3"/>
          <p:cNvSpPr>
            <a:spLocks noGrp="1"/>
          </p:cNvSpPr>
          <p:nvPr>
            <p:ph type="sldNum" sz="quarter" idx="5"/>
          </p:nvPr>
        </p:nvSpPr>
        <p:spPr/>
        <p:txBody>
          <a:bodyPr/>
          <a:lstStyle/>
          <a:p>
            <a:fld id="{3248BA56-D24A-4E3E-A7AE-4841F2C89B91}" type="slidenum">
              <a:rPr lang="en-US" smtClean="0"/>
              <a:t>27</a:t>
            </a:fld>
            <a:endParaRPr lang="en-US"/>
          </a:p>
        </p:txBody>
      </p:sp>
    </p:spTree>
    <p:extLst>
      <p:ext uri="{BB962C8B-B14F-4D97-AF65-F5344CB8AC3E}">
        <p14:creationId xmlns:p14="http://schemas.microsoft.com/office/powerpoint/2010/main" val="3899708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from a circulation background, making sure the desk is covered by the right amount of staff at the right times is something I’m familiar with. Unfortunately for me, the systems I had to use when I was in circ didn’t provide me with this robust of a data platform. When I started in Circ we were using </a:t>
            </a:r>
            <a:r>
              <a:rPr lang="en-US" dirty="0" err="1"/>
              <a:t>Dynix</a:t>
            </a:r>
            <a:r>
              <a:rPr lang="en-US" dirty="0"/>
              <a:t> classic and I had to print our monthly stats on green bar paper and 10-key everything into a spreadsheet. </a:t>
            </a:r>
          </a:p>
        </p:txBody>
      </p:sp>
      <p:sp>
        <p:nvSpPr>
          <p:cNvPr id="4" name="Slide Number Placeholder 3"/>
          <p:cNvSpPr>
            <a:spLocks noGrp="1"/>
          </p:cNvSpPr>
          <p:nvPr>
            <p:ph type="sldNum" sz="quarter" idx="5"/>
          </p:nvPr>
        </p:nvSpPr>
        <p:spPr/>
        <p:txBody>
          <a:bodyPr/>
          <a:lstStyle/>
          <a:p>
            <a:fld id="{3248BA56-D24A-4E3E-A7AE-4841F2C89B91}" type="slidenum">
              <a:rPr lang="en-US" smtClean="0"/>
              <a:t>28</a:t>
            </a:fld>
            <a:endParaRPr lang="en-US"/>
          </a:p>
        </p:txBody>
      </p:sp>
    </p:spTree>
    <p:extLst>
      <p:ext uri="{BB962C8B-B14F-4D97-AF65-F5344CB8AC3E}">
        <p14:creationId xmlns:p14="http://schemas.microsoft.com/office/powerpoint/2010/main" val="3270906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we’re going to look at first is…</a:t>
            </a:r>
          </a:p>
          <a:p>
            <a:r>
              <a:rPr lang="en-US" dirty="0"/>
              <a:t>It’s in the community folder of Alma Analytics…</a:t>
            </a:r>
          </a:p>
        </p:txBody>
      </p:sp>
      <p:sp>
        <p:nvSpPr>
          <p:cNvPr id="4" name="Slide Number Placeholder 3"/>
          <p:cNvSpPr>
            <a:spLocks noGrp="1"/>
          </p:cNvSpPr>
          <p:nvPr>
            <p:ph type="sldNum" sz="quarter" idx="5"/>
          </p:nvPr>
        </p:nvSpPr>
        <p:spPr/>
        <p:txBody>
          <a:bodyPr/>
          <a:lstStyle/>
          <a:p>
            <a:fld id="{3248BA56-D24A-4E3E-A7AE-4841F2C89B91}" type="slidenum">
              <a:rPr lang="en-US" smtClean="0"/>
              <a:t>29</a:t>
            </a:fld>
            <a:endParaRPr lang="en-US"/>
          </a:p>
        </p:txBody>
      </p:sp>
    </p:spTree>
    <p:extLst>
      <p:ext uri="{BB962C8B-B14F-4D97-AF65-F5344CB8AC3E}">
        <p14:creationId xmlns:p14="http://schemas.microsoft.com/office/powerpoint/2010/main" val="223175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used by Primo and Summon</a:t>
            </a:r>
          </a:p>
        </p:txBody>
      </p:sp>
      <p:sp>
        <p:nvSpPr>
          <p:cNvPr id="4" name="Slide Number Placeholder 3"/>
          <p:cNvSpPr>
            <a:spLocks noGrp="1"/>
          </p:cNvSpPr>
          <p:nvPr>
            <p:ph type="sldNum" sz="quarter" idx="5"/>
          </p:nvPr>
        </p:nvSpPr>
        <p:spPr/>
        <p:txBody>
          <a:bodyPr/>
          <a:lstStyle/>
          <a:p>
            <a:fld id="{3248BA56-D24A-4E3E-A7AE-4841F2C89B91}" type="slidenum">
              <a:rPr lang="en-US" smtClean="0"/>
              <a:t>6</a:t>
            </a:fld>
            <a:endParaRPr lang="en-US"/>
          </a:p>
        </p:txBody>
      </p:sp>
    </p:spTree>
    <p:extLst>
      <p:ext uri="{BB962C8B-B14F-4D97-AF65-F5344CB8AC3E}">
        <p14:creationId xmlns:p14="http://schemas.microsoft.com/office/powerpoint/2010/main" val="4255977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combine the information from the previous report with this next one, you get an even clearer picture of what’s going on at the circ desk. The next report is… </a:t>
            </a:r>
          </a:p>
          <a:p>
            <a:r>
              <a:rPr lang="en-US" dirty="0"/>
              <a:t>It is also located in the Community folder…</a:t>
            </a:r>
          </a:p>
          <a:p>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32</a:t>
            </a:fld>
            <a:endParaRPr lang="en-US"/>
          </a:p>
        </p:txBody>
      </p:sp>
    </p:spTree>
    <p:extLst>
      <p:ext uri="{BB962C8B-B14F-4D97-AF65-F5344CB8AC3E}">
        <p14:creationId xmlns:p14="http://schemas.microsoft.com/office/powerpoint/2010/main" val="4067590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information, you can plan appropriately for staffing at peak times, but also make a plan for other activities for staff to handle during off-peak times. When I was at the University of Chicago we used the off peak hours to scan materials for document delivery and audit the items stored in the automated storage system. </a:t>
            </a:r>
          </a:p>
        </p:txBody>
      </p:sp>
      <p:sp>
        <p:nvSpPr>
          <p:cNvPr id="4" name="Slide Number Placeholder 3"/>
          <p:cNvSpPr>
            <a:spLocks noGrp="1"/>
          </p:cNvSpPr>
          <p:nvPr>
            <p:ph type="sldNum" sz="quarter" idx="5"/>
          </p:nvPr>
        </p:nvSpPr>
        <p:spPr/>
        <p:txBody>
          <a:bodyPr/>
          <a:lstStyle/>
          <a:p>
            <a:fld id="{3248BA56-D24A-4E3E-A7AE-4841F2C89B91}" type="slidenum">
              <a:rPr lang="en-US" smtClean="0"/>
              <a:t>34</a:t>
            </a:fld>
            <a:endParaRPr lang="en-US"/>
          </a:p>
        </p:txBody>
      </p:sp>
    </p:spTree>
    <p:extLst>
      <p:ext uri="{BB962C8B-B14F-4D97-AF65-F5344CB8AC3E}">
        <p14:creationId xmlns:p14="http://schemas.microsoft.com/office/powerpoint/2010/main" val="230878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look at a couple of reports that can help you make decisions about your collections. </a:t>
            </a:r>
          </a:p>
        </p:txBody>
      </p:sp>
      <p:sp>
        <p:nvSpPr>
          <p:cNvPr id="4" name="Slide Number Placeholder 3"/>
          <p:cNvSpPr>
            <a:spLocks noGrp="1"/>
          </p:cNvSpPr>
          <p:nvPr>
            <p:ph type="sldNum" sz="quarter" idx="5"/>
          </p:nvPr>
        </p:nvSpPr>
        <p:spPr/>
        <p:txBody>
          <a:bodyPr/>
          <a:lstStyle/>
          <a:p>
            <a:fld id="{3248BA56-D24A-4E3E-A7AE-4841F2C89B91}" type="slidenum">
              <a:rPr lang="en-US" smtClean="0"/>
              <a:t>35</a:t>
            </a:fld>
            <a:endParaRPr lang="en-US"/>
          </a:p>
        </p:txBody>
      </p:sp>
    </p:spTree>
    <p:extLst>
      <p:ext uri="{BB962C8B-B14F-4D97-AF65-F5344CB8AC3E}">
        <p14:creationId xmlns:p14="http://schemas.microsoft.com/office/powerpoint/2010/main" val="1699224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Benchmark analytics subject area is especially useful in comparing the performance of your library to similar libraries. If you’re not sure where you may or may not need to reevaluate the processes and practices of the library, this is a good place to start. Benchmark Analytics cover several measurements, including Inventory KPIs, Acquisitions KPIs, Fulfillment KPIs for Requests and Loans, Resource Sharing KPIs for borrowing and lending requests, and Usage KPIs through COUNTER reports. </a:t>
            </a:r>
          </a:p>
          <a:p>
            <a:endParaRPr lang="en-US" dirty="0"/>
          </a:p>
          <a:p>
            <a:r>
              <a:rPr lang="en-US" dirty="0"/>
              <a:t>Some of the questions that can be investigated with these reports include: What is the average time of my institution from when an order is sent until the </a:t>
            </a:r>
            <a:r>
              <a:rPr lang="en-US" dirty="0" err="1"/>
              <a:t>eResource</a:t>
            </a:r>
            <a:r>
              <a:rPr lang="en-US" dirty="0"/>
              <a:t> is activated compared to other institutions? What is the average time for a physical item hold request to be processed compared to other institutions? What is the percent of loans that were returned late compared to other institutions? </a:t>
            </a:r>
          </a:p>
        </p:txBody>
      </p:sp>
      <p:sp>
        <p:nvSpPr>
          <p:cNvPr id="4" name="Slide Number Placeholder 3"/>
          <p:cNvSpPr>
            <a:spLocks noGrp="1"/>
          </p:cNvSpPr>
          <p:nvPr>
            <p:ph type="sldNum" sz="quarter" idx="10"/>
          </p:nvPr>
        </p:nvSpPr>
        <p:spPr/>
        <p:txBody>
          <a:bodyPr/>
          <a:lstStyle/>
          <a:p>
            <a:fld id="{1367401B-FB73-460B-B34B-AE2D26C8FE60}" type="slidenum">
              <a:rPr lang="en-US" smtClean="0"/>
              <a:t>36</a:t>
            </a:fld>
            <a:endParaRPr lang="en-US" dirty="0"/>
          </a:p>
        </p:txBody>
      </p:sp>
    </p:spTree>
    <p:extLst>
      <p:ext uri="{BB962C8B-B14F-4D97-AF65-F5344CB8AC3E}">
        <p14:creationId xmlns:p14="http://schemas.microsoft.com/office/powerpoint/2010/main" val="260644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37</a:t>
            </a:fld>
            <a:endParaRPr lang="en-US" dirty="0"/>
          </a:p>
        </p:txBody>
      </p:sp>
    </p:spTree>
    <p:extLst>
      <p:ext uri="{BB962C8B-B14F-4D97-AF65-F5344CB8AC3E}">
        <p14:creationId xmlns:p14="http://schemas.microsoft.com/office/powerpoint/2010/main" val="2121835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average days from the purchase order line creation to portfolio creation for electronic portfolios and compares them to other institutions. The dashed blue line shows the average length of time that it takes to go through this process, and gives a sampling of the time it takes other institutions to go through this process. In this example, the blue bar second from the left represents the library that is pulling the report. From this, we can clearly see that the library in question is well above the average in the time that it takes them to go from PO lines to portfolio activation. This is a case where you might want to evaluate the work that is going on in the library, take a step back to really follow your processes, and see where you might be able to make improvements. </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38</a:t>
            </a:fld>
            <a:endParaRPr lang="en-US" dirty="0"/>
          </a:p>
        </p:txBody>
      </p:sp>
    </p:spTree>
    <p:extLst>
      <p:ext uri="{BB962C8B-B14F-4D97-AF65-F5344CB8AC3E}">
        <p14:creationId xmlns:p14="http://schemas.microsoft.com/office/powerpoint/2010/main" val="4085773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look at an example of a report that looks at </a:t>
            </a:r>
            <a:r>
              <a:rPr lang="en-US" dirty="0" err="1"/>
              <a:t>eResource</a:t>
            </a:r>
            <a:r>
              <a:rPr lang="en-US" dirty="0"/>
              <a:t> usage. </a:t>
            </a:r>
          </a:p>
        </p:txBody>
      </p:sp>
      <p:sp>
        <p:nvSpPr>
          <p:cNvPr id="4" name="Slide Number Placeholder 3"/>
          <p:cNvSpPr>
            <a:spLocks noGrp="1"/>
          </p:cNvSpPr>
          <p:nvPr>
            <p:ph type="sldNum" sz="quarter" idx="10"/>
          </p:nvPr>
        </p:nvSpPr>
        <p:spPr/>
        <p:txBody>
          <a:bodyPr/>
          <a:lstStyle/>
          <a:p>
            <a:fld id="{1367401B-FB73-460B-B34B-AE2D26C8FE60}" type="slidenum">
              <a:rPr lang="en-US" smtClean="0"/>
              <a:t>39</a:t>
            </a:fld>
            <a:endParaRPr lang="en-US" dirty="0"/>
          </a:p>
        </p:txBody>
      </p:sp>
    </p:spTree>
    <p:extLst>
      <p:ext uri="{BB962C8B-B14F-4D97-AF65-F5344CB8AC3E}">
        <p14:creationId xmlns:p14="http://schemas.microsoft.com/office/powerpoint/2010/main" val="3350473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look at a couple of reports that track the use of physical materials. </a:t>
            </a:r>
          </a:p>
        </p:txBody>
      </p:sp>
      <p:sp>
        <p:nvSpPr>
          <p:cNvPr id="4" name="Slide Number Placeholder 3"/>
          <p:cNvSpPr>
            <a:spLocks noGrp="1"/>
          </p:cNvSpPr>
          <p:nvPr>
            <p:ph type="sldNum" sz="quarter" idx="5"/>
          </p:nvPr>
        </p:nvSpPr>
        <p:spPr/>
        <p:txBody>
          <a:bodyPr/>
          <a:lstStyle/>
          <a:p>
            <a:fld id="{3248BA56-D24A-4E3E-A7AE-4841F2C89B91}" type="slidenum">
              <a:rPr lang="en-US" smtClean="0"/>
              <a:t>42</a:t>
            </a:fld>
            <a:endParaRPr lang="en-US"/>
          </a:p>
        </p:txBody>
      </p:sp>
    </p:spTree>
    <p:extLst>
      <p:ext uri="{BB962C8B-B14F-4D97-AF65-F5344CB8AC3E}">
        <p14:creationId xmlns:p14="http://schemas.microsoft.com/office/powerpoint/2010/main" val="2035934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many of the libraries I talk to have had to evaluate their physical collection usage and make decisions on what to keep or put into storage as more and more of the space in the library is taken up for studying and collaboration instead of housing books. While I was at the University of Chicago the library made an initial evaluation of what was being put into storage, but over time had to reevaluate and expand the scope of what they were willing to take off of the shelves to make room for more people space in the library. </a:t>
            </a:r>
          </a:p>
        </p:txBody>
      </p:sp>
      <p:sp>
        <p:nvSpPr>
          <p:cNvPr id="4" name="Slide Number Placeholder 3"/>
          <p:cNvSpPr>
            <a:spLocks noGrp="1"/>
          </p:cNvSpPr>
          <p:nvPr>
            <p:ph type="sldNum" sz="quarter" idx="5"/>
          </p:nvPr>
        </p:nvSpPr>
        <p:spPr/>
        <p:txBody>
          <a:bodyPr/>
          <a:lstStyle/>
          <a:p>
            <a:fld id="{3248BA56-D24A-4E3E-A7AE-4841F2C89B91}" type="slidenum">
              <a:rPr lang="en-US" smtClean="0"/>
              <a:t>44</a:t>
            </a:fld>
            <a:endParaRPr lang="en-US"/>
          </a:p>
        </p:txBody>
      </p:sp>
    </p:spTree>
    <p:extLst>
      <p:ext uri="{BB962C8B-B14F-4D97-AF65-F5344CB8AC3E}">
        <p14:creationId xmlns:p14="http://schemas.microsoft.com/office/powerpoint/2010/main" val="3896963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https://www.researchgate.net/publication/264848111_ELEMENTS_OF_STATISTICAL_DECISION_MAKING</a:t>
            </a:r>
            <a:endParaRPr lang="en-US" dirty="0"/>
          </a:p>
          <a:p>
            <a:endParaRPr lang="en-US" dirty="0"/>
          </a:p>
          <a:p>
            <a:r>
              <a:rPr lang="en-US" dirty="0">
                <a:hlinkClick r:id="rId4"/>
              </a:rPr>
              <a:t>https://www.abs.gov.au/ausstats/abs@.nsf/lookup/1500.0chapter82010</a:t>
            </a:r>
            <a:endParaRPr lang="en-US" dirty="0"/>
          </a:p>
          <a:p>
            <a:endParaRPr lang="en-US" dirty="0"/>
          </a:p>
          <a:p>
            <a:r>
              <a:rPr lang="en-US" dirty="0">
                <a:hlinkClick r:id="rId5"/>
              </a:rPr>
              <a:t>https://www.aclweb.org/anthology/W97-1005</a:t>
            </a:r>
            <a:endParaRPr lang="en-US" dirty="0"/>
          </a:p>
          <a:p>
            <a:endParaRPr lang="en-US" dirty="0"/>
          </a:p>
          <a:p>
            <a:r>
              <a:rPr lang="en-US" dirty="0">
                <a:hlinkClick r:id="rId6"/>
              </a:rPr>
              <a:t>https://www.americanexpress.com/en-us/business/trends-and-insights/articles/the-role-of-statistics-in-business-decision-making/</a:t>
            </a:r>
            <a:endParaRPr lang="en-US" dirty="0"/>
          </a:p>
          <a:p>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51</a:t>
            </a:fld>
            <a:endParaRPr lang="en-US"/>
          </a:p>
        </p:txBody>
      </p:sp>
    </p:spTree>
    <p:extLst>
      <p:ext uri="{BB962C8B-B14F-4D97-AF65-F5344CB8AC3E}">
        <p14:creationId xmlns:p14="http://schemas.microsoft.com/office/powerpoint/2010/main" val="173898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out of the box reports available, plus many more reports created &amp; shared by Alma users globally. Oftentimes, if there’s a report you need, an Alma user somewhere has created a report you can use. I was working with a group of libraries that needed to do some annual reporting, but couldn’t find the report they needed in the various reports that were available out of the box, but when we looked for those reports in the community folders we found at least 75 possible reports. The Community reports use the parameters of the individual that created them with the data of the library that is accessing them, so there isn’t any cross-pollination of the creator’s data with your own. </a:t>
            </a:r>
          </a:p>
        </p:txBody>
      </p:sp>
      <p:sp>
        <p:nvSpPr>
          <p:cNvPr id="4" name="Slide Number Placeholder 3"/>
          <p:cNvSpPr>
            <a:spLocks noGrp="1"/>
          </p:cNvSpPr>
          <p:nvPr>
            <p:ph type="sldNum" sz="quarter" idx="5"/>
          </p:nvPr>
        </p:nvSpPr>
        <p:spPr/>
        <p:txBody>
          <a:bodyPr/>
          <a:lstStyle/>
          <a:p>
            <a:fld id="{3248BA56-D24A-4E3E-A7AE-4841F2C89B91}" type="slidenum">
              <a:rPr lang="en-US" smtClean="0"/>
              <a:t>7</a:t>
            </a:fld>
            <a:endParaRPr lang="en-US"/>
          </a:p>
        </p:txBody>
      </p:sp>
    </p:spTree>
    <p:extLst>
      <p:ext uri="{BB962C8B-B14F-4D97-AF65-F5344CB8AC3E}">
        <p14:creationId xmlns:p14="http://schemas.microsoft.com/office/powerpoint/2010/main" val="3759728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52</a:t>
            </a:fld>
            <a:endParaRPr lang="en-US"/>
          </a:p>
        </p:txBody>
      </p:sp>
    </p:spTree>
    <p:extLst>
      <p:ext uri="{BB962C8B-B14F-4D97-AF65-F5344CB8AC3E}">
        <p14:creationId xmlns:p14="http://schemas.microsoft.com/office/powerpoint/2010/main" val="265709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run through of these measurements/dimensions. </a:t>
            </a:r>
          </a:p>
          <a:p>
            <a:endParaRPr lang="en-US" dirty="0"/>
          </a:p>
          <a:p>
            <a:r>
              <a:rPr lang="en-US" dirty="0"/>
              <a:t>I know it can be intimidating in the beginning to look at these reports and try to play around with things, but I think it’s important to note that the worst thing that’s going to happen is you create a report that doesn’t work. The things you create in Alma Analytics don’t affect the underlying data. Analytics is a separate system that the data is exported to and the process only goes one way. </a:t>
            </a:r>
          </a:p>
        </p:txBody>
      </p:sp>
      <p:sp>
        <p:nvSpPr>
          <p:cNvPr id="4" name="Slide Number Placeholder 3"/>
          <p:cNvSpPr>
            <a:spLocks noGrp="1"/>
          </p:cNvSpPr>
          <p:nvPr>
            <p:ph type="sldNum" sz="quarter" idx="5"/>
          </p:nvPr>
        </p:nvSpPr>
        <p:spPr/>
        <p:txBody>
          <a:bodyPr/>
          <a:lstStyle/>
          <a:p>
            <a:fld id="{3248BA56-D24A-4E3E-A7AE-4841F2C89B91}" type="slidenum">
              <a:rPr lang="en-US" smtClean="0"/>
              <a:t>9</a:t>
            </a:fld>
            <a:endParaRPr lang="en-US"/>
          </a:p>
        </p:txBody>
      </p:sp>
    </p:spTree>
    <p:extLst>
      <p:ext uri="{BB962C8B-B14F-4D97-AF65-F5344CB8AC3E}">
        <p14:creationId xmlns:p14="http://schemas.microsoft.com/office/powerpoint/2010/main" val="327679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I had 3 separate slides that listed each of these subject areas with a couple of words about each, but I knew that my director would say there were too many words on too many slides, so I cut back. I won’t go through each of these, but you can see there are a lot of areas to poke around in and a lot of potential information about Alma available to you. For comparison, Primo Analytics has 8 subject areas and Summon Analytics has 6. </a:t>
            </a:r>
          </a:p>
        </p:txBody>
      </p:sp>
      <p:sp>
        <p:nvSpPr>
          <p:cNvPr id="4" name="Slide Number Placeholder 3"/>
          <p:cNvSpPr>
            <a:spLocks noGrp="1"/>
          </p:cNvSpPr>
          <p:nvPr>
            <p:ph type="sldNum" sz="quarter" idx="5"/>
          </p:nvPr>
        </p:nvSpPr>
        <p:spPr/>
        <p:txBody>
          <a:bodyPr/>
          <a:lstStyle/>
          <a:p>
            <a:fld id="{3248BA56-D24A-4E3E-A7AE-4841F2C89B91}" type="slidenum">
              <a:rPr lang="en-US" smtClean="0"/>
              <a:t>11</a:t>
            </a:fld>
            <a:endParaRPr lang="en-US"/>
          </a:p>
        </p:txBody>
      </p:sp>
    </p:spTree>
    <p:extLst>
      <p:ext uri="{BB962C8B-B14F-4D97-AF65-F5344CB8AC3E}">
        <p14:creationId xmlns:p14="http://schemas.microsoft.com/office/powerpoint/2010/main" val="379666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https://smallbusiness.chron.com/importance-statistics-management-decision-making-4589.html</a:t>
            </a:r>
            <a:endParaRPr lang="en-US" dirty="0"/>
          </a:p>
          <a:p>
            <a:r>
              <a:rPr lang="en-US" dirty="0">
                <a:hlinkClick r:id="rId4"/>
              </a:rPr>
              <a:t>https://www.quora.com/How-is-statistics-used-in-business-decision-making</a:t>
            </a:r>
            <a:endParaRPr lang="en-US" dirty="0"/>
          </a:p>
          <a:p>
            <a:endParaRPr lang="en-US" dirty="0"/>
          </a:p>
          <a:p>
            <a:r>
              <a:rPr lang="en-US" dirty="0"/>
              <a:t>What are the subject areas for Alma Analytics? Know what data is available to pull from. </a:t>
            </a:r>
          </a:p>
          <a:p>
            <a:endParaRPr lang="en-US" dirty="0"/>
          </a:p>
          <a:p>
            <a:r>
              <a:rPr lang="en-US" dirty="0">
                <a:hlinkClick r:id="rId5"/>
              </a:rPr>
              <a:t>https://simplyeducate.me/2012/12/02/the-role-of-statistics-in-decision-making/</a:t>
            </a:r>
            <a:endParaRPr lang="en-US" dirty="0"/>
          </a:p>
          <a:p>
            <a:endParaRPr lang="en-US" dirty="0"/>
          </a:p>
          <a:p>
            <a:r>
              <a:rPr lang="en-US" dirty="0">
                <a:hlinkClick r:id="rId6"/>
              </a:rPr>
              <a:t>https://www.abs.gov.au/ausstats/abs@.nsf/lookup/1500.0chapter42010</a:t>
            </a:r>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13</a:t>
            </a:fld>
            <a:endParaRPr lang="en-US"/>
          </a:p>
        </p:txBody>
      </p:sp>
    </p:spTree>
    <p:extLst>
      <p:ext uri="{BB962C8B-B14F-4D97-AF65-F5344CB8AC3E}">
        <p14:creationId xmlns:p14="http://schemas.microsoft.com/office/powerpoint/2010/main" val="290319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https://www.abs.gov.au/ausstats/abs@.nsf/lookup/1500.0chapter62010</a:t>
            </a:r>
            <a:endParaRPr lang="en-US" dirty="0"/>
          </a:p>
          <a:p>
            <a:endParaRPr lang="en-US" dirty="0"/>
          </a:p>
          <a:p>
            <a:r>
              <a:rPr lang="en-US" dirty="0"/>
              <a:t>What types of data are available in Alma Analytics</a:t>
            </a:r>
          </a:p>
        </p:txBody>
      </p:sp>
      <p:sp>
        <p:nvSpPr>
          <p:cNvPr id="4" name="Slide Number Placeholder 3"/>
          <p:cNvSpPr>
            <a:spLocks noGrp="1"/>
          </p:cNvSpPr>
          <p:nvPr>
            <p:ph type="sldNum" sz="quarter" idx="5"/>
          </p:nvPr>
        </p:nvSpPr>
        <p:spPr/>
        <p:txBody>
          <a:bodyPr/>
          <a:lstStyle/>
          <a:p>
            <a:fld id="{3248BA56-D24A-4E3E-A7AE-4841F2C89B91}" type="slidenum">
              <a:rPr lang="en-US" smtClean="0"/>
              <a:t>15</a:t>
            </a:fld>
            <a:endParaRPr lang="en-US"/>
          </a:p>
        </p:txBody>
      </p:sp>
    </p:spTree>
    <p:extLst>
      <p:ext uri="{BB962C8B-B14F-4D97-AF65-F5344CB8AC3E}">
        <p14:creationId xmlns:p14="http://schemas.microsoft.com/office/powerpoint/2010/main" val="301465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before, there are a lot of out of the box reports, as well as a plethora of shared reports and the ability to create your own custom reports. </a:t>
            </a:r>
          </a:p>
          <a:p>
            <a:endParaRPr lang="en-US" dirty="0">
              <a:hlinkClick r:id="rId3"/>
            </a:endParaRPr>
          </a:p>
          <a:p>
            <a:r>
              <a:rPr lang="en-US" dirty="0">
                <a:hlinkClick r:id="rId3"/>
              </a:rPr>
              <a:t>https://www.abs.gov.au/ausstats/abs@.nsf/lookup/1500.0chapter62010</a:t>
            </a:r>
            <a:endParaRPr lang="en-US" dirty="0"/>
          </a:p>
          <a:p>
            <a:endParaRPr lang="en-US" dirty="0"/>
          </a:p>
          <a:p>
            <a:r>
              <a:rPr lang="en-US" dirty="0"/>
              <a:t>What types of data are available in Alma Analytics</a:t>
            </a:r>
          </a:p>
          <a:p>
            <a:endParaRPr lang="en-US" dirty="0"/>
          </a:p>
        </p:txBody>
      </p:sp>
      <p:sp>
        <p:nvSpPr>
          <p:cNvPr id="4" name="Slide Number Placeholder 3"/>
          <p:cNvSpPr>
            <a:spLocks noGrp="1"/>
          </p:cNvSpPr>
          <p:nvPr>
            <p:ph type="sldNum" sz="quarter" idx="5"/>
          </p:nvPr>
        </p:nvSpPr>
        <p:spPr/>
        <p:txBody>
          <a:bodyPr/>
          <a:lstStyle/>
          <a:p>
            <a:fld id="{3248BA56-D24A-4E3E-A7AE-4841F2C89B91}" type="slidenum">
              <a:rPr lang="en-US" smtClean="0"/>
              <a:t>16</a:t>
            </a:fld>
            <a:endParaRPr lang="en-US"/>
          </a:p>
        </p:txBody>
      </p:sp>
    </p:spTree>
    <p:extLst>
      <p:ext uri="{BB962C8B-B14F-4D97-AF65-F5344CB8AC3E}">
        <p14:creationId xmlns:p14="http://schemas.microsoft.com/office/powerpoint/2010/main" val="342083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of an idea you have of what you need going in, the better off you’ll be when trying to get answers from the data. </a:t>
            </a:r>
          </a:p>
        </p:txBody>
      </p:sp>
      <p:sp>
        <p:nvSpPr>
          <p:cNvPr id="4" name="Slide Number Placeholder 3"/>
          <p:cNvSpPr>
            <a:spLocks noGrp="1"/>
          </p:cNvSpPr>
          <p:nvPr>
            <p:ph type="sldNum" sz="quarter" idx="5"/>
          </p:nvPr>
        </p:nvSpPr>
        <p:spPr/>
        <p:txBody>
          <a:bodyPr/>
          <a:lstStyle/>
          <a:p>
            <a:fld id="{3248BA56-D24A-4E3E-A7AE-4841F2C89B91}" type="slidenum">
              <a:rPr lang="en-US" smtClean="0"/>
              <a:t>17</a:t>
            </a:fld>
            <a:endParaRPr lang="en-US"/>
          </a:p>
        </p:txBody>
      </p:sp>
    </p:spTree>
    <p:extLst>
      <p:ext uri="{BB962C8B-B14F-4D97-AF65-F5344CB8AC3E}">
        <p14:creationId xmlns:p14="http://schemas.microsoft.com/office/powerpoint/2010/main" val="261753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474A-7810-43EE-A5D5-403434A5B1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09E972-EFB0-4EE8-ADE0-42DEEF0F0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0F3C6-0DF9-43C3-BC4E-FF85634F028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B6C2B7-4FE1-4309-81B8-B7EC46A03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F94C1-1084-4499-9688-B8022F05C397}"/>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218637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1594-C7CD-4DBF-B56B-1209F58BC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B51F51-622A-42B5-9A46-2AF10E380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E31B0-4E63-43F2-85C1-940E1A005B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3DE321-EC78-48F3-A276-BE74EEB1B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8B434-C072-4FA1-90AE-B133E302A68E}"/>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188376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BD903-EC9A-4F1E-97A3-868399B268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71D00D-E0D4-41AB-810E-B541D86F55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7B5E2-DF13-43DF-A4CA-FC878A293D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50915A-7803-43F6-A392-D33F392B7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7E982-C7DE-492C-A347-B3B59D152A35}"/>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409048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2" name="Title 1"/>
          <p:cNvSpPr>
            <a:spLocks noGrp="1"/>
          </p:cNvSpPr>
          <p:nvPr>
            <p:ph type="ctrTitle" hasCustomPrompt="1"/>
          </p:nvPr>
        </p:nvSpPr>
        <p:spPr>
          <a:xfrm>
            <a:off x="714278" y="3618964"/>
            <a:ext cx="8435879" cy="959433"/>
          </a:xfrm>
          <a:prstGeom prst="rect">
            <a:avLst/>
          </a:prstGeom>
        </p:spPr>
        <p:txBody>
          <a:bodyPr anchor="ctr" anchorCtr="0">
            <a:noAutofit/>
          </a:bodyPr>
          <a:lstStyle>
            <a:lvl1pPr algn="l">
              <a:defRPr sz="48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714278" y="4677139"/>
            <a:ext cx="8435879" cy="637840"/>
          </a:xfrm>
          <a:prstGeom prst="rect">
            <a:avLst/>
          </a:prstGeom>
        </p:spPr>
        <p:txBody>
          <a:bodyPr anchor="t" anchorCtr="0"/>
          <a:lstStyle>
            <a:lvl1pPr marL="0" indent="0" algn="l">
              <a:buNone/>
              <a:defRPr sz="2667">
                <a:solidFill>
                  <a:schemeClr val="accent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02289" y="5637246"/>
            <a:ext cx="1583499" cy="659215"/>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713317" y="5407216"/>
            <a:ext cx="7495116" cy="486833"/>
          </a:xfrm>
        </p:spPr>
        <p:txBody>
          <a:bodyPr>
            <a:normAutofit/>
          </a:bodyPr>
          <a:lstStyle>
            <a:lvl1pPr marL="0" indent="0" algn="l" defTabSz="1219170" rtl="0" eaLnBrk="1" latinLnBrk="0" hangingPunct="1">
              <a:spcBef>
                <a:spcPts val="400"/>
              </a:spcBef>
              <a:buFont typeface="Arial" panose="020B0604020202020204" pitchFamily="34" charset="0"/>
              <a:buNone/>
              <a:defRPr lang="en-US" sz="2133" kern="1200" dirty="0" smtClean="0">
                <a:solidFill>
                  <a:schemeClr val="accent1"/>
                </a:solidFill>
                <a:latin typeface="+mn-lt"/>
                <a:ea typeface="+mn-ea"/>
                <a:cs typeface="+mn-cs"/>
              </a:defRPr>
            </a:lvl1pPr>
            <a:lvl2pPr marL="609585" indent="0">
              <a:buNone/>
              <a:defRPr/>
            </a:lvl2pPr>
          </a:lstStyle>
          <a:p>
            <a:pPr lvl="0"/>
            <a:r>
              <a:rPr lang="en-US" dirty="0"/>
              <a:t>Edit sub title</a:t>
            </a:r>
          </a:p>
        </p:txBody>
      </p:sp>
    </p:spTree>
    <p:extLst>
      <p:ext uri="{BB962C8B-B14F-4D97-AF65-F5344CB8AC3E}">
        <p14:creationId xmlns:p14="http://schemas.microsoft.com/office/powerpoint/2010/main" val="252638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65"/>
            <a:ext cx="12185332" cy="6858265"/>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5244803" y="356660"/>
            <a:ext cx="6432715" cy="5786355"/>
          </a:xfrm>
          <a:prstGeom prst="rect">
            <a:avLst/>
          </a:prstGeom>
        </p:spPr>
        <p:txBody>
          <a:bodyPr/>
          <a:lstStyle>
            <a:lvl1pPr>
              <a:lnSpc>
                <a:spcPct val="100000"/>
              </a:lnSpc>
              <a:spcBef>
                <a:spcPts val="800"/>
              </a:spcBef>
              <a:spcAft>
                <a:spcPts val="0"/>
              </a:spcAft>
              <a:buClr>
                <a:schemeClr val="accent1"/>
              </a:buClr>
              <a:defRPr sz="3200">
                <a:latin typeface="+mn-lt"/>
              </a:defRPr>
            </a:lvl1pPr>
            <a:lvl2pPr>
              <a:lnSpc>
                <a:spcPct val="100000"/>
              </a:lnSpc>
              <a:spcBef>
                <a:spcPts val="800"/>
              </a:spcBef>
              <a:spcAft>
                <a:spcPts val="0"/>
              </a:spcAft>
              <a:buClr>
                <a:schemeClr val="accent6"/>
              </a:buClr>
              <a:defRPr sz="2667" baseline="0">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306175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29" y="-1"/>
            <a:ext cx="12162172" cy="68580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4608945" y="2887171"/>
            <a:ext cx="3744416" cy="637840"/>
          </a:xfrm>
          <a:prstGeom prst="rect">
            <a:avLst/>
          </a:prstGeom>
        </p:spPr>
        <p:txBody>
          <a:bodyPr anchor="t" anchorCtr="0">
            <a:normAutofit/>
          </a:bodyPr>
          <a:lstStyle>
            <a:lvl1pPr marL="0" indent="0" algn="ctr">
              <a:buNone/>
              <a:defRPr sz="2400">
                <a:solidFill>
                  <a:schemeClr val="accent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4463819" y="2858739"/>
            <a:ext cx="403244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02289" y="5637246"/>
            <a:ext cx="1583499" cy="659215"/>
          </a:xfrm>
          <a:prstGeom prst="rect">
            <a:avLst/>
          </a:prstGeom>
        </p:spPr>
      </p:pic>
    </p:spTree>
    <p:extLst>
      <p:ext uri="{BB962C8B-B14F-4D97-AF65-F5344CB8AC3E}">
        <p14:creationId xmlns:p14="http://schemas.microsoft.com/office/powerpoint/2010/main" val="253963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01965" y="4426371"/>
            <a:ext cx="8658399" cy="1654111"/>
          </a:xfrm>
          <a:prstGeom prst="rect">
            <a:avLst/>
          </a:prstGeom>
        </p:spPr>
        <p:txBody>
          <a:bodyPr anchor="t" anchorCtr="0">
            <a:noAutofit/>
          </a:bodyPr>
          <a:lstStyle>
            <a:lvl1pPr algn="l">
              <a:defRPr sz="3733">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1" cy="4270987"/>
          </a:xfrm>
          <a:prstGeom prst="rect">
            <a:avLst/>
          </a:prstGeom>
        </p:spPr>
      </p:pic>
    </p:spTree>
    <p:extLst>
      <p:ext uri="{BB962C8B-B14F-4D97-AF65-F5344CB8AC3E}">
        <p14:creationId xmlns:p14="http://schemas.microsoft.com/office/powerpoint/2010/main" val="3881612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01965" y="4426371"/>
            <a:ext cx="8658399" cy="1654111"/>
          </a:xfrm>
          <a:prstGeom prst="rect">
            <a:avLst/>
          </a:prstGeom>
        </p:spPr>
        <p:txBody>
          <a:bodyPr anchor="t" anchorCtr="0">
            <a:noAutofit/>
          </a:bodyPr>
          <a:lstStyle>
            <a:lvl1pPr algn="l">
              <a:defRPr sz="3733">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12192000" cy="4207860"/>
          </a:xfrm>
          <a:prstGeom prst="rect">
            <a:avLst/>
          </a:prstGeom>
        </p:spPr>
      </p:pic>
    </p:spTree>
    <p:extLst>
      <p:ext uri="{BB962C8B-B14F-4D97-AF65-F5344CB8AC3E}">
        <p14:creationId xmlns:p14="http://schemas.microsoft.com/office/powerpoint/2010/main" val="736422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8016214" y="1017940"/>
            <a:ext cx="3774348" cy="53166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527381" y="93887"/>
            <a:ext cx="11233248" cy="768085"/>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527381" y="1028734"/>
            <a:ext cx="7296811" cy="5305847"/>
          </a:xfrm>
          <a:prstGeom prst="rect">
            <a:avLst/>
          </a:prstGeom>
        </p:spPr>
        <p:txBody>
          <a:bodyPr/>
          <a:lstStyle>
            <a:lvl1pPr>
              <a:lnSpc>
                <a:spcPct val="100000"/>
              </a:lnSpc>
              <a:spcBef>
                <a:spcPts val="800"/>
              </a:spcBef>
              <a:spcAft>
                <a:spcPts val="0"/>
              </a:spcAft>
              <a:defRPr sz="3200">
                <a:solidFill>
                  <a:schemeClr val="tx1">
                    <a:lumMod val="85000"/>
                    <a:lumOff val="15000"/>
                  </a:schemeClr>
                </a:solidFill>
                <a:latin typeface="+mn-lt"/>
              </a:defRPr>
            </a:lvl1pPr>
            <a:lvl2pPr>
              <a:lnSpc>
                <a:spcPct val="100000"/>
              </a:lnSpc>
              <a:spcBef>
                <a:spcPts val="800"/>
              </a:spcBef>
              <a:spcAft>
                <a:spcPts val="0"/>
              </a:spcAft>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7934639" y="1423809"/>
            <a:ext cx="675432" cy="711537"/>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11496939" y="5218963"/>
            <a:ext cx="911424" cy="720733"/>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grpSp>
    </p:spTree>
    <p:extLst>
      <p:ext uri="{BB962C8B-B14F-4D97-AF65-F5344CB8AC3E}">
        <p14:creationId xmlns:p14="http://schemas.microsoft.com/office/powerpoint/2010/main" val="3040115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016213" y="1028734"/>
            <a:ext cx="3744416" cy="53058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527381" y="93887"/>
            <a:ext cx="11233248" cy="768085"/>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527381" y="1028734"/>
            <a:ext cx="7296811" cy="5305847"/>
          </a:xfrm>
          <a:prstGeom prst="rect">
            <a:avLst/>
          </a:prstGeom>
        </p:spPr>
        <p:txBody>
          <a:bodyPr/>
          <a:lstStyle>
            <a:lvl1pPr>
              <a:lnSpc>
                <a:spcPct val="100000"/>
              </a:lnSpc>
              <a:spcBef>
                <a:spcPts val="800"/>
              </a:spcBef>
              <a:spcAft>
                <a:spcPts val="0"/>
              </a:spcAft>
              <a:defRPr sz="3200">
                <a:solidFill>
                  <a:schemeClr val="tx1">
                    <a:lumMod val="85000"/>
                    <a:lumOff val="15000"/>
                  </a:schemeClr>
                </a:solidFill>
                <a:latin typeface="+mn-lt"/>
              </a:defRPr>
            </a:lvl1pPr>
            <a:lvl2pPr>
              <a:lnSpc>
                <a:spcPct val="100000"/>
              </a:lnSpc>
              <a:spcBef>
                <a:spcPts val="800"/>
              </a:spcBef>
              <a:spcAft>
                <a:spcPts val="0"/>
              </a:spcAft>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7928677" y="1322431"/>
            <a:ext cx="641564" cy="675859"/>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948" y="4101076"/>
            <a:ext cx="1165405" cy="902985"/>
          </a:xfrm>
          <a:prstGeom prst="rect">
            <a:avLst/>
          </a:prstGeom>
          <a:effectLst/>
        </p:spPr>
      </p:pic>
    </p:spTree>
    <p:extLst>
      <p:ext uri="{BB962C8B-B14F-4D97-AF65-F5344CB8AC3E}">
        <p14:creationId xmlns:p14="http://schemas.microsoft.com/office/powerpoint/2010/main" val="509113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8399784" y="1028734"/>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8737580"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CC9C715B-D967-4E36-BF64-BCDC51CCC933}"/>
              </a:ext>
            </a:extLst>
          </p:cNvPr>
          <p:cNvSpPr/>
          <p:nvPr userDrawn="1"/>
        </p:nvSpPr>
        <p:spPr>
          <a:xfrm>
            <a:off x="8574474"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5398" y="2491161"/>
            <a:ext cx="3120396" cy="238945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527381" y="93887"/>
            <a:ext cx="11233248" cy="768085"/>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527381" y="1028734"/>
            <a:ext cx="7749455" cy="5305847"/>
          </a:xfrm>
          <a:prstGeom prst="rect">
            <a:avLst/>
          </a:prstGeom>
        </p:spPr>
        <p:txBody>
          <a:bodyPr/>
          <a:lstStyle>
            <a:lvl1pPr>
              <a:lnSpc>
                <a:spcPct val="100000"/>
              </a:lnSpc>
              <a:spcBef>
                <a:spcPts val="800"/>
              </a:spcBef>
              <a:spcAft>
                <a:spcPts val="0"/>
              </a:spcAft>
              <a:defRPr sz="3200">
                <a:solidFill>
                  <a:schemeClr val="tx1">
                    <a:lumMod val="85000"/>
                    <a:lumOff val="15000"/>
                  </a:schemeClr>
                </a:solidFill>
                <a:latin typeface="+mn-lt"/>
              </a:defRPr>
            </a:lvl1pPr>
            <a:lvl2pPr>
              <a:lnSpc>
                <a:spcPct val="100000"/>
              </a:lnSpc>
              <a:spcBef>
                <a:spcPts val="800"/>
              </a:spcBef>
              <a:spcAft>
                <a:spcPts val="0"/>
              </a:spcAft>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11117619" y="1325626"/>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8666255" y="5157192"/>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495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2DF1-576D-4238-9F99-25B8ECEE3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2D831-8DE1-4512-BCE9-B84756A893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F6FF9-00B6-40DE-919C-65404179BF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24E0A4-FEAE-4817-9969-8153169A9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508CC-C8E5-42A8-AFA3-95E467296D5E}"/>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1246642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lide Number Placeholder 2"/>
          <p:cNvSpPr>
            <a:spLocks noGrp="1"/>
          </p:cNvSpPr>
          <p:nvPr>
            <p:ph type="sldNum" sz="quarter" idx="10"/>
          </p:nvPr>
        </p:nvSpPr>
        <p:spPr>
          <a:xfrm>
            <a:off x="5736290" y="6416053"/>
            <a:ext cx="719423" cy="486833"/>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527381" y="1028734"/>
            <a:ext cx="11233248" cy="5305847"/>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96045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701965" y="4426371"/>
            <a:ext cx="8658399" cy="1654111"/>
          </a:xfrm>
          <a:prstGeom prst="rect">
            <a:avLst/>
          </a:prstGeom>
        </p:spPr>
        <p:txBody>
          <a:bodyPr anchor="t" anchorCtr="0">
            <a:noAutofit/>
          </a:bodyPr>
          <a:lstStyle>
            <a:lvl1pPr algn="l">
              <a:defRPr sz="3733">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4177261"/>
          </a:xfrm>
          <a:prstGeom prst="rect">
            <a:avLst/>
          </a:prstGeom>
        </p:spPr>
      </p:pic>
    </p:spTree>
    <p:extLst>
      <p:ext uri="{BB962C8B-B14F-4D97-AF65-F5344CB8AC3E}">
        <p14:creationId xmlns:p14="http://schemas.microsoft.com/office/powerpoint/2010/main" val="4215830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6764113"/>
            <a:ext cx="12192000" cy="128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lide Number Placeholder 2"/>
          <p:cNvSpPr>
            <a:spLocks noGrp="1"/>
          </p:cNvSpPr>
          <p:nvPr>
            <p:ph type="sldNum" sz="quarter" idx="10"/>
          </p:nvPr>
        </p:nvSpPr>
        <p:spPr>
          <a:xfrm>
            <a:off x="5736290" y="6416053"/>
            <a:ext cx="719423" cy="486833"/>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527381" y="93887"/>
            <a:ext cx="11233248" cy="768085"/>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527381" y="1028734"/>
            <a:ext cx="11233248" cy="5305847"/>
          </a:xfrm>
          <a:prstGeom prst="rect">
            <a:avLst/>
          </a:prstGeom>
        </p:spPr>
        <p:txBody>
          <a:bodyPr/>
          <a:lstStyle>
            <a:lvl1pPr>
              <a:lnSpc>
                <a:spcPct val="100000"/>
              </a:lnSpc>
              <a:spcBef>
                <a:spcPts val="800"/>
              </a:spcBef>
              <a:spcAft>
                <a:spcPts val="0"/>
              </a:spcAft>
              <a:buClr>
                <a:schemeClr val="accent1"/>
              </a:buClr>
              <a:defRPr sz="3200">
                <a:solidFill>
                  <a:schemeClr val="tx1">
                    <a:lumMod val="85000"/>
                    <a:lumOff val="15000"/>
                  </a:schemeClr>
                </a:solidFill>
                <a:latin typeface="+mn-lt"/>
              </a:defRPr>
            </a:lvl1pPr>
            <a:lvl2pPr>
              <a:lnSpc>
                <a:spcPct val="100000"/>
              </a:lnSpc>
              <a:spcBef>
                <a:spcPts val="800"/>
              </a:spcBef>
              <a:spcAft>
                <a:spcPts val="0"/>
              </a:spcAft>
              <a:buClr>
                <a:schemeClr val="accent6"/>
              </a:buClr>
              <a:defRPr sz="2667" baseline="0">
                <a:solidFill>
                  <a:schemeClr val="tx1">
                    <a:lumMod val="85000"/>
                    <a:lumOff val="15000"/>
                  </a:schemeClr>
                </a:solidFill>
                <a:latin typeface="+mn-lt"/>
              </a:defRPr>
            </a:lvl2pPr>
            <a:lvl3pPr>
              <a:lnSpc>
                <a:spcPct val="100000"/>
              </a:lnSpc>
              <a:spcBef>
                <a:spcPts val="0"/>
              </a:spcBef>
              <a:spcAft>
                <a:spcPts val="0"/>
              </a:spcAft>
              <a:defRPr sz="2400">
                <a:latin typeface="+mn-lt"/>
              </a:defRPr>
            </a:lvl3pPr>
            <a:lvl4pPr>
              <a:lnSpc>
                <a:spcPct val="100000"/>
              </a:lnSpc>
              <a:spcBef>
                <a:spcPts val="0"/>
              </a:spcBef>
              <a:spcAft>
                <a:spcPts val="0"/>
              </a:spcAft>
              <a:defRPr sz="2133">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5986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12192000" cy="4293096"/>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6115689" y="-1062570"/>
            <a:ext cx="7732263" cy="4321345"/>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1" name="Oval 80">
            <a:extLst>
              <a:ext uri="{FF2B5EF4-FFF2-40B4-BE49-F238E27FC236}">
                <a16:creationId xmlns:a16="http://schemas.microsoft.com/office/drawing/2014/main" id="{914776B8-7B03-4505-AEDF-84602B300845}"/>
              </a:ext>
            </a:extLst>
          </p:cNvPr>
          <p:cNvSpPr/>
          <p:nvPr userDrawn="1"/>
        </p:nvSpPr>
        <p:spPr>
          <a:xfrm>
            <a:off x="10282649" y="3003480"/>
            <a:ext cx="1160959" cy="98650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Oval 2">
            <a:extLst>
              <a:ext uri="{FF2B5EF4-FFF2-40B4-BE49-F238E27FC236}">
                <a16:creationId xmlns:a16="http://schemas.microsoft.com/office/drawing/2014/main" id="{C8306C14-4AE4-4B0C-9BF0-7AD54AAF7134}"/>
              </a:ext>
            </a:extLst>
          </p:cNvPr>
          <p:cNvSpPr/>
          <p:nvPr userDrawn="1"/>
        </p:nvSpPr>
        <p:spPr>
          <a:xfrm>
            <a:off x="5141382" y="1986790"/>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Oval 2">
            <a:extLst>
              <a:ext uri="{FF2B5EF4-FFF2-40B4-BE49-F238E27FC236}">
                <a16:creationId xmlns:a16="http://schemas.microsoft.com/office/drawing/2014/main" id="{9D3954BD-C8A0-4E3D-9812-39823FE08461}"/>
              </a:ext>
            </a:extLst>
          </p:cNvPr>
          <p:cNvSpPr/>
          <p:nvPr userDrawn="1"/>
        </p:nvSpPr>
        <p:spPr>
          <a:xfrm>
            <a:off x="1" y="1220755"/>
            <a:ext cx="6131263" cy="3072341"/>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itle 1"/>
          <p:cNvSpPr>
            <a:spLocks noGrp="1"/>
          </p:cNvSpPr>
          <p:nvPr>
            <p:ph type="ctrTitle" hasCustomPrompt="1"/>
          </p:nvPr>
        </p:nvSpPr>
        <p:spPr>
          <a:xfrm>
            <a:off x="701965" y="4426371"/>
            <a:ext cx="8658399" cy="1654111"/>
          </a:xfrm>
          <a:prstGeom prst="rect">
            <a:avLst/>
          </a:prstGeom>
        </p:spPr>
        <p:txBody>
          <a:bodyPr anchor="t" anchorCtr="0">
            <a:noAutofit/>
          </a:bodyPr>
          <a:lstStyle>
            <a:lvl1pPr algn="l">
              <a:defRPr sz="3733">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469155" y="-674009"/>
            <a:ext cx="6611811" cy="3695156"/>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5364356" y="1131543"/>
            <a:ext cx="858203" cy="693927"/>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8577385" y="-578191"/>
            <a:ext cx="2012411" cy="2119985"/>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240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95163" y="1931405"/>
            <a:ext cx="2630989" cy="2064431"/>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240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10611467" y="3254535"/>
            <a:ext cx="607179" cy="546647"/>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59338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2CC9-3BCE-4E0A-8FF3-950F6E7DD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D19C7-77EC-4F31-BF1E-51428556F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335309-A6C9-41CA-BD69-5C633DAD00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17F20B-5C16-4067-9C68-7F56838CE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D2B59-D56D-47F7-8A28-D9BD07FCEC3E}"/>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410347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571B-7BDE-49DB-9593-72730DD63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85A60-7BD8-4013-B5A3-70CC92F771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E5F2E7-A2E9-48C8-BB90-74C49E3086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E97CA-3F56-4C7C-9FD6-44A5B003C27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D6DDBF0-6A2C-4786-82B6-DEAA50C16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024F8-2167-4F4C-9E7B-9193F0B7CC99}"/>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337447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F8DA-704F-4E52-8A83-C4A879A9B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9D6D42-717A-4416-8FCD-0E5D41C90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133CC7-4C60-429A-B474-D27F35A2E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F09D3-BB00-4349-A3F3-E7ABFA306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7F97B0-D548-49E4-9844-6BD6483DD2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3F0C4B-445F-403B-8D4D-08B34AFD0F9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D7F412A-04E2-44F0-BA22-F9E22CE91C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DE8049-2D00-4615-ADA6-18B0418BA7B7}"/>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68543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CBC5-0371-42AF-8D6C-8AC9BC651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863A8-B16A-408F-BF22-23ECE09623D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14A7DE8-6746-4650-834C-238007523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958AD-0897-453E-A70D-70B08F267DD4}"/>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128072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D2CFE-F682-419D-BF22-5A94F5DAB1C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FE133E5-96FB-4BE9-AD42-43997BEFD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4B93F-F8D8-4585-B339-E3617E2C0091}"/>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7527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F93B-3157-4C26-93EA-3C9A39217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A1F6DC-1D09-4B75-A058-EB8B1FE5E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F686D9-971A-483D-95E0-AA5BCCF83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0AE30F-1B80-433F-BC47-ED63C3CFC01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87A741D-DDBB-47CC-A3F7-2DB1AC19DD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16CCD-C079-4DFC-98FA-5022A350DB66}"/>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393021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0722-8FEB-40F3-8E7F-18CF53A7A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3568C-F23F-40F1-B0C7-11E62D42C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484BA-B858-4212-BFE4-8AA4CE1B6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E6C5E4-AA00-4A37-B885-F4FB4E9484F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E0C9629-6E8A-4DAD-9496-2A94AB92B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345C4-4E54-4D4B-911F-97FB71600297}"/>
              </a:ext>
            </a:extLst>
          </p:cNvPr>
          <p:cNvSpPr>
            <a:spLocks noGrp="1"/>
          </p:cNvSpPr>
          <p:nvPr>
            <p:ph type="sldNum" sz="quarter" idx="12"/>
          </p:nvPr>
        </p:nvSpPr>
        <p:spPr/>
        <p:txBody>
          <a:bodyPr/>
          <a:lstStyle/>
          <a:p>
            <a:fld id="{F7F00E18-7A48-4578-9FCB-12DE657790DD}" type="slidenum">
              <a:rPr lang="en-US" smtClean="0"/>
              <a:t>‹#›</a:t>
            </a:fld>
            <a:endParaRPr lang="en-US"/>
          </a:p>
        </p:txBody>
      </p:sp>
    </p:spTree>
    <p:extLst>
      <p:ext uri="{BB962C8B-B14F-4D97-AF65-F5344CB8AC3E}">
        <p14:creationId xmlns:p14="http://schemas.microsoft.com/office/powerpoint/2010/main" val="253698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2C959-90A2-4272-8624-BF307EDE8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3C9E27-D443-4BA0-97BA-D270592A23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4A2F5-A51F-440A-BD4F-C30EA84EB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8261B95-2502-4898-9B0B-CD9FED9A5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213F5-E79A-436A-B469-6CE8B3725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00E18-7A48-4578-9FCB-12DE657790DD}" type="slidenum">
              <a:rPr lang="en-US" smtClean="0"/>
              <a:t>‹#›</a:t>
            </a:fld>
            <a:endParaRPr lang="en-US"/>
          </a:p>
        </p:txBody>
      </p:sp>
    </p:spTree>
    <p:extLst>
      <p:ext uri="{BB962C8B-B14F-4D97-AF65-F5344CB8AC3E}">
        <p14:creationId xmlns:p14="http://schemas.microsoft.com/office/powerpoint/2010/main" val="60981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https://knowledge.exlibrisgroup.com/Alma/Training/Extended_Training/Presentations_and_Documents_-_Analytics"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hyperlink" Target="https://www.abs.gov.au/ausstats/abs@.nsf/Latestproducts/1500.0Main%20Features12010?opendocument&amp;tabname=Summary&amp;prodno=1500.0&amp;issue=2010&amp;num=&amp;view=" TargetMode="External"/><Relationship Id="rId4" Type="http://schemas.openxmlformats.org/officeDocument/2006/relationships/hyperlink" Target="https://knowledge.exlibrisgroup.com/Alma/Product_Documentation/010Alma_Online_Help_(English)/080Analytics/Alma_Analytics_Subject_Areas/Benchmark"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Demystifying Analytics in Alma</a:t>
            </a:r>
          </a:p>
        </p:txBody>
      </p:sp>
      <p:sp>
        <p:nvSpPr>
          <p:cNvPr id="3" name="Subtitle 2"/>
          <p:cNvSpPr>
            <a:spLocks noGrp="1"/>
          </p:cNvSpPr>
          <p:nvPr>
            <p:ph type="subTitle" idx="1"/>
          </p:nvPr>
        </p:nvSpPr>
        <p:spPr/>
        <p:txBody>
          <a:bodyPr/>
          <a:lstStyle/>
          <a:p>
            <a:r>
              <a:rPr lang="en-US" dirty="0"/>
              <a:t>Interpreting Alma Analytics for Library Decision Making</a:t>
            </a:r>
          </a:p>
        </p:txBody>
      </p:sp>
      <p:sp>
        <p:nvSpPr>
          <p:cNvPr id="4" name="Text Placeholder 3">
            <a:extLst>
              <a:ext uri="{FF2B5EF4-FFF2-40B4-BE49-F238E27FC236}">
                <a16:creationId xmlns:a16="http://schemas.microsoft.com/office/drawing/2014/main" id="{551151B5-0EC4-4F1F-BD0C-1B8D5EB8FA14}"/>
              </a:ext>
            </a:extLst>
          </p:cNvPr>
          <p:cNvSpPr>
            <a:spLocks noGrp="1"/>
          </p:cNvSpPr>
          <p:nvPr>
            <p:ph type="body" sz="quarter" idx="12"/>
          </p:nvPr>
        </p:nvSpPr>
        <p:spPr/>
        <p:txBody>
          <a:bodyPr/>
          <a:lstStyle/>
          <a:p>
            <a:r>
              <a:rPr lang="en-US" dirty="0"/>
              <a:t>Matt Warnock, Customer Success Manager</a:t>
            </a:r>
          </a:p>
        </p:txBody>
      </p:sp>
    </p:spTree>
    <p:custDataLst>
      <p:tags r:id="rId1"/>
    </p:custDataLst>
    <p:extLst>
      <p:ext uri="{BB962C8B-B14F-4D97-AF65-F5344CB8AC3E}">
        <p14:creationId xmlns:p14="http://schemas.microsoft.com/office/powerpoint/2010/main" val="19176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E0FF-31AC-4143-8E24-D42DF84B0E0D}"/>
              </a:ext>
            </a:extLst>
          </p:cNvPr>
          <p:cNvSpPr>
            <a:spLocks noGrp="1"/>
          </p:cNvSpPr>
          <p:nvPr>
            <p:ph type="title"/>
          </p:nvPr>
        </p:nvSpPr>
        <p:spPr/>
        <p:txBody>
          <a:bodyPr>
            <a:normAutofit/>
          </a:bodyPr>
          <a:lstStyle/>
          <a:p>
            <a:r>
              <a:rPr lang="en-US" b="1" dirty="0"/>
              <a:t>Analytics General Terminology</a:t>
            </a:r>
          </a:p>
        </p:txBody>
      </p:sp>
      <p:graphicFrame>
        <p:nvGraphicFramePr>
          <p:cNvPr id="7" name="Content Placeholder 6">
            <a:extLst>
              <a:ext uri="{FF2B5EF4-FFF2-40B4-BE49-F238E27FC236}">
                <a16:creationId xmlns:a16="http://schemas.microsoft.com/office/drawing/2014/main" id="{75AB1B21-C9EC-4634-BFEE-6B5938F5CA0B}"/>
              </a:ext>
            </a:extLst>
          </p:cNvPr>
          <p:cNvGraphicFramePr>
            <a:graphicFrameLocks noGrp="1"/>
          </p:cNvGraphicFramePr>
          <p:nvPr>
            <p:ph idx="1"/>
            <p:extLst>
              <p:ext uri="{D42A27DB-BD31-4B8C-83A1-F6EECF244321}">
                <p14:modId xmlns:p14="http://schemas.microsoft.com/office/powerpoint/2010/main" val="213956005"/>
              </p:ext>
            </p:extLst>
          </p:nvPr>
        </p:nvGraphicFramePr>
        <p:xfrm>
          <a:off x="527050" y="1028699"/>
          <a:ext cx="11233150" cy="4550375"/>
        </p:xfrm>
        <a:graphic>
          <a:graphicData uri="http://schemas.openxmlformats.org/drawingml/2006/table">
            <a:tbl>
              <a:tblPr firstRow="1" bandRow="1">
                <a:tableStyleId>{5C22544A-7EE6-4342-B048-85BDC9FD1C3A}</a:tableStyleId>
              </a:tblPr>
              <a:tblGrid>
                <a:gridCol w="1914699">
                  <a:extLst>
                    <a:ext uri="{9D8B030D-6E8A-4147-A177-3AD203B41FA5}">
                      <a16:colId xmlns:a16="http://schemas.microsoft.com/office/drawing/2014/main" val="775125965"/>
                    </a:ext>
                  </a:extLst>
                </a:gridCol>
                <a:gridCol w="9318451">
                  <a:extLst>
                    <a:ext uri="{9D8B030D-6E8A-4147-A177-3AD203B41FA5}">
                      <a16:colId xmlns:a16="http://schemas.microsoft.com/office/drawing/2014/main" val="808448397"/>
                    </a:ext>
                  </a:extLst>
                </a:gridCol>
              </a:tblGrid>
              <a:tr h="574206">
                <a:tc>
                  <a:txBody>
                    <a:bodyPr/>
                    <a:lstStyle/>
                    <a:p>
                      <a:r>
                        <a:rPr lang="en-US" dirty="0"/>
                        <a:t>Term </a:t>
                      </a:r>
                    </a:p>
                  </a:txBody>
                  <a:tcPr/>
                </a:tc>
                <a:tc>
                  <a:txBody>
                    <a:bodyPr/>
                    <a:lstStyle/>
                    <a:p>
                      <a:r>
                        <a:rPr lang="en-US" dirty="0"/>
                        <a:t>Description</a:t>
                      </a:r>
                    </a:p>
                  </a:txBody>
                  <a:tcPr/>
                </a:tc>
                <a:extLst>
                  <a:ext uri="{0D108BD9-81ED-4DB2-BD59-A6C34878D82A}">
                    <a16:rowId xmlns:a16="http://schemas.microsoft.com/office/drawing/2014/main" val="676533295"/>
                  </a:ext>
                </a:extLst>
              </a:tr>
              <a:tr h="1415849">
                <a:tc>
                  <a:txBody>
                    <a:bodyPr/>
                    <a:lstStyle/>
                    <a:p>
                      <a:r>
                        <a:rPr lang="en-US" dirty="0"/>
                        <a:t>Subject Area</a:t>
                      </a:r>
                    </a:p>
                  </a:txBody>
                  <a:tcPr/>
                </a:tc>
                <a:tc>
                  <a:txBody>
                    <a:bodyPr/>
                    <a:lstStyle/>
                    <a:p>
                      <a:r>
                        <a:rPr lang="en-US" dirty="0"/>
                        <a:t>Data organized into different areas, such as Funds Expenditures, Fulfillment, Users, Fines and Fees, and Physical Items. Subject areas contain folders, measurement columns, attribute columns, and hierarchical columns. </a:t>
                      </a:r>
                    </a:p>
                  </a:txBody>
                  <a:tcPr/>
                </a:tc>
                <a:extLst>
                  <a:ext uri="{0D108BD9-81ED-4DB2-BD59-A6C34878D82A}">
                    <a16:rowId xmlns:a16="http://schemas.microsoft.com/office/drawing/2014/main" val="3617316412"/>
                  </a:ext>
                </a:extLst>
              </a:tr>
              <a:tr h="574206">
                <a:tc>
                  <a:txBody>
                    <a:bodyPr/>
                    <a:lstStyle/>
                    <a:p>
                      <a:r>
                        <a:rPr lang="en-US" dirty="0"/>
                        <a:t>Fact</a:t>
                      </a:r>
                    </a:p>
                  </a:txBody>
                  <a:tcPr/>
                </a:tc>
                <a:tc>
                  <a:txBody>
                    <a:bodyPr/>
                    <a:lstStyle/>
                    <a:p>
                      <a:r>
                        <a:rPr lang="en-US" dirty="0"/>
                        <a:t>Consists of the measurements, metrics, or facts related to a business process and contains the core part of the subject area. </a:t>
                      </a:r>
                    </a:p>
                  </a:txBody>
                  <a:tcPr/>
                </a:tc>
                <a:extLst>
                  <a:ext uri="{0D108BD9-81ED-4DB2-BD59-A6C34878D82A}">
                    <a16:rowId xmlns:a16="http://schemas.microsoft.com/office/drawing/2014/main" val="671168300"/>
                  </a:ext>
                </a:extLst>
              </a:tr>
              <a:tr h="574206">
                <a:tc>
                  <a:txBody>
                    <a:bodyPr/>
                    <a:lstStyle/>
                    <a:p>
                      <a:r>
                        <a:rPr lang="en-US" dirty="0"/>
                        <a:t>Measurement Column</a:t>
                      </a:r>
                    </a:p>
                  </a:txBody>
                  <a:tcPr/>
                </a:tc>
                <a:tc>
                  <a:txBody>
                    <a:bodyPr/>
                    <a:lstStyle/>
                    <a:p>
                      <a:r>
                        <a:rPr lang="en-US" dirty="0"/>
                        <a:t>A column of data in subject areas that holds a simple list of data values that can change or can be counted or aggregated in some way. </a:t>
                      </a:r>
                    </a:p>
                  </a:txBody>
                  <a:tcPr/>
                </a:tc>
                <a:extLst>
                  <a:ext uri="{0D108BD9-81ED-4DB2-BD59-A6C34878D82A}">
                    <a16:rowId xmlns:a16="http://schemas.microsoft.com/office/drawing/2014/main" val="115666031"/>
                  </a:ext>
                </a:extLst>
              </a:tr>
              <a:tr h="574206">
                <a:tc>
                  <a:txBody>
                    <a:bodyPr/>
                    <a:lstStyle/>
                    <a:p>
                      <a:r>
                        <a:rPr lang="en-US" dirty="0"/>
                        <a:t>Description Column</a:t>
                      </a:r>
                    </a:p>
                  </a:txBody>
                  <a:tcPr/>
                </a:tc>
                <a:tc>
                  <a:txBody>
                    <a:bodyPr/>
                    <a:lstStyle/>
                    <a:p>
                      <a:r>
                        <a:rPr lang="en-US" dirty="0"/>
                        <a:t>A column in subject areas that holds a flat list of values that are also known as members. </a:t>
                      </a:r>
                    </a:p>
                  </a:txBody>
                  <a:tcPr/>
                </a:tc>
                <a:extLst>
                  <a:ext uri="{0D108BD9-81ED-4DB2-BD59-A6C34878D82A}">
                    <a16:rowId xmlns:a16="http://schemas.microsoft.com/office/drawing/2014/main" val="1779401179"/>
                  </a:ext>
                </a:extLst>
              </a:tr>
              <a:tr h="574206">
                <a:tc>
                  <a:txBody>
                    <a:bodyPr/>
                    <a:lstStyle/>
                    <a:p>
                      <a:r>
                        <a:rPr lang="en-US" dirty="0"/>
                        <a:t>Dimensions</a:t>
                      </a:r>
                    </a:p>
                  </a:txBody>
                  <a:tcPr/>
                </a:tc>
                <a:tc>
                  <a:txBody>
                    <a:bodyPr/>
                    <a:lstStyle/>
                    <a:p>
                      <a:r>
                        <a:rPr lang="en-US" dirty="0"/>
                        <a:t>Tables that contain descriptive attributes that are typically textual fields or discrete numbers behaving like text, </a:t>
                      </a:r>
                      <a:r>
                        <a:rPr lang="en-US" dirty="0" err="1"/>
                        <a:t>eg.</a:t>
                      </a:r>
                      <a:r>
                        <a:rPr lang="en-US" dirty="0"/>
                        <a:t> Library Code, Vendor Name, Loan Date. </a:t>
                      </a:r>
                    </a:p>
                  </a:txBody>
                  <a:tcPr/>
                </a:tc>
                <a:extLst>
                  <a:ext uri="{0D108BD9-81ED-4DB2-BD59-A6C34878D82A}">
                    <a16:rowId xmlns:a16="http://schemas.microsoft.com/office/drawing/2014/main" val="1987046311"/>
                  </a:ext>
                </a:extLst>
              </a:tr>
            </a:tbl>
          </a:graphicData>
        </a:graphic>
      </p:graphicFrame>
      <p:sp>
        <p:nvSpPr>
          <p:cNvPr id="3" name="Slide Number Placeholder 2">
            <a:extLst>
              <a:ext uri="{FF2B5EF4-FFF2-40B4-BE49-F238E27FC236}">
                <a16:creationId xmlns:a16="http://schemas.microsoft.com/office/drawing/2014/main" id="{260E552D-0B7E-4A6D-81D2-BFCD7E7DB47A}"/>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80370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48A4-858A-4878-8CA8-41571174CE15}"/>
              </a:ext>
            </a:extLst>
          </p:cNvPr>
          <p:cNvSpPr>
            <a:spLocks noGrp="1"/>
          </p:cNvSpPr>
          <p:nvPr>
            <p:ph type="title"/>
          </p:nvPr>
        </p:nvSpPr>
        <p:spPr/>
        <p:txBody>
          <a:bodyPr/>
          <a:lstStyle/>
          <a:p>
            <a:r>
              <a:rPr lang="en-US" b="1" dirty="0"/>
              <a:t>Alma Analytics Subject Areas</a:t>
            </a:r>
          </a:p>
        </p:txBody>
      </p:sp>
      <p:sp>
        <p:nvSpPr>
          <p:cNvPr id="4" name="Slide Number Placeholder 3">
            <a:extLst>
              <a:ext uri="{FF2B5EF4-FFF2-40B4-BE49-F238E27FC236}">
                <a16:creationId xmlns:a16="http://schemas.microsoft.com/office/drawing/2014/main" id="{9764E7DE-45C6-43CB-9C26-C13FCDD7424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graphicFrame>
        <p:nvGraphicFramePr>
          <p:cNvPr id="5" name="Table 4">
            <a:extLst>
              <a:ext uri="{FF2B5EF4-FFF2-40B4-BE49-F238E27FC236}">
                <a16:creationId xmlns:a16="http://schemas.microsoft.com/office/drawing/2014/main" id="{956D100B-F624-4658-BEBB-C3548FF6EB90}"/>
              </a:ext>
            </a:extLst>
          </p:cNvPr>
          <p:cNvGraphicFramePr>
            <a:graphicFrameLocks noGrp="1"/>
          </p:cNvGraphicFramePr>
          <p:nvPr>
            <p:extLst>
              <p:ext uri="{D42A27DB-BD31-4B8C-83A1-F6EECF244321}">
                <p14:modId xmlns:p14="http://schemas.microsoft.com/office/powerpoint/2010/main" val="3658149945"/>
              </p:ext>
            </p:extLst>
          </p:nvPr>
        </p:nvGraphicFramePr>
        <p:xfrm>
          <a:off x="527381" y="861972"/>
          <a:ext cx="11233248" cy="5472611"/>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845566895"/>
                    </a:ext>
                  </a:extLst>
                </a:gridCol>
                <a:gridCol w="3744416">
                  <a:extLst>
                    <a:ext uri="{9D8B030D-6E8A-4147-A177-3AD203B41FA5}">
                      <a16:colId xmlns:a16="http://schemas.microsoft.com/office/drawing/2014/main" val="1764984416"/>
                    </a:ext>
                  </a:extLst>
                </a:gridCol>
                <a:gridCol w="3744416">
                  <a:extLst>
                    <a:ext uri="{9D8B030D-6E8A-4147-A177-3AD203B41FA5}">
                      <a16:colId xmlns:a16="http://schemas.microsoft.com/office/drawing/2014/main" val="3080734056"/>
                    </a:ext>
                  </a:extLst>
                </a:gridCol>
              </a:tblGrid>
              <a:tr h="562677">
                <a:tc gridSpan="3">
                  <a:txBody>
                    <a:bodyPr/>
                    <a:lstStyle/>
                    <a:p>
                      <a:pPr algn="ctr"/>
                      <a:r>
                        <a:rPr lang="en-US" sz="2800" dirty="0"/>
                        <a:t>So Many Subject Areas!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31213620"/>
                  </a:ext>
                </a:extLst>
              </a:tr>
              <a:tr h="562677">
                <a:tc>
                  <a:txBody>
                    <a:bodyPr/>
                    <a:lstStyle/>
                    <a:p>
                      <a:r>
                        <a:rPr lang="en-US" dirty="0"/>
                        <a:t>Analytics Usage Tracking</a:t>
                      </a:r>
                    </a:p>
                  </a:txBody>
                  <a:tcPr/>
                </a:tc>
                <a:tc>
                  <a:txBody>
                    <a:bodyPr/>
                    <a:lstStyle/>
                    <a:p>
                      <a:r>
                        <a:rPr lang="en-US" dirty="0"/>
                        <a:t>Benchmark</a:t>
                      </a:r>
                    </a:p>
                  </a:txBody>
                  <a:tcPr/>
                </a:tc>
                <a:tc>
                  <a:txBody>
                    <a:bodyPr/>
                    <a:lstStyle/>
                    <a:p>
                      <a:r>
                        <a:rPr lang="en-US" dirty="0"/>
                        <a:t>Borrowing Requests</a:t>
                      </a:r>
                    </a:p>
                  </a:txBody>
                  <a:tcPr/>
                </a:tc>
                <a:extLst>
                  <a:ext uri="{0D108BD9-81ED-4DB2-BD59-A6C34878D82A}">
                    <a16:rowId xmlns:a16="http://schemas.microsoft.com/office/drawing/2014/main" val="4289732194"/>
                  </a:ext>
                </a:extLst>
              </a:tr>
              <a:tr h="562677">
                <a:tc>
                  <a:txBody>
                    <a:bodyPr/>
                    <a:lstStyle/>
                    <a:p>
                      <a:r>
                        <a:rPr lang="en-US" dirty="0"/>
                        <a:t>Cost Usage</a:t>
                      </a:r>
                    </a:p>
                  </a:txBody>
                  <a:tcPr/>
                </a:tc>
                <a:tc>
                  <a:txBody>
                    <a:bodyPr/>
                    <a:lstStyle/>
                    <a:p>
                      <a:r>
                        <a:rPr lang="en-US" dirty="0"/>
                        <a:t>Course Reserves</a:t>
                      </a:r>
                    </a:p>
                  </a:txBody>
                  <a:tcPr/>
                </a:tc>
                <a:tc>
                  <a:txBody>
                    <a:bodyPr/>
                    <a:lstStyle/>
                    <a:p>
                      <a:r>
                        <a:rPr lang="en-US" dirty="0"/>
                        <a:t>Digital Inventory</a:t>
                      </a:r>
                    </a:p>
                  </a:txBody>
                  <a:tcPr/>
                </a:tc>
                <a:extLst>
                  <a:ext uri="{0D108BD9-81ED-4DB2-BD59-A6C34878D82A}">
                    <a16:rowId xmlns:a16="http://schemas.microsoft.com/office/drawing/2014/main" val="3709997547"/>
                  </a:ext>
                </a:extLst>
              </a:tr>
              <a:tr h="562677">
                <a:tc>
                  <a:txBody>
                    <a:bodyPr/>
                    <a:lstStyle/>
                    <a:p>
                      <a:r>
                        <a:rPr lang="en-US" dirty="0"/>
                        <a:t>Digital Usage</a:t>
                      </a:r>
                    </a:p>
                  </a:txBody>
                  <a:tcPr/>
                </a:tc>
                <a:tc>
                  <a:txBody>
                    <a:bodyPr/>
                    <a:lstStyle/>
                    <a:p>
                      <a:r>
                        <a:rPr lang="en-US" dirty="0"/>
                        <a:t>E-Inventory</a:t>
                      </a:r>
                    </a:p>
                  </a:txBody>
                  <a:tcPr/>
                </a:tc>
                <a:tc>
                  <a:txBody>
                    <a:bodyPr/>
                    <a:lstStyle/>
                    <a:p>
                      <a:r>
                        <a:rPr lang="en-US" dirty="0"/>
                        <a:t>Events</a:t>
                      </a:r>
                    </a:p>
                  </a:txBody>
                  <a:tcPr/>
                </a:tc>
                <a:extLst>
                  <a:ext uri="{0D108BD9-81ED-4DB2-BD59-A6C34878D82A}">
                    <a16:rowId xmlns:a16="http://schemas.microsoft.com/office/drawing/2014/main" val="1545044152"/>
                  </a:ext>
                </a:extLst>
              </a:tr>
              <a:tr h="562677">
                <a:tc>
                  <a:txBody>
                    <a:bodyPr/>
                    <a:lstStyle/>
                    <a:p>
                      <a:r>
                        <a:rPr lang="en-US" dirty="0"/>
                        <a:t>Fines and Fees</a:t>
                      </a:r>
                    </a:p>
                  </a:txBody>
                  <a:tcPr/>
                </a:tc>
                <a:tc>
                  <a:txBody>
                    <a:bodyPr/>
                    <a:lstStyle/>
                    <a:p>
                      <a:r>
                        <a:rPr lang="en-US" dirty="0"/>
                        <a:t>Fulfillment</a:t>
                      </a:r>
                    </a:p>
                  </a:txBody>
                  <a:tcPr/>
                </a:tc>
                <a:tc>
                  <a:txBody>
                    <a:bodyPr/>
                    <a:lstStyle/>
                    <a:p>
                      <a:r>
                        <a:rPr lang="en-US" dirty="0"/>
                        <a:t>Funds Expenditure</a:t>
                      </a:r>
                    </a:p>
                  </a:txBody>
                  <a:tcPr/>
                </a:tc>
                <a:extLst>
                  <a:ext uri="{0D108BD9-81ED-4DB2-BD59-A6C34878D82A}">
                    <a16:rowId xmlns:a16="http://schemas.microsoft.com/office/drawing/2014/main" val="3478459283"/>
                  </a:ext>
                </a:extLst>
              </a:tr>
              <a:tr h="562677">
                <a:tc>
                  <a:txBody>
                    <a:bodyPr/>
                    <a:lstStyle/>
                    <a:p>
                      <a:r>
                        <a:rPr lang="en-US" dirty="0" err="1"/>
                        <a:t>Leganto</a:t>
                      </a:r>
                      <a:r>
                        <a:rPr lang="en-US" dirty="0"/>
                        <a:t> Institutional Student Use</a:t>
                      </a:r>
                    </a:p>
                  </a:txBody>
                  <a:tcPr/>
                </a:tc>
                <a:tc>
                  <a:txBody>
                    <a:bodyPr/>
                    <a:lstStyle/>
                    <a:p>
                      <a:r>
                        <a:rPr lang="en-US" dirty="0" err="1"/>
                        <a:t>Leganto</a:t>
                      </a:r>
                      <a:r>
                        <a:rPr lang="en-US" dirty="0"/>
                        <a:t> Instructor Use</a:t>
                      </a:r>
                    </a:p>
                  </a:txBody>
                  <a:tcPr/>
                </a:tc>
                <a:tc>
                  <a:txBody>
                    <a:bodyPr/>
                    <a:lstStyle/>
                    <a:p>
                      <a:r>
                        <a:rPr lang="en-US" dirty="0" err="1"/>
                        <a:t>Leganto</a:t>
                      </a:r>
                      <a:r>
                        <a:rPr lang="en-US" dirty="0"/>
                        <a:t> Student Use</a:t>
                      </a:r>
                    </a:p>
                  </a:txBody>
                  <a:tcPr/>
                </a:tc>
                <a:extLst>
                  <a:ext uri="{0D108BD9-81ED-4DB2-BD59-A6C34878D82A}">
                    <a16:rowId xmlns:a16="http://schemas.microsoft.com/office/drawing/2014/main" val="792955291"/>
                  </a:ext>
                </a:extLst>
              </a:tr>
              <a:tr h="562677">
                <a:tc>
                  <a:txBody>
                    <a:bodyPr/>
                    <a:lstStyle/>
                    <a:p>
                      <a:r>
                        <a:rPr lang="en-US" dirty="0"/>
                        <a:t>Lending Requests</a:t>
                      </a:r>
                    </a:p>
                  </a:txBody>
                  <a:tcPr/>
                </a:tc>
                <a:tc>
                  <a:txBody>
                    <a:bodyPr/>
                    <a:lstStyle/>
                    <a:p>
                      <a:r>
                        <a:rPr lang="en-US" dirty="0"/>
                        <a:t>Licenses</a:t>
                      </a:r>
                    </a:p>
                  </a:txBody>
                  <a:tcPr/>
                </a:tc>
                <a:tc>
                  <a:txBody>
                    <a:bodyPr/>
                    <a:lstStyle/>
                    <a:p>
                      <a:r>
                        <a:rPr lang="en-US" dirty="0"/>
                        <a:t>Link Resolver Usage</a:t>
                      </a:r>
                    </a:p>
                  </a:txBody>
                  <a:tcPr/>
                </a:tc>
                <a:extLst>
                  <a:ext uri="{0D108BD9-81ED-4DB2-BD59-A6C34878D82A}">
                    <a16:rowId xmlns:a16="http://schemas.microsoft.com/office/drawing/2014/main" val="1163661672"/>
                  </a:ext>
                </a:extLst>
              </a:tr>
              <a:tr h="971195">
                <a:tc>
                  <a:txBody>
                    <a:bodyPr/>
                    <a:lstStyle/>
                    <a:p>
                      <a:r>
                        <a:rPr lang="en-US" dirty="0"/>
                        <a:t>Physical Items</a:t>
                      </a:r>
                    </a:p>
                  </a:txBody>
                  <a:tcPr/>
                </a:tc>
                <a:tc>
                  <a:txBody>
                    <a:bodyPr/>
                    <a:lstStyle/>
                    <a:p>
                      <a:r>
                        <a:rPr lang="en-US" dirty="0"/>
                        <a:t>Physical Items Historic Events</a:t>
                      </a:r>
                    </a:p>
                  </a:txBody>
                  <a:tcPr/>
                </a:tc>
                <a:tc>
                  <a:txBody>
                    <a:bodyPr/>
                    <a:lstStyle/>
                    <a:p>
                      <a:r>
                        <a:rPr lang="en-US" dirty="0"/>
                        <a:t>Requests</a:t>
                      </a:r>
                    </a:p>
                  </a:txBody>
                  <a:tcPr/>
                </a:tc>
                <a:extLst>
                  <a:ext uri="{0D108BD9-81ED-4DB2-BD59-A6C34878D82A}">
                    <a16:rowId xmlns:a16="http://schemas.microsoft.com/office/drawing/2014/main" val="2612368540"/>
                  </a:ext>
                </a:extLst>
              </a:tr>
              <a:tr h="562677">
                <a:tc>
                  <a:txBody>
                    <a:bodyPr/>
                    <a:lstStyle/>
                    <a:p>
                      <a:r>
                        <a:rPr lang="en-US" dirty="0"/>
                        <a:t>Titles </a:t>
                      </a:r>
                    </a:p>
                  </a:txBody>
                  <a:tcPr/>
                </a:tc>
                <a:tc>
                  <a:txBody>
                    <a:bodyPr/>
                    <a:lstStyle/>
                    <a:p>
                      <a:r>
                        <a:rPr lang="en-US" dirty="0"/>
                        <a:t>Usage Date</a:t>
                      </a:r>
                    </a:p>
                  </a:txBody>
                  <a:tcPr/>
                </a:tc>
                <a:tc>
                  <a:txBody>
                    <a:bodyPr/>
                    <a:lstStyle/>
                    <a:p>
                      <a:r>
                        <a:rPr lang="en-US" dirty="0"/>
                        <a:t>Users</a:t>
                      </a:r>
                    </a:p>
                  </a:txBody>
                  <a:tcPr/>
                </a:tc>
                <a:extLst>
                  <a:ext uri="{0D108BD9-81ED-4DB2-BD59-A6C34878D82A}">
                    <a16:rowId xmlns:a16="http://schemas.microsoft.com/office/drawing/2014/main" val="1084224107"/>
                  </a:ext>
                </a:extLst>
              </a:tr>
            </a:tbl>
          </a:graphicData>
        </a:graphic>
      </p:graphicFrame>
    </p:spTree>
    <p:extLst>
      <p:ext uri="{BB962C8B-B14F-4D97-AF65-F5344CB8AC3E}">
        <p14:creationId xmlns:p14="http://schemas.microsoft.com/office/powerpoint/2010/main" val="283632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A430E-A057-4ED9-9A67-02C8AAEED0C2}"/>
              </a:ext>
            </a:extLst>
          </p:cNvPr>
          <p:cNvSpPr>
            <a:spLocks noGrp="1"/>
          </p:cNvSpPr>
          <p:nvPr>
            <p:ph type="ctrTitle"/>
          </p:nvPr>
        </p:nvSpPr>
        <p:spPr/>
        <p:txBody>
          <a:bodyPr/>
          <a:lstStyle/>
          <a:p>
            <a:r>
              <a:rPr lang="en-US" dirty="0"/>
              <a:t>The Decision Making Process</a:t>
            </a:r>
          </a:p>
        </p:txBody>
      </p:sp>
      <p:sp>
        <p:nvSpPr>
          <p:cNvPr id="2" name="Slide Number Placeholder 1">
            <a:extLst>
              <a:ext uri="{FF2B5EF4-FFF2-40B4-BE49-F238E27FC236}">
                <a16:creationId xmlns:a16="http://schemas.microsoft.com/office/drawing/2014/main" id="{15D0C95F-8B9A-458C-B5CA-EC5E24077408}"/>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Tree>
    <p:extLst>
      <p:ext uri="{BB962C8B-B14F-4D97-AF65-F5344CB8AC3E}">
        <p14:creationId xmlns:p14="http://schemas.microsoft.com/office/powerpoint/2010/main" val="411271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90E9-0A55-419E-9B99-C0ECEC294D4F}"/>
              </a:ext>
            </a:extLst>
          </p:cNvPr>
          <p:cNvSpPr>
            <a:spLocks noGrp="1"/>
          </p:cNvSpPr>
          <p:nvPr>
            <p:ph type="title"/>
          </p:nvPr>
        </p:nvSpPr>
        <p:spPr/>
        <p:txBody>
          <a:bodyPr/>
          <a:lstStyle/>
          <a:p>
            <a:r>
              <a:rPr lang="en-US" b="1" dirty="0"/>
              <a:t>Business Practices for Analytics Use</a:t>
            </a:r>
          </a:p>
        </p:txBody>
      </p:sp>
      <p:sp>
        <p:nvSpPr>
          <p:cNvPr id="3" name="Content Placeholder 2">
            <a:extLst>
              <a:ext uri="{FF2B5EF4-FFF2-40B4-BE49-F238E27FC236}">
                <a16:creationId xmlns:a16="http://schemas.microsoft.com/office/drawing/2014/main" id="{901132B5-E7D6-4F28-AD53-CE0F9ADA3FE8}"/>
              </a:ext>
            </a:extLst>
          </p:cNvPr>
          <p:cNvSpPr>
            <a:spLocks noGrp="1"/>
          </p:cNvSpPr>
          <p:nvPr>
            <p:ph idx="1"/>
          </p:nvPr>
        </p:nvSpPr>
        <p:spPr/>
        <p:txBody>
          <a:bodyPr>
            <a:normAutofit fontScale="92500" lnSpcReduction="10000"/>
          </a:bodyPr>
          <a:lstStyle/>
          <a:p>
            <a:r>
              <a:rPr lang="en-US" dirty="0"/>
              <a:t>Why look at Analytics? </a:t>
            </a:r>
          </a:p>
          <a:p>
            <a:pPr lvl="1"/>
            <a:r>
              <a:rPr lang="en-US" dirty="0"/>
              <a:t>Enables long-term planning</a:t>
            </a:r>
          </a:p>
          <a:p>
            <a:pPr lvl="1"/>
            <a:r>
              <a:rPr lang="en-US" dirty="0"/>
              <a:t>Provides more confidence on dealing with uncertainty despite a flood of information </a:t>
            </a:r>
          </a:p>
          <a:p>
            <a:r>
              <a:rPr lang="en-US" dirty="0"/>
              <a:t>Provide objective goals with figures and evidence </a:t>
            </a:r>
          </a:p>
          <a:p>
            <a:r>
              <a:rPr lang="en-US" dirty="0"/>
              <a:t>Reveal relationships between different parts of the library</a:t>
            </a:r>
          </a:p>
          <a:p>
            <a:r>
              <a:rPr lang="en-US" dirty="0"/>
              <a:t>Continuous improvement, what is working and what isn’t? </a:t>
            </a:r>
          </a:p>
          <a:p>
            <a:r>
              <a:rPr lang="en-US" dirty="0"/>
              <a:t>Know what you want to measure to manage the numbers, don’t let the numbers do the managing for you</a:t>
            </a:r>
          </a:p>
          <a:p>
            <a:r>
              <a:rPr lang="en-US" dirty="0"/>
              <a:t>Before you start digging into statistics, know what you want to ask of the data. </a:t>
            </a:r>
          </a:p>
          <a:p>
            <a:endParaRPr lang="en-US" dirty="0"/>
          </a:p>
        </p:txBody>
      </p:sp>
      <p:sp>
        <p:nvSpPr>
          <p:cNvPr id="4" name="Slide Number Placeholder 3">
            <a:extLst>
              <a:ext uri="{FF2B5EF4-FFF2-40B4-BE49-F238E27FC236}">
                <a16:creationId xmlns:a16="http://schemas.microsoft.com/office/drawing/2014/main" id="{A5C0BD2D-0E78-4C79-84E5-15B54E75B0A5}"/>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Tree>
    <p:extLst>
      <p:ext uri="{BB962C8B-B14F-4D97-AF65-F5344CB8AC3E}">
        <p14:creationId xmlns:p14="http://schemas.microsoft.com/office/powerpoint/2010/main" val="139396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7367-481F-493B-A0F1-0608B2D3F7C7}"/>
              </a:ext>
            </a:extLst>
          </p:cNvPr>
          <p:cNvSpPr>
            <a:spLocks noGrp="1"/>
          </p:cNvSpPr>
          <p:nvPr>
            <p:ph type="title"/>
          </p:nvPr>
        </p:nvSpPr>
        <p:spPr/>
        <p:txBody>
          <a:bodyPr>
            <a:normAutofit/>
          </a:bodyPr>
          <a:lstStyle/>
          <a:p>
            <a:r>
              <a:rPr lang="en-US" b="1" dirty="0"/>
              <a:t>More than just Numbers</a:t>
            </a:r>
          </a:p>
        </p:txBody>
      </p:sp>
      <p:sp>
        <p:nvSpPr>
          <p:cNvPr id="3" name="Content Placeholder 2">
            <a:extLst>
              <a:ext uri="{FF2B5EF4-FFF2-40B4-BE49-F238E27FC236}">
                <a16:creationId xmlns:a16="http://schemas.microsoft.com/office/drawing/2014/main" id="{748A2D2F-790B-4A8C-A837-BBE14157C9A9}"/>
              </a:ext>
            </a:extLst>
          </p:cNvPr>
          <p:cNvSpPr>
            <a:spLocks noGrp="1"/>
          </p:cNvSpPr>
          <p:nvPr>
            <p:ph idx="1"/>
          </p:nvPr>
        </p:nvSpPr>
        <p:spPr/>
        <p:txBody>
          <a:bodyPr>
            <a:normAutofit/>
          </a:bodyPr>
          <a:lstStyle/>
          <a:p>
            <a:r>
              <a:rPr lang="en-US" dirty="0"/>
              <a:t>Just having access to numbers isn’t enough for the decision making process. </a:t>
            </a:r>
          </a:p>
          <a:p>
            <a:r>
              <a:rPr lang="en-US" dirty="0"/>
              <a:t>It is necessary to access, understand, analyze, and communicate the information. </a:t>
            </a:r>
          </a:p>
          <a:p>
            <a:r>
              <a:rPr lang="en-US" dirty="0"/>
              <a:t>A little statistical literacy helps in understanding the numbers available in Alma Analytics. </a:t>
            </a:r>
          </a:p>
          <a:p>
            <a:pPr lvl="1" fontAlgn="base"/>
            <a:r>
              <a:rPr lang="en-US" dirty="0"/>
              <a:t>This falls into 3 categories: Data Awareness, Understanding of Statistical Concepts, and Communication</a:t>
            </a:r>
          </a:p>
        </p:txBody>
      </p:sp>
      <p:sp>
        <p:nvSpPr>
          <p:cNvPr id="4" name="Slide Number Placeholder 3">
            <a:extLst>
              <a:ext uri="{FF2B5EF4-FFF2-40B4-BE49-F238E27FC236}">
                <a16:creationId xmlns:a16="http://schemas.microsoft.com/office/drawing/2014/main" id="{B9F274E8-A1FF-4714-8DA0-BF86D63CD6B9}"/>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303575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D39F-62BC-4CC6-923D-40571B158E63}"/>
              </a:ext>
            </a:extLst>
          </p:cNvPr>
          <p:cNvSpPr>
            <a:spLocks noGrp="1"/>
          </p:cNvSpPr>
          <p:nvPr>
            <p:ph type="title"/>
          </p:nvPr>
        </p:nvSpPr>
        <p:spPr/>
        <p:txBody>
          <a:bodyPr/>
          <a:lstStyle/>
          <a:p>
            <a:r>
              <a:rPr lang="en-US" b="1" dirty="0"/>
              <a:t>Data Awareness</a:t>
            </a:r>
          </a:p>
        </p:txBody>
      </p:sp>
      <p:sp>
        <p:nvSpPr>
          <p:cNvPr id="3" name="Content Placeholder 2">
            <a:extLst>
              <a:ext uri="{FF2B5EF4-FFF2-40B4-BE49-F238E27FC236}">
                <a16:creationId xmlns:a16="http://schemas.microsoft.com/office/drawing/2014/main" id="{C8C2E7B2-F46D-4FE6-A298-33AA5715606B}"/>
              </a:ext>
            </a:extLst>
          </p:cNvPr>
          <p:cNvSpPr>
            <a:spLocks noGrp="1"/>
          </p:cNvSpPr>
          <p:nvPr>
            <p:ph idx="1"/>
          </p:nvPr>
        </p:nvSpPr>
        <p:spPr/>
        <p:txBody>
          <a:bodyPr>
            <a:normAutofit/>
          </a:bodyPr>
          <a:lstStyle/>
          <a:p>
            <a:pPr marL="0" indent="0">
              <a:buNone/>
            </a:pPr>
            <a:r>
              <a:rPr lang="en-US" dirty="0"/>
              <a:t>Data is there to help us make decisions, and data awareness helps us select data that provides accurate answers to our questions. </a:t>
            </a:r>
          </a:p>
          <a:p>
            <a:pPr lvl="1"/>
            <a:r>
              <a:rPr lang="en-US" dirty="0"/>
              <a:t>Looking at Alma Analytics for making decisions starts with the data need. Here are some questions to consider: </a:t>
            </a:r>
          </a:p>
          <a:p>
            <a:pPr lvl="2"/>
            <a:r>
              <a:rPr lang="en-US" dirty="0"/>
              <a:t>What topic or subject area you are interested in?</a:t>
            </a:r>
          </a:p>
          <a:p>
            <a:pPr lvl="2"/>
            <a:r>
              <a:rPr lang="en-US" dirty="0"/>
              <a:t>What are you trying to figure out? </a:t>
            </a:r>
          </a:p>
          <a:p>
            <a:pPr lvl="2"/>
            <a:r>
              <a:rPr lang="en-US" dirty="0"/>
              <a:t>What is the timeframe of what you’re trying to count?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0194002-2CB5-44A1-A99F-93C4371FD4C4}"/>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Tree>
    <p:extLst>
      <p:ext uri="{BB962C8B-B14F-4D97-AF65-F5344CB8AC3E}">
        <p14:creationId xmlns:p14="http://schemas.microsoft.com/office/powerpoint/2010/main" val="155031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D39F-62BC-4CC6-923D-40571B158E63}"/>
              </a:ext>
            </a:extLst>
          </p:cNvPr>
          <p:cNvSpPr>
            <a:spLocks noGrp="1"/>
          </p:cNvSpPr>
          <p:nvPr>
            <p:ph type="title"/>
          </p:nvPr>
        </p:nvSpPr>
        <p:spPr/>
        <p:txBody>
          <a:bodyPr/>
          <a:lstStyle/>
          <a:p>
            <a:r>
              <a:rPr lang="en-US" b="1" dirty="0"/>
              <a:t>Data Awareness</a:t>
            </a:r>
          </a:p>
        </p:txBody>
      </p:sp>
      <p:sp>
        <p:nvSpPr>
          <p:cNvPr id="3" name="Content Placeholder 2">
            <a:extLst>
              <a:ext uri="{FF2B5EF4-FFF2-40B4-BE49-F238E27FC236}">
                <a16:creationId xmlns:a16="http://schemas.microsoft.com/office/drawing/2014/main" id="{C8C2E7B2-F46D-4FE6-A298-33AA5715606B}"/>
              </a:ext>
            </a:extLst>
          </p:cNvPr>
          <p:cNvSpPr>
            <a:spLocks noGrp="1"/>
          </p:cNvSpPr>
          <p:nvPr>
            <p:ph idx="1"/>
          </p:nvPr>
        </p:nvSpPr>
        <p:spPr/>
        <p:txBody>
          <a:bodyPr>
            <a:normAutofit/>
          </a:bodyPr>
          <a:lstStyle/>
          <a:p>
            <a:pPr marL="0" indent="0">
              <a:buNone/>
            </a:pPr>
            <a:r>
              <a:rPr lang="en-US" dirty="0"/>
              <a:t>What is the right report? </a:t>
            </a:r>
          </a:p>
          <a:p>
            <a:r>
              <a:rPr lang="en-US" dirty="0"/>
              <a:t>Once your information need has been identified, what report(s) are you going to use? </a:t>
            </a:r>
          </a:p>
          <a:p>
            <a:pPr marL="0" indent="0">
              <a:buNone/>
            </a:pPr>
            <a:endParaRPr lang="en-US" dirty="0"/>
          </a:p>
        </p:txBody>
      </p:sp>
      <p:sp>
        <p:nvSpPr>
          <p:cNvPr id="4" name="Slide Number Placeholder 3">
            <a:extLst>
              <a:ext uri="{FF2B5EF4-FFF2-40B4-BE49-F238E27FC236}">
                <a16:creationId xmlns:a16="http://schemas.microsoft.com/office/drawing/2014/main" id="{0EDA783E-EC5E-4D7E-91A8-C2D7FFBDE0A2}"/>
              </a:ext>
            </a:extLst>
          </p:cNvPr>
          <p:cNvSpPr>
            <a:spLocks noGrp="1"/>
          </p:cNvSpPr>
          <p:nvPr>
            <p:ph type="sldNum" sz="quarter" idx="10"/>
          </p:nvPr>
        </p:nvSpPr>
        <p:spPr/>
        <p:txBody>
          <a:bodyPr/>
          <a:lstStyle/>
          <a:p>
            <a:fld id="{1C146586-7EC2-481D-848F-8CE41EB2DE6C}" type="slidenum">
              <a:rPr lang="en-US" smtClean="0"/>
              <a:pPr/>
              <a:t>16</a:t>
            </a:fld>
            <a:endParaRPr lang="en-US" dirty="0"/>
          </a:p>
        </p:txBody>
      </p:sp>
      <p:pic>
        <p:nvPicPr>
          <p:cNvPr id="5" name="Picture 4">
            <a:extLst>
              <a:ext uri="{FF2B5EF4-FFF2-40B4-BE49-F238E27FC236}">
                <a16:creationId xmlns:a16="http://schemas.microsoft.com/office/drawing/2014/main" id="{3125EB21-79A4-48DD-9673-47808BDE61CC}"/>
              </a:ext>
            </a:extLst>
          </p:cNvPr>
          <p:cNvPicPr>
            <a:picLocks noChangeAspect="1"/>
          </p:cNvPicPr>
          <p:nvPr/>
        </p:nvPicPr>
        <p:blipFill rotWithShape="1">
          <a:blip r:embed="rId3"/>
          <a:srcRect l="589" t="16590" r="47049" b="37204"/>
          <a:stretch/>
        </p:blipFill>
        <p:spPr>
          <a:xfrm>
            <a:off x="2904102" y="2777841"/>
            <a:ext cx="6383795" cy="3051425"/>
          </a:xfrm>
          <a:prstGeom prst="rect">
            <a:avLst/>
          </a:prstGeom>
        </p:spPr>
      </p:pic>
      <p:sp>
        <p:nvSpPr>
          <p:cNvPr id="6" name="Rectangle 5">
            <a:extLst>
              <a:ext uri="{FF2B5EF4-FFF2-40B4-BE49-F238E27FC236}">
                <a16:creationId xmlns:a16="http://schemas.microsoft.com/office/drawing/2014/main" id="{613916BD-03BD-4C29-8F10-126B92ECDC92}"/>
              </a:ext>
            </a:extLst>
          </p:cNvPr>
          <p:cNvSpPr/>
          <p:nvPr/>
        </p:nvSpPr>
        <p:spPr>
          <a:xfrm>
            <a:off x="2948683" y="5537769"/>
            <a:ext cx="606175" cy="102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93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F436-7581-4204-A18B-7FDD53866AFA}"/>
              </a:ext>
            </a:extLst>
          </p:cNvPr>
          <p:cNvSpPr>
            <a:spLocks noGrp="1"/>
          </p:cNvSpPr>
          <p:nvPr>
            <p:ph type="title"/>
          </p:nvPr>
        </p:nvSpPr>
        <p:spPr/>
        <p:txBody>
          <a:bodyPr/>
          <a:lstStyle/>
          <a:p>
            <a:r>
              <a:rPr lang="en-US" b="1" dirty="0"/>
              <a:t>Knowing is Half the Battle</a:t>
            </a:r>
          </a:p>
        </p:txBody>
      </p:sp>
      <p:sp>
        <p:nvSpPr>
          <p:cNvPr id="3" name="Content Placeholder 2">
            <a:extLst>
              <a:ext uri="{FF2B5EF4-FFF2-40B4-BE49-F238E27FC236}">
                <a16:creationId xmlns:a16="http://schemas.microsoft.com/office/drawing/2014/main" id="{1B658F77-AE04-42E8-BE01-90FC3D8F8812}"/>
              </a:ext>
            </a:extLst>
          </p:cNvPr>
          <p:cNvSpPr>
            <a:spLocks noGrp="1"/>
          </p:cNvSpPr>
          <p:nvPr>
            <p:ph idx="1"/>
          </p:nvPr>
        </p:nvSpPr>
        <p:spPr/>
        <p:txBody>
          <a:bodyPr/>
          <a:lstStyle/>
          <a:p>
            <a:r>
              <a:rPr lang="en-US" dirty="0"/>
              <a:t>What issues or questions do you require information about? </a:t>
            </a:r>
          </a:p>
          <a:p>
            <a:r>
              <a:rPr lang="en-US" dirty="0"/>
              <a:t>What are your objectives and expectations? </a:t>
            </a:r>
          </a:p>
          <a:p>
            <a:r>
              <a:rPr lang="en-US" dirty="0"/>
              <a:t>How do the results of your analysis of Alma Analytics compare to your objectives and expectations? </a:t>
            </a:r>
          </a:p>
          <a:p>
            <a:r>
              <a:rPr lang="en-US" dirty="0"/>
              <a:t>Review, always review. Alma Analytics is collecting new data all the time for you to evaluate at the necessary intervals.</a:t>
            </a:r>
          </a:p>
        </p:txBody>
      </p:sp>
      <p:sp>
        <p:nvSpPr>
          <p:cNvPr id="4" name="Slide Number Placeholder 3">
            <a:extLst>
              <a:ext uri="{FF2B5EF4-FFF2-40B4-BE49-F238E27FC236}">
                <a16:creationId xmlns:a16="http://schemas.microsoft.com/office/drawing/2014/main" id="{26180273-F73C-4057-A60C-33FE0A94DD80}"/>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111328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F436-7581-4204-A18B-7FDD53866AFA}"/>
              </a:ext>
            </a:extLst>
          </p:cNvPr>
          <p:cNvSpPr>
            <a:spLocks noGrp="1"/>
          </p:cNvSpPr>
          <p:nvPr>
            <p:ph type="title"/>
          </p:nvPr>
        </p:nvSpPr>
        <p:spPr/>
        <p:txBody>
          <a:bodyPr/>
          <a:lstStyle/>
          <a:p>
            <a:r>
              <a:rPr lang="en-US" b="1" dirty="0"/>
              <a:t>Communicate, Communicate, Communicate!</a:t>
            </a:r>
          </a:p>
        </p:txBody>
      </p:sp>
      <p:sp>
        <p:nvSpPr>
          <p:cNvPr id="3" name="Content Placeholder 2">
            <a:extLst>
              <a:ext uri="{FF2B5EF4-FFF2-40B4-BE49-F238E27FC236}">
                <a16:creationId xmlns:a16="http://schemas.microsoft.com/office/drawing/2014/main" id="{1B658F77-AE04-42E8-BE01-90FC3D8F8812}"/>
              </a:ext>
            </a:extLst>
          </p:cNvPr>
          <p:cNvSpPr>
            <a:spLocks noGrp="1"/>
          </p:cNvSpPr>
          <p:nvPr>
            <p:ph idx="1"/>
          </p:nvPr>
        </p:nvSpPr>
        <p:spPr/>
        <p:txBody>
          <a:bodyPr/>
          <a:lstStyle/>
          <a:p>
            <a:r>
              <a:rPr lang="en-US" dirty="0"/>
              <a:t>How are you communicating this information and your decisions to your colleagues and those that you report to? </a:t>
            </a:r>
          </a:p>
          <a:p>
            <a:r>
              <a:rPr lang="en-US" dirty="0"/>
              <a:t>Tables and graphs make the data easy to digest…but you need the numbers to back up your conclusions just in case</a:t>
            </a:r>
          </a:p>
        </p:txBody>
      </p:sp>
      <p:sp>
        <p:nvSpPr>
          <p:cNvPr id="4" name="Slide Number Placeholder 3">
            <a:extLst>
              <a:ext uri="{FF2B5EF4-FFF2-40B4-BE49-F238E27FC236}">
                <a16:creationId xmlns:a16="http://schemas.microsoft.com/office/drawing/2014/main" id="{4B8BFCF5-840C-428F-ACB6-15F0BCDC7B54}"/>
              </a:ext>
            </a:extLst>
          </p:cNvPr>
          <p:cNvSpPr>
            <a:spLocks noGrp="1"/>
          </p:cNvSpPr>
          <p:nvPr>
            <p:ph type="sldNum" sz="quarter" idx="10"/>
          </p:nvPr>
        </p:nvSpPr>
        <p:spPr/>
        <p:txBody>
          <a:bodyPr/>
          <a:lstStyle/>
          <a:p>
            <a:fld id="{1C146586-7EC2-481D-848F-8CE41EB2DE6C}" type="slidenum">
              <a:rPr lang="en-US" smtClean="0"/>
              <a:pPr/>
              <a:t>18</a:t>
            </a:fld>
            <a:endParaRPr lang="en-US" dirty="0"/>
          </a:p>
        </p:txBody>
      </p:sp>
      <p:pic>
        <p:nvPicPr>
          <p:cNvPr id="5" name="Picture 4">
            <a:extLst>
              <a:ext uri="{FF2B5EF4-FFF2-40B4-BE49-F238E27FC236}">
                <a16:creationId xmlns:a16="http://schemas.microsoft.com/office/drawing/2014/main" id="{73ABCC68-F150-4069-9A73-BC92DC496A6D}"/>
              </a:ext>
            </a:extLst>
          </p:cNvPr>
          <p:cNvPicPr>
            <a:picLocks noChangeAspect="1"/>
          </p:cNvPicPr>
          <p:nvPr/>
        </p:nvPicPr>
        <p:blipFill>
          <a:blip r:embed="rId3"/>
          <a:stretch>
            <a:fillRect/>
          </a:stretch>
        </p:blipFill>
        <p:spPr>
          <a:xfrm>
            <a:off x="3231079" y="3199621"/>
            <a:ext cx="5825852" cy="3018737"/>
          </a:xfrm>
          <a:prstGeom prst="rect">
            <a:avLst/>
          </a:prstGeom>
        </p:spPr>
      </p:pic>
    </p:spTree>
    <p:extLst>
      <p:ext uri="{BB962C8B-B14F-4D97-AF65-F5344CB8AC3E}">
        <p14:creationId xmlns:p14="http://schemas.microsoft.com/office/powerpoint/2010/main" val="120802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5DBD-27E9-40D5-9518-A2E6464C9701}"/>
              </a:ext>
            </a:extLst>
          </p:cNvPr>
          <p:cNvSpPr>
            <a:spLocks noGrp="1"/>
          </p:cNvSpPr>
          <p:nvPr>
            <p:ph type="title"/>
          </p:nvPr>
        </p:nvSpPr>
        <p:spPr/>
        <p:txBody>
          <a:bodyPr/>
          <a:lstStyle/>
          <a:p>
            <a:r>
              <a:rPr lang="en-US" b="1" dirty="0"/>
              <a:t>Stages of Decision Making – The What  </a:t>
            </a:r>
          </a:p>
        </p:txBody>
      </p:sp>
      <p:sp>
        <p:nvSpPr>
          <p:cNvPr id="3" name="Content Placeholder 2">
            <a:extLst>
              <a:ext uri="{FF2B5EF4-FFF2-40B4-BE49-F238E27FC236}">
                <a16:creationId xmlns:a16="http://schemas.microsoft.com/office/drawing/2014/main" id="{7410D51F-6567-4D5C-B377-20A4F9288E9B}"/>
              </a:ext>
            </a:extLst>
          </p:cNvPr>
          <p:cNvSpPr>
            <a:spLocks noGrp="1"/>
          </p:cNvSpPr>
          <p:nvPr>
            <p:ph idx="1"/>
          </p:nvPr>
        </p:nvSpPr>
        <p:spPr/>
        <p:txBody>
          <a:bodyPr>
            <a:normAutofit/>
          </a:bodyPr>
          <a:lstStyle/>
          <a:p>
            <a:r>
              <a:rPr lang="en-US" dirty="0"/>
              <a:t>What is the issue at hand, and what are you trying to accomplish with it? </a:t>
            </a:r>
          </a:p>
          <a:p>
            <a:pPr lvl="1"/>
            <a:r>
              <a:rPr lang="en-US" dirty="0"/>
              <a:t>Are you trying to make a case for increasing a certain type of spending? </a:t>
            </a:r>
          </a:p>
          <a:p>
            <a:pPr lvl="1"/>
            <a:r>
              <a:rPr lang="en-US" dirty="0"/>
              <a:t>Are you trying to justify a bigger staffing budget for the service desks? </a:t>
            </a:r>
          </a:p>
          <a:p>
            <a:pPr lvl="1"/>
            <a:r>
              <a:rPr lang="en-US" dirty="0"/>
              <a:t>Are you trying to decide what parts or how much of the physical collection to weed? </a:t>
            </a:r>
          </a:p>
        </p:txBody>
      </p:sp>
      <p:sp>
        <p:nvSpPr>
          <p:cNvPr id="4" name="Slide Number Placeholder 3">
            <a:extLst>
              <a:ext uri="{FF2B5EF4-FFF2-40B4-BE49-F238E27FC236}">
                <a16:creationId xmlns:a16="http://schemas.microsoft.com/office/drawing/2014/main" id="{BE0E9940-420A-4BB0-82D2-C589BE089EA7}"/>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Tree>
    <p:extLst>
      <p:ext uri="{BB962C8B-B14F-4D97-AF65-F5344CB8AC3E}">
        <p14:creationId xmlns:p14="http://schemas.microsoft.com/office/powerpoint/2010/main" val="277021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701965" y="4426371"/>
            <a:ext cx="8658399" cy="1654111"/>
          </a:xfrm>
        </p:spPr>
        <p:txBody>
          <a:bodyPr/>
          <a:lstStyle/>
          <a:p>
            <a:r>
              <a:rPr lang="en-US" sz="3200" dirty="0"/>
              <a:t>Matt Warnock, Customer Success Manager</a:t>
            </a:r>
            <a:br>
              <a:rPr lang="en-US" sz="3200" dirty="0"/>
            </a:br>
            <a:endParaRPr lang="en-US" sz="2800" dirty="0"/>
          </a:p>
        </p:txBody>
      </p:sp>
      <p:sp>
        <p:nvSpPr>
          <p:cNvPr id="2" name="Slide Number Placeholder 1">
            <a:extLst>
              <a:ext uri="{FF2B5EF4-FFF2-40B4-BE49-F238E27FC236}">
                <a16:creationId xmlns:a16="http://schemas.microsoft.com/office/drawing/2014/main" id="{F816766B-4D94-4CDE-97E5-6F788ED227D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125455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5DBD-27E9-40D5-9518-A2E6464C9701}"/>
              </a:ext>
            </a:extLst>
          </p:cNvPr>
          <p:cNvSpPr>
            <a:spLocks noGrp="1"/>
          </p:cNvSpPr>
          <p:nvPr>
            <p:ph type="title"/>
          </p:nvPr>
        </p:nvSpPr>
        <p:spPr/>
        <p:txBody>
          <a:bodyPr/>
          <a:lstStyle/>
          <a:p>
            <a:r>
              <a:rPr lang="en-US" b="1" dirty="0"/>
              <a:t>Stages of Decision Making – Digging In </a:t>
            </a:r>
          </a:p>
        </p:txBody>
      </p:sp>
      <p:sp>
        <p:nvSpPr>
          <p:cNvPr id="3" name="Content Placeholder 2">
            <a:extLst>
              <a:ext uri="{FF2B5EF4-FFF2-40B4-BE49-F238E27FC236}">
                <a16:creationId xmlns:a16="http://schemas.microsoft.com/office/drawing/2014/main" id="{7410D51F-6567-4D5C-B377-20A4F9288E9B}"/>
              </a:ext>
            </a:extLst>
          </p:cNvPr>
          <p:cNvSpPr>
            <a:spLocks noGrp="1"/>
          </p:cNvSpPr>
          <p:nvPr>
            <p:ph idx="1"/>
          </p:nvPr>
        </p:nvSpPr>
        <p:spPr/>
        <p:txBody>
          <a:bodyPr/>
          <a:lstStyle/>
          <a:p>
            <a:r>
              <a:rPr lang="en-US" dirty="0"/>
              <a:t>You’ve identified the issue at hand, but now what? </a:t>
            </a:r>
          </a:p>
          <a:p>
            <a:pPr lvl="1"/>
            <a:r>
              <a:rPr lang="en-US" dirty="0"/>
              <a:t>Now you need to find the extent of the issue and determine how urgently you need to address it. </a:t>
            </a:r>
          </a:p>
          <a:p>
            <a:pPr lvl="1"/>
            <a:r>
              <a:rPr lang="en-US" dirty="0"/>
              <a:t>Analytics highlight the relevance and severity of your issue in numerical terms and help you develop programs to address this as quickly as possible. </a:t>
            </a:r>
          </a:p>
          <a:p>
            <a:pPr lvl="1"/>
            <a:r>
              <a:rPr lang="en-US" dirty="0"/>
              <a:t>Set up S.M.A.R.T. goals for what you want to accomplish. </a:t>
            </a:r>
          </a:p>
          <a:p>
            <a:pPr marL="457200" lvl="1" indent="0">
              <a:buNone/>
            </a:pPr>
            <a:endParaRPr lang="en-US" dirty="0"/>
          </a:p>
        </p:txBody>
      </p:sp>
      <p:sp>
        <p:nvSpPr>
          <p:cNvPr id="4" name="Slide Number Placeholder 3">
            <a:extLst>
              <a:ext uri="{FF2B5EF4-FFF2-40B4-BE49-F238E27FC236}">
                <a16:creationId xmlns:a16="http://schemas.microsoft.com/office/drawing/2014/main" id="{8F2CF7DA-7E47-45C1-A2F7-EB6B43ECE2CE}"/>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Tree>
    <p:extLst>
      <p:ext uri="{BB962C8B-B14F-4D97-AF65-F5344CB8AC3E}">
        <p14:creationId xmlns:p14="http://schemas.microsoft.com/office/powerpoint/2010/main" val="320630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5DBD-27E9-40D5-9518-A2E6464C9701}"/>
              </a:ext>
            </a:extLst>
          </p:cNvPr>
          <p:cNvSpPr>
            <a:spLocks noGrp="1"/>
          </p:cNvSpPr>
          <p:nvPr>
            <p:ph type="title"/>
          </p:nvPr>
        </p:nvSpPr>
        <p:spPr/>
        <p:txBody>
          <a:bodyPr/>
          <a:lstStyle/>
          <a:p>
            <a:r>
              <a:rPr lang="en-US" b="1" dirty="0"/>
              <a:t>Stages of Decision Making – Responding  </a:t>
            </a:r>
          </a:p>
        </p:txBody>
      </p:sp>
      <p:sp>
        <p:nvSpPr>
          <p:cNvPr id="3" name="Content Placeholder 2">
            <a:extLst>
              <a:ext uri="{FF2B5EF4-FFF2-40B4-BE49-F238E27FC236}">
                <a16:creationId xmlns:a16="http://schemas.microsoft.com/office/drawing/2014/main" id="{7410D51F-6567-4D5C-B377-20A4F9288E9B}"/>
              </a:ext>
            </a:extLst>
          </p:cNvPr>
          <p:cNvSpPr>
            <a:spLocks noGrp="1"/>
          </p:cNvSpPr>
          <p:nvPr>
            <p:ph idx="1"/>
          </p:nvPr>
        </p:nvSpPr>
        <p:spPr/>
        <p:txBody>
          <a:bodyPr>
            <a:normAutofit/>
          </a:bodyPr>
          <a:lstStyle/>
          <a:p>
            <a:r>
              <a:rPr lang="en-US" dirty="0"/>
              <a:t>Now that you have an issue to consider, how do you respond? </a:t>
            </a:r>
          </a:p>
          <a:p>
            <a:pPr lvl="1"/>
            <a:r>
              <a:rPr lang="en-US" dirty="0"/>
              <a:t>This is where you carefully consider the information you have before you. </a:t>
            </a:r>
          </a:p>
          <a:p>
            <a:pPr lvl="1"/>
            <a:r>
              <a:rPr lang="en-US" dirty="0"/>
              <a:t>Communicate with the key stakeholders on the issue to establish an understanding of the problem and the available information. </a:t>
            </a:r>
          </a:p>
          <a:p>
            <a:pPr lvl="1"/>
            <a:r>
              <a:rPr lang="en-US" dirty="0"/>
              <a:t>Create clearly defined aims and goals with quantifiable indicators for your desired outcome. </a:t>
            </a:r>
          </a:p>
          <a:p>
            <a:pPr lvl="1"/>
            <a:r>
              <a:rPr lang="en-US" dirty="0"/>
              <a:t>Benchmarks should be set up to check in a regular intervals to evaluate the outcomes of your decision. </a:t>
            </a:r>
          </a:p>
          <a:p>
            <a:pPr lvl="1"/>
            <a:endParaRPr lang="en-US" dirty="0"/>
          </a:p>
        </p:txBody>
      </p:sp>
      <p:sp>
        <p:nvSpPr>
          <p:cNvPr id="4" name="Slide Number Placeholder 3">
            <a:extLst>
              <a:ext uri="{FF2B5EF4-FFF2-40B4-BE49-F238E27FC236}">
                <a16:creationId xmlns:a16="http://schemas.microsoft.com/office/drawing/2014/main" id="{0BEAA175-1C1F-42BB-8949-97E12F3A57D0}"/>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Tree>
    <p:extLst>
      <p:ext uri="{BB962C8B-B14F-4D97-AF65-F5344CB8AC3E}">
        <p14:creationId xmlns:p14="http://schemas.microsoft.com/office/powerpoint/2010/main" val="363706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5DBD-27E9-40D5-9518-A2E6464C9701}"/>
              </a:ext>
            </a:extLst>
          </p:cNvPr>
          <p:cNvSpPr>
            <a:spLocks noGrp="1"/>
          </p:cNvSpPr>
          <p:nvPr>
            <p:ph type="title"/>
          </p:nvPr>
        </p:nvSpPr>
        <p:spPr/>
        <p:txBody>
          <a:bodyPr/>
          <a:lstStyle/>
          <a:p>
            <a:r>
              <a:rPr lang="en-US" b="1" dirty="0"/>
              <a:t>Stages of Decision Making – Rinse and Repeat  </a:t>
            </a:r>
          </a:p>
        </p:txBody>
      </p:sp>
      <p:sp>
        <p:nvSpPr>
          <p:cNvPr id="3" name="Content Placeholder 2">
            <a:extLst>
              <a:ext uri="{FF2B5EF4-FFF2-40B4-BE49-F238E27FC236}">
                <a16:creationId xmlns:a16="http://schemas.microsoft.com/office/drawing/2014/main" id="{7410D51F-6567-4D5C-B377-20A4F9288E9B}"/>
              </a:ext>
            </a:extLst>
          </p:cNvPr>
          <p:cNvSpPr>
            <a:spLocks noGrp="1"/>
          </p:cNvSpPr>
          <p:nvPr>
            <p:ph idx="1"/>
          </p:nvPr>
        </p:nvSpPr>
        <p:spPr/>
        <p:txBody>
          <a:bodyPr>
            <a:normAutofit/>
          </a:bodyPr>
          <a:lstStyle/>
          <a:p>
            <a:r>
              <a:rPr lang="en-US" dirty="0"/>
              <a:t>Your decision and the library’s action doesn’t mean the process is over. </a:t>
            </a:r>
          </a:p>
          <a:p>
            <a:r>
              <a:rPr lang="en-US" dirty="0"/>
              <a:t>It is important to check your data to reevaluate your decision at regular intervals to ensure you don’t have to make further adjustments. </a:t>
            </a:r>
          </a:p>
          <a:p>
            <a:r>
              <a:rPr lang="en-US" dirty="0"/>
              <a:t>Not only can you decide if your decision was effective, but you might find areas for further improvement. </a:t>
            </a:r>
          </a:p>
          <a:p>
            <a:r>
              <a:rPr lang="en-US" dirty="0"/>
              <a:t>Eventually…you start the process over again. </a:t>
            </a:r>
          </a:p>
          <a:p>
            <a:endParaRPr lang="en-US" dirty="0"/>
          </a:p>
        </p:txBody>
      </p:sp>
      <p:sp>
        <p:nvSpPr>
          <p:cNvPr id="4" name="Slide Number Placeholder 3">
            <a:extLst>
              <a:ext uri="{FF2B5EF4-FFF2-40B4-BE49-F238E27FC236}">
                <a16:creationId xmlns:a16="http://schemas.microsoft.com/office/drawing/2014/main" id="{57B8D1D3-9D4F-49B9-8971-ABA8F8C1B177}"/>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136402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6943D-83D2-4DB0-A706-80B7933432B8}"/>
              </a:ext>
            </a:extLst>
          </p:cNvPr>
          <p:cNvSpPr>
            <a:spLocks noGrp="1"/>
          </p:cNvSpPr>
          <p:nvPr>
            <p:ph type="ctrTitle"/>
          </p:nvPr>
        </p:nvSpPr>
        <p:spPr/>
        <p:txBody>
          <a:bodyPr/>
          <a:lstStyle/>
          <a:p>
            <a:r>
              <a:rPr lang="en-US" dirty="0"/>
              <a:t>The Story in the Data</a:t>
            </a:r>
          </a:p>
        </p:txBody>
      </p:sp>
      <p:sp>
        <p:nvSpPr>
          <p:cNvPr id="2" name="Slide Number Placeholder 1">
            <a:extLst>
              <a:ext uri="{FF2B5EF4-FFF2-40B4-BE49-F238E27FC236}">
                <a16:creationId xmlns:a16="http://schemas.microsoft.com/office/drawing/2014/main" id="{4E131453-92EA-4F4C-A772-7B690D5EF8F1}"/>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204117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E4D71C-DF20-4563-A957-85F939FDD004}"/>
              </a:ext>
            </a:extLst>
          </p:cNvPr>
          <p:cNvSpPr>
            <a:spLocks noGrp="1"/>
          </p:cNvSpPr>
          <p:nvPr>
            <p:ph type="title"/>
          </p:nvPr>
        </p:nvSpPr>
        <p:spPr/>
        <p:txBody>
          <a:bodyPr/>
          <a:lstStyle/>
          <a:p>
            <a:r>
              <a:rPr lang="en-US" b="1" dirty="0"/>
              <a:t>The Story in your Data</a:t>
            </a:r>
          </a:p>
        </p:txBody>
      </p:sp>
      <p:sp>
        <p:nvSpPr>
          <p:cNvPr id="6" name="Content Placeholder 5">
            <a:extLst>
              <a:ext uri="{FF2B5EF4-FFF2-40B4-BE49-F238E27FC236}">
                <a16:creationId xmlns:a16="http://schemas.microsoft.com/office/drawing/2014/main" id="{B095B4E7-BD05-44BE-850C-20A1C1662F8F}"/>
              </a:ext>
            </a:extLst>
          </p:cNvPr>
          <p:cNvSpPr>
            <a:spLocks noGrp="1"/>
          </p:cNvSpPr>
          <p:nvPr>
            <p:ph idx="1"/>
          </p:nvPr>
        </p:nvSpPr>
        <p:spPr/>
        <p:txBody>
          <a:bodyPr/>
          <a:lstStyle/>
          <a:p>
            <a:pPr marL="0" indent="0">
              <a:buNone/>
            </a:pPr>
            <a:r>
              <a:rPr lang="en-US" dirty="0"/>
              <a:t>What stories do you need to tell about the health and activity of the library with Analytics? </a:t>
            </a:r>
          </a:p>
          <a:p>
            <a:r>
              <a:rPr lang="en-US" dirty="0"/>
              <a:t>Who needs to see the information?</a:t>
            </a:r>
          </a:p>
          <a:p>
            <a:r>
              <a:rPr lang="en-US" dirty="0"/>
              <a:t>What are they most interested in? </a:t>
            </a:r>
          </a:p>
          <a:p>
            <a:endParaRPr lang="en-US" dirty="0"/>
          </a:p>
        </p:txBody>
      </p:sp>
      <p:sp>
        <p:nvSpPr>
          <p:cNvPr id="3" name="Slide Number Placeholder 2">
            <a:extLst>
              <a:ext uri="{FF2B5EF4-FFF2-40B4-BE49-F238E27FC236}">
                <a16:creationId xmlns:a16="http://schemas.microsoft.com/office/drawing/2014/main" id="{C4C99972-3CD4-40BA-98D7-6282B1D23E19}"/>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Tree>
    <p:extLst>
      <p:ext uri="{BB962C8B-B14F-4D97-AF65-F5344CB8AC3E}">
        <p14:creationId xmlns:p14="http://schemas.microsoft.com/office/powerpoint/2010/main" val="2773262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p:txBody>
          <a:bodyPr/>
          <a:lstStyle/>
          <a:p>
            <a:r>
              <a:rPr lang="en-US" dirty="0"/>
              <a:t>How many use analytics on a regular basis? </a:t>
            </a:r>
          </a:p>
          <a:p>
            <a:r>
              <a:rPr lang="en-US" dirty="0"/>
              <a:t>Taking steps to make analytics easily accessible</a:t>
            </a:r>
          </a:p>
          <a:p>
            <a:pPr lvl="1"/>
            <a:r>
              <a:rPr lang="en-US" dirty="0"/>
              <a:t>Widgets for quick visual access</a:t>
            </a:r>
          </a:p>
          <a:p>
            <a:pPr lvl="1"/>
            <a:r>
              <a:rPr lang="en-US" dirty="0"/>
              <a:t>Scheduling reports and dashboards for more in-depth review</a:t>
            </a:r>
          </a:p>
          <a:p>
            <a:pPr lvl="1"/>
            <a:endParaRPr lang="en-US" dirty="0"/>
          </a:p>
          <a:p>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b="1" dirty="0"/>
              <a:t>Getting Started</a:t>
            </a:r>
          </a:p>
        </p:txBody>
      </p:sp>
      <p:sp>
        <p:nvSpPr>
          <p:cNvPr id="3" name="Slide Number Placeholder 2">
            <a:extLst>
              <a:ext uri="{FF2B5EF4-FFF2-40B4-BE49-F238E27FC236}">
                <a16:creationId xmlns:a16="http://schemas.microsoft.com/office/drawing/2014/main" id="{7910AAB9-88E9-4DED-A118-76424F72338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Tree>
    <p:extLst>
      <p:ext uri="{BB962C8B-B14F-4D97-AF65-F5344CB8AC3E}">
        <p14:creationId xmlns:p14="http://schemas.microsoft.com/office/powerpoint/2010/main" val="432563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b="1" dirty="0"/>
              <a:t>How much is too much? </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r>
              <a:rPr lang="en-US" dirty="0"/>
              <a:t>How often do you need to look at analytics? </a:t>
            </a:r>
          </a:p>
          <a:p>
            <a:pPr lvl="1"/>
            <a:r>
              <a:rPr lang="en-US" dirty="0"/>
              <a:t>Most reports are updated daily</a:t>
            </a:r>
          </a:p>
          <a:p>
            <a:pPr lvl="1"/>
            <a:r>
              <a:rPr lang="en-US" dirty="0"/>
              <a:t>How often do you need to check statistics? Monthly? Quarterly? </a:t>
            </a:r>
          </a:p>
          <a:p>
            <a:pPr lvl="1"/>
            <a:r>
              <a:rPr lang="en-US" dirty="0"/>
              <a:t>How often are you reporting on library activities to someone else? </a:t>
            </a:r>
          </a:p>
          <a:p>
            <a:pPr lvl="1"/>
            <a:endParaRPr lang="en-US" dirty="0"/>
          </a:p>
        </p:txBody>
      </p:sp>
      <p:sp>
        <p:nvSpPr>
          <p:cNvPr id="3" name="Rectangle 2">
            <a:extLst>
              <a:ext uri="{FF2B5EF4-FFF2-40B4-BE49-F238E27FC236}">
                <a16:creationId xmlns:a16="http://schemas.microsoft.com/office/drawing/2014/main" id="{C27BE34D-80C9-434F-B6DB-E83AFABE5C8D}"/>
              </a:ext>
            </a:extLst>
          </p:cNvPr>
          <p:cNvSpPr/>
          <p:nvPr/>
        </p:nvSpPr>
        <p:spPr>
          <a:xfrm>
            <a:off x="8880309" y="2624037"/>
            <a:ext cx="2880320" cy="1669059"/>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C2311C03-90A7-4214-B6FF-FE4E042C2F3E}"/>
              </a:ext>
            </a:extLst>
          </p:cNvPr>
          <p:cNvGrpSpPr/>
          <p:nvPr/>
        </p:nvGrpSpPr>
        <p:grpSpPr>
          <a:xfrm>
            <a:off x="9360363" y="2180862"/>
            <a:ext cx="1920215" cy="216211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Slide Number Placeholder 8">
            <a:extLst>
              <a:ext uri="{FF2B5EF4-FFF2-40B4-BE49-F238E27FC236}">
                <a16:creationId xmlns:a16="http://schemas.microsoft.com/office/drawing/2014/main" id="{198BB054-7BB5-458C-B2CE-ADE620397BF6}"/>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Tree>
    <p:extLst>
      <p:ext uri="{BB962C8B-B14F-4D97-AF65-F5344CB8AC3E}">
        <p14:creationId xmlns:p14="http://schemas.microsoft.com/office/powerpoint/2010/main" val="53048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A430E-A057-4ED9-9A67-02C8AAEED0C2}"/>
              </a:ext>
            </a:extLst>
          </p:cNvPr>
          <p:cNvSpPr>
            <a:spLocks noGrp="1"/>
          </p:cNvSpPr>
          <p:nvPr>
            <p:ph type="ctrTitle"/>
          </p:nvPr>
        </p:nvSpPr>
        <p:spPr/>
        <p:txBody>
          <a:bodyPr/>
          <a:lstStyle/>
          <a:p>
            <a:r>
              <a:rPr lang="en-US" dirty="0"/>
              <a:t>Suggestions for Getting Started</a:t>
            </a:r>
          </a:p>
        </p:txBody>
      </p:sp>
      <p:sp>
        <p:nvSpPr>
          <p:cNvPr id="2" name="Slide Number Placeholder 1">
            <a:extLst>
              <a:ext uri="{FF2B5EF4-FFF2-40B4-BE49-F238E27FC236}">
                <a16:creationId xmlns:a16="http://schemas.microsoft.com/office/drawing/2014/main" id="{28BC0711-38F2-48A0-B420-36B8E09E07B3}"/>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283397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F512-5289-4AFF-9574-88E151B3FDF0}"/>
              </a:ext>
            </a:extLst>
          </p:cNvPr>
          <p:cNvSpPr>
            <a:spLocks noGrp="1"/>
          </p:cNvSpPr>
          <p:nvPr>
            <p:ph type="title"/>
          </p:nvPr>
        </p:nvSpPr>
        <p:spPr/>
        <p:txBody>
          <a:bodyPr/>
          <a:lstStyle/>
          <a:p>
            <a:r>
              <a:rPr lang="en-US" b="1" dirty="0"/>
              <a:t>Staffing by Need</a:t>
            </a:r>
          </a:p>
        </p:txBody>
      </p:sp>
      <p:sp>
        <p:nvSpPr>
          <p:cNvPr id="3" name="Content Placeholder 2">
            <a:extLst>
              <a:ext uri="{FF2B5EF4-FFF2-40B4-BE49-F238E27FC236}">
                <a16:creationId xmlns:a16="http://schemas.microsoft.com/office/drawing/2014/main" id="{D526EF06-38DB-4D24-B7F3-7AA6AAF927C3}"/>
              </a:ext>
            </a:extLst>
          </p:cNvPr>
          <p:cNvSpPr>
            <a:spLocks noGrp="1"/>
          </p:cNvSpPr>
          <p:nvPr>
            <p:ph idx="1"/>
          </p:nvPr>
        </p:nvSpPr>
        <p:spPr/>
        <p:txBody>
          <a:bodyPr/>
          <a:lstStyle/>
          <a:p>
            <a:r>
              <a:rPr lang="en-US" dirty="0"/>
              <a:t>How does circulation activity fluctuate from day-to-day or throughout the day? </a:t>
            </a:r>
          </a:p>
          <a:p>
            <a:pPr lvl="1"/>
            <a:r>
              <a:rPr lang="en-US" dirty="0"/>
              <a:t>Are you desks properly staffed to meet the needs of your patrons during peak times? </a:t>
            </a:r>
          </a:p>
          <a:p>
            <a:r>
              <a:rPr lang="en-US" dirty="0"/>
              <a:t>Are your resources distributed properly? </a:t>
            </a:r>
          </a:p>
          <a:p>
            <a:r>
              <a:rPr lang="en-US" dirty="0"/>
              <a:t>Example Reports: Number of loans/day at the circ desk &amp; Number of loans/hour at the circ desk</a:t>
            </a:r>
          </a:p>
        </p:txBody>
      </p:sp>
      <p:sp>
        <p:nvSpPr>
          <p:cNvPr id="4" name="Slide Number Placeholder 3">
            <a:extLst>
              <a:ext uri="{FF2B5EF4-FFF2-40B4-BE49-F238E27FC236}">
                <a16:creationId xmlns:a16="http://schemas.microsoft.com/office/drawing/2014/main" id="{A05C24BD-AF38-4BCE-B614-5959FAD5E3C1}"/>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Tree>
    <p:extLst>
      <p:ext uri="{BB962C8B-B14F-4D97-AF65-F5344CB8AC3E}">
        <p14:creationId xmlns:p14="http://schemas.microsoft.com/office/powerpoint/2010/main" val="182872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Number of Loans/Day of Week at Circ. Desk</a:t>
            </a:r>
          </a:p>
        </p:txBody>
      </p:sp>
      <p:sp>
        <p:nvSpPr>
          <p:cNvPr id="10" name="Content Placeholder 5">
            <a:extLst>
              <a:ext uri="{FF2B5EF4-FFF2-40B4-BE49-F238E27FC236}">
                <a16:creationId xmlns:a16="http://schemas.microsoft.com/office/drawing/2014/main" id="{A8DB6743-55FC-4257-A655-21CFEE208C53}"/>
              </a:ext>
            </a:extLst>
          </p:cNvPr>
          <p:cNvSpPr>
            <a:spLocks noGrp="1"/>
          </p:cNvSpPr>
          <p:nvPr>
            <p:ph idx="1"/>
          </p:nvPr>
        </p:nvSpPr>
        <p:spPr>
          <a:xfrm>
            <a:off x="143339" y="932724"/>
            <a:ext cx="11905323" cy="5483329"/>
          </a:xfrm>
        </p:spPr>
        <p:txBody>
          <a:bodyPr>
            <a:normAutofit/>
          </a:bodyPr>
          <a:lstStyle/>
          <a:p>
            <a:r>
              <a:rPr lang="en-US" sz="2667" dirty="0"/>
              <a:t>The report: “Number of loans by day of week at circulation desk”</a:t>
            </a:r>
          </a:p>
          <a:p>
            <a:r>
              <a:rPr lang="en-US" sz="2667" dirty="0"/>
              <a:t>Located in the Community folder &gt; /shared/Community/Reports/Shared Reports/Reports/Fulfillment - Misc. reports</a:t>
            </a:r>
          </a:p>
          <a:p>
            <a:r>
              <a:rPr lang="en-US" sz="2667" dirty="0"/>
              <a:t>Useful to allocate staff at different days of the week to different circulation desks.</a:t>
            </a:r>
          </a:p>
          <a:p>
            <a:r>
              <a:rPr lang="en-US" sz="2667" dirty="0"/>
              <a:t>By knowing which desks have the most activity at which hours staff can be maximized by having more staff at busy desks and less staff at slower desks at the appropriate times.</a:t>
            </a:r>
          </a:p>
          <a:p>
            <a:pPr marL="0" indent="0">
              <a:buNone/>
            </a:pPr>
            <a:endParaRPr lang="en-US" sz="2667" dirty="0"/>
          </a:p>
        </p:txBody>
      </p:sp>
    </p:spTree>
    <p:extLst>
      <p:ext uri="{BB962C8B-B14F-4D97-AF65-F5344CB8AC3E}">
        <p14:creationId xmlns:p14="http://schemas.microsoft.com/office/powerpoint/2010/main" val="342476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6096000" y="356660"/>
            <a:ext cx="5581518" cy="5786355"/>
          </a:xfrm>
        </p:spPr>
        <p:txBody>
          <a:bodyPr>
            <a:normAutofit/>
          </a:bodyPr>
          <a:lstStyle/>
          <a:p>
            <a:r>
              <a:rPr lang="en-US" dirty="0"/>
              <a:t>Alma Analytics Basics</a:t>
            </a:r>
          </a:p>
          <a:p>
            <a:r>
              <a:rPr lang="en-US" dirty="0"/>
              <a:t>How and Why of Analytics</a:t>
            </a:r>
          </a:p>
          <a:p>
            <a:r>
              <a:rPr lang="en-US" dirty="0"/>
              <a:t>The Story in the Data</a:t>
            </a:r>
          </a:p>
          <a:p>
            <a:r>
              <a:rPr lang="en-US" dirty="0"/>
              <a:t>Suggestions for Getting Started</a:t>
            </a:r>
          </a:p>
          <a:p>
            <a:endParaRPr lang="en-US" dirty="0"/>
          </a:p>
          <a:p>
            <a:endParaRPr lang="en-US" dirty="0"/>
          </a:p>
        </p:txBody>
      </p:sp>
      <p:sp>
        <p:nvSpPr>
          <p:cNvPr id="2" name="Slide Number Placeholder 1">
            <a:extLst>
              <a:ext uri="{FF2B5EF4-FFF2-40B4-BE49-F238E27FC236}">
                <a16:creationId xmlns:a16="http://schemas.microsoft.com/office/drawing/2014/main" id="{0ACEA5AD-51C5-42BF-8D5A-326E91CA72C0}"/>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59156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CAE590D-3AB9-4778-A58C-878800FDC972}"/>
              </a:ext>
            </a:extLst>
          </p:cNvPr>
          <p:cNvPicPr>
            <a:picLocks noChangeAspect="1"/>
          </p:cNvPicPr>
          <p:nvPr/>
        </p:nvPicPr>
        <p:blipFill>
          <a:blip r:embed="rId2"/>
          <a:stretch>
            <a:fillRect/>
          </a:stretch>
        </p:blipFill>
        <p:spPr>
          <a:xfrm>
            <a:off x="2387600" y="1988840"/>
            <a:ext cx="7416800" cy="4114800"/>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Number of Loans/Day of Week at Circ. Desk</a:t>
            </a:r>
            <a:endParaRPr lang="en-US" dirty="0"/>
          </a:p>
        </p:txBody>
      </p:sp>
      <p:sp>
        <p:nvSpPr>
          <p:cNvPr id="8" name="Content Placeholder 5">
            <a:extLst>
              <a:ext uri="{FF2B5EF4-FFF2-40B4-BE49-F238E27FC236}">
                <a16:creationId xmlns:a16="http://schemas.microsoft.com/office/drawing/2014/main" id="{0393F47D-B972-4476-8801-D56054EA27CD}"/>
              </a:ext>
            </a:extLst>
          </p:cNvPr>
          <p:cNvSpPr>
            <a:spLocks noGrp="1"/>
          </p:cNvSpPr>
          <p:nvPr>
            <p:ph idx="1"/>
          </p:nvPr>
        </p:nvSpPr>
        <p:spPr>
          <a:xfrm>
            <a:off x="574610" y="903287"/>
            <a:ext cx="11042780" cy="768085"/>
          </a:xfrm>
        </p:spPr>
        <p:txBody>
          <a:bodyPr>
            <a:normAutofit fontScale="92500"/>
          </a:bodyPr>
          <a:lstStyle/>
          <a:p>
            <a:r>
              <a:rPr lang="en-US" dirty="0"/>
              <a:t>The results include both a table and a bar graph.  Here is the graph.</a:t>
            </a:r>
          </a:p>
        </p:txBody>
      </p:sp>
      <p:sp>
        <p:nvSpPr>
          <p:cNvPr id="6" name="TextBox 5">
            <a:extLst>
              <a:ext uri="{FF2B5EF4-FFF2-40B4-BE49-F238E27FC236}">
                <a16:creationId xmlns:a16="http://schemas.microsoft.com/office/drawing/2014/main" id="{0CF7389A-309C-49E3-BD57-8CC0338C6055}"/>
              </a:ext>
            </a:extLst>
          </p:cNvPr>
          <p:cNvSpPr txBox="1"/>
          <p:nvPr/>
        </p:nvSpPr>
        <p:spPr>
          <a:xfrm>
            <a:off x="143342" y="2660916"/>
            <a:ext cx="1995748" cy="2103589"/>
          </a:xfrm>
          <a:prstGeom prst="rect">
            <a:avLst/>
          </a:prstGeom>
          <a:noFill/>
          <a:ln>
            <a:solidFill>
              <a:schemeClr val="accent1"/>
            </a:solidFill>
          </a:ln>
        </p:spPr>
        <p:txBody>
          <a:bodyPr wrap="square" rtlCol="0">
            <a:spAutoFit/>
          </a:bodyPr>
          <a:lstStyle/>
          <a:p>
            <a:r>
              <a:rPr lang="en-US" sz="1867" dirty="0"/>
              <a:t>The bar graph works with a prompt and here the “Joshua B. Nun Memorial Library” was chosen</a:t>
            </a:r>
          </a:p>
        </p:txBody>
      </p:sp>
      <p:cxnSp>
        <p:nvCxnSpPr>
          <p:cNvPr id="9" name="Straight Arrow Connector 8">
            <a:extLst>
              <a:ext uri="{FF2B5EF4-FFF2-40B4-BE49-F238E27FC236}">
                <a16:creationId xmlns:a16="http://schemas.microsoft.com/office/drawing/2014/main" id="{350396DF-51B2-43E5-86A4-F14333301800}"/>
              </a:ext>
            </a:extLst>
          </p:cNvPr>
          <p:cNvCxnSpPr/>
          <p:nvPr/>
        </p:nvCxnSpPr>
        <p:spPr>
          <a:xfrm>
            <a:off x="1487488" y="2180861"/>
            <a:ext cx="1152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D8BD7A-F2AD-482E-9351-347F822D8631}"/>
              </a:ext>
            </a:extLst>
          </p:cNvPr>
          <p:cNvCxnSpPr>
            <a:cxnSpLocks/>
          </p:cNvCxnSpPr>
          <p:nvPr/>
        </p:nvCxnSpPr>
        <p:spPr>
          <a:xfrm flipV="1">
            <a:off x="1487488" y="2180862"/>
            <a:ext cx="0" cy="44934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34622C-FC62-4B51-843A-4455F0F0BBF9}"/>
              </a:ext>
            </a:extLst>
          </p:cNvPr>
          <p:cNvSpPr txBox="1"/>
          <p:nvPr/>
        </p:nvSpPr>
        <p:spPr>
          <a:xfrm>
            <a:off x="10052907" y="3332989"/>
            <a:ext cx="1871531" cy="954300"/>
          </a:xfrm>
          <a:prstGeom prst="rect">
            <a:avLst/>
          </a:prstGeom>
          <a:noFill/>
          <a:ln>
            <a:solidFill>
              <a:schemeClr val="accent1"/>
            </a:solidFill>
          </a:ln>
        </p:spPr>
        <p:txBody>
          <a:bodyPr wrap="square" rtlCol="0">
            <a:spAutoFit/>
          </a:bodyPr>
          <a:lstStyle/>
          <a:p>
            <a:r>
              <a:rPr lang="en-US" sz="1867" dirty="0"/>
              <a:t>Day of Loan.  1 = Sunday, 2 = Monday, etc.</a:t>
            </a:r>
          </a:p>
        </p:txBody>
      </p:sp>
      <p:cxnSp>
        <p:nvCxnSpPr>
          <p:cNvPr id="12" name="Straight Arrow Connector 11">
            <a:extLst>
              <a:ext uri="{FF2B5EF4-FFF2-40B4-BE49-F238E27FC236}">
                <a16:creationId xmlns:a16="http://schemas.microsoft.com/office/drawing/2014/main" id="{7DA643D8-FCA5-47E3-882E-085C20BC3F74}"/>
              </a:ext>
            </a:extLst>
          </p:cNvPr>
          <p:cNvCxnSpPr>
            <a:cxnSpLocks/>
          </p:cNvCxnSpPr>
          <p:nvPr/>
        </p:nvCxnSpPr>
        <p:spPr>
          <a:xfrm flipH="1">
            <a:off x="9648395" y="5606535"/>
            <a:ext cx="1152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9D9EA94-2E17-480F-93D9-4789431F0103}"/>
              </a:ext>
            </a:extLst>
          </p:cNvPr>
          <p:cNvCxnSpPr>
            <a:cxnSpLocks/>
          </p:cNvCxnSpPr>
          <p:nvPr/>
        </p:nvCxnSpPr>
        <p:spPr>
          <a:xfrm flipV="1">
            <a:off x="10800523" y="4317875"/>
            <a:ext cx="0" cy="1288661"/>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3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Number of Loans/Day of Week at Circ. Desk</a:t>
            </a:r>
            <a:endParaRPr lang="en-US" dirty="0"/>
          </a:p>
        </p:txBody>
      </p:sp>
      <p:sp>
        <p:nvSpPr>
          <p:cNvPr id="9" name="Content Placeholder 5">
            <a:extLst>
              <a:ext uri="{FF2B5EF4-FFF2-40B4-BE49-F238E27FC236}">
                <a16:creationId xmlns:a16="http://schemas.microsoft.com/office/drawing/2014/main" id="{3F078424-A1F6-46C9-B569-414884828AFC}"/>
              </a:ext>
            </a:extLst>
          </p:cNvPr>
          <p:cNvSpPr>
            <a:spLocks noGrp="1"/>
          </p:cNvSpPr>
          <p:nvPr>
            <p:ph idx="1"/>
          </p:nvPr>
        </p:nvSpPr>
        <p:spPr>
          <a:xfrm>
            <a:off x="476999" y="1169587"/>
            <a:ext cx="11042780" cy="4083616"/>
          </a:xfrm>
        </p:spPr>
        <p:txBody>
          <a:bodyPr>
            <a:normAutofit/>
          </a:bodyPr>
          <a:lstStyle/>
          <a:p>
            <a:r>
              <a:rPr lang="en-US" dirty="0"/>
              <a:t>In the graph on the previous slide we have evidence to make a decision that the majority of staff should be at the desk on Monday, Tuesday and Wednesday.</a:t>
            </a:r>
          </a:p>
          <a:p>
            <a:r>
              <a:rPr lang="en-US" dirty="0"/>
              <a:t>If until now the library has been evenly distributing an even amount of employees during each weekday then now the staff can be redistributed by “busy days” so their time can be used more effectively.</a:t>
            </a:r>
          </a:p>
          <a:p>
            <a:endParaRPr lang="en-US" dirty="0"/>
          </a:p>
          <a:p>
            <a:endParaRPr lang="en-US" dirty="0"/>
          </a:p>
        </p:txBody>
      </p:sp>
    </p:spTree>
    <p:extLst>
      <p:ext uri="{BB962C8B-B14F-4D97-AF65-F5344CB8AC3E}">
        <p14:creationId xmlns:p14="http://schemas.microsoft.com/office/powerpoint/2010/main" val="4182687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Number of Loans/Hour at Circ. Desk</a:t>
            </a:r>
          </a:p>
        </p:txBody>
      </p:sp>
      <p:sp>
        <p:nvSpPr>
          <p:cNvPr id="10" name="Content Placeholder 5">
            <a:extLst>
              <a:ext uri="{FF2B5EF4-FFF2-40B4-BE49-F238E27FC236}">
                <a16:creationId xmlns:a16="http://schemas.microsoft.com/office/drawing/2014/main" id="{A8DB6743-55FC-4257-A655-21CFEE208C53}"/>
              </a:ext>
            </a:extLst>
          </p:cNvPr>
          <p:cNvSpPr>
            <a:spLocks noGrp="1"/>
          </p:cNvSpPr>
          <p:nvPr>
            <p:ph idx="1"/>
          </p:nvPr>
        </p:nvSpPr>
        <p:spPr>
          <a:xfrm>
            <a:off x="143339" y="932724"/>
            <a:ext cx="11905323" cy="5483329"/>
          </a:xfrm>
        </p:spPr>
        <p:txBody>
          <a:bodyPr>
            <a:normAutofit/>
          </a:bodyPr>
          <a:lstStyle/>
          <a:p>
            <a:r>
              <a:rPr lang="en-US" sz="2667" dirty="0"/>
              <a:t>The report: “Number of loans by hour at circulation desk”</a:t>
            </a:r>
          </a:p>
          <a:p>
            <a:r>
              <a:rPr lang="en-US" sz="2667" dirty="0"/>
              <a:t>Located in the Community folder &gt; /shared/Community/Reports/Shared Reports/Reports/Fulfillment - Misc. reports</a:t>
            </a:r>
          </a:p>
          <a:p>
            <a:r>
              <a:rPr lang="en-US" sz="2667" dirty="0"/>
              <a:t>Useful to allocate staff at different times of the day to different circulation desks.</a:t>
            </a:r>
          </a:p>
          <a:p>
            <a:r>
              <a:rPr lang="en-US" sz="2667" dirty="0"/>
              <a:t>By knowing which desks have the most activity at which days of the week staff can be maximized by having more staff at busy desks and less staff at slower desks at the appropriate times.</a:t>
            </a:r>
          </a:p>
          <a:p>
            <a:pPr marL="0" indent="0">
              <a:buNone/>
            </a:pPr>
            <a:endParaRPr lang="en-US" sz="2667" dirty="0"/>
          </a:p>
        </p:txBody>
      </p:sp>
    </p:spTree>
    <p:extLst>
      <p:ext uri="{BB962C8B-B14F-4D97-AF65-F5344CB8AC3E}">
        <p14:creationId xmlns:p14="http://schemas.microsoft.com/office/powerpoint/2010/main" val="2031633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b="1" dirty="0"/>
              <a:t>Number of Loans/Hour at Circ. Desk</a:t>
            </a:r>
            <a:endParaRPr lang="en-US" dirty="0"/>
          </a:p>
        </p:txBody>
      </p:sp>
      <p:sp>
        <p:nvSpPr>
          <p:cNvPr id="8" name="Content Placeholder 5">
            <a:extLst>
              <a:ext uri="{FF2B5EF4-FFF2-40B4-BE49-F238E27FC236}">
                <a16:creationId xmlns:a16="http://schemas.microsoft.com/office/drawing/2014/main" id="{0393F47D-B972-4476-8801-D56054EA27CD}"/>
              </a:ext>
            </a:extLst>
          </p:cNvPr>
          <p:cNvSpPr>
            <a:spLocks noGrp="1"/>
          </p:cNvSpPr>
          <p:nvPr>
            <p:ph idx="1"/>
          </p:nvPr>
        </p:nvSpPr>
        <p:spPr>
          <a:xfrm>
            <a:off x="574610" y="903287"/>
            <a:ext cx="11042780" cy="768085"/>
          </a:xfrm>
        </p:spPr>
        <p:txBody>
          <a:bodyPr>
            <a:normAutofit fontScale="92500"/>
          </a:bodyPr>
          <a:lstStyle/>
          <a:p>
            <a:r>
              <a:rPr lang="en-US" dirty="0"/>
              <a:t>The results include both a table and a bar graph.  Here is the graph.</a:t>
            </a:r>
          </a:p>
        </p:txBody>
      </p:sp>
      <p:pic>
        <p:nvPicPr>
          <p:cNvPr id="4" name="Picture 3">
            <a:extLst>
              <a:ext uri="{FF2B5EF4-FFF2-40B4-BE49-F238E27FC236}">
                <a16:creationId xmlns:a16="http://schemas.microsoft.com/office/drawing/2014/main" id="{980E6B7F-B8A3-485D-B66F-89D4EA1DC64B}"/>
              </a:ext>
            </a:extLst>
          </p:cNvPr>
          <p:cNvPicPr>
            <a:picLocks noChangeAspect="1"/>
          </p:cNvPicPr>
          <p:nvPr/>
        </p:nvPicPr>
        <p:blipFill>
          <a:blip r:embed="rId2"/>
          <a:stretch>
            <a:fillRect/>
          </a:stretch>
        </p:blipFill>
        <p:spPr>
          <a:xfrm>
            <a:off x="2406649" y="1988182"/>
            <a:ext cx="7378700" cy="4178300"/>
          </a:xfrm>
          <a:prstGeom prst="rect">
            <a:avLst/>
          </a:prstGeom>
          <a:ln>
            <a:solidFill>
              <a:schemeClr val="accent1"/>
            </a:solidFill>
          </a:ln>
        </p:spPr>
      </p:pic>
      <p:sp>
        <p:nvSpPr>
          <p:cNvPr id="6" name="TextBox 5">
            <a:extLst>
              <a:ext uri="{FF2B5EF4-FFF2-40B4-BE49-F238E27FC236}">
                <a16:creationId xmlns:a16="http://schemas.microsoft.com/office/drawing/2014/main" id="{0CF7389A-309C-49E3-BD57-8CC0338C6055}"/>
              </a:ext>
            </a:extLst>
          </p:cNvPr>
          <p:cNvSpPr txBox="1"/>
          <p:nvPr/>
        </p:nvSpPr>
        <p:spPr>
          <a:xfrm>
            <a:off x="143342" y="2660916"/>
            <a:ext cx="1995748" cy="1528945"/>
          </a:xfrm>
          <a:prstGeom prst="rect">
            <a:avLst/>
          </a:prstGeom>
          <a:noFill/>
          <a:ln>
            <a:solidFill>
              <a:schemeClr val="accent1"/>
            </a:solidFill>
          </a:ln>
        </p:spPr>
        <p:txBody>
          <a:bodyPr wrap="square" rtlCol="0">
            <a:spAutoFit/>
          </a:bodyPr>
          <a:lstStyle/>
          <a:p>
            <a:r>
              <a:rPr lang="en-US" sz="1867" dirty="0"/>
              <a:t>The bar graph works with a prompt and here the “Law Library” was chosen</a:t>
            </a:r>
          </a:p>
        </p:txBody>
      </p:sp>
      <p:cxnSp>
        <p:nvCxnSpPr>
          <p:cNvPr id="9" name="Straight Arrow Connector 8">
            <a:extLst>
              <a:ext uri="{FF2B5EF4-FFF2-40B4-BE49-F238E27FC236}">
                <a16:creationId xmlns:a16="http://schemas.microsoft.com/office/drawing/2014/main" id="{350396DF-51B2-43E5-86A4-F14333301800}"/>
              </a:ext>
            </a:extLst>
          </p:cNvPr>
          <p:cNvCxnSpPr/>
          <p:nvPr/>
        </p:nvCxnSpPr>
        <p:spPr>
          <a:xfrm>
            <a:off x="1487488" y="2180861"/>
            <a:ext cx="1152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D8BD7A-F2AD-482E-9351-347F822D8631}"/>
              </a:ext>
            </a:extLst>
          </p:cNvPr>
          <p:cNvCxnSpPr>
            <a:cxnSpLocks/>
          </p:cNvCxnSpPr>
          <p:nvPr/>
        </p:nvCxnSpPr>
        <p:spPr>
          <a:xfrm flipV="1">
            <a:off x="1487488" y="2180862"/>
            <a:ext cx="0" cy="44934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ECF8D2-7471-4CEA-B78D-01CF5FB75D25}"/>
              </a:ext>
            </a:extLst>
          </p:cNvPr>
          <p:cNvSpPr txBox="1"/>
          <p:nvPr/>
        </p:nvSpPr>
        <p:spPr>
          <a:xfrm>
            <a:off x="10052907" y="3922028"/>
            <a:ext cx="1871531" cy="379656"/>
          </a:xfrm>
          <a:prstGeom prst="rect">
            <a:avLst/>
          </a:prstGeom>
          <a:noFill/>
          <a:ln>
            <a:solidFill>
              <a:schemeClr val="accent1"/>
            </a:solidFill>
          </a:ln>
        </p:spPr>
        <p:txBody>
          <a:bodyPr wrap="square" rtlCol="0">
            <a:spAutoFit/>
          </a:bodyPr>
          <a:lstStyle/>
          <a:p>
            <a:r>
              <a:rPr lang="en-US" sz="1867" dirty="0"/>
              <a:t>Hour of loan</a:t>
            </a:r>
          </a:p>
        </p:txBody>
      </p:sp>
      <p:cxnSp>
        <p:nvCxnSpPr>
          <p:cNvPr id="13" name="Straight Arrow Connector 12">
            <a:extLst>
              <a:ext uri="{FF2B5EF4-FFF2-40B4-BE49-F238E27FC236}">
                <a16:creationId xmlns:a16="http://schemas.microsoft.com/office/drawing/2014/main" id="{69114393-1E9C-4ABB-9041-D3AE5D548E7B}"/>
              </a:ext>
            </a:extLst>
          </p:cNvPr>
          <p:cNvCxnSpPr>
            <a:cxnSpLocks/>
          </p:cNvCxnSpPr>
          <p:nvPr/>
        </p:nvCxnSpPr>
        <p:spPr>
          <a:xfrm flipH="1">
            <a:off x="9648395" y="5606535"/>
            <a:ext cx="1152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F68154-40ED-4432-A62B-4CF928AFE82E}"/>
              </a:ext>
            </a:extLst>
          </p:cNvPr>
          <p:cNvCxnSpPr>
            <a:cxnSpLocks/>
          </p:cNvCxnSpPr>
          <p:nvPr/>
        </p:nvCxnSpPr>
        <p:spPr>
          <a:xfrm flipV="1">
            <a:off x="10800523" y="4317875"/>
            <a:ext cx="0" cy="1288661"/>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99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Number of Loans/Hour at Circ. Desk</a:t>
            </a:r>
            <a:endParaRPr lang="en-US" dirty="0"/>
          </a:p>
        </p:txBody>
      </p:sp>
      <p:sp>
        <p:nvSpPr>
          <p:cNvPr id="9" name="Content Placeholder 5">
            <a:extLst>
              <a:ext uri="{FF2B5EF4-FFF2-40B4-BE49-F238E27FC236}">
                <a16:creationId xmlns:a16="http://schemas.microsoft.com/office/drawing/2014/main" id="{3F078424-A1F6-46C9-B569-414884828AFC}"/>
              </a:ext>
            </a:extLst>
          </p:cNvPr>
          <p:cNvSpPr>
            <a:spLocks noGrp="1"/>
          </p:cNvSpPr>
          <p:nvPr>
            <p:ph idx="1"/>
          </p:nvPr>
        </p:nvSpPr>
        <p:spPr>
          <a:xfrm>
            <a:off x="476999" y="1169587"/>
            <a:ext cx="11042780" cy="4083616"/>
          </a:xfrm>
        </p:spPr>
        <p:txBody>
          <a:bodyPr>
            <a:normAutofit/>
          </a:bodyPr>
          <a:lstStyle/>
          <a:p>
            <a:r>
              <a:rPr lang="en-US" dirty="0"/>
              <a:t>In the graph on the previous slide we have evidence to make a decision that the majority of staff should be at the desk during the hours of 10:00 – 4:00.</a:t>
            </a:r>
          </a:p>
          <a:p>
            <a:r>
              <a:rPr lang="en-US" dirty="0"/>
              <a:t>If until now the library has been evenly distributing an even amount of employees during all times of the day during library open hours then now the staff can be redistributed by “busy hours” so their time can be used more effectively.</a:t>
            </a:r>
          </a:p>
          <a:p>
            <a:endParaRPr lang="en-US" dirty="0"/>
          </a:p>
          <a:p>
            <a:endParaRPr lang="en-US" dirty="0"/>
          </a:p>
        </p:txBody>
      </p:sp>
    </p:spTree>
    <p:extLst>
      <p:ext uri="{BB962C8B-B14F-4D97-AF65-F5344CB8AC3E}">
        <p14:creationId xmlns:p14="http://schemas.microsoft.com/office/powerpoint/2010/main" val="151309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29BB-F352-4322-8089-119CE760F025}"/>
              </a:ext>
            </a:extLst>
          </p:cNvPr>
          <p:cNvSpPr>
            <a:spLocks noGrp="1"/>
          </p:cNvSpPr>
          <p:nvPr>
            <p:ph type="title"/>
          </p:nvPr>
        </p:nvSpPr>
        <p:spPr/>
        <p:txBody>
          <a:bodyPr/>
          <a:lstStyle/>
          <a:p>
            <a:r>
              <a:rPr lang="en-US" b="1" dirty="0"/>
              <a:t>Collection Management </a:t>
            </a:r>
          </a:p>
        </p:txBody>
      </p:sp>
      <p:sp>
        <p:nvSpPr>
          <p:cNvPr id="3" name="Content Placeholder 2">
            <a:extLst>
              <a:ext uri="{FF2B5EF4-FFF2-40B4-BE49-F238E27FC236}">
                <a16:creationId xmlns:a16="http://schemas.microsoft.com/office/drawing/2014/main" id="{552165B2-6297-4774-9D2A-D94AF3ABD39C}"/>
              </a:ext>
            </a:extLst>
          </p:cNvPr>
          <p:cNvSpPr>
            <a:spLocks noGrp="1"/>
          </p:cNvSpPr>
          <p:nvPr>
            <p:ph idx="1"/>
          </p:nvPr>
        </p:nvSpPr>
        <p:spPr/>
        <p:txBody>
          <a:bodyPr/>
          <a:lstStyle/>
          <a:p>
            <a:r>
              <a:rPr lang="en-US" dirty="0"/>
              <a:t>There are many reports that can answer questions about the library’s collections, their use, their costs, etc. </a:t>
            </a:r>
          </a:p>
          <a:p>
            <a:r>
              <a:rPr lang="en-US" dirty="0"/>
              <a:t>These reports can give you come insight into how your collection development strategies may need to be adjusted. </a:t>
            </a:r>
          </a:p>
          <a:p>
            <a:r>
              <a:rPr lang="en-US" dirty="0"/>
              <a:t>Example Reports: Electronic Acquisitions and Benchmark Analytics, Use of </a:t>
            </a:r>
            <a:r>
              <a:rPr lang="en-US" dirty="0" err="1"/>
              <a:t>eResources</a:t>
            </a:r>
            <a:r>
              <a:rPr lang="en-US" dirty="0"/>
              <a:t> for Collection Development, Physical Item Use for Weeding, &amp; Most Used Physical Items for Collection Development</a:t>
            </a:r>
          </a:p>
        </p:txBody>
      </p:sp>
      <p:sp>
        <p:nvSpPr>
          <p:cNvPr id="4" name="Slide Number Placeholder 3">
            <a:extLst>
              <a:ext uri="{FF2B5EF4-FFF2-40B4-BE49-F238E27FC236}">
                <a16:creationId xmlns:a16="http://schemas.microsoft.com/office/drawing/2014/main" id="{56EDC4D4-C040-4A6F-9C75-217E16D231D5}"/>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Tree>
    <p:extLst>
      <p:ext uri="{BB962C8B-B14F-4D97-AF65-F5344CB8AC3E}">
        <p14:creationId xmlns:p14="http://schemas.microsoft.com/office/powerpoint/2010/main" val="246438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D3B36-0F2D-4287-9E00-A5B584ADD40A}"/>
              </a:ext>
            </a:extLst>
          </p:cNvPr>
          <p:cNvPicPr>
            <a:picLocks noChangeAspect="1"/>
          </p:cNvPicPr>
          <p:nvPr/>
        </p:nvPicPr>
        <p:blipFill>
          <a:blip r:embed="rId3"/>
          <a:stretch>
            <a:fillRect/>
          </a:stretch>
        </p:blipFill>
        <p:spPr>
          <a:xfrm>
            <a:off x="1248139" y="1967241"/>
            <a:ext cx="9360363" cy="4360008"/>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Electronic Acquisitions and Benchmark Analytics</a:t>
            </a:r>
          </a:p>
        </p:txBody>
      </p:sp>
      <p:sp>
        <p:nvSpPr>
          <p:cNvPr id="9" name="Content Placeholder 5">
            <a:extLst>
              <a:ext uri="{FF2B5EF4-FFF2-40B4-BE49-F238E27FC236}">
                <a16:creationId xmlns:a16="http://schemas.microsoft.com/office/drawing/2014/main" id="{E599CFF6-89EC-465E-8806-710C6029592E}"/>
              </a:ext>
            </a:extLst>
          </p:cNvPr>
          <p:cNvSpPr>
            <a:spLocks noGrp="1"/>
          </p:cNvSpPr>
          <p:nvPr>
            <p:ph idx="1"/>
          </p:nvPr>
        </p:nvSpPr>
        <p:spPr>
          <a:xfrm>
            <a:off x="315498" y="1003474"/>
            <a:ext cx="11495588" cy="985367"/>
          </a:xfrm>
        </p:spPr>
        <p:txBody>
          <a:bodyPr>
            <a:normAutofit/>
          </a:bodyPr>
          <a:lstStyle/>
          <a:p>
            <a:r>
              <a:rPr lang="en-US" sz="2400" dirty="0"/>
              <a:t>Now we will look at the “Acquisitions – Electronic” tab of the “KPI Dashboard” located at /shared/Alma/Benchmark/Dashboards </a:t>
            </a:r>
          </a:p>
          <a:p>
            <a:endParaRPr lang="en-US" sz="2400" dirty="0"/>
          </a:p>
        </p:txBody>
      </p:sp>
      <p:sp>
        <p:nvSpPr>
          <p:cNvPr id="10" name="Rectangle 9">
            <a:extLst>
              <a:ext uri="{FF2B5EF4-FFF2-40B4-BE49-F238E27FC236}">
                <a16:creationId xmlns:a16="http://schemas.microsoft.com/office/drawing/2014/main" id="{7D459717-D2E5-4542-85C7-D4D49D281DC5}"/>
              </a:ext>
            </a:extLst>
          </p:cNvPr>
          <p:cNvSpPr/>
          <p:nvPr/>
        </p:nvSpPr>
        <p:spPr>
          <a:xfrm>
            <a:off x="4367809" y="1988840"/>
            <a:ext cx="1368481" cy="371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1" name="Slide Number Placeholder 2">
            <a:extLst>
              <a:ext uri="{FF2B5EF4-FFF2-40B4-BE49-F238E27FC236}">
                <a16:creationId xmlns:a16="http://schemas.microsoft.com/office/drawing/2014/main" id="{FA68ADF6-29D2-4048-9020-D3268B336150}"/>
              </a:ext>
            </a:extLst>
          </p:cNvPr>
          <p:cNvSpPr txBox="1">
            <a:spLocks/>
          </p:cNvSpPr>
          <p:nvPr/>
        </p:nvSpPr>
        <p:spPr>
          <a:xfrm>
            <a:off x="5736290" y="6452888"/>
            <a:ext cx="719423" cy="486833"/>
          </a:xfrm>
          <a:prstGeom prst="rect">
            <a:avLst/>
          </a:prstGeom>
        </p:spPr>
        <p:txBody>
          <a:bodyPr vert="horz" lIns="121920" tIns="60960" rIns="121920" bIns="6096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z="1333"/>
              <a:pPr/>
              <a:t>36</a:t>
            </a:fld>
            <a:endParaRPr lang="en-US" sz="1333" dirty="0"/>
          </a:p>
        </p:txBody>
      </p:sp>
    </p:spTree>
    <p:extLst>
      <p:ext uri="{BB962C8B-B14F-4D97-AF65-F5344CB8AC3E}">
        <p14:creationId xmlns:p14="http://schemas.microsoft.com/office/powerpoint/2010/main" val="361552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Electronic Acquisitions and Benchmark Analytics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37</a:t>
            </a:fld>
            <a:endParaRPr lang="en-US" dirty="0"/>
          </a:p>
        </p:txBody>
      </p:sp>
      <p:sp>
        <p:nvSpPr>
          <p:cNvPr id="9" name="Content Placeholder 5">
            <a:extLst>
              <a:ext uri="{FF2B5EF4-FFF2-40B4-BE49-F238E27FC236}">
                <a16:creationId xmlns:a16="http://schemas.microsoft.com/office/drawing/2014/main" id="{483F7D6A-E9F9-4B26-9444-6F19605A186D}"/>
              </a:ext>
            </a:extLst>
          </p:cNvPr>
          <p:cNvSpPr>
            <a:spLocks noGrp="1"/>
          </p:cNvSpPr>
          <p:nvPr>
            <p:ph idx="1"/>
          </p:nvPr>
        </p:nvSpPr>
        <p:spPr>
          <a:xfrm>
            <a:off x="552059" y="1003472"/>
            <a:ext cx="11042780" cy="3289624"/>
          </a:xfrm>
        </p:spPr>
        <p:txBody>
          <a:bodyPr>
            <a:normAutofit/>
          </a:bodyPr>
          <a:lstStyle/>
          <a:p>
            <a:r>
              <a:rPr lang="en-US" dirty="0"/>
              <a:t>The information in this tab is useful for determining if there should be changes in the acquisitions workflow for electronic resources.</a:t>
            </a:r>
          </a:p>
          <a:p>
            <a:r>
              <a:rPr lang="en-US" dirty="0"/>
              <a:t>As with all tabs of the benchmark analytics, each institution can compare various KPIs between their institution and other similar institutions.</a:t>
            </a:r>
          </a:p>
          <a:p>
            <a:endParaRPr lang="en-US" dirty="0"/>
          </a:p>
        </p:txBody>
      </p:sp>
    </p:spTree>
    <p:extLst>
      <p:ext uri="{BB962C8B-B14F-4D97-AF65-F5344CB8AC3E}">
        <p14:creationId xmlns:p14="http://schemas.microsoft.com/office/powerpoint/2010/main" val="2492873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Electronic Acquisitions and Benchmark Analytics</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38</a:t>
            </a:fld>
            <a:endParaRPr lang="en-US" dirty="0"/>
          </a:p>
        </p:txBody>
      </p:sp>
      <p:sp>
        <p:nvSpPr>
          <p:cNvPr id="4" name="Content Placeholder 5">
            <a:extLst>
              <a:ext uri="{FF2B5EF4-FFF2-40B4-BE49-F238E27FC236}">
                <a16:creationId xmlns:a16="http://schemas.microsoft.com/office/drawing/2014/main" id="{9299B3CB-937A-45D0-BE27-A32C4462BB41}"/>
              </a:ext>
            </a:extLst>
          </p:cNvPr>
          <p:cNvSpPr>
            <a:spLocks noGrp="1"/>
          </p:cNvSpPr>
          <p:nvPr>
            <p:ph idx="1"/>
          </p:nvPr>
        </p:nvSpPr>
        <p:spPr>
          <a:xfrm>
            <a:off x="265042" y="839439"/>
            <a:ext cx="11495588" cy="1616899"/>
          </a:xfrm>
        </p:spPr>
        <p:txBody>
          <a:bodyPr>
            <a:normAutofit/>
          </a:bodyPr>
          <a:lstStyle/>
          <a:p>
            <a:r>
              <a:rPr lang="en-US" sz="2400" dirty="0"/>
              <a:t>This is the measure of the institution (blue bar) against all other institutions (pink bars) for time from creating an order for an electronic resource until the electronic resource is activated.  The average is the blue dotted line.</a:t>
            </a:r>
          </a:p>
        </p:txBody>
      </p:sp>
      <p:pic>
        <p:nvPicPr>
          <p:cNvPr id="2" name="Picture 1">
            <a:extLst>
              <a:ext uri="{FF2B5EF4-FFF2-40B4-BE49-F238E27FC236}">
                <a16:creationId xmlns:a16="http://schemas.microsoft.com/office/drawing/2014/main" id="{8C591890-C2F8-4642-AA86-748467169FA2}"/>
              </a:ext>
            </a:extLst>
          </p:cNvPr>
          <p:cNvPicPr>
            <a:picLocks noChangeAspect="1"/>
          </p:cNvPicPr>
          <p:nvPr/>
        </p:nvPicPr>
        <p:blipFill>
          <a:blip r:embed="rId3"/>
          <a:stretch>
            <a:fillRect/>
          </a:stretch>
        </p:blipFill>
        <p:spPr>
          <a:xfrm>
            <a:off x="1775520" y="2155887"/>
            <a:ext cx="8569637" cy="4224469"/>
          </a:xfrm>
          <a:prstGeom prst="rect">
            <a:avLst/>
          </a:prstGeom>
          <a:ln>
            <a:solidFill>
              <a:schemeClr val="accent1"/>
            </a:solidFill>
          </a:ln>
        </p:spPr>
      </p:pic>
    </p:spTree>
    <p:extLst>
      <p:ext uri="{BB962C8B-B14F-4D97-AF65-F5344CB8AC3E}">
        <p14:creationId xmlns:p14="http://schemas.microsoft.com/office/powerpoint/2010/main" val="3872124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Electronic Acquisitions and Benchmark Analytics</a:t>
            </a:r>
            <a:endParaRPr lang="en-US" dirty="0"/>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39</a:t>
            </a:fld>
            <a:endParaRPr lang="en-US" dirty="0"/>
          </a:p>
        </p:txBody>
      </p:sp>
      <p:sp>
        <p:nvSpPr>
          <p:cNvPr id="4" name="Content Placeholder 5">
            <a:extLst>
              <a:ext uri="{FF2B5EF4-FFF2-40B4-BE49-F238E27FC236}">
                <a16:creationId xmlns:a16="http://schemas.microsoft.com/office/drawing/2014/main" id="{D41EA5B8-81E2-40BA-A9CA-001FC3BA4F30}"/>
              </a:ext>
            </a:extLst>
          </p:cNvPr>
          <p:cNvSpPr>
            <a:spLocks noGrp="1"/>
          </p:cNvSpPr>
          <p:nvPr>
            <p:ph idx="1"/>
          </p:nvPr>
        </p:nvSpPr>
        <p:spPr>
          <a:xfrm>
            <a:off x="315498" y="1003473"/>
            <a:ext cx="11495588" cy="5113825"/>
          </a:xfrm>
        </p:spPr>
        <p:txBody>
          <a:bodyPr>
            <a:normAutofit/>
          </a:bodyPr>
          <a:lstStyle/>
          <a:p>
            <a:r>
              <a:rPr lang="en-US" dirty="0"/>
              <a:t>We can see from the previous slide that the time from order creation to resource activation is significantly higher in the institution than the average of all other institutions.</a:t>
            </a:r>
          </a:p>
          <a:p>
            <a:r>
              <a:rPr lang="en-US" dirty="0"/>
              <a:t>This evidence may be used to investigate, among other factors, the following: </a:t>
            </a:r>
          </a:p>
          <a:p>
            <a:pPr lvl="1"/>
            <a:r>
              <a:rPr lang="en-US" dirty="0"/>
              <a:t>Perhaps the vendors being used need to be reevaluated</a:t>
            </a:r>
          </a:p>
          <a:p>
            <a:pPr lvl="1"/>
            <a:r>
              <a:rPr lang="en-US" dirty="0"/>
              <a:t>The internal processes for activating the resources may need to be checked.</a:t>
            </a:r>
          </a:p>
          <a:p>
            <a:pPr lvl="1"/>
            <a:r>
              <a:rPr lang="en-US" dirty="0"/>
              <a:t>The POL approval rules perhaps should be changed.</a:t>
            </a:r>
          </a:p>
        </p:txBody>
      </p:sp>
    </p:spTree>
    <p:extLst>
      <p:ext uri="{BB962C8B-B14F-4D97-AF65-F5344CB8AC3E}">
        <p14:creationId xmlns:p14="http://schemas.microsoft.com/office/powerpoint/2010/main" val="103551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A430E-A057-4ED9-9A67-02C8AAEED0C2}"/>
              </a:ext>
            </a:extLst>
          </p:cNvPr>
          <p:cNvSpPr>
            <a:spLocks noGrp="1"/>
          </p:cNvSpPr>
          <p:nvPr>
            <p:ph type="ctrTitle"/>
          </p:nvPr>
        </p:nvSpPr>
        <p:spPr/>
        <p:txBody>
          <a:bodyPr/>
          <a:lstStyle/>
          <a:p>
            <a:r>
              <a:rPr lang="en-US" dirty="0"/>
              <a:t>Alma Analytics Basics</a:t>
            </a:r>
          </a:p>
        </p:txBody>
      </p:sp>
      <p:sp>
        <p:nvSpPr>
          <p:cNvPr id="2" name="Slide Number Placeholder 1">
            <a:extLst>
              <a:ext uri="{FF2B5EF4-FFF2-40B4-BE49-F238E27FC236}">
                <a16:creationId xmlns:a16="http://schemas.microsoft.com/office/drawing/2014/main" id="{93B4785D-E97E-4047-8C8E-A6551563C65E}"/>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1388064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Use of </a:t>
            </a:r>
            <a:r>
              <a:rPr lang="en-US" b="1" dirty="0" err="1"/>
              <a:t>eResources</a:t>
            </a:r>
            <a:r>
              <a:rPr lang="en-US" b="1" dirty="0"/>
              <a:t>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40</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43339" y="1003473"/>
            <a:ext cx="11809311" cy="1166760"/>
          </a:xfrm>
        </p:spPr>
        <p:txBody>
          <a:bodyPr>
            <a:normAutofit fontScale="92500" lnSpcReduction="20000"/>
          </a:bodyPr>
          <a:lstStyle/>
          <a:p>
            <a:r>
              <a:rPr lang="en-US" sz="3067" dirty="0"/>
              <a:t>We will now look at the “Databases most used” tab of the “Usage via COUNTER Reports” dashboard at /shared/Alma/Usage via COUNTER reports/Dashboards.  We will look at the graphs by publisher.</a:t>
            </a:r>
          </a:p>
          <a:p>
            <a:endParaRPr lang="en-US" sz="3067" dirty="0"/>
          </a:p>
          <a:p>
            <a:endParaRPr lang="en-US" sz="3067" dirty="0"/>
          </a:p>
          <a:p>
            <a:endParaRPr lang="en-US" sz="3067" dirty="0"/>
          </a:p>
        </p:txBody>
      </p:sp>
      <p:pic>
        <p:nvPicPr>
          <p:cNvPr id="7" name="Picture 6">
            <a:extLst>
              <a:ext uri="{FF2B5EF4-FFF2-40B4-BE49-F238E27FC236}">
                <a16:creationId xmlns:a16="http://schemas.microsoft.com/office/drawing/2014/main" id="{9B07DBB4-13F9-4253-9EF7-97DC1394C974}"/>
              </a:ext>
            </a:extLst>
          </p:cNvPr>
          <p:cNvPicPr>
            <a:picLocks noChangeAspect="1"/>
          </p:cNvPicPr>
          <p:nvPr/>
        </p:nvPicPr>
        <p:blipFill>
          <a:blip r:embed="rId2"/>
          <a:stretch>
            <a:fillRect/>
          </a:stretch>
        </p:blipFill>
        <p:spPr>
          <a:xfrm>
            <a:off x="89860" y="2372884"/>
            <a:ext cx="12000000" cy="3483281"/>
          </a:xfrm>
          <a:prstGeom prst="rect">
            <a:avLst/>
          </a:prstGeom>
          <a:ln>
            <a:solidFill>
              <a:schemeClr val="accent1"/>
            </a:solidFill>
          </a:ln>
        </p:spPr>
      </p:pic>
    </p:spTree>
    <p:extLst>
      <p:ext uri="{BB962C8B-B14F-4D97-AF65-F5344CB8AC3E}">
        <p14:creationId xmlns:p14="http://schemas.microsoft.com/office/powerpoint/2010/main" val="3125483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Use of </a:t>
            </a:r>
            <a:r>
              <a:rPr lang="en-US" b="1" dirty="0" err="1"/>
              <a:t>eResources</a:t>
            </a:r>
            <a:r>
              <a:rPr lang="en-US" b="1" dirty="0"/>
              <a:t>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41</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552059" y="1003472"/>
            <a:ext cx="11042780" cy="1081379"/>
          </a:xfrm>
        </p:spPr>
        <p:txBody>
          <a:bodyPr>
            <a:normAutofit/>
          </a:bodyPr>
          <a:lstStyle/>
          <a:p>
            <a:r>
              <a:rPr lang="en-US" sz="2667" dirty="0"/>
              <a:t>Here are the publishers of databases which have the most searches in the previous calendar year </a:t>
            </a:r>
          </a:p>
          <a:p>
            <a:endParaRPr lang="en-US" sz="2667" dirty="0"/>
          </a:p>
        </p:txBody>
      </p:sp>
      <p:pic>
        <p:nvPicPr>
          <p:cNvPr id="2" name="Picture 1">
            <a:extLst>
              <a:ext uri="{FF2B5EF4-FFF2-40B4-BE49-F238E27FC236}">
                <a16:creationId xmlns:a16="http://schemas.microsoft.com/office/drawing/2014/main" id="{21CF0455-6E59-4938-B88F-E116521CB81E}"/>
              </a:ext>
            </a:extLst>
          </p:cNvPr>
          <p:cNvPicPr>
            <a:picLocks noChangeAspect="1"/>
          </p:cNvPicPr>
          <p:nvPr/>
        </p:nvPicPr>
        <p:blipFill>
          <a:blip r:embed="rId2"/>
          <a:stretch>
            <a:fillRect/>
          </a:stretch>
        </p:blipFill>
        <p:spPr>
          <a:xfrm>
            <a:off x="2117398" y="2154899"/>
            <a:ext cx="7912100" cy="3962400"/>
          </a:xfrm>
          <a:prstGeom prst="rect">
            <a:avLst/>
          </a:prstGeom>
          <a:ln>
            <a:solidFill>
              <a:schemeClr val="accent1"/>
            </a:solidFill>
          </a:ln>
        </p:spPr>
      </p:pic>
    </p:spTree>
    <p:extLst>
      <p:ext uri="{BB962C8B-B14F-4D97-AF65-F5344CB8AC3E}">
        <p14:creationId xmlns:p14="http://schemas.microsoft.com/office/powerpoint/2010/main" val="3669660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Use of </a:t>
            </a:r>
            <a:r>
              <a:rPr lang="en-US" b="1" dirty="0" err="1"/>
              <a:t>eResources</a:t>
            </a:r>
            <a:r>
              <a:rPr lang="en-US" b="1" dirty="0"/>
              <a:t> for Collection Development</a:t>
            </a:r>
            <a:endParaRPr lang="en-US" dirty="0"/>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42</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552059" y="1003472"/>
            <a:ext cx="11042780" cy="2905581"/>
          </a:xfrm>
        </p:spPr>
        <p:txBody>
          <a:bodyPr>
            <a:normAutofit/>
          </a:bodyPr>
          <a:lstStyle/>
          <a:p>
            <a:r>
              <a:rPr lang="en-US" sz="2667" dirty="0"/>
              <a:t>The institution can use this evidence and determine that because these are publishers for whom the databases are most used then perhaps they should continue to be ordered.</a:t>
            </a:r>
          </a:p>
          <a:p>
            <a:r>
              <a:rPr lang="en-US" sz="2667" dirty="0"/>
              <a:t>This of course will influence collection development.</a:t>
            </a:r>
          </a:p>
          <a:p>
            <a:r>
              <a:rPr lang="en-US" sz="2667" dirty="0"/>
              <a:t>This data can further be combined not only with usage but also with “Cost per Use.”  This too can be done with a default “out of the box” dashboard.</a:t>
            </a:r>
          </a:p>
          <a:p>
            <a:endParaRPr lang="en-US" sz="2667" dirty="0"/>
          </a:p>
        </p:txBody>
      </p:sp>
    </p:spTree>
    <p:extLst>
      <p:ext uri="{BB962C8B-B14F-4D97-AF65-F5344CB8AC3E}">
        <p14:creationId xmlns:p14="http://schemas.microsoft.com/office/powerpoint/2010/main" val="1434316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Physical Item Usage for Weeding</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43</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43339" y="1003473"/>
            <a:ext cx="11809311" cy="1166760"/>
          </a:xfrm>
        </p:spPr>
        <p:txBody>
          <a:bodyPr>
            <a:normAutofit/>
          </a:bodyPr>
          <a:lstStyle/>
          <a:p>
            <a:r>
              <a:rPr lang="en-US" sz="3067" dirty="0"/>
              <a:t>We will now look at the “Physical item usage for weeding” tab of the “Physical Items” dashboard at /shared/Alma/Inventory/Dashboards</a:t>
            </a:r>
          </a:p>
          <a:p>
            <a:endParaRPr lang="en-US" sz="3067" dirty="0"/>
          </a:p>
          <a:p>
            <a:endParaRPr lang="en-US" sz="3067" dirty="0"/>
          </a:p>
        </p:txBody>
      </p:sp>
      <p:pic>
        <p:nvPicPr>
          <p:cNvPr id="3" name="Picture 2">
            <a:extLst>
              <a:ext uri="{FF2B5EF4-FFF2-40B4-BE49-F238E27FC236}">
                <a16:creationId xmlns:a16="http://schemas.microsoft.com/office/drawing/2014/main" id="{3221655E-7ABD-4E76-AE4E-C8D17214F43A}"/>
              </a:ext>
            </a:extLst>
          </p:cNvPr>
          <p:cNvPicPr>
            <a:picLocks noChangeAspect="1"/>
          </p:cNvPicPr>
          <p:nvPr/>
        </p:nvPicPr>
        <p:blipFill>
          <a:blip r:embed="rId2"/>
          <a:stretch>
            <a:fillRect/>
          </a:stretch>
        </p:blipFill>
        <p:spPr>
          <a:xfrm>
            <a:off x="1295467" y="2309278"/>
            <a:ext cx="9345363" cy="3685333"/>
          </a:xfrm>
          <a:prstGeom prst="rect">
            <a:avLst/>
          </a:prstGeom>
          <a:ln>
            <a:solidFill>
              <a:schemeClr val="tx1"/>
            </a:solidFill>
          </a:ln>
        </p:spPr>
      </p:pic>
      <p:sp>
        <p:nvSpPr>
          <p:cNvPr id="4" name="Rectangle 3">
            <a:extLst>
              <a:ext uri="{FF2B5EF4-FFF2-40B4-BE49-F238E27FC236}">
                <a16:creationId xmlns:a16="http://schemas.microsoft.com/office/drawing/2014/main" id="{99C952C1-DF88-4142-B079-F0F3ACD633E1}"/>
              </a:ext>
            </a:extLst>
          </p:cNvPr>
          <p:cNvSpPr/>
          <p:nvPr/>
        </p:nvSpPr>
        <p:spPr>
          <a:xfrm>
            <a:off x="7056107" y="2660915"/>
            <a:ext cx="2112235" cy="3840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154147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Physical Item Usage for Weeding</a:t>
            </a:r>
            <a:endParaRPr lang="en-US" dirty="0"/>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44</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552059" y="1003472"/>
            <a:ext cx="11042780" cy="3289624"/>
          </a:xfrm>
        </p:spPr>
        <p:txBody>
          <a:bodyPr>
            <a:normAutofit/>
          </a:bodyPr>
          <a:lstStyle/>
          <a:p>
            <a:r>
              <a:rPr lang="en-US" sz="2667" dirty="0"/>
              <a:t>The report produced here is useful for weeding.  It is possible to take a call number classification code and find out which physical items have been in the library more than X years and never loaned in more than Y years.  </a:t>
            </a:r>
          </a:p>
          <a:p>
            <a:r>
              <a:rPr lang="en-US" sz="2667" dirty="0"/>
              <a:t>These items can then be weeded from the library or moved to remote storage.</a:t>
            </a:r>
          </a:p>
          <a:p>
            <a:r>
              <a:rPr lang="en-US" sz="2667" dirty="0"/>
              <a:t>This can save valuable physical space in the library.</a:t>
            </a:r>
          </a:p>
          <a:p>
            <a:endParaRPr lang="en-US" sz="2667" dirty="0"/>
          </a:p>
        </p:txBody>
      </p:sp>
    </p:spTree>
    <p:extLst>
      <p:ext uri="{BB962C8B-B14F-4D97-AF65-F5344CB8AC3E}">
        <p14:creationId xmlns:p14="http://schemas.microsoft.com/office/powerpoint/2010/main" val="3664917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Physical Item Usage for Weeding</a:t>
            </a:r>
            <a:endParaRPr lang="en-US" dirty="0"/>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45</a:t>
            </a:fld>
            <a:endParaRPr lang="en-US" dirty="0"/>
          </a:p>
        </p:txBody>
      </p:sp>
      <p:sp>
        <p:nvSpPr>
          <p:cNvPr id="6" name="TextBox 5">
            <a:extLst>
              <a:ext uri="{FF2B5EF4-FFF2-40B4-BE49-F238E27FC236}">
                <a16:creationId xmlns:a16="http://schemas.microsoft.com/office/drawing/2014/main" id="{E2B5BBE3-11EA-479D-B4EA-0B4A66AFDACD}"/>
              </a:ext>
            </a:extLst>
          </p:cNvPr>
          <p:cNvSpPr txBox="1"/>
          <p:nvPr/>
        </p:nvSpPr>
        <p:spPr>
          <a:xfrm>
            <a:off x="431371" y="1220755"/>
            <a:ext cx="5184576" cy="3416320"/>
          </a:xfrm>
          <a:prstGeom prst="rect">
            <a:avLst/>
          </a:prstGeom>
          <a:solidFill>
            <a:schemeClr val="bg1"/>
          </a:solidFill>
          <a:ln>
            <a:solidFill>
              <a:schemeClr val="tx1"/>
            </a:solidFill>
          </a:ln>
        </p:spPr>
        <p:txBody>
          <a:bodyPr wrap="square" rtlCol="0">
            <a:spAutoFit/>
          </a:bodyPr>
          <a:lstStyle/>
          <a:p>
            <a:r>
              <a:rPr lang="en-US" sz="2400" dirty="0"/>
              <a:t>Here we retrieve all items which:</a:t>
            </a:r>
          </a:p>
          <a:p>
            <a:pPr marL="380990" indent="-380990">
              <a:buFont typeface="Arial" panose="020B0604020202020204" pitchFamily="34" charset="0"/>
              <a:buChar char="•"/>
            </a:pPr>
            <a:r>
              <a:rPr lang="en-US" sz="2400" dirty="0"/>
              <a:t>Were created over ten years ago</a:t>
            </a:r>
          </a:p>
          <a:p>
            <a:pPr marL="380990" indent="-380990">
              <a:buFont typeface="Arial" panose="020B0604020202020204" pitchFamily="34" charset="0"/>
              <a:buChar char="•"/>
            </a:pPr>
            <a:r>
              <a:rPr lang="en-US" sz="2400" dirty="0"/>
              <a:t>Have not been loaned in the last ten years</a:t>
            </a:r>
          </a:p>
          <a:p>
            <a:pPr marL="380990" indent="-380990">
              <a:buFont typeface="Arial" panose="020B0604020202020204" pitchFamily="34" charset="0"/>
              <a:buChar char="•"/>
            </a:pPr>
            <a:r>
              <a:rPr lang="en-US" sz="2400" dirty="0"/>
              <a:t>Are in the Central Library in the Books location</a:t>
            </a:r>
          </a:p>
          <a:p>
            <a:pPr marL="380990" indent="-380990">
              <a:buFont typeface="Arial" panose="020B0604020202020204" pitchFamily="34" charset="0"/>
              <a:buChar char="•"/>
            </a:pPr>
            <a:r>
              <a:rPr lang="en-US" sz="2400" dirty="0"/>
              <a:t>Have LC Classification Code HQ</a:t>
            </a:r>
          </a:p>
          <a:p>
            <a:endParaRPr lang="en-US" sz="2400" dirty="0"/>
          </a:p>
          <a:p>
            <a:endParaRPr lang="en-US" sz="2400" dirty="0"/>
          </a:p>
        </p:txBody>
      </p:sp>
      <p:pic>
        <p:nvPicPr>
          <p:cNvPr id="12" name="Picture 11">
            <a:extLst>
              <a:ext uri="{FF2B5EF4-FFF2-40B4-BE49-F238E27FC236}">
                <a16:creationId xmlns:a16="http://schemas.microsoft.com/office/drawing/2014/main" id="{2FA3B75C-9D7B-402E-900C-644FB8EFEDFD}"/>
              </a:ext>
            </a:extLst>
          </p:cNvPr>
          <p:cNvPicPr>
            <a:picLocks noChangeAspect="1"/>
          </p:cNvPicPr>
          <p:nvPr/>
        </p:nvPicPr>
        <p:blipFill>
          <a:blip r:embed="rId2"/>
          <a:stretch>
            <a:fillRect/>
          </a:stretch>
        </p:blipFill>
        <p:spPr>
          <a:xfrm>
            <a:off x="7536160" y="1242839"/>
            <a:ext cx="4519123" cy="3840427"/>
          </a:xfrm>
          <a:prstGeom prst="rect">
            <a:avLst/>
          </a:prstGeom>
          <a:ln>
            <a:solidFill>
              <a:schemeClr val="tx1"/>
            </a:solidFill>
          </a:ln>
        </p:spPr>
      </p:pic>
    </p:spTree>
    <p:extLst>
      <p:ext uri="{BB962C8B-B14F-4D97-AF65-F5344CB8AC3E}">
        <p14:creationId xmlns:p14="http://schemas.microsoft.com/office/powerpoint/2010/main" val="1229564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Physical Item Usage for Weeding</a:t>
            </a:r>
            <a:endParaRPr lang="en-US" dirty="0"/>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46</a:t>
            </a:fld>
            <a:endParaRPr lang="en-US" dirty="0"/>
          </a:p>
        </p:txBody>
      </p:sp>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552059" y="836713"/>
            <a:ext cx="11042780" cy="603361"/>
          </a:xfrm>
        </p:spPr>
        <p:txBody>
          <a:bodyPr>
            <a:normAutofit/>
          </a:bodyPr>
          <a:lstStyle/>
          <a:p>
            <a:r>
              <a:rPr lang="en-US" sz="2400" dirty="0"/>
              <a:t>Results</a:t>
            </a:r>
          </a:p>
          <a:p>
            <a:endParaRPr lang="en-US" sz="2400" dirty="0"/>
          </a:p>
        </p:txBody>
      </p:sp>
      <p:pic>
        <p:nvPicPr>
          <p:cNvPr id="2" name="Picture 1">
            <a:extLst>
              <a:ext uri="{FF2B5EF4-FFF2-40B4-BE49-F238E27FC236}">
                <a16:creationId xmlns:a16="http://schemas.microsoft.com/office/drawing/2014/main" id="{DD2E4CB7-783B-4E55-A229-214F51360D3D}"/>
              </a:ext>
            </a:extLst>
          </p:cNvPr>
          <p:cNvPicPr>
            <a:picLocks noChangeAspect="1"/>
          </p:cNvPicPr>
          <p:nvPr/>
        </p:nvPicPr>
        <p:blipFill>
          <a:blip r:embed="rId2"/>
          <a:stretch>
            <a:fillRect/>
          </a:stretch>
        </p:blipFill>
        <p:spPr>
          <a:xfrm>
            <a:off x="753110" y="1435729"/>
            <a:ext cx="10608501" cy="4908083"/>
          </a:xfrm>
          <a:prstGeom prst="rect">
            <a:avLst/>
          </a:prstGeom>
          <a:ln>
            <a:solidFill>
              <a:schemeClr val="tx1"/>
            </a:solidFill>
          </a:ln>
        </p:spPr>
      </p:pic>
    </p:spTree>
    <p:extLst>
      <p:ext uri="{BB962C8B-B14F-4D97-AF65-F5344CB8AC3E}">
        <p14:creationId xmlns:p14="http://schemas.microsoft.com/office/powerpoint/2010/main" val="260285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b="1" dirty="0"/>
              <a:t>Physical Item Usage for Weeding</a:t>
            </a:r>
            <a:endParaRPr lang="en-US" dirty="0"/>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47</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476999" y="1169587"/>
            <a:ext cx="11042780" cy="4083616"/>
          </a:xfrm>
        </p:spPr>
        <p:txBody>
          <a:bodyPr>
            <a:normAutofit fontScale="92500"/>
          </a:bodyPr>
          <a:lstStyle/>
          <a:p>
            <a:r>
              <a:rPr lang="en-US" dirty="0"/>
              <a:t>In the list on the previous slide we have evidence to make a decision that these items can likely be weeded or removed to remote storage.</a:t>
            </a:r>
          </a:p>
          <a:p>
            <a:r>
              <a:rPr lang="en-US" dirty="0"/>
              <a:t>We have evidence that these items have been in the library at least ten years and never loaned in at least ten years.  Unless there are “extenuating circumstances” they can probably be removed.</a:t>
            </a:r>
          </a:p>
          <a:p>
            <a:r>
              <a:rPr lang="en-US" dirty="0"/>
              <a:t>In this way valuable space in the library can be used for something else.</a:t>
            </a:r>
          </a:p>
          <a:p>
            <a:endParaRPr lang="en-US" dirty="0"/>
          </a:p>
          <a:p>
            <a:endParaRPr lang="en-US" dirty="0"/>
          </a:p>
          <a:p>
            <a:endParaRPr lang="en-US" dirty="0"/>
          </a:p>
        </p:txBody>
      </p:sp>
    </p:spTree>
    <p:extLst>
      <p:ext uri="{BB962C8B-B14F-4D97-AF65-F5344CB8AC3E}">
        <p14:creationId xmlns:p14="http://schemas.microsoft.com/office/powerpoint/2010/main" val="317350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A7B50-B3A3-47B8-8AE4-B929DC193B92}"/>
              </a:ext>
            </a:extLst>
          </p:cNvPr>
          <p:cNvPicPr>
            <a:picLocks noChangeAspect="1"/>
          </p:cNvPicPr>
          <p:nvPr/>
        </p:nvPicPr>
        <p:blipFill>
          <a:blip r:embed="rId2"/>
          <a:stretch>
            <a:fillRect/>
          </a:stretch>
        </p:blipFill>
        <p:spPr>
          <a:xfrm>
            <a:off x="3412373" y="2613875"/>
            <a:ext cx="5367255" cy="3618181"/>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527381" y="93887"/>
            <a:ext cx="11233248" cy="768085"/>
          </a:xfrm>
        </p:spPr>
        <p:txBody>
          <a:bodyPr>
            <a:noAutofit/>
          </a:bodyPr>
          <a:lstStyle/>
          <a:p>
            <a:r>
              <a:rPr lang="en-US" b="1" dirty="0"/>
              <a:t>Most Used Items for Collection Development</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48</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143339" y="1003473"/>
            <a:ext cx="11809311" cy="1753452"/>
          </a:xfrm>
        </p:spPr>
        <p:txBody>
          <a:bodyPr>
            <a:normAutofit fontScale="92500" lnSpcReduction="10000"/>
          </a:bodyPr>
          <a:lstStyle/>
          <a:p>
            <a:r>
              <a:rPr lang="en-US" sz="3067" dirty="0"/>
              <a:t>We will now look at a custom made report showing which LC subjects are most used in the institution by looking at how many items of records with a specific LC subject area were loaned in the last year.</a:t>
            </a:r>
          </a:p>
          <a:p>
            <a:r>
              <a:rPr lang="en-US" sz="3067" dirty="0"/>
              <a:t>Here is the criteria tab of the report in the fulfillment subject area.</a:t>
            </a:r>
          </a:p>
          <a:p>
            <a:endParaRPr lang="en-US" sz="3067" dirty="0"/>
          </a:p>
          <a:p>
            <a:endParaRPr lang="en-US" sz="3067" dirty="0"/>
          </a:p>
          <a:p>
            <a:endParaRPr lang="en-US" sz="3067" dirty="0"/>
          </a:p>
        </p:txBody>
      </p:sp>
      <p:sp>
        <p:nvSpPr>
          <p:cNvPr id="4" name="TextBox 3">
            <a:extLst>
              <a:ext uri="{FF2B5EF4-FFF2-40B4-BE49-F238E27FC236}">
                <a16:creationId xmlns:a16="http://schemas.microsoft.com/office/drawing/2014/main" id="{854B3483-AEBB-42F2-9C6E-9F5A3EE47BCD}"/>
              </a:ext>
            </a:extLst>
          </p:cNvPr>
          <p:cNvSpPr txBox="1"/>
          <p:nvPr/>
        </p:nvSpPr>
        <p:spPr>
          <a:xfrm>
            <a:off x="9648395" y="3332990"/>
            <a:ext cx="2112235" cy="2308324"/>
          </a:xfrm>
          <a:prstGeom prst="rect">
            <a:avLst/>
          </a:prstGeom>
          <a:noFill/>
          <a:ln>
            <a:solidFill>
              <a:schemeClr val="accent1"/>
            </a:solidFill>
          </a:ln>
        </p:spPr>
        <p:txBody>
          <a:bodyPr wrap="square" rtlCol="0">
            <a:spAutoFit/>
          </a:bodyPr>
          <a:lstStyle/>
          <a:p>
            <a:r>
              <a:rPr lang="en-US" sz="2400" dirty="0"/>
              <a:t>Top ten LC subjects and corresponding number of loans in the last 365 days</a:t>
            </a:r>
          </a:p>
        </p:txBody>
      </p:sp>
      <p:cxnSp>
        <p:nvCxnSpPr>
          <p:cNvPr id="7" name="Straight Arrow Connector 6">
            <a:extLst>
              <a:ext uri="{FF2B5EF4-FFF2-40B4-BE49-F238E27FC236}">
                <a16:creationId xmlns:a16="http://schemas.microsoft.com/office/drawing/2014/main" id="{E573243B-1444-4277-9836-6F908DB38467}"/>
              </a:ext>
            </a:extLst>
          </p:cNvPr>
          <p:cNvCxnSpPr>
            <a:cxnSpLocks/>
          </p:cNvCxnSpPr>
          <p:nvPr/>
        </p:nvCxnSpPr>
        <p:spPr>
          <a:xfrm flipH="1">
            <a:off x="8400256" y="5349213"/>
            <a:ext cx="1248139" cy="5053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422A216-BE96-4C24-8ADA-CD604F2FC579}"/>
              </a:ext>
            </a:extLst>
          </p:cNvPr>
          <p:cNvSpPr txBox="1"/>
          <p:nvPr/>
        </p:nvSpPr>
        <p:spPr>
          <a:xfrm>
            <a:off x="527381" y="2931527"/>
            <a:ext cx="2112235" cy="1200329"/>
          </a:xfrm>
          <a:prstGeom prst="rect">
            <a:avLst/>
          </a:prstGeom>
          <a:noFill/>
          <a:ln>
            <a:solidFill>
              <a:schemeClr val="accent1"/>
            </a:solidFill>
          </a:ln>
        </p:spPr>
        <p:txBody>
          <a:bodyPr wrap="square" rtlCol="0">
            <a:spAutoFit/>
          </a:bodyPr>
          <a:lstStyle/>
          <a:p>
            <a:r>
              <a:rPr lang="en-US" sz="2400" dirty="0"/>
              <a:t>Number of loans sorted descending</a:t>
            </a:r>
          </a:p>
        </p:txBody>
      </p:sp>
      <p:cxnSp>
        <p:nvCxnSpPr>
          <p:cNvPr id="13" name="Straight Arrow Connector 12">
            <a:extLst>
              <a:ext uri="{FF2B5EF4-FFF2-40B4-BE49-F238E27FC236}">
                <a16:creationId xmlns:a16="http://schemas.microsoft.com/office/drawing/2014/main" id="{6588E0AF-1CDA-49F1-9C49-F803582CEFD2}"/>
              </a:ext>
            </a:extLst>
          </p:cNvPr>
          <p:cNvCxnSpPr>
            <a:cxnSpLocks/>
            <a:stCxn id="12" idx="3"/>
          </p:cNvCxnSpPr>
          <p:nvPr/>
        </p:nvCxnSpPr>
        <p:spPr>
          <a:xfrm flipV="1">
            <a:off x="2639616" y="3236983"/>
            <a:ext cx="960107" cy="2947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875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b="1" dirty="0"/>
              <a:t>Most Used Items for Collection Development</a:t>
            </a:r>
            <a:endParaRPr lang="en-US" dirty="0"/>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49</a:t>
            </a:fld>
            <a:endParaRPr lang="en-US" dirty="0"/>
          </a:p>
        </p:txBody>
      </p:sp>
      <p:sp>
        <p:nvSpPr>
          <p:cNvPr id="10" name="Content Placeholder 5">
            <a:extLst>
              <a:ext uri="{FF2B5EF4-FFF2-40B4-BE49-F238E27FC236}">
                <a16:creationId xmlns:a16="http://schemas.microsoft.com/office/drawing/2014/main" id="{6E8DDA4A-FAB5-4A24-9618-D305715D91AC}"/>
              </a:ext>
            </a:extLst>
          </p:cNvPr>
          <p:cNvSpPr>
            <a:spLocks noGrp="1"/>
          </p:cNvSpPr>
          <p:nvPr>
            <p:ph idx="1"/>
          </p:nvPr>
        </p:nvSpPr>
        <p:spPr>
          <a:xfrm>
            <a:off x="476999" y="1169587"/>
            <a:ext cx="11042780" cy="4947712"/>
          </a:xfrm>
        </p:spPr>
        <p:txBody>
          <a:bodyPr>
            <a:normAutofit/>
          </a:bodyPr>
          <a:lstStyle/>
          <a:p>
            <a:r>
              <a:rPr lang="en-US" dirty="0"/>
              <a:t>On the next slide we see the results.</a:t>
            </a:r>
          </a:p>
          <a:p>
            <a:r>
              <a:rPr lang="en-US" dirty="0"/>
              <a:t>We see for example that “Commerce”, “Internal Medicine” and “Psychology” are very used subjects.</a:t>
            </a:r>
          </a:p>
          <a:p>
            <a:r>
              <a:rPr lang="en-US" dirty="0"/>
              <a:t>Thus regarding collection development, and also taking into account other factors, the institution may decide that these subjects should be a significant part of the future purchased materials.</a:t>
            </a:r>
          </a:p>
          <a:p>
            <a:endParaRPr lang="en-US" dirty="0"/>
          </a:p>
          <a:p>
            <a:endParaRPr lang="en-US" dirty="0"/>
          </a:p>
        </p:txBody>
      </p:sp>
    </p:spTree>
    <p:extLst>
      <p:ext uri="{BB962C8B-B14F-4D97-AF65-F5344CB8AC3E}">
        <p14:creationId xmlns:p14="http://schemas.microsoft.com/office/powerpoint/2010/main" val="142144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330F04-54CD-4044-86A2-BCB97479A55A}"/>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AB3BCFD2-D263-4A1C-BE1B-F15292CF73D9}"/>
              </a:ext>
            </a:extLst>
          </p:cNvPr>
          <p:cNvSpPr>
            <a:spLocks noGrp="1"/>
          </p:cNvSpPr>
          <p:nvPr>
            <p:ph type="title"/>
          </p:nvPr>
        </p:nvSpPr>
        <p:spPr/>
        <p:txBody>
          <a:bodyPr/>
          <a:lstStyle/>
          <a:p>
            <a:r>
              <a:rPr lang="en-US" b="1" dirty="0"/>
              <a:t>More than Just Reporting</a:t>
            </a:r>
          </a:p>
        </p:txBody>
      </p:sp>
      <p:sp>
        <p:nvSpPr>
          <p:cNvPr id="4" name="Content Placeholder 3">
            <a:extLst>
              <a:ext uri="{FF2B5EF4-FFF2-40B4-BE49-F238E27FC236}">
                <a16:creationId xmlns:a16="http://schemas.microsoft.com/office/drawing/2014/main" id="{81FB606F-37A0-44E1-B82F-37672E757A48}"/>
              </a:ext>
            </a:extLst>
          </p:cNvPr>
          <p:cNvSpPr>
            <a:spLocks noGrp="1"/>
          </p:cNvSpPr>
          <p:nvPr>
            <p:ph idx="1"/>
          </p:nvPr>
        </p:nvSpPr>
        <p:spPr/>
        <p:txBody>
          <a:bodyPr/>
          <a:lstStyle/>
          <a:p>
            <a:r>
              <a:rPr lang="en-US" dirty="0"/>
              <a:t>Alma Analytics is more than just a reporting tool.</a:t>
            </a:r>
          </a:p>
          <a:p>
            <a:r>
              <a:rPr lang="en-US" dirty="0"/>
              <a:t>Alma Analytics is a business intelligence tool that can be used to interpret and communicate meaningful patterns and trends of data.</a:t>
            </a:r>
          </a:p>
          <a:p>
            <a:r>
              <a:rPr lang="en-US" dirty="0"/>
              <a:t>These patterns and trends and then be applied towards effective decision making. </a:t>
            </a:r>
          </a:p>
          <a:p>
            <a:r>
              <a:rPr lang="en-US" dirty="0"/>
              <a:t>In this presentation we’ll look at the </a:t>
            </a:r>
            <a:r>
              <a:rPr lang="en-US" dirty="0" err="1"/>
              <a:t>hows</a:t>
            </a:r>
            <a:r>
              <a:rPr lang="en-US" dirty="0"/>
              <a:t> and whys of decision making as well as a few cases where evidence-based decisions can be made. </a:t>
            </a:r>
          </a:p>
        </p:txBody>
      </p:sp>
    </p:spTree>
    <p:extLst>
      <p:ext uri="{BB962C8B-B14F-4D97-AF65-F5344CB8AC3E}">
        <p14:creationId xmlns:p14="http://schemas.microsoft.com/office/powerpoint/2010/main" val="2920929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Autofit/>
          </a:bodyPr>
          <a:lstStyle/>
          <a:p>
            <a:r>
              <a:rPr lang="en-US" b="1" dirty="0"/>
              <a:t>Most Used Items for Collection Development</a:t>
            </a:r>
            <a:endParaRPr lang="en-US" dirty="0"/>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5736290" y="6452888"/>
            <a:ext cx="719423" cy="486833"/>
          </a:xfrm>
        </p:spPr>
        <p:txBody>
          <a:bodyPr/>
          <a:lstStyle/>
          <a:p>
            <a:fld id="{1C146586-7EC2-481D-848F-8CE41EB2DE6C}" type="slidenum">
              <a:rPr lang="en-US" smtClean="0"/>
              <a:pPr/>
              <a:t>50</a:t>
            </a:fld>
            <a:endParaRPr lang="en-US" dirty="0"/>
          </a:p>
        </p:txBody>
      </p:sp>
      <p:pic>
        <p:nvPicPr>
          <p:cNvPr id="2" name="Picture 1">
            <a:extLst>
              <a:ext uri="{FF2B5EF4-FFF2-40B4-BE49-F238E27FC236}">
                <a16:creationId xmlns:a16="http://schemas.microsoft.com/office/drawing/2014/main" id="{79BD3EE9-120A-4DD3-A1F1-DBC20E66FB89}"/>
              </a:ext>
            </a:extLst>
          </p:cNvPr>
          <p:cNvPicPr>
            <a:picLocks noChangeAspect="1"/>
          </p:cNvPicPr>
          <p:nvPr/>
        </p:nvPicPr>
        <p:blipFill>
          <a:blip r:embed="rId2"/>
          <a:stretch>
            <a:fillRect/>
          </a:stretch>
        </p:blipFill>
        <p:spPr>
          <a:xfrm>
            <a:off x="241300" y="1658077"/>
            <a:ext cx="11709400" cy="4267200"/>
          </a:xfrm>
          <a:prstGeom prst="rect">
            <a:avLst/>
          </a:prstGeom>
          <a:ln>
            <a:solidFill>
              <a:schemeClr val="tx1"/>
            </a:solidFill>
          </a:ln>
        </p:spPr>
      </p:pic>
    </p:spTree>
    <p:extLst>
      <p:ext uri="{BB962C8B-B14F-4D97-AF65-F5344CB8AC3E}">
        <p14:creationId xmlns:p14="http://schemas.microsoft.com/office/powerpoint/2010/main" val="1421311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E90C-24C6-470B-8C9F-DB38BDD91638}"/>
              </a:ext>
            </a:extLst>
          </p:cNvPr>
          <p:cNvSpPr>
            <a:spLocks noGrp="1"/>
          </p:cNvSpPr>
          <p:nvPr>
            <p:ph type="title"/>
          </p:nvPr>
        </p:nvSpPr>
        <p:spPr/>
        <p:txBody>
          <a:bodyPr/>
          <a:lstStyle/>
          <a:p>
            <a:r>
              <a:rPr lang="en-US" b="1" dirty="0"/>
              <a:t>Other Analytics Tools</a:t>
            </a:r>
          </a:p>
        </p:txBody>
      </p:sp>
      <p:sp>
        <p:nvSpPr>
          <p:cNvPr id="3" name="Content Placeholder 2">
            <a:extLst>
              <a:ext uri="{FF2B5EF4-FFF2-40B4-BE49-F238E27FC236}">
                <a16:creationId xmlns:a16="http://schemas.microsoft.com/office/drawing/2014/main" id="{94DBF119-B33B-4901-8651-FC65B90C7A2C}"/>
              </a:ext>
            </a:extLst>
          </p:cNvPr>
          <p:cNvSpPr>
            <a:spLocks noGrp="1"/>
          </p:cNvSpPr>
          <p:nvPr>
            <p:ph idx="1"/>
          </p:nvPr>
        </p:nvSpPr>
        <p:spPr/>
        <p:txBody>
          <a:bodyPr/>
          <a:lstStyle/>
          <a:p>
            <a:r>
              <a:rPr lang="en-US" dirty="0"/>
              <a:t>Primo and Summon Analytics show how your users interact with discovery</a:t>
            </a:r>
          </a:p>
          <a:p>
            <a:r>
              <a:rPr lang="en-US" dirty="0"/>
              <a:t>The new DARA tool can help make recommendations for maximizing configuration options. </a:t>
            </a:r>
          </a:p>
          <a:p>
            <a:endParaRPr lang="en-US" dirty="0"/>
          </a:p>
        </p:txBody>
      </p:sp>
      <p:pic>
        <p:nvPicPr>
          <p:cNvPr id="1026" name="Picture 2" descr="lets_do_it.png">
            <a:extLst>
              <a:ext uri="{FF2B5EF4-FFF2-40B4-BE49-F238E27FC236}">
                <a16:creationId xmlns:a16="http://schemas.microsoft.com/office/drawing/2014/main" id="{A104EF54-128C-48F0-BE63-057FCFAC0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4" t="17024" r="83987" b="45718"/>
          <a:stretch/>
        </p:blipFill>
        <p:spPr bwMode="auto">
          <a:xfrm>
            <a:off x="9760449" y="2792001"/>
            <a:ext cx="1181528" cy="12739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20E2369-20BD-4F7F-B052-757E155FA06F}"/>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Tree>
    <p:extLst>
      <p:ext uri="{BB962C8B-B14F-4D97-AF65-F5344CB8AC3E}">
        <p14:creationId xmlns:p14="http://schemas.microsoft.com/office/powerpoint/2010/main" val="1137941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7B5B57-66F7-43BD-BEC0-7903FB7047FB}"/>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3" name="Title 2">
            <a:extLst>
              <a:ext uri="{FF2B5EF4-FFF2-40B4-BE49-F238E27FC236}">
                <a16:creationId xmlns:a16="http://schemas.microsoft.com/office/drawing/2014/main" id="{E7A64590-833C-42DD-A13F-ED97F9BEA10B}"/>
              </a:ext>
            </a:extLst>
          </p:cNvPr>
          <p:cNvSpPr>
            <a:spLocks noGrp="1"/>
          </p:cNvSpPr>
          <p:nvPr>
            <p:ph type="title"/>
          </p:nvPr>
        </p:nvSpPr>
        <p:spPr/>
        <p:txBody>
          <a:bodyPr/>
          <a:lstStyle/>
          <a:p>
            <a:r>
              <a:rPr lang="en-US" b="1" dirty="0"/>
              <a:t>Additional Information</a:t>
            </a:r>
          </a:p>
        </p:txBody>
      </p:sp>
      <p:sp>
        <p:nvSpPr>
          <p:cNvPr id="4" name="Content Placeholder 3">
            <a:extLst>
              <a:ext uri="{FF2B5EF4-FFF2-40B4-BE49-F238E27FC236}">
                <a16:creationId xmlns:a16="http://schemas.microsoft.com/office/drawing/2014/main" id="{56579040-64A0-45DD-8041-9C4C9092854C}"/>
              </a:ext>
            </a:extLst>
          </p:cNvPr>
          <p:cNvSpPr>
            <a:spLocks noGrp="1"/>
          </p:cNvSpPr>
          <p:nvPr>
            <p:ph idx="1"/>
          </p:nvPr>
        </p:nvSpPr>
        <p:spPr/>
        <p:txBody>
          <a:bodyPr/>
          <a:lstStyle/>
          <a:p>
            <a:r>
              <a:rPr lang="en-US" dirty="0">
                <a:hlinkClick r:id="rId3"/>
              </a:rPr>
              <a:t>Alma Analytics and Evidence Based Decision Making</a:t>
            </a:r>
            <a:endParaRPr lang="en-US" dirty="0"/>
          </a:p>
          <a:p>
            <a:r>
              <a:rPr lang="en-US" dirty="0">
                <a:hlinkClick r:id="rId4"/>
              </a:rPr>
              <a:t>Analytics Benchmark subject area</a:t>
            </a:r>
            <a:endParaRPr lang="en-US" dirty="0"/>
          </a:p>
          <a:p>
            <a:r>
              <a:rPr lang="en-US" dirty="0">
                <a:hlinkClick r:id="rId5"/>
              </a:rPr>
              <a:t>A guide for using statistics for evidence based policy, 2010</a:t>
            </a:r>
            <a:endParaRPr lang="en-US" dirty="0"/>
          </a:p>
          <a:p>
            <a:endParaRPr lang="en-US" dirty="0"/>
          </a:p>
        </p:txBody>
      </p:sp>
    </p:spTree>
    <p:extLst>
      <p:ext uri="{BB962C8B-B14F-4D97-AF65-F5344CB8AC3E}">
        <p14:creationId xmlns:p14="http://schemas.microsoft.com/office/powerpoint/2010/main" val="3269546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4CBA8E-3926-4082-93AB-ED414041D56A}"/>
              </a:ext>
            </a:extLst>
          </p:cNvPr>
          <p:cNvSpPr txBox="1"/>
          <p:nvPr/>
        </p:nvSpPr>
        <p:spPr>
          <a:xfrm>
            <a:off x="4773872" y="1892830"/>
            <a:ext cx="3414563" cy="913007"/>
          </a:xfrm>
          <a:prstGeom prst="rect">
            <a:avLst/>
          </a:prstGeom>
          <a:noFill/>
        </p:spPr>
        <p:txBody>
          <a:bodyPr wrap="square" rtlCol="0">
            <a:spAutoFit/>
          </a:bodyPr>
          <a:lstStyle/>
          <a:p>
            <a:pPr algn="ctr"/>
            <a:r>
              <a:rPr lang="en-US" sz="5333" dirty="0">
                <a:solidFill>
                  <a:schemeClr val="accent1"/>
                </a:solidFill>
                <a:latin typeface="Calibri Light" panose="020F0302020204030204" pitchFamily="34" charset="0"/>
                <a:cs typeface="Calibri Light" panose="020F0302020204030204" pitchFamily="34" charset="0"/>
              </a:rPr>
              <a:t>Thank you!</a:t>
            </a:r>
          </a:p>
        </p:txBody>
      </p:sp>
      <p:sp>
        <p:nvSpPr>
          <p:cNvPr id="5" name="Subtitle 4">
            <a:extLst>
              <a:ext uri="{FF2B5EF4-FFF2-40B4-BE49-F238E27FC236}">
                <a16:creationId xmlns:a16="http://schemas.microsoft.com/office/drawing/2014/main" id="{7368D4CF-97CB-4909-B9F5-6E063E7AF21F}"/>
              </a:ext>
            </a:extLst>
          </p:cNvPr>
          <p:cNvSpPr>
            <a:spLocks noGrp="1"/>
          </p:cNvSpPr>
          <p:nvPr>
            <p:ph type="subTitle" idx="1"/>
          </p:nvPr>
        </p:nvSpPr>
        <p:spPr/>
        <p:txBody>
          <a:bodyPr>
            <a:normAutofit fontScale="70000" lnSpcReduction="20000"/>
          </a:bodyPr>
          <a:lstStyle/>
          <a:p>
            <a:r>
              <a:rPr lang="en-US" dirty="0"/>
              <a:t>Matt Warnock</a:t>
            </a:r>
          </a:p>
          <a:p>
            <a:r>
              <a:rPr lang="en-US" dirty="0"/>
              <a:t>matthew.Warnock@exlibrisgroup.com</a:t>
            </a:r>
          </a:p>
        </p:txBody>
      </p:sp>
    </p:spTree>
    <p:extLst>
      <p:ext uri="{BB962C8B-B14F-4D97-AF65-F5344CB8AC3E}">
        <p14:creationId xmlns:p14="http://schemas.microsoft.com/office/powerpoint/2010/main" val="4115327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51DCB-B785-4041-A395-964B540C0100}"/>
              </a:ext>
            </a:extLst>
          </p:cNvPr>
          <p:cNvSpPr>
            <a:spLocks noGrp="1"/>
          </p:cNvSpPr>
          <p:nvPr>
            <p:ph type="ctrTitle"/>
          </p:nvPr>
        </p:nvSpPr>
        <p:spPr>
          <a:xfrm>
            <a:off x="5756047" y="4298835"/>
            <a:ext cx="6329811" cy="1654111"/>
          </a:xfrm>
        </p:spPr>
        <p:txBody>
          <a:bodyPr/>
          <a:lstStyle/>
          <a:p>
            <a:pPr algn="r"/>
            <a:r>
              <a:rPr lang="en-US" sz="3200" dirty="0"/>
              <a:t>We value your feedback!</a:t>
            </a:r>
            <a:br>
              <a:rPr lang="en-US" sz="3200" dirty="0"/>
            </a:br>
            <a:r>
              <a:rPr lang="en-US" sz="3200" dirty="0"/>
              <a:t>Please complete the </a:t>
            </a:r>
            <a:br>
              <a:rPr lang="en-US" sz="3200" dirty="0"/>
            </a:br>
            <a:r>
              <a:rPr lang="en-US" sz="3200" dirty="0"/>
              <a:t>session survey in the </a:t>
            </a:r>
            <a:br>
              <a:rPr lang="en-US" sz="3200" dirty="0"/>
            </a:br>
            <a:r>
              <a:rPr lang="en-US" sz="3200" dirty="0"/>
              <a:t>schedule section of the app.</a:t>
            </a:r>
          </a:p>
        </p:txBody>
      </p:sp>
      <p:sp>
        <p:nvSpPr>
          <p:cNvPr id="3" name="Slide Number Placeholder 2">
            <a:extLst>
              <a:ext uri="{FF2B5EF4-FFF2-40B4-BE49-F238E27FC236}">
                <a16:creationId xmlns:a16="http://schemas.microsoft.com/office/drawing/2014/main" id="{61B13900-7349-4C5D-8FAC-191AE06C8548}"/>
              </a:ext>
            </a:extLst>
          </p:cNvPr>
          <p:cNvSpPr>
            <a:spLocks noGrp="1"/>
          </p:cNvSpPr>
          <p:nvPr>
            <p:ph type="sldNum" sz="quarter" idx="10"/>
          </p:nvPr>
        </p:nvSpPr>
        <p:spPr/>
        <p:txBody>
          <a:bodyPr/>
          <a:lstStyle/>
          <a:p>
            <a:fld id="{1C146586-7EC2-481D-848F-8CE41EB2DE6C}" type="slidenum">
              <a:rPr lang="en-US" smtClean="0"/>
              <a:pPr/>
              <a:t>54</a:t>
            </a:fld>
            <a:endParaRPr lang="en-US" dirty="0"/>
          </a:p>
        </p:txBody>
      </p:sp>
      <p:pic>
        <p:nvPicPr>
          <p:cNvPr id="5" name="Picture 4" descr="image001">
            <a:extLst>
              <a:ext uri="{FF2B5EF4-FFF2-40B4-BE49-F238E27FC236}">
                <a16:creationId xmlns:a16="http://schemas.microsoft.com/office/drawing/2014/main" id="{E2B9581D-E5B8-4896-B012-123552EA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62356">
            <a:off x="507411" y="-266913"/>
            <a:ext cx="3852028" cy="767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3C0479F-279F-496D-91F5-FED723C2AC3D}"/>
              </a:ext>
            </a:extLst>
          </p:cNvPr>
          <p:cNvSpPr/>
          <p:nvPr/>
        </p:nvSpPr>
        <p:spPr>
          <a:xfrm>
            <a:off x="762743" y="3236979"/>
            <a:ext cx="1152128" cy="1152128"/>
          </a:xfrm>
          <a:prstGeom prst="ellipse">
            <a:avLst/>
          </a:prstGeom>
          <a:noFill/>
          <a:ln w="76200">
            <a:solidFill>
              <a:srgbClr val="486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Connector: Curved 6">
            <a:extLst>
              <a:ext uri="{FF2B5EF4-FFF2-40B4-BE49-F238E27FC236}">
                <a16:creationId xmlns:a16="http://schemas.microsoft.com/office/drawing/2014/main" id="{C9B73DC1-B03E-45D1-9D53-CFD36AF1380B}"/>
              </a:ext>
            </a:extLst>
          </p:cNvPr>
          <p:cNvCxnSpPr>
            <a:cxnSpLocks/>
          </p:cNvCxnSpPr>
          <p:nvPr/>
        </p:nvCxnSpPr>
        <p:spPr>
          <a:xfrm rot="10800000">
            <a:off x="2063555" y="3979440"/>
            <a:ext cx="4896541" cy="2137859"/>
          </a:xfrm>
          <a:prstGeom prst="curvedConnector3">
            <a:avLst/>
          </a:prstGeom>
          <a:ln w="76200">
            <a:solidFill>
              <a:srgbClr val="486AE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B1E692-5F32-43EA-98D3-EC41245E455C}"/>
              </a:ext>
            </a:extLst>
          </p:cNvPr>
          <p:cNvSpPr/>
          <p:nvPr/>
        </p:nvSpPr>
        <p:spPr>
          <a:xfrm>
            <a:off x="10032437" y="2276872"/>
            <a:ext cx="2016224" cy="192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7" name="Picture 76">
            <a:extLst>
              <a:ext uri="{FF2B5EF4-FFF2-40B4-BE49-F238E27FC236}">
                <a16:creationId xmlns:a16="http://schemas.microsoft.com/office/drawing/2014/main" id="{ADDAFFCC-DE86-4C70-B8E8-8C0F361C2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4985" y="2338092"/>
            <a:ext cx="1751129" cy="1751129"/>
          </a:xfrm>
          <a:prstGeom prst="rect">
            <a:avLst/>
          </a:prstGeom>
        </p:spPr>
      </p:pic>
    </p:spTree>
    <p:custDataLst>
      <p:tags r:id="rId1"/>
    </p:custDataLst>
    <p:extLst>
      <p:ext uri="{BB962C8B-B14F-4D97-AF65-F5344CB8AC3E}">
        <p14:creationId xmlns:p14="http://schemas.microsoft.com/office/powerpoint/2010/main" val="40461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lowchart: Connector 88">
            <a:extLst>
              <a:ext uri="{FF2B5EF4-FFF2-40B4-BE49-F238E27FC236}">
                <a16:creationId xmlns:a16="http://schemas.microsoft.com/office/drawing/2014/main" id="{44563FAA-F96C-4235-99D9-37A4D8846B3D}"/>
              </a:ext>
            </a:extLst>
          </p:cNvPr>
          <p:cNvSpPr/>
          <p:nvPr/>
        </p:nvSpPr>
        <p:spPr>
          <a:xfrm>
            <a:off x="9832217" y="1894999"/>
            <a:ext cx="1637780" cy="1637780"/>
          </a:xfrm>
          <a:prstGeom prst="flowChartConnector">
            <a:avLst/>
          </a:prstGeom>
          <a:solidFill>
            <a:schemeClr val="accent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8" name="Flowchart: Connector 87">
            <a:extLst>
              <a:ext uri="{FF2B5EF4-FFF2-40B4-BE49-F238E27FC236}">
                <a16:creationId xmlns:a16="http://schemas.microsoft.com/office/drawing/2014/main" id="{2AC0D464-6BFB-44CF-AC91-24AC651A67B1}"/>
              </a:ext>
            </a:extLst>
          </p:cNvPr>
          <p:cNvSpPr/>
          <p:nvPr/>
        </p:nvSpPr>
        <p:spPr>
          <a:xfrm>
            <a:off x="6832069" y="1894999"/>
            <a:ext cx="1637780" cy="1637780"/>
          </a:xfrm>
          <a:prstGeom prst="flowChartConnector">
            <a:avLst/>
          </a:prstGeom>
          <a:solidFill>
            <a:schemeClr val="accent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7" name="Flowchart: Connector 86">
            <a:extLst>
              <a:ext uri="{FF2B5EF4-FFF2-40B4-BE49-F238E27FC236}">
                <a16:creationId xmlns:a16="http://schemas.microsoft.com/office/drawing/2014/main" id="{B05DE620-0F38-484A-A63F-ED41A34E0826}"/>
              </a:ext>
            </a:extLst>
          </p:cNvPr>
          <p:cNvSpPr/>
          <p:nvPr/>
        </p:nvSpPr>
        <p:spPr>
          <a:xfrm>
            <a:off x="3807378" y="1894999"/>
            <a:ext cx="1637780" cy="1637780"/>
          </a:xfrm>
          <a:prstGeom prst="flowChartConnector">
            <a:avLst/>
          </a:prstGeom>
          <a:solidFill>
            <a:schemeClr val="accent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Flowchart: Connector 85">
            <a:extLst>
              <a:ext uri="{FF2B5EF4-FFF2-40B4-BE49-F238E27FC236}">
                <a16:creationId xmlns:a16="http://schemas.microsoft.com/office/drawing/2014/main" id="{CC9B761F-365A-48E6-B785-E6AA16522F61}"/>
              </a:ext>
            </a:extLst>
          </p:cNvPr>
          <p:cNvSpPr/>
          <p:nvPr/>
        </p:nvSpPr>
        <p:spPr>
          <a:xfrm>
            <a:off x="742713" y="1894999"/>
            <a:ext cx="1637780" cy="1637780"/>
          </a:xfrm>
          <a:prstGeom prst="flowChartConnector">
            <a:avLst/>
          </a:prstGeom>
          <a:solidFill>
            <a:srgbClr val="50CF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2">
            <a:extLst>
              <a:ext uri="{FF2B5EF4-FFF2-40B4-BE49-F238E27FC236}">
                <a16:creationId xmlns:a16="http://schemas.microsoft.com/office/drawing/2014/main" id="{E8E2BA73-B119-4917-ABAC-26BA092A12C2}"/>
              </a:ext>
            </a:extLst>
          </p:cNvPr>
          <p:cNvSpPr>
            <a:spLocks noGrp="1"/>
          </p:cNvSpPr>
          <p:nvPr>
            <p:ph type="title"/>
          </p:nvPr>
        </p:nvSpPr>
        <p:spPr/>
        <p:txBody>
          <a:bodyPr/>
          <a:lstStyle/>
          <a:p>
            <a:r>
              <a:rPr lang="en-US" b="1" dirty="0"/>
              <a:t>Alma Analytics in a Nutshell</a:t>
            </a:r>
          </a:p>
        </p:txBody>
      </p:sp>
      <p:grpSp>
        <p:nvGrpSpPr>
          <p:cNvPr id="9" name="Group 8">
            <a:extLst>
              <a:ext uri="{FF2B5EF4-FFF2-40B4-BE49-F238E27FC236}">
                <a16:creationId xmlns:a16="http://schemas.microsoft.com/office/drawing/2014/main" id="{4E93490B-0DF4-4DFE-839C-E874879163D7}"/>
              </a:ext>
            </a:extLst>
          </p:cNvPr>
          <p:cNvGrpSpPr/>
          <p:nvPr/>
        </p:nvGrpSpPr>
        <p:grpSpPr>
          <a:xfrm>
            <a:off x="4209160" y="2224059"/>
            <a:ext cx="881813" cy="1062560"/>
            <a:chOff x="2032000" y="815975"/>
            <a:chExt cx="1022350" cy="1231900"/>
          </a:xfrm>
        </p:grpSpPr>
        <p:sp>
          <p:nvSpPr>
            <p:cNvPr id="10" name="Freeform 5">
              <a:extLst>
                <a:ext uri="{FF2B5EF4-FFF2-40B4-BE49-F238E27FC236}">
                  <a16:creationId xmlns:a16="http://schemas.microsoft.com/office/drawing/2014/main" id="{26DA2D9C-C7FB-4CC4-98B3-49B9EF5F2905}"/>
                </a:ext>
              </a:extLst>
            </p:cNvPr>
            <p:cNvSpPr>
              <a:spLocks/>
            </p:cNvSpPr>
            <p:nvPr/>
          </p:nvSpPr>
          <p:spPr bwMode="auto">
            <a:xfrm>
              <a:off x="2032000" y="815975"/>
              <a:ext cx="828675" cy="942975"/>
            </a:xfrm>
            <a:custGeom>
              <a:avLst/>
              <a:gdLst>
                <a:gd name="T0" fmla="*/ 226 w 522"/>
                <a:gd name="T1" fmla="*/ 594 h 594"/>
                <a:gd name="T2" fmla="*/ 34 w 522"/>
                <a:gd name="T3" fmla="*/ 594 h 594"/>
                <a:gd name="T4" fmla="*/ 34 w 522"/>
                <a:gd name="T5" fmla="*/ 594 h 594"/>
                <a:gd name="T6" fmla="*/ 26 w 522"/>
                <a:gd name="T7" fmla="*/ 594 h 594"/>
                <a:gd name="T8" fmla="*/ 20 w 522"/>
                <a:gd name="T9" fmla="*/ 592 h 594"/>
                <a:gd name="T10" fmla="*/ 16 w 522"/>
                <a:gd name="T11" fmla="*/ 590 h 594"/>
                <a:gd name="T12" fmla="*/ 10 w 522"/>
                <a:gd name="T13" fmla="*/ 586 h 594"/>
                <a:gd name="T14" fmla="*/ 6 w 522"/>
                <a:gd name="T15" fmla="*/ 580 h 594"/>
                <a:gd name="T16" fmla="*/ 4 w 522"/>
                <a:gd name="T17" fmla="*/ 574 h 594"/>
                <a:gd name="T18" fmla="*/ 2 w 522"/>
                <a:gd name="T19" fmla="*/ 568 h 594"/>
                <a:gd name="T20" fmla="*/ 0 w 522"/>
                <a:gd name="T21" fmla="*/ 562 h 594"/>
                <a:gd name="T22" fmla="*/ 0 w 522"/>
                <a:gd name="T23" fmla="*/ 34 h 594"/>
                <a:gd name="T24" fmla="*/ 0 w 522"/>
                <a:gd name="T25" fmla="*/ 34 h 594"/>
                <a:gd name="T26" fmla="*/ 2 w 522"/>
                <a:gd name="T27" fmla="*/ 26 h 594"/>
                <a:gd name="T28" fmla="*/ 4 w 522"/>
                <a:gd name="T29" fmla="*/ 20 h 594"/>
                <a:gd name="T30" fmla="*/ 6 w 522"/>
                <a:gd name="T31" fmla="*/ 14 h 594"/>
                <a:gd name="T32" fmla="*/ 10 w 522"/>
                <a:gd name="T33" fmla="*/ 10 h 594"/>
                <a:gd name="T34" fmla="*/ 16 w 522"/>
                <a:gd name="T35" fmla="*/ 6 h 594"/>
                <a:gd name="T36" fmla="*/ 20 w 522"/>
                <a:gd name="T37" fmla="*/ 2 h 594"/>
                <a:gd name="T38" fmla="*/ 26 w 522"/>
                <a:gd name="T39" fmla="*/ 0 h 594"/>
                <a:gd name="T40" fmla="*/ 34 w 522"/>
                <a:gd name="T41" fmla="*/ 0 h 594"/>
                <a:gd name="T42" fmla="*/ 488 w 522"/>
                <a:gd name="T43" fmla="*/ 0 h 594"/>
                <a:gd name="T44" fmla="*/ 488 w 522"/>
                <a:gd name="T45" fmla="*/ 0 h 594"/>
                <a:gd name="T46" fmla="*/ 496 w 522"/>
                <a:gd name="T47" fmla="*/ 0 h 594"/>
                <a:gd name="T48" fmla="*/ 502 w 522"/>
                <a:gd name="T49" fmla="*/ 2 h 594"/>
                <a:gd name="T50" fmla="*/ 506 w 522"/>
                <a:gd name="T51" fmla="*/ 6 h 594"/>
                <a:gd name="T52" fmla="*/ 512 w 522"/>
                <a:gd name="T53" fmla="*/ 10 h 594"/>
                <a:gd name="T54" fmla="*/ 516 w 522"/>
                <a:gd name="T55" fmla="*/ 14 h 594"/>
                <a:gd name="T56" fmla="*/ 518 w 522"/>
                <a:gd name="T57" fmla="*/ 20 h 594"/>
                <a:gd name="T58" fmla="*/ 520 w 522"/>
                <a:gd name="T59" fmla="*/ 26 h 594"/>
                <a:gd name="T60" fmla="*/ 522 w 522"/>
                <a:gd name="T61" fmla="*/ 34 h 594"/>
                <a:gd name="T62" fmla="*/ 522 w 522"/>
                <a:gd name="T63" fmla="*/ 37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94">
                  <a:moveTo>
                    <a:pt x="226" y="594"/>
                  </a:moveTo>
                  <a:lnTo>
                    <a:pt x="34" y="594"/>
                  </a:lnTo>
                  <a:lnTo>
                    <a:pt x="34" y="594"/>
                  </a:lnTo>
                  <a:lnTo>
                    <a:pt x="26" y="594"/>
                  </a:lnTo>
                  <a:lnTo>
                    <a:pt x="20" y="592"/>
                  </a:lnTo>
                  <a:lnTo>
                    <a:pt x="16" y="590"/>
                  </a:lnTo>
                  <a:lnTo>
                    <a:pt x="10" y="586"/>
                  </a:lnTo>
                  <a:lnTo>
                    <a:pt x="6" y="580"/>
                  </a:lnTo>
                  <a:lnTo>
                    <a:pt x="4" y="574"/>
                  </a:lnTo>
                  <a:lnTo>
                    <a:pt x="2" y="568"/>
                  </a:lnTo>
                  <a:lnTo>
                    <a:pt x="0" y="562"/>
                  </a:lnTo>
                  <a:lnTo>
                    <a:pt x="0" y="34"/>
                  </a:lnTo>
                  <a:lnTo>
                    <a:pt x="0" y="34"/>
                  </a:lnTo>
                  <a:lnTo>
                    <a:pt x="2" y="26"/>
                  </a:lnTo>
                  <a:lnTo>
                    <a:pt x="4" y="20"/>
                  </a:lnTo>
                  <a:lnTo>
                    <a:pt x="6" y="14"/>
                  </a:lnTo>
                  <a:lnTo>
                    <a:pt x="10" y="10"/>
                  </a:lnTo>
                  <a:lnTo>
                    <a:pt x="16" y="6"/>
                  </a:lnTo>
                  <a:lnTo>
                    <a:pt x="20" y="2"/>
                  </a:lnTo>
                  <a:lnTo>
                    <a:pt x="26" y="0"/>
                  </a:lnTo>
                  <a:lnTo>
                    <a:pt x="34" y="0"/>
                  </a:lnTo>
                  <a:lnTo>
                    <a:pt x="488" y="0"/>
                  </a:lnTo>
                  <a:lnTo>
                    <a:pt x="488" y="0"/>
                  </a:lnTo>
                  <a:lnTo>
                    <a:pt x="496" y="0"/>
                  </a:lnTo>
                  <a:lnTo>
                    <a:pt x="502" y="2"/>
                  </a:lnTo>
                  <a:lnTo>
                    <a:pt x="506" y="6"/>
                  </a:lnTo>
                  <a:lnTo>
                    <a:pt x="512" y="10"/>
                  </a:lnTo>
                  <a:lnTo>
                    <a:pt x="516" y="14"/>
                  </a:lnTo>
                  <a:lnTo>
                    <a:pt x="518" y="20"/>
                  </a:lnTo>
                  <a:lnTo>
                    <a:pt x="520" y="26"/>
                  </a:lnTo>
                  <a:lnTo>
                    <a:pt x="522" y="34"/>
                  </a:lnTo>
                  <a:lnTo>
                    <a:pt x="522" y="378"/>
                  </a:lnTo>
                </a:path>
              </a:pathLst>
            </a:custGeom>
            <a:noFill/>
            <a:ln w="127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FDAFB327-50B7-46AA-BE51-B9BB1C553286}"/>
                </a:ext>
              </a:extLst>
            </p:cNvPr>
            <p:cNvSpPr>
              <a:spLocks/>
            </p:cNvSpPr>
            <p:nvPr/>
          </p:nvSpPr>
          <p:spPr bwMode="auto">
            <a:xfrm>
              <a:off x="2479675" y="1473200"/>
              <a:ext cx="574675" cy="574675"/>
            </a:xfrm>
            <a:custGeom>
              <a:avLst/>
              <a:gdLst>
                <a:gd name="T0" fmla="*/ 358 w 362"/>
                <a:gd name="T1" fmla="*/ 206 h 362"/>
                <a:gd name="T2" fmla="*/ 362 w 362"/>
                <a:gd name="T3" fmla="*/ 168 h 362"/>
                <a:gd name="T4" fmla="*/ 344 w 362"/>
                <a:gd name="T5" fmla="*/ 150 h 362"/>
                <a:gd name="T6" fmla="*/ 318 w 362"/>
                <a:gd name="T7" fmla="*/ 146 h 362"/>
                <a:gd name="T8" fmla="*/ 308 w 362"/>
                <a:gd name="T9" fmla="*/ 126 h 362"/>
                <a:gd name="T10" fmla="*/ 310 w 362"/>
                <a:gd name="T11" fmla="*/ 96 h 362"/>
                <a:gd name="T12" fmla="*/ 324 w 362"/>
                <a:gd name="T13" fmla="*/ 74 h 362"/>
                <a:gd name="T14" fmla="*/ 302 w 362"/>
                <a:gd name="T15" fmla="*/ 44 h 362"/>
                <a:gd name="T16" fmla="*/ 276 w 362"/>
                <a:gd name="T17" fmla="*/ 44 h 362"/>
                <a:gd name="T18" fmla="*/ 254 w 362"/>
                <a:gd name="T19" fmla="*/ 60 h 362"/>
                <a:gd name="T20" fmla="*/ 232 w 362"/>
                <a:gd name="T21" fmla="*/ 54 h 362"/>
                <a:gd name="T22" fmla="*/ 212 w 362"/>
                <a:gd name="T23" fmla="*/ 30 h 362"/>
                <a:gd name="T24" fmla="*/ 206 w 362"/>
                <a:gd name="T25" fmla="*/ 4 h 362"/>
                <a:gd name="T26" fmla="*/ 170 w 362"/>
                <a:gd name="T27" fmla="*/ 0 h 362"/>
                <a:gd name="T28" fmla="*/ 152 w 362"/>
                <a:gd name="T29" fmla="*/ 18 h 362"/>
                <a:gd name="T30" fmla="*/ 148 w 362"/>
                <a:gd name="T31" fmla="*/ 44 h 362"/>
                <a:gd name="T32" fmla="*/ 128 w 362"/>
                <a:gd name="T33" fmla="*/ 54 h 362"/>
                <a:gd name="T34" fmla="*/ 96 w 362"/>
                <a:gd name="T35" fmla="*/ 52 h 362"/>
                <a:gd name="T36" fmla="*/ 74 w 362"/>
                <a:gd name="T37" fmla="*/ 38 h 362"/>
                <a:gd name="T38" fmla="*/ 44 w 362"/>
                <a:gd name="T39" fmla="*/ 60 h 362"/>
                <a:gd name="T40" fmla="*/ 44 w 362"/>
                <a:gd name="T41" fmla="*/ 86 h 362"/>
                <a:gd name="T42" fmla="*/ 60 w 362"/>
                <a:gd name="T43" fmla="*/ 108 h 362"/>
                <a:gd name="T44" fmla="*/ 54 w 362"/>
                <a:gd name="T45" fmla="*/ 130 h 362"/>
                <a:gd name="T46" fmla="*/ 32 w 362"/>
                <a:gd name="T47" fmla="*/ 150 h 362"/>
                <a:gd name="T48" fmla="*/ 6 w 362"/>
                <a:gd name="T49" fmla="*/ 156 h 362"/>
                <a:gd name="T50" fmla="*/ 0 w 362"/>
                <a:gd name="T51" fmla="*/ 192 h 362"/>
                <a:gd name="T52" fmla="*/ 18 w 362"/>
                <a:gd name="T53" fmla="*/ 210 h 362"/>
                <a:gd name="T54" fmla="*/ 46 w 362"/>
                <a:gd name="T55" fmla="*/ 216 h 362"/>
                <a:gd name="T56" fmla="*/ 56 w 362"/>
                <a:gd name="T57" fmla="*/ 234 h 362"/>
                <a:gd name="T58" fmla="*/ 54 w 362"/>
                <a:gd name="T59" fmla="*/ 266 h 362"/>
                <a:gd name="T60" fmla="*/ 40 w 362"/>
                <a:gd name="T61" fmla="*/ 288 h 362"/>
                <a:gd name="T62" fmla="*/ 62 w 362"/>
                <a:gd name="T63" fmla="*/ 318 h 362"/>
                <a:gd name="T64" fmla="*/ 88 w 362"/>
                <a:gd name="T65" fmla="*/ 318 h 362"/>
                <a:gd name="T66" fmla="*/ 110 w 362"/>
                <a:gd name="T67" fmla="*/ 302 h 362"/>
                <a:gd name="T68" fmla="*/ 130 w 362"/>
                <a:gd name="T69" fmla="*/ 308 h 362"/>
                <a:gd name="T70" fmla="*/ 152 w 362"/>
                <a:gd name="T71" fmla="*/ 332 h 362"/>
                <a:gd name="T72" fmla="*/ 156 w 362"/>
                <a:gd name="T73" fmla="*/ 356 h 362"/>
                <a:gd name="T74" fmla="*/ 194 w 362"/>
                <a:gd name="T75" fmla="*/ 362 h 362"/>
                <a:gd name="T76" fmla="*/ 212 w 362"/>
                <a:gd name="T77" fmla="*/ 344 h 362"/>
                <a:gd name="T78" fmla="*/ 216 w 362"/>
                <a:gd name="T79" fmla="*/ 318 h 362"/>
                <a:gd name="T80" fmla="*/ 236 w 362"/>
                <a:gd name="T81" fmla="*/ 306 h 362"/>
                <a:gd name="T82" fmla="*/ 266 w 362"/>
                <a:gd name="T83" fmla="*/ 308 h 362"/>
                <a:gd name="T84" fmla="*/ 288 w 362"/>
                <a:gd name="T85" fmla="*/ 322 h 362"/>
                <a:gd name="T86" fmla="*/ 318 w 362"/>
                <a:gd name="T87" fmla="*/ 300 h 362"/>
                <a:gd name="T88" fmla="*/ 318 w 362"/>
                <a:gd name="T89" fmla="*/ 274 h 362"/>
                <a:gd name="T90" fmla="*/ 302 w 362"/>
                <a:gd name="T91" fmla="*/ 252 h 362"/>
                <a:gd name="T92" fmla="*/ 308 w 362"/>
                <a:gd name="T93" fmla="*/ 232 h 362"/>
                <a:gd name="T94" fmla="*/ 332 w 362"/>
                <a:gd name="T95" fmla="*/ 21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2" h="362">
                  <a:moveTo>
                    <a:pt x="344" y="210"/>
                  </a:moveTo>
                  <a:lnTo>
                    <a:pt x="344" y="210"/>
                  </a:lnTo>
                  <a:lnTo>
                    <a:pt x="352" y="210"/>
                  </a:lnTo>
                  <a:lnTo>
                    <a:pt x="358" y="206"/>
                  </a:lnTo>
                  <a:lnTo>
                    <a:pt x="362" y="200"/>
                  </a:lnTo>
                  <a:lnTo>
                    <a:pt x="362" y="192"/>
                  </a:lnTo>
                  <a:lnTo>
                    <a:pt x="362" y="168"/>
                  </a:lnTo>
                  <a:lnTo>
                    <a:pt x="362" y="168"/>
                  </a:lnTo>
                  <a:lnTo>
                    <a:pt x="362" y="162"/>
                  </a:lnTo>
                  <a:lnTo>
                    <a:pt x="358" y="156"/>
                  </a:lnTo>
                  <a:lnTo>
                    <a:pt x="352" y="152"/>
                  </a:lnTo>
                  <a:lnTo>
                    <a:pt x="344" y="150"/>
                  </a:lnTo>
                  <a:lnTo>
                    <a:pt x="332" y="150"/>
                  </a:lnTo>
                  <a:lnTo>
                    <a:pt x="332" y="150"/>
                  </a:lnTo>
                  <a:lnTo>
                    <a:pt x="324" y="150"/>
                  </a:lnTo>
                  <a:lnTo>
                    <a:pt x="318" y="146"/>
                  </a:lnTo>
                  <a:lnTo>
                    <a:pt x="312" y="142"/>
                  </a:lnTo>
                  <a:lnTo>
                    <a:pt x="310" y="136"/>
                  </a:lnTo>
                  <a:lnTo>
                    <a:pt x="310" y="136"/>
                  </a:lnTo>
                  <a:lnTo>
                    <a:pt x="308" y="126"/>
                  </a:lnTo>
                  <a:lnTo>
                    <a:pt x="306" y="116"/>
                  </a:lnTo>
                  <a:lnTo>
                    <a:pt x="306" y="104"/>
                  </a:lnTo>
                  <a:lnTo>
                    <a:pt x="308" y="98"/>
                  </a:lnTo>
                  <a:lnTo>
                    <a:pt x="310" y="96"/>
                  </a:lnTo>
                  <a:lnTo>
                    <a:pt x="318" y="86"/>
                  </a:lnTo>
                  <a:lnTo>
                    <a:pt x="318" y="86"/>
                  </a:lnTo>
                  <a:lnTo>
                    <a:pt x="322" y="80"/>
                  </a:lnTo>
                  <a:lnTo>
                    <a:pt x="324" y="74"/>
                  </a:lnTo>
                  <a:lnTo>
                    <a:pt x="322" y="66"/>
                  </a:lnTo>
                  <a:lnTo>
                    <a:pt x="318" y="60"/>
                  </a:lnTo>
                  <a:lnTo>
                    <a:pt x="302" y="44"/>
                  </a:lnTo>
                  <a:lnTo>
                    <a:pt x="302" y="44"/>
                  </a:lnTo>
                  <a:lnTo>
                    <a:pt x="296" y="40"/>
                  </a:lnTo>
                  <a:lnTo>
                    <a:pt x="288" y="38"/>
                  </a:lnTo>
                  <a:lnTo>
                    <a:pt x="282" y="40"/>
                  </a:lnTo>
                  <a:lnTo>
                    <a:pt x="276" y="44"/>
                  </a:lnTo>
                  <a:lnTo>
                    <a:pt x="266" y="52"/>
                  </a:lnTo>
                  <a:lnTo>
                    <a:pt x="266" y="52"/>
                  </a:lnTo>
                  <a:lnTo>
                    <a:pt x="260" y="58"/>
                  </a:lnTo>
                  <a:lnTo>
                    <a:pt x="254" y="60"/>
                  </a:lnTo>
                  <a:lnTo>
                    <a:pt x="246" y="60"/>
                  </a:lnTo>
                  <a:lnTo>
                    <a:pt x="240" y="58"/>
                  </a:lnTo>
                  <a:lnTo>
                    <a:pt x="240" y="58"/>
                  </a:lnTo>
                  <a:lnTo>
                    <a:pt x="232" y="54"/>
                  </a:lnTo>
                  <a:lnTo>
                    <a:pt x="224" y="46"/>
                  </a:lnTo>
                  <a:lnTo>
                    <a:pt x="216" y="38"/>
                  </a:lnTo>
                  <a:lnTo>
                    <a:pt x="212" y="34"/>
                  </a:lnTo>
                  <a:lnTo>
                    <a:pt x="212" y="30"/>
                  </a:lnTo>
                  <a:lnTo>
                    <a:pt x="212" y="18"/>
                  </a:lnTo>
                  <a:lnTo>
                    <a:pt x="212" y="18"/>
                  </a:lnTo>
                  <a:lnTo>
                    <a:pt x="210" y="10"/>
                  </a:lnTo>
                  <a:lnTo>
                    <a:pt x="206" y="4"/>
                  </a:lnTo>
                  <a:lnTo>
                    <a:pt x="200" y="0"/>
                  </a:lnTo>
                  <a:lnTo>
                    <a:pt x="194" y="0"/>
                  </a:lnTo>
                  <a:lnTo>
                    <a:pt x="170" y="0"/>
                  </a:lnTo>
                  <a:lnTo>
                    <a:pt x="170" y="0"/>
                  </a:lnTo>
                  <a:lnTo>
                    <a:pt x="162" y="0"/>
                  </a:lnTo>
                  <a:lnTo>
                    <a:pt x="156" y="4"/>
                  </a:lnTo>
                  <a:lnTo>
                    <a:pt x="152" y="10"/>
                  </a:lnTo>
                  <a:lnTo>
                    <a:pt x="152" y="18"/>
                  </a:lnTo>
                  <a:lnTo>
                    <a:pt x="152" y="30"/>
                  </a:lnTo>
                  <a:lnTo>
                    <a:pt x="152" y="30"/>
                  </a:lnTo>
                  <a:lnTo>
                    <a:pt x="150" y="38"/>
                  </a:lnTo>
                  <a:lnTo>
                    <a:pt x="148" y="44"/>
                  </a:lnTo>
                  <a:lnTo>
                    <a:pt x="142" y="50"/>
                  </a:lnTo>
                  <a:lnTo>
                    <a:pt x="136" y="52"/>
                  </a:lnTo>
                  <a:lnTo>
                    <a:pt x="136" y="52"/>
                  </a:lnTo>
                  <a:lnTo>
                    <a:pt x="128" y="54"/>
                  </a:lnTo>
                  <a:lnTo>
                    <a:pt x="116" y="56"/>
                  </a:lnTo>
                  <a:lnTo>
                    <a:pt x="104" y="56"/>
                  </a:lnTo>
                  <a:lnTo>
                    <a:pt x="100" y="54"/>
                  </a:lnTo>
                  <a:lnTo>
                    <a:pt x="96" y="52"/>
                  </a:lnTo>
                  <a:lnTo>
                    <a:pt x="88" y="44"/>
                  </a:lnTo>
                  <a:lnTo>
                    <a:pt x="88" y="44"/>
                  </a:lnTo>
                  <a:lnTo>
                    <a:pt x="82" y="40"/>
                  </a:lnTo>
                  <a:lnTo>
                    <a:pt x="74" y="38"/>
                  </a:lnTo>
                  <a:lnTo>
                    <a:pt x="68" y="40"/>
                  </a:lnTo>
                  <a:lnTo>
                    <a:pt x="62" y="44"/>
                  </a:lnTo>
                  <a:lnTo>
                    <a:pt x="44" y="60"/>
                  </a:lnTo>
                  <a:lnTo>
                    <a:pt x="44" y="60"/>
                  </a:lnTo>
                  <a:lnTo>
                    <a:pt x="40" y="66"/>
                  </a:lnTo>
                  <a:lnTo>
                    <a:pt x="40" y="74"/>
                  </a:lnTo>
                  <a:lnTo>
                    <a:pt x="40" y="80"/>
                  </a:lnTo>
                  <a:lnTo>
                    <a:pt x="44" y="86"/>
                  </a:lnTo>
                  <a:lnTo>
                    <a:pt x="54" y="96"/>
                  </a:lnTo>
                  <a:lnTo>
                    <a:pt x="54" y="96"/>
                  </a:lnTo>
                  <a:lnTo>
                    <a:pt x="58" y="102"/>
                  </a:lnTo>
                  <a:lnTo>
                    <a:pt x="60" y="108"/>
                  </a:lnTo>
                  <a:lnTo>
                    <a:pt x="62" y="116"/>
                  </a:lnTo>
                  <a:lnTo>
                    <a:pt x="60" y="122"/>
                  </a:lnTo>
                  <a:lnTo>
                    <a:pt x="60" y="122"/>
                  </a:lnTo>
                  <a:lnTo>
                    <a:pt x="54" y="130"/>
                  </a:lnTo>
                  <a:lnTo>
                    <a:pt x="48" y="138"/>
                  </a:lnTo>
                  <a:lnTo>
                    <a:pt x="40" y="146"/>
                  </a:lnTo>
                  <a:lnTo>
                    <a:pt x="34" y="150"/>
                  </a:lnTo>
                  <a:lnTo>
                    <a:pt x="32" y="150"/>
                  </a:lnTo>
                  <a:lnTo>
                    <a:pt x="18" y="150"/>
                  </a:lnTo>
                  <a:lnTo>
                    <a:pt x="18" y="150"/>
                  </a:lnTo>
                  <a:lnTo>
                    <a:pt x="12" y="152"/>
                  </a:lnTo>
                  <a:lnTo>
                    <a:pt x="6" y="156"/>
                  </a:lnTo>
                  <a:lnTo>
                    <a:pt x="2" y="162"/>
                  </a:lnTo>
                  <a:lnTo>
                    <a:pt x="0" y="168"/>
                  </a:lnTo>
                  <a:lnTo>
                    <a:pt x="0" y="192"/>
                  </a:lnTo>
                  <a:lnTo>
                    <a:pt x="0" y="192"/>
                  </a:lnTo>
                  <a:lnTo>
                    <a:pt x="2" y="200"/>
                  </a:lnTo>
                  <a:lnTo>
                    <a:pt x="6" y="206"/>
                  </a:lnTo>
                  <a:lnTo>
                    <a:pt x="12" y="210"/>
                  </a:lnTo>
                  <a:lnTo>
                    <a:pt x="18" y="210"/>
                  </a:lnTo>
                  <a:lnTo>
                    <a:pt x="32" y="210"/>
                  </a:lnTo>
                  <a:lnTo>
                    <a:pt x="32" y="210"/>
                  </a:lnTo>
                  <a:lnTo>
                    <a:pt x="38" y="212"/>
                  </a:lnTo>
                  <a:lnTo>
                    <a:pt x="46" y="216"/>
                  </a:lnTo>
                  <a:lnTo>
                    <a:pt x="50" y="220"/>
                  </a:lnTo>
                  <a:lnTo>
                    <a:pt x="54" y="226"/>
                  </a:lnTo>
                  <a:lnTo>
                    <a:pt x="54" y="226"/>
                  </a:lnTo>
                  <a:lnTo>
                    <a:pt x="56" y="234"/>
                  </a:lnTo>
                  <a:lnTo>
                    <a:pt x="58" y="246"/>
                  </a:lnTo>
                  <a:lnTo>
                    <a:pt x="58" y="258"/>
                  </a:lnTo>
                  <a:lnTo>
                    <a:pt x="56" y="262"/>
                  </a:lnTo>
                  <a:lnTo>
                    <a:pt x="54" y="266"/>
                  </a:lnTo>
                  <a:lnTo>
                    <a:pt x="44" y="274"/>
                  </a:lnTo>
                  <a:lnTo>
                    <a:pt x="44" y="274"/>
                  </a:lnTo>
                  <a:lnTo>
                    <a:pt x="40" y="280"/>
                  </a:lnTo>
                  <a:lnTo>
                    <a:pt x="40" y="288"/>
                  </a:lnTo>
                  <a:lnTo>
                    <a:pt x="40" y="294"/>
                  </a:lnTo>
                  <a:lnTo>
                    <a:pt x="44" y="300"/>
                  </a:lnTo>
                  <a:lnTo>
                    <a:pt x="62" y="318"/>
                  </a:lnTo>
                  <a:lnTo>
                    <a:pt x="62" y="318"/>
                  </a:lnTo>
                  <a:lnTo>
                    <a:pt x="68" y="322"/>
                  </a:lnTo>
                  <a:lnTo>
                    <a:pt x="74" y="322"/>
                  </a:lnTo>
                  <a:lnTo>
                    <a:pt x="82" y="322"/>
                  </a:lnTo>
                  <a:lnTo>
                    <a:pt x="88" y="318"/>
                  </a:lnTo>
                  <a:lnTo>
                    <a:pt x="96" y="308"/>
                  </a:lnTo>
                  <a:lnTo>
                    <a:pt x="96" y="308"/>
                  </a:lnTo>
                  <a:lnTo>
                    <a:pt x="102" y="304"/>
                  </a:lnTo>
                  <a:lnTo>
                    <a:pt x="110" y="302"/>
                  </a:lnTo>
                  <a:lnTo>
                    <a:pt x="116" y="300"/>
                  </a:lnTo>
                  <a:lnTo>
                    <a:pt x="122" y="302"/>
                  </a:lnTo>
                  <a:lnTo>
                    <a:pt x="122" y="302"/>
                  </a:lnTo>
                  <a:lnTo>
                    <a:pt x="130" y="308"/>
                  </a:lnTo>
                  <a:lnTo>
                    <a:pt x="140" y="314"/>
                  </a:lnTo>
                  <a:lnTo>
                    <a:pt x="148" y="324"/>
                  </a:lnTo>
                  <a:lnTo>
                    <a:pt x="150" y="328"/>
                  </a:lnTo>
                  <a:lnTo>
                    <a:pt x="152" y="332"/>
                  </a:lnTo>
                  <a:lnTo>
                    <a:pt x="152" y="344"/>
                  </a:lnTo>
                  <a:lnTo>
                    <a:pt x="152" y="344"/>
                  </a:lnTo>
                  <a:lnTo>
                    <a:pt x="152" y="350"/>
                  </a:lnTo>
                  <a:lnTo>
                    <a:pt x="156" y="356"/>
                  </a:lnTo>
                  <a:lnTo>
                    <a:pt x="162" y="360"/>
                  </a:lnTo>
                  <a:lnTo>
                    <a:pt x="170" y="362"/>
                  </a:lnTo>
                  <a:lnTo>
                    <a:pt x="194" y="362"/>
                  </a:lnTo>
                  <a:lnTo>
                    <a:pt x="194" y="362"/>
                  </a:lnTo>
                  <a:lnTo>
                    <a:pt x="200" y="360"/>
                  </a:lnTo>
                  <a:lnTo>
                    <a:pt x="206" y="356"/>
                  </a:lnTo>
                  <a:lnTo>
                    <a:pt x="210" y="350"/>
                  </a:lnTo>
                  <a:lnTo>
                    <a:pt x="212" y="344"/>
                  </a:lnTo>
                  <a:lnTo>
                    <a:pt x="212" y="332"/>
                  </a:lnTo>
                  <a:lnTo>
                    <a:pt x="212" y="332"/>
                  </a:lnTo>
                  <a:lnTo>
                    <a:pt x="214" y="324"/>
                  </a:lnTo>
                  <a:lnTo>
                    <a:pt x="216" y="318"/>
                  </a:lnTo>
                  <a:lnTo>
                    <a:pt x="220" y="312"/>
                  </a:lnTo>
                  <a:lnTo>
                    <a:pt x="226" y="308"/>
                  </a:lnTo>
                  <a:lnTo>
                    <a:pt x="226" y="308"/>
                  </a:lnTo>
                  <a:lnTo>
                    <a:pt x="236" y="306"/>
                  </a:lnTo>
                  <a:lnTo>
                    <a:pt x="248" y="304"/>
                  </a:lnTo>
                  <a:lnTo>
                    <a:pt x="258" y="306"/>
                  </a:lnTo>
                  <a:lnTo>
                    <a:pt x="264" y="306"/>
                  </a:lnTo>
                  <a:lnTo>
                    <a:pt x="266" y="308"/>
                  </a:lnTo>
                  <a:lnTo>
                    <a:pt x="276" y="318"/>
                  </a:lnTo>
                  <a:lnTo>
                    <a:pt x="276" y="318"/>
                  </a:lnTo>
                  <a:lnTo>
                    <a:pt x="282" y="322"/>
                  </a:lnTo>
                  <a:lnTo>
                    <a:pt x="288" y="322"/>
                  </a:lnTo>
                  <a:lnTo>
                    <a:pt x="296" y="322"/>
                  </a:lnTo>
                  <a:lnTo>
                    <a:pt x="302" y="318"/>
                  </a:lnTo>
                  <a:lnTo>
                    <a:pt x="318" y="300"/>
                  </a:lnTo>
                  <a:lnTo>
                    <a:pt x="318" y="300"/>
                  </a:lnTo>
                  <a:lnTo>
                    <a:pt x="322" y="294"/>
                  </a:lnTo>
                  <a:lnTo>
                    <a:pt x="324" y="288"/>
                  </a:lnTo>
                  <a:lnTo>
                    <a:pt x="322" y="280"/>
                  </a:lnTo>
                  <a:lnTo>
                    <a:pt x="318" y="274"/>
                  </a:lnTo>
                  <a:lnTo>
                    <a:pt x="310" y="266"/>
                  </a:lnTo>
                  <a:lnTo>
                    <a:pt x="310" y="266"/>
                  </a:lnTo>
                  <a:lnTo>
                    <a:pt x="306" y="260"/>
                  </a:lnTo>
                  <a:lnTo>
                    <a:pt x="302" y="252"/>
                  </a:lnTo>
                  <a:lnTo>
                    <a:pt x="302" y="246"/>
                  </a:lnTo>
                  <a:lnTo>
                    <a:pt x="304" y="240"/>
                  </a:lnTo>
                  <a:lnTo>
                    <a:pt x="304" y="240"/>
                  </a:lnTo>
                  <a:lnTo>
                    <a:pt x="308" y="232"/>
                  </a:lnTo>
                  <a:lnTo>
                    <a:pt x="316" y="222"/>
                  </a:lnTo>
                  <a:lnTo>
                    <a:pt x="324" y="214"/>
                  </a:lnTo>
                  <a:lnTo>
                    <a:pt x="328" y="212"/>
                  </a:lnTo>
                  <a:lnTo>
                    <a:pt x="332" y="210"/>
                  </a:lnTo>
                  <a:lnTo>
                    <a:pt x="344" y="210"/>
                  </a:lnTo>
                  <a:close/>
                </a:path>
              </a:pathLst>
            </a:custGeom>
            <a:noFill/>
            <a:ln w="127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8ED69A0A-4EF4-4E35-9D73-040FC0EFC8F9}"/>
                </a:ext>
              </a:extLst>
            </p:cNvPr>
            <p:cNvSpPr>
              <a:spLocks/>
            </p:cNvSpPr>
            <p:nvPr/>
          </p:nvSpPr>
          <p:spPr bwMode="auto">
            <a:xfrm>
              <a:off x="2657475" y="1647825"/>
              <a:ext cx="222250" cy="225425"/>
            </a:xfrm>
            <a:custGeom>
              <a:avLst/>
              <a:gdLst>
                <a:gd name="T0" fmla="*/ 140 w 140"/>
                <a:gd name="T1" fmla="*/ 70 h 142"/>
                <a:gd name="T2" fmla="*/ 140 w 140"/>
                <a:gd name="T3" fmla="*/ 70 h 142"/>
                <a:gd name="T4" fmla="*/ 138 w 140"/>
                <a:gd name="T5" fmla="*/ 84 h 142"/>
                <a:gd name="T6" fmla="*/ 134 w 140"/>
                <a:gd name="T7" fmla="*/ 98 h 142"/>
                <a:gd name="T8" fmla="*/ 128 w 140"/>
                <a:gd name="T9" fmla="*/ 110 h 142"/>
                <a:gd name="T10" fmla="*/ 120 w 140"/>
                <a:gd name="T11" fmla="*/ 120 h 142"/>
                <a:gd name="T12" fmla="*/ 110 w 140"/>
                <a:gd name="T13" fmla="*/ 130 h 142"/>
                <a:gd name="T14" fmla="*/ 98 w 140"/>
                <a:gd name="T15" fmla="*/ 136 h 142"/>
                <a:gd name="T16" fmla="*/ 84 w 140"/>
                <a:gd name="T17" fmla="*/ 140 h 142"/>
                <a:gd name="T18" fmla="*/ 70 w 140"/>
                <a:gd name="T19" fmla="*/ 142 h 142"/>
                <a:gd name="T20" fmla="*/ 70 w 140"/>
                <a:gd name="T21" fmla="*/ 142 h 142"/>
                <a:gd name="T22" fmla="*/ 56 w 140"/>
                <a:gd name="T23" fmla="*/ 140 h 142"/>
                <a:gd name="T24" fmla="*/ 42 w 140"/>
                <a:gd name="T25" fmla="*/ 136 h 142"/>
                <a:gd name="T26" fmla="*/ 30 w 140"/>
                <a:gd name="T27" fmla="*/ 130 h 142"/>
                <a:gd name="T28" fmla="*/ 20 w 140"/>
                <a:gd name="T29" fmla="*/ 120 h 142"/>
                <a:gd name="T30" fmla="*/ 12 w 140"/>
                <a:gd name="T31" fmla="*/ 110 h 142"/>
                <a:gd name="T32" fmla="*/ 4 w 140"/>
                <a:gd name="T33" fmla="*/ 98 h 142"/>
                <a:gd name="T34" fmla="*/ 0 w 140"/>
                <a:gd name="T35" fmla="*/ 84 h 142"/>
                <a:gd name="T36" fmla="*/ 0 w 140"/>
                <a:gd name="T37" fmla="*/ 70 h 142"/>
                <a:gd name="T38" fmla="*/ 0 w 140"/>
                <a:gd name="T39" fmla="*/ 70 h 142"/>
                <a:gd name="T40" fmla="*/ 0 w 140"/>
                <a:gd name="T41" fmla="*/ 56 h 142"/>
                <a:gd name="T42" fmla="*/ 4 w 140"/>
                <a:gd name="T43" fmla="*/ 44 h 142"/>
                <a:gd name="T44" fmla="*/ 12 w 140"/>
                <a:gd name="T45" fmla="*/ 32 h 142"/>
                <a:gd name="T46" fmla="*/ 20 w 140"/>
                <a:gd name="T47" fmla="*/ 20 h 142"/>
                <a:gd name="T48" fmla="*/ 30 w 140"/>
                <a:gd name="T49" fmla="*/ 12 h 142"/>
                <a:gd name="T50" fmla="*/ 42 w 140"/>
                <a:gd name="T51" fmla="*/ 6 h 142"/>
                <a:gd name="T52" fmla="*/ 56 w 140"/>
                <a:gd name="T53" fmla="*/ 2 h 142"/>
                <a:gd name="T54" fmla="*/ 70 w 140"/>
                <a:gd name="T55" fmla="*/ 0 h 142"/>
                <a:gd name="T56" fmla="*/ 70 w 140"/>
                <a:gd name="T57" fmla="*/ 0 h 142"/>
                <a:gd name="T58" fmla="*/ 84 w 140"/>
                <a:gd name="T59" fmla="*/ 2 h 142"/>
                <a:gd name="T60" fmla="*/ 98 w 140"/>
                <a:gd name="T61" fmla="*/ 6 h 142"/>
                <a:gd name="T62" fmla="*/ 110 w 140"/>
                <a:gd name="T63" fmla="*/ 12 h 142"/>
                <a:gd name="T64" fmla="*/ 120 w 140"/>
                <a:gd name="T65" fmla="*/ 20 h 142"/>
                <a:gd name="T66" fmla="*/ 128 w 140"/>
                <a:gd name="T67" fmla="*/ 32 h 142"/>
                <a:gd name="T68" fmla="*/ 134 w 140"/>
                <a:gd name="T69" fmla="*/ 44 h 142"/>
                <a:gd name="T70" fmla="*/ 138 w 140"/>
                <a:gd name="T71" fmla="*/ 56 h 142"/>
                <a:gd name="T72" fmla="*/ 140 w 140"/>
                <a:gd name="T73" fmla="*/ 70 h 142"/>
                <a:gd name="T74" fmla="*/ 140 w 140"/>
                <a:gd name="T75"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2">
                  <a:moveTo>
                    <a:pt x="140" y="70"/>
                  </a:moveTo>
                  <a:lnTo>
                    <a:pt x="140" y="70"/>
                  </a:lnTo>
                  <a:lnTo>
                    <a:pt x="138" y="84"/>
                  </a:lnTo>
                  <a:lnTo>
                    <a:pt x="134" y="98"/>
                  </a:lnTo>
                  <a:lnTo>
                    <a:pt x="128" y="110"/>
                  </a:lnTo>
                  <a:lnTo>
                    <a:pt x="120" y="120"/>
                  </a:lnTo>
                  <a:lnTo>
                    <a:pt x="110" y="130"/>
                  </a:lnTo>
                  <a:lnTo>
                    <a:pt x="98" y="136"/>
                  </a:lnTo>
                  <a:lnTo>
                    <a:pt x="84" y="140"/>
                  </a:lnTo>
                  <a:lnTo>
                    <a:pt x="70" y="142"/>
                  </a:lnTo>
                  <a:lnTo>
                    <a:pt x="70" y="142"/>
                  </a:lnTo>
                  <a:lnTo>
                    <a:pt x="56" y="140"/>
                  </a:lnTo>
                  <a:lnTo>
                    <a:pt x="42" y="136"/>
                  </a:lnTo>
                  <a:lnTo>
                    <a:pt x="30" y="130"/>
                  </a:lnTo>
                  <a:lnTo>
                    <a:pt x="20" y="120"/>
                  </a:lnTo>
                  <a:lnTo>
                    <a:pt x="12" y="110"/>
                  </a:lnTo>
                  <a:lnTo>
                    <a:pt x="4" y="98"/>
                  </a:lnTo>
                  <a:lnTo>
                    <a:pt x="0" y="84"/>
                  </a:lnTo>
                  <a:lnTo>
                    <a:pt x="0" y="70"/>
                  </a:lnTo>
                  <a:lnTo>
                    <a:pt x="0" y="70"/>
                  </a:lnTo>
                  <a:lnTo>
                    <a:pt x="0" y="56"/>
                  </a:lnTo>
                  <a:lnTo>
                    <a:pt x="4" y="44"/>
                  </a:lnTo>
                  <a:lnTo>
                    <a:pt x="12" y="32"/>
                  </a:lnTo>
                  <a:lnTo>
                    <a:pt x="20" y="20"/>
                  </a:lnTo>
                  <a:lnTo>
                    <a:pt x="30" y="12"/>
                  </a:lnTo>
                  <a:lnTo>
                    <a:pt x="42" y="6"/>
                  </a:lnTo>
                  <a:lnTo>
                    <a:pt x="56" y="2"/>
                  </a:lnTo>
                  <a:lnTo>
                    <a:pt x="70" y="0"/>
                  </a:lnTo>
                  <a:lnTo>
                    <a:pt x="70" y="0"/>
                  </a:lnTo>
                  <a:lnTo>
                    <a:pt x="84" y="2"/>
                  </a:lnTo>
                  <a:lnTo>
                    <a:pt x="98" y="6"/>
                  </a:lnTo>
                  <a:lnTo>
                    <a:pt x="110" y="12"/>
                  </a:lnTo>
                  <a:lnTo>
                    <a:pt x="120" y="20"/>
                  </a:lnTo>
                  <a:lnTo>
                    <a:pt x="128" y="32"/>
                  </a:lnTo>
                  <a:lnTo>
                    <a:pt x="134" y="44"/>
                  </a:lnTo>
                  <a:lnTo>
                    <a:pt x="138" y="56"/>
                  </a:lnTo>
                  <a:lnTo>
                    <a:pt x="140" y="70"/>
                  </a:lnTo>
                  <a:lnTo>
                    <a:pt x="140" y="70"/>
                  </a:lnTo>
                  <a:close/>
                </a:path>
              </a:pathLst>
            </a:custGeom>
            <a:noFill/>
            <a:ln w="127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8">
              <a:extLst>
                <a:ext uri="{FF2B5EF4-FFF2-40B4-BE49-F238E27FC236}">
                  <a16:creationId xmlns:a16="http://schemas.microsoft.com/office/drawing/2014/main" id="{2805905F-7946-435E-BBDA-9C9BD7420353}"/>
                </a:ext>
              </a:extLst>
            </p:cNvPr>
            <p:cNvSpPr>
              <a:spLocks/>
            </p:cNvSpPr>
            <p:nvPr/>
          </p:nvSpPr>
          <p:spPr bwMode="auto">
            <a:xfrm>
              <a:off x="2295525" y="1174750"/>
              <a:ext cx="301625" cy="304800"/>
            </a:xfrm>
            <a:custGeom>
              <a:avLst/>
              <a:gdLst>
                <a:gd name="T0" fmla="*/ 184 w 190"/>
                <a:gd name="T1" fmla="*/ 112 h 192"/>
                <a:gd name="T2" fmla="*/ 190 w 190"/>
                <a:gd name="T3" fmla="*/ 102 h 192"/>
                <a:gd name="T4" fmla="*/ 190 w 190"/>
                <a:gd name="T5" fmla="*/ 86 h 192"/>
                <a:gd name="T6" fmla="*/ 182 w 190"/>
                <a:gd name="T7" fmla="*/ 80 h 192"/>
                <a:gd name="T8" fmla="*/ 168 w 190"/>
                <a:gd name="T9" fmla="*/ 78 h 192"/>
                <a:gd name="T10" fmla="*/ 162 w 190"/>
                <a:gd name="T11" fmla="*/ 72 h 192"/>
                <a:gd name="T12" fmla="*/ 162 w 190"/>
                <a:gd name="T13" fmla="*/ 52 h 192"/>
                <a:gd name="T14" fmla="*/ 170 w 190"/>
                <a:gd name="T15" fmla="*/ 44 h 192"/>
                <a:gd name="T16" fmla="*/ 168 w 190"/>
                <a:gd name="T17" fmla="*/ 34 h 192"/>
                <a:gd name="T18" fmla="*/ 156 w 190"/>
                <a:gd name="T19" fmla="*/ 22 h 192"/>
                <a:gd name="T20" fmla="*/ 144 w 190"/>
                <a:gd name="T21" fmla="*/ 24 h 192"/>
                <a:gd name="T22" fmla="*/ 134 w 190"/>
                <a:gd name="T23" fmla="*/ 32 h 192"/>
                <a:gd name="T24" fmla="*/ 126 w 190"/>
                <a:gd name="T25" fmla="*/ 32 h 192"/>
                <a:gd name="T26" fmla="*/ 112 w 190"/>
                <a:gd name="T27" fmla="*/ 16 h 192"/>
                <a:gd name="T28" fmla="*/ 110 w 190"/>
                <a:gd name="T29" fmla="*/ 6 h 192"/>
                <a:gd name="T30" fmla="*/ 102 w 190"/>
                <a:gd name="T31" fmla="*/ 0 h 192"/>
                <a:gd name="T32" fmla="*/ 86 w 190"/>
                <a:gd name="T33" fmla="*/ 2 h 192"/>
                <a:gd name="T34" fmla="*/ 80 w 190"/>
                <a:gd name="T35" fmla="*/ 10 h 192"/>
                <a:gd name="T36" fmla="*/ 78 w 190"/>
                <a:gd name="T37" fmla="*/ 24 h 192"/>
                <a:gd name="T38" fmla="*/ 72 w 190"/>
                <a:gd name="T39" fmla="*/ 28 h 192"/>
                <a:gd name="T40" fmla="*/ 50 w 190"/>
                <a:gd name="T41" fmla="*/ 28 h 192"/>
                <a:gd name="T42" fmla="*/ 42 w 190"/>
                <a:gd name="T43" fmla="*/ 22 h 192"/>
                <a:gd name="T44" fmla="*/ 32 w 190"/>
                <a:gd name="T45" fmla="*/ 24 h 192"/>
                <a:gd name="T46" fmla="*/ 22 w 190"/>
                <a:gd name="T47" fmla="*/ 36 h 192"/>
                <a:gd name="T48" fmla="*/ 24 w 190"/>
                <a:gd name="T49" fmla="*/ 46 h 192"/>
                <a:gd name="T50" fmla="*/ 32 w 190"/>
                <a:gd name="T51" fmla="*/ 58 h 192"/>
                <a:gd name="T52" fmla="*/ 32 w 190"/>
                <a:gd name="T53" fmla="*/ 66 h 192"/>
                <a:gd name="T54" fmla="*/ 16 w 190"/>
                <a:gd name="T55" fmla="*/ 80 h 192"/>
                <a:gd name="T56" fmla="*/ 6 w 190"/>
                <a:gd name="T57" fmla="*/ 80 h 192"/>
                <a:gd name="T58" fmla="*/ 0 w 190"/>
                <a:gd name="T59" fmla="*/ 90 h 192"/>
                <a:gd name="T60" fmla="*/ 0 w 190"/>
                <a:gd name="T61" fmla="*/ 106 h 192"/>
                <a:gd name="T62" fmla="*/ 10 w 190"/>
                <a:gd name="T63" fmla="*/ 112 h 192"/>
                <a:gd name="T64" fmla="*/ 24 w 190"/>
                <a:gd name="T65" fmla="*/ 114 h 192"/>
                <a:gd name="T66" fmla="*/ 28 w 190"/>
                <a:gd name="T67" fmla="*/ 120 h 192"/>
                <a:gd name="T68" fmla="*/ 28 w 190"/>
                <a:gd name="T69" fmla="*/ 140 h 192"/>
                <a:gd name="T70" fmla="*/ 22 w 190"/>
                <a:gd name="T71" fmla="*/ 148 h 192"/>
                <a:gd name="T72" fmla="*/ 24 w 190"/>
                <a:gd name="T73" fmla="*/ 158 h 192"/>
                <a:gd name="T74" fmla="*/ 36 w 190"/>
                <a:gd name="T75" fmla="*/ 170 h 192"/>
                <a:gd name="T76" fmla="*/ 46 w 190"/>
                <a:gd name="T77" fmla="*/ 168 h 192"/>
                <a:gd name="T78" fmla="*/ 58 w 190"/>
                <a:gd name="T79" fmla="*/ 160 h 192"/>
                <a:gd name="T80" fmla="*/ 64 w 190"/>
                <a:gd name="T81" fmla="*/ 160 h 192"/>
                <a:gd name="T82" fmla="*/ 80 w 190"/>
                <a:gd name="T83" fmla="*/ 176 h 192"/>
                <a:gd name="T84" fmla="*/ 80 w 190"/>
                <a:gd name="T85" fmla="*/ 186 h 192"/>
                <a:gd name="T86" fmla="*/ 90 w 190"/>
                <a:gd name="T87" fmla="*/ 192 h 192"/>
                <a:gd name="T88" fmla="*/ 106 w 190"/>
                <a:gd name="T89" fmla="*/ 190 h 192"/>
                <a:gd name="T90" fmla="*/ 112 w 190"/>
                <a:gd name="T91" fmla="*/ 182 h 192"/>
                <a:gd name="T92" fmla="*/ 114 w 190"/>
                <a:gd name="T93" fmla="*/ 168 h 192"/>
                <a:gd name="T94" fmla="*/ 120 w 190"/>
                <a:gd name="T95" fmla="*/ 164 h 192"/>
                <a:gd name="T96" fmla="*/ 140 w 190"/>
                <a:gd name="T97" fmla="*/ 164 h 192"/>
                <a:gd name="T98" fmla="*/ 148 w 190"/>
                <a:gd name="T99" fmla="*/ 170 h 192"/>
                <a:gd name="T100" fmla="*/ 158 w 190"/>
                <a:gd name="T101" fmla="*/ 168 h 192"/>
                <a:gd name="T102" fmla="*/ 170 w 190"/>
                <a:gd name="T103" fmla="*/ 156 h 192"/>
                <a:gd name="T104" fmla="*/ 168 w 190"/>
                <a:gd name="T105" fmla="*/ 146 h 192"/>
                <a:gd name="T106" fmla="*/ 160 w 190"/>
                <a:gd name="T107" fmla="*/ 134 h 192"/>
                <a:gd name="T108" fmla="*/ 160 w 190"/>
                <a:gd name="T109" fmla="*/ 126 h 192"/>
                <a:gd name="T110" fmla="*/ 174 w 190"/>
                <a:gd name="T111"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2">
                  <a:moveTo>
                    <a:pt x="182" y="112"/>
                  </a:moveTo>
                  <a:lnTo>
                    <a:pt x="182" y="112"/>
                  </a:lnTo>
                  <a:lnTo>
                    <a:pt x="184" y="112"/>
                  </a:lnTo>
                  <a:lnTo>
                    <a:pt x="188" y="110"/>
                  </a:lnTo>
                  <a:lnTo>
                    <a:pt x="190" y="106"/>
                  </a:lnTo>
                  <a:lnTo>
                    <a:pt x="190" y="102"/>
                  </a:lnTo>
                  <a:lnTo>
                    <a:pt x="190" y="90"/>
                  </a:lnTo>
                  <a:lnTo>
                    <a:pt x="190" y="90"/>
                  </a:lnTo>
                  <a:lnTo>
                    <a:pt x="190" y="86"/>
                  </a:lnTo>
                  <a:lnTo>
                    <a:pt x="188" y="82"/>
                  </a:lnTo>
                  <a:lnTo>
                    <a:pt x="184" y="80"/>
                  </a:lnTo>
                  <a:lnTo>
                    <a:pt x="182" y="80"/>
                  </a:lnTo>
                  <a:lnTo>
                    <a:pt x="174" y="80"/>
                  </a:lnTo>
                  <a:lnTo>
                    <a:pt x="174" y="80"/>
                  </a:lnTo>
                  <a:lnTo>
                    <a:pt x="168" y="78"/>
                  </a:lnTo>
                  <a:lnTo>
                    <a:pt x="164" y="76"/>
                  </a:lnTo>
                  <a:lnTo>
                    <a:pt x="162" y="72"/>
                  </a:lnTo>
                  <a:lnTo>
                    <a:pt x="162" y="72"/>
                  </a:lnTo>
                  <a:lnTo>
                    <a:pt x="160" y="62"/>
                  </a:lnTo>
                  <a:lnTo>
                    <a:pt x="160" y="56"/>
                  </a:lnTo>
                  <a:lnTo>
                    <a:pt x="162" y="52"/>
                  </a:lnTo>
                  <a:lnTo>
                    <a:pt x="168" y="46"/>
                  </a:lnTo>
                  <a:lnTo>
                    <a:pt x="168" y="46"/>
                  </a:lnTo>
                  <a:lnTo>
                    <a:pt x="170" y="44"/>
                  </a:lnTo>
                  <a:lnTo>
                    <a:pt x="170" y="40"/>
                  </a:lnTo>
                  <a:lnTo>
                    <a:pt x="170" y="36"/>
                  </a:lnTo>
                  <a:lnTo>
                    <a:pt x="168" y="34"/>
                  </a:lnTo>
                  <a:lnTo>
                    <a:pt x="158" y="24"/>
                  </a:lnTo>
                  <a:lnTo>
                    <a:pt x="158" y="24"/>
                  </a:lnTo>
                  <a:lnTo>
                    <a:pt x="156" y="22"/>
                  </a:lnTo>
                  <a:lnTo>
                    <a:pt x="152" y="22"/>
                  </a:lnTo>
                  <a:lnTo>
                    <a:pt x="148" y="22"/>
                  </a:lnTo>
                  <a:lnTo>
                    <a:pt x="144" y="24"/>
                  </a:lnTo>
                  <a:lnTo>
                    <a:pt x="140" y="28"/>
                  </a:lnTo>
                  <a:lnTo>
                    <a:pt x="140" y="28"/>
                  </a:lnTo>
                  <a:lnTo>
                    <a:pt x="134" y="32"/>
                  </a:lnTo>
                  <a:lnTo>
                    <a:pt x="130" y="32"/>
                  </a:lnTo>
                  <a:lnTo>
                    <a:pt x="126" y="32"/>
                  </a:lnTo>
                  <a:lnTo>
                    <a:pt x="126" y="32"/>
                  </a:lnTo>
                  <a:lnTo>
                    <a:pt x="118" y="26"/>
                  </a:lnTo>
                  <a:lnTo>
                    <a:pt x="114" y="22"/>
                  </a:lnTo>
                  <a:lnTo>
                    <a:pt x="112" y="16"/>
                  </a:lnTo>
                  <a:lnTo>
                    <a:pt x="112" y="10"/>
                  </a:lnTo>
                  <a:lnTo>
                    <a:pt x="112" y="10"/>
                  </a:lnTo>
                  <a:lnTo>
                    <a:pt x="110" y="6"/>
                  </a:lnTo>
                  <a:lnTo>
                    <a:pt x="108" y="4"/>
                  </a:lnTo>
                  <a:lnTo>
                    <a:pt x="106" y="2"/>
                  </a:lnTo>
                  <a:lnTo>
                    <a:pt x="102" y="0"/>
                  </a:lnTo>
                  <a:lnTo>
                    <a:pt x="90" y="0"/>
                  </a:lnTo>
                  <a:lnTo>
                    <a:pt x="90" y="0"/>
                  </a:lnTo>
                  <a:lnTo>
                    <a:pt x="86" y="2"/>
                  </a:lnTo>
                  <a:lnTo>
                    <a:pt x="82" y="4"/>
                  </a:lnTo>
                  <a:lnTo>
                    <a:pt x="80" y="6"/>
                  </a:lnTo>
                  <a:lnTo>
                    <a:pt x="80" y="10"/>
                  </a:lnTo>
                  <a:lnTo>
                    <a:pt x="80" y="16"/>
                  </a:lnTo>
                  <a:lnTo>
                    <a:pt x="80" y="16"/>
                  </a:lnTo>
                  <a:lnTo>
                    <a:pt x="78" y="24"/>
                  </a:lnTo>
                  <a:lnTo>
                    <a:pt x="74" y="28"/>
                  </a:lnTo>
                  <a:lnTo>
                    <a:pt x="72" y="28"/>
                  </a:lnTo>
                  <a:lnTo>
                    <a:pt x="72" y="28"/>
                  </a:lnTo>
                  <a:lnTo>
                    <a:pt x="62" y="30"/>
                  </a:lnTo>
                  <a:lnTo>
                    <a:pt x="56" y="30"/>
                  </a:lnTo>
                  <a:lnTo>
                    <a:pt x="50" y="28"/>
                  </a:lnTo>
                  <a:lnTo>
                    <a:pt x="46" y="24"/>
                  </a:lnTo>
                  <a:lnTo>
                    <a:pt x="46" y="24"/>
                  </a:lnTo>
                  <a:lnTo>
                    <a:pt x="42" y="22"/>
                  </a:lnTo>
                  <a:lnTo>
                    <a:pt x="40" y="22"/>
                  </a:lnTo>
                  <a:lnTo>
                    <a:pt x="36" y="22"/>
                  </a:lnTo>
                  <a:lnTo>
                    <a:pt x="32" y="24"/>
                  </a:lnTo>
                  <a:lnTo>
                    <a:pt x="24" y="34"/>
                  </a:lnTo>
                  <a:lnTo>
                    <a:pt x="24" y="34"/>
                  </a:lnTo>
                  <a:lnTo>
                    <a:pt x="22" y="36"/>
                  </a:lnTo>
                  <a:lnTo>
                    <a:pt x="20" y="40"/>
                  </a:lnTo>
                  <a:lnTo>
                    <a:pt x="22" y="44"/>
                  </a:lnTo>
                  <a:lnTo>
                    <a:pt x="24" y="46"/>
                  </a:lnTo>
                  <a:lnTo>
                    <a:pt x="28" y="52"/>
                  </a:lnTo>
                  <a:lnTo>
                    <a:pt x="28" y="52"/>
                  </a:lnTo>
                  <a:lnTo>
                    <a:pt x="32" y="58"/>
                  </a:lnTo>
                  <a:lnTo>
                    <a:pt x="32" y="62"/>
                  </a:lnTo>
                  <a:lnTo>
                    <a:pt x="32" y="66"/>
                  </a:lnTo>
                  <a:lnTo>
                    <a:pt x="32" y="66"/>
                  </a:lnTo>
                  <a:lnTo>
                    <a:pt x="26" y="74"/>
                  </a:lnTo>
                  <a:lnTo>
                    <a:pt x="20" y="78"/>
                  </a:lnTo>
                  <a:lnTo>
                    <a:pt x="16" y="80"/>
                  </a:lnTo>
                  <a:lnTo>
                    <a:pt x="10" y="80"/>
                  </a:lnTo>
                  <a:lnTo>
                    <a:pt x="10" y="80"/>
                  </a:lnTo>
                  <a:lnTo>
                    <a:pt x="6" y="80"/>
                  </a:lnTo>
                  <a:lnTo>
                    <a:pt x="2" y="82"/>
                  </a:lnTo>
                  <a:lnTo>
                    <a:pt x="0" y="86"/>
                  </a:lnTo>
                  <a:lnTo>
                    <a:pt x="0" y="90"/>
                  </a:lnTo>
                  <a:lnTo>
                    <a:pt x="0" y="102"/>
                  </a:lnTo>
                  <a:lnTo>
                    <a:pt x="0" y="102"/>
                  </a:lnTo>
                  <a:lnTo>
                    <a:pt x="0" y="106"/>
                  </a:lnTo>
                  <a:lnTo>
                    <a:pt x="2" y="110"/>
                  </a:lnTo>
                  <a:lnTo>
                    <a:pt x="6" y="112"/>
                  </a:lnTo>
                  <a:lnTo>
                    <a:pt x="10" y="112"/>
                  </a:lnTo>
                  <a:lnTo>
                    <a:pt x="16" y="112"/>
                  </a:lnTo>
                  <a:lnTo>
                    <a:pt x="16" y="112"/>
                  </a:lnTo>
                  <a:lnTo>
                    <a:pt x="24" y="114"/>
                  </a:lnTo>
                  <a:lnTo>
                    <a:pt x="26" y="116"/>
                  </a:lnTo>
                  <a:lnTo>
                    <a:pt x="28" y="120"/>
                  </a:lnTo>
                  <a:lnTo>
                    <a:pt x="28" y="120"/>
                  </a:lnTo>
                  <a:lnTo>
                    <a:pt x="30" y="130"/>
                  </a:lnTo>
                  <a:lnTo>
                    <a:pt x="30" y="136"/>
                  </a:lnTo>
                  <a:lnTo>
                    <a:pt x="28" y="140"/>
                  </a:lnTo>
                  <a:lnTo>
                    <a:pt x="24" y="146"/>
                  </a:lnTo>
                  <a:lnTo>
                    <a:pt x="24" y="146"/>
                  </a:lnTo>
                  <a:lnTo>
                    <a:pt x="22" y="148"/>
                  </a:lnTo>
                  <a:lnTo>
                    <a:pt x="20" y="152"/>
                  </a:lnTo>
                  <a:lnTo>
                    <a:pt x="22" y="156"/>
                  </a:lnTo>
                  <a:lnTo>
                    <a:pt x="24" y="158"/>
                  </a:lnTo>
                  <a:lnTo>
                    <a:pt x="32" y="168"/>
                  </a:lnTo>
                  <a:lnTo>
                    <a:pt x="32" y="168"/>
                  </a:lnTo>
                  <a:lnTo>
                    <a:pt x="36" y="170"/>
                  </a:lnTo>
                  <a:lnTo>
                    <a:pt x="40" y="170"/>
                  </a:lnTo>
                  <a:lnTo>
                    <a:pt x="42" y="170"/>
                  </a:lnTo>
                  <a:lnTo>
                    <a:pt x="46" y="168"/>
                  </a:lnTo>
                  <a:lnTo>
                    <a:pt x="50" y="164"/>
                  </a:lnTo>
                  <a:lnTo>
                    <a:pt x="50" y="164"/>
                  </a:lnTo>
                  <a:lnTo>
                    <a:pt x="58" y="160"/>
                  </a:lnTo>
                  <a:lnTo>
                    <a:pt x="62" y="160"/>
                  </a:lnTo>
                  <a:lnTo>
                    <a:pt x="64" y="160"/>
                  </a:lnTo>
                  <a:lnTo>
                    <a:pt x="64" y="160"/>
                  </a:lnTo>
                  <a:lnTo>
                    <a:pt x="74" y="166"/>
                  </a:lnTo>
                  <a:lnTo>
                    <a:pt x="78" y="170"/>
                  </a:lnTo>
                  <a:lnTo>
                    <a:pt x="80" y="176"/>
                  </a:lnTo>
                  <a:lnTo>
                    <a:pt x="80" y="182"/>
                  </a:lnTo>
                  <a:lnTo>
                    <a:pt x="80" y="182"/>
                  </a:lnTo>
                  <a:lnTo>
                    <a:pt x="80" y="186"/>
                  </a:lnTo>
                  <a:lnTo>
                    <a:pt x="82" y="188"/>
                  </a:lnTo>
                  <a:lnTo>
                    <a:pt x="86" y="190"/>
                  </a:lnTo>
                  <a:lnTo>
                    <a:pt x="90" y="192"/>
                  </a:lnTo>
                  <a:lnTo>
                    <a:pt x="102" y="192"/>
                  </a:lnTo>
                  <a:lnTo>
                    <a:pt x="102" y="192"/>
                  </a:lnTo>
                  <a:lnTo>
                    <a:pt x="106" y="190"/>
                  </a:lnTo>
                  <a:lnTo>
                    <a:pt x="108" y="188"/>
                  </a:lnTo>
                  <a:lnTo>
                    <a:pt x="110" y="186"/>
                  </a:lnTo>
                  <a:lnTo>
                    <a:pt x="112" y="182"/>
                  </a:lnTo>
                  <a:lnTo>
                    <a:pt x="112" y="176"/>
                  </a:lnTo>
                  <a:lnTo>
                    <a:pt x="112" y="176"/>
                  </a:lnTo>
                  <a:lnTo>
                    <a:pt x="114" y="168"/>
                  </a:lnTo>
                  <a:lnTo>
                    <a:pt x="116" y="164"/>
                  </a:lnTo>
                  <a:lnTo>
                    <a:pt x="120" y="164"/>
                  </a:lnTo>
                  <a:lnTo>
                    <a:pt x="120" y="164"/>
                  </a:lnTo>
                  <a:lnTo>
                    <a:pt x="130" y="162"/>
                  </a:lnTo>
                  <a:lnTo>
                    <a:pt x="136" y="162"/>
                  </a:lnTo>
                  <a:lnTo>
                    <a:pt x="140" y="164"/>
                  </a:lnTo>
                  <a:lnTo>
                    <a:pt x="144" y="168"/>
                  </a:lnTo>
                  <a:lnTo>
                    <a:pt x="144" y="168"/>
                  </a:lnTo>
                  <a:lnTo>
                    <a:pt x="148" y="170"/>
                  </a:lnTo>
                  <a:lnTo>
                    <a:pt x="152" y="170"/>
                  </a:lnTo>
                  <a:lnTo>
                    <a:pt x="156" y="170"/>
                  </a:lnTo>
                  <a:lnTo>
                    <a:pt x="158" y="168"/>
                  </a:lnTo>
                  <a:lnTo>
                    <a:pt x="168" y="158"/>
                  </a:lnTo>
                  <a:lnTo>
                    <a:pt x="168" y="158"/>
                  </a:lnTo>
                  <a:lnTo>
                    <a:pt x="170" y="156"/>
                  </a:lnTo>
                  <a:lnTo>
                    <a:pt x="170" y="152"/>
                  </a:lnTo>
                  <a:lnTo>
                    <a:pt x="170" y="148"/>
                  </a:lnTo>
                  <a:lnTo>
                    <a:pt x="168" y="146"/>
                  </a:lnTo>
                  <a:lnTo>
                    <a:pt x="162" y="140"/>
                  </a:lnTo>
                  <a:lnTo>
                    <a:pt x="162" y="140"/>
                  </a:lnTo>
                  <a:lnTo>
                    <a:pt x="160" y="134"/>
                  </a:lnTo>
                  <a:lnTo>
                    <a:pt x="158" y="130"/>
                  </a:lnTo>
                  <a:lnTo>
                    <a:pt x="160" y="126"/>
                  </a:lnTo>
                  <a:lnTo>
                    <a:pt x="160" y="126"/>
                  </a:lnTo>
                  <a:lnTo>
                    <a:pt x="166" y="118"/>
                  </a:lnTo>
                  <a:lnTo>
                    <a:pt x="170" y="114"/>
                  </a:lnTo>
                  <a:lnTo>
                    <a:pt x="174" y="112"/>
                  </a:lnTo>
                  <a:lnTo>
                    <a:pt x="182" y="112"/>
                  </a:lnTo>
                  <a:close/>
                </a:path>
              </a:pathLst>
            </a:custGeom>
            <a:noFill/>
            <a:ln w="1270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 name="Line 21">
              <a:extLst>
                <a:ext uri="{FF2B5EF4-FFF2-40B4-BE49-F238E27FC236}">
                  <a16:creationId xmlns:a16="http://schemas.microsoft.com/office/drawing/2014/main" id="{AF520B0C-A8DB-4E25-B52C-895BD34EFADB}"/>
                </a:ext>
              </a:extLst>
            </p:cNvPr>
            <p:cNvSpPr>
              <a:spLocks noChangeShapeType="1"/>
            </p:cNvSpPr>
            <p:nvPr/>
          </p:nvSpPr>
          <p:spPr bwMode="auto">
            <a:xfrm>
              <a:off x="2032000" y="1016000"/>
              <a:ext cx="828675" cy="0"/>
            </a:xfrm>
            <a:prstGeom prst="line">
              <a:avLst/>
            </a:prstGeom>
            <a:noFill/>
            <a:ln w="1270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5" name="Rectangle 22">
              <a:extLst>
                <a:ext uri="{FF2B5EF4-FFF2-40B4-BE49-F238E27FC236}">
                  <a16:creationId xmlns:a16="http://schemas.microsoft.com/office/drawing/2014/main" id="{B705DD73-1586-4166-B400-3F61563356C8}"/>
                </a:ext>
              </a:extLst>
            </p:cNvPr>
            <p:cNvSpPr>
              <a:spLocks noChangeArrowheads="1"/>
            </p:cNvSpPr>
            <p:nvPr/>
          </p:nvSpPr>
          <p:spPr bwMode="auto">
            <a:xfrm>
              <a:off x="2114550" y="892175"/>
              <a:ext cx="47625" cy="47625"/>
            </a:xfrm>
            <a:prstGeom prst="rect">
              <a:avLst/>
            </a:prstGeom>
            <a:solidFill>
              <a:srgbClr val="5567AF"/>
            </a:solidFill>
            <a:ln w="12700">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23">
              <a:extLst>
                <a:ext uri="{FF2B5EF4-FFF2-40B4-BE49-F238E27FC236}">
                  <a16:creationId xmlns:a16="http://schemas.microsoft.com/office/drawing/2014/main" id="{567DCBB8-3AE8-427C-B445-B9F85DF90069}"/>
                </a:ext>
              </a:extLst>
            </p:cNvPr>
            <p:cNvSpPr>
              <a:spLocks noChangeArrowheads="1"/>
            </p:cNvSpPr>
            <p:nvPr/>
          </p:nvSpPr>
          <p:spPr bwMode="auto">
            <a:xfrm>
              <a:off x="2222500" y="892175"/>
              <a:ext cx="47625" cy="47625"/>
            </a:xfrm>
            <a:prstGeom prst="rect">
              <a:avLst/>
            </a:prstGeom>
            <a:solidFill>
              <a:srgbClr val="5567AF"/>
            </a:solidFill>
            <a:ln w="12700">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Rectangle 24">
              <a:extLst>
                <a:ext uri="{FF2B5EF4-FFF2-40B4-BE49-F238E27FC236}">
                  <a16:creationId xmlns:a16="http://schemas.microsoft.com/office/drawing/2014/main" id="{4840D209-729F-495D-B195-65A6EA38DE50}"/>
                </a:ext>
              </a:extLst>
            </p:cNvPr>
            <p:cNvSpPr>
              <a:spLocks noChangeArrowheads="1"/>
            </p:cNvSpPr>
            <p:nvPr/>
          </p:nvSpPr>
          <p:spPr bwMode="auto">
            <a:xfrm>
              <a:off x="2327275" y="892175"/>
              <a:ext cx="47625" cy="47625"/>
            </a:xfrm>
            <a:prstGeom prst="rect">
              <a:avLst/>
            </a:prstGeom>
            <a:solidFill>
              <a:srgbClr val="5567AF"/>
            </a:solidFill>
            <a:ln w="12700">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5">
              <a:extLst>
                <a:ext uri="{FF2B5EF4-FFF2-40B4-BE49-F238E27FC236}">
                  <a16:creationId xmlns:a16="http://schemas.microsoft.com/office/drawing/2014/main" id="{4420B45E-0ABE-4091-AB21-15704B73E6E4}"/>
                </a:ext>
              </a:extLst>
            </p:cNvPr>
            <p:cNvSpPr>
              <a:spLocks/>
            </p:cNvSpPr>
            <p:nvPr/>
          </p:nvSpPr>
          <p:spPr bwMode="auto">
            <a:xfrm>
              <a:off x="2409825" y="1292225"/>
              <a:ext cx="73025" cy="73025"/>
            </a:xfrm>
            <a:custGeom>
              <a:avLst/>
              <a:gdLst>
                <a:gd name="T0" fmla="*/ 46 w 46"/>
                <a:gd name="T1" fmla="*/ 22 h 46"/>
                <a:gd name="T2" fmla="*/ 46 w 46"/>
                <a:gd name="T3" fmla="*/ 22 h 46"/>
                <a:gd name="T4" fmla="*/ 44 w 46"/>
                <a:gd name="T5" fmla="*/ 32 h 46"/>
                <a:gd name="T6" fmla="*/ 38 w 46"/>
                <a:gd name="T7" fmla="*/ 38 h 46"/>
                <a:gd name="T8" fmla="*/ 32 w 46"/>
                <a:gd name="T9" fmla="*/ 44 h 46"/>
                <a:gd name="T10" fmla="*/ 22 w 46"/>
                <a:gd name="T11" fmla="*/ 46 h 46"/>
                <a:gd name="T12" fmla="*/ 22 w 46"/>
                <a:gd name="T13" fmla="*/ 46 h 46"/>
                <a:gd name="T14" fmla="*/ 14 w 46"/>
                <a:gd name="T15" fmla="*/ 44 h 46"/>
                <a:gd name="T16" fmla="*/ 6 w 46"/>
                <a:gd name="T17" fmla="*/ 38 h 46"/>
                <a:gd name="T18" fmla="*/ 2 w 46"/>
                <a:gd name="T19" fmla="*/ 32 h 46"/>
                <a:gd name="T20" fmla="*/ 0 w 46"/>
                <a:gd name="T21" fmla="*/ 22 h 46"/>
                <a:gd name="T22" fmla="*/ 0 w 46"/>
                <a:gd name="T23" fmla="*/ 22 h 46"/>
                <a:gd name="T24" fmla="*/ 2 w 46"/>
                <a:gd name="T25" fmla="*/ 14 h 46"/>
                <a:gd name="T26" fmla="*/ 6 w 46"/>
                <a:gd name="T27" fmla="*/ 6 h 46"/>
                <a:gd name="T28" fmla="*/ 14 w 46"/>
                <a:gd name="T29" fmla="*/ 2 h 46"/>
                <a:gd name="T30" fmla="*/ 22 w 46"/>
                <a:gd name="T31" fmla="*/ 0 h 46"/>
                <a:gd name="T32" fmla="*/ 22 w 46"/>
                <a:gd name="T33" fmla="*/ 0 h 46"/>
                <a:gd name="T34" fmla="*/ 32 w 46"/>
                <a:gd name="T35" fmla="*/ 2 h 46"/>
                <a:gd name="T36" fmla="*/ 38 w 46"/>
                <a:gd name="T37" fmla="*/ 6 h 46"/>
                <a:gd name="T38" fmla="*/ 44 w 46"/>
                <a:gd name="T39" fmla="*/ 14 h 46"/>
                <a:gd name="T40" fmla="*/ 46 w 46"/>
                <a:gd name="T41" fmla="*/ 22 h 46"/>
                <a:gd name="T42" fmla="*/ 46 w 46"/>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2"/>
                  </a:moveTo>
                  <a:lnTo>
                    <a:pt x="46" y="22"/>
                  </a:lnTo>
                  <a:lnTo>
                    <a:pt x="44" y="32"/>
                  </a:lnTo>
                  <a:lnTo>
                    <a:pt x="38" y="38"/>
                  </a:lnTo>
                  <a:lnTo>
                    <a:pt x="32" y="44"/>
                  </a:lnTo>
                  <a:lnTo>
                    <a:pt x="22" y="46"/>
                  </a:lnTo>
                  <a:lnTo>
                    <a:pt x="22" y="46"/>
                  </a:lnTo>
                  <a:lnTo>
                    <a:pt x="14" y="44"/>
                  </a:lnTo>
                  <a:lnTo>
                    <a:pt x="6" y="38"/>
                  </a:lnTo>
                  <a:lnTo>
                    <a:pt x="2" y="32"/>
                  </a:lnTo>
                  <a:lnTo>
                    <a:pt x="0" y="22"/>
                  </a:lnTo>
                  <a:lnTo>
                    <a:pt x="0" y="22"/>
                  </a:lnTo>
                  <a:lnTo>
                    <a:pt x="2" y="14"/>
                  </a:lnTo>
                  <a:lnTo>
                    <a:pt x="6" y="6"/>
                  </a:lnTo>
                  <a:lnTo>
                    <a:pt x="14" y="2"/>
                  </a:lnTo>
                  <a:lnTo>
                    <a:pt x="22" y="0"/>
                  </a:lnTo>
                  <a:lnTo>
                    <a:pt x="22" y="0"/>
                  </a:lnTo>
                  <a:lnTo>
                    <a:pt x="32" y="2"/>
                  </a:lnTo>
                  <a:lnTo>
                    <a:pt x="38" y="6"/>
                  </a:lnTo>
                  <a:lnTo>
                    <a:pt x="44" y="14"/>
                  </a:lnTo>
                  <a:lnTo>
                    <a:pt x="46" y="22"/>
                  </a:lnTo>
                  <a:lnTo>
                    <a:pt x="46" y="22"/>
                  </a:lnTo>
                  <a:close/>
                </a:path>
              </a:pathLst>
            </a:custGeom>
            <a:solidFill>
              <a:srgbClr val="5567AF"/>
            </a:solidFill>
            <a:ln w="1270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D30B782A-9E70-4421-8359-D38EC60DEC43}"/>
              </a:ext>
            </a:extLst>
          </p:cNvPr>
          <p:cNvGrpSpPr/>
          <p:nvPr/>
        </p:nvGrpSpPr>
        <p:grpSpPr>
          <a:xfrm>
            <a:off x="7210717" y="2259744"/>
            <a:ext cx="880483" cy="877757"/>
            <a:chOff x="6423025" y="2190750"/>
            <a:chExt cx="1025525" cy="1022350"/>
          </a:xfrm>
        </p:grpSpPr>
        <p:sp>
          <p:nvSpPr>
            <p:cNvPr id="30" name="Freeform 45">
              <a:extLst>
                <a:ext uri="{FF2B5EF4-FFF2-40B4-BE49-F238E27FC236}">
                  <a16:creationId xmlns:a16="http://schemas.microsoft.com/office/drawing/2014/main" id="{BEB7A61E-BB01-4F96-86CA-F6530F7D5E6B}"/>
                </a:ext>
              </a:extLst>
            </p:cNvPr>
            <p:cNvSpPr>
              <a:spLocks/>
            </p:cNvSpPr>
            <p:nvPr/>
          </p:nvSpPr>
          <p:spPr bwMode="auto">
            <a:xfrm>
              <a:off x="6423025" y="2190750"/>
              <a:ext cx="1025525" cy="1022350"/>
            </a:xfrm>
            <a:custGeom>
              <a:avLst/>
              <a:gdLst>
                <a:gd name="T0" fmla="*/ 646 w 646"/>
                <a:gd name="T1" fmla="*/ 322 h 644"/>
                <a:gd name="T2" fmla="*/ 638 w 646"/>
                <a:gd name="T3" fmla="*/ 386 h 644"/>
                <a:gd name="T4" fmla="*/ 620 w 646"/>
                <a:gd name="T5" fmla="*/ 448 h 644"/>
                <a:gd name="T6" fmla="*/ 590 w 646"/>
                <a:gd name="T7" fmla="*/ 502 h 644"/>
                <a:gd name="T8" fmla="*/ 550 w 646"/>
                <a:gd name="T9" fmla="*/ 550 h 644"/>
                <a:gd name="T10" fmla="*/ 504 w 646"/>
                <a:gd name="T11" fmla="*/ 590 h 644"/>
                <a:gd name="T12" fmla="*/ 448 w 646"/>
                <a:gd name="T13" fmla="*/ 618 h 644"/>
                <a:gd name="T14" fmla="*/ 388 w 646"/>
                <a:gd name="T15" fmla="*/ 638 h 644"/>
                <a:gd name="T16" fmla="*/ 322 w 646"/>
                <a:gd name="T17" fmla="*/ 644 h 644"/>
                <a:gd name="T18" fmla="*/ 290 w 646"/>
                <a:gd name="T19" fmla="*/ 642 h 644"/>
                <a:gd name="T20" fmla="*/ 226 w 646"/>
                <a:gd name="T21" fmla="*/ 630 h 644"/>
                <a:gd name="T22" fmla="*/ 170 w 646"/>
                <a:gd name="T23" fmla="*/ 606 h 644"/>
                <a:gd name="T24" fmla="*/ 118 w 646"/>
                <a:gd name="T25" fmla="*/ 570 h 644"/>
                <a:gd name="T26" fmla="*/ 74 w 646"/>
                <a:gd name="T27" fmla="*/ 526 h 644"/>
                <a:gd name="T28" fmla="*/ 40 w 646"/>
                <a:gd name="T29" fmla="*/ 476 h 644"/>
                <a:gd name="T30" fmla="*/ 14 w 646"/>
                <a:gd name="T31" fmla="*/ 418 h 644"/>
                <a:gd name="T32" fmla="*/ 2 w 646"/>
                <a:gd name="T33" fmla="*/ 354 h 644"/>
                <a:gd name="T34" fmla="*/ 0 w 646"/>
                <a:gd name="T35" fmla="*/ 322 h 644"/>
                <a:gd name="T36" fmla="*/ 6 w 646"/>
                <a:gd name="T37" fmla="*/ 256 h 644"/>
                <a:gd name="T38" fmla="*/ 26 w 646"/>
                <a:gd name="T39" fmla="*/ 196 h 644"/>
                <a:gd name="T40" fmla="*/ 56 w 646"/>
                <a:gd name="T41" fmla="*/ 142 h 644"/>
                <a:gd name="T42" fmla="*/ 94 w 646"/>
                <a:gd name="T43" fmla="*/ 94 h 644"/>
                <a:gd name="T44" fmla="*/ 142 w 646"/>
                <a:gd name="T45" fmla="*/ 54 h 644"/>
                <a:gd name="T46" fmla="*/ 198 w 646"/>
                <a:gd name="T47" fmla="*/ 24 h 644"/>
                <a:gd name="T48" fmla="*/ 258 w 646"/>
                <a:gd name="T49" fmla="*/ 6 h 644"/>
                <a:gd name="T50" fmla="*/ 322 w 646"/>
                <a:gd name="T51" fmla="*/ 0 h 644"/>
                <a:gd name="T52" fmla="*/ 356 w 646"/>
                <a:gd name="T53" fmla="*/ 0 h 644"/>
                <a:gd name="T54" fmla="*/ 418 w 646"/>
                <a:gd name="T55" fmla="*/ 14 h 644"/>
                <a:gd name="T56" fmla="*/ 476 w 646"/>
                <a:gd name="T57" fmla="*/ 38 h 644"/>
                <a:gd name="T58" fmla="*/ 528 w 646"/>
                <a:gd name="T59" fmla="*/ 72 h 644"/>
                <a:gd name="T60" fmla="*/ 572 w 646"/>
                <a:gd name="T61" fmla="*/ 116 h 644"/>
                <a:gd name="T62" fmla="*/ 606 w 646"/>
                <a:gd name="T63" fmla="*/ 168 h 644"/>
                <a:gd name="T64" fmla="*/ 630 w 646"/>
                <a:gd name="T65" fmla="*/ 226 h 644"/>
                <a:gd name="T66" fmla="*/ 644 w 646"/>
                <a:gd name="T67" fmla="*/ 288 h 644"/>
                <a:gd name="T68" fmla="*/ 646 w 646"/>
                <a:gd name="T69" fmla="*/ 32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6" h="644">
                  <a:moveTo>
                    <a:pt x="646" y="322"/>
                  </a:moveTo>
                  <a:lnTo>
                    <a:pt x="646" y="322"/>
                  </a:lnTo>
                  <a:lnTo>
                    <a:pt x="644" y="354"/>
                  </a:lnTo>
                  <a:lnTo>
                    <a:pt x="638" y="386"/>
                  </a:lnTo>
                  <a:lnTo>
                    <a:pt x="630" y="418"/>
                  </a:lnTo>
                  <a:lnTo>
                    <a:pt x="620" y="448"/>
                  </a:lnTo>
                  <a:lnTo>
                    <a:pt x="606" y="476"/>
                  </a:lnTo>
                  <a:lnTo>
                    <a:pt x="590" y="502"/>
                  </a:lnTo>
                  <a:lnTo>
                    <a:pt x="572" y="526"/>
                  </a:lnTo>
                  <a:lnTo>
                    <a:pt x="550" y="550"/>
                  </a:lnTo>
                  <a:lnTo>
                    <a:pt x="528" y="570"/>
                  </a:lnTo>
                  <a:lnTo>
                    <a:pt x="504" y="590"/>
                  </a:lnTo>
                  <a:lnTo>
                    <a:pt x="476" y="606"/>
                  </a:lnTo>
                  <a:lnTo>
                    <a:pt x="448" y="618"/>
                  </a:lnTo>
                  <a:lnTo>
                    <a:pt x="418" y="630"/>
                  </a:lnTo>
                  <a:lnTo>
                    <a:pt x="388" y="638"/>
                  </a:lnTo>
                  <a:lnTo>
                    <a:pt x="356" y="642"/>
                  </a:lnTo>
                  <a:lnTo>
                    <a:pt x="322" y="644"/>
                  </a:lnTo>
                  <a:lnTo>
                    <a:pt x="322" y="644"/>
                  </a:lnTo>
                  <a:lnTo>
                    <a:pt x="290" y="642"/>
                  </a:lnTo>
                  <a:lnTo>
                    <a:pt x="258" y="638"/>
                  </a:lnTo>
                  <a:lnTo>
                    <a:pt x="226" y="630"/>
                  </a:lnTo>
                  <a:lnTo>
                    <a:pt x="198" y="618"/>
                  </a:lnTo>
                  <a:lnTo>
                    <a:pt x="170" y="606"/>
                  </a:lnTo>
                  <a:lnTo>
                    <a:pt x="142" y="590"/>
                  </a:lnTo>
                  <a:lnTo>
                    <a:pt x="118" y="570"/>
                  </a:lnTo>
                  <a:lnTo>
                    <a:pt x="94" y="550"/>
                  </a:lnTo>
                  <a:lnTo>
                    <a:pt x="74" y="526"/>
                  </a:lnTo>
                  <a:lnTo>
                    <a:pt x="56" y="502"/>
                  </a:lnTo>
                  <a:lnTo>
                    <a:pt x="40" y="476"/>
                  </a:lnTo>
                  <a:lnTo>
                    <a:pt x="26" y="448"/>
                  </a:lnTo>
                  <a:lnTo>
                    <a:pt x="14" y="418"/>
                  </a:lnTo>
                  <a:lnTo>
                    <a:pt x="6" y="386"/>
                  </a:lnTo>
                  <a:lnTo>
                    <a:pt x="2" y="354"/>
                  </a:lnTo>
                  <a:lnTo>
                    <a:pt x="0" y="322"/>
                  </a:lnTo>
                  <a:lnTo>
                    <a:pt x="0" y="322"/>
                  </a:lnTo>
                  <a:lnTo>
                    <a:pt x="2" y="288"/>
                  </a:lnTo>
                  <a:lnTo>
                    <a:pt x="6" y="256"/>
                  </a:lnTo>
                  <a:lnTo>
                    <a:pt x="14" y="226"/>
                  </a:lnTo>
                  <a:lnTo>
                    <a:pt x="26" y="196"/>
                  </a:lnTo>
                  <a:lnTo>
                    <a:pt x="40" y="168"/>
                  </a:lnTo>
                  <a:lnTo>
                    <a:pt x="56" y="142"/>
                  </a:lnTo>
                  <a:lnTo>
                    <a:pt x="74" y="116"/>
                  </a:lnTo>
                  <a:lnTo>
                    <a:pt x="94" y="94"/>
                  </a:lnTo>
                  <a:lnTo>
                    <a:pt x="118" y="72"/>
                  </a:lnTo>
                  <a:lnTo>
                    <a:pt x="142" y="54"/>
                  </a:lnTo>
                  <a:lnTo>
                    <a:pt x="170" y="38"/>
                  </a:lnTo>
                  <a:lnTo>
                    <a:pt x="198" y="24"/>
                  </a:lnTo>
                  <a:lnTo>
                    <a:pt x="226" y="14"/>
                  </a:lnTo>
                  <a:lnTo>
                    <a:pt x="258" y="6"/>
                  </a:lnTo>
                  <a:lnTo>
                    <a:pt x="290" y="0"/>
                  </a:lnTo>
                  <a:lnTo>
                    <a:pt x="322" y="0"/>
                  </a:lnTo>
                  <a:lnTo>
                    <a:pt x="322" y="0"/>
                  </a:lnTo>
                  <a:lnTo>
                    <a:pt x="356" y="0"/>
                  </a:lnTo>
                  <a:lnTo>
                    <a:pt x="388" y="6"/>
                  </a:lnTo>
                  <a:lnTo>
                    <a:pt x="418" y="14"/>
                  </a:lnTo>
                  <a:lnTo>
                    <a:pt x="448" y="24"/>
                  </a:lnTo>
                  <a:lnTo>
                    <a:pt x="476" y="38"/>
                  </a:lnTo>
                  <a:lnTo>
                    <a:pt x="504" y="54"/>
                  </a:lnTo>
                  <a:lnTo>
                    <a:pt x="528" y="72"/>
                  </a:lnTo>
                  <a:lnTo>
                    <a:pt x="550" y="94"/>
                  </a:lnTo>
                  <a:lnTo>
                    <a:pt x="572" y="116"/>
                  </a:lnTo>
                  <a:lnTo>
                    <a:pt x="590" y="142"/>
                  </a:lnTo>
                  <a:lnTo>
                    <a:pt x="606" y="168"/>
                  </a:lnTo>
                  <a:lnTo>
                    <a:pt x="620" y="196"/>
                  </a:lnTo>
                  <a:lnTo>
                    <a:pt x="630" y="226"/>
                  </a:lnTo>
                  <a:lnTo>
                    <a:pt x="638" y="256"/>
                  </a:lnTo>
                  <a:lnTo>
                    <a:pt x="644" y="288"/>
                  </a:lnTo>
                  <a:lnTo>
                    <a:pt x="646" y="322"/>
                  </a:lnTo>
                  <a:lnTo>
                    <a:pt x="646" y="322"/>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1" name="Freeform 46">
              <a:extLst>
                <a:ext uri="{FF2B5EF4-FFF2-40B4-BE49-F238E27FC236}">
                  <a16:creationId xmlns:a16="http://schemas.microsoft.com/office/drawing/2014/main" id="{9BD75059-F5C6-44E1-B3C2-420004128C9F}"/>
                </a:ext>
              </a:extLst>
            </p:cNvPr>
            <p:cNvSpPr>
              <a:spLocks/>
            </p:cNvSpPr>
            <p:nvPr/>
          </p:nvSpPr>
          <p:spPr bwMode="auto">
            <a:xfrm>
              <a:off x="6962775" y="2479675"/>
              <a:ext cx="104775" cy="101600"/>
            </a:xfrm>
            <a:custGeom>
              <a:avLst/>
              <a:gdLst>
                <a:gd name="T0" fmla="*/ 66 w 66"/>
                <a:gd name="T1" fmla="*/ 32 h 64"/>
                <a:gd name="T2" fmla="*/ 66 w 66"/>
                <a:gd name="T3" fmla="*/ 32 h 64"/>
                <a:gd name="T4" fmla="*/ 64 w 66"/>
                <a:gd name="T5" fmla="*/ 38 h 64"/>
                <a:gd name="T6" fmla="*/ 64 w 66"/>
                <a:gd name="T7" fmla="*/ 44 h 64"/>
                <a:gd name="T8" fmla="*/ 60 w 66"/>
                <a:gd name="T9" fmla="*/ 50 h 64"/>
                <a:gd name="T10" fmla="*/ 56 w 66"/>
                <a:gd name="T11" fmla="*/ 56 h 64"/>
                <a:gd name="T12" fmla="*/ 52 w 66"/>
                <a:gd name="T13" fmla="*/ 60 h 64"/>
                <a:gd name="T14" fmla="*/ 46 w 66"/>
                <a:gd name="T15" fmla="*/ 62 h 64"/>
                <a:gd name="T16" fmla="*/ 40 w 66"/>
                <a:gd name="T17" fmla="*/ 64 h 64"/>
                <a:gd name="T18" fmla="*/ 32 w 66"/>
                <a:gd name="T19" fmla="*/ 64 h 64"/>
                <a:gd name="T20" fmla="*/ 32 w 66"/>
                <a:gd name="T21" fmla="*/ 64 h 64"/>
                <a:gd name="T22" fmla="*/ 26 w 66"/>
                <a:gd name="T23" fmla="*/ 64 h 64"/>
                <a:gd name="T24" fmla="*/ 20 w 66"/>
                <a:gd name="T25" fmla="*/ 62 h 64"/>
                <a:gd name="T26" fmla="*/ 14 w 66"/>
                <a:gd name="T27" fmla="*/ 60 h 64"/>
                <a:gd name="T28" fmla="*/ 10 w 66"/>
                <a:gd name="T29" fmla="*/ 56 h 64"/>
                <a:gd name="T30" fmla="*/ 6 w 66"/>
                <a:gd name="T31" fmla="*/ 50 h 64"/>
                <a:gd name="T32" fmla="*/ 2 w 66"/>
                <a:gd name="T33" fmla="*/ 44 h 64"/>
                <a:gd name="T34" fmla="*/ 0 w 66"/>
                <a:gd name="T35" fmla="*/ 38 h 64"/>
                <a:gd name="T36" fmla="*/ 0 w 66"/>
                <a:gd name="T37" fmla="*/ 32 h 64"/>
                <a:gd name="T38" fmla="*/ 0 w 66"/>
                <a:gd name="T39" fmla="*/ 32 h 64"/>
                <a:gd name="T40" fmla="*/ 0 w 66"/>
                <a:gd name="T41" fmla="*/ 26 h 64"/>
                <a:gd name="T42" fmla="*/ 2 w 66"/>
                <a:gd name="T43" fmla="*/ 20 h 64"/>
                <a:gd name="T44" fmla="*/ 6 w 66"/>
                <a:gd name="T45" fmla="*/ 14 h 64"/>
                <a:gd name="T46" fmla="*/ 10 w 66"/>
                <a:gd name="T47" fmla="*/ 10 h 64"/>
                <a:gd name="T48" fmla="*/ 14 w 66"/>
                <a:gd name="T49" fmla="*/ 6 h 64"/>
                <a:gd name="T50" fmla="*/ 20 w 66"/>
                <a:gd name="T51" fmla="*/ 2 h 64"/>
                <a:gd name="T52" fmla="*/ 26 w 66"/>
                <a:gd name="T53" fmla="*/ 0 h 64"/>
                <a:gd name="T54" fmla="*/ 32 w 66"/>
                <a:gd name="T55" fmla="*/ 0 h 64"/>
                <a:gd name="T56" fmla="*/ 32 w 66"/>
                <a:gd name="T57" fmla="*/ 0 h 64"/>
                <a:gd name="T58" fmla="*/ 40 w 66"/>
                <a:gd name="T59" fmla="*/ 0 h 64"/>
                <a:gd name="T60" fmla="*/ 46 w 66"/>
                <a:gd name="T61" fmla="*/ 2 h 64"/>
                <a:gd name="T62" fmla="*/ 52 w 66"/>
                <a:gd name="T63" fmla="*/ 6 h 64"/>
                <a:gd name="T64" fmla="*/ 56 w 66"/>
                <a:gd name="T65" fmla="*/ 10 h 64"/>
                <a:gd name="T66" fmla="*/ 60 w 66"/>
                <a:gd name="T67" fmla="*/ 14 h 64"/>
                <a:gd name="T68" fmla="*/ 64 w 66"/>
                <a:gd name="T69" fmla="*/ 20 h 64"/>
                <a:gd name="T70" fmla="*/ 64 w 66"/>
                <a:gd name="T71" fmla="*/ 26 h 64"/>
                <a:gd name="T72" fmla="*/ 66 w 66"/>
                <a:gd name="T73" fmla="*/ 32 h 64"/>
                <a:gd name="T74" fmla="*/ 66 w 66"/>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4">
                  <a:moveTo>
                    <a:pt x="66" y="32"/>
                  </a:moveTo>
                  <a:lnTo>
                    <a:pt x="66" y="32"/>
                  </a:lnTo>
                  <a:lnTo>
                    <a:pt x="64" y="38"/>
                  </a:lnTo>
                  <a:lnTo>
                    <a:pt x="64" y="44"/>
                  </a:lnTo>
                  <a:lnTo>
                    <a:pt x="60" y="50"/>
                  </a:lnTo>
                  <a:lnTo>
                    <a:pt x="56" y="56"/>
                  </a:lnTo>
                  <a:lnTo>
                    <a:pt x="52" y="60"/>
                  </a:lnTo>
                  <a:lnTo>
                    <a:pt x="46" y="62"/>
                  </a:lnTo>
                  <a:lnTo>
                    <a:pt x="40" y="64"/>
                  </a:lnTo>
                  <a:lnTo>
                    <a:pt x="32" y="64"/>
                  </a:lnTo>
                  <a:lnTo>
                    <a:pt x="32" y="64"/>
                  </a:lnTo>
                  <a:lnTo>
                    <a:pt x="26" y="64"/>
                  </a:lnTo>
                  <a:lnTo>
                    <a:pt x="20" y="62"/>
                  </a:lnTo>
                  <a:lnTo>
                    <a:pt x="14" y="60"/>
                  </a:lnTo>
                  <a:lnTo>
                    <a:pt x="10" y="56"/>
                  </a:lnTo>
                  <a:lnTo>
                    <a:pt x="6" y="50"/>
                  </a:lnTo>
                  <a:lnTo>
                    <a:pt x="2" y="44"/>
                  </a:lnTo>
                  <a:lnTo>
                    <a:pt x="0" y="38"/>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2" y="6"/>
                  </a:lnTo>
                  <a:lnTo>
                    <a:pt x="56" y="10"/>
                  </a:lnTo>
                  <a:lnTo>
                    <a:pt x="60" y="14"/>
                  </a:lnTo>
                  <a:lnTo>
                    <a:pt x="64" y="20"/>
                  </a:lnTo>
                  <a:lnTo>
                    <a:pt x="64" y="26"/>
                  </a:lnTo>
                  <a:lnTo>
                    <a:pt x="66" y="32"/>
                  </a:lnTo>
                  <a:lnTo>
                    <a:pt x="66" y="32"/>
                  </a:lnTo>
                  <a:close/>
                </a:path>
              </a:pathLst>
            </a:custGeom>
            <a:solidFill>
              <a:srgbClr val="486AE5"/>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47">
              <a:extLst>
                <a:ext uri="{FF2B5EF4-FFF2-40B4-BE49-F238E27FC236}">
                  <a16:creationId xmlns:a16="http://schemas.microsoft.com/office/drawing/2014/main" id="{F29BED9C-2893-465E-8A8E-C1E247D39574}"/>
                </a:ext>
              </a:extLst>
            </p:cNvPr>
            <p:cNvSpPr>
              <a:spLocks/>
            </p:cNvSpPr>
            <p:nvPr/>
          </p:nvSpPr>
          <p:spPr bwMode="auto">
            <a:xfrm>
              <a:off x="6565900" y="2667000"/>
              <a:ext cx="104775" cy="104775"/>
            </a:xfrm>
            <a:custGeom>
              <a:avLst/>
              <a:gdLst>
                <a:gd name="T0" fmla="*/ 66 w 66"/>
                <a:gd name="T1" fmla="*/ 34 h 66"/>
                <a:gd name="T2" fmla="*/ 66 w 66"/>
                <a:gd name="T3" fmla="*/ 34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4 h 66"/>
                <a:gd name="T16" fmla="*/ 40 w 66"/>
                <a:gd name="T17" fmla="*/ 66 h 66"/>
                <a:gd name="T18" fmla="*/ 32 w 66"/>
                <a:gd name="T19" fmla="*/ 66 h 66"/>
                <a:gd name="T20" fmla="*/ 32 w 66"/>
                <a:gd name="T21" fmla="*/ 66 h 66"/>
                <a:gd name="T22" fmla="*/ 26 w 66"/>
                <a:gd name="T23" fmla="*/ 66 h 66"/>
                <a:gd name="T24" fmla="*/ 20 w 66"/>
                <a:gd name="T25" fmla="*/ 64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4 h 66"/>
                <a:gd name="T38" fmla="*/ 0 w 66"/>
                <a:gd name="T39" fmla="*/ 34 h 66"/>
                <a:gd name="T40" fmla="*/ 0 w 66"/>
                <a:gd name="T41" fmla="*/ 26 h 66"/>
                <a:gd name="T42" fmla="*/ 2 w 66"/>
                <a:gd name="T43" fmla="*/ 20 h 66"/>
                <a:gd name="T44" fmla="*/ 6 w 66"/>
                <a:gd name="T45" fmla="*/ 16 h 66"/>
                <a:gd name="T46" fmla="*/ 10 w 66"/>
                <a:gd name="T47" fmla="*/ 10 h 66"/>
                <a:gd name="T48" fmla="*/ 14 w 66"/>
                <a:gd name="T49" fmla="*/ 6 h 66"/>
                <a:gd name="T50" fmla="*/ 20 w 66"/>
                <a:gd name="T51" fmla="*/ 4 h 66"/>
                <a:gd name="T52" fmla="*/ 26 w 66"/>
                <a:gd name="T53" fmla="*/ 2 h 66"/>
                <a:gd name="T54" fmla="*/ 32 w 66"/>
                <a:gd name="T55" fmla="*/ 0 h 66"/>
                <a:gd name="T56" fmla="*/ 32 w 66"/>
                <a:gd name="T57" fmla="*/ 0 h 66"/>
                <a:gd name="T58" fmla="*/ 40 w 66"/>
                <a:gd name="T59" fmla="*/ 2 h 66"/>
                <a:gd name="T60" fmla="*/ 46 w 66"/>
                <a:gd name="T61" fmla="*/ 4 h 66"/>
                <a:gd name="T62" fmla="*/ 50 w 66"/>
                <a:gd name="T63" fmla="*/ 6 h 66"/>
                <a:gd name="T64" fmla="*/ 56 w 66"/>
                <a:gd name="T65" fmla="*/ 10 h 66"/>
                <a:gd name="T66" fmla="*/ 60 w 66"/>
                <a:gd name="T67" fmla="*/ 16 h 66"/>
                <a:gd name="T68" fmla="*/ 62 w 66"/>
                <a:gd name="T69" fmla="*/ 20 h 66"/>
                <a:gd name="T70" fmla="*/ 64 w 66"/>
                <a:gd name="T71" fmla="*/ 26 h 66"/>
                <a:gd name="T72" fmla="*/ 66 w 66"/>
                <a:gd name="T73" fmla="*/ 34 h 66"/>
                <a:gd name="T74" fmla="*/ 66 w 66"/>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4"/>
                  </a:moveTo>
                  <a:lnTo>
                    <a:pt x="66" y="34"/>
                  </a:lnTo>
                  <a:lnTo>
                    <a:pt x="64" y="40"/>
                  </a:lnTo>
                  <a:lnTo>
                    <a:pt x="62" y="46"/>
                  </a:lnTo>
                  <a:lnTo>
                    <a:pt x="60" y="52"/>
                  </a:lnTo>
                  <a:lnTo>
                    <a:pt x="56" y="56"/>
                  </a:lnTo>
                  <a:lnTo>
                    <a:pt x="50" y="60"/>
                  </a:lnTo>
                  <a:lnTo>
                    <a:pt x="46" y="64"/>
                  </a:lnTo>
                  <a:lnTo>
                    <a:pt x="40" y="66"/>
                  </a:lnTo>
                  <a:lnTo>
                    <a:pt x="32" y="66"/>
                  </a:lnTo>
                  <a:lnTo>
                    <a:pt x="32" y="66"/>
                  </a:lnTo>
                  <a:lnTo>
                    <a:pt x="26" y="66"/>
                  </a:lnTo>
                  <a:lnTo>
                    <a:pt x="20" y="64"/>
                  </a:lnTo>
                  <a:lnTo>
                    <a:pt x="14" y="60"/>
                  </a:lnTo>
                  <a:lnTo>
                    <a:pt x="10" y="56"/>
                  </a:lnTo>
                  <a:lnTo>
                    <a:pt x="6" y="52"/>
                  </a:lnTo>
                  <a:lnTo>
                    <a:pt x="2" y="46"/>
                  </a:lnTo>
                  <a:lnTo>
                    <a:pt x="0" y="40"/>
                  </a:lnTo>
                  <a:lnTo>
                    <a:pt x="0" y="34"/>
                  </a:lnTo>
                  <a:lnTo>
                    <a:pt x="0" y="34"/>
                  </a:lnTo>
                  <a:lnTo>
                    <a:pt x="0" y="26"/>
                  </a:lnTo>
                  <a:lnTo>
                    <a:pt x="2" y="20"/>
                  </a:lnTo>
                  <a:lnTo>
                    <a:pt x="6" y="16"/>
                  </a:lnTo>
                  <a:lnTo>
                    <a:pt x="10" y="10"/>
                  </a:lnTo>
                  <a:lnTo>
                    <a:pt x="14" y="6"/>
                  </a:lnTo>
                  <a:lnTo>
                    <a:pt x="20" y="4"/>
                  </a:lnTo>
                  <a:lnTo>
                    <a:pt x="26" y="2"/>
                  </a:lnTo>
                  <a:lnTo>
                    <a:pt x="32" y="0"/>
                  </a:lnTo>
                  <a:lnTo>
                    <a:pt x="32" y="0"/>
                  </a:lnTo>
                  <a:lnTo>
                    <a:pt x="40" y="2"/>
                  </a:lnTo>
                  <a:lnTo>
                    <a:pt x="46" y="4"/>
                  </a:lnTo>
                  <a:lnTo>
                    <a:pt x="50" y="6"/>
                  </a:lnTo>
                  <a:lnTo>
                    <a:pt x="56" y="10"/>
                  </a:lnTo>
                  <a:lnTo>
                    <a:pt x="60" y="16"/>
                  </a:lnTo>
                  <a:lnTo>
                    <a:pt x="62" y="20"/>
                  </a:lnTo>
                  <a:lnTo>
                    <a:pt x="64" y="26"/>
                  </a:lnTo>
                  <a:lnTo>
                    <a:pt x="66" y="34"/>
                  </a:lnTo>
                  <a:lnTo>
                    <a:pt x="66" y="34"/>
                  </a:lnTo>
                  <a:close/>
                </a:path>
              </a:pathLst>
            </a:custGeom>
            <a:solidFill>
              <a:srgbClr val="486AE5"/>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8">
              <a:extLst>
                <a:ext uri="{FF2B5EF4-FFF2-40B4-BE49-F238E27FC236}">
                  <a16:creationId xmlns:a16="http://schemas.microsoft.com/office/drawing/2014/main" id="{F463AF64-38B0-4919-98A9-D896587FFE2D}"/>
                </a:ext>
              </a:extLst>
            </p:cNvPr>
            <p:cNvSpPr>
              <a:spLocks/>
            </p:cNvSpPr>
            <p:nvPr/>
          </p:nvSpPr>
          <p:spPr bwMode="auto">
            <a:xfrm>
              <a:off x="6940550" y="2825750"/>
              <a:ext cx="104775" cy="104775"/>
            </a:xfrm>
            <a:custGeom>
              <a:avLst/>
              <a:gdLst>
                <a:gd name="T0" fmla="*/ 66 w 66"/>
                <a:gd name="T1" fmla="*/ 32 h 66"/>
                <a:gd name="T2" fmla="*/ 66 w 66"/>
                <a:gd name="T3" fmla="*/ 32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2 h 66"/>
                <a:gd name="T16" fmla="*/ 40 w 66"/>
                <a:gd name="T17" fmla="*/ 64 h 66"/>
                <a:gd name="T18" fmla="*/ 32 w 66"/>
                <a:gd name="T19" fmla="*/ 66 h 66"/>
                <a:gd name="T20" fmla="*/ 32 w 66"/>
                <a:gd name="T21" fmla="*/ 66 h 66"/>
                <a:gd name="T22" fmla="*/ 26 w 66"/>
                <a:gd name="T23" fmla="*/ 64 h 66"/>
                <a:gd name="T24" fmla="*/ 20 w 66"/>
                <a:gd name="T25" fmla="*/ 62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2 h 66"/>
                <a:gd name="T38" fmla="*/ 0 w 66"/>
                <a:gd name="T39" fmla="*/ 32 h 66"/>
                <a:gd name="T40" fmla="*/ 0 w 66"/>
                <a:gd name="T41" fmla="*/ 26 h 66"/>
                <a:gd name="T42" fmla="*/ 2 w 66"/>
                <a:gd name="T43" fmla="*/ 20 h 66"/>
                <a:gd name="T44" fmla="*/ 6 w 66"/>
                <a:gd name="T45" fmla="*/ 14 h 66"/>
                <a:gd name="T46" fmla="*/ 10 w 66"/>
                <a:gd name="T47" fmla="*/ 10 h 66"/>
                <a:gd name="T48" fmla="*/ 14 w 66"/>
                <a:gd name="T49" fmla="*/ 6 h 66"/>
                <a:gd name="T50" fmla="*/ 20 w 66"/>
                <a:gd name="T51" fmla="*/ 2 h 66"/>
                <a:gd name="T52" fmla="*/ 26 w 66"/>
                <a:gd name="T53" fmla="*/ 0 h 66"/>
                <a:gd name="T54" fmla="*/ 32 w 66"/>
                <a:gd name="T55" fmla="*/ 0 h 66"/>
                <a:gd name="T56" fmla="*/ 32 w 66"/>
                <a:gd name="T57" fmla="*/ 0 h 66"/>
                <a:gd name="T58" fmla="*/ 40 w 66"/>
                <a:gd name="T59" fmla="*/ 0 h 66"/>
                <a:gd name="T60" fmla="*/ 46 w 66"/>
                <a:gd name="T61" fmla="*/ 2 h 66"/>
                <a:gd name="T62" fmla="*/ 50 w 66"/>
                <a:gd name="T63" fmla="*/ 6 h 66"/>
                <a:gd name="T64" fmla="*/ 56 w 66"/>
                <a:gd name="T65" fmla="*/ 10 h 66"/>
                <a:gd name="T66" fmla="*/ 60 w 66"/>
                <a:gd name="T67" fmla="*/ 14 h 66"/>
                <a:gd name="T68" fmla="*/ 62 w 66"/>
                <a:gd name="T69" fmla="*/ 20 h 66"/>
                <a:gd name="T70" fmla="*/ 64 w 66"/>
                <a:gd name="T71" fmla="*/ 26 h 66"/>
                <a:gd name="T72" fmla="*/ 66 w 66"/>
                <a:gd name="T73" fmla="*/ 32 h 66"/>
                <a:gd name="T74" fmla="*/ 66 w 66"/>
                <a:gd name="T7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2"/>
                  </a:moveTo>
                  <a:lnTo>
                    <a:pt x="66" y="32"/>
                  </a:lnTo>
                  <a:lnTo>
                    <a:pt x="64" y="40"/>
                  </a:lnTo>
                  <a:lnTo>
                    <a:pt x="62" y="46"/>
                  </a:lnTo>
                  <a:lnTo>
                    <a:pt x="60" y="52"/>
                  </a:lnTo>
                  <a:lnTo>
                    <a:pt x="56" y="56"/>
                  </a:lnTo>
                  <a:lnTo>
                    <a:pt x="50" y="60"/>
                  </a:lnTo>
                  <a:lnTo>
                    <a:pt x="46" y="62"/>
                  </a:lnTo>
                  <a:lnTo>
                    <a:pt x="40" y="64"/>
                  </a:lnTo>
                  <a:lnTo>
                    <a:pt x="32" y="66"/>
                  </a:lnTo>
                  <a:lnTo>
                    <a:pt x="32" y="66"/>
                  </a:lnTo>
                  <a:lnTo>
                    <a:pt x="26" y="64"/>
                  </a:lnTo>
                  <a:lnTo>
                    <a:pt x="20" y="62"/>
                  </a:lnTo>
                  <a:lnTo>
                    <a:pt x="14" y="60"/>
                  </a:lnTo>
                  <a:lnTo>
                    <a:pt x="10" y="56"/>
                  </a:lnTo>
                  <a:lnTo>
                    <a:pt x="6" y="52"/>
                  </a:lnTo>
                  <a:lnTo>
                    <a:pt x="2" y="46"/>
                  </a:lnTo>
                  <a:lnTo>
                    <a:pt x="0" y="40"/>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0" y="6"/>
                  </a:lnTo>
                  <a:lnTo>
                    <a:pt x="56" y="10"/>
                  </a:lnTo>
                  <a:lnTo>
                    <a:pt x="60" y="14"/>
                  </a:lnTo>
                  <a:lnTo>
                    <a:pt x="62" y="20"/>
                  </a:lnTo>
                  <a:lnTo>
                    <a:pt x="64" y="26"/>
                  </a:lnTo>
                  <a:lnTo>
                    <a:pt x="66" y="32"/>
                  </a:lnTo>
                  <a:lnTo>
                    <a:pt x="66" y="32"/>
                  </a:lnTo>
                  <a:close/>
                </a:path>
              </a:pathLst>
            </a:custGeom>
            <a:solidFill>
              <a:srgbClr val="486AE5"/>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9">
              <a:extLst>
                <a:ext uri="{FF2B5EF4-FFF2-40B4-BE49-F238E27FC236}">
                  <a16:creationId xmlns:a16="http://schemas.microsoft.com/office/drawing/2014/main" id="{5914695C-7EC1-43A6-9591-A7F254467115}"/>
                </a:ext>
              </a:extLst>
            </p:cNvPr>
            <p:cNvSpPr>
              <a:spLocks/>
            </p:cNvSpPr>
            <p:nvPr/>
          </p:nvSpPr>
          <p:spPr bwMode="auto">
            <a:xfrm>
              <a:off x="6877050" y="2200275"/>
              <a:ext cx="139700" cy="1003300"/>
            </a:xfrm>
            <a:custGeom>
              <a:avLst/>
              <a:gdLst>
                <a:gd name="T0" fmla="*/ 66 w 88"/>
                <a:gd name="T1" fmla="*/ 0 h 632"/>
                <a:gd name="T2" fmla="*/ 66 w 88"/>
                <a:gd name="T3" fmla="*/ 0 h 632"/>
                <a:gd name="T4" fmla="*/ 70 w 88"/>
                <a:gd name="T5" fmla="*/ 18 h 632"/>
                <a:gd name="T6" fmla="*/ 76 w 88"/>
                <a:gd name="T7" fmla="*/ 64 h 632"/>
                <a:gd name="T8" fmla="*/ 84 w 88"/>
                <a:gd name="T9" fmla="*/ 136 h 632"/>
                <a:gd name="T10" fmla="*/ 86 w 88"/>
                <a:gd name="T11" fmla="*/ 178 h 632"/>
                <a:gd name="T12" fmla="*/ 88 w 88"/>
                <a:gd name="T13" fmla="*/ 224 h 632"/>
                <a:gd name="T14" fmla="*/ 88 w 88"/>
                <a:gd name="T15" fmla="*/ 272 h 632"/>
                <a:gd name="T16" fmla="*/ 84 w 88"/>
                <a:gd name="T17" fmla="*/ 324 h 632"/>
                <a:gd name="T18" fmla="*/ 80 w 88"/>
                <a:gd name="T19" fmla="*/ 376 h 632"/>
                <a:gd name="T20" fmla="*/ 72 w 88"/>
                <a:gd name="T21" fmla="*/ 430 h 632"/>
                <a:gd name="T22" fmla="*/ 60 w 88"/>
                <a:gd name="T23" fmla="*/ 482 h 632"/>
                <a:gd name="T24" fmla="*/ 44 w 88"/>
                <a:gd name="T25" fmla="*/ 534 h 632"/>
                <a:gd name="T26" fmla="*/ 36 w 88"/>
                <a:gd name="T27" fmla="*/ 560 h 632"/>
                <a:gd name="T28" fmla="*/ 24 w 88"/>
                <a:gd name="T29" fmla="*/ 584 h 632"/>
                <a:gd name="T30" fmla="*/ 12 w 88"/>
                <a:gd name="T31" fmla="*/ 608 h 632"/>
                <a:gd name="T32" fmla="*/ 0 w 88"/>
                <a:gd name="T33"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632">
                  <a:moveTo>
                    <a:pt x="66" y="0"/>
                  </a:moveTo>
                  <a:lnTo>
                    <a:pt x="66" y="0"/>
                  </a:lnTo>
                  <a:lnTo>
                    <a:pt x="70" y="18"/>
                  </a:lnTo>
                  <a:lnTo>
                    <a:pt x="76" y="64"/>
                  </a:lnTo>
                  <a:lnTo>
                    <a:pt x="84" y="136"/>
                  </a:lnTo>
                  <a:lnTo>
                    <a:pt x="86" y="178"/>
                  </a:lnTo>
                  <a:lnTo>
                    <a:pt x="88" y="224"/>
                  </a:lnTo>
                  <a:lnTo>
                    <a:pt x="88" y="272"/>
                  </a:lnTo>
                  <a:lnTo>
                    <a:pt x="84" y="324"/>
                  </a:lnTo>
                  <a:lnTo>
                    <a:pt x="80" y="376"/>
                  </a:lnTo>
                  <a:lnTo>
                    <a:pt x="72" y="430"/>
                  </a:lnTo>
                  <a:lnTo>
                    <a:pt x="60" y="482"/>
                  </a:lnTo>
                  <a:lnTo>
                    <a:pt x="44" y="534"/>
                  </a:lnTo>
                  <a:lnTo>
                    <a:pt x="36" y="560"/>
                  </a:lnTo>
                  <a:lnTo>
                    <a:pt x="24" y="584"/>
                  </a:lnTo>
                  <a:lnTo>
                    <a:pt x="12" y="608"/>
                  </a:lnTo>
                  <a:lnTo>
                    <a:pt x="0" y="632"/>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5" name="Freeform 50">
              <a:extLst>
                <a:ext uri="{FF2B5EF4-FFF2-40B4-BE49-F238E27FC236}">
                  <a16:creationId xmlns:a16="http://schemas.microsoft.com/office/drawing/2014/main" id="{36C6416E-22D7-478D-8CA2-08420A5A5992}"/>
                </a:ext>
              </a:extLst>
            </p:cNvPr>
            <p:cNvSpPr>
              <a:spLocks/>
            </p:cNvSpPr>
            <p:nvPr/>
          </p:nvSpPr>
          <p:spPr bwMode="auto">
            <a:xfrm>
              <a:off x="6448425" y="2346325"/>
              <a:ext cx="828675" cy="422275"/>
            </a:xfrm>
            <a:custGeom>
              <a:avLst/>
              <a:gdLst>
                <a:gd name="T0" fmla="*/ 0 w 522"/>
                <a:gd name="T1" fmla="*/ 266 h 266"/>
                <a:gd name="T2" fmla="*/ 0 w 522"/>
                <a:gd name="T3" fmla="*/ 266 h 266"/>
                <a:gd name="T4" fmla="*/ 10 w 522"/>
                <a:gd name="T5" fmla="*/ 262 h 266"/>
                <a:gd name="T6" fmla="*/ 42 w 522"/>
                <a:gd name="T7" fmla="*/ 256 h 266"/>
                <a:gd name="T8" fmla="*/ 92 w 522"/>
                <a:gd name="T9" fmla="*/ 240 h 266"/>
                <a:gd name="T10" fmla="*/ 158 w 522"/>
                <a:gd name="T11" fmla="*/ 216 h 266"/>
                <a:gd name="T12" fmla="*/ 194 w 522"/>
                <a:gd name="T13" fmla="*/ 202 h 266"/>
                <a:gd name="T14" fmla="*/ 236 w 522"/>
                <a:gd name="T15" fmla="*/ 182 h 266"/>
                <a:gd name="T16" fmla="*/ 278 w 522"/>
                <a:gd name="T17" fmla="*/ 160 h 266"/>
                <a:gd name="T18" fmla="*/ 324 w 522"/>
                <a:gd name="T19" fmla="*/ 136 h 266"/>
                <a:gd name="T20" fmla="*/ 372 w 522"/>
                <a:gd name="T21" fmla="*/ 108 h 266"/>
                <a:gd name="T22" fmla="*/ 420 w 522"/>
                <a:gd name="T23" fmla="*/ 76 h 266"/>
                <a:gd name="T24" fmla="*/ 470 w 522"/>
                <a:gd name="T25" fmla="*/ 40 h 266"/>
                <a:gd name="T26" fmla="*/ 522 w 522"/>
                <a:gd name="T2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2" h="266">
                  <a:moveTo>
                    <a:pt x="0" y="266"/>
                  </a:moveTo>
                  <a:lnTo>
                    <a:pt x="0" y="266"/>
                  </a:lnTo>
                  <a:lnTo>
                    <a:pt x="10" y="262"/>
                  </a:lnTo>
                  <a:lnTo>
                    <a:pt x="42" y="256"/>
                  </a:lnTo>
                  <a:lnTo>
                    <a:pt x="92" y="240"/>
                  </a:lnTo>
                  <a:lnTo>
                    <a:pt x="158" y="216"/>
                  </a:lnTo>
                  <a:lnTo>
                    <a:pt x="194" y="202"/>
                  </a:lnTo>
                  <a:lnTo>
                    <a:pt x="236" y="182"/>
                  </a:lnTo>
                  <a:lnTo>
                    <a:pt x="278" y="160"/>
                  </a:lnTo>
                  <a:lnTo>
                    <a:pt x="324" y="136"/>
                  </a:lnTo>
                  <a:lnTo>
                    <a:pt x="372" y="108"/>
                  </a:lnTo>
                  <a:lnTo>
                    <a:pt x="420" y="76"/>
                  </a:lnTo>
                  <a:lnTo>
                    <a:pt x="470" y="40"/>
                  </a:lnTo>
                  <a:lnTo>
                    <a:pt x="522" y="0"/>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6" name="Freeform 51">
              <a:extLst>
                <a:ext uri="{FF2B5EF4-FFF2-40B4-BE49-F238E27FC236}">
                  <a16:creationId xmlns:a16="http://schemas.microsoft.com/office/drawing/2014/main" id="{B59CF0D0-D7F4-488B-B7B3-E77ED15CC178}"/>
                </a:ext>
              </a:extLst>
            </p:cNvPr>
            <p:cNvSpPr>
              <a:spLocks/>
            </p:cNvSpPr>
            <p:nvPr/>
          </p:nvSpPr>
          <p:spPr bwMode="auto">
            <a:xfrm>
              <a:off x="6448425" y="2609850"/>
              <a:ext cx="914400" cy="371475"/>
            </a:xfrm>
            <a:custGeom>
              <a:avLst/>
              <a:gdLst>
                <a:gd name="T0" fmla="*/ 0 w 576"/>
                <a:gd name="T1" fmla="*/ 0 h 234"/>
                <a:gd name="T2" fmla="*/ 0 w 576"/>
                <a:gd name="T3" fmla="*/ 0 h 234"/>
                <a:gd name="T4" fmla="*/ 10 w 576"/>
                <a:gd name="T5" fmla="*/ 8 h 234"/>
                <a:gd name="T6" fmla="*/ 38 w 576"/>
                <a:gd name="T7" fmla="*/ 28 h 234"/>
                <a:gd name="T8" fmla="*/ 84 w 576"/>
                <a:gd name="T9" fmla="*/ 56 h 234"/>
                <a:gd name="T10" fmla="*/ 148 w 576"/>
                <a:gd name="T11" fmla="*/ 90 h 234"/>
                <a:gd name="T12" fmla="*/ 188 w 576"/>
                <a:gd name="T13" fmla="*/ 110 h 234"/>
                <a:gd name="T14" fmla="*/ 230 w 576"/>
                <a:gd name="T15" fmla="*/ 128 h 234"/>
                <a:gd name="T16" fmla="*/ 278 w 576"/>
                <a:gd name="T17" fmla="*/ 148 h 234"/>
                <a:gd name="T18" fmla="*/ 330 w 576"/>
                <a:gd name="T19" fmla="*/ 168 h 234"/>
                <a:gd name="T20" fmla="*/ 384 w 576"/>
                <a:gd name="T21" fmla="*/ 186 h 234"/>
                <a:gd name="T22" fmla="*/ 444 w 576"/>
                <a:gd name="T23" fmla="*/ 204 h 234"/>
                <a:gd name="T24" fmla="*/ 508 w 576"/>
                <a:gd name="T25" fmla="*/ 220 h 234"/>
                <a:gd name="T26" fmla="*/ 576 w 576"/>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 h="234">
                  <a:moveTo>
                    <a:pt x="0" y="0"/>
                  </a:moveTo>
                  <a:lnTo>
                    <a:pt x="0" y="0"/>
                  </a:lnTo>
                  <a:lnTo>
                    <a:pt x="10" y="8"/>
                  </a:lnTo>
                  <a:lnTo>
                    <a:pt x="38" y="28"/>
                  </a:lnTo>
                  <a:lnTo>
                    <a:pt x="84" y="56"/>
                  </a:lnTo>
                  <a:lnTo>
                    <a:pt x="148" y="90"/>
                  </a:lnTo>
                  <a:lnTo>
                    <a:pt x="188" y="110"/>
                  </a:lnTo>
                  <a:lnTo>
                    <a:pt x="230" y="128"/>
                  </a:lnTo>
                  <a:lnTo>
                    <a:pt x="278" y="148"/>
                  </a:lnTo>
                  <a:lnTo>
                    <a:pt x="330" y="168"/>
                  </a:lnTo>
                  <a:lnTo>
                    <a:pt x="384" y="186"/>
                  </a:lnTo>
                  <a:lnTo>
                    <a:pt x="444" y="204"/>
                  </a:lnTo>
                  <a:lnTo>
                    <a:pt x="508" y="220"/>
                  </a:lnTo>
                  <a:lnTo>
                    <a:pt x="576" y="234"/>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12">
            <a:extLst>
              <a:ext uri="{FF2B5EF4-FFF2-40B4-BE49-F238E27FC236}">
                <a16:creationId xmlns:a16="http://schemas.microsoft.com/office/drawing/2014/main" id="{C24AFDE1-F7BA-4062-B437-9BA3FC02EF2F}"/>
              </a:ext>
            </a:extLst>
          </p:cNvPr>
          <p:cNvGrpSpPr>
            <a:grpSpLocks noChangeAspect="1"/>
          </p:cNvGrpSpPr>
          <p:nvPr/>
        </p:nvGrpSpPr>
        <p:grpSpPr bwMode="auto">
          <a:xfrm>
            <a:off x="1039617" y="2288466"/>
            <a:ext cx="1085767" cy="977524"/>
            <a:chOff x="2228" y="1033"/>
            <a:chExt cx="1304" cy="1174"/>
          </a:xfrm>
        </p:grpSpPr>
        <p:sp>
          <p:nvSpPr>
            <p:cNvPr id="38" name="Freeform 13">
              <a:extLst>
                <a:ext uri="{FF2B5EF4-FFF2-40B4-BE49-F238E27FC236}">
                  <a16:creationId xmlns:a16="http://schemas.microsoft.com/office/drawing/2014/main" id="{AF2DCFE1-6688-43A8-8200-88DB60FD68EF}"/>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9" name="Freeform 14">
              <a:extLst>
                <a:ext uri="{FF2B5EF4-FFF2-40B4-BE49-F238E27FC236}">
                  <a16:creationId xmlns:a16="http://schemas.microsoft.com/office/drawing/2014/main" id="{1373654B-6F86-4D7D-908E-D9CB9F2FABE3}"/>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0" name="Freeform 15">
              <a:extLst>
                <a:ext uri="{FF2B5EF4-FFF2-40B4-BE49-F238E27FC236}">
                  <a16:creationId xmlns:a16="http://schemas.microsoft.com/office/drawing/2014/main" id="{31666705-FD8E-49AC-84D7-F04C04FB56EA}"/>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1" name="Line 16">
              <a:extLst>
                <a:ext uri="{FF2B5EF4-FFF2-40B4-BE49-F238E27FC236}">
                  <a16:creationId xmlns:a16="http://schemas.microsoft.com/office/drawing/2014/main" id="{C0605134-0905-432D-91C2-BF2F3E310CE6}"/>
                </a:ext>
              </a:extLst>
            </p:cNvPr>
            <p:cNvSpPr>
              <a:spLocks noChangeShapeType="1"/>
            </p:cNvSpPr>
            <p:nvPr userDrawn="1"/>
          </p:nvSpPr>
          <p:spPr bwMode="auto">
            <a:xfrm>
              <a:off x="3220" y="1441"/>
              <a:ext cx="0" cy="170"/>
            </a:xfrm>
            <a:prstGeom prst="line">
              <a:avLst/>
            </a:prstGeom>
            <a:noFill/>
            <a:ln w="190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2" name="Freeform 17">
              <a:extLst>
                <a:ext uri="{FF2B5EF4-FFF2-40B4-BE49-F238E27FC236}">
                  <a16:creationId xmlns:a16="http://schemas.microsoft.com/office/drawing/2014/main" id="{47CE47AE-F464-484A-8AB4-30A4D23B73CE}"/>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a:extLst>
              <a:ext uri="{FF2B5EF4-FFF2-40B4-BE49-F238E27FC236}">
                <a16:creationId xmlns:a16="http://schemas.microsoft.com/office/drawing/2014/main" id="{5EDAC6D4-1700-4B51-92F9-97C134D82222}"/>
              </a:ext>
            </a:extLst>
          </p:cNvPr>
          <p:cNvGrpSpPr/>
          <p:nvPr/>
        </p:nvGrpSpPr>
        <p:grpSpPr>
          <a:xfrm>
            <a:off x="10083963" y="2227668"/>
            <a:ext cx="1196613" cy="967560"/>
            <a:chOff x="-2605087" y="5451475"/>
            <a:chExt cx="1443038" cy="1166813"/>
          </a:xfrm>
          <a:solidFill>
            <a:schemeClr val="bg1"/>
          </a:solidFill>
        </p:grpSpPr>
        <p:sp>
          <p:nvSpPr>
            <p:cNvPr id="44" name="Freeform 66">
              <a:extLst>
                <a:ext uri="{FF2B5EF4-FFF2-40B4-BE49-F238E27FC236}">
                  <a16:creationId xmlns:a16="http://schemas.microsoft.com/office/drawing/2014/main" id="{35460F24-921C-4464-B4E7-ADAEA5FF3040}"/>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F468EC0C-9EAE-4687-A1D8-23F949EA8287}"/>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6" name="Freeform 68">
              <a:extLst>
                <a:ext uri="{FF2B5EF4-FFF2-40B4-BE49-F238E27FC236}">
                  <a16:creationId xmlns:a16="http://schemas.microsoft.com/office/drawing/2014/main" id="{691C0B5F-453E-43DF-A1AB-C8F2BF0C23A0}"/>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A52EC76D-428D-4FC2-9268-3063BE204669}"/>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2FBC028F-1D0D-4BFA-9E81-91C3D0CFD2EE}"/>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9" name="Line 71">
              <a:extLst>
                <a:ext uri="{FF2B5EF4-FFF2-40B4-BE49-F238E27FC236}">
                  <a16:creationId xmlns:a16="http://schemas.microsoft.com/office/drawing/2014/main" id="{6D7B46E4-4B6A-4266-B7DB-C48DB00F72BF}"/>
                </a:ext>
              </a:extLst>
            </p:cNvPr>
            <p:cNvSpPr>
              <a:spLocks noChangeShapeType="1"/>
            </p:cNvSpPr>
            <p:nvPr userDrawn="1"/>
          </p:nvSpPr>
          <p:spPr bwMode="auto">
            <a:xfrm>
              <a:off x="-2097087" y="62261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AF30F04C-8B59-4C44-BCE0-9B6213484AD5}"/>
                </a:ext>
              </a:extLst>
            </p:cNvPr>
            <p:cNvSpPr>
              <a:spLocks/>
            </p:cNvSpPr>
            <p:nvPr userDrawn="1"/>
          </p:nvSpPr>
          <p:spPr bwMode="auto">
            <a:xfrm>
              <a:off x="-2292350" y="5983289"/>
              <a:ext cx="384174" cy="206374"/>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solidFill>
              <a:schemeClr val="accent5"/>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1FB4406B-9B52-4AAA-A758-B953B25CEF3A}"/>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4915B60A-F575-484B-9140-FD2953280280}"/>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3" name="Freeform 75">
              <a:extLst>
                <a:ext uri="{FF2B5EF4-FFF2-40B4-BE49-F238E27FC236}">
                  <a16:creationId xmlns:a16="http://schemas.microsoft.com/office/drawing/2014/main" id="{3307DABF-F141-4BC2-9750-12A2207F4B29}"/>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2339EEE8-356F-4918-BA2F-5539EB41BAEF}"/>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A9F7877A-1A34-4B08-A806-90C96AE22CB4}"/>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6" name="Freeform 78">
              <a:extLst>
                <a:ext uri="{FF2B5EF4-FFF2-40B4-BE49-F238E27FC236}">
                  <a16:creationId xmlns:a16="http://schemas.microsoft.com/office/drawing/2014/main" id="{12530F1B-20B2-4CB1-84DF-FF82794C832F}"/>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7" name="Freeform 80">
              <a:extLst>
                <a:ext uri="{FF2B5EF4-FFF2-40B4-BE49-F238E27FC236}">
                  <a16:creationId xmlns:a16="http://schemas.microsoft.com/office/drawing/2014/main" id="{742C28E1-5D01-468D-A9A5-8CED8E249D18}"/>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8" name="Freeform 81">
              <a:extLst>
                <a:ext uri="{FF2B5EF4-FFF2-40B4-BE49-F238E27FC236}">
                  <a16:creationId xmlns:a16="http://schemas.microsoft.com/office/drawing/2014/main" id="{7EFF9CEC-8076-4A82-81E6-3B1B52B02305}"/>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9" name="Freeform 82">
              <a:extLst>
                <a:ext uri="{FF2B5EF4-FFF2-40B4-BE49-F238E27FC236}">
                  <a16:creationId xmlns:a16="http://schemas.microsoft.com/office/drawing/2014/main" id="{B6E531A1-5A2A-4B1A-9DA6-086CC9F6CE0C}"/>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0" name="Freeform 83">
              <a:extLst>
                <a:ext uri="{FF2B5EF4-FFF2-40B4-BE49-F238E27FC236}">
                  <a16:creationId xmlns:a16="http://schemas.microsoft.com/office/drawing/2014/main" id="{9671D14A-E345-492D-8824-5A0EFF383129}"/>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1" name="Freeform 84">
              <a:extLst>
                <a:ext uri="{FF2B5EF4-FFF2-40B4-BE49-F238E27FC236}">
                  <a16:creationId xmlns:a16="http://schemas.microsoft.com/office/drawing/2014/main" id="{96F32F80-E9F8-4E99-BF86-2A77B42C1E3A}"/>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2" name="Freeform 85">
              <a:extLst>
                <a:ext uri="{FF2B5EF4-FFF2-40B4-BE49-F238E27FC236}">
                  <a16:creationId xmlns:a16="http://schemas.microsoft.com/office/drawing/2014/main" id="{4FCF7712-8006-472F-9163-0FA5DABA325E}"/>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3" name="Freeform 86">
              <a:extLst>
                <a:ext uri="{FF2B5EF4-FFF2-40B4-BE49-F238E27FC236}">
                  <a16:creationId xmlns:a16="http://schemas.microsoft.com/office/drawing/2014/main" id="{A86F2B58-96E3-4D70-8A09-3BDD780C3632}"/>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4" name="Freeform 87">
              <a:extLst>
                <a:ext uri="{FF2B5EF4-FFF2-40B4-BE49-F238E27FC236}">
                  <a16:creationId xmlns:a16="http://schemas.microsoft.com/office/drawing/2014/main" id="{79A320B7-BF19-4F82-944B-E37D9055F1D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5" name="Freeform 88">
              <a:extLst>
                <a:ext uri="{FF2B5EF4-FFF2-40B4-BE49-F238E27FC236}">
                  <a16:creationId xmlns:a16="http://schemas.microsoft.com/office/drawing/2014/main" id="{81810059-5382-4DC1-BD76-2B24C4471AFF}"/>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6" name="Freeform 89">
              <a:extLst>
                <a:ext uri="{FF2B5EF4-FFF2-40B4-BE49-F238E27FC236}">
                  <a16:creationId xmlns:a16="http://schemas.microsoft.com/office/drawing/2014/main" id="{CCDC02CF-099B-42FD-90A8-948790265E12}"/>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solidFill>
              <a:schemeClr val="accent5"/>
            </a:solidFill>
            <a:ln w="20638">
              <a:solidFill>
                <a:schemeClr val="bg1"/>
              </a:solidFill>
              <a:prstDash val="solid"/>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67" name="Freeform 90">
              <a:extLst>
                <a:ext uri="{FF2B5EF4-FFF2-40B4-BE49-F238E27FC236}">
                  <a16:creationId xmlns:a16="http://schemas.microsoft.com/office/drawing/2014/main" id="{A6B9BE93-8E53-4E49-9BF3-FF2A45B41C8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CF37B60-B264-47D5-A83C-1A8783D1B7D4}"/>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9" name="Freeform 92">
              <a:extLst>
                <a:ext uri="{FF2B5EF4-FFF2-40B4-BE49-F238E27FC236}">
                  <a16:creationId xmlns:a16="http://schemas.microsoft.com/office/drawing/2014/main" id="{B825455A-0087-4FC1-886C-1144B7FCBA5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0" name="Freeform 93">
              <a:extLst>
                <a:ext uri="{FF2B5EF4-FFF2-40B4-BE49-F238E27FC236}">
                  <a16:creationId xmlns:a16="http://schemas.microsoft.com/office/drawing/2014/main" id="{52C7B1DF-DA17-43CB-9631-61FA9E6B8207}"/>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1" name="Freeform 94">
              <a:extLst>
                <a:ext uri="{FF2B5EF4-FFF2-40B4-BE49-F238E27FC236}">
                  <a16:creationId xmlns:a16="http://schemas.microsoft.com/office/drawing/2014/main" id="{73F46ED1-BD92-46DB-92F2-9EF38CE7F5FB}"/>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2" name="Freeform 95">
              <a:extLst>
                <a:ext uri="{FF2B5EF4-FFF2-40B4-BE49-F238E27FC236}">
                  <a16:creationId xmlns:a16="http://schemas.microsoft.com/office/drawing/2014/main" id="{014080E2-7A71-4C4C-B653-24BB73A19D4B}"/>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3" name="Freeform 96">
              <a:extLst>
                <a:ext uri="{FF2B5EF4-FFF2-40B4-BE49-F238E27FC236}">
                  <a16:creationId xmlns:a16="http://schemas.microsoft.com/office/drawing/2014/main" id="{21708D5F-7656-41CD-B449-4433C40A8B82}"/>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4" name="Freeform 97">
              <a:extLst>
                <a:ext uri="{FF2B5EF4-FFF2-40B4-BE49-F238E27FC236}">
                  <a16:creationId xmlns:a16="http://schemas.microsoft.com/office/drawing/2014/main" id="{03C0A07C-4F22-4524-996A-54E58641A887}"/>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5" name="Freeform 98">
              <a:extLst>
                <a:ext uri="{FF2B5EF4-FFF2-40B4-BE49-F238E27FC236}">
                  <a16:creationId xmlns:a16="http://schemas.microsoft.com/office/drawing/2014/main" id="{B79D3DD5-198E-4421-92FA-3CDB2495AD92}"/>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6" name="Freeform 99">
              <a:extLst>
                <a:ext uri="{FF2B5EF4-FFF2-40B4-BE49-F238E27FC236}">
                  <a16:creationId xmlns:a16="http://schemas.microsoft.com/office/drawing/2014/main" id="{AFB7F471-D7E3-48A9-A156-A76A031B1FE9}"/>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81" name="Rectangle 80">
            <a:extLst>
              <a:ext uri="{FF2B5EF4-FFF2-40B4-BE49-F238E27FC236}">
                <a16:creationId xmlns:a16="http://schemas.microsoft.com/office/drawing/2014/main" id="{B82B833A-D9A0-4D80-980F-BF70FA229F61}"/>
              </a:ext>
            </a:extLst>
          </p:cNvPr>
          <p:cNvSpPr/>
          <p:nvPr/>
        </p:nvSpPr>
        <p:spPr>
          <a:xfrm>
            <a:off x="269682" y="3731490"/>
            <a:ext cx="2849988" cy="1230866"/>
          </a:xfrm>
          <a:prstGeom prst="rect">
            <a:avLst/>
          </a:prstGeom>
        </p:spPr>
        <p:txBody>
          <a:bodyPr wrap="square" lIns="243791" tIns="121896" rIns="243791" bIns="121896">
            <a:spAutoFit/>
          </a:bodyPr>
          <a:lstStyle/>
          <a:p>
            <a:pPr algn="ctr"/>
            <a:r>
              <a:rPr lang="en-US" sz="2133"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rPr>
              <a:t>What are Analytics?</a:t>
            </a:r>
            <a:br>
              <a:rPr lang="en-US" sz="2133" dirty="0">
                <a:latin typeface="Calibri Light" panose="020F0302020204030204" pitchFamily="34" charset="0"/>
                <a:ea typeface="Open Sans" panose="020B0606030504020204" pitchFamily="34" charset="0"/>
                <a:cs typeface="Calibri Light" panose="020F0302020204030204" pitchFamily="34" charset="0"/>
              </a:rPr>
            </a:br>
            <a:r>
              <a:rPr lang="en-US" sz="2133" dirty="0">
                <a:latin typeface="Calibri Light" panose="020F0302020204030204" pitchFamily="34" charset="0"/>
                <a:ea typeface="Open Sans" panose="020B0606030504020204" pitchFamily="34" charset="0"/>
                <a:cs typeface="Calibri Light" panose="020F0302020204030204" pitchFamily="34" charset="0"/>
              </a:rPr>
              <a:t>Built on Oracle Business Intelligence </a:t>
            </a:r>
          </a:p>
        </p:txBody>
      </p:sp>
      <p:sp>
        <p:nvSpPr>
          <p:cNvPr id="83" name="Rectangle 82">
            <a:extLst>
              <a:ext uri="{FF2B5EF4-FFF2-40B4-BE49-F238E27FC236}">
                <a16:creationId xmlns:a16="http://schemas.microsoft.com/office/drawing/2014/main" id="{9739C383-7CF2-4942-A150-02BB31E55B44}"/>
              </a:ext>
            </a:extLst>
          </p:cNvPr>
          <p:cNvSpPr/>
          <p:nvPr/>
        </p:nvSpPr>
        <p:spPr>
          <a:xfrm>
            <a:off x="3119670" y="3731490"/>
            <a:ext cx="2849988" cy="1559096"/>
          </a:xfrm>
          <a:prstGeom prst="rect">
            <a:avLst/>
          </a:prstGeom>
        </p:spPr>
        <p:txBody>
          <a:bodyPr wrap="square" lIns="243791" tIns="121896" rIns="243791" bIns="121896">
            <a:spAutoFit/>
          </a:bodyPr>
          <a:lstStyle/>
          <a:p>
            <a:pPr algn="ctr"/>
            <a:r>
              <a:rPr lang="en-US" sz="2133"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rPr>
              <a:t>What can you do? </a:t>
            </a:r>
            <a:br>
              <a:rPr lang="en-US" sz="2133" dirty="0">
                <a:latin typeface="Calibri Light" panose="020F0302020204030204" pitchFamily="34" charset="0"/>
                <a:ea typeface="Open Sans" panose="020B0606030504020204" pitchFamily="34" charset="0"/>
                <a:cs typeface="Calibri Light" panose="020F0302020204030204" pitchFamily="34" charset="0"/>
              </a:rPr>
            </a:br>
            <a:r>
              <a:rPr lang="en-US" sz="2133" dirty="0">
                <a:latin typeface="Calibri Light" panose="020F0302020204030204" pitchFamily="34" charset="0"/>
                <a:ea typeface="Open Sans" panose="020B0606030504020204" pitchFamily="34" charset="0"/>
                <a:cs typeface="Calibri Light" panose="020F0302020204030204" pitchFamily="34" charset="0"/>
              </a:rPr>
              <a:t>Build, customize, and run reports on your Alma instance </a:t>
            </a:r>
          </a:p>
        </p:txBody>
      </p:sp>
      <p:sp>
        <p:nvSpPr>
          <p:cNvPr id="84" name="Rectangle 83">
            <a:extLst>
              <a:ext uri="{FF2B5EF4-FFF2-40B4-BE49-F238E27FC236}">
                <a16:creationId xmlns:a16="http://schemas.microsoft.com/office/drawing/2014/main" id="{AD0CE0C4-2D5E-4188-BE17-688CF09752DF}"/>
              </a:ext>
            </a:extLst>
          </p:cNvPr>
          <p:cNvSpPr/>
          <p:nvPr/>
        </p:nvSpPr>
        <p:spPr>
          <a:xfrm>
            <a:off x="6235505" y="3731490"/>
            <a:ext cx="2849988" cy="1559096"/>
          </a:xfrm>
          <a:prstGeom prst="rect">
            <a:avLst/>
          </a:prstGeom>
        </p:spPr>
        <p:txBody>
          <a:bodyPr wrap="square" lIns="243791" tIns="121896" rIns="243791" bIns="121896">
            <a:spAutoFit/>
          </a:bodyPr>
          <a:lstStyle/>
          <a:p>
            <a:pPr algn="ctr"/>
            <a:r>
              <a:rPr lang="en-US" sz="2133"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rPr>
              <a:t>Who can create reports? </a:t>
            </a:r>
            <a:br>
              <a:rPr lang="en-US" sz="2133" dirty="0">
                <a:latin typeface="Calibri Light" panose="020F0302020204030204" pitchFamily="34" charset="0"/>
                <a:ea typeface="Open Sans" panose="020B0606030504020204" pitchFamily="34" charset="0"/>
                <a:cs typeface="Calibri Light" panose="020F0302020204030204" pitchFamily="34" charset="0"/>
              </a:rPr>
            </a:br>
            <a:r>
              <a:rPr lang="en-US" sz="2133" dirty="0">
                <a:latin typeface="Calibri Light" panose="020F0302020204030204" pitchFamily="34" charset="0"/>
                <a:ea typeface="Open Sans" panose="020B0606030504020204" pitchFamily="34" charset="0"/>
                <a:cs typeface="Calibri Light" panose="020F0302020204030204" pitchFamily="34" charset="0"/>
              </a:rPr>
              <a:t>Anyone with the Design Analytics role</a:t>
            </a:r>
          </a:p>
        </p:txBody>
      </p:sp>
      <p:sp>
        <p:nvSpPr>
          <p:cNvPr id="85" name="Rectangle 84">
            <a:extLst>
              <a:ext uri="{FF2B5EF4-FFF2-40B4-BE49-F238E27FC236}">
                <a16:creationId xmlns:a16="http://schemas.microsoft.com/office/drawing/2014/main" id="{E305C22D-E6A1-4487-B9EC-BEB1736B2BE3}"/>
              </a:ext>
            </a:extLst>
          </p:cNvPr>
          <p:cNvSpPr/>
          <p:nvPr/>
        </p:nvSpPr>
        <p:spPr>
          <a:xfrm>
            <a:off x="9203961" y="3729961"/>
            <a:ext cx="2849988" cy="1230866"/>
          </a:xfrm>
          <a:prstGeom prst="rect">
            <a:avLst/>
          </a:prstGeom>
        </p:spPr>
        <p:txBody>
          <a:bodyPr wrap="square" lIns="243791" tIns="121896" rIns="243791" bIns="121896">
            <a:spAutoFit/>
          </a:bodyPr>
          <a:lstStyle/>
          <a:p>
            <a:pPr algn="ctr"/>
            <a:r>
              <a:rPr lang="en-US" sz="2133" b="1" dirty="0">
                <a:solidFill>
                  <a:schemeClr val="accent1"/>
                </a:solidFill>
                <a:latin typeface="Calibri Light" panose="020F0302020204030204" pitchFamily="34" charset="0"/>
                <a:ea typeface="Open Sans" panose="020B0606030504020204" pitchFamily="34" charset="0"/>
                <a:cs typeface="Calibri Light" panose="020F0302020204030204" pitchFamily="34" charset="0"/>
              </a:rPr>
              <a:t>Accessing Analytics</a:t>
            </a:r>
            <a:br>
              <a:rPr lang="en-US" sz="2133" dirty="0">
                <a:latin typeface="Calibri Light" panose="020F0302020204030204" pitchFamily="34" charset="0"/>
                <a:ea typeface="Open Sans" panose="020B0606030504020204" pitchFamily="34" charset="0"/>
                <a:cs typeface="Calibri Light" panose="020F0302020204030204" pitchFamily="34" charset="0"/>
              </a:rPr>
            </a:br>
            <a:r>
              <a:rPr lang="en-US" sz="2133" dirty="0">
                <a:latin typeface="Calibri Light" panose="020F0302020204030204" pitchFamily="34" charset="0"/>
                <a:ea typeface="Open Sans" panose="020B0606030504020204" pitchFamily="34" charset="0"/>
                <a:cs typeface="Calibri Light" panose="020F0302020204030204" pitchFamily="34" charset="0"/>
              </a:rPr>
              <a:t>Alma &gt; Analytics &gt; Design Analytics</a:t>
            </a:r>
          </a:p>
        </p:txBody>
      </p:sp>
      <p:sp>
        <p:nvSpPr>
          <p:cNvPr id="4" name="Slide Number Placeholder 3">
            <a:extLst>
              <a:ext uri="{FF2B5EF4-FFF2-40B4-BE49-F238E27FC236}">
                <a16:creationId xmlns:a16="http://schemas.microsoft.com/office/drawing/2014/main" id="{920FF0F2-ABEB-406E-ADD5-F7DC1AD8F4FA}"/>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69273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6D5352-E115-40D0-8C80-D6D54235076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59152FA9-07E3-4794-8D77-CE650532DC2A}"/>
              </a:ext>
            </a:extLst>
          </p:cNvPr>
          <p:cNvSpPr>
            <a:spLocks noGrp="1"/>
          </p:cNvSpPr>
          <p:nvPr>
            <p:ph type="title"/>
          </p:nvPr>
        </p:nvSpPr>
        <p:spPr/>
        <p:txBody>
          <a:bodyPr/>
          <a:lstStyle/>
          <a:p>
            <a:r>
              <a:rPr lang="en-US" b="1" dirty="0"/>
              <a:t>Analytics Examples</a:t>
            </a:r>
          </a:p>
        </p:txBody>
      </p:sp>
      <p:sp>
        <p:nvSpPr>
          <p:cNvPr id="4" name="Content Placeholder 3">
            <a:extLst>
              <a:ext uri="{FF2B5EF4-FFF2-40B4-BE49-F238E27FC236}">
                <a16:creationId xmlns:a16="http://schemas.microsoft.com/office/drawing/2014/main" id="{2D8C032E-8E19-40D3-A872-0C3F36D56C3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32021953-4CBD-42E9-BEAE-4B67736380FC}"/>
              </a:ext>
            </a:extLst>
          </p:cNvPr>
          <p:cNvPicPr>
            <a:picLocks noChangeAspect="1"/>
          </p:cNvPicPr>
          <p:nvPr/>
        </p:nvPicPr>
        <p:blipFill rotWithShape="1">
          <a:blip r:embed="rId3"/>
          <a:srcRect t="9434" r="43792" b="36738"/>
          <a:stretch/>
        </p:blipFill>
        <p:spPr>
          <a:xfrm>
            <a:off x="527381" y="1028734"/>
            <a:ext cx="6852863" cy="3554860"/>
          </a:xfrm>
          <a:prstGeom prst="rect">
            <a:avLst/>
          </a:prstGeom>
        </p:spPr>
      </p:pic>
      <p:sp>
        <p:nvSpPr>
          <p:cNvPr id="6" name="Rectangle 5">
            <a:extLst>
              <a:ext uri="{FF2B5EF4-FFF2-40B4-BE49-F238E27FC236}">
                <a16:creationId xmlns:a16="http://schemas.microsoft.com/office/drawing/2014/main" id="{84302706-54DD-4F64-80C1-27F09DC577C4}"/>
              </a:ext>
            </a:extLst>
          </p:cNvPr>
          <p:cNvSpPr/>
          <p:nvPr/>
        </p:nvSpPr>
        <p:spPr>
          <a:xfrm>
            <a:off x="2568539" y="2321960"/>
            <a:ext cx="688369" cy="133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92E4380-BEC4-482A-8DFC-C74EB4E4FC65}"/>
              </a:ext>
            </a:extLst>
          </p:cNvPr>
          <p:cNvPicPr>
            <a:picLocks noChangeAspect="1"/>
          </p:cNvPicPr>
          <p:nvPr/>
        </p:nvPicPr>
        <p:blipFill rotWithShape="1">
          <a:blip r:embed="rId4"/>
          <a:srcRect t="11129" r="44382" b="25381"/>
          <a:stretch/>
        </p:blipFill>
        <p:spPr>
          <a:xfrm>
            <a:off x="4979685" y="2077455"/>
            <a:ext cx="6780944" cy="4192913"/>
          </a:xfrm>
          <a:prstGeom prst="rect">
            <a:avLst/>
          </a:prstGeom>
        </p:spPr>
      </p:pic>
      <p:sp>
        <p:nvSpPr>
          <p:cNvPr id="8" name="Rectangle 7">
            <a:extLst>
              <a:ext uri="{FF2B5EF4-FFF2-40B4-BE49-F238E27FC236}">
                <a16:creationId xmlns:a16="http://schemas.microsoft.com/office/drawing/2014/main" id="{016285A0-3799-4889-98F9-5A062305FB61}"/>
              </a:ext>
            </a:extLst>
          </p:cNvPr>
          <p:cNvSpPr/>
          <p:nvPr/>
        </p:nvSpPr>
        <p:spPr>
          <a:xfrm>
            <a:off x="5455636" y="3119063"/>
            <a:ext cx="688369" cy="127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22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4612D0-E3D2-4FE4-BD65-9A0393526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085" y="3483932"/>
            <a:ext cx="3771129" cy="2021637"/>
          </a:xfrm>
          <a:prstGeom prst="rect">
            <a:avLst/>
          </a:prstGeom>
        </p:spPr>
      </p:pic>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b="1" dirty="0"/>
              <a:t>Data Frequency</a:t>
            </a:r>
          </a:p>
        </p:txBody>
      </p:sp>
      <p:graphicFrame>
        <p:nvGraphicFramePr>
          <p:cNvPr id="7" name="Content Placeholder 5">
            <a:extLst>
              <a:ext uri="{FF2B5EF4-FFF2-40B4-BE49-F238E27FC236}">
                <a16:creationId xmlns:a16="http://schemas.microsoft.com/office/drawing/2014/main" id="{08D69A26-1C9E-497F-8EC3-CE5AEE34D98F}"/>
              </a:ext>
            </a:extLst>
          </p:cNvPr>
          <p:cNvGraphicFramePr>
            <a:graphicFrameLocks noGrp="1"/>
          </p:cNvGraphicFramePr>
          <p:nvPr>
            <p:ph idx="1"/>
            <p:extLst>
              <p:ext uri="{D42A27DB-BD31-4B8C-83A1-F6EECF244321}">
                <p14:modId xmlns:p14="http://schemas.microsoft.com/office/powerpoint/2010/main" val="1462477565"/>
              </p:ext>
            </p:extLst>
          </p:nvPr>
        </p:nvGraphicFramePr>
        <p:xfrm>
          <a:off x="1820822" y="276981"/>
          <a:ext cx="9269782" cy="5036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EEE2830-AADB-4635-919B-1ECDE7C3FEDC}"/>
              </a:ext>
            </a:extLst>
          </p:cNvPr>
          <p:cNvSpPr txBox="1"/>
          <p:nvPr/>
        </p:nvSpPr>
        <p:spPr>
          <a:xfrm>
            <a:off x="1495585" y="5583967"/>
            <a:ext cx="9349739" cy="369332"/>
          </a:xfrm>
          <a:prstGeom prst="rect">
            <a:avLst/>
          </a:prstGeom>
          <a:noFill/>
        </p:spPr>
        <p:txBody>
          <a:bodyPr wrap="none" rtlCol="0">
            <a:spAutoFit/>
          </a:bodyPr>
          <a:lstStyle/>
          <a:p>
            <a:r>
              <a:rPr lang="en-US" dirty="0"/>
              <a:t>* Time of the last extract can be found under the Analytics drop down in the Alma navigation bar. </a:t>
            </a:r>
          </a:p>
        </p:txBody>
      </p:sp>
      <p:sp>
        <p:nvSpPr>
          <p:cNvPr id="3" name="Slide Number Placeholder 2">
            <a:extLst>
              <a:ext uri="{FF2B5EF4-FFF2-40B4-BE49-F238E27FC236}">
                <a16:creationId xmlns:a16="http://schemas.microsoft.com/office/drawing/2014/main" id="{936440B7-9A3B-4617-A1F5-EB90AEC9A7AE}"/>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242045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1C24-CEF5-4AE7-949B-A59EE496D391}"/>
              </a:ext>
            </a:extLst>
          </p:cNvPr>
          <p:cNvSpPr>
            <a:spLocks noGrp="1"/>
          </p:cNvSpPr>
          <p:nvPr>
            <p:ph type="title"/>
          </p:nvPr>
        </p:nvSpPr>
        <p:spPr>
          <a:xfrm>
            <a:off x="527381" y="93887"/>
            <a:ext cx="11233248" cy="768085"/>
          </a:xfrm>
        </p:spPr>
        <p:txBody>
          <a:bodyPr/>
          <a:lstStyle/>
          <a:p>
            <a:r>
              <a:rPr lang="en-US" b="1" dirty="0"/>
              <a:t>Analytics Data Breakdown</a:t>
            </a:r>
          </a:p>
        </p:txBody>
      </p:sp>
      <p:pic>
        <p:nvPicPr>
          <p:cNvPr id="1026" name="Picture 2" descr="https://knowledge.exlibrisgroup.com/@api/deki/files/32469/Alma_Analytics_Terminology.png?revision=1">
            <a:extLst>
              <a:ext uri="{FF2B5EF4-FFF2-40B4-BE49-F238E27FC236}">
                <a16:creationId xmlns:a16="http://schemas.microsoft.com/office/drawing/2014/main" id="{A2231329-0F32-4C24-BDB7-DCB1C70AB6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3489" y="1058845"/>
            <a:ext cx="6090849" cy="553397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C6A8892-D352-4608-BC3A-88AC6BA02694}"/>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374088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raft_x0020_Deadline_x0020_March_x0020_27_x002c__x0020_2019 xmlns="de06d3f9-7ce7-4da0-bb4d-0aca5326c5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86020654FE1C46BDDCF4524BB0289E" ma:contentTypeVersion="9" ma:contentTypeDescription="Create a new document." ma:contentTypeScope="" ma:versionID="0070e4848b84f65eef2abdef2af23bf9">
  <xsd:schema xmlns:xsd="http://www.w3.org/2001/XMLSchema" xmlns:xs="http://www.w3.org/2001/XMLSchema" xmlns:p="http://schemas.microsoft.com/office/2006/metadata/properties" xmlns:ns2="de06d3f9-7ce7-4da0-bb4d-0aca5326c5f1" xmlns:ns3="12b44858-5d63-4bd5-81b4-116723e020cd" targetNamespace="http://schemas.microsoft.com/office/2006/metadata/properties" ma:root="true" ma:fieldsID="0d535c664e78e1fb914550ed07cb90be" ns2:_="" ns3:_="">
    <xsd:import namespace="de06d3f9-7ce7-4da0-bb4d-0aca5326c5f1"/>
    <xsd:import namespace="12b44858-5d63-4bd5-81b4-116723e020cd"/>
    <xsd:element name="properties">
      <xsd:complexType>
        <xsd:sequence>
          <xsd:element name="documentManagement">
            <xsd:complexType>
              <xsd:all>
                <xsd:element ref="ns2:Draft_x0020_Deadline_x0020_March_x0020_27_x002c__x0020_2019"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d3f9-7ce7-4da0-bb4d-0aca5326c5f1" elementFormDefault="qualified">
    <xsd:import namespace="http://schemas.microsoft.com/office/2006/documentManagement/types"/>
    <xsd:import namespace="http://schemas.microsoft.com/office/infopath/2007/PartnerControls"/>
    <xsd:element name="Draft_x0020_Deadline_x0020_March_x0020_27_x002c__x0020_2019" ma:index="8" nillable="true" ma:displayName="DEADLINE" ma:format="Dropdown" ma:internalName="Draft_x0020_Deadline_x0020_March_x0020_27_x002c__x0020_2019">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b44858-5d63-4bd5-81b4-116723e020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5AE542-2255-4793-BCB8-90A60C98DA3F}">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de06d3f9-7ce7-4da0-bb4d-0aca5326c5f1"/>
    <ds:schemaRef ds:uri="12b44858-5d63-4bd5-81b4-116723e020cd"/>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7178306-B3B4-4CB3-9A0C-78BDB7DCB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6d3f9-7ce7-4da0-bb4d-0aca5326c5f1"/>
    <ds:schemaRef ds:uri="12b44858-5d63-4bd5-81b4-116723e02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D7C2A0-14BC-4AF2-812A-62C723BBF3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22265</TotalTime>
  <Words>4743</Words>
  <Application>Microsoft Office PowerPoint</Application>
  <PresentationFormat>Widescreen</PresentationFormat>
  <Paragraphs>388</Paragraphs>
  <Slides>54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Open Sans</vt:lpstr>
      <vt:lpstr>Office Theme</vt:lpstr>
      <vt:lpstr>Demystifying Analytics in Alma</vt:lpstr>
      <vt:lpstr>Matt Warnock, Customer Success Manager </vt:lpstr>
      <vt:lpstr>PowerPoint Presentation</vt:lpstr>
      <vt:lpstr>Alma Analytics Basics</vt:lpstr>
      <vt:lpstr>More than Just Reporting</vt:lpstr>
      <vt:lpstr>Alma Analytics in a Nutshell</vt:lpstr>
      <vt:lpstr>Analytics Examples</vt:lpstr>
      <vt:lpstr>Data Frequency</vt:lpstr>
      <vt:lpstr>Analytics Data Breakdown</vt:lpstr>
      <vt:lpstr>Analytics General Terminology</vt:lpstr>
      <vt:lpstr>Alma Analytics Subject Areas</vt:lpstr>
      <vt:lpstr>The Decision Making Process</vt:lpstr>
      <vt:lpstr>Business Practices for Analytics Use</vt:lpstr>
      <vt:lpstr>More than just Numbers</vt:lpstr>
      <vt:lpstr>Data Awareness</vt:lpstr>
      <vt:lpstr>Data Awareness</vt:lpstr>
      <vt:lpstr>Knowing is Half the Battle</vt:lpstr>
      <vt:lpstr>Communicate, Communicate, Communicate!</vt:lpstr>
      <vt:lpstr>Stages of Decision Making – The What  </vt:lpstr>
      <vt:lpstr>Stages of Decision Making – Digging In </vt:lpstr>
      <vt:lpstr>Stages of Decision Making – Responding  </vt:lpstr>
      <vt:lpstr>Stages of Decision Making – Rinse and Repeat  </vt:lpstr>
      <vt:lpstr>The Story in the Data</vt:lpstr>
      <vt:lpstr>The Story in your Data</vt:lpstr>
      <vt:lpstr>Getting Started</vt:lpstr>
      <vt:lpstr>How much is too much? </vt:lpstr>
      <vt:lpstr>Suggestions for Getting Started</vt:lpstr>
      <vt:lpstr>Staffing by Need</vt:lpstr>
      <vt:lpstr>Number of Loans/Day of Week at Circ. Desk</vt:lpstr>
      <vt:lpstr>Number of Loans/Day of Week at Circ. Desk</vt:lpstr>
      <vt:lpstr>Number of Loans/Day of Week at Circ. Desk</vt:lpstr>
      <vt:lpstr>Number of Loans/Hour at Circ. Desk</vt:lpstr>
      <vt:lpstr>Number of Loans/Hour at Circ. Desk</vt:lpstr>
      <vt:lpstr>Number of Loans/Hour at Circ. Desk</vt:lpstr>
      <vt:lpstr>Collection Management </vt:lpstr>
      <vt:lpstr>Electronic Acquisitions and Benchmark Analytics</vt:lpstr>
      <vt:lpstr>Electronic Acquisitions and Benchmark Analytics</vt:lpstr>
      <vt:lpstr>Electronic Acquisitions and Benchmark Analytics</vt:lpstr>
      <vt:lpstr>Electronic Acquisitions and Benchmark Analytics</vt:lpstr>
      <vt:lpstr>Use of eResources for Collection Development</vt:lpstr>
      <vt:lpstr>Use of eResources for Collection Development</vt:lpstr>
      <vt:lpstr>Use of eResources for Collection Development</vt:lpstr>
      <vt:lpstr>Physical Item Usage for Weeding</vt:lpstr>
      <vt:lpstr>Physical Item Usage for Weeding</vt:lpstr>
      <vt:lpstr>Physical Item Usage for Weeding</vt:lpstr>
      <vt:lpstr>Physical Item Usage for Weeding</vt:lpstr>
      <vt:lpstr>Physical Item Usage for Weeding</vt:lpstr>
      <vt:lpstr>Most Used Items for Collection Development</vt:lpstr>
      <vt:lpstr>Most Used Items for Collection Development</vt:lpstr>
      <vt:lpstr>Most Used Items for Collection Development</vt:lpstr>
      <vt:lpstr>Other Analytics Tools</vt:lpstr>
      <vt:lpstr>Additional Information</vt:lpstr>
      <vt:lpstr>PowerPoint Presentation</vt:lpstr>
      <vt:lpstr>We value your feedback! Please complete the  session survey in the  schedule section of the app.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Matthew Warnock</dc:creator>
  <cp:lastModifiedBy>Rae Cheney</cp:lastModifiedBy>
  <cp:revision>139</cp:revision>
  <cp:lastPrinted>2019-04-19T21:35:15Z</cp:lastPrinted>
  <dcterms:created xsi:type="dcterms:W3CDTF">2019-03-19T15:21:54Z</dcterms:created>
  <dcterms:modified xsi:type="dcterms:W3CDTF">2019-04-24T13:28:34Z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0x010100F086020654FE1C46BDDCF4524BB0289E</vt:lpwstr>
  </property>
  <property fmtid="{D5CDD505-2E9C-101B-9397-08002B2CF9AE}" pid="3" name="ArticulateGUID">
    <vt:lpwstr>02E68687-A189-487F-95F0-DE89AB47CEFE</vt:lpwstr>
  </property>
  <property fmtid="{D5CDD505-2E9C-101B-9397-08002B2CF9AE}" pid="4" name="ArticulatePath">
    <vt:lpwstr>https://myproquest.sharepoint.com/sites/KnowledgeDaysSessionPreparation2019/Shared Documents/General/Demystifying Analytics in Alma Monday</vt:lpwstr>
  </property>
</Properties>
</file>