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handoutMasterIdLst>
    <p:handoutMasterId r:id="rId71"/>
  </p:handoutMasterIdLst>
  <p:sldIdLst>
    <p:sldId id="1700" r:id="rId5"/>
    <p:sldId id="1715" r:id="rId6"/>
    <p:sldId id="1716" r:id="rId7"/>
    <p:sldId id="1704" r:id="rId8"/>
    <p:sldId id="1720" r:id="rId9"/>
    <p:sldId id="1702" r:id="rId10"/>
    <p:sldId id="1802" r:id="rId11"/>
    <p:sldId id="1804" r:id="rId12"/>
    <p:sldId id="1805" r:id="rId13"/>
    <p:sldId id="1803" r:id="rId14"/>
    <p:sldId id="1806" r:id="rId15"/>
    <p:sldId id="1807" r:id="rId16"/>
    <p:sldId id="1809" r:id="rId17"/>
    <p:sldId id="1808" r:id="rId18"/>
    <p:sldId id="1833" r:id="rId19"/>
    <p:sldId id="1835" r:id="rId20"/>
    <p:sldId id="1810" r:id="rId21"/>
    <p:sldId id="1836" r:id="rId22"/>
    <p:sldId id="1834" r:id="rId23"/>
    <p:sldId id="1811" r:id="rId24"/>
    <p:sldId id="1837" r:id="rId25"/>
    <p:sldId id="1812" r:id="rId26"/>
    <p:sldId id="1838" r:id="rId27"/>
    <p:sldId id="1839" r:id="rId28"/>
    <p:sldId id="1723" r:id="rId29"/>
    <p:sldId id="1844" r:id="rId30"/>
    <p:sldId id="1814" r:id="rId31"/>
    <p:sldId id="1840" r:id="rId32"/>
    <p:sldId id="1841" r:id="rId33"/>
    <p:sldId id="1873" r:id="rId34"/>
    <p:sldId id="1813" r:id="rId35"/>
    <p:sldId id="1874" r:id="rId36"/>
    <p:sldId id="1815" r:id="rId37"/>
    <p:sldId id="1846" r:id="rId38"/>
    <p:sldId id="1848" r:id="rId39"/>
    <p:sldId id="1850" r:id="rId40"/>
    <p:sldId id="1724" r:id="rId41"/>
    <p:sldId id="1817" r:id="rId42"/>
    <p:sldId id="1855" r:id="rId43"/>
    <p:sldId id="1856" r:id="rId44"/>
    <p:sldId id="1851" r:id="rId45"/>
    <p:sldId id="1857" r:id="rId46"/>
    <p:sldId id="1859" r:id="rId47"/>
    <p:sldId id="1858" r:id="rId48"/>
    <p:sldId id="1852" r:id="rId49"/>
    <p:sldId id="1818" r:id="rId50"/>
    <p:sldId id="1861" r:id="rId51"/>
    <p:sldId id="1863" r:id="rId52"/>
    <p:sldId id="1866" r:id="rId53"/>
    <p:sldId id="1867" r:id="rId54"/>
    <p:sldId id="1865" r:id="rId55"/>
    <p:sldId id="1719" r:id="rId56"/>
    <p:sldId id="1820" r:id="rId57"/>
    <p:sldId id="1868" r:id="rId58"/>
    <p:sldId id="1869" r:id="rId59"/>
    <p:sldId id="1870" r:id="rId60"/>
    <p:sldId id="1721" r:id="rId61"/>
    <p:sldId id="1822" r:id="rId62"/>
    <p:sldId id="1832" r:id="rId63"/>
    <p:sldId id="1824" r:id="rId64"/>
    <p:sldId id="1830" r:id="rId65"/>
    <p:sldId id="1831" r:id="rId66"/>
    <p:sldId id="1692" r:id="rId67"/>
    <p:sldId id="1717" r:id="rId68"/>
    <p:sldId id="1821" r:id="rId69"/>
  </p:sldIdLst>
  <p:sldSz cx="9144000" cy="5143500" type="screen16x9"/>
  <p:notesSz cx="6858000" cy="9144000"/>
  <p:custDataLst>
    <p:tags r:id="rId7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38"/>
    <a:srgbClr val="000000"/>
    <a:srgbClr val="92D3DF"/>
    <a:srgbClr val="53B9CD"/>
    <a:srgbClr val="50CFDA"/>
    <a:srgbClr val="DEE4FA"/>
    <a:srgbClr val="486AE5"/>
    <a:srgbClr val="24357A"/>
    <a:srgbClr val="F5EEF8"/>
    <a:srgbClr val="142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46B38E-1FEC-425D-9659-2F66D00154B7}" v="9" dt="2019-04-26T15:53:28.945"/>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7" autoAdjust="0"/>
    <p:restoredTop sz="85395" autoAdjust="0"/>
  </p:normalViewPr>
  <p:slideViewPr>
    <p:cSldViewPr>
      <p:cViewPr varScale="1">
        <p:scale>
          <a:sx n="77" d="100"/>
          <a:sy n="77" d="100"/>
        </p:scale>
        <p:origin x="468" y="54"/>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4/26/2019</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4/26/2019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698500"/>
            <a:ext cx="3722688" cy="2095500"/>
          </a:xfrm>
        </p:spPr>
      </p:sp>
      <p:sp>
        <p:nvSpPr>
          <p:cNvPr id="3" name="Notes Placeholder 2"/>
          <p:cNvSpPr>
            <a:spLocks noGrp="1"/>
          </p:cNvSpPr>
          <p:nvPr>
            <p:ph type="body" idx="1"/>
          </p:nvPr>
        </p:nvSpPr>
        <p:spPr>
          <a:xfrm>
            <a:off x="701836" y="3003136"/>
            <a:ext cx="5619428" cy="5607466"/>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It is important to note that when you start the purchasing workflow by creating a Purchase Order line, the first thing you choose is the </a:t>
            </a:r>
            <a:r>
              <a:rPr lang="en-US" sz="1000" b="1" baseline="0" dirty="0"/>
              <a:t>Purchase Type</a:t>
            </a:r>
            <a:r>
              <a:rPr lang="en-US" sz="1000" baseline="0" dirty="0"/>
              <a:t>. </a:t>
            </a:r>
            <a:endParaRPr lang="en-US" sz="1000" dirty="0"/>
          </a:p>
          <a:p>
            <a:endParaRPr lang="en-US" sz="1000" dirty="0"/>
          </a:p>
          <a:p>
            <a:r>
              <a:rPr lang="en-US" sz="1000" dirty="0"/>
              <a:t>In this screenshot, we</a:t>
            </a:r>
            <a:r>
              <a:rPr lang="en-US" sz="1000" baseline="0" dirty="0"/>
              <a:t> are</a:t>
            </a:r>
            <a:r>
              <a:rPr lang="en-US" sz="1000" dirty="0"/>
              <a:t> creating a PO line with the purchase type of Print Book - One Time. The purchase type defines two things: </a:t>
            </a:r>
          </a:p>
          <a:p>
            <a:pPr marL="228600" indent="-228600">
              <a:buAutoNum type="arabicParenBoth"/>
            </a:pPr>
            <a:r>
              <a:rPr lang="en-US" sz="1000" dirty="0"/>
              <a:t>the </a:t>
            </a:r>
            <a:r>
              <a:rPr lang="en-US" sz="1000" b="1" dirty="0"/>
              <a:t>inventory type</a:t>
            </a:r>
            <a:r>
              <a:rPr lang="en-US" sz="1000" b="1" baseline="0" dirty="0"/>
              <a:t> </a:t>
            </a:r>
            <a:r>
              <a:rPr lang="en-US" sz="1000" dirty="0"/>
              <a:t>that</a:t>
            </a:r>
            <a:r>
              <a:rPr lang="en-US" sz="1000" baseline="0" dirty="0"/>
              <a:t> Alma will automatically create (e.g., physical or electronic inventory; in this case it is physical inventory), and </a:t>
            </a:r>
          </a:p>
          <a:p>
            <a:pPr marL="228600" indent="-228600">
              <a:buAutoNum type="arabicParenBoth"/>
            </a:pPr>
            <a:r>
              <a:rPr lang="en-US" sz="1000" baseline="0" dirty="0"/>
              <a:t>the </a:t>
            </a:r>
            <a:r>
              <a:rPr lang="en-US" sz="1000" b="1" baseline="0" dirty="0"/>
              <a:t>continuity</a:t>
            </a:r>
            <a:r>
              <a:rPr lang="en-US" sz="1000" b="0" baseline="0" dirty="0"/>
              <a:t> (e.g., is it a one-time order, is it a continuous order such as a subscription, or is it a standing order)</a:t>
            </a:r>
            <a:endParaRPr lang="en-US" sz="1000" baseline="0" dirty="0"/>
          </a:p>
          <a:p>
            <a:endParaRPr lang="en-US" sz="10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t>Once</a:t>
            </a:r>
            <a:r>
              <a:rPr lang="en-US" sz="1000" baseline="0" dirty="0"/>
              <a:t> you choose the Purchase Type, you cannot change it later on. This is because the continuity and inventory type that are defined in the Purchase Type are core to the data structure of the purchase order line and </a:t>
            </a:r>
            <a:r>
              <a:rPr lang="en-US" sz="1000" u="none" baseline="0" dirty="0"/>
              <a:t>most of the options for the downstream workflows are defined by the inventory type and continuity.</a:t>
            </a:r>
            <a:endParaRPr lang="en-US" sz="1000" u="none" dirty="0"/>
          </a:p>
          <a:p>
            <a:endParaRPr lang="en-US" sz="10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For example, if I create physical inventory (Print Book in this example), it will trigger Receiving workflows. If I create electronic inventory, it will trigger activation workflows. If it is a one-time order, it will remain open until it is received and paid for. If it is a continuous order (for example, a subscription), it will remain open until it is canceled. </a:t>
            </a:r>
            <a:endParaRPr lang="en-US" sz="10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a:p>
          <a:p>
            <a:r>
              <a:rPr lang="en-US" sz="1000" dirty="0"/>
              <a:t>The</a:t>
            </a:r>
            <a:r>
              <a:rPr lang="en-US" sz="1000" baseline="0" dirty="0"/>
              <a:t> PO line</a:t>
            </a:r>
            <a:r>
              <a:rPr lang="en-US" sz="1000" dirty="0"/>
              <a:t> also defines the</a:t>
            </a:r>
            <a:r>
              <a:rPr lang="en-US" sz="1000" baseline="0" dirty="0"/>
              <a:t> acquisitions material type which, unlike the purchase type, </a:t>
            </a:r>
            <a:r>
              <a:rPr lang="en-US" sz="1000" i="1" baseline="0" dirty="0"/>
              <a:t>can</a:t>
            </a:r>
            <a:r>
              <a:rPr lang="en-US" sz="1000" baseline="0" dirty="0"/>
              <a:t> be changed later on. </a:t>
            </a:r>
          </a:p>
          <a:p>
            <a:endParaRPr lang="en-US" sz="10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It’s important to keep this in mind when you are creating purchase order lines. Additionally, if you are in implementation, take a good look at your migrated data and ensure that that continuity and inventory type migrated correctly.</a:t>
            </a:r>
            <a:endParaRPr lang="en-US" sz="1000"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7</a:t>
            </a:fld>
            <a:endParaRPr lang="en-US">
              <a:cs typeface="Arial" pitchFamily="34" charset="0"/>
            </a:endParaRPr>
          </a:p>
        </p:txBody>
      </p:sp>
    </p:spTree>
    <p:extLst>
      <p:ext uri="{BB962C8B-B14F-4D97-AF65-F5344CB8AC3E}">
        <p14:creationId xmlns:p14="http://schemas.microsoft.com/office/powerpoint/2010/main" val="2525303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1367401B-FB73-460B-B34B-AE2D26C8FE60}" type="slidenum">
              <a:rPr lang="en-US" smtClean="0"/>
              <a:t>23</a:t>
            </a:fld>
            <a:endParaRPr lang="en-US"/>
          </a:p>
        </p:txBody>
      </p:sp>
    </p:spTree>
    <p:extLst>
      <p:ext uri="{BB962C8B-B14F-4D97-AF65-F5344CB8AC3E}">
        <p14:creationId xmlns:p14="http://schemas.microsoft.com/office/powerpoint/2010/main" val="533333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40</a:t>
            </a:fld>
            <a:endParaRPr lang="en-US"/>
          </a:p>
        </p:txBody>
      </p:sp>
    </p:spTree>
    <p:extLst>
      <p:ext uri="{BB962C8B-B14F-4D97-AF65-F5344CB8AC3E}">
        <p14:creationId xmlns:p14="http://schemas.microsoft.com/office/powerpoint/2010/main" val="1944565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TUESDAY</a:t>
            </a:r>
          </a:p>
        </p:txBody>
      </p:sp>
      <p:sp>
        <p:nvSpPr>
          <p:cNvPr id="4" name="Slide Number Placeholder 3"/>
          <p:cNvSpPr>
            <a:spLocks noGrp="1"/>
          </p:cNvSpPr>
          <p:nvPr>
            <p:ph type="sldNum" sz="quarter" idx="5"/>
          </p:nvPr>
        </p:nvSpPr>
        <p:spPr/>
        <p:txBody>
          <a:bodyPr/>
          <a:lstStyle/>
          <a:p>
            <a:fld id="{1367401B-FB73-460B-B34B-AE2D26C8FE60}" type="slidenum">
              <a:rPr lang="en-US" smtClean="0"/>
              <a:t>65</a:t>
            </a:fld>
            <a:endParaRPr lang="en-US"/>
          </a:p>
        </p:txBody>
      </p:sp>
    </p:spTree>
    <p:extLst>
      <p:ext uri="{BB962C8B-B14F-4D97-AF65-F5344CB8AC3E}">
        <p14:creationId xmlns:p14="http://schemas.microsoft.com/office/powerpoint/2010/main" val="2619344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6" y="-60986"/>
            <a:ext cx="9143999" cy="3216881"/>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245562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0838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593587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27128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7" name="Text Placeholder 10">
            <a:extLst>
              <a:ext uri="{FF2B5EF4-FFF2-40B4-BE49-F238E27FC236}">
                <a16:creationId xmlns:a16="http://schemas.microsoft.com/office/drawing/2014/main" id="{7AB3B9CF-95BB-432A-BDB8-C551CE5AC695}"/>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59238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 name="Text Placeholder 10">
            <a:extLst>
              <a:ext uri="{FF2B5EF4-FFF2-40B4-BE49-F238E27FC236}">
                <a16:creationId xmlns:a16="http://schemas.microsoft.com/office/drawing/2014/main" id="{B9860F54-6473-42B9-9C70-2120A13EDC90}"/>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 name="Text Placeholder 10">
            <a:extLst>
              <a:ext uri="{FF2B5EF4-FFF2-40B4-BE49-F238E27FC236}">
                <a16:creationId xmlns:a16="http://schemas.microsoft.com/office/drawing/2014/main" id="{5E0AA6E8-5C67-4218-B9D9-F0A61180B1E8}"/>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 y="0"/>
            <a:ext cx="9141291"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 name="Text Placeholder 10">
            <a:extLst>
              <a:ext uri="{FF2B5EF4-FFF2-40B4-BE49-F238E27FC236}">
                <a16:creationId xmlns:a16="http://schemas.microsoft.com/office/drawing/2014/main" id="{619BA8FF-75EB-4AF8-8E79-7820FDCF47BF}"/>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902147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2019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9" r:id="rId7"/>
    <p:sldLayoutId id="2147483805" r:id="rId8"/>
    <p:sldLayoutId id="214748376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810" r:id="rId18"/>
    <p:sldLayoutId id="2147483764" r:id="rId19"/>
    <p:sldLayoutId id="2147483793" r:id="rId20"/>
    <p:sldLayoutId id="2147483802" r:id="rId21"/>
    <p:sldLayoutId id="2147483813" r:id="rId22"/>
    <p:sldLayoutId id="2147483814" r:id="rId23"/>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9.xml"/><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0.png"/><Relationship Id="rId1" Type="http://schemas.openxmlformats.org/officeDocument/2006/relationships/slideLayout" Target="../slideLayouts/slideLayout9.xml"/><Relationship Id="rId4" Type="http://schemas.openxmlformats.org/officeDocument/2006/relationships/image" Target="../media/image73.png"/></Relationships>
</file>

<file path=ppt/slides/_rels/slide4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0.png"/><Relationship Id="rId1" Type="http://schemas.openxmlformats.org/officeDocument/2006/relationships/slideLayout" Target="../slideLayouts/slideLayout9.xml"/><Relationship Id="rId4" Type="http://schemas.openxmlformats.org/officeDocument/2006/relationships/image" Target="../media/image7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9.xml"/><Relationship Id="rId4" Type="http://schemas.openxmlformats.org/officeDocument/2006/relationships/image" Target="../media/image83.png"/></Relationships>
</file>

<file path=ppt/slides/_rels/slide5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86.png"/><Relationship Id="rId1" Type="http://schemas.openxmlformats.org/officeDocument/2006/relationships/slideLayout" Target="../slideLayouts/slideLayout9.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5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5.xml"/></Relationships>
</file>

<file path=ppt/slides/_rels/slide64.xml.rels><?xml version="1.0" encoding="UTF-8" standalone="yes"?>
<Relationships xmlns="http://schemas.openxmlformats.org/package/2006/relationships"><Relationship Id="rId3" Type="http://schemas.openxmlformats.org/officeDocument/2006/relationships/hyperlink" Target="https://knowledge.exlibrisgroup.com/Cross_Product/Conferences_and_Seminars/Technical_Seminar/2019_Knowledge_Days" TargetMode="External"/><Relationship Id="rId2" Type="http://schemas.openxmlformats.org/officeDocument/2006/relationships/slideLayout" Target="../slideLayouts/slideLayout9.xml"/><Relationship Id="rId1" Type="http://schemas.openxmlformats.org/officeDocument/2006/relationships/tags" Target="../tags/tag6.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tags" Target="../tags/tag7.xml"/><Relationship Id="rId5" Type="http://schemas.openxmlformats.org/officeDocument/2006/relationships/image" Target="../media/image98.png"/><Relationship Id="rId4" Type="http://schemas.openxmlformats.org/officeDocument/2006/relationships/image" Target="../media/image97.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21BD16-7D25-48C4-9F8A-B5008FB22514}"/>
              </a:ext>
            </a:extLst>
          </p:cNvPr>
          <p:cNvSpPr>
            <a:spLocks noGrp="1"/>
          </p:cNvSpPr>
          <p:nvPr>
            <p:ph type="ctrTitle"/>
          </p:nvPr>
        </p:nvSpPr>
        <p:spPr>
          <a:xfrm>
            <a:off x="535708" y="2714222"/>
            <a:ext cx="6326909" cy="1081664"/>
          </a:xfrm>
        </p:spPr>
        <p:txBody>
          <a:bodyPr/>
          <a:lstStyle/>
          <a:p>
            <a:r>
              <a:rPr lang="en-US" dirty="0"/>
              <a:t>Optimize and Streamline Alma Workflows</a:t>
            </a:r>
          </a:p>
        </p:txBody>
      </p:sp>
      <p:sp>
        <p:nvSpPr>
          <p:cNvPr id="2" name="Text Placeholder 1">
            <a:extLst>
              <a:ext uri="{FF2B5EF4-FFF2-40B4-BE49-F238E27FC236}">
                <a16:creationId xmlns:a16="http://schemas.microsoft.com/office/drawing/2014/main" id="{98F55D24-3B63-4DCB-BCFF-161EA444AF7E}"/>
              </a:ext>
            </a:extLst>
          </p:cNvPr>
          <p:cNvSpPr>
            <a:spLocks noGrp="1"/>
          </p:cNvSpPr>
          <p:nvPr>
            <p:ph type="body" sz="quarter" idx="12"/>
          </p:nvPr>
        </p:nvSpPr>
        <p:spPr/>
        <p:txBody>
          <a:bodyPr>
            <a:normAutofit/>
          </a:bodyPr>
          <a:lstStyle/>
          <a:p>
            <a:r>
              <a:rPr lang="en-US" dirty="0"/>
              <a:t>Megan Drake</a:t>
            </a:r>
          </a:p>
        </p:txBody>
      </p:sp>
    </p:spTree>
    <p:custDataLst>
      <p:tags r:id="rId1"/>
    </p:custDataLst>
    <p:extLst>
      <p:ext uri="{BB962C8B-B14F-4D97-AF65-F5344CB8AC3E}">
        <p14:creationId xmlns:p14="http://schemas.microsoft.com/office/powerpoint/2010/main" val="1345255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D7BE43-2CB3-4C4F-B5C6-9DB9DEAB3EB6}"/>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3" name="Title 2">
            <a:extLst>
              <a:ext uri="{FF2B5EF4-FFF2-40B4-BE49-F238E27FC236}">
                <a16:creationId xmlns:a16="http://schemas.microsoft.com/office/drawing/2014/main" id="{37CB3454-260E-457E-B829-5080AB369073}"/>
              </a:ext>
            </a:extLst>
          </p:cNvPr>
          <p:cNvSpPr>
            <a:spLocks noGrp="1"/>
          </p:cNvSpPr>
          <p:nvPr>
            <p:ph type="title"/>
          </p:nvPr>
        </p:nvSpPr>
        <p:spPr/>
        <p:txBody>
          <a:bodyPr/>
          <a:lstStyle/>
          <a:p>
            <a:r>
              <a:rPr lang="en-US" dirty="0"/>
              <a:t>Purchase Type</a:t>
            </a:r>
          </a:p>
        </p:txBody>
      </p:sp>
      <p:pic>
        <p:nvPicPr>
          <p:cNvPr id="6" name="Content Placeholder 5">
            <a:extLst>
              <a:ext uri="{FF2B5EF4-FFF2-40B4-BE49-F238E27FC236}">
                <a16:creationId xmlns:a16="http://schemas.microsoft.com/office/drawing/2014/main" id="{55BD50F6-A148-40CF-BA14-72A404DB2F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288" y="1657782"/>
            <a:ext cx="8424862" cy="2207349"/>
          </a:xfrm>
        </p:spPr>
      </p:pic>
    </p:spTree>
    <p:extLst>
      <p:ext uri="{BB962C8B-B14F-4D97-AF65-F5344CB8AC3E}">
        <p14:creationId xmlns:p14="http://schemas.microsoft.com/office/powerpoint/2010/main" val="771253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59DF57-D94E-4C2F-9D0F-15DF208F79AC}"/>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3" name="Title 2">
            <a:extLst>
              <a:ext uri="{FF2B5EF4-FFF2-40B4-BE49-F238E27FC236}">
                <a16:creationId xmlns:a16="http://schemas.microsoft.com/office/drawing/2014/main" id="{1D71E620-2EF8-43EF-B370-8A57AA82C361}"/>
              </a:ext>
            </a:extLst>
          </p:cNvPr>
          <p:cNvSpPr>
            <a:spLocks noGrp="1"/>
          </p:cNvSpPr>
          <p:nvPr>
            <p:ph type="title"/>
          </p:nvPr>
        </p:nvSpPr>
        <p:spPr/>
        <p:txBody>
          <a:bodyPr/>
          <a:lstStyle/>
          <a:p>
            <a:r>
              <a:rPr lang="en-US" dirty="0"/>
              <a:t>Purchase Type</a:t>
            </a:r>
          </a:p>
        </p:txBody>
      </p:sp>
      <p:pic>
        <p:nvPicPr>
          <p:cNvPr id="6" name="Content Placeholder 5">
            <a:extLst>
              <a:ext uri="{FF2B5EF4-FFF2-40B4-BE49-F238E27FC236}">
                <a16:creationId xmlns:a16="http://schemas.microsoft.com/office/drawing/2014/main" id="{0FBD6CD4-A0E4-453C-A289-EA2E79C9FC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288" y="1767163"/>
            <a:ext cx="8424862" cy="1988587"/>
          </a:xfrm>
        </p:spPr>
      </p:pic>
    </p:spTree>
    <p:extLst>
      <p:ext uri="{BB962C8B-B14F-4D97-AF65-F5344CB8AC3E}">
        <p14:creationId xmlns:p14="http://schemas.microsoft.com/office/powerpoint/2010/main" val="3138607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59DF57-D94E-4C2F-9D0F-15DF208F79AC}"/>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3" name="Title 2">
            <a:extLst>
              <a:ext uri="{FF2B5EF4-FFF2-40B4-BE49-F238E27FC236}">
                <a16:creationId xmlns:a16="http://schemas.microsoft.com/office/drawing/2014/main" id="{1D71E620-2EF8-43EF-B370-8A57AA82C361}"/>
              </a:ext>
            </a:extLst>
          </p:cNvPr>
          <p:cNvSpPr>
            <a:spLocks noGrp="1"/>
          </p:cNvSpPr>
          <p:nvPr>
            <p:ph type="title"/>
          </p:nvPr>
        </p:nvSpPr>
        <p:spPr/>
        <p:txBody>
          <a:bodyPr/>
          <a:lstStyle/>
          <a:p>
            <a:r>
              <a:rPr lang="en-US" dirty="0"/>
              <a:t>Purchase Type</a:t>
            </a:r>
          </a:p>
        </p:txBody>
      </p:sp>
      <p:pic>
        <p:nvPicPr>
          <p:cNvPr id="6" name="Content Placeholder 5">
            <a:extLst>
              <a:ext uri="{FF2B5EF4-FFF2-40B4-BE49-F238E27FC236}">
                <a16:creationId xmlns:a16="http://schemas.microsoft.com/office/drawing/2014/main" id="{22ECCF97-44EC-47FB-B060-E948673E97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7094" y="771525"/>
            <a:ext cx="6061249" cy="3979863"/>
          </a:xfrm>
        </p:spPr>
      </p:pic>
    </p:spTree>
    <p:extLst>
      <p:ext uri="{BB962C8B-B14F-4D97-AF65-F5344CB8AC3E}">
        <p14:creationId xmlns:p14="http://schemas.microsoft.com/office/powerpoint/2010/main" val="3920410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59DF57-D94E-4C2F-9D0F-15DF208F79AC}"/>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3" name="Title 2">
            <a:extLst>
              <a:ext uri="{FF2B5EF4-FFF2-40B4-BE49-F238E27FC236}">
                <a16:creationId xmlns:a16="http://schemas.microsoft.com/office/drawing/2014/main" id="{1D71E620-2EF8-43EF-B370-8A57AA82C361}"/>
              </a:ext>
            </a:extLst>
          </p:cNvPr>
          <p:cNvSpPr>
            <a:spLocks noGrp="1"/>
          </p:cNvSpPr>
          <p:nvPr>
            <p:ph type="title"/>
          </p:nvPr>
        </p:nvSpPr>
        <p:spPr/>
        <p:txBody>
          <a:bodyPr/>
          <a:lstStyle/>
          <a:p>
            <a:r>
              <a:rPr lang="en-US" dirty="0"/>
              <a:t>Purchase Type</a:t>
            </a:r>
          </a:p>
        </p:txBody>
      </p:sp>
      <p:pic>
        <p:nvPicPr>
          <p:cNvPr id="8" name="Content Placeholder 7">
            <a:extLst>
              <a:ext uri="{FF2B5EF4-FFF2-40B4-BE49-F238E27FC236}">
                <a16:creationId xmlns:a16="http://schemas.microsoft.com/office/drawing/2014/main" id="{4453FCCA-2379-4C1A-A803-39B3B5AA69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288" y="2165936"/>
            <a:ext cx="8424862" cy="1191040"/>
          </a:xfrm>
        </p:spPr>
      </p:pic>
    </p:spTree>
    <p:extLst>
      <p:ext uri="{BB962C8B-B14F-4D97-AF65-F5344CB8AC3E}">
        <p14:creationId xmlns:p14="http://schemas.microsoft.com/office/powerpoint/2010/main" val="963190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59DF57-D94E-4C2F-9D0F-15DF208F79AC}"/>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3" name="Title 2">
            <a:extLst>
              <a:ext uri="{FF2B5EF4-FFF2-40B4-BE49-F238E27FC236}">
                <a16:creationId xmlns:a16="http://schemas.microsoft.com/office/drawing/2014/main" id="{1D71E620-2EF8-43EF-B370-8A57AA82C361}"/>
              </a:ext>
            </a:extLst>
          </p:cNvPr>
          <p:cNvSpPr>
            <a:spLocks noGrp="1"/>
          </p:cNvSpPr>
          <p:nvPr>
            <p:ph type="title"/>
          </p:nvPr>
        </p:nvSpPr>
        <p:spPr/>
        <p:txBody>
          <a:bodyPr/>
          <a:lstStyle/>
          <a:p>
            <a:r>
              <a:rPr lang="en-US" dirty="0"/>
              <a:t>Recommended Purchase Types to Retain</a:t>
            </a:r>
          </a:p>
        </p:txBody>
      </p:sp>
      <p:sp>
        <p:nvSpPr>
          <p:cNvPr id="4" name="Content Placeholder 3">
            <a:extLst>
              <a:ext uri="{FF2B5EF4-FFF2-40B4-BE49-F238E27FC236}">
                <a16:creationId xmlns:a16="http://schemas.microsoft.com/office/drawing/2014/main" id="{6988DA16-FDF9-493B-83B4-4C62AB1D64A9}"/>
              </a:ext>
            </a:extLst>
          </p:cNvPr>
          <p:cNvSpPr>
            <a:spLocks noGrp="1"/>
          </p:cNvSpPr>
          <p:nvPr>
            <p:ph idx="1"/>
          </p:nvPr>
        </p:nvSpPr>
        <p:spPr>
          <a:xfrm>
            <a:off x="359532" y="811724"/>
            <a:ext cx="8424936" cy="3979385"/>
          </a:xfrm>
        </p:spPr>
        <p:txBody>
          <a:bodyPr>
            <a:normAutofit fontScale="85000" lnSpcReduction="20000"/>
          </a:bodyPr>
          <a:lstStyle/>
          <a:p>
            <a:r>
              <a:rPr lang="en-US" dirty="0"/>
              <a:t>Physical</a:t>
            </a:r>
          </a:p>
          <a:p>
            <a:pPr lvl="1"/>
            <a:r>
              <a:rPr lang="en-US" dirty="0"/>
              <a:t>Physical – Subscription</a:t>
            </a:r>
          </a:p>
          <a:p>
            <a:pPr lvl="1"/>
            <a:r>
              <a:rPr lang="en-US" dirty="0"/>
              <a:t>Physical – One Time</a:t>
            </a:r>
          </a:p>
          <a:p>
            <a:pPr lvl="1"/>
            <a:r>
              <a:rPr lang="en-US" dirty="0"/>
              <a:t>Physical – Standing Order Monograph</a:t>
            </a:r>
          </a:p>
          <a:p>
            <a:r>
              <a:rPr lang="en-US" dirty="0"/>
              <a:t>Electronic</a:t>
            </a:r>
          </a:p>
          <a:p>
            <a:pPr lvl="1"/>
            <a:r>
              <a:rPr lang="en-US" dirty="0"/>
              <a:t>Electronic Collection – Subscription</a:t>
            </a:r>
          </a:p>
          <a:p>
            <a:pPr lvl="1"/>
            <a:r>
              <a:rPr lang="en-US" dirty="0"/>
              <a:t>Electronic Collection – One Time</a:t>
            </a:r>
          </a:p>
          <a:p>
            <a:pPr lvl="1"/>
            <a:r>
              <a:rPr lang="en-US" dirty="0"/>
              <a:t>Electronic Title – Subscription</a:t>
            </a:r>
          </a:p>
          <a:p>
            <a:pPr lvl="1"/>
            <a:r>
              <a:rPr lang="en-US" dirty="0"/>
              <a:t>Electronic Title – One Time</a:t>
            </a:r>
          </a:p>
          <a:p>
            <a:pPr lvl="1"/>
            <a:r>
              <a:rPr lang="en-US" dirty="0"/>
              <a:t>Electronic Title – Standing Order</a:t>
            </a:r>
          </a:p>
          <a:p>
            <a:r>
              <a:rPr lang="en-US" dirty="0"/>
              <a:t>Non-Inventory</a:t>
            </a:r>
          </a:p>
          <a:p>
            <a:pPr lvl="1"/>
            <a:r>
              <a:rPr lang="en-US" dirty="0"/>
              <a:t>Access Service – Subscription</a:t>
            </a:r>
          </a:p>
          <a:p>
            <a:pPr lvl="1"/>
            <a:r>
              <a:rPr lang="en-US" dirty="0"/>
              <a:t>Other Service – One Time</a:t>
            </a:r>
          </a:p>
          <a:p>
            <a:pPr lvl="1"/>
            <a:endParaRPr lang="en-US" dirty="0"/>
          </a:p>
          <a:p>
            <a:pPr lvl="1"/>
            <a:endParaRPr lang="en-US" dirty="0"/>
          </a:p>
        </p:txBody>
      </p:sp>
    </p:spTree>
    <p:extLst>
      <p:ext uri="{BB962C8B-B14F-4D97-AF65-F5344CB8AC3E}">
        <p14:creationId xmlns:p14="http://schemas.microsoft.com/office/powerpoint/2010/main" val="4210215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E0073D-D536-4F67-95FC-4B342FD8DC3C}"/>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3" name="Title 2">
            <a:extLst>
              <a:ext uri="{FF2B5EF4-FFF2-40B4-BE49-F238E27FC236}">
                <a16:creationId xmlns:a16="http://schemas.microsoft.com/office/drawing/2014/main" id="{DE81FD30-548A-4397-A7D7-C95EDF61096E}"/>
              </a:ext>
            </a:extLst>
          </p:cNvPr>
          <p:cNvSpPr>
            <a:spLocks noGrp="1"/>
          </p:cNvSpPr>
          <p:nvPr>
            <p:ph type="title"/>
          </p:nvPr>
        </p:nvSpPr>
        <p:spPr/>
        <p:txBody>
          <a:bodyPr/>
          <a:lstStyle/>
          <a:p>
            <a:r>
              <a:rPr lang="en-US" dirty="0"/>
              <a:t>Order Line Templates</a:t>
            </a:r>
          </a:p>
        </p:txBody>
      </p:sp>
      <p:sp>
        <p:nvSpPr>
          <p:cNvPr id="4" name="Content Placeholder 3">
            <a:extLst>
              <a:ext uri="{FF2B5EF4-FFF2-40B4-BE49-F238E27FC236}">
                <a16:creationId xmlns:a16="http://schemas.microsoft.com/office/drawing/2014/main" id="{5BC3B23B-1297-43C9-ABC4-D6577FE5F04B}"/>
              </a:ext>
            </a:extLst>
          </p:cNvPr>
          <p:cNvSpPr>
            <a:spLocks noGrp="1"/>
          </p:cNvSpPr>
          <p:nvPr>
            <p:ph idx="1"/>
          </p:nvPr>
        </p:nvSpPr>
        <p:spPr/>
        <p:txBody>
          <a:bodyPr>
            <a:normAutofit/>
          </a:bodyPr>
          <a:lstStyle/>
          <a:p>
            <a:pPr marL="0" indent="0">
              <a:spcBef>
                <a:spcPts val="0"/>
              </a:spcBef>
              <a:buNone/>
            </a:pPr>
            <a:r>
              <a:rPr lang="en-US" sz="2800" dirty="0"/>
              <a:t>Create templates for:</a:t>
            </a:r>
          </a:p>
          <a:p>
            <a:pPr marL="0" indent="0">
              <a:spcBef>
                <a:spcPts val="0"/>
              </a:spcBef>
              <a:buNone/>
            </a:pPr>
            <a:endParaRPr lang="en-US" dirty="0"/>
          </a:p>
          <a:p>
            <a:pPr>
              <a:lnSpc>
                <a:spcPct val="150000"/>
              </a:lnSpc>
              <a:spcBef>
                <a:spcPts val="0"/>
              </a:spcBef>
            </a:pPr>
            <a:r>
              <a:rPr lang="en-US" dirty="0"/>
              <a:t>Common combinations of vendor / fund / location</a:t>
            </a:r>
          </a:p>
          <a:p>
            <a:pPr>
              <a:lnSpc>
                <a:spcPct val="150000"/>
              </a:lnSpc>
              <a:spcBef>
                <a:spcPts val="0"/>
              </a:spcBef>
            </a:pPr>
            <a:r>
              <a:rPr lang="en-US" dirty="0"/>
              <a:t>Moving the ERM order process to ERM specialists</a:t>
            </a:r>
          </a:p>
          <a:p>
            <a:pPr>
              <a:lnSpc>
                <a:spcPct val="150000"/>
              </a:lnSpc>
              <a:spcBef>
                <a:spcPts val="0"/>
              </a:spcBef>
            </a:pPr>
            <a:r>
              <a:rPr lang="en-US" dirty="0"/>
              <a:t>Moving the Gift order process to Cataloging</a:t>
            </a:r>
          </a:p>
        </p:txBody>
      </p:sp>
    </p:spTree>
    <p:extLst>
      <p:ext uri="{BB962C8B-B14F-4D97-AF65-F5344CB8AC3E}">
        <p14:creationId xmlns:p14="http://schemas.microsoft.com/office/powerpoint/2010/main" val="3285423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8B6B75-CE06-4705-92EE-593ECD74C95D}"/>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3" name="Title 2">
            <a:extLst>
              <a:ext uri="{FF2B5EF4-FFF2-40B4-BE49-F238E27FC236}">
                <a16:creationId xmlns:a16="http://schemas.microsoft.com/office/drawing/2014/main" id="{B276D8E5-72C0-4972-87B1-63BA3BED55B2}"/>
              </a:ext>
            </a:extLst>
          </p:cNvPr>
          <p:cNvSpPr>
            <a:spLocks noGrp="1"/>
          </p:cNvSpPr>
          <p:nvPr>
            <p:ph type="title"/>
          </p:nvPr>
        </p:nvSpPr>
        <p:spPr/>
        <p:txBody>
          <a:bodyPr/>
          <a:lstStyle/>
          <a:p>
            <a:r>
              <a:rPr lang="en-US" dirty="0"/>
              <a:t>Order Line Templates</a:t>
            </a:r>
          </a:p>
        </p:txBody>
      </p:sp>
      <p:pic>
        <p:nvPicPr>
          <p:cNvPr id="8" name="Picture 7">
            <a:extLst>
              <a:ext uri="{FF2B5EF4-FFF2-40B4-BE49-F238E27FC236}">
                <a16:creationId xmlns:a16="http://schemas.microsoft.com/office/drawing/2014/main" id="{A6CC745F-8100-4341-9CE1-752D958AE6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724" y="646479"/>
            <a:ext cx="4687614" cy="3631724"/>
          </a:xfrm>
          <a:prstGeom prst="rect">
            <a:avLst/>
          </a:prstGeom>
        </p:spPr>
      </p:pic>
      <p:pic>
        <p:nvPicPr>
          <p:cNvPr id="10" name="Picture 9">
            <a:extLst>
              <a:ext uri="{FF2B5EF4-FFF2-40B4-BE49-F238E27FC236}">
                <a16:creationId xmlns:a16="http://schemas.microsoft.com/office/drawing/2014/main" id="{034001E0-328E-460F-9928-07CF8240C982}"/>
              </a:ext>
            </a:extLst>
          </p:cNvPr>
          <p:cNvPicPr>
            <a:picLocks noChangeAspect="1"/>
          </p:cNvPicPr>
          <p:nvPr/>
        </p:nvPicPr>
        <p:blipFill rotWithShape="1">
          <a:blip r:embed="rId3">
            <a:extLst>
              <a:ext uri="{28A0092B-C50C-407E-A947-70E740481C1C}">
                <a14:useLocalDpi xmlns:a14="http://schemas.microsoft.com/office/drawing/2010/main" val="0"/>
              </a:ext>
            </a:extLst>
          </a:blip>
          <a:srcRect t="29525"/>
          <a:stretch/>
        </p:blipFill>
        <p:spPr>
          <a:xfrm>
            <a:off x="2123728" y="771550"/>
            <a:ext cx="6030167" cy="2974178"/>
          </a:xfrm>
          <a:prstGeom prst="rect">
            <a:avLst/>
          </a:prstGeom>
        </p:spPr>
      </p:pic>
      <p:pic>
        <p:nvPicPr>
          <p:cNvPr id="12" name="Picture 11">
            <a:extLst>
              <a:ext uri="{FF2B5EF4-FFF2-40B4-BE49-F238E27FC236}">
                <a16:creationId xmlns:a16="http://schemas.microsoft.com/office/drawing/2014/main" id="{E61C44BD-D6DD-4862-9DB8-EEF5AE7426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7824" y="2462341"/>
            <a:ext cx="5611008" cy="1143160"/>
          </a:xfrm>
          <a:prstGeom prst="rect">
            <a:avLst/>
          </a:prstGeom>
        </p:spPr>
      </p:pic>
    </p:spTree>
    <p:extLst>
      <p:ext uri="{BB962C8B-B14F-4D97-AF65-F5344CB8AC3E}">
        <p14:creationId xmlns:p14="http://schemas.microsoft.com/office/powerpoint/2010/main" val="188039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9" presetClass="emph" presetSubtype="0" nodeType="withEffect">
                                  <p:stCondLst>
                                    <p:cond delay="0"/>
                                  </p:stCondLst>
                                  <p:childTnLst>
                                    <p:set>
                                      <p:cBhvr>
                                        <p:cTn id="15" dur="indefinite"/>
                                        <p:tgtEl>
                                          <p:spTgt spid="10"/>
                                        </p:tgtEl>
                                        <p:attrNameLst>
                                          <p:attrName>style.opacity</p:attrName>
                                        </p:attrNameLst>
                                      </p:cBhvr>
                                      <p:to>
                                        <p:strVal val="0.5"/>
                                      </p:to>
                                    </p:set>
                                    <p:animEffect filter="image" prLst="opacity: 0.5">
                                      <p:cBhvr rctx="IE">
                                        <p:cTn id="16"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9926B9-B5A7-4C41-84A9-81ACD08BD46E}"/>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3" name="Title 2">
            <a:extLst>
              <a:ext uri="{FF2B5EF4-FFF2-40B4-BE49-F238E27FC236}">
                <a16:creationId xmlns:a16="http://schemas.microsoft.com/office/drawing/2014/main" id="{2F76FC00-9CFA-4BB9-82C0-4EFE69221D5E}"/>
              </a:ext>
            </a:extLst>
          </p:cNvPr>
          <p:cNvSpPr>
            <a:spLocks noGrp="1"/>
          </p:cNvSpPr>
          <p:nvPr>
            <p:ph type="title"/>
          </p:nvPr>
        </p:nvSpPr>
        <p:spPr/>
        <p:txBody>
          <a:bodyPr/>
          <a:lstStyle/>
          <a:p>
            <a:r>
              <a:rPr lang="en-US" dirty="0"/>
              <a:t>Order Line Templates</a:t>
            </a:r>
          </a:p>
        </p:txBody>
      </p:sp>
      <p:pic>
        <p:nvPicPr>
          <p:cNvPr id="8" name="Picture 7">
            <a:extLst>
              <a:ext uri="{FF2B5EF4-FFF2-40B4-BE49-F238E27FC236}">
                <a16:creationId xmlns:a16="http://schemas.microsoft.com/office/drawing/2014/main" id="{5AB10CBD-F2F4-4798-AE06-22035247D8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 y="813159"/>
            <a:ext cx="8327354" cy="1916100"/>
          </a:xfrm>
          <a:prstGeom prst="rect">
            <a:avLst/>
          </a:prstGeom>
        </p:spPr>
      </p:pic>
      <p:pic>
        <p:nvPicPr>
          <p:cNvPr id="10" name="Picture 9">
            <a:extLst>
              <a:ext uri="{FF2B5EF4-FFF2-40B4-BE49-F238E27FC236}">
                <a16:creationId xmlns:a16="http://schemas.microsoft.com/office/drawing/2014/main" id="{D84F3E61-107D-43B8-926E-F68F2A1385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923678"/>
            <a:ext cx="8337300" cy="2223280"/>
          </a:xfrm>
          <a:prstGeom prst="rect">
            <a:avLst/>
          </a:prstGeom>
        </p:spPr>
      </p:pic>
    </p:spTree>
    <p:extLst>
      <p:ext uri="{BB962C8B-B14F-4D97-AF65-F5344CB8AC3E}">
        <p14:creationId xmlns:p14="http://schemas.microsoft.com/office/powerpoint/2010/main" val="386762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C2A70B-0245-4864-BCDB-87F4B2DF3076}"/>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3" name="Title 2">
            <a:extLst>
              <a:ext uri="{FF2B5EF4-FFF2-40B4-BE49-F238E27FC236}">
                <a16:creationId xmlns:a16="http://schemas.microsoft.com/office/drawing/2014/main" id="{5EE347C2-3A46-4515-BBE3-7D077BB3CDDD}"/>
              </a:ext>
            </a:extLst>
          </p:cNvPr>
          <p:cNvSpPr>
            <a:spLocks noGrp="1"/>
          </p:cNvSpPr>
          <p:nvPr>
            <p:ph type="title"/>
          </p:nvPr>
        </p:nvSpPr>
        <p:spPr/>
        <p:txBody>
          <a:bodyPr/>
          <a:lstStyle/>
          <a:p>
            <a:r>
              <a:rPr lang="en-US" dirty="0"/>
              <a:t>Order Line Templates</a:t>
            </a:r>
          </a:p>
        </p:txBody>
      </p:sp>
      <p:pic>
        <p:nvPicPr>
          <p:cNvPr id="6" name="Picture 5">
            <a:extLst>
              <a:ext uri="{FF2B5EF4-FFF2-40B4-BE49-F238E27FC236}">
                <a16:creationId xmlns:a16="http://schemas.microsoft.com/office/drawing/2014/main" id="{35900410-4795-4517-A19C-5E52F2D27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522" y="1742959"/>
            <a:ext cx="5772956" cy="1657581"/>
          </a:xfrm>
          <a:prstGeom prst="rect">
            <a:avLst/>
          </a:prstGeom>
        </p:spPr>
      </p:pic>
    </p:spTree>
    <p:extLst>
      <p:ext uri="{BB962C8B-B14F-4D97-AF65-F5344CB8AC3E}">
        <p14:creationId xmlns:p14="http://schemas.microsoft.com/office/powerpoint/2010/main" val="2571114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9926B9-B5A7-4C41-84A9-81ACD08BD46E}"/>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3" name="Title 2">
            <a:extLst>
              <a:ext uri="{FF2B5EF4-FFF2-40B4-BE49-F238E27FC236}">
                <a16:creationId xmlns:a16="http://schemas.microsoft.com/office/drawing/2014/main" id="{2F76FC00-9CFA-4BB9-82C0-4EFE69221D5E}"/>
              </a:ext>
            </a:extLst>
          </p:cNvPr>
          <p:cNvSpPr>
            <a:spLocks noGrp="1"/>
          </p:cNvSpPr>
          <p:nvPr>
            <p:ph type="title"/>
          </p:nvPr>
        </p:nvSpPr>
        <p:spPr/>
        <p:txBody>
          <a:bodyPr/>
          <a:lstStyle/>
          <a:p>
            <a:r>
              <a:rPr lang="en-US" dirty="0"/>
              <a:t>Order Line Templates</a:t>
            </a:r>
          </a:p>
        </p:txBody>
      </p:sp>
      <p:pic>
        <p:nvPicPr>
          <p:cNvPr id="8" name="Picture 7">
            <a:extLst>
              <a:ext uri="{FF2B5EF4-FFF2-40B4-BE49-F238E27FC236}">
                <a16:creationId xmlns:a16="http://schemas.microsoft.com/office/drawing/2014/main" id="{6C440E56-8C7B-4274-BBC7-5C8DB78FBC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915329"/>
            <a:ext cx="4737951" cy="3602893"/>
          </a:xfrm>
          <a:prstGeom prst="rect">
            <a:avLst/>
          </a:prstGeom>
        </p:spPr>
      </p:pic>
      <p:pic>
        <p:nvPicPr>
          <p:cNvPr id="10" name="Picture 9">
            <a:extLst>
              <a:ext uri="{FF2B5EF4-FFF2-40B4-BE49-F238E27FC236}">
                <a16:creationId xmlns:a16="http://schemas.microsoft.com/office/drawing/2014/main" id="{85432269-E53C-4C30-A01B-86D9D630B84D}"/>
              </a:ext>
            </a:extLst>
          </p:cNvPr>
          <p:cNvPicPr>
            <a:picLocks noChangeAspect="1"/>
          </p:cNvPicPr>
          <p:nvPr/>
        </p:nvPicPr>
        <p:blipFill rotWithShape="1">
          <a:blip r:embed="rId3">
            <a:extLst>
              <a:ext uri="{28A0092B-C50C-407E-A947-70E740481C1C}">
                <a14:useLocalDpi xmlns:a14="http://schemas.microsoft.com/office/drawing/2010/main" val="0"/>
              </a:ext>
            </a:extLst>
          </a:blip>
          <a:srcRect r="45910"/>
          <a:stretch/>
        </p:blipFill>
        <p:spPr>
          <a:xfrm>
            <a:off x="287523" y="1949700"/>
            <a:ext cx="4809959" cy="1100900"/>
          </a:xfrm>
          <a:prstGeom prst="rect">
            <a:avLst/>
          </a:prstGeom>
        </p:spPr>
      </p:pic>
      <p:pic>
        <p:nvPicPr>
          <p:cNvPr id="12" name="Picture 11">
            <a:extLst>
              <a:ext uri="{FF2B5EF4-FFF2-40B4-BE49-F238E27FC236}">
                <a16:creationId xmlns:a16="http://schemas.microsoft.com/office/drawing/2014/main" id="{DEA1326C-DC0F-4C8F-8186-ADB52D253E60}"/>
              </a:ext>
            </a:extLst>
          </p:cNvPr>
          <p:cNvPicPr>
            <a:picLocks noChangeAspect="1"/>
          </p:cNvPicPr>
          <p:nvPr/>
        </p:nvPicPr>
        <p:blipFill rotWithShape="1">
          <a:blip r:embed="rId3">
            <a:extLst>
              <a:ext uri="{28A0092B-C50C-407E-A947-70E740481C1C}">
                <a14:useLocalDpi xmlns:a14="http://schemas.microsoft.com/office/drawing/2010/main" val="0"/>
              </a:ext>
            </a:extLst>
          </a:blip>
          <a:srcRect l="52950"/>
          <a:stretch/>
        </p:blipFill>
        <p:spPr>
          <a:xfrm>
            <a:off x="4427984" y="1949700"/>
            <a:ext cx="4302216" cy="1132039"/>
          </a:xfrm>
          <a:prstGeom prst="rect">
            <a:avLst/>
          </a:prstGeom>
        </p:spPr>
      </p:pic>
    </p:spTree>
    <p:extLst>
      <p:ext uri="{BB962C8B-B14F-4D97-AF65-F5344CB8AC3E}">
        <p14:creationId xmlns:p14="http://schemas.microsoft.com/office/powerpoint/2010/main" val="41895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1"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Welcome and Introductions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lstStyle/>
          <a:p>
            <a:r>
              <a:rPr lang="en-US" dirty="0"/>
              <a:t>Megan Drake</a:t>
            </a:r>
          </a:p>
          <a:p>
            <a:pPr lvl="1"/>
            <a:r>
              <a:rPr lang="en-US" dirty="0"/>
              <a:t>MLS, 2005</a:t>
            </a:r>
          </a:p>
          <a:p>
            <a:pPr lvl="1"/>
            <a:r>
              <a:rPr lang="en-US" dirty="0"/>
              <a:t>Four years at Ex Libris</a:t>
            </a:r>
          </a:p>
          <a:p>
            <a:pPr lvl="2"/>
            <a:r>
              <a:rPr lang="en-US" dirty="0"/>
              <a:t>Consulting Services Manager</a:t>
            </a:r>
          </a:p>
          <a:p>
            <a:pPr lvl="2"/>
            <a:r>
              <a:rPr lang="en-US" dirty="0"/>
              <a:t>Expert Services, Special Projects, Functional Workshops</a:t>
            </a:r>
          </a:p>
          <a:p>
            <a:pPr lvl="2"/>
            <a:r>
              <a:rPr lang="en-US" dirty="0"/>
              <a:t>Previously Senior Implementation Consultant</a:t>
            </a:r>
          </a:p>
          <a:p>
            <a:pPr lvl="3"/>
            <a:r>
              <a:rPr lang="en-US" dirty="0"/>
              <a:t>Alma &amp; Primo</a:t>
            </a:r>
          </a:p>
          <a:p>
            <a:pPr lvl="3"/>
            <a:r>
              <a:rPr lang="en-US" dirty="0" err="1"/>
              <a:t>Consortial</a:t>
            </a:r>
            <a:r>
              <a:rPr lang="en-US" dirty="0"/>
              <a:t> Implementations</a:t>
            </a:r>
          </a:p>
          <a:p>
            <a:pPr lvl="1"/>
            <a:r>
              <a:rPr lang="en-US" dirty="0"/>
              <a:t>Systems &amp; Applications Librarian at Pacific University</a:t>
            </a:r>
          </a:p>
          <a:p>
            <a:pPr lvl="2"/>
            <a:r>
              <a:rPr lang="en-US" dirty="0"/>
              <a:t>Orbis Cascade Alliance member</a:t>
            </a:r>
          </a:p>
          <a:p>
            <a:pPr lvl="2"/>
            <a:r>
              <a:rPr lang="en-US" dirty="0"/>
              <a:t>Heavily involved in SILS Project</a:t>
            </a:r>
          </a:p>
          <a:p>
            <a:pPr lvl="2"/>
            <a:r>
              <a:rPr lang="en-US" dirty="0"/>
              <a:t>Pacific first to go live in first cohort</a:t>
            </a:r>
          </a:p>
        </p:txBody>
      </p:sp>
    </p:spTree>
    <p:custDataLst>
      <p:tags r:id="rId1"/>
    </p:custDataLst>
    <p:extLst>
      <p:ext uri="{BB962C8B-B14F-4D97-AF65-F5344CB8AC3E}">
        <p14:creationId xmlns:p14="http://schemas.microsoft.com/office/powerpoint/2010/main" val="1688252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DBD28D-1EAF-431F-A743-ABBA48291589}"/>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3" name="Title 2">
            <a:extLst>
              <a:ext uri="{FF2B5EF4-FFF2-40B4-BE49-F238E27FC236}">
                <a16:creationId xmlns:a16="http://schemas.microsoft.com/office/drawing/2014/main" id="{2A4CDFA2-88A8-48AB-8C98-FC5944007310}"/>
              </a:ext>
            </a:extLst>
          </p:cNvPr>
          <p:cNvSpPr>
            <a:spLocks noGrp="1"/>
          </p:cNvSpPr>
          <p:nvPr>
            <p:ph type="title"/>
          </p:nvPr>
        </p:nvSpPr>
        <p:spPr/>
        <p:txBody>
          <a:bodyPr/>
          <a:lstStyle/>
          <a:p>
            <a:r>
              <a:rPr lang="en-US" dirty="0"/>
              <a:t>Acquisition Method</a:t>
            </a:r>
          </a:p>
        </p:txBody>
      </p:sp>
      <p:pic>
        <p:nvPicPr>
          <p:cNvPr id="6" name="Picture 5">
            <a:extLst>
              <a:ext uri="{FF2B5EF4-FFF2-40B4-BE49-F238E27FC236}">
                <a16:creationId xmlns:a16="http://schemas.microsoft.com/office/drawing/2014/main" id="{90DE69D3-A360-40A7-A1C7-EF601A341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902" y="818905"/>
            <a:ext cx="4143953" cy="3505689"/>
          </a:xfrm>
          <a:prstGeom prst="rect">
            <a:avLst/>
          </a:prstGeom>
        </p:spPr>
      </p:pic>
      <p:pic>
        <p:nvPicPr>
          <p:cNvPr id="8" name="Picture 7">
            <a:extLst>
              <a:ext uri="{FF2B5EF4-FFF2-40B4-BE49-F238E27FC236}">
                <a16:creationId xmlns:a16="http://schemas.microsoft.com/office/drawing/2014/main" id="{937F3677-BC6D-42AB-B58D-E805186F31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838" y="830025"/>
            <a:ext cx="7988440" cy="3367434"/>
          </a:xfrm>
          <a:prstGeom prst="rect">
            <a:avLst/>
          </a:prstGeom>
        </p:spPr>
      </p:pic>
    </p:spTree>
    <p:extLst>
      <p:ext uri="{BB962C8B-B14F-4D97-AF65-F5344CB8AC3E}">
        <p14:creationId xmlns:p14="http://schemas.microsoft.com/office/powerpoint/2010/main" val="410573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DBD28D-1EAF-431F-A743-ABBA48291589}"/>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3" name="Title 2">
            <a:extLst>
              <a:ext uri="{FF2B5EF4-FFF2-40B4-BE49-F238E27FC236}">
                <a16:creationId xmlns:a16="http://schemas.microsoft.com/office/drawing/2014/main" id="{2A4CDFA2-88A8-48AB-8C98-FC5944007310}"/>
              </a:ext>
            </a:extLst>
          </p:cNvPr>
          <p:cNvSpPr>
            <a:spLocks noGrp="1"/>
          </p:cNvSpPr>
          <p:nvPr>
            <p:ph type="title"/>
          </p:nvPr>
        </p:nvSpPr>
        <p:spPr/>
        <p:txBody>
          <a:bodyPr/>
          <a:lstStyle/>
          <a:p>
            <a:r>
              <a:rPr lang="en-US" dirty="0"/>
              <a:t>Recommended Acquisition Method to retain</a:t>
            </a:r>
          </a:p>
        </p:txBody>
      </p:sp>
      <p:sp>
        <p:nvSpPr>
          <p:cNvPr id="4" name="Content Placeholder 3">
            <a:extLst>
              <a:ext uri="{FF2B5EF4-FFF2-40B4-BE49-F238E27FC236}">
                <a16:creationId xmlns:a16="http://schemas.microsoft.com/office/drawing/2014/main" id="{749B14B6-0A61-42A0-BC5D-9E0C9448DB4F}"/>
              </a:ext>
            </a:extLst>
          </p:cNvPr>
          <p:cNvSpPr>
            <a:spLocks noGrp="1"/>
          </p:cNvSpPr>
          <p:nvPr>
            <p:ph idx="1"/>
          </p:nvPr>
        </p:nvSpPr>
        <p:spPr/>
        <p:txBody>
          <a:bodyPr/>
          <a:lstStyle/>
          <a:p>
            <a:r>
              <a:rPr lang="en-US" dirty="0"/>
              <a:t>Purchase at Vendor System (Default)</a:t>
            </a:r>
          </a:p>
          <a:p>
            <a:r>
              <a:rPr lang="en-US" dirty="0"/>
              <a:t>Approval</a:t>
            </a:r>
          </a:p>
          <a:p>
            <a:r>
              <a:rPr lang="en-US" dirty="0"/>
              <a:t>Gift</a:t>
            </a:r>
          </a:p>
          <a:p>
            <a:r>
              <a:rPr lang="en-US" dirty="0"/>
              <a:t>Technical</a:t>
            </a:r>
          </a:p>
          <a:p>
            <a:endParaRPr lang="en-US" dirty="0"/>
          </a:p>
        </p:txBody>
      </p:sp>
    </p:spTree>
    <p:extLst>
      <p:ext uri="{BB962C8B-B14F-4D97-AF65-F5344CB8AC3E}">
        <p14:creationId xmlns:p14="http://schemas.microsoft.com/office/powerpoint/2010/main" val="655631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9DB782-E862-449D-91DA-373A7C023D77}"/>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3" name="Title 2">
            <a:extLst>
              <a:ext uri="{FF2B5EF4-FFF2-40B4-BE49-F238E27FC236}">
                <a16:creationId xmlns:a16="http://schemas.microsoft.com/office/drawing/2014/main" id="{0E653C48-D259-4821-AD98-7BAC841F4097}"/>
              </a:ext>
            </a:extLst>
          </p:cNvPr>
          <p:cNvSpPr>
            <a:spLocks noGrp="1"/>
          </p:cNvSpPr>
          <p:nvPr>
            <p:ph type="title"/>
          </p:nvPr>
        </p:nvSpPr>
        <p:spPr/>
        <p:txBody>
          <a:bodyPr/>
          <a:lstStyle/>
          <a:p>
            <a:r>
              <a:rPr lang="en-US" dirty="0"/>
              <a:t>Claiming Task List</a:t>
            </a:r>
          </a:p>
        </p:txBody>
      </p:sp>
      <p:pic>
        <p:nvPicPr>
          <p:cNvPr id="6" name="Picture 5">
            <a:extLst>
              <a:ext uri="{FF2B5EF4-FFF2-40B4-BE49-F238E27FC236}">
                <a16:creationId xmlns:a16="http://schemas.microsoft.com/office/drawing/2014/main" id="{BF19072A-DB59-4202-86F6-48DC9D5DBC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084" y="1380959"/>
            <a:ext cx="3772426" cy="2381582"/>
          </a:xfrm>
          <a:prstGeom prst="rect">
            <a:avLst/>
          </a:prstGeom>
        </p:spPr>
      </p:pic>
      <p:pic>
        <p:nvPicPr>
          <p:cNvPr id="8" name="Picture 7">
            <a:extLst>
              <a:ext uri="{FF2B5EF4-FFF2-40B4-BE49-F238E27FC236}">
                <a16:creationId xmlns:a16="http://schemas.microsoft.com/office/drawing/2014/main" id="{6D924F22-6201-4CC5-9226-FA68057CB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1261879"/>
            <a:ext cx="1867161" cy="2619741"/>
          </a:xfrm>
          <a:prstGeom prst="rect">
            <a:avLst/>
          </a:prstGeom>
        </p:spPr>
      </p:pic>
    </p:spTree>
    <p:extLst>
      <p:ext uri="{BB962C8B-B14F-4D97-AF65-F5344CB8AC3E}">
        <p14:creationId xmlns:p14="http://schemas.microsoft.com/office/powerpoint/2010/main" val="1363990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9DB782-E862-449D-91DA-373A7C023D77}"/>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3" name="Title 2">
            <a:extLst>
              <a:ext uri="{FF2B5EF4-FFF2-40B4-BE49-F238E27FC236}">
                <a16:creationId xmlns:a16="http://schemas.microsoft.com/office/drawing/2014/main" id="{0E653C48-D259-4821-AD98-7BAC841F4097}"/>
              </a:ext>
            </a:extLst>
          </p:cNvPr>
          <p:cNvSpPr>
            <a:spLocks noGrp="1"/>
          </p:cNvSpPr>
          <p:nvPr>
            <p:ph type="title"/>
          </p:nvPr>
        </p:nvSpPr>
        <p:spPr/>
        <p:txBody>
          <a:bodyPr/>
          <a:lstStyle/>
          <a:p>
            <a:r>
              <a:rPr lang="en-US" dirty="0"/>
              <a:t>Claiming Task List</a:t>
            </a:r>
          </a:p>
        </p:txBody>
      </p:sp>
      <p:sp>
        <p:nvSpPr>
          <p:cNvPr id="4" name="Content Placeholder 3">
            <a:extLst>
              <a:ext uri="{FF2B5EF4-FFF2-40B4-BE49-F238E27FC236}">
                <a16:creationId xmlns:a16="http://schemas.microsoft.com/office/drawing/2014/main" id="{B392824F-A194-4E8C-AF4B-6259044DCCF1}"/>
              </a:ext>
            </a:extLst>
          </p:cNvPr>
          <p:cNvSpPr>
            <a:spLocks noGrp="1"/>
          </p:cNvSpPr>
          <p:nvPr>
            <p:ph idx="1"/>
          </p:nvPr>
        </p:nvSpPr>
        <p:spPr>
          <a:xfrm>
            <a:off x="3275856" y="771550"/>
            <a:ext cx="5544616" cy="3979385"/>
          </a:xfrm>
        </p:spPr>
        <p:txBody>
          <a:bodyPr/>
          <a:lstStyle/>
          <a:p>
            <a:pPr marL="0" indent="0">
              <a:buNone/>
            </a:pPr>
            <a:r>
              <a:rPr lang="en-US" dirty="0"/>
              <a:t>Claims are created when</a:t>
            </a:r>
          </a:p>
          <a:p>
            <a:r>
              <a:rPr lang="en-US" dirty="0"/>
              <a:t>Materials are not received by the expected receiving date</a:t>
            </a:r>
          </a:p>
          <a:p>
            <a:r>
              <a:rPr lang="en-US" dirty="0"/>
              <a:t>Electronic resources are not activated by the expected activation date</a:t>
            </a:r>
          </a:p>
          <a:p>
            <a:pPr marL="0" indent="0">
              <a:buNone/>
            </a:pPr>
            <a:endParaRPr lang="en-US" dirty="0"/>
          </a:p>
          <a:p>
            <a:pPr marL="0" indent="0">
              <a:buNone/>
            </a:pPr>
            <a:r>
              <a:rPr lang="en-US" dirty="0"/>
              <a:t>Claims are often inadvertently created during the early days after Go Live when workflows are still being solidified</a:t>
            </a:r>
          </a:p>
        </p:txBody>
      </p:sp>
      <p:pic>
        <p:nvPicPr>
          <p:cNvPr id="12" name="Picture 11">
            <a:extLst>
              <a:ext uri="{FF2B5EF4-FFF2-40B4-BE49-F238E27FC236}">
                <a16:creationId xmlns:a16="http://schemas.microsoft.com/office/drawing/2014/main" id="{A778400A-D178-4964-AAD4-2546343A5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059582"/>
            <a:ext cx="2019582" cy="2781688"/>
          </a:xfrm>
          <a:prstGeom prst="rect">
            <a:avLst/>
          </a:prstGeom>
        </p:spPr>
      </p:pic>
    </p:spTree>
    <p:extLst>
      <p:ext uri="{BB962C8B-B14F-4D97-AF65-F5344CB8AC3E}">
        <p14:creationId xmlns:p14="http://schemas.microsoft.com/office/powerpoint/2010/main" val="2685563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9DB782-E862-449D-91DA-373A7C023D77}"/>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3" name="Title 2">
            <a:extLst>
              <a:ext uri="{FF2B5EF4-FFF2-40B4-BE49-F238E27FC236}">
                <a16:creationId xmlns:a16="http://schemas.microsoft.com/office/drawing/2014/main" id="{0E653C48-D259-4821-AD98-7BAC841F4097}"/>
              </a:ext>
            </a:extLst>
          </p:cNvPr>
          <p:cNvSpPr>
            <a:spLocks noGrp="1"/>
          </p:cNvSpPr>
          <p:nvPr>
            <p:ph type="title"/>
          </p:nvPr>
        </p:nvSpPr>
        <p:spPr/>
        <p:txBody>
          <a:bodyPr/>
          <a:lstStyle/>
          <a:p>
            <a:r>
              <a:rPr lang="en-US" dirty="0"/>
              <a:t>Claiming Task List</a:t>
            </a:r>
          </a:p>
        </p:txBody>
      </p:sp>
      <p:pic>
        <p:nvPicPr>
          <p:cNvPr id="6" name="Picture 5">
            <a:extLst>
              <a:ext uri="{FF2B5EF4-FFF2-40B4-BE49-F238E27FC236}">
                <a16:creationId xmlns:a16="http://schemas.microsoft.com/office/drawing/2014/main" id="{8877B79B-8981-473C-A2BD-ED2D3D2107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311" y="1185669"/>
            <a:ext cx="7011378" cy="2772162"/>
          </a:xfrm>
          <a:prstGeom prst="rect">
            <a:avLst/>
          </a:prstGeom>
        </p:spPr>
      </p:pic>
    </p:spTree>
    <p:extLst>
      <p:ext uri="{BB962C8B-B14F-4D97-AF65-F5344CB8AC3E}">
        <p14:creationId xmlns:p14="http://schemas.microsoft.com/office/powerpoint/2010/main" val="3523393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D6943D-83D2-4DB0-A706-80B7933432B8}"/>
              </a:ext>
            </a:extLst>
          </p:cNvPr>
          <p:cNvSpPr>
            <a:spLocks noGrp="1"/>
          </p:cNvSpPr>
          <p:nvPr>
            <p:ph type="ctrTitle"/>
          </p:nvPr>
        </p:nvSpPr>
        <p:spPr/>
        <p:txBody>
          <a:bodyPr/>
          <a:lstStyle/>
          <a:p>
            <a:r>
              <a:rPr lang="en-US" dirty="0"/>
              <a:t>Resource Management Optimizations</a:t>
            </a:r>
          </a:p>
        </p:txBody>
      </p:sp>
      <p:sp>
        <p:nvSpPr>
          <p:cNvPr id="3" name="Slide Number Placeholder 2">
            <a:extLst>
              <a:ext uri="{FF2B5EF4-FFF2-40B4-BE49-F238E27FC236}">
                <a16:creationId xmlns:a16="http://schemas.microsoft.com/office/drawing/2014/main" id="{D138A07F-CA92-4282-9CE0-17C31D84288D}"/>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Tree>
    <p:extLst>
      <p:ext uri="{BB962C8B-B14F-4D97-AF65-F5344CB8AC3E}">
        <p14:creationId xmlns:p14="http://schemas.microsoft.com/office/powerpoint/2010/main" val="4070553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FA08C72-2401-4A37-9AE4-6F2B97670D6B}"/>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4" name="Title 3">
            <a:extLst>
              <a:ext uri="{FF2B5EF4-FFF2-40B4-BE49-F238E27FC236}">
                <a16:creationId xmlns:a16="http://schemas.microsoft.com/office/drawing/2014/main" id="{66A0FF77-EDFC-48A5-95F5-3FD9E28AACCA}"/>
              </a:ext>
            </a:extLst>
          </p:cNvPr>
          <p:cNvSpPr>
            <a:spLocks noGrp="1"/>
          </p:cNvSpPr>
          <p:nvPr>
            <p:ph type="title"/>
          </p:nvPr>
        </p:nvSpPr>
        <p:spPr/>
        <p:txBody>
          <a:bodyPr/>
          <a:lstStyle/>
          <a:p>
            <a:r>
              <a:rPr lang="en-US" dirty="0"/>
              <a:t>Activation Task List</a:t>
            </a:r>
          </a:p>
        </p:txBody>
      </p:sp>
      <p:pic>
        <p:nvPicPr>
          <p:cNvPr id="6" name="Picture 5">
            <a:extLst>
              <a:ext uri="{FF2B5EF4-FFF2-40B4-BE49-F238E27FC236}">
                <a16:creationId xmlns:a16="http://schemas.microsoft.com/office/drawing/2014/main" id="{E005420D-9DD2-4A90-9004-D0F3DDA98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12" y="1726289"/>
            <a:ext cx="3486637" cy="1533739"/>
          </a:xfrm>
          <a:prstGeom prst="rect">
            <a:avLst/>
          </a:prstGeom>
        </p:spPr>
      </p:pic>
      <p:pic>
        <p:nvPicPr>
          <p:cNvPr id="8" name="Picture 7">
            <a:extLst>
              <a:ext uri="{FF2B5EF4-FFF2-40B4-BE49-F238E27FC236}">
                <a16:creationId xmlns:a16="http://schemas.microsoft.com/office/drawing/2014/main" id="{6361DA7A-F9CF-44E3-ACF9-5C6B1CB90E3D}"/>
              </a:ext>
            </a:extLst>
          </p:cNvPr>
          <p:cNvPicPr>
            <a:picLocks noChangeAspect="1"/>
          </p:cNvPicPr>
          <p:nvPr/>
        </p:nvPicPr>
        <p:blipFill rotWithShape="1">
          <a:blip r:embed="rId3">
            <a:extLst>
              <a:ext uri="{28A0092B-C50C-407E-A947-70E740481C1C}">
                <a14:useLocalDpi xmlns:a14="http://schemas.microsoft.com/office/drawing/2010/main" val="0"/>
              </a:ext>
            </a:extLst>
          </a:blip>
          <a:srcRect b="6125"/>
          <a:stretch/>
        </p:blipFill>
        <p:spPr>
          <a:xfrm>
            <a:off x="5004048" y="96486"/>
            <a:ext cx="2753109" cy="4793346"/>
          </a:xfrm>
          <a:prstGeom prst="rect">
            <a:avLst/>
          </a:prstGeom>
        </p:spPr>
      </p:pic>
    </p:spTree>
    <p:extLst>
      <p:ext uri="{BB962C8B-B14F-4D97-AF65-F5344CB8AC3E}">
        <p14:creationId xmlns:p14="http://schemas.microsoft.com/office/powerpoint/2010/main" val="3946825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FA08C72-2401-4A37-9AE4-6F2B97670D6B}"/>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4" name="Title 3">
            <a:extLst>
              <a:ext uri="{FF2B5EF4-FFF2-40B4-BE49-F238E27FC236}">
                <a16:creationId xmlns:a16="http://schemas.microsoft.com/office/drawing/2014/main" id="{66A0FF77-EDFC-48A5-95F5-3FD9E28AACCA}"/>
              </a:ext>
            </a:extLst>
          </p:cNvPr>
          <p:cNvSpPr>
            <a:spLocks noGrp="1"/>
          </p:cNvSpPr>
          <p:nvPr>
            <p:ph type="title"/>
          </p:nvPr>
        </p:nvSpPr>
        <p:spPr/>
        <p:txBody>
          <a:bodyPr/>
          <a:lstStyle/>
          <a:p>
            <a:r>
              <a:rPr lang="en-US" dirty="0"/>
              <a:t>Activation Task List</a:t>
            </a:r>
          </a:p>
        </p:txBody>
      </p:sp>
      <p:sp>
        <p:nvSpPr>
          <p:cNvPr id="5" name="Content Placeholder 4">
            <a:extLst>
              <a:ext uri="{FF2B5EF4-FFF2-40B4-BE49-F238E27FC236}">
                <a16:creationId xmlns:a16="http://schemas.microsoft.com/office/drawing/2014/main" id="{C59C4209-C4D0-440A-A8FC-39ACEFA0F1EA}"/>
              </a:ext>
            </a:extLst>
          </p:cNvPr>
          <p:cNvSpPr>
            <a:spLocks noGrp="1"/>
          </p:cNvSpPr>
          <p:nvPr>
            <p:ph idx="1"/>
          </p:nvPr>
        </p:nvSpPr>
        <p:spPr>
          <a:xfrm>
            <a:off x="251520" y="771550"/>
            <a:ext cx="8568952" cy="3979385"/>
          </a:xfrm>
        </p:spPr>
        <p:txBody>
          <a:bodyPr>
            <a:normAutofit/>
          </a:bodyPr>
          <a:lstStyle/>
          <a:p>
            <a:r>
              <a:rPr lang="en-US" dirty="0"/>
              <a:t>Often cluttered due to workflow issues at Go Live</a:t>
            </a:r>
          </a:p>
          <a:p>
            <a:r>
              <a:rPr lang="en-US" dirty="0"/>
              <a:t>Close all old task list items after ensuring that the resource is activated</a:t>
            </a:r>
          </a:p>
        </p:txBody>
      </p:sp>
      <p:pic>
        <p:nvPicPr>
          <p:cNvPr id="8" name="Picture 7">
            <a:extLst>
              <a:ext uri="{FF2B5EF4-FFF2-40B4-BE49-F238E27FC236}">
                <a16:creationId xmlns:a16="http://schemas.microsoft.com/office/drawing/2014/main" id="{D30D702B-4A9C-403F-8A75-7DF39CBB0D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633" y="1724538"/>
            <a:ext cx="2052363" cy="3221198"/>
          </a:xfrm>
          <a:prstGeom prst="rect">
            <a:avLst/>
          </a:prstGeom>
        </p:spPr>
      </p:pic>
      <p:pic>
        <p:nvPicPr>
          <p:cNvPr id="10" name="Picture 9">
            <a:extLst>
              <a:ext uri="{FF2B5EF4-FFF2-40B4-BE49-F238E27FC236}">
                <a16:creationId xmlns:a16="http://schemas.microsoft.com/office/drawing/2014/main" id="{06C6D041-D2A0-47CE-B6B9-9DCD2D6D0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3385" y="1701106"/>
            <a:ext cx="1706738" cy="3174900"/>
          </a:xfrm>
          <a:prstGeom prst="rect">
            <a:avLst/>
          </a:prstGeom>
        </p:spPr>
      </p:pic>
    </p:spTree>
    <p:extLst>
      <p:ext uri="{BB962C8B-B14F-4D97-AF65-F5344CB8AC3E}">
        <p14:creationId xmlns:p14="http://schemas.microsoft.com/office/powerpoint/2010/main" val="419753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9" presetClass="emph" presetSubtype="0" nodeType="withEffect">
                                  <p:stCondLst>
                                    <p:cond delay="0"/>
                                  </p:stCondLst>
                                  <p:childTnLst>
                                    <p:set>
                                      <p:cBhvr>
                                        <p:cTn id="12" dur="indefinite"/>
                                        <p:tgtEl>
                                          <p:spTgt spid="8"/>
                                        </p:tgtEl>
                                        <p:attrNameLst>
                                          <p:attrName>style.opacity</p:attrName>
                                        </p:attrNameLst>
                                      </p:cBhvr>
                                      <p:to>
                                        <p:strVal val="0.5"/>
                                      </p:to>
                                    </p:set>
                                    <p:animEffect filter="image" prLst="opacity: 0.5">
                                      <p:cBhvr rctx="IE">
                                        <p:cTn id="13"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FA08C72-2401-4A37-9AE4-6F2B97670D6B}"/>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4" name="Title 3">
            <a:extLst>
              <a:ext uri="{FF2B5EF4-FFF2-40B4-BE49-F238E27FC236}">
                <a16:creationId xmlns:a16="http://schemas.microsoft.com/office/drawing/2014/main" id="{66A0FF77-EDFC-48A5-95F5-3FD9E28AACCA}"/>
              </a:ext>
            </a:extLst>
          </p:cNvPr>
          <p:cNvSpPr>
            <a:spLocks noGrp="1"/>
          </p:cNvSpPr>
          <p:nvPr>
            <p:ph type="title"/>
          </p:nvPr>
        </p:nvSpPr>
        <p:spPr/>
        <p:txBody>
          <a:bodyPr/>
          <a:lstStyle/>
          <a:p>
            <a:r>
              <a:rPr lang="en-US" dirty="0"/>
              <a:t>Activation Task List</a:t>
            </a:r>
          </a:p>
        </p:txBody>
      </p:sp>
      <p:sp>
        <p:nvSpPr>
          <p:cNvPr id="5" name="Content Placeholder 4">
            <a:extLst>
              <a:ext uri="{FF2B5EF4-FFF2-40B4-BE49-F238E27FC236}">
                <a16:creationId xmlns:a16="http://schemas.microsoft.com/office/drawing/2014/main" id="{C59C4209-C4D0-440A-A8FC-39ACEFA0F1EA}"/>
              </a:ext>
            </a:extLst>
          </p:cNvPr>
          <p:cNvSpPr>
            <a:spLocks noGrp="1"/>
          </p:cNvSpPr>
          <p:nvPr>
            <p:ph idx="1"/>
          </p:nvPr>
        </p:nvSpPr>
        <p:spPr>
          <a:xfrm>
            <a:off x="4139952" y="771550"/>
            <a:ext cx="4680519" cy="3979385"/>
          </a:xfrm>
        </p:spPr>
        <p:txBody>
          <a:bodyPr>
            <a:normAutofit/>
          </a:bodyPr>
          <a:lstStyle/>
          <a:p>
            <a:r>
              <a:rPr lang="en-US" dirty="0"/>
              <a:t>Delete activation task list items that are old by filtering status date to earliest.  </a:t>
            </a:r>
          </a:p>
          <a:p>
            <a:r>
              <a:rPr lang="en-US" dirty="0"/>
              <a:t>As you work through the cleanups, change the filter to the most recent date and use statuses to filter by the needed activation work. </a:t>
            </a:r>
          </a:p>
        </p:txBody>
      </p:sp>
      <p:pic>
        <p:nvPicPr>
          <p:cNvPr id="6" name="Picture 5">
            <a:extLst>
              <a:ext uri="{FF2B5EF4-FFF2-40B4-BE49-F238E27FC236}">
                <a16:creationId xmlns:a16="http://schemas.microsoft.com/office/drawing/2014/main" id="{D56BC8AA-6CB7-4818-BB95-0E4AE8B7B5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80826"/>
            <a:ext cx="3362794" cy="3381847"/>
          </a:xfrm>
          <a:prstGeom prst="rect">
            <a:avLst/>
          </a:prstGeom>
        </p:spPr>
      </p:pic>
      <p:pic>
        <p:nvPicPr>
          <p:cNvPr id="8" name="Picture 7">
            <a:extLst>
              <a:ext uri="{FF2B5EF4-FFF2-40B4-BE49-F238E27FC236}">
                <a16:creationId xmlns:a16="http://schemas.microsoft.com/office/drawing/2014/main" id="{7712CD6B-733A-414B-82BB-3E6A38CE7F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929" y="1275606"/>
            <a:ext cx="2372056" cy="2810267"/>
          </a:xfrm>
          <a:prstGeom prst="rect">
            <a:avLst/>
          </a:prstGeom>
        </p:spPr>
      </p:pic>
    </p:spTree>
    <p:extLst>
      <p:ext uri="{BB962C8B-B14F-4D97-AF65-F5344CB8AC3E}">
        <p14:creationId xmlns:p14="http://schemas.microsoft.com/office/powerpoint/2010/main" val="400665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9" presetClass="emph" presetSubtype="0" nodeType="withEffect">
                                  <p:stCondLst>
                                    <p:cond delay="0"/>
                                  </p:stCondLst>
                                  <p:childTnLst>
                                    <p:set>
                                      <p:cBhvr>
                                        <p:cTn id="8" dur="indefinite"/>
                                        <p:tgtEl>
                                          <p:spTgt spid="6"/>
                                        </p:tgtEl>
                                        <p:attrNameLst>
                                          <p:attrName>style.opacity</p:attrName>
                                        </p:attrNameLst>
                                      </p:cBhvr>
                                      <p:to>
                                        <p:strVal val="0.5"/>
                                      </p:to>
                                    </p:set>
                                    <p:animEffect filter="image" prLst="opacity: 0.5">
                                      <p:cBhvr rctx="IE">
                                        <p:cTn id="9"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FA08C72-2401-4A37-9AE4-6F2B97670D6B}"/>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4" name="Title 3">
            <a:extLst>
              <a:ext uri="{FF2B5EF4-FFF2-40B4-BE49-F238E27FC236}">
                <a16:creationId xmlns:a16="http://schemas.microsoft.com/office/drawing/2014/main" id="{66A0FF77-EDFC-48A5-95F5-3FD9E28AACCA}"/>
              </a:ext>
            </a:extLst>
          </p:cNvPr>
          <p:cNvSpPr>
            <a:spLocks noGrp="1"/>
          </p:cNvSpPr>
          <p:nvPr>
            <p:ph type="title"/>
          </p:nvPr>
        </p:nvSpPr>
        <p:spPr/>
        <p:txBody>
          <a:bodyPr/>
          <a:lstStyle/>
          <a:p>
            <a:r>
              <a:rPr lang="en-US" dirty="0"/>
              <a:t>Activation Task List</a:t>
            </a:r>
          </a:p>
        </p:txBody>
      </p:sp>
      <p:pic>
        <p:nvPicPr>
          <p:cNvPr id="8" name="Picture 7">
            <a:extLst>
              <a:ext uri="{FF2B5EF4-FFF2-40B4-BE49-F238E27FC236}">
                <a16:creationId xmlns:a16="http://schemas.microsoft.com/office/drawing/2014/main" id="{EBBBDEDB-A701-425E-B805-62A3715CF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366669"/>
            <a:ext cx="6049219" cy="2410161"/>
          </a:xfrm>
          <a:prstGeom prst="rect">
            <a:avLst/>
          </a:prstGeom>
        </p:spPr>
      </p:pic>
    </p:spTree>
    <p:extLst>
      <p:ext uri="{BB962C8B-B14F-4D97-AF65-F5344CB8AC3E}">
        <p14:creationId xmlns:p14="http://schemas.microsoft.com/office/powerpoint/2010/main" val="2003239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Session Objectives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r>
              <a:rPr lang="en-US" dirty="0"/>
              <a:t>Session Description:</a:t>
            </a:r>
          </a:p>
          <a:p>
            <a:pPr marL="457200" lvl="1" indent="0">
              <a:buNone/>
            </a:pPr>
            <a:r>
              <a:rPr lang="en-US" dirty="0"/>
              <a:t>Have you been live on Alma for a while? Wondering what you can easily do to optimize your use of Alma? In this session, we will highlight configuration tweaks and Analytics reports across Acquisitions, Cataloging, ERM, and Fulfillment that you can use to begin to streamline your configurations and workflows.</a:t>
            </a:r>
          </a:p>
          <a:p>
            <a:r>
              <a:rPr lang="en-US" dirty="0"/>
              <a:t>Session Objective(s):</a:t>
            </a:r>
          </a:p>
          <a:p>
            <a:pPr lvl="1"/>
            <a:r>
              <a:rPr lang="en-US" dirty="0"/>
              <a:t>By the end of this session, you will know, understand and/or be able to:</a:t>
            </a:r>
          </a:p>
          <a:p>
            <a:pPr lvl="2"/>
            <a:r>
              <a:rPr lang="en-US" dirty="0"/>
              <a:t>Optimize and streamline Alma configurations across functional areas</a:t>
            </a:r>
          </a:p>
          <a:p>
            <a:pPr lvl="2"/>
            <a:endParaRPr lang="en-US" dirty="0"/>
          </a:p>
        </p:txBody>
      </p:sp>
    </p:spTree>
    <p:custDataLst>
      <p:tags r:id="rId1"/>
    </p:custDataLst>
    <p:extLst>
      <p:ext uri="{BB962C8B-B14F-4D97-AF65-F5344CB8AC3E}">
        <p14:creationId xmlns:p14="http://schemas.microsoft.com/office/powerpoint/2010/main" val="437175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FA08C72-2401-4A37-9AE4-6F2B97670D6B}"/>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4" name="Title 3">
            <a:extLst>
              <a:ext uri="{FF2B5EF4-FFF2-40B4-BE49-F238E27FC236}">
                <a16:creationId xmlns:a16="http://schemas.microsoft.com/office/drawing/2014/main" id="{66A0FF77-EDFC-48A5-95F5-3FD9E28AACCA}"/>
              </a:ext>
            </a:extLst>
          </p:cNvPr>
          <p:cNvSpPr>
            <a:spLocks noGrp="1"/>
          </p:cNvSpPr>
          <p:nvPr>
            <p:ph type="title"/>
          </p:nvPr>
        </p:nvSpPr>
        <p:spPr/>
        <p:txBody>
          <a:bodyPr/>
          <a:lstStyle/>
          <a:p>
            <a:r>
              <a:rPr lang="en-US" dirty="0"/>
              <a:t>Activation Task List</a:t>
            </a:r>
          </a:p>
        </p:txBody>
      </p:sp>
      <p:pic>
        <p:nvPicPr>
          <p:cNvPr id="5" name="Picture 4">
            <a:extLst>
              <a:ext uri="{FF2B5EF4-FFF2-40B4-BE49-F238E27FC236}">
                <a16:creationId xmlns:a16="http://schemas.microsoft.com/office/drawing/2014/main" id="{F5D6E636-208B-4FDB-88DF-5FB74C3F42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9916"/>
            <a:ext cx="9144000" cy="2963668"/>
          </a:xfrm>
          <a:prstGeom prst="rect">
            <a:avLst/>
          </a:prstGeom>
        </p:spPr>
      </p:pic>
      <p:pic>
        <p:nvPicPr>
          <p:cNvPr id="7" name="Picture 6">
            <a:extLst>
              <a:ext uri="{FF2B5EF4-FFF2-40B4-BE49-F238E27FC236}">
                <a16:creationId xmlns:a16="http://schemas.microsoft.com/office/drawing/2014/main" id="{FD01DCA0-AC4C-40B8-9098-3334DBF778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6662"/>
            <a:ext cx="9144000" cy="3030175"/>
          </a:xfrm>
          <a:prstGeom prst="rect">
            <a:avLst/>
          </a:prstGeom>
        </p:spPr>
      </p:pic>
    </p:spTree>
    <p:extLst>
      <p:ext uri="{BB962C8B-B14F-4D97-AF65-F5344CB8AC3E}">
        <p14:creationId xmlns:p14="http://schemas.microsoft.com/office/powerpoint/2010/main" val="304667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FA08C72-2401-4A37-9AE4-6F2B97670D6B}"/>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4" name="Title 3">
            <a:extLst>
              <a:ext uri="{FF2B5EF4-FFF2-40B4-BE49-F238E27FC236}">
                <a16:creationId xmlns:a16="http://schemas.microsoft.com/office/drawing/2014/main" id="{66A0FF77-EDFC-48A5-95F5-3FD9E28AACCA}"/>
              </a:ext>
            </a:extLst>
          </p:cNvPr>
          <p:cNvSpPr>
            <a:spLocks noGrp="1"/>
          </p:cNvSpPr>
          <p:nvPr>
            <p:ph type="title"/>
          </p:nvPr>
        </p:nvSpPr>
        <p:spPr/>
        <p:txBody>
          <a:bodyPr/>
          <a:lstStyle/>
          <a:p>
            <a:r>
              <a:rPr lang="en-US" dirty="0"/>
              <a:t>Licenses</a:t>
            </a:r>
          </a:p>
        </p:txBody>
      </p:sp>
      <p:pic>
        <p:nvPicPr>
          <p:cNvPr id="6" name="Picture 5">
            <a:extLst>
              <a:ext uri="{FF2B5EF4-FFF2-40B4-BE49-F238E27FC236}">
                <a16:creationId xmlns:a16="http://schemas.microsoft.com/office/drawing/2014/main" id="{F58F597F-77F2-416A-BCCD-9C5BB1E6C7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443" y="1038011"/>
            <a:ext cx="6373114" cy="3067478"/>
          </a:xfrm>
          <a:prstGeom prst="rect">
            <a:avLst/>
          </a:prstGeom>
        </p:spPr>
      </p:pic>
    </p:spTree>
    <p:extLst>
      <p:ext uri="{BB962C8B-B14F-4D97-AF65-F5344CB8AC3E}">
        <p14:creationId xmlns:p14="http://schemas.microsoft.com/office/powerpoint/2010/main" val="2970073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3FBEBA-718D-48A0-BC0D-21A7F79A34BA}"/>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3" name="Title 2">
            <a:extLst>
              <a:ext uri="{FF2B5EF4-FFF2-40B4-BE49-F238E27FC236}">
                <a16:creationId xmlns:a16="http://schemas.microsoft.com/office/drawing/2014/main" id="{E135DEE0-ED35-477F-B10C-63C5E5142B82}"/>
              </a:ext>
            </a:extLst>
          </p:cNvPr>
          <p:cNvSpPr>
            <a:spLocks noGrp="1"/>
          </p:cNvSpPr>
          <p:nvPr>
            <p:ph type="title"/>
          </p:nvPr>
        </p:nvSpPr>
        <p:spPr/>
        <p:txBody>
          <a:bodyPr/>
          <a:lstStyle/>
          <a:p>
            <a:r>
              <a:rPr lang="en-US" dirty="0"/>
              <a:t>Licenses</a:t>
            </a:r>
          </a:p>
        </p:txBody>
      </p:sp>
      <p:sp>
        <p:nvSpPr>
          <p:cNvPr id="4" name="Content Placeholder 3">
            <a:extLst>
              <a:ext uri="{FF2B5EF4-FFF2-40B4-BE49-F238E27FC236}">
                <a16:creationId xmlns:a16="http://schemas.microsoft.com/office/drawing/2014/main" id="{36F7B02A-506A-425B-9D18-2AE6D1D800E0}"/>
              </a:ext>
            </a:extLst>
          </p:cNvPr>
          <p:cNvSpPr>
            <a:spLocks noGrp="1"/>
          </p:cNvSpPr>
          <p:nvPr>
            <p:ph idx="1"/>
          </p:nvPr>
        </p:nvSpPr>
        <p:spPr>
          <a:xfrm>
            <a:off x="395536" y="771551"/>
            <a:ext cx="8424936" cy="1656184"/>
          </a:xfrm>
        </p:spPr>
        <p:txBody>
          <a:bodyPr/>
          <a:lstStyle/>
          <a:p>
            <a:r>
              <a:rPr lang="en-US" dirty="0"/>
              <a:t>Agree as a group what should be tracked with licenses</a:t>
            </a:r>
          </a:p>
          <a:p>
            <a:r>
              <a:rPr lang="en-US" dirty="0"/>
              <a:t>Hide the terms that are not included in the agreed upon list</a:t>
            </a:r>
          </a:p>
        </p:txBody>
      </p:sp>
      <p:pic>
        <p:nvPicPr>
          <p:cNvPr id="5" name="Picture 4">
            <a:extLst>
              <a:ext uri="{FF2B5EF4-FFF2-40B4-BE49-F238E27FC236}">
                <a16:creationId xmlns:a16="http://schemas.microsoft.com/office/drawing/2014/main" id="{93B3510D-69CC-48C8-B34A-FD1CA48984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5994"/>
            <a:ext cx="9144000" cy="1589577"/>
          </a:xfrm>
          <a:prstGeom prst="rect">
            <a:avLst/>
          </a:prstGeom>
        </p:spPr>
      </p:pic>
    </p:spTree>
    <p:extLst>
      <p:ext uri="{BB962C8B-B14F-4D97-AF65-F5344CB8AC3E}">
        <p14:creationId xmlns:p14="http://schemas.microsoft.com/office/powerpoint/2010/main" val="6118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87DB2C-6A55-4885-BF8D-36E62C7AF433}"/>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
        <p:nvSpPr>
          <p:cNvPr id="4" name="Title 3">
            <a:extLst>
              <a:ext uri="{FF2B5EF4-FFF2-40B4-BE49-F238E27FC236}">
                <a16:creationId xmlns:a16="http://schemas.microsoft.com/office/drawing/2014/main" id="{EF8186A4-6F83-48D8-B7C8-82EF61A13FC6}"/>
              </a:ext>
            </a:extLst>
          </p:cNvPr>
          <p:cNvSpPr>
            <a:spLocks noGrp="1"/>
          </p:cNvSpPr>
          <p:nvPr>
            <p:ph type="title"/>
          </p:nvPr>
        </p:nvSpPr>
        <p:spPr/>
        <p:txBody>
          <a:bodyPr/>
          <a:lstStyle/>
          <a:p>
            <a:r>
              <a:rPr lang="en-US" dirty="0"/>
              <a:t>Item Material Types</a:t>
            </a:r>
          </a:p>
        </p:txBody>
      </p:sp>
      <p:pic>
        <p:nvPicPr>
          <p:cNvPr id="6" name="Picture 5">
            <a:extLst>
              <a:ext uri="{FF2B5EF4-FFF2-40B4-BE49-F238E27FC236}">
                <a16:creationId xmlns:a16="http://schemas.microsoft.com/office/drawing/2014/main" id="{23FF7E9F-987E-49B2-B249-490329FE17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057063"/>
            <a:ext cx="2267266" cy="3029373"/>
          </a:xfrm>
          <a:prstGeom prst="rect">
            <a:avLst/>
          </a:prstGeom>
        </p:spPr>
      </p:pic>
      <p:pic>
        <p:nvPicPr>
          <p:cNvPr id="8" name="Picture 7">
            <a:extLst>
              <a:ext uri="{FF2B5EF4-FFF2-40B4-BE49-F238E27FC236}">
                <a16:creationId xmlns:a16="http://schemas.microsoft.com/office/drawing/2014/main" id="{8566E016-2EBA-4D3E-8F4D-D863D0E27D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1823933"/>
            <a:ext cx="5210902" cy="1495634"/>
          </a:xfrm>
          <a:prstGeom prst="rect">
            <a:avLst/>
          </a:prstGeom>
        </p:spPr>
      </p:pic>
    </p:spTree>
    <p:extLst>
      <p:ext uri="{BB962C8B-B14F-4D97-AF65-F5344CB8AC3E}">
        <p14:creationId xmlns:p14="http://schemas.microsoft.com/office/powerpoint/2010/main" val="275687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9" presetClass="emph" presetSubtype="0" nodeType="withEffect">
                                  <p:stCondLst>
                                    <p:cond delay="0"/>
                                  </p:stCondLst>
                                  <p:childTnLst>
                                    <p:set>
                                      <p:cBhvr>
                                        <p:cTn id="8" dur="indefinite"/>
                                        <p:tgtEl>
                                          <p:spTgt spid="6"/>
                                        </p:tgtEl>
                                        <p:attrNameLst>
                                          <p:attrName>style.opacity</p:attrName>
                                        </p:attrNameLst>
                                      </p:cBhvr>
                                      <p:to>
                                        <p:strVal val="0.5"/>
                                      </p:to>
                                    </p:set>
                                    <p:animEffect filter="image" prLst="opacity: 0.5">
                                      <p:cBhvr rctx="IE">
                                        <p:cTn id="9"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87DB2C-6A55-4885-BF8D-36E62C7AF433}"/>
              </a:ext>
            </a:extLst>
          </p:cNvPr>
          <p:cNvSpPr>
            <a:spLocks noGrp="1"/>
          </p:cNvSpPr>
          <p:nvPr>
            <p:ph type="sldNum" sz="quarter" idx="10"/>
          </p:nvPr>
        </p:nvSpPr>
        <p:spPr/>
        <p:txBody>
          <a:bodyPr/>
          <a:lstStyle/>
          <a:p>
            <a:fld id="{1C146586-7EC2-481D-848F-8CE41EB2DE6C}" type="slidenum">
              <a:rPr lang="en-US" smtClean="0"/>
              <a:pPr/>
              <a:t>34</a:t>
            </a:fld>
            <a:endParaRPr lang="en-US" dirty="0"/>
          </a:p>
        </p:txBody>
      </p:sp>
      <p:sp>
        <p:nvSpPr>
          <p:cNvPr id="4" name="Title 3">
            <a:extLst>
              <a:ext uri="{FF2B5EF4-FFF2-40B4-BE49-F238E27FC236}">
                <a16:creationId xmlns:a16="http://schemas.microsoft.com/office/drawing/2014/main" id="{EF8186A4-6F83-48D8-B7C8-82EF61A13FC6}"/>
              </a:ext>
            </a:extLst>
          </p:cNvPr>
          <p:cNvSpPr>
            <a:spLocks noGrp="1"/>
          </p:cNvSpPr>
          <p:nvPr>
            <p:ph type="title"/>
          </p:nvPr>
        </p:nvSpPr>
        <p:spPr/>
        <p:txBody>
          <a:bodyPr/>
          <a:lstStyle/>
          <a:p>
            <a:r>
              <a:rPr lang="en-US" dirty="0"/>
              <a:t>Item Material Types</a:t>
            </a:r>
          </a:p>
        </p:txBody>
      </p:sp>
      <p:pic>
        <p:nvPicPr>
          <p:cNvPr id="6" name="Picture 5">
            <a:extLst>
              <a:ext uri="{FF2B5EF4-FFF2-40B4-BE49-F238E27FC236}">
                <a16:creationId xmlns:a16="http://schemas.microsoft.com/office/drawing/2014/main" id="{AB4565AB-B6F8-43B4-BA24-279C1EAD2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529" y="771550"/>
            <a:ext cx="2962688" cy="3305636"/>
          </a:xfrm>
          <a:prstGeom prst="rect">
            <a:avLst/>
          </a:prstGeom>
        </p:spPr>
      </p:pic>
      <p:pic>
        <p:nvPicPr>
          <p:cNvPr id="8" name="Picture 7">
            <a:extLst>
              <a:ext uri="{FF2B5EF4-FFF2-40B4-BE49-F238E27FC236}">
                <a16:creationId xmlns:a16="http://schemas.microsoft.com/office/drawing/2014/main" id="{0BC4D657-06AF-408D-AC32-F87FB0640A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1784" y="1700091"/>
            <a:ext cx="2943636" cy="1743318"/>
          </a:xfrm>
          <a:prstGeom prst="rect">
            <a:avLst/>
          </a:prstGeom>
        </p:spPr>
      </p:pic>
    </p:spTree>
    <p:extLst>
      <p:ext uri="{BB962C8B-B14F-4D97-AF65-F5344CB8AC3E}">
        <p14:creationId xmlns:p14="http://schemas.microsoft.com/office/powerpoint/2010/main" val="3666659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87DB2C-6A55-4885-BF8D-36E62C7AF433}"/>
              </a:ext>
            </a:extLst>
          </p:cNvPr>
          <p:cNvSpPr>
            <a:spLocks noGrp="1"/>
          </p:cNvSpPr>
          <p:nvPr>
            <p:ph type="sldNum" sz="quarter" idx="10"/>
          </p:nvPr>
        </p:nvSpPr>
        <p:spPr/>
        <p:txBody>
          <a:bodyPr/>
          <a:lstStyle/>
          <a:p>
            <a:fld id="{1C146586-7EC2-481D-848F-8CE41EB2DE6C}" type="slidenum">
              <a:rPr lang="en-US" smtClean="0"/>
              <a:pPr/>
              <a:t>35</a:t>
            </a:fld>
            <a:endParaRPr lang="en-US" dirty="0"/>
          </a:p>
        </p:txBody>
      </p:sp>
      <p:sp>
        <p:nvSpPr>
          <p:cNvPr id="4" name="Title 3">
            <a:extLst>
              <a:ext uri="{FF2B5EF4-FFF2-40B4-BE49-F238E27FC236}">
                <a16:creationId xmlns:a16="http://schemas.microsoft.com/office/drawing/2014/main" id="{EF8186A4-6F83-48D8-B7C8-82EF61A13FC6}"/>
              </a:ext>
            </a:extLst>
          </p:cNvPr>
          <p:cNvSpPr>
            <a:spLocks noGrp="1"/>
          </p:cNvSpPr>
          <p:nvPr>
            <p:ph type="title"/>
          </p:nvPr>
        </p:nvSpPr>
        <p:spPr/>
        <p:txBody>
          <a:bodyPr/>
          <a:lstStyle/>
          <a:p>
            <a:r>
              <a:rPr lang="en-US" dirty="0"/>
              <a:t>Item Material Types</a:t>
            </a:r>
          </a:p>
        </p:txBody>
      </p:sp>
      <p:pic>
        <p:nvPicPr>
          <p:cNvPr id="8" name="Picture 7">
            <a:extLst>
              <a:ext uri="{FF2B5EF4-FFF2-40B4-BE49-F238E27FC236}">
                <a16:creationId xmlns:a16="http://schemas.microsoft.com/office/drawing/2014/main" id="{F605E65F-E7C7-41A5-BCA7-2257A53EE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11711"/>
            <a:ext cx="9144000" cy="1770659"/>
          </a:xfrm>
          <a:prstGeom prst="rect">
            <a:avLst/>
          </a:prstGeom>
        </p:spPr>
      </p:pic>
      <p:pic>
        <p:nvPicPr>
          <p:cNvPr id="10" name="Picture 9">
            <a:extLst>
              <a:ext uri="{FF2B5EF4-FFF2-40B4-BE49-F238E27FC236}">
                <a16:creationId xmlns:a16="http://schemas.microsoft.com/office/drawing/2014/main" id="{FEAE46C9-B2F9-43E5-96B7-BC55B13FD4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3219822"/>
            <a:ext cx="6516009" cy="1200318"/>
          </a:xfrm>
          <a:prstGeom prst="rect">
            <a:avLst/>
          </a:prstGeom>
        </p:spPr>
      </p:pic>
      <p:sp>
        <p:nvSpPr>
          <p:cNvPr id="6" name="Content Placeholder 3">
            <a:extLst>
              <a:ext uri="{FF2B5EF4-FFF2-40B4-BE49-F238E27FC236}">
                <a16:creationId xmlns:a16="http://schemas.microsoft.com/office/drawing/2014/main" id="{E6DF5DD2-3A1A-4282-BC7F-353D92E60C1D}"/>
              </a:ext>
            </a:extLst>
          </p:cNvPr>
          <p:cNvSpPr>
            <a:spLocks noGrp="1"/>
          </p:cNvSpPr>
          <p:nvPr>
            <p:ph idx="1"/>
          </p:nvPr>
        </p:nvSpPr>
        <p:spPr>
          <a:xfrm>
            <a:off x="395536" y="771551"/>
            <a:ext cx="8424936" cy="1440160"/>
          </a:xfrm>
        </p:spPr>
        <p:txBody>
          <a:bodyPr/>
          <a:lstStyle/>
          <a:p>
            <a:r>
              <a:rPr lang="en-US" dirty="0"/>
              <a:t>Determine which material types will be used.  </a:t>
            </a:r>
          </a:p>
          <a:p>
            <a:r>
              <a:rPr lang="en-US" dirty="0"/>
              <a:t>Create sets of the items with deprecated material types and change the material type in bulk</a:t>
            </a:r>
          </a:p>
        </p:txBody>
      </p:sp>
    </p:spTree>
    <p:extLst>
      <p:ext uri="{BB962C8B-B14F-4D97-AF65-F5344CB8AC3E}">
        <p14:creationId xmlns:p14="http://schemas.microsoft.com/office/powerpoint/2010/main" val="161125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87DB2C-6A55-4885-BF8D-36E62C7AF433}"/>
              </a:ext>
            </a:extLst>
          </p:cNvPr>
          <p:cNvSpPr>
            <a:spLocks noGrp="1"/>
          </p:cNvSpPr>
          <p:nvPr>
            <p:ph type="sldNum" sz="quarter" idx="10"/>
          </p:nvPr>
        </p:nvSpPr>
        <p:spPr/>
        <p:txBody>
          <a:bodyPr/>
          <a:lstStyle/>
          <a:p>
            <a:fld id="{1C146586-7EC2-481D-848F-8CE41EB2DE6C}" type="slidenum">
              <a:rPr lang="en-US" smtClean="0"/>
              <a:pPr/>
              <a:t>36</a:t>
            </a:fld>
            <a:endParaRPr lang="en-US" dirty="0"/>
          </a:p>
        </p:txBody>
      </p:sp>
      <p:sp>
        <p:nvSpPr>
          <p:cNvPr id="4" name="Title 3">
            <a:extLst>
              <a:ext uri="{FF2B5EF4-FFF2-40B4-BE49-F238E27FC236}">
                <a16:creationId xmlns:a16="http://schemas.microsoft.com/office/drawing/2014/main" id="{EF8186A4-6F83-48D8-B7C8-82EF61A13FC6}"/>
              </a:ext>
            </a:extLst>
          </p:cNvPr>
          <p:cNvSpPr>
            <a:spLocks noGrp="1"/>
          </p:cNvSpPr>
          <p:nvPr>
            <p:ph type="title"/>
          </p:nvPr>
        </p:nvSpPr>
        <p:spPr/>
        <p:txBody>
          <a:bodyPr/>
          <a:lstStyle/>
          <a:p>
            <a:r>
              <a:rPr lang="en-US" dirty="0"/>
              <a:t>Item Material Types</a:t>
            </a:r>
          </a:p>
        </p:txBody>
      </p:sp>
      <p:pic>
        <p:nvPicPr>
          <p:cNvPr id="8" name="Picture 7">
            <a:extLst>
              <a:ext uri="{FF2B5EF4-FFF2-40B4-BE49-F238E27FC236}">
                <a16:creationId xmlns:a16="http://schemas.microsoft.com/office/drawing/2014/main" id="{DC8CA78B-3422-4DC1-8BF6-3199A9DE0D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1279196"/>
            <a:ext cx="3705742" cy="905001"/>
          </a:xfrm>
          <a:prstGeom prst="rect">
            <a:avLst/>
          </a:prstGeom>
        </p:spPr>
      </p:pic>
      <p:pic>
        <p:nvPicPr>
          <p:cNvPr id="10" name="Picture 9">
            <a:extLst>
              <a:ext uri="{FF2B5EF4-FFF2-40B4-BE49-F238E27FC236}">
                <a16:creationId xmlns:a16="http://schemas.microsoft.com/office/drawing/2014/main" id="{4F4AEE69-0E6F-440D-B2A5-6A4005BB8373}"/>
              </a:ext>
            </a:extLst>
          </p:cNvPr>
          <p:cNvPicPr>
            <a:picLocks noChangeAspect="1"/>
          </p:cNvPicPr>
          <p:nvPr/>
        </p:nvPicPr>
        <p:blipFill rotWithShape="1">
          <a:blip r:embed="rId3">
            <a:extLst>
              <a:ext uri="{28A0092B-C50C-407E-A947-70E740481C1C}">
                <a14:useLocalDpi xmlns:a14="http://schemas.microsoft.com/office/drawing/2010/main" val="0"/>
              </a:ext>
            </a:extLst>
          </a:blip>
          <a:srcRect b="41523"/>
          <a:stretch/>
        </p:blipFill>
        <p:spPr>
          <a:xfrm>
            <a:off x="134256" y="1731696"/>
            <a:ext cx="8621328" cy="2980341"/>
          </a:xfrm>
          <a:prstGeom prst="rect">
            <a:avLst/>
          </a:prstGeom>
        </p:spPr>
      </p:pic>
      <p:sp>
        <p:nvSpPr>
          <p:cNvPr id="6" name="Content Placeholder 3">
            <a:extLst>
              <a:ext uri="{FF2B5EF4-FFF2-40B4-BE49-F238E27FC236}">
                <a16:creationId xmlns:a16="http://schemas.microsoft.com/office/drawing/2014/main" id="{F0BA4B1C-2613-46AC-B252-5E654DF7B6BF}"/>
              </a:ext>
            </a:extLst>
          </p:cNvPr>
          <p:cNvSpPr>
            <a:spLocks noGrp="1"/>
          </p:cNvSpPr>
          <p:nvPr>
            <p:ph idx="1"/>
          </p:nvPr>
        </p:nvSpPr>
        <p:spPr>
          <a:xfrm>
            <a:off x="395536" y="771551"/>
            <a:ext cx="8424936" cy="1440160"/>
          </a:xfrm>
        </p:spPr>
        <p:txBody>
          <a:bodyPr/>
          <a:lstStyle/>
          <a:p>
            <a:r>
              <a:rPr lang="en-US" dirty="0"/>
              <a:t>Disable the deprecated material types so they cannot be used</a:t>
            </a:r>
          </a:p>
        </p:txBody>
      </p:sp>
    </p:spTree>
    <p:extLst>
      <p:ext uri="{BB962C8B-B14F-4D97-AF65-F5344CB8AC3E}">
        <p14:creationId xmlns:p14="http://schemas.microsoft.com/office/powerpoint/2010/main" val="30691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D6943D-83D2-4DB0-A706-80B7933432B8}"/>
              </a:ext>
            </a:extLst>
          </p:cNvPr>
          <p:cNvSpPr>
            <a:spLocks noGrp="1"/>
          </p:cNvSpPr>
          <p:nvPr>
            <p:ph type="ctrTitle"/>
          </p:nvPr>
        </p:nvSpPr>
        <p:spPr/>
        <p:txBody>
          <a:bodyPr/>
          <a:lstStyle/>
          <a:p>
            <a:r>
              <a:rPr lang="en-US" dirty="0"/>
              <a:t>Fulfillment Optimizations</a:t>
            </a:r>
          </a:p>
        </p:txBody>
      </p:sp>
      <p:sp>
        <p:nvSpPr>
          <p:cNvPr id="3" name="Slide Number Placeholder 2">
            <a:extLst>
              <a:ext uri="{FF2B5EF4-FFF2-40B4-BE49-F238E27FC236}">
                <a16:creationId xmlns:a16="http://schemas.microsoft.com/office/drawing/2014/main" id="{D138A07F-CA92-4282-9CE0-17C31D84288D}"/>
              </a:ext>
            </a:extLst>
          </p:cNvPr>
          <p:cNvSpPr>
            <a:spLocks noGrp="1"/>
          </p:cNvSpPr>
          <p:nvPr>
            <p:ph type="sldNum" sz="quarter" idx="10"/>
          </p:nvPr>
        </p:nvSpPr>
        <p:spPr/>
        <p:txBody>
          <a:bodyPr/>
          <a:lstStyle/>
          <a:p>
            <a:fld id="{1C146586-7EC2-481D-848F-8CE41EB2DE6C}" type="slidenum">
              <a:rPr lang="en-US" smtClean="0"/>
              <a:pPr/>
              <a:t>37</a:t>
            </a:fld>
            <a:endParaRPr lang="en-US" dirty="0"/>
          </a:p>
        </p:txBody>
      </p:sp>
    </p:spTree>
    <p:extLst>
      <p:ext uri="{BB962C8B-B14F-4D97-AF65-F5344CB8AC3E}">
        <p14:creationId xmlns:p14="http://schemas.microsoft.com/office/powerpoint/2010/main" val="4217069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FECF6E-9A7C-47EC-8443-8B62E1E8349D}"/>
              </a:ext>
            </a:extLst>
          </p:cNvPr>
          <p:cNvSpPr>
            <a:spLocks noGrp="1"/>
          </p:cNvSpPr>
          <p:nvPr>
            <p:ph type="sldNum" sz="quarter" idx="10"/>
          </p:nvPr>
        </p:nvSpPr>
        <p:spPr/>
        <p:txBody>
          <a:bodyPr/>
          <a:lstStyle/>
          <a:p>
            <a:fld id="{1C146586-7EC2-481D-848F-8CE41EB2DE6C}" type="slidenum">
              <a:rPr lang="en-US" smtClean="0"/>
              <a:pPr/>
              <a:t>38</a:t>
            </a:fld>
            <a:endParaRPr lang="en-US" dirty="0"/>
          </a:p>
        </p:txBody>
      </p:sp>
      <p:sp>
        <p:nvSpPr>
          <p:cNvPr id="4" name="Title 3">
            <a:extLst>
              <a:ext uri="{FF2B5EF4-FFF2-40B4-BE49-F238E27FC236}">
                <a16:creationId xmlns:a16="http://schemas.microsoft.com/office/drawing/2014/main" id="{50E8957E-43DE-410C-93FF-433014875FC7}"/>
              </a:ext>
            </a:extLst>
          </p:cNvPr>
          <p:cNvSpPr>
            <a:spLocks noGrp="1"/>
          </p:cNvSpPr>
          <p:nvPr>
            <p:ph type="title"/>
          </p:nvPr>
        </p:nvSpPr>
        <p:spPr/>
        <p:txBody>
          <a:bodyPr/>
          <a:lstStyle/>
          <a:p>
            <a:r>
              <a:rPr lang="en-US" dirty="0"/>
              <a:t>Request Monitoring</a:t>
            </a:r>
          </a:p>
        </p:txBody>
      </p:sp>
      <p:pic>
        <p:nvPicPr>
          <p:cNvPr id="6" name="Content Placeholder 5">
            <a:extLst>
              <a:ext uri="{FF2B5EF4-FFF2-40B4-BE49-F238E27FC236}">
                <a16:creationId xmlns:a16="http://schemas.microsoft.com/office/drawing/2014/main" id="{DB22FBAA-0C13-46B9-B3BC-ED05C066C0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3032" y="937164"/>
            <a:ext cx="3029373" cy="3648584"/>
          </a:xfrm>
        </p:spPr>
      </p:pic>
    </p:spTree>
    <p:extLst>
      <p:ext uri="{BB962C8B-B14F-4D97-AF65-F5344CB8AC3E}">
        <p14:creationId xmlns:p14="http://schemas.microsoft.com/office/powerpoint/2010/main" val="3285834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FECF6E-9A7C-47EC-8443-8B62E1E8349D}"/>
              </a:ext>
            </a:extLst>
          </p:cNvPr>
          <p:cNvSpPr>
            <a:spLocks noGrp="1"/>
          </p:cNvSpPr>
          <p:nvPr>
            <p:ph type="sldNum" sz="quarter" idx="10"/>
          </p:nvPr>
        </p:nvSpPr>
        <p:spPr/>
        <p:txBody>
          <a:bodyPr/>
          <a:lstStyle/>
          <a:p>
            <a:fld id="{1C146586-7EC2-481D-848F-8CE41EB2DE6C}" type="slidenum">
              <a:rPr lang="en-US" smtClean="0"/>
              <a:pPr/>
              <a:t>39</a:t>
            </a:fld>
            <a:endParaRPr lang="en-US" dirty="0"/>
          </a:p>
        </p:txBody>
      </p:sp>
      <p:sp>
        <p:nvSpPr>
          <p:cNvPr id="4" name="Title 3">
            <a:extLst>
              <a:ext uri="{FF2B5EF4-FFF2-40B4-BE49-F238E27FC236}">
                <a16:creationId xmlns:a16="http://schemas.microsoft.com/office/drawing/2014/main" id="{50E8957E-43DE-410C-93FF-433014875FC7}"/>
              </a:ext>
            </a:extLst>
          </p:cNvPr>
          <p:cNvSpPr>
            <a:spLocks noGrp="1"/>
          </p:cNvSpPr>
          <p:nvPr>
            <p:ph type="title"/>
          </p:nvPr>
        </p:nvSpPr>
        <p:spPr/>
        <p:txBody>
          <a:bodyPr/>
          <a:lstStyle/>
          <a:p>
            <a:r>
              <a:rPr lang="en-US" dirty="0"/>
              <a:t>Request Monitoring – Lost in Transit</a:t>
            </a:r>
          </a:p>
        </p:txBody>
      </p:sp>
      <p:pic>
        <p:nvPicPr>
          <p:cNvPr id="6" name="Picture 5">
            <a:extLst>
              <a:ext uri="{FF2B5EF4-FFF2-40B4-BE49-F238E27FC236}">
                <a16:creationId xmlns:a16="http://schemas.microsoft.com/office/drawing/2014/main" id="{52563F40-90E0-405A-A7EC-B6091397E8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4626" y="1131268"/>
            <a:ext cx="1914792" cy="3153215"/>
          </a:xfrm>
          <a:prstGeom prst="rect">
            <a:avLst/>
          </a:prstGeom>
        </p:spPr>
      </p:pic>
      <p:pic>
        <p:nvPicPr>
          <p:cNvPr id="8" name="Picture 7">
            <a:extLst>
              <a:ext uri="{FF2B5EF4-FFF2-40B4-BE49-F238E27FC236}">
                <a16:creationId xmlns:a16="http://schemas.microsoft.com/office/drawing/2014/main" id="{520C49D7-0A8C-4895-8307-41BFAB563C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2114486"/>
            <a:ext cx="1771897" cy="914528"/>
          </a:xfrm>
          <a:prstGeom prst="rect">
            <a:avLst/>
          </a:prstGeom>
        </p:spPr>
      </p:pic>
      <p:pic>
        <p:nvPicPr>
          <p:cNvPr id="12" name="Picture 11">
            <a:extLst>
              <a:ext uri="{FF2B5EF4-FFF2-40B4-BE49-F238E27FC236}">
                <a16:creationId xmlns:a16="http://schemas.microsoft.com/office/drawing/2014/main" id="{D0AD7818-7156-41D9-A9A5-0CBEE23BAC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474" y="704332"/>
            <a:ext cx="1485828" cy="4122978"/>
          </a:xfrm>
          <a:prstGeom prst="rect">
            <a:avLst/>
          </a:prstGeom>
        </p:spPr>
      </p:pic>
    </p:spTree>
    <p:extLst>
      <p:ext uri="{BB962C8B-B14F-4D97-AF65-F5344CB8AC3E}">
        <p14:creationId xmlns:p14="http://schemas.microsoft.com/office/powerpoint/2010/main" val="149145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37BD5B-DF74-47BD-AF9B-5A49E7A1021E}"/>
              </a:ext>
            </a:extLst>
          </p:cNvPr>
          <p:cNvSpPr>
            <a:spLocks noGrp="1"/>
          </p:cNvSpPr>
          <p:nvPr>
            <p:ph idx="1"/>
          </p:nvPr>
        </p:nvSpPr>
        <p:spPr/>
        <p:txBody>
          <a:bodyPr/>
          <a:lstStyle/>
          <a:p>
            <a:r>
              <a:rPr lang="en-US" dirty="0"/>
              <a:t>Configuration Optimizations</a:t>
            </a:r>
          </a:p>
          <a:p>
            <a:pPr lvl="1"/>
            <a:r>
              <a:rPr lang="en-US" dirty="0"/>
              <a:t>Acquisitions</a:t>
            </a:r>
          </a:p>
          <a:p>
            <a:pPr lvl="1"/>
            <a:r>
              <a:rPr lang="en-US" dirty="0"/>
              <a:t>Electronic Resources Management</a:t>
            </a:r>
          </a:p>
          <a:p>
            <a:pPr lvl="1"/>
            <a:r>
              <a:rPr lang="en-US" dirty="0"/>
              <a:t>Cataloging</a:t>
            </a:r>
          </a:p>
          <a:p>
            <a:pPr lvl="1"/>
            <a:r>
              <a:rPr lang="en-US" dirty="0"/>
              <a:t>Fulfillment</a:t>
            </a:r>
          </a:p>
          <a:p>
            <a:r>
              <a:rPr lang="en-US" dirty="0"/>
              <a:t>Analytics Reports – Expert Services</a:t>
            </a:r>
          </a:p>
          <a:p>
            <a:r>
              <a:rPr lang="en-US" dirty="0"/>
              <a:t>Expert Services</a:t>
            </a:r>
          </a:p>
        </p:txBody>
      </p:sp>
    </p:spTree>
    <p:extLst>
      <p:ext uri="{BB962C8B-B14F-4D97-AF65-F5344CB8AC3E}">
        <p14:creationId xmlns:p14="http://schemas.microsoft.com/office/powerpoint/2010/main" val="5915652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FECF6E-9A7C-47EC-8443-8B62E1E8349D}"/>
              </a:ext>
            </a:extLst>
          </p:cNvPr>
          <p:cNvSpPr>
            <a:spLocks noGrp="1"/>
          </p:cNvSpPr>
          <p:nvPr>
            <p:ph type="sldNum" sz="quarter" idx="10"/>
          </p:nvPr>
        </p:nvSpPr>
        <p:spPr/>
        <p:txBody>
          <a:bodyPr/>
          <a:lstStyle/>
          <a:p>
            <a:fld id="{1C146586-7EC2-481D-848F-8CE41EB2DE6C}" type="slidenum">
              <a:rPr lang="en-US" smtClean="0"/>
              <a:pPr/>
              <a:t>40</a:t>
            </a:fld>
            <a:endParaRPr lang="en-US" dirty="0"/>
          </a:p>
        </p:txBody>
      </p:sp>
      <p:sp>
        <p:nvSpPr>
          <p:cNvPr id="4" name="Title 3">
            <a:extLst>
              <a:ext uri="{FF2B5EF4-FFF2-40B4-BE49-F238E27FC236}">
                <a16:creationId xmlns:a16="http://schemas.microsoft.com/office/drawing/2014/main" id="{50E8957E-43DE-410C-93FF-433014875FC7}"/>
              </a:ext>
            </a:extLst>
          </p:cNvPr>
          <p:cNvSpPr>
            <a:spLocks noGrp="1"/>
          </p:cNvSpPr>
          <p:nvPr>
            <p:ph type="title"/>
          </p:nvPr>
        </p:nvSpPr>
        <p:spPr/>
        <p:txBody>
          <a:bodyPr/>
          <a:lstStyle/>
          <a:p>
            <a:r>
              <a:rPr lang="en-US" dirty="0"/>
              <a:t>Request Monitoring – Lost in Transit</a:t>
            </a:r>
          </a:p>
        </p:txBody>
      </p:sp>
      <p:pic>
        <p:nvPicPr>
          <p:cNvPr id="5" name="Picture 4">
            <a:extLst>
              <a:ext uri="{FF2B5EF4-FFF2-40B4-BE49-F238E27FC236}">
                <a16:creationId xmlns:a16="http://schemas.microsoft.com/office/drawing/2014/main" id="{64A84A70-4630-4D25-A2AE-26498A278B25}"/>
              </a:ext>
            </a:extLst>
          </p:cNvPr>
          <p:cNvPicPr>
            <a:picLocks noChangeAspect="1"/>
          </p:cNvPicPr>
          <p:nvPr/>
        </p:nvPicPr>
        <p:blipFill rotWithShape="1">
          <a:blip r:embed="rId3">
            <a:extLst>
              <a:ext uri="{28A0092B-C50C-407E-A947-70E740481C1C}">
                <a14:useLocalDpi xmlns:a14="http://schemas.microsoft.com/office/drawing/2010/main" val="0"/>
              </a:ext>
            </a:extLst>
          </a:blip>
          <a:srcRect b="34121"/>
          <a:stretch/>
        </p:blipFill>
        <p:spPr>
          <a:xfrm>
            <a:off x="-4398" y="1047340"/>
            <a:ext cx="8745170" cy="3363838"/>
          </a:xfrm>
          <a:prstGeom prst="rect">
            <a:avLst/>
          </a:prstGeom>
        </p:spPr>
      </p:pic>
    </p:spTree>
    <p:extLst>
      <p:ext uri="{BB962C8B-B14F-4D97-AF65-F5344CB8AC3E}">
        <p14:creationId xmlns:p14="http://schemas.microsoft.com/office/powerpoint/2010/main" val="18447306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FECF6E-9A7C-47EC-8443-8B62E1E8349D}"/>
              </a:ext>
            </a:extLst>
          </p:cNvPr>
          <p:cNvSpPr>
            <a:spLocks noGrp="1"/>
          </p:cNvSpPr>
          <p:nvPr>
            <p:ph type="sldNum" sz="quarter" idx="10"/>
          </p:nvPr>
        </p:nvSpPr>
        <p:spPr/>
        <p:txBody>
          <a:bodyPr/>
          <a:lstStyle/>
          <a:p>
            <a:fld id="{1C146586-7EC2-481D-848F-8CE41EB2DE6C}" type="slidenum">
              <a:rPr lang="en-US" smtClean="0"/>
              <a:pPr/>
              <a:t>41</a:t>
            </a:fld>
            <a:endParaRPr lang="en-US" dirty="0"/>
          </a:p>
        </p:txBody>
      </p:sp>
      <p:sp>
        <p:nvSpPr>
          <p:cNvPr id="4" name="Title 3">
            <a:extLst>
              <a:ext uri="{FF2B5EF4-FFF2-40B4-BE49-F238E27FC236}">
                <a16:creationId xmlns:a16="http://schemas.microsoft.com/office/drawing/2014/main" id="{50E8957E-43DE-410C-93FF-433014875FC7}"/>
              </a:ext>
            </a:extLst>
          </p:cNvPr>
          <p:cNvSpPr>
            <a:spLocks noGrp="1"/>
          </p:cNvSpPr>
          <p:nvPr>
            <p:ph type="title"/>
          </p:nvPr>
        </p:nvSpPr>
        <p:spPr/>
        <p:txBody>
          <a:bodyPr/>
          <a:lstStyle/>
          <a:p>
            <a:r>
              <a:rPr lang="en-US" dirty="0"/>
              <a:t>Request Monitoring – Aged Physical Item Requests</a:t>
            </a:r>
          </a:p>
        </p:txBody>
      </p:sp>
      <p:pic>
        <p:nvPicPr>
          <p:cNvPr id="6" name="Picture 5">
            <a:extLst>
              <a:ext uri="{FF2B5EF4-FFF2-40B4-BE49-F238E27FC236}">
                <a16:creationId xmlns:a16="http://schemas.microsoft.com/office/drawing/2014/main" id="{14AB949C-5237-4F3D-9ABC-2C7FE8832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474" y="704332"/>
            <a:ext cx="1485828" cy="4122978"/>
          </a:xfrm>
          <a:prstGeom prst="rect">
            <a:avLst/>
          </a:prstGeom>
        </p:spPr>
      </p:pic>
      <p:pic>
        <p:nvPicPr>
          <p:cNvPr id="7" name="Picture 6">
            <a:extLst>
              <a:ext uri="{FF2B5EF4-FFF2-40B4-BE49-F238E27FC236}">
                <a16:creationId xmlns:a16="http://schemas.microsoft.com/office/drawing/2014/main" id="{BDD970F8-44C4-485B-93C8-0F45CEBA8E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9610" y="1152327"/>
            <a:ext cx="1705213" cy="2838846"/>
          </a:xfrm>
          <a:prstGeom prst="rect">
            <a:avLst/>
          </a:prstGeom>
        </p:spPr>
      </p:pic>
      <p:pic>
        <p:nvPicPr>
          <p:cNvPr id="9" name="Picture 8">
            <a:extLst>
              <a:ext uri="{FF2B5EF4-FFF2-40B4-BE49-F238E27FC236}">
                <a16:creationId xmlns:a16="http://schemas.microsoft.com/office/drawing/2014/main" id="{21619BA2-7D3B-40DD-81D7-9AADC4601A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1779662"/>
            <a:ext cx="1914792" cy="1324160"/>
          </a:xfrm>
          <a:prstGeom prst="rect">
            <a:avLst/>
          </a:prstGeom>
        </p:spPr>
      </p:pic>
    </p:spTree>
    <p:extLst>
      <p:ext uri="{BB962C8B-B14F-4D97-AF65-F5344CB8AC3E}">
        <p14:creationId xmlns:p14="http://schemas.microsoft.com/office/powerpoint/2010/main" val="290218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FECF6E-9A7C-47EC-8443-8B62E1E8349D}"/>
              </a:ext>
            </a:extLst>
          </p:cNvPr>
          <p:cNvSpPr>
            <a:spLocks noGrp="1"/>
          </p:cNvSpPr>
          <p:nvPr>
            <p:ph type="sldNum" sz="quarter" idx="10"/>
          </p:nvPr>
        </p:nvSpPr>
        <p:spPr/>
        <p:txBody>
          <a:bodyPr/>
          <a:lstStyle/>
          <a:p>
            <a:fld id="{1C146586-7EC2-481D-848F-8CE41EB2DE6C}" type="slidenum">
              <a:rPr lang="en-US" smtClean="0"/>
              <a:pPr/>
              <a:t>42</a:t>
            </a:fld>
            <a:endParaRPr lang="en-US" dirty="0"/>
          </a:p>
        </p:txBody>
      </p:sp>
      <p:sp>
        <p:nvSpPr>
          <p:cNvPr id="4" name="Title 3">
            <a:extLst>
              <a:ext uri="{FF2B5EF4-FFF2-40B4-BE49-F238E27FC236}">
                <a16:creationId xmlns:a16="http://schemas.microsoft.com/office/drawing/2014/main" id="{50E8957E-43DE-410C-93FF-433014875FC7}"/>
              </a:ext>
            </a:extLst>
          </p:cNvPr>
          <p:cNvSpPr>
            <a:spLocks noGrp="1"/>
          </p:cNvSpPr>
          <p:nvPr>
            <p:ph type="title"/>
          </p:nvPr>
        </p:nvSpPr>
        <p:spPr/>
        <p:txBody>
          <a:bodyPr/>
          <a:lstStyle/>
          <a:p>
            <a:r>
              <a:rPr lang="en-US" dirty="0"/>
              <a:t>Request Monitoring – Aged Physical Item Requests</a:t>
            </a:r>
          </a:p>
        </p:txBody>
      </p:sp>
      <p:pic>
        <p:nvPicPr>
          <p:cNvPr id="9" name="Picture 8">
            <a:extLst>
              <a:ext uri="{FF2B5EF4-FFF2-40B4-BE49-F238E27FC236}">
                <a16:creationId xmlns:a16="http://schemas.microsoft.com/office/drawing/2014/main" id="{AB65487C-AD88-4B84-8D86-441947433D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710934"/>
            <a:ext cx="7830643" cy="4048690"/>
          </a:xfrm>
          <a:prstGeom prst="rect">
            <a:avLst/>
          </a:prstGeom>
        </p:spPr>
      </p:pic>
    </p:spTree>
    <p:extLst>
      <p:ext uri="{BB962C8B-B14F-4D97-AF65-F5344CB8AC3E}">
        <p14:creationId xmlns:p14="http://schemas.microsoft.com/office/powerpoint/2010/main" val="28700131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FECF6E-9A7C-47EC-8443-8B62E1E8349D}"/>
              </a:ext>
            </a:extLst>
          </p:cNvPr>
          <p:cNvSpPr>
            <a:spLocks noGrp="1"/>
          </p:cNvSpPr>
          <p:nvPr>
            <p:ph type="sldNum" sz="quarter" idx="10"/>
          </p:nvPr>
        </p:nvSpPr>
        <p:spPr/>
        <p:txBody>
          <a:bodyPr/>
          <a:lstStyle/>
          <a:p>
            <a:fld id="{1C146586-7EC2-481D-848F-8CE41EB2DE6C}" type="slidenum">
              <a:rPr lang="en-US" smtClean="0"/>
              <a:pPr/>
              <a:t>43</a:t>
            </a:fld>
            <a:endParaRPr lang="en-US" dirty="0"/>
          </a:p>
        </p:txBody>
      </p:sp>
      <p:sp>
        <p:nvSpPr>
          <p:cNvPr id="4" name="Title 3">
            <a:extLst>
              <a:ext uri="{FF2B5EF4-FFF2-40B4-BE49-F238E27FC236}">
                <a16:creationId xmlns:a16="http://schemas.microsoft.com/office/drawing/2014/main" id="{50E8957E-43DE-410C-93FF-433014875FC7}"/>
              </a:ext>
            </a:extLst>
          </p:cNvPr>
          <p:cNvSpPr>
            <a:spLocks noGrp="1"/>
          </p:cNvSpPr>
          <p:nvPr>
            <p:ph type="title"/>
          </p:nvPr>
        </p:nvSpPr>
        <p:spPr/>
        <p:txBody>
          <a:bodyPr/>
          <a:lstStyle/>
          <a:p>
            <a:r>
              <a:rPr lang="en-US" dirty="0"/>
              <a:t>Request Monitoring – Aged Physical Item Requests</a:t>
            </a:r>
          </a:p>
        </p:txBody>
      </p:sp>
      <p:pic>
        <p:nvPicPr>
          <p:cNvPr id="7" name="Picture 6">
            <a:extLst>
              <a:ext uri="{FF2B5EF4-FFF2-40B4-BE49-F238E27FC236}">
                <a16:creationId xmlns:a16="http://schemas.microsoft.com/office/drawing/2014/main" id="{D58D9CE8-BF41-40E8-AD33-6ECB4A95EB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8878"/>
            <a:ext cx="9144000" cy="1325744"/>
          </a:xfrm>
          <a:prstGeom prst="rect">
            <a:avLst/>
          </a:prstGeom>
        </p:spPr>
      </p:pic>
    </p:spTree>
    <p:extLst>
      <p:ext uri="{BB962C8B-B14F-4D97-AF65-F5344CB8AC3E}">
        <p14:creationId xmlns:p14="http://schemas.microsoft.com/office/powerpoint/2010/main" val="8454274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FECF6E-9A7C-47EC-8443-8B62E1E8349D}"/>
              </a:ext>
            </a:extLst>
          </p:cNvPr>
          <p:cNvSpPr>
            <a:spLocks noGrp="1"/>
          </p:cNvSpPr>
          <p:nvPr>
            <p:ph type="sldNum" sz="quarter" idx="10"/>
          </p:nvPr>
        </p:nvSpPr>
        <p:spPr/>
        <p:txBody>
          <a:bodyPr/>
          <a:lstStyle/>
          <a:p>
            <a:fld id="{1C146586-7EC2-481D-848F-8CE41EB2DE6C}" type="slidenum">
              <a:rPr lang="en-US" smtClean="0"/>
              <a:pPr/>
              <a:t>44</a:t>
            </a:fld>
            <a:endParaRPr lang="en-US" dirty="0"/>
          </a:p>
        </p:txBody>
      </p:sp>
      <p:sp>
        <p:nvSpPr>
          <p:cNvPr id="4" name="Title 3">
            <a:extLst>
              <a:ext uri="{FF2B5EF4-FFF2-40B4-BE49-F238E27FC236}">
                <a16:creationId xmlns:a16="http://schemas.microsoft.com/office/drawing/2014/main" id="{50E8957E-43DE-410C-93FF-433014875FC7}"/>
              </a:ext>
            </a:extLst>
          </p:cNvPr>
          <p:cNvSpPr>
            <a:spLocks noGrp="1"/>
          </p:cNvSpPr>
          <p:nvPr>
            <p:ph type="title"/>
          </p:nvPr>
        </p:nvSpPr>
        <p:spPr/>
        <p:txBody>
          <a:bodyPr/>
          <a:lstStyle/>
          <a:p>
            <a:r>
              <a:rPr lang="en-US" dirty="0"/>
              <a:t>Request Monitoring – Aged Physical Item Requests</a:t>
            </a:r>
          </a:p>
        </p:txBody>
      </p:sp>
      <p:pic>
        <p:nvPicPr>
          <p:cNvPr id="5" name="Picture 4">
            <a:extLst>
              <a:ext uri="{FF2B5EF4-FFF2-40B4-BE49-F238E27FC236}">
                <a16:creationId xmlns:a16="http://schemas.microsoft.com/office/drawing/2014/main" id="{BBC333E3-64B9-4621-91C6-B0177B2A64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337" y="1681038"/>
            <a:ext cx="6811326" cy="1781424"/>
          </a:xfrm>
          <a:prstGeom prst="rect">
            <a:avLst/>
          </a:prstGeom>
        </p:spPr>
      </p:pic>
      <p:sp>
        <p:nvSpPr>
          <p:cNvPr id="6" name="Rectangle 5">
            <a:extLst>
              <a:ext uri="{FF2B5EF4-FFF2-40B4-BE49-F238E27FC236}">
                <a16:creationId xmlns:a16="http://schemas.microsoft.com/office/drawing/2014/main" id="{C21E27F8-C91E-460A-84F3-3BE576170215}"/>
              </a:ext>
            </a:extLst>
          </p:cNvPr>
          <p:cNvSpPr/>
          <p:nvPr/>
        </p:nvSpPr>
        <p:spPr>
          <a:xfrm>
            <a:off x="6660232" y="1923678"/>
            <a:ext cx="1152128" cy="1440160"/>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59765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FECF6E-9A7C-47EC-8443-8B62E1E8349D}"/>
              </a:ext>
            </a:extLst>
          </p:cNvPr>
          <p:cNvSpPr>
            <a:spLocks noGrp="1"/>
          </p:cNvSpPr>
          <p:nvPr>
            <p:ph type="sldNum" sz="quarter" idx="10"/>
          </p:nvPr>
        </p:nvSpPr>
        <p:spPr/>
        <p:txBody>
          <a:bodyPr/>
          <a:lstStyle/>
          <a:p>
            <a:fld id="{1C146586-7EC2-481D-848F-8CE41EB2DE6C}" type="slidenum">
              <a:rPr lang="en-US" smtClean="0"/>
              <a:pPr/>
              <a:t>45</a:t>
            </a:fld>
            <a:endParaRPr lang="en-US" dirty="0"/>
          </a:p>
        </p:txBody>
      </p:sp>
      <p:sp>
        <p:nvSpPr>
          <p:cNvPr id="4" name="Title 3">
            <a:extLst>
              <a:ext uri="{FF2B5EF4-FFF2-40B4-BE49-F238E27FC236}">
                <a16:creationId xmlns:a16="http://schemas.microsoft.com/office/drawing/2014/main" id="{50E8957E-43DE-410C-93FF-433014875FC7}"/>
              </a:ext>
            </a:extLst>
          </p:cNvPr>
          <p:cNvSpPr>
            <a:spLocks noGrp="1"/>
          </p:cNvSpPr>
          <p:nvPr>
            <p:ph type="title"/>
          </p:nvPr>
        </p:nvSpPr>
        <p:spPr/>
        <p:txBody>
          <a:bodyPr/>
          <a:lstStyle/>
          <a:p>
            <a:r>
              <a:rPr lang="en-US" dirty="0"/>
              <a:t>Request Monitoring – Cataloging Backlog</a:t>
            </a:r>
          </a:p>
        </p:txBody>
      </p:sp>
      <p:pic>
        <p:nvPicPr>
          <p:cNvPr id="7" name="Picture 6">
            <a:extLst>
              <a:ext uri="{FF2B5EF4-FFF2-40B4-BE49-F238E27FC236}">
                <a16:creationId xmlns:a16="http://schemas.microsoft.com/office/drawing/2014/main" id="{F08C29E2-0C9E-48F5-8797-4626CA71F8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474" y="704332"/>
            <a:ext cx="1485828" cy="4122978"/>
          </a:xfrm>
          <a:prstGeom prst="rect">
            <a:avLst/>
          </a:prstGeom>
        </p:spPr>
      </p:pic>
      <p:pic>
        <p:nvPicPr>
          <p:cNvPr id="9" name="Picture 8">
            <a:extLst>
              <a:ext uri="{FF2B5EF4-FFF2-40B4-BE49-F238E27FC236}">
                <a16:creationId xmlns:a16="http://schemas.microsoft.com/office/drawing/2014/main" id="{AF900CC6-3402-44D0-A7BE-254D5703F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7716" y="1438441"/>
            <a:ext cx="1629002" cy="2581635"/>
          </a:xfrm>
          <a:prstGeom prst="rect">
            <a:avLst/>
          </a:prstGeom>
        </p:spPr>
      </p:pic>
      <p:pic>
        <p:nvPicPr>
          <p:cNvPr id="11" name="Picture 10">
            <a:extLst>
              <a:ext uri="{FF2B5EF4-FFF2-40B4-BE49-F238E27FC236}">
                <a16:creationId xmlns:a16="http://schemas.microsoft.com/office/drawing/2014/main" id="{6579946C-01DC-4502-80D6-86317437BB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9485" y="1985880"/>
            <a:ext cx="1714739" cy="1171739"/>
          </a:xfrm>
          <a:prstGeom prst="rect">
            <a:avLst/>
          </a:prstGeom>
        </p:spPr>
      </p:pic>
    </p:spTree>
    <p:extLst>
      <p:ext uri="{BB962C8B-B14F-4D97-AF65-F5344CB8AC3E}">
        <p14:creationId xmlns:p14="http://schemas.microsoft.com/office/powerpoint/2010/main" val="74973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5C045B-8B3A-4E86-B8A9-19EF8D723717}"/>
              </a:ext>
            </a:extLst>
          </p:cNvPr>
          <p:cNvSpPr>
            <a:spLocks noGrp="1"/>
          </p:cNvSpPr>
          <p:nvPr>
            <p:ph type="sldNum" sz="quarter" idx="10"/>
          </p:nvPr>
        </p:nvSpPr>
        <p:spPr/>
        <p:txBody>
          <a:bodyPr/>
          <a:lstStyle/>
          <a:p>
            <a:fld id="{1C146586-7EC2-481D-848F-8CE41EB2DE6C}" type="slidenum">
              <a:rPr lang="en-US" smtClean="0"/>
              <a:pPr/>
              <a:t>46</a:t>
            </a:fld>
            <a:endParaRPr lang="en-US" dirty="0"/>
          </a:p>
        </p:txBody>
      </p:sp>
      <p:sp>
        <p:nvSpPr>
          <p:cNvPr id="3" name="Title 2">
            <a:extLst>
              <a:ext uri="{FF2B5EF4-FFF2-40B4-BE49-F238E27FC236}">
                <a16:creationId xmlns:a16="http://schemas.microsoft.com/office/drawing/2014/main" id="{4E7F8885-3671-4E46-BC56-A97C7E9673E0}"/>
              </a:ext>
            </a:extLst>
          </p:cNvPr>
          <p:cNvSpPr>
            <a:spLocks noGrp="1"/>
          </p:cNvSpPr>
          <p:nvPr>
            <p:ph type="title"/>
          </p:nvPr>
        </p:nvSpPr>
        <p:spPr/>
        <p:txBody>
          <a:bodyPr/>
          <a:lstStyle/>
          <a:p>
            <a:r>
              <a:rPr lang="en-US" dirty="0"/>
              <a:t>Work Orders</a:t>
            </a:r>
          </a:p>
        </p:txBody>
      </p:sp>
      <p:sp>
        <p:nvSpPr>
          <p:cNvPr id="4" name="Content Placeholder 3">
            <a:extLst>
              <a:ext uri="{FF2B5EF4-FFF2-40B4-BE49-F238E27FC236}">
                <a16:creationId xmlns:a16="http://schemas.microsoft.com/office/drawing/2014/main" id="{A163A480-6D47-4940-80E5-3AA77A2B945D}"/>
              </a:ext>
            </a:extLst>
          </p:cNvPr>
          <p:cNvSpPr>
            <a:spLocks noGrp="1"/>
          </p:cNvSpPr>
          <p:nvPr>
            <p:ph idx="1"/>
          </p:nvPr>
        </p:nvSpPr>
        <p:spPr/>
        <p:txBody>
          <a:bodyPr/>
          <a:lstStyle/>
          <a:p>
            <a:r>
              <a:rPr lang="en-US" dirty="0"/>
              <a:t>Where do people do the work?</a:t>
            </a:r>
          </a:p>
          <a:p>
            <a:r>
              <a:rPr lang="en-US" dirty="0"/>
              <a:t>Do materials need to transit between buildings or floors?</a:t>
            </a:r>
          </a:p>
          <a:p>
            <a:r>
              <a:rPr lang="en-US" dirty="0"/>
              <a:t>Do the same people do different types of work that are all managed by work orders?</a:t>
            </a:r>
          </a:p>
        </p:txBody>
      </p:sp>
    </p:spTree>
    <p:extLst>
      <p:ext uri="{BB962C8B-B14F-4D97-AF65-F5344CB8AC3E}">
        <p14:creationId xmlns:p14="http://schemas.microsoft.com/office/powerpoint/2010/main" val="25685886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5C045B-8B3A-4E86-B8A9-19EF8D723717}"/>
              </a:ext>
            </a:extLst>
          </p:cNvPr>
          <p:cNvSpPr>
            <a:spLocks noGrp="1"/>
          </p:cNvSpPr>
          <p:nvPr>
            <p:ph type="sldNum" sz="quarter" idx="10"/>
          </p:nvPr>
        </p:nvSpPr>
        <p:spPr/>
        <p:txBody>
          <a:bodyPr/>
          <a:lstStyle/>
          <a:p>
            <a:fld id="{1C146586-7EC2-481D-848F-8CE41EB2DE6C}" type="slidenum">
              <a:rPr lang="en-US" smtClean="0"/>
              <a:pPr/>
              <a:t>47</a:t>
            </a:fld>
            <a:endParaRPr lang="en-US" dirty="0"/>
          </a:p>
        </p:txBody>
      </p:sp>
      <p:sp>
        <p:nvSpPr>
          <p:cNvPr id="3" name="Title 2">
            <a:extLst>
              <a:ext uri="{FF2B5EF4-FFF2-40B4-BE49-F238E27FC236}">
                <a16:creationId xmlns:a16="http://schemas.microsoft.com/office/drawing/2014/main" id="{4E7F8885-3671-4E46-BC56-A97C7E9673E0}"/>
              </a:ext>
            </a:extLst>
          </p:cNvPr>
          <p:cNvSpPr>
            <a:spLocks noGrp="1"/>
          </p:cNvSpPr>
          <p:nvPr>
            <p:ph type="title"/>
          </p:nvPr>
        </p:nvSpPr>
        <p:spPr/>
        <p:txBody>
          <a:bodyPr/>
          <a:lstStyle/>
          <a:p>
            <a:r>
              <a:rPr lang="en-US" dirty="0"/>
              <a:t>Work Orders</a:t>
            </a:r>
          </a:p>
        </p:txBody>
      </p:sp>
      <p:sp>
        <p:nvSpPr>
          <p:cNvPr id="4" name="Content Placeholder 3">
            <a:extLst>
              <a:ext uri="{FF2B5EF4-FFF2-40B4-BE49-F238E27FC236}">
                <a16:creationId xmlns:a16="http://schemas.microsoft.com/office/drawing/2014/main" id="{A163A480-6D47-4940-80E5-3AA77A2B945D}"/>
              </a:ext>
            </a:extLst>
          </p:cNvPr>
          <p:cNvSpPr>
            <a:spLocks noGrp="1"/>
          </p:cNvSpPr>
          <p:nvPr>
            <p:ph idx="1"/>
          </p:nvPr>
        </p:nvSpPr>
        <p:spPr/>
        <p:txBody>
          <a:bodyPr/>
          <a:lstStyle/>
          <a:p>
            <a:r>
              <a:rPr lang="en-US" dirty="0"/>
              <a:t>Where do people do the work? – </a:t>
            </a:r>
            <a:r>
              <a:rPr lang="en-US" b="1" dirty="0">
                <a:solidFill>
                  <a:srgbClr val="FF0000"/>
                </a:solidFill>
              </a:rPr>
              <a:t>In one location</a:t>
            </a:r>
            <a:endParaRPr lang="en-US" dirty="0"/>
          </a:p>
          <a:p>
            <a:r>
              <a:rPr lang="en-US" dirty="0"/>
              <a:t>Do materials need to transit between buildings or floors? – </a:t>
            </a:r>
            <a:r>
              <a:rPr lang="en-US" b="1" dirty="0">
                <a:solidFill>
                  <a:srgbClr val="FF0000"/>
                </a:solidFill>
              </a:rPr>
              <a:t>No </a:t>
            </a:r>
            <a:endParaRPr lang="en-US" dirty="0"/>
          </a:p>
          <a:p>
            <a:r>
              <a:rPr lang="en-US" dirty="0"/>
              <a:t>Do the same people do different types of work that are all managed by work orders? – </a:t>
            </a:r>
            <a:r>
              <a:rPr lang="en-US" b="1" dirty="0">
                <a:solidFill>
                  <a:srgbClr val="FF0000"/>
                </a:solidFill>
              </a:rPr>
              <a:t>Yes </a:t>
            </a:r>
          </a:p>
          <a:p>
            <a:endParaRPr lang="en-US" b="1" dirty="0">
              <a:solidFill>
                <a:srgbClr val="FF0000"/>
              </a:solidFill>
            </a:endParaRPr>
          </a:p>
          <a:p>
            <a:pPr marL="0" indent="0">
              <a:buNone/>
            </a:pPr>
            <a:endParaRPr lang="en-US" b="1" dirty="0">
              <a:solidFill>
                <a:srgbClr val="FF0000"/>
              </a:solidFill>
            </a:endParaRPr>
          </a:p>
          <a:p>
            <a:pPr marL="0" indent="0" algn="ctr">
              <a:buNone/>
            </a:pPr>
            <a:endParaRPr lang="en-US" dirty="0">
              <a:solidFill>
                <a:schemeClr val="tx1"/>
              </a:solidFill>
            </a:endParaRPr>
          </a:p>
          <a:p>
            <a:pPr marL="0" indent="0" algn="ctr">
              <a:buNone/>
            </a:pPr>
            <a:r>
              <a:rPr lang="en-US" dirty="0">
                <a:solidFill>
                  <a:schemeClr val="tx1"/>
                </a:solidFill>
              </a:rPr>
              <a:t>Use statuses for different types of work within the OTB Acquisitions Work Order</a:t>
            </a:r>
          </a:p>
        </p:txBody>
      </p:sp>
      <p:sp>
        <p:nvSpPr>
          <p:cNvPr id="5" name="Arrow: Down 4">
            <a:extLst>
              <a:ext uri="{FF2B5EF4-FFF2-40B4-BE49-F238E27FC236}">
                <a16:creationId xmlns:a16="http://schemas.microsoft.com/office/drawing/2014/main" id="{BFEF724A-73AD-4BB7-B4FF-4136F32D4CDB}"/>
              </a:ext>
            </a:extLst>
          </p:cNvPr>
          <p:cNvSpPr/>
          <p:nvPr/>
        </p:nvSpPr>
        <p:spPr>
          <a:xfrm>
            <a:off x="4139952" y="2571750"/>
            <a:ext cx="864096"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381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5C045B-8B3A-4E86-B8A9-19EF8D723717}"/>
              </a:ext>
            </a:extLst>
          </p:cNvPr>
          <p:cNvSpPr>
            <a:spLocks noGrp="1"/>
          </p:cNvSpPr>
          <p:nvPr>
            <p:ph type="sldNum" sz="quarter" idx="10"/>
          </p:nvPr>
        </p:nvSpPr>
        <p:spPr/>
        <p:txBody>
          <a:bodyPr/>
          <a:lstStyle/>
          <a:p>
            <a:fld id="{1C146586-7EC2-481D-848F-8CE41EB2DE6C}" type="slidenum">
              <a:rPr lang="en-US" smtClean="0"/>
              <a:pPr/>
              <a:t>48</a:t>
            </a:fld>
            <a:endParaRPr lang="en-US" dirty="0"/>
          </a:p>
        </p:txBody>
      </p:sp>
      <p:sp>
        <p:nvSpPr>
          <p:cNvPr id="3" name="Title 2">
            <a:extLst>
              <a:ext uri="{FF2B5EF4-FFF2-40B4-BE49-F238E27FC236}">
                <a16:creationId xmlns:a16="http://schemas.microsoft.com/office/drawing/2014/main" id="{4E7F8885-3671-4E46-BC56-A97C7E9673E0}"/>
              </a:ext>
            </a:extLst>
          </p:cNvPr>
          <p:cNvSpPr>
            <a:spLocks noGrp="1"/>
          </p:cNvSpPr>
          <p:nvPr>
            <p:ph type="title"/>
          </p:nvPr>
        </p:nvSpPr>
        <p:spPr/>
        <p:txBody>
          <a:bodyPr/>
          <a:lstStyle/>
          <a:p>
            <a:r>
              <a:rPr lang="en-US" dirty="0"/>
              <a:t>Work Orders</a:t>
            </a:r>
          </a:p>
        </p:txBody>
      </p:sp>
      <p:sp>
        <p:nvSpPr>
          <p:cNvPr id="4" name="Content Placeholder 3">
            <a:extLst>
              <a:ext uri="{FF2B5EF4-FFF2-40B4-BE49-F238E27FC236}">
                <a16:creationId xmlns:a16="http://schemas.microsoft.com/office/drawing/2014/main" id="{A163A480-6D47-4940-80E5-3AA77A2B945D}"/>
              </a:ext>
            </a:extLst>
          </p:cNvPr>
          <p:cNvSpPr>
            <a:spLocks noGrp="1"/>
          </p:cNvSpPr>
          <p:nvPr>
            <p:ph idx="1"/>
          </p:nvPr>
        </p:nvSpPr>
        <p:spPr/>
        <p:txBody>
          <a:bodyPr/>
          <a:lstStyle/>
          <a:p>
            <a:r>
              <a:rPr lang="en-US" dirty="0"/>
              <a:t>Where do people do the work? – </a:t>
            </a:r>
            <a:r>
              <a:rPr lang="en-US" b="1" dirty="0">
                <a:solidFill>
                  <a:srgbClr val="FF0000"/>
                </a:solidFill>
              </a:rPr>
              <a:t>In multiple locations</a:t>
            </a:r>
            <a:endParaRPr lang="en-US" dirty="0"/>
          </a:p>
          <a:p>
            <a:r>
              <a:rPr lang="en-US" dirty="0"/>
              <a:t>Do materials need to transit between buildings or floors? – </a:t>
            </a:r>
            <a:r>
              <a:rPr lang="en-US" b="1" dirty="0">
                <a:solidFill>
                  <a:srgbClr val="FF0000"/>
                </a:solidFill>
              </a:rPr>
              <a:t>Yes </a:t>
            </a:r>
            <a:endParaRPr lang="en-US" dirty="0"/>
          </a:p>
          <a:p>
            <a:r>
              <a:rPr lang="en-US" dirty="0"/>
              <a:t>Do the same people do different types of work that are all managed by work orders? – </a:t>
            </a:r>
            <a:r>
              <a:rPr lang="en-US" b="1" dirty="0">
                <a:solidFill>
                  <a:srgbClr val="FF0000"/>
                </a:solidFill>
              </a:rPr>
              <a:t>No</a:t>
            </a:r>
          </a:p>
          <a:p>
            <a:endParaRPr lang="en-US" b="1" dirty="0">
              <a:solidFill>
                <a:srgbClr val="FF0000"/>
              </a:solidFill>
            </a:endParaRPr>
          </a:p>
          <a:p>
            <a:pPr marL="0" indent="0">
              <a:buNone/>
            </a:pPr>
            <a:endParaRPr lang="en-US" b="1" dirty="0">
              <a:solidFill>
                <a:srgbClr val="FF0000"/>
              </a:solidFill>
            </a:endParaRPr>
          </a:p>
          <a:p>
            <a:pPr marL="0" indent="0" algn="ctr">
              <a:buNone/>
            </a:pPr>
            <a:endParaRPr lang="en-US" dirty="0">
              <a:solidFill>
                <a:schemeClr val="tx1"/>
              </a:solidFill>
            </a:endParaRPr>
          </a:p>
          <a:p>
            <a:pPr marL="0" indent="0" algn="ctr">
              <a:buNone/>
            </a:pPr>
            <a:r>
              <a:rPr lang="en-US" dirty="0">
                <a:solidFill>
                  <a:schemeClr val="tx1"/>
                </a:solidFill>
              </a:rPr>
              <a:t>Create different work order departments for the disparate locations where work is performed </a:t>
            </a:r>
          </a:p>
        </p:txBody>
      </p:sp>
      <p:sp>
        <p:nvSpPr>
          <p:cNvPr id="5" name="Arrow: Down 4">
            <a:extLst>
              <a:ext uri="{FF2B5EF4-FFF2-40B4-BE49-F238E27FC236}">
                <a16:creationId xmlns:a16="http://schemas.microsoft.com/office/drawing/2014/main" id="{BFEF724A-73AD-4BB7-B4FF-4136F32D4CDB}"/>
              </a:ext>
            </a:extLst>
          </p:cNvPr>
          <p:cNvSpPr/>
          <p:nvPr/>
        </p:nvSpPr>
        <p:spPr>
          <a:xfrm>
            <a:off x="4139952" y="2571750"/>
            <a:ext cx="864096"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25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9A3FE9-EDF9-4DB0-91BF-5E1D63D6BAF3}"/>
              </a:ext>
            </a:extLst>
          </p:cNvPr>
          <p:cNvSpPr>
            <a:spLocks noGrp="1"/>
          </p:cNvSpPr>
          <p:nvPr>
            <p:ph type="sldNum" sz="quarter" idx="10"/>
          </p:nvPr>
        </p:nvSpPr>
        <p:spPr/>
        <p:txBody>
          <a:bodyPr/>
          <a:lstStyle/>
          <a:p>
            <a:fld id="{1C146586-7EC2-481D-848F-8CE41EB2DE6C}" type="slidenum">
              <a:rPr lang="en-US" smtClean="0"/>
              <a:pPr/>
              <a:t>49</a:t>
            </a:fld>
            <a:endParaRPr lang="en-US" dirty="0"/>
          </a:p>
        </p:txBody>
      </p:sp>
      <p:sp>
        <p:nvSpPr>
          <p:cNvPr id="3" name="Title 2">
            <a:extLst>
              <a:ext uri="{FF2B5EF4-FFF2-40B4-BE49-F238E27FC236}">
                <a16:creationId xmlns:a16="http://schemas.microsoft.com/office/drawing/2014/main" id="{7F615DBE-E67C-450E-B382-C53EA46CF783}"/>
              </a:ext>
            </a:extLst>
          </p:cNvPr>
          <p:cNvSpPr>
            <a:spLocks noGrp="1"/>
          </p:cNvSpPr>
          <p:nvPr>
            <p:ph type="title"/>
          </p:nvPr>
        </p:nvSpPr>
        <p:spPr/>
        <p:txBody>
          <a:bodyPr/>
          <a:lstStyle/>
          <a:p>
            <a:r>
              <a:rPr lang="en-US" dirty="0"/>
              <a:t>Lost / Missing Workflows</a:t>
            </a:r>
          </a:p>
        </p:txBody>
      </p:sp>
      <p:sp>
        <p:nvSpPr>
          <p:cNvPr id="4" name="Content Placeholder 3">
            <a:extLst>
              <a:ext uri="{FF2B5EF4-FFF2-40B4-BE49-F238E27FC236}">
                <a16:creationId xmlns:a16="http://schemas.microsoft.com/office/drawing/2014/main" id="{2CF0755D-A287-4FA5-A3B8-DE64E5DFAD4C}"/>
              </a:ext>
            </a:extLst>
          </p:cNvPr>
          <p:cNvSpPr>
            <a:spLocks noGrp="1"/>
          </p:cNvSpPr>
          <p:nvPr>
            <p:ph idx="1"/>
          </p:nvPr>
        </p:nvSpPr>
        <p:spPr/>
        <p:txBody>
          <a:bodyPr>
            <a:normAutofit/>
          </a:bodyPr>
          <a:lstStyle/>
          <a:p>
            <a:r>
              <a:rPr lang="en-US" dirty="0"/>
              <a:t>Create a new work order called “Search.”  </a:t>
            </a:r>
          </a:p>
          <a:p>
            <a:pPr lvl="1"/>
            <a:r>
              <a:rPr lang="en-US" dirty="0"/>
              <a:t>Attach to the circulation desk used by the staff who will be performing the work (via the relevant circ desk configuration).  </a:t>
            </a:r>
          </a:p>
          <a:p>
            <a:r>
              <a:rPr lang="en-US" dirty="0"/>
              <a:t>Create statuses of “First,” “Second,” “Third,” and “Reacquire.” </a:t>
            </a:r>
          </a:p>
          <a:p>
            <a:pPr lvl="1"/>
            <a:r>
              <a:rPr lang="en-US" dirty="0"/>
              <a:t>These will sort alphabetically so using a number in the code is suggested.  </a:t>
            </a:r>
          </a:p>
        </p:txBody>
      </p:sp>
    </p:spTree>
    <p:extLst>
      <p:ext uri="{BB962C8B-B14F-4D97-AF65-F5344CB8AC3E}">
        <p14:creationId xmlns:p14="http://schemas.microsoft.com/office/powerpoint/2010/main" val="3166462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37BD5B-DF74-47BD-AF9B-5A49E7A1021E}"/>
              </a:ext>
            </a:extLst>
          </p:cNvPr>
          <p:cNvSpPr>
            <a:spLocks noGrp="1"/>
          </p:cNvSpPr>
          <p:nvPr>
            <p:ph idx="1"/>
          </p:nvPr>
        </p:nvSpPr>
        <p:spPr/>
        <p:txBody>
          <a:bodyPr/>
          <a:lstStyle/>
          <a:p>
            <a:r>
              <a:rPr lang="en-US" dirty="0"/>
              <a:t>Configuration Optimizations</a:t>
            </a:r>
          </a:p>
          <a:p>
            <a:pPr lvl="1"/>
            <a:r>
              <a:rPr lang="en-US" dirty="0"/>
              <a:t>Acquisitions</a:t>
            </a:r>
          </a:p>
          <a:p>
            <a:pPr lvl="1"/>
            <a:r>
              <a:rPr lang="en-US" dirty="0"/>
              <a:t>Electronic Resources Management</a:t>
            </a:r>
          </a:p>
          <a:p>
            <a:pPr lvl="1"/>
            <a:r>
              <a:rPr lang="en-US" dirty="0"/>
              <a:t>Cataloging</a:t>
            </a:r>
          </a:p>
          <a:p>
            <a:pPr lvl="1"/>
            <a:r>
              <a:rPr lang="en-US" dirty="0"/>
              <a:t>Fulfillment</a:t>
            </a:r>
          </a:p>
          <a:p>
            <a:r>
              <a:rPr lang="en-US" dirty="0">
                <a:solidFill>
                  <a:schemeClr val="bg1">
                    <a:lumMod val="65000"/>
                  </a:schemeClr>
                </a:solidFill>
              </a:rPr>
              <a:t>Analytics Reports – Expert Services</a:t>
            </a:r>
          </a:p>
          <a:p>
            <a:r>
              <a:rPr lang="en-US" dirty="0">
                <a:solidFill>
                  <a:schemeClr val="bg1">
                    <a:lumMod val="65000"/>
                  </a:schemeClr>
                </a:solidFill>
              </a:rPr>
              <a:t>Expert Services</a:t>
            </a:r>
          </a:p>
        </p:txBody>
      </p:sp>
    </p:spTree>
    <p:extLst>
      <p:ext uri="{BB962C8B-B14F-4D97-AF65-F5344CB8AC3E}">
        <p14:creationId xmlns:p14="http://schemas.microsoft.com/office/powerpoint/2010/main" val="20130607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9A3FE9-EDF9-4DB0-91BF-5E1D63D6BAF3}"/>
              </a:ext>
            </a:extLst>
          </p:cNvPr>
          <p:cNvSpPr>
            <a:spLocks noGrp="1"/>
          </p:cNvSpPr>
          <p:nvPr>
            <p:ph type="sldNum" sz="quarter" idx="10"/>
          </p:nvPr>
        </p:nvSpPr>
        <p:spPr/>
        <p:txBody>
          <a:bodyPr/>
          <a:lstStyle/>
          <a:p>
            <a:fld id="{1C146586-7EC2-481D-848F-8CE41EB2DE6C}" type="slidenum">
              <a:rPr lang="en-US" smtClean="0"/>
              <a:pPr/>
              <a:t>50</a:t>
            </a:fld>
            <a:endParaRPr lang="en-US" dirty="0"/>
          </a:p>
        </p:txBody>
      </p:sp>
      <p:sp>
        <p:nvSpPr>
          <p:cNvPr id="3" name="Title 2">
            <a:extLst>
              <a:ext uri="{FF2B5EF4-FFF2-40B4-BE49-F238E27FC236}">
                <a16:creationId xmlns:a16="http://schemas.microsoft.com/office/drawing/2014/main" id="{7F615DBE-E67C-450E-B382-C53EA46CF783}"/>
              </a:ext>
            </a:extLst>
          </p:cNvPr>
          <p:cNvSpPr>
            <a:spLocks noGrp="1"/>
          </p:cNvSpPr>
          <p:nvPr>
            <p:ph type="title"/>
          </p:nvPr>
        </p:nvSpPr>
        <p:spPr/>
        <p:txBody>
          <a:bodyPr/>
          <a:lstStyle/>
          <a:p>
            <a:r>
              <a:rPr lang="en-US" dirty="0"/>
              <a:t>Lost / Missing Workflows</a:t>
            </a:r>
          </a:p>
        </p:txBody>
      </p:sp>
      <p:sp>
        <p:nvSpPr>
          <p:cNvPr id="4" name="Content Placeholder 3">
            <a:extLst>
              <a:ext uri="{FF2B5EF4-FFF2-40B4-BE49-F238E27FC236}">
                <a16:creationId xmlns:a16="http://schemas.microsoft.com/office/drawing/2014/main" id="{2CF0755D-A287-4FA5-A3B8-DE64E5DFAD4C}"/>
              </a:ext>
            </a:extLst>
          </p:cNvPr>
          <p:cNvSpPr>
            <a:spLocks noGrp="1"/>
          </p:cNvSpPr>
          <p:nvPr>
            <p:ph idx="1"/>
          </p:nvPr>
        </p:nvSpPr>
        <p:spPr/>
        <p:txBody>
          <a:bodyPr>
            <a:normAutofit lnSpcReduction="10000"/>
          </a:bodyPr>
          <a:lstStyle/>
          <a:p>
            <a:r>
              <a:rPr lang="en-US" dirty="0"/>
              <a:t>After a search, work from the “items in department” list to select all items in each status and increment them as follows:</a:t>
            </a:r>
          </a:p>
          <a:p>
            <a:pPr lvl="1"/>
            <a:r>
              <a:rPr lang="en-US" dirty="0"/>
              <a:t>Select all items with a status of “Third” and update the status to “Reacquire”</a:t>
            </a:r>
          </a:p>
          <a:p>
            <a:pPr lvl="1"/>
            <a:r>
              <a:rPr lang="en-US" dirty="0"/>
              <a:t>Select all “Second” items and update to “Third”</a:t>
            </a:r>
          </a:p>
          <a:p>
            <a:pPr lvl="1"/>
            <a:r>
              <a:rPr lang="en-US" dirty="0"/>
              <a:t>Select all “First” items and update to “Second”</a:t>
            </a:r>
          </a:p>
          <a:p>
            <a:pPr marL="457200" lvl="1" indent="0">
              <a:buNone/>
            </a:pPr>
            <a:r>
              <a:rPr lang="en-US" i="1" dirty="0"/>
              <a:t>The order is important to avoid rolling items on the first search through each subsequent status as part of the same process.</a:t>
            </a:r>
          </a:p>
          <a:p>
            <a:r>
              <a:rPr lang="en-US" dirty="0"/>
              <a:t>When items are flagged for reacquisition, queue an acquisitions technical services work order and complete the search work order.</a:t>
            </a:r>
          </a:p>
        </p:txBody>
      </p:sp>
    </p:spTree>
    <p:extLst>
      <p:ext uri="{BB962C8B-B14F-4D97-AF65-F5344CB8AC3E}">
        <p14:creationId xmlns:p14="http://schemas.microsoft.com/office/powerpoint/2010/main" val="71514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9A3FE9-EDF9-4DB0-91BF-5E1D63D6BAF3}"/>
              </a:ext>
            </a:extLst>
          </p:cNvPr>
          <p:cNvSpPr>
            <a:spLocks noGrp="1"/>
          </p:cNvSpPr>
          <p:nvPr>
            <p:ph type="sldNum" sz="quarter" idx="10"/>
          </p:nvPr>
        </p:nvSpPr>
        <p:spPr/>
        <p:txBody>
          <a:bodyPr/>
          <a:lstStyle/>
          <a:p>
            <a:fld id="{1C146586-7EC2-481D-848F-8CE41EB2DE6C}" type="slidenum">
              <a:rPr lang="en-US" smtClean="0"/>
              <a:pPr/>
              <a:t>51</a:t>
            </a:fld>
            <a:endParaRPr lang="en-US" dirty="0"/>
          </a:p>
        </p:txBody>
      </p:sp>
      <p:sp>
        <p:nvSpPr>
          <p:cNvPr id="3" name="Title 2">
            <a:extLst>
              <a:ext uri="{FF2B5EF4-FFF2-40B4-BE49-F238E27FC236}">
                <a16:creationId xmlns:a16="http://schemas.microsoft.com/office/drawing/2014/main" id="{7F615DBE-E67C-450E-B382-C53EA46CF783}"/>
              </a:ext>
            </a:extLst>
          </p:cNvPr>
          <p:cNvSpPr>
            <a:spLocks noGrp="1"/>
          </p:cNvSpPr>
          <p:nvPr>
            <p:ph type="title"/>
          </p:nvPr>
        </p:nvSpPr>
        <p:spPr/>
        <p:txBody>
          <a:bodyPr/>
          <a:lstStyle/>
          <a:p>
            <a:r>
              <a:rPr lang="en-US" dirty="0"/>
              <a:t>Lost / Missing Workflows</a:t>
            </a:r>
          </a:p>
        </p:txBody>
      </p:sp>
      <p:sp>
        <p:nvSpPr>
          <p:cNvPr id="4" name="Content Placeholder 3">
            <a:extLst>
              <a:ext uri="{FF2B5EF4-FFF2-40B4-BE49-F238E27FC236}">
                <a16:creationId xmlns:a16="http://schemas.microsoft.com/office/drawing/2014/main" id="{2CF0755D-A287-4FA5-A3B8-DE64E5DFAD4C}"/>
              </a:ext>
            </a:extLst>
          </p:cNvPr>
          <p:cNvSpPr>
            <a:spLocks noGrp="1"/>
          </p:cNvSpPr>
          <p:nvPr>
            <p:ph idx="1"/>
          </p:nvPr>
        </p:nvSpPr>
        <p:spPr/>
        <p:txBody>
          <a:bodyPr>
            <a:normAutofit/>
          </a:bodyPr>
          <a:lstStyle/>
          <a:p>
            <a:r>
              <a:rPr lang="en-US" dirty="0"/>
              <a:t>Items in missing status are actionable</a:t>
            </a:r>
          </a:p>
          <a:p>
            <a:pPr lvl="1"/>
            <a:r>
              <a:rPr lang="en-US" dirty="0"/>
              <a:t>Create scheduled analytics report of items in missing status </a:t>
            </a:r>
          </a:p>
          <a:p>
            <a:r>
              <a:rPr lang="en-US" dirty="0"/>
              <a:t>Missing items are moved into the Search Work Order department and the missing status is cleared</a:t>
            </a:r>
          </a:p>
        </p:txBody>
      </p:sp>
    </p:spTree>
    <p:extLst>
      <p:ext uri="{BB962C8B-B14F-4D97-AF65-F5344CB8AC3E}">
        <p14:creationId xmlns:p14="http://schemas.microsoft.com/office/powerpoint/2010/main" val="28553531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37BD5B-DF74-47BD-AF9B-5A49E7A1021E}"/>
              </a:ext>
            </a:extLst>
          </p:cNvPr>
          <p:cNvSpPr>
            <a:spLocks noGrp="1"/>
          </p:cNvSpPr>
          <p:nvPr>
            <p:ph idx="1"/>
          </p:nvPr>
        </p:nvSpPr>
        <p:spPr/>
        <p:txBody>
          <a:bodyPr/>
          <a:lstStyle/>
          <a:p>
            <a:r>
              <a:rPr lang="en-US" dirty="0">
                <a:solidFill>
                  <a:schemeClr val="bg1">
                    <a:lumMod val="65000"/>
                  </a:schemeClr>
                </a:solidFill>
              </a:rPr>
              <a:t>Configuration Optimizations</a:t>
            </a:r>
          </a:p>
          <a:p>
            <a:pPr lvl="1"/>
            <a:r>
              <a:rPr lang="en-US" dirty="0">
                <a:solidFill>
                  <a:schemeClr val="bg1">
                    <a:lumMod val="65000"/>
                  </a:schemeClr>
                </a:solidFill>
              </a:rPr>
              <a:t>Acquisitions</a:t>
            </a:r>
          </a:p>
          <a:p>
            <a:pPr lvl="1"/>
            <a:r>
              <a:rPr lang="en-US" dirty="0">
                <a:solidFill>
                  <a:schemeClr val="bg1">
                    <a:lumMod val="65000"/>
                  </a:schemeClr>
                </a:solidFill>
              </a:rPr>
              <a:t>Electronic Resources Management</a:t>
            </a:r>
          </a:p>
          <a:p>
            <a:pPr lvl="1"/>
            <a:r>
              <a:rPr lang="en-US" dirty="0">
                <a:solidFill>
                  <a:schemeClr val="bg1">
                    <a:lumMod val="65000"/>
                  </a:schemeClr>
                </a:solidFill>
              </a:rPr>
              <a:t>Cataloging</a:t>
            </a:r>
          </a:p>
          <a:p>
            <a:pPr lvl="1"/>
            <a:r>
              <a:rPr lang="en-US" dirty="0">
                <a:solidFill>
                  <a:schemeClr val="bg1">
                    <a:lumMod val="65000"/>
                  </a:schemeClr>
                </a:solidFill>
              </a:rPr>
              <a:t>Fulfillment</a:t>
            </a:r>
          </a:p>
          <a:p>
            <a:r>
              <a:rPr lang="en-US" dirty="0"/>
              <a:t>Analytics Reports – Expert Services</a:t>
            </a:r>
          </a:p>
          <a:p>
            <a:r>
              <a:rPr lang="en-US" dirty="0">
                <a:solidFill>
                  <a:schemeClr val="bg1">
                    <a:lumMod val="65000"/>
                  </a:schemeClr>
                </a:solidFill>
              </a:rPr>
              <a:t>Expert Services</a:t>
            </a:r>
          </a:p>
        </p:txBody>
      </p:sp>
    </p:spTree>
    <p:extLst>
      <p:ext uri="{BB962C8B-B14F-4D97-AF65-F5344CB8AC3E}">
        <p14:creationId xmlns:p14="http://schemas.microsoft.com/office/powerpoint/2010/main" val="8609902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FE6554-AE05-495C-B253-C807A11B503B}"/>
              </a:ext>
            </a:extLst>
          </p:cNvPr>
          <p:cNvSpPr>
            <a:spLocks noGrp="1"/>
          </p:cNvSpPr>
          <p:nvPr>
            <p:ph type="sldNum" sz="quarter" idx="10"/>
          </p:nvPr>
        </p:nvSpPr>
        <p:spPr/>
        <p:txBody>
          <a:bodyPr/>
          <a:lstStyle/>
          <a:p>
            <a:fld id="{1C146586-7EC2-481D-848F-8CE41EB2DE6C}" type="slidenum">
              <a:rPr lang="en-US" smtClean="0"/>
              <a:pPr/>
              <a:t>53</a:t>
            </a:fld>
            <a:endParaRPr lang="en-US" dirty="0"/>
          </a:p>
        </p:txBody>
      </p:sp>
      <p:sp>
        <p:nvSpPr>
          <p:cNvPr id="4" name="Title 3">
            <a:extLst>
              <a:ext uri="{FF2B5EF4-FFF2-40B4-BE49-F238E27FC236}">
                <a16:creationId xmlns:a16="http://schemas.microsoft.com/office/drawing/2014/main" id="{0F0B796F-D12B-46F9-A0F9-9AA1B9C18670}"/>
              </a:ext>
            </a:extLst>
          </p:cNvPr>
          <p:cNvSpPr>
            <a:spLocks noGrp="1"/>
          </p:cNvSpPr>
          <p:nvPr>
            <p:ph type="title"/>
          </p:nvPr>
        </p:nvSpPr>
        <p:spPr/>
        <p:txBody>
          <a:bodyPr/>
          <a:lstStyle/>
          <a:p>
            <a:r>
              <a:rPr lang="en-US" dirty="0"/>
              <a:t>Expert Services folder</a:t>
            </a:r>
          </a:p>
        </p:txBody>
      </p:sp>
      <p:pic>
        <p:nvPicPr>
          <p:cNvPr id="8" name="Content Placeholder 7">
            <a:extLst>
              <a:ext uri="{FF2B5EF4-FFF2-40B4-BE49-F238E27FC236}">
                <a16:creationId xmlns:a16="http://schemas.microsoft.com/office/drawing/2014/main" id="{E987FBEB-780D-4F47-959D-19A577DA4E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4086" y="1246770"/>
            <a:ext cx="2267266" cy="3029373"/>
          </a:xfrm>
        </p:spPr>
      </p:pic>
    </p:spTree>
    <p:extLst>
      <p:ext uri="{BB962C8B-B14F-4D97-AF65-F5344CB8AC3E}">
        <p14:creationId xmlns:p14="http://schemas.microsoft.com/office/powerpoint/2010/main" val="31390267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FE6554-AE05-495C-B253-C807A11B503B}"/>
              </a:ext>
            </a:extLst>
          </p:cNvPr>
          <p:cNvSpPr>
            <a:spLocks noGrp="1"/>
          </p:cNvSpPr>
          <p:nvPr>
            <p:ph type="sldNum" sz="quarter" idx="10"/>
          </p:nvPr>
        </p:nvSpPr>
        <p:spPr/>
        <p:txBody>
          <a:bodyPr/>
          <a:lstStyle/>
          <a:p>
            <a:fld id="{1C146586-7EC2-481D-848F-8CE41EB2DE6C}" type="slidenum">
              <a:rPr lang="en-US" smtClean="0"/>
              <a:pPr/>
              <a:t>54</a:t>
            </a:fld>
            <a:endParaRPr lang="en-US" dirty="0"/>
          </a:p>
        </p:txBody>
      </p:sp>
      <p:sp>
        <p:nvSpPr>
          <p:cNvPr id="4" name="Title 3">
            <a:extLst>
              <a:ext uri="{FF2B5EF4-FFF2-40B4-BE49-F238E27FC236}">
                <a16:creationId xmlns:a16="http://schemas.microsoft.com/office/drawing/2014/main" id="{0F0B796F-D12B-46F9-A0F9-9AA1B9C18670}"/>
              </a:ext>
            </a:extLst>
          </p:cNvPr>
          <p:cNvSpPr>
            <a:spLocks noGrp="1"/>
          </p:cNvSpPr>
          <p:nvPr>
            <p:ph type="title"/>
          </p:nvPr>
        </p:nvSpPr>
        <p:spPr/>
        <p:txBody>
          <a:bodyPr/>
          <a:lstStyle/>
          <a:p>
            <a:r>
              <a:rPr lang="en-US" dirty="0"/>
              <a:t>Expert Services folder</a:t>
            </a:r>
          </a:p>
        </p:txBody>
      </p:sp>
      <p:pic>
        <p:nvPicPr>
          <p:cNvPr id="8" name="Picture 7">
            <a:extLst>
              <a:ext uri="{FF2B5EF4-FFF2-40B4-BE49-F238E27FC236}">
                <a16:creationId xmlns:a16="http://schemas.microsoft.com/office/drawing/2014/main" id="{02B72AE1-9FB7-4543-A9EA-0BC0456C7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3924" y="771550"/>
            <a:ext cx="5096586" cy="809738"/>
          </a:xfrm>
          <a:prstGeom prst="rect">
            <a:avLst/>
          </a:prstGeom>
        </p:spPr>
      </p:pic>
      <p:pic>
        <p:nvPicPr>
          <p:cNvPr id="10" name="Picture 9">
            <a:extLst>
              <a:ext uri="{FF2B5EF4-FFF2-40B4-BE49-F238E27FC236}">
                <a16:creationId xmlns:a16="http://schemas.microsoft.com/office/drawing/2014/main" id="{9012AD10-5FC8-42C3-BEDB-322619701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288" y="1059582"/>
            <a:ext cx="7935432" cy="3639058"/>
          </a:xfrm>
          <a:prstGeom prst="rect">
            <a:avLst/>
          </a:prstGeom>
        </p:spPr>
      </p:pic>
    </p:spTree>
    <p:extLst>
      <p:ext uri="{BB962C8B-B14F-4D97-AF65-F5344CB8AC3E}">
        <p14:creationId xmlns:p14="http://schemas.microsoft.com/office/powerpoint/2010/main" val="138922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FE6554-AE05-495C-B253-C807A11B503B}"/>
              </a:ext>
            </a:extLst>
          </p:cNvPr>
          <p:cNvSpPr>
            <a:spLocks noGrp="1"/>
          </p:cNvSpPr>
          <p:nvPr>
            <p:ph type="sldNum" sz="quarter" idx="10"/>
          </p:nvPr>
        </p:nvSpPr>
        <p:spPr/>
        <p:txBody>
          <a:bodyPr/>
          <a:lstStyle/>
          <a:p>
            <a:fld id="{1C146586-7EC2-481D-848F-8CE41EB2DE6C}" type="slidenum">
              <a:rPr lang="en-US" smtClean="0"/>
              <a:pPr/>
              <a:t>55</a:t>
            </a:fld>
            <a:endParaRPr lang="en-US" dirty="0"/>
          </a:p>
        </p:txBody>
      </p:sp>
      <p:sp>
        <p:nvSpPr>
          <p:cNvPr id="4" name="Title 3">
            <a:extLst>
              <a:ext uri="{FF2B5EF4-FFF2-40B4-BE49-F238E27FC236}">
                <a16:creationId xmlns:a16="http://schemas.microsoft.com/office/drawing/2014/main" id="{0F0B796F-D12B-46F9-A0F9-9AA1B9C18670}"/>
              </a:ext>
            </a:extLst>
          </p:cNvPr>
          <p:cNvSpPr>
            <a:spLocks noGrp="1"/>
          </p:cNvSpPr>
          <p:nvPr>
            <p:ph type="title"/>
          </p:nvPr>
        </p:nvSpPr>
        <p:spPr/>
        <p:txBody>
          <a:bodyPr/>
          <a:lstStyle/>
          <a:p>
            <a:r>
              <a:rPr lang="en-US" dirty="0"/>
              <a:t>Expert Services folder</a:t>
            </a:r>
          </a:p>
        </p:txBody>
      </p:sp>
      <p:pic>
        <p:nvPicPr>
          <p:cNvPr id="6" name="Picture 5">
            <a:extLst>
              <a:ext uri="{FF2B5EF4-FFF2-40B4-BE49-F238E27FC236}">
                <a16:creationId xmlns:a16="http://schemas.microsoft.com/office/drawing/2014/main" id="{954F6CAA-EE0D-49EB-8C01-41495E10E0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1605" y="646479"/>
            <a:ext cx="5172797" cy="562053"/>
          </a:xfrm>
          <a:prstGeom prst="rect">
            <a:avLst/>
          </a:prstGeom>
        </p:spPr>
      </p:pic>
      <p:pic>
        <p:nvPicPr>
          <p:cNvPr id="8" name="Picture 7">
            <a:extLst>
              <a:ext uri="{FF2B5EF4-FFF2-40B4-BE49-F238E27FC236}">
                <a16:creationId xmlns:a16="http://schemas.microsoft.com/office/drawing/2014/main" id="{A3340FF3-E56A-472D-AE0F-42C17850EAD1}"/>
              </a:ext>
            </a:extLst>
          </p:cNvPr>
          <p:cNvPicPr>
            <a:picLocks noChangeAspect="1"/>
          </p:cNvPicPr>
          <p:nvPr/>
        </p:nvPicPr>
        <p:blipFill rotWithShape="1">
          <a:blip r:embed="rId3">
            <a:extLst>
              <a:ext uri="{28A0092B-C50C-407E-A947-70E740481C1C}">
                <a14:useLocalDpi xmlns:a14="http://schemas.microsoft.com/office/drawing/2010/main" val="0"/>
              </a:ext>
            </a:extLst>
          </a:blip>
          <a:srcRect t="30558"/>
          <a:stretch/>
        </p:blipFill>
        <p:spPr>
          <a:xfrm>
            <a:off x="2267744" y="1419470"/>
            <a:ext cx="4458322" cy="2811499"/>
          </a:xfrm>
          <a:prstGeom prst="rect">
            <a:avLst/>
          </a:prstGeom>
        </p:spPr>
      </p:pic>
      <p:pic>
        <p:nvPicPr>
          <p:cNvPr id="10" name="Picture 9">
            <a:extLst>
              <a:ext uri="{FF2B5EF4-FFF2-40B4-BE49-F238E27FC236}">
                <a16:creationId xmlns:a16="http://schemas.microsoft.com/office/drawing/2014/main" id="{6666287D-B601-4A0A-9227-B9D7E0C74E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9129" y="1795354"/>
            <a:ext cx="3705742" cy="1552792"/>
          </a:xfrm>
          <a:prstGeom prst="rect">
            <a:avLst/>
          </a:prstGeom>
        </p:spPr>
      </p:pic>
    </p:spTree>
    <p:extLst>
      <p:ext uri="{BB962C8B-B14F-4D97-AF65-F5344CB8AC3E}">
        <p14:creationId xmlns:p14="http://schemas.microsoft.com/office/powerpoint/2010/main" val="100996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FE6554-AE05-495C-B253-C807A11B503B}"/>
              </a:ext>
            </a:extLst>
          </p:cNvPr>
          <p:cNvSpPr>
            <a:spLocks noGrp="1"/>
          </p:cNvSpPr>
          <p:nvPr>
            <p:ph type="sldNum" sz="quarter" idx="10"/>
          </p:nvPr>
        </p:nvSpPr>
        <p:spPr/>
        <p:txBody>
          <a:bodyPr/>
          <a:lstStyle/>
          <a:p>
            <a:fld id="{1C146586-7EC2-481D-848F-8CE41EB2DE6C}" type="slidenum">
              <a:rPr lang="en-US" smtClean="0"/>
              <a:pPr/>
              <a:t>56</a:t>
            </a:fld>
            <a:endParaRPr lang="en-US" dirty="0"/>
          </a:p>
        </p:txBody>
      </p:sp>
      <p:sp>
        <p:nvSpPr>
          <p:cNvPr id="4" name="Title 3">
            <a:extLst>
              <a:ext uri="{FF2B5EF4-FFF2-40B4-BE49-F238E27FC236}">
                <a16:creationId xmlns:a16="http://schemas.microsoft.com/office/drawing/2014/main" id="{0F0B796F-D12B-46F9-A0F9-9AA1B9C18670}"/>
              </a:ext>
            </a:extLst>
          </p:cNvPr>
          <p:cNvSpPr>
            <a:spLocks noGrp="1"/>
          </p:cNvSpPr>
          <p:nvPr>
            <p:ph type="title"/>
          </p:nvPr>
        </p:nvSpPr>
        <p:spPr/>
        <p:txBody>
          <a:bodyPr/>
          <a:lstStyle/>
          <a:p>
            <a:r>
              <a:rPr lang="en-US" dirty="0"/>
              <a:t>Expert Services folder</a:t>
            </a:r>
          </a:p>
        </p:txBody>
      </p:sp>
      <p:pic>
        <p:nvPicPr>
          <p:cNvPr id="8" name="Picture 7">
            <a:extLst>
              <a:ext uri="{FF2B5EF4-FFF2-40B4-BE49-F238E27FC236}">
                <a16:creationId xmlns:a16="http://schemas.microsoft.com/office/drawing/2014/main" id="{157AF57F-A31E-4CB6-900D-3C4FBF94A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615141"/>
            <a:ext cx="3724795" cy="676369"/>
          </a:xfrm>
          <a:prstGeom prst="rect">
            <a:avLst/>
          </a:prstGeom>
        </p:spPr>
      </p:pic>
      <p:pic>
        <p:nvPicPr>
          <p:cNvPr id="10" name="Picture 9">
            <a:extLst>
              <a:ext uri="{FF2B5EF4-FFF2-40B4-BE49-F238E27FC236}">
                <a16:creationId xmlns:a16="http://schemas.microsoft.com/office/drawing/2014/main" id="{80D4FB14-80F8-4646-AB33-0BE71A641C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8372" y="953325"/>
            <a:ext cx="4096322" cy="3982006"/>
          </a:xfrm>
          <a:prstGeom prst="rect">
            <a:avLst/>
          </a:prstGeom>
        </p:spPr>
      </p:pic>
    </p:spTree>
    <p:extLst>
      <p:ext uri="{BB962C8B-B14F-4D97-AF65-F5344CB8AC3E}">
        <p14:creationId xmlns:p14="http://schemas.microsoft.com/office/powerpoint/2010/main" val="6634050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37BD5B-DF74-47BD-AF9B-5A49E7A1021E}"/>
              </a:ext>
            </a:extLst>
          </p:cNvPr>
          <p:cNvSpPr>
            <a:spLocks noGrp="1"/>
          </p:cNvSpPr>
          <p:nvPr>
            <p:ph idx="1"/>
          </p:nvPr>
        </p:nvSpPr>
        <p:spPr/>
        <p:txBody>
          <a:bodyPr/>
          <a:lstStyle/>
          <a:p>
            <a:r>
              <a:rPr lang="en-US" dirty="0">
                <a:solidFill>
                  <a:schemeClr val="bg1">
                    <a:lumMod val="65000"/>
                  </a:schemeClr>
                </a:solidFill>
              </a:rPr>
              <a:t>Configuration Optimizations</a:t>
            </a:r>
          </a:p>
          <a:p>
            <a:pPr lvl="1"/>
            <a:r>
              <a:rPr lang="en-US" dirty="0">
                <a:solidFill>
                  <a:schemeClr val="bg1">
                    <a:lumMod val="65000"/>
                  </a:schemeClr>
                </a:solidFill>
              </a:rPr>
              <a:t>Acquisitions</a:t>
            </a:r>
          </a:p>
          <a:p>
            <a:pPr lvl="1"/>
            <a:r>
              <a:rPr lang="en-US" dirty="0">
                <a:solidFill>
                  <a:schemeClr val="bg1">
                    <a:lumMod val="65000"/>
                  </a:schemeClr>
                </a:solidFill>
              </a:rPr>
              <a:t>Electronic Resources Management</a:t>
            </a:r>
          </a:p>
          <a:p>
            <a:pPr lvl="1"/>
            <a:r>
              <a:rPr lang="en-US" dirty="0">
                <a:solidFill>
                  <a:schemeClr val="bg1">
                    <a:lumMod val="65000"/>
                  </a:schemeClr>
                </a:solidFill>
              </a:rPr>
              <a:t>Cataloging</a:t>
            </a:r>
          </a:p>
          <a:p>
            <a:pPr lvl="1"/>
            <a:r>
              <a:rPr lang="en-US" dirty="0">
                <a:solidFill>
                  <a:schemeClr val="bg1">
                    <a:lumMod val="65000"/>
                  </a:schemeClr>
                </a:solidFill>
              </a:rPr>
              <a:t>Fulfillment</a:t>
            </a:r>
          </a:p>
          <a:p>
            <a:r>
              <a:rPr lang="en-US" dirty="0">
                <a:solidFill>
                  <a:schemeClr val="bg1">
                    <a:lumMod val="65000"/>
                  </a:schemeClr>
                </a:solidFill>
              </a:rPr>
              <a:t>Analytics Reports – Expert Services</a:t>
            </a:r>
          </a:p>
          <a:p>
            <a:r>
              <a:rPr lang="en-US" dirty="0"/>
              <a:t>Expert Services</a:t>
            </a:r>
          </a:p>
        </p:txBody>
      </p:sp>
    </p:spTree>
    <p:extLst>
      <p:ext uri="{BB962C8B-B14F-4D97-AF65-F5344CB8AC3E}">
        <p14:creationId xmlns:p14="http://schemas.microsoft.com/office/powerpoint/2010/main" val="630239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B792BE-9720-475C-8876-276CD4A9FBCD}"/>
              </a:ext>
            </a:extLst>
          </p:cNvPr>
          <p:cNvSpPr>
            <a:spLocks noGrp="1"/>
          </p:cNvSpPr>
          <p:nvPr>
            <p:ph type="sldNum" sz="quarter" idx="10"/>
          </p:nvPr>
        </p:nvSpPr>
        <p:spPr/>
        <p:txBody>
          <a:bodyPr/>
          <a:lstStyle/>
          <a:p>
            <a:fld id="{1C146586-7EC2-481D-848F-8CE41EB2DE6C}" type="slidenum">
              <a:rPr lang="en-US" smtClean="0"/>
              <a:pPr/>
              <a:t>58</a:t>
            </a:fld>
            <a:endParaRPr lang="en-US" dirty="0"/>
          </a:p>
        </p:txBody>
      </p:sp>
      <p:sp>
        <p:nvSpPr>
          <p:cNvPr id="4" name="Title 3">
            <a:extLst>
              <a:ext uri="{FF2B5EF4-FFF2-40B4-BE49-F238E27FC236}">
                <a16:creationId xmlns:a16="http://schemas.microsoft.com/office/drawing/2014/main" id="{9AD826BC-2630-4978-9E13-018D8AE1E279}"/>
              </a:ext>
            </a:extLst>
          </p:cNvPr>
          <p:cNvSpPr>
            <a:spLocks noGrp="1"/>
          </p:cNvSpPr>
          <p:nvPr>
            <p:ph type="title"/>
          </p:nvPr>
        </p:nvSpPr>
        <p:spPr/>
        <p:txBody>
          <a:bodyPr/>
          <a:lstStyle/>
          <a:p>
            <a:r>
              <a:rPr lang="en-US" dirty="0"/>
              <a:t>Expert Services</a:t>
            </a:r>
          </a:p>
        </p:txBody>
      </p:sp>
      <p:sp>
        <p:nvSpPr>
          <p:cNvPr id="67" name="TextBox 66">
            <a:extLst>
              <a:ext uri="{FF2B5EF4-FFF2-40B4-BE49-F238E27FC236}">
                <a16:creationId xmlns:a16="http://schemas.microsoft.com/office/drawing/2014/main" id="{CB92C7A0-3C7D-4BC8-98C2-B2E51E084482}"/>
              </a:ext>
            </a:extLst>
          </p:cNvPr>
          <p:cNvSpPr txBox="1"/>
          <p:nvPr/>
        </p:nvSpPr>
        <p:spPr>
          <a:xfrm>
            <a:off x="1771907" y="4013116"/>
            <a:ext cx="7055122" cy="830997"/>
          </a:xfrm>
          <a:prstGeom prst="rect">
            <a:avLst/>
          </a:prstGeom>
          <a:noFill/>
        </p:spPr>
        <p:txBody>
          <a:bodyPr wrap="square" lIns="0" rIns="0" rtlCol="0">
            <a:spAutoFit/>
          </a:bodyPr>
          <a:lstStyle/>
          <a:p>
            <a:pPr fontAlgn="base">
              <a:spcBef>
                <a:spcPct val="0"/>
              </a:spcBef>
              <a:spcAft>
                <a:spcPct val="0"/>
              </a:spcAft>
            </a:pPr>
            <a:r>
              <a:rPr lang="en-US" sz="1600" dirty="0">
                <a:solidFill>
                  <a:srgbClr val="0069AA"/>
                </a:solidFill>
                <a:cs typeface="Calibri" panose="020F0502020204030204" pitchFamily="34" charset="0"/>
              </a:rPr>
              <a:t>Customized training sessions. An Ex Libris consultant will work to identify the functional areas requiring training and design training sessions targeted to your specific needs. </a:t>
            </a:r>
          </a:p>
        </p:txBody>
      </p:sp>
      <p:sp>
        <p:nvSpPr>
          <p:cNvPr id="68" name="TextBox 67">
            <a:extLst>
              <a:ext uri="{FF2B5EF4-FFF2-40B4-BE49-F238E27FC236}">
                <a16:creationId xmlns:a16="http://schemas.microsoft.com/office/drawing/2014/main" id="{07FB0AD5-65A6-4BBC-A67A-2B146D348BE1}"/>
              </a:ext>
            </a:extLst>
          </p:cNvPr>
          <p:cNvSpPr txBox="1"/>
          <p:nvPr/>
        </p:nvSpPr>
        <p:spPr>
          <a:xfrm>
            <a:off x="1773936" y="2079525"/>
            <a:ext cx="6825561" cy="584775"/>
          </a:xfrm>
          <a:prstGeom prst="rect">
            <a:avLst/>
          </a:prstGeom>
          <a:noFill/>
        </p:spPr>
        <p:txBody>
          <a:bodyPr wrap="square" lIns="0" rIns="0" rtlCol="0">
            <a:spAutoFit/>
          </a:bodyPr>
          <a:lstStyle/>
          <a:p>
            <a:pPr fontAlgn="base">
              <a:spcBef>
                <a:spcPct val="0"/>
              </a:spcBef>
              <a:spcAft>
                <a:spcPct val="0"/>
              </a:spcAft>
            </a:pPr>
            <a:r>
              <a:rPr lang="en-US" sz="1600" dirty="0">
                <a:solidFill>
                  <a:srgbClr val="0069AA"/>
                </a:solidFill>
                <a:cs typeface="Calibri" panose="020F0502020204030204" pitchFamily="34" charset="0"/>
              </a:rPr>
              <a:t>Set up new system functionality.  A consultant will configure the system and train staff in new workflows and administration. </a:t>
            </a:r>
          </a:p>
        </p:txBody>
      </p:sp>
      <p:sp>
        <p:nvSpPr>
          <p:cNvPr id="69" name="TextBox 68">
            <a:extLst>
              <a:ext uri="{FF2B5EF4-FFF2-40B4-BE49-F238E27FC236}">
                <a16:creationId xmlns:a16="http://schemas.microsoft.com/office/drawing/2014/main" id="{8A611349-68B9-41D9-BCA0-204EF462D5BC}"/>
              </a:ext>
            </a:extLst>
          </p:cNvPr>
          <p:cNvSpPr txBox="1"/>
          <p:nvPr/>
        </p:nvSpPr>
        <p:spPr>
          <a:xfrm>
            <a:off x="1777827" y="3709345"/>
            <a:ext cx="4494584" cy="369332"/>
          </a:xfrm>
          <a:prstGeom prst="rect">
            <a:avLst/>
          </a:prstGeom>
          <a:noFill/>
        </p:spPr>
        <p:txBody>
          <a:bodyPr wrap="square" lIns="0" rIns="0" rtlCol="0">
            <a:spAutoFit/>
          </a:bodyPr>
          <a:lstStyle/>
          <a:p>
            <a:pPr fontAlgn="base">
              <a:spcBef>
                <a:spcPct val="0"/>
              </a:spcBef>
              <a:spcAft>
                <a:spcPct val="0"/>
              </a:spcAft>
            </a:pPr>
            <a:r>
              <a:rPr lang="en-US" b="1" dirty="0">
                <a:solidFill>
                  <a:srgbClr val="0069AA"/>
                </a:solidFill>
                <a:cs typeface="Calibri" panose="020F0502020204030204" pitchFamily="34" charset="0"/>
              </a:rPr>
              <a:t>Educate</a:t>
            </a:r>
          </a:p>
        </p:txBody>
      </p:sp>
      <p:sp>
        <p:nvSpPr>
          <p:cNvPr id="70" name="TextBox 69">
            <a:extLst>
              <a:ext uri="{FF2B5EF4-FFF2-40B4-BE49-F238E27FC236}">
                <a16:creationId xmlns:a16="http://schemas.microsoft.com/office/drawing/2014/main" id="{D54DD13D-55C4-4688-B472-B5B36125A4C7}"/>
              </a:ext>
            </a:extLst>
          </p:cNvPr>
          <p:cNvSpPr txBox="1"/>
          <p:nvPr/>
        </p:nvSpPr>
        <p:spPr>
          <a:xfrm>
            <a:off x="1773936" y="1753299"/>
            <a:ext cx="4502366" cy="369332"/>
          </a:xfrm>
          <a:prstGeom prst="rect">
            <a:avLst/>
          </a:prstGeom>
          <a:noFill/>
        </p:spPr>
        <p:txBody>
          <a:bodyPr wrap="square" lIns="0" rIns="0" rtlCol="0">
            <a:spAutoFit/>
          </a:bodyPr>
          <a:lstStyle/>
          <a:p>
            <a:pPr fontAlgn="base">
              <a:spcBef>
                <a:spcPct val="0"/>
              </a:spcBef>
              <a:spcAft>
                <a:spcPct val="0"/>
              </a:spcAft>
            </a:pPr>
            <a:r>
              <a:rPr lang="en-US" b="1" dirty="0">
                <a:solidFill>
                  <a:srgbClr val="0069AA"/>
                </a:solidFill>
                <a:cs typeface="Calibri" panose="020F0502020204030204" pitchFamily="34" charset="0"/>
              </a:rPr>
              <a:t>Extend</a:t>
            </a:r>
          </a:p>
        </p:txBody>
      </p:sp>
      <p:sp>
        <p:nvSpPr>
          <p:cNvPr id="71" name="TextBox 70">
            <a:extLst>
              <a:ext uri="{FF2B5EF4-FFF2-40B4-BE49-F238E27FC236}">
                <a16:creationId xmlns:a16="http://schemas.microsoft.com/office/drawing/2014/main" id="{1A7FF453-D167-45F9-9D1E-1853E545662A}"/>
              </a:ext>
            </a:extLst>
          </p:cNvPr>
          <p:cNvSpPr txBox="1"/>
          <p:nvPr/>
        </p:nvSpPr>
        <p:spPr>
          <a:xfrm>
            <a:off x="1775812" y="612625"/>
            <a:ext cx="4510312" cy="369332"/>
          </a:xfrm>
          <a:prstGeom prst="rect">
            <a:avLst/>
          </a:prstGeom>
          <a:noFill/>
        </p:spPr>
        <p:txBody>
          <a:bodyPr wrap="square" lIns="0" rIns="0"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noProof="0" dirty="0">
                <a:ln>
                  <a:noFill/>
                </a:ln>
                <a:solidFill>
                  <a:srgbClr val="0069AA"/>
                </a:solidFill>
                <a:effectLst/>
                <a:uLnTx/>
                <a:uFillTx/>
                <a:cs typeface="Calibri" panose="020F0502020204030204" pitchFamily="34" charset="0"/>
              </a:rPr>
              <a:t>Optimize</a:t>
            </a:r>
          </a:p>
        </p:txBody>
      </p:sp>
      <p:sp>
        <p:nvSpPr>
          <p:cNvPr id="72" name="Rectangle 71">
            <a:extLst>
              <a:ext uri="{FF2B5EF4-FFF2-40B4-BE49-F238E27FC236}">
                <a16:creationId xmlns:a16="http://schemas.microsoft.com/office/drawing/2014/main" id="{F71BDF92-817D-4883-9F5D-7DD023B64904}"/>
              </a:ext>
            </a:extLst>
          </p:cNvPr>
          <p:cNvSpPr/>
          <p:nvPr/>
        </p:nvSpPr>
        <p:spPr>
          <a:xfrm>
            <a:off x="1773936" y="935472"/>
            <a:ext cx="6835406" cy="830997"/>
          </a:xfrm>
          <a:prstGeom prst="rect">
            <a:avLst/>
          </a:prstGeom>
        </p:spPr>
        <p:txBody>
          <a:bodyPr wrap="square" lIns="0" rIns="0">
            <a:spAutoFit/>
          </a:bodyPr>
          <a:lstStyle/>
          <a:p>
            <a:pPr fontAlgn="base">
              <a:spcBef>
                <a:spcPct val="0"/>
              </a:spcBef>
              <a:spcAft>
                <a:spcPct val="0"/>
              </a:spcAft>
            </a:pPr>
            <a:r>
              <a:rPr lang="en-US" sz="1600" dirty="0">
                <a:solidFill>
                  <a:srgbClr val="0069AA"/>
                </a:solidFill>
                <a:ea typeface="Calibri" panose="020F0502020204030204" pitchFamily="34" charset="0"/>
                <a:cs typeface="Arial" panose="020B0604020202020204" pitchFamily="34" charset="0"/>
              </a:rPr>
              <a:t>Identify new ways to streamline your use of Ex </a:t>
            </a:r>
            <a:r>
              <a:rPr lang="en-US" sz="1600" dirty="0" err="1">
                <a:solidFill>
                  <a:srgbClr val="0069AA"/>
                </a:solidFill>
                <a:ea typeface="Calibri" panose="020F0502020204030204" pitchFamily="34" charset="0"/>
                <a:cs typeface="Arial" panose="020B0604020202020204" pitchFamily="34" charset="0"/>
              </a:rPr>
              <a:t>Libris</a:t>
            </a:r>
            <a:r>
              <a:rPr lang="en-US" sz="1600" dirty="0">
                <a:solidFill>
                  <a:srgbClr val="0069AA"/>
                </a:solidFill>
                <a:ea typeface="Calibri" panose="020F0502020204030204" pitchFamily="34" charset="0"/>
                <a:cs typeface="Arial" panose="020B0604020202020204" pitchFamily="34" charset="0"/>
              </a:rPr>
              <a:t> systems.  A consultant will perform an onsite analysis of current workflows in one functional area, make recommendations, and configure the system, and train staff.</a:t>
            </a:r>
          </a:p>
        </p:txBody>
      </p:sp>
      <p:sp>
        <p:nvSpPr>
          <p:cNvPr id="80" name="TextBox 79">
            <a:extLst>
              <a:ext uri="{FF2B5EF4-FFF2-40B4-BE49-F238E27FC236}">
                <a16:creationId xmlns:a16="http://schemas.microsoft.com/office/drawing/2014/main" id="{ADAD6C4D-4AFC-429E-94EF-2893B557A94B}"/>
              </a:ext>
            </a:extLst>
          </p:cNvPr>
          <p:cNvSpPr txBox="1"/>
          <p:nvPr/>
        </p:nvSpPr>
        <p:spPr>
          <a:xfrm>
            <a:off x="1773936" y="3082018"/>
            <a:ext cx="6683042" cy="584775"/>
          </a:xfrm>
          <a:prstGeom prst="rect">
            <a:avLst/>
          </a:prstGeom>
          <a:noFill/>
        </p:spPr>
        <p:txBody>
          <a:bodyPr wrap="square" lIns="0" rIns="0" rtlCol="0">
            <a:spAutoFit/>
          </a:bodyPr>
          <a:lstStyle/>
          <a:p>
            <a:pPr fontAlgn="base">
              <a:spcBef>
                <a:spcPct val="0"/>
              </a:spcBef>
              <a:spcAft>
                <a:spcPct val="0"/>
              </a:spcAft>
            </a:pPr>
            <a:r>
              <a:rPr lang="en-US" sz="1600" dirty="0">
                <a:solidFill>
                  <a:srgbClr val="0069AA"/>
                </a:solidFill>
                <a:cs typeface="Calibri" panose="020F0502020204030204" pitchFamily="34" charset="0"/>
              </a:rPr>
              <a:t>Write custom reports in Alma Analytics.  A consultant will understand the questions to answer, then deliver reports and visualizations.</a:t>
            </a:r>
          </a:p>
        </p:txBody>
      </p:sp>
      <p:sp>
        <p:nvSpPr>
          <p:cNvPr id="81" name="TextBox 80">
            <a:extLst>
              <a:ext uri="{FF2B5EF4-FFF2-40B4-BE49-F238E27FC236}">
                <a16:creationId xmlns:a16="http://schemas.microsoft.com/office/drawing/2014/main" id="{1BD14538-5CA5-42D8-9B5E-D516396B1195}"/>
              </a:ext>
            </a:extLst>
          </p:cNvPr>
          <p:cNvSpPr txBox="1"/>
          <p:nvPr/>
        </p:nvSpPr>
        <p:spPr>
          <a:xfrm>
            <a:off x="1773936" y="2739581"/>
            <a:ext cx="4377848" cy="369332"/>
          </a:xfrm>
          <a:prstGeom prst="rect">
            <a:avLst/>
          </a:prstGeom>
          <a:noFill/>
        </p:spPr>
        <p:txBody>
          <a:bodyPr wrap="square" lIns="0" rIns="0" rtlCol="0">
            <a:spAutoFit/>
          </a:bodyPr>
          <a:lstStyle/>
          <a:p>
            <a:pPr fontAlgn="base">
              <a:spcBef>
                <a:spcPct val="0"/>
              </a:spcBef>
              <a:spcAft>
                <a:spcPct val="0"/>
              </a:spcAft>
            </a:pPr>
            <a:r>
              <a:rPr lang="en-US" b="1" dirty="0">
                <a:solidFill>
                  <a:srgbClr val="0069AA"/>
                </a:solidFill>
                <a:cs typeface="Calibri" panose="020F0502020204030204" pitchFamily="34" charset="0"/>
              </a:rPr>
              <a:t>Analyze</a:t>
            </a:r>
          </a:p>
        </p:txBody>
      </p:sp>
      <p:grpSp>
        <p:nvGrpSpPr>
          <p:cNvPr id="82" name="Group 81">
            <a:extLst>
              <a:ext uri="{FF2B5EF4-FFF2-40B4-BE49-F238E27FC236}">
                <a16:creationId xmlns:a16="http://schemas.microsoft.com/office/drawing/2014/main" id="{0E5B88E4-1DB3-46DE-8EF3-EEB6BA24F797}"/>
              </a:ext>
            </a:extLst>
          </p:cNvPr>
          <p:cNvGrpSpPr>
            <a:grpSpLocks noChangeAspect="1"/>
          </p:cNvGrpSpPr>
          <p:nvPr/>
        </p:nvGrpSpPr>
        <p:grpSpPr bwMode="auto">
          <a:xfrm>
            <a:off x="659224" y="2773174"/>
            <a:ext cx="811459" cy="812234"/>
            <a:chOff x="1199" y="2201"/>
            <a:chExt cx="2491" cy="2491"/>
          </a:xfrm>
        </p:grpSpPr>
        <p:grpSp>
          <p:nvGrpSpPr>
            <p:cNvPr id="83" name="Group 82">
              <a:extLst>
                <a:ext uri="{FF2B5EF4-FFF2-40B4-BE49-F238E27FC236}">
                  <a16:creationId xmlns:a16="http://schemas.microsoft.com/office/drawing/2014/main" id="{7B28FED3-33AD-4997-AEC5-1DEC1C063CC5}"/>
                </a:ext>
              </a:extLst>
            </p:cNvPr>
            <p:cNvGrpSpPr>
              <a:grpSpLocks/>
            </p:cNvGrpSpPr>
            <p:nvPr/>
          </p:nvGrpSpPr>
          <p:grpSpPr bwMode="auto">
            <a:xfrm>
              <a:off x="1199" y="2201"/>
              <a:ext cx="2491" cy="2491"/>
              <a:chOff x="1199" y="2201"/>
              <a:chExt cx="2491" cy="2491"/>
            </a:xfrm>
          </p:grpSpPr>
          <p:sp>
            <p:nvSpPr>
              <p:cNvPr id="121" name="Freeform 196">
                <a:extLst>
                  <a:ext uri="{FF2B5EF4-FFF2-40B4-BE49-F238E27FC236}">
                    <a16:creationId xmlns:a16="http://schemas.microsoft.com/office/drawing/2014/main" id="{F5DC4EC0-E0E1-4C58-BD19-AA7C16869DD5}"/>
                  </a:ext>
                </a:extLst>
              </p:cNvPr>
              <p:cNvSpPr>
                <a:spLocks/>
              </p:cNvSpPr>
              <p:nvPr/>
            </p:nvSpPr>
            <p:spPr bwMode="auto">
              <a:xfrm>
                <a:off x="1199" y="2201"/>
                <a:ext cx="2491" cy="2491"/>
              </a:xfrm>
              <a:custGeom>
                <a:avLst/>
                <a:gdLst>
                  <a:gd name="T0" fmla="+- 0 2342 1199"/>
                  <a:gd name="T1" fmla="*/ T0 w 2491"/>
                  <a:gd name="T2" fmla="+- 0 2205 2201"/>
                  <a:gd name="T3" fmla="*/ 2205 h 2491"/>
                  <a:gd name="T4" fmla="+- 0 2145 1199"/>
                  <a:gd name="T5" fmla="*/ T4 w 2491"/>
                  <a:gd name="T6" fmla="+- 0 2237 2201"/>
                  <a:gd name="T7" fmla="*/ 2237 h 2491"/>
                  <a:gd name="T8" fmla="+- 0 1960 1199"/>
                  <a:gd name="T9" fmla="*/ T8 w 2491"/>
                  <a:gd name="T10" fmla="+- 0 2299 2201"/>
                  <a:gd name="T11" fmla="*/ 2299 h 2491"/>
                  <a:gd name="T12" fmla="+- 0 1789 1199"/>
                  <a:gd name="T13" fmla="*/ T12 w 2491"/>
                  <a:gd name="T14" fmla="+- 0 2388 2201"/>
                  <a:gd name="T15" fmla="*/ 2388 h 2491"/>
                  <a:gd name="T16" fmla="+- 0 1634 1199"/>
                  <a:gd name="T17" fmla="*/ T16 w 2491"/>
                  <a:gd name="T18" fmla="+- 0 2501 2201"/>
                  <a:gd name="T19" fmla="*/ 2501 h 2491"/>
                  <a:gd name="T20" fmla="+- 0 1499 1199"/>
                  <a:gd name="T21" fmla="*/ T20 w 2491"/>
                  <a:gd name="T22" fmla="+- 0 2636 2201"/>
                  <a:gd name="T23" fmla="*/ 2636 h 2491"/>
                  <a:gd name="T24" fmla="+- 0 1386 1199"/>
                  <a:gd name="T25" fmla="*/ T24 w 2491"/>
                  <a:gd name="T26" fmla="+- 0 2791 2201"/>
                  <a:gd name="T27" fmla="*/ 2791 h 2491"/>
                  <a:gd name="T28" fmla="+- 0 1297 1199"/>
                  <a:gd name="T29" fmla="*/ T28 w 2491"/>
                  <a:gd name="T30" fmla="+- 0 2962 2201"/>
                  <a:gd name="T31" fmla="*/ 2962 h 2491"/>
                  <a:gd name="T32" fmla="+- 0 1235 1199"/>
                  <a:gd name="T33" fmla="*/ T32 w 2491"/>
                  <a:gd name="T34" fmla="+- 0 3147 2201"/>
                  <a:gd name="T35" fmla="*/ 3147 h 2491"/>
                  <a:gd name="T36" fmla="+- 0 1203 1199"/>
                  <a:gd name="T37" fmla="*/ T36 w 2491"/>
                  <a:gd name="T38" fmla="+- 0 3344 2201"/>
                  <a:gd name="T39" fmla="*/ 3344 h 2491"/>
                  <a:gd name="T40" fmla="+- 0 1203 1199"/>
                  <a:gd name="T41" fmla="*/ T40 w 2491"/>
                  <a:gd name="T42" fmla="+- 0 3548 2201"/>
                  <a:gd name="T43" fmla="*/ 3548 h 2491"/>
                  <a:gd name="T44" fmla="+- 0 1235 1199"/>
                  <a:gd name="T45" fmla="*/ T44 w 2491"/>
                  <a:gd name="T46" fmla="+- 0 3745 2201"/>
                  <a:gd name="T47" fmla="*/ 3745 h 2491"/>
                  <a:gd name="T48" fmla="+- 0 1297 1199"/>
                  <a:gd name="T49" fmla="*/ T48 w 2491"/>
                  <a:gd name="T50" fmla="+- 0 3931 2201"/>
                  <a:gd name="T51" fmla="*/ 3931 h 2491"/>
                  <a:gd name="T52" fmla="+- 0 1386 1199"/>
                  <a:gd name="T53" fmla="*/ T52 w 2491"/>
                  <a:gd name="T54" fmla="+- 0 4102 2201"/>
                  <a:gd name="T55" fmla="*/ 4102 h 2491"/>
                  <a:gd name="T56" fmla="+- 0 1499 1199"/>
                  <a:gd name="T57" fmla="*/ T56 w 2491"/>
                  <a:gd name="T58" fmla="+- 0 4257 2201"/>
                  <a:gd name="T59" fmla="*/ 4257 h 2491"/>
                  <a:gd name="T60" fmla="+- 0 1634 1199"/>
                  <a:gd name="T61" fmla="*/ T60 w 2491"/>
                  <a:gd name="T62" fmla="+- 0 4392 2201"/>
                  <a:gd name="T63" fmla="*/ 4392 h 2491"/>
                  <a:gd name="T64" fmla="+- 0 1789 1199"/>
                  <a:gd name="T65" fmla="*/ T64 w 2491"/>
                  <a:gd name="T66" fmla="+- 0 4505 2201"/>
                  <a:gd name="T67" fmla="*/ 4505 h 2491"/>
                  <a:gd name="T68" fmla="+- 0 1960 1199"/>
                  <a:gd name="T69" fmla="*/ T68 w 2491"/>
                  <a:gd name="T70" fmla="+- 0 4594 2201"/>
                  <a:gd name="T71" fmla="*/ 4594 h 2491"/>
                  <a:gd name="T72" fmla="+- 0 2145 1199"/>
                  <a:gd name="T73" fmla="*/ T72 w 2491"/>
                  <a:gd name="T74" fmla="+- 0 4656 2201"/>
                  <a:gd name="T75" fmla="*/ 4656 h 2491"/>
                  <a:gd name="T76" fmla="+- 0 2342 1199"/>
                  <a:gd name="T77" fmla="*/ T76 w 2491"/>
                  <a:gd name="T78" fmla="+- 0 4688 2201"/>
                  <a:gd name="T79" fmla="*/ 4688 h 2491"/>
                  <a:gd name="T80" fmla="+- 0 2546 1199"/>
                  <a:gd name="T81" fmla="*/ T80 w 2491"/>
                  <a:gd name="T82" fmla="+- 0 4688 2201"/>
                  <a:gd name="T83" fmla="*/ 4688 h 2491"/>
                  <a:gd name="T84" fmla="+- 0 2743 1199"/>
                  <a:gd name="T85" fmla="*/ T84 w 2491"/>
                  <a:gd name="T86" fmla="+- 0 4656 2201"/>
                  <a:gd name="T87" fmla="*/ 4656 h 2491"/>
                  <a:gd name="T88" fmla="+- 0 2929 1199"/>
                  <a:gd name="T89" fmla="*/ T88 w 2491"/>
                  <a:gd name="T90" fmla="+- 0 4594 2201"/>
                  <a:gd name="T91" fmla="*/ 4594 h 2491"/>
                  <a:gd name="T92" fmla="+- 0 3100 1199"/>
                  <a:gd name="T93" fmla="*/ T92 w 2491"/>
                  <a:gd name="T94" fmla="+- 0 4505 2201"/>
                  <a:gd name="T95" fmla="*/ 4505 h 2491"/>
                  <a:gd name="T96" fmla="+- 0 3255 1199"/>
                  <a:gd name="T97" fmla="*/ T96 w 2491"/>
                  <a:gd name="T98" fmla="+- 0 4392 2201"/>
                  <a:gd name="T99" fmla="*/ 4392 h 2491"/>
                  <a:gd name="T100" fmla="+- 0 3390 1199"/>
                  <a:gd name="T101" fmla="*/ T100 w 2491"/>
                  <a:gd name="T102" fmla="+- 0 4257 2201"/>
                  <a:gd name="T103" fmla="*/ 4257 h 2491"/>
                  <a:gd name="T104" fmla="+- 0 3503 1199"/>
                  <a:gd name="T105" fmla="*/ T104 w 2491"/>
                  <a:gd name="T106" fmla="+- 0 4102 2201"/>
                  <a:gd name="T107" fmla="*/ 4102 h 2491"/>
                  <a:gd name="T108" fmla="+- 0 3592 1199"/>
                  <a:gd name="T109" fmla="*/ T108 w 2491"/>
                  <a:gd name="T110" fmla="+- 0 3931 2201"/>
                  <a:gd name="T111" fmla="*/ 3931 h 2491"/>
                  <a:gd name="T112" fmla="+- 0 3654 1199"/>
                  <a:gd name="T113" fmla="*/ T112 w 2491"/>
                  <a:gd name="T114" fmla="+- 0 3745 2201"/>
                  <a:gd name="T115" fmla="*/ 3745 h 2491"/>
                  <a:gd name="T116" fmla="+- 0 3686 1199"/>
                  <a:gd name="T117" fmla="*/ T116 w 2491"/>
                  <a:gd name="T118" fmla="+- 0 3548 2201"/>
                  <a:gd name="T119" fmla="*/ 3548 h 2491"/>
                  <a:gd name="T120" fmla="+- 0 3686 1199"/>
                  <a:gd name="T121" fmla="*/ T120 w 2491"/>
                  <a:gd name="T122" fmla="+- 0 3344 2201"/>
                  <a:gd name="T123" fmla="*/ 3344 h 2491"/>
                  <a:gd name="T124" fmla="+- 0 3654 1199"/>
                  <a:gd name="T125" fmla="*/ T124 w 2491"/>
                  <a:gd name="T126" fmla="+- 0 3147 2201"/>
                  <a:gd name="T127" fmla="*/ 3147 h 2491"/>
                  <a:gd name="T128" fmla="+- 0 3592 1199"/>
                  <a:gd name="T129" fmla="*/ T128 w 2491"/>
                  <a:gd name="T130" fmla="+- 0 2962 2201"/>
                  <a:gd name="T131" fmla="*/ 2962 h 2491"/>
                  <a:gd name="T132" fmla="+- 0 3503 1199"/>
                  <a:gd name="T133" fmla="*/ T132 w 2491"/>
                  <a:gd name="T134" fmla="+- 0 2791 2201"/>
                  <a:gd name="T135" fmla="*/ 2791 h 2491"/>
                  <a:gd name="T136" fmla="+- 0 3390 1199"/>
                  <a:gd name="T137" fmla="*/ T136 w 2491"/>
                  <a:gd name="T138" fmla="+- 0 2636 2201"/>
                  <a:gd name="T139" fmla="*/ 2636 h 2491"/>
                  <a:gd name="T140" fmla="+- 0 3255 1199"/>
                  <a:gd name="T141" fmla="*/ T140 w 2491"/>
                  <a:gd name="T142" fmla="+- 0 2501 2201"/>
                  <a:gd name="T143" fmla="*/ 2501 h 2491"/>
                  <a:gd name="T144" fmla="+- 0 3100 1199"/>
                  <a:gd name="T145" fmla="*/ T144 w 2491"/>
                  <a:gd name="T146" fmla="+- 0 2388 2201"/>
                  <a:gd name="T147" fmla="*/ 2388 h 2491"/>
                  <a:gd name="T148" fmla="+- 0 2929 1199"/>
                  <a:gd name="T149" fmla="*/ T148 w 2491"/>
                  <a:gd name="T150" fmla="+- 0 2299 2201"/>
                  <a:gd name="T151" fmla="*/ 2299 h 2491"/>
                  <a:gd name="T152" fmla="+- 0 2743 1199"/>
                  <a:gd name="T153" fmla="*/ T152 w 2491"/>
                  <a:gd name="T154" fmla="+- 0 2237 2201"/>
                  <a:gd name="T155" fmla="*/ 2237 h 2491"/>
                  <a:gd name="T156" fmla="+- 0 2546 1199"/>
                  <a:gd name="T157" fmla="*/ T156 w 2491"/>
                  <a:gd name="T158" fmla="+- 0 2205 2201"/>
                  <a:gd name="T159" fmla="*/ 2205 h 24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2491" h="2491">
                    <a:moveTo>
                      <a:pt x="1245" y="0"/>
                    </a:moveTo>
                    <a:lnTo>
                      <a:pt x="1143" y="4"/>
                    </a:lnTo>
                    <a:lnTo>
                      <a:pt x="1044" y="16"/>
                    </a:lnTo>
                    <a:lnTo>
                      <a:pt x="946" y="36"/>
                    </a:lnTo>
                    <a:lnTo>
                      <a:pt x="852" y="63"/>
                    </a:lnTo>
                    <a:lnTo>
                      <a:pt x="761" y="98"/>
                    </a:lnTo>
                    <a:lnTo>
                      <a:pt x="673" y="139"/>
                    </a:lnTo>
                    <a:lnTo>
                      <a:pt x="590" y="187"/>
                    </a:lnTo>
                    <a:lnTo>
                      <a:pt x="510" y="240"/>
                    </a:lnTo>
                    <a:lnTo>
                      <a:pt x="435" y="300"/>
                    </a:lnTo>
                    <a:lnTo>
                      <a:pt x="365" y="365"/>
                    </a:lnTo>
                    <a:lnTo>
                      <a:pt x="300" y="435"/>
                    </a:lnTo>
                    <a:lnTo>
                      <a:pt x="240" y="510"/>
                    </a:lnTo>
                    <a:lnTo>
                      <a:pt x="187" y="590"/>
                    </a:lnTo>
                    <a:lnTo>
                      <a:pt x="139" y="673"/>
                    </a:lnTo>
                    <a:lnTo>
                      <a:pt x="98" y="761"/>
                    </a:lnTo>
                    <a:lnTo>
                      <a:pt x="63" y="852"/>
                    </a:lnTo>
                    <a:lnTo>
                      <a:pt x="36" y="946"/>
                    </a:lnTo>
                    <a:lnTo>
                      <a:pt x="16" y="1044"/>
                    </a:lnTo>
                    <a:lnTo>
                      <a:pt x="4" y="1143"/>
                    </a:lnTo>
                    <a:lnTo>
                      <a:pt x="0" y="1245"/>
                    </a:lnTo>
                    <a:lnTo>
                      <a:pt x="4" y="1347"/>
                    </a:lnTo>
                    <a:lnTo>
                      <a:pt x="16" y="1447"/>
                    </a:lnTo>
                    <a:lnTo>
                      <a:pt x="36" y="1544"/>
                    </a:lnTo>
                    <a:lnTo>
                      <a:pt x="63" y="1639"/>
                    </a:lnTo>
                    <a:lnTo>
                      <a:pt x="98" y="1730"/>
                    </a:lnTo>
                    <a:lnTo>
                      <a:pt x="139" y="1817"/>
                    </a:lnTo>
                    <a:lnTo>
                      <a:pt x="187" y="1901"/>
                    </a:lnTo>
                    <a:lnTo>
                      <a:pt x="240" y="1981"/>
                    </a:lnTo>
                    <a:lnTo>
                      <a:pt x="300" y="2056"/>
                    </a:lnTo>
                    <a:lnTo>
                      <a:pt x="365" y="2126"/>
                    </a:lnTo>
                    <a:lnTo>
                      <a:pt x="435" y="2191"/>
                    </a:lnTo>
                    <a:lnTo>
                      <a:pt x="510" y="2250"/>
                    </a:lnTo>
                    <a:lnTo>
                      <a:pt x="590" y="2304"/>
                    </a:lnTo>
                    <a:lnTo>
                      <a:pt x="673" y="2352"/>
                    </a:lnTo>
                    <a:lnTo>
                      <a:pt x="761" y="2393"/>
                    </a:lnTo>
                    <a:lnTo>
                      <a:pt x="852" y="2427"/>
                    </a:lnTo>
                    <a:lnTo>
                      <a:pt x="946" y="2455"/>
                    </a:lnTo>
                    <a:lnTo>
                      <a:pt x="1044" y="2475"/>
                    </a:lnTo>
                    <a:lnTo>
                      <a:pt x="1143" y="2487"/>
                    </a:lnTo>
                    <a:lnTo>
                      <a:pt x="1245" y="2491"/>
                    </a:lnTo>
                    <a:lnTo>
                      <a:pt x="1347" y="2487"/>
                    </a:lnTo>
                    <a:lnTo>
                      <a:pt x="1447" y="2475"/>
                    </a:lnTo>
                    <a:lnTo>
                      <a:pt x="1544" y="2455"/>
                    </a:lnTo>
                    <a:lnTo>
                      <a:pt x="1639" y="2427"/>
                    </a:lnTo>
                    <a:lnTo>
                      <a:pt x="1730" y="2393"/>
                    </a:lnTo>
                    <a:lnTo>
                      <a:pt x="1817" y="2352"/>
                    </a:lnTo>
                    <a:lnTo>
                      <a:pt x="1901" y="2304"/>
                    </a:lnTo>
                    <a:lnTo>
                      <a:pt x="1981" y="2250"/>
                    </a:lnTo>
                    <a:lnTo>
                      <a:pt x="2056" y="2191"/>
                    </a:lnTo>
                    <a:lnTo>
                      <a:pt x="2126" y="2126"/>
                    </a:lnTo>
                    <a:lnTo>
                      <a:pt x="2191" y="2056"/>
                    </a:lnTo>
                    <a:lnTo>
                      <a:pt x="2250" y="1981"/>
                    </a:lnTo>
                    <a:lnTo>
                      <a:pt x="2304" y="1901"/>
                    </a:lnTo>
                    <a:lnTo>
                      <a:pt x="2352" y="1817"/>
                    </a:lnTo>
                    <a:lnTo>
                      <a:pt x="2393" y="1730"/>
                    </a:lnTo>
                    <a:lnTo>
                      <a:pt x="2427" y="1639"/>
                    </a:lnTo>
                    <a:lnTo>
                      <a:pt x="2455" y="1544"/>
                    </a:lnTo>
                    <a:lnTo>
                      <a:pt x="2475" y="1447"/>
                    </a:lnTo>
                    <a:lnTo>
                      <a:pt x="2487" y="1347"/>
                    </a:lnTo>
                    <a:lnTo>
                      <a:pt x="2491" y="1245"/>
                    </a:lnTo>
                    <a:lnTo>
                      <a:pt x="2487" y="1143"/>
                    </a:lnTo>
                    <a:lnTo>
                      <a:pt x="2475" y="1044"/>
                    </a:lnTo>
                    <a:lnTo>
                      <a:pt x="2455" y="946"/>
                    </a:lnTo>
                    <a:lnTo>
                      <a:pt x="2427" y="852"/>
                    </a:lnTo>
                    <a:lnTo>
                      <a:pt x="2393" y="761"/>
                    </a:lnTo>
                    <a:lnTo>
                      <a:pt x="2352" y="673"/>
                    </a:lnTo>
                    <a:lnTo>
                      <a:pt x="2304" y="590"/>
                    </a:lnTo>
                    <a:lnTo>
                      <a:pt x="2250" y="510"/>
                    </a:lnTo>
                    <a:lnTo>
                      <a:pt x="2191" y="435"/>
                    </a:lnTo>
                    <a:lnTo>
                      <a:pt x="2126" y="365"/>
                    </a:lnTo>
                    <a:lnTo>
                      <a:pt x="2056" y="300"/>
                    </a:lnTo>
                    <a:lnTo>
                      <a:pt x="1981" y="240"/>
                    </a:lnTo>
                    <a:lnTo>
                      <a:pt x="1901" y="187"/>
                    </a:lnTo>
                    <a:lnTo>
                      <a:pt x="1817" y="139"/>
                    </a:lnTo>
                    <a:lnTo>
                      <a:pt x="1730" y="98"/>
                    </a:lnTo>
                    <a:lnTo>
                      <a:pt x="1639" y="63"/>
                    </a:lnTo>
                    <a:lnTo>
                      <a:pt x="1544" y="36"/>
                    </a:lnTo>
                    <a:lnTo>
                      <a:pt x="1447" y="16"/>
                    </a:lnTo>
                    <a:lnTo>
                      <a:pt x="1347" y="4"/>
                    </a:lnTo>
                    <a:lnTo>
                      <a:pt x="1245" y="0"/>
                    </a:lnTo>
                    <a:close/>
                  </a:path>
                </a:pathLst>
              </a:custGeom>
              <a:solidFill>
                <a:srgbClr val="FFE69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84" name="Group 83">
              <a:extLst>
                <a:ext uri="{FF2B5EF4-FFF2-40B4-BE49-F238E27FC236}">
                  <a16:creationId xmlns:a16="http://schemas.microsoft.com/office/drawing/2014/main" id="{544CE7E7-DF11-4000-9462-50971FFE9E96}"/>
                </a:ext>
              </a:extLst>
            </p:cNvPr>
            <p:cNvGrpSpPr>
              <a:grpSpLocks/>
            </p:cNvGrpSpPr>
            <p:nvPr/>
          </p:nvGrpSpPr>
          <p:grpSpPr bwMode="auto">
            <a:xfrm>
              <a:off x="1199" y="2201"/>
              <a:ext cx="2491" cy="2491"/>
              <a:chOff x="1199" y="2201"/>
              <a:chExt cx="2491" cy="2491"/>
            </a:xfrm>
          </p:grpSpPr>
          <p:sp>
            <p:nvSpPr>
              <p:cNvPr id="120" name="Freeform 195">
                <a:extLst>
                  <a:ext uri="{FF2B5EF4-FFF2-40B4-BE49-F238E27FC236}">
                    <a16:creationId xmlns:a16="http://schemas.microsoft.com/office/drawing/2014/main" id="{642877BD-9A40-48AA-9732-FB0A2B82667F}"/>
                  </a:ext>
                </a:extLst>
              </p:cNvPr>
              <p:cNvSpPr>
                <a:spLocks/>
              </p:cNvSpPr>
              <p:nvPr/>
            </p:nvSpPr>
            <p:spPr bwMode="auto">
              <a:xfrm>
                <a:off x="1199" y="2201"/>
                <a:ext cx="2491" cy="2491"/>
              </a:xfrm>
              <a:custGeom>
                <a:avLst/>
                <a:gdLst>
                  <a:gd name="T0" fmla="+- 0 2546 1199"/>
                  <a:gd name="T1" fmla="*/ T0 w 2491"/>
                  <a:gd name="T2" fmla="+- 0 4688 2201"/>
                  <a:gd name="T3" fmla="*/ 4688 h 2491"/>
                  <a:gd name="T4" fmla="+- 0 2743 1199"/>
                  <a:gd name="T5" fmla="*/ T4 w 2491"/>
                  <a:gd name="T6" fmla="+- 0 4656 2201"/>
                  <a:gd name="T7" fmla="*/ 4656 h 2491"/>
                  <a:gd name="T8" fmla="+- 0 2929 1199"/>
                  <a:gd name="T9" fmla="*/ T8 w 2491"/>
                  <a:gd name="T10" fmla="+- 0 4594 2201"/>
                  <a:gd name="T11" fmla="*/ 4594 h 2491"/>
                  <a:gd name="T12" fmla="+- 0 3100 1199"/>
                  <a:gd name="T13" fmla="*/ T12 w 2491"/>
                  <a:gd name="T14" fmla="+- 0 4505 2201"/>
                  <a:gd name="T15" fmla="*/ 4505 h 2491"/>
                  <a:gd name="T16" fmla="+- 0 3255 1199"/>
                  <a:gd name="T17" fmla="*/ T16 w 2491"/>
                  <a:gd name="T18" fmla="+- 0 4392 2201"/>
                  <a:gd name="T19" fmla="*/ 4392 h 2491"/>
                  <a:gd name="T20" fmla="+- 0 3390 1199"/>
                  <a:gd name="T21" fmla="*/ T20 w 2491"/>
                  <a:gd name="T22" fmla="+- 0 4257 2201"/>
                  <a:gd name="T23" fmla="*/ 4257 h 2491"/>
                  <a:gd name="T24" fmla="+- 0 3503 1199"/>
                  <a:gd name="T25" fmla="*/ T24 w 2491"/>
                  <a:gd name="T26" fmla="+- 0 4102 2201"/>
                  <a:gd name="T27" fmla="*/ 4102 h 2491"/>
                  <a:gd name="T28" fmla="+- 0 3592 1199"/>
                  <a:gd name="T29" fmla="*/ T28 w 2491"/>
                  <a:gd name="T30" fmla="+- 0 3931 2201"/>
                  <a:gd name="T31" fmla="*/ 3931 h 2491"/>
                  <a:gd name="T32" fmla="+- 0 3654 1199"/>
                  <a:gd name="T33" fmla="*/ T32 w 2491"/>
                  <a:gd name="T34" fmla="+- 0 3745 2201"/>
                  <a:gd name="T35" fmla="*/ 3745 h 2491"/>
                  <a:gd name="T36" fmla="+- 0 3686 1199"/>
                  <a:gd name="T37" fmla="*/ T36 w 2491"/>
                  <a:gd name="T38" fmla="+- 0 3548 2201"/>
                  <a:gd name="T39" fmla="*/ 3548 h 2491"/>
                  <a:gd name="T40" fmla="+- 0 3686 1199"/>
                  <a:gd name="T41" fmla="*/ T40 w 2491"/>
                  <a:gd name="T42" fmla="+- 0 3344 2201"/>
                  <a:gd name="T43" fmla="*/ 3344 h 2491"/>
                  <a:gd name="T44" fmla="+- 0 3654 1199"/>
                  <a:gd name="T45" fmla="*/ T44 w 2491"/>
                  <a:gd name="T46" fmla="+- 0 3147 2201"/>
                  <a:gd name="T47" fmla="*/ 3147 h 2491"/>
                  <a:gd name="T48" fmla="+- 0 3592 1199"/>
                  <a:gd name="T49" fmla="*/ T48 w 2491"/>
                  <a:gd name="T50" fmla="+- 0 2962 2201"/>
                  <a:gd name="T51" fmla="*/ 2962 h 2491"/>
                  <a:gd name="T52" fmla="+- 0 3503 1199"/>
                  <a:gd name="T53" fmla="*/ T52 w 2491"/>
                  <a:gd name="T54" fmla="+- 0 2791 2201"/>
                  <a:gd name="T55" fmla="*/ 2791 h 2491"/>
                  <a:gd name="T56" fmla="+- 0 3390 1199"/>
                  <a:gd name="T57" fmla="*/ T56 w 2491"/>
                  <a:gd name="T58" fmla="+- 0 2636 2201"/>
                  <a:gd name="T59" fmla="*/ 2636 h 2491"/>
                  <a:gd name="T60" fmla="+- 0 3255 1199"/>
                  <a:gd name="T61" fmla="*/ T60 w 2491"/>
                  <a:gd name="T62" fmla="+- 0 2501 2201"/>
                  <a:gd name="T63" fmla="*/ 2501 h 2491"/>
                  <a:gd name="T64" fmla="+- 0 3100 1199"/>
                  <a:gd name="T65" fmla="*/ T64 w 2491"/>
                  <a:gd name="T66" fmla="+- 0 2388 2201"/>
                  <a:gd name="T67" fmla="*/ 2388 h 2491"/>
                  <a:gd name="T68" fmla="+- 0 2929 1199"/>
                  <a:gd name="T69" fmla="*/ T68 w 2491"/>
                  <a:gd name="T70" fmla="+- 0 2299 2201"/>
                  <a:gd name="T71" fmla="*/ 2299 h 2491"/>
                  <a:gd name="T72" fmla="+- 0 2743 1199"/>
                  <a:gd name="T73" fmla="*/ T72 w 2491"/>
                  <a:gd name="T74" fmla="+- 0 2237 2201"/>
                  <a:gd name="T75" fmla="*/ 2237 h 2491"/>
                  <a:gd name="T76" fmla="+- 0 2546 1199"/>
                  <a:gd name="T77" fmla="*/ T76 w 2491"/>
                  <a:gd name="T78" fmla="+- 0 2205 2201"/>
                  <a:gd name="T79" fmla="*/ 2205 h 2491"/>
                  <a:gd name="T80" fmla="+- 0 2342 1199"/>
                  <a:gd name="T81" fmla="*/ T80 w 2491"/>
                  <a:gd name="T82" fmla="+- 0 2205 2201"/>
                  <a:gd name="T83" fmla="*/ 2205 h 2491"/>
                  <a:gd name="T84" fmla="+- 0 2145 1199"/>
                  <a:gd name="T85" fmla="*/ T84 w 2491"/>
                  <a:gd name="T86" fmla="+- 0 2237 2201"/>
                  <a:gd name="T87" fmla="*/ 2237 h 2491"/>
                  <a:gd name="T88" fmla="+- 0 1960 1199"/>
                  <a:gd name="T89" fmla="*/ T88 w 2491"/>
                  <a:gd name="T90" fmla="+- 0 2299 2201"/>
                  <a:gd name="T91" fmla="*/ 2299 h 2491"/>
                  <a:gd name="T92" fmla="+- 0 1789 1199"/>
                  <a:gd name="T93" fmla="*/ T92 w 2491"/>
                  <a:gd name="T94" fmla="+- 0 2388 2201"/>
                  <a:gd name="T95" fmla="*/ 2388 h 2491"/>
                  <a:gd name="T96" fmla="+- 0 1634 1199"/>
                  <a:gd name="T97" fmla="*/ T96 w 2491"/>
                  <a:gd name="T98" fmla="+- 0 2501 2201"/>
                  <a:gd name="T99" fmla="*/ 2501 h 2491"/>
                  <a:gd name="T100" fmla="+- 0 1499 1199"/>
                  <a:gd name="T101" fmla="*/ T100 w 2491"/>
                  <a:gd name="T102" fmla="+- 0 2636 2201"/>
                  <a:gd name="T103" fmla="*/ 2636 h 2491"/>
                  <a:gd name="T104" fmla="+- 0 1386 1199"/>
                  <a:gd name="T105" fmla="*/ T104 w 2491"/>
                  <a:gd name="T106" fmla="+- 0 2791 2201"/>
                  <a:gd name="T107" fmla="*/ 2791 h 2491"/>
                  <a:gd name="T108" fmla="+- 0 1297 1199"/>
                  <a:gd name="T109" fmla="*/ T108 w 2491"/>
                  <a:gd name="T110" fmla="+- 0 2962 2201"/>
                  <a:gd name="T111" fmla="*/ 2962 h 2491"/>
                  <a:gd name="T112" fmla="+- 0 1235 1199"/>
                  <a:gd name="T113" fmla="*/ T112 w 2491"/>
                  <a:gd name="T114" fmla="+- 0 3147 2201"/>
                  <a:gd name="T115" fmla="*/ 3147 h 2491"/>
                  <a:gd name="T116" fmla="+- 0 1203 1199"/>
                  <a:gd name="T117" fmla="*/ T116 w 2491"/>
                  <a:gd name="T118" fmla="+- 0 3344 2201"/>
                  <a:gd name="T119" fmla="*/ 3344 h 2491"/>
                  <a:gd name="T120" fmla="+- 0 1203 1199"/>
                  <a:gd name="T121" fmla="*/ T120 w 2491"/>
                  <a:gd name="T122" fmla="+- 0 3548 2201"/>
                  <a:gd name="T123" fmla="*/ 3548 h 2491"/>
                  <a:gd name="T124" fmla="+- 0 1235 1199"/>
                  <a:gd name="T125" fmla="*/ T124 w 2491"/>
                  <a:gd name="T126" fmla="+- 0 3745 2201"/>
                  <a:gd name="T127" fmla="*/ 3745 h 2491"/>
                  <a:gd name="T128" fmla="+- 0 1297 1199"/>
                  <a:gd name="T129" fmla="*/ T128 w 2491"/>
                  <a:gd name="T130" fmla="+- 0 3931 2201"/>
                  <a:gd name="T131" fmla="*/ 3931 h 2491"/>
                  <a:gd name="T132" fmla="+- 0 1386 1199"/>
                  <a:gd name="T133" fmla="*/ T132 w 2491"/>
                  <a:gd name="T134" fmla="+- 0 4102 2201"/>
                  <a:gd name="T135" fmla="*/ 4102 h 2491"/>
                  <a:gd name="T136" fmla="+- 0 1499 1199"/>
                  <a:gd name="T137" fmla="*/ T136 w 2491"/>
                  <a:gd name="T138" fmla="+- 0 4257 2201"/>
                  <a:gd name="T139" fmla="*/ 4257 h 2491"/>
                  <a:gd name="T140" fmla="+- 0 1634 1199"/>
                  <a:gd name="T141" fmla="*/ T140 w 2491"/>
                  <a:gd name="T142" fmla="+- 0 4392 2201"/>
                  <a:gd name="T143" fmla="*/ 4392 h 2491"/>
                  <a:gd name="T144" fmla="+- 0 1789 1199"/>
                  <a:gd name="T145" fmla="*/ T144 w 2491"/>
                  <a:gd name="T146" fmla="+- 0 4505 2201"/>
                  <a:gd name="T147" fmla="*/ 4505 h 2491"/>
                  <a:gd name="T148" fmla="+- 0 1960 1199"/>
                  <a:gd name="T149" fmla="*/ T148 w 2491"/>
                  <a:gd name="T150" fmla="+- 0 4594 2201"/>
                  <a:gd name="T151" fmla="*/ 4594 h 2491"/>
                  <a:gd name="T152" fmla="+- 0 2145 1199"/>
                  <a:gd name="T153" fmla="*/ T152 w 2491"/>
                  <a:gd name="T154" fmla="+- 0 4656 2201"/>
                  <a:gd name="T155" fmla="*/ 4656 h 2491"/>
                  <a:gd name="T156" fmla="+- 0 2342 1199"/>
                  <a:gd name="T157" fmla="*/ T156 w 2491"/>
                  <a:gd name="T158" fmla="+- 0 4688 2201"/>
                  <a:gd name="T159" fmla="*/ 4688 h 24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2491" h="2491">
                    <a:moveTo>
                      <a:pt x="1245" y="2491"/>
                    </a:moveTo>
                    <a:lnTo>
                      <a:pt x="1347" y="2487"/>
                    </a:lnTo>
                    <a:lnTo>
                      <a:pt x="1447" y="2475"/>
                    </a:lnTo>
                    <a:lnTo>
                      <a:pt x="1544" y="2455"/>
                    </a:lnTo>
                    <a:lnTo>
                      <a:pt x="1639" y="2427"/>
                    </a:lnTo>
                    <a:lnTo>
                      <a:pt x="1730" y="2393"/>
                    </a:lnTo>
                    <a:lnTo>
                      <a:pt x="1817" y="2352"/>
                    </a:lnTo>
                    <a:lnTo>
                      <a:pt x="1901" y="2304"/>
                    </a:lnTo>
                    <a:lnTo>
                      <a:pt x="1981" y="2250"/>
                    </a:lnTo>
                    <a:lnTo>
                      <a:pt x="2056" y="2191"/>
                    </a:lnTo>
                    <a:lnTo>
                      <a:pt x="2126" y="2126"/>
                    </a:lnTo>
                    <a:lnTo>
                      <a:pt x="2191" y="2056"/>
                    </a:lnTo>
                    <a:lnTo>
                      <a:pt x="2250" y="1981"/>
                    </a:lnTo>
                    <a:lnTo>
                      <a:pt x="2304" y="1901"/>
                    </a:lnTo>
                    <a:lnTo>
                      <a:pt x="2352" y="1817"/>
                    </a:lnTo>
                    <a:lnTo>
                      <a:pt x="2393" y="1730"/>
                    </a:lnTo>
                    <a:lnTo>
                      <a:pt x="2427" y="1639"/>
                    </a:lnTo>
                    <a:lnTo>
                      <a:pt x="2455" y="1544"/>
                    </a:lnTo>
                    <a:lnTo>
                      <a:pt x="2475" y="1447"/>
                    </a:lnTo>
                    <a:lnTo>
                      <a:pt x="2487" y="1347"/>
                    </a:lnTo>
                    <a:lnTo>
                      <a:pt x="2491" y="1245"/>
                    </a:lnTo>
                    <a:lnTo>
                      <a:pt x="2487" y="1143"/>
                    </a:lnTo>
                    <a:lnTo>
                      <a:pt x="2475" y="1044"/>
                    </a:lnTo>
                    <a:lnTo>
                      <a:pt x="2455" y="946"/>
                    </a:lnTo>
                    <a:lnTo>
                      <a:pt x="2427" y="852"/>
                    </a:lnTo>
                    <a:lnTo>
                      <a:pt x="2393" y="761"/>
                    </a:lnTo>
                    <a:lnTo>
                      <a:pt x="2352" y="673"/>
                    </a:lnTo>
                    <a:lnTo>
                      <a:pt x="2304" y="590"/>
                    </a:lnTo>
                    <a:lnTo>
                      <a:pt x="2250" y="510"/>
                    </a:lnTo>
                    <a:lnTo>
                      <a:pt x="2191" y="435"/>
                    </a:lnTo>
                    <a:lnTo>
                      <a:pt x="2126" y="365"/>
                    </a:lnTo>
                    <a:lnTo>
                      <a:pt x="2056" y="300"/>
                    </a:lnTo>
                    <a:lnTo>
                      <a:pt x="1981" y="240"/>
                    </a:lnTo>
                    <a:lnTo>
                      <a:pt x="1901" y="187"/>
                    </a:lnTo>
                    <a:lnTo>
                      <a:pt x="1817" y="139"/>
                    </a:lnTo>
                    <a:lnTo>
                      <a:pt x="1730" y="98"/>
                    </a:lnTo>
                    <a:lnTo>
                      <a:pt x="1639" y="63"/>
                    </a:lnTo>
                    <a:lnTo>
                      <a:pt x="1544" y="36"/>
                    </a:lnTo>
                    <a:lnTo>
                      <a:pt x="1447" y="16"/>
                    </a:lnTo>
                    <a:lnTo>
                      <a:pt x="1347" y="4"/>
                    </a:lnTo>
                    <a:lnTo>
                      <a:pt x="1245" y="0"/>
                    </a:lnTo>
                    <a:lnTo>
                      <a:pt x="1143" y="4"/>
                    </a:lnTo>
                    <a:lnTo>
                      <a:pt x="1044" y="16"/>
                    </a:lnTo>
                    <a:lnTo>
                      <a:pt x="946" y="36"/>
                    </a:lnTo>
                    <a:lnTo>
                      <a:pt x="852" y="63"/>
                    </a:lnTo>
                    <a:lnTo>
                      <a:pt x="761" y="98"/>
                    </a:lnTo>
                    <a:lnTo>
                      <a:pt x="673" y="139"/>
                    </a:lnTo>
                    <a:lnTo>
                      <a:pt x="590" y="187"/>
                    </a:lnTo>
                    <a:lnTo>
                      <a:pt x="510" y="240"/>
                    </a:lnTo>
                    <a:lnTo>
                      <a:pt x="435" y="300"/>
                    </a:lnTo>
                    <a:lnTo>
                      <a:pt x="365" y="365"/>
                    </a:lnTo>
                    <a:lnTo>
                      <a:pt x="300" y="435"/>
                    </a:lnTo>
                    <a:lnTo>
                      <a:pt x="240" y="510"/>
                    </a:lnTo>
                    <a:lnTo>
                      <a:pt x="187" y="590"/>
                    </a:lnTo>
                    <a:lnTo>
                      <a:pt x="139" y="673"/>
                    </a:lnTo>
                    <a:lnTo>
                      <a:pt x="98" y="761"/>
                    </a:lnTo>
                    <a:lnTo>
                      <a:pt x="63" y="852"/>
                    </a:lnTo>
                    <a:lnTo>
                      <a:pt x="36" y="946"/>
                    </a:lnTo>
                    <a:lnTo>
                      <a:pt x="16" y="1044"/>
                    </a:lnTo>
                    <a:lnTo>
                      <a:pt x="4" y="1143"/>
                    </a:lnTo>
                    <a:lnTo>
                      <a:pt x="0" y="1245"/>
                    </a:lnTo>
                    <a:lnTo>
                      <a:pt x="4" y="1347"/>
                    </a:lnTo>
                    <a:lnTo>
                      <a:pt x="16" y="1447"/>
                    </a:lnTo>
                    <a:lnTo>
                      <a:pt x="36" y="1544"/>
                    </a:lnTo>
                    <a:lnTo>
                      <a:pt x="63" y="1639"/>
                    </a:lnTo>
                    <a:lnTo>
                      <a:pt x="98" y="1730"/>
                    </a:lnTo>
                    <a:lnTo>
                      <a:pt x="139" y="1817"/>
                    </a:lnTo>
                    <a:lnTo>
                      <a:pt x="187" y="1901"/>
                    </a:lnTo>
                    <a:lnTo>
                      <a:pt x="240" y="1981"/>
                    </a:lnTo>
                    <a:lnTo>
                      <a:pt x="300" y="2056"/>
                    </a:lnTo>
                    <a:lnTo>
                      <a:pt x="365" y="2126"/>
                    </a:lnTo>
                    <a:lnTo>
                      <a:pt x="435" y="2191"/>
                    </a:lnTo>
                    <a:lnTo>
                      <a:pt x="510" y="2250"/>
                    </a:lnTo>
                    <a:lnTo>
                      <a:pt x="590" y="2304"/>
                    </a:lnTo>
                    <a:lnTo>
                      <a:pt x="673" y="2352"/>
                    </a:lnTo>
                    <a:lnTo>
                      <a:pt x="761" y="2393"/>
                    </a:lnTo>
                    <a:lnTo>
                      <a:pt x="852" y="2427"/>
                    </a:lnTo>
                    <a:lnTo>
                      <a:pt x="946" y="2455"/>
                    </a:lnTo>
                    <a:lnTo>
                      <a:pt x="1044" y="2475"/>
                    </a:lnTo>
                    <a:lnTo>
                      <a:pt x="1143" y="2487"/>
                    </a:lnTo>
                    <a:lnTo>
                      <a:pt x="1245" y="2491"/>
                    </a:lnTo>
                    <a:close/>
                  </a:path>
                </a:pathLst>
              </a:custGeom>
              <a:noFill/>
              <a:ln w="152400">
                <a:solidFill>
                  <a:srgbClr val="FFC4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85" name="Group 84">
              <a:extLst>
                <a:ext uri="{FF2B5EF4-FFF2-40B4-BE49-F238E27FC236}">
                  <a16:creationId xmlns:a16="http://schemas.microsoft.com/office/drawing/2014/main" id="{9A49B723-C972-433E-BB8C-BCB4657110F0}"/>
                </a:ext>
              </a:extLst>
            </p:cNvPr>
            <p:cNvGrpSpPr>
              <a:grpSpLocks/>
            </p:cNvGrpSpPr>
            <p:nvPr/>
          </p:nvGrpSpPr>
          <p:grpSpPr bwMode="auto">
            <a:xfrm>
              <a:off x="1787" y="2767"/>
              <a:ext cx="590" cy="488"/>
              <a:chOff x="1787" y="2767"/>
              <a:chExt cx="590" cy="488"/>
            </a:xfrm>
          </p:grpSpPr>
          <p:sp>
            <p:nvSpPr>
              <p:cNvPr id="119" name="Freeform 194">
                <a:extLst>
                  <a:ext uri="{FF2B5EF4-FFF2-40B4-BE49-F238E27FC236}">
                    <a16:creationId xmlns:a16="http://schemas.microsoft.com/office/drawing/2014/main" id="{D7E8F69D-0A40-44DF-BD54-1299F7E75F7E}"/>
                  </a:ext>
                </a:extLst>
              </p:cNvPr>
              <p:cNvSpPr>
                <a:spLocks/>
              </p:cNvSpPr>
              <p:nvPr/>
            </p:nvSpPr>
            <p:spPr bwMode="auto">
              <a:xfrm>
                <a:off x="1787" y="2767"/>
                <a:ext cx="590" cy="488"/>
              </a:xfrm>
              <a:custGeom>
                <a:avLst/>
                <a:gdLst>
                  <a:gd name="T0" fmla="+- 0 1787 1787"/>
                  <a:gd name="T1" fmla="*/ T0 w 590"/>
                  <a:gd name="T2" fmla="+- 0 2767 2767"/>
                  <a:gd name="T3" fmla="*/ 2767 h 488"/>
                  <a:gd name="T4" fmla="+- 0 1787 1787"/>
                  <a:gd name="T5" fmla="*/ T4 w 590"/>
                  <a:gd name="T6" fmla="+- 0 3255 2767"/>
                  <a:gd name="T7" fmla="*/ 3255 h 488"/>
                  <a:gd name="T8" fmla="+- 0 2376 1787"/>
                  <a:gd name="T9" fmla="*/ T8 w 590"/>
                  <a:gd name="T10" fmla="+- 0 3255 2767"/>
                  <a:gd name="T11" fmla="*/ 3255 h 488"/>
                </a:gdLst>
                <a:ahLst/>
                <a:cxnLst>
                  <a:cxn ang="0">
                    <a:pos x="T1" y="T3"/>
                  </a:cxn>
                  <a:cxn ang="0">
                    <a:pos x="T5" y="T7"/>
                  </a:cxn>
                  <a:cxn ang="0">
                    <a:pos x="T9" y="T11"/>
                  </a:cxn>
                </a:cxnLst>
                <a:rect l="0" t="0" r="r" b="b"/>
                <a:pathLst>
                  <a:path w="590" h="488">
                    <a:moveTo>
                      <a:pt x="0" y="0"/>
                    </a:moveTo>
                    <a:lnTo>
                      <a:pt x="0" y="488"/>
                    </a:lnTo>
                    <a:lnTo>
                      <a:pt x="589" y="488"/>
                    </a:lnTo>
                  </a:path>
                </a:pathLst>
              </a:custGeom>
              <a:noFill/>
              <a:ln w="41620">
                <a:solidFill>
                  <a:srgbClr val="FFC4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86" name="Group 85">
              <a:extLst>
                <a:ext uri="{FF2B5EF4-FFF2-40B4-BE49-F238E27FC236}">
                  <a16:creationId xmlns:a16="http://schemas.microsoft.com/office/drawing/2014/main" id="{BFFF17E2-22E4-4D47-BFF2-35A934FA1AE9}"/>
                </a:ext>
              </a:extLst>
            </p:cNvPr>
            <p:cNvGrpSpPr>
              <a:grpSpLocks/>
            </p:cNvGrpSpPr>
            <p:nvPr/>
          </p:nvGrpSpPr>
          <p:grpSpPr bwMode="auto">
            <a:xfrm>
              <a:off x="1867" y="2825"/>
              <a:ext cx="510" cy="328"/>
              <a:chOff x="1867" y="2825"/>
              <a:chExt cx="510" cy="328"/>
            </a:xfrm>
          </p:grpSpPr>
          <p:sp>
            <p:nvSpPr>
              <p:cNvPr id="118" name="Freeform 193">
                <a:extLst>
                  <a:ext uri="{FF2B5EF4-FFF2-40B4-BE49-F238E27FC236}">
                    <a16:creationId xmlns:a16="http://schemas.microsoft.com/office/drawing/2014/main" id="{0DFE0441-D229-40B8-89D7-89D3A940E564}"/>
                  </a:ext>
                </a:extLst>
              </p:cNvPr>
              <p:cNvSpPr>
                <a:spLocks/>
              </p:cNvSpPr>
              <p:nvPr/>
            </p:nvSpPr>
            <p:spPr bwMode="auto">
              <a:xfrm>
                <a:off x="1867" y="2825"/>
                <a:ext cx="510" cy="328"/>
              </a:xfrm>
              <a:custGeom>
                <a:avLst/>
                <a:gdLst>
                  <a:gd name="T0" fmla="+- 0 1867 1867"/>
                  <a:gd name="T1" fmla="*/ T0 w 510"/>
                  <a:gd name="T2" fmla="+- 0 3153 2825"/>
                  <a:gd name="T3" fmla="*/ 3153 h 328"/>
                  <a:gd name="T4" fmla="+- 0 2092 1867"/>
                  <a:gd name="T5" fmla="*/ T4 w 510"/>
                  <a:gd name="T6" fmla="+- 0 2978 2825"/>
                  <a:gd name="T7" fmla="*/ 2978 h 328"/>
                  <a:gd name="T8" fmla="+- 0 2194 1867"/>
                  <a:gd name="T9" fmla="*/ T8 w 510"/>
                  <a:gd name="T10" fmla="+- 0 3051 2825"/>
                  <a:gd name="T11" fmla="*/ 3051 h 328"/>
                  <a:gd name="T12" fmla="+- 0 2376 1867"/>
                  <a:gd name="T13" fmla="*/ T12 w 510"/>
                  <a:gd name="T14" fmla="+- 0 2825 2825"/>
                  <a:gd name="T15" fmla="*/ 2825 h 328"/>
                </a:gdLst>
                <a:ahLst/>
                <a:cxnLst>
                  <a:cxn ang="0">
                    <a:pos x="T1" y="T3"/>
                  </a:cxn>
                  <a:cxn ang="0">
                    <a:pos x="T5" y="T7"/>
                  </a:cxn>
                  <a:cxn ang="0">
                    <a:pos x="T9" y="T11"/>
                  </a:cxn>
                  <a:cxn ang="0">
                    <a:pos x="T13" y="T15"/>
                  </a:cxn>
                </a:cxnLst>
                <a:rect l="0" t="0" r="r" b="b"/>
                <a:pathLst>
                  <a:path w="510" h="328">
                    <a:moveTo>
                      <a:pt x="0" y="328"/>
                    </a:moveTo>
                    <a:lnTo>
                      <a:pt x="225" y="153"/>
                    </a:lnTo>
                    <a:lnTo>
                      <a:pt x="327" y="226"/>
                    </a:lnTo>
                    <a:lnTo>
                      <a:pt x="509" y="0"/>
                    </a:lnTo>
                  </a:path>
                </a:pathLst>
              </a:custGeom>
              <a:noFill/>
              <a:ln w="41620">
                <a:solidFill>
                  <a:srgbClr val="FFC4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87" name="Group 86">
              <a:extLst>
                <a:ext uri="{FF2B5EF4-FFF2-40B4-BE49-F238E27FC236}">
                  <a16:creationId xmlns:a16="http://schemas.microsoft.com/office/drawing/2014/main" id="{6014DEA5-958A-4E05-B91A-FDF9FC3887E0}"/>
                </a:ext>
              </a:extLst>
            </p:cNvPr>
            <p:cNvGrpSpPr>
              <a:grpSpLocks/>
            </p:cNvGrpSpPr>
            <p:nvPr/>
          </p:nvGrpSpPr>
          <p:grpSpPr bwMode="auto">
            <a:xfrm>
              <a:off x="2318" y="2761"/>
              <a:ext cx="134" cy="126"/>
              <a:chOff x="2318" y="2761"/>
              <a:chExt cx="134" cy="126"/>
            </a:xfrm>
          </p:grpSpPr>
          <p:sp>
            <p:nvSpPr>
              <p:cNvPr id="117" name="Freeform 192">
                <a:extLst>
                  <a:ext uri="{FF2B5EF4-FFF2-40B4-BE49-F238E27FC236}">
                    <a16:creationId xmlns:a16="http://schemas.microsoft.com/office/drawing/2014/main" id="{1DE703E5-068E-46C1-A74B-9654B2FA75CC}"/>
                  </a:ext>
                </a:extLst>
              </p:cNvPr>
              <p:cNvSpPr>
                <a:spLocks/>
              </p:cNvSpPr>
              <p:nvPr/>
            </p:nvSpPr>
            <p:spPr bwMode="auto">
              <a:xfrm>
                <a:off x="2318" y="2761"/>
                <a:ext cx="134" cy="126"/>
              </a:xfrm>
              <a:custGeom>
                <a:avLst/>
                <a:gdLst>
                  <a:gd name="T0" fmla="+- 0 2452 2318"/>
                  <a:gd name="T1" fmla="*/ T0 w 134"/>
                  <a:gd name="T2" fmla="+- 0 2761 2761"/>
                  <a:gd name="T3" fmla="*/ 2761 h 126"/>
                  <a:gd name="T4" fmla="+- 0 2318 2318"/>
                  <a:gd name="T5" fmla="*/ T4 w 134"/>
                  <a:gd name="T6" fmla="+- 0 2774 2761"/>
                  <a:gd name="T7" fmla="*/ 2774 h 126"/>
                  <a:gd name="T8" fmla="+- 0 2435 2318"/>
                  <a:gd name="T9" fmla="*/ T8 w 134"/>
                  <a:gd name="T10" fmla="+- 0 2886 2761"/>
                  <a:gd name="T11" fmla="*/ 2886 h 126"/>
                  <a:gd name="T12" fmla="+- 0 2452 2318"/>
                  <a:gd name="T13" fmla="*/ T12 w 134"/>
                  <a:gd name="T14" fmla="+- 0 2761 2761"/>
                  <a:gd name="T15" fmla="*/ 2761 h 126"/>
                </a:gdLst>
                <a:ahLst/>
                <a:cxnLst>
                  <a:cxn ang="0">
                    <a:pos x="T1" y="T3"/>
                  </a:cxn>
                  <a:cxn ang="0">
                    <a:pos x="T5" y="T7"/>
                  </a:cxn>
                  <a:cxn ang="0">
                    <a:pos x="T9" y="T11"/>
                  </a:cxn>
                  <a:cxn ang="0">
                    <a:pos x="T13" y="T15"/>
                  </a:cxn>
                </a:cxnLst>
                <a:rect l="0" t="0" r="r" b="b"/>
                <a:pathLst>
                  <a:path w="134" h="126">
                    <a:moveTo>
                      <a:pt x="134" y="0"/>
                    </a:moveTo>
                    <a:lnTo>
                      <a:pt x="0" y="13"/>
                    </a:lnTo>
                    <a:lnTo>
                      <a:pt x="117" y="125"/>
                    </a:lnTo>
                    <a:lnTo>
                      <a:pt x="134" y="0"/>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88" name="Group 87">
              <a:extLst>
                <a:ext uri="{FF2B5EF4-FFF2-40B4-BE49-F238E27FC236}">
                  <a16:creationId xmlns:a16="http://schemas.microsoft.com/office/drawing/2014/main" id="{2D314DEC-7EB4-460A-B616-AA29AC25B309}"/>
                </a:ext>
              </a:extLst>
            </p:cNvPr>
            <p:cNvGrpSpPr>
              <a:grpSpLocks/>
            </p:cNvGrpSpPr>
            <p:nvPr/>
          </p:nvGrpSpPr>
          <p:grpSpPr bwMode="auto">
            <a:xfrm>
              <a:off x="2598" y="2667"/>
              <a:ext cx="662" cy="662"/>
              <a:chOff x="2598" y="2667"/>
              <a:chExt cx="662" cy="662"/>
            </a:xfrm>
          </p:grpSpPr>
          <p:sp>
            <p:nvSpPr>
              <p:cNvPr id="116" name="Freeform 191">
                <a:extLst>
                  <a:ext uri="{FF2B5EF4-FFF2-40B4-BE49-F238E27FC236}">
                    <a16:creationId xmlns:a16="http://schemas.microsoft.com/office/drawing/2014/main" id="{D7606C9F-4DA0-489C-8824-345828B707CD}"/>
                  </a:ext>
                </a:extLst>
              </p:cNvPr>
              <p:cNvSpPr>
                <a:spLocks/>
              </p:cNvSpPr>
              <p:nvPr/>
            </p:nvSpPr>
            <p:spPr bwMode="auto">
              <a:xfrm>
                <a:off x="2598" y="2667"/>
                <a:ext cx="662" cy="662"/>
              </a:xfrm>
              <a:custGeom>
                <a:avLst/>
                <a:gdLst>
                  <a:gd name="T0" fmla="+- 0 2929 2598"/>
                  <a:gd name="T1" fmla="*/ T0 w 662"/>
                  <a:gd name="T2" fmla="+- 0 2667 2667"/>
                  <a:gd name="T3" fmla="*/ 2667 h 662"/>
                  <a:gd name="T4" fmla="+- 0 2850 2598"/>
                  <a:gd name="T5" fmla="*/ T4 w 662"/>
                  <a:gd name="T6" fmla="+- 0 2676 2667"/>
                  <a:gd name="T7" fmla="*/ 2676 h 662"/>
                  <a:gd name="T8" fmla="+- 0 2777 2598"/>
                  <a:gd name="T9" fmla="*/ T8 w 662"/>
                  <a:gd name="T10" fmla="+- 0 2704 2667"/>
                  <a:gd name="T11" fmla="*/ 2704 h 662"/>
                  <a:gd name="T12" fmla="+- 0 2714 2598"/>
                  <a:gd name="T13" fmla="*/ T12 w 662"/>
                  <a:gd name="T14" fmla="+- 0 2746 2667"/>
                  <a:gd name="T15" fmla="*/ 2746 h 662"/>
                  <a:gd name="T16" fmla="+- 0 2662 2598"/>
                  <a:gd name="T17" fmla="*/ T16 w 662"/>
                  <a:gd name="T18" fmla="+- 0 2802 2667"/>
                  <a:gd name="T19" fmla="*/ 2802 h 662"/>
                  <a:gd name="T20" fmla="+- 0 2624 2598"/>
                  <a:gd name="T21" fmla="*/ T20 w 662"/>
                  <a:gd name="T22" fmla="+- 0 2869 2667"/>
                  <a:gd name="T23" fmla="*/ 2869 h 662"/>
                  <a:gd name="T24" fmla="+- 0 2602 2598"/>
                  <a:gd name="T25" fmla="*/ T24 w 662"/>
                  <a:gd name="T26" fmla="+- 0 2944 2667"/>
                  <a:gd name="T27" fmla="*/ 2944 h 662"/>
                  <a:gd name="T28" fmla="+- 0 2598 2598"/>
                  <a:gd name="T29" fmla="*/ T28 w 662"/>
                  <a:gd name="T30" fmla="+- 0 2998 2667"/>
                  <a:gd name="T31" fmla="*/ 2998 h 662"/>
                  <a:gd name="T32" fmla="+- 0 2929 2598"/>
                  <a:gd name="T33" fmla="*/ T32 w 662"/>
                  <a:gd name="T34" fmla="+- 0 2998 2667"/>
                  <a:gd name="T35" fmla="*/ 2998 h 662"/>
                  <a:gd name="T36" fmla="+- 0 2755 2598"/>
                  <a:gd name="T37" fmla="*/ T36 w 662"/>
                  <a:gd name="T38" fmla="+- 0 3279 2667"/>
                  <a:gd name="T39" fmla="*/ 3279 h 662"/>
                  <a:gd name="T40" fmla="+- 0 2828 2598"/>
                  <a:gd name="T41" fmla="*/ T40 w 662"/>
                  <a:gd name="T42" fmla="+- 0 3313 2667"/>
                  <a:gd name="T43" fmla="*/ 3313 h 662"/>
                  <a:gd name="T44" fmla="+- 0 2887 2598"/>
                  <a:gd name="T45" fmla="*/ T44 w 662"/>
                  <a:gd name="T46" fmla="+- 0 3326 2667"/>
                  <a:gd name="T47" fmla="*/ 3326 h 662"/>
                  <a:gd name="T48" fmla="+- 0 2929 2598"/>
                  <a:gd name="T49" fmla="*/ T48 w 662"/>
                  <a:gd name="T50" fmla="+- 0 3329 2667"/>
                  <a:gd name="T51" fmla="*/ 3329 h 662"/>
                  <a:gd name="T52" fmla="+- 0 2956 2598"/>
                  <a:gd name="T53" fmla="*/ T52 w 662"/>
                  <a:gd name="T54" fmla="+- 0 3328 2667"/>
                  <a:gd name="T55" fmla="*/ 3328 h 662"/>
                  <a:gd name="T56" fmla="+- 0 3034 2598"/>
                  <a:gd name="T57" fmla="*/ T56 w 662"/>
                  <a:gd name="T58" fmla="+- 0 3312 2667"/>
                  <a:gd name="T59" fmla="*/ 3312 h 662"/>
                  <a:gd name="T60" fmla="+- 0 3103 2598"/>
                  <a:gd name="T61" fmla="*/ T60 w 662"/>
                  <a:gd name="T62" fmla="+- 0 3279 2667"/>
                  <a:gd name="T63" fmla="*/ 3279 h 662"/>
                  <a:gd name="T64" fmla="+- 0 3163 2598"/>
                  <a:gd name="T65" fmla="*/ T64 w 662"/>
                  <a:gd name="T66" fmla="+- 0 3232 2667"/>
                  <a:gd name="T67" fmla="*/ 3232 h 662"/>
                  <a:gd name="T68" fmla="+- 0 3210 2598"/>
                  <a:gd name="T69" fmla="*/ T68 w 662"/>
                  <a:gd name="T70" fmla="+- 0 3172 2667"/>
                  <a:gd name="T71" fmla="*/ 3172 h 662"/>
                  <a:gd name="T72" fmla="+- 0 3243 2598"/>
                  <a:gd name="T73" fmla="*/ T72 w 662"/>
                  <a:gd name="T74" fmla="+- 0 3102 2667"/>
                  <a:gd name="T75" fmla="*/ 3102 h 662"/>
                  <a:gd name="T76" fmla="+- 0 3259 2598"/>
                  <a:gd name="T77" fmla="*/ T76 w 662"/>
                  <a:gd name="T78" fmla="+- 0 3025 2667"/>
                  <a:gd name="T79" fmla="*/ 3025 h 662"/>
                  <a:gd name="T80" fmla="+- 0 3260 2598"/>
                  <a:gd name="T81" fmla="*/ T80 w 662"/>
                  <a:gd name="T82" fmla="+- 0 2998 2667"/>
                  <a:gd name="T83" fmla="*/ 2998 h 662"/>
                  <a:gd name="T84" fmla="+- 0 3259 2598"/>
                  <a:gd name="T85" fmla="*/ T84 w 662"/>
                  <a:gd name="T86" fmla="+- 0 2971 2667"/>
                  <a:gd name="T87" fmla="*/ 2971 h 662"/>
                  <a:gd name="T88" fmla="+- 0 3243 2598"/>
                  <a:gd name="T89" fmla="*/ T88 w 662"/>
                  <a:gd name="T90" fmla="+- 0 2893 2667"/>
                  <a:gd name="T91" fmla="*/ 2893 h 662"/>
                  <a:gd name="T92" fmla="+- 0 3210 2598"/>
                  <a:gd name="T93" fmla="*/ T92 w 662"/>
                  <a:gd name="T94" fmla="+- 0 2823 2667"/>
                  <a:gd name="T95" fmla="*/ 2823 h 662"/>
                  <a:gd name="T96" fmla="+- 0 3163 2598"/>
                  <a:gd name="T97" fmla="*/ T96 w 662"/>
                  <a:gd name="T98" fmla="+- 0 2764 2667"/>
                  <a:gd name="T99" fmla="*/ 2764 h 662"/>
                  <a:gd name="T100" fmla="+- 0 3103 2598"/>
                  <a:gd name="T101" fmla="*/ T100 w 662"/>
                  <a:gd name="T102" fmla="+- 0 2716 2667"/>
                  <a:gd name="T103" fmla="*/ 2716 h 662"/>
                  <a:gd name="T104" fmla="+- 0 3034 2598"/>
                  <a:gd name="T105" fmla="*/ T104 w 662"/>
                  <a:gd name="T106" fmla="+- 0 2684 2667"/>
                  <a:gd name="T107" fmla="*/ 2684 h 662"/>
                  <a:gd name="T108" fmla="+- 0 2956 2598"/>
                  <a:gd name="T109" fmla="*/ T108 w 662"/>
                  <a:gd name="T110" fmla="+- 0 2668 2667"/>
                  <a:gd name="T111" fmla="*/ 2668 h 662"/>
                  <a:gd name="T112" fmla="+- 0 2929 2598"/>
                  <a:gd name="T113" fmla="*/ T112 w 662"/>
                  <a:gd name="T114" fmla="+- 0 2667 2667"/>
                  <a:gd name="T115" fmla="*/ 2667 h 6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662" h="662">
                    <a:moveTo>
                      <a:pt x="331" y="0"/>
                    </a:moveTo>
                    <a:lnTo>
                      <a:pt x="252" y="9"/>
                    </a:lnTo>
                    <a:lnTo>
                      <a:pt x="179" y="37"/>
                    </a:lnTo>
                    <a:lnTo>
                      <a:pt x="116" y="79"/>
                    </a:lnTo>
                    <a:lnTo>
                      <a:pt x="64" y="135"/>
                    </a:lnTo>
                    <a:lnTo>
                      <a:pt x="26" y="202"/>
                    </a:lnTo>
                    <a:lnTo>
                      <a:pt x="4" y="277"/>
                    </a:lnTo>
                    <a:lnTo>
                      <a:pt x="0" y="331"/>
                    </a:lnTo>
                    <a:lnTo>
                      <a:pt x="331" y="331"/>
                    </a:lnTo>
                    <a:lnTo>
                      <a:pt x="157" y="612"/>
                    </a:lnTo>
                    <a:lnTo>
                      <a:pt x="230" y="646"/>
                    </a:lnTo>
                    <a:lnTo>
                      <a:pt x="289" y="659"/>
                    </a:lnTo>
                    <a:lnTo>
                      <a:pt x="331" y="662"/>
                    </a:lnTo>
                    <a:lnTo>
                      <a:pt x="358" y="661"/>
                    </a:lnTo>
                    <a:lnTo>
                      <a:pt x="436" y="645"/>
                    </a:lnTo>
                    <a:lnTo>
                      <a:pt x="505" y="612"/>
                    </a:lnTo>
                    <a:lnTo>
                      <a:pt x="565" y="565"/>
                    </a:lnTo>
                    <a:lnTo>
                      <a:pt x="612" y="505"/>
                    </a:lnTo>
                    <a:lnTo>
                      <a:pt x="645" y="435"/>
                    </a:lnTo>
                    <a:lnTo>
                      <a:pt x="661" y="358"/>
                    </a:lnTo>
                    <a:lnTo>
                      <a:pt x="662" y="331"/>
                    </a:lnTo>
                    <a:lnTo>
                      <a:pt x="661" y="304"/>
                    </a:lnTo>
                    <a:lnTo>
                      <a:pt x="645" y="226"/>
                    </a:lnTo>
                    <a:lnTo>
                      <a:pt x="612" y="156"/>
                    </a:lnTo>
                    <a:lnTo>
                      <a:pt x="565" y="97"/>
                    </a:lnTo>
                    <a:lnTo>
                      <a:pt x="505" y="49"/>
                    </a:lnTo>
                    <a:lnTo>
                      <a:pt x="436" y="17"/>
                    </a:lnTo>
                    <a:lnTo>
                      <a:pt x="358" y="1"/>
                    </a:lnTo>
                    <a:lnTo>
                      <a:pt x="331" y="0"/>
                    </a:lnTo>
                    <a:close/>
                  </a:path>
                </a:pathLst>
              </a:custGeom>
              <a:solidFill>
                <a:srgbClr val="FFD23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89" name="Group 88">
              <a:extLst>
                <a:ext uri="{FF2B5EF4-FFF2-40B4-BE49-F238E27FC236}">
                  <a16:creationId xmlns:a16="http://schemas.microsoft.com/office/drawing/2014/main" id="{4896DB91-DB66-4C58-A8B7-A4433E60ECB7}"/>
                </a:ext>
              </a:extLst>
            </p:cNvPr>
            <p:cNvGrpSpPr>
              <a:grpSpLocks/>
            </p:cNvGrpSpPr>
            <p:nvPr/>
          </p:nvGrpSpPr>
          <p:grpSpPr bwMode="auto">
            <a:xfrm>
              <a:off x="2513" y="3027"/>
              <a:ext cx="358" cy="280"/>
              <a:chOff x="2513" y="3027"/>
              <a:chExt cx="358" cy="280"/>
            </a:xfrm>
          </p:grpSpPr>
          <p:sp>
            <p:nvSpPr>
              <p:cNvPr id="115" name="Freeform 190">
                <a:extLst>
                  <a:ext uri="{FF2B5EF4-FFF2-40B4-BE49-F238E27FC236}">
                    <a16:creationId xmlns:a16="http://schemas.microsoft.com/office/drawing/2014/main" id="{CE7D2CD4-49DC-4816-B0B2-AFC911613549}"/>
                  </a:ext>
                </a:extLst>
              </p:cNvPr>
              <p:cNvSpPr>
                <a:spLocks/>
              </p:cNvSpPr>
              <p:nvPr/>
            </p:nvSpPr>
            <p:spPr bwMode="auto">
              <a:xfrm>
                <a:off x="2513" y="3027"/>
                <a:ext cx="358" cy="280"/>
              </a:xfrm>
              <a:custGeom>
                <a:avLst/>
                <a:gdLst>
                  <a:gd name="T0" fmla="+- 0 2871 2513"/>
                  <a:gd name="T1" fmla="*/ T0 w 358"/>
                  <a:gd name="T2" fmla="+- 0 3027 3027"/>
                  <a:gd name="T3" fmla="*/ 3027 h 280"/>
                  <a:gd name="T4" fmla="+- 0 2535 2513"/>
                  <a:gd name="T5" fmla="*/ T4 w 358"/>
                  <a:gd name="T6" fmla="+- 0 3027 3027"/>
                  <a:gd name="T7" fmla="*/ 3027 h 280"/>
                  <a:gd name="T8" fmla="+- 0 2529 2513"/>
                  <a:gd name="T9" fmla="*/ T8 w 358"/>
                  <a:gd name="T10" fmla="+- 0 3055 3027"/>
                  <a:gd name="T11" fmla="*/ 3055 h 280"/>
                  <a:gd name="T12" fmla="+- 0 2516 2513"/>
                  <a:gd name="T13" fmla="*/ T12 w 358"/>
                  <a:gd name="T14" fmla="+- 0 3125 3027"/>
                  <a:gd name="T15" fmla="*/ 3125 h 280"/>
                  <a:gd name="T16" fmla="+- 0 2513 2513"/>
                  <a:gd name="T17" fmla="*/ T16 w 358"/>
                  <a:gd name="T18" fmla="+- 0 3160 3027"/>
                  <a:gd name="T19" fmla="*/ 3160 h 280"/>
                  <a:gd name="T20" fmla="+- 0 2514 2513"/>
                  <a:gd name="T21" fmla="*/ T20 w 358"/>
                  <a:gd name="T22" fmla="+- 0 3175 3027"/>
                  <a:gd name="T23" fmla="*/ 3175 h 280"/>
                  <a:gd name="T24" fmla="+- 0 2547 2513"/>
                  <a:gd name="T25" fmla="*/ T24 w 358"/>
                  <a:gd name="T26" fmla="+- 0 3234 3027"/>
                  <a:gd name="T27" fmla="*/ 3234 h 280"/>
                  <a:gd name="T28" fmla="+- 0 2616 2513"/>
                  <a:gd name="T29" fmla="*/ T28 w 358"/>
                  <a:gd name="T30" fmla="+- 0 3279 3027"/>
                  <a:gd name="T31" fmla="*/ 3279 h 280"/>
                  <a:gd name="T32" fmla="+- 0 2668 2513"/>
                  <a:gd name="T33" fmla="*/ T32 w 358"/>
                  <a:gd name="T34" fmla="+- 0 3306 3027"/>
                  <a:gd name="T35" fmla="*/ 3306 h 280"/>
                  <a:gd name="T36" fmla="+- 0 2871 2513"/>
                  <a:gd name="T37" fmla="*/ T36 w 358"/>
                  <a:gd name="T38" fmla="+- 0 3027 3027"/>
                  <a:gd name="T39" fmla="*/ 3027 h 2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358" h="280">
                    <a:moveTo>
                      <a:pt x="358" y="0"/>
                    </a:moveTo>
                    <a:lnTo>
                      <a:pt x="22" y="0"/>
                    </a:lnTo>
                    <a:lnTo>
                      <a:pt x="16" y="28"/>
                    </a:lnTo>
                    <a:lnTo>
                      <a:pt x="3" y="98"/>
                    </a:lnTo>
                    <a:lnTo>
                      <a:pt x="0" y="133"/>
                    </a:lnTo>
                    <a:lnTo>
                      <a:pt x="1" y="148"/>
                    </a:lnTo>
                    <a:lnTo>
                      <a:pt x="34" y="207"/>
                    </a:lnTo>
                    <a:lnTo>
                      <a:pt x="103" y="252"/>
                    </a:lnTo>
                    <a:lnTo>
                      <a:pt x="155" y="279"/>
                    </a:lnTo>
                    <a:lnTo>
                      <a:pt x="358" y="0"/>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90" name="Group 89">
              <a:extLst>
                <a:ext uri="{FF2B5EF4-FFF2-40B4-BE49-F238E27FC236}">
                  <a16:creationId xmlns:a16="http://schemas.microsoft.com/office/drawing/2014/main" id="{767D581A-9F57-4379-93B3-74DB410DBA8B}"/>
                </a:ext>
              </a:extLst>
            </p:cNvPr>
            <p:cNvGrpSpPr>
              <a:grpSpLocks/>
            </p:cNvGrpSpPr>
            <p:nvPr/>
          </p:nvGrpSpPr>
          <p:grpSpPr bwMode="auto">
            <a:xfrm>
              <a:off x="2513" y="3027"/>
              <a:ext cx="358" cy="280"/>
              <a:chOff x="2513" y="3027"/>
              <a:chExt cx="358" cy="280"/>
            </a:xfrm>
          </p:grpSpPr>
          <p:sp>
            <p:nvSpPr>
              <p:cNvPr id="114" name="Freeform 189">
                <a:extLst>
                  <a:ext uri="{FF2B5EF4-FFF2-40B4-BE49-F238E27FC236}">
                    <a16:creationId xmlns:a16="http://schemas.microsoft.com/office/drawing/2014/main" id="{566BF407-0F94-4B83-9340-C27C5009B0D4}"/>
                  </a:ext>
                </a:extLst>
              </p:cNvPr>
              <p:cNvSpPr>
                <a:spLocks/>
              </p:cNvSpPr>
              <p:nvPr/>
            </p:nvSpPr>
            <p:spPr bwMode="auto">
              <a:xfrm>
                <a:off x="2513" y="3027"/>
                <a:ext cx="358" cy="280"/>
              </a:xfrm>
              <a:custGeom>
                <a:avLst/>
                <a:gdLst>
                  <a:gd name="T0" fmla="+- 0 2871 2513"/>
                  <a:gd name="T1" fmla="*/ T0 w 358"/>
                  <a:gd name="T2" fmla="+- 0 3027 3027"/>
                  <a:gd name="T3" fmla="*/ 3027 h 280"/>
                  <a:gd name="T4" fmla="+- 0 2535 2513"/>
                  <a:gd name="T5" fmla="*/ T4 w 358"/>
                  <a:gd name="T6" fmla="+- 0 3027 3027"/>
                  <a:gd name="T7" fmla="*/ 3027 h 280"/>
                  <a:gd name="T8" fmla="+- 0 2529 2513"/>
                  <a:gd name="T9" fmla="*/ T8 w 358"/>
                  <a:gd name="T10" fmla="+- 0 3055 3027"/>
                  <a:gd name="T11" fmla="*/ 3055 h 280"/>
                  <a:gd name="T12" fmla="+- 0 2516 2513"/>
                  <a:gd name="T13" fmla="*/ T12 w 358"/>
                  <a:gd name="T14" fmla="+- 0 3125 3027"/>
                  <a:gd name="T15" fmla="*/ 3125 h 280"/>
                  <a:gd name="T16" fmla="+- 0 2513 2513"/>
                  <a:gd name="T17" fmla="*/ T16 w 358"/>
                  <a:gd name="T18" fmla="+- 0 3160 3027"/>
                  <a:gd name="T19" fmla="*/ 3160 h 280"/>
                  <a:gd name="T20" fmla="+- 0 2514 2513"/>
                  <a:gd name="T21" fmla="*/ T20 w 358"/>
                  <a:gd name="T22" fmla="+- 0 3175 3027"/>
                  <a:gd name="T23" fmla="*/ 3175 h 280"/>
                  <a:gd name="T24" fmla="+- 0 2547 2513"/>
                  <a:gd name="T25" fmla="*/ T24 w 358"/>
                  <a:gd name="T26" fmla="+- 0 3234 3027"/>
                  <a:gd name="T27" fmla="*/ 3234 h 280"/>
                  <a:gd name="T28" fmla="+- 0 2616 2513"/>
                  <a:gd name="T29" fmla="*/ T28 w 358"/>
                  <a:gd name="T30" fmla="+- 0 3279 3027"/>
                  <a:gd name="T31" fmla="*/ 3279 h 280"/>
                  <a:gd name="T32" fmla="+- 0 2668 2513"/>
                  <a:gd name="T33" fmla="*/ T32 w 358"/>
                  <a:gd name="T34" fmla="+- 0 3306 3027"/>
                  <a:gd name="T35" fmla="*/ 3306 h 280"/>
                  <a:gd name="T36" fmla="+- 0 2871 2513"/>
                  <a:gd name="T37" fmla="*/ T36 w 358"/>
                  <a:gd name="T38" fmla="+- 0 3027 3027"/>
                  <a:gd name="T39" fmla="*/ 3027 h 2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358" h="280">
                    <a:moveTo>
                      <a:pt x="358" y="0"/>
                    </a:moveTo>
                    <a:lnTo>
                      <a:pt x="22" y="0"/>
                    </a:lnTo>
                    <a:lnTo>
                      <a:pt x="16" y="28"/>
                    </a:lnTo>
                    <a:lnTo>
                      <a:pt x="3" y="98"/>
                    </a:lnTo>
                    <a:lnTo>
                      <a:pt x="0" y="133"/>
                    </a:lnTo>
                    <a:lnTo>
                      <a:pt x="1" y="148"/>
                    </a:lnTo>
                    <a:lnTo>
                      <a:pt x="34" y="207"/>
                    </a:lnTo>
                    <a:lnTo>
                      <a:pt x="103" y="252"/>
                    </a:lnTo>
                    <a:lnTo>
                      <a:pt x="155" y="279"/>
                    </a:lnTo>
                    <a:lnTo>
                      <a:pt x="358" y="0"/>
                    </a:lnTo>
                    <a:close/>
                  </a:path>
                </a:pathLst>
              </a:custGeom>
              <a:noFill/>
              <a:ln w="15608">
                <a:solidFill>
                  <a:srgbClr val="FFE69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91" name="Group 90">
              <a:extLst>
                <a:ext uri="{FF2B5EF4-FFF2-40B4-BE49-F238E27FC236}">
                  <a16:creationId xmlns:a16="http://schemas.microsoft.com/office/drawing/2014/main" id="{CA24F824-71F6-4602-A63E-50A3669B3DC3}"/>
                </a:ext>
              </a:extLst>
            </p:cNvPr>
            <p:cNvGrpSpPr>
              <a:grpSpLocks/>
            </p:cNvGrpSpPr>
            <p:nvPr/>
          </p:nvGrpSpPr>
          <p:grpSpPr bwMode="auto">
            <a:xfrm>
              <a:off x="2598" y="2667"/>
              <a:ext cx="523" cy="331"/>
              <a:chOff x="2598" y="2667"/>
              <a:chExt cx="523" cy="331"/>
            </a:xfrm>
          </p:grpSpPr>
          <p:sp>
            <p:nvSpPr>
              <p:cNvPr id="113" name="Freeform 188">
                <a:extLst>
                  <a:ext uri="{FF2B5EF4-FFF2-40B4-BE49-F238E27FC236}">
                    <a16:creationId xmlns:a16="http://schemas.microsoft.com/office/drawing/2014/main" id="{93176547-4E7C-4F0A-85F7-07302F43B913}"/>
                  </a:ext>
                </a:extLst>
              </p:cNvPr>
              <p:cNvSpPr>
                <a:spLocks/>
              </p:cNvSpPr>
              <p:nvPr/>
            </p:nvSpPr>
            <p:spPr bwMode="auto">
              <a:xfrm>
                <a:off x="2598" y="2667"/>
                <a:ext cx="523" cy="331"/>
              </a:xfrm>
              <a:custGeom>
                <a:avLst/>
                <a:gdLst>
                  <a:gd name="T0" fmla="+- 0 2929 2598"/>
                  <a:gd name="T1" fmla="*/ T0 w 523"/>
                  <a:gd name="T2" fmla="+- 0 2667 2667"/>
                  <a:gd name="T3" fmla="*/ 2667 h 331"/>
                  <a:gd name="T4" fmla="+- 0 2850 2598"/>
                  <a:gd name="T5" fmla="*/ T4 w 523"/>
                  <a:gd name="T6" fmla="+- 0 2676 2667"/>
                  <a:gd name="T7" fmla="*/ 2676 h 331"/>
                  <a:gd name="T8" fmla="+- 0 2777 2598"/>
                  <a:gd name="T9" fmla="*/ T8 w 523"/>
                  <a:gd name="T10" fmla="+- 0 2704 2667"/>
                  <a:gd name="T11" fmla="*/ 2704 h 331"/>
                  <a:gd name="T12" fmla="+- 0 2714 2598"/>
                  <a:gd name="T13" fmla="*/ T12 w 523"/>
                  <a:gd name="T14" fmla="+- 0 2746 2667"/>
                  <a:gd name="T15" fmla="*/ 2746 h 331"/>
                  <a:gd name="T16" fmla="+- 0 2662 2598"/>
                  <a:gd name="T17" fmla="*/ T16 w 523"/>
                  <a:gd name="T18" fmla="+- 0 2802 2667"/>
                  <a:gd name="T19" fmla="*/ 2802 h 331"/>
                  <a:gd name="T20" fmla="+- 0 2624 2598"/>
                  <a:gd name="T21" fmla="*/ T20 w 523"/>
                  <a:gd name="T22" fmla="+- 0 2869 2667"/>
                  <a:gd name="T23" fmla="*/ 2869 h 331"/>
                  <a:gd name="T24" fmla="+- 0 2602 2598"/>
                  <a:gd name="T25" fmla="*/ T24 w 523"/>
                  <a:gd name="T26" fmla="+- 0 2944 2667"/>
                  <a:gd name="T27" fmla="*/ 2944 h 331"/>
                  <a:gd name="T28" fmla="+- 0 2598 2598"/>
                  <a:gd name="T29" fmla="*/ T28 w 523"/>
                  <a:gd name="T30" fmla="+- 0 2998 2667"/>
                  <a:gd name="T31" fmla="*/ 2998 h 331"/>
                  <a:gd name="T32" fmla="+- 0 2929 2598"/>
                  <a:gd name="T33" fmla="*/ T32 w 523"/>
                  <a:gd name="T34" fmla="+- 0 2998 2667"/>
                  <a:gd name="T35" fmla="*/ 2998 h 331"/>
                  <a:gd name="T36" fmla="+- 0 3121 2598"/>
                  <a:gd name="T37" fmla="*/ T36 w 523"/>
                  <a:gd name="T38" fmla="+- 0 2728 2667"/>
                  <a:gd name="T39" fmla="*/ 2728 h 331"/>
                  <a:gd name="T40" fmla="+- 0 3104 2598"/>
                  <a:gd name="T41" fmla="*/ T40 w 523"/>
                  <a:gd name="T42" fmla="+- 0 2717 2667"/>
                  <a:gd name="T43" fmla="*/ 2717 h 331"/>
                  <a:gd name="T44" fmla="+- 0 3050 2598"/>
                  <a:gd name="T45" fmla="*/ T44 w 523"/>
                  <a:gd name="T46" fmla="+- 0 2690 2667"/>
                  <a:gd name="T47" fmla="*/ 2690 h 331"/>
                  <a:gd name="T48" fmla="+- 0 2992 2598"/>
                  <a:gd name="T49" fmla="*/ T48 w 523"/>
                  <a:gd name="T50" fmla="+- 0 2673 2667"/>
                  <a:gd name="T51" fmla="*/ 2673 h 331"/>
                  <a:gd name="T52" fmla="+- 0 2929 2598"/>
                  <a:gd name="T53" fmla="*/ T52 w 523"/>
                  <a:gd name="T54" fmla="+- 0 2667 2667"/>
                  <a:gd name="T55" fmla="*/ 2667 h 3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23" h="331">
                    <a:moveTo>
                      <a:pt x="331" y="0"/>
                    </a:moveTo>
                    <a:lnTo>
                      <a:pt x="252" y="9"/>
                    </a:lnTo>
                    <a:lnTo>
                      <a:pt x="179" y="37"/>
                    </a:lnTo>
                    <a:lnTo>
                      <a:pt x="116" y="79"/>
                    </a:lnTo>
                    <a:lnTo>
                      <a:pt x="64" y="135"/>
                    </a:lnTo>
                    <a:lnTo>
                      <a:pt x="26" y="202"/>
                    </a:lnTo>
                    <a:lnTo>
                      <a:pt x="4" y="277"/>
                    </a:lnTo>
                    <a:lnTo>
                      <a:pt x="0" y="331"/>
                    </a:lnTo>
                    <a:lnTo>
                      <a:pt x="331" y="331"/>
                    </a:lnTo>
                    <a:lnTo>
                      <a:pt x="523" y="61"/>
                    </a:lnTo>
                    <a:lnTo>
                      <a:pt x="506" y="50"/>
                    </a:lnTo>
                    <a:lnTo>
                      <a:pt x="452" y="23"/>
                    </a:lnTo>
                    <a:lnTo>
                      <a:pt x="394" y="6"/>
                    </a:lnTo>
                    <a:lnTo>
                      <a:pt x="331" y="0"/>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92" name="Group 91">
              <a:extLst>
                <a:ext uri="{FF2B5EF4-FFF2-40B4-BE49-F238E27FC236}">
                  <a16:creationId xmlns:a16="http://schemas.microsoft.com/office/drawing/2014/main" id="{6467741E-6AFF-4FEF-9EED-87791EA61D95}"/>
                </a:ext>
              </a:extLst>
            </p:cNvPr>
            <p:cNvGrpSpPr>
              <a:grpSpLocks/>
            </p:cNvGrpSpPr>
            <p:nvPr/>
          </p:nvGrpSpPr>
          <p:grpSpPr bwMode="auto">
            <a:xfrm>
              <a:off x="2738" y="3006"/>
              <a:ext cx="398" cy="331"/>
              <a:chOff x="2738" y="3006"/>
              <a:chExt cx="398" cy="331"/>
            </a:xfrm>
          </p:grpSpPr>
          <p:sp>
            <p:nvSpPr>
              <p:cNvPr id="112" name="Freeform 187">
                <a:extLst>
                  <a:ext uri="{FF2B5EF4-FFF2-40B4-BE49-F238E27FC236}">
                    <a16:creationId xmlns:a16="http://schemas.microsoft.com/office/drawing/2014/main" id="{2AA7354A-A88C-4814-8583-6085DC355D3B}"/>
                  </a:ext>
                </a:extLst>
              </p:cNvPr>
              <p:cNvSpPr>
                <a:spLocks/>
              </p:cNvSpPr>
              <p:nvPr/>
            </p:nvSpPr>
            <p:spPr bwMode="auto">
              <a:xfrm>
                <a:off x="2738" y="3006"/>
                <a:ext cx="398" cy="331"/>
              </a:xfrm>
              <a:custGeom>
                <a:avLst/>
                <a:gdLst>
                  <a:gd name="T0" fmla="+- 0 2921 2738"/>
                  <a:gd name="T1" fmla="*/ T0 w 398"/>
                  <a:gd name="T2" fmla="+- 0 3006 3006"/>
                  <a:gd name="T3" fmla="*/ 3006 h 331"/>
                  <a:gd name="T4" fmla="+- 0 2738 2738"/>
                  <a:gd name="T5" fmla="*/ T4 w 398"/>
                  <a:gd name="T6" fmla="+- 0 3281 3006"/>
                  <a:gd name="T7" fmla="*/ 3281 h 331"/>
                  <a:gd name="T8" fmla="+- 0 2754 2738"/>
                  <a:gd name="T9" fmla="*/ T8 w 398"/>
                  <a:gd name="T10" fmla="+- 0 3291 3006"/>
                  <a:gd name="T11" fmla="*/ 3291 h 331"/>
                  <a:gd name="T12" fmla="+- 0 2771 2738"/>
                  <a:gd name="T13" fmla="*/ T12 w 398"/>
                  <a:gd name="T14" fmla="+- 0 3301 3006"/>
                  <a:gd name="T15" fmla="*/ 3301 h 331"/>
                  <a:gd name="T16" fmla="+- 0 2845 2738"/>
                  <a:gd name="T17" fmla="*/ T16 w 398"/>
                  <a:gd name="T18" fmla="+- 0 3327 3006"/>
                  <a:gd name="T19" fmla="*/ 3327 h 331"/>
                  <a:gd name="T20" fmla="+- 0 2908 2738"/>
                  <a:gd name="T21" fmla="*/ T20 w 398"/>
                  <a:gd name="T22" fmla="+- 0 3336 3006"/>
                  <a:gd name="T23" fmla="*/ 3336 h 331"/>
                  <a:gd name="T24" fmla="+- 0 2931 2738"/>
                  <a:gd name="T25" fmla="*/ T24 w 398"/>
                  <a:gd name="T26" fmla="+- 0 3336 3006"/>
                  <a:gd name="T27" fmla="*/ 3336 h 331"/>
                  <a:gd name="T28" fmla="+- 0 2952 2738"/>
                  <a:gd name="T29" fmla="*/ T28 w 398"/>
                  <a:gd name="T30" fmla="+- 0 3335 3006"/>
                  <a:gd name="T31" fmla="*/ 3335 h 331"/>
                  <a:gd name="T32" fmla="+- 0 3013 2738"/>
                  <a:gd name="T33" fmla="*/ T32 w 398"/>
                  <a:gd name="T34" fmla="+- 0 3324 3006"/>
                  <a:gd name="T35" fmla="*/ 3324 h 331"/>
                  <a:gd name="T36" fmla="+- 0 3069 2738"/>
                  <a:gd name="T37" fmla="*/ T36 w 398"/>
                  <a:gd name="T38" fmla="+- 0 3302 3006"/>
                  <a:gd name="T39" fmla="*/ 3302 h 331"/>
                  <a:gd name="T40" fmla="+- 0 3136 2738"/>
                  <a:gd name="T41" fmla="*/ T40 w 398"/>
                  <a:gd name="T42" fmla="+- 0 3258 3006"/>
                  <a:gd name="T43" fmla="*/ 3258 h 331"/>
                  <a:gd name="T44" fmla="+- 0 2921 2738"/>
                  <a:gd name="T45" fmla="*/ T44 w 398"/>
                  <a:gd name="T46" fmla="+- 0 3006 3006"/>
                  <a:gd name="T47" fmla="*/ 3006 h 3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398" h="331">
                    <a:moveTo>
                      <a:pt x="183" y="0"/>
                    </a:moveTo>
                    <a:lnTo>
                      <a:pt x="0" y="275"/>
                    </a:lnTo>
                    <a:lnTo>
                      <a:pt x="16" y="285"/>
                    </a:lnTo>
                    <a:lnTo>
                      <a:pt x="33" y="295"/>
                    </a:lnTo>
                    <a:lnTo>
                      <a:pt x="107" y="321"/>
                    </a:lnTo>
                    <a:lnTo>
                      <a:pt x="170" y="330"/>
                    </a:lnTo>
                    <a:lnTo>
                      <a:pt x="193" y="330"/>
                    </a:lnTo>
                    <a:lnTo>
                      <a:pt x="214" y="329"/>
                    </a:lnTo>
                    <a:lnTo>
                      <a:pt x="275" y="318"/>
                    </a:lnTo>
                    <a:lnTo>
                      <a:pt x="331" y="296"/>
                    </a:lnTo>
                    <a:lnTo>
                      <a:pt x="398" y="252"/>
                    </a:lnTo>
                    <a:lnTo>
                      <a:pt x="183" y="0"/>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93" name="Group 92">
              <a:extLst>
                <a:ext uri="{FF2B5EF4-FFF2-40B4-BE49-F238E27FC236}">
                  <a16:creationId xmlns:a16="http://schemas.microsoft.com/office/drawing/2014/main" id="{4CCBA40A-AD1B-4924-81DE-F900A065409A}"/>
                </a:ext>
              </a:extLst>
            </p:cNvPr>
            <p:cNvGrpSpPr>
              <a:grpSpLocks/>
            </p:cNvGrpSpPr>
            <p:nvPr/>
          </p:nvGrpSpPr>
          <p:grpSpPr bwMode="auto">
            <a:xfrm>
              <a:off x="2108" y="3523"/>
              <a:ext cx="681" cy="751"/>
              <a:chOff x="2108" y="3523"/>
              <a:chExt cx="681" cy="751"/>
            </a:xfrm>
          </p:grpSpPr>
          <p:sp>
            <p:nvSpPr>
              <p:cNvPr id="111" name="Freeform 186">
                <a:extLst>
                  <a:ext uri="{FF2B5EF4-FFF2-40B4-BE49-F238E27FC236}">
                    <a16:creationId xmlns:a16="http://schemas.microsoft.com/office/drawing/2014/main" id="{D2EE7DD4-6EEB-4EB1-A1D4-60E21F2B41C3}"/>
                  </a:ext>
                </a:extLst>
              </p:cNvPr>
              <p:cNvSpPr>
                <a:spLocks/>
              </p:cNvSpPr>
              <p:nvPr/>
            </p:nvSpPr>
            <p:spPr bwMode="auto">
              <a:xfrm>
                <a:off x="2108" y="3523"/>
                <a:ext cx="681" cy="751"/>
              </a:xfrm>
              <a:custGeom>
                <a:avLst/>
                <a:gdLst>
                  <a:gd name="T0" fmla="+- 0 2789 2108"/>
                  <a:gd name="T1" fmla="*/ T0 w 681"/>
                  <a:gd name="T2" fmla="+- 0 4274 3523"/>
                  <a:gd name="T3" fmla="*/ 4274 h 751"/>
                  <a:gd name="T4" fmla="+- 0 2108 2108"/>
                  <a:gd name="T5" fmla="*/ T4 w 681"/>
                  <a:gd name="T6" fmla="+- 0 4274 3523"/>
                  <a:gd name="T7" fmla="*/ 4274 h 751"/>
                  <a:gd name="T8" fmla="+- 0 2108 2108"/>
                  <a:gd name="T9" fmla="*/ T8 w 681"/>
                  <a:gd name="T10" fmla="+- 0 3523 3523"/>
                  <a:gd name="T11" fmla="*/ 3523 h 751"/>
                  <a:gd name="T12" fmla="+- 0 2789 2108"/>
                  <a:gd name="T13" fmla="*/ T12 w 681"/>
                  <a:gd name="T14" fmla="+- 0 3523 3523"/>
                  <a:gd name="T15" fmla="*/ 3523 h 751"/>
                  <a:gd name="T16" fmla="+- 0 2789 2108"/>
                  <a:gd name="T17" fmla="*/ T16 w 681"/>
                  <a:gd name="T18" fmla="+- 0 4274 3523"/>
                  <a:gd name="T19" fmla="*/ 4274 h 751"/>
                </a:gdLst>
                <a:ahLst/>
                <a:cxnLst>
                  <a:cxn ang="0">
                    <a:pos x="T1" y="T3"/>
                  </a:cxn>
                  <a:cxn ang="0">
                    <a:pos x="T5" y="T7"/>
                  </a:cxn>
                  <a:cxn ang="0">
                    <a:pos x="T9" y="T11"/>
                  </a:cxn>
                  <a:cxn ang="0">
                    <a:pos x="T13" y="T15"/>
                  </a:cxn>
                  <a:cxn ang="0">
                    <a:pos x="T17" y="T19"/>
                  </a:cxn>
                </a:cxnLst>
                <a:rect l="0" t="0" r="r" b="b"/>
                <a:pathLst>
                  <a:path w="681" h="751">
                    <a:moveTo>
                      <a:pt x="681" y="751"/>
                    </a:moveTo>
                    <a:lnTo>
                      <a:pt x="0" y="751"/>
                    </a:lnTo>
                    <a:lnTo>
                      <a:pt x="0" y="0"/>
                    </a:lnTo>
                    <a:lnTo>
                      <a:pt x="681" y="0"/>
                    </a:lnTo>
                    <a:lnTo>
                      <a:pt x="681" y="751"/>
                    </a:lnTo>
                    <a:close/>
                  </a:path>
                </a:pathLst>
              </a:custGeom>
              <a:solidFill>
                <a:srgbClr val="FFDF7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94" name="Group 93">
              <a:extLst>
                <a:ext uri="{FF2B5EF4-FFF2-40B4-BE49-F238E27FC236}">
                  <a16:creationId xmlns:a16="http://schemas.microsoft.com/office/drawing/2014/main" id="{33523078-0C0C-4D75-AA82-DAA1EB3065C2}"/>
                </a:ext>
              </a:extLst>
            </p:cNvPr>
            <p:cNvGrpSpPr>
              <a:grpSpLocks/>
            </p:cNvGrpSpPr>
            <p:nvPr/>
          </p:nvGrpSpPr>
          <p:grpSpPr bwMode="auto">
            <a:xfrm>
              <a:off x="2108" y="3523"/>
              <a:ext cx="681" cy="751"/>
              <a:chOff x="2108" y="3523"/>
              <a:chExt cx="681" cy="751"/>
            </a:xfrm>
          </p:grpSpPr>
          <p:sp>
            <p:nvSpPr>
              <p:cNvPr id="110" name="Freeform 185">
                <a:extLst>
                  <a:ext uri="{FF2B5EF4-FFF2-40B4-BE49-F238E27FC236}">
                    <a16:creationId xmlns:a16="http://schemas.microsoft.com/office/drawing/2014/main" id="{23C37BAD-1D93-4495-93B0-43F65D9CAFC7}"/>
                  </a:ext>
                </a:extLst>
              </p:cNvPr>
              <p:cNvSpPr>
                <a:spLocks/>
              </p:cNvSpPr>
              <p:nvPr/>
            </p:nvSpPr>
            <p:spPr bwMode="auto">
              <a:xfrm>
                <a:off x="2108" y="3523"/>
                <a:ext cx="681" cy="751"/>
              </a:xfrm>
              <a:custGeom>
                <a:avLst/>
                <a:gdLst>
                  <a:gd name="T0" fmla="+- 0 2789 2108"/>
                  <a:gd name="T1" fmla="*/ T0 w 681"/>
                  <a:gd name="T2" fmla="+- 0 4274 3523"/>
                  <a:gd name="T3" fmla="*/ 4274 h 751"/>
                  <a:gd name="T4" fmla="+- 0 2108 2108"/>
                  <a:gd name="T5" fmla="*/ T4 w 681"/>
                  <a:gd name="T6" fmla="+- 0 4274 3523"/>
                  <a:gd name="T7" fmla="*/ 4274 h 751"/>
                  <a:gd name="T8" fmla="+- 0 2108 2108"/>
                  <a:gd name="T9" fmla="*/ T8 w 681"/>
                  <a:gd name="T10" fmla="+- 0 3523 3523"/>
                  <a:gd name="T11" fmla="*/ 3523 h 751"/>
                  <a:gd name="T12" fmla="+- 0 2789 2108"/>
                  <a:gd name="T13" fmla="*/ T12 w 681"/>
                  <a:gd name="T14" fmla="+- 0 3523 3523"/>
                  <a:gd name="T15" fmla="*/ 3523 h 751"/>
                  <a:gd name="T16" fmla="+- 0 2789 2108"/>
                  <a:gd name="T17" fmla="*/ T16 w 681"/>
                  <a:gd name="T18" fmla="+- 0 4274 3523"/>
                  <a:gd name="T19" fmla="*/ 4274 h 751"/>
                </a:gdLst>
                <a:ahLst/>
                <a:cxnLst>
                  <a:cxn ang="0">
                    <a:pos x="T1" y="T3"/>
                  </a:cxn>
                  <a:cxn ang="0">
                    <a:pos x="T5" y="T7"/>
                  </a:cxn>
                  <a:cxn ang="0">
                    <a:pos x="T9" y="T11"/>
                  </a:cxn>
                  <a:cxn ang="0">
                    <a:pos x="T13" y="T15"/>
                  </a:cxn>
                  <a:cxn ang="0">
                    <a:pos x="T17" y="T19"/>
                  </a:cxn>
                </a:cxnLst>
                <a:rect l="0" t="0" r="r" b="b"/>
                <a:pathLst>
                  <a:path w="681" h="751">
                    <a:moveTo>
                      <a:pt x="681" y="751"/>
                    </a:moveTo>
                    <a:lnTo>
                      <a:pt x="0" y="751"/>
                    </a:lnTo>
                    <a:lnTo>
                      <a:pt x="0" y="0"/>
                    </a:lnTo>
                    <a:lnTo>
                      <a:pt x="681" y="0"/>
                    </a:lnTo>
                    <a:lnTo>
                      <a:pt x="681" y="751"/>
                    </a:lnTo>
                    <a:close/>
                  </a:path>
                </a:pathLst>
              </a:custGeom>
              <a:noFill/>
              <a:ln w="23851">
                <a:solidFill>
                  <a:srgbClr val="FFC4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95" name="Group 94">
              <a:extLst>
                <a:ext uri="{FF2B5EF4-FFF2-40B4-BE49-F238E27FC236}">
                  <a16:creationId xmlns:a16="http://schemas.microsoft.com/office/drawing/2014/main" id="{F5AFB83A-706F-4927-A3CB-6909D6452995}"/>
                </a:ext>
              </a:extLst>
            </p:cNvPr>
            <p:cNvGrpSpPr>
              <a:grpSpLocks/>
            </p:cNvGrpSpPr>
            <p:nvPr/>
          </p:nvGrpSpPr>
          <p:grpSpPr bwMode="auto">
            <a:xfrm>
              <a:off x="2266" y="3468"/>
              <a:ext cx="366" cy="55"/>
              <a:chOff x="2266" y="3468"/>
              <a:chExt cx="366" cy="55"/>
            </a:xfrm>
          </p:grpSpPr>
          <p:sp>
            <p:nvSpPr>
              <p:cNvPr id="109" name="Freeform 184">
                <a:extLst>
                  <a:ext uri="{FF2B5EF4-FFF2-40B4-BE49-F238E27FC236}">
                    <a16:creationId xmlns:a16="http://schemas.microsoft.com/office/drawing/2014/main" id="{F0479EB3-44D5-4D90-8F49-8E42D71EFE1F}"/>
                  </a:ext>
                </a:extLst>
              </p:cNvPr>
              <p:cNvSpPr>
                <a:spLocks/>
              </p:cNvSpPr>
              <p:nvPr/>
            </p:nvSpPr>
            <p:spPr bwMode="auto">
              <a:xfrm>
                <a:off x="2266" y="3468"/>
                <a:ext cx="366" cy="55"/>
              </a:xfrm>
              <a:custGeom>
                <a:avLst/>
                <a:gdLst>
                  <a:gd name="T0" fmla="+- 0 2619 2266"/>
                  <a:gd name="T1" fmla="*/ T0 w 366"/>
                  <a:gd name="T2" fmla="+- 0 3468 3468"/>
                  <a:gd name="T3" fmla="*/ 3468 h 55"/>
                  <a:gd name="T4" fmla="+- 0 2278 2266"/>
                  <a:gd name="T5" fmla="*/ T4 w 366"/>
                  <a:gd name="T6" fmla="+- 0 3468 3468"/>
                  <a:gd name="T7" fmla="*/ 3468 h 55"/>
                  <a:gd name="T8" fmla="+- 0 2266 2266"/>
                  <a:gd name="T9" fmla="*/ T8 w 366"/>
                  <a:gd name="T10" fmla="+- 0 3480 3468"/>
                  <a:gd name="T11" fmla="*/ 3480 h 55"/>
                  <a:gd name="T12" fmla="+- 0 2266 2266"/>
                  <a:gd name="T13" fmla="*/ T12 w 366"/>
                  <a:gd name="T14" fmla="+- 0 3510 3468"/>
                  <a:gd name="T15" fmla="*/ 3510 h 55"/>
                  <a:gd name="T16" fmla="+- 0 2278 2266"/>
                  <a:gd name="T17" fmla="*/ T16 w 366"/>
                  <a:gd name="T18" fmla="+- 0 3523 3468"/>
                  <a:gd name="T19" fmla="*/ 3523 h 55"/>
                  <a:gd name="T20" fmla="+- 0 2619 2266"/>
                  <a:gd name="T21" fmla="*/ T20 w 366"/>
                  <a:gd name="T22" fmla="+- 0 3523 3468"/>
                  <a:gd name="T23" fmla="*/ 3523 h 55"/>
                  <a:gd name="T24" fmla="+- 0 2631 2266"/>
                  <a:gd name="T25" fmla="*/ T24 w 366"/>
                  <a:gd name="T26" fmla="+- 0 3510 3468"/>
                  <a:gd name="T27" fmla="*/ 3510 h 55"/>
                  <a:gd name="T28" fmla="+- 0 2631 2266"/>
                  <a:gd name="T29" fmla="*/ T28 w 366"/>
                  <a:gd name="T30" fmla="+- 0 3480 3468"/>
                  <a:gd name="T31" fmla="*/ 3480 h 55"/>
                  <a:gd name="T32" fmla="+- 0 2619 2266"/>
                  <a:gd name="T33" fmla="*/ T32 w 366"/>
                  <a:gd name="T34" fmla="+- 0 3468 3468"/>
                  <a:gd name="T35" fmla="*/ 3468 h 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66" h="55">
                    <a:moveTo>
                      <a:pt x="353" y="0"/>
                    </a:moveTo>
                    <a:lnTo>
                      <a:pt x="12" y="0"/>
                    </a:lnTo>
                    <a:lnTo>
                      <a:pt x="0" y="12"/>
                    </a:lnTo>
                    <a:lnTo>
                      <a:pt x="0" y="42"/>
                    </a:lnTo>
                    <a:lnTo>
                      <a:pt x="12" y="55"/>
                    </a:lnTo>
                    <a:lnTo>
                      <a:pt x="353" y="55"/>
                    </a:lnTo>
                    <a:lnTo>
                      <a:pt x="365" y="42"/>
                    </a:lnTo>
                    <a:lnTo>
                      <a:pt x="365" y="12"/>
                    </a:lnTo>
                    <a:lnTo>
                      <a:pt x="353" y="0"/>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96" name="Group 95">
              <a:extLst>
                <a:ext uri="{FF2B5EF4-FFF2-40B4-BE49-F238E27FC236}">
                  <a16:creationId xmlns:a16="http://schemas.microsoft.com/office/drawing/2014/main" id="{0AFE6A0C-0943-4130-AF56-4027A210578C}"/>
                </a:ext>
              </a:extLst>
            </p:cNvPr>
            <p:cNvGrpSpPr>
              <a:grpSpLocks/>
            </p:cNvGrpSpPr>
            <p:nvPr/>
          </p:nvGrpSpPr>
          <p:grpSpPr bwMode="auto">
            <a:xfrm>
              <a:off x="2266" y="3468"/>
              <a:ext cx="366" cy="55"/>
              <a:chOff x="2266" y="3468"/>
              <a:chExt cx="366" cy="55"/>
            </a:xfrm>
          </p:grpSpPr>
          <p:sp>
            <p:nvSpPr>
              <p:cNvPr id="108" name="Freeform 183">
                <a:extLst>
                  <a:ext uri="{FF2B5EF4-FFF2-40B4-BE49-F238E27FC236}">
                    <a16:creationId xmlns:a16="http://schemas.microsoft.com/office/drawing/2014/main" id="{88F67F4A-B8CD-46CC-B8CD-76D939BB1654}"/>
                  </a:ext>
                </a:extLst>
              </p:cNvPr>
              <p:cNvSpPr>
                <a:spLocks/>
              </p:cNvSpPr>
              <p:nvPr/>
            </p:nvSpPr>
            <p:spPr bwMode="auto">
              <a:xfrm>
                <a:off x="2266" y="3468"/>
                <a:ext cx="366" cy="55"/>
              </a:xfrm>
              <a:custGeom>
                <a:avLst/>
                <a:gdLst>
                  <a:gd name="T0" fmla="+- 0 2631 2266"/>
                  <a:gd name="T1" fmla="*/ T0 w 366"/>
                  <a:gd name="T2" fmla="+- 0 3495 3468"/>
                  <a:gd name="T3" fmla="*/ 3495 h 55"/>
                  <a:gd name="T4" fmla="+- 0 2631 2266"/>
                  <a:gd name="T5" fmla="*/ T4 w 366"/>
                  <a:gd name="T6" fmla="+- 0 3480 3468"/>
                  <a:gd name="T7" fmla="*/ 3480 h 55"/>
                  <a:gd name="T8" fmla="+- 0 2619 2266"/>
                  <a:gd name="T9" fmla="*/ T8 w 366"/>
                  <a:gd name="T10" fmla="+- 0 3468 3468"/>
                  <a:gd name="T11" fmla="*/ 3468 h 55"/>
                  <a:gd name="T12" fmla="+- 0 2603 2266"/>
                  <a:gd name="T13" fmla="*/ T12 w 366"/>
                  <a:gd name="T14" fmla="+- 0 3468 3468"/>
                  <a:gd name="T15" fmla="*/ 3468 h 55"/>
                  <a:gd name="T16" fmla="+- 0 2293 2266"/>
                  <a:gd name="T17" fmla="*/ T16 w 366"/>
                  <a:gd name="T18" fmla="+- 0 3468 3468"/>
                  <a:gd name="T19" fmla="*/ 3468 h 55"/>
                  <a:gd name="T20" fmla="+- 0 2278 2266"/>
                  <a:gd name="T21" fmla="*/ T20 w 366"/>
                  <a:gd name="T22" fmla="+- 0 3468 3468"/>
                  <a:gd name="T23" fmla="*/ 3468 h 55"/>
                  <a:gd name="T24" fmla="+- 0 2266 2266"/>
                  <a:gd name="T25" fmla="*/ T24 w 366"/>
                  <a:gd name="T26" fmla="+- 0 3480 3468"/>
                  <a:gd name="T27" fmla="*/ 3480 h 55"/>
                  <a:gd name="T28" fmla="+- 0 2266 2266"/>
                  <a:gd name="T29" fmla="*/ T28 w 366"/>
                  <a:gd name="T30" fmla="+- 0 3495 3468"/>
                  <a:gd name="T31" fmla="*/ 3495 h 55"/>
                  <a:gd name="T32" fmla="+- 0 2266 2266"/>
                  <a:gd name="T33" fmla="*/ T32 w 366"/>
                  <a:gd name="T34" fmla="+- 0 3510 3468"/>
                  <a:gd name="T35" fmla="*/ 3510 h 55"/>
                  <a:gd name="T36" fmla="+- 0 2278 2266"/>
                  <a:gd name="T37" fmla="*/ T36 w 366"/>
                  <a:gd name="T38" fmla="+- 0 3523 3468"/>
                  <a:gd name="T39" fmla="*/ 3523 h 55"/>
                  <a:gd name="T40" fmla="+- 0 2293 2266"/>
                  <a:gd name="T41" fmla="*/ T40 w 366"/>
                  <a:gd name="T42" fmla="+- 0 3523 3468"/>
                  <a:gd name="T43" fmla="*/ 3523 h 55"/>
                  <a:gd name="T44" fmla="+- 0 2603 2266"/>
                  <a:gd name="T45" fmla="*/ T44 w 366"/>
                  <a:gd name="T46" fmla="+- 0 3523 3468"/>
                  <a:gd name="T47" fmla="*/ 3523 h 55"/>
                  <a:gd name="T48" fmla="+- 0 2619 2266"/>
                  <a:gd name="T49" fmla="*/ T48 w 366"/>
                  <a:gd name="T50" fmla="+- 0 3523 3468"/>
                  <a:gd name="T51" fmla="*/ 3523 h 55"/>
                  <a:gd name="T52" fmla="+- 0 2631 2266"/>
                  <a:gd name="T53" fmla="*/ T52 w 366"/>
                  <a:gd name="T54" fmla="+- 0 3510 3468"/>
                  <a:gd name="T55" fmla="*/ 3510 h 55"/>
                  <a:gd name="T56" fmla="+- 0 2631 2266"/>
                  <a:gd name="T57" fmla="*/ T56 w 366"/>
                  <a:gd name="T58" fmla="+- 0 3495 3468"/>
                  <a:gd name="T59" fmla="*/ 3495 h 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366" h="55">
                    <a:moveTo>
                      <a:pt x="365" y="27"/>
                    </a:moveTo>
                    <a:lnTo>
                      <a:pt x="365" y="12"/>
                    </a:lnTo>
                    <a:lnTo>
                      <a:pt x="353" y="0"/>
                    </a:lnTo>
                    <a:lnTo>
                      <a:pt x="337" y="0"/>
                    </a:lnTo>
                    <a:lnTo>
                      <a:pt x="27" y="0"/>
                    </a:lnTo>
                    <a:lnTo>
                      <a:pt x="12" y="0"/>
                    </a:lnTo>
                    <a:lnTo>
                      <a:pt x="0" y="12"/>
                    </a:lnTo>
                    <a:lnTo>
                      <a:pt x="0" y="27"/>
                    </a:lnTo>
                    <a:lnTo>
                      <a:pt x="0" y="42"/>
                    </a:lnTo>
                    <a:lnTo>
                      <a:pt x="12" y="55"/>
                    </a:lnTo>
                    <a:lnTo>
                      <a:pt x="27" y="55"/>
                    </a:lnTo>
                    <a:lnTo>
                      <a:pt x="337" y="55"/>
                    </a:lnTo>
                    <a:lnTo>
                      <a:pt x="353" y="55"/>
                    </a:lnTo>
                    <a:lnTo>
                      <a:pt x="365" y="42"/>
                    </a:lnTo>
                    <a:lnTo>
                      <a:pt x="365" y="27"/>
                    </a:lnTo>
                    <a:close/>
                  </a:path>
                </a:pathLst>
              </a:custGeom>
              <a:noFill/>
              <a:ln w="12700">
                <a:solidFill>
                  <a:srgbClr val="FFC4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97" name="Group 96">
              <a:extLst>
                <a:ext uri="{FF2B5EF4-FFF2-40B4-BE49-F238E27FC236}">
                  <a16:creationId xmlns:a16="http://schemas.microsoft.com/office/drawing/2014/main" id="{C4196FFE-3BF6-42DF-88D1-0806AEA1962F}"/>
                </a:ext>
              </a:extLst>
            </p:cNvPr>
            <p:cNvGrpSpPr>
              <a:grpSpLocks/>
            </p:cNvGrpSpPr>
            <p:nvPr/>
          </p:nvGrpSpPr>
          <p:grpSpPr bwMode="auto">
            <a:xfrm>
              <a:off x="2232" y="3628"/>
              <a:ext cx="451" cy="2"/>
              <a:chOff x="2232" y="3628"/>
              <a:chExt cx="451" cy="2"/>
            </a:xfrm>
          </p:grpSpPr>
          <p:sp>
            <p:nvSpPr>
              <p:cNvPr id="107" name="Freeform 182">
                <a:extLst>
                  <a:ext uri="{FF2B5EF4-FFF2-40B4-BE49-F238E27FC236}">
                    <a16:creationId xmlns:a16="http://schemas.microsoft.com/office/drawing/2014/main" id="{F9741C84-5079-460C-9621-8A76D7D6C06E}"/>
                  </a:ext>
                </a:extLst>
              </p:cNvPr>
              <p:cNvSpPr>
                <a:spLocks/>
              </p:cNvSpPr>
              <p:nvPr/>
            </p:nvSpPr>
            <p:spPr bwMode="auto">
              <a:xfrm>
                <a:off x="2232" y="3628"/>
                <a:ext cx="451" cy="2"/>
              </a:xfrm>
              <a:custGeom>
                <a:avLst/>
                <a:gdLst>
                  <a:gd name="T0" fmla="+- 0 2232 2232"/>
                  <a:gd name="T1" fmla="*/ T0 w 451"/>
                  <a:gd name="T2" fmla="+- 0 2682 2232"/>
                  <a:gd name="T3" fmla="*/ T2 w 451"/>
                </a:gdLst>
                <a:ahLst/>
                <a:cxnLst>
                  <a:cxn ang="0">
                    <a:pos x="T1" y="0"/>
                  </a:cxn>
                  <a:cxn ang="0">
                    <a:pos x="T3" y="0"/>
                  </a:cxn>
                </a:cxnLst>
                <a:rect l="0" t="0" r="r" b="b"/>
                <a:pathLst>
                  <a:path w="451">
                    <a:moveTo>
                      <a:pt x="0" y="0"/>
                    </a:moveTo>
                    <a:lnTo>
                      <a:pt x="450" y="0"/>
                    </a:lnTo>
                  </a:path>
                </a:pathLst>
              </a:custGeom>
              <a:noFill/>
              <a:ln w="28613">
                <a:solidFill>
                  <a:srgbClr val="FFC4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98" name="Group 97">
              <a:extLst>
                <a:ext uri="{FF2B5EF4-FFF2-40B4-BE49-F238E27FC236}">
                  <a16:creationId xmlns:a16="http://schemas.microsoft.com/office/drawing/2014/main" id="{7F9EA639-58F3-4903-990F-FA03D24514EA}"/>
                </a:ext>
              </a:extLst>
            </p:cNvPr>
            <p:cNvGrpSpPr>
              <a:grpSpLocks/>
            </p:cNvGrpSpPr>
            <p:nvPr/>
          </p:nvGrpSpPr>
          <p:grpSpPr bwMode="auto">
            <a:xfrm>
              <a:off x="2232" y="3719"/>
              <a:ext cx="451" cy="2"/>
              <a:chOff x="2232" y="3719"/>
              <a:chExt cx="451" cy="2"/>
            </a:xfrm>
          </p:grpSpPr>
          <p:sp>
            <p:nvSpPr>
              <p:cNvPr id="106" name="Freeform 181">
                <a:extLst>
                  <a:ext uri="{FF2B5EF4-FFF2-40B4-BE49-F238E27FC236}">
                    <a16:creationId xmlns:a16="http://schemas.microsoft.com/office/drawing/2014/main" id="{C816494F-0E4C-41CF-9351-1F57D538B783}"/>
                  </a:ext>
                </a:extLst>
              </p:cNvPr>
              <p:cNvSpPr>
                <a:spLocks/>
              </p:cNvSpPr>
              <p:nvPr/>
            </p:nvSpPr>
            <p:spPr bwMode="auto">
              <a:xfrm>
                <a:off x="2232" y="3719"/>
                <a:ext cx="451" cy="2"/>
              </a:xfrm>
              <a:custGeom>
                <a:avLst/>
                <a:gdLst>
                  <a:gd name="T0" fmla="+- 0 2232 2232"/>
                  <a:gd name="T1" fmla="*/ T0 w 451"/>
                  <a:gd name="T2" fmla="+- 0 2682 2232"/>
                  <a:gd name="T3" fmla="*/ T2 w 451"/>
                </a:gdLst>
                <a:ahLst/>
                <a:cxnLst>
                  <a:cxn ang="0">
                    <a:pos x="T1" y="0"/>
                  </a:cxn>
                  <a:cxn ang="0">
                    <a:pos x="T3" y="0"/>
                  </a:cxn>
                </a:cxnLst>
                <a:rect l="0" t="0" r="r" b="b"/>
                <a:pathLst>
                  <a:path w="451">
                    <a:moveTo>
                      <a:pt x="0" y="0"/>
                    </a:moveTo>
                    <a:lnTo>
                      <a:pt x="450" y="0"/>
                    </a:lnTo>
                  </a:path>
                </a:pathLst>
              </a:custGeom>
              <a:noFill/>
              <a:ln w="28613">
                <a:solidFill>
                  <a:srgbClr val="FFC4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99" name="Group 98">
              <a:extLst>
                <a:ext uri="{FF2B5EF4-FFF2-40B4-BE49-F238E27FC236}">
                  <a16:creationId xmlns:a16="http://schemas.microsoft.com/office/drawing/2014/main" id="{FBDA7850-D167-4EAD-8527-0C9F29FDDD8C}"/>
                </a:ext>
              </a:extLst>
            </p:cNvPr>
            <p:cNvGrpSpPr>
              <a:grpSpLocks/>
            </p:cNvGrpSpPr>
            <p:nvPr/>
          </p:nvGrpSpPr>
          <p:grpSpPr bwMode="auto">
            <a:xfrm>
              <a:off x="2232" y="3811"/>
              <a:ext cx="253" cy="2"/>
              <a:chOff x="2232" y="3811"/>
              <a:chExt cx="253" cy="2"/>
            </a:xfrm>
          </p:grpSpPr>
          <p:sp>
            <p:nvSpPr>
              <p:cNvPr id="105" name="Freeform 180">
                <a:extLst>
                  <a:ext uri="{FF2B5EF4-FFF2-40B4-BE49-F238E27FC236}">
                    <a16:creationId xmlns:a16="http://schemas.microsoft.com/office/drawing/2014/main" id="{7824E026-396C-44CF-A8D8-0B3B0F1FD58F}"/>
                  </a:ext>
                </a:extLst>
              </p:cNvPr>
              <p:cNvSpPr>
                <a:spLocks/>
              </p:cNvSpPr>
              <p:nvPr/>
            </p:nvSpPr>
            <p:spPr bwMode="auto">
              <a:xfrm>
                <a:off x="2232" y="3811"/>
                <a:ext cx="253" cy="2"/>
              </a:xfrm>
              <a:custGeom>
                <a:avLst/>
                <a:gdLst>
                  <a:gd name="T0" fmla="+- 0 2232 2232"/>
                  <a:gd name="T1" fmla="*/ T0 w 253"/>
                  <a:gd name="T2" fmla="+- 0 2485 2232"/>
                  <a:gd name="T3" fmla="*/ T2 w 253"/>
                </a:gdLst>
                <a:ahLst/>
                <a:cxnLst>
                  <a:cxn ang="0">
                    <a:pos x="T1" y="0"/>
                  </a:cxn>
                  <a:cxn ang="0">
                    <a:pos x="T3" y="0"/>
                  </a:cxn>
                </a:cxnLst>
                <a:rect l="0" t="0" r="r" b="b"/>
                <a:pathLst>
                  <a:path w="253">
                    <a:moveTo>
                      <a:pt x="0" y="0"/>
                    </a:moveTo>
                    <a:lnTo>
                      <a:pt x="253" y="0"/>
                    </a:lnTo>
                  </a:path>
                </a:pathLst>
              </a:custGeom>
              <a:noFill/>
              <a:ln w="28613">
                <a:solidFill>
                  <a:srgbClr val="FFC4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00" name="Group 99">
              <a:extLst>
                <a:ext uri="{FF2B5EF4-FFF2-40B4-BE49-F238E27FC236}">
                  <a16:creationId xmlns:a16="http://schemas.microsoft.com/office/drawing/2014/main" id="{C3A2D1CE-E346-47FD-96EB-4721674C8922}"/>
                </a:ext>
              </a:extLst>
            </p:cNvPr>
            <p:cNvGrpSpPr>
              <a:grpSpLocks/>
            </p:cNvGrpSpPr>
            <p:nvPr/>
          </p:nvGrpSpPr>
          <p:grpSpPr bwMode="auto">
            <a:xfrm>
              <a:off x="2271" y="3899"/>
              <a:ext cx="340" cy="274"/>
              <a:chOff x="2271" y="3899"/>
              <a:chExt cx="340" cy="274"/>
            </a:xfrm>
          </p:grpSpPr>
          <p:sp>
            <p:nvSpPr>
              <p:cNvPr id="101" name="Freeform 176">
                <a:extLst>
                  <a:ext uri="{FF2B5EF4-FFF2-40B4-BE49-F238E27FC236}">
                    <a16:creationId xmlns:a16="http://schemas.microsoft.com/office/drawing/2014/main" id="{4A88678B-E745-4AE9-9A5A-143A5EB2005F}"/>
                  </a:ext>
                </a:extLst>
              </p:cNvPr>
              <p:cNvSpPr>
                <a:spLocks/>
              </p:cNvSpPr>
              <p:nvPr/>
            </p:nvSpPr>
            <p:spPr bwMode="auto">
              <a:xfrm>
                <a:off x="2271" y="3899"/>
                <a:ext cx="340" cy="274"/>
              </a:xfrm>
              <a:custGeom>
                <a:avLst/>
                <a:gdLst>
                  <a:gd name="T0" fmla="+- 0 2271 2271"/>
                  <a:gd name="T1" fmla="*/ T0 w 340"/>
                  <a:gd name="T2" fmla="+- 0 4033 3899"/>
                  <a:gd name="T3" fmla="*/ 4033 h 274"/>
                  <a:gd name="T4" fmla="+- 0 2302 2271"/>
                  <a:gd name="T5" fmla="*/ T4 w 340"/>
                  <a:gd name="T6" fmla="+- 0 4107 3899"/>
                  <a:gd name="T7" fmla="*/ 4107 h 274"/>
                  <a:gd name="T8" fmla="+- 0 2365 2271"/>
                  <a:gd name="T9" fmla="*/ T8 w 340"/>
                  <a:gd name="T10" fmla="+- 0 4173 3899"/>
                  <a:gd name="T11" fmla="*/ 4173 h 274"/>
                  <a:gd name="T12" fmla="+- 0 2356 2271"/>
                  <a:gd name="T13" fmla="*/ T12 w 340"/>
                  <a:gd name="T14" fmla="+- 0 4173 3899"/>
                  <a:gd name="T15" fmla="*/ 4173 h 274"/>
                  <a:gd name="T16" fmla="+- 0 2409 2271"/>
                  <a:gd name="T17" fmla="*/ T16 w 340"/>
                  <a:gd name="T18" fmla="+- 0 4171 3899"/>
                  <a:gd name="T19" fmla="*/ 4171 h 274"/>
                  <a:gd name="T20" fmla="+- 0 2410 2271"/>
                  <a:gd name="T21" fmla="*/ T20 w 340"/>
                  <a:gd name="T22" fmla="+- 0 4171 3899"/>
                  <a:gd name="T23" fmla="*/ 4171 h 274"/>
                  <a:gd name="T24" fmla="+- 0 2441 2271"/>
                  <a:gd name="T25" fmla="*/ T24 w 340"/>
                  <a:gd name="T26" fmla="+- 0 4133 3899"/>
                  <a:gd name="T27" fmla="*/ 4133 h 274"/>
                  <a:gd name="T28" fmla="+- 0 2364 2271"/>
                  <a:gd name="T29" fmla="*/ T28 w 340"/>
                  <a:gd name="T30" fmla="+- 0 4133 3899"/>
                  <a:gd name="T31" fmla="*/ 4133 h 274"/>
                  <a:gd name="T32" fmla="+- 0 2385 2271"/>
                  <a:gd name="T33" fmla="*/ T32 w 340"/>
                  <a:gd name="T34" fmla="+- 0 4108 3899"/>
                  <a:gd name="T35" fmla="*/ 4108 h 274"/>
                  <a:gd name="T36" fmla="+- 0 2353 2271"/>
                  <a:gd name="T37" fmla="*/ T36 w 340"/>
                  <a:gd name="T38" fmla="+- 0 4076 3899"/>
                  <a:gd name="T39" fmla="*/ 4076 h 274"/>
                  <a:gd name="T40" fmla="+- 0 2341 2271"/>
                  <a:gd name="T41" fmla="*/ T40 w 340"/>
                  <a:gd name="T42" fmla="+- 0 4064 3899"/>
                  <a:gd name="T43" fmla="*/ 4064 h 274"/>
                  <a:gd name="T44" fmla="+- 0 2325 2271"/>
                  <a:gd name="T45" fmla="*/ T44 w 340"/>
                  <a:gd name="T46" fmla="+- 0 4050 3899"/>
                  <a:gd name="T47" fmla="*/ 4050 h 274"/>
                  <a:gd name="T48" fmla="+- 0 2308 2271"/>
                  <a:gd name="T49" fmla="*/ T48 w 340"/>
                  <a:gd name="T50" fmla="+- 0 4041 3899"/>
                  <a:gd name="T51" fmla="*/ 4041 h 274"/>
                  <a:gd name="T52" fmla="+- 0 2289 2271"/>
                  <a:gd name="T53" fmla="*/ T52 w 340"/>
                  <a:gd name="T54" fmla="+- 0 4036 3899"/>
                  <a:gd name="T55" fmla="*/ 4036 h 274"/>
                  <a:gd name="T56" fmla="+- 0 2271 2271"/>
                  <a:gd name="T57" fmla="*/ T56 w 340"/>
                  <a:gd name="T58" fmla="+- 0 4033 3899"/>
                  <a:gd name="T59" fmla="*/ 4033 h 2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340" h="274">
                    <a:moveTo>
                      <a:pt x="0" y="134"/>
                    </a:moveTo>
                    <a:lnTo>
                      <a:pt x="31" y="208"/>
                    </a:lnTo>
                    <a:lnTo>
                      <a:pt x="94" y="274"/>
                    </a:lnTo>
                    <a:lnTo>
                      <a:pt x="85" y="274"/>
                    </a:lnTo>
                    <a:lnTo>
                      <a:pt x="138" y="272"/>
                    </a:lnTo>
                    <a:lnTo>
                      <a:pt x="139" y="272"/>
                    </a:lnTo>
                    <a:lnTo>
                      <a:pt x="170" y="234"/>
                    </a:lnTo>
                    <a:lnTo>
                      <a:pt x="93" y="234"/>
                    </a:lnTo>
                    <a:lnTo>
                      <a:pt x="114" y="209"/>
                    </a:lnTo>
                    <a:lnTo>
                      <a:pt x="82" y="177"/>
                    </a:lnTo>
                    <a:lnTo>
                      <a:pt x="70" y="165"/>
                    </a:lnTo>
                    <a:lnTo>
                      <a:pt x="54" y="151"/>
                    </a:lnTo>
                    <a:lnTo>
                      <a:pt x="37" y="142"/>
                    </a:lnTo>
                    <a:lnTo>
                      <a:pt x="18" y="137"/>
                    </a:lnTo>
                    <a:lnTo>
                      <a:pt x="0" y="134"/>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2" name="Freeform 177">
                <a:extLst>
                  <a:ext uri="{FF2B5EF4-FFF2-40B4-BE49-F238E27FC236}">
                    <a16:creationId xmlns:a16="http://schemas.microsoft.com/office/drawing/2014/main" id="{9B0A2C38-C739-48C1-995C-9D9CC1C54531}"/>
                  </a:ext>
                </a:extLst>
              </p:cNvPr>
              <p:cNvSpPr>
                <a:spLocks/>
              </p:cNvSpPr>
              <p:nvPr/>
            </p:nvSpPr>
            <p:spPr bwMode="auto">
              <a:xfrm>
                <a:off x="2271" y="3899"/>
                <a:ext cx="340" cy="274"/>
              </a:xfrm>
              <a:custGeom>
                <a:avLst/>
                <a:gdLst>
                  <a:gd name="T0" fmla="+- 0 2385 2271"/>
                  <a:gd name="T1" fmla="*/ T0 w 340"/>
                  <a:gd name="T2" fmla="+- 0 4108 3899"/>
                  <a:gd name="T3" fmla="*/ 4108 h 274"/>
                  <a:gd name="T4" fmla="+- 0 2364 2271"/>
                  <a:gd name="T5" fmla="*/ T4 w 340"/>
                  <a:gd name="T6" fmla="+- 0 4133 3899"/>
                  <a:gd name="T7" fmla="*/ 4133 h 274"/>
                  <a:gd name="T8" fmla="+- 0 2408 2271"/>
                  <a:gd name="T9" fmla="*/ T8 w 340"/>
                  <a:gd name="T10" fmla="+- 0 4132 3899"/>
                  <a:gd name="T11" fmla="*/ 4132 h 274"/>
                  <a:gd name="T12" fmla="+- 0 2407 2271"/>
                  <a:gd name="T13" fmla="*/ T12 w 340"/>
                  <a:gd name="T14" fmla="+- 0 4131 3899"/>
                  <a:gd name="T15" fmla="*/ 4131 h 274"/>
                  <a:gd name="T16" fmla="+- 0 2385 2271"/>
                  <a:gd name="T17" fmla="*/ T16 w 340"/>
                  <a:gd name="T18" fmla="+- 0 4108 3899"/>
                  <a:gd name="T19" fmla="*/ 4108 h 274"/>
                </a:gdLst>
                <a:ahLst/>
                <a:cxnLst>
                  <a:cxn ang="0">
                    <a:pos x="T1" y="T3"/>
                  </a:cxn>
                  <a:cxn ang="0">
                    <a:pos x="T5" y="T7"/>
                  </a:cxn>
                  <a:cxn ang="0">
                    <a:pos x="T9" y="T11"/>
                  </a:cxn>
                  <a:cxn ang="0">
                    <a:pos x="T13" y="T15"/>
                  </a:cxn>
                  <a:cxn ang="0">
                    <a:pos x="T17" y="T19"/>
                  </a:cxn>
                </a:cxnLst>
                <a:rect l="0" t="0" r="r" b="b"/>
                <a:pathLst>
                  <a:path w="340" h="274">
                    <a:moveTo>
                      <a:pt x="114" y="209"/>
                    </a:moveTo>
                    <a:lnTo>
                      <a:pt x="93" y="234"/>
                    </a:lnTo>
                    <a:lnTo>
                      <a:pt x="137" y="233"/>
                    </a:lnTo>
                    <a:lnTo>
                      <a:pt x="136" y="232"/>
                    </a:lnTo>
                    <a:lnTo>
                      <a:pt x="114" y="209"/>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3" name="Freeform 178">
                <a:extLst>
                  <a:ext uri="{FF2B5EF4-FFF2-40B4-BE49-F238E27FC236}">
                    <a16:creationId xmlns:a16="http://schemas.microsoft.com/office/drawing/2014/main" id="{25C6EEA0-D57B-4161-834B-92E8F208846A}"/>
                  </a:ext>
                </a:extLst>
              </p:cNvPr>
              <p:cNvSpPr>
                <a:spLocks/>
              </p:cNvSpPr>
              <p:nvPr/>
            </p:nvSpPr>
            <p:spPr bwMode="auto">
              <a:xfrm>
                <a:off x="2271" y="3899"/>
                <a:ext cx="340" cy="274"/>
              </a:xfrm>
              <a:custGeom>
                <a:avLst/>
                <a:gdLst>
                  <a:gd name="T0" fmla="+- 0 2443 2271"/>
                  <a:gd name="T1" fmla="*/ T0 w 340"/>
                  <a:gd name="T2" fmla="+- 0 4131 3899"/>
                  <a:gd name="T3" fmla="*/ 4131 h 274"/>
                  <a:gd name="T4" fmla="+- 0 2417 2271"/>
                  <a:gd name="T5" fmla="*/ T4 w 340"/>
                  <a:gd name="T6" fmla="+- 0 4131 3899"/>
                  <a:gd name="T7" fmla="*/ 4131 h 274"/>
                  <a:gd name="T8" fmla="+- 0 2364 2271"/>
                  <a:gd name="T9" fmla="*/ T8 w 340"/>
                  <a:gd name="T10" fmla="+- 0 4133 3899"/>
                  <a:gd name="T11" fmla="*/ 4133 h 274"/>
                  <a:gd name="T12" fmla="+- 0 2441 2271"/>
                  <a:gd name="T13" fmla="*/ T12 w 340"/>
                  <a:gd name="T14" fmla="+- 0 4133 3899"/>
                  <a:gd name="T15" fmla="*/ 4133 h 274"/>
                  <a:gd name="T16" fmla="+- 0 2443 2271"/>
                  <a:gd name="T17" fmla="*/ T16 w 340"/>
                  <a:gd name="T18" fmla="+- 0 4131 3899"/>
                  <a:gd name="T19" fmla="*/ 4131 h 274"/>
                </a:gdLst>
                <a:ahLst/>
                <a:cxnLst>
                  <a:cxn ang="0">
                    <a:pos x="T1" y="T3"/>
                  </a:cxn>
                  <a:cxn ang="0">
                    <a:pos x="T5" y="T7"/>
                  </a:cxn>
                  <a:cxn ang="0">
                    <a:pos x="T9" y="T11"/>
                  </a:cxn>
                  <a:cxn ang="0">
                    <a:pos x="T13" y="T15"/>
                  </a:cxn>
                  <a:cxn ang="0">
                    <a:pos x="T17" y="T19"/>
                  </a:cxn>
                </a:cxnLst>
                <a:rect l="0" t="0" r="r" b="b"/>
                <a:pathLst>
                  <a:path w="340" h="274">
                    <a:moveTo>
                      <a:pt x="172" y="232"/>
                    </a:moveTo>
                    <a:lnTo>
                      <a:pt x="146" y="232"/>
                    </a:lnTo>
                    <a:lnTo>
                      <a:pt x="93" y="234"/>
                    </a:lnTo>
                    <a:lnTo>
                      <a:pt x="170" y="234"/>
                    </a:lnTo>
                    <a:lnTo>
                      <a:pt x="172" y="232"/>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4" name="Freeform 179">
                <a:extLst>
                  <a:ext uri="{FF2B5EF4-FFF2-40B4-BE49-F238E27FC236}">
                    <a16:creationId xmlns:a16="http://schemas.microsoft.com/office/drawing/2014/main" id="{FA672147-D450-430B-A4B2-AB3B3A2DC372}"/>
                  </a:ext>
                </a:extLst>
              </p:cNvPr>
              <p:cNvSpPr>
                <a:spLocks/>
              </p:cNvSpPr>
              <p:nvPr/>
            </p:nvSpPr>
            <p:spPr bwMode="auto">
              <a:xfrm>
                <a:off x="2271" y="3899"/>
                <a:ext cx="340" cy="274"/>
              </a:xfrm>
              <a:custGeom>
                <a:avLst/>
                <a:gdLst>
                  <a:gd name="T0" fmla="+- 0 2591 2271"/>
                  <a:gd name="T1" fmla="*/ T0 w 340"/>
                  <a:gd name="T2" fmla="+- 0 3899 3899"/>
                  <a:gd name="T3" fmla="*/ 3899 h 274"/>
                  <a:gd name="T4" fmla="+- 0 2532 2271"/>
                  <a:gd name="T5" fmla="*/ T4 w 340"/>
                  <a:gd name="T6" fmla="+- 0 3936 3899"/>
                  <a:gd name="T7" fmla="*/ 3936 h 274"/>
                  <a:gd name="T8" fmla="+- 0 2481 2271"/>
                  <a:gd name="T9" fmla="*/ T8 w 340"/>
                  <a:gd name="T10" fmla="+- 0 3996 3899"/>
                  <a:gd name="T11" fmla="*/ 3996 h 274"/>
                  <a:gd name="T12" fmla="+- 0 2385 2271"/>
                  <a:gd name="T13" fmla="*/ T12 w 340"/>
                  <a:gd name="T14" fmla="+- 0 4108 3899"/>
                  <a:gd name="T15" fmla="*/ 4108 h 274"/>
                  <a:gd name="T16" fmla="+- 0 2407 2271"/>
                  <a:gd name="T17" fmla="*/ T16 w 340"/>
                  <a:gd name="T18" fmla="+- 0 4131 3899"/>
                  <a:gd name="T19" fmla="*/ 4131 h 274"/>
                  <a:gd name="T20" fmla="+- 0 2408 2271"/>
                  <a:gd name="T21" fmla="*/ T20 w 340"/>
                  <a:gd name="T22" fmla="+- 0 4132 3899"/>
                  <a:gd name="T23" fmla="*/ 4132 h 274"/>
                  <a:gd name="T24" fmla="+- 0 2417 2271"/>
                  <a:gd name="T25" fmla="*/ T24 w 340"/>
                  <a:gd name="T26" fmla="+- 0 4131 3899"/>
                  <a:gd name="T27" fmla="*/ 4131 h 274"/>
                  <a:gd name="T28" fmla="+- 0 2443 2271"/>
                  <a:gd name="T29" fmla="*/ T28 w 340"/>
                  <a:gd name="T30" fmla="+- 0 4131 3899"/>
                  <a:gd name="T31" fmla="*/ 4131 h 274"/>
                  <a:gd name="T32" fmla="+- 0 2468 2271"/>
                  <a:gd name="T33" fmla="*/ T32 w 340"/>
                  <a:gd name="T34" fmla="+- 0 4101 3899"/>
                  <a:gd name="T35" fmla="*/ 4101 h 274"/>
                  <a:gd name="T36" fmla="+- 0 2570 2271"/>
                  <a:gd name="T37" fmla="*/ T36 w 340"/>
                  <a:gd name="T38" fmla="+- 0 3981 3899"/>
                  <a:gd name="T39" fmla="*/ 3981 h 274"/>
                  <a:gd name="T40" fmla="+- 0 2576 2271"/>
                  <a:gd name="T41" fmla="*/ T40 w 340"/>
                  <a:gd name="T42" fmla="+- 0 3974 3899"/>
                  <a:gd name="T43" fmla="*/ 3974 h 274"/>
                  <a:gd name="T44" fmla="+- 0 2587 2271"/>
                  <a:gd name="T45" fmla="*/ T44 w 340"/>
                  <a:gd name="T46" fmla="+- 0 3961 3899"/>
                  <a:gd name="T47" fmla="*/ 3961 h 274"/>
                  <a:gd name="T48" fmla="+- 0 2600 2271"/>
                  <a:gd name="T49" fmla="*/ T48 w 340"/>
                  <a:gd name="T50" fmla="+- 0 3942 3899"/>
                  <a:gd name="T51" fmla="*/ 3942 h 274"/>
                  <a:gd name="T52" fmla="+- 0 2607 2271"/>
                  <a:gd name="T53" fmla="*/ T52 w 340"/>
                  <a:gd name="T54" fmla="+- 0 3925 3899"/>
                  <a:gd name="T55" fmla="*/ 3925 h 274"/>
                  <a:gd name="T56" fmla="+- 0 2611 2271"/>
                  <a:gd name="T57" fmla="*/ T56 w 340"/>
                  <a:gd name="T58" fmla="+- 0 3906 3899"/>
                  <a:gd name="T59" fmla="*/ 3906 h 274"/>
                  <a:gd name="T60" fmla="+- 0 2591 2271"/>
                  <a:gd name="T61" fmla="*/ T60 w 340"/>
                  <a:gd name="T62" fmla="+- 0 3899 3899"/>
                  <a:gd name="T63" fmla="*/ 3899 h 2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340" h="274">
                    <a:moveTo>
                      <a:pt x="320" y="0"/>
                    </a:moveTo>
                    <a:lnTo>
                      <a:pt x="261" y="37"/>
                    </a:lnTo>
                    <a:lnTo>
                      <a:pt x="210" y="97"/>
                    </a:lnTo>
                    <a:lnTo>
                      <a:pt x="114" y="209"/>
                    </a:lnTo>
                    <a:lnTo>
                      <a:pt x="136" y="232"/>
                    </a:lnTo>
                    <a:lnTo>
                      <a:pt x="137" y="233"/>
                    </a:lnTo>
                    <a:lnTo>
                      <a:pt x="146" y="232"/>
                    </a:lnTo>
                    <a:lnTo>
                      <a:pt x="172" y="232"/>
                    </a:lnTo>
                    <a:lnTo>
                      <a:pt x="197" y="202"/>
                    </a:lnTo>
                    <a:lnTo>
                      <a:pt x="299" y="82"/>
                    </a:lnTo>
                    <a:lnTo>
                      <a:pt x="305" y="75"/>
                    </a:lnTo>
                    <a:lnTo>
                      <a:pt x="316" y="62"/>
                    </a:lnTo>
                    <a:lnTo>
                      <a:pt x="329" y="43"/>
                    </a:lnTo>
                    <a:lnTo>
                      <a:pt x="336" y="26"/>
                    </a:lnTo>
                    <a:lnTo>
                      <a:pt x="340" y="7"/>
                    </a:lnTo>
                    <a:lnTo>
                      <a:pt x="320" y="0"/>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grpSp>
        <p:nvGrpSpPr>
          <p:cNvPr id="122" name="Group 121">
            <a:extLst>
              <a:ext uri="{FF2B5EF4-FFF2-40B4-BE49-F238E27FC236}">
                <a16:creationId xmlns:a16="http://schemas.microsoft.com/office/drawing/2014/main" id="{45DA16F7-FCE9-4387-90EF-8D532531DC1E}"/>
              </a:ext>
            </a:extLst>
          </p:cNvPr>
          <p:cNvGrpSpPr>
            <a:grpSpLocks noChangeAspect="1"/>
          </p:cNvGrpSpPr>
          <p:nvPr/>
        </p:nvGrpSpPr>
        <p:grpSpPr bwMode="auto">
          <a:xfrm>
            <a:off x="660780" y="1759076"/>
            <a:ext cx="817730" cy="818511"/>
            <a:chOff x="1199" y="-453"/>
            <a:chExt cx="2491" cy="2491"/>
          </a:xfrm>
        </p:grpSpPr>
        <p:grpSp>
          <p:nvGrpSpPr>
            <p:cNvPr id="123" name="Group 122">
              <a:extLst>
                <a:ext uri="{FF2B5EF4-FFF2-40B4-BE49-F238E27FC236}">
                  <a16:creationId xmlns:a16="http://schemas.microsoft.com/office/drawing/2014/main" id="{4DFA7A78-6D86-4A41-A2FC-D835CC832E02}"/>
                </a:ext>
              </a:extLst>
            </p:cNvPr>
            <p:cNvGrpSpPr>
              <a:grpSpLocks/>
            </p:cNvGrpSpPr>
            <p:nvPr/>
          </p:nvGrpSpPr>
          <p:grpSpPr bwMode="auto">
            <a:xfrm>
              <a:off x="1199" y="-453"/>
              <a:ext cx="2491" cy="2491"/>
              <a:chOff x="1199" y="-453"/>
              <a:chExt cx="2491" cy="2491"/>
            </a:xfrm>
          </p:grpSpPr>
          <p:sp>
            <p:nvSpPr>
              <p:cNvPr id="138" name="Freeform 213">
                <a:extLst>
                  <a:ext uri="{FF2B5EF4-FFF2-40B4-BE49-F238E27FC236}">
                    <a16:creationId xmlns:a16="http://schemas.microsoft.com/office/drawing/2014/main" id="{CFE7AB51-DB6D-4072-880C-291861E2B9F1}"/>
                  </a:ext>
                </a:extLst>
              </p:cNvPr>
              <p:cNvSpPr>
                <a:spLocks/>
              </p:cNvSpPr>
              <p:nvPr/>
            </p:nvSpPr>
            <p:spPr bwMode="auto">
              <a:xfrm>
                <a:off x="1199" y="-453"/>
                <a:ext cx="2491" cy="2491"/>
              </a:xfrm>
              <a:custGeom>
                <a:avLst/>
                <a:gdLst>
                  <a:gd name="T0" fmla="+- 0 2342 1199"/>
                  <a:gd name="T1" fmla="*/ T0 w 2491"/>
                  <a:gd name="T2" fmla="+- 0 -449 -453"/>
                  <a:gd name="T3" fmla="*/ -449 h 2491"/>
                  <a:gd name="T4" fmla="+- 0 2145 1199"/>
                  <a:gd name="T5" fmla="*/ T4 w 2491"/>
                  <a:gd name="T6" fmla="+- 0 -417 -453"/>
                  <a:gd name="T7" fmla="*/ -417 h 2491"/>
                  <a:gd name="T8" fmla="+- 0 1960 1199"/>
                  <a:gd name="T9" fmla="*/ T8 w 2491"/>
                  <a:gd name="T10" fmla="+- 0 -355 -453"/>
                  <a:gd name="T11" fmla="*/ -355 h 2491"/>
                  <a:gd name="T12" fmla="+- 0 1789 1199"/>
                  <a:gd name="T13" fmla="*/ T12 w 2491"/>
                  <a:gd name="T14" fmla="+- 0 -266 -453"/>
                  <a:gd name="T15" fmla="*/ -266 h 2491"/>
                  <a:gd name="T16" fmla="+- 0 1634 1199"/>
                  <a:gd name="T17" fmla="*/ T16 w 2491"/>
                  <a:gd name="T18" fmla="+- 0 -153 -453"/>
                  <a:gd name="T19" fmla="*/ -153 h 2491"/>
                  <a:gd name="T20" fmla="+- 0 1499 1199"/>
                  <a:gd name="T21" fmla="*/ T20 w 2491"/>
                  <a:gd name="T22" fmla="+- 0 -18 -453"/>
                  <a:gd name="T23" fmla="*/ -18 h 2491"/>
                  <a:gd name="T24" fmla="+- 0 1386 1199"/>
                  <a:gd name="T25" fmla="*/ T24 w 2491"/>
                  <a:gd name="T26" fmla="+- 0 137 -453"/>
                  <a:gd name="T27" fmla="*/ 137 h 2491"/>
                  <a:gd name="T28" fmla="+- 0 1297 1199"/>
                  <a:gd name="T29" fmla="*/ T28 w 2491"/>
                  <a:gd name="T30" fmla="+- 0 308 -453"/>
                  <a:gd name="T31" fmla="*/ 308 h 2491"/>
                  <a:gd name="T32" fmla="+- 0 1235 1199"/>
                  <a:gd name="T33" fmla="*/ T32 w 2491"/>
                  <a:gd name="T34" fmla="+- 0 493 -453"/>
                  <a:gd name="T35" fmla="*/ 493 h 2491"/>
                  <a:gd name="T36" fmla="+- 0 1203 1199"/>
                  <a:gd name="T37" fmla="*/ T36 w 2491"/>
                  <a:gd name="T38" fmla="+- 0 690 -453"/>
                  <a:gd name="T39" fmla="*/ 690 h 2491"/>
                  <a:gd name="T40" fmla="+- 0 1203 1199"/>
                  <a:gd name="T41" fmla="*/ T40 w 2491"/>
                  <a:gd name="T42" fmla="+- 0 894 -453"/>
                  <a:gd name="T43" fmla="*/ 894 h 2491"/>
                  <a:gd name="T44" fmla="+- 0 1235 1199"/>
                  <a:gd name="T45" fmla="*/ T44 w 2491"/>
                  <a:gd name="T46" fmla="+- 0 1091 -453"/>
                  <a:gd name="T47" fmla="*/ 1091 h 2491"/>
                  <a:gd name="T48" fmla="+- 0 1297 1199"/>
                  <a:gd name="T49" fmla="*/ T48 w 2491"/>
                  <a:gd name="T50" fmla="+- 0 1277 -453"/>
                  <a:gd name="T51" fmla="*/ 1277 h 2491"/>
                  <a:gd name="T52" fmla="+- 0 1386 1199"/>
                  <a:gd name="T53" fmla="*/ T52 w 2491"/>
                  <a:gd name="T54" fmla="+- 0 1448 -453"/>
                  <a:gd name="T55" fmla="*/ 1448 h 2491"/>
                  <a:gd name="T56" fmla="+- 0 1499 1199"/>
                  <a:gd name="T57" fmla="*/ T56 w 2491"/>
                  <a:gd name="T58" fmla="+- 0 1603 -453"/>
                  <a:gd name="T59" fmla="*/ 1603 h 2491"/>
                  <a:gd name="T60" fmla="+- 0 1634 1199"/>
                  <a:gd name="T61" fmla="*/ T60 w 2491"/>
                  <a:gd name="T62" fmla="+- 0 1738 -453"/>
                  <a:gd name="T63" fmla="*/ 1738 h 2491"/>
                  <a:gd name="T64" fmla="+- 0 1789 1199"/>
                  <a:gd name="T65" fmla="*/ T64 w 2491"/>
                  <a:gd name="T66" fmla="+- 0 1851 -453"/>
                  <a:gd name="T67" fmla="*/ 1851 h 2491"/>
                  <a:gd name="T68" fmla="+- 0 1960 1199"/>
                  <a:gd name="T69" fmla="*/ T68 w 2491"/>
                  <a:gd name="T70" fmla="+- 0 1940 -453"/>
                  <a:gd name="T71" fmla="*/ 1940 h 2491"/>
                  <a:gd name="T72" fmla="+- 0 2145 1199"/>
                  <a:gd name="T73" fmla="*/ T72 w 2491"/>
                  <a:gd name="T74" fmla="+- 0 2002 -453"/>
                  <a:gd name="T75" fmla="*/ 2002 h 2491"/>
                  <a:gd name="T76" fmla="+- 0 2342 1199"/>
                  <a:gd name="T77" fmla="*/ T76 w 2491"/>
                  <a:gd name="T78" fmla="+- 0 2034 -453"/>
                  <a:gd name="T79" fmla="*/ 2034 h 2491"/>
                  <a:gd name="T80" fmla="+- 0 2546 1199"/>
                  <a:gd name="T81" fmla="*/ T80 w 2491"/>
                  <a:gd name="T82" fmla="+- 0 2034 -453"/>
                  <a:gd name="T83" fmla="*/ 2034 h 2491"/>
                  <a:gd name="T84" fmla="+- 0 2743 1199"/>
                  <a:gd name="T85" fmla="*/ T84 w 2491"/>
                  <a:gd name="T86" fmla="+- 0 2002 -453"/>
                  <a:gd name="T87" fmla="*/ 2002 h 2491"/>
                  <a:gd name="T88" fmla="+- 0 2929 1199"/>
                  <a:gd name="T89" fmla="*/ T88 w 2491"/>
                  <a:gd name="T90" fmla="+- 0 1940 -453"/>
                  <a:gd name="T91" fmla="*/ 1940 h 2491"/>
                  <a:gd name="T92" fmla="+- 0 3100 1199"/>
                  <a:gd name="T93" fmla="*/ T92 w 2491"/>
                  <a:gd name="T94" fmla="+- 0 1851 -453"/>
                  <a:gd name="T95" fmla="*/ 1851 h 2491"/>
                  <a:gd name="T96" fmla="+- 0 3255 1199"/>
                  <a:gd name="T97" fmla="*/ T96 w 2491"/>
                  <a:gd name="T98" fmla="+- 0 1738 -453"/>
                  <a:gd name="T99" fmla="*/ 1738 h 2491"/>
                  <a:gd name="T100" fmla="+- 0 3390 1199"/>
                  <a:gd name="T101" fmla="*/ T100 w 2491"/>
                  <a:gd name="T102" fmla="+- 0 1603 -453"/>
                  <a:gd name="T103" fmla="*/ 1603 h 2491"/>
                  <a:gd name="T104" fmla="+- 0 3503 1199"/>
                  <a:gd name="T105" fmla="*/ T104 w 2491"/>
                  <a:gd name="T106" fmla="+- 0 1448 -453"/>
                  <a:gd name="T107" fmla="*/ 1448 h 2491"/>
                  <a:gd name="T108" fmla="+- 0 3592 1199"/>
                  <a:gd name="T109" fmla="*/ T108 w 2491"/>
                  <a:gd name="T110" fmla="+- 0 1277 -453"/>
                  <a:gd name="T111" fmla="*/ 1277 h 2491"/>
                  <a:gd name="T112" fmla="+- 0 3654 1199"/>
                  <a:gd name="T113" fmla="*/ T112 w 2491"/>
                  <a:gd name="T114" fmla="+- 0 1091 -453"/>
                  <a:gd name="T115" fmla="*/ 1091 h 2491"/>
                  <a:gd name="T116" fmla="+- 0 3686 1199"/>
                  <a:gd name="T117" fmla="*/ T116 w 2491"/>
                  <a:gd name="T118" fmla="+- 0 894 -453"/>
                  <a:gd name="T119" fmla="*/ 894 h 2491"/>
                  <a:gd name="T120" fmla="+- 0 3686 1199"/>
                  <a:gd name="T121" fmla="*/ T120 w 2491"/>
                  <a:gd name="T122" fmla="+- 0 690 -453"/>
                  <a:gd name="T123" fmla="*/ 690 h 2491"/>
                  <a:gd name="T124" fmla="+- 0 3654 1199"/>
                  <a:gd name="T125" fmla="*/ T124 w 2491"/>
                  <a:gd name="T126" fmla="+- 0 493 -453"/>
                  <a:gd name="T127" fmla="*/ 493 h 2491"/>
                  <a:gd name="T128" fmla="+- 0 3592 1199"/>
                  <a:gd name="T129" fmla="*/ T128 w 2491"/>
                  <a:gd name="T130" fmla="+- 0 308 -453"/>
                  <a:gd name="T131" fmla="*/ 308 h 2491"/>
                  <a:gd name="T132" fmla="+- 0 3503 1199"/>
                  <a:gd name="T133" fmla="*/ T132 w 2491"/>
                  <a:gd name="T134" fmla="+- 0 137 -453"/>
                  <a:gd name="T135" fmla="*/ 137 h 2491"/>
                  <a:gd name="T136" fmla="+- 0 3390 1199"/>
                  <a:gd name="T137" fmla="*/ T136 w 2491"/>
                  <a:gd name="T138" fmla="+- 0 -18 -453"/>
                  <a:gd name="T139" fmla="*/ -18 h 2491"/>
                  <a:gd name="T140" fmla="+- 0 3255 1199"/>
                  <a:gd name="T141" fmla="*/ T140 w 2491"/>
                  <a:gd name="T142" fmla="+- 0 -153 -453"/>
                  <a:gd name="T143" fmla="*/ -153 h 2491"/>
                  <a:gd name="T144" fmla="+- 0 3100 1199"/>
                  <a:gd name="T145" fmla="*/ T144 w 2491"/>
                  <a:gd name="T146" fmla="+- 0 -266 -453"/>
                  <a:gd name="T147" fmla="*/ -266 h 2491"/>
                  <a:gd name="T148" fmla="+- 0 2929 1199"/>
                  <a:gd name="T149" fmla="*/ T148 w 2491"/>
                  <a:gd name="T150" fmla="+- 0 -355 -453"/>
                  <a:gd name="T151" fmla="*/ -355 h 2491"/>
                  <a:gd name="T152" fmla="+- 0 2743 1199"/>
                  <a:gd name="T153" fmla="*/ T152 w 2491"/>
                  <a:gd name="T154" fmla="+- 0 -417 -453"/>
                  <a:gd name="T155" fmla="*/ -417 h 2491"/>
                  <a:gd name="T156" fmla="+- 0 2546 1199"/>
                  <a:gd name="T157" fmla="*/ T156 w 2491"/>
                  <a:gd name="T158" fmla="+- 0 -449 -453"/>
                  <a:gd name="T159" fmla="*/ -449 h 24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2491" h="2491">
                    <a:moveTo>
                      <a:pt x="1245" y="0"/>
                    </a:moveTo>
                    <a:lnTo>
                      <a:pt x="1143" y="4"/>
                    </a:lnTo>
                    <a:lnTo>
                      <a:pt x="1044" y="16"/>
                    </a:lnTo>
                    <a:lnTo>
                      <a:pt x="946" y="36"/>
                    </a:lnTo>
                    <a:lnTo>
                      <a:pt x="852" y="63"/>
                    </a:lnTo>
                    <a:lnTo>
                      <a:pt x="761" y="98"/>
                    </a:lnTo>
                    <a:lnTo>
                      <a:pt x="673" y="139"/>
                    </a:lnTo>
                    <a:lnTo>
                      <a:pt x="590" y="187"/>
                    </a:lnTo>
                    <a:lnTo>
                      <a:pt x="510" y="240"/>
                    </a:lnTo>
                    <a:lnTo>
                      <a:pt x="435" y="300"/>
                    </a:lnTo>
                    <a:lnTo>
                      <a:pt x="365" y="365"/>
                    </a:lnTo>
                    <a:lnTo>
                      <a:pt x="300" y="435"/>
                    </a:lnTo>
                    <a:lnTo>
                      <a:pt x="240" y="510"/>
                    </a:lnTo>
                    <a:lnTo>
                      <a:pt x="187" y="590"/>
                    </a:lnTo>
                    <a:lnTo>
                      <a:pt x="139" y="673"/>
                    </a:lnTo>
                    <a:lnTo>
                      <a:pt x="98" y="761"/>
                    </a:lnTo>
                    <a:lnTo>
                      <a:pt x="63" y="852"/>
                    </a:lnTo>
                    <a:lnTo>
                      <a:pt x="36" y="946"/>
                    </a:lnTo>
                    <a:lnTo>
                      <a:pt x="16" y="1044"/>
                    </a:lnTo>
                    <a:lnTo>
                      <a:pt x="4" y="1143"/>
                    </a:lnTo>
                    <a:lnTo>
                      <a:pt x="0" y="1245"/>
                    </a:lnTo>
                    <a:lnTo>
                      <a:pt x="4" y="1347"/>
                    </a:lnTo>
                    <a:lnTo>
                      <a:pt x="16" y="1447"/>
                    </a:lnTo>
                    <a:lnTo>
                      <a:pt x="36" y="1544"/>
                    </a:lnTo>
                    <a:lnTo>
                      <a:pt x="63" y="1639"/>
                    </a:lnTo>
                    <a:lnTo>
                      <a:pt x="98" y="1730"/>
                    </a:lnTo>
                    <a:lnTo>
                      <a:pt x="139" y="1817"/>
                    </a:lnTo>
                    <a:lnTo>
                      <a:pt x="187" y="1901"/>
                    </a:lnTo>
                    <a:lnTo>
                      <a:pt x="240" y="1981"/>
                    </a:lnTo>
                    <a:lnTo>
                      <a:pt x="300" y="2056"/>
                    </a:lnTo>
                    <a:lnTo>
                      <a:pt x="365" y="2126"/>
                    </a:lnTo>
                    <a:lnTo>
                      <a:pt x="435" y="2191"/>
                    </a:lnTo>
                    <a:lnTo>
                      <a:pt x="510" y="2250"/>
                    </a:lnTo>
                    <a:lnTo>
                      <a:pt x="590" y="2304"/>
                    </a:lnTo>
                    <a:lnTo>
                      <a:pt x="673" y="2352"/>
                    </a:lnTo>
                    <a:lnTo>
                      <a:pt x="761" y="2393"/>
                    </a:lnTo>
                    <a:lnTo>
                      <a:pt x="852" y="2427"/>
                    </a:lnTo>
                    <a:lnTo>
                      <a:pt x="946" y="2455"/>
                    </a:lnTo>
                    <a:lnTo>
                      <a:pt x="1044" y="2475"/>
                    </a:lnTo>
                    <a:lnTo>
                      <a:pt x="1143" y="2487"/>
                    </a:lnTo>
                    <a:lnTo>
                      <a:pt x="1245" y="2491"/>
                    </a:lnTo>
                    <a:lnTo>
                      <a:pt x="1347" y="2487"/>
                    </a:lnTo>
                    <a:lnTo>
                      <a:pt x="1447" y="2475"/>
                    </a:lnTo>
                    <a:lnTo>
                      <a:pt x="1544" y="2455"/>
                    </a:lnTo>
                    <a:lnTo>
                      <a:pt x="1639" y="2427"/>
                    </a:lnTo>
                    <a:lnTo>
                      <a:pt x="1730" y="2393"/>
                    </a:lnTo>
                    <a:lnTo>
                      <a:pt x="1817" y="2352"/>
                    </a:lnTo>
                    <a:lnTo>
                      <a:pt x="1901" y="2304"/>
                    </a:lnTo>
                    <a:lnTo>
                      <a:pt x="1981" y="2250"/>
                    </a:lnTo>
                    <a:lnTo>
                      <a:pt x="2056" y="2191"/>
                    </a:lnTo>
                    <a:lnTo>
                      <a:pt x="2126" y="2126"/>
                    </a:lnTo>
                    <a:lnTo>
                      <a:pt x="2191" y="2056"/>
                    </a:lnTo>
                    <a:lnTo>
                      <a:pt x="2250" y="1981"/>
                    </a:lnTo>
                    <a:lnTo>
                      <a:pt x="2304" y="1901"/>
                    </a:lnTo>
                    <a:lnTo>
                      <a:pt x="2352" y="1817"/>
                    </a:lnTo>
                    <a:lnTo>
                      <a:pt x="2393" y="1730"/>
                    </a:lnTo>
                    <a:lnTo>
                      <a:pt x="2427" y="1639"/>
                    </a:lnTo>
                    <a:lnTo>
                      <a:pt x="2455" y="1544"/>
                    </a:lnTo>
                    <a:lnTo>
                      <a:pt x="2475" y="1447"/>
                    </a:lnTo>
                    <a:lnTo>
                      <a:pt x="2487" y="1347"/>
                    </a:lnTo>
                    <a:lnTo>
                      <a:pt x="2491" y="1245"/>
                    </a:lnTo>
                    <a:lnTo>
                      <a:pt x="2487" y="1143"/>
                    </a:lnTo>
                    <a:lnTo>
                      <a:pt x="2475" y="1044"/>
                    </a:lnTo>
                    <a:lnTo>
                      <a:pt x="2455" y="946"/>
                    </a:lnTo>
                    <a:lnTo>
                      <a:pt x="2427" y="852"/>
                    </a:lnTo>
                    <a:lnTo>
                      <a:pt x="2393" y="761"/>
                    </a:lnTo>
                    <a:lnTo>
                      <a:pt x="2352" y="673"/>
                    </a:lnTo>
                    <a:lnTo>
                      <a:pt x="2304" y="590"/>
                    </a:lnTo>
                    <a:lnTo>
                      <a:pt x="2250" y="510"/>
                    </a:lnTo>
                    <a:lnTo>
                      <a:pt x="2191" y="435"/>
                    </a:lnTo>
                    <a:lnTo>
                      <a:pt x="2126" y="365"/>
                    </a:lnTo>
                    <a:lnTo>
                      <a:pt x="2056" y="300"/>
                    </a:lnTo>
                    <a:lnTo>
                      <a:pt x="1981" y="240"/>
                    </a:lnTo>
                    <a:lnTo>
                      <a:pt x="1901" y="187"/>
                    </a:lnTo>
                    <a:lnTo>
                      <a:pt x="1817" y="139"/>
                    </a:lnTo>
                    <a:lnTo>
                      <a:pt x="1730" y="98"/>
                    </a:lnTo>
                    <a:lnTo>
                      <a:pt x="1639" y="63"/>
                    </a:lnTo>
                    <a:lnTo>
                      <a:pt x="1544" y="36"/>
                    </a:lnTo>
                    <a:lnTo>
                      <a:pt x="1447" y="16"/>
                    </a:lnTo>
                    <a:lnTo>
                      <a:pt x="1347" y="4"/>
                    </a:lnTo>
                    <a:lnTo>
                      <a:pt x="1245" y="0"/>
                    </a:lnTo>
                    <a:close/>
                  </a:path>
                </a:pathLst>
              </a:custGeom>
              <a:solidFill>
                <a:srgbClr val="B9DAB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24" name="Group 123">
              <a:extLst>
                <a:ext uri="{FF2B5EF4-FFF2-40B4-BE49-F238E27FC236}">
                  <a16:creationId xmlns:a16="http://schemas.microsoft.com/office/drawing/2014/main" id="{F322BBE5-B7AC-4981-814E-F2A9C558BAA6}"/>
                </a:ext>
              </a:extLst>
            </p:cNvPr>
            <p:cNvGrpSpPr>
              <a:grpSpLocks/>
            </p:cNvGrpSpPr>
            <p:nvPr/>
          </p:nvGrpSpPr>
          <p:grpSpPr bwMode="auto">
            <a:xfrm>
              <a:off x="1199" y="-453"/>
              <a:ext cx="2491" cy="2491"/>
              <a:chOff x="1199" y="-453"/>
              <a:chExt cx="2491" cy="2491"/>
            </a:xfrm>
          </p:grpSpPr>
          <p:sp>
            <p:nvSpPr>
              <p:cNvPr id="136" name="Freeform 211">
                <a:extLst>
                  <a:ext uri="{FF2B5EF4-FFF2-40B4-BE49-F238E27FC236}">
                    <a16:creationId xmlns:a16="http://schemas.microsoft.com/office/drawing/2014/main" id="{0191F9D5-047D-4975-92DC-B940145F3E9B}"/>
                  </a:ext>
                </a:extLst>
              </p:cNvPr>
              <p:cNvSpPr>
                <a:spLocks/>
              </p:cNvSpPr>
              <p:nvPr/>
            </p:nvSpPr>
            <p:spPr bwMode="auto">
              <a:xfrm>
                <a:off x="1199" y="-453"/>
                <a:ext cx="2491" cy="2491"/>
              </a:xfrm>
              <a:custGeom>
                <a:avLst/>
                <a:gdLst>
                  <a:gd name="T0" fmla="+- 0 2546 1199"/>
                  <a:gd name="T1" fmla="*/ T0 w 2491"/>
                  <a:gd name="T2" fmla="+- 0 2034 -453"/>
                  <a:gd name="T3" fmla="*/ 2034 h 2491"/>
                  <a:gd name="T4" fmla="+- 0 2743 1199"/>
                  <a:gd name="T5" fmla="*/ T4 w 2491"/>
                  <a:gd name="T6" fmla="+- 0 2002 -453"/>
                  <a:gd name="T7" fmla="*/ 2002 h 2491"/>
                  <a:gd name="T8" fmla="+- 0 2929 1199"/>
                  <a:gd name="T9" fmla="*/ T8 w 2491"/>
                  <a:gd name="T10" fmla="+- 0 1940 -453"/>
                  <a:gd name="T11" fmla="*/ 1940 h 2491"/>
                  <a:gd name="T12" fmla="+- 0 3100 1199"/>
                  <a:gd name="T13" fmla="*/ T12 w 2491"/>
                  <a:gd name="T14" fmla="+- 0 1851 -453"/>
                  <a:gd name="T15" fmla="*/ 1851 h 2491"/>
                  <a:gd name="T16" fmla="+- 0 3255 1199"/>
                  <a:gd name="T17" fmla="*/ T16 w 2491"/>
                  <a:gd name="T18" fmla="+- 0 1738 -453"/>
                  <a:gd name="T19" fmla="*/ 1738 h 2491"/>
                  <a:gd name="T20" fmla="+- 0 3390 1199"/>
                  <a:gd name="T21" fmla="*/ T20 w 2491"/>
                  <a:gd name="T22" fmla="+- 0 1603 -453"/>
                  <a:gd name="T23" fmla="*/ 1603 h 2491"/>
                  <a:gd name="T24" fmla="+- 0 3503 1199"/>
                  <a:gd name="T25" fmla="*/ T24 w 2491"/>
                  <a:gd name="T26" fmla="+- 0 1448 -453"/>
                  <a:gd name="T27" fmla="*/ 1448 h 2491"/>
                  <a:gd name="T28" fmla="+- 0 3592 1199"/>
                  <a:gd name="T29" fmla="*/ T28 w 2491"/>
                  <a:gd name="T30" fmla="+- 0 1277 -453"/>
                  <a:gd name="T31" fmla="*/ 1277 h 2491"/>
                  <a:gd name="T32" fmla="+- 0 3654 1199"/>
                  <a:gd name="T33" fmla="*/ T32 w 2491"/>
                  <a:gd name="T34" fmla="+- 0 1091 -453"/>
                  <a:gd name="T35" fmla="*/ 1091 h 2491"/>
                  <a:gd name="T36" fmla="+- 0 3686 1199"/>
                  <a:gd name="T37" fmla="*/ T36 w 2491"/>
                  <a:gd name="T38" fmla="+- 0 894 -453"/>
                  <a:gd name="T39" fmla="*/ 894 h 2491"/>
                  <a:gd name="T40" fmla="+- 0 3686 1199"/>
                  <a:gd name="T41" fmla="*/ T40 w 2491"/>
                  <a:gd name="T42" fmla="+- 0 690 -453"/>
                  <a:gd name="T43" fmla="*/ 690 h 2491"/>
                  <a:gd name="T44" fmla="+- 0 3654 1199"/>
                  <a:gd name="T45" fmla="*/ T44 w 2491"/>
                  <a:gd name="T46" fmla="+- 0 493 -453"/>
                  <a:gd name="T47" fmla="*/ 493 h 2491"/>
                  <a:gd name="T48" fmla="+- 0 3592 1199"/>
                  <a:gd name="T49" fmla="*/ T48 w 2491"/>
                  <a:gd name="T50" fmla="+- 0 308 -453"/>
                  <a:gd name="T51" fmla="*/ 308 h 2491"/>
                  <a:gd name="T52" fmla="+- 0 3503 1199"/>
                  <a:gd name="T53" fmla="*/ T52 w 2491"/>
                  <a:gd name="T54" fmla="+- 0 137 -453"/>
                  <a:gd name="T55" fmla="*/ 137 h 2491"/>
                  <a:gd name="T56" fmla="+- 0 3390 1199"/>
                  <a:gd name="T57" fmla="*/ T56 w 2491"/>
                  <a:gd name="T58" fmla="+- 0 -18 -453"/>
                  <a:gd name="T59" fmla="*/ -18 h 2491"/>
                  <a:gd name="T60" fmla="+- 0 3255 1199"/>
                  <a:gd name="T61" fmla="*/ T60 w 2491"/>
                  <a:gd name="T62" fmla="+- 0 -153 -453"/>
                  <a:gd name="T63" fmla="*/ -153 h 2491"/>
                  <a:gd name="T64" fmla="+- 0 3100 1199"/>
                  <a:gd name="T65" fmla="*/ T64 w 2491"/>
                  <a:gd name="T66" fmla="+- 0 -266 -453"/>
                  <a:gd name="T67" fmla="*/ -266 h 2491"/>
                  <a:gd name="T68" fmla="+- 0 2929 1199"/>
                  <a:gd name="T69" fmla="*/ T68 w 2491"/>
                  <a:gd name="T70" fmla="+- 0 -355 -453"/>
                  <a:gd name="T71" fmla="*/ -355 h 2491"/>
                  <a:gd name="T72" fmla="+- 0 2743 1199"/>
                  <a:gd name="T73" fmla="*/ T72 w 2491"/>
                  <a:gd name="T74" fmla="+- 0 -417 -453"/>
                  <a:gd name="T75" fmla="*/ -417 h 2491"/>
                  <a:gd name="T76" fmla="+- 0 2546 1199"/>
                  <a:gd name="T77" fmla="*/ T76 w 2491"/>
                  <a:gd name="T78" fmla="+- 0 -449 -453"/>
                  <a:gd name="T79" fmla="*/ -449 h 2491"/>
                  <a:gd name="T80" fmla="+- 0 2342 1199"/>
                  <a:gd name="T81" fmla="*/ T80 w 2491"/>
                  <a:gd name="T82" fmla="+- 0 -449 -453"/>
                  <a:gd name="T83" fmla="*/ -449 h 2491"/>
                  <a:gd name="T84" fmla="+- 0 2145 1199"/>
                  <a:gd name="T85" fmla="*/ T84 w 2491"/>
                  <a:gd name="T86" fmla="+- 0 -417 -453"/>
                  <a:gd name="T87" fmla="*/ -417 h 2491"/>
                  <a:gd name="T88" fmla="+- 0 1960 1199"/>
                  <a:gd name="T89" fmla="*/ T88 w 2491"/>
                  <a:gd name="T90" fmla="+- 0 -355 -453"/>
                  <a:gd name="T91" fmla="*/ -355 h 2491"/>
                  <a:gd name="T92" fmla="+- 0 1789 1199"/>
                  <a:gd name="T93" fmla="*/ T92 w 2491"/>
                  <a:gd name="T94" fmla="+- 0 -266 -453"/>
                  <a:gd name="T95" fmla="*/ -266 h 2491"/>
                  <a:gd name="T96" fmla="+- 0 1634 1199"/>
                  <a:gd name="T97" fmla="*/ T96 w 2491"/>
                  <a:gd name="T98" fmla="+- 0 -153 -453"/>
                  <a:gd name="T99" fmla="*/ -153 h 2491"/>
                  <a:gd name="T100" fmla="+- 0 1499 1199"/>
                  <a:gd name="T101" fmla="*/ T100 w 2491"/>
                  <a:gd name="T102" fmla="+- 0 -18 -453"/>
                  <a:gd name="T103" fmla="*/ -18 h 2491"/>
                  <a:gd name="T104" fmla="+- 0 1386 1199"/>
                  <a:gd name="T105" fmla="*/ T104 w 2491"/>
                  <a:gd name="T106" fmla="+- 0 137 -453"/>
                  <a:gd name="T107" fmla="*/ 137 h 2491"/>
                  <a:gd name="T108" fmla="+- 0 1297 1199"/>
                  <a:gd name="T109" fmla="*/ T108 w 2491"/>
                  <a:gd name="T110" fmla="+- 0 308 -453"/>
                  <a:gd name="T111" fmla="*/ 308 h 2491"/>
                  <a:gd name="T112" fmla="+- 0 1235 1199"/>
                  <a:gd name="T113" fmla="*/ T112 w 2491"/>
                  <a:gd name="T114" fmla="+- 0 493 -453"/>
                  <a:gd name="T115" fmla="*/ 493 h 2491"/>
                  <a:gd name="T116" fmla="+- 0 1203 1199"/>
                  <a:gd name="T117" fmla="*/ T116 w 2491"/>
                  <a:gd name="T118" fmla="+- 0 690 -453"/>
                  <a:gd name="T119" fmla="*/ 690 h 2491"/>
                  <a:gd name="T120" fmla="+- 0 1203 1199"/>
                  <a:gd name="T121" fmla="*/ T120 w 2491"/>
                  <a:gd name="T122" fmla="+- 0 894 -453"/>
                  <a:gd name="T123" fmla="*/ 894 h 2491"/>
                  <a:gd name="T124" fmla="+- 0 1235 1199"/>
                  <a:gd name="T125" fmla="*/ T124 w 2491"/>
                  <a:gd name="T126" fmla="+- 0 1091 -453"/>
                  <a:gd name="T127" fmla="*/ 1091 h 2491"/>
                  <a:gd name="T128" fmla="+- 0 1297 1199"/>
                  <a:gd name="T129" fmla="*/ T128 w 2491"/>
                  <a:gd name="T130" fmla="+- 0 1277 -453"/>
                  <a:gd name="T131" fmla="*/ 1277 h 2491"/>
                  <a:gd name="T132" fmla="+- 0 1386 1199"/>
                  <a:gd name="T133" fmla="*/ T132 w 2491"/>
                  <a:gd name="T134" fmla="+- 0 1448 -453"/>
                  <a:gd name="T135" fmla="*/ 1448 h 2491"/>
                  <a:gd name="T136" fmla="+- 0 1499 1199"/>
                  <a:gd name="T137" fmla="*/ T136 w 2491"/>
                  <a:gd name="T138" fmla="+- 0 1603 -453"/>
                  <a:gd name="T139" fmla="*/ 1603 h 2491"/>
                  <a:gd name="T140" fmla="+- 0 1634 1199"/>
                  <a:gd name="T141" fmla="*/ T140 w 2491"/>
                  <a:gd name="T142" fmla="+- 0 1738 -453"/>
                  <a:gd name="T143" fmla="*/ 1738 h 2491"/>
                  <a:gd name="T144" fmla="+- 0 1789 1199"/>
                  <a:gd name="T145" fmla="*/ T144 w 2491"/>
                  <a:gd name="T146" fmla="+- 0 1851 -453"/>
                  <a:gd name="T147" fmla="*/ 1851 h 2491"/>
                  <a:gd name="T148" fmla="+- 0 1960 1199"/>
                  <a:gd name="T149" fmla="*/ T148 w 2491"/>
                  <a:gd name="T150" fmla="+- 0 1940 -453"/>
                  <a:gd name="T151" fmla="*/ 1940 h 2491"/>
                  <a:gd name="T152" fmla="+- 0 2145 1199"/>
                  <a:gd name="T153" fmla="*/ T152 w 2491"/>
                  <a:gd name="T154" fmla="+- 0 2002 -453"/>
                  <a:gd name="T155" fmla="*/ 2002 h 2491"/>
                  <a:gd name="T156" fmla="+- 0 2342 1199"/>
                  <a:gd name="T157" fmla="*/ T156 w 2491"/>
                  <a:gd name="T158" fmla="+- 0 2034 -453"/>
                  <a:gd name="T159" fmla="*/ 2034 h 24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2491" h="2491">
                    <a:moveTo>
                      <a:pt x="1245" y="2491"/>
                    </a:moveTo>
                    <a:lnTo>
                      <a:pt x="1347" y="2487"/>
                    </a:lnTo>
                    <a:lnTo>
                      <a:pt x="1447" y="2475"/>
                    </a:lnTo>
                    <a:lnTo>
                      <a:pt x="1544" y="2455"/>
                    </a:lnTo>
                    <a:lnTo>
                      <a:pt x="1639" y="2427"/>
                    </a:lnTo>
                    <a:lnTo>
                      <a:pt x="1730" y="2393"/>
                    </a:lnTo>
                    <a:lnTo>
                      <a:pt x="1817" y="2352"/>
                    </a:lnTo>
                    <a:lnTo>
                      <a:pt x="1901" y="2304"/>
                    </a:lnTo>
                    <a:lnTo>
                      <a:pt x="1981" y="2250"/>
                    </a:lnTo>
                    <a:lnTo>
                      <a:pt x="2056" y="2191"/>
                    </a:lnTo>
                    <a:lnTo>
                      <a:pt x="2126" y="2126"/>
                    </a:lnTo>
                    <a:lnTo>
                      <a:pt x="2191" y="2056"/>
                    </a:lnTo>
                    <a:lnTo>
                      <a:pt x="2250" y="1981"/>
                    </a:lnTo>
                    <a:lnTo>
                      <a:pt x="2304" y="1901"/>
                    </a:lnTo>
                    <a:lnTo>
                      <a:pt x="2352" y="1817"/>
                    </a:lnTo>
                    <a:lnTo>
                      <a:pt x="2393" y="1730"/>
                    </a:lnTo>
                    <a:lnTo>
                      <a:pt x="2427" y="1639"/>
                    </a:lnTo>
                    <a:lnTo>
                      <a:pt x="2455" y="1544"/>
                    </a:lnTo>
                    <a:lnTo>
                      <a:pt x="2475" y="1447"/>
                    </a:lnTo>
                    <a:lnTo>
                      <a:pt x="2487" y="1347"/>
                    </a:lnTo>
                    <a:lnTo>
                      <a:pt x="2491" y="1245"/>
                    </a:lnTo>
                    <a:lnTo>
                      <a:pt x="2487" y="1143"/>
                    </a:lnTo>
                    <a:lnTo>
                      <a:pt x="2475" y="1044"/>
                    </a:lnTo>
                    <a:lnTo>
                      <a:pt x="2455" y="946"/>
                    </a:lnTo>
                    <a:lnTo>
                      <a:pt x="2427" y="852"/>
                    </a:lnTo>
                    <a:lnTo>
                      <a:pt x="2393" y="761"/>
                    </a:lnTo>
                    <a:lnTo>
                      <a:pt x="2352" y="673"/>
                    </a:lnTo>
                    <a:lnTo>
                      <a:pt x="2304" y="590"/>
                    </a:lnTo>
                    <a:lnTo>
                      <a:pt x="2250" y="510"/>
                    </a:lnTo>
                    <a:lnTo>
                      <a:pt x="2191" y="435"/>
                    </a:lnTo>
                    <a:lnTo>
                      <a:pt x="2126" y="365"/>
                    </a:lnTo>
                    <a:lnTo>
                      <a:pt x="2056" y="300"/>
                    </a:lnTo>
                    <a:lnTo>
                      <a:pt x="1981" y="240"/>
                    </a:lnTo>
                    <a:lnTo>
                      <a:pt x="1901" y="187"/>
                    </a:lnTo>
                    <a:lnTo>
                      <a:pt x="1817" y="139"/>
                    </a:lnTo>
                    <a:lnTo>
                      <a:pt x="1730" y="98"/>
                    </a:lnTo>
                    <a:lnTo>
                      <a:pt x="1639" y="63"/>
                    </a:lnTo>
                    <a:lnTo>
                      <a:pt x="1544" y="36"/>
                    </a:lnTo>
                    <a:lnTo>
                      <a:pt x="1447" y="16"/>
                    </a:lnTo>
                    <a:lnTo>
                      <a:pt x="1347" y="4"/>
                    </a:lnTo>
                    <a:lnTo>
                      <a:pt x="1245" y="0"/>
                    </a:lnTo>
                    <a:lnTo>
                      <a:pt x="1143" y="4"/>
                    </a:lnTo>
                    <a:lnTo>
                      <a:pt x="1044" y="16"/>
                    </a:lnTo>
                    <a:lnTo>
                      <a:pt x="946" y="36"/>
                    </a:lnTo>
                    <a:lnTo>
                      <a:pt x="852" y="63"/>
                    </a:lnTo>
                    <a:lnTo>
                      <a:pt x="761" y="98"/>
                    </a:lnTo>
                    <a:lnTo>
                      <a:pt x="673" y="139"/>
                    </a:lnTo>
                    <a:lnTo>
                      <a:pt x="590" y="187"/>
                    </a:lnTo>
                    <a:lnTo>
                      <a:pt x="510" y="240"/>
                    </a:lnTo>
                    <a:lnTo>
                      <a:pt x="435" y="300"/>
                    </a:lnTo>
                    <a:lnTo>
                      <a:pt x="365" y="365"/>
                    </a:lnTo>
                    <a:lnTo>
                      <a:pt x="300" y="435"/>
                    </a:lnTo>
                    <a:lnTo>
                      <a:pt x="240" y="510"/>
                    </a:lnTo>
                    <a:lnTo>
                      <a:pt x="187" y="590"/>
                    </a:lnTo>
                    <a:lnTo>
                      <a:pt x="139" y="673"/>
                    </a:lnTo>
                    <a:lnTo>
                      <a:pt x="98" y="761"/>
                    </a:lnTo>
                    <a:lnTo>
                      <a:pt x="63" y="852"/>
                    </a:lnTo>
                    <a:lnTo>
                      <a:pt x="36" y="946"/>
                    </a:lnTo>
                    <a:lnTo>
                      <a:pt x="16" y="1044"/>
                    </a:lnTo>
                    <a:lnTo>
                      <a:pt x="4" y="1143"/>
                    </a:lnTo>
                    <a:lnTo>
                      <a:pt x="0" y="1245"/>
                    </a:lnTo>
                    <a:lnTo>
                      <a:pt x="4" y="1347"/>
                    </a:lnTo>
                    <a:lnTo>
                      <a:pt x="16" y="1447"/>
                    </a:lnTo>
                    <a:lnTo>
                      <a:pt x="36" y="1544"/>
                    </a:lnTo>
                    <a:lnTo>
                      <a:pt x="63" y="1639"/>
                    </a:lnTo>
                    <a:lnTo>
                      <a:pt x="98" y="1730"/>
                    </a:lnTo>
                    <a:lnTo>
                      <a:pt x="139" y="1817"/>
                    </a:lnTo>
                    <a:lnTo>
                      <a:pt x="187" y="1901"/>
                    </a:lnTo>
                    <a:lnTo>
                      <a:pt x="240" y="1981"/>
                    </a:lnTo>
                    <a:lnTo>
                      <a:pt x="300" y="2056"/>
                    </a:lnTo>
                    <a:lnTo>
                      <a:pt x="365" y="2126"/>
                    </a:lnTo>
                    <a:lnTo>
                      <a:pt x="435" y="2191"/>
                    </a:lnTo>
                    <a:lnTo>
                      <a:pt x="510" y="2250"/>
                    </a:lnTo>
                    <a:lnTo>
                      <a:pt x="590" y="2304"/>
                    </a:lnTo>
                    <a:lnTo>
                      <a:pt x="673" y="2352"/>
                    </a:lnTo>
                    <a:lnTo>
                      <a:pt x="761" y="2393"/>
                    </a:lnTo>
                    <a:lnTo>
                      <a:pt x="852" y="2427"/>
                    </a:lnTo>
                    <a:lnTo>
                      <a:pt x="946" y="2455"/>
                    </a:lnTo>
                    <a:lnTo>
                      <a:pt x="1044" y="2475"/>
                    </a:lnTo>
                    <a:lnTo>
                      <a:pt x="1143" y="2487"/>
                    </a:lnTo>
                    <a:lnTo>
                      <a:pt x="1245" y="2491"/>
                    </a:lnTo>
                    <a:close/>
                  </a:path>
                </a:pathLst>
              </a:custGeom>
              <a:noFill/>
              <a:ln w="152400">
                <a:solidFill>
                  <a:srgbClr val="2FAB4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137" name="Picture 136">
                <a:extLst>
                  <a:ext uri="{FF2B5EF4-FFF2-40B4-BE49-F238E27FC236}">
                    <a16:creationId xmlns:a16="http://schemas.microsoft.com/office/drawing/2014/main" id="{F999FF00-1DC9-44A9-91E4-DB43B02A42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8" y="134"/>
                <a:ext cx="569" cy="5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5" name="Group 124">
              <a:extLst>
                <a:ext uri="{FF2B5EF4-FFF2-40B4-BE49-F238E27FC236}">
                  <a16:creationId xmlns:a16="http://schemas.microsoft.com/office/drawing/2014/main" id="{B2597F21-E2A1-4455-A758-F0081DEEE0CC}"/>
                </a:ext>
              </a:extLst>
            </p:cNvPr>
            <p:cNvGrpSpPr>
              <a:grpSpLocks/>
            </p:cNvGrpSpPr>
            <p:nvPr/>
          </p:nvGrpSpPr>
          <p:grpSpPr bwMode="auto">
            <a:xfrm>
              <a:off x="1723" y="134"/>
              <a:ext cx="1444" cy="1317"/>
              <a:chOff x="1723" y="134"/>
              <a:chExt cx="1444" cy="1317"/>
            </a:xfrm>
          </p:grpSpPr>
          <p:sp>
            <p:nvSpPr>
              <p:cNvPr id="134" name="Freeform 209">
                <a:extLst>
                  <a:ext uri="{FF2B5EF4-FFF2-40B4-BE49-F238E27FC236}">
                    <a16:creationId xmlns:a16="http://schemas.microsoft.com/office/drawing/2014/main" id="{3F9136E9-F218-4BE8-A010-D37669295847}"/>
                  </a:ext>
                </a:extLst>
              </p:cNvPr>
              <p:cNvSpPr>
                <a:spLocks/>
              </p:cNvSpPr>
              <p:nvPr/>
            </p:nvSpPr>
            <p:spPr bwMode="auto">
              <a:xfrm>
                <a:off x="2598" y="134"/>
                <a:ext cx="569" cy="542"/>
              </a:xfrm>
              <a:custGeom>
                <a:avLst/>
                <a:gdLst>
                  <a:gd name="T0" fmla="+- 0 2703 2598"/>
                  <a:gd name="T1" fmla="*/ T0 w 569"/>
                  <a:gd name="T2" fmla="+- 0 134 134"/>
                  <a:gd name="T3" fmla="*/ 134 h 542"/>
                  <a:gd name="T4" fmla="+- 0 3166 2598"/>
                  <a:gd name="T5" fmla="*/ T4 w 569"/>
                  <a:gd name="T6" fmla="+- 0 137 134"/>
                  <a:gd name="T7" fmla="*/ 137 h 542"/>
                  <a:gd name="T8" fmla="+- 0 3130 2598"/>
                  <a:gd name="T9" fmla="*/ T8 w 569"/>
                  <a:gd name="T10" fmla="+- 0 608 134"/>
                  <a:gd name="T11" fmla="*/ 608 h 542"/>
                  <a:gd name="T12" fmla="+- 0 3000 2598"/>
                  <a:gd name="T13" fmla="*/ T12 w 569"/>
                  <a:gd name="T14" fmla="+- 0 464 134"/>
                  <a:gd name="T15" fmla="*/ 464 h 542"/>
                  <a:gd name="T16" fmla="+- 0 2764 2598"/>
                  <a:gd name="T17" fmla="*/ T16 w 569"/>
                  <a:gd name="T18" fmla="+- 0 675 134"/>
                  <a:gd name="T19" fmla="*/ 675 h 542"/>
                  <a:gd name="T20" fmla="+- 0 2598 2598"/>
                  <a:gd name="T21" fmla="*/ T20 w 569"/>
                  <a:gd name="T22" fmla="+- 0 490 134"/>
                  <a:gd name="T23" fmla="*/ 490 h 542"/>
                  <a:gd name="T24" fmla="+- 0 2833 2598"/>
                  <a:gd name="T25" fmla="*/ T24 w 569"/>
                  <a:gd name="T26" fmla="+- 0 278 134"/>
                  <a:gd name="T27" fmla="*/ 278 h 542"/>
                  <a:gd name="T28" fmla="+- 0 2703 2598"/>
                  <a:gd name="T29" fmla="*/ T28 w 569"/>
                  <a:gd name="T30" fmla="+- 0 134 134"/>
                  <a:gd name="T31" fmla="*/ 134 h 542"/>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569" h="542">
                    <a:moveTo>
                      <a:pt x="105" y="0"/>
                    </a:moveTo>
                    <a:lnTo>
                      <a:pt x="568" y="3"/>
                    </a:lnTo>
                    <a:lnTo>
                      <a:pt x="532" y="474"/>
                    </a:lnTo>
                    <a:lnTo>
                      <a:pt x="402" y="330"/>
                    </a:lnTo>
                    <a:lnTo>
                      <a:pt x="166" y="541"/>
                    </a:lnTo>
                    <a:lnTo>
                      <a:pt x="0" y="356"/>
                    </a:lnTo>
                    <a:lnTo>
                      <a:pt x="235" y="144"/>
                    </a:lnTo>
                    <a:lnTo>
                      <a:pt x="105" y="0"/>
                    </a:lnTo>
                    <a:close/>
                  </a:path>
                </a:pathLst>
              </a:custGeom>
              <a:noFill/>
              <a:ln w="38100">
                <a:solidFill>
                  <a:srgbClr val="2FAB4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135" name="Picture 134">
                <a:extLst>
                  <a:ext uri="{FF2B5EF4-FFF2-40B4-BE49-F238E27FC236}">
                    <a16:creationId xmlns:a16="http://schemas.microsoft.com/office/drawing/2014/main" id="{FAF6DF8F-B1B9-43B8-80B6-51310C0229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3" y="909"/>
                <a:ext cx="569" cy="5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6" name="Group 125">
              <a:extLst>
                <a:ext uri="{FF2B5EF4-FFF2-40B4-BE49-F238E27FC236}">
                  <a16:creationId xmlns:a16="http://schemas.microsoft.com/office/drawing/2014/main" id="{5299997D-5B29-47A6-AF5B-ABC33AE8E889}"/>
                </a:ext>
              </a:extLst>
            </p:cNvPr>
            <p:cNvGrpSpPr>
              <a:grpSpLocks/>
            </p:cNvGrpSpPr>
            <p:nvPr/>
          </p:nvGrpSpPr>
          <p:grpSpPr bwMode="auto">
            <a:xfrm>
              <a:off x="1723" y="77"/>
              <a:ext cx="595" cy="1374"/>
              <a:chOff x="1723" y="77"/>
              <a:chExt cx="595" cy="1374"/>
            </a:xfrm>
          </p:grpSpPr>
          <p:sp>
            <p:nvSpPr>
              <p:cNvPr id="132" name="Freeform 207">
                <a:extLst>
                  <a:ext uri="{FF2B5EF4-FFF2-40B4-BE49-F238E27FC236}">
                    <a16:creationId xmlns:a16="http://schemas.microsoft.com/office/drawing/2014/main" id="{9DBEB77A-D868-4E92-A47D-4E69B6F2247C}"/>
                  </a:ext>
                </a:extLst>
              </p:cNvPr>
              <p:cNvSpPr>
                <a:spLocks/>
              </p:cNvSpPr>
              <p:nvPr/>
            </p:nvSpPr>
            <p:spPr bwMode="auto">
              <a:xfrm>
                <a:off x="1723" y="909"/>
                <a:ext cx="569" cy="542"/>
              </a:xfrm>
              <a:custGeom>
                <a:avLst/>
                <a:gdLst>
                  <a:gd name="T0" fmla="+- 0 2186 1723"/>
                  <a:gd name="T1" fmla="*/ T0 w 569"/>
                  <a:gd name="T2" fmla="+- 0 1451 909"/>
                  <a:gd name="T3" fmla="*/ 1451 h 542"/>
                  <a:gd name="T4" fmla="+- 0 1723 1723"/>
                  <a:gd name="T5" fmla="*/ T4 w 569"/>
                  <a:gd name="T6" fmla="+- 0 1447 909"/>
                  <a:gd name="T7" fmla="*/ 1447 h 542"/>
                  <a:gd name="T8" fmla="+- 0 1759 1723"/>
                  <a:gd name="T9" fmla="*/ T8 w 569"/>
                  <a:gd name="T10" fmla="+- 0 976 909"/>
                  <a:gd name="T11" fmla="*/ 976 h 542"/>
                  <a:gd name="T12" fmla="+- 0 1889 1723"/>
                  <a:gd name="T13" fmla="*/ T12 w 569"/>
                  <a:gd name="T14" fmla="+- 0 1121 909"/>
                  <a:gd name="T15" fmla="*/ 1121 h 542"/>
                  <a:gd name="T16" fmla="+- 0 2124 1723"/>
                  <a:gd name="T17" fmla="*/ T16 w 569"/>
                  <a:gd name="T18" fmla="+- 0 909 909"/>
                  <a:gd name="T19" fmla="*/ 909 h 542"/>
                  <a:gd name="T20" fmla="+- 0 2291 1723"/>
                  <a:gd name="T21" fmla="*/ T20 w 569"/>
                  <a:gd name="T22" fmla="+- 0 1094 909"/>
                  <a:gd name="T23" fmla="*/ 1094 h 542"/>
                  <a:gd name="T24" fmla="+- 0 2056 1723"/>
                  <a:gd name="T25" fmla="*/ T24 w 569"/>
                  <a:gd name="T26" fmla="+- 0 1306 909"/>
                  <a:gd name="T27" fmla="*/ 1306 h 542"/>
                  <a:gd name="T28" fmla="+- 0 2186 1723"/>
                  <a:gd name="T29" fmla="*/ T28 w 569"/>
                  <a:gd name="T30" fmla="+- 0 1451 909"/>
                  <a:gd name="T31" fmla="*/ 1451 h 542"/>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569" h="542">
                    <a:moveTo>
                      <a:pt x="463" y="542"/>
                    </a:moveTo>
                    <a:lnTo>
                      <a:pt x="0" y="538"/>
                    </a:lnTo>
                    <a:lnTo>
                      <a:pt x="36" y="67"/>
                    </a:lnTo>
                    <a:lnTo>
                      <a:pt x="166" y="212"/>
                    </a:lnTo>
                    <a:lnTo>
                      <a:pt x="401" y="0"/>
                    </a:lnTo>
                    <a:lnTo>
                      <a:pt x="568" y="185"/>
                    </a:lnTo>
                    <a:lnTo>
                      <a:pt x="333" y="397"/>
                    </a:lnTo>
                    <a:lnTo>
                      <a:pt x="463" y="542"/>
                    </a:lnTo>
                    <a:close/>
                  </a:path>
                </a:pathLst>
              </a:custGeom>
              <a:noFill/>
              <a:ln w="38100">
                <a:solidFill>
                  <a:srgbClr val="2FAB4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133" name="Picture 132">
                <a:extLst>
                  <a:ext uri="{FF2B5EF4-FFF2-40B4-BE49-F238E27FC236}">
                    <a16:creationId xmlns:a16="http://schemas.microsoft.com/office/drawing/2014/main" id="{A3E2FAE7-3BBD-4659-9925-3DAB838EE8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7" y="77"/>
                <a:ext cx="541" cy="5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7" name="Group 126">
              <a:extLst>
                <a:ext uri="{FF2B5EF4-FFF2-40B4-BE49-F238E27FC236}">
                  <a16:creationId xmlns:a16="http://schemas.microsoft.com/office/drawing/2014/main" id="{F8AEFFCE-3605-4DF5-AD25-85E8CA8CBB5E}"/>
                </a:ext>
              </a:extLst>
            </p:cNvPr>
            <p:cNvGrpSpPr>
              <a:grpSpLocks/>
            </p:cNvGrpSpPr>
            <p:nvPr/>
          </p:nvGrpSpPr>
          <p:grpSpPr bwMode="auto">
            <a:xfrm>
              <a:off x="1777" y="77"/>
              <a:ext cx="1335" cy="1431"/>
              <a:chOff x="1777" y="77"/>
              <a:chExt cx="1335" cy="1431"/>
            </a:xfrm>
          </p:grpSpPr>
          <p:sp>
            <p:nvSpPr>
              <p:cNvPr id="130" name="Freeform 205">
                <a:extLst>
                  <a:ext uri="{FF2B5EF4-FFF2-40B4-BE49-F238E27FC236}">
                    <a16:creationId xmlns:a16="http://schemas.microsoft.com/office/drawing/2014/main" id="{B1F68D8F-79D2-4CD9-970A-2A5F1B2C9D91}"/>
                  </a:ext>
                </a:extLst>
              </p:cNvPr>
              <p:cNvSpPr>
                <a:spLocks/>
              </p:cNvSpPr>
              <p:nvPr/>
            </p:nvSpPr>
            <p:spPr bwMode="auto">
              <a:xfrm>
                <a:off x="1777" y="77"/>
                <a:ext cx="541" cy="571"/>
              </a:xfrm>
              <a:custGeom>
                <a:avLst/>
                <a:gdLst>
                  <a:gd name="T0" fmla="+- 0 2245 1777"/>
                  <a:gd name="T1" fmla="*/ T0 w 541"/>
                  <a:gd name="T2" fmla="+- 0 114 77"/>
                  <a:gd name="T3" fmla="*/ 114 h 571"/>
                  <a:gd name="T4" fmla="+- 0 1782 1777"/>
                  <a:gd name="T5" fmla="*/ T4 w 541"/>
                  <a:gd name="T6" fmla="+- 0 77 77"/>
                  <a:gd name="T7" fmla="*/ 77 h 571"/>
                  <a:gd name="T8" fmla="+- 0 1777 1777"/>
                  <a:gd name="T9" fmla="*/ T8 w 541"/>
                  <a:gd name="T10" fmla="+- 0 549 77"/>
                  <a:gd name="T11" fmla="*/ 549 h 571"/>
                  <a:gd name="T12" fmla="+- 0 1920 1777"/>
                  <a:gd name="T13" fmla="*/ T12 w 541"/>
                  <a:gd name="T14" fmla="+- 0 416 77"/>
                  <a:gd name="T15" fmla="*/ 416 h 571"/>
                  <a:gd name="T16" fmla="+- 0 2136 1777"/>
                  <a:gd name="T17" fmla="*/ T16 w 541"/>
                  <a:gd name="T18" fmla="+- 0 648 77"/>
                  <a:gd name="T19" fmla="*/ 648 h 571"/>
                  <a:gd name="T20" fmla="+- 0 2318 1777"/>
                  <a:gd name="T21" fmla="*/ T20 w 541"/>
                  <a:gd name="T22" fmla="+- 0 478 77"/>
                  <a:gd name="T23" fmla="*/ 478 h 571"/>
                  <a:gd name="T24" fmla="+- 0 2102 1777"/>
                  <a:gd name="T25" fmla="*/ T24 w 541"/>
                  <a:gd name="T26" fmla="+- 0 247 77"/>
                  <a:gd name="T27" fmla="*/ 247 h 571"/>
                  <a:gd name="T28" fmla="+- 0 2245 1777"/>
                  <a:gd name="T29" fmla="*/ T28 w 541"/>
                  <a:gd name="T30" fmla="+- 0 114 77"/>
                  <a:gd name="T31" fmla="*/ 114 h 57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541" h="571">
                    <a:moveTo>
                      <a:pt x="468" y="37"/>
                    </a:moveTo>
                    <a:lnTo>
                      <a:pt x="5" y="0"/>
                    </a:lnTo>
                    <a:lnTo>
                      <a:pt x="0" y="472"/>
                    </a:lnTo>
                    <a:lnTo>
                      <a:pt x="143" y="339"/>
                    </a:lnTo>
                    <a:lnTo>
                      <a:pt x="359" y="571"/>
                    </a:lnTo>
                    <a:lnTo>
                      <a:pt x="541" y="401"/>
                    </a:lnTo>
                    <a:lnTo>
                      <a:pt x="325" y="170"/>
                    </a:lnTo>
                    <a:lnTo>
                      <a:pt x="468" y="37"/>
                    </a:lnTo>
                    <a:close/>
                  </a:path>
                </a:pathLst>
              </a:custGeom>
              <a:noFill/>
              <a:ln w="38100">
                <a:solidFill>
                  <a:srgbClr val="2FAB4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131" name="Picture 130">
                <a:extLst>
                  <a:ext uri="{FF2B5EF4-FFF2-40B4-BE49-F238E27FC236}">
                    <a16:creationId xmlns:a16="http://schemas.microsoft.com/office/drawing/2014/main" id="{5D99D315-6493-475E-851C-25EE8FC248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 y="937"/>
                <a:ext cx="541" cy="5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8" name="Group 127">
              <a:extLst>
                <a:ext uri="{FF2B5EF4-FFF2-40B4-BE49-F238E27FC236}">
                  <a16:creationId xmlns:a16="http://schemas.microsoft.com/office/drawing/2014/main" id="{0428A4E7-2DAA-47A5-A340-5468C029903E}"/>
                </a:ext>
              </a:extLst>
            </p:cNvPr>
            <p:cNvGrpSpPr>
              <a:grpSpLocks/>
            </p:cNvGrpSpPr>
            <p:nvPr/>
          </p:nvGrpSpPr>
          <p:grpSpPr bwMode="auto">
            <a:xfrm>
              <a:off x="2571" y="937"/>
              <a:ext cx="541" cy="571"/>
              <a:chOff x="2571" y="937"/>
              <a:chExt cx="541" cy="571"/>
            </a:xfrm>
          </p:grpSpPr>
          <p:sp>
            <p:nvSpPr>
              <p:cNvPr id="129" name="Freeform 204">
                <a:extLst>
                  <a:ext uri="{FF2B5EF4-FFF2-40B4-BE49-F238E27FC236}">
                    <a16:creationId xmlns:a16="http://schemas.microsoft.com/office/drawing/2014/main" id="{E7F94700-AF67-49A8-9FF8-D66C05154192}"/>
                  </a:ext>
                </a:extLst>
              </p:cNvPr>
              <p:cNvSpPr>
                <a:spLocks/>
              </p:cNvSpPr>
              <p:nvPr/>
            </p:nvSpPr>
            <p:spPr bwMode="auto">
              <a:xfrm>
                <a:off x="2571" y="937"/>
                <a:ext cx="541" cy="571"/>
              </a:xfrm>
              <a:custGeom>
                <a:avLst/>
                <a:gdLst>
                  <a:gd name="T0" fmla="+- 0 2644 2571"/>
                  <a:gd name="T1" fmla="*/ T0 w 541"/>
                  <a:gd name="T2" fmla="+- 0 1471 937"/>
                  <a:gd name="T3" fmla="*/ 1471 h 571"/>
                  <a:gd name="T4" fmla="+- 0 3106 2571"/>
                  <a:gd name="T5" fmla="*/ T4 w 541"/>
                  <a:gd name="T6" fmla="+- 0 1508 937"/>
                  <a:gd name="T7" fmla="*/ 1508 h 571"/>
                  <a:gd name="T8" fmla="+- 0 3111 2571"/>
                  <a:gd name="T9" fmla="*/ T8 w 541"/>
                  <a:gd name="T10" fmla="+- 0 1035 937"/>
                  <a:gd name="T11" fmla="*/ 1035 h 571"/>
                  <a:gd name="T12" fmla="+- 0 2969 2571"/>
                  <a:gd name="T13" fmla="*/ T12 w 541"/>
                  <a:gd name="T14" fmla="+- 0 1168 937"/>
                  <a:gd name="T15" fmla="*/ 1168 h 571"/>
                  <a:gd name="T16" fmla="+- 0 2753 2571"/>
                  <a:gd name="T17" fmla="*/ T16 w 541"/>
                  <a:gd name="T18" fmla="+- 0 937 937"/>
                  <a:gd name="T19" fmla="*/ 937 h 571"/>
                  <a:gd name="T20" fmla="+- 0 2571 2571"/>
                  <a:gd name="T21" fmla="*/ T20 w 541"/>
                  <a:gd name="T22" fmla="+- 0 1107 937"/>
                  <a:gd name="T23" fmla="*/ 1107 h 571"/>
                  <a:gd name="T24" fmla="+- 0 2787 2571"/>
                  <a:gd name="T25" fmla="*/ T24 w 541"/>
                  <a:gd name="T26" fmla="+- 0 1338 937"/>
                  <a:gd name="T27" fmla="*/ 1338 h 571"/>
                  <a:gd name="T28" fmla="+- 0 2644 2571"/>
                  <a:gd name="T29" fmla="*/ T28 w 541"/>
                  <a:gd name="T30" fmla="+- 0 1471 937"/>
                  <a:gd name="T31" fmla="*/ 1471 h 57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541" h="571">
                    <a:moveTo>
                      <a:pt x="73" y="534"/>
                    </a:moveTo>
                    <a:lnTo>
                      <a:pt x="535" y="571"/>
                    </a:lnTo>
                    <a:lnTo>
                      <a:pt x="540" y="98"/>
                    </a:lnTo>
                    <a:lnTo>
                      <a:pt x="398" y="231"/>
                    </a:lnTo>
                    <a:lnTo>
                      <a:pt x="182" y="0"/>
                    </a:lnTo>
                    <a:lnTo>
                      <a:pt x="0" y="170"/>
                    </a:lnTo>
                    <a:lnTo>
                      <a:pt x="216" y="401"/>
                    </a:lnTo>
                    <a:lnTo>
                      <a:pt x="73" y="534"/>
                    </a:lnTo>
                    <a:close/>
                  </a:path>
                </a:pathLst>
              </a:custGeom>
              <a:noFill/>
              <a:ln w="38100">
                <a:solidFill>
                  <a:srgbClr val="2FAB4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grpSp>
        <p:nvGrpSpPr>
          <p:cNvPr id="139" name="Group 138">
            <a:extLst>
              <a:ext uri="{FF2B5EF4-FFF2-40B4-BE49-F238E27FC236}">
                <a16:creationId xmlns:a16="http://schemas.microsoft.com/office/drawing/2014/main" id="{9E67EFCB-198A-46BD-87AD-C5F62BFDE1AC}"/>
              </a:ext>
            </a:extLst>
          </p:cNvPr>
          <p:cNvGrpSpPr>
            <a:grpSpLocks noChangeAspect="1"/>
          </p:cNvGrpSpPr>
          <p:nvPr/>
        </p:nvGrpSpPr>
        <p:grpSpPr>
          <a:xfrm>
            <a:off x="610322" y="666929"/>
            <a:ext cx="923287" cy="932065"/>
            <a:chOff x="0" y="0"/>
            <a:chExt cx="1716777" cy="1730509"/>
          </a:xfrm>
        </p:grpSpPr>
        <p:grpSp>
          <p:nvGrpSpPr>
            <p:cNvPr id="140" name="Group 139">
              <a:extLst>
                <a:ext uri="{FF2B5EF4-FFF2-40B4-BE49-F238E27FC236}">
                  <a16:creationId xmlns:a16="http://schemas.microsoft.com/office/drawing/2014/main" id="{529F9FAB-FC5E-4814-B466-B1E964DD64B8}"/>
                </a:ext>
              </a:extLst>
            </p:cNvPr>
            <p:cNvGrpSpPr>
              <a:grpSpLocks/>
            </p:cNvGrpSpPr>
            <p:nvPr/>
          </p:nvGrpSpPr>
          <p:grpSpPr bwMode="auto">
            <a:xfrm>
              <a:off x="129397" y="120770"/>
              <a:ext cx="1471930" cy="1471930"/>
              <a:chOff x="9819" y="138"/>
              <a:chExt cx="1081" cy="1081"/>
            </a:xfrm>
          </p:grpSpPr>
          <p:sp>
            <p:nvSpPr>
              <p:cNvPr id="147" name="Freeform 222">
                <a:extLst>
                  <a:ext uri="{FF2B5EF4-FFF2-40B4-BE49-F238E27FC236}">
                    <a16:creationId xmlns:a16="http://schemas.microsoft.com/office/drawing/2014/main" id="{A36885DF-EB43-4ED1-AE03-54E86E09D60B}"/>
                  </a:ext>
                </a:extLst>
              </p:cNvPr>
              <p:cNvSpPr>
                <a:spLocks/>
              </p:cNvSpPr>
              <p:nvPr/>
            </p:nvSpPr>
            <p:spPr bwMode="auto">
              <a:xfrm>
                <a:off x="9819" y="138"/>
                <a:ext cx="1081" cy="1081"/>
              </a:xfrm>
              <a:custGeom>
                <a:avLst/>
                <a:gdLst>
                  <a:gd name="T0" fmla="+- 0 10360 9819"/>
                  <a:gd name="T1" fmla="*/ T0 w 1081"/>
                  <a:gd name="T2" fmla="+- 0 138 138"/>
                  <a:gd name="T3" fmla="*/ 138 h 1081"/>
                  <a:gd name="T4" fmla="+- 0 10272 9819"/>
                  <a:gd name="T5" fmla="*/ T4 w 1081"/>
                  <a:gd name="T6" fmla="+- 0 145 138"/>
                  <a:gd name="T7" fmla="*/ 145 h 1081"/>
                  <a:gd name="T8" fmla="+- 0 10189 9819"/>
                  <a:gd name="T9" fmla="*/ T8 w 1081"/>
                  <a:gd name="T10" fmla="+- 0 166 138"/>
                  <a:gd name="T11" fmla="*/ 166 h 1081"/>
                  <a:gd name="T12" fmla="+- 0 10112 9819"/>
                  <a:gd name="T13" fmla="*/ T12 w 1081"/>
                  <a:gd name="T14" fmla="+- 0 199 138"/>
                  <a:gd name="T15" fmla="*/ 199 h 1081"/>
                  <a:gd name="T16" fmla="+- 0 10041 9819"/>
                  <a:gd name="T17" fmla="*/ T16 w 1081"/>
                  <a:gd name="T18" fmla="+- 0 243 138"/>
                  <a:gd name="T19" fmla="*/ 243 h 1081"/>
                  <a:gd name="T20" fmla="+- 0 9978 9819"/>
                  <a:gd name="T21" fmla="*/ T20 w 1081"/>
                  <a:gd name="T22" fmla="+- 0 297 138"/>
                  <a:gd name="T23" fmla="*/ 297 h 1081"/>
                  <a:gd name="T24" fmla="+- 0 9924 9819"/>
                  <a:gd name="T25" fmla="*/ T24 w 1081"/>
                  <a:gd name="T26" fmla="+- 0 360 138"/>
                  <a:gd name="T27" fmla="*/ 360 h 1081"/>
                  <a:gd name="T28" fmla="+- 0 9880 9819"/>
                  <a:gd name="T29" fmla="*/ T28 w 1081"/>
                  <a:gd name="T30" fmla="+- 0 431 138"/>
                  <a:gd name="T31" fmla="*/ 431 h 1081"/>
                  <a:gd name="T32" fmla="+- 0 9847 9819"/>
                  <a:gd name="T33" fmla="*/ T32 w 1081"/>
                  <a:gd name="T34" fmla="+- 0 508 138"/>
                  <a:gd name="T35" fmla="*/ 508 h 1081"/>
                  <a:gd name="T36" fmla="+- 0 9826 9819"/>
                  <a:gd name="T37" fmla="*/ T36 w 1081"/>
                  <a:gd name="T38" fmla="+- 0 591 138"/>
                  <a:gd name="T39" fmla="*/ 591 h 1081"/>
                  <a:gd name="T40" fmla="+- 0 9819 9819"/>
                  <a:gd name="T41" fmla="*/ T40 w 1081"/>
                  <a:gd name="T42" fmla="+- 0 679 138"/>
                  <a:gd name="T43" fmla="*/ 679 h 1081"/>
                  <a:gd name="T44" fmla="+- 0 9821 9819"/>
                  <a:gd name="T45" fmla="*/ T44 w 1081"/>
                  <a:gd name="T46" fmla="+- 0 723 138"/>
                  <a:gd name="T47" fmla="*/ 723 h 1081"/>
                  <a:gd name="T48" fmla="+- 0 9835 9819"/>
                  <a:gd name="T49" fmla="*/ T48 w 1081"/>
                  <a:gd name="T50" fmla="+- 0 808 138"/>
                  <a:gd name="T51" fmla="*/ 808 h 1081"/>
                  <a:gd name="T52" fmla="+- 0 9862 9819"/>
                  <a:gd name="T53" fmla="*/ T52 w 1081"/>
                  <a:gd name="T54" fmla="+- 0 889 138"/>
                  <a:gd name="T55" fmla="*/ 889 h 1081"/>
                  <a:gd name="T56" fmla="+- 0 9900 9819"/>
                  <a:gd name="T57" fmla="*/ T56 w 1081"/>
                  <a:gd name="T58" fmla="+- 0 963 138"/>
                  <a:gd name="T59" fmla="*/ 963 h 1081"/>
                  <a:gd name="T60" fmla="+- 0 9950 9819"/>
                  <a:gd name="T61" fmla="*/ T60 w 1081"/>
                  <a:gd name="T62" fmla="+- 0 1030 138"/>
                  <a:gd name="T63" fmla="*/ 1030 h 1081"/>
                  <a:gd name="T64" fmla="+- 0 10008 9819"/>
                  <a:gd name="T65" fmla="*/ T64 w 1081"/>
                  <a:gd name="T66" fmla="+- 0 1089 138"/>
                  <a:gd name="T67" fmla="*/ 1089 h 1081"/>
                  <a:gd name="T68" fmla="+- 0 10075 9819"/>
                  <a:gd name="T69" fmla="*/ T68 w 1081"/>
                  <a:gd name="T70" fmla="+- 0 1138 138"/>
                  <a:gd name="T71" fmla="*/ 1138 h 1081"/>
                  <a:gd name="T72" fmla="+- 0 10150 9819"/>
                  <a:gd name="T73" fmla="*/ T72 w 1081"/>
                  <a:gd name="T74" fmla="+- 0 1177 138"/>
                  <a:gd name="T75" fmla="*/ 1177 h 1081"/>
                  <a:gd name="T76" fmla="+- 0 10230 9819"/>
                  <a:gd name="T77" fmla="*/ T76 w 1081"/>
                  <a:gd name="T78" fmla="+- 0 1203 138"/>
                  <a:gd name="T79" fmla="*/ 1203 h 1081"/>
                  <a:gd name="T80" fmla="+- 0 10316 9819"/>
                  <a:gd name="T81" fmla="*/ T80 w 1081"/>
                  <a:gd name="T82" fmla="+- 0 1217 138"/>
                  <a:gd name="T83" fmla="*/ 1217 h 1081"/>
                  <a:gd name="T84" fmla="+- 0 10360 9819"/>
                  <a:gd name="T85" fmla="*/ T84 w 1081"/>
                  <a:gd name="T86" fmla="+- 0 1219 138"/>
                  <a:gd name="T87" fmla="*/ 1219 h 1081"/>
                  <a:gd name="T88" fmla="+- 0 10404 9819"/>
                  <a:gd name="T89" fmla="*/ T88 w 1081"/>
                  <a:gd name="T90" fmla="+- 0 1217 138"/>
                  <a:gd name="T91" fmla="*/ 1217 h 1081"/>
                  <a:gd name="T92" fmla="+- 0 10490 9819"/>
                  <a:gd name="T93" fmla="*/ T92 w 1081"/>
                  <a:gd name="T94" fmla="+- 0 1203 138"/>
                  <a:gd name="T95" fmla="*/ 1203 h 1081"/>
                  <a:gd name="T96" fmla="+- 0 10570 9819"/>
                  <a:gd name="T97" fmla="*/ T96 w 1081"/>
                  <a:gd name="T98" fmla="+- 0 1177 138"/>
                  <a:gd name="T99" fmla="*/ 1177 h 1081"/>
                  <a:gd name="T100" fmla="+- 0 10644 9819"/>
                  <a:gd name="T101" fmla="*/ T100 w 1081"/>
                  <a:gd name="T102" fmla="+- 0 1138 138"/>
                  <a:gd name="T103" fmla="*/ 1138 h 1081"/>
                  <a:gd name="T104" fmla="+- 0 10711 9819"/>
                  <a:gd name="T105" fmla="*/ T104 w 1081"/>
                  <a:gd name="T106" fmla="+- 0 1089 138"/>
                  <a:gd name="T107" fmla="*/ 1089 h 1081"/>
                  <a:gd name="T108" fmla="+- 0 10770 9819"/>
                  <a:gd name="T109" fmla="*/ T108 w 1081"/>
                  <a:gd name="T110" fmla="+- 0 1030 138"/>
                  <a:gd name="T111" fmla="*/ 1030 h 1081"/>
                  <a:gd name="T112" fmla="+- 0 10819 9819"/>
                  <a:gd name="T113" fmla="*/ T112 w 1081"/>
                  <a:gd name="T114" fmla="+- 0 963 138"/>
                  <a:gd name="T115" fmla="*/ 963 h 1081"/>
                  <a:gd name="T116" fmla="+- 0 10858 9819"/>
                  <a:gd name="T117" fmla="*/ T116 w 1081"/>
                  <a:gd name="T118" fmla="+- 0 889 138"/>
                  <a:gd name="T119" fmla="*/ 889 h 1081"/>
                  <a:gd name="T120" fmla="+- 0 10884 9819"/>
                  <a:gd name="T121" fmla="*/ T120 w 1081"/>
                  <a:gd name="T122" fmla="+- 0 808 138"/>
                  <a:gd name="T123" fmla="*/ 808 h 1081"/>
                  <a:gd name="T124" fmla="+- 0 10898 9819"/>
                  <a:gd name="T125" fmla="*/ T124 w 1081"/>
                  <a:gd name="T126" fmla="+- 0 723 138"/>
                  <a:gd name="T127" fmla="*/ 723 h 1081"/>
                  <a:gd name="T128" fmla="+- 0 10900 9819"/>
                  <a:gd name="T129" fmla="*/ T128 w 1081"/>
                  <a:gd name="T130" fmla="+- 0 679 138"/>
                  <a:gd name="T131" fmla="*/ 679 h 1081"/>
                  <a:gd name="T132" fmla="+- 0 10898 9819"/>
                  <a:gd name="T133" fmla="*/ T132 w 1081"/>
                  <a:gd name="T134" fmla="+- 0 634 138"/>
                  <a:gd name="T135" fmla="*/ 634 h 1081"/>
                  <a:gd name="T136" fmla="+- 0 10884 9819"/>
                  <a:gd name="T137" fmla="*/ T136 w 1081"/>
                  <a:gd name="T138" fmla="+- 0 549 138"/>
                  <a:gd name="T139" fmla="*/ 549 h 1081"/>
                  <a:gd name="T140" fmla="+- 0 10858 9819"/>
                  <a:gd name="T141" fmla="*/ T140 w 1081"/>
                  <a:gd name="T142" fmla="+- 0 469 138"/>
                  <a:gd name="T143" fmla="*/ 469 h 1081"/>
                  <a:gd name="T144" fmla="+- 0 10819 9819"/>
                  <a:gd name="T145" fmla="*/ T144 w 1081"/>
                  <a:gd name="T146" fmla="+- 0 394 138"/>
                  <a:gd name="T147" fmla="*/ 394 h 1081"/>
                  <a:gd name="T148" fmla="+- 0 10770 9819"/>
                  <a:gd name="T149" fmla="*/ T148 w 1081"/>
                  <a:gd name="T150" fmla="+- 0 327 138"/>
                  <a:gd name="T151" fmla="*/ 327 h 1081"/>
                  <a:gd name="T152" fmla="+- 0 10711 9819"/>
                  <a:gd name="T153" fmla="*/ T152 w 1081"/>
                  <a:gd name="T154" fmla="+- 0 269 138"/>
                  <a:gd name="T155" fmla="*/ 269 h 1081"/>
                  <a:gd name="T156" fmla="+- 0 10644 9819"/>
                  <a:gd name="T157" fmla="*/ T156 w 1081"/>
                  <a:gd name="T158" fmla="+- 0 219 138"/>
                  <a:gd name="T159" fmla="*/ 219 h 1081"/>
                  <a:gd name="T160" fmla="+- 0 10570 9819"/>
                  <a:gd name="T161" fmla="*/ T160 w 1081"/>
                  <a:gd name="T162" fmla="+- 0 181 138"/>
                  <a:gd name="T163" fmla="*/ 181 h 1081"/>
                  <a:gd name="T164" fmla="+- 0 10490 9819"/>
                  <a:gd name="T165" fmla="*/ T164 w 1081"/>
                  <a:gd name="T166" fmla="+- 0 154 138"/>
                  <a:gd name="T167" fmla="*/ 154 h 1081"/>
                  <a:gd name="T168" fmla="+- 0 10404 9819"/>
                  <a:gd name="T169" fmla="*/ T168 w 1081"/>
                  <a:gd name="T170" fmla="+- 0 140 138"/>
                  <a:gd name="T171" fmla="*/ 140 h 1081"/>
                  <a:gd name="T172" fmla="+- 0 10360 9819"/>
                  <a:gd name="T173" fmla="*/ T172 w 1081"/>
                  <a:gd name="T174" fmla="+- 0 138 138"/>
                  <a:gd name="T175" fmla="*/ 138 h 108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1081" h="1081">
                    <a:moveTo>
                      <a:pt x="541" y="0"/>
                    </a:moveTo>
                    <a:lnTo>
                      <a:pt x="453" y="7"/>
                    </a:lnTo>
                    <a:lnTo>
                      <a:pt x="370" y="28"/>
                    </a:lnTo>
                    <a:lnTo>
                      <a:pt x="293" y="61"/>
                    </a:lnTo>
                    <a:lnTo>
                      <a:pt x="222" y="105"/>
                    </a:lnTo>
                    <a:lnTo>
                      <a:pt x="159" y="159"/>
                    </a:lnTo>
                    <a:lnTo>
                      <a:pt x="105" y="222"/>
                    </a:lnTo>
                    <a:lnTo>
                      <a:pt x="61" y="293"/>
                    </a:lnTo>
                    <a:lnTo>
                      <a:pt x="28" y="370"/>
                    </a:lnTo>
                    <a:lnTo>
                      <a:pt x="7" y="453"/>
                    </a:lnTo>
                    <a:lnTo>
                      <a:pt x="0" y="541"/>
                    </a:lnTo>
                    <a:lnTo>
                      <a:pt x="2" y="585"/>
                    </a:lnTo>
                    <a:lnTo>
                      <a:pt x="16" y="670"/>
                    </a:lnTo>
                    <a:lnTo>
                      <a:pt x="43" y="751"/>
                    </a:lnTo>
                    <a:lnTo>
                      <a:pt x="81" y="825"/>
                    </a:lnTo>
                    <a:lnTo>
                      <a:pt x="131" y="892"/>
                    </a:lnTo>
                    <a:lnTo>
                      <a:pt x="189" y="951"/>
                    </a:lnTo>
                    <a:lnTo>
                      <a:pt x="256" y="1000"/>
                    </a:lnTo>
                    <a:lnTo>
                      <a:pt x="331" y="1039"/>
                    </a:lnTo>
                    <a:lnTo>
                      <a:pt x="411" y="1065"/>
                    </a:lnTo>
                    <a:lnTo>
                      <a:pt x="497" y="1079"/>
                    </a:lnTo>
                    <a:lnTo>
                      <a:pt x="541" y="1081"/>
                    </a:lnTo>
                    <a:lnTo>
                      <a:pt x="585" y="1079"/>
                    </a:lnTo>
                    <a:lnTo>
                      <a:pt x="671" y="1065"/>
                    </a:lnTo>
                    <a:lnTo>
                      <a:pt x="751" y="1039"/>
                    </a:lnTo>
                    <a:lnTo>
                      <a:pt x="825" y="1000"/>
                    </a:lnTo>
                    <a:lnTo>
                      <a:pt x="892" y="951"/>
                    </a:lnTo>
                    <a:lnTo>
                      <a:pt x="951" y="892"/>
                    </a:lnTo>
                    <a:lnTo>
                      <a:pt x="1000" y="825"/>
                    </a:lnTo>
                    <a:lnTo>
                      <a:pt x="1039" y="751"/>
                    </a:lnTo>
                    <a:lnTo>
                      <a:pt x="1065" y="670"/>
                    </a:lnTo>
                    <a:lnTo>
                      <a:pt x="1079" y="585"/>
                    </a:lnTo>
                    <a:lnTo>
                      <a:pt x="1081" y="541"/>
                    </a:lnTo>
                    <a:lnTo>
                      <a:pt x="1079" y="496"/>
                    </a:lnTo>
                    <a:lnTo>
                      <a:pt x="1065" y="411"/>
                    </a:lnTo>
                    <a:lnTo>
                      <a:pt x="1039" y="331"/>
                    </a:lnTo>
                    <a:lnTo>
                      <a:pt x="1000" y="256"/>
                    </a:lnTo>
                    <a:lnTo>
                      <a:pt x="951" y="189"/>
                    </a:lnTo>
                    <a:lnTo>
                      <a:pt x="892" y="131"/>
                    </a:lnTo>
                    <a:lnTo>
                      <a:pt x="825" y="81"/>
                    </a:lnTo>
                    <a:lnTo>
                      <a:pt x="751" y="43"/>
                    </a:lnTo>
                    <a:lnTo>
                      <a:pt x="671" y="16"/>
                    </a:lnTo>
                    <a:lnTo>
                      <a:pt x="585" y="2"/>
                    </a:lnTo>
                    <a:lnTo>
                      <a:pt x="541" y="0"/>
                    </a:lnTo>
                    <a:close/>
                  </a:path>
                </a:pathLst>
              </a:custGeom>
              <a:solidFill>
                <a:srgbClr val="CDE2F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41" name="Freeform 216">
              <a:extLst>
                <a:ext uri="{FF2B5EF4-FFF2-40B4-BE49-F238E27FC236}">
                  <a16:creationId xmlns:a16="http://schemas.microsoft.com/office/drawing/2014/main" id="{A94F431B-A5D5-4542-825F-ED4E81F41B5D}"/>
                </a:ext>
              </a:extLst>
            </p:cNvPr>
            <p:cNvSpPr>
              <a:spLocks/>
            </p:cNvSpPr>
            <p:nvPr/>
          </p:nvSpPr>
          <p:spPr bwMode="auto">
            <a:xfrm>
              <a:off x="8627" y="8627"/>
              <a:ext cx="1708150" cy="1708150"/>
            </a:xfrm>
            <a:custGeom>
              <a:avLst/>
              <a:gdLst>
                <a:gd name="T0" fmla="+- 0 10360 9733"/>
                <a:gd name="T1" fmla="*/ T0 w 1254"/>
                <a:gd name="T2" fmla="+- 0 52 52"/>
                <a:gd name="T3" fmla="*/ 52 h 1254"/>
                <a:gd name="T4" fmla="+- 0 10258 9733"/>
                <a:gd name="T5" fmla="*/ T4 w 1254"/>
                <a:gd name="T6" fmla="+- 0 60 52"/>
                <a:gd name="T7" fmla="*/ 60 h 1254"/>
                <a:gd name="T8" fmla="+- 0 10162 9733"/>
                <a:gd name="T9" fmla="*/ T8 w 1254"/>
                <a:gd name="T10" fmla="+- 0 84 52"/>
                <a:gd name="T11" fmla="*/ 84 h 1254"/>
                <a:gd name="T12" fmla="+- 0 10072 9733"/>
                <a:gd name="T13" fmla="*/ T12 w 1254"/>
                <a:gd name="T14" fmla="+- 0 122 52"/>
                <a:gd name="T15" fmla="*/ 122 h 1254"/>
                <a:gd name="T16" fmla="+- 0 9990 9733"/>
                <a:gd name="T17" fmla="*/ T16 w 1254"/>
                <a:gd name="T18" fmla="+- 0 173 52"/>
                <a:gd name="T19" fmla="*/ 173 h 1254"/>
                <a:gd name="T20" fmla="+- 0 9916 9733"/>
                <a:gd name="T21" fmla="*/ T20 w 1254"/>
                <a:gd name="T22" fmla="+- 0 235 52"/>
                <a:gd name="T23" fmla="*/ 235 h 1254"/>
                <a:gd name="T24" fmla="+- 0 9854 9733"/>
                <a:gd name="T25" fmla="*/ T24 w 1254"/>
                <a:gd name="T26" fmla="+- 0 309 52"/>
                <a:gd name="T27" fmla="*/ 309 h 1254"/>
                <a:gd name="T28" fmla="+- 0 9803 9733"/>
                <a:gd name="T29" fmla="*/ T28 w 1254"/>
                <a:gd name="T30" fmla="+- 0 391 52"/>
                <a:gd name="T31" fmla="*/ 391 h 1254"/>
                <a:gd name="T32" fmla="+- 0 9765 9733"/>
                <a:gd name="T33" fmla="*/ T32 w 1254"/>
                <a:gd name="T34" fmla="+- 0 481 52"/>
                <a:gd name="T35" fmla="*/ 481 h 1254"/>
                <a:gd name="T36" fmla="+- 0 9741 9733"/>
                <a:gd name="T37" fmla="*/ T36 w 1254"/>
                <a:gd name="T38" fmla="+- 0 577 52"/>
                <a:gd name="T39" fmla="*/ 577 h 1254"/>
                <a:gd name="T40" fmla="+- 0 9733 9733"/>
                <a:gd name="T41" fmla="*/ T40 w 1254"/>
                <a:gd name="T42" fmla="+- 0 679 52"/>
                <a:gd name="T43" fmla="*/ 679 h 1254"/>
                <a:gd name="T44" fmla="+- 0 9735 9733"/>
                <a:gd name="T45" fmla="*/ T44 w 1254"/>
                <a:gd name="T46" fmla="+- 0 730 52"/>
                <a:gd name="T47" fmla="*/ 730 h 1254"/>
                <a:gd name="T48" fmla="+- 0 9751 9733"/>
                <a:gd name="T49" fmla="*/ T48 w 1254"/>
                <a:gd name="T50" fmla="+- 0 829 52"/>
                <a:gd name="T51" fmla="*/ 829 h 1254"/>
                <a:gd name="T52" fmla="+- 0 9782 9733"/>
                <a:gd name="T53" fmla="*/ T52 w 1254"/>
                <a:gd name="T54" fmla="+- 0 923 52"/>
                <a:gd name="T55" fmla="*/ 923 h 1254"/>
                <a:gd name="T56" fmla="+- 0 9827 9733"/>
                <a:gd name="T57" fmla="*/ T56 w 1254"/>
                <a:gd name="T58" fmla="+- 0 1009 52"/>
                <a:gd name="T59" fmla="*/ 1009 h 1254"/>
                <a:gd name="T60" fmla="+- 0 9884 9733"/>
                <a:gd name="T61" fmla="*/ T60 w 1254"/>
                <a:gd name="T62" fmla="+- 0 1087 52"/>
                <a:gd name="T63" fmla="*/ 1087 h 1254"/>
                <a:gd name="T64" fmla="+- 0 9952 9733"/>
                <a:gd name="T65" fmla="*/ T64 w 1254"/>
                <a:gd name="T66" fmla="+- 0 1155 52"/>
                <a:gd name="T67" fmla="*/ 1155 h 1254"/>
                <a:gd name="T68" fmla="+- 0 10030 9733"/>
                <a:gd name="T69" fmla="*/ T68 w 1254"/>
                <a:gd name="T70" fmla="+- 0 1212 52"/>
                <a:gd name="T71" fmla="*/ 1212 h 1254"/>
                <a:gd name="T72" fmla="+- 0 10116 9733"/>
                <a:gd name="T73" fmla="*/ T72 w 1254"/>
                <a:gd name="T74" fmla="+- 0 1257 52"/>
                <a:gd name="T75" fmla="*/ 1257 h 1254"/>
                <a:gd name="T76" fmla="+- 0 10209 9733"/>
                <a:gd name="T77" fmla="*/ T76 w 1254"/>
                <a:gd name="T78" fmla="+- 0 1288 52"/>
                <a:gd name="T79" fmla="*/ 1288 h 1254"/>
                <a:gd name="T80" fmla="+- 0 10308 9733"/>
                <a:gd name="T81" fmla="*/ T80 w 1254"/>
                <a:gd name="T82" fmla="+- 0 1304 52"/>
                <a:gd name="T83" fmla="*/ 1304 h 1254"/>
                <a:gd name="T84" fmla="+- 0 10360 9733"/>
                <a:gd name="T85" fmla="*/ T84 w 1254"/>
                <a:gd name="T86" fmla="+- 0 1306 52"/>
                <a:gd name="T87" fmla="*/ 1306 h 1254"/>
                <a:gd name="T88" fmla="+- 0 10411 9733"/>
                <a:gd name="T89" fmla="*/ T88 w 1254"/>
                <a:gd name="T90" fmla="+- 0 1304 52"/>
                <a:gd name="T91" fmla="*/ 1304 h 1254"/>
                <a:gd name="T92" fmla="+- 0 10510 9733"/>
                <a:gd name="T93" fmla="*/ T92 w 1254"/>
                <a:gd name="T94" fmla="+- 0 1288 52"/>
                <a:gd name="T95" fmla="*/ 1288 h 1254"/>
                <a:gd name="T96" fmla="+- 0 10604 9733"/>
                <a:gd name="T97" fmla="*/ T96 w 1254"/>
                <a:gd name="T98" fmla="+- 0 1257 52"/>
                <a:gd name="T99" fmla="*/ 1257 h 1254"/>
                <a:gd name="T100" fmla="+- 0 10690 9733"/>
                <a:gd name="T101" fmla="*/ T100 w 1254"/>
                <a:gd name="T102" fmla="+- 0 1212 52"/>
                <a:gd name="T103" fmla="*/ 1212 h 1254"/>
                <a:gd name="T104" fmla="+- 0 10768 9733"/>
                <a:gd name="T105" fmla="*/ T104 w 1254"/>
                <a:gd name="T106" fmla="+- 0 1155 52"/>
                <a:gd name="T107" fmla="*/ 1155 h 1254"/>
                <a:gd name="T108" fmla="+- 0 10792 9733"/>
                <a:gd name="T109" fmla="*/ T108 w 1254"/>
                <a:gd name="T110" fmla="+- 0 1132 52"/>
                <a:gd name="T111" fmla="*/ 1132 h 1254"/>
                <a:gd name="T112" fmla="+- 0 10360 9733"/>
                <a:gd name="T113" fmla="*/ T112 w 1254"/>
                <a:gd name="T114" fmla="+- 0 1132 52"/>
                <a:gd name="T115" fmla="*/ 1132 h 1254"/>
                <a:gd name="T116" fmla="+- 0 10323 9733"/>
                <a:gd name="T117" fmla="*/ T116 w 1254"/>
                <a:gd name="T118" fmla="+- 0 1131 52"/>
                <a:gd name="T119" fmla="*/ 1131 h 1254"/>
                <a:gd name="T120" fmla="+- 0 10251 9733"/>
                <a:gd name="T121" fmla="*/ T120 w 1254"/>
                <a:gd name="T122" fmla="+- 0 1119 52"/>
                <a:gd name="T123" fmla="*/ 1119 h 1254"/>
                <a:gd name="T124" fmla="+- 0 10183 9733"/>
                <a:gd name="T125" fmla="*/ T124 w 1254"/>
                <a:gd name="T126" fmla="+- 0 1097 52"/>
                <a:gd name="T127" fmla="*/ 1097 h 1254"/>
                <a:gd name="T128" fmla="+- 0 10121 9733"/>
                <a:gd name="T129" fmla="*/ T128 w 1254"/>
                <a:gd name="T130" fmla="+- 0 1064 52"/>
                <a:gd name="T131" fmla="*/ 1064 h 1254"/>
                <a:gd name="T132" fmla="+- 0 10065 9733"/>
                <a:gd name="T133" fmla="*/ T132 w 1254"/>
                <a:gd name="T134" fmla="+- 0 1023 52"/>
                <a:gd name="T135" fmla="*/ 1023 h 1254"/>
                <a:gd name="T136" fmla="+- 0 10015 9733"/>
                <a:gd name="T137" fmla="*/ T136 w 1254"/>
                <a:gd name="T138" fmla="+- 0 974 52"/>
                <a:gd name="T139" fmla="*/ 974 h 1254"/>
                <a:gd name="T140" fmla="+- 0 9974 9733"/>
                <a:gd name="T141" fmla="*/ T140 w 1254"/>
                <a:gd name="T142" fmla="+- 0 918 52"/>
                <a:gd name="T143" fmla="*/ 918 h 1254"/>
                <a:gd name="T144" fmla="+- 0 9942 9733"/>
                <a:gd name="T145" fmla="*/ T144 w 1254"/>
                <a:gd name="T146" fmla="+- 0 855 52"/>
                <a:gd name="T147" fmla="*/ 855 h 1254"/>
                <a:gd name="T148" fmla="+- 0 9919 9733"/>
                <a:gd name="T149" fmla="*/ T148 w 1254"/>
                <a:gd name="T150" fmla="+- 0 788 52"/>
                <a:gd name="T151" fmla="*/ 788 h 1254"/>
                <a:gd name="T152" fmla="+- 0 9908 9733"/>
                <a:gd name="T153" fmla="*/ T152 w 1254"/>
                <a:gd name="T154" fmla="+- 0 716 52"/>
                <a:gd name="T155" fmla="*/ 716 h 1254"/>
                <a:gd name="T156" fmla="+- 0 9906 9733"/>
                <a:gd name="T157" fmla="*/ T156 w 1254"/>
                <a:gd name="T158" fmla="+- 0 679 52"/>
                <a:gd name="T159" fmla="*/ 679 h 1254"/>
                <a:gd name="T160" fmla="+- 0 9908 9733"/>
                <a:gd name="T161" fmla="*/ T160 w 1254"/>
                <a:gd name="T162" fmla="+- 0 642 52"/>
                <a:gd name="T163" fmla="*/ 642 h 1254"/>
                <a:gd name="T164" fmla="+- 0 9919 9733"/>
                <a:gd name="T165" fmla="*/ T164 w 1254"/>
                <a:gd name="T166" fmla="+- 0 570 52"/>
                <a:gd name="T167" fmla="*/ 570 h 1254"/>
                <a:gd name="T168" fmla="+- 0 9942 9733"/>
                <a:gd name="T169" fmla="*/ T168 w 1254"/>
                <a:gd name="T170" fmla="+- 0 502 52"/>
                <a:gd name="T171" fmla="*/ 502 h 1254"/>
                <a:gd name="T172" fmla="+- 0 9974 9733"/>
                <a:gd name="T173" fmla="*/ T172 w 1254"/>
                <a:gd name="T174" fmla="+- 0 440 52"/>
                <a:gd name="T175" fmla="*/ 440 h 1254"/>
                <a:gd name="T176" fmla="+- 0 10015 9733"/>
                <a:gd name="T177" fmla="*/ T176 w 1254"/>
                <a:gd name="T178" fmla="+- 0 384 52"/>
                <a:gd name="T179" fmla="*/ 384 h 1254"/>
                <a:gd name="T180" fmla="+- 0 10065 9733"/>
                <a:gd name="T181" fmla="*/ T180 w 1254"/>
                <a:gd name="T182" fmla="+- 0 334 52"/>
                <a:gd name="T183" fmla="*/ 334 h 1254"/>
                <a:gd name="T184" fmla="+- 0 10121 9733"/>
                <a:gd name="T185" fmla="*/ T184 w 1254"/>
                <a:gd name="T186" fmla="+- 0 293 52"/>
                <a:gd name="T187" fmla="*/ 293 h 1254"/>
                <a:gd name="T188" fmla="+- 0 10183 9733"/>
                <a:gd name="T189" fmla="*/ T188 w 1254"/>
                <a:gd name="T190" fmla="+- 0 261 52"/>
                <a:gd name="T191" fmla="*/ 261 h 1254"/>
                <a:gd name="T192" fmla="+- 0 10251 9733"/>
                <a:gd name="T193" fmla="*/ T192 w 1254"/>
                <a:gd name="T194" fmla="+- 0 238 52"/>
                <a:gd name="T195" fmla="*/ 238 h 1254"/>
                <a:gd name="T196" fmla="+- 0 10323 9733"/>
                <a:gd name="T197" fmla="*/ T196 w 1254"/>
                <a:gd name="T198" fmla="+- 0 227 52"/>
                <a:gd name="T199" fmla="*/ 227 h 1254"/>
                <a:gd name="T200" fmla="+- 0 10360 9733"/>
                <a:gd name="T201" fmla="*/ T200 w 1254"/>
                <a:gd name="T202" fmla="+- 0 225 52"/>
                <a:gd name="T203" fmla="*/ 225 h 1254"/>
                <a:gd name="T204" fmla="+- 0 10792 9733"/>
                <a:gd name="T205" fmla="*/ T204 w 1254"/>
                <a:gd name="T206" fmla="+- 0 225 52"/>
                <a:gd name="T207" fmla="*/ 225 h 1254"/>
                <a:gd name="T208" fmla="+- 0 10768 9733"/>
                <a:gd name="T209" fmla="*/ T208 w 1254"/>
                <a:gd name="T210" fmla="+- 0 203 52"/>
                <a:gd name="T211" fmla="*/ 203 h 1254"/>
                <a:gd name="T212" fmla="+- 0 10690 9733"/>
                <a:gd name="T213" fmla="*/ T212 w 1254"/>
                <a:gd name="T214" fmla="+- 0 146 52"/>
                <a:gd name="T215" fmla="*/ 146 h 1254"/>
                <a:gd name="T216" fmla="+- 0 10604 9733"/>
                <a:gd name="T217" fmla="*/ T216 w 1254"/>
                <a:gd name="T218" fmla="+- 0 101 52"/>
                <a:gd name="T219" fmla="*/ 101 h 1254"/>
                <a:gd name="T220" fmla="+- 0 10510 9733"/>
                <a:gd name="T221" fmla="*/ T220 w 1254"/>
                <a:gd name="T222" fmla="+- 0 70 52"/>
                <a:gd name="T223" fmla="*/ 70 h 1254"/>
                <a:gd name="T224" fmla="+- 0 10411 9733"/>
                <a:gd name="T225" fmla="*/ T224 w 1254"/>
                <a:gd name="T226" fmla="+- 0 54 52"/>
                <a:gd name="T227" fmla="*/ 54 h 1254"/>
                <a:gd name="T228" fmla="+- 0 10360 9733"/>
                <a:gd name="T229" fmla="*/ T228 w 1254"/>
                <a:gd name="T230" fmla="+- 0 52 52"/>
                <a:gd name="T231" fmla="*/ 52 h 12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254" h="1254">
                  <a:moveTo>
                    <a:pt x="627" y="0"/>
                  </a:moveTo>
                  <a:lnTo>
                    <a:pt x="525" y="8"/>
                  </a:lnTo>
                  <a:lnTo>
                    <a:pt x="429" y="32"/>
                  </a:lnTo>
                  <a:lnTo>
                    <a:pt x="339" y="70"/>
                  </a:lnTo>
                  <a:lnTo>
                    <a:pt x="257" y="121"/>
                  </a:lnTo>
                  <a:lnTo>
                    <a:pt x="183" y="183"/>
                  </a:lnTo>
                  <a:lnTo>
                    <a:pt x="121" y="257"/>
                  </a:lnTo>
                  <a:lnTo>
                    <a:pt x="70" y="339"/>
                  </a:lnTo>
                  <a:lnTo>
                    <a:pt x="32" y="429"/>
                  </a:lnTo>
                  <a:lnTo>
                    <a:pt x="8" y="525"/>
                  </a:lnTo>
                  <a:lnTo>
                    <a:pt x="0" y="627"/>
                  </a:lnTo>
                  <a:lnTo>
                    <a:pt x="2" y="678"/>
                  </a:lnTo>
                  <a:lnTo>
                    <a:pt x="18" y="777"/>
                  </a:lnTo>
                  <a:lnTo>
                    <a:pt x="49" y="871"/>
                  </a:lnTo>
                  <a:lnTo>
                    <a:pt x="94" y="957"/>
                  </a:lnTo>
                  <a:lnTo>
                    <a:pt x="151" y="1035"/>
                  </a:lnTo>
                  <a:lnTo>
                    <a:pt x="219" y="1103"/>
                  </a:lnTo>
                  <a:lnTo>
                    <a:pt x="297" y="1160"/>
                  </a:lnTo>
                  <a:lnTo>
                    <a:pt x="383" y="1205"/>
                  </a:lnTo>
                  <a:lnTo>
                    <a:pt x="476" y="1236"/>
                  </a:lnTo>
                  <a:lnTo>
                    <a:pt x="575" y="1252"/>
                  </a:lnTo>
                  <a:lnTo>
                    <a:pt x="627" y="1254"/>
                  </a:lnTo>
                  <a:lnTo>
                    <a:pt x="678" y="1252"/>
                  </a:lnTo>
                  <a:lnTo>
                    <a:pt x="777" y="1236"/>
                  </a:lnTo>
                  <a:lnTo>
                    <a:pt x="871" y="1205"/>
                  </a:lnTo>
                  <a:lnTo>
                    <a:pt x="957" y="1160"/>
                  </a:lnTo>
                  <a:lnTo>
                    <a:pt x="1035" y="1103"/>
                  </a:lnTo>
                  <a:lnTo>
                    <a:pt x="1059" y="1080"/>
                  </a:lnTo>
                  <a:lnTo>
                    <a:pt x="627" y="1080"/>
                  </a:lnTo>
                  <a:lnTo>
                    <a:pt x="590" y="1079"/>
                  </a:lnTo>
                  <a:lnTo>
                    <a:pt x="518" y="1067"/>
                  </a:lnTo>
                  <a:lnTo>
                    <a:pt x="450" y="1045"/>
                  </a:lnTo>
                  <a:lnTo>
                    <a:pt x="388" y="1012"/>
                  </a:lnTo>
                  <a:lnTo>
                    <a:pt x="332" y="971"/>
                  </a:lnTo>
                  <a:lnTo>
                    <a:pt x="282" y="922"/>
                  </a:lnTo>
                  <a:lnTo>
                    <a:pt x="241" y="866"/>
                  </a:lnTo>
                  <a:lnTo>
                    <a:pt x="209" y="803"/>
                  </a:lnTo>
                  <a:lnTo>
                    <a:pt x="186" y="736"/>
                  </a:lnTo>
                  <a:lnTo>
                    <a:pt x="175" y="664"/>
                  </a:lnTo>
                  <a:lnTo>
                    <a:pt x="173" y="627"/>
                  </a:lnTo>
                  <a:lnTo>
                    <a:pt x="175" y="590"/>
                  </a:lnTo>
                  <a:lnTo>
                    <a:pt x="186" y="518"/>
                  </a:lnTo>
                  <a:lnTo>
                    <a:pt x="209" y="450"/>
                  </a:lnTo>
                  <a:lnTo>
                    <a:pt x="241" y="388"/>
                  </a:lnTo>
                  <a:lnTo>
                    <a:pt x="282" y="332"/>
                  </a:lnTo>
                  <a:lnTo>
                    <a:pt x="332" y="282"/>
                  </a:lnTo>
                  <a:lnTo>
                    <a:pt x="388" y="241"/>
                  </a:lnTo>
                  <a:lnTo>
                    <a:pt x="450" y="209"/>
                  </a:lnTo>
                  <a:lnTo>
                    <a:pt x="518" y="186"/>
                  </a:lnTo>
                  <a:lnTo>
                    <a:pt x="590" y="175"/>
                  </a:lnTo>
                  <a:lnTo>
                    <a:pt x="627" y="173"/>
                  </a:lnTo>
                  <a:lnTo>
                    <a:pt x="1059" y="173"/>
                  </a:lnTo>
                  <a:lnTo>
                    <a:pt x="1035" y="151"/>
                  </a:lnTo>
                  <a:lnTo>
                    <a:pt x="957" y="94"/>
                  </a:lnTo>
                  <a:lnTo>
                    <a:pt x="871" y="49"/>
                  </a:lnTo>
                  <a:lnTo>
                    <a:pt x="777" y="18"/>
                  </a:lnTo>
                  <a:lnTo>
                    <a:pt x="678" y="2"/>
                  </a:lnTo>
                  <a:lnTo>
                    <a:pt x="627" y="0"/>
                  </a:lnTo>
                  <a:close/>
                </a:path>
              </a:pathLst>
            </a:custGeom>
            <a:solidFill>
              <a:srgbClr val="1F70B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2" name="Freeform 217">
              <a:extLst>
                <a:ext uri="{FF2B5EF4-FFF2-40B4-BE49-F238E27FC236}">
                  <a16:creationId xmlns:a16="http://schemas.microsoft.com/office/drawing/2014/main" id="{3E3114B4-1B35-4A1C-9C7E-B041A67F7969}"/>
                </a:ext>
              </a:extLst>
            </p:cNvPr>
            <p:cNvSpPr>
              <a:spLocks/>
            </p:cNvSpPr>
            <p:nvPr/>
          </p:nvSpPr>
          <p:spPr bwMode="auto">
            <a:xfrm>
              <a:off x="0" y="0"/>
              <a:ext cx="1708150" cy="1730509"/>
            </a:xfrm>
            <a:custGeom>
              <a:avLst/>
              <a:gdLst>
                <a:gd name="T0" fmla="+- 0 10792 9733"/>
                <a:gd name="T1" fmla="*/ T0 w 1254"/>
                <a:gd name="T2" fmla="+- 0 225 52"/>
                <a:gd name="T3" fmla="*/ 225 h 1254"/>
                <a:gd name="T4" fmla="+- 0 10360 9733"/>
                <a:gd name="T5" fmla="*/ T4 w 1254"/>
                <a:gd name="T6" fmla="+- 0 225 52"/>
                <a:gd name="T7" fmla="*/ 225 h 1254"/>
                <a:gd name="T8" fmla="+- 0 10397 9733"/>
                <a:gd name="T9" fmla="*/ T8 w 1254"/>
                <a:gd name="T10" fmla="+- 0 227 52"/>
                <a:gd name="T11" fmla="*/ 227 h 1254"/>
                <a:gd name="T12" fmla="+- 0 10433 9733"/>
                <a:gd name="T13" fmla="*/ T12 w 1254"/>
                <a:gd name="T14" fmla="+- 0 231 52"/>
                <a:gd name="T15" fmla="*/ 231 h 1254"/>
                <a:gd name="T16" fmla="+- 0 10503 9733"/>
                <a:gd name="T17" fmla="*/ T16 w 1254"/>
                <a:gd name="T18" fmla="+- 0 248 52"/>
                <a:gd name="T19" fmla="*/ 248 h 1254"/>
                <a:gd name="T20" fmla="+- 0 10568 9733"/>
                <a:gd name="T21" fmla="*/ T20 w 1254"/>
                <a:gd name="T22" fmla="+- 0 276 52"/>
                <a:gd name="T23" fmla="*/ 276 h 1254"/>
                <a:gd name="T24" fmla="+- 0 10628 9733"/>
                <a:gd name="T25" fmla="*/ T24 w 1254"/>
                <a:gd name="T26" fmla="+- 0 313 52"/>
                <a:gd name="T27" fmla="*/ 313 h 1254"/>
                <a:gd name="T28" fmla="+- 0 10680 9733"/>
                <a:gd name="T29" fmla="*/ T28 w 1254"/>
                <a:gd name="T30" fmla="+- 0 358 52"/>
                <a:gd name="T31" fmla="*/ 358 h 1254"/>
                <a:gd name="T32" fmla="+- 0 10726 9733"/>
                <a:gd name="T33" fmla="*/ T32 w 1254"/>
                <a:gd name="T34" fmla="+- 0 411 52"/>
                <a:gd name="T35" fmla="*/ 411 h 1254"/>
                <a:gd name="T36" fmla="+- 0 10763 9733"/>
                <a:gd name="T37" fmla="*/ T36 w 1254"/>
                <a:gd name="T38" fmla="+- 0 470 52"/>
                <a:gd name="T39" fmla="*/ 470 h 1254"/>
                <a:gd name="T40" fmla="+- 0 10790 9733"/>
                <a:gd name="T41" fmla="*/ T40 w 1254"/>
                <a:gd name="T42" fmla="+- 0 536 52"/>
                <a:gd name="T43" fmla="*/ 536 h 1254"/>
                <a:gd name="T44" fmla="+- 0 10807 9733"/>
                <a:gd name="T45" fmla="*/ T44 w 1254"/>
                <a:gd name="T46" fmla="+- 0 605 52"/>
                <a:gd name="T47" fmla="*/ 605 h 1254"/>
                <a:gd name="T48" fmla="+- 0 10813 9733"/>
                <a:gd name="T49" fmla="*/ T48 w 1254"/>
                <a:gd name="T50" fmla="+- 0 679 52"/>
                <a:gd name="T51" fmla="*/ 679 h 1254"/>
                <a:gd name="T52" fmla="+- 0 10812 9733"/>
                <a:gd name="T53" fmla="*/ T52 w 1254"/>
                <a:gd name="T54" fmla="+- 0 716 52"/>
                <a:gd name="T55" fmla="*/ 716 h 1254"/>
                <a:gd name="T56" fmla="+- 0 10800 9733"/>
                <a:gd name="T57" fmla="*/ T56 w 1254"/>
                <a:gd name="T58" fmla="+- 0 788 52"/>
                <a:gd name="T59" fmla="*/ 788 h 1254"/>
                <a:gd name="T60" fmla="+- 0 10778 9733"/>
                <a:gd name="T61" fmla="*/ T60 w 1254"/>
                <a:gd name="T62" fmla="+- 0 855 52"/>
                <a:gd name="T63" fmla="*/ 855 h 1254"/>
                <a:gd name="T64" fmla="+- 0 10745 9733"/>
                <a:gd name="T65" fmla="*/ T64 w 1254"/>
                <a:gd name="T66" fmla="+- 0 918 52"/>
                <a:gd name="T67" fmla="*/ 918 h 1254"/>
                <a:gd name="T68" fmla="+- 0 10704 9733"/>
                <a:gd name="T69" fmla="*/ T68 w 1254"/>
                <a:gd name="T70" fmla="+- 0 974 52"/>
                <a:gd name="T71" fmla="*/ 974 h 1254"/>
                <a:gd name="T72" fmla="+- 0 10655 9733"/>
                <a:gd name="T73" fmla="*/ T72 w 1254"/>
                <a:gd name="T74" fmla="+- 0 1023 52"/>
                <a:gd name="T75" fmla="*/ 1023 h 1254"/>
                <a:gd name="T76" fmla="+- 0 10599 9733"/>
                <a:gd name="T77" fmla="*/ T76 w 1254"/>
                <a:gd name="T78" fmla="+- 0 1064 52"/>
                <a:gd name="T79" fmla="*/ 1064 h 1254"/>
                <a:gd name="T80" fmla="+- 0 10536 9733"/>
                <a:gd name="T81" fmla="*/ T80 w 1254"/>
                <a:gd name="T82" fmla="+- 0 1097 52"/>
                <a:gd name="T83" fmla="*/ 1097 h 1254"/>
                <a:gd name="T84" fmla="+- 0 10469 9733"/>
                <a:gd name="T85" fmla="*/ T84 w 1254"/>
                <a:gd name="T86" fmla="+- 0 1119 52"/>
                <a:gd name="T87" fmla="*/ 1119 h 1254"/>
                <a:gd name="T88" fmla="+- 0 10397 9733"/>
                <a:gd name="T89" fmla="*/ T88 w 1254"/>
                <a:gd name="T90" fmla="+- 0 1131 52"/>
                <a:gd name="T91" fmla="*/ 1131 h 1254"/>
                <a:gd name="T92" fmla="+- 0 10360 9733"/>
                <a:gd name="T93" fmla="*/ T92 w 1254"/>
                <a:gd name="T94" fmla="+- 0 1132 52"/>
                <a:gd name="T95" fmla="*/ 1132 h 1254"/>
                <a:gd name="T96" fmla="+- 0 10792 9733"/>
                <a:gd name="T97" fmla="*/ T96 w 1254"/>
                <a:gd name="T98" fmla="+- 0 1132 52"/>
                <a:gd name="T99" fmla="*/ 1132 h 1254"/>
                <a:gd name="T100" fmla="+- 0 10836 9733"/>
                <a:gd name="T101" fmla="*/ T100 w 1254"/>
                <a:gd name="T102" fmla="+- 0 1087 52"/>
                <a:gd name="T103" fmla="*/ 1087 h 1254"/>
                <a:gd name="T104" fmla="+- 0 10893 9733"/>
                <a:gd name="T105" fmla="*/ T104 w 1254"/>
                <a:gd name="T106" fmla="+- 0 1009 52"/>
                <a:gd name="T107" fmla="*/ 1009 h 1254"/>
                <a:gd name="T108" fmla="+- 0 10938 9733"/>
                <a:gd name="T109" fmla="*/ T108 w 1254"/>
                <a:gd name="T110" fmla="+- 0 923 52"/>
                <a:gd name="T111" fmla="*/ 923 h 1254"/>
                <a:gd name="T112" fmla="+- 0 10969 9733"/>
                <a:gd name="T113" fmla="*/ T112 w 1254"/>
                <a:gd name="T114" fmla="+- 0 829 52"/>
                <a:gd name="T115" fmla="*/ 829 h 1254"/>
                <a:gd name="T116" fmla="+- 0 10985 9733"/>
                <a:gd name="T117" fmla="*/ T116 w 1254"/>
                <a:gd name="T118" fmla="+- 0 730 52"/>
                <a:gd name="T119" fmla="*/ 730 h 1254"/>
                <a:gd name="T120" fmla="+- 0 10987 9733"/>
                <a:gd name="T121" fmla="*/ T120 w 1254"/>
                <a:gd name="T122" fmla="+- 0 679 52"/>
                <a:gd name="T123" fmla="*/ 679 h 1254"/>
                <a:gd name="T124" fmla="+- 0 10985 9733"/>
                <a:gd name="T125" fmla="*/ T124 w 1254"/>
                <a:gd name="T126" fmla="+- 0 627 52"/>
                <a:gd name="T127" fmla="*/ 627 h 1254"/>
                <a:gd name="T128" fmla="+- 0 10969 9733"/>
                <a:gd name="T129" fmla="*/ T128 w 1254"/>
                <a:gd name="T130" fmla="+- 0 528 52"/>
                <a:gd name="T131" fmla="*/ 528 h 1254"/>
                <a:gd name="T132" fmla="+- 0 10938 9733"/>
                <a:gd name="T133" fmla="*/ T132 w 1254"/>
                <a:gd name="T134" fmla="+- 0 435 52"/>
                <a:gd name="T135" fmla="*/ 435 h 1254"/>
                <a:gd name="T136" fmla="+- 0 10893 9733"/>
                <a:gd name="T137" fmla="*/ T136 w 1254"/>
                <a:gd name="T138" fmla="+- 0 349 52"/>
                <a:gd name="T139" fmla="*/ 349 h 1254"/>
                <a:gd name="T140" fmla="+- 0 10836 9733"/>
                <a:gd name="T141" fmla="*/ T140 w 1254"/>
                <a:gd name="T142" fmla="+- 0 271 52"/>
                <a:gd name="T143" fmla="*/ 271 h 1254"/>
                <a:gd name="T144" fmla="+- 0 10803 9733"/>
                <a:gd name="T145" fmla="*/ T144 w 1254"/>
                <a:gd name="T146" fmla="+- 0 235 52"/>
                <a:gd name="T147" fmla="*/ 235 h 1254"/>
                <a:gd name="T148" fmla="+- 0 10792 9733"/>
                <a:gd name="T149" fmla="*/ T148 w 1254"/>
                <a:gd name="T150" fmla="+- 0 225 52"/>
                <a:gd name="T151" fmla="*/ 225 h 12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1254" h="1254">
                  <a:moveTo>
                    <a:pt x="1059" y="173"/>
                  </a:moveTo>
                  <a:lnTo>
                    <a:pt x="627" y="173"/>
                  </a:lnTo>
                  <a:lnTo>
                    <a:pt x="664" y="175"/>
                  </a:lnTo>
                  <a:lnTo>
                    <a:pt x="700" y="179"/>
                  </a:lnTo>
                  <a:lnTo>
                    <a:pt x="770" y="196"/>
                  </a:lnTo>
                  <a:lnTo>
                    <a:pt x="835" y="224"/>
                  </a:lnTo>
                  <a:lnTo>
                    <a:pt x="895" y="261"/>
                  </a:lnTo>
                  <a:lnTo>
                    <a:pt x="947" y="306"/>
                  </a:lnTo>
                  <a:lnTo>
                    <a:pt x="993" y="359"/>
                  </a:lnTo>
                  <a:lnTo>
                    <a:pt x="1030" y="418"/>
                  </a:lnTo>
                  <a:lnTo>
                    <a:pt x="1057" y="484"/>
                  </a:lnTo>
                  <a:lnTo>
                    <a:pt x="1074" y="553"/>
                  </a:lnTo>
                  <a:lnTo>
                    <a:pt x="1080" y="627"/>
                  </a:lnTo>
                  <a:lnTo>
                    <a:pt x="1079" y="664"/>
                  </a:lnTo>
                  <a:lnTo>
                    <a:pt x="1067" y="736"/>
                  </a:lnTo>
                  <a:lnTo>
                    <a:pt x="1045" y="803"/>
                  </a:lnTo>
                  <a:lnTo>
                    <a:pt x="1012" y="866"/>
                  </a:lnTo>
                  <a:lnTo>
                    <a:pt x="971" y="922"/>
                  </a:lnTo>
                  <a:lnTo>
                    <a:pt x="922" y="971"/>
                  </a:lnTo>
                  <a:lnTo>
                    <a:pt x="866" y="1012"/>
                  </a:lnTo>
                  <a:lnTo>
                    <a:pt x="803" y="1045"/>
                  </a:lnTo>
                  <a:lnTo>
                    <a:pt x="736" y="1067"/>
                  </a:lnTo>
                  <a:lnTo>
                    <a:pt x="664" y="1079"/>
                  </a:lnTo>
                  <a:lnTo>
                    <a:pt x="627" y="1080"/>
                  </a:lnTo>
                  <a:lnTo>
                    <a:pt x="1059" y="1080"/>
                  </a:lnTo>
                  <a:lnTo>
                    <a:pt x="1103" y="1035"/>
                  </a:lnTo>
                  <a:lnTo>
                    <a:pt x="1160" y="957"/>
                  </a:lnTo>
                  <a:lnTo>
                    <a:pt x="1205" y="871"/>
                  </a:lnTo>
                  <a:lnTo>
                    <a:pt x="1236" y="777"/>
                  </a:lnTo>
                  <a:lnTo>
                    <a:pt x="1252" y="678"/>
                  </a:lnTo>
                  <a:lnTo>
                    <a:pt x="1254" y="627"/>
                  </a:lnTo>
                  <a:lnTo>
                    <a:pt x="1252" y="575"/>
                  </a:lnTo>
                  <a:lnTo>
                    <a:pt x="1236" y="476"/>
                  </a:lnTo>
                  <a:lnTo>
                    <a:pt x="1205" y="383"/>
                  </a:lnTo>
                  <a:lnTo>
                    <a:pt x="1160" y="297"/>
                  </a:lnTo>
                  <a:lnTo>
                    <a:pt x="1103" y="219"/>
                  </a:lnTo>
                  <a:lnTo>
                    <a:pt x="1070" y="183"/>
                  </a:lnTo>
                  <a:lnTo>
                    <a:pt x="1059" y="173"/>
                  </a:lnTo>
                  <a:close/>
                </a:path>
              </a:pathLst>
            </a:custGeom>
            <a:solidFill>
              <a:srgbClr val="1F70B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nvGrpSpPr>
            <p:cNvPr id="143" name="Group 142">
              <a:extLst>
                <a:ext uri="{FF2B5EF4-FFF2-40B4-BE49-F238E27FC236}">
                  <a16:creationId xmlns:a16="http://schemas.microsoft.com/office/drawing/2014/main" id="{092532D7-2A15-4CC2-8FF8-7083CBEC02D9}"/>
                </a:ext>
              </a:extLst>
            </p:cNvPr>
            <p:cNvGrpSpPr>
              <a:grpSpLocks/>
            </p:cNvGrpSpPr>
            <p:nvPr/>
          </p:nvGrpSpPr>
          <p:grpSpPr bwMode="auto">
            <a:xfrm>
              <a:off x="448574" y="439947"/>
              <a:ext cx="849630" cy="849630"/>
              <a:chOff x="1061" y="924"/>
              <a:chExt cx="1338" cy="1338"/>
            </a:xfrm>
          </p:grpSpPr>
          <p:pic>
            <p:nvPicPr>
              <p:cNvPr id="144" name="Picture 143">
                <a:extLst>
                  <a:ext uri="{FF2B5EF4-FFF2-40B4-BE49-F238E27FC236}">
                    <a16:creationId xmlns:a16="http://schemas.microsoft.com/office/drawing/2014/main" id="{369DAD2A-C683-4B83-A4B5-9D162DE68A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1" y="924"/>
                <a:ext cx="1338" cy="1338"/>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144">
                <a:extLst>
                  <a:ext uri="{FF2B5EF4-FFF2-40B4-BE49-F238E27FC236}">
                    <a16:creationId xmlns:a16="http://schemas.microsoft.com/office/drawing/2014/main" id="{CBD3B907-AC58-4D56-A0C6-16FE7D5E2E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9" y="1323"/>
                <a:ext cx="1085" cy="695"/>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145">
                <a:extLst>
                  <a:ext uri="{FF2B5EF4-FFF2-40B4-BE49-F238E27FC236}">
                    <a16:creationId xmlns:a16="http://schemas.microsoft.com/office/drawing/2014/main" id="{C22263A9-BCF4-4D8A-BEC5-4AD83CC9F9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8" y="1116"/>
                <a:ext cx="268" cy="28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48" name="Group 147">
            <a:extLst>
              <a:ext uri="{FF2B5EF4-FFF2-40B4-BE49-F238E27FC236}">
                <a16:creationId xmlns:a16="http://schemas.microsoft.com/office/drawing/2014/main" id="{62157C0F-016E-48BE-AE4E-25111018B677}"/>
              </a:ext>
            </a:extLst>
          </p:cNvPr>
          <p:cNvGrpSpPr/>
          <p:nvPr/>
        </p:nvGrpSpPr>
        <p:grpSpPr>
          <a:xfrm>
            <a:off x="667898" y="3829745"/>
            <a:ext cx="838740" cy="819734"/>
            <a:chOff x="0" y="-12998"/>
            <a:chExt cx="1443965" cy="1420794"/>
          </a:xfrm>
        </p:grpSpPr>
        <p:grpSp>
          <p:nvGrpSpPr>
            <p:cNvPr id="149" name="Group 148">
              <a:extLst>
                <a:ext uri="{FF2B5EF4-FFF2-40B4-BE49-F238E27FC236}">
                  <a16:creationId xmlns:a16="http://schemas.microsoft.com/office/drawing/2014/main" id="{BA5C32AB-EFF7-4B60-8FA2-F3683689C4C1}"/>
                </a:ext>
              </a:extLst>
            </p:cNvPr>
            <p:cNvGrpSpPr>
              <a:grpSpLocks/>
            </p:cNvGrpSpPr>
            <p:nvPr/>
          </p:nvGrpSpPr>
          <p:grpSpPr bwMode="auto">
            <a:xfrm>
              <a:off x="0" y="-12998"/>
              <a:ext cx="1443965" cy="1420794"/>
              <a:chOff x="1199" y="2178"/>
              <a:chExt cx="2555" cy="2514"/>
            </a:xfrm>
          </p:grpSpPr>
          <p:grpSp>
            <p:nvGrpSpPr>
              <p:cNvPr id="156" name="Group 155">
                <a:extLst>
                  <a:ext uri="{FF2B5EF4-FFF2-40B4-BE49-F238E27FC236}">
                    <a16:creationId xmlns:a16="http://schemas.microsoft.com/office/drawing/2014/main" id="{90C466F9-C636-480B-BCE2-52F60F1BE674}"/>
                  </a:ext>
                </a:extLst>
              </p:cNvPr>
              <p:cNvGrpSpPr>
                <a:grpSpLocks/>
              </p:cNvGrpSpPr>
              <p:nvPr/>
            </p:nvGrpSpPr>
            <p:grpSpPr bwMode="auto">
              <a:xfrm>
                <a:off x="1263" y="2178"/>
                <a:ext cx="2491" cy="2491"/>
                <a:chOff x="1263" y="2178"/>
                <a:chExt cx="2491" cy="2491"/>
              </a:xfrm>
            </p:grpSpPr>
            <p:sp>
              <p:nvSpPr>
                <p:cNvPr id="162" name="Freeform 112">
                  <a:extLst>
                    <a:ext uri="{FF2B5EF4-FFF2-40B4-BE49-F238E27FC236}">
                      <a16:creationId xmlns:a16="http://schemas.microsoft.com/office/drawing/2014/main" id="{20832719-278F-4DBE-BE33-6F87A29CAF09}"/>
                    </a:ext>
                  </a:extLst>
                </p:cNvPr>
                <p:cNvSpPr>
                  <a:spLocks/>
                </p:cNvSpPr>
                <p:nvPr/>
              </p:nvSpPr>
              <p:spPr bwMode="auto">
                <a:xfrm>
                  <a:off x="1263" y="2178"/>
                  <a:ext cx="2491" cy="2491"/>
                </a:xfrm>
                <a:custGeom>
                  <a:avLst/>
                  <a:gdLst>
                    <a:gd name="T0" fmla="+- 0 2342 1199"/>
                    <a:gd name="T1" fmla="*/ T0 w 2491"/>
                    <a:gd name="T2" fmla="+- 0 2205 2201"/>
                    <a:gd name="T3" fmla="*/ 2205 h 2491"/>
                    <a:gd name="T4" fmla="+- 0 2145 1199"/>
                    <a:gd name="T5" fmla="*/ T4 w 2491"/>
                    <a:gd name="T6" fmla="+- 0 2237 2201"/>
                    <a:gd name="T7" fmla="*/ 2237 h 2491"/>
                    <a:gd name="T8" fmla="+- 0 1960 1199"/>
                    <a:gd name="T9" fmla="*/ T8 w 2491"/>
                    <a:gd name="T10" fmla="+- 0 2299 2201"/>
                    <a:gd name="T11" fmla="*/ 2299 h 2491"/>
                    <a:gd name="T12" fmla="+- 0 1789 1199"/>
                    <a:gd name="T13" fmla="*/ T12 w 2491"/>
                    <a:gd name="T14" fmla="+- 0 2388 2201"/>
                    <a:gd name="T15" fmla="*/ 2388 h 2491"/>
                    <a:gd name="T16" fmla="+- 0 1634 1199"/>
                    <a:gd name="T17" fmla="*/ T16 w 2491"/>
                    <a:gd name="T18" fmla="+- 0 2501 2201"/>
                    <a:gd name="T19" fmla="*/ 2501 h 2491"/>
                    <a:gd name="T20" fmla="+- 0 1499 1199"/>
                    <a:gd name="T21" fmla="*/ T20 w 2491"/>
                    <a:gd name="T22" fmla="+- 0 2636 2201"/>
                    <a:gd name="T23" fmla="*/ 2636 h 2491"/>
                    <a:gd name="T24" fmla="+- 0 1386 1199"/>
                    <a:gd name="T25" fmla="*/ T24 w 2491"/>
                    <a:gd name="T26" fmla="+- 0 2791 2201"/>
                    <a:gd name="T27" fmla="*/ 2791 h 2491"/>
                    <a:gd name="T28" fmla="+- 0 1297 1199"/>
                    <a:gd name="T29" fmla="*/ T28 w 2491"/>
                    <a:gd name="T30" fmla="+- 0 2962 2201"/>
                    <a:gd name="T31" fmla="*/ 2962 h 2491"/>
                    <a:gd name="T32" fmla="+- 0 1235 1199"/>
                    <a:gd name="T33" fmla="*/ T32 w 2491"/>
                    <a:gd name="T34" fmla="+- 0 3147 2201"/>
                    <a:gd name="T35" fmla="*/ 3147 h 2491"/>
                    <a:gd name="T36" fmla="+- 0 1203 1199"/>
                    <a:gd name="T37" fmla="*/ T36 w 2491"/>
                    <a:gd name="T38" fmla="+- 0 3344 2201"/>
                    <a:gd name="T39" fmla="*/ 3344 h 2491"/>
                    <a:gd name="T40" fmla="+- 0 1203 1199"/>
                    <a:gd name="T41" fmla="*/ T40 w 2491"/>
                    <a:gd name="T42" fmla="+- 0 3548 2201"/>
                    <a:gd name="T43" fmla="*/ 3548 h 2491"/>
                    <a:gd name="T44" fmla="+- 0 1235 1199"/>
                    <a:gd name="T45" fmla="*/ T44 w 2491"/>
                    <a:gd name="T46" fmla="+- 0 3745 2201"/>
                    <a:gd name="T47" fmla="*/ 3745 h 2491"/>
                    <a:gd name="T48" fmla="+- 0 1297 1199"/>
                    <a:gd name="T49" fmla="*/ T48 w 2491"/>
                    <a:gd name="T50" fmla="+- 0 3931 2201"/>
                    <a:gd name="T51" fmla="*/ 3931 h 2491"/>
                    <a:gd name="T52" fmla="+- 0 1386 1199"/>
                    <a:gd name="T53" fmla="*/ T52 w 2491"/>
                    <a:gd name="T54" fmla="+- 0 4102 2201"/>
                    <a:gd name="T55" fmla="*/ 4102 h 2491"/>
                    <a:gd name="T56" fmla="+- 0 1499 1199"/>
                    <a:gd name="T57" fmla="*/ T56 w 2491"/>
                    <a:gd name="T58" fmla="+- 0 4257 2201"/>
                    <a:gd name="T59" fmla="*/ 4257 h 2491"/>
                    <a:gd name="T60" fmla="+- 0 1634 1199"/>
                    <a:gd name="T61" fmla="*/ T60 w 2491"/>
                    <a:gd name="T62" fmla="+- 0 4392 2201"/>
                    <a:gd name="T63" fmla="*/ 4392 h 2491"/>
                    <a:gd name="T64" fmla="+- 0 1789 1199"/>
                    <a:gd name="T65" fmla="*/ T64 w 2491"/>
                    <a:gd name="T66" fmla="+- 0 4505 2201"/>
                    <a:gd name="T67" fmla="*/ 4505 h 2491"/>
                    <a:gd name="T68" fmla="+- 0 1960 1199"/>
                    <a:gd name="T69" fmla="*/ T68 w 2491"/>
                    <a:gd name="T70" fmla="+- 0 4594 2201"/>
                    <a:gd name="T71" fmla="*/ 4594 h 2491"/>
                    <a:gd name="T72" fmla="+- 0 2145 1199"/>
                    <a:gd name="T73" fmla="*/ T72 w 2491"/>
                    <a:gd name="T74" fmla="+- 0 4656 2201"/>
                    <a:gd name="T75" fmla="*/ 4656 h 2491"/>
                    <a:gd name="T76" fmla="+- 0 2342 1199"/>
                    <a:gd name="T77" fmla="*/ T76 w 2491"/>
                    <a:gd name="T78" fmla="+- 0 4688 2201"/>
                    <a:gd name="T79" fmla="*/ 4688 h 2491"/>
                    <a:gd name="T80" fmla="+- 0 2546 1199"/>
                    <a:gd name="T81" fmla="*/ T80 w 2491"/>
                    <a:gd name="T82" fmla="+- 0 4688 2201"/>
                    <a:gd name="T83" fmla="*/ 4688 h 2491"/>
                    <a:gd name="T84" fmla="+- 0 2743 1199"/>
                    <a:gd name="T85" fmla="*/ T84 w 2491"/>
                    <a:gd name="T86" fmla="+- 0 4656 2201"/>
                    <a:gd name="T87" fmla="*/ 4656 h 2491"/>
                    <a:gd name="T88" fmla="+- 0 2929 1199"/>
                    <a:gd name="T89" fmla="*/ T88 w 2491"/>
                    <a:gd name="T90" fmla="+- 0 4594 2201"/>
                    <a:gd name="T91" fmla="*/ 4594 h 2491"/>
                    <a:gd name="T92" fmla="+- 0 3100 1199"/>
                    <a:gd name="T93" fmla="*/ T92 w 2491"/>
                    <a:gd name="T94" fmla="+- 0 4505 2201"/>
                    <a:gd name="T95" fmla="*/ 4505 h 2491"/>
                    <a:gd name="T96" fmla="+- 0 3255 1199"/>
                    <a:gd name="T97" fmla="*/ T96 w 2491"/>
                    <a:gd name="T98" fmla="+- 0 4392 2201"/>
                    <a:gd name="T99" fmla="*/ 4392 h 2491"/>
                    <a:gd name="T100" fmla="+- 0 3390 1199"/>
                    <a:gd name="T101" fmla="*/ T100 w 2491"/>
                    <a:gd name="T102" fmla="+- 0 4257 2201"/>
                    <a:gd name="T103" fmla="*/ 4257 h 2491"/>
                    <a:gd name="T104" fmla="+- 0 3503 1199"/>
                    <a:gd name="T105" fmla="*/ T104 w 2491"/>
                    <a:gd name="T106" fmla="+- 0 4102 2201"/>
                    <a:gd name="T107" fmla="*/ 4102 h 2491"/>
                    <a:gd name="T108" fmla="+- 0 3592 1199"/>
                    <a:gd name="T109" fmla="*/ T108 w 2491"/>
                    <a:gd name="T110" fmla="+- 0 3931 2201"/>
                    <a:gd name="T111" fmla="*/ 3931 h 2491"/>
                    <a:gd name="T112" fmla="+- 0 3654 1199"/>
                    <a:gd name="T113" fmla="*/ T112 w 2491"/>
                    <a:gd name="T114" fmla="+- 0 3745 2201"/>
                    <a:gd name="T115" fmla="*/ 3745 h 2491"/>
                    <a:gd name="T116" fmla="+- 0 3686 1199"/>
                    <a:gd name="T117" fmla="*/ T116 w 2491"/>
                    <a:gd name="T118" fmla="+- 0 3548 2201"/>
                    <a:gd name="T119" fmla="*/ 3548 h 2491"/>
                    <a:gd name="T120" fmla="+- 0 3686 1199"/>
                    <a:gd name="T121" fmla="*/ T120 w 2491"/>
                    <a:gd name="T122" fmla="+- 0 3344 2201"/>
                    <a:gd name="T123" fmla="*/ 3344 h 2491"/>
                    <a:gd name="T124" fmla="+- 0 3654 1199"/>
                    <a:gd name="T125" fmla="*/ T124 w 2491"/>
                    <a:gd name="T126" fmla="+- 0 3147 2201"/>
                    <a:gd name="T127" fmla="*/ 3147 h 2491"/>
                    <a:gd name="T128" fmla="+- 0 3592 1199"/>
                    <a:gd name="T129" fmla="*/ T128 w 2491"/>
                    <a:gd name="T130" fmla="+- 0 2962 2201"/>
                    <a:gd name="T131" fmla="*/ 2962 h 2491"/>
                    <a:gd name="T132" fmla="+- 0 3503 1199"/>
                    <a:gd name="T133" fmla="*/ T132 w 2491"/>
                    <a:gd name="T134" fmla="+- 0 2791 2201"/>
                    <a:gd name="T135" fmla="*/ 2791 h 2491"/>
                    <a:gd name="T136" fmla="+- 0 3390 1199"/>
                    <a:gd name="T137" fmla="*/ T136 w 2491"/>
                    <a:gd name="T138" fmla="+- 0 2636 2201"/>
                    <a:gd name="T139" fmla="*/ 2636 h 2491"/>
                    <a:gd name="T140" fmla="+- 0 3255 1199"/>
                    <a:gd name="T141" fmla="*/ T140 w 2491"/>
                    <a:gd name="T142" fmla="+- 0 2501 2201"/>
                    <a:gd name="T143" fmla="*/ 2501 h 2491"/>
                    <a:gd name="T144" fmla="+- 0 3100 1199"/>
                    <a:gd name="T145" fmla="*/ T144 w 2491"/>
                    <a:gd name="T146" fmla="+- 0 2388 2201"/>
                    <a:gd name="T147" fmla="*/ 2388 h 2491"/>
                    <a:gd name="T148" fmla="+- 0 2929 1199"/>
                    <a:gd name="T149" fmla="*/ T148 w 2491"/>
                    <a:gd name="T150" fmla="+- 0 2299 2201"/>
                    <a:gd name="T151" fmla="*/ 2299 h 2491"/>
                    <a:gd name="T152" fmla="+- 0 2743 1199"/>
                    <a:gd name="T153" fmla="*/ T152 w 2491"/>
                    <a:gd name="T154" fmla="+- 0 2237 2201"/>
                    <a:gd name="T155" fmla="*/ 2237 h 2491"/>
                    <a:gd name="T156" fmla="+- 0 2546 1199"/>
                    <a:gd name="T157" fmla="*/ T156 w 2491"/>
                    <a:gd name="T158" fmla="+- 0 2205 2201"/>
                    <a:gd name="T159" fmla="*/ 2205 h 24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2491" h="2491">
                      <a:moveTo>
                        <a:pt x="1245" y="0"/>
                      </a:moveTo>
                      <a:lnTo>
                        <a:pt x="1143" y="4"/>
                      </a:lnTo>
                      <a:lnTo>
                        <a:pt x="1044" y="16"/>
                      </a:lnTo>
                      <a:lnTo>
                        <a:pt x="946" y="36"/>
                      </a:lnTo>
                      <a:lnTo>
                        <a:pt x="852" y="63"/>
                      </a:lnTo>
                      <a:lnTo>
                        <a:pt x="761" y="98"/>
                      </a:lnTo>
                      <a:lnTo>
                        <a:pt x="673" y="139"/>
                      </a:lnTo>
                      <a:lnTo>
                        <a:pt x="590" y="187"/>
                      </a:lnTo>
                      <a:lnTo>
                        <a:pt x="510" y="240"/>
                      </a:lnTo>
                      <a:lnTo>
                        <a:pt x="435" y="300"/>
                      </a:lnTo>
                      <a:lnTo>
                        <a:pt x="365" y="365"/>
                      </a:lnTo>
                      <a:lnTo>
                        <a:pt x="300" y="435"/>
                      </a:lnTo>
                      <a:lnTo>
                        <a:pt x="240" y="510"/>
                      </a:lnTo>
                      <a:lnTo>
                        <a:pt x="187" y="590"/>
                      </a:lnTo>
                      <a:lnTo>
                        <a:pt x="139" y="673"/>
                      </a:lnTo>
                      <a:lnTo>
                        <a:pt x="98" y="761"/>
                      </a:lnTo>
                      <a:lnTo>
                        <a:pt x="63" y="852"/>
                      </a:lnTo>
                      <a:lnTo>
                        <a:pt x="36" y="946"/>
                      </a:lnTo>
                      <a:lnTo>
                        <a:pt x="16" y="1044"/>
                      </a:lnTo>
                      <a:lnTo>
                        <a:pt x="4" y="1143"/>
                      </a:lnTo>
                      <a:lnTo>
                        <a:pt x="0" y="1245"/>
                      </a:lnTo>
                      <a:lnTo>
                        <a:pt x="4" y="1347"/>
                      </a:lnTo>
                      <a:lnTo>
                        <a:pt x="16" y="1447"/>
                      </a:lnTo>
                      <a:lnTo>
                        <a:pt x="36" y="1544"/>
                      </a:lnTo>
                      <a:lnTo>
                        <a:pt x="63" y="1639"/>
                      </a:lnTo>
                      <a:lnTo>
                        <a:pt x="98" y="1730"/>
                      </a:lnTo>
                      <a:lnTo>
                        <a:pt x="139" y="1817"/>
                      </a:lnTo>
                      <a:lnTo>
                        <a:pt x="187" y="1901"/>
                      </a:lnTo>
                      <a:lnTo>
                        <a:pt x="240" y="1981"/>
                      </a:lnTo>
                      <a:lnTo>
                        <a:pt x="300" y="2056"/>
                      </a:lnTo>
                      <a:lnTo>
                        <a:pt x="365" y="2126"/>
                      </a:lnTo>
                      <a:lnTo>
                        <a:pt x="435" y="2191"/>
                      </a:lnTo>
                      <a:lnTo>
                        <a:pt x="510" y="2250"/>
                      </a:lnTo>
                      <a:lnTo>
                        <a:pt x="590" y="2304"/>
                      </a:lnTo>
                      <a:lnTo>
                        <a:pt x="673" y="2352"/>
                      </a:lnTo>
                      <a:lnTo>
                        <a:pt x="761" y="2393"/>
                      </a:lnTo>
                      <a:lnTo>
                        <a:pt x="852" y="2427"/>
                      </a:lnTo>
                      <a:lnTo>
                        <a:pt x="946" y="2455"/>
                      </a:lnTo>
                      <a:lnTo>
                        <a:pt x="1044" y="2475"/>
                      </a:lnTo>
                      <a:lnTo>
                        <a:pt x="1143" y="2487"/>
                      </a:lnTo>
                      <a:lnTo>
                        <a:pt x="1245" y="2491"/>
                      </a:lnTo>
                      <a:lnTo>
                        <a:pt x="1347" y="2487"/>
                      </a:lnTo>
                      <a:lnTo>
                        <a:pt x="1447" y="2475"/>
                      </a:lnTo>
                      <a:lnTo>
                        <a:pt x="1544" y="2455"/>
                      </a:lnTo>
                      <a:lnTo>
                        <a:pt x="1639" y="2427"/>
                      </a:lnTo>
                      <a:lnTo>
                        <a:pt x="1730" y="2393"/>
                      </a:lnTo>
                      <a:lnTo>
                        <a:pt x="1817" y="2352"/>
                      </a:lnTo>
                      <a:lnTo>
                        <a:pt x="1901" y="2304"/>
                      </a:lnTo>
                      <a:lnTo>
                        <a:pt x="1981" y="2250"/>
                      </a:lnTo>
                      <a:lnTo>
                        <a:pt x="2056" y="2191"/>
                      </a:lnTo>
                      <a:lnTo>
                        <a:pt x="2126" y="2126"/>
                      </a:lnTo>
                      <a:lnTo>
                        <a:pt x="2191" y="2056"/>
                      </a:lnTo>
                      <a:lnTo>
                        <a:pt x="2250" y="1981"/>
                      </a:lnTo>
                      <a:lnTo>
                        <a:pt x="2304" y="1901"/>
                      </a:lnTo>
                      <a:lnTo>
                        <a:pt x="2352" y="1817"/>
                      </a:lnTo>
                      <a:lnTo>
                        <a:pt x="2393" y="1730"/>
                      </a:lnTo>
                      <a:lnTo>
                        <a:pt x="2427" y="1639"/>
                      </a:lnTo>
                      <a:lnTo>
                        <a:pt x="2455" y="1544"/>
                      </a:lnTo>
                      <a:lnTo>
                        <a:pt x="2475" y="1447"/>
                      </a:lnTo>
                      <a:lnTo>
                        <a:pt x="2487" y="1347"/>
                      </a:lnTo>
                      <a:lnTo>
                        <a:pt x="2491" y="1245"/>
                      </a:lnTo>
                      <a:lnTo>
                        <a:pt x="2487" y="1143"/>
                      </a:lnTo>
                      <a:lnTo>
                        <a:pt x="2475" y="1044"/>
                      </a:lnTo>
                      <a:lnTo>
                        <a:pt x="2455" y="946"/>
                      </a:lnTo>
                      <a:lnTo>
                        <a:pt x="2427" y="852"/>
                      </a:lnTo>
                      <a:lnTo>
                        <a:pt x="2393" y="761"/>
                      </a:lnTo>
                      <a:lnTo>
                        <a:pt x="2352" y="673"/>
                      </a:lnTo>
                      <a:lnTo>
                        <a:pt x="2304" y="590"/>
                      </a:lnTo>
                      <a:lnTo>
                        <a:pt x="2250" y="510"/>
                      </a:lnTo>
                      <a:lnTo>
                        <a:pt x="2191" y="435"/>
                      </a:lnTo>
                      <a:lnTo>
                        <a:pt x="2126" y="365"/>
                      </a:lnTo>
                      <a:lnTo>
                        <a:pt x="2056" y="300"/>
                      </a:lnTo>
                      <a:lnTo>
                        <a:pt x="1981" y="240"/>
                      </a:lnTo>
                      <a:lnTo>
                        <a:pt x="1901" y="187"/>
                      </a:lnTo>
                      <a:lnTo>
                        <a:pt x="1817" y="139"/>
                      </a:lnTo>
                      <a:lnTo>
                        <a:pt x="1730" y="98"/>
                      </a:lnTo>
                      <a:lnTo>
                        <a:pt x="1639" y="63"/>
                      </a:lnTo>
                      <a:lnTo>
                        <a:pt x="1544" y="36"/>
                      </a:lnTo>
                      <a:lnTo>
                        <a:pt x="1447" y="16"/>
                      </a:lnTo>
                      <a:lnTo>
                        <a:pt x="1347" y="4"/>
                      </a:lnTo>
                      <a:lnTo>
                        <a:pt x="1245" y="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57" name="Group 156">
                <a:extLst>
                  <a:ext uri="{FF2B5EF4-FFF2-40B4-BE49-F238E27FC236}">
                    <a16:creationId xmlns:a16="http://schemas.microsoft.com/office/drawing/2014/main" id="{A6E47A66-A19C-477F-8C5A-F57416775C0F}"/>
                  </a:ext>
                </a:extLst>
              </p:cNvPr>
              <p:cNvGrpSpPr>
                <a:grpSpLocks/>
              </p:cNvGrpSpPr>
              <p:nvPr/>
            </p:nvGrpSpPr>
            <p:grpSpPr bwMode="auto">
              <a:xfrm>
                <a:off x="1199" y="2201"/>
                <a:ext cx="2491" cy="2491"/>
                <a:chOff x="1199" y="2201"/>
                <a:chExt cx="2491" cy="2491"/>
              </a:xfrm>
            </p:grpSpPr>
            <p:sp>
              <p:nvSpPr>
                <p:cNvPr id="161" name="Freeform 110">
                  <a:extLst>
                    <a:ext uri="{FF2B5EF4-FFF2-40B4-BE49-F238E27FC236}">
                      <a16:creationId xmlns:a16="http://schemas.microsoft.com/office/drawing/2014/main" id="{12D1E41E-5012-49AC-8640-1973CAD6B00C}"/>
                    </a:ext>
                  </a:extLst>
                </p:cNvPr>
                <p:cNvSpPr>
                  <a:spLocks/>
                </p:cNvSpPr>
                <p:nvPr/>
              </p:nvSpPr>
              <p:spPr bwMode="auto">
                <a:xfrm>
                  <a:off x="1199" y="2201"/>
                  <a:ext cx="2491" cy="2491"/>
                </a:xfrm>
                <a:custGeom>
                  <a:avLst/>
                  <a:gdLst>
                    <a:gd name="T0" fmla="+- 0 2546 1199"/>
                    <a:gd name="T1" fmla="*/ T0 w 2491"/>
                    <a:gd name="T2" fmla="+- 0 4688 2201"/>
                    <a:gd name="T3" fmla="*/ 4688 h 2491"/>
                    <a:gd name="T4" fmla="+- 0 2743 1199"/>
                    <a:gd name="T5" fmla="*/ T4 w 2491"/>
                    <a:gd name="T6" fmla="+- 0 4656 2201"/>
                    <a:gd name="T7" fmla="*/ 4656 h 2491"/>
                    <a:gd name="T8" fmla="+- 0 2929 1199"/>
                    <a:gd name="T9" fmla="*/ T8 w 2491"/>
                    <a:gd name="T10" fmla="+- 0 4594 2201"/>
                    <a:gd name="T11" fmla="*/ 4594 h 2491"/>
                    <a:gd name="T12" fmla="+- 0 3100 1199"/>
                    <a:gd name="T13" fmla="*/ T12 w 2491"/>
                    <a:gd name="T14" fmla="+- 0 4505 2201"/>
                    <a:gd name="T15" fmla="*/ 4505 h 2491"/>
                    <a:gd name="T16" fmla="+- 0 3255 1199"/>
                    <a:gd name="T17" fmla="*/ T16 w 2491"/>
                    <a:gd name="T18" fmla="+- 0 4392 2201"/>
                    <a:gd name="T19" fmla="*/ 4392 h 2491"/>
                    <a:gd name="T20" fmla="+- 0 3390 1199"/>
                    <a:gd name="T21" fmla="*/ T20 w 2491"/>
                    <a:gd name="T22" fmla="+- 0 4257 2201"/>
                    <a:gd name="T23" fmla="*/ 4257 h 2491"/>
                    <a:gd name="T24" fmla="+- 0 3503 1199"/>
                    <a:gd name="T25" fmla="*/ T24 w 2491"/>
                    <a:gd name="T26" fmla="+- 0 4102 2201"/>
                    <a:gd name="T27" fmla="*/ 4102 h 2491"/>
                    <a:gd name="T28" fmla="+- 0 3592 1199"/>
                    <a:gd name="T29" fmla="*/ T28 w 2491"/>
                    <a:gd name="T30" fmla="+- 0 3931 2201"/>
                    <a:gd name="T31" fmla="*/ 3931 h 2491"/>
                    <a:gd name="T32" fmla="+- 0 3654 1199"/>
                    <a:gd name="T33" fmla="*/ T32 w 2491"/>
                    <a:gd name="T34" fmla="+- 0 3745 2201"/>
                    <a:gd name="T35" fmla="*/ 3745 h 2491"/>
                    <a:gd name="T36" fmla="+- 0 3686 1199"/>
                    <a:gd name="T37" fmla="*/ T36 w 2491"/>
                    <a:gd name="T38" fmla="+- 0 3548 2201"/>
                    <a:gd name="T39" fmla="*/ 3548 h 2491"/>
                    <a:gd name="T40" fmla="+- 0 3686 1199"/>
                    <a:gd name="T41" fmla="*/ T40 w 2491"/>
                    <a:gd name="T42" fmla="+- 0 3344 2201"/>
                    <a:gd name="T43" fmla="*/ 3344 h 2491"/>
                    <a:gd name="T44" fmla="+- 0 3654 1199"/>
                    <a:gd name="T45" fmla="*/ T44 w 2491"/>
                    <a:gd name="T46" fmla="+- 0 3147 2201"/>
                    <a:gd name="T47" fmla="*/ 3147 h 2491"/>
                    <a:gd name="T48" fmla="+- 0 3592 1199"/>
                    <a:gd name="T49" fmla="*/ T48 w 2491"/>
                    <a:gd name="T50" fmla="+- 0 2962 2201"/>
                    <a:gd name="T51" fmla="*/ 2962 h 2491"/>
                    <a:gd name="T52" fmla="+- 0 3503 1199"/>
                    <a:gd name="T53" fmla="*/ T52 w 2491"/>
                    <a:gd name="T54" fmla="+- 0 2791 2201"/>
                    <a:gd name="T55" fmla="*/ 2791 h 2491"/>
                    <a:gd name="T56" fmla="+- 0 3390 1199"/>
                    <a:gd name="T57" fmla="*/ T56 w 2491"/>
                    <a:gd name="T58" fmla="+- 0 2636 2201"/>
                    <a:gd name="T59" fmla="*/ 2636 h 2491"/>
                    <a:gd name="T60" fmla="+- 0 3255 1199"/>
                    <a:gd name="T61" fmla="*/ T60 w 2491"/>
                    <a:gd name="T62" fmla="+- 0 2501 2201"/>
                    <a:gd name="T63" fmla="*/ 2501 h 2491"/>
                    <a:gd name="T64" fmla="+- 0 3100 1199"/>
                    <a:gd name="T65" fmla="*/ T64 w 2491"/>
                    <a:gd name="T66" fmla="+- 0 2388 2201"/>
                    <a:gd name="T67" fmla="*/ 2388 h 2491"/>
                    <a:gd name="T68" fmla="+- 0 2929 1199"/>
                    <a:gd name="T69" fmla="*/ T68 w 2491"/>
                    <a:gd name="T70" fmla="+- 0 2299 2201"/>
                    <a:gd name="T71" fmla="*/ 2299 h 2491"/>
                    <a:gd name="T72" fmla="+- 0 2743 1199"/>
                    <a:gd name="T73" fmla="*/ T72 w 2491"/>
                    <a:gd name="T74" fmla="+- 0 2237 2201"/>
                    <a:gd name="T75" fmla="*/ 2237 h 2491"/>
                    <a:gd name="T76" fmla="+- 0 2546 1199"/>
                    <a:gd name="T77" fmla="*/ T76 w 2491"/>
                    <a:gd name="T78" fmla="+- 0 2205 2201"/>
                    <a:gd name="T79" fmla="*/ 2205 h 2491"/>
                    <a:gd name="T80" fmla="+- 0 2342 1199"/>
                    <a:gd name="T81" fmla="*/ T80 w 2491"/>
                    <a:gd name="T82" fmla="+- 0 2205 2201"/>
                    <a:gd name="T83" fmla="*/ 2205 h 2491"/>
                    <a:gd name="T84" fmla="+- 0 2145 1199"/>
                    <a:gd name="T85" fmla="*/ T84 w 2491"/>
                    <a:gd name="T86" fmla="+- 0 2237 2201"/>
                    <a:gd name="T87" fmla="*/ 2237 h 2491"/>
                    <a:gd name="T88" fmla="+- 0 1960 1199"/>
                    <a:gd name="T89" fmla="*/ T88 w 2491"/>
                    <a:gd name="T90" fmla="+- 0 2299 2201"/>
                    <a:gd name="T91" fmla="*/ 2299 h 2491"/>
                    <a:gd name="T92" fmla="+- 0 1789 1199"/>
                    <a:gd name="T93" fmla="*/ T92 w 2491"/>
                    <a:gd name="T94" fmla="+- 0 2388 2201"/>
                    <a:gd name="T95" fmla="*/ 2388 h 2491"/>
                    <a:gd name="T96" fmla="+- 0 1634 1199"/>
                    <a:gd name="T97" fmla="*/ T96 w 2491"/>
                    <a:gd name="T98" fmla="+- 0 2501 2201"/>
                    <a:gd name="T99" fmla="*/ 2501 h 2491"/>
                    <a:gd name="T100" fmla="+- 0 1499 1199"/>
                    <a:gd name="T101" fmla="*/ T100 w 2491"/>
                    <a:gd name="T102" fmla="+- 0 2636 2201"/>
                    <a:gd name="T103" fmla="*/ 2636 h 2491"/>
                    <a:gd name="T104" fmla="+- 0 1386 1199"/>
                    <a:gd name="T105" fmla="*/ T104 w 2491"/>
                    <a:gd name="T106" fmla="+- 0 2791 2201"/>
                    <a:gd name="T107" fmla="*/ 2791 h 2491"/>
                    <a:gd name="T108" fmla="+- 0 1297 1199"/>
                    <a:gd name="T109" fmla="*/ T108 w 2491"/>
                    <a:gd name="T110" fmla="+- 0 2962 2201"/>
                    <a:gd name="T111" fmla="*/ 2962 h 2491"/>
                    <a:gd name="T112" fmla="+- 0 1235 1199"/>
                    <a:gd name="T113" fmla="*/ T112 w 2491"/>
                    <a:gd name="T114" fmla="+- 0 3147 2201"/>
                    <a:gd name="T115" fmla="*/ 3147 h 2491"/>
                    <a:gd name="T116" fmla="+- 0 1203 1199"/>
                    <a:gd name="T117" fmla="*/ T116 w 2491"/>
                    <a:gd name="T118" fmla="+- 0 3344 2201"/>
                    <a:gd name="T119" fmla="*/ 3344 h 2491"/>
                    <a:gd name="T120" fmla="+- 0 1203 1199"/>
                    <a:gd name="T121" fmla="*/ T120 w 2491"/>
                    <a:gd name="T122" fmla="+- 0 3548 2201"/>
                    <a:gd name="T123" fmla="*/ 3548 h 2491"/>
                    <a:gd name="T124" fmla="+- 0 1235 1199"/>
                    <a:gd name="T125" fmla="*/ T124 w 2491"/>
                    <a:gd name="T126" fmla="+- 0 3745 2201"/>
                    <a:gd name="T127" fmla="*/ 3745 h 2491"/>
                    <a:gd name="T128" fmla="+- 0 1297 1199"/>
                    <a:gd name="T129" fmla="*/ T128 w 2491"/>
                    <a:gd name="T130" fmla="+- 0 3931 2201"/>
                    <a:gd name="T131" fmla="*/ 3931 h 2491"/>
                    <a:gd name="T132" fmla="+- 0 1386 1199"/>
                    <a:gd name="T133" fmla="*/ T132 w 2491"/>
                    <a:gd name="T134" fmla="+- 0 4102 2201"/>
                    <a:gd name="T135" fmla="*/ 4102 h 2491"/>
                    <a:gd name="T136" fmla="+- 0 1499 1199"/>
                    <a:gd name="T137" fmla="*/ T136 w 2491"/>
                    <a:gd name="T138" fmla="+- 0 4257 2201"/>
                    <a:gd name="T139" fmla="*/ 4257 h 2491"/>
                    <a:gd name="T140" fmla="+- 0 1634 1199"/>
                    <a:gd name="T141" fmla="*/ T140 w 2491"/>
                    <a:gd name="T142" fmla="+- 0 4392 2201"/>
                    <a:gd name="T143" fmla="*/ 4392 h 2491"/>
                    <a:gd name="T144" fmla="+- 0 1789 1199"/>
                    <a:gd name="T145" fmla="*/ T144 w 2491"/>
                    <a:gd name="T146" fmla="+- 0 4505 2201"/>
                    <a:gd name="T147" fmla="*/ 4505 h 2491"/>
                    <a:gd name="T148" fmla="+- 0 1960 1199"/>
                    <a:gd name="T149" fmla="*/ T148 w 2491"/>
                    <a:gd name="T150" fmla="+- 0 4594 2201"/>
                    <a:gd name="T151" fmla="*/ 4594 h 2491"/>
                    <a:gd name="T152" fmla="+- 0 2145 1199"/>
                    <a:gd name="T153" fmla="*/ T152 w 2491"/>
                    <a:gd name="T154" fmla="+- 0 4656 2201"/>
                    <a:gd name="T155" fmla="*/ 4656 h 2491"/>
                    <a:gd name="T156" fmla="+- 0 2342 1199"/>
                    <a:gd name="T157" fmla="*/ T156 w 2491"/>
                    <a:gd name="T158" fmla="+- 0 4688 2201"/>
                    <a:gd name="T159" fmla="*/ 4688 h 24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2491" h="2491">
                      <a:moveTo>
                        <a:pt x="1245" y="2491"/>
                      </a:moveTo>
                      <a:lnTo>
                        <a:pt x="1347" y="2487"/>
                      </a:lnTo>
                      <a:lnTo>
                        <a:pt x="1447" y="2475"/>
                      </a:lnTo>
                      <a:lnTo>
                        <a:pt x="1544" y="2455"/>
                      </a:lnTo>
                      <a:lnTo>
                        <a:pt x="1639" y="2427"/>
                      </a:lnTo>
                      <a:lnTo>
                        <a:pt x="1730" y="2393"/>
                      </a:lnTo>
                      <a:lnTo>
                        <a:pt x="1817" y="2352"/>
                      </a:lnTo>
                      <a:lnTo>
                        <a:pt x="1901" y="2304"/>
                      </a:lnTo>
                      <a:lnTo>
                        <a:pt x="1981" y="2250"/>
                      </a:lnTo>
                      <a:lnTo>
                        <a:pt x="2056" y="2191"/>
                      </a:lnTo>
                      <a:lnTo>
                        <a:pt x="2126" y="2126"/>
                      </a:lnTo>
                      <a:lnTo>
                        <a:pt x="2191" y="2056"/>
                      </a:lnTo>
                      <a:lnTo>
                        <a:pt x="2250" y="1981"/>
                      </a:lnTo>
                      <a:lnTo>
                        <a:pt x="2304" y="1901"/>
                      </a:lnTo>
                      <a:lnTo>
                        <a:pt x="2352" y="1817"/>
                      </a:lnTo>
                      <a:lnTo>
                        <a:pt x="2393" y="1730"/>
                      </a:lnTo>
                      <a:lnTo>
                        <a:pt x="2427" y="1639"/>
                      </a:lnTo>
                      <a:lnTo>
                        <a:pt x="2455" y="1544"/>
                      </a:lnTo>
                      <a:lnTo>
                        <a:pt x="2475" y="1447"/>
                      </a:lnTo>
                      <a:lnTo>
                        <a:pt x="2487" y="1347"/>
                      </a:lnTo>
                      <a:lnTo>
                        <a:pt x="2491" y="1245"/>
                      </a:lnTo>
                      <a:lnTo>
                        <a:pt x="2487" y="1143"/>
                      </a:lnTo>
                      <a:lnTo>
                        <a:pt x="2475" y="1044"/>
                      </a:lnTo>
                      <a:lnTo>
                        <a:pt x="2455" y="946"/>
                      </a:lnTo>
                      <a:lnTo>
                        <a:pt x="2427" y="852"/>
                      </a:lnTo>
                      <a:lnTo>
                        <a:pt x="2393" y="761"/>
                      </a:lnTo>
                      <a:lnTo>
                        <a:pt x="2352" y="673"/>
                      </a:lnTo>
                      <a:lnTo>
                        <a:pt x="2304" y="590"/>
                      </a:lnTo>
                      <a:lnTo>
                        <a:pt x="2250" y="510"/>
                      </a:lnTo>
                      <a:lnTo>
                        <a:pt x="2191" y="435"/>
                      </a:lnTo>
                      <a:lnTo>
                        <a:pt x="2126" y="365"/>
                      </a:lnTo>
                      <a:lnTo>
                        <a:pt x="2056" y="300"/>
                      </a:lnTo>
                      <a:lnTo>
                        <a:pt x="1981" y="240"/>
                      </a:lnTo>
                      <a:lnTo>
                        <a:pt x="1901" y="187"/>
                      </a:lnTo>
                      <a:lnTo>
                        <a:pt x="1817" y="139"/>
                      </a:lnTo>
                      <a:lnTo>
                        <a:pt x="1730" y="98"/>
                      </a:lnTo>
                      <a:lnTo>
                        <a:pt x="1639" y="63"/>
                      </a:lnTo>
                      <a:lnTo>
                        <a:pt x="1544" y="36"/>
                      </a:lnTo>
                      <a:lnTo>
                        <a:pt x="1447" y="16"/>
                      </a:lnTo>
                      <a:lnTo>
                        <a:pt x="1347" y="4"/>
                      </a:lnTo>
                      <a:lnTo>
                        <a:pt x="1245" y="0"/>
                      </a:lnTo>
                      <a:lnTo>
                        <a:pt x="1143" y="4"/>
                      </a:lnTo>
                      <a:lnTo>
                        <a:pt x="1044" y="16"/>
                      </a:lnTo>
                      <a:lnTo>
                        <a:pt x="946" y="36"/>
                      </a:lnTo>
                      <a:lnTo>
                        <a:pt x="852" y="63"/>
                      </a:lnTo>
                      <a:lnTo>
                        <a:pt x="761" y="98"/>
                      </a:lnTo>
                      <a:lnTo>
                        <a:pt x="673" y="139"/>
                      </a:lnTo>
                      <a:lnTo>
                        <a:pt x="590" y="187"/>
                      </a:lnTo>
                      <a:lnTo>
                        <a:pt x="510" y="240"/>
                      </a:lnTo>
                      <a:lnTo>
                        <a:pt x="435" y="300"/>
                      </a:lnTo>
                      <a:lnTo>
                        <a:pt x="365" y="365"/>
                      </a:lnTo>
                      <a:lnTo>
                        <a:pt x="300" y="435"/>
                      </a:lnTo>
                      <a:lnTo>
                        <a:pt x="240" y="510"/>
                      </a:lnTo>
                      <a:lnTo>
                        <a:pt x="187" y="590"/>
                      </a:lnTo>
                      <a:lnTo>
                        <a:pt x="139" y="673"/>
                      </a:lnTo>
                      <a:lnTo>
                        <a:pt x="98" y="761"/>
                      </a:lnTo>
                      <a:lnTo>
                        <a:pt x="63" y="852"/>
                      </a:lnTo>
                      <a:lnTo>
                        <a:pt x="36" y="946"/>
                      </a:lnTo>
                      <a:lnTo>
                        <a:pt x="16" y="1044"/>
                      </a:lnTo>
                      <a:lnTo>
                        <a:pt x="4" y="1143"/>
                      </a:lnTo>
                      <a:lnTo>
                        <a:pt x="0" y="1245"/>
                      </a:lnTo>
                      <a:lnTo>
                        <a:pt x="4" y="1347"/>
                      </a:lnTo>
                      <a:lnTo>
                        <a:pt x="16" y="1447"/>
                      </a:lnTo>
                      <a:lnTo>
                        <a:pt x="36" y="1544"/>
                      </a:lnTo>
                      <a:lnTo>
                        <a:pt x="63" y="1639"/>
                      </a:lnTo>
                      <a:lnTo>
                        <a:pt x="98" y="1730"/>
                      </a:lnTo>
                      <a:lnTo>
                        <a:pt x="139" y="1817"/>
                      </a:lnTo>
                      <a:lnTo>
                        <a:pt x="187" y="1901"/>
                      </a:lnTo>
                      <a:lnTo>
                        <a:pt x="240" y="1981"/>
                      </a:lnTo>
                      <a:lnTo>
                        <a:pt x="300" y="2056"/>
                      </a:lnTo>
                      <a:lnTo>
                        <a:pt x="365" y="2126"/>
                      </a:lnTo>
                      <a:lnTo>
                        <a:pt x="435" y="2191"/>
                      </a:lnTo>
                      <a:lnTo>
                        <a:pt x="510" y="2250"/>
                      </a:lnTo>
                      <a:lnTo>
                        <a:pt x="590" y="2304"/>
                      </a:lnTo>
                      <a:lnTo>
                        <a:pt x="673" y="2352"/>
                      </a:lnTo>
                      <a:lnTo>
                        <a:pt x="761" y="2393"/>
                      </a:lnTo>
                      <a:lnTo>
                        <a:pt x="852" y="2427"/>
                      </a:lnTo>
                      <a:lnTo>
                        <a:pt x="946" y="2455"/>
                      </a:lnTo>
                      <a:lnTo>
                        <a:pt x="1044" y="2475"/>
                      </a:lnTo>
                      <a:lnTo>
                        <a:pt x="1143" y="2487"/>
                      </a:lnTo>
                      <a:lnTo>
                        <a:pt x="1245" y="2491"/>
                      </a:lnTo>
                      <a:close/>
                    </a:path>
                  </a:pathLst>
                </a:custGeom>
                <a:noFill/>
                <a:ln w="152400">
                  <a:solidFill>
                    <a:schemeClr val="accent2">
                      <a:lumMod val="7500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58" name="Group 157">
                <a:extLst>
                  <a:ext uri="{FF2B5EF4-FFF2-40B4-BE49-F238E27FC236}">
                    <a16:creationId xmlns:a16="http://schemas.microsoft.com/office/drawing/2014/main" id="{D5F19F65-5F9A-4421-A652-81647E75C069}"/>
                  </a:ext>
                </a:extLst>
              </p:cNvPr>
              <p:cNvGrpSpPr>
                <a:grpSpLocks/>
              </p:cNvGrpSpPr>
              <p:nvPr/>
            </p:nvGrpSpPr>
            <p:grpSpPr bwMode="auto">
              <a:xfrm>
                <a:off x="2271" y="3899"/>
                <a:ext cx="340" cy="274"/>
                <a:chOff x="2271" y="3899"/>
                <a:chExt cx="340" cy="274"/>
              </a:xfrm>
            </p:grpSpPr>
            <p:sp>
              <p:nvSpPr>
                <p:cNvPr id="159" name="Freeform 77">
                  <a:extLst>
                    <a:ext uri="{FF2B5EF4-FFF2-40B4-BE49-F238E27FC236}">
                      <a16:creationId xmlns:a16="http://schemas.microsoft.com/office/drawing/2014/main" id="{F147724E-1B0B-4CC5-9C41-913EB77DAFD4}"/>
                    </a:ext>
                  </a:extLst>
                </p:cNvPr>
                <p:cNvSpPr>
                  <a:spLocks/>
                </p:cNvSpPr>
                <p:nvPr/>
              </p:nvSpPr>
              <p:spPr bwMode="auto">
                <a:xfrm>
                  <a:off x="2271" y="3899"/>
                  <a:ext cx="340" cy="274"/>
                </a:xfrm>
                <a:custGeom>
                  <a:avLst/>
                  <a:gdLst>
                    <a:gd name="T0" fmla="+- 0 2385 2271"/>
                    <a:gd name="T1" fmla="*/ T0 w 340"/>
                    <a:gd name="T2" fmla="+- 0 4108 3899"/>
                    <a:gd name="T3" fmla="*/ 4108 h 274"/>
                    <a:gd name="T4" fmla="+- 0 2364 2271"/>
                    <a:gd name="T5" fmla="*/ T4 w 340"/>
                    <a:gd name="T6" fmla="+- 0 4133 3899"/>
                    <a:gd name="T7" fmla="*/ 4133 h 274"/>
                    <a:gd name="T8" fmla="+- 0 2408 2271"/>
                    <a:gd name="T9" fmla="*/ T8 w 340"/>
                    <a:gd name="T10" fmla="+- 0 4132 3899"/>
                    <a:gd name="T11" fmla="*/ 4132 h 274"/>
                    <a:gd name="T12" fmla="+- 0 2407 2271"/>
                    <a:gd name="T13" fmla="*/ T12 w 340"/>
                    <a:gd name="T14" fmla="+- 0 4131 3899"/>
                    <a:gd name="T15" fmla="*/ 4131 h 274"/>
                    <a:gd name="T16" fmla="+- 0 2385 2271"/>
                    <a:gd name="T17" fmla="*/ T16 w 340"/>
                    <a:gd name="T18" fmla="+- 0 4108 3899"/>
                    <a:gd name="T19" fmla="*/ 4108 h 274"/>
                  </a:gdLst>
                  <a:ahLst/>
                  <a:cxnLst>
                    <a:cxn ang="0">
                      <a:pos x="T1" y="T3"/>
                    </a:cxn>
                    <a:cxn ang="0">
                      <a:pos x="T5" y="T7"/>
                    </a:cxn>
                    <a:cxn ang="0">
                      <a:pos x="T9" y="T11"/>
                    </a:cxn>
                    <a:cxn ang="0">
                      <a:pos x="T13" y="T15"/>
                    </a:cxn>
                    <a:cxn ang="0">
                      <a:pos x="T17" y="T19"/>
                    </a:cxn>
                  </a:cxnLst>
                  <a:rect l="0" t="0" r="r" b="b"/>
                  <a:pathLst>
                    <a:path w="340" h="274">
                      <a:moveTo>
                        <a:pt x="114" y="209"/>
                      </a:moveTo>
                      <a:lnTo>
                        <a:pt x="93" y="234"/>
                      </a:lnTo>
                      <a:lnTo>
                        <a:pt x="137" y="233"/>
                      </a:lnTo>
                      <a:lnTo>
                        <a:pt x="136" y="232"/>
                      </a:lnTo>
                      <a:lnTo>
                        <a:pt x="114" y="209"/>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0" name="Freeform 76">
                  <a:extLst>
                    <a:ext uri="{FF2B5EF4-FFF2-40B4-BE49-F238E27FC236}">
                      <a16:creationId xmlns:a16="http://schemas.microsoft.com/office/drawing/2014/main" id="{DC364A86-9025-42CF-954C-AC728E714B82}"/>
                    </a:ext>
                  </a:extLst>
                </p:cNvPr>
                <p:cNvSpPr>
                  <a:spLocks/>
                </p:cNvSpPr>
                <p:nvPr/>
              </p:nvSpPr>
              <p:spPr bwMode="auto">
                <a:xfrm>
                  <a:off x="2271" y="3899"/>
                  <a:ext cx="340" cy="274"/>
                </a:xfrm>
                <a:custGeom>
                  <a:avLst/>
                  <a:gdLst>
                    <a:gd name="T0" fmla="+- 0 2443 2271"/>
                    <a:gd name="T1" fmla="*/ T0 w 340"/>
                    <a:gd name="T2" fmla="+- 0 4131 3899"/>
                    <a:gd name="T3" fmla="*/ 4131 h 274"/>
                    <a:gd name="T4" fmla="+- 0 2417 2271"/>
                    <a:gd name="T5" fmla="*/ T4 w 340"/>
                    <a:gd name="T6" fmla="+- 0 4131 3899"/>
                    <a:gd name="T7" fmla="*/ 4131 h 274"/>
                    <a:gd name="T8" fmla="+- 0 2364 2271"/>
                    <a:gd name="T9" fmla="*/ T8 w 340"/>
                    <a:gd name="T10" fmla="+- 0 4133 3899"/>
                    <a:gd name="T11" fmla="*/ 4133 h 274"/>
                    <a:gd name="T12" fmla="+- 0 2441 2271"/>
                    <a:gd name="T13" fmla="*/ T12 w 340"/>
                    <a:gd name="T14" fmla="+- 0 4133 3899"/>
                    <a:gd name="T15" fmla="*/ 4133 h 274"/>
                    <a:gd name="T16" fmla="+- 0 2443 2271"/>
                    <a:gd name="T17" fmla="*/ T16 w 340"/>
                    <a:gd name="T18" fmla="+- 0 4131 3899"/>
                    <a:gd name="T19" fmla="*/ 4131 h 274"/>
                  </a:gdLst>
                  <a:ahLst/>
                  <a:cxnLst>
                    <a:cxn ang="0">
                      <a:pos x="T1" y="T3"/>
                    </a:cxn>
                    <a:cxn ang="0">
                      <a:pos x="T5" y="T7"/>
                    </a:cxn>
                    <a:cxn ang="0">
                      <a:pos x="T9" y="T11"/>
                    </a:cxn>
                    <a:cxn ang="0">
                      <a:pos x="T13" y="T15"/>
                    </a:cxn>
                    <a:cxn ang="0">
                      <a:pos x="T17" y="T19"/>
                    </a:cxn>
                  </a:cxnLst>
                  <a:rect l="0" t="0" r="r" b="b"/>
                  <a:pathLst>
                    <a:path w="340" h="274">
                      <a:moveTo>
                        <a:pt x="172" y="232"/>
                      </a:moveTo>
                      <a:lnTo>
                        <a:pt x="146" y="232"/>
                      </a:lnTo>
                      <a:lnTo>
                        <a:pt x="93" y="234"/>
                      </a:lnTo>
                      <a:lnTo>
                        <a:pt x="170" y="234"/>
                      </a:lnTo>
                      <a:lnTo>
                        <a:pt x="172" y="232"/>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grpSp>
          <p:nvGrpSpPr>
            <p:cNvPr id="150" name="Group 149">
              <a:extLst>
                <a:ext uri="{FF2B5EF4-FFF2-40B4-BE49-F238E27FC236}">
                  <a16:creationId xmlns:a16="http://schemas.microsoft.com/office/drawing/2014/main" id="{82208A26-67FF-4E91-B4BB-739021EBEF54}"/>
                </a:ext>
              </a:extLst>
            </p:cNvPr>
            <p:cNvGrpSpPr/>
            <p:nvPr/>
          </p:nvGrpSpPr>
          <p:grpSpPr bwMode="auto">
            <a:xfrm>
              <a:off x="295275" y="314325"/>
              <a:ext cx="837565" cy="800099"/>
              <a:chOff x="0" y="0"/>
              <a:chExt cx="1304" cy="1174"/>
            </a:xfrm>
          </p:grpSpPr>
          <p:sp>
            <p:nvSpPr>
              <p:cNvPr id="151" name="Freeform 13">
                <a:extLst>
                  <a:ext uri="{FF2B5EF4-FFF2-40B4-BE49-F238E27FC236}">
                    <a16:creationId xmlns:a16="http://schemas.microsoft.com/office/drawing/2014/main" id="{E5A0533D-F676-4BC3-A062-27E9DE195E98}"/>
                  </a:ext>
                </a:extLst>
              </p:cNvPr>
              <p:cNvSpPr>
                <a:spLocks/>
              </p:cNvSpPr>
              <p:nvPr/>
            </p:nvSpPr>
            <p:spPr bwMode="auto">
              <a:xfrm>
                <a:off x="0" y="0"/>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38100">
                <a:solidFill>
                  <a:schemeClr val="accent2">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14">
                <a:extLst>
                  <a:ext uri="{FF2B5EF4-FFF2-40B4-BE49-F238E27FC236}">
                    <a16:creationId xmlns:a16="http://schemas.microsoft.com/office/drawing/2014/main" id="{DDAF129B-67C4-43B7-B6F4-8E3B213874F0}"/>
                  </a:ext>
                </a:extLst>
              </p:cNvPr>
              <p:cNvSpPr>
                <a:spLocks/>
              </p:cNvSpPr>
              <p:nvPr/>
            </p:nvSpPr>
            <p:spPr bwMode="auto">
              <a:xfrm>
                <a:off x="142" y="210"/>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38100">
                <a:solidFill>
                  <a:schemeClr val="accent2">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5">
                <a:extLst>
                  <a:ext uri="{FF2B5EF4-FFF2-40B4-BE49-F238E27FC236}">
                    <a16:creationId xmlns:a16="http://schemas.microsoft.com/office/drawing/2014/main" id="{AD9B73B4-8328-4F99-9D43-9B4CEAC580B4}"/>
                  </a:ext>
                </a:extLst>
              </p:cNvPr>
              <p:cNvSpPr>
                <a:spLocks/>
              </p:cNvSpPr>
              <p:nvPr/>
            </p:nvSpPr>
            <p:spPr bwMode="auto">
              <a:xfrm>
                <a:off x="312" y="408"/>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38100">
                <a:solidFill>
                  <a:schemeClr val="accent2">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54" name="Line 16">
                <a:extLst>
                  <a:ext uri="{FF2B5EF4-FFF2-40B4-BE49-F238E27FC236}">
                    <a16:creationId xmlns:a16="http://schemas.microsoft.com/office/drawing/2014/main" id="{C35BA321-8AD8-4E68-BFF4-ECB161FFEF42}"/>
                  </a:ext>
                </a:extLst>
              </p:cNvPr>
              <p:cNvCxnSpPr/>
              <p:nvPr/>
            </p:nvCxnSpPr>
            <p:spPr bwMode="auto">
              <a:xfrm>
                <a:off x="992" y="408"/>
                <a:ext cx="0" cy="170"/>
              </a:xfrm>
              <a:prstGeom prst="line">
                <a:avLst/>
              </a:prstGeom>
              <a:noFill/>
              <a:ln w="38100">
                <a:solidFill>
                  <a:schemeClr val="accent2">
                    <a:lumMod val="75000"/>
                  </a:schemeClr>
                </a:solidFill>
                <a:prstDash val="solid"/>
                <a:round/>
                <a:headEnd/>
                <a:tailEnd/>
              </a:ln>
              <a:extLst>
                <a:ext uri="{909E8E84-426E-40DD-AFC4-6F175D3DCCD1}">
                  <a14:hiddenFill xmlns:a14="http://schemas.microsoft.com/office/drawing/2010/main">
                    <a:noFill/>
                  </a14:hiddenFill>
                </a:ext>
              </a:extLst>
            </p:spPr>
          </p:cxnSp>
          <p:sp>
            <p:nvSpPr>
              <p:cNvPr id="155" name="Freeform 17">
                <a:extLst>
                  <a:ext uri="{FF2B5EF4-FFF2-40B4-BE49-F238E27FC236}">
                    <a16:creationId xmlns:a16="http://schemas.microsoft.com/office/drawing/2014/main" id="{8262CB0A-B89F-4A24-A62E-C877CD3776D3}"/>
                  </a:ext>
                </a:extLst>
              </p:cNvPr>
              <p:cNvSpPr>
                <a:spLocks/>
              </p:cNvSpPr>
              <p:nvPr/>
            </p:nvSpPr>
            <p:spPr bwMode="auto">
              <a:xfrm>
                <a:off x="850" y="590"/>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38100">
                <a:solidFill>
                  <a:schemeClr val="accent2">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42856310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59</a:t>
            </a:fld>
            <a:endParaRPr lang="en-US" dirty="0"/>
          </a:p>
        </p:txBody>
      </p:sp>
      <p:sp>
        <p:nvSpPr>
          <p:cNvPr id="4" name="Title 3">
            <a:extLst>
              <a:ext uri="{FF2B5EF4-FFF2-40B4-BE49-F238E27FC236}">
                <a16:creationId xmlns:a16="http://schemas.microsoft.com/office/drawing/2014/main" id="{E400B493-7220-4C23-94AF-439E916DED81}"/>
              </a:ext>
            </a:extLst>
          </p:cNvPr>
          <p:cNvSpPr>
            <a:spLocks noGrp="1"/>
          </p:cNvSpPr>
          <p:nvPr>
            <p:ph type="title"/>
          </p:nvPr>
        </p:nvSpPr>
        <p:spPr/>
        <p:txBody>
          <a:bodyPr/>
          <a:lstStyle/>
          <a:p>
            <a:r>
              <a:rPr lang="en-US" dirty="0"/>
              <a:t>Optimize Service</a:t>
            </a:r>
          </a:p>
        </p:txBody>
      </p:sp>
      <p:sp>
        <p:nvSpPr>
          <p:cNvPr id="5" name="Content Placeholder 4">
            <a:extLst>
              <a:ext uri="{FF2B5EF4-FFF2-40B4-BE49-F238E27FC236}">
                <a16:creationId xmlns:a16="http://schemas.microsoft.com/office/drawing/2014/main" id="{47BC077E-32CC-4F00-8AF6-E29CB40EE7D4}"/>
              </a:ext>
            </a:extLst>
          </p:cNvPr>
          <p:cNvSpPr>
            <a:spLocks noGrp="1"/>
          </p:cNvSpPr>
          <p:nvPr>
            <p:ph idx="1"/>
          </p:nvPr>
        </p:nvSpPr>
        <p:spPr>
          <a:xfrm>
            <a:off x="395536" y="771550"/>
            <a:ext cx="5400600" cy="3979385"/>
          </a:xfrm>
        </p:spPr>
        <p:txBody>
          <a:bodyPr>
            <a:normAutofit fontScale="92500" lnSpcReduction="20000"/>
          </a:bodyPr>
          <a:lstStyle/>
          <a:p>
            <a:pPr lvl="0"/>
            <a:r>
              <a:rPr lang="en-US" dirty="0"/>
              <a:t>Review</a:t>
            </a:r>
          </a:p>
          <a:p>
            <a:pPr lvl="1"/>
            <a:r>
              <a:rPr lang="en-US" dirty="0"/>
              <a:t>Understand current workflows, processes, and assets</a:t>
            </a:r>
          </a:p>
          <a:p>
            <a:pPr lvl="1"/>
            <a:r>
              <a:rPr lang="en-US" dirty="0"/>
              <a:t>Manage staff expectations</a:t>
            </a:r>
          </a:p>
          <a:p>
            <a:pPr lvl="1"/>
            <a:r>
              <a:rPr lang="en-US" dirty="0"/>
              <a:t>Set agenda for onsite visit</a:t>
            </a:r>
          </a:p>
          <a:p>
            <a:pPr lvl="0"/>
            <a:r>
              <a:rPr lang="en-US" dirty="0"/>
              <a:t>Optimize</a:t>
            </a:r>
          </a:p>
          <a:p>
            <a:pPr lvl="1"/>
            <a:r>
              <a:rPr lang="en-US" dirty="0"/>
              <a:t>Discussions of workflows and best practices</a:t>
            </a:r>
          </a:p>
          <a:p>
            <a:pPr lvl="1"/>
            <a:r>
              <a:rPr lang="en-US" dirty="0"/>
              <a:t>Demonstrations and trainings on workflows and configuration</a:t>
            </a:r>
          </a:p>
          <a:p>
            <a:pPr lvl="0"/>
            <a:r>
              <a:rPr lang="en-US" dirty="0"/>
              <a:t>Engagement summary</a:t>
            </a:r>
          </a:p>
          <a:p>
            <a:pPr lvl="1"/>
            <a:r>
              <a:rPr lang="en-US" dirty="0"/>
              <a:t>Activities and training performed</a:t>
            </a:r>
          </a:p>
          <a:p>
            <a:pPr lvl="1"/>
            <a:r>
              <a:rPr lang="en-US" dirty="0"/>
              <a:t>Configurations performed and recommended</a:t>
            </a:r>
          </a:p>
        </p:txBody>
      </p:sp>
      <p:pic>
        <p:nvPicPr>
          <p:cNvPr id="16" name="Picture 15">
            <a:extLst>
              <a:ext uri="{FF2B5EF4-FFF2-40B4-BE49-F238E27FC236}">
                <a16:creationId xmlns:a16="http://schemas.microsoft.com/office/drawing/2014/main" id="{A3D123DB-4AB7-46A8-8D56-06A7B5DBE9D3}"/>
              </a:ext>
            </a:extLst>
          </p:cNvPr>
          <p:cNvPicPr>
            <a:picLocks noChangeAspect="1"/>
          </p:cNvPicPr>
          <p:nvPr/>
        </p:nvPicPr>
        <p:blipFill>
          <a:blip r:embed="rId2"/>
          <a:stretch>
            <a:fillRect/>
          </a:stretch>
        </p:blipFill>
        <p:spPr>
          <a:xfrm>
            <a:off x="6217920" y="1344168"/>
            <a:ext cx="2377440" cy="2397093"/>
          </a:xfrm>
          <a:prstGeom prst="rect">
            <a:avLst/>
          </a:prstGeom>
        </p:spPr>
      </p:pic>
    </p:spTree>
    <p:extLst>
      <p:ext uri="{BB962C8B-B14F-4D97-AF65-F5344CB8AC3E}">
        <p14:creationId xmlns:p14="http://schemas.microsoft.com/office/powerpoint/2010/main" val="390995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D6943D-83D2-4DB0-A706-80B7933432B8}"/>
              </a:ext>
            </a:extLst>
          </p:cNvPr>
          <p:cNvSpPr>
            <a:spLocks noGrp="1"/>
          </p:cNvSpPr>
          <p:nvPr>
            <p:ph type="ctrTitle"/>
          </p:nvPr>
        </p:nvSpPr>
        <p:spPr/>
        <p:txBody>
          <a:bodyPr/>
          <a:lstStyle/>
          <a:p>
            <a:r>
              <a:rPr lang="en-US" dirty="0"/>
              <a:t>Acquisitions Optimizations</a:t>
            </a:r>
          </a:p>
        </p:txBody>
      </p:sp>
      <p:sp>
        <p:nvSpPr>
          <p:cNvPr id="3" name="Slide Number Placeholder 2">
            <a:extLst>
              <a:ext uri="{FF2B5EF4-FFF2-40B4-BE49-F238E27FC236}">
                <a16:creationId xmlns:a16="http://schemas.microsoft.com/office/drawing/2014/main" id="{D138A07F-CA92-4282-9CE0-17C31D84288D}"/>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Tree>
    <p:extLst>
      <p:ext uri="{BB962C8B-B14F-4D97-AF65-F5344CB8AC3E}">
        <p14:creationId xmlns:p14="http://schemas.microsoft.com/office/powerpoint/2010/main" val="20411721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60</a:t>
            </a:fld>
            <a:endParaRPr lang="en-US" dirty="0"/>
          </a:p>
        </p:txBody>
      </p:sp>
      <p:sp>
        <p:nvSpPr>
          <p:cNvPr id="4" name="Title 3">
            <a:extLst>
              <a:ext uri="{FF2B5EF4-FFF2-40B4-BE49-F238E27FC236}">
                <a16:creationId xmlns:a16="http://schemas.microsoft.com/office/drawing/2014/main" id="{E400B493-7220-4C23-94AF-439E916DED81}"/>
              </a:ext>
            </a:extLst>
          </p:cNvPr>
          <p:cNvSpPr>
            <a:spLocks noGrp="1"/>
          </p:cNvSpPr>
          <p:nvPr>
            <p:ph type="title"/>
          </p:nvPr>
        </p:nvSpPr>
        <p:spPr/>
        <p:txBody>
          <a:bodyPr/>
          <a:lstStyle/>
          <a:p>
            <a:r>
              <a:rPr lang="en-US" dirty="0"/>
              <a:t>Extend Service</a:t>
            </a:r>
          </a:p>
        </p:txBody>
      </p:sp>
      <p:sp>
        <p:nvSpPr>
          <p:cNvPr id="5" name="Content Placeholder 4">
            <a:extLst>
              <a:ext uri="{FF2B5EF4-FFF2-40B4-BE49-F238E27FC236}">
                <a16:creationId xmlns:a16="http://schemas.microsoft.com/office/drawing/2014/main" id="{47BC077E-32CC-4F00-8AF6-E29CB40EE7D4}"/>
              </a:ext>
            </a:extLst>
          </p:cNvPr>
          <p:cNvSpPr>
            <a:spLocks noGrp="1"/>
          </p:cNvSpPr>
          <p:nvPr>
            <p:ph idx="1"/>
          </p:nvPr>
        </p:nvSpPr>
        <p:spPr>
          <a:xfrm>
            <a:off x="395536" y="771550"/>
            <a:ext cx="5400600" cy="3979385"/>
          </a:xfrm>
        </p:spPr>
        <p:txBody>
          <a:bodyPr>
            <a:normAutofit fontScale="92500" lnSpcReduction="10000"/>
          </a:bodyPr>
          <a:lstStyle/>
          <a:p>
            <a:pPr lvl="0"/>
            <a:r>
              <a:rPr lang="en-US" dirty="0"/>
              <a:t>Planning</a:t>
            </a:r>
          </a:p>
          <a:p>
            <a:pPr lvl="1"/>
            <a:r>
              <a:rPr lang="en-US" dirty="0"/>
              <a:t>Clarify intended outcomes</a:t>
            </a:r>
          </a:p>
          <a:p>
            <a:pPr lvl="1"/>
            <a:r>
              <a:rPr lang="en-US" dirty="0"/>
              <a:t>Review requirements and current workflows</a:t>
            </a:r>
          </a:p>
          <a:p>
            <a:pPr lvl="0"/>
            <a:r>
              <a:rPr lang="en-US" dirty="0"/>
              <a:t>Consultation and configuration</a:t>
            </a:r>
          </a:p>
          <a:p>
            <a:pPr lvl="1"/>
            <a:r>
              <a:rPr lang="en-US" dirty="0"/>
              <a:t>System configuration</a:t>
            </a:r>
          </a:p>
          <a:p>
            <a:pPr lvl="1"/>
            <a:r>
              <a:rPr lang="en-US" dirty="0"/>
              <a:t>Training on workflows and administration of the new function</a:t>
            </a:r>
          </a:p>
          <a:p>
            <a:pPr lvl="0"/>
            <a:r>
              <a:rPr lang="en-US" dirty="0"/>
              <a:t>Engagement summary</a:t>
            </a:r>
          </a:p>
          <a:p>
            <a:pPr lvl="1"/>
            <a:r>
              <a:rPr lang="en-US" dirty="0"/>
              <a:t>Activities and new features implemented</a:t>
            </a:r>
          </a:p>
          <a:p>
            <a:pPr lvl="1"/>
            <a:r>
              <a:rPr lang="en-US" dirty="0"/>
              <a:t>Configurations made during the project</a:t>
            </a:r>
          </a:p>
          <a:p>
            <a:pPr lvl="0"/>
            <a:r>
              <a:rPr lang="en-US" dirty="0"/>
              <a:t>Follow-up to monitor progress</a:t>
            </a:r>
          </a:p>
        </p:txBody>
      </p:sp>
      <p:pic>
        <p:nvPicPr>
          <p:cNvPr id="7" name="Picture 6">
            <a:extLst>
              <a:ext uri="{FF2B5EF4-FFF2-40B4-BE49-F238E27FC236}">
                <a16:creationId xmlns:a16="http://schemas.microsoft.com/office/drawing/2014/main" id="{7D4763EE-CAC0-490D-9BDC-10B6706B3D8C}"/>
              </a:ext>
            </a:extLst>
          </p:cNvPr>
          <p:cNvPicPr>
            <a:picLocks noChangeAspect="1"/>
          </p:cNvPicPr>
          <p:nvPr/>
        </p:nvPicPr>
        <p:blipFill>
          <a:blip r:embed="rId2"/>
          <a:stretch>
            <a:fillRect/>
          </a:stretch>
        </p:blipFill>
        <p:spPr>
          <a:xfrm>
            <a:off x="6217920" y="1344168"/>
            <a:ext cx="2458676" cy="2468880"/>
          </a:xfrm>
          <a:prstGeom prst="rect">
            <a:avLst/>
          </a:prstGeom>
        </p:spPr>
      </p:pic>
    </p:spTree>
    <p:extLst>
      <p:ext uri="{BB962C8B-B14F-4D97-AF65-F5344CB8AC3E}">
        <p14:creationId xmlns:p14="http://schemas.microsoft.com/office/powerpoint/2010/main" val="196231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61</a:t>
            </a:fld>
            <a:endParaRPr lang="en-US" dirty="0"/>
          </a:p>
        </p:txBody>
      </p:sp>
      <p:sp>
        <p:nvSpPr>
          <p:cNvPr id="4" name="Title 3">
            <a:extLst>
              <a:ext uri="{FF2B5EF4-FFF2-40B4-BE49-F238E27FC236}">
                <a16:creationId xmlns:a16="http://schemas.microsoft.com/office/drawing/2014/main" id="{E400B493-7220-4C23-94AF-439E916DED81}"/>
              </a:ext>
            </a:extLst>
          </p:cNvPr>
          <p:cNvSpPr>
            <a:spLocks noGrp="1"/>
          </p:cNvSpPr>
          <p:nvPr>
            <p:ph type="title"/>
          </p:nvPr>
        </p:nvSpPr>
        <p:spPr/>
        <p:txBody>
          <a:bodyPr/>
          <a:lstStyle/>
          <a:p>
            <a:r>
              <a:rPr lang="en-US" dirty="0"/>
              <a:t>Analyze</a:t>
            </a:r>
          </a:p>
        </p:txBody>
      </p:sp>
      <p:sp>
        <p:nvSpPr>
          <p:cNvPr id="5" name="Content Placeholder 4">
            <a:extLst>
              <a:ext uri="{FF2B5EF4-FFF2-40B4-BE49-F238E27FC236}">
                <a16:creationId xmlns:a16="http://schemas.microsoft.com/office/drawing/2014/main" id="{47BC077E-32CC-4F00-8AF6-E29CB40EE7D4}"/>
              </a:ext>
            </a:extLst>
          </p:cNvPr>
          <p:cNvSpPr>
            <a:spLocks noGrp="1"/>
          </p:cNvSpPr>
          <p:nvPr>
            <p:ph idx="1"/>
          </p:nvPr>
        </p:nvSpPr>
        <p:spPr>
          <a:xfrm>
            <a:off x="395536" y="771550"/>
            <a:ext cx="5400600" cy="3979385"/>
          </a:xfrm>
        </p:spPr>
        <p:txBody>
          <a:bodyPr>
            <a:normAutofit lnSpcReduction="10000"/>
          </a:bodyPr>
          <a:lstStyle/>
          <a:p>
            <a:pPr lvl="0"/>
            <a:r>
              <a:rPr lang="en-US" dirty="0"/>
              <a:t>Planning</a:t>
            </a:r>
          </a:p>
          <a:p>
            <a:pPr lvl="1"/>
            <a:r>
              <a:rPr lang="en-US" dirty="0"/>
              <a:t>Planning and scoping with subject area experts</a:t>
            </a:r>
          </a:p>
          <a:p>
            <a:pPr lvl="1"/>
            <a:r>
              <a:rPr lang="en-US" dirty="0"/>
              <a:t>Subject area and specific questions to answer or monitor</a:t>
            </a:r>
          </a:p>
          <a:p>
            <a:pPr lvl="1"/>
            <a:r>
              <a:rPr lang="en-US" dirty="0"/>
              <a:t>Context, intended usage and target audience</a:t>
            </a:r>
          </a:p>
          <a:p>
            <a:pPr lvl="0"/>
            <a:r>
              <a:rPr lang="en-US" dirty="0"/>
              <a:t>Building reports</a:t>
            </a:r>
          </a:p>
          <a:p>
            <a:pPr lvl="1"/>
            <a:r>
              <a:rPr lang="en-US" dirty="0"/>
              <a:t>Criteria, results, visualizations, and dissemination options</a:t>
            </a:r>
          </a:p>
          <a:p>
            <a:pPr lvl="1"/>
            <a:r>
              <a:rPr lang="en-US" dirty="0"/>
              <a:t>Review report and tune results based on feedback</a:t>
            </a:r>
          </a:p>
        </p:txBody>
      </p:sp>
      <p:pic>
        <p:nvPicPr>
          <p:cNvPr id="7" name="Picture 6">
            <a:extLst>
              <a:ext uri="{FF2B5EF4-FFF2-40B4-BE49-F238E27FC236}">
                <a16:creationId xmlns:a16="http://schemas.microsoft.com/office/drawing/2014/main" id="{E742B219-AC54-42FB-8F43-9EB24C7A1618}"/>
              </a:ext>
            </a:extLst>
          </p:cNvPr>
          <p:cNvPicPr>
            <a:picLocks noChangeAspect="1"/>
          </p:cNvPicPr>
          <p:nvPr/>
        </p:nvPicPr>
        <p:blipFill>
          <a:blip r:embed="rId2"/>
          <a:stretch>
            <a:fillRect/>
          </a:stretch>
        </p:blipFill>
        <p:spPr>
          <a:xfrm>
            <a:off x="6217920" y="1344168"/>
            <a:ext cx="2510899" cy="2468880"/>
          </a:xfrm>
          <a:prstGeom prst="rect">
            <a:avLst/>
          </a:prstGeom>
        </p:spPr>
      </p:pic>
    </p:spTree>
    <p:extLst>
      <p:ext uri="{BB962C8B-B14F-4D97-AF65-F5344CB8AC3E}">
        <p14:creationId xmlns:p14="http://schemas.microsoft.com/office/powerpoint/2010/main" val="376686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62</a:t>
            </a:fld>
            <a:endParaRPr lang="en-US" dirty="0"/>
          </a:p>
        </p:txBody>
      </p:sp>
      <p:sp>
        <p:nvSpPr>
          <p:cNvPr id="4" name="Title 3">
            <a:extLst>
              <a:ext uri="{FF2B5EF4-FFF2-40B4-BE49-F238E27FC236}">
                <a16:creationId xmlns:a16="http://schemas.microsoft.com/office/drawing/2014/main" id="{E400B493-7220-4C23-94AF-439E916DED81}"/>
              </a:ext>
            </a:extLst>
          </p:cNvPr>
          <p:cNvSpPr>
            <a:spLocks noGrp="1"/>
          </p:cNvSpPr>
          <p:nvPr>
            <p:ph type="title"/>
          </p:nvPr>
        </p:nvSpPr>
        <p:spPr/>
        <p:txBody>
          <a:bodyPr/>
          <a:lstStyle/>
          <a:p>
            <a:r>
              <a:rPr lang="en-US" dirty="0"/>
              <a:t>Educate</a:t>
            </a:r>
          </a:p>
        </p:txBody>
      </p:sp>
      <p:sp>
        <p:nvSpPr>
          <p:cNvPr id="5" name="Content Placeholder 4">
            <a:extLst>
              <a:ext uri="{FF2B5EF4-FFF2-40B4-BE49-F238E27FC236}">
                <a16:creationId xmlns:a16="http://schemas.microsoft.com/office/drawing/2014/main" id="{47BC077E-32CC-4F00-8AF6-E29CB40EE7D4}"/>
              </a:ext>
            </a:extLst>
          </p:cNvPr>
          <p:cNvSpPr>
            <a:spLocks noGrp="1"/>
          </p:cNvSpPr>
          <p:nvPr>
            <p:ph idx="1"/>
          </p:nvPr>
        </p:nvSpPr>
        <p:spPr>
          <a:xfrm>
            <a:off x="395536" y="771550"/>
            <a:ext cx="5400600" cy="3979385"/>
          </a:xfrm>
        </p:spPr>
        <p:txBody>
          <a:bodyPr/>
          <a:lstStyle/>
          <a:p>
            <a:pPr lvl="0"/>
            <a:r>
              <a:rPr lang="en-US" dirty="0"/>
              <a:t>Planning </a:t>
            </a:r>
          </a:p>
          <a:p>
            <a:pPr lvl="1"/>
            <a:r>
              <a:rPr lang="en-US" dirty="0"/>
              <a:t>Planning and scoping with project manager</a:t>
            </a:r>
          </a:p>
          <a:p>
            <a:pPr lvl="1"/>
            <a:r>
              <a:rPr lang="en-US" dirty="0"/>
              <a:t>Subject area(s) and specific questions to answer</a:t>
            </a:r>
          </a:p>
          <a:p>
            <a:pPr lvl="1"/>
            <a:r>
              <a:rPr lang="en-US" dirty="0"/>
              <a:t>Context and target audience</a:t>
            </a:r>
          </a:p>
          <a:p>
            <a:pPr lvl="0"/>
            <a:r>
              <a:rPr lang="en-US" dirty="0"/>
              <a:t>Training delivery</a:t>
            </a:r>
          </a:p>
          <a:p>
            <a:pPr lvl="1"/>
            <a:r>
              <a:rPr lang="en-US" dirty="0"/>
              <a:t>Demonstrations and training on workflows and configurations</a:t>
            </a:r>
          </a:p>
          <a:p>
            <a:endParaRPr lang="en-US" dirty="0"/>
          </a:p>
        </p:txBody>
      </p:sp>
      <p:pic>
        <p:nvPicPr>
          <p:cNvPr id="7" name="Picture 6">
            <a:extLst>
              <a:ext uri="{FF2B5EF4-FFF2-40B4-BE49-F238E27FC236}">
                <a16:creationId xmlns:a16="http://schemas.microsoft.com/office/drawing/2014/main" id="{D0D80AD0-4D6D-4139-A700-6866A64087D7}"/>
              </a:ext>
            </a:extLst>
          </p:cNvPr>
          <p:cNvPicPr>
            <a:picLocks noChangeAspect="1"/>
          </p:cNvPicPr>
          <p:nvPr/>
        </p:nvPicPr>
        <p:blipFill>
          <a:blip r:embed="rId2"/>
          <a:stretch>
            <a:fillRect/>
          </a:stretch>
        </p:blipFill>
        <p:spPr>
          <a:xfrm>
            <a:off x="6217920" y="1344168"/>
            <a:ext cx="2479300" cy="2468880"/>
          </a:xfrm>
          <a:prstGeom prst="rect">
            <a:avLst/>
          </a:prstGeom>
        </p:spPr>
      </p:pic>
    </p:spTree>
    <p:extLst>
      <p:ext uri="{BB962C8B-B14F-4D97-AF65-F5344CB8AC3E}">
        <p14:creationId xmlns:p14="http://schemas.microsoft.com/office/powerpoint/2010/main" val="386079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5ED03C-3452-4016-9A7E-646EDB216E44}"/>
              </a:ext>
            </a:extLst>
          </p:cNvPr>
          <p:cNvSpPr txBox="1"/>
          <p:nvPr/>
        </p:nvSpPr>
        <p:spPr>
          <a:xfrm>
            <a:off x="3419872" y="213970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Questions?</a:t>
            </a:r>
          </a:p>
        </p:txBody>
      </p:sp>
    </p:spTree>
    <p:custDataLst>
      <p:tags r:id="rId1"/>
    </p:custDataLst>
    <p:extLst>
      <p:ext uri="{BB962C8B-B14F-4D97-AF65-F5344CB8AC3E}">
        <p14:creationId xmlns:p14="http://schemas.microsoft.com/office/powerpoint/2010/main" val="39060289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Next Steps and Resources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r>
              <a:rPr lang="en-US" dirty="0"/>
              <a:t>Additional support resources from Ex Libris:</a:t>
            </a:r>
          </a:p>
          <a:p>
            <a:pPr lvl="1"/>
            <a:r>
              <a:rPr lang="en-US" dirty="0"/>
              <a:t>Idea Exchange – ideas.exlibrisgroup.com</a:t>
            </a:r>
          </a:p>
          <a:p>
            <a:pPr lvl="1"/>
            <a:r>
              <a:rPr lang="en-US" dirty="0"/>
              <a:t>Developer Network – developers.exlibrisgroup.com</a:t>
            </a:r>
          </a:p>
          <a:p>
            <a:pPr lvl="1"/>
            <a:r>
              <a:rPr lang="en-US" dirty="0">
                <a:hlinkClick r:id="rId3"/>
              </a:rPr>
              <a:t>2019 Knowledge Days Seminar Presentations</a:t>
            </a:r>
            <a:endParaRPr lang="en-US" dirty="0"/>
          </a:p>
          <a:p>
            <a:pPr lvl="2"/>
            <a:endParaRPr lang="en-US" dirty="0"/>
          </a:p>
        </p:txBody>
      </p:sp>
    </p:spTree>
    <p:custDataLst>
      <p:tags r:id="rId1"/>
    </p:custDataLst>
    <p:extLst>
      <p:ext uri="{BB962C8B-B14F-4D97-AF65-F5344CB8AC3E}">
        <p14:creationId xmlns:p14="http://schemas.microsoft.com/office/powerpoint/2010/main" val="42841500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951DCB-B785-4041-A395-964B540C0100}"/>
              </a:ext>
            </a:extLst>
          </p:cNvPr>
          <p:cNvSpPr>
            <a:spLocks noGrp="1"/>
          </p:cNvSpPr>
          <p:nvPr>
            <p:ph type="ctrTitle"/>
          </p:nvPr>
        </p:nvSpPr>
        <p:spPr>
          <a:xfrm>
            <a:off x="4317035" y="3224126"/>
            <a:ext cx="4747358" cy="1240583"/>
          </a:xfrm>
        </p:spPr>
        <p:txBody>
          <a:bodyPr/>
          <a:lstStyle/>
          <a:p>
            <a:pPr algn="r"/>
            <a:r>
              <a:rPr lang="en-US" sz="2400" dirty="0"/>
              <a:t>We value your feedback!</a:t>
            </a:r>
            <a:br>
              <a:rPr lang="en-US" sz="2400" dirty="0"/>
            </a:br>
            <a:r>
              <a:rPr lang="en-US" sz="2400" dirty="0"/>
              <a:t>Please complete the </a:t>
            </a:r>
            <a:br>
              <a:rPr lang="en-US" sz="2400" dirty="0"/>
            </a:br>
            <a:r>
              <a:rPr lang="en-US" sz="2400" dirty="0"/>
              <a:t>session survey in the </a:t>
            </a:r>
            <a:br>
              <a:rPr lang="en-US" sz="2400" dirty="0"/>
            </a:br>
            <a:r>
              <a:rPr lang="en-US" sz="2400" dirty="0"/>
              <a:t>schedule section of the app.</a:t>
            </a:r>
          </a:p>
        </p:txBody>
      </p:sp>
      <p:sp>
        <p:nvSpPr>
          <p:cNvPr id="3" name="Slide Number Placeholder 2">
            <a:extLst>
              <a:ext uri="{FF2B5EF4-FFF2-40B4-BE49-F238E27FC236}">
                <a16:creationId xmlns:a16="http://schemas.microsoft.com/office/drawing/2014/main" id="{61B13900-7349-4C5D-8FAC-191AE06C8548}"/>
              </a:ext>
            </a:extLst>
          </p:cNvPr>
          <p:cNvSpPr>
            <a:spLocks noGrp="1"/>
          </p:cNvSpPr>
          <p:nvPr>
            <p:ph type="sldNum" sz="quarter" idx="10"/>
          </p:nvPr>
        </p:nvSpPr>
        <p:spPr/>
        <p:txBody>
          <a:bodyPr/>
          <a:lstStyle/>
          <a:p>
            <a:fld id="{1C146586-7EC2-481D-848F-8CE41EB2DE6C}" type="slidenum">
              <a:rPr lang="en-US" smtClean="0"/>
              <a:pPr/>
              <a:t>65</a:t>
            </a:fld>
            <a:endParaRPr lang="en-US" dirty="0"/>
          </a:p>
        </p:txBody>
      </p:sp>
      <p:pic>
        <p:nvPicPr>
          <p:cNvPr id="5" name="Picture 4" descr="image001">
            <a:extLst>
              <a:ext uri="{FF2B5EF4-FFF2-40B4-BE49-F238E27FC236}">
                <a16:creationId xmlns:a16="http://schemas.microsoft.com/office/drawing/2014/main" id="{E2B9581D-E5B8-4896-B012-123552EA8A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362356">
            <a:off x="380558" y="-200185"/>
            <a:ext cx="2889021" cy="575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3C0479F-279F-496D-91F5-FED723C2AC3D}"/>
              </a:ext>
            </a:extLst>
          </p:cNvPr>
          <p:cNvSpPr/>
          <p:nvPr/>
        </p:nvSpPr>
        <p:spPr>
          <a:xfrm>
            <a:off x="572057" y="2427734"/>
            <a:ext cx="864096" cy="864096"/>
          </a:xfrm>
          <a:prstGeom prst="ellipse">
            <a:avLst/>
          </a:prstGeom>
          <a:noFill/>
          <a:ln w="76200">
            <a:solidFill>
              <a:srgbClr val="486A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Connector: Curved 6">
            <a:extLst>
              <a:ext uri="{FF2B5EF4-FFF2-40B4-BE49-F238E27FC236}">
                <a16:creationId xmlns:a16="http://schemas.microsoft.com/office/drawing/2014/main" id="{C9B73DC1-B03E-45D1-9D53-CFD36AF1380B}"/>
              </a:ext>
            </a:extLst>
          </p:cNvPr>
          <p:cNvCxnSpPr>
            <a:cxnSpLocks/>
          </p:cNvCxnSpPr>
          <p:nvPr/>
        </p:nvCxnSpPr>
        <p:spPr>
          <a:xfrm rot="10800000">
            <a:off x="1547666" y="2984580"/>
            <a:ext cx="3672406" cy="1603394"/>
          </a:xfrm>
          <a:prstGeom prst="curvedConnector3">
            <a:avLst/>
          </a:prstGeom>
          <a:ln w="76200">
            <a:solidFill>
              <a:srgbClr val="486AE5"/>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2B1E692-5F32-43EA-98D3-EC41245E455C}"/>
              </a:ext>
            </a:extLst>
          </p:cNvPr>
          <p:cNvSpPr/>
          <p:nvPr/>
        </p:nvSpPr>
        <p:spPr>
          <a:xfrm>
            <a:off x="7524328" y="1707654"/>
            <a:ext cx="1512168"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86466FA-5ED7-4254-B76E-8FD783A744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6768" y="1784598"/>
            <a:ext cx="1291208" cy="1291208"/>
          </a:xfrm>
          <a:prstGeom prst="rect">
            <a:avLst/>
          </a:prstGeom>
        </p:spPr>
      </p:pic>
    </p:spTree>
    <p:custDataLst>
      <p:tags r:id="rId1"/>
    </p:custDataLst>
    <p:extLst>
      <p:ext uri="{BB962C8B-B14F-4D97-AF65-F5344CB8AC3E}">
        <p14:creationId xmlns:p14="http://schemas.microsoft.com/office/powerpoint/2010/main" val="3449319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Purchase Type</a:t>
            </a:r>
          </a:p>
        </p:txBody>
      </p:sp>
      <p:sp>
        <p:nvSpPr>
          <p:cNvPr id="5" name="Content Placeholder 4"/>
          <p:cNvSpPr>
            <a:spLocks noGrp="1"/>
          </p:cNvSpPr>
          <p:nvPr>
            <p:ph idx="1"/>
          </p:nvPr>
        </p:nvSpPr>
        <p:spPr/>
        <p:txBody>
          <a:bodyPr>
            <a:normAutofit lnSpcReduction="10000"/>
          </a:bodyPr>
          <a:lstStyle/>
          <a:p>
            <a:pPr marL="0" indent="0">
              <a:buNone/>
            </a:pPr>
            <a:r>
              <a:rPr lang="en-US" b="1" dirty="0"/>
              <a:t>Purchase type </a:t>
            </a:r>
            <a:r>
              <a:rPr lang="en-US" dirty="0"/>
              <a:t>defines:</a:t>
            </a:r>
          </a:p>
          <a:p>
            <a:pPr marL="0" indent="0">
              <a:buNone/>
            </a:pPr>
            <a:endParaRPr lang="en-US" dirty="0"/>
          </a:p>
          <a:p>
            <a:r>
              <a:rPr lang="en-US" dirty="0"/>
              <a:t>Inventory format</a:t>
            </a:r>
          </a:p>
          <a:p>
            <a:pPr lvl="1"/>
            <a:r>
              <a:rPr lang="en-US" dirty="0"/>
              <a:t>Physical</a:t>
            </a:r>
          </a:p>
          <a:p>
            <a:pPr lvl="1"/>
            <a:r>
              <a:rPr lang="en-US" dirty="0"/>
              <a:t>Electronic</a:t>
            </a:r>
          </a:p>
          <a:p>
            <a:r>
              <a:rPr lang="en-US" dirty="0"/>
              <a:t>Continuity</a:t>
            </a:r>
          </a:p>
          <a:p>
            <a:pPr lvl="1"/>
            <a:r>
              <a:rPr lang="en-US" dirty="0"/>
              <a:t>One-time</a:t>
            </a:r>
          </a:p>
          <a:p>
            <a:pPr lvl="1"/>
            <a:r>
              <a:rPr lang="en-US" dirty="0"/>
              <a:t>Continuous</a:t>
            </a:r>
          </a:p>
          <a:p>
            <a:pPr lvl="1"/>
            <a:r>
              <a:rPr lang="en-US" dirty="0"/>
              <a:t>Standing</a:t>
            </a:r>
          </a:p>
          <a:p>
            <a:r>
              <a:rPr lang="en-US" dirty="0"/>
              <a:t>Acquisition/item material type</a:t>
            </a:r>
          </a:p>
        </p:txBody>
      </p:sp>
      <p:pic>
        <p:nvPicPr>
          <p:cNvPr id="3" name="Picture 2"/>
          <p:cNvPicPr>
            <a:picLocks noChangeAspect="1"/>
          </p:cNvPicPr>
          <p:nvPr/>
        </p:nvPicPr>
        <p:blipFill rotWithShape="1">
          <a:blip r:embed="rId3"/>
          <a:srcRect t="3791" r="2409"/>
          <a:stretch/>
        </p:blipFill>
        <p:spPr>
          <a:xfrm>
            <a:off x="3736691" y="1851657"/>
            <a:ext cx="4061329" cy="21933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93025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59DF57-D94E-4C2F-9D0F-15DF208F79AC}"/>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3" name="Title 2">
            <a:extLst>
              <a:ext uri="{FF2B5EF4-FFF2-40B4-BE49-F238E27FC236}">
                <a16:creationId xmlns:a16="http://schemas.microsoft.com/office/drawing/2014/main" id="{1D71E620-2EF8-43EF-B370-8A57AA82C361}"/>
              </a:ext>
            </a:extLst>
          </p:cNvPr>
          <p:cNvSpPr>
            <a:spLocks noGrp="1"/>
          </p:cNvSpPr>
          <p:nvPr>
            <p:ph type="title"/>
          </p:nvPr>
        </p:nvSpPr>
        <p:spPr/>
        <p:txBody>
          <a:bodyPr/>
          <a:lstStyle/>
          <a:p>
            <a:r>
              <a:rPr lang="en-US" dirty="0"/>
              <a:t>Purchase Type</a:t>
            </a:r>
          </a:p>
        </p:txBody>
      </p:sp>
      <p:pic>
        <p:nvPicPr>
          <p:cNvPr id="6" name="Content Placeholder 5">
            <a:extLst>
              <a:ext uri="{FF2B5EF4-FFF2-40B4-BE49-F238E27FC236}">
                <a16:creationId xmlns:a16="http://schemas.microsoft.com/office/drawing/2014/main" id="{A141C14D-9614-43DD-97E4-2FA3D75F85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2268" y="1032427"/>
            <a:ext cx="5210902" cy="3458058"/>
          </a:xfrm>
        </p:spPr>
      </p:pic>
    </p:spTree>
    <p:extLst>
      <p:ext uri="{BB962C8B-B14F-4D97-AF65-F5344CB8AC3E}">
        <p14:creationId xmlns:p14="http://schemas.microsoft.com/office/powerpoint/2010/main" val="92779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59DF57-D94E-4C2F-9D0F-15DF208F79AC}"/>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3" name="Title 2">
            <a:extLst>
              <a:ext uri="{FF2B5EF4-FFF2-40B4-BE49-F238E27FC236}">
                <a16:creationId xmlns:a16="http://schemas.microsoft.com/office/drawing/2014/main" id="{1D71E620-2EF8-43EF-B370-8A57AA82C361}"/>
              </a:ext>
            </a:extLst>
          </p:cNvPr>
          <p:cNvSpPr>
            <a:spLocks noGrp="1"/>
          </p:cNvSpPr>
          <p:nvPr>
            <p:ph type="title"/>
          </p:nvPr>
        </p:nvSpPr>
        <p:spPr/>
        <p:txBody>
          <a:bodyPr/>
          <a:lstStyle/>
          <a:p>
            <a:r>
              <a:rPr lang="en-US" dirty="0"/>
              <a:t>Purchase Type</a:t>
            </a:r>
          </a:p>
        </p:txBody>
      </p:sp>
      <p:pic>
        <p:nvPicPr>
          <p:cNvPr id="6" name="Content Placeholder 5">
            <a:extLst>
              <a:ext uri="{FF2B5EF4-FFF2-40B4-BE49-F238E27FC236}">
                <a16:creationId xmlns:a16="http://schemas.microsoft.com/office/drawing/2014/main" id="{0FB9126D-C6D1-4E00-A92D-26E228550C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288" y="1821118"/>
            <a:ext cx="8424862" cy="1880677"/>
          </a:xfrm>
        </p:spPr>
      </p:pic>
    </p:spTree>
    <p:extLst>
      <p:ext uri="{BB962C8B-B14F-4D97-AF65-F5344CB8AC3E}">
        <p14:creationId xmlns:p14="http://schemas.microsoft.com/office/powerpoint/2010/main" val="4032894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86020654FE1C46BDDCF4524BB0289E" ma:contentTypeVersion="9" ma:contentTypeDescription="Create a new document." ma:contentTypeScope="" ma:versionID="0070e4848b84f65eef2abdef2af23bf9">
  <xsd:schema xmlns:xsd="http://www.w3.org/2001/XMLSchema" xmlns:xs="http://www.w3.org/2001/XMLSchema" xmlns:p="http://schemas.microsoft.com/office/2006/metadata/properties" xmlns:ns2="de06d3f9-7ce7-4da0-bb4d-0aca5326c5f1" xmlns:ns3="12b44858-5d63-4bd5-81b4-116723e020cd" targetNamespace="http://schemas.microsoft.com/office/2006/metadata/properties" ma:root="true" ma:fieldsID="0d535c664e78e1fb914550ed07cb90be" ns2:_="" ns3:_="">
    <xsd:import namespace="de06d3f9-7ce7-4da0-bb4d-0aca5326c5f1"/>
    <xsd:import namespace="12b44858-5d63-4bd5-81b4-116723e020cd"/>
    <xsd:element name="properties">
      <xsd:complexType>
        <xsd:sequence>
          <xsd:element name="documentManagement">
            <xsd:complexType>
              <xsd:all>
                <xsd:element ref="ns2:Draft_x0020_Deadline_x0020_March_x0020_27_x002c__x0020_2019" minOccurs="0"/>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06d3f9-7ce7-4da0-bb4d-0aca5326c5f1" elementFormDefault="qualified">
    <xsd:import namespace="http://schemas.microsoft.com/office/2006/documentManagement/types"/>
    <xsd:import namespace="http://schemas.microsoft.com/office/infopath/2007/PartnerControls"/>
    <xsd:element name="Draft_x0020_Deadline_x0020_March_x0020_27_x002c__x0020_2019" ma:index="8" nillable="true" ma:displayName="DEADLINE" ma:format="Dropdown" ma:internalName="Draft_x0020_Deadline_x0020_March_x0020_27_x002c__x0020_2019">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b44858-5d63-4bd5-81b4-116723e020c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raft_x0020_Deadline_x0020_March_x0020_27_x002c__x0020_2019 xmlns="de06d3f9-7ce7-4da0-bb4d-0aca5326c5f1" xsi:nil="true"/>
  </documentManagement>
</p:properties>
</file>

<file path=customXml/itemProps1.xml><?xml version="1.0" encoding="utf-8"?>
<ds:datastoreItem xmlns:ds="http://schemas.openxmlformats.org/officeDocument/2006/customXml" ds:itemID="{C3309A01-8E7B-4825-98AC-0D9A0EFBAC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06d3f9-7ce7-4da0-bb4d-0aca5326c5f1"/>
    <ds:schemaRef ds:uri="12b44858-5d63-4bd5-81b4-116723e020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435B87-9BF0-4E56-BCC7-2F55D50B489E}">
  <ds:schemaRefs>
    <ds:schemaRef ds:uri="http://schemas.microsoft.com/sharepoint/v3/contenttype/forms"/>
  </ds:schemaRefs>
</ds:datastoreItem>
</file>

<file path=customXml/itemProps3.xml><?xml version="1.0" encoding="utf-8"?>
<ds:datastoreItem xmlns:ds="http://schemas.openxmlformats.org/officeDocument/2006/customXml" ds:itemID="{2D5FA17D-F195-499A-B229-8EFA98321722}">
  <ds:schemaRefs>
    <ds:schemaRef ds:uri="http://schemas.microsoft.com/office/2006/metadata/properties"/>
    <ds:schemaRef ds:uri="de06d3f9-7ce7-4da0-bb4d-0aca5326c5f1"/>
    <ds:schemaRef ds:uri="http://purl.org/dc/dcmitype/"/>
    <ds:schemaRef ds:uri="http://purl.org/dc/elements/1.1/"/>
    <ds:schemaRef ds:uri="http://schemas.microsoft.com/office/infopath/2007/PartnerControls"/>
    <ds:schemaRef ds:uri="http://purl.org/dc/terms/"/>
    <ds:schemaRef ds:uri="http://www.w3.org/XML/1998/namespace"/>
    <ds:schemaRef ds:uri="http://schemas.microsoft.com/office/2006/documentManagement/types"/>
    <ds:schemaRef ds:uri="http://schemas.openxmlformats.org/package/2006/metadata/core-properties"/>
    <ds:schemaRef ds:uri="12b44858-5d63-4bd5-81b4-116723e020cd"/>
  </ds:schemaRefs>
</ds:datastoreItem>
</file>

<file path=docProps/app.xml><?xml version="1.0" encoding="utf-8"?>
<Properties xmlns="http://schemas.openxmlformats.org/officeDocument/2006/extended-properties" xmlns:vt="http://schemas.openxmlformats.org/officeDocument/2006/docPropsVTypes">
  <Template/>
  <TotalTime>10903</TotalTime>
  <Words>1678</Words>
  <Application>Microsoft Office PowerPoint</Application>
  <PresentationFormat>On-screen Show (16:9)</PresentationFormat>
  <Paragraphs>305</Paragraphs>
  <Slides>65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Arial</vt:lpstr>
      <vt:lpstr>Calibri</vt:lpstr>
      <vt:lpstr>Calibri Light</vt:lpstr>
      <vt:lpstr>IGeLU_2016_16X9 (1)</vt:lpstr>
      <vt:lpstr>Optimize and Streamline Alma Workflows</vt:lpstr>
      <vt:lpstr>Welcome and Introductions</vt:lpstr>
      <vt:lpstr>Session Objectives</vt:lpstr>
      <vt:lpstr>PowerPoint Presentation</vt:lpstr>
      <vt:lpstr>PowerPoint Presentation</vt:lpstr>
      <vt:lpstr>Acquisitions Optimizations</vt:lpstr>
      <vt:lpstr>Purchase Type</vt:lpstr>
      <vt:lpstr>Purchase Type</vt:lpstr>
      <vt:lpstr>Purchase Type</vt:lpstr>
      <vt:lpstr>Purchase Type</vt:lpstr>
      <vt:lpstr>Purchase Type</vt:lpstr>
      <vt:lpstr>Purchase Type</vt:lpstr>
      <vt:lpstr>Purchase Type</vt:lpstr>
      <vt:lpstr>Recommended Purchase Types to Retain</vt:lpstr>
      <vt:lpstr>Order Line Templates</vt:lpstr>
      <vt:lpstr>Order Line Templates</vt:lpstr>
      <vt:lpstr>Order Line Templates</vt:lpstr>
      <vt:lpstr>Order Line Templates</vt:lpstr>
      <vt:lpstr>Order Line Templates</vt:lpstr>
      <vt:lpstr>Acquisition Method</vt:lpstr>
      <vt:lpstr>Recommended Acquisition Method to retain</vt:lpstr>
      <vt:lpstr>Claiming Task List</vt:lpstr>
      <vt:lpstr>Claiming Task List</vt:lpstr>
      <vt:lpstr>Claiming Task List</vt:lpstr>
      <vt:lpstr>Resource Management Optimizations</vt:lpstr>
      <vt:lpstr>Activation Task List</vt:lpstr>
      <vt:lpstr>Activation Task List</vt:lpstr>
      <vt:lpstr>Activation Task List</vt:lpstr>
      <vt:lpstr>Activation Task List</vt:lpstr>
      <vt:lpstr>Activation Task List</vt:lpstr>
      <vt:lpstr>Licenses</vt:lpstr>
      <vt:lpstr>Licenses</vt:lpstr>
      <vt:lpstr>Item Material Types</vt:lpstr>
      <vt:lpstr>Item Material Types</vt:lpstr>
      <vt:lpstr>Item Material Types</vt:lpstr>
      <vt:lpstr>Item Material Types</vt:lpstr>
      <vt:lpstr>Fulfillment Optimizations</vt:lpstr>
      <vt:lpstr>Request Monitoring</vt:lpstr>
      <vt:lpstr>Request Monitoring – Lost in Transit</vt:lpstr>
      <vt:lpstr>Request Monitoring – Lost in Transit</vt:lpstr>
      <vt:lpstr>Request Monitoring – Aged Physical Item Requests</vt:lpstr>
      <vt:lpstr>Request Monitoring – Aged Physical Item Requests</vt:lpstr>
      <vt:lpstr>Request Monitoring – Aged Physical Item Requests</vt:lpstr>
      <vt:lpstr>Request Monitoring – Aged Physical Item Requests</vt:lpstr>
      <vt:lpstr>Request Monitoring – Cataloging Backlog</vt:lpstr>
      <vt:lpstr>Work Orders</vt:lpstr>
      <vt:lpstr>Work Orders</vt:lpstr>
      <vt:lpstr>Work Orders</vt:lpstr>
      <vt:lpstr>Lost / Missing Workflows</vt:lpstr>
      <vt:lpstr>Lost / Missing Workflows</vt:lpstr>
      <vt:lpstr>Lost / Missing Workflows</vt:lpstr>
      <vt:lpstr>PowerPoint Presentation</vt:lpstr>
      <vt:lpstr>Expert Services folder</vt:lpstr>
      <vt:lpstr>Expert Services folder</vt:lpstr>
      <vt:lpstr>Expert Services folder</vt:lpstr>
      <vt:lpstr>Expert Services folder</vt:lpstr>
      <vt:lpstr>PowerPoint Presentation</vt:lpstr>
      <vt:lpstr>Expert Services</vt:lpstr>
      <vt:lpstr>Optimize Service</vt:lpstr>
      <vt:lpstr>Extend Service</vt:lpstr>
      <vt:lpstr>Analyze</vt:lpstr>
      <vt:lpstr>Educate</vt:lpstr>
      <vt:lpstr>PowerPoint Presentation</vt:lpstr>
      <vt:lpstr>Next Steps and Resources</vt:lpstr>
      <vt:lpstr>We value your feedback! Please complete the  session survey in the  schedule section of the app.</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Rae Cheney</cp:lastModifiedBy>
  <cp:revision>501</cp:revision>
  <dcterms:created xsi:type="dcterms:W3CDTF">2017-01-02T15:10:30Z</dcterms:created>
  <dcterms:modified xsi:type="dcterms:W3CDTF">2019-04-26T15:54:47Z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y fmtid="{D5CDD505-2E9C-101B-9397-08002B2CF9AE}" pid="5" name="ArticulateGUID">
    <vt:lpwstr>E8CB94BD-D81E-44E2-BB85-CC6FCD27908D</vt:lpwstr>
  </property>
  <property fmtid="{D5CDD505-2E9C-101B-9397-08002B2CF9AE}" pid="6" name="ArticulatePath">
    <vt:lpwstr>https://myproquest-my.sharepoint.com/personal/rachel_cheney_exlibrisgroup_com/Documents/Ex Libris Template 2019</vt:lpwstr>
  </property>
  <property fmtid="{D5CDD505-2E9C-101B-9397-08002B2CF9AE}" pid="7" name="ContentTypeId">
    <vt:lpwstr>0x010100F086020654FE1C46BDDCF4524BB0289E</vt:lpwstr>
  </property>
</Properties>
</file>