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5"/>
  </p:notesMasterIdLst>
  <p:handoutMasterIdLst>
    <p:handoutMasterId r:id="rId66"/>
  </p:handoutMasterIdLst>
  <p:sldIdLst>
    <p:sldId id="302" r:id="rId5"/>
    <p:sldId id="1760" r:id="rId6"/>
    <p:sldId id="1704" r:id="rId7"/>
    <p:sldId id="306" r:id="rId8"/>
    <p:sldId id="1711" r:id="rId9"/>
    <p:sldId id="1749" r:id="rId10"/>
    <p:sldId id="1750" r:id="rId11"/>
    <p:sldId id="1759" r:id="rId12"/>
    <p:sldId id="1751" r:id="rId13"/>
    <p:sldId id="1752" r:id="rId14"/>
    <p:sldId id="1778" r:id="rId15"/>
    <p:sldId id="1712" r:id="rId16"/>
    <p:sldId id="1713" r:id="rId17"/>
    <p:sldId id="1779" r:id="rId18"/>
    <p:sldId id="1714" r:id="rId19"/>
    <p:sldId id="1715" r:id="rId20"/>
    <p:sldId id="1716" r:id="rId21"/>
    <p:sldId id="1780" r:id="rId22"/>
    <p:sldId id="1786" r:id="rId23"/>
    <p:sldId id="1798" r:id="rId24"/>
    <p:sldId id="1761" r:id="rId25"/>
    <p:sldId id="1762" r:id="rId26"/>
    <p:sldId id="1763" r:id="rId27"/>
    <p:sldId id="1764" r:id="rId28"/>
    <p:sldId id="1765" r:id="rId29"/>
    <p:sldId id="1766" r:id="rId30"/>
    <p:sldId id="1767" r:id="rId31"/>
    <p:sldId id="1768" r:id="rId32"/>
    <p:sldId id="1769" r:id="rId33"/>
    <p:sldId id="1770" r:id="rId34"/>
    <p:sldId id="1771" r:id="rId35"/>
    <p:sldId id="1772" r:id="rId36"/>
    <p:sldId id="1773" r:id="rId37"/>
    <p:sldId id="1774" r:id="rId38"/>
    <p:sldId id="1775" r:id="rId39"/>
    <p:sldId id="1776" r:id="rId40"/>
    <p:sldId id="1777" r:id="rId41"/>
    <p:sldId id="1799" r:id="rId42"/>
    <p:sldId id="1800" r:id="rId43"/>
    <p:sldId id="1801" r:id="rId44"/>
    <p:sldId id="1802" r:id="rId45"/>
    <p:sldId id="1803" r:id="rId46"/>
    <p:sldId id="1804" r:id="rId47"/>
    <p:sldId id="1806" r:id="rId48"/>
    <p:sldId id="1808" r:id="rId49"/>
    <p:sldId id="1807" r:id="rId50"/>
    <p:sldId id="1797" r:id="rId51"/>
    <p:sldId id="307" r:id="rId52"/>
    <p:sldId id="1717" r:id="rId53"/>
    <p:sldId id="1787" r:id="rId54"/>
    <p:sldId id="1788" r:id="rId55"/>
    <p:sldId id="1792" r:id="rId56"/>
    <p:sldId id="1791" r:id="rId57"/>
    <p:sldId id="1718" r:id="rId58"/>
    <p:sldId id="1793" r:id="rId59"/>
    <p:sldId id="1719" r:id="rId60"/>
    <p:sldId id="1794" r:id="rId61"/>
    <p:sldId id="1795" r:id="rId62"/>
    <p:sldId id="1796" r:id="rId63"/>
    <p:sldId id="1692" r:id="rId6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5" autoAdjust="0"/>
    <p:restoredTop sz="95067" autoAdjust="0"/>
  </p:normalViewPr>
  <p:slideViewPr>
    <p:cSldViewPr>
      <p:cViewPr varScale="1">
        <p:scale>
          <a:sx n="110" d="100"/>
          <a:sy n="110" d="100"/>
        </p:scale>
        <p:origin x="120" y="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Analytics – Acquisitions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A5AA5-8D71-42FF-B603-605CB78796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Connie Braun </a:t>
            </a:r>
            <a:r>
              <a:rPr lang="en-US"/>
              <a:t>and Dominic Doneux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8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40BC7-7473-4667-B45B-EBAF5ECEF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5" y="1238181"/>
            <a:ext cx="8229600" cy="2640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83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Received in the Past Month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346403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2DD866-E557-4311-8DA3-586AC7DE9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3282F-4681-45EE-BFF5-BED1392A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Filter for Receiving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E9169-756A-4339-865A-6E7FC79A2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32999"/>
            <a:ext cx="8229600" cy="2562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0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30CCC-E979-4068-9C05-A4F854A81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2D81B-A41F-45AE-B7B2-43F36159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A26F5-7131-474F-9681-621BCDAA4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179284"/>
            <a:ext cx="8229600" cy="2757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67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Received in the Past Month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285126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6665F-0FF7-4735-BF51-728DF24D14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468B2A-E58D-467F-897A-939E6A03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the Receiving Date Filter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7E246-EFF1-4204-B79D-BA64A926D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492" y="730695"/>
            <a:ext cx="5157015" cy="3857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88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the Receiving Date Filter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B6F3C-E7CB-45A6-9310-ED1FE1FF7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18" y="699542"/>
            <a:ext cx="8013764" cy="2153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2C4E95-F33C-4110-8ECE-A36165981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24" y="2976625"/>
            <a:ext cx="8042351" cy="2115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038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C26F9-D6A6-42C2-8776-0B10883A3A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88D85-3C00-4DDB-9043-9EFAC98A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0" y="987574"/>
            <a:ext cx="8051880" cy="2506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62611AF-ED41-411F-A8CD-FE4216EA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Analysis</a:t>
            </a:r>
          </a:p>
        </p:txBody>
      </p:sp>
    </p:spTree>
    <p:extLst>
      <p:ext uri="{BB962C8B-B14F-4D97-AF65-F5344CB8AC3E}">
        <p14:creationId xmlns:p14="http://schemas.microsoft.com/office/powerpoint/2010/main" val="3940865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6665F-0FF7-4735-BF51-728DF24D14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468B2A-E58D-467F-897A-939E6A03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294B2-A7EA-4F17-8F4E-60BEBECE5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22" y="1904730"/>
            <a:ext cx="8175755" cy="1334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30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Received in the Past Month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158038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56F35C-DDAE-42EF-A790-FA84F89451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BA576C-819C-41E7-A0E2-B2A04640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1ED12-2966-48C3-8B30-5DDA8F8B3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not already done, add a sub-folder in your institutional folder to hold the analyses we will create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more than one person from your institution is participating in today’s training, determine a naming convention (e.g. initials or name to start each saved analysis name)</a:t>
            </a:r>
          </a:p>
        </p:txBody>
      </p:sp>
    </p:spTree>
    <p:extLst>
      <p:ext uri="{BB962C8B-B14F-4D97-AF65-F5344CB8AC3E}">
        <p14:creationId xmlns:p14="http://schemas.microsoft.com/office/powerpoint/2010/main" val="2397704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3ACBF-A80B-447B-8AD0-0EE03365E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0B21B5-CA6B-4537-BE72-2D3ADD8B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</a:t>
            </a:r>
            <a:r>
              <a:rPr lang="en-US"/>
              <a:t>Received in the Past Month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B8AC7-0834-4C77-AA6D-B6024640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else might be useful in this analysis?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60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9A430E-A057-4ED9-9A67-02C8AAEED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A109B-3E33-43DE-9B0B-77E245AC4F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80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3ACBF-A80B-447B-8AD0-0EE03365E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0B21B5-CA6B-4537-BE72-2D3ADD8B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B8AC7-0834-4C77-AA6D-B6024640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like an overall budget summary that shows the original allocations of funds along with encumbrances and expenditures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nice addition would be a column showing balance remaining</a:t>
            </a:r>
          </a:p>
          <a:p>
            <a:endParaRPr lang="en-US" dirty="0"/>
          </a:p>
          <a:p>
            <a:r>
              <a:rPr lang="en-US" dirty="0"/>
              <a:t>A further “nice-to-have” is showing percentage relationships between allocations and encumbrances and/or allocations and expenditures</a:t>
            </a:r>
          </a:p>
        </p:txBody>
      </p:sp>
    </p:spTree>
    <p:extLst>
      <p:ext uri="{BB962C8B-B14F-4D97-AF65-F5344CB8AC3E}">
        <p14:creationId xmlns:p14="http://schemas.microsoft.com/office/powerpoint/2010/main" val="1619545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2DD866-E557-4311-8DA3-586AC7DE9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3282F-4681-45EE-BFF5-BED1392A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Columns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0A1AE-FB6B-4654-BC36-871FDF085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0" y="862584"/>
            <a:ext cx="8229600" cy="2141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052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30CCC-E979-4068-9C05-A4F854A81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2D81B-A41F-45AE-B7B2-43F36159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Column Properties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9C5FC-175C-4685-94D2-B4BD08B9A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5" y="843558"/>
            <a:ext cx="8229600" cy="1855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420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30CCC-E979-4068-9C05-A4F854A81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2D81B-A41F-45AE-B7B2-43F36159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Column Headings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954FD-A46F-44D5-9E6E-98983152E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81" y="701431"/>
            <a:ext cx="8032638" cy="2230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4E922D-44C9-4C9F-A1F6-C636388F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1" y="3002273"/>
            <a:ext cx="8032638" cy="2226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98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6665F-0FF7-4735-BF51-728DF24D14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468B2A-E58D-467F-897A-939E6A03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Columns Used and Initial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27E66-CCB0-4FE2-A4E0-E4AAC5059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10831"/>
            <a:ext cx="8229600" cy="1169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921C7-AD4A-45A0-BCF5-2AAFD496E8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841"/>
          <a:stretch/>
        </p:blipFill>
        <p:spPr>
          <a:xfrm>
            <a:off x="467544" y="1779662"/>
            <a:ext cx="8229600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220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3413472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C26F9-D6A6-42C2-8776-0B10883A3A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611AF-ED41-411F-A8CD-FE4216EA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Filters for Fiscal Period Description and Fund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502A8-9A71-43CD-8CA1-2E634B476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5" y="978701"/>
            <a:ext cx="8229600" cy="3264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563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30CCC-E979-4068-9C05-A4F854A81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2D81B-A41F-45AE-B7B2-43F36159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964CD-C621-43E7-B981-EE2135B64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b="22545"/>
          <a:stretch/>
        </p:blipFill>
        <p:spPr>
          <a:xfrm>
            <a:off x="1407627" y="699542"/>
            <a:ext cx="6328746" cy="4596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064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Titles Received in the Past Month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Budget Summary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Cost Changes of Subscriptions </a:t>
            </a:r>
            <a:r>
              <a:rPr lang="en-US"/>
              <a:t>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1589268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6665F-0FF7-4735-BF51-728DF24D14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468B2A-E58D-467F-897A-939E6A03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the Formula for the Cash Balance Column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49ACC-9B58-462D-B313-8D38B2B40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31346"/>
            <a:ext cx="8229600" cy="2216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848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D272E8-A034-4F28-B457-AFB1C0277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5A3E3B-F8E7-4469-8FEF-F57553FE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the Formula for the Cash Balance Column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C0A79-9D48-4DAD-8C0D-44ED91857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507854"/>
            <a:ext cx="8424936" cy="1243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"Fund </a:t>
            </a:r>
            <a:r>
              <a:rPr lang="en-US" sz="2600" dirty="0" err="1"/>
              <a:t>Transactions"."Transaction</a:t>
            </a:r>
            <a:r>
              <a:rPr lang="en-US" sz="2600" dirty="0"/>
              <a:t> Allocation Amount" - ("Fund </a:t>
            </a:r>
            <a:r>
              <a:rPr lang="en-US" sz="2600" dirty="0" err="1"/>
              <a:t>Transactions"."Transaction</a:t>
            </a:r>
            <a:r>
              <a:rPr lang="en-US" sz="2600" dirty="0"/>
              <a:t> Encumbrance Amount" + "Fund </a:t>
            </a:r>
            <a:r>
              <a:rPr lang="en-US" sz="2600" dirty="0" err="1"/>
              <a:t>Transactions"."Transaction</a:t>
            </a:r>
            <a:r>
              <a:rPr lang="en-US" sz="2600" dirty="0"/>
              <a:t> Expenditure Amount")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E26EF-C238-45B3-B303-8568002FD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81" y="710831"/>
            <a:ext cx="8032638" cy="2565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618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CE5EF-1040-4296-A0BD-F7A207C82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883"/>
          <a:stretch/>
        </p:blipFill>
        <p:spPr>
          <a:xfrm>
            <a:off x="1382272" y="694805"/>
            <a:ext cx="6379457" cy="4469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7629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125475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C26F9-D6A6-42C2-8776-0B10883A3A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611AF-ED41-411F-A8CD-FE4216EA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the Column Properties to Show Actual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F3A6D-9837-4E6E-80FD-394A20DF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70" y="710831"/>
            <a:ext cx="8229600" cy="1855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999D05-BED1-446F-902E-58AC864DA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4" b="3996"/>
          <a:stretch/>
        </p:blipFill>
        <p:spPr bwMode="auto">
          <a:xfrm>
            <a:off x="446856" y="2435125"/>
            <a:ext cx="8229601" cy="2728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7972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6665F-0FF7-4735-BF51-728DF24D14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468B2A-E58D-467F-897A-939E6A03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99CE1-3485-471D-8B1E-FCD20B1D0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779"/>
          <a:stretch/>
        </p:blipFill>
        <p:spPr>
          <a:xfrm>
            <a:off x="1608857" y="699542"/>
            <a:ext cx="6035040" cy="4279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11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1348463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26361A-D16F-489B-8306-DA0DBDDDE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93" y="699542"/>
            <a:ext cx="7766014" cy="2391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3E2FBA-9C6C-4DDA-B24C-2811B0457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322F0-1839-452C-9ACC-8E26937D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Percentages to the Analysis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AB4466-1BD5-4B04-A9F3-B92226F709C0}"/>
              </a:ext>
            </a:extLst>
          </p:cNvPr>
          <p:cNvCxnSpPr/>
          <p:nvPr/>
        </p:nvCxnSpPr>
        <p:spPr>
          <a:xfrm flipH="1" flipV="1">
            <a:off x="7452320" y="1275606"/>
            <a:ext cx="288032" cy="16561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196C1FC-77BC-46B8-BB10-91EDFE157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362" y="3032715"/>
            <a:ext cx="3115934" cy="1915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4EA460-DD11-4198-AF3D-7D346EDEA21F}"/>
              </a:ext>
            </a:extLst>
          </p:cNvPr>
          <p:cNvSpPr/>
          <p:nvPr/>
        </p:nvSpPr>
        <p:spPr>
          <a:xfrm>
            <a:off x="5508104" y="3867894"/>
            <a:ext cx="1224136" cy="2160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42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3E2FBA-9C6C-4DDA-B24C-2811B0457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322F0-1839-452C-9ACC-8E26937D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Percentages to the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F73DC-E624-4261-8F53-A94658B4D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18009"/>
            <a:ext cx="5855913" cy="3924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A1E76E-551E-4475-BAFF-4C461B2DE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741" y="718009"/>
            <a:ext cx="5852160" cy="4170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14EB80-6D00-4598-966E-7384D924B914}"/>
              </a:ext>
            </a:extLst>
          </p:cNvPr>
          <p:cNvSpPr/>
          <p:nvPr/>
        </p:nvSpPr>
        <p:spPr>
          <a:xfrm>
            <a:off x="3078080" y="1275606"/>
            <a:ext cx="2934079" cy="12961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FD38E0-5A34-48B4-8914-90DF1C87DF5B}"/>
              </a:ext>
            </a:extLst>
          </p:cNvPr>
          <p:cNvSpPr/>
          <p:nvPr/>
        </p:nvSpPr>
        <p:spPr>
          <a:xfrm>
            <a:off x="539552" y="1707654"/>
            <a:ext cx="2088232" cy="2160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7F908F-1254-4030-A182-951E4FEE8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Titles Received in the Past Month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11120-5BDD-41EB-B31E-906864005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55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3E2FBA-9C6C-4DDA-B24C-2811B0457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322F0-1839-452C-9ACC-8E26937D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Percentages to the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3FF00-1B1A-48E9-BF50-0CCD0EC12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9542"/>
            <a:ext cx="2791954" cy="1734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6F1DE3-C552-4D1F-8DEC-31744B80293E}"/>
              </a:ext>
            </a:extLst>
          </p:cNvPr>
          <p:cNvSpPr/>
          <p:nvPr/>
        </p:nvSpPr>
        <p:spPr>
          <a:xfrm>
            <a:off x="1763688" y="1295360"/>
            <a:ext cx="1296628" cy="2160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0A38A-EC20-44AC-B062-D3CFCB840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903" y="987574"/>
            <a:ext cx="5469561" cy="3220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9E4955-F867-4054-B847-E7AFE048042E}"/>
              </a:ext>
            </a:extLst>
          </p:cNvPr>
          <p:cNvCxnSpPr>
            <a:cxnSpLocks/>
          </p:cNvCxnSpPr>
          <p:nvPr/>
        </p:nvCxnSpPr>
        <p:spPr>
          <a:xfrm flipH="1">
            <a:off x="4302217" y="1491630"/>
            <a:ext cx="629822" cy="235651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973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3E2FBA-9C6C-4DDA-B24C-2811B0457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322F0-1839-452C-9ACC-8E26937D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Percentages to the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5371A-6759-4372-A496-F1874DF70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71550"/>
            <a:ext cx="7060879" cy="2420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F7E1FD-0984-4D66-A4E3-43A046091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287" y="2456651"/>
            <a:ext cx="6994177" cy="1915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896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3E2FBA-9C6C-4DDA-B24C-2811B0457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322F0-1839-452C-9ACC-8E26937D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Percentages to the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647DA-121F-4C58-8312-580133A0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25685"/>
            <a:ext cx="3685540" cy="2638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7FAAFA-4A37-4AB9-B937-5DBC7DF8C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589" y="2427734"/>
            <a:ext cx="6956062" cy="2191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365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70C520-8A87-42B0-95E5-B47EFB1B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09426"/>
            <a:ext cx="5374272" cy="3115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3E2FBA-9C6C-4DDA-B24C-2811B0457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322F0-1839-452C-9ACC-8E26937D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Percentages to the Analysis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955605-F500-4B97-8C7D-14E5E4BC2AC7}"/>
              </a:ext>
            </a:extLst>
          </p:cNvPr>
          <p:cNvCxnSpPr>
            <a:cxnSpLocks/>
          </p:cNvCxnSpPr>
          <p:nvPr/>
        </p:nvCxnSpPr>
        <p:spPr>
          <a:xfrm flipH="1">
            <a:off x="1435264" y="1419622"/>
            <a:ext cx="2416656" cy="223224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3B7DBAB-0A31-463F-BE5F-E1458E8B5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896" y="1952374"/>
            <a:ext cx="4478560" cy="1238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233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3E2FBA-9C6C-4DDA-B24C-2811B0457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322F0-1839-452C-9ACC-8E26937D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Percentages to the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39F546-DB2B-4D67-B099-B18C40BFE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17" y="720900"/>
            <a:ext cx="6593965" cy="3849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9C11D2-D014-43D6-B382-ED9BB766B1F7}"/>
              </a:ext>
            </a:extLst>
          </p:cNvPr>
          <p:cNvSpPr txBox="1"/>
          <p:nvPr/>
        </p:nvSpPr>
        <p:spPr>
          <a:xfrm>
            <a:off x="1475656" y="2571750"/>
            <a:ext cx="6048672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FILTER("Fund </a:t>
            </a:r>
            <a:r>
              <a:rPr lang="en-US" dirty="0" err="1"/>
              <a:t>Transactions"."Transaction</a:t>
            </a:r>
            <a:r>
              <a:rPr lang="en-US" dirty="0"/>
              <a:t> Amount" USING ("Fund Transaction </a:t>
            </a:r>
            <a:r>
              <a:rPr lang="en-US" dirty="0" err="1"/>
              <a:t>Details"."Transaction</a:t>
            </a:r>
            <a:r>
              <a:rPr lang="en-US" dirty="0"/>
              <a:t> Item Type" IN ('ENCUMBRANCE', 'EXPENDITURE'))) / FILTER("Fund </a:t>
            </a:r>
            <a:r>
              <a:rPr lang="en-US" dirty="0" err="1"/>
              <a:t>Transactions"."Transaction</a:t>
            </a:r>
            <a:r>
              <a:rPr lang="en-US" dirty="0"/>
              <a:t> Amount" USING ("Fund Transaction </a:t>
            </a:r>
            <a:r>
              <a:rPr lang="en-US" dirty="0" err="1"/>
              <a:t>Details"."Transaction</a:t>
            </a:r>
            <a:r>
              <a:rPr lang="en-US" dirty="0"/>
              <a:t> Item Type" IN ('ALLOCATION'))) * 100</a:t>
            </a:r>
          </a:p>
        </p:txBody>
      </p:sp>
    </p:spTree>
    <p:extLst>
      <p:ext uri="{BB962C8B-B14F-4D97-AF65-F5344CB8AC3E}">
        <p14:creationId xmlns:p14="http://schemas.microsoft.com/office/powerpoint/2010/main" val="353353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1751535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3E2FBA-9C6C-4DDA-B24C-2811B0457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322F0-1839-452C-9ACC-8E26937D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9E8C5-C5D9-4476-BC7C-C07093503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327" y="682771"/>
            <a:ext cx="5639347" cy="4409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819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3ACBF-A80B-447B-8AD0-0EE03365E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0B21B5-CA6B-4537-BE72-2D3ADD8B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B8AC7-0834-4C77-AA6D-B6024640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else might be useful in this analysis?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41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 Changes of Subscriptions Over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51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3ACBF-A80B-447B-8AD0-0EE03365E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0B21B5-CA6B-4537-BE72-2D3ADD8B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B8AC7-0834-4C77-AA6D-B6024640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is to see how the cost of subscriptions have changed over the years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Let’s focus on the past five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Uses a pivot table view to simplify viewing of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3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3ACBF-A80B-447B-8AD0-0EE03365E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0B21B5-CA6B-4537-BE72-2D3ADD8B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B8AC7-0834-4C77-AA6D-B6024640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Library liaisons would like a monthly report of physical titles added to the library’s collections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Should be subdivided by Reporting Code which is based on academic departments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Should not include journals </a:t>
            </a:r>
          </a:p>
        </p:txBody>
      </p:sp>
    </p:spTree>
    <p:extLst>
      <p:ext uri="{BB962C8B-B14F-4D97-AF65-F5344CB8AC3E}">
        <p14:creationId xmlns:p14="http://schemas.microsoft.com/office/powerpoint/2010/main" val="2339506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Columns and Filters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A8832C-90EC-498D-820B-55186E228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35" y="763504"/>
            <a:ext cx="8229600" cy="385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940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C26F9-D6A6-42C2-8776-0B10883A3A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611AF-ED41-411F-A8CD-FE4216EA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0BD7EA-D9E6-4D29-80D8-654B3827D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82" y="708251"/>
            <a:ext cx="8229600" cy="3995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820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Subscription Cost Changes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30763935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C26F9-D6A6-42C2-8776-0B10883A3A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611AF-ED41-411F-A8CD-FE4216EA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View for a Pivot Table, Delete Table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6AD58-1E83-4CDA-BFAF-DFA6B70F9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39"/>
          <a:stretch/>
        </p:blipFill>
        <p:spPr>
          <a:xfrm>
            <a:off x="455565" y="704844"/>
            <a:ext cx="8229600" cy="4438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AF6CF1-E523-4939-974A-9371A6FE5861}"/>
              </a:ext>
            </a:extLst>
          </p:cNvPr>
          <p:cNvSpPr/>
          <p:nvPr/>
        </p:nvSpPr>
        <p:spPr>
          <a:xfrm>
            <a:off x="1610962" y="1586407"/>
            <a:ext cx="1645920" cy="1845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176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2DD866-E557-4311-8DA3-586AC7DE9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3282F-4681-45EE-BFF5-BED1392A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163A7-270D-441A-ACA6-BEE746225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82" y="734332"/>
            <a:ext cx="8229600" cy="3638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371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Subscription Cost Changes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4048651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30CCC-E979-4068-9C05-A4F854A81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2D81B-A41F-45AE-B7B2-43F36159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to Exact Dollar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1F891-A765-414E-90BE-AB6611F14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51" y="699542"/>
            <a:ext cx="2925357" cy="1924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FEA405-8827-4A65-9364-6E6AD661A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651" y="2353595"/>
            <a:ext cx="7041821" cy="2458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025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30CCC-E979-4068-9C05-A4F854A81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2D81B-A41F-45AE-B7B2-43F36159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02709F-85CB-451E-81A8-A269F0B07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92" y="891382"/>
            <a:ext cx="8229600" cy="3327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2980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3ACBF-A80B-447B-8AD0-0EE03365E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0B21B5-CA6B-4537-BE72-2D3ADD8B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Subscription Cost Changes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B8AC7-0834-4C77-AA6D-B6024640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else might be useful in this analysis?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024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035" y="3224126"/>
            <a:ext cx="4747358" cy="1240583"/>
          </a:xfrm>
        </p:spPr>
        <p:txBody>
          <a:bodyPr/>
          <a:lstStyle/>
          <a:p>
            <a:pPr algn="r"/>
            <a:r>
              <a:rPr lang="en-US" sz="2400" dirty="0"/>
              <a:t>We value your feedback!</a:t>
            </a:r>
            <a:br>
              <a:rPr lang="en-US" sz="2400" dirty="0"/>
            </a:br>
            <a:r>
              <a:rPr lang="en-US" sz="2400" dirty="0"/>
              <a:t>Please complete the </a:t>
            </a:r>
            <a:br>
              <a:rPr lang="en-US" sz="2400" dirty="0"/>
            </a:br>
            <a:r>
              <a:rPr lang="en-US" sz="2400" dirty="0"/>
              <a:t>session survey in the </a:t>
            </a:r>
            <a:br>
              <a:rPr lang="en-US" sz="2400" dirty="0"/>
            </a:br>
            <a:r>
              <a:rPr lang="en-US" sz="2400" dirty="0"/>
              <a:t>schedule section of the app.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5" name="Picture 4" descr="image001">
            <a:extLst>
              <a:ext uri="{FF2B5EF4-FFF2-40B4-BE49-F238E27FC236}">
                <a16:creationId xmlns:a16="http://schemas.microsoft.com/office/drawing/2014/main" id="{E2B9581D-E5B8-4896-B012-123552EA8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2356">
            <a:off x="380558" y="-200185"/>
            <a:ext cx="2889021" cy="575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3C0479F-279F-496D-91F5-FED723C2AC3D}"/>
              </a:ext>
            </a:extLst>
          </p:cNvPr>
          <p:cNvSpPr/>
          <p:nvPr/>
        </p:nvSpPr>
        <p:spPr>
          <a:xfrm>
            <a:off x="572057" y="2427734"/>
            <a:ext cx="864096" cy="864096"/>
          </a:xfrm>
          <a:prstGeom prst="ellipse">
            <a:avLst/>
          </a:prstGeom>
          <a:noFill/>
          <a:ln w="76200">
            <a:solidFill>
              <a:srgbClr val="486A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C9B73DC1-B03E-45D1-9D53-CFD36AF1380B}"/>
              </a:ext>
            </a:extLst>
          </p:cNvPr>
          <p:cNvCxnSpPr>
            <a:cxnSpLocks/>
          </p:cNvCxnSpPr>
          <p:nvPr/>
        </p:nvCxnSpPr>
        <p:spPr>
          <a:xfrm rot="10800000">
            <a:off x="1547666" y="2984580"/>
            <a:ext cx="3672406" cy="1603394"/>
          </a:xfrm>
          <a:prstGeom prst="curvedConnector3">
            <a:avLst/>
          </a:prstGeom>
          <a:ln w="76200">
            <a:solidFill>
              <a:srgbClr val="486A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2B1E692-5F32-43EA-98D3-EC41245E455C}"/>
              </a:ext>
            </a:extLst>
          </p:cNvPr>
          <p:cNvSpPr/>
          <p:nvPr/>
        </p:nvSpPr>
        <p:spPr>
          <a:xfrm>
            <a:off x="7524328" y="1707654"/>
            <a:ext cx="151216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3FD5402-45C7-458C-B7DF-DC8114C71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34" y="1766274"/>
            <a:ext cx="1322355" cy="1322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62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C26F9-D6A6-42C2-8776-0B10883A3A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611AF-ED41-411F-A8CD-FE4216EA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Columns from Physical Items Subject Area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8451A-BBF9-4D5E-BD48-BA42242EE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9582"/>
            <a:ext cx="8229600" cy="1446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05184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ED03C-3452-4016-9A7E-646EDB216E44}"/>
              </a:ext>
            </a:extLst>
          </p:cNvPr>
          <p:cNvSpPr txBox="1"/>
          <p:nvPr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30CCC-E979-4068-9C05-A4F854A81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2D81B-A41F-45AE-B7B2-43F36159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EB68C-5B23-400C-AC7D-5B003A183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771550"/>
            <a:ext cx="8312727" cy="2144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60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Received in the Past Month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353343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6665F-0FF7-4735-BF51-728DF24D14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468B2A-E58D-467F-897A-939E6A03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Another Column and a Filter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56F77-473E-4976-80EF-C43289ACA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37814"/>
            <a:ext cx="8229600" cy="2345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9078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raft_x0020_Deadline_x0020_March_x0020_27_x002c__x0020_2019 xmlns="de06d3f9-7ce7-4da0-bb4d-0aca5326c5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6020654FE1C46BDDCF4524BB0289E" ma:contentTypeVersion="5" ma:contentTypeDescription="Create a new document." ma:contentTypeScope="" ma:versionID="1c60bcbed856c664a0b5d6ddf601d73e">
  <xsd:schema xmlns:xsd="http://www.w3.org/2001/XMLSchema" xmlns:xs="http://www.w3.org/2001/XMLSchema" xmlns:p="http://schemas.microsoft.com/office/2006/metadata/properties" xmlns:ns2="de06d3f9-7ce7-4da0-bb4d-0aca5326c5f1" xmlns:ns3="12b44858-5d63-4bd5-81b4-116723e020cd" targetNamespace="http://schemas.microsoft.com/office/2006/metadata/properties" ma:root="true" ma:fieldsID="4a622f579ada7866444ff6f1f39a63ba" ns2:_="" ns3:_="">
    <xsd:import namespace="de06d3f9-7ce7-4da0-bb4d-0aca5326c5f1"/>
    <xsd:import namespace="12b44858-5d63-4bd5-81b4-116723e020cd"/>
    <xsd:element name="properties">
      <xsd:complexType>
        <xsd:sequence>
          <xsd:element name="documentManagement">
            <xsd:complexType>
              <xsd:all>
                <xsd:element ref="ns2:Draft_x0020_Deadline_x0020_March_x0020_27_x002c__x0020_2019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6d3f9-7ce7-4da0-bb4d-0aca5326c5f1" elementFormDefault="qualified">
    <xsd:import namespace="http://schemas.microsoft.com/office/2006/documentManagement/types"/>
    <xsd:import namespace="http://schemas.microsoft.com/office/infopath/2007/PartnerControls"/>
    <xsd:element name="Draft_x0020_Deadline_x0020_March_x0020_27_x002c__x0020_2019" ma:index="8" nillable="true" ma:displayName="DEADLINE" ma:format="Dropdown" ma:internalName="Draft_x0020_Deadline_x0020_March_x0020_27_x002c__x0020_2019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44858-5d63-4bd5-81b4-116723e020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C0BD7F-7C63-4A3F-BED4-B658AA2CD7E3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2b44858-5d63-4bd5-81b4-116723e020cd"/>
    <ds:schemaRef ds:uri="de06d3f9-7ce7-4da0-bb4d-0aca5326c5f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BAB803C-90F0-4EBE-A73C-60308EB85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06d3f9-7ce7-4da0-bb4d-0aca5326c5f1"/>
    <ds:schemaRef ds:uri="12b44858-5d63-4bd5-81b4-116723e02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3902D6-A188-4CA2-B910-3CCC65F7B7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6630</TotalTime>
  <Words>632</Words>
  <Application>Microsoft Office PowerPoint</Application>
  <PresentationFormat>On-screen Show (16:9)</PresentationFormat>
  <Paragraphs>156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IGeLU_2016_16X9 (1)</vt:lpstr>
      <vt:lpstr>Advanced Analytics – Acquisitions </vt:lpstr>
      <vt:lpstr>First Steps</vt:lpstr>
      <vt:lpstr>PowerPoint Presentation</vt:lpstr>
      <vt:lpstr>New Titles Received in the Past Month</vt:lpstr>
      <vt:lpstr>Introduction</vt:lpstr>
      <vt:lpstr>Add Columns from Physical Items Subject Area</vt:lpstr>
      <vt:lpstr>View Results</vt:lpstr>
      <vt:lpstr>Items Received in the Past Month</vt:lpstr>
      <vt:lpstr>Add Another Column and a Filter</vt:lpstr>
      <vt:lpstr>View the Results</vt:lpstr>
      <vt:lpstr>Items Received in the Past Month</vt:lpstr>
      <vt:lpstr>Add a Filter for Receiving Date</vt:lpstr>
      <vt:lpstr>View the Results</vt:lpstr>
      <vt:lpstr>Items Received in the Past Month</vt:lpstr>
      <vt:lpstr>Edit the Receiving Date Filter</vt:lpstr>
      <vt:lpstr>Edit the Receiving Date Filter</vt:lpstr>
      <vt:lpstr>Revised Analysis</vt:lpstr>
      <vt:lpstr>View the Results</vt:lpstr>
      <vt:lpstr>Items Received in the Past Month</vt:lpstr>
      <vt:lpstr>Items Received in the Past Month</vt:lpstr>
      <vt:lpstr>Budget Summary</vt:lpstr>
      <vt:lpstr>Introduction</vt:lpstr>
      <vt:lpstr>Adding Columns</vt:lpstr>
      <vt:lpstr>Editing Column Properties</vt:lpstr>
      <vt:lpstr>Customizing Column Headings</vt:lpstr>
      <vt:lpstr>Columns Used and Initial Results</vt:lpstr>
      <vt:lpstr>Budget Summary</vt:lpstr>
      <vt:lpstr>Add Filters for Fiscal Period Description and Fund Type</vt:lpstr>
      <vt:lpstr>View the Results</vt:lpstr>
      <vt:lpstr>Budget Summary</vt:lpstr>
      <vt:lpstr>Edit the Formula for the Cash Balance Column</vt:lpstr>
      <vt:lpstr>Edit the Formula for the Cash Balance Column</vt:lpstr>
      <vt:lpstr>View the Results</vt:lpstr>
      <vt:lpstr>Budget Summary</vt:lpstr>
      <vt:lpstr>Edit the Column Properties to Show Actual Values</vt:lpstr>
      <vt:lpstr>View the Results</vt:lpstr>
      <vt:lpstr>Budget Summary</vt:lpstr>
      <vt:lpstr>Adding Percentages to the Analysis</vt:lpstr>
      <vt:lpstr>Adding Percentages to the Analysis</vt:lpstr>
      <vt:lpstr>Adding Percentages to the Analysis</vt:lpstr>
      <vt:lpstr>Adding Percentages to the Analysis</vt:lpstr>
      <vt:lpstr>Adding Percentages to the Analysis</vt:lpstr>
      <vt:lpstr>Adding Percentages to the Analysis</vt:lpstr>
      <vt:lpstr>Adding Percentages to the Analysis</vt:lpstr>
      <vt:lpstr>Budget Summary</vt:lpstr>
      <vt:lpstr>View the Results</vt:lpstr>
      <vt:lpstr>Budget Summary</vt:lpstr>
      <vt:lpstr>Cost Changes of Subscriptions Over Time</vt:lpstr>
      <vt:lpstr>Introduction</vt:lpstr>
      <vt:lpstr>Add Columns and Filters</vt:lpstr>
      <vt:lpstr>View Results</vt:lpstr>
      <vt:lpstr>Subscription Cost Changes</vt:lpstr>
      <vt:lpstr>Add a New View for a Pivot Table, Delete Table View</vt:lpstr>
      <vt:lpstr>View the Results</vt:lpstr>
      <vt:lpstr>Subscription Cost Changes</vt:lpstr>
      <vt:lpstr>Change to Exact Dollar Values</vt:lpstr>
      <vt:lpstr>View the Results</vt:lpstr>
      <vt:lpstr>Subscription Cost Changes</vt:lpstr>
      <vt:lpstr>We value your feedback! Please complete the  session survey in the  schedule section of the app.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Connie Braun</cp:lastModifiedBy>
  <cp:revision>534</cp:revision>
  <dcterms:created xsi:type="dcterms:W3CDTF">2017-01-02T15:10:30Z</dcterms:created>
  <dcterms:modified xsi:type="dcterms:W3CDTF">2019-05-07T17:12:55Z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0x010100F086020654FE1C46BDDCF4524BB0289E</vt:lpwstr>
  </property>
</Properties>
</file>