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1760" r:id="rId2"/>
    <p:sldId id="1704" r:id="rId3"/>
    <p:sldId id="1708" r:id="rId4"/>
    <p:sldId id="1731" r:id="rId5"/>
    <p:sldId id="1711" r:id="rId6"/>
    <p:sldId id="1739" r:id="rId7"/>
    <p:sldId id="1713" r:id="rId8"/>
    <p:sldId id="1714" r:id="rId9"/>
    <p:sldId id="1740" r:id="rId10"/>
    <p:sldId id="1733" r:id="rId11"/>
    <p:sldId id="1725" r:id="rId12"/>
    <p:sldId id="1741" r:id="rId13"/>
    <p:sldId id="1726" r:id="rId14"/>
    <p:sldId id="1734" r:id="rId15"/>
    <p:sldId id="1727" r:id="rId16"/>
    <p:sldId id="1728" r:id="rId17"/>
    <p:sldId id="1729" r:id="rId18"/>
    <p:sldId id="1742" r:id="rId19"/>
    <p:sldId id="1747" r:id="rId20"/>
    <p:sldId id="1748" r:id="rId21"/>
    <p:sldId id="1744" r:id="rId22"/>
    <p:sldId id="1745" r:id="rId23"/>
    <p:sldId id="1732" r:id="rId24"/>
    <p:sldId id="1754" r:id="rId25"/>
    <p:sldId id="1755" r:id="rId26"/>
    <p:sldId id="1756" r:id="rId27"/>
    <p:sldId id="1757" r:id="rId28"/>
    <p:sldId id="1758" r:id="rId29"/>
    <p:sldId id="1759" r:id="rId30"/>
    <p:sldId id="1753" r:id="rId31"/>
    <p:sldId id="1721" r:id="rId32"/>
    <p:sldId id="1722" r:id="rId33"/>
    <p:sldId id="1750" r:id="rId34"/>
    <p:sldId id="1749" r:id="rId35"/>
    <p:sldId id="1751" r:id="rId36"/>
    <p:sldId id="1752" r:id="rId37"/>
    <p:sldId id="1718"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138" d="100"/>
          <a:sy n="138" d="100"/>
        </p:scale>
        <p:origin x="462" y="12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14-Aug-19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14-Aug-19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124882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376514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1808914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128265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349606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24831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414954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12317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3712281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330356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58950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465715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224510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618551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38971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35</a:t>
            </a:fld>
            <a:endParaRPr lang="en-US"/>
          </a:p>
        </p:txBody>
      </p:sp>
    </p:spTree>
    <p:extLst>
      <p:ext uri="{BB962C8B-B14F-4D97-AF65-F5344CB8AC3E}">
        <p14:creationId xmlns:p14="http://schemas.microsoft.com/office/powerpoint/2010/main" val="2524444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36</a:t>
            </a:fld>
            <a:endParaRPr lang="en-US"/>
          </a:p>
        </p:txBody>
      </p:sp>
    </p:spTree>
    <p:extLst>
      <p:ext uri="{BB962C8B-B14F-4D97-AF65-F5344CB8AC3E}">
        <p14:creationId xmlns:p14="http://schemas.microsoft.com/office/powerpoint/2010/main" val="312395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34154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154110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13933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49769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58152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17</a:t>
            </a:fld>
            <a:endParaRPr lang="en-US"/>
          </a:p>
        </p:txBody>
      </p:sp>
    </p:spTree>
    <p:extLst>
      <p:ext uri="{BB962C8B-B14F-4D97-AF65-F5344CB8AC3E}">
        <p14:creationId xmlns:p14="http://schemas.microsoft.com/office/powerpoint/2010/main" val="264758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765786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5" name="Rectangle 4">
            <a:extLst>
              <a:ext uri="{FF2B5EF4-FFF2-40B4-BE49-F238E27FC236}">
                <a16:creationId xmlns:a16="http://schemas.microsoft.com/office/drawing/2014/main" id="{BBBA648F-5294-43D3-9746-CB98F749E382}"/>
              </a:ext>
            </a:extLst>
          </p:cNvPr>
          <p:cNvSpPr/>
          <p:nvPr userDrawn="1"/>
        </p:nvSpPr>
        <p:spPr>
          <a:xfrm>
            <a:off x="0" y="0"/>
            <a:ext cx="9159213" cy="3219822"/>
          </a:xfrm>
          <a:prstGeom prst="rect">
            <a:avLst/>
          </a:prstGeom>
          <a:solidFill>
            <a:srgbClr val="DB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6923E1-5E79-41DB-AB7E-D86131E593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42801" y="4339340"/>
            <a:ext cx="737143" cy="651451"/>
          </a:xfrm>
          <a:prstGeom prst="rect">
            <a:avLst/>
          </a:prstGeom>
        </p:spPr>
      </p:pic>
      <p:pic>
        <p:nvPicPr>
          <p:cNvPr id="7" name="Picture 6" descr="A hand holding a book&#10;&#10;Description automatically generated">
            <a:extLst>
              <a:ext uri="{FF2B5EF4-FFF2-40B4-BE49-F238E27FC236}">
                <a16:creationId xmlns:a16="http://schemas.microsoft.com/office/drawing/2014/main" id="{18C3A6C6-F34B-4ED4-9E32-2D2EC104D5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75" y="0"/>
            <a:ext cx="5838070" cy="3217398"/>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3352D0-4FDE-4AD3-A627-CAA9A2657822}"/>
              </a:ext>
            </a:extLst>
          </p:cNvPr>
          <p:cNvSpPr/>
          <p:nvPr userDrawn="1"/>
        </p:nvSpPr>
        <p:spPr>
          <a:xfrm>
            <a:off x="0" y="0"/>
            <a:ext cx="9159213" cy="5143500"/>
          </a:xfrm>
          <a:prstGeom prst="rect">
            <a:avLst/>
          </a:prstGeom>
          <a:solidFill>
            <a:srgbClr val="DB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F7C2C70-715F-43E8-A843-B8781DDAB383}"/>
              </a:ext>
            </a:extLst>
          </p:cNvPr>
          <p:cNvSpPr/>
          <p:nvPr userDrawn="1"/>
        </p:nvSpPr>
        <p:spPr>
          <a:xfrm>
            <a:off x="3619498" y="-1594761"/>
            <a:ext cx="3445911" cy="3445911"/>
          </a:xfrm>
          <a:prstGeom prst="ellipse">
            <a:avLst/>
          </a:prstGeom>
          <a:solidFill>
            <a:srgbClr val="92D3D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6D9A271-A9E2-429B-B1DE-970EB34F47F3}"/>
              </a:ext>
            </a:extLst>
          </p:cNvPr>
          <p:cNvSpPr/>
          <p:nvPr userDrawn="1"/>
        </p:nvSpPr>
        <p:spPr>
          <a:xfrm>
            <a:off x="2195736" y="-715704"/>
            <a:ext cx="3059375" cy="3059375"/>
          </a:xfrm>
          <a:prstGeom prst="ellipse">
            <a:avLst/>
          </a:prstGeom>
          <a:noFill/>
          <a:ln w="22225">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8601" y="4291164"/>
            <a:ext cx="1035740" cy="43118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a:noFill/>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13" name="Picture 12">
            <a:extLst>
              <a:ext uri="{FF2B5EF4-FFF2-40B4-BE49-F238E27FC236}">
                <a16:creationId xmlns:a16="http://schemas.microsoft.com/office/drawing/2014/main" id="{83C1530D-AD3F-45E3-8829-661C5E91EF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25267" y="3776472"/>
            <a:ext cx="956935" cy="845693"/>
          </a:xfrm>
          <a:prstGeom prst="rect">
            <a:avLst/>
          </a:prstGeom>
        </p:spPr>
      </p:pic>
      <p:pic>
        <p:nvPicPr>
          <p:cNvPr id="28" name="Picture 27">
            <a:extLst>
              <a:ext uri="{FF2B5EF4-FFF2-40B4-BE49-F238E27FC236}">
                <a16:creationId xmlns:a16="http://schemas.microsoft.com/office/drawing/2014/main" id="{1B316320-8226-43B5-B5B9-1564CDB916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213455">
            <a:off x="7115730" y="-402194"/>
            <a:ext cx="926601" cy="1954985"/>
          </a:xfrm>
          <a:prstGeom prst="rect">
            <a:avLst/>
          </a:prstGeom>
        </p:spPr>
      </p:pic>
      <p:pic>
        <p:nvPicPr>
          <p:cNvPr id="9" name="Picture 8" descr="A picture containing satellite, table, transport&#10;&#10;Description automatically generated">
            <a:extLst>
              <a:ext uri="{FF2B5EF4-FFF2-40B4-BE49-F238E27FC236}">
                <a16:creationId xmlns:a16="http://schemas.microsoft.com/office/drawing/2014/main" id="{5D045FC0-1054-49F1-96CD-B0B952DABF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5694" y="-331639"/>
            <a:ext cx="4944285" cy="2804403"/>
          </a:xfrm>
          <a:prstGeom prst="rect">
            <a:avLst/>
          </a:prstGeom>
        </p:spPr>
      </p:pic>
      <p:pic>
        <p:nvPicPr>
          <p:cNvPr id="14" name="Picture 13" descr="A picture containing transport, balloon, aircraft&#10;&#10;Description automatically generated">
            <a:extLst>
              <a:ext uri="{FF2B5EF4-FFF2-40B4-BE49-F238E27FC236}">
                <a16:creationId xmlns:a16="http://schemas.microsoft.com/office/drawing/2014/main" id="{37F8082B-94F4-45E3-948B-FE6D381B057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9632" y="-794581"/>
            <a:ext cx="2966217" cy="319799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02545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4D5728A-084D-4E7A-80D6-0DD8A8710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1"/>
          <a:stretch/>
        </p:blipFill>
        <p:spPr>
          <a:xfrm>
            <a:off x="0" y="-72008"/>
            <a:ext cx="9144000" cy="5215508"/>
          </a:xfrm>
          <a:prstGeom prst="rect">
            <a:avLst/>
          </a:prstGeom>
        </p:spPr>
      </p:pic>
      <p:sp>
        <p:nvSpPr>
          <p:cNvPr id="3" name="Slide Number Placeholder 2">
            <a:extLst>
              <a:ext uri="{FF2B5EF4-FFF2-40B4-BE49-F238E27FC236}">
                <a16:creationId xmlns:a16="http://schemas.microsoft.com/office/drawing/2014/main" id="{2BA11EFE-3241-4AF6-ABA5-B44E0C8CBF70}"/>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6" name="Subtitle 2">
            <a:extLst>
              <a:ext uri="{FF2B5EF4-FFF2-40B4-BE49-F238E27FC236}">
                <a16:creationId xmlns:a16="http://schemas.microsoft.com/office/drawing/2014/main" id="{FA06BE27-A44C-47C2-B41A-13CBC7BC5BC0}"/>
              </a:ext>
            </a:extLst>
          </p:cNvPr>
          <p:cNvSpPr>
            <a:spLocks noGrp="1"/>
          </p:cNvSpPr>
          <p:nvPr>
            <p:ph type="subTitle" idx="1" hasCustomPrompt="1"/>
          </p:nvPr>
        </p:nvSpPr>
        <p:spPr>
          <a:xfrm>
            <a:off x="5328917" y="3095179"/>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7" name="Straight Connector 16">
            <a:extLst>
              <a:ext uri="{FF2B5EF4-FFF2-40B4-BE49-F238E27FC236}">
                <a16:creationId xmlns:a16="http://schemas.microsoft.com/office/drawing/2014/main" id="{03BBE18A-B996-41E2-8AA1-E9CBB4B55712}"/>
              </a:ext>
            </a:extLst>
          </p:cNvPr>
          <p:cNvCxnSpPr>
            <a:cxnSpLocks/>
          </p:cNvCxnSpPr>
          <p:nvPr userDrawn="1"/>
        </p:nvCxnSpPr>
        <p:spPr>
          <a:xfrm>
            <a:off x="5220072" y="3073855"/>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86C149-0D12-4832-96D8-277B927D35EC}"/>
              </a:ext>
            </a:extLst>
          </p:cNvPr>
          <p:cNvSpPr txBox="1"/>
          <p:nvPr userDrawn="1"/>
        </p:nvSpPr>
        <p:spPr>
          <a:xfrm>
            <a:off x="5508104" y="2499742"/>
            <a:ext cx="2448272" cy="584775"/>
          </a:xfrm>
          <a:prstGeom prst="rect">
            <a:avLst/>
          </a:prstGeom>
          <a:noFill/>
        </p:spPr>
        <p:txBody>
          <a:bodyPr wrap="square" rtlCol="0">
            <a:spAutoFit/>
          </a:bodyPr>
          <a:lstStyle/>
          <a:p>
            <a:pPr algn="ctr"/>
            <a:r>
              <a:rPr lang="en-US" sz="3200" dirty="0">
                <a:solidFill>
                  <a:schemeClr val="accent1"/>
                </a:solidFill>
              </a:rPr>
              <a:t>THANK YOU!</a:t>
            </a:r>
          </a:p>
        </p:txBody>
      </p:sp>
      <p:pic>
        <p:nvPicPr>
          <p:cNvPr id="20" name="Picture 19">
            <a:extLst>
              <a:ext uri="{FF2B5EF4-FFF2-40B4-BE49-F238E27FC236}">
                <a16:creationId xmlns:a16="http://schemas.microsoft.com/office/drawing/2014/main" id="{155E4BC6-997A-4208-A583-63B9C0AE1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8601" y="4291164"/>
            <a:ext cx="1035740" cy="431181"/>
          </a:xfrm>
          <a:prstGeom prst="rect">
            <a:avLst/>
          </a:prstGeom>
        </p:spPr>
      </p:pic>
      <p:pic>
        <p:nvPicPr>
          <p:cNvPr id="21" name="Picture 20">
            <a:extLst>
              <a:ext uri="{FF2B5EF4-FFF2-40B4-BE49-F238E27FC236}">
                <a16:creationId xmlns:a16="http://schemas.microsoft.com/office/drawing/2014/main" id="{85E06399-0C29-4E11-BD5D-8EACF2E167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725267" y="3776472"/>
            <a:ext cx="956935" cy="845693"/>
          </a:xfrm>
          <a:prstGeom prst="rect">
            <a:avLst/>
          </a:prstGeom>
        </p:spPr>
      </p:pic>
    </p:spTree>
    <p:extLst>
      <p:ext uri="{BB962C8B-B14F-4D97-AF65-F5344CB8AC3E}">
        <p14:creationId xmlns:p14="http://schemas.microsoft.com/office/powerpoint/2010/main" val="221014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 id="2147483810"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sushi.pre.proquest.com/counter/r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10Managing_Vendors/Managing_COUNTER-Compliant_Usage_Data"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5708" y="2714222"/>
            <a:ext cx="7636692" cy="719575"/>
          </a:xfrm>
        </p:spPr>
        <p:txBody>
          <a:bodyPr/>
          <a:lstStyle/>
          <a:p>
            <a:r>
              <a:rPr lang="en-US" dirty="0"/>
              <a:t>Alma support for COUNTER Release 5 status report August 2019</a:t>
            </a:r>
          </a:p>
        </p:txBody>
      </p:sp>
      <p:sp>
        <p:nvSpPr>
          <p:cNvPr id="2" name="Text Placeholder 1">
            <a:extLst>
              <a:ext uri="{FF2B5EF4-FFF2-40B4-BE49-F238E27FC236}">
                <a16:creationId xmlns:a16="http://schemas.microsoft.com/office/drawing/2014/main" id="{FA661446-6088-42B1-8A41-4DEB5CC214B7}"/>
              </a:ext>
            </a:extLst>
          </p:cNvPr>
          <p:cNvSpPr>
            <a:spLocks noGrp="1"/>
          </p:cNvSpPr>
          <p:nvPr>
            <p:ph type="body" sz="quarter" idx="12"/>
          </p:nvPr>
        </p:nvSpPr>
        <p:spPr/>
        <p:txBody>
          <a:bodyPr/>
          <a:lstStyle/>
          <a:p>
            <a:r>
              <a:rPr lang="en-US" dirty="0"/>
              <a:t>Yoel Kortick.  Senior Librarian</a:t>
            </a:r>
          </a:p>
        </p:txBody>
      </p:sp>
    </p:spTree>
    <p:extLst>
      <p:ext uri="{BB962C8B-B14F-4D97-AF65-F5344CB8AC3E}">
        <p14:creationId xmlns:p14="http://schemas.microsoft.com/office/powerpoint/2010/main" val="263428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79512" y="3319778"/>
            <a:ext cx="8856985" cy="1240583"/>
          </a:xfrm>
        </p:spPr>
        <p:txBody>
          <a:bodyPr/>
          <a:lstStyle/>
          <a:p>
            <a:pPr algn="ctr"/>
            <a:r>
              <a:rPr lang="en-US" sz="2400" dirty="0"/>
              <a:t>The COUNTER Release 5 SUSHI account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205736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2666B-04AA-4C66-8D9C-A102585C025D}"/>
              </a:ext>
            </a:extLst>
          </p:cNvPr>
          <p:cNvPicPr>
            <a:picLocks noChangeAspect="1"/>
          </p:cNvPicPr>
          <p:nvPr/>
        </p:nvPicPr>
        <p:blipFill>
          <a:blip r:embed="rId3"/>
          <a:stretch>
            <a:fillRect/>
          </a:stretch>
        </p:blipFill>
        <p:spPr>
          <a:xfrm>
            <a:off x="384979" y="3124001"/>
            <a:ext cx="8280920" cy="1552173"/>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2352451"/>
          </a:xfrm>
        </p:spPr>
        <p:txBody>
          <a:bodyPr>
            <a:normAutofit/>
          </a:bodyPr>
          <a:lstStyle/>
          <a:p>
            <a:pPr>
              <a:lnSpc>
                <a:spcPct val="90000"/>
              </a:lnSpc>
            </a:pPr>
            <a:r>
              <a:rPr lang="en-US" dirty="0"/>
              <a:t>Let’s together now add a COUNTER Release 5 SUSHI account and fill in as follows:</a:t>
            </a:r>
          </a:p>
          <a:p>
            <a:pPr lvl="1"/>
            <a:r>
              <a:rPr lang="en-US" dirty="0"/>
              <a:t>URL:  </a:t>
            </a:r>
            <a:r>
              <a:rPr lang="en-US" u="sng" dirty="0">
                <a:hlinkClick r:id="rId4"/>
              </a:rPr>
              <a:t>https://sushi.pre.proquest.com/counter/r5</a:t>
            </a:r>
            <a:endParaRPr lang="en-US" dirty="0"/>
          </a:p>
          <a:p>
            <a:pPr lvl="1"/>
            <a:r>
              <a:rPr lang="en-US" dirty="0"/>
              <a:t>Customer ID: 193940613</a:t>
            </a:r>
          </a:p>
          <a:p>
            <a:pPr lvl="1"/>
            <a:r>
              <a:rPr lang="en-US" dirty="0"/>
              <a:t>API Key: LONS48X3PO0SN4V3613</a:t>
            </a:r>
          </a:p>
          <a:p>
            <a:pPr lvl="2"/>
            <a:r>
              <a:rPr lang="en-US" dirty="0"/>
              <a:t>API Key is a new field exclusive to COUNTER 5 SUSHI accounts</a:t>
            </a:r>
          </a:p>
          <a:p>
            <a:pPr>
              <a:lnSpc>
                <a:spcPct val="90000"/>
              </a:lnSpc>
            </a:pPr>
            <a:endParaRPr lang="en-US" sz="2400" dirty="0"/>
          </a:p>
        </p:txBody>
      </p:sp>
      <p:sp>
        <p:nvSpPr>
          <p:cNvPr id="8" name="Rectangle 7">
            <a:extLst>
              <a:ext uri="{FF2B5EF4-FFF2-40B4-BE49-F238E27FC236}">
                <a16:creationId xmlns:a16="http://schemas.microsoft.com/office/drawing/2014/main" id="{D9006DCB-5C86-44C0-AA30-A1B5CDC43D4C}"/>
              </a:ext>
            </a:extLst>
          </p:cNvPr>
          <p:cNvSpPr/>
          <p:nvPr/>
        </p:nvSpPr>
        <p:spPr bwMode="auto">
          <a:xfrm>
            <a:off x="7092280" y="3766410"/>
            <a:ext cx="1184001" cy="284221"/>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0" name="Slide Number Placeholder 1">
            <a:extLst>
              <a:ext uri="{FF2B5EF4-FFF2-40B4-BE49-F238E27FC236}">
                <a16:creationId xmlns:a16="http://schemas.microsoft.com/office/drawing/2014/main" id="{CAEF6CEB-5937-423C-8454-D71B04FF1FE6}"/>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376810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5CF617-CFB4-4A29-8E90-A06C0ADCF323}"/>
              </a:ext>
            </a:extLst>
          </p:cNvPr>
          <p:cNvPicPr>
            <a:picLocks noChangeAspect="1"/>
          </p:cNvPicPr>
          <p:nvPr/>
        </p:nvPicPr>
        <p:blipFill>
          <a:blip r:embed="rId3"/>
          <a:stretch>
            <a:fillRect/>
          </a:stretch>
        </p:blipFill>
        <p:spPr>
          <a:xfrm>
            <a:off x="0" y="987574"/>
            <a:ext cx="9144000" cy="3582899"/>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COUNTER Release 5 SUSHI account</a:t>
            </a:r>
          </a:p>
        </p:txBody>
      </p:sp>
      <p:sp>
        <p:nvSpPr>
          <p:cNvPr id="8" name="Rectangle 7">
            <a:extLst>
              <a:ext uri="{FF2B5EF4-FFF2-40B4-BE49-F238E27FC236}">
                <a16:creationId xmlns:a16="http://schemas.microsoft.com/office/drawing/2014/main" id="{D9006DCB-5C86-44C0-AA30-A1B5CDC43D4C}"/>
              </a:ext>
            </a:extLst>
          </p:cNvPr>
          <p:cNvSpPr/>
          <p:nvPr/>
        </p:nvSpPr>
        <p:spPr bwMode="auto">
          <a:xfrm>
            <a:off x="4788024" y="4227934"/>
            <a:ext cx="2520280" cy="31838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0" name="Slide Number Placeholder 1">
            <a:extLst>
              <a:ext uri="{FF2B5EF4-FFF2-40B4-BE49-F238E27FC236}">
                <a16:creationId xmlns:a16="http://schemas.microsoft.com/office/drawing/2014/main" id="{CAEF6CEB-5937-423C-8454-D71B04FF1FE6}"/>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12</a:t>
            </a:fld>
            <a:endParaRPr lang="en-US" dirty="0"/>
          </a:p>
        </p:txBody>
      </p:sp>
      <p:sp>
        <p:nvSpPr>
          <p:cNvPr id="11" name="Rectangle 10">
            <a:extLst>
              <a:ext uri="{FF2B5EF4-FFF2-40B4-BE49-F238E27FC236}">
                <a16:creationId xmlns:a16="http://schemas.microsoft.com/office/drawing/2014/main" id="{4FA6D570-CBD3-429F-81F5-C0952B50CC1E}"/>
              </a:ext>
            </a:extLst>
          </p:cNvPr>
          <p:cNvSpPr/>
          <p:nvPr/>
        </p:nvSpPr>
        <p:spPr bwMode="auto">
          <a:xfrm>
            <a:off x="443716" y="3621516"/>
            <a:ext cx="2520280" cy="318386"/>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B5EF8CFB-682A-4463-8700-E163C48511DD}"/>
              </a:ext>
            </a:extLst>
          </p:cNvPr>
          <p:cNvSpPr txBox="1"/>
          <p:nvPr/>
        </p:nvSpPr>
        <p:spPr>
          <a:xfrm>
            <a:off x="1475657" y="4229675"/>
            <a:ext cx="2376264" cy="523220"/>
          </a:xfrm>
          <a:prstGeom prst="rect">
            <a:avLst/>
          </a:prstGeom>
          <a:solidFill>
            <a:schemeClr val="bg1"/>
          </a:solidFill>
          <a:ln>
            <a:solidFill>
              <a:schemeClr val="tx1"/>
            </a:solidFill>
          </a:ln>
        </p:spPr>
        <p:txBody>
          <a:bodyPr wrap="square" rtlCol="0">
            <a:spAutoFit/>
          </a:bodyPr>
          <a:lstStyle/>
          <a:p>
            <a:r>
              <a:rPr lang="en-US" sz="1400" dirty="0"/>
              <a:t>New field exclusive to COUNTER release 5</a:t>
            </a:r>
          </a:p>
        </p:txBody>
      </p:sp>
      <p:cxnSp>
        <p:nvCxnSpPr>
          <p:cNvPr id="14" name="Straight Arrow Connector 13">
            <a:extLst>
              <a:ext uri="{FF2B5EF4-FFF2-40B4-BE49-F238E27FC236}">
                <a16:creationId xmlns:a16="http://schemas.microsoft.com/office/drawing/2014/main" id="{E04B6583-834F-428C-BED0-94BF75A80298}"/>
              </a:ext>
            </a:extLst>
          </p:cNvPr>
          <p:cNvCxnSpPr>
            <a:cxnSpLocks/>
            <a:stCxn id="9" idx="3"/>
          </p:cNvCxnSpPr>
          <p:nvPr/>
        </p:nvCxnSpPr>
        <p:spPr>
          <a:xfrm flipV="1">
            <a:off x="3851921" y="4387127"/>
            <a:ext cx="872479" cy="1041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DCAC1C-276F-4848-B41F-8624B949D258}"/>
              </a:ext>
            </a:extLst>
          </p:cNvPr>
          <p:cNvSpPr txBox="1"/>
          <p:nvPr/>
        </p:nvSpPr>
        <p:spPr>
          <a:xfrm>
            <a:off x="2348136" y="1009844"/>
            <a:ext cx="2376264" cy="307777"/>
          </a:xfrm>
          <a:prstGeom prst="rect">
            <a:avLst/>
          </a:prstGeom>
          <a:solidFill>
            <a:schemeClr val="bg1"/>
          </a:solidFill>
          <a:ln>
            <a:solidFill>
              <a:schemeClr val="tx1"/>
            </a:solidFill>
          </a:ln>
        </p:spPr>
        <p:txBody>
          <a:bodyPr wrap="square" rtlCol="0">
            <a:spAutoFit/>
          </a:bodyPr>
          <a:lstStyle/>
          <a:p>
            <a:r>
              <a:rPr lang="en-US" sz="1400" dirty="0"/>
              <a:t>We will test the connection</a:t>
            </a:r>
          </a:p>
        </p:txBody>
      </p:sp>
      <p:cxnSp>
        <p:nvCxnSpPr>
          <p:cNvPr id="19" name="Straight Arrow Connector 18">
            <a:extLst>
              <a:ext uri="{FF2B5EF4-FFF2-40B4-BE49-F238E27FC236}">
                <a16:creationId xmlns:a16="http://schemas.microsoft.com/office/drawing/2014/main" id="{5C101D9D-175A-4E1D-AED4-175CFC0BAA20}"/>
              </a:ext>
            </a:extLst>
          </p:cNvPr>
          <p:cNvCxnSpPr>
            <a:cxnSpLocks/>
          </p:cNvCxnSpPr>
          <p:nvPr/>
        </p:nvCxnSpPr>
        <p:spPr>
          <a:xfrm>
            <a:off x="4724400" y="1146421"/>
            <a:ext cx="1647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7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87872B-66C7-4D96-A4B3-95FDB76EEC18}"/>
              </a:ext>
            </a:extLst>
          </p:cNvPr>
          <p:cNvPicPr>
            <a:picLocks noChangeAspect="1"/>
          </p:cNvPicPr>
          <p:nvPr/>
        </p:nvPicPr>
        <p:blipFill>
          <a:blip r:embed="rId3"/>
          <a:stretch>
            <a:fillRect/>
          </a:stretch>
        </p:blipFill>
        <p:spPr>
          <a:xfrm>
            <a:off x="2212466" y="3176190"/>
            <a:ext cx="4791075" cy="1095375"/>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864095"/>
          </a:xfrm>
        </p:spPr>
        <p:txBody>
          <a:bodyPr>
            <a:normAutofit/>
          </a:bodyPr>
          <a:lstStyle/>
          <a:p>
            <a:pPr>
              <a:lnSpc>
                <a:spcPct val="90000"/>
              </a:lnSpc>
            </a:pPr>
            <a:r>
              <a:rPr lang="en-US" dirty="0"/>
              <a:t>The "Test Connection" for a COUNTER Release 5 SUSHI account returns a json file stating if the service is active.</a:t>
            </a:r>
            <a:endParaRPr lang="en-US" sz="1800" dirty="0"/>
          </a:p>
          <a:p>
            <a:pPr>
              <a:lnSpc>
                <a:spcPct val="90000"/>
              </a:lnSpc>
            </a:pPr>
            <a:endParaRPr lang="en-US" sz="2400" dirty="0"/>
          </a:p>
        </p:txBody>
      </p:sp>
      <p:sp>
        <p:nvSpPr>
          <p:cNvPr id="4" name="Slide Number Placeholder 1">
            <a:extLst>
              <a:ext uri="{FF2B5EF4-FFF2-40B4-BE49-F238E27FC236}">
                <a16:creationId xmlns:a16="http://schemas.microsoft.com/office/drawing/2014/main" id="{0872AE92-A85C-49A5-B593-30FE13DD948E}"/>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13</a:t>
            </a:fld>
            <a:endParaRPr lang="en-US" dirty="0"/>
          </a:p>
        </p:txBody>
      </p:sp>
      <p:sp>
        <p:nvSpPr>
          <p:cNvPr id="7" name="Rectangle 6">
            <a:extLst>
              <a:ext uri="{FF2B5EF4-FFF2-40B4-BE49-F238E27FC236}">
                <a16:creationId xmlns:a16="http://schemas.microsoft.com/office/drawing/2014/main" id="{5FC7878A-B35F-47DD-9874-95C6812640A7}"/>
              </a:ext>
            </a:extLst>
          </p:cNvPr>
          <p:cNvSpPr/>
          <p:nvPr/>
        </p:nvSpPr>
        <p:spPr>
          <a:xfrm>
            <a:off x="2201984" y="3615864"/>
            <a:ext cx="1793952" cy="252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78FE141-43EE-4DE5-8FCC-2D216F3CE72C}"/>
              </a:ext>
            </a:extLst>
          </p:cNvPr>
          <p:cNvPicPr>
            <a:picLocks noChangeAspect="1"/>
          </p:cNvPicPr>
          <p:nvPr/>
        </p:nvPicPr>
        <p:blipFill>
          <a:blip r:embed="rId4"/>
          <a:stretch>
            <a:fillRect/>
          </a:stretch>
        </p:blipFill>
        <p:spPr>
          <a:xfrm>
            <a:off x="2500926" y="1793707"/>
            <a:ext cx="3952875" cy="990600"/>
          </a:xfrm>
          <a:prstGeom prst="rect">
            <a:avLst/>
          </a:prstGeom>
          <a:ln>
            <a:solidFill>
              <a:schemeClr val="tx1"/>
            </a:solidFill>
          </a:ln>
        </p:spPr>
      </p:pic>
    </p:spTree>
    <p:extLst>
      <p:ext uri="{BB962C8B-B14F-4D97-AF65-F5344CB8AC3E}">
        <p14:creationId xmlns:p14="http://schemas.microsoft.com/office/powerpoint/2010/main" val="30494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0" y="3219822"/>
            <a:ext cx="9049575" cy="1240583"/>
          </a:xfrm>
        </p:spPr>
        <p:txBody>
          <a:bodyPr/>
          <a:lstStyle/>
          <a:p>
            <a:pPr algn="ctr"/>
            <a:r>
              <a:rPr lang="en-US" sz="2400" dirty="0"/>
              <a:t>Multiple report types in the COUNTER Release 5 SUSHI account</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214516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107504" y="669885"/>
            <a:ext cx="8928992" cy="461706"/>
          </a:xfrm>
        </p:spPr>
        <p:txBody>
          <a:bodyPr>
            <a:normAutofit/>
          </a:bodyPr>
          <a:lstStyle/>
          <a:p>
            <a:pPr>
              <a:lnSpc>
                <a:spcPct val="90000"/>
              </a:lnSpc>
            </a:pPr>
            <a:r>
              <a:rPr lang="en-US" sz="2000" dirty="0"/>
              <a:t>In COUNTER Release 4 each SUSHI account could have only one report type.</a:t>
            </a:r>
          </a:p>
          <a:p>
            <a:pPr>
              <a:lnSpc>
                <a:spcPct val="90000"/>
              </a:lnSpc>
            </a:pPr>
            <a:endParaRPr lang="en-US" sz="2000" dirty="0"/>
          </a:p>
        </p:txBody>
      </p:sp>
      <p:sp>
        <p:nvSpPr>
          <p:cNvPr id="4" name="Slide Number Placeholder 1">
            <a:extLst>
              <a:ext uri="{FF2B5EF4-FFF2-40B4-BE49-F238E27FC236}">
                <a16:creationId xmlns:a16="http://schemas.microsoft.com/office/drawing/2014/main" id="{A0BCA417-D4D9-4B2D-8270-7CEC2F0B7FE6}"/>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15</a:t>
            </a:fld>
            <a:endParaRPr lang="en-US" dirty="0"/>
          </a:p>
        </p:txBody>
      </p:sp>
      <p:pic>
        <p:nvPicPr>
          <p:cNvPr id="2" name="Picture 1">
            <a:extLst>
              <a:ext uri="{FF2B5EF4-FFF2-40B4-BE49-F238E27FC236}">
                <a16:creationId xmlns:a16="http://schemas.microsoft.com/office/drawing/2014/main" id="{6E58B622-A638-47AF-92EF-EF22C70B89C0}"/>
              </a:ext>
            </a:extLst>
          </p:cNvPr>
          <p:cNvPicPr>
            <a:picLocks noChangeAspect="1"/>
          </p:cNvPicPr>
          <p:nvPr/>
        </p:nvPicPr>
        <p:blipFill>
          <a:blip r:embed="rId3"/>
          <a:stretch>
            <a:fillRect/>
          </a:stretch>
        </p:blipFill>
        <p:spPr>
          <a:xfrm>
            <a:off x="6927" y="1398686"/>
            <a:ext cx="9144000" cy="3343635"/>
          </a:xfrm>
          <a:prstGeom prst="rect">
            <a:avLst/>
          </a:prstGeom>
          <a:ln>
            <a:solidFill>
              <a:schemeClr val="tx1"/>
            </a:solidFill>
          </a:ln>
        </p:spPr>
      </p:pic>
      <p:sp>
        <p:nvSpPr>
          <p:cNvPr id="3" name="Rectangle 2">
            <a:extLst>
              <a:ext uri="{FF2B5EF4-FFF2-40B4-BE49-F238E27FC236}">
                <a16:creationId xmlns:a16="http://schemas.microsoft.com/office/drawing/2014/main" id="{9F57C8E7-315A-434F-8761-9271F4DDFBC5}"/>
              </a:ext>
            </a:extLst>
          </p:cNvPr>
          <p:cNvSpPr/>
          <p:nvPr/>
        </p:nvSpPr>
        <p:spPr>
          <a:xfrm>
            <a:off x="6372200" y="2571750"/>
            <a:ext cx="1152128" cy="2213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76DB9E-D593-4810-A162-128E8C85EA90}"/>
              </a:ext>
            </a:extLst>
          </p:cNvPr>
          <p:cNvSpPr/>
          <p:nvPr/>
        </p:nvSpPr>
        <p:spPr>
          <a:xfrm>
            <a:off x="0" y="1392375"/>
            <a:ext cx="1115616" cy="747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55725C-14FF-4A56-9845-4BCBF5C64B04}"/>
              </a:ext>
            </a:extLst>
          </p:cNvPr>
          <p:cNvSpPr txBox="1"/>
          <p:nvPr/>
        </p:nvSpPr>
        <p:spPr>
          <a:xfrm>
            <a:off x="3347864" y="1563638"/>
            <a:ext cx="3600400" cy="369332"/>
          </a:xfrm>
          <a:prstGeom prst="rect">
            <a:avLst/>
          </a:prstGeom>
          <a:solidFill>
            <a:schemeClr val="bg1"/>
          </a:solidFill>
          <a:ln>
            <a:solidFill>
              <a:schemeClr val="accent1"/>
            </a:solidFill>
          </a:ln>
        </p:spPr>
        <p:txBody>
          <a:bodyPr wrap="square" rtlCol="0">
            <a:spAutoFit/>
          </a:bodyPr>
          <a:lstStyle/>
          <a:p>
            <a:r>
              <a:rPr lang="en-US" dirty="0"/>
              <a:t>This is the "old" COUNTER release 4</a:t>
            </a:r>
          </a:p>
        </p:txBody>
      </p:sp>
    </p:spTree>
    <p:extLst>
      <p:ext uri="{BB962C8B-B14F-4D97-AF65-F5344CB8AC3E}">
        <p14:creationId xmlns:p14="http://schemas.microsoft.com/office/powerpoint/2010/main" val="215229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6E6AFE-3850-4F8D-A1F0-1CA60DB13FC0}"/>
              </a:ext>
            </a:extLst>
          </p:cNvPr>
          <p:cNvPicPr>
            <a:picLocks noChangeAspect="1"/>
          </p:cNvPicPr>
          <p:nvPr/>
        </p:nvPicPr>
        <p:blipFill>
          <a:blip r:embed="rId3"/>
          <a:stretch>
            <a:fillRect/>
          </a:stretch>
        </p:blipFill>
        <p:spPr>
          <a:xfrm>
            <a:off x="400890" y="1136677"/>
            <a:ext cx="8010636" cy="3563582"/>
          </a:xfrm>
          <a:prstGeom prst="rect">
            <a:avLst/>
          </a:prstGeom>
          <a:ln>
            <a:solidFill>
              <a:schemeClr val="tx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365126"/>
          </a:xfrm>
        </p:spPr>
        <p:txBody>
          <a:bodyPr>
            <a:normAutofit fontScale="92500" lnSpcReduction="10000"/>
          </a:bodyPr>
          <a:lstStyle/>
          <a:p>
            <a:pPr>
              <a:lnSpc>
                <a:spcPct val="90000"/>
              </a:lnSpc>
            </a:pPr>
            <a:r>
              <a:rPr lang="en-US" sz="2300" dirty="0"/>
              <a:t>In COUNTER Release 5 one account can have multiple report types</a:t>
            </a: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16</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395536" y="1136677"/>
            <a:ext cx="1944216" cy="4989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1D8D0A-2E44-4756-9213-146C9BFBEC57}"/>
              </a:ext>
            </a:extLst>
          </p:cNvPr>
          <p:cNvSpPr/>
          <p:nvPr/>
        </p:nvSpPr>
        <p:spPr>
          <a:xfrm>
            <a:off x="6876256" y="3291830"/>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1731AA-9FA0-4C4C-A266-1A32E2651149}"/>
              </a:ext>
            </a:extLst>
          </p:cNvPr>
          <p:cNvSpPr txBox="1"/>
          <p:nvPr/>
        </p:nvSpPr>
        <p:spPr>
          <a:xfrm>
            <a:off x="1330078" y="3688156"/>
            <a:ext cx="2376264" cy="523220"/>
          </a:xfrm>
          <a:prstGeom prst="rect">
            <a:avLst/>
          </a:prstGeom>
          <a:solidFill>
            <a:schemeClr val="bg1"/>
          </a:solidFill>
          <a:ln>
            <a:solidFill>
              <a:schemeClr val="tx1"/>
            </a:solidFill>
          </a:ln>
        </p:spPr>
        <p:txBody>
          <a:bodyPr wrap="square" rtlCol="0">
            <a:spAutoFit/>
          </a:bodyPr>
          <a:lstStyle/>
          <a:p>
            <a:r>
              <a:rPr lang="en-US" sz="1400" dirty="0"/>
              <a:t>Multiple report types can be added here</a:t>
            </a:r>
          </a:p>
        </p:txBody>
      </p:sp>
      <p:cxnSp>
        <p:nvCxnSpPr>
          <p:cNvPr id="10" name="Straight Arrow Connector 9">
            <a:extLst>
              <a:ext uri="{FF2B5EF4-FFF2-40B4-BE49-F238E27FC236}">
                <a16:creationId xmlns:a16="http://schemas.microsoft.com/office/drawing/2014/main" id="{36567904-24D0-4CDE-9B66-518EAA88CEEF}"/>
              </a:ext>
            </a:extLst>
          </p:cNvPr>
          <p:cNvCxnSpPr>
            <a:cxnSpLocks/>
            <a:stCxn id="9" idx="3"/>
            <a:endCxn id="7" idx="1"/>
          </p:cNvCxnSpPr>
          <p:nvPr/>
        </p:nvCxnSpPr>
        <p:spPr>
          <a:xfrm flipV="1">
            <a:off x="3706342" y="3507854"/>
            <a:ext cx="3169914" cy="441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15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4446248" cy="1512167"/>
          </a:xfrm>
        </p:spPr>
        <p:txBody>
          <a:bodyPr>
            <a:normAutofit/>
          </a:bodyPr>
          <a:lstStyle/>
          <a:p>
            <a:pPr>
              <a:lnSpc>
                <a:spcPct val="90000"/>
              </a:lnSpc>
            </a:pPr>
            <a:r>
              <a:rPr lang="en-US" dirty="0"/>
              <a:t>The various report types can be chosen</a:t>
            </a:r>
          </a:p>
          <a:p>
            <a:pPr>
              <a:lnSpc>
                <a:spcPct val="90000"/>
              </a:lnSpc>
            </a:pPr>
            <a:endParaRPr lang="en-US" sz="2400" dirty="0"/>
          </a:p>
        </p:txBody>
      </p:sp>
      <p:sp>
        <p:nvSpPr>
          <p:cNvPr id="4" name="Slide Number Placeholder 1">
            <a:extLst>
              <a:ext uri="{FF2B5EF4-FFF2-40B4-BE49-F238E27FC236}">
                <a16:creationId xmlns:a16="http://schemas.microsoft.com/office/drawing/2014/main" id="{7FA41448-2B01-4DD8-9C1A-B44A9CF80B28}"/>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17</a:t>
            </a:fld>
            <a:endParaRPr lang="en-US" dirty="0"/>
          </a:p>
        </p:txBody>
      </p:sp>
      <p:pic>
        <p:nvPicPr>
          <p:cNvPr id="2" name="Picture 1">
            <a:extLst>
              <a:ext uri="{FF2B5EF4-FFF2-40B4-BE49-F238E27FC236}">
                <a16:creationId xmlns:a16="http://schemas.microsoft.com/office/drawing/2014/main" id="{99B4A461-26BE-4069-8A20-C0BAF02EFF0D}"/>
              </a:ext>
            </a:extLst>
          </p:cNvPr>
          <p:cNvPicPr>
            <a:picLocks noChangeAspect="1"/>
          </p:cNvPicPr>
          <p:nvPr/>
        </p:nvPicPr>
        <p:blipFill>
          <a:blip r:embed="rId3"/>
          <a:stretch>
            <a:fillRect/>
          </a:stretch>
        </p:blipFill>
        <p:spPr>
          <a:xfrm>
            <a:off x="5148064" y="806959"/>
            <a:ext cx="2971800" cy="3867150"/>
          </a:xfrm>
          <a:prstGeom prst="rect">
            <a:avLst/>
          </a:prstGeom>
        </p:spPr>
      </p:pic>
    </p:spTree>
    <p:extLst>
      <p:ext uri="{BB962C8B-B14F-4D97-AF65-F5344CB8AC3E}">
        <p14:creationId xmlns:p14="http://schemas.microsoft.com/office/powerpoint/2010/main" val="102351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61835-91A9-4D58-9A08-C252880471C2}"/>
              </a:ext>
            </a:extLst>
          </p:cNvPr>
          <p:cNvPicPr>
            <a:picLocks noChangeAspect="1"/>
          </p:cNvPicPr>
          <p:nvPr/>
        </p:nvPicPr>
        <p:blipFill>
          <a:blip r:embed="rId3"/>
          <a:stretch>
            <a:fillRect/>
          </a:stretch>
        </p:blipFill>
        <p:spPr>
          <a:xfrm>
            <a:off x="-8028" y="1919774"/>
            <a:ext cx="9144000" cy="2570860"/>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576064"/>
          </a:xfrm>
        </p:spPr>
        <p:txBody>
          <a:bodyPr>
            <a:normAutofit fontScale="85000" lnSpcReduction="20000"/>
          </a:bodyPr>
          <a:lstStyle/>
          <a:p>
            <a:pPr>
              <a:lnSpc>
                <a:spcPct val="90000"/>
              </a:lnSpc>
            </a:pPr>
            <a:r>
              <a:rPr lang="en-US" sz="2300" dirty="0"/>
              <a:t>The various report types of this SUSHI account appear, and the "test connection with response" is done </a:t>
            </a:r>
            <a:r>
              <a:rPr lang="en-US" sz="2300" dirty="0">
                <a:highlight>
                  <a:srgbClr val="FFFF00"/>
                </a:highlight>
              </a:rPr>
              <a:t>per report type.</a:t>
            </a: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18</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7236296" y="3003799"/>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78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F38374-B4A4-45CD-95CA-073E69CC0099}"/>
              </a:ext>
            </a:extLst>
          </p:cNvPr>
          <p:cNvPicPr>
            <a:picLocks noChangeAspect="1"/>
          </p:cNvPicPr>
          <p:nvPr/>
        </p:nvPicPr>
        <p:blipFill>
          <a:blip r:embed="rId3"/>
          <a:stretch>
            <a:fillRect/>
          </a:stretch>
        </p:blipFill>
        <p:spPr>
          <a:xfrm>
            <a:off x="0" y="1447143"/>
            <a:ext cx="9144000" cy="2249214"/>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All report types appear with the account after saving</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19</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3923928" y="3291830"/>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97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lnSpcReduction="10000"/>
          </a:bodyPr>
          <a:lstStyle/>
          <a:p>
            <a:r>
              <a:rPr lang="en-US" dirty="0"/>
              <a:t>Introduction</a:t>
            </a:r>
          </a:p>
          <a:p>
            <a:r>
              <a:rPr lang="en-US" dirty="0"/>
              <a:t>The User Interface</a:t>
            </a:r>
          </a:p>
          <a:p>
            <a:r>
              <a:rPr lang="en-US" dirty="0"/>
              <a:t>The COUNTER Release 5 SUSHI account</a:t>
            </a:r>
          </a:p>
          <a:p>
            <a:r>
              <a:rPr lang="en-US" dirty="0"/>
              <a:t>Multiple report types in the COUNTER Release 5 SUSHI account</a:t>
            </a:r>
          </a:p>
          <a:p>
            <a:r>
              <a:rPr lang="en-US" dirty="0"/>
              <a:t>COUNTER Release 5 SUSHI harvesting</a:t>
            </a:r>
          </a:p>
          <a:p>
            <a:r>
              <a:rPr lang="en-US" dirty="0"/>
              <a:t>The "COUNTER Release 5 in Alma and Alma Analytics" user group</a:t>
            </a:r>
          </a:p>
          <a:p>
            <a:r>
              <a:rPr lang="en-US" dirty="0"/>
              <a:t>FAQ</a:t>
            </a:r>
          </a:p>
          <a:p>
            <a:endParaRPr lang="en-US" dirty="0"/>
          </a:p>
        </p:txBody>
      </p:sp>
    </p:spTree>
    <p:extLst>
      <p:ext uri="{BB962C8B-B14F-4D97-AF65-F5344CB8AC3E}">
        <p14:creationId xmlns:p14="http://schemas.microsoft.com/office/powerpoint/2010/main" val="59156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C973B2-71E0-4E4D-AB30-C996B19AB5F0}"/>
              </a:ext>
            </a:extLst>
          </p:cNvPr>
          <p:cNvPicPr>
            <a:picLocks noChangeAspect="1"/>
          </p:cNvPicPr>
          <p:nvPr/>
        </p:nvPicPr>
        <p:blipFill>
          <a:blip r:embed="rId3"/>
          <a:stretch>
            <a:fillRect/>
          </a:stretch>
        </p:blipFill>
        <p:spPr>
          <a:xfrm>
            <a:off x="8804" y="1498557"/>
            <a:ext cx="9144000" cy="3134286"/>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fontScale="92500" lnSpcReduction="20000"/>
          </a:bodyPr>
          <a:lstStyle/>
          <a:p>
            <a:pPr>
              <a:lnSpc>
                <a:spcPct val="90000"/>
              </a:lnSpc>
            </a:pPr>
            <a:r>
              <a:rPr lang="en-US" sz="2300" dirty="0"/>
              <a:t>The Harvest Now option will work on all report types associated with the SUSHI account</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20</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7740352" y="3867894"/>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032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576064"/>
          </a:xfrm>
        </p:spPr>
        <p:txBody>
          <a:bodyPr>
            <a:normAutofit/>
          </a:bodyPr>
          <a:lstStyle/>
          <a:p>
            <a:pPr>
              <a:lnSpc>
                <a:spcPct val="90000"/>
              </a:lnSpc>
            </a:pPr>
            <a:r>
              <a:rPr lang="en-US" sz="2300" dirty="0"/>
              <a:t>The "test connection with response" also downloads a json file.</a:t>
            </a: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21</a:t>
            </a:fld>
            <a:endParaRPr lang="en-US" dirty="0"/>
          </a:p>
        </p:txBody>
      </p:sp>
      <p:pic>
        <p:nvPicPr>
          <p:cNvPr id="3" name="Picture 2">
            <a:extLst>
              <a:ext uri="{FF2B5EF4-FFF2-40B4-BE49-F238E27FC236}">
                <a16:creationId xmlns:a16="http://schemas.microsoft.com/office/drawing/2014/main" id="{6DB1A49D-55F8-452C-ADDE-A5B78FE41D8B}"/>
              </a:ext>
            </a:extLst>
          </p:cNvPr>
          <p:cNvPicPr>
            <a:picLocks noChangeAspect="1"/>
          </p:cNvPicPr>
          <p:nvPr/>
        </p:nvPicPr>
        <p:blipFill>
          <a:blip r:embed="rId3"/>
          <a:stretch>
            <a:fillRect/>
          </a:stretch>
        </p:blipFill>
        <p:spPr>
          <a:xfrm>
            <a:off x="2566987" y="2071687"/>
            <a:ext cx="4010025" cy="1000125"/>
          </a:xfrm>
          <a:prstGeom prst="rect">
            <a:avLst/>
          </a:prstGeom>
          <a:ln>
            <a:solidFill>
              <a:schemeClr val="tx1"/>
            </a:solidFill>
          </a:ln>
        </p:spPr>
      </p:pic>
    </p:spTree>
    <p:extLst>
      <p:ext uri="{BB962C8B-B14F-4D97-AF65-F5344CB8AC3E}">
        <p14:creationId xmlns:p14="http://schemas.microsoft.com/office/powerpoint/2010/main" val="196600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fontScale="90000"/>
          </a:bodyPr>
          <a:lstStyle/>
          <a:p>
            <a:r>
              <a:rPr lang="en-US" dirty="0"/>
              <a:t>Multiple report types in the COUNTER Release 5 SUSHI account</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915566"/>
            <a:ext cx="3528392" cy="2450980"/>
          </a:xfrm>
        </p:spPr>
        <p:txBody>
          <a:bodyPr>
            <a:normAutofit/>
          </a:bodyPr>
          <a:lstStyle/>
          <a:p>
            <a:pPr>
              <a:lnSpc>
                <a:spcPct val="90000"/>
              </a:lnSpc>
            </a:pPr>
            <a:r>
              <a:rPr lang="en-US" sz="2300" dirty="0"/>
              <a:t>Here is the json file with information per report type.</a:t>
            </a: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22</a:t>
            </a:fld>
            <a:endParaRPr lang="en-US" dirty="0"/>
          </a:p>
        </p:txBody>
      </p:sp>
      <p:pic>
        <p:nvPicPr>
          <p:cNvPr id="7" name="Picture 6">
            <a:extLst>
              <a:ext uri="{FF2B5EF4-FFF2-40B4-BE49-F238E27FC236}">
                <a16:creationId xmlns:a16="http://schemas.microsoft.com/office/drawing/2014/main" id="{650699CF-049B-4071-9551-0CE7E2F6411A}"/>
              </a:ext>
            </a:extLst>
          </p:cNvPr>
          <p:cNvPicPr>
            <a:picLocks noChangeAspect="1"/>
          </p:cNvPicPr>
          <p:nvPr/>
        </p:nvPicPr>
        <p:blipFill>
          <a:blip r:embed="rId3"/>
          <a:stretch>
            <a:fillRect/>
          </a:stretch>
        </p:blipFill>
        <p:spPr>
          <a:xfrm>
            <a:off x="4322380" y="676534"/>
            <a:ext cx="4379451" cy="3842140"/>
          </a:xfrm>
          <a:prstGeom prst="rect">
            <a:avLst/>
          </a:prstGeom>
          <a:ln>
            <a:solidFill>
              <a:schemeClr val="tx1"/>
            </a:solidFill>
          </a:ln>
        </p:spPr>
      </p:pic>
    </p:spTree>
    <p:extLst>
      <p:ext uri="{BB962C8B-B14F-4D97-AF65-F5344CB8AC3E}">
        <p14:creationId xmlns:p14="http://schemas.microsoft.com/office/powerpoint/2010/main" val="1400869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 y="3319778"/>
            <a:ext cx="9144000" cy="1240583"/>
          </a:xfrm>
        </p:spPr>
        <p:txBody>
          <a:bodyPr/>
          <a:lstStyle/>
          <a:p>
            <a:pPr algn="ctr"/>
            <a:r>
              <a:rPr lang="en-US" sz="2400" dirty="0"/>
              <a:t>COUNTER Release 5 SUSHI Harvesting</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339413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7A68AD-B14A-4EC9-BC6D-431535AFD843}"/>
              </a:ext>
            </a:extLst>
          </p:cNvPr>
          <p:cNvPicPr>
            <a:picLocks noChangeAspect="1"/>
          </p:cNvPicPr>
          <p:nvPr/>
        </p:nvPicPr>
        <p:blipFill>
          <a:blip r:embed="rId3"/>
          <a:stretch>
            <a:fillRect/>
          </a:stretch>
        </p:blipFill>
        <p:spPr>
          <a:xfrm>
            <a:off x="0" y="1800569"/>
            <a:ext cx="9144000" cy="1542361"/>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Here we have two Harvest reports from SUSHI Harvesting</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24</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136079" y="2643758"/>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341E99-5B58-45AA-8AD6-40B4ECA23356}"/>
              </a:ext>
            </a:extLst>
          </p:cNvPr>
          <p:cNvSpPr/>
          <p:nvPr/>
        </p:nvSpPr>
        <p:spPr>
          <a:xfrm>
            <a:off x="121221" y="3032373"/>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12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06814F-6EDD-4BF1-8F08-E3250B7DF445}"/>
              </a:ext>
            </a:extLst>
          </p:cNvPr>
          <p:cNvPicPr>
            <a:picLocks noChangeAspect="1"/>
          </p:cNvPicPr>
          <p:nvPr/>
        </p:nvPicPr>
        <p:blipFill>
          <a:blip r:embed="rId3"/>
          <a:stretch>
            <a:fillRect/>
          </a:stretch>
        </p:blipFill>
        <p:spPr>
          <a:xfrm>
            <a:off x="0" y="1347614"/>
            <a:ext cx="9144000" cy="3128773"/>
          </a:xfrm>
          <a:prstGeom prst="rect">
            <a:avLst/>
          </a:prstGeom>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fontScale="92500" lnSpcReduction="20000"/>
          </a:bodyPr>
          <a:lstStyle/>
          <a:p>
            <a:pPr>
              <a:lnSpc>
                <a:spcPct val="90000"/>
              </a:lnSpc>
            </a:pPr>
            <a:r>
              <a:rPr lang="en-US" sz="2300" dirty="0"/>
              <a:t>The SUSHI Harvest Report we see the usage date and the report type for the account on which the harvesting ran</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25</a:t>
            </a:fld>
            <a:endParaRPr lang="en-US" dirty="0"/>
          </a:p>
        </p:txBody>
      </p:sp>
      <p:sp>
        <p:nvSpPr>
          <p:cNvPr id="3" name="Rectangle 2">
            <a:extLst>
              <a:ext uri="{FF2B5EF4-FFF2-40B4-BE49-F238E27FC236}">
                <a16:creationId xmlns:a16="http://schemas.microsoft.com/office/drawing/2014/main" id="{FB4DBAF7-E2C7-4A86-A87D-10A0312DB00A}"/>
              </a:ext>
            </a:extLst>
          </p:cNvPr>
          <p:cNvSpPr/>
          <p:nvPr/>
        </p:nvSpPr>
        <p:spPr>
          <a:xfrm>
            <a:off x="1835696" y="1975309"/>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B2DA6A-8748-4950-BB6A-A28DA61557C0}"/>
              </a:ext>
            </a:extLst>
          </p:cNvPr>
          <p:cNvSpPr/>
          <p:nvPr/>
        </p:nvSpPr>
        <p:spPr>
          <a:xfrm>
            <a:off x="3690149" y="1995686"/>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58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867F0F-BC6D-4505-8331-E7D0D66092F1}"/>
              </a:ext>
            </a:extLst>
          </p:cNvPr>
          <p:cNvPicPr>
            <a:picLocks noChangeAspect="1"/>
          </p:cNvPicPr>
          <p:nvPr/>
        </p:nvPicPr>
        <p:blipFill>
          <a:blip r:embed="rId3"/>
          <a:stretch>
            <a:fillRect/>
          </a:stretch>
        </p:blipFill>
        <p:spPr>
          <a:xfrm>
            <a:off x="0" y="1979426"/>
            <a:ext cx="9144000" cy="1184648"/>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Now we will preview records</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26</a:t>
            </a:fld>
            <a:endParaRPr lang="en-US" dirty="0"/>
          </a:p>
        </p:txBody>
      </p:sp>
      <p:sp>
        <p:nvSpPr>
          <p:cNvPr id="9" name="Rectangle 8">
            <a:extLst>
              <a:ext uri="{FF2B5EF4-FFF2-40B4-BE49-F238E27FC236}">
                <a16:creationId xmlns:a16="http://schemas.microsoft.com/office/drawing/2014/main" id="{4FB2DA6A-8748-4950-BB6A-A28DA61557C0}"/>
              </a:ext>
            </a:extLst>
          </p:cNvPr>
          <p:cNvSpPr/>
          <p:nvPr/>
        </p:nvSpPr>
        <p:spPr>
          <a:xfrm>
            <a:off x="7740352" y="2564135"/>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07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804CB-E425-455D-8547-F08E442D4119}"/>
              </a:ext>
            </a:extLst>
          </p:cNvPr>
          <p:cNvPicPr>
            <a:picLocks noChangeAspect="1"/>
          </p:cNvPicPr>
          <p:nvPr/>
        </p:nvPicPr>
        <p:blipFill>
          <a:blip r:embed="rId3"/>
          <a:stretch>
            <a:fillRect/>
          </a:stretch>
        </p:blipFill>
        <p:spPr>
          <a:xfrm>
            <a:off x="0" y="1450122"/>
            <a:ext cx="9144000" cy="2633796"/>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We can see the details and also download the COUNTER report</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27</a:t>
            </a:fld>
            <a:endParaRPr lang="en-US" dirty="0"/>
          </a:p>
        </p:txBody>
      </p:sp>
      <p:sp>
        <p:nvSpPr>
          <p:cNvPr id="9" name="Rectangle 8">
            <a:extLst>
              <a:ext uri="{FF2B5EF4-FFF2-40B4-BE49-F238E27FC236}">
                <a16:creationId xmlns:a16="http://schemas.microsoft.com/office/drawing/2014/main" id="{4FB2DA6A-8748-4950-BB6A-A28DA61557C0}"/>
              </a:ext>
            </a:extLst>
          </p:cNvPr>
          <p:cNvSpPr/>
          <p:nvPr/>
        </p:nvSpPr>
        <p:spPr>
          <a:xfrm>
            <a:off x="8316416" y="1511964"/>
            <a:ext cx="720080" cy="2676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964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Here for example is the header of the report</a:t>
            </a:r>
            <a:endParaRPr lang="en-US" sz="2300" dirty="0">
              <a:highlight>
                <a:srgbClr val="FFFF00"/>
              </a:highlight>
            </a:endParaRPr>
          </a:p>
          <a:p>
            <a:pPr>
              <a:lnSpc>
                <a:spcPct val="90000"/>
              </a:lnSpc>
            </a:pPr>
            <a:endParaRPr lang="en-US" sz="2300" dirty="0"/>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28</a:t>
            </a:fld>
            <a:endParaRPr lang="en-US" dirty="0"/>
          </a:p>
        </p:txBody>
      </p:sp>
      <p:pic>
        <p:nvPicPr>
          <p:cNvPr id="2" name="Picture 1">
            <a:extLst>
              <a:ext uri="{FF2B5EF4-FFF2-40B4-BE49-F238E27FC236}">
                <a16:creationId xmlns:a16="http://schemas.microsoft.com/office/drawing/2014/main" id="{BB0C0C47-EF1C-4333-ABEC-0A42CA97CAA7}"/>
              </a:ext>
            </a:extLst>
          </p:cNvPr>
          <p:cNvPicPr>
            <a:picLocks noChangeAspect="1"/>
          </p:cNvPicPr>
          <p:nvPr/>
        </p:nvPicPr>
        <p:blipFill>
          <a:blip r:embed="rId3"/>
          <a:stretch>
            <a:fillRect/>
          </a:stretch>
        </p:blipFill>
        <p:spPr>
          <a:xfrm>
            <a:off x="2466975" y="1504950"/>
            <a:ext cx="4210050" cy="2133600"/>
          </a:xfrm>
          <a:prstGeom prst="rect">
            <a:avLst/>
          </a:prstGeom>
          <a:ln>
            <a:solidFill>
              <a:schemeClr val="accent1"/>
            </a:solidFill>
          </a:ln>
        </p:spPr>
      </p:pic>
    </p:spTree>
    <p:extLst>
      <p:ext uri="{BB962C8B-B14F-4D97-AF65-F5344CB8AC3E}">
        <p14:creationId xmlns:p14="http://schemas.microsoft.com/office/powerpoint/2010/main" val="98942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rmAutofit/>
          </a:bodyPr>
          <a:lstStyle/>
          <a:p>
            <a:r>
              <a:rPr lang="en-US" dirty="0"/>
              <a:t>COUNTER Release 5 SUSHI harvesting</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51520" y="679852"/>
            <a:ext cx="8424936" cy="576064"/>
          </a:xfrm>
        </p:spPr>
        <p:txBody>
          <a:bodyPr>
            <a:normAutofit/>
          </a:bodyPr>
          <a:lstStyle/>
          <a:p>
            <a:pPr>
              <a:lnSpc>
                <a:spcPct val="90000"/>
              </a:lnSpc>
            </a:pPr>
            <a:r>
              <a:rPr lang="en-US" sz="2300" dirty="0"/>
              <a:t>Here for example is the beginning of the measures</a:t>
            </a:r>
          </a:p>
          <a:p>
            <a:pPr>
              <a:lnSpc>
                <a:spcPct val="90000"/>
              </a:lnSpc>
            </a:pPr>
            <a:endParaRPr lang="en-US" sz="2300" dirty="0"/>
          </a:p>
        </p:txBody>
      </p:sp>
      <p:sp>
        <p:nvSpPr>
          <p:cNvPr id="4" name="Slide Number Placeholder 1">
            <a:extLst>
              <a:ext uri="{FF2B5EF4-FFF2-40B4-BE49-F238E27FC236}">
                <a16:creationId xmlns:a16="http://schemas.microsoft.com/office/drawing/2014/main" id="{D0926ECA-35BE-4E17-A00E-A1F1D20A222A}"/>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29</a:t>
            </a:fld>
            <a:endParaRPr lang="en-US" dirty="0"/>
          </a:p>
        </p:txBody>
      </p:sp>
      <p:pic>
        <p:nvPicPr>
          <p:cNvPr id="3" name="Picture 2">
            <a:extLst>
              <a:ext uri="{FF2B5EF4-FFF2-40B4-BE49-F238E27FC236}">
                <a16:creationId xmlns:a16="http://schemas.microsoft.com/office/drawing/2014/main" id="{95579B91-5038-4EB3-8F24-AC3D0FCD73D6}"/>
              </a:ext>
            </a:extLst>
          </p:cNvPr>
          <p:cNvPicPr>
            <a:picLocks noChangeAspect="1"/>
          </p:cNvPicPr>
          <p:nvPr/>
        </p:nvPicPr>
        <p:blipFill>
          <a:blip r:embed="rId3"/>
          <a:stretch>
            <a:fillRect/>
          </a:stretch>
        </p:blipFill>
        <p:spPr>
          <a:xfrm>
            <a:off x="2844597" y="1131590"/>
            <a:ext cx="3238781" cy="3558936"/>
          </a:xfrm>
          <a:prstGeom prst="rect">
            <a:avLst/>
          </a:prstGeom>
          <a:ln>
            <a:solidFill>
              <a:schemeClr val="accent1"/>
            </a:solidFill>
          </a:ln>
        </p:spPr>
      </p:pic>
      <p:sp>
        <p:nvSpPr>
          <p:cNvPr id="7" name="Rectangle 6">
            <a:extLst>
              <a:ext uri="{FF2B5EF4-FFF2-40B4-BE49-F238E27FC236}">
                <a16:creationId xmlns:a16="http://schemas.microsoft.com/office/drawing/2014/main" id="{5BECAA76-C221-487C-8C45-465A73214AFD}"/>
              </a:ext>
            </a:extLst>
          </p:cNvPr>
          <p:cNvSpPr/>
          <p:nvPr/>
        </p:nvSpPr>
        <p:spPr>
          <a:xfrm>
            <a:off x="3275856" y="2911058"/>
            <a:ext cx="2304256" cy="1388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96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979385"/>
          </a:xfrm>
        </p:spPr>
        <p:txBody>
          <a:bodyPr/>
          <a:lstStyle/>
          <a:p>
            <a:pPr>
              <a:lnSpc>
                <a:spcPct val="90000"/>
              </a:lnSpc>
            </a:pPr>
            <a:r>
              <a:rPr lang="en-US" dirty="0"/>
              <a:t>The developments shown here are up to and including the Sept. 2019 Alma release.</a:t>
            </a:r>
          </a:p>
          <a:p>
            <a:pPr>
              <a:lnSpc>
                <a:spcPct val="90000"/>
              </a:lnSpc>
            </a:pPr>
            <a:r>
              <a:rPr lang="en-US" dirty="0"/>
              <a:t>It is possible that minor changes will occur from what is shown here and the actual release.</a:t>
            </a:r>
          </a:p>
          <a:p>
            <a:pPr>
              <a:lnSpc>
                <a:spcPct val="90000"/>
              </a:lnSpc>
            </a:pPr>
            <a:endParaRPr lang="en-US" dirty="0"/>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 y="3319778"/>
            <a:ext cx="9144000" cy="1240583"/>
          </a:xfrm>
        </p:spPr>
        <p:txBody>
          <a:bodyPr/>
          <a:lstStyle/>
          <a:p>
            <a:pPr algn="ctr"/>
            <a:r>
              <a:rPr lang="en-US" sz="2400" dirty="0"/>
              <a:t>The COUNTER Release 5 in Alma and Alma Analytics User Group</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Tree>
    <p:extLst>
      <p:ext uri="{BB962C8B-B14F-4D97-AF65-F5344CB8AC3E}">
        <p14:creationId xmlns:p14="http://schemas.microsoft.com/office/powerpoint/2010/main" val="1916017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619876" cy="576064"/>
          </a:xfrm>
        </p:spPr>
        <p:txBody>
          <a:bodyPr>
            <a:normAutofit fontScale="90000"/>
          </a:bodyPr>
          <a:lstStyle/>
          <a:p>
            <a:r>
              <a:rPr lang="en-US" dirty="0"/>
              <a:t>The COUNTER Release 5 in Alma and Alma Analytics User Group</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794731"/>
          </a:xfrm>
        </p:spPr>
        <p:txBody>
          <a:bodyPr>
            <a:normAutofit/>
          </a:bodyPr>
          <a:lstStyle/>
          <a:p>
            <a:pPr>
              <a:lnSpc>
                <a:spcPct val="90000"/>
              </a:lnSpc>
            </a:pPr>
            <a:r>
              <a:rPr lang="en-US" dirty="0"/>
              <a:t>This is a group of early testers with whom Ex Libris consults and provides early access.  </a:t>
            </a:r>
          </a:p>
        </p:txBody>
      </p:sp>
      <p:sp>
        <p:nvSpPr>
          <p:cNvPr id="4" name="Slide Number Placeholder 1">
            <a:extLst>
              <a:ext uri="{FF2B5EF4-FFF2-40B4-BE49-F238E27FC236}">
                <a16:creationId xmlns:a16="http://schemas.microsoft.com/office/drawing/2014/main" id="{D384A9C4-7851-4B1C-A3D2-499357AFFFBD}"/>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31</a:t>
            </a:fld>
            <a:endParaRPr lang="en-US" dirty="0"/>
          </a:p>
        </p:txBody>
      </p:sp>
      <p:pic>
        <p:nvPicPr>
          <p:cNvPr id="2" name="Picture 1">
            <a:extLst>
              <a:ext uri="{FF2B5EF4-FFF2-40B4-BE49-F238E27FC236}">
                <a16:creationId xmlns:a16="http://schemas.microsoft.com/office/drawing/2014/main" id="{47E565AC-4A85-41A0-8F6C-356D8A6155F8}"/>
              </a:ext>
            </a:extLst>
          </p:cNvPr>
          <p:cNvPicPr>
            <a:picLocks noChangeAspect="1"/>
          </p:cNvPicPr>
          <p:nvPr/>
        </p:nvPicPr>
        <p:blipFill>
          <a:blip r:embed="rId3"/>
          <a:stretch>
            <a:fillRect/>
          </a:stretch>
        </p:blipFill>
        <p:spPr>
          <a:xfrm>
            <a:off x="128587" y="1566281"/>
            <a:ext cx="8886825" cy="3133725"/>
          </a:xfrm>
          <a:prstGeom prst="rect">
            <a:avLst/>
          </a:prstGeom>
          <a:ln>
            <a:solidFill>
              <a:schemeClr val="accent1"/>
            </a:solidFill>
          </a:ln>
        </p:spPr>
      </p:pic>
    </p:spTree>
    <p:extLst>
      <p:ext uri="{BB962C8B-B14F-4D97-AF65-F5344CB8AC3E}">
        <p14:creationId xmlns:p14="http://schemas.microsoft.com/office/powerpoint/2010/main" val="381522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3816423"/>
          </a:xfrm>
        </p:spPr>
        <p:txBody>
          <a:bodyPr>
            <a:normAutofit/>
          </a:bodyPr>
          <a:lstStyle/>
          <a:p>
            <a:pPr>
              <a:lnSpc>
                <a:spcPct val="90000"/>
              </a:lnSpc>
            </a:pPr>
            <a:r>
              <a:rPr lang="en-US" dirty="0"/>
              <a:t>Some of the institutions represented in the group:</a:t>
            </a:r>
          </a:p>
          <a:p>
            <a:pPr>
              <a:lnSpc>
                <a:spcPct val="90000"/>
              </a:lnSpc>
            </a:pPr>
            <a:endParaRPr lang="en-US" dirty="0"/>
          </a:p>
          <a:p>
            <a:pPr lvl="1">
              <a:lnSpc>
                <a:spcPct val="90000"/>
              </a:lnSpc>
            </a:pPr>
            <a:r>
              <a:rPr lang="en-US" sz="2400" dirty="0"/>
              <a:t>University of Queensland</a:t>
            </a:r>
          </a:p>
          <a:p>
            <a:pPr lvl="1">
              <a:lnSpc>
                <a:spcPct val="90000"/>
              </a:lnSpc>
            </a:pPr>
            <a:r>
              <a:rPr lang="en-US" sz="2400" dirty="0"/>
              <a:t>UT Dallas </a:t>
            </a:r>
          </a:p>
          <a:p>
            <a:pPr lvl="1">
              <a:lnSpc>
                <a:spcPct val="90000"/>
              </a:lnSpc>
            </a:pPr>
            <a:r>
              <a:rPr lang="en-US" sz="2400" dirty="0"/>
              <a:t>University of Auckland</a:t>
            </a:r>
          </a:p>
          <a:p>
            <a:pPr lvl="1">
              <a:lnSpc>
                <a:spcPct val="90000"/>
              </a:lnSpc>
            </a:pPr>
            <a:r>
              <a:rPr lang="en-US" sz="2400" dirty="0"/>
              <a:t>The University of Adelaide </a:t>
            </a:r>
          </a:p>
          <a:p>
            <a:pPr lvl="1">
              <a:lnSpc>
                <a:spcPct val="90000"/>
              </a:lnSpc>
            </a:pPr>
            <a:r>
              <a:rPr lang="en-US" sz="2400" dirty="0"/>
              <a:t>Northeastern University</a:t>
            </a:r>
          </a:p>
          <a:p>
            <a:pPr lvl="1">
              <a:lnSpc>
                <a:spcPct val="90000"/>
              </a:lnSpc>
            </a:pPr>
            <a:r>
              <a:rPr lang="en-US" sz="2400" dirty="0"/>
              <a:t>RMIT University</a:t>
            </a:r>
          </a:p>
          <a:p>
            <a:pPr lvl="1">
              <a:lnSpc>
                <a:spcPct val="90000"/>
              </a:lnSpc>
            </a:pPr>
            <a:r>
              <a:rPr lang="en-US" sz="2400" dirty="0"/>
              <a:t>Monash University</a:t>
            </a:r>
          </a:p>
        </p:txBody>
      </p:sp>
      <p:sp>
        <p:nvSpPr>
          <p:cNvPr id="4" name="Slide Number Placeholder 1">
            <a:extLst>
              <a:ext uri="{FF2B5EF4-FFF2-40B4-BE49-F238E27FC236}">
                <a16:creationId xmlns:a16="http://schemas.microsoft.com/office/drawing/2014/main" id="{0C080824-C659-40ED-A366-00CC9CE7939F}"/>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32</a:t>
            </a:fld>
            <a:endParaRPr lang="en-US" dirty="0"/>
          </a:p>
        </p:txBody>
      </p:sp>
      <p:sp>
        <p:nvSpPr>
          <p:cNvPr id="7" name="Title 4">
            <a:extLst>
              <a:ext uri="{FF2B5EF4-FFF2-40B4-BE49-F238E27FC236}">
                <a16:creationId xmlns:a16="http://schemas.microsoft.com/office/drawing/2014/main" id="{A23EDE1D-72B8-4665-8645-1E3A72402004}"/>
              </a:ext>
            </a:extLst>
          </p:cNvPr>
          <p:cNvSpPr>
            <a:spLocks noGrp="1"/>
          </p:cNvSpPr>
          <p:nvPr>
            <p:ph type="title"/>
          </p:nvPr>
        </p:nvSpPr>
        <p:spPr>
          <a:xfrm>
            <a:off x="395536" y="70415"/>
            <a:ext cx="8619876" cy="576064"/>
          </a:xfrm>
        </p:spPr>
        <p:txBody>
          <a:bodyPr>
            <a:normAutofit fontScale="90000"/>
          </a:bodyPr>
          <a:lstStyle/>
          <a:p>
            <a:r>
              <a:rPr lang="en-US" dirty="0"/>
              <a:t>The COUNTER Release 5 in Alma and Alma Analytics User Group</a:t>
            </a:r>
          </a:p>
        </p:txBody>
      </p:sp>
    </p:spTree>
    <p:extLst>
      <p:ext uri="{BB962C8B-B14F-4D97-AF65-F5344CB8AC3E}">
        <p14:creationId xmlns:p14="http://schemas.microsoft.com/office/powerpoint/2010/main" val="36804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0" y="3319778"/>
            <a:ext cx="9143999" cy="1240583"/>
          </a:xfrm>
        </p:spPr>
        <p:txBody>
          <a:bodyPr/>
          <a:lstStyle/>
          <a:p>
            <a:pPr algn="ctr"/>
            <a:r>
              <a:rPr lang="en-US" sz="2400" dirty="0"/>
              <a:t>FAQ</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246322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FAQ</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008112"/>
          </a:xfrm>
        </p:spPr>
        <p:txBody>
          <a:bodyPr>
            <a:normAutofit/>
          </a:bodyPr>
          <a:lstStyle/>
          <a:p>
            <a:pPr>
              <a:lnSpc>
                <a:spcPct val="90000"/>
              </a:lnSpc>
            </a:pPr>
            <a:r>
              <a:rPr lang="en-US" dirty="0"/>
              <a:t>Can you please supply some specific dates for the rollout of COUNTER 5?</a:t>
            </a:r>
            <a:endParaRPr lang="en-US" sz="2400" dirty="0"/>
          </a:p>
        </p:txBody>
      </p:sp>
      <p:sp>
        <p:nvSpPr>
          <p:cNvPr id="4" name="Slide Number Placeholder 1">
            <a:extLst>
              <a:ext uri="{FF2B5EF4-FFF2-40B4-BE49-F238E27FC236}">
                <a16:creationId xmlns:a16="http://schemas.microsoft.com/office/drawing/2014/main" id="{0C080824-C659-40ED-A366-00CC9CE7939F}"/>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34</a:t>
            </a:fld>
            <a:endParaRPr lang="en-US" dirty="0"/>
          </a:p>
        </p:txBody>
      </p:sp>
      <p:sp>
        <p:nvSpPr>
          <p:cNvPr id="2" name="Rectangle 1">
            <a:extLst>
              <a:ext uri="{FF2B5EF4-FFF2-40B4-BE49-F238E27FC236}">
                <a16:creationId xmlns:a16="http://schemas.microsoft.com/office/drawing/2014/main" id="{09AAFF2E-AAAD-4380-B352-48E6B3A31C2B}"/>
              </a:ext>
            </a:extLst>
          </p:cNvPr>
          <p:cNvSpPr/>
          <p:nvPr/>
        </p:nvSpPr>
        <p:spPr>
          <a:xfrm>
            <a:off x="467544" y="2151635"/>
            <a:ext cx="8136904" cy="590931"/>
          </a:xfrm>
          <a:prstGeom prst="rect">
            <a:avLst/>
          </a:prstGeom>
        </p:spPr>
        <p:txBody>
          <a:bodyPr wrap="square">
            <a:spAutoFit/>
          </a:bodyPr>
          <a:lstStyle/>
          <a:p>
            <a:pPr>
              <a:lnSpc>
                <a:spcPct val="90000"/>
              </a:lnSpc>
            </a:pPr>
            <a:r>
              <a:rPr lang="en-US" dirty="0"/>
              <a:t>The complete rollout plan for COUNTER Release 5 in Alma is available at </a:t>
            </a:r>
            <a:r>
              <a:rPr lang="en-US" dirty="0">
                <a:hlinkClick r:id="rId3"/>
              </a:rPr>
              <a:t>Managing COUNTER Compliant Usage Data</a:t>
            </a:r>
            <a:endParaRPr lang="en-US" dirty="0"/>
          </a:p>
        </p:txBody>
      </p:sp>
    </p:spTree>
    <p:extLst>
      <p:ext uri="{BB962C8B-B14F-4D97-AF65-F5344CB8AC3E}">
        <p14:creationId xmlns:p14="http://schemas.microsoft.com/office/powerpoint/2010/main" val="396112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FAQ</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008112"/>
          </a:xfrm>
        </p:spPr>
        <p:txBody>
          <a:bodyPr>
            <a:normAutofit/>
          </a:bodyPr>
          <a:lstStyle/>
          <a:p>
            <a:pPr>
              <a:lnSpc>
                <a:spcPct val="90000"/>
              </a:lnSpc>
            </a:pPr>
            <a:r>
              <a:rPr lang="en-US" dirty="0"/>
              <a:t>Now that I configured a COUNTER5 SUSHI account, will there be an overlap with my COUNTER 4  account?</a:t>
            </a:r>
            <a:endParaRPr lang="en-US" sz="2400" dirty="0"/>
          </a:p>
        </p:txBody>
      </p:sp>
      <p:sp>
        <p:nvSpPr>
          <p:cNvPr id="4" name="Slide Number Placeholder 1">
            <a:extLst>
              <a:ext uri="{FF2B5EF4-FFF2-40B4-BE49-F238E27FC236}">
                <a16:creationId xmlns:a16="http://schemas.microsoft.com/office/drawing/2014/main" id="{0C080824-C659-40ED-A366-00CC9CE7939F}"/>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35</a:t>
            </a:fld>
            <a:endParaRPr lang="en-US" dirty="0"/>
          </a:p>
        </p:txBody>
      </p:sp>
      <p:sp>
        <p:nvSpPr>
          <p:cNvPr id="2" name="Rectangle 1">
            <a:extLst>
              <a:ext uri="{FF2B5EF4-FFF2-40B4-BE49-F238E27FC236}">
                <a16:creationId xmlns:a16="http://schemas.microsoft.com/office/drawing/2014/main" id="{09AAFF2E-AAAD-4380-B352-48E6B3A31C2B}"/>
              </a:ext>
            </a:extLst>
          </p:cNvPr>
          <p:cNvSpPr/>
          <p:nvPr/>
        </p:nvSpPr>
        <p:spPr>
          <a:xfrm>
            <a:off x="467544" y="2151635"/>
            <a:ext cx="8136904" cy="1588127"/>
          </a:xfrm>
          <a:prstGeom prst="rect">
            <a:avLst/>
          </a:prstGeom>
        </p:spPr>
        <p:txBody>
          <a:bodyPr wrap="square">
            <a:spAutoFit/>
          </a:bodyPr>
          <a:lstStyle/>
          <a:p>
            <a:pPr>
              <a:lnSpc>
                <a:spcPct val="90000"/>
              </a:lnSpc>
            </a:pPr>
            <a:r>
              <a:rPr lang="en-US" dirty="0"/>
              <a:t>COUNTER release 4 and COUNTER release 5 SUSHI accounts for same vendor can work simultaneously.  This is because they will in any case use different URLs and COUNTER release 4 and release 5 use different measures which are exposed in Alma Analytics.  Note however that not all vendors may simultaneously support both releases.</a:t>
            </a:r>
          </a:p>
          <a:p>
            <a:pPr>
              <a:lnSpc>
                <a:spcPct val="90000"/>
              </a:lnSpc>
            </a:pPr>
            <a:endParaRPr lang="en-US" dirty="0"/>
          </a:p>
        </p:txBody>
      </p:sp>
    </p:spTree>
    <p:extLst>
      <p:ext uri="{BB962C8B-B14F-4D97-AF65-F5344CB8AC3E}">
        <p14:creationId xmlns:p14="http://schemas.microsoft.com/office/powerpoint/2010/main" val="867536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FAQ</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008112"/>
          </a:xfrm>
        </p:spPr>
        <p:txBody>
          <a:bodyPr>
            <a:normAutofit fontScale="92500"/>
          </a:bodyPr>
          <a:lstStyle/>
          <a:p>
            <a:pPr>
              <a:lnSpc>
                <a:spcPct val="90000"/>
              </a:lnSpc>
            </a:pPr>
            <a:r>
              <a:rPr lang="en-US" dirty="0"/>
              <a:t>If I delete my existing COUNTER release 4 SUSHI accounts (after I create the COUNTER release 5 accounts for the same vendors) will the data harvested by these release 4 accounts also be deleted?</a:t>
            </a:r>
            <a:endParaRPr lang="en-US" sz="2400" dirty="0"/>
          </a:p>
        </p:txBody>
      </p:sp>
      <p:sp>
        <p:nvSpPr>
          <p:cNvPr id="4" name="Slide Number Placeholder 1">
            <a:extLst>
              <a:ext uri="{FF2B5EF4-FFF2-40B4-BE49-F238E27FC236}">
                <a16:creationId xmlns:a16="http://schemas.microsoft.com/office/drawing/2014/main" id="{0C080824-C659-40ED-A366-00CC9CE7939F}"/>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36</a:t>
            </a:fld>
            <a:endParaRPr lang="en-US" dirty="0"/>
          </a:p>
        </p:txBody>
      </p:sp>
      <p:sp>
        <p:nvSpPr>
          <p:cNvPr id="2" name="Rectangle 1">
            <a:extLst>
              <a:ext uri="{FF2B5EF4-FFF2-40B4-BE49-F238E27FC236}">
                <a16:creationId xmlns:a16="http://schemas.microsoft.com/office/drawing/2014/main" id="{09AAFF2E-AAAD-4380-B352-48E6B3A31C2B}"/>
              </a:ext>
            </a:extLst>
          </p:cNvPr>
          <p:cNvSpPr/>
          <p:nvPr/>
        </p:nvSpPr>
        <p:spPr>
          <a:xfrm>
            <a:off x="467544" y="2151635"/>
            <a:ext cx="8136904" cy="1089529"/>
          </a:xfrm>
          <a:prstGeom prst="rect">
            <a:avLst/>
          </a:prstGeom>
        </p:spPr>
        <p:txBody>
          <a:bodyPr wrap="square">
            <a:spAutoFit/>
          </a:bodyPr>
          <a:lstStyle/>
          <a:p>
            <a:pPr>
              <a:lnSpc>
                <a:spcPct val="90000"/>
              </a:lnSpc>
            </a:pPr>
            <a:r>
              <a:rPr lang="en-US" dirty="0"/>
              <a:t>No.  The existence of a COUNTER SUSHI account has no bearing on the existence of data in Alma from harvested reports.  Deleting the SUSHI account will not delete the data which was harvested by that SUSHI account.</a:t>
            </a:r>
          </a:p>
          <a:p>
            <a:pPr>
              <a:lnSpc>
                <a:spcPct val="90000"/>
              </a:lnSpc>
            </a:pPr>
            <a:endParaRPr lang="en-US" dirty="0"/>
          </a:p>
        </p:txBody>
      </p:sp>
    </p:spTree>
    <p:extLst>
      <p:ext uri="{BB962C8B-B14F-4D97-AF65-F5344CB8AC3E}">
        <p14:creationId xmlns:p14="http://schemas.microsoft.com/office/powerpoint/2010/main" val="357520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E6EE3-ACFF-481D-85D3-F538BBA90559}"/>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Subtitle 4">
            <a:extLst>
              <a:ext uri="{FF2B5EF4-FFF2-40B4-BE49-F238E27FC236}">
                <a16:creationId xmlns:a16="http://schemas.microsoft.com/office/drawing/2014/main" id="{BCFBE69E-348D-4E56-B774-66A258FCF4FA}"/>
              </a:ext>
            </a:extLst>
          </p:cNvPr>
          <p:cNvSpPr>
            <a:spLocks noGrp="1"/>
          </p:cNvSpPr>
          <p:nvPr>
            <p:ph type="subTitle" idx="1"/>
          </p:nvPr>
        </p:nvSpPr>
        <p:spPr/>
        <p:txBody>
          <a:bodyPr/>
          <a:lstStyle/>
          <a:p>
            <a:r>
              <a:rPr lang="en-US" dirty="0"/>
              <a:t>Yoel</a:t>
            </a:r>
          </a:p>
        </p:txBody>
      </p:sp>
    </p:spTree>
    <p:extLst>
      <p:ext uri="{BB962C8B-B14F-4D97-AF65-F5344CB8AC3E}">
        <p14:creationId xmlns:p14="http://schemas.microsoft.com/office/powerpoint/2010/main" val="275856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179513" y="3319778"/>
            <a:ext cx="8784976" cy="1240583"/>
          </a:xfrm>
        </p:spPr>
        <p:txBody>
          <a:bodyPr/>
          <a:lstStyle/>
          <a:p>
            <a:pPr algn="ctr"/>
            <a:r>
              <a:rPr lang="en-US" sz="2400" dirty="0"/>
              <a:t>The User Interface</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203183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User Interface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2376263"/>
          </a:xfrm>
        </p:spPr>
        <p:txBody>
          <a:bodyPr>
            <a:normAutofit/>
          </a:bodyPr>
          <a:lstStyle/>
          <a:p>
            <a:pPr>
              <a:lnSpc>
                <a:spcPct val="90000"/>
              </a:lnSpc>
            </a:pPr>
            <a:r>
              <a:rPr lang="en-US" dirty="0"/>
              <a:t>During testing and early release phase all access to COUNTER Release 5 user interface capabilities will be "available" only for institutions for whom a "behind the scenes" parameter has been set to "true".</a:t>
            </a:r>
            <a:br>
              <a:rPr lang="en-US" dirty="0"/>
            </a:br>
            <a:endParaRPr lang="en-US" dirty="0"/>
          </a:p>
        </p:txBody>
      </p:sp>
    </p:spTree>
    <p:extLst>
      <p:ext uri="{BB962C8B-B14F-4D97-AF65-F5344CB8AC3E}">
        <p14:creationId xmlns:p14="http://schemas.microsoft.com/office/powerpoint/2010/main" val="154440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User Interface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3744415"/>
          </a:xfrm>
        </p:spPr>
        <p:txBody>
          <a:bodyPr>
            <a:normAutofit lnSpcReduction="10000"/>
          </a:bodyPr>
          <a:lstStyle/>
          <a:p>
            <a:pPr>
              <a:lnSpc>
                <a:spcPct val="90000"/>
              </a:lnSpc>
            </a:pPr>
            <a:r>
              <a:rPr lang="en-US" dirty="0"/>
              <a:t>When adding a SUSHI account the staff user will need to specify if the account will be for COUNTER Release 4 or COUNTER Release 5.</a:t>
            </a:r>
          </a:p>
          <a:p>
            <a:pPr>
              <a:lnSpc>
                <a:spcPct val="90000"/>
              </a:lnSpc>
            </a:pPr>
            <a:endParaRPr lang="en-US" dirty="0"/>
          </a:p>
          <a:p>
            <a:pPr>
              <a:lnSpc>
                <a:spcPct val="90000"/>
              </a:lnSpc>
            </a:pPr>
            <a:r>
              <a:rPr lang="en-US" dirty="0"/>
              <a:t>Thus institutions will be able to simultaneously work with both COUNTER Release 4 and COUNTER Release 5.</a:t>
            </a:r>
          </a:p>
          <a:p>
            <a:pPr>
              <a:lnSpc>
                <a:spcPct val="90000"/>
              </a:lnSpc>
            </a:pPr>
            <a:endParaRPr lang="en-US" dirty="0"/>
          </a:p>
          <a:p>
            <a:pPr>
              <a:lnSpc>
                <a:spcPct val="90000"/>
              </a:lnSpc>
            </a:pPr>
            <a:r>
              <a:rPr lang="en-US" dirty="0"/>
              <a:t>This of course will be until COUNTER Release 4 support will be phased out at some unspecified future time, by both "the industry" as well as by Alma.  At that time COUNTER Release 5 exclusively will be supported.</a:t>
            </a:r>
          </a:p>
        </p:txBody>
      </p:sp>
    </p:spTree>
    <p:extLst>
      <p:ext uri="{BB962C8B-B14F-4D97-AF65-F5344CB8AC3E}">
        <p14:creationId xmlns:p14="http://schemas.microsoft.com/office/powerpoint/2010/main" val="14017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User Interface</a:t>
            </a:r>
          </a:p>
        </p:txBody>
      </p:sp>
      <p:pic>
        <p:nvPicPr>
          <p:cNvPr id="10" name="Picture 9">
            <a:extLst>
              <a:ext uri="{FF2B5EF4-FFF2-40B4-BE49-F238E27FC236}">
                <a16:creationId xmlns:a16="http://schemas.microsoft.com/office/drawing/2014/main" id="{1C9F4D33-4205-478A-A0F0-189633190C30}"/>
              </a:ext>
            </a:extLst>
          </p:cNvPr>
          <p:cNvPicPr>
            <a:picLocks noChangeAspect="1"/>
          </p:cNvPicPr>
          <p:nvPr/>
        </p:nvPicPr>
        <p:blipFill>
          <a:blip r:embed="rId2"/>
          <a:stretch>
            <a:fillRect/>
          </a:stretch>
        </p:blipFill>
        <p:spPr>
          <a:xfrm>
            <a:off x="0" y="978774"/>
            <a:ext cx="9144000" cy="3465184"/>
          </a:xfrm>
          <a:prstGeom prst="rect">
            <a:avLst/>
          </a:prstGeom>
          <a:ln>
            <a:solidFill>
              <a:schemeClr val="accent1"/>
            </a:solidFill>
          </a:ln>
        </p:spPr>
      </p:pic>
      <p:sp>
        <p:nvSpPr>
          <p:cNvPr id="11" name="Rectangle 10">
            <a:extLst>
              <a:ext uri="{FF2B5EF4-FFF2-40B4-BE49-F238E27FC236}">
                <a16:creationId xmlns:a16="http://schemas.microsoft.com/office/drawing/2014/main" id="{BBD16E9E-7760-4197-BE09-98943F4AAF83}"/>
              </a:ext>
            </a:extLst>
          </p:cNvPr>
          <p:cNvSpPr/>
          <p:nvPr/>
        </p:nvSpPr>
        <p:spPr>
          <a:xfrm>
            <a:off x="251520" y="978774"/>
            <a:ext cx="1368152" cy="4408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3A8C3B-C3F3-48F2-BD8D-3CE35EEA445E}"/>
              </a:ext>
            </a:extLst>
          </p:cNvPr>
          <p:cNvSpPr/>
          <p:nvPr/>
        </p:nvSpPr>
        <p:spPr>
          <a:xfrm>
            <a:off x="4572000" y="2355726"/>
            <a:ext cx="93610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AEF727-65F4-4815-8A4B-3212007EBFEE}"/>
              </a:ext>
            </a:extLst>
          </p:cNvPr>
          <p:cNvSpPr/>
          <p:nvPr/>
        </p:nvSpPr>
        <p:spPr>
          <a:xfrm>
            <a:off x="7308304" y="3867894"/>
            <a:ext cx="7920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157934-2E9C-47E9-A0B7-7CEEDB2C59B5}"/>
              </a:ext>
            </a:extLst>
          </p:cNvPr>
          <p:cNvSpPr/>
          <p:nvPr/>
        </p:nvSpPr>
        <p:spPr>
          <a:xfrm>
            <a:off x="7308304" y="343584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5C01ECE-5D36-4B65-8FE4-15F9F5A48F13}"/>
              </a:ext>
            </a:extLst>
          </p:cNvPr>
          <p:cNvCxnSpPr/>
          <p:nvPr/>
        </p:nvCxnSpPr>
        <p:spPr>
          <a:xfrm>
            <a:off x="5220072" y="3795886"/>
            <a:ext cx="2088232"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D9ECB8-39CD-48CB-B0CF-F2819EF5AF80}"/>
              </a:ext>
            </a:extLst>
          </p:cNvPr>
          <p:cNvSpPr txBox="1"/>
          <p:nvPr/>
        </p:nvSpPr>
        <p:spPr>
          <a:xfrm>
            <a:off x="2411760" y="3291830"/>
            <a:ext cx="2808312" cy="923330"/>
          </a:xfrm>
          <a:prstGeom prst="rect">
            <a:avLst/>
          </a:prstGeom>
          <a:solidFill>
            <a:schemeClr val="bg1"/>
          </a:solidFill>
          <a:ln>
            <a:solidFill>
              <a:schemeClr val="tx1"/>
            </a:solidFill>
          </a:ln>
        </p:spPr>
        <p:txBody>
          <a:bodyPr wrap="square" rtlCol="0">
            <a:spAutoFit/>
          </a:bodyPr>
          <a:lstStyle/>
          <a:p>
            <a:r>
              <a:rPr lang="en-US" dirty="0"/>
              <a:t>Staff user chooses to which COUNTER release the SUSHI account pertains</a:t>
            </a:r>
          </a:p>
        </p:txBody>
      </p:sp>
    </p:spTree>
    <p:extLst>
      <p:ext uri="{BB962C8B-B14F-4D97-AF65-F5344CB8AC3E}">
        <p14:creationId xmlns:p14="http://schemas.microsoft.com/office/powerpoint/2010/main" val="108786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839419-65A0-4F28-B651-6870A94FC657}"/>
              </a:ext>
            </a:extLst>
          </p:cNvPr>
          <p:cNvPicPr>
            <a:picLocks noChangeAspect="1"/>
          </p:cNvPicPr>
          <p:nvPr/>
        </p:nvPicPr>
        <p:blipFill>
          <a:blip r:embed="rId3"/>
          <a:stretch>
            <a:fillRect/>
          </a:stretch>
        </p:blipFill>
        <p:spPr>
          <a:xfrm>
            <a:off x="0" y="1882118"/>
            <a:ext cx="9144000" cy="1379263"/>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User Interface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864096"/>
          </a:xfrm>
        </p:spPr>
        <p:txBody>
          <a:bodyPr>
            <a:normAutofit/>
          </a:bodyPr>
          <a:lstStyle/>
          <a:p>
            <a:pPr>
              <a:lnSpc>
                <a:spcPct val="90000"/>
              </a:lnSpc>
            </a:pPr>
            <a:r>
              <a:rPr lang="en-US" dirty="0"/>
              <a:t>After selecting Release 5 there is an indication of such in the SUSHI account</a:t>
            </a:r>
          </a:p>
        </p:txBody>
      </p:sp>
      <p:sp>
        <p:nvSpPr>
          <p:cNvPr id="4" name="Rectangle 3">
            <a:extLst>
              <a:ext uri="{FF2B5EF4-FFF2-40B4-BE49-F238E27FC236}">
                <a16:creationId xmlns:a16="http://schemas.microsoft.com/office/drawing/2014/main" id="{9EE2E3C6-A81C-488C-A504-358388F7DCF6}"/>
              </a:ext>
            </a:extLst>
          </p:cNvPr>
          <p:cNvSpPr/>
          <p:nvPr/>
        </p:nvSpPr>
        <p:spPr>
          <a:xfrm>
            <a:off x="4302366" y="2760407"/>
            <a:ext cx="1997825" cy="425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61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07D85-BFB4-4FC1-8806-8EE94C0C8E86}"/>
              </a:ext>
            </a:extLst>
          </p:cNvPr>
          <p:cNvPicPr>
            <a:picLocks noChangeAspect="1"/>
          </p:cNvPicPr>
          <p:nvPr/>
        </p:nvPicPr>
        <p:blipFill>
          <a:blip r:embed="rId3"/>
          <a:stretch>
            <a:fillRect/>
          </a:stretch>
        </p:blipFill>
        <p:spPr>
          <a:xfrm>
            <a:off x="0" y="2378255"/>
            <a:ext cx="9144000" cy="2281727"/>
          </a:xfrm>
          <a:prstGeom prst="rect">
            <a:avLst/>
          </a:prstGeom>
          <a:ln>
            <a:solidFill>
              <a:schemeClr val="tx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The User Interface</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0"/>
            <a:ext cx="8424936" cy="1454648"/>
          </a:xfrm>
        </p:spPr>
        <p:txBody>
          <a:bodyPr>
            <a:normAutofit fontScale="92500" lnSpcReduction="20000"/>
          </a:bodyPr>
          <a:lstStyle/>
          <a:p>
            <a:pPr>
              <a:lnSpc>
                <a:spcPct val="90000"/>
              </a:lnSpc>
            </a:pPr>
            <a:r>
              <a:rPr lang="en-US" dirty="0"/>
              <a:t>If the SUSHI account is of type "Release 5" then the "pickup list" which copies SUSHI accounts from the CZ will retrieve only SUSHI accounts of type "Release 5" from the CZ.  </a:t>
            </a:r>
          </a:p>
          <a:p>
            <a:pPr>
              <a:lnSpc>
                <a:spcPct val="90000"/>
              </a:lnSpc>
            </a:pPr>
            <a:r>
              <a:rPr lang="en-US" dirty="0"/>
              <a:t>This will be possible because a new field indicating COUNTER release version has been added to the CZ certified SUSHI vendors.</a:t>
            </a:r>
          </a:p>
          <a:p>
            <a:pPr>
              <a:lnSpc>
                <a:spcPct val="90000"/>
              </a:lnSpc>
            </a:pPr>
            <a:endParaRPr lang="en-US" dirty="0"/>
          </a:p>
        </p:txBody>
      </p:sp>
      <p:sp>
        <p:nvSpPr>
          <p:cNvPr id="4" name="Rectangle 3">
            <a:extLst>
              <a:ext uri="{FF2B5EF4-FFF2-40B4-BE49-F238E27FC236}">
                <a16:creationId xmlns:a16="http://schemas.microsoft.com/office/drawing/2014/main" id="{9EE2E3C6-A81C-488C-A504-358388F7DCF6}"/>
              </a:ext>
            </a:extLst>
          </p:cNvPr>
          <p:cNvSpPr/>
          <p:nvPr/>
        </p:nvSpPr>
        <p:spPr>
          <a:xfrm>
            <a:off x="3303305" y="3229554"/>
            <a:ext cx="1268696" cy="782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299401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6470</TotalTime>
  <Words>1064</Words>
  <Application>Microsoft Office PowerPoint</Application>
  <PresentationFormat>On-screen Show (16:9)</PresentationFormat>
  <Paragraphs>155</Paragraphs>
  <Slides>37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IGeLU_2016_16X9 (1)</vt:lpstr>
      <vt:lpstr>Alma support for COUNTER Release 5 status report August 2019</vt:lpstr>
      <vt:lpstr>PowerPoint Presentation</vt:lpstr>
      <vt:lpstr>Introduction</vt:lpstr>
      <vt:lpstr>The User Interface</vt:lpstr>
      <vt:lpstr>The User Interface</vt:lpstr>
      <vt:lpstr>The User Interface</vt:lpstr>
      <vt:lpstr>The User Interface</vt:lpstr>
      <vt:lpstr>The User Interface</vt:lpstr>
      <vt:lpstr>The User Interface</vt:lpstr>
      <vt:lpstr>The COUNTER Release 5 SUSHI account</vt:lpstr>
      <vt:lpstr>The COUNTER Release 5 SUSHI account</vt:lpstr>
      <vt:lpstr>The COUNTER Release 5 SUSHI account</vt:lpstr>
      <vt:lpstr>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Multiple report types in the COUNTER Release 5 SUSHI account</vt:lpstr>
      <vt:lpstr>COUNTER Release 5 SUSHI Harvesting</vt:lpstr>
      <vt:lpstr>COUNTER Release 5 SUSHI harvesting</vt:lpstr>
      <vt:lpstr>COUNTER Release 5 SUSHI harvesting</vt:lpstr>
      <vt:lpstr>COUNTER Release 5 SUSHI harvesting</vt:lpstr>
      <vt:lpstr>COUNTER Release 5 SUSHI harvesting</vt:lpstr>
      <vt:lpstr>COUNTER Release 5 SUSHI harvesting</vt:lpstr>
      <vt:lpstr>COUNTER Release 5 SUSHI harvesting</vt:lpstr>
      <vt:lpstr>The COUNTER Release 5 in Alma and Alma Analytics User Group</vt:lpstr>
      <vt:lpstr>The COUNTER Release 5 in Alma and Alma Analytics User Group</vt:lpstr>
      <vt:lpstr>The COUNTER Release 5 in Alma and Alma Analytics User Group</vt:lpstr>
      <vt:lpstr>FAQ</vt:lpstr>
      <vt:lpstr>FAQ</vt:lpstr>
      <vt:lpstr>FAQ</vt:lpstr>
      <vt:lpstr>FAQ</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462</cp:revision>
  <dcterms:created xsi:type="dcterms:W3CDTF">2017-01-02T15:10:30Z</dcterms:created>
  <dcterms:modified xsi:type="dcterms:W3CDTF">2019-08-14T05:39:50Z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