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029" r:id="rId2"/>
    <p:sldId id="1730" r:id="rId3"/>
    <p:sldId id="1731" r:id="rId4"/>
    <p:sldId id="1753" r:id="rId5"/>
    <p:sldId id="1721" r:id="rId6"/>
    <p:sldId id="1732" r:id="rId7"/>
    <p:sldId id="1722" r:id="rId8"/>
    <p:sldId id="1754" r:id="rId9"/>
    <p:sldId id="1723" r:id="rId10"/>
    <p:sldId id="1755" r:id="rId11"/>
    <p:sldId id="1733" r:id="rId12"/>
    <p:sldId id="1739" r:id="rId13"/>
    <p:sldId id="1740" r:id="rId14"/>
    <p:sldId id="1741" r:id="rId15"/>
    <p:sldId id="1742" r:id="rId16"/>
    <p:sldId id="1743" r:id="rId17"/>
    <p:sldId id="1756" r:id="rId18"/>
    <p:sldId id="1757" r:id="rId19"/>
    <p:sldId id="1758" r:id="rId20"/>
    <p:sldId id="1745" r:id="rId2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3838"/>
    <a:srgbClr val="000000"/>
    <a:srgbClr val="92D3DF"/>
    <a:srgbClr val="53B9CD"/>
    <a:srgbClr val="50CFDA"/>
    <a:srgbClr val="DEE4FA"/>
    <a:srgbClr val="486AE5"/>
    <a:srgbClr val="24357A"/>
    <a:srgbClr val="F5EEF8"/>
    <a:srgbClr val="142D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51" autoAdjust="0"/>
    <p:restoredTop sz="95067" autoAdjust="0"/>
  </p:normalViewPr>
  <p:slideViewPr>
    <p:cSldViewPr>
      <p:cViewPr varScale="1">
        <p:scale>
          <a:sx n="90" d="100"/>
          <a:sy n="90" d="100"/>
        </p:scale>
        <p:origin x="1002" y="66"/>
      </p:cViewPr>
      <p:guideLst>
        <p:guide orient="horz" pos="1620"/>
        <p:guide pos="2880"/>
      </p:guideLst>
    </p:cSldViewPr>
  </p:slideViewPr>
  <p:outlineViewPr>
    <p:cViewPr>
      <p:scale>
        <a:sx n="33" d="100"/>
        <a:sy n="33" d="100"/>
      </p:scale>
      <p:origin x="0" y="-3869"/>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3163" y="5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24-Jan-20</a:t>
            </a:fld>
            <a:endParaRPr lang="en-US" dirty="0"/>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dirty="0"/>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24-Jan-20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dirty="0"/>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2F4A70-5FAD-49CA-80C6-F51B4C978A7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750" y="0"/>
            <a:ext cx="9142249" cy="5143500"/>
          </a:xfrm>
          <a:prstGeom prst="rect">
            <a:avLst/>
          </a:prstGeom>
        </p:spPr>
      </p:pic>
      <p:pic>
        <p:nvPicPr>
          <p:cNvPr id="6" name="Picture 5">
            <a:extLst>
              <a:ext uri="{FF2B5EF4-FFF2-40B4-BE49-F238E27FC236}">
                <a16:creationId xmlns:a16="http://schemas.microsoft.com/office/drawing/2014/main" id="{48CAFD26-56F8-4C50-962B-C857C604215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69"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70"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spTree>
    <p:extLst>
      <p:ext uri="{BB962C8B-B14F-4D97-AF65-F5344CB8AC3E}">
        <p14:creationId xmlns:p14="http://schemas.microsoft.com/office/powerpoint/2010/main" val="1512617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299838" y="771550"/>
            <a:ext cx="2844162"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2">
            <a:extLst>
              <a:ext uri="{FF2B5EF4-FFF2-40B4-BE49-F238E27FC236}">
                <a16:creationId xmlns:a16="http://schemas.microsoft.com/office/drawing/2014/main" id="{A054B965-4D7C-4CBD-8A94-7852BE4E4573}"/>
              </a:ext>
            </a:extLst>
          </p:cNvPr>
          <p:cNvSpPr/>
          <p:nvPr userDrawn="1"/>
        </p:nvSpPr>
        <p:spPr>
          <a:xfrm rot="16200000">
            <a:off x="6553184" y="1858583"/>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CC9C715B-D967-4E36-BF64-BCDC51CCC933}"/>
              </a:ext>
            </a:extLst>
          </p:cNvPr>
          <p:cNvSpPr/>
          <p:nvPr userDrawn="1"/>
        </p:nvSpPr>
        <p:spPr>
          <a:xfrm>
            <a:off x="6430855" y="3301140"/>
            <a:ext cx="2790417" cy="700236"/>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BE1C76B0-BAB5-40E3-8F2D-49772D0841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1548" y="1868371"/>
            <a:ext cx="2340297" cy="1792094"/>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81209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grpSp>
        <p:nvGrpSpPr>
          <p:cNvPr id="14" name="Group 13">
            <a:extLst>
              <a:ext uri="{FF2B5EF4-FFF2-40B4-BE49-F238E27FC236}">
                <a16:creationId xmlns:a16="http://schemas.microsoft.com/office/drawing/2014/main" id="{3944629C-E00E-40AD-9E02-386DE4F471DB}"/>
              </a:ext>
            </a:extLst>
          </p:cNvPr>
          <p:cNvGrpSpPr/>
          <p:nvPr userDrawn="1"/>
        </p:nvGrpSpPr>
        <p:grpSpPr>
          <a:xfrm rot="20150758">
            <a:off x="8338214" y="994219"/>
            <a:ext cx="472480" cy="497737"/>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grpSp>
      <p:grpSp>
        <p:nvGrpSpPr>
          <p:cNvPr id="26" name="Group 25">
            <a:extLst>
              <a:ext uri="{FF2B5EF4-FFF2-40B4-BE49-F238E27FC236}">
                <a16:creationId xmlns:a16="http://schemas.microsoft.com/office/drawing/2014/main" id="{EDF1347B-C3BA-4320-922C-AA6F65EBD6D6}"/>
              </a:ext>
            </a:extLst>
          </p:cNvPr>
          <p:cNvGrpSpPr/>
          <p:nvPr userDrawn="1"/>
        </p:nvGrpSpPr>
        <p:grpSpPr>
          <a:xfrm>
            <a:off x="6499691" y="3867894"/>
            <a:ext cx="837308" cy="657002"/>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grpSp>
      </p:grpSp>
      <p:sp>
        <p:nvSpPr>
          <p:cNvPr id="34" name="Rectangle 33">
            <a:extLst>
              <a:ext uri="{FF2B5EF4-FFF2-40B4-BE49-F238E27FC236}">
                <a16:creationId xmlns:a16="http://schemas.microsoft.com/office/drawing/2014/main" id="{20816838-B0DE-4351-B5C8-885D35F9CAA0}"/>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39BA4C5E-9346-449D-87A7-BDEC4A2014DF}"/>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88875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300192" y="771550"/>
            <a:ext cx="2843808"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a:extLst>
              <a:ext uri="{FF2B5EF4-FFF2-40B4-BE49-F238E27FC236}">
                <a16:creationId xmlns:a16="http://schemas.microsoft.com/office/drawing/2014/main" id="{7838F1AA-5655-44F8-85E1-E0B09DCC3B1C}"/>
              </a:ext>
            </a:extLst>
          </p:cNvPr>
          <p:cNvSpPr/>
          <p:nvPr userDrawn="1"/>
        </p:nvSpPr>
        <p:spPr>
          <a:xfrm rot="20760949">
            <a:off x="6751789" y="3091096"/>
            <a:ext cx="2100333"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79844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pic>
        <p:nvPicPr>
          <p:cNvPr id="45" name="Picture 44">
            <a:extLst>
              <a:ext uri="{FF2B5EF4-FFF2-40B4-BE49-F238E27FC236}">
                <a16:creationId xmlns:a16="http://schemas.microsoft.com/office/drawing/2014/main" id="{194F6A25-7A46-49AA-82AE-1DF638200E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691746">
            <a:off x="8580814" y="2452711"/>
            <a:ext cx="1082481" cy="2571685"/>
          </a:xfrm>
          <a:prstGeom prst="rect">
            <a:avLst/>
          </a:prstGeom>
        </p:spPr>
      </p:pic>
      <p:sp>
        <p:nvSpPr>
          <p:cNvPr id="48" name="Oval 47">
            <a:extLst>
              <a:ext uri="{FF2B5EF4-FFF2-40B4-BE49-F238E27FC236}">
                <a16:creationId xmlns:a16="http://schemas.microsoft.com/office/drawing/2014/main" id="{DC1F51CA-9137-4790-9F90-F2D739734F19}"/>
              </a:ext>
            </a:extLst>
          </p:cNvPr>
          <p:cNvSpPr/>
          <p:nvPr userDrawn="1"/>
        </p:nvSpPr>
        <p:spPr>
          <a:xfrm>
            <a:off x="7546195" y="2037349"/>
            <a:ext cx="2989370"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3" name="Picture 42">
            <a:extLst>
              <a:ext uri="{FF2B5EF4-FFF2-40B4-BE49-F238E27FC236}">
                <a16:creationId xmlns:a16="http://schemas.microsoft.com/office/drawing/2014/main" id="{67686512-77FD-41B4-A4EC-6B7706481A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0628234">
            <a:off x="6925236" y="1105460"/>
            <a:ext cx="1196033" cy="2304256"/>
          </a:xfrm>
          <a:prstGeom prst="rect">
            <a:avLst/>
          </a:prstGeom>
        </p:spPr>
      </p:pic>
      <p:sp>
        <p:nvSpPr>
          <p:cNvPr id="34" name="Rectangle 33">
            <a:extLst>
              <a:ext uri="{FF2B5EF4-FFF2-40B4-BE49-F238E27FC236}">
                <a16:creationId xmlns:a16="http://schemas.microsoft.com/office/drawing/2014/main" id="{6191DD54-8196-4846-8F2E-BDD86BE44475}"/>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9692D951-756F-4D38-A136-32CB7A73DE6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4">
            <a:extLst>
              <a:ext uri="{FF2B5EF4-FFF2-40B4-BE49-F238E27FC236}">
                <a16:creationId xmlns:a16="http://schemas.microsoft.com/office/drawing/2014/main" id="{22BF9B14-BBF5-4052-91DE-C436CE7B1896}"/>
              </a:ext>
            </a:extLst>
          </p:cNvPr>
          <p:cNvGrpSpPr>
            <a:grpSpLocks noChangeAspect="1"/>
          </p:cNvGrpSpPr>
          <p:nvPr userDrawn="1"/>
        </p:nvGrpSpPr>
        <p:grpSpPr bwMode="auto">
          <a:xfrm rot="20653404">
            <a:off x="6975345" y="1370276"/>
            <a:ext cx="980231" cy="1370721"/>
            <a:chOff x="2022" y="376"/>
            <a:chExt cx="1712" cy="2394"/>
          </a:xfrm>
        </p:grpSpPr>
        <p:sp>
          <p:nvSpPr>
            <p:cNvPr id="63" name="Rectangle 5">
              <a:extLst>
                <a:ext uri="{FF2B5EF4-FFF2-40B4-BE49-F238E27FC236}">
                  <a16:creationId xmlns:a16="http://schemas.microsoft.com/office/drawing/2014/main" id="{0CFB3ED1-FFAB-4DC9-A2AB-7C1556FA03CA}"/>
                </a:ext>
              </a:extLst>
            </p:cNvPr>
            <p:cNvSpPr>
              <a:spLocks noChangeArrowheads="1"/>
            </p:cNvSpPr>
            <p:nvPr userDrawn="1"/>
          </p:nvSpPr>
          <p:spPr bwMode="auto">
            <a:xfrm>
              <a:off x="2026" y="852"/>
              <a:ext cx="1708" cy="878"/>
            </a:xfrm>
            <a:prstGeom prst="rect">
              <a:avLst/>
            </a:prstGeom>
            <a:solidFill>
              <a:srgbClr val="99D5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Rectangle 6">
              <a:extLst>
                <a:ext uri="{FF2B5EF4-FFF2-40B4-BE49-F238E27FC236}">
                  <a16:creationId xmlns:a16="http://schemas.microsoft.com/office/drawing/2014/main" id="{DF34D07D-DC68-4330-B7EB-9D2AC834E370}"/>
                </a:ext>
              </a:extLst>
            </p:cNvPr>
            <p:cNvSpPr>
              <a:spLocks noChangeArrowheads="1"/>
            </p:cNvSpPr>
            <p:nvPr userDrawn="1"/>
          </p:nvSpPr>
          <p:spPr bwMode="auto">
            <a:xfrm>
              <a:off x="2494" y="474"/>
              <a:ext cx="1236" cy="124"/>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7">
              <a:extLst>
                <a:ext uri="{FF2B5EF4-FFF2-40B4-BE49-F238E27FC236}">
                  <a16:creationId xmlns:a16="http://schemas.microsoft.com/office/drawing/2014/main" id="{E5D6271F-8F8D-4768-A3B5-A6E279FC995E}"/>
                </a:ext>
              </a:extLst>
            </p:cNvPr>
            <p:cNvSpPr>
              <a:spLocks/>
            </p:cNvSpPr>
            <p:nvPr userDrawn="1"/>
          </p:nvSpPr>
          <p:spPr bwMode="auto">
            <a:xfrm>
              <a:off x="2026" y="376"/>
              <a:ext cx="320" cy="320"/>
            </a:xfrm>
            <a:custGeom>
              <a:avLst/>
              <a:gdLst>
                <a:gd name="T0" fmla="*/ 320 w 320"/>
                <a:gd name="T1" fmla="*/ 160 h 320"/>
                <a:gd name="T2" fmla="*/ 318 w 320"/>
                <a:gd name="T3" fmla="*/ 192 h 320"/>
                <a:gd name="T4" fmla="*/ 308 w 320"/>
                <a:gd name="T5" fmla="*/ 222 h 320"/>
                <a:gd name="T6" fmla="*/ 292 w 320"/>
                <a:gd name="T7" fmla="*/ 250 h 320"/>
                <a:gd name="T8" fmla="*/ 274 w 320"/>
                <a:gd name="T9" fmla="*/ 274 h 320"/>
                <a:gd name="T10" fmla="*/ 250 w 320"/>
                <a:gd name="T11" fmla="*/ 294 h 320"/>
                <a:gd name="T12" fmla="*/ 222 w 320"/>
                <a:gd name="T13" fmla="*/ 308 h 320"/>
                <a:gd name="T14" fmla="*/ 192 w 320"/>
                <a:gd name="T15" fmla="*/ 318 h 320"/>
                <a:gd name="T16" fmla="*/ 160 w 320"/>
                <a:gd name="T17" fmla="*/ 320 h 320"/>
                <a:gd name="T18" fmla="*/ 144 w 320"/>
                <a:gd name="T19" fmla="*/ 320 h 320"/>
                <a:gd name="T20" fmla="*/ 112 w 320"/>
                <a:gd name="T21" fmla="*/ 314 h 320"/>
                <a:gd name="T22" fmla="*/ 84 w 320"/>
                <a:gd name="T23" fmla="*/ 302 h 320"/>
                <a:gd name="T24" fmla="*/ 58 w 320"/>
                <a:gd name="T25" fmla="*/ 284 h 320"/>
                <a:gd name="T26" fmla="*/ 36 w 320"/>
                <a:gd name="T27" fmla="*/ 262 h 320"/>
                <a:gd name="T28" fmla="*/ 18 w 320"/>
                <a:gd name="T29" fmla="*/ 236 h 320"/>
                <a:gd name="T30" fmla="*/ 6 w 320"/>
                <a:gd name="T31" fmla="*/ 208 h 320"/>
                <a:gd name="T32" fmla="*/ 0 w 320"/>
                <a:gd name="T33" fmla="*/ 176 h 320"/>
                <a:gd name="T34" fmla="*/ 0 w 320"/>
                <a:gd name="T35" fmla="*/ 160 h 320"/>
                <a:gd name="T36" fmla="*/ 2 w 320"/>
                <a:gd name="T37" fmla="*/ 128 h 320"/>
                <a:gd name="T38" fmla="*/ 12 w 320"/>
                <a:gd name="T39" fmla="*/ 98 h 320"/>
                <a:gd name="T40" fmla="*/ 26 w 320"/>
                <a:gd name="T41" fmla="*/ 70 h 320"/>
                <a:gd name="T42" fmla="*/ 46 w 320"/>
                <a:gd name="T43" fmla="*/ 46 h 320"/>
                <a:gd name="T44" fmla="*/ 70 w 320"/>
                <a:gd name="T45" fmla="*/ 26 h 320"/>
                <a:gd name="T46" fmla="*/ 98 w 320"/>
                <a:gd name="T47" fmla="*/ 12 h 320"/>
                <a:gd name="T48" fmla="*/ 128 w 320"/>
                <a:gd name="T49" fmla="*/ 2 h 320"/>
                <a:gd name="T50" fmla="*/ 160 w 320"/>
                <a:gd name="T51" fmla="*/ 0 h 320"/>
                <a:gd name="T52" fmla="*/ 176 w 320"/>
                <a:gd name="T53" fmla="*/ 0 h 320"/>
                <a:gd name="T54" fmla="*/ 208 w 320"/>
                <a:gd name="T55" fmla="*/ 6 h 320"/>
                <a:gd name="T56" fmla="*/ 236 w 320"/>
                <a:gd name="T57" fmla="*/ 18 h 320"/>
                <a:gd name="T58" fmla="*/ 262 w 320"/>
                <a:gd name="T59" fmla="*/ 36 h 320"/>
                <a:gd name="T60" fmla="*/ 284 w 320"/>
                <a:gd name="T61" fmla="*/ 58 h 320"/>
                <a:gd name="T62" fmla="*/ 300 w 320"/>
                <a:gd name="T63" fmla="*/ 84 h 320"/>
                <a:gd name="T64" fmla="*/ 314 w 320"/>
                <a:gd name="T65" fmla="*/ 112 h 320"/>
                <a:gd name="T66" fmla="*/ 320 w 320"/>
                <a:gd name="T67" fmla="*/ 144 h 320"/>
                <a:gd name="T68" fmla="*/ 320 w 320"/>
                <a:gd name="T69" fmla="*/ 16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320">
                  <a:moveTo>
                    <a:pt x="320" y="160"/>
                  </a:moveTo>
                  <a:lnTo>
                    <a:pt x="320" y="160"/>
                  </a:lnTo>
                  <a:lnTo>
                    <a:pt x="320" y="176"/>
                  </a:lnTo>
                  <a:lnTo>
                    <a:pt x="318" y="192"/>
                  </a:lnTo>
                  <a:lnTo>
                    <a:pt x="314" y="208"/>
                  </a:lnTo>
                  <a:lnTo>
                    <a:pt x="308" y="222"/>
                  </a:lnTo>
                  <a:lnTo>
                    <a:pt x="300" y="236"/>
                  </a:lnTo>
                  <a:lnTo>
                    <a:pt x="292" y="250"/>
                  </a:lnTo>
                  <a:lnTo>
                    <a:pt x="284" y="262"/>
                  </a:lnTo>
                  <a:lnTo>
                    <a:pt x="274" y="274"/>
                  </a:lnTo>
                  <a:lnTo>
                    <a:pt x="262" y="284"/>
                  </a:lnTo>
                  <a:lnTo>
                    <a:pt x="250" y="294"/>
                  </a:lnTo>
                  <a:lnTo>
                    <a:pt x="236" y="302"/>
                  </a:lnTo>
                  <a:lnTo>
                    <a:pt x="222" y="308"/>
                  </a:lnTo>
                  <a:lnTo>
                    <a:pt x="208" y="314"/>
                  </a:lnTo>
                  <a:lnTo>
                    <a:pt x="192" y="318"/>
                  </a:lnTo>
                  <a:lnTo>
                    <a:pt x="176" y="320"/>
                  </a:lnTo>
                  <a:lnTo>
                    <a:pt x="160" y="320"/>
                  </a:lnTo>
                  <a:lnTo>
                    <a:pt x="160" y="320"/>
                  </a:lnTo>
                  <a:lnTo>
                    <a:pt x="144" y="320"/>
                  </a:lnTo>
                  <a:lnTo>
                    <a:pt x="128" y="318"/>
                  </a:lnTo>
                  <a:lnTo>
                    <a:pt x="112" y="314"/>
                  </a:lnTo>
                  <a:lnTo>
                    <a:pt x="98" y="308"/>
                  </a:lnTo>
                  <a:lnTo>
                    <a:pt x="84" y="302"/>
                  </a:lnTo>
                  <a:lnTo>
                    <a:pt x="70" y="294"/>
                  </a:lnTo>
                  <a:lnTo>
                    <a:pt x="58" y="284"/>
                  </a:lnTo>
                  <a:lnTo>
                    <a:pt x="46" y="274"/>
                  </a:lnTo>
                  <a:lnTo>
                    <a:pt x="36" y="262"/>
                  </a:lnTo>
                  <a:lnTo>
                    <a:pt x="26" y="250"/>
                  </a:lnTo>
                  <a:lnTo>
                    <a:pt x="18" y="236"/>
                  </a:lnTo>
                  <a:lnTo>
                    <a:pt x="12" y="222"/>
                  </a:lnTo>
                  <a:lnTo>
                    <a:pt x="6" y="208"/>
                  </a:lnTo>
                  <a:lnTo>
                    <a:pt x="2" y="192"/>
                  </a:lnTo>
                  <a:lnTo>
                    <a:pt x="0" y="176"/>
                  </a:lnTo>
                  <a:lnTo>
                    <a:pt x="0" y="160"/>
                  </a:lnTo>
                  <a:lnTo>
                    <a:pt x="0" y="160"/>
                  </a:lnTo>
                  <a:lnTo>
                    <a:pt x="0" y="144"/>
                  </a:lnTo>
                  <a:lnTo>
                    <a:pt x="2" y="128"/>
                  </a:lnTo>
                  <a:lnTo>
                    <a:pt x="6" y="112"/>
                  </a:lnTo>
                  <a:lnTo>
                    <a:pt x="12" y="98"/>
                  </a:lnTo>
                  <a:lnTo>
                    <a:pt x="18" y="84"/>
                  </a:lnTo>
                  <a:lnTo>
                    <a:pt x="26" y="70"/>
                  </a:lnTo>
                  <a:lnTo>
                    <a:pt x="36" y="58"/>
                  </a:lnTo>
                  <a:lnTo>
                    <a:pt x="46" y="46"/>
                  </a:lnTo>
                  <a:lnTo>
                    <a:pt x="58" y="36"/>
                  </a:lnTo>
                  <a:lnTo>
                    <a:pt x="70" y="26"/>
                  </a:lnTo>
                  <a:lnTo>
                    <a:pt x="84" y="18"/>
                  </a:lnTo>
                  <a:lnTo>
                    <a:pt x="98" y="12"/>
                  </a:lnTo>
                  <a:lnTo>
                    <a:pt x="112" y="6"/>
                  </a:lnTo>
                  <a:lnTo>
                    <a:pt x="128" y="2"/>
                  </a:lnTo>
                  <a:lnTo>
                    <a:pt x="144" y="0"/>
                  </a:lnTo>
                  <a:lnTo>
                    <a:pt x="160" y="0"/>
                  </a:lnTo>
                  <a:lnTo>
                    <a:pt x="160" y="0"/>
                  </a:lnTo>
                  <a:lnTo>
                    <a:pt x="176" y="0"/>
                  </a:lnTo>
                  <a:lnTo>
                    <a:pt x="192" y="2"/>
                  </a:lnTo>
                  <a:lnTo>
                    <a:pt x="208" y="6"/>
                  </a:lnTo>
                  <a:lnTo>
                    <a:pt x="222" y="12"/>
                  </a:lnTo>
                  <a:lnTo>
                    <a:pt x="236" y="18"/>
                  </a:lnTo>
                  <a:lnTo>
                    <a:pt x="250" y="26"/>
                  </a:lnTo>
                  <a:lnTo>
                    <a:pt x="262" y="36"/>
                  </a:lnTo>
                  <a:lnTo>
                    <a:pt x="274" y="46"/>
                  </a:lnTo>
                  <a:lnTo>
                    <a:pt x="284" y="58"/>
                  </a:lnTo>
                  <a:lnTo>
                    <a:pt x="292" y="70"/>
                  </a:lnTo>
                  <a:lnTo>
                    <a:pt x="300" y="84"/>
                  </a:lnTo>
                  <a:lnTo>
                    <a:pt x="308" y="98"/>
                  </a:lnTo>
                  <a:lnTo>
                    <a:pt x="314" y="112"/>
                  </a:lnTo>
                  <a:lnTo>
                    <a:pt x="318" y="128"/>
                  </a:lnTo>
                  <a:lnTo>
                    <a:pt x="320" y="144"/>
                  </a:lnTo>
                  <a:lnTo>
                    <a:pt x="320" y="160"/>
                  </a:lnTo>
                  <a:lnTo>
                    <a:pt x="320" y="16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Rectangle 8">
              <a:extLst>
                <a:ext uri="{FF2B5EF4-FFF2-40B4-BE49-F238E27FC236}">
                  <a16:creationId xmlns:a16="http://schemas.microsoft.com/office/drawing/2014/main" id="{A4B4E2B3-9912-4FDF-BC26-AA34E2B7D9C3}"/>
                </a:ext>
              </a:extLst>
            </p:cNvPr>
            <p:cNvSpPr>
              <a:spLocks noChangeArrowheads="1"/>
            </p:cNvSpPr>
            <p:nvPr userDrawn="1"/>
          </p:nvSpPr>
          <p:spPr bwMode="auto">
            <a:xfrm>
              <a:off x="2022" y="2200"/>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Rectangle 9">
              <a:extLst>
                <a:ext uri="{FF2B5EF4-FFF2-40B4-BE49-F238E27FC236}">
                  <a16:creationId xmlns:a16="http://schemas.microsoft.com/office/drawing/2014/main" id="{126A975C-8EE6-416B-A9EE-678EAA39011A}"/>
                </a:ext>
              </a:extLst>
            </p:cNvPr>
            <p:cNvSpPr>
              <a:spLocks noChangeArrowheads="1"/>
            </p:cNvSpPr>
            <p:nvPr userDrawn="1"/>
          </p:nvSpPr>
          <p:spPr bwMode="auto">
            <a:xfrm>
              <a:off x="2022" y="2374"/>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Rectangle 10">
              <a:extLst>
                <a:ext uri="{FF2B5EF4-FFF2-40B4-BE49-F238E27FC236}">
                  <a16:creationId xmlns:a16="http://schemas.microsoft.com/office/drawing/2014/main" id="{EEF9FEF2-52CD-4CB1-BAB7-CE96FB1D4537}"/>
                </a:ext>
              </a:extLst>
            </p:cNvPr>
            <p:cNvSpPr>
              <a:spLocks noChangeArrowheads="1"/>
            </p:cNvSpPr>
            <p:nvPr userDrawn="1"/>
          </p:nvSpPr>
          <p:spPr bwMode="auto">
            <a:xfrm>
              <a:off x="2022" y="2546"/>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Rectangle 11">
              <a:extLst>
                <a:ext uri="{FF2B5EF4-FFF2-40B4-BE49-F238E27FC236}">
                  <a16:creationId xmlns:a16="http://schemas.microsoft.com/office/drawing/2014/main" id="{B9A0D8C6-1316-4725-85AE-9C2EF66D89DE}"/>
                </a:ext>
              </a:extLst>
            </p:cNvPr>
            <p:cNvSpPr>
              <a:spLocks noChangeArrowheads="1"/>
            </p:cNvSpPr>
            <p:nvPr userDrawn="1"/>
          </p:nvSpPr>
          <p:spPr bwMode="auto">
            <a:xfrm>
              <a:off x="2022" y="2720"/>
              <a:ext cx="123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Rectangle 12">
              <a:extLst>
                <a:ext uri="{FF2B5EF4-FFF2-40B4-BE49-F238E27FC236}">
                  <a16:creationId xmlns:a16="http://schemas.microsoft.com/office/drawing/2014/main" id="{7CB710E1-A569-4E9C-8440-2B043D8D92C3}"/>
                </a:ext>
              </a:extLst>
            </p:cNvPr>
            <p:cNvSpPr>
              <a:spLocks noChangeArrowheads="1"/>
            </p:cNvSpPr>
            <p:nvPr userDrawn="1"/>
          </p:nvSpPr>
          <p:spPr bwMode="auto">
            <a:xfrm>
              <a:off x="2026" y="1960"/>
              <a:ext cx="1136" cy="113"/>
            </a:xfrm>
            <a:prstGeom prst="rect">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71" name="Group 70">
            <a:extLst>
              <a:ext uri="{FF2B5EF4-FFF2-40B4-BE49-F238E27FC236}">
                <a16:creationId xmlns:a16="http://schemas.microsoft.com/office/drawing/2014/main" id="{46DD3DC7-5E60-4969-9CB8-CEC198B7744F}"/>
              </a:ext>
            </a:extLst>
          </p:cNvPr>
          <p:cNvGrpSpPr/>
          <p:nvPr userDrawn="1"/>
        </p:nvGrpSpPr>
        <p:grpSpPr>
          <a:xfrm>
            <a:off x="7311522" y="1762872"/>
            <a:ext cx="275639" cy="276495"/>
            <a:chOff x="6502119" y="1760805"/>
            <a:chExt cx="380508" cy="381690"/>
          </a:xfrm>
        </p:grpSpPr>
        <p:sp>
          <p:nvSpPr>
            <p:cNvPr id="72" name="Freeform 9">
              <a:extLst>
                <a:ext uri="{FF2B5EF4-FFF2-40B4-BE49-F238E27FC236}">
                  <a16:creationId xmlns:a16="http://schemas.microsoft.com/office/drawing/2014/main" id="{F0478EAE-46A2-4327-AFD3-E52512C54149}"/>
                </a:ext>
              </a:extLst>
            </p:cNvPr>
            <p:cNvSpPr>
              <a:spLocks noEditPoints="1"/>
            </p:cNvSpPr>
            <p:nvPr userDrawn="1"/>
          </p:nvSpPr>
          <p:spPr bwMode="auto">
            <a:xfrm rot="20563313">
              <a:off x="6502119" y="1760805"/>
              <a:ext cx="380508" cy="381690"/>
            </a:xfrm>
            <a:custGeom>
              <a:avLst/>
              <a:gdLst>
                <a:gd name="T0" fmla="*/ 290 w 644"/>
                <a:gd name="T1" fmla="*/ 2 h 646"/>
                <a:gd name="T2" fmla="*/ 198 w 644"/>
                <a:gd name="T3" fmla="*/ 26 h 646"/>
                <a:gd name="T4" fmla="*/ 118 w 644"/>
                <a:gd name="T5" fmla="*/ 74 h 646"/>
                <a:gd name="T6" fmla="*/ 56 w 644"/>
                <a:gd name="T7" fmla="*/ 142 h 646"/>
                <a:gd name="T8" fmla="*/ 14 w 644"/>
                <a:gd name="T9" fmla="*/ 228 h 646"/>
                <a:gd name="T10" fmla="*/ 0 w 644"/>
                <a:gd name="T11" fmla="*/ 322 h 646"/>
                <a:gd name="T12" fmla="*/ 6 w 644"/>
                <a:gd name="T13" fmla="*/ 388 h 646"/>
                <a:gd name="T14" fmla="*/ 40 w 644"/>
                <a:gd name="T15" fmla="*/ 476 h 646"/>
                <a:gd name="T16" fmla="*/ 94 w 644"/>
                <a:gd name="T17" fmla="*/ 550 h 646"/>
                <a:gd name="T18" fmla="*/ 170 w 644"/>
                <a:gd name="T19" fmla="*/ 606 h 646"/>
                <a:gd name="T20" fmla="*/ 258 w 644"/>
                <a:gd name="T21" fmla="*/ 638 h 646"/>
                <a:gd name="T22" fmla="*/ 322 w 644"/>
                <a:gd name="T23" fmla="*/ 646 h 646"/>
                <a:gd name="T24" fmla="*/ 418 w 644"/>
                <a:gd name="T25" fmla="*/ 630 h 646"/>
                <a:gd name="T26" fmla="*/ 502 w 644"/>
                <a:gd name="T27" fmla="*/ 590 h 646"/>
                <a:gd name="T28" fmla="*/ 572 w 644"/>
                <a:gd name="T29" fmla="*/ 528 h 646"/>
                <a:gd name="T30" fmla="*/ 620 w 644"/>
                <a:gd name="T31" fmla="*/ 448 h 646"/>
                <a:gd name="T32" fmla="*/ 644 w 644"/>
                <a:gd name="T33" fmla="*/ 356 h 646"/>
                <a:gd name="T34" fmla="*/ 644 w 644"/>
                <a:gd name="T35" fmla="*/ 290 h 646"/>
                <a:gd name="T36" fmla="*/ 620 w 644"/>
                <a:gd name="T37" fmla="*/ 198 h 646"/>
                <a:gd name="T38" fmla="*/ 572 w 644"/>
                <a:gd name="T39" fmla="*/ 118 h 646"/>
                <a:gd name="T40" fmla="*/ 502 w 644"/>
                <a:gd name="T41" fmla="*/ 56 h 646"/>
                <a:gd name="T42" fmla="*/ 418 w 644"/>
                <a:gd name="T43" fmla="*/ 14 h 646"/>
                <a:gd name="T44" fmla="*/ 322 w 644"/>
                <a:gd name="T45" fmla="*/ 0 h 646"/>
                <a:gd name="T46" fmla="*/ 322 w 644"/>
                <a:gd name="T47" fmla="*/ 626 h 646"/>
                <a:gd name="T48" fmla="*/ 232 w 644"/>
                <a:gd name="T49" fmla="*/ 612 h 646"/>
                <a:gd name="T50" fmla="*/ 154 w 644"/>
                <a:gd name="T51" fmla="*/ 574 h 646"/>
                <a:gd name="T52" fmla="*/ 90 w 644"/>
                <a:gd name="T53" fmla="*/ 514 h 646"/>
                <a:gd name="T54" fmla="*/ 44 w 644"/>
                <a:gd name="T55" fmla="*/ 440 h 646"/>
                <a:gd name="T56" fmla="*/ 22 w 644"/>
                <a:gd name="T57" fmla="*/ 354 h 646"/>
                <a:gd name="T58" fmla="*/ 22 w 644"/>
                <a:gd name="T59" fmla="*/ 292 h 646"/>
                <a:gd name="T60" fmla="*/ 44 w 644"/>
                <a:gd name="T61" fmla="*/ 206 h 646"/>
                <a:gd name="T62" fmla="*/ 90 w 644"/>
                <a:gd name="T63" fmla="*/ 130 h 646"/>
                <a:gd name="T64" fmla="*/ 154 w 644"/>
                <a:gd name="T65" fmla="*/ 72 h 646"/>
                <a:gd name="T66" fmla="*/ 232 w 644"/>
                <a:gd name="T67" fmla="*/ 34 h 646"/>
                <a:gd name="T68" fmla="*/ 322 w 644"/>
                <a:gd name="T69" fmla="*/ 20 h 646"/>
                <a:gd name="T70" fmla="*/ 384 w 644"/>
                <a:gd name="T71" fmla="*/ 26 h 646"/>
                <a:gd name="T72" fmla="*/ 466 w 644"/>
                <a:gd name="T73" fmla="*/ 56 h 646"/>
                <a:gd name="T74" fmla="*/ 536 w 644"/>
                <a:gd name="T75" fmla="*/ 110 h 646"/>
                <a:gd name="T76" fmla="*/ 588 w 644"/>
                <a:gd name="T77" fmla="*/ 178 h 646"/>
                <a:gd name="T78" fmla="*/ 618 w 644"/>
                <a:gd name="T79" fmla="*/ 262 h 646"/>
                <a:gd name="T80" fmla="*/ 624 w 644"/>
                <a:gd name="T81" fmla="*/ 322 h 646"/>
                <a:gd name="T82" fmla="*/ 612 w 644"/>
                <a:gd name="T83" fmla="*/ 412 h 646"/>
                <a:gd name="T84" fmla="*/ 574 w 644"/>
                <a:gd name="T85" fmla="*/ 492 h 646"/>
                <a:gd name="T86" fmla="*/ 514 w 644"/>
                <a:gd name="T87" fmla="*/ 556 h 646"/>
                <a:gd name="T88" fmla="*/ 440 w 644"/>
                <a:gd name="T89" fmla="*/ 602 h 646"/>
                <a:gd name="T90" fmla="*/ 354 w 644"/>
                <a:gd name="T91" fmla="*/ 624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4" h="646">
                  <a:moveTo>
                    <a:pt x="322" y="0"/>
                  </a:moveTo>
                  <a:lnTo>
                    <a:pt x="322" y="0"/>
                  </a:lnTo>
                  <a:lnTo>
                    <a:pt x="290" y="2"/>
                  </a:lnTo>
                  <a:lnTo>
                    <a:pt x="258" y="6"/>
                  </a:lnTo>
                  <a:lnTo>
                    <a:pt x="226" y="14"/>
                  </a:lnTo>
                  <a:lnTo>
                    <a:pt x="198" y="26"/>
                  </a:lnTo>
                  <a:lnTo>
                    <a:pt x="170" y="40"/>
                  </a:lnTo>
                  <a:lnTo>
                    <a:pt x="142" y="56"/>
                  </a:lnTo>
                  <a:lnTo>
                    <a:pt x="118" y="74"/>
                  </a:lnTo>
                  <a:lnTo>
                    <a:pt x="94" y="94"/>
                  </a:lnTo>
                  <a:lnTo>
                    <a:pt x="74" y="118"/>
                  </a:lnTo>
                  <a:lnTo>
                    <a:pt x="56" y="142"/>
                  </a:lnTo>
                  <a:lnTo>
                    <a:pt x="40" y="170"/>
                  </a:lnTo>
                  <a:lnTo>
                    <a:pt x="26" y="198"/>
                  </a:lnTo>
                  <a:lnTo>
                    <a:pt x="14" y="228"/>
                  </a:lnTo>
                  <a:lnTo>
                    <a:pt x="6" y="258"/>
                  </a:lnTo>
                  <a:lnTo>
                    <a:pt x="2" y="290"/>
                  </a:lnTo>
                  <a:lnTo>
                    <a:pt x="0" y="322"/>
                  </a:lnTo>
                  <a:lnTo>
                    <a:pt x="0" y="322"/>
                  </a:lnTo>
                  <a:lnTo>
                    <a:pt x="2" y="356"/>
                  </a:lnTo>
                  <a:lnTo>
                    <a:pt x="6" y="388"/>
                  </a:lnTo>
                  <a:lnTo>
                    <a:pt x="14" y="418"/>
                  </a:lnTo>
                  <a:lnTo>
                    <a:pt x="26" y="448"/>
                  </a:lnTo>
                  <a:lnTo>
                    <a:pt x="40" y="476"/>
                  </a:lnTo>
                  <a:lnTo>
                    <a:pt x="56" y="502"/>
                  </a:lnTo>
                  <a:lnTo>
                    <a:pt x="74" y="528"/>
                  </a:lnTo>
                  <a:lnTo>
                    <a:pt x="94" y="550"/>
                  </a:lnTo>
                  <a:lnTo>
                    <a:pt x="118" y="572"/>
                  </a:lnTo>
                  <a:lnTo>
                    <a:pt x="142" y="590"/>
                  </a:lnTo>
                  <a:lnTo>
                    <a:pt x="170" y="606"/>
                  </a:lnTo>
                  <a:lnTo>
                    <a:pt x="198" y="620"/>
                  </a:lnTo>
                  <a:lnTo>
                    <a:pt x="226" y="630"/>
                  </a:lnTo>
                  <a:lnTo>
                    <a:pt x="258" y="638"/>
                  </a:lnTo>
                  <a:lnTo>
                    <a:pt x="290" y="644"/>
                  </a:lnTo>
                  <a:lnTo>
                    <a:pt x="322" y="646"/>
                  </a:lnTo>
                  <a:lnTo>
                    <a:pt x="322" y="646"/>
                  </a:lnTo>
                  <a:lnTo>
                    <a:pt x="356" y="644"/>
                  </a:lnTo>
                  <a:lnTo>
                    <a:pt x="388" y="638"/>
                  </a:lnTo>
                  <a:lnTo>
                    <a:pt x="418" y="630"/>
                  </a:lnTo>
                  <a:lnTo>
                    <a:pt x="448" y="620"/>
                  </a:lnTo>
                  <a:lnTo>
                    <a:pt x="476" y="606"/>
                  </a:lnTo>
                  <a:lnTo>
                    <a:pt x="502" y="590"/>
                  </a:lnTo>
                  <a:lnTo>
                    <a:pt x="528" y="572"/>
                  </a:lnTo>
                  <a:lnTo>
                    <a:pt x="550" y="550"/>
                  </a:lnTo>
                  <a:lnTo>
                    <a:pt x="572" y="528"/>
                  </a:lnTo>
                  <a:lnTo>
                    <a:pt x="590" y="502"/>
                  </a:lnTo>
                  <a:lnTo>
                    <a:pt x="606" y="476"/>
                  </a:lnTo>
                  <a:lnTo>
                    <a:pt x="620" y="448"/>
                  </a:lnTo>
                  <a:lnTo>
                    <a:pt x="630" y="418"/>
                  </a:lnTo>
                  <a:lnTo>
                    <a:pt x="638" y="388"/>
                  </a:lnTo>
                  <a:lnTo>
                    <a:pt x="644" y="356"/>
                  </a:lnTo>
                  <a:lnTo>
                    <a:pt x="644" y="322"/>
                  </a:lnTo>
                  <a:lnTo>
                    <a:pt x="644" y="322"/>
                  </a:lnTo>
                  <a:lnTo>
                    <a:pt x="644" y="290"/>
                  </a:lnTo>
                  <a:lnTo>
                    <a:pt x="638" y="258"/>
                  </a:lnTo>
                  <a:lnTo>
                    <a:pt x="630" y="228"/>
                  </a:lnTo>
                  <a:lnTo>
                    <a:pt x="620" y="198"/>
                  </a:lnTo>
                  <a:lnTo>
                    <a:pt x="606" y="170"/>
                  </a:lnTo>
                  <a:lnTo>
                    <a:pt x="590" y="142"/>
                  </a:lnTo>
                  <a:lnTo>
                    <a:pt x="572" y="118"/>
                  </a:lnTo>
                  <a:lnTo>
                    <a:pt x="550" y="94"/>
                  </a:lnTo>
                  <a:lnTo>
                    <a:pt x="528" y="74"/>
                  </a:lnTo>
                  <a:lnTo>
                    <a:pt x="502" y="56"/>
                  </a:lnTo>
                  <a:lnTo>
                    <a:pt x="476" y="40"/>
                  </a:lnTo>
                  <a:lnTo>
                    <a:pt x="448" y="26"/>
                  </a:lnTo>
                  <a:lnTo>
                    <a:pt x="418" y="14"/>
                  </a:lnTo>
                  <a:lnTo>
                    <a:pt x="388" y="6"/>
                  </a:lnTo>
                  <a:lnTo>
                    <a:pt x="356" y="2"/>
                  </a:lnTo>
                  <a:lnTo>
                    <a:pt x="322" y="0"/>
                  </a:lnTo>
                  <a:lnTo>
                    <a:pt x="322" y="0"/>
                  </a:lnTo>
                  <a:close/>
                  <a:moveTo>
                    <a:pt x="322" y="626"/>
                  </a:moveTo>
                  <a:lnTo>
                    <a:pt x="322" y="626"/>
                  </a:lnTo>
                  <a:lnTo>
                    <a:pt x="292" y="624"/>
                  </a:lnTo>
                  <a:lnTo>
                    <a:pt x="262" y="618"/>
                  </a:lnTo>
                  <a:lnTo>
                    <a:pt x="232" y="612"/>
                  </a:lnTo>
                  <a:lnTo>
                    <a:pt x="204" y="602"/>
                  </a:lnTo>
                  <a:lnTo>
                    <a:pt x="178" y="588"/>
                  </a:lnTo>
                  <a:lnTo>
                    <a:pt x="154" y="574"/>
                  </a:lnTo>
                  <a:lnTo>
                    <a:pt x="130" y="556"/>
                  </a:lnTo>
                  <a:lnTo>
                    <a:pt x="108" y="536"/>
                  </a:lnTo>
                  <a:lnTo>
                    <a:pt x="90" y="514"/>
                  </a:lnTo>
                  <a:lnTo>
                    <a:pt x="72" y="492"/>
                  </a:lnTo>
                  <a:lnTo>
                    <a:pt x="56" y="466"/>
                  </a:lnTo>
                  <a:lnTo>
                    <a:pt x="44" y="440"/>
                  </a:lnTo>
                  <a:lnTo>
                    <a:pt x="34" y="412"/>
                  </a:lnTo>
                  <a:lnTo>
                    <a:pt x="26" y="384"/>
                  </a:lnTo>
                  <a:lnTo>
                    <a:pt x="22" y="354"/>
                  </a:lnTo>
                  <a:lnTo>
                    <a:pt x="20" y="322"/>
                  </a:lnTo>
                  <a:lnTo>
                    <a:pt x="20" y="322"/>
                  </a:lnTo>
                  <a:lnTo>
                    <a:pt x="22" y="292"/>
                  </a:lnTo>
                  <a:lnTo>
                    <a:pt x="26" y="262"/>
                  </a:lnTo>
                  <a:lnTo>
                    <a:pt x="34" y="232"/>
                  </a:lnTo>
                  <a:lnTo>
                    <a:pt x="44" y="206"/>
                  </a:lnTo>
                  <a:lnTo>
                    <a:pt x="56" y="178"/>
                  </a:lnTo>
                  <a:lnTo>
                    <a:pt x="72" y="154"/>
                  </a:lnTo>
                  <a:lnTo>
                    <a:pt x="90" y="130"/>
                  </a:lnTo>
                  <a:lnTo>
                    <a:pt x="108" y="110"/>
                  </a:lnTo>
                  <a:lnTo>
                    <a:pt x="130" y="90"/>
                  </a:lnTo>
                  <a:lnTo>
                    <a:pt x="154" y="72"/>
                  </a:lnTo>
                  <a:lnTo>
                    <a:pt x="178" y="56"/>
                  </a:lnTo>
                  <a:lnTo>
                    <a:pt x="204" y="44"/>
                  </a:lnTo>
                  <a:lnTo>
                    <a:pt x="232" y="34"/>
                  </a:lnTo>
                  <a:lnTo>
                    <a:pt x="262" y="26"/>
                  </a:lnTo>
                  <a:lnTo>
                    <a:pt x="292" y="22"/>
                  </a:lnTo>
                  <a:lnTo>
                    <a:pt x="322" y="20"/>
                  </a:lnTo>
                  <a:lnTo>
                    <a:pt x="322" y="20"/>
                  </a:lnTo>
                  <a:lnTo>
                    <a:pt x="354" y="22"/>
                  </a:lnTo>
                  <a:lnTo>
                    <a:pt x="384" y="26"/>
                  </a:lnTo>
                  <a:lnTo>
                    <a:pt x="412" y="34"/>
                  </a:lnTo>
                  <a:lnTo>
                    <a:pt x="440" y="44"/>
                  </a:lnTo>
                  <a:lnTo>
                    <a:pt x="466" y="56"/>
                  </a:lnTo>
                  <a:lnTo>
                    <a:pt x="492" y="72"/>
                  </a:lnTo>
                  <a:lnTo>
                    <a:pt x="514" y="90"/>
                  </a:lnTo>
                  <a:lnTo>
                    <a:pt x="536" y="110"/>
                  </a:lnTo>
                  <a:lnTo>
                    <a:pt x="556" y="130"/>
                  </a:lnTo>
                  <a:lnTo>
                    <a:pt x="574" y="154"/>
                  </a:lnTo>
                  <a:lnTo>
                    <a:pt x="588" y="178"/>
                  </a:lnTo>
                  <a:lnTo>
                    <a:pt x="602" y="206"/>
                  </a:lnTo>
                  <a:lnTo>
                    <a:pt x="612" y="232"/>
                  </a:lnTo>
                  <a:lnTo>
                    <a:pt x="618" y="262"/>
                  </a:lnTo>
                  <a:lnTo>
                    <a:pt x="624" y="292"/>
                  </a:lnTo>
                  <a:lnTo>
                    <a:pt x="624" y="322"/>
                  </a:lnTo>
                  <a:lnTo>
                    <a:pt x="624" y="322"/>
                  </a:lnTo>
                  <a:lnTo>
                    <a:pt x="624" y="354"/>
                  </a:lnTo>
                  <a:lnTo>
                    <a:pt x="618" y="384"/>
                  </a:lnTo>
                  <a:lnTo>
                    <a:pt x="612" y="412"/>
                  </a:lnTo>
                  <a:lnTo>
                    <a:pt x="602" y="440"/>
                  </a:lnTo>
                  <a:lnTo>
                    <a:pt x="588" y="466"/>
                  </a:lnTo>
                  <a:lnTo>
                    <a:pt x="574" y="492"/>
                  </a:lnTo>
                  <a:lnTo>
                    <a:pt x="556" y="514"/>
                  </a:lnTo>
                  <a:lnTo>
                    <a:pt x="536" y="536"/>
                  </a:lnTo>
                  <a:lnTo>
                    <a:pt x="514" y="556"/>
                  </a:lnTo>
                  <a:lnTo>
                    <a:pt x="492" y="574"/>
                  </a:lnTo>
                  <a:lnTo>
                    <a:pt x="466" y="588"/>
                  </a:lnTo>
                  <a:lnTo>
                    <a:pt x="440" y="602"/>
                  </a:lnTo>
                  <a:lnTo>
                    <a:pt x="412" y="612"/>
                  </a:lnTo>
                  <a:lnTo>
                    <a:pt x="384" y="618"/>
                  </a:lnTo>
                  <a:lnTo>
                    <a:pt x="354" y="624"/>
                  </a:lnTo>
                  <a:lnTo>
                    <a:pt x="322" y="626"/>
                  </a:lnTo>
                  <a:lnTo>
                    <a:pt x="322" y="6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10">
              <a:extLst>
                <a:ext uri="{FF2B5EF4-FFF2-40B4-BE49-F238E27FC236}">
                  <a16:creationId xmlns:a16="http://schemas.microsoft.com/office/drawing/2014/main" id="{629838FB-9F64-4EF3-9965-9E836A4DD17D}"/>
                </a:ext>
              </a:extLst>
            </p:cNvPr>
            <p:cNvSpPr>
              <a:spLocks/>
            </p:cNvSpPr>
            <p:nvPr userDrawn="1"/>
          </p:nvSpPr>
          <p:spPr bwMode="auto">
            <a:xfrm rot="20563313">
              <a:off x="6631199" y="1856465"/>
              <a:ext cx="160712" cy="178437"/>
            </a:xfrm>
            <a:custGeom>
              <a:avLst/>
              <a:gdLst>
                <a:gd name="T0" fmla="*/ 0 w 272"/>
                <a:gd name="T1" fmla="*/ 302 h 302"/>
                <a:gd name="T2" fmla="*/ 272 w 272"/>
                <a:gd name="T3" fmla="*/ 150 h 302"/>
                <a:gd name="T4" fmla="*/ 0 w 272"/>
                <a:gd name="T5" fmla="*/ 0 h 302"/>
                <a:gd name="T6" fmla="*/ 0 w 272"/>
                <a:gd name="T7" fmla="*/ 302 h 302"/>
              </a:gdLst>
              <a:ahLst/>
              <a:cxnLst>
                <a:cxn ang="0">
                  <a:pos x="T0" y="T1"/>
                </a:cxn>
                <a:cxn ang="0">
                  <a:pos x="T2" y="T3"/>
                </a:cxn>
                <a:cxn ang="0">
                  <a:pos x="T4" y="T5"/>
                </a:cxn>
                <a:cxn ang="0">
                  <a:pos x="T6" y="T7"/>
                </a:cxn>
              </a:cxnLst>
              <a:rect l="0" t="0" r="r" b="b"/>
              <a:pathLst>
                <a:path w="272" h="302">
                  <a:moveTo>
                    <a:pt x="0" y="302"/>
                  </a:moveTo>
                  <a:lnTo>
                    <a:pt x="272" y="150"/>
                  </a:lnTo>
                  <a:lnTo>
                    <a:pt x="0" y="0"/>
                  </a:lnTo>
                  <a:lnTo>
                    <a:pt x="0" y="3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47" name="Picture 46">
            <a:extLst>
              <a:ext uri="{FF2B5EF4-FFF2-40B4-BE49-F238E27FC236}">
                <a16:creationId xmlns:a16="http://schemas.microsoft.com/office/drawing/2014/main" id="{6AA9B9F3-A646-4B9D-8430-3077EADD165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rot="10800000">
            <a:off x="6296129" y="2245130"/>
            <a:ext cx="1074325" cy="2546412"/>
          </a:xfrm>
          <a:prstGeom prst="rect">
            <a:avLst/>
          </a:prstGeom>
        </p:spPr>
      </p:pic>
      <p:pic>
        <p:nvPicPr>
          <p:cNvPr id="37" name="Picture 36">
            <a:extLst>
              <a:ext uri="{FF2B5EF4-FFF2-40B4-BE49-F238E27FC236}">
                <a16:creationId xmlns:a16="http://schemas.microsoft.com/office/drawing/2014/main" id="{D1026842-4D37-4258-BF7F-CFE766033D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762219" y="1059582"/>
            <a:ext cx="2655143" cy="1296408"/>
          </a:xfrm>
          <a:prstGeom prst="rect">
            <a:avLst/>
          </a:prstGeom>
        </p:spPr>
      </p:pic>
    </p:spTree>
    <p:extLst>
      <p:ext uri="{BB962C8B-B14F-4D97-AF65-F5344CB8AC3E}">
        <p14:creationId xmlns:p14="http://schemas.microsoft.com/office/powerpoint/2010/main" val="3731919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C21920F5-C6AB-4BA4-9EF7-06A09338B08E}"/>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6012160" y="763455"/>
            <a:ext cx="2830761" cy="398748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1BBFF7FA-610A-4EDC-8A0A-5CF44ED25486}"/>
              </a:ext>
            </a:extLst>
          </p:cNvPr>
          <p:cNvGrpSpPr/>
          <p:nvPr userDrawn="1"/>
        </p:nvGrpSpPr>
        <p:grpSpPr>
          <a:xfrm rot="20150758">
            <a:off x="5950979" y="1067856"/>
            <a:ext cx="506574" cy="533653"/>
            <a:chOff x="-612775" y="963613"/>
            <a:chExt cx="3444876" cy="3629025"/>
          </a:xfrm>
        </p:grpSpPr>
        <p:sp>
          <p:nvSpPr>
            <p:cNvPr id="12" name="Freeform 5">
              <a:extLst>
                <a:ext uri="{FF2B5EF4-FFF2-40B4-BE49-F238E27FC236}">
                  <a16:creationId xmlns:a16="http://schemas.microsoft.com/office/drawing/2014/main" id="{B0BC764F-2C62-4EFF-B94D-1B8C48B1951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3" name="Freeform 6">
              <a:extLst>
                <a:ext uri="{FF2B5EF4-FFF2-40B4-BE49-F238E27FC236}">
                  <a16:creationId xmlns:a16="http://schemas.microsoft.com/office/drawing/2014/main" id="{E559868A-BFF7-4D8E-9B87-366D2771DF9F}"/>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4" name="Freeform 7">
              <a:extLst>
                <a:ext uri="{FF2B5EF4-FFF2-40B4-BE49-F238E27FC236}">
                  <a16:creationId xmlns:a16="http://schemas.microsoft.com/office/drawing/2014/main" id="{FE03A969-9AB7-45B1-9092-5D03078C3183}"/>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5" name="Freeform 8">
              <a:extLst>
                <a:ext uri="{FF2B5EF4-FFF2-40B4-BE49-F238E27FC236}">
                  <a16:creationId xmlns:a16="http://schemas.microsoft.com/office/drawing/2014/main" id="{B48F32BB-2CF6-4FEC-91FD-86A2C66C60F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6" name="Freeform 9">
              <a:extLst>
                <a:ext uri="{FF2B5EF4-FFF2-40B4-BE49-F238E27FC236}">
                  <a16:creationId xmlns:a16="http://schemas.microsoft.com/office/drawing/2014/main" id="{4E312555-53BE-45A1-AEA2-27A7A5D195C2}"/>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7" name="Freeform 10">
              <a:extLst>
                <a:ext uri="{FF2B5EF4-FFF2-40B4-BE49-F238E27FC236}">
                  <a16:creationId xmlns:a16="http://schemas.microsoft.com/office/drawing/2014/main" id="{DEE8B4F2-E509-4E19-AC07-B3AB87901328}"/>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8" name="Freeform 11">
              <a:extLst>
                <a:ext uri="{FF2B5EF4-FFF2-40B4-BE49-F238E27FC236}">
                  <a16:creationId xmlns:a16="http://schemas.microsoft.com/office/drawing/2014/main" id="{339E0A5F-2CCF-4ED5-BD7B-FBCB6205A32D}"/>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9" name="Freeform 12">
              <a:extLst>
                <a:ext uri="{FF2B5EF4-FFF2-40B4-BE49-F238E27FC236}">
                  <a16:creationId xmlns:a16="http://schemas.microsoft.com/office/drawing/2014/main" id="{1876F9B4-14FA-4C79-AF1E-59DCADCC67D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0" name="Freeform 13">
              <a:extLst>
                <a:ext uri="{FF2B5EF4-FFF2-40B4-BE49-F238E27FC236}">
                  <a16:creationId xmlns:a16="http://schemas.microsoft.com/office/drawing/2014/main" id="{394736C5-49EB-460A-9EFA-AEDBB1942B52}"/>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1" name="Freeform 14">
              <a:extLst>
                <a:ext uri="{FF2B5EF4-FFF2-40B4-BE49-F238E27FC236}">
                  <a16:creationId xmlns:a16="http://schemas.microsoft.com/office/drawing/2014/main" id="{94372ECE-71EF-4F1F-836E-3A2C6082DB96}"/>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2" name="Freeform 15">
              <a:extLst>
                <a:ext uri="{FF2B5EF4-FFF2-40B4-BE49-F238E27FC236}">
                  <a16:creationId xmlns:a16="http://schemas.microsoft.com/office/drawing/2014/main" id="{718CFD82-C3B6-432A-8B50-F6EB3224783F}"/>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grpSp>
      <p:grpSp>
        <p:nvGrpSpPr>
          <p:cNvPr id="25" name="Group 18">
            <a:extLst>
              <a:ext uri="{FF2B5EF4-FFF2-40B4-BE49-F238E27FC236}">
                <a16:creationId xmlns:a16="http://schemas.microsoft.com/office/drawing/2014/main" id="{B4363B8E-0C9A-4163-884C-ADCA5B61C1C6}"/>
              </a:ext>
            </a:extLst>
          </p:cNvPr>
          <p:cNvGrpSpPr>
            <a:grpSpLocks noChangeAspect="1"/>
          </p:cNvGrpSpPr>
          <p:nvPr/>
        </p:nvGrpSpPr>
        <p:grpSpPr bwMode="auto">
          <a:xfrm rot="21104079">
            <a:off x="8622704" y="3914222"/>
            <a:ext cx="683568" cy="540550"/>
            <a:chOff x="1427" y="471"/>
            <a:chExt cx="2906" cy="2298"/>
          </a:xfrm>
        </p:grpSpPr>
        <p:sp>
          <p:nvSpPr>
            <p:cNvPr id="26" name="Freeform 19">
              <a:extLst>
                <a:ext uri="{FF2B5EF4-FFF2-40B4-BE49-F238E27FC236}">
                  <a16:creationId xmlns:a16="http://schemas.microsoft.com/office/drawing/2014/main" id="{88108399-BD34-4956-AD29-18E8DDA6F4FE}"/>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27" name="Freeform 20">
              <a:extLst>
                <a:ext uri="{FF2B5EF4-FFF2-40B4-BE49-F238E27FC236}">
                  <a16:creationId xmlns:a16="http://schemas.microsoft.com/office/drawing/2014/main" id="{D261FF0A-7BCB-4735-A150-696B61DEBB5C}"/>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28" name="Freeform 21">
              <a:extLst>
                <a:ext uri="{FF2B5EF4-FFF2-40B4-BE49-F238E27FC236}">
                  <a16:creationId xmlns:a16="http://schemas.microsoft.com/office/drawing/2014/main" id="{073D3EF7-EAF7-49AC-ADCE-5D06FEB3F07A}"/>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29" name="Freeform 22">
              <a:extLst>
                <a:ext uri="{FF2B5EF4-FFF2-40B4-BE49-F238E27FC236}">
                  <a16:creationId xmlns:a16="http://schemas.microsoft.com/office/drawing/2014/main" id="{B10432BA-8D0F-446D-A467-E5A652D109CE}"/>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0" name="Freeform 23">
              <a:extLst>
                <a:ext uri="{FF2B5EF4-FFF2-40B4-BE49-F238E27FC236}">
                  <a16:creationId xmlns:a16="http://schemas.microsoft.com/office/drawing/2014/main" id="{C1B4B33B-7B92-42E8-BB3C-F70C936E7F80}"/>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grpSp>
    </p:spTree>
    <p:extLst>
      <p:ext uri="{BB962C8B-B14F-4D97-AF65-F5344CB8AC3E}">
        <p14:creationId xmlns:p14="http://schemas.microsoft.com/office/powerpoint/2010/main" val="97704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4A455F3-5461-4591-A041-1CE4E63B3078}"/>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a:stretch/>
        </p:blipFill>
        <p:spPr bwMode="auto">
          <a:xfrm>
            <a:off x="6012160" y="771550"/>
            <a:ext cx="2808312" cy="397938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91FBC38A-55D9-4FD1-99FB-468C4171E193}"/>
              </a:ext>
            </a:extLst>
          </p:cNvPr>
          <p:cNvGrpSpPr/>
          <p:nvPr userDrawn="1"/>
        </p:nvGrpSpPr>
        <p:grpSpPr>
          <a:xfrm rot="20150758">
            <a:off x="5946507" y="991823"/>
            <a:ext cx="481173" cy="506894"/>
            <a:chOff x="-612775" y="963613"/>
            <a:chExt cx="3444876" cy="3629025"/>
          </a:xfrm>
        </p:grpSpPr>
        <p:sp>
          <p:nvSpPr>
            <p:cNvPr id="12" name="Freeform 5">
              <a:extLst>
                <a:ext uri="{FF2B5EF4-FFF2-40B4-BE49-F238E27FC236}">
                  <a16:creationId xmlns:a16="http://schemas.microsoft.com/office/drawing/2014/main" id="{6A3D8CB0-983A-42F0-AE67-EBF5BC785CE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3" name="Freeform 6">
              <a:extLst>
                <a:ext uri="{FF2B5EF4-FFF2-40B4-BE49-F238E27FC236}">
                  <a16:creationId xmlns:a16="http://schemas.microsoft.com/office/drawing/2014/main" id="{3C736B56-B740-49F8-A537-B94B0669B933}"/>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4" name="Freeform 7">
              <a:extLst>
                <a:ext uri="{FF2B5EF4-FFF2-40B4-BE49-F238E27FC236}">
                  <a16:creationId xmlns:a16="http://schemas.microsoft.com/office/drawing/2014/main" id="{C4B31056-C254-4BBD-95B5-D25C85E05288}"/>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5" name="Freeform 8">
              <a:extLst>
                <a:ext uri="{FF2B5EF4-FFF2-40B4-BE49-F238E27FC236}">
                  <a16:creationId xmlns:a16="http://schemas.microsoft.com/office/drawing/2014/main" id="{D6F3476E-D14E-4881-9FF0-710B3C2AAB3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6" name="Freeform 9">
              <a:extLst>
                <a:ext uri="{FF2B5EF4-FFF2-40B4-BE49-F238E27FC236}">
                  <a16:creationId xmlns:a16="http://schemas.microsoft.com/office/drawing/2014/main" id="{C8A9BF08-68F5-430C-831E-A5D83B22CAD1}"/>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7" name="Freeform 10">
              <a:extLst>
                <a:ext uri="{FF2B5EF4-FFF2-40B4-BE49-F238E27FC236}">
                  <a16:creationId xmlns:a16="http://schemas.microsoft.com/office/drawing/2014/main" id="{5A77EC58-9264-427F-B5BD-391D56FEC831}"/>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8" name="Freeform 11">
              <a:extLst>
                <a:ext uri="{FF2B5EF4-FFF2-40B4-BE49-F238E27FC236}">
                  <a16:creationId xmlns:a16="http://schemas.microsoft.com/office/drawing/2014/main" id="{97AED82A-A378-4632-803C-C469942E1059}"/>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9" name="Freeform 12">
              <a:extLst>
                <a:ext uri="{FF2B5EF4-FFF2-40B4-BE49-F238E27FC236}">
                  <a16:creationId xmlns:a16="http://schemas.microsoft.com/office/drawing/2014/main" id="{77BF6398-C1A3-41B5-9966-D57B8DD5D11F}"/>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0" name="Freeform 13">
              <a:extLst>
                <a:ext uri="{FF2B5EF4-FFF2-40B4-BE49-F238E27FC236}">
                  <a16:creationId xmlns:a16="http://schemas.microsoft.com/office/drawing/2014/main" id="{9DEC7712-7FD3-4A1E-8BE8-A43638DF6E43}"/>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1" name="Freeform 14">
              <a:extLst>
                <a:ext uri="{FF2B5EF4-FFF2-40B4-BE49-F238E27FC236}">
                  <a16:creationId xmlns:a16="http://schemas.microsoft.com/office/drawing/2014/main" id="{47DB0912-B9DD-41D0-83D1-423BAC0B8F2D}"/>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2" name="Freeform 15">
              <a:extLst>
                <a:ext uri="{FF2B5EF4-FFF2-40B4-BE49-F238E27FC236}">
                  <a16:creationId xmlns:a16="http://schemas.microsoft.com/office/drawing/2014/main" id="{0F12F32E-0B49-46B9-B3E5-C45593D53C50}"/>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grpSp>
      <p:pic>
        <p:nvPicPr>
          <p:cNvPr id="29" name="Picture 28">
            <a:extLst>
              <a:ext uri="{FF2B5EF4-FFF2-40B4-BE49-F238E27FC236}">
                <a16:creationId xmlns:a16="http://schemas.microsoft.com/office/drawing/2014/main" id="{B2C64993-7BE5-434E-A513-F3F91310AD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7461" y="3075806"/>
            <a:ext cx="874054" cy="677239"/>
          </a:xfrm>
          <a:prstGeom prst="rect">
            <a:avLst/>
          </a:prstGeom>
          <a:effectLst/>
        </p:spPr>
      </p:pic>
    </p:spTree>
    <p:extLst>
      <p:ext uri="{BB962C8B-B14F-4D97-AF65-F5344CB8AC3E}">
        <p14:creationId xmlns:p14="http://schemas.microsoft.com/office/powerpoint/2010/main" val="383857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46761EF3-6E25-4767-BD4A-F73DEF204B5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9144001" cy="3203240"/>
          </a:xfrm>
          <a:prstGeom prst="rect">
            <a:avLst/>
          </a:prstGeom>
        </p:spPr>
      </p:pic>
    </p:spTree>
    <p:extLst>
      <p:ext uri="{BB962C8B-B14F-4D97-AF65-F5344CB8AC3E}">
        <p14:creationId xmlns:p14="http://schemas.microsoft.com/office/powerpoint/2010/main" val="452742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19A8F4F5-58B0-454E-9C11-FADC9F1B625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132946"/>
          </a:xfrm>
          <a:prstGeom prst="rect">
            <a:avLst/>
          </a:prstGeom>
        </p:spPr>
      </p:pic>
    </p:spTree>
    <p:extLst>
      <p:ext uri="{BB962C8B-B14F-4D97-AF65-F5344CB8AC3E}">
        <p14:creationId xmlns:p14="http://schemas.microsoft.com/office/powerpoint/2010/main" val="4033323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15B1D4BC-DE65-4265-9945-89E35DA7FA8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205390"/>
          </a:xfrm>
          <a:prstGeom prst="rect">
            <a:avLst/>
          </a:prstGeom>
        </p:spPr>
      </p:pic>
    </p:spTree>
    <p:extLst>
      <p:ext uri="{BB962C8B-B14F-4D97-AF65-F5344CB8AC3E}">
        <p14:creationId xmlns:p14="http://schemas.microsoft.com/office/powerpoint/2010/main" val="25223368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A76AB52C-7F45-4FA1-8DEC-83AD326FBC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155895"/>
          </a:xfrm>
          <a:prstGeom prst="rect">
            <a:avLst/>
          </a:prstGeom>
        </p:spPr>
      </p:pic>
    </p:spTree>
    <p:extLst>
      <p:ext uri="{BB962C8B-B14F-4D97-AF65-F5344CB8AC3E}">
        <p14:creationId xmlns:p14="http://schemas.microsoft.com/office/powerpoint/2010/main" val="21399488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47CB51-5B72-4A0F-A408-5301574EC5F6}"/>
              </a:ext>
            </a:extLst>
          </p:cNvPr>
          <p:cNvSpPr/>
          <p:nvPr userDrawn="1"/>
        </p:nvSpPr>
        <p:spPr>
          <a:xfrm>
            <a:off x="0" y="0"/>
            <a:ext cx="9144000" cy="321982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0192B7A4-A805-4BC5-9968-192D8B8A4103}"/>
              </a:ext>
            </a:extLst>
          </p:cNvPr>
          <p:cNvSpPr/>
          <p:nvPr userDrawn="1"/>
        </p:nvSpPr>
        <p:spPr>
          <a:xfrm rot="1171162">
            <a:off x="4586766" y="-796928"/>
            <a:ext cx="5799197" cy="3241009"/>
          </a:xfrm>
          <a:prstGeom prst="ellipse">
            <a:avLst/>
          </a:prstGeom>
          <a:noFill/>
          <a:ln w="19050">
            <a:solidFill>
              <a:srgbClr val="486AE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914776B8-7B03-4505-AEDF-84602B300845}"/>
              </a:ext>
            </a:extLst>
          </p:cNvPr>
          <p:cNvSpPr/>
          <p:nvPr userDrawn="1"/>
        </p:nvSpPr>
        <p:spPr>
          <a:xfrm>
            <a:off x="7711986" y="2252610"/>
            <a:ext cx="870719" cy="739880"/>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Oval 2">
            <a:extLst>
              <a:ext uri="{FF2B5EF4-FFF2-40B4-BE49-F238E27FC236}">
                <a16:creationId xmlns:a16="http://schemas.microsoft.com/office/drawing/2014/main" id="{C8306C14-4AE4-4B0C-9BF0-7AD54AAF7134}"/>
              </a:ext>
            </a:extLst>
          </p:cNvPr>
          <p:cNvSpPr/>
          <p:nvPr userDrawn="1"/>
        </p:nvSpPr>
        <p:spPr>
          <a:xfrm>
            <a:off x="3856036" y="1490092"/>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2">
            <a:extLst>
              <a:ext uri="{FF2B5EF4-FFF2-40B4-BE49-F238E27FC236}">
                <a16:creationId xmlns:a16="http://schemas.microsoft.com/office/drawing/2014/main" id="{9D3954BD-C8A0-4E3D-9812-39823FE08461}"/>
              </a:ext>
            </a:extLst>
          </p:cNvPr>
          <p:cNvSpPr/>
          <p:nvPr userDrawn="1"/>
        </p:nvSpPr>
        <p:spPr>
          <a:xfrm>
            <a:off x="0" y="915566"/>
            <a:ext cx="4598447" cy="2304256"/>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50CFDA">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
        <p:nvSpPr>
          <p:cNvPr id="14" name="Oval 13">
            <a:extLst>
              <a:ext uri="{FF2B5EF4-FFF2-40B4-BE49-F238E27FC236}">
                <a16:creationId xmlns:a16="http://schemas.microsoft.com/office/drawing/2014/main" id="{5202F465-B922-4840-91F9-FFFFA705B82A}"/>
              </a:ext>
            </a:extLst>
          </p:cNvPr>
          <p:cNvSpPr/>
          <p:nvPr userDrawn="1"/>
        </p:nvSpPr>
        <p:spPr>
          <a:xfrm rot="20811734">
            <a:off x="1101866" y="-505507"/>
            <a:ext cx="4958858" cy="2771367"/>
          </a:xfrm>
          <a:prstGeom prst="ellipse">
            <a:avLst/>
          </a:prstGeom>
          <a:noFill/>
          <a:ln w="19050">
            <a:solidFill>
              <a:srgbClr val="486AE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8">
            <a:extLst>
              <a:ext uri="{FF2B5EF4-FFF2-40B4-BE49-F238E27FC236}">
                <a16:creationId xmlns:a16="http://schemas.microsoft.com/office/drawing/2014/main" id="{D0476227-494F-42E1-96DC-952D075A16CE}"/>
              </a:ext>
            </a:extLst>
          </p:cNvPr>
          <p:cNvGrpSpPr/>
          <p:nvPr userDrawn="1"/>
        </p:nvGrpSpPr>
        <p:grpSpPr>
          <a:xfrm>
            <a:off x="4023267" y="848657"/>
            <a:ext cx="643652" cy="520445"/>
            <a:chOff x="-2605087" y="5451475"/>
            <a:chExt cx="1443038" cy="1166813"/>
          </a:xfrm>
        </p:grpSpPr>
        <p:sp>
          <p:nvSpPr>
            <p:cNvPr id="20" name="Freeform 66">
              <a:extLst>
                <a:ext uri="{FF2B5EF4-FFF2-40B4-BE49-F238E27FC236}">
                  <a16:creationId xmlns:a16="http://schemas.microsoft.com/office/drawing/2014/main" id="{462513F3-CBAC-4CA9-AAD8-691FC0CD3513}"/>
                </a:ext>
              </a:extLst>
            </p:cNvPr>
            <p:cNvSpPr>
              <a:spLocks noEditPoints="1"/>
            </p:cNvSpPr>
            <p:nvPr userDrawn="1"/>
          </p:nvSpPr>
          <p:spPr bwMode="auto">
            <a:xfrm>
              <a:off x="-2427287" y="5764213"/>
              <a:ext cx="927100" cy="854075"/>
            </a:xfrm>
            <a:custGeom>
              <a:avLst/>
              <a:gdLst>
                <a:gd name="T0" fmla="*/ 55 w 584"/>
                <a:gd name="T1" fmla="*/ 0 h 538"/>
                <a:gd name="T2" fmla="*/ 24 w 584"/>
                <a:gd name="T3" fmla="*/ 10 h 538"/>
                <a:gd name="T4" fmla="*/ 5 w 584"/>
                <a:gd name="T5" fmla="*/ 34 h 538"/>
                <a:gd name="T6" fmla="*/ 0 w 584"/>
                <a:gd name="T7" fmla="*/ 371 h 538"/>
                <a:gd name="T8" fmla="*/ 5 w 584"/>
                <a:gd name="T9" fmla="*/ 391 h 538"/>
                <a:gd name="T10" fmla="*/ 24 w 584"/>
                <a:gd name="T11" fmla="*/ 416 h 538"/>
                <a:gd name="T12" fmla="*/ 55 w 584"/>
                <a:gd name="T13" fmla="*/ 426 h 538"/>
                <a:gd name="T14" fmla="*/ 209 w 584"/>
                <a:gd name="T15" fmla="*/ 448 h 538"/>
                <a:gd name="T16" fmla="*/ 195 w 584"/>
                <a:gd name="T17" fmla="*/ 512 h 538"/>
                <a:gd name="T18" fmla="*/ 153 w 584"/>
                <a:gd name="T19" fmla="*/ 514 h 538"/>
                <a:gd name="T20" fmla="*/ 144 w 584"/>
                <a:gd name="T21" fmla="*/ 526 h 538"/>
                <a:gd name="T22" fmla="*/ 148 w 584"/>
                <a:gd name="T23" fmla="*/ 534 h 538"/>
                <a:gd name="T24" fmla="*/ 426 w 584"/>
                <a:gd name="T25" fmla="*/ 538 h 538"/>
                <a:gd name="T26" fmla="*/ 435 w 584"/>
                <a:gd name="T27" fmla="*/ 534 h 538"/>
                <a:gd name="T28" fmla="*/ 440 w 584"/>
                <a:gd name="T29" fmla="*/ 526 h 538"/>
                <a:gd name="T30" fmla="*/ 431 w 584"/>
                <a:gd name="T31" fmla="*/ 514 h 538"/>
                <a:gd name="T32" fmla="*/ 389 w 584"/>
                <a:gd name="T33" fmla="*/ 512 h 538"/>
                <a:gd name="T34" fmla="*/ 374 w 584"/>
                <a:gd name="T35" fmla="*/ 448 h 538"/>
                <a:gd name="T36" fmla="*/ 528 w 584"/>
                <a:gd name="T37" fmla="*/ 426 h 538"/>
                <a:gd name="T38" fmla="*/ 560 w 584"/>
                <a:gd name="T39" fmla="*/ 416 h 538"/>
                <a:gd name="T40" fmla="*/ 579 w 584"/>
                <a:gd name="T41" fmla="*/ 391 h 538"/>
                <a:gd name="T42" fmla="*/ 584 w 584"/>
                <a:gd name="T43" fmla="*/ 55 h 538"/>
                <a:gd name="T44" fmla="*/ 579 w 584"/>
                <a:gd name="T45" fmla="*/ 34 h 538"/>
                <a:gd name="T46" fmla="*/ 560 w 584"/>
                <a:gd name="T47" fmla="*/ 10 h 538"/>
                <a:gd name="T48" fmla="*/ 528 w 584"/>
                <a:gd name="T49" fmla="*/ 0 h 538"/>
                <a:gd name="T50" fmla="*/ 25 w 584"/>
                <a:gd name="T51" fmla="*/ 55 h 538"/>
                <a:gd name="T52" fmla="*/ 30 w 584"/>
                <a:gd name="T53" fmla="*/ 39 h 538"/>
                <a:gd name="T54" fmla="*/ 44 w 584"/>
                <a:gd name="T55" fmla="*/ 28 h 538"/>
                <a:gd name="T56" fmla="*/ 528 w 584"/>
                <a:gd name="T57" fmla="*/ 26 h 538"/>
                <a:gd name="T58" fmla="*/ 540 w 584"/>
                <a:gd name="T59" fmla="*/ 28 h 538"/>
                <a:gd name="T60" fmla="*/ 554 w 584"/>
                <a:gd name="T61" fmla="*/ 39 h 538"/>
                <a:gd name="T62" fmla="*/ 559 w 584"/>
                <a:gd name="T63" fmla="*/ 55 h 538"/>
                <a:gd name="T64" fmla="*/ 25 w 584"/>
                <a:gd name="T65" fmla="*/ 55 h 538"/>
                <a:gd name="T66" fmla="*/ 227 w 584"/>
                <a:gd name="T67" fmla="*/ 492 h 538"/>
                <a:gd name="T68" fmla="*/ 237 w 584"/>
                <a:gd name="T69" fmla="*/ 426 h 538"/>
                <a:gd name="T70" fmla="*/ 349 w 584"/>
                <a:gd name="T71" fmla="*/ 448 h 538"/>
                <a:gd name="T72" fmla="*/ 362 w 584"/>
                <a:gd name="T73" fmla="*/ 512 h 538"/>
                <a:gd name="T74" fmla="*/ 559 w 584"/>
                <a:gd name="T75" fmla="*/ 371 h 538"/>
                <a:gd name="T76" fmla="*/ 556 w 584"/>
                <a:gd name="T77" fmla="*/ 382 h 538"/>
                <a:gd name="T78" fmla="*/ 545 w 584"/>
                <a:gd name="T79" fmla="*/ 395 h 538"/>
                <a:gd name="T80" fmla="*/ 528 w 584"/>
                <a:gd name="T81" fmla="*/ 400 h 538"/>
                <a:gd name="T82" fmla="*/ 49 w 584"/>
                <a:gd name="T83" fmla="*/ 400 h 538"/>
                <a:gd name="T84" fmla="*/ 34 w 584"/>
                <a:gd name="T85" fmla="*/ 391 h 538"/>
                <a:gd name="T86" fmla="*/ 25 w 584"/>
                <a:gd name="T87" fmla="*/ 375 h 538"/>
                <a:gd name="T88" fmla="*/ 559 w 584"/>
                <a:gd name="T89" fmla="*/ 36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84" h="538">
                  <a:moveTo>
                    <a:pt x="528" y="0"/>
                  </a:moveTo>
                  <a:lnTo>
                    <a:pt x="55" y="0"/>
                  </a:lnTo>
                  <a:lnTo>
                    <a:pt x="55" y="0"/>
                  </a:lnTo>
                  <a:lnTo>
                    <a:pt x="44" y="1"/>
                  </a:lnTo>
                  <a:lnTo>
                    <a:pt x="34" y="5"/>
                  </a:lnTo>
                  <a:lnTo>
                    <a:pt x="24" y="10"/>
                  </a:lnTo>
                  <a:lnTo>
                    <a:pt x="16" y="17"/>
                  </a:lnTo>
                  <a:lnTo>
                    <a:pt x="10" y="25"/>
                  </a:lnTo>
                  <a:lnTo>
                    <a:pt x="5" y="34"/>
                  </a:lnTo>
                  <a:lnTo>
                    <a:pt x="1" y="44"/>
                  </a:lnTo>
                  <a:lnTo>
                    <a:pt x="0" y="55"/>
                  </a:lnTo>
                  <a:lnTo>
                    <a:pt x="0" y="371"/>
                  </a:lnTo>
                  <a:lnTo>
                    <a:pt x="0" y="371"/>
                  </a:lnTo>
                  <a:lnTo>
                    <a:pt x="1" y="382"/>
                  </a:lnTo>
                  <a:lnTo>
                    <a:pt x="5" y="391"/>
                  </a:lnTo>
                  <a:lnTo>
                    <a:pt x="10" y="401"/>
                  </a:lnTo>
                  <a:lnTo>
                    <a:pt x="16" y="408"/>
                  </a:lnTo>
                  <a:lnTo>
                    <a:pt x="24" y="416"/>
                  </a:lnTo>
                  <a:lnTo>
                    <a:pt x="34" y="421"/>
                  </a:lnTo>
                  <a:lnTo>
                    <a:pt x="44" y="424"/>
                  </a:lnTo>
                  <a:lnTo>
                    <a:pt x="55" y="426"/>
                  </a:lnTo>
                  <a:lnTo>
                    <a:pt x="211" y="426"/>
                  </a:lnTo>
                  <a:lnTo>
                    <a:pt x="211" y="426"/>
                  </a:lnTo>
                  <a:lnTo>
                    <a:pt x="209" y="448"/>
                  </a:lnTo>
                  <a:lnTo>
                    <a:pt x="206" y="470"/>
                  </a:lnTo>
                  <a:lnTo>
                    <a:pt x="201" y="492"/>
                  </a:lnTo>
                  <a:lnTo>
                    <a:pt x="195" y="512"/>
                  </a:lnTo>
                  <a:lnTo>
                    <a:pt x="157" y="512"/>
                  </a:lnTo>
                  <a:lnTo>
                    <a:pt x="157" y="512"/>
                  </a:lnTo>
                  <a:lnTo>
                    <a:pt x="153" y="514"/>
                  </a:lnTo>
                  <a:lnTo>
                    <a:pt x="148" y="516"/>
                  </a:lnTo>
                  <a:lnTo>
                    <a:pt x="145" y="521"/>
                  </a:lnTo>
                  <a:lnTo>
                    <a:pt x="144" y="526"/>
                  </a:lnTo>
                  <a:lnTo>
                    <a:pt x="144" y="526"/>
                  </a:lnTo>
                  <a:lnTo>
                    <a:pt x="145" y="531"/>
                  </a:lnTo>
                  <a:lnTo>
                    <a:pt x="148" y="534"/>
                  </a:lnTo>
                  <a:lnTo>
                    <a:pt x="153" y="537"/>
                  </a:lnTo>
                  <a:lnTo>
                    <a:pt x="157" y="538"/>
                  </a:lnTo>
                  <a:lnTo>
                    <a:pt x="426" y="538"/>
                  </a:lnTo>
                  <a:lnTo>
                    <a:pt x="426" y="538"/>
                  </a:lnTo>
                  <a:lnTo>
                    <a:pt x="431" y="537"/>
                  </a:lnTo>
                  <a:lnTo>
                    <a:pt x="435" y="534"/>
                  </a:lnTo>
                  <a:lnTo>
                    <a:pt x="439" y="531"/>
                  </a:lnTo>
                  <a:lnTo>
                    <a:pt x="440" y="526"/>
                  </a:lnTo>
                  <a:lnTo>
                    <a:pt x="440" y="526"/>
                  </a:lnTo>
                  <a:lnTo>
                    <a:pt x="439" y="521"/>
                  </a:lnTo>
                  <a:lnTo>
                    <a:pt x="435" y="516"/>
                  </a:lnTo>
                  <a:lnTo>
                    <a:pt x="431" y="514"/>
                  </a:lnTo>
                  <a:lnTo>
                    <a:pt x="426" y="512"/>
                  </a:lnTo>
                  <a:lnTo>
                    <a:pt x="389" y="512"/>
                  </a:lnTo>
                  <a:lnTo>
                    <a:pt x="389" y="512"/>
                  </a:lnTo>
                  <a:lnTo>
                    <a:pt x="382" y="492"/>
                  </a:lnTo>
                  <a:lnTo>
                    <a:pt x="378" y="470"/>
                  </a:lnTo>
                  <a:lnTo>
                    <a:pt x="374" y="448"/>
                  </a:lnTo>
                  <a:lnTo>
                    <a:pt x="373" y="426"/>
                  </a:lnTo>
                  <a:lnTo>
                    <a:pt x="528" y="426"/>
                  </a:lnTo>
                  <a:lnTo>
                    <a:pt x="528" y="426"/>
                  </a:lnTo>
                  <a:lnTo>
                    <a:pt x="540" y="424"/>
                  </a:lnTo>
                  <a:lnTo>
                    <a:pt x="550" y="421"/>
                  </a:lnTo>
                  <a:lnTo>
                    <a:pt x="560" y="416"/>
                  </a:lnTo>
                  <a:lnTo>
                    <a:pt x="567" y="408"/>
                  </a:lnTo>
                  <a:lnTo>
                    <a:pt x="574" y="401"/>
                  </a:lnTo>
                  <a:lnTo>
                    <a:pt x="579" y="391"/>
                  </a:lnTo>
                  <a:lnTo>
                    <a:pt x="583" y="382"/>
                  </a:lnTo>
                  <a:lnTo>
                    <a:pt x="584" y="371"/>
                  </a:lnTo>
                  <a:lnTo>
                    <a:pt x="584" y="55"/>
                  </a:lnTo>
                  <a:lnTo>
                    <a:pt x="584" y="55"/>
                  </a:lnTo>
                  <a:lnTo>
                    <a:pt x="583" y="44"/>
                  </a:lnTo>
                  <a:lnTo>
                    <a:pt x="579" y="34"/>
                  </a:lnTo>
                  <a:lnTo>
                    <a:pt x="574" y="25"/>
                  </a:lnTo>
                  <a:lnTo>
                    <a:pt x="567" y="17"/>
                  </a:lnTo>
                  <a:lnTo>
                    <a:pt x="560" y="10"/>
                  </a:lnTo>
                  <a:lnTo>
                    <a:pt x="550" y="5"/>
                  </a:lnTo>
                  <a:lnTo>
                    <a:pt x="540" y="1"/>
                  </a:lnTo>
                  <a:lnTo>
                    <a:pt x="528" y="0"/>
                  </a:lnTo>
                  <a:lnTo>
                    <a:pt x="528" y="0"/>
                  </a:lnTo>
                  <a:close/>
                  <a:moveTo>
                    <a:pt x="25" y="55"/>
                  </a:moveTo>
                  <a:lnTo>
                    <a:pt x="25" y="55"/>
                  </a:lnTo>
                  <a:lnTo>
                    <a:pt x="25" y="49"/>
                  </a:lnTo>
                  <a:lnTo>
                    <a:pt x="28" y="44"/>
                  </a:lnTo>
                  <a:lnTo>
                    <a:pt x="30" y="39"/>
                  </a:lnTo>
                  <a:lnTo>
                    <a:pt x="34" y="34"/>
                  </a:lnTo>
                  <a:lnTo>
                    <a:pt x="39" y="31"/>
                  </a:lnTo>
                  <a:lnTo>
                    <a:pt x="44" y="28"/>
                  </a:lnTo>
                  <a:lnTo>
                    <a:pt x="49" y="26"/>
                  </a:lnTo>
                  <a:lnTo>
                    <a:pt x="55" y="26"/>
                  </a:lnTo>
                  <a:lnTo>
                    <a:pt x="528" y="26"/>
                  </a:lnTo>
                  <a:lnTo>
                    <a:pt x="528" y="26"/>
                  </a:lnTo>
                  <a:lnTo>
                    <a:pt x="534" y="26"/>
                  </a:lnTo>
                  <a:lnTo>
                    <a:pt x="540" y="28"/>
                  </a:lnTo>
                  <a:lnTo>
                    <a:pt x="545" y="31"/>
                  </a:lnTo>
                  <a:lnTo>
                    <a:pt x="550" y="34"/>
                  </a:lnTo>
                  <a:lnTo>
                    <a:pt x="554" y="39"/>
                  </a:lnTo>
                  <a:lnTo>
                    <a:pt x="556" y="44"/>
                  </a:lnTo>
                  <a:lnTo>
                    <a:pt x="559" y="49"/>
                  </a:lnTo>
                  <a:lnTo>
                    <a:pt x="559" y="55"/>
                  </a:lnTo>
                  <a:lnTo>
                    <a:pt x="559" y="342"/>
                  </a:lnTo>
                  <a:lnTo>
                    <a:pt x="25" y="342"/>
                  </a:lnTo>
                  <a:lnTo>
                    <a:pt x="25" y="55"/>
                  </a:lnTo>
                  <a:close/>
                  <a:moveTo>
                    <a:pt x="221" y="512"/>
                  </a:moveTo>
                  <a:lnTo>
                    <a:pt x="221" y="512"/>
                  </a:lnTo>
                  <a:lnTo>
                    <a:pt x="227" y="492"/>
                  </a:lnTo>
                  <a:lnTo>
                    <a:pt x="232" y="470"/>
                  </a:lnTo>
                  <a:lnTo>
                    <a:pt x="234" y="448"/>
                  </a:lnTo>
                  <a:lnTo>
                    <a:pt x="237" y="426"/>
                  </a:lnTo>
                  <a:lnTo>
                    <a:pt x="347" y="426"/>
                  </a:lnTo>
                  <a:lnTo>
                    <a:pt x="347" y="426"/>
                  </a:lnTo>
                  <a:lnTo>
                    <a:pt x="349" y="448"/>
                  </a:lnTo>
                  <a:lnTo>
                    <a:pt x="352" y="470"/>
                  </a:lnTo>
                  <a:lnTo>
                    <a:pt x="357" y="492"/>
                  </a:lnTo>
                  <a:lnTo>
                    <a:pt x="362" y="512"/>
                  </a:lnTo>
                  <a:lnTo>
                    <a:pt x="221" y="512"/>
                  </a:lnTo>
                  <a:close/>
                  <a:moveTo>
                    <a:pt x="559" y="371"/>
                  </a:moveTo>
                  <a:lnTo>
                    <a:pt x="559" y="371"/>
                  </a:lnTo>
                  <a:lnTo>
                    <a:pt x="559" y="371"/>
                  </a:lnTo>
                  <a:lnTo>
                    <a:pt x="559" y="375"/>
                  </a:lnTo>
                  <a:lnTo>
                    <a:pt x="556" y="382"/>
                  </a:lnTo>
                  <a:lnTo>
                    <a:pt x="554" y="386"/>
                  </a:lnTo>
                  <a:lnTo>
                    <a:pt x="550" y="391"/>
                  </a:lnTo>
                  <a:lnTo>
                    <a:pt x="545" y="395"/>
                  </a:lnTo>
                  <a:lnTo>
                    <a:pt x="540" y="397"/>
                  </a:lnTo>
                  <a:lnTo>
                    <a:pt x="534" y="400"/>
                  </a:lnTo>
                  <a:lnTo>
                    <a:pt x="528" y="400"/>
                  </a:lnTo>
                  <a:lnTo>
                    <a:pt x="55" y="400"/>
                  </a:lnTo>
                  <a:lnTo>
                    <a:pt x="55" y="400"/>
                  </a:lnTo>
                  <a:lnTo>
                    <a:pt x="49" y="400"/>
                  </a:lnTo>
                  <a:lnTo>
                    <a:pt x="44" y="397"/>
                  </a:lnTo>
                  <a:lnTo>
                    <a:pt x="39" y="395"/>
                  </a:lnTo>
                  <a:lnTo>
                    <a:pt x="34" y="391"/>
                  </a:lnTo>
                  <a:lnTo>
                    <a:pt x="30" y="386"/>
                  </a:lnTo>
                  <a:lnTo>
                    <a:pt x="28" y="382"/>
                  </a:lnTo>
                  <a:lnTo>
                    <a:pt x="25" y="375"/>
                  </a:lnTo>
                  <a:lnTo>
                    <a:pt x="25" y="371"/>
                  </a:lnTo>
                  <a:lnTo>
                    <a:pt x="25" y="367"/>
                  </a:lnTo>
                  <a:lnTo>
                    <a:pt x="559" y="367"/>
                  </a:lnTo>
                  <a:lnTo>
                    <a:pt x="559" y="37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67">
              <a:extLst>
                <a:ext uri="{FF2B5EF4-FFF2-40B4-BE49-F238E27FC236}">
                  <a16:creationId xmlns:a16="http://schemas.microsoft.com/office/drawing/2014/main" id="{82EC3BA1-F8C5-49FE-8546-69028D81D89A}"/>
                </a:ext>
              </a:extLst>
            </p:cNvPr>
            <p:cNvSpPr>
              <a:spLocks/>
            </p:cNvSpPr>
            <p:nvPr userDrawn="1"/>
          </p:nvSpPr>
          <p:spPr bwMode="auto">
            <a:xfrm>
              <a:off x="-2144712" y="6034088"/>
              <a:ext cx="179388" cy="31750"/>
            </a:xfrm>
            <a:custGeom>
              <a:avLst/>
              <a:gdLst>
                <a:gd name="T0" fmla="*/ 12 w 113"/>
                <a:gd name="T1" fmla="*/ 20 h 20"/>
                <a:gd name="T2" fmla="*/ 12 w 113"/>
                <a:gd name="T3" fmla="*/ 20 h 20"/>
                <a:gd name="T4" fmla="*/ 101 w 113"/>
                <a:gd name="T5" fmla="*/ 20 h 20"/>
                <a:gd name="T6" fmla="*/ 101 w 113"/>
                <a:gd name="T7" fmla="*/ 20 h 20"/>
                <a:gd name="T8" fmla="*/ 105 w 113"/>
                <a:gd name="T9" fmla="*/ 18 h 20"/>
                <a:gd name="T10" fmla="*/ 109 w 113"/>
                <a:gd name="T11" fmla="*/ 16 h 20"/>
                <a:gd name="T12" fmla="*/ 112 w 113"/>
                <a:gd name="T13" fmla="*/ 14 h 20"/>
                <a:gd name="T14" fmla="*/ 113 w 113"/>
                <a:gd name="T15" fmla="*/ 10 h 20"/>
                <a:gd name="T16" fmla="*/ 113 w 113"/>
                <a:gd name="T17" fmla="*/ 10 h 20"/>
                <a:gd name="T18" fmla="*/ 112 w 113"/>
                <a:gd name="T19" fmla="*/ 5 h 20"/>
                <a:gd name="T20" fmla="*/ 109 w 113"/>
                <a:gd name="T21" fmla="*/ 3 h 20"/>
                <a:gd name="T22" fmla="*/ 105 w 113"/>
                <a:gd name="T23" fmla="*/ 0 h 20"/>
                <a:gd name="T24" fmla="*/ 99 w 113"/>
                <a:gd name="T25" fmla="*/ 0 h 20"/>
                <a:gd name="T26" fmla="*/ 99 w 113"/>
                <a:gd name="T27" fmla="*/ 0 h 20"/>
                <a:gd name="T28" fmla="*/ 56 w 113"/>
                <a:gd name="T29" fmla="*/ 0 h 20"/>
                <a:gd name="T30" fmla="*/ 56 w 113"/>
                <a:gd name="T31" fmla="*/ 0 h 20"/>
                <a:gd name="T32" fmla="*/ 56 w 113"/>
                <a:gd name="T33" fmla="*/ 0 h 20"/>
                <a:gd name="T34" fmla="*/ 56 w 113"/>
                <a:gd name="T35" fmla="*/ 0 h 20"/>
                <a:gd name="T36" fmla="*/ 12 w 113"/>
                <a:gd name="T37" fmla="*/ 0 h 20"/>
                <a:gd name="T38" fmla="*/ 12 w 113"/>
                <a:gd name="T39" fmla="*/ 0 h 20"/>
                <a:gd name="T40" fmla="*/ 8 w 113"/>
                <a:gd name="T41" fmla="*/ 0 h 20"/>
                <a:gd name="T42" fmla="*/ 3 w 113"/>
                <a:gd name="T43" fmla="*/ 3 h 20"/>
                <a:gd name="T44" fmla="*/ 0 w 113"/>
                <a:gd name="T45" fmla="*/ 5 h 20"/>
                <a:gd name="T46" fmla="*/ 0 w 113"/>
                <a:gd name="T47" fmla="*/ 9 h 20"/>
                <a:gd name="T48" fmla="*/ 0 w 113"/>
                <a:gd name="T49" fmla="*/ 9 h 20"/>
                <a:gd name="T50" fmla="*/ 0 w 113"/>
                <a:gd name="T51" fmla="*/ 14 h 20"/>
                <a:gd name="T52" fmla="*/ 3 w 113"/>
                <a:gd name="T53" fmla="*/ 16 h 20"/>
                <a:gd name="T54" fmla="*/ 6 w 113"/>
                <a:gd name="T55" fmla="*/ 18 h 20"/>
                <a:gd name="T56" fmla="*/ 12 w 113"/>
                <a:gd name="T57" fmla="*/ 20 h 20"/>
                <a:gd name="T58" fmla="*/ 12 w 113"/>
                <a:gd name="T5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3" h="20">
                  <a:moveTo>
                    <a:pt x="12" y="20"/>
                  </a:moveTo>
                  <a:lnTo>
                    <a:pt x="12" y="20"/>
                  </a:lnTo>
                  <a:lnTo>
                    <a:pt x="101" y="20"/>
                  </a:lnTo>
                  <a:lnTo>
                    <a:pt x="101" y="20"/>
                  </a:lnTo>
                  <a:lnTo>
                    <a:pt x="105" y="18"/>
                  </a:lnTo>
                  <a:lnTo>
                    <a:pt x="109" y="16"/>
                  </a:lnTo>
                  <a:lnTo>
                    <a:pt x="112" y="14"/>
                  </a:lnTo>
                  <a:lnTo>
                    <a:pt x="113" y="10"/>
                  </a:lnTo>
                  <a:lnTo>
                    <a:pt x="113" y="10"/>
                  </a:lnTo>
                  <a:lnTo>
                    <a:pt x="112" y="5"/>
                  </a:lnTo>
                  <a:lnTo>
                    <a:pt x="109" y="3"/>
                  </a:lnTo>
                  <a:lnTo>
                    <a:pt x="105" y="0"/>
                  </a:lnTo>
                  <a:lnTo>
                    <a:pt x="99" y="0"/>
                  </a:lnTo>
                  <a:lnTo>
                    <a:pt x="99" y="0"/>
                  </a:lnTo>
                  <a:lnTo>
                    <a:pt x="56" y="0"/>
                  </a:lnTo>
                  <a:lnTo>
                    <a:pt x="56" y="0"/>
                  </a:lnTo>
                  <a:lnTo>
                    <a:pt x="56" y="0"/>
                  </a:lnTo>
                  <a:lnTo>
                    <a:pt x="56" y="0"/>
                  </a:lnTo>
                  <a:lnTo>
                    <a:pt x="12" y="0"/>
                  </a:lnTo>
                  <a:lnTo>
                    <a:pt x="12" y="0"/>
                  </a:lnTo>
                  <a:lnTo>
                    <a:pt x="8" y="0"/>
                  </a:lnTo>
                  <a:lnTo>
                    <a:pt x="3" y="3"/>
                  </a:lnTo>
                  <a:lnTo>
                    <a:pt x="0" y="5"/>
                  </a:lnTo>
                  <a:lnTo>
                    <a:pt x="0" y="9"/>
                  </a:lnTo>
                  <a:lnTo>
                    <a:pt x="0" y="9"/>
                  </a:lnTo>
                  <a:lnTo>
                    <a:pt x="0" y="14"/>
                  </a:lnTo>
                  <a:lnTo>
                    <a:pt x="3" y="16"/>
                  </a:lnTo>
                  <a:lnTo>
                    <a:pt x="6" y="18"/>
                  </a:lnTo>
                  <a:lnTo>
                    <a:pt x="12" y="20"/>
                  </a:lnTo>
                  <a:lnTo>
                    <a:pt x="12" y="2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68">
              <a:extLst>
                <a:ext uri="{FF2B5EF4-FFF2-40B4-BE49-F238E27FC236}">
                  <a16:creationId xmlns:a16="http://schemas.microsoft.com/office/drawing/2014/main" id="{C23066F0-F745-469C-BC9D-ACC22DB5345D}"/>
                </a:ext>
              </a:extLst>
            </p:cNvPr>
            <p:cNvSpPr>
              <a:spLocks/>
            </p:cNvSpPr>
            <p:nvPr userDrawn="1"/>
          </p:nvSpPr>
          <p:spPr bwMode="auto">
            <a:xfrm>
              <a:off x="-2144712" y="6108700"/>
              <a:ext cx="180975" cy="31750"/>
            </a:xfrm>
            <a:custGeom>
              <a:avLst/>
              <a:gdLst>
                <a:gd name="T0" fmla="*/ 45 w 114"/>
                <a:gd name="T1" fmla="*/ 20 h 20"/>
                <a:gd name="T2" fmla="*/ 45 w 114"/>
                <a:gd name="T3" fmla="*/ 20 h 20"/>
                <a:gd name="T4" fmla="*/ 99 w 114"/>
                <a:gd name="T5" fmla="*/ 20 h 20"/>
                <a:gd name="T6" fmla="*/ 99 w 114"/>
                <a:gd name="T7" fmla="*/ 20 h 20"/>
                <a:gd name="T8" fmla="*/ 104 w 114"/>
                <a:gd name="T9" fmla="*/ 19 h 20"/>
                <a:gd name="T10" fmla="*/ 104 w 114"/>
                <a:gd name="T11" fmla="*/ 19 h 20"/>
                <a:gd name="T12" fmla="*/ 108 w 114"/>
                <a:gd name="T13" fmla="*/ 19 h 20"/>
                <a:gd name="T14" fmla="*/ 112 w 114"/>
                <a:gd name="T15" fmla="*/ 17 h 20"/>
                <a:gd name="T16" fmla="*/ 113 w 114"/>
                <a:gd name="T17" fmla="*/ 14 h 20"/>
                <a:gd name="T18" fmla="*/ 114 w 114"/>
                <a:gd name="T19" fmla="*/ 9 h 20"/>
                <a:gd name="T20" fmla="*/ 114 w 114"/>
                <a:gd name="T21" fmla="*/ 9 h 20"/>
                <a:gd name="T22" fmla="*/ 113 w 114"/>
                <a:gd name="T23" fmla="*/ 6 h 20"/>
                <a:gd name="T24" fmla="*/ 112 w 114"/>
                <a:gd name="T25" fmla="*/ 3 h 20"/>
                <a:gd name="T26" fmla="*/ 108 w 114"/>
                <a:gd name="T27" fmla="*/ 1 h 20"/>
                <a:gd name="T28" fmla="*/ 103 w 114"/>
                <a:gd name="T29" fmla="*/ 1 h 20"/>
                <a:gd name="T30" fmla="*/ 103 w 114"/>
                <a:gd name="T31" fmla="*/ 1 h 20"/>
                <a:gd name="T32" fmla="*/ 58 w 114"/>
                <a:gd name="T33" fmla="*/ 0 h 20"/>
                <a:gd name="T34" fmla="*/ 58 w 114"/>
                <a:gd name="T35" fmla="*/ 0 h 20"/>
                <a:gd name="T36" fmla="*/ 58 w 114"/>
                <a:gd name="T37" fmla="*/ 0 h 20"/>
                <a:gd name="T38" fmla="*/ 12 w 114"/>
                <a:gd name="T39" fmla="*/ 0 h 20"/>
                <a:gd name="T40" fmla="*/ 12 w 114"/>
                <a:gd name="T41" fmla="*/ 0 h 20"/>
                <a:gd name="T42" fmla="*/ 6 w 114"/>
                <a:gd name="T43" fmla="*/ 1 h 20"/>
                <a:gd name="T44" fmla="*/ 3 w 114"/>
                <a:gd name="T45" fmla="*/ 3 h 20"/>
                <a:gd name="T46" fmla="*/ 0 w 114"/>
                <a:gd name="T47" fmla="*/ 6 h 20"/>
                <a:gd name="T48" fmla="*/ 0 w 114"/>
                <a:gd name="T49" fmla="*/ 9 h 20"/>
                <a:gd name="T50" fmla="*/ 0 w 114"/>
                <a:gd name="T51" fmla="*/ 9 h 20"/>
                <a:gd name="T52" fmla="*/ 0 w 114"/>
                <a:gd name="T53" fmla="*/ 14 h 20"/>
                <a:gd name="T54" fmla="*/ 3 w 114"/>
                <a:gd name="T55" fmla="*/ 17 h 20"/>
                <a:gd name="T56" fmla="*/ 6 w 114"/>
                <a:gd name="T57" fmla="*/ 19 h 20"/>
                <a:gd name="T58" fmla="*/ 12 w 114"/>
                <a:gd name="T59" fmla="*/ 20 h 20"/>
                <a:gd name="T60" fmla="*/ 12 w 114"/>
                <a:gd name="T61" fmla="*/ 20 h 20"/>
                <a:gd name="T62" fmla="*/ 45 w 114"/>
                <a:gd name="T63" fmla="*/ 20 h 20"/>
                <a:gd name="T64" fmla="*/ 45 w 114"/>
                <a:gd name="T6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 h="20">
                  <a:moveTo>
                    <a:pt x="45" y="20"/>
                  </a:moveTo>
                  <a:lnTo>
                    <a:pt x="45" y="20"/>
                  </a:lnTo>
                  <a:lnTo>
                    <a:pt x="99" y="20"/>
                  </a:lnTo>
                  <a:lnTo>
                    <a:pt x="99" y="20"/>
                  </a:lnTo>
                  <a:lnTo>
                    <a:pt x="104" y="19"/>
                  </a:lnTo>
                  <a:lnTo>
                    <a:pt x="104" y="19"/>
                  </a:lnTo>
                  <a:lnTo>
                    <a:pt x="108" y="19"/>
                  </a:lnTo>
                  <a:lnTo>
                    <a:pt x="112" y="17"/>
                  </a:lnTo>
                  <a:lnTo>
                    <a:pt x="113" y="14"/>
                  </a:lnTo>
                  <a:lnTo>
                    <a:pt x="114" y="9"/>
                  </a:lnTo>
                  <a:lnTo>
                    <a:pt x="114" y="9"/>
                  </a:lnTo>
                  <a:lnTo>
                    <a:pt x="113" y="6"/>
                  </a:lnTo>
                  <a:lnTo>
                    <a:pt x="112" y="3"/>
                  </a:lnTo>
                  <a:lnTo>
                    <a:pt x="108" y="1"/>
                  </a:lnTo>
                  <a:lnTo>
                    <a:pt x="103" y="1"/>
                  </a:lnTo>
                  <a:lnTo>
                    <a:pt x="103" y="1"/>
                  </a:lnTo>
                  <a:lnTo>
                    <a:pt x="58" y="0"/>
                  </a:lnTo>
                  <a:lnTo>
                    <a:pt x="58" y="0"/>
                  </a:lnTo>
                  <a:lnTo>
                    <a:pt x="58" y="0"/>
                  </a:lnTo>
                  <a:lnTo>
                    <a:pt x="12" y="0"/>
                  </a:lnTo>
                  <a:lnTo>
                    <a:pt x="12" y="0"/>
                  </a:lnTo>
                  <a:lnTo>
                    <a:pt x="6" y="1"/>
                  </a:lnTo>
                  <a:lnTo>
                    <a:pt x="3" y="3"/>
                  </a:lnTo>
                  <a:lnTo>
                    <a:pt x="0" y="6"/>
                  </a:lnTo>
                  <a:lnTo>
                    <a:pt x="0" y="9"/>
                  </a:lnTo>
                  <a:lnTo>
                    <a:pt x="0" y="9"/>
                  </a:lnTo>
                  <a:lnTo>
                    <a:pt x="0" y="14"/>
                  </a:lnTo>
                  <a:lnTo>
                    <a:pt x="3" y="17"/>
                  </a:lnTo>
                  <a:lnTo>
                    <a:pt x="6" y="19"/>
                  </a:lnTo>
                  <a:lnTo>
                    <a:pt x="12" y="20"/>
                  </a:lnTo>
                  <a:lnTo>
                    <a:pt x="12" y="20"/>
                  </a:lnTo>
                  <a:lnTo>
                    <a:pt x="45" y="20"/>
                  </a:lnTo>
                  <a:lnTo>
                    <a:pt x="45" y="2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69">
              <a:extLst>
                <a:ext uri="{FF2B5EF4-FFF2-40B4-BE49-F238E27FC236}">
                  <a16:creationId xmlns:a16="http://schemas.microsoft.com/office/drawing/2014/main" id="{8F5D42B7-6F58-4F19-82B4-000C22B8AD14}"/>
                </a:ext>
              </a:extLst>
            </p:cNvPr>
            <p:cNvSpPr>
              <a:spLocks noEditPoints="1"/>
            </p:cNvSpPr>
            <p:nvPr userDrawn="1"/>
          </p:nvSpPr>
          <p:spPr bwMode="auto">
            <a:xfrm>
              <a:off x="-2322512" y="5953125"/>
              <a:ext cx="447675" cy="273050"/>
            </a:xfrm>
            <a:custGeom>
              <a:avLst/>
              <a:gdLst>
                <a:gd name="T0" fmla="*/ 248 w 282"/>
                <a:gd name="T1" fmla="*/ 168 h 172"/>
                <a:gd name="T2" fmla="*/ 264 w 282"/>
                <a:gd name="T3" fmla="*/ 167 h 172"/>
                <a:gd name="T4" fmla="*/ 274 w 282"/>
                <a:gd name="T5" fmla="*/ 161 h 172"/>
                <a:gd name="T6" fmla="*/ 280 w 282"/>
                <a:gd name="T7" fmla="*/ 151 h 172"/>
                <a:gd name="T8" fmla="*/ 282 w 282"/>
                <a:gd name="T9" fmla="*/ 135 h 172"/>
                <a:gd name="T10" fmla="*/ 282 w 282"/>
                <a:gd name="T11" fmla="*/ 29 h 172"/>
                <a:gd name="T12" fmla="*/ 281 w 282"/>
                <a:gd name="T13" fmla="*/ 22 h 172"/>
                <a:gd name="T14" fmla="*/ 277 w 282"/>
                <a:gd name="T15" fmla="*/ 11 h 172"/>
                <a:gd name="T16" fmla="*/ 270 w 282"/>
                <a:gd name="T17" fmla="*/ 3 h 172"/>
                <a:gd name="T18" fmla="*/ 259 w 282"/>
                <a:gd name="T19" fmla="*/ 0 h 172"/>
                <a:gd name="T20" fmla="*/ 252 w 282"/>
                <a:gd name="T21" fmla="*/ 0 h 172"/>
                <a:gd name="T22" fmla="*/ 29 w 282"/>
                <a:gd name="T23" fmla="*/ 0 h 172"/>
                <a:gd name="T24" fmla="*/ 17 w 282"/>
                <a:gd name="T25" fmla="*/ 1 h 172"/>
                <a:gd name="T26" fmla="*/ 7 w 282"/>
                <a:gd name="T27" fmla="*/ 7 h 172"/>
                <a:gd name="T28" fmla="*/ 1 w 282"/>
                <a:gd name="T29" fmla="*/ 16 h 172"/>
                <a:gd name="T30" fmla="*/ 0 w 282"/>
                <a:gd name="T31" fmla="*/ 29 h 172"/>
                <a:gd name="T32" fmla="*/ 0 w 282"/>
                <a:gd name="T33" fmla="*/ 139 h 172"/>
                <a:gd name="T34" fmla="*/ 0 w 282"/>
                <a:gd name="T35" fmla="*/ 146 h 172"/>
                <a:gd name="T36" fmla="*/ 3 w 282"/>
                <a:gd name="T37" fmla="*/ 157 h 172"/>
                <a:gd name="T38" fmla="*/ 11 w 282"/>
                <a:gd name="T39" fmla="*/ 165 h 172"/>
                <a:gd name="T40" fmla="*/ 23 w 282"/>
                <a:gd name="T41" fmla="*/ 168 h 172"/>
                <a:gd name="T42" fmla="*/ 30 w 282"/>
                <a:gd name="T43" fmla="*/ 168 h 172"/>
                <a:gd name="T44" fmla="*/ 248 w 282"/>
                <a:gd name="T45" fmla="*/ 168 h 172"/>
                <a:gd name="T46" fmla="*/ 142 w 282"/>
                <a:gd name="T47" fmla="*/ 172 h 172"/>
                <a:gd name="T48" fmla="*/ 30 w 282"/>
                <a:gd name="T49" fmla="*/ 149 h 172"/>
                <a:gd name="T50" fmla="*/ 22 w 282"/>
                <a:gd name="T51" fmla="*/ 148 h 172"/>
                <a:gd name="T52" fmla="*/ 19 w 282"/>
                <a:gd name="T53" fmla="*/ 138 h 172"/>
                <a:gd name="T54" fmla="*/ 19 w 282"/>
                <a:gd name="T55" fmla="*/ 29 h 172"/>
                <a:gd name="T56" fmla="*/ 19 w 282"/>
                <a:gd name="T57" fmla="*/ 24 h 172"/>
                <a:gd name="T58" fmla="*/ 24 w 282"/>
                <a:gd name="T59" fmla="*/ 19 h 172"/>
                <a:gd name="T60" fmla="*/ 30 w 282"/>
                <a:gd name="T61" fmla="*/ 19 h 172"/>
                <a:gd name="T62" fmla="*/ 250 w 282"/>
                <a:gd name="T63" fmla="*/ 19 h 172"/>
                <a:gd name="T64" fmla="*/ 260 w 282"/>
                <a:gd name="T65" fmla="*/ 21 h 172"/>
                <a:gd name="T66" fmla="*/ 261 w 282"/>
                <a:gd name="T67" fmla="*/ 30 h 172"/>
                <a:gd name="T68" fmla="*/ 261 w 282"/>
                <a:gd name="T69" fmla="*/ 137 h 172"/>
                <a:gd name="T70" fmla="*/ 261 w 282"/>
                <a:gd name="T71" fmla="*/ 144 h 172"/>
                <a:gd name="T72" fmla="*/ 257 w 282"/>
                <a:gd name="T73" fmla="*/ 149 h 172"/>
                <a:gd name="T74" fmla="*/ 250 w 282"/>
                <a:gd name="T75" fmla="*/ 149 h 172"/>
                <a:gd name="T76" fmla="*/ 140 w 282"/>
                <a:gd name="T77" fmla="*/ 149 h 172"/>
                <a:gd name="T78" fmla="*/ 30 w 282"/>
                <a:gd name="T79" fmla="*/ 14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2" h="172">
                  <a:moveTo>
                    <a:pt x="248" y="168"/>
                  </a:moveTo>
                  <a:lnTo>
                    <a:pt x="248" y="168"/>
                  </a:lnTo>
                  <a:lnTo>
                    <a:pt x="257" y="168"/>
                  </a:lnTo>
                  <a:lnTo>
                    <a:pt x="264" y="167"/>
                  </a:lnTo>
                  <a:lnTo>
                    <a:pt x="270" y="165"/>
                  </a:lnTo>
                  <a:lnTo>
                    <a:pt x="274" y="161"/>
                  </a:lnTo>
                  <a:lnTo>
                    <a:pt x="277" y="157"/>
                  </a:lnTo>
                  <a:lnTo>
                    <a:pt x="280" y="151"/>
                  </a:lnTo>
                  <a:lnTo>
                    <a:pt x="281" y="144"/>
                  </a:lnTo>
                  <a:lnTo>
                    <a:pt x="282" y="135"/>
                  </a:lnTo>
                  <a:lnTo>
                    <a:pt x="282" y="135"/>
                  </a:lnTo>
                  <a:lnTo>
                    <a:pt x="282" y="29"/>
                  </a:lnTo>
                  <a:lnTo>
                    <a:pt x="282" y="29"/>
                  </a:lnTo>
                  <a:lnTo>
                    <a:pt x="281" y="22"/>
                  </a:lnTo>
                  <a:lnTo>
                    <a:pt x="280" y="16"/>
                  </a:lnTo>
                  <a:lnTo>
                    <a:pt x="277" y="11"/>
                  </a:lnTo>
                  <a:lnTo>
                    <a:pt x="274" y="7"/>
                  </a:lnTo>
                  <a:lnTo>
                    <a:pt x="270" y="3"/>
                  </a:lnTo>
                  <a:lnTo>
                    <a:pt x="265" y="1"/>
                  </a:lnTo>
                  <a:lnTo>
                    <a:pt x="259" y="0"/>
                  </a:lnTo>
                  <a:lnTo>
                    <a:pt x="252" y="0"/>
                  </a:lnTo>
                  <a:lnTo>
                    <a:pt x="252" y="0"/>
                  </a:lnTo>
                  <a:lnTo>
                    <a:pt x="29" y="0"/>
                  </a:lnTo>
                  <a:lnTo>
                    <a:pt x="29" y="0"/>
                  </a:lnTo>
                  <a:lnTo>
                    <a:pt x="23" y="0"/>
                  </a:lnTo>
                  <a:lnTo>
                    <a:pt x="17" y="1"/>
                  </a:lnTo>
                  <a:lnTo>
                    <a:pt x="11" y="3"/>
                  </a:lnTo>
                  <a:lnTo>
                    <a:pt x="7" y="7"/>
                  </a:lnTo>
                  <a:lnTo>
                    <a:pt x="3" y="11"/>
                  </a:lnTo>
                  <a:lnTo>
                    <a:pt x="1" y="16"/>
                  </a:lnTo>
                  <a:lnTo>
                    <a:pt x="0" y="22"/>
                  </a:lnTo>
                  <a:lnTo>
                    <a:pt x="0" y="29"/>
                  </a:lnTo>
                  <a:lnTo>
                    <a:pt x="0" y="29"/>
                  </a:lnTo>
                  <a:lnTo>
                    <a:pt x="0" y="139"/>
                  </a:lnTo>
                  <a:lnTo>
                    <a:pt x="0" y="139"/>
                  </a:lnTo>
                  <a:lnTo>
                    <a:pt x="0" y="146"/>
                  </a:lnTo>
                  <a:lnTo>
                    <a:pt x="1" y="153"/>
                  </a:lnTo>
                  <a:lnTo>
                    <a:pt x="3" y="157"/>
                  </a:lnTo>
                  <a:lnTo>
                    <a:pt x="7" y="161"/>
                  </a:lnTo>
                  <a:lnTo>
                    <a:pt x="11" y="165"/>
                  </a:lnTo>
                  <a:lnTo>
                    <a:pt x="17" y="167"/>
                  </a:lnTo>
                  <a:lnTo>
                    <a:pt x="23" y="168"/>
                  </a:lnTo>
                  <a:lnTo>
                    <a:pt x="30" y="168"/>
                  </a:lnTo>
                  <a:lnTo>
                    <a:pt x="30" y="168"/>
                  </a:lnTo>
                  <a:lnTo>
                    <a:pt x="248" y="168"/>
                  </a:lnTo>
                  <a:lnTo>
                    <a:pt x="248" y="168"/>
                  </a:lnTo>
                  <a:close/>
                  <a:moveTo>
                    <a:pt x="142" y="172"/>
                  </a:moveTo>
                  <a:lnTo>
                    <a:pt x="142" y="172"/>
                  </a:lnTo>
                  <a:close/>
                  <a:moveTo>
                    <a:pt x="30" y="149"/>
                  </a:moveTo>
                  <a:lnTo>
                    <a:pt x="30" y="149"/>
                  </a:lnTo>
                  <a:lnTo>
                    <a:pt x="24" y="149"/>
                  </a:lnTo>
                  <a:lnTo>
                    <a:pt x="22" y="148"/>
                  </a:lnTo>
                  <a:lnTo>
                    <a:pt x="19" y="144"/>
                  </a:lnTo>
                  <a:lnTo>
                    <a:pt x="19" y="138"/>
                  </a:lnTo>
                  <a:lnTo>
                    <a:pt x="19" y="138"/>
                  </a:lnTo>
                  <a:lnTo>
                    <a:pt x="19" y="29"/>
                  </a:lnTo>
                  <a:lnTo>
                    <a:pt x="19" y="29"/>
                  </a:lnTo>
                  <a:lnTo>
                    <a:pt x="19" y="24"/>
                  </a:lnTo>
                  <a:lnTo>
                    <a:pt x="22" y="21"/>
                  </a:lnTo>
                  <a:lnTo>
                    <a:pt x="24" y="19"/>
                  </a:lnTo>
                  <a:lnTo>
                    <a:pt x="30" y="19"/>
                  </a:lnTo>
                  <a:lnTo>
                    <a:pt x="30" y="19"/>
                  </a:lnTo>
                  <a:lnTo>
                    <a:pt x="250" y="19"/>
                  </a:lnTo>
                  <a:lnTo>
                    <a:pt x="250" y="19"/>
                  </a:lnTo>
                  <a:lnTo>
                    <a:pt x="257" y="19"/>
                  </a:lnTo>
                  <a:lnTo>
                    <a:pt x="260" y="21"/>
                  </a:lnTo>
                  <a:lnTo>
                    <a:pt x="261" y="24"/>
                  </a:lnTo>
                  <a:lnTo>
                    <a:pt x="261" y="30"/>
                  </a:lnTo>
                  <a:lnTo>
                    <a:pt x="261" y="30"/>
                  </a:lnTo>
                  <a:lnTo>
                    <a:pt x="261" y="137"/>
                  </a:lnTo>
                  <a:lnTo>
                    <a:pt x="261" y="137"/>
                  </a:lnTo>
                  <a:lnTo>
                    <a:pt x="261" y="144"/>
                  </a:lnTo>
                  <a:lnTo>
                    <a:pt x="260" y="148"/>
                  </a:lnTo>
                  <a:lnTo>
                    <a:pt x="257" y="149"/>
                  </a:lnTo>
                  <a:lnTo>
                    <a:pt x="250" y="149"/>
                  </a:lnTo>
                  <a:lnTo>
                    <a:pt x="250" y="149"/>
                  </a:lnTo>
                  <a:lnTo>
                    <a:pt x="140" y="149"/>
                  </a:lnTo>
                  <a:lnTo>
                    <a:pt x="140" y="149"/>
                  </a:lnTo>
                  <a:lnTo>
                    <a:pt x="30" y="149"/>
                  </a:lnTo>
                  <a:lnTo>
                    <a:pt x="30" y="14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70">
              <a:extLst>
                <a:ext uri="{FF2B5EF4-FFF2-40B4-BE49-F238E27FC236}">
                  <a16:creationId xmlns:a16="http://schemas.microsoft.com/office/drawing/2014/main" id="{347635F5-D7E3-4AB8-BDDD-4298435256CC}"/>
                </a:ext>
              </a:extLst>
            </p:cNvPr>
            <p:cNvSpPr>
              <a:spLocks/>
            </p:cNvSpPr>
            <p:nvPr userDrawn="1"/>
          </p:nvSpPr>
          <p:spPr bwMode="auto">
            <a:xfrm>
              <a:off x="-2322512" y="5953125"/>
              <a:ext cx="447675" cy="266700"/>
            </a:xfrm>
            <a:custGeom>
              <a:avLst/>
              <a:gdLst>
                <a:gd name="T0" fmla="*/ 248 w 282"/>
                <a:gd name="T1" fmla="*/ 168 h 168"/>
                <a:gd name="T2" fmla="*/ 248 w 282"/>
                <a:gd name="T3" fmla="*/ 168 h 168"/>
                <a:gd name="T4" fmla="*/ 257 w 282"/>
                <a:gd name="T5" fmla="*/ 168 h 168"/>
                <a:gd name="T6" fmla="*/ 264 w 282"/>
                <a:gd name="T7" fmla="*/ 167 h 168"/>
                <a:gd name="T8" fmla="*/ 270 w 282"/>
                <a:gd name="T9" fmla="*/ 165 h 168"/>
                <a:gd name="T10" fmla="*/ 274 w 282"/>
                <a:gd name="T11" fmla="*/ 161 h 168"/>
                <a:gd name="T12" fmla="*/ 277 w 282"/>
                <a:gd name="T13" fmla="*/ 157 h 168"/>
                <a:gd name="T14" fmla="*/ 280 w 282"/>
                <a:gd name="T15" fmla="*/ 151 h 168"/>
                <a:gd name="T16" fmla="*/ 281 w 282"/>
                <a:gd name="T17" fmla="*/ 144 h 168"/>
                <a:gd name="T18" fmla="*/ 282 w 282"/>
                <a:gd name="T19" fmla="*/ 135 h 168"/>
                <a:gd name="T20" fmla="*/ 282 w 282"/>
                <a:gd name="T21" fmla="*/ 135 h 168"/>
                <a:gd name="T22" fmla="*/ 282 w 282"/>
                <a:gd name="T23" fmla="*/ 29 h 168"/>
                <a:gd name="T24" fmla="*/ 282 w 282"/>
                <a:gd name="T25" fmla="*/ 29 h 168"/>
                <a:gd name="T26" fmla="*/ 281 w 282"/>
                <a:gd name="T27" fmla="*/ 22 h 168"/>
                <a:gd name="T28" fmla="*/ 280 w 282"/>
                <a:gd name="T29" fmla="*/ 16 h 168"/>
                <a:gd name="T30" fmla="*/ 277 w 282"/>
                <a:gd name="T31" fmla="*/ 11 h 168"/>
                <a:gd name="T32" fmla="*/ 274 w 282"/>
                <a:gd name="T33" fmla="*/ 7 h 168"/>
                <a:gd name="T34" fmla="*/ 270 w 282"/>
                <a:gd name="T35" fmla="*/ 3 h 168"/>
                <a:gd name="T36" fmla="*/ 265 w 282"/>
                <a:gd name="T37" fmla="*/ 1 h 168"/>
                <a:gd name="T38" fmla="*/ 259 w 282"/>
                <a:gd name="T39" fmla="*/ 0 h 168"/>
                <a:gd name="T40" fmla="*/ 252 w 282"/>
                <a:gd name="T41" fmla="*/ 0 h 168"/>
                <a:gd name="T42" fmla="*/ 252 w 282"/>
                <a:gd name="T43" fmla="*/ 0 h 168"/>
                <a:gd name="T44" fmla="*/ 29 w 282"/>
                <a:gd name="T45" fmla="*/ 0 h 168"/>
                <a:gd name="T46" fmla="*/ 29 w 282"/>
                <a:gd name="T47" fmla="*/ 0 h 168"/>
                <a:gd name="T48" fmla="*/ 23 w 282"/>
                <a:gd name="T49" fmla="*/ 0 h 168"/>
                <a:gd name="T50" fmla="*/ 17 w 282"/>
                <a:gd name="T51" fmla="*/ 1 h 168"/>
                <a:gd name="T52" fmla="*/ 11 w 282"/>
                <a:gd name="T53" fmla="*/ 3 h 168"/>
                <a:gd name="T54" fmla="*/ 7 w 282"/>
                <a:gd name="T55" fmla="*/ 7 h 168"/>
                <a:gd name="T56" fmla="*/ 3 w 282"/>
                <a:gd name="T57" fmla="*/ 11 h 168"/>
                <a:gd name="T58" fmla="*/ 1 w 282"/>
                <a:gd name="T59" fmla="*/ 16 h 168"/>
                <a:gd name="T60" fmla="*/ 0 w 282"/>
                <a:gd name="T61" fmla="*/ 22 h 168"/>
                <a:gd name="T62" fmla="*/ 0 w 282"/>
                <a:gd name="T63" fmla="*/ 29 h 168"/>
                <a:gd name="T64" fmla="*/ 0 w 282"/>
                <a:gd name="T65" fmla="*/ 29 h 168"/>
                <a:gd name="T66" fmla="*/ 0 w 282"/>
                <a:gd name="T67" fmla="*/ 139 h 168"/>
                <a:gd name="T68" fmla="*/ 0 w 282"/>
                <a:gd name="T69" fmla="*/ 139 h 168"/>
                <a:gd name="T70" fmla="*/ 0 w 282"/>
                <a:gd name="T71" fmla="*/ 146 h 168"/>
                <a:gd name="T72" fmla="*/ 1 w 282"/>
                <a:gd name="T73" fmla="*/ 153 h 168"/>
                <a:gd name="T74" fmla="*/ 3 w 282"/>
                <a:gd name="T75" fmla="*/ 157 h 168"/>
                <a:gd name="T76" fmla="*/ 7 w 282"/>
                <a:gd name="T77" fmla="*/ 161 h 168"/>
                <a:gd name="T78" fmla="*/ 11 w 282"/>
                <a:gd name="T79" fmla="*/ 165 h 168"/>
                <a:gd name="T80" fmla="*/ 17 w 282"/>
                <a:gd name="T81" fmla="*/ 167 h 168"/>
                <a:gd name="T82" fmla="*/ 23 w 282"/>
                <a:gd name="T83" fmla="*/ 168 h 168"/>
                <a:gd name="T84" fmla="*/ 30 w 282"/>
                <a:gd name="T85" fmla="*/ 168 h 168"/>
                <a:gd name="T86" fmla="*/ 30 w 282"/>
                <a:gd name="T87" fmla="*/ 168 h 168"/>
                <a:gd name="T88" fmla="*/ 248 w 282"/>
                <a:gd name="T89" fmla="*/ 168 h 168"/>
                <a:gd name="T90" fmla="*/ 248 w 282"/>
                <a:gd name="T91"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2" h="168">
                  <a:moveTo>
                    <a:pt x="248" y="168"/>
                  </a:moveTo>
                  <a:lnTo>
                    <a:pt x="248" y="168"/>
                  </a:lnTo>
                  <a:lnTo>
                    <a:pt x="257" y="168"/>
                  </a:lnTo>
                  <a:lnTo>
                    <a:pt x="264" y="167"/>
                  </a:lnTo>
                  <a:lnTo>
                    <a:pt x="270" y="165"/>
                  </a:lnTo>
                  <a:lnTo>
                    <a:pt x="274" y="161"/>
                  </a:lnTo>
                  <a:lnTo>
                    <a:pt x="277" y="157"/>
                  </a:lnTo>
                  <a:lnTo>
                    <a:pt x="280" y="151"/>
                  </a:lnTo>
                  <a:lnTo>
                    <a:pt x="281" y="144"/>
                  </a:lnTo>
                  <a:lnTo>
                    <a:pt x="282" y="135"/>
                  </a:lnTo>
                  <a:lnTo>
                    <a:pt x="282" y="135"/>
                  </a:lnTo>
                  <a:lnTo>
                    <a:pt x="282" y="29"/>
                  </a:lnTo>
                  <a:lnTo>
                    <a:pt x="282" y="29"/>
                  </a:lnTo>
                  <a:lnTo>
                    <a:pt x="281" y="22"/>
                  </a:lnTo>
                  <a:lnTo>
                    <a:pt x="280" y="16"/>
                  </a:lnTo>
                  <a:lnTo>
                    <a:pt x="277" y="11"/>
                  </a:lnTo>
                  <a:lnTo>
                    <a:pt x="274" y="7"/>
                  </a:lnTo>
                  <a:lnTo>
                    <a:pt x="270" y="3"/>
                  </a:lnTo>
                  <a:lnTo>
                    <a:pt x="265" y="1"/>
                  </a:lnTo>
                  <a:lnTo>
                    <a:pt x="259" y="0"/>
                  </a:lnTo>
                  <a:lnTo>
                    <a:pt x="252" y="0"/>
                  </a:lnTo>
                  <a:lnTo>
                    <a:pt x="252" y="0"/>
                  </a:lnTo>
                  <a:lnTo>
                    <a:pt x="29" y="0"/>
                  </a:lnTo>
                  <a:lnTo>
                    <a:pt x="29" y="0"/>
                  </a:lnTo>
                  <a:lnTo>
                    <a:pt x="23" y="0"/>
                  </a:lnTo>
                  <a:lnTo>
                    <a:pt x="17" y="1"/>
                  </a:lnTo>
                  <a:lnTo>
                    <a:pt x="11" y="3"/>
                  </a:lnTo>
                  <a:lnTo>
                    <a:pt x="7" y="7"/>
                  </a:lnTo>
                  <a:lnTo>
                    <a:pt x="3" y="11"/>
                  </a:lnTo>
                  <a:lnTo>
                    <a:pt x="1" y="16"/>
                  </a:lnTo>
                  <a:lnTo>
                    <a:pt x="0" y="22"/>
                  </a:lnTo>
                  <a:lnTo>
                    <a:pt x="0" y="29"/>
                  </a:lnTo>
                  <a:lnTo>
                    <a:pt x="0" y="29"/>
                  </a:lnTo>
                  <a:lnTo>
                    <a:pt x="0" y="139"/>
                  </a:lnTo>
                  <a:lnTo>
                    <a:pt x="0" y="139"/>
                  </a:lnTo>
                  <a:lnTo>
                    <a:pt x="0" y="146"/>
                  </a:lnTo>
                  <a:lnTo>
                    <a:pt x="1" y="153"/>
                  </a:lnTo>
                  <a:lnTo>
                    <a:pt x="3" y="157"/>
                  </a:lnTo>
                  <a:lnTo>
                    <a:pt x="7" y="161"/>
                  </a:lnTo>
                  <a:lnTo>
                    <a:pt x="11" y="165"/>
                  </a:lnTo>
                  <a:lnTo>
                    <a:pt x="17" y="167"/>
                  </a:lnTo>
                  <a:lnTo>
                    <a:pt x="23" y="168"/>
                  </a:lnTo>
                  <a:lnTo>
                    <a:pt x="30" y="168"/>
                  </a:lnTo>
                  <a:lnTo>
                    <a:pt x="30" y="168"/>
                  </a:lnTo>
                  <a:lnTo>
                    <a:pt x="248" y="168"/>
                  </a:lnTo>
                  <a:lnTo>
                    <a:pt x="248" y="1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Line 71">
              <a:extLst>
                <a:ext uri="{FF2B5EF4-FFF2-40B4-BE49-F238E27FC236}">
                  <a16:creationId xmlns:a16="http://schemas.microsoft.com/office/drawing/2014/main" id="{780A6355-C2FC-49AC-8405-FA5F07B8F5AD}"/>
                </a:ext>
              </a:extLst>
            </p:cNvPr>
            <p:cNvSpPr>
              <a:spLocks noChangeShapeType="1"/>
            </p:cNvSpPr>
            <p:nvPr userDrawn="1"/>
          </p:nvSpPr>
          <p:spPr bwMode="auto">
            <a:xfrm>
              <a:off x="-2097087" y="622617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72">
              <a:extLst>
                <a:ext uri="{FF2B5EF4-FFF2-40B4-BE49-F238E27FC236}">
                  <a16:creationId xmlns:a16="http://schemas.microsoft.com/office/drawing/2014/main" id="{B7320414-5AF6-435B-BC36-E88DF84A8DCC}"/>
                </a:ext>
              </a:extLst>
            </p:cNvPr>
            <p:cNvSpPr>
              <a:spLocks/>
            </p:cNvSpPr>
            <p:nvPr userDrawn="1"/>
          </p:nvSpPr>
          <p:spPr bwMode="auto">
            <a:xfrm>
              <a:off x="-2292350" y="5983288"/>
              <a:ext cx="384175" cy="206375"/>
            </a:xfrm>
            <a:custGeom>
              <a:avLst/>
              <a:gdLst>
                <a:gd name="T0" fmla="*/ 11 w 242"/>
                <a:gd name="T1" fmla="*/ 130 h 130"/>
                <a:gd name="T2" fmla="*/ 11 w 242"/>
                <a:gd name="T3" fmla="*/ 130 h 130"/>
                <a:gd name="T4" fmla="*/ 5 w 242"/>
                <a:gd name="T5" fmla="*/ 130 h 130"/>
                <a:gd name="T6" fmla="*/ 3 w 242"/>
                <a:gd name="T7" fmla="*/ 129 h 130"/>
                <a:gd name="T8" fmla="*/ 0 w 242"/>
                <a:gd name="T9" fmla="*/ 125 h 130"/>
                <a:gd name="T10" fmla="*/ 0 w 242"/>
                <a:gd name="T11" fmla="*/ 119 h 130"/>
                <a:gd name="T12" fmla="*/ 0 w 242"/>
                <a:gd name="T13" fmla="*/ 119 h 130"/>
                <a:gd name="T14" fmla="*/ 0 w 242"/>
                <a:gd name="T15" fmla="*/ 10 h 130"/>
                <a:gd name="T16" fmla="*/ 0 w 242"/>
                <a:gd name="T17" fmla="*/ 10 h 130"/>
                <a:gd name="T18" fmla="*/ 0 w 242"/>
                <a:gd name="T19" fmla="*/ 5 h 130"/>
                <a:gd name="T20" fmla="*/ 3 w 242"/>
                <a:gd name="T21" fmla="*/ 2 h 130"/>
                <a:gd name="T22" fmla="*/ 5 w 242"/>
                <a:gd name="T23" fmla="*/ 0 h 130"/>
                <a:gd name="T24" fmla="*/ 11 w 242"/>
                <a:gd name="T25" fmla="*/ 0 h 130"/>
                <a:gd name="T26" fmla="*/ 11 w 242"/>
                <a:gd name="T27" fmla="*/ 0 h 130"/>
                <a:gd name="T28" fmla="*/ 231 w 242"/>
                <a:gd name="T29" fmla="*/ 0 h 130"/>
                <a:gd name="T30" fmla="*/ 231 w 242"/>
                <a:gd name="T31" fmla="*/ 0 h 130"/>
                <a:gd name="T32" fmla="*/ 238 w 242"/>
                <a:gd name="T33" fmla="*/ 0 h 130"/>
                <a:gd name="T34" fmla="*/ 241 w 242"/>
                <a:gd name="T35" fmla="*/ 2 h 130"/>
                <a:gd name="T36" fmla="*/ 242 w 242"/>
                <a:gd name="T37" fmla="*/ 5 h 130"/>
                <a:gd name="T38" fmla="*/ 242 w 242"/>
                <a:gd name="T39" fmla="*/ 11 h 130"/>
                <a:gd name="T40" fmla="*/ 242 w 242"/>
                <a:gd name="T41" fmla="*/ 11 h 130"/>
                <a:gd name="T42" fmla="*/ 242 w 242"/>
                <a:gd name="T43" fmla="*/ 118 h 130"/>
                <a:gd name="T44" fmla="*/ 242 w 242"/>
                <a:gd name="T45" fmla="*/ 118 h 130"/>
                <a:gd name="T46" fmla="*/ 242 w 242"/>
                <a:gd name="T47" fmla="*/ 125 h 130"/>
                <a:gd name="T48" fmla="*/ 241 w 242"/>
                <a:gd name="T49" fmla="*/ 129 h 130"/>
                <a:gd name="T50" fmla="*/ 238 w 242"/>
                <a:gd name="T51" fmla="*/ 130 h 130"/>
                <a:gd name="T52" fmla="*/ 231 w 242"/>
                <a:gd name="T53" fmla="*/ 130 h 130"/>
                <a:gd name="T54" fmla="*/ 231 w 242"/>
                <a:gd name="T55" fmla="*/ 130 h 130"/>
                <a:gd name="T56" fmla="*/ 121 w 242"/>
                <a:gd name="T57" fmla="*/ 130 h 130"/>
                <a:gd name="T58" fmla="*/ 121 w 242"/>
                <a:gd name="T59" fmla="*/ 130 h 130"/>
                <a:gd name="T60" fmla="*/ 11 w 242"/>
                <a:gd name="T61" fmla="*/ 130 h 130"/>
                <a:gd name="T62" fmla="*/ 11 w 242"/>
                <a:gd name="T63"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2" h="130">
                  <a:moveTo>
                    <a:pt x="11" y="130"/>
                  </a:moveTo>
                  <a:lnTo>
                    <a:pt x="11" y="130"/>
                  </a:lnTo>
                  <a:lnTo>
                    <a:pt x="5" y="130"/>
                  </a:lnTo>
                  <a:lnTo>
                    <a:pt x="3" y="129"/>
                  </a:lnTo>
                  <a:lnTo>
                    <a:pt x="0" y="125"/>
                  </a:lnTo>
                  <a:lnTo>
                    <a:pt x="0" y="119"/>
                  </a:lnTo>
                  <a:lnTo>
                    <a:pt x="0" y="119"/>
                  </a:lnTo>
                  <a:lnTo>
                    <a:pt x="0" y="10"/>
                  </a:lnTo>
                  <a:lnTo>
                    <a:pt x="0" y="10"/>
                  </a:lnTo>
                  <a:lnTo>
                    <a:pt x="0" y="5"/>
                  </a:lnTo>
                  <a:lnTo>
                    <a:pt x="3" y="2"/>
                  </a:lnTo>
                  <a:lnTo>
                    <a:pt x="5" y="0"/>
                  </a:lnTo>
                  <a:lnTo>
                    <a:pt x="11" y="0"/>
                  </a:lnTo>
                  <a:lnTo>
                    <a:pt x="11" y="0"/>
                  </a:lnTo>
                  <a:lnTo>
                    <a:pt x="231" y="0"/>
                  </a:lnTo>
                  <a:lnTo>
                    <a:pt x="231" y="0"/>
                  </a:lnTo>
                  <a:lnTo>
                    <a:pt x="238" y="0"/>
                  </a:lnTo>
                  <a:lnTo>
                    <a:pt x="241" y="2"/>
                  </a:lnTo>
                  <a:lnTo>
                    <a:pt x="242" y="5"/>
                  </a:lnTo>
                  <a:lnTo>
                    <a:pt x="242" y="11"/>
                  </a:lnTo>
                  <a:lnTo>
                    <a:pt x="242" y="11"/>
                  </a:lnTo>
                  <a:lnTo>
                    <a:pt x="242" y="118"/>
                  </a:lnTo>
                  <a:lnTo>
                    <a:pt x="242" y="118"/>
                  </a:lnTo>
                  <a:lnTo>
                    <a:pt x="242" y="125"/>
                  </a:lnTo>
                  <a:lnTo>
                    <a:pt x="241" y="129"/>
                  </a:lnTo>
                  <a:lnTo>
                    <a:pt x="238" y="130"/>
                  </a:lnTo>
                  <a:lnTo>
                    <a:pt x="231" y="130"/>
                  </a:lnTo>
                  <a:lnTo>
                    <a:pt x="231" y="130"/>
                  </a:lnTo>
                  <a:lnTo>
                    <a:pt x="121" y="130"/>
                  </a:lnTo>
                  <a:lnTo>
                    <a:pt x="121" y="130"/>
                  </a:lnTo>
                  <a:lnTo>
                    <a:pt x="11" y="130"/>
                  </a:lnTo>
                  <a:lnTo>
                    <a:pt x="11" y="1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73">
              <a:extLst>
                <a:ext uri="{FF2B5EF4-FFF2-40B4-BE49-F238E27FC236}">
                  <a16:creationId xmlns:a16="http://schemas.microsoft.com/office/drawing/2014/main" id="{35466A90-D441-4FF7-86CD-3C73855451F0}"/>
                </a:ext>
              </a:extLst>
            </p:cNvPr>
            <p:cNvSpPr>
              <a:spLocks/>
            </p:cNvSpPr>
            <p:nvPr userDrawn="1"/>
          </p:nvSpPr>
          <p:spPr bwMode="auto">
            <a:xfrm>
              <a:off x="-2241550" y="6034088"/>
              <a:ext cx="60325" cy="31750"/>
            </a:xfrm>
            <a:custGeom>
              <a:avLst/>
              <a:gdLst>
                <a:gd name="T0" fmla="*/ 29 w 38"/>
                <a:gd name="T1" fmla="*/ 0 h 20"/>
                <a:gd name="T2" fmla="*/ 29 w 38"/>
                <a:gd name="T3" fmla="*/ 0 h 20"/>
                <a:gd name="T4" fmla="*/ 9 w 38"/>
                <a:gd name="T5" fmla="*/ 0 h 20"/>
                <a:gd name="T6" fmla="*/ 9 w 38"/>
                <a:gd name="T7" fmla="*/ 0 h 20"/>
                <a:gd name="T8" fmla="*/ 5 w 38"/>
                <a:gd name="T9" fmla="*/ 0 h 20"/>
                <a:gd name="T10" fmla="*/ 3 w 38"/>
                <a:gd name="T11" fmla="*/ 3 h 20"/>
                <a:gd name="T12" fmla="*/ 0 w 38"/>
                <a:gd name="T13" fmla="*/ 5 h 20"/>
                <a:gd name="T14" fmla="*/ 0 w 38"/>
                <a:gd name="T15" fmla="*/ 10 h 20"/>
                <a:gd name="T16" fmla="*/ 0 w 38"/>
                <a:gd name="T17" fmla="*/ 10 h 20"/>
                <a:gd name="T18" fmla="*/ 0 w 38"/>
                <a:gd name="T19" fmla="*/ 12 h 20"/>
                <a:gd name="T20" fmla="*/ 1 w 38"/>
                <a:gd name="T21" fmla="*/ 16 h 20"/>
                <a:gd name="T22" fmla="*/ 4 w 38"/>
                <a:gd name="T23" fmla="*/ 17 h 20"/>
                <a:gd name="T24" fmla="*/ 7 w 38"/>
                <a:gd name="T25" fmla="*/ 18 h 20"/>
                <a:gd name="T26" fmla="*/ 7 w 38"/>
                <a:gd name="T27" fmla="*/ 18 h 20"/>
                <a:gd name="T28" fmla="*/ 18 w 38"/>
                <a:gd name="T29" fmla="*/ 20 h 20"/>
                <a:gd name="T30" fmla="*/ 18 w 38"/>
                <a:gd name="T31" fmla="*/ 20 h 20"/>
                <a:gd name="T32" fmla="*/ 18 w 38"/>
                <a:gd name="T33" fmla="*/ 18 h 20"/>
                <a:gd name="T34" fmla="*/ 18 w 38"/>
                <a:gd name="T35" fmla="*/ 18 h 20"/>
                <a:gd name="T36" fmla="*/ 25 w 38"/>
                <a:gd name="T37" fmla="*/ 20 h 20"/>
                <a:gd name="T38" fmla="*/ 29 w 38"/>
                <a:gd name="T39" fmla="*/ 18 h 20"/>
                <a:gd name="T40" fmla="*/ 29 w 38"/>
                <a:gd name="T41" fmla="*/ 18 h 20"/>
                <a:gd name="T42" fmla="*/ 33 w 38"/>
                <a:gd name="T43" fmla="*/ 17 h 20"/>
                <a:gd name="T44" fmla="*/ 37 w 38"/>
                <a:gd name="T45" fmla="*/ 16 h 20"/>
                <a:gd name="T46" fmla="*/ 38 w 38"/>
                <a:gd name="T47" fmla="*/ 14 h 20"/>
                <a:gd name="T48" fmla="*/ 38 w 38"/>
                <a:gd name="T49" fmla="*/ 9 h 20"/>
                <a:gd name="T50" fmla="*/ 38 w 38"/>
                <a:gd name="T51" fmla="*/ 9 h 20"/>
                <a:gd name="T52" fmla="*/ 38 w 38"/>
                <a:gd name="T53" fmla="*/ 5 h 20"/>
                <a:gd name="T54" fmla="*/ 36 w 38"/>
                <a:gd name="T55" fmla="*/ 3 h 20"/>
                <a:gd name="T56" fmla="*/ 33 w 38"/>
                <a:gd name="T57" fmla="*/ 0 h 20"/>
                <a:gd name="T58" fmla="*/ 29 w 38"/>
                <a:gd name="T59" fmla="*/ 0 h 20"/>
                <a:gd name="T60" fmla="*/ 29 w 38"/>
                <a:gd name="T6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20">
                  <a:moveTo>
                    <a:pt x="29" y="0"/>
                  </a:moveTo>
                  <a:lnTo>
                    <a:pt x="29" y="0"/>
                  </a:lnTo>
                  <a:lnTo>
                    <a:pt x="9" y="0"/>
                  </a:lnTo>
                  <a:lnTo>
                    <a:pt x="9" y="0"/>
                  </a:lnTo>
                  <a:lnTo>
                    <a:pt x="5" y="0"/>
                  </a:lnTo>
                  <a:lnTo>
                    <a:pt x="3" y="3"/>
                  </a:lnTo>
                  <a:lnTo>
                    <a:pt x="0" y="5"/>
                  </a:lnTo>
                  <a:lnTo>
                    <a:pt x="0" y="10"/>
                  </a:lnTo>
                  <a:lnTo>
                    <a:pt x="0" y="10"/>
                  </a:lnTo>
                  <a:lnTo>
                    <a:pt x="0" y="12"/>
                  </a:lnTo>
                  <a:lnTo>
                    <a:pt x="1" y="16"/>
                  </a:lnTo>
                  <a:lnTo>
                    <a:pt x="4" y="17"/>
                  </a:lnTo>
                  <a:lnTo>
                    <a:pt x="7" y="18"/>
                  </a:lnTo>
                  <a:lnTo>
                    <a:pt x="7" y="18"/>
                  </a:lnTo>
                  <a:lnTo>
                    <a:pt x="18" y="20"/>
                  </a:lnTo>
                  <a:lnTo>
                    <a:pt x="18" y="20"/>
                  </a:lnTo>
                  <a:lnTo>
                    <a:pt x="18" y="18"/>
                  </a:lnTo>
                  <a:lnTo>
                    <a:pt x="18" y="18"/>
                  </a:lnTo>
                  <a:lnTo>
                    <a:pt x="25" y="20"/>
                  </a:lnTo>
                  <a:lnTo>
                    <a:pt x="29" y="18"/>
                  </a:lnTo>
                  <a:lnTo>
                    <a:pt x="29" y="18"/>
                  </a:lnTo>
                  <a:lnTo>
                    <a:pt x="33" y="17"/>
                  </a:lnTo>
                  <a:lnTo>
                    <a:pt x="37" y="16"/>
                  </a:lnTo>
                  <a:lnTo>
                    <a:pt x="38" y="14"/>
                  </a:lnTo>
                  <a:lnTo>
                    <a:pt x="38" y="9"/>
                  </a:lnTo>
                  <a:lnTo>
                    <a:pt x="38" y="9"/>
                  </a:lnTo>
                  <a:lnTo>
                    <a:pt x="38" y="5"/>
                  </a:lnTo>
                  <a:lnTo>
                    <a:pt x="36" y="3"/>
                  </a:lnTo>
                  <a:lnTo>
                    <a:pt x="33" y="0"/>
                  </a:lnTo>
                  <a:lnTo>
                    <a:pt x="29" y="0"/>
                  </a:lnTo>
                  <a:lnTo>
                    <a:pt x="29"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74">
              <a:extLst>
                <a:ext uri="{FF2B5EF4-FFF2-40B4-BE49-F238E27FC236}">
                  <a16:creationId xmlns:a16="http://schemas.microsoft.com/office/drawing/2014/main" id="{05C19D74-F51F-43B3-9498-315001711A4E}"/>
                </a:ext>
              </a:extLst>
            </p:cNvPr>
            <p:cNvSpPr>
              <a:spLocks/>
            </p:cNvSpPr>
            <p:nvPr userDrawn="1"/>
          </p:nvSpPr>
          <p:spPr bwMode="auto">
            <a:xfrm>
              <a:off x="-2241550" y="6108700"/>
              <a:ext cx="60325" cy="31750"/>
            </a:xfrm>
            <a:custGeom>
              <a:avLst/>
              <a:gdLst>
                <a:gd name="T0" fmla="*/ 29 w 38"/>
                <a:gd name="T1" fmla="*/ 1 h 20"/>
                <a:gd name="T2" fmla="*/ 29 w 38"/>
                <a:gd name="T3" fmla="*/ 1 h 20"/>
                <a:gd name="T4" fmla="*/ 18 w 38"/>
                <a:gd name="T5" fmla="*/ 0 h 20"/>
                <a:gd name="T6" fmla="*/ 7 w 38"/>
                <a:gd name="T7" fmla="*/ 1 h 20"/>
                <a:gd name="T8" fmla="*/ 7 w 38"/>
                <a:gd name="T9" fmla="*/ 1 h 20"/>
                <a:gd name="T10" fmla="*/ 4 w 38"/>
                <a:gd name="T11" fmla="*/ 2 h 20"/>
                <a:gd name="T12" fmla="*/ 1 w 38"/>
                <a:gd name="T13" fmla="*/ 3 h 20"/>
                <a:gd name="T14" fmla="*/ 0 w 38"/>
                <a:gd name="T15" fmla="*/ 7 h 20"/>
                <a:gd name="T16" fmla="*/ 0 w 38"/>
                <a:gd name="T17" fmla="*/ 9 h 20"/>
                <a:gd name="T18" fmla="*/ 0 w 38"/>
                <a:gd name="T19" fmla="*/ 9 h 20"/>
                <a:gd name="T20" fmla="*/ 0 w 38"/>
                <a:gd name="T21" fmla="*/ 13 h 20"/>
                <a:gd name="T22" fmla="*/ 1 w 38"/>
                <a:gd name="T23" fmla="*/ 17 h 20"/>
                <a:gd name="T24" fmla="*/ 4 w 38"/>
                <a:gd name="T25" fmla="*/ 18 h 20"/>
                <a:gd name="T26" fmla="*/ 7 w 38"/>
                <a:gd name="T27" fmla="*/ 19 h 20"/>
                <a:gd name="T28" fmla="*/ 7 w 38"/>
                <a:gd name="T29" fmla="*/ 19 h 20"/>
                <a:gd name="T30" fmla="*/ 18 w 38"/>
                <a:gd name="T31" fmla="*/ 20 h 20"/>
                <a:gd name="T32" fmla="*/ 18 w 38"/>
                <a:gd name="T33" fmla="*/ 20 h 20"/>
                <a:gd name="T34" fmla="*/ 18 w 38"/>
                <a:gd name="T35" fmla="*/ 19 h 20"/>
                <a:gd name="T36" fmla="*/ 18 w 38"/>
                <a:gd name="T37" fmla="*/ 19 h 20"/>
                <a:gd name="T38" fmla="*/ 29 w 38"/>
                <a:gd name="T39" fmla="*/ 19 h 20"/>
                <a:gd name="T40" fmla="*/ 29 w 38"/>
                <a:gd name="T41" fmla="*/ 19 h 20"/>
                <a:gd name="T42" fmla="*/ 33 w 38"/>
                <a:gd name="T43" fmla="*/ 18 h 20"/>
                <a:gd name="T44" fmla="*/ 36 w 38"/>
                <a:gd name="T45" fmla="*/ 17 h 20"/>
                <a:gd name="T46" fmla="*/ 38 w 38"/>
                <a:gd name="T47" fmla="*/ 14 h 20"/>
                <a:gd name="T48" fmla="*/ 38 w 38"/>
                <a:gd name="T49" fmla="*/ 9 h 20"/>
                <a:gd name="T50" fmla="*/ 38 w 38"/>
                <a:gd name="T51" fmla="*/ 9 h 20"/>
                <a:gd name="T52" fmla="*/ 38 w 38"/>
                <a:gd name="T53" fmla="*/ 6 h 20"/>
                <a:gd name="T54" fmla="*/ 37 w 38"/>
                <a:gd name="T55" fmla="*/ 3 h 20"/>
                <a:gd name="T56" fmla="*/ 33 w 38"/>
                <a:gd name="T57" fmla="*/ 1 h 20"/>
                <a:gd name="T58" fmla="*/ 29 w 38"/>
                <a:gd name="T59" fmla="*/ 1 h 20"/>
                <a:gd name="T60" fmla="*/ 29 w 38"/>
                <a:gd name="T61"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20">
                  <a:moveTo>
                    <a:pt x="29" y="1"/>
                  </a:moveTo>
                  <a:lnTo>
                    <a:pt x="29" y="1"/>
                  </a:lnTo>
                  <a:lnTo>
                    <a:pt x="18" y="0"/>
                  </a:lnTo>
                  <a:lnTo>
                    <a:pt x="7" y="1"/>
                  </a:lnTo>
                  <a:lnTo>
                    <a:pt x="7" y="1"/>
                  </a:lnTo>
                  <a:lnTo>
                    <a:pt x="4" y="2"/>
                  </a:lnTo>
                  <a:lnTo>
                    <a:pt x="1" y="3"/>
                  </a:lnTo>
                  <a:lnTo>
                    <a:pt x="0" y="7"/>
                  </a:lnTo>
                  <a:lnTo>
                    <a:pt x="0" y="9"/>
                  </a:lnTo>
                  <a:lnTo>
                    <a:pt x="0" y="9"/>
                  </a:lnTo>
                  <a:lnTo>
                    <a:pt x="0" y="13"/>
                  </a:lnTo>
                  <a:lnTo>
                    <a:pt x="1" y="17"/>
                  </a:lnTo>
                  <a:lnTo>
                    <a:pt x="4" y="18"/>
                  </a:lnTo>
                  <a:lnTo>
                    <a:pt x="7" y="19"/>
                  </a:lnTo>
                  <a:lnTo>
                    <a:pt x="7" y="19"/>
                  </a:lnTo>
                  <a:lnTo>
                    <a:pt x="18" y="20"/>
                  </a:lnTo>
                  <a:lnTo>
                    <a:pt x="18" y="20"/>
                  </a:lnTo>
                  <a:lnTo>
                    <a:pt x="18" y="19"/>
                  </a:lnTo>
                  <a:lnTo>
                    <a:pt x="18" y="19"/>
                  </a:lnTo>
                  <a:lnTo>
                    <a:pt x="29" y="19"/>
                  </a:lnTo>
                  <a:lnTo>
                    <a:pt x="29" y="19"/>
                  </a:lnTo>
                  <a:lnTo>
                    <a:pt x="33" y="18"/>
                  </a:lnTo>
                  <a:lnTo>
                    <a:pt x="36" y="17"/>
                  </a:lnTo>
                  <a:lnTo>
                    <a:pt x="38" y="14"/>
                  </a:lnTo>
                  <a:lnTo>
                    <a:pt x="38" y="9"/>
                  </a:lnTo>
                  <a:lnTo>
                    <a:pt x="38" y="9"/>
                  </a:lnTo>
                  <a:lnTo>
                    <a:pt x="38" y="6"/>
                  </a:lnTo>
                  <a:lnTo>
                    <a:pt x="37" y="3"/>
                  </a:lnTo>
                  <a:lnTo>
                    <a:pt x="33" y="1"/>
                  </a:lnTo>
                  <a:lnTo>
                    <a:pt x="29" y="1"/>
                  </a:lnTo>
                  <a:lnTo>
                    <a:pt x="29" y="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75">
              <a:extLst>
                <a:ext uri="{FF2B5EF4-FFF2-40B4-BE49-F238E27FC236}">
                  <a16:creationId xmlns:a16="http://schemas.microsoft.com/office/drawing/2014/main" id="{6A9A98E1-8223-45C9-8362-4A6705F3A18D}"/>
                </a:ext>
              </a:extLst>
            </p:cNvPr>
            <p:cNvSpPr>
              <a:spLocks/>
            </p:cNvSpPr>
            <p:nvPr userDrawn="1"/>
          </p:nvSpPr>
          <p:spPr bwMode="auto">
            <a:xfrm>
              <a:off x="-2097087" y="5851525"/>
              <a:ext cx="484188" cy="33338"/>
            </a:xfrm>
            <a:custGeom>
              <a:avLst/>
              <a:gdLst>
                <a:gd name="T0" fmla="*/ 288 w 305"/>
                <a:gd name="T1" fmla="*/ 0 h 21"/>
                <a:gd name="T2" fmla="*/ 288 w 305"/>
                <a:gd name="T3" fmla="*/ 0 h 21"/>
                <a:gd name="T4" fmla="*/ 15 w 305"/>
                <a:gd name="T5" fmla="*/ 0 h 21"/>
                <a:gd name="T6" fmla="*/ 15 w 305"/>
                <a:gd name="T7" fmla="*/ 0 h 21"/>
                <a:gd name="T8" fmla="*/ 9 w 305"/>
                <a:gd name="T9" fmla="*/ 1 h 21"/>
                <a:gd name="T10" fmla="*/ 9 w 305"/>
                <a:gd name="T11" fmla="*/ 1 h 21"/>
                <a:gd name="T12" fmla="*/ 6 w 305"/>
                <a:gd name="T13" fmla="*/ 1 h 21"/>
                <a:gd name="T14" fmla="*/ 2 w 305"/>
                <a:gd name="T15" fmla="*/ 4 h 21"/>
                <a:gd name="T16" fmla="*/ 0 w 305"/>
                <a:gd name="T17" fmla="*/ 6 h 21"/>
                <a:gd name="T18" fmla="*/ 0 w 305"/>
                <a:gd name="T19" fmla="*/ 11 h 21"/>
                <a:gd name="T20" fmla="*/ 0 w 305"/>
                <a:gd name="T21" fmla="*/ 11 h 21"/>
                <a:gd name="T22" fmla="*/ 0 w 305"/>
                <a:gd name="T23" fmla="*/ 15 h 21"/>
                <a:gd name="T24" fmla="*/ 2 w 305"/>
                <a:gd name="T25" fmla="*/ 17 h 21"/>
                <a:gd name="T26" fmla="*/ 6 w 305"/>
                <a:gd name="T27" fmla="*/ 20 h 21"/>
                <a:gd name="T28" fmla="*/ 9 w 305"/>
                <a:gd name="T29" fmla="*/ 20 h 21"/>
                <a:gd name="T30" fmla="*/ 9 w 305"/>
                <a:gd name="T31" fmla="*/ 20 h 21"/>
                <a:gd name="T32" fmla="*/ 19 w 305"/>
                <a:gd name="T33" fmla="*/ 21 h 21"/>
                <a:gd name="T34" fmla="*/ 19 w 305"/>
                <a:gd name="T35" fmla="*/ 21 h 21"/>
                <a:gd name="T36" fmla="*/ 152 w 305"/>
                <a:gd name="T37" fmla="*/ 21 h 21"/>
                <a:gd name="T38" fmla="*/ 152 w 305"/>
                <a:gd name="T39" fmla="*/ 21 h 21"/>
                <a:gd name="T40" fmla="*/ 152 w 305"/>
                <a:gd name="T41" fmla="*/ 21 h 21"/>
                <a:gd name="T42" fmla="*/ 152 w 305"/>
                <a:gd name="T43" fmla="*/ 21 h 21"/>
                <a:gd name="T44" fmla="*/ 173 w 305"/>
                <a:gd name="T45" fmla="*/ 21 h 21"/>
                <a:gd name="T46" fmla="*/ 173 w 305"/>
                <a:gd name="T47" fmla="*/ 21 h 21"/>
                <a:gd name="T48" fmla="*/ 292 w 305"/>
                <a:gd name="T49" fmla="*/ 21 h 21"/>
                <a:gd name="T50" fmla="*/ 292 w 305"/>
                <a:gd name="T51" fmla="*/ 21 h 21"/>
                <a:gd name="T52" fmla="*/ 298 w 305"/>
                <a:gd name="T53" fmla="*/ 20 h 21"/>
                <a:gd name="T54" fmla="*/ 302 w 305"/>
                <a:gd name="T55" fmla="*/ 17 h 21"/>
                <a:gd name="T56" fmla="*/ 304 w 305"/>
                <a:gd name="T57" fmla="*/ 15 h 21"/>
                <a:gd name="T58" fmla="*/ 305 w 305"/>
                <a:gd name="T59" fmla="*/ 10 h 21"/>
                <a:gd name="T60" fmla="*/ 305 w 305"/>
                <a:gd name="T61" fmla="*/ 10 h 21"/>
                <a:gd name="T62" fmla="*/ 304 w 305"/>
                <a:gd name="T63" fmla="*/ 6 h 21"/>
                <a:gd name="T64" fmla="*/ 302 w 305"/>
                <a:gd name="T65" fmla="*/ 3 h 21"/>
                <a:gd name="T66" fmla="*/ 298 w 305"/>
                <a:gd name="T67" fmla="*/ 1 h 21"/>
                <a:gd name="T68" fmla="*/ 292 w 305"/>
                <a:gd name="T69" fmla="*/ 0 h 21"/>
                <a:gd name="T70" fmla="*/ 292 w 305"/>
                <a:gd name="T71" fmla="*/ 0 h 21"/>
                <a:gd name="T72" fmla="*/ 288 w 305"/>
                <a:gd name="T73" fmla="*/ 0 h 21"/>
                <a:gd name="T74" fmla="*/ 288 w 305"/>
                <a:gd name="T7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5" h="21">
                  <a:moveTo>
                    <a:pt x="288" y="0"/>
                  </a:moveTo>
                  <a:lnTo>
                    <a:pt x="288" y="0"/>
                  </a:lnTo>
                  <a:lnTo>
                    <a:pt x="15" y="0"/>
                  </a:lnTo>
                  <a:lnTo>
                    <a:pt x="15" y="0"/>
                  </a:lnTo>
                  <a:lnTo>
                    <a:pt x="9" y="1"/>
                  </a:lnTo>
                  <a:lnTo>
                    <a:pt x="9" y="1"/>
                  </a:lnTo>
                  <a:lnTo>
                    <a:pt x="6" y="1"/>
                  </a:lnTo>
                  <a:lnTo>
                    <a:pt x="2" y="4"/>
                  </a:lnTo>
                  <a:lnTo>
                    <a:pt x="0" y="6"/>
                  </a:lnTo>
                  <a:lnTo>
                    <a:pt x="0" y="11"/>
                  </a:lnTo>
                  <a:lnTo>
                    <a:pt x="0" y="11"/>
                  </a:lnTo>
                  <a:lnTo>
                    <a:pt x="0" y="15"/>
                  </a:lnTo>
                  <a:lnTo>
                    <a:pt x="2" y="17"/>
                  </a:lnTo>
                  <a:lnTo>
                    <a:pt x="6" y="20"/>
                  </a:lnTo>
                  <a:lnTo>
                    <a:pt x="9" y="20"/>
                  </a:lnTo>
                  <a:lnTo>
                    <a:pt x="9" y="20"/>
                  </a:lnTo>
                  <a:lnTo>
                    <a:pt x="19" y="21"/>
                  </a:lnTo>
                  <a:lnTo>
                    <a:pt x="19" y="21"/>
                  </a:lnTo>
                  <a:lnTo>
                    <a:pt x="152" y="21"/>
                  </a:lnTo>
                  <a:lnTo>
                    <a:pt x="152" y="21"/>
                  </a:lnTo>
                  <a:lnTo>
                    <a:pt x="152" y="21"/>
                  </a:lnTo>
                  <a:lnTo>
                    <a:pt x="152" y="21"/>
                  </a:lnTo>
                  <a:lnTo>
                    <a:pt x="173" y="21"/>
                  </a:lnTo>
                  <a:lnTo>
                    <a:pt x="173" y="21"/>
                  </a:lnTo>
                  <a:lnTo>
                    <a:pt x="292" y="21"/>
                  </a:lnTo>
                  <a:lnTo>
                    <a:pt x="292" y="21"/>
                  </a:lnTo>
                  <a:lnTo>
                    <a:pt x="298" y="20"/>
                  </a:lnTo>
                  <a:lnTo>
                    <a:pt x="302" y="17"/>
                  </a:lnTo>
                  <a:lnTo>
                    <a:pt x="304" y="15"/>
                  </a:lnTo>
                  <a:lnTo>
                    <a:pt x="305" y="10"/>
                  </a:lnTo>
                  <a:lnTo>
                    <a:pt x="305" y="10"/>
                  </a:lnTo>
                  <a:lnTo>
                    <a:pt x="304" y="6"/>
                  </a:lnTo>
                  <a:lnTo>
                    <a:pt x="302" y="3"/>
                  </a:lnTo>
                  <a:lnTo>
                    <a:pt x="298" y="1"/>
                  </a:lnTo>
                  <a:lnTo>
                    <a:pt x="292" y="0"/>
                  </a:lnTo>
                  <a:lnTo>
                    <a:pt x="292" y="0"/>
                  </a:lnTo>
                  <a:lnTo>
                    <a:pt x="288" y="0"/>
                  </a:lnTo>
                  <a:lnTo>
                    <a:pt x="288"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76">
              <a:extLst>
                <a:ext uri="{FF2B5EF4-FFF2-40B4-BE49-F238E27FC236}">
                  <a16:creationId xmlns:a16="http://schemas.microsoft.com/office/drawing/2014/main" id="{7E154100-AE73-433E-B735-ABDA5FBAE5F5}"/>
                </a:ext>
              </a:extLst>
            </p:cNvPr>
            <p:cNvSpPr>
              <a:spLocks/>
            </p:cNvSpPr>
            <p:nvPr userDrawn="1"/>
          </p:nvSpPr>
          <p:spPr bwMode="auto">
            <a:xfrm>
              <a:off x="-2247900" y="5853113"/>
              <a:ext cx="31750" cy="30163"/>
            </a:xfrm>
            <a:custGeom>
              <a:avLst/>
              <a:gdLst>
                <a:gd name="T0" fmla="*/ 0 w 20"/>
                <a:gd name="T1" fmla="*/ 10 h 19"/>
                <a:gd name="T2" fmla="*/ 0 w 20"/>
                <a:gd name="T3" fmla="*/ 10 h 19"/>
                <a:gd name="T4" fmla="*/ 2 w 20"/>
                <a:gd name="T5" fmla="*/ 14 h 19"/>
                <a:gd name="T6" fmla="*/ 4 w 20"/>
                <a:gd name="T7" fmla="*/ 16 h 19"/>
                <a:gd name="T8" fmla="*/ 7 w 20"/>
                <a:gd name="T9" fmla="*/ 19 h 19"/>
                <a:gd name="T10" fmla="*/ 10 w 20"/>
                <a:gd name="T11" fmla="*/ 19 h 19"/>
                <a:gd name="T12" fmla="*/ 10 w 20"/>
                <a:gd name="T13" fmla="*/ 19 h 19"/>
                <a:gd name="T14" fmla="*/ 15 w 20"/>
                <a:gd name="T15" fmla="*/ 19 h 19"/>
                <a:gd name="T16" fmla="*/ 18 w 20"/>
                <a:gd name="T17" fmla="*/ 16 h 19"/>
                <a:gd name="T18" fmla="*/ 20 w 20"/>
                <a:gd name="T19" fmla="*/ 14 h 19"/>
                <a:gd name="T20" fmla="*/ 20 w 20"/>
                <a:gd name="T21" fmla="*/ 9 h 19"/>
                <a:gd name="T22" fmla="*/ 20 w 20"/>
                <a:gd name="T23" fmla="*/ 9 h 19"/>
                <a:gd name="T24" fmla="*/ 20 w 20"/>
                <a:gd name="T25" fmla="*/ 5 h 19"/>
                <a:gd name="T26" fmla="*/ 18 w 20"/>
                <a:gd name="T27" fmla="*/ 3 h 19"/>
                <a:gd name="T28" fmla="*/ 15 w 20"/>
                <a:gd name="T29" fmla="*/ 0 h 19"/>
                <a:gd name="T30" fmla="*/ 11 w 20"/>
                <a:gd name="T31" fmla="*/ 0 h 19"/>
                <a:gd name="T32" fmla="*/ 11 w 20"/>
                <a:gd name="T33" fmla="*/ 0 h 19"/>
                <a:gd name="T34" fmla="*/ 8 w 20"/>
                <a:gd name="T35" fmla="*/ 0 h 19"/>
                <a:gd name="T36" fmla="*/ 4 w 20"/>
                <a:gd name="T37" fmla="*/ 3 h 19"/>
                <a:gd name="T38" fmla="*/ 2 w 20"/>
                <a:gd name="T39" fmla="*/ 7 h 19"/>
                <a:gd name="T40" fmla="*/ 0 w 20"/>
                <a:gd name="T41" fmla="*/ 10 h 19"/>
                <a:gd name="T42" fmla="*/ 0 w 20"/>
                <a:gd name="T4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0" y="10"/>
                  </a:moveTo>
                  <a:lnTo>
                    <a:pt x="0" y="10"/>
                  </a:lnTo>
                  <a:lnTo>
                    <a:pt x="2" y="14"/>
                  </a:lnTo>
                  <a:lnTo>
                    <a:pt x="4" y="16"/>
                  </a:lnTo>
                  <a:lnTo>
                    <a:pt x="7" y="19"/>
                  </a:lnTo>
                  <a:lnTo>
                    <a:pt x="10" y="19"/>
                  </a:lnTo>
                  <a:lnTo>
                    <a:pt x="10" y="19"/>
                  </a:lnTo>
                  <a:lnTo>
                    <a:pt x="15" y="19"/>
                  </a:lnTo>
                  <a:lnTo>
                    <a:pt x="18" y="16"/>
                  </a:lnTo>
                  <a:lnTo>
                    <a:pt x="20" y="14"/>
                  </a:lnTo>
                  <a:lnTo>
                    <a:pt x="20" y="9"/>
                  </a:lnTo>
                  <a:lnTo>
                    <a:pt x="20" y="9"/>
                  </a:lnTo>
                  <a:lnTo>
                    <a:pt x="20" y="5"/>
                  </a:lnTo>
                  <a:lnTo>
                    <a:pt x="18" y="3"/>
                  </a:lnTo>
                  <a:lnTo>
                    <a:pt x="15" y="0"/>
                  </a:lnTo>
                  <a:lnTo>
                    <a:pt x="11" y="0"/>
                  </a:lnTo>
                  <a:lnTo>
                    <a:pt x="11" y="0"/>
                  </a:lnTo>
                  <a:lnTo>
                    <a:pt x="8" y="0"/>
                  </a:lnTo>
                  <a:lnTo>
                    <a:pt x="4" y="3"/>
                  </a:lnTo>
                  <a:lnTo>
                    <a:pt x="2" y="7"/>
                  </a:lnTo>
                  <a:lnTo>
                    <a:pt x="0" y="10"/>
                  </a:lnTo>
                  <a:lnTo>
                    <a:pt x="0" y="10"/>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77">
              <a:extLst>
                <a:ext uri="{FF2B5EF4-FFF2-40B4-BE49-F238E27FC236}">
                  <a16:creationId xmlns:a16="http://schemas.microsoft.com/office/drawing/2014/main" id="{F36752FC-707D-4140-9436-5EBAD5AEA446}"/>
                </a:ext>
              </a:extLst>
            </p:cNvPr>
            <p:cNvSpPr>
              <a:spLocks/>
            </p:cNvSpPr>
            <p:nvPr userDrawn="1"/>
          </p:nvSpPr>
          <p:spPr bwMode="auto">
            <a:xfrm>
              <a:off x="-2312987" y="5853113"/>
              <a:ext cx="30163" cy="30163"/>
            </a:xfrm>
            <a:custGeom>
              <a:avLst/>
              <a:gdLst>
                <a:gd name="T0" fmla="*/ 0 w 19"/>
                <a:gd name="T1" fmla="*/ 10 h 19"/>
                <a:gd name="T2" fmla="*/ 0 w 19"/>
                <a:gd name="T3" fmla="*/ 10 h 19"/>
                <a:gd name="T4" fmla="*/ 1 w 19"/>
                <a:gd name="T5" fmla="*/ 14 h 19"/>
                <a:gd name="T6" fmla="*/ 4 w 19"/>
                <a:gd name="T7" fmla="*/ 16 h 19"/>
                <a:gd name="T8" fmla="*/ 6 w 19"/>
                <a:gd name="T9" fmla="*/ 19 h 19"/>
                <a:gd name="T10" fmla="*/ 10 w 19"/>
                <a:gd name="T11" fmla="*/ 19 h 19"/>
                <a:gd name="T12" fmla="*/ 10 w 19"/>
                <a:gd name="T13" fmla="*/ 19 h 19"/>
                <a:gd name="T14" fmla="*/ 13 w 19"/>
                <a:gd name="T15" fmla="*/ 19 h 19"/>
                <a:gd name="T16" fmla="*/ 17 w 19"/>
                <a:gd name="T17" fmla="*/ 16 h 19"/>
                <a:gd name="T18" fmla="*/ 18 w 19"/>
                <a:gd name="T19" fmla="*/ 14 h 19"/>
                <a:gd name="T20" fmla="*/ 19 w 19"/>
                <a:gd name="T21" fmla="*/ 10 h 19"/>
                <a:gd name="T22" fmla="*/ 19 w 19"/>
                <a:gd name="T23" fmla="*/ 10 h 19"/>
                <a:gd name="T24" fmla="*/ 19 w 19"/>
                <a:gd name="T25" fmla="*/ 5 h 19"/>
                <a:gd name="T26" fmla="*/ 17 w 19"/>
                <a:gd name="T27" fmla="*/ 3 h 19"/>
                <a:gd name="T28" fmla="*/ 15 w 19"/>
                <a:gd name="T29" fmla="*/ 0 h 19"/>
                <a:gd name="T30" fmla="*/ 11 w 19"/>
                <a:gd name="T31" fmla="*/ 0 h 19"/>
                <a:gd name="T32" fmla="*/ 11 w 19"/>
                <a:gd name="T33" fmla="*/ 0 h 19"/>
                <a:gd name="T34" fmla="*/ 6 w 19"/>
                <a:gd name="T35" fmla="*/ 0 h 19"/>
                <a:gd name="T36" fmla="*/ 4 w 19"/>
                <a:gd name="T37" fmla="*/ 3 h 19"/>
                <a:gd name="T38" fmla="*/ 1 w 19"/>
                <a:gd name="T39" fmla="*/ 5 h 19"/>
                <a:gd name="T40" fmla="*/ 0 w 19"/>
                <a:gd name="T41" fmla="*/ 10 h 19"/>
                <a:gd name="T42" fmla="*/ 0 w 19"/>
                <a:gd name="T4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19">
                  <a:moveTo>
                    <a:pt x="0" y="10"/>
                  </a:moveTo>
                  <a:lnTo>
                    <a:pt x="0" y="10"/>
                  </a:lnTo>
                  <a:lnTo>
                    <a:pt x="1" y="14"/>
                  </a:lnTo>
                  <a:lnTo>
                    <a:pt x="4" y="16"/>
                  </a:lnTo>
                  <a:lnTo>
                    <a:pt x="6" y="19"/>
                  </a:lnTo>
                  <a:lnTo>
                    <a:pt x="10" y="19"/>
                  </a:lnTo>
                  <a:lnTo>
                    <a:pt x="10" y="19"/>
                  </a:lnTo>
                  <a:lnTo>
                    <a:pt x="13" y="19"/>
                  </a:lnTo>
                  <a:lnTo>
                    <a:pt x="17" y="16"/>
                  </a:lnTo>
                  <a:lnTo>
                    <a:pt x="18" y="14"/>
                  </a:lnTo>
                  <a:lnTo>
                    <a:pt x="19" y="10"/>
                  </a:lnTo>
                  <a:lnTo>
                    <a:pt x="19" y="10"/>
                  </a:lnTo>
                  <a:lnTo>
                    <a:pt x="19" y="5"/>
                  </a:lnTo>
                  <a:lnTo>
                    <a:pt x="17" y="3"/>
                  </a:lnTo>
                  <a:lnTo>
                    <a:pt x="15" y="0"/>
                  </a:lnTo>
                  <a:lnTo>
                    <a:pt x="11" y="0"/>
                  </a:lnTo>
                  <a:lnTo>
                    <a:pt x="11" y="0"/>
                  </a:lnTo>
                  <a:lnTo>
                    <a:pt x="6" y="0"/>
                  </a:lnTo>
                  <a:lnTo>
                    <a:pt x="4" y="3"/>
                  </a:lnTo>
                  <a:lnTo>
                    <a:pt x="1" y="5"/>
                  </a:lnTo>
                  <a:lnTo>
                    <a:pt x="0" y="10"/>
                  </a:lnTo>
                  <a:lnTo>
                    <a:pt x="0" y="10"/>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78">
              <a:extLst>
                <a:ext uri="{FF2B5EF4-FFF2-40B4-BE49-F238E27FC236}">
                  <a16:creationId xmlns:a16="http://schemas.microsoft.com/office/drawing/2014/main" id="{4F16A205-5674-4632-AAAF-98FDB9B365DC}"/>
                </a:ext>
              </a:extLst>
            </p:cNvPr>
            <p:cNvSpPr>
              <a:spLocks/>
            </p:cNvSpPr>
            <p:nvPr userDrawn="1"/>
          </p:nvSpPr>
          <p:spPr bwMode="auto">
            <a:xfrm>
              <a:off x="-2179637" y="5853113"/>
              <a:ext cx="31750" cy="30163"/>
            </a:xfrm>
            <a:custGeom>
              <a:avLst/>
              <a:gdLst>
                <a:gd name="T0" fmla="*/ 0 w 20"/>
                <a:gd name="T1" fmla="*/ 9 h 19"/>
                <a:gd name="T2" fmla="*/ 0 w 20"/>
                <a:gd name="T3" fmla="*/ 9 h 19"/>
                <a:gd name="T4" fmla="*/ 0 w 20"/>
                <a:gd name="T5" fmla="*/ 14 h 19"/>
                <a:gd name="T6" fmla="*/ 3 w 20"/>
                <a:gd name="T7" fmla="*/ 16 h 19"/>
                <a:gd name="T8" fmla="*/ 5 w 20"/>
                <a:gd name="T9" fmla="*/ 19 h 19"/>
                <a:gd name="T10" fmla="*/ 9 w 20"/>
                <a:gd name="T11" fmla="*/ 19 h 19"/>
                <a:gd name="T12" fmla="*/ 9 w 20"/>
                <a:gd name="T13" fmla="*/ 19 h 19"/>
                <a:gd name="T14" fmla="*/ 14 w 20"/>
                <a:gd name="T15" fmla="*/ 19 h 19"/>
                <a:gd name="T16" fmla="*/ 16 w 20"/>
                <a:gd name="T17" fmla="*/ 16 h 19"/>
                <a:gd name="T18" fmla="*/ 19 w 20"/>
                <a:gd name="T19" fmla="*/ 14 h 19"/>
                <a:gd name="T20" fmla="*/ 20 w 20"/>
                <a:gd name="T21" fmla="*/ 9 h 19"/>
                <a:gd name="T22" fmla="*/ 20 w 20"/>
                <a:gd name="T23" fmla="*/ 9 h 19"/>
                <a:gd name="T24" fmla="*/ 19 w 20"/>
                <a:gd name="T25" fmla="*/ 5 h 19"/>
                <a:gd name="T26" fmla="*/ 17 w 20"/>
                <a:gd name="T27" fmla="*/ 3 h 19"/>
                <a:gd name="T28" fmla="*/ 14 w 20"/>
                <a:gd name="T29" fmla="*/ 0 h 19"/>
                <a:gd name="T30" fmla="*/ 11 w 20"/>
                <a:gd name="T31" fmla="*/ 0 h 19"/>
                <a:gd name="T32" fmla="*/ 11 w 20"/>
                <a:gd name="T33" fmla="*/ 0 h 19"/>
                <a:gd name="T34" fmla="*/ 6 w 20"/>
                <a:gd name="T35" fmla="*/ 0 h 19"/>
                <a:gd name="T36" fmla="*/ 3 w 20"/>
                <a:gd name="T37" fmla="*/ 3 h 19"/>
                <a:gd name="T38" fmla="*/ 0 w 20"/>
                <a:gd name="T39" fmla="*/ 5 h 19"/>
                <a:gd name="T40" fmla="*/ 0 w 20"/>
                <a:gd name="T41" fmla="*/ 9 h 19"/>
                <a:gd name="T42" fmla="*/ 0 w 20"/>
                <a:gd name="T43"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0" y="9"/>
                  </a:moveTo>
                  <a:lnTo>
                    <a:pt x="0" y="9"/>
                  </a:lnTo>
                  <a:lnTo>
                    <a:pt x="0" y="14"/>
                  </a:lnTo>
                  <a:lnTo>
                    <a:pt x="3" y="16"/>
                  </a:lnTo>
                  <a:lnTo>
                    <a:pt x="5" y="19"/>
                  </a:lnTo>
                  <a:lnTo>
                    <a:pt x="9" y="19"/>
                  </a:lnTo>
                  <a:lnTo>
                    <a:pt x="9" y="19"/>
                  </a:lnTo>
                  <a:lnTo>
                    <a:pt x="14" y="19"/>
                  </a:lnTo>
                  <a:lnTo>
                    <a:pt x="16" y="16"/>
                  </a:lnTo>
                  <a:lnTo>
                    <a:pt x="19" y="14"/>
                  </a:lnTo>
                  <a:lnTo>
                    <a:pt x="20" y="9"/>
                  </a:lnTo>
                  <a:lnTo>
                    <a:pt x="20" y="9"/>
                  </a:lnTo>
                  <a:lnTo>
                    <a:pt x="19" y="5"/>
                  </a:lnTo>
                  <a:lnTo>
                    <a:pt x="17" y="3"/>
                  </a:lnTo>
                  <a:lnTo>
                    <a:pt x="14" y="0"/>
                  </a:lnTo>
                  <a:lnTo>
                    <a:pt x="11" y="0"/>
                  </a:lnTo>
                  <a:lnTo>
                    <a:pt x="11" y="0"/>
                  </a:lnTo>
                  <a:lnTo>
                    <a:pt x="6" y="0"/>
                  </a:lnTo>
                  <a:lnTo>
                    <a:pt x="3" y="3"/>
                  </a:lnTo>
                  <a:lnTo>
                    <a:pt x="0" y="5"/>
                  </a:lnTo>
                  <a:lnTo>
                    <a:pt x="0" y="9"/>
                  </a:lnTo>
                  <a:lnTo>
                    <a:pt x="0" y="9"/>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80">
              <a:extLst>
                <a:ext uri="{FF2B5EF4-FFF2-40B4-BE49-F238E27FC236}">
                  <a16:creationId xmlns:a16="http://schemas.microsoft.com/office/drawing/2014/main" id="{E93E9602-4AE8-4608-9D1E-9E8B54634DFA}"/>
                </a:ext>
              </a:extLst>
            </p:cNvPr>
            <p:cNvSpPr>
              <a:spLocks noEditPoints="1"/>
            </p:cNvSpPr>
            <p:nvPr userDrawn="1"/>
          </p:nvSpPr>
          <p:spPr bwMode="auto">
            <a:xfrm>
              <a:off x="-2236787" y="5451475"/>
              <a:ext cx="61913" cy="98425"/>
            </a:xfrm>
            <a:custGeom>
              <a:avLst/>
              <a:gdLst>
                <a:gd name="T0" fmla="*/ 0 w 39"/>
                <a:gd name="T1" fmla="*/ 31 h 62"/>
                <a:gd name="T2" fmla="*/ 0 w 39"/>
                <a:gd name="T3" fmla="*/ 8 h 62"/>
                <a:gd name="T4" fmla="*/ 1 w 39"/>
                <a:gd name="T5" fmla="*/ 2 h 62"/>
                <a:gd name="T6" fmla="*/ 7 w 39"/>
                <a:gd name="T7" fmla="*/ 0 h 62"/>
                <a:gd name="T8" fmla="*/ 17 w 39"/>
                <a:gd name="T9" fmla="*/ 0 h 62"/>
                <a:gd name="T10" fmla="*/ 22 w 39"/>
                <a:gd name="T11" fmla="*/ 0 h 62"/>
                <a:gd name="T12" fmla="*/ 28 w 39"/>
                <a:gd name="T13" fmla="*/ 4 h 62"/>
                <a:gd name="T14" fmla="*/ 33 w 39"/>
                <a:gd name="T15" fmla="*/ 10 h 62"/>
                <a:gd name="T16" fmla="*/ 34 w 39"/>
                <a:gd name="T17" fmla="*/ 19 h 62"/>
                <a:gd name="T18" fmla="*/ 33 w 39"/>
                <a:gd name="T19" fmla="*/ 24 h 62"/>
                <a:gd name="T20" fmla="*/ 34 w 39"/>
                <a:gd name="T21" fmla="*/ 30 h 62"/>
                <a:gd name="T22" fmla="*/ 37 w 39"/>
                <a:gd name="T23" fmla="*/ 33 h 62"/>
                <a:gd name="T24" fmla="*/ 39 w 39"/>
                <a:gd name="T25" fmla="*/ 44 h 62"/>
                <a:gd name="T26" fmla="*/ 37 w 39"/>
                <a:gd name="T27" fmla="*/ 51 h 62"/>
                <a:gd name="T28" fmla="*/ 30 w 39"/>
                <a:gd name="T29" fmla="*/ 59 h 62"/>
                <a:gd name="T30" fmla="*/ 19 w 39"/>
                <a:gd name="T31" fmla="*/ 62 h 62"/>
                <a:gd name="T32" fmla="*/ 6 w 39"/>
                <a:gd name="T33" fmla="*/ 62 h 62"/>
                <a:gd name="T34" fmla="*/ 3 w 39"/>
                <a:gd name="T35" fmla="*/ 62 h 62"/>
                <a:gd name="T36" fmla="*/ 0 w 39"/>
                <a:gd name="T37" fmla="*/ 58 h 62"/>
                <a:gd name="T38" fmla="*/ 0 w 39"/>
                <a:gd name="T39" fmla="*/ 55 h 62"/>
                <a:gd name="T40" fmla="*/ 0 w 39"/>
                <a:gd name="T41" fmla="*/ 31 h 62"/>
                <a:gd name="T42" fmla="*/ 11 w 39"/>
                <a:gd name="T43" fmla="*/ 35 h 62"/>
                <a:gd name="T44" fmla="*/ 11 w 39"/>
                <a:gd name="T45" fmla="*/ 49 h 62"/>
                <a:gd name="T46" fmla="*/ 12 w 39"/>
                <a:gd name="T47" fmla="*/ 51 h 62"/>
                <a:gd name="T48" fmla="*/ 15 w 39"/>
                <a:gd name="T49" fmla="*/ 51 h 62"/>
                <a:gd name="T50" fmla="*/ 25 w 39"/>
                <a:gd name="T51" fmla="*/ 48 h 62"/>
                <a:gd name="T52" fmla="*/ 29 w 39"/>
                <a:gd name="T53" fmla="*/ 42 h 62"/>
                <a:gd name="T54" fmla="*/ 26 w 39"/>
                <a:gd name="T55" fmla="*/ 37 h 62"/>
                <a:gd name="T56" fmla="*/ 18 w 39"/>
                <a:gd name="T57" fmla="*/ 35 h 62"/>
                <a:gd name="T58" fmla="*/ 11 w 39"/>
                <a:gd name="T59" fmla="*/ 35 h 62"/>
                <a:gd name="T60" fmla="*/ 11 w 39"/>
                <a:gd name="T61" fmla="*/ 25 h 62"/>
                <a:gd name="T62" fmla="*/ 22 w 39"/>
                <a:gd name="T63" fmla="*/ 20 h 62"/>
                <a:gd name="T64" fmla="*/ 23 w 39"/>
                <a:gd name="T65" fmla="*/ 18 h 62"/>
                <a:gd name="T66" fmla="*/ 22 w 39"/>
                <a:gd name="T67" fmla="*/ 14 h 62"/>
                <a:gd name="T68" fmla="*/ 11 w 39"/>
                <a:gd name="T69" fmla="*/ 9 h 62"/>
                <a:gd name="T70" fmla="*/ 11 w 39"/>
                <a:gd name="T71" fmla="*/ 2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 h="62">
                  <a:moveTo>
                    <a:pt x="0" y="31"/>
                  </a:moveTo>
                  <a:lnTo>
                    <a:pt x="0" y="31"/>
                  </a:lnTo>
                  <a:lnTo>
                    <a:pt x="0" y="8"/>
                  </a:lnTo>
                  <a:lnTo>
                    <a:pt x="0" y="8"/>
                  </a:lnTo>
                  <a:lnTo>
                    <a:pt x="0" y="4"/>
                  </a:lnTo>
                  <a:lnTo>
                    <a:pt x="1" y="2"/>
                  </a:lnTo>
                  <a:lnTo>
                    <a:pt x="3" y="0"/>
                  </a:lnTo>
                  <a:lnTo>
                    <a:pt x="7" y="0"/>
                  </a:lnTo>
                  <a:lnTo>
                    <a:pt x="7" y="0"/>
                  </a:lnTo>
                  <a:lnTo>
                    <a:pt x="17" y="0"/>
                  </a:lnTo>
                  <a:lnTo>
                    <a:pt x="17" y="0"/>
                  </a:lnTo>
                  <a:lnTo>
                    <a:pt x="22" y="0"/>
                  </a:lnTo>
                  <a:lnTo>
                    <a:pt x="25" y="3"/>
                  </a:lnTo>
                  <a:lnTo>
                    <a:pt x="28" y="4"/>
                  </a:lnTo>
                  <a:lnTo>
                    <a:pt x="31" y="8"/>
                  </a:lnTo>
                  <a:lnTo>
                    <a:pt x="33" y="10"/>
                  </a:lnTo>
                  <a:lnTo>
                    <a:pt x="34" y="14"/>
                  </a:lnTo>
                  <a:lnTo>
                    <a:pt x="34" y="19"/>
                  </a:lnTo>
                  <a:lnTo>
                    <a:pt x="33" y="24"/>
                  </a:lnTo>
                  <a:lnTo>
                    <a:pt x="33" y="24"/>
                  </a:lnTo>
                  <a:lnTo>
                    <a:pt x="33" y="26"/>
                  </a:lnTo>
                  <a:lnTo>
                    <a:pt x="34" y="30"/>
                  </a:lnTo>
                  <a:lnTo>
                    <a:pt x="34" y="30"/>
                  </a:lnTo>
                  <a:lnTo>
                    <a:pt x="37" y="33"/>
                  </a:lnTo>
                  <a:lnTo>
                    <a:pt x="39" y="40"/>
                  </a:lnTo>
                  <a:lnTo>
                    <a:pt x="39" y="44"/>
                  </a:lnTo>
                  <a:lnTo>
                    <a:pt x="37" y="51"/>
                  </a:lnTo>
                  <a:lnTo>
                    <a:pt x="37" y="51"/>
                  </a:lnTo>
                  <a:lnTo>
                    <a:pt x="35" y="55"/>
                  </a:lnTo>
                  <a:lnTo>
                    <a:pt x="30" y="59"/>
                  </a:lnTo>
                  <a:lnTo>
                    <a:pt x="25" y="60"/>
                  </a:lnTo>
                  <a:lnTo>
                    <a:pt x="19" y="62"/>
                  </a:lnTo>
                  <a:lnTo>
                    <a:pt x="19" y="62"/>
                  </a:lnTo>
                  <a:lnTo>
                    <a:pt x="6" y="62"/>
                  </a:lnTo>
                  <a:lnTo>
                    <a:pt x="6" y="62"/>
                  </a:lnTo>
                  <a:lnTo>
                    <a:pt x="3" y="62"/>
                  </a:lnTo>
                  <a:lnTo>
                    <a:pt x="1" y="60"/>
                  </a:lnTo>
                  <a:lnTo>
                    <a:pt x="0" y="58"/>
                  </a:lnTo>
                  <a:lnTo>
                    <a:pt x="0" y="55"/>
                  </a:lnTo>
                  <a:lnTo>
                    <a:pt x="0" y="55"/>
                  </a:lnTo>
                  <a:lnTo>
                    <a:pt x="0" y="31"/>
                  </a:lnTo>
                  <a:lnTo>
                    <a:pt x="0" y="31"/>
                  </a:lnTo>
                  <a:close/>
                  <a:moveTo>
                    <a:pt x="11" y="35"/>
                  </a:moveTo>
                  <a:lnTo>
                    <a:pt x="11" y="35"/>
                  </a:lnTo>
                  <a:lnTo>
                    <a:pt x="9" y="44"/>
                  </a:lnTo>
                  <a:lnTo>
                    <a:pt x="11" y="49"/>
                  </a:lnTo>
                  <a:lnTo>
                    <a:pt x="11" y="51"/>
                  </a:lnTo>
                  <a:lnTo>
                    <a:pt x="12" y="51"/>
                  </a:lnTo>
                  <a:lnTo>
                    <a:pt x="15" y="51"/>
                  </a:lnTo>
                  <a:lnTo>
                    <a:pt x="15" y="51"/>
                  </a:lnTo>
                  <a:lnTo>
                    <a:pt x="22" y="51"/>
                  </a:lnTo>
                  <a:lnTo>
                    <a:pt x="25" y="48"/>
                  </a:lnTo>
                  <a:lnTo>
                    <a:pt x="28" y="46"/>
                  </a:lnTo>
                  <a:lnTo>
                    <a:pt x="29" y="42"/>
                  </a:lnTo>
                  <a:lnTo>
                    <a:pt x="29" y="42"/>
                  </a:lnTo>
                  <a:lnTo>
                    <a:pt x="26" y="37"/>
                  </a:lnTo>
                  <a:lnTo>
                    <a:pt x="24" y="35"/>
                  </a:lnTo>
                  <a:lnTo>
                    <a:pt x="18" y="35"/>
                  </a:lnTo>
                  <a:lnTo>
                    <a:pt x="11" y="35"/>
                  </a:lnTo>
                  <a:lnTo>
                    <a:pt x="11" y="35"/>
                  </a:lnTo>
                  <a:close/>
                  <a:moveTo>
                    <a:pt x="11" y="25"/>
                  </a:moveTo>
                  <a:lnTo>
                    <a:pt x="11" y="25"/>
                  </a:lnTo>
                  <a:lnTo>
                    <a:pt x="17" y="22"/>
                  </a:lnTo>
                  <a:lnTo>
                    <a:pt x="22" y="20"/>
                  </a:lnTo>
                  <a:lnTo>
                    <a:pt x="22" y="20"/>
                  </a:lnTo>
                  <a:lnTo>
                    <a:pt x="23" y="18"/>
                  </a:lnTo>
                  <a:lnTo>
                    <a:pt x="22" y="14"/>
                  </a:lnTo>
                  <a:lnTo>
                    <a:pt x="22" y="14"/>
                  </a:lnTo>
                  <a:lnTo>
                    <a:pt x="17" y="11"/>
                  </a:lnTo>
                  <a:lnTo>
                    <a:pt x="11" y="9"/>
                  </a:lnTo>
                  <a:lnTo>
                    <a:pt x="11" y="9"/>
                  </a:lnTo>
                  <a:lnTo>
                    <a:pt x="11" y="25"/>
                  </a:lnTo>
                  <a:lnTo>
                    <a:pt x="11" y="25"/>
                  </a:lnTo>
                  <a:close/>
                </a:path>
              </a:pathLst>
            </a:custGeom>
            <a:solidFill>
              <a:srgbClr val="5486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81">
              <a:extLst>
                <a:ext uri="{FF2B5EF4-FFF2-40B4-BE49-F238E27FC236}">
                  <a16:creationId xmlns:a16="http://schemas.microsoft.com/office/drawing/2014/main" id="{B675553D-9092-4022-8920-F84F3CDD7731}"/>
                </a:ext>
              </a:extLst>
            </p:cNvPr>
            <p:cNvSpPr>
              <a:spLocks/>
            </p:cNvSpPr>
            <p:nvPr userDrawn="1"/>
          </p:nvSpPr>
          <p:spPr bwMode="auto">
            <a:xfrm>
              <a:off x="-1947862" y="5529263"/>
              <a:ext cx="85725" cy="85725"/>
            </a:xfrm>
            <a:custGeom>
              <a:avLst/>
              <a:gdLst>
                <a:gd name="T0" fmla="*/ 22 w 54"/>
                <a:gd name="T1" fmla="*/ 32 h 54"/>
                <a:gd name="T2" fmla="*/ 22 w 54"/>
                <a:gd name="T3" fmla="*/ 32 h 54"/>
                <a:gd name="T4" fmla="*/ 13 w 54"/>
                <a:gd name="T5" fmla="*/ 32 h 54"/>
                <a:gd name="T6" fmla="*/ 6 w 54"/>
                <a:gd name="T7" fmla="*/ 31 h 54"/>
                <a:gd name="T8" fmla="*/ 6 w 54"/>
                <a:gd name="T9" fmla="*/ 31 h 54"/>
                <a:gd name="T10" fmla="*/ 2 w 54"/>
                <a:gd name="T11" fmla="*/ 30 h 54"/>
                <a:gd name="T12" fmla="*/ 0 w 54"/>
                <a:gd name="T13" fmla="*/ 27 h 54"/>
                <a:gd name="T14" fmla="*/ 0 w 54"/>
                <a:gd name="T15" fmla="*/ 27 h 54"/>
                <a:gd name="T16" fmla="*/ 2 w 54"/>
                <a:gd name="T17" fmla="*/ 25 h 54"/>
                <a:gd name="T18" fmla="*/ 6 w 54"/>
                <a:gd name="T19" fmla="*/ 22 h 54"/>
                <a:gd name="T20" fmla="*/ 6 w 54"/>
                <a:gd name="T21" fmla="*/ 22 h 54"/>
                <a:gd name="T22" fmla="*/ 13 w 54"/>
                <a:gd name="T23" fmla="*/ 22 h 54"/>
                <a:gd name="T24" fmla="*/ 22 w 54"/>
                <a:gd name="T25" fmla="*/ 22 h 54"/>
                <a:gd name="T26" fmla="*/ 22 w 54"/>
                <a:gd name="T27" fmla="*/ 22 h 54"/>
                <a:gd name="T28" fmla="*/ 22 w 54"/>
                <a:gd name="T29" fmla="*/ 14 h 54"/>
                <a:gd name="T30" fmla="*/ 22 w 54"/>
                <a:gd name="T31" fmla="*/ 5 h 54"/>
                <a:gd name="T32" fmla="*/ 22 w 54"/>
                <a:gd name="T33" fmla="*/ 5 h 54"/>
                <a:gd name="T34" fmla="*/ 24 w 54"/>
                <a:gd name="T35" fmla="*/ 3 h 54"/>
                <a:gd name="T36" fmla="*/ 27 w 54"/>
                <a:gd name="T37" fmla="*/ 0 h 54"/>
                <a:gd name="T38" fmla="*/ 27 w 54"/>
                <a:gd name="T39" fmla="*/ 0 h 54"/>
                <a:gd name="T40" fmla="*/ 29 w 54"/>
                <a:gd name="T41" fmla="*/ 0 h 54"/>
                <a:gd name="T42" fmla="*/ 30 w 54"/>
                <a:gd name="T43" fmla="*/ 2 h 54"/>
                <a:gd name="T44" fmla="*/ 32 w 54"/>
                <a:gd name="T45" fmla="*/ 4 h 54"/>
                <a:gd name="T46" fmla="*/ 32 w 54"/>
                <a:gd name="T47" fmla="*/ 6 h 54"/>
                <a:gd name="T48" fmla="*/ 32 w 54"/>
                <a:gd name="T49" fmla="*/ 6 h 54"/>
                <a:gd name="T50" fmla="*/ 32 w 54"/>
                <a:gd name="T51" fmla="*/ 22 h 54"/>
                <a:gd name="T52" fmla="*/ 32 w 54"/>
                <a:gd name="T53" fmla="*/ 22 h 54"/>
                <a:gd name="T54" fmla="*/ 40 w 54"/>
                <a:gd name="T55" fmla="*/ 22 h 54"/>
                <a:gd name="T56" fmla="*/ 47 w 54"/>
                <a:gd name="T57" fmla="*/ 22 h 54"/>
                <a:gd name="T58" fmla="*/ 47 w 54"/>
                <a:gd name="T59" fmla="*/ 22 h 54"/>
                <a:gd name="T60" fmla="*/ 51 w 54"/>
                <a:gd name="T61" fmla="*/ 24 h 54"/>
                <a:gd name="T62" fmla="*/ 54 w 54"/>
                <a:gd name="T63" fmla="*/ 27 h 54"/>
                <a:gd name="T64" fmla="*/ 54 w 54"/>
                <a:gd name="T65" fmla="*/ 27 h 54"/>
                <a:gd name="T66" fmla="*/ 54 w 54"/>
                <a:gd name="T67" fmla="*/ 30 h 54"/>
                <a:gd name="T68" fmla="*/ 52 w 54"/>
                <a:gd name="T69" fmla="*/ 31 h 54"/>
                <a:gd name="T70" fmla="*/ 47 w 54"/>
                <a:gd name="T71" fmla="*/ 32 h 54"/>
                <a:gd name="T72" fmla="*/ 47 w 54"/>
                <a:gd name="T73" fmla="*/ 32 h 54"/>
                <a:gd name="T74" fmla="*/ 32 w 54"/>
                <a:gd name="T75" fmla="*/ 32 h 54"/>
                <a:gd name="T76" fmla="*/ 32 w 54"/>
                <a:gd name="T77" fmla="*/ 32 h 54"/>
                <a:gd name="T78" fmla="*/ 32 w 54"/>
                <a:gd name="T79" fmla="*/ 39 h 54"/>
                <a:gd name="T80" fmla="*/ 32 w 54"/>
                <a:gd name="T81" fmla="*/ 48 h 54"/>
                <a:gd name="T82" fmla="*/ 32 w 54"/>
                <a:gd name="T83" fmla="*/ 48 h 54"/>
                <a:gd name="T84" fmla="*/ 30 w 54"/>
                <a:gd name="T85" fmla="*/ 52 h 54"/>
                <a:gd name="T86" fmla="*/ 27 w 54"/>
                <a:gd name="T87" fmla="*/ 54 h 54"/>
                <a:gd name="T88" fmla="*/ 27 w 54"/>
                <a:gd name="T89" fmla="*/ 54 h 54"/>
                <a:gd name="T90" fmla="*/ 24 w 54"/>
                <a:gd name="T91" fmla="*/ 54 h 54"/>
                <a:gd name="T92" fmla="*/ 23 w 54"/>
                <a:gd name="T93" fmla="*/ 53 h 54"/>
                <a:gd name="T94" fmla="*/ 22 w 54"/>
                <a:gd name="T95" fmla="*/ 50 h 54"/>
                <a:gd name="T96" fmla="*/ 22 w 54"/>
                <a:gd name="T97" fmla="*/ 48 h 54"/>
                <a:gd name="T98" fmla="*/ 22 w 54"/>
                <a:gd name="T99" fmla="*/ 48 h 54"/>
                <a:gd name="T100" fmla="*/ 22 w 54"/>
                <a:gd name="T101" fmla="*/ 32 h 54"/>
                <a:gd name="T102" fmla="*/ 22 w 54"/>
                <a:gd name="T103" fmla="*/ 3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 h="54">
                  <a:moveTo>
                    <a:pt x="22" y="32"/>
                  </a:moveTo>
                  <a:lnTo>
                    <a:pt x="22" y="32"/>
                  </a:lnTo>
                  <a:lnTo>
                    <a:pt x="13" y="32"/>
                  </a:lnTo>
                  <a:lnTo>
                    <a:pt x="6" y="31"/>
                  </a:lnTo>
                  <a:lnTo>
                    <a:pt x="6" y="31"/>
                  </a:lnTo>
                  <a:lnTo>
                    <a:pt x="2" y="30"/>
                  </a:lnTo>
                  <a:lnTo>
                    <a:pt x="0" y="27"/>
                  </a:lnTo>
                  <a:lnTo>
                    <a:pt x="0" y="27"/>
                  </a:lnTo>
                  <a:lnTo>
                    <a:pt x="2" y="25"/>
                  </a:lnTo>
                  <a:lnTo>
                    <a:pt x="6" y="22"/>
                  </a:lnTo>
                  <a:lnTo>
                    <a:pt x="6" y="22"/>
                  </a:lnTo>
                  <a:lnTo>
                    <a:pt x="13" y="22"/>
                  </a:lnTo>
                  <a:lnTo>
                    <a:pt x="22" y="22"/>
                  </a:lnTo>
                  <a:lnTo>
                    <a:pt x="22" y="22"/>
                  </a:lnTo>
                  <a:lnTo>
                    <a:pt x="22" y="14"/>
                  </a:lnTo>
                  <a:lnTo>
                    <a:pt x="22" y="5"/>
                  </a:lnTo>
                  <a:lnTo>
                    <a:pt x="22" y="5"/>
                  </a:lnTo>
                  <a:lnTo>
                    <a:pt x="24" y="3"/>
                  </a:lnTo>
                  <a:lnTo>
                    <a:pt x="27" y="0"/>
                  </a:lnTo>
                  <a:lnTo>
                    <a:pt x="27" y="0"/>
                  </a:lnTo>
                  <a:lnTo>
                    <a:pt x="29" y="0"/>
                  </a:lnTo>
                  <a:lnTo>
                    <a:pt x="30" y="2"/>
                  </a:lnTo>
                  <a:lnTo>
                    <a:pt x="32" y="4"/>
                  </a:lnTo>
                  <a:lnTo>
                    <a:pt x="32" y="6"/>
                  </a:lnTo>
                  <a:lnTo>
                    <a:pt x="32" y="6"/>
                  </a:lnTo>
                  <a:lnTo>
                    <a:pt x="32" y="22"/>
                  </a:lnTo>
                  <a:lnTo>
                    <a:pt x="32" y="22"/>
                  </a:lnTo>
                  <a:lnTo>
                    <a:pt x="40" y="22"/>
                  </a:lnTo>
                  <a:lnTo>
                    <a:pt x="47" y="22"/>
                  </a:lnTo>
                  <a:lnTo>
                    <a:pt x="47" y="22"/>
                  </a:lnTo>
                  <a:lnTo>
                    <a:pt x="51" y="24"/>
                  </a:lnTo>
                  <a:lnTo>
                    <a:pt x="54" y="27"/>
                  </a:lnTo>
                  <a:lnTo>
                    <a:pt x="54" y="27"/>
                  </a:lnTo>
                  <a:lnTo>
                    <a:pt x="54" y="30"/>
                  </a:lnTo>
                  <a:lnTo>
                    <a:pt x="52" y="31"/>
                  </a:lnTo>
                  <a:lnTo>
                    <a:pt x="47" y="32"/>
                  </a:lnTo>
                  <a:lnTo>
                    <a:pt x="47" y="32"/>
                  </a:lnTo>
                  <a:lnTo>
                    <a:pt x="32" y="32"/>
                  </a:lnTo>
                  <a:lnTo>
                    <a:pt x="32" y="32"/>
                  </a:lnTo>
                  <a:lnTo>
                    <a:pt x="32" y="39"/>
                  </a:lnTo>
                  <a:lnTo>
                    <a:pt x="32" y="48"/>
                  </a:lnTo>
                  <a:lnTo>
                    <a:pt x="32" y="48"/>
                  </a:lnTo>
                  <a:lnTo>
                    <a:pt x="30" y="52"/>
                  </a:lnTo>
                  <a:lnTo>
                    <a:pt x="27" y="54"/>
                  </a:lnTo>
                  <a:lnTo>
                    <a:pt x="27" y="54"/>
                  </a:lnTo>
                  <a:lnTo>
                    <a:pt x="24" y="54"/>
                  </a:lnTo>
                  <a:lnTo>
                    <a:pt x="23" y="53"/>
                  </a:lnTo>
                  <a:lnTo>
                    <a:pt x="22" y="50"/>
                  </a:lnTo>
                  <a:lnTo>
                    <a:pt x="22" y="48"/>
                  </a:lnTo>
                  <a:lnTo>
                    <a:pt x="22" y="48"/>
                  </a:lnTo>
                  <a:lnTo>
                    <a:pt x="22" y="32"/>
                  </a:lnTo>
                  <a:lnTo>
                    <a:pt x="22" y="32"/>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82">
              <a:extLst>
                <a:ext uri="{FF2B5EF4-FFF2-40B4-BE49-F238E27FC236}">
                  <a16:creationId xmlns:a16="http://schemas.microsoft.com/office/drawing/2014/main" id="{4C051FFF-438C-49AC-B1BB-B6102E8D4A74}"/>
                </a:ext>
              </a:extLst>
            </p:cNvPr>
            <p:cNvSpPr>
              <a:spLocks noEditPoints="1"/>
            </p:cNvSpPr>
            <p:nvPr userDrawn="1"/>
          </p:nvSpPr>
          <p:spPr bwMode="auto">
            <a:xfrm>
              <a:off x="-2605087" y="5602288"/>
              <a:ext cx="152400" cy="188913"/>
            </a:xfrm>
            <a:custGeom>
              <a:avLst/>
              <a:gdLst>
                <a:gd name="T0" fmla="*/ 96 w 96"/>
                <a:gd name="T1" fmla="*/ 111 h 119"/>
                <a:gd name="T2" fmla="*/ 96 w 96"/>
                <a:gd name="T3" fmla="*/ 111 h 119"/>
                <a:gd name="T4" fmla="*/ 92 w 96"/>
                <a:gd name="T5" fmla="*/ 116 h 119"/>
                <a:gd name="T6" fmla="*/ 90 w 96"/>
                <a:gd name="T7" fmla="*/ 117 h 119"/>
                <a:gd name="T8" fmla="*/ 87 w 96"/>
                <a:gd name="T9" fmla="*/ 118 h 119"/>
                <a:gd name="T10" fmla="*/ 87 w 96"/>
                <a:gd name="T11" fmla="*/ 118 h 119"/>
                <a:gd name="T12" fmla="*/ 85 w 96"/>
                <a:gd name="T13" fmla="*/ 118 h 119"/>
                <a:gd name="T14" fmla="*/ 82 w 96"/>
                <a:gd name="T15" fmla="*/ 117 h 119"/>
                <a:gd name="T16" fmla="*/ 78 w 96"/>
                <a:gd name="T17" fmla="*/ 113 h 119"/>
                <a:gd name="T18" fmla="*/ 78 w 96"/>
                <a:gd name="T19" fmla="*/ 113 h 119"/>
                <a:gd name="T20" fmla="*/ 73 w 96"/>
                <a:gd name="T21" fmla="*/ 106 h 119"/>
                <a:gd name="T22" fmla="*/ 70 w 96"/>
                <a:gd name="T23" fmla="*/ 97 h 119"/>
                <a:gd name="T24" fmla="*/ 70 w 96"/>
                <a:gd name="T25" fmla="*/ 97 h 119"/>
                <a:gd name="T26" fmla="*/ 69 w 96"/>
                <a:gd name="T27" fmla="*/ 94 h 119"/>
                <a:gd name="T28" fmla="*/ 68 w 96"/>
                <a:gd name="T29" fmla="*/ 92 h 119"/>
                <a:gd name="T30" fmla="*/ 64 w 96"/>
                <a:gd name="T31" fmla="*/ 91 h 119"/>
                <a:gd name="T32" fmla="*/ 62 w 96"/>
                <a:gd name="T33" fmla="*/ 91 h 119"/>
                <a:gd name="T34" fmla="*/ 62 w 96"/>
                <a:gd name="T35" fmla="*/ 91 h 119"/>
                <a:gd name="T36" fmla="*/ 47 w 96"/>
                <a:gd name="T37" fmla="*/ 91 h 119"/>
                <a:gd name="T38" fmla="*/ 33 w 96"/>
                <a:gd name="T39" fmla="*/ 91 h 119"/>
                <a:gd name="T40" fmla="*/ 33 w 96"/>
                <a:gd name="T41" fmla="*/ 91 h 119"/>
                <a:gd name="T42" fmla="*/ 30 w 96"/>
                <a:gd name="T43" fmla="*/ 92 h 119"/>
                <a:gd name="T44" fmla="*/ 26 w 96"/>
                <a:gd name="T45" fmla="*/ 96 h 119"/>
                <a:gd name="T46" fmla="*/ 26 w 96"/>
                <a:gd name="T47" fmla="*/ 96 h 119"/>
                <a:gd name="T48" fmla="*/ 22 w 96"/>
                <a:gd name="T49" fmla="*/ 103 h 119"/>
                <a:gd name="T50" fmla="*/ 20 w 96"/>
                <a:gd name="T51" fmla="*/ 111 h 119"/>
                <a:gd name="T52" fmla="*/ 20 w 96"/>
                <a:gd name="T53" fmla="*/ 111 h 119"/>
                <a:gd name="T54" fmla="*/ 18 w 96"/>
                <a:gd name="T55" fmla="*/ 116 h 119"/>
                <a:gd name="T56" fmla="*/ 14 w 96"/>
                <a:gd name="T57" fmla="*/ 118 h 119"/>
                <a:gd name="T58" fmla="*/ 10 w 96"/>
                <a:gd name="T59" fmla="*/ 119 h 119"/>
                <a:gd name="T60" fmla="*/ 7 w 96"/>
                <a:gd name="T61" fmla="*/ 118 h 119"/>
                <a:gd name="T62" fmla="*/ 7 w 96"/>
                <a:gd name="T63" fmla="*/ 118 h 119"/>
                <a:gd name="T64" fmla="*/ 3 w 96"/>
                <a:gd name="T65" fmla="*/ 116 h 119"/>
                <a:gd name="T66" fmla="*/ 0 w 96"/>
                <a:gd name="T67" fmla="*/ 112 h 119"/>
                <a:gd name="T68" fmla="*/ 0 w 96"/>
                <a:gd name="T69" fmla="*/ 108 h 119"/>
                <a:gd name="T70" fmla="*/ 0 w 96"/>
                <a:gd name="T71" fmla="*/ 105 h 119"/>
                <a:gd name="T72" fmla="*/ 0 w 96"/>
                <a:gd name="T73" fmla="*/ 105 h 119"/>
                <a:gd name="T74" fmla="*/ 13 w 96"/>
                <a:gd name="T75" fmla="*/ 72 h 119"/>
                <a:gd name="T76" fmla="*/ 13 w 96"/>
                <a:gd name="T77" fmla="*/ 72 h 119"/>
                <a:gd name="T78" fmla="*/ 36 w 96"/>
                <a:gd name="T79" fmla="*/ 9 h 119"/>
                <a:gd name="T80" fmla="*/ 36 w 96"/>
                <a:gd name="T81" fmla="*/ 9 h 119"/>
                <a:gd name="T82" fmla="*/ 38 w 96"/>
                <a:gd name="T83" fmla="*/ 6 h 119"/>
                <a:gd name="T84" fmla="*/ 40 w 96"/>
                <a:gd name="T85" fmla="*/ 2 h 119"/>
                <a:gd name="T86" fmla="*/ 42 w 96"/>
                <a:gd name="T87" fmla="*/ 0 h 119"/>
                <a:gd name="T88" fmla="*/ 47 w 96"/>
                <a:gd name="T89" fmla="*/ 0 h 119"/>
                <a:gd name="T90" fmla="*/ 47 w 96"/>
                <a:gd name="T91" fmla="*/ 0 h 119"/>
                <a:gd name="T92" fmla="*/ 53 w 96"/>
                <a:gd name="T93" fmla="*/ 2 h 119"/>
                <a:gd name="T94" fmla="*/ 56 w 96"/>
                <a:gd name="T95" fmla="*/ 3 h 119"/>
                <a:gd name="T96" fmla="*/ 57 w 96"/>
                <a:gd name="T97" fmla="*/ 6 h 119"/>
                <a:gd name="T98" fmla="*/ 57 w 96"/>
                <a:gd name="T99" fmla="*/ 6 h 119"/>
                <a:gd name="T100" fmla="*/ 95 w 96"/>
                <a:gd name="T101" fmla="*/ 105 h 119"/>
                <a:gd name="T102" fmla="*/ 95 w 96"/>
                <a:gd name="T103" fmla="*/ 105 h 119"/>
                <a:gd name="T104" fmla="*/ 96 w 96"/>
                <a:gd name="T105" fmla="*/ 111 h 119"/>
                <a:gd name="T106" fmla="*/ 96 w 96"/>
                <a:gd name="T107" fmla="*/ 111 h 119"/>
                <a:gd name="T108" fmla="*/ 36 w 96"/>
                <a:gd name="T109" fmla="*/ 70 h 119"/>
                <a:gd name="T110" fmla="*/ 36 w 96"/>
                <a:gd name="T111" fmla="*/ 70 h 119"/>
                <a:gd name="T112" fmla="*/ 60 w 96"/>
                <a:gd name="T113" fmla="*/ 70 h 119"/>
                <a:gd name="T114" fmla="*/ 60 w 96"/>
                <a:gd name="T115" fmla="*/ 70 h 119"/>
                <a:gd name="T116" fmla="*/ 48 w 96"/>
                <a:gd name="T117" fmla="*/ 37 h 119"/>
                <a:gd name="T118" fmla="*/ 48 w 96"/>
                <a:gd name="T119" fmla="*/ 37 h 119"/>
                <a:gd name="T120" fmla="*/ 36 w 96"/>
                <a:gd name="T121" fmla="*/ 70 h 119"/>
                <a:gd name="T122" fmla="*/ 36 w 96"/>
                <a:gd name="T123" fmla="*/ 7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 h="119">
                  <a:moveTo>
                    <a:pt x="96" y="111"/>
                  </a:moveTo>
                  <a:lnTo>
                    <a:pt x="96" y="111"/>
                  </a:lnTo>
                  <a:lnTo>
                    <a:pt x="92" y="116"/>
                  </a:lnTo>
                  <a:lnTo>
                    <a:pt x="90" y="117"/>
                  </a:lnTo>
                  <a:lnTo>
                    <a:pt x="87" y="118"/>
                  </a:lnTo>
                  <a:lnTo>
                    <a:pt x="87" y="118"/>
                  </a:lnTo>
                  <a:lnTo>
                    <a:pt x="85" y="118"/>
                  </a:lnTo>
                  <a:lnTo>
                    <a:pt x="82" y="117"/>
                  </a:lnTo>
                  <a:lnTo>
                    <a:pt x="78" y="113"/>
                  </a:lnTo>
                  <a:lnTo>
                    <a:pt x="78" y="113"/>
                  </a:lnTo>
                  <a:lnTo>
                    <a:pt x="73" y="106"/>
                  </a:lnTo>
                  <a:lnTo>
                    <a:pt x="70" y="97"/>
                  </a:lnTo>
                  <a:lnTo>
                    <a:pt x="70" y="97"/>
                  </a:lnTo>
                  <a:lnTo>
                    <a:pt x="69" y="94"/>
                  </a:lnTo>
                  <a:lnTo>
                    <a:pt x="68" y="92"/>
                  </a:lnTo>
                  <a:lnTo>
                    <a:pt x="64" y="91"/>
                  </a:lnTo>
                  <a:lnTo>
                    <a:pt x="62" y="91"/>
                  </a:lnTo>
                  <a:lnTo>
                    <a:pt x="62" y="91"/>
                  </a:lnTo>
                  <a:lnTo>
                    <a:pt x="47" y="91"/>
                  </a:lnTo>
                  <a:lnTo>
                    <a:pt x="33" y="91"/>
                  </a:lnTo>
                  <a:lnTo>
                    <a:pt x="33" y="91"/>
                  </a:lnTo>
                  <a:lnTo>
                    <a:pt x="30" y="92"/>
                  </a:lnTo>
                  <a:lnTo>
                    <a:pt x="26" y="96"/>
                  </a:lnTo>
                  <a:lnTo>
                    <a:pt x="26" y="96"/>
                  </a:lnTo>
                  <a:lnTo>
                    <a:pt x="22" y="103"/>
                  </a:lnTo>
                  <a:lnTo>
                    <a:pt x="20" y="111"/>
                  </a:lnTo>
                  <a:lnTo>
                    <a:pt x="20" y="111"/>
                  </a:lnTo>
                  <a:lnTo>
                    <a:pt x="18" y="116"/>
                  </a:lnTo>
                  <a:lnTo>
                    <a:pt x="14" y="118"/>
                  </a:lnTo>
                  <a:lnTo>
                    <a:pt x="10" y="119"/>
                  </a:lnTo>
                  <a:lnTo>
                    <a:pt x="7" y="118"/>
                  </a:lnTo>
                  <a:lnTo>
                    <a:pt x="7" y="118"/>
                  </a:lnTo>
                  <a:lnTo>
                    <a:pt x="3" y="116"/>
                  </a:lnTo>
                  <a:lnTo>
                    <a:pt x="0" y="112"/>
                  </a:lnTo>
                  <a:lnTo>
                    <a:pt x="0" y="108"/>
                  </a:lnTo>
                  <a:lnTo>
                    <a:pt x="0" y="105"/>
                  </a:lnTo>
                  <a:lnTo>
                    <a:pt x="0" y="105"/>
                  </a:lnTo>
                  <a:lnTo>
                    <a:pt x="13" y="72"/>
                  </a:lnTo>
                  <a:lnTo>
                    <a:pt x="13" y="72"/>
                  </a:lnTo>
                  <a:lnTo>
                    <a:pt x="36" y="9"/>
                  </a:lnTo>
                  <a:lnTo>
                    <a:pt x="36" y="9"/>
                  </a:lnTo>
                  <a:lnTo>
                    <a:pt x="38" y="6"/>
                  </a:lnTo>
                  <a:lnTo>
                    <a:pt x="40" y="2"/>
                  </a:lnTo>
                  <a:lnTo>
                    <a:pt x="42" y="0"/>
                  </a:lnTo>
                  <a:lnTo>
                    <a:pt x="47" y="0"/>
                  </a:lnTo>
                  <a:lnTo>
                    <a:pt x="47" y="0"/>
                  </a:lnTo>
                  <a:lnTo>
                    <a:pt x="53" y="2"/>
                  </a:lnTo>
                  <a:lnTo>
                    <a:pt x="56" y="3"/>
                  </a:lnTo>
                  <a:lnTo>
                    <a:pt x="57" y="6"/>
                  </a:lnTo>
                  <a:lnTo>
                    <a:pt x="57" y="6"/>
                  </a:lnTo>
                  <a:lnTo>
                    <a:pt x="95" y="105"/>
                  </a:lnTo>
                  <a:lnTo>
                    <a:pt x="95" y="105"/>
                  </a:lnTo>
                  <a:lnTo>
                    <a:pt x="96" y="111"/>
                  </a:lnTo>
                  <a:lnTo>
                    <a:pt x="96" y="111"/>
                  </a:lnTo>
                  <a:close/>
                  <a:moveTo>
                    <a:pt x="36" y="70"/>
                  </a:moveTo>
                  <a:lnTo>
                    <a:pt x="36" y="70"/>
                  </a:lnTo>
                  <a:lnTo>
                    <a:pt x="60" y="70"/>
                  </a:lnTo>
                  <a:lnTo>
                    <a:pt x="60" y="70"/>
                  </a:lnTo>
                  <a:lnTo>
                    <a:pt x="48" y="37"/>
                  </a:lnTo>
                  <a:lnTo>
                    <a:pt x="48" y="37"/>
                  </a:lnTo>
                  <a:lnTo>
                    <a:pt x="36" y="70"/>
                  </a:lnTo>
                  <a:lnTo>
                    <a:pt x="36" y="7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83">
              <a:extLst>
                <a:ext uri="{FF2B5EF4-FFF2-40B4-BE49-F238E27FC236}">
                  <a16:creationId xmlns:a16="http://schemas.microsoft.com/office/drawing/2014/main" id="{158F1BA5-0ED1-4F16-8026-377C4ED5EA81}"/>
                </a:ext>
              </a:extLst>
            </p:cNvPr>
            <p:cNvSpPr>
              <a:spLocks/>
            </p:cNvSpPr>
            <p:nvPr userDrawn="1"/>
          </p:nvSpPr>
          <p:spPr bwMode="auto">
            <a:xfrm>
              <a:off x="-2547937" y="5661025"/>
              <a:ext cx="38100" cy="52388"/>
            </a:xfrm>
            <a:custGeom>
              <a:avLst/>
              <a:gdLst>
                <a:gd name="T0" fmla="*/ 0 w 24"/>
                <a:gd name="T1" fmla="*/ 33 h 33"/>
                <a:gd name="T2" fmla="*/ 0 w 24"/>
                <a:gd name="T3" fmla="*/ 33 h 33"/>
                <a:gd name="T4" fmla="*/ 12 w 24"/>
                <a:gd name="T5" fmla="*/ 0 h 33"/>
                <a:gd name="T6" fmla="*/ 12 w 24"/>
                <a:gd name="T7" fmla="*/ 0 h 33"/>
                <a:gd name="T8" fmla="*/ 24 w 24"/>
                <a:gd name="T9" fmla="*/ 33 h 33"/>
                <a:gd name="T10" fmla="*/ 24 w 24"/>
                <a:gd name="T11" fmla="*/ 33 h 33"/>
                <a:gd name="T12" fmla="*/ 0 w 24"/>
                <a:gd name="T13" fmla="*/ 33 h 33"/>
                <a:gd name="T14" fmla="*/ 0 w 24"/>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33">
                  <a:moveTo>
                    <a:pt x="0" y="33"/>
                  </a:moveTo>
                  <a:lnTo>
                    <a:pt x="0" y="33"/>
                  </a:lnTo>
                  <a:lnTo>
                    <a:pt x="12" y="0"/>
                  </a:lnTo>
                  <a:lnTo>
                    <a:pt x="12" y="0"/>
                  </a:lnTo>
                  <a:lnTo>
                    <a:pt x="24" y="33"/>
                  </a:lnTo>
                  <a:lnTo>
                    <a:pt x="24" y="33"/>
                  </a:lnTo>
                  <a:lnTo>
                    <a:pt x="0" y="33"/>
                  </a:lnTo>
                  <a:lnTo>
                    <a:pt x="0"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84">
              <a:extLst>
                <a:ext uri="{FF2B5EF4-FFF2-40B4-BE49-F238E27FC236}">
                  <a16:creationId xmlns:a16="http://schemas.microsoft.com/office/drawing/2014/main" id="{28096E8C-DF51-4C56-AAE0-61DC40460E42}"/>
                </a:ext>
              </a:extLst>
            </p:cNvPr>
            <p:cNvSpPr>
              <a:spLocks/>
            </p:cNvSpPr>
            <p:nvPr userDrawn="1"/>
          </p:nvSpPr>
          <p:spPr bwMode="auto">
            <a:xfrm>
              <a:off x="-2222500" y="5507038"/>
              <a:ext cx="31750" cy="25400"/>
            </a:xfrm>
            <a:custGeom>
              <a:avLst/>
              <a:gdLst>
                <a:gd name="T0" fmla="*/ 2 w 20"/>
                <a:gd name="T1" fmla="*/ 0 h 16"/>
                <a:gd name="T2" fmla="*/ 2 w 20"/>
                <a:gd name="T3" fmla="*/ 0 h 16"/>
                <a:gd name="T4" fmla="*/ 9 w 20"/>
                <a:gd name="T5" fmla="*/ 0 h 16"/>
                <a:gd name="T6" fmla="*/ 15 w 20"/>
                <a:gd name="T7" fmla="*/ 0 h 16"/>
                <a:gd name="T8" fmla="*/ 17 w 20"/>
                <a:gd name="T9" fmla="*/ 2 h 16"/>
                <a:gd name="T10" fmla="*/ 20 w 20"/>
                <a:gd name="T11" fmla="*/ 7 h 16"/>
                <a:gd name="T12" fmla="*/ 20 w 20"/>
                <a:gd name="T13" fmla="*/ 7 h 16"/>
                <a:gd name="T14" fmla="*/ 19 w 20"/>
                <a:gd name="T15" fmla="*/ 11 h 16"/>
                <a:gd name="T16" fmla="*/ 16 w 20"/>
                <a:gd name="T17" fmla="*/ 13 h 16"/>
                <a:gd name="T18" fmla="*/ 13 w 20"/>
                <a:gd name="T19" fmla="*/ 16 h 16"/>
                <a:gd name="T20" fmla="*/ 6 w 20"/>
                <a:gd name="T21" fmla="*/ 16 h 16"/>
                <a:gd name="T22" fmla="*/ 6 w 20"/>
                <a:gd name="T23" fmla="*/ 16 h 16"/>
                <a:gd name="T24" fmla="*/ 3 w 20"/>
                <a:gd name="T25" fmla="*/ 16 h 16"/>
                <a:gd name="T26" fmla="*/ 2 w 20"/>
                <a:gd name="T27" fmla="*/ 16 h 16"/>
                <a:gd name="T28" fmla="*/ 2 w 20"/>
                <a:gd name="T29" fmla="*/ 14 h 16"/>
                <a:gd name="T30" fmla="*/ 0 w 20"/>
                <a:gd name="T31" fmla="*/ 9 h 16"/>
                <a:gd name="T32" fmla="*/ 2 w 20"/>
                <a:gd name="T33" fmla="*/ 0 h 16"/>
                <a:gd name="T34" fmla="*/ 2 w 20"/>
                <a:gd name="T3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16">
                  <a:moveTo>
                    <a:pt x="2" y="0"/>
                  </a:moveTo>
                  <a:lnTo>
                    <a:pt x="2" y="0"/>
                  </a:lnTo>
                  <a:lnTo>
                    <a:pt x="9" y="0"/>
                  </a:lnTo>
                  <a:lnTo>
                    <a:pt x="15" y="0"/>
                  </a:lnTo>
                  <a:lnTo>
                    <a:pt x="17" y="2"/>
                  </a:lnTo>
                  <a:lnTo>
                    <a:pt x="20" y="7"/>
                  </a:lnTo>
                  <a:lnTo>
                    <a:pt x="20" y="7"/>
                  </a:lnTo>
                  <a:lnTo>
                    <a:pt x="19" y="11"/>
                  </a:lnTo>
                  <a:lnTo>
                    <a:pt x="16" y="13"/>
                  </a:lnTo>
                  <a:lnTo>
                    <a:pt x="13" y="16"/>
                  </a:lnTo>
                  <a:lnTo>
                    <a:pt x="6" y="16"/>
                  </a:lnTo>
                  <a:lnTo>
                    <a:pt x="6" y="16"/>
                  </a:lnTo>
                  <a:lnTo>
                    <a:pt x="3" y="16"/>
                  </a:lnTo>
                  <a:lnTo>
                    <a:pt x="2" y="16"/>
                  </a:lnTo>
                  <a:lnTo>
                    <a:pt x="2" y="14"/>
                  </a:lnTo>
                  <a:lnTo>
                    <a:pt x="0" y="9"/>
                  </a:lnTo>
                  <a:lnTo>
                    <a:pt x="2" y="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85">
              <a:extLst>
                <a:ext uri="{FF2B5EF4-FFF2-40B4-BE49-F238E27FC236}">
                  <a16:creationId xmlns:a16="http://schemas.microsoft.com/office/drawing/2014/main" id="{F4C94406-C9D7-4929-B1BC-82B23595A22D}"/>
                </a:ext>
              </a:extLst>
            </p:cNvPr>
            <p:cNvSpPr>
              <a:spLocks/>
            </p:cNvSpPr>
            <p:nvPr userDrawn="1"/>
          </p:nvSpPr>
          <p:spPr bwMode="auto">
            <a:xfrm>
              <a:off x="-2544762" y="6197600"/>
              <a:ext cx="31750" cy="133350"/>
            </a:xfrm>
            <a:custGeom>
              <a:avLst/>
              <a:gdLst>
                <a:gd name="T0" fmla="*/ 20 w 20"/>
                <a:gd name="T1" fmla="*/ 0 h 84"/>
                <a:gd name="T2" fmla="*/ 20 w 20"/>
                <a:gd name="T3" fmla="*/ 0 h 84"/>
                <a:gd name="T4" fmla="*/ 20 w 20"/>
                <a:gd name="T5" fmla="*/ 84 h 84"/>
                <a:gd name="T6" fmla="*/ 20 w 20"/>
                <a:gd name="T7" fmla="*/ 84 h 84"/>
                <a:gd name="T8" fmla="*/ 0 w 20"/>
                <a:gd name="T9" fmla="*/ 84 h 84"/>
                <a:gd name="T10" fmla="*/ 0 w 20"/>
                <a:gd name="T11" fmla="*/ 84 h 84"/>
                <a:gd name="T12" fmla="*/ 0 w 20"/>
                <a:gd name="T13" fmla="*/ 0 h 84"/>
                <a:gd name="T14" fmla="*/ 0 w 20"/>
                <a:gd name="T15" fmla="*/ 0 h 84"/>
                <a:gd name="T16" fmla="*/ 20 w 20"/>
                <a:gd name="T17" fmla="*/ 0 h 84"/>
                <a:gd name="T18" fmla="*/ 20 w 20"/>
                <a:gd name="T1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84">
                  <a:moveTo>
                    <a:pt x="20" y="0"/>
                  </a:moveTo>
                  <a:lnTo>
                    <a:pt x="20" y="0"/>
                  </a:lnTo>
                  <a:lnTo>
                    <a:pt x="20" y="84"/>
                  </a:lnTo>
                  <a:lnTo>
                    <a:pt x="20" y="84"/>
                  </a:lnTo>
                  <a:lnTo>
                    <a:pt x="0" y="84"/>
                  </a:lnTo>
                  <a:lnTo>
                    <a:pt x="0" y="84"/>
                  </a:lnTo>
                  <a:lnTo>
                    <a:pt x="0" y="0"/>
                  </a:lnTo>
                  <a:lnTo>
                    <a:pt x="0" y="0"/>
                  </a:lnTo>
                  <a:lnTo>
                    <a:pt x="20" y="0"/>
                  </a:lnTo>
                  <a:lnTo>
                    <a:pt x="20" y="0"/>
                  </a:lnTo>
                  <a:close/>
                </a:path>
              </a:pathLst>
            </a:custGeom>
            <a:solidFill>
              <a:srgbClr val="5567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86">
              <a:extLst>
                <a:ext uri="{FF2B5EF4-FFF2-40B4-BE49-F238E27FC236}">
                  <a16:creationId xmlns:a16="http://schemas.microsoft.com/office/drawing/2014/main" id="{E1F83C84-DA57-4CD8-B1B6-3CEC4D797B63}"/>
                </a:ext>
              </a:extLst>
            </p:cNvPr>
            <p:cNvSpPr>
              <a:spLocks/>
            </p:cNvSpPr>
            <p:nvPr userDrawn="1"/>
          </p:nvSpPr>
          <p:spPr bwMode="auto">
            <a:xfrm>
              <a:off x="-1692275" y="5918200"/>
              <a:ext cx="341313" cy="339725"/>
            </a:xfrm>
            <a:custGeom>
              <a:avLst/>
              <a:gdLst>
                <a:gd name="T0" fmla="*/ 215 w 215"/>
                <a:gd name="T1" fmla="*/ 107 h 214"/>
                <a:gd name="T2" fmla="*/ 213 w 215"/>
                <a:gd name="T3" fmla="*/ 128 h 214"/>
                <a:gd name="T4" fmla="*/ 207 w 215"/>
                <a:gd name="T5" fmla="*/ 149 h 214"/>
                <a:gd name="T6" fmla="*/ 197 w 215"/>
                <a:gd name="T7" fmla="*/ 167 h 214"/>
                <a:gd name="T8" fmla="*/ 184 w 215"/>
                <a:gd name="T9" fmla="*/ 183 h 214"/>
                <a:gd name="T10" fmla="*/ 168 w 215"/>
                <a:gd name="T11" fmla="*/ 195 h 214"/>
                <a:gd name="T12" fmla="*/ 149 w 215"/>
                <a:gd name="T13" fmla="*/ 206 h 214"/>
                <a:gd name="T14" fmla="*/ 130 w 215"/>
                <a:gd name="T15" fmla="*/ 212 h 214"/>
                <a:gd name="T16" fmla="*/ 108 w 215"/>
                <a:gd name="T17" fmla="*/ 214 h 214"/>
                <a:gd name="T18" fmla="*/ 97 w 215"/>
                <a:gd name="T19" fmla="*/ 214 h 214"/>
                <a:gd name="T20" fmla="*/ 76 w 215"/>
                <a:gd name="T21" fmla="*/ 210 h 214"/>
                <a:gd name="T22" fmla="*/ 56 w 215"/>
                <a:gd name="T23" fmla="*/ 201 h 214"/>
                <a:gd name="T24" fmla="*/ 39 w 215"/>
                <a:gd name="T25" fmla="*/ 189 h 214"/>
                <a:gd name="T26" fmla="*/ 26 w 215"/>
                <a:gd name="T27" fmla="*/ 176 h 214"/>
                <a:gd name="T28" fmla="*/ 14 w 215"/>
                <a:gd name="T29" fmla="*/ 159 h 214"/>
                <a:gd name="T30" fmla="*/ 5 w 215"/>
                <a:gd name="T31" fmla="*/ 139 h 214"/>
                <a:gd name="T32" fmla="*/ 1 w 215"/>
                <a:gd name="T33" fmla="*/ 118 h 214"/>
                <a:gd name="T34" fmla="*/ 0 w 215"/>
                <a:gd name="T35" fmla="*/ 107 h 214"/>
                <a:gd name="T36" fmla="*/ 3 w 215"/>
                <a:gd name="T37" fmla="*/ 85 h 214"/>
                <a:gd name="T38" fmla="*/ 9 w 215"/>
                <a:gd name="T39" fmla="*/ 66 h 214"/>
                <a:gd name="T40" fmla="*/ 18 w 215"/>
                <a:gd name="T41" fmla="*/ 47 h 214"/>
                <a:gd name="T42" fmla="*/ 32 w 215"/>
                <a:gd name="T43" fmla="*/ 32 h 214"/>
                <a:gd name="T44" fmla="*/ 48 w 215"/>
                <a:gd name="T45" fmla="*/ 18 h 214"/>
                <a:gd name="T46" fmla="*/ 66 w 215"/>
                <a:gd name="T47" fmla="*/ 8 h 214"/>
                <a:gd name="T48" fmla="*/ 87 w 215"/>
                <a:gd name="T49" fmla="*/ 2 h 214"/>
                <a:gd name="T50" fmla="*/ 108 w 215"/>
                <a:gd name="T51" fmla="*/ 0 h 214"/>
                <a:gd name="T52" fmla="*/ 119 w 215"/>
                <a:gd name="T53" fmla="*/ 0 h 214"/>
                <a:gd name="T54" fmla="*/ 140 w 215"/>
                <a:gd name="T55" fmla="*/ 5 h 214"/>
                <a:gd name="T56" fmla="*/ 159 w 215"/>
                <a:gd name="T57" fmla="*/ 13 h 214"/>
                <a:gd name="T58" fmla="*/ 176 w 215"/>
                <a:gd name="T59" fmla="*/ 24 h 214"/>
                <a:gd name="T60" fmla="*/ 191 w 215"/>
                <a:gd name="T61" fmla="*/ 39 h 214"/>
                <a:gd name="T62" fmla="*/ 202 w 215"/>
                <a:gd name="T63" fmla="*/ 56 h 214"/>
                <a:gd name="T64" fmla="*/ 210 w 215"/>
                <a:gd name="T65" fmla="*/ 76 h 214"/>
                <a:gd name="T66" fmla="*/ 215 w 215"/>
                <a:gd name="T67" fmla="*/ 96 h 214"/>
                <a:gd name="T68" fmla="*/ 215 w 215"/>
                <a:gd name="T69" fmla="*/ 10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214">
                  <a:moveTo>
                    <a:pt x="215" y="107"/>
                  </a:moveTo>
                  <a:lnTo>
                    <a:pt x="215" y="107"/>
                  </a:lnTo>
                  <a:lnTo>
                    <a:pt x="215" y="118"/>
                  </a:lnTo>
                  <a:lnTo>
                    <a:pt x="213" y="128"/>
                  </a:lnTo>
                  <a:lnTo>
                    <a:pt x="210" y="139"/>
                  </a:lnTo>
                  <a:lnTo>
                    <a:pt x="207" y="149"/>
                  </a:lnTo>
                  <a:lnTo>
                    <a:pt x="202" y="159"/>
                  </a:lnTo>
                  <a:lnTo>
                    <a:pt x="197" y="167"/>
                  </a:lnTo>
                  <a:lnTo>
                    <a:pt x="191" y="176"/>
                  </a:lnTo>
                  <a:lnTo>
                    <a:pt x="184" y="183"/>
                  </a:lnTo>
                  <a:lnTo>
                    <a:pt x="176" y="189"/>
                  </a:lnTo>
                  <a:lnTo>
                    <a:pt x="168" y="195"/>
                  </a:lnTo>
                  <a:lnTo>
                    <a:pt x="159" y="201"/>
                  </a:lnTo>
                  <a:lnTo>
                    <a:pt x="149" y="206"/>
                  </a:lnTo>
                  <a:lnTo>
                    <a:pt x="140" y="210"/>
                  </a:lnTo>
                  <a:lnTo>
                    <a:pt x="130" y="212"/>
                  </a:lnTo>
                  <a:lnTo>
                    <a:pt x="119" y="214"/>
                  </a:lnTo>
                  <a:lnTo>
                    <a:pt x="108" y="214"/>
                  </a:lnTo>
                  <a:lnTo>
                    <a:pt x="108" y="214"/>
                  </a:lnTo>
                  <a:lnTo>
                    <a:pt x="97" y="214"/>
                  </a:lnTo>
                  <a:lnTo>
                    <a:pt x="87" y="212"/>
                  </a:lnTo>
                  <a:lnTo>
                    <a:pt x="76" y="210"/>
                  </a:lnTo>
                  <a:lnTo>
                    <a:pt x="66" y="206"/>
                  </a:lnTo>
                  <a:lnTo>
                    <a:pt x="56" y="201"/>
                  </a:lnTo>
                  <a:lnTo>
                    <a:pt x="48" y="195"/>
                  </a:lnTo>
                  <a:lnTo>
                    <a:pt x="39" y="189"/>
                  </a:lnTo>
                  <a:lnTo>
                    <a:pt x="32" y="183"/>
                  </a:lnTo>
                  <a:lnTo>
                    <a:pt x="26" y="176"/>
                  </a:lnTo>
                  <a:lnTo>
                    <a:pt x="18" y="167"/>
                  </a:lnTo>
                  <a:lnTo>
                    <a:pt x="14" y="159"/>
                  </a:lnTo>
                  <a:lnTo>
                    <a:pt x="9" y="149"/>
                  </a:lnTo>
                  <a:lnTo>
                    <a:pt x="5" y="139"/>
                  </a:lnTo>
                  <a:lnTo>
                    <a:pt x="3" y="128"/>
                  </a:lnTo>
                  <a:lnTo>
                    <a:pt x="1" y="118"/>
                  </a:lnTo>
                  <a:lnTo>
                    <a:pt x="0" y="107"/>
                  </a:lnTo>
                  <a:lnTo>
                    <a:pt x="0" y="107"/>
                  </a:lnTo>
                  <a:lnTo>
                    <a:pt x="1" y="96"/>
                  </a:lnTo>
                  <a:lnTo>
                    <a:pt x="3" y="85"/>
                  </a:lnTo>
                  <a:lnTo>
                    <a:pt x="5" y="76"/>
                  </a:lnTo>
                  <a:lnTo>
                    <a:pt x="9" y="66"/>
                  </a:lnTo>
                  <a:lnTo>
                    <a:pt x="14" y="56"/>
                  </a:lnTo>
                  <a:lnTo>
                    <a:pt x="18" y="47"/>
                  </a:lnTo>
                  <a:lnTo>
                    <a:pt x="26" y="39"/>
                  </a:lnTo>
                  <a:lnTo>
                    <a:pt x="32" y="32"/>
                  </a:lnTo>
                  <a:lnTo>
                    <a:pt x="39" y="24"/>
                  </a:lnTo>
                  <a:lnTo>
                    <a:pt x="48" y="18"/>
                  </a:lnTo>
                  <a:lnTo>
                    <a:pt x="56" y="13"/>
                  </a:lnTo>
                  <a:lnTo>
                    <a:pt x="66" y="8"/>
                  </a:lnTo>
                  <a:lnTo>
                    <a:pt x="76" y="5"/>
                  </a:lnTo>
                  <a:lnTo>
                    <a:pt x="87" y="2"/>
                  </a:lnTo>
                  <a:lnTo>
                    <a:pt x="97" y="0"/>
                  </a:lnTo>
                  <a:lnTo>
                    <a:pt x="108" y="0"/>
                  </a:lnTo>
                  <a:lnTo>
                    <a:pt x="108" y="0"/>
                  </a:lnTo>
                  <a:lnTo>
                    <a:pt x="119" y="0"/>
                  </a:lnTo>
                  <a:lnTo>
                    <a:pt x="130" y="2"/>
                  </a:lnTo>
                  <a:lnTo>
                    <a:pt x="140" y="5"/>
                  </a:lnTo>
                  <a:lnTo>
                    <a:pt x="149" y="8"/>
                  </a:lnTo>
                  <a:lnTo>
                    <a:pt x="159" y="13"/>
                  </a:lnTo>
                  <a:lnTo>
                    <a:pt x="168" y="18"/>
                  </a:lnTo>
                  <a:lnTo>
                    <a:pt x="176" y="24"/>
                  </a:lnTo>
                  <a:lnTo>
                    <a:pt x="184" y="32"/>
                  </a:lnTo>
                  <a:lnTo>
                    <a:pt x="191" y="39"/>
                  </a:lnTo>
                  <a:lnTo>
                    <a:pt x="197" y="47"/>
                  </a:lnTo>
                  <a:lnTo>
                    <a:pt x="202" y="56"/>
                  </a:lnTo>
                  <a:lnTo>
                    <a:pt x="207" y="66"/>
                  </a:lnTo>
                  <a:lnTo>
                    <a:pt x="210" y="76"/>
                  </a:lnTo>
                  <a:lnTo>
                    <a:pt x="213" y="85"/>
                  </a:lnTo>
                  <a:lnTo>
                    <a:pt x="215" y="96"/>
                  </a:lnTo>
                  <a:lnTo>
                    <a:pt x="215" y="107"/>
                  </a:lnTo>
                  <a:lnTo>
                    <a:pt x="215" y="107"/>
                  </a:lnTo>
                  <a:close/>
                </a:path>
              </a:pathLst>
            </a:custGeom>
            <a:solidFill>
              <a:srgbClr val="DCF1EC"/>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0" name="Freeform 87">
              <a:extLst>
                <a:ext uri="{FF2B5EF4-FFF2-40B4-BE49-F238E27FC236}">
                  <a16:creationId xmlns:a16="http://schemas.microsoft.com/office/drawing/2014/main" id="{17AA3A10-7070-4299-8F45-B7736664B111}"/>
                </a:ext>
              </a:extLst>
            </p:cNvPr>
            <p:cNvSpPr>
              <a:spLocks/>
            </p:cNvSpPr>
            <p:nvPr userDrawn="1"/>
          </p:nvSpPr>
          <p:spPr bwMode="auto">
            <a:xfrm>
              <a:off x="-1379537" y="6129338"/>
              <a:ext cx="217488" cy="184150"/>
            </a:xfrm>
            <a:custGeom>
              <a:avLst/>
              <a:gdLst>
                <a:gd name="T0" fmla="*/ 0 w 137"/>
                <a:gd name="T1" fmla="*/ 39 h 116"/>
                <a:gd name="T2" fmla="*/ 11 w 137"/>
                <a:gd name="T3" fmla="*/ 44 h 116"/>
                <a:gd name="T4" fmla="*/ 0 w 137"/>
                <a:gd name="T5" fmla="*/ 65 h 116"/>
                <a:gd name="T6" fmla="*/ 0 w 137"/>
                <a:gd name="T7" fmla="*/ 65 h 116"/>
                <a:gd name="T8" fmla="*/ 0 w 137"/>
                <a:gd name="T9" fmla="*/ 68 h 116"/>
                <a:gd name="T10" fmla="*/ 0 w 137"/>
                <a:gd name="T11" fmla="*/ 71 h 116"/>
                <a:gd name="T12" fmla="*/ 1 w 137"/>
                <a:gd name="T13" fmla="*/ 75 h 116"/>
                <a:gd name="T14" fmla="*/ 4 w 137"/>
                <a:gd name="T15" fmla="*/ 77 h 116"/>
                <a:gd name="T16" fmla="*/ 28 w 137"/>
                <a:gd name="T17" fmla="*/ 89 h 116"/>
                <a:gd name="T18" fmla="*/ 28 w 137"/>
                <a:gd name="T19" fmla="*/ 89 h 116"/>
                <a:gd name="T20" fmla="*/ 31 w 137"/>
                <a:gd name="T21" fmla="*/ 90 h 116"/>
                <a:gd name="T22" fmla="*/ 34 w 137"/>
                <a:gd name="T23" fmla="*/ 90 h 116"/>
                <a:gd name="T24" fmla="*/ 37 w 137"/>
                <a:gd name="T25" fmla="*/ 88 h 116"/>
                <a:gd name="T26" fmla="*/ 39 w 137"/>
                <a:gd name="T27" fmla="*/ 86 h 116"/>
                <a:gd name="T28" fmla="*/ 40 w 137"/>
                <a:gd name="T29" fmla="*/ 84 h 116"/>
                <a:gd name="T30" fmla="*/ 95 w 137"/>
                <a:gd name="T31" fmla="*/ 114 h 116"/>
                <a:gd name="T32" fmla="*/ 95 w 137"/>
                <a:gd name="T33" fmla="*/ 114 h 116"/>
                <a:gd name="T34" fmla="*/ 99 w 137"/>
                <a:gd name="T35" fmla="*/ 116 h 116"/>
                <a:gd name="T36" fmla="*/ 103 w 137"/>
                <a:gd name="T37" fmla="*/ 116 h 116"/>
                <a:gd name="T38" fmla="*/ 108 w 137"/>
                <a:gd name="T39" fmla="*/ 116 h 116"/>
                <a:gd name="T40" fmla="*/ 111 w 137"/>
                <a:gd name="T41" fmla="*/ 116 h 116"/>
                <a:gd name="T42" fmla="*/ 115 w 137"/>
                <a:gd name="T43" fmla="*/ 115 h 116"/>
                <a:gd name="T44" fmla="*/ 119 w 137"/>
                <a:gd name="T45" fmla="*/ 112 h 116"/>
                <a:gd name="T46" fmla="*/ 121 w 137"/>
                <a:gd name="T47" fmla="*/ 109 h 116"/>
                <a:gd name="T48" fmla="*/ 123 w 137"/>
                <a:gd name="T49" fmla="*/ 105 h 116"/>
                <a:gd name="T50" fmla="*/ 134 w 137"/>
                <a:gd name="T51" fmla="*/ 84 h 116"/>
                <a:gd name="T52" fmla="*/ 134 w 137"/>
                <a:gd name="T53" fmla="*/ 84 h 116"/>
                <a:gd name="T54" fmla="*/ 137 w 137"/>
                <a:gd name="T55" fmla="*/ 81 h 116"/>
                <a:gd name="T56" fmla="*/ 137 w 137"/>
                <a:gd name="T57" fmla="*/ 77 h 116"/>
                <a:gd name="T58" fmla="*/ 137 w 137"/>
                <a:gd name="T59" fmla="*/ 73 h 116"/>
                <a:gd name="T60" fmla="*/ 137 w 137"/>
                <a:gd name="T61" fmla="*/ 68 h 116"/>
                <a:gd name="T62" fmla="*/ 134 w 137"/>
                <a:gd name="T63" fmla="*/ 65 h 116"/>
                <a:gd name="T64" fmla="*/ 133 w 137"/>
                <a:gd name="T65" fmla="*/ 62 h 116"/>
                <a:gd name="T66" fmla="*/ 130 w 137"/>
                <a:gd name="T67" fmla="*/ 59 h 116"/>
                <a:gd name="T68" fmla="*/ 126 w 137"/>
                <a:gd name="T69" fmla="*/ 56 h 116"/>
                <a:gd name="T70" fmla="*/ 83 w 137"/>
                <a:gd name="T71" fmla="*/ 33 h 116"/>
                <a:gd name="T72" fmla="*/ 83 w 137"/>
                <a:gd name="T73" fmla="*/ 33 h 116"/>
                <a:gd name="T74" fmla="*/ 78 w 137"/>
                <a:gd name="T75" fmla="*/ 38 h 116"/>
                <a:gd name="T76" fmla="*/ 73 w 137"/>
                <a:gd name="T77" fmla="*/ 43 h 116"/>
                <a:gd name="T78" fmla="*/ 68 w 137"/>
                <a:gd name="T79" fmla="*/ 46 h 116"/>
                <a:gd name="T80" fmla="*/ 62 w 137"/>
                <a:gd name="T81" fmla="*/ 49 h 116"/>
                <a:gd name="T82" fmla="*/ 59 w 137"/>
                <a:gd name="T83" fmla="*/ 50 h 116"/>
                <a:gd name="T84" fmla="*/ 71 w 137"/>
                <a:gd name="T85" fmla="*/ 27 h 116"/>
                <a:gd name="T86" fmla="*/ 72 w 137"/>
                <a:gd name="T87" fmla="*/ 24 h 116"/>
                <a:gd name="T88" fmla="*/ 72 w 137"/>
                <a:gd name="T89" fmla="*/ 24 h 116"/>
                <a:gd name="T90" fmla="*/ 73 w 137"/>
                <a:gd name="T91" fmla="*/ 22 h 116"/>
                <a:gd name="T92" fmla="*/ 73 w 137"/>
                <a:gd name="T93" fmla="*/ 18 h 116"/>
                <a:gd name="T94" fmla="*/ 71 w 137"/>
                <a:gd name="T95" fmla="*/ 16 h 116"/>
                <a:gd name="T96" fmla="*/ 68 w 137"/>
                <a:gd name="T97" fmla="*/ 13 h 116"/>
                <a:gd name="T98" fmla="*/ 45 w 137"/>
                <a:gd name="T99" fmla="*/ 1 h 116"/>
                <a:gd name="T100" fmla="*/ 45 w 137"/>
                <a:gd name="T101" fmla="*/ 1 h 116"/>
                <a:gd name="T102" fmla="*/ 42 w 137"/>
                <a:gd name="T103" fmla="*/ 0 h 116"/>
                <a:gd name="T104" fmla="*/ 38 w 137"/>
                <a:gd name="T105" fmla="*/ 0 h 116"/>
                <a:gd name="T106" fmla="*/ 35 w 137"/>
                <a:gd name="T107" fmla="*/ 1 h 116"/>
                <a:gd name="T108" fmla="*/ 33 w 137"/>
                <a:gd name="T109" fmla="*/ 4 h 116"/>
                <a:gd name="T110" fmla="*/ 22 w 137"/>
                <a:gd name="T111" fmla="*/ 24 h 116"/>
                <a:gd name="T112" fmla="*/ 11 w 137"/>
                <a:gd name="T113" fmla="*/ 18 h 116"/>
                <a:gd name="T114" fmla="*/ 0 w 137"/>
                <a:gd name="T115" fmla="*/ 3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7" h="116">
                  <a:moveTo>
                    <a:pt x="0" y="39"/>
                  </a:moveTo>
                  <a:lnTo>
                    <a:pt x="11" y="44"/>
                  </a:lnTo>
                  <a:lnTo>
                    <a:pt x="0" y="65"/>
                  </a:lnTo>
                  <a:lnTo>
                    <a:pt x="0" y="65"/>
                  </a:lnTo>
                  <a:lnTo>
                    <a:pt x="0" y="68"/>
                  </a:lnTo>
                  <a:lnTo>
                    <a:pt x="0" y="71"/>
                  </a:lnTo>
                  <a:lnTo>
                    <a:pt x="1" y="75"/>
                  </a:lnTo>
                  <a:lnTo>
                    <a:pt x="4" y="77"/>
                  </a:lnTo>
                  <a:lnTo>
                    <a:pt x="28" y="89"/>
                  </a:lnTo>
                  <a:lnTo>
                    <a:pt x="28" y="89"/>
                  </a:lnTo>
                  <a:lnTo>
                    <a:pt x="31" y="90"/>
                  </a:lnTo>
                  <a:lnTo>
                    <a:pt x="34" y="90"/>
                  </a:lnTo>
                  <a:lnTo>
                    <a:pt x="37" y="88"/>
                  </a:lnTo>
                  <a:lnTo>
                    <a:pt x="39" y="86"/>
                  </a:lnTo>
                  <a:lnTo>
                    <a:pt x="40" y="84"/>
                  </a:lnTo>
                  <a:lnTo>
                    <a:pt x="95" y="114"/>
                  </a:lnTo>
                  <a:lnTo>
                    <a:pt x="95" y="114"/>
                  </a:lnTo>
                  <a:lnTo>
                    <a:pt x="99" y="116"/>
                  </a:lnTo>
                  <a:lnTo>
                    <a:pt x="103" y="116"/>
                  </a:lnTo>
                  <a:lnTo>
                    <a:pt x="108" y="116"/>
                  </a:lnTo>
                  <a:lnTo>
                    <a:pt x="111" y="116"/>
                  </a:lnTo>
                  <a:lnTo>
                    <a:pt x="115" y="115"/>
                  </a:lnTo>
                  <a:lnTo>
                    <a:pt x="119" y="112"/>
                  </a:lnTo>
                  <a:lnTo>
                    <a:pt x="121" y="109"/>
                  </a:lnTo>
                  <a:lnTo>
                    <a:pt x="123" y="105"/>
                  </a:lnTo>
                  <a:lnTo>
                    <a:pt x="134" y="84"/>
                  </a:lnTo>
                  <a:lnTo>
                    <a:pt x="134" y="84"/>
                  </a:lnTo>
                  <a:lnTo>
                    <a:pt x="137" y="81"/>
                  </a:lnTo>
                  <a:lnTo>
                    <a:pt x="137" y="77"/>
                  </a:lnTo>
                  <a:lnTo>
                    <a:pt x="137" y="73"/>
                  </a:lnTo>
                  <a:lnTo>
                    <a:pt x="137" y="68"/>
                  </a:lnTo>
                  <a:lnTo>
                    <a:pt x="134" y="65"/>
                  </a:lnTo>
                  <a:lnTo>
                    <a:pt x="133" y="62"/>
                  </a:lnTo>
                  <a:lnTo>
                    <a:pt x="130" y="59"/>
                  </a:lnTo>
                  <a:lnTo>
                    <a:pt x="126" y="56"/>
                  </a:lnTo>
                  <a:lnTo>
                    <a:pt x="83" y="33"/>
                  </a:lnTo>
                  <a:lnTo>
                    <a:pt x="83" y="33"/>
                  </a:lnTo>
                  <a:lnTo>
                    <a:pt x="78" y="38"/>
                  </a:lnTo>
                  <a:lnTo>
                    <a:pt x="73" y="43"/>
                  </a:lnTo>
                  <a:lnTo>
                    <a:pt x="68" y="46"/>
                  </a:lnTo>
                  <a:lnTo>
                    <a:pt x="62" y="49"/>
                  </a:lnTo>
                  <a:lnTo>
                    <a:pt x="59" y="50"/>
                  </a:lnTo>
                  <a:lnTo>
                    <a:pt x="71" y="27"/>
                  </a:lnTo>
                  <a:lnTo>
                    <a:pt x="72" y="24"/>
                  </a:lnTo>
                  <a:lnTo>
                    <a:pt x="72" y="24"/>
                  </a:lnTo>
                  <a:lnTo>
                    <a:pt x="73" y="22"/>
                  </a:lnTo>
                  <a:lnTo>
                    <a:pt x="73" y="18"/>
                  </a:lnTo>
                  <a:lnTo>
                    <a:pt x="71" y="16"/>
                  </a:lnTo>
                  <a:lnTo>
                    <a:pt x="68" y="13"/>
                  </a:lnTo>
                  <a:lnTo>
                    <a:pt x="45" y="1"/>
                  </a:lnTo>
                  <a:lnTo>
                    <a:pt x="45" y="1"/>
                  </a:lnTo>
                  <a:lnTo>
                    <a:pt x="42" y="0"/>
                  </a:lnTo>
                  <a:lnTo>
                    <a:pt x="38" y="0"/>
                  </a:lnTo>
                  <a:lnTo>
                    <a:pt x="35" y="1"/>
                  </a:lnTo>
                  <a:lnTo>
                    <a:pt x="33" y="4"/>
                  </a:lnTo>
                  <a:lnTo>
                    <a:pt x="22" y="24"/>
                  </a:lnTo>
                  <a:lnTo>
                    <a:pt x="11" y="18"/>
                  </a:lnTo>
                  <a:lnTo>
                    <a:pt x="0" y="3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88">
              <a:extLst>
                <a:ext uri="{FF2B5EF4-FFF2-40B4-BE49-F238E27FC236}">
                  <a16:creationId xmlns:a16="http://schemas.microsoft.com/office/drawing/2014/main" id="{3C1347D1-E8D9-470E-BD73-38B336602D25}"/>
                </a:ext>
              </a:extLst>
            </p:cNvPr>
            <p:cNvSpPr>
              <a:spLocks/>
            </p:cNvSpPr>
            <p:nvPr userDrawn="1"/>
          </p:nvSpPr>
          <p:spPr bwMode="auto">
            <a:xfrm>
              <a:off x="-1379537" y="6129338"/>
              <a:ext cx="217488" cy="184150"/>
            </a:xfrm>
            <a:custGeom>
              <a:avLst/>
              <a:gdLst>
                <a:gd name="T0" fmla="*/ 0 w 137"/>
                <a:gd name="T1" fmla="*/ 39 h 116"/>
                <a:gd name="T2" fmla="*/ 11 w 137"/>
                <a:gd name="T3" fmla="*/ 44 h 116"/>
                <a:gd name="T4" fmla="*/ 0 w 137"/>
                <a:gd name="T5" fmla="*/ 65 h 116"/>
                <a:gd name="T6" fmla="*/ 0 w 137"/>
                <a:gd name="T7" fmla="*/ 65 h 116"/>
                <a:gd name="T8" fmla="*/ 0 w 137"/>
                <a:gd name="T9" fmla="*/ 68 h 116"/>
                <a:gd name="T10" fmla="*/ 0 w 137"/>
                <a:gd name="T11" fmla="*/ 71 h 116"/>
                <a:gd name="T12" fmla="*/ 1 w 137"/>
                <a:gd name="T13" fmla="*/ 75 h 116"/>
                <a:gd name="T14" fmla="*/ 4 w 137"/>
                <a:gd name="T15" fmla="*/ 77 h 116"/>
                <a:gd name="T16" fmla="*/ 28 w 137"/>
                <a:gd name="T17" fmla="*/ 89 h 116"/>
                <a:gd name="T18" fmla="*/ 28 w 137"/>
                <a:gd name="T19" fmla="*/ 89 h 116"/>
                <a:gd name="T20" fmla="*/ 31 w 137"/>
                <a:gd name="T21" fmla="*/ 90 h 116"/>
                <a:gd name="T22" fmla="*/ 34 w 137"/>
                <a:gd name="T23" fmla="*/ 90 h 116"/>
                <a:gd name="T24" fmla="*/ 37 w 137"/>
                <a:gd name="T25" fmla="*/ 88 h 116"/>
                <a:gd name="T26" fmla="*/ 39 w 137"/>
                <a:gd name="T27" fmla="*/ 86 h 116"/>
                <a:gd name="T28" fmla="*/ 40 w 137"/>
                <a:gd name="T29" fmla="*/ 84 h 116"/>
                <a:gd name="T30" fmla="*/ 95 w 137"/>
                <a:gd name="T31" fmla="*/ 114 h 116"/>
                <a:gd name="T32" fmla="*/ 95 w 137"/>
                <a:gd name="T33" fmla="*/ 114 h 116"/>
                <a:gd name="T34" fmla="*/ 99 w 137"/>
                <a:gd name="T35" fmla="*/ 116 h 116"/>
                <a:gd name="T36" fmla="*/ 103 w 137"/>
                <a:gd name="T37" fmla="*/ 116 h 116"/>
                <a:gd name="T38" fmla="*/ 108 w 137"/>
                <a:gd name="T39" fmla="*/ 116 h 116"/>
                <a:gd name="T40" fmla="*/ 111 w 137"/>
                <a:gd name="T41" fmla="*/ 116 h 116"/>
                <a:gd name="T42" fmla="*/ 115 w 137"/>
                <a:gd name="T43" fmla="*/ 115 h 116"/>
                <a:gd name="T44" fmla="*/ 119 w 137"/>
                <a:gd name="T45" fmla="*/ 112 h 116"/>
                <a:gd name="T46" fmla="*/ 121 w 137"/>
                <a:gd name="T47" fmla="*/ 109 h 116"/>
                <a:gd name="T48" fmla="*/ 123 w 137"/>
                <a:gd name="T49" fmla="*/ 105 h 116"/>
                <a:gd name="T50" fmla="*/ 134 w 137"/>
                <a:gd name="T51" fmla="*/ 84 h 116"/>
                <a:gd name="T52" fmla="*/ 134 w 137"/>
                <a:gd name="T53" fmla="*/ 84 h 116"/>
                <a:gd name="T54" fmla="*/ 137 w 137"/>
                <a:gd name="T55" fmla="*/ 81 h 116"/>
                <a:gd name="T56" fmla="*/ 137 w 137"/>
                <a:gd name="T57" fmla="*/ 77 h 116"/>
                <a:gd name="T58" fmla="*/ 137 w 137"/>
                <a:gd name="T59" fmla="*/ 73 h 116"/>
                <a:gd name="T60" fmla="*/ 137 w 137"/>
                <a:gd name="T61" fmla="*/ 68 h 116"/>
                <a:gd name="T62" fmla="*/ 134 w 137"/>
                <a:gd name="T63" fmla="*/ 65 h 116"/>
                <a:gd name="T64" fmla="*/ 133 w 137"/>
                <a:gd name="T65" fmla="*/ 62 h 116"/>
                <a:gd name="T66" fmla="*/ 130 w 137"/>
                <a:gd name="T67" fmla="*/ 59 h 116"/>
                <a:gd name="T68" fmla="*/ 126 w 137"/>
                <a:gd name="T69" fmla="*/ 56 h 116"/>
                <a:gd name="T70" fmla="*/ 83 w 137"/>
                <a:gd name="T71" fmla="*/ 33 h 116"/>
                <a:gd name="T72" fmla="*/ 83 w 137"/>
                <a:gd name="T73" fmla="*/ 33 h 116"/>
                <a:gd name="T74" fmla="*/ 78 w 137"/>
                <a:gd name="T75" fmla="*/ 38 h 116"/>
                <a:gd name="T76" fmla="*/ 73 w 137"/>
                <a:gd name="T77" fmla="*/ 43 h 116"/>
                <a:gd name="T78" fmla="*/ 68 w 137"/>
                <a:gd name="T79" fmla="*/ 46 h 116"/>
                <a:gd name="T80" fmla="*/ 62 w 137"/>
                <a:gd name="T81" fmla="*/ 49 h 116"/>
                <a:gd name="T82" fmla="*/ 59 w 137"/>
                <a:gd name="T83" fmla="*/ 50 h 116"/>
                <a:gd name="T84" fmla="*/ 71 w 137"/>
                <a:gd name="T85" fmla="*/ 27 h 116"/>
                <a:gd name="T86" fmla="*/ 72 w 137"/>
                <a:gd name="T87" fmla="*/ 24 h 116"/>
                <a:gd name="T88" fmla="*/ 72 w 137"/>
                <a:gd name="T89" fmla="*/ 24 h 116"/>
                <a:gd name="T90" fmla="*/ 73 w 137"/>
                <a:gd name="T91" fmla="*/ 22 h 116"/>
                <a:gd name="T92" fmla="*/ 73 w 137"/>
                <a:gd name="T93" fmla="*/ 18 h 116"/>
                <a:gd name="T94" fmla="*/ 71 w 137"/>
                <a:gd name="T95" fmla="*/ 16 h 116"/>
                <a:gd name="T96" fmla="*/ 68 w 137"/>
                <a:gd name="T97" fmla="*/ 13 h 116"/>
                <a:gd name="T98" fmla="*/ 45 w 137"/>
                <a:gd name="T99" fmla="*/ 1 h 116"/>
                <a:gd name="T100" fmla="*/ 45 w 137"/>
                <a:gd name="T101" fmla="*/ 1 h 116"/>
                <a:gd name="T102" fmla="*/ 42 w 137"/>
                <a:gd name="T103" fmla="*/ 0 h 116"/>
                <a:gd name="T104" fmla="*/ 38 w 137"/>
                <a:gd name="T105" fmla="*/ 0 h 116"/>
                <a:gd name="T106" fmla="*/ 35 w 137"/>
                <a:gd name="T107" fmla="*/ 1 h 116"/>
                <a:gd name="T108" fmla="*/ 33 w 137"/>
                <a:gd name="T109" fmla="*/ 4 h 116"/>
                <a:gd name="T110" fmla="*/ 22 w 137"/>
                <a:gd name="T111" fmla="*/ 24 h 116"/>
                <a:gd name="T112" fmla="*/ 11 w 137"/>
                <a:gd name="T113" fmla="*/ 1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7" h="116">
                  <a:moveTo>
                    <a:pt x="0" y="39"/>
                  </a:moveTo>
                  <a:lnTo>
                    <a:pt x="11" y="44"/>
                  </a:lnTo>
                  <a:lnTo>
                    <a:pt x="0" y="65"/>
                  </a:lnTo>
                  <a:lnTo>
                    <a:pt x="0" y="65"/>
                  </a:lnTo>
                  <a:lnTo>
                    <a:pt x="0" y="68"/>
                  </a:lnTo>
                  <a:lnTo>
                    <a:pt x="0" y="71"/>
                  </a:lnTo>
                  <a:lnTo>
                    <a:pt x="1" y="75"/>
                  </a:lnTo>
                  <a:lnTo>
                    <a:pt x="4" y="77"/>
                  </a:lnTo>
                  <a:lnTo>
                    <a:pt x="28" y="89"/>
                  </a:lnTo>
                  <a:lnTo>
                    <a:pt x="28" y="89"/>
                  </a:lnTo>
                  <a:lnTo>
                    <a:pt x="31" y="90"/>
                  </a:lnTo>
                  <a:lnTo>
                    <a:pt x="34" y="90"/>
                  </a:lnTo>
                  <a:lnTo>
                    <a:pt x="37" y="88"/>
                  </a:lnTo>
                  <a:lnTo>
                    <a:pt x="39" y="86"/>
                  </a:lnTo>
                  <a:lnTo>
                    <a:pt x="40" y="84"/>
                  </a:lnTo>
                  <a:lnTo>
                    <a:pt x="95" y="114"/>
                  </a:lnTo>
                  <a:lnTo>
                    <a:pt x="95" y="114"/>
                  </a:lnTo>
                  <a:lnTo>
                    <a:pt x="99" y="116"/>
                  </a:lnTo>
                  <a:lnTo>
                    <a:pt x="103" y="116"/>
                  </a:lnTo>
                  <a:lnTo>
                    <a:pt x="108" y="116"/>
                  </a:lnTo>
                  <a:lnTo>
                    <a:pt x="111" y="116"/>
                  </a:lnTo>
                  <a:lnTo>
                    <a:pt x="115" y="115"/>
                  </a:lnTo>
                  <a:lnTo>
                    <a:pt x="119" y="112"/>
                  </a:lnTo>
                  <a:lnTo>
                    <a:pt x="121" y="109"/>
                  </a:lnTo>
                  <a:lnTo>
                    <a:pt x="123" y="105"/>
                  </a:lnTo>
                  <a:lnTo>
                    <a:pt x="134" y="84"/>
                  </a:lnTo>
                  <a:lnTo>
                    <a:pt x="134" y="84"/>
                  </a:lnTo>
                  <a:lnTo>
                    <a:pt x="137" y="81"/>
                  </a:lnTo>
                  <a:lnTo>
                    <a:pt x="137" y="77"/>
                  </a:lnTo>
                  <a:lnTo>
                    <a:pt x="137" y="73"/>
                  </a:lnTo>
                  <a:lnTo>
                    <a:pt x="137" y="68"/>
                  </a:lnTo>
                  <a:lnTo>
                    <a:pt x="134" y="65"/>
                  </a:lnTo>
                  <a:lnTo>
                    <a:pt x="133" y="62"/>
                  </a:lnTo>
                  <a:lnTo>
                    <a:pt x="130" y="59"/>
                  </a:lnTo>
                  <a:lnTo>
                    <a:pt x="126" y="56"/>
                  </a:lnTo>
                  <a:lnTo>
                    <a:pt x="83" y="33"/>
                  </a:lnTo>
                  <a:lnTo>
                    <a:pt x="83" y="33"/>
                  </a:lnTo>
                  <a:lnTo>
                    <a:pt x="78" y="38"/>
                  </a:lnTo>
                  <a:lnTo>
                    <a:pt x="73" y="43"/>
                  </a:lnTo>
                  <a:lnTo>
                    <a:pt x="68" y="46"/>
                  </a:lnTo>
                  <a:lnTo>
                    <a:pt x="62" y="49"/>
                  </a:lnTo>
                  <a:lnTo>
                    <a:pt x="59" y="50"/>
                  </a:lnTo>
                  <a:lnTo>
                    <a:pt x="71" y="27"/>
                  </a:lnTo>
                  <a:lnTo>
                    <a:pt x="72" y="24"/>
                  </a:lnTo>
                  <a:lnTo>
                    <a:pt x="72" y="24"/>
                  </a:lnTo>
                  <a:lnTo>
                    <a:pt x="73" y="22"/>
                  </a:lnTo>
                  <a:lnTo>
                    <a:pt x="73" y="18"/>
                  </a:lnTo>
                  <a:lnTo>
                    <a:pt x="71" y="16"/>
                  </a:lnTo>
                  <a:lnTo>
                    <a:pt x="68" y="13"/>
                  </a:lnTo>
                  <a:lnTo>
                    <a:pt x="45" y="1"/>
                  </a:lnTo>
                  <a:lnTo>
                    <a:pt x="45" y="1"/>
                  </a:lnTo>
                  <a:lnTo>
                    <a:pt x="42" y="0"/>
                  </a:lnTo>
                  <a:lnTo>
                    <a:pt x="38" y="0"/>
                  </a:lnTo>
                  <a:lnTo>
                    <a:pt x="35" y="1"/>
                  </a:lnTo>
                  <a:lnTo>
                    <a:pt x="33" y="4"/>
                  </a:lnTo>
                  <a:lnTo>
                    <a:pt x="22" y="24"/>
                  </a:lnTo>
                  <a:lnTo>
                    <a:pt x="11" y="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89">
              <a:extLst>
                <a:ext uri="{FF2B5EF4-FFF2-40B4-BE49-F238E27FC236}">
                  <a16:creationId xmlns:a16="http://schemas.microsoft.com/office/drawing/2014/main" id="{DE630064-3DB9-4CA1-8157-245BB42EAF23}"/>
                </a:ext>
              </a:extLst>
            </p:cNvPr>
            <p:cNvSpPr>
              <a:spLocks/>
            </p:cNvSpPr>
            <p:nvPr userDrawn="1"/>
          </p:nvSpPr>
          <p:spPr bwMode="auto">
            <a:xfrm>
              <a:off x="-1687512" y="5926138"/>
              <a:ext cx="336550" cy="336550"/>
            </a:xfrm>
            <a:custGeom>
              <a:avLst/>
              <a:gdLst>
                <a:gd name="T0" fmla="*/ 47 w 212"/>
                <a:gd name="T1" fmla="*/ 16 h 212"/>
                <a:gd name="T2" fmla="*/ 67 w 212"/>
                <a:gd name="T3" fmla="*/ 6 h 212"/>
                <a:gd name="T4" fmla="*/ 88 w 212"/>
                <a:gd name="T5" fmla="*/ 1 h 212"/>
                <a:gd name="T6" fmla="*/ 107 w 212"/>
                <a:gd name="T7" fmla="*/ 0 h 212"/>
                <a:gd name="T8" fmla="*/ 128 w 212"/>
                <a:gd name="T9" fmla="*/ 2 h 212"/>
                <a:gd name="T10" fmla="*/ 148 w 212"/>
                <a:gd name="T11" fmla="*/ 8 h 212"/>
                <a:gd name="T12" fmla="*/ 166 w 212"/>
                <a:gd name="T13" fmla="*/ 18 h 212"/>
                <a:gd name="T14" fmla="*/ 182 w 212"/>
                <a:gd name="T15" fmla="*/ 31 h 212"/>
                <a:gd name="T16" fmla="*/ 195 w 212"/>
                <a:gd name="T17" fmla="*/ 47 h 212"/>
                <a:gd name="T18" fmla="*/ 200 w 212"/>
                <a:gd name="T19" fmla="*/ 57 h 212"/>
                <a:gd name="T20" fmla="*/ 207 w 212"/>
                <a:gd name="T21" fmla="*/ 77 h 212"/>
                <a:gd name="T22" fmla="*/ 211 w 212"/>
                <a:gd name="T23" fmla="*/ 97 h 212"/>
                <a:gd name="T24" fmla="*/ 211 w 212"/>
                <a:gd name="T25" fmla="*/ 118 h 212"/>
                <a:gd name="T26" fmla="*/ 206 w 212"/>
                <a:gd name="T27" fmla="*/ 138 h 212"/>
                <a:gd name="T28" fmla="*/ 199 w 212"/>
                <a:gd name="T29" fmla="*/ 156 h 212"/>
                <a:gd name="T30" fmla="*/ 187 w 212"/>
                <a:gd name="T31" fmla="*/ 173 h 212"/>
                <a:gd name="T32" fmla="*/ 172 w 212"/>
                <a:gd name="T33" fmla="*/ 188 h 212"/>
                <a:gd name="T34" fmla="*/ 163 w 212"/>
                <a:gd name="T35" fmla="*/ 195 h 212"/>
                <a:gd name="T36" fmla="*/ 144 w 212"/>
                <a:gd name="T37" fmla="*/ 205 h 212"/>
                <a:gd name="T38" fmla="*/ 124 w 212"/>
                <a:gd name="T39" fmla="*/ 210 h 212"/>
                <a:gd name="T40" fmla="*/ 104 w 212"/>
                <a:gd name="T41" fmla="*/ 212 h 212"/>
                <a:gd name="T42" fmla="*/ 83 w 212"/>
                <a:gd name="T43" fmla="*/ 210 h 212"/>
                <a:gd name="T44" fmla="*/ 63 w 212"/>
                <a:gd name="T45" fmla="*/ 204 h 212"/>
                <a:gd name="T46" fmla="*/ 46 w 212"/>
                <a:gd name="T47" fmla="*/ 193 h 212"/>
                <a:gd name="T48" fmla="*/ 29 w 212"/>
                <a:gd name="T49" fmla="*/ 181 h 212"/>
                <a:gd name="T50" fmla="*/ 15 w 212"/>
                <a:gd name="T51" fmla="*/ 163 h 212"/>
                <a:gd name="T52" fmla="*/ 11 w 212"/>
                <a:gd name="T53" fmla="*/ 154 h 212"/>
                <a:gd name="T54" fmla="*/ 3 w 212"/>
                <a:gd name="T55" fmla="*/ 134 h 212"/>
                <a:gd name="T56" fmla="*/ 0 w 212"/>
                <a:gd name="T57" fmla="*/ 113 h 212"/>
                <a:gd name="T58" fmla="*/ 0 w 212"/>
                <a:gd name="T59" fmla="*/ 93 h 212"/>
                <a:gd name="T60" fmla="*/ 4 w 212"/>
                <a:gd name="T61" fmla="*/ 73 h 212"/>
                <a:gd name="T62" fmla="*/ 12 w 212"/>
                <a:gd name="T63" fmla="*/ 55 h 212"/>
                <a:gd name="T64" fmla="*/ 24 w 212"/>
                <a:gd name="T65" fmla="*/ 38 h 212"/>
                <a:gd name="T66" fmla="*/ 39 w 212"/>
                <a:gd name="T67" fmla="*/ 23 h 212"/>
                <a:gd name="T68" fmla="*/ 47 w 212"/>
                <a:gd name="T69" fmla="*/ 16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2" h="212">
                  <a:moveTo>
                    <a:pt x="47" y="16"/>
                  </a:moveTo>
                  <a:lnTo>
                    <a:pt x="47" y="16"/>
                  </a:lnTo>
                  <a:lnTo>
                    <a:pt x="57" y="11"/>
                  </a:lnTo>
                  <a:lnTo>
                    <a:pt x="67" y="6"/>
                  </a:lnTo>
                  <a:lnTo>
                    <a:pt x="77" y="3"/>
                  </a:lnTo>
                  <a:lnTo>
                    <a:pt x="88" y="1"/>
                  </a:lnTo>
                  <a:lnTo>
                    <a:pt x="97" y="0"/>
                  </a:lnTo>
                  <a:lnTo>
                    <a:pt x="107" y="0"/>
                  </a:lnTo>
                  <a:lnTo>
                    <a:pt x="118" y="0"/>
                  </a:lnTo>
                  <a:lnTo>
                    <a:pt x="128" y="2"/>
                  </a:lnTo>
                  <a:lnTo>
                    <a:pt x="138" y="5"/>
                  </a:lnTo>
                  <a:lnTo>
                    <a:pt x="148" y="8"/>
                  </a:lnTo>
                  <a:lnTo>
                    <a:pt x="156" y="12"/>
                  </a:lnTo>
                  <a:lnTo>
                    <a:pt x="166" y="18"/>
                  </a:lnTo>
                  <a:lnTo>
                    <a:pt x="173" y="24"/>
                  </a:lnTo>
                  <a:lnTo>
                    <a:pt x="182" y="31"/>
                  </a:lnTo>
                  <a:lnTo>
                    <a:pt x="188" y="39"/>
                  </a:lnTo>
                  <a:lnTo>
                    <a:pt x="195" y="47"/>
                  </a:lnTo>
                  <a:lnTo>
                    <a:pt x="195" y="47"/>
                  </a:lnTo>
                  <a:lnTo>
                    <a:pt x="200" y="57"/>
                  </a:lnTo>
                  <a:lnTo>
                    <a:pt x="205" y="67"/>
                  </a:lnTo>
                  <a:lnTo>
                    <a:pt x="207" y="77"/>
                  </a:lnTo>
                  <a:lnTo>
                    <a:pt x="210" y="88"/>
                  </a:lnTo>
                  <a:lnTo>
                    <a:pt x="211" y="97"/>
                  </a:lnTo>
                  <a:lnTo>
                    <a:pt x="212" y="107"/>
                  </a:lnTo>
                  <a:lnTo>
                    <a:pt x="211" y="118"/>
                  </a:lnTo>
                  <a:lnTo>
                    <a:pt x="210" y="128"/>
                  </a:lnTo>
                  <a:lnTo>
                    <a:pt x="206" y="138"/>
                  </a:lnTo>
                  <a:lnTo>
                    <a:pt x="204" y="148"/>
                  </a:lnTo>
                  <a:lnTo>
                    <a:pt x="199" y="156"/>
                  </a:lnTo>
                  <a:lnTo>
                    <a:pt x="193" y="166"/>
                  </a:lnTo>
                  <a:lnTo>
                    <a:pt x="187" y="173"/>
                  </a:lnTo>
                  <a:lnTo>
                    <a:pt x="179" y="182"/>
                  </a:lnTo>
                  <a:lnTo>
                    <a:pt x="172" y="188"/>
                  </a:lnTo>
                  <a:lnTo>
                    <a:pt x="163" y="195"/>
                  </a:lnTo>
                  <a:lnTo>
                    <a:pt x="163" y="195"/>
                  </a:lnTo>
                  <a:lnTo>
                    <a:pt x="154" y="200"/>
                  </a:lnTo>
                  <a:lnTo>
                    <a:pt x="144" y="205"/>
                  </a:lnTo>
                  <a:lnTo>
                    <a:pt x="134" y="207"/>
                  </a:lnTo>
                  <a:lnTo>
                    <a:pt x="124" y="210"/>
                  </a:lnTo>
                  <a:lnTo>
                    <a:pt x="113" y="211"/>
                  </a:lnTo>
                  <a:lnTo>
                    <a:pt x="104" y="212"/>
                  </a:lnTo>
                  <a:lnTo>
                    <a:pt x="93" y="211"/>
                  </a:lnTo>
                  <a:lnTo>
                    <a:pt x="83" y="210"/>
                  </a:lnTo>
                  <a:lnTo>
                    <a:pt x="73" y="206"/>
                  </a:lnTo>
                  <a:lnTo>
                    <a:pt x="63" y="204"/>
                  </a:lnTo>
                  <a:lnTo>
                    <a:pt x="55" y="199"/>
                  </a:lnTo>
                  <a:lnTo>
                    <a:pt x="46" y="193"/>
                  </a:lnTo>
                  <a:lnTo>
                    <a:pt x="37" y="187"/>
                  </a:lnTo>
                  <a:lnTo>
                    <a:pt x="29" y="181"/>
                  </a:lnTo>
                  <a:lnTo>
                    <a:pt x="23" y="172"/>
                  </a:lnTo>
                  <a:lnTo>
                    <a:pt x="15" y="163"/>
                  </a:lnTo>
                  <a:lnTo>
                    <a:pt x="15" y="163"/>
                  </a:lnTo>
                  <a:lnTo>
                    <a:pt x="11" y="154"/>
                  </a:lnTo>
                  <a:lnTo>
                    <a:pt x="6" y="144"/>
                  </a:lnTo>
                  <a:lnTo>
                    <a:pt x="3" y="134"/>
                  </a:lnTo>
                  <a:lnTo>
                    <a:pt x="1" y="124"/>
                  </a:lnTo>
                  <a:lnTo>
                    <a:pt x="0" y="113"/>
                  </a:lnTo>
                  <a:lnTo>
                    <a:pt x="0" y="104"/>
                  </a:lnTo>
                  <a:lnTo>
                    <a:pt x="0" y="93"/>
                  </a:lnTo>
                  <a:lnTo>
                    <a:pt x="2" y="83"/>
                  </a:lnTo>
                  <a:lnTo>
                    <a:pt x="4" y="73"/>
                  </a:lnTo>
                  <a:lnTo>
                    <a:pt x="8" y="63"/>
                  </a:lnTo>
                  <a:lnTo>
                    <a:pt x="12" y="55"/>
                  </a:lnTo>
                  <a:lnTo>
                    <a:pt x="18" y="46"/>
                  </a:lnTo>
                  <a:lnTo>
                    <a:pt x="24" y="38"/>
                  </a:lnTo>
                  <a:lnTo>
                    <a:pt x="31" y="29"/>
                  </a:lnTo>
                  <a:lnTo>
                    <a:pt x="39" y="23"/>
                  </a:lnTo>
                  <a:lnTo>
                    <a:pt x="47" y="16"/>
                  </a:lnTo>
                  <a:lnTo>
                    <a:pt x="47" y="16"/>
                  </a:lnTo>
                  <a:close/>
                </a:path>
              </a:pathLst>
            </a:custGeom>
            <a:noFill/>
            <a:ln w="20638">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90">
              <a:extLst>
                <a:ext uri="{FF2B5EF4-FFF2-40B4-BE49-F238E27FC236}">
                  <a16:creationId xmlns:a16="http://schemas.microsoft.com/office/drawing/2014/main" id="{D737417D-408A-467A-8BF2-59ACD603EFDC}"/>
                </a:ext>
              </a:extLst>
            </p:cNvPr>
            <p:cNvSpPr>
              <a:spLocks/>
            </p:cNvSpPr>
            <p:nvPr userDrawn="1"/>
          </p:nvSpPr>
          <p:spPr bwMode="auto">
            <a:xfrm>
              <a:off x="-1460500" y="5480050"/>
              <a:ext cx="69850" cy="246063"/>
            </a:xfrm>
            <a:custGeom>
              <a:avLst/>
              <a:gdLst>
                <a:gd name="T0" fmla="*/ 0 w 44"/>
                <a:gd name="T1" fmla="*/ 155 h 155"/>
                <a:gd name="T2" fmla="*/ 0 w 44"/>
                <a:gd name="T3" fmla="*/ 155 h 155"/>
                <a:gd name="T4" fmla="*/ 9 w 44"/>
                <a:gd name="T5" fmla="*/ 155 h 155"/>
                <a:gd name="T6" fmla="*/ 18 w 44"/>
                <a:gd name="T7" fmla="*/ 154 h 155"/>
                <a:gd name="T8" fmla="*/ 25 w 44"/>
                <a:gd name="T9" fmla="*/ 151 h 155"/>
                <a:gd name="T10" fmla="*/ 31 w 44"/>
                <a:gd name="T11" fmla="*/ 147 h 155"/>
                <a:gd name="T12" fmla="*/ 36 w 44"/>
                <a:gd name="T13" fmla="*/ 143 h 155"/>
                <a:gd name="T14" fmla="*/ 40 w 44"/>
                <a:gd name="T15" fmla="*/ 135 h 155"/>
                <a:gd name="T16" fmla="*/ 42 w 44"/>
                <a:gd name="T17" fmla="*/ 128 h 155"/>
                <a:gd name="T18" fmla="*/ 44 w 44"/>
                <a:gd name="T19" fmla="*/ 119 h 155"/>
                <a:gd name="T20" fmla="*/ 44 w 44"/>
                <a:gd name="T21" fmla="*/ 119 h 155"/>
                <a:gd name="T22" fmla="*/ 44 w 44"/>
                <a:gd name="T23" fmla="*/ 36 h 155"/>
                <a:gd name="T24" fmla="*/ 44 w 44"/>
                <a:gd name="T25" fmla="*/ 36 h 155"/>
                <a:gd name="T26" fmla="*/ 42 w 44"/>
                <a:gd name="T27" fmla="*/ 26 h 155"/>
                <a:gd name="T28" fmla="*/ 40 w 44"/>
                <a:gd name="T29" fmla="*/ 19 h 155"/>
                <a:gd name="T30" fmla="*/ 36 w 44"/>
                <a:gd name="T31" fmla="*/ 12 h 155"/>
                <a:gd name="T32" fmla="*/ 31 w 44"/>
                <a:gd name="T33" fmla="*/ 7 h 155"/>
                <a:gd name="T34" fmla="*/ 25 w 44"/>
                <a:gd name="T35" fmla="*/ 2 h 155"/>
                <a:gd name="T36" fmla="*/ 18 w 44"/>
                <a:gd name="T37" fmla="*/ 0 h 155"/>
                <a:gd name="T38" fmla="*/ 9 w 44"/>
                <a:gd name="T39" fmla="*/ 0 h 155"/>
                <a:gd name="T40" fmla="*/ 0 w 44"/>
                <a:gd name="T41" fmla="*/ 0 h 155"/>
                <a:gd name="T42" fmla="*/ 0 w 44"/>
                <a:gd name="T43" fmla="*/ 0 h 155"/>
                <a:gd name="T44" fmla="*/ 0 w 44"/>
                <a:gd name="T45" fmla="*/ 19 h 155"/>
                <a:gd name="T46" fmla="*/ 0 w 44"/>
                <a:gd name="T47" fmla="*/ 19 h 155"/>
                <a:gd name="T48" fmla="*/ 13 w 44"/>
                <a:gd name="T49" fmla="*/ 22 h 155"/>
                <a:gd name="T50" fmla="*/ 17 w 44"/>
                <a:gd name="T51" fmla="*/ 23 h 155"/>
                <a:gd name="T52" fmla="*/ 19 w 44"/>
                <a:gd name="T53" fmla="*/ 24 h 155"/>
                <a:gd name="T54" fmla="*/ 20 w 44"/>
                <a:gd name="T55" fmla="*/ 28 h 155"/>
                <a:gd name="T56" fmla="*/ 22 w 44"/>
                <a:gd name="T57" fmla="*/ 31 h 155"/>
                <a:gd name="T58" fmla="*/ 23 w 44"/>
                <a:gd name="T59" fmla="*/ 44 h 155"/>
                <a:gd name="T60" fmla="*/ 23 w 44"/>
                <a:gd name="T61" fmla="*/ 44 h 155"/>
                <a:gd name="T62" fmla="*/ 22 w 44"/>
                <a:gd name="T63" fmla="*/ 112 h 155"/>
                <a:gd name="T64" fmla="*/ 22 w 44"/>
                <a:gd name="T65" fmla="*/ 112 h 155"/>
                <a:gd name="T66" fmla="*/ 22 w 44"/>
                <a:gd name="T67" fmla="*/ 123 h 155"/>
                <a:gd name="T68" fmla="*/ 20 w 44"/>
                <a:gd name="T69" fmla="*/ 127 h 155"/>
                <a:gd name="T70" fmla="*/ 19 w 44"/>
                <a:gd name="T71" fmla="*/ 129 h 155"/>
                <a:gd name="T72" fmla="*/ 17 w 44"/>
                <a:gd name="T73" fmla="*/ 132 h 155"/>
                <a:gd name="T74" fmla="*/ 13 w 44"/>
                <a:gd name="T75" fmla="*/ 133 h 155"/>
                <a:gd name="T76" fmla="*/ 2 w 44"/>
                <a:gd name="T77" fmla="*/ 134 h 155"/>
                <a:gd name="T78" fmla="*/ 2 w 44"/>
                <a:gd name="T79" fmla="*/ 134 h 155"/>
                <a:gd name="T80" fmla="*/ 0 w 44"/>
                <a:gd name="T81" fmla="*/ 135 h 155"/>
                <a:gd name="T82" fmla="*/ 0 w 44"/>
                <a:gd name="T83" fmla="*/ 135 h 155"/>
                <a:gd name="T84" fmla="*/ 0 w 44"/>
                <a:gd name="T85" fmla="*/ 155 h 155"/>
                <a:gd name="T86" fmla="*/ 0 w 44"/>
                <a:gd name="T8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 h="155">
                  <a:moveTo>
                    <a:pt x="0" y="155"/>
                  </a:moveTo>
                  <a:lnTo>
                    <a:pt x="0" y="155"/>
                  </a:lnTo>
                  <a:lnTo>
                    <a:pt x="9" y="155"/>
                  </a:lnTo>
                  <a:lnTo>
                    <a:pt x="18" y="154"/>
                  </a:lnTo>
                  <a:lnTo>
                    <a:pt x="25" y="151"/>
                  </a:lnTo>
                  <a:lnTo>
                    <a:pt x="31" y="147"/>
                  </a:lnTo>
                  <a:lnTo>
                    <a:pt x="36" y="143"/>
                  </a:lnTo>
                  <a:lnTo>
                    <a:pt x="40" y="135"/>
                  </a:lnTo>
                  <a:lnTo>
                    <a:pt x="42" y="128"/>
                  </a:lnTo>
                  <a:lnTo>
                    <a:pt x="44" y="119"/>
                  </a:lnTo>
                  <a:lnTo>
                    <a:pt x="44" y="119"/>
                  </a:lnTo>
                  <a:lnTo>
                    <a:pt x="44" y="36"/>
                  </a:lnTo>
                  <a:lnTo>
                    <a:pt x="44" y="36"/>
                  </a:lnTo>
                  <a:lnTo>
                    <a:pt x="42" y="26"/>
                  </a:lnTo>
                  <a:lnTo>
                    <a:pt x="40" y="19"/>
                  </a:lnTo>
                  <a:lnTo>
                    <a:pt x="36" y="12"/>
                  </a:lnTo>
                  <a:lnTo>
                    <a:pt x="31" y="7"/>
                  </a:lnTo>
                  <a:lnTo>
                    <a:pt x="25" y="2"/>
                  </a:lnTo>
                  <a:lnTo>
                    <a:pt x="18" y="0"/>
                  </a:lnTo>
                  <a:lnTo>
                    <a:pt x="9" y="0"/>
                  </a:lnTo>
                  <a:lnTo>
                    <a:pt x="0" y="0"/>
                  </a:lnTo>
                  <a:lnTo>
                    <a:pt x="0" y="0"/>
                  </a:lnTo>
                  <a:lnTo>
                    <a:pt x="0" y="19"/>
                  </a:lnTo>
                  <a:lnTo>
                    <a:pt x="0" y="19"/>
                  </a:lnTo>
                  <a:lnTo>
                    <a:pt x="13" y="22"/>
                  </a:lnTo>
                  <a:lnTo>
                    <a:pt x="17" y="23"/>
                  </a:lnTo>
                  <a:lnTo>
                    <a:pt x="19" y="24"/>
                  </a:lnTo>
                  <a:lnTo>
                    <a:pt x="20" y="28"/>
                  </a:lnTo>
                  <a:lnTo>
                    <a:pt x="22" y="31"/>
                  </a:lnTo>
                  <a:lnTo>
                    <a:pt x="23" y="44"/>
                  </a:lnTo>
                  <a:lnTo>
                    <a:pt x="23" y="44"/>
                  </a:lnTo>
                  <a:lnTo>
                    <a:pt x="22" y="112"/>
                  </a:lnTo>
                  <a:lnTo>
                    <a:pt x="22" y="112"/>
                  </a:lnTo>
                  <a:lnTo>
                    <a:pt x="22" y="123"/>
                  </a:lnTo>
                  <a:lnTo>
                    <a:pt x="20" y="127"/>
                  </a:lnTo>
                  <a:lnTo>
                    <a:pt x="19" y="129"/>
                  </a:lnTo>
                  <a:lnTo>
                    <a:pt x="17" y="132"/>
                  </a:lnTo>
                  <a:lnTo>
                    <a:pt x="13" y="133"/>
                  </a:lnTo>
                  <a:lnTo>
                    <a:pt x="2" y="134"/>
                  </a:lnTo>
                  <a:lnTo>
                    <a:pt x="2" y="134"/>
                  </a:lnTo>
                  <a:lnTo>
                    <a:pt x="0" y="135"/>
                  </a:lnTo>
                  <a:lnTo>
                    <a:pt x="0" y="135"/>
                  </a:lnTo>
                  <a:lnTo>
                    <a:pt x="0" y="155"/>
                  </a:lnTo>
                  <a:lnTo>
                    <a:pt x="0" y="155"/>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91">
              <a:extLst>
                <a:ext uri="{FF2B5EF4-FFF2-40B4-BE49-F238E27FC236}">
                  <a16:creationId xmlns:a16="http://schemas.microsoft.com/office/drawing/2014/main" id="{B6FD123A-93DF-432F-9F02-94666059A03A}"/>
                </a:ext>
              </a:extLst>
            </p:cNvPr>
            <p:cNvSpPr>
              <a:spLocks/>
            </p:cNvSpPr>
            <p:nvPr userDrawn="1"/>
          </p:nvSpPr>
          <p:spPr bwMode="auto">
            <a:xfrm>
              <a:off x="-1690687" y="5480050"/>
              <a:ext cx="69850" cy="246063"/>
            </a:xfrm>
            <a:custGeom>
              <a:avLst/>
              <a:gdLst>
                <a:gd name="T0" fmla="*/ 44 w 44"/>
                <a:gd name="T1" fmla="*/ 0 h 155"/>
                <a:gd name="T2" fmla="*/ 44 w 44"/>
                <a:gd name="T3" fmla="*/ 0 h 155"/>
                <a:gd name="T4" fmla="*/ 35 w 44"/>
                <a:gd name="T5" fmla="*/ 0 h 155"/>
                <a:gd name="T6" fmla="*/ 27 w 44"/>
                <a:gd name="T7" fmla="*/ 1 h 155"/>
                <a:gd name="T8" fmla="*/ 20 w 44"/>
                <a:gd name="T9" fmla="*/ 3 h 155"/>
                <a:gd name="T10" fmla="*/ 14 w 44"/>
                <a:gd name="T11" fmla="*/ 6 h 155"/>
                <a:gd name="T12" fmla="*/ 8 w 44"/>
                <a:gd name="T13" fmla="*/ 11 h 155"/>
                <a:gd name="T14" fmla="*/ 4 w 44"/>
                <a:gd name="T15" fmla="*/ 17 h 155"/>
                <a:gd name="T16" fmla="*/ 2 w 44"/>
                <a:gd name="T17" fmla="*/ 23 h 155"/>
                <a:gd name="T18" fmla="*/ 2 w 44"/>
                <a:gd name="T19" fmla="*/ 31 h 155"/>
                <a:gd name="T20" fmla="*/ 2 w 44"/>
                <a:gd name="T21" fmla="*/ 31 h 155"/>
                <a:gd name="T22" fmla="*/ 0 w 44"/>
                <a:gd name="T23" fmla="*/ 77 h 155"/>
                <a:gd name="T24" fmla="*/ 2 w 44"/>
                <a:gd name="T25" fmla="*/ 123 h 155"/>
                <a:gd name="T26" fmla="*/ 2 w 44"/>
                <a:gd name="T27" fmla="*/ 123 h 155"/>
                <a:gd name="T28" fmla="*/ 2 w 44"/>
                <a:gd name="T29" fmla="*/ 132 h 155"/>
                <a:gd name="T30" fmla="*/ 5 w 44"/>
                <a:gd name="T31" fmla="*/ 138 h 155"/>
                <a:gd name="T32" fmla="*/ 9 w 44"/>
                <a:gd name="T33" fmla="*/ 144 h 155"/>
                <a:gd name="T34" fmla="*/ 15 w 44"/>
                <a:gd name="T35" fmla="*/ 149 h 155"/>
                <a:gd name="T36" fmla="*/ 21 w 44"/>
                <a:gd name="T37" fmla="*/ 152 h 155"/>
                <a:gd name="T38" fmla="*/ 28 w 44"/>
                <a:gd name="T39" fmla="*/ 155 h 155"/>
                <a:gd name="T40" fmla="*/ 36 w 44"/>
                <a:gd name="T41" fmla="*/ 155 h 155"/>
                <a:gd name="T42" fmla="*/ 44 w 44"/>
                <a:gd name="T43" fmla="*/ 154 h 155"/>
                <a:gd name="T44" fmla="*/ 44 w 44"/>
                <a:gd name="T45" fmla="*/ 154 h 155"/>
                <a:gd name="T46" fmla="*/ 44 w 44"/>
                <a:gd name="T47" fmla="*/ 134 h 155"/>
                <a:gd name="T48" fmla="*/ 44 w 44"/>
                <a:gd name="T49" fmla="*/ 134 h 155"/>
                <a:gd name="T50" fmla="*/ 36 w 44"/>
                <a:gd name="T51" fmla="*/ 134 h 155"/>
                <a:gd name="T52" fmla="*/ 36 w 44"/>
                <a:gd name="T53" fmla="*/ 134 h 155"/>
                <a:gd name="T54" fmla="*/ 30 w 44"/>
                <a:gd name="T55" fmla="*/ 133 h 155"/>
                <a:gd name="T56" fmla="*/ 26 w 44"/>
                <a:gd name="T57" fmla="*/ 130 h 155"/>
                <a:gd name="T58" fmla="*/ 24 w 44"/>
                <a:gd name="T59" fmla="*/ 125 h 155"/>
                <a:gd name="T60" fmla="*/ 22 w 44"/>
                <a:gd name="T61" fmla="*/ 121 h 155"/>
                <a:gd name="T62" fmla="*/ 22 w 44"/>
                <a:gd name="T63" fmla="*/ 121 h 155"/>
                <a:gd name="T64" fmla="*/ 22 w 44"/>
                <a:gd name="T65" fmla="*/ 34 h 155"/>
                <a:gd name="T66" fmla="*/ 22 w 44"/>
                <a:gd name="T67" fmla="*/ 34 h 155"/>
                <a:gd name="T68" fmla="*/ 24 w 44"/>
                <a:gd name="T69" fmla="*/ 28 h 155"/>
                <a:gd name="T70" fmla="*/ 26 w 44"/>
                <a:gd name="T71" fmla="*/ 24 h 155"/>
                <a:gd name="T72" fmla="*/ 30 w 44"/>
                <a:gd name="T73" fmla="*/ 22 h 155"/>
                <a:gd name="T74" fmla="*/ 36 w 44"/>
                <a:gd name="T75" fmla="*/ 20 h 155"/>
                <a:gd name="T76" fmla="*/ 36 w 44"/>
                <a:gd name="T77" fmla="*/ 20 h 155"/>
                <a:gd name="T78" fmla="*/ 44 w 44"/>
                <a:gd name="T79" fmla="*/ 19 h 155"/>
                <a:gd name="T80" fmla="*/ 44 w 44"/>
                <a:gd name="T81" fmla="*/ 19 h 155"/>
                <a:gd name="T82" fmla="*/ 44 w 44"/>
                <a:gd name="T83" fmla="*/ 0 h 155"/>
                <a:gd name="T84" fmla="*/ 44 w 44"/>
                <a:gd name="T8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155">
                  <a:moveTo>
                    <a:pt x="44" y="0"/>
                  </a:moveTo>
                  <a:lnTo>
                    <a:pt x="44" y="0"/>
                  </a:lnTo>
                  <a:lnTo>
                    <a:pt x="35" y="0"/>
                  </a:lnTo>
                  <a:lnTo>
                    <a:pt x="27" y="1"/>
                  </a:lnTo>
                  <a:lnTo>
                    <a:pt x="20" y="3"/>
                  </a:lnTo>
                  <a:lnTo>
                    <a:pt x="14" y="6"/>
                  </a:lnTo>
                  <a:lnTo>
                    <a:pt x="8" y="11"/>
                  </a:lnTo>
                  <a:lnTo>
                    <a:pt x="4" y="17"/>
                  </a:lnTo>
                  <a:lnTo>
                    <a:pt x="2" y="23"/>
                  </a:lnTo>
                  <a:lnTo>
                    <a:pt x="2" y="31"/>
                  </a:lnTo>
                  <a:lnTo>
                    <a:pt x="2" y="31"/>
                  </a:lnTo>
                  <a:lnTo>
                    <a:pt x="0" y="77"/>
                  </a:lnTo>
                  <a:lnTo>
                    <a:pt x="2" y="123"/>
                  </a:lnTo>
                  <a:lnTo>
                    <a:pt x="2" y="123"/>
                  </a:lnTo>
                  <a:lnTo>
                    <a:pt x="2" y="132"/>
                  </a:lnTo>
                  <a:lnTo>
                    <a:pt x="5" y="138"/>
                  </a:lnTo>
                  <a:lnTo>
                    <a:pt x="9" y="144"/>
                  </a:lnTo>
                  <a:lnTo>
                    <a:pt x="15" y="149"/>
                  </a:lnTo>
                  <a:lnTo>
                    <a:pt x="21" y="152"/>
                  </a:lnTo>
                  <a:lnTo>
                    <a:pt x="28" y="155"/>
                  </a:lnTo>
                  <a:lnTo>
                    <a:pt x="36" y="155"/>
                  </a:lnTo>
                  <a:lnTo>
                    <a:pt x="44" y="154"/>
                  </a:lnTo>
                  <a:lnTo>
                    <a:pt x="44" y="154"/>
                  </a:lnTo>
                  <a:lnTo>
                    <a:pt x="44" y="134"/>
                  </a:lnTo>
                  <a:lnTo>
                    <a:pt x="44" y="134"/>
                  </a:lnTo>
                  <a:lnTo>
                    <a:pt x="36" y="134"/>
                  </a:lnTo>
                  <a:lnTo>
                    <a:pt x="36" y="134"/>
                  </a:lnTo>
                  <a:lnTo>
                    <a:pt x="30" y="133"/>
                  </a:lnTo>
                  <a:lnTo>
                    <a:pt x="26" y="130"/>
                  </a:lnTo>
                  <a:lnTo>
                    <a:pt x="24" y="125"/>
                  </a:lnTo>
                  <a:lnTo>
                    <a:pt x="22" y="121"/>
                  </a:lnTo>
                  <a:lnTo>
                    <a:pt x="22" y="121"/>
                  </a:lnTo>
                  <a:lnTo>
                    <a:pt x="22" y="34"/>
                  </a:lnTo>
                  <a:lnTo>
                    <a:pt x="22" y="34"/>
                  </a:lnTo>
                  <a:lnTo>
                    <a:pt x="24" y="28"/>
                  </a:lnTo>
                  <a:lnTo>
                    <a:pt x="26" y="24"/>
                  </a:lnTo>
                  <a:lnTo>
                    <a:pt x="30" y="22"/>
                  </a:lnTo>
                  <a:lnTo>
                    <a:pt x="36" y="20"/>
                  </a:lnTo>
                  <a:lnTo>
                    <a:pt x="36" y="20"/>
                  </a:lnTo>
                  <a:lnTo>
                    <a:pt x="44" y="19"/>
                  </a:lnTo>
                  <a:lnTo>
                    <a:pt x="44" y="19"/>
                  </a:lnTo>
                  <a:lnTo>
                    <a:pt x="44" y="0"/>
                  </a:lnTo>
                  <a:lnTo>
                    <a:pt x="44"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92">
              <a:extLst>
                <a:ext uri="{FF2B5EF4-FFF2-40B4-BE49-F238E27FC236}">
                  <a16:creationId xmlns:a16="http://schemas.microsoft.com/office/drawing/2014/main" id="{C2568B68-A019-4231-86EC-18F781114534}"/>
                </a:ext>
              </a:extLst>
            </p:cNvPr>
            <p:cNvSpPr>
              <a:spLocks/>
            </p:cNvSpPr>
            <p:nvPr userDrawn="1"/>
          </p:nvSpPr>
          <p:spPr bwMode="auto">
            <a:xfrm>
              <a:off x="-1500187" y="5586413"/>
              <a:ext cx="33338" cy="30163"/>
            </a:xfrm>
            <a:custGeom>
              <a:avLst/>
              <a:gdLst>
                <a:gd name="T0" fmla="*/ 0 w 21"/>
                <a:gd name="T1" fmla="*/ 19 h 19"/>
                <a:gd name="T2" fmla="*/ 0 w 21"/>
                <a:gd name="T3" fmla="*/ 19 h 19"/>
                <a:gd name="T4" fmla="*/ 21 w 21"/>
                <a:gd name="T5" fmla="*/ 19 h 19"/>
                <a:gd name="T6" fmla="*/ 21 w 21"/>
                <a:gd name="T7" fmla="*/ 19 h 19"/>
                <a:gd name="T8" fmla="*/ 21 w 21"/>
                <a:gd name="T9" fmla="*/ 0 h 19"/>
                <a:gd name="T10" fmla="*/ 21 w 21"/>
                <a:gd name="T11" fmla="*/ 0 h 19"/>
                <a:gd name="T12" fmla="*/ 0 w 21"/>
                <a:gd name="T13" fmla="*/ 0 h 19"/>
                <a:gd name="T14" fmla="*/ 0 w 21"/>
                <a:gd name="T15" fmla="*/ 0 h 19"/>
                <a:gd name="T16" fmla="*/ 0 w 21"/>
                <a:gd name="T17" fmla="*/ 19 h 19"/>
                <a:gd name="T18" fmla="*/ 0 w 21"/>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
                  <a:moveTo>
                    <a:pt x="0" y="19"/>
                  </a:moveTo>
                  <a:lnTo>
                    <a:pt x="0" y="19"/>
                  </a:lnTo>
                  <a:lnTo>
                    <a:pt x="21" y="19"/>
                  </a:lnTo>
                  <a:lnTo>
                    <a:pt x="21" y="19"/>
                  </a:lnTo>
                  <a:lnTo>
                    <a:pt x="21" y="0"/>
                  </a:lnTo>
                  <a:lnTo>
                    <a:pt x="21" y="0"/>
                  </a:lnTo>
                  <a:lnTo>
                    <a:pt x="0" y="0"/>
                  </a:lnTo>
                  <a:lnTo>
                    <a:pt x="0" y="0"/>
                  </a:lnTo>
                  <a:lnTo>
                    <a:pt x="0" y="19"/>
                  </a:lnTo>
                  <a:lnTo>
                    <a:pt x="0" y="1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93">
              <a:extLst>
                <a:ext uri="{FF2B5EF4-FFF2-40B4-BE49-F238E27FC236}">
                  <a16:creationId xmlns:a16="http://schemas.microsoft.com/office/drawing/2014/main" id="{A38532CC-A69D-4B46-93F3-92B90F31565B}"/>
                </a:ext>
              </a:extLst>
            </p:cNvPr>
            <p:cNvSpPr>
              <a:spLocks/>
            </p:cNvSpPr>
            <p:nvPr userDrawn="1"/>
          </p:nvSpPr>
          <p:spPr bwMode="auto">
            <a:xfrm>
              <a:off x="-1560512" y="5586413"/>
              <a:ext cx="31750" cy="30163"/>
            </a:xfrm>
            <a:custGeom>
              <a:avLst/>
              <a:gdLst>
                <a:gd name="T0" fmla="*/ 0 w 20"/>
                <a:gd name="T1" fmla="*/ 0 h 19"/>
                <a:gd name="T2" fmla="*/ 0 w 20"/>
                <a:gd name="T3" fmla="*/ 0 h 19"/>
                <a:gd name="T4" fmla="*/ 0 w 20"/>
                <a:gd name="T5" fmla="*/ 19 h 19"/>
                <a:gd name="T6" fmla="*/ 0 w 20"/>
                <a:gd name="T7" fmla="*/ 19 h 19"/>
                <a:gd name="T8" fmla="*/ 20 w 20"/>
                <a:gd name="T9" fmla="*/ 19 h 19"/>
                <a:gd name="T10" fmla="*/ 20 w 20"/>
                <a:gd name="T11" fmla="*/ 19 h 19"/>
                <a:gd name="T12" fmla="*/ 20 w 20"/>
                <a:gd name="T13" fmla="*/ 0 h 19"/>
                <a:gd name="T14" fmla="*/ 20 w 20"/>
                <a:gd name="T15" fmla="*/ 0 h 19"/>
                <a:gd name="T16" fmla="*/ 0 w 20"/>
                <a:gd name="T17" fmla="*/ 0 h 19"/>
                <a:gd name="T18" fmla="*/ 0 w 20"/>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0" y="0"/>
                  </a:moveTo>
                  <a:lnTo>
                    <a:pt x="0" y="0"/>
                  </a:lnTo>
                  <a:lnTo>
                    <a:pt x="0" y="19"/>
                  </a:lnTo>
                  <a:lnTo>
                    <a:pt x="0" y="19"/>
                  </a:lnTo>
                  <a:lnTo>
                    <a:pt x="20" y="19"/>
                  </a:lnTo>
                  <a:lnTo>
                    <a:pt x="20" y="19"/>
                  </a:lnTo>
                  <a:lnTo>
                    <a:pt x="20" y="0"/>
                  </a:lnTo>
                  <a:lnTo>
                    <a:pt x="20" y="0"/>
                  </a:lnTo>
                  <a:lnTo>
                    <a:pt x="0" y="0"/>
                  </a:lnTo>
                  <a:lnTo>
                    <a:pt x="0"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94">
              <a:extLst>
                <a:ext uri="{FF2B5EF4-FFF2-40B4-BE49-F238E27FC236}">
                  <a16:creationId xmlns:a16="http://schemas.microsoft.com/office/drawing/2014/main" id="{968DB4A4-6D30-42C9-B709-70F2327D3A18}"/>
                </a:ext>
              </a:extLst>
            </p:cNvPr>
            <p:cNvSpPr>
              <a:spLocks/>
            </p:cNvSpPr>
            <p:nvPr userDrawn="1"/>
          </p:nvSpPr>
          <p:spPr bwMode="auto">
            <a:xfrm>
              <a:off x="-1620837" y="5586413"/>
              <a:ext cx="31750" cy="33338"/>
            </a:xfrm>
            <a:custGeom>
              <a:avLst/>
              <a:gdLst>
                <a:gd name="T0" fmla="*/ 20 w 20"/>
                <a:gd name="T1" fmla="*/ 21 h 21"/>
                <a:gd name="T2" fmla="*/ 20 w 20"/>
                <a:gd name="T3" fmla="*/ 21 h 21"/>
                <a:gd name="T4" fmla="*/ 20 w 20"/>
                <a:gd name="T5" fmla="*/ 0 h 21"/>
                <a:gd name="T6" fmla="*/ 20 w 20"/>
                <a:gd name="T7" fmla="*/ 0 h 21"/>
                <a:gd name="T8" fmla="*/ 0 w 20"/>
                <a:gd name="T9" fmla="*/ 0 h 21"/>
                <a:gd name="T10" fmla="*/ 0 w 20"/>
                <a:gd name="T11" fmla="*/ 0 h 21"/>
                <a:gd name="T12" fmla="*/ 0 w 20"/>
                <a:gd name="T13" fmla="*/ 21 h 21"/>
                <a:gd name="T14" fmla="*/ 0 w 20"/>
                <a:gd name="T15" fmla="*/ 21 h 21"/>
                <a:gd name="T16" fmla="*/ 20 w 20"/>
                <a:gd name="T17" fmla="*/ 21 h 21"/>
                <a:gd name="T18" fmla="*/ 20 w 20"/>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1">
                  <a:moveTo>
                    <a:pt x="20" y="21"/>
                  </a:moveTo>
                  <a:lnTo>
                    <a:pt x="20" y="21"/>
                  </a:lnTo>
                  <a:lnTo>
                    <a:pt x="20" y="0"/>
                  </a:lnTo>
                  <a:lnTo>
                    <a:pt x="20" y="0"/>
                  </a:lnTo>
                  <a:lnTo>
                    <a:pt x="0" y="0"/>
                  </a:lnTo>
                  <a:lnTo>
                    <a:pt x="0" y="0"/>
                  </a:lnTo>
                  <a:lnTo>
                    <a:pt x="0" y="21"/>
                  </a:lnTo>
                  <a:lnTo>
                    <a:pt x="0" y="21"/>
                  </a:lnTo>
                  <a:lnTo>
                    <a:pt x="20" y="21"/>
                  </a:lnTo>
                  <a:lnTo>
                    <a:pt x="20" y="2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95">
              <a:extLst>
                <a:ext uri="{FF2B5EF4-FFF2-40B4-BE49-F238E27FC236}">
                  <a16:creationId xmlns:a16="http://schemas.microsoft.com/office/drawing/2014/main" id="{DDAF2027-56A1-4D06-87D2-64711619B201}"/>
                </a:ext>
              </a:extLst>
            </p:cNvPr>
            <p:cNvSpPr>
              <a:spLocks/>
            </p:cNvSpPr>
            <p:nvPr userDrawn="1"/>
          </p:nvSpPr>
          <p:spPr bwMode="auto">
            <a:xfrm>
              <a:off x="-1460500" y="5480050"/>
              <a:ext cx="69850" cy="246063"/>
            </a:xfrm>
            <a:custGeom>
              <a:avLst/>
              <a:gdLst>
                <a:gd name="T0" fmla="*/ 0 w 44"/>
                <a:gd name="T1" fmla="*/ 155 h 155"/>
                <a:gd name="T2" fmla="*/ 0 w 44"/>
                <a:gd name="T3" fmla="*/ 155 h 155"/>
                <a:gd name="T4" fmla="*/ 0 w 44"/>
                <a:gd name="T5" fmla="*/ 135 h 155"/>
                <a:gd name="T6" fmla="*/ 0 w 44"/>
                <a:gd name="T7" fmla="*/ 135 h 155"/>
                <a:gd name="T8" fmla="*/ 2 w 44"/>
                <a:gd name="T9" fmla="*/ 134 h 155"/>
                <a:gd name="T10" fmla="*/ 2 w 44"/>
                <a:gd name="T11" fmla="*/ 134 h 155"/>
                <a:gd name="T12" fmla="*/ 13 w 44"/>
                <a:gd name="T13" fmla="*/ 133 h 155"/>
                <a:gd name="T14" fmla="*/ 17 w 44"/>
                <a:gd name="T15" fmla="*/ 132 h 155"/>
                <a:gd name="T16" fmla="*/ 19 w 44"/>
                <a:gd name="T17" fmla="*/ 129 h 155"/>
                <a:gd name="T18" fmla="*/ 20 w 44"/>
                <a:gd name="T19" fmla="*/ 127 h 155"/>
                <a:gd name="T20" fmla="*/ 22 w 44"/>
                <a:gd name="T21" fmla="*/ 123 h 155"/>
                <a:gd name="T22" fmla="*/ 22 w 44"/>
                <a:gd name="T23" fmla="*/ 112 h 155"/>
                <a:gd name="T24" fmla="*/ 22 w 44"/>
                <a:gd name="T25" fmla="*/ 112 h 155"/>
                <a:gd name="T26" fmla="*/ 23 w 44"/>
                <a:gd name="T27" fmla="*/ 44 h 155"/>
                <a:gd name="T28" fmla="*/ 23 w 44"/>
                <a:gd name="T29" fmla="*/ 44 h 155"/>
                <a:gd name="T30" fmla="*/ 22 w 44"/>
                <a:gd name="T31" fmla="*/ 31 h 155"/>
                <a:gd name="T32" fmla="*/ 20 w 44"/>
                <a:gd name="T33" fmla="*/ 28 h 155"/>
                <a:gd name="T34" fmla="*/ 19 w 44"/>
                <a:gd name="T35" fmla="*/ 24 h 155"/>
                <a:gd name="T36" fmla="*/ 17 w 44"/>
                <a:gd name="T37" fmla="*/ 23 h 155"/>
                <a:gd name="T38" fmla="*/ 13 w 44"/>
                <a:gd name="T39" fmla="*/ 22 h 155"/>
                <a:gd name="T40" fmla="*/ 0 w 44"/>
                <a:gd name="T41" fmla="*/ 19 h 155"/>
                <a:gd name="T42" fmla="*/ 0 w 44"/>
                <a:gd name="T43" fmla="*/ 19 h 155"/>
                <a:gd name="T44" fmla="*/ 0 w 44"/>
                <a:gd name="T45" fmla="*/ 0 h 155"/>
                <a:gd name="T46" fmla="*/ 0 w 44"/>
                <a:gd name="T47" fmla="*/ 0 h 155"/>
                <a:gd name="T48" fmla="*/ 9 w 44"/>
                <a:gd name="T49" fmla="*/ 0 h 155"/>
                <a:gd name="T50" fmla="*/ 18 w 44"/>
                <a:gd name="T51" fmla="*/ 0 h 155"/>
                <a:gd name="T52" fmla="*/ 25 w 44"/>
                <a:gd name="T53" fmla="*/ 2 h 155"/>
                <a:gd name="T54" fmla="*/ 31 w 44"/>
                <a:gd name="T55" fmla="*/ 7 h 155"/>
                <a:gd name="T56" fmla="*/ 36 w 44"/>
                <a:gd name="T57" fmla="*/ 12 h 155"/>
                <a:gd name="T58" fmla="*/ 40 w 44"/>
                <a:gd name="T59" fmla="*/ 19 h 155"/>
                <a:gd name="T60" fmla="*/ 42 w 44"/>
                <a:gd name="T61" fmla="*/ 26 h 155"/>
                <a:gd name="T62" fmla="*/ 44 w 44"/>
                <a:gd name="T63" fmla="*/ 36 h 155"/>
                <a:gd name="T64" fmla="*/ 44 w 44"/>
                <a:gd name="T65" fmla="*/ 36 h 155"/>
                <a:gd name="T66" fmla="*/ 44 w 44"/>
                <a:gd name="T67" fmla="*/ 119 h 155"/>
                <a:gd name="T68" fmla="*/ 44 w 44"/>
                <a:gd name="T69" fmla="*/ 119 h 155"/>
                <a:gd name="T70" fmla="*/ 42 w 44"/>
                <a:gd name="T71" fmla="*/ 128 h 155"/>
                <a:gd name="T72" fmla="*/ 40 w 44"/>
                <a:gd name="T73" fmla="*/ 135 h 155"/>
                <a:gd name="T74" fmla="*/ 36 w 44"/>
                <a:gd name="T75" fmla="*/ 143 h 155"/>
                <a:gd name="T76" fmla="*/ 31 w 44"/>
                <a:gd name="T77" fmla="*/ 147 h 155"/>
                <a:gd name="T78" fmla="*/ 25 w 44"/>
                <a:gd name="T79" fmla="*/ 151 h 155"/>
                <a:gd name="T80" fmla="*/ 18 w 44"/>
                <a:gd name="T81" fmla="*/ 154 h 155"/>
                <a:gd name="T82" fmla="*/ 9 w 44"/>
                <a:gd name="T83" fmla="*/ 155 h 155"/>
                <a:gd name="T84" fmla="*/ 0 w 44"/>
                <a:gd name="T85" fmla="*/ 155 h 155"/>
                <a:gd name="T86" fmla="*/ 0 w 44"/>
                <a:gd name="T8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 h="155">
                  <a:moveTo>
                    <a:pt x="0" y="155"/>
                  </a:moveTo>
                  <a:lnTo>
                    <a:pt x="0" y="155"/>
                  </a:lnTo>
                  <a:lnTo>
                    <a:pt x="0" y="135"/>
                  </a:lnTo>
                  <a:lnTo>
                    <a:pt x="0" y="135"/>
                  </a:lnTo>
                  <a:lnTo>
                    <a:pt x="2" y="134"/>
                  </a:lnTo>
                  <a:lnTo>
                    <a:pt x="2" y="134"/>
                  </a:lnTo>
                  <a:lnTo>
                    <a:pt x="13" y="133"/>
                  </a:lnTo>
                  <a:lnTo>
                    <a:pt x="17" y="132"/>
                  </a:lnTo>
                  <a:lnTo>
                    <a:pt x="19" y="129"/>
                  </a:lnTo>
                  <a:lnTo>
                    <a:pt x="20" y="127"/>
                  </a:lnTo>
                  <a:lnTo>
                    <a:pt x="22" y="123"/>
                  </a:lnTo>
                  <a:lnTo>
                    <a:pt x="22" y="112"/>
                  </a:lnTo>
                  <a:lnTo>
                    <a:pt x="22" y="112"/>
                  </a:lnTo>
                  <a:lnTo>
                    <a:pt x="23" y="44"/>
                  </a:lnTo>
                  <a:lnTo>
                    <a:pt x="23" y="44"/>
                  </a:lnTo>
                  <a:lnTo>
                    <a:pt x="22" y="31"/>
                  </a:lnTo>
                  <a:lnTo>
                    <a:pt x="20" y="28"/>
                  </a:lnTo>
                  <a:lnTo>
                    <a:pt x="19" y="24"/>
                  </a:lnTo>
                  <a:lnTo>
                    <a:pt x="17" y="23"/>
                  </a:lnTo>
                  <a:lnTo>
                    <a:pt x="13" y="22"/>
                  </a:lnTo>
                  <a:lnTo>
                    <a:pt x="0" y="19"/>
                  </a:lnTo>
                  <a:lnTo>
                    <a:pt x="0" y="19"/>
                  </a:lnTo>
                  <a:lnTo>
                    <a:pt x="0" y="0"/>
                  </a:lnTo>
                  <a:lnTo>
                    <a:pt x="0" y="0"/>
                  </a:lnTo>
                  <a:lnTo>
                    <a:pt x="9" y="0"/>
                  </a:lnTo>
                  <a:lnTo>
                    <a:pt x="18" y="0"/>
                  </a:lnTo>
                  <a:lnTo>
                    <a:pt x="25" y="2"/>
                  </a:lnTo>
                  <a:lnTo>
                    <a:pt x="31" y="7"/>
                  </a:lnTo>
                  <a:lnTo>
                    <a:pt x="36" y="12"/>
                  </a:lnTo>
                  <a:lnTo>
                    <a:pt x="40" y="19"/>
                  </a:lnTo>
                  <a:lnTo>
                    <a:pt x="42" y="26"/>
                  </a:lnTo>
                  <a:lnTo>
                    <a:pt x="44" y="36"/>
                  </a:lnTo>
                  <a:lnTo>
                    <a:pt x="44" y="36"/>
                  </a:lnTo>
                  <a:lnTo>
                    <a:pt x="44" y="119"/>
                  </a:lnTo>
                  <a:lnTo>
                    <a:pt x="44" y="119"/>
                  </a:lnTo>
                  <a:lnTo>
                    <a:pt x="42" y="128"/>
                  </a:lnTo>
                  <a:lnTo>
                    <a:pt x="40" y="135"/>
                  </a:lnTo>
                  <a:lnTo>
                    <a:pt x="36" y="143"/>
                  </a:lnTo>
                  <a:lnTo>
                    <a:pt x="31" y="147"/>
                  </a:lnTo>
                  <a:lnTo>
                    <a:pt x="25" y="151"/>
                  </a:lnTo>
                  <a:lnTo>
                    <a:pt x="18" y="154"/>
                  </a:lnTo>
                  <a:lnTo>
                    <a:pt x="9" y="155"/>
                  </a:lnTo>
                  <a:lnTo>
                    <a:pt x="0" y="155"/>
                  </a:lnTo>
                  <a:lnTo>
                    <a:pt x="0" y="155"/>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96">
              <a:extLst>
                <a:ext uri="{FF2B5EF4-FFF2-40B4-BE49-F238E27FC236}">
                  <a16:creationId xmlns:a16="http://schemas.microsoft.com/office/drawing/2014/main" id="{0444C723-A16A-4076-B24F-871F50A35187}"/>
                </a:ext>
              </a:extLst>
            </p:cNvPr>
            <p:cNvSpPr>
              <a:spLocks/>
            </p:cNvSpPr>
            <p:nvPr userDrawn="1"/>
          </p:nvSpPr>
          <p:spPr bwMode="auto">
            <a:xfrm>
              <a:off x="-1690687" y="5480050"/>
              <a:ext cx="69850" cy="246063"/>
            </a:xfrm>
            <a:custGeom>
              <a:avLst/>
              <a:gdLst>
                <a:gd name="T0" fmla="*/ 44 w 44"/>
                <a:gd name="T1" fmla="*/ 0 h 155"/>
                <a:gd name="T2" fmla="*/ 44 w 44"/>
                <a:gd name="T3" fmla="*/ 0 h 155"/>
                <a:gd name="T4" fmla="*/ 44 w 44"/>
                <a:gd name="T5" fmla="*/ 19 h 155"/>
                <a:gd name="T6" fmla="*/ 44 w 44"/>
                <a:gd name="T7" fmla="*/ 19 h 155"/>
                <a:gd name="T8" fmla="*/ 36 w 44"/>
                <a:gd name="T9" fmla="*/ 20 h 155"/>
                <a:gd name="T10" fmla="*/ 36 w 44"/>
                <a:gd name="T11" fmla="*/ 20 h 155"/>
                <a:gd name="T12" fmla="*/ 30 w 44"/>
                <a:gd name="T13" fmla="*/ 22 h 155"/>
                <a:gd name="T14" fmla="*/ 26 w 44"/>
                <a:gd name="T15" fmla="*/ 24 h 155"/>
                <a:gd name="T16" fmla="*/ 24 w 44"/>
                <a:gd name="T17" fmla="*/ 28 h 155"/>
                <a:gd name="T18" fmla="*/ 22 w 44"/>
                <a:gd name="T19" fmla="*/ 34 h 155"/>
                <a:gd name="T20" fmla="*/ 22 w 44"/>
                <a:gd name="T21" fmla="*/ 34 h 155"/>
                <a:gd name="T22" fmla="*/ 22 w 44"/>
                <a:gd name="T23" fmla="*/ 121 h 155"/>
                <a:gd name="T24" fmla="*/ 22 w 44"/>
                <a:gd name="T25" fmla="*/ 121 h 155"/>
                <a:gd name="T26" fmla="*/ 24 w 44"/>
                <a:gd name="T27" fmla="*/ 125 h 155"/>
                <a:gd name="T28" fmla="*/ 26 w 44"/>
                <a:gd name="T29" fmla="*/ 130 h 155"/>
                <a:gd name="T30" fmla="*/ 30 w 44"/>
                <a:gd name="T31" fmla="*/ 133 h 155"/>
                <a:gd name="T32" fmla="*/ 36 w 44"/>
                <a:gd name="T33" fmla="*/ 134 h 155"/>
                <a:gd name="T34" fmla="*/ 36 w 44"/>
                <a:gd name="T35" fmla="*/ 134 h 155"/>
                <a:gd name="T36" fmla="*/ 44 w 44"/>
                <a:gd name="T37" fmla="*/ 134 h 155"/>
                <a:gd name="T38" fmla="*/ 44 w 44"/>
                <a:gd name="T39" fmla="*/ 134 h 155"/>
                <a:gd name="T40" fmla="*/ 44 w 44"/>
                <a:gd name="T41" fmla="*/ 154 h 155"/>
                <a:gd name="T42" fmla="*/ 44 w 44"/>
                <a:gd name="T43" fmla="*/ 154 h 155"/>
                <a:gd name="T44" fmla="*/ 36 w 44"/>
                <a:gd name="T45" fmla="*/ 155 h 155"/>
                <a:gd name="T46" fmla="*/ 28 w 44"/>
                <a:gd name="T47" fmla="*/ 155 h 155"/>
                <a:gd name="T48" fmla="*/ 21 w 44"/>
                <a:gd name="T49" fmla="*/ 152 h 155"/>
                <a:gd name="T50" fmla="*/ 15 w 44"/>
                <a:gd name="T51" fmla="*/ 149 h 155"/>
                <a:gd name="T52" fmla="*/ 9 w 44"/>
                <a:gd name="T53" fmla="*/ 144 h 155"/>
                <a:gd name="T54" fmla="*/ 5 w 44"/>
                <a:gd name="T55" fmla="*/ 138 h 155"/>
                <a:gd name="T56" fmla="*/ 2 w 44"/>
                <a:gd name="T57" fmla="*/ 132 h 155"/>
                <a:gd name="T58" fmla="*/ 2 w 44"/>
                <a:gd name="T59" fmla="*/ 123 h 155"/>
                <a:gd name="T60" fmla="*/ 2 w 44"/>
                <a:gd name="T61" fmla="*/ 123 h 155"/>
                <a:gd name="T62" fmla="*/ 0 w 44"/>
                <a:gd name="T63" fmla="*/ 77 h 155"/>
                <a:gd name="T64" fmla="*/ 2 w 44"/>
                <a:gd name="T65" fmla="*/ 31 h 155"/>
                <a:gd name="T66" fmla="*/ 2 w 44"/>
                <a:gd name="T67" fmla="*/ 31 h 155"/>
                <a:gd name="T68" fmla="*/ 2 w 44"/>
                <a:gd name="T69" fmla="*/ 23 h 155"/>
                <a:gd name="T70" fmla="*/ 4 w 44"/>
                <a:gd name="T71" fmla="*/ 17 h 155"/>
                <a:gd name="T72" fmla="*/ 8 w 44"/>
                <a:gd name="T73" fmla="*/ 11 h 155"/>
                <a:gd name="T74" fmla="*/ 14 w 44"/>
                <a:gd name="T75" fmla="*/ 6 h 155"/>
                <a:gd name="T76" fmla="*/ 20 w 44"/>
                <a:gd name="T77" fmla="*/ 3 h 155"/>
                <a:gd name="T78" fmla="*/ 27 w 44"/>
                <a:gd name="T79" fmla="*/ 1 h 155"/>
                <a:gd name="T80" fmla="*/ 35 w 44"/>
                <a:gd name="T81" fmla="*/ 0 h 155"/>
                <a:gd name="T82" fmla="*/ 44 w 44"/>
                <a:gd name="T83" fmla="*/ 0 h 155"/>
                <a:gd name="T84" fmla="*/ 44 w 44"/>
                <a:gd name="T8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155">
                  <a:moveTo>
                    <a:pt x="44" y="0"/>
                  </a:moveTo>
                  <a:lnTo>
                    <a:pt x="44" y="0"/>
                  </a:lnTo>
                  <a:lnTo>
                    <a:pt x="44" y="19"/>
                  </a:lnTo>
                  <a:lnTo>
                    <a:pt x="44" y="19"/>
                  </a:lnTo>
                  <a:lnTo>
                    <a:pt x="36" y="20"/>
                  </a:lnTo>
                  <a:lnTo>
                    <a:pt x="36" y="20"/>
                  </a:lnTo>
                  <a:lnTo>
                    <a:pt x="30" y="22"/>
                  </a:lnTo>
                  <a:lnTo>
                    <a:pt x="26" y="24"/>
                  </a:lnTo>
                  <a:lnTo>
                    <a:pt x="24" y="28"/>
                  </a:lnTo>
                  <a:lnTo>
                    <a:pt x="22" y="34"/>
                  </a:lnTo>
                  <a:lnTo>
                    <a:pt x="22" y="34"/>
                  </a:lnTo>
                  <a:lnTo>
                    <a:pt x="22" y="121"/>
                  </a:lnTo>
                  <a:lnTo>
                    <a:pt x="22" y="121"/>
                  </a:lnTo>
                  <a:lnTo>
                    <a:pt x="24" y="125"/>
                  </a:lnTo>
                  <a:lnTo>
                    <a:pt x="26" y="130"/>
                  </a:lnTo>
                  <a:lnTo>
                    <a:pt x="30" y="133"/>
                  </a:lnTo>
                  <a:lnTo>
                    <a:pt x="36" y="134"/>
                  </a:lnTo>
                  <a:lnTo>
                    <a:pt x="36" y="134"/>
                  </a:lnTo>
                  <a:lnTo>
                    <a:pt x="44" y="134"/>
                  </a:lnTo>
                  <a:lnTo>
                    <a:pt x="44" y="134"/>
                  </a:lnTo>
                  <a:lnTo>
                    <a:pt x="44" y="154"/>
                  </a:lnTo>
                  <a:lnTo>
                    <a:pt x="44" y="154"/>
                  </a:lnTo>
                  <a:lnTo>
                    <a:pt x="36" y="155"/>
                  </a:lnTo>
                  <a:lnTo>
                    <a:pt x="28" y="155"/>
                  </a:lnTo>
                  <a:lnTo>
                    <a:pt x="21" y="152"/>
                  </a:lnTo>
                  <a:lnTo>
                    <a:pt x="15" y="149"/>
                  </a:lnTo>
                  <a:lnTo>
                    <a:pt x="9" y="144"/>
                  </a:lnTo>
                  <a:lnTo>
                    <a:pt x="5" y="138"/>
                  </a:lnTo>
                  <a:lnTo>
                    <a:pt x="2" y="132"/>
                  </a:lnTo>
                  <a:lnTo>
                    <a:pt x="2" y="123"/>
                  </a:lnTo>
                  <a:lnTo>
                    <a:pt x="2" y="123"/>
                  </a:lnTo>
                  <a:lnTo>
                    <a:pt x="0" y="77"/>
                  </a:lnTo>
                  <a:lnTo>
                    <a:pt x="2" y="31"/>
                  </a:lnTo>
                  <a:lnTo>
                    <a:pt x="2" y="31"/>
                  </a:lnTo>
                  <a:lnTo>
                    <a:pt x="2" y="23"/>
                  </a:lnTo>
                  <a:lnTo>
                    <a:pt x="4" y="17"/>
                  </a:lnTo>
                  <a:lnTo>
                    <a:pt x="8" y="11"/>
                  </a:lnTo>
                  <a:lnTo>
                    <a:pt x="14" y="6"/>
                  </a:lnTo>
                  <a:lnTo>
                    <a:pt x="20" y="3"/>
                  </a:lnTo>
                  <a:lnTo>
                    <a:pt x="27" y="1"/>
                  </a:lnTo>
                  <a:lnTo>
                    <a:pt x="35" y="0"/>
                  </a:lnTo>
                  <a:lnTo>
                    <a:pt x="44" y="0"/>
                  </a:lnTo>
                  <a:lnTo>
                    <a:pt x="44"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97">
              <a:extLst>
                <a:ext uri="{FF2B5EF4-FFF2-40B4-BE49-F238E27FC236}">
                  <a16:creationId xmlns:a16="http://schemas.microsoft.com/office/drawing/2014/main" id="{A4450A6B-3694-4D37-B744-2D8E1CB99C6F}"/>
                </a:ext>
              </a:extLst>
            </p:cNvPr>
            <p:cNvSpPr>
              <a:spLocks/>
            </p:cNvSpPr>
            <p:nvPr userDrawn="1"/>
          </p:nvSpPr>
          <p:spPr bwMode="auto">
            <a:xfrm>
              <a:off x="-1500187" y="5586413"/>
              <a:ext cx="33338" cy="30163"/>
            </a:xfrm>
            <a:custGeom>
              <a:avLst/>
              <a:gdLst>
                <a:gd name="T0" fmla="*/ 0 w 21"/>
                <a:gd name="T1" fmla="*/ 19 h 19"/>
                <a:gd name="T2" fmla="*/ 0 w 21"/>
                <a:gd name="T3" fmla="*/ 19 h 19"/>
                <a:gd name="T4" fmla="*/ 0 w 21"/>
                <a:gd name="T5" fmla="*/ 0 h 19"/>
                <a:gd name="T6" fmla="*/ 0 w 21"/>
                <a:gd name="T7" fmla="*/ 0 h 19"/>
                <a:gd name="T8" fmla="*/ 21 w 21"/>
                <a:gd name="T9" fmla="*/ 0 h 19"/>
                <a:gd name="T10" fmla="*/ 21 w 21"/>
                <a:gd name="T11" fmla="*/ 0 h 19"/>
                <a:gd name="T12" fmla="*/ 21 w 21"/>
                <a:gd name="T13" fmla="*/ 19 h 19"/>
                <a:gd name="T14" fmla="*/ 21 w 21"/>
                <a:gd name="T15" fmla="*/ 19 h 19"/>
                <a:gd name="T16" fmla="*/ 0 w 21"/>
                <a:gd name="T17" fmla="*/ 19 h 19"/>
                <a:gd name="T18" fmla="*/ 0 w 21"/>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
                  <a:moveTo>
                    <a:pt x="0" y="19"/>
                  </a:moveTo>
                  <a:lnTo>
                    <a:pt x="0" y="19"/>
                  </a:lnTo>
                  <a:lnTo>
                    <a:pt x="0" y="0"/>
                  </a:lnTo>
                  <a:lnTo>
                    <a:pt x="0" y="0"/>
                  </a:lnTo>
                  <a:lnTo>
                    <a:pt x="21" y="0"/>
                  </a:lnTo>
                  <a:lnTo>
                    <a:pt x="21" y="0"/>
                  </a:lnTo>
                  <a:lnTo>
                    <a:pt x="21" y="19"/>
                  </a:lnTo>
                  <a:lnTo>
                    <a:pt x="21" y="19"/>
                  </a:lnTo>
                  <a:lnTo>
                    <a:pt x="0" y="19"/>
                  </a:lnTo>
                  <a:lnTo>
                    <a:pt x="0" y="1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98">
              <a:extLst>
                <a:ext uri="{FF2B5EF4-FFF2-40B4-BE49-F238E27FC236}">
                  <a16:creationId xmlns:a16="http://schemas.microsoft.com/office/drawing/2014/main" id="{AEE8EBF5-EC06-4A7E-AAAD-A5CFCBB99513}"/>
                </a:ext>
              </a:extLst>
            </p:cNvPr>
            <p:cNvSpPr>
              <a:spLocks/>
            </p:cNvSpPr>
            <p:nvPr userDrawn="1"/>
          </p:nvSpPr>
          <p:spPr bwMode="auto">
            <a:xfrm>
              <a:off x="-1560512" y="5584825"/>
              <a:ext cx="34925" cy="34925"/>
            </a:xfrm>
            <a:custGeom>
              <a:avLst/>
              <a:gdLst>
                <a:gd name="T0" fmla="*/ 0 w 22"/>
                <a:gd name="T1" fmla="*/ 0 h 22"/>
                <a:gd name="T2" fmla="*/ 0 w 22"/>
                <a:gd name="T3" fmla="*/ 0 h 22"/>
                <a:gd name="T4" fmla="*/ 22 w 22"/>
                <a:gd name="T5" fmla="*/ 0 h 22"/>
                <a:gd name="T6" fmla="*/ 22 w 22"/>
                <a:gd name="T7" fmla="*/ 0 h 22"/>
                <a:gd name="T8" fmla="*/ 22 w 22"/>
                <a:gd name="T9" fmla="*/ 22 h 22"/>
                <a:gd name="T10" fmla="*/ 22 w 22"/>
                <a:gd name="T11" fmla="*/ 22 h 22"/>
                <a:gd name="T12" fmla="*/ 0 w 22"/>
                <a:gd name="T13" fmla="*/ 22 h 22"/>
                <a:gd name="T14" fmla="*/ 0 w 22"/>
                <a:gd name="T15" fmla="*/ 22 h 22"/>
                <a:gd name="T16" fmla="*/ 0 w 22"/>
                <a:gd name="T17" fmla="*/ 0 h 22"/>
                <a:gd name="T18" fmla="*/ 0 w 2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0" y="0"/>
                  </a:moveTo>
                  <a:lnTo>
                    <a:pt x="0" y="0"/>
                  </a:lnTo>
                  <a:lnTo>
                    <a:pt x="22" y="0"/>
                  </a:lnTo>
                  <a:lnTo>
                    <a:pt x="22" y="0"/>
                  </a:lnTo>
                  <a:lnTo>
                    <a:pt x="22" y="22"/>
                  </a:lnTo>
                  <a:lnTo>
                    <a:pt x="22" y="22"/>
                  </a:lnTo>
                  <a:lnTo>
                    <a:pt x="0" y="22"/>
                  </a:lnTo>
                  <a:lnTo>
                    <a:pt x="0" y="22"/>
                  </a:lnTo>
                  <a:lnTo>
                    <a:pt x="0" y="0"/>
                  </a:lnTo>
                  <a:lnTo>
                    <a:pt x="0"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99">
              <a:extLst>
                <a:ext uri="{FF2B5EF4-FFF2-40B4-BE49-F238E27FC236}">
                  <a16:creationId xmlns:a16="http://schemas.microsoft.com/office/drawing/2014/main" id="{A40B26A5-960A-49D2-B8F3-68C1920BBB73}"/>
                </a:ext>
              </a:extLst>
            </p:cNvPr>
            <p:cNvSpPr>
              <a:spLocks/>
            </p:cNvSpPr>
            <p:nvPr userDrawn="1"/>
          </p:nvSpPr>
          <p:spPr bwMode="auto">
            <a:xfrm>
              <a:off x="-1620837" y="5586413"/>
              <a:ext cx="31750" cy="33338"/>
            </a:xfrm>
            <a:custGeom>
              <a:avLst/>
              <a:gdLst>
                <a:gd name="T0" fmla="*/ 20 w 20"/>
                <a:gd name="T1" fmla="*/ 21 h 21"/>
                <a:gd name="T2" fmla="*/ 20 w 20"/>
                <a:gd name="T3" fmla="*/ 21 h 21"/>
                <a:gd name="T4" fmla="*/ 0 w 20"/>
                <a:gd name="T5" fmla="*/ 21 h 21"/>
                <a:gd name="T6" fmla="*/ 0 w 20"/>
                <a:gd name="T7" fmla="*/ 21 h 21"/>
                <a:gd name="T8" fmla="*/ 0 w 20"/>
                <a:gd name="T9" fmla="*/ 0 h 21"/>
                <a:gd name="T10" fmla="*/ 0 w 20"/>
                <a:gd name="T11" fmla="*/ 0 h 21"/>
                <a:gd name="T12" fmla="*/ 20 w 20"/>
                <a:gd name="T13" fmla="*/ 0 h 21"/>
                <a:gd name="T14" fmla="*/ 20 w 20"/>
                <a:gd name="T15" fmla="*/ 0 h 21"/>
                <a:gd name="T16" fmla="*/ 20 w 20"/>
                <a:gd name="T17" fmla="*/ 21 h 21"/>
                <a:gd name="T18" fmla="*/ 20 w 20"/>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1">
                  <a:moveTo>
                    <a:pt x="20" y="21"/>
                  </a:moveTo>
                  <a:lnTo>
                    <a:pt x="20" y="21"/>
                  </a:lnTo>
                  <a:lnTo>
                    <a:pt x="0" y="21"/>
                  </a:lnTo>
                  <a:lnTo>
                    <a:pt x="0" y="21"/>
                  </a:lnTo>
                  <a:lnTo>
                    <a:pt x="0" y="0"/>
                  </a:lnTo>
                  <a:lnTo>
                    <a:pt x="0" y="0"/>
                  </a:lnTo>
                  <a:lnTo>
                    <a:pt x="20" y="0"/>
                  </a:lnTo>
                  <a:lnTo>
                    <a:pt x="20" y="0"/>
                  </a:lnTo>
                  <a:lnTo>
                    <a:pt x="20" y="21"/>
                  </a:lnTo>
                  <a:lnTo>
                    <a:pt x="20" y="2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3" name="Group 52">
            <a:extLst>
              <a:ext uri="{FF2B5EF4-FFF2-40B4-BE49-F238E27FC236}">
                <a16:creationId xmlns:a16="http://schemas.microsoft.com/office/drawing/2014/main" id="{D0A64A2F-B00A-464A-8E2B-F48E61B77913}"/>
              </a:ext>
            </a:extLst>
          </p:cNvPr>
          <p:cNvGrpSpPr/>
          <p:nvPr userDrawn="1"/>
        </p:nvGrpSpPr>
        <p:grpSpPr>
          <a:xfrm rot="20150758">
            <a:off x="6433039" y="-433644"/>
            <a:ext cx="1509308" cy="1589989"/>
            <a:chOff x="-612775" y="963613"/>
            <a:chExt cx="3444876" cy="3629025"/>
          </a:xfrm>
        </p:grpSpPr>
        <p:sp>
          <p:nvSpPr>
            <p:cNvPr id="54" name="Freeform 5">
              <a:extLst>
                <a:ext uri="{FF2B5EF4-FFF2-40B4-BE49-F238E27FC236}">
                  <a16:creationId xmlns:a16="http://schemas.microsoft.com/office/drawing/2014/main" id="{70038CCE-4599-4319-88C5-9EC55AA0C7A8}"/>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55" name="Freeform 6">
              <a:extLst>
                <a:ext uri="{FF2B5EF4-FFF2-40B4-BE49-F238E27FC236}">
                  <a16:creationId xmlns:a16="http://schemas.microsoft.com/office/drawing/2014/main" id="{9FF3ADFD-32BC-4676-BE36-9BA9324014E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56" name="Freeform 7">
              <a:extLst>
                <a:ext uri="{FF2B5EF4-FFF2-40B4-BE49-F238E27FC236}">
                  <a16:creationId xmlns:a16="http://schemas.microsoft.com/office/drawing/2014/main" id="{136DC903-7AC7-4FF3-9DD3-3FAE5EA51C2A}"/>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57" name="Freeform 8">
              <a:extLst>
                <a:ext uri="{FF2B5EF4-FFF2-40B4-BE49-F238E27FC236}">
                  <a16:creationId xmlns:a16="http://schemas.microsoft.com/office/drawing/2014/main" id="{7FF7B148-8800-4EBA-817E-C0E5DD817E57}"/>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58" name="Freeform 9">
              <a:extLst>
                <a:ext uri="{FF2B5EF4-FFF2-40B4-BE49-F238E27FC236}">
                  <a16:creationId xmlns:a16="http://schemas.microsoft.com/office/drawing/2014/main" id="{238E3D90-B243-4981-84C4-B028F0091E80}"/>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59" name="Freeform 10">
              <a:extLst>
                <a:ext uri="{FF2B5EF4-FFF2-40B4-BE49-F238E27FC236}">
                  <a16:creationId xmlns:a16="http://schemas.microsoft.com/office/drawing/2014/main" id="{9B12E47F-2FA7-4785-9DB4-B83A1E64E21B}"/>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60" name="Freeform 11">
              <a:extLst>
                <a:ext uri="{FF2B5EF4-FFF2-40B4-BE49-F238E27FC236}">
                  <a16:creationId xmlns:a16="http://schemas.microsoft.com/office/drawing/2014/main" id="{8039B3D8-EA70-4A75-9C12-0A323E2E4886}"/>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61" name="Freeform 12">
              <a:extLst>
                <a:ext uri="{FF2B5EF4-FFF2-40B4-BE49-F238E27FC236}">
                  <a16:creationId xmlns:a16="http://schemas.microsoft.com/office/drawing/2014/main" id="{E3F6A720-B54D-41E0-8C96-A32F4E1C18D2}"/>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62" name="Freeform 13">
              <a:extLst>
                <a:ext uri="{FF2B5EF4-FFF2-40B4-BE49-F238E27FC236}">
                  <a16:creationId xmlns:a16="http://schemas.microsoft.com/office/drawing/2014/main" id="{1C5062A7-B836-49EE-B122-440BB9CE43B7}"/>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63" name="Freeform 14">
              <a:extLst>
                <a:ext uri="{FF2B5EF4-FFF2-40B4-BE49-F238E27FC236}">
                  <a16:creationId xmlns:a16="http://schemas.microsoft.com/office/drawing/2014/main" id="{7F26F4D5-25E6-4EE0-AAA1-7012D5D405F5}"/>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64" name="Freeform 15">
              <a:extLst>
                <a:ext uri="{FF2B5EF4-FFF2-40B4-BE49-F238E27FC236}">
                  <a16:creationId xmlns:a16="http://schemas.microsoft.com/office/drawing/2014/main" id="{7025C30A-7589-4D37-9329-CCE1847EC53D}"/>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grpSp>
      <p:grpSp>
        <p:nvGrpSpPr>
          <p:cNvPr id="65" name="Group 64">
            <a:extLst>
              <a:ext uri="{FF2B5EF4-FFF2-40B4-BE49-F238E27FC236}">
                <a16:creationId xmlns:a16="http://schemas.microsoft.com/office/drawing/2014/main" id="{42118873-60F4-4B72-A98C-FE3D5A1F0F79}"/>
              </a:ext>
            </a:extLst>
          </p:cNvPr>
          <p:cNvGrpSpPr/>
          <p:nvPr userDrawn="1"/>
        </p:nvGrpSpPr>
        <p:grpSpPr>
          <a:xfrm>
            <a:off x="-71372" y="1448553"/>
            <a:ext cx="1973242" cy="1548323"/>
            <a:chOff x="-1245295" y="2706005"/>
            <a:chExt cx="3494385" cy="2741903"/>
          </a:xfrm>
        </p:grpSpPr>
        <p:sp>
          <p:nvSpPr>
            <p:cNvPr id="66" name="Oval 65">
              <a:extLst>
                <a:ext uri="{FF2B5EF4-FFF2-40B4-BE49-F238E27FC236}">
                  <a16:creationId xmlns:a16="http://schemas.microsoft.com/office/drawing/2014/main" id="{E2F277B4-826F-4793-9697-F149E3319C65}"/>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nvGrpSpPr>
            <p:cNvPr id="67" name="Group 18">
              <a:extLst>
                <a:ext uri="{FF2B5EF4-FFF2-40B4-BE49-F238E27FC236}">
                  <a16:creationId xmlns:a16="http://schemas.microsoft.com/office/drawing/2014/main" id="{91DCBBC9-D7A2-43B6-B56C-2C8C53F3EFB7}"/>
                </a:ext>
              </a:extLst>
            </p:cNvPr>
            <p:cNvGrpSpPr>
              <a:grpSpLocks noChangeAspect="1"/>
            </p:cNvGrpSpPr>
            <p:nvPr/>
          </p:nvGrpSpPr>
          <p:grpSpPr bwMode="auto">
            <a:xfrm>
              <a:off x="-407858" y="2706005"/>
              <a:ext cx="2656948" cy="2101055"/>
              <a:chOff x="1427" y="471"/>
              <a:chExt cx="2906" cy="2298"/>
            </a:xfrm>
          </p:grpSpPr>
          <p:sp>
            <p:nvSpPr>
              <p:cNvPr id="68" name="Freeform 19">
                <a:extLst>
                  <a:ext uri="{FF2B5EF4-FFF2-40B4-BE49-F238E27FC236}">
                    <a16:creationId xmlns:a16="http://schemas.microsoft.com/office/drawing/2014/main" id="{D5B9B7AB-A50C-4304-B537-E1C05C90983C}"/>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69" name="Freeform 20">
                <a:extLst>
                  <a:ext uri="{FF2B5EF4-FFF2-40B4-BE49-F238E27FC236}">
                    <a16:creationId xmlns:a16="http://schemas.microsoft.com/office/drawing/2014/main" id="{B73B543C-ACD0-40F9-93A5-501E51FC5036}"/>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70" name="Freeform 21">
                <a:extLst>
                  <a:ext uri="{FF2B5EF4-FFF2-40B4-BE49-F238E27FC236}">
                    <a16:creationId xmlns:a16="http://schemas.microsoft.com/office/drawing/2014/main" id="{D1B74C19-9024-4C75-B7A4-D5EA547DAD97}"/>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71" name="Freeform 22">
                <a:extLst>
                  <a:ext uri="{FF2B5EF4-FFF2-40B4-BE49-F238E27FC236}">
                    <a16:creationId xmlns:a16="http://schemas.microsoft.com/office/drawing/2014/main" id="{9823B90E-6F7C-454C-932E-B76E5A92BEBC}"/>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72" name="Freeform 23">
                <a:extLst>
                  <a:ext uri="{FF2B5EF4-FFF2-40B4-BE49-F238E27FC236}">
                    <a16:creationId xmlns:a16="http://schemas.microsoft.com/office/drawing/2014/main" id="{59968974-DBB5-4E83-9EAD-223C874B9DC1}"/>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grpSp>
      </p:grpSp>
      <p:grpSp>
        <p:nvGrpSpPr>
          <p:cNvPr id="75" name="Group 12">
            <a:extLst>
              <a:ext uri="{FF2B5EF4-FFF2-40B4-BE49-F238E27FC236}">
                <a16:creationId xmlns:a16="http://schemas.microsoft.com/office/drawing/2014/main" id="{24B84FBE-6C4C-4491-AE26-7F75F2566592}"/>
              </a:ext>
            </a:extLst>
          </p:cNvPr>
          <p:cNvGrpSpPr>
            <a:grpSpLocks noChangeAspect="1"/>
          </p:cNvGrpSpPr>
          <p:nvPr userDrawn="1"/>
        </p:nvGrpSpPr>
        <p:grpSpPr bwMode="auto">
          <a:xfrm>
            <a:off x="7958600" y="2440901"/>
            <a:ext cx="455384" cy="409985"/>
            <a:chOff x="2228" y="1033"/>
            <a:chExt cx="1304" cy="1174"/>
          </a:xfrm>
        </p:grpSpPr>
        <p:sp>
          <p:nvSpPr>
            <p:cNvPr id="76" name="Freeform 13">
              <a:extLst>
                <a:ext uri="{FF2B5EF4-FFF2-40B4-BE49-F238E27FC236}">
                  <a16:creationId xmlns:a16="http://schemas.microsoft.com/office/drawing/2014/main" id="{DFDDC2C6-31D0-41CF-AC48-19D834EE46D3}"/>
                </a:ext>
              </a:extLst>
            </p:cNvPr>
            <p:cNvSpPr>
              <a:spLocks/>
            </p:cNvSpPr>
            <p:nvPr userDrawn="1"/>
          </p:nvSpPr>
          <p:spPr bwMode="auto">
            <a:xfrm>
              <a:off x="2228" y="1033"/>
              <a:ext cx="1304" cy="508"/>
            </a:xfrm>
            <a:custGeom>
              <a:avLst/>
              <a:gdLst>
                <a:gd name="T0" fmla="*/ 94 w 1304"/>
                <a:gd name="T1" fmla="*/ 322 h 508"/>
                <a:gd name="T2" fmla="*/ 0 w 1304"/>
                <a:gd name="T3" fmla="*/ 296 h 508"/>
                <a:gd name="T4" fmla="*/ 0 w 1304"/>
                <a:gd name="T5" fmla="*/ 210 h 508"/>
                <a:gd name="T6" fmla="*/ 606 w 1304"/>
                <a:gd name="T7" fmla="*/ 6 h 508"/>
                <a:gd name="T8" fmla="*/ 606 w 1304"/>
                <a:gd name="T9" fmla="*/ 6 h 508"/>
                <a:gd name="T10" fmla="*/ 622 w 1304"/>
                <a:gd name="T11" fmla="*/ 0 h 508"/>
                <a:gd name="T12" fmla="*/ 638 w 1304"/>
                <a:gd name="T13" fmla="*/ 0 h 508"/>
                <a:gd name="T14" fmla="*/ 654 w 1304"/>
                <a:gd name="T15" fmla="*/ 0 h 508"/>
                <a:gd name="T16" fmla="*/ 670 w 1304"/>
                <a:gd name="T17" fmla="*/ 6 h 508"/>
                <a:gd name="T18" fmla="*/ 1304 w 1304"/>
                <a:gd name="T19" fmla="*/ 210 h 508"/>
                <a:gd name="T20" fmla="*/ 1304 w 1304"/>
                <a:gd name="T21" fmla="*/ 296 h 508"/>
                <a:gd name="T22" fmla="*/ 662 w 1304"/>
                <a:gd name="T23" fmla="*/ 504 h 508"/>
                <a:gd name="T24" fmla="*/ 662 w 1304"/>
                <a:gd name="T25" fmla="*/ 504 h 508"/>
                <a:gd name="T26" fmla="*/ 648 w 1304"/>
                <a:gd name="T27" fmla="*/ 508 h 508"/>
                <a:gd name="T28" fmla="*/ 634 w 1304"/>
                <a:gd name="T29" fmla="*/ 508 h 508"/>
                <a:gd name="T30" fmla="*/ 620 w 1304"/>
                <a:gd name="T31" fmla="*/ 508 h 508"/>
                <a:gd name="T32" fmla="*/ 606 w 1304"/>
                <a:gd name="T33" fmla="*/ 504 h 508"/>
                <a:gd name="T34" fmla="*/ 184 w 1304"/>
                <a:gd name="T35" fmla="*/ 352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4" h="508">
                  <a:moveTo>
                    <a:pt x="94" y="322"/>
                  </a:moveTo>
                  <a:lnTo>
                    <a:pt x="0" y="296"/>
                  </a:lnTo>
                  <a:lnTo>
                    <a:pt x="0" y="210"/>
                  </a:lnTo>
                  <a:lnTo>
                    <a:pt x="606" y="6"/>
                  </a:lnTo>
                  <a:lnTo>
                    <a:pt x="606" y="6"/>
                  </a:lnTo>
                  <a:lnTo>
                    <a:pt x="622" y="0"/>
                  </a:lnTo>
                  <a:lnTo>
                    <a:pt x="638" y="0"/>
                  </a:lnTo>
                  <a:lnTo>
                    <a:pt x="654" y="0"/>
                  </a:lnTo>
                  <a:lnTo>
                    <a:pt x="670" y="6"/>
                  </a:lnTo>
                  <a:lnTo>
                    <a:pt x="1304" y="210"/>
                  </a:lnTo>
                  <a:lnTo>
                    <a:pt x="1304" y="296"/>
                  </a:lnTo>
                  <a:lnTo>
                    <a:pt x="662" y="504"/>
                  </a:lnTo>
                  <a:lnTo>
                    <a:pt x="662" y="504"/>
                  </a:lnTo>
                  <a:lnTo>
                    <a:pt x="648" y="508"/>
                  </a:lnTo>
                  <a:lnTo>
                    <a:pt x="634" y="508"/>
                  </a:lnTo>
                  <a:lnTo>
                    <a:pt x="620" y="508"/>
                  </a:lnTo>
                  <a:lnTo>
                    <a:pt x="606" y="504"/>
                  </a:lnTo>
                  <a:lnTo>
                    <a:pt x="184" y="352"/>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14">
              <a:extLst>
                <a:ext uri="{FF2B5EF4-FFF2-40B4-BE49-F238E27FC236}">
                  <a16:creationId xmlns:a16="http://schemas.microsoft.com/office/drawing/2014/main" id="{0E1D0493-958B-4179-BC99-B14503AC67DB}"/>
                </a:ext>
              </a:extLst>
            </p:cNvPr>
            <p:cNvSpPr>
              <a:spLocks/>
            </p:cNvSpPr>
            <p:nvPr userDrawn="1"/>
          </p:nvSpPr>
          <p:spPr bwMode="auto">
            <a:xfrm>
              <a:off x="2370" y="1243"/>
              <a:ext cx="482" cy="568"/>
            </a:xfrm>
            <a:custGeom>
              <a:avLst/>
              <a:gdLst>
                <a:gd name="T0" fmla="*/ 482 w 482"/>
                <a:gd name="T1" fmla="*/ 0 h 568"/>
                <a:gd name="T2" fmla="*/ 50 w 482"/>
                <a:gd name="T3" fmla="*/ 138 h 568"/>
                <a:gd name="T4" fmla="*/ 50 w 482"/>
                <a:gd name="T5" fmla="*/ 138 h 568"/>
                <a:gd name="T6" fmla="*/ 40 w 482"/>
                <a:gd name="T7" fmla="*/ 142 h 568"/>
                <a:gd name="T8" fmla="*/ 30 w 482"/>
                <a:gd name="T9" fmla="*/ 148 h 568"/>
                <a:gd name="T10" fmla="*/ 22 w 482"/>
                <a:gd name="T11" fmla="*/ 154 h 568"/>
                <a:gd name="T12" fmla="*/ 14 w 482"/>
                <a:gd name="T13" fmla="*/ 164 h 568"/>
                <a:gd name="T14" fmla="*/ 8 w 482"/>
                <a:gd name="T15" fmla="*/ 176 h 568"/>
                <a:gd name="T16" fmla="*/ 4 w 482"/>
                <a:gd name="T17" fmla="*/ 190 h 568"/>
                <a:gd name="T18" fmla="*/ 0 w 482"/>
                <a:gd name="T19" fmla="*/ 206 h 568"/>
                <a:gd name="T20" fmla="*/ 0 w 482"/>
                <a:gd name="T21" fmla="*/ 226 h 568"/>
                <a:gd name="T22" fmla="*/ 0 w 482"/>
                <a:gd name="T23"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2" h="568">
                  <a:moveTo>
                    <a:pt x="482" y="0"/>
                  </a:moveTo>
                  <a:lnTo>
                    <a:pt x="50" y="138"/>
                  </a:lnTo>
                  <a:lnTo>
                    <a:pt x="50" y="138"/>
                  </a:lnTo>
                  <a:lnTo>
                    <a:pt x="40" y="142"/>
                  </a:lnTo>
                  <a:lnTo>
                    <a:pt x="30" y="148"/>
                  </a:lnTo>
                  <a:lnTo>
                    <a:pt x="22" y="154"/>
                  </a:lnTo>
                  <a:lnTo>
                    <a:pt x="14" y="164"/>
                  </a:lnTo>
                  <a:lnTo>
                    <a:pt x="8" y="176"/>
                  </a:lnTo>
                  <a:lnTo>
                    <a:pt x="4" y="190"/>
                  </a:lnTo>
                  <a:lnTo>
                    <a:pt x="0" y="206"/>
                  </a:lnTo>
                  <a:lnTo>
                    <a:pt x="0" y="226"/>
                  </a:lnTo>
                  <a:lnTo>
                    <a:pt x="0" y="568"/>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15">
              <a:extLst>
                <a:ext uri="{FF2B5EF4-FFF2-40B4-BE49-F238E27FC236}">
                  <a16:creationId xmlns:a16="http://schemas.microsoft.com/office/drawing/2014/main" id="{91CE7D7F-75D7-4922-9B1D-3AF765401521}"/>
                </a:ext>
              </a:extLst>
            </p:cNvPr>
            <p:cNvSpPr>
              <a:spLocks/>
            </p:cNvSpPr>
            <p:nvPr userDrawn="1"/>
          </p:nvSpPr>
          <p:spPr bwMode="auto">
            <a:xfrm>
              <a:off x="2540" y="1441"/>
              <a:ext cx="454" cy="370"/>
            </a:xfrm>
            <a:custGeom>
              <a:avLst/>
              <a:gdLst>
                <a:gd name="T0" fmla="*/ 454 w 454"/>
                <a:gd name="T1" fmla="*/ 362 h 370"/>
                <a:gd name="T2" fmla="*/ 454 w 454"/>
                <a:gd name="T3" fmla="*/ 362 h 370"/>
                <a:gd name="T4" fmla="*/ 398 w 454"/>
                <a:gd name="T5" fmla="*/ 368 h 370"/>
                <a:gd name="T6" fmla="*/ 340 w 454"/>
                <a:gd name="T7" fmla="*/ 370 h 370"/>
                <a:gd name="T8" fmla="*/ 340 w 454"/>
                <a:gd name="T9" fmla="*/ 370 h 370"/>
                <a:gd name="T10" fmla="*/ 272 w 454"/>
                <a:gd name="T11" fmla="*/ 366 h 370"/>
                <a:gd name="T12" fmla="*/ 208 w 454"/>
                <a:gd name="T13" fmla="*/ 360 h 370"/>
                <a:gd name="T14" fmla="*/ 150 w 454"/>
                <a:gd name="T15" fmla="*/ 350 h 370"/>
                <a:gd name="T16" fmla="*/ 124 w 454"/>
                <a:gd name="T17" fmla="*/ 344 h 370"/>
                <a:gd name="T18" fmla="*/ 100 w 454"/>
                <a:gd name="T19" fmla="*/ 336 h 370"/>
                <a:gd name="T20" fmla="*/ 78 w 454"/>
                <a:gd name="T21" fmla="*/ 328 h 370"/>
                <a:gd name="T22" fmla="*/ 58 w 454"/>
                <a:gd name="T23" fmla="*/ 320 h 370"/>
                <a:gd name="T24" fmla="*/ 40 w 454"/>
                <a:gd name="T25" fmla="*/ 310 h 370"/>
                <a:gd name="T26" fmla="*/ 26 w 454"/>
                <a:gd name="T27" fmla="*/ 300 h 370"/>
                <a:gd name="T28" fmla="*/ 16 w 454"/>
                <a:gd name="T29" fmla="*/ 290 h 370"/>
                <a:gd name="T30" fmla="*/ 6 w 454"/>
                <a:gd name="T31" fmla="*/ 278 h 370"/>
                <a:gd name="T32" fmla="*/ 2 w 454"/>
                <a:gd name="T33" fmla="*/ 268 h 370"/>
                <a:gd name="T34" fmla="*/ 0 w 454"/>
                <a:gd name="T35" fmla="*/ 256 h 370"/>
                <a:gd name="T36" fmla="*/ 0 w 454"/>
                <a:gd name="T37" fmla="*/ 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4" h="370">
                  <a:moveTo>
                    <a:pt x="454" y="362"/>
                  </a:moveTo>
                  <a:lnTo>
                    <a:pt x="454" y="362"/>
                  </a:lnTo>
                  <a:lnTo>
                    <a:pt x="398" y="368"/>
                  </a:lnTo>
                  <a:lnTo>
                    <a:pt x="340" y="370"/>
                  </a:lnTo>
                  <a:lnTo>
                    <a:pt x="340" y="370"/>
                  </a:lnTo>
                  <a:lnTo>
                    <a:pt x="272" y="366"/>
                  </a:lnTo>
                  <a:lnTo>
                    <a:pt x="208" y="360"/>
                  </a:lnTo>
                  <a:lnTo>
                    <a:pt x="150" y="350"/>
                  </a:lnTo>
                  <a:lnTo>
                    <a:pt x="124" y="344"/>
                  </a:lnTo>
                  <a:lnTo>
                    <a:pt x="100" y="336"/>
                  </a:lnTo>
                  <a:lnTo>
                    <a:pt x="78" y="328"/>
                  </a:lnTo>
                  <a:lnTo>
                    <a:pt x="58" y="320"/>
                  </a:lnTo>
                  <a:lnTo>
                    <a:pt x="40" y="310"/>
                  </a:lnTo>
                  <a:lnTo>
                    <a:pt x="26" y="300"/>
                  </a:lnTo>
                  <a:lnTo>
                    <a:pt x="16" y="290"/>
                  </a:lnTo>
                  <a:lnTo>
                    <a:pt x="6" y="278"/>
                  </a:lnTo>
                  <a:lnTo>
                    <a:pt x="2" y="268"/>
                  </a:lnTo>
                  <a:lnTo>
                    <a:pt x="0" y="256"/>
                  </a:lnTo>
                  <a:lnTo>
                    <a:pt x="0" y="0"/>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9" name="Line 16">
              <a:extLst>
                <a:ext uri="{FF2B5EF4-FFF2-40B4-BE49-F238E27FC236}">
                  <a16:creationId xmlns:a16="http://schemas.microsoft.com/office/drawing/2014/main" id="{FB53E6CE-917E-45E9-B536-C9499B9C2DB6}"/>
                </a:ext>
              </a:extLst>
            </p:cNvPr>
            <p:cNvSpPr>
              <a:spLocks noChangeShapeType="1"/>
            </p:cNvSpPr>
            <p:nvPr userDrawn="1"/>
          </p:nvSpPr>
          <p:spPr bwMode="auto">
            <a:xfrm>
              <a:off x="3220" y="1441"/>
              <a:ext cx="0" cy="170"/>
            </a:xfrm>
            <a:prstGeom prst="line">
              <a:avLst/>
            </a:prstGeom>
            <a:noFill/>
            <a:ln w="19050">
              <a:solidFill>
                <a:srgbClr val="486A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0" name="Freeform 17">
              <a:extLst>
                <a:ext uri="{FF2B5EF4-FFF2-40B4-BE49-F238E27FC236}">
                  <a16:creationId xmlns:a16="http://schemas.microsoft.com/office/drawing/2014/main" id="{1D7FD418-980E-47C3-92E2-5F45DB934869}"/>
                </a:ext>
              </a:extLst>
            </p:cNvPr>
            <p:cNvSpPr>
              <a:spLocks/>
            </p:cNvSpPr>
            <p:nvPr userDrawn="1"/>
          </p:nvSpPr>
          <p:spPr bwMode="auto">
            <a:xfrm>
              <a:off x="3078" y="1623"/>
              <a:ext cx="396" cy="584"/>
            </a:xfrm>
            <a:custGeom>
              <a:avLst/>
              <a:gdLst>
                <a:gd name="T0" fmla="*/ 392 w 396"/>
                <a:gd name="T1" fmla="*/ 284 h 584"/>
                <a:gd name="T2" fmla="*/ 0 w 396"/>
                <a:gd name="T3" fmla="*/ 0 h 584"/>
                <a:gd name="T4" fmla="*/ 0 w 396"/>
                <a:gd name="T5" fmla="*/ 482 h 584"/>
                <a:gd name="T6" fmla="*/ 0 w 396"/>
                <a:gd name="T7" fmla="*/ 482 h 584"/>
                <a:gd name="T8" fmla="*/ 0 w 396"/>
                <a:gd name="T9" fmla="*/ 488 h 584"/>
                <a:gd name="T10" fmla="*/ 2 w 396"/>
                <a:gd name="T11" fmla="*/ 492 h 584"/>
                <a:gd name="T12" fmla="*/ 4 w 396"/>
                <a:gd name="T13" fmla="*/ 494 h 584"/>
                <a:gd name="T14" fmla="*/ 8 w 396"/>
                <a:gd name="T15" fmla="*/ 496 h 584"/>
                <a:gd name="T16" fmla="*/ 12 w 396"/>
                <a:gd name="T17" fmla="*/ 496 h 584"/>
                <a:gd name="T18" fmla="*/ 16 w 396"/>
                <a:gd name="T19" fmla="*/ 496 h 584"/>
                <a:gd name="T20" fmla="*/ 20 w 396"/>
                <a:gd name="T21" fmla="*/ 494 h 584"/>
                <a:gd name="T22" fmla="*/ 24 w 396"/>
                <a:gd name="T23" fmla="*/ 490 h 584"/>
                <a:gd name="T24" fmla="*/ 134 w 396"/>
                <a:gd name="T25" fmla="*/ 384 h 584"/>
                <a:gd name="T26" fmla="*/ 240 w 396"/>
                <a:gd name="T27" fmla="*/ 570 h 584"/>
                <a:gd name="T28" fmla="*/ 240 w 396"/>
                <a:gd name="T29" fmla="*/ 570 h 584"/>
                <a:gd name="T30" fmla="*/ 244 w 396"/>
                <a:gd name="T31" fmla="*/ 576 h 584"/>
                <a:gd name="T32" fmla="*/ 248 w 396"/>
                <a:gd name="T33" fmla="*/ 580 h 584"/>
                <a:gd name="T34" fmla="*/ 254 w 396"/>
                <a:gd name="T35" fmla="*/ 582 h 584"/>
                <a:gd name="T36" fmla="*/ 260 w 396"/>
                <a:gd name="T37" fmla="*/ 584 h 584"/>
                <a:gd name="T38" fmla="*/ 266 w 396"/>
                <a:gd name="T39" fmla="*/ 584 h 584"/>
                <a:gd name="T40" fmla="*/ 272 w 396"/>
                <a:gd name="T41" fmla="*/ 584 h 584"/>
                <a:gd name="T42" fmla="*/ 280 w 396"/>
                <a:gd name="T43" fmla="*/ 582 h 584"/>
                <a:gd name="T44" fmla="*/ 286 w 396"/>
                <a:gd name="T45" fmla="*/ 578 h 584"/>
                <a:gd name="T46" fmla="*/ 330 w 396"/>
                <a:gd name="T47" fmla="*/ 550 h 584"/>
                <a:gd name="T48" fmla="*/ 330 w 396"/>
                <a:gd name="T49" fmla="*/ 550 h 584"/>
                <a:gd name="T50" fmla="*/ 336 w 396"/>
                <a:gd name="T51" fmla="*/ 546 h 584"/>
                <a:gd name="T52" fmla="*/ 340 w 396"/>
                <a:gd name="T53" fmla="*/ 540 h 584"/>
                <a:gd name="T54" fmla="*/ 346 w 396"/>
                <a:gd name="T55" fmla="*/ 528 h 584"/>
                <a:gd name="T56" fmla="*/ 348 w 396"/>
                <a:gd name="T57" fmla="*/ 522 h 584"/>
                <a:gd name="T58" fmla="*/ 348 w 396"/>
                <a:gd name="T59" fmla="*/ 516 h 584"/>
                <a:gd name="T60" fmla="*/ 348 w 396"/>
                <a:gd name="T61" fmla="*/ 510 h 584"/>
                <a:gd name="T62" fmla="*/ 344 w 396"/>
                <a:gd name="T63" fmla="*/ 504 h 584"/>
                <a:gd name="T64" fmla="*/ 244 w 396"/>
                <a:gd name="T65" fmla="*/ 328 h 584"/>
                <a:gd name="T66" fmla="*/ 376 w 396"/>
                <a:gd name="T67" fmla="*/ 328 h 584"/>
                <a:gd name="T68" fmla="*/ 376 w 396"/>
                <a:gd name="T69" fmla="*/ 328 h 584"/>
                <a:gd name="T70" fmla="*/ 382 w 396"/>
                <a:gd name="T71" fmla="*/ 328 h 584"/>
                <a:gd name="T72" fmla="*/ 388 w 396"/>
                <a:gd name="T73" fmla="*/ 324 h 584"/>
                <a:gd name="T74" fmla="*/ 392 w 396"/>
                <a:gd name="T75" fmla="*/ 316 h 584"/>
                <a:gd name="T76" fmla="*/ 394 w 396"/>
                <a:gd name="T77" fmla="*/ 310 h 584"/>
                <a:gd name="T78" fmla="*/ 396 w 396"/>
                <a:gd name="T79" fmla="*/ 302 h 584"/>
                <a:gd name="T80" fmla="*/ 396 w 396"/>
                <a:gd name="T81" fmla="*/ 294 h 584"/>
                <a:gd name="T82" fmla="*/ 394 w 396"/>
                <a:gd name="T83" fmla="*/ 288 h 584"/>
                <a:gd name="T84" fmla="*/ 392 w 396"/>
                <a:gd name="T85" fmla="*/ 284 h 584"/>
                <a:gd name="T86" fmla="*/ 392 w 396"/>
                <a:gd name="T87" fmla="*/ 28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6" h="584">
                  <a:moveTo>
                    <a:pt x="392" y="284"/>
                  </a:moveTo>
                  <a:lnTo>
                    <a:pt x="0" y="0"/>
                  </a:lnTo>
                  <a:lnTo>
                    <a:pt x="0" y="482"/>
                  </a:lnTo>
                  <a:lnTo>
                    <a:pt x="0" y="482"/>
                  </a:lnTo>
                  <a:lnTo>
                    <a:pt x="0" y="488"/>
                  </a:lnTo>
                  <a:lnTo>
                    <a:pt x="2" y="492"/>
                  </a:lnTo>
                  <a:lnTo>
                    <a:pt x="4" y="494"/>
                  </a:lnTo>
                  <a:lnTo>
                    <a:pt x="8" y="496"/>
                  </a:lnTo>
                  <a:lnTo>
                    <a:pt x="12" y="496"/>
                  </a:lnTo>
                  <a:lnTo>
                    <a:pt x="16" y="496"/>
                  </a:lnTo>
                  <a:lnTo>
                    <a:pt x="20" y="494"/>
                  </a:lnTo>
                  <a:lnTo>
                    <a:pt x="24" y="490"/>
                  </a:lnTo>
                  <a:lnTo>
                    <a:pt x="134" y="384"/>
                  </a:lnTo>
                  <a:lnTo>
                    <a:pt x="240" y="570"/>
                  </a:lnTo>
                  <a:lnTo>
                    <a:pt x="240" y="570"/>
                  </a:lnTo>
                  <a:lnTo>
                    <a:pt x="244" y="576"/>
                  </a:lnTo>
                  <a:lnTo>
                    <a:pt x="248" y="580"/>
                  </a:lnTo>
                  <a:lnTo>
                    <a:pt x="254" y="582"/>
                  </a:lnTo>
                  <a:lnTo>
                    <a:pt x="260" y="584"/>
                  </a:lnTo>
                  <a:lnTo>
                    <a:pt x="266" y="584"/>
                  </a:lnTo>
                  <a:lnTo>
                    <a:pt x="272" y="584"/>
                  </a:lnTo>
                  <a:lnTo>
                    <a:pt x="280" y="582"/>
                  </a:lnTo>
                  <a:lnTo>
                    <a:pt x="286" y="578"/>
                  </a:lnTo>
                  <a:lnTo>
                    <a:pt x="330" y="550"/>
                  </a:lnTo>
                  <a:lnTo>
                    <a:pt x="330" y="550"/>
                  </a:lnTo>
                  <a:lnTo>
                    <a:pt x="336" y="546"/>
                  </a:lnTo>
                  <a:lnTo>
                    <a:pt x="340" y="540"/>
                  </a:lnTo>
                  <a:lnTo>
                    <a:pt x="346" y="528"/>
                  </a:lnTo>
                  <a:lnTo>
                    <a:pt x="348" y="522"/>
                  </a:lnTo>
                  <a:lnTo>
                    <a:pt x="348" y="516"/>
                  </a:lnTo>
                  <a:lnTo>
                    <a:pt x="348" y="510"/>
                  </a:lnTo>
                  <a:lnTo>
                    <a:pt x="344" y="504"/>
                  </a:lnTo>
                  <a:lnTo>
                    <a:pt x="244" y="328"/>
                  </a:lnTo>
                  <a:lnTo>
                    <a:pt x="376" y="328"/>
                  </a:lnTo>
                  <a:lnTo>
                    <a:pt x="376" y="328"/>
                  </a:lnTo>
                  <a:lnTo>
                    <a:pt x="382" y="328"/>
                  </a:lnTo>
                  <a:lnTo>
                    <a:pt x="388" y="324"/>
                  </a:lnTo>
                  <a:lnTo>
                    <a:pt x="392" y="316"/>
                  </a:lnTo>
                  <a:lnTo>
                    <a:pt x="394" y="310"/>
                  </a:lnTo>
                  <a:lnTo>
                    <a:pt x="396" y="302"/>
                  </a:lnTo>
                  <a:lnTo>
                    <a:pt x="396" y="294"/>
                  </a:lnTo>
                  <a:lnTo>
                    <a:pt x="394" y="288"/>
                  </a:lnTo>
                  <a:lnTo>
                    <a:pt x="392" y="284"/>
                  </a:lnTo>
                  <a:lnTo>
                    <a:pt x="392" y="284"/>
                  </a:lnTo>
                  <a:close/>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9083854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71F459-3FCC-40F9-9049-6512B8E67F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2282"/>
            <a:ext cx="9144001" cy="5145782"/>
          </a:xfrm>
          <a:prstGeom prst="rect">
            <a:avLst/>
          </a:prstGeom>
        </p:spPr>
      </p:pic>
      <p:sp>
        <p:nvSpPr>
          <p:cNvPr id="22" name="Subtitle 2"/>
          <p:cNvSpPr>
            <a:spLocks noGrp="1"/>
          </p:cNvSpPr>
          <p:nvPr>
            <p:ph type="subTitle" idx="1" hasCustomPrompt="1"/>
          </p:nvPr>
        </p:nvSpPr>
        <p:spPr>
          <a:xfrm>
            <a:off x="3150805" y="2741442"/>
            <a:ext cx="3149387"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451238" y="2720118"/>
            <a:ext cx="2520280"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A2E97CA-0DDC-47AB-BC8A-E7DAA6A92D55}"/>
              </a:ext>
            </a:extLst>
          </p:cNvPr>
          <p:cNvSpPr txBox="1"/>
          <p:nvPr userDrawn="1"/>
        </p:nvSpPr>
        <p:spPr>
          <a:xfrm>
            <a:off x="3451238" y="2016183"/>
            <a:ext cx="2560922" cy="707886"/>
          </a:xfrm>
          <a:prstGeom prst="rect">
            <a:avLst/>
          </a:prstGeom>
          <a:noFill/>
        </p:spPr>
        <p:txBody>
          <a:bodyPr wrap="square" rtlCol="0">
            <a:spAutoFit/>
          </a:bodyPr>
          <a:lstStyle/>
          <a:p>
            <a:pPr algn="ctr"/>
            <a:r>
              <a:rPr lang="en-US" sz="4000" b="0" dirty="0">
                <a:solidFill>
                  <a:schemeClr val="accent1"/>
                </a:solidFill>
                <a:latin typeface="Calibri Light" panose="020F0302020204030204" pitchFamily="34" charset="0"/>
                <a:cs typeface="Calibri Light" panose="020F0302020204030204" pitchFamily="34" charset="0"/>
              </a:rPr>
              <a:t>Thank you!</a:t>
            </a:r>
          </a:p>
        </p:txBody>
      </p:sp>
      <p:pic>
        <p:nvPicPr>
          <p:cNvPr id="8" name="Picture 7">
            <a:extLst>
              <a:ext uri="{FF2B5EF4-FFF2-40B4-BE49-F238E27FC236}">
                <a16:creationId xmlns:a16="http://schemas.microsoft.com/office/drawing/2014/main" id="{4CE13DB0-53A3-4078-A2A3-ECC5D8C4535E}"/>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1592572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ED4070D-C4D2-400F-874F-9BF6131A5DC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5139174"/>
          </a:xfrm>
          <a:prstGeom prst="rect">
            <a:avLst/>
          </a:prstGeom>
        </p:spPr>
      </p:pic>
      <p:sp>
        <p:nvSpPr>
          <p:cNvPr id="26"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27"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01CD86AC-6328-4F53-9651-F298F891446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41480015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74978B-7F27-4300-929E-DD9B83335A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
            <a:ext cx="9144000" cy="5181599"/>
          </a:xfrm>
          <a:prstGeom prst="rect">
            <a:avLst/>
          </a:prstGeom>
        </p:spPr>
      </p:pic>
      <p:sp>
        <p:nvSpPr>
          <p:cNvPr id="22" name="Subtitle 2"/>
          <p:cNvSpPr>
            <a:spLocks noGrp="1"/>
          </p:cNvSpPr>
          <p:nvPr>
            <p:ph type="subTitle" idx="1" hasCustomPrompt="1"/>
          </p:nvPr>
        </p:nvSpPr>
        <p:spPr>
          <a:xfrm>
            <a:off x="3203848" y="1653851"/>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095003" y="1632527"/>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A2E97CA-0DDC-47AB-BC8A-E7DAA6A92D55}"/>
              </a:ext>
            </a:extLst>
          </p:cNvPr>
          <p:cNvSpPr txBox="1"/>
          <p:nvPr userDrawn="1"/>
        </p:nvSpPr>
        <p:spPr>
          <a:xfrm>
            <a:off x="3379230" y="928592"/>
            <a:ext cx="2560922" cy="707886"/>
          </a:xfrm>
          <a:prstGeom prst="rect">
            <a:avLst/>
          </a:prstGeom>
          <a:noFill/>
        </p:spPr>
        <p:txBody>
          <a:bodyPr wrap="square" rtlCol="0">
            <a:spAutoFit/>
          </a:bodyPr>
          <a:lstStyle/>
          <a:p>
            <a:pPr algn="ctr"/>
            <a:r>
              <a:rPr lang="en-US" sz="4000" b="0" dirty="0">
                <a:solidFill>
                  <a:schemeClr val="accent1"/>
                </a:solidFill>
                <a:latin typeface="Calibri Light" panose="020F0302020204030204" pitchFamily="34" charset="0"/>
                <a:cs typeface="Calibri Light" panose="020F0302020204030204" pitchFamily="34" charset="0"/>
              </a:rPr>
              <a:t>Thank you!</a:t>
            </a:r>
          </a:p>
        </p:txBody>
      </p:sp>
      <p:pic>
        <p:nvPicPr>
          <p:cNvPr id="9" name="Picture 8">
            <a:extLst>
              <a:ext uri="{FF2B5EF4-FFF2-40B4-BE49-F238E27FC236}">
                <a16:creationId xmlns:a16="http://schemas.microsoft.com/office/drawing/2014/main" id="{702588C6-1F2E-4B31-8CAC-F6603DABC36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129177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A5E2835-2900-462D-9FF3-39B9A6F7283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875643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2CE03C-2CF8-42AA-979F-7DCCDFEE20C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CE7F33B8-6CE1-473F-AFF4-617A3F31D49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592385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9FF43BB-5D37-492F-9469-EAA14B7472F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269"/>
          <a:stretch/>
        </p:blipFill>
        <p:spPr>
          <a:xfrm>
            <a:off x="0" y="-3271"/>
            <a:ext cx="9180512" cy="5146771"/>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7" name="Picture 6">
            <a:extLst>
              <a:ext uri="{FF2B5EF4-FFF2-40B4-BE49-F238E27FC236}">
                <a16:creationId xmlns:a16="http://schemas.microsoft.com/office/drawing/2014/main" id="{ED168737-3432-4D60-931F-497CB0999BF4}"/>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652357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B9CF1E-1587-48B3-848A-9D18348A2CE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8" name="Picture 7">
            <a:extLst>
              <a:ext uri="{FF2B5EF4-FFF2-40B4-BE49-F238E27FC236}">
                <a16:creationId xmlns:a16="http://schemas.microsoft.com/office/drawing/2014/main" id="{0E50B12E-3C73-422B-996E-296B1A622CD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3879876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602E61-E2DF-40FA-ACB8-15B5510EBCE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99"/>
            <a:ext cx="9138999" cy="5143699"/>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9" name="Content Placeholder 2"/>
          <p:cNvSpPr>
            <a:spLocks noGrp="1"/>
          </p:cNvSpPr>
          <p:nvPr>
            <p:ph idx="1" hasCustomPrompt="1"/>
          </p:nvPr>
        </p:nvSpPr>
        <p:spPr>
          <a:xfrm>
            <a:off x="3933602" y="267495"/>
            <a:ext cx="4824536" cy="4339766"/>
          </a:xfrm>
          <a:prstGeom prst="rect">
            <a:avLst/>
          </a:prstGeom>
        </p:spPr>
        <p:txBody>
          <a:bodyPr/>
          <a:lstStyle>
            <a:lvl1pPr>
              <a:lnSpc>
                <a:spcPct val="100000"/>
              </a:lnSpc>
              <a:spcBef>
                <a:spcPts val="600"/>
              </a:spcBef>
              <a:spcAft>
                <a:spcPts val="0"/>
              </a:spcAft>
              <a:buClr>
                <a:schemeClr val="accent1"/>
              </a:buClr>
              <a:defRPr sz="2400">
                <a:latin typeface="+mn-lt"/>
              </a:defRPr>
            </a:lvl1pPr>
            <a:lvl2pPr>
              <a:lnSpc>
                <a:spcPct val="100000"/>
              </a:lnSpc>
              <a:spcBef>
                <a:spcPts val="600"/>
              </a:spcBef>
              <a:spcAft>
                <a:spcPts val="0"/>
              </a:spcAft>
              <a:buClr>
                <a:schemeClr val="accent6"/>
              </a:buClr>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p>
          <a:p>
            <a:pPr lvl="0"/>
            <a:endParaRPr lang="he-IL" dirty="0"/>
          </a:p>
        </p:txBody>
      </p:sp>
    </p:spTree>
    <p:extLst>
      <p:ext uri="{BB962C8B-B14F-4D97-AF65-F5344CB8AC3E}">
        <p14:creationId xmlns:p14="http://schemas.microsoft.com/office/powerpoint/2010/main" val="2753834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6744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73631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63CA9DCF-4A15-4EE7-A82A-9482BB5921FE}"/>
              </a:ext>
            </a:extLst>
          </p:cNvPr>
          <p:cNvSpPr/>
          <p:nvPr userDrawn="1"/>
        </p:nvSpPr>
        <p:spPr>
          <a:xfrm>
            <a:off x="4211961" y="4776467"/>
            <a:ext cx="720077" cy="720077"/>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5318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6"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27" name="TextBox 26"/>
          <p:cNvSpPr txBox="1"/>
          <p:nvPr/>
        </p:nvSpPr>
        <p:spPr>
          <a:xfrm>
            <a:off x="243498" y="4861198"/>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2018 Ex Libris | Confidential &amp; Proprietary</a:t>
            </a:r>
            <a:endParaRPr lang="en-US" sz="900" dirty="0">
              <a:solidFill>
                <a:srgbClr val="787878"/>
              </a:solidFill>
              <a:latin typeface="+mn-lt"/>
            </a:endParaRPr>
          </a:p>
        </p:txBody>
      </p:sp>
      <p:pic>
        <p:nvPicPr>
          <p:cNvPr id="4" name="Picture 3"/>
          <p:cNvPicPr>
            <a:picLocks noChangeAspect="1"/>
          </p:cNvPicPr>
          <p:nvPr userDrawn="1"/>
        </p:nvPicPr>
        <p:blipFill>
          <a:blip r:embed="rId22" cstate="hqprint">
            <a:extLst>
              <a:ext uri="{28A0092B-C50C-407E-A947-70E740481C1C}">
                <a14:useLocalDpi xmlns:a14="http://schemas.microsoft.com/office/drawing/2010/main" val="0"/>
              </a:ext>
            </a:extLst>
          </a:blip>
          <a:stretch>
            <a:fillRect/>
          </a:stretch>
        </p:blipFill>
        <p:spPr>
          <a:xfrm>
            <a:off x="8156520" y="4776467"/>
            <a:ext cx="663952" cy="277200"/>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797" r:id="rId1"/>
    <p:sldLayoutId id="2147483760" r:id="rId2"/>
    <p:sldLayoutId id="2147483761" r:id="rId3"/>
    <p:sldLayoutId id="2147483800" r:id="rId4"/>
    <p:sldLayoutId id="2147483806" r:id="rId5"/>
    <p:sldLayoutId id="2147483801" r:id="rId6"/>
    <p:sldLayoutId id="2147483805" r:id="rId7"/>
    <p:sldLayoutId id="2147483768" r:id="rId8"/>
    <p:sldLayoutId id="2147483808" r:id="rId9"/>
    <p:sldLayoutId id="2147483756" r:id="rId10"/>
    <p:sldLayoutId id="2147483796" r:id="rId11"/>
    <p:sldLayoutId id="2147483758" r:id="rId12"/>
    <p:sldLayoutId id="2147483791" r:id="rId13"/>
    <p:sldLayoutId id="2147483763" r:id="rId14"/>
    <p:sldLayoutId id="2147483803" r:id="rId15"/>
    <p:sldLayoutId id="2147483807" r:id="rId16"/>
    <p:sldLayoutId id="2147483804" r:id="rId17"/>
    <p:sldLayoutId id="2147483764" r:id="rId18"/>
    <p:sldLayoutId id="2147483793" r:id="rId19"/>
    <p:sldLayoutId id="2147483802" r:id="rId20"/>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hyperlink" Target="https://knowledge.exlibrisgroup.com/Alma/Product_Documentation/010Alma_Online_Help_(English)/090Integrations_with_External_Systems/030Resource_Management/050Upload_Electronic_Holdings_from_Elsevier" TargetMode="Externa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01D1FC8-0403-4322-8746-2486C3676920}"/>
              </a:ext>
            </a:extLst>
          </p:cNvPr>
          <p:cNvSpPr>
            <a:spLocks noGrp="1"/>
          </p:cNvSpPr>
          <p:nvPr>
            <p:ph type="ctrTitle"/>
          </p:nvPr>
        </p:nvSpPr>
        <p:spPr>
          <a:xfrm>
            <a:off x="535708" y="2860287"/>
            <a:ext cx="7780708" cy="719575"/>
          </a:xfrm>
        </p:spPr>
        <p:txBody>
          <a:bodyPr/>
          <a:lstStyle/>
          <a:p>
            <a:r>
              <a:rPr lang="en-US" b="0" dirty="0">
                <a:latin typeface="Calibri" panose="020F0502020204030204" pitchFamily="34" charset="0"/>
                <a:cs typeface="Calibri" panose="020F0502020204030204" pitchFamily="34" charset="0"/>
              </a:rPr>
              <a:t>Upload Electronic Holdings from Elsevier</a:t>
            </a:r>
          </a:p>
        </p:txBody>
      </p:sp>
      <p:sp>
        <p:nvSpPr>
          <p:cNvPr id="5" name="Subtitle 4">
            <a:extLst>
              <a:ext uri="{FF2B5EF4-FFF2-40B4-BE49-F238E27FC236}">
                <a16:creationId xmlns:a16="http://schemas.microsoft.com/office/drawing/2014/main" id="{59375297-E68A-4CB9-A796-9469E0C22AA4}"/>
              </a:ext>
            </a:extLst>
          </p:cNvPr>
          <p:cNvSpPr>
            <a:spLocks noGrp="1"/>
          </p:cNvSpPr>
          <p:nvPr>
            <p:ph type="subTitle" idx="1"/>
          </p:nvPr>
        </p:nvSpPr>
        <p:spPr>
          <a:xfrm>
            <a:off x="535708" y="3507854"/>
            <a:ext cx="6326909" cy="1152128"/>
          </a:xfrm>
        </p:spPr>
        <p:txBody>
          <a:bodyPr>
            <a:normAutofit/>
          </a:bodyPr>
          <a:lstStyle/>
          <a:p>
            <a:endParaRPr lang="en-US" dirty="0"/>
          </a:p>
          <a:p>
            <a:r>
              <a:rPr lang="en-US" dirty="0"/>
              <a:t>Yoel Kortick</a:t>
            </a:r>
          </a:p>
          <a:p>
            <a:r>
              <a:rPr lang="en-US" dirty="0"/>
              <a:t>Senior Librarian</a:t>
            </a:r>
          </a:p>
        </p:txBody>
      </p:sp>
    </p:spTree>
    <p:extLst>
      <p:ext uri="{BB962C8B-B14F-4D97-AF65-F5344CB8AC3E}">
        <p14:creationId xmlns:p14="http://schemas.microsoft.com/office/powerpoint/2010/main" val="14590828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5F58559-F5AC-45D5-975A-F8B8F1503B80}"/>
              </a:ext>
            </a:extLst>
          </p:cNvPr>
          <p:cNvPicPr>
            <a:picLocks noChangeAspect="1"/>
          </p:cNvPicPr>
          <p:nvPr/>
        </p:nvPicPr>
        <p:blipFill>
          <a:blip r:embed="rId2"/>
          <a:stretch>
            <a:fillRect/>
          </a:stretch>
        </p:blipFill>
        <p:spPr>
          <a:xfrm>
            <a:off x="2208461" y="1635646"/>
            <a:ext cx="4682653" cy="2923604"/>
          </a:xfrm>
          <a:prstGeom prst="rect">
            <a:avLst/>
          </a:prstGeom>
          <a:ln>
            <a:solidFill>
              <a:schemeClr val="accent1"/>
            </a:solidFill>
          </a:ln>
        </p:spPr>
      </p:pic>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10</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lstStyle/>
          <a:p>
            <a:r>
              <a:rPr lang="en-US" dirty="0"/>
              <a:t>The setup</a:t>
            </a:r>
          </a:p>
        </p:txBody>
      </p:sp>
      <p:sp>
        <p:nvSpPr>
          <p:cNvPr id="6" name="Content Placeholder 5">
            <a:extLst>
              <a:ext uri="{FF2B5EF4-FFF2-40B4-BE49-F238E27FC236}">
                <a16:creationId xmlns:a16="http://schemas.microsoft.com/office/drawing/2014/main" id="{707198DF-4352-4A67-8581-E6DCCD63AA09}"/>
              </a:ext>
            </a:extLst>
          </p:cNvPr>
          <p:cNvSpPr>
            <a:spLocks noGrp="1"/>
          </p:cNvSpPr>
          <p:nvPr>
            <p:ph idx="1"/>
          </p:nvPr>
        </p:nvSpPr>
        <p:spPr>
          <a:xfrm>
            <a:off x="395536" y="771551"/>
            <a:ext cx="8424936" cy="786875"/>
          </a:xfrm>
        </p:spPr>
        <p:txBody>
          <a:bodyPr>
            <a:normAutofit lnSpcReduction="10000"/>
          </a:bodyPr>
          <a:lstStyle/>
          <a:p>
            <a:r>
              <a:rPr lang="en-US" dirty="0"/>
              <a:t>Fill in the Token ID (which you received from Elsevier), File Format = KBART, and choose scheduling option.</a:t>
            </a:r>
          </a:p>
        </p:txBody>
      </p:sp>
      <p:sp>
        <p:nvSpPr>
          <p:cNvPr id="9" name="Rectangle 8">
            <a:extLst>
              <a:ext uri="{FF2B5EF4-FFF2-40B4-BE49-F238E27FC236}">
                <a16:creationId xmlns:a16="http://schemas.microsoft.com/office/drawing/2014/main" id="{EB8502CC-56D0-431E-949A-42652D3891F3}"/>
              </a:ext>
            </a:extLst>
          </p:cNvPr>
          <p:cNvSpPr/>
          <p:nvPr/>
        </p:nvSpPr>
        <p:spPr>
          <a:xfrm>
            <a:off x="4254062" y="3291830"/>
            <a:ext cx="810336"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0" name="Rectangle 9">
            <a:extLst>
              <a:ext uri="{FF2B5EF4-FFF2-40B4-BE49-F238E27FC236}">
                <a16:creationId xmlns:a16="http://schemas.microsoft.com/office/drawing/2014/main" id="{B614C3CF-F014-45B4-9E0F-041E6E3D5F4F}"/>
              </a:ext>
            </a:extLst>
          </p:cNvPr>
          <p:cNvSpPr/>
          <p:nvPr/>
        </p:nvSpPr>
        <p:spPr>
          <a:xfrm>
            <a:off x="4247927" y="3608437"/>
            <a:ext cx="810336"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1" name="Rectangle 10">
            <a:extLst>
              <a:ext uri="{FF2B5EF4-FFF2-40B4-BE49-F238E27FC236}">
                <a16:creationId xmlns:a16="http://schemas.microsoft.com/office/drawing/2014/main" id="{08393AB3-9D3F-4C67-B7C9-7F1B37D7835C}"/>
              </a:ext>
            </a:extLst>
          </p:cNvPr>
          <p:cNvSpPr/>
          <p:nvPr/>
        </p:nvSpPr>
        <p:spPr>
          <a:xfrm>
            <a:off x="4247926" y="3922762"/>
            <a:ext cx="1464544"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Tree>
    <p:extLst>
      <p:ext uri="{BB962C8B-B14F-4D97-AF65-F5344CB8AC3E}">
        <p14:creationId xmlns:p14="http://schemas.microsoft.com/office/powerpoint/2010/main" val="1309910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11</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lstStyle/>
          <a:p>
            <a:r>
              <a:rPr lang="en-US" dirty="0"/>
              <a:t>Agenda</a:t>
            </a:r>
          </a:p>
        </p:txBody>
      </p:sp>
      <p:graphicFrame>
        <p:nvGraphicFramePr>
          <p:cNvPr id="7" name="Table 6">
            <a:extLst>
              <a:ext uri="{FF2B5EF4-FFF2-40B4-BE49-F238E27FC236}">
                <a16:creationId xmlns:a16="http://schemas.microsoft.com/office/drawing/2014/main" id="{AEA88771-0B24-4F4B-B572-4D3409FEB851}"/>
              </a:ext>
            </a:extLst>
          </p:cNvPr>
          <p:cNvGraphicFramePr>
            <a:graphicFrameLocks noGrp="1"/>
          </p:cNvGraphicFramePr>
          <p:nvPr>
            <p:extLst>
              <p:ext uri="{D42A27DB-BD31-4B8C-83A1-F6EECF244321}">
                <p14:modId xmlns:p14="http://schemas.microsoft.com/office/powerpoint/2010/main" val="3059692159"/>
              </p:ext>
            </p:extLst>
          </p:nvPr>
        </p:nvGraphicFramePr>
        <p:xfrm>
          <a:off x="107504" y="875059"/>
          <a:ext cx="8676964" cy="2072640"/>
        </p:xfrm>
        <a:graphic>
          <a:graphicData uri="http://schemas.openxmlformats.org/drawingml/2006/table">
            <a:tbl>
              <a:tblPr rtl="1" firstRow="1" bandRow="1">
                <a:tableStyleId>{2D5ABB26-0587-4C30-8999-92F81FD0307C}</a:tableStyleId>
              </a:tblPr>
              <a:tblGrid>
                <a:gridCol w="7900715">
                  <a:extLst>
                    <a:ext uri="{9D8B030D-6E8A-4147-A177-3AD203B41FA5}">
                      <a16:colId xmlns:a16="http://schemas.microsoft.com/office/drawing/2014/main" val="3077272805"/>
                    </a:ext>
                  </a:extLst>
                </a:gridCol>
                <a:gridCol w="776249">
                  <a:extLst>
                    <a:ext uri="{9D8B030D-6E8A-4147-A177-3AD203B41FA5}">
                      <a16:colId xmlns:a16="http://schemas.microsoft.com/office/drawing/2014/main" val="3216050814"/>
                    </a:ext>
                  </a:extLst>
                </a:gridCol>
              </a:tblGrid>
              <a:tr h="370840">
                <a:tc>
                  <a:txBody>
                    <a:bodyPr/>
                    <a:lstStyle/>
                    <a:p>
                      <a:pPr algn="l" rtl="0"/>
                      <a:r>
                        <a:rPr lang="en-US" sz="2800" dirty="0"/>
                        <a:t>Introduction</a:t>
                      </a:r>
                    </a:p>
                  </a:txBody>
                  <a:tcPr/>
                </a:tc>
                <a:tc>
                  <a:txBody>
                    <a:bodyPr/>
                    <a:lstStyle/>
                    <a:p>
                      <a:pPr algn="l" rtl="0"/>
                      <a:r>
                        <a:rPr lang="en-US" sz="2800" dirty="0"/>
                        <a:t>I</a:t>
                      </a:r>
                      <a:endParaRPr lang="he-IL" sz="2800" dirty="0"/>
                    </a:p>
                  </a:txBody>
                  <a:tcPr/>
                </a:tc>
                <a:extLst>
                  <a:ext uri="{0D108BD9-81ED-4DB2-BD59-A6C34878D82A}">
                    <a16:rowId xmlns:a16="http://schemas.microsoft.com/office/drawing/2014/main" val="1621679840"/>
                  </a:ext>
                </a:extLst>
              </a:tr>
              <a:tr h="370840">
                <a:tc>
                  <a:txBody>
                    <a:bodyPr/>
                    <a:lstStyle/>
                    <a:p>
                      <a:pPr algn="l" rtl="0"/>
                      <a:r>
                        <a:rPr lang="en-US" sz="2800" dirty="0"/>
                        <a:t>The setup</a:t>
                      </a:r>
                    </a:p>
                  </a:txBody>
                  <a:tcPr/>
                </a:tc>
                <a:tc>
                  <a:txBody>
                    <a:bodyPr/>
                    <a:lstStyle/>
                    <a:p>
                      <a:pPr algn="l" rtl="0"/>
                      <a:r>
                        <a:rPr lang="en-US" sz="2800" dirty="0"/>
                        <a:t>II</a:t>
                      </a:r>
                      <a:endParaRPr lang="he-IL" sz="2800" dirty="0"/>
                    </a:p>
                  </a:txBody>
                  <a:tcPr/>
                </a:tc>
                <a:extLst>
                  <a:ext uri="{0D108BD9-81ED-4DB2-BD59-A6C34878D82A}">
                    <a16:rowId xmlns:a16="http://schemas.microsoft.com/office/drawing/2014/main" val="217656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u="none" dirty="0"/>
                        <a:t>The update from Elsevier</a:t>
                      </a:r>
                    </a:p>
                  </a:txBody>
                  <a:tcPr/>
                </a:tc>
                <a:tc>
                  <a:txBody>
                    <a:bodyPr/>
                    <a:lstStyle/>
                    <a:p>
                      <a:pPr algn="l" rtl="0"/>
                      <a:r>
                        <a:rPr lang="en-US" sz="2800" dirty="0"/>
                        <a:t>III</a:t>
                      </a:r>
                      <a:endParaRPr lang="he-IL" sz="2800" dirty="0"/>
                    </a:p>
                  </a:txBody>
                  <a:tcPr/>
                </a:tc>
                <a:extLst>
                  <a:ext uri="{0D108BD9-81ED-4DB2-BD59-A6C34878D82A}">
                    <a16:rowId xmlns:a16="http://schemas.microsoft.com/office/drawing/2014/main" val="372028849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Summary</a:t>
                      </a:r>
                      <a:endParaRPr lang="en-US" sz="2800" b="0" u="none" dirty="0"/>
                    </a:p>
                  </a:txBody>
                  <a:tcPr/>
                </a:tc>
                <a:tc>
                  <a:txBody>
                    <a:bodyPr/>
                    <a:lstStyle/>
                    <a:p>
                      <a:pPr algn="l" rtl="0"/>
                      <a:r>
                        <a:rPr lang="en-US" sz="2800" dirty="0"/>
                        <a:t>IV</a:t>
                      </a:r>
                      <a:endParaRPr lang="he-IL" sz="2800" dirty="0"/>
                    </a:p>
                  </a:txBody>
                  <a:tcPr/>
                </a:tc>
                <a:extLst>
                  <a:ext uri="{0D108BD9-81ED-4DB2-BD59-A6C34878D82A}">
                    <a16:rowId xmlns:a16="http://schemas.microsoft.com/office/drawing/2014/main" val="2312769529"/>
                  </a:ext>
                </a:extLst>
              </a:tr>
            </a:tbl>
          </a:graphicData>
        </a:graphic>
      </p:graphicFrame>
    </p:spTree>
    <p:extLst>
      <p:ext uri="{BB962C8B-B14F-4D97-AF65-F5344CB8AC3E}">
        <p14:creationId xmlns:p14="http://schemas.microsoft.com/office/powerpoint/2010/main" val="2168120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12</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lstStyle/>
          <a:p>
            <a:r>
              <a:rPr lang="en-US" dirty="0"/>
              <a:t>The update from Elsevier</a:t>
            </a:r>
          </a:p>
        </p:txBody>
      </p:sp>
      <p:sp>
        <p:nvSpPr>
          <p:cNvPr id="6" name="Content Placeholder 5">
            <a:extLst>
              <a:ext uri="{FF2B5EF4-FFF2-40B4-BE49-F238E27FC236}">
                <a16:creationId xmlns:a16="http://schemas.microsoft.com/office/drawing/2014/main" id="{707198DF-4352-4A67-8581-E6DCCD63AA09}"/>
              </a:ext>
            </a:extLst>
          </p:cNvPr>
          <p:cNvSpPr>
            <a:spLocks noGrp="1"/>
          </p:cNvSpPr>
          <p:nvPr>
            <p:ph idx="1"/>
          </p:nvPr>
        </p:nvSpPr>
        <p:spPr>
          <a:xfrm>
            <a:off x="395536" y="771551"/>
            <a:ext cx="8424936" cy="864096"/>
          </a:xfrm>
        </p:spPr>
        <p:txBody>
          <a:bodyPr/>
          <a:lstStyle/>
          <a:p>
            <a:r>
              <a:rPr lang="en-US" dirty="0"/>
              <a:t>The job “Upload Electronic Holdings” for vendor Elsevier will run as scheduled.  In this case, every Saturday at 08:30 </a:t>
            </a:r>
          </a:p>
          <a:p>
            <a:endParaRPr lang="en-US" dirty="0"/>
          </a:p>
        </p:txBody>
      </p:sp>
      <p:pic>
        <p:nvPicPr>
          <p:cNvPr id="7" name="Picture 6">
            <a:extLst>
              <a:ext uri="{FF2B5EF4-FFF2-40B4-BE49-F238E27FC236}">
                <a16:creationId xmlns:a16="http://schemas.microsoft.com/office/drawing/2014/main" id="{5AC543AB-E691-4EAE-90A7-BE1D1C355037}"/>
              </a:ext>
            </a:extLst>
          </p:cNvPr>
          <p:cNvPicPr>
            <a:picLocks noChangeAspect="1"/>
          </p:cNvPicPr>
          <p:nvPr/>
        </p:nvPicPr>
        <p:blipFill>
          <a:blip r:embed="rId2"/>
          <a:stretch>
            <a:fillRect/>
          </a:stretch>
        </p:blipFill>
        <p:spPr>
          <a:xfrm>
            <a:off x="2208461" y="1736378"/>
            <a:ext cx="4682653" cy="2923604"/>
          </a:xfrm>
          <a:prstGeom prst="rect">
            <a:avLst/>
          </a:prstGeom>
          <a:ln>
            <a:solidFill>
              <a:schemeClr val="accent1"/>
            </a:solidFill>
          </a:ln>
        </p:spPr>
      </p:pic>
      <p:sp>
        <p:nvSpPr>
          <p:cNvPr id="3" name="Rectangle 2">
            <a:extLst>
              <a:ext uri="{FF2B5EF4-FFF2-40B4-BE49-F238E27FC236}">
                <a16:creationId xmlns:a16="http://schemas.microsoft.com/office/drawing/2014/main" id="{88E06805-6143-4023-AC64-94A62E512AFA}"/>
              </a:ext>
            </a:extLst>
          </p:cNvPr>
          <p:cNvSpPr/>
          <p:nvPr/>
        </p:nvSpPr>
        <p:spPr>
          <a:xfrm>
            <a:off x="4211960" y="4011910"/>
            <a:ext cx="1421911"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8" name="TextBox 7">
            <a:extLst>
              <a:ext uri="{FF2B5EF4-FFF2-40B4-BE49-F238E27FC236}">
                <a16:creationId xmlns:a16="http://schemas.microsoft.com/office/drawing/2014/main" id="{D1402D6E-FEE0-4289-9E6E-8A6D5FD6C589}"/>
              </a:ext>
            </a:extLst>
          </p:cNvPr>
          <p:cNvSpPr txBox="1"/>
          <p:nvPr/>
        </p:nvSpPr>
        <p:spPr>
          <a:xfrm>
            <a:off x="467544" y="3241603"/>
            <a:ext cx="2448272" cy="646331"/>
          </a:xfrm>
          <a:prstGeom prst="rect">
            <a:avLst/>
          </a:prstGeom>
          <a:solidFill>
            <a:schemeClr val="bg1"/>
          </a:solidFill>
          <a:ln>
            <a:solidFill>
              <a:schemeClr val="accent1"/>
            </a:solidFill>
          </a:ln>
        </p:spPr>
        <p:txBody>
          <a:bodyPr wrap="square" rtlCol="1">
            <a:spAutoFit/>
          </a:bodyPr>
          <a:lstStyle/>
          <a:p>
            <a:r>
              <a:rPr lang="en-US" dirty="0"/>
              <a:t>If needed the job can also be run manually</a:t>
            </a:r>
            <a:endParaRPr lang="he-IL" dirty="0"/>
          </a:p>
        </p:txBody>
      </p:sp>
      <p:cxnSp>
        <p:nvCxnSpPr>
          <p:cNvPr id="9" name="Straight Arrow Connector 8">
            <a:extLst>
              <a:ext uri="{FF2B5EF4-FFF2-40B4-BE49-F238E27FC236}">
                <a16:creationId xmlns:a16="http://schemas.microsoft.com/office/drawing/2014/main" id="{BABBED1F-6252-4C4C-ABAB-8694FBF363E6}"/>
              </a:ext>
            </a:extLst>
          </p:cNvPr>
          <p:cNvCxnSpPr>
            <a:cxnSpLocks/>
          </p:cNvCxnSpPr>
          <p:nvPr/>
        </p:nvCxnSpPr>
        <p:spPr>
          <a:xfrm>
            <a:off x="3104344" y="4263417"/>
            <a:ext cx="1029346" cy="21654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4870C9D2-C48B-4FB6-BB7D-5A7B068414BC}"/>
              </a:ext>
            </a:extLst>
          </p:cNvPr>
          <p:cNvCxnSpPr>
            <a:cxnSpLocks/>
          </p:cNvCxnSpPr>
          <p:nvPr/>
        </p:nvCxnSpPr>
        <p:spPr>
          <a:xfrm>
            <a:off x="2483768" y="3887934"/>
            <a:ext cx="620576" cy="375483"/>
          </a:xfrm>
          <a:prstGeom prst="straightConnector1">
            <a:avLst/>
          </a:prstGeom>
          <a:ln w="3810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7773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D48585-5C10-416E-9804-807A490E430A}"/>
              </a:ext>
            </a:extLst>
          </p:cNvPr>
          <p:cNvPicPr>
            <a:picLocks noChangeAspect="1"/>
          </p:cNvPicPr>
          <p:nvPr/>
        </p:nvPicPr>
        <p:blipFill>
          <a:blip r:embed="rId2"/>
          <a:stretch>
            <a:fillRect/>
          </a:stretch>
        </p:blipFill>
        <p:spPr>
          <a:xfrm>
            <a:off x="0" y="1791238"/>
            <a:ext cx="9144000" cy="2652720"/>
          </a:xfrm>
          <a:prstGeom prst="rect">
            <a:avLst/>
          </a:prstGeom>
          <a:ln>
            <a:solidFill>
              <a:schemeClr val="accent1"/>
            </a:solidFill>
          </a:ln>
        </p:spPr>
      </p:pic>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13</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lstStyle/>
          <a:p>
            <a:r>
              <a:rPr lang="en-US" dirty="0"/>
              <a:t>The update from Elsevier</a:t>
            </a:r>
          </a:p>
        </p:txBody>
      </p:sp>
      <p:sp>
        <p:nvSpPr>
          <p:cNvPr id="8" name="Rectangle 7">
            <a:extLst>
              <a:ext uri="{FF2B5EF4-FFF2-40B4-BE49-F238E27FC236}">
                <a16:creationId xmlns:a16="http://schemas.microsoft.com/office/drawing/2014/main" id="{1CA64AE7-307E-4772-9613-98BBF55485F5}"/>
              </a:ext>
            </a:extLst>
          </p:cNvPr>
          <p:cNvSpPr/>
          <p:nvPr/>
        </p:nvSpPr>
        <p:spPr>
          <a:xfrm>
            <a:off x="107504" y="3651870"/>
            <a:ext cx="208823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6" name="Content Placeholder 5">
            <a:extLst>
              <a:ext uri="{FF2B5EF4-FFF2-40B4-BE49-F238E27FC236}">
                <a16:creationId xmlns:a16="http://schemas.microsoft.com/office/drawing/2014/main" id="{9D1D5FFB-4501-4602-B445-E61C8467661D}"/>
              </a:ext>
            </a:extLst>
          </p:cNvPr>
          <p:cNvSpPr>
            <a:spLocks noGrp="1"/>
          </p:cNvSpPr>
          <p:nvPr>
            <p:ph idx="1"/>
          </p:nvPr>
        </p:nvSpPr>
        <p:spPr>
          <a:xfrm>
            <a:off x="395536" y="771551"/>
            <a:ext cx="8424936" cy="936104"/>
          </a:xfrm>
        </p:spPr>
        <p:txBody>
          <a:bodyPr/>
          <a:lstStyle/>
          <a:p>
            <a:r>
              <a:rPr lang="en-US" dirty="0"/>
              <a:t>Here from the “Monitor Jobs” we see the last two runs of the upload electronic holdings for Elsevier</a:t>
            </a:r>
          </a:p>
          <a:p>
            <a:endParaRPr lang="en-US" dirty="0"/>
          </a:p>
        </p:txBody>
      </p:sp>
      <p:sp>
        <p:nvSpPr>
          <p:cNvPr id="9" name="Rectangle 8">
            <a:extLst>
              <a:ext uri="{FF2B5EF4-FFF2-40B4-BE49-F238E27FC236}">
                <a16:creationId xmlns:a16="http://schemas.microsoft.com/office/drawing/2014/main" id="{D474E8BE-8FA4-48D9-8558-229A6C1D4ADC}"/>
              </a:ext>
            </a:extLst>
          </p:cNvPr>
          <p:cNvSpPr/>
          <p:nvPr/>
        </p:nvSpPr>
        <p:spPr>
          <a:xfrm>
            <a:off x="107504" y="4004295"/>
            <a:ext cx="208823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0" name="Rectangle 9">
            <a:extLst>
              <a:ext uri="{FF2B5EF4-FFF2-40B4-BE49-F238E27FC236}">
                <a16:creationId xmlns:a16="http://schemas.microsoft.com/office/drawing/2014/main" id="{46904D37-9426-4CCF-94AA-6269884124E7}"/>
              </a:ext>
            </a:extLst>
          </p:cNvPr>
          <p:cNvSpPr/>
          <p:nvPr/>
        </p:nvSpPr>
        <p:spPr>
          <a:xfrm>
            <a:off x="683568" y="2609735"/>
            <a:ext cx="208823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1" name="Rectangle 10">
            <a:extLst>
              <a:ext uri="{FF2B5EF4-FFF2-40B4-BE49-F238E27FC236}">
                <a16:creationId xmlns:a16="http://schemas.microsoft.com/office/drawing/2014/main" id="{C97EDC00-72D5-4B82-BA8D-8D5ECABBDB4E}"/>
              </a:ext>
            </a:extLst>
          </p:cNvPr>
          <p:cNvSpPr/>
          <p:nvPr/>
        </p:nvSpPr>
        <p:spPr>
          <a:xfrm>
            <a:off x="3248576" y="2912740"/>
            <a:ext cx="208823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Tree>
    <p:extLst>
      <p:ext uri="{BB962C8B-B14F-4D97-AF65-F5344CB8AC3E}">
        <p14:creationId xmlns:p14="http://schemas.microsoft.com/office/powerpoint/2010/main" val="663791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14</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lstStyle/>
          <a:p>
            <a:r>
              <a:rPr lang="en-US" dirty="0"/>
              <a:t>The update from Elsevier</a:t>
            </a:r>
          </a:p>
        </p:txBody>
      </p:sp>
      <p:sp>
        <p:nvSpPr>
          <p:cNvPr id="6" name="Content Placeholder 5">
            <a:extLst>
              <a:ext uri="{FF2B5EF4-FFF2-40B4-BE49-F238E27FC236}">
                <a16:creationId xmlns:a16="http://schemas.microsoft.com/office/drawing/2014/main" id="{707198DF-4352-4A67-8581-E6DCCD63AA09}"/>
              </a:ext>
            </a:extLst>
          </p:cNvPr>
          <p:cNvSpPr>
            <a:spLocks noGrp="1"/>
          </p:cNvSpPr>
          <p:nvPr>
            <p:ph idx="1"/>
          </p:nvPr>
        </p:nvSpPr>
        <p:spPr>
          <a:xfrm>
            <a:off x="395536" y="771551"/>
            <a:ext cx="8424936" cy="792088"/>
          </a:xfrm>
        </p:spPr>
        <p:txBody>
          <a:bodyPr>
            <a:normAutofit/>
          </a:bodyPr>
          <a:lstStyle/>
          <a:p>
            <a:r>
              <a:rPr lang="en-US" dirty="0"/>
              <a:t>Let’s take a look at the report for the job run on Jan. 26, 2019.</a:t>
            </a:r>
          </a:p>
          <a:p>
            <a:endParaRPr lang="en-US" dirty="0"/>
          </a:p>
        </p:txBody>
      </p:sp>
      <p:pic>
        <p:nvPicPr>
          <p:cNvPr id="4" name="Picture 3">
            <a:extLst>
              <a:ext uri="{FF2B5EF4-FFF2-40B4-BE49-F238E27FC236}">
                <a16:creationId xmlns:a16="http://schemas.microsoft.com/office/drawing/2014/main" id="{FC7C3158-5D5C-49C2-86EE-A7396E94AA96}"/>
              </a:ext>
            </a:extLst>
          </p:cNvPr>
          <p:cNvPicPr>
            <a:picLocks noChangeAspect="1"/>
          </p:cNvPicPr>
          <p:nvPr/>
        </p:nvPicPr>
        <p:blipFill>
          <a:blip r:embed="rId2"/>
          <a:stretch>
            <a:fillRect/>
          </a:stretch>
        </p:blipFill>
        <p:spPr>
          <a:xfrm>
            <a:off x="0" y="1921685"/>
            <a:ext cx="9144000" cy="1300129"/>
          </a:xfrm>
          <a:prstGeom prst="rect">
            <a:avLst/>
          </a:prstGeom>
          <a:ln>
            <a:solidFill>
              <a:schemeClr val="accent1"/>
            </a:solidFill>
          </a:ln>
        </p:spPr>
      </p:pic>
      <p:sp>
        <p:nvSpPr>
          <p:cNvPr id="7" name="Rectangle 6">
            <a:extLst>
              <a:ext uri="{FF2B5EF4-FFF2-40B4-BE49-F238E27FC236}">
                <a16:creationId xmlns:a16="http://schemas.microsoft.com/office/drawing/2014/main" id="{46DFBFF8-ABC0-47DF-BEE4-49EC2DB289B9}"/>
              </a:ext>
            </a:extLst>
          </p:cNvPr>
          <p:cNvSpPr/>
          <p:nvPr/>
        </p:nvSpPr>
        <p:spPr>
          <a:xfrm>
            <a:off x="7884368" y="2609735"/>
            <a:ext cx="576064"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Tree>
    <p:extLst>
      <p:ext uri="{BB962C8B-B14F-4D97-AF65-F5344CB8AC3E}">
        <p14:creationId xmlns:p14="http://schemas.microsoft.com/office/powerpoint/2010/main" val="3678073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15</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lstStyle/>
          <a:p>
            <a:r>
              <a:rPr lang="en-US" dirty="0"/>
              <a:t>The update from Elsevier</a:t>
            </a:r>
          </a:p>
        </p:txBody>
      </p:sp>
      <p:sp>
        <p:nvSpPr>
          <p:cNvPr id="6" name="Content Placeholder 5">
            <a:extLst>
              <a:ext uri="{FF2B5EF4-FFF2-40B4-BE49-F238E27FC236}">
                <a16:creationId xmlns:a16="http://schemas.microsoft.com/office/drawing/2014/main" id="{707198DF-4352-4A67-8581-E6DCCD63AA09}"/>
              </a:ext>
            </a:extLst>
          </p:cNvPr>
          <p:cNvSpPr>
            <a:spLocks noGrp="1"/>
          </p:cNvSpPr>
          <p:nvPr>
            <p:ph idx="1"/>
          </p:nvPr>
        </p:nvSpPr>
        <p:spPr>
          <a:xfrm>
            <a:off x="4588185" y="1563638"/>
            <a:ext cx="4016263" cy="2016224"/>
          </a:xfrm>
        </p:spPr>
        <p:txBody>
          <a:bodyPr>
            <a:normAutofit/>
          </a:bodyPr>
          <a:lstStyle/>
          <a:p>
            <a:r>
              <a:rPr lang="en-US" dirty="0"/>
              <a:t>Two KBART files were provided via the job by Elsevier</a:t>
            </a:r>
          </a:p>
        </p:txBody>
      </p:sp>
      <p:pic>
        <p:nvPicPr>
          <p:cNvPr id="3" name="Picture 2">
            <a:extLst>
              <a:ext uri="{FF2B5EF4-FFF2-40B4-BE49-F238E27FC236}">
                <a16:creationId xmlns:a16="http://schemas.microsoft.com/office/drawing/2014/main" id="{FF7DC017-DF0F-431D-B72E-977DE232920B}"/>
              </a:ext>
            </a:extLst>
          </p:cNvPr>
          <p:cNvPicPr>
            <a:picLocks noChangeAspect="1"/>
          </p:cNvPicPr>
          <p:nvPr/>
        </p:nvPicPr>
        <p:blipFill>
          <a:blip r:embed="rId2"/>
          <a:stretch>
            <a:fillRect/>
          </a:stretch>
        </p:blipFill>
        <p:spPr>
          <a:xfrm>
            <a:off x="315052" y="771549"/>
            <a:ext cx="3680884" cy="4020165"/>
          </a:xfrm>
          <a:prstGeom prst="rect">
            <a:avLst/>
          </a:prstGeom>
          <a:ln>
            <a:solidFill>
              <a:schemeClr val="accent1"/>
            </a:solidFill>
          </a:ln>
        </p:spPr>
      </p:pic>
      <p:sp>
        <p:nvSpPr>
          <p:cNvPr id="12" name="Rectangle 11">
            <a:extLst>
              <a:ext uri="{FF2B5EF4-FFF2-40B4-BE49-F238E27FC236}">
                <a16:creationId xmlns:a16="http://schemas.microsoft.com/office/drawing/2014/main" id="{FA1DAAA8-9B6F-43B7-8771-DAE5FC0FAD6D}"/>
              </a:ext>
            </a:extLst>
          </p:cNvPr>
          <p:cNvSpPr/>
          <p:nvPr/>
        </p:nvSpPr>
        <p:spPr>
          <a:xfrm>
            <a:off x="611560" y="2715766"/>
            <a:ext cx="2160240"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3" name="Rectangle 12">
            <a:extLst>
              <a:ext uri="{FF2B5EF4-FFF2-40B4-BE49-F238E27FC236}">
                <a16:creationId xmlns:a16="http://schemas.microsoft.com/office/drawing/2014/main" id="{700F037A-B774-497A-8668-4E481F0F8D33}"/>
              </a:ext>
            </a:extLst>
          </p:cNvPr>
          <p:cNvSpPr/>
          <p:nvPr/>
        </p:nvSpPr>
        <p:spPr>
          <a:xfrm>
            <a:off x="611560" y="3435846"/>
            <a:ext cx="2160240"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Tree>
    <p:extLst>
      <p:ext uri="{BB962C8B-B14F-4D97-AF65-F5344CB8AC3E}">
        <p14:creationId xmlns:p14="http://schemas.microsoft.com/office/powerpoint/2010/main" val="34630582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941AA9-28BB-446A-BA3E-77E722A04D09}"/>
              </a:ext>
            </a:extLst>
          </p:cNvPr>
          <p:cNvPicPr>
            <a:picLocks noChangeAspect="1"/>
          </p:cNvPicPr>
          <p:nvPr/>
        </p:nvPicPr>
        <p:blipFill>
          <a:blip r:embed="rId2"/>
          <a:stretch>
            <a:fillRect/>
          </a:stretch>
        </p:blipFill>
        <p:spPr>
          <a:xfrm>
            <a:off x="0" y="3550393"/>
            <a:ext cx="9144000" cy="821557"/>
          </a:xfrm>
          <a:prstGeom prst="rect">
            <a:avLst/>
          </a:prstGeom>
          <a:ln>
            <a:solidFill>
              <a:schemeClr val="tx1"/>
            </a:solidFill>
          </a:ln>
        </p:spPr>
      </p:pic>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16</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lstStyle/>
          <a:p>
            <a:r>
              <a:rPr lang="en-US" dirty="0"/>
              <a:t>The update from Elsevier</a:t>
            </a:r>
          </a:p>
        </p:txBody>
      </p:sp>
      <p:sp>
        <p:nvSpPr>
          <p:cNvPr id="6" name="Content Placeholder 5">
            <a:extLst>
              <a:ext uri="{FF2B5EF4-FFF2-40B4-BE49-F238E27FC236}">
                <a16:creationId xmlns:a16="http://schemas.microsoft.com/office/drawing/2014/main" id="{707198DF-4352-4A67-8581-E6DCCD63AA09}"/>
              </a:ext>
            </a:extLst>
          </p:cNvPr>
          <p:cNvSpPr>
            <a:spLocks noGrp="1"/>
          </p:cNvSpPr>
          <p:nvPr>
            <p:ph idx="1"/>
          </p:nvPr>
        </p:nvSpPr>
        <p:spPr>
          <a:xfrm>
            <a:off x="395536" y="638791"/>
            <a:ext cx="8424936" cy="2565631"/>
          </a:xfrm>
        </p:spPr>
        <p:txBody>
          <a:bodyPr>
            <a:noAutofit/>
          </a:bodyPr>
          <a:lstStyle/>
          <a:p>
            <a:r>
              <a:rPr lang="en-US" dirty="0"/>
              <a:t>This is part of the KBART file </a:t>
            </a:r>
            <a:r>
              <a:rPr lang="en-US"/>
              <a:t>ScienceDirect Journals</a:t>
            </a:r>
            <a:r>
              <a:rPr lang="en-US" dirty="0"/>
              <a:t>.xlsx supplied by Elsevier.  Here we see for example that</a:t>
            </a:r>
          </a:p>
          <a:p>
            <a:pPr lvl="1"/>
            <a:r>
              <a:rPr lang="en-US" sz="2400" dirty="0"/>
              <a:t>"Women's Studies International Forum" ISSN 0277-5395 is published from year 1982 vol. 5 iss. 1			</a:t>
            </a:r>
          </a:p>
          <a:p>
            <a:pPr lvl="1"/>
            <a:r>
              <a:rPr lang="en-US" sz="2400" dirty="0"/>
              <a:t>"Women's Studies International Quarterly" ISSN 0148-0685 is published  from year 1978 vol. 1 to year 1981 vol. 4 iss. 4</a:t>
            </a:r>
          </a:p>
        </p:txBody>
      </p:sp>
      <p:sp>
        <p:nvSpPr>
          <p:cNvPr id="9" name="Rectangle 8">
            <a:extLst>
              <a:ext uri="{FF2B5EF4-FFF2-40B4-BE49-F238E27FC236}">
                <a16:creationId xmlns:a16="http://schemas.microsoft.com/office/drawing/2014/main" id="{C6AF54A9-8141-4848-B2DD-C08CFFC3ADDF}"/>
              </a:ext>
            </a:extLst>
          </p:cNvPr>
          <p:cNvSpPr/>
          <p:nvPr/>
        </p:nvSpPr>
        <p:spPr>
          <a:xfrm>
            <a:off x="0" y="3814204"/>
            <a:ext cx="9144000" cy="2117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he-IL" dirty="0"/>
          </a:p>
        </p:txBody>
      </p:sp>
    </p:spTree>
    <p:extLst>
      <p:ext uri="{BB962C8B-B14F-4D97-AF65-F5344CB8AC3E}">
        <p14:creationId xmlns:p14="http://schemas.microsoft.com/office/powerpoint/2010/main" val="2832835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1B877D8-E918-4494-A759-F98CC11EB976}"/>
              </a:ext>
            </a:extLst>
          </p:cNvPr>
          <p:cNvPicPr>
            <a:picLocks noChangeAspect="1"/>
          </p:cNvPicPr>
          <p:nvPr/>
        </p:nvPicPr>
        <p:blipFill>
          <a:blip r:embed="rId2"/>
          <a:stretch>
            <a:fillRect/>
          </a:stretch>
        </p:blipFill>
        <p:spPr>
          <a:xfrm>
            <a:off x="1241884" y="1205101"/>
            <a:ext cx="6732240" cy="3494906"/>
          </a:xfrm>
          <a:prstGeom prst="rect">
            <a:avLst/>
          </a:prstGeom>
          <a:ln>
            <a:solidFill>
              <a:schemeClr val="tx1"/>
            </a:solidFill>
          </a:ln>
        </p:spPr>
      </p:pic>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17</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lstStyle/>
          <a:p>
            <a:r>
              <a:rPr lang="en-US" dirty="0"/>
              <a:t>The update from Elsevier</a:t>
            </a:r>
          </a:p>
        </p:txBody>
      </p:sp>
      <p:sp>
        <p:nvSpPr>
          <p:cNvPr id="6" name="Content Placeholder 5">
            <a:extLst>
              <a:ext uri="{FF2B5EF4-FFF2-40B4-BE49-F238E27FC236}">
                <a16:creationId xmlns:a16="http://schemas.microsoft.com/office/drawing/2014/main" id="{707198DF-4352-4A67-8581-E6DCCD63AA09}"/>
              </a:ext>
            </a:extLst>
          </p:cNvPr>
          <p:cNvSpPr>
            <a:spLocks noGrp="1"/>
          </p:cNvSpPr>
          <p:nvPr>
            <p:ph idx="1"/>
          </p:nvPr>
        </p:nvSpPr>
        <p:spPr>
          <a:xfrm>
            <a:off x="251520" y="638792"/>
            <a:ext cx="8712968" cy="852838"/>
          </a:xfrm>
        </p:spPr>
        <p:txBody>
          <a:bodyPr>
            <a:normAutofit/>
          </a:bodyPr>
          <a:lstStyle/>
          <a:p>
            <a:r>
              <a:rPr lang="en-US" sz="1600" dirty="0"/>
              <a:t>For the first example we see coverage identical to the contents of the KBART file. It was updated by System the day and time that the “Upload Electronic Holdings” from Elsevier ran</a:t>
            </a:r>
          </a:p>
        </p:txBody>
      </p:sp>
      <p:sp>
        <p:nvSpPr>
          <p:cNvPr id="4" name="Rectangle 3">
            <a:extLst>
              <a:ext uri="{FF2B5EF4-FFF2-40B4-BE49-F238E27FC236}">
                <a16:creationId xmlns:a16="http://schemas.microsoft.com/office/drawing/2014/main" id="{F31ABA63-C39E-4FEC-80BE-E3120C93AE3E}"/>
              </a:ext>
            </a:extLst>
          </p:cNvPr>
          <p:cNvSpPr/>
          <p:nvPr/>
        </p:nvSpPr>
        <p:spPr>
          <a:xfrm>
            <a:off x="1403648" y="3867894"/>
            <a:ext cx="6336704" cy="63610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8" name="Rectangle 7">
            <a:extLst>
              <a:ext uri="{FF2B5EF4-FFF2-40B4-BE49-F238E27FC236}">
                <a16:creationId xmlns:a16="http://schemas.microsoft.com/office/drawing/2014/main" id="{966ED7EE-3F50-441B-B8D5-4709A741CF52}"/>
              </a:ext>
            </a:extLst>
          </p:cNvPr>
          <p:cNvSpPr/>
          <p:nvPr/>
        </p:nvSpPr>
        <p:spPr>
          <a:xfrm>
            <a:off x="5940152" y="1834611"/>
            <a:ext cx="1728192" cy="30509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Tree>
    <p:extLst>
      <p:ext uri="{BB962C8B-B14F-4D97-AF65-F5344CB8AC3E}">
        <p14:creationId xmlns:p14="http://schemas.microsoft.com/office/powerpoint/2010/main" val="12817588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A383EB-EEBF-4A45-8D37-9E941998C485}"/>
              </a:ext>
            </a:extLst>
          </p:cNvPr>
          <p:cNvPicPr>
            <a:picLocks noChangeAspect="1"/>
          </p:cNvPicPr>
          <p:nvPr/>
        </p:nvPicPr>
        <p:blipFill>
          <a:blip r:embed="rId2"/>
          <a:stretch>
            <a:fillRect/>
          </a:stretch>
        </p:blipFill>
        <p:spPr>
          <a:xfrm>
            <a:off x="1259632" y="1275606"/>
            <a:ext cx="6624736" cy="3324811"/>
          </a:xfrm>
          <a:prstGeom prst="rect">
            <a:avLst/>
          </a:prstGeom>
          <a:ln>
            <a:solidFill>
              <a:schemeClr val="tx1"/>
            </a:solidFill>
          </a:ln>
        </p:spPr>
      </p:pic>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18</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lstStyle/>
          <a:p>
            <a:r>
              <a:rPr lang="en-US" dirty="0"/>
              <a:t>The update from Elsevier</a:t>
            </a:r>
          </a:p>
        </p:txBody>
      </p:sp>
      <p:sp>
        <p:nvSpPr>
          <p:cNvPr id="4" name="Rectangle 3">
            <a:extLst>
              <a:ext uri="{FF2B5EF4-FFF2-40B4-BE49-F238E27FC236}">
                <a16:creationId xmlns:a16="http://schemas.microsoft.com/office/drawing/2014/main" id="{F31ABA63-C39E-4FEC-80BE-E3120C93AE3E}"/>
              </a:ext>
            </a:extLst>
          </p:cNvPr>
          <p:cNvSpPr/>
          <p:nvPr/>
        </p:nvSpPr>
        <p:spPr>
          <a:xfrm>
            <a:off x="1403648" y="3932823"/>
            <a:ext cx="6336704" cy="63610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8" name="Rectangle 7">
            <a:extLst>
              <a:ext uri="{FF2B5EF4-FFF2-40B4-BE49-F238E27FC236}">
                <a16:creationId xmlns:a16="http://schemas.microsoft.com/office/drawing/2014/main" id="{966ED7EE-3F50-441B-B8D5-4709A741CF52}"/>
              </a:ext>
            </a:extLst>
          </p:cNvPr>
          <p:cNvSpPr/>
          <p:nvPr/>
        </p:nvSpPr>
        <p:spPr>
          <a:xfrm>
            <a:off x="5940152" y="1834611"/>
            <a:ext cx="1440160" cy="30509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1" name="Content Placeholder 5">
            <a:extLst>
              <a:ext uri="{FF2B5EF4-FFF2-40B4-BE49-F238E27FC236}">
                <a16:creationId xmlns:a16="http://schemas.microsoft.com/office/drawing/2014/main" id="{9D221CD3-7473-4091-BC25-F75405489B50}"/>
              </a:ext>
            </a:extLst>
          </p:cNvPr>
          <p:cNvSpPr>
            <a:spLocks noGrp="1"/>
          </p:cNvSpPr>
          <p:nvPr>
            <p:ph idx="1"/>
          </p:nvPr>
        </p:nvSpPr>
        <p:spPr>
          <a:xfrm>
            <a:off x="251520" y="638792"/>
            <a:ext cx="8712968" cy="852838"/>
          </a:xfrm>
        </p:spPr>
        <p:txBody>
          <a:bodyPr>
            <a:normAutofit/>
          </a:bodyPr>
          <a:lstStyle/>
          <a:p>
            <a:r>
              <a:rPr lang="en-US" sz="1600" dirty="0"/>
              <a:t>For the second example we see coverage identical to the contents of the KBART file. It was updated by System the day and time that the “Upload Electronic Holdings” from Elsevier ran</a:t>
            </a:r>
          </a:p>
        </p:txBody>
      </p:sp>
    </p:spTree>
    <p:extLst>
      <p:ext uri="{BB962C8B-B14F-4D97-AF65-F5344CB8AC3E}">
        <p14:creationId xmlns:p14="http://schemas.microsoft.com/office/powerpoint/2010/main" val="37410845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19</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lstStyle/>
          <a:p>
            <a:r>
              <a:rPr lang="en-US" dirty="0"/>
              <a:t>Agenda</a:t>
            </a:r>
          </a:p>
        </p:txBody>
      </p:sp>
      <p:graphicFrame>
        <p:nvGraphicFramePr>
          <p:cNvPr id="7" name="Table 6">
            <a:extLst>
              <a:ext uri="{FF2B5EF4-FFF2-40B4-BE49-F238E27FC236}">
                <a16:creationId xmlns:a16="http://schemas.microsoft.com/office/drawing/2014/main" id="{AEA88771-0B24-4F4B-B572-4D3409FEB851}"/>
              </a:ext>
            </a:extLst>
          </p:cNvPr>
          <p:cNvGraphicFramePr>
            <a:graphicFrameLocks noGrp="1"/>
          </p:cNvGraphicFramePr>
          <p:nvPr>
            <p:extLst>
              <p:ext uri="{D42A27DB-BD31-4B8C-83A1-F6EECF244321}">
                <p14:modId xmlns:p14="http://schemas.microsoft.com/office/powerpoint/2010/main" val="1888790906"/>
              </p:ext>
            </p:extLst>
          </p:nvPr>
        </p:nvGraphicFramePr>
        <p:xfrm>
          <a:off x="107504" y="875059"/>
          <a:ext cx="8676964" cy="2072640"/>
        </p:xfrm>
        <a:graphic>
          <a:graphicData uri="http://schemas.openxmlformats.org/drawingml/2006/table">
            <a:tbl>
              <a:tblPr rtl="1" firstRow="1" bandRow="1">
                <a:tableStyleId>{2D5ABB26-0587-4C30-8999-92F81FD0307C}</a:tableStyleId>
              </a:tblPr>
              <a:tblGrid>
                <a:gridCol w="7900715">
                  <a:extLst>
                    <a:ext uri="{9D8B030D-6E8A-4147-A177-3AD203B41FA5}">
                      <a16:colId xmlns:a16="http://schemas.microsoft.com/office/drawing/2014/main" val="3077272805"/>
                    </a:ext>
                  </a:extLst>
                </a:gridCol>
                <a:gridCol w="776249">
                  <a:extLst>
                    <a:ext uri="{9D8B030D-6E8A-4147-A177-3AD203B41FA5}">
                      <a16:colId xmlns:a16="http://schemas.microsoft.com/office/drawing/2014/main" val="3216050814"/>
                    </a:ext>
                  </a:extLst>
                </a:gridCol>
              </a:tblGrid>
              <a:tr h="370840">
                <a:tc>
                  <a:txBody>
                    <a:bodyPr/>
                    <a:lstStyle/>
                    <a:p>
                      <a:pPr algn="l" rtl="0"/>
                      <a:r>
                        <a:rPr lang="en-US" sz="2800" dirty="0"/>
                        <a:t>Introduction</a:t>
                      </a:r>
                    </a:p>
                  </a:txBody>
                  <a:tcPr/>
                </a:tc>
                <a:tc>
                  <a:txBody>
                    <a:bodyPr/>
                    <a:lstStyle/>
                    <a:p>
                      <a:pPr algn="l" rtl="0"/>
                      <a:r>
                        <a:rPr lang="en-US" sz="2800" dirty="0"/>
                        <a:t>I</a:t>
                      </a:r>
                      <a:endParaRPr lang="he-IL" sz="2800" dirty="0"/>
                    </a:p>
                  </a:txBody>
                  <a:tcPr/>
                </a:tc>
                <a:extLst>
                  <a:ext uri="{0D108BD9-81ED-4DB2-BD59-A6C34878D82A}">
                    <a16:rowId xmlns:a16="http://schemas.microsoft.com/office/drawing/2014/main" val="1621679840"/>
                  </a:ext>
                </a:extLst>
              </a:tr>
              <a:tr h="370840">
                <a:tc>
                  <a:txBody>
                    <a:bodyPr/>
                    <a:lstStyle/>
                    <a:p>
                      <a:pPr algn="l" rtl="0"/>
                      <a:r>
                        <a:rPr lang="en-US" sz="2800" dirty="0"/>
                        <a:t>The setup</a:t>
                      </a:r>
                    </a:p>
                  </a:txBody>
                  <a:tcPr/>
                </a:tc>
                <a:tc>
                  <a:txBody>
                    <a:bodyPr/>
                    <a:lstStyle/>
                    <a:p>
                      <a:pPr algn="l" rtl="0"/>
                      <a:r>
                        <a:rPr lang="en-US" sz="2800" dirty="0"/>
                        <a:t>II</a:t>
                      </a:r>
                      <a:endParaRPr lang="he-IL" sz="2800" dirty="0"/>
                    </a:p>
                  </a:txBody>
                  <a:tcPr/>
                </a:tc>
                <a:extLst>
                  <a:ext uri="{0D108BD9-81ED-4DB2-BD59-A6C34878D82A}">
                    <a16:rowId xmlns:a16="http://schemas.microsoft.com/office/drawing/2014/main" val="217656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u="none" dirty="0"/>
                        <a:t>The update from Elsevier</a:t>
                      </a:r>
                    </a:p>
                  </a:txBody>
                  <a:tcPr/>
                </a:tc>
                <a:tc>
                  <a:txBody>
                    <a:bodyPr/>
                    <a:lstStyle/>
                    <a:p>
                      <a:pPr algn="l" rtl="0"/>
                      <a:r>
                        <a:rPr lang="en-US" sz="2800" dirty="0"/>
                        <a:t>III</a:t>
                      </a:r>
                      <a:endParaRPr lang="he-IL" sz="2800" dirty="0"/>
                    </a:p>
                  </a:txBody>
                  <a:tcPr/>
                </a:tc>
                <a:extLst>
                  <a:ext uri="{0D108BD9-81ED-4DB2-BD59-A6C34878D82A}">
                    <a16:rowId xmlns:a16="http://schemas.microsoft.com/office/drawing/2014/main" val="372028849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t>Summary</a:t>
                      </a:r>
                      <a:endParaRPr lang="en-US" sz="2800" b="1" u="none" dirty="0"/>
                    </a:p>
                  </a:txBody>
                  <a:tcPr/>
                </a:tc>
                <a:tc>
                  <a:txBody>
                    <a:bodyPr/>
                    <a:lstStyle/>
                    <a:p>
                      <a:pPr algn="l" rtl="0"/>
                      <a:r>
                        <a:rPr lang="en-US" sz="2800" dirty="0"/>
                        <a:t>IV</a:t>
                      </a:r>
                      <a:endParaRPr lang="he-IL" sz="2800" dirty="0"/>
                    </a:p>
                  </a:txBody>
                  <a:tcPr/>
                </a:tc>
                <a:extLst>
                  <a:ext uri="{0D108BD9-81ED-4DB2-BD59-A6C34878D82A}">
                    <a16:rowId xmlns:a16="http://schemas.microsoft.com/office/drawing/2014/main" val="2312769529"/>
                  </a:ext>
                </a:extLst>
              </a:tr>
            </a:tbl>
          </a:graphicData>
        </a:graphic>
      </p:graphicFrame>
    </p:spTree>
    <p:extLst>
      <p:ext uri="{BB962C8B-B14F-4D97-AF65-F5344CB8AC3E}">
        <p14:creationId xmlns:p14="http://schemas.microsoft.com/office/powerpoint/2010/main" val="279977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2</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lstStyle/>
          <a:p>
            <a:r>
              <a:rPr lang="en-US" dirty="0"/>
              <a:t>Agenda</a:t>
            </a:r>
          </a:p>
        </p:txBody>
      </p:sp>
      <p:graphicFrame>
        <p:nvGraphicFramePr>
          <p:cNvPr id="7" name="Table 6">
            <a:extLst>
              <a:ext uri="{FF2B5EF4-FFF2-40B4-BE49-F238E27FC236}">
                <a16:creationId xmlns:a16="http://schemas.microsoft.com/office/drawing/2014/main" id="{AEA88771-0B24-4F4B-B572-4D3409FEB851}"/>
              </a:ext>
            </a:extLst>
          </p:cNvPr>
          <p:cNvGraphicFramePr>
            <a:graphicFrameLocks noGrp="1"/>
          </p:cNvGraphicFramePr>
          <p:nvPr>
            <p:extLst>
              <p:ext uri="{D42A27DB-BD31-4B8C-83A1-F6EECF244321}">
                <p14:modId xmlns:p14="http://schemas.microsoft.com/office/powerpoint/2010/main" val="3807270024"/>
              </p:ext>
            </p:extLst>
          </p:nvPr>
        </p:nvGraphicFramePr>
        <p:xfrm>
          <a:off x="359532" y="875059"/>
          <a:ext cx="8424936" cy="2072640"/>
        </p:xfrm>
        <a:graphic>
          <a:graphicData uri="http://schemas.openxmlformats.org/drawingml/2006/table">
            <a:tbl>
              <a:tblPr rtl="1" firstRow="1" bandRow="1">
                <a:tableStyleId>{2D5ABB26-0587-4C30-8999-92F81FD0307C}</a:tableStyleId>
              </a:tblPr>
              <a:tblGrid>
                <a:gridCol w="7671234">
                  <a:extLst>
                    <a:ext uri="{9D8B030D-6E8A-4147-A177-3AD203B41FA5}">
                      <a16:colId xmlns:a16="http://schemas.microsoft.com/office/drawing/2014/main" val="3077272805"/>
                    </a:ext>
                  </a:extLst>
                </a:gridCol>
                <a:gridCol w="753702">
                  <a:extLst>
                    <a:ext uri="{9D8B030D-6E8A-4147-A177-3AD203B41FA5}">
                      <a16:colId xmlns:a16="http://schemas.microsoft.com/office/drawing/2014/main" val="3216050814"/>
                    </a:ext>
                  </a:extLst>
                </a:gridCol>
              </a:tblGrid>
              <a:tr h="370840">
                <a:tc>
                  <a:txBody>
                    <a:bodyPr/>
                    <a:lstStyle/>
                    <a:p>
                      <a:pPr algn="l" rtl="0"/>
                      <a:r>
                        <a:rPr lang="en-US" sz="2800" b="1" u="none" dirty="0"/>
                        <a:t>Introduction</a:t>
                      </a:r>
                    </a:p>
                  </a:txBody>
                  <a:tcPr/>
                </a:tc>
                <a:tc>
                  <a:txBody>
                    <a:bodyPr/>
                    <a:lstStyle/>
                    <a:p>
                      <a:pPr algn="l" rtl="0"/>
                      <a:r>
                        <a:rPr lang="en-US" sz="2800" dirty="0"/>
                        <a:t>I</a:t>
                      </a:r>
                      <a:endParaRPr lang="he-IL" sz="2800" dirty="0"/>
                    </a:p>
                  </a:txBody>
                  <a:tcPr/>
                </a:tc>
                <a:extLst>
                  <a:ext uri="{0D108BD9-81ED-4DB2-BD59-A6C34878D82A}">
                    <a16:rowId xmlns:a16="http://schemas.microsoft.com/office/drawing/2014/main" val="1621679840"/>
                  </a:ext>
                </a:extLst>
              </a:tr>
              <a:tr h="370840">
                <a:tc>
                  <a:txBody>
                    <a:bodyPr/>
                    <a:lstStyle/>
                    <a:p>
                      <a:pPr algn="l" rtl="0"/>
                      <a:r>
                        <a:rPr lang="en-US" sz="2800" dirty="0"/>
                        <a:t>The setup</a:t>
                      </a:r>
                    </a:p>
                  </a:txBody>
                  <a:tcPr/>
                </a:tc>
                <a:tc>
                  <a:txBody>
                    <a:bodyPr/>
                    <a:lstStyle/>
                    <a:p>
                      <a:pPr algn="l" rtl="0"/>
                      <a:r>
                        <a:rPr lang="en-US" sz="2800" dirty="0"/>
                        <a:t>II</a:t>
                      </a:r>
                      <a:endParaRPr lang="he-IL" sz="2800" dirty="0"/>
                    </a:p>
                  </a:txBody>
                  <a:tcPr/>
                </a:tc>
                <a:extLst>
                  <a:ext uri="{0D108BD9-81ED-4DB2-BD59-A6C34878D82A}">
                    <a16:rowId xmlns:a16="http://schemas.microsoft.com/office/drawing/2014/main" val="217656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The update from Elsevier</a:t>
                      </a:r>
                    </a:p>
                  </a:txBody>
                  <a:tcPr/>
                </a:tc>
                <a:tc>
                  <a:txBody>
                    <a:bodyPr/>
                    <a:lstStyle/>
                    <a:p>
                      <a:pPr algn="l" rtl="0"/>
                      <a:r>
                        <a:rPr lang="en-US" sz="2800" dirty="0"/>
                        <a:t>III</a:t>
                      </a:r>
                      <a:endParaRPr lang="he-IL" sz="2800" dirty="0"/>
                    </a:p>
                  </a:txBody>
                  <a:tcPr/>
                </a:tc>
                <a:extLst>
                  <a:ext uri="{0D108BD9-81ED-4DB2-BD59-A6C34878D82A}">
                    <a16:rowId xmlns:a16="http://schemas.microsoft.com/office/drawing/2014/main" val="372028849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Summary</a:t>
                      </a:r>
                    </a:p>
                  </a:txBody>
                  <a:tcPr/>
                </a:tc>
                <a:tc>
                  <a:txBody>
                    <a:bodyPr/>
                    <a:lstStyle/>
                    <a:p>
                      <a:pPr algn="l" rtl="0"/>
                      <a:r>
                        <a:rPr lang="en-US" sz="2800" dirty="0"/>
                        <a:t>IV</a:t>
                      </a:r>
                      <a:endParaRPr lang="he-IL" sz="2800" dirty="0"/>
                    </a:p>
                  </a:txBody>
                  <a:tcPr/>
                </a:tc>
                <a:extLst>
                  <a:ext uri="{0D108BD9-81ED-4DB2-BD59-A6C34878D82A}">
                    <a16:rowId xmlns:a16="http://schemas.microsoft.com/office/drawing/2014/main" val="2312769529"/>
                  </a:ext>
                </a:extLst>
              </a:tr>
            </a:tbl>
          </a:graphicData>
        </a:graphic>
      </p:graphicFrame>
    </p:spTree>
    <p:extLst>
      <p:ext uri="{BB962C8B-B14F-4D97-AF65-F5344CB8AC3E}">
        <p14:creationId xmlns:p14="http://schemas.microsoft.com/office/powerpoint/2010/main" val="28563051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20</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lstStyle/>
          <a:p>
            <a:r>
              <a:rPr lang="en-US" dirty="0"/>
              <a:t>Summary</a:t>
            </a:r>
          </a:p>
        </p:txBody>
      </p:sp>
      <p:sp>
        <p:nvSpPr>
          <p:cNvPr id="6" name="Content Placeholder 5">
            <a:extLst>
              <a:ext uri="{FF2B5EF4-FFF2-40B4-BE49-F238E27FC236}">
                <a16:creationId xmlns:a16="http://schemas.microsoft.com/office/drawing/2014/main" id="{707198DF-4352-4A67-8581-E6DCCD63AA09}"/>
              </a:ext>
            </a:extLst>
          </p:cNvPr>
          <p:cNvSpPr>
            <a:spLocks noGrp="1"/>
          </p:cNvSpPr>
          <p:nvPr>
            <p:ph idx="1"/>
          </p:nvPr>
        </p:nvSpPr>
        <p:spPr>
          <a:xfrm>
            <a:off x="359532" y="938012"/>
            <a:ext cx="8424936" cy="3433938"/>
          </a:xfrm>
        </p:spPr>
        <p:txBody>
          <a:bodyPr>
            <a:normAutofit/>
          </a:bodyPr>
          <a:lstStyle/>
          <a:p>
            <a:r>
              <a:rPr lang="en-US" dirty="0"/>
              <a:t>After a simple setup the institution was able to automatically receive files from Elsevier, have them upload to Alma, and update the holdings of the electronic resources.</a:t>
            </a:r>
          </a:p>
          <a:p>
            <a:r>
              <a:rPr lang="en-US" dirty="0"/>
              <a:t>No manual work was done.</a:t>
            </a:r>
          </a:p>
          <a:p>
            <a:r>
              <a:rPr lang="en-US" dirty="0"/>
              <a:t>This is a great time saver, replacing the need to get the files from the vendor, make sure they are in proper format, and manually load to Alma.</a:t>
            </a:r>
          </a:p>
        </p:txBody>
      </p:sp>
    </p:spTree>
    <p:extLst>
      <p:ext uri="{BB962C8B-B14F-4D97-AF65-F5344CB8AC3E}">
        <p14:creationId xmlns:p14="http://schemas.microsoft.com/office/powerpoint/2010/main" val="444481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3</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lstStyle/>
          <a:p>
            <a:r>
              <a:rPr lang="en-US" dirty="0"/>
              <a:t>Introduction</a:t>
            </a:r>
          </a:p>
        </p:txBody>
      </p:sp>
      <p:sp>
        <p:nvSpPr>
          <p:cNvPr id="6" name="Content Placeholder 5">
            <a:extLst>
              <a:ext uri="{FF2B5EF4-FFF2-40B4-BE49-F238E27FC236}">
                <a16:creationId xmlns:a16="http://schemas.microsoft.com/office/drawing/2014/main" id="{707198DF-4352-4A67-8581-E6DCCD63AA09}"/>
              </a:ext>
            </a:extLst>
          </p:cNvPr>
          <p:cNvSpPr>
            <a:spLocks noGrp="1"/>
          </p:cNvSpPr>
          <p:nvPr>
            <p:ph idx="1"/>
          </p:nvPr>
        </p:nvSpPr>
        <p:spPr/>
        <p:txBody>
          <a:bodyPr>
            <a:normAutofit/>
          </a:bodyPr>
          <a:lstStyle/>
          <a:p>
            <a:r>
              <a:rPr lang="en-US" dirty="0"/>
              <a:t>In addition to this presentation see also the on line help at </a:t>
            </a:r>
            <a:r>
              <a:rPr lang="en-US" dirty="0">
                <a:hlinkClick r:id="rId2" tooltip="Upload Electronic Holdings from Elsevier"/>
              </a:rPr>
              <a:t>Upload Electronic Holdings from Elsevier</a:t>
            </a:r>
            <a:r>
              <a:rPr lang="en-US" dirty="0"/>
              <a:t>.</a:t>
            </a:r>
          </a:p>
          <a:p>
            <a:r>
              <a:rPr lang="en-US" dirty="0"/>
              <a:t>It is possible to both import and continuously update Elsevier electronic holdings by automatically retrieving the institution-specific holdings using an integration profile.</a:t>
            </a:r>
          </a:p>
          <a:p>
            <a:r>
              <a:rPr lang="en-US" dirty="0"/>
              <a:t>This feature is advantageous because it can replace the manual, multi-step workflow of contacting Elsevier for your specific institutional holdings, converting the provided feed to meet the Portfolio Loader format, and then uploading the holdings using the Portfolio Loader.</a:t>
            </a:r>
          </a:p>
          <a:p>
            <a:endParaRPr lang="en-US" dirty="0"/>
          </a:p>
        </p:txBody>
      </p:sp>
    </p:spTree>
    <p:extLst>
      <p:ext uri="{BB962C8B-B14F-4D97-AF65-F5344CB8AC3E}">
        <p14:creationId xmlns:p14="http://schemas.microsoft.com/office/powerpoint/2010/main" val="1692151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4</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lstStyle/>
          <a:p>
            <a:r>
              <a:rPr lang="en-US" dirty="0"/>
              <a:t>Introduction</a:t>
            </a:r>
          </a:p>
        </p:txBody>
      </p:sp>
      <p:sp>
        <p:nvSpPr>
          <p:cNvPr id="6" name="Content Placeholder 5">
            <a:extLst>
              <a:ext uri="{FF2B5EF4-FFF2-40B4-BE49-F238E27FC236}">
                <a16:creationId xmlns:a16="http://schemas.microsoft.com/office/drawing/2014/main" id="{707198DF-4352-4A67-8581-E6DCCD63AA09}"/>
              </a:ext>
            </a:extLst>
          </p:cNvPr>
          <p:cNvSpPr>
            <a:spLocks noGrp="1"/>
          </p:cNvSpPr>
          <p:nvPr>
            <p:ph idx="1"/>
          </p:nvPr>
        </p:nvSpPr>
        <p:spPr/>
        <p:txBody>
          <a:bodyPr>
            <a:normAutofit/>
          </a:bodyPr>
          <a:lstStyle/>
          <a:p>
            <a:r>
              <a:rPr lang="en-US" dirty="0"/>
              <a:t>This feature ensures that your institution-specific electronic holdings for Elsevier collections are up-to-date and reflect your purchases.</a:t>
            </a:r>
          </a:p>
          <a:p>
            <a:r>
              <a:rPr lang="en-US" dirty="0"/>
              <a:t>To support this capability, the following Elsevier collections that you need to activate are in the Community Zone:</a:t>
            </a:r>
          </a:p>
          <a:p>
            <a:pPr marL="457200" indent="-457200">
              <a:buFont typeface="+mj-lt"/>
              <a:buAutoNum type="arabicPeriod"/>
            </a:pPr>
            <a:r>
              <a:rPr lang="en-US" dirty="0"/>
              <a:t>Elsevier ScienceDirect Books Complete</a:t>
            </a:r>
          </a:p>
          <a:p>
            <a:pPr marL="457200" indent="-457200">
              <a:buFont typeface="+mj-lt"/>
              <a:buAutoNum type="arabicPeriod"/>
            </a:pPr>
            <a:r>
              <a:rPr lang="en-US" dirty="0"/>
              <a:t>Elsevier ScienceDirect Journals Complete</a:t>
            </a:r>
          </a:p>
          <a:p>
            <a:endParaRPr lang="en-US" dirty="0"/>
          </a:p>
        </p:txBody>
      </p:sp>
    </p:spTree>
    <p:extLst>
      <p:ext uri="{BB962C8B-B14F-4D97-AF65-F5344CB8AC3E}">
        <p14:creationId xmlns:p14="http://schemas.microsoft.com/office/powerpoint/2010/main" val="1978882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5</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lstStyle/>
          <a:p>
            <a:r>
              <a:rPr lang="en-US" dirty="0"/>
              <a:t>Introduction</a:t>
            </a:r>
          </a:p>
        </p:txBody>
      </p:sp>
      <p:sp>
        <p:nvSpPr>
          <p:cNvPr id="4" name="Content Placeholder 3">
            <a:extLst>
              <a:ext uri="{FF2B5EF4-FFF2-40B4-BE49-F238E27FC236}">
                <a16:creationId xmlns:a16="http://schemas.microsoft.com/office/drawing/2014/main" id="{3EB86242-8DFB-4E8D-B874-9478F7B706DC}"/>
              </a:ext>
            </a:extLst>
          </p:cNvPr>
          <p:cNvSpPr>
            <a:spLocks noGrp="1"/>
          </p:cNvSpPr>
          <p:nvPr>
            <p:ph idx="1"/>
          </p:nvPr>
        </p:nvSpPr>
        <p:spPr>
          <a:xfrm>
            <a:off x="395536" y="771551"/>
            <a:ext cx="8424936" cy="1172652"/>
          </a:xfrm>
        </p:spPr>
        <p:txBody>
          <a:bodyPr>
            <a:normAutofit/>
          </a:bodyPr>
          <a:lstStyle/>
          <a:p>
            <a:r>
              <a:rPr lang="en-US" sz="1800" dirty="0"/>
              <a:t>Here are the two collections in the institution activated from the community zone.</a:t>
            </a:r>
          </a:p>
          <a:p>
            <a:r>
              <a:rPr lang="en-US" sz="1800" dirty="0"/>
              <a:t>These are the collections which will be automatically updated via the “Upload Electronic Holdings” integration profile for Elsevier.</a:t>
            </a:r>
            <a:endParaRPr lang="he-IL" sz="1800" dirty="0"/>
          </a:p>
        </p:txBody>
      </p:sp>
      <p:pic>
        <p:nvPicPr>
          <p:cNvPr id="7" name="Picture 6">
            <a:extLst>
              <a:ext uri="{FF2B5EF4-FFF2-40B4-BE49-F238E27FC236}">
                <a16:creationId xmlns:a16="http://schemas.microsoft.com/office/drawing/2014/main" id="{E8C1F96D-7471-4BDF-A5BD-55C51429D890}"/>
              </a:ext>
            </a:extLst>
          </p:cNvPr>
          <p:cNvPicPr>
            <a:picLocks noChangeAspect="1"/>
          </p:cNvPicPr>
          <p:nvPr/>
        </p:nvPicPr>
        <p:blipFill>
          <a:blip r:embed="rId2"/>
          <a:stretch>
            <a:fillRect/>
          </a:stretch>
        </p:blipFill>
        <p:spPr>
          <a:xfrm>
            <a:off x="251520" y="2221226"/>
            <a:ext cx="3960000" cy="2275690"/>
          </a:xfrm>
          <a:prstGeom prst="rect">
            <a:avLst/>
          </a:prstGeom>
          <a:ln>
            <a:solidFill>
              <a:schemeClr val="accent1"/>
            </a:solidFill>
          </a:ln>
        </p:spPr>
      </p:pic>
      <p:pic>
        <p:nvPicPr>
          <p:cNvPr id="8" name="Picture 7">
            <a:extLst>
              <a:ext uri="{FF2B5EF4-FFF2-40B4-BE49-F238E27FC236}">
                <a16:creationId xmlns:a16="http://schemas.microsoft.com/office/drawing/2014/main" id="{F44437FF-C2CD-482E-8AF7-87F789A06BC8}"/>
              </a:ext>
            </a:extLst>
          </p:cNvPr>
          <p:cNvPicPr>
            <a:picLocks noChangeAspect="1"/>
          </p:cNvPicPr>
          <p:nvPr/>
        </p:nvPicPr>
        <p:blipFill>
          <a:blip r:embed="rId3"/>
          <a:stretch>
            <a:fillRect/>
          </a:stretch>
        </p:blipFill>
        <p:spPr>
          <a:xfrm>
            <a:off x="4797549" y="2240276"/>
            <a:ext cx="4250402" cy="2275690"/>
          </a:xfrm>
          <a:prstGeom prst="rect">
            <a:avLst/>
          </a:prstGeom>
          <a:ln>
            <a:solidFill>
              <a:schemeClr val="accent1"/>
            </a:solidFill>
          </a:ln>
        </p:spPr>
      </p:pic>
      <p:sp>
        <p:nvSpPr>
          <p:cNvPr id="9" name="Rectangle 8">
            <a:extLst>
              <a:ext uri="{FF2B5EF4-FFF2-40B4-BE49-F238E27FC236}">
                <a16:creationId xmlns:a16="http://schemas.microsoft.com/office/drawing/2014/main" id="{6520EE8F-3AC7-4B15-9F64-E9461EA2AE43}"/>
              </a:ext>
            </a:extLst>
          </p:cNvPr>
          <p:cNvSpPr/>
          <p:nvPr/>
        </p:nvSpPr>
        <p:spPr>
          <a:xfrm>
            <a:off x="251520" y="2293234"/>
            <a:ext cx="864096"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0" name="Rectangle 9">
            <a:extLst>
              <a:ext uri="{FF2B5EF4-FFF2-40B4-BE49-F238E27FC236}">
                <a16:creationId xmlns:a16="http://schemas.microsoft.com/office/drawing/2014/main" id="{56F2D2C2-AD7C-48E0-9B68-6DDFBBB1B3B3}"/>
              </a:ext>
            </a:extLst>
          </p:cNvPr>
          <p:cNvSpPr/>
          <p:nvPr/>
        </p:nvSpPr>
        <p:spPr>
          <a:xfrm>
            <a:off x="395536" y="3085322"/>
            <a:ext cx="216024"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1" name="Rectangle 10">
            <a:extLst>
              <a:ext uri="{FF2B5EF4-FFF2-40B4-BE49-F238E27FC236}">
                <a16:creationId xmlns:a16="http://schemas.microsoft.com/office/drawing/2014/main" id="{7E5BFA9A-C188-40C7-B4C5-AF35559B5556}"/>
              </a:ext>
            </a:extLst>
          </p:cNvPr>
          <p:cNvSpPr/>
          <p:nvPr/>
        </p:nvSpPr>
        <p:spPr>
          <a:xfrm>
            <a:off x="612000" y="3085322"/>
            <a:ext cx="3527952"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2" name="Rectangle 11">
            <a:extLst>
              <a:ext uri="{FF2B5EF4-FFF2-40B4-BE49-F238E27FC236}">
                <a16:creationId xmlns:a16="http://schemas.microsoft.com/office/drawing/2014/main" id="{9B7E077E-B23D-47CE-B809-5A162D8974B5}"/>
              </a:ext>
            </a:extLst>
          </p:cNvPr>
          <p:cNvSpPr/>
          <p:nvPr/>
        </p:nvSpPr>
        <p:spPr>
          <a:xfrm>
            <a:off x="4860032" y="2293234"/>
            <a:ext cx="864096"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3" name="Rectangle 12">
            <a:extLst>
              <a:ext uri="{FF2B5EF4-FFF2-40B4-BE49-F238E27FC236}">
                <a16:creationId xmlns:a16="http://schemas.microsoft.com/office/drawing/2014/main" id="{CEB1A4D4-3539-4221-9A6C-BC4540DEF9F4}"/>
              </a:ext>
            </a:extLst>
          </p:cNvPr>
          <p:cNvSpPr/>
          <p:nvPr/>
        </p:nvSpPr>
        <p:spPr>
          <a:xfrm>
            <a:off x="5004048" y="3085322"/>
            <a:ext cx="216024"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4" name="Rectangle 13">
            <a:extLst>
              <a:ext uri="{FF2B5EF4-FFF2-40B4-BE49-F238E27FC236}">
                <a16:creationId xmlns:a16="http://schemas.microsoft.com/office/drawing/2014/main" id="{22558DF5-74F5-43DC-932F-37825ED0A62C}"/>
              </a:ext>
            </a:extLst>
          </p:cNvPr>
          <p:cNvSpPr/>
          <p:nvPr/>
        </p:nvSpPr>
        <p:spPr>
          <a:xfrm>
            <a:off x="5220512" y="3085322"/>
            <a:ext cx="3743976"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Tree>
    <p:extLst>
      <p:ext uri="{BB962C8B-B14F-4D97-AF65-F5344CB8AC3E}">
        <p14:creationId xmlns:p14="http://schemas.microsoft.com/office/powerpoint/2010/main" val="2381897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6</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lstStyle/>
          <a:p>
            <a:r>
              <a:rPr lang="en-US" dirty="0"/>
              <a:t>Agenda</a:t>
            </a:r>
          </a:p>
        </p:txBody>
      </p:sp>
      <p:graphicFrame>
        <p:nvGraphicFramePr>
          <p:cNvPr id="7" name="Table 6">
            <a:extLst>
              <a:ext uri="{FF2B5EF4-FFF2-40B4-BE49-F238E27FC236}">
                <a16:creationId xmlns:a16="http://schemas.microsoft.com/office/drawing/2014/main" id="{AEA88771-0B24-4F4B-B572-4D3409FEB851}"/>
              </a:ext>
            </a:extLst>
          </p:cNvPr>
          <p:cNvGraphicFramePr>
            <a:graphicFrameLocks noGrp="1"/>
          </p:cNvGraphicFramePr>
          <p:nvPr>
            <p:extLst>
              <p:ext uri="{D42A27DB-BD31-4B8C-83A1-F6EECF244321}">
                <p14:modId xmlns:p14="http://schemas.microsoft.com/office/powerpoint/2010/main" val="446033218"/>
              </p:ext>
            </p:extLst>
          </p:nvPr>
        </p:nvGraphicFramePr>
        <p:xfrm>
          <a:off x="359532" y="875059"/>
          <a:ext cx="8424936" cy="2072640"/>
        </p:xfrm>
        <a:graphic>
          <a:graphicData uri="http://schemas.openxmlformats.org/drawingml/2006/table">
            <a:tbl>
              <a:tblPr rtl="1" firstRow="1" bandRow="1">
                <a:tableStyleId>{2D5ABB26-0587-4C30-8999-92F81FD0307C}</a:tableStyleId>
              </a:tblPr>
              <a:tblGrid>
                <a:gridCol w="7671234">
                  <a:extLst>
                    <a:ext uri="{9D8B030D-6E8A-4147-A177-3AD203B41FA5}">
                      <a16:colId xmlns:a16="http://schemas.microsoft.com/office/drawing/2014/main" val="3077272805"/>
                    </a:ext>
                  </a:extLst>
                </a:gridCol>
                <a:gridCol w="753702">
                  <a:extLst>
                    <a:ext uri="{9D8B030D-6E8A-4147-A177-3AD203B41FA5}">
                      <a16:colId xmlns:a16="http://schemas.microsoft.com/office/drawing/2014/main" val="3216050814"/>
                    </a:ext>
                  </a:extLst>
                </a:gridCol>
              </a:tblGrid>
              <a:tr h="370840">
                <a:tc>
                  <a:txBody>
                    <a:bodyPr/>
                    <a:lstStyle/>
                    <a:p>
                      <a:pPr algn="l" rtl="0"/>
                      <a:r>
                        <a:rPr lang="en-US" sz="2800" dirty="0"/>
                        <a:t>Introduction</a:t>
                      </a:r>
                    </a:p>
                  </a:txBody>
                  <a:tcPr/>
                </a:tc>
                <a:tc>
                  <a:txBody>
                    <a:bodyPr/>
                    <a:lstStyle/>
                    <a:p>
                      <a:pPr algn="l" rtl="0"/>
                      <a:r>
                        <a:rPr lang="en-US" sz="2800" dirty="0"/>
                        <a:t>I</a:t>
                      </a:r>
                      <a:endParaRPr lang="he-IL" sz="2800" dirty="0"/>
                    </a:p>
                  </a:txBody>
                  <a:tcPr/>
                </a:tc>
                <a:extLst>
                  <a:ext uri="{0D108BD9-81ED-4DB2-BD59-A6C34878D82A}">
                    <a16:rowId xmlns:a16="http://schemas.microsoft.com/office/drawing/2014/main" val="1621679840"/>
                  </a:ext>
                </a:extLst>
              </a:tr>
              <a:tr h="370840">
                <a:tc>
                  <a:txBody>
                    <a:bodyPr/>
                    <a:lstStyle/>
                    <a:p>
                      <a:pPr algn="l" rtl="0"/>
                      <a:r>
                        <a:rPr lang="en-US" sz="2800" b="1" u="none" dirty="0"/>
                        <a:t>The setup</a:t>
                      </a:r>
                    </a:p>
                  </a:txBody>
                  <a:tcPr/>
                </a:tc>
                <a:tc>
                  <a:txBody>
                    <a:bodyPr/>
                    <a:lstStyle/>
                    <a:p>
                      <a:pPr algn="l" rtl="0"/>
                      <a:r>
                        <a:rPr lang="en-US" sz="2800" dirty="0"/>
                        <a:t>II</a:t>
                      </a:r>
                      <a:endParaRPr lang="he-IL" sz="2800" dirty="0"/>
                    </a:p>
                  </a:txBody>
                  <a:tcPr/>
                </a:tc>
                <a:extLst>
                  <a:ext uri="{0D108BD9-81ED-4DB2-BD59-A6C34878D82A}">
                    <a16:rowId xmlns:a16="http://schemas.microsoft.com/office/drawing/2014/main" val="217656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The update from Elsevier</a:t>
                      </a:r>
                    </a:p>
                  </a:txBody>
                  <a:tcPr/>
                </a:tc>
                <a:tc>
                  <a:txBody>
                    <a:bodyPr/>
                    <a:lstStyle/>
                    <a:p>
                      <a:pPr algn="l" rtl="0"/>
                      <a:r>
                        <a:rPr lang="en-US" sz="2800" dirty="0"/>
                        <a:t>III</a:t>
                      </a:r>
                      <a:endParaRPr lang="he-IL" sz="2800" dirty="0"/>
                    </a:p>
                  </a:txBody>
                  <a:tcPr/>
                </a:tc>
                <a:extLst>
                  <a:ext uri="{0D108BD9-81ED-4DB2-BD59-A6C34878D82A}">
                    <a16:rowId xmlns:a16="http://schemas.microsoft.com/office/drawing/2014/main" val="3720288492"/>
                  </a:ext>
                </a:extLst>
              </a:tr>
              <a:tr h="370840">
                <a:tc>
                  <a:txBody>
                    <a:bodyPr/>
                    <a:lstStyle/>
                    <a:p>
                      <a:pPr algn="l" rtl="0"/>
                      <a:r>
                        <a:rPr lang="en-US" sz="2800" dirty="0"/>
                        <a:t>Summary</a:t>
                      </a:r>
                    </a:p>
                  </a:txBody>
                  <a:tcPr/>
                </a:tc>
                <a:tc>
                  <a:txBody>
                    <a:bodyPr/>
                    <a:lstStyle/>
                    <a:p>
                      <a:pPr algn="l" rtl="0"/>
                      <a:r>
                        <a:rPr lang="en-US" sz="2800" dirty="0"/>
                        <a:t>IV</a:t>
                      </a:r>
                      <a:endParaRPr lang="he-IL" sz="2800" dirty="0"/>
                    </a:p>
                  </a:txBody>
                  <a:tcPr/>
                </a:tc>
                <a:extLst>
                  <a:ext uri="{0D108BD9-81ED-4DB2-BD59-A6C34878D82A}">
                    <a16:rowId xmlns:a16="http://schemas.microsoft.com/office/drawing/2014/main" val="2312769529"/>
                  </a:ext>
                </a:extLst>
              </a:tr>
            </a:tbl>
          </a:graphicData>
        </a:graphic>
      </p:graphicFrame>
    </p:spTree>
    <p:extLst>
      <p:ext uri="{BB962C8B-B14F-4D97-AF65-F5344CB8AC3E}">
        <p14:creationId xmlns:p14="http://schemas.microsoft.com/office/powerpoint/2010/main" val="2476663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7</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a:xfrm>
            <a:off x="395536" y="70415"/>
            <a:ext cx="8424936" cy="576064"/>
          </a:xfrm>
        </p:spPr>
        <p:txBody>
          <a:bodyPr/>
          <a:lstStyle/>
          <a:p>
            <a:r>
              <a:rPr lang="en-US" dirty="0"/>
              <a:t>The setup</a:t>
            </a:r>
          </a:p>
        </p:txBody>
      </p:sp>
      <p:sp>
        <p:nvSpPr>
          <p:cNvPr id="6" name="Content Placeholder 5">
            <a:extLst>
              <a:ext uri="{FF2B5EF4-FFF2-40B4-BE49-F238E27FC236}">
                <a16:creationId xmlns:a16="http://schemas.microsoft.com/office/drawing/2014/main" id="{707198DF-4352-4A67-8581-E6DCCD63AA09}"/>
              </a:ext>
            </a:extLst>
          </p:cNvPr>
          <p:cNvSpPr>
            <a:spLocks noGrp="1"/>
          </p:cNvSpPr>
          <p:nvPr>
            <p:ph idx="1"/>
          </p:nvPr>
        </p:nvSpPr>
        <p:spPr/>
        <p:txBody>
          <a:bodyPr>
            <a:normAutofit/>
          </a:bodyPr>
          <a:lstStyle/>
          <a:p>
            <a:r>
              <a:rPr lang="en-US" dirty="0"/>
              <a:t>The first step is to obtain from Elsevier an institution token.</a:t>
            </a:r>
          </a:p>
          <a:p>
            <a:r>
              <a:rPr lang="en-US" dirty="0"/>
              <a:t>This is a token used by Elsevier to identify your institution and thereby provide the holdings files for your institution.</a:t>
            </a:r>
          </a:p>
          <a:p>
            <a:r>
              <a:rPr lang="en-US" dirty="0"/>
              <a:t>This token will be put into the integration profile.</a:t>
            </a:r>
          </a:p>
        </p:txBody>
      </p:sp>
    </p:spTree>
    <p:extLst>
      <p:ext uri="{BB962C8B-B14F-4D97-AF65-F5344CB8AC3E}">
        <p14:creationId xmlns:p14="http://schemas.microsoft.com/office/powerpoint/2010/main" val="2039054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8</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a:xfrm>
            <a:off x="395536" y="70415"/>
            <a:ext cx="8424936" cy="576064"/>
          </a:xfrm>
        </p:spPr>
        <p:txBody>
          <a:bodyPr/>
          <a:lstStyle/>
          <a:p>
            <a:r>
              <a:rPr lang="en-US" dirty="0"/>
              <a:t>The setup</a:t>
            </a:r>
          </a:p>
        </p:txBody>
      </p:sp>
      <p:sp>
        <p:nvSpPr>
          <p:cNvPr id="6" name="Content Placeholder 5">
            <a:extLst>
              <a:ext uri="{FF2B5EF4-FFF2-40B4-BE49-F238E27FC236}">
                <a16:creationId xmlns:a16="http://schemas.microsoft.com/office/drawing/2014/main" id="{707198DF-4352-4A67-8581-E6DCCD63AA09}"/>
              </a:ext>
            </a:extLst>
          </p:cNvPr>
          <p:cNvSpPr>
            <a:spLocks noGrp="1"/>
          </p:cNvSpPr>
          <p:nvPr>
            <p:ph idx="1"/>
          </p:nvPr>
        </p:nvSpPr>
        <p:spPr>
          <a:xfrm>
            <a:off x="395536" y="771551"/>
            <a:ext cx="8424936" cy="1368152"/>
          </a:xfrm>
        </p:spPr>
        <p:txBody>
          <a:bodyPr>
            <a:normAutofit/>
          </a:bodyPr>
          <a:lstStyle/>
          <a:p>
            <a:r>
              <a:rPr lang="en-US" dirty="0"/>
              <a:t>The second step is to ensure that the Elsevier collections for which you are updating holdings are active collections in Alma.</a:t>
            </a:r>
          </a:p>
          <a:p>
            <a:r>
              <a:rPr lang="en-US" dirty="0"/>
              <a:t>For example:</a:t>
            </a:r>
          </a:p>
        </p:txBody>
      </p:sp>
      <p:pic>
        <p:nvPicPr>
          <p:cNvPr id="7" name="Picture 6">
            <a:extLst>
              <a:ext uri="{FF2B5EF4-FFF2-40B4-BE49-F238E27FC236}">
                <a16:creationId xmlns:a16="http://schemas.microsoft.com/office/drawing/2014/main" id="{D39DBF28-C325-4CC7-930F-8327210810F6}"/>
              </a:ext>
            </a:extLst>
          </p:cNvPr>
          <p:cNvPicPr>
            <a:picLocks noChangeAspect="1"/>
          </p:cNvPicPr>
          <p:nvPr/>
        </p:nvPicPr>
        <p:blipFill>
          <a:blip r:embed="rId2"/>
          <a:stretch>
            <a:fillRect/>
          </a:stretch>
        </p:blipFill>
        <p:spPr>
          <a:xfrm>
            <a:off x="251520" y="2221226"/>
            <a:ext cx="3960000" cy="2275690"/>
          </a:xfrm>
          <a:prstGeom prst="rect">
            <a:avLst/>
          </a:prstGeom>
          <a:ln>
            <a:solidFill>
              <a:schemeClr val="accent1"/>
            </a:solidFill>
          </a:ln>
        </p:spPr>
      </p:pic>
      <p:pic>
        <p:nvPicPr>
          <p:cNvPr id="8" name="Picture 7">
            <a:extLst>
              <a:ext uri="{FF2B5EF4-FFF2-40B4-BE49-F238E27FC236}">
                <a16:creationId xmlns:a16="http://schemas.microsoft.com/office/drawing/2014/main" id="{74433E43-27E9-402C-BD44-EA81DE9CC192}"/>
              </a:ext>
            </a:extLst>
          </p:cNvPr>
          <p:cNvPicPr>
            <a:picLocks noChangeAspect="1"/>
          </p:cNvPicPr>
          <p:nvPr/>
        </p:nvPicPr>
        <p:blipFill>
          <a:blip r:embed="rId3"/>
          <a:stretch>
            <a:fillRect/>
          </a:stretch>
        </p:blipFill>
        <p:spPr>
          <a:xfrm>
            <a:off x="4797549" y="2240276"/>
            <a:ext cx="4250402" cy="2275690"/>
          </a:xfrm>
          <a:prstGeom prst="rect">
            <a:avLst/>
          </a:prstGeom>
          <a:ln>
            <a:solidFill>
              <a:schemeClr val="accent1"/>
            </a:solidFill>
          </a:ln>
        </p:spPr>
      </p:pic>
    </p:spTree>
    <p:extLst>
      <p:ext uri="{BB962C8B-B14F-4D97-AF65-F5344CB8AC3E}">
        <p14:creationId xmlns:p14="http://schemas.microsoft.com/office/powerpoint/2010/main" val="3941656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9</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lstStyle/>
          <a:p>
            <a:r>
              <a:rPr lang="en-US" dirty="0"/>
              <a:t>The setup</a:t>
            </a:r>
          </a:p>
        </p:txBody>
      </p:sp>
      <p:sp>
        <p:nvSpPr>
          <p:cNvPr id="6" name="Content Placeholder 5">
            <a:extLst>
              <a:ext uri="{FF2B5EF4-FFF2-40B4-BE49-F238E27FC236}">
                <a16:creationId xmlns:a16="http://schemas.microsoft.com/office/drawing/2014/main" id="{707198DF-4352-4A67-8581-E6DCCD63AA09}"/>
              </a:ext>
            </a:extLst>
          </p:cNvPr>
          <p:cNvSpPr>
            <a:spLocks noGrp="1"/>
          </p:cNvSpPr>
          <p:nvPr>
            <p:ph idx="1"/>
          </p:nvPr>
        </p:nvSpPr>
        <p:spPr>
          <a:xfrm>
            <a:off x="395536" y="771551"/>
            <a:ext cx="8424936" cy="1728192"/>
          </a:xfrm>
        </p:spPr>
        <p:txBody>
          <a:bodyPr/>
          <a:lstStyle/>
          <a:p>
            <a:r>
              <a:rPr lang="en-US" dirty="0"/>
              <a:t>The third step is to add an integration profile of type “Upload Electronic Holdings” and choose “Elsevier” as the “Provider”.</a:t>
            </a:r>
          </a:p>
          <a:p>
            <a:r>
              <a:rPr lang="en-US" dirty="0"/>
              <a:t>This is done from the “Profile List” page at “Configuration &gt; General &gt; External Systems &gt; Integration Profiles”</a:t>
            </a:r>
          </a:p>
        </p:txBody>
      </p:sp>
      <p:pic>
        <p:nvPicPr>
          <p:cNvPr id="3" name="Picture 2">
            <a:extLst>
              <a:ext uri="{FF2B5EF4-FFF2-40B4-BE49-F238E27FC236}">
                <a16:creationId xmlns:a16="http://schemas.microsoft.com/office/drawing/2014/main" id="{49BEBD06-5397-4412-B1FF-FBA3921FD6FE}"/>
              </a:ext>
            </a:extLst>
          </p:cNvPr>
          <p:cNvPicPr>
            <a:picLocks noChangeAspect="1"/>
          </p:cNvPicPr>
          <p:nvPr/>
        </p:nvPicPr>
        <p:blipFill>
          <a:blip r:embed="rId2"/>
          <a:stretch>
            <a:fillRect/>
          </a:stretch>
        </p:blipFill>
        <p:spPr>
          <a:xfrm>
            <a:off x="0" y="2713025"/>
            <a:ext cx="9144000" cy="1730933"/>
          </a:xfrm>
          <a:prstGeom prst="rect">
            <a:avLst/>
          </a:prstGeom>
          <a:ln>
            <a:solidFill>
              <a:schemeClr val="accent1"/>
            </a:solidFill>
          </a:ln>
        </p:spPr>
      </p:pic>
      <p:sp>
        <p:nvSpPr>
          <p:cNvPr id="4" name="Rectangle 3">
            <a:extLst>
              <a:ext uri="{FF2B5EF4-FFF2-40B4-BE49-F238E27FC236}">
                <a16:creationId xmlns:a16="http://schemas.microsoft.com/office/drawing/2014/main" id="{B3EE74DA-1BEC-4F30-B748-40F748832B7A}"/>
              </a:ext>
            </a:extLst>
          </p:cNvPr>
          <p:cNvSpPr/>
          <p:nvPr/>
        </p:nvSpPr>
        <p:spPr>
          <a:xfrm>
            <a:off x="6012160" y="3397746"/>
            <a:ext cx="64807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7" name="Rectangle 6">
            <a:extLst>
              <a:ext uri="{FF2B5EF4-FFF2-40B4-BE49-F238E27FC236}">
                <a16:creationId xmlns:a16="http://schemas.microsoft.com/office/drawing/2014/main" id="{21B6C66D-3968-4BC9-A30D-E132748A30AB}"/>
              </a:ext>
            </a:extLst>
          </p:cNvPr>
          <p:cNvSpPr/>
          <p:nvPr/>
        </p:nvSpPr>
        <p:spPr>
          <a:xfrm>
            <a:off x="1403648" y="3075806"/>
            <a:ext cx="1440160" cy="3219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Tree>
    <p:extLst>
      <p:ext uri="{BB962C8B-B14F-4D97-AF65-F5344CB8AC3E}">
        <p14:creationId xmlns:p14="http://schemas.microsoft.com/office/powerpoint/2010/main" val="3702699257"/>
      </p:ext>
    </p:extLst>
  </p:cSld>
  <p:clrMapOvr>
    <a:masterClrMapping/>
  </p:clrMapOvr>
</p:sld>
</file>

<file path=ppt/theme/theme1.xml><?xml version="1.0" encoding="utf-8"?>
<a:theme xmlns:a="http://schemas.openxmlformats.org/drawingml/2006/main" name="IGeLU_2016_16X9 (1)">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ln>
      </a:spPr>
      <a:bodyPr rtlCol="1"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GeLU_2016_16X9.pptx [Read-Only]" id="{5C335E70-52AD-40F3-96F3-3FAD0FEB087D}" vid="{FD81147F-95CE-46DB-8BDE-40D1A94CD9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6780</TotalTime>
  <Words>681</Words>
  <Application>Microsoft Office PowerPoint</Application>
  <PresentationFormat>On-screen Show (16:9)</PresentationFormat>
  <Paragraphs>104</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IGeLU_2016_16X9 (1)</vt:lpstr>
      <vt:lpstr>Upload Electronic Holdings from Elsevier</vt:lpstr>
      <vt:lpstr>Agenda</vt:lpstr>
      <vt:lpstr>Introduction</vt:lpstr>
      <vt:lpstr>Introduction</vt:lpstr>
      <vt:lpstr>Introduction</vt:lpstr>
      <vt:lpstr>Agenda</vt:lpstr>
      <vt:lpstr>The setup</vt:lpstr>
      <vt:lpstr>The setup</vt:lpstr>
      <vt:lpstr>The setup</vt:lpstr>
      <vt:lpstr>The setup</vt:lpstr>
      <vt:lpstr>Agenda</vt:lpstr>
      <vt:lpstr>The update from Elsevier</vt:lpstr>
      <vt:lpstr>The update from Elsevier</vt:lpstr>
      <vt:lpstr>The update from Elsevier</vt:lpstr>
      <vt:lpstr>The update from Elsevier</vt:lpstr>
      <vt:lpstr>The update from Elsevier</vt:lpstr>
      <vt:lpstr>The update from Elsevier</vt:lpstr>
      <vt:lpstr>The update from Elsevier</vt:lpstr>
      <vt:lpstr>Agenda</vt:lpstr>
      <vt:lpstr>Summary</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Yoel Kortick</dc:creator>
  <cp:lastModifiedBy>Yoel Kortick</cp:lastModifiedBy>
  <cp:revision>19</cp:revision>
  <dcterms:created xsi:type="dcterms:W3CDTF">2017-01-02T15:10:30Z</dcterms:created>
  <dcterms:modified xsi:type="dcterms:W3CDTF">2020-01-24T05:40:07Z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4582616</vt:lpwstr>
  </property>
  <property fmtid="{D5CDD505-2E9C-101B-9397-08002B2CF9AE}" pid="3" name="NXPowerLiteSettings">
    <vt:lpwstr>F890061A04D200</vt:lpwstr>
  </property>
  <property fmtid="{D5CDD505-2E9C-101B-9397-08002B2CF9AE}" pid="4" name="NXPowerLiteVersion">
    <vt:lpwstr>D7.0.6</vt:lpwstr>
  </property>
</Properties>
</file>