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1700" r:id="rId2"/>
    <p:sldId id="1708" r:id="rId3"/>
    <p:sldId id="2041" r:id="rId4"/>
    <p:sldId id="2017" r:id="rId5"/>
    <p:sldId id="2042" r:id="rId6"/>
    <p:sldId id="2018" r:id="rId7"/>
    <p:sldId id="2019" r:id="rId8"/>
    <p:sldId id="2043" r:id="rId9"/>
    <p:sldId id="2020" r:id="rId10"/>
    <p:sldId id="2044" r:id="rId11"/>
    <p:sldId id="1880" r:id="rId12"/>
    <p:sldId id="2037" r:id="rId13"/>
    <p:sldId id="2045" r:id="rId14"/>
    <p:sldId id="1881" r:id="rId15"/>
    <p:sldId id="2036" r:id="rId16"/>
    <p:sldId id="2046" r:id="rId17"/>
    <p:sldId id="2030" r:id="rId18"/>
    <p:sldId id="2031" r:id="rId19"/>
    <p:sldId id="2032" r:id="rId20"/>
    <p:sldId id="2047" r:id="rId21"/>
    <p:sldId id="1994" r:id="rId22"/>
    <p:sldId id="1996" r:id="rId23"/>
    <p:sldId id="1882" r:id="rId24"/>
    <p:sldId id="2048" r:id="rId25"/>
    <p:sldId id="2021" r:id="rId26"/>
    <p:sldId id="2022" r:id="rId27"/>
    <p:sldId id="2023" r:id="rId28"/>
    <p:sldId id="2049" r:id="rId29"/>
    <p:sldId id="2033" r:id="rId30"/>
    <p:sldId id="2034" r:id="rId31"/>
    <p:sldId id="2035" r:id="rId32"/>
    <p:sldId id="2050" r:id="rId33"/>
    <p:sldId id="2024" r:id="rId34"/>
    <p:sldId id="2025" r:id="rId35"/>
    <p:sldId id="2026" r:id="rId36"/>
    <p:sldId id="2051" r:id="rId37"/>
    <p:sldId id="2027" r:id="rId38"/>
    <p:sldId id="2028" r:id="rId39"/>
    <p:sldId id="2029" r:id="rId40"/>
    <p:sldId id="2052" r:id="rId41"/>
    <p:sldId id="2038" r:id="rId42"/>
    <p:sldId id="2039" r:id="rId43"/>
    <p:sldId id="2040" r:id="rId44"/>
    <p:sldId id="1692"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067" autoAdjust="0"/>
  </p:normalViewPr>
  <p:slideViewPr>
    <p:cSldViewPr>
      <p:cViewPr varScale="1">
        <p:scale>
          <a:sx n="90" d="100"/>
          <a:sy n="90" d="100"/>
        </p:scale>
        <p:origin x="756" y="-78"/>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11-Sep-19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11-Sep-19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0CF04-E883-4EB2-9E58-2CA49DFC6C59}"/>
              </a:ext>
            </a:extLst>
          </p:cNvPr>
          <p:cNvSpPr/>
          <p:nvPr/>
        </p:nvSpPr>
        <p:spPr>
          <a:xfrm>
            <a:off x="7884368" y="4631368"/>
            <a:ext cx="1080120" cy="426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15429" y="4443958"/>
            <a:ext cx="3448460" cy="339502"/>
          </a:xfrm>
        </p:spPr>
        <p:txBody>
          <a:bodyPr>
            <a:normAutofit fontScale="92500" lnSpcReduction="20000"/>
          </a:bodyPr>
          <a:lstStyle/>
          <a:p>
            <a:r>
              <a:rPr lang="en-US" dirty="0"/>
              <a:t>Yoel Kortick.  Senior Librarian</a:t>
            </a:r>
          </a:p>
        </p:txBody>
      </p:sp>
      <p:sp>
        <p:nvSpPr>
          <p:cNvPr id="6" name="Title 3">
            <a:extLst>
              <a:ext uri="{FF2B5EF4-FFF2-40B4-BE49-F238E27FC236}">
                <a16:creationId xmlns:a16="http://schemas.microsoft.com/office/drawing/2014/main" id="{321319ED-078C-4E7C-817D-BE9C87701EFA}"/>
              </a:ext>
            </a:extLst>
          </p:cNvPr>
          <p:cNvSpPr txBox="1">
            <a:spLocks/>
          </p:cNvSpPr>
          <p:nvPr/>
        </p:nvSpPr>
        <p:spPr>
          <a:xfrm>
            <a:off x="227796" y="2859782"/>
            <a:ext cx="8784976" cy="84695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pPr algn="ctr"/>
            <a:r>
              <a:rPr lang="en-US" sz="2800" b="0" dirty="0"/>
              <a:t>Artificial Intelligence in Alma </a:t>
            </a:r>
          </a:p>
          <a:p>
            <a:pPr algn="ctr"/>
            <a:r>
              <a:rPr lang="en-US" sz="2800" b="0" dirty="0"/>
              <a:t>DARA – Data Analysis Recommendation Assistant</a:t>
            </a:r>
            <a:endParaRPr lang="he-IL" sz="2800" b="0" dirty="0"/>
          </a:p>
        </p:txBody>
      </p:sp>
      <p:pic>
        <p:nvPicPr>
          <p:cNvPr id="8" name="Picture 7">
            <a:extLst>
              <a:ext uri="{FF2B5EF4-FFF2-40B4-BE49-F238E27FC236}">
                <a16:creationId xmlns:a16="http://schemas.microsoft.com/office/drawing/2014/main" id="{2166373F-040B-4660-83ED-5EE40137C0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76864" y="4443223"/>
            <a:ext cx="1187624" cy="494411"/>
          </a:xfrm>
          <a:prstGeom prst="rect">
            <a:avLst/>
          </a:prstGeom>
        </p:spPr>
      </p:pic>
      <p:pic>
        <p:nvPicPr>
          <p:cNvPr id="9" name="Picture 8">
            <a:extLst>
              <a:ext uri="{FF2B5EF4-FFF2-40B4-BE49-F238E27FC236}">
                <a16:creationId xmlns:a16="http://schemas.microsoft.com/office/drawing/2014/main" id="{17FEFCD9-95DE-45D6-AE13-84A33849CD97}"/>
              </a:ext>
            </a:extLst>
          </p:cNvPr>
          <p:cNvPicPr>
            <a:picLocks noChangeAspect="1"/>
          </p:cNvPicPr>
          <p:nvPr/>
        </p:nvPicPr>
        <p:blipFill>
          <a:blip r:embed="rId3"/>
          <a:stretch>
            <a:fillRect/>
          </a:stretch>
        </p:blipFill>
        <p:spPr>
          <a:xfrm>
            <a:off x="7014182" y="123478"/>
            <a:ext cx="1998590" cy="756065"/>
          </a:xfrm>
          <a:prstGeom prst="rect">
            <a:avLst/>
          </a:prstGeom>
        </p:spPr>
      </p:pic>
      <p:pic>
        <p:nvPicPr>
          <p:cNvPr id="11" name="Picture 10">
            <a:extLst>
              <a:ext uri="{FF2B5EF4-FFF2-40B4-BE49-F238E27FC236}">
                <a16:creationId xmlns:a16="http://schemas.microsoft.com/office/drawing/2014/main" id="{32C1D858-6E4B-4B35-8005-CE514760A6A1}"/>
              </a:ext>
            </a:extLst>
          </p:cNvPr>
          <p:cNvPicPr>
            <a:picLocks noChangeAspect="1"/>
          </p:cNvPicPr>
          <p:nvPr/>
        </p:nvPicPr>
        <p:blipFill>
          <a:blip r:embed="rId4"/>
          <a:stretch>
            <a:fillRect/>
          </a:stretch>
        </p:blipFill>
        <p:spPr>
          <a:xfrm>
            <a:off x="7003998" y="1419622"/>
            <a:ext cx="1998590" cy="439196"/>
          </a:xfrm>
          <a:prstGeom prst="rect">
            <a:avLst/>
          </a:prstGeom>
        </p:spPr>
      </p:pic>
      <p:pic>
        <p:nvPicPr>
          <p:cNvPr id="13" name="Picture 12">
            <a:extLst>
              <a:ext uri="{FF2B5EF4-FFF2-40B4-BE49-F238E27FC236}">
                <a16:creationId xmlns:a16="http://schemas.microsoft.com/office/drawing/2014/main" id="{8CDB3978-2CBE-4A58-9B9B-9356BA81A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987574"/>
            <a:ext cx="1440160" cy="656275"/>
          </a:xfrm>
          <a:prstGeom prst="rect">
            <a:avLst/>
          </a:prstGeom>
        </p:spPr>
      </p:pic>
      <p:sp>
        <p:nvSpPr>
          <p:cNvPr id="12" name="Title 3">
            <a:extLst>
              <a:ext uri="{FF2B5EF4-FFF2-40B4-BE49-F238E27FC236}">
                <a16:creationId xmlns:a16="http://schemas.microsoft.com/office/drawing/2014/main" id="{BD24676F-6179-4387-AA8E-8FCFE9557617}"/>
              </a:ext>
            </a:extLst>
          </p:cNvPr>
          <p:cNvSpPr txBox="1">
            <a:spLocks/>
          </p:cNvSpPr>
          <p:nvPr/>
        </p:nvSpPr>
        <p:spPr>
          <a:xfrm>
            <a:off x="269762" y="3815182"/>
            <a:ext cx="8784976" cy="707741"/>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pPr algn="ctr"/>
            <a:r>
              <a:rPr lang="en-US" sz="1200" dirty="0"/>
              <a:t>Ex Libris Day - </a:t>
            </a:r>
            <a:r>
              <a:rPr lang="en-US" sz="1200" b="0" dirty="0"/>
              <a:t>National Chung </a:t>
            </a:r>
            <a:r>
              <a:rPr lang="en-US" sz="1200" b="0"/>
              <a:t>Hsing </a:t>
            </a:r>
            <a:r>
              <a:rPr lang="en-US" sz="1200" b="0" dirty="0"/>
              <a:t>University, </a:t>
            </a:r>
          </a:p>
          <a:p>
            <a:pPr algn="ctr"/>
            <a:r>
              <a:rPr lang="en-US" sz="1200" b="0" dirty="0"/>
              <a:t>Taichung,  Taiwan</a:t>
            </a:r>
            <a:endParaRPr lang="he-IL" sz="1200" b="0" dirty="0"/>
          </a:p>
        </p:txBody>
      </p:sp>
      <p:pic>
        <p:nvPicPr>
          <p:cNvPr id="14" name="Picture 13">
            <a:extLst>
              <a:ext uri="{FF2B5EF4-FFF2-40B4-BE49-F238E27FC236}">
                <a16:creationId xmlns:a16="http://schemas.microsoft.com/office/drawing/2014/main" id="{8333B991-CCFE-4B48-8361-039C4282E8EE}"/>
              </a:ext>
            </a:extLst>
          </p:cNvPr>
          <p:cNvPicPr>
            <a:picLocks noChangeAspect="1"/>
          </p:cNvPicPr>
          <p:nvPr/>
        </p:nvPicPr>
        <p:blipFill>
          <a:blip r:embed="rId6"/>
          <a:stretch>
            <a:fillRect/>
          </a:stretch>
        </p:blipFill>
        <p:spPr>
          <a:xfrm>
            <a:off x="134615" y="1360764"/>
            <a:ext cx="1998590" cy="511594"/>
          </a:xfrm>
          <a:prstGeom prst="rect">
            <a:avLst/>
          </a:prstGeom>
        </p:spPr>
      </p:pic>
      <p:pic>
        <p:nvPicPr>
          <p:cNvPr id="15" name="Picture 14">
            <a:extLst>
              <a:ext uri="{FF2B5EF4-FFF2-40B4-BE49-F238E27FC236}">
                <a16:creationId xmlns:a16="http://schemas.microsoft.com/office/drawing/2014/main" id="{98665E2E-36BE-4D5B-B0DB-749A6534024F}"/>
              </a:ext>
            </a:extLst>
          </p:cNvPr>
          <p:cNvPicPr>
            <a:picLocks noChangeAspect="1"/>
          </p:cNvPicPr>
          <p:nvPr/>
        </p:nvPicPr>
        <p:blipFill>
          <a:blip r:embed="rId7"/>
          <a:stretch>
            <a:fillRect/>
          </a:stretch>
        </p:blipFill>
        <p:spPr>
          <a:xfrm>
            <a:off x="107401" y="311724"/>
            <a:ext cx="1998591" cy="599843"/>
          </a:xfrm>
          <a:prstGeom prst="rect">
            <a:avLst/>
          </a:prstGeom>
        </p:spPr>
      </p:pic>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dirty="0"/>
              <a:t>Types of recommendations</a:t>
            </a:r>
          </a:p>
          <a:p>
            <a:r>
              <a:rPr lang="en-US" dirty="0"/>
              <a:t>DARA Based on Analytics</a:t>
            </a:r>
          </a:p>
          <a:p>
            <a:r>
              <a:rPr lang="en-US" sz="2800" b="1"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188880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1E35EC-F911-4944-AC64-2281BF555B00}"/>
              </a:ext>
            </a:extLst>
          </p:cNvPr>
          <p:cNvPicPr>
            <a:picLocks noChangeAspect="1"/>
          </p:cNvPicPr>
          <p:nvPr/>
        </p:nvPicPr>
        <p:blipFill>
          <a:blip r:embed="rId2"/>
          <a:stretch>
            <a:fillRect/>
          </a:stretch>
        </p:blipFill>
        <p:spPr>
          <a:xfrm>
            <a:off x="539552" y="2715502"/>
            <a:ext cx="3263492" cy="119365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DARA</a:t>
            </a:r>
          </a:p>
        </p:txBody>
      </p:sp>
      <p:sp>
        <p:nvSpPr>
          <p:cNvPr id="12" name="Rectangle 11">
            <a:extLst>
              <a:ext uri="{FF2B5EF4-FFF2-40B4-BE49-F238E27FC236}">
                <a16:creationId xmlns:a16="http://schemas.microsoft.com/office/drawing/2014/main" id="{0C1AD5D2-A8D5-4267-B01D-347303C53570}"/>
              </a:ext>
            </a:extLst>
          </p:cNvPr>
          <p:cNvSpPr/>
          <p:nvPr/>
        </p:nvSpPr>
        <p:spPr>
          <a:xfrm>
            <a:off x="1678530" y="2715501"/>
            <a:ext cx="492768" cy="565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414044" y="752605"/>
            <a:ext cx="8282085" cy="1078568"/>
          </a:xfrm>
        </p:spPr>
        <p:txBody>
          <a:bodyPr>
            <a:normAutofit/>
          </a:bodyPr>
          <a:lstStyle/>
          <a:p>
            <a:r>
              <a:rPr lang="en-US" sz="1800" dirty="0"/>
              <a:t>DARA can be accessed either via</a:t>
            </a:r>
          </a:p>
          <a:p>
            <a:pPr lvl="1"/>
            <a:r>
              <a:rPr lang="en-US" sz="1400" dirty="0"/>
              <a:t>Menu “Admin &gt; Recommendations &gt; Manage Recommendations” </a:t>
            </a:r>
          </a:p>
          <a:p>
            <a:pPr lvl="1"/>
            <a:r>
              <a:rPr lang="en-US" sz="1400" dirty="0"/>
              <a:t>Icon “View Recommendations”</a:t>
            </a:r>
          </a:p>
        </p:txBody>
      </p:sp>
      <p:pic>
        <p:nvPicPr>
          <p:cNvPr id="9" name="Picture 8">
            <a:extLst>
              <a:ext uri="{FF2B5EF4-FFF2-40B4-BE49-F238E27FC236}">
                <a16:creationId xmlns:a16="http://schemas.microsoft.com/office/drawing/2014/main" id="{86D9DFBE-4CD0-4256-88D3-3E23C7688DCB}"/>
              </a:ext>
            </a:extLst>
          </p:cNvPr>
          <p:cNvPicPr>
            <a:picLocks noChangeAspect="1"/>
          </p:cNvPicPr>
          <p:nvPr/>
        </p:nvPicPr>
        <p:blipFill>
          <a:blip r:embed="rId3"/>
          <a:stretch>
            <a:fillRect/>
          </a:stretch>
        </p:blipFill>
        <p:spPr>
          <a:xfrm>
            <a:off x="6456212" y="653504"/>
            <a:ext cx="2018516" cy="3891813"/>
          </a:xfrm>
          <a:prstGeom prst="rect">
            <a:avLst/>
          </a:prstGeom>
          <a:ln>
            <a:solidFill>
              <a:schemeClr val="accent1"/>
            </a:solidFill>
          </a:ln>
        </p:spPr>
      </p:pic>
      <p:sp>
        <p:nvSpPr>
          <p:cNvPr id="15" name="Rectangle 14">
            <a:extLst>
              <a:ext uri="{FF2B5EF4-FFF2-40B4-BE49-F238E27FC236}">
                <a16:creationId xmlns:a16="http://schemas.microsoft.com/office/drawing/2014/main" id="{B194B274-48D9-499A-9B1A-E3EC73ADE678}"/>
              </a:ext>
            </a:extLst>
          </p:cNvPr>
          <p:cNvSpPr/>
          <p:nvPr/>
        </p:nvSpPr>
        <p:spPr>
          <a:xfrm>
            <a:off x="6660232" y="3219823"/>
            <a:ext cx="136815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47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39887-840C-4F13-83B5-E66A6BD124EB}"/>
              </a:ext>
            </a:extLst>
          </p:cNvPr>
          <p:cNvPicPr>
            <a:picLocks noChangeAspect="1"/>
          </p:cNvPicPr>
          <p:nvPr/>
        </p:nvPicPr>
        <p:blipFill>
          <a:blip r:embed="rId2"/>
          <a:stretch>
            <a:fillRect/>
          </a:stretch>
        </p:blipFill>
        <p:spPr>
          <a:xfrm>
            <a:off x="2519772" y="1281515"/>
            <a:ext cx="4104456" cy="330955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DARA</a:t>
            </a:r>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327051" y="646479"/>
            <a:ext cx="8282085" cy="1078568"/>
          </a:xfrm>
        </p:spPr>
        <p:txBody>
          <a:bodyPr>
            <a:normAutofit/>
          </a:bodyPr>
          <a:lstStyle/>
          <a:p>
            <a:r>
              <a:rPr lang="en-US" sz="2000" dirty="0"/>
              <a:t>DARA is available to institutions with “Yes” specified as such in the Data Sharing Profile</a:t>
            </a:r>
            <a:endParaRPr lang="en-US" sz="1600" dirty="0"/>
          </a:p>
        </p:txBody>
      </p:sp>
      <p:sp>
        <p:nvSpPr>
          <p:cNvPr id="15" name="Rectangle 14">
            <a:extLst>
              <a:ext uri="{FF2B5EF4-FFF2-40B4-BE49-F238E27FC236}">
                <a16:creationId xmlns:a16="http://schemas.microsoft.com/office/drawing/2014/main" id="{B194B274-48D9-499A-9B1A-E3EC73ADE678}"/>
              </a:ext>
            </a:extLst>
          </p:cNvPr>
          <p:cNvSpPr/>
          <p:nvPr/>
        </p:nvSpPr>
        <p:spPr>
          <a:xfrm>
            <a:off x="2619797" y="3450148"/>
            <a:ext cx="1232123" cy="173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231F47-6548-4E33-B61B-55605164E02C}"/>
              </a:ext>
            </a:extLst>
          </p:cNvPr>
          <p:cNvSpPr/>
          <p:nvPr/>
        </p:nvSpPr>
        <p:spPr>
          <a:xfrm>
            <a:off x="5934505" y="3787728"/>
            <a:ext cx="520423" cy="250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45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endParaRPr lang="en-US" sz="2100" dirty="0"/>
          </a:p>
          <a:p>
            <a:r>
              <a:rPr lang="en-US" dirty="0"/>
              <a:t>Types of recommendations</a:t>
            </a:r>
          </a:p>
          <a:p>
            <a:r>
              <a:rPr lang="en-US" dirty="0"/>
              <a:t>DARA Based on Analytics</a:t>
            </a:r>
          </a:p>
          <a:p>
            <a:r>
              <a:rPr lang="en-US" dirty="0"/>
              <a:t>Accessing DARA</a:t>
            </a:r>
          </a:p>
          <a:p>
            <a:r>
              <a:rPr lang="en-US" sz="2800" b="1"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101427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Filter Recommendations</a:t>
            </a:r>
          </a:p>
        </p:txBody>
      </p:sp>
      <p:pic>
        <p:nvPicPr>
          <p:cNvPr id="3" name="Picture 2">
            <a:extLst>
              <a:ext uri="{FF2B5EF4-FFF2-40B4-BE49-F238E27FC236}">
                <a16:creationId xmlns:a16="http://schemas.microsoft.com/office/drawing/2014/main" id="{332EA2E7-07F3-4D6D-BEAA-315E0FD6FF19}"/>
              </a:ext>
            </a:extLst>
          </p:cNvPr>
          <p:cNvPicPr>
            <a:picLocks noChangeAspect="1"/>
          </p:cNvPicPr>
          <p:nvPr/>
        </p:nvPicPr>
        <p:blipFill>
          <a:blip r:embed="rId2"/>
          <a:stretch>
            <a:fillRect/>
          </a:stretch>
        </p:blipFill>
        <p:spPr>
          <a:xfrm>
            <a:off x="2520265" y="1635646"/>
            <a:ext cx="3754041" cy="3036102"/>
          </a:xfrm>
          <a:prstGeom prst="rect">
            <a:avLst/>
          </a:prstGeom>
          <a:ln>
            <a:solidFill>
              <a:schemeClr val="accent1"/>
            </a:solidFill>
          </a:ln>
        </p:spPr>
      </p:pic>
      <p:sp>
        <p:nvSpPr>
          <p:cNvPr id="7" name="Content Placeholder 5">
            <a:extLst>
              <a:ext uri="{FF2B5EF4-FFF2-40B4-BE49-F238E27FC236}">
                <a16:creationId xmlns:a16="http://schemas.microsoft.com/office/drawing/2014/main" id="{5A8DDBF8-4495-44BD-B26D-93909E5C6CC7}"/>
              </a:ext>
            </a:extLst>
          </p:cNvPr>
          <p:cNvSpPr>
            <a:spLocks noGrp="1"/>
          </p:cNvSpPr>
          <p:nvPr>
            <p:ph idx="1"/>
          </p:nvPr>
        </p:nvSpPr>
        <p:spPr>
          <a:xfrm>
            <a:off x="414044" y="752604"/>
            <a:ext cx="8282085" cy="576065"/>
          </a:xfrm>
        </p:spPr>
        <p:txBody>
          <a:bodyPr>
            <a:normAutofit/>
          </a:bodyPr>
          <a:lstStyle/>
          <a:p>
            <a:r>
              <a:rPr lang="en-US" sz="1800" dirty="0"/>
              <a:t>Filter by type</a:t>
            </a:r>
          </a:p>
        </p:txBody>
      </p:sp>
    </p:spTree>
    <p:extLst>
      <p:ext uri="{BB962C8B-B14F-4D97-AF65-F5344CB8AC3E}">
        <p14:creationId xmlns:p14="http://schemas.microsoft.com/office/powerpoint/2010/main" val="140318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Filter Recommendations</a:t>
            </a:r>
          </a:p>
        </p:txBody>
      </p:sp>
      <p:pic>
        <p:nvPicPr>
          <p:cNvPr id="4" name="Picture 3">
            <a:extLst>
              <a:ext uri="{FF2B5EF4-FFF2-40B4-BE49-F238E27FC236}">
                <a16:creationId xmlns:a16="http://schemas.microsoft.com/office/drawing/2014/main" id="{E2744566-9E50-4D01-B104-274FDC0698EA}"/>
              </a:ext>
            </a:extLst>
          </p:cNvPr>
          <p:cNvPicPr>
            <a:picLocks noChangeAspect="1"/>
          </p:cNvPicPr>
          <p:nvPr/>
        </p:nvPicPr>
        <p:blipFill>
          <a:blip r:embed="rId2"/>
          <a:stretch>
            <a:fillRect/>
          </a:stretch>
        </p:blipFill>
        <p:spPr>
          <a:xfrm>
            <a:off x="1243749" y="1635646"/>
            <a:ext cx="6568611" cy="3034800"/>
          </a:xfrm>
          <a:prstGeom prst="rect">
            <a:avLst/>
          </a:prstGeom>
          <a:ln>
            <a:solidFill>
              <a:schemeClr val="accent1"/>
            </a:solidFill>
          </a:ln>
        </p:spPr>
      </p:pic>
      <p:sp>
        <p:nvSpPr>
          <p:cNvPr id="6" name="Content Placeholder 5">
            <a:extLst>
              <a:ext uri="{FF2B5EF4-FFF2-40B4-BE49-F238E27FC236}">
                <a16:creationId xmlns:a16="http://schemas.microsoft.com/office/drawing/2014/main" id="{B4D10707-EAE1-4816-B70C-65FADC4D5D6D}"/>
              </a:ext>
            </a:extLst>
          </p:cNvPr>
          <p:cNvSpPr>
            <a:spLocks noGrp="1"/>
          </p:cNvSpPr>
          <p:nvPr>
            <p:ph idx="1"/>
          </p:nvPr>
        </p:nvSpPr>
        <p:spPr>
          <a:xfrm>
            <a:off x="414044" y="752604"/>
            <a:ext cx="8282085" cy="576065"/>
          </a:xfrm>
        </p:spPr>
        <p:txBody>
          <a:bodyPr>
            <a:normAutofit/>
          </a:bodyPr>
          <a:lstStyle/>
          <a:p>
            <a:r>
              <a:rPr lang="en-US" sz="1800" dirty="0"/>
              <a:t>Filter by status</a:t>
            </a:r>
          </a:p>
        </p:txBody>
      </p:sp>
    </p:spTree>
    <p:extLst>
      <p:ext uri="{BB962C8B-B14F-4D97-AF65-F5344CB8AC3E}">
        <p14:creationId xmlns:p14="http://schemas.microsoft.com/office/powerpoint/2010/main" val="175009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endParaRPr lang="en-US" sz="2100" dirty="0"/>
          </a:p>
          <a:p>
            <a:r>
              <a:rPr lang="en-US" dirty="0"/>
              <a:t>Types of recommendations</a:t>
            </a:r>
          </a:p>
          <a:p>
            <a:r>
              <a:rPr lang="en-US" dirty="0"/>
              <a:t>DARA Based on Analytics</a:t>
            </a:r>
          </a:p>
          <a:p>
            <a:r>
              <a:rPr lang="en-US" dirty="0"/>
              <a:t>Accessing DARA</a:t>
            </a:r>
          </a:p>
          <a:p>
            <a:r>
              <a:rPr lang="en-US" dirty="0"/>
              <a:t>Filter Recommendations</a:t>
            </a:r>
          </a:p>
          <a:p>
            <a:r>
              <a:rPr lang="en-US" sz="2800" b="1"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317418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E4508-1791-456C-8397-13BD25835FAD}"/>
              </a:ext>
            </a:extLst>
          </p:cNvPr>
          <p:cNvPicPr>
            <a:picLocks noChangeAspect="1"/>
          </p:cNvPicPr>
          <p:nvPr/>
        </p:nvPicPr>
        <p:blipFill>
          <a:blip r:embed="rId2"/>
          <a:stretch>
            <a:fillRect/>
          </a:stretch>
        </p:blipFill>
        <p:spPr>
          <a:xfrm>
            <a:off x="0" y="2062359"/>
            <a:ext cx="9144000" cy="238159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Link Electronic Resources to the CZ</a:t>
            </a:r>
          </a:p>
        </p:txBody>
      </p:sp>
      <p:sp>
        <p:nvSpPr>
          <p:cNvPr id="11" name="Arrow: Right 10">
            <a:extLst>
              <a:ext uri="{FF2B5EF4-FFF2-40B4-BE49-F238E27FC236}">
                <a16:creationId xmlns:a16="http://schemas.microsoft.com/office/drawing/2014/main" id="{D2A8B393-D540-410F-A250-7CD82DBD1AAF}"/>
              </a:ext>
            </a:extLst>
          </p:cNvPr>
          <p:cNvSpPr/>
          <p:nvPr/>
        </p:nvSpPr>
        <p:spPr>
          <a:xfrm>
            <a:off x="6980517" y="3147814"/>
            <a:ext cx="576064" cy="21602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F0E50C01-0063-4D97-8606-CD5E88080D5C}"/>
              </a:ext>
            </a:extLst>
          </p:cNvPr>
          <p:cNvSpPr>
            <a:spLocks noGrp="1"/>
          </p:cNvSpPr>
          <p:nvPr>
            <p:ph idx="1"/>
          </p:nvPr>
        </p:nvSpPr>
        <p:spPr>
          <a:xfrm>
            <a:off x="414044" y="752604"/>
            <a:ext cx="8282085" cy="1243081"/>
          </a:xfrm>
        </p:spPr>
        <p:txBody>
          <a:bodyPr>
            <a:normAutofit fontScale="85000" lnSpcReduction="20000"/>
          </a:bodyPr>
          <a:lstStyle/>
          <a:p>
            <a:r>
              <a:rPr lang="en-US" sz="1800" dirty="0"/>
              <a:t>Here is a recommendation for “Link Electronic Resources to the CZ”.</a:t>
            </a:r>
          </a:p>
          <a:p>
            <a:r>
              <a:rPr lang="en-US" sz="1800" dirty="0"/>
              <a:t>DARA identified that the electronic collection IEEE/IET Electronic Library (IEL) Journals” has local portfolios which can be linked to the CZ based on their ISBN or ISSN. This would be more efficient than handling a local portfolio.</a:t>
            </a:r>
          </a:p>
          <a:p>
            <a:r>
              <a:rPr lang="en-US" sz="1800" dirty="0"/>
              <a:t>We will click “Let’s do it!”</a:t>
            </a:r>
          </a:p>
        </p:txBody>
      </p:sp>
    </p:spTree>
    <p:extLst>
      <p:ext uri="{BB962C8B-B14F-4D97-AF65-F5344CB8AC3E}">
        <p14:creationId xmlns:p14="http://schemas.microsoft.com/office/powerpoint/2010/main" val="82167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99629-AB5C-4851-8287-A62490899BF6}"/>
              </a:ext>
            </a:extLst>
          </p:cNvPr>
          <p:cNvPicPr>
            <a:picLocks noChangeAspect="1"/>
          </p:cNvPicPr>
          <p:nvPr/>
        </p:nvPicPr>
        <p:blipFill>
          <a:blip r:embed="rId2"/>
          <a:stretch>
            <a:fillRect/>
          </a:stretch>
        </p:blipFill>
        <p:spPr>
          <a:xfrm>
            <a:off x="0" y="1369101"/>
            <a:ext cx="9144000" cy="289903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Link Electronic Resources to the CZ</a:t>
            </a:r>
          </a:p>
        </p:txBody>
      </p:sp>
      <p:sp>
        <p:nvSpPr>
          <p:cNvPr id="10" name="Content Placeholder 5">
            <a:extLst>
              <a:ext uri="{FF2B5EF4-FFF2-40B4-BE49-F238E27FC236}">
                <a16:creationId xmlns:a16="http://schemas.microsoft.com/office/drawing/2014/main" id="{6D294F57-7885-4928-A1BF-77896F274A87}"/>
              </a:ext>
            </a:extLst>
          </p:cNvPr>
          <p:cNvSpPr>
            <a:spLocks noGrp="1"/>
          </p:cNvSpPr>
          <p:nvPr>
            <p:ph idx="1"/>
          </p:nvPr>
        </p:nvSpPr>
        <p:spPr>
          <a:xfrm>
            <a:off x="414044" y="752605"/>
            <a:ext cx="8282085" cy="1078568"/>
          </a:xfrm>
        </p:spPr>
        <p:txBody>
          <a:bodyPr>
            <a:normAutofit/>
          </a:bodyPr>
          <a:lstStyle/>
          <a:p>
            <a:r>
              <a:rPr lang="en-US" sz="1800" dirty="0"/>
              <a:t>The following explanation appears.  We will click “I’m Ready”</a:t>
            </a:r>
          </a:p>
        </p:txBody>
      </p:sp>
      <p:sp>
        <p:nvSpPr>
          <p:cNvPr id="13" name="Rectangle 12">
            <a:extLst>
              <a:ext uri="{FF2B5EF4-FFF2-40B4-BE49-F238E27FC236}">
                <a16:creationId xmlns:a16="http://schemas.microsoft.com/office/drawing/2014/main" id="{5DB9819E-201C-4567-AB8F-5307E99D6D07}"/>
              </a:ext>
            </a:extLst>
          </p:cNvPr>
          <p:cNvSpPr/>
          <p:nvPr/>
        </p:nvSpPr>
        <p:spPr>
          <a:xfrm>
            <a:off x="8172400" y="3795886"/>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2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Link Electronic Resources to the CZ</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The “Link Electronic Resources To Community” job appears for the electronic collection and the user merely needs to click “Link”</a:t>
            </a:r>
          </a:p>
        </p:txBody>
      </p:sp>
      <p:pic>
        <p:nvPicPr>
          <p:cNvPr id="4" name="Picture 3">
            <a:extLst>
              <a:ext uri="{FF2B5EF4-FFF2-40B4-BE49-F238E27FC236}">
                <a16:creationId xmlns:a16="http://schemas.microsoft.com/office/drawing/2014/main" id="{E5092950-46FB-4414-8EEC-1A8776A781BB}"/>
              </a:ext>
            </a:extLst>
          </p:cNvPr>
          <p:cNvPicPr>
            <a:picLocks noChangeAspect="1"/>
          </p:cNvPicPr>
          <p:nvPr/>
        </p:nvPicPr>
        <p:blipFill>
          <a:blip r:embed="rId2"/>
          <a:stretch>
            <a:fillRect/>
          </a:stretch>
        </p:blipFill>
        <p:spPr>
          <a:xfrm>
            <a:off x="1239767" y="1707654"/>
            <a:ext cx="6664466" cy="2880320"/>
          </a:xfrm>
          <a:prstGeom prst="rect">
            <a:avLst/>
          </a:prstGeom>
          <a:ln>
            <a:solidFill>
              <a:schemeClr val="accent1"/>
            </a:solidFill>
          </a:ln>
        </p:spPr>
      </p:pic>
    </p:spTree>
    <p:extLst>
      <p:ext uri="{BB962C8B-B14F-4D97-AF65-F5344CB8AC3E}">
        <p14:creationId xmlns:p14="http://schemas.microsoft.com/office/powerpoint/2010/main" val="174106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sz="2800" b="1" dirty="0"/>
              <a:t>Introduction</a:t>
            </a:r>
            <a:endParaRPr lang="en-US" b="1" dirty="0"/>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345890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sz="2800" b="1"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413671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B81AC-2A86-41F5-8D4E-83AAE2E52FBB}"/>
              </a:ext>
            </a:extLst>
          </p:cNvPr>
          <p:cNvPicPr>
            <a:picLocks noChangeAspect="1"/>
          </p:cNvPicPr>
          <p:nvPr/>
        </p:nvPicPr>
        <p:blipFill>
          <a:blip r:embed="rId2"/>
          <a:stretch>
            <a:fillRect/>
          </a:stretch>
        </p:blipFill>
        <p:spPr>
          <a:xfrm>
            <a:off x="-4708" y="1969781"/>
            <a:ext cx="9144000" cy="211947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Automatic Usage Data</a:t>
            </a:r>
          </a:p>
        </p:txBody>
      </p:sp>
      <p:sp>
        <p:nvSpPr>
          <p:cNvPr id="11" name="Arrow: Right 10">
            <a:extLst>
              <a:ext uri="{FF2B5EF4-FFF2-40B4-BE49-F238E27FC236}">
                <a16:creationId xmlns:a16="http://schemas.microsoft.com/office/drawing/2014/main" id="{D2A8B393-D540-410F-A250-7CD82DBD1AAF}"/>
              </a:ext>
            </a:extLst>
          </p:cNvPr>
          <p:cNvSpPr/>
          <p:nvPr/>
        </p:nvSpPr>
        <p:spPr>
          <a:xfrm>
            <a:off x="6980517" y="3092271"/>
            <a:ext cx="576064" cy="21602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F0E50C01-0063-4D97-8606-CD5E88080D5C}"/>
              </a:ext>
            </a:extLst>
          </p:cNvPr>
          <p:cNvSpPr>
            <a:spLocks noGrp="1"/>
          </p:cNvSpPr>
          <p:nvPr>
            <p:ph idx="1"/>
          </p:nvPr>
        </p:nvSpPr>
        <p:spPr>
          <a:xfrm>
            <a:off x="414044" y="752605"/>
            <a:ext cx="8282085" cy="1078568"/>
          </a:xfrm>
        </p:spPr>
        <p:txBody>
          <a:bodyPr>
            <a:normAutofit fontScale="92500" lnSpcReduction="20000"/>
          </a:bodyPr>
          <a:lstStyle/>
          <a:p>
            <a:r>
              <a:rPr lang="en-US" sz="1800" dirty="0"/>
              <a:t>Here is a recommendation for “Automatic Usage Data”.</a:t>
            </a:r>
          </a:p>
          <a:p>
            <a:r>
              <a:rPr lang="en-US" sz="1800" dirty="0"/>
              <a:t>DARA identified that the institution manually loaded a COUNTER report for a vendor that supports automated SUSHI harvesting.</a:t>
            </a:r>
          </a:p>
          <a:p>
            <a:r>
              <a:rPr lang="en-US" sz="1800" dirty="0"/>
              <a:t>We will click “Let’s do it!”</a:t>
            </a:r>
          </a:p>
        </p:txBody>
      </p:sp>
    </p:spTree>
    <p:extLst>
      <p:ext uri="{BB962C8B-B14F-4D97-AF65-F5344CB8AC3E}">
        <p14:creationId xmlns:p14="http://schemas.microsoft.com/office/powerpoint/2010/main" val="249285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771EB2-DBF6-48F8-AE8E-B8D6647991BD}"/>
              </a:ext>
            </a:extLst>
          </p:cNvPr>
          <p:cNvPicPr>
            <a:picLocks noChangeAspect="1"/>
          </p:cNvPicPr>
          <p:nvPr/>
        </p:nvPicPr>
        <p:blipFill>
          <a:blip r:embed="rId2"/>
          <a:stretch>
            <a:fillRect/>
          </a:stretch>
        </p:blipFill>
        <p:spPr>
          <a:xfrm>
            <a:off x="0" y="1320436"/>
            <a:ext cx="9144000" cy="297950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Automatic Usage Data</a:t>
            </a:r>
          </a:p>
        </p:txBody>
      </p:sp>
      <p:sp>
        <p:nvSpPr>
          <p:cNvPr id="10" name="Content Placeholder 5">
            <a:extLst>
              <a:ext uri="{FF2B5EF4-FFF2-40B4-BE49-F238E27FC236}">
                <a16:creationId xmlns:a16="http://schemas.microsoft.com/office/drawing/2014/main" id="{6D294F57-7885-4928-A1BF-77896F274A87}"/>
              </a:ext>
            </a:extLst>
          </p:cNvPr>
          <p:cNvSpPr>
            <a:spLocks noGrp="1"/>
          </p:cNvSpPr>
          <p:nvPr>
            <p:ph idx="1"/>
          </p:nvPr>
        </p:nvSpPr>
        <p:spPr>
          <a:xfrm>
            <a:off x="414044" y="752605"/>
            <a:ext cx="8282085" cy="1078568"/>
          </a:xfrm>
        </p:spPr>
        <p:txBody>
          <a:bodyPr>
            <a:normAutofit/>
          </a:bodyPr>
          <a:lstStyle/>
          <a:p>
            <a:r>
              <a:rPr lang="en-US" sz="1800" dirty="0"/>
              <a:t>The following explanation appears.  We will click “I’m Ready”</a:t>
            </a:r>
          </a:p>
        </p:txBody>
      </p:sp>
      <p:sp>
        <p:nvSpPr>
          <p:cNvPr id="13" name="Rectangle 12">
            <a:extLst>
              <a:ext uri="{FF2B5EF4-FFF2-40B4-BE49-F238E27FC236}">
                <a16:creationId xmlns:a16="http://schemas.microsoft.com/office/drawing/2014/main" id="{5DB9819E-201C-4567-AB8F-5307E99D6D07}"/>
              </a:ext>
            </a:extLst>
          </p:cNvPr>
          <p:cNvSpPr/>
          <p:nvPr/>
        </p:nvSpPr>
        <p:spPr>
          <a:xfrm>
            <a:off x="8172400" y="3795886"/>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59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C5E47-BFB0-4F52-BFA9-8A5FEAD0AE1B}"/>
              </a:ext>
            </a:extLst>
          </p:cNvPr>
          <p:cNvPicPr>
            <a:picLocks noChangeAspect="1"/>
          </p:cNvPicPr>
          <p:nvPr/>
        </p:nvPicPr>
        <p:blipFill>
          <a:blip r:embed="rId2"/>
          <a:stretch>
            <a:fillRect/>
          </a:stretch>
        </p:blipFill>
        <p:spPr>
          <a:xfrm>
            <a:off x="0" y="1440264"/>
            <a:ext cx="9144000" cy="321971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Automatic Usage Data</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The SUSHI Account page for the vendor appears and the institution can begin adding details and credentials.</a:t>
            </a:r>
          </a:p>
        </p:txBody>
      </p:sp>
    </p:spTree>
    <p:extLst>
      <p:ext uri="{BB962C8B-B14F-4D97-AF65-F5344CB8AC3E}">
        <p14:creationId xmlns:p14="http://schemas.microsoft.com/office/powerpoint/2010/main" val="350590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endParaRPr lang="en-US" sz="2100" dirty="0"/>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sz="2800" b="1"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88175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995C5-9E68-4302-ABC6-0380B983ACB7}"/>
              </a:ext>
            </a:extLst>
          </p:cNvPr>
          <p:cNvPicPr>
            <a:picLocks noChangeAspect="1"/>
          </p:cNvPicPr>
          <p:nvPr/>
        </p:nvPicPr>
        <p:blipFill>
          <a:blip r:embed="rId2"/>
          <a:stretch>
            <a:fillRect/>
          </a:stretch>
        </p:blipFill>
        <p:spPr>
          <a:xfrm>
            <a:off x="0" y="1955860"/>
            <a:ext cx="9144000" cy="21280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Use Electronic Inventory Features</a:t>
            </a:r>
          </a:p>
        </p:txBody>
      </p:sp>
      <p:sp>
        <p:nvSpPr>
          <p:cNvPr id="11" name="Arrow: Right 10">
            <a:extLst>
              <a:ext uri="{FF2B5EF4-FFF2-40B4-BE49-F238E27FC236}">
                <a16:creationId xmlns:a16="http://schemas.microsoft.com/office/drawing/2014/main" id="{D2A8B393-D540-410F-A250-7CD82DBD1AAF}"/>
              </a:ext>
            </a:extLst>
          </p:cNvPr>
          <p:cNvSpPr/>
          <p:nvPr/>
        </p:nvSpPr>
        <p:spPr>
          <a:xfrm>
            <a:off x="6948264" y="3068418"/>
            <a:ext cx="576064" cy="21602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F0E50C01-0063-4D97-8606-CD5E88080D5C}"/>
              </a:ext>
            </a:extLst>
          </p:cNvPr>
          <p:cNvSpPr>
            <a:spLocks noGrp="1"/>
          </p:cNvSpPr>
          <p:nvPr>
            <p:ph idx="1"/>
          </p:nvPr>
        </p:nvSpPr>
        <p:spPr>
          <a:xfrm>
            <a:off x="414044" y="752605"/>
            <a:ext cx="8282085" cy="1078568"/>
          </a:xfrm>
        </p:spPr>
        <p:txBody>
          <a:bodyPr>
            <a:normAutofit fontScale="92500" lnSpcReduction="20000"/>
          </a:bodyPr>
          <a:lstStyle/>
          <a:p>
            <a:r>
              <a:rPr lang="en-US" sz="1800" dirty="0"/>
              <a:t>Here is a recommendation for “Use Electronic Inventory Features”.</a:t>
            </a:r>
          </a:p>
          <a:p>
            <a:r>
              <a:rPr lang="en-US" sz="1800" dirty="0"/>
              <a:t>DARA identified that the institution has an electronic collection for Springer Link but has not created the “Upload Electronic Holdings” Integration Profile for Springer Link.</a:t>
            </a:r>
          </a:p>
          <a:p>
            <a:r>
              <a:rPr lang="en-US" sz="1800" dirty="0"/>
              <a:t>We will click “Let’s do it!”</a:t>
            </a:r>
          </a:p>
        </p:txBody>
      </p:sp>
    </p:spTree>
    <p:extLst>
      <p:ext uri="{BB962C8B-B14F-4D97-AF65-F5344CB8AC3E}">
        <p14:creationId xmlns:p14="http://schemas.microsoft.com/office/powerpoint/2010/main" val="125556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89950-50C9-480A-BCC9-BF25C9726281}"/>
              </a:ext>
            </a:extLst>
          </p:cNvPr>
          <p:cNvPicPr>
            <a:picLocks noChangeAspect="1"/>
          </p:cNvPicPr>
          <p:nvPr/>
        </p:nvPicPr>
        <p:blipFill>
          <a:blip r:embed="rId2"/>
          <a:stretch>
            <a:fillRect/>
          </a:stretch>
        </p:blipFill>
        <p:spPr>
          <a:xfrm>
            <a:off x="1115616" y="1291889"/>
            <a:ext cx="6804248" cy="325789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Use Electronic Inventory Features</a:t>
            </a:r>
          </a:p>
        </p:txBody>
      </p:sp>
      <p:sp>
        <p:nvSpPr>
          <p:cNvPr id="10" name="Content Placeholder 5">
            <a:extLst>
              <a:ext uri="{FF2B5EF4-FFF2-40B4-BE49-F238E27FC236}">
                <a16:creationId xmlns:a16="http://schemas.microsoft.com/office/drawing/2014/main" id="{6D294F57-7885-4928-A1BF-77896F274A87}"/>
              </a:ext>
            </a:extLst>
          </p:cNvPr>
          <p:cNvSpPr>
            <a:spLocks noGrp="1"/>
          </p:cNvSpPr>
          <p:nvPr>
            <p:ph idx="1"/>
          </p:nvPr>
        </p:nvSpPr>
        <p:spPr>
          <a:xfrm>
            <a:off x="414044" y="752605"/>
            <a:ext cx="8282085" cy="1078568"/>
          </a:xfrm>
        </p:spPr>
        <p:txBody>
          <a:bodyPr>
            <a:normAutofit/>
          </a:bodyPr>
          <a:lstStyle/>
          <a:p>
            <a:r>
              <a:rPr lang="en-US" sz="1800" dirty="0"/>
              <a:t>The following explanation appears.  We will click “I’m Ready”</a:t>
            </a:r>
          </a:p>
        </p:txBody>
      </p:sp>
      <p:sp>
        <p:nvSpPr>
          <p:cNvPr id="13" name="Rectangle 12">
            <a:extLst>
              <a:ext uri="{FF2B5EF4-FFF2-40B4-BE49-F238E27FC236}">
                <a16:creationId xmlns:a16="http://schemas.microsoft.com/office/drawing/2014/main" id="{5DB9819E-201C-4567-AB8F-5307E99D6D07}"/>
              </a:ext>
            </a:extLst>
          </p:cNvPr>
          <p:cNvSpPr/>
          <p:nvPr/>
        </p:nvSpPr>
        <p:spPr>
          <a:xfrm>
            <a:off x="7124533" y="4163282"/>
            <a:ext cx="755576" cy="296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53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Use Electronic Inventory Features</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The user is taken to the Integration profile of type Upload Electronic Holdings” for Springer and merely needs to enter the Institution token ID.</a:t>
            </a:r>
          </a:p>
        </p:txBody>
      </p:sp>
      <p:pic>
        <p:nvPicPr>
          <p:cNvPr id="4" name="Picture 3">
            <a:extLst>
              <a:ext uri="{FF2B5EF4-FFF2-40B4-BE49-F238E27FC236}">
                <a16:creationId xmlns:a16="http://schemas.microsoft.com/office/drawing/2014/main" id="{6528AE47-E8AB-4B2D-B8D8-D86227DC21E4}"/>
              </a:ext>
            </a:extLst>
          </p:cNvPr>
          <p:cNvPicPr>
            <a:picLocks noChangeAspect="1"/>
          </p:cNvPicPr>
          <p:nvPr/>
        </p:nvPicPr>
        <p:blipFill>
          <a:blip r:embed="rId2"/>
          <a:stretch>
            <a:fillRect/>
          </a:stretch>
        </p:blipFill>
        <p:spPr>
          <a:xfrm>
            <a:off x="0" y="1757354"/>
            <a:ext cx="9144000" cy="2686604"/>
          </a:xfrm>
          <a:prstGeom prst="rect">
            <a:avLst/>
          </a:prstGeom>
          <a:ln>
            <a:solidFill>
              <a:schemeClr val="accent1"/>
            </a:solidFill>
          </a:ln>
        </p:spPr>
      </p:pic>
    </p:spTree>
    <p:extLst>
      <p:ext uri="{BB962C8B-B14F-4D97-AF65-F5344CB8AC3E}">
        <p14:creationId xmlns:p14="http://schemas.microsoft.com/office/powerpoint/2010/main" val="104452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sz="2800" b="1"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1227366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1C794F-59BB-4415-9740-0573482DBB7E}"/>
              </a:ext>
            </a:extLst>
          </p:cNvPr>
          <p:cNvPicPr>
            <a:picLocks noChangeAspect="1"/>
          </p:cNvPicPr>
          <p:nvPr/>
        </p:nvPicPr>
        <p:blipFill>
          <a:blip r:embed="rId2"/>
          <a:stretch>
            <a:fillRect/>
          </a:stretch>
        </p:blipFill>
        <p:spPr>
          <a:xfrm>
            <a:off x="0" y="1923678"/>
            <a:ext cx="9144000" cy="25388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Unavailable Portfolios</a:t>
            </a:r>
          </a:p>
        </p:txBody>
      </p:sp>
      <p:sp>
        <p:nvSpPr>
          <p:cNvPr id="11" name="Arrow: Right 10">
            <a:extLst>
              <a:ext uri="{FF2B5EF4-FFF2-40B4-BE49-F238E27FC236}">
                <a16:creationId xmlns:a16="http://schemas.microsoft.com/office/drawing/2014/main" id="{D2A8B393-D540-410F-A250-7CD82DBD1AAF}"/>
              </a:ext>
            </a:extLst>
          </p:cNvPr>
          <p:cNvSpPr/>
          <p:nvPr/>
        </p:nvSpPr>
        <p:spPr>
          <a:xfrm>
            <a:off x="6948264" y="3068418"/>
            <a:ext cx="576064" cy="21602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F0E50C01-0063-4D97-8606-CD5E88080D5C}"/>
              </a:ext>
            </a:extLst>
          </p:cNvPr>
          <p:cNvSpPr>
            <a:spLocks noGrp="1"/>
          </p:cNvSpPr>
          <p:nvPr>
            <p:ph idx="1"/>
          </p:nvPr>
        </p:nvSpPr>
        <p:spPr>
          <a:xfrm>
            <a:off x="414044" y="752605"/>
            <a:ext cx="8282085" cy="1078568"/>
          </a:xfrm>
        </p:spPr>
        <p:txBody>
          <a:bodyPr>
            <a:normAutofit fontScale="70000" lnSpcReduction="20000"/>
          </a:bodyPr>
          <a:lstStyle/>
          <a:p>
            <a:r>
              <a:rPr lang="en-US" sz="1800" dirty="0"/>
              <a:t>Here is a recommendation for “Unavailable Portfolios”. DARA identified that the electronic collection “Wiley Online Library” includes 1670 portfolios and 131 of those portfolios are unavailable.</a:t>
            </a:r>
          </a:p>
          <a:p>
            <a:r>
              <a:rPr lang="en-US" sz="1800" dirty="0"/>
              <a:t>The institution may wish to review these portfolios and activate them so that they will be published to discovery and available to users.</a:t>
            </a:r>
          </a:p>
          <a:p>
            <a:r>
              <a:rPr lang="en-US" sz="1800" dirty="0"/>
              <a:t>We will click “Let’s do it!”</a:t>
            </a:r>
          </a:p>
        </p:txBody>
      </p:sp>
    </p:spTree>
    <p:extLst>
      <p:ext uri="{BB962C8B-B14F-4D97-AF65-F5344CB8AC3E}">
        <p14:creationId xmlns:p14="http://schemas.microsoft.com/office/powerpoint/2010/main" val="360755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50993"/>
          </a:xfrm>
        </p:spPr>
        <p:txBody>
          <a:bodyPr>
            <a:normAutofit lnSpcReduction="10000"/>
          </a:bodyPr>
          <a:lstStyle/>
          <a:p>
            <a:r>
              <a:rPr lang="en-US" dirty="0"/>
              <a:t>DARA is Alma’s </a:t>
            </a:r>
            <a:r>
              <a:rPr lang="en-US" b="1" u="sng" dirty="0"/>
              <a:t>D</a:t>
            </a:r>
            <a:r>
              <a:rPr lang="en-US" dirty="0"/>
              <a:t>ata </a:t>
            </a:r>
            <a:r>
              <a:rPr lang="en-US" b="1" u="sng" dirty="0"/>
              <a:t>A</a:t>
            </a:r>
            <a:r>
              <a:rPr lang="en-US" dirty="0"/>
              <a:t>nalysis </a:t>
            </a:r>
            <a:r>
              <a:rPr lang="en-US" b="1" u="sng" dirty="0"/>
              <a:t>R</a:t>
            </a:r>
            <a:r>
              <a:rPr lang="en-US" dirty="0"/>
              <a:t>ecommendation </a:t>
            </a:r>
            <a:r>
              <a:rPr lang="en-US" b="1" u="sng" dirty="0"/>
              <a:t>A</a:t>
            </a:r>
            <a:r>
              <a:rPr lang="en-US" dirty="0"/>
              <a:t>ssistant</a:t>
            </a:r>
          </a:p>
          <a:p>
            <a:endParaRPr lang="en-US" dirty="0"/>
          </a:p>
        </p:txBody>
      </p:sp>
      <p:pic>
        <p:nvPicPr>
          <p:cNvPr id="3" name="Picture 2">
            <a:extLst>
              <a:ext uri="{FF2B5EF4-FFF2-40B4-BE49-F238E27FC236}">
                <a16:creationId xmlns:a16="http://schemas.microsoft.com/office/drawing/2014/main" id="{25EF6045-6817-4F09-AE25-C39A0316C203}"/>
              </a:ext>
            </a:extLst>
          </p:cNvPr>
          <p:cNvPicPr>
            <a:picLocks noChangeAspect="1"/>
          </p:cNvPicPr>
          <p:nvPr/>
        </p:nvPicPr>
        <p:blipFill>
          <a:blip r:embed="rId2"/>
          <a:stretch>
            <a:fillRect/>
          </a:stretch>
        </p:blipFill>
        <p:spPr>
          <a:xfrm>
            <a:off x="2195736" y="1220544"/>
            <a:ext cx="4660109" cy="3367430"/>
          </a:xfrm>
          <a:prstGeom prst="rect">
            <a:avLst/>
          </a:prstGeom>
        </p:spPr>
      </p:pic>
    </p:spTree>
    <p:extLst>
      <p:ext uri="{BB962C8B-B14F-4D97-AF65-F5344CB8AC3E}">
        <p14:creationId xmlns:p14="http://schemas.microsoft.com/office/powerpoint/2010/main" val="2511377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CB99C4-B983-4013-BFE4-E22240FB459E}"/>
              </a:ext>
            </a:extLst>
          </p:cNvPr>
          <p:cNvPicPr>
            <a:picLocks noChangeAspect="1"/>
          </p:cNvPicPr>
          <p:nvPr/>
        </p:nvPicPr>
        <p:blipFill>
          <a:blip r:embed="rId2"/>
          <a:stretch>
            <a:fillRect/>
          </a:stretch>
        </p:blipFill>
        <p:spPr>
          <a:xfrm>
            <a:off x="0" y="1465096"/>
            <a:ext cx="9144000" cy="290685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Unavailable Portfolios</a:t>
            </a:r>
          </a:p>
        </p:txBody>
      </p:sp>
      <p:sp>
        <p:nvSpPr>
          <p:cNvPr id="10" name="Content Placeholder 5">
            <a:extLst>
              <a:ext uri="{FF2B5EF4-FFF2-40B4-BE49-F238E27FC236}">
                <a16:creationId xmlns:a16="http://schemas.microsoft.com/office/drawing/2014/main" id="{6D294F57-7885-4928-A1BF-77896F274A87}"/>
              </a:ext>
            </a:extLst>
          </p:cNvPr>
          <p:cNvSpPr>
            <a:spLocks noGrp="1"/>
          </p:cNvSpPr>
          <p:nvPr>
            <p:ph idx="1"/>
          </p:nvPr>
        </p:nvSpPr>
        <p:spPr>
          <a:xfrm>
            <a:off x="414044" y="752605"/>
            <a:ext cx="8282085" cy="1078568"/>
          </a:xfrm>
        </p:spPr>
        <p:txBody>
          <a:bodyPr>
            <a:normAutofit/>
          </a:bodyPr>
          <a:lstStyle/>
          <a:p>
            <a:r>
              <a:rPr lang="en-US" sz="1800" dirty="0"/>
              <a:t>The following explanation appears.  We will click “I’m Ready”</a:t>
            </a:r>
          </a:p>
        </p:txBody>
      </p:sp>
      <p:sp>
        <p:nvSpPr>
          <p:cNvPr id="13" name="Rectangle 12">
            <a:extLst>
              <a:ext uri="{FF2B5EF4-FFF2-40B4-BE49-F238E27FC236}">
                <a16:creationId xmlns:a16="http://schemas.microsoft.com/office/drawing/2014/main" id="{5DB9819E-201C-4567-AB8F-5307E99D6D07}"/>
              </a:ext>
            </a:extLst>
          </p:cNvPr>
          <p:cNvSpPr/>
          <p:nvPr/>
        </p:nvSpPr>
        <p:spPr>
          <a:xfrm>
            <a:off x="8172400" y="3884200"/>
            <a:ext cx="86409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746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Unavailable Portfolios</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The user is taken to the electronic service editor of the collection with the list of unavailable portfolios.  For here the user can do as desired with these portfolios (for example activate them)record and can do as desired</a:t>
            </a:r>
          </a:p>
        </p:txBody>
      </p:sp>
      <p:pic>
        <p:nvPicPr>
          <p:cNvPr id="3" name="Picture 2">
            <a:extLst>
              <a:ext uri="{FF2B5EF4-FFF2-40B4-BE49-F238E27FC236}">
                <a16:creationId xmlns:a16="http://schemas.microsoft.com/office/drawing/2014/main" id="{C7D2A8A5-52B2-4AFE-B33D-4A135C317C9B}"/>
              </a:ext>
            </a:extLst>
          </p:cNvPr>
          <p:cNvPicPr>
            <a:picLocks noChangeAspect="1"/>
          </p:cNvPicPr>
          <p:nvPr/>
        </p:nvPicPr>
        <p:blipFill>
          <a:blip r:embed="rId2"/>
          <a:stretch>
            <a:fillRect/>
          </a:stretch>
        </p:blipFill>
        <p:spPr>
          <a:xfrm>
            <a:off x="1187624" y="1707655"/>
            <a:ext cx="6755348" cy="3037090"/>
          </a:xfrm>
          <a:prstGeom prst="rect">
            <a:avLst/>
          </a:prstGeom>
          <a:ln>
            <a:solidFill>
              <a:schemeClr val="accent1"/>
            </a:solidFill>
          </a:ln>
        </p:spPr>
      </p:pic>
    </p:spTree>
    <p:extLst>
      <p:ext uri="{BB962C8B-B14F-4D97-AF65-F5344CB8AC3E}">
        <p14:creationId xmlns:p14="http://schemas.microsoft.com/office/powerpoint/2010/main" val="286827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sz="2800" b="1"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181697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DEDD57-E947-4EBE-91B7-DAEF38DD63E2}"/>
              </a:ext>
            </a:extLst>
          </p:cNvPr>
          <p:cNvPicPr>
            <a:picLocks noChangeAspect="1"/>
          </p:cNvPicPr>
          <p:nvPr/>
        </p:nvPicPr>
        <p:blipFill>
          <a:blip r:embed="rId2"/>
          <a:stretch>
            <a:fillRect/>
          </a:stretch>
        </p:blipFill>
        <p:spPr>
          <a:xfrm>
            <a:off x="0" y="1923678"/>
            <a:ext cx="9144000" cy="23746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Missing Items</a:t>
            </a:r>
          </a:p>
        </p:txBody>
      </p:sp>
      <p:sp>
        <p:nvSpPr>
          <p:cNvPr id="11" name="Arrow: Right 10">
            <a:extLst>
              <a:ext uri="{FF2B5EF4-FFF2-40B4-BE49-F238E27FC236}">
                <a16:creationId xmlns:a16="http://schemas.microsoft.com/office/drawing/2014/main" id="{D2A8B393-D540-410F-A250-7CD82DBD1AAF}"/>
              </a:ext>
            </a:extLst>
          </p:cNvPr>
          <p:cNvSpPr/>
          <p:nvPr/>
        </p:nvSpPr>
        <p:spPr>
          <a:xfrm>
            <a:off x="6948264" y="3068418"/>
            <a:ext cx="576064" cy="21602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F0E50C01-0063-4D97-8606-CD5E88080D5C}"/>
              </a:ext>
            </a:extLst>
          </p:cNvPr>
          <p:cNvSpPr>
            <a:spLocks noGrp="1"/>
          </p:cNvSpPr>
          <p:nvPr>
            <p:ph idx="1"/>
          </p:nvPr>
        </p:nvSpPr>
        <p:spPr>
          <a:xfrm>
            <a:off x="414044" y="752605"/>
            <a:ext cx="8282085" cy="1078568"/>
          </a:xfrm>
        </p:spPr>
        <p:txBody>
          <a:bodyPr>
            <a:normAutofit fontScale="70000" lnSpcReduction="20000"/>
          </a:bodyPr>
          <a:lstStyle/>
          <a:p>
            <a:r>
              <a:rPr lang="en-US" sz="1800" dirty="0"/>
              <a:t>Here is a recommendation for “Missing Items”.</a:t>
            </a:r>
          </a:p>
          <a:p>
            <a:r>
              <a:rPr lang="en-US" sz="1800" dirty="0"/>
              <a:t>DARA identified that the institution has an item in status missing for over two years.  DARA recommends reviewing the item if found removing the missing status.  If the item is really missing the institution may wish to withdraw it from the catalog.</a:t>
            </a:r>
          </a:p>
          <a:p>
            <a:r>
              <a:rPr lang="en-US" sz="1800" dirty="0"/>
              <a:t>We will click “Let’s do it!”</a:t>
            </a:r>
          </a:p>
        </p:txBody>
      </p:sp>
    </p:spTree>
    <p:extLst>
      <p:ext uri="{BB962C8B-B14F-4D97-AF65-F5344CB8AC3E}">
        <p14:creationId xmlns:p14="http://schemas.microsoft.com/office/powerpoint/2010/main" val="3380120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76DF9-B02A-4E1F-B445-615462B9734F}"/>
              </a:ext>
            </a:extLst>
          </p:cNvPr>
          <p:cNvPicPr>
            <a:picLocks noChangeAspect="1"/>
          </p:cNvPicPr>
          <p:nvPr/>
        </p:nvPicPr>
        <p:blipFill>
          <a:blip r:embed="rId2"/>
          <a:stretch>
            <a:fillRect/>
          </a:stretch>
        </p:blipFill>
        <p:spPr>
          <a:xfrm>
            <a:off x="0" y="1236210"/>
            <a:ext cx="9144000" cy="313574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Missing Items</a:t>
            </a:r>
          </a:p>
        </p:txBody>
      </p:sp>
      <p:sp>
        <p:nvSpPr>
          <p:cNvPr id="10" name="Content Placeholder 5">
            <a:extLst>
              <a:ext uri="{FF2B5EF4-FFF2-40B4-BE49-F238E27FC236}">
                <a16:creationId xmlns:a16="http://schemas.microsoft.com/office/drawing/2014/main" id="{6D294F57-7885-4928-A1BF-77896F274A87}"/>
              </a:ext>
            </a:extLst>
          </p:cNvPr>
          <p:cNvSpPr>
            <a:spLocks noGrp="1"/>
          </p:cNvSpPr>
          <p:nvPr>
            <p:ph idx="1"/>
          </p:nvPr>
        </p:nvSpPr>
        <p:spPr>
          <a:xfrm>
            <a:off x="414044" y="752605"/>
            <a:ext cx="8282085" cy="1078568"/>
          </a:xfrm>
        </p:spPr>
        <p:txBody>
          <a:bodyPr>
            <a:normAutofit/>
          </a:bodyPr>
          <a:lstStyle/>
          <a:p>
            <a:r>
              <a:rPr lang="en-US" sz="1800" dirty="0"/>
              <a:t>The following explanation appears.  We will click “I’m Ready”</a:t>
            </a:r>
          </a:p>
        </p:txBody>
      </p:sp>
      <p:sp>
        <p:nvSpPr>
          <p:cNvPr id="13" name="Rectangle 12">
            <a:extLst>
              <a:ext uri="{FF2B5EF4-FFF2-40B4-BE49-F238E27FC236}">
                <a16:creationId xmlns:a16="http://schemas.microsoft.com/office/drawing/2014/main" id="{5DB9819E-201C-4567-AB8F-5307E99D6D07}"/>
              </a:ext>
            </a:extLst>
          </p:cNvPr>
          <p:cNvSpPr/>
          <p:nvPr/>
        </p:nvSpPr>
        <p:spPr>
          <a:xfrm>
            <a:off x="8097756" y="3884200"/>
            <a:ext cx="93873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155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Missing Items</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The user is taken to physical item editor and can do as desired</a:t>
            </a:r>
          </a:p>
        </p:txBody>
      </p:sp>
      <p:pic>
        <p:nvPicPr>
          <p:cNvPr id="3" name="Picture 2">
            <a:extLst>
              <a:ext uri="{FF2B5EF4-FFF2-40B4-BE49-F238E27FC236}">
                <a16:creationId xmlns:a16="http://schemas.microsoft.com/office/drawing/2014/main" id="{1F9AFD38-23F3-40B8-BF8A-88F4FEA743FD}"/>
              </a:ext>
            </a:extLst>
          </p:cNvPr>
          <p:cNvPicPr>
            <a:picLocks noChangeAspect="1"/>
          </p:cNvPicPr>
          <p:nvPr/>
        </p:nvPicPr>
        <p:blipFill>
          <a:blip r:embed="rId2"/>
          <a:stretch>
            <a:fillRect/>
          </a:stretch>
        </p:blipFill>
        <p:spPr>
          <a:xfrm>
            <a:off x="737828" y="1291889"/>
            <a:ext cx="7668344" cy="3214652"/>
          </a:xfrm>
          <a:prstGeom prst="rect">
            <a:avLst/>
          </a:prstGeom>
          <a:ln>
            <a:solidFill>
              <a:schemeClr val="accent1"/>
            </a:solidFill>
          </a:ln>
        </p:spPr>
      </p:pic>
      <p:sp>
        <p:nvSpPr>
          <p:cNvPr id="6" name="TextBox 5">
            <a:extLst>
              <a:ext uri="{FF2B5EF4-FFF2-40B4-BE49-F238E27FC236}">
                <a16:creationId xmlns:a16="http://schemas.microsoft.com/office/drawing/2014/main" id="{FFE065A1-DEE8-4FA1-8BA6-5B8AF07A4EBB}"/>
              </a:ext>
            </a:extLst>
          </p:cNvPr>
          <p:cNvSpPr txBox="1"/>
          <p:nvPr/>
        </p:nvSpPr>
        <p:spPr>
          <a:xfrm>
            <a:off x="467544" y="3507854"/>
            <a:ext cx="4680520" cy="646331"/>
          </a:xfrm>
          <a:prstGeom prst="rect">
            <a:avLst/>
          </a:prstGeom>
          <a:solidFill>
            <a:schemeClr val="bg1"/>
          </a:solidFill>
          <a:ln>
            <a:solidFill>
              <a:schemeClr val="accent1"/>
            </a:solidFill>
          </a:ln>
        </p:spPr>
        <p:txBody>
          <a:bodyPr wrap="square" rtlCol="0">
            <a:spAutoFit/>
          </a:bodyPr>
          <a:lstStyle/>
          <a:p>
            <a:r>
              <a:rPr lang="en-US" dirty="0"/>
              <a:t>It will also be possible to export these items to a set and to print a list to an Excel sheet</a:t>
            </a:r>
          </a:p>
        </p:txBody>
      </p:sp>
    </p:spTree>
    <p:extLst>
      <p:ext uri="{BB962C8B-B14F-4D97-AF65-F5344CB8AC3E}">
        <p14:creationId xmlns:p14="http://schemas.microsoft.com/office/powerpoint/2010/main" val="361888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sz="2800" b="1" dirty="0"/>
              <a:t>High Request Load</a:t>
            </a:r>
          </a:p>
          <a:p>
            <a:r>
              <a:rPr lang="en-US" dirty="0"/>
              <a:t>Manage Recommendations</a:t>
            </a:r>
          </a:p>
        </p:txBody>
      </p:sp>
    </p:spTree>
    <p:extLst>
      <p:ext uri="{BB962C8B-B14F-4D97-AF65-F5344CB8AC3E}">
        <p14:creationId xmlns:p14="http://schemas.microsoft.com/office/powerpoint/2010/main" val="3606431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C2FF0-B9E9-46EA-9F23-4C478D918BFB}"/>
              </a:ext>
            </a:extLst>
          </p:cNvPr>
          <p:cNvPicPr>
            <a:picLocks noChangeAspect="1"/>
          </p:cNvPicPr>
          <p:nvPr/>
        </p:nvPicPr>
        <p:blipFill>
          <a:blip r:embed="rId2"/>
          <a:stretch>
            <a:fillRect/>
          </a:stretch>
        </p:blipFill>
        <p:spPr>
          <a:xfrm>
            <a:off x="0" y="1925389"/>
            <a:ext cx="9144000" cy="2590577"/>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High Request Load</a:t>
            </a:r>
          </a:p>
        </p:txBody>
      </p:sp>
      <p:sp>
        <p:nvSpPr>
          <p:cNvPr id="11" name="Arrow: Right 10">
            <a:extLst>
              <a:ext uri="{FF2B5EF4-FFF2-40B4-BE49-F238E27FC236}">
                <a16:creationId xmlns:a16="http://schemas.microsoft.com/office/drawing/2014/main" id="{D2A8B393-D540-410F-A250-7CD82DBD1AAF}"/>
              </a:ext>
            </a:extLst>
          </p:cNvPr>
          <p:cNvSpPr/>
          <p:nvPr/>
        </p:nvSpPr>
        <p:spPr>
          <a:xfrm>
            <a:off x="6948264" y="3068418"/>
            <a:ext cx="576064" cy="21602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F0E50C01-0063-4D97-8606-CD5E88080D5C}"/>
              </a:ext>
            </a:extLst>
          </p:cNvPr>
          <p:cNvSpPr>
            <a:spLocks noGrp="1"/>
          </p:cNvSpPr>
          <p:nvPr>
            <p:ph idx="1"/>
          </p:nvPr>
        </p:nvSpPr>
        <p:spPr>
          <a:xfrm>
            <a:off x="414044" y="752605"/>
            <a:ext cx="8282085" cy="1078568"/>
          </a:xfrm>
        </p:spPr>
        <p:txBody>
          <a:bodyPr>
            <a:normAutofit fontScale="70000" lnSpcReduction="20000"/>
          </a:bodyPr>
          <a:lstStyle/>
          <a:p>
            <a:r>
              <a:rPr lang="en-US" sz="1800" dirty="0"/>
              <a:t>Here is a recommendation for “High Request Load”. DARA identified that the institution has a title with 17 requests in the last year and 3 items.  The average number of days until it was available for the request was 48.</a:t>
            </a:r>
          </a:p>
          <a:p>
            <a:r>
              <a:rPr lang="en-US" sz="1800" dirty="0"/>
              <a:t>The institution may wish to modify the terms of use for this item, move it to a short loan location or purchase additional copies of this title</a:t>
            </a:r>
          </a:p>
          <a:p>
            <a:r>
              <a:rPr lang="en-US" sz="1800" dirty="0"/>
              <a:t>We will click “Let’s do it!”</a:t>
            </a:r>
          </a:p>
        </p:txBody>
      </p:sp>
    </p:spTree>
    <p:extLst>
      <p:ext uri="{BB962C8B-B14F-4D97-AF65-F5344CB8AC3E}">
        <p14:creationId xmlns:p14="http://schemas.microsoft.com/office/powerpoint/2010/main" val="372503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EB25DA-84CA-4FF9-ADE4-AAF4E8F533C4}"/>
              </a:ext>
            </a:extLst>
          </p:cNvPr>
          <p:cNvPicPr>
            <a:picLocks noChangeAspect="1"/>
          </p:cNvPicPr>
          <p:nvPr/>
        </p:nvPicPr>
        <p:blipFill>
          <a:blip r:embed="rId2"/>
          <a:stretch>
            <a:fillRect/>
          </a:stretch>
        </p:blipFill>
        <p:spPr>
          <a:xfrm>
            <a:off x="-16914" y="1239378"/>
            <a:ext cx="9144000" cy="315151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High Request Load</a:t>
            </a:r>
          </a:p>
        </p:txBody>
      </p:sp>
      <p:sp>
        <p:nvSpPr>
          <p:cNvPr id="10" name="Content Placeholder 5">
            <a:extLst>
              <a:ext uri="{FF2B5EF4-FFF2-40B4-BE49-F238E27FC236}">
                <a16:creationId xmlns:a16="http://schemas.microsoft.com/office/drawing/2014/main" id="{6D294F57-7885-4928-A1BF-77896F274A87}"/>
              </a:ext>
            </a:extLst>
          </p:cNvPr>
          <p:cNvSpPr>
            <a:spLocks noGrp="1"/>
          </p:cNvSpPr>
          <p:nvPr>
            <p:ph idx="1"/>
          </p:nvPr>
        </p:nvSpPr>
        <p:spPr>
          <a:xfrm>
            <a:off x="414044" y="752605"/>
            <a:ext cx="8282085" cy="1078568"/>
          </a:xfrm>
        </p:spPr>
        <p:txBody>
          <a:bodyPr>
            <a:normAutofit/>
          </a:bodyPr>
          <a:lstStyle/>
          <a:p>
            <a:r>
              <a:rPr lang="en-US" sz="1800" dirty="0"/>
              <a:t>The following explanation appears.  We will click “I’m Ready”</a:t>
            </a:r>
          </a:p>
        </p:txBody>
      </p:sp>
      <p:sp>
        <p:nvSpPr>
          <p:cNvPr id="13" name="Rectangle 12">
            <a:extLst>
              <a:ext uri="{FF2B5EF4-FFF2-40B4-BE49-F238E27FC236}">
                <a16:creationId xmlns:a16="http://schemas.microsoft.com/office/drawing/2014/main" id="{5DB9819E-201C-4567-AB8F-5307E99D6D07}"/>
              </a:ext>
            </a:extLst>
          </p:cNvPr>
          <p:cNvSpPr/>
          <p:nvPr/>
        </p:nvSpPr>
        <p:spPr>
          <a:xfrm>
            <a:off x="8097756" y="3884200"/>
            <a:ext cx="93873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45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For example – High Request Load</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The user is taken to the record and can do as desired</a:t>
            </a:r>
          </a:p>
        </p:txBody>
      </p:sp>
      <p:pic>
        <p:nvPicPr>
          <p:cNvPr id="4" name="Picture 3">
            <a:extLst>
              <a:ext uri="{FF2B5EF4-FFF2-40B4-BE49-F238E27FC236}">
                <a16:creationId xmlns:a16="http://schemas.microsoft.com/office/drawing/2014/main" id="{B94757B7-E84A-4A7B-9A63-504B19FE3195}"/>
              </a:ext>
            </a:extLst>
          </p:cNvPr>
          <p:cNvPicPr>
            <a:picLocks noChangeAspect="1"/>
          </p:cNvPicPr>
          <p:nvPr/>
        </p:nvPicPr>
        <p:blipFill>
          <a:blip r:embed="rId2"/>
          <a:stretch>
            <a:fillRect/>
          </a:stretch>
        </p:blipFill>
        <p:spPr>
          <a:xfrm>
            <a:off x="0" y="1264961"/>
            <a:ext cx="9144000" cy="2613578"/>
          </a:xfrm>
          <a:prstGeom prst="rect">
            <a:avLst/>
          </a:prstGeom>
          <a:ln>
            <a:solidFill>
              <a:schemeClr val="accent1"/>
            </a:solidFill>
          </a:ln>
        </p:spPr>
      </p:pic>
    </p:spTree>
    <p:extLst>
      <p:ext uri="{BB962C8B-B14F-4D97-AF65-F5344CB8AC3E}">
        <p14:creationId xmlns:p14="http://schemas.microsoft.com/office/powerpoint/2010/main" val="294269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dirty="0"/>
              <a:t>DARA uses </a:t>
            </a:r>
          </a:p>
          <a:p>
            <a:pPr lvl="1"/>
            <a:r>
              <a:rPr lang="en-US" dirty="0"/>
              <a:t>AI (Artificial Intelligence) </a:t>
            </a:r>
          </a:p>
          <a:p>
            <a:pPr lvl="1"/>
            <a:r>
              <a:rPr lang="en-US" dirty="0"/>
              <a:t>ML (Machine Learning) </a:t>
            </a:r>
          </a:p>
          <a:p>
            <a:pPr marL="0" indent="0">
              <a:buNone/>
            </a:pPr>
            <a:endParaRPr lang="en-US" dirty="0"/>
          </a:p>
          <a:p>
            <a:r>
              <a:rPr lang="en-US" dirty="0"/>
              <a:t>DARA assists the library by </a:t>
            </a:r>
          </a:p>
          <a:p>
            <a:pPr lvl="1"/>
            <a:r>
              <a:rPr lang="en-US" dirty="0"/>
              <a:t>Recommending workflow efficiencies</a:t>
            </a:r>
          </a:p>
          <a:p>
            <a:pPr lvl="1"/>
            <a:r>
              <a:rPr lang="en-US" dirty="0"/>
              <a:t>Suggesting features</a:t>
            </a:r>
          </a:p>
          <a:p>
            <a:pPr lvl="1"/>
            <a:r>
              <a:rPr lang="en-US" dirty="0"/>
              <a:t>Validating configurations.</a:t>
            </a:r>
          </a:p>
        </p:txBody>
      </p:sp>
    </p:spTree>
    <p:extLst>
      <p:ext uri="{BB962C8B-B14F-4D97-AF65-F5344CB8AC3E}">
        <p14:creationId xmlns:p14="http://schemas.microsoft.com/office/powerpoint/2010/main" val="222060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sz="2800" b="1" dirty="0"/>
              <a:t>Manage Recommendations</a:t>
            </a:r>
          </a:p>
        </p:txBody>
      </p:sp>
    </p:spTree>
    <p:extLst>
      <p:ext uri="{BB962C8B-B14F-4D97-AF65-F5344CB8AC3E}">
        <p14:creationId xmlns:p14="http://schemas.microsoft.com/office/powerpoint/2010/main" val="2564661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Manage Recommendations</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4"/>
            <a:ext cx="8282085" cy="4123401"/>
          </a:xfrm>
        </p:spPr>
        <p:txBody>
          <a:bodyPr>
            <a:normAutofit/>
          </a:bodyPr>
          <a:lstStyle/>
          <a:p>
            <a:r>
              <a:rPr lang="en-US" sz="1800" dirty="0"/>
              <a:t>Select the three dots next to a recommendation to:</a:t>
            </a:r>
          </a:p>
          <a:p>
            <a:pPr lvl="1"/>
            <a:r>
              <a:rPr lang="en-US" sz="1600" dirty="0"/>
              <a:t>Dismiss – dismiss the recommendation if you are not interested in implementing it. It no longer appears for anyone in your institution. Enter a reason to help DARA learn which recommendations are helpful to you.</a:t>
            </a:r>
          </a:p>
          <a:p>
            <a:pPr lvl="1"/>
            <a:r>
              <a:rPr lang="en-US" sz="1600" dirty="0"/>
              <a:t>Mark as Done – indicate that the recommendation was handled and change the status of the recommendation to Not Active if you implement the recommendation without using the Let's do it! button</a:t>
            </a:r>
          </a:p>
          <a:p>
            <a:pPr lvl="1"/>
            <a:r>
              <a:rPr lang="en-US" sz="1600" dirty="0"/>
              <a:t>Edit Notes – add and view notes for the recommendation. Notes can be used to coordinate collaboration on a recommendation between staff members.</a:t>
            </a:r>
          </a:p>
          <a:p>
            <a:pPr lvl="1"/>
            <a:r>
              <a:rPr lang="en-US" sz="1600" dirty="0"/>
              <a:t>Edit Attachments – add and view attachments for the recommendation.</a:t>
            </a:r>
          </a:p>
          <a:p>
            <a:endParaRPr lang="en-US" sz="1800" dirty="0"/>
          </a:p>
        </p:txBody>
      </p:sp>
    </p:spTree>
    <p:extLst>
      <p:ext uri="{BB962C8B-B14F-4D97-AF65-F5344CB8AC3E}">
        <p14:creationId xmlns:p14="http://schemas.microsoft.com/office/powerpoint/2010/main" val="1323256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Manage Recommendations</a:t>
            </a:r>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4"/>
            <a:ext cx="8282085" cy="4123401"/>
          </a:xfrm>
        </p:spPr>
        <p:txBody>
          <a:bodyPr>
            <a:normAutofit/>
          </a:bodyPr>
          <a:lstStyle/>
          <a:p>
            <a:r>
              <a:rPr lang="en-US" sz="1800" dirty="0"/>
              <a:t>It is possible also to restore a non-active recommendation. </a:t>
            </a:r>
          </a:p>
          <a:p>
            <a:r>
              <a:rPr lang="en-US" sz="1800" dirty="0"/>
              <a:t>When a recommendation is implemented, expired (not handled for 12 months), or dismissed, it changes to Not Active status. You can restore its status to Active.</a:t>
            </a:r>
          </a:p>
          <a:p>
            <a:endParaRPr lang="en-US" sz="1800" dirty="0"/>
          </a:p>
          <a:p>
            <a:r>
              <a:rPr lang="en-US" sz="1800" dirty="0"/>
              <a:t>To restore a Not Active recommendation to Active:</a:t>
            </a:r>
          </a:p>
          <a:p>
            <a:pPr marL="800100" lvl="1" indent="-342900">
              <a:buFont typeface="+mj-lt"/>
              <a:buAutoNum type="arabicPeriod"/>
            </a:pPr>
            <a:r>
              <a:rPr lang="en-US" sz="1400" dirty="0"/>
              <a:t>Filter the recommendations by Not Active status.</a:t>
            </a:r>
          </a:p>
          <a:p>
            <a:pPr marL="800100" lvl="1" indent="-342900">
              <a:buFont typeface="+mj-lt"/>
              <a:buAutoNum type="arabicPeriod"/>
            </a:pPr>
            <a:r>
              <a:rPr lang="en-US" sz="1400" dirty="0"/>
              <a:t>Select the three dots and select Restore.</a:t>
            </a:r>
          </a:p>
          <a:p>
            <a:r>
              <a:rPr lang="en-US" sz="1800" dirty="0"/>
              <a:t>The recommendation's status is now Active.</a:t>
            </a:r>
          </a:p>
        </p:txBody>
      </p:sp>
    </p:spTree>
    <p:extLst>
      <p:ext uri="{BB962C8B-B14F-4D97-AF65-F5344CB8AC3E}">
        <p14:creationId xmlns:p14="http://schemas.microsoft.com/office/powerpoint/2010/main" val="2010747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Manage Recommendations</a:t>
            </a:r>
          </a:p>
        </p:txBody>
      </p:sp>
      <p:pic>
        <p:nvPicPr>
          <p:cNvPr id="6" name="Picture 5">
            <a:extLst>
              <a:ext uri="{FF2B5EF4-FFF2-40B4-BE49-F238E27FC236}">
                <a16:creationId xmlns:a16="http://schemas.microsoft.com/office/drawing/2014/main" id="{D43BD5E9-B85E-4F00-B6D6-BF5F015E57DD}"/>
              </a:ext>
            </a:extLst>
          </p:cNvPr>
          <p:cNvPicPr>
            <a:picLocks noChangeAspect="1"/>
          </p:cNvPicPr>
          <p:nvPr/>
        </p:nvPicPr>
        <p:blipFill>
          <a:blip r:embed="rId2"/>
          <a:stretch>
            <a:fillRect/>
          </a:stretch>
        </p:blipFill>
        <p:spPr>
          <a:xfrm>
            <a:off x="0" y="1131590"/>
            <a:ext cx="9144000" cy="1468600"/>
          </a:xfrm>
          <a:prstGeom prst="rect">
            <a:avLst/>
          </a:prstGeom>
          <a:ln>
            <a:solidFill>
              <a:schemeClr val="accent1"/>
            </a:solidFill>
          </a:ln>
        </p:spPr>
      </p:pic>
      <p:sp>
        <p:nvSpPr>
          <p:cNvPr id="7" name="Rectangle 6">
            <a:extLst>
              <a:ext uri="{FF2B5EF4-FFF2-40B4-BE49-F238E27FC236}">
                <a16:creationId xmlns:a16="http://schemas.microsoft.com/office/drawing/2014/main" id="{EDD7D50A-2D99-40BC-B83F-A716610D5CDA}"/>
              </a:ext>
            </a:extLst>
          </p:cNvPr>
          <p:cNvSpPr/>
          <p:nvPr/>
        </p:nvSpPr>
        <p:spPr>
          <a:xfrm>
            <a:off x="7596336" y="1243352"/>
            <a:ext cx="1547664" cy="104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56AB90-3F35-4318-92AE-24DFE0DD2F7C}"/>
              </a:ext>
            </a:extLst>
          </p:cNvPr>
          <p:cNvPicPr>
            <a:picLocks noChangeAspect="1"/>
          </p:cNvPicPr>
          <p:nvPr/>
        </p:nvPicPr>
        <p:blipFill>
          <a:blip r:embed="rId3"/>
          <a:stretch>
            <a:fillRect/>
          </a:stretch>
        </p:blipFill>
        <p:spPr>
          <a:xfrm>
            <a:off x="0" y="3074184"/>
            <a:ext cx="9144000" cy="1369774"/>
          </a:xfrm>
          <a:prstGeom prst="rect">
            <a:avLst/>
          </a:prstGeom>
          <a:ln>
            <a:solidFill>
              <a:schemeClr val="accent1"/>
            </a:solidFill>
          </a:ln>
        </p:spPr>
      </p:pic>
      <p:sp>
        <p:nvSpPr>
          <p:cNvPr id="10" name="Rectangle 9">
            <a:extLst>
              <a:ext uri="{FF2B5EF4-FFF2-40B4-BE49-F238E27FC236}">
                <a16:creationId xmlns:a16="http://schemas.microsoft.com/office/drawing/2014/main" id="{C7EF3F61-11EB-439F-A712-87FCFAFE05AA}"/>
              </a:ext>
            </a:extLst>
          </p:cNvPr>
          <p:cNvSpPr/>
          <p:nvPr/>
        </p:nvSpPr>
        <p:spPr>
          <a:xfrm>
            <a:off x="7596336" y="3086994"/>
            <a:ext cx="1547664" cy="104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C632336A-3AD4-452A-9DDF-9DA0FF912290}"/>
              </a:ext>
            </a:extLst>
          </p:cNvPr>
          <p:cNvSpPr>
            <a:spLocks noGrp="1"/>
          </p:cNvSpPr>
          <p:nvPr>
            <p:ph idx="1"/>
          </p:nvPr>
        </p:nvSpPr>
        <p:spPr>
          <a:xfrm>
            <a:off x="414044" y="752605"/>
            <a:ext cx="8282085" cy="490748"/>
          </a:xfrm>
        </p:spPr>
        <p:txBody>
          <a:bodyPr>
            <a:normAutofit/>
          </a:bodyPr>
          <a:lstStyle/>
          <a:p>
            <a:r>
              <a:rPr lang="en-US" sz="1800" dirty="0"/>
              <a:t>Active Recommendation (Dismiss, Mark as Done, Let’s do it)</a:t>
            </a:r>
            <a:endParaRPr lang="en-US" sz="1600" dirty="0"/>
          </a:p>
          <a:p>
            <a:endParaRPr lang="en-US" sz="1800" dirty="0"/>
          </a:p>
        </p:txBody>
      </p:sp>
      <p:sp>
        <p:nvSpPr>
          <p:cNvPr id="12" name="Content Placeholder 5">
            <a:extLst>
              <a:ext uri="{FF2B5EF4-FFF2-40B4-BE49-F238E27FC236}">
                <a16:creationId xmlns:a16="http://schemas.microsoft.com/office/drawing/2014/main" id="{A4A91AFF-0A84-46F1-B27E-4827EDB41B60}"/>
              </a:ext>
            </a:extLst>
          </p:cNvPr>
          <p:cNvSpPr txBox="1">
            <a:spLocks/>
          </p:cNvSpPr>
          <p:nvPr/>
        </p:nvSpPr>
        <p:spPr>
          <a:xfrm>
            <a:off x="411438" y="2672968"/>
            <a:ext cx="8282085" cy="4907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Non-Active Recommendation </a:t>
            </a:r>
            <a:r>
              <a:rPr lang="en-US" sz="1600" dirty="0"/>
              <a:t>(Restore)</a:t>
            </a:r>
            <a:endParaRPr lang="en-US" sz="1400" dirty="0"/>
          </a:p>
          <a:p>
            <a:endParaRPr lang="en-US" sz="1600" dirty="0"/>
          </a:p>
          <a:p>
            <a:endParaRPr lang="en-US" sz="1800" dirty="0"/>
          </a:p>
        </p:txBody>
      </p:sp>
      <p:sp>
        <p:nvSpPr>
          <p:cNvPr id="9" name="Rectangle 8">
            <a:extLst>
              <a:ext uri="{FF2B5EF4-FFF2-40B4-BE49-F238E27FC236}">
                <a16:creationId xmlns:a16="http://schemas.microsoft.com/office/drawing/2014/main" id="{AA0ED873-0A5F-4B08-A135-EA375CE20397}"/>
              </a:ext>
            </a:extLst>
          </p:cNvPr>
          <p:cNvSpPr/>
          <p:nvPr/>
        </p:nvSpPr>
        <p:spPr>
          <a:xfrm>
            <a:off x="107504" y="3531797"/>
            <a:ext cx="864096" cy="336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569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85000" lnSpcReduction="20000"/>
          </a:bodyPr>
          <a:lstStyle/>
          <a:p>
            <a:r>
              <a:rPr lang="en-US" dirty="0"/>
              <a:t>Introduction</a:t>
            </a:r>
          </a:p>
          <a:p>
            <a:r>
              <a:rPr lang="en-US" sz="2800" b="1" dirty="0"/>
              <a:t>Types of recommendations</a:t>
            </a:r>
          </a:p>
          <a:p>
            <a:r>
              <a:rPr lang="en-US"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153768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Types of recommendations</a:t>
            </a:r>
          </a:p>
        </p:txBody>
      </p:sp>
      <p:sp>
        <p:nvSpPr>
          <p:cNvPr id="8" name="Content Placeholder 5">
            <a:extLst>
              <a:ext uri="{FF2B5EF4-FFF2-40B4-BE49-F238E27FC236}">
                <a16:creationId xmlns:a16="http://schemas.microsoft.com/office/drawing/2014/main" id="{B5A1EE6D-D839-4570-B36E-D8DECDD5FAD9}"/>
              </a:ext>
            </a:extLst>
          </p:cNvPr>
          <p:cNvSpPr>
            <a:spLocks noGrp="1"/>
          </p:cNvSpPr>
          <p:nvPr>
            <p:ph idx="1"/>
          </p:nvPr>
        </p:nvSpPr>
        <p:spPr>
          <a:xfrm>
            <a:off x="179512" y="752605"/>
            <a:ext cx="8516617" cy="4059434"/>
          </a:xfrm>
        </p:spPr>
        <p:txBody>
          <a:bodyPr>
            <a:normAutofit/>
          </a:bodyPr>
          <a:lstStyle/>
          <a:p>
            <a:r>
              <a:rPr lang="en-US" sz="1400" b="1" dirty="0"/>
              <a:t>Automatic Usage Data </a:t>
            </a:r>
            <a:r>
              <a:rPr lang="en-US" sz="1400" dirty="0"/>
              <a:t>DARA identified several instances where you manually uploaded a COUNTER file and suggests that you create a SUSHI account and have the usage information harvested automatically. This is only recommended if DARA knows that other institutions are able to harvest successfully from this vendor. </a:t>
            </a:r>
          </a:p>
          <a:p>
            <a:r>
              <a:rPr lang="en-US" sz="1400" b="1" dirty="0"/>
              <a:t>Load Usage Data </a:t>
            </a:r>
            <a:r>
              <a:rPr lang="en-US" sz="1400" dirty="0"/>
              <a:t>DARA identified that your institution does not upload usage data from a vendor even though your institution does have active collections from the vendor. DARA suggests that you create a SUSHI account and have the usage information harvested automatically. This is only recommended if DARA knows that other institutions are able to harvest successfully from this vendor. 	</a:t>
            </a:r>
          </a:p>
          <a:p>
            <a:r>
              <a:rPr lang="en-US" sz="1400" b="1" dirty="0"/>
              <a:t>Unavailable Portfolios </a:t>
            </a:r>
            <a:r>
              <a:rPr lang="en-US" sz="1400" dirty="0"/>
              <a:t>Using an </a:t>
            </a:r>
            <a:r>
              <a:rPr lang="en-US" sz="1400" dirty="0">
                <a:highlight>
                  <a:srgbClr val="FFFF00"/>
                </a:highlight>
              </a:rPr>
              <a:t>Alma Analytics report</a:t>
            </a:r>
            <a:r>
              <a:rPr lang="en-US" sz="1400" dirty="0"/>
              <a:t>, DARA identifies unavailable electronic portfolios and recommends that you activate them.  You can customize the report to produce recommendations that better suit the needs of your institution. Note that customizing the report updates recommendations already generated, but does not remove them from the List of Recommendations if they no longer have any unavailable portfolios. To remove a recommendation, select Dismiss. </a:t>
            </a:r>
          </a:p>
          <a:p>
            <a:r>
              <a:rPr lang="en-US" sz="1400" b="1" dirty="0"/>
              <a:t>Validate Order Information for Orders Created by API </a:t>
            </a:r>
            <a:r>
              <a:rPr lang="en-US" sz="1400" dirty="0"/>
              <a:t>DARA identifies that although you have the New Order Integration profile configured in your institution, and you have PO lines created by an API, you did not select any of the Validation of Order Information options for the New Order API integration profile. These options prevent the API from creating new orders without proper funding. 	</a:t>
            </a:r>
          </a:p>
        </p:txBody>
      </p:sp>
    </p:spTree>
    <p:extLst>
      <p:ext uri="{BB962C8B-B14F-4D97-AF65-F5344CB8AC3E}">
        <p14:creationId xmlns:p14="http://schemas.microsoft.com/office/powerpoint/2010/main" val="124329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Types of recommendations</a:t>
            </a:r>
          </a:p>
        </p:txBody>
      </p:sp>
      <p:sp>
        <p:nvSpPr>
          <p:cNvPr id="8" name="Content Placeholder 5">
            <a:extLst>
              <a:ext uri="{FF2B5EF4-FFF2-40B4-BE49-F238E27FC236}">
                <a16:creationId xmlns:a16="http://schemas.microsoft.com/office/drawing/2014/main" id="{B5A1EE6D-D839-4570-B36E-D8DECDD5FAD9}"/>
              </a:ext>
            </a:extLst>
          </p:cNvPr>
          <p:cNvSpPr>
            <a:spLocks noGrp="1"/>
          </p:cNvSpPr>
          <p:nvPr>
            <p:ph idx="1"/>
          </p:nvPr>
        </p:nvSpPr>
        <p:spPr>
          <a:xfrm>
            <a:off x="179512" y="752605"/>
            <a:ext cx="8712968" cy="3619345"/>
          </a:xfrm>
        </p:spPr>
        <p:txBody>
          <a:bodyPr>
            <a:noAutofit/>
          </a:bodyPr>
          <a:lstStyle/>
          <a:p>
            <a:r>
              <a:rPr lang="en-US" sz="1400" b="1" dirty="0"/>
              <a:t>High Request Load</a:t>
            </a:r>
            <a:r>
              <a:rPr lang="en-US" sz="1400" dirty="0"/>
              <a:t> Using an </a:t>
            </a:r>
            <a:r>
              <a:rPr lang="en-US" sz="1400" dirty="0">
                <a:highlight>
                  <a:srgbClr val="FFFF00"/>
                </a:highlight>
              </a:rPr>
              <a:t>Alma Analytics report</a:t>
            </a:r>
            <a:r>
              <a:rPr lang="en-US" sz="1400" dirty="0"/>
              <a:t>, DARA identifies physical items with multiple patron physical requests.  Items are included here for which the time until an item became available for this title was relatively long. DARA recommends reviewing the title to potentially reduce the patron waiting time.  This might be done by modifying the terms of use for these items, moving them to a short loan location or purchasing additional copies of this title. These options might reduce the time until a requested item becomes available and improve patron satisfaction.</a:t>
            </a:r>
          </a:p>
          <a:p>
            <a:r>
              <a:rPr lang="en-US" sz="1400" b="1" dirty="0"/>
              <a:t>Link Electronic Resources to the CZ </a:t>
            </a:r>
            <a:r>
              <a:rPr lang="en-US" sz="1400" dirty="0"/>
              <a:t>DARA identifies electronic portfolios which can be linked to the CZ (based on ISSN/ISBN matching). Linking to the CZ will enable the institution to receive Community Zone updates automatically, without the need to update the portfolios manually. DARA recommends linking these local electronic portfolios to the CZ. </a:t>
            </a:r>
          </a:p>
          <a:p>
            <a:r>
              <a:rPr lang="en-US" sz="1400" b="1" dirty="0"/>
              <a:t>Missing Items </a:t>
            </a:r>
            <a:r>
              <a:rPr lang="en-US" sz="1400" dirty="0"/>
              <a:t>Using an </a:t>
            </a:r>
            <a:r>
              <a:rPr lang="en-US" sz="1400" dirty="0">
                <a:highlight>
                  <a:srgbClr val="FFFF00"/>
                </a:highlight>
              </a:rPr>
              <a:t>Alma Analytics report</a:t>
            </a:r>
            <a:r>
              <a:rPr lang="en-US" sz="1400" dirty="0"/>
              <a:t>, DARA identifies items which have been in missing status for a long time. DARA recommends reviewing the item in order to decide how it should be handled: Some institutions create a dedicated work order to try to find the item. If the item is found, remove the "missing" status. If the item is really missing, the institution should consider withdrawing the item.</a:t>
            </a:r>
          </a:p>
          <a:p>
            <a:r>
              <a:rPr lang="en-US" sz="1400" b="1" dirty="0"/>
              <a:t>Use Electronic Inventory Features </a:t>
            </a:r>
            <a:r>
              <a:rPr lang="en-US" sz="1400" dirty="0"/>
              <a:t>DARA identifies electronic collections which exist and are not being updated via the “Upload Electronic Holdings” integration profile for ProQuest, OVID, Springer and Elsevier.  DARA recommends activating the integration profile so that electronic inventory will be automatically updated.</a:t>
            </a:r>
          </a:p>
        </p:txBody>
      </p:sp>
    </p:spTree>
    <p:extLst>
      <p:ext uri="{BB962C8B-B14F-4D97-AF65-F5344CB8AC3E}">
        <p14:creationId xmlns:p14="http://schemas.microsoft.com/office/powerpoint/2010/main" val="70426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Agenda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680597"/>
            <a:ext cx="8334419" cy="4195409"/>
          </a:xfrm>
        </p:spPr>
        <p:txBody>
          <a:bodyPr>
            <a:normAutofit fontScale="92500" lnSpcReduction="20000"/>
          </a:bodyPr>
          <a:lstStyle/>
          <a:p>
            <a:r>
              <a:rPr lang="en-US" dirty="0"/>
              <a:t>Introduction</a:t>
            </a:r>
          </a:p>
          <a:p>
            <a:r>
              <a:rPr lang="en-US" dirty="0"/>
              <a:t>Types of recommendations</a:t>
            </a:r>
          </a:p>
          <a:p>
            <a:r>
              <a:rPr lang="en-US" sz="2600" b="1" dirty="0"/>
              <a:t>DARA Based on Analytics</a:t>
            </a:r>
          </a:p>
          <a:p>
            <a:r>
              <a:rPr lang="en-US" dirty="0"/>
              <a:t>Accessing DARA</a:t>
            </a:r>
          </a:p>
          <a:p>
            <a:r>
              <a:rPr lang="en-US" dirty="0"/>
              <a:t>Filter Recommendations</a:t>
            </a:r>
          </a:p>
          <a:p>
            <a:r>
              <a:rPr lang="en-US" dirty="0"/>
              <a:t>Link Electronic Resources to the CZ</a:t>
            </a:r>
          </a:p>
          <a:p>
            <a:r>
              <a:rPr lang="en-US" dirty="0"/>
              <a:t>Automatic Usage Data</a:t>
            </a:r>
          </a:p>
          <a:p>
            <a:r>
              <a:rPr lang="en-US" dirty="0"/>
              <a:t>Use Electronic Inventory Features</a:t>
            </a:r>
          </a:p>
          <a:p>
            <a:r>
              <a:rPr lang="en-US" dirty="0"/>
              <a:t>Unavailable Portfolios</a:t>
            </a:r>
          </a:p>
          <a:p>
            <a:r>
              <a:rPr lang="en-US" dirty="0"/>
              <a:t>Missing Items</a:t>
            </a:r>
          </a:p>
          <a:p>
            <a:r>
              <a:rPr lang="en-US" dirty="0"/>
              <a:t>High Request Load</a:t>
            </a:r>
          </a:p>
          <a:p>
            <a:r>
              <a:rPr lang="en-US" dirty="0"/>
              <a:t>Manage Recommendations</a:t>
            </a:r>
          </a:p>
        </p:txBody>
      </p:sp>
    </p:spTree>
    <p:extLst>
      <p:ext uri="{BB962C8B-B14F-4D97-AF65-F5344CB8AC3E}">
        <p14:creationId xmlns:p14="http://schemas.microsoft.com/office/powerpoint/2010/main" val="409584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DARA Based on Analytics</a:t>
            </a:r>
          </a:p>
        </p:txBody>
      </p:sp>
      <p:sp>
        <p:nvSpPr>
          <p:cNvPr id="8" name="Content Placeholder 5">
            <a:extLst>
              <a:ext uri="{FF2B5EF4-FFF2-40B4-BE49-F238E27FC236}">
                <a16:creationId xmlns:a16="http://schemas.microsoft.com/office/drawing/2014/main" id="{B5A1EE6D-D839-4570-B36E-D8DECDD5FAD9}"/>
              </a:ext>
            </a:extLst>
          </p:cNvPr>
          <p:cNvSpPr>
            <a:spLocks noGrp="1"/>
          </p:cNvSpPr>
          <p:nvPr>
            <p:ph idx="1"/>
          </p:nvPr>
        </p:nvSpPr>
        <p:spPr>
          <a:xfrm>
            <a:off x="179512" y="752605"/>
            <a:ext cx="8712968" cy="576065"/>
          </a:xfrm>
        </p:spPr>
        <p:txBody>
          <a:bodyPr>
            <a:noAutofit/>
          </a:bodyPr>
          <a:lstStyle/>
          <a:p>
            <a:r>
              <a:rPr lang="en-US" sz="1400" dirty="0"/>
              <a:t>The recommendations which use Alma Analytics reports take the reports from the DARA folder under the institutional folder of Alma Analytics.</a:t>
            </a:r>
          </a:p>
        </p:txBody>
      </p:sp>
      <p:pic>
        <p:nvPicPr>
          <p:cNvPr id="6" name="Picture 5">
            <a:extLst>
              <a:ext uri="{FF2B5EF4-FFF2-40B4-BE49-F238E27FC236}">
                <a16:creationId xmlns:a16="http://schemas.microsoft.com/office/drawing/2014/main" id="{8443048A-2097-4CA0-9A15-EAA6C2932ED8}"/>
              </a:ext>
            </a:extLst>
          </p:cNvPr>
          <p:cNvPicPr>
            <a:picLocks noChangeAspect="1"/>
          </p:cNvPicPr>
          <p:nvPr/>
        </p:nvPicPr>
        <p:blipFill>
          <a:blip r:embed="rId2"/>
          <a:stretch>
            <a:fillRect/>
          </a:stretch>
        </p:blipFill>
        <p:spPr>
          <a:xfrm>
            <a:off x="709591" y="1545833"/>
            <a:ext cx="7796825" cy="2831746"/>
          </a:xfrm>
          <a:prstGeom prst="rect">
            <a:avLst/>
          </a:prstGeom>
          <a:ln>
            <a:solidFill>
              <a:schemeClr val="accent1"/>
            </a:solidFill>
          </a:ln>
        </p:spPr>
      </p:pic>
      <p:sp>
        <p:nvSpPr>
          <p:cNvPr id="7" name="Rectangle 6">
            <a:extLst>
              <a:ext uri="{FF2B5EF4-FFF2-40B4-BE49-F238E27FC236}">
                <a16:creationId xmlns:a16="http://schemas.microsoft.com/office/drawing/2014/main" id="{486780CB-C770-40CA-9279-30DB0178E1AF}"/>
              </a:ext>
            </a:extLst>
          </p:cNvPr>
          <p:cNvSpPr/>
          <p:nvPr/>
        </p:nvSpPr>
        <p:spPr>
          <a:xfrm>
            <a:off x="2051720" y="1654481"/>
            <a:ext cx="3456384" cy="48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29966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7378</TotalTime>
  <Words>1919</Words>
  <Application>Microsoft Office PowerPoint</Application>
  <PresentationFormat>On-screen Show (16:9)</PresentationFormat>
  <Paragraphs>303</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IGeLU_2016_16X9 (1)</vt:lpstr>
      <vt:lpstr>PowerPoint Presentation</vt:lpstr>
      <vt:lpstr>Agenda</vt:lpstr>
      <vt:lpstr>Introduction</vt:lpstr>
      <vt:lpstr>Introduction</vt:lpstr>
      <vt:lpstr>Agenda</vt:lpstr>
      <vt:lpstr>Types of recommendations</vt:lpstr>
      <vt:lpstr>Types of recommendations</vt:lpstr>
      <vt:lpstr>Agenda</vt:lpstr>
      <vt:lpstr>DARA Based on Analytics</vt:lpstr>
      <vt:lpstr>Agenda</vt:lpstr>
      <vt:lpstr>Accessing DARA</vt:lpstr>
      <vt:lpstr>Accessing DARA</vt:lpstr>
      <vt:lpstr>Agenda</vt:lpstr>
      <vt:lpstr>Filter Recommendations</vt:lpstr>
      <vt:lpstr>Filter Recommendations</vt:lpstr>
      <vt:lpstr>Agenda</vt:lpstr>
      <vt:lpstr>For example – Link Electronic Resources to the CZ</vt:lpstr>
      <vt:lpstr>For example – Link Electronic Resources to the CZ</vt:lpstr>
      <vt:lpstr>For example – Link Electronic Resources to the CZ</vt:lpstr>
      <vt:lpstr>Agenda</vt:lpstr>
      <vt:lpstr>For example – Automatic Usage Data</vt:lpstr>
      <vt:lpstr>For example – Automatic Usage Data</vt:lpstr>
      <vt:lpstr>For example – Automatic Usage Data</vt:lpstr>
      <vt:lpstr>Agenda</vt:lpstr>
      <vt:lpstr>For example – Use Electronic Inventory Features</vt:lpstr>
      <vt:lpstr>For example – Use Electronic Inventory Features</vt:lpstr>
      <vt:lpstr>For example – Use Electronic Inventory Features</vt:lpstr>
      <vt:lpstr>Agenda</vt:lpstr>
      <vt:lpstr>For example – Unavailable Portfolios</vt:lpstr>
      <vt:lpstr>For example – Unavailable Portfolios</vt:lpstr>
      <vt:lpstr>For example – Unavailable Portfolios</vt:lpstr>
      <vt:lpstr>Agenda</vt:lpstr>
      <vt:lpstr>For example – Missing Items</vt:lpstr>
      <vt:lpstr>For example – Missing Items</vt:lpstr>
      <vt:lpstr>For example – Missing Items</vt:lpstr>
      <vt:lpstr>Agenda</vt:lpstr>
      <vt:lpstr>For example – High Request Load</vt:lpstr>
      <vt:lpstr>For example – High Request Load</vt:lpstr>
      <vt:lpstr>For example – High Request Load</vt:lpstr>
      <vt:lpstr>Agenda</vt:lpstr>
      <vt:lpstr>Manage Recommendations</vt:lpstr>
      <vt:lpstr>Manage Recommendations</vt:lpstr>
      <vt:lpstr>Manage Recommendations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545</cp:revision>
  <dcterms:created xsi:type="dcterms:W3CDTF">2017-01-02T15:10:30Z</dcterms:created>
  <dcterms:modified xsi:type="dcterms:W3CDTF">2019-09-11T12:19:21Z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