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024" r:id="rId2"/>
    <p:sldId id="2017" r:id="rId3"/>
    <p:sldId id="2180" r:id="rId4"/>
    <p:sldId id="2032" r:id="rId5"/>
    <p:sldId id="2035" r:id="rId6"/>
    <p:sldId id="2174" r:id="rId7"/>
    <p:sldId id="2022" r:id="rId8"/>
    <p:sldId id="2023" r:id="rId9"/>
    <p:sldId id="1881" r:id="rId10"/>
    <p:sldId id="2182" r:id="rId11"/>
    <p:sldId id="2181" r:id="rId12"/>
    <p:sldId id="2176" r:id="rId13"/>
    <p:sldId id="2025" r:id="rId14"/>
    <p:sldId id="2026" r:id="rId15"/>
    <p:sldId id="2027" r:id="rId16"/>
    <p:sldId id="2028" r:id="rId17"/>
    <p:sldId id="2030" r:id="rId18"/>
    <p:sldId id="2031" r:id="rId19"/>
    <p:sldId id="2185" r:id="rId20"/>
    <p:sldId id="2029" r:id="rId21"/>
    <p:sldId id="2183" r:id="rId22"/>
    <p:sldId id="2186" r:id="rId23"/>
    <p:sldId id="2177" r:id="rId24"/>
    <p:sldId id="2036" r:id="rId25"/>
    <p:sldId id="2037" r:id="rId26"/>
    <p:sldId id="2038" r:id="rId27"/>
    <p:sldId id="2039" r:id="rId28"/>
    <p:sldId id="2040" r:id="rId29"/>
    <p:sldId id="2041" r:id="rId30"/>
    <p:sldId id="2042" r:id="rId31"/>
    <p:sldId id="2043" r:id="rId32"/>
    <p:sldId id="2044" r:id="rId33"/>
    <p:sldId id="2045" r:id="rId34"/>
    <p:sldId id="2046" r:id="rId35"/>
    <p:sldId id="2178" r:id="rId36"/>
    <p:sldId id="2047" r:id="rId37"/>
    <p:sldId id="2048" r:id="rId38"/>
    <p:sldId id="2050" r:id="rId39"/>
    <p:sldId id="2051" r:id="rId40"/>
    <p:sldId id="2052" r:id="rId41"/>
    <p:sldId id="2054" r:id="rId42"/>
    <p:sldId id="2179" r:id="rId43"/>
    <p:sldId id="2053" r:id="rId44"/>
    <p:sldId id="2055" r:id="rId45"/>
    <p:sldId id="2056" r:id="rId46"/>
    <p:sldId id="2197" r:id="rId47"/>
    <p:sldId id="2188" r:id="rId48"/>
    <p:sldId id="2189" r:id="rId49"/>
    <p:sldId id="2190" r:id="rId50"/>
    <p:sldId id="2191" r:id="rId51"/>
    <p:sldId id="2192" r:id="rId52"/>
    <p:sldId id="2193" r:id="rId53"/>
    <p:sldId id="2194" r:id="rId54"/>
    <p:sldId id="2195" r:id="rId55"/>
    <p:sldId id="2196" r:id="rId56"/>
    <p:sldId id="1692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08" autoAdjust="0"/>
    <p:restoredTop sz="95067" autoAdjust="0"/>
  </p:normalViewPr>
  <p:slideViewPr>
    <p:cSldViewPr>
      <p:cViewPr varScale="1">
        <p:scale>
          <a:sx n="95" d="100"/>
          <a:sy n="95" d="100"/>
        </p:scale>
        <p:origin x="25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knowledge.exlibrisgroup.com/Alma/Product_Documentation/010Alma_Online_Help_(English)/060Alma-Primo_Integration/040Configuring_the_Primo_Front_End_for_an_Alma_Data_Source/130Database_Search#Database_Category_Configuration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40Metadata_Management/040Working_with_Bibliographic_Records/Working_with_Local_Extension_Fields" TargetMode="External"/><Relationship Id="rId2" Type="http://schemas.openxmlformats.org/officeDocument/2006/relationships/hyperlink" Target="https://knowledge.exlibrisgroup.com/Alma/Release_Notes/2020/Alma_2020_Release_Notes_Included_Material/2020_RN_02_Main#Local_Extensions_for_Community_Zone_Bibliographic_Records" TargetMode="Externa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84764" cy="1081664"/>
          </a:xfrm>
        </p:spPr>
        <p:txBody>
          <a:bodyPr/>
          <a:lstStyle/>
          <a:p>
            <a:r>
              <a:rPr lang="en-US" dirty="0"/>
              <a:t>Support for local extensions for bibliographic records linked to the Alma CZ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8A6-52E2-420D-B47C-54286B17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011909"/>
            <a:ext cx="6326909" cy="7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1294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electronic collection and the records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0EEB3-3434-4679-8685-3D084B97D128}"/>
              </a:ext>
            </a:extLst>
          </p:cNvPr>
          <p:cNvSpPr/>
          <p:nvPr/>
        </p:nvSpPr>
        <p:spPr>
          <a:xfrm>
            <a:off x="1963588" y="1645301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DAA15-E92D-4BA0-968A-E4D44FA4C06E}"/>
              </a:ext>
            </a:extLst>
          </p:cNvPr>
          <p:cNvSpPr/>
          <p:nvPr/>
        </p:nvSpPr>
        <p:spPr>
          <a:xfrm>
            <a:off x="1963588" y="2560780"/>
            <a:ext cx="54006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79052-BDBF-42E6-97D4-87084F64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8" y="1635646"/>
            <a:ext cx="8801100" cy="2095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4F2AF7-E635-4CE1-9781-5D0D4BF3FD81}"/>
              </a:ext>
            </a:extLst>
          </p:cNvPr>
          <p:cNvSpPr/>
          <p:nvPr/>
        </p:nvSpPr>
        <p:spPr>
          <a:xfrm>
            <a:off x="1275324" y="1984753"/>
            <a:ext cx="2664296" cy="330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DE58C-4FB8-4CC4-9412-99280899796F}"/>
              </a:ext>
            </a:extLst>
          </p:cNvPr>
          <p:cNvSpPr/>
          <p:nvPr/>
        </p:nvSpPr>
        <p:spPr>
          <a:xfrm>
            <a:off x="1275324" y="2532516"/>
            <a:ext cx="1728192" cy="190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9B1139-65F9-49C2-9E8E-B3855CD02102}"/>
              </a:ext>
            </a:extLst>
          </p:cNvPr>
          <p:cNvSpPr txBox="1">
            <a:spLocks/>
          </p:cNvSpPr>
          <p:nvPr/>
        </p:nvSpPr>
        <p:spPr>
          <a:xfrm>
            <a:off x="3546702" y="882055"/>
            <a:ext cx="2034472" cy="517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Second sample record linked to the CZ.</a:t>
            </a:r>
          </a:p>
        </p:txBody>
      </p:sp>
    </p:spTree>
    <p:extLst>
      <p:ext uri="{BB962C8B-B14F-4D97-AF65-F5344CB8AC3E}">
        <p14:creationId xmlns:p14="http://schemas.microsoft.com/office/powerpoint/2010/main" val="29867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F7FC4A-121A-4722-8412-A0BC8A59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0655"/>
            <a:ext cx="8686800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electronic collection and the records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03498-0835-465A-8A58-69395DA4E153}"/>
              </a:ext>
            </a:extLst>
          </p:cNvPr>
          <p:cNvSpPr/>
          <p:nvPr/>
        </p:nvSpPr>
        <p:spPr>
          <a:xfrm>
            <a:off x="1115616" y="2327022"/>
            <a:ext cx="1620180" cy="210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74FF57-5D4C-495D-8635-82995BD38C43}"/>
              </a:ext>
            </a:extLst>
          </p:cNvPr>
          <p:cNvSpPr/>
          <p:nvPr/>
        </p:nvSpPr>
        <p:spPr>
          <a:xfrm>
            <a:off x="1115616" y="1779662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5232FE0-8D99-44A6-B2E2-804EEB72DCF2}"/>
              </a:ext>
            </a:extLst>
          </p:cNvPr>
          <p:cNvSpPr txBox="1">
            <a:spLocks/>
          </p:cNvSpPr>
          <p:nvPr/>
        </p:nvSpPr>
        <p:spPr>
          <a:xfrm>
            <a:off x="3554764" y="806020"/>
            <a:ext cx="2034472" cy="517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Third sample record linked to the CZ.</a:t>
            </a:r>
          </a:p>
        </p:txBody>
      </p:sp>
    </p:spTree>
    <p:extLst>
      <p:ext uri="{BB962C8B-B14F-4D97-AF65-F5344CB8AC3E}">
        <p14:creationId xmlns:p14="http://schemas.microsoft.com/office/powerpoint/2010/main" val="297604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Adding local extensions to the linked CZ records manually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0D79D-82B6-4883-8AB1-7AB3CE02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0"/>
            <a:ext cx="9144000" cy="3441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3024336"/>
          </a:xfrm>
        </p:spPr>
        <p:txBody>
          <a:bodyPr>
            <a:noAutofit/>
          </a:bodyPr>
          <a:lstStyle/>
          <a:p>
            <a:r>
              <a:rPr lang="en-US" sz="2000" dirty="0"/>
              <a:t>Now we will edit Title “Using knowledge for development”, ISBN 9789264196681</a:t>
            </a:r>
          </a:p>
          <a:p>
            <a:pPr lvl="0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4A096-04D2-4262-BB39-0ECA5444C78A}"/>
              </a:ext>
            </a:extLst>
          </p:cNvPr>
          <p:cNvSpPr/>
          <p:nvPr/>
        </p:nvSpPr>
        <p:spPr>
          <a:xfrm>
            <a:off x="7524328" y="2787774"/>
            <a:ext cx="6120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989F42-E2EE-4BBB-9689-6BBD453C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86" y="1297111"/>
            <a:ext cx="6686550" cy="2981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Note that we have a message “View Only – Community Record”</a:t>
            </a:r>
          </a:p>
          <a:p>
            <a:pPr lvl="0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4A096-04D2-4262-BB39-0ECA5444C78A}"/>
              </a:ext>
            </a:extLst>
          </p:cNvPr>
          <p:cNvSpPr/>
          <p:nvPr/>
        </p:nvSpPr>
        <p:spPr>
          <a:xfrm>
            <a:off x="3563888" y="1964928"/>
            <a:ext cx="175930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8C289-86D9-4FC0-9C2C-DCB15513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90934"/>
            <a:ext cx="4229062" cy="3530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Now we will add one or more local extensions</a:t>
            </a:r>
          </a:p>
          <a:p>
            <a:pPr lvl="0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4A096-04D2-4262-BB39-0ECA5444C78A}"/>
              </a:ext>
            </a:extLst>
          </p:cNvPr>
          <p:cNvSpPr/>
          <p:nvPr/>
        </p:nvSpPr>
        <p:spPr>
          <a:xfrm>
            <a:off x="554159" y="1717787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2DE69-B56D-4DB4-8B48-7E89B79E108E}"/>
              </a:ext>
            </a:extLst>
          </p:cNvPr>
          <p:cNvSpPr txBox="1"/>
          <p:nvPr/>
        </p:nvSpPr>
        <p:spPr>
          <a:xfrm>
            <a:off x="4841784" y="1609921"/>
            <a:ext cx="419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add the following fields:</a:t>
            </a:r>
          </a:p>
          <a:p>
            <a:r>
              <a:rPr lang="en-US" dirty="0"/>
              <a:t>913 $$a Library and Information Science</a:t>
            </a:r>
          </a:p>
          <a:p>
            <a:r>
              <a:rPr lang="en-US" dirty="0"/>
              <a:t>948 $$a </a:t>
            </a:r>
            <a:r>
              <a:rPr lang="en-US" dirty="0" err="1"/>
              <a:t>Meydanovitch</a:t>
            </a:r>
            <a:r>
              <a:rPr lang="en-US" dirty="0"/>
              <a:t>, Jonny</a:t>
            </a:r>
          </a:p>
        </p:txBody>
      </p:sp>
    </p:spTree>
    <p:extLst>
      <p:ext uri="{BB962C8B-B14F-4D97-AF65-F5344CB8AC3E}">
        <p14:creationId xmlns:p14="http://schemas.microsoft.com/office/powerpoint/2010/main" val="209741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4159DC-AAFD-4687-A4B8-1E555797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71" y="1203598"/>
            <a:ext cx="5886450" cy="2962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And we have added two local extensions</a:t>
            </a:r>
          </a:p>
          <a:p>
            <a:pPr lvl="0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4A096-04D2-4262-BB39-0ECA5444C78A}"/>
              </a:ext>
            </a:extLst>
          </p:cNvPr>
          <p:cNvSpPr/>
          <p:nvPr/>
        </p:nvSpPr>
        <p:spPr>
          <a:xfrm>
            <a:off x="1592770" y="3621112"/>
            <a:ext cx="312324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297A8-BD0A-446C-A221-24D81F75854B}"/>
              </a:ext>
            </a:extLst>
          </p:cNvPr>
          <p:cNvSpPr/>
          <p:nvPr/>
        </p:nvSpPr>
        <p:spPr>
          <a:xfrm>
            <a:off x="1600795" y="3833519"/>
            <a:ext cx="312324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2699F6-DEE4-442C-8927-BD669D7B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55" y="716433"/>
            <a:ext cx="6157490" cy="3970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297A8-BD0A-446C-A221-24D81F75854B}"/>
              </a:ext>
            </a:extLst>
          </p:cNvPr>
          <p:cNvSpPr/>
          <p:nvPr/>
        </p:nvSpPr>
        <p:spPr>
          <a:xfrm>
            <a:off x="1691680" y="3939902"/>
            <a:ext cx="302433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37EBC-D2E3-4841-9D72-A47149F84825}"/>
              </a:ext>
            </a:extLst>
          </p:cNvPr>
          <p:cNvSpPr txBox="1"/>
          <p:nvPr/>
        </p:nvSpPr>
        <p:spPr>
          <a:xfrm>
            <a:off x="179512" y="1268235"/>
            <a:ext cx="136815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in the Alma institution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00939-3E50-44F9-8D54-803CDDD35B0E}"/>
              </a:ext>
            </a:extLst>
          </p:cNvPr>
          <p:cNvSpPr txBox="1"/>
          <p:nvPr/>
        </p:nvSpPr>
        <p:spPr>
          <a:xfrm>
            <a:off x="6372200" y="2571750"/>
            <a:ext cx="20162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Alma search in the institution local extensions will display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074C29-0697-43DB-934E-4419CF62EDC8}"/>
              </a:ext>
            </a:extLst>
          </p:cNvPr>
          <p:cNvCxnSpPr>
            <a:cxnSpLocks/>
          </p:cNvCxnSpPr>
          <p:nvPr/>
        </p:nvCxnSpPr>
        <p:spPr>
          <a:xfrm flipH="1">
            <a:off x="4716017" y="4213877"/>
            <a:ext cx="24482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1E6AF8-E1C4-4B9D-B34B-33791CE7614B}"/>
              </a:ext>
            </a:extLst>
          </p:cNvPr>
          <p:cNvCxnSpPr>
            <a:cxnSpLocks/>
          </p:cNvCxnSpPr>
          <p:nvPr/>
        </p:nvCxnSpPr>
        <p:spPr>
          <a:xfrm>
            <a:off x="7164288" y="3772079"/>
            <a:ext cx="0" cy="44179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9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local extensions to the linked CZ records manually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8478C-66D4-4F58-8CEE-9E86C767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876042"/>
            <a:ext cx="6143625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13E5C-254B-499C-B8DB-8E4F6E34FCCB}"/>
              </a:ext>
            </a:extLst>
          </p:cNvPr>
          <p:cNvSpPr txBox="1"/>
          <p:nvPr/>
        </p:nvSpPr>
        <p:spPr>
          <a:xfrm>
            <a:off x="4841784" y="3003798"/>
            <a:ext cx="26105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other institution will see the local extensions in the CZ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F9E89B-CF7D-4A44-83A5-8838204A5E39}"/>
              </a:ext>
            </a:extLst>
          </p:cNvPr>
          <p:cNvCxnSpPr/>
          <p:nvPr/>
        </p:nvCxnSpPr>
        <p:spPr>
          <a:xfrm flipH="1">
            <a:off x="2699792" y="4371950"/>
            <a:ext cx="2808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85D389-7AA9-4CDF-885C-929F4DF6681F}"/>
              </a:ext>
            </a:extLst>
          </p:cNvPr>
          <p:cNvCxnSpPr>
            <a:cxnSpLocks/>
          </p:cNvCxnSpPr>
          <p:nvPr/>
        </p:nvCxnSpPr>
        <p:spPr>
          <a:xfrm flipH="1">
            <a:off x="5508104" y="3953959"/>
            <a:ext cx="360040" cy="4179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CBCBDE-C0E5-49EF-9AF1-DAA164A32AC1}"/>
              </a:ext>
            </a:extLst>
          </p:cNvPr>
          <p:cNvSpPr txBox="1"/>
          <p:nvPr/>
        </p:nvSpPr>
        <p:spPr>
          <a:xfrm>
            <a:off x="179512" y="1268235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in the CZ</a:t>
            </a:r>
          </a:p>
        </p:txBody>
      </p:sp>
    </p:spTree>
    <p:extLst>
      <p:ext uri="{BB962C8B-B14F-4D97-AF65-F5344CB8AC3E}">
        <p14:creationId xmlns:p14="http://schemas.microsoft.com/office/powerpoint/2010/main" val="414064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200" dirty="0"/>
              <a:t>The local extensions in Primo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The sample electronic collection and the records</a:t>
            </a:r>
          </a:p>
          <a:p>
            <a:r>
              <a:rPr lang="en-US" sz="2000"/>
              <a:t>Adding </a:t>
            </a:r>
            <a:r>
              <a:rPr lang="en-US" sz="2000" dirty="0"/>
              <a:t>local extensions to the linked CZ records manually</a:t>
            </a:r>
          </a:p>
          <a:p>
            <a:r>
              <a:rPr lang="en-US" sz="2000" dirty="0"/>
              <a:t>The local extension in Primo</a:t>
            </a:r>
          </a:p>
          <a:p>
            <a:r>
              <a:rPr lang="en-US" sz="2000" dirty="0"/>
              <a:t>Adding local extensions to the linked CZ records with normalization process</a:t>
            </a:r>
          </a:p>
          <a:p>
            <a:r>
              <a:rPr lang="en-US" sz="2000" dirty="0"/>
              <a:t>Adding local extensions to the linked CZ records with import profile</a:t>
            </a:r>
          </a:p>
          <a:p>
            <a:r>
              <a:rPr lang="en-US" sz="2000" dirty="0"/>
              <a:t>Local extensions in published and exported records</a:t>
            </a:r>
          </a:p>
          <a:p>
            <a:r>
              <a:rPr lang="en-US" sz="2000" dirty="0"/>
              <a:t>Using local extensions with DB Categories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60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E2940-B893-4356-B885-F98783DE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6" y="646479"/>
            <a:ext cx="4721696" cy="4165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local extensions in Primo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297A8-BD0A-446C-A221-24D81F75854B}"/>
              </a:ext>
            </a:extLst>
          </p:cNvPr>
          <p:cNvSpPr/>
          <p:nvPr/>
        </p:nvSpPr>
        <p:spPr>
          <a:xfrm>
            <a:off x="2051721" y="4497021"/>
            <a:ext cx="2160240" cy="315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8F46E-2700-4267-AE81-7FBAE31ACB3E}"/>
              </a:ext>
            </a:extLst>
          </p:cNvPr>
          <p:cNvSpPr txBox="1"/>
          <p:nvPr/>
        </p:nvSpPr>
        <p:spPr>
          <a:xfrm>
            <a:off x="5993912" y="3291830"/>
            <a:ext cx="26105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local extensions are fully visible for all users of discovery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47DFAD-7D7A-41A6-9E38-9197E46FF309}"/>
              </a:ext>
            </a:extLst>
          </p:cNvPr>
          <p:cNvCxnSpPr>
            <a:cxnSpLocks/>
          </p:cNvCxnSpPr>
          <p:nvPr/>
        </p:nvCxnSpPr>
        <p:spPr>
          <a:xfrm flipH="1">
            <a:off x="4211961" y="4659982"/>
            <a:ext cx="24482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5229DF-21AD-4559-A884-8BECC356BF4E}"/>
              </a:ext>
            </a:extLst>
          </p:cNvPr>
          <p:cNvCxnSpPr>
            <a:cxnSpLocks/>
          </p:cNvCxnSpPr>
          <p:nvPr/>
        </p:nvCxnSpPr>
        <p:spPr>
          <a:xfrm flipH="1">
            <a:off x="6660232" y="4241991"/>
            <a:ext cx="360040" cy="4179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C40555-E4AE-4EA4-B5E4-4C73C97F08B3}"/>
              </a:ext>
            </a:extLst>
          </p:cNvPr>
          <p:cNvSpPr txBox="1"/>
          <p:nvPr/>
        </p:nvSpPr>
        <p:spPr>
          <a:xfrm>
            <a:off x="107504" y="1268235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record in Primo</a:t>
            </a:r>
          </a:p>
        </p:txBody>
      </p:sp>
    </p:spTree>
    <p:extLst>
      <p:ext uri="{BB962C8B-B14F-4D97-AF65-F5344CB8AC3E}">
        <p14:creationId xmlns:p14="http://schemas.microsoft.com/office/powerpoint/2010/main" val="173613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7398D5-7401-411C-8B54-A4EFC941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69082"/>
            <a:ext cx="8991600" cy="3390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local extensions in Primo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297A8-BD0A-446C-A221-24D81F75854B}"/>
              </a:ext>
            </a:extLst>
          </p:cNvPr>
          <p:cNvSpPr/>
          <p:nvPr/>
        </p:nvSpPr>
        <p:spPr>
          <a:xfrm>
            <a:off x="251520" y="1491630"/>
            <a:ext cx="2160240" cy="315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8DB656-045E-4DA2-8DAC-44B59BEE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It is also possible to search Primo by the local extensions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97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AEC7-5AD7-4241-907E-C01BE8FB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84" y="1002814"/>
            <a:ext cx="6588224" cy="36894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local extensions in Primo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297A8-BD0A-446C-A221-24D81F75854B}"/>
              </a:ext>
            </a:extLst>
          </p:cNvPr>
          <p:cNvSpPr/>
          <p:nvPr/>
        </p:nvSpPr>
        <p:spPr>
          <a:xfrm>
            <a:off x="1294892" y="2794884"/>
            <a:ext cx="1404900" cy="1531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8DB656-045E-4DA2-8DAC-44B59BEE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It is also possible to facet in Primo by the local extensions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38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200" dirty="0"/>
              <a:t>Adding local extensions to the linked CZ records with normalization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Adding local extensions to the linked CZ records with normalization process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This is a normalization rule which will add a 913 field with subfield a “Rocket science”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401F8-F8F9-4B05-A3FF-6DFFB02D6F19}"/>
              </a:ext>
            </a:extLst>
          </p:cNvPr>
          <p:cNvSpPr txBox="1"/>
          <p:nvPr/>
        </p:nvSpPr>
        <p:spPr>
          <a:xfrm>
            <a:off x="1151620" y="1613863"/>
            <a:ext cx="684076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rule "Add field 913 subfield a as local extension with text Rocket Science"</a:t>
            </a:r>
          </a:p>
          <a:p>
            <a:r>
              <a:rPr lang="en-US" sz="1600" dirty="0"/>
              <a:t>when</a:t>
            </a:r>
          </a:p>
          <a:p>
            <a:r>
              <a:rPr lang="en-US" sz="1600" dirty="0"/>
              <a:t>    ( not exists "913.a.Rocket Science" )</a:t>
            </a:r>
          </a:p>
          <a:p>
            <a:r>
              <a:rPr lang="en-US" sz="1600" dirty="0"/>
              <a:t>then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addField</a:t>
            </a:r>
            <a:r>
              <a:rPr lang="en-US" sz="1600" dirty="0"/>
              <a:t> "913.a.Rocket Science"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addSubField</a:t>
            </a:r>
            <a:r>
              <a:rPr lang="en-US" sz="1600" dirty="0"/>
              <a:t> "913.9.local" if ( exists "913.a.Rocket Science" )</a:t>
            </a:r>
          </a:p>
          <a:p>
            <a:r>
              <a:rPr lang="en-US" sz="1600" dirty="0"/>
              <a:t>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B3488-D9FC-4D20-8949-CBD622D3690A}"/>
              </a:ext>
            </a:extLst>
          </p:cNvPr>
          <p:cNvSpPr txBox="1"/>
          <p:nvPr/>
        </p:nvSpPr>
        <p:spPr>
          <a:xfrm>
            <a:off x="1907704" y="3624802"/>
            <a:ext cx="52565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 9 with text “local” is used by Alma behind the scenes to designate the field as a local extension.  It does not display in Alma or Primo or but appear as part of the MARC record when exported.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244B3E-00CC-4E01-939A-45E5AE72D906}"/>
              </a:ext>
            </a:extLst>
          </p:cNvPr>
          <p:cNvCxnSpPr>
            <a:cxnSpLocks/>
          </p:cNvCxnSpPr>
          <p:nvPr/>
        </p:nvCxnSpPr>
        <p:spPr>
          <a:xfrm flipV="1">
            <a:off x="3131840" y="3147814"/>
            <a:ext cx="0" cy="476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8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This is a normalization rule which will add a 948 field with subfield a “</a:t>
            </a:r>
            <a:r>
              <a:rPr lang="en-US" sz="2000" dirty="0" err="1"/>
              <a:t>Digitali</a:t>
            </a:r>
            <a:r>
              <a:rPr lang="en-US" sz="2000" dirty="0"/>
              <a:t>, David”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401F8-F8F9-4B05-A3FF-6DFFB02D6F19}"/>
              </a:ext>
            </a:extLst>
          </p:cNvPr>
          <p:cNvSpPr txBox="1"/>
          <p:nvPr/>
        </p:nvSpPr>
        <p:spPr>
          <a:xfrm>
            <a:off x="1151620" y="1613863"/>
            <a:ext cx="6840760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rule "Add field 948 subfield a as local extension with text </a:t>
            </a:r>
            <a:r>
              <a:rPr lang="en-US" sz="1600" dirty="0" err="1"/>
              <a:t>Digitali</a:t>
            </a:r>
            <a:r>
              <a:rPr lang="en-US" sz="1600" dirty="0"/>
              <a:t>, David"</a:t>
            </a:r>
          </a:p>
          <a:p>
            <a:r>
              <a:rPr lang="en-US" sz="1600" dirty="0"/>
              <a:t>when</a:t>
            </a:r>
          </a:p>
          <a:p>
            <a:r>
              <a:rPr lang="en-US" sz="1600" dirty="0"/>
              <a:t>    ( not exists "948.a.Digitali, David" )</a:t>
            </a:r>
          </a:p>
          <a:p>
            <a:r>
              <a:rPr lang="en-US" sz="1600" dirty="0"/>
              <a:t>then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addField</a:t>
            </a:r>
            <a:r>
              <a:rPr lang="en-US" sz="1600" dirty="0"/>
              <a:t> "948.a.Digitali, David"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addSubField</a:t>
            </a:r>
            <a:r>
              <a:rPr lang="en-US" sz="1600" dirty="0"/>
              <a:t> "948.9.local" if ( exists "948.a.Digitali, David" )</a:t>
            </a:r>
          </a:p>
          <a:p>
            <a:r>
              <a:rPr lang="en-US" sz="1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5772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Here are the two rules</a:t>
            </a:r>
          </a:p>
          <a:p>
            <a:pPr lvl="0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57052-90D7-4580-B302-1F1E0668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7008"/>
            <a:ext cx="44577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8B281D-CF4E-4199-AFD0-2A081852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539971"/>
            <a:ext cx="4267200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70A4CBC-03B2-4346-81B8-393CC95A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46480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Here is the normalization process with the two rules</a:t>
            </a:r>
          </a:p>
          <a:p>
            <a:pPr lvl="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34A14-5682-4FFB-ADDD-05C565AE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117509"/>
            <a:ext cx="5162550" cy="3724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EEC0E8-6595-4598-8C84-105C596B1F35}"/>
              </a:ext>
            </a:extLst>
          </p:cNvPr>
          <p:cNvSpPr/>
          <p:nvPr/>
        </p:nvSpPr>
        <p:spPr>
          <a:xfrm>
            <a:off x="2260869" y="1844795"/>
            <a:ext cx="36724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3CC8A-799F-4FA9-B41C-F09967D0FB77}"/>
              </a:ext>
            </a:extLst>
          </p:cNvPr>
          <p:cNvSpPr/>
          <p:nvPr/>
        </p:nvSpPr>
        <p:spPr>
          <a:xfrm>
            <a:off x="2699792" y="3147814"/>
            <a:ext cx="388843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361587-F7FC-4A1D-A126-1AB999543FF9}"/>
              </a:ext>
            </a:extLst>
          </p:cNvPr>
          <p:cNvSpPr/>
          <p:nvPr/>
        </p:nvSpPr>
        <p:spPr>
          <a:xfrm>
            <a:off x="2699792" y="4159614"/>
            <a:ext cx="388843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20923C5-DD92-4A7F-96B2-33F9A98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3879357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C2010-1F20-49CD-80BE-E054E0E9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" y="1779662"/>
            <a:ext cx="9144000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Set “Korea economy” includes record “Korea and the knowledge-based economy: making the transition”,. ISBN 9789264182981 which is linked to the CZ</a:t>
            </a:r>
          </a:p>
          <a:p>
            <a:pPr lvl="0"/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EC0E8-6595-4598-8C84-105C596B1F35}"/>
              </a:ext>
            </a:extLst>
          </p:cNvPr>
          <p:cNvSpPr/>
          <p:nvPr/>
        </p:nvSpPr>
        <p:spPr>
          <a:xfrm>
            <a:off x="1979712" y="1844795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3CC8A-799F-4FA9-B41C-F09967D0FB77}"/>
              </a:ext>
            </a:extLst>
          </p:cNvPr>
          <p:cNvSpPr/>
          <p:nvPr/>
        </p:nvSpPr>
        <p:spPr>
          <a:xfrm>
            <a:off x="179512" y="3446409"/>
            <a:ext cx="432048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D8F037E-B56D-4EB3-BA32-140C6046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92760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F85A1-8050-40C9-9485-AB67B581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452562"/>
            <a:ext cx="7524750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Now we will run the normalization process on the set</a:t>
            </a:r>
          </a:p>
          <a:p>
            <a:pPr lvl="0"/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EC0E8-6595-4598-8C84-105C596B1F35}"/>
              </a:ext>
            </a:extLst>
          </p:cNvPr>
          <p:cNvSpPr/>
          <p:nvPr/>
        </p:nvSpPr>
        <p:spPr>
          <a:xfrm>
            <a:off x="2267744" y="3230384"/>
            <a:ext cx="2304256" cy="349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66DD99B-E491-4AA6-9696-ADAF275A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927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99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39BE0-2F5F-4167-85B3-C94ED239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433512"/>
            <a:ext cx="8324850" cy="227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Choose the set</a:t>
            </a:r>
          </a:p>
          <a:p>
            <a:pPr lvl="0"/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EC0E8-6595-4598-8C84-105C596B1F35}"/>
              </a:ext>
            </a:extLst>
          </p:cNvPr>
          <p:cNvSpPr/>
          <p:nvPr/>
        </p:nvSpPr>
        <p:spPr>
          <a:xfrm>
            <a:off x="827584" y="3219822"/>
            <a:ext cx="2304256" cy="349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A88C634-360A-4DBF-95B2-A45AA02D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0340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Submit the job</a:t>
            </a:r>
          </a:p>
          <a:p>
            <a:pPr lvl="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716EA-0635-4893-BDBA-AC8DE40D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46" y="807293"/>
            <a:ext cx="4653307" cy="3992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4112CB09-B67C-4227-BDF2-82BE5DA3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331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00ACD-4AF5-4E4F-B877-12B9952E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91630"/>
            <a:ext cx="7524328" cy="3159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The job completes and indicates that there are community linked records with local extensions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A9276EF-8AA3-4776-B0B6-8B0836D2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FB560-83F2-4B4F-9F49-71D38F3B8FC8}"/>
              </a:ext>
            </a:extLst>
          </p:cNvPr>
          <p:cNvSpPr/>
          <p:nvPr/>
        </p:nvSpPr>
        <p:spPr>
          <a:xfrm>
            <a:off x="1115616" y="3579862"/>
            <a:ext cx="13681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Let’s see what happened to the record linked to the CZ</a:t>
            </a:r>
          </a:p>
          <a:p>
            <a:pPr lvl="0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3657B-EEBB-424F-8307-FCD9E620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5"/>
            <a:ext cx="9144000" cy="2298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B52C437-4F6D-414E-A112-4566A90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700017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Both local extensions were added</a:t>
            </a:r>
          </a:p>
          <a:p>
            <a:pPr lvl="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71493-C88F-4763-BCAF-F4B5D67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05" y="1229361"/>
            <a:ext cx="5036790" cy="3243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normalization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D635A-E79B-48C4-B5AA-53CC1CF88EF8}"/>
              </a:ext>
            </a:extLst>
          </p:cNvPr>
          <p:cNvSpPr/>
          <p:nvPr/>
        </p:nvSpPr>
        <p:spPr>
          <a:xfrm>
            <a:off x="2053605" y="3867894"/>
            <a:ext cx="2086347" cy="605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0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Adding local extensions to the linked CZ records with import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8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20080"/>
          </a:xfrm>
        </p:spPr>
        <p:txBody>
          <a:bodyPr>
            <a:noAutofit/>
          </a:bodyPr>
          <a:lstStyle/>
          <a:p>
            <a:r>
              <a:rPr lang="en-US" sz="2000" dirty="0"/>
              <a:t>Here we have an input file of a bibliographic record with local extensions 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63E02-1E07-437F-9DED-602B81CC58D5}"/>
              </a:ext>
            </a:extLst>
          </p:cNvPr>
          <p:cNvSpPr txBox="1"/>
          <p:nvPr/>
        </p:nvSpPr>
        <p:spPr>
          <a:xfrm>
            <a:off x="611560" y="1059582"/>
            <a:ext cx="7920880" cy="3808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&lt;?xml version="1.0" encoding="UTF-8"?&gt;&lt;collection&gt;</a:t>
            </a:r>
          </a:p>
          <a:p>
            <a:r>
              <a:rPr lang="en-US" sz="1050" dirty="0"/>
              <a:t>   &lt;record&gt;</a:t>
            </a:r>
          </a:p>
          <a:p>
            <a:r>
              <a:rPr lang="en-US" sz="1050" dirty="0"/>
              <a:t>	&lt;leader&gt;01228nam  2200337 a 4500&lt;/leader&gt;</a:t>
            </a:r>
          </a:p>
          <a:p>
            <a:r>
              <a:rPr lang="en-US" sz="1050" dirty="0"/>
              <a:t>	&lt;controlfield tag="005"&gt;20180322115607.0&lt;/controlfield&gt;</a:t>
            </a:r>
          </a:p>
          <a:p>
            <a:r>
              <a:rPr lang="en-US" sz="1050" dirty="0"/>
              <a:t>	&lt;controlfield tag="006"&gt;m     o  d |      &lt;/controlfield&gt;</a:t>
            </a:r>
          </a:p>
          <a:p>
            <a:r>
              <a:rPr lang="en-US" sz="1050" dirty="0"/>
              <a:t>	&lt;controlfield tag="007"&gt;</a:t>
            </a:r>
            <a:r>
              <a:rPr lang="en-US" sz="1050" dirty="0" err="1"/>
              <a:t>cr</a:t>
            </a:r>
            <a:r>
              <a:rPr lang="en-US" sz="1050" dirty="0"/>
              <a:t> -n---------&lt;/controlfield&gt;</a:t>
            </a:r>
          </a:p>
          <a:p>
            <a:r>
              <a:rPr lang="en-US" sz="1050" dirty="0"/>
              <a:t>	&lt;controlfield tag="008"&gt;061011s2006    </a:t>
            </a:r>
            <a:r>
              <a:rPr lang="en-US" sz="1050" dirty="0" err="1"/>
              <a:t>fr</a:t>
            </a:r>
            <a:r>
              <a:rPr lang="en-US" sz="1050" dirty="0"/>
              <a:t> a    </a:t>
            </a:r>
            <a:r>
              <a:rPr lang="en-US" sz="1050" dirty="0" err="1"/>
              <a:t>ob</a:t>
            </a:r>
            <a:r>
              <a:rPr lang="en-US" sz="1050" dirty="0"/>
              <a:t>    000 0 </a:t>
            </a:r>
            <a:r>
              <a:rPr lang="en-US" sz="1050" dirty="0" err="1"/>
              <a:t>eng</a:t>
            </a:r>
            <a:r>
              <a:rPr lang="en-US" sz="1050" dirty="0"/>
              <a:t> d&lt;/controlfield&gt;</a:t>
            </a:r>
          </a:p>
          <a:p>
            <a:r>
              <a:rPr lang="en-US" sz="1050" dirty="0"/>
              <a:t>	&lt;datafield tag="035" ind1=" " ind2=" "&gt;</a:t>
            </a:r>
          </a:p>
          <a:p>
            <a:r>
              <a:rPr lang="en-US" sz="1050" dirty="0"/>
              <a:t>		&lt;subfield code="a"&gt;(CKB)1000000000227103&lt;/subfield&gt;</a:t>
            </a:r>
          </a:p>
          <a:p>
            <a:r>
              <a:rPr lang="en-US" sz="1050" dirty="0"/>
              <a:t>	&lt;/datafield&gt;</a:t>
            </a:r>
          </a:p>
          <a:p>
            <a:r>
              <a:rPr lang="en-US" sz="1050" dirty="0"/>
              <a:t>	&lt;datafield tag="245" ind1="0" ind2="0"&gt;</a:t>
            </a:r>
          </a:p>
          <a:p>
            <a:r>
              <a:rPr lang="en-US" sz="1050" dirty="0"/>
              <a:t>		&lt;subfield code="a"&gt;ICT and learning&lt;/subfield&gt;</a:t>
            </a:r>
          </a:p>
          <a:p>
            <a:r>
              <a:rPr lang="en-US" sz="1050" dirty="0"/>
              <a:t>	&lt;/datafield&gt;</a:t>
            </a:r>
          </a:p>
          <a:p>
            <a:r>
              <a:rPr lang="en-US" sz="1050" dirty="0"/>
              <a:t>	&lt;datafield tag="913" ind1=" " ind2=" "&gt;</a:t>
            </a:r>
          </a:p>
          <a:p>
            <a:r>
              <a:rPr lang="en-US" sz="1050" dirty="0"/>
              <a:t>		&lt;subfield code="a"&gt;Library Science for Ph.D. students&lt;/subfield&gt;</a:t>
            </a:r>
          </a:p>
          <a:p>
            <a:r>
              <a:rPr lang="en-US" sz="1050" dirty="0"/>
              <a:t>		&lt;subfield code="9"&gt;local&lt;/subfield&gt;</a:t>
            </a:r>
          </a:p>
          <a:p>
            <a:r>
              <a:rPr lang="en-US" sz="1050" dirty="0"/>
              <a:t>	&lt;/datafield&gt;</a:t>
            </a:r>
          </a:p>
          <a:p>
            <a:r>
              <a:rPr lang="en-US" sz="1050" dirty="0"/>
              <a:t>	&lt;datafield tag="948" ind1=" " ind2=" "&gt;</a:t>
            </a:r>
          </a:p>
          <a:p>
            <a:r>
              <a:rPr lang="en-US" sz="1050" dirty="0"/>
              <a:t>		&lt;subfield code="a"&gt;</a:t>
            </a:r>
            <a:r>
              <a:rPr lang="en-US" sz="1050" dirty="0" err="1"/>
              <a:t>Tubishvat</a:t>
            </a:r>
            <a:r>
              <a:rPr lang="en-US" sz="1050" dirty="0"/>
              <a:t>, Timmy&lt;/subfield&gt;			</a:t>
            </a:r>
          </a:p>
          <a:p>
            <a:r>
              <a:rPr lang="en-US" sz="1050" dirty="0"/>
              <a:t>		&lt;subfield code="9"&gt;local&lt;/subfield&gt;</a:t>
            </a:r>
          </a:p>
          <a:p>
            <a:r>
              <a:rPr lang="en-US" sz="1050" dirty="0"/>
              <a:t>	&lt;/datafield&gt;</a:t>
            </a:r>
          </a:p>
          <a:p>
            <a:r>
              <a:rPr lang="en-US" sz="1050" dirty="0"/>
              <a:t>   &lt;/record&gt;</a:t>
            </a:r>
          </a:p>
          <a:p>
            <a:r>
              <a:rPr lang="en-US" sz="1050" dirty="0"/>
              <a:t>&lt;/collection&gt;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82EF6-5C4F-45B1-9E62-01819ECE21DF}"/>
              </a:ext>
            </a:extLst>
          </p:cNvPr>
          <p:cNvSpPr/>
          <p:nvPr/>
        </p:nvSpPr>
        <p:spPr>
          <a:xfrm>
            <a:off x="1547664" y="2211710"/>
            <a:ext cx="41764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9C3ED-0896-486E-B8C8-1F0C7E9926F0}"/>
              </a:ext>
            </a:extLst>
          </p:cNvPr>
          <p:cNvSpPr txBox="1"/>
          <p:nvPr/>
        </p:nvSpPr>
        <p:spPr>
          <a:xfrm>
            <a:off x="6732240" y="2209593"/>
            <a:ext cx="16561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Match point to match the CZ record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DC315-24AC-4A76-9E30-A34B93615431}"/>
              </a:ext>
            </a:extLst>
          </p:cNvPr>
          <p:cNvSpPr txBox="1"/>
          <p:nvPr/>
        </p:nvSpPr>
        <p:spPr>
          <a:xfrm>
            <a:off x="6732240" y="3486953"/>
            <a:ext cx="16561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Local extensions with $$9 local to add to the linked CZ record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E29FC-19DF-45EE-BD86-A829276E414E}"/>
              </a:ext>
            </a:extLst>
          </p:cNvPr>
          <p:cNvSpPr/>
          <p:nvPr/>
        </p:nvSpPr>
        <p:spPr>
          <a:xfrm>
            <a:off x="1547664" y="3199196"/>
            <a:ext cx="4608512" cy="131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45C1B6-58A9-4D4B-B9B8-EF0E8F44061E}"/>
              </a:ext>
            </a:extLst>
          </p:cNvPr>
          <p:cNvCxnSpPr>
            <a:cxnSpLocks/>
          </p:cNvCxnSpPr>
          <p:nvPr/>
        </p:nvCxnSpPr>
        <p:spPr>
          <a:xfrm flipH="1">
            <a:off x="5724128" y="2427734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FEE691-871F-4615-8613-5F81C06C9D32}"/>
              </a:ext>
            </a:extLst>
          </p:cNvPr>
          <p:cNvCxnSpPr>
            <a:cxnSpLocks/>
          </p:cNvCxnSpPr>
          <p:nvPr/>
        </p:nvCxnSpPr>
        <p:spPr>
          <a:xfrm flipH="1">
            <a:off x="6156176" y="3795886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75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2160240"/>
          </a:xfrm>
        </p:spPr>
        <p:txBody>
          <a:bodyPr>
            <a:noAutofit/>
          </a:bodyPr>
          <a:lstStyle/>
          <a:p>
            <a:r>
              <a:rPr lang="en-US" sz="2000" dirty="0"/>
              <a:t>The input file on the previous slide will add:</a:t>
            </a:r>
          </a:p>
          <a:p>
            <a:pPr lvl="1"/>
            <a:r>
              <a:rPr lang="en-US" dirty="0"/>
              <a:t>Field “Local Dept. (913)” with text “Library Science for Ph.D. students”</a:t>
            </a:r>
          </a:p>
          <a:p>
            <a:pPr lvl="1"/>
            <a:r>
              <a:rPr lang="en-US" dirty="0"/>
              <a:t>Field “Faculty Reference (948)” with text “</a:t>
            </a:r>
            <a:r>
              <a:rPr lang="en-US" dirty="0" err="1"/>
              <a:t>Tubishvat</a:t>
            </a:r>
            <a:r>
              <a:rPr lang="en-US" dirty="0"/>
              <a:t>, Timmy”</a:t>
            </a:r>
          </a:p>
          <a:p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</p:spTree>
    <p:extLst>
      <p:ext uri="{BB962C8B-B14F-4D97-AF65-F5344CB8AC3E}">
        <p14:creationId xmlns:p14="http://schemas.microsoft.com/office/powerpoint/2010/main" val="249513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import profile will match on the 035 with prefix (CKB)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6AC90-F13E-4FB8-BEF1-E337E85E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1" y="1175708"/>
            <a:ext cx="7829550" cy="3381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5311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The local extensions will be added to the CZ record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955CE-139F-413C-84B0-9FF3B77D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" y="1203598"/>
            <a:ext cx="4480917" cy="3442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2DA06-2168-42C6-BE0F-B1B7D1FB9A40}"/>
              </a:ext>
            </a:extLst>
          </p:cNvPr>
          <p:cNvSpPr/>
          <p:nvPr/>
        </p:nvSpPr>
        <p:spPr>
          <a:xfrm>
            <a:off x="333502" y="4141953"/>
            <a:ext cx="3744416" cy="503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53277A-D279-46AB-84AA-CE9EB0DD9AF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077918" y="4018586"/>
            <a:ext cx="1993916" cy="317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76F3A3-C20A-478A-A1A3-9D9B195C7642}"/>
              </a:ext>
            </a:extLst>
          </p:cNvPr>
          <p:cNvSpPr txBox="1"/>
          <p:nvPr/>
        </p:nvSpPr>
        <p:spPr>
          <a:xfrm>
            <a:off x="6066504" y="1619682"/>
            <a:ext cx="273290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 “merge” will occur but only the local extensions will get added.  Other fields will not change because it is a CZ record.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DA18CF-3265-4A2E-9AF4-73E708B9AF8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851920" y="2096736"/>
            <a:ext cx="2214584" cy="856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DE7106-9F5F-44C9-8932-E1D0BFE26401}"/>
              </a:ext>
            </a:extLst>
          </p:cNvPr>
          <p:cNvSpPr txBox="1"/>
          <p:nvPr/>
        </p:nvSpPr>
        <p:spPr>
          <a:xfrm>
            <a:off x="6071834" y="3541532"/>
            <a:ext cx="272757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the field “Community Zone linked records handling”. This will enable the local extensions to get added</a:t>
            </a:r>
          </a:p>
        </p:txBody>
      </p:sp>
    </p:spTree>
    <p:extLst>
      <p:ext uri="{BB962C8B-B14F-4D97-AF65-F5344CB8AC3E}">
        <p14:creationId xmlns:p14="http://schemas.microsoft.com/office/powerpoint/2010/main" val="357073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 fontScale="92500"/>
          </a:bodyPr>
          <a:lstStyle/>
          <a:p>
            <a:r>
              <a:rPr lang="en-US" dirty="0"/>
              <a:t>In this presentation we will show how it is possible to use local extensions with bibliographic records which are linked from the institution to Community Zone.</a:t>
            </a:r>
          </a:p>
          <a:p>
            <a:r>
              <a:rPr lang="en-US" dirty="0"/>
              <a:t>This is useful because often institutions will want to simultaneously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advantage of the rich functionality of the Alma CZ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local extensions to provide important additional information to display to library staff and end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local extensions to provide additional index points to end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local extensions to provide additional facets to end users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0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514E4-CAA1-4024-ACD7-5182BC20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19" y="736708"/>
            <a:ext cx="3983537" cy="3908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2DA06-2168-42C6-BE0F-B1B7D1FB9A40}"/>
              </a:ext>
            </a:extLst>
          </p:cNvPr>
          <p:cNvSpPr/>
          <p:nvPr/>
        </p:nvSpPr>
        <p:spPr>
          <a:xfrm>
            <a:off x="2890316" y="4293533"/>
            <a:ext cx="1850156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F5B4E33-A33C-4858-902C-E3AF2FAD5C2F}"/>
              </a:ext>
            </a:extLst>
          </p:cNvPr>
          <p:cNvSpPr txBox="1">
            <a:spLocks/>
          </p:cNvSpPr>
          <p:nvPr/>
        </p:nvSpPr>
        <p:spPr>
          <a:xfrm>
            <a:off x="107504" y="627534"/>
            <a:ext cx="26642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local extensions were added to the CZ record via the import profile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194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BB3AA-3934-4230-A663-F771FF3F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17" y="734095"/>
            <a:ext cx="6010250" cy="3583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2664296" cy="1368152"/>
          </a:xfrm>
        </p:spPr>
        <p:txBody>
          <a:bodyPr>
            <a:noAutofit/>
          </a:bodyPr>
          <a:lstStyle/>
          <a:p>
            <a:r>
              <a:rPr lang="en-US" sz="2000" dirty="0"/>
              <a:t>The local extensions which were added to the CZ record via the import profile also appear in Primo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Adding local extensions to the linked CZ records with import profile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2DA06-2168-42C6-BE0F-B1B7D1FB9A40}"/>
              </a:ext>
            </a:extLst>
          </p:cNvPr>
          <p:cNvSpPr/>
          <p:nvPr/>
        </p:nvSpPr>
        <p:spPr>
          <a:xfrm>
            <a:off x="2890717" y="3867894"/>
            <a:ext cx="2617387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4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Local extensions in published and exported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4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42697-6D59-406D-A299-95C28D05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39" y="889234"/>
            <a:ext cx="3853047" cy="3365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4734280" cy="3096345"/>
          </a:xfrm>
        </p:spPr>
        <p:txBody>
          <a:bodyPr>
            <a:noAutofit/>
          </a:bodyPr>
          <a:lstStyle/>
          <a:p>
            <a:r>
              <a:rPr lang="en-US" sz="2000" dirty="0"/>
              <a:t>The local extensions for bibliographic records linked to the CZ are also present in the published and exported records.</a:t>
            </a:r>
          </a:p>
          <a:p>
            <a:r>
              <a:rPr lang="en-US" sz="2000" dirty="0"/>
              <a:t>Here we run the job “Export Bibliographic Records” on a set and export to MARC 21 in XML.</a:t>
            </a:r>
          </a:p>
          <a:p>
            <a:r>
              <a:rPr lang="en-US" sz="2000" dirty="0"/>
              <a:t>The set contains the records we have used here (they are linked to CZ and contain local extensions).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Local extensions in published and exported records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2DA06-2168-42C6-BE0F-B1B7D1FB9A40}"/>
              </a:ext>
            </a:extLst>
          </p:cNvPr>
          <p:cNvSpPr/>
          <p:nvPr/>
        </p:nvSpPr>
        <p:spPr>
          <a:xfrm>
            <a:off x="5796136" y="1419622"/>
            <a:ext cx="1584176" cy="226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BA30F-B668-4821-86AE-071476008B6E}"/>
              </a:ext>
            </a:extLst>
          </p:cNvPr>
          <p:cNvSpPr/>
          <p:nvPr/>
        </p:nvSpPr>
        <p:spPr>
          <a:xfrm>
            <a:off x="5580112" y="2725854"/>
            <a:ext cx="1584176" cy="421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9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EA4EF-D333-4CE9-AF09-A993D4BC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914"/>
            <a:ext cx="9144000" cy="22179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2088227"/>
          </a:xfrm>
        </p:spPr>
        <p:txBody>
          <a:bodyPr>
            <a:noAutofit/>
          </a:bodyPr>
          <a:lstStyle/>
          <a:p>
            <a:r>
              <a:rPr lang="en-US" sz="2000" dirty="0"/>
              <a:t>Let’s see the exported records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Local extensions in published and exported records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BA30F-B668-4821-86AE-071476008B6E}"/>
              </a:ext>
            </a:extLst>
          </p:cNvPr>
          <p:cNvSpPr/>
          <p:nvPr/>
        </p:nvSpPr>
        <p:spPr>
          <a:xfrm>
            <a:off x="7647719" y="2967592"/>
            <a:ext cx="576064" cy="210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11997-1735-4006-AB4F-DAC80C26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825719"/>
            <a:ext cx="2335907" cy="1711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1167AE-B95A-4F88-A312-1179ADF687AE}"/>
              </a:ext>
            </a:extLst>
          </p:cNvPr>
          <p:cNvSpPr/>
          <p:nvPr/>
        </p:nvSpPr>
        <p:spPr>
          <a:xfrm>
            <a:off x="3635896" y="3693912"/>
            <a:ext cx="576064" cy="210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4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46C87-8AA3-46B2-BEED-D5113F87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51" y="1148173"/>
            <a:ext cx="4493297" cy="3663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2088227"/>
          </a:xfrm>
        </p:spPr>
        <p:txBody>
          <a:bodyPr>
            <a:noAutofit/>
          </a:bodyPr>
          <a:lstStyle/>
          <a:p>
            <a:r>
              <a:rPr lang="en-US" sz="2000" dirty="0"/>
              <a:t>We can see the local extensions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Local extensions in published and exported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1167AE-B95A-4F88-A312-1179ADF687AE}"/>
              </a:ext>
            </a:extLst>
          </p:cNvPr>
          <p:cNvSpPr/>
          <p:nvPr/>
        </p:nvSpPr>
        <p:spPr>
          <a:xfrm>
            <a:off x="2987824" y="3675753"/>
            <a:ext cx="375881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2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/>
              <a:t>Using local extensions with DB Categories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64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2088227"/>
          </a:xfrm>
        </p:spPr>
        <p:txBody>
          <a:bodyPr>
            <a:noAutofit/>
          </a:bodyPr>
          <a:lstStyle/>
          <a:p>
            <a:r>
              <a:rPr lang="en-US" sz="2000" dirty="0"/>
              <a:t>It is also possible to use the local extensions with  Database Categories, as described at </a:t>
            </a:r>
            <a:r>
              <a:rPr lang="en-US" sz="2000" dirty="0">
                <a:hlinkClick r:id="rId2"/>
              </a:rPr>
              <a:t>Database Category Configuration</a:t>
            </a:r>
            <a:r>
              <a:rPr lang="en-US" sz="2000" dirty="0"/>
              <a:t> .</a:t>
            </a:r>
          </a:p>
          <a:p>
            <a:r>
              <a:rPr lang="en-US" sz="2000" dirty="0"/>
              <a:t>This means that institutions can use local extensions in bibliographic records that are linked to the CZ in order to build DB categories in Primo.</a:t>
            </a:r>
          </a:p>
          <a:p>
            <a:r>
              <a:rPr lang="en-US" sz="2000" dirty="0"/>
              <a:t>At “Configuration &gt; Resources &gt; general &gt; Other Settings” we have defined the </a:t>
            </a:r>
            <a:r>
              <a:rPr lang="en-US" sz="2000" dirty="0" err="1"/>
              <a:t>db_categories_field</a:t>
            </a:r>
            <a:r>
              <a:rPr lang="en-US" sz="2000" dirty="0"/>
              <a:t> to be 914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8594E-4626-4ED5-B5CC-93F9081FF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3026271"/>
            <a:ext cx="6143625" cy="409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0088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“ProQuest Dialog” is a database connected to the Community Zone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251F5-C5D0-454B-A530-B50A505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178"/>
            <a:ext cx="9144000" cy="1669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12CE47-D327-4FE1-8A63-5450EF05E5B3}"/>
              </a:ext>
            </a:extLst>
          </p:cNvPr>
          <p:cNvSpPr/>
          <p:nvPr/>
        </p:nvSpPr>
        <p:spPr>
          <a:xfrm>
            <a:off x="130364" y="2507362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7388B-DCDF-4DEE-9E8C-EFD91656C410}"/>
              </a:ext>
            </a:extLst>
          </p:cNvPr>
          <p:cNvSpPr/>
          <p:nvPr/>
        </p:nvSpPr>
        <p:spPr>
          <a:xfrm>
            <a:off x="827584" y="199568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78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8D9C85-7BFA-4336-AFF4-AA2D620D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844228"/>
            <a:ext cx="4019550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The bibliographic record associated with this database has a 914 field with $$a Library Science $$b Ph.D. Students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2483768" y="3651871"/>
            <a:ext cx="33843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dirty="0"/>
              <a:t>In addition to the material here see also: </a:t>
            </a:r>
          </a:p>
          <a:p>
            <a:r>
              <a:rPr lang="en-US" dirty="0">
                <a:hlinkClick r:id="rId2"/>
              </a:rPr>
              <a:t>Local Extensions for Community Zone Bibliographic Records</a:t>
            </a:r>
            <a:endParaRPr lang="en-US" dirty="0"/>
          </a:p>
          <a:p>
            <a:r>
              <a:rPr lang="en-US" dirty="0">
                <a:hlinkClick r:id="rId3" tooltip="Working with Local Extension Fields"/>
              </a:rPr>
              <a:t>Working with Local Extension Fields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7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7AC23-B2C1-4D51-8EE1-0C5E1BAE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160"/>
            <a:ext cx="9144000" cy="2015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“Congressional Indexes” is a database connected to the Community Zone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E3210-1625-49FB-97D4-09A92FE3103D}"/>
              </a:ext>
            </a:extLst>
          </p:cNvPr>
          <p:cNvSpPr/>
          <p:nvPr/>
        </p:nvSpPr>
        <p:spPr>
          <a:xfrm>
            <a:off x="130364" y="2507362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CD377-C582-4A12-B6AC-6DDA0D29A4BA}"/>
              </a:ext>
            </a:extLst>
          </p:cNvPr>
          <p:cNvSpPr/>
          <p:nvPr/>
        </p:nvSpPr>
        <p:spPr>
          <a:xfrm>
            <a:off x="827584" y="199568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4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4FFC6D-E703-4E48-8118-2A46BA1D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533525"/>
            <a:ext cx="4057650" cy="20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The bibliographic record associated with this database has a 914 field with $$a Library Science $$b Computer Programmers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2543175" y="3321943"/>
            <a:ext cx="366578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4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0705A-220B-49E7-B54C-3233CA83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67" y="1347614"/>
            <a:ext cx="5560665" cy="3255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The regularly scheduled (daily) job “Create DB Categories File” runs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1907704" y="3939902"/>
            <a:ext cx="30243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18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696D5-9042-4A8B-A6F5-46554A35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605"/>
            <a:ext cx="9144000" cy="1832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The job runs and processes records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1115616" y="3075806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7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Now in Primo after clicking “Database Search” the databases can be searched by category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1115616" y="3075806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5E09C-06A9-4161-A3AE-84FEA802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55"/>
            <a:ext cx="9144000" cy="2915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075028-5E07-4D33-82B5-18A78A77B7F7}"/>
              </a:ext>
            </a:extLst>
          </p:cNvPr>
          <p:cNvSpPr/>
          <p:nvPr/>
        </p:nvSpPr>
        <p:spPr>
          <a:xfrm>
            <a:off x="107504" y="2787774"/>
            <a:ext cx="180020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6C5F4-9D35-45AE-AE3F-E8B286E85DFF}"/>
              </a:ext>
            </a:extLst>
          </p:cNvPr>
          <p:cNvSpPr/>
          <p:nvPr/>
        </p:nvSpPr>
        <p:spPr>
          <a:xfrm>
            <a:off x="6084168" y="1384355"/>
            <a:ext cx="576064" cy="467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0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ECFCF-57D7-4C5E-8FB3-49CA535D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921"/>
            <a:ext cx="9144000" cy="2953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928992" cy="720081"/>
          </a:xfrm>
        </p:spPr>
        <p:txBody>
          <a:bodyPr>
            <a:noAutofit/>
          </a:bodyPr>
          <a:lstStyle/>
          <a:p>
            <a:r>
              <a:rPr lang="en-US" sz="2000" dirty="0"/>
              <a:t>Now we have chosen “Library Science &gt; Computer Programmers”</a:t>
            </a:r>
          </a:p>
          <a:p>
            <a:pPr lvl="0"/>
            <a:endParaRPr lang="en-US" sz="20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6AB9A28-74B0-4FA0-9D8C-6BB4BA1D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100" dirty="0"/>
              <a:t>Using local extensions with DB Categories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13D7D-C912-4028-8901-76E35726ADB4}"/>
              </a:ext>
            </a:extLst>
          </p:cNvPr>
          <p:cNvSpPr/>
          <p:nvPr/>
        </p:nvSpPr>
        <p:spPr>
          <a:xfrm>
            <a:off x="467544" y="343584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2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The sample electronic collection and the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sample electronic collection and the records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sz="2000" dirty="0"/>
              <a:t>The Institution has linked to CZ electronic collection “OECD Science and Information Technology </a:t>
            </a:r>
            <a:r>
              <a:rPr lang="en-US" sz="2000" dirty="0" err="1"/>
              <a:t>iLibrary</a:t>
            </a:r>
            <a:r>
              <a:rPr lang="en-US" sz="2000" dirty="0"/>
              <a:t>” which includes (among others) the following portfolios:</a:t>
            </a:r>
          </a:p>
          <a:p>
            <a:pPr lvl="1"/>
            <a:r>
              <a:rPr lang="en-US" sz="1600" dirty="0"/>
              <a:t>Title “Using knowledge for development”, ISBN 9789264196681</a:t>
            </a:r>
          </a:p>
          <a:p>
            <a:pPr lvl="1"/>
            <a:r>
              <a:rPr lang="en-US" sz="1600" dirty="0"/>
              <a:t>Title “Korea and the knowledge-based economy : making the transition”, ISBN 9789264182981</a:t>
            </a:r>
          </a:p>
          <a:p>
            <a:pPr lvl="1"/>
            <a:r>
              <a:rPr lang="en-US" sz="1600" dirty="0"/>
              <a:t>Title “ICT and learning supporting out-of-school youth and adults”, ISBN 9789264012271</a:t>
            </a:r>
          </a:p>
          <a:p>
            <a:pPr lvl="1"/>
            <a:endParaRPr lang="en-US" sz="1600" dirty="0"/>
          </a:p>
        </p:txBody>
      </p:sp>
      <p:pic>
        <p:nvPicPr>
          <p:cNvPr id="1025" name="Picture 1" descr="Korea and the knowledge-based economy : making the transition.">
            <a:extLst>
              <a:ext uri="{FF2B5EF4-FFF2-40B4-BE49-F238E27FC236}">
                <a16:creationId xmlns:a16="http://schemas.microsoft.com/office/drawing/2014/main" id="{30A33F75-DFF0-4292-B34B-118688F5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orea and the knowledge-based economy : making the transition.">
            <a:extLst>
              <a:ext uri="{FF2B5EF4-FFF2-40B4-BE49-F238E27FC236}">
                <a16:creationId xmlns:a16="http://schemas.microsoft.com/office/drawing/2014/main" id="{249403A2-A65F-4CA7-A2AF-EE0DF1E9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3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CC3296-A90D-4F8A-8699-808BEA6B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6" y="771550"/>
            <a:ext cx="8077720" cy="3903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electronic collection and the records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B0833-38C2-46FE-AE32-FF781B8F2FA0}"/>
              </a:ext>
            </a:extLst>
          </p:cNvPr>
          <p:cNvSpPr/>
          <p:nvPr/>
        </p:nvSpPr>
        <p:spPr>
          <a:xfrm>
            <a:off x="552376" y="1851670"/>
            <a:ext cx="10672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EB47A44-DA09-46BE-9B47-BFDA8B5C601A}"/>
              </a:ext>
            </a:extLst>
          </p:cNvPr>
          <p:cNvSpPr txBox="1">
            <a:spLocks/>
          </p:cNvSpPr>
          <p:nvPr/>
        </p:nvSpPr>
        <p:spPr>
          <a:xfrm>
            <a:off x="1818028" y="4336998"/>
            <a:ext cx="2034472" cy="450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The entire collection is active and linked to the CZ.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10D701-4D1D-4A2E-84DE-7B1B7915CA6E}"/>
              </a:ext>
            </a:extLst>
          </p:cNvPr>
          <p:cNvCxnSpPr>
            <a:cxnSpLocks/>
          </p:cNvCxnSpPr>
          <p:nvPr/>
        </p:nvCxnSpPr>
        <p:spPr>
          <a:xfrm flipV="1">
            <a:off x="899592" y="3929252"/>
            <a:ext cx="1" cy="565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66105-A40E-417E-8D1D-FDD055222428}"/>
              </a:ext>
            </a:extLst>
          </p:cNvPr>
          <p:cNvCxnSpPr>
            <a:cxnSpLocks/>
          </p:cNvCxnSpPr>
          <p:nvPr/>
        </p:nvCxnSpPr>
        <p:spPr>
          <a:xfrm flipH="1">
            <a:off x="927045" y="4490712"/>
            <a:ext cx="890983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electronic collection and the records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4E3836-77D8-4A02-9AB3-C1AB5F9F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8" y="1551037"/>
            <a:ext cx="8801100" cy="2028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603498-0835-465A-8A58-69395DA4E153}"/>
              </a:ext>
            </a:extLst>
          </p:cNvPr>
          <p:cNvSpPr/>
          <p:nvPr/>
        </p:nvSpPr>
        <p:spPr>
          <a:xfrm>
            <a:off x="1259632" y="1892132"/>
            <a:ext cx="2664296" cy="330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74FF57-5D4C-495D-8635-82995BD38C43}"/>
              </a:ext>
            </a:extLst>
          </p:cNvPr>
          <p:cNvSpPr/>
          <p:nvPr/>
        </p:nvSpPr>
        <p:spPr>
          <a:xfrm>
            <a:off x="1259632" y="2439895"/>
            <a:ext cx="1728192" cy="190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5232FE0-8D99-44A6-B2E2-804EEB72DCF2}"/>
              </a:ext>
            </a:extLst>
          </p:cNvPr>
          <p:cNvSpPr txBox="1">
            <a:spLocks/>
          </p:cNvSpPr>
          <p:nvPr/>
        </p:nvSpPr>
        <p:spPr>
          <a:xfrm>
            <a:off x="3554764" y="774648"/>
            <a:ext cx="2034472" cy="517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First sample record linked to the CZ.</a:t>
            </a:r>
          </a:p>
        </p:txBody>
      </p:sp>
    </p:spTree>
    <p:extLst>
      <p:ext uri="{BB962C8B-B14F-4D97-AF65-F5344CB8AC3E}">
        <p14:creationId xmlns:p14="http://schemas.microsoft.com/office/powerpoint/2010/main" val="140318739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7800</TotalTime>
  <Words>1624</Words>
  <Application>Microsoft Office PowerPoint</Application>
  <PresentationFormat>On-screen Show (16:9)</PresentationFormat>
  <Paragraphs>232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IGeLU_2016_16X9 (1)</vt:lpstr>
      <vt:lpstr>Support for local extensions for bibliographic records linked to the Alma CZ</vt:lpstr>
      <vt:lpstr>PowerPoint Presentation</vt:lpstr>
      <vt:lpstr>Introduction</vt:lpstr>
      <vt:lpstr>Introduction</vt:lpstr>
      <vt:lpstr>Introduction</vt:lpstr>
      <vt:lpstr>The sample electronic collection and the records</vt:lpstr>
      <vt:lpstr>The sample electronic collection and the records</vt:lpstr>
      <vt:lpstr>The sample electronic collection and the records</vt:lpstr>
      <vt:lpstr>The sample electronic collection and the records</vt:lpstr>
      <vt:lpstr>The sample electronic collection and the records</vt:lpstr>
      <vt:lpstr>The sample electronic collection and the records</vt:lpstr>
      <vt:lpstr>Adding local extensions to the linked CZ records manually</vt:lpstr>
      <vt:lpstr>Adding local extensions to the linked CZ records manually</vt:lpstr>
      <vt:lpstr>Adding local extensions to the linked CZ records manually</vt:lpstr>
      <vt:lpstr>Adding local extensions to the linked CZ records manually</vt:lpstr>
      <vt:lpstr>Adding local extensions to the linked CZ records manually</vt:lpstr>
      <vt:lpstr>Adding local extensions to the linked CZ records manually</vt:lpstr>
      <vt:lpstr>Adding local extensions to the linked CZ records manually</vt:lpstr>
      <vt:lpstr>The local extensions in Primo</vt:lpstr>
      <vt:lpstr>The local extensions in Primo</vt:lpstr>
      <vt:lpstr>The local extensions in Primo</vt:lpstr>
      <vt:lpstr>The local extensions in Primo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normalization process</vt:lpstr>
      <vt:lpstr>Adding local extensions to the linked CZ records with import profile</vt:lpstr>
      <vt:lpstr>Adding local extensions to the linked CZ records with import profile</vt:lpstr>
      <vt:lpstr>Adding local extensions to the linked CZ records with import profile</vt:lpstr>
      <vt:lpstr>Adding local extensions to the linked CZ records with import profile</vt:lpstr>
      <vt:lpstr>Adding local extensions to the linked CZ records with import profile</vt:lpstr>
      <vt:lpstr>Adding local extensions to the linked CZ records with import profile</vt:lpstr>
      <vt:lpstr>Adding local extensions to the linked CZ records with import profile</vt:lpstr>
      <vt:lpstr>Local extensions in published and exported records</vt:lpstr>
      <vt:lpstr>Local extensions in published and exported records</vt:lpstr>
      <vt:lpstr>Local extensions in published and exported records</vt:lpstr>
      <vt:lpstr>Local extensions in published and exported records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Using local extensions with DB Categories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578</cp:revision>
  <dcterms:created xsi:type="dcterms:W3CDTF">2017-01-02T15:10:30Z</dcterms:created>
  <dcterms:modified xsi:type="dcterms:W3CDTF">2020-04-21T03:45:38Z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