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1700" r:id="rId2"/>
    <p:sldId id="2014" r:id="rId3"/>
    <p:sldId id="2084" r:id="rId4"/>
    <p:sldId id="2115" r:id="rId5"/>
    <p:sldId id="2116" r:id="rId6"/>
    <p:sldId id="2119" r:id="rId7"/>
    <p:sldId id="2120" r:id="rId8"/>
    <p:sldId id="2121" r:id="rId9"/>
    <p:sldId id="2122" r:id="rId10"/>
    <p:sldId id="2123" r:id="rId11"/>
    <p:sldId id="2035" r:id="rId12"/>
    <p:sldId id="2103" r:id="rId13"/>
    <p:sldId id="2124" r:id="rId14"/>
    <p:sldId id="1692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000000"/>
    <a:srgbClr val="92D3DF"/>
    <a:srgbClr val="53B9CD"/>
    <a:srgbClr val="50CFDA"/>
    <a:srgbClr val="DEE4FA"/>
    <a:srgbClr val="486AE5"/>
    <a:srgbClr val="24357A"/>
    <a:srgbClr val="F5EEF8"/>
    <a:srgbClr val="14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5" autoAdjust="0"/>
    <p:restoredTop sz="95067" autoAdjust="0"/>
  </p:normalViewPr>
  <p:slideViewPr>
    <p:cSldViewPr>
      <p:cViewPr varScale="1">
        <p:scale>
          <a:sx n="90" d="100"/>
          <a:sy n="90" d="100"/>
        </p:scale>
        <p:origin x="1002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20-Feb-20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20-Feb-20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2019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20" y="4776467"/>
            <a:ext cx="663952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?title=Alma/Community_Knowledge/How_to_calculate_in_Analytics_the_%2525_remaining_of_a_fund_considering_both_expenditures_and_encumbrances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21BD16-7D25-48C4-9F8A-B5008FB22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9" y="3291830"/>
            <a:ext cx="8784976" cy="961780"/>
          </a:xfrm>
        </p:spPr>
        <p:txBody>
          <a:bodyPr/>
          <a:lstStyle/>
          <a:p>
            <a:pPr algn="ctr"/>
            <a:r>
              <a:rPr lang="en-US" sz="2800" dirty="0"/>
              <a:t>Balance and remaining funds measures in the “Funds Expenditures” subject area</a:t>
            </a:r>
            <a:endParaRPr lang="he-IL" sz="26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2703154-BABB-4926-A144-769E07516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28" y="4665120"/>
            <a:ext cx="6326909" cy="478380"/>
          </a:xfrm>
        </p:spPr>
        <p:txBody>
          <a:bodyPr/>
          <a:lstStyle/>
          <a:p>
            <a:r>
              <a:rPr lang="en-US" dirty="0"/>
              <a:t>Yoel Kortick.  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1345255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5" y="752606"/>
            <a:ext cx="8262411" cy="361934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The Alma UI has these fields and (until now) Alma Analytics did not have these fields:</a:t>
            </a:r>
            <a:endParaRPr lang="en-US" dirty="0"/>
          </a:p>
          <a:p>
            <a:pPr lvl="0"/>
            <a:r>
              <a:rPr lang="en-US" dirty="0"/>
              <a:t>Cash Balance </a:t>
            </a:r>
          </a:p>
          <a:p>
            <a:pPr lvl="0"/>
            <a:r>
              <a:rPr lang="en-US" dirty="0"/>
              <a:t>Available balance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b="1" dirty="0"/>
              <a:t>These fields (until now) did not appear anywhere and now they are in Alma Analytics:</a:t>
            </a:r>
            <a:endParaRPr lang="en-US" dirty="0"/>
          </a:p>
          <a:p>
            <a:r>
              <a:rPr lang="en-US" dirty="0"/>
              <a:t>% remaining of a fund considering both expenditures and encumbrances (Available Balance / Allocation)</a:t>
            </a:r>
          </a:p>
          <a:p>
            <a:r>
              <a:rPr lang="en-US" dirty="0"/>
              <a:t>% remaining of a fund considering only expenditures (Cash Balance / Allocation)</a:t>
            </a:r>
          </a:p>
        </p:txBody>
      </p:sp>
    </p:spTree>
    <p:extLst>
      <p:ext uri="{BB962C8B-B14F-4D97-AF65-F5344CB8AC3E}">
        <p14:creationId xmlns:p14="http://schemas.microsoft.com/office/powerpoint/2010/main" val="982257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72" y="3319778"/>
            <a:ext cx="9036496" cy="1240583"/>
          </a:xfrm>
        </p:spPr>
        <p:txBody>
          <a:bodyPr/>
          <a:lstStyle/>
          <a:p>
            <a:pPr algn="ctr"/>
            <a:r>
              <a:rPr lang="en-US" sz="2400" dirty="0"/>
              <a:t>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139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627534"/>
            <a:ext cx="8282085" cy="1080120"/>
          </a:xfrm>
        </p:spPr>
        <p:txBody>
          <a:bodyPr>
            <a:noAutofit/>
          </a:bodyPr>
          <a:lstStyle/>
          <a:p>
            <a:r>
              <a:rPr lang="en-US" sz="1800" dirty="0"/>
              <a:t>Here is a report which includes all of the measures for allocated funds for FY-2020 sorted ascending by  "% remaining (considering only expended)"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D3409B-110D-4FC0-A898-57229F1C6152}"/>
              </a:ext>
            </a:extLst>
          </p:cNvPr>
          <p:cNvSpPr txBox="1"/>
          <p:nvPr/>
        </p:nvSpPr>
        <p:spPr>
          <a:xfrm>
            <a:off x="117314" y="1491331"/>
            <a:ext cx="136815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On the next slide we will focus on “Library Science A”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223DBD-0DBB-4CD2-8167-3CBF8CA79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755" y="1289596"/>
            <a:ext cx="7181850" cy="3400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426E65D-C5EA-439E-B4EE-1F50FC374A4C}"/>
              </a:ext>
            </a:extLst>
          </p:cNvPr>
          <p:cNvCxnSpPr/>
          <p:nvPr/>
        </p:nvCxnSpPr>
        <p:spPr>
          <a:xfrm>
            <a:off x="1043608" y="2283718"/>
            <a:ext cx="57606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E7305DD-CD33-4C62-A488-7317F4F23779}"/>
              </a:ext>
            </a:extLst>
          </p:cNvPr>
          <p:cNvCxnSpPr>
            <a:cxnSpLocks/>
          </p:cNvCxnSpPr>
          <p:nvPr/>
        </p:nvCxnSpPr>
        <p:spPr>
          <a:xfrm>
            <a:off x="748225" y="2137662"/>
            <a:ext cx="314226" cy="14605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103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627534"/>
            <a:ext cx="8282085" cy="466725"/>
          </a:xfrm>
        </p:spPr>
        <p:txBody>
          <a:bodyPr>
            <a:noAutofit/>
          </a:bodyPr>
          <a:lstStyle/>
          <a:p>
            <a:r>
              <a:rPr lang="en-US" sz="1800" dirty="0"/>
              <a:t>Here is Alma Analytics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D3409B-110D-4FC0-A898-57229F1C6152}"/>
              </a:ext>
            </a:extLst>
          </p:cNvPr>
          <p:cNvSpPr txBox="1"/>
          <p:nvPr/>
        </p:nvSpPr>
        <p:spPr>
          <a:xfrm>
            <a:off x="3347865" y="686052"/>
            <a:ext cx="180019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Cash Balance / Allocation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426E65D-C5EA-439E-B4EE-1F50FC374A4C}"/>
              </a:ext>
            </a:extLst>
          </p:cNvPr>
          <p:cNvCxnSpPr>
            <a:cxnSpLocks/>
          </p:cNvCxnSpPr>
          <p:nvPr/>
        </p:nvCxnSpPr>
        <p:spPr>
          <a:xfrm>
            <a:off x="5940152" y="832925"/>
            <a:ext cx="0" cy="3546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E7305DD-CD33-4C62-A488-7317F4F23779}"/>
              </a:ext>
            </a:extLst>
          </p:cNvPr>
          <p:cNvCxnSpPr>
            <a:cxnSpLocks/>
          </p:cNvCxnSpPr>
          <p:nvPr/>
        </p:nvCxnSpPr>
        <p:spPr>
          <a:xfrm>
            <a:off x="5148064" y="843794"/>
            <a:ext cx="785156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F862BA7-286E-4AAA-9115-4148CE677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341" y="1198163"/>
            <a:ext cx="6791325" cy="4667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158266CF-7C6E-4AC4-8D12-02E34CC5B74C}"/>
              </a:ext>
            </a:extLst>
          </p:cNvPr>
          <p:cNvSpPr txBox="1">
            <a:spLocks/>
          </p:cNvSpPr>
          <p:nvPr/>
        </p:nvSpPr>
        <p:spPr>
          <a:xfrm>
            <a:off x="395536" y="2393057"/>
            <a:ext cx="8282085" cy="466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Here is the summary tab of the Alma User Interface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ECDAFF-F44E-4F1C-B6C4-88E052144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710" y="2874364"/>
            <a:ext cx="3878580" cy="17272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16D4CB8-E061-4281-988D-84293DCF3B88}"/>
              </a:ext>
            </a:extLst>
          </p:cNvPr>
          <p:cNvSpPr txBox="1"/>
          <p:nvPr/>
        </p:nvSpPr>
        <p:spPr>
          <a:xfrm>
            <a:off x="6948263" y="705294"/>
            <a:ext cx="203372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Available Balance / Allocation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1D67E38-6538-4E7A-9E67-3B137A743934}"/>
              </a:ext>
            </a:extLst>
          </p:cNvPr>
          <p:cNvCxnSpPr>
            <a:cxnSpLocks/>
          </p:cNvCxnSpPr>
          <p:nvPr/>
        </p:nvCxnSpPr>
        <p:spPr>
          <a:xfrm>
            <a:off x="6660232" y="832925"/>
            <a:ext cx="288031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1C2ABA3-D34E-4D4D-8926-673CC4DC2632}"/>
              </a:ext>
            </a:extLst>
          </p:cNvPr>
          <p:cNvCxnSpPr>
            <a:cxnSpLocks/>
          </p:cNvCxnSpPr>
          <p:nvPr/>
        </p:nvCxnSpPr>
        <p:spPr>
          <a:xfrm>
            <a:off x="6646152" y="817781"/>
            <a:ext cx="0" cy="3546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846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F1CF9F51-E8ED-42BC-8F85-8B25B03829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Yoel.Kortick@exlibrisgroup.com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906028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80D23D7-3D5D-4906-AFDD-91ECE1563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14725" cy="4514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2E7707-9718-4CDC-9857-ED13F85ED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650"/>
            <a:ext cx="3514725" cy="4514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998E75-98A1-4857-AE7F-88D35C057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347" y="-728"/>
            <a:ext cx="3514725" cy="4514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8C80D8-9ECB-4B2A-9BE8-057E6E7BF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347" y="627922"/>
            <a:ext cx="3514725" cy="4514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369693-A729-414D-A8D2-58B189BC5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825" y="51470"/>
            <a:ext cx="1276350" cy="695325"/>
          </a:xfrm>
          <a:prstGeom prst="rect">
            <a:avLst/>
          </a:prstGeom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229CB68A-6B0F-43AB-8F03-89C799421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357" y="816047"/>
            <a:ext cx="8631286" cy="3555903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837214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72" y="3319778"/>
            <a:ext cx="9036496" cy="1240583"/>
          </a:xfrm>
        </p:spPr>
        <p:txBody>
          <a:bodyPr/>
          <a:lstStyle/>
          <a:p>
            <a:pPr algn="ctr"/>
            <a:r>
              <a:rPr lang="en-US" sz="2400" dirty="0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070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5" y="752606"/>
            <a:ext cx="8262411" cy="37633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This development for Jan. 2019 has added four new fields to “Funds Expenditures” subject area existing “Fund Transactions” folder: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Cash Balance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Available balance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% remaining (considering expended and encumbered)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% remaining (considering only expended) </a:t>
            </a:r>
          </a:p>
          <a:p>
            <a:endParaRPr lang="en-US" dirty="0"/>
          </a:p>
          <a:p>
            <a:r>
              <a:rPr lang="en-US" dirty="0"/>
              <a:t>By using these new fields, together with the existing fields, institutions can quickly get a more in depth overview of their financial situation.</a:t>
            </a:r>
          </a:p>
        </p:txBody>
      </p:sp>
    </p:spTree>
    <p:extLst>
      <p:ext uri="{BB962C8B-B14F-4D97-AF65-F5344CB8AC3E}">
        <p14:creationId xmlns:p14="http://schemas.microsoft.com/office/powerpoint/2010/main" val="3677169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FA2EFA-07E3-44D6-8A1B-CBDBAF045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740" y="646479"/>
            <a:ext cx="4680520" cy="39119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D854C97-C7A8-4E70-A349-0694167AC3B0}"/>
              </a:ext>
            </a:extLst>
          </p:cNvPr>
          <p:cNvSpPr/>
          <p:nvPr/>
        </p:nvSpPr>
        <p:spPr>
          <a:xfrm>
            <a:off x="2915816" y="3465320"/>
            <a:ext cx="3384376" cy="3600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EE6927-F1E3-4082-A379-0F40BD85EE3F}"/>
              </a:ext>
            </a:extLst>
          </p:cNvPr>
          <p:cNvSpPr/>
          <p:nvPr/>
        </p:nvSpPr>
        <p:spPr>
          <a:xfrm>
            <a:off x="2915816" y="2931790"/>
            <a:ext cx="338437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78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5" y="752606"/>
            <a:ext cx="8262411" cy="390737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idea behind this development was originally inspired by the work done by Mike Rogers of University of Tennessee.  We thank Mike for his initiative.</a:t>
            </a:r>
          </a:p>
          <a:p>
            <a:r>
              <a:rPr lang="en-US" dirty="0"/>
              <a:t>In Community Knowledge Article </a:t>
            </a:r>
            <a:r>
              <a:rPr lang="en-US" dirty="0">
                <a:hlinkClick r:id="rId2"/>
              </a:rPr>
              <a:t>How to calculate in Analytics the % remaining of a fund considering both expenditures and encumbrances</a:t>
            </a:r>
            <a:r>
              <a:rPr lang="en-US" dirty="0"/>
              <a:t> Mike describes how to use a formula to calculate the “% remaining”.</a:t>
            </a:r>
          </a:p>
          <a:p>
            <a:r>
              <a:rPr lang="en-US" dirty="0"/>
              <a:t>Mike’s idea has now been built into Alma as a pre-made field with no need to manually create the formula.  While already developing in this area other fields were also added: transaction cash balance and transaction remaining balance (fields which were in any case being used to create the “% remaining”).  </a:t>
            </a:r>
          </a:p>
        </p:txBody>
      </p:sp>
    </p:spTree>
    <p:extLst>
      <p:ext uri="{BB962C8B-B14F-4D97-AF65-F5344CB8AC3E}">
        <p14:creationId xmlns:p14="http://schemas.microsoft.com/office/powerpoint/2010/main" val="1744090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5" y="752606"/>
            <a:ext cx="8262411" cy="3907376"/>
          </a:xfrm>
        </p:spPr>
        <p:txBody>
          <a:bodyPr>
            <a:normAutofit/>
          </a:bodyPr>
          <a:lstStyle/>
          <a:p>
            <a:r>
              <a:rPr lang="en-US" dirty="0"/>
              <a:t>A default report is included which uses these fields.</a:t>
            </a:r>
          </a:p>
          <a:p>
            <a:pPr lvl="1"/>
            <a:r>
              <a:rPr lang="en-US" sz="2400" dirty="0"/>
              <a:t>Report Location   /shared/Alma/Acquisitions/Reports</a:t>
            </a:r>
          </a:p>
          <a:p>
            <a:pPr lvl="1"/>
            <a:r>
              <a:rPr lang="en-US" sz="2400" dirty="0"/>
              <a:t>Report Name      Funds Overview for Fiscal Period</a:t>
            </a:r>
          </a:p>
          <a:p>
            <a:endParaRPr lang="en-US" dirty="0"/>
          </a:p>
          <a:p>
            <a:r>
              <a:rPr lang="en-US" dirty="0"/>
              <a:t>This report is also included in the default Acquisitions Dashboard at /shared/Alma/Acquisitions/Dashboards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305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5" y="752606"/>
            <a:ext cx="8262411" cy="1027056"/>
          </a:xfrm>
        </p:spPr>
        <p:txBody>
          <a:bodyPr>
            <a:normAutofit/>
          </a:bodyPr>
          <a:lstStyle/>
          <a:p>
            <a:r>
              <a:rPr lang="en-US" dirty="0"/>
              <a:t>With the additions of these fields we have all of the measures which appear in the Alma User Interface in the “Summary” tab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3D9293-385B-4A3D-BA47-E598BDC7F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088181"/>
            <a:ext cx="4804835" cy="213975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7901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5" y="752606"/>
            <a:ext cx="8262411" cy="3619344"/>
          </a:xfrm>
        </p:spPr>
        <p:txBody>
          <a:bodyPr>
            <a:normAutofit/>
          </a:bodyPr>
          <a:lstStyle/>
          <a:p>
            <a:r>
              <a:rPr lang="en-US" sz="2200" dirty="0"/>
              <a:t>Here is an explanation of these fields: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314D23-DEED-4DD1-86FA-46D5B9A4BC15}"/>
              </a:ext>
            </a:extLst>
          </p:cNvPr>
          <p:cNvSpPr txBox="1">
            <a:spLocks/>
          </p:cNvSpPr>
          <p:nvPr/>
        </p:nvSpPr>
        <p:spPr>
          <a:xfrm>
            <a:off x="414045" y="1557820"/>
            <a:ext cx="8262411" cy="2920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Bef>
                <a:spcPts val="300"/>
              </a:spcBef>
              <a:buFont typeface="Arial" panose="020B0604020202020204" pitchFamily="34" charset="0"/>
              <a:buChar char="•"/>
              <a:defRPr sz="16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sz="1600" dirty="0"/>
              <a:t>Allocated Balance: 	       What is allocated</a:t>
            </a:r>
          </a:p>
          <a:p>
            <a:r>
              <a:rPr lang="en-US" sz="1600" dirty="0"/>
              <a:t>Expenditure Balance:    What was expended</a:t>
            </a:r>
          </a:p>
          <a:p>
            <a:r>
              <a:rPr lang="en-US" sz="1600" dirty="0"/>
              <a:t>Cash Balance:                 Allocated Balance – Expenditure Balance</a:t>
            </a:r>
          </a:p>
          <a:p>
            <a:r>
              <a:rPr lang="en-US" sz="1600" dirty="0"/>
              <a:t>Encumbered Balance:   All transactions which are encumbered</a:t>
            </a:r>
          </a:p>
          <a:p>
            <a:r>
              <a:rPr lang="en-US" sz="1600" dirty="0"/>
              <a:t>Available Balance: 	        Allocated Balance – Expenditure Balance - Encumbered Balance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48791807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8873</TotalTime>
  <Words>365</Words>
  <Application>Microsoft Office PowerPoint</Application>
  <PresentationFormat>On-screen Show (16:9)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IGeLU_2016_16X9 (1)</vt:lpstr>
      <vt:lpstr>Balance and remaining funds measures in the “Funds Expenditures” subject area</vt:lpstr>
      <vt:lpstr>PowerPoint Presentation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Example</vt:lpstr>
      <vt:lpstr>Example</vt:lpstr>
      <vt:lpstr>Example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606</cp:revision>
  <dcterms:created xsi:type="dcterms:W3CDTF">2017-01-02T15:10:30Z</dcterms:created>
  <dcterms:modified xsi:type="dcterms:W3CDTF">2020-02-20T11:45:25Z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