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024" r:id="rId2"/>
    <p:sldId id="2032" r:id="rId3"/>
    <p:sldId id="2041" r:id="rId4"/>
    <p:sldId id="2084" r:id="rId5"/>
    <p:sldId id="2033" r:id="rId6"/>
    <p:sldId id="2034" r:id="rId7"/>
    <p:sldId id="2040" r:id="rId8"/>
    <p:sldId id="2086" r:id="rId9"/>
    <p:sldId id="2085" r:id="rId10"/>
    <p:sldId id="2035" r:id="rId11"/>
    <p:sldId id="2036" r:id="rId12"/>
    <p:sldId id="2037" r:id="rId13"/>
    <p:sldId id="2038" r:id="rId14"/>
    <p:sldId id="2039" r:id="rId15"/>
    <p:sldId id="169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67" autoAdjust="0"/>
  </p:normalViewPr>
  <p:slideViewPr>
    <p:cSldViewPr>
      <p:cViewPr varScale="1">
        <p:scale>
          <a:sx n="139" d="100"/>
          <a:sy n="139" d="100"/>
        </p:scale>
        <p:origin x="126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84764" cy="1081664"/>
          </a:xfrm>
        </p:spPr>
        <p:txBody>
          <a:bodyPr/>
          <a:lstStyle/>
          <a:p>
            <a:r>
              <a:rPr lang="en-US" dirty="0"/>
              <a:t>DARA Identifies Highly Requested Titles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8A6-52E2-420D-B47C-54286B17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011909"/>
            <a:ext cx="6326909" cy="7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1294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0C40AD-DA46-4FC6-AFA2-BD7DF72C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2038350"/>
            <a:ext cx="2686050" cy="106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DARA recommendation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/>
          </a:bodyPr>
          <a:lstStyle/>
          <a:p>
            <a:r>
              <a:rPr lang="en-US" dirty="0"/>
              <a:t>Let’s view the recommendations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4040444" y="2066965"/>
            <a:ext cx="3875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4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971CE-6C46-4604-849A-C4A3ADF4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48" y="1380052"/>
            <a:ext cx="5032676" cy="3010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DARA recommendation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/>
          </a:bodyPr>
          <a:lstStyle/>
          <a:p>
            <a:r>
              <a:rPr lang="en-US" dirty="0"/>
              <a:t>And filter by High Request Load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3851920" y="2633445"/>
            <a:ext cx="864096" cy="22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E81A20-58F1-41ED-8F78-DF5421DB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573"/>
            <a:ext cx="9144000" cy="3183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DARA recommendation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see here for example that there are at 16 items which had at least 5 requests in the last year and a waiting time on average of at least 5 days.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446253" y="2117595"/>
            <a:ext cx="864096" cy="22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3EDE-D41C-4D19-86D3-35CF8822BDC8}"/>
              </a:ext>
            </a:extLst>
          </p:cNvPr>
          <p:cNvSpPr txBox="1"/>
          <p:nvPr/>
        </p:nvSpPr>
        <p:spPr>
          <a:xfrm>
            <a:off x="6732240" y="3723878"/>
            <a:ext cx="12961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Now we’ll click “Let’s do it!”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FD6303-5C1E-428E-810E-5ABC2DEA6EB8}"/>
              </a:ext>
            </a:extLst>
          </p:cNvPr>
          <p:cNvCxnSpPr/>
          <p:nvPr/>
        </p:nvCxnSpPr>
        <p:spPr>
          <a:xfrm flipV="1">
            <a:off x="7524328" y="2931790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3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A525B-F593-41B0-BA80-9CE40BD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57883"/>
            <a:ext cx="8467725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DARA recommendation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/>
          </a:bodyPr>
          <a:lstStyle/>
          <a:p>
            <a:r>
              <a:rPr lang="en-US" dirty="0"/>
              <a:t>And now we’ll click “I’m ready”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7884367" y="3939902"/>
            <a:ext cx="811761" cy="45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24F25-B054-40B9-AAAF-A7D8AC02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2" y="1434797"/>
            <a:ext cx="8021615" cy="3093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DARA recommendation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are brought to the bibliographic record of the highly </a:t>
            </a:r>
            <a:r>
              <a:rPr lang="en-US"/>
              <a:t>request item and </a:t>
            </a:r>
            <a:r>
              <a:rPr lang="en-US" dirty="0"/>
              <a:t>can take further action as desired</a:t>
            </a:r>
          </a:p>
        </p:txBody>
      </p:sp>
    </p:spTree>
    <p:extLst>
      <p:ext uri="{BB962C8B-B14F-4D97-AF65-F5344CB8AC3E}">
        <p14:creationId xmlns:p14="http://schemas.microsoft.com/office/powerpoint/2010/main" val="62589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97127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default DARA report</a:t>
            </a:r>
          </a:p>
          <a:p>
            <a:r>
              <a:rPr lang="en-US" dirty="0"/>
              <a:t>Using the DARA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0608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9712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an Alma Analytics report, DARA can identify highly requested titles in your institution. </a:t>
            </a:r>
          </a:p>
          <a:p>
            <a:r>
              <a:rPr lang="en-US" dirty="0"/>
              <a:t>This allows you to take steps to reduce patron waiting time for these items, such as </a:t>
            </a:r>
          </a:p>
          <a:p>
            <a:pPr lvl="1"/>
            <a:r>
              <a:rPr lang="en-US" dirty="0"/>
              <a:t>modifying their terms of use</a:t>
            </a:r>
          </a:p>
          <a:p>
            <a:pPr lvl="1"/>
            <a:r>
              <a:rPr lang="en-US" dirty="0"/>
              <a:t>moving them to a short loan location</a:t>
            </a:r>
          </a:p>
          <a:p>
            <a:pPr lvl="1"/>
            <a:r>
              <a:rPr lang="en-US" dirty="0"/>
              <a:t>purchasing additional copies of the items</a:t>
            </a:r>
          </a:p>
          <a:p>
            <a:r>
              <a:rPr lang="en-US" dirty="0"/>
              <a:t>This is useful because it can help the library to best utilize resources</a:t>
            </a:r>
          </a:p>
        </p:txBody>
      </p:sp>
    </p:spTree>
    <p:extLst>
      <p:ext uri="{BB962C8B-B14F-4D97-AF65-F5344CB8AC3E}">
        <p14:creationId xmlns:p14="http://schemas.microsoft.com/office/powerpoint/2010/main" val="123083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The default DARA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DARA report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971273"/>
          </a:xfrm>
        </p:spPr>
        <p:txBody>
          <a:bodyPr>
            <a:normAutofit/>
          </a:bodyPr>
          <a:lstStyle/>
          <a:p>
            <a:r>
              <a:rPr lang="en-US" dirty="0"/>
              <a:t>By default, DARA displays titles with at least 5 requests in the last year with a minimum average waiting time to available of 5 days. </a:t>
            </a:r>
          </a:p>
          <a:p>
            <a:r>
              <a:rPr lang="en-US" dirty="0"/>
              <a:t>You can customize the report to produce recommendations that better suit the needs of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194284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DARA report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/>
          </a:bodyPr>
          <a:lstStyle/>
          <a:p>
            <a:r>
              <a:rPr lang="en-US" dirty="0"/>
              <a:t>This is the default report which is used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29EEF-6B4B-45EF-B8BF-0E44815C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666875"/>
            <a:ext cx="5314950" cy="1809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2123728" y="2355726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D638C-CFFB-4F4E-89EA-9EF01E20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8" y="1250720"/>
            <a:ext cx="9144000" cy="3409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DARA report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6064"/>
          </a:xfrm>
        </p:spPr>
        <p:txBody>
          <a:bodyPr>
            <a:normAutofit/>
          </a:bodyPr>
          <a:lstStyle/>
          <a:p>
            <a:r>
              <a:rPr lang="en-US" dirty="0"/>
              <a:t>These are the default filters for the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0519-D572-4E7B-9FE8-F29D3AABA855}"/>
              </a:ext>
            </a:extLst>
          </p:cNvPr>
          <p:cNvSpPr/>
          <p:nvPr/>
        </p:nvSpPr>
        <p:spPr>
          <a:xfrm>
            <a:off x="1763688" y="3296728"/>
            <a:ext cx="4104456" cy="1363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F56ED3-0095-490C-8A7A-0CE385BF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8" y="2152648"/>
            <a:ext cx="1824409" cy="2599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DARA report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1710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DARA uses the report under folder “/shared/{Your Institution}/Reports/DARA”</a:t>
            </a:r>
          </a:p>
          <a:p>
            <a:r>
              <a:rPr lang="en-US" dirty="0"/>
              <a:t>If the report is not located there (for example if someone deleted it) then Alma will copy it from folder “/shared/Alma/DARA” to folder “/shared/{Your Institution}/Reports/DARA”</a:t>
            </a:r>
          </a:p>
          <a:p>
            <a:r>
              <a:rPr lang="en-US" dirty="0"/>
              <a:t>Therefore when you customize a report it should be customized under folder “/shared/{Your Institution}/Reports/DARA”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C61-A34C-43E6-A48A-439341B99F00}"/>
              </a:ext>
            </a:extLst>
          </p:cNvPr>
          <p:cNvSpPr/>
          <p:nvPr/>
        </p:nvSpPr>
        <p:spPr>
          <a:xfrm>
            <a:off x="467544" y="2787773"/>
            <a:ext cx="1107828" cy="164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F616A7-6B37-44EE-BC11-72158FF13469}"/>
              </a:ext>
            </a:extLst>
          </p:cNvPr>
          <p:cNvSpPr/>
          <p:nvPr/>
        </p:nvSpPr>
        <p:spPr>
          <a:xfrm>
            <a:off x="807318" y="3939902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2FE7C-AE88-4626-8FAB-E40B7356B3E1}"/>
              </a:ext>
            </a:extLst>
          </p:cNvPr>
          <p:cNvSpPr/>
          <p:nvPr/>
        </p:nvSpPr>
        <p:spPr>
          <a:xfrm>
            <a:off x="927300" y="4458584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D75A51-7922-4A99-AE9B-4C57B96E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086859"/>
            <a:ext cx="2257425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9EE10C-6EEF-4C85-824F-6CD9F19F5675}"/>
              </a:ext>
            </a:extLst>
          </p:cNvPr>
          <p:cNvSpPr/>
          <p:nvPr/>
        </p:nvSpPr>
        <p:spPr>
          <a:xfrm>
            <a:off x="5724128" y="2430692"/>
            <a:ext cx="1107828" cy="164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CF8D1-BF30-4283-878C-873179563A7C}"/>
              </a:ext>
            </a:extLst>
          </p:cNvPr>
          <p:cNvSpPr/>
          <p:nvPr/>
        </p:nvSpPr>
        <p:spPr>
          <a:xfrm>
            <a:off x="5876528" y="3751378"/>
            <a:ext cx="1107828" cy="164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D24A8-8C6D-462A-9828-7973794853BF}"/>
              </a:ext>
            </a:extLst>
          </p:cNvPr>
          <p:cNvSpPr txBox="1"/>
          <p:nvPr/>
        </p:nvSpPr>
        <p:spPr>
          <a:xfrm>
            <a:off x="2483768" y="2787773"/>
            <a:ext cx="12241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Reports used by DARA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70784A-CF2B-490B-A47A-6BE1964CE63A}"/>
              </a:ext>
            </a:extLst>
          </p:cNvPr>
          <p:cNvCxnSpPr>
            <a:cxnSpLocks/>
          </p:cNvCxnSpPr>
          <p:nvPr/>
        </p:nvCxnSpPr>
        <p:spPr>
          <a:xfrm flipH="1">
            <a:off x="1634798" y="3310993"/>
            <a:ext cx="848970" cy="1147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E3A36D-08A9-4A1C-91C9-94397B6E3955}"/>
              </a:ext>
            </a:extLst>
          </p:cNvPr>
          <p:cNvSpPr txBox="1"/>
          <p:nvPr/>
        </p:nvSpPr>
        <p:spPr>
          <a:xfrm>
            <a:off x="4028029" y="2828048"/>
            <a:ext cx="122413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Default “out of the box” reports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181C94-B151-4574-835B-4EDF0A3C5129}"/>
              </a:ext>
            </a:extLst>
          </p:cNvPr>
          <p:cNvCxnSpPr>
            <a:cxnSpLocks/>
          </p:cNvCxnSpPr>
          <p:nvPr/>
        </p:nvCxnSpPr>
        <p:spPr>
          <a:xfrm>
            <a:off x="5249246" y="3566712"/>
            <a:ext cx="627282" cy="266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Using the DARA recommendation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9675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8491</TotalTime>
  <Words>359</Words>
  <Application>Microsoft Office PowerPoint</Application>
  <PresentationFormat>On-screen Show (16:9)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IGeLU_2016_16X9 (1)</vt:lpstr>
      <vt:lpstr>DARA Identifies Highly Requested Titles</vt:lpstr>
      <vt:lpstr>PowerPoint Presentation</vt:lpstr>
      <vt:lpstr>Introduction</vt:lpstr>
      <vt:lpstr>The default DARA report</vt:lpstr>
      <vt:lpstr>The default DARA report</vt:lpstr>
      <vt:lpstr>The default DARA report</vt:lpstr>
      <vt:lpstr>The default DARA report</vt:lpstr>
      <vt:lpstr>The default DARA report</vt:lpstr>
      <vt:lpstr>Using the DARA recommendation</vt:lpstr>
      <vt:lpstr>Using the DARA recommendation</vt:lpstr>
      <vt:lpstr>Using the DARA recommendation</vt:lpstr>
      <vt:lpstr>Using the DARA recommendation</vt:lpstr>
      <vt:lpstr>Using the DARA recommendation</vt:lpstr>
      <vt:lpstr>Using the DARA recommendation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614</cp:revision>
  <dcterms:created xsi:type="dcterms:W3CDTF">2017-01-02T15:10:30Z</dcterms:created>
  <dcterms:modified xsi:type="dcterms:W3CDTF">2020-02-16T06:35:00Z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