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024" r:id="rId2"/>
    <p:sldId id="2032" r:id="rId3"/>
    <p:sldId id="2229" r:id="rId4"/>
    <p:sldId id="2084" r:id="rId5"/>
    <p:sldId id="2220" r:id="rId6"/>
    <p:sldId id="2230" r:id="rId7"/>
    <p:sldId id="2231" r:id="rId8"/>
    <p:sldId id="2232" r:id="rId9"/>
    <p:sldId id="2233" r:id="rId10"/>
    <p:sldId id="2235" r:id="rId11"/>
    <p:sldId id="2226" r:id="rId12"/>
    <p:sldId id="2210" r:id="rId13"/>
    <p:sldId id="2234" r:id="rId14"/>
    <p:sldId id="169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067" autoAdjust="0"/>
  </p:normalViewPr>
  <p:slideViewPr>
    <p:cSldViewPr>
      <p:cViewPr varScale="1">
        <p:scale>
          <a:sx n="95" d="100"/>
          <a:sy n="95" d="100"/>
        </p:scale>
        <p:origin x="60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blog/?tag=oas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database/technologies/in-memory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84764" cy="1081664"/>
          </a:xfrm>
        </p:spPr>
        <p:txBody>
          <a:bodyPr/>
          <a:lstStyle/>
          <a:p>
            <a:r>
              <a:rPr lang="en-US" dirty="0"/>
              <a:t>Infrastructure Improvements in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8A6-52E2-420D-B47C-54286B17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011909"/>
            <a:ext cx="6326909" cy="7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1294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1584175"/>
          </a:xfrm>
        </p:spPr>
        <p:txBody>
          <a:bodyPr>
            <a:normAutofit/>
          </a:bodyPr>
          <a:lstStyle/>
          <a:p>
            <a:r>
              <a:rPr lang="en-US" sz="2200" dirty="0"/>
              <a:t>The table below shows some specific numbers from the institutions that are not network zone institutions.</a:t>
            </a:r>
          </a:p>
          <a:p>
            <a:r>
              <a:rPr lang="en-US" sz="2200" dirty="0"/>
              <a:t>Again, surely you will agree that the improvement in time to run the reports is extremely encouraging.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03285A-4847-40EC-ACBF-1A719DC97A9C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406252"/>
          <a:ext cx="8496299" cy="182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721">
                  <a:extLst>
                    <a:ext uri="{9D8B030D-6E8A-4147-A177-3AD203B41FA5}">
                      <a16:colId xmlns:a16="http://schemas.microsoft.com/office/drawing/2014/main" val="2227156287"/>
                    </a:ext>
                  </a:extLst>
                </a:gridCol>
                <a:gridCol w="1208410">
                  <a:extLst>
                    <a:ext uri="{9D8B030D-6E8A-4147-A177-3AD203B41FA5}">
                      <a16:colId xmlns:a16="http://schemas.microsoft.com/office/drawing/2014/main" val="1645955669"/>
                    </a:ext>
                  </a:extLst>
                </a:gridCol>
                <a:gridCol w="996813">
                  <a:extLst>
                    <a:ext uri="{9D8B030D-6E8A-4147-A177-3AD203B41FA5}">
                      <a16:colId xmlns:a16="http://schemas.microsoft.com/office/drawing/2014/main" val="1520998690"/>
                    </a:ext>
                  </a:extLst>
                </a:gridCol>
                <a:gridCol w="978820">
                  <a:extLst>
                    <a:ext uri="{9D8B030D-6E8A-4147-A177-3AD203B41FA5}">
                      <a16:colId xmlns:a16="http://schemas.microsoft.com/office/drawing/2014/main" val="252414517"/>
                    </a:ext>
                  </a:extLst>
                </a:gridCol>
                <a:gridCol w="1300535">
                  <a:extLst>
                    <a:ext uri="{9D8B030D-6E8A-4147-A177-3AD203B41FA5}">
                      <a16:colId xmlns:a16="http://schemas.microsoft.com/office/drawing/2014/main" val="398931856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before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after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Improve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% Improve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254648453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Title level overlap analysis Dashboard.  Tab:  Overlap P and E with  "word from subject" "engineer" and all other defaults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479077604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All titles with subject engineering in titles subject area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670225552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Music Assigned to Missing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2,274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2,272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918792054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Music Due In 30 Days Report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2,273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2,269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161595858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Recent Acquisitions that Need Replacement Cost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1,738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1,733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1579564323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Bib Records without Holdings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2,417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1,457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46506678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9106CF-4760-4CB8-B994-A9C24D42F0B1}"/>
              </a:ext>
            </a:extLst>
          </p:cNvPr>
          <p:cNvSpPr/>
          <p:nvPr/>
        </p:nvSpPr>
        <p:spPr>
          <a:xfrm>
            <a:off x="7524328" y="2406252"/>
            <a:ext cx="1295821" cy="1821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Upgrade to OAS (Oracle Analytics Server) and Data Visualization (DV)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0415"/>
            <a:ext cx="8964488" cy="576064"/>
          </a:xfrm>
        </p:spPr>
        <p:txBody>
          <a:bodyPr>
            <a:noAutofit/>
          </a:bodyPr>
          <a:lstStyle/>
          <a:p>
            <a:r>
              <a:rPr lang="en-US" sz="2400" dirty="0"/>
              <a:t>Upgrade to OAS (Oracle Analytics Server) and Data Visualization (DV)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627534"/>
            <a:ext cx="8282085" cy="4032447"/>
          </a:xfrm>
        </p:spPr>
        <p:txBody>
          <a:bodyPr>
            <a:normAutofit/>
          </a:bodyPr>
          <a:lstStyle/>
          <a:p>
            <a:r>
              <a:rPr lang="en-US" dirty="0"/>
              <a:t>The purpose of the upgrade to OAS (Oracle Analytics Server) and Data Visualization (DV) is provide a more modern and extensive set of tools for evidence based decision making.</a:t>
            </a:r>
          </a:p>
          <a:p>
            <a:r>
              <a:rPr lang="en-US" dirty="0"/>
              <a:t>Many new features are included, such as (but not only)</a:t>
            </a:r>
          </a:p>
          <a:p>
            <a:pPr lvl="1"/>
            <a:r>
              <a:rPr lang="en-US" sz="2400" dirty="0"/>
              <a:t>The ability to use an input file with Alma and Primo data in analytics</a:t>
            </a:r>
          </a:p>
          <a:p>
            <a:pPr lvl="1"/>
            <a:r>
              <a:rPr lang="en-US" sz="2400" dirty="0"/>
              <a:t>Perform Forecasts</a:t>
            </a:r>
          </a:p>
          <a:p>
            <a:pPr lvl="1"/>
            <a:r>
              <a:rPr lang="en-US" sz="2400" dirty="0"/>
              <a:t>Identify Trends</a:t>
            </a:r>
          </a:p>
          <a:p>
            <a:pPr lvl="1"/>
            <a:r>
              <a:rPr lang="en-US" sz="2400" dirty="0"/>
              <a:t>Many new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89366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627534"/>
            <a:ext cx="8282085" cy="4032447"/>
          </a:xfrm>
        </p:spPr>
        <p:txBody>
          <a:bodyPr>
            <a:normAutofit/>
          </a:bodyPr>
          <a:lstStyle/>
          <a:p>
            <a:r>
              <a:rPr lang="en-US" dirty="0"/>
              <a:t>Examples of the OAS (Oracle Analytics Server) and Data Visualization (DV) as used with Alma and Primo Analytics can be seen in </a:t>
            </a:r>
            <a:r>
              <a:rPr lang="en-US" dirty="0">
                <a:hlinkClick r:id="rId2"/>
              </a:rPr>
              <a:t>these blogs</a:t>
            </a:r>
            <a:r>
              <a:rPr lang="en-US" dirty="0"/>
              <a:t>.</a:t>
            </a:r>
          </a:p>
          <a:p>
            <a:r>
              <a:rPr lang="en-US" dirty="0"/>
              <a:t>The OAS (Oracle Analytics Server) and Data Visualization (DV) is currently (Feb. 2020) being used by 14 institutions as early adopters.</a:t>
            </a:r>
          </a:p>
          <a:p>
            <a:r>
              <a:rPr lang="en-US" dirty="0"/>
              <a:t>Other institutions will receive the OAS (Oracle Analytics Server) and Data Visualization (DV) throughout 2020. </a:t>
            </a:r>
          </a:p>
          <a:p>
            <a:endParaRPr lang="en-US" sz="24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0AD8501-C1A2-4DDD-8F1A-C5465188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0415"/>
            <a:ext cx="8964488" cy="576064"/>
          </a:xfrm>
        </p:spPr>
        <p:txBody>
          <a:bodyPr>
            <a:noAutofit/>
          </a:bodyPr>
          <a:lstStyle/>
          <a:p>
            <a:r>
              <a:rPr lang="en-US" sz="2400" dirty="0"/>
              <a:t>Upgrade to OAS (Oracle Analytics Server) and Data Visualization (DV)</a:t>
            </a:r>
          </a:p>
        </p:txBody>
      </p:sp>
    </p:spTree>
    <p:extLst>
      <p:ext uri="{BB962C8B-B14F-4D97-AF65-F5344CB8AC3E}">
        <p14:creationId xmlns:p14="http://schemas.microsoft.com/office/powerpoint/2010/main" val="388324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89926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Oracle Database In Memory</a:t>
            </a:r>
          </a:p>
          <a:p>
            <a:r>
              <a:rPr lang="en-US" sz="2000" dirty="0"/>
              <a:t>Upgrade to OAS (Oracle Analytics Server) and Data Visualization (DV)</a:t>
            </a:r>
          </a:p>
        </p:txBody>
      </p:sp>
    </p:spTree>
    <p:extLst>
      <p:ext uri="{BB962C8B-B14F-4D97-AF65-F5344CB8AC3E}">
        <p14:creationId xmlns:p14="http://schemas.microsoft.com/office/powerpoint/2010/main" val="10608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331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During 2020 two major changes are taking place on the infrastructure level for Analytics: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Upgrading the Analytics Database Architecture to Oracle Database In Memory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Upgrading the OBI (Oracle Business Intelligence) which is used by Analytics to OAS (Oracle Analytics Server) and Data Visualization (DV)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Oracle Database In Memory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3888431"/>
          </a:xfrm>
        </p:spPr>
        <p:txBody>
          <a:bodyPr>
            <a:normAutofit/>
          </a:bodyPr>
          <a:lstStyle/>
          <a:p>
            <a:r>
              <a:rPr lang="en-US" dirty="0"/>
              <a:t>The purpose of the move to </a:t>
            </a:r>
            <a:r>
              <a:rPr lang="en-US" dirty="0">
                <a:hlinkClick r:id="rId2"/>
              </a:rPr>
              <a:t>Oracle Database In Memory</a:t>
            </a:r>
            <a:r>
              <a:rPr lang="en-US" dirty="0"/>
              <a:t> is to improve performance.</a:t>
            </a:r>
          </a:p>
          <a:p>
            <a:r>
              <a:rPr lang="en-US" dirty="0"/>
              <a:t>The In Memory architecture includes optimizations to make running complex queries much faster than was previously possible.</a:t>
            </a:r>
          </a:p>
          <a:p>
            <a:r>
              <a:rPr lang="en-US" dirty="0"/>
              <a:t> At the current time (Feb. 2020) "Oracle Database in Memory" has been installed on instances NA06 and NA04.</a:t>
            </a:r>
          </a:p>
          <a:p>
            <a:r>
              <a:rPr lang="en-US" dirty="0"/>
              <a:t>Other instances will receive the "Oracle Database in Memory" throughout 2020.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3888431"/>
          </a:xfrm>
        </p:spPr>
        <p:txBody>
          <a:bodyPr>
            <a:normAutofit/>
          </a:bodyPr>
          <a:lstStyle/>
          <a:p>
            <a:r>
              <a:rPr lang="en-US" dirty="0"/>
              <a:t>Before the decision was made to use the "Oracle Database in Memory" we partnered with a large live Alma Consortium to test it.  This allowed us to first check if this change would be beneficial to the Alma user community.</a:t>
            </a:r>
          </a:p>
          <a:p>
            <a:r>
              <a:rPr lang="en-US" dirty="0"/>
              <a:t>The tests showed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A significant improvement in the time reports ran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The ability to successfully run reports which previously "timed-out"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6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3888431"/>
          </a:xfrm>
        </p:spPr>
        <p:txBody>
          <a:bodyPr>
            <a:normAutofit/>
          </a:bodyPr>
          <a:lstStyle/>
          <a:p>
            <a:r>
              <a:rPr lang="en-US" sz="2200" dirty="0"/>
              <a:t>Before installing the "Oracle Database in Memory" on instances NA06 and NA04 we did "Before" tests so that we could see if "After" there were significant improvements.</a:t>
            </a:r>
          </a:p>
          <a:p>
            <a:r>
              <a:rPr lang="en-US" sz="2200" dirty="0"/>
              <a:t>The table on next slide shows some specific numbers from the network zone institutions of three different consortia, comparing the time taken to complete reports, both "Before" and "After" .</a:t>
            </a:r>
          </a:p>
          <a:p>
            <a:r>
              <a:rPr lang="en-US" sz="2200" dirty="0"/>
              <a:t>Surely you will agree that the improvement in time to run the reports is extremely encouraging.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13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EE1882-7399-46BB-B122-858B0D67F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56136"/>
              </p:ext>
            </p:extLst>
          </p:nvPr>
        </p:nvGraphicFramePr>
        <p:xfrm>
          <a:off x="323850" y="1301854"/>
          <a:ext cx="8496300" cy="332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4528">
                  <a:extLst>
                    <a:ext uri="{9D8B030D-6E8A-4147-A177-3AD203B41FA5}">
                      <a16:colId xmlns:a16="http://schemas.microsoft.com/office/drawing/2014/main" val="778139900"/>
                    </a:ext>
                  </a:extLst>
                </a:gridCol>
                <a:gridCol w="1208107">
                  <a:extLst>
                    <a:ext uri="{9D8B030D-6E8A-4147-A177-3AD203B41FA5}">
                      <a16:colId xmlns:a16="http://schemas.microsoft.com/office/drawing/2014/main" val="3438757788"/>
                    </a:ext>
                  </a:extLst>
                </a:gridCol>
                <a:gridCol w="995969">
                  <a:extLst>
                    <a:ext uri="{9D8B030D-6E8A-4147-A177-3AD203B41FA5}">
                      <a16:colId xmlns:a16="http://schemas.microsoft.com/office/drawing/2014/main" val="2819796312"/>
                    </a:ext>
                  </a:extLst>
                </a:gridCol>
                <a:gridCol w="1002441">
                  <a:extLst>
                    <a:ext uri="{9D8B030D-6E8A-4147-A177-3AD203B41FA5}">
                      <a16:colId xmlns:a16="http://schemas.microsoft.com/office/drawing/2014/main" val="3939122992"/>
                    </a:ext>
                  </a:extLst>
                </a:gridCol>
                <a:gridCol w="1315255">
                  <a:extLst>
                    <a:ext uri="{9D8B030D-6E8A-4147-A177-3AD203B41FA5}">
                      <a16:colId xmlns:a16="http://schemas.microsoft.com/office/drawing/2014/main" val="619091024"/>
                    </a:ext>
                  </a:extLst>
                </a:gridCol>
              </a:tblGrid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before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Seconds to run after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Seconds Improve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% Improve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53146625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Percent of overdue returns per institution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436915201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Unavailable Portfolios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885727442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Items created per institution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1452996846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Electronic Portfolios purchased by date LC Range and held by institutions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1,067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097301512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Cataloger Activity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054050007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items added in Oct listed by call number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848290088"/>
                  </a:ext>
                </a:extLst>
              </a:tr>
              <a:tr h="1463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missing items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733029590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Consortia Network Dashboard Tab: Borrowing Requests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824599122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Consortia Network Dashboard Tab: Overdue Returns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644541668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Consortia Network Dashboard Tab: Lending Requests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4181305593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Consortia Network Dashboard Tab: Logins to Alma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360545432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Consortia Network Dashboard Tab: Items Created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136661372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Unavailable Portfolios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1,400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1,356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2606856058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Unavailable Portfolios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1,790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1,750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4187124631"/>
                  </a:ext>
                </a:extLst>
              </a:tr>
              <a:tr h="256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Active Titles by Institution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1,820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1,815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675" marR="52675" marT="0" marB="0" anchor="b"/>
                </a:tc>
                <a:extLst>
                  <a:ext uri="{0D108BD9-81ED-4DB2-BD59-A6C34878D82A}">
                    <a16:rowId xmlns:a16="http://schemas.microsoft.com/office/drawing/2014/main" val="33614245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91B7935-7BBD-47D8-8FFC-3B06C50FEB40}"/>
              </a:ext>
            </a:extLst>
          </p:cNvPr>
          <p:cNvSpPr/>
          <p:nvPr/>
        </p:nvSpPr>
        <p:spPr>
          <a:xfrm>
            <a:off x="7524328" y="1301854"/>
            <a:ext cx="1295822" cy="332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Database In Memory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AFD6F7-2A81-4EE4-81DF-FF2F5BD2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39" y="771551"/>
            <a:ext cx="8424936" cy="86409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The table below shows some specific reports run by network zone institutions where "Before" the report failed and "After" it succeeded.</a:t>
            </a:r>
          </a:p>
          <a:p>
            <a:r>
              <a:rPr lang="en-US" sz="2200" dirty="0"/>
              <a:t>To state that this is a major improvement is an understatement.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D9B0D6-A131-4C21-B126-9E48D6E8D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27767"/>
              </p:ext>
            </p:extLst>
          </p:nvPr>
        </p:nvGraphicFramePr>
        <p:xfrm>
          <a:off x="831850" y="2284385"/>
          <a:ext cx="7480300" cy="208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885">
                  <a:extLst>
                    <a:ext uri="{9D8B030D-6E8A-4147-A177-3AD203B41FA5}">
                      <a16:colId xmlns:a16="http://schemas.microsoft.com/office/drawing/2014/main" val="2690370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0192151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632426155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410440868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63830392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Second to run before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Second to run after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Seconds Improve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Improve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818427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titles with LC Classification Code HQ in titles subject area includes institution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Timed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7573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titles with subject engineering in titles subject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Timed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493373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High Request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Timed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20665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titles with LC Classification Code HQ in titles subject area includes institution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Timed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8353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High Request Load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Timed 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655767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9106CF-4760-4CB8-B994-A9C24D42F0B1}"/>
              </a:ext>
            </a:extLst>
          </p:cNvPr>
          <p:cNvSpPr/>
          <p:nvPr/>
        </p:nvSpPr>
        <p:spPr>
          <a:xfrm>
            <a:off x="7164288" y="2284384"/>
            <a:ext cx="1147862" cy="208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600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8726</TotalTime>
  <Words>943</Words>
  <Application>Microsoft Office PowerPoint</Application>
  <PresentationFormat>On-screen Show (16:9)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IGeLU_2016_16X9 (1)</vt:lpstr>
      <vt:lpstr>Infrastructure Improvements in 2020</vt:lpstr>
      <vt:lpstr>Contents</vt:lpstr>
      <vt:lpstr>Introduction</vt:lpstr>
      <vt:lpstr>Oracle Database In Memory</vt:lpstr>
      <vt:lpstr>Oracle Database In Memory</vt:lpstr>
      <vt:lpstr>Oracle Database In Memory</vt:lpstr>
      <vt:lpstr>Oracle Database In Memory</vt:lpstr>
      <vt:lpstr>Oracle Database In Memory</vt:lpstr>
      <vt:lpstr>Oracle Database In Memory</vt:lpstr>
      <vt:lpstr>Oracle Database In Memory</vt:lpstr>
      <vt:lpstr>Upgrade to OAS (Oracle Analytics Server) and Data Visualization (DV)</vt:lpstr>
      <vt:lpstr>Upgrade to OAS (Oracle Analytics Server) and Data Visualization (DV)</vt:lpstr>
      <vt:lpstr>Upgrade to OAS (Oracle Analytics Server) and Data Visualization (DV)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639</cp:revision>
  <dcterms:created xsi:type="dcterms:W3CDTF">2017-01-02T15:10:30Z</dcterms:created>
  <dcterms:modified xsi:type="dcterms:W3CDTF">2020-05-10T06:04:36Z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