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1719" r:id="rId2"/>
    <p:sldId id="1820" r:id="rId3"/>
    <p:sldId id="310" r:id="rId4"/>
    <p:sldId id="1764" r:id="rId5"/>
    <p:sldId id="1765" r:id="rId6"/>
    <p:sldId id="1816" r:id="rId7"/>
    <p:sldId id="1815" r:id="rId8"/>
    <p:sldId id="1739" r:id="rId9"/>
    <p:sldId id="1744" r:id="rId10"/>
    <p:sldId id="1769" r:id="rId11"/>
    <p:sldId id="1748" r:id="rId12"/>
    <p:sldId id="1770" r:id="rId13"/>
    <p:sldId id="1771" r:id="rId14"/>
    <p:sldId id="1773" r:id="rId15"/>
    <p:sldId id="1817" r:id="rId16"/>
    <p:sldId id="1774" r:id="rId17"/>
    <p:sldId id="1775" r:id="rId18"/>
    <p:sldId id="1776" r:id="rId19"/>
    <p:sldId id="1814" r:id="rId20"/>
    <p:sldId id="1777" r:id="rId21"/>
    <p:sldId id="1789" r:id="rId22"/>
    <p:sldId id="1790" r:id="rId23"/>
    <p:sldId id="1791" r:id="rId24"/>
    <p:sldId id="1781" r:id="rId25"/>
    <p:sldId id="1782" r:id="rId26"/>
    <p:sldId id="1783" r:id="rId27"/>
    <p:sldId id="1784" r:id="rId28"/>
    <p:sldId id="1792" r:id="rId29"/>
    <p:sldId id="1785" r:id="rId30"/>
    <p:sldId id="1793" r:id="rId31"/>
    <p:sldId id="1794" r:id="rId32"/>
    <p:sldId id="1795" r:id="rId33"/>
    <p:sldId id="1796" r:id="rId34"/>
    <p:sldId id="1797" r:id="rId35"/>
    <p:sldId id="1798" r:id="rId36"/>
    <p:sldId id="1799" r:id="rId37"/>
    <p:sldId id="1800" r:id="rId38"/>
    <p:sldId id="1801" r:id="rId39"/>
    <p:sldId id="1802" r:id="rId40"/>
    <p:sldId id="1803" r:id="rId41"/>
    <p:sldId id="1804" r:id="rId42"/>
    <p:sldId id="1805" r:id="rId43"/>
    <p:sldId id="1806" r:id="rId44"/>
    <p:sldId id="1818" r:id="rId45"/>
    <p:sldId id="1807" r:id="rId46"/>
    <p:sldId id="1819" r:id="rId47"/>
    <p:sldId id="1808" r:id="rId48"/>
    <p:sldId id="1809" r:id="rId49"/>
    <p:sldId id="1810" r:id="rId50"/>
    <p:sldId id="1811" r:id="rId51"/>
    <p:sldId id="1812" r:id="rId52"/>
    <p:sldId id="1813" r:id="rId53"/>
    <p:sldId id="1714"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02-Mar-21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02-Mar-21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40Metadata_Management/060Working_with_Authority_Records#Adding_a_Local_Authority_Definition"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knowledge.exlibrisgroup.com/Alma/Product_Documentation/010Alma_Online_Help_(English)/Metadata_Management/060Working_with_Authority_Records#Adding_a_Local_Authority_Definition" TargetMode="Externa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hyperlink" Target="https://knowledge.exlibrisgroup.com/Alma/Product_Documentation/010Alma_Online_Help_(English)/Metadata_Management/060Working_with_Authority_Records#Creating_Local_Authority_Record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knowledge.exlibrisgroup.com/@api/deki/files/81145/New_Metadata_Editor_-_Templates_display_configuration.pptx" TargetMode="External"/><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8B8EA02-15B7-480C-BC95-63B8284CA240}"/>
              </a:ext>
            </a:extLst>
          </p:cNvPr>
          <p:cNvSpPr>
            <a:spLocks noGrp="1"/>
          </p:cNvSpPr>
          <p:nvPr>
            <p:ph type="ctrTitle"/>
          </p:nvPr>
        </p:nvSpPr>
        <p:spPr/>
        <p:txBody>
          <a:bodyPr/>
          <a:lstStyle/>
          <a:p>
            <a:r>
              <a:rPr lang="en-US" dirty="0"/>
              <a:t>An Overview of Local Authorities in Alma</a:t>
            </a:r>
          </a:p>
        </p:txBody>
      </p:sp>
      <p:sp>
        <p:nvSpPr>
          <p:cNvPr id="19" name="Subtitle 18">
            <a:extLst>
              <a:ext uri="{FF2B5EF4-FFF2-40B4-BE49-F238E27FC236}">
                <a16:creationId xmlns:a16="http://schemas.microsoft.com/office/drawing/2014/main" id="{E8990717-767D-48BF-8C01-3D8D9819D122}"/>
              </a:ext>
            </a:extLst>
          </p:cNvPr>
          <p:cNvSpPr>
            <a:spLocks noGrp="1"/>
          </p:cNvSpPr>
          <p:nvPr>
            <p:ph type="subTitle" idx="1"/>
          </p:nvPr>
        </p:nvSpPr>
        <p:spPr>
          <a:xfrm>
            <a:off x="535709" y="3867895"/>
            <a:ext cx="5404444" cy="935598"/>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35959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Why would we use local authorities?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When local authority records are used the system first checks the local authorities and if there is a match then the local authority record is used.</a:t>
            </a:r>
          </a:p>
          <a:p>
            <a:r>
              <a:rPr lang="en-US" sz="1800" dirty="0"/>
              <a:t>If there is no match in the local authorities, then the system will check the global authority records.</a:t>
            </a:r>
          </a:p>
          <a:p>
            <a:r>
              <a:rPr lang="en-US" sz="1800" dirty="0"/>
              <a:t>Therefore, local authority records can be used to “override” the global authority record</a:t>
            </a:r>
          </a:p>
          <a:p>
            <a:endParaRPr lang="en-US" sz="1800" dirty="0"/>
          </a:p>
        </p:txBody>
      </p:sp>
    </p:spTree>
    <p:extLst>
      <p:ext uri="{BB962C8B-B14F-4D97-AF65-F5344CB8AC3E}">
        <p14:creationId xmlns:p14="http://schemas.microsoft.com/office/powerpoint/2010/main" val="384988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0" y="3319778"/>
            <a:ext cx="9143999" cy="1240583"/>
          </a:xfrm>
        </p:spPr>
        <p:txBody>
          <a:bodyPr/>
          <a:lstStyle/>
          <a:p>
            <a:pPr algn="ctr"/>
            <a:r>
              <a:rPr lang="en-US" dirty="0"/>
              <a:t>Example One - New authority record created from scratch</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3145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The institution uses Library of Congress Subject Headings (LCSH) and wants to use subject “Gefilte Fish”.</a:t>
            </a:r>
          </a:p>
          <a:p>
            <a:r>
              <a:rPr lang="en-US" sz="1800" dirty="0"/>
              <a:t>The cataloger discovers that there is no LCSH for “Gefilte Fish”.</a:t>
            </a:r>
          </a:p>
          <a:p>
            <a:r>
              <a:rPr lang="en-US" sz="1800" dirty="0"/>
              <a:t>The cataloger therefore decides to create a local authority record for LCSH with heading “Gefilte Fish”.</a:t>
            </a:r>
          </a:p>
          <a:p>
            <a:endParaRPr lang="en-US" sz="1800" dirty="0"/>
          </a:p>
          <a:p>
            <a:endParaRPr lang="en-US" sz="1800" dirty="0"/>
          </a:p>
        </p:txBody>
      </p:sp>
    </p:spTree>
    <p:extLst>
      <p:ext uri="{BB962C8B-B14F-4D97-AF65-F5344CB8AC3E}">
        <p14:creationId xmlns:p14="http://schemas.microsoft.com/office/powerpoint/2010/main" val="398109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656019"/>
          </a:xfrm>
        </p:spPr>
        <p:txBody>
          <a:bodyPr>
            <a:noAutofit/>
          </a:bodyPr>
          <a:lstStyle/>
          <a:p>
            <a:r>
              <a:rPr lang="en-US" sz="1800" dirty="0"/>
              <a:t>Here we see all LC authority records in the Community Zone including both LCSH and LCNAMES</a:t>
            </a:r>
          </a:p>
          <a:p>
            <a:endParaRPr lang="en-US" sz="1800" dirty="0"/>
          </a:p>
          <a:p>
            <a:endParaRPr lang="en-US" sz="1800" dirty="0"/>
          </a:p>
        </p:txBody>
      </p:sp>
      <p:pic>
        <p:nvPicPr>
          <p:cNvPr id="3" name="Picture 2">
            <a:extLst>
              <a:ext uri="{FF2B5EF4-FFF2-40B4-BE49-F238E27FC236}">
                <a16:creationId xmlns:a16="http://schemas.microsoft.com/office/drawing/2014/main" id="{BBDCF812-CAF6-46E0-B82B-FD934B70EDC7}"/>
              </a:ext>
            </a:extLst>
          </p:cNvPr>
          <p:cNvPicPr>
            <a:picLocks noChangeAspect="1"/>
          </p:cNvPicPr>
          <p:nvPr/>
        </p:nvPicPr>
        <p:blipFill>
          <a:blip r:embed="rId2"/>
          <a:stretch>
            <a:fillRect/>
          </a:stretch>
        </p:blipFill>
        <p:spPr>
          <a:xfrm>
            <a:off x="0" y="1571585"/>
            <a:ext cx="9144000" cy="3160405"/>
          </a:xfrm>
          <a:prstGeom prst="rect">
            <a:avLst/>
          </a:prstGeom>
          <a:ln>
            <a:solidFill>
              <a:schemeClr val="accent1"/>
            </a:solidFill>
          </a:ln>
        </p:spPr>
      </p:pic>
      <p:sp>
        <p:nvSpPr>
          <p:cNvPr id="4" name="Rectangle 3">
            <a:extLst>
              <a:ext uri="{FF2B5EF4-FFF2-40B4-BE49-F238E27FC236}">
                <a16:creationId xmlns:a16="http://schemas.microsoft.com/office/drawing/2014/main" id="{987D3DB9-5FA3-43D2-9461-77A6A943D693}"/>
              </a:ext>
            </a:extLst>
          </p:cNvPr>
          <p:cNvSpPr/>
          <p:nvPr/>
        </p:nvSpPr>
        <p:spPr>
          <a:xfrm>
            <a:off x="3563888" y="1571585"/>
            <a:ext cx="1152128"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F465C2-A5DF-4C0F-BB56-26D2B2062F25}"/>
              </a:ext>
            </a:extLst>
          </p:cNvPr>
          <p:cNvSpPr/>
          <p:nvPr/>
        </p:nvSpPr>
        <p:spPr>
          <a:xfrm>
            <a:off x="5868144" y="2025830"/>
            <a:ext cx="1440160"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397D88-8CC9-4BD6-A261-4C79FAEE508F}"/>
              </a:ext>
            </a:extLst>
          </p:cNvPr>
          <p:cNvSpPr/>
          <p:nvPr/>
        </p:nvSpPr>
        <p:spPr>
          <a:xfrm>
            <a:off x="1547664" y="2047598"/>
            <a:ext cx="1440160"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D0C7D5-EA03-42B1-A720-6E097A0A859C}"/>
              </a:ext>
            </a:extLst>
          </p:cNvPr>
          <p:cNvSpPr/>
          <p:nvPr/>
        </p:nvSpPr>
        <p:spPr>
          <a:xfrm>
            <a:off x="72008" y="3939902"/>
            <a:ext cx="144016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82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266870-58E2-419C-823B-CF187E971800}"/>
              </a:ext>
            </a:extLst>
          </p:cNvPr>
          <p:cNvPicPr>
            <a:picLocks noChangeAspect="1"/>
          </p:cNvPicPr>
          <p:nvPr/>
        </p:nvPicPr>
        <p:blipFill>
          <a:blip r:embed="rId2"/>
          <a:stretch>
            <a:fillRect/>
          </a:stretch>
        </p:blipFill>
        <p:spPr>
          <a:xfrm>
            <a:off x="0" y="1273859"/>
            <a:ext cx="9144000" cy="324210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noAutofit/>
          </a:bodyPr>
          <a:lstStyle/>
          <a:p>
            <a:r>
              <a:rPr lang="en-US" sz="1800" dirty="0"/>
              <a:t>There are no LC authority records with subject “Gefilte Fish” in the CZ.</a:t>
            </a:r>
          </a:p>
          <a:p>
            <a:endParaRPr lang="en-US" sz="1800" dirty="0"/>
          </a:p>
          <a:p>
            <a:endParaRPr lang="en-US" sz="1800" dirty="0"/>
          </a:p>
        </p:txBody>
      </p:sp>
      <p:sp>
        <p:nvSpPr>
          <p:cNvPr id="4" name="Rectangle 3">
            <a:extLst>
              <a:ext uri="{FF2B5EF4-FFF2-40B4-BE49-F238E27FC236}">
                <a16:creationId xmlns:a16="http://schemas.microsoft.com/office/drawing/2014/main" id="{987D3DB9-5FA3-43D2-9461-77A6A943D693}"/>
              </a:ext>
            </a:extLst>
          </p:cNvPr>
          <p:cNvSpPr/>
          <p:nvPr/>
        </p:nvSpPr>
        <p:spPr>
          <a:xfrm>
            <a:off x="4572000" y="3944345"/>
            <a:ext cx="1440160" cy="571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F465C2-A5DF-4C0F-BB56-26D2B2062F25}"/>
              </a:ext>
            </a:extLst>
          </p:cNvPr>
          <p:cNvSpPr/>
          <p:nvPr/>
        </p:nvSpPr>
        <p:spPr>
          <a:xfrm>
            <a:off x="5868144" y="2025830"/>
            <a:ext cx="1440160"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397D88-8CC9-4BD6-A261-4C79FAEE508F}"/>
              </a:ext>
            </a:extLst>
          </p:cNvPr>
          <p:cNvSpPr/>
          <p:nvPr/>
        </p:nvSpPr>
        <p:spPr>
          <a:xfrm>
            <a:off x="1547664" y="2047598"/>
            <a:ext cx="1440160"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19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F69F11-2014-4DA6-8931-298783E167B4}"/>
              </a:ext>
            </a:extLst>
          </p:cNvPr>
          <p:cNvPicPr>
            <a:picLocks noChangeAspect="1"/>
          </p:cNvPicPr>
          <p:nvPr/>
        </p:nvPicPr>
        <p:blipFill>
          <a:blip r:embed="rId2"/>
          <a:stretch>
            <a:fillRect/>
          </a:stretch>
        </p:blipFill>
        <p:spPr>
          <a:xfrm>
            <a:off x="1291032" y="1435190"/>
            <a:ext cx="6633944" cy="99199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noAutofit/>
          </a:bodyPr>
          <a:lstStyle/>
          <a:p>
            <a:r>
              <a:rPr lang="en-US" sz="1800" dirty="0"/>
              <a:t>There are no authority records with subject “Gefilte Fish” for any vocabularies in the CZ</a:t>
            </a:r>
          </a:p>
        </p:txBody>
      </p:sp>
      <p:sp>
        <p:nvSpPr>
          <p:cNvPr id="4" name="Rectangle 3">
            <a:extLst>
              <a:ext uri="{FF2B5EF4-FFF2-40B4-BE49-F238E27FC236}">
                <a16:creationId xmlns:a16="http://schemas.microsoft.com/office/drawing/2014/main" id="{987D3DB9-5FA3-43D2-9461-77A6A943D693}"/>
              </a:ext>
            </a:extLst>
          </p:cNvPr>
          <p:cNvSpPr/>
          <p:nvPr/>
        </p:nvSpPr>
        <p:spPr>
          <a:xfrm>
            <a:off x="4572000" y="3944345"/>
            <a:ext cx="1440160" cy="571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F465C2-A5DF-4C0F-BB56-26D2B2062F25}"/>
              </a:ext>
            </a:extLst>
          </p:cNvPr>
          <p:cNvSpPr/>
          <p:nvPr/>
        </p:nvSpPr>
        <p:spPr>
          <a:xfrm>
            <a:off x="5868144" y="2025830"/>
            <a:ext cx="1440160"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397D88-8CC9-4BD6-A261-4C79FAEE508F}"/>
              </a:ext>
            </a:extLst>
          </p:cNvPr>
          <p:cNvSpPr/>
          <p:nvPr/>
        </p:nvSpPr>
        <p:spPr>
          <a:xfrm>
            <a:off x="3671408" y="1386257"/>
            <a:ext cx="1044608"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BDEC3FF-D38F-485C-A070-A089DC398C97}"/>
              </a:ext>
            </a:extLst>
          </p:cNvPr>
          <p:cNvPicPr>
            <a:picLocks noChangeAspect="1"/>
          </p:cNvPicPr>
          <p:nvPr/>
        </p:nvPicPr>
        <p:blipFill>
          <a:blip r:embed="rId3"/>
          <a:stretch>
            <a:fillRect/>
          </a:stretch>
        </p:blipFill>
        <p:spPr>
          <a:xfrm>
            <a:off x="1933494" y="2913435"/>
            <a:ext cx="5277011" cy="1849345"/>
          </a:xfrm>
          <a:prstGeom prst="rect">
            <a:avLst/>
          </a:prstGeom>
          <a:ln>
            <a:solidFill>
              <a:schemeClr val="tx1"/>
            </a:solidFill>
          </a:ln>
        </p:spPr>
      </p:pic>
      <p:sp>
        <p:nvSpPr>
          <p:cNvPr id="11" name="Rectangle 10">
            <a:extLst>
              <a:ext uri="{FF2B5EF4-FFF2-40B4-BE49-F238E27FC236}">
                <a16:creationId xmlns:a16="http://schemas.microsoft.com/office/drawing/2014/main" id="{BA516A7C-6F5D-4EBE-B947-BDDD5F090527}"/>
              </a:ext>
            </a:extLst>
          </p:cNvPr>
          <p:cNvSpPr/>
          <p:nvPr/>
        </p:nvSpPr>
        <p:spPr>
          <a:xfrm>
            <a:off x="5679335" y="4054108"/>
            <a:ext cx="1440160" cy="571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5924CB-925F-4AAA-BA3E-F60073130301}"/>
              </a:ext>
            </a:extLst>
          </p:cNvPr>
          <p:cNvSpPr/>
          <p:nvPr/>
        </p:nvSpPr>
        <p:spPr>
          <a:xfrm>
            <a:off x="4959255" y="1755139"/>
            <a:ext cx="1440160"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84F3EF-29C3-478D-82B8-D56C2A1F00D2}"/>
              </a:ext>
            </a:extLst>
          </p:cNvPr>
          <p:cNvSpPr/>
          <p:nvPr/>
        </p:nvSpPr>
        <p:spPr>
          <a:xfrm>
            <a:off x="2787754" y="2913435"/>
            <a:ext cx="2360309" cy="302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89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1D695D-A377-4283-B47F-9DD106EEDEFF}"/>
              </a:ext>
            </a:extLst>
          </p:cNvPr>
          <p:cNvPicPr>
            <a:picLocks noChangeAspect="1"/>
          </p:cNvPicPr>
          <p:nvPr/>
        </p:nvPicPr>
        <p:blipFill>
          <a:blip r:embed="rId2"/>
          <a:stretch>
            <a:fillRect/>
          </a:stretch>
        </p:blipFill>
        <p:spPr>
          <a:xfrm>
            <a:off x="5555003" y="1914197"/>
            <a:ext cx="1908993" cy="2407273"/>
          </a:xfrm>
          <a:prstGeom prst="rect">
            <a:avLst/>
          </a:prstGeom>
        </p:spPr>
      </p:pic>
      <p:pic>
        <p:nvPicPr>
          <p:cNvPr id="9" name="Picture 8">
            <a:extLst>
              <a:ext uri="{FF2B5EF4-FFF2-40B4-BE49-F238E27FC236}">
                <a16:creationId xmlns:a16="http://schemas.microsoft.com/office/drawing/2014/main" id="{53A3BE59-7021-47CD-85A9-43ACC4B83E44}"/>
              </a:ext>
            </a:extLst>
          </p:cNvPr>
          <p:cNvPicPr>
            <a:picLocks noChangeAspect="1"/>
          </p:cNvPicPr>
          <p:nvPr/>
        </p:nvPicPr>
        <p:blipFill>
          <a:blip r:embed="rId3"/>
          <a:stretch>
            <a:fillRect/>
          </a:stretch>
        </p:blipFill>
        <p:spPr>
          <a:xfrm>
            <a:off x="2051720" y="1603121"/>
            <a:ext cx="1243581" cy="3147814"/>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454143"/>
          </a:xfrm>
        </p:spPr>
        <p:txBody>
          <a:bodyPr>
            <a:noAutofit/>
          </a:bodyPr>
          <a:lstStyle/>
          <a:p>
            <a:r>
              <a:rPr lang="en-US" sz="1800" dirty="0"/>
              <a:t>Now we will create a local LCSH authority record in the metadata editor</a:t>
            </a:r>
          </a:p>
          <a:p>
            <a:endParaRPr lang="en-US" sz="1800" dirty="0"/>
          </a:p>
        </p:txBody>
      </p:sp>
      <p:sp>
        <p:nvSpPr>
          <p:cNvPr id="7" name="Rectangle 6">
            <a:extLst>
              <a:ext uri="{FF2B5EF4-FFF2-40B4-BE49-F238E27FC236}">
                <a16:creationId xmlns:a16="http://schemas.microsoft.com/office/drawing/2014/main" id="{DCF465C2-A5DF-4C0F-BB56-26D2B2062F25}"/>
              </a:ext>
            </a:extLst>
          </p:cNvPr>
          <p:cNvSpPr/>
          <p:nvPr/>
        </p:nvSpPr>
        <p:spPr>
          <a:xfrm>
            <a:off x="5561864" y="3173775"/>
            <a:ext cx="1098368" cy="190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397D88-8CC9-4BD6-A261-4C79FAEE508F}"/>
              </a:ext>
            </a:extLst>
          </p:cNvPr>
          <p:cNvSpPr/>
          <p:nvPr/>
        </p:nvSpPr>
        <p:spPr>
          <a:xfrm>
            <a:off x="2051720" y="4267402"/>
            <a:ext cx="124358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935210-FE4D-4643-B692-4B394B406243}"/>
              </a:ext>
            </a:extLst>
          </p:cNvPr>
          <p:cNvSpPr txBox="1"/>
          <p:nvPr/>
        </p:nvSpPr>
        <p:spPr>
          <a:xfrm>
            <a:off x="1583667" y="1225694"/>
            <a:ext cx="2179685" cy="276999"/>
          </a:xfrm>
          <a:prstGeom prst="rect">
            <a:avLst/>
          </a:prstGeom>
          <a:noFill/>
          <a:ln>
            <a:solidFill>
              <a:schemeClr val="tx1"/>
            </a:solidFill>
          </a:ln>
        </p:spPr>
        <p:txBody>
          <a:bodyPr wrap="square" rtlCol="0">
            <a:spAutoFit/>
          </a:bodyPr>
          <a:lstStyle/>
          <a:p>
            <a:pPr algn="ctr"/>
            <a:r>
              <a:rPr lang="en-US" sz="1200" dirty="0"/>
              <a:t>Option 1 from the ‘New’ menu</a:t>
            </a:r>
          </a:p>
        </p:txBody>
      </p:sp>
      <p:sp>
        <p:nvSpPr>
          <p:cNvPr id="11" name="TextBox 10">
            <a:extLst>
              <a:ext uri="{FF2B5EF4-FFF2-40B4-BE49-F238E27FC236}">
                <a16:creationId xmlns:a16="http://schemas.microsoft.com/office/drawing/2014/main" id="{65E554A6-76E0-484F-8948-65D88D9746C6}"/>
              </a:ext>
            </a:extLst>
          </p:cNvPr>
          <p:cNvSpPr txBox="1"/>
          <p:nvPr/>
        </p:nvSpPr>
        <p:spPr>
          <a:xfrm>
            <a:off x="5364088" y="1225693"/>
            <a:ext cx="2304256" cy="276999"/>
          </a:xfrm>
          <a:prstGeom prst="rect">
            <a:avLst/>
          </a:prstGeom>
          <a:noFill/>
          <a:ln>
            <a:solidFill>
              <a:schemeClr val="tx1"/>
            </a:solidFill>
          </a:ln>
        </p:spPr>
        <p:txBody>
          <a:bodyPr wrap="square" rtlCol="0">
            <a:spAutoFit/>
          </a:bodyPr>
          <a:lstStyle/>
          <a:p>
            <a:pPr algn="ctr"/>
            <a:r>
              <a:rPr lang="en-US" sz="1200" dirty="0"/>
              <a:t>Option 2 directly from a template</a:t>
            </a:r>
          </a:p>
        </p:txBody>
      </p:sp>
      <p:sp>
        <p:nvSpPr>
          <p:cNvPr id="15" name="Rectangle 14">
            <a:extLst>
              <a:ext uri="{FF2B5EF4-FFF2-40B4-BE49-F238E27FC236}">
                <a16:creationId xmlns:a16="http://schemas.microsoft.com/office/drawing/2014/main" id="{E257CF76-0BAE-4EBC-A3D3-51D6DADE217A}"/>
              </a:ext>
            </a:extLst>
          </p:cNvPr>
          <p:cNvSpPr/>
          <p:nvPr/>
        </p:nvSpPr>
        <p:spPr>
          <a:xfrm>
            <a:off x="6348571" y="3308204"/>
            <a:ext cx="1098368" cy="190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16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F7008-7969-47A0-B643-3FDEC3AD1A8B}"/>
              </a:ext>
            </a:extLst>
          </p:cNvPr>
          <p:cNvPicPr>
            <a:picLocks noChangeAspect="1"/>
          </p:cNvPicPr>
          <p:nvPr/>
        </p:nvPicPr>
        <p:blipFill>
          <a:blip r:embed="rId2"/>
          <a:stretch>
            <a:fillRect/>
          </a:stretch>
        </p:blipFill>
        <p:spPr>
          <a:xfrm>
            <a:off x="2807779" y="1443410"/>
            <a:ext cx="3600450" cy="28670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504056"/>
          </a:xfrm>
        </p:spPr>
        <p:txBody>
          <a:bodyPr>
            <a:noAutofit/>
          </a:bodyPr>
          <a:lstStyle/>
          <a:p>
            <a:r>
              <a:rPr lang="en-US" sz="1800" dirty="0"/>
              <a:t>Here is our local LCSH authority record</a:t>
            </a:r>
          </a:p>
          <a:p>
            <a:endParaRPr lang="en-US" sz="1800" dirty="0"/>
          </a:p>
        </p:txBody>
      </p:sp>
      <p:sp>
        <p:nvSpPr>
          <p:cNvPr id="7" name="Rectangle 6">
            <a:extLst>
              <a:ext uri="{FF2B5EF4-FFF2-40B4-BE49-F238E27FC236}">
                <a16:creationId xmlns:a16="http://schemas.microsoft.com/office/drawing/2014/main" id="{DCF465C2-A5DF-4C0F-BB56-26D2B2062F25}"/>
              </a:ext>
            </a:extLst>
          </p:cNvPr>
          <p:cNvSpPr/>
          <p:nvPr/>
        </p:nvSpPr>
        <p:spPr>
          <a:xfrm>
            <a:off x="2987824" y="2859782"/>
            <a:ext cx="1584176" cy="190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62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FC1511-FCC1-4624-A986-5DB345986079}"/>
              </a:ext>
            </a:extLst>
          </p:cNvPr>
          <p:cNvPicPr>
            <a:picLocks noChangeAspect="1"/>
          </p:cNvPicPr>
          <p:nvPr/>
        </p:nvPicPr>
        <p:blipFill>
          <a:blip r:embed="rId2"/>
          <a:stretch>
            <a:fillRect/>
          </a:stretch>
        </p:blipFill>
        <p:spPr>
          <a:xfrm>
            <a:off x="1700212" y="2218159"/>
            <a:ext cx="5743575" cy="200977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In a bibliographic record with title “The restaurants book” we use the heading and then do F3.  2</a:t>
            </a:r>
            <a:r>
              <a:rPr lang="en-US" sz="1800" baseline="30000" dirty="0"/>
              <a:t>nd</a:t>
            </a:r>
            <a:r>
              <a:rPr lang="en-US" sz="1800" dirty="0"/>
              <a:t> indicator is “0” so LCSH will be used.</a:t>
            </a:r>
          </a:p>
        </p:txBody>
      </p:sp>
      <p:sp>
        <p:nvSpPr>
          <p:cNvPr id="7" name="Rectangle 6">
            <a:extLst>
              <a:ext uri="{FF2B5EF4-FFF2-40B4-BE49-F238E27FC236}">
                <a16:creationId xmlns:a16="http://schemas.microsoft.com/office/drawing/2014/main" id="{DCF465C2-A5DF-4C0F-BB56-26D2B2062F25}"/>
              </a:ext>
            </a:extLst>
          </p:cNvPr>
          <p:cNvSpPr/>
          <p:nvPr/>
        </p:nvSpPr>
        <p:spPr>
          <a:xfrm>
            <a:off x="1802806" y="3416462"/>
            <a:ext cx="21064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122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B0CC4-6739-4728-BE74-EB22D7A19767}"/>
              </a:ext>
            </a:extLst>
          </p:cNvPr>
          <p:cNvPicPr>
            <a:picLocks noChangeAspect="1"/>
          </p:cNvPicPr>
          <p:nvPr/>
        </p:nvPicPr>
        <p:blipFill>
          <a:blip r:embed="rId2"/>
          <a:stretch>
            <a:fillRect/>
          </a:stretch>
        </p:blipFill>
        <p:spPr>
          <a:xfrm>
            <a:off x="1490662" y="1236517"/>
            <a:ext cx="6162675" cy="30575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360040"/>
          </a:xfrm>
        </p:spPr>
        <p:txBody>
          <a:bodyPr>
            <a:noAutofit/>
          </a:bodyPr>
          <a:lstStyle/>
          <a:p>
            <a:r>
              <a:rPr lang="en-US" sz="1800" dirty="0"/>
              <a:t>We see the authority heading with an indication that it is local, and we select it</a:t>
            </a:r>
          </a:p>
          <a:p>
            <a:endParaRPr lang="en-US" sz="1800" dirty="0"/>
          </a:p>
        </p:txBody>
      </p:sp>
      <p:sp>
        <p:nvSpPr>
          <p:cNvPr id="7" name="Rectangle 6">
            <a:extLst>
              <a:ext uri="{FF2B5EF4-FFF2-40B4-BE49-F238E27FC236}">
                <a16:creationId xmlns:a16="http://schemas.microsoft.com/office/drawing/2014/main" id="{DCF465C2-A5DF-4C0F-BB56-26D2B2062F25}"/>
              </a:ext>
            </a:extLst>
          </p:cNvPr>
          <p:cNvSpPr/>
          <p:nvPr/>
        </p:nvSpPr>
        <p:spPr>
          <a:xfrm>
            <a:off x="1547664" y="3219822"/>
            <a:ext cx="144016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C572E6-FDBE-4F81-8C27-B477D51FB70A}"/>
              </a:ext>
            </a:extLst>
          </p:cNvPr>
          <p:cNvSpPr/>
          <p:nvPr/>
        </p:nvSpPr>
        <p:spPr>
          <a:xfrm>
            <a:off x="6804248" y="3219822"/>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7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pic>
        <p:nvPicPr>
          <p:cNvPr id="6" name="Picture 5">
            <a:extLst>
              <a:ext uri="{FF2B5EF4-FFF2-40B4-BE49-F238E27FC236}">
                <a16:creationId xmlns:a16="http://schemas.microsoft.com/office/drawing/2014/main" id="{AD06082F-FA1B-4D42-906B-E7BE2A5EDC8E}"/>
              </a:ext>
            </a:extLst>
          </p:cNvPr>
          <p:cNvPicPr>
            <a:picLocks noChangeAspect="1"/>
          </p:cNvPicPr>
          <p:nvPr/>
        </p:nvPicPr>
        <p:blipFill>
          <a:blip r:embed="rId2"/>
          <a:stretch>
            <a:fillRect/>
          </a:stretch>
        </p:blipFill>
        <p:spPr>
          <a:xfrm>
            <a:off x="15762" y="0"/>
            <a:ext cx="6422848" cy="5143500"/>
          </a:xfrm>
          <a:prstGeom prst="rect">
            <a:avLst/>
          </a:prstGeom>
        </p:spPr>
      </p:pic>
      <p:sp>
        <p:nvSpPr>
          <p:cNvPr id="7" name="Content Placeholder 3">
            <a:extLst>
              <a:ext uri="{FF2B5EF4-FFF2-40B4-BE49-F238E27FC236}">
                <a16:creationId xmlns:a16="http://schemas.microsoft.com/office/drawing/2014/main" id="{8F783396-777C-4CCC-A5F0-3E06A9836613}"/>
              </a:ext>
            </a:extLst>
          </p:cNvPr>
          <p:cNvSpPr>
            <a:spLocks noGrp="1"/>
          </p:cNvSpPr>
          <p:nvPr>
            <p:ph idx="1"/>
          </p:nvPr>
        </p:nvSpPr>
        <p:spPr>
          <a:xfrm>
            <a:off x="179512" y="267495"/>
            <a:ext cx="8784976" cy="4420325"/>
          </a:xfrm>
        </p:spPr>
        <p:txBody>
          <a:bodyPr>
            <a:normAutofit/>
          </a:bodyPr>
          <a:lstStyle/>
          <a:p>
            <a:r>
              <a:rPr lang="en-US" sz="1800" dirty="0"/>
              <a:t>Introduction</a:t>
            </a:r>
          </a:p>
          <a:p>
            <a:r>
              <a:rPr lang="en-US" sz="1800" dirty="0"/>
              <a:t>Why would we use local authorities?</a:t>
            </a:r>
          </a:p>
          <a:p>
            <a:r>
              <a:rPr lang="en-US" sz="1800" dirty="0"/>
              <a:t>Example One - New authority record created from scratch</a:t>
            </a:r>
          </a:p>
          <a:p>
            <a:r>
              <a:rPr lang="en-US" sz="1800" dirty="0"/>
              <a:t>Example Two - Copy from CZ and add non-preferred term</a:t>
            </a:r>
          </a:p>
          <a:p>
            <a:r>
              <a:rPr lang="en-US" sz="1800" dirty="0"/>
              <a:t>Example Three - Copy similar from CZ and change as needed</a:t>
            </a:r>
          </a:p>
          <a:p>
            <a:r>
              <a:rPr lang="en-US" sz="1800" dirty="0"/>
              <a:t>Searching for local authorities</a:t>
            </a:r>
          </a:p>
          <a:p>
            <a:endParaRPr lang="en-US" sz="1800" dirty="0"/>
          </a:p>
          <a:p>
            <a:endParaRPr lang="en-US" sz="1800" dirty="0"/>
          </a:p>
        </p:txBody>
      </p:sp>
    </p:spTree>
    <p:extLst>
      <p:ext uri="{BB962C8B-B14F-4D97-AF65-F5344CB8AC3E}">
        <p14:creationId xmlns:p14="http://schemas.microsoft.com/office/powerpoint/2010/main" val="241884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D9F6D-DAF5-4690-974A-BD3411896512}"/>
              </a:ext>
            </a:extLst>
          </p:cNvPr>
          <p:cNvPicPr>
            <a:picLocks noChangeAspect="1"/>
          </p:cNvPicPr>
          <p:nvPr/>
        </p:nvPicPr>
        <p:blipFill>
          <a:blip r:embed="rId2"/>
          <a:stretch>
            <a:fillRect/>
          </a:stretch>
        </p:blipFill>
        <p:spPr>
          <a:xfrm>
            <a:off x="1519237" y="1557337"/>
            <a:ext cx="6105525" cy="20288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000" dirty="0"/>
              <a:t>The subject heading is linked to the local authority record</a:t>
            </a:r>
          </a:p>
          <a:p>
            <a:endParaRPr lang="en-US" sz="2000" dirty="0"/>
          </a:p>
        </p:txBody>
      </p:sp>
      <p:sp>
        <p:nvSpPr>
          <p:cNvPr id="7" name="Rectangle 6">
            <a:extLst>
              <a:ext uri="{FF2B5EF4-FFF2-40B4-BE49-F238E27FC236}">
                <a16:creationId xmlns:a16="http://schemas.microsoft.com/office/drawing/2014/main" id="{DCF465C2-A5DF-4C0F-BB56-26D2B2062F25}"/>
              </a:ext>
            </a:extLst>
          </p:cNvPr>
          <p:cNvSpPr/>
          <p:nvPr/>
        </p:nvSpPr>
        <p:spPr>
          <a:xfrm>
            <a:off x="1539289" y="2741508"/>
            <a:ext cx="250712" cy="262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204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1A85D-CB4E-4652-97B0-DC7CE6AD3A58}"/>
              </a:ext>
            </a:extLst>
          </p:cNvPr>
          <p:cNvPicPr>
            <a:picLocks noChangeAspect="1"/>
          </p:cNvPicPr>
          <p:nvPr/>
        </p:nvPicPr>
        <p:blipFill>
          <a:blip r:embed="rId2"/>
          <a:stretch>
            <a:fillRect/>
          </a:stretch>
        </p:blipFill>
        <p:spPr>
          <a:xfrm>
            <a:off x="485800" y="1342741"/>
            <a:ext cx="8172400" cy="332211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The record is retrieved in Alma by a non preferred term of the local authority record</a:t>
            </a:r>
          </a:p>
          <a:p>
            <a:endParaRPr lang="en-US" sz="1800" dirty="0"/>
          </a:p>
        </p:txBody>
      </p:sp>
      <p:sp>
        <p:nvSpPr>
          <p:cNvPr id="7" name="Rectangle 6">
            <a:extLst>
              <a:ext uri="{FF2B5EF4-FFF2-40B4-BE49-F238E27FC236}">
                <a16:creationId xmlns:a16="http://schemas.microsoft.com/office/drawing/2014/main" id="{DCF465C2-A5DF-4C0F-BB56-26D2B2062F25}"/>
              </a:ext>
            </a:extLst>
          </p:cNvPr>
          <p:cNvSpPr/>
          <p:nvPr/>
        </p:nvSpPr>
        <p:spPr>
          <a:xfrm>
            <a:off x="1259632" y="1419622"/>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79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0FF18-F7C7-4D84-A58C-C0C9C8B92CF9}"/>
              </a:ext>
            </a:extLst>
          </p:cNvPr>
          <p:cNvPicPr>
            <a:picLocks noChangeAspect="1"/>
          </p:cNvPicPr>
          <p:nvPr/>
        </p:nvPicPr>
        <p:blipFill>
          <a:blip r:embed="rId2"/>
          <a:stretch>
            <a:fillRect/>
          </a:stretch>
        </p:blipFill>
        <p:spPr>
          <a:xfrm>
            <a:off x="1145531" y="1554492"/>
            <a:ext cx="6820817" cy="281745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The record is retrieved in Primo by a non preferred term of the local authority record</a:t>
            </a:r>
          </a:p>
          <a:p>
            <a:endParaRPr lang="en-US" sz="1800" dirty="0"/>
          </a:p>
        </p:txBody>
      </p:sp>
      <p:sp>
        <p:nvSpPr>
          <p:cNvPr id="7" name="Rectangle 6">
            <a:extLst>
              <a:ext uri="{FF2B5EF4-FFF2-40B4-BE49-F238E27FC236}">
                <a16:creationId xmlns:a16="http://schemas.microsoft.com/office/drawing/2014/main" id="{DCF465C2-A5DF-4C0F-BB56-26D2B2062F25}"/>
              </a:ext>
            </a:extLst>
          </p:cNvPr>
          <p:cNvSpPr/>
          <p:nvPr/>
        </p:nvSpPr>
        <p:spPr>
          <a:xfrm>
            <a:off x="1259632" y="1635646"/>
            <a:ext cx="100811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88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DDEAA-E3D0-4A89-AD0F-1D19076E1A53}"/>
              </a:ext>
            </a:extLst>
          </p:cNvPr>
          <p:cNvPicPr>
            <a:picLocks noChangeAspect="1"/>
          </p:cNvPicPr>
          <p:nvPr/>
        </p:nvPicPr>
        <p:blipFill>
          <a:blip r:embed="rId2"/>
          <a:stretch>
            <a:fillRect/>
          </a:stretch>
        </p:blipFill>
        <p:spPr>
          <a:xfrm>
            <a:off x="2694918" y="1444466"/>
            <a:ext cx="3466132" cy="343154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One - New authority record created from scratch</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The record was found by non-preferred term in Primo because the “Publish bibliographic records to Primo” profile includes headings enrichment</a:t>
            </a:r>
          </a:p>
          <a:p>
            <a:endParaRPr lang="en-US" sz="1800" dirty="0"/>
          </a:p>
        </p:txBody>
      </p:sp>
      <p:sp>
        <p:nvSpPr>
          <p:cNvPr id="7" name="Rectangle 6">
            <a:extLst>
              <a:ext uri="{FF2B5EF4-FFF2-40B4-BE49-F238E27FC236}">
                <a16:creationId xmlns:a16="http://schemas.microsoft.com/office/drawing/2014/main" id="{DCF465C2-A5DF-4C0F-BB56-26D2B2062F25}"/>
              </a:ext>
            </a:extLst>
          </p:cNvPr>
          <p:cNvSpPr/>
          <p:nvPr/>
        </p:nvSpPr>
        <p:spPr>
          <a:xfrm>
            <a:off x="3739720" y="4299942"/>
            <a:ext cx="238113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404475-D3C9-48D5-A2DB-0DE0BA82EBBE}"/>
              </a:ext>
            </a:extLst>
          </p:cNvPr>
          <p:cNvSpPr txBox="1"/>
          <p:nvPr/>
        </p:nvSpPr>
        <p:spPr>
          <a:xfrm>
            <a:off x="323528" y="2715766"/>
            <a:ext cx="2152740" cy="715581"/>
          </a:xfrm>
          <a:prstGeom prst="rect">
            <a:avLst/>
          </a:prstGeom>
          <a:solidFill>
            <a:schemeClr val="bg1"/>
          </a:solidFill>
          <a:ln>
            <a:solidFill>
              <a:schemeClr val="tx1"/>
            </a:solidFill>
          </a:ln>
        </p:spPr>
        <p:txBody>
          <a:bodyPr wrap="square" rtlCol="0">
            <a:spAutoFit/>
          </a:bodyPr>
          <a:lstStyle/>
          <a:p>
            <a:r>
              <a:rPr lang="en-US" sz="1350" dirty="0"/>
              <a:t>This parameter is relevant for both global and local authority records</a:t>
            </a:r>
          </a:p>
        </p:txBody>
      </p:sp>
      <p:cxnSp>
        <p:nvCxnSpPr>
          <p:cNvPr id="9" name="Straight Connector 8">
            <a:extLst>
              <a:ext uri="{FF2B5EF4-FFF2-40B4-BE49-F238E27FC236}">
                <a16:creationId xmlns:a16="http://schemas.microsoft.com/office/drawing/2014/main" id="{62C332B7-C76B-4FAB-8D56-90CFD95F1160}"/>
              </a:ext>
            </a:extLst>
          </p:cNvPr>
          <p:cNvCxnSpPr>
            <a:cxnSpLocks/>
          </p:cNvCxnSpPr>
          <p:nvPr/>
        </p:nvCxnSpPr>
        <p:spPr>
          <a:xfrm>
            <a:off x="1473459" y="3432295"/>
            <a:ext cx="2162437" cy="1011663"/>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67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0" y="3319778"/>
            <a:ext cx="9143999" cy="1240583"/>
          </a:xfrm>
        </p:spPr>
        <p:txBody>
          <a:bodyPr/>
          <a:lstStyle/>
          <a:p>
            <a:pPr algn="ctr"/>
            <a:r>
              <a:rPr lang="en-US" dirty="0"/>
              <a:t>Example Two - Copy from CZ and add non-preferred term</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Tree>
    <p:extLst>
      <p:ext uri="{BB962C8B-B14F-4D97-AF65-F5344CB8AC3E}">
        <p14:creationId xmlns:p14="http://schemas.microsoft.com/office/powerpoint/2010/main" val="826167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440160"/>
          </a:xfrm>
        </p:spPr>
        <p:txBody>
          <a:bodyPr>
            <a:noAutofit/>
          </a:bodyPr>
          <a:lstStyle/>
          <a:p>
            <a:r>
              <a:rPr lang="en-US" sz="1800" dirty="0"/>
              <a:t>The institution uses Library of Congress Subject Headings (LCSH) and wants to have an additional “non-preferred term” for LCSH heading “Cooking (Herring)”</a:t>
            </a:r>
          </a:p>
          <a:p>
            <a:r>
              <a:rPr lang="en-US" sz="1800" dirty="0"/>
              <a:t>The cataloger wants to add non-preferred term “Schmaltz herring”</a:t>
            </a:r>
          </a:p>
          <a:p>
            <a:endParaRPr lang="en-US" sz="1800" dirty="0"/>
          </a:p>
        </p:txBody>
      </p:sp>
    </p:spTree>
    <p:extLst>
      <p:ext uri="{BB962C8B-B14F-4D97-AF65-F5344CB8AC3E}">
        <p14:creationId xmlns:p14="http://schemas.microsoft.com/office/powerpoint/2010/main" val="100212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D69E85-D9C7-480E-AF0E-AB77F1429937}"/>
              </a:ext>
            </a:extLst>
          </p:cNvPr>
          <p:cNvPicPr>
            <a:picLocks noChangeAspect="1"/>
          </p:cNvPicPr>
          <p:nvPr/>
        </p:nvPicPr>
        <p:blipFill>
          <a:blip r:embed="rId2"/>
          <a:stretch>
            <a:fillRect/>
          </a:stretch>
        </p:blipFill>
        <p:spPr>
          <a:xfrm>
            <a:off x="593812" y="1332255"/>
            <a:ext cx="8028384" cy="34186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noAutofit/>
          </a:bodyPr>
          <a:lstStyle/>
          <a:p>
            <a:r>
              <a:rPr lang="en-US" sz="1800" dirty="0"/>
              <a:t>This is the LCSH authority record in the Community Zone</a:t>
            </a:r>
          </a:p>
          <a:p>
            <a:endParaRPr lang="en-US" sz="1800" dirty="0"/>
          </a:p>
          <a:p>
            <a:endParaRPr lang="en-US" sz="1800" dirty="0"/>
          </a:p>
        </p:txBody>
      </p:sp>
      <p:sp>
        <p:nvSpPr>
          <p:cNvPr id="4" name="Rectangle 3">
            <a:extLst>
              <a:ext uri="{FF2B5EF4-FFF2-40B4-BE49-F238E27FC236}">
                <a16:creationId xmlns:a16="http://schemas.microsoft.com/office/drawing/2014/main" id="{987D3DB9-5FA3-43D2-9461-77A6A943D693}"/>
              </a:ext>
            </a:extLst>
          </p:cNvPr>
          <p:cNvSpPr/>
          <p:nvPr/>
        </p:nvSpPr>
        <p:spPr>
          <a:xfrm>
            <a:off x="8100392" y="1346746"/>
            <a:ext cx="521804" cy="352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D0C7D5-EA03-42B1-A720-6E097A0A859C}"/>
              </a:ext>
            </a:extLst>
          </p:cNvPr>
          <p:cNvSpPr/>
          <p:nvPr/>
        </p:nvSpPr>
        <p:spPr>
          <a:xfrm>
            <a:off x="796018" y="3651870"/>
            <a:ext cx="226381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BFA453-339F-4DD0-BBB7-3B7793BAAE7F}"/>
              </a:ext>
            </a:extLst>
          </p:cNvPr>
          <p:cNvSpPr txBox="1"/>
          <p:nvPr/>
        </p:nvSpPr>
        <p:spPr>
          <a:xfrm>
            <a:off x="4811398" y="3805832"/>
            <a:ext cx="2152740" cy="923330"/>
          </a:xfrm>
          <a:prstGeom prst="rect">
            <a:avLst/>
          </a:prstGeom>
          <a:solidFill>
            <a:schemeClr val="bg1"/>
          </a:solidFill>
          <a:ln>
            <a:solidFill>
              <a:schemeClr val="tx1"/>
            </a:solidFill>
          </a:ln>
        </p:spPr>
        <p:txBody>
          <a:bodyPr wrap="square" rtlCol="0">
            <a:spAutoFit/>
          </a:bodyPr>
          <a:lstStyle/>
          <a:p>
            <a:r>
              <a:rPr lang="en-US" sz="1350" dirty="0"/>
              <a:t>There currently is no non-preferred term for “Schmaltz herring” in the CZ</a:t>
            </a:r>
          </a:p>
        </p:txBody>
      </p:sp>
      <p:cxnSp>
        <p:nvCxnSpPr>
          <p:cNvPr id="12" name="Straight Connector 11">
            <a:extLst>
              <a:ext uri="{FF2B5EF4-FFF2-40B4-BE49-F238E27FC236}">
                <a16:creationId xmlns:a16="http://schemas.microsoft.com/office/drawing/2014/main" id="{F15C4A14-0C4D-40D3-95F2-E9403617E38A}"/>
              </a:ext>
            </a:extLst>
          </p:cNvPr>
          <p:cNvCxnSpPr>
            <a:cxnSpLocks/>
          </p:cNvCxnSpPr>
          <p:nvPr/>
        </p:nvCxnSpPr>
        <p:spPr>
          <a:xfrm flipH="1" flipV="1">
            <a:off x="3059832" y="4155926"/>
            <a:ext cx="1728192" cy="7697"/>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403C0C-F0AD-415D-850D-F40B461F8510}"/>
              </a:ext>
            </a:extLst>
          </p:cNvPr>
          <p:cNvSpPr txBox="1"/>
          <p:nvPr/>
        </p:nvSpPr>
        <p:spPr>
          <a:xfrm>
            <a:off x="6084168" y="2283718"/>
            <a:ext cx="1944216" cy="507831"/>
          </a:xfrm>
          <a:prstGeom prst="rect">
            <a:avLst/>
          </a:prstGeom>
          <a:solidFill>
            <a:schemeClr val="bg1"/>
          </a:solidFill>
          <a:ln>
            <a:solidFill>
              <a:schemeClr val="tx1"/>
            </a:solidFill>
          </a:ln>
        </p:spPr>
        <p:txBody>
          <a:bodyPr wrap="square" rtlCol="0">
            <a:spAutoFit/>
          </a:bodyPr>
          <a:lstStyle/>
          <a:p>
            <a:r>
              <a:rPr lang="en-US" sz="1350" dirty="0"/>
              <a:t>We will copy this record to our institution</a:t>
            </a:r>
          </a:p>
        </p:txBody>
      </p:sp>
      <p:cxnSp>
        <p:nvCxnSpPr>
          <p:cNvPr id="16" name="Straight Connector 15">
            <a:extLst>
              <a:ext uri="{FF2B5EF4-FFF2-40B4-BE49-F238E27FC236}">
                <a16:creationId xmlns:a16="http://schemas.microsoft.com/office/drawing/2014/main" id="{7461D537-9076-4625-82A4-FEED9D620F62}"/>
              </a:ext>
            </a:extLst>
          </p:cNvPr>
          <p:cNvCxnSpPr>
            <a:cxnSpLocks/>
          </p:cNvCxnSpPr>
          <p:nvPr/>
        </p:nvCxnSpPr>
        <p:spPr>
          <a:xfrm flipV="1">
            <a:off x="7740352" y="1698839"/>
            <a:ext cx="360040" cy="560706"/>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985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7498DD-2766-44B6-A821-B0389FBFD5EB}"/>
              </a:ext>
            </a:extLst>
          </p:cNvPr>
          <p:cNvPicPr>
            <a:picLocks noChangeAspect="1"/>
          </p:cNvPicPr>
          <p:nvPr/>
        </p:nvPicPr>
        <p:blipFill>
          <a:blip r:embed="rId2"/>
          <a:stretch>
            <a:fillRect/>
          </a:stretch>
        </p:blipFill>
        <p:spPr>
          <a:xfrm>
            <a:off x="762000" y="1557337"/>
            <a:ext cx="7620000" cy="20288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713780"/>
          </a:xfrm>
        </p:spPr>
        <p:txBody>
          <a:bodyPr>
            <a:noAutofit/>
          </a:bodyPr>
          <a:lstStyle/>
          <a:p>
            <a:r>
              <a:rPr lang="en-US" sz="1800" dirty="0"/>
              <a:t>After clicking “Copy” we will leave the default values for the vocabulary code and the originating system. </a:t>
            </a:r>
          </a:p>
          <a:p>
            <a:endParaRPr lang="en-US" sz="1800" dirty="0"/>
          </a:p>
        </p:txBody>
      </p:sp>
      <p:sp>
        <p:nvSpPr>
          <p:cNvPr id="4" name="Rectangle 3">
            <a:extLst>
              <a:ext uri="{FF2B5EF4-FFF2-40B4-BE49-F238E27FC236}">
                <a16:creationId xmlns:a16="http://schemas.microsoft.com/office/drawing/2014/main" id="{987D3DB9-5FA3-43D2-9461-77A6A943D693}"/>
              </a:ext>
            </a:extLst>
          </p:cNvPr>
          <p:cNvSpPr/>
          <p:nvPr/>
        </p:nvSpPr>
        <p:spPr>
          <a:xfrm>
            <a:off x="899592" y="2139702"/>
            <a:ext cx="259228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587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366E3-F048-457F-8A4B-FEF3E4E1F1C8}"/>
              </a:ext>
            </a:extLst>
          </p:cNvPr>
          <p:cNvPicPr>
            <a:picLocks noChangeAspect="1"/>
          </p:cNvPicPr>
          <p:nvPr/>
        </p:nvPicPr>
        <p:blipFill>
          <a:blip r:embed="rId2"/>
          <a:stretch>
            <a:fillRect/>
          </a:stretch>
        </p:blipFill>
        <p:spPr>
          <a:xfrm>
            <a:off x="0" y="1457979"/>
            <a:ext cx="9144000" cy="276995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59034"/>
          </a:xfrm>
        </p:spPr>
        <p:txBody>
          <a:bodyPr>
            <a:noAutofit/>
          </a:bodyPr>
          <a:lstStyle/>
          <a:p>
            <a:r>
              <a:rPr lang="en-US" sz="1800" dirty="0"/>
              <a:t>A new record is created in the institution and we edit it</a:t>
            </a:r>
          </a:p>
        </p:txBody>
      </p:sp>
      <p:sp>
        <p:nvSpPr>
          <p:cNvPr id="9" name="Rectangle 8">
            <a:extLst>
              <a:ext uri="{FF2B5EF4-FFF2-40B4-BE49-F238E27FC236}">
                <a16:creationId xmlns:a16="http://schemas.microsoft.com/office/drawing/2014/main" id="{AEEE6621-BA89-42B4-B760-A32F44AFF7CD}"/>
              </a:ext>
            </a:extLst>
          </p:cNvPr>
          <p:cNvSpPr/>
          <p:nvPr/>
        </p:nvSpPr>
        <p:spPr>
          <a:xfrm>
            <a:off x="6753668" y="1923678"/>
            <a:ext cx="23230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8B94B3-263F-4C95-86B8-5968E961980B}"/>
              </a:ext>
            </a:extLst>
          </p:cNvPr>
          <p:cNvSpPr/>
          <p:nvPr/>
        </p:nvSpPr>
        <p:spPr>
          <a:xfrm>
            <a:off x="7812360" y="1563638"/>
            <a:ext cx="378804" cy="298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852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86E8AC-667B-454E-9440-B2ECB2692B65}"/>
              </a:ext>
            </a:extLst>
          </p:cNvPr>
          <p:cNvPicPr>
            <a:picLocks noChangeAspect="1"/>
          </p:cNvPicPr>
          <p:nvPr/>
        </p:nvPicPr>
        <p:blipFill>
          <a:blip r:embed="rId2"/>
          <a:stretch>
            <a:fillRect/>
          </a:stretch>
        </p:blipFill>
        <p:spPr>
          <a:xfrm>
            <a:off x="2788345" y="1394854"/>
            <a:ext cx="3705225" cy="32575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43559"/>
            <a:ext cx="8424936" cy="413248"/>
          </a:xfrm>
        </p:spPr>
        <p:txBody>
          <a:bodyPr>
            <a:noAutofit/>
          </a:bodyPr>
          <a:lstStyle/>
          <a:p>
            <a:r>
              <a:rPr lang="en-US" sz="1800" dirty="0"/>
              <a:t>We add our own non-preferred term</a:t>
            </a:r>
          </a:p>
          <a:p>
            <a:endParaRPr lang="en-US" sz="1800" dirty="0"/>
          </a:p>
        </p:txBody>
      </p:sp>
      <p:sp>
        <p:nvSpPr>
          <p:cNvPr id="8" name="Rectangle 7">
            <a:extLst>
              <a:ext uri="{FF2B5EF4-FFF2-40B4-BE49-F238E27FC236}">
                <a16:creationId xmlns:a16="http://schemas.microsoft.com/office/drawing/2014/main" id="{5F397D88-8CC9-4BD6-A261-4C79FAEE508F}"/>
              </a:ext>
            </a:extLst>
          </p:cNvPr>
          <p:cNvSpPr/>
          <p:nvPr/>
        </p:nvSpPr>
        <p:spPr>
          <a:xfrm>
            <a:off x="2929055" y="3009883"/>
            <a:ext cx="2002986" cy="2099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CB0012-D1BA-4279-882D-0AA80B628603}"/>
              </a:ext>
            </a:extLst>
          </p:cNvPr>
          <p:cNvSpPr txBox="1"/>
          <p:nvPr/>
        </p:nvSpPr>
        <p:spPr>
          <a:xfrm>
            <a:off x="181119" y="3395654"/>
            <a:ext cx="1944216" cy="715581"/>
          </a:xfrm>
          <a:prstGeom prst="rect">
            <a:avLst/>
          </a:prstGeom>
          <a:solidFill>
            <a:schemeClr val="bg1"/>
          </a:solidFill>
          <a:ln>
            <a:solidFill>
              <a:schemeClr val="tx1"/>
            </a:solidFill>
          </a:ln>
        </p:spPr>
        <p:txBody>
          <a:bodyPr wrap="square" rtlCol="0">
            <a:spAutoFit/>
          </a:bodyPr>
          <a:lstStyle/>
          <a:p>
            <a:r>
              <a:rPr lang="en-US" sz="1350" dirty="0"/>
              <a:t>We will leave the preferred term “Cooking (Herring)”</a:t>
            </a:r>
          </a:p>
        </p:txBody>
      </p:sp>
      <p:cxnSp>
        <p:nvCxnSpPr>
          <p:cNvPr id="10" name="Straight Connector 9">
            <a:extLst>
              <a:ext uri="{FF2B5EF4-FFF2-40B4-BE49-F238E27FC236}">
                <a16:creationId xmlns:a16="http://schemas.microsoft.com/office/drawing/2014/main" id="{C1D55C39-7EBE-4BC7-B5F5-42A56BF90861}"/>
              </a:ext>
            </a:extLst>
          </p:cNvPr>
          <p:cNvCxnSpPr>
            <a:cxnSpLocks/>
          </p:cNvCxnSpPr>
          <p:nvPr/>
        </p:nvCxnSpPr>
        <p:spPr>
          <a:xfrm>
            <a:off x="1306959" y="3147814"/>
            <a:ext cx="1622096" cy="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C94098-BD5E-4644-A2A7-60A6DFFEAAC0}"/>
              </a:ext>
            </a:extLst>
          </p:cNvPr>
          <p:cNvCxnSpPr>
            <a:cxnSpLocks/>
          </p:cNvCxnSpPr>
          <p:nvPr/>
        </p:nvCxnSpPr>
        <p:spPr>
          <a:xfrm flipV="1">
            <a:off x="829255" y="3147814"/>
            <a:ext cx="504056" cy="24784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46A9F3-0A3E-455D-99C6-FB06B401EE60}"/>
              </a:ext>
            </a:extLst>
          </p:cNvPr>
          <p:cNvSpPr txBox="1"/>
          <p:nvPr/>
        </p:nvSpPr>
        <p:spPr>
          <a:xfrm>
            <a:off x="6599749" y="2669605"/>
            <a:ext cx="1944216" cy="507831"/>
          </a:xfrm>
          <a:prstGeom prst="rect">
            <a:avLst/>
          </a:prstGeom>
          <a:solidFill>
            <a:schemeClr val="bg1"/>
          </a:solidFill>
          <a:ln>
            <a:solidFill>
              <a:schemeClr val="tx1"/>
            </a:solidFill>
          </a:ln>
        </p:spPr>
        <p:txBody>
          <a:bodyPr wrap="square" rtlCol="0">
            <a:spAutoFit/>
          </a:bodyPr>
          <a:lstStyle/>
          <a:p>
            <a:r>
              <a:rPr lang="en-US" sz="1350" dirty="0"/>
              <a:t>This is our new non-preferred term</a:t>
            </a:r>
          </a:p>
        </p:txBody>
      </p:sp>
      <p:cxnSp>
        <p:nvCxnSpPr>
          <p:cNvPr id="15" name="Straight Connector 14">
            <a:extLst>
              <a:ext uri="{FF2B5EF4-FFF2-40B4-BE49-F238E27FC236}">
                <a16:creationId xmlns:a16="http://schemas.microsoft.com/office/drawing/2014/main" id="{D67C8C83-D311-4DF7-B89A-1E3CA0D18CA1}"/>
              </a:ext>
            </a:extLst>
          </p:cNvPr>
          <p:cNvCxnSpPr>
            <a:cxnSpLocks/>
          </p:cNvCxnSpPr>
          <p:nvPr/>
        </p:nvCxnSpPr>
        <p:spPr>
          <a:xfrm flipH="1">
            <a:off x="4757916" y="3357869"/>
            <a:ext cx="2210614" cy="0"/>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04DCA6-1643-4290-A109-4083FC669F3F}"/>
              </a:ext>
            </a:extLst>
          </p:cNvPr>
          <p:cNvCxnSpPr>
            <a:cxnSpLocks/>
          </p:cNvCxnSpPr>
          <p:nvPr/>
        </p:nvCxnSpPr>
        <p:spPr>
          <a:xfrm flipV="1">
            <a:off x="6940472" y="3182301"/>
            <a:ext cx="387308" cy="181537"/>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81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sz="1800" dirty="0"/>
              <a:t>This presentation will assume that local authorities have already been defined in the institution.</a:t>
            </a:r>
          </a:p>
          <a:p>
            <a:r>
              <a:rPr lang="en-US" sz="1800" dirty="0"/>
              <a:t>This is a process which is typically done during the implementation phase, though it can also be done at a later stage.</a:t>
            </a:r>
          </a:p>
          <a:p>
            <a:r>
              <a:rPr lang="en-US" sz="1800" dirty="0"/>
              <a:t>If you need information about defining a new local authority vocabulary see “To create a local authority” at </a:t>
            </a:r>
            <a:r>
              <a:rPr lang="en-US" sz="1800" dirty="0">
                <a:hlinkClick r:id="rId2"/>
              </a:rPr>
              <a:t>Adding a Local Authority Definition</a:t>
            </a:r>
            <a:r>
              <a:rPr lang="en-US" sz="1800" dirty="0"/>
              <a:t> .</a:t>
            </a:r>
          </a:p>
        </p:txBody>
      </p:sp>
    </p:spTree>
    <p:extLst>
      <p:ext uri="{BB962C8B-B14F-4D97-AF65-F5344CB8AC3E}">
        <p14:creationId xmlns:p14="http://schemas.microsoft.com/office/powerpoint/2010/main" val="242045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81D01F-16B3-404A-96B8-98F385BBCF02}"/>
              </a:ext>
            </a:extLst>
          </p:cNvPr>
          <p:cNvPicPr>
            <a:picLocks noChangeAspect="1"/>
          </p:cNvPicPr>
          <p:nvPr/>
        </p:nvPicPr>
        <p:blipFill>
          <a:blip r:embed="rId2"/>
          <a:stretch>
            <a:fillRect/>
          </a:stretch>
        </p:blipFill>
        <p:spPr>
          <a:xfrm>
            <a:off x="2147887" y="1865734"/>
            <a:ext cx="4848225" cy="23622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152128"/>
          </a:xfrm>
        </p:spPr>
        <p:txBody>
          <a:bodyPr>
            <a:noAutofit/>
          </a:bodyPr>
          <a:lstStyle/>
          <a:p>
            <a:r>
              <a:rPr lang="en-US" sz="1800" dirty="0"/>
              <a:t>We will now save bibliographic record with title “Herring: a love story” which has the non-preferred term “Schmaltz herring” from the local authority record.  We are not clicking F3 to look for a heading, we are just saving the record</a:t>
            </a:r>
          </a:p>
          <a:p>
            <a:endParaRPr lang="en-US" sz="1800" dirty="0"/>
          </a:p>
        </p:txBody>
      </p:sp>
      <p:sp>
        <p:nvSpPr>
          <p:cNvPr id="8" name="Rectangle 7">
            <a:extLst>
              <a:ext uri="{FF2B5EF4-FFF2-40B4-BE49-F238E27FC236}">
                <a16:creationId xmlns:a16="http://schemas.microsoft.com/office/drawing/2014/main" id="{5F397D88-8CC9-4BD6-A261-4C79FAEE508F}"/>
              </a:ext>
            </a:extLst>
          </p:cNvPr>
          <p:cNvSpPr/>
          <p:nvPr/>
        </p:nvSpPr>
        <p:spPr>
          <a:xfrm>
            <a:off x="2326173" y="3723878"/>
            <a:ext cx="1944216" cy="255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72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7C17A3-C49C-40C5-8A62-CBD8132A5C78}"/>
              </a:ext>
            </a:extLst>
          </p:cNvPr>
          <p:cNvPicPr>
            <a:picLocks noChangeAspect="1"/>
          </p:cNvPicPr>
          <p:nvPr/>
        </p:nvPicPr>
        <p:blipFill>
          <a:blip r:embed="rId2"/>
          <a:stretch>
            <a:fillRect/>
          </a:stretch>
        </p:blipFill>
        <p:spPr>
          <a:xfrm>
            <a:off x="2124075" y="1994892"/>
            <a:ext cx="4895850" cy="23050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576064"/>
          </a:xfrm>
        </p:spPr>
        <p:txBody>
          <a:bodyPr>
            <a:noAutofit/>
          </a:bodyPr>
          <a:lstStyle/>
          <a:p>
            <a:r>
              <a:rPr lang="en-US" sz="1800" dirty="0"/>
              <a:t>The bibliographic heading links to an authority record and we will click the binoculars</a:t>
            </a:r>
          </a:p>
          <a:p>
            <a:endParaRPr lang="en-US" sz="1800" dirty="0"/>
          </a:p>
        </p:txBody>
      </p:sp>
      <p:sp>
        <p:nvSpPr>
          <p:cNvPr id="8" name="Rectangle 7">
            <a:extLst>
              <a:ext uri="{FF2B5EF4-FFF2-40B4-BE49-F238E27FC236}">
                <a16:creationId xmlns:a16="http://schemas.microsoft.com/office/drawing/2014/main" id="{5F397D88-8CC9-4BD6-A261-4C79FAEE508F}"/>
              </a:ext>
            </a:extLst>
          </p:cNvPr>
          <p:cNvSpPr/>
          <p:nvPr/>
        </p:nvSpPr>
        <p:spPr>
          <a:xfrm>
            <a:off x="2195736" y="3867894"/>
            <a:ext cx="2996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89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D1243-D294-4E87-A24F-45BA505D0BFC}"/>
              </a:ext>
            </a:extLst>
          </p:cNvPr>
          <p:cNvPicPr>
            <a:picLocks noChangeAspect="1"/>
          </p:cNvPicPr>
          <p:nvPr/>
        </p:nvPicPr>
        <p:blipFill>
          <a:blip r:embed="rId2"/>
          <a:stretch>
            <a:fillRect/>
          </a:stretch>
        </p:blipFill>
        <p:spPr>
          <a:xfrm>
            <a:off x="1403648" y="1299867"/>
            <a:ext cx="6336704" cy="343212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504056"/>
          </a:xfrm>
        </p:spPr>
        <p:txBody>
          <a:bodyPr>
            <a:noAutofit/>
          </a:bodyPr>
          <a:lstStyle/>
          <a:p>
            <a:r>
              <a:rPr lang="en-US" sz="1800" dirty="0"/>
              <a:t>We see that it has linked to the local authority record</a:t>
            </a:r>
          </a:p>
          <a:p>
            <a:endParaRPr lang="en-US" sz="1800" dirty="0"/>
          </a:p>
        </p:txBody>
      </p:sp>
      <p:sp>
        <p:nvSpPr>
          <p:cNvPr id="8" name="Rectangle 7">
            <a:extLst>
              <a:ext uri="{FF2B5EF4-FFF2-40B4-BE49-F238E27FC236}">
                <a16:creationId xmlns:a16="http://schemas.microsoft.com/office/drawing/2014/main" id="{5F397D88-8CC9-4BD6-A261-4C79FAEE508F}"/>
              </a:ext>
            </a:extLst>
          </p:cNvPr>
          <p:cNvSpPr/>
          <p:nvPr/>
        </p:nvSpPr>
        <p:spPr>
          <a:xfrm>
            <a:off x="1429960" y="4457202"/>
            <a:ext cx="172910" cy="154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CDE90A-1EA2-40A8-841A-468FF891CC8C}"/>
              </a:ext>
            </a:extLst>
          </p:cNvPr>
          <p:cNvSpPr/>
          <p:nvPr/>
        </p:nvSpPr>
        <p:spPr>
          <a:xfrm>
            <a:off x="5538323" y="2915549"/>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567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43D13-699A-421D-9430-B61BDD85F56A}"/>
              </a:ext>
            </a:extLst>
          </p:cNvPr>
          <p:cNvPicPr>
            <a:picLocks noChangeAspect="1"/>
          </p:cNvPicPr>
          <p:nvPr/>
        </p:nvPicPr>
        <p:blipFill>
          <a:blip r:embed="rId2"/>
          <a:stretch>
            <a:fillRect/>
          </a:stretch>
        </p:blipFill>
        <p:spPr>
          <a:xfrm>
            <a:off x="0" y="1684354"/>
            <a:ext cx="9144000" cy="182741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504056"/>
          </a:xfrm>
        </p:spPr>
        <p:txBody>
          <a:bodyPr>
            <a:noAutofit/>
          </a:bodyPr>
          <a:lstStyle/>
          <a:p>
            <a:r>
              <a:rPr lang="en-US" sz="1800" dirty="0"/>
              <a:t>The regularly scheduled job “Authorities – Preferred Term Correction” runs</a:t>
            </a:r>
          </a:p>
          <a:p>
            <a:endParaRPr lang="en-US" sz="1800" dirty="0"/>
          </a:p>
        </p:txBody>
      </p:sp>
      <p:sp>
        <p:nvSpPr>
          <p:cNvPr id="9" name="Rectangle 8">
            <a:extLst>
              <a:ext uri="{FF2B5EF4-FFF2-40B4-BE49-F238E27FC236}">
                <a16:creationId xmlns:a16="http://schemas.microsoft.com/office/drawing/2014/main" id="{6CCDE90A-1EA2-40A8-841A-468FF891CC8C}"/>
              </a:ext>
            </a:extLst>
          </p:cNvPr>
          <p:cNvSpPr/>
          <p:nvPr/>
        </p:nvSpPr>
        <p:spPr>
          <a:xfrm>
            <a:off x="244942" y="2990642"/>
            <a:ext cx="1872207" cy="5252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121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D4A2DA-A5E2-417B-9C1C-773FB30B159B}"/>
              </a:ext>
            </a:extLst>
          </p:cNvPr>
          <p:cNvPicPr>
            <a:picLocks noChangeAspect="1"/>
          </p:cNvPicPr>
          <p:nvPr/>
        </p:nvPicPr>
        <p:blipFill>
          <a:blip r:embed="rId2"/>
          <a:stretch>
            <a:fillRect/>
          </a:stretch>
        </p:blipFill>
        <p:spPr>
          <a:xfrm>
            <a:off x="0" y="3667973"/>
            <a:ext cx="9144000" cy="9440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732821"/>
          </a:xfrm>
        </p:spPr>
        <p:txBody>
          <a:bodyPr>
            <a:noAutofit/>
          </a:bodyPr>
          <a:lstStyle/>
          <a:p>
            <a:r>
              <a:rPr lang="en-US" sz="1800" dirty="0"/>
              <a:t>The job report shows that the heading has changed to the preferred term from the non-preferred term which we added</a:t>
            </a:r>
          </a:p>
          <a:p>
            <a:endParaRPr lang="en-US" sz="1800" dirty="0"/>
          </a:p>
        </p:txBody>
      </p:sp>
      <p:sp>
        <p:nvSpPr>
          <p:cNvPr id="9" name="Rectangle 8">
            <a:extLst>
              <a:ext uri="{FF2B5EF4-FFF2-40B4-BE49-F238E27FC236}">
                <a16:creationId xmlns:a16="http://schemas.microsoft.com/office/drawing/2014/main" id="{6CCDE90A-1EA2-40A8-841A-468FF891CC8C}"/>
              </a:ext>
            </a:extLst>
          </p:cNvPr>
          <p:cNvSpPr/>
          <p:nvPr/>
        </p:nvSpPr>
        <p:spPr>
          <a:xfrm>
            <a:off x="-1452" y="4418847"/>
            <a:ext cx="7741804" cy="193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236C253-E712-48CA-BD57-A4B39C1F8CCC}"/>
              </a:ext>
            </a:extLst>
          </p:cNvPr>
          <p:cNvPicPr>
            <a:picLocks noChangeAspect="1"/>
          </p:cNvPicPr>
          <p:nvPr/>
        </p:nvPicPr>
        <p:blipFill>
          <a:blip r:embed="rId3"/>
          <a:stretch>
            <a:fillRect/>
          </a:stretch>
        </p:blipFill>
        <p:spPr>
          <a:xfrm>
            <a:off x="2771800" y="1627749"/>
            <a:ext cx="3238500" cy="1819275"/>
          </a:xfrm>
          <a:prstGeom prst="rect">
            <a:avLst/>
          </a:prstGeom>
          <a:ln>
            <a:solidFill>
              <a:schemeClr val="accent1"/>
            </a:solidFill>
          </a:ln>
        </p:spPr>
      </p:pic>
      <p:sp>
        <p:nvSpPr>
          <p:cNvPr id="10" name="Rectangle 9">
            <a:extLst>
              <a:ext uri="{FF2B5EF4-FFF2-40B4-BE49-F238E27FC236}">
                <a16:creationId xmlns:a16="http://schemas.microsoft.com/office/drawing/2014/main" id="{04154391-48A1-468C-9842-FED693018E7C}"/>
              </a:ext>
            </a:extLst>
          </p:cNvPr>
          <p:cNvSpPr/>
          <p:nvPr/>
        </p:nvSpPr>
        <p:spPr>
          <a:xfrm>
            <a:off x="4119856" y="3035614"/>
            <a:ext cx="16561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721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E8D919-2BBA-4F67-98C8-6C1018B64A16}"/>
              </a:ext>
            </a:extLst>
          </p:cNvPr>
          <p:cNvPicPr>
            <a:picLocks noChangeAspect="1"/>
          </p:cNvPicPr>
          <p:nvPr/>
        </p:nvPicPr>
        <p:blipFill>
          <a:blip r:embed="rId2"/>
          <a:stretch>
            <a:fillRect/>
          </a:stretch>
        </p:blipFill>
        <p:spPr>
          <a:xfrm>
            <a:off x="2109787" y="1702668"/>
            <a:ext cx="4924425" cy="23812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715094"/>
          </a:xfrm>
        </p:spPr>
        <p:txBody>
          <a:bodyPr>
            <a:noAutofit/>
          </a:bodyPr>
          <a:lstStyle/>
          <a:p>
            <a:r>
              <a:rPr lang="en-US" sz="1800" dirty="0"/>
              <a:t>The bibliographic record was updated from non preferred term “Schmaltz herring” to preferred term “Cooking (Herring)</a:t>
            </a:r>
          </a:p>
        </p:txBody>
      </p:sp>
      <p:sp>
        <p:nvSpPr>
          <p:cNvPr id="10" name="Rectangle 9">
            <a:extLst>
              <a:ext uri="{FF2B5EF4-FFF2-40B4-BE49-F238E27FC236}">
                <a16:creationId xmlns:a16="http://schemas.microsoft.com/office/drawing/2014/main" id="{04154391-48A1-468C-9842-FED693018E7C}"/>
              </a:ext>
            </a:extLst>
          </p:cNvPr>
          <p:cNvSpPr/>
          <p:nvPr/>
        </p:nvSpPr>
        <p:spPr>
          <a:xfrm>
            <a:off x="2109787" y="3579862"/>
            <a:ext cx="219243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514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Two - Copy from CZ and add non-preferred term</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648072"/>
          </a:xfrm>
        </p:spPr>
        <p:txBody>
          <a:bodyPr>
            <a:noAutofit/>
          </a:bodyPr>
          <a:lstStyle/>
          <a:p>
            <a:r>
              <a:rPr lang="en-US" sz="1800" dirty="0"/>
              <a:t>And in Primo an end user can find “Herring: a love story” by searching for non preferred term “Schmaltz herring”</a:t>
            </a:r>
          </a:p>
        </p:txBody>
      </p:sp>
      <p:sp>
        <p:nvSpPr>
          <p:cNvPr id="10" name="Rectangle 9">
            <a:extLst>
              <a:ext uri="{FF2B5EF4-FFF2-40B4-BE49-F238E27FC236}">
                <a16:creationId xmlns:a16="http://schemas.microsoft.com/office/drawing/2014/main" id="{04154391-48A1-468C-9842-FED693018E7C}"/>
              </a:ext>
            </a:extLst>
          </p:cNvPr>
          <p:cNvSpPr/>
          <p:nvPr/>
        </p:nvSpPr>
        <p:spPr>
          <a:xfrm>
            <a:off x="990600" y="1707654"/>
            <a:ext cx="149316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B2D585-645F-4DAB-963F-4EF21E6BDE51}"/>
              </a:ext>
            </a:extLst>
          </p:cNvPr>
          <p:cNvPicPr>
            <a:picLocks noChangeAspect="1"/>
          </p:cNvPicPr>
          <p:nvPr/>
        </p:nvPicPr>
        <p:blipFill>
          <a:blip r:embed="rId2"/>
          <a:stretch>
            <a:fillRect/>
          </a:stretch>
        </p:blipFill>
        <p:spPr>
          <a:xfrm>
            <a:off x="138112" y="1587599"/>
            <a:ext cx="8867775" cy="3000375"/>
          </a:xfrm>
          <a:prstGeom prst="rect">
            <a:avLst/>
          </a:prstGeom>
          <a:ln>
            <a:solidFill>
              <a:schemeClr val="accent1"/>
            </a:solidFill>
          </a:ln>
        </p:spPr>
      </p:pic>
    </p:spTree>
    <p:extLst>
      <p:ext uri="{BB962C8B-B14F-4D97-AF65-F5344CB8AC3E}">
        <p14:creationId xmlns:p14="http://schemas.microsoft.com/office/powerpoint/2010/main" val="1317684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a:xfrm>
            <a:off x="0" y="3319778"/>
            <a:ext cx="9108503" cy="1240583"/>
          </a:xfrm>
        </p:spPr>
        <p:txBody>
          <a:bodyPr/>
          <a:lstStyle/>
          <a:p>
            <a:r>
              <a:rPr lang="en-US" dirty="0"/>
              <a:t>Example Three - Copy similar from CZ and change as needed</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Tree>
    <p:extLst>
      <p:ext uri="{BB962C8B-B14F-4D97-AF65-F5344CB8AC3E}">
        <p14:creationId xmlns:p14="http://schemas.microsoft.com/office/powerpoint/2010/main" val="748365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The institution has a publication from the “Kentucky library association catalogers committee”.  The cataloger checks the LCNAMES authorities in the Community Zone and sees that this name does not exist.</a:t>
            </a:r>
          </a:p>
          <a:p>
            <a:r>
              <a:rPr lang="en-US" sz="1800" dirty="0"/>
              <a:t>The cataloger copies a similar record and changes it to be “Kentucky library association catalogers committee”.</a:t>
            </a:r>
          </a:p>
          <a:p>
            <a:pPr lvl="1"/>
            <a:r>
              <a:rPr lang="en-US" sz="1800" dirty="0"/>
              <a:t>Instead of creating a new record we have decided to copy a similar record and then change it.</a:t>
            </a:r>
          </a:p>
          <a:p>
            <a:r>
              <a:rPr lang="en-US" sz="1800" dirty="0"/>
              <a:t>The cataloger also adds a non preferred term “Kentucky library association catalog</a:t>
            </a:r>
            <a:r>
              <a:rPr lang="en-US" sz="1800" dirty="0">
                <a:highlight>
                  <a:srgbClr val="FFFF00"/>
                </a:highlight>
              </a:rPr>
              <a:t>u</a:t>
            </a:r>
            <a:r>
              <a:rPr lang="en-US" sz="1800" dirty="0"/>
              <a:t>ers committee”.</a:t>
            </a:r>
          </a:p>
          <a:p>
            <a:pPr lvl="1"/>
            <a:r>
              <a:rPr lang="en-US" sz="1800" dirty="0"/>
              <a:t>This way the end user will be able to search for either:</a:t>
            </a:r>
          </a:p>
          <a:p>
            <a:pPr lvl="1"/>
            <a:r>
              <a:rPr lang="en-US" sz="1800" dirty="0"/>
              <a:t>“Kentucky library association catalo</a:t>
            </a:r>
            <a:r>
              <a:rPr lang="en-US" sz="1800" dirty="0">
                <a:highlight>
                  <a:srgbClr val="FFFF00"/>
                </a:highlight>
              </a:rPr>
              <a:t>guers</a:t>
            </a:r>
            <a:r>
              <a:rPr lang="en-US" sz="1800" dirty="0"/>
              <a:t> committee”</a:t>
            </a:r>
          </a:p>
          <a:p>
            <a:pPr lvl="1"/>
            <a:r>
              <a:rPr lang="en-US" sz="1800" dirty="0"/>
              <a:t>“Kentucky library association catalo</a:t>
            </a:r>
            <a:r>
              <a:rPr lang="en-US" sz="1800" dirty="0">
                <a:highlight>
                  <a:srgbClr val="FFFF00"/>
                </a:highlight>
              </a:rPr>
              <a:t>gers</a:t>
            </a:r>
            <a:r>
              <a:rPr lang="en-US" sz="1800" dirty="0"/>
              <a:t> committee”</a:t>
            </a:r>
          </a:p>
          <a:p>
            <a:endParaRPr lang="en-US" sz="1800" dirty="0"/>
          </a:p>
        </p:txBody>
      </p:sp>
    </p:spTree>
    <p:extLst>
      <p:ext uri="{BB962C8B-B14F-4D97-AF65-F5344CB8AC3E}">
        <p14:creationId xmlns:p14="http://schemas.microsoft.com/office/powerpoint/2010/main" val="3830962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000" dirty="0"/>
              <a:t>This is a similar record in the Community Zone.  We will click the title to view it and then click “Copy”</a:t>
            </a:r>
          </a:p>
          <a:p>
            <a:endParaRPr lang="en-US" sz="2000" dirty="0"/>
          </a:p>
        </p:txBody>
      </p:sp>
      <p:pic>
        <p:nvPicPr>
          <p:cNvPr id="3" name="Picture 2">
            <a:extLst>
              <a:ext uri="{FF2B5EF4-FFF2-40B4-BE49-F238E27FC236}">
                <a16:creationId xmlns:a16="http://schemas.microsoft.com/office/drawing/2014/main" id="{65D51C4C-6E76-4763-BDCF-6A7DABA64218}"/>
              </a:ext>
            </a:extLst>
          </p:cNvPr>
          <p:cNvPicPr>
            <a:picLocks noChangeAspect="1"/>
          </p:cNvPicPr>
          <p:nvPr/>
        </p:nvPicPr>
        <p:blipFill>
          <a:blip r:embed="rId2"/>
          <a:stretch>
            <a:fillRect/>
          </a:stretch>
        </p:blipFill>
        <p:spPr>
          <a:xfrm>
            <a:off x="0" y="1645782"/>
            <a:ext cx="9144000" cy="2366128"/>
          </a:xfrm>
          <a:prstGeom prst="rect">
            <a:avLst/>
          </a:prstGeom>
          <a:ln>
            <a:solidFill>
              <a:schemeClr val="accent1"/>
            </a:solidFill>
          </a:ln>
        </p:spPr>
      </p:pic>
    </p:spTree>
    <p:extLst>
      <p:ext uri="{BB962C8B-B14F-4D97-AF65-F5344CB8AC3E}">
        <p14:creationId xmlns:p14="http://schemas.microsoft.com/office/powerpoint/2010/main" val="168065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152128"/>
          </a:xfrm>
        </p:spPr>
        <p:txBody>
          <a:bodyPr>
            <a:normAutofit/>
          </a:bodyPr>
          <a:lstStyle/>
          <a:p>
            <a:r>
              <a:rPr lang="en-US" sz="1800" dirty="0"/>
              <a:t>Note that even after you define a local authority, you will need Ex Libris to define that your institution uses local authorities.</a:t>
            </a:r>
          </a:p>
          <a:p>
            <a:r>
              <a:rPr lang="en-US" sz="1800" dirty="0"/>
              <a:t>This is explained at </a:t>
            </a:r>
            <a:r>
              <a:rPr lang="en-US" sz="1800" dirty="0">
                <a:hlinkClick r:id="rId2"/>
              </a:rPr>
              <a:t>Adding a Local Authority Definition</a:t>
            </a:r>
            <a:endParaRPr lang="en-US" sz="1800" dirty="0"/>
          </a:p>
        </p:txBody>
      </p:sp>
      <p:pic>
        <p:nvPicPr>
          <p:cNvPr id="7" name="Picture 6">
            <a:extLst>
              <a:ext uri="{FF2B5EF4-FFF2-40B4-BE49-F238E27FC236}">
                <a16:creationId xmlns:a16="http://schemas.microsoft.com/office/drawing/2014/main" id="{9DF73ECA-37B5-4444-9593-DF7CA9E6A162}"/>
              </a:ext>
            </a:extLst>
          </p:cNvPr>
          <p:cNvPicPr>
            <a:picLocks noChangeAspect="1"/>
          </p:cNvPicPr>
          <p:nvPr/>
        </p:nvPicPr>
        <p:blipFill>
          <a:blip r:embed="rId3"/>
          <a:stretch>
            <a:fillRect/>
          </a:stretch>
        </p:blipFill>
        <p:spPr>
          <a:xfrm>
            <a:off x="36004" y="3515382"/>
            <a:ext cx="9144000" cy="301004"/>
          </a:xfrm>
          <a:prstGeom prst="rect">
            <a:avLst/>
          </a:prstGeom>
        </p:spPr>
      </p:pic>
      <p:sp>
        <p:nvSpPr>
          <p:cNvPr id="8" name="Content Placeholder 5">
            <a:extLst>
              <a:ext uri="{FF2B5EF4-FFF2-40B4-BE49-F238E27FC236}">
                <a16:creationId xmlns:a16="http://schemas.microsoft.com/office/drawing/2014/main" id="{A21BEC52-EA3B-4FAC-BD54-044AA8781D0C}"/>
              </a:ext>
            </a:extLst>
          </p:cNvPr>
          <p:cNvSpPr txBox="1">
            <a:spLocks/>
          </p:cNvSpPr>
          <p:nvPr/>
        </p:nvSpPr>
        <p:spPr>
          <a:xfrm>
            <a:off x="359532" y="2787774"/>
            <a:ext cx="8424936" cy="43204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And also at  </a:t>
            </a:r>
            <a:r>
              <a:rPr lang="en-US" sz="1800" dirty="0">
                <a:hlinkClick r:id="rId4"/>
              </a:rPr>
              <a:t>Creating Local Authority Records</a:t>
            </a:r>
            <a:endParaRPr lang="en-US" sz="1800" dirty="0"/>
          </a:p>
          <a:p>
            <a:endParaRPr lang="en-US" sz="1800" dirty="0"/>
          </a:p>
        </p:txBody>
      </p:sp>
      <p:pic>
        <p:nvPicPr>
          <p:cNvPr id="9" name="Picture 8">
            <a:extLst>
              <a:ext uri="{FF2B5EF4-FFF2-40B4-BE49-F238E27FC236}">
                <a16:creationId xmlns:a16="http://schemas.microsoft.com/office/drawing/2014/main" id="{F8AE3C30-DE12-40D1-8AC7-53422A95FF42}"/>
              </a:ext>
            </a:extLst>
          </p:cNvPr>
          <p:cNvPicPr>
            <a:picLocks noChangeAspect="1"/>
          </p:cNvPicPr>
          <p:nvPr/>
        </p:nvPicPr>
        <p:blipFill>
          <a:blip r:embed="rId5"/>
          <a:stretch>
            <a:fillRect/>
          </a:stretch>
        </p:blipFill>
        <p:spPr>
          <a:xfrm>
            <a:off x="0" y="1866775"/>
            <a:ext cx="9144000" cy="646981"/>
          </a:xfrm>
          <a:prstGeom prst="rect">
            <a:avLst/>
          </a:prstGeom>
        </p:spPr>
      </p:pic>
    </p:spTree>
    <p:extLst>
      <p:ext uri="{BB962C8B-B14F-4D97-AF65-F5344CB8AC3E}">
        <p14:creationId xmlns:p14="http://schemas.microsoft.com/office/powerpoint/2010/main" val="3302447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000" dirty="0"/>
              <a:t>Click “Copy”</a:t>
            </a:r>
          </a:p>
          <a:p>
            <a:endParaRPr lang="en-US" sz="2000" dirty="0"/>
          </a:p>
        </p:txBody>
      </p:sp>
      <p:pic>
        <p:nvPicPr>
          <p:cNvPr id="4" name="Picture 3">
            <a:extLst>
              <a:ext uri="{FF2B5EF4-FFF2-40B4-BE49-F238E27FC236}">
                <a16:creationId xmlns:a16="http://schemas.microsoft.com/office/drawing/2014/main" id="{2579A576-F65B-4872-AAF2-F093BA90AE37}"/>
              </a:ext>
            </a:extLst>
          </p:cNvPr>
          <p:cNvPicPr>
            <a:picLocks noChangeAspect="1"/>
          </p:cNvPicPr>
          <p:nvPr/>
        </p:nvPicPr>
        <p:blipFill>
          <a:blip r:embed="rId2"/>
          <a:stretch>
            <a:fillRect/>
          </a:stretch>
        </p:blipFill>
        <p:spPr>
          <a:xfrm>
            <a:off x="0" y="1505238"/>
            <a:ext cx="9144000" cy="2794704"/>
          </a:xfrm>
          <a:prstGeom prst="rect">
            <a:avLst/>
          </a:prstGeom>
          <a:ln>
            <a:solidFill>
              <a:schemeClr val="accent1"/>
            </a:solidFill>
          </a:ln>
        </p:spPr>
      </p:pic>
      <p:sp>
        <p:nvSpPr>
          <p:cNvPr id="7" name="Rectangle 6">
            <a:extLst>
              <a:ext uri="{FF2B5EF4-FFF2-40B4-BE49-F238E27FC236}">
                <a16:creationId xmlns:a16="http://schemas.microsoft.com/office/drawing/2014/main" id="{FC10E7F0-797E-43DF-9BC1-EFDFAEEABE33}"/>
              </a:ext>
            </a:extLst>
          </p:cNvPr>
          <p:cNvSpPr/>
          <p:nvPr/>
        </p:nvSpPr>
        <p:spPr>
          <a:xfrm>
            <a:off x="8532440" y="1563638"/>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895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000" dirty="0"/>
              <a:t>We will keep the defaults</a:t>
            </a:r>
          </a:p>
          <a:p>
            <a:endParaRPr lang="en-US" sz="2000" dirty="0"/>
          </a:p>
        </p:txBody>
      </p:sp>
      <p:pic>
        <p:nvPicPr>
          <p:cNvPr id="3" name="Picture 2">
            <a:extLst>
              <a:ext uri="{FF2B5EF4-FFF2-40B4-BE49-F238E27FC236}">
                <a16:creationId xmlns:a16="http://schemas.microsoft.com/office/drawing/2014/main" id="{2DFC448C-4F74-4C4D-87C0-95A0089B921C}"/>
              </a:ext>
            </a:extLst>
          </p:cNvPr>
          <p:cNvPicPr>
            <a:picLocks noChangeAspect="1"/>
          </p:cNvPicPr>
          <p:nvPr/>
        </p:nvPicPr>
        <p:blipFill>
          <a:blip r:embed="rId2"/>
          <a:stretch>
            <a:fillRect/>
          </a:stretch>
        </p:blipFill>
        <p:spPr>
          <a:xfrm>
            <a:off x="776287" y="1576387"/>
            <a:ext cx="7591425" cy="1990725"/>
          </a:xfrm>
          <a:prstGeom prst="rect">
            <a:avLst/>
          </a:prstGeom>
          <a:ln>
            <a:solidFill>
              <a:schemeClr val="accent1"/>
            </a:solidFill>
          </a:ln>
        </p:spPr>
      </p:pic>
    </p:spTree>
    <p:extLst>
      <p:ext uri="{BB962C8B-B14F-4D97-AF65-F5344CB8AC3E}">
        <p14:creationId xmlns:p14="http://schemas.microsoft.com/office/powerpoint/2010/main" val="3387124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000" dirty="0"/>
              <a:t>The new record is created in the institution and we will edit it</a:t>
            </a:r>
          </a:p>
          <a:p>
            <a:endParaRPr lang="en-US" sz="2000" dirty="0"/>
          </a:p>
        </p:txBody>
      </p:sp>
      <p:pic>
        <p:nvPicPr>
          <p:cNvPr id="7" name="Picture 6">
            <a:extLst>
              <a:ext uri="{FF2B5EF4-FFF2-40B4-BE49-F238E27FC236}">
                <a16:creationId xmlns:a16="http://schemas.microsoft.com/office/drawing/2014/main" id="{D8D0FB47-2E86-4A35-A817-AA1C50BF1AA5}"/>
              </a:ext>
            </a:extLst>
          </p:cNvPr>
          <p:cNvPicPr>
            <a:picLocks noChangeAspect="1"/>
          </p:cNvPicPr>
          <p:nvPr/>
        </p:nvPicPr>
        <p:blipFill>
          <a:blip r:embed="rId2"/>
          <a:stretch>
            <a:fillRect/>
          </a:stretch>
        </p:blipFill>
        <p:spPr>
          <a:xfrm>
            <a:off x="0" y="1885758"/>
            <a:ext cx="9144000" cy="1371983"/>
          </a:xfrm>
          <a:prstGeom prst="rect">
            <a:avLst/>
          </a:prstGeom>
          <a:ln>
            <a:solidFill>
              <a:schemeClr val="accent1"/>
            </a:solidFill>
          </a:ln>
        </p:spPr>
      </p:pic>
      <p:sp>
        <p:nvSpPr>
          <p:cNvPr id="8" name="Rectangle 7">
            <a:extLst>
              <a:ext uri="{FF2B5EF4-FFF2-40B4-BE49-F238E27FC236}">
                <a16:creationId xmlns:a16="http://schemas.microsoft.com/office/drawing/2014/main" id="{E93D6E0D-70B3-4B37-A778-E645348905EE}"/>
              </a:ext>
            </a:extLst>
          </p:cNvPr>
          <p:cNvSpPr/>
          <p:nvPr/>
        </p:nvSpPr>
        <p:spPr>
          <a:xfrm>
            <a:off x="7812360" y="1995686"/>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542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000" dirty="0"/>
              <a:t>Here is the new record we copied</a:t>
            </a:r>
          </a:p>
          <a:p>
            <a:endParaRPr lang="en-US" sz="2000" dirty="0"/>
          </a:p>
        </p:txBody>
      </p:sp>
      <p:pic>
        <p:nvPicPr>
          <p:cNvPr id="4" name="Picture 3">
            <a:extLst>
              <a:ext uri="{FF2B5EF4-FFF2-40B4-BE49-F238E27FC236}">
                <a16:creationId xmlns:a16="http://schemas.microsoft.com/office/drawing/2014/main" id="{BA484637-81E5-4AEA-8E2F-2609B0981B27}"/>
              </a:ext>
            </a:extLst>
          </p:cNvPr>
          <p:cNvPicPr>
            <a:picLocks noChangeAspect="1"/>
          </p:cNvPicPr>
          <p:nvPr/>
        </p:nvPicPr>
        <p:blipFill>
          <a:blip r:embed="rId2"/>
          <a:stretch>
            <a:fillRect/>
          </a:stretch>
        </p:blipFill>
        <p:spPr>
          <a:xfrm>
            <a:off x="1766887" y="1419622"/>
            <a:ext cx="5610225" cy="3209925"/>
          </a:xfrm>
          <a:prstGeom prst="rect">
            <a:avLst/>
          </a:prstGeom>
          <a:ln>
            <a:solidFill>
              <a:schemeClr val="accent1"/>
            </a:solidFill>
          </a:ln>
        </p:spPr>
      </p:pic>
    </p:spTree>
    <p:extLst>
      <p:ext uri="{BB962C8B-B14F-4D97-AF65-F5344CB8AC3E}">
        <p14:creationId xmlns:p14="http://schemas.microsoft.com/office/powerpoint/2010/main" val="1402329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CA4438-5FAD-4DD4-99FA-52C8AD2F3873}"/>
              </a:ext>
            </a:extLst>
          </p:cNvPr>
          <p:cNvPicPr>
            <a:picLocks noChangeAspect="1"/>
          </p:cNvPicPr>
          <p:nvPr/>
        </p:nvPicPr>
        <p:blipFill>
          <a:blip r:embed="rId2"/>
          <a:stretch>
            <a:fillRect/>
          </a:stretch>
        </p:blipFill>
        <p:spPr>
          <a:xfrm>
            <a:off x="2286000" y="1590675"/>
            <a:ext cx="4572000" cy="1962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noAutofit/>
          </a:bodyPr>
          <a:lstStyle/>
          <a:p>
            <a:r>
              <a:rPr lang="en-US" sz="2000" dirty="0"/>
              <a:t>And here it is after changing it to our own needs</a:t>
            </a:r>
          </a:p>
        </p:txBody>
      </p:sp>
      <p:sp>
        <p:nvSpPr>
          <p:cNvPr id="8" name="Rectangle 7">
            <a:extLst>
              <a:ext uri="{FF2B5EF4-FFF2-40B4-BE49-F238E27FC236}">
                <a16:creationId xmlns:a16="http://schemas.microsoft.com/office/drawing/2014/main" id="{E93D6E0D-70B3-4B37-A778-E645348905EE}"/>
              </a:ext>
            </a:extLst>
          </p:cNvPr>
          <p:cNvSpPr/>
          <p:nvPr/>
        </p:nvSpPr>
        <p:spPr>
          <a:xfrm>
            <a:off x="2424916" y="2977836"/>
            <a:ext cx="410445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F00C43-7F54-4EAF-A488-BD3DD3C0A490}"/>
              </a:ext>
            </a:extLst>
          </p:cNvPr>
          <p:cNvSpPr/>
          <p:nvPr/>
        </p:nvSpPr>
        <p:spPr>
          <a:xfrm>
            <a:off x="5305236" y="2977836"/>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5FDB46-54F0-4CA3-9824-7D4B8607CB67}"/>
              </a:ext>
            </a:extLst>
          </p:cNvPr>
          <p:cNvSpPr/>
          <p:nvPr/>
        </p:nvSpPr>
        <p:spPr>
          <a:xfrm>
            <a:off x="5305236" y="320917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45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FE36A1-E11B-4B08-973B-093E00C2FE82}"/>
              </a:ext>
            </a:extLst>
          </p:cNvPr>
          <p:cNvPicPr>
            <a:picLocks noChangeAspect="1"/>
          </p:cNvPicPr>
          <p:nvPr/>
        </p:nvPicPr>
        <p:blipFill>
          <a:blip r:embed="rId2"/>
          <a:stretch>
            <a:fillRect/>
          </a:stretch>
        </p:blipFill>
        <p:spPr>
          <a:xfrm>
            <a:off x="1895475" y="2324844"/>
            <a:ext cx="5353050" cy="15430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1150509"/>
          </a:xfrm>
        </p:spPr>
        <p:txBody>
          <a:bodyPr>
            <a:noAutofit/>
          </a:bodyPr>
          <a:lstStyle/>
          <a:p>
            <a:r>
              <a:rPr lang="en-US" sz="1800" dirty="0"/>
              <a:t>Now we use this new heading in bibliographic record title “Advanced methodologies and technologies in library science”.</a:t>
            </a:r>
          </a:p>
          <a:p>
            <a:r>
              <a:rPr lang="en-US" sz="1800" dirty="0"/>
              <a:t>We have not yet saved the record.</a:t>
            </a:r>
          </a:p>
          <a:p>
            <a:endParaRPr lang="en-US" sz="1800" dirty="0"/>
          </a:p>
        </p:txBody>
      </p:sp>
      <p:sp>
        <p:nvSpPr>
          <p:cNvPr id="8" name="Rectangle 7">
            <a:extLst>
              <a:ext uri="{FF2B5EF4-FFF2-40B4-BE49-F238E27FC236}">
                <a16:creationId xmlns:a16="http://schemas.microsoft.com/office/drawing/2014/main" id="{E93D6E0D-70B3-4B37-A778-E645348905EE}"/>
              </a:ext>
            </a:extLst>
          </p:cNvPr>
          <p:cNvSpPr/>
          <p:nvPr/>
        </p:nvSpPr>
        <p:spPr>
          <a:xfrm>
            <a:off x="1895475" y="3600425"/>
            <a:ext cx="4188693"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71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802D85-B6DD-4C16-BE97-C38F92001E5A}"/>
              </a:ext>
            </a:extLst>
          </p:cNvPr>
          <p:cNvPicPr>
            <a:picLocks noChangeAspect="1"/>
          </p:cNvPicPr>
          <p:nvPr/>
        </p:nvPicPr>
        <p:blipFill>
          <a:blip r:embed="rId2"/>
          <a:stretch>
            <a:fillRect/>
          </a:stretch>
        </p:blipFill>
        <p:spPr>
          <a:xfrm>
            <a:off x="971601" y="1056143"/>
            <a:ext cx="6948264" cy="372696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9532" y="681430"/>
            <a:ext cx="8424936" cy="387217"/>
          </a:xfrm>
        </p:spPr>
        <p:txBody>
          <a:bodyPr>
            <a:noAutofit/>
          </a:bodyPr>
          <a:lstStyle/>
          <a:p>
            <a:r>
              <a:rPr lang="en-US" sz="1800" dirty="0"/>
              <a:t>After saving it links to the authority record we created</a:t>
            </a:r>
          </a:p>
          <a:p>
            <a:endParaRPr lang="en-US" sz="1800" dirty="0"/>
          </a:p>
        </p:txBody>
      </p:sp>
      <p:sp>
        <p:nvSpPr>
          <p:cNvPr id="8" name="Rectangle 7">
            <a:extLst>
              <a:ext uri="{FF2B5EF4-FFF2-40B4-BE49-F238E27FC236}">
                <a16:creationId xmlns:a16="http://schemas.microsoft.com/office/drawing/2014/main" id="{E93D6E0D-70B3-4B37-A778-E645348905EE}"/>
              </a:ext>
            </a:extLst>
          </p:cNvPr>
          <p:cNvSpPr/>
          <p:nvPr/>
        </p:nvSpPr>
        <p:spPr>
          <a:xfrm>
            <a:off x="971601" y="4523657"/>
            <a:ext cx="30243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53C7AF-AAA2-4E1A-900E-FCD1966D14E2}"/>
              </a:ext>
            </a:extLst>
          </p:cNvPr>
          <p:cNvSpPr/>
          <p:nvPr/>
        </p:nvSpPr>
        <p:spPr>
          <a:xfrm>
            <a:off x="5076056" y="1616262"/>
            <a:ext cx="2663945" cy="3085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278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9E3F2-5D34-4DAD-89FF-2402DBAC4F32}"/>
              </a:ext>
            </a:extLst>
          </p:cNvPr>
          <p:cNvPicPr>
            <a:picLocks noChangeAspect="1"/>
          </p:cNvPicPr>
          <p:nvPr/>
        </p:nvPicPr>
        <p:blipFill>
          <a:blip r:embed="rId2"/>
          <a:stretch>
            <a:fillRect/>
          </a:stretch>
        </p:blipFill>
        <p:spPr>
          <a:xfrm>
            <a:off x="128587" y="1349474"/>
            <a:ext cx="8886825" cy="32385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Example Three - Copy similar from CZ and change as needed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2000" dirty="0"/>
              <a:t>And the non-preferred term can be used to find the record in Primo</a:t>
            </a:r>
          </a:p>
          <a:p>
            <a:endParaRPr lang="en-US" sz="2000" dirty="0"/>
          </a:p>
        </p:txBody>
      </p:sp>
      <p:sp>
        <p:nvSpPr>
          <p:cNvPr id="8" name="Rectangle 7">
            <a:extLst>
              <a:ext uri="{FF2B5EF4-FFF2-40B4-BE49-F238E27FC236}">
                <a16:creationId xmlns:a16="http://schemas.microsoft.com/office/drawing/2014/main" id="{E93D6E0D-70B3-4B37-A778-E645348905EE}"/>
              </a:ext>
            </a:extLst>
          </p:cNvPr>
          <p:cNvSpPr/>
          <p:nvPr/>
        </p:nvSpPr>
        <p:spPr>
          <a:xfrm>
            <a:off x="428426" y="1609334"/>
            <a:ext cx="444624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864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Searching for local authorities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Tree>
    <p:extLst>
      <p:ext uri="{BB962C8B-B14F-4D97-AF65-F5344CB8AC3E}">
        <p14:creationId xmlns:p14="http://schemas.microsoft.com/office/powerpoint/2010/main" val="3180770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Searching for local authorities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The institution can find all of their local authorities by searching for authorities in the institution</a:t>
            </a:r>
          </a:p>
          <a:p>
            <a:endParaRPr lang="en-US" sz="1800" dirty="0"/>
          </a:p>
        </p:txBody>
      </p:sp>
      <p:pic>
        <p:nvPicPr>
          <p:cNvPr id="3" name="Picture 2">
            <a:extLst>
              <a:ext uri="{FF2B5EF4-FFF2-40B4-BE49-F238E27FC236}">
                <a16:creationId xmlns:a16="http://schemas.microsoft.com/office/drawing/2014/main" id="{55E02DFD-8063-4CF4-A9DD-95AB18DC5CA7}"/>
              </a:ext>
            </a:extLst>
          </p:cNvPr>
          <p:cNvPicPr>
            <a:picLocks noChangeAspect="1"/>
          </p:cNvPicPr>
          <p:nvPr/>
        </p:nvPicPr>
        <p:blipFill>
          <a:blip r:embed="rId2"/>
          <a:stretch>
            <a:fillRect/>
          </a:stretch>
        </p:blipFill>
        <p:spPr>
          <a:xfrm>
            <a:off x="733425" y="2024062"/>
            <a:ext cx="7677150" cy="1095375"/>
          </a:xfrm>
          <a:prstGeom prst="rect">
            <a:avLst/>
          </a:prstGeom>
          <a:ln>
            <a:solidFill>
              <a:schemeClr val="accent1"/>
            </a:solidFill>
          </a:ln>
        </p:spPr>
      </p:pic>
      <p:sp>
        <p:nvSpPr>
          <p:cNvPr id="4" name="Rectangle 3">
            <a:extLst>
              <a:ext uri="{FF2B5EF4-FFF2-40B4-BE49-F238E27FC236}">
                <a16:creationId xmlns:a16="http://schemas.microsoft.com/office/drawing/2014/main" id="{7DF32DAE-80D8-449D-966B-A861109CDA2E}"/>
              </a:ext>
            </a:extLst>
          </p:cNvPr>
          <p:cNvSpPr/>
          <p:nvPr/>
        </p:nvSpPr>
        <p:spPr>
          <a:xfrm>
            <a:off x="7452320" y="2571750"/>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93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152128"/>
          </a:xfrm>
        </p:spPr>
        <p:txBody>
          <a:bodyPr>
            <a:normAutofit fontScale="92500" lnSpcReduction="10000"/>
          </a:bodyPr>
          <a:lstStyle/>
          <a:p>
            <a:r>
              <a:rPr lang="en-US" sz="1800" dirty="0"/>
              <a:t>In this presentation the institution has defined that Library of Congress Names (LCNAMES) and Library of Congress Subjects (LCSH) are defined as local subjects.</a:t>
            </a:r>
          </a:p>
          <a:p>
            <a:r>
              <a:rPr lang="en-US" sz="1800" dirty="0"/>
              <a:t>This can be seen at ‘Configuration Menu &gt; Resources &gt; Cataloging &gt; Metadata Configuration &gt; See section “Authority Vocabularies”</a:t>
            </a:r>
          </a:p>
          <a:p>
            <a:endParaRPr lang="en-US" sz="2000" dirty="0"/>
          </a:p>
        </p:txBody>
      </p:sp>
      <p:pic>
        <p:nvPicPr>
          <p:cNvPr id="7" name="Picture 6">
            <a:extLst>
              <a:ext uri="{FF2B5EF4-FFF2-40B4-BE49-F238E27FC236}">
                <a16:creationId xmlns:a16="http://schemas.microsoft.com/office/drawing/2014/main" id="{9C16B7BF-E57D-4AD3-A325-6C0B5451E1BF}"/>
              </a:ext>
            </a:extLst>
          </p:cNvPr>
          <p:cNvPicPr>
            <a:picLocks noChangeAspect="1"/>
          </p:cNvPicPr>
          <p:nvPr/>
        </p:nvPicPr>
        <p:blipFill>
          <a:blip r:embed="rId2"/>
          <a:stretch>
            <a:fillRect/>
          </a:stretch>
        </p:blipFill>
        <p:spPr>
          <a:xfrm>
            <a:off x="0" y="2594218"/>
            <a:ext cx="9144000" cy="1849740"/>
          </a:xfrm>
          <a:prstGeom prst="rect">
            <a:avLst/>
          </a:prstGeom>
          <a:ln>
            <a:solidFill>
              <a:schemeClr val="accent1"/>
            </a:solidFill>
          </a:ln>
        </p:spPr>
      </p:pic>
      <p:sp>
        <p:nvSpPr>
          <p:cNvPr id="10" name="Rectangle 9">
            <a:extLst>
              <a:ext uri="{FF2B5EF4-FFF2-40B4-BE49-F238E27FC236}">
                <a16:creationId xmlns:a16="http://schemas.microsoft.com/office/drawing/2014/main" id="{C9FF5C1D-D65C-412C-9EBC-9A5C4FB98665}"/>
              </a:ext>
            </a:extLst>
          </p:cNvPr>
          <p:cNvSpPr/>
          <p:nvPr/>
        </p:nvSpPr>
        <p:spPr>
          <a:xfrm>
            <a:off x="6588224" y="3651870"/>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4A771-A42C-49D9-A372-93D2E35406BA}"/>
              </a:ext>
            </a:extLst>
          </p:cNvPr>
          <p:cNvSpPr/>
          <p:nvPr/>
        </p:nvSpPr>
        <p:spPr>
          <a:xfrm>
            <a:off x="6588224" y="4096504"/>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87DE1C-0331-4DBB-96C1-DE416F11FCD5}"/>
              </a:ext>
            </a:extLst>
          </p:cNvPr>
          <p:cNvSpPr/>
          <p:nvPr/>
        </p:nvSpPr>
        <p:spPr>
          <a:xfrm>
            <a:off x="2411760" y="3651870"/>
            <a:ext cx="648072" cy="219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4BE827-CAD3-4F73-8800-CBEE580E5189}"/>
              </a:ext>
            </a:extLst>
          </p:cNvPr>
          <p:cNvSpPr/>
          <p:nvPr/>
        </p:nvSpPr>
        <p:spPr>
          <a:xfrm>
            <a:off x="2411760" y="4119862"/>
            <a:ext cx="648072" cy="219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877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Searching for local authorities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First example from this session</a:t>
            </a:r>
          </a:p>
          <a:p>
            <a:endParaRPr lang="en-US" sz="1800" dirty="0"/>
          </a:p>
        </p:txBody>
      </p:sp>
      <p:pic>
        <p:nvPicPr>
          <p:cNvPr id="8" name="Picture 7">
            <a:extLst>
              <a:ext uri="{FF2B5EF4-FFF2-40B4-BE49-F238E27FC236}">
                <a16:creationId xmlns:a16="http://schemas.microsoft.com/office/drawing/2014/main" id="{DD79A8C2-0130-4698-9F88-B814DF8D4541}"/>
              </a:ext>
            </a:extLst>
          </p:cNvPr>
          <p:cNvPicPr>
            <a:picLocks noChangeAspect="1"/>
          </p:cNvPicPr>
          <p:nvPr/>
        </p:nvPicPr>
        <p:blipFill>
          <a:blip r:embed="rId2"/>
          <a:stretch>
            <a:fillRect/>
          </a:stretch>
        </p:blipFill>
        <p:spPr>
          <a:xfrm>
            <a:off x="0" y="1434327"/>
            <a:ext cx="9144000" cy="2865615"/>
          </a:xfrm>
          <a:prstGeom prst="rect">
            <a:avLst/>
          </a:prstGeom>
          <a:ln>
            <a:solidFill>
              <a:schemeClr val="accent1"/>
            </a:solidFill>
          </a:ln>
        </p:spPr>
      </p:pic>
      <p:sp>
        <p:nvSpPr>
          <p:cNvPr id="9" name="Rectangle 8">
            <a:extLst>
              <a:ext uri="{FF2B5EF4-FFF2-40B4-BE49-F238E27FC236}">
                <a16:creationId xmlns:a16="http://schemas.microsoft.com/office/drawing/2014/main" id="{5A5FC760-6AD7-4DF6-9669-683910D76316}"/>
              </a:ext>
            </a:extLst>
          </p:cNvPr>
          <p:cNvSpPr/>
          <p:nvPr/>
        </p:nvSpPr>
        <p:spPr>
          <a:xfrm>
            <a:off x="0" y="2499742"/>
            <a:ext cx="97160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946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Searching for local authorities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Second example from this session</a:t>
            </a:r>
          </a:p>
          <a:p>
            <a:endParaRPr lang="en-US" sz="1800" dirty="0"/>
          </a:p>
        </p:txBody>
      </p:sp>
      <p:pic>
        <p:nvPicPr>
          <p:cNvPr id="7" name="Picture 6">
            <a:extLst>
              <a:ext uri="{FF2B5EF4-FFF2-40B4-BE49-F238E27FC236}">
                <a16:creationId xmlns:a16="http://schemas.microsoft.com/office/drawing/2014/main" id="{173C1C1A-C3BE-4FA6-A5B2-4F44E30EF2BB}"/>
              </a:ext>
            </a:extLst>
          </p:cNvPr>
          <p:cNvPicPr>
            <a:picLocks noChangeAspect="1"/>
          </p:cNvPicPr>
          <p:nvPr/>
        </p:nvPicPr>
        <p:blipFill>
          <a:blip r:embed="rId2"/>
          <a:stretch>
            <a:fillRect/>
          </a:stretch>
        </p:blipFill>
        <p:spPr>
          <a:xfrm>
            <a:off x="0" y="1355649"/>
            <a:ext cx="9144000" cy="3088309"/>
          </a:xfrm>
          <a:prstGeom prst="rect">
            <a:avLst/>
          </a:prstGeom>
          <a:ln>
            <a:solidFill>
              <a:schemeClr val="accent1"/>
            </a:solidFill>
          </a:ln>
        </p:spPr>
      </p:pic>
      <p:sp>
        <p:nvSpPr>
          <p:cNvPr id="8" name="Rectangle 7">
            <a:extLst>
              <a:ext uri="{FF2B5EF4-FFF2-40B4-BE49-F238E27FC236}">
                <a16:creationId xmlns:a16="http://schemas.microsoft.com/office/drawing/2014/main" id="{D60A5FC7-84D1-49D5-8E43-868E448B088B}"/>
              </a:ext>
            </a:extLst>
          </p:cNvPr>
          <p:cNvSpPr/>
          <p:nvPr/>
        </p:nvSpPr>
        <p:spPr>
          <a:xfrm>
            <a:off x="0" y="2405966"/>
            <a:ext cx="97160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762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568CB-F206-4396-8E8C-ACA1716F61B6}"/>
              </a:ext>
            </a:extLst>
          </p:cNvPr>
          <p:cNvPicPr>
            <a:picLocks noChangeAspect="1"/>
          </p:cNvPicPr>
          <p:nvPr/>
        </p:nvPicPr>
        <p:blipFill>
          <a:blip r:embed="rId2"/>
          <a:stretch>
            <a:fillRect/>
          </a:stretch>
        </p:blipFill>
        <p:spPr>
          <a:xfrm>
            <a:off x="0" y="1364173"/>
            <a:ext cx="9144000" cy="289390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Searching for local authorities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28890"/>
          </a:xfrm>
        </p:spPr>
        <p:txBody>
          <a:bodyPr>
            <a:noAutofit/>
          </a:bodyPr>
          <a:lstStyle/>
          <a:p>
            <a:r>
              <a:rPr lang="en-US" sz="1800" dirty="0"/>
              <a:t>Third example from this session</a:t>
            </a:r>
          </a:p>
          <a:p>
            <a:endParaRPr lang="en-US" sz="1800" dirty="0"/>
          </a:p>
        </p:txBody>
      </p:sp>
      <p:sp>
        <p:nvSpPr>
          <p:cNvPr id="8" name="Rectangle 7">
            <a:extLst>
              <a:ext uri="{FF2B5EF4-FFF2-40B4-BE49-F238E27FC236}">
                <a16:creationId xmlns:a16="http://schemas.microsoft.com/office/drawing/2014/main" id="{D60A5FC7-84D1-49D5-8E43-868E448B088B}"/>
              </a:ext>
            </a:extLst>
          </p:cNvPr>
          <p:cNvSpPr/>
          <p:nvPr/>
        </p:nvSpPr>
        <p:spPr>
          <a:xfrm>
            <a:off x="0" y="2405966"/>
            <a:ext cx="97160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091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1368151"/>
          </a:xfrm>
        </p:spPr>
        <p:txBody>
          <a:bodyPr>
            <a:normAutofit/>
          </a:bodyPr>
          <a:lstStyle/>
          <a:p>
            <a:r>
              <a:rPr lang="en-US" sz="1800" dirty="0"/>
              <a:t>As we will soon see, the fact that an institution uses local authorities does not mean that the institution uses </a:t>
            </a:r>
            <a:r>
              <a:rPr lang="en-US" sz="1800" b="1" dirty="0"/>
              <a:t>only</a:t>
            </a:r>
            <a:r>
              <a:rPr lang="en-US" sz="1800" dirty="0"/>
              <a:t> local authorities.</a:t>
            </a:r>
          </a:p>
          <a:p>
            <a:r>
              <a:rPr lang="en-US" sz="1800" dirty="0"/>
              <a:t>It is a combination of local authorities and global authorities (from the Community Zone).</a:t>
            </a:r>
          </a:p>
          <a:p>
            <a:endParaRPr lang="en-US" sz="2000" dirty="0"/>
          </a:p>
        </p:txBody>
      </p:sp>
    </p:spTree>
    <p:extLst>
      <p:ext uri="{BB962C8B-B14F-4D97-AF65-F5344CB8AC3E}">
        <p14:creationId xmlns:p14="http://schemas.microsoft.com/office/powerpoint/2010/main" val="340791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B596FA-94B3-410F-8DA4-D462C3E946D0}"/>
              </a:ext>
            </a:extLst>
          </p:cNvPr>
          <p:cNvPicPr>
            <a:picLocks noChangeAspect="1"/>
          </p:cNvPicPr>
          <p:nvPr/>
        </p:nvPicPr>
        <p:blipFill>
          <a:blip r:embed="rId2"/>
          <a:stretch>
            <a:fillRect/>
          </a:stretch>
        </p:blipFill>
        <p:spPr>
          <a:xfrm>
            <a:off x="6660232" y="349771"/>
            <a:ext cx="2284176" cy="39399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6264696" cy="1152128"/>
          </a:xfrm>
        </p:spPr>
        <p:txBody>
          <a:bodyPr>
            <a:normAutofit/>
          </a:bodyPr>
          <a:lstStyle/>
          <a:p>
            <a:r>
              <a:rPr lang="en-US" sz="1800" dirty="0"/>
              <a:t>If your institution is defined to use local authorities, you will see an option to create a local authority record in the metadata editor. For example:</a:t>
            </a:r>
          </a:p>
          <a:p>
            <a:endParaRPr lang="en-US" sz="1800" dirty="0"/>
          </a:p>
        </p:txBody>
      </p:sp>
      <p:sp>
        <p:nvSpPr>
          <p:cNvPr id="4" name="Rectangle 3">
            <a:extLst>
              <a:ext uri="{FF2B5EF4-FFF2-40B4-BE49-F238E27FC236}">
                <a16:creationId xmlns:a16="http://schemas.microsoft.com/office/drawing/2014/main" id="{1DA5B96E-CEBB-4868-98A9-4D46E751C355}"/>
              </a:ext>
            </a:extLst>
          </p:cNvPr>
          <p:cNvSpPr/>
          <p:nvPr/>
        </p:nvSpPr>
        <p:spPr>
          <a:xfrm>
            <a:off x="7321459" y="3363838"/>
            <a:ext cx="152587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471E1F-4342-44B0-9158-9C6FC12DCB1B}"/>
              </a:ext>
            </a:extLst>
          </p:cNvPr>
          <p:cNvSpPr txBox="1"/>
          <p:nvPr/>
        </p:nvSpPr>
        <p:spPr>
          <a:xfrm>
            <a:off x="3923928" y="2175706"/>
            <a:ext cx="1584176" cy="830997"/>
          </a:xfrm>
          <a:prstGeom prst="rect">
            <a:avLst/>
          </a:prstGeom>
          <a:noFill/>
          <a:ln>
            <a:solidFill>
              <a:schemeClr val="accent1"/>
            </a:solidFill>
          </a:ln>
        </p:spPr>
        <p:txBody>
          <a:bodyPr wrap="square" rtlCol="0">
            <a:spAutoFit/>
          </a:bodyPr>
          <a:lstStyle/>
          <a:p>
            <a:r>
              <a:rPr lang="en-US" sz="1200" dirty="0"/>
              <a:t>This institution can create new LCNAMES records and new LCSH records.</a:t>
            </a:r>
          </a:p>
        </p:txBody>
      </p:sp>
      <p:sp>
        <p:nvSpPr>
          <p:cNvPr id="10" name="Rectangle 9">
            <a:extLst>
              <a:ext uri="{FF2B5EF4-FFF2-40B4-BE49-F238E27FC236}">
                <a16:creationId xmlns:a16="http://schemas.microsoft.com/office/drawing/2014/main" id="{E4BEBC40-04AF-4099-A8EA-B81C12C17B43}"/>
              </a:ext>
            </a:extLst>
          </p:cNvPr>
          <p:cNvSpPr/>
          <p:nvPr/>
        </p:nvSpPr>
        <p:spPr>
          <a:xfrm>
            <a:off x="7328038" y="3684410"/>
            <a:ext cx="152587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7B1E9EB-1753-4157-8109-D037B7CCAC1B}"/>
              </a:ext>
            </a:extLst>
          </p:cNvPr>
          <p:cNvCxnSpPr/>
          <p:nvPr/>
        </p:nvCxnSpPr>
        <p:spPr>
          <a:xfrm>
            <a:off x="5508104" y="3006703"/>
            <a:ext cx="1728192" cy="4291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BDE7C43-9505-4D3E-B008-40A8E75EC9F6}"/>
              </a:ext>
            </a:extLst>
          </p:cNvPr>
          <p:cNvSpPr txBox="1"/>
          <p:nvPr/>
        </p:nvSpPr>
        <p:spPr>
          <a:xfrm>
            <a:off x="2339752" y="3313516"/>
            <a:ext cx="3164709" cy="1200329"/>
          </a:xfrm>
          <a:prstGeom prst="rect">
            <a:avLst/>
          </a:prstGeom>
          <a:noFill/>
          <a:ln>
            <a:solidFill>
              <a:schemeClr val="accent1"/>
            </a:solidFill>
          </a:ln>
        </p:spPr>
        <p:txBody>
          <a:bodyPr wrap="square" rtlCol="0">
            <a:spAutoFit/>
          </a:bodyPr>
          <a:lstStyle/>
          <a:p>
            <a:r>
              <a:rPr lang="en-US" sz="1200" dirty="0"/>
              <a:t>If you have local authorities defined and do not see the option here to create the local authorities it is likely because the default templates for those authorities are not defined to appear.  See </a:t>
            </a:r>
            <a:r>
              <a:rPr lang="en-US" sz="1200" dirty="0">
                <a:hlinkClick r:id="rId3" tooltip="New Metadata Editor - Templates display configuration.pptx"/>
              </a:rPr>
              <a:t>New Metadata Editor - Templates display configuration </a:t>
            </a:r>
            <a:r>
              <a:rPr lang="en-US" sz="1200" dirty="0"/>
              <a:t>.</a:t>
            </a:r>
          </a:p>
        </p:txBody>
      </p:sp>
      <p:cxnSp>
        <p:nvCxnSpPr>
          <p:cNvPr id="14" name="Straight Arrow Connector 13">
            <a:extLst>
              <a:ext uri="{FF2B5EF4-FFF2-40B4-BE49-F238E27FC236}">
                <a16:creationId xmlns:a16="http://schemas.microsoft.com/office/drawing/2014/main" id="{B9DB8B69-B309-4857-906A-6D8D96DF4C29}"/>
              </a:ext>
            </a:extLst>
          </p:cNvPr>
          <p:cNvCxnSpPr/>
          <p:nvPr/>
        </p:nvCxnSpPr>
        <p:spPr>
          <a:xfrm>
            <a:off x="5525198" y="3699108"/>
            <a:ext cx="1728192" cy="4291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8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Why would we use local authorities?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Why would we use local authorities?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Autofit/>
          </a:bodyPr>
          <a:lstStyle/>
          <a:p>
            <a:r>
              <a:rPr lang="en-US" sz="1800" dirty="0"/>
              <a:t>Local authorities may be used if </a:t>
            </a:r>
          </a:p>
          <a:p>
            <a:pPr marL="457200" indent="-457200">
              <a:buFont typeface="+mj-lt"/>
              <a:buAutoNum type="arabicPeriod"/>
            </a:pPr>
            <a:r>
              <a:rPr lang="en-US" sz="1800" dirty="0"/>
              <a:t>None of the many authority vocabularies in the Community Zone meet the needs of the institution.</a:t>
            </a:r>
          </a:p>
          <a:p>
            <a:pPr marL="457200" indent="-457200">
              <a:buFont typeface="+mj-lt"/>
              <a:buAutoNum type="arabicPeriod"/>
            </a:pPr>
            <a:r>
              <a:rPr lang="en-US" sz="1800" dirty="0"/>
              <a:t>An authority vocabulary of the Community Zone does meet the needs of the institution but there are some cases where</a:t>
            </a:r>
          </a:p>
          <a:p>
            <a:pPr marL="914400" lvl="1" indent="-457200">
              <a:buFont typeface="+mj-lt"/>
              <a:buAutoNum type="alphaUcPeriod"/>
            </a:pPr>
            <a:r>
              <a:rPr lang="en-US" sz="1800" dirty="0"/>
              <a:t>The institution wishes to change a particular authority heading because they do not like the way it appears or think that an end user will find records more successfully with a different heading.</a:t>
            </a:r>
          </a:p>
          <a:p>
            <a:pPr marL="914400" lvl="1" indent="-457200">
              <a:buFont typeface="+mj-lt"/>
              <a:buAutoNum type="alphaUcPeriod"/>
            </a:pPr>
            <a:r>
              <a:rPr lang="en-US" sz="1800" dirty="0"/>
              <a:t>The institution wants to use a heading which does not exist in the specific authority vocabulary of the Community Zone.</a:t>
            </a:r>
          </a:p>
          <a:p>
            <a:endParaRPr lang="en-US" sz="1800" dirty="0"/>
          </a:p>
        </p:txBody>
      </p:sp>
    </p:spTree>
    <p:extLst>
      <p:ext uri="{BB962C8B-B14F-4D97-AF65-F5344CB8AC3E}">
        <p14:creationId xmlns:p14="http://schemas.microsoft.com/office/powerpoint/2010/main" val="542283615"/>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15202</TotalTime>
  <Words>1760</Words>
  <Application>Microsoft Office PowerPoint</Application>
  <PresentationFormat>On-screen Show (16:9)</PresentationFormat>
  <Paragraphs>188</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Ex_Libris_2020</vt:lpstr>
      <vt:lpstr>An Overview of Local Authorities in Alma</vt:lpstr>
      <vt:lpstr>PowerPoint Presentation</vt:lpstr>
      <vt:lpstr>Introduction</vt:lpstr>
      <vt:lpstr>Introduction</vt:lpstr>
      <vt:lpstr>Introduction</vt:lpstr>
      <vt:lpstr>Introduction</vt:lpstr>
      <vt:lpstr>Introduction</vt:lpstr>
      <vt:lpstr>Why would we use local authorities?</vt:lpstr>
      <vt:lpstr>Why would we use local authorities?</vt:lpstr>
      <vt:lpstr>Why would we use local authorities?</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Two - Copy from CZ and add non-preferred term</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Searching for local authorities</vt:lpstr>
      <vt:lpstr>Searching for local authorities</vt:lpstr>
      <vt:lpstr>Searching for local authorities</vt:lpstr>
      <vt:lpstr>Searching for local authorities</vt:lpstr>
      <vt:lpstr>Searching for local authorities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622</cp:revision>
  <dcterms:created xsi:type="dcterms:W3CDTF">2017-01-02T15:10:30Z</dcterms:created>
  <dcterms:modified xsi:type="dcterms:W3CDTF">2021-03-02T04:40:03Z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