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1736" r:id="rId2"/>
    <p:sldId id="310" r:id="rId3"/>
    <p:sldId id="1743" r:id="rId4"/>
    <p:sldId id="1744" r:id="rId5"/>
    <p:sldId id="1780" r:id="rId6"/>
    <p:sldId id="1745" r:id="rId7"/>
    <p:sldId id="1781" r:id="rId8"/>
    <p:sldId id="1782" r:id="rId9"/>
    <p:sldId id="1783" r:id="rId10"/>
    <p:sldId id="1746" r:id="rId11"/>
    <p:sldId id="1784" r:id="rId12"/>
    <p:sldId id="1747" r:id="rId13"/>
    <p:sldId id="1714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CFDA"/>
    <a:srgbClr val="B2E7E7"/>
    <a:srgbClr val="B9E0E3"/>
    <a:srgbClr val="ABDDD1"/>
    <a:srgbClr val="7CCAB7"/>
    <a:srgbClr val="486AE5"/>
    <a:srgbClr val="F4FAF9"/>
    <a:srgbClr val="C9E9E1"/>
    <a:srgbClr val="DCF1EC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55" autoAdjust="0"/>
    <p:restoredTop sz="95181" autoAdjust="0"/>
  </p:normalViewPr>
  <p:slideViewPr>
    <p:cSldViewPr>
      <p:cViewPr varScale="1">
        <p:scale>
          <a:sx n="145" d="100"/>
          <a:sy n="145" d="100"/>
        </p:scale>
        <p:origin x="252" y="-17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able, game&#10;&#10;Description automatically generated">
            <a:extLst>
              <a:ext uri="{FF2B5EF4-FFF2-40B4-BE49-F238E27FC236}">
                <a16:creationId xmlns:a16="http://schemas.microsoft.com/office/drawing/2014/main" id="{8E83E5C7-E9B1-4CEB-BBAE-CC8DB839F3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8" t="24511" r="8921" b="3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5404444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5404444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35F32-E12E-477C-AC13-4977EFD37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1E2A0-40BE-4A8E-8CFC-BFB81F287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5404444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23528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828" r="567" b="31504"/>
          <a:stretch/>
        </p:blipFill>
        <p:spPr>
          <a:xfrm>
            <a:off x="0" y="0"/>
            <a:ext cx="9144000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" t="31012" r="1100" b="844"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" t="16720" r="8093" b="890"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 t="20662" r="398" b="11351"/>
          <a:stretch/>
        </p:blipFill>
        <p:spPr>
          <a:xfrm>
            <a:off x="1" y="0"/>
            <a:ext cx="9144000" cy="314781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" t="19007" r="8457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562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" t="17838" r="9563" b="4056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7358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9D77F2-DA7C-4E84-BD75-582449B07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5" t="24673" r="12678"/>
          <a:stretch/>
        </p:blipFill>
        <p:spPr>
          <a:xfrm>
            <a:off x="-15699" y="4828"/>
            <a:ext cx="9159699" cy="5133842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1698002"/>
            <a:ext cx="3676252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125466"/>
            <a:ext cx="3676252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05BBEEC-B96D-41D7-A966-B60BFA5F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3921131"/>
            <a:ext cx="3676253" cy="46055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263526-F55E-4F5E-A7B1-C12E2B6F85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" y="-1"/>
            <a:ext cx="9121629" cy="514350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0370DE1-8EC1-43C8-9C54-1BE4371E75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165378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DE264F-1725-4C1C-AC62-D5D893323249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144054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0C87C35-9F9E-4105-B01E-1C9EEAC8EE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5870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BA1091-F064-4062-9C3E-209801E84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12107"/>
            <a:ext cx="9289030" cy="521183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25825C9-E365-484A-BAFE-AEBBFA5CDC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381402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0F17B5-B03E-4178-80D1-29ED395009D8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360078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49639CC-2BE4-4519-B044-C1EE571ECD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89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8" t="23983" r="786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6" t="24619" r="9582" b="-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455915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24584" r="483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303884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1" t="25372" r="439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41988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988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996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1267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490384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619" b="69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4203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9C4442-49AF-44B1-BD22-999375CA4D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83969" y="4906935"/>
            <a:ext cx="576062" cy="576062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2020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EAC6E9-8ACD-4B43-A468-1C69E0B7F7D6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15" r:id="rId4"/>
    <p:sldLayoutId id="2147483816" r:id="rId5"/>
    <p:sldLayoutId id="2147483817" r:id="rId6"/>
    <p:sldLayoutId id="2147483805" r:id="rId7"/>
    <p:sldLayoutId id="2147483768" r:id="rId8"/>
    <p:sldLayoutId id="2147483756" r:id="rId9"/>
    <p:sldLayoutId id="2147483796" r:id="rId10"/>
    <p:sldLayoutId id="2147483758" r:id="rId11"/>
    <p:sldLayoutId id="2147483791" r:id="rId12"/>
    <p:sldLayoutId id="2147483763" r:id="rId13"/>
    <p:sldLayoutId id="2147483803" r:id="rId14"/>
    <p:sldLayoutId id="2147483807" r:id="rId15"/>
    <p:sldLayoutId id="2147483804" r:id="rId16"/>
    <p:sldLayoutId id="2147483810" r:id="rId17"/>
    <p:sldLayoutId id="2147483818" r:id="rId18"/>
    <p:sldLayoutId id="2147483793" r:id="rId19"/>
    <p:sldLayoutId id="2147483802" r:id="rId20"/>
    <p:sldLayoutId id="2147483813" r:id="rId21"/>
    <p:sldLayoutId id="2147483814" r:id="rId2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C6C00A-D08B-4044-94E2-B5F7A1014A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0" y="2859782"/>
            <a:ext cx="6336704" cy="719575"/>
          </a:xfrm>
        </p:spPr>
        <p:txBody>
          <a:bodyPr/>
          <a:lstStyle/>
          <a:p>
            <a:r>
              <a:rPr lang="en-US" dirty="0"/>
              <a:t>How to add a footer to the Primo pages– Using the Back Office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205CE-34A1-42A5-8690-D7CF7D6906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80933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9CA7BF-99F1-41A1-93EF-9140978B7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15566"/>
            <a:ext cx="7429500" cy="313372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zip the folder structure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D8CCD5-4C33-4717-B45B-551CA2335DDB}"/>
              </a:ext>
            </a:extLst>
          </p:cNvPr>
          <p:cNvSpPr/>
          <p:nvPr/>
        </p:nvSpPr>
        <p:spPr>
          <a:xfrm>
            <a:off x="4841784" y="3291829"/>
            <a:ext cx="2682544" cy="2258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9A7063-5D69-4CDD-86C6-E74F00D0375F}"/>
              </a:ext>
            </a:extLst>
          </p:cNvPr>
          <p:cNvSpPr/>
          <p:nvPr/>
        </p:nvSpPr>
        <p:spPr>
          <a:xfrm>
            <a:off x="2358000" y="2323780"/>
            <a:ext cx="2574039" cy="3172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91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F77A8FC-C698-416A-A6E3-0B26A82A34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000"/>
          <a:stretch/>
        </p:blipFill>
        <p:spPr>
          <a:xfrm>
            <a:off x="467544" y="761956"/>
            <a:ext cx="5832648" cy="39418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 the new customization package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D8CCD5-4C33-4717-B45B-551CA2335DDB}"/>
              </a:ext>
            </a:extLst>
          </p:cNvPr>
          <p:cNvSpPr/>
          <p:nvPr/>
        </p:nvSpPr>
        <p:spPr>
          <a:xfrm>
            <a:off x="616557" y="3754161"/>
            <a:ext cx="1795203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4B6314-C9A3-4EEC-9760-DD5B18F40870}"/>
              </a:ext>
            </a:extLst>
          </p:cNvPr>
          <p:cNvSpPr/>
          <p:nvPr/>
        </p:nvSpPr>
        <p:spPr>
          <a:xfrm>
            <a:off x="3425491" y="4042193"/>
            <a:ext cx="93610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1DDB54-E188-4157-A932-B9E5968ED747}"/>
              </a:ext>
            </a:extLst>
          </p:cNvPr>
          <p:cNvSpPr/>
          <p:nvPr/>
        </p:nvSpPr>
        <p:spPr>
          <a:xfrm>
            <a:off x="611560" y="3435846"/>
            <a:ext cx="180020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20AB65-71D7-4242-84D4-F84AC6EDEA92}"/>
              </a:ext>
            </a:extLst>
          </p:cNvPr>
          <p:cNvSpPr txBox="1"/>
          <p:nvPr/>
        </p:nvSpPr>
        <p:spPr>
          <a:xfrm>
            <a:off x="6444208" y="2743974"/>
            <a:ext cx="26594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the same location where we downloaded the package we will now upload the new package.  </a:t>
            </a:r>
            <a:r>
              <a:rPr lang="en-US" b="1" dirty="0"/>
              <a:t>After uploading click “save” and “deploy”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55FAD5-215E-4417-B036-EDBC661F1541}"/>
              </a:ext>
            </a:extLst>
          </p:cNvPr>
          <p:cNvSpPr/>
          <p:nvPr/>
        </p:nvSpPr>
        <p:spPr>
          <a:xfrm>
            <a:off x="4608004" y="1383496"/>
            <a:ext cx="93610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251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51BE1A-B523-4BE6-B1DC-5CCFC0737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57" y="1048501"/>
            <a:ext cx="7452320" cy="385265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results and see change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D8CCD5-4C33-4717-B45B-551CA2335DDB}"/>
              </a:ext>
            </a:extLst>
          </p:cNvPr>
          <p:cNvSpPr/>
          <p:nvPr/>
        </p:nvSpPr>
        <p:spPr>
          <a:xfrm>
            <a:off x="576057" y="4515966"/>
            <a:ext cx="7452320" cy="4179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42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9FBF229-C599-4A23-B7CB-D49D1A7976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xxx@exlibrisgroup.com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CDA0A7-6517-4F13-90AE-AAE8D711DE03}"/>
              </a:ext>
            </a:extLst>
          </p:cNvPr>
          <p:cNvSpPr txBox="1"/>
          <p:nvPr/>
        </p:nvSpPr>
        <p:spPr>
          <a:xfrm>
            <a:off x="3580404" y="1635646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33791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may be a case where the institution wants to notify all users of a certain message.</a:t>
            </a:r>
          </a:p>
          <a:p>
            <a:r>
              <a:rPr lang="en-US" dirty="0"/>
              <a:t>There are several ways to do this, one of which is to put the message in the Primo footer to appear on all pages.</a:t>
            </a:r>
          </a:p>
          <a:p>
            <a:r>
              <a:rPr lang="en-US" dirty="0"/>
              <a:t>In this case we will add a footer stating “Due to unforeseen circumstances the library will be closed indefinitely.  Please contact the circulation desk for more information.”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454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Here is the </a:t>
            </a:r>
            <a:r>
              <a:rPr lang="en-US"/>
              <a:t>Primo home </a:t>
            </a:r>
            <a:r>
              <a:rPr lang="en-US" dirty="0"/>
              <a:t>page now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AB7B26-1EC4-4B34-9B57-E7396F83F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915566"/>
            <a:ext cx="7003750" cy="352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511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the customization package to change 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744415"/>
          </a:xfrm>
        </p:spPr>
        <p:txBody>
          <a:bodyPr>
            <a:normAutofit/>
          </a:bodyPr>
          <a:lstStyle/>
          <a:p>
            <a:r>
              <a:rPr lang="en-US" dirty="0"/>
              <a:t>We will download the customization package for the default view in order to edit it and then re-upload it.</a:t>
            </a:r>
          </a:p>
          <a:p>
            <a:r>
              <a:rPr lang="en-US" dirty="0"/>
              <a:t>Access it via the Primo Back Office at “Deploy &amp; Utilities &gt; Customization Manager”</a:t>
            </a:r>
          </a:p>
          <a:p>
            <a:r>
              <a:rPr lang="en-US" dirty="0"/>
              <a:t>Select the relevant view</a:t>
            </a:r>
          </a:p>
          <a:p>
            <a:r>
              <a:rPr lang="en-US" dirty="0"/>
              <a:t>Download the view package</a:t>
            </a:r>
          </a:p>
        </p:txBody>
      </p:sp>
    </p:spTree>
    <p:extLst>
      <p:ext uri="{BB962C8B-B14F-4D97-AF65-F5344CB8AC3E}">
        <p14:creationId xmlns:p14="http://schemas.microsoft.com/office/powerpoint/2010/main" val="1305135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C20F7C-4D09-41B3-B710-60417FD08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1123950"/>
            <a:ext cx="7867650" cy="28956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Download the customization package to change it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D8CCD5-4C33-4717-B45B-551CA2335DDB}"/>
              </a:ext>
            </a:extLst>
          </p:cNvPr>
          <p:cNvSpPr/>
          <p:nvPr/>
        </p:nvSpPr>
        <p:spPr>
          <a:xfrm>
            <a:off x="3851920" y="3291830"/>
            <a:ext cx="108012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4B6314-C9A3-4EEC-9760-DD5B18F40870}"/>
              </a:ext>
            </a:extLst>
          </p:cNvPr>
          <p:cNvSpPr/>
          <p:nvPr/>
        </p:nvSpPr>
        <p:spPr>
          <a:xfrm>
            <a:off x="3131840" y="1779662"/>
            <a:ext cx="180020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10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Begin customizing the package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512167"/>
          </a:xfrm>
        </p:spPr>
        <p:txBody>
          <a:bodyPr>
            <a:normAutofit/>
          </a:bodyPr>
          <a:lstStyle/>
          <a:p>
            <a:r>
              <a:rPr lang="en-US" sz="2200" dirty="0"/>
              <a:t>A zip file will be downloaded</a:t>
            </a:r>
          </a:p>
          <a:p>
            <a:r>
              <a:rPr lang="en-US" sz="2200" dirty="0"/>
              <a:t>Save a backup of it “just in case” you make an undesired change</a:t>
            </a:r>
          </a:p>
          <a:p>
            <a:r>
              <a:rPr lang="en-US" sz="2200" dirty="0"/>
              <a:t>Extract the files</a:t>
            </a:r>
          </a:p>
          <a:p>
            <a:endParaRPr lang="en-US" sz="2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D8CCD5-4C33-4717-B45B-551CA2335DDB}"/>
              </a:ext>
            </a:extLst>
          </p:cNvPr>
          <p:cNvSpPr/>
          <p:nvPr/>
        </p:nvSpPr>
        <p:spPr>
          <a:xfrm>
            <a:off x="4067944" y="3427264"/>
            <a:ext cx="864946" cy="2277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F31B41-8B3E-4AFF-8937-BA007FAEC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279" y="2408790"/>
            <a:ext cx="5857875" cy="16573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9314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C6067F-501B-4554-A5FE-91D3C225E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937" y="1700212"/>
            <a:ext cx="2524125" cy="17430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Begin customizing the package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512167"/>
          </a:xfrm>
        </p:spPr>
        <p:txBody>
          <a:bodyPr>
            <a:normAutofit/>
          </a:bodyPr>
          <a:lstStyle/>
          <a:p>
            <a:r>
              <a:rPr lang="en-US" sz="2200" dirty="0"/>
              <a:t>Navigate to the JS folder</a:t>
            </a:r>
          </a:p>
          <a:p>
            <a:endParaRPr lang="en-US" sz="2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D8CCD5-4C33-4717-B45B-551CA2335DDB}"/>
              </a:ext>
            </a:extLst>
          </p:cNvPr>
          <p:cNvSpPr/>
          <p:nvPr/>
        </p:nvSpPr>
        <p:spPr>
          <a:xfrm>
            <a:off x="3491880" y="2643758"/>
            <a:ext cx="864946" cy="2578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119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CDAE7C-0054-499D-B735-0B517170D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380" y="2022484"/>
            <a:ext cx="2700312" cy="1357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Begin customizing the package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1215A1-7835-4033-9657-BEA33A271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1512167"/>
          </a:xfrm>
        </p:spPr>
        <p:txBody>
          <a:bodyPr>
            <a:normAutofit/>
          </a:bodyPr>
          <a:lstStyle/>
          <a:p>
            <a:r>
              <a:rPr lang="en-US" sz="2200" dirty="0"/>
              <a:t>Under the “JS” subfolder edit the file “custom.js”</a:t>
            </a:r>
          </a:p>
          <a:p>
            <a:endParaRPr lang="en-US" sz="2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D8CCD5-4C33-4717-B45B-551CA2335DDB}"/>
              </a:ext>
            </a:extLst>
          </p:cNvPr>
          <p:cNvSpPr/>
          <p:nvPr/>
        </p:nvSpPr>
        <p:spPr>
          <a:xfrm>
            <a:off x="3092992" y="2542487"/>
            <a:ext cx="2199088" cy="3172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79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23D6EA-32CA-458D-8275-F1F1DA8E0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83518"/>
            <a:ext cx="9144000" cy="195328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Edit the file “custom.js” and add message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7B275D-5999-4D46-BD9B-74CC539FCB47}"/>
              </a:ext>
            </a:extLst>
          </p:cNvPr>
          <p:cNvSpPr/>
          <p:nvPr/>
        </p:nvSpPr>
        <p:spPr>
          <a:xfrm>
            <a:off x="467544" y="1491630"/>
            <a:ext cx="8855968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E078BA-5085-49EA-8029-88543FFE6924}"/>
              </a:ext>
            </a:extLst>
          </p:cNvPr>
          <p:cNvSpPr txBox="1"/>
          <p:nvPr/>
        </p:nvSpPr>
        <p:spPr>
          <a:xfrm>
            <a:off x="323528" y="2873556"/>
            <a:ext cx="7812360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1200" dirty="0" err="1"/>
              <a:t>app.component</a:t>
            </a:r>
            <a:r>
              <a:rPr lang="en-US" sz="1200" dirty="0"/>
              <a:t>('</a:t>
            </a:r>
            <a:r>
              <a:rPr lang="en-US" sz="1200" dirty="0" err="1"/>
              <a:t>prmExploreFooterAfter</a:t>
            </a:r>
            <a:r>
              <a:rPr lang="en-US" sz="1200" dirty="0"/>
              <a:t>', {</a:t>
            </a:r>
          </a:p>
          <a:p>
            <a:r>
              <a:rPr lang="en-US" sz="1200" dirty="0"/>
              <a:t>        bindings: { </a:t>
            </a:r>
            <a:r>
              <a:rPr lang="en-US" sz="1200" dirty="0" err="1"/>
              <a:t>parentCtrl</a:t>
            </a:r>
            <a:r>
              <a:rPr lang="en-US" sz="1200" dirty="0"/>
              <a:t>: '&lt;' },</a:t>
            </a:r>
          </a:p>
          <a:p>
            <a:r>
              <a:rPr lang="en-US" sz="1200" dirty="0"/>
              <a:t>        template: '&lt;div role="alert" aria-live="assertive" layout-align="center </a:t>
            </a:r>
            <a:r>
              <a:rPr lang="en-US" sz="1200" dirty="0" err="1"/>
              <a:t>center</a:t>
            </a:r>
            <a:r>
              <a:rPr lang="en-US" sz="1200" dirty="0"/>
              <a:t>" class="layout-align-center-center"&gt;\n                    &lt;div layout="column" class="bar alert-bar layout-align-center-center" layout-align="center </a:t>
            </a:r>
            <a:r>
              <a:rPr lang="en-US" sz="1200" dirty="0" err="1"/>
              <a:t>center</a:t>
            </a:r>
            <a:r>
              <a:rPr lang="en-US" sz="1200" dirty="0"/>
              <a:t>" style="height:100%"&gt;\n                        &lt;span class="bar-text"&gt;\n </a:t>
            </a:r>
            <a:r>
              <a:rPr lang="en-US" sz="1200" dirty="0">
                <a:highlight>
                  <a:srgbClr val="FFFF00"/>
                </a:highlight>
              </a:rPr>
              <a:t>Due to unforeseen circumstances the library will be closed indefinitely.  Please contact the circulation desk for more information.</a:t>
            </a:r>
            <a:r>
              <a:rPr lang="en-US" sz="1200" dirty="0"/>
              <a:t>           \n                        &lt;/span&gt;\n  &lt;/div&gt;\n               &lt;/div&gt;'</a:t>
            </a:r>
          </a:p>
          <a:p>
            <a:r>
              <a:rPr lang="en-US" sz="1200" dirty="0"/>
              <a:t>    });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2FF268-756A-4557-9F7A-2EB01CA7363B}"/>
              </a:ext>
            </a:extLst>
          </p:cNvPr>
          <p:cNvSpPr txBox="1"/>
          <p:nvPr/>
        </p:nvSpPr>
        <p:spPr>
          <a:xfrm>
            <a:off x="539552" y="2451710"/>
            <a:ext cx="6152582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Below we added the text inside a yellow alert bar in the footer: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83582594"/>
      </p:ext>
    </p:extLst>
  </p:cSld>
  <p:clrMapOvr>
    <a:masterClrMapping/>
  </p:clrMapOvr>
</p:sld>
</file>

<file path=ppt/theme/theme1.xml><?xml version="1.0" encoding="utf-8"?>
<a:theme xmlns:a="http://schemas.openxmlformats.org/drawingml/2006/main" name="Ex_Libris_2020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14762</TotalTime>
  <Words>399</Words>
  <Application>Microsoft Office PowerPoint</Application>
  <PresentationFormat>On-screen Show (16:9)</PresentationFormat>
  <Paragraphs>43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Ex_Libris_2020</vt:lpstr>
      <vt:lpstr>How to add a footer to the Primo pages– Using the Back Office</vt:lpstr>
      <vt:lpstr>Introduction</vt:lpstr>
      <vt:lpstr>Here is the Primo home page now</vt:lpstr>
      <vt:lpstr>Download the customization package to change it</vt:lpstr>
      <vt:lpstr>Download the customization package to change it</vt:lpstr>
      <vt:lpstr>Begin customizing the package</vt:lpstr>
      <vt:lpstr>Begin customizing the package</vt:lpstr>
      <vt:lpstr>Begin customizing the package</vt:lpstr>
      <vt:lpstr>Edit the file “custom.js” and add message</vt:lpstr>
      <vt:lpstr>zip the folder structure</vt:lpstr>
      <vt:lpstr>Upload the new customization package</vt:lpstr>
      <vt:lpstr>Check results and see change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Yisrael Kuchar</cp:lastModifiedBy>
  <cp:revision>598</cp:revision>
  <dcterms:created xsi:type="dcterms:W3CDTF">2017-01-02T15:10:30Z</dcterms:created>
  <dcterms:modified xsi:type="dcterms:W3CDTF">2020-03-19T17:11:18Z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</Properties>
</file>