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736" r:id="rId2"/>
    <p:sldId id="310" r:id="rId3"/>
    <p:sldId id="1743" r:id="rId4"/>
    <p:sldId id="1744" r:id="rId5"/>
    <p:sldId id="1780" r:id="rId6"/>
    <p:sldId id="1745" r:id="rId7"/>
    <p:sldId id="1785" r:id="rId8"/>
    <p:sldId id="1786" r:id="rId9"/>
    <p:sldId id="1787" r:id="rId10"/>
    <p:sldId id="1746" r:id="rId11"/>
    <p:sldId id="1784" r:id="rId12"/>
    <p:sldId id="1747" r:id="rId13"/>
    <p:sldId id="171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113" d="100"/>
          <a:sy n="113" d="100"/>
        </p:scale>
        <p:origin x="802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2499742"/>
            <a:ext cx="5688632" cy="719575"/>
          </a:xfrm>
        </p:spPr>
        <p:txBody>
          <a:bodyPr/>
          <a:lstStyle/>
          <a:p>
            <a:r>
              <a:rPr lang="en-US" dirty="0"/>
              <a:t>How to add a footer to the Primo pages– Using Primo VE</a:t>
            </a:r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 the folder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7524328" y="3465990"/>
            <a:ext cx="864946" cy="227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093575-70CB-4766-A30E-DFE0B4EC8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047750"/>
            <a:ext cx="8677275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D9A7063-5D69-4CDD-86C6-E74F00D0375F}"/>
              </a:ext>
            </a:extLst>
          </p:cNvPr>
          <p:cNvSpPr/>
          <p:nvPr/>
        </p:nvSpPr>
        <p:spPr>
          <a:xfrm>
            <a:off x="5364088" y="3262567"/>
            <a:ext cx="1944216" cy="317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9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BF385-A47F-4284-9B05-78E734F51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637"/>
            <a:ext cx="9144000" cy="39384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the new customization package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3995935" y="4227934"/>
            <a:ext cx="66632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4B6314-C9A3-4EEC-9760-DD5B18F40870}"/>
              </a:ext>
            </a:extLst>
          </p:cNvPr>
          <p:cNvSpPr/>
          <p:nvPr/>
        </p:nvSpPr>
        <p:spPr>
          <a:xfrm>
            <a:off x="7020272" y="771550"/>
            <a:ext cx="18002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1DDB54-E188-4157-A932-B9E5968ED747}"/>
              </a:ext>
            </a:extLst>
          </p:cNvPr>
          <p:cNvSpPr/>
          <p:nvPr/>
        </p:nvSpPr>
        <p:spPr>
          <a:xfrm>
            <a:off x="1259632" y="4227934"/>
            <a:ext cx="18002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0AB65-71D7-4242-84D4-F84AC6EDEA92}"/>
              </a:ext>
            </a:extLst>
          </p:cNvPr>
          <p:cNvSpPr txBox="1"/>
          <p:nvPr/>
        </p:nvSpPr>
        <p:spPr>
          <a:xfrm>
            <a:off x="5076056" y="3003798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default view, from the same location where we downloaded the package we will not upload the new package.  </a:t>
            </a:r>
            <a:r>
              <a:rPr lang="en-US" b="1" dirty="0"/>
              <a:t>After uploading click “save”</a:t>
            </a:r>
          </a:p>
        </p:txBody>
      </p:sp>
    </p:spTree>
    <p:extLst>
      <p:ext uri="{BB962C8B-B14F-4D97-AF65-F5344CB8AC3E}">
        <p14:creationId xmlns:p14="http://schemas.microsoft.com/office/powerpoint/2010/main" val="373625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1BE1A-B523-4BE6-B1DC-5CCFC073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57" y="1048501"/>
            <a:ext cx="7452320" cy="38526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results and see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576057" y="4515966"/>
            <a:ext cx="7452320" cy="417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may be a case where the institution wants to notify all users of a certain message.</a:t>
            </a:r>
          </a:p>
          <a:p>
            <a:r>
              <a:rPr lang="en-US" dirty="0"/>
              <a:t>There are several ways to do this, one of which is to put the message in the Primo footer to appear on all pages.</a:t>
            </a:r>
          </a:p>
          <a:p>
            <a:r>
              <a:rPr lang="en-US" dirty="0"/>
              <a:t>In this case we will add a footer stating “Due to unforeseen circumstances the library will be closed indefinitely.  Please contact the circulation desk for more information.”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the Primo VE home page now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BF57A-1C4A-4339-94B4-30C3C97D6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799944"/>
            <a:ext cx="7740352" cy="401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1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customization package to change 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We will download the customization package for the default view in order to edit it and then re-upload it.</a:t>
            </a:r>
          </a:p>
          <a:p>
            <a:r>
              <a:rPr lang="en-US" dirty="0"/>
              <a:t>Access it at “Configuration &gt; Discovery &gt; Display Configuration &gt; Configure Views”</a:t>
            </a:r>
          </a:p>
          <a:p>
            <a:r>
              <a:rPr lang="en-US" dirty="0"/>
              <a:t>Edit your default view</a:t>
            </a:r>
          </a:p>
          <a:p>
            <a:r>
              <a:rPr lang="en-US" dirty="0"/>
              <a:t>Switch to the “Manage Customization Package”</a:t>
            </a:r>
          </a:p>
          <a:p>
            <a:r>
              <a:rPr lang="en-US" dirty="0"/>
              <a:t>Download the “Current View Customization Package”</a:t>
            </a:r>
          </a:p>
        </p:txBody>
      </p:sp>
    </p:spTree>
    <p:extLst>
      <p:ext uri="{BB962C8B-B14F-4D97-AF65-F5344CB8AC3E}">
        <p14:creationId xmlns:p14="http://schemas.microsoft.com/office/powerpoint/2010/main" val="130513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A9FDCB-0A48-4F4F-8550-68CB8D36F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007"/>
            <a:ext cx="9144000" cy="34394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customization package to change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1547664" y="3363838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4B6314-C9A3-4EEC-9760-DD5B18F40870}"/>
              </a:ext>
            </a:extLst>
          </p:cNvPr>
          <p:cNvSpPr/>
          <p:nvPr/>
        </p:nvSpPr>
        <p:spPr>
          <a:xfrm>
            <a:off x="7020272" y="1923678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C5195-8431-4129-85AC-3402187FC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2410569"/>
            <a:ext cx="5676900" cy="1457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customizing the package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12167"/>
          </a:xfrm>
        </p:spPr>
        <p:txBody>
          <a:bodyPr>
            <a:normAutofit/>
          </a:bodyPr>
          <a:lstStyle/>
          <a:p>
            <a:r>
              <a:rPr lang="en-US" sz="2200" dirty="0"/>
              <a:t>A zip file will be downloaded</a:t>
            </a:r>
          </a:p>
          <a:p>
            <a:r>
              <a:rPr lang="en-US" sz="2200" dirty="0"/>
              <a:t>Save a backup of it “just in case” you make an undesired change</a:t>
            </a:r>
          </a:p>
          <a:p>
            <a:r>
              <a:rPr lang="en-US" sz="2200" dirty="0"/>
              <a:t>Extract the files</a:t>
            </a:r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4067944" y="3427264"/>
            <a:ext cx="864946" cy="227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6067F-501B-4554-A5FE-91D3C225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1700212"/>
            <a:ext cx="2524125" cy="1743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customizing the package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12167"/>
          </a:xfrm>
        </p:spPr>
        <p:txBody>
          <a:bodyPr>
            <a:normAutofit/>
          </a:bodyPr>
          <a:lstStyle/>
          <a:p>
            <a:r>
              <a:rPr lang="en-US" sz="2200" dirty="0"/>
              <a:t>Navigate to the JS folder</a:t>
            </a:r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3491880" y="2643758"/>
            <a:ext cx="864946" cy="257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8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DAE7C-0054-499D-B735-0B517170D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80" y="2022484"/>
            <a:ext cx="2700312" cy="1357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customizing the package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12167"/>
          </a:xfrm>
        </p:spPr>
        <p:txBody>
          <a:bodyPr>
            <a:normAutofit/>
          </a:bodyPr>
          <a:lstStyle/>
          <a:p>
            <a:r>
              <a:rPr lang="en-US" sz="2200" dirty="0"/>
              <a:t>Under the “JS” subfolder edit the file “custom.js”</a:t>
            </a:r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3092992" y="2542487"/>
            <a:ext cx="2199088" cy="317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31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3D6EA-32CA-458D-8275-F1F1DA8E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83518"/>
            <a:ext cx="9144000" cy="19532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 the file “custom.js” and add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7B275D-5999-4D46-BD9B-74CC539FCB47}"/>
              </a:ext>
            </a:extLst>
          </p:cNvPr>
          <p:cNvSpPr/>
          <p:nvPr/>
        </p:nvSpPr>
        <p:spPr>
          <a:xfrm>
            <a:off x="467544" y="1491630"/>
            <a:ext cx="885596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078BA-5085-49EA-8029-88543FFE6924}"/>
              </a:ext>
            </a:extLst>
          </p:cNvPr>
          <p:cNvSpPr txBox="1"/>
          <p:nvPr/>
        </p:nvSpPr>
        <p:spPr>
          <a:xfrm>
            <a:off x="323528" y="2873556"/>
            <a:ext cx="781236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200" dirty="0" err="1"/>
              <a:t>app.component</a:t>
            </a:r>
            <a:r>
              <a:rPr lang="en-US" sz="1200" dirty="0"/>
              <a:t>('</a:t>
            </a:r>
            <a:r>
              <a:rPr lang="en-US" sz="1200" dirty="0" err="1"/>
              <a:t>prmExploreFooterAfter</a:t>
            </a:r>
            <a:r>
              <a:rPr lang="en-US" sz="1200" dirty="0"/>
              <a:t>', {</a:t>
            </a:r>
          </a:p>
          <a:p>
            <a:r>
              <a:rPr lang="en-US" sz="1200" dirty="0"/>
              <a:t>        bindings: { </a:t>
            </a:r>
            <a:r>
              <a:rPr lang="en-US" sz="1200" dirty="0" err="1"/>
              <a:t>parentCtrl</a:t>
            </a:r>
            <a:r>
              <a:rPr lang="en-US" sz="1200" dirty="0"/>
              <a:t>: '&lt;' },</a:t>
            </a:r>
          </a:p>
          <a:p>
            <a:r>
              <a:rPr lang="en-US" sz="1200" dirty="0"/>
              <a:t>        template: '&lt;div role="alert" aria-live="assertive" layout-align="center </a:t>
            </a:r>
            <a:r>
              <a:rPr lang="en-US" sz="1200" dirty="0" err="1"/>
              <a:t>center</a:t>
            </a:r>
            <a:r>
              <a:rPr lang="en-US" sz="1200" dirty="0"/>
              <a:t>" class="layout-align-center-center"&gt;\n                    &lt;div layout="column" class="bar alert-bar layout-align-center-center" layout-align="center </a:t>
            </a:r>
            <a:r>
              <a:rPr lang="en-US" sz="1200" dirty="0" err="1"/>
              <a:t>center</a:t>
            </a:r>
            <a:r>
              <a:rPr lang="en-US" sz="1200" dirty="0"/>
              <a:t>" style="height:100%"&gt;\n                        &lt;span class="bar-text"&gt;\n </a:t>
            </a:r>
            <a:r>
              <a:rPr lang="en-US" sz="1200" dirty="0">
                <a:highlight>
                  <a:srgbClr val="FFFF00"/>
                </a:highlight>
              </a:rPr>
              <a:t>Due to unforeseen circumstances the library will be closed indefinitely.  Please contact the circulation desk for more information.</a:t>
            </a:r>
            <a:r>
              <a:rPr lang="en-US" sz="1200" dirty="0"/>
              <a:t>           \n                        &lt;/span&gt;\n  &lt;/div&gt;\n               &lt;/div&gt;'</a:t>
            </a:r>
          </a:p>
          <a:p>
            <a:r>
              <a:rPr lang="en-US" sz="1200" dirty="0"/>
              <a:t>    });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FF268-756A-4557-9F7A-2EB01CA7363B}"/>
              </a:ext>
            </a:extLst>
          </p:cNvPr>
          <p:cNvSpPr txBox="1"/>
          <p:nvPr/>
        </p:nvSpPr>
        <p:spPr>
          <a:xfrm>
            <a:off x="539552" y="2451710"/>
            <a:ext cx="61525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Below we added the text inside a yellow alert bar in the footer: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0365484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14619</TotalTime>
  <Words>410</Words>
  <Application>Microsoft Office PowerPoint</Application>
  <PresentationFormat>On-screen Show (16:9)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Ex_Libris_2020</vt:lpstr>
      <vt:lpstr>How to add a footer to the Primo pages– Using Primo VE</vt:lpstr>
      <vt:lpstr>Introduction</vt:lpstr>
      <vt:lpstr>Here is the Primo VE home page now</vt:lpstr>
      <vt:lpstr>Download the customization package to change it</vt:lpstr>
      <vt:lpstr>Download the customization package to change it</vt:lpstr>
      <vt:lpstr>Begin customizing the package</vt:lpstr>
      <vt:lpstr>Begin customizing the package</vt:lpstr>
      <vt:lpstr>Begin customizing the package</vt:lpstr>
      <vt:lpstr>Edit the file “custom.js” and add message</vt:lpstr>
      <vt:lpstr>zip the folder structure</vt:lpstr>
      <vt:lpstr>Upload the new customization package</vt:lpstr>
      <vt:lpstr>Check results and see change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Yisrael Kuchar</cp:lastModifiedBy>
  <cp:revision>587</cp:revision>
  <dcterms:created xsi:type="dcterms:W3CDTF">2017-01-02T15:10:30Z</dcterms:created>
  <dcterms:modified xsi:type="dcterms:W3CDTF">2020-03-19T17:11:29Z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