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1736" r:id="rId2"/>
    <p:sldId id="1724" r:id="rId3"/>
    <p:sldId id="1779" r:id="rId4"/>
    <p:sldId id="310" r:id="rId5"/>
    <p:sldId id="1803" r:id="rId6"/>
    <p:sldId id="1778" r:id="rId7"/>
    <p:sldId id="1781" r:id="rId8"/>
    <p:sldId id="1804" r:id="rId9"/>
    <p:sldId id="1805" r:id="rId10"/>
    <p:sldId id="1806" r:id="rId11"/>
    <p:sldId id="1808" r:id="rId12"/>
    <p:sldId id="1809" r:id="rId13"/>
    <p:sldId id="1777" r:id="rId14"/>
    <p:sldId id="1749" r:id="rId15"/>
    <p:sldId id="1750" r:id="rId16"/>
    <p:sldId id="1751" r:id="rId17"/>
    <p:sldId id="1810" r:id="rId18"/>
    <p:sldId id="1811" r:id="rId19"/>
    <p:sldId id="1776" r:id="rId20"/>
    <p:sldId id="1801" r:id="rId21"/>
    <p:sldId id="1812" r:id="rId22"/>
    <p:sldId id="1813" r:id="rId23"/>
    <p:sldId id="1814" r:id="rId24"/>
    <p:sldId id="1815" r:id="rId25"/>
    <p:sldId id="1714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FDA"/>
    <a:srgbClr val="B2E7E7"/>
    <a:srgbClr val="B9E0E3"/>
    <a:srgbClr val="ABDDD1"/>
    <a:srgbClr val="7CCAB7"/>
    <a:srgbClr val="486AE5"/>
    <a:srgbClr val="F4FAF9"/>
    <a:srgbClr val="C9E9E1"/>
    <a:srgbClr val="DCF1E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55" autoAdjust="0"/>
    <p:restoredTop sz="95181" autoAdjust="0"/>
  </p:normalViewPr>
  <p:slideViewPr>
    <p:cSldViewPr>
      <p:cViewPr varScale="1">
        <p:scale>
          <a:sx n="95" d="100"/>
          <a:sy n="95" d="100"/>
        </p:scale>
        <p:origin x="852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25-Mar-20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25-Mar-20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35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45591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30388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9038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2020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15" r:id="rId4"/>
    <p:sldLayoutId id="2147483816" r:id="rId5"/>
    <p:sldLayoutId id="2147483817" r:id="rId6"/>
    <p:sldLayoutId id="2147483805" r:id="rId7"/>
    <p:sldLayoutId id="2147483768" r:id="rId8"/>
    <p:sldLayoutId id="2147483756" r:id="rId9"/>
    <p:sldLayoutId id="2147483796" r:id="rId10"/>
    <p:sldLayoutId id="2147483758" r:id="rId11"/>
    <p:sldLayoutId id="2147483791" r:id="rId12"/>
    <p:sldLayoutId id="2147483763" r:id="rId13"/>
    <p:sldLayoutId id="2147483803" r:id="rId14"/>
    <p:sldLayoutId id="2147483807" r:id="rId15"/>
    <p:sldLayoutId id="2147483804" r:id="rId16"/>
    <p:sldLayoutId id="2147483810" r:id="rId17"/>
    <p:sldLayoutId id="2147483818" r:id="rId18"/>
    <p:sldLayoutId id="2147483793" r:id="rId19"/>
    <p:sldLayoutId id="2147483802" r:id="rId20"/>
    <p:sldLayoutId id="2147483813" r:id="rId21"/>
    <p:sldLayoutId id="2147483814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Documentation/010Alma_Online_Help_(English)/050Administration/070Managing_Jobs/030Viewing_Scheduled_Jobs#Loans_Due_Date_Correction_after_Calendar_Change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Documentation/010Alma_Online_Help_(English)/050Administration/070Managing_Jobs/030Viewing_Scheduled_Jobs#Loans_Due_Date_Correction_after_Calendar_Change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C6C00A-D08B-4044-94E2-B5F7A1014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2139702"/>
            <a:ext cx="5044404" cy="1368152"/>
          </a:xfrm>
        </p:spPr>
        <p:txBody>
          <a:bodyPr/>
          <a:lstStyle/>
          <a:p>
            <a:r>
              <a:rPr lang="en-US" sz="2400" dirty="0"/>
              <a:t>How to change the due date of a loan and send letter to patron after changing the calendar (using job Loans - Due Date Correction after Calendar Change)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568CF4-3CA7-484B-B6C1-F49D53072F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6656" y="4011910"/>
            <a:ext cx="4972396" cy="864096"/>
          </a:xfrm>
        </p:spPr>
        <p:txBody>
          <a:bodyPr>
            <a:normAutofit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480933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F7E001-34BA-444D-9A52-B3C09A6CC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40" y="1619892"/>
            <a:ext cx="7452320" cy="29542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000" dirty="0"/>
              <a:t>Example before the job "Loans - Due Date Correction after Calendar Change" runs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654097"/>
            <a:ext cx="8424936" cy="3925725"/>
          </a:xfrm>
        </p:spPr>
        <p:txBody>
          <a:bodyPr>
            <a:normAutofit/>
          </a:bodyPr>
          <a:lstStyle/>
          <a:p>
            <a:r>
              <a:rPr lang="en-US" dirty="0"/>
              <a:t>The calendar appears and the staff will add an exception to close the Main Library from March 26 to April 15, 2020.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EA1FA9-BA37-42F5-AD4B-857F263627EE}"/>
              </a:ext>
            </a:extLst>
          </p:cNvPr>
          <p:cNvSpPr/>
          <p:nvPr/>
        </p:nvSpPr>
        <p:spPr>
          <a:xfrm>
            <a:off x="6467457" y="2812385"/>
            <a:ext cx="1023388" cy="335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46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A36747-E6ED-4B7C-BF36-1BCA488B5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25" y="1125861"/>
            <a:ext cx="7070749" cy="36973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000" dirty="0"/>
              <a:t>Example before the job "Loans - Due Date Correction after Calendar Change" runs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654097"/>
            <a:ext cx="8424936" cy="3925725"/>
          </a:xfrm>
        </p:spPr>
        <p:txBody>
          <a:bodyPr>
            <a:normAutofit/>
          </a:bodyPr>
          <a:lstStyle/>
          <a:p>
            <a:r>
              <a:rPr lang="en-US" dirty="0"/>
              <a:t>Here is the exception record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EA1FA9-BA37-42F5-AD4B-857F263627EE}"/>
              </a:ext>
            </a:extLst>
          </p:cNvPr>
          <p:cNvSpPr/>
          <p:nvPr/>
        </p:nvSpPr>
        <p:spPr>
          <a:xfrm>
            <a:off x="1259632" y="1655742"/>
            <a:ext cx="1656184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D4FE39-9328-4F74-B21A-C571E44C5DEA}"/>
              </a:ext>
            </a:extLst>
          </p:cNvPr>
          <p:cNvSpPr/>
          <p:nvPr/>
        </p:nvSpPr>
        <p:spPr>
          <a:xfrm>
            <a:off x="1259632" y="2931790"/>
            <a:ext cx="165618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EA9D50-3CA3-4F4B-82AF-A90028BC4EA4}"/>
              </a:ext>
            </a:extLst>
          </p:cNvPr>
          <p:cNvSpPr/>
          <p:nvPr/>
        </p:nvSpPr>
        <p:spPr>
          <a:xfrm>
            <a:off x="7020272" y="4407899"/>
            <a:ext cx="1060452" cy="4152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73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1DA7AD-43AB-41A5-9EF3-D1B5225BB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59944"/>
            <a:ext cx="8316416" cy="35720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000" dirty="0"/>
              <a:t>Example before the job "Loans - Due Date Correction after Calendar Change" runs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654097"/>
            <a:ext cx="8424936" cy="3925725"/>
          </a:xfrm>
        </p:spPr>
        <p:txBody>
          <a:bodyPr>
            <a:normAutofit/>
          </a:bodyPr>
          <a:lstStyle/>
          <a:p>
            <a:r>
              <a:rPr lang="en-US" dirty="0"/>
              <a:t>Here is the exception in the calendar.  We click "Apply Changes"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EA1FA9-BA37-42F5-AD4B-857F263627EE}"/>
              </a:ext>
            </a:extLst>
          </p:cNvPr>
          <p:cNvSpPr/>
          <p:nvPr/>
        </p:nvSpPr>
        <p:spPr>
          <a:xfrm>
            <a:off x="5220072" y="2484683"/>
            <a:ext cx="989856" cy="3030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D4FE39-9328-4F74-B21A-C571E44C5DEA}"/>
              </a:ext>
            </a:extLst>
          </p:cNvPr>
          <p:cNvSpPr/>
          <p:nvPr/>
        </p:nvSpPr>
        <p:spPr>
          <a:xfrm>
            <a:off x="1403648" y="3219822"/>
            <a:ext cx="7056784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42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7717935" cy="1240583"/>
          </a:xfrm>
        </p:spPr>
        <p:txBody>
          <a:bodyPr/>
          <a:lstStyle/>
          <a:p>
            <a:r>
              <a:rPr lang="en-US" sz="2600" dirty="0"/>
              <a:t>Adding a message to the "Loan Status Notice" letter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69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message to the "Loan Status Notice" letter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71550"/>
            <a:ext cx="8784976" cy="3979385"/>
          </a:xfrm>
        </p:spPr>
        <p:txBody>
          <a:bodyPr>
            <a:normAutofit/>
          </a:bodyPr>
          <a:lstStyle/>
          <a:p>
            <a:r>
              <a:rPr lang="en-US" dirty="0"/>
              <a:t>Now we will add a message to the "Loan Status Notice" letter.</a:t>
            </a:r>
            <a:endParaRPr lang="he-IL" dirty="0"/>
          </a:p>
          <a:p>
            <a:r>
              <a:rPr lang="en-US" dirty="0"/>
              <a:t>Navigate to the letter via "Configuration &gt; Configuring Institution &gt; General &gt; Letters &gt; Letter Configuration" 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8A4F1C-B5C3-4948-928A-11D486B55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079" y="2363383"/>
            <a:ext cx="3107841" cy="1728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68A187-BB85-4F27-A305-81F6C5D0A5E3}"/>
              </a:ext>
            </a:extLst>
          </p:cNvPr>
          <p:cNvSpPr/>
          <p:nvPr/>
        </p:nvSpPr>
        <p:spPr>
          <a:xfrm>
            <a:off x="3275856" y="2931790"/>
            <a:ext cx="237626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09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C42940-3582-4585-BFCC-8DE967B51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2446"/>
            <a:ext cx="9144000" cy="21994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message to the "Loan Status Notice" letter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Scroll to the "Loan Status Notice" letter.  </a:t>
            </a:r>
          </a:p>
          <a:p>
            <a:r>
              <a:rPr lang="en-US" dirty="0"/>
              <a:t>Make sure it is enabled and edit.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AE04FF-0178-443B-B296-0A89069C3EE6}"/>
              </a:ext>
            </a:extLst>
          </p:cNvPr>
          <p:cNvSpPr/>
          <p:nvPr/>
        </p:nvSpPr>
        <p:spPr>
          <a:xfrm>
            <a:off x="7812360" y="3003798"/>
            <a:ext cx="504056" cy="2679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C650FA-F2CF-46BC-90A5-DD7CB966F8D5}"/>
              </a:ext>
            </a:extLst>
          </p:cNvPr>
          <p:cNvSpPr/>
          <p:nvPr/>
        </p:nvSpPr>
        <p:spPr>
          <a:xfrm>
            <a:off x="5169832" y="2778210"/>
            <a:ext cx="504056" cy="2679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5DB1E2-2DB9-491C-9B31-E84AD3C2C9FD}"/>
              </a:ext>
            </a:extLst>
          </p:cNvPr>
          <p:cNvSpPr/>
          <p:nvPr/>
        </p:nvSpPr>
        <p:spPr>
          <a:xfrm>
            <a:off x="655941" y="2761242"/>
            <a:ext cx="1044116" cy="2679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20F66B-426D-4793-8F16-BE77ACAB80EB}"/>
              </a:ext>
            </a:extLst>
          </p:cNvPr>
          <p:cNvSpPr/>
          <p:nvPr/>
        </p:nvSpPr>
        <p:spPr>
          <a:xfrm>
            <a:off x="151885" y="2768162"/>
            <a:ext cx="504056" cy="2679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98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message to the "Loan Status Notice" letter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71551"/>
            <a:ext cx="8856984" cy="576064"/>
          </a:xfrm>
        </p:spPr>
        <p:txBody>
          <a:bodyPr>
            <a:normAutofit/>
          </a:bodyPr>
          <a:lstStyle/>
          <a:p>
            <a:r>
              <a:rPr lang="en-US" sz="2000" dirty="0"/>
              <a:t>In the example here we will not edit the </a:t>
            </a:r>
            <a:r>
              <a:rPr lang="en-US" sz="2000" dirty="0" err="1"/>
              <a:t>xsl</a:t>
            </a:r>
            <a:r>
              <a:rPr lang="en-US" sz="2000" dirty="0"/>
              <a:t> template but rather change a label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DF8FEF-C851-4E43-B608-365809390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1303"/>
            <a:ext cx="9144000" cy="32566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8A7DB4A-8E05-43B7-B9BD-CA0398BC3433}"/>
              </a:ext>
            </a:extLst>
          </p:cNvPr>
          <p:cNvSpPr/>
          <p:nvPr/>
        </p:nvSpPr>
        <p:spPr>
          <a:xfrm>
            <a:off x="0" y="1753302"/>
            <a:ext cx="539552" cy="2942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22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D04BA7-1587-4E1A-B2F7-6582703AA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66" y="2899075"/>
            <a:ext cx="9144000" cy="14776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message to the "Loan Status Notice" letter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71550"/>
            <a:ext cx="8856984" cy="1944215"/>
          </a:xfrm>
        </p:spPr>
        <p:txBody>
          <a:bodyPr>
            <a:normAutofit/>
          </a:bodyPr>
          <a:lstStyle/>
          <a:p>
            <a:r>
              <a:rPr lang="en-US" sz="2000" dirty="0"/>
              <a:t>Here is the default message.</a:t>
            </a:r>
          </a:p>
          <a:p>
            <a:r>
              <a:rPr lang="en-US" sz="2000" dirty="0"/>
              <a:t>It states "The library has changed the due date of your borrowed item. See details for change in due date".</a:t>
            </a:r>
          </a:p>
          <a:p>
            <a:r>
              <a:rPr lang="en-US" sz="2000" dirty="0"/>
              <a:t>We will change it to "Due to unforeseen circumstances the library will be closed from March 26 to April 15, 2020  and therefore your due date has changed"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A7DB4A-8E05-43B7-B9BD-CA0398BC3433}"/>
              </a:ext>
            </a:extLst>
          </p:cNvPr>
          <p:cNvSpPr/>
          <p:nvPr/>
        </p:nvSpPr>
        <p:spPr>
          <a:xfrm>
            <a:off x="7912840" y="3637910"/>
            <a:ext cx="619600" cy="2942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D25549-78B6-4C15-AF6C-F230DD12196B}"/>
              </a:ext>
            </a:extLst>
          </p:cNvPr>
          <p:cNvSpPr/>
          <p:nvPr/>
        </p:nvSpPr>
        <p:spPr>
          <a:xfrm>
            <a:off x="4814946" y="3162940"/>
            <a:ext cx="2133317" cy="5609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10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1AC693-A936-4EAC-BFF7-E9110143D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4511"/>
            <a:ext cx="9144000" cy="13944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message to the "Loan Status Notice" letter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71550"/>
            <a:ext cx="8856984" cy="1944215"/>
          </a:xfrm>
        </p:spPr>
        <p:txBody>
          <a:bodyPr>
            <a:normAutofit/>
          </a:bodyPr>
          <a:lstStyle/>
          <a:p>
            <a:r>
              <a:rPr lang="en-US" sz="2000" dirty="0"/>
              <a:t>Now we have the message in the letter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D25549-78B6-4C15-AF6C-F230DD12196B}"/>
              </a:ext>
            </a:extLst>
          </p:cNvPr>
          <p:cNvSpPr/>
          <p:nvPr/>
        </p:nvSpPr>
        <p:spPr>
          <a:xfrm>
            <a:off x="4608004" y="2189528"/>
            <a:ext cx="2133317" cy="7422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04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92" y="3319778"/>
            <a:ext cx="9036495" cy="1240583"/>
          </a:xfrm>
        </p:spPr>
        <p:txBody>
          <a:bodyPr/>
          <a:lstStyle/>
          <a:p>
            <a:r>
              <a:rPr lang="en-US" sz="2600" dirty="0"/>
              <a:t>Example after the job "Loans - Due Date Correction after Calendar Change" runs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2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936" y="627535"/>
            <a:ext cx="4968552" cy="3312367"/>
          </a:xfrm>
        </p:spPr>
        <p:txBody>
          <a:bodyPr>
            <a:normAutofit/>
          </a:bodyPr>
          <a:lstStyle/>
          <a:p>
            <a:r>
              <a:rPr lang="en-US" sz="2000" dirty="0"/>
              <a:t>Introduction</a:t>
            </a:r>
          </a:p>
          <a:p>
            <a:r>
              <a:rPr lang="en-US" sz="2000" dirty="0"/>
              <a:t>Example </a:t>
            </a:r>
            <a:r>
              <a:rPr lang="en-US" sz="2000" b="1" dirty="0"/>
              <a:t>before</a:t>
            </a:r>
            <a:r>
              <a:rPr lang="en-US" sz="2000" dirty="0"/>
              <a:t> the job "Loans - Due Date Correction after Calendar Change" runs</a:t>
            </a:r>
          </a:p>
          <a:p>
            <a:r>
              <a:rPr lang="en-US" sz="2000" dirty="0"/>
              <a:t>Adding a message to the "Loan Status Notice" letter </a:t>
            </a:r>
          </a:p>
          <a:p>
            <a:r>
              <a:rPr lang="en-US" sz="2000" dirty="0"/>
              <a:t>Example </a:t>
            </a:r>
            <a:r>
              <a:rPr lang="en-US" sz="2000" b="1" dirty="0"/>
              <a:t>after</a:t>
            </a:r>
            <a:r>
              <a:rPr lang="en-US" sz="2000" dirty="0"/>
              <a:t> the job "Loans - Due Date Correction after Calendar Change" runs</a:t>
            </a:r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1BB92A-7932-49A7-A79B-871C7AA10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3667"/>
            <a:ext cx="9144000" cy="17122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4BBD9DE-FEC3-4665-931F-4CABEB8EB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/>
          <a:lstStyle/>
          <a:p>
            <a:r>
              <a:rPr lang="en-US" dirty="0"/>
              <a:t>The job "Loans - Due Date Correction after Calendar Change"  is scheduled to run every day at 21:00.</a:t>
            </a:r>
          </a:p>
          <a:p>
            <a:r>
              <a:rPr lang="en-US" dirty="0"/>
              <a:t>We can see this via "Admin &gt; Manage Jobs and Sets &gt; Monitor Jobs"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0E6D86-DC88-43FD-A56E-7D03F32AC51E}"/>
              </a:ext>
            </a:extLst>
          </p:cNvPr>
          <p:cNvSpPr/>
          <p:nvPr/>
        </p:nvSpPr>
        <p:spPr>
          <a:xfrm>
            <a:off x="1043608" y="3155780"/>
            <a:ext cx="2592288" cy="4240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A0F0BB7-E384-48F8-A0CE-6EAB2C5B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rmAutofit/>
          </a:bodyPr>
          <a:lstStyle/>
          <a:p>
            <a:r>
              <a:rPr lang="en-US" sz="2000" dirty="0"/>
              <a:t>Example after the job "Loans - Due Date Correction after Calendar Change" runs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CF246E-A4E5-486C-B2D1-D2ACC5306B26}"/>
              </a:ext>
            </a:extLst>
          </p:cNvPr>
          <p:cNvSpPr/>
          <p:nvPr/>
        </p:nvSpPr>
        <p:spPr>
          <a:xfrm>
            <a:off x="5436096" y="3147814"/>
            <a:ext cx="1368152" cy="4240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50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D54C71-14D7-421A-802A-0A05193A3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396" y="1652389"/>
            <a:ext cx="6553200" cy="29908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4BBD9DE-FEC3-4665-931F-4CABEB8EB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/>
          <a:lstStyle/>
          <a:p>
            <a:r>
              <a:rPr lang="en-US" dirty="0"/>
              <a:t>The job "Loans - Due Date Correction after Calendar Change"  has run and completed successfully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0E6D86-DC88-43FD-A56E-7D03F32AC51E}"/>
              </a:ext>
            </a:extLst>
          </p:cNvPr>
          <p:cNvSpPr/>
          <p:nvPr/>
        </p:nvSpPr>
        <p:spPr>
          <a:xfrm>
            <a:off x="1930414" y="4061561"/>
            <a:ext cx="2641586" cy="5816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A0F0BB7-E384-48F8-A0CE-6EAB2C5B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rmAutofit/>
          </a:bodyPr>
          <a:lstStyle/>
          <a:p>
            <a:r>
              <a:rPr lang="en-US" sz="2000" dirty="0"/>
              <a:t>Example after the job "Loans - Due Date Correction after Calendar Change" runs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CF246E-A4E5-486C-B2D1-D2ACC5306B26}"/>
              </a:ext>
            </a:extLst>
          </p:cNvPr>
          <p:cNvSpPr/>
          <p:nvPr/>
        </p:nvSpPr>
        <p:spPr>
          <a:xfrm>
            <a:off x="6410835" y="4061560"/>
            <a:ext cx="1368152" cy="5816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84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32C9A5-4632-45BB-8935-088D0AE0B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1208881"/>
            <a:ext cx="9086850" cy="3667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4BBD9DE-FEC3-4665-931F-4CABEB8EB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rmAutofit/>
          </a:bodyPr>
          <a:lstStyle/>
          <a:p>
            <a:r>
              <a:rPr lang="en-US" sz="2000" dirty="0"/>
              <a:t>In the report we can see that Alicia’s loans moved forward to April 16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0E6D86-DC88-43FD-A56E-7D03F32AC51E}"/>
              </a:ext>
            </a:extLst>
          </p:cNvPr>
          <p:cNvSpPr/>
          <p:nvPr/>
        </p:nvSpPr>
        <p:spPr>
          <a:xfrm>
            <a:off x="251520" y="3908972"/>
            <a:ext cx="7344816" cy="10281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A0F0BB7-E384-48F8-A0CE-6EAB2C5B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rmAutofit/>
          </a:bodyPr>
          <a:lstStyle/>
          <a:p>
            <a:r>
              <a:rPr lang="en-US" sz="2000" dirty="0"/>
              <a:t>Example after the job "Loans - Due Date Correction after Calendar Change" runs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618CBF-271E-405E-A115-504666028A7E}"/>
              </a:ext>
            </a:extLst>
          </p:cNvPr>
          <p:cNvSpPr txBox="1"/>
          <p:nvPr/>
        </p:nvSpPr>
        <p:spPr>
          <a:xfrm>
            <a:off x="4841784" y="1563638"/>
            <a:ext cx="3042584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Loans changed to be due April 16 because library is closed from March 26 to April 15 </a:t>
            </a:r>
          </a:p>
        </p:txBody>
      </p:sp>
    </p:spTree>
    <p:extLst>
      <p:ext uri="{BB962C8B-B14F-4D97-AF65-F5344CB8AC3E}">
        <p14:creationId xmlns:p14="http://schemas.microsoft.com/office/powerpoint/2010/main" val="1015266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632176-FBBC-42E8-B510-372CFBC5B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0" y="1347614"/>
            <a:ext cx="9144000" cy="31440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4BBD9DE-FEC3-4665-931F-4CABEB8EB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rmAutofit/>
          </a:bodyPr>
          <a:lstStyle/>
          <a:p>
            <a:r>
              <a:rPr lang="en-US" sz="2000" dirty="0"/>
              <a:t>In Alma we can see that Alicia’s loans moved forward to April 16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A0F0BB7-E384-48F8-A0CE-6EAB2C5B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rmAutofit/>
          </a:bodyPr>
          <a:lstStyle/>
          <a:p>
            <a:r>
              <a:rPr lang="en-US" sz="2000" dirty="0"/>
              <a:t>Example after the job "Loans - Due Date Correction after Calendar Change" runs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86FAA0-27A8-472A-B78A-5A4C76581853}"/>
              </a:ext>
            </a:extLst>
          </p:cNvPr>
          <p:cNvSpPr/>
          <p:nvPr/>
        </p:nvSpPr>
        <p:spPr>
          <a:xfrm>
            <a:off x="3275856" y="2247173"/>
            <a:ext cx="1296144" cy="22445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94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F75A2E-EE99-47F4-B603-D3B8C627F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1606"/>
            <a:ext cx="9144000" cy="36263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4BBD9DE-FEC3-4665-931F-4CABEB8EB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331" y="699542"/>
            <a:ext cx="4320480" cy="1039959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Alicia also received a letter that the due dates were changed and it includes the message we defined.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A0F0BB7-E384-48F8-A0CE-6EAB2C5B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rmAutofit/>
          </a:bodyPr>
          <a:lstStyle/>
          <a:p>
            <a:r>
              <a:rPr lang="en-US" sz="2000" dirty="0"/>
              <a:t>Example after the job "Loans - Due Date Correction after Calendar Change" runs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86FAA0-27A8-472A-B78A-5A4C76581853}"/>
              </a:ext>
            </a:extLst>
          </p:cNvPr>
          <p:cNvSpPr/>
          <p:nvPr/>
        </p:nvSpPr>
        <p:spPr>
          <a:xfrm>
            <a:off x="8410" y="2211710"/>
            <a:ext cx="7299894" cy="4348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34227A-5B4A-4D8B-BC1A-E70DE4918B95}"/>
              </a:ext>
            </a:extLst>
          </p:cNvPr>
          <p:cNvSpPr/>
          <p:nvPr/>
        </p:nvSpPr>
        <p:spPr>
          <a:xfrm>
            <a:off x="6516216" y="2961678"/>
            <a:ext cx="1872208" cy="16262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4E041E-14B0-4D22-8927-8BB05243F7ED}"/>
              </a:ext>
            </a:extLst>
          </p:cNvPr>
          <p:cNvCxnSpPr/>
          <p:nvPr/>
        </p:nvCxnSpPr>
        <p:spPr>
          <a:xfrm flipH="1">
            <a:off x="7336811" y="1739501"/>
            <a:ext cx="619565" cy="4722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46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9FBF229-C599-4A23-B7CB-D49D1A7976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xxx@exlibrisgroup.com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DA0A7-6517-4F13-90AE-AAE8D711DE03}"/>
              </a:ext>
            </a:extLst>
          </p:cNvPr>
          <p:cNvSpPr txBox="1"/>
          <p:nvPr/>
        </p:nvSpPr>
        <p:spPr>
          <a:xfrm>
            <a:off x="3580404" y="1635646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3791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7717935" cy="1240583"/>
          </a:xfrm>
        </p:spPr>
        <p:txBody>
          <a:bodyPr/>
          <a:lstStyle/>
          <a:p>
            <a:r>
              <a:rPr lang="en-US" sz="2600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4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changing the calendar in Alma the loans which should have been due when the library was open (but is now closed) need to be changed to a later due date which will fall when the library reopens.</a:t>
            </a:r>
          </a:p>
          <a:p>
            <a:endParaRPr lang="en-US" dirty="0"/>
          </a:p>
          <a:p>
            <a:r>
              <a:rPr lang="en-US" dirty="0"/>
              <a:t>This is done via the job "</a:t>
            </a:r>
            <a:r>
              <a:rPr lang="en-US" dirty="0">
                <a:hlinkClick r:id="rId2"/>
              </a:rPr>
              <a:t>Loans - Due Date Correction after Calendar Change</a:t>
            </a:r>
            <a:r>
              <a:rPr lang="en-US" dirty="0"/>
              <a:t>".</a:t>
            </a:r>
          </a:p>
          <a:p>
            <a:endParaRPr lang="en-US" dirty="0"/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54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job "</a:t>
            </a:r>
            <a:r>
              <a:rPr lang="en-US" dirty="0">
                <a:hlinkClick r:id="rId2"/>
              </a:rPr>
              <a:t>Loans - Due Date Correction after Calendar Change</a:t>
            </a:r>
            <a:r>
              <a:rPr lang="en-US" dirty="0"/>
              <a:t>" will not only change the due dates but also send a "Change Due Date" emails to users</a:t>
            </a:r>
          </a:p>
          <a:p>
            <a:r>
              <a:rPr lang="en-US" dirty="0"/>
              <a:t>The "Change Due Date" email to users will be sent if the "Loan Status Notice" letter is enabled.  </a:t>
            </a:r>
          </a:p>
          <a:p>
            <a:r>
              <a:rPr lang="en-US" dirty="0"/>
              <a:t>A customized relevant message regarding why the due date was changed may be added to the letter.</a:t>
            </a:r>
          </a:p>
          <a:p>
            <a:endParaRPr lang="en-US" dirty="0"/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056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9778"/>
            <a:ext cx="9143999" cy="1240583"/>
          </a:xfrm>
        </p:spPr>
        <p:txBody>
          <a:bodyPr/>
          <a:lstStyle/>
          <a:p>
            <a:r>
              <a:rPr lang="en-US" sz="2600" dirty="0"/>
              <a:t>Example before the job "Loans - Due Date Correction after Calendar Change" runs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295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000" dirty="0"/>
              <a:t>Example before the job "Loans - Due Date Correction after Calendar Change" runs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654097"/>
            <a:ext cx="8424936" cy="3925725"/>
          </a:xfrm>
        </p:spPr>
        <p:txBody>
          <a:bodyPr>
            <a:normAutofit/>
          </a:bodyPr>
          <a:lstStyle/>
          <a:p>
            <a:r>
              <a:rPr lang="en-US" dirty="0"/>
              <a:t>Patron Alicia Chen has three items from Main Library on Loan and due March 31,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A3C2D2-CEFF-47DA-9AA9-CAF74C1D4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430" y="1507810"/>
            <a:ext cx="7280978" cy="31521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CA8B04-7871-45AA-9821-096CD498AEF4}"/>
              </a:ext>
            </a:extLst>
          </p:cNvPr>
          <p:cNvSpPr/>
          <p:nvPr/>
        </p:nvSpPr>
        <p:spPr>
          <a:xfrm>
            <a:off x="3548613" y="2922537"/>
            <a:ext cx="1023388" cy="16654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EA1FA9-BA37-42F5-AD4B-857F263627EE}"/>
              </a:ext>
            </a:extLst>
          </p:cNvPr>
          <p:cNvSpPr/>
          <p:nvPr/>
        </p:nvSpPr>
        <p:spPr>
          <a:xfrm>
            <a:off x="7020272" y="2922537"/>
            <a:ext cx="655991" cy="16654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61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000" dirty="0"/>
              <a:t>Example before the job "Loans - Due Date Correction after Calendar Change" runs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654097"/>
            <a:ext cx="8424936" cy="3925725"/>
          </a:xfrm>
        </p:spPr>
        <p:txBody>
          <a:bodyPr>
            <a:normAutofit/>
          </a:bodyPr>
          <a:lstStyle/>
          <a:p>
            <a:r>
              <a:rPr lang="en-US" dirty="0"/>
              <a:t>The staff need to unexpectedly close the Main Library from March 26 to April 15, 2020.</a:t>
            </a:r>
          </a:p>
          <a:p>
            <a:r>
              <a:rPr lang="en-US" dirty="0"/>
              <a:t>Therefore Alicia’s loans will be due when the library is closed.</a:t>
            </a:r>
          </a:p>
          <a:p>
            <a:r>
              <a:rPr lang="en-US" dirty="0"/>
              <a:t>The staff navigate to the Main Library opening hours via:</a:t>
            </a:r>
            <a:br>
              <a:rPr lang="en-US" dirty="0"/>
            </a:br>
            <a:r>
              <a:rPr lang="en-US" dirty="0"/>
              <a:t>Configuration &gt; Configuring Main Library &gt; Fulfillment &gt; Library Management &gt; Opening Hours</a:t>
            </a:r>
          </a:p>
        </p:txBody>
      </p:sp>
    </p:spTree>
    <p:extLst>
      <p:ext uri="{BB962C8B-B14F-4D97-AF65-F5344CB8AC3E}">
        <p14:creationId xmlns:p14="http://schemas.microsoft.com/office/powerpoint/2010/main" val="99725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F3F36D3-3A3F-44F0-A579-FB8F077ED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0095"/>
            <a:ext cx="9144000" cy="29433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000" dirty="0"/>
              <a:t>Example before the job "Loans - Due Date Correction after Calendar Change" runs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A8B04-7871-45AA-9821-096CD498AEF4}"/>
              </a:ext>
            </a:extLst>
          </p:cNvPr>
          <p:cNvSpPr/>
          <p:nvPr/>
        </p:nvSpPr>
        <p:spPr>
          <a:xfrm>
            <a:off x="0" y="1100095"/>
            <a:ext cx="1979712" cy="6075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EA1FA9-BA37-42F5-AD4B-857F263627EE}"/>
              </a:ext>
            </a:extLst>
          </p:cNvPr>
          <p:cNvSpPr/>
          <p:nvPr/>
        </p:nvSpPr>
        <p:spPr>
          <a:xfrm>
            <a:off x="1979712" y="2469599"/>
            <a:ext cx="11521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64495"/>
      </p:ext>
    </p:extLst>
  </p:cSld>
  <p:clrMapOvr>
    <a:masterClrMapping/>
  </p:clrMapOvr>
</p:sld>
</file>

<file path=ppt/theme/theme1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15000</TotalTime>
  <Words>853</Words>
  <Application>Microsoft Office PowerPoint</Application>
  <PresentationFormat>On-screen Show (16:9)</PresentationFormat>
  <Paragraphs>85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Ex_Libris_2020</vt:lpstr>
      <vt:lpstr>How to change the due date of a loan and send letter to patron after changing the calendar (using job Loans - Due Date Correction after Calendar Change)</vt:lpstr>
      <vt:lpstr>PowerPoint Presentation</vt:lpstr>
      <vt:lpstr>Introduction</vt:lpstr>
      <vt:lpstr>Introduction</vt:lpstr>
      <vt:lpstr>Introduction</vt:lpstr>
      <vt:lpstr>Example before the job "Loans - Due Date Correction after Calendar Change" runs</vt:lpstr>
      <vt:lpstr>Example before the job "Loans - Due Date Correction after Calendar Change" runs</vt:lpstr>
      <vt:lpstr>Example before the job "Loans - Due Date Correction after Calendar Change" runs</vt:lpstr>
      <vt:lpstr>Example before the job "Loans - Due Date Correction after Calendar Change" runs</vt:lpstr>
      <vt:lpstr>Example before the job "Loans - Due Date Correction after Calendar Change" runs</vt:lpstr>
      <vt:lpstr>Example before the job "Loans - Due Date Correction after Calendar Change" runs</vt:lpstr>
      <vt:lpstr>Example before the job "Loans - Due Date Correction after Calendar Change" runs</vt:lpstr>
      <vt:lpstr>Adding a message to the "Loan Status Notice" letter </vt:lpstr>
      <vt:lpstr>Adding a message to the "Loan Status Notice" letter </vt:lpstr>
      <vt:lpstr>Adding a message to the "Loan Status Notice" letter </vt:lpstr>
      <vt:lpstr>Adding a message to the "Loan Status Notice" letter </vt:lpstr>
      <vt:lpstr>Adding a message to the "Loan Status Notice" letter </vt:lpstr>
      <vt:lpstr>Adding a message to the "Loan Status Notice" letter </vt:lpstr>
      <vt:lpstr>Example after the job "Loans - Due Date Correction after Calendar Change" runs</vt:lpstr>
      <vt:lpstr>Example after the job "Loans - Due Date Correction after Calendar Change" runs</vt:lpstr>
      <vt:lpstr>Example after the job "Loans - Due Date Correction after Calendar Change" runs</vt:lpstr>
      <vt:lpstr>Example after the job "Loans - Due Date Correction after Calendar Change" runs</vt:lpstr>
      <vt:lpstr>Example after the job "Loans - Due Date Correction after Calendar Change" runs</vt:lpstr>
      <vt:lpstr>Example after the job "Loans - Due Date Correction after Calendar Change" runs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617</cp:revision>
  <dcterms:created xsi:type="dcterms:W3CDTF">2017-01-02T15:10:30Z</dcterms:created>
  <dcterms:modified xsi:type="dcterms:W3CDTF">2020-03-25T08:50:48Z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