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1736" r:id="rId2"/>
    <p:sldId id="1724" r:id="rId3"/>
    <p:sldId id="1779" r:id="rId4"/>
    <p:sldId id="310" r:id="rId5"/>
    <p:sldId id="1803" r:id="rId6"/>
    <p:sldId id="1778" r:id="rId7"/>
    <p:sldId id="1781" r:id="rId8"/>
    <p:sldId id="1804" r:id="rId9"/>
    <p:sldId id="1777" r:id="rId10"/>
    <p:sldId id="1749" r:id="rId11"/>
    <p:sldId id="1816" r:id="rId12"/>
    <p:sldId id="1817" r:id="rId13"/>
    <p:sldId id="1750" r:id="rId14"/>
    <p:sldId id="1751" r:id="rId15"/>
    <p:sldId id="1818" r:id="rId16"/>
    <p:sldId id="1819" r:id="rId17"/>
    <p:sldId id="1776" r:id="rId18"/>
    <p:sldId id="1801" r:id="rId19"/>
    <p:sldId id="1821" r:id="rId20"/>
    <p:sldId id="1822" r:id="rId21"/>
    <p:sldId id="1823" r:id="rId22"/>
    <p:sldId id="1824" r:id="rId23"/>
    <p:sldId id="1825" r:id="rId24"/>
    <p:sldId id="1826" r:id="rId25"/>
    <p:sldId id="1827" r:id="rId26"/>
    <p:sldId id="1828" r:id="rId27"/>
    <p:sldId id="1829" r:id="rId28"/>
    <p:sldId id="1831" r:id="rId29"/>
    <p:sldId id="1832" r:id="rId30"/>
    <p:sldId id="1833" r:id="rId31"/>
    <p:sldId id="1834" r:id="rId32"/>
    <p:sldId id="1835" r:id="rId33"/>
    <p:sldId id="1837" r:id="rId34"/>
    <p:sldId id="1838" r:id="rId35"/>
    <p:sldId id="1839" r:id="rId36"/>
    <p:sldId id="1840" r:id="rId37"/>
    <p:sldId id="1841" r:id="rId38"/>
    <p:sldId id="1842" r:id="rId39"/>
    <p:sldId id="1843" r:id="rId40"/>
    <p:sldId id="1844" r:id="rId41"/>
    <p:sldId id="1845" r:id="rId42"/>
    <p:sldId id="1714"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27-Mar-20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27-Mar-20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50Inventory/020Managing_Electronic_Resource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icolc.net/statement/statement-global-covid-19-pandemic-and-its-impact-library-services-and-resources" TargetMode="External"/><Relationship Id="rId2" Type="http://schemas.openxmlformats.org/officeDocument/2006/relationships/hyperlink" Target="https://blog.press.umich.edu/2020/03/ump-covid-19-free-access/" TargetMode="External"/><Relationship Id="rId1" Type="http://schemas.openxmlformats.org/officeDocument/2006/relationships/slideLayout" Target="../slideLayouts/slideLayout8.xml"/><Relationship Id="rId4" Type="http://schemas.openxmlformats.org/officeDocument/2006/relationships/hyperlink" Target="https://www.press.umich.edu/libraria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sz="2800" dirty="0"/>
              <a:t>How to activate an electronic collection for a limited </a:t>
            </a:r>
            <a:r>
              <a:rPr lang="en-US" sz="2800"/>
              <a:t>time period</a:t>
            </a:r>
            <a:endParaRPr lang="en-US" sz="2800" dirty="0"/>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is it done?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627534"/>
            <a:ext cx="8784976" cy="3979385"/>
          </a:xfrm>
        </p:spPr>
        <p:txBody>
          <a:bodyPr>
            <a:normAutofit/>
          </a:bodyPr>
          <a:lstStyle/>
          <a:p>
            <a:r>
              <a:rPr lang="en-US" dirty="0"/>
              <a:t>Let’s find University of Michigan Press Ebook Collection (UMP EBC) in the Alma Community Zone and activate it</a:t>
            </a:r>
          </a:p>
        </p:txBody>
      </p:sp>
      <p:pic>
        <p:nvPicPr>
          <p:cNvPr id="4" name="Picture 3">
            <a:extLst>
              <a:ext uri="{FF2B5EF4-FFF2-40B4-BE49-F238E27FC236}">
                <a16:creationId xmlns:a16="http://schemas.microsoft.com/office/drawing/2014/main" id="{82207176-3BC0-4B84-B42D-C87FA5F34B16}"/>
              </a:ext>
            </a:extLst>
          </p:cNvPr>
          <p:cNvPicPr>
            <a:picLocks noChangeAspect="1"/>
          </p:cNvPicPr>
          <p:nvPr/>
        </p:nvPicPr>
        <p:blipFill>
          <a:blip r:embed="rId2"/>
          <a:stretch>
            <a:fillRect/>
          </a:stretch>
        </p:blipFill>
        <p:spPr>
          <a:xfrm>
            <a:off x="755576" y="1437411"/>
            <a:ext cx="7482606" cy="3274148"/>
          </a:xfrm>
          <a:prstGeom prst="rect">
            <a:avLst/>
          </a:prstGeom>
          <a:ln>
            <a:solidFill>
              <a:schemeClr val="tx1"/>
            </a:solidFill>
          </a:ln>
        </p:spPr>
      </p:pic>
      <p:sp>
        <p:nvSpPr>
          <p:cNvPr id="8" name="Rectangle 7">
            <a:extLst>
              <a:ext uri="{FF2B5EF4-FFF2-40B4-BE49-F238E27FC236}">
                <a16:creationId xmlns:a16="http://schemas.microsoft.com/office/drawing/2014/main" id="{3BF00645-83F4-451A-AA2C-775D6D2D0008}"/>
              </a:ext>
            </a:extLst>
          </p:cNvPr>
          <p:cNvSpPr/>
          <p:nvPr/>
        </p:nvSpPr>
        <p:spPr>
          <a:xfrm>
            <a:off x="1691680" y="2417302"/>
            <a:ext cx="1080120" cy="341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379154-C778-4D32-89B6-29BE95848122}"/>
              </a:ext>
            </a:extLst>
          </p:cNvPr>
          <p:cNvSpPr/>
          <p:nvPr/>
        </p:nvSpPr>
        <p:spPr>
          <a:xfrm>
            <a:off x="6402344" y="1494974"/>
            <a:ext cx="360040" cy="267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B5DF4B-23BA-44A5-A727-4A236351DEEB}"/>
              </a:ext>
            </a:extLst>
          </p:cNvPr>
          <p:cNvSpPr/>
          <p:nvPr/>
        </p:nvSpPr>
        <p:spPr>
          <a:xfrm>
            <a:off x="7308304" y="319135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FCD7FE-C45A-4C06-A244-B94C8FF0BBE2}"/>
              </a:ext>
            </a:extLst>
          </p:cNvPr>
          <p:cNvSpPr txBox="1"/>
          <p:nvPr/>
        </p:nvSpPr>
        <p:spPr>
          <a:xfrm>
            <a:off x="6696236" y="3962847"/>
            <a:ext cx="2376264" cy="738664"/>
          </a:xfrm>
          <a:prstGeom prst="rect">
            <a:avLst/>
          </a:prstGeom>
          <a:solidFill>
            <a:srgbClr val="FFFF00"/>
          </a:solidFill>
          <a:ln>
            <a:solidFill>
              <a:schemeClr val="tx1"/>
            </a:solidFill>
          </a:ln>
        </p:spPr>
        <p:txBody>
          <a:bodyPr wrap="square" rtlCol="0">
            <a:spAutoFit/>
          </a:bodyPr>
          <a:lstStyle/>
          <a:p>
            <a:r>
              <a:rPr lang="en-US" sz="1400" dirty="0"/>
              <a:t>By the way we see that it was contributed by a member of the Alma Community</a:t>
            </a:r>
          </a:p>
        </p:txBody>
      </p:sp>
      <p:cxnSp>
        <p:nvCxnSpPr>
          <p:cNvPr id="13" name="Straight Arrow Connector 12">
            <a:extLst>
              <a:ext uri="{FF2B5EF4-FFF2-40B4-BE49-F238E27FC236}">
                <a16:creationId xmlns:a16="http://schemas.microsoft.com/office/drawing/2014/main" id="{31F6BD3B-F3B1-4DB5-8FF2-049BF03348D6}"/>
              </a:ext>
            </a:extLst>
          </p:cNvPr>
          <p:cNvCxnSpPr/>
          <p:nvPr/>
        </p:nvCxnSpPr>
        <p:spPr>
          <a:xfrm flipH="1">
            <a:off x="6876256" y="3723878"/>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56E3EE-FD23-412E-9286-5D70AFA39C21}"/>
              </a:ext>
            </a:extLst>
          </p:cNvPr>
          <p:cNvCxnSpPr>
            <a:cxnSpLocks/>
          </p:cNvCxnSpPr>
          <p:nvPr/>
        </p:nvCxnSpPr>
        <p:spPr>
          <a:xfrm flipV="1">
            <a:off x="7608062" y="3722206"/>
            <a:ext cx="0" cy="22440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5F03022-FA32-426F-9861-A7C320D71CD3}"/>
              </a:ext>
            </a:extLst>
          </p:cNvPr>
          <p:cNvSpPr txBox="1"/>
          <p:nvPr/>
        </p:nvSpPr>
        <p:spPr>
          <a:xfrm>
            <a:off x="5725852" y="2392352"/>
            <a:ext cx="1841860" cy="307777"/>
          </a:xfrm>
          <a:prstGeom prst="rect">
            <a:avLst/>
          </a:prstGeom>
          <a:solidFill>
            <a:srgbClr val="FFFF00"/>
          </a:solidFill>
          <a:ln>
            <a:solidFill>
              <a:schemeClr val="tx1"/>
            </a:solidFill>
          </a:ln>
        </p:spPr>
        <p:txBody>
          <a:bodyPr wrap="square" rtlCol="0">
            <a:spAutoFit/>
          </a:bodyPr>
          <a:lstStyle/>
          <a:p>
            <a:r>
              <a:rPr lang="en-US" sz="1400" dirty="0"/>
              <a:t>We will click "Activate"</a:t>
            </a:r>
          </a:p>
        </p:txBody>
      </p:sp>
      <p:cxnSp>
        <p:nvCxnSpPr>
          <p:cNvPr id="18" name="Straight Arrow Connector 17">
            <a:extLst>
              <a:ext uri="{FF2B5EF4-FFF2-40B4-BE49-F238E27FC236}">
                <a16:creationId xmlns:a16="http://schemas.microsoft.com/office/drawing/2014/main" id="{F77FFCE7-FF23-4695-9D5F-6ADE37575266}"/>
              </a:ext>
            </a:extLst>
          </p:cNvPr>
          <p:cNvCxnSpPr>
            <a:cxnSpLocks/>
          </p:cNvCxnSpPr>
          <p:nvPr/>
        </p:nvCxnSpPr>
        <p:spPr>
          <a:xfrm>
            <a:off x="7518102" y="2700129"/>
            <a:ext cx="0" cy="4912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50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is it done?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627534"/>
            <a:ext cx="8784976" cy="3979385"/>
          </a:xfrm>
        </p:spPr>
        <p:txBody>
          <a:bodyPr>
            <a:normAutofit/>
          </a:bodyPr>
          <a:lstStyle/>
          <a:p>
            <a:r>
              <a:rPr lang="en-US" dirty="0"/>
              <a:t>When activating the full text service (as part of the activation wizard) we will fill in the "Active Until Date" to be the end of the semester.</a:t>
            </a:r>
          </a:p>
          <a:p>
            <a:r>
              <a:rPr lang="en-US" dirty="0"/>
              <a:t>It is also a good idea to fill in the public note to explain that it is available for a limited time</a:t>
            </a:r>
          </a:p>
          <a:p>
            <a:endParaRPr lang="en-US" dirty="0"/>
          </a:p>
        </p:txBody>
      </p:sp>
    </p:spTree>
    <p:extLst>
      <p:ext uri="{BB962C8B-B14F-4D97-AF65-F5344CB8AC3E}">
        <p14:creationId xmlns:p14="http://schemas.microsoft.com/office/powerpoint/2010/main" val="75489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C473AB-A8B6-4CB4-8E6E-1201C5DFEAC2}"/>
              </a:ext>
            </a:extLst>
          </p:cNvPr>
          <p:cNvPicPr>
            <a:picLocks noChangeAspect="1"/>
          </p:cNvPicPr>
          <p:nvPr/>
        </p:nvPicPr>
        <p:blipFill>
          <a:blip r:embed="rId2"/>
          <a:stretch>
            <a:fillRect/>
          </a:stretch>
        </p:blipFill>
        <p:spPr>
          <a:xfrm>
            <a:off x="0" y="801698"/>
            <a:ext cx="9144000" cy="378994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59532" y="26530"/>
            <a:ext cx="8424936" cy="576064"/>
          </a:xfrm>
        </p:spPr>
        <p:txBody>
          <a:bodyPr/>
          <a:lstStyle/>
          <a:p>
            <a:r>
              <a:rPr lang="en-US" dirty="0"/>
              <a:t>How is it done?</a:t>
            </a:r>
          </a:p>
        </p:txBody>
      </p:sp>
      <p:sp>
        <p:nvSpPr>
          <p:cNvPr id="10" name="Rectangle 9">
            <a:extLst>
              <a:ext uri="{FF2B5EF4-FFF2-40B4-BE49-F238E27FC236}">
                <a16:creationId xmlns:a16="http://schemas.microsoft.com/office/drawing/2014/main" id="{BDB5DF4B-23BA-44A5-A727-4A236351DEEB}"/>
              </a:ext>
            </a:extLst>
          </p:cNvPr>
          <p:cNvSpPr/>
          <p:nvPr/>
        </p:nvSpPr>
        <p:spPr>
          <a:xfrm>
            <a:off x="4644007" y="3193508"/>
            <a:ext cx="2232223" cy="420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6FCD7FE-C45A-4C06-A244-B94C8FF0BBE2}"/>
              </a:ext>
            </a:extLst>
          </p:cNvPr>
          <p:cNvSpPr txBox="1"/>
          <p:nvPr/>
        </p:nvSpPr>
        <p:spPr>
          <a:xfrm>
            <a:off x="1584585" y="4452495"/>
            <a:ext cx="3923519" cy="307777"/>
          </a:xfrm>
          <a:prstGeom prst="rect">
            <a:avLst/>
          </a:prstGeom>
          <a:solidFill>
            <a:srgbClr val="FFFF00"/>
          </a:solidFill>
          <a:ln>
            <a:solidFill>
              <a:schemeClr val="tx1"/>
            </a:solidFill>
          </a:ln>
        </p:spPr>
        <p:txBody>
          <a:bodyPr wrap="square" rtlCol="0">
            <a:spAutoFit/>
          </a:bodyPr>
          <a:lstStyle/>
          <a:p>
            <a:r>
              <a:rPr lang="en-US" sz="1400" dirty="0"/>
              <a:t>End users will know that it is temporary available</a:t>
            </a:r>
          </a:p>
        </p:txBody>
      </p:sp>
      <p:cxnSp>
        <p:nvCxnSpPr>
          <p:cNvPr id="13" name="Straight Arrow Connector 12">
            <a:extLst>
              <a:ext uri="{FF2B5EF4-FFF2-40B4-BE49-F238E27FC236}">
                <a16:creationId xmlns:a16="http://schemas.microsoft.com/office/drawing/2014/main" id="{31F6BD3B-F3B1-4DB5-8FF2-049BF03348D6}"/>
              </a:ext>
            </a:extLst>
          </p:cNvPr>
          <p:cNvCxnSpPr>
            <a:cxnSpLocks/>
          </p:cNvCxnSpPr>
          <p:nvPr/>
        </p:nvCxnSpPr>
        <p:spPr>
          <a:xfrm flipV="1">
            <a:off x="3942177" y="4155926"/>
            <a:ext cx="0" cy="2965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5F03022-FA32-426F-9861-A7C320D71CD3}"/>
              </a:ext>
            </a:extLst>
          </p:cNvPr>
          <p:cNvSpPr txBox="1"/>
          <p:nvPr/>
        </p:nvSpPr>
        <p:spPr>
          <a:xfrm>
            <a:off x="5030844" y="2173147"/>
            <a:ext cx="1841860" cy="523220"/>
          </a:xfrm>
          <a:prstGeom prst="rect">
            <a:avLst/>
          </a:prstGeom>
          <a:solidFill>
            <a:srgbClr val="FFFF00"/>
          </a:solidFill>
          <a:ln>
            <a:solidFill>
              <a:schemeClr val="tx1"/>
            </a:solidFill>
          </a:ln>
        </p:spPr>
        <p:txBody>
          <a:bodyPr wrap="square" rtlCol="0">
            <a:spAutoFit/>
          </a:bodyPr>
          <a:lstStyle/>
          <a:p>
            <a:r>
              <a:rPr lang="en-US" sz="1400" dirty="0"/>
              <a:t>Will be active until the end of the semester</a:t>
            </a:r>
          </a:p>
        </p:txBody>
      </p:sp>
      <p:cxnSp>
        <p:nvCxnSpPr>
          <p:cNvPr id="18" name="Straight Arrow Connector 17">
            <a:extLst>
              <a:ext uri="{FF2B5EF4-FFF2-40B4-BE49-F238E27FC236}">
                <a16:creationId xmlns:a16="http://schemas.microsoft.com/office/drawing/2014/main" id="{F77FFCE7-FF23-4695-9D5F-6ADE37575266}"/>
              </a:ext>
            </a:extLst>
          </p:cNvPr>
          <p:cNvCxnSpPr>
            <a:cxnSpLocks/>
          </p:cNvCxnSpPr>
          <p:nvPr/>
        </p:nvCxnSpPr>
        <p:spPr>
          <a:xfrm>
            <a:off x="6228184" y="2696367"/>
            <a:ext cx="0" cy="4912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84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C3A99-CCE4-4FBB-85ED-7EEE506B98FB}"/>
              </a:ext>
            </a:extLst>
          </p:cNvPr>
          <p:cNvPicPr>
            <a:picLocks noChangeAspect="1"/>
          </p:cNvPicPr>
          <p:nvPr/>
        </p:nvPicPr>
        <p:blipFill>
          <a:blip r:embed="rId2"/>
          <a:stretch>
            <a:fillRect/>
          </a:stretch>
        </p:blipFill>
        <p:spPr>
          <a:xfrm>
            <a:off x="0" y="1607485"/>
            <a:ext cx="9144000" cy="276446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is it done?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46479"/>
            <a:ext cx="8424936" cy="3979385"/>
          </a:xfrm>
        </p:spPr>
        <p:txBody>
          <a:bodyPr>
            <a:normAutofit/>
          </a:bodyPr>
          <a:lstStyle/>
          <a:p>
            <a:r>
              <a:rPr lang="en-US" sz="2000" dirty="0"/>
              <a:t>We can see via "Monitor Jobs" that the electronic collection activation job for "University of Michigan Press Ebook Collection (UMP EBC)" has completed</a:t>
            </a:r>
          </a:p>
        </p:txBody>
      </p:sp>
      <p:sp>
        <p:nvSpPr>
          <p:cNvPr id="7" name="Rectangle 6">
            <a:extLst>
              <a:ext uri="{FF2B5EF4-FFF2-40B4-BE49-F238E27FC236}">
                <a16:creationId xmlns:a16="http://schemas.microsoft.com/office/drawing/2014/main" id="{D6AE04FF-0178-443B-B296-0A89069C3EE6}"/>
              </a:ext>
            </a:extLst>
          </p:cNvPr>
          <p:cNvSpPr/>
          <p:nvPr/>
        </p:nvSpPr>
        <p:spPr>
          <a:xfrm>
            <a:off x="4572000" y="3867894"/>
            <a:ext cx="936104" cy="504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5DB1E2-2DB9-491C-9B31-E84AD3C2C9FD}"/>
              </a:ext>
            </a:extLst>
          </p:cNvPr>
          <p:cNvSpPr/>
          <p:nvPr/>
        </p:nvSpPr>
        <p:spPr>
          <a:xfrm>
            <a:off x="415788" y="3847798"/>
            <a:ext cx="2295879" cy="504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20F66B-426D-4793-8F16-BE77ACAB80EB}"/>
              </a:ext>
            </a:extLst>
          </p:cNvPr>
          <p:cNvSpPr/>
          <p:nvPr/>
        </p:nvSpPr>
        <p:spPr>
          <a:xfrm>
            <a:off x="1801364" y="2245047"/>
            <a:ext cx="784556" cy="263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39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045B2B-9E8B-4025-9DB4-250AA0F30123}"/>
              </a:ext>
            </a:extLst>
          </p:cNvPr>
          <p:cNvPicPr>
            <a:picLocks noChangeAspect="1"/>
          </p:cNvPicPr>
          <p:nvPr/>
        </p:nvPicPr>
        <p:blipFill>
          <a:blip r:embed="rId2"/>
          <a:stretch>
            <a:fillRect/>
          </a:stretch>
        </p:blipFill>
        <p:spPr>
          <a:xfrm>
            <a:off x="899592" y="771551"/>
            <a:ext cx="7607572" cy="383282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is it done?</a:t>
            </a:r>
          </a:p>
        </p:txBody>
      </p:sp>
      <p:sp>
        <p:nvSpPr>
          <p:cNvPr id="12" name="Rectangle 11">
            <a:extLst>
              <a:ext uri="{FF2B5EF4-FFF2-40B4-BE49-F238E27FC236}">
                <a16:creationId xmlns:a16="http://schemas.microsoft.com/office/drawing/2014/main" id="{58A7DB4A-8E05-43B7-B9BD-CA0398BC3433}"/>
              </a:ext>
            </a:extLst>
          </p:cNvPr>
          <p:cNvSpPr/>
          <p:nvPr/>
        </p:nvSpPr>
        <p:spPr>
          <a:xfrm>
            <a:off x="923338" y="1851670"/>
            <a:ext cx="91235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3E4D01-29E4-42B0-9525-557485F67122}"/>
              </a:ext>
            </a:extLst>
          </p:cNvPr>
          <p:cNvSpPr/>
          <p:nvPr/>
        </p:nvSpPr>
        <p:spPr>
          <a:xfrm>
            <a:off x="6660232" y="915566"/>
            <a:ext cx="33629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DA5B25-27C3-4B37-A164-EF6261B73366}"/>
              </a:ext>
            </a:extLst>
          </p:cNvPr>
          <p:cNvSpPr txBox="1"/>
          <p:nvPr/>
        </p:nvSpPr>
        <p:spPr>
          <a:xfrm>
            <a:off x="1719141" y="4013693"/>
            <a:ext cx="2553024" cy="646331"/>
          </a:xfrm>
          <a:prstGeom prst="rect">
            <a:avLst/>
          </a:prstGeom>
          <a:solidFill>
            <a:srgbClr val="FFFF00"/>
          </a:solidFill>
          <a:ln>
            <a:solidFill>
              <a:schemeClr val="tx1"/>
            </a:solidFill>
          </a:ln>
        </p:spPr>
        <p:txBody>
          <a:bodyPr wrap="square" rtlCol="0">
            <a:spAutoFit/>
          </a:bodyPr>
          <a:lstStyle/>
          <a:p>
            <a:r>
              <a:rPr lang="en-US" dirty="0"/>
              <a:t>Active in the institution and linked to CZ</a:t>
            </a:r>
          </a:p>
        </p:txBody>
      </p:sp>
      <p:cxnSp>
        <p:nvCxnSpPr>
          <p:cNvPr id="13" name="Straight Arrow Connector 12">
            <a:extLst>
              <a:ext uri="{FF2B5EF4-FFF2-40B4-BE49-F238E27FC236}">
                <a16:creationId xmlns:a16="http://schemas.microsoft.com/office/drawing/2014/main" id="{F8FDC452-4CA1-4A8F-B8A6-73AA1E74BE5B}"/>
              </a:ext>
            </a:extLst>
          </p:cNvPr>
          <p:cNvCxnSpPr>
            <a:cxnSpLocks/>
          </p:cNvCxnSpPr>
          <p:nvPr/>
        </p:nvCxnSpPr>
        <p:spPr>
          <a:xfrm flipV="1">
            <a:off x="1225929" y="3723878"/>
            <a:ext cx="0"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95BDB8-3AAA-473F-AB98-09D100CA9598}"/>
              </a:ext>
            </a:extLst>
          </p:cNvPr>
          <p:cNvCxnSpPr>
            <a:cxnSpLocks/>
          </p:cNvCxnSpPr>
          <p:nvPr/>
        </p:nvCxnSpPr>
        <p:spPr>
          <a:xfrm>
            <a:off x="1225929" y="4299942"/>
            <a:ext cx="48147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32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E7F38-6D04-4639-99FF-3469106863EC}"/>
              </a:ext>
            </a:extLst>
          </p:cNvPr>
          <p:cNvPicPr>
            <a:picLocks noChangeAspect="1"/>
          </p:cNvPicPr>
          <p:nvPr/>
        </p:nvPicPr>
        <p:blipFill>
          <a:blip r:embed="rId2"/>
          <a:stretch>
            <a:fillRect/>
          </a:stretch>
        </p:blipFill>
        <p:spPr>
          <a:xfrm>
            <a:off x="176212" y="1234691"/>
            <a:ext cx="8791575" cy="30384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is it done?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46479"/>
            <a:ext cx="8424936" cy="3979385"/>
          </a:xfrm>
        </p:spPr>
        <p:txBody>
          <a:bodyPr>
            <a:normAutofit/>
          </a:bodyPr>
          <a:lstStyle/>
          <a:p>
            <a:r>
              <a:rPr lang="en-US" sz="2000" dirty="0"/>
              <a:t>Let’s take a look at the service</a:t>
            </a:r>
          </a:p>
        </p:txBody>
      </p:sp>
      <p:sp>
        <p:nvSpPr>
          <p:cNvPr id="7" name="Rectangle 6">
            <a:extLst>
              <a:ext uri="{FF2B5EF4-FFF2-40B4-BE49-F238E27FC236}">
                <a16:creationId xmlns:a16="http://schemas.microsoft.com/office/drawing/2014/main" id="{D6AE04FF-0178-443B-B296-0A89069C3EE6}"/>
              </a:ext>
            </a:extLst>
          </p:cNvPr>
          <p:cNvSpPr/>
          <p:nvPr/>
        </p:nvSpPr>
        <p:spPr>
          <a:xfrm>
            <a:off x="7236296" y="3404755"/>
            <a:ext cx="936104" cy="247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98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99DE0-2047-49B6-B964-AB0FDF938CFB}"/>
              </a:ext>
            </a:extLst>
          </p:cNvPr>
          <p:cNvPicPr>
            <a:picLocks noChangeAspect="1"/>
          </p:cNvPicPr>
          <p:nvPr/>
        </p:nvPicPr>
        <p:blipFill>
          <a:blip r:embed="rId2"/>
          <a:stretch>
            <a:fillRect/>
          </a:stretch>
        </p:blipFill>
        <p:spPr>
          <a:xfrm>
            <a:off x="0" y="1188474"/>
            <a:ext cx="9144000" cy="354351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is it done?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46479"/>
            <a:ext cx="8424936" cy="3979385"/>
          </a:xfrm>
        </p:spPr>
        <p:txBody>
          <a:bodyPr>
            <a:normAutofit/>
          </a:bodyPr>
          <a:lstStyle/>
          <a:p>
            <a:r>
              <a:rPr lang="en-US" sz="2000" dirty="0"/>
              <a:t>Active until June 30, 2020</a:t>
            </a:r>
          </a:p>
        </p:txBody>
      </p:sp>
      <p:sp>
        <p:nvSpPr>
          <p:cNvPr id="7" name="Rectangle 6">
            <a:extLst>
              <a:ext uri="{FF2B5EF4-FFF2-40B4-BE49-F238E27FC236}">
                <a16:creationId xmlns:a16="http://schemas.microsoft.com/office/drawing/2014/main" id="{D6AE04FF-0178-443B-B296-0A89069C3EE6}"/>
              </a:ext>
            </a:extLst>
          </p:cNvPr>
          <p:cNvSpPr/>
          <p:nvPr/>
        </p:nvSpPr>
        <p:spPr>
          <a:xfrm>
            <a:off x="4716016" y="4475288"/>
            <a:ext cx="2016224" cy="247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56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40192" y="3319778"/>
            <a:ext cx="9036495" cy="1240583"/>
          </a:xfrm>
        </p:spPr>
        <p:txBody>
          <a:bodyPr/>
          <a:lstStyle/>
          <a:p>
            <a:r>
              <a:rPr lang="en-US" sz="2600" dirty="0"/>
              <a:t>The electronic collection in Primo</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17822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95536" y="771550"/>
            <a:ext cx="8424936" cy="3979385"/>
          </a:xfrm>
        </p:spPr>
        <p:txBody>
          <a:bodyPr/>
          <a:lstStyle/>
          <a:p>
            <a:r>
              <a:rPr lang="en-US" dirty="0"/>
              <a:t>In Alma we can see that one of the portfolios in the collection is "Breaking ground: pioneering women archaeologists" </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rmAutofit/>
          </a:bodyPr>
          <a:lstStyle/>
          <a:p>
            <a:r>
              <a:rPr lang="en-US" dirty="0"/>
              <a:t>The electronic collection in Primo</a:t>
            </a:r>
          </a:p>
        </p:txBody>
      </p:sp>
      <p:pic>
        <p:nvPicPr>
          <p:cNvPr id="3" name="Picture 2">
            <a:extLst>
              <a:ext uri="{FF2B5EF4-FFF2-40B4-BE49-F238E27FC236}">
                <a16:creationId xmlns:a16="http://schemas.microsoft.com/office/drawing/2014/main" id="{6D27F072-035A-4594-BF74-6805B48FCF14}"/>
              </a:ext>
            </a:extLst>
          </p:cNvPr>
          <p:cNvPicPr>
            <a:picLocks noChangeAspect="1"/>
          </p:cNvPicPr>
          <p:nvPr/>
        </p:nvPicPr>
        <p:blipFill>
          <a:blip r:embed="rId2"/>
          <a:stretch>
            <a:fillRect/>
          </a:stretch>
        </p:blipFill>
        <p:spPr>
          <a:xfrm>
            <a:off x="725066" y="1666898"/>
            <a:ext cx="7837884" cy="3084037"/>
          </a:xfrm>
          <a:prstGeom prst="rect">
            <a:avLst/>
          </a:prstGeom>
          <a:ln>
            <a:solidFill>
              <a:schemeClr val="tx1"/>
            </a:solidFill>
          </a:ln>
        </p:spPr>
      </p:pic>
      <p:sp>
        <p:nvSpPr>
          <p:cNvPr id="4" name="Rectangle 3">
            <a:extLst>
              <a:ext uri="{FF2B5EF4-FFF2-40B4-BE49-F238E27FC236}">
                <a16:creationId xmlns:a16="http://schemas.microsoft.com/office/drawing/2014/main" id="{FC82A9CD-D5F9-448A-891C-D0E0947DC5FC}"/>
              </a:ext>
            </a:extLst>
          </p:cNvPr>
          <p:cNvSpPr/>
          <p:nvPr/>
        </p:nvSpPr>
        <p:spPr>
          <a:xfrm>
            <a:off x="971600" y="1707654"/>
            <a:ext cx="48245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4F0D94-D82D-4B00-A0BB-F6494BF17FDD}"/>
              </a:ext>
            </a:extLst>
          </p:cNvPr>
          <p:cNvSpPr/>
          <p:nvPr/>
        </p:nvSpPr>
        <p:spPr>
          <a:xfrm>
            <a:off x="1712429" y="2920884"/>
            <a:ext cx="48245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85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54B19-0FDC-4FB1-80DE-0794CF136B88}"/>
              </a:ext>
            </a:extLst>
          </p:cNvPr>
          <p:cNvPicPr>
            <a:picLocks noChangeAspect="1"/>
          </p:cNvPicPr>
          <p:nvPr/>
        </p:nvPicPr>
        <p:blipFill>
          <a:blip r:embed="rId2"/>
          <a:stretch>
            <a:fillRect/>
          </a:stretch>
        </p:blipFill>
        <p:spPr>
          <a:xfrm>
            <a:off x="0" y="1338982"/>
            <a:ext cx="9144000" cy="33210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95536" y="771550"/>
            <a:ext cx="8424936" cy="3979385"/>
          </a:xfrm>
        </p:spPr>
        <p:txBody>
          <a:bodyPr/>
          <a:lstStyle/>
          <a:p>
            <a:r>
              <a:rPr lang="en-US" dirty="0"/>
              <a:t>Here it is in the Primo search results</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rmAutofit/>
          </a:bodyPr>
          <a:lstStyle/>
          <a:p>
            <a:r>
              <a:rPr lang="en-US" dirty="0"/>
              <a:t>The electronic collection in Primo</a:t>
            </a:r>
          </a:p>
        </p:txBody>
      </p:sp>
      <p:sp>
        <p:nvSpPr>
          <p:cNvPr id="4" name="Rectangle 3">
            <a:extLst>
              <a:ext uri="{FF2B5EF4-FFF2-40B4-BE49-F238E27FC236}">
                <a16:creationId xmlns:a16="http://schemas.microsoft.com/office/drawing/2014/main" id="{FC82A9CD-D5F9-448A-891C-D0E0947DC5FC}"/>
              </a:ext>
            </a:extLst>
          </p:cNvPr>
          <p:cNvSpPr/>
          <p:nvPr/>
        </p:nvSpPr>
        <p:spPr>
          <a:xfrm>
            <a:off x="72008" y="1419622"/>
            <a:ext cx="493204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5E8FC3-1DBF-47C9-AF91-38743F85DE60}"/>
              </a:ext>
            </a:extLst>
          </p:cNvPr>
          <p:cNvSpPr txBox="1"/>
          <p:nvPr/>
        </p:nvSpPr>
        <p:spPr>
          <a:xfrm>
            <a:off x="5004048" y="4011910"/>
            <a:ext cx="1872208" cy="584775"/>
          </a:xfrm>
          <a:prstGeom prst="rect">
            <a:avLst/>
          </a:prstGeom>
          <a:solidFill>
            <a:schemeClr val="bg1"/>
          </a:solidFill>
          <a:ln>
            <a:solidFill>
              <a:schemeClr val="accent1"/>
            </a:solidFill>
          </a:ln>
        </p:spPr>
        <p:txBody>
          <a:bodyPr wrap="square" rtlCol="0">
            <a:spAutoFit/>
          </a:bodyPr>
          <a:lstStyle/>
          <a:p>
            <a:r>
              <a:rPr lang="en-US" sz="1600" dirty="0"/>
              <a:t>We will now click "Available Online"</a:t>
            </a:r>
          </a:p>
        </p:txBody>
      </p:sp>
      <p:cxnSp>
        <p:nvCxnSpPr>
          <p:cNvPr id="9" name="Straight Arrow Connector 8">
            <a:extLst>
              <a:ext uri="{FF2B5EF4-FFF2-40B4-BE49-F238E27FC236}">
                <a16:creationId xmlns:a16="http://schemas.microsoft.com/office/drawing/2014/main" id="{BC985390-289F-4A6E-B05B-1022DAE2BF98}"/>
              </a:ext>
            </a:extLst>
          </p:cNvPr>
          <p:cNvCxnSpPr/>
          <p:nvPr/>
        </p:nvCxnSpPr>
        <p:spPr>
          <a:xfrm flipH="1">
            <a:off x="3635896" y="4227934"/>
            <a:ext cx="1368152" cy="72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92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312367"/>
          </a:xfrm>
        </p:spPr>
        <p:txBody>
          <a:bodyPr>
            <a:normAutofit/>
          </a:bodyPr>
          <a:lstStyle/>
          <a:p>
            <a:r>
              <a:rPr lang="en-US" sz="2000" dirty="0"/>
              <a:t>Introduction</a:t>
            </a:r>
          </a:p>
          <a:p>
            <a:r>
              <a:rPr lang="en-US" sz="2000" dirty="0"/>
              <a:t>For example ...</a:t>
            </a:r>
          </a:p>
          <a:p>
            <a:r>
              <a:rPr lang="en-US" sz="2000" dirty="0"/>
              <a:t>How is it done?</a:t>
            </a:r>
          </a:p>
          <a:p>
            <a:r>
              <a:rPr lang="en-US" sz="2000" dirty="0"/>
              <a:t>The electronic collection in Primo</a:t>
            </a:r>
          </a:p>
          <a:p>
            <a:r>
              <a:rPr lang="en-US" sz="2000" dirty="0"/>
              <a:t>Removing the electronic collection after the "active until" date passes</a:t>
            </a:r>
          </a:p>
          <a:p>
            <a:r>
              <a:rPr lang="en-US" sz="2000" dirty="0"/>
              <a:t>Workflow when the electronic collection has already been partially subscribed to</a:t>
            </a:r>
          </a:p>
          <a:p>
            <a:endParaRPr lang="en-US" sz="2000" dirty="0"/>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95536" y="771550"/>
            <a:ext cx="8424936" cy="3979385"/>
          </a:xfrm>
        </p:spPr>
        <p:txBody>
          <a:bodyPr/>
          <a:lstStyle/>
          <a:p>
            <a:r>
              <a:rPr lang="en-US" dirty="0"/>
              <a:t>Here it is in the Primo after clicking "Available Online"</a:t>
            </a:r>
          </a:p>
          <a:p>
            <a:r>
              <a:rPr lang="en-US" dirty="0"/>
              <a:t>We can see both the name of the collection and the public note</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rmAutofit/>
          </a:bodyPr>
          <a:lstStyle/>
          <a:p>
            <a:r>
              <a:rPr lang="en-US" dirty="0"/>
              <a:t>The electronic collection in Primo</a:t>
            </a:r>
          </a:p>
        </p:txBody>
      </p:sp>
      <p:pic>
        <p:nvPicPr>
          <p:cNvPr id="3" name="Picture 2">
            <a:extLst>
              <a:ext uri="{FF2B5EF4-FFF2-40B4-BE49-F238E27FC236}">
                <a16:creationId xmlns:a16="http://schemas.microsoft.com/office/drawing/2014/main" id="{471B8D5C-7C4F-4686-A607-95C92696F80E}"/>
              </a:ext>
            </a:extLst>
          </p:cNvPr>
          <p:cNvPicPr>
            <a:picLocks noChangeAspect="1"/>
          </p:cNvPicPr>
          <p:nvPr/>
        </p:nvPicPr>
        <p:blipFill>
          <a:blip r:embed="rId2"/>
          <a:stretch>
            <a:fillRect/>
          </a:stretch>
        </p:blipFill>
        <p:spPr>
          <a:xfrm>
            <a:off x="1207579" y="1995686"/>
            <a:ext cx="6800850" cy="1714500"/>
          </a:xfrm>
          <a:prstGeom prst="rect">
            <a:avLst/>
          </a:prstGeom>
          <a:ln>
            <a:solidFill>
              <a:schemeClr val="tx1"/>
            </a:solidFill>
          </a:ln>
        </p:spPr>
      </p:pic>
    </p:spTree>
    <p:extLst>
      <p:ext uri="{BB962C8B-B14F-4D97-AF65-F5344CB8AC3E}">
        <p14:creationId xmlns:p14="http://schemas.microsoft.com/office/powerpoint/2010/main" val="58127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59532" y="661540"/>
            <a:ext cx="8424936" cy="3979385"/>
          </a:xfrm>
        </p:spPr>
        <p:txBody>
          <a:bodyPr>
            <a:normAutofit/>
          </a:bodyPr>
          <a:lstStyle/>
          <a:p>
            <a:r>
              <a:rPr lang="en-US" sz="2000" dirty="0"/>
              <a:t>After clicking the link (name of the collection) we arrive to the resource</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rmAutofit/>
          </a:bodyPr>
          <a:lstStyle/>
          <a:p>
            <a:r>
              <a:rPr lang="en-US" dirty="0"/>
              <a:t>The electronic collection in Primo</a:t>
            </a:r>
          </a:p>
        </p:txBody>
      </p:sp>
      <p:pic>
        <p:nvPicPr>
          <p:cNvPr id="4" name="Picture 3">
            <a:extLst>
              <a:ext uri="{FF2B5EF4-FFF2-40B4-BE49-F238E27FC236}">
                <a16:creationId xmlns:a16="http://schemas.microsoft.com/office/drawing/2014/main" id="{58BE60BB-A765-468F-A977-C7939E3DD216}"/>
              </a:ext>
            </a:extLst>
          </p:cNvPr>
          <p:cNvPicPr>
            <a:picLocks noChangeAspect="1"/>
          </p:cNvPicPr>
          <p:nvPr/>
        </p:nvPicPr>
        <p:blipFill>
          <a:blip r:embed="rId2"/>
          <a:stretch>
            <a:fillRect/>
          </a:stretch>
        </p:blipFill>
        <p:spPr>
          <a:xfrm>
            <a:off x="629816" y="1227582"/>
            <a:ext cx="8028384" cy="3584457"/>
          </a:xfrm>
          <a:prstGeom prst="rect">
            <a:avLst/>
          </a:prstGeom>
          <a:ln>
            <a:solidFill>
              <a:schemeClr val="tx1"/>
            </a:solidFill>
          </a:ln>
        </p:spPr>
      </p:pic>
    </p:spTree>
    <p:extLst>
      <p:ext uri="{BB962C8B-B14F-4D97-AF65-F5344CB8AC3E}">
        <p14:creationId xmlns:p14="http://schemas.microsoft.com/office/powerpoint/2010/main" val="359519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40192" y="3319778"/>
            <a:ext cx="9036495" cy="1240583"/>
          </a:xfrm>
        </p:spPr>
        <p:txBody>
          <a:bodyPr/>
          <a:lstStyle/>
          <a:p>
            <a:r>
              <a:rPr lang="en-US" sz="2600" dirty="0"/>
              <a:t>Removing the electronic collection after the "active until" date passes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245684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59532" y="661540"/>
            <a:ext cx="8424936" cy="3979385"/>
          </a:xfrm>
        </p:spPr>
        <p:txBody>
          <a:bodyPr>
            <a:normAutofit/>
          </a:bodyPr>
          <a:lstStyle/>
          <a:p>
            <a:r>
              <a:rPr lang="en-US" sz="2000" dirty="0"/>
              <a:t>We can identify all resources which are no longer active by doing an electronic collection advanced search by "Activate To"</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Autofit/>
          </a:bodyPr>
          <a:lstStyle/>
          <a:p>
            <a:r>
              <a:rPr lang="en-US" sz="2200" dirty="0"/>
              <a:t>Removing the electronic collection after the "active until" date passes</a:t>
            </a:r>
          </a:p>
        </p:txBody>
      </p:sp>
      <p:pic>
        <p:nvPicPr>
          <p:cNvPr id="3" name="Picture 2">
            <a:extLst>
              <a:ext uri="{FF2B5EF4-FFF2-40B4-BE49-F238E27FC236}">
                <a16:creationId xmlns:a16="http://schemas.microsoft.com/office/drawing/2014/main" id="{5FC459BF-6DDB-492A-A4E4-E9DD8D5E8F4F}"/>
              </a:ext>
            </a:extLst>
          </p:cNvPr>
          <p:cNvPicPr>
            <a:picLocks noChangeAspect="1"/>
          </p:cNvPicPr>
          <p:nvPr/>
        </p:nvPicPr>
        <p:blipFill>
          <a:blip r:embed="rId2"/>
          <a:stretch>
            <a:fillRect/>
          </a:stretch>
        </p:blipFill>
        <p:spPr>
          <a:xfrm>
            <a:off x="1828800" y="2104667"/>
            <a:ext cx="5486400" cy="2343150"/>
          </a:xfrm>
          <a:prstGeom prst="rect">
            <a:avLst/>
          </a:prstGeom>
          <a:ln>
            <a:solidFill>
              <a:schemeClr val="tx1"/>
            </a:solidFill>
          </a:ln>
        </p:spPr>
      </p:pic>
      <p:sp>
        <p:nvSpPr>
          <p:cNvPr id="8" name="Rectangle 7">
            <a:extLst>
              <a:ext uri="{FF2B5EF4-FFF2-40B4-BE49-F238E27FC236}">
                <a16:creationId xmlns:a16="http://schemas.microsoft.com/office/drawing/2014/main" id="{73BD4239-D435-4986-88F5-250697F42E27}"/>
              </a:ext>
            </a:extLst>
          </p:cNvPr>
          <p:cNvSpPr/>
          <p:nvPr/>
        </p:nvSpPr>
        <p:spPr>
          <a:xfrm>
            <a:off x="3203847" y="2859782"/>
            <a:ext cx="109836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01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59532" y="661540"/>
            <a:ext cx="8424936" cy="3979385"/>
          </a:xfrm>
        </p:spPr>
        <p:txBody>
          <a:bodyPr>
            <a:normAutofit/>
          </a:bodyPr>
          <a:lstStyle/>
          <a:p>
            <a:r>
              <a:rPr lang="en-US" sz="2200" dirty="0"/>
              <a:t>On the next slide we search for all electronic collections which have</a:t>
            </a:r>
          </a:p>
          <a:p>
            <a:pPr lvl="1"/>
            <a:r>
              <a:rPr lang="en-US" sz="2200" dirty="0"/>
              <a:t>"Activate To" before July 1, 2020</a:t>
            </a:r>
          </a:p>
          <a:p>
            <a:pPr lvl="1"/>
            <a:r>
              <a:rPr lang="en-US" sz="2200" dirty="0"/>
              <a:t>A "Public Note" which has keywords "This will be available to the YILIS institute library user for the duration of the Spring 2020 semester"</a:t>
            </a:r>
          </a:p>
          <a:p>
            <a:endParaRPr lang="en-US" sz="2200" dirty="0"/>
          </a:p>
          <a:p>
            <a:r>
              <a:rPr lang="en-US" sz="2200" dirty="0"/>
              <a:t>We find the electronic collection "University of Michigan Press Ebook Collection (UMP EBC)"</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Autofit/>
          </a:bodyPr>
          <a:lstStyle/>
          <a:p>
            <a:r>
              <a:rPr lang="en-US" sz="2200" dirty="0"/>
              <a:t>Removing the electronic collection after the "active until" date passes</a:t>
            </a:r>
          </a:p>
        </p:txBody>
      </p:sp>
      <p:pic>
        <p:nvPicPr>
          <p:cNvPr id="1025" name="Picture 1" descr="99254611300121">
            <a:extLst>
              <a:ext uri="{FF2B5EF4-FFF2-40B4-BE49-F238E27FC236}">
                <a16:creationId xmlns:a16="http://schemas.microsoft.com/office/drawing/2014/main" id="{FDB974D2-C031-4DD8-BBCC-216BEC19D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1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7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1CF5E4-DE8D-4A65-9E0E-179AC379409E}"/>
              </a:ext>
            </a:extLst>
          </p:cNvPr>
          <p:cNvPicPr>
            <a:picLocks noChangeAspect="1"/>
          </p:cNvPicPr>
          <p:nvPr/>
        </p:nvPicPr>
        <p:blipFill>
          <a:blip r:embed="rId2"/>
          <a:stretch>
            <a:fillRect/>
          </a:stretch>
        </p:blipFill>
        <p:spPr>
          <a:xfrm>
            <a:off x="836030" y="607597"/>
            <a:ext cx="7471939" cy="420444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Autofit/>
          </a:bodyPr>
          <a:lstStyle/>
          <a:p>
            <a:r>
              <a:rPr lang="en-US" sz="2200" dirty="0"/>
              <a:t>Removing the electronic collection after the "active until" date passes</a:t>
            </a:r>
          </a:p>
        </p:txBody>
      </p:sp>
      <p:sp>
        <p:nvSpPr>
          <p:cNvPr id="8" name="Rectangle 7">
            <a:extLst>
              <a:ext uri="{FF2B5EF4-FFF2-40B4-BE49-F238E27FC236}">
                <a16:creationId xmlns:a16="http://schemas.microsoft.com/office/drawing/2014/main" id="{DF1ECBA2-7DD3-4F9B-8FFE-3855A8A44BB3}"/>
              </a:ext>
            </a:extLst>
          </p:cNvPr>
          <p:cNvSpPr/>
          <p:nvPr/>
        </p:nvSpPr>
        <p:spPr>
          <a:xfrm>
            <a:off x="847632" y="987574"/>
            <a:ext cx="6666647"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6D152D-F100-41F8-B7B0-8BF7BB25E799}"/>
              </a:ext>
            </a:extLst>
          </p:cNvPr>
          <p:cNvSpPr/>
          <p:nvPr/>
        </p:nvSpPr>
        <p:spPr>
          <a:xfrm>
            <a:off x="1403647" y="3476038"/>
            <a:ext cx="316835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1" descr="99254611300121">
            <a:extLst>
              <a:ext uri="{FF2B5EF4-FFF2-40B4-BE49-F238E27FC236}">
                <a16:creationId xmlns:a16="http://schemas.microsoft.com/office/drawing/2014/main" id="{5BD91F1B-D655-4517-B403-20545B418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1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AC8F1-2FF0-468A-A0FE-C64921F09603}"/>
              </a:ext>
            </a:extLst>
          </p:cNvPr>
          <p:cNvPicPr>
            <a:picLocks noChangeAspect="1"/>
          </p:cNvPicPr>
          <p:nvPr/>
        </p:nvPicPr>
        <p:blipFill>
          <a:blip r:embed="rId2"/>
          <a:stretch>
            <a:fillRect/>
          </a:stretch>
        </p:blipFill>
        <p:spPr>
          <a:xfrm>
            <a:off x="0" y="1719808"/>
            <a:ext cx="9144000" cy="272415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7" name="Content Placeholder 5">
            <a:extLst>
              <a:ext uri="{FF2B5EF4-FFF2-40B4-BE49-F238E27FC236}">
                <a16:creationId xmlns:a16="http://schemas.microsoft.com/office/drawing/2014/main" id="{64BBD9DE-FEC3-4665-931F-4CABEB8EBA2E}"/>
              </a:ext>
            </a:extLst>
          </p:cNvPr>
          <p:cNvSpPr>
            <a:spLocks noGrp="1"/>
          </p:cNvSpPr>
          <p:nvPr>
            <p:ph idx="1"/>
          </p:nvPr>
        </p:nvSpPr>
        <p:spPr>
          <a:xfrm>
            <a:off x="359532" y="661540"/>
            <a:ext cx="8424936" cy="3979385"/>
          </a:xfrm>
        </p:spPr>
        <p:txBody>
          <a:bodyPr>
            <a:normAutofit/>
          </a:bodyPr>
          <a:lstStyle/>
          <a:p>
            <a:r>
              <a:rPr lang="en-US" sz="2200" dirty="0"/>
              <a:t>We can then (if desired of course) delete the electronic collection and thereby remove it from Primo Discovery</a:t>
            </a:r>
          </a:p>
        </p:txBody>
      </p:sp>
      <p:sp>
        <p:nvSpPr>
          <p:cNvPr id="10" name="Title 4">
            <a:extLst>
              <a:ext uri="{FF2B5EF4-FFF2-40B4-BE49-F238E27FC236}">
                <a16:creationId xmlns:a16="http://schemas.microsoft.com/office/drawing/2014/main" id="{4A0F0BB7-E384-48F8-A0CE-6EAB2C5B1B08}"/>
              </a:ext>
            </a:extLst>
          </p:cNvPr>
          <p:cNvSpPr>
            <a:spLocks noGrp="1"/>
          </p:cNvSpPr>
          <p:nvPr>
            <p:ph type="title"/>
          </p:nvPr>
        </p:nvSpPr>
        <p:spPr>
          <a:xfrm>
            <a:off x="251520" y="70415"/>
            <a:ext cx="8784976" cy="576064"/>
          </a:xfrm>
        </p:spPr>
        <p:txBody>
          <a:bodyPr>
            <a:noAutofit/>
          </a:bodyPr>
          <a:lstStyle/>
          <a:p>
            <a:r>
              <a:rPr lang="en-US" sz="2200" dirty="0"/>
              <a:t>Removing the electronic collection after the "active until" date passes</a:t>
            </a:r>
          </a:p>
        </p:txBody>
      </p:sp>
      <p:sp>
        <p:nvSpPr>
          <p:cNvPr id="8" name="Rectangle 7">
            <a:extLst>
              <a:ext uri="{FF2B5EF4-FFF2-40B4-BE49-F238E27FC236}">
                <a16:creationId xmlns:a16="http://schemas.microsoft.com/office/drawing/2014/main" id="{C6C44DE1-5DA0-4058-8D01-009BC20B231F}"/>
              </a:ext>
            </a:extLst>
          </p:cNvPr>
          <p:cNvSpPr/>
          <p:nvPr/>
        </p:nvSpPr>
        <p:spPr>
          <a:xfrm>
            <a:off x="7668344" y="2283718"/>
            <a:ext cx="576065"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1" descr="99254611300121">
            <a:extLst>
              <a:ext uri="{FF2B5EF4-FFF2-40B4-BE49-F238E27FC236}">
                <a16:creationId xmlns:a16="http://schemas.microsoft.com/office/drawing/2014/main" id="{BE4895D7-A641-45AF-95D6-3BE8898D1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1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46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r>
              <a:rPr lang="en-US" b="0" dirty="0"/>
              <a:t>Workflow when the electronic collection has already been partially subscribed to</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894893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For the purposes of this demonstration we will assume that the institution has already subscribed to selected content of the electronic collection "Annual Reviews" which is present in the Alma Community Zone.</a:t>
            </a:r>
            <a:br>
              <a:rPr lang="en-US" dirty="0"/>
            </a:br>
            <a:endParaRPr lang="en-US" dirty="0"/>
          </a:p>
          <a:p>
            <a:r>
              <a:rPr lang="en-US" dirty="0"/>
              <a:t>We will also assume that this electronic collection has then  become free for a limited time.  The institution wants to provide to the users not only the selected content to which they already subscribe, but also the remaining content of the collection which has now become free.</a:t>
            </a:r>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Tree>
    <p:extLst>
      <p:ext uri="{BB962C8B-B14F-4D97-AF65-F5344CB8AC3E}">
        <p14:creationId xmlns:p14="http://schemas.microsoft.com/office/powerpoint/2010/main" val="2877235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In the Alma Community Zone the electronic collection "Annual Reviews" includes 65 portfolios.  </a:t>
            </a:r>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pic>
        <p:nvPicPr>
          <p:cNvPr id="4" name="Picture 3">
            <a:extLst>
              <a:ext uri="{FF2B5EF4-FFF2-40B4-BE49-F238E27FC236}">
                <a16:creationId xmlns:a16="http://schemas.microsoft.com/office/drawing/2014/main" id="{5BC3E3F6-9DC0-4F71-8B6D-31752F519DFE}"/>
              </a:ext>
            </a:extLst>
          </p:cNvPr>
          <p:cNvPicPr>
            <a:picLocks noChangeAspect="1"/>
          </p:cNvPicPr>
          <p:nvPr/>
        </p:nvPicPr>
        <p:blipFill>
          <a:blip r:embed="rId2"/>
          <a:stretch>
            <a:fillRect/>
          </a:stretch>
        </p:blipFill>
        <p:spPr>
          <a:xfrm>
            <a:off x="0" y="1594834"/>
            <a:ext cx="9144000" cy="2921132"/>
          </a:xfrm>
          <a:prstGeom prst="rect">
            <a:avLst/>
          </a:prstGeom>
          <a:ln>
            <a:solidFill>
              <a:schemeClr val="accent1"/>
            </a:solidFill>
          </a:ln>
        </p:spPr>
      </p:pic>
      <p:sp>
        <p:nvSpPr>
          <p:cNvPr id="5" name="Rectangle 4">
            <a:extLst>
              <a:ext uri="{FF2B5EF4-FFF2-40B4-BE49-F238E27FC236}">
                <a16:creationId xmlns:a16="http://schemas.microsoft.com/office/drawing/2014/main" id="{635E5333-EA85-4D26-9439-2B05129A6A7A}"/>
              </a:ext>
            </a:extLst>
          </p:cNvPr>
          <p:cNvSpPr/>
          <p:nvPr/>
        </p:nvSpPr>
        <p:spPr>
          <a:xfrm>
            <a:off x="971600" y="1594834"/>
            <a:ext cx="1008112" cy="40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12E54F-2495-4D00-8E78-F1707CFD47C0}"/>
              </a:ext>
            </a:extLst>
          </p:cNvPr>
          <p:cNvSpPr/>
          <p:nvPr/>
        </p:nvSpPr>
        <p:spPr>
          <a:xfrm>
            <a:off x="7164288" y="2496722"/>
            <a:ext cx="1008112" cy="291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63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43F5E-D1D1-4CC2-A56D-EB70BFBF16AF}"/>
              </a:ext>
            </a:extLst>
          </p:cNvPr>
          <p:cNvPicPr>
            <a:picLocks noChangeAspect="1"/>
          </p:cNvPicPr>
          <p:nvPr/>
        </p:nvPicPr>
        <p:blipFill>
          <a:blip r:embed="rId2"/>
          <a:stretch>
            <a:fillRect/>
          </a:stretch>
        </p:blipFill>
        <p:spPr>
          <a:xfrm>
            <a:off x="0" y="1556877"/>
            <a:ext cx="9144000" cy="288708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The institution has subscribed to 40 of the 65 portfolios.  </a:t>
            </a:r>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5" name="Rectangle 4">
            <a:extLst>
              <a:ext uri="{FF2B5EF4-FFF2-40B4-BE49-F238E27FC236}">
                <a16:creationId xmlns:a16="http://schemas.microsoft.com/office/drawing/2014/main" id="{635E5333-EA85-4D26-9439-2B05129A6A7A}"/>
              </a:ext>
            </a:extLst>
          </p:cNvPr>
          <p:cNvSpPr/>
          <p:nvPr/>
        </p:nvSpPr>
        <p:spPr>
          <a:xfrm>
            <a:off x="35496" y="1594834"/>
            <a:ext cx="936104" cy="40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12E54F-2495-4D00-8E78-F1707CFD47C0}"/>
              </a:ext>
            </a:extLst>
          </p:cNvPr>
          <p:cNvSpPr/>
          <p:nvPr/>
        </p:nvSpPr>
        <p:spPr>
          <a:xfrm>
            <a:off x="6876256" y="2496722"/>
            <a:ext cx="1008112" cy="291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82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In order to activate the remaining 25 portfolios (that have become temporarily free and the institution does not already subscribe to) we will do as follows:</a:t>
            </a:r>
          </a:p>
          <a:p>
            <a:endParaRPr lang="en-US" dirty="0"/>
          </a:p>
          <a:p>
            <a:pPr marL="457200" indent="-457200">
              <a:buFont typeface="+mj-lt"/>
              <a:buAutoNum type="arabicPeriod"/>
            </a:pPr>
            <a:r>
              <a:rPr lang="en-US" dirty="0"/>
              <a:t>Activate the collection from the community zone</a:t>
            </a:r>
          </a:p>
          <a:p>
            <a:pPr marL="457200" indent="-457200">
              <a:buFont typeface="+mj-lt"/>
              <a:buAutoNum type="arabicPeriod"/>
            </a:pPr>
            <a:r>
              <a:rPr lang="en-US" dirty="0"/>
              <a:t>Give it a unique name to distinguish it from the existing activated collection</a:t>
            </a:r>
          </a:p>
          <a:p>
            <a:pPr marL="457200" indent="-457200">
              <a:buFont typeface="+mj-lt"/>
              <a:buAutoNum type="arabicPeriod"/>
            </a:pPr>
            <a:r>
              <a:rPr lang="en-US" dirty="0"/>
              <a:t>Selectively activate the remaining 25 portfolios.</a:t>
            </a:r>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Tree>
    <p:extLst>
      <p:ext uri="{BB962C8B-B14F-4D97-AF65-F5344CB8AC3E}">
        <p14:creationId xmlns:p14="http://schemas.microsoft.com/office/powerpoint/2010/main" val="2974206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Why are we giving the electronic collection a unique name to distinguish it from the existing activated collection?</a:t>
            </a:r>
          </a:p>
          <a:p>
            <a:r>
              <a:rPr lang="en-US" dirty="0"/>
              <a:t>In this manner we will be able to easily find it and delete it (or deactivate it) when it will no longer be free.</a:t>
            </a:r>
          </a:p>
          <a:p>
            <a:r>
              <a:rPr lang="en-US" dirty="0"/>
              <a:t>This is easier and more organized than combining the "new and free" portfolios into the existing collection together with the "subscribed to" portfolios.</a:t>
            </a:r>
          </a:p>
          <a:p>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Tree>
    <p:extLst>
      <p:ext uri="{BB962C8B-B14F-4D97-AF65-F5344CB8AC3E}">
        <p14:creationId xmlns:p14="http://schemas.microsoft.com/office/powerpoint/2010/main" val="238741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87F276-D8FA-405D-87E3-B264843E4F53}"/>
              </a:ext>
            </a:extLst>
          </p:cNvPr>
          <p:cNvPicPr>
            <a:picLocks noChangeAspect="1"/>
          </p:cNvPicPr>
          <p:nvPr/>
        </p:nvPicPr>
        <p:blipFill>
          <a:blip r:embed="rId2"/>
          <a:stretch>
            <a:fillRect/>
          </a:stretch>
        </p:blipFill>
        <p:spPr>
          <a:xfrm>
            <a:off x="0" y="1233039"/>
            <a:ext cx="9144000" cy="267742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From the Community Zone we will activate the collection</a:t>
            </a:r>
          </a:p>
          <a:p>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4" name="Rectangle 3">
            <a:extLst>
              <a:ext uri="{FF2B5EF4-FFF2-40B4-BE49-F238E27FC236}">
                <a16:creationId xmlns:a16="http://schemas.microsoft.com/office/drawing/2014/main" id="{3F01FAD3-2414-4605-868E-8A6AA14204DA}"/>
              </a:ext>
            </a:extLst>
          </p:cNvPr>
          <p:cNvSpPr/>
          <p:nvPr/>
        </p:nvSpPr>
        <p:spPr>
          <a:xfrm>
            <a:off x="8172400" y="2067694"/>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C0F99E-0077-4BCA-8D61-4D3A0010972D}"/>
              </a:ext>
            </a:extLst>
          </p:cNvPr>
          <p:cNvSpPr/>
          <p:nvPr/>
        </p:nvSpPr>
        <p:spPr>
          <a:xfrm>
            <a:off x="971600" y="1249169"/>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15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34866-A3BF-4F66-9378-B63F796D279B}"/>
              </a:ext>
            </a:extLst>
          </p:cNvPr>
          <p:cNvPicPr>
            <a:picLocks noChangeAspect="1"/>
          </p:cNvPicPr>
          <p:nvPr/>
        </p:nvPicPr>
        <p:blipFill>
          <a:blip r:embed="rId2"/>
          <a:stretch>
            <a:fillRect/>
          </a:stretch>
        </p:blipFill>
        <p:spPr>
          <a:xfrm>
            <a:off x="790575" y="1731243"/>
            <a:ext cx="7562850" cy="23526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We will confirm that even though it is already activated we will activate it again</a:t>
            </a:r>
          </a:p>
          <a:p>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9" name="Rectangle 8">
            <a:extLst>
              <a:ext uri="{FF2B5EF4-FFF2-40B4-BE49-F238E27FC236}">
                <a16:creationId xmlns:a16="http://schemas.microsoft.com/office/drawing/2014/main" id="{FE98183E-1B58-4CC0-B9BC-E1CCDAF2041F}"/>
              </a:ext>
            </a:extLst>
          </p:cNvPr>
          <p:cNvSpPr/>
          <p:nvPr/>
        </p:nvSpPr>
        <p:spPr>
          <a:xfrm>
            <a:off x="7596335" y="3651870"/>
            <a:ext cx="757089"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814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6001E-DD86-4EE7-BC3C-2B939E44077C}"/>
              </a:ext>
            </a:extLst>
          </p:cNvPr>
          <p:cNvPicPr>
            <a:picLocks noChangeAspect="1"/>
          </p:cNvPicPr>
          <p:nvPr/>
        </p:nvPicPr>
        <p:blipFill>
          <a:blip r:embed="rId2"/>
          <a:stretch>
            <a:fillRect/>
          </a:stretch>
        </p:blipFill>
        <p:spPr>
          <a:xfrm>
            <a:off x="-16664" y="2225999"/>
            <a:ext cx="9144000" cy="164662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We will give it a unique public name, such as "Annual Reviews (temporary free access)"</a:t>
            </a:r>
          </a:p>
          <a:p>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9" name="Rectangle 8">
            <a:extLst>
              <a:ext uri="{FF2B5EF4-FFF2-40B4-BE49-F238E27FC236}">
                <a16:creationId xmlns:a16="http://schemas.microsoft.com/office/drawing/2014/main" id="{55DBEC82-5F2F-4C06-A677-18D194C2A26C}"/>
              </a:ext>
            </a:extLst>
          </p:cNvPr>
          <p:cNvSpPr/>
          <p:nvPr/>
        </p:nvSpPr>
        <p:spPr>
          <a:xfrm>
            <a:off x="323528" y="2537113"/>
            <a:ext cx="3312368" cy="40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28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We will give it a full text service "Active until date" and also fill in the service public note</a:t>
            </a:r>
          </a:p>
          <a:p>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pic>
        <p:nvPicPr>
          <p:cNvPr id="3" name="Picture 2">
            <a:extLst>
              <a:ext uri="{FF2B5EF4-FFF2-40B4-BE49-F238E27FC236}">
                <a16:creationId xmlns:a16="http://schemas.microsoft.com/office/drawing/2014/main" id="{D7FFDCA6-4467-480F-A9D7-D2DFDBC91C90}"/>
              </a:ext>
            </a:extLst>
          </p:cNvPr>
          <p:cNvPicPr>
            <a:picLocks noChangeAspect="1"/>
          </p:cNvPicPr>
          <p:nvPr/>
        </p:nvPicPr>
        <p:blipFill>
          <a:blip r:embed="rId2"/>
          <a:stretch>
            <a:fillRect/>
          </a:stretch>
        </p:blipFill>
        <p:spPr>
          <a:xfrm>
            <a:off x="6368" y="1889583"/>
            <a:ext cx="9144000" cy="2661510"/>
          </a:xfrm>
          <a:prstGeom prst="rect">
            <a:avLst/>
          </a:prstGeom>
          <a:ln>
            <a:solidFill>
              <a:schemeClr val="tx1"/>
            </a:solidFill>
          </a:ln>
        </p:spPr>
      </p:pic>
      <p:sp>
        <p:nvSpPr>
          <p:cNvPr id="8" name="Rectangle 7">
            <a:extLst>
              <a:ext uri="{FF2B5EF4-FFF2-40B4-BE49-F238E27FC236}">
                <a16:creationId xmlns:a16="http://schemas.microsoft.com/office/drawing/2014/main" id="{C01C7037-2C45-4168-8A30-C8AEA7B66CE0}"/>
              </a:ext>
            </a:extLst>
          </p:cNvPr>
          <p:cNvSpPr/>
          <p:nvPr/>
        </p:nvSpPr>
        <p:spPr>
          <a:xfrm>
            <a:off x="1259632" y="3917578"/>
            <a:ext cx="5112568" cy="40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E154F6-A1B2-4DDF-9C08-B234B8751602}"/>
              </a:ext>
            </a:extLst>
          </p:cNvPr>
          <p:cNvSpPr/>
          <p:nvPr/>
        </p:nvSpPr>
        <p:spPr>
          <a:xfrm>
            <a:off x="4841784" y="3358041"/>
            <a:ext cx="1871692" cy="40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308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CA8F5-E8CB-4E02-B745-9BC55FD88E48}"/>
              </a:ext>
            </a:extLst>
          </p:cNvPr>
          <p:cNvPicPr>
            <a:picLocks noChangeAspect="1"/>
          </p:cNvPicPr>
          <p:nvPr/>
        </p:nvPicPr>
        <p:blipFill>
          <a:blip r:embed="rId2"/>
          <a:stretch>
            <a:fillRect/>
          </a:stretch>
        </p:blipFill>
        <p:spPr>
          <a:xfrm>
            <a:off x="1438275" y="2097414"/>
            <a:ext cx="6267450" cy="27146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sz="2000" dirty="0"/>
              <a:t>We will not activate all portfolios (because we already subscribe to and have activated 40 of them).  </a:t>
            </a:r>
          </a:p>
          <a:p>
            <a:r>
              <a:rPr lang="en-US" sz="2000" dirty="0"/>
              <a:t>We will choose "Manual activation – activate electronic collection </a:t>
            </a:r>
            <a:r>
              <a:rPr lang="en-US" sz="2000" b="1" dirty="0"/>
              <a:t>and manually select portfolios</a:t>
            </a:r>
            <a:r>
              <a:rPr lang="en-US" sz="2000" dirty="0"/>
              <a:t>"</a:t>
            </a:r>
          </a:p>
          <a:p>
            <a:endParaRPr lang="en-US" sz="2000"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8" name="Rectangle 7">
            <a:extLst>
              <a:ext uri="{FF2B5EF4-FFF2-40B4-BE49-F238E27FC236}">
                <a16:creationId xmlns:a16="http://schemas.microsoft.com/office/drawing/2014/main" id="{C01C7037-2C45-4168-8A30-C8AEA7B66CE0}"/>
              </a:ext>
            </a:extLst>
          </p:cNvPr>
          <p:cNvSpPr/>
          <p:nvPr/>
        </p:nvSpPr>
        <p:spPr>
          <a:xfrm>
            <a:off x="2015716" y="4288977"/>
            <a:ext cx="5112568" cy="4008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3D7F369-650D-4B6F-932D-6B2F4DB31421}"/>
              </a:ext>
            </a:extLst>
          </p:cNvPr>
          <p:cNvCxnSpPr>
            <a:cxnSpLocks/>
          </p:cNvCxnSpPr>
          <p:nvPr/>
        </p:nvCxnSpPr>
        <p:spPr>
          <a:xfrm>
            <a:off x="5436096" y="4579822"/>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84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6F6EA-48F1-473C-B5B0-4A72047343ED}"/>
              </a:ext>
            </a:extLst>
          </p:cNvPr>
          <p:cNvPicPr>
            <a:picLocks noChangeAspect="1"/>
          </p:cNvPicPr>
          <p:nvPr/>
        </p:nvPicPr>
        <p:blipFill>
          <a:blip r:embed="rId2"/>
          <a:stretch>
            <a:fillRect/>
          </a:stretch>
        </p:blipFill>
        <p:spPr>
          <a:xfrm>
            <a:off x="0" y="1655743"/>
            <a:ext cx="9144000" cy="271620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sz="2000" dirty="0"/>
              <a:t>Now in the electronic service editor portfolios tab we will select "Add Portfolios from Community" </a:t>
            </a:r>
          </a:p>
          <a:p>
            <a:endParaRPr lang="en-US" sz="2000"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8" name="Rectangle 7">
            <a:extLst>
              <a:ext uri="{FF2B5EF4-FFF2-40B4-BE49-F238E27FC236}">
                <a16:creationId xmlns:a16="http://schemas.microsoft.com/office/drawing/2014/main" id="{C01C7037-2C45-4168-8A30-C8AEA7B66CE0}"/>
              </a:ext>
            </a:extLst>
          </p:cNvPr>
          <p:cNvSpPr/>
          <p:nvPr/>
        </p:nvSpPr>
        <p:spPr>
          <a:xfrm>
            <a:off x="7164288" y="3795886"/>
            <a:ext cx="17281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E62185-3E27-47D2-869D-10E69F99C7B9}"/>
              </a:ext>
            </a:extLst>
          </p:cNvPr>
          <p:cNvSpPr/>
          <p:nvPr/>
        </p:nvSpPr>
        <p:spPr>
          <a:xfrm>
            <a:off x="7142520" y="3249966"/>
            <a:ext cx="6698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289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E4CD9D-A218-4800-87A7-D406566FFE2E}"/>
              </a:ext>
            </a:extLst>
          </p:cNvPr>
          <p:cNvPicPr>
            <a:picLocks noChangeAspect="1"/>
          </p:cNvPicPr>
          <p:nvPr/>
        </p:nvPicPr>
        <p:blipFill>
          <a:blip r:embed="rId2"/>
          <a:stretch>
            <a:fillRect/>
          </a:stretch>
        </p:blipFill>
        <p:spPr>
          <a:xfrm>
            <a:off x="0" y="1342989"/>
            <a:ext cx="9144000" cy="333708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654097"/>
            <a:ext cx="8712968" cy="3925725"/>
          </a:xfrm>
        </p:spPr>
        <p:txBody>
          <a:bodyPr>
            <a:normAutofit/>
          </a:bodyPr>
          <a:lstStyle/>
          <a:p>
            <a:r>
              <a:rPr lang="en-US" sz="2000" dirty="0"/>
              <a:t>Select the specific portfolios we want to activate in this collection and click "localize selected“.  These are the portfolios </a:t>
            </a:r>
            <a:r>
              <a:rPr lang="en-US" sz="2000" b="1" dirty="0"/>
              <a:t>we do not already subscribe to</a:t>
            </a:r>
            <a:r>
              <a:rPr lang="en-US" sz="2000" dirty="0"/>
              <a:t>.</a:t>
            </a:r>
          </a:p>
          <a:p>
            <a:endParaRPr lang="en-US" sz="2000"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
        <p:nvSpPr>
          <p:cNvPr id="8" name="Rectangle 7">
            <a:extLst>
              <a:ext uri="{FF2B5EF4-FFF2-40B4-BE49-F238E27FC236}">
                <a16:creationId xmlns:a16="http://schemas.microsoft.com/office/drawing/2014/main" id="{C01C7037-2C45-4168-8A30-C8AEA7B66CE0}"/>
              </a:ext>
            </a:extLst>
          </p:cNvPr>
          <p:cNvSpPr/>
          <p:nvPr/>
        </p:nvSpPr>
        <p:spPr>
          <a:xfrm>
            <a:off x="284786" y="1945446"/>
            <a:ext cx="32677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E62185-3E27-47D2-869D-10E69F99C7B9}"/>
              </a:ext>
            </a:extLst>
          </p:cNvPr>
          <p:cNvSpPr/>
          <p:nvPr/>
        </p:nvSpPr>
        <p:spPr>
          <a:xfrm>
            <a:off x="7884368" y="1419622"/>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06444D-641A-4ADA-BB5B-08C232C245D5}"/>
              </a:ext>
            </a:extLst>
          </p:cNvPr>
          <p:cNvSpPr/>
          <p:nvPr/>
        </p:nvSpPr>
        <p:spPr>
          <a:xfrm>
            <a:off x="284786" y="3321974"/>
            <a:ext cx="32677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2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There are cases where an electronic collection will be accessible for a certain period.</a:t>
            </a:r>
          </a:p>
          <a:p>
            <a:endParaRPr lang="en-US" dirty="0"/>
          </a:p>
          <a:p>
            <a:r>
              <a:rPr lang="en-US" dirty="0"/>
              <a:t>Examples might include the vendor offering a trial period, or due to extenuating circumstances the vendor will offer resources for free for a limited time.</a:t>
            </a:r>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420454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On the next slide we see the following:</a:t>
            </a:r>
          </a:p>
          <a:p>
            <a:r>
              <a:rPr lang="en-US" dirty="0"/>
              <a:t>The institution has two electronic collections for "Annual Reviews":</a:t>
            </a:r>
          </a:p>
          <a:p>
            <a:pPr marL="457200" indent="-457200">
              <a:buFont typeface="+mj-lt"/>
              <a:buAutoNum type="arabicPeriod"/>
            </a:pPr>
            <a:r>
              <a:rPr lang="en-US" dirty="0"/>
              <a:t>"Annual Reviews (free access)" which has 25 portfolios and is active until June 20, 2020.  It can be deleted (or deactivated) when it will no longer be free</a:t>
            </a:r>
          </a:p>
          <a:p>
            <a:pPr marL="457200" indent="-457200">
              <a:buFont typeface="+mj-lt"/>
              <a:buAutoNum type="arabicPeriod"/>
            </a:pPr>
            <a:r>
              <a:rPr lang="en-US" dirty="0"/>
              <a:t>"Annual Reviews" which has 40 portfolios and includes those portfolios which the institution was already subscribed to before the others became free.</a:t>
            </a:r>
          </a:p>
          <a:p>
            <a:endParaRPr lang="en-US" dirty="0"/>
          </a:p>
          <a:p>
            <a:endParaRPr lang="en-US" dirty="0"/>
          </a:p>
          <a:p>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spTree>
    <p:extLst>
      <p:ext uri="{BB962C8B-B14F-4D97-AF65-F5344CB8AC3E}">
        <p14:creationId xmlns:p14="http://schemas.microsoft.com/office/powerpoint/2010/main" val="3873700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7" name="Title 4">
            <a:extLst>
              <a:ext uri="{FF2B5EF4-FFF2-40B4-BE49-F238E27FC236}">
                <a16:creationId xmlns:a16="http://schemas.microsoft.com/office/drawing/2014/main" id="{7D6F1D6C-65B2-4F28-BE3D-E0087FFB1607}"/>
              </a:ext>
            </a:extLst>
          </p:cNvPr>
          <p:cNvSpPr>
            <a:spLocks noGrp="1"/>
          </p:cNvSpPr>
          <p:nvPr>
            <p:ph type="title"/>
          </p:nvPr>
        </p:nvSpPr>
        <p:spPr>
          <a:xfrm>
            <a:off x="251520" y="70415"/>
            <a:ext cx="8856984" cy="576064"/>
          </a:xfrm>
        </p:spPr>
        <p:txBody>
          <a:bodyPr>
            <a:noAutofit/>
          </a:bodyPr>
          <a:lstStyle/>
          <a:p>
            <a:r>
              <a:rPr lang="en-US" sz="2000" dirty="0"/>
              <a:t>Workflow when the electronic collection has already been partially subscribed to</a:t>
            </a:r>
          </a:p>
        </p:txBody>
      </p:sp>
      <p:pic>
        <p:nvPicPr>
          <p:cNvPr id="12" name="Picture 11">
            <a:extLst>
              <a:ext uri="{FF2B5EF4-FFF2-40B4-BE49-F238E27FC236}">
                <a16:creationId xmlns:a16="http://schemas.microsoft.com/office/drawing/2014/main" id="{13CFCA8A-92F2-426B-AACF-C3B0501769D8}"/>
              </a:ext>
            </a:extLst>
          </p:cNvPr>
          <p:cNvPicPr>
            <a:picLocks noChangeAspect="1"/>
          </p:cNvPicPr>
          <p:nvPr/>
        </p:nvPicPr>
        <p:blipFill>
          <a:blip r:embed="rId2"/>
          <a:stretch>
            <a:fillRect/>
          </a:stretch>
        </p:blipFill>
        <p:spPr>
          <a:xfrm>
            <a:off x="223231" y="702068"/>
            <a:ext cx="8676456" cy="4113539"/>
          </a:xfrm>
          <a:prstGeom prst="rect">
            <a:avLst/>
          </a:prstGeom>
          <a:ln>
            <a:solidFill>
              <a:schemeClr val="tx1"/>
            </a:solidFill>
          </a:ln>
        </p:spPr>
      </p:pic>
      <p:sp>
        <p:nvSpPr>
          <p:cNvPr id="13" name="Rectangle 12">
            <a:extLst>
              <a:ext uri="{FF2B5EF4-FFF2-40B4-BE49-F238E27FC236}">
                <a16:creationId xmlns:a16="http://schemas.microsoft.com/office/drawing/2014/main" id="{24A95A38-EC91-4BB7-866E-F7F1F279D27F}"/>
              </a:ext>
            </a:extLst>
          </p:cNvPr>
          <p:cNvSpPr/>
          <p:nvPr/>
        </p:nvSpPr>
        <p:spPr>
          <a:xfrm>
            <a:off x="899592" y="1367710"/>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7B7150-C49D-4B10-AB35-BCA77A39DCDC}"/>
              </a:ext>
            </a:extLst>
          </p:cNvPr>
          <p:cNvSpPr/>
          <p:nvPr/>
        </p:nvSpPr>
        <p:spPr>
          <a:xfrm>
            <a:off x="899592" y="329183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F6A0B9-8CDC-44D6-8416-B498DDADE07D}"/>
              </a:ext>
            </a:extLst>
          </p:cNvPr>
          <p:cNvSpPr/>
          <p:nvPr/>
        </p:nvSpPr>
        <p:spPr>
          <a:xfrm>
            <a:off x="7020272" y="3291830"/>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A82847-51F0-49C1-A002-88B3DDAE6F5C}"/>
              </a:ext>
            </a:extLst>
          </p:cNvPr>
          <p:cNvSpPr/>
          <p:nvPr/>
        </p:nvSpPr>
        <p:spPr>
          <a:xfrm>
            <a:off x="7042040" y="1377758"/>
            <a:ext cx="9361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63FF0B-2E84-4CA5-8231-0C88F1457667}"/>
              </a:ext>
            </a:extLst>
          </p:cNvPr>
          <p:cNvSpPr/>
          <p:nvPr/>
        </p:nvSpPr>
        <p:spPr>
          <a:xfrm>
            <a:off x="223231" y="683241"/>
            <a:ext cx="820377"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EA7048C-B3CB-4DB7-A85F-B23806263C01}"/>
              </a:ext>
            </a:extLst>
          </p:cNvPr>
          <p:cNvSpPr txBox="1"/>
          <p:nvPr/>
        </p:nvSpPr>
        <p:spPr>
          <a:xfrm>
            <a:off x="6012160" y="4011910"/>
            <a:ext cx="2592288" cy="646331"/>
          </a:xfrm>
          <a:prstGeom prst="rect">
            <a:avLst/>
          </a:prstGeom>
          <a:solidFill>
            <a:srgbClr val="FFFF00"/>
          </a:solidFill>
          <a:ln>
            <a:solidFill>
              <a:schemeClr val="tx1"/>
            </a:solidFill>
          </a:ln>
        </p:spPr>
        <p:txBody>
          <a:bodyPr wrap="square" rtlCol="0">
            <a:spAutoFit/>
          </a:bodyPr>
          <a:lstStyle/>
          <a:p>
            <a:r>
              <a:rPr lang="en-US" dirty="0"/>
              <a:t>This is the one the institution subscribes to</a:t>
            </a:r>
          </a:p>
        </p:txBody>
      </p:sp>
      <p:sp>
        <p:nvSpPr>
          <p:cNvPr id="19" name="TextBox 18">
            <a:extLst>
              <a:ext uri="{FF2B5EF4-FFF2-40B4-BE49-F238E27FC236}">
                <a16:creationId xmlns:a16="http://schemas.microsoft.com/office/drawing/2014/main" id="{B79B8ACC-50A1-4C6F-9C72-F9E6CCECA908}"/>
              </a:ext>
            </a:extLst>
          </p:cNvPr>
          <p:cNvSpPr txBox="1"/>
          <p:nvPr/>
        </p:nvSpPr>
        <p:spPr>
          <a:xfrm>
            <a:off x="6012160" y="2139702"/>
            <a:ext cx="2592288" cy="923330"/>
          </a:xfrm>
          <a:prstGeom prst="rect">
            <a:avLst/>
          </a:prstGeom>
          <a:solidFill>
            <a:srgbClr val="FFFF00"/>
          </a:solidFill>
          <a:ln>
            <a:solidFill>
              <a:schemeClr val="tx1"/>
            </a:solidFill>
          </a:ln>
        </p:spPr>
        <p:txBody>
          <a:bodyPr wrap="square" rtlCol="0">
            <a:spAutoFit/>
          </a:bodyPr>
          <a:lstStyle/>
          <a:p>
            <a:r>
              <a:rPr lang="en-US" dirty="0"/>
              <a:t>This is the one which will be deleted </a:t>
            </a:r>
            <a:r>
              <a:rPr lang="en-US"/>
              <a:t>or deactivated when </a:t>
            </a:r>
            <a:r>
              <a:rPr lang="en-US" dirty="0"/>
              <a:t>no longer free</a:t>
            </a:r>
          </a:p>
        </p:txBody>
      </p:sp>
    </p:spTree>
    <p:extLst>
      <p:ext uri="{BB962C8B-B14F-4D97-AF65-F5344CB8AC3E}">
        <p14:creationId xmlns:p14="http://schemas.microsoft.com/office/powerpoint/2010/main" val="190869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In a situation like this it is recommended that the institution will activate the collection for the specific time period.</a:t>
            </a:r>
          </a:p>
          <a:p>
            <a:endParaRPr lang="en-US" dirty="0"/>
          </a:p>
          <a:p>
            <a:r>
              <a:rPr lang="en-US" dirty="0"/>
              <a:t>In addition to this presentation see information regarding the "Active until date" at </a:t>
            </a:r>
            <a:r>
              <a:rPr lang="en-US" dirty="0">
                <a:hlinkClick r:id="rId2"/>
              </a:rPr>
              <a:t>Managing Electronic Resources</a:t>
            </a:r>
            <a:r>
              <a:rPr lang="en-US" dirty="0"/>
              <a:t>.</a:t>
            </a:r>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47405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r>
              <a:rPr lang="en-US" sz="2600" dirty="0"/>
              <a:t>For example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For example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981549"/>
          </a:xfrm>
        </p:spPr>
        <p:txBody>
          <a:bodyPr>
            <a:normAutofit/>
          </a:bodyPr>
          <a:lstStyle/>
          <a:p>
            <a:r>
              <a:rPr lang="en-US" dirty="0"/>
              <a:t>As reported in the blog </a:t>
            </a:r>
            <a:r>
              <a:rPr lang="en-US" dirty="0">
                <a:hlinkClick r:id="rId2"/>
              </a:rPr>
              <a:t>University of Michigan Press COVID 19 Response: Free Access to Scholarly Ebooks</a:t>
            </a:r>
            <a:r>
              <a:rPr lang="en-US" dirty="0"/>
              <a:t>:</a:t>
            </a:r>
          </a:p>
          <a:p>
            <a:pPr marL="0" indent="0">
              <a:buNone/>
            </a:pPr>
            <a:endParaRPr lang="en-US" dirty="0"/>
          </a:p>
        </p:txBody>
      </p:sp>
      <p:sp>
        <p:nvSpPr>
          <p:cNvPr id="4" name="TextBox 3">
            <a:extLst>
              <a:ext uri="{FF2B5EF4-FFF2-40B4-BE49-F238E27FC236}">
                <a16:creationId xmlns:a16="http://schemas.microsoft.com/office/drawing/2014/main" id="{323C9A01-23DD-42A9-8540-0657F1B0F4CF}"/>
              </a:ext>
            </a:extLst>
          </p:cNvPr>
          <p:cNvSpPr txBox="1"/>
          <p:nvPr/>
        </p:nvSpPr>
        <p:spPr>
          <a:xfrm>
            <a:off x="251520" y="1779662"/>
            <a:ext cx="8568952" cy="1754326"/>
          </a:xfrm>
          <a:prstGeom prst="rect">
            <a:avLst/>
          </a:prstGeom>
          <a:noFill/>
        </p:spPr>
        <p:txBody>
          <a:bodyPr wrap="square" rtlCol="0">
            <a:spAutoFit/>
          </a:bodyPr>
          <a:lstStyle/>
          <a:p>
            <a:r>
              <a:rPr lang="en-US" dirty="0"/>
              <a:t>In response to the request of the </a:t>
            </a:r>
            <a:r>
              <a:rPr lang="en-US" dirty="0">
                <a:hlinkClick r:id="rId3"/>
              </a:rPr>
              <a:t>International Coalition of Library Consortia</a:t>
            </a:r>
            <a:r>
              <a:rPr lang="en-US" dirty="0"/>
              <a:t> (ICOLC) for "creative solutions that allows critical access to publisher content for the research and public health communities," University of Michigan Press will make all content in the </a:t>
            </a:r>
            <a:r>
              <a:rPr lang="en-US" dirty="0">
                <a:hlinkClick r:id="rId4"/>
              </a:rPr>
              <a:t>University of Michigan Press Ebook Collection</a:t>
            </a:r>
            <a:r>
              <a:rPr lang="en-US" dirty="0"/>
              <a:t> (UMP EBC) free-to-read for the remainder of the academic term.</a:t>
            </a:r>
          </a:p>
          <a:p>
            <a:endParaRPr lang="en-US" dirty="0"/>
          </a:p>
        </p:txBody>
      </p:sp>
      <p:cxnSp>
        <p:nvCxnSpPr>
          <p:cNvPr id="10" name="Straight Connector 9">
            <a:extLst>
              <a:ext uri="{FF2B5EF4-FFF2-40B4-BE49-F238E27FC236}">
                <a16:creationId xmlns:a16="http://schemas.microsoft.com/office/drawing/2014/main" id="{8D295A02-85FB-49B9-853E-0B582C72B8FA}"/>
              </a:ext>
            </a:extLst>
          </p:cNvPr>
          <p:cNvCxnSpPr/>
          <p:nvPr/>
        </p:nvCxnSpPr>
        <p:spPr>
          <a:xfrm>
            <a:off x="6876256" y="2913697"/>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9BFBE8-D760-449C-89D3-91EDFCC91532}"/>
              </a:ext>
            </a:extLst>
          </p:cNvPr>
          <p:cNvCxnSpPr>
            <a:cxnSpLocks/>
          </p:cNvCxnSpPr>
          <p:nvPr/>
        </p:nvCxnSpPr>
        <p:spPr>
          <a:xfrm>
            <a:off x="341774" y="3219822"/>
            <a:ext cx="20699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6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For example ...</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467544" y="654097"/>
            <a:ext cx="8424936" cy="3925725"/>
          </a:xfrm>
        </p:spPr>
        <p:txBody>
          <a:bodyPr>
            <a:normAutofit/>
          </a:bodyPr>
          <a:lstStyle/>
          <a:p>
            <a:r>
              <a:rPr lang="en-US" dirty="0"/>
              <a:t>So … if an institution wishes to activate this electronic collection (and they otherwise would not have access to it) they should activate it until the end of the academic term</a:t>
            </a:r>
          </a:p>
        </p:txBody>
      </p:sp>
    </p:spTree>
    <p:extLst>
      <p:ext uri="{BB962C8B-B14F-4D97-AF65-F5344CB8AC3E}">
        <p14:creationId xmlns:p14="http://schemas.microsoft.com/office/powerpoint/2010/main" val="9972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How is it done?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492569527"/>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15352</TotalTime>
  <Words>1384</Words>
  <Application>Microsoft Office PowerPoint</Application>
  <PresentationFormat>On-screen Show (16:9)</PresentationFormat>
  <Paragraphs>152</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Ex_Libris_2020</vt:lpstr>
      <vt:lpstr>How to activate an electronic collection for a limited time period</vt:lpstr>
      <vt:lpstr>PowerPoint Presentation</vt:lpstr>
      <vt:lpstr>Introduction</vt:lpstr>
      <vt:lpstr>Introduction</vt:lpstr>
      <vt:lpstr>Introduction</vt:lpstr>
      <vt:lpstr>For example ...</vt:lpstr>
      <vt:lpstr>For example ...</vt:lpstr>
      <vt:lpstr>For example ...</vt:lpstr>
      <vt:lpstr>How is it done?</vt:lpstr>
      <vt:lpstr>How is it done?</vt:lpstr>
      <vt:lpstr>How is it done?</vt:lpstr>
      <vt:lpstr>How is it done?</vt:lpstr>
      <vt:lpstr>How is it done?</vt:lpstr>
      <vt:lpstr>How is it done?</vt:lpstr>
      <vt:lpstr>How is it done?</vt:lpstr>
      <vt:lpstr>How is it done?</vt:lpstr>
      <vt:lpstr>The electronic collection in Primo</vt:lpstr>
      <vt:lpstr>The electronic collection in Primo</vt:lpstr>
      <vt:lpstr>The electronic collection in Primo</vt:lpstr>
      <vt:lpstr>The electronic collection in Primo</vt:lpstr>
      <vt:lpstr>The electronic collection in Primo</vt:lpstr>
      <vt:lpstr>Removing the electronic collection after the "active until" date passes</vt:lpstr>
      <vt:lpstr>Removing the electronic collection after the "active until" date passes</vt:lpstr>
      <vt:lpstr>Removing the electronic collection after the "active until" date passes</vt:lpstr>
      <vt:lpstr>Removing the electronic collection after the "active until" date passes</vt:lpstr>
      <vt:lpstr>Removing the electronic collection after the "active until" date passes</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Workflow when the electronic collection has already been partially subscribed to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642</cp:revision>
  <dcterms:created xsi:type="dcterms:W3CDTF">2017-01-02T15:10:30Z</dcterms:created>
  <dcterms:modified xsi:type="dcterms:W3CDTF">2020-03-27T07:11:30Z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