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1736" r:id="rId2"/>
    <p:sldId id="1724" r:id="rId3"/>
    <p:sldId id="1855" r:id="rId4"/>
    <p:sldId id="1856" r:id="rId5"/>
    <p:sldId id="1876" r:id="rId6"/>
    <p:sldId id="1907" r:id="rId7"/>
    <p:sldId id="1875" r:id="rId8"/>
    <p:sldId id="1905" r:id="rId9"/>
    <p:sldId id="1906" r:id="rId10"/>
    <p:sldId id="1779" r:id="rId11"/>
    <p:sldId id="310" r:id="rId12"/>
    <p:sldId id="1859" r:id="rId13"/>
    <p:sldId id="1854" r:id="rId14"/>
    <p:sldId id="1877" r:id="rId15"/>
    <p:sldId id="1880" r:id="rId16"/>
    <p:sldId id="1878" r:id="rId17"/>
    <p:sldId id="1879" r:id="rId18"/>
    <p:sldId id="1881" r:id="rId19"/>
    <p:sldId id="1882" r:id="rId20"/>
    <p:sldId id="1883" r:id="rId21"/>
    <p:sldId id="1884" r:id="rId22"/>
    <p:sldId id="1778" r:id="rId23"/>
    <p:sldId id="1846" r:id="rId24"/>
    <p:sldId id="1887" r:id="rId25"/>
    <p:sldId id="1868" r:id="rId26"/>
    <p:sldId id="1885" r:id="rId27"/>
    <p:sldId id="1886" r:id="rId28"/>
    <p:sldId id="1869" r:id="rId29"/>
    <p:sldId id="1870" r:id="rId30"/>
    <p:sldId id="1871" r:id="rId31"/>
    <p:sldId id="1889" r:id="rId32"/>
    <p:sldId id="1777" r:id="rId33"/>
    <p:sldId id="1749" r:id="rId34"/>
    <p:sldId id="1888" r:id="rId35"/>
    <p:sldId id="1890" r:id="rId36"/>
    <p:sldId id="1891" r:id="rId37"/>
    <p:sldId id="1892" r:id="rId38"/>
    <p:sldId id="1893" r:id="rId39"/>
    <p:sldId id="1894" r:id="rId40"/>
    <p:sldId id="1895" r:id="rId41"/>
    <p:sldId id="1896" r:id="rId42"/>
    <p:sldId id="1897" r:id="rId43"/>
    <p:sldId id="1898" r:id="rId44"/>
    <p:sldId id="1899" r:id="rId45"/>
    <p:sldId id="1900" r:id="rId46"/>
    <p:sldId id="1902" r:id="rId47"/>
    <p:sldId id="1901" r:id="rId48"/>
    <p:sldId id="1903" r:id="rId49"/>
    <p:sldId id="1904" r:id="rId50"/>
    <p:sldId id="1714" r:id="rId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95" d="100"/>
          <a:sy n="95" d="100"/>
        </p:scale>
        <p:origin x="85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28-Apr-20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28-Apr-20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50Inventory/050Managing_Collections" TargetMode="External"/><Relationship Id="rId2" Type="http://schemas.openxmlformats.org/officeDocument/2006/relationships/hyperlink" Target="https://knowledge.exlibrisgroup.com/Alma/Product_Documentation/010Alma_Online_Help_(English)/040Resource_Management/050Inventory/020Managing_Electronic_Resources#Managing_Electronic_Collections"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haifa-primo.hosted.exlibrisgroup.com/primo-explore/search?vid=HAU&amp;lang=en_US" TargetMode="External"/><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6C00A-D08B-4044-94E2-B5F7A1014A50}"/>
              </a:ext>
            </a:extLst>
          </p:cNvPr>
          <p:cNvSpPr>
            <a:spLocks noGrp="1"/>
          </p:cNvSpPr>
          <p:nvPr>
            <p:ph type="ctrTitle"/>
          </p:nvPr>
        </p:nvSpPr>
        <p:spPr>
          <a:xfrm>
            <a:off x="179512" y="2139702"/>
            <a:ext cx="5044404" cy="1368152"/>
          </a:xfrm>
        </p:spPr>
        <p:txBody>
          <a:bodyPr/>
          <a:lstStyle/>
          <a:p>
            <a:r>
              <a:rPr lang="en-US" sz="2800"/>
              <a:t>An introduction </a:t>
            </a:r>
            <a:r>
              <a:rPr lang="en-US" sz="2800" dirty="0"/>
              <a:t>to </a:t>
            </a:r>
            <a:br>
              <a:rPr lang="en-US" sz="2800" dirty="0"/>
            </a:br>
            <a:r>
              <a:rPr lang="en-US" sz="2800" dirty="0"/>
              <a:t>title level collections</a:t>
            </a:r>
          </a:p>
        </p:txBody>
      </p:sp>
      <p:sp>
        <p:nvSpPr>
          <p:cNvPr id="7" name="Text Placeholder 6">
            <a:extLst>
              <a:ext uri="{FF2B5EF4-FFF2-40B4-BE49-F238E27FC236}">
                <a16:creationId xmlns:a16="http://schemas.microsoft.com/office/drawing/2014/main" id="{FA568CF4-3CA7-484B-B6C1-F49D53072FB3}"/>
              </a:ext>
            </a:extLst>
          </p:cNvPr>
          <p:cNvSpPr>
            <a:spLocks noGrp="1"/>
          </p:cNvSpPr>
          <p:nvPr>
            <p:ph type="body" sz="quarter" idx="12"/>
          </p:nvPr>
        </p:nvSpPr>
        <p:spPr>
          <a:xfrm>
            <a:off x="276656" y="4011910"/>
            <a:ext cx="4972396" cy="864096"/>
          </a:xfrm>
        </p:spPr>
        <p:txBody>
          <a:bodyPr>
            <a:normAutofit/>
          </a:bodyPr>
          <a:lstStyle/>
          <a:p>
            <a:r>
              <a:rPr lang="en-US" dirty="0"/>
              <a:t>Yoel Kortick</a:t>
            </a:r>
          </a:p>
          <a:p>
            <a:r>
              <a:rPr lang="en-US" dirty="0"/>
              <a:t>Senior Librarian</a:t>
            </a:r>
          </a:p>
        </p:txBody>
      </p:sp>
    </p:spTree>
    <p:extLst>
      <p:ext uri="{BB962C8B-B14F-4D97-AF65-F5344CB8AC3E}">
        <p14:creationId xmlns:p14="http://schemas.microsoft.com/office/powerpoint/2010/main" val="48093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35496" y="3319778"/>
            <a:ext cx="9108503" cy="1240583"/>
          </a:xfrm>
        </p:spPr>
        <p:txBody>
          <a:bodyPr/>
          <a:lstStyle/>
          <a:p>
            <a:pPr algn="ctr"/>
            <a:r>
              <a:rPr lang="en-US" sz="2600" dirty="0"/>
              <a:t>Accessing title level collections in Alma via the resources menu</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Tree>
    <p:extLst>
      <p:ext uri="{BB962C8B-B14F-4D97-AF65-F5344CB8AC3E}">
        <p14:creationId xmlns:p14="http://schemas.microsoft.com/office/powerpoint/2010/main" val="1180248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000" dirty="0"/>
              <a:t>Accessing title level collections in Alma via the resources menu</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Collections can be accessed from "Resources &gt; Manage Inventory &gt; Manage Collections"</a:t>
            </a:r>
          </a:p>
          <a:p>
            <a:pPr marL="457200" indent="-457200">
              <a:buFont typeface="+mj-lt"/>
              <a:buAutoNum type="arabicPeriod"/>
            </a:pPr>
            <a:endParaRPr lang="en-US" dirty="0"/>
          </a:p>
        </p:txBody>
      </p:sp>
      <p:pic>
        <p:nvPicPr>
          <p:cNvPr id="3" name="Picture 2">
            <a:extLst>
              <a:ext uri="{FF2B5EF4-FFF2-40B4-BE49-F238E27FC236}">
                <a16:creationId xmlns:a16="http://schemas.microsoft.com/office/drawing/2014/main" id="{E32D223E-92CA-46AB-8C26-0BF18D7592B6}"/>
              </a:ext>
            </a:extLst>
          </p:cNvPr>
          <p:cNvPicPr>
            <a:picLocks noChangeAspect="1"/>
          </p:cNvPicPr>
          <p:nvPr/>
        </p:nvPicPr>
        <p:blipFill>
          <a:blip r:embed="rId2"/>
          <a:stretch>
            <a:fillRect/>
          </a:stretch>
        </p:blipFill>
        <p:spPr>
          <a:xfrm>
            <a:off x="2699792" y="1923678"/>
            <a:ext cx="3542857" cy="2196825"/>
          </a:xfrm>
          <a:prstGeom prst="rect">
            <a:avLst/>
          </a:prstGeom>
          <a:ln>
            <a:solidFill>
              <a:schemeClr val="accent1"/>
            </a:solidFill>
          </a:ln>
        </p:spPr>
      </p:pic>
      <p:sp>
        <p:nvSpPr>
          <p:cNvPr id="4" name="Rectangle 3">
            <a:extLst>
              <a:ext uri="{FF2B5EF4-FFF2-40B4-BE49-F238E27FC236}">
                <a16:creationId xmlns:a16="http://schemas.microsoft.com/office/drawing/2014/main" id="{1B90077E-A58A-44C3-9840-A86A5FFCC206}"/>
              </a:ext>
            </a:extLst>
          </p:cNvPr>
          <p:cNvSpPr/>
          <p:nvPr/>
        </p:nvSpPr>
        <p:spPr>
          <a:xfrm>
            <a:off x="2771800" y="2355726"/>
            <a:ext cx="206998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454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234766" y="771551"/>
            <a:ext cx="8640960" cy="576064"/>
          </a:xfrm>
        </p:spPr>
        <p:txBody>
          <a:bodyPr>
            <a:normAutofit fontScale="85000" lnSpcReduction="10000"/>
          </a:bodyPr>
          <a:lstStyle/>
          <a:p>
            <a:r>
              <a:rPr lang="en-US" dirty="0"/>
              <a:t>Our examples will focus on the aforementioned collection "Flowers of Israel"</a:t>
            </a:r>
          </a:p>
          <a:p>
            <a:pPr marL="457200" indent="-457200">
              <a:buFont typeface="+mj-lt"/>
              <a:buAutoNum type="arabicPeriod"/>
            </a:pPr>
            <a:endParaRPr lang="en-US" dirty="0"/>
          </a:p>
        </p:txBody>
      </p:sp>
      <p:sp>
        <p:nvSpPr>
          <p:cNvPr id="10" name="Title 4">
            <a:extLst>
              <a:ext uri="{FF2B5EF4-FFF2-40B4-BE49-F238E27FC236}">
                <a16:creationId xmlns:a16="http://schemas.microsoft.com/office/drawing/2014/main" id="{DFCB1159-F949-4F82-A677-74D3E0ECED44}"/>
              </a:ext>
            </a:extLst>
          </p:cNvPr>
          <p:cNvSpPr>
            <a:spLocks noGrp="1"/>
          </p:cNvSpPr>
          <p:nvPr>
            <p:ph type="title"/>
          </p:nvPr>
        </p:nvSpPr>
        <p:spPr>
          <a:xfrm>
            <a:off x="251520" y="70415"/>
            <a:ext cx="8856984" cy="576064"/>
          </a:xfrm>
        </p:spPr>
        <p:txBody>
          <a:bodyPr>
            <a:noAutofit/>
          </a:bodyPr>
          <a:lstStyle/>
          <a:p>
            <a:r>
              <a:rPr lang="en-US" sz="2000" dirty="0"/>
              <a:t>Accessing title level collections in Alma via the resources menu</a:t>
            </a:r>
          </a:p>
        </p:txBody>
      </p:sp>
      <p:pic>
        <p:nvPicPr>
          <p:cNvPr id="3" name="Picture 2">
            <a:extLst>
              <a:ext uri="{FF2B5EF4-FFF2-40B4-BE49-F238E27FC236}">
                <a16:creationId xmlns:a16="http://schemas.microsoft.com/office/drawing/2014/main" id="{3812E1F5-BF85-4EBE-8103-0D4C82C3E4CA}"/>
              </a:ext>
            </a:extLst>
          </p:cNvPr>
          <p:cNvPicPr>
            <a:picLocks noChangeAspect="1"/>
          </p:cNvPicPr>
          <p:nvPr/>
        </p:nvPicPr>
        <p:blipFill>
          <a:blip r:embed="rId2"/>
          <a:stretch>
            <a:fillRect/>
          </a:stretch>
        </p:blipFill>
        <p:spPr>
          <a:xfrm>
            <a:off x="0" y="1275606"/>
            <a:ext cx="9144000" cy="3388857"/>
          </a:xfrm>
          <a:prstGeom prst="rect">
            <a:avLst/>
          </a:prstGeom>
          <a:ln>
            <a:solidFill>
              <a:schemeClr val="accent1"/>
            </a:solidFill>
          </a:ln>
        </p:spPr>
      </p:pic>
      <p:sp>
        <p:nvSpPr>
          <p:cNvPr id="9" name="Rectangle 8">
            <a:extLst>
              <a:ext uri="{FF2B5EF4-FFF2-40B4-BE49-F238E27FC236}">
                <a16:creationId xmlns:a16="http://schemas.microsoft.com/office/drawing/2014/main" id="{63C716F8-C180-486E-9272-2BB1C09E64FE}"/>
              </a:ext>
            </a:extLst>
          </p:cNvPr>
          <p:cNvSpPr/>
          <p:nvPr/>
        </p:nvSpPr>
        <p:spPr>
          <a:xfrm>
            <a:off x="251520" y="2715766"/>
            <a:ext cx="8624206"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389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39C09B-7FBE-4CE2-966A-37F83EA9DB98}"/>
              </a:ext>
            </a:extLst>
          </p:cNvPr>
          <p:cNvPicPr>
            <a:picLocks noChangeAspect="1"/>
          </p:cNvPicPr>
          <p:nvPr/>
        </p:nvPicPr>
        <p:blipFill>
          <a:blip r:embed="rId2"/>
          <a:stretch>
            <a:fillRect/>
          </a:stretch>
        </p:blipFill>
        <p:spPr>
          <a:xfrm>
            <a:off x="179512" y="1459866"/>
            <a:ext cx="8856984" cy="334413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4306"/>
            <a:ext cx="8928992" cy="1080119"/>
          </a:xfrm>
        </p:spPr>
        <p:txBody>
          <a:bodyPr>
            <a:normAutofit/>
          </a:bodyPr>
          <a:lstStyle/>
          <a:p>
            <a:r>
              <a:rPr lang="en-US" sz="2200" dirty="0"/>
              <a:t>"Flowers of Israel" is a "top level" collection.  Clicking "view" or "edit" allows the user to access collection details as well as the sub-collections.</a:t>
            </a:r>
          </a:p>
          <a:p>
            <a:pPr marL="457200" indent="-457200">
              <a:buFont typeface="+mj-lt"/>
              <a:buAutoNum type="arabicPeriod"/>
            </a:pPr>
            <a:endParaRPr lang="en-US" sz="2200" dirty="0"/>
          </a:p>
        </p:txBody>
      </p:sp>
      <p:sp>
        <p:nvSpPr>
          <p:cNvPr id="10" name="Title 4">
            <a:extLst>
              <a:ext uri="{FF2B5EF4-FFF2-40B4-BE49-F238E27FC236}">
                <a16:creationId xmlns:a16="http://schemas.microsoft.com/office/drawing/2014/main" id="{6BE1F494-59D9-4706-8791-7E5C7BD95B3E}"/>
              </a:ext>
            </a:extLst>
          </p:cNvPr>
          <p:cNvSpPr>
            <a:spLocks noGrp="1"/>
          </p:cNvSpPr>
          <p:nvPr>
            <p:ph type="title"/>
          </p:nvPr>
        </p:nvSpPr>
        <p:spPr>
          <a:xfrm>
            <a:off x="251520" y="70415"/>
            <a:ext cx="8856984" cy="576064"/>
          </a:xfrm>
        </p:spPr>
        <p:txBody>
          <a:bodyPr>
            <a:noAutofit/>
          </a:bodyPr>
          <a:lstStyle/>
          <a:p>
            <a:r>
              <a:rPr lang="en-US" sz="2000" dirty="0"/>
              <a:t>Accessing title level collections in Alma via the resources menu</a:t>
            </a:r>
          </a:p>
        </p:txBody>
      </p:sp>
      <p:sp>
        <p:nvSpPr>
          <p:cNvPr id="5" name="Rectangle 4">
            <a:extLst>
              <a:ext uri="{FF2B5EF4-FFF2-40B4-BE49-F238E27FC236}">
                <a16:creationId xmlns:a16="http://schemas.microsoft.com/office/drawing/2014/main" id="{DDFD53F7-70E5-4CED-A852-88D988BC2C1C}"/>
              </a:ext>
            </a:extLst>
          </p:cNvPr>
          <p:cNvSpPr/>
          <p:nvPr/>
        </p:nvSpPr>
        <p:spPr>
          <a:xfrm>
            <a:off x="7452320" y="3682014"/>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D479A8-0A61-47A3-A2A9-E2791B217F1E}"/>
              </a:ext>
            </a:extLst>
          </p:cNvPr>
          <p:cNvSpPr/>
          <p:nvPr/>
        </p:nvSpPr>
        <p:spPr>
          <a:xfrm>
            <a:off x="155826" y="1459866"/>
            <a:ext cx="1823885" cy="3918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52865ED-37CF-4E12-91C6-A1793AB301F4}"/>
              </a:ext>
            </a:extLst>
          </p:cNvPr>
          <p:cNvSpPr txBox="1"/>
          <p:nvPr/>
        </p:nvSpPr>
        <p:spPr>
          <a:xfrm>
            <a:off x="4932040" y="1459866"/>
            <a:ext cx="4032448" cy="923330"/>
          </a:xfrm>
          <a:prstGeom prst="rect">
            <a:avLst/>
          </a:prstGeom>
          <a:solidFill>
            <a:schemeClr val="bg1"/>
          </a:solidFill>
          <a:ln>
            <a:solidFill>
              <a:schemeClr val="tx1"/>
            </a:solidFill>
          </a:ln>
        </p:spPr>
        <p:txBody>
          <a:bodyPr wrap="square" rtlCol="0">
            <a:spAutoFit/>
          </a:bodyPr>
          <a:lstStyle/>
          <a:p>
            <a:r>
              <a:rPr lang="en-US" dirty="0"/>
              <a:t>Users with role "Collection Inventory Operator" or "Collection Inventory Operator extended" can edit collections</a:t>
            </a:r>
          </a:p>
        </p:txBody>
      </p:sp>
      <p:cxnSp>
        <p:nvCxnSpPr>
          <p:cNvPr id="11" name="Straight Arrow Connector 10">
            <a:extLst>
              <a:ext uri="{FF2B5EF4-FFF2-40B4-BE49-F238E27FC236}">
                <a16:creationId xmlns:a16="http://schemas.microsoft.com/office/drawing/2014/main" id="{F06E82A3-5D2D-41AA-BEE7-D217731E21A9}"/>
              </a:ext>
            </a:extLst>
          </p:cNvPr>
          <p:cNvCxnSpPr/>
          <p:nvPr/>
        </p:nvCxnSpPr>
        <p:spPr>
          <a:xfrm>
            <a:off x="6732239" y="2383196"/>
            <a:ext cx="720081" cy="1298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565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5496" y="843558"/>
            <a:ext cx="9073008" cy="3816424"/>
          </a:xfrm>
        </p:spPr>
        <p:txBody>
          <a:bodyPr>
            <a:normAutofit/>
          </a:bodyPr>
          <a:lstStyle/>
          <a:p>
            <a:r>
              <a:rPr lang="en-US" sz="2200" dirty="0"/>
              <a:t>After clicking "edit" (or "view") there are four tabs for the collection.</a:t>
            </a:r>
          </a:p>
          <a:p>
            <a:r>
              <a:rPr lang="en-US" sz="2200" dirty="0"/>
              <a:t>They are the same tabs for a "top-level" collection as for a "sub-collection".</a:t>
            </a:r>
          </a:p>
          <a:p>
            <a:r>
              <a:rPr lang="en-US" sz="2200" dirty="0"/>
              <a:t>The tabs are:</a:t>
            </a:r>
          </a:p>
          <a:p>
            <a:pPr marL="914400" lvl="1" indent="-457200">
              <a:buFont typeface="+mj-lt"/>
              <a:buAutoNum type="arabicPeriod"/>
            </a:pPr>
            <a:r>
              <a:rPr lang="en-US" sz="2200" dirty="0"/>
              <a:t>General</a:t>
            </a:r>
          </a:p>
          <a:p>
            <a:pPr marL="914400" lvl="1" indent="-457200">
              <a:buFont typeface="+mj-lt"/>
              <a:buAutoNum type="arabicPeriod"/>
            </a:pPr>
            <a:r>
              <a:rPr lang="en-US" sz="2200" dirty="0"/>
              <a:t>Sub-collections</a:t>
            </a:r>
          </a:p>
          <a:p>
            <a:pPr marL="914400" lvl="1" indent="-457200">
              <a:buFont typeface="+mj-lt"/>
              <a:buAutoNum type="arabicPeriod"/>
            </a:pPr>
            <a:r>
              <a:rPr lang="en-US" sz="2200" dirty="0"/>
              <a:t>Title List</a:t>
            </a:r>
          </a:p>
          <a:p>
            <a:pPr marL="914400" lvl="1" indent="-457200">
              <a:buFont typeface="+mj-lt"/>
              <a:buAutoNum type="arabicPeriod"/>
            </a:pPr>
            <a:r>
              <a:rPr lang="en-US" sz="2200" dirty="0"/>
              <a:t>Discovery</a:t>
            </a:r>
          </a:p>
          <a:p>
            <a:pPr marL="914400" lvl="1" indent="-457200">
              <a:buFont typeface="+mj-lt"/>
              <a:buAutoNum type="arabicPeriod"/>
            </a:pPr>
            <a:r>
              <a:rPr lang="en-US" sz="2200" dirty="0"/>
              <a:t>History</a:t>
            </a:r>
          </a:p>
          <a:p>
            <a:r>
              <a:rPr lang="en-US" sz="2200" dirty="0"/>
              <a:t>Rather than describing each one here we just start looking at them.</a:t>
            </a:r>
          </a:p>
        </p:txBody>
      </p:sp>
      <p:sp>
        <p:nvSpPr>
          <p:cNvPr id="10" name="Title 4">
            <a:extLst>
              <a:ext uri="{FF2B5EF4-FFF2-40B4-BE49-F238E27FC236}">
                <a16:creationId xmlns:a16="http://schemas.microsoft.com/office/drawing/2014/main" id="{6BE1F494-59D9-4706-8791-7E5C7BD95B3E}"/>
              </a:ext>
            </a:extLst>
          </p:cNvPr>
          <p:cNvSpPr>
            <a:spLocks noGrp="1"/>
          </p:cNvSpPr>
          <p:nvPr>
            <p:ph type="title"/>
          </p:nvPr>
        </p:nvSpPr>
        <p:spPr>
          <a:xfrm>
            <a:off x="251520" y="70415"/>
            <a:ext cx="8856984" cy="576064"/>
          </a:xfrm>
        </p:spPr>
        <p:txBody>
          <a:bodyPr>
            <a:noAutofit/>
          </a:bodyPr>
          <a:lstStyle/>
          <a:p>
            <a:r>
              <a:rPr lang="en-US" sz="2000" dirty="0"/>
              <a:t>Accessing title level collections in Alma via the resources menu</a:t>
            </a:r>
          </a:p>
        </p:txBody>
      </p:sp>
    </p:spTree>
    <p:extLst>
      <p:ext uri="{BB962C8B-B14F-4D97-AF65-F5344CB8AC3E}">
        <p14:creationId xmlns:p14="http://schemas.microsoft.com/office/powerpoint/2010/main" val="139302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41F29F-3FB2-4B49-B712-F7B063BE9FFA}"/>
              </a:ext>
            </a:extLst>
          </p:cNvPr>
          <p:cNvPicPr>
            <a:picLocks noChangeAspect="1"/>
          </p:cNvPicPr>
          <p:nvPr/>
        </p:nvPicPr>
        <p:blipFill>
          <a:blip r:embed="rId2"/>
          <a:stretch>
            <a:fillRect/>
          </a:stretch>
        </p:blipFill>
        <p:spPr>
          <a:xfrm>
            <a:off x="0" y="1245678"/>
            <a:ext cx="9144000" cy="348631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5496" y="644306"/>
            <a:ext cx="9073008" cy="1080119"/>
          </a:xfrm>
        </p:spPr>
        <p:txBody>
          <a:bodyPr>
            <a:normAutofit/>
          </a:bodyPr>
          <a:lstStyle/>
          <a:p>
            <a:r>
              <a:rPr lang="en-US" dirty="0"/>
              <a:t>After clicking "edit" we can see collection details in the "General" tab</a:t>
            </a:r>
          </a:p>
        </p:txBody>
      </p:sp>
      <p:sp>
        <p:nvSpPr>
          <p:cNvPr id="10" name="Title 4">
            <a:extLst>
              <a:ext uri="{FF2B5EF4-FFF2-40B4-BE49-F238E27FC236}">
                <a16:creationId xmlns:a16="http://schemas.microsoft.com/office/drawing/2014/main" id="{6BE1F494-59D9-4706-8791-7E5C7BD95B3E}"/>
              </a:ext>
            </a:extLst>
          </p:cNvPr>
          <p:cNvSpPr>
            <a:spLocks noGrp="1"/>
          </p:cNvSpPr>
          <p:nvPr>
            <p:ph type="title"/>
          </p:nvPr>
        </p:nvSpPr>
        <p:spPr>
          <a:xfrm>
            <a:off x="251520" y="70415"/>
            <a:ext cx="8856984" cy="576064"/>
          </a:xfrm>
        </p:spPr>
        <p:txBody>
          <a:bodyPr>
            <a:noAutofit/>
          </a:bodyPr>
          <a:lstStyle/>
          <a:p>
            <a:r>
              <a:rPr lang="en-US" sz="2000" dirty="0"/>
              <a:t>Accessing title level collections in Alma via the resources menu</a:t>
            </a:r>
          </a:p>
        </p:txBody>
      </p:sp>
      <p:sp>
        <p:nvSpPr>
          <p:cNvPr id="8" name="Rectangle 7">
            <a:extLst>
              <a:ext uri="{FF2B5EF4-FFF2-40B4-BE49-F238E27FC236}">
                <a16:creationId xmlns:a16="http://schemas.microsoft.com/office/drawing/2014/main" id="{2DD479A8-0A61-47A3-A2A9-E2791B217F1E}"/>
              </a:ext>
            </a:extLst>
          </p:cNvPr>
          <p:cNvSpPr/>
          <p:nvPr/>
        </p:nvSpPr>
        <p:spPr>
          <a:xfrm>
            <a:off x="3868" y="2162931"/>
            <a:ext cx="679700" cy="4681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44D369-F7B2-4040-9614-E51E1BF503F7}"/>
              </a:ext>
            </a:extLst>
          </p:cNvPr>
          <p:cNvSpPr txBox="1"/>
          <p:nvPr/>
        </p:nvSpPr>
        <p:spPr>
          <a:xfrm>
            <a:off x="5436096" y="2110085"/>
            <a:ext cx="3116263" cy="923330"/>
          </a:xfrm>
          <a:prstGeom prst="rect">
            <a:avLst/>
          </a:prstGeom>
          <a:solidFill>
            <a:schemeClr val="bg1"/>
          </a:solidFill>
          <a:ln>
            <a:solidFill>
              <a:schemeClr val="accent1"/>
            </a:solidFill>
          </a:ln>
        </p:spPr>
        <p:txBody>
          <a:bodyPr wrap="square" rtlCol="0">
            <a:spAutoFit/>
          </a:bodyPr>
          <a:lstStyle/>
          <a:p>
            <a:r>
              <a:rPr lang="en-US" dirty="0"/>
              <a:t>Because we entered via "edit" we can not only view these fields but also edit them</a:t>
            </a:r>
          </a:p>
        </p:txBody>
      </p:sp>
    </p:spTree>
    <p:extLst>
      <p:ext uri="{BB962C8B-B14F-4D97-AF65-F5344CB8AC3E}">
        <p14:creationId xmlns:p14="http://schemas.microsoft.com/office/powerpoint/2010/main" val="3205681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2AD024-A52B-434A-9F14-8F08072B8438}"/>
              </a:ext>
            </a:extLst>
          </p:cNvPr>
          <p:cNvPicPr>
            <a:picLocks noChangeAspect="1"/>
          </p:cNvPicPr>
          <p:nvPr/>
        </p:nvPicPr>
        <p:blipFill>
          <a:blip r:embed="rId2"/>
          <a:stretch>
            <a:fillRect/>
          </a:stretch>
        </p:blipFill>
        <p:spPr>
          <a:xfrm>
            <a:off x="251520" y="1203332"/>
            <a:ext cx="8424936" cy="3600666"/>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59532" y="644306"/>
            <a:ext cx="8424936" cy="1080119"/>
          </a:xfrm>
        </p:spPr>
        <p:txBody>
          <a:bodyPr>
            <a:normAutofit/>
          </a:bodyPr>
          <a:lstStyle/>
          <a:p>
            <a:r>
              <a:rPr lang="en-US" dirty="0"/>
              <a:t>We will now look at the "sub-collections" tab</a:t>
            </a:r>
          </a:p>
        </p:txBody>
      </p:sp>
      <p:sp>
        <p:nvSpPr>
          <p:cNvPr id="10" name="Title 4">
            <a:extLst>
              <a:ext uri="{FF2B5EF4-FFF2-40B4-BE49-F238E27FC236}">
                <a16:creationId xmlns:a16="http://schemas.microsoft.com/office/drawing/2014/main" id="{6BE1F494-59D9-4706-8791-7E5C7BD95B3E}"/>
              </a:ext>
            </a:extLst>
          </p:cNvPr>
          <p:cNvSpPr>
            <a:spLocks noGrp="1"/>
          </p:cNvSpPr>
          <p:nvPr>
            <p:ph type="title"/>
          </p:nvPr>
        </p:nvSpPr>
        <p:spPr>
          <a:xfrm>
            <a:off x="251520" y="70415"/>
            <a:ext cx="8856984" cy="576064"/>
          </a:xfrm>
        </p:spPr>
        <p:txBody>
          <a:bodyPr>
            <a:noAutofit/>
          </a:bodyPr>
          <a:lstStyle/>
          <a:p>
            <a:r>
              <a:rPr lang="en-US" sz="2000" dirty="0"/>
              <a:t>Accessing title level collections in Alma via the resources menu</a:t>
            </a:r>
          </a:p>
        </p:txBody>
      </p:sp>
      <p:sp>
        <p:nvSpPr>
          <p:cNvPr id="5" name="Rectangle 4">
            <a:extLst>
              <a:ext uri="{FF2B5EF4-FFF2-40B4-BE49-F238E27FC236}">
                <a16:creationId xmlns:a16="http://schemas.microsoft.com/office/drawing/2014/main" id="{DDFD53F7-70E5-4CED-A852-88D988BC2C1C}"/>
              </a:ext>
            </a:extLst>
          </p:cNvPr>
          <p:cNvSpPr/>
          <p:nvPr/>
        </p:nvSpPr>
        <p:spPr>
          <a:xfrm>
            <a:off x="1858286" y="2845422"/>
            <a:ext cx="2520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D479A8-0A61-47A3-A2A9-E2791B217F1E}"/>
              </a:ext>
            </a:extLst>
          </p:cNvPr>
          <p:cNvSpPr/>
          <p:nvPr/>
        </p:nvSpPr>
        <p:spPr>
          <a:xfrm>
            <a:off x="1030194" y="2760902"/>
            <a:ext cx="1080120" cy="4681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44D369-F7B2-4040-9614-E51E1BF503F7}"/>
              </a:ext>
            </a:extLst>
          </p:cNvPr>
          <p:cNvSpPr txBox="1"/>
          <p:nvPr/>
        </p:nvSpPr>
        <p:spPr>
          <a:xfrm>
            <a:off x="3190433" y="1500868"/>
            <a:ext cx="2088232" cy="646331"/>
          </a:xfrm>
          <a:prstGeom prst="rect">
            <a:avLst/>
          </a:prstGeom>
          <a:solidFill>
            <a:schemeClr val="bg1"/>
          </a:solidFill>
          <a:ln>
            <a:solidFill>
              <a:schemeClr val="accent1"/>
            </a:solidFill>
          </a:ln>
        </p:spPr>
        <p:txBody>
          <a:bodyPr wrap="square" rtlCol="0">
            <a:spAutoFit/>
          </a:bodyPr>
          <a:lstStyle/>
          <a:p>
            <a:r>
              <a:rPr lang="en-US" dirty="0"/>
              <a:t>This collection has 4 sub-collections</a:t>
            </a:r>
          </a:p>
        </p:txBody>
      </p:sp>
      <p:cxnSp>
        <p:nvCxnSpPr>
          <p:cNvPr id="11" name="Straight Arrow Connector 10">
            <a:extLst>
              <a:ext uri="{FF2B5EF4-FFF2-40B4-BE49-F238E27FC236}">
                <a16:creationId xmlns:a16="http://schemas.microsoft.com/office/drawing/2014/main" id="{0B1F1319-6134-43B4-95A1-E95EC7B5B8B4}"/>
              </a:ext>
            </a:extLst>
          </p:cNvPr>
          <p:cNvCxnSpPr/>
          <p:nvPr/>
        </p:nvCxnSpPr>
        <p:spPr>
          <a:xfrm flipH="1">
            <a:off x="2110314" y="2147199"/>
            <a:ext cx="1080119" cy="6982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188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66444C-A8C0-4AA2-9549-F26BE953FCF4}"/>
              </a:ext>
            </a:extLst>
          </p:cNvPr>
          <p:cNvPicPr>
            <a:picLocks noChangeAspect="1"/>
          </p:cNvPicPr>
          <p:nvPr/>
        </p:nvPicPr>
        <p:blipFill>
          <a:blip r:embed="rId2"/>
          <a:stretch>
            <a:fillRect/>
          </a:stretch>
        </p:blipFill>
        <p:spPr>
          <a:xfrm>
            <a:off x="683568" y="1184365"/>
            <a:ext cx="7596336" cy="347281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5496" y="644305"/>
            <a:ext cx="9073008" cy="1080119"/>
          </a:xfrm>
        </p:spPr>
        <p:txBody>
          <a:bodyPr>
            <a:normAutofit/>
          </a:bodyPr>
          <a:lstStyle/>
          <a:p>
            <a:r>
              <a:rPr lang="en-US" sz="2200" dirty="0"/>
              <a:t>Here are the four "sub-collections".  We will edit "Flowers of Israel Annuals".</a:t>
            </a:r>
          </a:p>
        </p:txBody>
      </p:sp>
      <p:sp>
        <p:nvSpPr>
          <p:cNvPr id="10" name="Title 4">
            <a:extLst>
              <a:ext uri="{FF2B5EF4-FFF2-40B4-BE49-F238E27FC236}">
                <a16:creationId xmlns:a16="http://schemas.microsoft.com/office/drawing/2014/main" id="{6BE1F494-59D9-4706-8791-7E5C7BD95B3E}"/>
              </a:ext>
            </a:extLst>
          </p:cNvPr>
          <p:cNvSpPr>
            <a:spLocks noGrp="1"/>
          </p:cNvSpPr>
          <p:nvPr>
            <p:ph type="title"/>
          </p:nvPr>
        </p:nvSpPr>
        <p:spPr>
          <a:xfrm>
            <a:off x="251520" y="70415"/>
            <a:ext cx="8856984" cy="576064"/>
          </a:xfrm>
        </p:spPr>
        <p:txBody>
          <a:bodyPr>
            <a:noAutofit/>
          </a:bodyPr>
          <a:lstStyle/>
          <a:p>
            <a:r>
              <a:rPr lang="en-US" sz="2000" dirty="0"/>
              <a:t>Accessing title level collections in Alma via the resources menu</a:t>
            </a:r>
          </a:p>
        </p:txBody>
      </p:sp>
      <p:sp>
        <p:nvSpPr>
          <p:cNvPr id="5" name="Rectangle 4">
            <a:extLst>
              <a:ext uri="{FF2B5EF4-FFF2-40B4-BE49-F238E27FC236}">
                <a16:creationId xmlns:a16="http://schemas.microsoft.com/office/drawing/2014/main" id="{DDFD53F7-70E5-4CED-A852-88D988BC2C1C}"/>
              </a:ext>
            </a:extLst>
          </p:cNvPr>
          <p:cNvSpPr/>
          <p:nvPr/>
        </p:nvSpPr>
        <p:spPr>
          <a:xfrm>
            <a:off x="7020272" y="3671103"/>
            <a:ext cx="360040" cy="1967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D479A8-0A61-47A3-A2A9-E2791B217F1E}"/>
              </a:ext>
            </a:extLst>
          </p:cNvPr>
          <p:cNvSpPr/>
          <p:nvPr/>
        </p:nvSpPr>
        <p:spPr>
          <a:xfrm>
            <a:off x="1259632" y="1644697"/>
            <a:ext cx="1008112" cy="3509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587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5BB49E-B458-4B2E-BF06-DFBFDAC8B539}"/>
              </a:ext>
            </a:extLst>
          </p:cNvPr>
          <p:cNvPicPr>
            <a:picLocks noChangeAspect="1"/>
          </p:cNvPicPr>
          <p:nvPr/>
        </p:nvPicPr>
        <p:blipFill>
          <a:blip r:embed="rId2"/>
          <a:stretch>
            <a:fillRect/>
          </a:stretch>
        </p:blipFill>
        <p:spPr>
          <a:xfrm>
            <a:off x="0" y="1662481"/>
            <a:ext cx="9144000" cy="2781477"/>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5496" y="644305"/>
            <a:ext cx="9073008" cy="1080119"/>
          </a:xfrm>
        </p:spPr>
        <p:txBody>
          <a:bodyPr>
            <a:normAutofit/>
          </a:bodyPr>
          <a:lstStyle/>
          <a:p>
            <a:r>
              <a:rPr lang="en-US" sz="2200" dirty="0"/>
              <a:t>When editing the sub-collection we see the same 5 tabs as we saw for the top-level collection</a:t>
            </a:r>
          </a:p>
        </p:txBody>
      </p:sp>
      <p:sp>
        <p:nvSpPr>
          <p:cNvPr id="10" name="Title 4">
            <a:extLst>
              <a:ext uri="{FF2B5EF4-FFF2-40B4-BE49-F238E27FC236}">
                <a16:creationId xmlns:a16="http://schemas.microsoft.com/office/drawing/2014/main" id="{6BE1F494-59D9-4706-8791-7E5C7BD95B3E}"/>
              </a:ext>
            </a:extLst>
          </p:cNvPr>
          <p:cNvSpPr>
            <a:spLocks noGrp="1"/>
          </p:cNvSpPr>
          <p:nvPr>
            <p:ph type="title"/>
          </p:nvPr>
        </p:nvSpPr>
        <p:spPr>
          <a:xfrm>
            <a:off x="251520" y="70415"/>
            <a:ext cx="8856984" cy="576064"/>
          </a:xfrm>
        </p:spPr>
        <p:txBody>
          <a:bodyPr>
            <a:noAutofit/>
          </a:bodyPr>
          <a:lstStyle/>
          <a:p>
            <a:r>
              <a:rPr lang="en-US" sz="2000" dirty="0"/>
              <a:t>Accessing title level collections in Alma via the resources menu</a:t>
            </a:r>
          </a:p>
        </p:txBody>
      </p:sp>
      <p:sp>
        <p:nvSpPr>
          <p:cNvPr id="8" name="Rectangle 7">
            <a:extLst>
              <a:ext uri="{FF2B5EF4-FFF2-40B4-BE49-F238E27FC236}">
                <a16:creationId xmlns:a16="http://schemas.microsoft.com/office/drawing/2014/main" id="{2DD479A8-0A61-47A3-A2A9-E2791B217F1E}"/>
              </a:ext>
            </a:extLst>
          </p:cNvPr>
          <p:cNvSpPr/>
          <p:nvPr/>
        </p:nvSpPr>
        <p:spPr>
          <a:xfrm>
            <a:off x="0" y="2877724"/>
            <a:ext cx="3923928" cy="3509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48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BF4ECF-5A8E-45ED-AB34-D9A162BCECE9}"/>
              </a:ext>
            </a:extLst>
          </p:cNvPr>
          <p:cNvPicPr>
            <a:picLocks noChangeAspect="1"/>
          </p:cNvPicPr>
          <p:nvPr/>
        </p:nvPicPr>
        <p:blipFill>
          <a:blip r:embed="rId2"/>
          <a:stretch>
            <a:fillRect/>
          </a:stretch>
        </p:blipFill>
        <p:spPr>
          <a:xfrm>
            <a:off x="576064" y="1247545"/>
            <a:ext cx="8028384" cy="3401224"/>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5496" y="644305"/>
            <a:ext cx="9073008" cy="1080119"/>
          </a:xfrm>
        </p:spPr>
        <p:txBody>
          <a:bodyPr>
            <a:normAutofit/>
          </a:bodyPr>
          <a:lstStyle/>
          <a:p>
            <a:r>
              <a:rPr lang="en-US" sz="2200" dirty="0"/>
              <a:t>The "Title List" tab shows those resources which are part of the collection. </a:t>
            </a:r>
          </a:p>
        </p:txBody>
      </p:sp>
      <p:sp>
        <p:nvSpPr>
          <p:cNvPr id="10" name="Title 4">
            <a:extLst>
              <a:ext uri="{FF2B5EF4-FFF2-40B4-BE49-F238E27FC236}">
                <a16:creationId xmlns:a16="http://schemas.microsoft.com/office/drawing/2014/main" id="{6BE1F494-59D9-4706-8791-7E5C7BD95B3E}"/>
              </a:ext>
            </a:extLst>
          </p:cNvPr>
          <p:cNvSpPr>
            <a:spLocks noGrp="1"/>
          </p:cNvSpPr>
          <p:nvPr>
            <p:ph type="title"/>
          </p:nvPr>
        </p:nvSpPr>
        <p:spPr>
          <a:xfrm>
            <a:off x="251520" y="70415"/>
            <a:ext cx="8856984" cy="576064"/>
          </a:xfrm>
        </p:spPr>
        <p:txBody>
          <a:bodyPr>
            <a:noAutofit/>
          </a:bodyPr>
          <a:lstStyle/>
          <a:p>
            <a:r>
              <a:rPr lang="en-US" sz="2000" dirty="0"/>
              <a:t>Accessing title level collections in Alma via the resources menu</a:t>
            </a:r>
          </a:p>
        </p:txBody>
      </p:sp>
      <p:sp>
        <p:nvSpPr>
          <p:cNvPr id="8" name="Rectangle 7">
            <a:extLst>
              <a:ext uri="{FF2B5EF4-FFF2-40B4-BE49-F238E27FC236}">
                <a16:creationId xmlns:a16="http://schemas.microsoft.com/office/drawing/2014/main" id="{2DD479A8-0A61-47A3-A2A9-E2791B217F1E}"/>
              </a:ext>
            </a:extLst>
          </p:cNvPr>
          <p:cNvSpPr/>
          <p:nvPr/>
        </p:nvSpPr>
        <p:spPr>
          <a:xfrm>
            <a:off x="2195736" y="1995686"/>
            <a:ext cx="648072" cy="3298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019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995936" y="627535"/>
            <a:ext cx="4968552" cy="3312367"/>
          </a:xfrm>
        </p:spPr>
        <p:txBody>
          <a:bodyPr>
            <a:normAutofit/>
          </a:bodyPr>
          <a:lstStyle/>
          <a:p>
            <a:r>
              <a:rPr lang="en-US" sz="2000" dirty="0"/>
              <a:t>Introduction</a:t>
            </a:r>
          </a:p>
          <a:p>
            <a:r>
              <a:rPr lang="en-US" sz="2000" dirty="0"/>
              <a:t>Accessing title level collections in Alma via the resources menu</a:t>
            </a:r>
          </a:p>
          <a:p>
            <a:r>
              <a:rPr lang="en-US" sz="2000" dirty="0"/>
              <a:t>Accessing title level collections in Alma via the repository search</a:t>
            </a:r>
          </a:p>
          <a:p>
            <a:r>
              <a:rPr lang="en-US" sz="2000" dirty="0"/>
              <a:t>Accessing title level collections in Primo via collection discovery</a:t>
            </a:r>
          </a:p>
          <a:p>
            <a:r>
              <a:rPr lang="en-US" sz="2000" dirty="0"/>
              <a:t>Accessing title level collections in Primo via search</a:t>
            </a:r>
          </a:p>
          <a:p>
            <a:endParaRPr lang="en-US" sz="2000" dirty="0"/>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6EB9AB-A9A4-4A53-830D-C5E41FCB4233}"/>
              </a:ext>
            </a:extLst>
          </p:cNvPr>
          <p:cNvPicPr>
            <a:picLocks noChangeAspect="1"/>
          </p:cNvPicPr>
          <p:nvPr/>
        </p:nvPicPr>
        <p:blipFill>
          <a:blip r:embed="rId2"/>
          <a:stretch>
            <a:fillRect/>
          </a:stretch>
        </p:blipFill>
        <p:spPr>
          <a:xfrm>
            <a:off x="773832" y="1849046"/>
            <a:ext cx="7596336" cy="287050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5496" y="644305"/>
            <a:ext cx="9073008" cy="1080119"/>
          </a:xfrm>
        </p:spPr>
        <p:txBody>
          <a:bodyPr>
            <a:normAutofit/>
          </a:bodyPr>
          <a:lstStyle/>
          <a:p>
            <a:r>
              <a:rPr lang="en-US" sz="2000" dirty="0"/>
              <a:t>In the "Discovery" tab the institution can upload images that can display in each collection's and sub-collection's tile on the Collection Discovery page and in the banner on each collection's page. (more about discovery later).  </a:t>
            </a:r>
          </a:p>
        </p:txBody>
      </p:sp>
      <p:sp>
        <p:nvSpPr>
          <p:cNvPr id="10" name="Title 4">
            <a:extLst>
              <a:ext uri="{FF2B5EF4-FFF2-40B4-BE49-F238E27FC236}">
                <a16:creationId xmlns:a16="http://schemas.microsoft.com/office/drawing/2014/main" id="{6BE1F494-59D9-4706-8791-7E5C7BD95B3E}"/>
              </a:ext>
            </a:extLst>
          </p:cNvPr>
          <p:cNvSpPr>
            <a:spLocks noGrp="1"/>
          </p:cNvSpPr>
          <p:nvPr>
            <p:ph type="title"/>
          </p:nvPr>
        </p:nvSpPr>
        <p:spPr>
          <a:xfrm>
            <a:off x="251520" y="70415"/>
            <a:ext cx="8856984" cy="576064"/>
          </a:xfrm>
        </p:spPr>
        <p:txBody>
          <a:bodyPr>
            <a:noAutofit/>
          </a:bodyPr>
          <a:lstStyle/>
          <a:p>
            <a:r>
              <a:rPr lang="en-US" sz="2000" dirty="0"/>
              <a:t>Accessing title level collections in Alma via the resources menu</a:t>
            </a:r>
          </a:p>
        </p:txBody>
      </p:sp>
      <p:sp>
        <p:nvSpPr>
          <p:cNvPr id="8" name="Rectangle 7">
            <a:extLst>
              <a:ext uri="{FF2B5EF4-FFF2-40B4-BE49-F238E27FC236}">
                <a16:creationId xmlns:a16="http://schemas.microsoft.com/office/drawing/2014/main" id="{2DD479A8-0A61-47A3-A2A9-E2791B217F1E}"/>
              </a:ext>
            </a:extLst>
          </p:cNvPr>
          <p:cNvSpPr/>
          <p:nvPr/>
        </p:nvSpPr>
        <p:spPr>
          <a:xfrm>
            <a:off x="2915816" y="3219822"/>
            <a:ext cx="576064" cy="3013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118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2F8395-253D-4244-B403-8749F07C171C}"/>
              </a:ext>
            </a:extLst>
          </p:cNvPr>
          <p:cNvPicPr>
            <a:picLocks noChangeAspect="1"/>
          </p:cNvPicPr>
          <p:nvPr/>
        </p:nvPicPr>
        <p:blipFill>
          <a:blip r:embed="rId2"/>
          <a:stretch>
            <a:fillRect/>
          </a:stretch>
        </p:blipFill>
        <p:spPr>
          <a:xfrm>
            <a:off x="251520" y="1491630"/>
            <a:ext cx="8604448" cy="3196163"/>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5496" y="644305"/>
            <a:ext cx="9073008" cy="1080119"/>
          </a:xfrm>
        </p:spPr>
        <p:txBody>
          <a:bodyPr>
            <a:normAutofit/>
          </a:bodyPr>
          <a:lstStyle/>
          <a:p>
            <a:r>
              <a:rPr lang="en-US" sz="2000" dirty="0"/>
              <a:t>The "History" tab, as the name suggests,  shows historical changes to the collection including the date and user who made the change</a:t>
            </a:r>
          </a:p>
        </p:txBody>
      </p:sp>
      <p:sp>
        <p:nvSpPr>
          <p:cNvPr id="10" name="Title 4">
            <a:extLst>
              <a:ext uri="{FF2B5EF4-FFF2-40B4-BE49-F238E27FC236}">
                <a16:creationId xmlns:a16="http://schemas.microsoft.com/office/drawing/2014/main" id="{6BE1F494-59D9-4706-8791-7E5C7BD95B3E}"/>
              </a:ext>
            </a:extLst>
          </p:cNvPr>
          <p:cNvSpPr>
            <a:spLocks noGrp="1"/>
          </p:cNvSpPr>
          <p:nvPr>
            <p:ph type="title"/>
          </p:nvPr>
        </p:nvSpPr>
        <p:spPr>
          <a:xfrm>
            <a:off x="251520" y="70415"/>
            <a:ext cx="8856984" cy="576064"/>
          </a:xfrm>
        </p:spPr>
        <p:txBody>
          <a:bodyPr>
            <a:noAutofit/>
          </a:bodyPr>
          <a:lstStyle/>
          <a:p>
            <a:r>
              <a:rPr lang="en-US" sz="2000" dirty="0"/>
              <a:t>Accessing title level collections in Alma via the resources menu</a:t>
            </a:r>
          </a:p>
        </p:txBody>
      </p:sp>
      <p:sp>
        <p:nvSpPr>
          <p:cNvPr id="8" name="Rectangle 7">
            <a:extLst>
              <a:ext uri="{FF2B5EF4-FFF2-40B4-BE49-F238E27FC236}">
                <a16:creationId xmlns:a16="http://schemas.microsoft.com/office/drawing/2014/main" id="{2DD479A8-0A61-47A3-A2A9-E2791B217F1E}"/>
              </a:ext>
            </a:extLst>
          </p:cNvPr>
          <p:cNvSpPr/>
          <p:nvPr/>
        </p:nvSpPr>
        <p:spPr>
          <a:xfrm>
            <a:off x="3347864" y="2939018"/>
            <a:ext cx="576064" cy="3528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976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sz="2600" dirty="0"/>
              <a:t>Accessing title level collections in Alma via the repository search</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Tree>
    <p:extLst>
      <p:ext uri="{BB962C8B-B14F-4D97-AF65-F5344CB8AC3E}">
        <p14:creationId xmlns:p14="http://schemas.microsoft.com/office/powerpoint/2010/main" val="3598295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82FF9F-C919-4828-8668-9E1C820377FE}"/>
              </a:ext>
            </a:extLst>
          </p:cNvPr>
          <p:cNvPicPr>
            <a:picLocks noChangeAspect="1"/>
          </p:cNvPicPr>
          <p:nvPr/>
        </p:nvPicPr>
        <p:blipFill>
          <a:blip r:embed="rId2"/>
          <a:stretch>
            <a:fillRect/>
          </a:stretch>
        </p:blipFill>
        <p:spPr>
          <a:xfrm>
            <a:off x="1133825" y="697057"/>
            <a:ext cx="6630446" cy="3937066"/>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Accessing title level collections in Alma via the repository search</a:t>
            </a:r>
          </a:p>
        </p:txBody>
      </p:sp>
      <p:sp>
        <p:nvSpPr>
          <p:cNvPr id="8" name="Rectangle 7">
            <a:extLst>
              <a:ext uri="{FF2B5EF4-FFF2-40B4-BE49-F238E27FC236}">
                <a16:creationId xmlns:a16="http://schemas.microsoft.com/office/drawing/2014/main" id="{98F43E25-876D-4A2A-8DC6-994D85BCC5CA}"/>
              </a:ext>
            </a:extLst>
          </p:cNvPr>
          <p:cNvSpPr/>
          <p:nvPr/>
        </p:nvSpPr>
        <p:spPr>
          <a:xfrm>
            <a:off x="2339752" y="1130096"/>
            <a:ext cx="864096" cy="319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00566B-041B-4367-A021-454886CA9063}"/>
              </a:ext>
            </a:extLst>
          </p:cNvPr>
          <p:cNvSpPr/>
          <p:nvPr/>
        </p:nvSpPr>
        <p:spPr>
          <a:xfrm>
            <a:off x="2339752" y="3291830"/>
            <a:ext cx="864096" cy="319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707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Accessing title level collections in Alma via the repository search</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869987"/>
          </a:xfrm>
        </p:spPr>
        <p:txBody>
          <a:bodyPr>
            <a:normAutofit/>
          </a:bodyPr>
          <a:lstStyle/>
          <a:p>
            <a:r>
              <a:rPr lang="en-US" dirty="0"/>
              <a:t>Via the regular and advanced search it is possible to search by attributes of the title level collection</a:t>
            </a:r>
          </a:p>
        </p:txBody>
      </p:sp>
      <p:pic>
        <p:nvPicPr>
          <p:cNvPr id="6" name="Picture 5">
            <a:extLst>
              <a:ext uri="{FF2B5EF4-FFF2-40B4-BE49-F238E27FC236}">
                <a16:creationId xmlns:a16="http://schemas.microsoft.com/office/drawing/2014/main" id="{D07FB4CD-A33D-4B82-B484-0C41806F0F67}"/>
              </a:ext>
            </a:extLst>
          </p:cNvPr>
          <p:cNvPicPr>
            <a:picLocks noChangeAspect="1"/>
          </p:cNvPicPr>
          <p:nvPr/>
        </p:nvPicPr>
        <p:blipFill>
          <a:blip r:embed="rId2"/>
          <a:stretch>
            <a:fillRect/>
          </a:stretch>
        </p:blipFill>
        <p:spPr>
          <a:xfrm>
            <a:off x="0" y="1649153"/>
            <a:ext cx="9144000" cy="3010829"/>
          </a:xfrm>
          <a:prstGeom prst="rect">
            <a:avLst/>
          </a:prstGeom>
          <a:ln>
            <a:solidFill>
              <a:schemeClr val="tx1"/>
            </a:solidFill>
          </a:ln>
        </p:spPr>
      </p:pic>
      <p:sp>
        <p:nvSpPr>
          <p:cNvPr id="7" name="Rectangle 6">
            <a:extLst>
              <a:ext uri="{FF2B5EF4-FFF2-40B4-BE49-F238E27FC236}">
                <a16:creationId xmlns:a16="http://schemas.microsoft.com/office/drawing/2014/main" id="{8916E84F-7034-471B-96D8-24A487CC4AE4}"/>
              </a:ext>
            </a:extLst>
          </p:cNvPr>
          <p:cNvSpPr/>
          <p:nvPr/>
        </p:nvSpPr>
        <p:spPr>
          <a:xfrm>
            <a:off x="67312" y="2971982"/>
            <a:ext cx="1440160" cy="1656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8F43E25-876D-4A2A-8DC6-994D85BCC5CA}"/>
              </a:ext>
            </a:extLst>
          </p:cNvPr>
          <p:cNvSpPr/>
          <p:nvPr/>
        </p:nvSpPr>
        <p:spPr>
          <a:xfrm>
            <a:off x="92666" y="1698666"/>
            <a:ext cx="1022950" cy="472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057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DE5386-3070-49EA-AA82-17943A0214E8}"/>
              </a:ext>
            </a:extLst>
          </p:cNvPr>
          <p:cNvPicPr>
            <a:picLocks noChangeAspect="1"/>
          </p:cNvPicPr>
          <p:nvPr/>
        </p:nvPicPr>
        <p:blipFill>
          <a:blip r:embed="rId2"/>
          <a:stretch>
            <a:fillRect/>
          </a:stretch>
        </p:blipFill>
        <p:spPr>
          <a:xfrm>
            <a:off x="0" y="1752106"/>
            <a:ext cx="9144000" cy="1639287"/>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Accessing title level collections in Alma via the repository search</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869987"/>
          </a:xfrm>
        </p:spPr>
        <p:txBody>
          <a:bodyPr>
            <a:normAutofit/>
          </a:bodyPr>
          <a:lstStyle/>
          <a:p>
            <a:r>
              <a:rPr lang="en-US" dirty="0"/>
              <a:t>We will search for collection name contains keywords "flowers"</a:t>
            </a:r>
          </a:p>
        </p:txBody>
      </p:sp>
      <p:sp>
        <p:nvSpPr>
          <p:cNvPr id="3" name="Rectangle 2">
            <a:extLst>
              <a:ext uri="{FF2B5EF4-FFF2-40B4-BE49-F238E27FC236}">
                <a16:creationId xmlns:a16="http://schemas.microsoft.com/office/drawing/2014/main" id="{4110455D-5788-45D8-9459-3EFE07F43564}"/>
              </a:ext>
            </a:extLst>
          </p:cNvPr>
          <p:cNvSpPr/>
          <p:nvPr/>
        </p:nvSpPr>
        <p:spPr>
          <a:xfrm>
            <a:off x="0" y="1923678"/>
            <a:ext cx="104360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532505-2CB4-44FC-B722-631CB2DCADA0}"/>
              </a:ext>
            </a:extLst>
          </p:cNvPr>
          <p:cNvSpPr/>
          <p:nvPr/>
        </p:nvSpPr>
        <p:spPr>
          <a:xfrm>
            <a:off x="152400" y="2427734"/>
            <a:ext cx="104360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94E7890-DD6C-41FC-BB92-7004FC1E14EE}"/>
              </a:ext>
            </a:extLst>
          </p:cNvPr>
          <p:cNvSpPr/>
          <p:nvPr/>
        </p:nvSpPr>
        <p:spPr>
          <a:xfrm>
            <a:off x="5148064" y="2427734"/>
            <a:ext cx="104360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230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Accessing title level collections in Alma via the repository search</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869987"/>
          </a:xfrm>
        </p:spPr>
        <p:txBody>
          <a:bodyPr>
            <a:normAutofit/>
          </a:bodyPr>
          <a:lstStyle/>
          <a:p>
            <a:r>
              <a:rPr lang="en-US" dirty="0"/>
              <a:t>There are five results (the one top level collection and four sub collections from our example)</a:t>
            </a:r>
          </a:p>
        </p:txBody>
      </p:sp>
      <p:pic>
        <p:nvPicPr>
          <p:cNvPr id="3" name="Picture 2">
            <a:extLst>
              <a:ext uri="{FF2B5EF4-FFF2-40B4-BE49-F238E27FC236}">
                <a16:creationId xmlns:a16="http://schemas.microsoft.com/office/drawing/2014/main" id="{87728975-B59D-4F27-BC8A-675795EA705B}"/>
              </a:ext>
            </a:extLst>
          </p:cNvPr>
          <p:cNvPicPr>
            <a:picLocks noChangeAspect="1"/>
          </p:cNvPicPr>
          <p:nvPr/>
        </p:nvPicPr>
        <p:blipFill>
          <a:blip r:embed="rId2"/>
          <a:stretch>
            <a:fillRect/>
          </a:stretch>
        </p:blipFill>
        <p:spPr>
          <a:xfrm>
            <a:off x="937944" y="1506698"/>
            <a:ext cx="7236296" cy="3201901"/>
          </a:xfrm>
          <a:prstGeom prst="rect">
            <a:avLst/>
          </a:prstGeom>
          <a:ln>
            <a:solidFill>
              <a:schemeClr val="tx1"/>
            </a:solidFill>
          </a:ln>
        </p:spPr>
      </p:pic>
      <p:sp>
        <p:nvSpPr>
          <p:cNvPr id="6" name="Rectangle 5">
            <a:extLst>
              <a:ext uri="{FF2B5EF4-FFF2-40B4-BE49-F238E27FC236}">
                <a16:creationId xmlns:a16="http://schemas.microsoft.com/office/drawing/2014/main" id="{6DB33944-38E4-40A0-B053-962E4EBDF71B}"/>
              </a:ext>
            </a:extLst>
          </p:cNvPr>
          <p:cNvSpPr/>
          <p:nvPr/>
        </p:nvSpPr>
        <p:spPr>
          <a:xfrm>
            <a:off x="1959616" y="1531702"/>
            <a:ext cx="216024" cy="247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655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Accessing title level collections in Alma via the repository search</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869987"/>
          </a:xfrm>
        </p:spPr>
        <p:txBody>
          <a:bodyPr>
            <a:normAutofit fontScale="92500"/>
          </a:bodyPr>
          <a:lstStyle/>
          <a:p>
            <a:r>
              <a:rPr lang="en-US" dirty="0"/>
              <a:t>This is an appropriate place to point out that title level collections (like electronic collections) also have an associated bibliographic record</a:t>
            </a:r>
          </a:p>
        </p:txBody>
      </p:sp>
      <p:pic>
        <p:nvPicPr>
          <p:cNvPr id="3" name="Picture 2">
            <a:extLst>
              <a:ext uri="{FF2B5EF4-FFF2-40B4-BE49-F238E27FC236}">
                <a16:creationId xmlns:a16="http://schemas.microsoft.com/office/drawing/2014/main" id="{87728975-B59D-4F27-BC8A-675795EA705B}"/>
              </a:ext>
            </a:extLst>
          </p:cNvPr>
          <p:cNvPicPr>
            <a:picLocks noChangeAspect="1"/>
          </p:cNvPicPr>
          <p:nvPr/>
        </p:nvPicPr>
        <p:blipFill>
          <a:blip r:embed="rId2"/>
          <a:stretch>
            <a:fillRect/>
          </a:stretch>
        </p:blipFill>
        <p:spPr>
          <a:xfrm>
            <a:off x="937944" y="1506698"/>
            <a:ext cx="7236296" cy="3201901"/>
          </a:xfrm>
          <a:prstGeom prst="rect">
            <a:avLst/>
          </a:prstGeom>
          <a:ln>
            <a:solidFill>
              <a:schemeClr val="tx1"/>
            </a:solidFill>
          </a:ln>
        </p:spPr>
      </p:pic>
      <p:sp>
        <p:nvSpPr>
          <p:cNvPr id="6" name="Rectangle 5">
            <a:extLst>
              <a:ext uri="{FF2B5EF4-FFF2-40B4-BE49-F238E27FC236}">
                <a16:creationId xmlns:a16="http://schemas.microsoft.com/office/drawing/2014/main" id="{6DB33944-38E4-40A0-B053-962E4EBDF71B}"/>
              </a:ext>
            </a:extLst>
          </p:cNvPr>
          <p:cNvSpPr/>
          <p:nvPr/>
        </p:nvSpPr>
        <p:spPr>
          <a:xfrm>
            <a:off x="1959616" y="1531702"/>
            <a:ext cx="216024" cy="247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3891E2-89AD-4F1D-B199-45D065F3CDA8}"/>
              </a:ext>
            </a:extLst>
          </p:cNvPr>
          <p:cNvSpPr txBox="1"/>
          <p:nvPr/>
        </p:nvSpPr>
        <p:spPr>
          <a:xfrm>
            <a:off x="3059832" y="1923678"/>
            <a:ext cx="3816424" cy="369332"/>
          </a:xfrm>
          <a:prstGeom prst="rect">
            <a:avLst/>
          </a:prstGeom>
          <a:solidFill>
            <a:schemeClr val="bg1"/>
          </a:solidFill>
          <a:ln>
            <a:solidFill>
              <a:schemeClr val="tx1"/>
            </a:solidFill>
          </a:ln>
        </p:spPr>
        <p:txBody>
          <a:bodyPr wrap="square" rtlCol="0">
            <a:spAutoFit/>
          </a:bodyPr>
          <a:lstStyle/>
          <a:p>
            <a:r>
              <a:rPr lang="en-US" dirty="0"/>
              <a:t>Title of associated bibliographic record</a:t>
            </a:r>
          </a:p>
        </p:txBody>
      </p:sp>
      <p:sp>
        <p:nvSpPr>
          <p:cNvPr id="8" name="TextBox 7">
            <a:extLst>
              <a:ext uri="{FF2B5EF4-FFF2-40B4-BE49-F238E27FC236}">
                <a16:creationId xmlns:a16="http://schemas.microsoft.com/office/drawing/2014/main" id="{CA81D147-69CC-415C-8FF1-6B7678407F13}"/>
              </a:ext>
            </a:extLst>
          </p:cNvPr>
          <p:cNvSpPr txBox="1"/>
          <p:nvPr/>
        </p:nvSpPr>
        <p:spPr>
          <a:xfrm>
            <a:off x="3732196" y="2872796"/>
            <a:ext cx="3816424" cy="369332"/>
          </a:xfrm>
          <a:prstGeom prst="rect">
            <a:avLst/>
          </a:prstGeom>
          <a:solidFill>
            <a:schemeClr val="bg1"/>
          </a:solidFill>
          <a:ln>
            <a:solidFill>
              <a:schemeClr val="accent1"/>
            </a:solidFill>
          </a:ln>
        </p:spPr>
        <p:txBody>
          <a:bodyPr wrap="square" rtlCol="0">
            <a:spAutoFit/>
          </a:bodyPr>
          <a:lstStyle/>
          <a:p>
            <a:r>
              <a:rPr lang="en-US" dirty="0"/>
              <a:t>Name of electronic collection </a:t>
            </a:r>
          </a:p>
        </p:txBody>
      </p:sp>
      <p:cxnSp>
        <p:nvCxnSpPr>
          <p:cNvPr id="9" name="Straight Arrow Connector 8">
            <a:extLst>
              <a:ext uri="{FF2B5EF4-FFF2-40B4-BE49-F238E27FC236}">
                <a16:creationId xmlns:a16="http://schemas.microsoft.com/office/drawing/2014/main" id="{68E195CC-AF16-499C-8ED2-F72865AD93D1}"/>
              </a:ext>
            </a:extLst>
          </p:cNvPr>
          <p:cNvCxnSpPr/>
          <p:nvPr/>
        </p:nvCxnSpPr>
        <p:spPr>
          <a:xfrm flipH="1">
            <a:off x="2339752" y="2211710"/>
            <a:ext cx="720080" cy="360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5965A2B-C953-4A51-BCF8-8201B404D8B6}"/>
              </a:ext>
            </a:extLst>
          </p:cNvPr>
          <p:cNvCxnSpPr>
            <a:cxnSpLocks/>
          </p:cNvCxnSpPr>
          <p:nvPr/>
        </p:nvCxnSpPr>
        <p:spPr>
          <a:xfrm flipH="1" flipV="1">
            <a:off x="2852192" y="2756194"/>
            <a:ext cx="873968" cy="2244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178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Accessing title level collections in Alma via the repository search</a:t>
            </a:r>
          </a:p>
        </p:txBody>
      </p:sp>
      <p:sp>
        <p:nvSpPr>
          <p:cNvPr id="13" name="Content Placeholder 5">
            <a:extLst>
              <a:ext uri="{FF2B5EF4-FFF2-40B4-BE49-F238E27FC236}">
                <a16:creationId xmlns:a16="http://schemas.microsoft.com/office/drawing/2014/main" id="{61D383DE-BBA5-4B8B-9507-E19C966CA333}"/>
              </a:ext>
            </a:extLst>
          </p:cNvPr>
          <p:cNvSpPr txBox="1">
            <a:spLocks/>
          </p:cNvSpPr>
          <p:nvPr/>
        </p:nvSpPr>
        <p:spPr>
          <a:xfrm>
            <a:off x="251520" y="739227"/>
            <a:ext cx="8568952" cy="67829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Here is the bibliographic record associated with the top level collection "Flowers of Israel":</a:t>
            </a:r>
          </a:p>
        </p:txBody>
      </p:sp>
      <p:pic>
        <p:nvPicPr>
          <p:cNvPr id="3" name="Picture 2">
            <a:extLst>
              <a:ext uri="{FF2B5EF4-FFF2-40B4-BE49-F238E27FC236}">
                <a16:creationId xmlns:a16="http://schemas.microsoft.com/office/drawing/2014/main" id="{FA0D756F-3767-436C-A46F-1EE272EC862E}"/>
              </a:ext>
            </a:extLst>
          </p:cNvPr>
          <p:cNvPicPr>
            <a:picLocks noChangeAspect="1"/>
          </p:cNvPicPr>
          <p:nvPr/>
        </p:nvPicPr>
        <p:blipFill>
          <a:blip r:embed="rId2"/>
          <a:stretch>
            <a:fillRect/>
          </a:stretch>
        </p:blipFill>
        <p:spPr>
          <a:xfrm>
            <a:off x="2184846" y="1373484"/>
            <a:ext cx="4774307" cy="3243691"/>
          </a:xfrm>
          <a:prstGeom prst="rect">
            <a:avLst/>
          </a:prstGeom>
          <a:ln>
            <a:solidFill>
              <a:schemeClr val="tx1"/>
            </a:solidFill>
          </a:ln>
        </p:spPr>
      </p:pic>
      <p:sp>
        <p:nvSpPr>
          <p:cNvPr id="11" name="TextBox 10">
            <a:extLst>
              <a:ext uri="{FF2B5EF4-FFF2-40B4-BE49-F238E27FC236}">
                <a16:creationId xmlns:a16="http://schemas.microsoft.com/office/drawing/2014/main" id="{4AB440F7-48B6-4BCD-B490-957ED297991A}"/>
              </a:ext>
            </a:extLst>
          </p:cNvPr>
          <p:cNvSpPr txBox="1"/>
          <p:nvPr/>
        </p:nvSpPr>
        <p:spPr>
          <a:xfrm>
            <a:off x="5421734" y="2885282"/>
            <a:ext cx="3816424" cy="646331"/>
          </a:xfrm>
          <a:prstGeom prst="rect">
            <a:avLst/>
          </a:prstGeom>
          <a:solidFill>
            <a:schemeClr val="bg1"/>
          </a:solidFill>
          <a:ln>
            <a:solidFill>
              <a:schemeClr val="accent1"/>
            </a:solidFill>
          </a:ln>
        </p:spPr>
        <p:txBody>
          <a:bodyPr wrap="square" rtlCol="0">
            <a:spAutoFit/>
          </a:bodyPr>
          <a:lstStyle/>
          <a:p>
            <a:r>
              <a:rPr lang="en-US" dirty="0"/>
              <a:t>Multiple access points for retrieving the resources in both Alma and Primo </a:t>
            </a:r>
          </a:p>
        </p:txBody>
      </p:sp>
      <p:sp>
        <p:nvSpPr>
          <p:cNvPr id="7" name="Rectangle 6">
            <a:extLst>
              <a:ext uri="{FF2B5EF4-FFF2-40B4-BE49-F238E27FC236}">
                <a16:creationId xmlns:a16="http://schemas.microsoft.com/office/drawing/2014/main" id="{E994C04C-66D3-4BFB-B8E4-84BED4C5DEEC}"/>
              </a:ext>
            </a:extLst>
          </p:cNvPr>
          <p:cNvSpPr/>
          <p:nvPr/>
        </p:nvSpPr>
        <p:spPr>
          <a:xfrm>
            <a:off x="2184846" y="4249702"/>
            <a:ext cx="3236888" cy="3172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0E87764-F902-4DF1-B055-B117BFC69FA7}"/>
              </a:ext>
            </a:extLst>
          </p:cNvPr>
          <p:cNvSpPr txBox="1"/>
          <p:nvPr/>
        </p:nvSpPr>
        <p:spPr>
          <a:xfrm>
            <a:off x="107504" y="2211710"/>
            <a:ext cx="2077342" cy="646331"/>
          </a:xfrm>
          <a:prstGeom prst="rect">
            <a:avLst/>
          </a:prstGeom>
          <a:solidFill>
            <a:schemeClr val="bg1"/>
          </a:solidFill>
          <a:ln>
            <a:solidFill>
              <a:schemeClr val="accent1"/>
            </a:solidFill>
          </a:ln>
        </p:spPr>
        <p:txBody>
          <a:bodyPr wrap="square" rtlCol="0">
            <a:spAutoFit/>
          </a:bodyPr>
          <a:lstStyle/>
          <a:p>
            <a:r>
              <a:rPr lang="en-US" dirty="0"/>
              <a:t>Example to be used in next slide</a:t>
            </a:r>
          </a:p>
        </p:txBody>
      </p:sp>
      <p:cxnSp>
        <p:nvCxnSpPr>
          <p:cNvPr id="17" name="Straight Arrow Connector 16">
            <a:extLst>
              <a:ext uri="{FF2B5EF4-FFF2-40B4-BE49-F238E27FC236}">
                <a16:creationId xmlns:a16="http://schemas.microsoft.com/office/drawing/2014/main" id="{C3B4AC27-83E8-49A7-8079-F04DA5C99BE6}"/>
              </a:ext>
            </a:extLst>
          </p:cNvPr>
          <p:cNvCxnSpPr>
            <a:cxnSpLocks/>
          </p:cNvCxnSpPr>
          <p:nvPr/>
        </p:nvCxnSpPr>
        <p:spPr>
          <a:xfrm>
            <a:off x="1547664" y="4443958"/>
            <a:ext cx="5760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0132114-D25F-4039-9799-A4D49FCA27D5}"/>
              </a:ext>
            </a:extLst>
          </p:cNvPr>
          <p:cNvCxnSpPr>
            <a:cxnSpLocks/>
          </p:cNvCxnSpPr>
          <p:nvPr/>
        </p:nvCxnSpPr>
        <p:spPr>
          <a:xfrm>
            <a:off x="858839" y="2858041"/>
            <a:ext cx="688825" cy="158591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23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Accessing title level collections in Alma via the repository search</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869987"/>
          </a:xfrm>
        </p:spPr>
        <p:txBody>
          <a:bodyPr>
            <a:normAutofit fontScale="85000" lnSpcReduction="10000"/>
          </a:bodyPr>
          <a:lstStyle/>
          <a:p>
            <a:r>
              <a:rPr lang="en-US" dirty="0"/>
              <a:t>For example we can retrieve the collection via a search by LC Subjects, because the bibliographic record has </a:t>
            </a:r>
            <a:r>
              <a:rPr lang="en-US" b="1" dirty="0"/>
              <a:t>650_</a:t>
            </a:r>
            <a:r>
              <a:rPr lang="en-US" b="1" dirty="0">
                <a:highlight>
                  <a:srgbClr val="FFFF00"/>
                </a:highlight>
              </a:rPr>
              <a:t>0</a:t>
            </a:r>
            <a:r>
              <a:rPr lang="en-US" b="1" dirty="0"/>
              <a:t> $$a Wildflowers $$x Photographs</a:t>
            </a:r>
          </a:p>
        </p:txBody>
      </p:sp>
      <p:sp>
        <p:nvSpPr>
          <p:cNvPr id="4" name="Rectangle 3">
            <a:extLst>
              <a:ext uri="{FF2B5EF4-FFF2-40B4-BE49-F238E27FC236}">
                <a16:creationId xmlns:a16="http://schemas.microsoft.com/office/drawing/2014/main" id="{C0FD9966-0226-4E81-B2B3-DDDD3F0F401E}"/>
              </a:ext>
            </a:extLst>
          </p:cNvPr>
          <p:cNvSpPr/>
          <p:nvPr/>
        </p:nvSpPr>
        <p:spPr>
          <a:xfrm>
            <a:off x="4561952" y="2005734"/>
            <a:ext cx="26978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8CFBC07-7CC1-4590-BE70-13E71B0421C9}"/>
              </a:ext>
            </a:extLst>
          </p:cNvPr>
          <p:cNvPicPr>
            <a:picLocks noChangeAspect="1"/>
          </p:cNvPicPr>
          <p:nvPr/>
        </p:nvPicPr>
        <p:blipFill>
          <a:blip r:embed="rId2"/>
          <a:stretch>
            <a:fillRect/>
          </a:stretch>
        </p:blipFill>
        <p:spPr>
          <a:xfrm>
            <a:off x="74579" y="1531702"/>
            <a:ext cx="8963025" cy="3190875"/>
          </a:xfrm>
          <a:prstGeom prst="rect">
            <a:avLst/>
          </a:prstGeom>
          <a:ln>
            <a:solidFill>
              <a:schemeClr val="tx1"/>
            </a:solidFill>
          </a:ln>
        </p:spPr>
      </p:pic>
      <p:sp>
        <p:nvSpPr>
          <p:cNvPr id="8" name="Rectangle 7">
            <a:extLst>
              <a:ext uri="{FF2B5EF4-FFF2-40B4-BE49-F238E27FC236}">
                <a16:creationId xmlns:a16="http://schemas.microsoft.com/office/drawing/2014/main" id="{3D1A6011-E373-44E7-83EB-72DAE4C09EE5}"/>
              </a:ext>
            </a:extLst>
          </p:cNvPr>
          <p:cNvSpPr/>
          <p:nvPr/>
        </p:nvSpPr>
        <p:spPr>
          <a:xfrm>
            <a:off x="1224136" y="1635646"/>
            <a:ext cx="104360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32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787043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08384C-39D2-459F-8835-A319259AB029}"/>
              </a:ext>
            </a:extLst>
          </p:cNvPr>
          <p:cNvPicPr>
            <a:picLocks noChangeAspect="1"/>
          </p:cNvPicPr>
          <p:nvPr/>
        </p:nvPicPr>
        <p:blipFill>
          <a:blip r:embed="rId2"/>
          <a:stretch>
            <a:fillRect/>
          </a:stretch>
        </p:blipFill>
        <p:spPr>
          <a:xfrm>
            <a:off x="1070164" y="769287"/>
            <a:ext cx="7003672" cy="4011886"/>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Accessing title level collections in Alma via the repository search</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4841784" y="1068765"/>
            <a:ext cx="4194712" cy="1080534"/>
          </a:xfrm>
          <a:solidFill>
            <a:schemeClr val="bg1"/>
          </a:solidFill>
          <a:ln>
            <a:solidFill>
              <a:schemeClr val="tx1"/>
            </a:solidFill>
          </a:ln>
        </p:spPr>
        <p:txBody>
          <a:bodyPr>
            <a:normAutofit/>
          </a:bodyPr>
          <a:lstStyle/>
          <a:p>
            <a:pPr marL="0" indent="0">
              <a:buNone/>
            </a:pPr>
            <a:r>
              <a:rPr lang="en-US" sz="2000" dirty="0"/>
              <a:t>The collection is also accessible from repository search results for searches of other types, such as "All Titles"</a:t>
            </a:r>
          </a:p>
        </p:txBody>
      </p:sp>
      <p:sp>
        <p:nvSpPr>
          <p:cNvPr id="9" name="Rectangle 8">
            <a:extLst>
              <a:ext uri="{FF2B5EF4-FFF2-40B4-BE49-F238E27FC236}">
                <a16:creationId xmlns:a16="http://schemas.microsoft.com/office/drawing/2014/main" id="{67D8DFA1-34DA-4F77-AAFF-37FBC2EBC29F}"/>
              </a:ext>
            </a:extLst>
          </p:cNvPr>
          <p:cNvSpPr/>
          <p:nvPr/>
        </p:nvSpPr>
        <p:spPr>
          <a:xfrm>
            <a:off x="4572000" y="3823447"/>
            <a:ext cx="936104" cy="332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673916-7A0F-48A1-82F9-BA68ECD980DB}"/>
              </a:ext>
            </a:extLst>
          </p:cNvPr>
          <p:cNvSpPr/>
          <p:nvPr/>
        </p:nvSpPr>
        <p:spPr>
          <a:xfrm>
            <a:off x="1835696" y="4471519"/>
            <a:ext cx="1152128" cy="332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5">
            <a:extLst>
              <a:ext uri="{FF2B5EF4-FFF2-40B4-BE49-F238E27FC236}">
                <a16:creationId xmlns:a16="http://schemas.microsoft.com/office/drawing/2014/main" id="{8A5D5D04-AAC5-440A-867A-64FADB5741D7}"/>
              </a:ext>
            </a:extLst>
          </p:cNvPr>
          <p:cNvSpPr txBox="1">
            <a:spLocks/>
          </p:cNvSpPr>
          <p:nvPr/>
        </p:nvSpPr>
        <p:spPr>
          <a:xfrm>
            <a:off x="4200087" y="4341623"/>
            <a:ext cx="4627408" cy="592270"/>
          </a:xfrm>
          <a:prstGeom prst="rect">
            <a:avLst/>
          </a:prstGeom>
          <a:solidFill>
            <a:schemeClr val="bg1"/>
          </a:solidFill>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dirty="0"/>
              <a:t>And if we click the link with the collection name …</a:t>
            </a:r>
          </a:p>
        </p:txBody>
      </p:sp>
      <p:cxnSp>
        <p:nvCxnSpPr>
          <p:cNvPr id="6" name="Straight Arrow Connector 5">
            <a:extLst>
              <a:ext uri="{FF2B5EF4-FFF2-40B4-BE49-F238E27FC236}">
                <a16:creationId xmlns:a16="http://schemas.microsoft.com/office/drawing/2014/main" id="{9FBAF5DC-3F70-4E17-B29A-8BF4639FC227}"/>
              </a:ext>
            </a:extLst>
          </p:cNvPr>
          <p:cNvCxnSpPr>
            <a:stCxn id="13" idx="1"/>
          </p:cNvCxnSpPr>
          <p:nvPr/>
        </p:nvCxnSpPr>
        <p:spPr>
          <a:xfrm flipH="1">
            <a:off x="3059832" y="4637758"/>
            <a:ext cx="114025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621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D9166C-F36B-4E23-AC6F-B7A6CA82372D}"/>
              </a:ext>
            </a:extLst>
          </p:cNvPr>
          <p:cNvPicPr>
            <a:picLocks noChangeAspect="1"/>
          </p:cNvPicPr>
          <p:nvPr/>
        </p:nvPicPr>
        <p:blipFill>
          <a:blip r:embed="rId2"/>
          <a:stretch>
            <a:fillRect/>
          </a:stretch>
        </p:blipFill>
        <p:spPr>
          <a:xfrm>
            <a:off x="0" y="739043"/>
            <a:ext cx="9144000" cy="406495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Accessing title level collections in Alma via the repository search</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4841784" y="1068765"/>
            <a:ext cx="4194712" cy="1080534"/>
          </a:xfrm>
          <a:solidFill>
            <a:schemeClr val="bg1"/>
          </a:solidFill>
          <a:ln>
            <a:solidFill>
              <a:schemeClr val="tx1"/>
            </a:solidFill>
          </a:ln>
        </p:spPr>
        <p:txBody>
          <a:bodyPr>
            <a:normAutofit/>
          </a:bodyPr>
          <a:lstStyle/>
          <a:p>
            <a:pPr marL="0" indent="0">
              <a:buNone/>
            </a:pPr>
            <a:r>
              <a:rPr lang="en-US" sz="2000" dirty="0"/>
              <a:t>After clicking the collection name from the repository search results we arrive to the title list of the collection.</a:t>
            </a:r>
          </a:p>
        </p:txBody>
      </p:sp>
      <p:sp>
        <p:nvSpPr>
          <p:cNvPr id="9" name="Rectangle 8">
            <a:extLst>
              <a:ext uri="{FF2B5EF4-FFF2-40B4-BE49-F238E27FC236}">
                <a16:creationId xmlns:a16="http://schemas.microsoft.com/office/drawing/2014/main" id="{67D8DFA1-34DA-4F77-AAFF-37FBC2EBC29F}"/>
              </a:ext>
            </a:extLst>
          </p:cNvPr>
          <p:cNvSpPr/>
          <p:nvPr/>
        </p:nvSpPr>
        <p:spPr>
          <a:xfrm>
            <a:off x="2071965" y="1628407"/>
            <a:ext cx="936104" cy="332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585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67313" y="3319778"/>
            <a:ext cx="9001000" cy="1240583"/>
          </a:xfrm>
        </p:spPr>
        <p:txBody>
          <a:bodyPr/>
          <a:lstStyle/>
          <a:p>
            <a:r>
              <a:rPr lang="en-US" sz="2600" dirty="0"/>
              <a:t>Accessing title level collections in Primo via collection discovery</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Tree>
    <p:extLst>
      <p:ext uri="{BB962C8B-B14F-4D97-AF65-F5344CB8AC3E}">
        <p14:creationId xmlns:p14="http://schemas.microsoft.com/office/powerpoint/2010/main" val="492569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A993DE-B7F3-47D4-A929-BDC8123771DE}"/>
              </a:ext>
            </a:extLst>
          </p:cNvPr>
          <p:cNvPicPr>
            <a:picLocks noChangeAspect="1"/>
          </p:cNvPicPr>
          <p:nvPr/>
        </p:nvPicPr>
        <p:blipFill>
          <a:blip r:embed="rId2"/>
          <a:stretch>
            <a:fillRect/>
          </a:stretch>
        </p:blipFill>
        <p:spPr>
          <a:xfrm>
            <a:off x="0" y="939295"/>
            <a:ext cx="9144000" cy="3648679"/>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Accessing title level collections in Primo via collection discovery</a:t>
            </a:r>
          </a:p>
        </p:txBody>
      </p:sp>
      <p:sp>
        <p:nvSpPr>
          <p:cNvPr id="4" name="Rectangle 3">
            <a:extLst>
              <a:ext uri="{FF2B5EF4-FFF2-40B4-BE49-F238E27FC236}">
                <a16:creationId xmlns:a16="http://schemas.microsoft.com/office/drawing/2014/main" id="{6E404140-B48D-41E1-AEB2-829AA190BA3B}"/>
              </a:ext>
            </a:extLst>
          </p:cNvPr>
          <p:cNvSpPr/>
          <p:nvPr/>
        </p:nvSpPr>
        <p:spPr>
          <a:xfrm>
            <a:off x="3635896" y="1035443"/>
            <a:ext cx="792088" cy="328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509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Accessing title level collections in Primo via collection discovery</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The Collection Discovery interface allows end users to browse the title level collections from Alma. </a:t>
            </a:r>
          </a:p>
          <a:p>
            <a:r>
              <a:rPr lang="en-US" dirty="0"/>
              <a:t>After clicking the "Collection Discovery" link the "Collections Lobby" page opens.</a:t>
            </a:r>
          </a:p>
          <a:p>
            <a:r>
              <a:rPr lang="en-US" dirty="0"/>
              <a:t>The "Collections Lobby" page displays all top-level collections. </a:t>
            </a:r>
          </a:p>
          <a:p>
            <a:r>
              <a:rPr lang="en-US" dirty="0"/>
              <a:t>For each collection, up to four images from the collection are displayed.   If images are defined in the "Discovery" tab of the collection in Alma then the images come from there, otherwise they will come from resources in the collection.</a:t>
            </a:r>
          </a:p>
        </p:txBody>
      </p:sp>
    </p:spTree>
    <p:extLst>
      <p:ext uri="{BB962C8B-B14F-4D97-AF65-F5344CB8AC3E}">
        <p14:creationId xmlns:p14="http://schemas.microsoft.com/office/powerpoint/2010/main" val="3793358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EECC5F-62C6-44FC-9D6B-8E694C6B8A88}"/>
              </a:ext>
            </a:extLst>
          </p:cNvPr>
          <p:cNvPicPr>
            <a:picLocks noChangeAspect="1"/>
          </p:cNvPicPr>
          <p:nvPr/>
        </p:nvPicPr>
        <p:blipFill>
          <a:blip r:embed="rId2"/>
          <a:stretch>
            <a:fillRect/>
          </a:stretch>
        </p:blipFill>
        <p:spPr>
          <a:xfrm>
            <a:off x="395536" y="604151"/>
            <a:ext cx="8316416" cy="4316114"/>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Accessing title level collections in Primo via collection discovery</a:t>
            </a:r>
          </a:p>
        </p:txBody>
      </p:sp>
      <p:sp>
        <p:nvSpPr>
          <p:cNvPr id="4" name="Rectangle 3">
            <a:extLst>
              <a:ext uri="{FF2B5EF4-FFF2-40B4-BE49-F238E27FC236}">
                <a16:creationId xmlns:a16="http://schemas.microsoft.com/office/drawing/2014/main" id="{6E404140-B48D-41E1-AEB2-829AA190BA3B}"/>
              </a:ext>
            </a:extLst>
          </p:cNvPr>
          <p:cNvSpPr/>
          <p:nvPr/>
        </p:nvSpPr>
        <p:spPr>
          <a:xfrm>
            <a:off x="447416" y="1995686"/>
            <a:ext cx="2612416"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EBCF660E-66C8-4FFA-9183-553CA91131B1}"/>
              </a:ext>
            </a:extLst>
          </p:cNvPr>
          <p:cNvCxnSpPr>
            <a:cxnSpLocks/>
          </p:cNvCxnSpPr>
          <p:nvPr/>
        </p:nvCxnSpPr>
        <p:spPr>
          <a:xfrm flipH="1">
            <a:off x="2569681" y="1345873"/>
            <a:ext cx="706175" cy="6526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E9FBC5-CD5A-422F-9F35-8C11FB9A38F3}"/>
              </a:ext>
            </a:extLst>
          </p:cNvPr>
          <p:cNvSpPr txBox="1"/>
          <p:nvPr/>
        </p:nvSpPr>
        <p:spPr>
          <a:xfrm>
            <a:off x="6605980" y="699542"/>
            <a:ext cx="1440160" cy="646331"/>
          </a:xfrm>
          <a:prstGeom prst="rect">
            <a:avLst/>
          </a:prstGeom>
          <a:solidFill>
            <a:schemeClr val="bg1"/>
          </a:solidFill>
          <a:ln>
            <a:solidFill>
              <a:schemeClr val="accent1"/>
            </a:solidFill>
          </a:ln>
        </p:spPr>
        <p:txBody>
          <a:bodyPr wrap="square" rtlCol="0">
            <a:spAutoFit/>
          </a:bodyPr>
          <a:lstStyle/>
          <a:p>
            <a:r>
              <a:rPr lang="en-US" dirty="0"/>
              <a:t>This is the "Lobby Page"</a:t>
            </a:r>
          </a:p>
        </p:txBody>
      </p:sp>
      <p:sp>
        <p:nvSpPr>
          <p:cNvPr id="12" name="TextBox 11">
            <a:extLst>
              <a:ext uri="{FF2B5EF4-FFF2-40B4-BE49-F238E27FC236}">
                <a16:creationId xmlns:a16="http://schemas.microsoft.com/office/drawing/2014/main" id="{6E2E66F4-3E79-4962-B514-7F72C91524B9}"/>
              </a:ext>
            </a:extLst>
          </p:cNvPr>
          <p:cNvSpPr txBox="1"/>
          <p:nvPr/>
        </p:nvSpPr>
        <p:spPr>
          <a:xfrm>
            <a:off x="2569680" y="699542"/>
            <a:ext cx="1858304" cy="646331"/>
          </a:xfrm>
          <a:prstGeom prst="rect">
            <a:avLst/>
          </a:prstGeom>
          <a:solidFill>
            <a:schemeClr val="bg1"/>
          </a:solidFill>
          <a:ln>
            <a:solidFill>
              <a:schemeClr val="accent1"/>
            </a:solidFill>
          </a:ln>
        </p:spPr>
        <p:txBody>
          <a:bodyPr wrap="square" rtlCol="0">
            <a:spAutoFit/>
          </a:bodyPr>
          <a:lstStyle/>
          <a:p>
            <a:r>
              <a:rPr lang="en-US" dirty="0"/>
              <a:t>The collection we have been using</a:t>
            </a:r>
          </a:p>
        </p:txBody>
      </p:sp>
    </p:spTree>
    <p:extLst>
      <p:ext uri="{BB962C8B-B14F-4D97-AF65-F5344CB8AC3E}">
        <p14:creationId xmlns:p14="http://schemas.microsoft.com/office/powerpoint/2010/main" val="2233011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43C067-5319-49FA-B2A7-80CF6860E4CF}"/>
              </a:ext>
            </a:extLst>
          </p:cNvPr>
          <p:cNvPicPr>
            <a:picLocks noChangeAspect="1"/>
          </p:cNvPicPr>
          <p:nvPr/>
        </p:nvPicPr>
        <p:blipFill>
          <a:blip r:embed="rId2"/>
          <a:stretch>
            <a:fillRect/>
          </a:stretch>
        </p:blipFill>
        <p:spPr>
          <a:xfrm>
            <a:off x="0" y="1940264"/>
            <a:ext cx="9144000" cy="221566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Accessing title level collections in Primo via collection discovery</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Doing a "mouse-over" on the collection displays the collection description as defined in Alma (in the "General" tab of the collection).</a:t>
            </a:r>
          </a:p>
        </p:txBody>
      </p:sp>
      <p:sp>
        <p:nvSpPr>
          <p:cNvPr id="4" name="Rectangle 3">
            <a:extLst>
              <a:ext uri="{FF2B5EF4-FFF2-40B4-BE49-F238E27FC236}">
                <a16:creationId xmlns:a16="http://schemas.microsoft.com/office/drawing/2014/main" id="{6E404140-B48D-41E1-AEB2-829AA190BA3B}"/>
              </a:ext>
            </a:extLst>
          </p:cNvPr>
          <p:cNvSpPr/>
          <p:nvPr/>
        </p:nvSpPr>
        <p:spPr>
          <a:xfrm>
            <a:off x="107504" y="2544039"/>
            <a:ext cx="2952328" cy="1512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456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Accessing title level collections in Primo via collection discovery</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Clicking a collection opens the Collections page, which displays a collection's sub-collections and items.</a:t>
            </a:r>
          </a:p>
          <a:p>
            <a:r>
              <a:rPr lang="en-US" dirty="0"/>
              <a:t>The user can then navigate by clicking an item or a sub-collection.</a:t>
            </a:r>
          </a:p>
        </p:txBody>
      </p:sp>
    </p:spTree>
    <p:extLst>
      <p:ext uri="{BB962C8B-B14F-4D97-AF65-F5344CB8AC3E}">
        <p14:creationId xmlns:p14="http://schemas.microsoft.com/office/powerpoint/2010/main" val="4294385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Accessing title level collections in Primo via collection discovery</a:t>
            </a:r>
          </a:p>
        </p:txBody>
      </p:sp>
      <p:pic>
        <p:nvPicPr>
          <p:cNvPr id="6" name="Picture 5">
            <a:extLst>
              <a:ext uri="{FF2B5EF4-FFF2-40B4-BE49-F238E27FC236}">
                <a16:creationId xmlns:a16="http://schemas.microsoft.com/office/drawing/2014/main" id="{7465B625-86D2-440D-912E-A4A2453AE90B}"/>
              </a:ext>
            </a:extLst>
          </p:cNvPr>
          <p:cNvPicPr>
            <a:picLocks noChangeAspect="1"/>
          </p:cNvPicPr>
          <p:nvPr/>
        </p:nvPicPr>
        <p:blipFill>
          <a:blip r:embed="rId2"/>
          <a:stretch>
            <a:fillRect/>
          </a:stretch>
        </p:blipFill>
        <p:spPr>
          <a:xfrm>
            <a:off x="0" y="675292"/>
            <a:ext cx="9144000" cy="3792915"/>
          </a:xfrm>
          <a:prstGeom prst="rect">
            <a:avLst/>
          </a:prstGeom>
        </p:spPr>
      </p:pic>
      <p:sp>
        <p:nvSpPr>
          <p:cNvPr id="7" name="TextBox 6">
            <a:extLst>
              <a:ext uri="{FF2B5EF4-FFF2-40B4-BE49-F238E27FC236}">
                <a16:creationId xmlns:a16="http://schemas.microsoft.com/office/drawing/2014/main" id="{2B566227-F86F-4140-A82E-AE37C22A8F48}"/>
              </a:ext>
            </a:extLst>
          </p:cNvPr>
          <p:cNvSpPr txBox="1"/>
          <p:nvPr/>
        </p:nvSpPr>
        <p:spPr>
          <a:xfrm>
            <a:off x="3851920" y="4155926"/>
            <a:ext cx="3096344" cy="646331"/>
          </a:xfrm>
          <a:prstGeom prst="rect">
            <a:avLst/>
          </a:prstGeom>
          <a:solidFill>
            <a:schemeClr val="bg1"/>
          </a:solidFill>
          <a:ln>
            <a:solidFill>
              <a:schemeClr val="tx1"/>
            </a:solidFill>
          </a:ln>
        </p:spPr>
        <p:txBody>
          <a:bodyPr wrap="square" rtlCol="0">
            <a:spAutoFit/>
          </a:bodyPr>
          <a:lstStyle/>
          <a:p>
            <a:r>
              <a:rPr lang="en-US" dirty="0"/>
              <a:t>We will now click the collection "Bulbs"</a:t>
            </a:r>
          </a:p>
        </p:txBody>
      </p:sp>
      <p:cxnSp>
        <p:nvCxnSpPr>
          <p:cNvPr id="9" name="Straight Arrow Connector 8">
            <a:extLst>
              <a:ext uri="{FF2B5EF4-FFF2-40B4-BE49-F238E27FC236}">
                <a16:creationId xmlns:a16="http://schemas.microsoft.com/office/drawing/2014/main" id="{1C44AB91-400F-4D12-8872-4D67E03809AC}"/>
              </a:ext>
            </a:extLst>
          </p:cNvPr>
          <p:cNvCxnSpPr>
            <a:cxnSpLocks/>
          </p:cNvCxnSpPr>
          <p:nvPr/>
        </p:nvCxnSpPr>
        <p:spPr>
          <a:xfrm flipH="1" flipV="1">
            <a:off x="3203849" y="3651870"/>
            <a:ext cx="648071" cy="50405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62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0DF1D4-779E-4789-8E38-2CED16BA0005}"/>
              </a:ext>
            </a:extLst>
          </p:cNvPr>
          <p:cNvPicPr>
            <a:picLocks noChangeAspect="1"/>
          </p:cNvPicPr>
          <p:nvPr/>
        </p:nvPicPr>
        <p:blipFill>
          <a:blip r:embed="rId2"/>
          <a:stretch>
            <a:fillRect/>
          </a:stretch>
        </p:blipFill>
        <p:spPr>
          <a:xfrm>
            <a:off x="0" y="896148"/>
            <a:ext cx="9144000" cy="3351204"/>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Accessing title level collections in Primo via collection discovery</a:t>
            </a:r>
          </a:p>
        </p:txBody>
      </p:sp>
      <p:sp>
        <p:nvSpPr>
          <p:cNvPr id="8" name="TextBox 7">
            <a:extLst>
              <a:ext uri="{FF2B5EF4-FFF2-40B4-BE49-F238E27FC236}">
                <a16:creationId xmlns:a16="http://schemas.microsoft.com/office/drawing/2014/main" id="{4406AC83-949E-43A3-9D69-67E5870E5872}"/>
              </a:ext>
            </a:extLst>
          </p:cNvPr>
          <p:cNvSpPr txBox="1"/>
          <p:nvPr/>
        </p:nvSpPr>
        <p:spPr>
          <a:xfrm>
            <a:off x="3851920" y="4155926"/>
            <a:ext cx="3744416" cy="646331"/>
          </a:xfrm>
          <a:prstGeom prst="rect">
            <a:avLst/>
          </a:prstGeom>
          <a:solidFill>
            <a:schemeClr val="bg1"/>
          </a:solidFill>
          <a:ln>
            <a:solidFill>
              <a:schemeClr val="tx1"/>
            </a:solidFill>
          </a:ln>
        </p:spPr>
        <p:txBody>
          <a:bodyPr wrap="square" rtlCol="0">
            <a:spAutoFit/>
          </a:bodyPr>
          <a:lstStyle/>
          <a:p>
            <a:r>
              <a:rPr lang="en-US" dirty="0"/>
              <a:t>This sub-collection has three images and one book with a physical item</a:t>
            </a:r>
          </a:p>
        </p:txBody>
      </p:sp>
    </p:spTree>
    <p:extLst>
      <p:ext uri="{BB962C8B-B14F-4D97-AF65-F5344CB8AC3E}">
        <p14:creationId xmlns:p14="http://schemas.microsoft.com/office/powerpoint/2010/main" val="157617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This presentation is an introduction to title level collections and primarily, but not only, how they relate to digital resources</a:t>
            </a:r>
          </a:p>
          <a:p>
            <a:r>
              <a:rPr lang="en-US" dirty="0"/>
              <a:t>In order to avoid any confusion we will state from the start that </a:t>
            </a:r>
            <a:r>
              <a:rPr lang="en-US" b="1" dirty="0"/>
              <a:t>title level </a:t>
            </a:r>
            <a:r>
              <a:rPr lang="en-US" dirty="0"/>
              <a:t>collections and </a:t>
            </a:r>
            <a:r>
              <a:rPr lang="en-US" dirty="0">
                <a:hlinkClick r:id="rId2" tooltip="Managing Electronic Resources"/>
              </a:rPr>
              <a:t>Electronic Collections</a:t>
            </a:r>
            <a:r>
              <a:rPr lang="en-US" dirty="0"/>
              <a:t> are different entities. </a:t>
            </a:r>
          </a:p>
          <a:p>
            <a:r>
              <a:rPr lang="en-US" dirty="0"/>
              <a:t>We will not discuss here the creation and management of title level collections, but rather show "what they are".</a:t>
            </a:r>
          </a:p>
          <a:p>
            <a:r>
              <a:rPr lang="en-US" dirty="0"/>
              <a:t>For creating and managing title level collections in Alma see </a:t>
            </a:r>
            <a:r>
              <a:rPr lang="en-US" dirty="0">
                <a:hlinkClick r:id="rId3"/>
              </a:rPr>
              <a:t>Managing Collections</a:t>
            </a:r>
            <a:r>
              <a:rPr lang="en-US" dirty="0"/>
              <a:t>.</a:t>
            </a:r>
          </a:p>
          <a:p>
            <a:endParaRPr lang="en-US" dirty="0"/>
          </a:p>
        </p:txBody>
      </p:sp>
    </p:spTree>
    <p:extLst>
      <p:ext uri="{BB962C8B-B14F-4D97-AF65-F5344CB8AC3E}">
        <p14:creationId xmlns:p14="http://schemas.microsoft.com/office/powerpoint/2010/main" val="1610600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Accessing title level collections in Primo via collection discovery</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Clicking an image opens it for viewing.  Here is the </a:t>
            </a:r>
            <a:r>
              <a:rPr lang="en-US" dirty="0" err="1"/>
              <a:t>Sternbergia</a:t>
            </a:r>
            <a:r>
              <a:rPr lang="en-US" dirty="0"/>
              <a:t> </a:t>
            </a:r>
            <a:r>
              <a:rPr lang="en-US" dirty="0" err="1"/>
              <a:t>clusiana</a:t>
            </a:r>
            <a:endParaRPr lang="en-US" dirty="0"/>
          </a:p>
        </p:txBody>
      </p:sp>
      <p:pic>
        <p:nvPicPr>
          <p:cNvPr id="4" name="Picture 3">
            <a:extLst>
              <a:ext uri="{FF2B5EF4-FFF2-40B4-BE49-F238E27FC236}">
                <a16:creationId xmlns:a16="http://schemas.microsoft.com/office/drawing/2014/main" id="{E7CD1D5E-13A6-4E60-B186-B30F26C0D9E4}"/>
              </a:ext>
            </a:extLst>
          </p:cNvPr>
          <p:cNvPicPr>
            <a:picLocks noChangeAspect="1"/>
          </p:cNvPicPr>
          <p:nvPr/>
        </p:nvPicPr>
        <p:blipFill>
          <a:blip r:embed="rId2"/>
          <a:stretch>
            <a:fillRect/>
          </a:stretch>
        </p:blipFill>
        <p:spPr>
          <a:xfrm>
            <a:off x="1973213" y="1032390"/>
            <a:ext cx="5197574" cy="3664757"/>
          </a:xfrm>
          <a:prstGeom prst="rect">
            <a:avLst/>
          </a:prstGeom>
          <a:ln>
            <a:solidFill>
              <a:schemeClr val="tx1"/>
            </a:solidFill>
          </a:ln>
        </p:spPr>
      </p:pic>
      <p:sp>
        <p:nvSpPr>
          <p:cNvPr id="6" name="TextBox 5">
            <a:extLst>
              <a:ext uri="{FF2B5EF4-FFF2-40B4-BE49-F238E27FC236}">
                <a16:creationId xmlns:a16="http://schemas.microsoft.com/office/drawing/2014/main" id="{EACE7C43-EA1D-49DD-94EA-8B44E732389B}"/>
              </a:ext>
            </a:extLst>
          </p:cNvPr>
          <p:cNvSpPr txBox="1"/>
          <p:nvPr/>
        </p:nvSpPr>
        <p:spPr>
          <a:xfrm>
            <a:off x="5868144" y="2864768"/>
            <a:ext cx="3004240" cy="1200329"/>
          </a:xfrm>
          <a:prstGeom prst="rect">
            <a:avLst/>
          </a:prstGeom>
          <a:solidFill>
            <a:schemeClr val="bg1"/>
          </a:solidFill>
          <a:ln>
            <a:solidFill>
              <a:schemeClr val="tx1"/>
            </a:solidFill>
          </a:ln>
        </p:spPr>
        <p:txBody>
          <a:bodyPr wrap="square" rtlCol="0">
            <a:spAutoFit/>
          </a:bodyPr>
          <a:lstStyle/>
          <a:p>
            <a:r>
              <a:rPr lang="en-US" dirty="0"/>
              <a:t>These options are dependent on the Discovery Interface Display Logic Viewer Services defined in Alma</a:t>
            </a:r>
          </a:p>
        </p:txBody>
      </p:sp>
      <p:cxnSp>
        <p:nvCxnSpPr>
          <p:cNvPr id="8" name="Straight Arrow Connector 7">
            <a:extLst>
              <a:ext uri="{FF2B5EF4-FFF2-40B4-BE49-F238E27FC236}">
                <a16:creationId xmlns:a16="http://schemas.microsoft.com/office/drawing/2014/main" id="{1F1DB27B-5E11-45DE-BF18-7702BD8C7B5E}"/>
              </a:ext>
            </a:extLst>
          </p:cNvPr>
          <p:cNvCxnSpPr/>
          <p:nvPr/>
        </p:nvCxnSpPr>
        <p:spPr>
          <a:xfrm flipH="1">
            <a:off x="3995936" y="3579862"/>
            <a:ext cx="1872208" cy="485235"/>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632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Accessing title level collections in Primo via collection discovery</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Here is the </a:t>
            </a:r>
            <a:r>
              <a:rPr lang="en-US" dirty="0" err="1"/>
              <a:t>Sternbergia</a:t>
            </a:r>
            <a:r>
              <a:rPr lang="en-US" dirty="0"/>
              <a:t> </a:t>
            </a:r>
            <a:r>
              <a:rPr lang="en-US" dirty="0" err="1"/>
              <a:t>clusiana</a:t>
            </a:r>
            <a:r>
              <a:rPr lang="en-US" dirty="0"/>
              <a:t> in the Universal Viewer</a:t>
            </a:r>
          </a:p>
        </p:txBody>
      </p:sp>
      <p:pic>
        <p:nvPicPr>
          <p:cNvPr id="3" name="Picture 2">
            <a:extLst>
              <a:ext uri="{FF2B5EF4-FFF2-40B4-BE49-F238E27FC236}">
                <a16:creationId xmlns:a16="http://schemas.microsoft.com/office/drawing/2014/main" id="{7B1FAA64-B58F-4EA4-9AB6-5E156517ED5A}"/>
              </a:ext>
            </a:extLst>
          </p:cNvPr>
          <p:cNvPicPr>
            <a:picLocks noChangeAspect="1"/>
          </p:cNvPicPr>
          <p:nvPr/>
        </p:nvPicPr>
        <p:blipFill>
          <a:blip r:embed="rId2"/>
          <a:stretch>
            <a:fillRect/>
          </a:stretch>
        </p:blipFill>
        <p:spPr>
          <a:xfrm>
            <a:off x="2702515" y="1171396"/>
            <a:ext cx="3738970" cy="3616486"/>
          </a:xfrm>
          <a:prstGeom prst="rect">
            <a:avLst/>
          </a:prstGeom>
        </p:spPr>
      </p:pic>
    </p:spTree>
    <p:extLst>
      <p:ext uri="{BB962C8B-B14F-4D97-AF65-F5344CB8AC3E}">
        <p14:creationId xmlns:p14="http://schemas.microsoft.com/office/powerpoint/2010/main" val="3748239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Accessing title level collections in Primo via collection discovery</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On the next slide we have navigated to the sub-collection "Scholarly articles" and we have three pdf articles.</a:t>
            </a:r>
          </a:p>
          <a:p>
            <a:r>
              <a:rPr lang="en-US" dirty="0"/>
              <a:t>We will click the pdf file for article "Seasonal abundance of the western flower </a:t>
            </a:r>
            <a:r>
              <a:rPr lang="en-US" dirty="0" err="1"/>
              <a:t>thrips</a:t>
            </a:r>
            <a:r>
              <a:rPr lang="en-US" dirty="0"/>
              <a:t> </a:t>
            </a:r>
            <a:r>
              <a:rPr lang="en-US" dirty="0" err="1"/>
              <a:t>Frankliniella</a:t>
            </a:r>
            <a:r>
              <a:rPr lang="en-US" dirty="0"/>
              <a:t> </a:t>
            </a:r>
            <a:r>
              <a:rPr lang="en-US" dirty="0" err="1"/>
              <a:t>occidentalis</a:t>
            </a:r>
            <a:r>
              <a:rPr lang="en-US" dirty="0"/>
              <a:t> in the </a:t>
            </a:r>
            <a:r>
              <a:rPr lang="en-US" dirty="0" err="1"/>
              <a:t>arava</a:t>
            </a:r>
            <a:r>
              <a:rPr lang="en-US" dirty="0"/>
              <a:t> valley of Israel"</a:t>
            </a:r>
          </a:p>
        </p:txBody>
      </p:sp>
    </p:spTree>
    <p:extLst>
      <p:ext uri="{BB962C8B-B14F-4D97-AF65-F5344CB8AC3E}">
        <p14:creationId xmlns:p14="http://schemas.microsoft.com/office/powerpoint/2010/main" val="299630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2462F6-5EAA-447E-B667-5A8744BBB6F4}"/>
              </a:ext>
            </a:extLst>
          </p:cNvPr>
          <p:cNvPicPr>
            <a:picLocks noChangeAspect="1"/>
          </p:cNvPicPr>
          <p:nvPr/>
        </p:nvPicPr>
        <p:blipFill>
          <a:blip r:embed="rId2"/>
          <a:stretch>
            <a:fillRect/>
          </a:stretch>
        </p:blipFill>
        <p:spPr>
          <a:xfrm>
            <a:off x="1634605" y="756907"/>
            <a:ext cx="5874790" cy="4037809"/>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Accessing title level collections in Primo via collection discovery</a:t>
            </a:r>
          </a:p>
        </p:txBody>
      </p:sp>
      <p:sp>
        <p:nvSpPr>
          <p:cNvPr id="7" name="Rectangle 6">
            <a:extLst>
              <a:ext uri="{FF2B5EF4-FFF2-40B4-BE49-F238E27FC236}">
                <a16:creationId xmlns:a16="http://schemas.microsoft.com/office/drawing/2014/main" id="{A5259C58-BC95-4B95-B167-C96400DFF2DD}"/>
              </a:ext>
            </a:extLst>
          </p:cNvPr>
          <p:cNvSpPr/>
          <p:nvPr/>
        </p:nvSpPr>
        <p:spPr>
          <a:xfrm>
            <a:off x="1712298" y="2930119"/>
            <a:ext cx="1873358"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106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Accessing title level collections in Primo via collection discovery</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Now we see the article in the Alma Digital Viewer</a:t>
            </a:r>
          </a:p>
        </p:txBody>
      </p:sp>
      <p:pic>
        <p:nvPicPr>
          <p:cNvPr id="4" name="Picture 3">
            <a:extLst>
              <a:ext uri="{FF2B5EF4-FFF2-40B4-BE49-F238E27FC236}">
                <a16:creationId xmlns:a16="http://schemas.microsoft.com/office/drawing/2014/main" id="{FBCEB57D-61A6-4498-98EF-C002299D4621}"/>
              </a:ext>
            </a:extLst>
          </p:cNvPr>
          <p:cNvPicPr>
            <a:picLocks noChangeAspect="1"/>
          </p:cNvPicPr>
          <p:nvPr/>
        </p:nvPicPr>
        <p:blipFill>
          <a:blip r:embed="rId2"/>
          <a:stretch>
            <a:fillRect/>
          </a:stretch>
        </p:blipFill>
        <p:spPr>
          <a:xfrm>
            <a:off x="1161653" y="1131590"/>
            <a:ext cx="6722715" cy="3606968"/>
          </a:xfrm>
          <a:prstGeom prst="rect">
            <a:avLst/>
          </a:prstGeom>
          <a:ln>
            <a:solidFill>
              <a:schemeClr val="tx1"/>
            </a:solidFill>
          </a:ln>
        </p:spPr>
      </p:pic>
    </p:spTree>
    <p:extLst>
      <p:ext uri="{BB962C8B-B14F-4D97-AF65-F5344CB8AC3E}">
        <p14:creationId xmlns:p14="http://schemas.microsoft.com/office/powerpoint/2010/main" val="2995979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Accessing title level collections in Primo via collection discovery</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It is also possible to search within a specific collection or sub-collection</a:t>
            </a:r>
          </a:p>
        </p:txBody>
      </p:sp>
      <p:pic>
        <p:nvPicPr>
          <p:cNvPr id="4" name="Picture 3">
            <a:extLst>
              <a:ext uri="{FF2B5EF4-FFF2-40B4-BE49-F238E27FC236}">
                <a16:creationId xmlns:a16="http://schemas.microsoft.com/office/drawing/2014/main" id="{44A08E80-E513-4991-8942-3E8488672EF6}"/>
              </a:ext>
            </a:extLst>
          </p:cNvPr>
          <p:cNvPicPr>
            <a:picLocks noChangeAspect="1"/>
          </p:cNvPicPr>
          <p:nvPr/>
        </p:nvPicPr>
        <p:blipFill>
          <a:blip r:embed="rId2"/>
          <a:stretch>
            <a:fillRect/>
          </a:stretch>
        </p:blipFill>
        <p:spPr>
          <a:xfrm>
            <a:off x="2224861" y="1131590"/>
            <a:ext cx="4662462" cy="3607396"/>
          </a:xfrm>
          <a:prstGeom prst="rect">
            <a:avLst/>
          </a:prstGeom>
          <a:ln>
            <a:solidFill>
              <a:schemeClr val="tx1"/>
            </a:solidFill>
          </a:ln>
        </p:spPr>
      </p:pic>
      <p:sp>
        <p:nvSpPr>
          <p:cNvPr id="6" name="Rectangle 5">
            <a:extLst>
              <a:ext uri="{FF2B5EF4-FFF2-40B4-BE49-F238E27FC236}">
                <a16:creationId xmlns:a16="http://schemas.microsoft.com/office/drawing/2014/main" id="{05469390-9309-45FA-9692-37740645158C}"/>
              </a:ext>
            </a:extLst>
          </p:cNvPr>
          <p:cNvSpPr/>
          <p:nvPr/>
        </p:nvSpPr>
        <p:spPr>
          <a:xfrm>
            <a:off x="3625848" y="2488739"/>
            <a:ext cx="1944216" cy="3107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227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67313" y="3319778"/>
            <a:ext cx="9001000" cy="1240583"/>
          </a:xfrm>
        </p:spPr>
        <p:txBody>
          <a:bodyPr/>
          <a:lstStyle/>
          <a:p>
            <a:r>
              <a:rPr lang="en-US" sz="2600" dirty="0"/>
              <a:t>Accessing title level collections in Primo via search</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Tree>
    <p:extLst>
      <p:ext uri="{BB962C8B-B14F-4D97-AF65-F5344CB8AC3E}">
        <p14:creationId xmlns:p14="http://schemas.microsoft.com/office/powerpoint/2010/main" val="885711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Accessing title level collections in Primo via search</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p:spPr>
        <p:txBody>
          <a:bodyPr>
            <a:normAutofit/>
          </a:bodyPr>
          <a:lstStyle/>
          <a:p>
            <a:r>
              <a:rPr lang="en-US" dirty="0"/>
              <a:t>Title level collections can also be found like any other search</a:t>
            </a:r>
          </a:p>
        </p:txBody>
      </p:sp>
      <p:sp>
        <p:nvSpPr>
          <p:cNvPr id="6" name="Rectangle 5">
            <a:extLst>
              <a:ext uri="{FF2B5EF4-FFF2-40B4-BE49-F238E27FC236}">
                <a16:creationId xmlns:a16="http://schemas.microsoft.com/office/drawing/2014/main" id="{05469390-9309-45FA-9692-37740645158C}"/>
              </a:ext>
            </a:extLst>
          </p:cNvPr>
          <p:cNvSpPr/>
          <p:nvPr/>
        </p:nvSpPr>
        <p:spPr>
          <a:xfrm>
            <a:off x="3625848" y="2488739"/>
            <a:ext cx="1944216" cy="3107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BFE4FF5-1045-4A64-94A4-958D328E48B9}"/>
              </a:ext>
            </a:extLst>
          </p:cNvPr>
          <p:cNvPicPr>
            <a:picLocks noChangeAspect="1"/>
          </p:cNvPicPr>
          <p:nvPr/>
        </p:nvPicPr>
        <p:blipFill>
          <a:blip r:embed="rId2"/>
          <a:stretch>
            <a:fillRect/>
          </a:stretch>
        </p:blipFill>
        <p:spPr>
          <a:xfrm>
            <a:off x="1117605" y="1022178"/>
            <a:ext cx="6908790" cy="3789861"/>
          </a:xfrm>
          <a:prstGeom prst="rect">
            <a:avLst/>
          </a:prstGeom>
          <a:ln>
            <a:solidFill>
              <a:schemeClr val="tx1"/>
            </a:solidFill>
          </a:ln>
        </p:spPr>
      </p:pic>
    </p:spTree>
    <p:extLst>
      <p:ext uri="{BB962C8B-B14F-4D97-AF65-F5344CB8AC3E}">
        <p14:creationId xmlns:p14="http://schemas.microsoft.com/office/powerpoint/2010/main" val="1672372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40EDCE-6F3B-4C02-9EB7-D7E8724F7A4A}"/>
              </a:ext>
            </a:extLst>
          </p:cNvPr>
          <p:cNvPicPr>
            <a:picLocks noChangeAspect="1"/>
          </p:cNvPicPr>
          <p:nvPr/>
        </p:nvPicPr>
        <p:blipFill>
          <a:blip r:embed="rId2"/>
          <a:stretch>
            <a:fillRect/>
          </a:stretch>
        </p:blipFill>
        <p:spPr>
          <a:xfrm>
            <a:off x="1046224" y="1211287"/>
            <a:ext cx="7267575" cy="3429000"/>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Accessing title level collections in Primo via search</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p:spPr>
        <p:txBody>
          <a:bodyPr>
            <a:normAutofit/>
          </a:bodyPr>
          <a:lstStyle/>
          <a:p>
            <a:r>
              <a:rPr lang="en-US" dirty="0"/>
              <a:t>The specific titles can also be found like any other search</a:t>
            </a:r>
          </a:p>
        </p:txBody>
      </p:sp>
    </p:spTree>
    <p:extLst>
      <p:ext uri="{BB962C8B-B14F-4D97-AF65-F5344CB8AC3E}">
        <p14:creationId xmlns:p14="http://schemas.microsoft.com/office/powerpoint/2010/main" val="3130110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Accessing title level collections in Primo via search</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p:spPr>
        <p:txBody>
          <a:bodyPr>
            <a:normAutofit/>
          </a:bodyPr>
          <a:lstStyle/>
          <a:p>
            <a:r>
              <a:rPr lang="en-US" dirty="0"/>
              <a:t>From the details view of the record it is possible to navigate to all collections, the top level collection, or the specific sub-collection</a:t>
            </a:r>
          </a:p>
        </p:txBody>
      </p:sp>
      <p:pic>
        <p:nvPicPr>
          <p:cNvPr id="3" name="Picture 2">
            <a:extLst>
              <a:ext uri="{FF2B5EF4-FFF2-40B4-BE49-F238E27FC236}">
                <a16:creationId xmlns:a16="http://schemas.microsoft.com/office/drawing/2014/main" id="{72ACD952-5571-4D4D-B9D5-DA2FA0B1F6ED}"/>
              </a:ext>
            </a:extLst>
          </p:cNvPr>
          <p:cNvPicPr>
            <a:picLocks noChangeAspect="1"/>
          </p:cNvPicPr>
          <p:nvPr/>
        </p:nvPicPr>
        <p:blipFill>
          <a:blip r:embed="rId2"/>
          <a:stretch>
            <a:fillRect/>
          </a:stretch>
        </p:blipFill>
        <p:spPr>
          <a:xfrm>
            <a:off x="1763688" y="1707654"/>
            <a:ext cx="5437885" cy="2952328"/>
          </a:xfrm>
          <a:prstGeom prst="rect">
            <a:avLst/>
          </a:prstGeom>
          <a:ln>
            <a:solidFill>
              <a:schemeClr val="tx1"/>
            </a:solidFill>
          </a:ln>
        </p:spPr>
      </p:pic>
      <p:sp>
        <p:nvSpPr>
          <p:cNvPr id="6" name="Rectangle 5">
            <a:extLst>
              <a:ext uri="{FF2B5EF4-FFF2-40B4-BE49-F238E27FC236}">
                <a16:creationId xmlns:a16="http://schemas.microsoft.com/office/drawing/2014/main" id="{27FF6B00-4195-4F3F-83A9-159E6825A1ED}"/>
              </a:ext>
            </a:extLst>
          </p:cNvPr>
          <p:cNvSpPr/>
          <p:nvPr/>
        </p:nvSpPr>
        <p:spPr>
          <a:xfrm>
            <a:off x="1763688" y="4083918"/>
            <a:ext cx="518457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24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Title level collections can contain bibliographic records which have associated inventory of any type: physical, electronic or digital.</a:t>
            </a:r>
          </a:p>
          <a:p>
            <a:r>
              <a:rPr lang="en-US" dirty="0"/>
              <a:t>However, bibliographic records which have digital inventory </a:t>
            </a:r>
            <a:r>
              <a:rPr lang="en-US" b="1" dirty="0"/>
              <a:t>must</a:t>
            </a:r>
            <a:r>
              <a:rPr lang="en-US" dirty="0"/>
              <a:t> be associated with a title level collection.</a:t>
            </a:r>
          </a:p>
          <a:p>
            <a:r>
              <a:rPr lang="en-US" dirty="0"/>
              <a:t>Therefore, title level collections are typically most prevalent with digital inventory.</a:t>
            </a:r>
          </a:p>
          <a:p>
            <a:endParaRPr lang="en-US" dirty="0"/>
          </a:p>
        </p:txBody>
      </p:sp>
    </p:spTree>
    <p:extLst>
      <p:ext uri="{BB962C8B-B14F-4D97-AF65-F5344CB8AC3E}">
        <p14:creationId xmlns:p14="http://schemas.microsoft.com/office/powerpoint/2010/main" val="3374950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lstStyle/>
          <a:p>
            <a:r>
              <a:rPr lang="en-US" dirty="0"/>
              <a:t>xxx@exlibrisgroup.com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sz="2200" dirty="0"/>
              <a:t>We will make sure here at the outset that it is clear what is meant by "</a:t>
            </a:r>
            <a:r>
              <a:rPr lang="en-US" sz="2200" b="1" dirty="0"/>
              <a:t>digital</a:t>
            </a:r>
            <a:r>
              <a:rPr lang="en-US" sz="2200" dirty="0"/>
              <a:t> resources" as opposed to "</a:t>
            </a:r>
            <a:r>
              <a:rPr lang="en-US" sz="2200" b="1" dirty="0"/>
              <a:t>electronic</a:t>
            </a:r>
            <a:r>
              <a:rPr lang="en-US" sz="2200" dirty="0"/>
              <a:t> resources"</a:t>
            </a:r>
          </a:p>
          <a:p>
            <a:r>
              <a:rPr lang="en-US" sz="2200" dirty="0"/>
              <a:t>Digital resources are files that are </a:t>
            </a:r>
            <a:r>
              <a:rPr lang="en-US" sz="2200" b="1" dirty="0"/>
              <a:t>owned</a:t>
            </a:r>
            <a:r>
              <a:rPr lang="en-US" sz="2200" dirty="0"/>
              <a:t> by the institution. These may be images, videos, sound recordings, and PDFs.</a:t>
            </a:r>
          </a:p>
          <a:p>
            <a:r>
              <a:rPr lang="en-US" sz="2200" dirty="0"/>
              <a:t>Electronic resources are resources to which the library </a:t>
            </a:r>
            <a:r>
              <a:rPr lang="en-US" sz="2200" b="1" dirty="0"/>
              <a:t>subscribes</a:t>
            </a:r>
            <a:r>
              <a:rPr lang="en-US" sz="2200" dirty="0"/>
              <a:t>.  These may be electronic online journals and newspapers.</a:t>
            </a:r>
          </a:p>
          <a:p>
            <a:r>
              <a:rPr lang="en-US" sz="2200" dirty="0"/>
              <a:t>Digital resources are owned, electronic resources are subscribed to.</a:t>
            </a:r>
          </a:p>
          <a:p>
            <a:endParaRPr lang="en-US" sz="2200" dirty="0"/>
          </a:p>
        </p:txBody>
      </p:sp>
    </p:spTree>
    <p:extLst>
      <p:ext uri="{BB962C8B-B14F-4D97-AF65-F5344CB8AC3E}">
        <p14:creationId xmlns:p14="http://schemas.microsoft.com/office/powerpoint/2010/main" val="1835607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Title level collections gather together bibliographic records that have a common characteristic or theme.</a:t>
            </a:r>
          </a:p>
          <a:p>
            <a:r>
              <a:rPr lang="en-US" dirty="0"/>
              <a:t>In the example here there is a title level collection called "Flowers of Israel".</a:t>
            </a:r>
          </a:p>
          <a:p>
            <a:r>
              <a:rPr lang="en-US" dirty="0"/>
              <a:t>It has four sub-collections which are more specific than the top level collection and gather together bibliographic records with a more specific common theme.  </a:t>
            </a:r>
          </a:p>
          <a:p>
            <a:r>
              <a:rPr lang="en-US" dirty="0"/>
              <a:t>For example: "Bulbs", "Annuals", "Herbaceous Perennials" and "Scholarly Articles"</a:t>
            </a:r>
          </a:p>
        </p:txBody>
      </p:sp>
    </p:spTree>
    <p:extLst>
      <p:ext uri="{BB962C8B-B14F-4D97-AF65-F5344CB8AC3E}">
        <p14:creationId xmlns:p14="http://schemas.microsoft.com/office/powerpoint/2010/main" val="53838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D4A1F-2DCB-4F20-B221-87CFE141D15B}"/>
              </a:ext>
            </a:extLst>
          </p:cNvPr>
          <p:cNvPicPr>
            <a:picLocks noChangeAspect="1"/>
          </p:cNvPicPr>
          <p:nvPr/>
        </p:nvPicPr>
        <p:blipFill>
          <a:blip r:embed="rId2"/>
          <a:stretch>
            <a:fillRect/>
          </a:stretch>
        </p:blipFill>
        <p:spPr>
          <a:xfrm>
            <a:off x="0" y="1337201"/>
            <a:ext cx="9144000" cy="296274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Accessing title level collections in Primo via collection discovery</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Here is an example from </a:t>
            </a:r>
            <a:r>
              <a:rPr lang="en-US" dirty="0">
                <a:hlinkClick r:id="rId3"/>
              </a:rPr>
              <a:t>Haifa University Primo</a:t>
            </a:r>
            <a:endParaRPr lang="en-US" dirty="0"/>
          </a:p>
        </p:txBody>
      </p:sp>
      <p:sp>
        <p:nvSpPr>
          <p:cNvPr id="6" name="Rectangle 5">
            <a:extLst>
              <a:ext uri="{FF2B5EF4-FFF2-40B4-BE49-F238E27FC236}">
                <a16:creationId xmlns:a16="http://schemas.microsoft.com/office/drawing/2014/main" id="{05469390-9309-45FA-9692-37740645158C}"/>
              </a:ext>
            </a:extLst>
          </p:cNvPr>
          <p:cNvSpPr/>
          <p:nvPr/>
        </p:nvSpPr>
        <p:spPr>
          <a:xfrm>
            <a:off x="6012160" y="1337201"/>
            <a:ext cx="936104" cy="4424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22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Accessing title level collections in Primo via collection discovery</a:t>
            </a:r>
          </a:p>
        </p:txBody>
      </p:sp>
      <p:pic>
        <p:nvPicPr>
          <p:cNvPr id="8" name="Picture 7">
            <a:extLst>
              <a:ext uri="{FF2B5EF4-FFF2-40B4-BE49-F238E27FC236}">
                <a16:creationId xmlns:a16="http://schemas.microsoft.com/office/drawing/2014/main" id="{5774CA36-9C68-477F-96E6-BE380D61C850}"/>
              </a:ext>
            </a:extLst>
          </p:cNvPr>
          <p:cNvPicPr>
            <a:picLocks noChangeAspect="1"/>
          </p:cNvPicPr>
          <p:nvPr/>
        </p:nvPicPr>
        <p:blipFill>
          <a:blip r:embed="rId2"/>
          <a:stretch>
            <a:fillRect/>
          </a:stretch>
        </p:blipFill>
        <p:spPr>
          <a:xfrm>
            <a:off x="1042620" y="729617"/>
            <a:ext cx="7007532" cy="3999284"/>
          </a:xfrm>
          <a:prstGeom prst="rect">
            <a:avLst/>
          </a:prstGeom>
          <a:ln>
            <a:solidFill>
              <a:schemeClr val="accent1"/>
            </a:solidFill>
          </a:ln>
        </p:spPr>
      </p:pic>
    </p:spTree>
    <p:extLst>
      <p:ext uri="{BB962C8B-B14F-4D97-AF65-F5344CB8AC3E}">
        <p14:creationId xmlns:p14="http://schemas.microsoft.com/office/powerpoint/2010/main" val="4050341614"/>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headEnd type="none" w="med" len="med"/>
          <a:tailEnd type="arrow"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16351</TotalTime>
  <Words>1620</Words>
  <Application>Microsoft Office PowerPoint</Application>
  <PresentationFormat>On-screen Show (16:9)</PresentationFormat>
  <Paragraphs>177</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Ex_Libris_2020</vt:lpstr>
      <vt:lpstr>An introduction to  title level collections</vt:lpstr>
      <vt:lpstr>PowerPoint Presentation</vt:lpstr>
      <vt:lpstr>Introduction</vt:lpstr>
      <vt:lpstr>Introduction</vt:lpstr>
      <vt:lpstr>Introduction</vt:lpstr>
      <vt:lpstr>Introduction</vt:lpstr>
      <vt:lpstr>Introduction</vt:lpstr>
      <vt:lpstr>Accessing title level collections in Primo via collection discovery</vt:lpstr>
      <vt:lpstr>Accessing title level collections in Primo via collection discovery</vt:lpstr>
      <vt:lpstr>Accessing title level collections in Alma via the resources menu</vt:lpstr>
      <vt:lpstr>Accessing title level collections in Alma via the resources menu</vt:lpstr>
      <vt:lpstr>Accessing title level collections in Alma via the resources menu</vt:lpstr>
      <vt:lpstr>Accessing title level collections in Alma via the resources menu</vt:lpstr>
      <vt:lpstr>Accessing title level collections in Alma via the resources menu</vt:lpstr>
      <vt:lpstr>Accessing title level collections in Alma via the resources menu</vt:lpstr>
      <vt:lpstr>Accessing title level collections in Alma via the resources menu</vt:lpstr>
      <vt:lpstr>Accessing title level collections in Alma via the resources menu</vt:lpstr>
      <vt:lpstr>Accessing title level collections in Alma via the resources menu</vt:lpstr>
      <vt:lpstr>Accessing title level collections in Alma via the resources menu</vt:lpstr>
      <vt:lpstr>Accessing title level collections in Alma via the resources menu</vt:lpstr>
      <vt:lpstr>Accessing title level collections in Alma via the resources menu</vt:lpstr>
      <vt:lpstr>Accessing title level collections in Alma via the repository search</vt:lpstr>
      <vt:lpstr>Accessing title level collections in Alma via the repository search</vt:lpstr>
      <vt:lpstr>Accessing title level collections in Alma via the repository search</vt:lpstr>
      <vt:lpstr>Accessing title level collections in Alma via the repository search</vt:lpstr>
      <vt:lpstr>Accessing title level collections in Alma via the repository search</vt:lpstr>
      <vt:lpstr>Accessing title level collections in Alma via the repository search</vt:lpstr>
      <vt:lpstr>Accessing title level collections in Alma via the repository search</vt:lpstr>
      <vt:lpstr>Accessing title level collections in Alma via the repository search</vt:lpstr>
      <vt:lpstr>Accessing title level collections in Alma via the repository search</vt:lpstr>
      <vt:lpstr>Accessing title level collections in Alma via the repository search</vt:lpstr>
      <vt:lpstr>Accessing title level collections in Primo via collection discovery</vt:lpstr>
      <vt:lpstr>Accessing title level collections in Primo via collection discovery</vt:lpstr>
      <vt:lpstr>Accessing title level collections in Primo via collection discovery</vt:lpstr>
      <vt:lpstr>Accessing title level collections in Primo via collection discovery</vt:lpstr>
      <vt:lpstr>Accessing title level collections in Primo via collection discovery</vt:lpstr>
      <vt:lpstr>Accessing title level collections in Primo via collection discovery</vt:lpstr>
      <vt:lpstr>Accessing title level collections in Primo via collection discovery</vt:lpstr>
      <vt:lpstr>Accessing title level collections in Primo via collection discovery</vt:lpstr>
      <vt:lpstr>Accessing title level collections in Primo via collection discovery</vt:lpstr>
      <vt:lpstr>Accessing title level collections in Primo via collection discovery</vt:lpstr>
      <vt:lpstr>Accessing title level collections in Primo via collection discovery</vt:lpstr>
      <vt:lpstr>Accessing title level collections in Primo via collection discovery</vt:lpstr>
      <vt:lpstr>Accessing title level collections in Primo via collection discovery</vt:lpstr>
      <vt:lpstr>Accessing title level collections in Primo via collection discovery</vt:lpstr>
      <vt:lpstr>Accessing title level collections in Primo via search</vt:lpstr>
      <vt:lpstr>Accessing title level collections in Primo via search</vt:lpstr>
      <vt:lpstr>Accessing title level collections in Primo via search</vt:lpstr>
      <vt:lpstr>Accessing title level collections in Primo via search</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714</cp:revision>
  <dcterms:created xsi:type="dcterms:W3CDTF">2017-01-02T15:10:30Z</dcterms:created>
  <dcterms:modified xsi:type="dcterms:W3CDTF">2020-04-28T06:42:20Z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