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1736" r:id="rId2"/>
    <p:sldId id="1724" r:id="rId3"/>
    <p:sldId id="1855" r:id="rId4"/>
    <p:sldId id="1856" r:id="rId5"/>
    <p:sldId id="1876" r:id="rId6"/>
    <p:sldId id="1875" r:id="rId7"/>
    <p:sldId id="1779" r:id="rId8"/>
    <p:sldId id="310" r:id="rId9"/>
    <p:sldId id="1905" r:id="rId10"/>
    <p:sldId id="1859" r:id="rId11"/>
    <p:sldId id="1906" r:id="rId12"/>
    <p:sldId id="1854" r:id="rId13"/>
    <p:sldId id="1877" r:id="rId14"/>
    <p:sldId id="1907" r:id="rId15"/>
    <p:sldId id="1908" r:id="rId16"/>
    <p:sldId id="1909" r:id="rId17"/>
    <p:sldId id="1778" r:id="rId18"/>
    <p:sldId id="1887" r:id="rId19"/>
    <p:sldId id="1910" r:id="rId20"/>
    <p:sldId id="1868" r:id="rId21"/>
    <p:sldId id="1911" r:id="rId22"/>
    <p:sldId id="1885" r:id="rId23"/>
    <p:sldId id="1912" r:id="rId24"/>
    <p:sldId id="1913" r:id="rId25"/>
    <p:sldId id="1914" r:id="rId26"/>
    <p:sldId id="1915" r:id="rId27"/>
    <p:sldId id="1916" r:id="rId28"/>
    <p:sldId id="1917" r:id="rId29"/>
    <p:sldId id="1918" r:id="rId30"/>
    <p:sldId id="1886" r:id="rId31"/>
    <p:sldId id="1919" r:id="rId32"/>
    <p:sldId id="1920" r:id="rId33"/>
    <p:sldId id="1921" r:id="rId34"/>
    <p:sldId id="1922" r:id="rId35"/>
    <p:sldId id="1777" r:id="rId36"/>
    <p:sldId id="1749" r:id="rId37"/>
    <p:sldId id="1888" r:id="rId38"/>
    <p:sldId id="1923" r:id="rId39"/>
    <p:sldId id="1924" r:id="rId40"/>
    <p:sldId id="1925" r:id="rId41"/>
    <p:sldId id="1926" r:id="rId42"/>
    <p:sldId id="1927" r:id="rId43"/>
    <p:sldId id="1928" r:id="rId44"/>
    <p:sldId id="1929" r:id="rId45"/>
    <p:sldId id="1891" r:id="rId46"/>
    <p:sldId id="1902" r:id="rId47"/>
    <p:sldId id="1901" r:id="rId48"/>
    <p:sldId id="1930" r:id="rId49"/>
    <p:sldId id="1903" r:id="rId50"/>
    <p:sldId id="1904" r:id="rId51"/>
    <p:sldId id="1932" r:id="rId52"/>
    <p:sldId id="1933" r:id="rId53"/>
    <p:sldId id="1935" r:id="rId54"/>
    <p:sldId id="1936" r:id="rId55"/>
    <p:sldId id="1937" r:id="rId56"/>
    <p:sldId id="1938" r:id="rId57"/>
    <p:sldId id="1714" r:id="rId5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95" d="100"/>
          <a:sy n="95" d="100"/>
        </p:scale>
        <p:origin x="85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u.alma.exlibrisgroup.com/deposit/EXLDEV1_INST" TargetMode="External"/><Relationship Id="rId2" Type="http://schemas.openxmlformats.org/officeDocument/2006/relationships/hyperlink" Target="https://eu.alma.exlibrisgroup.com/institution/EXLDEV1_INS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Alma_Online_Help_(English)/Resource_Management/055Deposit" TargetMode="Externa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6C00A-D08B-4044-94E2-B5F7A1014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139702"/>
            <a:ext cx="5044404" cy="1368152"/>
          </a:xfrm>
        </p:spPr>
        <p:txBody>
          <a:bodyPr/>
          <a:lstStyle/>
          <a:p>
            <a:r>
              <a:rPr lang="en-US" sz="2800" dirty="0"/>
              <a:t>Patron and staff mediated digital deposits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568CF4-3CA7-484B-B6C1-F49D53072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656" y="4011910"/>
            <a:ext cx="4972396" cy="864096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48093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82" y="771550"/>
            <a:ext cx="8768222" cy="4040489"/>
          </a:xfrm>
        </p:spPr>
        <p:txBody>
          <a:bodyPr>
            <a:normAutofit fontScale="92500"/>
          </a:bodyPr>
          <a:lstStyle/>
          <a:p>
            <a:r>
              <a:rPr lang="en-US" dirty="0"/>
              <a:t>Our example will be as follows: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The institution has an existing title level collection called “Library and Information Science Scholarly Articles from University staff and students”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Users with user group “Faculty” or “Graduate Student” will be able to deposit digital material to this collection.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For “Faculty” the deposit will be automatically approved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For “Graduate Student” the deposit will not be automatically approved</a:t>
            </a:r>
            <a:br>
              <a:rPr lang="en-US" sz="2200" dirty="0"/>
            </a:b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Note that “staff-mediated” deposits are always auto-approved, while “patron-mediated” deposits take the auto-approve definition from the profile.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FCB1159-F949-4F82-A677-74D3E0EC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The Deposit Profile</a:t>
            </a:r>
          </a:p>
        </p:txBody>
      </p:sp>
    </p:spTree>
    <p:extLst>
      <p:ext uri="{BB962C8B-B14F-4D97-AF65-F5344CB8AC3E}">
        <p14:creationId xmlns:p14="http://schemas.microsoft.com/office/powerpoint/2010/main" val="294438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The Deposit Profile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The Deposit Profile is accessed at “Resources &gt; Deposit &gt; manage Deposit Profiles”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21022-8856-437C-89E5-74D02C93C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634" y="1995686"/>
            <a:ext cx="2448732" cy="15542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DB5537-9994-41CE-B595-4F742FDC8157}"/>
              </a:ext>
            </a:extLst>
          </p:cNvPr>
          <p:cNvSpPr/>
          <p:nvPr/>
        </p:nvSpPr>
        <p:spPr>
          <a:xfrm>
            <a:off x="3491880" y="3003798"/>
            <a:ext cx="21602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2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44306"/>
            <a:ext cx="8928992" cy="1080119"/>
          </a:xfrm>
        </p:spPr>
        <p:txBody>
          <a:bodyPr>
            <a:normAutofit/>
          </a:bodyPr>
          <a:lstStyle/>
          <a:p>
            <a:r>
              <a:rPr lang="en-US" sz="2200" dirty="0"/>
              <a:t>Here is the list of the deposit profiles with an option to add a new deposit profile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The Deposit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3B049-F03B-4B9D-821B-E37480C2F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237"/>
            <a:ext cx="9144000" cy="28777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3EDCC5-06A9-4857-B664-882D755C55E9}"/>
              </a:ext>
            </a:extLst>
          </p:cNvPr>
          <p:cNvSpPr/>
          <p:nvPr/>
        </p:nvSpPr>
        <p:spPr>
          <a:xfrm>
            <a:off x="6876256" y="2067694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6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The Deposit Profile (example 1 part 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8A2A5-4796-47CE-8515-5C2BD1F40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791"/>
            <a:ext cx="9144000" cy="39951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25CB79-D4CC-4365-98BD-51092962A72D}"/>
              </a:ext>
            </a:extLst>
          </p:cNvPr>
          <p:cNvSpPr txBox="1"/>
          <p:nvPr/>
        </p:nvSpPr>
        <p:spPr>
          <a:xfrm>
            <a:off x="1403648" y="843558"/>
            <a:ext cx="63367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Deposit profile “Deposit articles about Library and Information Science (for </a:t>
            </a:r>
            <a:r>
              <a:rPr lang="en-US" sz="1400" dirty="0">
                <a:highlight>
                  <a:srgbClr val="FFFF00"/>
                </a:highlight>
              </a:rPr>
              <a:t>Faculty</a:t>
            </a:r>
            <a:r>
              <a:rPr lang="en-US" sz="1400" dirty="0"/>
              <a:t>)”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5DCE56-20D5-41CB-96B4-35399B2FBB47}"/>
              </a:ext>
            </a:extLst>
          </p:cNvPr>
          <p:cNvCxnSpPr/>
          <p:nvPr/>
        </p:nvCxnSpPr>
        <p:spPr>
          <a:xfrm flipH="1">
            <a:off x="3707904" y="1151335"/>
            <a:ext cx="72008" cy="34029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E7C0552-28CD-42EE-809E-EC0FD8FB9DC7}"/>
              </a:ext>
            </a:extLst>
          </p:cNvPr>
          <p:cNvSpPr txBox="1"/>
          <p:nvPr/>
        </p:nvSpPr>
        <p:spPr>
          <a:xfrm>
            <a:off x="3692846" y="2291551"/>
            <a:ext cx="474912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Digital object will go to collection “Library and Information Science Scholarly Articles from University staff and students”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5CC6D3-615C-4E9E-A3E1-93C6FA0FAA75}"/>
              </a:ext>
            </a:extLst>
          </p:cNvPr>
          <p:cNvCxnSpPr>
            <a:stCxn id="11" idx="1"/>
          </p:cNvCxnSpPr>
          <p:nvPr/>
        </p:nvCxnSpPr>
        <p:spPr>
          <a:xfrm flipH="1">
            <a:off x="1907704" y="2553161"/>
            <a:ext cx="1785142" cy="6666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FD4CF3-847F-4A34-BA9C-62855B4E4377}"/>
              </a:ext>
            </a:extLst>
          </p:cNvPr>
          <p:cNvSpPr txBox="1"/>
          <p:nvPr/>
        </p:nvSpPr>
        <p:spPr>
          <a:xfrm>
            <a:off x="4339187" y="3468945"/>
            <a:ext cx="32571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After submission it </a:t>
            </a:r>
            <a:r>
              <a:rPr lang="en-US" sz="1400" dirty="0">
                <a:highlight>
                  <a:srgbClr val="FFFF00"/>
                </a:highlight>
              </a:rPr>
              <a:t>will</a:t>
            </a:r>
            <a:r>
              <a:rPr lang="en-US" sz="1400" dirty="0"/>
              <a:t> be automatically approved and not suppressed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466AA1-65B8-4721-8E09-EF803BD4EDC1}"/>
              </a:ext>
            </a:extLst>
          </p:cNvPr>
          <p:cNvCxnSpPr>
            <a:cxnSpLocks/>
          </p:cNvCxnSpPr>
          <p:nvPr/>
        </p:nvCxnSpPr>
        <p:spPr>
          <a:xfrm flipH="1" flipV="1">
            <a:off x="1277023" y="3614692"/>
            <a:ext cx="3047085" cy="16839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62FA69-5DC7-45CD-9E10-12357B125414}"/>
              </a:ext>
            </a:extLst>
          </p:cNvPr>
          <p:cNvCxnSpPr>
            <a:cxnSpLocks/>
          </p:cNvCxnSpPr>
          <p:nvPr/>
        </p:nvCxnSpPr>
        <p:spPr>
          <a:xfrm flipH="1">
            <a:off x="1261945" y="3873394"/>
            <a:ext cx="3062163" cy="49613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2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906B0-7590-48B3-978D-5EECED554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776"/>
            <a:ext cx="9144000" cy="40882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The Deposit Profile (example 1 part 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7C0552-28CD-42EE-809E-EC0FD8FB9DC7}"/>
              </a:ext>
            </a:extLst>
          </p:cNvPr>
          <p:cNvSpPr txBox="1"/>
          <p:nvPr/>
        </p:nvSpPr>
        <p:spPr>
          <a:xfrm>
            <a:off x="3851920" y="1425909"/>
            <a:ext cx="474912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will apply for users with User group “</a:t>
            </a:r>
            <a:r>
              <a:rPr lang="en-US" sz="1400" dirty="0">
                <a:highlight>
                  <a:srgbClr val="FFFF00"/>
                </a:highlight>
              </a:rPr>
              <a:t>Faculty</a:t>
            </a:r>
            <a:r>
              <a:rPr lang="en-US" sz="1400" dirty="0"/>
              <a:t>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5CC6D3-615C-4E9E-A3E1-93C6FA0FAA75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1619672" y="1579798"/>
            <a:ext cx="2232248" cy="10772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466AA1-65B8-4721-8E09-EF803BD4EDC1}"/>
              </a:ext>
            </a:extLst>
          </p:cNvPr>
          <p:cNvCxnSpPr>
            <a:cxnSpLocks/>
          </p:cNvCxnSpPr>
          <p:nvPr/>
        </p:nvCxnSpPr>
        <p:spPr>
          <a:xfrm flipH="1">
            <a:off x="5220073" y="3114106"/>
            <a:ext cx="100641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62FA69-5DC7-45CD-9E10-12357B125414}"/>
              </a:ext>
            </a:extLst>
          </p:cNvPr>
          <p:cNvCxnSpPr>
            <a:cxnSpLocks/>
          </p:cNvCxnSpPr>
          <p:nvPr/>
        </p:nvCxnSpPr>
        <p:spPr>
          <a:xfrm>
            <a:off x="6211094" y="1973667"/>
            <a:ext cx="15389" cy="114043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514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5916D-FD6D-4C8A-8299-DA27A58C5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362"/>
            <a:ext cx="9144000" cy="39856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The Deposit Profile (example 2 part 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5CB79-D4CC-4365-98BD-51092962A72D}"/>
              </a:ext>
            </a:extLst>
          </p:cNvPr>
          <p:cNvSpPr txBox="1"/>
          <p:nvPr/>
        </p:nvSpPr>
        <p:spPr>
          <a:xfrm>
            <a:off x="1403648" y="843558"/>
            <a:ext cx="633670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Deposit profile “Deposit articles about Library and Information Science (for </a:t>
            </a:r>
            <a:r>
              <a:rPr lang="en-US" sz="1400" dirty="0">
                <a:highlight>
                  <a:srgbClr val="FFFF00"/>
                </a:highlight>
              </a:rPr>
              <a:t>Graduate Students</a:t>
            </a:r>
            <a:r>
              <a:rPr lang="en-US" sz="1400" dirty="0"/>
              <a:t>)”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5DCE56-20D5-41CB-96B4-35399B2FBB47}"/>
              </a:ext>
            </a:extLst>
          </p:cNvPr>
          <p:cNvCxnSpPr/>
          <p:nvPr/>
        </p:nvCxnSpPr>
        <p:spPr>
          <a:xfrm flipH="1">
            <a:off x="3707904" y="1151335"/>
            <a:ext cx="72008" cy="34029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E7C0552-28CD-42EE-809E-EC0FD8FB9DC7}"/>
              </a:ext>
            </a:extLst>
          </p:cNvPr>
          <p:cNvSpPr txBox="1"/>
          <p:nvPr/>
        </p:nvSpPr>
        <p:spPr>
          <a:xfrm>
            <a:off x="3692846" y="2291551"/>
            <a:ext cx="474912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Digital object will go to collection “Library and Information Science Scholarly Articles from University staff and students”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5CC6D3-615C-4E9E-A3E1-93C6FA0FAA75}"/>
              </a:ext>
            </a:extLst>
          </p:cNvPr>
          <p:cNvCxnSpPr>
            <a:stCxn id="11" idx="1"/>
          </p:cNvCxnSpPr>
          <p:nvPr/>
        </p:nvCxnSpPr>
        <p:spPr>
          <a:xfrm flipH="1">
            <a:off x="1907704" y="2553161"/>
            <a:ext cx="1785142" cy="6666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FD4CF3-847F-4A34-BA9C-62855B4E4377}"/>
              </a:ext>
            </a:extLst>
          </p:cNvPr>
          <p:cNvSpPr txBox="1"/>
          <p:nvPr/>
        </p:nvSpPr>
        <p:spPr>
          <a:xfrm>
            <a:off x="4339187" y="3468945"/>
            <a:ext cx="352779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After submission it will </a:t>
            </a:r>
            <a:r>
              <a:rPr lang="en-US" sz="1400" dirty="0">
                <a:highlight>
                  <a:srgbClr val="FFFF00"/>
                </a:highlight>
              </a:rPr>
              <a:t>not</a:t>
            </a:r>
            <a:r>
              <a:rPr lang="en-US" sz="1400" dirty="0"/>
              <a:t> be automatically approved and after approval will become unsuppressed (relevant for patron-mediated)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466AA1-65B8-4721-8E09-EF803BD4EDC1}"/>
              </a:ext>
            </a:extLst>
          </p:cNvPr>
          <p:cNvCxnSpPr>
            <a:cxnSpLocks/>
          </p:cNvCxnSpPr>
          <p:nvPr/>
        </p:nvCxnSpPr>
        <p:spPr>
          <a:xfrm flipH="1" flipV="1">
            <a:off x="1277023" y="3614692"/>
            <a:ext cx="3047085" cy="16839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62FA69-5DC7-45CD-9E10-12357B125414}"/>
              </a:ext>
            </a:extLst>
          </p:cNvPr>
          <p:cNvCxnSpPr>
            <a:cxnSpLocks/>
          </p:cNvCxnSpPr>
          <p:nvPr/>
        </p:nvCxnSpPr>
        <p:spPr>
          <a:xfrm flipH="1">
            <a:off x="1261945" y="3873394"/>
            <a:ext cx="3062163" cy="49613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697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EB018C-9AFF-4A46-8698-74677B706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465"/>
            <a:ext cx="9144000" cy="3959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The Deposit Profile (example 2 part 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7C0552-28CD-42EE-809E-EC0FD8FB9DC7}"/>
              </a:ext>
            </a:extLst>
          </p:cNvPr>
          <p:cNvSpPr txBox="1"/>
          <p:nvPr/>
        </p:nvSpPr>
        <p:spPr>
          <a:xfrm>
            <a:off x="3707904" y="1563638"/>
            <a:ext cx="474912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will apply for users with User group “</a:t>
            </a:r>
            <a:r>
              <a:rPr lang="en-US" sz="1400" dirty="0">
                <a:highlight>
                  <a:srgbClr val="FFFF00"/>
                </a:highlight>
              </a:rPr>
              <a:t>Graduate Student</a:t>
            </a:r>
            <a:r>
              <a:rPr lang="en-US" sz="1400" dirty="0"/>
              <a:t>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5CC6D3-615C-4E9E-A3E1-93C6FA0FAA75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1475656" y="1717527"/>
            <a:ext cx="2232248" cy="10772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466AA1-65B8-4721-8E09-EF803BD4EDC1}"/>
              </a:ext>
            </a:extLst>
          </p:cNvPr>
          <p:cNvCxnSpPr>
            <a:cxnSpLocks/>
          </p:cNvCxnSpPr>
          <p:nvPr/>
        </p:nvCxnSpPr>
        <p:spPr>
          <a:xfrm flipH="1">
            <a:off x="2195736" y="3507854"/>
            <a:ext cx="15841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62FA69-5DC7-45CD-9E10-12357B125414}"/>
              </a:ext>
            </a:extLst>
          </p:cNvPr>
          <p:cNvCxnSpPr>
            <a:cxnSpLocks/>
          </p:cNvCxnSpPr>
          <p:nvPr/>
        </p:nvCxnSpPr>
        <p:spPr>
          <a:xfrm flipH="1">
            <a:off x="3791173" y="1877259"/>
            <a:ext cx="1" cy="163059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055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600" dirty="0"/>
              <a:t>Creating Patron Mediated Deposits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95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 fontScale="85000" lnSpcReduction="10000"/>
          </a:bodyPr>
          <a:lstStyle/>
          <a:p>
            <a:pPr marL="342900" indent="-342900"/>
            <a:r>
              <a:rPr lang="en-US" sz="2800" dirty="0"/>
              <a:t>To submit a deposit using the patron-facing interface use one of the following URLs:</a:t>
            </a:r>
            <a:br>
              <a:rPr lang="en-US" sz="2800" dirty="0"/>
            </a:br>
            <a:endParaRPr lang="en-US" sz="2800" dirty="0"/>
          </a:p>
          <a:p>
            <a:pPr marL="342900" indent="-342900"/>
            <a:r>
              <a:rPr lang="en-US" sz="2800" dirty="0"/>
              <a:t>For local login and links to social login:</a:t>
            </a:r>
          </a:p>
          <a:p>
            <a:pPr marL="342900" indent="-342900"/>
            <a:r>
              <a:rPr lang="en-US" dirty="0"/>
              <a:t>https://&lt;Alma domain&gt;/deposit/&lt;</a:t>
            </a:r>
            <a:r>
              <a:rPr lang="en-US" dirty="0" err="1"/>
              <a:t>Alma_institution_code</a:t>
            </a:r>
            <a:r>
              <a:rPr lang="en-US" dirty="0"/>
              <a:t>&gt;  </a:t>
            </a:r>
            <a:br>
              <a:rPr lang="en-US" dirty="0"/>
            </a:br>
            <a:endParaRPr lang="en-US" dirty="0"/>
          </a:p>
          <a:p>
            <a:pPr marL="342900" indent="-342900"/>
            <a:r>
              <a:rPr lang="en-US" sz="2800" dirty="0"/>
              <a:t>For social login only:</a:t>
            </a:r>
          </a:p>
          <a:p>
            <a:pPr marL="342900" indent="-342900"/>
            <a:r>
              <a:rPr lang="en-US" dirty="0"/>
              <a:t>https://&lt;Alma domain&gt;/deposit/&lt;</a:t>
            </a:r>
            <a:r>
              <a:rPr lang="en-US" dirty="0" err="1"/>
              <a:t>Alma_institution_code</a:t>
            </a:r>
            <a:r>
              <a:rPr lang="en-US" dirty="0"/>
              <a:t>&gt;&amp;auth=social </a:t>
            </a:r>
            <a:br>
              <a:rPr lang="en-US" dirty="0"/>
            </a:br>
            <a:endParaRPr lang="en-US" dirty="0"/>
          </a:p>
          <a:p>
            <a:pPr marL="342900" indent="-342900"/>
            <a:r>
              <a:rPr lang="en-US" sz="2800" dirty="0"/>
              <a:t>For login with SAML:</a:t>
            </a:r>
          </a:p>
          <a:p>
            <a:pPr marL="342900" indent="-342900"/>
            <a:r>
              <a:rPr lang="en-US" dirty="0"/>
              <a:t>https://&lt;Alma domain&gt;/deposit/&lt;</a:t>
            </a:r>
            <a:r>
              <a:rPr lang="en-US" dirty="0" err="1"/>
              <a:t>Alma_institution_code</a:t>
            </a:r>
            <a:r>
              <a:rPr lang="en-US" dirty="0"/>
              <a:t>&gt;&amp;auth=</a:t>
            </a:r>
            <a:r>
              <a:rPr lang="en-US" dirty="0" err="1"/>
              <a:t>saml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057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800" dirty="0"/>
              <a:t>For example if your Alma URL is</a:t>
            </a:r>
            <a:br>
              <a:rPr lang="en-US" sz="2800" dirty="0"/>
            </a:br>
            <a:r>
              <a:rPr lang="en-US" dirty="0">
                <a:hlinkClick r:id="rId2"/>
              </a:rPr>
              <a:t>https://eu.alma.exlibrisgroup.com/institution/EXLDEV1_INST</a:t>
            </a:r>
            <a:r>
              <a:rPr lang="en-US" dirty="0"/>
              <a:t> </a:t>
            </a:r>
          </a:p>
          <a:p>
            <a:pPr marL="342900" indent="-342900"/>
            <a:r>
              <a:rPr lang="en-US" sz="2800" dirty="0"/>
              <a:t>Then you can perform patron deposits at</a:t>
            </a:r>
            <a:br>
              <a:rPr lang="en-US" sz="2800" dirty="0"/>
            </a:br>
            <a:r>
              <a:rPr lang="en-US" dirty="0">
                <a:hlinkClick r:id="rId3"/>
              </a:rPr>
              <a:t>https://eu.alma.exlibrisgroup.com/deposit/EXLDEV1_INST</a:t>
            </a:r>
            <a:r>
              <a:rPr lang="en-US" dirty="0"/>
              <a:t> 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6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627535"/>
            <a:ext cx="4968552" cy="3312367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The Deposit Profile</a:t>
            </a:r>
          </a:p>
          <a:p>
            <a:r>
              <a:rPr lang="en-US" sz="2000" dirty="0"/>
              <a:t>Creating Patron Mediated Deposits</a:t>
            </a:r>
          </a:p>
          <a:p>
            <a:r>
              <a:rPr lang="en-US" sz="2000" dirty="0"/>
              <a:t>Creating Staff Mediated Deposits</a:t>
            </a:r>
          </a:p>
          <a:p>
            <a:r>
              <a:rPr lang="en-US" sz="2000" dirty="0"/>
              <a:t>Processing and Completing the Digital Deposits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869987"/>
          </a:xfrm>
        </p:spPr>
        <p:txBody>
          <a:bodyPr>
            <a:normAutofit/>
          </a:bodyPr>
          <a:lstStyle/>
          <a:p>
            <a:r>
              <a:rPr lang="en-US" dirty="0"/>
              <a:t>Patron Alicia Chen logs 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796EA-F0F6-4730-BC47-340F9FE96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254" y="1524084"/>
            <a:ext cx="2733675" cy="27908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08230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E3013-8DE5-492E-BFB6-9C832416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490662"/>
            <a:ext cx="6496050" cy="2162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869987"/>
          </a:xfrm>
        </p:spPr>
        <p:txBody>
          <a:bodyPr>
            <a:normAutofit/>
          </a:bodyPr>
          <a:lstStyle/>
          <a:p>
            <a:r>
              <a:rPr lang="en-US" dirty="0"/>
              <a:t>Patron Alicia Chen is user group “Faculty”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5FFDA-8560-4D6E-90A4-38CAC4BF3FEA}"/>
              </a:ext>
            </a:extLst>
          </p:cNvPr>
          <p:cNvSpPr/>
          <p:nvPr/>
        </p:nvSpPr>
        <p:spPr>
          <a:xfrm>
            <a:off x="2195736" y="3363838"/>
            <a:ext cx="1656184" cy="255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17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2801B4-0910-480A-9FA5-6C005B7D1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08" y="1203598"/>
            <a:ext cx="9144000" cy="14654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869987"/>
          </a:xfrm>
        </p:spPr>
        <p:txBody>
          <a:bodyPr>
            <a:normAutofit/>
          </a:bodyPr>
          <a:lstStyle/>
          <a:p>
            <a:r>
              <a:rPr lang="en-US" dirty="0"/>
              <a:t>Alicia clicks “Create Deposit”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B33944-38E4-40A0-B053-962E4EBDF71B}"/>
              </a:ext>
            </a:extLst>
          </p:cNvPr>
          <p:cNvSpPr/>
          <p:nvPr/>
        </p:nvSpPr>
        <p:spPr>
          <a:xfrm>
            <a:off x="6084168" y="1634176"/>
            <a:ext cx="792088" cy="247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FFD0FC-9B17-4E3E-84DC-D5E56FAD3BF3}"/>
              </a:ext>
            </a:extLst>
          </p:cNvPr>
          <p:cNvSpPr/>
          <p:nvPr/>
        </p:nvSpPr>
        <p:spPr>
          <a:xfrm>
            <a:off x="8388423" y="1276124"/>
            <a:ext cx="703167" cy="247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5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281E2-440B-45DC-B612-101217CDB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2571750"/>
            <a:ext cx="4400550" cy="1104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1413597"/>
          </a:xfrm>
        </p:spPr>
        <p:txBody>
          <a:bodyPr>
            <a:normAutofit/>
          </a:bodyPr>
          <a:lstStyle/>
          <a:p>
            <a:r>
              <a:rPr lang="en-US" dirty="0"/>
              <a:t>After clicking “Create Deposit” Alicia has the option to choose the profile “Deposit articles about Library and Information Science (for Faculty)”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B33944-38E4-40A0-B053-962E4EBDF71B}"/>
              </a:ext>
            </a:extLst>
          </p:cNvPr>
          <p:cNvSpPr/>
          <p:nvPr/>
        </p:nvSpPr>
        <p:spPr>
          <a:xfrm>
            <a:off x="2555776" y="3147814"/>
            <a:ext cx="3816424" cy="319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7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493" y="654097"/>
            <a:ext cx="3816424" cy="26377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user </a:t>
            </a:r>
          </a:p>
          <a:p>
            <a:pPr marL="457200" indent="-457200">
              <a:buAutoNum type="arabicPeriod"/>
            </a:pPr>
            <a:r>
              <a:rPr lang="en-US" dirty="0"/>
              <a:t>Fills in the details including title and abstract</a:t>
            </a:r>
          </a:p>
          <a:p>
            <a:pPr marL="457200" indent="-457200">
              <a:buAutoNum type="arabicPeriod"/>
            </a:pPr>
            <a:r>
              <a:rPr lang="en-US" dirty="0"/>
              <a:t>Loads the files</a:t>
            </a:r>
          </a:p>
          <a:p>
            <a:pPr marL="457200" indent="-457200">
              <a:buAutoNum type="arabicPeriod"/>
            </a:pPr>
            <a:r>
              <a:rPr lang="en-US" dirty="0"/>
              <a:t>Agrees to the terms</a:t>
            </a:r>
          </a:p>
          <a:p>
            <a:pPr marL="457200" indent="-457200">
              <a:buAutoNum type="arabicPeriod"/>
            </a:pPr>
            <a:r>
              <a:rPr lang="en-US" dirty="0"/>
              <a:t>Submits the deposit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07EE8-C69F-461A-AED9-D89ACC2B6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55526"/>
            <a:ext cx="5200997" cy="43461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32401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869987"/>
          </a:xfrm>
        </p:spPr>
        <p:txBody>
          <a:bodyPr>
            <a:normAutofit/>
          </a:bodyPr>
          <a:lstStyle/>
          <a:p>
            <a:r>
              <a:rPr lang="en-US" dirty="0"/>
              <a:t>Patron Greg Brady logs 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BCACD-B14C-4515-AFA9-7E64B1637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419622"/>
            <a:ext cx="2743200" cy="2876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3695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CE3BBF-802D-4C05-B467-1D65EC835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14475"/>
            <a:ext cx="6553200" cy="2114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869987"/>
          </a:xfrm>
        </p:spPr>
        <p:txBody>
          <a:bodyPr>
            <a:normAutofit/>
          </a:bodyPr>
          <a:lstStyle/>
          <a:p>
            <a:r>
              <a:rPr lang="en-US" dirty="0"/>
              <a:t>Patron </a:t>
            </a:r>
            <a:r>
              <a:rPr lang="en-US" dirty="0" err="1"/>
              <a:t>Grag</a:t>
            </a:r>
            <a:r>
              <a:rPr lang="en-US" dirty="0"/>
              <a:t> Brady is user group “Graduate Student”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5FFDA-8560-4D6E-90A4-38CAC4BF3FEA}"/>
              </a:ext>
            </a:extLst>
          </p:cNvPr>
          <p:cNvSpPr/>
          <p:nvPr/>
        </p:nvSpPr>
        <p:spPr>
          <a:xfrm>
            <a:off x="2195736" y="3363838"/>
            <a:ext cx="2376264" cy="255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9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CEBC00-873B-4258-B58B-93ECCF805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598"/>
            <a:ext cx="9144000" cy="14728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869987"/>
          </a:xfrm>
        </p:spPr>
        <p:txBody>
          <a:bodyPr>
            <a:normAutofit/>
          </a:bodyPr>
          <a:lstStyle/>
          <a:p>
            <a:r>
              <a:rPr lang="en-US" dirty="0"/>
              <a:t>Greg clicks “Create Deposit”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B33944-38E4-40A0-B053-962E4EBDF71B}"/>
              </a:ext>
            </a:extLst>
          </p:cNvPr>
          <p:cNvSpPr/>
          <p:nvPr/>
        </p:nvSpPr>
        <p:spPr>
          <a:xfrm>
            <a:off x="6156176" y="1634176"/>
            <a:ext cx="792088" cy="247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FFD0FC-9B17-4E3E-84DC-D5E56FAD3BF3}"/>
              </a:ext>
            </a:extLst>
          </p:cNvPr>
          <p:cNvSpPr/>
          <p:nvPr/>
        </p:nvSpPr>
        <p:spPr>
          <a:xfrm>
            <a:off x="8388423" y="1276124"/>
            <a:ext cx="703167" cy="247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61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7EDF2-1A54-49DB-8120-961155848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2540686"/>
            <a:ext cx="4733925" cy="1143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1413597"/>
          </a:xfrm>
        </p:spPr>
        <p:txBody>
          <a:bodyPr>
            <a:normAutofit/>
          </a:bodyPr>
          <a:lstStyle/>
          <a:p>
            <a:r>
              <a:rPr lang="en-US" dirty="0"/>
              <a:t>After clicking “Create Deposit” Greg has the option to choose the profile “Deposit articles about Library and Information Science (for Graduate Students)”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B33944-38E4-40A0-B053-962E4EBDF71B}"/>
              </a:ext>
            </a:extLst>
          </p:cNvPr>
          <p:cNvSpPr/>
          <p:nvPr/>
        </p:nvSpPr>
        <p:spPr>
          <a:xfrm>
            <a:off x="2411760" y="3147814"/>
            <a:ext cx="4464496" cy="319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0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493" y="654097"/>
            <a:ext cx="3816424" cy="26377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user </a:t>
            </a:r>
          </a:p>
          <a:p>
            <a:pPr marL="457200" indent="-457200">
              <a:buAutoNum type="arabicPeriod"/>
            </a:pPr>
            <a:r>
              <a:rPr lang="en-US" dirty="0"/>
              <a:t>Fills in the details including title and abstract</a:t>
            </a:r>
          </a:p>
          <a:p>
            <a:pPr marL="457200" indent="-457200">
              <a:buAutoNum type="arabicPeriod"/>
            </a:pPr>
            <a:r>
              <a:rPr lang="en-US" dirty="0"/>
              <a:t>Loads the files</a:t>
            </a:r>
          </a:p>
          <a:p>
            <a:pPr marL="457200" indent="-457200">
              <a:buAutoNum type="arabicPeriod"/>
            </a:pPr>
            <a:r>
              <a:rPr lang="en-US" dirty="0"/>
              <a:t>Agrees to the terms</a:t>
            </a:r>
          </a:p>
          <a:p>
            <a:pPr marL="457200" indent="-457200">
              <a:buAutoNum type="arabicPeriod"/>
            </a:pPr>
            <a:r>
              <a:rPr lang="en-US" dirty="0"/>
              <a:t>Submits the deposit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96989-0763-4A01-B1A1-0F673BF6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3" y="668900"/>
            <a:ext cx="4927252" cy="40961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6191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4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654097"/>
            <a:ext cx="9073008" cy="869987"/>
          </a:xfrm>
        </p:spPr>
        <p:txBody>
          <a:bodyPr>
            <a:normAutofit/>
          </a:bodyPr>
          <a:lstStyle/>
          <a:p>
            <a:r>
              <a:rPr lang="en-US" sz="2200" dirty="0"/>
              <a:t>In both cases the user gets a letter that the deposit has been submitted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D751B-5F09-4ABB-852E-E979FCBD0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898" y="1089090"/>
            <a:ext cx="4088334" cy="37351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52178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654097"/>
            <a:ext cx="9073008" cy="869987"/>
          </a:xfrm>
        </p:spPr>
        <p:txBody>
          <a:bodyPr>
            <a:normAutofit/>
          </a:bodyPr>
          <a:lstStyle/>
          <a:p>
            <a:r>
              <a:rPr lang="en-US" sz="2200" dirty="0"/>
              <a:t>In both cases the user can track his or her deposits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8D3F0-77B9-4E35-9DC0-676D1B7FB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3143"/>
            <a:ext cx="9144000" cy="19372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2292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869987"/>
          </a:xfrm>
        </p:spPr>
        <p:txBody>
          <a:bodyPr>
            <a:normAutofit/>
          </a:bodyPr>
          <a:lstStyle/>
          <a:p>
            <a:r>
              <a:rPr lang="en-US" dirty="0"/>
              <a:t>Patron Bob Barker logs 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5EEF7-734E-4676-BDE2-89FBA33A6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492" y="1524084"/>
            <a:ext cx="2743200" cy="2762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78232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0C317C-218F-4404-A426-5C7F9B153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519237"/>
            <a:ext cx="6696075" cy="2105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869987"/>
          </a:xfrm>
        </p:spPr>
        <p:txBody>
          <a:bodyPr>
            <a:normAutofit/>
          </a:bodyPr>
          <a:lstStyle/>
          <a:p>
            <a:r>
              <a:rPr lang="en-US" dirty="0"/>
              <a:t>Patron Bob Barker is user group “Undergraduate Student”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5FFDA-8560-4D6E-90A4-38CAC4BF3FEA}"/>
              </a:ext>
            </a:extLst>
          </p:cNvPr>
          <p:cNvSpPr/>
          <p:nvPr/>
        </p:nvSpPr>
        <p:spPr>
          <a:xfrm>
            <a:off x="2195736" y="3303550"/>
            <a:ext cx="2646048" cy="255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8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Patron Mediated Deposits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869987"/>
          </a:xfrm>
        </p:spPr>
        <p:txBody>
          <a:bodyPr>
            <a:normAutofit/>
          </a:bodyPr>
          <a:lstStyle/>
          <a:p>
            <a:r>
              <a:rPr lang="en-US" dirty="0"/>
              <a:t>Bob has no option to “Create Deposit” because the rules allow only for “Faculty” and “Graduate Student”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66F27-4E4D-423D-8776-CE4B027D7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3678"/>
            <a:ext cx="9144000" cy="11761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8022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3" y="3319778"/>
            <a:ext cx="9001000" cy="1240583"/>
          </a:xfrm>
        </p:spPr>
        <p:txBody>
          <a:bodyPr/>
          <a:lstStyle/>
          <a:p>
            <a:pPr algn="ctr"/>
            <a:r>
              <a:rPr lang="en-US" sz="2600" dirty="0"/>
              <a:t>Creating Staff Mediated Deposits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69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899078-A895-4C34-B656-9891B57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16" y="713126"/>
            <a:ext cx="6115967" cy="40989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Staff Mediated Deposits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404140-B48D-41E1-AEB2-829AA190BA3B}"/>
              </a:ext>
            </a:extLst>
          </p:cNvPr>
          <p:cNvSpPr/>
          <p:nvPr/>
        </p:nvSpPr>
        <p:spPr>
          <a:xfrm>
            <a:off x="3419872" y="4299942"/>
            <a:ext cx="1656184" cy="2945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09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Staff Mediated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Now we will create a staff mediated deposit on behalf of patron </a:t>
            </a:r>
            <a:r>
              <a:rPr lang="en-US" dirty="0" err="1"/>
              <a:t>Bjørg</a:t>
            </a:r>
            <a:r>
              <a:rPr lang="en-US" dirty="0"/>
              <a:t> Nordli-</a:t>
            </a:r>
            <a:r>
              <a:rPr lang="en-US" dirty="0" err="1"/>
              <a:t>Mathisen</a:t>
            </a:r>
            <a:r>
              <a:rPr lang="en-US" dirty="0"/>
              <a:t>, a Graduate Student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5B77E-54B6-40CC-8153-535DFCFCE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762869"/>
            <a:ext cx="6534150" cy="2105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6789B2-023B-4FBE-91BA-8799421B646C}"/>
              </a:ext>
            </a:extLst>
          </p:cNvPr>
          <p:cNvSpPr/>
          <p:nvPr/>
        </p:nvSpPr>
        <p:spPr>
          <a:xfrm>
            <a:off x="2195736" y="3579862"/>
            <a:ext cx="23042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58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5CC50E-4D76-48BE-A1FA-A9A1BC02A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6337"/>
            <a:ext cx="9144000" cy="2313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Staff Mediated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When creating the staff mediated deposit on behalf of patron </a:t>
            </a:r>
            <a:r>
              <a:rPr lang="en-US" dirty="0" err="1"/>
              <a:t>Bjørg</a:t>
            </a:r>
            <a:r>
              <a:rPr lang="en-US" dirty="0"/>
              <a:t> the only deposit profile we can choose is “Deposit articles about Library and Information Science (for Graduate Students)”.</a:t>
            </a:r>
          </a:p>
          <a:p>
            <a:r>
              <a:rPr lang="en-US" dirty="0"/>
              <a:t>This is the only existing profile relevant for Graduate Students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6789B2-023B-4FBE-91BA-8799421B646C}"/>
              </a:ext>
            </a:extLst>
          </p:cNvPr>
          <p:cNvSpPr/>
          <p:nvPr/>
        </p:nvSpPr>
        <p:spPr>
          <a:xfrm>
            <a:off x="1331640" y="3939902"/>
            <a:ext cx="42484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66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AB7A1-032D-41A3-8F07-375413F17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988"/>
            <a:ext cx="9144000" cy="2175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Staff Mediated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The collection then gets automatically filled in from the profile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6789B2-023B-4FBE-91BA-8799421B646C}"/>
              </a:ext>
            </a:extLst>
          </p:cNvPr>
          <p:cNvSpPr/>
          <p:nvPr/>
        </p:nvSpPr>
        <p:spPr>
          <a:xfrm>
            <a:off x="576679" y="3003798"/>
            <a:ext cx="3347249" cy="655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2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In addition to this presentation it is recommended to see the </a:t>
            </a:r>
            <a:r>
              <a:rPr lang="en-US" dirty="0">
                <a:hlinkClick r:id="rId2"/>
              </a:rPr>
              <a:t>On Line Help</a:t>
            </a:r>
            <a:r>
              <a:rPr lang="en-US" dirty="0"/>
              <a:t>.</a:t>
            </a:r>
          </a:p>
          <a:p>
            <a:pPr marL="457200" indent="-457200"/>
            <a:r>
              <a:rPr lang="en-US" dirty="0"/>
              <a:t>The submission of digital content to Alma with the intention that it become part of the repository is called a digital deposit.</a:t>
            </a:r>
          </a:p>
          <a:p>
            <a:pPr marL="457200" indent="-457200"/>
            <a:r>
              <a:rPr lang="en-US" dirty="0"/>
              <a:t>It is possible in Alma for both staff as well as patrons to submit digital deposits.</a:t>
            </a:r>
          </a:p>
          <a:p>
            <a:pPr marL="457200" indent="-457200"/>
            <a:r>
              <a:rPr lang="en-US" dirty="0"/>
              <a:t>The digital deposits do become part of the repository, but are suppressed until approved. </a:t>
            </a:r>
          </a:p>
          <a:p>
            <a:pPr marL="914400" lvl="1" indent="-457200"/>
            <a:r>
              <a:rPr lang="en-US" dirty="0"/>
              <a:t>This is the case for Patron Deposits but not Staff-Mediated deposits.  More on that later.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00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5818D7-3047-4831-9A8B-9214F0B40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498"/>
            <a:ext cx="9144000" cy="3619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Staff Mediated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Now we have filled in the descriptive 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6789B2-023B-4FBE-91BA-8799421B646C}"/>
              </a:ext>
            </a:extLst>
          </p:cNvPr>
          <p:cNvSpPr/>
          <p:nvPr/>
        </p:nvSpPr>
        <p:spPr>
          <a:xfrm>
            <a:off x="576679" y="2787774"/>
            <a:ext cx="8027769" cy="871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78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17DD5-073F-456B-8BA8-B4927A4F1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284"/>
            <a:ext cx="9144000" cy="23769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Staff Mediated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And we upload the file and submit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6789B2-023B-4FBE-91BA-8799421B646C}"/>
              </a:ext>
            </a:extLst>
          </p:cNvPr>
          <p:cNvSpPr/>
          <p:nvPr/>
        </p:nvSpPr>
        <p:spPr>
          <a:xfrm>
            <a:off x="576679" y="3291830"/>
            <a:ext cx="8027769" cy="3676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7A023D-9986-4052-953F-1B02549CC5D8}"/>
              </a:ext>
            </a:extLst>
          </p:cNvPr>
          <p:cNvSpPr/>
          <p:nvPr/>
        </p:nvSpPr>
        <p:spPr>
          <a:xfrm>
            <a:off x="8388424" y="1389478"/>
            <a:ext cx="668168" cy="3676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67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Staff Mediated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Note (as already stated) that </a:t>
            </a:r>
            <a:r>
              <a:rPr lang="en-US" b="1" dirty="0"/>
              <a:t>staff-mediated deposits are automatically approved</a:t>
            </a:r>
            <a:r>
              <a:rPr lang="en-US" dirty="0"/>
              <a:t> and their contents become part of the repository regardless of what is stated in the deposit profile.</a:t>
            </a:r>
          </a:p>
          <a:p>
            <a:r>
              <a:rPr lang="en-US" dirty="0"/>
              <a:t>A bibliographic record is created with the representation information and the files uploaded as part of the deposit. </a:t>
            </a:r>
          </a:p>
          <a:p>
            <a:r>
              <a:rPr lang="en-US" dirty="0"/>
              <a:t>An email is sent to the patron, confirming the deposit.</a:t>
            </a:r>
          </a:p>
          <a:p>
            <a:r>
              <a:rPr lang="en-US" dirty="0"/>
              <a:t>Staff-mediated deposits are </a:t>
            </a:r>
            <a:r>
              <a:rPr lang="en-US" b="1" dirty="0"/>
              <a:t>auto-approved whether or not this is set in the deposit profile.</a:t>
            </a:r>
          </a:p>
        </p:txBody>
      </p:sp>
    </p:spTree>
    <p:extLst>
      <p:ext uri="{BB962C8B-B14F-4D97-AF65-F5344CB8AC3E}">
        <p14:creationId xmlns:p14="http://schemas.microsoft.com/office/powerpoint/2010/main" val="1329650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Staff Mediated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Therefore the deposit of </a:t>
            </a:r>
            <a:r>
              <a:rPr lang="en-US" dirty="0" err="1"/>
              <a:t>Bjørg</a:t>
            </a:r>
            <a:r>
              <a:rPr lang="en-US" dirty="0"/>
              <a:t> has already completed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40FB9-4E9E-422A-B03B-A6481A621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428750"/>
            <a:ext cx="87249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8740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Staff Mediated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And </a:t>
            </a:r>
            <a:r>
              <a:rPr lang="en-US" dirty="0" err="1"/>
              <a:t>Bjørg</a:t>
            </a:r>
            <a:r>
              <a:rPr lang="en-US" dirty="0"/>
              <a:t> has received a letter stating that the deposit has been approved with a link to it in discovery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5A210-10A9-4C93-8DF1-BEB96C80E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020" y="1426569"/>
            <a:ext cx="3657959" cy="33854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8464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6435D9-1852-4AEC-B462-75215B0BD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228"/>
            <a:ext cx="9144000" cy="34097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Staff Mediated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And here it is in discovery</a:t>
            </a:r>
          </a:p>
        </p:txBody>
      </p:sp>
    </p:spTree>
    <p:extLst>
      <p:ext uri="{BB962C8B-B14F-4D97-AF65-F5344CB8AC3E}">
        <p14:creationId xmlns:p14="http://schemas.microsoft.com/office/powerpoint/2010/main" val="2227456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3" y="3319778"/>
            <a:ext cx="9001000" cy="1240583"/>
          </a:xfrm>
        </p:spPr>
        <p:txBody>
          <a:bodyPr/>
          <a:lstStyle/>
          <a:p>
            <a:pPr algn="ctr"/>
            <a:r>
              <a:rPr lang="en-US" sz="2600" dirty="0"/>
              <a:t>Processing and Completing the Digital Deposits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115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Processing and Completing the Digital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27534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In the scenario we did here there should be one deposit awaiting approval.  </a:t>
            </a:r>
          </a:p>
          <a:p>
            <a:r>
              <a:rPr lang="en-US" dirty="0"/>
              <a:t>This is because the profile “Deposit articles about Library and Information Science (for Graduate Students)” requires approval and there was one patron-mediated deposit made by a graduate student (Greg Brady).</a:t>
            </a:r>
          </a:p>
        </p:txBody>
      </p:sp>
    </p:spTree>
    <p:extLst>
      <p:ext uri="{BB962C8B-B14F-4D97-AF65-F5344CB8AC3E}">
        <p14:creationId xmlns:p14="http://schemas.microsoft.com/office/powerpoint/2010/main" val="1672372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Processing and Completing the Digital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27534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The patron-mediated deposit made by a user with user group faculty (Alicia Chen) for title “Application of Social Media and Video Conferencing in Smart Library Services” has already been approved.</a:t>
            </a:r>
          </a:p>
          <a:p>
            <a:r>
              <a:rPr lang="en-US" dirty="0"/>
              <a:t>This is because the Deposit Profile for faculty does “auto-approve”</a:t>
            </a:r>
          </a:p>
        </p:txBody>
      </p:sp>
    </p:spTree>
    <p:extLst>
      <p:ext uri="{BB962C8B-B14F-4D97-AF65-F5344CB8AC3E}">
        <p14:creationId xmlns:p14="http://schemas.microsoft.com/office/powerpoint/2010/main" val="3732910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Processing and Completing the Digital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27534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We will now approve the deposit for Greg Brady.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AD7B3-A4DF-46E2-AAB7-BA99A0547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779662"/>
            <a:ext cx="2170172" cy="1368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45FC6A-4FA8-4047-AD50-22D645318A8E}"/>
              </a:ext>
            </a:extLst>
          </p:cNvPr>
          <p:cNvSpPr/>
          <p:nvPr/>
        </p:nvSpPr>
        <p:spPr>
          <a:xfrm>
            <a:off x="3419872" y="2211710"/>
            <a:ext cx="1872208" cy="265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1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The contents of a digital deposit includes: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/>
              <a:t>bibliographic record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digital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One or more digital files.</a:t>
            </a:r>
          </a:p>
        </p:txBody>
      </p:sp>
    </p:spTree>
    <p:extLst>
      <p:ext uri="{BB962C8B-B14F-4D97-AF65-F5344CB8AC3E}">
        <p14:creationId xmlns:p14="http://schemas.microsoft.com/office/powerpoint/2010/main" val="33749502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5D6F24-CCAD-4396-B820-9A8FC0F94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7" y="1322948"/>
            <a:ext cx="9144000" cy="3082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Processing and Completing the Digital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27534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We will edit the deposit approval record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F6B00-4195-4F3F-83A9-159E6825A1ED}"/>
              </a:ext>
            </a:extLst>
          </p:cNvPr>
          <p:cNvSpPr/>
          <p:nvPr/>
        </p:nvSpPr>
        <p:spPr>
          <a:xfrm>
            <a:off x="7484136" y="3486086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24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Processing and Completing the Digital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27534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After viewing the deposit the staff user can “Return” or “Decline” or “Approve”.  We will “Approve”.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F6B00-4195-4F3F-83A9-159E6825A1ED}"/>
              </a:ext>
            </a:extLst>
          </p:cNvPr>
          <p:cNvSpPr/>
          <p:nvPr/>
        </p:nvSpPr>
        <p:spPr>
          <a:xfrm>
            <a:off x="7484136" y="3486086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9B69A-BA84-471D-AC89-605936DA6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158"/>
            <a:ext cx="9144000" cy="3291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15317F-7BFF-4DC7-8931-D9F8DBDDCF37}"/>
              </a:ext>
            </a:extLst>
          </p:cNvPr>
          <p:cNvSpPr/>
          <p:nvPr/>
        </p:nvSpPr>
        <p:spPr>
          <a:xfrm>
            <a:off x="7884368" y="1635646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470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Processing and Completing the Digital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27534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The patron received notification of the deposit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54A7E-9CA5-4605-8CA8-698FDC16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911" y="1148701"/>
            <a:ext cx="3838178" cy="35727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86462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Processing and Completing the Digital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27534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On the next slide we can see the collection “Library and Information Science Scholarly Articles from University staff and students”, to which the deposits have been made</a:t>
            </a:r>
          </a:p>
          <a:p>
            <a:r>
              <a:rPr lang="en-US" dirty="0"/>
              <a:t>We are viewing it in the Primo Collection Discovery</a:t>
            </a:r>
          </a:p>
        </p:txBody>
      </p:sp>
    </p:spTree>
    <p:extLst>
      <p:ext uri="{BB962C8B-B14F-4D97-AF65-F5344CB8AC3E}">
        <p14:creationId xmlns:p14="http://schemas.microsoft.com/office/powerpoint/2010/main" val="1407052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Processing and Completing the Digital Deposits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5EFC77-C96F-46B9-B7A1-7E4DE6B0A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702173"/>
            <a:ext cx="8460432" cy="4029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FC829B-084C-4037-B149-496A50B80722}"/>
              </a:ext>
            </a:extLst>
          </p:cNvPr>
          <p:cNvSpPr/>
          <p:nvPr/>
        </p:nvSpPr>
        <p:spPr>
          <a:xfrm>
            <a:off x="6084168" y="3291830"/>
            <a:ext cx="2592288" cy="1439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696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Processing and Completing the Digital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27534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Here are the deposits in the collection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B52DA-7AF2-4087-9C80-1EC3583D2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63" y="1089390"/>
            <a:ext cx="6006058" cy="37226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C98B44-1B97-4A71-A231-98C396073A7E}"/>
              </a:ext>
            </a:extLst>
          </p:cNvPr>
          <p:cNvSpPr txBox="1"/>
          <p:nvPr/>
        </p:nvSpPr>
        <p:spPr>
          <a:xfrm>
            <a:off x="179512" y="2950714"/>
            <a:ext cx="201622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three deposits made here in the examples</a:t>
            </a:r>
          </a:p>
        </p:txBody>
      </p:sp>
    </p:spTree>
    <p:extLst>
      <p:ext uri="{BB962C8B-B14F-4D97-AF65-F5344CB8AC3E}">
        <p14:creationId xmlns:p14="http://schemas.microsoft.com/office/powerpoint/2010/main" val="20156198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Processing and Completing the Digital Deposits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27534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The resources can of course also be retrieved via regular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78B48-E34A-4C6F-8A10-46222DD03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333500"/>
            <a:ext cx="7400925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86694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There are two ways in which the digital deposit can be created: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Patron Deposits:  Patrons create deposits using a dedicated interface provided by Alma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Staff Mediated Deposits: Library staff can create the deposit on behalf of the patrons. This is done within the Alma user interface. </a:t>
            </a:r>
          </a:p>
        </p:txBody>
      </p:sp>
    </p:spTree>
    <p:extLst>
      <p:ext uri="{BB962C8B-B14F-4D97-AF65-F5344CB8AC3E}">
        <p14:creationId xmlns:p14="http://schemas.microsoft.com/office/powerpoint/2010/main" val="53838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3319778"/>
            <a:ext cx="9108503" cy="1240583"/>
          </a:xfrm>
        </p:spPr>
        <p:txBody>
          <a:bodyPr/>
          <a:lstStyle/>
          <a:p>
            <a:pPr algn="ctr"/>
            <a:r>
              <a:rPr lang="en-US" sz="2600" dirty="0"/>
              <a:t>The Deposit Profile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4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The Deposit Profile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A prerequisite for enabling the creation of digital deposits is to configure at least one deposit profile. </a:t>
            </a:r>
          </a:p>
          <a:p>
            <a:pPr marL="457200" indent="-457200"/>
            <a:r>
              <a:rPr lang="en-US" dirty="0"/>
              <a:t>This profile will determine how digital deposits are processed, including the deposit approval process.</a:t>
            </a:r>
          </a:p>
          <a:p>
            <a:pPr marL="457200" indent="-457200"/>
            <a:r>
              <a:rPr lang="en-US" dirty="0"/>
              <a:t>The Deposit Operators are responsible for reviewing deposits and can approve, reject, or communicate with patrons to correct their submitted content.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The Deposit Profile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The Deposit Profile is used when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patron creates a deposit (Patron Deposits)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staff user creates a deposit on behalf of a patron (Staff-Mediated Deposit).</a:t>
            </a:r>
          </a:p>
        </p:txBody>
      </p:sp>
    </p:spTree>
    <p:extLst>
      <p:ext uri="{BB962C8B-B14F-4D97-AF65-F5344CB8AC3E}">
        <p14:creationId xmlns:p14="http://schemas.microsoft.com/office/powerpoint/2010/main" val="1807740840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16902</TotalTime>
  <Words>1375</Words>
  <Application>Microsoft Office PowerPoint</Application>
  <PresentationFormat>On-screen Show (16:9)</PresentationFormat>
  <Paragraphs>210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Ex_Libris_2020</vt:lpstr>
      <vt:lpstr>Patron and staff mediated digital deposits</vt:lpstr>
      <vt:lpstr>PowerPoint Presentation</vt:lpstr>
      <vt:lpstr>Introduction</vt:lpstr>
      <vt:lpstr>Introduction</vt:lpstr>
      <vt:lpstr>Introduction</vt:lpstr>
      <vt:lpstr>Introduction</vt:lpstr>
      <vt:lpstr>The Deposit Profile</vt:lpstr>
      <vt:lpstr>The Deposit Profile</vt:lpstr>
      <vt:lpstr>The Deposit Profile</vt:lpstr>
      <vt:lpstr>The Deposit Profile</vt:lpstr>
      <vt:lpstr>The Deposit Profile</vt:lpstr>
      <vt:lpstr>The Deposit Profile</vt:lpstr>
      <vt:lpstr>The Deposit Profile (example 1 part 1)</vt:lpstr>
      <vt:lpstr>The Deposit Profile (example 1 part 2)</vt:lpstr>
      <vt:lpstr>The Deposit Profile (example 2 part 1)</vt:lpstr>
      <vt:lpstr>The Deposit Profile (example 2 part 2)</vt:lpstr>
      <vt:lpstr>Creating Patron Mediated Deposits</vt:lpstr>
      <vt:lpstr>Creating Patron Mediated Deposits</vt:lpstr>
      <vt:lpstr>Creating Patron Mediated Deposits</vt:lpstr>
      <vt:lpstr>Creating Patron Mediated Deposits</vt:lpstr>
      <vt:lpstr>Creating Patron Mediated Deposits</vt:lpstr>
      <vt:lpstr>Creating Patron Mediated Deposits</vt:lpstr>
      <vt:lpstr>Creating Patron Mediated Deposits</vt:lpstr>
      <vt:lpstr>Creating Patron Mediated Deposits</vt:lpstr>
      <vt:lpstr>Creating Patron Mediated Deposits</vt:lpstr>
      <vt:lpstr>Creating Patron Mediated Deposits</vt:lpstr>
      <vt:lpstr>Creating Patron Mediated Deposits</vt:lpstr>
      <vt:lpstr>Creating Patron Mediated Deposits</vt:lpstr>
      <vt:lpstr>Creating Patron Mediated Deposits</vt:lpstr>
      <vt:lpstr>Creating Patron Mediated Deposits</vt:lpstr>
      <vt:lpstr>Creating Patron Mediated Deposits</vt:lpstr>
      <vt:lpstr>Creating Patron Mediated Deposits</vt:lpstr>
      <vt:lpstr>Creating Patron Mediated Deposits</vt:lpstr>
      <vt:lpstr>Creating Patron Mediated Deposits</vt:lpstr>
      <vt:lpstr>Creating Staff Mediated Deposits</vt:lpstr>
      <vt:lpstr>Creating Staff Mediated Deposits</vt:lpstr>
      <vt:lpstr>Creating Staff Mediated Deposits</vt:lpstr>
      <vt:lpstr>Creating Staff Mediated Deposits</vt:lpstr>
      <vt:lpstr>Creating Staff Mediated Deposits</vt:lpstr>
      <vt:lpstr>Creating Staff Mediated Deposits</vt:lpstr>
      <vt:lpstr>Creating Staff Mediated Deposits</vt:lpstr>
      <vt:lpstr>Creating Staff Mediated Deposits</vt:lpstr>
      <vt:lpstr>Creating Staff Mediated Deposits</vt:lpstr>
      <vt:lpstr>Creating Staff Mediated Deposits</vt:lpstr>
      <vt:lpstr>Creating Staff Mediated Deposits</vt:lpstr>
      <vt:lpstr>Processing and Completing the Digital Deposits</vt:lpstr>
      <vt:lpstr>Processing and Completing the Digital Deposits</vt:lpstr>
      <vt:lpstr>Processing and Completing the Digital Deposits</vt:lpstr>
      <vt:lpstr>Processing and Completing the Digital Deposits</vt:lpstr>
      <vt:lpstr>Processing and Completing the Digital Deposits</vt:lpstr>
      <vt:lpstr>Processing and Completing the Digital Deposits</vt:lpstr>
      <vt:lpstr>Processing and Completing the Digital Deposits</vt:lpstr>
      <vt:lpstr>Processing and Completing the Digital Deposits</vt:lpstr>
      <vt:lpstr>Processing and Completing the Digital Deposits</vt:lpstr>
      <vt:lpstr>Processing and Completing the Digital Deposits</vt:lpstr>
      <vt:lpstr>Processing and Completing the Digital Deposits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733</cp:revision>
  <dcterms:created xsi:type="dcterms:W3CDTF">2017-01-02T15:10:30Z</dcterms:created>
  <dcterms:modified xsi:type="dcterms:W3CDTF">2020-05-11T09:11:36Z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