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1705" r:id="rId2"/>
    <p:sldId id="1704" r:id="rId3"/>
    <p:sldId id="1706" r:id="rId4"/>
    <p:sldId id="1708" r:id="rId5"/>
    <p:sldId id="1728" r:id="rId6"/>
    <p:sldId id="1721" r:id="rId7"/>
    <p:sldId id="1733" r:id="rId8"/>
    <p:sldId id="1736" r:id="rId9"/>
    <p:sldId id="1709" r:id="rId10"/>
    <p:sldId id="1710" r:id="rId11"/>
    <p:sldId id="1729" r:id="rId12"/>
    <p:sldId id="1730" r:id="rId13"/>
    <p:sldId id="1731" r:id="rId14"/>
    <p:sldId id="1732" r:id="rId15"/>
    <p:sldId id="1712" r:id="rId16"/>
    <p:sldId id="1713" r:id="rId17"/>
    <p:sldId id="1734" r:id="rId18"/>
    <p:sldId id="1735" r:id="rId19"/>
    <p:sldId id="1714" r:id="rId20"/>
    <p:sldId id="1737" r:id="rId21"/>
    <p:sldId id="1738" r:id="rId22"/>
    <p:sldId id="1739" r:id="rId23"/>
    <p:sldId id="1740" r:id="rId24"/>
    <p:sldId id="1741" r:id="rId25"/>
    <p:sldId id="1742" r:id="rId26"/>
    <p:sldId id="1692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838"/>
    <a:srgbClr val="000000"/>
    <a:srgbClr val="92D3DF"/>
    <a:srgbClr val="53B9CD"/>
    <a:srgbClr val="50CFDA"/>
    <a:srgbClr val="DEE4FA"/>
    <a:srgbClr val="486AE5"/>
    <a:srgbClr val="24357A"/>
    <a:srgbClr val="F5EEF8"/>
    <a:srgbClr val="142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55" autoAdjust="0"/>
    <p:restoredTop sz="95067" autoAdjust="0"/>
  </p:normalViewPr>
  <p:slideViewPr>
    <p:cSldViewPr>
      <p:cViewPr varScale="1">
        <p:scale>
          <a:sx n="90" d="100"/>
          <a:sy n="90" d="100"/>
        </p:scale>
        <p:origin x="1002" y="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20-Apr-20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20-Apr-20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2F4A70-5FAD-49CA-80C6-F51B4C97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0" y="0"/>
            <a:ext cx="9142249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47CB51-5B72-4A0F-A408-5301574EC5F6}"/>
              </a:ext>
            </a:extLst>
          </p:cNvPr>
          <p:cNvSpPr/>
          <p:nvPr userDrawn="1"/>
        </p:nvSpPr>
        <p:spPr>
          <a:xfrm>
            <a:off x="0" y="0"/>
            <a:ext cx="9144000" cy="321982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2B7A4-A805-4BC5-9968-192D8B8A4103}"/>
              </a:ext>
            </a:extLst>
          </p:cNvPr>
          <p:cNvSpPr/>
          <p:nvPr userDrawn="1"/>
        </p:nvSpPr>
        <p:spPr>
          <a:xfrm rot="1171162">
            <a:off x="4586766" y="-796928"/>
            <a:ext cx="5799197" cy="3241009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14776B8-7B03-4505-AEDF-84602B300845}"/>
              </a:ext>
            </a:extLst>
          </p:cNvPr>
          <p:cNvSpPr/>
          <p:nvPr userDrawn="1"/>
        </p:nvSpPr>
        <p:spPr>
          <a:xfrm>
            <a:off x="7711986" y="2252610"/>
            <a:ext cx="870719" cy="739880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2">
            <a:extLst>
              <a:ext uri="{FF2B5EF4-FFF2-40B4-BE49-F238E27FC236}">
                <a16:creationId xmlns:a16="http://schemas.microsoft.com/office/drawing/2014/main" id="{C8306C14-4AE4-4B0C-9BF0-7AD54AAF7134}"/>
              </a:ext>
            </a:extLst>
          </p:cNvPr>
          <p:cNvSpPr/>
          <p:nvPr userDrawn="1"/>
        </p:nvSpPr>
        <p:spPr>
          <a:xfrm>
            <a:off x="3856036" y="1490092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2">
            <a:extLst>
              <a:ext uri="{FF2B5EF4-FFF2-40B4-BE49-F238E27FC236}">
                <a16:creationId xmlns:a16="http://schemas.microsoft.com/office/drawing/2014/main" id="{9D3954BD-C8A0-4E3D-9812-39823FE08461}"/>
              </a:ext>
            </a:extLst>
          </p:cNvPr>
          <p:cNvSpPr/>
          <p:nvPr userDrawn="1"/>
        </p:nvSpPr>
        <p:spPr>
          <a:xfrm>
            <a:off x="0" y="915566"/>
            <a:ext cx="4598447" cy="2304256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50CFDA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2F465-B922-4840-91F9-FFFFA705B82A}"/>
              </a:ext>
            </a:extLst>
          </p:cNvPr>
          <p:cNvSpPr/>
          <p:nvPr userDrawn="1"/>
        </p:nvSpPr>
        <p:spPr>
          <a:xfrm rot="20811734">
            <a:off x="1101866" y="-505507"/>
            <a:ext cx="4958858" cy="2771367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476227-494F-42E1-96DC-952D075A16CE}"/>
              </a:ext>
            </a:extLst>
          </p:cNvPr>
          <p:cNvGrpSpPr/>
          <p:nvPr userDrawn="1"/>
        </p:nvGrpSpPr>
        <p:grpSpPr>
          <a:xfrm>
            <a:off x="4023267" y="848657"/>
            <a:ext cx="643652" cy="520445"/>
            <a:chOff x="-2605087" y="5451475"/>
            <a:chExt cx="1443038" cy="1166813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462513F3-CBAC-4CA9-AAD8-691FC0CD35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427287" y="5764213"/>
              <a:ext cx="927100" cy="854075"/>
            </a:xfrm>
            <a:custGeom>
              <a:avLst/>
              <a:gdLst>
                <a:gd name="T0" fmla="*/ 55 w 584"/>
                <a:gd name="T1" fmla="*/ 0 h 538"/>
                <a:gd name="T2" fmla="*/ 24 w 584"/>
                <a:gd name="T3" fmla="*/ 10 h 538"/>
                <a:gd name="T4" fmla="*/ 5 w 584"/>
                <a:gd name="T5" fmla="*/ 34 h 538"/>
                <a:gd name="T6" fmla="*/ 0 w 584"/>
                <a:gd name="T7" fmla="*/ 371 h 538"/>
                <a:gd name="T8" fmla="*/ 5 w 584"/>
                <a:gd name="T9" fmla="*/ 391 h 538"/>
                <a:gd name="T10" fmla="*/ 24 w 584"/>
                <a:gd name="T11" fmla="*/ 416 h 538"/>
                <a:gd name="T12" fmla="*/ 55 w 584"/>
                <a:gd name="T13" fmla="*/ 426 h 538"/>
                <a:gd name="T14" fmla="*/ 209 w 584"/>
                <a:gd name="T15" fmla="*/ 448 h 538"/>
                <a:gd name="T16" fmla="*/ 195 w 584"/>
                <a:gd name="T17" fmla="*/ 512 h 538"/>
                <a:gd name="T18" fmla="*/ 153 w 584"/>
                <a:gd name="T19" fmla="*/ 514 h 538"/>
                <a:gd name="T20" fmla="*/ 144 w 584"/>
                <a:gd name="T21" fmla="*/ 526 h 538"/>
                <a:gd name="T22" fmla="*/ 148 w 584"/>
                <a:gd name="T23" fmla="*/ 534 h 538"/>
                <a:gd name="T24" fmla="*/ 426 w 584"/>
                <a:gd name="T25" fmla="*/ 538 h 538"/>
                <a:gd name="T26" fmla="*/ 435 w 584"/>
                <a:gd name="T27" fmla="*/ 534 h 538"/>
                <a:gd name="T28" fmla="*/ 440 w 584"/>
                <a:gd name="T29" fmla="*/ 526 h 538"/>
                <a:gd name="T30" fmla="*/ 431 w 584"/>
                <a:gd name="T31" fmla="*/ 514 h 538"/>
                <a:gd name="T32" fmla="*/ 389 w 584"/>
                <a:gd name="T33" fmla="*/ 512 h 538"/>
                <a:gd name="T34" fmla="*/ 374 w 584"/>
                <a:gd name="T35" fmla="*/ 448 h 538"/>
                <a:gd name="T36" fmla="*/ 528 w 584"/>
                <a:gd name="T37" fmla="*/ 426 h 538"/>
                <a:gd name="T38" fmla="*/ 560 w 584"/>
                <a:gd name="T39" fmla="*/ 416 h 538"/>
                <a:gd name="T40" fmla="*/ 579 w 584"/>
                <a:gd name="T41" fmla="*/ 391 h 538"/>
                <a:gd name="T42" fmla="*/ 584 w 584"/>
                <a:gd name="T43" fmla="*/ 55 h 538"/>
                <a:gd name="T44" fmla="*/ 579 w 584"/>
                <a:gd name="T45" fmla="*/ 34 h 538"/>
                <a:gd name="T46" fmla="*/ 560 w 584"/>
                <a:gd name="T47" fmla="*/ 10 h 538"/>
                <a:gd name="T48" fmla="*/ 528 w 584"/>
                <a:gd name="T49" fmla="*/ 0 h 538"/>
                <a:gd name="T50" fmla="*/ 25 w 584"/>
                <a:gd name="T51" fmla="*/ 55 h 538"/>
                <a:gd name="T52" fmla="*/ 30 w 584"/>
                <a:gd name="T53" fmla="*/ 39 h 538"/>
                <a:gd name="T54" fmla="*/ 44 w 584"/>
                <a:gd name="T55" fmla="*/ 28 h 538"/>
                <a:gd name="T56" fmla="*/ 528 w 584"/>
                <a:gd name="T57" fmla="*/ 26 h 538"/>
                <a:gd name="T58" fmla="*/ 540 w 584"/>
                <a:gd name="T59" fmla="*/ 28 h 538"/>
                <a:gd name="T60" fmla="*/ 554 w 584"/>
                <a:gd name="T61" fmla="*/ 39 h 538"/>
                <a:gd name="T62" fmla="*/ 559 w 584"/>
                <a:gd name="T63" fmla="*/ 55 h 538"/>
                <a:gd name="T64" fmla="*/ 25 w 584"/>
                <a:gd name="T65" fmla="*/ 55 h 538"/>
                <a:gd name="T66" fmla="*/ 227 w 584"/>
                <a:gd name="T67" fmla="*/ 492 h 538"/>
                <a:gd name="T68" fmla="*/ 237 w 584"/>
                <a:gd name="T69" fmla="*/ 426 h 538"/>
                <a:gd name="T70" fmla="*/ 349 w 584"/>
                <a:gd name="T71" fmla="*/ 448 h 538"/>
                <a:gd name="T72" fmla="*/ 362 w 584"/>
                <a:gd name="T73" fmla="*/ 512 h 538"/>
                <a:gd name="T74" fmla="*/ 559 w 584"/>
                <a:gd name="T75" fmla="*/ 371 h 538"/>
                <a:gd name="T76" fmla="*/ 556 w 584"/>
                <a:gd name="T77" fmla="*/ 382 h 538"/>
                <a:gd name="T78" fmla="*/ 545 w 584"/>
                <a:gd name="T79" fmla="*/ 395 h 538"/>
                <a:gd name="T80" fmla="*/ 528 w 584"/>
                <a:gd name="T81" fmla="*/ 400 h 538"/>
                <a:gd name="T82" fmla="*/ 49 w 584"/>
                <a:gd name="T83" fmla="*/ 400 h 538"/>
                <a:gd name="T84" fmla="*/ 34 w 584"/>
                <a:gd name="T85" fmla="*/ 391 h 538"/>
                <a:gd name="T86" fmla="*/ 25 w 584"/>
                <a:gd name="T87" fmla="*/ 375 h 538"/>
                <a:gd name="T88" fmla="*/ 559 w 584"/>
                <a:gd name="T89" fmla="*/ 36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4" h="538">
                  <a:moveTo>
                    <a:pt x="528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1" y="382"/>
                  </a:lnTo>
                  <a:lnTo>
                    <a:pt x="5" y="391"/>
                  </a:lnTo>
                  <a:lnTo>
                    <a:pt x="10" y="401"/>
                  </a:lnTo>
                  <a:lnTo>
                    <a:pt x="16" y="408"/>
                  </a:lnTo>
                  <a:lnTo>
                    <a:pt x="24" y="416"/>
                  </a:lnTo>
                  <a:lnTo>
                    <a:pt x="34" y="421"/>
                  </a:lnTo>
                  <a:lnTo>
                    <a:pt x="44" y="424"/>
                  </a:lnTo>
                  <a:lnTo>
                    <a:pt x="55" y="426"/>
                  </a:lnTo>
                  <a:lnTo>
                    <a:pt x="211" y="426"/>
                  </a:lnTo>
                  <a:lnTo>
                    <a:pt x="211" y="426"/>
                  </a:lnTo>
                  <a:lnTo>
                    <a:pt x="209" y="448"/>
                  </a:lnTo>
                  <a:lnTo>
                    <a:pt x="206" y="470"/>
                  </a:lnTo>
                  <a:lnTo>
                    <a:pt x="201" y="492"/>
                  </a:lnTo>
                  <a:lnTo>
                    <a:pt x="195" y="512"/>
                  </a:lnTo>
                  <a:lnTo>
                    <a:pt x="157" y="512"/>
                  </a:lnTo>
                  <a:lnTo>
                    <a:pt x="157" y="512"/>
                  </a:lnTo>
                  <a:lnTo>
                    <a:pt x="153" y="514"/>
                  </a:lnTo>
                  <a:lnTo>
                    <a:pt x="148" y="516"/>
                  </a:lnTo>
                  <a:lnTo>
                    <a:pt x="145" y="521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5" y="531"/>
                  </a:lnTo>
                  <a:lnTo>
                    <a:pt x="148" y="534"/>
                  </a:lnTo>
                  <a:lnTo>
                    <a:pt x="153" y="537"/>
                  </a:lnTo>
                  <a:lnTo>
                    <a:pt x="157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31" y="537"/>
                  </a:lnTo>
                  <a:lnTo>
                    <a:pt x="435" y="534"/>
                  </a:lnTo>
                  <a:lnTo>
                    <a:pt x="439" y="531"/>
                  </a:lnTo>
                  <a:lnTo>
                    <a:pt x="440" y="526"/>
                  </a:lnTo>
                  <a:lnTo>
                    <a:pt x="440" y="526"/>
                  </a:lnTo>
                  <a:lnTo>
                    <a:pt x="439" y="521"/>
                  </a:lnTo>
                  <a:lnTo>
                    <a:pt x="435" y="516"/>
                  </a:lnTo>
                  <a:lnTo>
                    <a:pt x="431" y="514"/>
                  </a:lnTo>
                  <a:lnTo>
                    <a:pt x="426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82" y="492"/>
                  </a:lnTo>
                  <a:lnTo>
                    <a:pt x="378" y="470"/>
                  </a:lnTo>
                  <a:lnTo>
                    <a:pt x="374" y="448"/>
                  </a:lnTo>
                  <a:lnTo>
                    <a:pt x="373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40" y="424"/>
                  </a:lnTo>
                  <a:lnTo>
                    <a:pt x="550" y="421"/>
                  </a:lnTo>
                  <a:lnTo>
                    <a:pt x="560" y="416"/>
                  </a:lnTo>
                  <a:lnTo>
                    <a:pt x="567" y="408"/>
                  </a:lnTo>
                  <a:lnTo>
                    <a:pt x="574" y="401"/>
                  </a:lnTo>
                  <a:lnTo>
                    <a:pt x="579" y="391"/>
                  </a:lnTo>
                  <a:lnTo>
                    <a:pt x="583" y="382"/>
                  </a:lnTo>
                  <a:lnTo>
                    <a:pt x="584" y="371"/>
                  </a:lnTo>
                  <a:lnTo>
                    <a:pt x="584" y="55"/>
                  </a:lnTo>
                  <a:lnTo>
                    <a:pt x="584" y="55"/>
                  </a:lnTo>
                  <a:lnTo>
                    <a:pt x="583" y="44"/>
                  </a:lnTo>
                  <a:lnTo>
                    <a:pt x="579" y="34"/>
                  </a:lnTo>
                  <a:lnTo>
                    <a:pt x="574" y="25"/>
                  </a:lnTo>
                  <a:lnTo>
                    <a:pt x="567" y="17"/>
                  </a:lnTo>
                  <a:lnTo>
                    <a:pt x="560" y="10"/>
                  </a:lnTo>
                  <a:lnTo>
                    <a:pt x="550" y="5"/>
                  </a:lnTo>
                  <a:lnTo>
                    <a:pt x="540" y="1"/>
                  </a:lnTo>
                  <a:lnTo>
                    <a:pt x="528" y="0"/>
                  </a:lnTo>
                  <a:lnTo>
                    <a:pt x="528" y="0"/>
                  </a:lnTo>
                  <a:close/>
                  <a:moveTo>
                    <a:pt x="25" y="55"/>
                  </a:moveTo>
                  <a:lnTo>
                    <a:pt x="25" y="55"/>
                  </a:lnTo>
                  <a:lnTo>
                    <a:pt x="25" y="49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6"/>
                  </a:lnTo>
                  <a:lnTo>
                    <a:pt x="528" y="26"/>
                  </a:lnTo>
                  <a:lnTo>
                    <a:pt x="528" y="26"/>
                  </a:lnTo>
                  <a:lnTo>
                    <a:pt x="534" y="26"/>
                  </a:lnTo>
                  <a:lnTo>
                    <a:pt x="540" y="28"/>
                  </a:lnTo>
                  <a:lnTo>
                    <a:pt x="545" y="31"/>
                  </a:lnTo>
                  <a:lnTo>
                    <a:pt x="550" y="34"/>
                  </a:lnTo>
                  <a:lnTo>
                    <a:pt x="554" y="39"/>
                  </a:lnTo>
                  <a:lnTo>
                    <a:pt x="556" y="44"/>
                  </a:lnTo>
                  <a:lnTo>
                    <a:pt x="559" y="49"/>
                  </a:lnTo>
                  <a:lnTo>
                    <a:pt x="559" y="55"/>
                  </a:lnTo>
                  <a:lnTo>
                    <a:pt x="559" y="342"/>
                  </a:lnTo>
                  <a:lnTo>
                    <a:pt x="25" y="342"/>
                  </a:lnTo>
                  <a:lnTo>
                    <a:pt x="25" y="55"/>
                  </a:lnTo>
                  <a:close/>
                  <a:moveTo>
                    <a:pt x="221" y="512"/>
                  </a:moveTo>
                  <a:lnTo>
                    <a:pt x="221" y="512"/>
                  </a:lnTo>
                  <a:lnTo>
                    <a:pt x="227" y="492"/>
                  </a:lnTo>
                  <a:lnTo>
                    <a:pt x="232" y="470"/>
                  </a:lnTo>
                  <a:lnTo>
                    <a:pt x="234" y="448"/>
                  </a:lnTo>
                  <a:lnTo>
                    <a:pt x="237" y="426"/>
                  </a:lnTo>
                  <a:lnTo>
                    <a:pt x="347" y="426"/>
                  </a:lnTo>
                  <a:lnTo>
                    <a:pt x="347" y="426"/>
                  </a:lnTo>
                  <a:lnTo>
                    <a:pt x="349" y="448"/>
                  </a:lnTo>
                  <a:lnTo>
                    <a:pt x="352" y="470"/>
                  </a:lnTo>
                  <a:lnTo>
                    <a:pt x="357" y="492"/>
                  </a:lnTo>
                  <a:lnTo>
                    <a:pt x="362" y="512"/>
                  </a:lnTo>
                  <a:lnTo>
                    <a:pt x="221" y="512"/>
                  </a:lnTo>
                  <a:close/>
                  <a:moveTo>
                    <a:pt x="559" y="371"/>
                  </a:moveTo>
                  <a:lnTo>
                    <a:pt x="559" y="371"/>
                  </a:lnTo>
                  <a:lnTo>
                    <a:pt x="559" y="371"/>
                  </a:lnTo>
                  <a:lnTo>
                    <a:pt x="559" y="375"/>
                  </a:lnTo>
                  <a:lnTo>
                    <a:pt x="556" y="382"/>
                  </a:lnTo>
                  <a:lnTo>
                    <a:pt x="554" y="386"/>
                  </a:lnTo>
                  <a:lnTo>
                    <a:pt x="550" y="391"/>
                  </a:lnTo>
                  <a:lnTo>
                    <a:pt x="545" y="395"/>
                  </a:lnTo>
                  <a:lnTo>
                    <a:pt x="540" y="397"/>
                  </a:lnTo>
                  <a:lnTo>
                    <a:pt x="534" y="400"/>
                  </a:lnTo>
                  <a:lnTo>
                    <a:pt x="528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49" y="400"/>
                  </a:lnTo>
                  <a:lnTo>
                    <a:pt x="44" y="397"/>
                  </a:lnTo>
                  <a:lnTo>
                    <a:pt x="39" y="395"/>
                  </a:lnTo>
                  <a:lnTo>
                    <a:pt x="34" y="391"/>
                  </a:lnTo>
                  <a:lnTo>
                    <a:pt x="30" y="386"/>
                  </a:lnTo>
                  <a:lnTo>
                    <a:pt x="28" y="382"/>
                  </a:lnTo>
                  <a:lnTo>
                    <a:pt x="25" y="375"/>
                  </a:lnTo>
                  <a:lnTo>
                    <a:pt x="25" y="371"/>
                  </a:lnTo>
                  <a:lnTo>
                    <a:pt x="25" y="367"/>
                  </a:lnTo>
                  <a:lnTo>
                    <a:pt x="559" y="367"/>
                  </a:lnTo>
                  <a:lnTo>
                    <a:pt x="559" y="37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82EC3BA1-F8C5-49FE-8546-69028D81D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034088"/>
              <a:ext cx="179388" cy="31750"/>
            </a:xfrm>
            <a:custGeom>
              <a:avLst/>
              <a:gdLst>
                <a:gd name="T0" fmla="*/ 12 w 113"/>
                <a:gd name="T1" fmla="*/ 20 h 20"/>
                <a:gd name="T2" fmla="*/ 12 w 113"/>
                <a:gd name="T3" fmla="*/ 20 h 20"/>
                <a:gd name="T4" fmla="*/ 101 w 113"/>
                <a:gd name="T5" fmla="*/ 20 h 20"/>
                <a:gd name="T6" fmla="*/ 101 w 113"/>
                <a:gd name="T7" fmla="*/ 20 h 20"/>
                <a:gd name="T8" fmla="*/ 105 w 113"/>
                <a:gd name="T9" fmla="*/ 18 h 20"/>
                <a:gd name="T10" fmla="*/ 109 w 113"/>
                <a:gd name="T11" fmla="*/ 16 h 20"/>
                <a:gd name="T12" fmla="*/ 112 w 113"/>
                <a:gd name="T13" fmla="*/ 14 h 20"/>
                <a:gd name="T14" fmla="*/ 113 w 113"/>
                <a:gd name="T15" fmla="*/ 10 h 20"/>
                <a:gd name="T16" fmla="*/ 113 w 113"/>
                <a:gd name="T17" fmla="*/ 10 h 20"/>
                <a:gd name="T18" fmla="*/ 112 w 113"/>
                <a:gd name="T19" fmla="*/ 5 h 20"/>
                <a:gd name="T20" fmla="*/ 109 w 113"/>
                <a:gd name="T21" fmla="*/ 3 h 20"/>
                <a:gd name="T22" fmla="*/ 105 w 113"/>
                <a:gd name="T23" fmla="*/ 0 h 20"/>
                <a:gd name="T24" fmla="*/ 99 w 113"/>
                <a:gd name="T25" fmla="*/ 0 h 20"/>
                <a:gd name="T26" fmla="*/ 99 w 113"/>
                <a:gd name="T27" fmla="*/ 0 h 20"/>
                <a:gd name="T28" fmla="*/ 56 w 113"/>
                <a:gd name="T29" fmla="*/ 0 h 20"/>
                <a:gd name="T30" fmla="*/ 56 w 113"/>
                <a:gd name="T31" fmla="*/ 0 h 20"/>
                <a:gd name="T32" fmla="*/ 56 w 113"/>
                <a:gd name="T33" fmla="*/ 0 h 20"/>
                <a:gd name="T34" fmla="*/ 56 w 113"/>
                <a:gd name="T35" fmla="*/ 0 h 20"/>
                <a:gd name="T36" fmla="*/ 12 w 113"/>
                <a:gd name="T37" fmla="*/ 0 h 20"/>
                <a:gd name="T38" fmla="*/ 12 w 113"/>
                <a:gd name="T39" fmla="*/ 0 h 20"/>
                <a:gd name="T40" fmla="*/ 8 w 113"/>
                <a:gd name="T41" fmla="*/ 0 h 20"/>
                <a:gd name="T42" fmla="*/ 3 w 113"/>
                <a:gd name="T43" fmla="*/ 3 h 20"/>
                <a:gd name="T44" fmla="*/ 0 w 113"/>
                <a:gd name="T45" fmla="*/ 5 h 20"/>
                <a:gd name="T46" fmla="*/ 0 w 113"/>
                <a:gd name="T47" fmla="*/ 9 h 20"/>
                <a:gd name="T48" fmla="*/ 0 w 113"/>
                <a:gd name="T49" fmla="*/ 9 h 20"/>
                <a:gd name="T50" fmla="*/ 0 w 113"/>
                <a:gd name="T51" fmla="*/ 14 h 20"/>
                <a:gd name="T52" fmla="*/ 3 w 113"/>
                <a:gd name="T53" fmla="*/ 16 h 20"/>
                <a:gd name="T54" fmla="*/ 6 w 113"/>
                <a:gd name="T55" fmla="*/ 18 h 20"/>
                <a:gd name="T56" fmla="*/ 12 w 113"/>
                <a:gd name="T57" fmla="*/ 20 h 20"/>
                <a:gd name="T58" fmla="*/ 12 w 113"/>
                <a:gd name="T5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20">
                  <a:moveTo>
                    <a:pt x="12" y="20"/>
                  </a:moveTo>
                  <a:lnTo>
                    <a:pt x="12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5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C23066F0-F745-469C-BC9D-ACC22DB534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108700"/>
              <a:ext cx="180975" cy="31750"/>
            </a:xfrm>
            <a:custGeom>
              <a:avLst/>
              <a:gdLst>
                <a:gd name="T0" fmla="*/ 45 w 114"/>
                <a:gd name="T1" fmla="*/ 20 h 20"/>
                <a:gd name="T2" fmla="*/ 45 w 114"/>
                <a:gd name="T3" fmla="*/ 20 h 20"/>
                <a:gd name="T4" fmla="*/ 99 w 114"/>
                <a:gd name="T5" fmla="*/ 20 h 20"/>
                <a:gd name="T6" fmla="*/ 99 w 114"/>
                <a:gd name="T7" fmla="*/ 20 h 20"/>
                <a:gd name="T8" fmla="*/ 104 w 114"/>
                <a:gd name="T9" fmla="*/ 19 h 20"/>
                <a:gd name="T10" fmla="*/ 104 w 114"/>
                <a:gd name="T11" fmla="*/ 19 h 20"/>
                <a:gd name="T12" fmla="*/ 108 w 114"/>
                <a:gd name="T13" fmla="*/ 19 h 20"/>
                <a:gd name="T14" fmla="*/ 112 w 114"/>
                <a:gd name="T15" fmla="*/ 17 h 20"/>
                <a:gd name="T16" fmla="*/ 113 w 114"/>
                <a:gd name="T17" fmla="*/ 14 h 20"/>
                <a:gd name="T18" fmla="*/ 114 w 114"/>
                <a:gd name="T19" fmla="*/ 9 h 20"/>
                <a:gd name="T20" fmla="*/ 114 w 114"/>
                <a:gd name="T21" fmla="*/ 9 h 20"/>
                <a:gd name="T22" fmla="*/ 113 w 114"/>
                <a:gd name="T23" fmla="*/ 6 h 20"/>
                <a:gd name="T24" fmla="*/ 112 w 114"/>
                <a:gd name="T25" fmla="*/ 3 h 20"/>
                <a:gd name="T26" fmla="*/ 108 w 114"/>
                <a:gd name="T27" fmla="*/ 1 h 20"/>
                <a:gd name="T28" fmla="*/ 103 w 114"/>
                <a:gd name="T29" fmla="*/ 1 h 20"/>
                <a:gd name="T30" fmla="*/ 103 w 114"/>
                <a:gd name="T31" fmla="*/ 1 h 20"/>
                <a:gd name="T32" fmla="*/ 58 w 114"/>
                <a:gd name="T33" fmla="*/ 0 h 20"/>
                <a:gd name="T34" fmla="*/ 58 w 114"/>
                <a:gd name="T35" fmla="*/ 0 h 20"/>
                <a:gd name="T36" fmla="*/ 58 w 114"/>
                <a:gd name="T37" fmla="*/ 0 h 20"/>
                <a:gd name="T38" fmla="*/ 12 w 114"/>
                <a:gd name="T39" fmla="*/ 0 h 20"/>
                <a:gd name="T40" fmla="*/ 12 w 114"/>
                <a:gd name="T41" fmla="*/ 0 h 20"/>
                <a:gd name="T42" fmla="*/ 6 w 114"/>
                <a:gd name="T43" fmla="*/ 1 h 20"/>
                <a:gd name="T44" fmla="*/ 3 w 114"/>
                <a:gd name="T45" fmla="*/ 3 h 20"/>
                <a:gd name="T46" fmla="*/ 0 w 114"/>
                <a:gd name="T47" fmla="*/ 6 h 20"/>
                <a:gd name="T48" fmla="*/ 0 w 114"/>
                <a:gd name="T49" fmla="*/ 9 h 20"/>
                <a:gd name="T50" fmla="*/ 0 w 114"/>
                <a:gd name="T51" fmla="*/ 9 h 20"/>
                <a:gd name="T52" fmla="*/ 0 w 114"/>
                <a:gd name="T53" fmla="*/ 14 h 20"/>
                <a:gd name="T54" fmla="*/ 3 w 114"/>
                <a:gd name="T55" fmla="*/ 17 h 20"/>
                <a:gd name="T56" fmla="*/ 6 w 114"/>
                <a:gd name="T57" fmla="*/ 19 h 20"/>
                <a:gd name="T58" fmla="*/ 12 w 114"/>
                <a:gd name="T59" fmla="*/ 20 h 20"/>
                <a:gd name="T60" fmla="*/ 12 w 114"/>
                <a:gd name="T61" fmla="*/ 20 h 20"/>
                <a:gd name="T62" fmla="*/ 45 w 114"/>
                <a:gd name="T63" fmla="*/ 20 h 20"/>
                <a:gd name="T64" fmla="*/ 45 w 114"/>
                <a:gd name="T6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0">
                  <a:moveTo>
                    <a:pt x="45" y="20"/>
                  </a:moveTo>
                  <a:lnTo>
                    <a:pt x="45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7"/>
                  </a:lnTo>
                  <a:lnTo>
                    <a:pt x="113" y="14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3" y="6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5" y="20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8F5D42B7-6F58-4F19-82B4-000C22B8AD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322512" y="5953125"/>
              <a:ext cx="447675" cy="273050"/>
            </a:xfrm>
            <a:custGeom>
              <a:avLst/>
              <a:gdLst>
                <a:gd name="T0" fmla="*/ 248 w 282"/>
                <a:gd name="T1" fmla="*/ 168 h 172"/>
                <a:gd name="T2" fmla="*/ 264 w 282"/>
                <a:gd name="T3" fmla="*/ 167 h 172"/>
                <a:gd name="T4" fmla="*/ 274 w 282"/>
                <a:gd name="T5" fmla="*/ 161 h 172"/>
                <a:gd name="T6" fmla="*/ 280 w 282"/>
                <a:gd name="T7" fmla="*/ 151 h 172"/>
                <a:gd name="T8" fmla="*/ 282 w 282"/>
                <a:gd name="T9" fmla="*/ 135 h 172"/>
                <a:gd name="T10" fmla="*/ 282 w 282"/>
                <a:gd name="T11" fmla="*/ 29 h 172"/>
                <a:gd name="T12" fmla="*/ 281 w 282"/>
                <a:gd name="T13" fmla="*/ 22 h 172"/>
                <a:gd name="T14" fmla="*/ 277 w 282"/>
                <a:gd name="T15" fmla="*/ 11 h 172"/>
                <a:gd name="T16" fmla="*/ 270 w 282"/>
                <a:gd name="T17" fmla="*/ 3 h 172"/>
                <a:gd name="T18" fmla="*/ 259 w 282"/>
                <a:gd name="T19" fmla="*/ 0 h 172"/>
                <a:gd name="T20" fmla="*/ 252 w 282"/>
                <a:gd name="T21" fmla="*/ 0 h 172"/>
                <a:gd name="T22" fmla="*/ 29 w 282"/>
                <a:gd name="T23" fmla="*/ 0 h 172"/>
                <a:gd name="T24" fmla="*/ 17 w 282"/>
                <a:gd name="T25" fmla="*/ 1 h 172"/>
                <a:gd name="T26" fmla="*/ 7 w 282"/>
                <a:gd name="T27" fmla="*/ 7 h 172"/>
                <a:gd name="T28" fmla="*/ 1 w 282"/>
                <a:gd name="T29" fmla="*/ 16 h 172"/>
                <a:gd name="T30" fmla="*/ 0 w 282"/>
                <a:gd name="T31" fmla="*/ 29 h 172"/>
                <a:gd name="T32" fmla="*/ 0 w 282"/>
                <a:gd name="T33" fmla="*/ 139 h 172"/>
                <a:gd name="T34" fmla="*/ 0 w 282"/>
                <a:gd name="T35" fmla="*/ 146 h 172"/>
                <a:gd name="T36" fmla="*/ 3 w 282"/>
                <a:gd name="T37" fmla="*/ 157 h 172"/>
                <a:gd name="T38" fmla="*/ 11 w 282"/>
                <a:gd name="T39" fmla="*/ 165 h 172"/>
                <a:gd name="T40" fmla="*/ 23 w 282"/>
                <a:gd name="T41" fmla="*/ 168 h 172"/>
                <a:gd name="T42" fmla="*/ 30 w 282"/>
                <a:gd name="T43" fmla="*/ 168 h 172"/>
                <a:gd name="T44" fmla="*/ 248 w 282"/>
                <a:gd name="T45" fmla="*/ 168 h 172"/>
                <a:gd name="T46" fmla="*/ 142 w 282"/>
                <a:gd name="T47" fmla="*/ 172 h 172"/>
                <a:gd name="T48" fmla="*/ 30 w 282"/>
                <a:gd name="T49" fmla="*/ 149 h 172"/>
                <a:gd name="T50" fmla="*/ 22 w 282"/>
                <a:gd name="T51" fmla="*/ 148 h 172"/>
                <a:gd name="T52" fmla="*/ 19 w 282"/>
                <a:gd name="T53" fmla="*/ 138 h 172"/>
                <a:gd name="T54" fmla="*/ 19 w 282"/>
                <a:gd name="T55" fmla="*/ 29 h 172"/>
                <a:gd name="T56" fmla="*/ 19 w 282"/>
                <a:gd name="T57" fmla="*/ 24 h 172"/>
                <a:gd name="T58" fmla="*/ 24 w 282"/>
                <a:gd name="T59" fmla="*/ 19 h 172"/>
                <a:gd name="T60" fmla="*/ 30 w 282"/>
                <a:gd name="T61" fmla="*/ 19 h 172"/>
                <a:gd name="T62" fmla="*/ 250 w 282"/>
                <a:gd name="T63" fmla="*/ 19 h 172"/>
                <a:gd name="T64" fmla="*/ 260 w 282"/>
                <a:gd name="T65" fmla="*/ 21 h 172"/>
                <a:gd name="T66" fmla="*/ 261 w 282"/>
                <a:gd name="T67" fmla="*/ 30 h 172"/>
                <a:gd name="T68" fmla="*/ 261 w 282"/>
                <a:gd name="T69" fmla="*/ 137 h 172"/>
                <a:gd name="T70" fmla="*/ 261 w 282"/>
                <a:gd name="T71" fmla="*/ 144 h 172"/>
                <a:gd name="T72" fmla="*/ 257 w 282"/>
                <a:gd name="T73" fmla="*/ 149 h 172"/>
                <a:gd name="T74" fmla="*/ 250 w 282"/>
                <a:gd name="T75" fmla="*/ 149 h 172"/>
                <a:gd name="T76" fmla="*/ 140 w 282"/>
                <a:gd name="T77" fmla="*/ 149 h 172"/>
                <a:gd name="T78" fmla="*/ 30 w 282"/>
                <a:gd name="T79" fmla="*/ 1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2" h="172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  <a:close/>
                  <a:moveTo>
                    <a:pt x="142" y="172"/>
                  </a:moveTo>
                  <a:lnTo>
                    <a:pt x="142" y="172"/>
                  </a:lnTo>
                  <a:close/>
                  <a:moveTo>
                    <a:pt x="30" y="149"/>
                  </a:moveTo>
                  <a:lnTo>
                    <a:pt x="30" y="149"/>
                  </a:lnTo>
                  <a:lnTo>
                    <a:pt x="24" y="149"/>
                  </a:lnTo>
                  <a:lnTo>
                    <a:pt x="22" y="148"/>
                  </a:lnTo>
                  <a:lnTo>
                    <a:pt x="19" y="144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7" y="19"/>
                  </a:lnTo>
                  <a:lnTo>
                    <a:pt x="260" y="21"/>
                  </a:lnTo>
                  <a:lnTo>
                    <a:pt x="261" y="24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61" y="144"/>
                  </a:lnTo>
                  <a:lnTo>
                    <a:pt x="260" y="148"/>
                  </a:lnTo>
                  <a:lnTo>
                    <a:pt x="257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30" y="149"/>
                  </a:lnTo>
                  <a:lnTo>
                    <a:pt x="30" y="14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347635F5-D7E3-4AB8-BDDD-429843525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22512" y="5953125"/>
              <a:ext cx="447675" cy="266700"/>
            </a:xfrm>
            <a:custGeom>
              <a:avLst/>
              <a:gdLst>
                <a:gd name="T0" fmla="*/ 248 w 282"/>
                <a:gd name="T1" fmla="*/ 168 h 168"/>
                <a:gd name="T2" fmla="*/ 248 w 282"/>
                <a:gd name="T3" fmla="*/ 168 h 168"/>
                <a:gd name="T4" fmla="*/ 257 w 282"/>
                <a:gd name="T5" fmla="*/ 168 h 168"/>
                <a:gd name="T6" fmla="*/ 264 w 282"/>
                <a:gd name="T7" fmla="*/ 167 h 168"/>
                <a:gd name="T8" fmla="*/ 270 w 282"/>
                <a:gd name="T9" fmla="*/ 165 h 168"/>
                <a:gd name="T10" fmla="*/ 274 w 282"/>
                <a:gd name="T11" fmla="*/ 161 h 168"/>
                <a:gd name="T12" fmla="*/ 277 w 282"/>
                <a:gd name="T13" fmla="*/ 157 h 168"/>
                <a:gd name="T14" fmla="*/ 280 w 282"/>
                <a:gd name="T15" fmla="*/ 151 h 168"/>
                <a:gd name="T16" fmla="*/ 281 w 282"/>
                <a:gd name="T17" fmla="*/ 144 h 168"/>
                <a:gd name="T18" fmla="*/ 282 w 282"/>
                <a:gd name="T19" fmla="*/ 135 h 168"/>
                <a:gd name="T20" fmla="*/ 282 w 282"/>
                <a:gd name="T21" fmla="*/ 135 h 168"/>
                <a:gd name="T22" fmla="*/ 282 w 282"/>
                <a:gd name="T23" fmla="*/ 29 h 168"/>
                <a:gd name="T24" fmla="*/ 282 w 282"/>
                <a:gd name="T25" fmla="*/ 29 h 168"/>
                <a:gd name="T26" fmla="*/ 281 w 282"/>
                <a:gd name="T27" fmla="*/ 22 h 168"/>
                <a:gd name="T28" fmla="*/ 280 w 282"/>
                <a:gd name="T29" fmla="*/ 16 h 168"/>
                <a:gd name="T30" fmla="*/ 277 w 282"/>
                <a:gd name="T31" fmla="*/ 11 h 168"/>
                <a:gd name="T32" fmla="*/ 274 w 282"/>
                <a:gd name="T33" fmla="*/ 7 h 168"/>
                <a:gd name="T34" fmla="*/ 270 w 282"/>
                <a:gd name="T35" fmla="*/ 3 h 168"/>
                <a:gd name="T36" fmla="*/ 265 w 282"/>
                <a:gd name="T37" fmla="*/ 1 h 168"/>
                <a:gd name="T38" fmla="*/ 259 w 282"/>
                <a:gd name="T39" fmla="*/ 0 h 168"/>
                <a:gd name="T40" fmla="*/ 252 w 282"/>
                <a:gd name="T41" fmla="*/ 0 h 168"/>
                <a:gd name="T42" fmla="*/ 252 w 282"/>
                <a:gd name="T43" fmla="*/ 0 h 168"/>
                <a:gd name="T44" fmla="*/ 29 w 282"/>
                <a:gd name="T45" fmla="*/ 0 h 168"/>
                <a:gd name="T46" fmla="*/ 29 w 282"/>
                <a:gd name="T47" fmla="*/ 0 h 168"/>
                <a:gd name="T48" fmla="*/ 23 w 282"/>
                <a:gd name="T49" fmla="*/ 0 h 168"/>
                <a:gd name="T50" fmla="*/ 17 w 282"/>
                <a:gd name="T51" fmla="*/ 1 h 168"/>
                <a:gd name="T52" fmla="*/ 11 w 282"/>
                <a:gd name="T53" fmla="*/ 3 h 168"/>
                <a:gd name="T54" fmla="*/ 7 w 282"/>
                <a:gd name="T55" fmla="*/ 7 h 168"/>
                <a:gd name="T56" fmla="*/ 3 w 282"/>
                <a:gd name="T57" fmla="*/ 11 h 168"/>
                <a:gd name="T58" fmla="*/ 1 w 282"/>
                <a:gd name="T59" fmla="*/ 16 h 168"/>
                <a:gd name="T60" fmla="*/ 0 w 282"/>
                <a:gd name="T61" fmla="*/ 22 h 168"/>
                <a:gd name="T62" fmla="*/ 0 w 282"/>
                <a:gd name="T63" fmla="*/ 29 h 168"/>
                <a:gd name="T64" fmla="*/ 0 w 282"/>
                <a:gd name="T65" fmla="*/ 29 h 168"/>
                <a:gd name="T66" fmla="*/ 0 w 282"/>
                <a:gd name="T67" fmla="*/ 139 h 168"/>
                <a:gd name="T68" fmla="*/ 0 w 282"/>
                <a:gd name="T69" fmla="*/ 139 h 168"/>
                <a:gd name="T70" fmla="*/ 0 w 282"/>
                <a:gd name="T71" fmla="*/ 146 h 168"/>
                <a:gd name="T72" fmla="*/ 1 w 282"/>
                <a:gd name="T73" fmla="*/ 153 h 168"/>
                <a:gd name="T74" fmla="*/ 3 w 282"/>
                <a:gd name="T75" fmla="*/ 157 h 168"/>
                <a:gd name="T76" fmla="*/ 7 w 282"/>
                <a:gd name="T77" fmla="*/ 161 h 168"/>
                <a:gd name="T78" fmla="*/ 11 w 282"/>
                <a:gd name="T79" fmla="*/ 165 h 168"/>
                <a:gd name="T80" fmla="*/ 17 w 282"/>
                <a:gd name="T81" fmla="*/ 167 h 168"/>
                <a:gd name="T82" fmla="*/ 23 w 282"/>
                <a:gd name="T83" fmla="*/ 168 h 168"/>
                <a:gd name="T84" fmla="*/ 30 w 282"/>
                <a:gd name="T85" fmla="*/ 168 h 168"/>
                <a:gd name="T86" fmla="*/ 30 w 282"/>
                <a:gd name="T87" fmla="*/ 168 h 168"/>
                <a:gd name="T88" fmla="*/ 248 w 282"/>
                <a:gd name="T89" fmla="*/ 168 h 168"/>
                <a:gd name="T90" fmla="*/ 248 w 282"/>
                <a:gd name="T9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168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71">
              <a:extLst>
                <a:ext uri="{FF2B5EF4-FFF2-40B4-BE49-F238E27FC236}">
                  <a16:creationId xmlns:a16="http://schemas.microsoft.com/office/drawing/2014/main" id="{780A6355-C2FC-49AC-8405-FA5F07B8F5A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097087" y="6226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B7320414-5AF6-435B-BC36-E88DF84A8D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92350" y="5983288"/>
              <a:ext cx="384175" cy="206375"/>
            </a:xfrm>
            <a:custGeom>
              <a:avLst/>
              <a:gdLst>
                <a:gd name="T0" fmla="*/ 11 w 242"/>
                <a:gd name="T1" fmla="*/ 130 h 130"/>
                <a:gd name="T2" fmla="*/ 11 w 242"/>
                <a:gd name="T3" fmla="*/ 130 h 130"/>
                <a:gd name="T4" fmla="*/ 5 w 242"/>
                <a:gd name="T5" fmla="*/ 130 h 130"/>
                <a:gd name="T6" fmla="*/ 3 w 242"/>
                <a:gd name="T7" fmla="*/ 129 h 130"/>
                <a:gd name="T8" fmla="*/ 0 w 242"/>
                <a:gd name="T9" fmla="*/ 125 h 130"/>
                <a:gd name="T10" fmla="*/ 0 w 242"/>
                <a:gd name="T11" fmla="*/ 119 h 130"/>
                <a:gd name="T12" fmla="*/ 0 w 242"/>
                <a:gd name="T13" fmla="*/ 119 h 130"/>
                <a:gd name="T14" fmla="*/ 0 w 242"/>
                <a:gd name="T15" fmla="*/ 10 h 130"/>
                <a:gd name="T16" fmla="*/ 0 w 242"/>
                <a:gd name="T17" fmla="*/ 10 h 130"/>
                <a:gd name="T18" fmla="*/ 0 w 242"/>
                <a:gd name="T19" fmla="*/ 5 h 130"/>
                <a:gd name="T20" fmla="*/ 3 w 242"/>
                <a:gd name="T21" fmla="*/ 2 h 130"/>
                <a:gd name="T22" fmla="*/ 5 w 242"/>
                <a:gd name="T23" fmla="*/ 0 h 130"/>
                <a:gd name="T24" fmla="*/ 11 w 242"/>
                <a:gd name="T25" fmla="*/ 0 h 130"/>
                <a:gd name="T26" fmla="*/ 11 w 242"/>
                <a:gd name="T27" fmla="*/ 0 h 130"/>
                <a:gd name="T28" fmla="*/ 231 w 242"/>
                <a:gd name="T29" fmla="*/ 0 h 130"/>
                <a:gd name="T30" fmla="*/ 231 w 242"/>
                <a:gd name="T31" fmla="*/ 0 h 130"/>
                <a:gd name="T32" fmla="*/ 238 w 242"/>
                <a:gd name="T33" fmla="*/ 0 h 130"/>
                <a:gd name="T34" fmla="*/ 241 w 242"/>
                <a:gd name="T35" fmla="*/ 2 h 130"/>
                <a:gd name="T36" fmla="*/ 242 w 242"/>
                <a:gd name="T37" fmla="*/ 5 h 130"/>
                <a:gd name="T38" fmla="*/ 242 w 242"/>
                <a:gd name="T39" fmla="*/ 11 h 130"/>
                <a:gd name="T40" fmla="*/ 242 w 242"/>
                <a:gd name="T41" fmla="*/ 11 h 130"/>
                <a:gd name="T42" fmla="*/ 242 w 242"/>
                <a:gd name="T43" fmla="*/ 118 h 130"/>
                <a:gd name="T44" fmla="*/ 242 w 242"/>
                <a:gd name="T45" fmla="*/ 118 h 130"/>
                <a:gd name="T46" fmla="*/ 242 w 242"/>
                <a:gd name="T47" fmla="*/ 125 h 130"/>
                <a:gd name="T48" fmla="*/ 241 w 242"/>
                <a:gd name="T49" fmla="*/ 129 h 130"/>
                <a:gd name="T50" fmla="*/ 238 w 242"/>
                <a:gd name="T51" fmla="*/ 130 h 130"/>
                <a:gd name="T52" fmla="*/ 231 w 242"/>
                <a:gd name="T53" fmla="*/ 130 h 130"/>
                <a:gd name="T54" fmla="*/ 231 w 242"/>
                <a:gd name="T55" fmla="*/ 130 h 130"/>
                <a:gd name="T56" fmla="*/ 121 w 242"/>
                <a:gd name="T57" fmla="*/ 130 h 130"/>
                <a:gd name="T58" fmla="*/ 121 w 242"/>
                <a:gd name="T59" fmla="*/ 130 h 130"/>
                <a:gd name="T60" fmla="*/ 11 w 242"/>
                <a:gd name="T61" fmla="*/ 130 h 130"/>
                <a:gd name="T62" fmla="*/ 11 w 242"/>
                <a:gd name="T6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130">
                  <a:moveTo>
                    <a:pt x="11" y="130"/>
                  </a:moveTo>
                  <a:lnTo>
                    <a:pt x="11" y="130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2" y="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25"/>
                  </a:lnTo>
                  <a:lnTo>
                    <a:pt x="241" y="129"/>
                  </a:lnTo>
                  <a:lnTo>
                    <a:pt x="238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1" y="130"/>
                  </a:lnTo>
                  <a:lnTo>
                    <a:pt x="11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35466A90-D441-4FF7-86CD-3C73855451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034088"/>
              <a:ext cx="60325" cy="31750"/>
            </a:xfrm>
            <a:custGeom>
              <a:avLst/>
              <a:gdLst>
                <a:gd name="T0" fmla="*/ 29 w 38"/>
                <a:gd name="T1" fmla="*/ 0 h 20"/>
                <a:gd name="T2" fmla="*/ 29 w 38"/>
                <a:gd name="T3" fmla="*/ 0 h 20"/>
                <a:gd name="T4" fmla="*/ 9 w 38"/>
                <a:gd name="T5" fmla="*/ 0 h 20"/>
                <a:gd name="T6" fmla="*/ 9 w 38"/>
                <a:gd name="T7" fmla="*/ 0 h 20"/>
                <a:gd name="T8" fmla="*/ 5 w 38"/>
                <a:gd name="T9" fmla="*/ 0 h 20"/>
                <a:gd name="T10" fmla="*/ 3 w 38"/>
                <a:gd name="T11" fmla="*/ 3 h 20"/>
                <a:gd name="T12" fmla="*/ 0 w 38"/>
                <a:gd name="T13" fmla="*/ 5 h 20"/>
                <a:gd name="T14" fmla="*/ 0 w 38"/>
                <a:gd name="T15" fmla="*/ 10 h 20"/>
                <a:gd name="T16" fmla="*/ 0 w 38"/>
                <a:gd name="T17" fmla="*/ 10 h 20"/>
                <a:gd name="T18" fmla="*/ 0 w 38"/>
                <a:gd name="T19" fmla="*/ 12 h 20"/>
                <a:gd name="T20" fmla="*/ 1 w 38"/>
                <a:gd name="T21" fmla="*/ 16 h 20"/>
                <a:gd name="T22" fmla="*/ 4 w 38"/>
                <a:gd name="T23" fmla="*/ 17 h 20"/>
                <a:gd name="T24" fmla="*/ 7 w 38"/>
                <a:gd name="T25" fmla="*/ 18 h 20"/>
                <a:gd name="T26" fmla="*/ 7 w 38"/>
                <a:gd name="T27" fmla="*/ 18 h 20"/>
                <a:gd name="T28" fmla="*/ 18 w 38"/>
                <a:gd name="T29" fmla="*/ 20 h 20"/>
                <a:gd name="T30" fmla="*/ 18 w 38"/>
                <a:gd name="T31" fmla="*/ 20 h 20"/>
                <a:gd name="T32" fmla="*/ 18 w 38"/>
                <a:gd name="T33" fmla="*/ 18 h 20"/>
                <a:gd name="T34" fmla="*/ 18 w 38"/>
                <a:gd name="T35" fmla="*/ 18 h 20"/>
                <a:gd name="T36" fmla="*/ 25 w 38"/>
                <a:gd name="T37" fmla="*/ 20 h 20"/>
                <a:gd name="T38" fmla="*/ 29 w 38"/>
                <a:gd name="T39" fmla="*/ 18 h 20"/>
                <a:gd name="T40" fmla="*/ 29 w 38"/>
                <a:gd name="T41" fmla="*/ 18 h 20"/>
                <a:gd name="T42" fmla="*/ 33 w 38"/>
                <a:gd name="T43" fmla="*/ 17 h 20"/>
                <a:gd name="T44" fmla="*/ 37 w 38"/>
                <a:gd name="T45" fmla="*/ 16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5 h 20"/>
                <a:gd name="T54" fmla="*/ 36 w 38"/>
                <a:gd name="T55" fmla="*/ 3 h 20"/>
                <a:gd name="T56" fmla="*/ 33 w 38"/>
                <a:gd name="T57" fmla="*/ 0 h 20"/>
                <a:gd name="T58" fmla="*/ 29 w 38"/>
                <a:gd name="T59" fmla="*/ 0 h 20"/>
                <a:gd name="T60" fmla="*/ 29 w 38"/>
                <a:gd name="T6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0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5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05C19D74-F51F-43B3-9498-315001711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108700"/>
              <a:ext cx="60325" cy="31750"/>
            </a:xfrm>
            <a:custGeom>
              <a:avLst/>
              <a:gdLst>
                <a:gd name="T0" fmla="*/ 29 w 38"/>
                <a:gd name="T1" fmla="*/ 1 h 20"/>
                <a:gd name="T2" fmla="*/ 29 w 38"/>
                <a:gd name="T3" fmla="*/ 1 h 20"/>
                <a:gd name="T4" fmla="*/ 18 w 38"/>
                <a:gd name="T5" fmla="*/ 0 h 20"/>
                <a:gd name="T6" fmla="*/ 7 w 38"/>
                <a:gd name="T7" fmla="*/ 1 h 20"/>
                <a:gd name="T8" fmla="*/ 7 w 38"/>
                <a:gd name="T9" fmla="*/ 1 h 20"/>
                <a:gd name="T10" fmla="*/ 4 w 38"/>
                <a:gd name="T11" fmla="*/ 2 h 20"/>
                <a:gd name="T12" fmla="*/ 1 w 38"/>
                <a:gd name="T13" fmla="*/ 3 h 20"/>
                <a:gd name="T14" fmla="*/ 0 w 38"/>
                <a:gd name="T15" fmla="*/ 7 h 20"/>
                <a:gd name="T16" fmla="*/ 0 w 38"/>
                <a:gd name="T17" fmla="*/ 9 h 20"/>
                <a:gd name="T18" fmla="*/ 0 w 38"/>
                <a:gd name="T19" fmla="*/ 9 h 20"/>
                <a:gd name="T20" fmla="*/ 0 w 38"/>
                <a:gd name="T21" fmla="*/ 13 h 20"/>
                <a:gd name="T22" fmla="*/ 1 w 38"/>
                <a:gd name="T23" fmla="*/ 17 h 20"/>
                <a:gd name="T24" fmla="*/ 4 w 38"/>
                <a:gd name="T25" fmla="*/ 18 h 20"/>
                <a:gd name="T26" fmla="*/ 7 w 38"/>
                <a:gd name="T27" fmla="*/ 19 h 20"/>
                <a:gd name="T28" fmla="*/ 7 w 38"/>
                <a:gd name="T29" fmla="*/ 19 h 20"/>
                <a:gd name="T30" fmla="*/ 18 w 38"/>
                <a:gd name="T31" fmla="*/ 20 h 20"/>
                <a:gd name="T32" fmla="*/ 18 w 38"/>
                <a:gd name="T33" fmla="*/ 20 h 20"/>
                <a:gd name="T34" fmla="*/ 18 w 38"/>
                <a:gd name="T35" fmla="*/ 19 h 20"/>
                <a:gd name="T36" fmla="*/ 18 w 38"/>
                <a:gd name="T37" fmla="*/ 19 h 20"/>
                <a:gd name="T38" fmla="*/ 29 w 38"/>
                <a:gd name="T39" fmla="*/ 19 h 20"/>
                <a:gd name="T40" fmla="*/ 29 w 38"/>
                <a:gd name="T41" fmla="*/ 19 h 20"/>
                <a:gd name="T42" fmla="*/ 33 w 38"/>
                <a:gd name="T43" fmla="*/ 18 h 20"/>
                <a:gd name="T44" fmla="*/ 36 w 38"/>
                <a:gd name="T45" fmla="*/ 17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6 h 20"/>
                <a:gd name="T54" fmla="*/ 37 w 38"/>
                <a:gd name="T55" fmla="*/ 3 h 20"/>
                <a:gd name="T56" fmla="*/ 33 w 38"/>
                <a:gd name="T57" fmla="*/ 1 h 20"/>
                <a:gd name="T58" fmla="*/ 29 w 38"/>
                <a:gd name="T59" fmla="*/ 1 h 20"/>
                <a:gd name="T60" fmla="*/ 29 w 38"/>
                <a:gd name="T6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1"/>
                  </a:moveTo>
                  <a:lnTo>
                    <a:pt x="29" y="1"/>
                  </a:lnTo>
                  <a:lnTo>
                    <a:pt x="18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id="{6A9A98E1-8223-45C9-8362-4A6705F3A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7087" y="5851525"/>
              <a:ext cx="484188" cy="33338"/>
            </a:xfrm>
            <a:custGeom>
              <a:avLst/>
              <a:gdLst>
                <a:gd name="T0" fmla="*/ 288 w 305"/>
                <a:gd name="T1" fmla="*/ 0 h 21"/>
                <a:gd name="T2" fmla="*/ 288 w 305"/>
                <a:gd name="T3" fmla="*/ 0 h 21"/>
                <a:gd name="T4" fmla="*/ 15 w 305"/>
                <a:gd name="T5" fmla="*/ 0 h 21"/>
                <a:gd name="T6" fmla="*/ 15 w 305"/>
                <a:gd name="T7" fmla="*/ 0 h 21"/>
                <a:gd name="T8" fmla="*/ 9 w 305"/>
                <a:gd name="T9" fmla="*/ 1 h 21"/>
                <a:gd name="T10" fmla="*/ 9 w 305"/>
                <a:gd name="T11" fmla="*/ 1 h 21"/>
                <a:gd name="T12" fmla="*/ 6 w 305"/>
                <a:gd name="T13" fmla="*/ 1 h 21"/>
                <a:gd name="T14" fmla="*/ 2 w 305"/>
                <a:gd name="T15" fmla="*/ 4 h 21"/>
                <a:gd name="T16" fmla="*/ 0 w 305"/>
                <a:gd name="T17" fmla="*/ 6 h 21"/>
                <a:gd name="T18" fmla="*/ 0 w 305"/>
                <a:gd name="T19" fmla="*/ 11 h 21"/>
                <a:gd name="T20" fmla="*/ 0 w 305"/>
                <a:gd name="T21" fmla="*/ 11 h 21"/>
                <a:gd name="T22" fmla="*/ 0 w 305"/>
                <a:gd name="T23" fmla="*/ 15 h 21"/>
                <a:gd name="T24" fmla="*/ 2 w 305"/>
                <a:gd name="T25" fmla="*/ 17 h 21"/>
                <a:gd name="T26" fmla="*/ 6 w 305"/>
                <a:gd name="T27" fmla="*/ 20 h 21"/>
                <a:gd name="T28" fmla="*/ 9 w 305"/>
                <a:gd name="T29" fmla="*/ 20 h 21"/>
                <a:gd name="T30" fmla="*/ 9 w 305"/>
                <a:gd name="T31" fmla="*/ 20 h 21"/>
                <a:gd name="T32" fmla="*/ 19 w 305"/>
                <a:gd name="T33" fmla="*/ 21 h 21"/>
                <a:gd name="T34" fmla="*/ 19 w 305"/>
                <a:gd name="T35" fmla="*/ 21 h 21"/>
                <a:gd name="T36" fmla="*/ 152 w 305"/>
                <a:gd name="T37" fmla="*/ 21 h 21"/>
                <a:gd name="T38" fmla="*/ 152 w 305"/>
                <a:gd name="T39" fmla="*/ 21 h 21"/>
                <a:gd name="T40" fmla="*/ 152 w 305"/>
                <a:gd name="T41" fmla="*/ 21 h 21"/>
                <a:gd name="T42" fmla="*/ 152 w 305"/>
                <a:gd name="T43" fmla="*/ 21 h 21"/>
                <a:gd name="T44" fmla="*/ 173 w 305"/>
                <a:gd name="T45" fmla="*/ 21 h 21"/>
                <a:gd name="T46" fmla="*/ 173 w 305"/>
                <a:gd name="T47" fmla="*/ 21 h 21"/>
                <a:gd name="T48" fmla="*/ 292 w 305"/>
                <a:gd name="T49" fmla="*/ 21 h 21"/>
                <a:gd name="T50" fmla="*/ 292 w 305"/>
                <a:gd name="T51" fmla="*/ 21 h 21"/>
                <a:gd name="T52" fmla="*/ 298 w 305"/>
                <a:gd name="T53" fmla="*/ 20 h 21"/>
                <a:gd name="T54" fmla="*/ 302 w 305"/>
                <a:gd name="T55" fmla="*/ 17 h 21"/>
                <a:gd name="T56" fmla="*/ 304 w 305"/>
                <a:gd name="T57" fmla="*/ 15 h 21"/>
                <a:gd name="T58" fmla="*/ 305 w 305"/>
                <a:gd name="T59" fmla="*/ 10 h 21"/>
                <a:gd name="T60" fmla="*/ 305 w 305"/>
                <a:gd name="T61" fmla="*/ 10 h 21"/>
                <a:gd name="T62" fmla="*/ 304 w 305"/>
                <a:gd name="T63" fmla="*/ 6 h 21"/>
                <a:gd name="T64" fmla="*/ 302 w 305"/>
                <a:gd name="T65" fmla="*/ 3 h 21"/>
                <a:gd name="T66" fmla="*/ 298 w 305"/>
                <a:gd name="T67" fmla="*/ 1 h 21"/>
                <a:gd name="T68" fmla="*/ 292 w 305"/>
                <a:gd name="T69" fmla="*/ 0 h 21"/>
                <a:gd name="T70" fmla="*/ 292 w 305"/>
                <a:gd name="T71" fmla="*/ 0 h 21"/>
                <a:gd name="T72" fmla="*/ 288 w 305"/>
                <a:gd name="T73" fmla="*/ 0 h 21"/>
                <a:gd name="T74" fmla="*/ 288 w 305"/>
                <a:gd name="T7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1">
                  <a:moveTo>
                    <a:pt x="288" y="0"/>
                  </a:moveTo>
                  <a:lnTo>
                    <a:pt x="28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8" y="20"/>
                  </a:lnTo>
                  <a:lnTo>
                    <a:pt x="302" y="17"/>
                  </a:lnTo>
                  <a:lnTo>
                    <a:pt x="304" y="15"/>
                  </a:lnTo>
                  <a:lnTo>
                    <a:pt x="305" y="10"/>
                  </a:lnTo>
                  <a:lnTo>
                    <a:pt x="305" y="10"/>
                  </a:lnTo>
                  <a:lnTo>
                    <a:pt x="304" y="6"/>
                  </a:lnTo>
                  <a:lnTo>
                    <a:pt x="302" y="3"/>
                  </a:lnTo>
                  <a:lnTo>
                    <a:pt x="298" y="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7E154100-AE73-433E-B735-ABDA5FBAE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7900" y="5853113"/>
              <a:ext cx="31750" cy="30163"/>
            </a:xfrm>
            <a:custGeom>
              <a:avLst/>
              <a:gdLst>
                <a:gd name="T0" fmla="*/ 0 w 20"/>
                <a:gd name="T1" fmla="*/ 10 h 19"/>
                <a:gd name="T2" fmla="*/ 0 w 20"/>
                <a:gd name="T3" fmla="*/ 10 h 19"/>
                <a:gd name="T4" fmla="*/ 2 w 20"/>
                <a:gd name="T5" fmla="*/ 14 h 19"/>
                <a:gd name="T6" fmla="*/ 4 w 20"/>
                <a:gd name="T7" fmla="*/ 16 h 19"/>
                <a:gd name="T8" fmla="*/ 7 w 20"/>
                <a:gd name="T9" fmla="*/ 19 h 19"/>
                <a:gd name="T10" fmla="*/ 10 w 20"/>
                <a:gd name="T11" fmla="*/ 19 h 19"/>
                <a:gd name="T12" fmla="*/ 10 w 20"/>
                <a:gd name="T13" fmla="*/ 19 h 19"/>
                <a:gd name="T14" fmla="*/ 15 w 20"/>
                <a:gd name="T15" fmla="*/ 19 h 19"/>
                <a:gd name="T16" fmla="*/ 18 w 20"/>
                <a:gd name="T17" fmla="*/ 16 h 19"/>
                <a:gd name="T18" fmla="*/ 20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20 w 20"/>
                <a:gd name="T25" fmla="*/ 5 h 19"/>
                <a:gd name="T26" fmla="*/ 18 w 20"/>
                <a:gd name="T27" fmla="*/ 3 h 19"/>
                <a:gd name="T28" fmla="*/ 15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8 w 20"/>
                <a:gd name="T35" fmla="*/ 0 h 19"/>
                <a:gd name="T36" fmla="*/ 4 w 20"/>
                <a:gd name="T37" fmla="*/ 3 h 19"/>
                <a:gd name="T38" fmla="*/ 2 w 20"/>
                <a:gd name="T39" fmla="*/ 7 h 19"/>
                <a:gd name="T40" fmla="*/ 0 w 20"/>
                <a:gd name="T41" fmla="*/ 10 h 19"/>
                <a:gd name="T42" fmla="*/ 0 w 20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F36752FC-707D-4140-9436-5EBAD5AEA4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12987" y="5853113"/>
              <a:ext cx="30163" cy="30163"/>
            </a:xfrm>
            <a:custGeom>
              <a:avLst/>
              <a:gdLst>
                <a:gd name="T0" fmla="*/ 0 w 19"/>
                <a:gd name="T1" fmla="*/ 10 h 19"/>
                <a:gd name="T2" fmla="*/ 0 w 19"/>
                <a:gd name="T3" fmla="*/ 10 h 19"/>
                <a:gd name="T4" fmla="*/ 1 w 19"/>
                <a:gd name="T5" fmla="*/ 14 h 19"/>
                <a:gd name="T6" fmla="*/ 4 w 19"/>
                <a:gd name="T7" fmla="*/ 16 h 19"/>
                <a:gd name="T8" fmla="*/ 6 w 19"/>
                <a:gd name="T9" fmla="*/ 19 h 19"/>
                <a:gd name="T10" fmla="*/ 10 w 19"/>
                <a:gd name="T11" fmla="*/ 19 h 19"/>
                <a:gd name="T12" fmla="*/ 10 w 19"/>
                <a:gd name="T13" fmla="*/ 19 h 19"/>
                <a:gd name="T14" fmla="*/ 13 w 19"/>
                <a:gd name="T15" fmla="*/ 19 h 19"/>
                <a:gd name="T16" fmla="*/ 17 w 19"/>
                <a:gd name="T17" fmla="*/ 16 h 19"/>
                <a:gd name="T18" fmla="*/ 18 w 19"/>
                <a:gd name="T19" fmla="*/ 14 h 19"/>
                <a:gd name="T20" fmla="*/ 19 w 19"/>
                <a:gd name="T21" fmla="*/ 10 h 19"/>
                <a:gd name="T22" fmla="*/ 19 w 19"/>
                <a:gd name="T23" fmla="*/ 10 h 19"/>
                <a:gd name="T24" fmla="*/ 19 w 19"/>
                <a:gd name="T25" fmla="*/ 5 h 19"/>
                <a:gd name="T26" fmla="*/ 17 w 19"/>
                <a:gd name="T27" fmla="*/ 3 h 19"/>
                <a:gd name="T28" fmla="*/ 15 w 19"/>
                <a:gd name="T29" fmla="*/ 0 h 19"/>
                <a:gd name="T30" fmla="*/ 11 w 19"/>
                <a:gd name="T31" fmla="*/ 0 h 19"/>
                <a:gd name="T32" fmla="*/ 11 w 19"/>
                <a:gd name="T33" fmla="*/ 0 h 19"/>
                <a:gd name="T34" fmla="*/ 6 w 19"/>
                <a:gd name="T35" fmla="*/ 0 h 19"/>
                <a:gd name="T36" fmla="*/ 4 w 19"/>
                <a:gd name="T37" fmla="*/ 3 h 19"/>
                <a:gd name="T38" fmla="*/ 1 w 19"/>
                <a:gd name="T39" fmla="*/ 5 h 19"/>
                <a:gd name="T40" fmla="*/ 0 w 19"/>
                <a:gd name="T41" fmla="*/ 10 h 19"/>
                <a:gd name="T42" fmla="*/ 0 w 19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4F16A205-5674-4632-AAAF-98FDB9B365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79637" y="5853113"/>
              <a:ext cx="31750" cy="30163"/>
            </a:xfrm>
            <a:custGeom>
              <a:avLst/>
              <a:gdLst>
                <a:gd name="T0" fmla="*/ 0 w 20"/>
                <a:gd name="T1" fmla="*/ 9 h 19"/>
                <a:gd name="T2" fmla="*/ 0 w 20"/>
                <a:gd name="T3" fmla="*/ 9 h 19"/>
                <a:gd name="T4" fmla="*/ 0 w 20"/>
                <a:gd name="T5" fmla="*/ 14 h 19"/>
                <a:gd name="T6" fmla="*/ 3 w 20"/>
                <a:gd name="T7" fmla="*/ 16 h 19"/>
                <a:gd name="T8" fmla="*/ 5 w 20"/>
                <a:gd name="T9" fmla="*/ 19 h 19"/>
                <a:gd name="T10" fmla="*/ 9 w 20"/>
                <a:gd name="T11" fmla="*/ 19 h 19"/>
                <a:gd name="T12" fmla="*/ 9 w 20"/>
                <a:gd name="T13" fmla="*/ 19 h 19"/>
                <a:gd name="T14" fmla="*/ 14 w 20"/>
                <a:gd name="T15" fmla="*/ 19 h 19"/>
                <a:gd name="T16" fmla="*/ 16 w 20"/>
                <a:gd name="T17" fmla="*/ 16 h 19"/>
                <a:gd name="T18" fmla="*/ 19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19 w 20"/>
                <a:gd name="T25" fmla="*/ 5 h 19"/>
                <a:gd name="T26" fmla="*/ 17 w 20"/>
                <a:gd name="T27" fmla="*/ 3 h 19"/>
                <a:gd name="T28" fmla="*/ 14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6 w 20"/>
                <a:gd name="T35" fmla="*/ 0 h 19"/>
                <a:gd name="T36" fmla="*/ 3 w 20"/>
                <a:gd name="T37" fmla="*/ 3 h 19"/>
                <a:gd name="T38" fmla="*/ 0 w 20"/>
                <a:gd name="T39" fmla="*/ 5 h 19"/>
                <a:gd name="T40" fmla="*/ 0 w 20"/>
                <a:gd name="T41" fmla="*/ 9 h 19"/>
                <a:gd name="T42" fmla="*/ 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E93E9602-4AE8-4608-9D1E-9E8B54634D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236787" y="5451475"/>
              <a:ext cx="61913" cy="98425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8 h 62"/>
                <a:gd name="T4" fmla="*/ 1 w 39"/>
                <a:gd name="T5" fmla="*/ 2 h 62"/>
                <a:gd name="T6" fmla="*/ 7 w 39"/>
                <a:gd name="T7" fmla="*/ 0 h 62"/>
                <a:gd name="T8" fmla="*/ 17 w 39"/>
                <a:gd name="T9" fmla="*/ 0 h 62"/>
                <a:gd name="T10" fmla="*/ 22 w 39"/>
                <a:gd name="T11" fmla="*/ 0 h 62"/>
                <a:gd name="T12" fmla="*/ 28 w 39"/>
                <a:gd name="T13" fmla="*/ 4 h 62"/>
                <a:gd name="T14" fmla="*/ 33 w 39"/>
                <a:gd name="T15" fmla="*/ 10 h 62"/>
                <a:gd name="T16" fmla="*/ 34 w 39"/>
                <a:gd name="T17" fmla="*/ 19 h 62"/>
                <a:gd name="T18" fmla="*/ 33 w 39"/>
                <a:gd name="T19" fmla="*/ 24 h 62"/>
                <a:gd name="T20" fmla="*/ 34 w 39"/>
                <a:gd name="T21" fmla="*/ 30 h 62"/>
                <a:gd name="T22" fmla="*/ 37 w 39"/>
                <a:gd name="T23" fmla="*/ 33 h 62"/>
                <a:gd name="T24" fmla="*/ 39 w 39"/>
                <a:gd name="T25" fmla="*/ 44 h 62"/>
                <a:gd name="T26" fmla="*/ 37 w 39"/>
                <a:gd name="T27" fmla="*/ 51 h 62"/>
                <a:gd name="T28" fmla="*/ 30 w 39"/>
                <a:gd name="T29" fmla="*/ 59 h 62"/>
                <a:gd name="T30" fmla="*/ 19 w 39"/>
                <a:gd name="T31" fmla="*/ 62 h 62"/>
                <a:gd name="T32" fmla="*/ 6 w 39"/>
                <a:gd name="T33" fmla="*/ 62 h 62"/>
                <a:gd name="T34" fmla="*/ 3 w 39"/>
                <a:gd name="T35" fmla="*/ 62 h 62"/>
                <a:gd name="T36" fmla="*/ 0 w 39"/>
                <a:gd name="T37" fmla="*/ 58 h 62"/>
                <a:gd name="T38" fmla="*/ 0 w 39"/>
                <a:gd name="T39" fmla="*/ 55 h 62"/>
                <a:gd name="T40" fmla="*/ 0 w 39"/>
                <a:gd name="T41" fmla="*/ 31 h 62"/>
                <a:gd name="T42" fmla="*/ 11 w 39"/>
                <a:gd name="T43" fmla="*/ 35 h 62"/>
                <a:gd name="T44" fmla="*/ 11 w 39"/>
                <a:gd name="T45" fmla="*/ 49 h 62"/>
                <a:gd name="T46" fmla="*/ 12 w 39"/>
                <a:gd name="T47" fmla="*/ 51 h 62"/>
                <a:gd name="T48" fmla="*/ 15 w 39"/>
                <a:gd name="T49" fmla="*/ 51 h 62"/>
                <a:gd name="T50" fmla="*/ 25 w 39"/>
                <a:gd name="T51" fmla="*/ 48 h 62"/>
                <a:gd name="T52" fmla="*/ 29 w 39"/>
                <a:gd name="T53" fmla="*/ 42 h 62"/>
                <a:gd name="T54" fmla="*/ 26 w 39"/>
                <a:gd name="T55" fmla="*/ 37 h 62"/>
                <a:gd name="T56" fmla="*/ 18 w 39"/>
                <a:gd name="T57" fmla="*/ 35 h 62"/>
                <a:gd name="T58" fmla="*/ 11 w 39"/>
                <a:gd name="T59" fmla="*/ 35 h 62"/>
                <a:gd name="T60" fmla="*/ 11 w 39"/>
                <a:gd name="T61" fmla="*/ 25 h 62"/>
                <a:gd name="T62" fmla="*/ 22 w 39"/>
                <a:gd name="T63" fmla="*/ 20 h 62"/>
                <a:gd name="T64" fmla="*/ 23 w 39"/>
                <a:gd name="T65" fmla="*/ 18 h 62"/>
                <a:gd name="T66" fmla="*/ 22 w 39"/>
                <a:gd name="T67" fmla="*/ 14 h 62"/>
                <a:gd name="T68" fmla="*/ 11 w 39"/>
                <a:gd name="T69" fmla="*/ 9 h 62"/>
                <a:gd name="T70" fmla="*/ 11 w 39"/>
                <a:gd name="T71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3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5"/>
                  </a:lnTo>
                  <a:lnTo>
                    <a:pt x="30" y="59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3" y="62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9" y="44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5" y="48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7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548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675553D-9092-4022-8920-F84F3CDD7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47862" y="5529263"/>
              <a:ext cx="85725" cy="85725"/>
            </a:xfrm>
            <a:custGeom>
              <a:avLst/>
              <a:gdLst>
                <a:gd name="T0" fmla="*/ 22 w 54"/>
                <a:gd name="T1" fmla="*/ 32 h 54"/>
                <a:gd name="T2" fmla="*/ 22 w 54"/>
                <a:gd name="T3" fmla="*/ 32 h 54"/>
                <a:gd name="T4" fmla="*/ 13 w 54"/>
                <a:gd name="T5" fmla="*/ 32 h 54"/>
                <a:gd name="T6" fmla="*/ 6 w 54"/>
                <a:gd name="T7" fmla="*/ 31 h 54"/>
                <a:gd name="T8" fmla="*/ 6 w 54"/>
                <a:gd name="T9" fmla="*/ 31 h 54"/>
                <a:gd name="T10" fmla="*/ 2 w 54"/>
                <a:gd name="T11" fmla="*/ 30 h 54"/>
                <a:gd name="T12" fmla="*/ 0 w 54"/>
                <a:gd name="T13" fmla="*/ 27 h 54"/>
                <a:gd name="T14" fmla="*/ 0 w 54"/>
                <a:gd name="T15" fmla="*/ 27 h 54"/>
                <a:gd name="T16" fmla="*/ 2 w 54"/>
                <a:gd name="T17" fmla="*/ 25 h 54"/>
                <a:gd name="T18" fmla="*/ 6 w 54"/>
                <a:gd name="T19" fmla="*/ 22 h 54"/>
                <a:gd name="T20" fmla="*/ 6 w 54"/>
                <a:gd name="T21" fmla="*/ 22 h 54"/>
                <a:gd name="T22" fmla="*/ 13 w 54"/>
                <a:gd name="T23" fmla="*/ 22 h 54"/>
                <a:gd name="T24" fmla="*/ 22 w 54"/>
                <a:gd name="T25" fmla="*/ 22 h 54"/>
                <a:gd name="T26" fmla="*/ 22 w 54"/>
                <a:gd name="T27" fmla="*/ 22 h 54"/>
                <a:gd name="T28" fmla="*/ 22 w 54"/>
                <a:gd name="T29" fmla="*/ 14 h 54"/>
                <a:gd name="T30" fmla="*/ 22 w 54"/>
                <a:gd name="T31" fmla="*/ 5 h 54"/>
                <a:gd name="T32" fmla="*/ 22 w 54"/>
                <a:gd name="T33" fmla="*/ 5 h 54"/>
                <a:gd name="T34" fmla="*/ 24 w 54"/>
                <a:gd name="T35" fmla="*/ 3 h 54"/>
                <a:gd name="T36" fmla="*/ 27 w 54"/>
                <a:gd name="T37" fmla="*/ 0 h 54"/>
                <a:gd name="T38" fmla="*/ 27 w 54"/>
                <a:gd name="T39" fmla="*/ 0 h 54"/>
                <a:gd name="T40" fmla="*/ 29 w 54"/>
                <a:gd name="T41" fmla="*/ 0 h 54"/>
                <a:gd name="T42" fmla="*/ 30 w 54"/>
                <a:gd name="T43" fmla="*/ 2 h 54"/>
                <a:gd name="T44" fmla="*/ 32 w 54"/>
                <a:gd name="T45" fmla="*/ 4 h 54"/>
                <a:gd name="T46" fmla="*/ 32 w 54"/>
                <a:gd name="T47" fmla="*/ 6 h 54"/>
                <a:gd name="T48" fmla="*/ 32 w 54"/>
                <a:gd name="T49" fmla="*/ 6 h 54"/>
                <a:gd name="T50" fmla="*/ 32 w 54"/>
                <a:gd name="T51" fmla="*/ 22 h 54"/>
                <a:gd name="T52" fmla="*/ 32 w 54"/>
                <a:gd name="T53" fmla="*/ 22 h 54"/>
                <a:gd name="T54" fmla="*/ 40 w 54"/>
                <a:gd name="T55" fmla="*/ 22 h 54"/>
                <a:gd name="T56" fmla="*/ 47 w 54"/>
                <a:gd name="T57" fmla="*/ 22 h 54"/>
                <a:gd name="T58" fmla="*/ 47 w 54"/>
                <a:gd name="T59" fmla="*/ 22 h 54"/>
                <a:gd name="T60" fmla="*/ 51 w 54"/>
                <a:gd name="T61" fmla="*/ 24 h 54"/>
                <a:gd name="T62" fmla="*/ 54 w 54"/>
                <a:gd name="T63" fmla="*/ 27 h 54"/>
                <a:gd name="T64" fmla="*/ 54 w 54"/>
                <a:gd name="T65" fmla="*/ 27 h 54"/>
                <a:gd name="T66" fmla="*/ 54 w 54"/>
                <a:gd name="T67" fmla="*/ 30 h 54"/>
                <a:gd name="T68" fmla="*/ 52 w 54"/>
                <a:gd name="T69" fmla="*/ 31 h 54"/>
                <a:gd name="T70" fmla="*/ 47 w 54"/>
                <a:gd name="T71" fmla="*/ 32 h 54"/>
                <a:gd name="T72" fmla="*/ 47 w 54"/>
                <a:gd name="T73" fmla="*/ 32 h 54"/>
                <a:gd name="T74" fmla="*/ 32 w 54"/>
                <a:gd name="T75" fmla="*/ 32 h 54"/>
                <a:gd name="T76" fmla="*/ 32 w 54"/>
                <a:gd name="T77" fmla="*/ 32 h 54"/>
                <a:gd name="T78" fmla="*/ 32 w 54"/>
                <a:gd name="T79" fmla="*/ 39 h 54"/>
                <a:gd name="T80" fmla="*/ 32 w 54"/>
                <a:gd name="T81" fmla="*/ 48 h 54"/>
                <a:gd name="T82" fmla="*/ 32 w 54"/>
                <a:gd name="T83" fmla="*/ 48 h 54"/>
                <a:gd name="T84" fmla="*/ 30 w 54"/>
                <a:gd name="T85" fmla="*/ 52 h 54"/>
                <a:gd name="T86" fmla="*/ 27 w 54"/>
                <a:gd name="T87" fmla="*/ 54 h 54"/>
                <a:gd name="T88" fmla="*/ 27 w 54"/>
                <a:gd name="T89" fmla="*/ 54 h 54"/>
                <a:gd name="T90" fmla="*/ 24 w 54"/>
                <a:gd name="T91" fmla="*/ 54 h 54"/>
                <a:gd name="T92" fmla="*/ 23 w 54"/>
                <a:gd name="T93" fmla="*/ 53 h 54"/>
                <a:gd name="T94" fmla="*/ 22 w 54"/>
                <a:gd name="T95" fmla="*/ 50 h 54"/>
                <a:gd name="T96" fmla="*/ 22 w 54"/>
                <a:gd name="T97" fmla="*/ 48 h 54"/>
                <a:gd name="T98" fmla="*/ 22 w 54"/>
                <a:gd name="T99" fmla="*/ 48 h 54"/>
                <a:gd name="T100" fmla="*/ 22 w 54"/>
                <a:gd name="T101" fmla="*/ 32 h 54"/>
                <a:gd name="T102" fmla="*/ 22 w 54"/>
                <a:gd name="T10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54">
                  <a:moveTo>
                    <a:pt x="22" y="32"/>
                  </a:moveTo>
                  <a:lnTo>
                    <a:pt x="22" y="32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1" y="24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4" y="30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2">
              <a:extLst>
                <a:ext uri="{FF2B5EF4-FFF2-40B4-BE49-F238E27FC236}">
                  <a16:creationId xmlns:a16="http://schemas.microsoft.com/office/drawing/2014/main" id="{4C051FFF-438C-49AC-B1BB-B6102E8D4A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05087" y="5602288"/>
              <a:ext cx="152400" cy="188913"/>
            </a:xfrm>
            <a:custGeom>
              <a:avLst/>
              <a:gdLst>
                <a:gd name="T0" fmla="*/ 96 w 96"/>
                <a:gd name="T1" fmla="*/ 111 h 119"/>
                <a:gd name="T2" fmla="*/ 96 w 96"/>
                <a:gd name="T3" fmla="*/ 111 h 119"/>
                <a:gd name="T4" fmla="*/ 92 w 96"/>
                <a:gd name="T5" fmla="*/ 116 h 119"/>
                <a:gd name="T6" fmla="*/ 90 w 96"/>
                <a:gd name="T7" fmla="*/ 117 h 119"/>
                <a:gd name="T8" fmla="*/ 87 w 96"/>
                <a:gd name="T9" fmla="*/ 118 h 119"/>
                <a:gd name="T10" fmla="*/ 87 w 96"/>
                <a:gd name="T11" fmla="*/ 118 h 119"/>
                <a:gd name="T12" fmla="*/ 85 w 96"/>
                <a:gd name="T13" fmla="*/ 118 h 119"/>
                <a:gd name="T14" fmla="*/ 82 w 96"/>
                <a:gd name="T15" fmla="*/ 117 h 119"/>
                <a:gd name="T16" fmla="*/ 78 w 96"/>
                <a:gd name="T17" fmla="*/ 113 h 119"/>
                <a:gd name="T18" fmla="*/ 78 w 96"/>
                <a:gd name="T19" fmla="*/ 113 h 119"/>
                <a:gd name="T20" fmla="*/ 73 w 96"/>
                <a:gd name="T21" fmla="*/ 106 h 119"/>
                <a:gd name="T22" fmla="*/ 70 w 96"/>
                <a:gd name="T23" fmla="*/ 97 h 119"/>
                <a:gd name="T24" fmla="*/ 70 w 96"/>
                <a:gd name="T25" fmla="*/ 97 h 119"/>
                <a:gd name="T26" fmla="*/ 69 w 96"/>
                <a:gd name="T27" fmla="*/ 94 h 119"/>
                <a:gd name="T28" fmla="*/ 68 w 96"/>
                <a:gd name="T29" fmla="*/ 92 h 119"/>
                <a:gd name="T30" fmla="*/ 64 w 96"/>
                <a:gd name="T31" fmla="*/ 91 h 119"/>
                <a:gd name="T32" fmla="*/ 62 w 96"/>
                <a:gd name="T33" fmla="*/ 91 h 119"/>
                <a:gd name="T34" fmla="*/ 62 w 96"/>
                <a:gd name="T35" fmla="*/ 91 h 119"/>
                <a:gd name="T36" fmla="*/ 47 w 96"/>
                <a:gd name="T37" fmla="*/ 91 h 119"/>
                <a:gd name="T38" fmla="*/ 33 w 96"/>
                <a:gd name="T39" fmla="*/ 91 h 119"/>
                <a:gd name="T40" fmla="*/ 33 w 96"/>
                <a:gd name="T41" fmla="*/ 91 h 119"/>
                <a:gd name="T42" fmla="*/ 30 w 96"/>
                <a:gd name="T43" fmla="*/ 92 h 119"/>
                <a:gd name="T44" fmla="*/ 26 w 96"/>
                <a:gd name="T45" fmla="*/ 96 h 119"/>
                <a:gd name="T46" fmla="*/ 26 w 96"/>
                <a:gd name="T47" fmla="*/ 96 h 119"/>
                <a:gd name="T48" fmla="*/ 22 w 96"/>
                <a:gd name="T49" fmla="*/ 103 h 119"/>
                <a:gd name="T50" fmla="*/ 20 w 96"/>
                <a:gd name="T51" fmla="*/ 111 h 119"/>
                <a:gd name="T52" fmla="*/ 20 w 96"/>
                <a:gd name="T53" fmla="*/ 111 h 119"/>
                <a:gd name="T54" fmla="*/ 18 w 96"/>
                <a:gd name="T55" fmla="*/ 116 h 119"/>
                <a:gd name="T56" fmla="*/ 14 w 96"/>
                <a:gd name="T57" fmla="*/ 118 h 119"/>
                <a:gd name="T58" fmla="*/ 10 w 96"/>
                <a:gd name="T59" fmla="*/ 119 h 119"/>
                <a:gd name="T60" fmla="*/ 7 w 96"/>
                <a:gd name="T61" fmla="*/ 118 h 119"/>
                <a:gd name="T62" fmla="*/ 7 w 96"/>
                <a:gd name="T63" fmla="*/ 118 h 119"/>
                <a:gd name="T64" fmla="*/ 3 w 96"/>
                <a:gd name="T65" fmla="*/ 116 h 119"/>
                <a:gd name="T66" fmla="*/ 0 w 96"/>
                <a:gd name="T67" fmla="*/ 112 h 119"/>
                <a:gd name="T68" fmla="*/ 0 w 96"/>
                <a:gd name="T69" fmla="*/ 108 h 119"/>
                <a:gd name="T70" fmla="*/ 0 w 96"/>
                <a:gd name="T71" fmla="*/ 105 h 119"/>
                <a:gd name="T72" fmla="*/ 0 w 96"/>
                <a:gd name="T73" fmla="*/ 105 h 119"/>
                <a:gd name="T74" fmla="*/ 13 w 96"/>
                <a:gd name="T75" fmla="*/ 72 h 119"/>
                <a:gd name="T76" fmla="*/ 13 w 96"/>
                <a:gd name="T77" fmla="*/ 72 h 119"/>
                <a:gd name="T78" fmla="*/ 36 w 96"/>
                <a:gd name="T79" fmla="*/ 9 h 119"/>
                <a:gd name="T80" fmla="*/ 36 w 96"/>
                <a:gd name="T81" fmla="*/ 9 h 119"/>
                <a:gd name="T82" fmla="*/ 38 w 96"/>
                <a:gd name="T83" fmla="*/ 6 h 119"/>
                <a:gd name="T84" fmla="*/ 40 w 96"/>
                <a:gd name="T85" fmla="*/ 2 h 119"/>
                <a:gd name="T86" fmla="*/ 42 w 96"/>
                <a:gd name="T87" fmla="*/ 0 h 119"/>
                <a:gd name="T88" fmla="*/ 47 w 96"/>
                <a:gd name="T89" fmla="*/ 0 h 119"/>
                <a:gd name="T90" fmla="*/ 47 w 96"/>
                <a:gd name="T91" fmla="*/ 0 h 119"/>
                <a:gd name="T92" fmla="*/ 53 w 96"/>
                <a:gd name="T93" fmla="*/ 2 h 119"/>
                <a:gd name="T94" fmla="*/ 56 w 96"/>
                <a:gd name="T95" fmla="*/ 3 h 119"/>
                <a:gd name="T96" fmla="*/ 57 w 96"/>
                <a:gd name="T97" fmla="*/ 6 h 119"/>
                <a:gd name="T98" fmla="*/ 57 w 96"/>
                <a:gd name="T99" fmla="*/ 6 h 119"/>
                <a:gd name="T100" fmla="*/ 95 w 96"/>
                <a:gd name="T101" fmla="*/ 105 h 119"/>
                <a:gd name="T102" fmla="*/ 95 w 96"/>
                <a:gd name="T103" fmla="*/ 105 h 119"/>
                <a:gd name="T104" fmla="*/ 96 w 96"/>
                <a:gd name="T105" fmla="*/ 111 h 119"/>
                <a:gd name="T106" fmla="*/ 96 w 96"/>
                <a:gd name="T107" fmla="*/ 111 h 119"/>
                <a:gd name="T108" fmla="*/ 36 w 96"/>
                <a:gd name="T109" fmla="*/ 70 h 119"/>
                <a:gd name="T110" fmla="*/ 36 w 96"/>
                <a:gd name="T111" fmla="*/ 70 h 119"/>
                <a:gd name="T112" fmla="*/ 60 w 96"/>
                <a:gd name="T113" fmla="*/ 70 h 119"/>
                <a:gd name="T114" fmla="*/ 60 w 96"/>
                <a:gd name="T115" fmla="*/ 70 h 119"/>
                <a:gd name="T116" fmla="*/ 48 w 96"/>
                <a:gd name="T117" fmla="*/ 37 h 119"/>
                <a:gd name="T118" fmla="*/ 48 w 96"/>
                <a:gd name="T119" fmla="*/ 37 h 119"/>
                <a:gd name="T120" fmla="*/ 36 w 96"/>
                <a:gd name="T121" fmla="*/ 70 h 119"/>
                <a:gd name="T122" fmla="*/ 36 w 96"/>
                <a:gd name="T123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9">
                  <a:moveTo>
                    <a:pt x="96" y="111"/>
                  </a:moveTo>
                  <a:lnTo>
                    <a:pt x="96" y="111"/>
                  </a:lnTo>
                  <a:lnTo>
                    <a:pt x="92" y="116"/>
                  </a:lnTo>
                  <a:lnTo>
                    <a:pt x="90" y="117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2" y="117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3" y="106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69" y="94"/>
                  </a:lnTo>
                  <a:lnTo>
                    <a:pt x="68" y="92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47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0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10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8" y="116"/>
                  </a:lnTo>
                  <a:lnTo>
                    <a:pt x="14" y="118"/>
                  </a:lnTo>
                  <a:lnTo>
                    <a:pt x="10" y="119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6" y="111"/>
                  </a:lnTo>
                  <a:lnTo>
                    <a:pt x="96" y="111"/>
                  </a:lnTo>
                  <a:close/>
                  <a:moveTo>
                    <a:pt x="36" y="70"/>
                  </a:moveTo>
                  <a:lnTo>
                    <a:pt x="3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3">
              <a:extLst>
                <a:ext uri="{FF2B5EF4-FFF2-40B4-BE49-F238E27FC236}">
                  <a16:creationId xmlns:a16="http://schemas.microsoft.com/office/drawing/2014/main" id="{158F1BA5-0ED1-4F16-8026-377C4ED5E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7937" y="5661025"/>
              <a:ext cx="38100" cy="523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33 h 33"/>
                <a:gd name="T4" fmla="*/ 12 w 24"/>
                <a:gd name="T5" fmla="*/ 0 h 33"/>
                <a:gd name="T6" fmla="*/ 12 w 24"/>
                <a:gd name="T7" fmla="*/ 0 h 33"/>
                <a:gd name="T8" fmla="*/ 24 w 24"/>
                <a:gd name="T9" fmla="*/ 33 h 33"/>
                <a:gd name="T10" fmla="*/ 24 w 24"/>
                <a:gd name="T11" fmla="*/ 33 h 33"/>
                <a:gd name="T12" fmla="*/ 0 w 24"/>
                <a:gd name="T13" fmla="*/ 33 h 33"/>
                <a:gd name="T14" fmla="*/ 0 w 2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lnTo>
                    <a:pt x="0" y="3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4">
              <a:extLst>
                <a:ext uri="{FF2B5EF4-FFF2-40B4-BE49-F238E27FC236}">
                  <a16:creationId xmlns:a16="http://schemas.microsoft.com/office/drawing/2014/main" id="{28096E8C-DF51-4C56-AAE0-61DC40460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22500" y="5507038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2 w 20"/>
                <a:gd name="T3" fmla="*/ 0 h 16"/>
                <a:gd name="T4" fmla="*/ 9 w 20"/>
                <a:gd name="T5" fmla="*/ 0 h 16"/>
                <a:gd name="T6" fmla="*/ 15 w 20"/>
                <a:gd name="T7" fmla="*/ 0 h 16"/>
                <a:gd name="T8" fmla="*/ 17 w 20"/>
                <a:gd name="T9" fmla="*/ 2 h 16"/>
                <a:gd name="T10" fmla="*/ 20 w 20"/>
                <a:gd name="T11" fmla="*/ 7 h 16"/>
                <a:gd name="T12" fmla="*/ 20 w 20"/>
                <a:gd name="T13" fmla="*/ 7 h 16"/>
                <a:gd name="T14" fmla="*/ 19 w 20"/>
                <a:gd name="T15" fmla="*/ 11 h 16"/>
                <a:gd name="T16" fmla="*/ 16 w 20"/>
                <a:gd name="T17" fmla="*/ 13 h 16"/>
                <a:gd name="T18" fmla="*/ 13 w 20"/>
                <a:gd name="T19" fmla="*/ 16 h 16"/>
                <a:gd name="T20" fmla="*/ 6 w 20"/>
                <a:gd name="T21" fmla="*/ 16 h 16"/>
                <a:gd name="T22" fmla="*/ 6 w 20"/>
                <a:gd name="T23" fmla="*/ 16 h 16"/>
                <a:gd name="T24" fmla="*/ 3 w 20"/>
                <a:gd name="T25" fmla="*/ 16 h 16"/>
                <a:gd name="T26" fmla="*/ 2 w 20"/>
                <a:gd name="T27" fmla="*/ 16 h 16"/>
                <a:gd name="T28" fmla="*/ 2 w 20"/>
                <a:gd name="T29" fmla="*/ 14 h 16"/>
                <a:gd name="T30" fmla="*/ 0 w 20"/>
                <a:gd name="T31" fmla="*/ 9 h 16"/>
                <a:gd name="T32" fmla="*/ 2 w 20"/>
                <a:gd name="T33" fmla="*/ 0 h 16"/>
                <a:gd name="T34" fmla="*/ 2 w 20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5">
              <a:extLst>
                <a:ext uri="{FF2B5EF4-FFF2-40B4-BE49-F238E27FC236}">
                  <a16:creationId xmlns:a16="http://schemas.microsoft.com/office/drawing/2014/main" id="{F4C94406-C9D7-4929-B1BC-82B23595A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4762" y="6197600"/>
              <a:ext cx="31750" cy="133350"/>
            </a:xfrm>
            <a:custGeom>
              <a:avLst/>
              <a:gdLst>
                <a:gd name="T0" fmla="*/ 20 w 20"/>
                <a:gd name="T1" fmla="*/ 0 h 84"/>
                <a:gd name="T2" fmla="*/ 20 w 20"/>
                <a:gd name="T3" fmla="*/ 0 h 84"/>
                <a:gd name="T4" fmla="*/ 20 w 20"/>
                <a:gd name="T5" fmla="*/ 84 h 84"/>
                <a:gd name="T6" fmla="*/ 20 w 20"/>
                <a:gd name="T7" fmla="*/ 84 h 84"/>
                <a:gd name="T8" fmla="*/ 0 w 20"/>
                <a:gd name="T9" fmla="*/ 84 h 84"/>
                <a:gd name="T10" fmla="*/ 0 w 20"/>
                <a:gd name="T11" fmla="*/ 84 h 84"/>
                <a:gd name="T12" fmla="*/ 0 w 20"/>
                <a:gd name="T13" fmla="*/ 0 h 84"/>
                <a:gd name="T14" fmla="*/ 0 w 20"/>
                <a:gd name="T15" fmla="*/ 0 h 84"/>
                <a:gd name="T16" fmla="*/ 20 w 20"/>
                <a:gd name="T17" fmla="*/ 0 h 84"/>
                <a:gd name="T18" fmla="*/ 20 w 20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84">
                  <a:moveTo>
                    <a:pt x="20" y="0"/>
                  </a:moveTo>
                  <a:lnTo>
                    <a:pt x="20" y="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56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id="{E1F83C84-DA57-4CD8-B1B6-3CEC4D797B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2275" y="5918200"/>
              <a:ext cx="341313" cy="339725"/>
            </a:xfrm>
            <a:custGeom>
              <a:avLst/>
              <a:gdLst>
                <a:gd name="T0" fmla="*/ 215 w 215"/>
                <a:gd name="T1" fmla="*/ 107 h 214"/>
                <a:gd name="T2" fmla="*/ 213 w 215"/>
                <a:gd name="T3" fmla="*/ 128 h 214"/>
                <a:gd name="T4" fmla="*/ 207 w 215"/>
                <a:gd name="T5" fmla="*/ 149 h 214"/>
                <a:gd name="T6" fmla="*/ 197 w 215"/>
                <a:gd name="T7" fmla="*/ 167 h 214"/>
                <a:gd name="T8" fmla="*/ 184 w 215"/>
                <a:gd name="T9" fmla="*/ 183 h 214"/>
                <a:gd name="T10" fmla="*/ 168 w 215"/>
                <a:gd name="T11" fmla="*/ 195 h 214"/>
                <a:gd name="T12" fmla="*/ 149 w 215"/>
                <a:gd name="T13" fmla="*/ 206 h 214"/>
                <a:gd name="T14" fmla="*/ 130 w 215"/>
                <a:gd name="T15" fmla="*/ 212 h 214"/>
                <a:gd name="T16" fmla="*/ 108 w 215"/>
                <a:gd name="T17" fmla="*/ 214 h 214"/>
                <a:gd name="T18" fmla="*/ 97 w 215"/>
                <a:gd name="T19" fmla="*/ 214 h 214"/>
                <a:gd name="T20" fmla="*/ 76 w 215"/>
                <a:gd name="T21" fmla="*/ 210 h 214"/>
                <a:gd name="T22" fmla="*/ 56 w 215"/>
                <a:gd name="T23" fmla="*/ 201 h 214"/>
                <a:gd name="T24" fmla="*/ 39 w 215"/>
                <a:gd name="T25" fmla="*/ 189 h 214"/>
                <a:gd name="T26" fmla="*/ 26 w 215"/>
                <a:gd name="T27" fmla="*/ 176 h 214"/>
                <a:gd name="T28" fmla="*/ 14 w 215"/>
                <a:gd name="T29" fmla="*/ 159 h 214"/>
                <a:gd name="T30" fmla="*/ 5 w 215"/>
                <a:gd name="T31" fmla="*/ 139 h 214"/>
                <a:gd name="T32" fmla="*/ 1 w 215"/>
                <a:gd name="T33" fmla="*/ 118 h 214"/>
                <a:gd name="T34" fmla="*/ 0 w 215"/>
                <a:gd name="T35" fmla="*/ 107 h 214"/>
                <a:gd name="T36" fmla="*/ 3 w 215"/>
                <a:gd name="T37" fmla="*/ 85 h 214"/>
                <a:gd name="T38" fmla="*/ 9 w 215"/>
                <a:gd name="T39" fmla="*/ 66 h 214"/>
                <a:gd name="T40" fmla="*/ 18 w 215"/>
                <a:gd name="T41" fmla="*/ 47 h 214"/>
                <a:gd name="T42" fmla="*/ 32 w 215"/>
                <a:gd name="T43" fmla="*/ 32 h 214"/>
                <a:gd name="T44" fmla="*/ 48 w 215"/>
                <a:gd name="T45" fmla="*/ 18 h 214"/>
                <a:gd name="T46" fmla="*/ 66 w 215"/>
                <a:gd name="T47" fmla="*/ 8 h 214"/>
                <a:gd name="T48" fmla="*/ 87 w 215"/>
                <a:gd name="T49" fmla="*/ 2 h 214"/>
                <a:gd name="T50" fmla="*/ 108 w 215"/>
                <a:gd name="T51" fmla="*/ 0 h 214"/>
                <a:gd name="T52" fmla="*/ 119 w 215"/>
                <a:gd name="T53" fmla="*/ 0 h 214"/>
                <a:gd name="T54" fmla="*/ 140 w 215"/>
                <a:gd name="T55" fmla="*/ 5 h 214"/>
                <a:gd name="T56" fmla="*/ 159 w 215"/>
                <a:gd name="T57" fmla="*/ 13 h 214"/>
                <a:gd name="T58" fmla="*/ 176 w 215"/>
                <a:gd name="T59" fmla="*/ 24 h 214"/>
                <a:gd name="T60" fmla="*/ 191 w 215"/>
                <a:gd name="T61" fmla="*/ 39 h 214"/>
                <a:gd name="T62" fmla="*/ 202 w 215"/>
                <a:gd name="T63" fmla="*/ 56 h 214"/>
                <a:gd name="T64" fmla="*/ 210 w 215"/>
                <a:gd name="T65" fmla="*/ 76 h 214"/>
                <a:gd name="T66" fmla="*/ 215 w 215"/>
                <a:gd name="T67" fmla="*/ 96 h 214"/>
                <a:gd name="T68" fmla="*/ 215 w 215"/>
                <a:gd name="T6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214">
                  <a:moveTo>
                    <a:pt x="215" y="107"/>
                  </a:moveTo>
                  <a:lnTo>
                    <a:pt x="215" y="107"/>
                  </a:lnTo>
                  <a:lnTo>
                    <a:pt x="215" y="118"/>
                  </a:lnTo>
                  <a:lnTo>
                    <a:pt x="213" y="128"/>
                  </a:lnTo>
                  <a:lnTo>
                    <a:pt x="210" y="139"/>
                  </a:lnTo>
                  <a:lnTo>
                    <a:pt x="207" y="149"/>
                  </a:lnTo>
                  <a:lnTo>
                    <a:pt x="202" y="159"/>
                  </a:lnTo>
                  <a:lnTo>
                    <a:pt x="197" y="167"/>
                  </a:lnTo>
                  <a:lnTo>
                    <a:pt x="191" y="176"/>
                  </a:lnTo>
                  <a:lnTo>
                    <a:pt x="184" y="183"/>
                  </a:lnTo>
                  <a:lnTo>
                    <a:pt x="176" y="189"/>
                  </a:lnTo>
                  <a:lnTo>
                    <a:pt x="168" y="195"/>
                  </a:lnTo>
                  <a:lnTo>
                    <a:pt x="159" y="201"/>
                  </a:lnTo>
                  <a:lnTo>
                    <a:pt x="149" y="206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19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97" y="214"/>
                  </a:lnTo>
                  <a:lnTo>
                    <a:pt x="87" y="212"/>
                  </a:lnTo>
                  <a:lnTo>
                    <a:pt x="76" y="210"/>
                  </a:lnTo>
                  <a:lnTo>
                    <a:pt x="66" y="206"/>
                  </a:lnTo>
                  <a:lnTo>
                    <a:pt x="56" y="201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3"/>
                  </a:lnTo>
                  <a:lnTo>
                    <a:pt x="26" y="176"/>
                  </a:lnTo>
                  <a:lnTo>
                    <a:pt x="18" y="167"/>
                  </a:lnTo>
                  <a:lnTo>
                    <a:pt x="14" y="159"/>
                  </a:lnTo>
                  <a:lnTo>
                    <a:pt x="9" y="149"/>
                  </a:lnTo>
                  <a:lnTo>
                    <a:pt x="5" y="139"/>
                  </a:lnTo>
                  <a:lnTo>
                    <a:pt x="3" y="128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" y="96"/>
                  </a:lnTo>
                  <a:lnTo>
                    <a:pt x="3" y="85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8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5"/>
                  </a:lnTo>
                  <a:lnTo>
                    <a:pt x="149" y="8"/>
                  </a:lnTo>
                  <a:lnTo>
                    <a:pt x="159" y="13"/>
                  </a:lnTo>
                  <a:lnTo>
                    <a:pt x="168" y="18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2" y="56"/>
                  </a:lnTo>
                  <a:lnTo>
                    <a:pt x="207" y="66"/>
                  </a:lnTo>
                  <a:lnTo>
                    <a:pt x="210" y="76"/>
                  </a:lnTo>
                  <a:lnTo>
                    <a:pt x="213" y="85"/>
                  </a:lnTo>
                  <a:lnTo>
                    <a:pt x="215" y="96"/>
                  </a:lnTo>
                  <a:lnTo>
                    <a:pt x="215" y="107"/>
                  </a:lnTo>
                  <a:lnTo>
                    <a:pt x="215" y="107"/>
                  </a:lnTo>
                  <a:close/>
                </a:path>
              </a:pathLst>
            </a:custGeom>
            <a:solidFill>
              <a:srgbClr val="DCF1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7">
              <a:extLst>
                <a:ext uri="{FF2B5EF4-FFF2-40B4-BE49-F238E27FC236}">
                  <a16:creationId xmlns:a16="http://schemas.microsoft.com/office/drawing/2014/main" id="{17AA3A10-7070-4299-8F45-B7736664B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  <a:gd name="T114" fmla="*/ 0 w 137"/>
                <a:gd name="T115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3C1347D1-E8D9-470E-BD73-38B336602D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id="{DE630064-3DB9-4CA1-8157-245BB42EA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87512" y="5926138"/>
              <a:ext cx="336550" cy="336550"/>
            </a:xfrm>
            <a:custGeom>
              <a:avLst/>
              <a:gdLst>
                <a:gd name="T0" fmla="*/ 47 w 212"/>
                <a:gd name="T1" fmla="*/ 16 h 212"/>
                <a:gd name="T2" fmla="*/ 67 w 212"/>
                <a:gd name="T3" fmla="*/ 6 h 212"/>
                <a:gd name="T4" fmla="*/ 88 w 212"/>
                <a:gd name="T5" fmla="*/ 1 h 212"/>
                <a:gd name="T6" fmla="*/ 107 w 212"/>
                <a:gd name="T7" fmla="*/ 0 h 212"/>
                <a:gd name="T8" fmla="*/ 128 w 212"/>
                <a:gd name="T9" fmla="*/ 2 h 212"/>
                <a:gd name="T10" fmla="*/ 148 w 212"/>
                <a:gd name="T11" fmla="*/ 8 h 212"/>
                <a:gd name="T12" fmla="*/ 166 w 212"/>
                <a:gd name="T13" fmla="*/ 18 h 212"/>
                <a:gd name="T14" fmla="*/ 182 w 212"/>
                <a:gd name="T15" fmla="*/ 31 h 212"/>
                <a:gd name="T16" fmla="*/ 195 w 212"/>
                <a:gd name="T17" fmla="*/ 47 h 212"/>
                <a:gd name="T18" fmla="*/ 200 w 212"/>
                <a:gd name="T19" fmla="*/ 57 h 212"/>
                <a:gd name="T20" fmla="*/ 207 w 212"/>
                <a:gd name="T21" fmla="*/ 77 h 212"/>
                <a:gd name="T22" fmla="*/ 211 w 212"/>
                <a:gd name="T23" fmla="*/ 97 h 212"/>
                <a:gd name="T24" fmla="*/ 211 w 212"/>
                <a:gd name="T25" fmla="*/ 118 h 212"/>
                <a:gd name="T26" fmla="*/ 206 w 212"/>
                <a:gd name="T27" fmla="*/ 138 h 212"/>
                <a:gd name="T28" fmla="*/ 199 w 212"/>
                <a:gd name="T29" fmla="*/ 156 h 212"/>
                <a:gd name="T30" fmla="*/ 187 w 212"/>
                <a:gd name="T31" fmla="*/ 173 h 212"/>
                <a:gd name="T32" fmla="*/ 172 w 212"/>
                <a:gd name="T33" fmla="*/ 188 h 212"/>
                <a:gd name="T34" fmla="*/ 163 w 212"/>
                <a:gd name="T35" fmla="*/ 195 h 212"/>
                <a:gd name="T36" fmla="*/ 144 w 212"/>
                <a:gd name="T37" fmla="*/ 205 h 212"/>
                <a:gd name="T38" fmla="*/ 124 w 212"/>
                <a:gd name="T39" fmla="*/ 210 h 212"/>
                <a:gd name="T40" fmla="*/ 104 w 212"/>
                <a:gd name="T41" fmla="*/ 212 h 212"/>
                <a:gd name="T42" fmla="*/ 83 w 212"/>
                <a:gd name="T43" fmla="*/ 210 h 212"/>
                <a:gd name="T44" fmla="*/ 63 w 212"/>
                <a:gd name="T45" fmla="*/ 204 h 212"/>
                <a:gd name="T46" fmla="*/ 46 w 212"/>
                <a:gd name="T47" fmla="*/ 193 h 212"/>
                <a:gd name="T48" fmla="*/ 29 w 212"/>
                <a:gd name="T49" fmla="*/ 181 h 212"/>
                <a:gd name="T50" fmla="*/ 15 w 212"/>
                <a:gd name="T51" fmla="*/ 163 h 212"/>
                <a:gd name="T52" fmla="*/ 11 w 212"/>
                <a:gd name="T53" fmla="*/ 154 h 212"/>
                <a:gd name="T54" fmla="*/ 3 w 212"/>
                <a:gd name="T55" fmla="*/ 134 h 212"/>
                <a:gd name="T56" fmla="*/ 0 w 212"/>
                <a:gd name="T57" fmla="*/ 113 h 212"/>
                <a:gd name="T58" fmla="*/ 0 w 212"/>
                <a:gd name="T59" fmla="*/ 93 h 212"/>
                <a:gd name="T60" fmla="*/ 4 w 212"/>
                <a:gd name="T61" fmla="*/ 73 h 212"/>
                <a:gd name="T62" fmla="*/ 12 w 212"/>
                <a:gd name="T63" fmla="*/ 55 h 212"/>
                <a:gd name="T64" fmla="*/ 24 w 212"/>
                <a:gd name="T65" fmla="*/ 38 h 212"/>
                <a:gd name="T66" fmla="*/ 39 w 212"/>
                <a:gd name="T67" fmla="*/ 23 h 212"/>
                <a:gd name="T68" fmla="*/ 47 w 212"/>
                <a:gd name="T69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47" y="16"/>
                  </a:moveTo>
                  <a:lnTo>
                    <a:pt x="47" y="16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3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3" y="24"/>
                  </a:lnTo>
                  <a:lnTo>
                    <a:pt x="182" y="31"/>
                  </a:lnTo>
                  <a:lnTo>
                    <a:pt x="188" y="39"/>
                  </a:lnTo>
                  <a:lnTo>
                    <a:pt x="195" y="47"/>
                  </a:lnTo>
                  <a:lnTo>
                    <a:pt x="195" y="47"/>
                  </a:lnTo>
                  <a:lnTo>
                    <a:pt x="200" y="57"/>
                  </a:lnTo>
                  <a:lnTo>
                    <a:pt x="205" y="67"/>
                  </a:lnTo>
                  <a:lnTo>
                    <a:pt x="207" y="77"/>
                  </a:lnTo>
                  <a:lnTo>
                    <a:pt x="210" y="88"/>
                  </a:lnTo>
                  <a:lnTo>
                    <a:pt x="211" y="97"/>
                  </a:lnTo>
                  <a:lnTo>
                    <a:pt x="212" y="107"/>
                  </a:lnTo>
                  <a:lnTo>
                    <a:pt x="211" y="118"/>
                  </a:lnTo>
                  <a:lnTo>
                    <a:pt x="210" y="128"/>
                  </a:lnTo>
                  <a:lnTo>
                    <a:pt x="206" y="138"/>
                  </a:lnTo>
                  <a:lnTo>
                    <a:pt x="204" y="148"/>
                  </a:lnTo>
                  <a:lnTo>
                    <a:pt x="199" y="156"/>
                  </a:lnTo>
                  <a:lnTo>
                    <a:pt x="193" y="166"/>
                  </a:lnTo>
                  <a:lnTo>
                    <a:pt x="187" y="173"/>
                  </a:lnTo>
                  <a:lnTo>
                    <a:pt x="179" y="182"/>
                  </a:lnTo>
                  <a:lnTo>
                    <a:pt x="172" y="188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54" y="200"/>
                  </a:lnTo>
                  <a:lnTo>
                    <a:pt x="144" y="205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13" y="211"/>
                  </a:lnTo>
                  <a:lnTo>
                    <a:pt x="104" y="212"/>
                  </a:lnTo>
                  <a:lnTo>
                    <a:pt x="93" y="211"/>
                  </a:lnTo>
                  <a:lnTo>
                    <a:pt x="83" y="210"/>
                  </a:lnTo>
                  <a:lnTo>
                    <a:pt x="73" y="206"/>
                  </a:lnTo>
                  <a:lnTo>
                    <a:pt x="63" y="204"/>
                  </a:lnTo>
                  <a:lnTo>
                    <a:pt x="55" y="199"/>
                  </a:lnTo>
                  <a:lnTo>
                    <a:pt x="46" y="193"/>
                  </a:lnTo>
                  <a:lnTo>
                    <a:pt x="37" y="187"/>
                  </a:lnTo>
                  <a:lnTo>
                    <a:pt x="29" y="181"/>
                  </a:lnTo>
                  <a:lnTo>
                    <a:pt x="23" y="172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54"/>
                  </a:lnTo>
                  <a:lnTo>
                    <a:pt x="6" y="144"/>
                  </a:lnTo>
                  <a:lnTo>
                    <a:pt x="3" y="134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noFill/>
            <a:ln w="20638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0">
              <a:extLst>
                <a:ext uri="{FF2B5EF4-FFF2-40B4-BE49-F238E27FC236}">
                  <a16:creationId xmlns:a16="http://schemas.microsoft.com/office/drawing/2014/main" id="{D737417D-408A-467A-8BF2-59ACD603E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9 w 44"/>
                <a:gd name="T5" fmla="*/ 155 h 155"/>
                <a:gd name="T6" fmla="*/ 18 w 44"/>
                <a:gd name="T7" fmla="*/ 154 h 155"/>
                <a:gd name="T8" fmla="*/ 25 w 44"/>
                <a:gd name="T9" fmla="*/ 151 h 155"/>
                <a:gd name="T10" fmla="*/ 31 w 44"/>
                <a:gd name="T11" fmla="*/ 147 h 155"/>
                <a:gd name="T12" fmla="*/ 36 w 44"/>
                <a:gd name="T13" fmla="*/ 143 h 155"/>
                <a:gd name="T14" fmla="*/ 40 w 44"/>
                <a:gd name="T15" fmla="*/ 135 h 155"/>
                <a:gd name="T16" fmla="*/ 42 w 44"/>
                <a:gd name="T17" fmla="*/ 128 h 155"/>
                <a:gd name="T18" fmla="*/ 44 w 44"/>
                <a:gd name="T19" fmla="*/ 119 h 155"/>
                <a:gd name="T20" fmla="*/ 44 w 44"/>
                <a:gd name="T21" fmla="*/ 119 h 155"/>
                <a:gd name="T22" fmla="*/ 44 w 44"/>
                <a:gd name="T23" fmla="*/ 36 h 155"/>
                <a:gd name="T24" fmla="*/ 44 w 44"/>
                <a:gd name="T25" fmla="*/ 36 h 155"/>
                <a:gd name="T26" fmla="*/ 42 w 44"/>
                <a:gd name="T27" fmla="*/ 26 h 155"/>
                <a:gd name="T28" fmla="*/ 40 w 44"/>
                <a:gd name="T29" fmla="*/ 19 h 155"/>
                <a:gd name="T30" fmla="*/ 36 w 44"/>
                <a:gd name="T31" fmla="*/ 12 h 155"/>
                <a:gd name="T32" fmla="*/ 31 w 44"/>
                <a:gd name="T33" fmla="*/ 7 h 155"/>
                <a:gd name="T34" fmla="*/ 25 w 44"/>
                <a:gd name="T35" fmla="*/ 2 h 155"/>
                <a:gd name="T36" fmla="*/ 18 w 44"/>
                <a:gd name="T37" fmla="*/ 0 h 155"/>
                <a:gd name="T38" fmla="*/ 9 w 44"/>
                <a:gd name="T39" fmla="*/ 0 h 155"/>
                <a:gd name="T40" fmla="*/ 0 w 44"/>
                <a:gd name="T41" fmla="*/ 0 h 155"/>
                <a:gd name="T42" fmla="*/ 0 w 44"/>
                <a:gd name="T43" fmla="*/ 0 h 155"/>
                <a:gd name="T44" fmla="*/ 0 w 44"/>
                <a:gd name="T45" fmla="*/ 19 h 155"/>
                <a:gd name="T46" fmla="*/ 0 w 44"/>
                <a:gd name="T47" fmla="*/ 19 h 155"/>
                <a:gd name="T48" fmla="*/ 13 w 44"/>
                <a:gd name="T49" fmla="*/ 22 h 155"/>
                <a:gd name="T50" fmla="*/ 17 w 44"/>
                <a:gd name="T51" fmla="*/ 23 h 155"/>
                <a:gd name="T52" fmla="*/ 19 w 44"/>
                <a:gd name="T53" fmla="*/ 24 h 155"/>
                <a:gd name="T54" fmla="*/ 20 w 44"/>
                <a:gd name="T55" fmla="*/ 28 h 155"/>
                <a:gd name="T56" fmla="*/ 22 w 44"/>
                <a:gd name="T57" fmla="*/ 31 h 155"/>
                <a:gd name="T58" fmla="*/ 23 w 44"/>
                <a:gd name="T59" fmla="*/ 44 h 155"/>
                <a:gd name="T60" fmla="*/ 23 w 44"/>
                <a:gd name="T61" fmla="*/ 44 h 155"/>
                <a:gd name="T62" fmla="*/ 22 w 44"/>
                <a:gd name="T63" fmla="*/ 112 h 155"/>
                <a:gd name="T64" fmla="*/ 22 w 44"/>
                <a:gd name="T65" fmla="*/ 112 h 155"/>
                <a:gd name="T66" fmla="*/ 22 w 44"/>
                <a:gd name="T67" fmla="*/ 123 h 155"/>
                <a:gd name="T68" fmla="*/ 20 w 44"/>
                <a:gd name="T69" fmla="*/ 127 h 155"/>
                <a:gd name="T70" fmla="*/ 19 w 44"/>
                <a:gd name="T71" fmla="*/ 129 h 155"/>
                <a:gd name="T72" fmla="*/ 17 w 44"/>
                <a:gd name="T73" fmla="*/ 132 h 155"/>
                <a:gd name="T74" fmla="*/ 13 w 44"/>
                <a:gd name="T75" fmla="*/ 133 h 155"/>
                <a:gd name="T76" fmla="*/ 2 w 44"/>
                <a:gd name="T77" fmla="*/ 134 h 155"/>
                <a:gd name="T78" fmla="*/ 2 w 44"/>
                <a:gd name="T79" fmla="*/ 134 h 155"/>
                <a:gd name="T80" fmla="*/ 0 w 44"/>
                <a:gd name="T81" fmla="*/ 135 h 155"/>
                <a:gd name="T82" fmla="*/ 0 w 44"/>
                <a:gd name="T83" fmla="*/ 13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9" y="155"/>
                  </a:lnTo>
                  <a:lnTo>
                    <a:pt x="18" y="154"/>
                  </a:lnTo>
                  <a:lnTo>
                    <a:pt x="25" y="151"/>
                  </a:lnTo>
                  <a:lnTo>
                    <a:pt x="31" y="147"/>
                  </a:lnTo>
                  <a:lnTo>
                    <a:pt x="36" y="143"/>
                  </a:lnTo>
                  <a:lnTo>
                    <a:pt x="40" y="135"/>
                  </a:lnTo>
                  <a:lnTo>
                    <a:pt x="42" y="128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6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1" y="7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0" y="28"/>
                  </a:lnTo>
                  <a:lnTo>
                    <a:pt x="22" y="31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23"/>
                  </a:lnTo>
                  <a:lnTo>
                    <a:pt x="20" y="127"/>
                  </a:lnTo>
                  <a:lnTo>
                    <a:pt x="19" y="129"/>
                  </a:lnTo>
                  <a:lnTo>
                    <a:pt x="17" y="132"/>
                  </a:lnTo>
                  <a:lnTo>
                    <a:pt x="13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1">
              <a:extLst>
                <a:ext uri="{FF2B5EF4-FFF2-40B4-BE49-F238E27FC236}">
                  <a16:creationId xmlns:a16="http://schemas.microsoft.com/office/drawing/2014/main" id="{B6FD123A-93DF-432F-9F02-94666059A0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35 w 44"/>
                <a:gd name="T5" fmla="*/ 0 h 155"/>
                <a:gd name="T6" fmla="*/ 27 w 44"/>
                <a:gd name="T7" fmla="*/ 1 h 155"/>
                <a:gd name="T8" fmla="*/ 20 w 44"/>
                <a:gd name="T9" fmla="*/ 3 h 155"/>
                <a:gd name="T10" fmla="*/ 14 w 44"/>
                <a:gd name="T11" fmla="*/ 6 h 155"/>
                <a:gd name="T12" fmla="*/ 8 w 44"/>
                <a:gd name="T13" fmla="*/ 11 h 155"/>
                <a:gd name="T14" fmla="*/ 4 w 44"/>
                <a:gd name="T15" fmla="*/ 17 h 155"/>
                <a:gd name="T16" fmla="*/ 2 w 44"/>
                <a:gd name="T17" fmla="*/ 23 h 155"/>
                <a:gd name="T18" fmla="*/ 2 w 44"/>
                <a:gd name="T19" fmla="*/ 31 h 155"/>
                <a:gd name="T20" fmla="*/ 2 w 44"/>
                <a:gd name="T21" fmla="*/ 31 h 155"/>
                <a:gd name="T22" fmla="*/ 0 w 44"/>
                <a:gd name="T23" fmla="*/ 77 h 155"/>
                <a:gd name="T24" fmla="*/ 2 w 44"/>
                <a:gd name="T25" fmla="*/ 123 h 155"/>
                <a:gd name="T26" fmla="*/ 2 w 44"/>
                <a:gd name="T27" fmla="*/ 123 h 155"/>
                <a:gd name="T28" fmla="*/ 2 w 44"/>
                <a:gd name="T29" fmla="*/ 132 h 155"/>
                <a:gd name="T30" fmla="*/ 5 w 44"/>
                <a:gd name="T31" fmla="*/ 138 h 155"/>
                <a:gd name="T32" fmla="*/ 9 w 44"/>
                <a:gd name="T33" fmla="*/ 144 h 155"/>
                <a:gd name="T34" fmla="*/ 15 w 44"/>
                <a:gd name="T35" fmla="*/ 149 h 155"/>
                <a:gd name="T36" fmla="*/ 21 w 44"/>
                <a:gd name="T37" fmla="*/ 152 h 155"/>
                <a:gd name="T38" fmla="*/ 28 w 44"/>
                <a:gd name="T39" fmla="*/ 155 h 155"/>
                <a:gd name="T40" fmla="*/ 36 w 44"/>
                <a:gd name="T41" fmla="*/ 155 h 155"/>
                <a:gd name="T42" fmla="*/ 44 w 44"/>
                <a:gd name="T43" fmla="*/ 154 h 155"/>
                <a:gd name="T44" fmla="*/ 44 w 44"/>
                <a:gd name="T45" fmla="*/ 154 h 155"/>
                <a:gd name="T46" fmla="*/ 44 w 44"/>
                <a:gd name="T47" fmla="*/ 134 h 155"/>
                <a:gd name="T48" fmla="*/ 44 w 44"/>
                <a:gd name="T49" fmla="*/ 134 h 155"/>
                <a:gd name="T50" fmla="*/ 36 w 44"/>
                <a:gd name="T51" fmla="*/ 134 h 155"/>
                <a:gd name="T52" fmla="*/ 36 w 44"/>
                <a:gd name="T53" fmla="*/ 134 h 155"/>
                <a:gd name="T54" fmla="*/ 30 w 44"/>
                <a:gd name="T55" fmla="*/ 133 h 155"/>
                <a:gd name="T56" fmla="*/ 26 w 44"/>
                <a:gd name="T57" fmla="*/ 130 h 155"/>
                <a:gd name="T58" fmla="*/ 24 w 44"/>
                <a:gd name="T59" fmla="*/ 125 h 155"/>
                <a:gd name="T60" fmla="*/ 22 w 44"/>
                <a:gd name="T61" fmla="*/ 121 h 155"/>
                <a:gd name="T62" fmla="*/ 22 w 44"/>
                <a:gd name="T63" fmla="*/ 121 h 155"/>
                <a:gd name="T64" fmla="*/ 22 w 44"/>
                <a:gd name="T65" fmla="*/ 34 h 155"/>
                <a:gd name="T66" fmla="*/ 22 w 44"/>
                <a:gd name="T67" fmla="*/ 34 h 155"/>
                <a:gd name="T68" fmla="*/ 24 w 44"/>
                <a:gd name="T69" fmla="*/ 28 h 155"/>
                <a:gd name="T70" fmla="*/ 26 w 44"/>
                <a:gd name="T71" fmla="*/ 24 h 155"/>
                <a:gd name="T72" fmla="*/ 30 w 44"/>
                <a:gd name="T73" fmla="*/ 22 h 155"/>
                <a:gd name="T74" fmla="*/ 36 w 44"/>
                <a:gd name="T75" fmla="*/ 20 h 155"/>
                <a:gd name="T76" fmla="*/ 36 w 44"/>
                <a:gd name="T77" fmla="*/ 20 h 155"/>
                <a:gd name="T78" fmla="*/ 44 w 44"/>
                <a:gd name="T79" fmla="*/ 19 h 155"/>
                <a:gd name="T80" fmla="*/ 44 w 44"/>
                <a:gd name="T81" fmla="*/ 19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77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32"/>
                  </a:lnTo>
                  <a:lnTo>
                    <a:pt x="5" y="138"/>
                  </a:lnTo>
                  <a:lnTo>
                    <a:pt x="9" y="144"/>
                  </a:lnTo>
                  <a:lnTo>
                    <a:pt x="15" y="149"/>
                  </a:lnTo>
                  <a:lnTo>
                    <a:pt x="21" y="152"/>
                  </a:lnTo>
                  <a:lnTo>
                    <a:pt x="28" y="155"/>
                  </a:lnTo>
                  <a:lnTo>
                    <a:pt x="36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0" y="133"/>
                  </a:lnTo>
                  <a:lnTo>
                    <a:pt x="26" y="130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2">
              <a:extLst>
                <a:ext uri="{FF2B5EF4-FFF2-40B4-BE49-F238E27FC236}">
                  <a16:creationId xmlns:a16="http://schemas.microsoft.com/office/drawing/2014/main" id="{C2568B68-A019-4231-86EC-18F7811145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  <a:gd name="T10" fmla="*/ 21 w 21"/>
                <a:gd name="T11" fmla="*/ 0 h 19"/>
                <a:gd name="T12" fmla="*/ 0 w 21"/>
                <a:gd name="T13" fmla="*/ 0 h 19"/>
                <a:gd name="T14" fmla="*/ 0 w 21"/>
                <a:gd name="T15" fmla="*/ 0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3">
              <a:extLst>
                <a:ext uri="{FF2B5EF4-FFF2-40B4-BE49-F238E27FC236}">
                  <a16:creationId xmlns:a16="http://schemas.microsoft.com/office/drawing/2014/main" id="{A38532CC-A69D-4B46-93F3-92B90F3156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6413"/>
              <a:ext cx="31750" cy="30163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0 w 20"/>
                <a:gd name="T5" fmla="*/ 19 h 19"/>
                <a:gd name="T6" fmla="*/ 0 w 20"/>
                <a:gd name="T7" fmla="*/ 19 h 19"/>
                <a:gd name="T8" fmla="*/ 20 w 20"/>
                <a:gd name="T9" fmla="*/ 19 h 19"/>
                <a:gd name="T10" fmla="*/ 20 w 20"/>
                <a:gd name="T11" fmla="*/ 19 h 19"/>
                <a:gd name="T12" fmla="*/ 20 w 20"/>
                <a:gd name="T13" fmla="*/ 0 h 19"/>
                <a:gd name="T14" fmla="*/ 20 w 20"/>
                <a:gd name="T15" fmla="*/ 0 h 19"/>
                <a:gd name="T16" fmla="*/ 0 w 20"/>
                <a:gd name="T17" fmla="*/ 0 h 19"/>
                <a:gd name="T18" fmla="*/ 0 w 2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968DB4A4-6D30-42C9-B709-70F2327D3A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20 w 20"/>
                <a:gd name="T5" fmla="*/ 0 h 21"/>
                <a:gd name="T6" fmla="*/ 20 w 20"/>
                <a:gd name="T7" fmla="*/ 0 h 21"/>
                <a:gd name="T8" fmla="*/ 0 w 20"/>
                <a:gd name="T9" fmla="*/ 0 h 21"/>
                <a:gd name="T10" fmla="*/ 0 w 20"/>
                <a:gd name="T11" fmla="*/ 0 h 21"/>
                <a:gd name="T12" fmla="*/ 0 w 20"/>
                <a:gd name="T13" fmla="*/ 21 h 21"/>
                <a:gd name="T14" fmla="*/ 0 w 20"/>
                <a:gd name="T15" fmla="*/ 21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id="{DDAF2027-56A1-4D06-87D2-64711619B2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0 w 44"/>
                <a:gd name="T5" fmla="*/ 135 h 155"/>
                <a:gd name="T6" fmla="*/ 0 w 44"/>
                <a:gd name="T7" fmla="*/ 135 h 155"/>
                <a:gd name="T8" fmla="*/ 2 w 44"/>
                <a:gd name="T9" fmla="*/ 134 h 155"/>
                <a:gd name="T10" fmla="*/ 2 w 44"/>
                <a:gd name="T11" fmla="*/ 134 h 155"/>
                <a:gd name="T12" fmla="*/ 13 w 44"/>
                <a:gd name="T13" fmla="*/ 133 h 155"/>
                <a:gd name="T14" fmla="*/ 17 w 44"/>
                <a:gd name="T15" fmla="*/ 132 h 155"/>
                <a:gd name="T16" fmla="*/ 19 w 44"/>
                <a:gd name="T17" fmla="*/ 129 h 155"/>
                <a:gd name="T18" fmla="*/ 20 w 44"/>
                <a:gd name="T19" fmla="*/ 127 h 155"/>
                <a:gd name="T20" fmla="*/ 22 w 44"/>
                <a:gd name="T21" fmla="*/ 123 h 155"/>
                <a:gd name="T22" fmla="*/ 22 w 44"/>
                <a:gd name="T23" fmla="*/ 112 h 155"/>
                <a:gd name="T24" fmla="*/ 22 w 44"/>
                <a:gd name="T25" fmla="*/ 112 h 155"/>
                <a:gd name="T26" fmla="*/ 23 w 44"/>
                <a:gd name="T27" fmla="*/ 44 h 155"/>
                <a:gd name="T28" fmla="*/ 23 w 44"/>
                <a:gd name="T29" fmla="*/ 44 h 155"/>
                <a:gd name="T30" fmla="*/ 22 w 44"/>
                <a:gd name="T31" fmla="*/ 31 h 155"/>
                <a:gd name="T32" fmla="*/ 20 w 44"/>
                <a:gd name="T33" fmla="*/ 28 h 155"/>
                <a:gd name="T34" fmla="*/ 19 w 44"/>
                <a:gd name="T35" fmla="*/ 24 h 155"/>
                <a:gd name="T36" fmla="*/ 17 w 44"/>
                <a:gd name="T37" fmla="*/ 23 h 155"/>
                <a:gd name="T38" fmla="*/ 13 w 44"/>
                <a:gd name="T39" fmla="*/ 22 h 155"/>
                <a:gd name="T40" fmla="*/ 0 w 44"/>
                <a:gd name="T41" fmla="*/ 19 h 155"/>
                <a:gd name="T42" fmla="*/ 0 w 44"/>
                <a:gd name="T43" fmla="*/ 19 h 155"/>
                <a:gd name="T44" fmla="*/ 0 w 44"/>
                <a:gd name="T45" fmla="*/ 0 h 155"/>
                <a:gd name="T46" fmla="*/ 0 w 44"/>
                <a:gd name="T47" fmla="*/ 0 h 155"/>
                <a:gd name="T48" fmla="*/ 9 w 44"/>
                <a:gd name="T49" fmla="*/ 0 h 155"/>
                <a:gd name="T50" fmla="*/ 18 w 44"/>
                <a:gd name="T51" fmla="*/ 0 h 155"/>
                <a:gd name="T52" fmla="*/ 25 w 44"/>
                <a:gd name="T53" fmla="*/ 2 h 155"/>
                <a:gd name="T54" fmla="*/ 31 w 44"/>
                <a:gd name="T55" fmla="*/ 7 h 155"/>
                <a:gd name="T56" fmla="*/ 36 w 44"/>
                <a:gd name="T57" fmla="*/ 12 h 155"/>
                <a:gd name="T58" fmla="*/ 40 w 44"/>
                <a:gd name="T59" fmla="*/ 19 h 155"/>
                <a:gd name="T60" fmla="*/ 42 w 44"/>
                <a:gd name="T61" fmla="*/ 26 h 155"/>
                <a:gd name="T62" fmla="*/ 44 w 44"/>
                <a:gd name="T63" fmla="*/ 36 h 155"/>
                <a:gd name="T64" fmla="*/ 44 w 44"/>
                <a:gd name="T65" fmla="*/ 36 h 155"/>
                <a:gd name="T66" fmla="*/ 44 w 44"/>
                <a:gd name="T67" fmla="*/ 119 h 155"/>
                <a:gd name="T68" fmla="*/ 44 w 44"/>
                <a:gd name="T69" fmla="*/ 119 h 155"/>
                <a:gd name="T70" fmla="*/ 42 w 44"/>
                <a:gd name="T71" fmla="*/ 128 h 155"/>
                <a:gd name="T72" fmla="*/ 40 w 44"/>
                <a:gd name="T73" fmla="*/ 135 h 155"/>
                <a:gd name="T74" fmla="*/ 36 w 44"/>
                <a:gd name="T75" fmla="*/ 143 h 155"/>
                <a:gd name="T76" fmla="*/ 31 w 44"/>
                <a:gd name="T77" fmla="*/ 147 h 155"/>
                <a:gd name="T78" fmla="*/ 25 w 44"/>
                <a:gd name="T79" fmla="*/ 151 h 155"/>
                <a:gd name="T80" fmla="*/ 18 w 44"/>
                <a:gd name="T81" fmla="*/ 154 h 155"/>
                <a:gd name="T82" fmla="*/ 9 w 44"/>
                <a:gd name="T83" fmla="*/ 15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3" y="133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20" y="127"/>
                  </a:lnTo>
                  <a:lnTo>
                    <a:pt x="22" y="12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28"/>
                  </a:lnTo>
                  <a:lnTo>
                    <a:pt x="40" y="135"/>
                  </a:lnTo>
                  <a:lnTo>
                    <a:pt x="36" y="143"/>
                  </a:lnTo>
                  <a:lnTo>
                    <a:pt x="31" y="147"/>
                  </a:lnTo>
                  <a:lnTo>
                    <a:pt x="25" y="151"/>
                  </a:lnTo>
                  <a:lnTo>
                    <a:pt x="18" y="154"/>
                  </a:lnTo>
                  <a:lnTo>
                    <a:pt x="9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6">
              <a:extLst>
                <a:ext uri="{FF2B5EF4-FFF2-40B4-BE49-F238E27FC236}">
                  <a16:creationId xmlns:a16="http://schemas.microsoft.com/office/drawing/2014/main" id="{0444C723-A16A-4076-B24F-871F50A35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44 w 44"/>
                <a:gd name="T5" fmla="*/ 19 h 155"/>
                <a:gd name="T6" fmla="*/ 44 w 44"/>
                <a:gd name="T7" fmla="*/ 19 h 155"/>
                <a:gd name="T8" fmla="*/ 36 w 44"/>
                <a:gd name="T9" fmla="*/ 20 h 155"/>
                <a:gd name="T10" fmla="*/ 36 w 44"/>
                <a:gd name="T11" fmla="*/ 20 h 155"/>
                <a:gd name="T12" fmla="*/ 30 w 44"/>
                <a:gd name="T13" fmla="*/ 22 h 155"/>
                <a:gd name="T14" fmla="*/ 26 w 44"/>
                <a:gd name="T15" fmla="*/ 24 h 155"/>
                <a:gd name="T16" fmla="*/ 24 w 44"/>
                <a:gd name="T17" fmla="*/ 28 h 155"/>
                <a:gd name="T18" fmla="*/ 22 w 44"/>
                <a:gd name="T19" fmla="*/ 34 h 155"/>
                <a:gd name="T20" fmla="*/ 22 w 44"/>
                <a:gd name="T21" fmla="*/ 34 h 155"/>
                <a:gd name="T22" fmla="*/ 22 w 44"/>
                <a:gd name="T23" fmla="*/ 121 h 155"/>
                <a:gd name="T24" fmla="*/ 22 w 44"/>
                <a:gd name="T25" fmla="*/ 121 h 155"/>
                <a:gd name="T26" fmla="*/ 24 w 44"/>
                <a:gd name="T27" fmla="*/ 125 h 155"/>
                <a:gd name="T28" fmla="*/ 26 w 44"/>
                <a:gd name="T29" fmla="*/ 130 h 155"/>
                <a:gd name="T30" fmla="*/ 30 w 44"/>
                <a:gd name="T31" fmla="*/ 133 h 155"/>
                <a:gd name="T32" fmla="*/ 36 w 44"/>
                <a:gd name="T33" fmla="*/ 134 h 155"/>
                <a:gd name="T34" fmla="*/ 36 w 44"/>
                <a:gd name="T35" fmla="*/ 134 h 155"/>
                <a:gd name="T36" fmla="*/ 44 w 44"/>
                <a:gd name="T37" fmla="*/ 134 h 155"/>
                <a:gd name="T38" fmla="*/ 44 w 44"/>
                <a:gd name="T39" fmla="*/ 134 h 155"/>
                <a:gd name="T40" fmla="*/ 44 w 44"/>
                <a:gd name="T41" fmla="*/ 154 h 155"/>
                <a:gd name="T42" fmla="*/ 44 w 44"/>
                <a:gd name="T43" fmla="*/ 154 h 155"/>
                <a:gd name="T44" fmla="*/ 36 w 44"/>
                <a:gd name="T45" fmla="*/ 155 h 155"/>
                <a:gd name="T46" fmla="*/ 28 w 44"/>
                <a:gd name="T47" fmla="*/ 155 h 155"/>
                <a:gd name="T48" fmla="*/ 21 w 44"/>
                <a:gd name="T49" fmla="*/ 152 h 155"/>
                <a:gd name="T50" fmla="*/ 15 w 44"/>
                <a:gd name="T51" fmla="*/ 149 h 155"/>
                <a:gd name="T52" fmla="*/ 9 w 44"/>
                <a:gd name="T53" fmla="*/ 144 h 155"/>
                <a:gd name="T54" fmla="*/ 5 w 44"/>
                <a:gd name="T55" fmla="*/ 138 h 155"/>
                <a:gd name="T56" fmla="*/ 2 w 44"/>
                <a:gd name="T57" fmla="*/ 132 h 155"/>
                <a:gd name="T58" fmla="*/ 2 w 44"/>
                <a:gd name="T59" fmla="*/ 123 h 155"/>
                <a:gd name="T60" fmla="*/ 2 w 44"/>
                <a:gd name="T61" fmla="*/ 123 h 155"/>
                <a:gd name="T62" fmla="*/ 0 w 44"/>
                <a:gd name="T63" fmla="*/ 77 h 155"/>
                <a:gd name="T64" fmla="*/ 2 w 44"/>
                <a:gd name="T65" fmla="*/ 31 h 155"/>
                <a:gd name="T66" fmla="*/ 2 w 44"/>
                <a:gd name="T67" fmla="*/ 31 h 155"/>
                <a:gd name="T68" fmla="*/ 2 w 44"/>
                <a:gd name="T69" fmla="*/ 23 h 155"/>
                <a:gd name="T70" fmla="*/ 4 w 44"/>
                <a:gd name="T71" fmla="*/ 17 h 155"/>
                <a:gd name="T72" fmla="*/ 8 w 44"/>
                <a:gd name="T73" fmla="*/ 11 h 155"/>
                <a:gd name="T74" fmla="*/ 14 w 44"/>
                <a:gd name="T75" fmla="*/ 6 h 155"/>
                <a:gd name="T76" fmla="*/ 20 w 44"/>
                <a:gd name="T77" fmla="*/ 3 h 155"/>
                <a:gd name="T78" fmla="*/ 27 w 44"/>
                <a:gd name="T79" fmla="*/ 1 h 155"/>
                <a:gd name="T80" fmla="*/ 35 w 44"/>
                <a:gd name="T81" fmla="*/ 0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30"/>
                  </a:lnTo>
                  <a:lnTo>
                    <a:pt x="30" y="133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6" y="155"/>
                  </a:lnTo>
                  <a:lnTo>
                    <a:pt x="28" y="155"/>
                  </a:lnTo>
                  <a:lnTo>
                    <a:pt x="21" y="152"/>
                  </a:lnTo>
                  <a:lnTo>
                    <a:pt x="15" y="149"/>
                  </a:lnTo>
                  <a:lnTo>
                    <a:pt x="9" y="144"/>
                  </a:lnTo>
                  <a:lnTo>
                    <a:pt x="5" y="138"/>
                  </a:lnTo>
                  <a:lnTo>
                    <a:pt x="2" y="132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7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A4450A6B-3694-4D37-B744-2D8E1CB99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0 w 21"/>
                <a:gd name="T5" fmla="*/ 0 h 19"/>
                <a:gd name="T6" fmla="*/ 0 w 21"/>
                <a:gd name="T7" fmla="*/ 0 h 19"/>
                <a:gd name="T8" fmla="*/ 21 w 21"/>
                <a:gd name="T9" fmla="*/ 0 h 19"/>
                <a:gd name="T10" fmla="*/ 21 w 21"/>
                <a:gd name="T11" fmla="*/ 0 h 19"/>
                <a:gd name="T12" fmla="*/ 21 w 21"/>
                <a:gd name="T13" fmla="*/ 19 h 19"/>
                <a:gd name="T14" fmla="*/ 21 w 21"/>
                <a:gd name="T15" fmla="*/ 19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8">
              <a:extLst>
                <a:ext uri="{FF2B5EF4-FFF2-40B4-BE49-F238E27FC236}">
                  <a16:creationId xmlns:a16="http://schemas.microsoft.com/office/drawing/2014/main" id="{AEE8EBF5-EC06-4A7E-AAAD-A5CFCBB995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4825"/>
              <a:ext cx="34925" cy="34925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0 h 22"/>
                <a:gd name="T4" fmla="*/ 22 w 22"/>
                <a:gd name="T5" fmla="*/ 0 h 22"/>
                <a:gd name="T6" fmla="*/ 22 w 22"/>
                <a:gd name="T7" fmla="*/ 0 h 22"/>
                <a:gd name="T8" fmla="*/ 22 w 22"/>
                <a:gd name="T9" fmla="*/ 22 h 22"/>
                <a:gd name="T10" fmla="*/ 22 w 22"/>
                <a:gd name="T11" fmla="*/ 22 h 22"/>
                <a:gd name="T12" fmla="*/ 0 w 22"/>
                <a:gd name="T13" fmla="*/ 22 h 22"/>
                <a:gd name="T14" fmla="*/ 0 w 22"/>
                <a:gd name="T15" fmla="*/ 22 h 22"/>
                <a:gd name="T16" fmla="*/ 0 w 22"/>
                <a:gd name="T17" fmla="*/ 0 h 22"/>
                <a:gd name="T18" fmla="*/ 0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99">
              <a:extLst>
                <a:ext uri="{FF2B5EF4-FFF2-40B4-BE49-F238E27FC236}">
                  <a16:creationId xmlns:a16="http://schemas.microsoft.com/office/drawing/2014/main" id="{A40B26A5-960A-49D2-B8F3-68C1920BBB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0 w 20"/>
                <a:gd name="T5" fmla="*/ 21 h 21"/>
                <a:gd name="T6" fmla="*/ 0 w 20"/>
                <a:gd name="T7" fmla="*/ 21 h 21"/>
                <a:gd name="T8" fmla="*/ 0 w 20"/>
                <a:gd name="T9" fmla="*/ 0 h 21"/>
                <a:gd name="T10" fmla="*/ 0 w 20"/>
                <a:gd name="T11" fmla="*/ 0 h 21"/>
                <a:gd name="T12" fmla="*/ 20 w 20"/>
                <a:gd name="T13" fmla="*/ 0 h 21"/>
                <a:gd name="T14" fmla="*/ 20 w 20"/>
                <a:gd name="T15" fmla="*/ 0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0A64A2F-B00A-464A-8E2B-F48E61B77913}"/>
              </a:ext>
            </a:extLst>
          </p:cNvPr>
          <p:cNvGrpSpPr/>
          <p:nvPr userDrawn="1"/>
        </p:nvGrpSpPr>
        <p:grpSpPr>
          <a:xfrm rot="20150758">
            <a:off x="6433039" y="-433644"/>
            <a:ext cx="1509308" cy="1589989"/>
            <a:chOff x="-612775" y="963613"/>
            <a:chExt cx="3444876" cy="3629025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70038CCE-4599-4319-88C5-9EC55AA0C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9FF3ADFD-32BC-4676-BE36-9BA93240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136DC903-7AC7-4FF3-9DD3-3FAE5EA51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7FF7B148-8800-4EBA-817E-C0E5DD81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238E3D90-B243-4981-84C4-B028F0091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9B12E47F-2FA7-4785-9DB4-B83A1E64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8039B3D8-EA70-4A75-9C12-0A323E2E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E3F6A720-B54D-41E0-8C96-A32F4E1C1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1C5062A7-B836-49EE-B122-440BB9CE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7F26F4D5-25E6-4EE0-AAA1-7012D5D4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7025C30A-7589-4D37-9329-CCE1847EC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2118873-60F4-4B72-A98C-FE3D5A1F0F79}"/>
              </a:ext>
            </a:extLst>
          </p:cNvPr>
          <p:cNvGrpSpPr/>
          <p:nvPr userDrawn="1"/>
        </p:nvGrpSpPr>
        <p:grpSpPr>
          <a:xfrm>
            <a:off x="-71372" y="1448553"/>
            <a:ext cx="1973242" cy="1548323"/>
            <a:chOff x="-1245295" y="2706005"/>
            <a:chExt cx="3494385" cy="274190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2F277B4-826F-4793-9697-F149E3319C65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67" name="Group 18">
              <a:extLst>
                <a:ext uri="{FF2B5EF4-FFF2-40B4-BE49-F238E27FC236}">
                  <a16:creationId xmlns:a16="http://schemas.microsoft.com/office/drawing/2014/main" id="{91DCBBC9-D7A2-43B6-B56C-2C8C53F3EF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68" name="Freeform 19">
                <a:extLst>
                  <a:ext uri="{FF2B5EF4-FFF2-40B4-BE49-F238E27FC236}">
                    <a16:creationId xmlns:a16="http://schemas.microsoft.com/office/drawing/2014/main" id="{D5B9B7AB-A50C-4304-B537-E1C05C909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id="{B73B543C-ACD0-40F9-93A5-501E51FC50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0" name="Freeform 21">
                <a:extLst>
                  <a:ext uri="{FF2B5EF4-FFF2-40B4-BE49-F238E27FC236}">
                    <a16:creationId xmlns:a16="http://schemas.microsoft.com/office/drawing/2014/main" id="{D1B74C19-9024-4C75-B7A4-D5EA547DA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1" name="Freeform 22">
                <a:extLst>
                  <a:ext uri="{FF2B5EF4-FFF2-40B4-BE49-F238E27FC236}">
                    <a16:creationId xmlns:a16="http://schemas.microsoft.com/office/drawing/2014/main" id="{9823B90E-6F7C-454C-932E-B76E5A92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2" name="Freeform 23">
                <a:extLst>
                  <a:ext uri="{FF2B5EF4-FFF2-40B4-BE49-F238E27FC236}">
                    <a16:creationId xmlns:a16="http://schemas.microsoft.com/office/drawing/2014/main" id="{59968974-DBB5-4E83-9EAD-223C874B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grpSp>
        <p:nvGrpSpPr>
          <p:cNvPr id="75" name="Group 12">
            <a:extLst>
              <a:ext uri="{FF2B5EF4-FFF2-40B4-BE49-F238E27FC236}">
                <a16:creationId xmlns:a16="http://schemas.microsoft.com/office/drawing/2014/main" id="{24B84FBE-6C4C-4491-AE26-7F75F25665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958600" y="2440901"/>
            <a:ext cx="455384" cy="409985"/>
            <a:chOff x="2228" y="1033"/>
            <a:chExt cx="1304" cy="1174"/>
          </a:xfrm>
        </p:grpSpPr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DFDDC2C6-31D0-41CF-AC48-19D834EE46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0E1D0493-958B-4179-BC99-B14503AC6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91CE7D7F-75D7-4922-9B1D-3AF7654015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16">
              <a:extLst>
                <a:ext uri="{FF2B5EF4-FFF2-40B4-BE49-F238E27FC236}">
                  <a16:creationId xmlns:a16="http://schemas.microsoft.com/office/drawing/2014/main" id="{FB53E6CE-917E-45E9-B536-C9499B9C2DB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1D7FD418-980E-47C3-92E2-5F45DB9348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8385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451238" y="2016183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D4070D-C4D2-400F-874F-9BF6131A5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39174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379230" y="928592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5E2835-2900-462D-9FF3-39B9A6F72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2CE03C-2CF8-42AA-979F-7DCCDFEE2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7F33B8-6CE1-473F-AFF4-617A3F31D4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8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FF43BB-5D37-492F-9469-EAA14B747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9"/>
          <a:stretch/>
        </p:blipFill>
        <p:spPr>
          <a:xfrm>
            <a:off x="0" y="-3271"/>
            <a:ext cx="9180512" cy="5146771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168737-3432-4D60-931F-497CB0999B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5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0B12E-3C73-422B-996E-296B1A622C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9"/>
            <a:ext cx="9138999" cy="51436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3397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3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11961" y="4776467"/>
            <a:ext cx="720077" cy="720077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2018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20" y="4776467"/>
            <a:ext cx="663952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00" r:id="rId4"/>
    <p:sldLayoutId id="2147483806" r:id="rId5"/>
    <p:sldLayoutId id="2147483801" r:id="rId6"/>
    <p:sldLayoutId id="2147483805" r:id="rId7"/>
    <p:sldLayoutId id="2147483768" r:id="rId8"/>
    <p:sldLayoutId id="2147483808" r:id="rId9"/>
    <p:sldLayoutId id="2147483756" r:id="rId10"/>
    <p:sldLayoutId id="2147483796" r:id="rId11"/>
    <p:sldLayoutId id="2147483758" r:id="rId12"/>
    <p:sldLayoutId id="2147483791" r:id="rId13"/>
    <p:sldLayoutId id="2147483763" r:id="rId14"/>
    <p:sldLayoutId id="2147483803" r:id="rId15"/>
    <p:sldLayoutId id="2147483807" r:id="rId16"/>
    <p:sldLayoutId id="2147483804" r:id="rId17"/>
    <p:sldLayoutId id="2147483764" r:id="rId18"/>
    <p:sldLayoutId id="2147483793" r:id="rId19"/>
    <p:sldLayoutId id="2147483802" r:id="rId2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knowledge.exlibrisgroup.com/Alma/Product_Documentation/010Alma_Online_Help_(English)/030Fulfillment/080Configuring_Fulfillment/110General#Configuring_Anonymization" TargetMode="Externa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Alma/Product_Documentation/010Alma_Online_Help_(English)/010Getting_Started/020Security_and_Data_Privacy#Data_Privacy_FAQs" TargetMode="External"/><Relationship Id="rId2" Type="http://schemas.openxmlformats.org/officeDocument/2006/relationships/hyperlink" Target="https://knowledge.exlibrisgroup.com/Alma/Product_Documentation/010Alma_Online_Help_(English)/030Fulfillment/080Configuring_Fulfillment/110General#Configuring_Anonymization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knowledge.exlibrisgroup.com/Alma/Product_Materials/050Alma_FAQs/User_Management/Security_and_Privacy#Anonymization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1D1FC8-0403-4322-8746-2486C36769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708" y="2714222"/>
            <a:ext cx="6844604" cy="122568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3E4C56"/>
                </a:solidFill>
              </a:rPr>
              <a:t>Transactional Anonymization in Alma and the effect on Alma Analytics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9375297-E68A-4CB9-A796-9469E0C22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708" y="3939902"/>
            <a:ext cx="6326909" cy="987574"/>
          </a:xfrm>
        </p:spPr>
        <p:txBody>
          <a:bodyPr>
            <a:normAutofit/>
          </a:bodyPr>
          <a:lstStyle/>
          <a:p>
            <a:r>
              <a:rPr lang="en-US" dirty="0"/>
              <a:t>Yoel Kortick</a:t>
            </a:r>
          </a:p>
          <a:p>
            <a:r>
              <a:rPr lang="en-US" dirty="0"/>
              <a:t>Senior Librarian</a:t>
            </a:r>
          </a:p>
        </p:txBody>
      </p:sp>
    </p:spTree>
    <p:extLst>
      <p:ext uri="{BB962C8B-B14F-4D97-AF65-F5344CB8AC3E}">
        <p14:creationId xmlns:p14="http://schemas.microsoft.com/office/powerpoint/2010/main" val="2182150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the anonymization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771550"/>
            <a:ext cx="8424936" cy="47239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solidFill>
                  <a:schemeClr val="tx1"/>
                </a:solidFill>
              </a:rPr>
              <a:t>Loans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611D80-43EA-4E05-A942-6C5B485E3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3942"/>
            <a:ext cx="9144000" cy="28399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CCF2C30-7C03-47CB-9ED5-B69A4518FCDE}"/>
              </a:ext>
            </a:extLst>
          </p:cNvPr>
          <p:cNvSpPr/>
          <p:nvPr/>
        </p:nvSpPr>
        <p:spPr>
          <a:xfrm>
            <a:off x="4788024" y="1419622"/>
            <a:ext cx="2016224" cy="25922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705809-3553-430B-BF93-A43B853EF8CD}"/>
              </a:ext>
            </a:extLst>
          </p:cNvPr>
          <p:cNvSpPr/>
          <p:nvPr/>
        </p:nvSpPr>
        <p:spPr>
          <a:xfrm>
            <a:off x="7884368" y="1419622"/>
            <a:ext cx="936104" cy="25922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BA9A1C-9DBE-451C-88B7-E3070EB9F205}"/>
              </a:ext>
            </a:extLst>
          </p:cNvPr>
          <p:cNvSpPr txBox="1"/>
          <p:nvPr/>
        </p:nvSpPr>
        <p:spPr>
          <a:xfrm>
            <a:off x="3491880" y="4290650"/>
            <a:ext cx="15121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Personal Data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1D11FAA-9858-4E59-BA0D-B8A4A49C72B3}"/>
              </a:ext>
            </a:extLst>
          </p:cNvPr>
          <p:cNvCxnSpPr>
            <a:cxnSpLocks/>
          </p:cNvCxnSpPr>
          <p:nvPr/>
        </p:nvCxnSpPr>
        <p:spPr>
          <a:xfrm>
            <a:off x="5004048" y="4525258"/>
            <a:ext cx="3456384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E73A28A-8755-4FDA-A243-C29C2ACAC57F}"/>
              </a:ext>
            </a:extLst>
          </p:cNvPr>
          <p:cNvCxnSpPr>
            <a:cxnSpLocks/>
          </p:cNvCxnSpPr>
          <p:nvPr/>
        </p:nvCxnSpPr>
        <p:spPr>
          <a:xfrm flipV="1">
            <a:off x="5724128" y="4011910"/>
            <a:ext cx="0" cy="504056"/>
          </a:xfrm>
          <a:prstGeom prst="line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5208D8E-DD4A-4815-9F23-09400519DEC7}"/>
              </a:ext>
            </a:extLst>
          </p:cNvPr>
          <p:cNvCxnSpPr>
            <a:cxnSpLocks/>
          </p:cNvCxnSpPr>
          <p:nvPr/>
        </p:nvCxnSpPr>
        <p:spPr>
          <a:xfrm flipV="1">
            <a:off x="8460432" y="3996374"/>
            <a:ext cx="0" cy="528884"/>
          </a:xfrm>
          <a:prstGeom prst="line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930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the anonymization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771550"/>
            <a:ext cx="8424936" cy="375191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solidFill>
                  <a:schemeClr val="tx1"/>
                </a:solidFill>
              </a:rPr>
              <a:t>Barcode 46578 in physical item editor fulfillment history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9F97C0-B9F7-415D-B516-35F9517D0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" y="1226790"/>
            <a:ext cx="8562975" cy="3505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7FD9C8A-A19F-401E-BAF1-1D46B71B9646}"/>
              </a:ext>
            </a:extLst>
          </p:cNvPr>
          <p:cNvSpPr/>
          <p:nvPr/>
        </p:nvSpPr>
        <p:spPr>
          <a:xfrm>
            <a:off x="5796136" y="2859782"/>
            <a:ext cx="3024336" cy="18722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FB0691-B942-4F83-AB1A-F686382B33BB}"/>
              </a:ext>
            </a:extLst>
          </p:cNvPr>
          <p:cNvSpPr txBox="1"/>
          <p:nvPr/>
        </p:nvSpPr>
        <p:spPr>
          <a:xfrm>
            <a:off x="6444208" y="1782183"/>
            <a:ext cx="15121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Personal Data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6E5BF93-CC32-4448-8F35-64474B00DB21}"/>
              </a:ext>
            </a:extLst>
          </p:cNvPr>
          <p:cNvCxnSpPr>
            <a:cxnSpLocks/>
          </p:cNvCxnSpPr>
          <p:nvPr/>
        </p:nvCxnSpPr>
        <p:spPr>
          <a:xfrm>
            <a:off x="7308304" y="2151515"/>
            <a:ext cx="0" cy="708267"/>
          </a:xfrm>
          <a:prstGeom prst="line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241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the anonymization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771550"/>
            <a:ext cx="8424936" cy="43204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solidFill>
                  <a:schemeClr val="tx1"/>
                </a:solidFill>
              </a:rPr>
              <a:t>Fines and Fees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12EDA7-D69C-4EC4-90FD-9B3FB4F0E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1962150"/>
            <a:ext cx="8943975" cy="1219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A709359-72C8-459A-88DE-513266C45805}"/>
              </a:ext>
            </a:extLst>
          </p:cNvPr>
          <p:cNvSpPr/>
          <p:nvPr/>
        </p:nvSpPr>
        <p:spPr>
          <a:xfrm>
            <a:off x="5508104" y="2139702"/>
            <a:ext cx="3545408" cy="10073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8CFDAC-8D4C-4B3F-9BD3-C383C76897E1}"/>
              </a:ext>
            </a:extLst>
          </p:cNvPr>
          <p:cNvSpPr txBox="1"/>
          <p:nvPr/>
        </p:nvSpPr>
        <p:spPr>
          <a:xfrm>
            <a:off x="2267744" y="3442090"/>
            <a:ext cx="15121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Personal Data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0AE9B9D-5F05-40C5-8B09-96B9268B5071}"/>
              </a:ext>
            </a:extLst>
          </p:cNvPr>
          <p:cNvCxnSpPr>
            <a:cxnSpLocks/>
          </p:cNvCxnSpPr>
          <p:nvPr/>
        </p:nvCxnSpPr>
        <p:spPr>
          <a:xfrm>
            <a:off x="3779912" y="3676698"/>
            <a:ext cx="3456384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D87950-50DC-4EC6-AB01-35B67E8356D6}"/>
              </a:ext>
            </a:extLst>
          </p:cNvPr>
          <p:cNvCxnSpPr>
            <a:cxnSpLocks/>
          </p:cNvCxnSpPr>
          <p:nvPr/>
        </p:nvCxnSpPr>
        <p:spPr>
          <a:xfrm flipV="1">
            <a:off x="7236296" y="3147814"/>
            <a:ext cx="0" cy="528884"/>
          </a:xfrm>
          <a:prstGeom prst="line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903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the anonymization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771550"/>
            <a:ext cx="8424936" cy="50405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solidFill>
                  <a:schemeClr val="tx1"/>
                </a:solidFill>
              </a:rPr>
              <a:t>Resource Sharing Requests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5AB63E-21C5-4306-9316-1C91CE7FE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2" y="1700212"/>
            <a:ext cx="8296275" cy="17430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70E2F4-7E6A-4238-9130-321866CD42E0}"/>
              </a:ext>
            </a:extLst>
          </p:cNvPr>
          <p:cNvSpPr txBox="1"/>
          <p:nvPr/>
        </p:nvSpPr>
        <p:spPr>
          <a:xfrm>
            <a:off x="1907704" y="3730122"/>
            <a:ext cx="15121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Personal Data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6F921F8-96A4-4031-A4B5-EAA01B7F48C4}"/>
              </a:ext>
            </a:extLst>
          </p:cNvPr>
          <p:cNvCxnSpPr>
            <a:cxnSpLocks/>
          </p:cNvCxnSpPr>
          <p:nvPr/>
        </p:nvCxnSpPr>
        <p:spPr>
          <a:xfrm>
            <a:off x="3419872" y="3964730"/>
            <a:ext cx="4320480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0E210EF-BC40-4291-AAAB-4512D712692B}"/>
              </a:ext>
            </a:extLst>
          </p:cNvPr>
          <p:cNvCxnSpPr>
            <a:cxnSpLocks/>
          </p:cNvCxnSpPr>
          <p:nvPr/>
        </p:nvCxnSpPr>
        <p:spPr>
          <a:xfrm flipV="1">
            <a:off x="7740352" y="3435846"/>
            <a:ext cx="0" cy="528884"/>
          </a:xfrm>
          <a:prstGeom prst="line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9EA62A1-3AFD-472E-ADCF-A1143F12E21F}"/>
              </a:ext>
            </a:extLst>
          </p:cNvPr>
          <p:cNvSpPr/>
          <p:nvPr/>
        </p:nvSpPr>
        <p:spPr>
          <a:xfrm>
            <a:off x="6051587" y="1942292"/>
            <a:ext cx="2696877" cy="1493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89AFB7-4E6D-4D99-8EFE-E834D7162047}"/>
              </a:ext>
            </a:extLst>
          </p:cNvPr>
          <p:cNvSpPr/>
          <p:nvPr/>
        </p:nvSpPr>
        <p:spPr>
          <a:xfrm>
            <a:off x="3995937" y="1995686"/>
            <a:ext cx="845848" cy="14410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D38C8BD-4C90-41B2-8191-9FA7A7EEC316}"/>
              </a:ext>
            </a:extLst>
          </p:cNvPr>
          <p:cNvCxnSpPr>
            <a:cxnSpLocks/>
          </p:cNvCxnSpPr>
          <p:nvPr/>
        </p:nvCxnSpPr>
        <p:spPr>
          <a:xfrm flipV="1">
            <a:off x="4417351" y="3435846"/>
            <a:ext cx="0" cy="528884"/>
          </a:xfrm>
          <a:prstGeom prst="line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14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the anonymization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109" y="771550"/>
            <a:ext cx="8424936" cy="36004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solidFill>
                  <a:schemeClr val="tx1"/>
                </a:solidFill>
              </a:rPr>
              <a:t>Requests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6F5937-CBD1-469C-B07D-0D458A31B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955" y="1563638"/>
            <a:ext cx="8585533" cy="151216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0032DF9-222D-4FB1-AE6A-763FC469EA9E}"/>
              </a:ext>
            </a:extLst>
          </p:cNvPr>
          <p:cNvSpPr/>
          <p:nvPr/>
        </p:nvSpPr>
        <p:spPr>
          <a:xfrm>
            <a:off x="395536" y="1707654"/>
            <a:ext cx="2736304" cy="13237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0C3183-3FF6-4C04-A693-F06BE72FF766}"/>
              </a:ext>
            </a:extLst>
          </p:cNvPr>
          <p:cNvSpPr txBox="1"/>
          <p:nvPr/>
        </p:nvSpPr>
        <p:spPr>
          <a:xfrm>
            <a:off x="971600" y="3759256"/>
            <a:ext cx="15121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Personal Data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3C29A4-A4BC-414D-A2A7-862BFC46F9F2}"/>
              </a:ext>
            </a:extLst>
          </p:cNvPr>
          <p:cNvCxnSpPr>
            <a:cxnSpLocks/>
          </p:cNvCxnSpPr>
          <p:nvPr/>
        </p:nvCxnSpPr>
        <p:spPr>
          <a:xfrm flipV="1">
            <a:off x="1763688" y="3031387"/>
            <a:ext cx="0" cy="727869"/>
          </a:xfrm>
          <a:prstGeom prst="line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932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00B493-7220-4C23-94AF-439E916DE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6853839" cy="1240583"/>
          </a:xfrm>
        </p:spPr>
        <p:txBody>
          <a:bodyPr/>
          <a:lstStyle/>
          <a:p>
            <a:r>
              <a:rPr lang="en-US" dirty="0">
                <a:solidFill>
                  <a:srgbClr val="3E4C56"/>
                </a:solidFill>
              </a:rPr>
              <a:t>Configuring the anonymization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827587-0744-4A52-936F-DED1B6E587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293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Configuring the anonymization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12FCF26-6970-41EB-A893-1811DFEC9AEA}"/>
              </a:ext>
            </a:extLst>
          </p:cNvPr>
          <p:cNvSpPr txBox="1">
            <a:spLocks noChangeArrowheads="1"/>
          </p:cNvSpPr>
          <p:nvPr/>
        </p:nvSpPr>
        <p:spPr>
          <a:xfrm>
            <a:off x="125760" y="915566"/>
            <a:ext cx="889248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dirty="0"/>
              <a:t>At “Configuration &gt; Fulfillment &gt; General &gt; Fulfillment Jobs Configuration” in the “Anonymization Job” section we will check the following options:</a:t>
            </a:r>
          </a:p>
          <a:p>
            <a:pPr>
              <a:lnSpc>
                <a:spcPct val="90000"/>
              </a:lnSpc>
            </a:pPr>
            <a:endParaRPr lang="en-US" sz="2000" b="1" dirty="0">
              <a:solidFill>
                <a:srgbClr val="2C4D8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BD4D44-510A-4672-B6D4-BBCC91C16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912" y="1904733"/>
            <a:ext cx="4448175" cy="26765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99368F7-6504-4692-89D4-F5DEEC4218A0}"/>
              </a:ext>
            </a:extLst>
          </p:cNvPr>
          <p:cNvSpPr/>
          <p:nvPr/>
        </p:nvSpPr>
        <p:spPr>
          <a:xfrm>
            <a:off x="3275856" y="2355726"/>
            <a:ext cx="72008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F4C48F-1F42-4086-85B6-72CF2E2FB2A3}"/>
              </a:ext>
            </a:extLst>
          </p:cNvPr>
          <p:cNvSpPr/>
          <p:nvPr/>
        </p:nvSpPr>
        <p:spPr>
          <a:xfrm>
            <a:off x="3275856" y="2730278"/>
            <a:ext cx="288032" cy="11376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499DEF-CA16-455A-B86F-8B6458EBB576}"/>
              </a:ext>
            </a:extLst>
          </p:cNvPr>
          <p:cNvSpPr txBox="1"/>
          <p:nvPr/>
        </p:nvSpPr>
        <p:spPr>
          <a:xfrm>
            <a:off x="125760" y="2499742"/>
            <a:ext cx="1997968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This means Loans, Fines and Fees, and Resource Sharing Requests will be anonymized</a:t>
            </a:r>
          </a:p>
        </p:txBody>
      </p:sp>
    </p:spTree>
    <p:extLst>
      <p:ext uri="{BB962C8B-B14F-4D97-AF65-F5344CB8AC3E}">
        <p14:creationId xmlns:p14="http://schemas.microsoft.com/office/powerpoint/2010/main" val="3019475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D9CB96-439C-4A7B-896A-7108DE0BC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645" y="2924081"/>
            <a:ext cx="5465811" cy="3651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Configuring the anonymization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12FCF26-6970-41EB-A893-1811DFEC9AEA}"/>
              </a:ext>
            </a:extLst>
          </p:cNvPr>
          <p:cNvSpPr txBox="1">
            <a:spLocks noChangeArrowheads="1"/>
          </p:cNvSpPr>
          <p:nvPr/>
        </p:nvSpPr>
        <p:spPr>
          <a:xfrm>
            <a:off x="125760" y="915566"/>
            <a:ext cx="889248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dirty="0"/>
              <a:t>At “Configuration &gt; Fulfillment &gt; General &gt; Other Settings” we will set parameter </a:t>
            </a:r>
            <a:r>
              <a:rPr lang="en-US" sz="2000" dirty="0" err="1"/>
              <a:t>should_anonymize_requests</a:t>
            </a:r>
            <a:r>
              <a:rPr lang="en-US" sz="2000" dirty="0"/>
              <a:t> to “true”</a:t>
            </a:r>
          </a:p>
          <a:p>
            <a:pPr>
              <a:lnSpc>
                <a:spcPct val="90000"/>
              </a:lnSpc>
            </a:pPr>
            <a:endParaRPr lang="en-US" sz="2000" b="1" dirty="0">
              <a:solidFill>
                <a:srgbClr val="2C4D8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9368F7-6504-4692-89D4-F5DEEC4218A0}"/>
              </a:ext>
            </a:extLst>
          </p:cNvPr>
          <p:cNvSpPr/>
          <p:nvPr/>
        </p:nvSpPr>
        <p:spPr>
          <a:xfrm>
            <a:off x="7812360" y="2946626"/>
            <a:ext cx="72008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499DEF-CA16-455A-B86F-8B6458EBB576}"/>
              </a:ext>
            </a:extLst>
          </p:cNvPr>
          <p:cNvSpPr txBox="1"/>
          <p:nvPr/>
        </p:nvSpPr>
        <p:spPr>
          <a:xfrm>
            <a:off x="467544" y="2783477"/>
            <a:ext cx="221399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This means Fulfillment Requests will be anonymized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A81589-1EA1-4276-9ABB-089070285151}"/>
              </a:ext>
            </a:extLst>
          </p:cNvPr>
          <p:cNvSpPr/>
          <p:nvPr/>
        </p:nvSpPr>
        <p:spPr>
          <a:xfrm>
            <a:off x="3203848" y="2963689"/>
            <a:ext cx="199796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79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Configuring the anonymization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12FCF26-6970-41EB-A893-1811DFEC9AEA}"/>
              </a:ext>
            </a:extLst>
          </p:cNvPr>
          <p:cNvSpPr txBox="1">
            <a:spLocks noChangeArrowheads="1"/>
          </p:cNvSpPr>
          <p:nvPr/>
        </p:nvSpPr>
        <p:spPr>
          <a:xfrm>
            <a:off x="125760" y="915565"/>
            <a:ext cx="8892480" cy="2160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dirty="0"/>
              <a:t>It is also possible to configure specific loan anonymization rules to determine which loans will get anonymized.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This can be done according to various parameters such as library, location, user group, and more.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For more information see “To configure the Loan Anonymization Rules” at </a:t>
            </a:r>
            <a:r>
              <a:rPr lang="en-US" sz="2000" dirty="0">
                <a:hlinkClick r:id="rId2"/>
              </a:rPr>
              <a:t>Configuring Anonymization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In our example all loans will be anonymized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rgbClr val="3E4C56"/>
              </a:solidFill>
            </a:endParaRPr>
          </a:p>
          <a:p>
            <a:pPr>
              <a:lnSpc>
                <a:spcPct val="90000"/>
              </a:lnSpc>
            </a:pPr>
            <a:endParaRPr lang="en-US" sz="2000" b="1" dirty="0">
              <a:solidFill>
                <a:srgbClr val="2C4D8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9195B2-7147-446B-8210-5C3FCC513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187" y="3477047"/>
            <a:ext cx="4619625" cy="7715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45571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Configuring the anonymization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7889D4-DA43-4F3B-B71A-2981E4085A30}"/>
              </a:ext>
            </a:extLst>
          </p:cNvPr>
          <p:cNvSpPr txBox="1">
            <a:spLocks noChangeArrowheads="1"/>
          </p:cNvSpPr>
          <p:nvPr/>
        </p:nvSpPr>
        <p:spPr>
          <a:xfrm>
            <a:off x="125760" y="771551"/>
            <a:ext cx="8892480" cy="427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200" dirty="0"/>
              <a:t>The daily automatized job “Fulfillment - Handle Historical Archiving” runs</a:t>
            </a:r>
            <a:endParaRPr lang="en-US" sz="2200" dirty="0">
              <a:solidFill>
                <a:srgbClr val="3E4C56"/>
              </a:solidFill>
            </a:endParaRPr>
          </a:p>
          <a:p>
            <a:pPr>
              <a:lnSpc>
                <a:spcPct val="90000"/>
              </a:lnSpc>
            </a:pPr>
            <a:endParaRPr lang="en-US" sz="2000" dirty="0">
              <a:solidFill>
                <a:srgbClr val="3E4C56"/>
              </a:solidFill>
            </a:endParaRPr>
          </a:p>
          <a:p>
            <a:pPr>
              <a:lnSpc>
                <a:spcPct val="90000"/>
              </a:lnSpc>
            </a:pPr>
            <a:endParaRPr lang="en-US" sz="2000" b="1" dirty="0">
              <a:solidFill>
                <a:srgbClr val="2C4D8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7A4DD2-69C9-4B4E-840B-F99646FEA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933" y="1198822"/>
            <a:ext cx="7552134" cy="35389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5197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37BD5B-DF74-47BD-AF9B-5A49E7A10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9912" y="267495"/>
            <a:ext cx="5184576" cy="433976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3E4C56"/>
                </a:solidFill>
              </a:rPr>
              <a:t>Introduction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3E4C56"/>
                </a:solidFill>
              </a:rPr>
              <a:t>Before the anonymization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3E4C56"/>
                </a:solidFill>
              </a:rPr>
              <a:t>Configuring the anonymization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3E4C56"/>
                </a:solidFill>
              </a:rPr>
              <a:t>After the anonymization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rgbClr val="3E4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565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00B493-7220-4C23-94AF-439E916DED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3E4C56"/>
                </a:solidFill>
              </a:rPr>
              <a:t>After the anonymization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827587-0744-4A52-936F-DED1B6E587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7628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the anonymization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771550"/>
            <a:ext cx="8424936" cy="82032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solidFill>
                  <a:schemeClr val="tx1"/>
                </a:solidFill>
              </a:rPr>
              <a:t>Loans.  Compare with slide 10.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solidFill>
                  <a:schemeClr val="tx1"/>
                </a:solidFill>
              </a:rPr>
              <a:t>Now “Active “ loans still have personal data. “Complete” loans have no personal data, such as first name, last name, Primary ID and user ID.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A4D898-0953-40E2-908C-F726A2106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1919"/>
            <a:ext cx="9144000" cy="306007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07A74F9-CC2B-44C1-AE04-1E118CEE1721}"/>
              </a:ext>
            </a:extLst>
          </p:cNvPr>
          <p:cNvSpPr/>
          <p:nvPr/>
        </p:nvSpPr>
        <p:spPr>
          <a:xfrm>
            <a:off x="0" y="2139702"/>
            <a:ext cx="611560" cy="25922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DDD6F5-81DF-4D98-A70A-7753CAB232B4}"/>
              </a:ext>
            </a:extLst>
          </p:cNvPr>
          <p:cNvSpPr/>
          <p:nvPr/>
        </p:nvSpPr>
        <p:spPr>
          <a:xfrm>
            <a:off x="4788024" y="2139702"/>
            <a:ext cx="2016224" cy="25922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050D7B-72F0-4F97-8AC3-26D69517D5EE}"/>
              </a:ext>
            </a:extLst>
          </p:cNvPr>
          <p:cNvSpPr/>
          <p:nvPr/>
        </p:nvSpPr>
        <p:spPr>
          <a:xfrm>
            <a:off x="7884368" y="2139702"/>
            <a:ext cx="936104" cy="25922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65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the anonymization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771550"/>
            <a:ext cx="8424936" cy="882614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solidFill>
                  <a:schemeClr val="tx1"/>
                </a:solidFill>
              </a:rPr>
              <a:t>Barcode 46578 in physical item editor fulfillment history.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solidFill>
                  <a:schemeClr val="tx1"/>
                </a:solidFill>
              </a:rPr>
              <a:t>Compare with slide 11 where Borrower Name and Borrower ID had real values.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F1004B-20BA-4F40-ACFC-8C8AE5FA1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0244"/>
            <a:ext cx="9144000" cy="28857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C9D3D0-D8EC-46BE-B89D-8DBD0A71D3C6}"/>
              </a:ext>
            </a:extLst>
          </p:cNvPr>
          <p:cNvSpPr txBox="1"/>
          <p:nvPr/>
        </p:nvSpPr>
        <p:spPr>
          <a:xfrm>
            <a:off x="6012160" y="1923678"/>
            <a:ext cx="129614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Now Empty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F377628-4856-400C-ACBE-7AC823F1EF9B}"/>
              </a:ext>
            </a:extLst>
          </p:cNvPr>
          <p:cNvCxnSpPr/>
          <p:nvPr/>
        </p:nvCxnSpPr>
        <p:spPr>
          <a:xfrm flipH="1">
            <a:off x="6012160" y="2293010"/>
            <a:ext cx="360040" cy="13588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A0E0E2C-86F2-41CA-A226-84D85CDACD23}"/>
              </a:ext>
            </a:extLst>
          </p:cNvPr>
          <p:cNvCxnSpPr>
            <a:cxnSpLocks/>
          </p:cNvCxnSpPr>
          <p:nvPr/>
        </p:nvCxnSpPr>
        <p:spPr>
          <a:xfrm>
            <a:off x="6624228" y="2293010"/>
            <a:ext cx="882098" cy="13588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257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the anonymization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771550"/>
            <a:ext cx="8424936" cy="12954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solidFill>
                  <a:schemeClr val="tx1"/>
                </a:solidFill>
              </a:rPr>
              <a:t>Fines and Fees .  Compare with slide 12.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solidFill>
                  <a:schemeClr val="tx1"/>
                </a:solidFill>
              </a:rPr>
              <a:t>Now “Active “ fines and fees still have personal data. “Complete” loans have no personal data, such as first name, last name, gender, Primary ID and user ID.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24D754-5C19-4481-BFAA-972D25B55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2859782"/>
            <a:ext cx="8963025" cy="1295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3FB3CD0-FCA3-475B-B203-53930C963223}"/>
              </a:ext>
            </a:extLst>
          </p:cNvPr>
          <p:cNvSpPr/>
          <p:nvPr/>
        </p:nvSpPr>
        <p:spPr>
          <a:xfrm>
            <a:off x="72008" y="3507854"/>
            <a:ext cx="611560" cy="64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A94E6E-AB05-4850-A8EF-DDCFDD265940}"/>
              </a:ext>
            </a:extLst>
          </p:cNvPr>
          <p:cNvSpPr/>
          <p:nvPr/>
        </p:nvSpPr>
        <p:spPr>
          <a:xfrm>
            <a:off x="5508104" y="3507854"/>
            <a:ext cx="3545408" cy="64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4772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the anonymization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771550"/>
            <a:ext cx="8424936" cy="1296144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solidFill>
                  <a:schemeClr val="tx1"/>
                </a:solidFill>
              </a:rPr>
              <a:t>Resource Sharing Requests.  Compare with slide 13.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solidFill>
                  <a:schemeClr val="tx1"/>
                </a:solidFill>
              </a:rPr>
              <a:t>Now “Active“ resource sharing requests still have personal data. “Completed” resource sharing requests have no personal data, such as first name, last name, gender, Primary ID and user ID.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F3099B-4274-4E25-8A45-08E181E9F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7" y="2854424"/>
            <a:ext cx="8391525" cy="17335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7FB4DC8-3448-463B-AB2B-B8D7A90B92AC}"/>
              </a:ext>
            </a:extLst>
          </p:cNvPr>
          <p:cNvSpPr/>
          <p:nvPr/>
        </p:nvSpPr>
        <p:spPr>
          <a:xfrm>
            <a:off x="2267744" y="4380434"/>
            <a:ext cx="1296144" cy="2075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1A5E29-DE64-4232-A4A9-88437AE463C3}"/>
              </a:ext>
            </a:extLst>
          </p:cNvPr>
          <p:cNvSpPr/>
          <p:nvPr/>
        </p:nvSpPr>
        <p:spPr>
          <a:xfrm>
            <a:off x="6051587" y="3146924"/>
            <a:ext cx="2696877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C9DB7F-735B-42F9-9162-683A67841FBE}"/>
              </a:ext>
            </a:extLst>
          </p:cNvPr>
          <p:cNvSpPr/>
          <p:nvPr/>
        </p:nvSpPr>
        <p:spPr>
          <a:xfrm>
            <a:off x="2267744" y="3147814"/>
            <a:ext cx="129614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0A699C-B9F2-4EE4-B28D-26C970EB9E1C}"/>
              </a:ext>
            </a:extLst>
          </p:cNvPr>
          <p:cNvSpPr/>
          <p:nvPr/>
        </p:nvSpPr>
        <p:spPr>
          <a:xfrm>
            <a:off x="6051587" y="4371950"/>
            <a:ext cx="2696877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1A0798-6747-4403-AF80-B6730DBD574F}"/>
              </a:ext>
            </a:extLst>
          </p:cNvPr>
          <p:cNvSpPr/>
          <p:nvPr/>
        </p:nvSpPr>
        <p:spPr>
          <a:xfrm>
            <a:off x="3995937" y="3160470"/>
            <a:ext cx="845848" cy="3473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553F48-44D4-40BB-B211-6CE6BC11E318}"/>
              </a:ext>
            </a:extLst>
          </p:cNvPr>
          <p:cNvSpPr/>
          <p:nvPr/>
        </p:nvSpPr>
        <p:spPr>
          <a:xfrm>
            <a:off x="3995937" y="4380434"/>
            <a:ext cx="845848" cy="2084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269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92CEF2D-9BC2-4830-8970-F0D4B9958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" y="2400265"/>
            <a:ext cx="7962900" cy="14763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the anonymization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109" y="771550"/>
            <a:ext cx="8424936" cy="1656184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solidFill>
                  <a:schemeClr val="tx1"/>
                </a:solidFill>
              </a:rPr>
              <a:t>Requests .  Compare with slide 14.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solidFill>
                  <a:schemeClr val="tx1"/>
                </a:solidFill>
              </a:rPr>
              <a:t>Now “Active“ requests still have personal data. “Completed” requests have no personal data, such as first name, last name, gender and Primary ID.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4E94B0-06D7-4EEE-8064-AE62CEB9A659}"/>
              </a:ext>
            </a:extLst>
          </p:cNvPr>
          <p:cNvSpPr/>
          <p:nvPr/>
        </p:nvSpPr>
        <p:spPr>
          <a:xfrm>
            <a:off x="4283968" y="3200977"/>
            <a:ext cx="720080" cy="6756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898BBF-B8AB-4F5E-B911-62E2E1AD046E}"/>
              </a:ext>
            </a:extLst>
          </p:cNvPr>
          <p:cNvSpPr/>
          <p:nvPr/>
        </p:nvSpPr>
        <p:spPr>
          <a:xfrm>
            <a:off x="601054" y="3200978"/>
            <a:ext cx="2314761" cy="6756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303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F1CF9F51-E8ED-42BC-8F85-8B25B03829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xxx@exlibrisgroup.com</a:t>
            </a:r>
          </a:p>
        </p:txBody>
      </p:sp>
    </p:spTree>
    <p:extLst>
      <p:ext uri="{BB962C8B-B14F-4D97-AF65-F5344CB8AC3E}">
        <p14:creationId xmlns:p14="http://schemas.microsoft.com/office/powerpoint/2010/main" val="3906028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00B493-7220-4C23-94AF-439E916DED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827587-0744-4A52-936F-DED1B6E587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153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77D453-A683-43F9-BD1D-D285C7379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25" y="1167594"/>
            <a:ext cx="8128646" cy="280831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58908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81642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In addition to this presentation see also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3E4C5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Configuring Anonymization</a:t>
            </a:r>
            <a:endParaRPr lang="en-US" dirty="0">
              <a:solidFill>
                <a:srgbClr val="3E4C56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3E4C56"/>
                </a:solidFill>
                <a:hlinkClick r:id="rId3"/>
              </a:rPr>
              <a:t>Data Privacy FAQs</a:t>
            </a:r>
            <a:endParaRPr lang="en-US" dirty="0">
              <a:solidFill>
                <a:srgbClr val="3E4C56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3E4C56"/>
                </a:solidFill>
                <a:hlinkClick r:id="rId4"/>
              </a:rPr>
              <a:t>Anonymization in the context of User Management Security and Privacy</a:t>
            </a:r>
            <a:endParaRPr lang="en-US" dirty="0">
              <a:solidFill>
                <a:srgbClr val="3E4C56"/>
              </a:solidFill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rgbClr val="3E4C56"/>
              </a:solidFill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rgbClr val="3E4C56"/>
              </a:solidFill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rgbClr val="3E4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137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74441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The anonymization in this presentation is transactional and refers to these four types of transactions:</a:t>
            </a:r>
          </a:p>
          <a:p>
            <a:pPr marL="914400" lvl="2" indent="-457200">
              <a:lnSpc>
                <a:spcPct val="9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en-US" sz="2200" dirty="0"/>
              <a:t>Loans</a:t>
            </a:r>
          </a:p>
          <a:p>
            <a:pPr marL="914400" lvl="2" indent="-457200">
              <a:lnSpc>
                <a:spcPct val="9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en-US" sz="2200" dirty="0"/>
              <a:t>Fines and Fees</a:t>
            </a:r>
          </a:p>
          <a:p>
            <a:pPr marL="914400" lvl="2" indent="-457200">
              <a:lnSpc>
                <a:spcPct val="9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en-US" sz="2200" dirty="0"/>
              <a:t>Request</a:t>
            </a:r>
          </a:p>
          <a:p>
            <a:pPr marL="914400" lvl="2" indent="-457200">
              <a:lnSpc>
                <a:spcPct val="9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en-US" sz="2200" dirty="0"/>
              <a:t>Resource Sharing Requests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We will look at </a:t>
            </a:r>
          </a:p>
          <a:p>
            <a:pPr marL="914400" lvl="2" indent="-457200">
              <a:lnSpc>
                <a:spcPct val="9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en-US" sz="2200" dirty="0">
                <a:solidFill>
                  <a:schemeClr val="tx1"/>
                </a:solidFill>
              </a:rPr>
              <a:t>Very specific situations before and after the anonymization.</a:t>
            </a:r>
          </a:p>
          <a:p>
            <a:pPr marL="914400" lvl="2" indent="-457200">
              <a:lnSpc>
                <a:spcPct val="9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en-US" sz="2200" dirty="0">
                <a:solidFill>
                  <a:schemeClr val="tx1"/>
                </a:solidFill>
              </a:rPr>
              <a:t>The same exact reports before and after the anonymization.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For the “Loans” we will look not only in Analytics but also in the physical item editor fulfillment activities history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3E4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559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74441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Note also: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The analytics reports which we will see include both active as well as complete (closed) transactions.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This is in order to show how the active and closed transactions behave differently during anonymization.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The analytics reports do not include every possible field which gets anonymized, but rather just a sample.  </a:t>
            </a:r>
            <a:endParaRPr lang="en-US" dirty="0">
              <a:solidFill>
                <a:srgbClr val="3E4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063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74441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In the situation here we are comparing “before” and “after” anonymization.  This is merely for explanatory purposes to show what happens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In a real situation there would not be a “before” and “after” anonymization.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In a real situation the data would always be anonymized.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3E4C56"/>
              </a:solidFill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rgbClr val="3E4C56"/>
              </a:solidFill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rgbClr val="3E4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109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00B493-7220-4C23-94AF-439E916DED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3E4C56"/>
                </a:solidFill>
              </a:rPr>
              <a:t>Before the anonymization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827587-0744-4A52-936F-DED1B6E587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119545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6464</TotalTime>
  <Words>682</Words>
  <Application>Microsoft Office PowerPoint</Application>
  <PresentationFormat>On-screen Show (16:9)</PresentationFormat>
  <Paragraphs>106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IGeLU_2016_16X9 (1)</vt:lpstr>
      <vt:lpstr>Transactional Anonymization in Alma and the effect on Alma Analytics</vt:lpstr>
      <vt:lpstr>PowerPoint Presentation</vt:lpstr>
      <vt:lpstr>Introduction</vt:lpstr>
      <vt:lpstr>Introduction</vt:lpstr>
      <vt:lpstr>Introduction</vt:lpstr>
      <vt:lpstr>Introduction</vt:lpstr>
      <vt:lpstr>Introduction</vt:lpstr>
      <vt:lpstr>Introduction</vt:lpstr>
      <vt:lpstr>Before the anonymization</vt:lpstr>
      <vt:lpstr>Before the anonymization</vt:lpstr>
      <vt:lpstr>Before the anonymization</vt:lpstr>
      <vt:lpstr>Before the anonymization</vt:lpstr>
      <vt:lpstr>Before the anonymization</vt:lpstr>
      <vt:lpstr>Before the anonymization</vt:lpstr>
      <vt:lpstr>Configuring the anonymization</vt:lpstr>
      <vt:lpstr>Configuring the anonymization</vt:lpstr>
      <vt:lpstr>Configuring the anonymization</vt:lpstr>
      <vt:lpstr>Configuring the anonymization</vt:lpstr>
      <vt:lpstr>Configuring the anonymization</vt:lpstr>
      <vt:lpstr>After the anonymization</vt:lpstr>
      <vt:lpstr>After the anonymization</vt:lpstr>
      <vt:lpstr>After the anonymization</vt:lpstr>
      <vt:lpstr>After the anonymization</vt:lpstr>
      <vt:lpstr>After the anonymization</vt:lpstr>
      <vt:lpstr>After the anonymization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Yoel Kortick</cp:lastModifiedBy>
  <cp:revision>457</cp:revision>
  <dcterms:created xsi:type="dcterms:W3CDTF">2017-01-02T15:10:30Z</dcterms:created>
  <dcterms:modified xsi:type="dcterms:W3CDTF">2020-04-20T08:33:36Z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