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36" r:id="rId2"/>
    <p:sldId id="1724" r:id="rId3"/>
    <p:sldId id="1855" r:id="rId4"/>
    <p:sldId id="1856" r:id="rId5"/>
    <p:sldId id="1876" r:id="rId6"/>
    <p:sldId id="1779" r:id="rId7"/>
    <p:sldId id="310" r:id="rId8"/>
    <p:sldId id="1854" r:id="rId9"/>
    <p:sldId id="1950" r:id="rId10"/>
    <p:sldId id="1951" r:id="rId11"/>
    <p:sldId id="1961" r:id="rId12"/>
    <p:sldId id="1962" r:id="rId13"/>
    <p:sldId id="171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80Analytics/010Introduction/The_Basics_of_Working_with_Analytics/Anonymizing_Alma_Analytics_Report_Details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544616" cy="1368152"/>
          </a:xfrm>
        </p:spPr>
        <p:txBody>
          <a:bodyPr/>
          <a:lstStyle/>
          <a:p>
            <a:r>
              <a:rPr lang="en-US" sz="2800" dirty="0"/>
              <a:t>Non-Transactional Anonymization in Alma and the effect on Alma Analytics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4DC30-F4B7-4CAB-B7C7-F9366789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861600"/>
            <a:ext cx="729615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71444-AFEC-487A-8C0A-26993234D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1419621"/>
            <a:ext cx="7956376" cy="3166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B28DCA-6768-48FC-B69D-F4EDEA0D74EB}"/>
              </a:ext>
            </a:extLst>
          </p:cNvPr>
          <p:cNvSpPr/>
          <p:nvPr/>
        </p:nvSpPr>
        <p:spPr>
          <a:xfrm>
            <a:off x="6012160" y="861600"/>
            <a:ext cx="576064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F42E6-D6D5-4BD8-8466-2D0482523256}"/>
              </a:ext>
            </a:extLst>
          </p:cNvPr>
          <p:cNvSpPr txBox="1"/>
          <p:nvPr/>
        </p:nvSpPr>
        <p:spPr>
          <a:xfrm>
            <a:off x="2915816" y="2427734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anonymization</a:t>
            </a:r>
          </a:p>
        </p:txBody>
      </p:sp>
    </p:spTree>
    <p:extLst>
      <p:ext uri="{BB962C8B-B14F-4D97-AF65-F5344CB8AC3E}">
        <p14:creationId xmlns:p14="http://schemas.microsoft.com/office/powerpoint/2010/main" val="177879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595323-531C-41FE-A545-97E42970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4" y="843558"/>
            <a:ext cx="7305675" cy="333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E9B25-F8DB-431F-8A3B-062E29E7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563638"/>
            <a:ext cx="789622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91AE25-B910-482D-BE1A-6F7D49C5E3D0}"/>
              </a:ext>
            </a:extLst>
          </p:cNvPr>
          <p:cNvSpPr/>
          <p:nvPr/>
        </p:nvSpPr>
        <p:spPr>
          <a:xfrm>
            <a:off x="6012160" y="861600"/>
            <a:ext cx="576064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3CD8C-8A4C-4F91-99AF-4A97F99F97BD}"/>
              </a:ext>
            </a:extLst>
          </p:cNvPr>
          <p:cNvSpPr txBox="1"/>
          <p:nvPr/>
        </p:nvSpPr>
        <p:spPr>
          <a:xfrm>
            <a:off x="2915816" y="2427734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Full anonymization</a:t>
            </a:r>
          </a:p>
        </p:txBody>
      </p:sp>
    </p:spTree>
    <p:extLst>
      <p:ext uri="{BB962C8B-B14F-4D97-AF65-F5344CB8AC3E}">
        <p14:creationId xmlns:p14="http://schemas.microsoft.com/office/powerpoint/2010/main" val="4812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7FE88A-09D0-4038-82D1-5B01ED768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94059"/>
            <a:ext cx="6224364" cy="3381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0254B-983D-41F9-9061-E0059D09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08" y="798819"/>
            <a:ext cx="7305675" cy="381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762C2-C453-4C06-966C-AAEFCD211951}"/>
              </a:ext>
            </a:extLst>
          </p:cNvPr>
          <p:cNvSpPr/>
          <p:nvPr/>
        </p:nvSpPr>
        <p:spPr>
          <a:xfrm>
            <a:off x="5868144" y="798819"/>
            <a:ext cx="108012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F7729-5B72-4E87-BC40-CDA87836A6C2}"/>
              </a:ext>
            </a:extLst>
          </p:cNvPr>
          <p:cNvSpPr txBox="1"/>
          <p:nvPr/>
        </p:nvSpPr>
        <p:spPr>
          <a:xfrm>
            <a:off x="2915816" y="2427734"/>
            <a:ext cx="230425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Anonymized but still see Primary Identifier, First Name, last Name.  Do not see User ID or address Line 1</a:t>
            </a:r>
          </a:p>
        </p:txBody>
      </p:sp>
    </p:spTree>
    <p:extLst>
      <p:ext uri="{BB962C8B-B14F-4D97-AF65-F5344CB8AC3E}">
        <p14:creationId xmlns:p14="http://schemas.microsoft.com/office/powerpoint/2010/main" val="173202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888431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Explanation of our example here</a:t>
            </a:r>
          </a:p>
          <a:p>
            <a:r>
              <a:rPr lang="en-US" sz="2000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Alma allows for the anonymization of data which is presented in Alma Analytics.</a:t>
            </a:r>
          </a:p>
          <a:p>
            <a:r>
              <a:rPr lang="en-US" dirty="0"/>
              <a:t>The anonymization can be either transactional or non-transactional.</a:t>
            </a:r>
          </a:p>
          <a:p>
            <a:r>
              <a:rPr lang="en-US" dirty="0"/>
              <a:t>The transactional anonymization relates to the completion of a transaction such as loans, fines and fees, resource sharing requests, and requests.</a:t>
            </a:r>
          </a:p>
          <a:p>
            <a:r>
              <a:rPr lang="en-US" dirty="0"/>
              <a:t>The anonymization described in this presentation is not transactional.  Data is anonymized regardless of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non-transactional </a:t>
            </a:r>
            <a:r>
              <a:rPr lang="en-US" sz="2200" dirty="0" err="1"/>
              <a:t>anonynmization</a:t>
            </a:r>
            <a:r>
              <a:rPr lang="en-US" sz="2200" dirty="0"/>
              <a:t> is defined in an internal parameter "</a:t>
            </a:r>
            <a:r>
              <a:rPr lang="en-US" sz="2200" dirty="0" err="1"/>
              <a:t>analytics_anonymize_user_details</a:t>
            </a:r>
            <a:r>
              <a:rPr lang="en-US" sz="2200" dirty="0"/>
              <a:t>"</a:t>
            </a:r>
          </a:p>
          <a:p>
            <a:pPr lvl="1"/>
            <a:r>
              <a:rPr lang="en-US" sz="2200" dirty="0"/>
              <a:t>If "false" the data is not anonymized.</a:t>
            </a:r>
          </a:p>
          <a:p>
            <a:pPr lvl="1"/>
            <a:r>
              <a:rPr lang="en-US" sz="2200" dirty="0"/>
              <a:t>If "true" then all fields listed </a:t>
            </a:r>
            <a:r>
              <a:rPr lang="en-US" sz="2200" dirty="0">
                <a:hlinkClick r:id="rId2" tooltip="Follow link"/>
              </a:rPr>
              <a:t>here </a:t>
            </a:r>
            <a:r>
              <a:rPr lang="en-US" sz="2200" dirty="0"/>
              <a:t>are be anonymized.</a:t>
            </a:r>
          </a:p>
          <a:p>
            <a:pPr lvl="1"/>
            <a:r>
              <a:rPr lang="en-US" sz="2200" dirty="0"/>
              <a:t>If "true_limited_01" then all fields listed </a:t>
            </a:r>
            <a:r>
              <a:rPr lang="en-US" sz="2200" dirty="0">
                <a:hlinkClick r:id="rId2" tooltip="Follow link"/>
              </a:rPr>
              <a:t>here </a:t>
            </a:r>
            <a:r>
              <a:rPr lang="en-US" sz="2200" dirty="0"/>
              <a:t>are be anonymized except for:</a:t>
            </a:r>
          </a:p>
          <a:p>
            <a:pPr lvl="3"/>
            <a:r>
              <a:rPr lang="en-US" sz="2200" dirty="0"/>
              <a:t>"User </a:t>
            </a:r>
            <a:r>
              <a:rPr lang="en-US" sz="2200" dirty="0" err="1"/>
              <a:t>Details"."First</a:t>
            </a:r>
            <a:r>
              <a:rPr lang="en-US" sz="2200" dirty="0"/>
              <a:t> Name"</a:t>
            </a:r>
          </a:p>
          <a:p>
            <a:pPr lvl="3"/>
            <a:r>
              <a:rPr lang="en-US" sz="2200" dirty="0"/>
              <a:t>"User </a:t>
            </a:r>
            <a:r>
              <a:rPr lang="en-US" sz="2200" dirty="0" err="1"/>
              <a:t>Details"."Last</a:t>
            </a:r>
            <a:r>
              <a:rPr lang="en-US" sz="2200" dirty="0"/>
              <a:t> Name"</a:t>
            </a:r>
          </a:p>
          <a:p>
            <a:pPr lvl="3"/>
            <a:r>
              <a:rPr lang="en-US" sz="2200" dirty="0"/>
              <a:t>"User </a:t>
            </a:r>
            <a:r>
              <a:rPr lang="en-US" sz="2200" dirty="0" err="1"/>
              <a:t>Details"."Primary</a:t>
            </a:r>
            <a:r>
              <a:rPr lang="en-US" sz="2200" dirty="0"/>
              <a:t> Identifier"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C838F-7EC0-49BF-AFF1-01B804EE4C3E}"/>
              </a:ext>
            </a:extLst>
          </p:cNvPr>
          <p:cNvSpPr txBox="1"/>
          <p:nvPr/>
        </p:nvSpPr>
        <p:spPr>
          <a:xfrm>
            <a:off x="179512" y="4157667"/>
            <a:ext cx="87849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Note</a:t>
            </a:r>
            <a:r>
              <a:rPr lang="en-US" dirty="0"/>
              <a:t> that "</a:t>
            </a:r>
            <a:r>
              <a:rPr lang="en-US" dirty="0" err="1"/>
              <a:t>analytics_anonymize_user_details</a:t>
            </a:r>
            <a:r>
              <a:rPr lang="en-US" dirty="0"/>
              <a:t>" can be set by Ex Libris and if it is desired to change it then a case should be opened for Ex Libris support.</a:t>
            </a:r>
          </a:p>
        </p:txBody>
      </p:sp>
    </p:spTree>
    <p:extLst>
      <p:ext uri="{BB962C8B-B14F-4D97-AF65-F5344CB8AC3E}">
        <p14:creationId xmlns:p14="http://schemas.microsoft.com/office/powerpoint/2010/main" val="337495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3319778"/>
            <a:ext cx="9108503" cy="1240583"/>
          </a:xfrm>
        </p:spPr>
        <p:txBody>
          <a:bodyPr/>
          <a:lstStyle/>
          <a:p>
            <a:pPr algn="ctr"/>
            <a:r>
              <a:rPr lang="en-US" sz="2600" dirty="0"/>
              <a:t>Explanation of our example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Explanation of our example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which follows we are running the same exact report three times.</a:t>
            </a:r>
          </a:p>
          <a:p>
            <a:pPr lvl="1"/>
            <a:r>
              <a:rPr lang="en-US" sz="2400" dirty="0"/>
              <a:t>In the first case we have defined "</a:t>
            </a:r>
            <a:r>
              <a:rPr lang="en-US" sz="2400" dirty="0" err="1"/>
              <a:t>analytics_anonymize_user_details</a:t>
            </a:r>
            <a:r>
              <a:rPr lang="en-US" sz="2400" dirty="0"/>
              <a:t>" = "false"</a:t>
            </a:r>
          </a:p>
          <a:p>
            <a:pPr lvl="1"/>
            <a:r>
              <a:rPr lang="en-US" sz="2400" dirty="0"/>
              <a:t>In the second case we have defined "</a:t>
            </a:r>
            <a:r>
              <a:rPr lang="en-US" sz="2400" dirty="0" err="1"/>
              <a:t>analytics_anonymize_user_details</a:t>
            </a:r>
            <a:r>
              <a:rPr lang="en-US" sz="2400" dirty="0"/>
              <a:t>" = "true"</a:t>
            </a:r>
          </a:p>
          <a:p>
            <a:pPr lvl="1"/>
            <a:r>
              <a:rPr lang="en-US" sz="2400" dirty="0"/>
              <a:t>In the third case we have defined "</a:t>
            </a:r>
            <a:r>
              <a:rPr lang="en-US" sz="2400" dirty="0" err="1"/>
              <a:t>analytics_anonymize_user_details</a:t>
            </a:r>
            <a:r>
              <a:rPr lang="en-US" sz="2400" dirty="0"/>
              <a:t>" = "true_limited_01"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44306"/>
            <a:ext cx="8928992" cy="3943668"/>
          </a:xfrm>
        </p:spPr>
        <p:txBody>
          <a:bodyPr>
            <a:noAutofit/>
          </a:bodyPr>
          <a:lstStyle/>
          <a:p>
            <a:r>
              <a:rPr lang="en-US" dirty="0"/>
              <a:t>In the first case when "</a:t>
            </a:r>
            <a:r>
              <a:rPr lang="en-US" dirty="0" err="1"/>
              <a:t>analytics_anonymize_user_details</a:t>
            </a:r>
            <a:r>
              <a:rPr lang="en-US" dirty="0"/>
              <a:t>" = "false" we see that all presented fields appear</a:t>
            </a:r>
          </a:p>
          <a:p>
            <a:endParaRPr lang="en-US" dirty="0"/>
          </a:p>
          <a:p>
            <a:r>
              <a:rPr lang="en-US" dirty="0"/>
              <a:t>In the second case when "</a:t>
            </a:r>
            <a:r>
              <a:rPr lang="en-US" dirty="0" err="1"/>
              <a:t>analytics_anonymize_user_details</a:t>
            </a:r>
            <a:r>
              <a:rPr lang="en-US" dirty="0"/>
              <a:t>" = "true" we see all presented fields except for: Primary Identifier, First name, Last Name, Primary Identifier, Address Line 1</a:t>
            </a:r>
          </a:p>
          <a:p>
            <a:endParaRPr lang="en-US" dirty="0"/>
          </a:p>
          <a:p>
            <a:r>
              <a:rPr lang="en-US" dirty="0"/>
              <a:t>In the third case when  "</a:t>
            </a:r>
            <a:r>
              <a:rPr lang="en-US" dirty="0" err="1"/>
              <a:t>analytics_anonymize_user_details</a:t>
            </a:r>
            <a:r>
              <a:rPr lang="en-US" dirty="0"/>
              <a:t>" = "true_limited_01" we see all presented fields including Primary ID, First name, Last Name.  We do not see User ID or Address Line 1. 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dirty="0"/>
              <a:t>Explanation of our example here</a:t>
            </a:r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56743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16957</TotalTime>
  <Words>463</Words>
  <Application>Microsoft Office PowerPoint</Application>
  <PresentationFormat>On-screen Show (16:9)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Ex_Libris_2020</vt:lpstr>
      <vt:lpstr>Non-Transactional Anonymization in Alma and the effect on Alma Analytics</vt:lpstr>
      <vt:lpstr>PowerPoint Presentation</vt:lpstr>
      <vt:lpstr>Introduction</vt:lpstr>
      <vt:lpstr>Introduction</vt:lpstr>
      <vt:lpstr>Introduction</vt:lpstr>
      <vt:lpstr>Explanation of our example here</vt:lpstr>
      <vt:lpstr>Explanation of our example here</vt:lpstr>
      <vt:lpstr>Explanation of our example here</vt:lpstr>
      <vt:lpstr>Results</vt:lpstr>
      <vt:lpstr>Results</vt:lpstr>
      <vt:lpstr>Results</vt:lpstr>
      <vt:lpstr>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751</cp:revision>
  <dcterms:created xsi:type="dcterms:W3CDTF">2017-01-02T15:10:30Z</dcterms:created>
  <dcterms:modified xsi:type="dcterms:W3CDTF">2020-04-20T12:47:00Z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