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736" r:id="rId2"/>
    <p:sldId id="1724" r:id="rId3"/>
    <p:sldId id="1855" r:id="rId4"/>
    <p:sldId id="1856" r:id="rId5"/>
    <p:sldId id="1779" r:id="rId6"/>
    <p:sldId id="310" r:id="rId7"/>
    <p:sldId id="1962" r:id="rId8"/>
    <p:sldId id="1854" r:id="rId9"/>
    <p:sldId id="1877" r:id="rId10"/>
    <p:sldId id="1950" r:id="rId11"/>
    <p:sldId id="1951" r:id="rId12"/>
    <p:sldId id="1963" r:id="rId13"/>
    <p:sldId id="1961" r:id="rId14"/>
    <p:sldId id="1964" r:id="rId15"/>
    <p:sldId id="1965" r:id="rId16"/>
    <p:sldId id="1966" r:id="rId17"/>
    <p:sldId id="1967" r:id="rId18"/>
    <p:sldId id="1968" r:id="rId19"/>
    <p:sldId id="1969" r:id="rId20"/>
    <p:sldId id="171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22-Apr-20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800200"/>
          </a:xfrm>
        </p:spPr>
        <p:txBody>
          <a:bodyPr/>
          <a:lstStyle/>
          <a:p>
            <a:r>
              <a:rPr lang="en-US" sz="2800" dirty="0"/>
              <a:t>How to create a set of users with items on loan and expiration date in specific range using Alma Analytics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Creating an Alma Set from the Analytics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5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In Alma we access "Manage Sets" under "Admin &gt; Manage Jobs and Sets"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01785-9FAA-4F37-955D-F3BCE4D1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34" y="2067694"/>
            <a:ext cx="2717731" cy="19533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4715B7-B4B5-44CC-AD0C-C03BF6CFF796}"/>
              </a:ext>
            </a:extLst>
          </p:cNvPr>
          <p:cNvSpPr/>
          <p:nvPr/>
        </p:nvSpPr>
        <p:spPr>
          <a:xfrm>
            <a:off x="3295952" y="3189678"/>
            <a:ext cx="15659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8AA6D4-14E5-4D2A-BC72-13AF2209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585"/>
            <a:ext cx="9144000" cy="24263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4005885"/>
          </a:xfrm>
        </p:spPr>
        <p:txBody>
          <a:bodyPr>
            <a:normAutofit/>
          </a:bodyPr>
          <a:lstStyle/>
          <a:p>
            <a:r>
              <a:rPr lang="en-US" dirty="0"/>
              <a:t>Next we add an itemized set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715B7-B4B5-44CC-AD0C-C03BF6CFF796}"/>
              </a:ext>
            </a:extLst>
          </p:cNvPr>
          <p:cNvSpPr/>
          <p:nvPr/>
        </p:nvSpPr>
        <p:spPr>
          <a:xfrm>
            <a:off x="7092280" y="2499741"/>
            <a:ext cx="803984" cy="322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7AACDE-E690-4A74-895A-5BF4DEAF46A6}"/>
              </a:ext>
            </a:extLst>
          </p:cNvPr>
          <p:cNvSpPr/>
          <p:nvPr/>
        </p:nvSpPr>
        <p:spPr>
          <a:xfrm>
            <a:off x="7020272" y="3185491"/>
            <a:ext cx="803984" cy="322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EC055-99E0-433A-95DA-6B7DBF1E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721"/>
            <a:ext cx="9144000" cy="25632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4097"/>
            <a:ext cx="8856984" cy="3789861"/>
          </a:xfrm>
        </p:spPr>
        <p:txBody>
          <a:bodyPr>
            <a:noAutofit/>
          </a:bodyPr>
          <a:lstStyle/>
          <a:p>
            <a:r>
              <a:rPr lang="en-US" sz="2200" dirty="0"/>
              <a:t>Give the set a name and make it content type "User"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0AFCC-089C-4FA0-9A93-8FC6D26125C0}"/>
              </a:ext>
            </a:extLst>
          </p:cNvPr>
          <p:cNvSpPr/>
          <p:nvPr/>
        </p:nvSpPr>
        <p:spPr>
          <a:xfrm>
            <a:off x="539552" y="2701259"/>
            <a:ext cx="4302232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405F32-D124-4557-89E8-4779C09FC5E8}"/>
              </a:ext>
            </a:extLst>
          </p:cNvPr>
          <p:cNvSpPr/>
          <p:nvPr/>
        </p:nvSpPr>
        <p:spPr>
          <a:xfrm>
            <a:off x="179512" y="4022826"/>
            <a:ext cx="2088232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5FDBDC-FF7D-4359-A3B1-DE101E32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" y="1061309"/>
            <a:ext cx="9144000" cy="3753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4097"/>
            <a:ext cx="8856984" cy="3789861"/>
          </a:xfrm>
        </p:spPr>
        <p:txBody>
          <a:bodyPr>
            <a:noAutofit/>
          </a:bodyPr>
          <a:lstStyle/>
          <a:p>
            <a:r>
              <a:rPr lang="en-US" sz="2200" dirty="0"/>
              <a:t>Select "From Analytics", choose the folder and report and click "Save"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0AFCC-089C-4FA0-9A93-8FC6D26125C0}"/>
              </a:ext>
            </a:extLst>
          </p:cNvPr>
          <p:cNvSpPr/>
          <p:nvPr/>
        </p:nvSpPr>
        <p:spPr>
          <a:xfrm>
            <a:off x="8532439" y="1069610"/>
            <a:ext cx="598235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405F32-D124-4557-89E8-4779C09FC5E8}"/>
              </a:ext>
            </a:extLst>
          </p:cNvPr>
          <p:cNvSpPr/>
          <p:nvPr/>
        </p:nvSpPr>
        <p:spPr>
          <a:xfrm>
            <a:off x="3726746" y="4288660"/>
            <a:ext cx="3509549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9EEF2-926C-40C4-9A53-B725E254F08C}"/>
              </a:ext>
            </a:extLst>
          </p:cNvPr>
          <p:cNvSpPr/>
          <p:nvPr/>
        </p:nvSpPr>
        <p:spPr>
          <a:xfrm>
            <a:off x="2195736" y="4000870"/>
            <a:ext cx="1152128" cy="278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5AE23-B4BA-4D90-BBFF-96D5CF039FBB}"/>
              </a:ext>
            </a:extLst>
          </p:cNvPr>
          <p:cNvSpPr/>
          <p:nvPr/>
        </p:nvSpPr>
        <p:spPr>
          <a:xfrm>
            <a:off x="457494" y="4304470"/>
            <a:ext cx="2962377" cy="333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1A6F0-11CD-4483-8FE2-5D9BBE446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506"/>
            <a:ext cx="9144000" cy="2960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4097"/>
            <a:ext cx="8856984" cy="3789861"/>
          </a:xfrm>
        </p:spPr>
        <p:txBody>
          <a:bodyPr>
            <a:noAutofit/>
          </a:bodyPr>
          <a:lstStyle/>
          <a:p>
            <a:r>
              <a:rPr lang="en-US" sz="2200" dirty="0"/>
              <a:t>The set is created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0AFCC-089C-4FA0-9A93-8FC6D26125C0}"/>
              </a:ext>
            </a:extLst>
          </p:cNvPr>
          <p:cNvSpPr/>
          <p:nvPr/>
        </p:nvSpPr>
        <p:spPr>
          <a:xfrm>
            <a:off x="8532439" y="1202794"/>
            <a:ext cx="598235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5AE23-B4BA-4D90-BBFF-96D5CF039FBB}"/>
              </a:ext>
            </a:extLst>
          </p:cNvPr>
          <p:cNvSpPr/>
          <p:nvPr/>
        </p:nvSpPr>
        <p:spPr>
          <a:xfrm>
            <a:off x="179512" y="3548046"/>
            <a:ext cx="3240359" cy="49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7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0AFCC-089C-4FA0-9A93-8FC6D26125C0}"/>
              </a:ext>
            </a:extLst>
          </p:cNvPr>
          <p:cNvSpPr/>
          <p:nvPr/>
        </p:nvSpPr>
        <p:spPr>
          <a:xfrm>
            <a:off x="8532439" y="1202794"/>
            <a:ext cx="598235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5AE23-B4BA-4D90-BBFF-96D5CF039FBB}"/>
              </a:ext>
            </a:extLst>
          </p:cNvPr>
          <p:cNvSpPr/>
          <p:nvPr/>
        </p:nvSpPr>
        <p:spPr>
          <a:xfrm>
            <a:off x="179512" y="3548046"/>
            <a:ext cx="3240359" cy="49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75DE6-7599-4823-980E-0D8C2C6E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426"/>
            <a:ext cx="9144000" cy="3865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04AC0-9676-49F4-AF2A-96F52CB68D9C}"/>
              </a:ext>
            </a:extLst>
          </p:cNvPr>
          <p:cNvSpPr txBox="1"/>
          <p:nvPr/>
        </p:nvSpPr>
        <p:spPr>
          <a:xfrm>
            <a:off x="2195736" y="3548046"/>
            <a:ext cx="35283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is possible to verify the contents of the set by viewing the members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5A03A6-E22D-4B86-A42D-F641CD53CDF7}"/>
              </a:ext>
            </a:extLst>
          </p:cNvPr>
          <p:cNvCxnSpPr/>
          <p:nvPr/>
        </p:nvCxnSpPr>
        <p:spPr>
          <a:xfrm flipV="1">
            <a:off x="5724131" y="3598287"/>
            <a:ext cx="1656181" cy="24784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749D4-2C72-4EF0-B77A-E9E28EDCCC94}"/>
              </a:ext>
            </a:extLst>
          </p:cNvPr>
          <p:cNvSpPr/>
          <p:nvPr/>
        </p:nvSpPr>
        <p:spPr>
          <a:xfrm>
            <a:off x="7380312" y="3435846"/>
            <a:ext cx="720080" cy="247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3AEC1-8212-486C-AEE7-FF57BC92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820"/>
            <a:ext cx="9144000" cy="3671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04AC0-9676-49F4-AF2A-96F52CB68D9C}"/>
              </a:ext>
            </a:extLst>
          </p:cNvPr>
          <p:cNvSpPr txBox="1"/>
          <p:nvPr/>
        </p:nvSpPr>
        <p:spPr>
          <a:xfrm>
            <a:off x="3635897" y="2248584"/>
            <a:ext cx="2880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are 39 users in the set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5A03A6-E22D-4B86-A42D-F641CD53CDF7}"/>
              </a:ext>
            </a:extLst>
          </p:cNvPr>
          <p:cNvCxnSpPr>
            <a:cxnSpLocks/>
          </p:cNvCxnSpPr>
          <p:nvPr/>
        </p:nvCxnSpPr>
        <p:spPr>
          <a:xfrm flipH="1">
            <a:off x="1115616" y="2433250"/>
            <a:ext cx="2520282" cy="2455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749D4-2C72-4EF0-B77A-E9E28EDCCC94}"/>
              </a:ext>
            </a:extLst>
          </p:cNvPr>
          <p:cNvSpPr/>
          <p:nvPr/>
        </p:nvSpPr>
        <p:spPr>
          <a:xfrm>
            <a:off x="7812358" y="3917266"/>
            <a:ext cx="864097" cy="34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31A10F-4AFD-4B69-AEF3-33491DD5F33F}"/>
              </a:ext>
            </a:extLst>
          </p:cNvPr>
          <p:cNvSpPr txBox="1"/>
          <p:nvPr/>
        </p:nvSpPr>
        <p:spPr>
          <a:xfrm>
            <a:off x="2123728" y="4371563"/>
            <a:ext cx="49685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example the first user, Alicia,  has an expiration date between Apr. 22 and Aug. 31 2020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11070-5455-41B6-BD73-9CCA05BA7FC7}"/>
              </a:ext>
            </a:extLst>
          </p:cNvPr>
          <p:cNvCxnSpPr>
            <a:cxnSpLocks/>
          </p:cNvCxnSpPr>
          <p:nvPr/>
        </p:nvCxnSpPr>
        <p:spPr>
          <a:xfrm flipV="1">
            <a:off x="7092280" y="4266390"/>
            <a:ext cx="612067" cy="1823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5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AD167-8B5A-4633-901B-0B902D2C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9" y="641056"/>
            <a:ext cx="8460432" cy="4167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5A03A6-E22D-4B86-A42D-F641CD53CDF7}"/>
              </a:ext>
            </a:extLst>
          </p:cNvPr>
          <p:cNvCxnSpPr>
            <a:cxnSpLocks/>
          </p:cNvCxnSpPr>
          <p:nvPr/>
        </p:nvCxnSpPr>
        <p:spPr>
          <a:xfrm flipH="1">
            <a:off x="3203848" y="3686469"/>
            <a:ext cx="504056" cy="6854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31A10F-4AFD-4B69-AEF3-33491DD5F33F}"/>
              </a:ext>
            </a:extLst>
          </p:cNvPr>
          <p:cNvSpPr txBox="1"/>
          <p:nvPr/>
        </p:nvSpPr>
        <p:spPr>
          <a:xfrm>
            <a:off x="3059832" y="3036233"/>
            <a:ext cx="49685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same user, Alicia,  has a loan with a due date between Apr. 22 and Aug. 31 2020</a:t>
            </a:r>
          </a:p>
        </p:txBody>
      </p:sp>
    </p:spTree>
    <p:extLst>
      <p:ext uri="{BB962C8B-B14F-4D97-AF65-F5344CB8AC3E}">
        <p14:creationId xmlns:p14="http://schemas.microsoft.com/office/powerpoint/2010/main" val="74222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Creating an Alma Set from the Analytics Report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54097"/>
            <a:ext cx="8856984" cy="3789861"/>
          </a:xfrm>
        </p:spPr>
        <p:txBody>
          <a:bodyPr>
            <a:noAutofit/>
          </a:bodyPr>
          <a:lstStyle/>
          <a:p>
            <a:r>
              <a:rPr lang="en-US" sz="2200" dirty="0"/>
              <a:t>Now the set can be used as input for another job, for example "Update/Notify Users"</a:t>
            </a:r>
          </a:p>
        </p:txBody>
      </p:sp>
    </p:spTree>
    <p:extLst>
      <p:ext uri="{BB962C8B-B14F-4D97-AF65-F5344CB8AC3E}">
        <p14:creationId xmlns:p14="http://schemas.microsoft.com/office/powerpoint/2010/main" val="202540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888431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Creating the Alma Analytics Report</a:t>
            </a:r>
          </a:p>
          <a:p>
            <a:r>
              <a:rPr lang="en-US" sz="2000" dirty="0"/>
              <a:t>Creating an Alma Set from the Analytics Report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presentation we will focus on creating a set of users with items on loan who have an expiration date in specific range.</a:t>
            </a:r>
          </a:p>
          <a:p>
            <a:r>
              <a:rPr lang="en-US" dirty="0"/>
              <a:t>This will be done using a report from Alma Analytics.</a:t>
            </a:r>
          </a:p>
          <a:p>
            <a:r>
              <a:rPr lang="en-US" dirty="0"/>
              <a:t>The set will be created in Alma using the results of the Alma Analytics report.</a:t>
            </a:r>
          </a:p>
          <a:p>
            <a:r>
              <a:rPr lang="en-US" dirty="0"/>
              <a:t>This might be useful, for example, if the institution wants to change the expiration dates of these users using the job "Update/Notify Users".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600" dirty="0"/>
              <a:t>Creating the Alma Analytics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here we will create an Alma Analytics report in the fulfillment subject area containing the Primary Identifier of all users with</a:t>
            </a:r>
          </a:p>
          <a:p>
            <a:pPr lvl="1"/>
            <a:r>
              <a:rPr lang="en-US" sz="2400" dirty="0"/>
              <a:t>An active loan with a due date between Apr. 22, 2020 and Aug. 31, 2020.</a:t>
            </a:r>
          </a:p>
          <a:p>
            <a:pPr lvl="1"/>
            <a:r>
              <a:rPr lang="en-US" sz="2400" dirty="0"/>
              <a:t>An expiration date between Apr. 22, 2020 and Aug. 31, 2020.</a:t>
            </a:r>
          </a:p>
          <a:p>
            <a:r>
              <a:rPr lang="en-US" dirty="0"/>
              <a:t>These criteria can be changed as per the specific situation.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Alma Analytics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The report will be created as follows:</a:t>
            </a:r>
          </a:p>
          <a:p>
            <a:endParaRPr lang="en-US" sz="2000" dirty="0"/>
          </a:p>
          <a:p>
            <a:r>
              <a:rPr lang="en-US" sz="2000" dirty="0"/>
              <a:t>Display:</a:t>
            </a:r>
          </a:p>
          <a:p>
            <a:pPr lvl="1"/>
            <a:r>
              <a:rPr lang="en-US" dirty="0"/>
              <a:t>"Primary Identifier" from "Patron Details" Folder</a:t>
            </a:r>
          </a:p>
          <a:p>
            <a:pPr lvl="1"/>
            <a:endParaRPr lang="en-US" dirty="0"/>
          </a:p>
          <a:p>
            <a:r>
              <a:rPr lang="en-US" sz="2000" dirty="0"/>
              <a:t>Filter by:</a:t>
            </a:r>
          </a:p>
          <a:p>
            <a:pPr lvl="1"/>
            <a:r>
              <a:rPr lang="en-US" dirty="0"/>
              <a:t>"Loans (Not In House)" in "Loans" folder  &gt;= 1</a:t>
            </a:r>
          </a:p>
          <a:p>
            <a:pPr lvl="1"/>
            <a:r>
              <a:rPr lang="en-US" dirty="0"/>
              <a:t>"Loan Status" in "Loan Details" folder = 'Active'</a:t>
            </a:r>
          </a:p>
          <a:p>
            <a:pPr lvl="1"/>
            <a:r>
              <a:rPr lang="en-US" dirty="0"/>
              <a:t>"Expiry Date" in "Borrower Details" folder is BETWEEN '2020-04-22' AND date '2020-08-31’</a:t>
            </a:r>
          </a:p>
          <a:p>
            <a:pPr lvl="1"/>
            <a:r>
              <a:rPr lang="en-US" dirty="0"/>
              <a:t>"Due Date" in "Due Date" folder is BETWEEN '2020-04-22' AND date '2020-08-31’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084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44306"/>
            <a:ext cx="8928992" cy="3943668"/>
          </a:xfrm>
        </p:spPr>
        <p:txBody>
          <a:bodyPr>
            <a:noAutofit/>
          </a:bodyPr>
          <a:lstStyle/>
          <a:p>
            <a:r>
              <a:rPr lang="en-US" dirty="0"/>
              <a:t>Here is the criteria tab of the report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Alma Analytics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18DD5-B74A-43C6-BEA5-5D84EA38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9" y="1220370"/>
            <a:ext cx="4963641" cy="34526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43558"/>
            <a:ext cx="9073008" cy="3816424"/>
          </a:xfrm>
        </p:spPr>
        <p:txBody>
          <a:bodyPr>
            <a:normAutofit/>
          </a:bodyPr>
          <a:lstStyle/>
          <a:p>
            <a:r>
              <a:rPr lang="en-US" sz="2200" dirty="0"/>
              <a:t>Here are results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Creating the Alma Analytics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A7771-E526-4DCB-B75D-CD1F052A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426815"/>
            <a:ext cx="4562475" cy="33051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3028287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17092</TotalTime>
  <Words>559</Words>
  <Application>Microsoft Office PowerPoint</Application>
  <PresentationFormat>On-screen Show (16:9)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Ex_Libris_2020</vt:lpstr>
      <vt:lpstr>How to create a set of users with items on loan and expiration date in specific range using Alma Analytics</vt:lpstr>
      <vt:lpstr>PowerPoint Presentation</vt:lpstr>
      <vt:lpstr>Introduction</vt:lpstr>
      <vt:lpstr>Introduction</vt:lpstr>
      <vt:lpstr>Creating the Alma Analytics Report</vt:lpstr>
      <vt:lpstr>Creating the Alma Analytics Report</vt:lpstr>
      <vt:lpstr>Creating the Alma Analytics Report</vt:lpstr>
      <vt:lpstr>Creating the Alma Analytics Report</vt:lpstr>
      <vt:lpstr>Creating the Alma Analytics Report</vt:lpstr>
      <vt:lpstr>Creating an Alma Set from the Analytics Report</vt:lpstr>
      <vt:lpstr>Creating an Alma Set from the Analytics Report</vt:lpstr>
      <vt:lpstr>Creating an Alma Set from the Analytics Report</vt:lpstr>
      <vt:lpstr>Creating an Alma Set from the Analytics Report</vt:lpstr>
      <vt:lpstr>Creating an Alma Set from the Analytics Report</vt:lpstr>
      <vt:lpstr>Creating an Alma Set from the Analytics Report</vt:lpstr>
      <vt:lpstr>Creating an Alma Set from the Analytics Report</vt:lpstr>
      <vt:lpstr>Creating an Alma Set from the Analytics Report</vt:lpstr>
      <vt:lpstr>Creating an Alma Set from the Analytics Report</vt:lpstr>
      <vt:lpstr>Creating an Alma Set from the Analytics Report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761</cp:revision>
  <dcterms:created xsi:type="dcterms:W3CDTF">2017-01-02T15:10:30Z</dcterms:created>
  <dcterms:modified xsi:type="dcterms:W3CDTF">2020-04-22T09:15:12Z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