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1736" r:id="rId2"/>
    <p:sldId id="1724" r:id="rId3"/>
    <p:sldId id="1855" r:id="rId4"/>
    <p:sldId id="1975" r:id="rId5"/>
    <p:sldId id="1963" r:id="rId6"/>
    <p:sldId id="1964" r:id="rId7"/>
    <p:sldId id="2023" r:id="rId8"/>
    <p:sldId id="2024" r:id="rId9"/>
    <p:sldId id="2025" r:id="rId10"/>
    <p:sldId id="1988" r:id="rId11"/>
    <p:sldId id="1989" r:id="rId12"/>
    <p:sldId id="1990" r:id="rId13"/>
    <p:sldId id="2026" r:id="rId14"/>
    <p:sldId id="1992" r:id="rId15"/>
    <p:sldId id="2027" r:id="rId16"/>
    <p:sldId id="2028" r:id="rId17"/>
    <p:sldId id="2029" r:id="rId18"/>
    <p:sldId id="1993" r:id="rId19"/>
    <p:sldId id="1994" r:id="rId20"/>
    <p:sldId id="2030" r:id="rId21"/>
    <p:sldId id="2031" r:id="rId22"/>
    <p:sldId id="1779" r:id="rId23"/>
    <p:sldId id="310" r:id="rId24"/>
    <p:sldId id="1970" r:id="rId25"/>
    <p:sldId id="2032" r:id="rId26"/>
    <p:sldId id="2033" r:id="rId27"/>
    <p:sldId id="2034" r:id="rId28"/>
    <p:sldId id="2035" r:id="rId29"/>
    <p:sldId id="2036" r:id="rId30"/>
    <p:sldId id="2037" r:id="rId31"/>
    <p:sldId id="2038" r:id="rId32"/>
    <p:sldId id="2039" r:id="rId33"/>
    <p:sldId id="1714"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20-May-20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20-May-20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179512" y="2139702"/>
            <a:ext cx="5044404" cy="1368152"/>
          </a:xfrm>
        </p:spPr>
        <p:txBody>
          <a:bodyPr/>
          <a:lstStyle/>
          <a:p>
            <a:r>
              <a:rPr lang="en-US" sz="2800" dirty="0"/>
              <a:t>How to allow physical item requests only for items "on shelf" </a:t>
            </a:r>
          </a:p>
        </p:txBody>
      </p:sp>
      <p:sp>
        <p:nvSpPr>
          <p:cNvPr id="3" name="Title 4">
            <a:extLst>
              <a:ext uri="{FF2B5EF4-FFF2-40B4-BE49-F238E27FC236}">
                <a16:creationId xmlns:a16="http://schemas.microsoft.com/office/drawing/2014/main" id="{5802506E-30BD-47E7-9391-6BBA95A894F7}"/>
              </a:ext>
            </a:extLst>
          </p:cNvPr>
          <p:cNvSpPr txBox="1">
            <a:spLocks/>
          </p:cNvSpPr>
          <p:nvPr/>
        </p:nvSpPr>
        <p:spPr>
          <a:xfrm>
            <a:off x="213121" y="3867894"/>
            <a:ext cx="2727920" cy="94448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1800" dirty="0"/>
              <a:t>Yoel Kortick</a:t>
            </a:r>
          </a:p>
          <a:p>
            <a:r>
              <a:rPr lang="en-US" sz="1800"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9108503" cy="1240583"/>
          </a:xfrm>
        </p:spPr>
        <p:txBody>
          <a:bodyPr/>
          <a:lstStyle/>
          <a:p>
            <a:pPr algn="ctr"/>
            <a:r>
              <a:rPr lang="en-US" sz="2600" dirty="0"/>
              <a:t>Create request rules so that only on shelf items are requestable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Tree>
    <p:extLst>
      <p:ext uri="{BB962C8B-B14F-4D97-AF65-F5344CB8AC3E}">
        <p14:creationId xmlns:p14="http://schemas.microsoft.com/office/powerpoint/2010/main" val="198509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Create request rules so that only on shelf items are requestable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Access the fulfillment until rules of type request and make a set of rules which state: "If the item is in the shelf then allow requests otherwise do not allow requests".  This is done as follows</a:t>
            </a:r>
          </a:p>
          <a:p>
            <a:pPr marL="457200" indent="-457200">
              <a:buFont typeface="+mj-lt"/>
              <a:buAutoNum type="arabicPeriod"/>
            </a:pPr>
            <a:r>
              <a:rPr lang="en-US" dirty="0"/>
              <a:t>Access the relevant fulfillment unit at  "Configuration &gt; Fulfillment &gt; Physical Fulfillment &gt; Fulfillment Units"</a:t>
            </a:r>
          </a:p>
          <a:p>
            <a:pPr marL="457200" indent="-457200">
              <a:buFont typeface="+mj-lt"/>
              <a:buAutoNum type="arabicPeriod"/>
            </a:pPr>
            <a:r>
              <a:rPr lang="en-US" dirty="0"/>
              <a:t>Then switch to the "Fulfillment Unit Rules" tab of the fulfillment unit and choose type "Requests"</a:t>
            </a:r>
          </a:p>
          <a:p>
            <a:pPr marL="457200" indent="-457200">
              <a:buFont typeface="+mj-lt"/>
              <a:buAutoNum type="arabicPeriod"/>
            </a:pPr>
            <a:r>
              <a:rPr lang="en-US" dirty="0"/>
              <a:t>Add a new rule</a:t>
            </a:r>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67944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5DD5C7-C2C2-4BAF-AC18-0D11C0196C61}"/>
              </a:ext>
            </a:extLst>
          </p:cNvPr>
          <p:cNvPicPr>
            <a:picLocks noChangeAspect="1"/>
          </p:cNvPicPr>
          <p:nvPr/>
        </p:nvPicPr>
        <p:blipFill>
          <a:blip r:embed="rId2"/>
          <a:stretch>
            <a:fillRect/>
          </a:stretch>
        </p:blipFill>
        <p:spPr>
          <a:xfrm>
            <a:off x="0" y="917324"/>
            <a:ext cx="9144000" cy="330885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Create request rules so that only on shelf items are requestable</a:t>
            </a:r>
          </a:p>
        </p:txBody>
      </p:sp>
      <p:sp>
        <p:nvSpPr>
          <p:cNvPr id="7" name="Rectangle 6">
            <a:extLst>
              <a:ext uri="{FF2B5EF4-FFF2-40B4-BE49-F238E27FC236}">
                <a16:creationId xmlns:a16="http://schemas.microsoft.com/office/drawing/2014/main" id="{13C23C43-3B0E-4A2D-BB6B-B62470A86621}"/>
              </a:ext>
            </a:extLst>
          </p:cNvPr>
          <p:cNvSpPr/>
          <p:nvPr/>
        </p:nvSpPr>
        <p:spPr>
          <a:xfrm>
            <a:off x="7092280" y="3915746"/>
            <a:ext cx="9361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220CA4-226F-497C-AC90-608D78343015}"/>
              </a:ext>
            </a:extLst>
          </p:cNvPr>
          <p:cNvSpPr/>
          <p:nvPr/>
        </p:nvSpPr>
        <p:spPr>
          <a:xfrm>
            <a:off x="275803" y="3060721"/>
            <a:ext cx="1847921" cy="4470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914B602-E405-462E-A0C3-EDF7FD422DBC}"/>
              </a:ext>
            </a:extLst>
          </p:cNvPr>
          <p:cNvSpPr/>
          <p:nvPr/>
        </p:nvSpPr>
        <p:spPr>
          <a:xfrm>
            <a:off x="3275856" y="2715766"/>
            <a:ext cx="13681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18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Create request rules so that only on shelf items are requestable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pPr marL="457200" indent="-457200">
              <a:buFont typeface="+mj-lt"/>
              <a:buAutoNum type="arabicPeriod" startAt="4"/>
            </a:pPr>
            <a:r>
              <a:rPr lang="en-US" dirty="0"/>
              <a:t>Create a fulfillment until rule for requests which uses  name "process type" and operator "In List" and value "all process types".  Make the output be the TOU which does not allow hold requests.  </a:t>
            </a:r>
            <a:r>
              <a:rPr lang="en-US" b="1" dirty="0"/>
              <a:t>This way hold requests will not be allowed for unavailable items. </a:t>
            </a:r>
            <a:r>
              <a:rPr lang="en-US" dirty="0"/>
              <a:t>Disable all other rules (disable instead of delete so that later they can easily be returned).</a:t>
            </a:r>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1310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Create request rules so that only on shelf items are requestable</a:t>
            </a:r>
          </a:p>
        </p:txBody>
      </p:sp>
      <p:sp>
        <p:nvSpPr>
          <p:cNvPr id="7" name="Rectangle 6">
            <a:extLst>
              <a:ext uri="{FF2B5EF4-FFF2-40B4-BE49-F238E27FC236}">
                <a16:creationId xmlns:a16="http://schemas.microsoft.com/office/drawing/2014/main" id="{13C23C43-3B0E-4A2D-BB6B-B62470A86621}"/>
              </a:ext>
            </a:extLst>
          </p:cNvPr>
          <p:cNvSpPr/>
          <p:nvPr/>
        </p:nvSpPr>
        <p:spPr>
          <a:xfrm>
            <a:off x="6794200" y="2477973"/>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298FE34-D811-4716-BE85-BA9B01C9F3F9}"/>
              </a:ext>
            </a:extLst>
          </p:cNvPr>
          <p:cNvPicPr>
            <a:picLocks noChangeAspect="1"/>
          </p:cNvPicPr>
          <p:nvPr/>
        </p:nvPicPr>
        <p:blipFill>
          <a:blip r:embed="rId2"/>
          <a:stretch>
            <a:fillRect/>
          </a:stretch>
        </p:blipFill>
        <p:spPr>
          <a:xfrm>
            <a:off x="0" y="736183"/>
            <a:ext cx="9144000" cy="3671134"/>
          </a:xfrm>
          <a:prstGeom prst="rect">
            <a:avLst/>
          </a:prstGeom>
          <a:ln>
            <a:solidFill>
              <a:schemeClr val="accent1"/>
            </a:solidFill>
          </a:ln>
        </p:spPr>
      </p:pic>
      <p:sp>
        <p:nvSpPr>
          <p:cNvPr id="6" name="Rectangle 5">
            <a:extLst>
              <a:ext uri="{FF2B5EF4-FFF2-40B4-BE49-F238E27FC236}">
                <a16:creationId xmlns:a16="http://schemas.microsoft.com/office/drawing/2014/main" id="{7D137904-3CC3-45D9-A57E-B475D2549A73}"/>
              </a:ext>
            </a:extLst>
          </p:cNvPr>
          <p:cNvSpPr/>
          <p:nvPr/>
        </p:nvSpPr>
        <p:spPr>
          <a:xfrm>
            <a:off x="6012160" y="2181566"/>
            <a:ext cx="2006176"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258265-FB5A-4E8D-9F53-453FC7547E23}"/>
              </a:ext>
            </a:extLst>
          </p:cNvPr>
          <p:cNvSpPr/>
          <p:nvPr/>
        </p:nvSpPr>
        <p:spPr>
          <a:xfrm>
            <a:off x="467544" y="4011910"/>
            <a:ext cx="2376264" cy="3954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92C626-D93E-4859-9158-FDB8128EBF6D}"/>
              </a:ext>
            </a:extLst>
          </p:cNvPr>
          <p:cNvSpPr txBox="1"/>
          <p:nvPr/>
        </p:nvSpPr>
        <p:spPr>
          <a:xfrm>
            <a:off x="2987824" y="2181566"/>
            <a:ext cx="2088232" cy="369332"/>
          </a:xfrm>
          <a:prstGeom prst="rect">
            <a:avLst/>
          </a:prstGeom>
          <a:solidFill>
            <a:schemeClr val="bg1"/>
          </a:solidFill>
          <a:ln>
            <a:solidFill>
              <a:schemeClr val="accent1"/>
            </a:solidFill>
          </a:ln>
        </p:spPr>
        <p:txBody>
          <a:bodyPr wrap="square" rtlCol="0">
            <a:spAutoFit/>
          </a:bodyPr>
          <a:lstStyle/>
          <a:p>
            <a:r>
              <a:rPr lang="en-US" dirty="0"/>
              <a:t>For all process types</a:t>
            </a:r>
          </a:p>
        </p:txBody>
      </p:sp>
      <p:cxnSp>
        <p:nvCxnSpPr>
          <p:cNvPr id="11" name="Straight Arrow Connector 10">
            <a:extLst>
              <a:ext uri="{FF2B5EF4-FFF2-40B4-BE49-F238E27FC236}">
                <a16:creationId xmlns:a16="http://schemas.microsoft.com/office/drawing/2014/main" id="{150DDB90-8D79-4005-9AE0-2D8C694DE273}"/>
              </a:ext>
            </a:extLst>
          </p:cNvPr>
          <p:cNvCxnSpPr>
            <a:stCxn id="9" idx="3"/>
          </p:cNvCxnSpPr>
          <p:nvPr/>
        </p:nvCxnSpPr>
        <p:spPr>
          <a:xfrm flipV="1">
            <a:off x="5076056" y="2355726"/>
            <a:ext cx="936104" cy="10506"/>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BE4A0FF-6ECC-4D17-87CC-782F7CB7E391}"/>
              </a:ext>
            </a:extLst>
          </p:cNvPr>
          <p:cNvSpPr txBox="1"/>
          <p:nvPr/>
        </p:nvSpPr>
        <p:spPr>
          <a:xfrm>
            <a:off x="2987824" y="3293044"/>
            <a:ext cx="2088232" cy="646331"/>
          </a:xfrm>
          <a:prstGeom prst="rect">
            <a:avLst/>
          </a:prstGeom>
          <a:solidFill>
            <a:schemeClr val="bg1"/>
          </a:solidFill>
          <a:ln>
            <a:solidFill>
              <a:schemeClr val="accent1"/>
            </a:solidFill>
          </a:ln>
        </p:spPr>
        <p:txBody>
          <a:bodyPr wrap="square" rtlCol="0">
            <a:spAutoFit/>
          </a:bodyPr>
          <a:lstStyle/>
          <a:p>
            <a:r>
              <a:rPr lang="en-US" dirty="0"/>
              <a:t>Requests are not allowed</a:t>
            </a:r>
          </a:p>
        </p:txBody>
      </p:sp>
      <p:cxnSp>
        <p:nvCxnSpPr>
          <p:cNvPr id="13" name="Straight Arrow Connector 12">
            <a:extLst>
              <a:ext uri="{FF2B5EF4-FFF2-40B4-BE49-F238E27FC236}">
                <a16:creationId xmlns:a16="http://schemas.microsoft.com/office/drawing/2014/main" id="{8EC64252-CCBB-42AC-A152-4F7AA7DA7452}"/>
              </a:ext>
            </a:extLst>
          </p:cNvPr>
          <p:cNvCxnSpPr>
            <a:cxnSpLocks/>
          </p:cNvCxnSpPr>
          <p:nvPr/>
        </p:nvCxnSpPr>
        <p:spPr>
          <a:xfrm>
            <a:off x="1961964" y="3487758"/>
            <a:ext cx="0" cy="466534"/>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4A619B-A25E-4566-B2EB-859DB651224B}"/>
              </a:ext>
            </a:extLst>
          </p:cNvPr>
          <p:cNvCxnSpPr/>
          <p:nvPr/>
        </p:nvCxnSpPr>
        <p:spPr>
          <a:xfrm flipV="1">
            <a:off x="1961964" y="3487758"/>
            <a:ext cx="936104" cy="1050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93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872D37-11BF-4CD5-818C-EFD5E57D7280}"/>
              </a:ext>
            </a:extLst>
          </p:cNvPr>
          <p:cNvPicPr>
            <a:picLocks noChangeAspect="1"/>
          </p:cNvPicPr>
          <p:nvPr/>
        </p:nvPicPr>
        <p:blipFill>
          <a:blip r:embed="rId2"/>
          <a:stretch>
            <a:fillRect/>
          </a:stretch>
        </p:blipFill>
        <p:spPr>
          <a:xfrm>
            <a:off x="0" y="2776887"/>
            <a:ext cx="9144000" cy="195510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Create request rules so that only on shelf items are requestable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pPr marL="457200" indent="-457200">
              <a:buFont typeface="+mj-lt"/>
              <a:buAutoNum type="arabicPeriod" startAt="5"/>
            </a:pPr>
            <a:r>
              <a:rPr lang="en-US" dirty="0"/>
              <a:t>Edit the </a:t>
            </a:r>
            <a:r>
              <a:rPr lang="en-US" b="1" dirty="0"/>
              <a:t>default</a:t>
            </a:r>
            <a:r>
              <a:rPr lang="en-US" dirty="0"/>
              <a:t> fulfillment unit rule for requests so that requests are allowed.  This way the system will first check via the previous rule if there is a process status.  If there is a process status then requests will not be allowed.  </a:t>
            </a:r>
            <a:r>
              <a:rPr lang="en-US" b="1" dirty="0"/>
              <a:t>If there are no process types (item is on shelf) then requests will be allowed.</a:t>
            </a:r>
          </a:p>
          <a:p>
            <a:endParaRPr lang="en-US" dirty="0"/>
          </a:p>
          <a:p>
            <a:pPr marL="457200" indent="-457200">
              <a:buFont typeface="+mj-lt"/>
              <a:buAutoNum type="arabicPeriod"/>
            </a:pPr>
            <a:endParaRPr lang="en-US" dirty="0"/>
          </a:p>
        </p:txBody>
      </p:sp>
      <p:sp>
        <p:nvSpPr>
          <p:cNvPr id="4" name="Rectangle 3">
            <a:extLst>
              <a:ext uri="{FF2B5EF4-FFF2-40B4-BE49-F238E27FC236}">
                <a16:creationId xmlns:a16="http://schemas.microsoft.com/office/drawing/2014/main" id="{DD618AF6-F759-46F6-A4CF-17F82584B4A6}"/>
              </a:ext>
            </a:extLst>
          </p:cNvPr>
          <p:cNvSpPr/>
          <p:nvPr/>
        </p:nvSpPr>
        <p:spPr>
          <a:xfrm>
            <a:off x="57264" y="2859782"/>
            <a:ext cx="9143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21F4B6-A978-4ACC-964A-996843C06A60}"/>
              </a:ext>
            </a:extLst>
          </p:cNvPr>
          <p:cNvSpPr/>
          <p:nvPr/>
        </p:nvSpPr>
        <p:spPr>
          <a:xfrm>
            <a:off x="7308304" y="4309415"/>
            <a:ext cx="5542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3BF372-BBF1-4381-8681-85B05CF0A071}"/>
              </a:ext>
            </a:extLst>
          </p:cNvPr>
          <p:cNvSpPr txBox="1"/>
          <p:nvPr/>
        </p:nvSpPr>
        <p:spPr>
          <a:xfrm>
            <a:off x="2627784" y="3003798"/>
            <a:ext cx="3600400" cy="369332"/>
          </a:xfrm>
          <a:prstGeom prst="rect">
            <a:avLst/>
          </a:prstGeom>
          <a:solidFill>
            <a:schemeClr val="bg1"/>
          </a:solidFill>
          <a:ln>
            <a:solidFill>
              <a:schemeClr val="accent1"/>
            </a:solidFill>
          </a:ln>
        </p:spPr>
        <p:txBody>
          <a:bodyPr wrap="square" rtlCol="0">
            <a:spAutoFit/>
          </a:bodyPr>
          <a:lstStyle/>
          <a:p>
            <a:r>
              <a:rPr lang="en-US" dirty="0"/>
              <a:t>Edit the default rule …</a:t>
            </a:r>
          </a:p>
        </p:txBody>
      </p:sp>
    </p:spTree>
    <p:extLst>
      <p:ext uri="{BB962C8B-B14F-4D97-AF65-F5344CB8AC3E}">
        <p14:creationId xmlns:p14="http://schemas.microsoft.com/office/powerpoint/2010/main" val="342296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FCAD4D-322C-4FFC-88E2-A06E303E45D1}"/>
              </a:ext>
            </a:extLst>
          </p:cNvPr>
          <p:cNvPicPr>
            <a:picLocks noChangeAspect="1"/>
          </p:cNvPicPr>
          <p:nvPr/>
        </p:nvPicPr>
        <p:blipFill>
          <a:blip r:embed="rId2"/>
          <a:stretch>
            <a:fillRect/>
          </a:stretch>
        </p:blipFill>
        <p:spPr>
          <a:xfrm>
            <a:off x="13201" y="710021"/>
            <a:ext cx="9144000" cy="372345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Create request rules so that only on shelf items are requestable</a:t>
            </a:r>
          </a:p>
        </p:txBody>
      </p:sp>
      <p:sp>
        <p:nvSpPr>
          <p:cNvPr id="8" name="Rectangle 7">
            <a:extLst>
              <a:ext uri="{FF2B5EF4-FFF2-40B4-BE49-F238E27FC236}">
                <a16:creationId xmlns:a16="http://schemas.microsoft.com/office/drawing/2014/main" id="{22258265-FB5A-4E8D-9F53-453FC7547E23}"/>
              </a:ext>
            </a:extLst>
          </p:cNvPr>
          <p:cNvSpPr/>
          <p:nvPr/>
        </p:nvSpPr>
        <p:spPr>
          <a:xfrm>
            <a:off x="467543" y="3971718"/>
            <a:ext cx="2664289" cy="332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92C626-D93E-4859-9158-FDB8128EBF6D}"/>
              </a:ext>
            </a:extLst>
          </p:cNvPr>
          <p:cNvSpPr txBox="1"/>
          <p:nvPr/>
        </p:nvSpPr>
        <p:spPr>
          <a:xfrm>
            <a:off x="4061236" y="1358323"/>
            <a:ext cx="2088232" cy="369332"/>
          </a:xfrm>
          <a:prstGeom prst="rect">
            <a:avLst/>
          </a:prstGeom>
          <a:solidFill>
            <a:schemeClr val="bg1"/>
          </a:solidFill>
          <a:ln>
            <a:solidFill>
              <a:schemeClr val="accent1"/>
            </a:solidFill>
          </a:ln>
        </p:spPr>
        <p:txBody>
          <a:bodyPr wrap="square" rtlCol="0">
            <a:spAutoFit/>
          </a:bodyPr>
          <a:lstStyle/>
          <a:p>
            <a:r>
              <a:rPr lang="en-US" dirty="0"/>
              <a:t>Default request rule</a:t>
            </a:r>
          </a:p>
        </p:txBody>
      </p:sp>
      <p:cxnSp>
        <p:nvCxnSpPr>
          <p:cNvPr id="11" name="Straight Arrow Connector 10">
            <a:extLst>
              <a:ext uri="{FF2B5EF4-FFF2-40B4-BE49-F238E27FC236}">
                <a16:creationId xmlns:a16="http://schemas.microsoft.com/office/drawing/2014/main" id="{150DDB90-8D79-4005-9AE0-2D8C694DE273}"/>
              </a:ext>
            </a:extLst>
          </p:cNvPr>
          <p:cNvCxnSpPr>
            <a:cxnSpLocks/>
          </p:cNvCxnSpPr>
          <p:nvPr/>
        </p:nvCxnSpPr>
        <p:spPr>
          <a:xfrm flipH="1">
            <a:off x="2671162" y="2395905"/>
            <a:ext cx="1318066"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BE4A0FF-6ECC-4D17-87CC-782F7CB7E391}"/>
              </a:ext>
            </a:extLst>
          </p:cNvPr>
          <p:cNvSpPr txBox="1"/>
          <p:nvPr/>
        </p:nvSpPr>
        <p:spPr>
          <a:xfrm>
            <a:off x="2957679" y="3293044"/>
            <a:ext cx="2880319" cy="369332"/>
          </a:xfrm>
          <a:prstGeom prst="rect">
            <a:avLst/>
          </a:prstGeom>
          <a:solidFill>
            <a:schemeClr val="bg1"/>
          </a:solidFill>
          <a:ln>
            <a:solidFill>
              <a:schemeClr val="accent1"/>
            </a:solidFill>
          </a:ln>
        </p:spPr>
        <p:txBody>
          <a:bodyPr wrap="square" rtlCol="0">
            <a:spAutoFit/>
          </a:bodyPr>
          <a:lstStyle/>
          <a:p>
            <a:r>
              <a:rPr lang="en-US" dirty="0"/>
              <a:t>Requests are always allowed</a:t>
            </a:r>
          </a:p>
        </p:txBody>
      </p:sp>
      <p:cxnSp>
        <p:nvCxnSpPr>
          <p:cNvPr id="13" name="Straight Arrow Connector 12">
            <a:extLst>
              <a:ext uri="{FF2B5EF4-FFF2-40B4-BE49-F238E27FC236}">
                <a16:creationId xmlns:a16="http://schemas.microsoft.com/office/drawing/2014/main" id="{8EC64252-CCBB-42AC-A152-4F7AA7DA7452}"/>
              </a:ext>
            </a:extLst>
          </p:cNvPr>
          <p:cNvCxnSpPr>
            <a:cxnSpLocks/>
          </p:cNvCxnSpPr>
          <p:nvPr/>
        </p:nvCxnSpPr>
        <p:spPr>
          <a:xfrm>
            <a:off x="1961964" y="3487758"/>
            <a:ext cx="0" cy="466534"/>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4A619B-A25E-4566-B2EB-859DB651224B}"/>
              </a:ext>
            </a:extLst>
          </p:cNvPr>
          <p:cNvCxnSpPr/>
          <p:nvPr/>
        </p:nvCxnSpPr>
        <p:spPr>
          <a:xfrm flipV="1">
            <a:off x="1961964" y="3487758"/>
            <a:ext cx="936104" cy="1050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1D36CEA-E78C-4FED-8869-8A00806E142B}"/>
              </a:ext>
            </a:extLst>
          </p:cNvPr>
          <p:cNvCxnSpPr>
            <a:cxnSpLocks/>
          </p:cNvCxnSpPr>
          <p:nvPr/>
        </p:nvCxnSpPr>
        <p:spPr>
          <a:xfrm flipV="1">
            <a:off x="4001102" y="1727655"/>
            <a:ext cx="276158" cy="664275"/>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88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Create request rules so that only on shelf items are requestable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sz="2200" dirty="0"/>
              <a:t>Now we have one active rule that states "if there is a process status then no requests allowed" and a default rule stating "request allowed"</a:t>
            </a:r>
          </a:p>
          <a:p>
            <a:pPr marL="457200" indent="-457200">
              <a:buFont typeface="+mj-lt"/>
              <a:buAutoNum type="arabicPeriod"/>
            </a:pPr>
            <a:endParaRPr lang="en-US" sz="2200" dirty="0"/>
          </a:p>
        </p:txBody>
      </p:sp>
      <p:pic>
        <p:nvPicPr>
          <p:cNvPr id="3" name="Picture 2">
            <a:extLst>
              <a:ext uri="{FF2B5EF4-FFF2-40B4-BE49-F238E27FC236}">
                <a16:creationId xmlns:a16="http://schemas.microsoft.com/office/drawing/2014/main" id="{E6A31467-B4D2-4DEF-9C53-9AC9F4A1A3E9}"/>
              </a:ext>
            </a:extLst>
          </p:cNvPr>
          <p:cNvPicPr>
            <a:picLocks noChangeAspect="1"/>
          </p:cNvPicPr>
          <p:nvPr/>
        </p:nvPicPr>
        <p:blipFill>
          <a:blip r:embed="rId2"/>
          <a:stretch>
            <a:fillRect/>
          </a:stretch>
        </p:blipFill>
        <p:spPr>
          <a:xfrm>
            <a:off x="507568" y="1574696"/>
            <a:ext cx="8100392" cy="3204055"/>
          </a:xfrm>
          <a:prstGeom prst="rect">
            <a:avLst/>
          </a:prstGeom>
          <a:ln>
            <a:solidFill>
              <a:schemeClr val="accent1"/>
            </a:solidFill>
          </a:ln>
        </p:spPr>
      </p:pic>
      <p:sp>
        <p:nvSpPr>
          <p:cNvPr id="4" name="TextBox 3">
            <a:extLst>
              <a:ext uri="{FF2B5EF4-FFF2-40B4-BE49-F238E27FC236}">
                <a16:creationId xmlns:a16="http://schemas.microsoft.com/office/drawing/2014/main" id="{7E9638EA-CB59-4495-AD36-D0059887D1D3}"/>
              </a:ext>
            </a:extLst>
          </p:cNvPr>
          <p:cNvSpPr txBox="1"/>
          <p:nvPr/>
        </p:nvSpPr>
        <p:spPr>
          <a:xfrm>
            <a:off x="2051720" y="3363838"/>
            <a:ext cx="2790064" cy="369332"/>
          </a:xfrm>
          <a:prstGeom prst="rect">
            <a:avLst/>
          </a:prstGeom>
          <a:solidFill>
            <a:schemeClr val="bg1"/>
          </a:solidFill>
          <a:ln>
            <a:solidFill>
              <a:schemeClr val="accent1"/>
            </a:solidFill>
          </a:ln>
        </p:spPr>
        <p:txBody>
          <a:bodyPr wrap="square" rtlCol="0">
            <a:spAutoFit/>
          </a:bodyPr>
          <a:lstStyle/>
          <a:p>
            <a:r>
              <a:rPr lang="en-US" dirty="0"/>
              <a:t>This is the only active rule</a:t>
            </a:r>
          </a:p>
        </p:txBody>
      </p:sp>
      <p:cxnSp>
        <p:nvCxnSpPr>
          <p:cNvPr id="8" name="Straight Arrow Connector 7">
            <a:extLst>
              <a:ext uri="{FF2B5EF4-FFF2-40B4-BE49-F238E27FC236}">
                <a16:creationId xmlns:a16="http://schemas.microsoft.com/office/drawing/2014/main" id="{82252BD1-9C92-40E6-B7CC-7EC48FCE2843}"/>
              </a:ext>
            </a:extLst>
          </p:cNvPr>
          <p:cNvCxnSpPr/>
          <p:nvPr/>
        </p:nvCxnSpPr>
        <p:spPr>
          <a:xfrm flipV="1">
            <a:off x="1259632" y="2931790"/>
            <a:ext cx="0" cy="648072"/>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924FF9B-BD61-4A2C-AEAD-8494E9DFD620}"/>
              </a:ext>
            </a:extLst>
          </p:cNvPr>
          <p:cNvCxnSpPr>
            <a:cxnSpLocks/>
          </p:cNvCxnSpPr>
          <p:nvPr/>
        </p:nvCxnSpPr>
        <p:spPr>
          <a:xfrm>
            <a:off x="1259632" y="3579862"/>
            <a:ext cx="792088"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548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9108503" cy="1240583"/>
          </a:xfrm>
        </p:spPr>
        <p:txBody>
          <a:bodyPr/>
          <a:lstStyle/>
          <a:p>
            <a:pPr algn="ctr"/>
            <a:r>
              <a:rPr lang="en-US" sz="2600" dirty="0"/>
              <a:t>Sample items to test</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Tree>
    <p:extLst>
      <p:ext uri="{BB962C8B-B14F-4D97-AF65-F5344CB8AC3E}">
        <p14:creationId xmlns:p14="http://schemas.microsoft.com/office/powerpoint/2010/main" val="293739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F31F51-A33D-4743-A719-77DC24999F78}"/>
              </a:ext>
            </a:extLst>
          </p:cNvPr>
          <p:cNvPicPr>
            <a:picLocks noChangeAspect="1"/>
          </p:cNvPicPr>
          <p:nvPr/>
        </p:nvPicPr>
        <p:blipFill>
          <a:blip r:embed="rId2"/>
          <a:stretch>
            <a:fillRect/>
          </a:stretch>
        </p:blipFill>
        <p:spPr>
          <a:xfrm>
            <a:off x="190500" y="1507207"/>
            <a:ext cx="8763000" cy="31527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Sample items to test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691166"/>
            <a:ext cx="9001000" cy="3979385"/>
          </a:xfrm>
        </p:spPr>
        <p:txBody>
          <a:bodyPr>
            <a:normAutofit/>
          </a:bodyPr>
          <a:lstStyle/>
          <a:p>
            <a:r>
              <a:rPr lang="en-US" sz="2000" dirty="0"/>
              <a:t>Item barcode AU45537 title "Feminist stylistics" is "In Place“.  It should be requestable.</a:t>
            </a:r>
          </a:p>
          <a:p>
            <a:pPr marL="457200" indent="-457200">
              <a:buFont typeface="+mj-lt"/>
              <a:buAutoNum type="arabicPeriod"/>
            </a:pPr>
            <a:endParaRPr lang="en-US" sz="2000" dirty="0"/>
          </a:p>
        </p:txBody>
      </p:sp>
      <p:sp>
        <p:nvSpPr>
          <p:cNvPr id="4" name="Rectangle 3">
            <a:extLst>
              <a:ext uri="{FF2B5EF4-FFF2-40B4-BE49-F238E27FC236}">
                <a16:creationId xmlns:a16="http://schemas.microsoft.com/office/drawing/2014/main" id="{7266705F-E84F-4A28-963B-7F7FB16D32CB}"/>
              </a:ext>
            </a:extLst>
          </p:cNvPr>
          <p:cNvSpPr/>
          <p:nvPr/>
        </p:nvSpPr>
        <p:spPr>
          <a:xfrm>
            <a:off x="1187624" y="1563638"/>
            <a:ext cx="23042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BA0F99-F604-44E9-B87C-6FE887137B46}"/>
              </a:ext>
            </a:extLst>
          </p:cNvPr>
          <p:cNvSpPr/>
          <p:nvPr/>
        </p:nvSpPr>
        <p:spPr>
          <a:xfrm>
            <a:off x="1259632" y="2231806"/>
            <a:ext cx="129614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174DF0-40C4-4FA1-A07E-E9CB7701CEE7}"/>
              </a:ext>
            </a:extLst>
          </p:cNvPr>
          <p:cNvSpPr/>
          <p:nvPr/>
        </p:nvSpPr>
        <p:spPr>
          <a:xfrm>
            <a:off x="4499992" y="2519838"/>
            <a:ext cx="129614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25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95936" y="627535"/>
            <a:ext cx="4968552" cy="3888431"/>
          </a:xfrm>
        </p:spPr>
        <p:txBody>
          <a:bodyPr>
            <a:normAutofit/>
          </a:bodyPr>
          <a:lstStyle/>
          <a:p>
            <a:r>
              <a:rPr lang="en-US" sz="2000" dirty="0"/>
              <a:t>Introduction</a:t>
            </a:r>
          </a:p>
          <a:p>
            <a:r>
              <a:rPr lang="en-US" sz="2000" dirty="0"/>
              <a:t>Create or identify TOUs which do and do not allow requests</a:t>
            </a:r>
          </a:p>
          <a:p>
            <a:r>
              <a:rPr lang="en-US" sz="2000" dirty="0"/>
              <a:t>Create request rules so that only on shelf items are requestable</a:t>
            </a:r>
          </a:p>
          <a:p>
            <a:r>
              <a:rPr lang="en-US" sz="2000" dirty="0"/>
              <a:t>Sample items to test</a:t>
            </a:r>
          </a:p>
          <a:p>
            <a:r>
              <a:rPr lang="en-US" sz="2000" dirty="0"/>
              <a:t>Try it out</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398337-DE7D-4448-88D9-EED2325CD155}"/>
              </a:ext>
            </a:extLst>
          </p:cNvPr>
          <p:cNvPicPr>
            <a:picLocks noChangeAspect="1"/>
          </p:cNvPicPr>
          <p:nvPr/>
        </p:nvPicPr>
        <p:blipFill>
          <a:blip r:embed="rId2"/>
          <a:stretch>
            <a:fillRect/>
          </a:stretch>
        </p:blipFill>
        <p:spPr>
          <a:xfrm>
            <a:off x="190500" y="1413098"/>
            <a:ext cx="8763000" cy="33909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Sample items to test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691166"/>
            <a:ext cx="9001000" cy="3979385"/>
          </a:xfrm>
        </p:spPr>
        <p:txBody>
          <a:bodyPr>
            <a:normAutofit/>
          </a:bodyPr>
          <a:lstStyle/>
          <a:p>
            <a:r>
              <a:rPr lang="en-US" sz="2000" dirty="0"/>
              <a:t>Item barcode AU44061 title "Gloria Steinem : feminist extraordinaire" is "Not in place" and "On Loan“. It should not be requestable.</a:t>
            </a:r>
          </a:p>
          <a:p>
            <a:pPr marL="457200" indent="-457200">
              <a:buFont typeface="+mj-lt"/>
              <a:buAutoNum type="arabicPeriod"/>
            </a:pPr>
            <a:endParaRPr lang="en-US" sz="2000" dirty="0"/>
          </a:p>
        </p:txBody>
      </p:sp>
      <p:sp>
        <p:nvSpPr>
          <p:cNvPr id="4" name="Rectangle 3">
            <a:extLst>
              <a:ext uri="{FF2B5EF4-FFF2-40B4-BE49-F238E27FC236}">
                <a16:creationId xmlns:a16="http://schemas.microsoft.com/office/drawing/2014/main" id="{7266705F-E84F-4A28-963B-7F7FB16D32CB}"/>
              </a:ext>
            </a:extLst>
          </p:cNvPr>
          <p:cNvSpPr/>
          <p:nvPr/>
        </p:nvSpPr>
        <p:spPr>
          <a:xfrm>
            <a:off x="1259632" y="1465187"/>
            <a:ext cx="28083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BA0F99-F604-44E9-B87C-6FE887137B46}"/>
              </a:ext>
            </a:extLst>
          </p:cNvPr>
          <p:cNvSpPr/>
          <p:nvPr/>
        </p:nvSpPr>
        <p:spPr>
          <a:xfrm>
            <a:off x="1259632" y="2231806"/>
            <a:ext cx="129614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174DF0-40C4-4FA1-A07E-E9CB7701CEE7}"/>
              </a:ext>
            </a:extLst>
          </p:cNvPr>
          <p:cNvSpPr/>
          <p:nvPr/>
        </p:nvSpPr>
        <p:spPr>
          <a:xfrm>
            <a:off x="4458494" y="2394469"/>
            <a:ext cx="162567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6C1A08-E9DF-4540-B24C-DB7376EDF5C9}"/>
              </a:ext>
            </a:extLst>
          </p:cNvPr>
          <p:cNvSpPr/>
          <p:nvPr/>
        </p:nvSpPr>
        <p:spPr>
          <a:xfrm>
            <a:off x="1259632" y="3301878"/>
            <a:ext cx="162567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353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306E95-15C3-4C8F-A721-33E527C774A8}"/>
              </a:ext>
            </a:extLst>
          </p:cNvPr>
          <p:cNvPicPr>
            <a:picLocks noChangeAspect="1"/>
          </p:cNvPicPr>
          <p:nvPr/>
        </p:nvPicPr>
        <p:blipFill>
          <a:blip r:embed="rId2"/>
          <a:stretch>
            <a:fillRect/>
          </a:stretch>
        </p:blipFill>
        <p:spPr>
          <a:xfrm>
            <a:off x="467544" y="1494988"/>
            <a:ext cx="8121153" cy="334920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Sample items to test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691166"/>
            <a:ext cx="9001000" cy="3979385"/>
          </a:xfrm>
        </p:spPr>
        <p:txBody>
          <a:bodyPr>
            <a:normAutofit/>
          </a:bodyPr>
          <a:lstStyle/>
          <a:p>
            <a:r>
              <a:rPr lang="en-US" sz="2000" dirty="0"/>
              <a:t>Item barcode AU45401 title "Living a feminist life" is "Not in place" and "In Transit“. It should not be requestable.</a:t>
            </a:r>
          </a:p>
          <a:p>
            <a:pPr marL="457200" indent="-457200">
              <a:buFont typeface="+mj-lt"/>
              <a:buAutoNum type="arabicPeriod"/>
            </a:pPr>
            <a:endParaRPr lang="en-US" sz="2000" dirty="0"/>
          </a:p>
        </p:txBody>
      </p:sp>
      <p:sp>
        <p:nvSpPr>
          <p:cNvPr id="4" name="Rectangle 3">
            <a:extLst>
              <a:ext uri="{FF2B5EF4-FFF2-40B4-BE49-F238E27FC236}">
                <a16:creationId xmlns:a16="http://schemas.microsoft.com/office/drawing/2014/main" id="{7266705F-E84F-4A28-963B-7F7FB16D32CB}"/>
              </a:ext>
            </a:extLst>
          </p:cNvPr>
          <p:cNvSpPr/>
          <p:nvPr/>
        </p:nvSpPr>
        <p:spPr>
          <a:xfrm>
            <a:off x="1470644" y="1558888"/>
            <a:ext cx="28083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BA0F99-F604-44E9-B87C-6FE887137B46}"/>
              </a:ext>
            </a:extLst>
          </p:cNvPr>
          <p:cNvSpPr/>
          <p:nvPr/>
        </p:nvSpPr>
        <p:spPr>
          <a:xfrm>
            <a:off x="1470644" y="2179894"/>
            <a:ext cx="129614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174DF0-40C4-4FA1-A07E-E9CB7701CEE7}"/>
              </a:ext>
            </a:extLst>
          </p:cNvPr>
          <p:cNvSpPr/>
          <p:nvPr/>
        </p:nvSpPr>
        <p:spPr>
          <a:xfrm>
            <a:off x="4458494" y="2127982"/>
            <a:ext cx="162567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6C1A08-E9DF-4540-B24C-DB7376EDF5C9}"/>
              </a:ext>
            </a:extLst>
          </p:cNvPr>
          <p:cNvSpPr/>
          <p:nvPr/>
        </p:nvSpPr>
        <p:spPr>
          <a:xfrm>
            <a:off x="1470644" y="3107618"/>
            <a:ext cx="162567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81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9108503" cy="1240583"/>
          </a:xfrm>
        </p:spPr>
        <p:txBody>
          <a:bodyPr/>
          <a:lstStyle/>
          <a:p>
            <a:pPr algn="ctr"/>
            <a:r>
              <a:rPr lang="en-US" sz="2600" dirty="0"/>
              <a:t>Try it out</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Tree>
    <p:extLst>
      <p:ext uri="{BB962C8B-B14F-4D97-AF65-F5344CB8AC3E}">
        <p14:creationId xmlns:p14="http://schemas.microsoft.com/office/powerpoint/2010/main" val="1180248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Try it out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Here is what we expect to happen:</a:t>
            </a:r>
          </a:p>
          <a:p>
            <a:r>
              <a:rPr lang="en-US" dirty="0"/>
              <a:t>Item barcode AU45537 title "Feminist stylistics" is "In Place" and </a:t>
            </a:r>
            <a:r>
              <a:rPr lang="en-US" b="1" dirty="0"/>
              <a:t>therefore can be requested</a:t>
            </a:r>
            <a:endParaRPr lang="en-US" dirty="0"/>
          </a:p>
          <a:p>
            <a:r>
              <a:rPr lang="en-US" dirty="0"/>
              <a:t>Item barcode AU44061 title "Gloria Steinem : feminist extraordinaire" is "Not in place" and "On Loan" and </a:t>
            </a:r>
            <a:r>
              <a:rPr lang="en-US" b="1" dirty="0"/>
              <a:t>therefore cannot be requested</a:t>
            </a:r>
            <a:endParaRPr lang="en-US" dirty="0"/>
          </a:p>
          <a:p>
            <a:r>
              <a:rPr lang="en-US" dirty="0"/>
              <a:t>Item barcode AU45401 title "Living a feminist life" is "Not in place" and "In Transit" and </a:t>
            </a:r>
            <a:r>
              <a:rPr lang="en-US" b="1" dirty="0"/>
              <a:t>therefore cannot be requested</a:t>
            </a:r>
            <a:endParaRPr lang="en-US" dirty="0"/>
          </a:p>
          <a:p>
            <a:endParaRPr lang="en-US" dirty="0"/>
          </a:p>
          <a:p>
            <a:endParaRPr lang="en-US" b="1" dirty="0"/>
          </a:p>
          <a:p>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420454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Try it out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User Alicia Chen has logged into Primo and searches for title "Feminist stylistics" and clicks the physical availability link</a:t>
            </a:r>
          </a:p>
          <a:p>
            <a:pPr marL="457200" indent="-457200">
              <a:buFont typeface="+mj-lt"/>
              <a:buAutoNum type="arabicPeriod"/>
            </a:pPr>
            <a:endParaRPr lang="en-US" dirty="0"/>
          </a:p>
        </p:txBody>
      </p:sp>
      <p:pic>
        <p:nvPicPr>
          <p:cNvPr id="4" name="Picture 3">
            <a:extLst>
              <a:ext uri="{FF2B5EF4-FFF2-40B4-BE49-F238E27FC236}">
                <a16:creationId xmlns:a16="http://schemas.microsoft.com/office/drawing/2014/main" id="{E8EC9FB2-FE7A-4F9B-836D-357CA090FD1F}"/>
              </a:ext>
            </a:extLst>
          </p:cNvPr>
          <p:cNvPicPr>
            <a:picLocks noChangeAspect="1"/>
          </p:cNvPicPr>
          <p:nvPr/>
        </p:nvPicPr>
        <p:blipFill>
          <a:blip r:embed="rId2"/>
          <a:stretch>
            <a:fillRect/>
          </a:stretch>
        </p:blipFill>
        <p:spPr>
          <a:xfrm>
            <a:off x="1981200" y="1895475"/>
            <a:ext cx="5181600" cy="1352550"/>
          </a:xfrm>
          <a:prstGeom prst="rect">
            <a:avLst/>
          </a:prstGeom>
          <a:ln>
            <a:solidFill>
              <a:schemeClr val="accent1"/>
            </a:solidFill>
          </a:ln>
        </p:spPr>
      </p:pic>
      <p:sp>
        <p:nvSpPr>
          <p:cNvPr id="7" name="Rectangle 6">
            <a:extLst>
              <a:ext uri="{FF2B5EF4-FFF2-40B4-BE49-F238E27FC236}">
                <a16:creationId xmlns:a16="http://schemas.microsoft.com/office/drawing/2014/main" id="{D6E6AD0E-1B45-4B65-A826-60B1D12D222D}"/>
              </a:ext>
            </a:extLst>
          </p:cNvPr>
          <p:cNvSpPr/>
          <p:nvPr/>
        </p:nvSpPr>
        <p:spPr>
          <a:xfrm>
            <a:off x="3059832" y="2787774"/>
            <a:ext cx="38164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365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DC284-4BE2-4BAD-9238-DEF69C88B149}"/>
              </a:ext>
            </a:extLst>
          </p:cNvPr>
          <p:cNvPicPr>
            <a:picLocks noChangeAspect="1"/>
          </p:cNvPicPr>
          <p:nvPr/>
        </p:nvPicPr>
        <p:blipFill>
          <a:blip r:embed="rId2"/>
          <a:stretch>
            <a:fillRect/>
          </a:stretch>
        </p:blipFill>
        <p:spPr>
          <a:xfrm>
            <a:off x="1023937" y="1435199"/>
            <a:ext cx="7096125" cy="31527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Try it out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She clicks the "Request" link</a:t>
            </a:r>
          </a:p>
          <a:p>
            <a:pPr marL="457200" indent="-457200">
              <a:buFont typeface="+mj-lt"/>
              <a:buAutoNum type="arabicPeriod"/>
            </a:pPr>
            <a:endParaRPr lang="en-US" dirty="0"/>
          </a:p>
        </p:txBody>
      </p:sp>
      <p:sp>
        <p:nvSpPr>
          <p:cNvPr id="7" name="Rectangle 6">
            <a:extLst>
              <a:ext uri="{FF2B5EF4-FFF2-40B4-BE49-F238E27FC236}">
                <a16:creationId xmlns:a16="http://schemas.microsoft.com/office/drawing/2014/main" id="{D6E6AD0E-1B45-4B65-A826-60B1D12D222D}"/>
              </a:ext>
            </a:extLst>
          </p:cNvPr>
          <p:cNvSpPr/>
          <p:nvPr/>
        </p:nvSpPr>
        <p:spPr>
          <a:xfrm>
            <a:off x="1907704" y="1851670"/>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35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EAA9B2-F9BB-4E7E-8FDF-ABDFECF82508}"/>
              </a:ext>
            </a:extLst>
          </p:cNvPr>
          <p:cNvPicPr>
            <a:picLocks noChangeAspect="1"/>
          </p:cNvPicPr>
          <p:nvPr/>
        </p:nvPicPr>
        <p:blipFill>
          <a:blip r:embed="rId2"/>
          <a:stretch>
            <a:fillRect/>
          </a:stretch>
        </p:blipFill>
        <p:spPr>
          <a:xfrm>
            <a:off x="1187624" y="1308042"/>
            <a:ext cx="6515100" cy="34766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Try it out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She creates the "Request"</a:t>
            </a:r>
          </a:p>
          <a:p>
            <a:pPr marL="457200" indent="-457200">
              <a:buFont typeface="+mj-lt"/>
              <a:buAutoNum type="arabicPeriod"/>
            </a:pPr>
            <a:endParaRPr lang="en-US" dirty="0"/>
          </a:p>
        </p:txBody>
      </p:sp>
      <p:sp>
        <p:nvSpPr>
          <p:cNvPr id="7" name="Rectangle 6">
            <a:extLst>
              <a:ext uri="{FF2B5EF4-FFF2-40B4-BE49-F238E27FC236}">
                <a16:creationId xmlns:a16="http://schemas.microsoft.com/office/drawing/2014/main" id="{D6E6AD0E-1B45-4B65-A826-60B1D12D222D}"/>
              </a:ext>
            </a:extLst>
          </p:cNvPr>
          <p:cNvSpPr/>
          <p:nvPr/>
        </p:nvSpPr>
        <p:spPr>
          <a:xfrm>
            <a:off x="6012160" y="4246878"/>
            <a:ext cx="1512168" cy="341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2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F823E5-A502-440A-95F4-771EEBA8D20B}"/>
              </a:ext>
            </a:extLst>
          </p:cNvPr>
          <p:cNvPicPr>
            <a:picLocks noChangeAspect="1"/>
          </p:cNvPicPr>
          <p:nvPr/>
        </p:nvPicPr>
        <p:blipFill>
          <a:blip r:embed="rId2"/>
          <a:stretch>
            <a:fillRect/>
          </a:stretch>
        </p:blipFill>
        <p:spPr>
          <a:xfrm>
            <a:off x="1093279" y="1714370"/>
            <a:ext cx="7029450" cy="26765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Try it out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The "Request" is placed</a:t>
            </a:r>
          </a:p>
          <a:p>
            <a:pPr marL="457200" indent="-457200">
              <a:buFont typeface="+mj-lt"/>
              <a:buAutoNum type="arabicPeriod"/>
            </a:pPr>
            <a:endParaRPr lang="en-US" dirty="0"/>
          </a:p>
        </p:txBody>
      </p:sp>
    </p:spTree>
    <p:extLst>
      <p:ext uri="{BB962C8B-B14F-4D97-AF65-F5344CB8AC3E}">
        <p14:creationId xmlns:p14="http://schemas.microsoft.com/office/powerpoint/2010/main" val="231150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Try it out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The "Request" is created.  </a:t>
            </a:r>
            <a:r>
              <a:rPr lang="en-US" b="1" dirty="0"/>
              <a:t>Works as desired.</a:t>
            </a:r>
          </a:p>
          <a:p>
            <a:pPr marL="457200" indent="-457200">
              <a:buFont typeface="+mj-lt"/>
              <a:buAutoNum type="arabicPeriod"/>
            </a:pPr>
            <a:endParaRPr lang="en-US" dirty="0"/>
          </a:p>
        </p:txBody>
      </p:sp>
      <p:pic>
        <p:nvPicPr>
          <p:cNvPr id="4" name="Picture 3">
            <a:extLst>
              <a:ext uri="{FF2B5EF4-FFF2-40B4-BE49-F238E27FC236}">
                <a16:creationId xmlns:a16="http://schemas.microsoft.com/office/drawing/2014/main" id="{768AB8A3-D8D7-4401-89FC-1759816F7EBB}"/>
              </a:ext>
            </a:extLst>
          </p:cNvPr>
          <p:cNvPicPr>
            <a:picLocks noChangeAspect="1"/>
          </p:cNvPicPr>
          <p:nvPr/>
        </p:nvPicPr>
        <p:blipFill>
          <a:blip r:embed="rId2"/>
          <a:stretch>
            <a:fillRect/>
          </a:stretch>
        </p:blipFill>
        <p:spPr>
          <a:xfrm>
            <a:off x="581025" y="1323950"/>
            <a:ext cx="7981950" cy="3048000"/>
          </a:xfrm>
          <a:prstGeom prst="rect">
            <a:avLst/>
          </a:prstGeom>
          <a:ln>
            <a:solidFill>
              <a:schemeClr val="accent1"/>
            </a:solidFill>
          </a:ln>
        </p:spPr>
      </p:pic>
      <p:sp>
        <p:nvSpPr>
          <p:cNvPr id="7" name="Rectangle 6">
            <a:extLst>
              <a:ext uri="{FF2B5EF4-FFF2-40B4-BE49-F238E27FC236}">
                <a16:creationId xmlns:a16="http://schemas.microsoft.com/office/drawing/2014/main" id="{B1B52EBD-BBBC-4DF0-B049-E9871FEB5116}"/>
              </a:ext>
            </a:extLst>
          </p:cNvPr>
          <p:cNvSpPr/>
          <p:nvPr/>
        </p:nvSpPr>
        <p:spPr>
          <a:xfrm>
            <a:off x="2411760" y="2139702"/>
            <a:ext cx="108012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79E962-244A-4857-8CB6-63B489537146}"/>
              </a:ext>
            </a:extLst>
          </p:cNvPr>
          <p:cNvSpPr/>
          <p:nvPr/>
        </p:nvSpPr>
        <p:spPr>
          <a:xfrm>
            <a:off x="899592" y="3795886"/>
            <a:ext cx="144016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035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14C102-74C6-4F58-8C1D-1CE17EB060C4}"/>
              </a:ext>
            </a:extLst>
          </p:cNvPr>
          <p:cNvPicPr>
            <a:picLocks noChangeAspect="1"/>
          </p:cNvPicPr>
          <p:nvPr/>
        </p:nvPicPr>
        <p:blipFill>
          <a:blip r:embed="rId2"/>
          <a:stretch>
            <a:fillRect/>
          </a:stretch>
        </p:blipFill>
        <p:spPr>
          <a:xfrm>
            <a:off x="2381250" y="2355726"/>
            <a:ext cx="4381500" cy="16764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Try it out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User Alicia Chen has logged into Primo and searches for title "Gloria Steinem : feminist extraordinaire" and clicks the physical availability link</a:t>
            </a:r>
          </a:p>
          <a:p>
            <a:pPr marL="457200" indent="-457200">
              <a:buFont typeface="+mj-lt"/>
              <a:buAutoNum type="arabicPeriod"/>
            </a:pPr>
            <a:endParaRPr lang="en-US" dirty="0"/>
          </a:p>
        </p:txBody>
      </p:sp>
      <p:sp>
        <p:nvSpPr>
          <p:cNvPr id="7" name="Rectangle 6">
            <a:extLst>
              <a:ext uri="{FF2B5EF4-FFF2-40B4-BE49-F238E27FC236}">
                <a16:creationId xmlns:a16="http://schemas.microsoft.com/office/drawing/2014/main" id="{D6E6AD0E-1B45-4B65-A826-60B1D12D222D}"/>
              </a:ext>
            </a:extLst>
          </p:cNvPr>
          <p:cNvSpPr/>
          <p:nvPr/>
        </p:nvSpPr>
        <p:spPr>
          <a:xfrm>
            <a:off x="3563887" y="3321974"/>
            <a:ext cx="128107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394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787043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98D03B-3D59-4FD9-98CD-6B00BA911DEF}"/>
              </a:ext>
            </a:extLst>
          </p:cNvPr>
          <p:cNvPicPr>
            <a:picLocks noChangeAspect="1"/>
          </p:cNvPicPr>
          <p:nvPr/>
        </p:nvPicPr>
        <p:blipFill>
          <a:blip r:embed="rId2"/>
          <a:stretch>
            <a:fillRect/>
          </a:stretch>
        </p:blipFill>
        <p:spPr>
          <a:xfrm>
            <a:off x="928687" y="1726282"/>
            <a:ext cx="7286625" cy="29337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Try it out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There is no option to make a physical item request. </a:t>
            </a:r>
            <a:r>
              <a:rPr lang="en-US" b="1" dirty="0"/>
              <a:t> Works as desired.</a:t>
            </a:r>
          </a:p>
          <a:p>
            <a:pPr marL="457200" indent="-457200">
              <a:buFont typeface="+mj-lt"/>
              <a:buAutoNum type="arabicPeriod"/>
            </a:pPr>
            <a:endParaRPr lang="en-US" dirty="0"/>
          </a:p>
        </p:txBody>
      </p:sp>
      <p:sp>
        <p:nvSpPr>
          <p:cNvPr id="9" name="TextBox 8">
            <a:extLst>
              <a:ext uri="{FF2B5EF4-FFF2-40B4-BE49-F238E27FC236}">
                <a16:creationId xmlns:a16="http://schemas.microsoft.com/office/drawing/2014/main" id="{B9ADB799-E394-4FB1-82DB-A7B1AC9E12BB}"/>
              </a:ext>
            </a:extLst>
          </p:cNvPr>
          <p:cNvSpPr txBox="1"/>
          <p:nvPr/>
        </p:nvSpPr>
        <p:spPr>
          <a:xfrm>
            <a:off x="3964120" y="1491630"/>
            <a:ext cx="3488200" cy="646331"/>
          </a:xfrm>
          <a:prstGeom prst="rect">
            <a:avLst/>
          </a:prstGeom>
          <a:solidFill>
            <a:schemeClr val="bg1"/>
          </a:solidFill>
          <a:ln>
            <a:solidFill>
              <a:schemeClr val="accent1"/>
            </a:solidFill>
          </a:ln>
        </p:spPr>
        <p:txBody>
          <a:bodyPr wrap="square" rtlCol="0">
            <a:spAutoFit/>
          </a:bodyPr>
          <a:lstStyle/>
          <a:p>
            <a:r>
              <a:rPr lang="en-US" dirty="0"/>
              <a:t>No "Request" link like we had for title "Feminist stylistics" </a:t>
            </a:r>
          </a:p>
        </p:txBody>
      </p:sp>
      <p:cxnSp>
        <p:nvCxnSpPr>
          <p:cNvPr id="11" name="Straight Connector 10">
            <a:extLst>
              <a:ext uri="{FF2B5EF4-FFF2-40B4-BE49-F238E27FC236}">
                <a16:creationId xmlns:a16="http://schemas.microsoft.com/office/drawing/2014/main" id="{869CF825-6D0F-4325-8402-0B1C4563322E}"/>
              </a:ext>
            </a:extLst>
          </p:cNvPr>
          <p:cNvCxnSpPr>
            <a:cxnSpLocks/>
          </p:cNvCxnSpPr>
          <p:nvPr/>
        </p:nvCxnSpPr>
        <p:spPr>
          <a:xfrm flipH="1">
            <a:off x="2091912" y="1726282"/>
            <a:ext cx="187220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6C79411-59FE-4EDC-A1F1-F57A32328733}"/>
              </a:ext>
            </a:extLst>
          </p:cNvPr>
          <p:cNvCxnSpPr>
            <a:cxnSpLocks/>
          </p:cNvCxnSpPr>
          <p:nvPr/>
        </p:nvCxnSpPr>
        <p:spPr>
          <a:xfrm flipH="1">
            <a:off x="1691680" y="1709504"/>
            <a:ext cx="408610" cy="574214"/>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288F86D-68C6-4948-8A53-79F5D1157D63}"/>
              </a:ext>
            </a:extLst>
          </p:cNvPr>
          <p:cNvSpPr txBox="1"/>
          <p:nvPr/>
        </p:nvSpPr>
        <p:spPr>
          <a:xfrm>
            <a:off x="5332272" y="3147814"/>
            <a:ext cx="3488200" cy="369332"/>
          </a:xfrm>
          <a:prstGeom prst="rect">
            <a:avLst/>
          </a:prstGeom>
          <a:solidFill>
            <a:schemeClr val="bg1"/>
          </a:solidFill>
          <a:ln>
            <a:solidFill>
              <a:schemeClr val="accent1"/>
            </a:solidFill>
          </a:ln>
        </p:spPr>
        <p:txBody>
          <a:bodyPr wrap="square" rtlCol="0">
            <a:spAutoFit/>
          </a:bodyPr>
          <a:lstStyle/>
          <a:p>
            <a:r>
              <a:rPr lang="en-US" dirty="0"/>
              <a:t>Item is not in place, it is on loan</a:t>
            </a:r>
          </a:p>
        </p:txBody>
      </p:sp>
      <p:cxnSp>
        <p:nvCxnSpPr>
          <p:cNvPr id="18" name="Straight Connector 17">
            <a:extLst>
              <a:ext uri="{FF2B5EF4-FFF2-40B4-BE49-F238E27FC236}">
                <a16:creationId xmlns:a16="http://schemas.microsoft.com/office/drawing/2014/main" id="{9700B211-85D4-4DBF-88B0-9503BB8AA093}"/>
              </a:ext>
            </a:extLst>
          </p:cNvPr>
          <p:cNvCxnSpPr>
            <a:cxnSpLocks/>
          </p:cNvCxnSpPr>
          <p:nvPr/>
        </p:nvCxnSpPr>
        <p:spPr>
          <a:xfrm flipH="1">
            <a:off x="4292344" y="3300106"/>
            <a:ext cx="103992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D5AD1D-AFEA-48EC-9AF5-78B82FDCDF04}"/>
              </a:ext>
            </a:extLst>
          </p:cNvPr>
          <p:cNvCxnSpPr>
            <a:cxnSpLocks/>
          </p:cNvCxnSpPr>
          <p:nvPr/>
        </p:nvCxnSpPr>
        <p:spPr>
          <a:xfrm flipH="1">
            <a:off x="3748096" y="3300106"/>
            <a:ext cx="544248" cy="791254"/>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356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7FCAC7-566D-4495-89ED-3BAA739ED21F}"/>
              </a:ext>
            </a:extLst>
          </p:cNvPr>
          <p:cNvPicPr>
            <a:picLocks noChangeAspect="1"/>
          </p:cNvPicPr>
          <p:nvPr/>
        </p:nvPicPr>
        <p:blipFill>
          <a:blip r:embed="rId2"/>
          <a:stretch>
            <a:fillRect/>
          </a:stretch>
        </p:blipFill>
        <p:spPr>
          <a:xfrm>
            <a:off x="2638300" y="2069743"/>
            <a:ext cx="3867399" cy="152117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Try it out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User Alicia Chen has logged into Primo and searches for title "Living a feminist life" and clicks the physical availability link</a:t>
            </a:r>
          </a:p>
          <a:p>
            <a:pPr marL="457200" indent="-457200">
              <a:buFont typeface="+mj-lt"/>
              <a:buAutoNum type="arabicPeriod"/>
            </a:pPr>
            <a:endParaRPr lang="en-US" dirty="0"/>
          </a:p>
        </p:txBody>
      </p:sp>
      <p:sp>
        <p:nvSpPr>
          <p:cNvPr id="7" name="Rectangle 6">
            <a:extLst>
              <a:ext uri="{FF2B5EF4-FFF2-40B4-BE49-F238E27FC236}">
                <a16:creationId xmlns:a16="http://schemas.microsoft.com/office/drawing/2014/main" id="{D6E6AD0E-1B45-4B65-A826-60B1D12D222D}"/>
              </a:ext>
            </a:extLst>
          </p:cNvPr>
          <p:cNvSpPr/>
          <p:nvPr/>
        </p:nvSpPr>
        <p:spPr>
          <a:xfrm>
            <a:off x="4039472" y="3075806"/>
            <a:ext cx="19006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400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E9064-13A6-4981-8D84-6B20667E08C9}"/>
              </a:ext>
            </a:extLst>
          </p:cNvPr>
          <p:cNvPicPr>
            <a:picLocks noChangeAspect="1"/>
          </p:cNvPicPr>
          <p:nvPr/>
        </p:nvPicPr>
        <p:blipFill>
          <a:blip r:embed="rId2"/>
          <a:stretch>
            <a:fillRect/>
          </a:stretch>
        </p:blipFill>
        <p:spPr>
          <a:xfrm>
            <a:off x="1081087" y="1654274"/>
            <a:ext cx="6981825" cy="29337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Try it out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605"/>
            <a:ext cx="8424936" cy="3979385"/>
          </a:xfrm>
        </p:spPr>
        <p:txBody>
          <a:bodyPr>
            <a:normAutofit/>
          </a:bodyPr>
          <a:lstStyle/>
          <a:p>
            <a:r>
              <a:rPr lang="en-US" dirty="0"/>
              <a:t>There is no option to make a physical item request. </a:t>
            </a:r>
            <a:r>
              <a:rPr lang="en-US" b="1" dirty="0"/>
              <a:t>Works as desired.</a:t>
            </a:r>
          </a:p>
          <a:p>
            <a:endParaRPr lang="en-US" dirty="0"/>
          </a:p>
          <a:p>
            <a:pPr marL="457200" indent="-457200">
              <a:buFont typeface="+mj-lt"/>
              <a:buAutoNum type="arabicPeriod"/>
            </a:pPr>
            <a:endParaRPr lang="en-US" dirty="0"/>
          </a:p>
        </p:txBody>
      </p:sp>
      <p:sp>
        <p:nvSpPr>
          <p:cNvPr id="9" name="TextBox 8">
            <a:extLst>
              <a:ext uri="{FF2B5EF4-FFF2-40B4-BE49-F238E27FC236}">
                <a16:creationId xmlns:a16="http://schemas.microsoft.com/office/drawing/2014/main" id="{B9ADB799-E394-4FB1-82DB-A7B1AC9E12BB}"/>
              </a:ext>
            </a:extLst>
          </p:cNvPr>
          <p:cNvSpPr txBox="1"/>
          <p:nvPr/>
        </p:nvSpPr>
        <p:spPr>
          <a:xfrm>
            <a:off x="3964120" y="1305750"/>
            <a:ext cx="3488200" cy="646331"/>
          </a:xfrm>
          <a:prstGeom prst="rect">
            <a:avLst/>
          </a:prstGeom>
          <a:solidFill>
            <a:schemeClr val="bg1"/>
          </a:solidFill>
          <a:ln>
            <a:solidFill>
              <a:schemeClr val="accent1"/>
            </a:solidFill>
          </a:ln>
        </p:spPr>
        <p:txBody>
          <a:bodyPr wrap="square" rtlCol="0">
            <a:spAutoFit/>
          </a:bodyPr>
          <a:lstStyle/>
          <a:p>
            <a:r>
              <a:rPr lang="en-US" dirty="0"/>
              <a:t>No "Request" link like we had for title "Feminist stylistics" </a:t>
            </a:r>
          </a:p>
        </p:txBody>
      </p:sp>
      <p:cxnSp>
        <p:nvCxnSpPr>
          <p:cNvPr id="11" name="Straight Connector 10">
            <a:extLst>
              <a:ext uri="{FF2B5EF4-FFF2-40B4-BE49-F238E27FC236}">
                <a16:creationId xmlns:a16="http://schemas.microsoft.com/office/drawing/2014/main" id="{869CF825-6D0F-4325-8402-0B1C4563322E}"/>
              </a:ext>
            </a:extLst>
          </p:cNvPr>
          <p:cNvCxnSpPr>
            <a:cxnSpLocks/>
          </p:cNvCxnSpPr>
          <p:nvPr/>
        </p:nvCxnSpPr>
        <p:spPr>
          <a:xfrm flipH="1">
            <a:off x="2404416" y="1570546"/>
            <a:ext cx="155970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6C79411-59FE-4EDC-A1F1-F57A32328733}"/>
              </a:ext>
            </a:extLst>
          </p:cNvPr>
          <p:cNvCxnSpPr>
            <a:cxnSpLocks/>
          </p:cNvCxnSpPr>
          <p:nvPr/>
        </p:nvCxnSpPr>
        <p:spPr>
          <a:xfrm flipH="1">
            <a:off x="1995806" y="1572488"/>
            <a:ext cx="408610" cy="574214"/>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3905D2-C1A4-464C-99AC-CBD615355D39}"/>
              </a:ext>
            </a:extLst>
          </p:cNvPr>
          <p:cNvSpPr txBox="1"/>
          <p:nvPr/>
        </p:nvSpPr>
        <p:spPr>
          <a:xfrm>
            <a:off x="5004048" y="3085361"/>
            <a:ext cx="3488200" cy="369332"/>
          </a:xfrm>
          <a:prstGeom prst="rect">
            <a:avLst/>
          </a:prstGeom>
          <a:solidFill>
            <a:schemeClr val="bg1"/>
          </a:solidFill>
          <a:ln>
            <a:solidFill>
              <a:schemeClr val="accent1"/>
            </a:solidFill>
          </a:ln>
        </p:spPr>
        <p:txBody>
          <a:bodyPr wrap="square" rtlCol="0">
            <a:spAutoFit/>
          </a:bodyPr>
          <a:lstStyle/>
          <a:p>
            <a:r>
              <a:rPr lang="en-US" dirty="0"/>
              <a:t>Item is not in place, it is in transit</a:t>
            </a:r>
          </a:p>
        </p:txBody>
      </p:sp>
      <p:cxnSp>
        <p:nvCxnSpPr>
          <p:cNvPr id="14" name="Straight Connector 13">
            <a:extLst>
              <a:ext uri="{FF2B5EF4-FFF2-40B4-BE49-F238E27FC236}">
                <a16:creationId xmlns:a16="http://schemas.microsoft.com/office/drawing/2014/main" id="{047FA259-6BAA-438B-B5F2-DF3D3D3F1428}"/>
              </a:ext>
            </a:extLst>
          </p:cNvPr>
          <p:cNvCxnSpPr>
            <a:cxnSpLocks/>
          </p:cNvCxnSpPr>
          <p:nvPr/>
        </p:nvCxnSpPr>
        <p:spPr>
          <a:xfrm flipH="1">
            <a:off x="3964120" y="3237653"/>
            <a:ext cx="103992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2FA7B4-AE36-41E0-A66E-DB9D932F2A58}"/>
              </a:ext>
            </a:extLst>
          </p:cNvPr>
          <p:cNvCxnSpPr>
            <a:cxnSpLocks/>
          </p:cNvCxnSpPr>
          <p:nvPr/>
        </p:nvCxnSpPr>
        <p:spPr>
          <a:xfrm flipH="1">
            <a:off x="3419872" y="3237653"/>
            <a:ext cx="544248" cy="791254"/>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24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This presentation will present a solution for the following situation:</a:t>
            </a:r>
          </a:p>
          <a:p>
            <a:r>
              <a:rPr lang="en-US" dirty="0"/>
              <a:t>The institution wants to allow for physical item requesting but only for items which are on the shelf (available).</a:t>
            </a:r>
          </a:p>
          <a:p>
            <a:r>
              <a:rPr lang="en-US" dirty="0"/>
              <a:t>Items which are on loan, in transit, etc. will not have an option for request.</a:t>
            </a:r>
          </a:p>
          <a:p>
            <a:endParaRPr lang="en-US" dirty="0"/>
          </a:p>
        </p:txBody>
      </p:sp>
    </p:spTree>
    <p:extLst>
      <p:ext uri="{BB962C8B-B14F-4D97-AF65-F5344CB8AC3E}">
        <p14:creationId xmlns:p14="http://schemas.microsoft.com/office/powerpoint/2010/main" val="420131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9108503" cy="1240583"/>
          </a:xfrm>
        </p:spPr>
        <p:txBody>
          <a:bodyPr/>
          <a:lstStyle/>
          <a:p>
            <a:pPr algn="ctr"/>
            <a:r>
              <a:rPr lang="en-US" sz="2600" dirty="0"/>
              <a:t>Create or identify TOUs which do and do not allow requests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344131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600" dirty="0"/>
              <a:t>Create or identify TOUs which do and do not allow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As part of the solution we will need two TOUs (Terms of Use):</a:t>
            </a:r>
          </a:p>
          <a:p>
            <a:endParaRPr lang="en-US" dirty="0"/>
          </a:p>
          <a:p>
            <a:pPr marL="457200" indent="-457200">
              <a:buFont typeface="+mj-lt"/>
              <a:buAutoNum type="arabicPeriod"/>
            </a:pPr>
            <a:r>
              <a:rPr lang="en-US" dirty="0"/>
              <a:t>One which does allow requests</a:t>
            </a:r>
          </a:p>
          <a:p>
            <a:pPr marL="457200" indent="-457200">
              <a:buFont typeface="+mj-lt"/>
              <a:buAutoNum type="arabicPeriod"/>
            </a:pPr>
            <a:r>
              <a:rPr lang="en-US" dirty="0"/>
              <a:t>One which does not allow request</a:t>
            </a:r>
          </a:p>
          <a:p>
            <a:pPr marL="457200" indent="-457200">
              <a:buFont typeface="+mj-lt"/>
              <a:buAutoNum type="arabicPeriod"/>
            </a:pPr>
            <a:endParaRPr lang="en-US" dirty="0"/>
          </a:p>
          <a:p>
            <a:r>
              <a:rPr lang="en-US" dirty="0"/>
              <a:t>View the terms of use at "Configuration &gt; Fulfillment &gt; Physical Fulfillment &gt; Terms of Use and Policies"</a:t>
            </a:r>
          </a:p>
          <a:p>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94308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600" dirty="0"/>
              <a:t>Create or identify TOUs which do and do not allow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Here are the two Terms Of Use</a:t>
            </a:r>
          </a:p>
          <a:p>
            <a:pPr marL="457200" indent="-457200">
              <a:buFont typeface="+mj-lt"/>
              <a:buAutoNum type="arabicPeriod"/>
            </a:pPr>
            <a:endParaRPr lang="en-US" dirty="0"/>
          </a:p>
        </p:txBody>
      </p:sp>
      <p:pic>
        <p:nvPicPr>
          <p:cNvPr id="3" name="Picture 2">
            <a:extLst>
              <a:ext uri="{FF2B5EF4-FFF2-40B4-BE49-F238E27FC236}">
                <a16:creationId xmlns:a16="http://schemas.microsoft.com/office/drawing/2014/main" id="{1A143F7D-6B45-49E4-B228-E331247A0ACF}"/>
              </a:ext>
            </a:extLst>
          </p:cNvPr>
          <p:cNvPicPr>
            <a:picLocks noChangeAspect="1"/>
          </p:cNvPicPr>
          <p:nvPr/>
        </p:nvPicPr>
        <p:blipFill>
          <a:blip r:embed="rId2"/>
          <a:stretch>
            <a:fillRect/>
          </a:stretch>
        </p:blipFill>
        <p:spPr>
          <a:xfrm>
            <a:off x="0" y="2863639"/>
            <a:ext cx="9144000" cy="1076263"/>
          </a:xfrm>
          <a:prstGeom prst="rect">
            <a:avLst/>
          </a:prstGeom>
          <a:ln>
            <a:solidFill>
              <a:schemeClr val="accent1"/>
            </a:solidFill>
          </a:ln>
        </p:spPr>
      </p:pic>
      <p:pic>
        <p:nvPicPr>
          <p:cNvPr id="4" name="Picture 3">
            <a:extLst>
              <a:ext uri="{FF2B5EF4-FFF2-40B4-BE49-F238E27FC236}">
                <a16:creationId xmlns:a16="http://schemas.microsoft.com/office/drawing/2014/main" id="{C0D60D88-1C74-4BB3-A2A3-91ECA006636B}"/>
              </a:ext>
            </a:extLst>
          </p:cNvPr>
          <p:cNvPicPr>
            <a:picLocks noChangeAspect="1"/>
          </p:cNvPicPr>
          <p:nvPr/>
        </p:nvPicPr>
        <p:blipFill>
          <a:blip r:embed="rId3"/>
          <a:stretch>
            <a:fillRect/>
          </a:stretch>
        </p:blipFill>
        <p:spPr>
          <a:xfrm>
            <a:off x="0" y="1275606"/>
            <a:ext cx="9144000" cy="1210110"/>
          </a:xfrm>
          <a:prstGeom prst="rect">
            <a:avLst/>
          </a:prstGeom>
          <a:ln>
            <a:solidFill>
              <a:schemeClr val="accent1"/>
            </a:solidFill>
          </a:ln>
        </p:spPr>
      </p:pic>
      <p:sp>
        <p:nvSpPr>
          <p:cNvPr id="7" name="Rectangle 6">
            <a:extLst>
              <a:ext uri="{FF2B5EF4-FFF2-40B4-BE49-F238E27FC236}">
                <a16:creationId xmlns:a16="http://schemas.microsoft.com/office/drawing/2014/main" id="{A6675FE7-6627-4D0C-B9D7-846679B3B5BF}"/>
              </a:ext>
            </a:extLst>
          </p:cNvPr>
          <p:cNvSpPr/>
          <p:nvPr/>
        </p:nvSpPr>
        <p:spPr>
          <a:xfrm>
            <a:off x="5652120" y="2097838"/>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77A214-7BFA-4AA6-9B92-D0CDCC4686B5}"/>
              </a:ext>
            </a:extLst>
          </p:cNvPr>
          <p:cNvSpPr/>
          <p:nvPr/>
        </p:nvSpPr>
        <p:spPr>
          <a:xfrm>
            <a:off x="5653791" y="3610006"/>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20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E3DF63-EF42-4E05-B77A-D99D05F5A62F}"/>
              </a:ext>
            </a:extLst>
          </p:cNvPr>
          <p:cNvPicPr>
            <a:picLocks noChangeAspect="1"/>
          </p:cNvPicPr>
          <p:nvPr/>
        </p:nvPicPr>
        <p:blipFill>
          <a:blip r:embed="rId2"/>
          <a:stretch>
            <a:fillRect/>
          </a:stretch>
        </p:blipFill>
        <p:spPr>
          <a:xfrm>
            <a:off x="670179" y="1608317"/>
            <a:ext cx="7750184" cy="299193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600" dirty="0"/>
              <a:t>Create or identify TOUs which do and do not allow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Here is the first Terms Of Use "Requestable"</a:t>
            </a:r>
          </a:p>
          <a:p>
            <a:pPr marL="457200" indent="-457200">
              <a:buFont typeface="+mj-lt"/>
              <a:buAutoNum type="arabicPeriod"/>
            </a:pPr>
            <a:endParaRPr lang="en-US" dirty="0"/>
          </a:p>
        </p:txBody>
      </p:sp>
      <p:sp>
        <p:nvSpPr>
          <p:cNvPr id="7" name="Rectangle 6">
            <a:extLst>
              <a:ext uri="{FF2B5EF4-FFF2-40B4-BE49-F238E27FC236}">
                <a16:creationId xmlns:a16="http://schemas.microsoft.com/office/drawing/2014/main" id="{A6675FE7-6627-4D0C-B9D7-846679B3B5BF}"/>
              </a:ext>
            </a:extLst>
          </p:cNvPr>
          <p:cNvSpPr/>
          <p:nvPr/>
        </p:nvSpPr>
        <p:spPr>
          <a:xfrm>
            <a:off x="4219668" y="4041459"/>
            <a:ext cx="17824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77A214-7BFA-4AA6-9B92-D0CDCC4686B5}"/>
              </a:ext>
            </a:extLst>
          </p:cNvPr>
          <p:cNvSpPr/>
          <p:nvPr/>
        </p:nvSpPr>
        <p:spPr>
          <a:xfrm>
            <a:off x="1209445" y="4035728"/>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F610D1-86C4-4988-9512-EE92014B028C}"/>
              </a:ext>
            </a:extLst>
          </p:cNvPr>
          <p:cNvSpPr txBox="1"/>
          <p:nvPr/>
        </p:nvSpPr>
        <p:spPr>
          <a:xfrm>
            <a:off x="2123728" y="3075806"/>
            <a:ext cx="2880320" cy="523220"/>
          </a:xfrm>
          <a:prstGeom prst="rect">
            <a:avLst/>
          </a:prstGeom>
          <a:solidFill>
            <a:schemeClr val="bg1"/>
          </a:solidFill>
          <a:ln>
            <a:solidFill>
              <a:schemeClr val="accent1"/>
            </a:solidFill>
          </a:ln>
        </p:spPr>
        <p:txBody>
          <a:bodyPr wrap="square" rtlCol="0">
            <a:spAutoFit/>
          </a:bodyPr>
          <a:lstStyle/>
          <a:p>
            <a:r>
              <a:rPr lang="en-US" sz="1400" dirty="0"/>
              <a:t>For other parameters such as pickup location define whatever you want</a:t>
            </a:r>
          </a:p>
        </p:txBody>
      </p:sp>
      <p:cxnSp>
        <p:nvCxnSpPr>
          <p:cNvPr id="12" name="Straight Connector 11">
            <a:extLst>
              <a:ext uri="{FF2B5EF4-FFF2-40B4-BE49-F238E27FC236}">
                <a16:creationId xmlns:a16="http://schemas.microsoft.com/office/drawing/2014/main" id="{1A9E724D-6E09-43F4-91FC-8FB4F37C02F9}"/>
              </a:ext>
            </a:extLst>
          </p:cNvPr>
          <p:cNvCxnSpPr>
            <a:cxnSpLocks/>
          </p:cNvCxnSpPr>
          <p:nvPr/>
        </p:nvCxnSpPr>
        <p:spPr>
          <a:xfrm>
            <a:off x="2915816" y="3599026"/>
            <a:ext cx="0" cy="88009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C39A18-6214-40B2-9304-DE2A476703F7}"/>
              </a:ext>
            </a:extLst>
          </p:cNvPr>
          <p:cNvCxnSpPr>
            <a:cxnSpLocks/>
          </p:cNvCxnSpPr>
          <p:nvPr/>
        </p:nvCxnSpPr>
        <p:spPr>
          <a:xfrm flipH="1">
            <a:off x="2917496" y="4479117"/>
            <a:ext cx="1312220" cy="0"/>
          </a:xfrm>
          <a:prstGeom prst="line">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85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68FB8A-1AE1-4A66-B539-04DAE9116326}"/>
              </a:ext>
            </a:extLst>
          </p:cNvPr>
          <p:cNvPicPr>
            <a:picLocks noChangeAspect="1"/>
          </p:cNvPicPr>
          <p:nvPr/>
        </p:nvPicPr>
        <p:blipFill>
          <a:blip r:embed="rId2"/>
          <a:stretch>
            <a:fillRect/>
          </a:stretch>
        </p:blipFill>
        <p:spPr>
          <a:xfrm>
            <a:off x="971600" y="1313207"/>
            <a:ext cx="7164288" cy="345218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600" dirty="0"/>
              <a:t>Create or identify TOUs which do and do not allow requests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Here is the second Terms Of Use "Not Requestable"</a:t>
            </a:r>
          </a:p>
          <a:p>
            <a:pPr marL="457200" indent="-457200">
              <a:buFont typeface="+mj-lt"/>
              <a:buAutoNum type="arabicPeriod"/>
            </a:pPr>
            <a:endParaRPr lang="en-US" dirty="0"/>
          </a:p>
        </p:txBody>
      </p:sp>
      <p:sp>
        <p:nvSpPr>
          <p:cNvPr id="7" name="Rectangle 6">
            <a:extLst>
              <a:ext uri="{FF2B5EF4-FFF2-40B4-BE49-F238E27FC236}">
                <a16:creationId xmlns:a16="http://schemas.microsoft.com/office/drawing/2014/main" id="{A6675FE7-6627-4D0C-B9D7-846679B3B5BF}"/>
              </a:ext>
            </a:extLst>
          </p:cNvPr>
          <p:cNvSpPr/>
          <p:nvPr/>
        </p:nvSpPr>
        <p:spPr>
          <a:xfrm>
            <a:off x="4292166" y="4172847"/>
            <a:ext cx="2512077"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77A214-7BFA-4AA6-9B92-D0CDCC4686B5}"/>
              </a:ext>
            </a:extLst>
          </p:cNvPr>
          <p:cNvSpPr/>
          <p:nvPr/>
        </p:nvSpPr>
        <p:spPr>
          <a:xfrm>
            <a:off x="1539466" y="4163716"/>
            <a:ext cx="98030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F610D1-86C4-4988-9512-EE92014B028C}"/>
              </a:ext>
            </a:extLst>
          </p:cNvPr>
          <p:cNvSpPr txBox="1"/>
          <p:nvPr/>
        </p:nvSpPr>
        <p:spPr>
          <a:xfrm>
            <a:off x="2123728" y="3075806"/>
            <a:ext cx="2880320" cy="523220"/>
          </a:xfrm>
          <a:prstGeom prst="rect">
            <a:avLst/>
          </a:prstGeom>
          <a:solidFill>
            <a:schemeClr val="bg1"/>
          </a:solidFill>
          <a:ln>
            <a:solidFill>
              <a:schemeClr val="accent1"/>
            </a:solidFill>
          </a:ln>
        </p:spPr>
        <p:txBody>
          <a:bodyPr wrap="square" rtlCol="0">
            <a:spAutoFit/>
          </a:bodyPr>
          <a:lstStyle/>
          <a:p>
            <a:r>
              <a:rPr lang="en-US" sz="1400" dirty="0"/>
              <a:t>For other parameters such as pickup location define whatever you want</a:t>
            </a:r>
          </a:p>
        </p:txBody>
      </p:sp>
      <p:cxnSp>
        <p:nvCxnSpPr>
          <p:cNvPr id="12" name="Straight Connector 11">
            <a:extLst>
              <a:ext uri="{FF2B5EF4-FFF2-40B4-BE49-F238E27FC236}">
                <a16:creationId xmlns:a16="http://schemas.microsoft.com/office/drawing/2014/main" id="{1A9E724D-6E09-43F4-91FC-8FB4F37C02F9}"/>
              </a:ext>
            </a:extLst>
          </p:cNvPr>
          <p:cNvCxnSpPr/>
          <p:nvPr/>
        </p:nvCxnSpPr>
        <p:spPr>
          <a:xfrm>
            <a:off x="2915816" y="3599026"/>
            <a:ext cx="0" cy="106095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C39A18-6214-40B2-9304-DE2A476703F7}"/>
              </a:ext>
            </a:extLst>
          </p:cNvPr>
          <p:cNvCxnSpPr>
            <a:cxnSpLocks/>
          </p:cNvCxnSpPr>
          <p:nvPr/>
        </p:nvCxnSpPr>
        <p:spPr>
          <a:xfrm flipH="1">
            <a:off x="2917496" y="4659982"/>
            <a:ext cx="1312220" cy="0"/>
          </a:xfrm>
          <a:prstGeom prst="line">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11304"/>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17622</TotalTime>
  <Words>1023</Words>
  <Application>Microsoft Office PowerPoint</Application>
  <PresentationFormat>On-screen Show (16:9)</PresentationFormat>
  <Paragraphs>122</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Ex_Libris_2020</vt:lpstr>
      <vt:lpstr>How to allow physical item requests only for items "on shelf" </vt:lpstr>
      <vt:lpstr>PowerPoint Presentation</vt:lpstr>
      <vt:lpstr>Introduction</vt:lpstr>
      <vt:lpstr>Introduction</vt:lpstr>
      <vt:lpstr>Create or identify TOUs which do and do not allow requests</vt:lpstr>
      <vt:lpstr>Create or identify TOUs which do and do not allow requests</vt:lpstr>
      <vt:lpstr>Create or identify TOUs which do and do not allow requests</vt:lpstr>
      <vt:lpstr>Create or identify TOUs which do and do not allow requests</vt:lpstr>
      <vt:lpstr>Create or identify TOUs which do and do not allow requests</vt:lpstr>
      <vt:lpstr>Create request rules so that only on shelf items are requestable</vt:lpstr>
      <vt:lpstr>Create request rules so that only on shelf items are requestable</vt:lpstr>
      <vt:lpstr>Create request rules so that only on shelf items are requestable</vt:lpstr>
      <vt:lpstr>Create request rules so that only on shelf items are requestable</vt:lpstr>
      <vt:lpstr>Create request rules so that only on shelf items are requestable</vt:lpstr>
      <vt:lpstr>Create request rules so that only on shelf items are requestable</vt:lpstr>
      <vt:lpstr>Create request rules so that only on shelf items are requestable</vt:lpstr>
      <vt:lpstr>Create request rules so that only on shelf items are requestable</vt:lpstr>
      <vt:lpstr>Sample items to test</vt:lpstr>
      <vt:lpstr>Sample items to test</vt:lpstr>
      <vt:lpstr>Sample items to test</vt:lpstr>
      <vt:lpstr>Sample items to test</vt:lpstr>
      <vt:lpstr>Try it out</vt:lpstr>
      <vt:lpstr>Try it out</vt:lpstr>
      <vt:lpstr>Try it out</vt:lpstr>
      <vt:lpstr>Try it out</vt:lpstr>
      <vt:lpstr>Try it out</vt:lpstr>
      <vt:lpstr>Try it out</vt:lpstr>
      <vt:lpstr>Try it out</vt:lpstr>
      <vt:lpstr>Try it out</vt:lpstr>
      <vt:lpstr>Try it out</vt:lpstr>
      <vt:lpstr>Try it out</vt:lpstr>
      <vt:lpstr>Try it out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818</cp:revision>
  <dcterms:created xsi:type="dcterms:W3CDTF">2017-01-02T15:10:30Z</dcterms:created>
  <dcterms:modified xsi:type="dcterms:W3CDTF">2020-05-20T07:52:35Z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