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1759" r:id="rId5"/>
    <p:sldId id="1732" r:id="rId6"/>
    <p:sldId id="1715" r:id="rId7"/>
    <p:sldId id="1743" r:id="rId8"/>
    <p:sldId id="1718" r:id="rId9"/>
    <p:sldId id="1704" r:id="rId10"/>
    <p:sldId id="1744" r:id="rId11"/>
    <p:sldId id="1745" r:id="rId12"/>
    <p:sldId id="1746" r:id="rId13"/>
    <p:sldId id="1747" r:id="rId14"/>
    <p:sldId id="1748" r:id="rId15"/>
    <p:sldId id="1722" r:id="rId16"/>
    <p:sldId id="1720" r:id="rId17"/>
    <p:sldId id="1749" r:id="rId18"/>
    <p:sldId id="1750" r:id="rId19"/>
    <p:sldId id="1721" r:id="rId20"/>
    <p:sldId id="1726" r:id="rId21"/>
    <p:sldId id="1751" r:id="rId22"/>
    <p:sldId id="1752" r:id="rId23"/>
    <p:sldId id="1727" r:id="rId24"/>
    <p:sldId id="1733" r:id="rId25"/>
    <p:sldId id="1753" r:id="rId26"/>
    <p:sldId id="1728" r:id="rId27"/>
    <p:sldId id="1754" r:id="rId28"/>
    <p:sldId id="1729" r:id="rId29"/>
    <p:sldId id="1755" r:id="rId30"/>
    <p:sldId id="1731" r:id="rId31"/>
    <p:sldId id="1756" r:id="rId32"/>
    <p:sldId id="1757" r:id="rId33"/>
    <p:sldId id="1758" r:id="rId34"/>
    <p:sldId id="1742" r:id="rId35"/>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2C693-CE44-4726-89E6-FA0D1C354B30}" v="5" dt="2020-05-12T12:32:43.25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70449" autoAdjust="0"/>
  </p:normalViewPr>
  <p:slideViewPr>
    <p:cSldViewPr>
      <p:cViewPr varScale="1">
        <p:scale>
          <a:sx n="62" d="100"/>
          <a:sy n="62" d="100"/>
        </p:scale>
        <p:origin x="1062" y="6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5/12/2020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5/12/2020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90Integrations_with_External_Systems/030Resource_Management/220Resolver_Proxi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204870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24400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Resolver Proxies (proxy relationships) documentation: </a:t>
            </a:r>
          </a:p>
          <a:p>
            <a:r>
              <a:rPr lang="en-US" dirty="0">
                <a:hlinkClick r:id="rId3"/>
              </a:rPr>
              <a:t>https://knowledge.exlibrisgroup.com/Alma/Product_Documentation/010Alma_Online_Help_(English)/090Integrations_with_External_Systems/030Resource_Management/220Resolver_Proxies</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97416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231004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369173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329044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236706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xlibrisgroup.com/events/" TargetMode="Externa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knowledge.exlibrisgroup.com/Cross_Product/Conferences_and_Seminars/Technical_Seminar/2020_Knowledge_Days" TargetMode="External"/><Relationship Id="rId3" Type="http://schemas.openxmlformats.org/officeDocument/2006/relationships/notesSlide" Target="../notesSlides/notesSlide7.xml"/><Relationship Id="rId7" Type="http://schemas.openxmlformats.org/officeDocument/2006/relationships/hyperlink" Target="https://developers.exlibrisgroup.com/" TargetMode="Externa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hyperlink" Target="http://ideas.exlibrisgroup.com/" TargetMode="External"/><Relationship Id="rId5" Type="http://schemas.openxmlformats.org/officeDocument/2006/relationships/hyperlink" Target="https://knowledge.exlibrisgroup.com/Alma/Product_Documentation/010Alma_Online_Help_(English)/010Getting_Started/060Electronic_Resources_%E2%80%93_Scenarios_and_Workflows" TargetMode="External"/><Relationship Id="rId4" Type="http://schemas.openxmlformats.org/officeDocument/2006/relationships/hyperlink" Target="https://knowledge.exlibrisgroup.com/Alma/Product_Documentation/010Alma_Online_Help_(English)/040Resource_Management/050Inventory/020Managing_Electronic_Resourc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hyperlink" Target="http://www.coetail.com/evanvogt/2015/01/29/untitled/" TargetMode="External"/><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14C4F9DA-EC3F-4E0E-974C-8C2B220A984E}"/>
              </a:ext>
            </a:extLst>
          </p:cNvPr>
          <p:cNvSpPr txBox="1">
            <a:spLocks/>
          </p:cNvSpPr>
          <p:nvPr/>
        </p:nvSpPr>
        <p:spPr>
          <a:xfrm>
            <a:off x="4302217" y="4837193"/>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a:t>
            </a:fld>
            <a:endParaRPr lang="en-US" dirty="0"/>
          </a:p>
        </p:txBody>
      </p:sp>
      <p:sp>
        <p:nvSpPr>
          <p:cNvPr id="6" name="Title 4">
            <a:extLst>
              <a:ext uri="{FF2B5EF4-FFF2-40B4-BE49-F238E27FC236}">
                <a16:creationId xmlns:a16="http://schemas.microsoft.com/office/drawing/2014/main" id="{DB1A1739-54F7-4F99-BF10-2421D898CA66}"/>
              </a:ext>
            </a:extLst>
          </p:cNvPr>
          <p:cNvSpPr txBox="1">
            <a:spLocks/>
          </p:cNvSpPr>
          <p:nvPr/>
        </p:nvSpPr>
        <p:spPr>
          <a:xfrm>
            <a:off x="179512" y="58471"/>
            <a:ext cx="8424936"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sz="4000" dirty="0"/>
              <a:t>Best of Knowledge Days 2020</a:t>
            </a:r>
          </a:p>
        </p:txBody>
      </p:sp>
      <p:graphicFrame>
        <p:nvGraphicFramePr>
          <p:cNvPr id="7" name="Table 8">
            <a:extLst>
              <a:ext uri="{FF2B5EF4-FFF2-40B4-BE49-F238E27FC236}">
                <a16:creationId xmlns:a16="http://schemas.microsoft.com/office/drawing/2014/main" id="{DA55DD5D-A75E-4F72-AFFE-7EA9B9BE275C}"/>
              </a:ext>
            </a:extLst>
          </p:cNvPr>
          <p:cNvGraphicFramePr>
            <a:graphicFrameLocks noGrp="1"/>
          </p:cNvGraphicFramePr>
          <p:nvPr>
            <p:extLst>
              <p:ext uri="{D42A27DB-BD31-4B8C-83A1-F6EECF244321}">
                <p14:modId xmlns:p14="http://schemas.microsoft.com/office/powerpoint/2010/main" val="595954719"/>
              </p:ext>
            </p:extLst>
          </p:nvPr>
        </p:nvGraphicFramePr>
        <p:xfrm>
          <a:off x="431540" y="885765"/>
          <a:ext cx="5400600" cy="3242960"/>
        </p:xfrm>
        <a:graphic>
          <a:graphicData uri="http://schemas.openxmlformats.org/drawingml/2006/table">
            <a:tbl>
              <a:tblPr firstRow="1" bandRow="1">
                <a:tableStyleId>{5C22544A-7EE6-4342-B048-85BDC9FD1C3A}</a:tableStyleId>
              </a:tblPr>
              <a:tblGrid>
                <a:gridCol w="1176905">
                  <a:extLst>
                    <a:ext uri="{9D8B030D-6E8A-4147-A177-3AD203B41FA5}">
                      <a16:colId xmlns:a16="http://schemas.microsoft.com/office/drawing/2014/main" val="3846256873"/>
                    </a:ext>
                  </a:extLst>
                </a:gridCol>
                <a:gridCol w="4223695">
                  <a:extLst>
                    <a:ext uri="{9D8B030D-6E8A-4147-A177-3AD203B41FA5}">
                      <a16:colId xmlns:a16="http://schemas.microsoft.com/office/drawing/2014/main" val="3884594571"/>
                    </a:ext>
                  </a:extLst>
                </a:gridCol>
              </a:tblGrid>
              <a:tr h="324296">
                <a:tc>
                  <a:txBody>
                    <a:bodyPr/>
                    <a:lstStyle/>
                    <a:p>
                      <a:r>
                        <a:rPr lang="en-US" sz="1200" b="0" dirty="0">
                          <a:solidFill>
                            <a:schemeClr val="tx1"/>
                          </a:solidFill>
                        </a:rPr>
                        <a:t>May 6</a:t>
                      </a:r>
                      <a:r>
                        <a:rPr lang="en-US" sz="1200" b="0" baseline="30000" dirty="0">
                          <a:solidFill>
                            <a:schemeClr val="tx1"/>
                          </a:solidFill>
                        </a:rPr>
                        <a:t>th</a:t>
                      </a:r>
                      <a:r>
                        <a:rPr lang="en-US" sz="12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Using Alma Analytics to Perform Overlap Analysis &amp; Deselection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415589"/>
                  </a:ext>
                </a:extLst>
              </a:tr>
              <a:tr h="324296">
                <a:tc>
                  <a:txBody>
                    <a:bodyPr/>
                    <a:lstStyle/>
                    <a:p>
                      <a:r>
                        <a:rPr lang="en-US" sz="1200" dirty="0"/>
                        <a:t>May 7</a:t>
                      </a:r>
                      <a:r>
                        <a:rPr lang="en-US" sz="1200" baseline="30000" dirty="0"/>
                        <a:t>th</a:t>
                      </a:r>
                      <a:r>
                        <a:rPr lang="en-US" sz="1200" dirty="0"/>
                        <a:t> &amp; 8</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Reveal Alma Analytics for Resource Management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6883260"/>
                  </a:ext>
                </a:extLst>
              </a:tr>
              <a:tr h="324296">
                <a:tc>
                  <a:txBody>
                    <a:bodyPr/>
                    <a:lstStyle/>
                    <a:p>
                      <a:r>
                        <a:rPr lang="en-US" sz="1200" dirty="0"/>
                        <a:t>May 11</a:t>
                      </a:r>
                      <a:r>
                        <a:rPr lang="en-US" sz="1200" baseline="30000" dirty="0"/>
                        <a:t>th</a:t>
                      </a:r>
                      <a:r>
                        <a:rPr lang="en-US" sz="1200" dirty="0"/>
                        <a:t> &amp; 12</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Investigate Alma Analytics for Acquisitions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4153"/>
                  </a:ext>
                </a:extLst>
              </a:tr>
              <a:tr h="324296">
                <a:tc>
                  <a:txBody>
                    <a:bodyPr/>
                    <a:lstStyle/>
                    <a:p>
                      <a:r>
                        <a:rPr lang="en-US" sz="1200" dirty="0"/>
                        <a:t>May 13</a:t>
                      </a:r>
                      <a:r>
                        <a:rPr lang="en-US" sz="1200" baseline="30000" dirty="0"/>
                        <a:t>th</a:t>
                      </a:r>
                      <a:r>
                        <a:rPr lang="en-US" sz="1200" dirty="0"/>
                        <a:t> &amp; 14</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Managing Electronic Resources: Advanced Topics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321819"/>
                  </a:ext>
                </a:extLst>
              </a:tr>
              <a:tr h="324296">
                <a:tc>
                  <a:txBody>
                    <a:bodyPr/>
                    <a:lstStyle/>
                    <a:p>
                      <a:r>
                        <a:rPr lang="en-US" sz="1200" dirty="0"/>
                        <a:t>May 14</a:t>
                      </a:r>
                      <a:r>
                        <a:rPr lang="en-US" sz="1200" baseline="30000" dirty="0"/>
                        <a:t>th</a:t>
                      </a:r>
                      <a:r>
                        <a:rPr lang="en-US" sz="1200" dirty="0"/>
                        <a:t> &amp; 15</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Letter Configuration and XSL Customization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590270"/>
                  </a:ext>
                </a:extLst>
              </a:tr>
              <a:tr h="324296">
                <a:tc>
                  <a:txBody>
                    <a:bodyPr/>
                    <a:lstStyle/>
                    <a:p>
                      <a:r>
                        <a:rPr lang="en-US" sz="1200" dirty="0"/>
                        <a:t>May 18</a:t>
                      </a:r>
                      <a:r>
                        <a:rPr lang="en-US" sz="1200" baseline="30000" dirty="0"/>
                        <a:t>th</a:t>
                      </a:r>
                      <a:r>
                        <a:rPr lang="en-US" sz="1200" dirty="0"/>
                        <a:t> &amp; 19</a:t>
                      </a:r>
                      <a:r>
                        <a:rPr lang="en-US" sz="1200" baseline="30000" dirty="0"/>
                        <a:t>th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Intro to Primo Analytics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1990"/>
                  </a:ext>
                </a:extLst>
              </a:tr>
              <a:tr h="324296">
                <a:tc>
                  <a:txBody>
                    <a:bodyPr/>
                    <a:lstStyle/>
                    <a:p>
                      <a:r>
                        <a:rPr lang="en-US" sz="1200" dirty="0"/>
                        <a:t>May 20</a:t>
                      </a:r>
                      <a:r>
                        <a:rPr lang="en-US" sz="1200" baseline="30000" dirty="0"/>
                        <a:t>th</a:t>
                      </a:r>
                      <a:r>
                        <a:rPr lang="en-US" sz="1200" dirty="0"/>
                        <a:t> &amp; 21</a:t>
                      </a:r>
                      <a:r>
                        <a:rPr lang="en-US" sz="1200" baseline="30000" dirty="0"/>
                        <a:t>st</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Explore Alma Analytics for Fulfillment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453670"/>
                  </a:ext>
                </a:extLst>
              </a:tr>
              <a:tr h="324296">
                <a:tc>
                  <a:txBody>
                    <a:bodyPr/>
                    <a:lstStyle/>
                    <a:p>
                      <a:r>
                        <a:rPr lang="en-US" sz="1200" dirty="0"/>
                        <a:t>May 21</a:t>
                      </a:r>
                      <a:r>
                        <a:rPr lang="en-US" sz="1200" baseline="30000" dirty="0"/>
                        <a:t>st</a:t>
                      </a:r>
                      <a:r>
                        <a:rPr lang="en-US" sz="1200" dirty="0"/>
                        <a:t> &amp; 22</a:t>
                      </a:r>
                      <a:r>
                        <a:rPr lang="en-US" sz="1200" baseline="30000" dirty="0"/>
                        <a:t>nd</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APIs and Integrations for the Non-Technological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20099"/>
                  </a:ext>
                </a:extLst>
              </a:tr>
              <a:tr h="324296">
                <a:tc>
                  <a:txBody>
                    <a:bodyPr/>
                    <a:lstStyle/>
                    <a:p>
                      <a:r>
                        <a:rPr lang="en-US" sz="1200" dirty="0"/>
                        <a:t>May 27</a:t>
                      </a:r>
                      <a:r>
                        <a:rPr lang="en-US" sz="1200" baseline="30000" dirty="0"/>
                        <a:t>th</a:t>
                      </a:r>
                      <a:r>
                        <a:rPr lang="en-US" sz="1200" dirty="0"/>
                        <a:t> &amp; 28</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Optimize and Streamline Alma Workflows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646757"/>
                  </a:ext>
                </a:extLst>
              </a:tr>
              <a:tr h="324296">
                <a:tc>
                  <a:txBody>
                    <a:bodyPr/>
                    <a:lstStyle/>
                    <a:p>
                      <a:r>
                        <a:rPr lang="en-US" sz="1200" dirty="0"/>
                        <a:t>May 28</a:t>
                      </a:r>
                      <a:r>
                        <a:rPr lang="en-US" sz="1200" baseline="30000" dirty="0"/>
                        <a:t>th</a:t>
                      </a:r>
                      <a:r>
                        <a:rPr lang="en-US" sz="1200" dirty="0"/>
                        <a:t> &amp; 29</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Usage of Primo Analytics Reports and Dashboards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238766"/>
                  </a:ext>
                </a:extLst>
              </a:tr>
            </a:tbl>
          </a:graphicData>
        </a:graphic>
      </p:graphicFrame>
      <p:sp>
        <p:nvSpPr>
          <p:cNvPr id="8" name="TextBox 7">
            <a:extLst>
              <a:ext uri="{FF2B5EF4-FFF2-40B4-BE49-F238E27FC236}">
                <a16:creationId xmlns:a16="http://schemas.microsoft.com/office/drawing/2014/main" id="{CC17BEAC-AAEE-4E52-9A2D-E8156FCFA6E1}"/>
              </a:ext>
            </a:extLst>
          </p:cNvPr>
          <p:cNvSpPr txBox="1"/>
          <p:nvPr/>
        </p:nvSpPr>
        <p:spPr>
          <a:xfrm>
            <a:off x="251520" y="4200733"/>
            <a:ext cx="5760640" cy="492443"/>
          </a:xfrm>
          <a:prstGeom prst="rect">
            <a:avLst/>
          </a:prstGeom>
          <a:noFill/>
        </p:spPr>
        <p:txBody>
          <a:bodyPr wrap="square" rtlCol="0">
            <a:spAutoFit/>
          </a:bodyPr>
          <a:lstStyle/>
          <a:p>
            <a:r>
              <a:rPr lang="en-US" sz="2600" dirty="0">
                <a:hlinkClick r:id="rId3"/>
              </a:rPr>
              <a:t>https://www.exlibrisgroup.com/events/</a:t>
            </a:r>
            <a:endParaRPr lang="en-US" sz="2600" dirty="0"/>
          </a:p>
        </p:txBody>
      </p:sp>
      <p:sp>
        <p:nvSpPr>
          <p:cNvPr id="4" name="Rectangle 3">
            <a:extLst>
              <a:ext uri="{FF2B5EF4-FFF2-40B4-BE49-F238E27FC236}">
                <a16:creationId xmlns:a16="http://schemas.microsoft.com/office/drawing/2014/main" id="{7BE260CD-0FA0-4D24-AEEA-B1D22368B7AB}"/>
              </a:ext>
            </a:extLst>
          </p:cNvPr>
          <p:cNvSpPr/>
          <p:nvPr/>
        </p:nvSpPr>
        <p:spPr>
          <a:xfrm>
            <a:off x="438966" y="869675"/>
            <a:ext cx="5400600" cy="93560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8206A70D-2DF6-4345-91FA-7298CF223C60}"/>
              </a:ext>
            </a:extLst>
          </p:cNvPr>
          <p:cNvSpPr/>
          <p:nvPr/>
        </p:nvSpPr>
        <p:spPr>
          <a:xfrm>
            <a:off x="5925519" y="771550"/>
            <a:ext cx="2318890" cy="982653"/>
          </a:xfrm>
          <a:prstGeom prst="leftArrow">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Watch recordings of past sessions</a:t>
            </a:r>
          </a:p>
        </p:txBody>
      </p:sp>
      <p:sp>
        <p:nvSpPr>
          <p:cNvPr id="12" name="Rectangle 11">
            <a:extLst>
              <a:ext uri="{FF2B5EF4-FFF2-40B4-BE49-F238E27FC236}">
                <a16:creationId xmlns:a16="http://schemas.microsoft.com/office/drawing/2014/main" id="{12F15ACA-0DD7-4186-B050-9AF4258F01B4}"/>
              </a:ext>
            </a:extLst>
          </p:cNvPr>
          <p:cNvSpPr/>
          <p:nvPr/>
        </p:nvSpPr>
        <p:spPr>
          <a:xfrm>
            <a:off x="433114" y="1851670"/>
            <a:ext cx="5400600" cy="338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5DD513D8-E465-42C4-B5F0-4A6E9CA8250A}"/>
              </a:ext>
            </a:extLst>
          </p:cNvPr>
          <p:cNvSpPr/>
          <p:nvPr/>
        </p:nvSpPr>
        <p:spPr>
          <a:xfrm>
            <a:off x="5921326" y="1741562"/>
            <a:ext cx="2318890" cy="648072"/>
          </a:xfrm>
          <a:prstGeom prst="leftArrow">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Today’s session</a:t>
            </a:r>
          </a:p>
        </p:txBody>
      </p:sp>
      <p:sp>
        <p:nvSpPr>
          <p:cNvPr id="14" name="Rectangle 13">
            <a:extLst>
              <a:ext uri="{FF2B5EF4-FFF2-40B4-BE49-F238E27FC236}">
                <a16:creationId xmlns:a16="http://schemas.microsoft.com/office/drawing/2014/main" id="{D4BF24FD-2C61-48DC-958C-0D1CD7950FAC}"/>
              </a:ext>
            </a:extLst>
          </p:cNvPr>
          <p:cNvSpPr/>
          <p:nvPr/>
        </p:nvSpPr>
        <p:spPr>
          <a:xfrm>
            <a:off x="427286" y="2243169"/>
            <a:ext cx="5400600" cy="18748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0E390604-A85A-444F-8B27-E1301A051380}"/>
              </a:ext>
            </a:extLst>
          </p:cNvPr>
          <p:cNvSpPr/>
          <p:nvPr/>
        </p:nvSpPr>
        <p:spPr>
          <a:xfrm>
            <a:off x="5925518" y="2669217"/>
            <a:ext cx="2318890" cy="982653"/>
          </a:xfrm>
          <a:prstGeom prst="lef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Sign up </a:t>
            </a:r>
            <a:r>
              <a:rPr lang="en-US" sz="1600"/>
              <a:t>for </a:t>
            </a:r>
          </a:p>
          <a:p>
            <a:pPr algn="ctr"/>
            <a:r>
              <a:rPr lang="en-US" sz="1600"/>
              <a:t>upcoming sessions</a:t>
            </a:r>
            <a:endParaRPr lang="en-US" sz="1600" dirty="0"/>
          </a:p>
        </p:txBody>
      </p:sp>
    </p:spTree>
    <p:custDataLst>
      <p:tags r:id="rId1"/>
    </p:custDataLst>
    <p:extLst>
      <p:ext uri="{BB962C8B-B14F-4D97-AF65-F5344CB8AC3E}">
        <p14:creationId xmlns:p14="http://schemas.microsoft.com/office/powerpoint/2010/main" val="234868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t>Configuration Options</a:t>
            </a:r>
          </a:p>
          <a:p>
            <a:endParaRPr lang="en-US" dirty="0"/>
          </a:p>
        </p:txBody>
      </p:sp>
    </p:spTree>
    <p:extLst>
      <p:ext uri="{BB962C8B-B14F-4D97-AF65-F5344CB8AC3E}">
        <p14:creationId xmlns:p14="http://schemas.microsoft.com/office/powerpoint/2010/main" val="116874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8"/>
            <a:ext cx="7717935" cy="1240583"/>
          </a:xfrm>
        </p:spPr>
        <p:txBody>
          <a:bodyPr/>
          <a:lstStyle/>
          <a:p>
            <a:r>
              <a:rPr lang="en-US" dirty="0"/>
              <a:t>Managing E-Resources Using Import Profiles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Rectangle 4">
            <a:extLst>
              <a:ext uri="{FF2B5EF4-FFF2-40B4-BE49-F238E27FC236}">
                <a16:creationId xmlns:a16="http://schemas.microsoft.com/office/drawing/2014/main" id="{42782B83-E25E-473C-8250-7B0D721BC705}"/>
              </a:ext>
            </a:extLst>
          </p:cNvPr>
          <p:cNvSpPr/>
          <p:nvPr/>
        </p:nvSpPr>
        <p:spPr>
          <a:xfrm>
            <a:off x="35496" y="3723878"/>
            <a:ext cx="8352928" cy="707886"/>
          </a:xfrm>
          <a:prstGeom prst="rect">
            <a:avLst/>
          </a:prstGeom>
        </p:spPr>
        <p:txBody>
          <a:bodyPr wrap="square" numCol="1">
            <a:spAutoFit/>
          </a:bodyPr>
          <a:lstStyle/>
          <a:p>
            <a:pPr lvl="2"/>
            <a:r>
              <a:rPr lang="en-US" sz="2000" dirty="0">
                <a:solidFill>
                  <a:srgbClr val="C00000"/>
                </a:solidFill>
              </a:rPr>
              <a:t>General Workflow</a:t>
            </a:r>
          </a:p>
          <a:p>
            <a:pPr lvl="2"/>
            <a:r>
              <a:rPr lang="en-US" sz="2000" dirty="0">
                <a:solidFill>
                  <a:srgbClr val="C00000"/>
                </a:solidFill>
              </a:rPr>
              <a:t>Set Up and Run the Import Profile</a:t>
            </a:r>
          </a:p>
        </p:txBody>
      </p:sp>
    </p:spTree>
    <p:extLst>
      <p:ext uri="{BB962C8B-B14F-4D97-AF65-F5344CB8AC3E}">
        <p14:creationId xmlns:p14="http://schemas.microsoft.com/office/powerpoint/2010/main" val="386204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AD477-0C54-4925-A51C-7183DBEAE2F9}"/>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05DA06DE-5E6B-4380-807B-564A39CFD124}"/>
              </a:ext>
            </a:extLst>
          </p:cNvPr>
          <p:cNvSpPr>
            <a:spLocks noGrp="1"/>
          </p:cNvSpPr>
          <p:nvPr>
            <p:ph type="title"/>
          </p:nvPr>
        </p:nvSpPr>
        <p:spPr/>
        <p:txBody>
          <a:bodyPr/>
          <a:lstStyle/>
          <a:p>
            <a:r>
              <a:rPr lang="en-US" dirty="0"/>
              <a:t>General Workflow of E-Resources Import Profile</a:t>
            </a:r>
          </a:p>
        </p:txBody>
      </p:sp>
      <p:sp>
        <p:nvSpPr>
          <p:cNvPr id="4" name="Content Placeholder 3">
            <a:extLst>
              <a:ext uri="{FF2B5EF4-FFF2-40B4-BE49-F238E27FC236}">
                <a16:creationId xmlns:a16="http://schemas.microsoft.com/office/drawing/2014/main" id="{619708EC-C889-4AF1-82FC-48D573506DCE}"/>
              </a:ext>
            </a:extLst>
          </p:cNvPr>
          <p:cNvSpPr>
            <a:spLocks noGrp="1"/>
          </p:cNvSpPr>
          <p:nvPr>
            <p:ph idx="1"/>
          </p:nvPr>
        </p:nvSpPr>
        <p:spPr/>
        <p:txBody>
          <a:bodyPr/>
          <a:lstStyle/>
          <a:p>
            <a:pPr marL="457200" indent="-457200">
              <a:buAutoNum type="arabicPeriod"/>
            </a:pPr>
            <a:r>
              <a:rPr lang="en-US" dirty="0"/>
              <a:t>Acquisitions &gt; Import &gt; Manage Import Profiles</a:t>
            </a:r>
          </a:p>
          <a:p>
            <a:pPr marL="457200" indent="-457200">
              <a:buAutoNum type="arabicPeriod"/>
            </a:pPr>
            <a:r>
              <a:rPr lang="en-US" dirty="0"/>
              <a:t>New Order / Update Inventory / Repository </a:t>
            </a:r>
          </a:p>
          <a:p>
            <a:pPr marL="457200" indent="-457200">
              <a:buAutoNum type="arabicPeriod"/>
            </a:pPr>
            <a:r>
              <a:rPr lang="en-US" dirty="0"/>
              <a:t>Create new import profile &gt; Repository w/Electronic inventory</a:t>
            </a:r>
          </a:p>
          <a:p>
            <a:pPr marL="0" indent="0">
              <a:buNone/>
            </a:pPr>
            <a:endParaRPr lang="en-US" dirty="0"/>
          </a:p>
        </p:txBody>
      </p:sp>
    </p:spTree>
    <p:extLst>
      <p:ext uri="{BB962C8B-B14F-4D97-AF65-F5344CB8AC3E}">
        <p14:creationId xmlns:p14="http://schemas.microsoft.com/office/powerpoint/2010/main" val="28839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Set Up and Run an Import Profile</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457200" indent="-457200">
              <a:buFont typeface="+mj-lt"/>
              <a:buAutoNum type="arabicPeriod"/>
            </a:pPr>
            <a:r>
              <a:rPr lang="en-US" dirty="0"/>
              <a:t>Set up and run an import profile to create electronic inventory</a:t>
            </a:r>
          </a:p>
          <a:p>
            <a:pPr marL="457200" indent="-457200">
              <a:buFont typeface="+mj-lt"/>
              <a:buAutoNum type="arabicPeriod"/>
            </a:pPr>
            <a:r>
              <a:rPr lang="en-US" dirty="0"/>
              <a:t>Review key fields </a:t>
            </a:r>
          </a:p>
          <a:p>
            <a:pPr marL="457200" indent="-457200">
              <a:buFont typeface="+mj-lt"/>
              <a:buAutoNum type="arabicPeriod"/>
            </a:pPr>
            <a:r>
              <a:rPr lang="en-US" dirty="0"/>
              <a:t>Inventory options, collection w/portfolios, single portfolio</a:t>
            </a:r>
          </a:p>
          <a:p>
            <a:pPr marL="457200" indent="-457200">
              <a:buFont typeface="+mj-lt"/>
              <a:buAutoNum type="arabicPeriod"/>
            </a:pPr>
            <a:r>
              <a:rPr lang="en-US" dirty="0"/>
              <a:t>Activate resources </a:t>
            </a:r>
          </a:p>
        </p:txBody>
      </p:sp>
    </p:spTree>
    <p:extLst>
      <p:ext uri="{BB962C8B-B14F-4D97-AF65-F5344CB8AC3E}">
        <p14:creationId xmlns:p14="http://schemas.microsoft.com/office/powerpoint/2010/main" val="114721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t>Configuration Options</a:t>
            </a:r>
          </a:p>
          <a:p>
            <a:endParaRPr lang="en-US" dirty="0"/>
          </a:p>
        </p:txBody>
      </p:sp>
    </p:spTree>
    <p:extLst>
      <p:ext uri="{BB962C8B-B14F-4D97-AF65-F5344CB8AC3E}">
        <p14:creationId xmlns:p14="http://schemas.microsoft.com/office/powerpoint/2010/main" val="361712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Ongoing Management of E-Resources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95886"/>
            <a:ext cx="4572000" cy="707886"/>
          </a:xfrm>
          <a:prstGeom prst="rect">
            <a:avLst/>
          </a:prstGeom>
        </p:spPr>
        <p:txBody>
          <a:bodyPr>
            <a:spAutoFit/>
          </a:bodyPr>
          <a:lstStyle/>
          <a:p>
            <a:pPr lvl="2"/>
            <a:r>
              <a:rPr lang="en-US" sz="2000" dirty="0">
                <a:solidFill>
                  <a:srgbClr val="C00000"/>
                </a:solidFill>
              </a:rPr>
              <a:t>Deactivate E-Resources</a:t>
            </a:r>
          </a:p>
          <a:p>
            <a:pPr lvl="2"/>
            <a:r>
              <a:rPr lang="en-US" sz="2000" dirty="0">
                <a:solidFill>
                  <a:srgbClr val="C00000"/>
                </a:solidFill>
              </a:rPr>
              <a:t>Delete E-Resources</a:t>
            </a:r>
          </a:p>
        </p:txBody>
      </p:sp>
    </p:spTree>
    <p:extLst>
      <p:ext uri="{BB962C8B-B14F-4D97-AF65-F5344CB8AC3E}">
        <p14:creationId xmlns:p14="http://schemas.microsoft.com/office/powerpoint/2010/main" val="217804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Deactivate Collections - Manually</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a:buClr>
                <a:schemeClr val="tx1"/>
              </a:buClr>
            </a:pPr>
            <a:r>
              <a:rPr lang="en-US" dirty="0"/>
              <a:t>Search for the collection (in IZ)</a:t>
            </a:r>
          </a:p>
          <a:p>
            <a:pPr>
              <a:buClr>
                <a:schemeClr val="tx1"/>
              </a:buClr>
            </a:pPr>
            <a:r>
              <a:rPr lang="en-US" dirty="0">
                <a:solidFill>
                  <a:schemeClr val="accent4"/>
                </a:solidFill>
              </a:rPr>
              <a:t>Edit Collection</a:t>
            </a:r>
          </a:p>
          <a:p>
            <a:pPr>
              <a:buClr>
                <a:schemeClr val="tx1"/>
              </a:buClr>
            </a:pPr>
            <a:r>
              <a:rPr lang="en-US" dirty="0"/>
              <a:t>Select Additional Information tab</a:t>
            </a:r>
          </a:p>
          <a:p>
            <a:pPr>
              <a:buClr>
                <a:schemeClr val="tx1"/>
              </a:buClr>
            </a:pPr>
            <a:r>
              <a:rPr lang="en-US" dirty="0"/>
              <a:t>Services – Row-action: </a:t>
            </a:r>
            <a:r>
              <a:rPr lang="en-US" dirty="0">
                <a:solidFill>
                  <a:schemeClr val="accent4"/>
                </a:solidFill>
              </a:rPr>
              <a:t>Deactivate</a:t>
            </a:r>
          </a:p>
          <a:p>
            <a:pPr marL="0" indent="0">
              <a:buNone/>
            </a:pPr>
            <a:endParaRPr lang="en-US" dirty="0"/>
          </a:p>
        </p:txBody>
      </p:sp>
      <p:pic>
        <p:nvPicPr>
          <p:cNvPr id="5" name="Picture 4">
            <a:extLst>
              <a:ext uri="{FF2B5EF4-FFF2-40B4-BE49-F238E27FC236}">
                <a16:creationId xmlns:a16="http://schemas.microsoft.com/office/drawing/2014/main" id="{A38A6E4F-DB09-4132-B250-AF37CD0DAD84}"/>
              </a:ext>
            </a:extLst>
          </p:cNvPr>
          <p:cNvPicPr>
            <a:picLocks noChangeAspect="1"/>
          </p:cNvPicPr>
          <p:nvPr/>
        </p:nvPicPr>
        <p:blipFill>
          <a:blip r:embed="rId2"/>
          <a:stretch>
            <a:fillRect/>
          </a:stretch>
        </p:blipFill>
        <p:spPr>
          <a:xfrm>
            <a:off x="2483768" y="2643758"/>
            <a:ext cx="6216793" cy="2039579"/>
          </a:xfrm>
          <a:prstGeom prst="rect">
            <a:avLst/>
          </a:prstGeom>
          <a:ln>
            <a:solidFill>
              <a:schemeClr val="accent1"/>
            </a:solidFill>
          </a:ln>
        </p:spPr>
      </p:pic>
      <p:sp>
        <p:nvSpPr>
          <p:cNvPr id="6" name="Rectangle 5">
            <a:extLst>
              <a:ext uri="{FF2B5EF4-FFF2-40B4-BE49-F238E27FC236}">
                <a16:creationId xmlns:a16="http://schemas.microsoft.com/office/drawing/2014/main" id="{647A038B-5249-4641-B097-95B7A351F774}"/>
              </a:ext>
            </a:extLst>
          </p:cNvPr>
          <p:cNvSpPr/>
          <p:nvPr/>
        </p:nvSpPr>
        <p:spPr>
          <a:xfrm>
            <a:off x="7524328" y="4227934"/>
            <a:ext cx="748761" cy="2377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Delete Resources - Manually</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r>
              <a:rPr lang="en-US" dirty="0"/>
              <a:t>Search for the resource</a:t>
            </a:r>
          </a:p>
          <a:p>
            <a:r>
              <a:rPr lang="en-US" dirty="0"/>
              <a:t>Row-action: </a:t>
            </a:r>
            <a:r>
              <a:rPr lang="en-US" dirty="0">
                <a:solidFill>
                  <a:schemeClr val="accent4"/>
                </a:solidFill>
              </a:rPr>
              <a:t>Delete</a:t>
            </a:r>
          </a:p>
          <a:p>
            <a:r>
              <a:rPr lang="en-US" dirty="0"/>
              <a:t>Choose how to handle bibliographic records without inventory:</a:t>
            </a:r>
          </a:p>
          <a:p>
            <a:endParaRPr lang="en-US" dirty="0"/>
          </a:p>
        </p:txBody>
      </p:sp>
      <p:pic>
        <p:nvPicPr>
          <p:cNvPr id="5" name="Picture 4">
            <a:extLst>
              <a:ext uri="{FF2B5EF4-FFF2-40B4-BE49-F238E27FC236}">
                <a16:creationId xmlns:a16="http://schemas.microsoft.com/office/drawing/2014/main" id="{E775B249-09FC-4D61-A465-3FE87A1C5E76}"/>
              </a:ext>
            </a:extLst>
          </p:cNvPr>
          <p:cNvPicPr>
            <a:picLocks noChangeAspect="1"/>
          </p:cNvPicPr>
          <p:nvPr/>
        </p:nvPicPr>
        <p:blipFill>
          <a:blip r:embed="rId2"/>
          <a:stretch>
            <a:fillRect/>
          </a:stretch>
        </p:blipFill>
        <p:spPr>
          <a:xfrm>
            <a:off x="1043608" y="2139702"/>
            <a:ext cx="6743333" cy="2444762"/>
          </a:xfrm>
          <a:prstGeom prst="rect">
            <a:avLst/>
          </a:prstGeom>
          <a:ln>
            <a:solidFill>
              <a:schemeClr val="accent1"/>
            </a:solidFill>
          </a:ln>
        </p:spPr>
      </p:pic>
      <p:sp>
        <p:nvSpPr>
          <p:cNvPr id="6" name="Rectangle 5">
            <a:extLst>
              <a:ext uri="{FF2B5EF4-FFF2-40B4-BE49-F238E27FC236}">
                <a16:creationId xmlns:a16="http://schemas.microsoft.com/office/drawing/2014/main" id="{02250ADC-79C3-46C1-A498-2F625C106522}"/>
              </a:ext>
            </a:extLst>
          </p:cNvPr>
          <p:cNvSpPr/>
          <p:nvPr/>
        </p:nvSpPr>
        <p:spPr>
          <a:xfrm>
            <a:off x="1979712" y="3763761"/>
            <a:ext cx="1942094" cy="82070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t>Configuration Options</a:t>
            </a:r>
          </a:p>
          <a:p>
            <a:endParaRPr lang="en-US" dirty="0"/>
          </a:p>
        </p:txBody>
      </p:sp>
    </p:spTree>
    <p:extLst>
      <p:ext uri="{BB962C8B-B14F-4D97-AF65-F5344CB8AC3E}">
        <p14:creationId xmlns:p14="http://schemas.microsoft.com/office/powerpoint/2010/main" val="344656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Configuration Options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23878"/>
            <a:ext cx="8352928" cy="1015663"/>
          </a:xfrm>
          <a:prstGeom prst="rect">
            <a:avLst/>
          </a:prstGeom>
        </p:spPr>
        <p:txBody>
          <a:bodyPr wrap="square" numCol="2">
            <a:spAutoFit/>
          </a:bodyPr>
          <a:lstStyle/>
          <a:p>
            <a:pPr lvl="2"/>
            <a:r>
              <a:rPr lang="en-US" sz="2000" dirty="0">
                <a:solidFill>
                  <a:srgbClr val="C00000"/>
                </a:solidFill>
              </a:rPr>
              <a:t>Inactive Services</a:t>
            </a:r>
          </a:p>
          <a:p>
            <a:pPr lvl="2"/>
            <a:r>
              <a:rPr lang="en-US" sz="2000" dirty="0">
                <a:solidFill>
                  <a:srgbClr val="C00000"/>
                </a:solidFill>
              </a:rPr>
              <a:t>Inactive Proxies</a:t>
            </a:r>
          </a:p>
          <a:p>
            <a:pPr lvl="2"/>
            <a:r>
              <a:rPr lang="en-US" sz="2000" dirty="0">
                <a:solidFill>
                  <a:srgbClr val="C00000"/>
                </a:solidFill>
              </a:rPr>
              <a:t>Inventory Mgmt. Groups</a:t>
            </a:r>
          </a:p>
          <a:p>
            <a:pPr lvl="2"/>
            <a:r>
              <a:rPr lang="en-US" sz="2000" dirty="0">
                <a:solidFill>
                  <a:srgbClr val="C00000"/>
                </a:solidFill>
              </a:rPr>
              <a:t>Patron Access</a:t>
            </a:r>
          </a:p>
          <a:p>
            <a:pPr lvl="2"/>
            <a:r>
              <a:rPr lang="en-US" sz="2000" dirty="0">
                <a:solidFill>
                  <a:srgbClr val="C00000"/>
                </a:solidFill>
              </a:rPr>
              <a:t>Overlap Analysis</a:t>
            </a:r>
          </a:p>
          <a:p>
            <a:pPr lvl="2"/>
            <a:r>
              <a:rPr lang="en-US" sz="2000" dirty="0">
                <a:solidFill>
                  <a:srgbClr val="C00000"/>
                </a:solidFill>
              </a:rPr>
              <a:t>Community Zone Updates</a:t>
            </a:r>
          </a:p>
        </p:txBody>
      </p:sp>
    </p:spTree>
    <p:extLst>
      <p:ext uri="{BB962C8B-B14F-4D97-AF65-F5344CB8AC3E}">
        <p14:creationId xmlns:p14="http://schemas.microsoft.com/office/powerpoint/2010/main" val="6658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F976-011D-40A5-A98D-413B159E75F5}"/>
              </a:ext>
            </a:extLst>
          </p:cNvPr>
          <p:cNvSpPr>
            <a:spLocks noGrp="1"/>
          </p:cNvSpPr>
          <p:nvPr>
            <p:ph type="ctrTitle"/>
          </p:nvPr>
        </p:nvSpPr>
        <p:spPr>
          <a:xfrm>
            <a:off x="539552" y="555526"/>
            <a:ext cx="3960440" cy="2097262"/>
          </a:xfrm>
        </p:spPr>
        <p:txBody>
          <a:bodyPr/>
          <a:lstStyle/>
          <a:p>
            <a:r>
              <a:rPr lang="en-US" dirty="0"/>
              <a:t>Managing Electronic Resources –</a:t>
            </a:r>
            <a:br>
              <a:rPr lang="en-US" dirty="0"/>
            </a:br>
            <a:br>
              <a:rPr lang="en-US" dirty="0"/>
            </a:br>
            <a:r>
              <a:rPr lang="en-US" dirty="0"/>
              <a:t>Advanced Topics</a:t>
            </a:r>
          </a:p>
        </p:txBody>
      </p:sp>
      <p:sp>
        <p:nvSpPr>
          <p:cNvPr id="3" name="Subtitle 2">
            <a:extLst>
              <a:ext uri="{FF2B5EF4-FFF2-40B4-BE49-F238E27FC236}">
                <a16:creationId xmlns:a16="http://schemas.microsoft.com/office/drawing/2014/main" id="{A71FE6CA-BF9E-4672-8BF9-8EC769479C0B}"/>
              </a:ext>
            </a:extLst>
          </p:cNvPr>
          <p:cNvSpPr>
            <a:spLocks noGrp="1"/>
          </p:cNvSpPr>
          <p:nvPr>
            <p:ph type="subTitle" idx="1"/>
          </p:nvPr>
        </p:nvSpPr>
        <p:spPr/>
        <p:txBody>
          <a:bodyPr/>
          <a:lstStyle/>
          <a:p>
            <a:r>
              <a:rPr lang="en-US" dirty="0"/>
              <a:t>Kevin Lane-Cummings</a:t>
            </a:r>
          </a:p>
        </p:txBody>
      </p:sp>
      <p:sp>
        <p:nvSpPr>
          <p:cNvPr id="4" name="Text Placeholder 3">
            <a:extLst>
              <a:ext uri="{FF2B5EF4-FFF2-40B4-BE49-F238E27FC236}">
                <a16:creationId xmlns:a16="http://schemas.microsoft.com/office/drawing/2014/main" id="{0C6E3DB6-409E-4418-87E2-F2CD5120AD7C}"/>
              </a:ext>
            </a:extLst>
          </p:cNvPr>
          <p:cNvSpPr>
            <a:spLocks noGrp="1"/>
          </p:cNvSpPr>
          <p:nvPr>
            <p:ph type="body" sz="quarter" idx="12"/>
          </p:nvPr>
        </p:nvSpPr>
        <p:spPr>
          <a:xfrm>
            <a:off x="534987" y="3651870"/>
            <a:ext cx="3676253" cy="460555"/>
          </a:xfrm>
        </p:spPr>
        <p:txBody>
          <a:bodyPr>
            <a:normAutofit fontScale="77500" lnSpcReduction="20000"/>
          </a:bodyPr>
          <a:lstStyle/>
          <a:p>
            <a:r>
              <a:rPr lang="en-US" dirty="0"/>
              <a:t>Senior Training and Consulting Partner</a:t>
            </a:r>
          </a:p>
          <a:p>
            <a:r>
              <a:rPr lang="en-US" dirty="0"/>
              <a:t>Ex Libris – Global Knowledge Delivery</a:t>
            </a:r>
          </a:p>
        </p:txBody>
      </p:sp>
      <p:sp>
        <p:nvSpPr>
          <p:cNvPr id="5" name="TextBox 4">
            <a:extLst>
              <a:ext uri="{FF2B5EF4-FFF2-40B4-BE49-F238E27FC236}">
                <a16:creationId xmlns:a16="http://schemas.microsoft.com/office/drawing/2014/main" id="{47B77E6E-61F2-4CBE-8524-006C95E65129}"/>
              </a:ext>
            </a:extLst>
          </p:cNvPr>
          <p:cNvSpPr txBox="1"/>
          <p:nvPr/>
        </p:nvSpPr>
        <p:spPr>
          <a:xfrm>
            <a:off x="107504" y="4646346"/>
            <a:ext cx="7925445" cy="584775"/>
          </a:xfrm>
          <a:prstGeom prst="rect">
            <a:avLst/>
          </a:prstGeom>
          <a:noFill/>
        </p:spPr>
        <p:txBody>
          <a:bodyPr wrap="square" rtlCol="0">
            <a:spAutoFit/>
          </a:bodyPr>
          <a:lstStyle/>
          <a:p>
            <a:r>
              <a:rPr lang="en-US" sz="800" i="1" dirty="0"/>
              <a:t>Information and materials shared during the conferences are proprietary to Ex Libris and may contain confidential information. Except for publicly available marketing materials, we ask that you not share information, documentation or other materials provided outside of the Knowledge Days participant group and your Library without the written permission of Ex Libris. Please note that any information shared may be subject to periodic change and updating and there are no warranties of any kind, express or implied.</a:t>
            </a:r>
          </a:p>
          <a:p>
            <a:endParaRPr lang="en-US" sz="800" i="1" dirty="0"/>
          </a:p>
        </p:txBody>
      </p:sp>
    </p:spTree>
    <p:custDataLst>
      <p:tags r:id="rId1"/>
    </p:custDataLst>
    <p:extLst>
      <p:ext uri="{BB962C8B-B14F-4D97-AF65-F5344CB8AC3E}">
        <p14:creationId xmlns:p14="http://schemas.microsoft.com/office/powerpoint/2010/main" val="406690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Locate Active Collections w/Inactive Services </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0" indent="0">
              <a:buNone/>
            </a:pPr>
            <a:r>
              <a:rPr lang="en-US" dirty="0"/>
              <a:t>Find active collections with inactive services:</a:t>
            </a:r>
          </a:p>
          <a:p>
            <a:pPr marL="0" indent="0">
              <a:buNone/>
            </a:pPr>
            <a:r>
              <a:rPr lang="en-US" dirty="0"/>
              <a:t>Search </a:t>
            </a:r>
            <a:r>
              <a:rPr lang="en-US" dirty="0">
                <a:solidFill>
                  <a:schemeClr val="accent4"/>
                </a:solidFill>
              </a:rPr>
              <a:t>Institution Zone </a:t>
            </a:r>
            <a:r>
              <a:rPr lang="en-US" dirty="0"/>
              <a:t>for Electronic Collection,</a:t>
            </a:r>
          </a:p>
          <a:p>
            <a:pPr marL="0" indent="0">
              <a:buNone/>
            </a:pPr>
            <a:r>
              <a:rPr lang="en-US" dirty="0"/>
              <a:t> where:</a:t>
            </a:r>
          </a:p>
          <a:p>
            <a:pPr>
              <a:buClrTx/>
            </a:pPr>
            <a:r>
              <a:rPr lang="en-US" dirty="0">
                <a:solidFill>
                  <a:schemeClr val="accent4"/>
                </a:solidFill>
              </a:rPr>
              <a:t>Electronic Collection (Availability) – Equals – Not Available</a:t>
            </a:r>
          </a:p>
          <a:p>
            <a:endParaRPr lang="en-US" dirty="0"/>
          </a:p>
        </p:txBody>
      </p:sp>
      <p:pic>
        <p:nvPicPr>
          <p:cNvPr id="6" name="Picture 5">
            <a:extLst>
              <a:ext uri="{FF2B5EF4-FFF2-40B4-BE49-F238E27FC236}">
                <a16:creationId xmlns:a16="http://schemas.microsoft.com/office/drawing/2014/main" id="{73E4B388-6F17-4E34-B4E8-46E55DC8FB85}"/>
              </a:ext>
            </a:extLst>
          </p:cNvPr>
          <p:cNvPicPr>
            <a:picLocks noChangeAspect="1"/>
          </p:cNvPicPr>
          <p:nvPr/>
        </p:nvPicPr>
        <p:blipFill>
          <a:blip r:embed="rId2"/>
          <a:stretch>
            <a:fillRect/>
          </a:stretch>
        </p:blipFill>
        <p:spPr>
          <a:xfrm>
            <a:off x="539552" y="2789814"/>
            <a:ext cx="6133429" cy="1140891"/>
          </a:xfrm>
          <a:prstGeom prst="rect">
            <a:avLst/>
          </a:prstGeom>
          <a:ln>
            <a:solidFill>
              <a:schemeClr val="accent1"/>
            </a:solidFill>
          </a:ln>
        </p:spPr>
      </p:pic>
    </p:spTree>
    <p:extLst>
      <p:ext uri="{BB962C8B-B14F-4D97-AF65-F5344CB8AC3E}">
        <p14:creationId xmlns:p14="http://schemas.microsoft.com/office/powerpoint/2010/main" val="5985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Check for Inactive Proxy Settings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a:xfrm>
            <a:off x="251520" y="699542"/>
            <a:ext cx="8424936" cy="3979385"/>
          </a:xfrm>
        </p:spPr>
        <p:txBody>
          <a:bodyPr/>
          <a:lstStyle/>
          <a:p>
            <a:pPr marL="0" indent="0">
              <a:buNone/>
            </a:pPr>
            <a:r>
              <a:rPr lang="en-US" dirty="0"/>
              <a:t>Find collections with inactive proxy for: </a:t>
            </a:r>
          </a:p>
          <a:p>
            <a:pPr lvl="1">
              <a:buClrTx/>
            </a:pPr>
            <a:r>
              <a:rPr lang="en-US" dirty="0"/>
              <a:t>Collection or Service</a:t>
            </a:r>
          </a:p>
          <a:p>
            <a:pPr lvl="1">
              <a:buClrTx/>
            </a:pPr>
            <a:r>
              <a:rPr lang="en-US" dirty="0"/>
              <a:t>Portfolios</a:t>
            </a:r>
          </a:p>
          <a:p>
            <a:pPr marL="0" indent="0">
              <a:buNone/>
            </a:pPr>
            <a:r>
              <a:rPr lang="en-US" dirty="0"/>
              <a:t>Search </a:t>
            </a:r>
            <a:r>
              <a:rPr lang="en-US" dirty="0">
                <a:solidFill>
                  <a:schemeClr val="accent4"/>
                </a:solidFill>
              </a:rPr>
              <a:t>Institution Zone </a:t>
            </a:r>
            <a:r>
              <a:rPr lang="en-US" dirty="0"/>
              <a:t>for Electronic Collection, where:</a:t>
            </a:r>
          </a:p>
          <a:p>
            <a:pPr>
              <a:buClr>
                <a:srgbClr val="C00000"/>
              </a:buClr>
            </a:pPr>
            <a:r>
              <a:rPr lang="en-US" dirty="0"/>
              <a:t> </a:t>
            </a:r>
            <a:r>
              <a:rPr lang="en-US" dirty="0">
                <a:solidFill>
                  <a:schemeClr val="accent4"/>
                </a:solidFill>
              </a:rPr>
              <a:t>Proxy Enabled </a:t>
            </a:r>
            <a:r>
              <a:rPr lang="en-US" dirty="0"/>
              <a:t>–</a:t>
            </a:r>
            <a:r>
              <a:rPr lang="en-US" dirty="0">
                <a:solidFill>
                  <a:schemeClr val="accent4"/>
                </a:solidFill>
              </a:rPr>
              <a:t> Equals </a:t>
            </a:r>
            <a:r>
              <a:rPr lang="en-US" dirty="0"/>
              <a:t>–</a:t>
            </a:r>
            <a:r>
              <a:rPr lang="en-US" dirty="0">
                <a:solidFill>
                  <a:schemeClr val="accent4"/>
                </a:solidFill>
              </a:rPr>
              <a:t> No</a:t>
            </a:r>
            <a:endParaRPr lang="en-US" dirty="0">
              <a:solidFill>
                <a:schemeClr val="accent3"/>
              </a:solidFill>
            </a:endParaRPr>
          </a:p>
          <a:p>
            <a:endParaRPr lang="en-US" dirty="0"/>
          </a:p>
        </p:txBody>
      </p:sp>
      <p:pic>
        <p:nvPicPr>
          <p:cNvPr id="10" name="Picture 9">
            <a:extLst>
              <a:ext uri="{FF2B5EF4-FFF2-40B4-BE49-F238E27FC236}">
                <a16:creationId xmlns:a16="http://schemas.microsoft.com/office/drawing/2014/main" id="{7AC65A2A-04DA-4AF0-A068-2DE517E0B687}"/>
              </a:ext>
            </a:extLst>
          </p:cNvPr>
          <p:cNvPicPr>
            <a:picLocks noChangeAspect="1"/>
          </p:cNvPicPr>
          <p:nvPr/>
        </p:nvPicPr>
        <p:blipFill>
          <a:blip r:embed="rId3"/>
          <a:stretch>
            <a:fillRect/>
          </a:stretch>
        </p:blipFill>
        <p:spPr>
          <a:xfrm>
            <a:off x="539552" y="2787775"/>
            <a:ext cx="6408712" cy="1146274"/>
          </a:xfrm>
          <a:prstGeom prst="rect">
            <a:avLst/>
          </a:prstGeom>
        </p:spPr>
      </p:pic>
      <p:pic>
        <p:nvPicPr>
          <p:cNvPr id="11" name="Picture 10">
            <a:extLst>
              <a:ext uri="{FF2B5EF4-FFF2-40B4-BE49-F238E27FC236}">
                <a16:creationId xmlns:a16="http://schemas.microsoft.com/office/drawing/2014/main" id="{D733F27A-BCC1-4656-B707-18D73B96BED1}"/>
              </a:ext>
            </a:extLst>
          </p:cNvPr>
          <p:cNvPicPr>
            <a:picLocks noChangeAspect="1"/>
          </p:cNvPicPr>
          <p:nvPr/>
        </p:nvPicPr>
        <p:blipFill>
          <a:blip r:embed="rId4"/>
          <a:stretch>
            <a:fillRect/>
          </a:stretch>
        </p:blipFill>
        <p:spPr>
          <a:xfrm>
            <a:off x="539552" y="3959864"/>
            <a:ext cx="6408712" cy="896178"/>
          </a:xfrm>
          <a:prstGeom prst="rect">
            <a:avLst/>
          </a:prstGeom>
        </p:spPr>
      </p:pic>
    </p:spTree>
    <p:extLst>
      <p:ext uri="{BB962C8B-B14F-4D97-AF65-F5344CB8AC3E}">
        <p14:creationId xmlns:p14="http://schemas.microsoft.com/office/powerpoint/2010/main" val="31020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Configuration Options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88335"/>
            <a:ext cx="8352928" cy="1015663"/>
          </a:xfrm>
          <a:prstGeom prst="rect">
            <a:avLst/>
          </a:prstGeom>
        </p:spPr>
        <p:txBody>
          <a:bodyPr wrap="square" numCol="2">
            <a:spAutoFit/>
          </a:bodyPr>
          <a:lstStyle/>
          <a:p>
            <a:pPr lvl="2"/>
            <a:r>
              <a:rPr lang="en-US" sz="2000" dirty="0">
                <a:solidFill>
                  <a:schemeClr val="bg1">
                    <a:lumMod val="65000"/>
                  </a:schemeClr>
                </a:solidFill>
              </a:rPr>
              <a:t>Inactive Services</a:t>
            </a:r>
          </a:p>
          <a:p>
            <a:pPr lvl="2"/>
            <a:r>
              <a:rPr lang="en-US" sz="2000" dirty="0">
                <a:solidFill>
                  <a:schemeClr val="bg1">
                    <a:lumMod val="65000"/>
                  </a:schemeClr>
                </a:solidFill>
              </a:rPr>
              <a:t>Inactive Proxies</a:t>
            </a:r>
          </a:p>
          <a:p>
            <a:pPr lvl="2"/>
            <a:r>
              <a:rPr lang="en-US" sz="2000" dirty="0">
                <a:solidFill>
                  <a:srgbClr val="C00000"/>
                </a:solidFill>
              </a:rPr>
              <a:t>Inventory Mgmt. Groups</a:t>
            </a:r>
          </a:p>
          <a:p>
            <a:pPr lvl="2"/>
            <a:r>
              <a:rPr lang="en-US" sz="2000" dirty="0">
                <a:solidFill>
                  <a:srgbClr val="C00000"/>
                </a:solidFill>
              </a:rPr>
              <a:t>Patron Access</a:t>
            </a:r>
          </a:p>
          <a:p>
            <a:pPr lvl="2"/>
            <a:r>
              <a:rPr lang="en-US" sz="2000" dirty="0">
                <a:solidFill>
                  <a:srgbClr val="C00000"/>
                </a:solidFill>
              </a:rPr>
              <a:t>Overlap Analysis</a:t>
            </a:r>
          </a:p>
          <a:p>
            <a:pPr lvl="2"/>
            <a:r>
              <a:rPr lang="en-US" sz="2000" dirty="0">
                <a:solidFill>
                  <a:srgbClr val="C00000"/>
                </a:solidFill>
              </a:rPr>
              <a:t>Community Zone Updates</a:t>
            </a:r>
          </a:p>
        </p:txBody>
      </p:sp>
    </p:spTree>
    <p:extLst>
      <p:ext uri="{BB962C8B-B14F-4D97-AF65-F5344CB8AC3E}">
        <p14:creationId xmlns:p14="http://schemas.microsoft.com/office/powerpoint/2010/main" val="107206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Inventory Management Groups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342900" indent="-342900">
              <a:spcBef>
                <a:spcPts val="0"/>
              </a:spcBef>
              <a:buClrTx/>
            </a:pPr>
            <a:r>
              <a:rPr lang="en-US" dirty="0">
                <a:solidFill>
                  <a:srgbClr val="000000"/>
                </a:solidFill>
              </a:rPr>
              <a:t>Libraries or campuses (or both) must have different IP address ranges</a:t>
            </a:r>
          </a:p>
          <a:p>
            <a:pPr marL="342900" indent="-342900">
              <a:spcBef>
                <a:spcPts val="0"/>
              </a:spcBef>
              <a:buClrTx/>
            </a:pPr>
            <a:r>
              <a:rPr lang="en-US" dirty="0">
                <a:solidFill>
                  <a:srgbClr val="000000"/>
                </a:solidFill>
              </a:rPr>
              <a:t>Alma must be configured for multi-campus inventory management</a:t>
            </a:r>
          </a:p>
          <a:p>
            <a:pPr marL="800100" lvl="1" indent="-342900">
              <a:spcBef>
                <a:spcPts val="0"/>
              </a:spcBef>
              <a:buClrTx/>
            </a:pPr>
            <a:r>
              <a:rPr lang="en-US" dirty="0">
                <a:solidFill>
                  <a:srgbClr val="000000"/>
                </a:solidFill>
              </a:rPr>
              <a:t>Inventory “Available For” Management Groups</a:t>
            </a:r>
          </a:p>
          <a:p>
            <a:endParaRPr lang="en-US" dirty="0"/>
          </a:p>
        </p:txBody>
      </p:sp>
      <p:pic>
        <p:nvPicPr>
          <p:cNvPr id="8" name="Picture 7">
            <a:extLst>
              <a:ext uri="{FF2B5EF4-FFF2-40B4-BE49-F238E27FC236}">
                <a16:creationId xmlns:a16="http://schemas.microsoft.com/office/drawing/2014/main" id="{EC11BD44-78B6-4534-9BB3-049EB94FAA01}"/>
              </a:ext>
            </a:extLst>
          </p:cNvPr>
          <p:cNvPicPr>
            <a:picLocks noChangeAspect="1"/>
          </p:cNvPicPr>
          <p:nvPr/>
        </p:nvPicPr>
        <p:blipFill>
          <a:blip r:embed="rId3"/>
          <a:stretch>
            <a:fillRect/>
          </a:stretch>
        </p:blipFill>
        <p:spPr>
          <a:xfrm>
            <a:off x="1331640" y="2587749"/>
            <a:ext cx="5799501" cy="2241321"/>
          </a:xfrm>
          <a:prstGeom prst="rect">
            <a:avLst/>
          </a:prstGeom>
        </p:spPr>
      </p:pic>
    </p:spTree>
    <p:extLst>
      <p:ext uri="{BB962C8B-B14F-4D97-AF65-F5344CB8AC3E}">
        <p14:creationId xmlns:p14="http://schemas.microsoft.com/office/powerpoint/2010/main" val="225948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Configure Patron Access by Campus or Library</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457200" indent="-457200">
              <a:buClrTx/>
              <a:buFont typeface="+mj-lt"/>
              <a:buAutoNum type="arabicPeriod"/>
            </a:pPr>
            <a:r>
              <a:rPr lang="en-US" dirty="0"/>
              <a:t>Configuration Menu &gt; Resources &gt; General &gt; Inventory Network Groups</a:t>
            </a:r>
          </a:p>
          <a:p>
            <a:pPr marL="457200" indent="-457200">
              <a:buClrTx/>
              <a:buFont typeface="+mj-lt"/>
              <a:buAutoNum type="arabicPeriod"/>
            </a:pPr>
            <a:r>
              <a:rPr lang="en-US" dirty="0"/>
              <a:t>Choose a Group &gt; Actions &gt; Edit</a:t>
            </a:r>
          </a:p>
          <a:p>
            <a:pPr marL="457200" indent="-457200">
              <a:buClrTx/>
              <a:buFont typeface="+mj-lt"/>
              <a:buAutoNum type="arabicPeriod"/>
            </a:pPr>
            <a:r>
              <a:rPr lang="en-US" dirty="0"/>
              <a:t>Add Campus or Library &gt; Save</a:t>
            </a:r>
          </a:p>
          <a:p>
            <a:pPr marL="0" indent="0">
              <a:buNone/>
            </a:pPr>
            <a:endParaRPr lang="en-US" dirty="0"/>
          </a:p>
        </p:txBody>
      </p:sp>
      <p:pic>
        <p:nvPicPr>
          <p:cNvPr id="7" name="Picture 6">
            <a:extLst>
              <a:ext uri="{FF2B5EF4-FFF2-40B4-BE49-F238E27FC236}">
                <a16:creationId xmlns:a16="http://schemas.microsoft.com/office/drawing/2014/main" id="{00CE27DA-CB67-40C5-BCEE-BFDFAB81F466}"/>
              </a:ext>
            </a:extLst>
          </p:cNvPr>
          <p:cNvPicPr>
            <a:picLocks noChangeAspect="1"/>
          </p:cNvPicPr>
          <p:nvPr/>
        </p:nvPicPr>
        <p:blipFill>
          <a:blip r:embed="rId3"/>
          <a:stretch>
            <a:fillRect/>
          </a:stretch>
        </p:blipFill>
        <p:spPr>
          <a:xfrm>
            <a:off x="467544" y="2433102"/>
            <a:ext cx="5698545" cy="2378937"/>
          </a:xfrm>
          <a:prstGeom prst="rect">
            <a:avLst/>
          </a:prstGeom>
        </p:spPr>
      </p:pic>
      <p:sp>
        <p:nvSpPr>
          <p:cNvPr id="8" name="Rectangle 7">
            <a:extLst>
              <a:ext uri="{FF2B5EF4-FFF2-40B4-BE49-F238E27FC236}">
                <a16:creationId xmlns:a16="http://schemas.microsoft.com/office/drawing/2014/main" id="{F258FC60-CADF-4590-B1EA-E080AEFBCE69}"/>
              </a:ext>
            </a:extLst>
          </p:cNvPr>
          <p:cNvSpPr/>
          <p:nvPr/>
        </p:nvSpPr>
        <p:spPr>
          <a:xfrm>
            <a:off x="4841784" y="3795886"/>
            <a:ext cx="1237771" cy="72008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7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Overlap Analysis Reports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457200" indent="-457200">
              <a:buClrTx/>
              <a:buFont typeface="+mj-lt"/>
              <a:buAutoNum type="arabicPeriod"/>
            </a:pPr>
            <a:r>
              <a:rPr lang="en-US" dirty="0"/>
              <a:t>Menu: </a:t>
            </a:r>
            <a:r>
              <a:rPr lang="en-US" dirty="0">
                <a:solidFill>
                  <a:schemeClr val="accent4"/>
                </a:solidFill>
              </a:rPr>
              <a:t>Resources &gt; Overlap and Collection Analysis</a:t>
            </a:r>
          </a:p>
          <a:p>
            <a:pPr marL="457200" indent="-457200">
              <a:buClrTx/>
              <a:buFont typeface="+mj-lt"/>
              <a:buAutoNum type="arabicPeriod"/>
            </a:pPr>
            <a:r>
              <a:rPr lang="en-US" dirty="0">
                <a:solidFill>
                  <a:schemeClr val="accent4"/>
                </a:solidFill>
              </a:rPr>
              <a:t>Submit New Report</a:t>
            </a:r>
          </a:p>
          <a:p>
            <a:pPr marL="457200" indent="-457200">
              <a:buClrTx/>
              <a:buFont typeface="+mj-lt"/>
              <a:buAutoNum type="arabicPeriod"/>
            </a:pPr>
            <a:r>
              <a:rPr lang="en-US" dirty="0"/>
              <a:t>Choose Report Type: </a:t>
            </a:r>
            <a:r>
              <a:rPr lang="en-US" dirty="0">
                <a:solidFill>
                  <a:schemeClr val="accent4"/>
                </a:solidFill>
              </a:rPr>
              <a:t>Set Comparison</a:t>
            </a:r>
          </a:p>
          <a:p>
            <a:pPr marL="457200" indent="-457200">
              <a:buClrTx/>
              <a:buFont typeface="+mj-lt"/>
              <a:buAutoNum type="arabicPeriod"/>
            </a:pPr>
            <a:r>
              <a:rPr lang="en-US" dirty="0"/>
              <a:t>Add Source Electronic Collection (must be from IZ)</a:t>
            </a:r>
          </a:p>
          <a:p>
            <a:pPr marL="457200" indent="-457200">
              <a:buClrTx/>
              <a:buFont typeface="+mj-lt"/>
              <a:buAutoNum type="arabicPeriod"/>
            </a:pPr>
            <a:r>
              <a:rPr lang="en-US" dirty="0"/>
              <a:t>Add Target Electronic Collection (can be from IZ or CZ)</a:t>
            </a:r>
          </a:p>
          <a:p>
            <a:pPr marL="457200" indent="-457200">
              <a:buClrTx/>
              <a:buFont typeface="+mj-lt"/>
              <a:buAutoNum type="arabicPeriod"/>
            </a:pPr>
            <a:r>
              <a:rPr lang="en-US" dirty="0"/>
              <a:t>Choose match method (for example, ISSN, title, 035)</a:t>
            </a:r>
          </a:p>
          <a:p>
            <a:pPr marL="457200" indent="-457200">
              <a:buClrTx/>
              <a:buFont typeface="+mj-lt"/>
              <a:buAutoNum type="arabicPeriod"/>
            </a:pPr>
            <a:r>
              <a:rPr lang="en-US" dirty="0"/>
              <a:t>Run the job. </a:t>
            </a:r>
          </a:p>
          <a:p>
            <a:endParaRPr lang="en-US" dirty="0"/>
          </a:p>
        </p:txBody>
      </p:sp>
    </p:spTree>
    <p:extLst>
      <p:ext uri="{BB962C8B-B14F-4D97-AF65-F5344CB8AC3E}">
        <p14:creationId xmlns:p14="http://schemas.microsoft.com/office/powerpoint/2010/main" val="54583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Configuration Options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23878"/>
            <a:ext cx="8352928" cy="1015663"/>
          </a:xfrm>
          <a:prstGeom prst="rect">
            <a:avLst/>
          </a:prstGeom>
        </p:spPr>
        <p:txBody>
          <a:bodyPr wrap="square" numCol="2">
            <a:spAutoFit/>
          </a:bodyPr>
          <a:lstStyle/>
          <a:p>
            <a:pPr lvl="2"/>
            <a:r>
              <a:rPr lang="en-US" sz="2000" dirty="0">
                <a:solidFill>
                  <a:schemeClr val="bg1">
                    <a:lumMod val="65000"/>
                  </a:schemeClr>
                </a:solidFill>
              </a:rPr>
              <a:t>Inactive Services</a:t>
            </a:r>
          </a:p>
          <a:p>
            <a:pPr lvl="2"/>
            <a:r>
              <a:rPr lang="en-US" sz="2000" dirty="0">
                <a:solidFill>
                  <a:schemeClr val="bg1">
                    <a:lumMod val="65000"/>
                  </a:schemeClr>
                </a:solidFill>
              </a:rPr>
              <a:t>Inactive Proxies</a:t>
            </a:r>
          </a:p>
          <a:p>
            <a:pPr lvl="2"/>
            <a:r>
              <a:rPr lang="en-US" sz="2000" dirty="0">
                <a:solidFill>
                  <a:schemeClr val="bg1">
                    <a:lumMod val="65000"/>
                  </a:schemeClr>
                </a:solidFill>
              </a:rPr>
              <a:t>Inventory Mgmt. Groups</a:t>
            </a:r>
          </a:p>
          <a:p>
            <a:pPr lvl="2"/>
            <a:r>
              <a:rPr lang="en-US" sz="2000" dirty="0">
                <a:solidFill>
                  <a:schemeClr val="bg1">
                    <a:lumMod val="65000"/>
                  </a:schemeClr>
                </a:solidFill>
              </a:rPr>
              <a:t>Patron Access</a:t>
            </a:r>
          </a:p>
          <a:p>
            <a:pPr lvl="2"/>
            <a:r>
              <a:rPr lang="en-US" sz="2000" dirty="0">
                <a:solidFill>
                  <a:schemeClr val="bg1">
                    <a:lumMod val="65000"/>
                  </a:schemeClr>
                </a:solidFill>
              </a:rPr>
              <a:t>Overlap Analysis</a:t>
            </a:r>
          </a:p>
          <a:p>
            <a:pPr lvl="2"/>
            <a:r>
              <a:rPr lang="en-US" sz="2000" dirty="0">
                <a:solidFill>
                  <a:srgbClr val="C00000"/>
                </a:solidFill>
              </a:rPr>
              <a:t>Community Zone Updates</a:t>
            </a:r>
          </a:p>
        </p:txBody>
      </p:sp>
    </p:spTree>
    <p:extLst>
      <p:ext uri="{BB962C8B-B14F-4D97-AF65-F5344CB8AC3E}">
        <p14:creationId xmlns:p14="http://schemas.microsoft.com/office/powerpoint/2010/main" val="382798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Community Zone Updates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a:buClrTx/>
            </a:pPr>
            <a:r>
              <a:rPr lang="en-US" dirty="0"/>
              <a:t>Mostly happen Sunday at midnight (your local time)</a:t>
            </a:r>
          </a:p>
          <a:p>
            <a:pPr>
              <a:buClrTx/>
            </a:pPr>
            <a:r>
              <a:rPr lang="en-US" dirty="0"/>
              <a:t>Displayed in the Community Zone Updates Task List</a:t>
            </a:r>
          </a:p>
          <a:p>
            <a:pPr lvl="1">
              <a:buClrTx/>
            </a:pPr>
            <a:r>
              <a:rPr lang="en-US" b="1" dirty="0"/>
              <a:t>Review</a:t>
            </a:r>
            <a:r>
              <a:rPr lang="en-US" dirty="0"/>
              <a:t> tab: Updates that require your action</a:t>
            </a:r>
          </a:p>
          <a:p>
            <a:pPr lvl="1">
              <a:buClrTx/>
            </a:pPr>
            <a:r>
              <a:rPr lang="en-US" b="1" dirty="0"/>
              <a:t>All </a:t>
            </a:r>
            <a:r>
              <a:rPr lang="en-US" dirty="0"/>
              <a:t>tab: All updates, including automatic</a:t>
            </a:r>
          </a:p>
          <a:p>
            <a:endParaRPr lang="en-US" dirty="0"/>
          </a:p>
        </p:txBody>
      </p:sp>
      <p:pic>
        <p:nvPicPr>
          <p:cNvPr id="5" name="Picture 4">
            <a:extLst>
              <a:ext uri="{FF2B5EF4-FFF2-40B4-BE49-F238E27FC236}">
                <a16:creationId xmlns:a16="http://schemas.microsoft.com/office/drawing/2014/main" id="{88B52E17-A35C-4F7A-AB49-E479030E4408}"/>
              </a:ext>
            </a:extLst>
          </p:cNvPr>
          <p:cNvPicPr>
            <a:picLocks noChangeAspect="1"/>
          </p:cNvPicPr>
          <p:nvPr/>
        </p:nvPicPr>
        <p:blipFill>
          <a:blip r:embed="rId3"/>
          <a:stretch>
            <a:fillRect/>
          </a:stretch>
        </p:blipFill>
        <p:spPr>
          <a:xfrm>
            <a:off x="1247000" y="2389347"/>
            <a:ext cx="6650000" cy="2264286"/>
          </a:xfrm>
          <a:prstGeom prst="rect">
            <a:avLst/>
          </a:prstGeom>
          <a:ln>
            <a:solidFill>
              <a:schemeClr val="tx1"/>
            </a:solidFill>
          </a:ln>
        </p:spPr>
      </p:pic>
    </p:spTree>
    <p:extLst>
      <p:ext uri="{BB962C8B-B14F-4D97-AF65-F5344CB8AC3E}">
        <p14:creationId xmlns:p14="http://schemas.microsoft.com/office/powerpoint/2010/main" val="133821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Configuration Options</a:t>
            </a:r>
          </a:p>
          <a:p>
            <a:pPr marL="914400" lvl="1" indent="-457200">
              <a:buClrTx/>
              <a:buFont typeface="+mj-lt"/>
              <a:buAutoNum type="arabicPeriod"/>
            </a:pPr>
            <a:endParaRPr lang="en-US" dirty="0"/>
          </a:p>
          <a:p>
            <a:pPr marL="914400" lvl="1" indent="-457200">
              <a:buClrTx/>
              <a:buFont typeface="+mj-lt"/>
              <a:buAutoNum type="arabicPeriod"/>
            </a:pPr>
            <a:r>
              <a:rPr lang="en-US" dirty="0"/>
              <a:t>Wrap-Up</a:t>
            </a:r>
          </a:p>
          <a:p>
            <a:endParaRPr lang="en-US" dirty="0"/>
          </a:p>
        </p:txBody>
      </p:sp>
    </p:spTree>
    <p:extLst>
      <p:ext uri="{BB962C8B-B14F-4D97-AF65-F5344CB8AC3E}">
        <p14:creationId xmlns:p14="http://schemas.microsoft.com/office/powerpoint/2010/main" val="1383114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Next Steps and Resources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Documentation in the Ex Libris Knowledge Center:</a:t>
            </a:r>
          </a:p>
          <a:p>
            <a:pPr lvl="1">
              <a:spcAft>
                <a:spcPts val="600"/>
              </a:spcAft>
            </a:pPr>
            <a:r>
              <a:rPr lang="en-US" dirty="0">
                <a:hlinkClick r:id="rId4"/>
              </a:rPr>
              <a:t>Managing Electronic Resources</a:t>
            </a:r>
            <a:endParaRPr lang="en-US" dirty="0"/>
          </a:p>
          <a:p>
            <a:pPr lvl="1">
              <a:spcAft>
                <a:spcPts val="600"/>
              </a:spcAft>
            </a:pPr>
            <a:r>
              <a:rPr lang="en-US" dirty="0">
                <a:hlinkClick r:id="rId5"/>
              </a:rPr>
              <a:t>Electronic Resources – Scenarios and Workflows</a:t>
            </a:r>
            <a:endParaRPr lang="en-US" dirty="0"/>
          </a:p>
          <a:p>
            <a:endParaRPr lang="en-US" dirty="0"/>
          </a:p>
          <a:p>
            <a:r>
              <a:rPr lang="en-US" dirty="0"/>
              <a:t>Additional support resources from Ex Libris:</a:t>
            </a:r>
          </a:p>
          <a:p>
            <a:pPr lvl="1"/>
            <a:r>
              <a:rPr lang="en-US" dirty="0">
                <a:hlinkClick r:id="rId6"/>
              </a:rPr>
              <a:t>Idea Exchange</a:t>
            </a:r>
            <a:r>
              <a:rPr lang="en-US" dirty="0"/>
              <a:t> – ideas.exlibrisgroup.com</a:t>
            </a:r>
          </a:p>
          <a:p>
            <a:pPr lvl="1"/>
            <a:r>
              <a:rPr lang="en-US" dirty="0">
                <a:hlinkClick r:id="rId7"/>
              </a:rPr>
              <a:t>Developer Network</a:t>
            </a:r>
            <a:r>
              <a:rPr lang="en-US" dirty="0"/>
              <a:t> – developers.exlibrisgroup.com</a:t>
            </a:r>
          </a:p>
          <a:p>
            <a:pPr lvl="1"/>
            <a:r>
              <a:rPr lang="en-US" dirty="0">
                <a:hlinkClick r:id="rId8"/>
              </a:rPr>
              <a:t>2020 Knowledge Days Webinar Presentations</a:t>
            </a:r>
            <a:r>
              <a:rPr lang="en-US" dirty="0"/>
              <a:t> </a:t>
            </a:r>
          </a:p>
          <a:p>
            <a:pPr lvl="2"/>
            <a:r>
              <a:rPr lang="en-US" dirty="0"/>
              <a:t>(Cross-Product section in Ex Libris Knowledge Center)</a:t>
            </a:r>
          </a:p>
          <a:p>
            <a:pPr lvl="2"/>
            <a:endParaRPr lang="en-US" dirty="0"/>
          </a:p>
        </p:txBody>
      </p:sp>
    </p:spTree>
    <p:custDataLst>
      <p:tags r:id="rId1"/>
    </p:custDataLst>
    <p:extLst>
      <p:ext uri="{BB962C8B-B14F-4D97-AF65-F5344CB8AC3E}">
        <p14:creationId xmlns:p14="http://schemas.microsoft.com/office/powerpoint/2010/main" val="11458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Welcome and Introductions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pPr>
              <a:buClrTx/>
            </a:pPr>
            <a:r>
              <a:rPr lang="en-US" dirty="0"/>
              <a:t>Kevin Lane-Cummings</a:t>
            </a:r>
          </a:p>
          <a:p>
            <a:pPr lvl="1"/>
            <a:r>
              <a:rPr lang="en-US" dirty="0"/>
              <a:t>Senior Training and Consulting Partner</a:t>
            </a:r>
          </a:p>
          <a:p>
            <a:pPr lvl="1"/>
            <a:r>
              <a:rPr lang="en-US" dirty="0"/>
              <a:t>Product Knowledge – Alma, Summon, 360 Services</a:t>
            </a:r>
          </a:p>
          <a:p>
            <a:pPr lvl="1"/>
            <a:r>
              <a:rPr lang="en-US" dirty="0"/>
              <a:t>Ex Libris / ProQuest / Serials Solutions for 11 years</a:t>
            </a:r>
          </a:p>
        </p:txBody>
      </p:sp>
    </p:spTree>
    <p:custDataLst>
      <p:tags r:id="rId1"/>
    </p:custDataLst>
    <p:extLst>
      <p:ext uri="{BB962C8B-B14F-4D97-AF65-F5344CB8AC3E}">
        <p14:creationId xmlns:p14="http://schemas.microsoft.com/office/powerpoint/2010/main" val="16882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D03C-3452-4016-9A7E-646EDB216E44}"/>
              </a:ext>
            </a:extLst>
          </p:cNvPr>
          <p:cNvSpPr txBox="1"/>
          <p:nvPr/>
        </p:nvSpPr>
        <p:spPr>
          <a:xfrm>
            <a:off x="3419872" y="213970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Questions?</a:t>
            </a:r>
          </a:p>
        </p:txBody>
      </p:sp>
    </p:spTree>
    <p:custDataLst>
      <p:tags r:id="rId1"/>
    </p:custDataLst>
    <p:extLst>
      <p:ext uri="{BB962C8B-B14F-4D97-AF65-F5344CB8AC3E}">
        <p14:creationId xmlns:p14="http://schemas.microsoft.com/office/powerpoint/2010/main" val="398585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368D4CF-97CB-4909-B9F5-6E063E7AF21F}"/>
              </a:ext>
            </a:extLst>
          </p:cNvPr>
          <p:cNvSpPr>
            <a:spLocks noGrp="1"/>
          </p:cNvSpPr>
          <p:nvPr>
            <p:ph type="subTitle" idx="1"/>
          </p:nvPr>
        </p:nvSpPr>
        <p:spPr>
          <a:xfrm>
            <a:off x="3059832" y="2499742"/>
            <a:ext cx="3600400" cy="1224136"/>
          </a:xfrm>
        </p:spPr>
        <p:txBody>
          <a:bodyPr>
            <a:normAutofit fontScale="40000" lnSpcReduction="20000"/>
          </a:bodyPr>
          <a:lstStyle/>
          <a:p>
            <a:r>
              <a:rPr lang="en-US" sz="6000" dirty="0">
                <a:latin typeface="Calibri Light" panose="020F0302020204030204" pitchFamily="34" charset="0"/>
                <a:cs typeface="Calibri Light" panose="020F0302020204030204" pitchFamily="34" charset="0"/>
              </a:rPr>
              <a:t>Please fill out the survey that will appear after you leave the WebEx session</a:t>
            </a:r>
          </a:p>
          <a:p>
            <a:endParaRPr lang="en-US" dirty="0"/>
          </a:p>
        </p:txBody>
      </p:sp>
      <p:sp>
        <p:nvSpPr>
          <p:cNvPr id="6" name="TextBox 5">
            <a:extLst>
              <a:ext uri="{FF2B5EF4-FFF2-40B4-BE49-F238E27FC236}">
                <a16:creationId xmlns:a16="http://schemas.microsoft.com/office/drawing/2014/main" id="{6B255044-C317-45AB-B8C6-8CC1874D4A39}"/>
              </a:ext>
            </a:extLst>
          </p:cNvPr>
          <p:cNvSpPr txBox="1"/>
          <p:nvPr/>
        </p:nvSpPr>
        <p:spPr>
          <a:xfrm>
            <a:off x="3399551" y="1275606"/>
            <a:ext cx="2920962" cy="769441"/>
          </a:xfrm>
          <a:prstGeom prst="rect">
            <a:avLst/>
          </a:prstGeom>
          <a:noFill/>
        </p:spPr>
        <p:txBody>
          <a:bodyPr wrap="square" rtlCol="0">
            <a:spAutoFit/>
          </a:bodyPr>
          <a:lstStyle/>
          <a:p>
            <a:pPr algn="ctr"/>
            <a:r>
              <a:rPr lang="en-US" sz="4400" b="1" dirty="0">
                <a:solidFill>
                  <a:schemeClr val="accent1"/>
                </a:solidFill>
                <a:latin typeface="Calibri Light" panose="020F0302020204030204" pitchFamily="34" charset="0"/>
                <a:cs typeface="Calibri Light" panose="020F0302020204030204" pitchFamily="34" charset="0"/>
              </a:rPr>
              <a:t>Thank You!</a:t>
            </a:r>
          </a:p>
        </p:txBody>
      </p:sp>
    </p:spTree>
    <p:custDataLst>
      <p:tags r:id="rId1"/>
    </p:custDataLst>
    <p:extLst>
      <p:ext uri="{BB962C8B-B14F-4D97-AF65-F5344CB8AC3E}">
        <p14:creationId xmlns:p14="http://schemas.microsoft.com/office/powerpoint/2010/main" val="19343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Session Overview</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0" indent="0">
              <a:buClr>
                <a:schemeClr val="tx1"/>
              </a:buClr>
              <a:buNone/>
            </a:pPr>
            <a:r>
              <a:rPr lang="en-US" sz="2300" dirty="0"/>
              <a:t>Description</a:t>
            </a:r>
          </a:p>
          <a:p>
            <a:pPr marL="0" indent="0">
              <a:buClr>
                <a:schemeClr val="tx1"/>
              </a:buClr>
              <a:buNone/>
            </a:pPr>
            <a:r>
              <a:rPr lang="en-US" sz="2000" dirty="0"/>
              <a:t>Learn advanced tools and tactics for managing electronic resources in Alma. This session will cover topics such as managing trials, creating electronic inventory using import profiles and more.</a:t>
            </a:r>
          </a:p>
          <a:p>
            <a:pPr marL="457200" lvl="1" indent="0">
              <a:buClr>
                <a:schemeClr val="tx1"/>
              </a:buClr>
              <a:buNone/>
            </a:pPr>
            <a:endParaRPr lang="en-US" sz="2100" dirty="0"/>
          </a:p>
          <a:p>
            <a:pPr marL="0" indent="0">
              <a:buClr>
                <a:schemeClr val="tx1"/>
              </a:buClr>
              <a:buNone/>
            </a:pPr>
            <a:r>
              <a:rPr lang="en-US" sz="2300" dirty="0"/>
              <a:t>Objective</a:t>
            </a:r>
          </a:p>
          <a:p>
            <a:pPr marL="0" indent="0">
              <a:buClr>
                <a:schemeClr val="tx1"/>
              </a:buClr>
              <a:buNone/>
            </a:pPr>
            <a:r>
              <a:rPr lang="en-US" sz="2000" dirty="0"/>
              <a:t>Users already experienced in the basics of managing e-resource in Alma will learn even more ways to leverage Alma’s workflows and options.</a:t>
            </a:r>
          </a:p>
        </p:txBody>
      </p:sp>
    </p:spTree>
    <p:custDataLst>
      <p:tags r:id="rId1"/>
    </p:custDataLst>
    <p:extLst>
      <p:ext uri="{BB962C8B-B14F-4D97-AF65-F5344CB8AC3E}">
        <p14:creationId xmlns:p14="http://schemas.microsoft.com/office/powerpoint/2010/main" val="28727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Audience for this session</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r>
              <a:rPr lang="en-US" dirty="0"/>
              <a:t>Electronic services librarians</a:t>
            </a:r>
          </a:p>
          <a:p>
            <a:r>
              <a:rPr lang="en-US" dirty="0"/>
              <a:t>Acquisitions staff</a:t>
            </a:r>
          </a:p>
          <a:p>
            <a:r>
              <a:rPr lang="en-US" dirty="0"/>
              <a:t>Trial Operators/Managers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1DC02EA4-3CC9-4DC3-8D71-900AA1CC483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27034" y="2151525"/>
            <a:ext cx="2906832" cy="2209192"/>
          </a:xfrm>
          <a:prstGeom prst="rect">
            <a:avLst/>
          </a:prstGeom>
        </p:spPr>
      </p:pic>
    </p:spTree>
    <p:custDataLst>
      <p:tags r:id="rId1"/>
    </p:custDataLst>
    <p:extLst>
      <p:ext uri="{BB962C8B-B14F-4D97-AF65-F5344CB8AC3E}">
        <p14:creationId xmlns:p14="http://schemas.microsoft.com/office/powerpoint/2010/main" val="67886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t>Configuration Options</a:t>
            </a:r>
          </a:p>
          <a:p>
            <a:endParaRPr lang="en-US" dirty="0"/>
          </a:p>
        </p:txBody>
      </p:sp>
    </p:spTree>
    <p:extLst>
      <p:ext uri="{BB962C8B-B14F-4D97-AF65-F5344CB8AC3E}">
        <p14:creationId xmlns:p14="http://schemas.microsoft.com/office/powerpoint/2010/main" val="5915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dirty="0"/>
              <a:t>Starting and Managing Trials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Rectangle 4">
            <a:extLst>
              <a:ext uri="{FF2B5EF4-FFF2-40B4-BE49-F238E27FC236}">
                <a16:creationId xmlns:a16="http://schemas.microsoft.com/office/drawing/2014/main" id="{74AE8A6D-408E-4E2D-81B9-020372C2ADFC}"/>
              </a:ext>
            </a:extLst>
          </p:cNvPr>
          <p:cNvSpPr/>
          <p:nvPr/>
        </p:nvSpPr>
        <p:spPr>
          <a:xfrm>
            <a:off x="35496" y="3723878"/>
            <a:ext cx="8352928" cy="707886"/>
          </a:xfrm>
          <a:prstGeom prst="rect">
            <a:avLst/>
          </a:prstGeom>
        </p:spPr>
        <p:txBody>
          <a:bodyPr wrap="square" numCol="1">
            <a:spAutoFit/>
          </a:bodyPr>
          <a:lstStyle/>
          <a:p>
            <a:pPr lvl="2"/>
            <a:r>
              <a:rPr lang="en-US" sz="2000" dirty="0">
                <a:solidFill>
                  <a:srgbClr val="C00000"/>
                </a:solidFill>
              </a:rPr>
              <a:t>General Workflow</a:t>
            </a:r>
          </a:p>
          <a:p>
            <a:pPr lvl="2"/>
            <a:r>
              <a:rPr lang="en-US" sz="2000" dirty="0">
                <a:solidFill>
                  <a:srgbClr val="C00000"/>
                </a:solidFill>
              </a:rPr>
              <a:t>Set up a Trial</a:t>
            </a:r>
          </a:p>
        </p:txBody>
      </p:sp>
    </p:spTree>
    <p:extLst>
      <p:ext uri="{BB962C8B-B14F-4D97-AF65-F5344CB8AC3E}">
        <p14:creationId xmlns:p14="http://schemas.microsoft.com/office/powerpoint/2010/main" val="119751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General Workflow of a Trial (a.k.a., Evaluation)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971550" lvl="1" indent="-514350">
              <a:buClr>
                <a:schemeClr val="tx1"/>
              </a:buClr>
              <a:buFont typeface="+mj-lt"/>
              <a:buAutoNum type="arabicPeriod"/>
            </a:pPr>
            <a:r>
              <a:rPr lang="en-US" sz="2800" dirty="0"/>
              <a:t>PO Line must be in review (not yet ordered)</a:t>
            </a:r>
          </a:p>
          <a:p>
            <a:pPr marL="971550" lvl="1" indent="-514350">
              <a:buClr>
                <a:schemeClr val="tx1"/>
              </a:buClr>
              <a:buFont typeface="+mj-lt"/>
              <a:buAutoNum type="arabicPeriod"/>
            </a:pPr>
            <a:r>
              <a:rPr lang="en-US" sz="2800" dirty="0"/>
              <a:t>Trial Details:</a:t>
            </a:r>
          </a:p>
          <a:p>
            <a:pPr lvl="2">
              <a:buClr>
                <a:schemeClr val="tx1"/>
              </a:buClr>
            </a:pPr>
            <a:r>
              <a:rPr lang="en-US" sz="2800" dirty="0"/>
              <a:t>Start and end dates</a:t>
            </a:r>
          </a:p>
          <a:p>
            <a:pPr lvl="2">
              <a:buClr>
                <a:schemeClr val="tx1"/>
              </a:buClr>
            </a:pPr>
            <a:r>
              <a:rPr lang="en-US" sz="2800" dirty="0"/>
              <a:t>Survey form (questionnaire) </a:t>
            </a:r>
          </a:p>
          <a:p>
            <a:pPr lvl="2">
              <a:buClr>
                <a:schemeClr val="tx1"/>
              </a:buClr>
            </a:pPr>
            <a:r>
              <a:rPr lang="en-US" sz="2800" dirty="0"/>
              <a:t>Participants</a:t>
            </a:r>
          </a:p>
          <a:p>
            <a:pPr lvl="2">
              <a:buClr>
                <a:schemeClr val="tx1"/>
              </a:buClr>
            </a:pPr>
            <a:r>
              <a:rPr lang="en-US" sz="2800" dirty="0"/>
              <a:t>Public or private</a:t>
            </a:r>
          </a:p>
          <a:p>
            <a:pPr marL="971550" lvl="1" indent="-514350">
              <a:buClr>
                <a:schemeClr val="tx1"/>
              </a:buClr>
              <a:buFont typeface="+mj-lt"/>
              <a:buAutoNum type="arabicPeriod"/>
            </a:pPr>
            <a:r>
              <a:rPr lang="en-US" sz="2800" dirty="0"/>
              <a:t>Activate service but don’t make it Available</a:t>
            </a:r>
          </a:p>
          <a:p>
            <a:pPr marL="971550" lvl="1" indent="-514350">
              <a:buClr>
                <a:schemeClr val="tx1"/>
              </a:buClr>
              <a:buFont typeface="+mj-lt"/>
              <a:buAutoNum type="arabicPeriod"/>
            </a:pPr>
            <a:r>
              <a:rPr lang="en-US" sz="2800" dirty="0"/>
              <a:t>After trial ends: Analyze results of survey</a:t>
            </a:r>
          </a:p>
        </p:txBody>
      </p:sp>
    </p:spTree>
    <p:custDataLst>
      <p:tags r:id="rId1"/>
    </p:custDataLst>
    <p:extLst>
      <p:ext uri="{BB962C8B-B14F-4D97-AF65-F5344CB8AC3E}">
        <p14:creationId xmlns:p14="http://schemas.microsoft.com/office/powerpoint/2010/main" val="25249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Set Up a Trial</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normAutofit/>
          </a:bodyPr>
          <a:lstStyle/>
          <a:p>
            <a:pPr marL="914400" lvl="1" indent="-457200">
              <a:buClrTx/>
              <a:buFont typeface="+mj-lt"/>
              <a:buAutoNum type="arabicPeriod"/>
            </a:pPr>
            <a:r>
              <a:rPr lang="en-US" dirty="0"/>
              <a:t>Begin Order as usual, but </a:t>
            </a:r>
            <a:r>
              <a:rPr lang="en-US" dirty="0">
                <a:solidFill>
                  <a:schemeClr val="accent4"/>
                </a:solidFill>
              </a:rPr>
              <a:t>Save and Start Trial</a:t>
            </a:r>
          </a:p>
          <a:p>
            <a:pPr marL="857250" lvl="2" indent="0">
              <a:buNone/>
            </a:pPr>
            <a:r>
              <a:rPr lang="en-US" sz="2000" dirty="0"/>
              <a:t>		(or </a:t>
            </a:r>
            <a:r>
              <a:rPr lang="en-US" sz="2000" dirty="0">
                <a:solidFill>
                  <a:schemeClr val="accent4"/>
                </a:solidFill>
              </a:rPr>
              <a:t>Request Evaluation</a:t>
            </a:r>
            <a:r>
              <a:rPr lang="en-US" sz="2000" dirty="0"/>
              <a:t> if you can’t start trial)</a:t>
            </a:r>
            <a:endParaRPr lang="en-US" sz="2000" dirty="0">
              <a:solidFill>
                <a:schemeClr val="accent4"/>
              </a:solidFill>
            </a:endParaRPr>
          </a:p>
          <a:p>
            <a:pPr marL="914400" lvl="1" indent="-457200">
              <a:buClrTx/>
              <a:buFont typeface="+mj-lt"/>
              <a:buAutoNum type="arabicPeriod"/>
            </a:pPr>
            <a:r>
              <a:rPr lang="en-US" dirty="0"/>
              <a:t>Enter Trial Details (dates)</a:t>
            </a:r>
          </a:p>
          <a:p>
            <a:pPr marL="914400" lvl="1" indent="-457200">
              <a:buClrTx/>
              <a:buFont typeface="+mj-lt"/>
              <a:buAutoNum type="arabicPeriod"/>
            </a:pPr>
            <a:r>
              <a:rPr lang="en-US" dirty="0">
                <a:solidFill>
                  <a:schemeClr val="accent4"/>
                </a:solidFill>
              </a:rPr>
              <a:t>Save</a:t>
            </a:r>
          </a:p>
          <a:p>
            <a:pPr marL="914400" lvl="1" indent="-457200">
              <a:buClrTx/>
              <a:buFont typeface="+mj-lt"/>
              <a:buAutoNum type="arabicPeriod"/>
            </a:pPr>
            <a:r>
              <a:rPr lang="en-US" dirty="0"/>
              <a:t>Add survey questions and participants</a:t>
            </a:r>
          </a:p>
          <a:p>
            <a:pPr marL="914400" lvl="1" indent="-457200">
              <a:buClrTx/>
              <a:buFont typeface="+mj-lt"/>
              <a:buAutoNum type="arabicPeriod"/>
            </a:pPr>
            <a:r>
              <a:rPr lang="en-US" dirty="0"/>
              <a:t>Row-action: </a:t>
            </a:r>
            <a:r>
              <a:rPr lang="en-US" dirty="0">
                <a:solidFill>
                  <a:schemeClr val="accent4"/>
                </a:solidFill>
              </a:rPr>
              <a:t>Activate</a:t>
            </a:r>
          </a:p>
          <a:p>
            <a:pPr marL="857250" lvl="2" indent="0">
              <a:buNone/>
            </a:pPr>
            <a:r>
              <a:rPr lang="en-US" sz="2000" dirty="0">
                <a:solidFill>
                  <a:schemeClr val="accent4"/>
                </a:solidFill>
              </a:rPr>
              <a:t>a) Mark Bib as suppressed</a:t>
            </a:r>
          </a:p>
          <a:p>
            <a:pPr marL="857250" lvl="2" indent="0">
              <a:buNone/>
            </a:pPr>
            <a:r>
              <a:rPr lang="en-US" sz="2000" dirty="0">
                <a:solidFill>
                  <a:schemeClr val="accent4"/>
                </a:solidFill>
              </a:rPr>
              <a:t>b) Activate Service</a:t>
            </a:r>
          </a:p>
          <a:p>
            <a:pPr marL="857250" lvl="2" indent="0">
              <a:buNone/>
            </a:pPr>
            <a:r>
              <a:rPr lang="en-US" sz="2000" i="1" dirty="0"/>
              <a:t>c) Don’t</a:t>
            </a:r>
            <a:r>
              <a:rPr lang="en-US" sz="2000" dirty="0"/>
              <a:t> make service Available!</a:t>
            </a:r>
          </a:p>
          <a:p>
            <a:pPr marL="914400" lvl="1" indent="-457200">
              <a:buClrTx/>
              <a:buFont typeface="+mj-lt"/>
              <a:buAutoNum type="arabicPeriod"/>
            </a:pPr>
            <a:r>
              <a:rPr lang="en-US" dirty="0"/>
              <a:t>Later: Read </a:t>
            </a:r>
            <a:r>
              <a:rPr lang="en-US" dirty="0">
                <a:solidFill>
                  <a:schemeClr val="accent4"/>
                </a:solidFill>
              </a:rPr>
              <a:t>Analysis</a:t>
            </a:r>
          </a:p>
          <a:p>
            <a:endParaRPr lang="en-US" dirty="0"/>
          </a:p>
        </p:txBody>
      </p:sp>
    </p:spTree>
    <p:extLst>
      <p:ext uri="{BB962C8B-B14F-4D97-AF65-F5344CB8AC3E}">
        <p14:creationId xmlns:p14="http://schemas.microsoft.com/office/powerpoint/2010/main" val="2857410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6D32C56E63E34F8FA66116CBC4661F" ma:contentTypeVersion="6" ma:contentTypeDescription="Create a new document." ma:contentTypeScope="" ma:versionID="20e22a3323bd496c508d2c3a9e5b632f">
  <xsd:schema xmlns:xsd="http://www.w3.org/2001/XMLSchema" xmlns:xs="http://www.w3.org/2001/XMLSchema" xmlns:p="http://schemas.microsoft.com/office/2006/metadata/properties" xmlns:ns2="02c75729-9df6-4981-9832-86f63121b613" targetNamespace="http://schemas.microsoft.com/office/2006/metadata/properties" ma:root="true" ma:fieldsID="fd0916a3b56a242f08e0c8da8375eae3" ns2:_="">
    <xsd:import namespace="02c75729-9df6-4981-9832-86f63121b6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75729-9df6-4981-9832-86f63121b6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E895D1-D189-4189-9113-42D44EC54142}">
  <ds:schemaRefs>
    <ds:schemaRef ds:uri="http://schemas.microsoft.com/sharepoint/v3/contenttype/forms"/>
  </ds:schemaRefs>
</ds:datastoreItem>
</file>

<file path=customXml/itemProps2.xml><?xml version="1.0" encoding="utf-8"?>
<ds:datastoreItem xmlns:ds="http://schemas.openxmlformats.org/officeDocument/2006/customXml" ds:itemID="{084EC04C-5398-42FC-8A7C-8A60E4D11338}">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 ds:uri="http://purl.org/dc/elements/1.1/"/>
    <ds:schemaRef ds:uri="02c75729-9df6-4981-9832-86f63121b61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2999B0-8300-49CC-965F-8D132366E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75729-9df6-4981-9832-86f63121b6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14890</TotalTime>
  <Words>1024</Words>
  <Application>Microsoft Office PowerPoint</Application>
  <PresentationFormat>On-screen Show (16:9)</PresentationFormat>
  <Paragraphs>228</Paragraphs>
  <Slides>31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Ex_Libris_2020</vt:lpstr>
      <vt:lpstr>PowerPoint Presentation</vt:lpstr>
      <vt:lpstr>Managing Electronic Resources –  Advanced Topics</vt:lpstr>
      <vt:lpstr>Welcome and Introductions</vt:lpstr>
      <vt:lpstr>Session Overview</vt:lpstr>
      <vt:lpstr>Audience for this session</vt:lpstr>
      <vt:lpstr>PowerPoint Presentation</vt:lpstr>
      <vt:lpstr>Starting and Managing Trials</vt:lpstr>
      <vt:lpstr>General Workflow of a Trial (a.k.a., Evaluation)</vt:lpstr>
      <vt:lpstr>Set Up a Trial</vt:lpstr>
      <vt:lpstr>PowerPoint Presentation</vt:lpstr>
      <vt:lpstr>Managing E-Resources Using Import Profiles</vt:lpstr>
      <vt:lpstr>General Workflow of E-Resources Import Profile</vt:lpstr>
      <vt:lpstr>Set Up and Run an Import Profile</vt:lpstr>
      <vt:lpstr>PowerPoint Presentation</vt:lpstr>
      <vt:lpstr>Ongoing Management of E-Resources</vt:lpstr>
      <vt:lpstr>Deactivate Collections - Manually</vt:lpstr>
      <vt:lpstr>Delete Resources - Manually</vt:lpstr>
      <vt:lpstr>PowerPoint Presentation</vt:lpstr>
      <vt:lpstr>Configuration Options</vt:lpstr>
      <vt:lpstr>Locate Active Collections w/Inactive Services </vt:lpstr>
      <vt:lpstr>Check for Inactive Proxy Settings</vt:lpstr>
      <vt:lpstr>Configuration Options</vt:lpstr>
      <vt:lpstr>Inventory Management Groups</vt:lpstr>
      <vt:lpstr>Configure Patron Access by Campus or Library</vt:lpstr>
      <vt:lpstr>Overlap Analysis Reports</vt:lpstr>
      <vt:lpstr>Configuration Options</vt:lpstr>
      <vt:lpstr>Community Zone Updates</vt:lpstr>
      <vt:lpstr>PowerPoint Presentation</vt:lpstr>
      <vt:lpstr>Next Steps and Resources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Rae Cheney</cp:lastModifiedBy>
  <cp:revision>561</cp:revision>
  <dcterms:created xsi:type="dcterms:W3CDTF">2017-01-02T15:10:30Z</dcterms:created>
  <dcterms:modified xsi:type="dcterms:W3CDTF">2020-05-12T12:33:31Z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ArticulateGUID">
    <vt:lpwstr>4333CEB3-840B-442B-8D9F-4F1171F7F5BA</vt:lpwstr>
  </property>
  <property fmtid="{D5CDD505-2E9C-101B-9397-08002B2CF9AE}" pid="6" name="ArticulatePath">
    <vt:lpwstr>Ex Libris_Template_2020_final</vt:lpwstr>
  </property>
  <property fmtid="{D5CDD505-2E9C-101B-9397-08002B2CF9AE}" pid="7" name="ContentTypeId">
    <vt:lpwstr>0x010100136D32C56E63E34F8FA66116CBC4661F</vt:lpwstr>
  </property>
</Properties>
</file>