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024" r:id="rId2"/>
    <p:sldId id="2017" r:id="rId3"/>
    <p:sldId id="2180" r:id="rId4"/>
    <p:sldId id="2032" r:id="rId5"/>
    <p:sldId id="2184" r:id="rId6"/>
    <p:sldId id="2185" r:id="rId7"/>
    <p:sldId id="2175" r:id="rId8"/>
    <p:sldId id="2019" r:id="rId9"/>
    <p:sldId id="2186" r:id="rId10"/>
    <p:sldId id="2199" r:id="rId11"/>
    <p:sldId id="2033" r:id="rId12"/>
    <p:sldId id="2034" r:id="rId13"/>
    <p:sldId id="2200" r:id="rId14"/>
    <p:sldId id="2187" r:id="rId15"/>
    <p:sldId id="2188" r:id="rId16"/>
    <p:sldId id="2201" r:id="rId17"/>
    <p:sldId id="2202" r:id="rId18"/>
    <p:sldId id="2203" r:id="rId19"/>
    <p:sldId id="2176" r:id="rId20"/>
    <p:sldId id="2204" r:id="rId21"/>
    <p:sldId id="2210" r:id="rId22"/>
    <p:sldId id="2208" r:id="rId23"/>
    <p:sldId id="2209" r:id="rId24"/>
    <p:sldId id="2025" r:id="rId25"/>
    <p:sldId id="2205" r:id="rId26"/>
    <p:sldId id="2206" r:id="rId27"/>
    <p:sldId id="2207" r:id="rId28"/>
    <p:sldId id="1692"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3838"/>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067" autoAdjust="0"/>
  </p:normalViewPr>
  <p:slideViewPr>
    <p:cSldViewPr>
      <p:cViewPr varScale="1">
        <p:scale>
          <a:sx n="95" d="100"/>
          <a:sy n="95" d="100"/>
        </p:scale>
        <p:origin x="606"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07-Jul-20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07-Jul-20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8200D1-9E46-4460-9450-0ACF4F023BA0}"/>
              </a:ext>
            </a:extLst>
          </p:cNvPr>
          <p:cNvSpPr/>
          <p:nvPr userDrawn="1"/>
        </p:nvSpPr>
        <p:spPr>
          <a:xfrm>
            <a:off x="323528" y="4895884"/>
            <a:ext cx="2160240" cy="13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knowledge.exlibrisgroup.com/@api/deki/files/84910/Chinese_Classifications_for_Taiwan_Table.xlsx"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knowledge.exlibrisgroup.com/@api/deki/files/84910/Chinese_Classifications_for_Taiwan_Table.xlsx"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D1FC8-0403-4322-8746-2486C3676920}"/>
              </a:ext>
            </a:extLst>
          </p:cNvPr>
          <p:cNvSpPr>
            <a:spLocks noGrp="1"/>
          </p:cNvSpPr>
          <p:nvPr>
            <p:ph type="ctrTitle"/>
          </p:nvPr>
        </p:nvSpPr>
        <p:spPr>
          <a:xfrm>
            <a:off x="535708" y="2714222"/>
            <a:ext cx="8284764" cy="1081664"/>
          </a:xfrm>
        </p:spPr>
        <p:txBody>
          <a:bodyPr/>
          <a:lstStyle/>
          <a:p>
            <a:r>
              <a:rPr lang="en-US" dirty="0"/>
              <a:t>Chinese Classifications for Taiwan in Alma Analytics</a:t>
            </a:r>
          </a:p>
        </p:txBody>
      </p:sp>
      <p:sp>
        <p:nvSpPr>
          <p:cNvPr id="3" name="Subtitle 2">
            <a:extLst>
              <a:ext uri="{FF2B5EF4-FFF2-40B4-BE49-F238E27FC236}">
                <a16:creationId xmlns:a16="http://schemas.microsoft.com/office/drawing/2014/main" id="{B67228A6-52E2-420D-B47C-54286B17B585}"/>
              </a:ext>
            </a:extLst>
          </p:cNvPr>
          <p:cNvSpPr>
            <a:spLocks noGrp="1"/>
          </p:cNvSpPr>
          <p:nvPr>
            <p:ph type="subTitle" idx="1"/>
          </p:nvPr>
        </p:nvSpPr>
        <p:spPr>
          <a:xfrm>
            <a:off x="535708" y="4011909"/>
            <a:ext cx="6326909" cy="719575"/>
          </a:xfrm>
        </p:spPr>
        <p:txBody>
          <a:bodyPr>
            <a:normAutofit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312947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pic>
        <p:nvPicPr>
          <p:cNvPr id="6" name="Picture 5">
            <a:extLst>
              <a:ext uri="{FF2B5EF4-FFF2-40B4-BE49-F238E27FC236}">
                <a16:creationId xmlns:a16="http://schemas.microsoft.com/office/drawing/2014/main" id="{0A807ACD-0B10-49E7-AB98-E7FD2ECD859B}"/>
              </a:ext>
            </a:extLst>
          </p:cNvPr>
          <p:cNvPicPr>
            <a:picLocks noChangeAspect="1"/>
          </p:cNvPicPr>
          <p:nvPr/>
        </p:nvPicPr>
        <p:blipFill>
          <a:blip r:embed="rId2"/>
          <a:stretch>
            <a:fillRect/>
          </a:stretch>
        </p:blipFill>
        <p:spPr>
          <a:xfrm>
            <a:off x="128587" y="914375"/>
            <a:ext cx="8886825" cy="3457575"/>
          </a:xfrm>
          <a:prstGeom prst="rect">
            <a:avLst/>
          </a:prstGeom>
          <a:ln>
            <a:solidFill>
              <a:schemeClr val="accent1"/>
            </a:solidFill>
          </a:ln>
        </p:spPr>
      </p:pic>
    </p:spTree>
    <p:extLst>
      <p:ext uri="{BB962C8B-B14F-4D97-AF65-F5344CB8AC3E}">
        <p14:creationId xmlns:p14="http://schemas.microsoft.com/office/powerpoint/2010/main" val="262117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pic>
        <p:nvPicPr>
          <p:cNvPr id="8" name="Picture 7">
            <a:extLst>
              <a:ext uri="{FF2B5EF4-FFF2-40B4-BE49-F238E27FC236}">
                <a16:creationId xmlns:a16="http://schemas.microsoft.com/office/drawing/2014/main" id="{53BCED86-4DFB-4DF3-9086-C0202323CAA5}"/>
              </a:ext>
            </a:extLst>
          </p:cNvPr>
          <p:cNvPicPr>
            <a:picLocks noChangeAspect="1"/>
          </p:cNvPicPr>
          <p:nvPr/>
        </p:nvPicPr>
        <p:blipFill>
          <a:blip r:embed="rId2"/>
          <a:stretch>
            <a:fillRect/>
          </a:stretch>
        </p:blipFill>
        <p:spPr>
          <a:xfrm>
            <a:off x="314325" y="719137"/>
            <a:ext cx="8515350" cy="3705225"/>
          </a:xfrm>
          <a:prstGeom prst="rect">
            <a:avLst/>
          </a:prstGeom>
        </p:spPr>
      </p:pic>
    </p:spTree>
    <p:extLst>
      <p:ext uri="{BB962C8B-B14F-4D97-AF65-F5344CB8AC3E}">
        <p14:creationId xmlns:p14="http://schemas.microsoft.com/office/powerpoint/2010/main" val="207987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0" name="Content Placeholder 5">
            <a:extLst>
              <a:ext uri="{FF2B5EF4-FFF2-40B4-BE49-F238E27FC236}">
                <a16:creationId xmlns:a16="http://schemas.microsoft.com/office/drawing/2014/main" id="{74D6CCCE-12E7-43E6-B0DE-EECB3471D221}"/>
              </a:ext>
            </a:extLst>
          </p:cNvPr>
          <p:cNvSpPr>
            <a:spLocks noGrp="1"/>
          </p:cNvSpPr>
          <p:nvPr>
            <p:ph idx="1"/>
          </p:nvPr>
        </p:nvSpPr>
        <p:spPr>
          <a:xfrm>
            <a:off x="107504" y="627534"/>
            <a:ext cx="8856984" cy="3240360"/>
          </a:xfrm>
        </p:spPr>
        <p:txBody>
          <a:bodyPr>
            <a:noAutofit/>
          </a:bodyPr>
          <a:lstStyle/>
          <a:p>
            <a:pPr lvl="0"/>
            <a:r>
              <a:rPr lang="en-US" dirty="0"/>
              <a:t>The classification code in column A of the official </a:t>
            </a:r>
            <a:r>
              <a:rPr lang="en-US" dirty="0">
                <a:hlinkClick r:id="rId2"/>
              </a:rPr>
              <a:t>Chinese Classifications (Taiwan) </a:t>
            </a:r>
            <a:r>
              <a:rPr lang="en-US" dirty="0"/>
              <a:t>corresponds to the bibliographic record field 084 subfield a when 084 subfield 2 has value "</a:t>
            </a:r>
            <a:r>
              <a:rPr lang="en-US" dirty="0" err="1"/>
              <a:t>ncsclt</a:t>
            </a:r>
            <a:r>
              <a:rPr lang="en-US" dirty="0"/>
              <a:t>"</a:t>
            </a:r>
            <a:endParaRPr lang="en-US" sz="2400" dirty="0"/>
          </a:p>
        </p:txBody>
      </p:sp>
    </p:spTree>
    <p:extLst>
      <p:ext uri="{BB962C8B-B14F-4D97-AF65-F5344CB8AC3E}">
        <p14:creationId xmlns:p14="http://schemas.microsoft.com/office/powerpoint/2010/main" val="70246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0" name="Content Placeholder 5">
            <a:extLst>
              <a:ext uri="{FF2B5EF4-FFF2-40B4-BE49-F238E27FC236}">
                <a16:creationId xmlns:a16="http://schemas.microsoft.com/office/drawing/2014/main" id="{74D6CCCE-12E7-43E6-B0DE-EECB3471D221}"/>
              </a:ext>
            </a:extLst>
          </p:cNvPr>
          <p:cNvSpPr>
            <a:spLocks noGrp="1"/>
          </p:cNvSpPr>
          <p:nvPr>
            <p:ph idx="1"/>
          </p:nvPr>
        </p:nvSpPr>
        <p:spPr>
          <a:xfrm>
            <a:off x="107504" y="627534"/>
            <a:ext cx="8856984" cy="3240360"/>
          </a:xfrm>
        </p:spPr>
        <p:txBody>
          <a:bodyPr>
            <a:noAutofit/>
          </a:bodyPr>
          <a:lstStyle/>
          <a:p>
            <a:pPr lvl="0"/>
            <a:r>
              <a:rPr lang="en-US" dirty="0"/>
              <a:t>For example title </a:t>
            </a:r>
            <a:r>
              <a:rPr lang="zh-TW" altLang="en-US" dirty="0"/>
              <a:t>圖書館管理</a:t>
            </a:r>
            <a:r>
              <a:rPr lang="en-US" altLang="zh-TW" dirty="0"/>
              <a:t>(</a:t>
            </a:r>
            <a:r>
              <a:rPr lang="zh-TW" altLang="en-US" dirty="0"/>
              <a:t>含槪要</a:t>
            </a:r>
            <a:r>
              <a:rPr lang="en-US" altLang="zh-TW" dirty="0"/>
              <a:t>) has the following 084 field with subfield 2 </a:t>
            </a:r>
            <a:r>
              <a:rPr lang="en-US" dirty="0"/>
              <a:t>"</a:t>
            </a:r>
            <a:r>
              <a:rPr lang="en-US" dirty="0" err="1"/>
              <a:t>ncsclt</a:t>
            </a:r>
            <a:r>
              <a:rPr lang="en-US" dirty="0"/>
              <a:t>" :</a:t>
            </a:r>
            <a:br>
              <a:rPr lang="en-US" dirty="0"/>
            </a:br>
            <a:br>
              <a:rPr lang="en-US" dirty="0"/>
            </a:br>
            <a:r>
              <a:rPr lang="en-US" dirty="0"/>
              <a:t>084	__ |a 022.022 |2 </a:t>
            </a:r>
            <a:r>
              <a:rPr lang="en-US" dirty="0" err="1"/>
              <a:t>ncsclt</a:t>
            </a:r>
            <a:endParaRPr lang="en-US" sz="2400" dirty="0"/>
          </a:p>
        </p:txBody>
      </p:sp>
    </p:spTree>
    <p:extLst>
      <p:ext uri="{BB962C8B-B14F-4D97-AF65-F5344CB8AC3E}">
        <p14:creationId xmlns:p14="http://schemas.microsoft.com/office/powerpoint/2010/main" val="122045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0CA08-E5F9-499D-840E-1FFDFEA8CFF3}"/>
              </a:ext>
            </a:extLst>
          </p:cNvPr>
          <p:cNvPicPr>
            <a:picLocks noChangeAspect="1"/>
          </p:cNvPicPr>
          <p:nvPr/>
        </p:nvPicPr>
        <p:blipFill>
          <a:blip r:embed="rId2"/>
          <a:stretch>
            <a:fillRect/>
          </a:stretch>
        </p:blipFill>
        <p:spPr>
          <a:xfrm>
            <a:off x="2339752" y="1146213"/>
            <a:ext cx="4095695" cy="365415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0" name="Content Placeholder 5">
            <a:extLst>
              <a:ext uri="{FF2B5EF4-FFF2-40B4-BE49-F238E27FC236}">
                <a16:creationId xmlns:a16="http://schemas.microsoft.com/office/drawing/2014/main" id="{74D6CCCE-12E7-43E6-B0DE-EECB3471D221}"/>
              </a:ext>
            </a:extLst>
          </p:cNvPr>
          <p:cNvSpPr>
            <a:spLocks noGrp="1"/>
          </p:cNvSpPr>
          <p:nvPr>
            <p:ph idx="1"/>
          </p:nvPr>
        </p:nvSpPr>
        <p:spPr>
          <a:xfrm>
            <a:off x="107504" y="627534"/>
            <a:ext cx="8856984" cy="864096"/>
          </a:xfrm>
        </p:spPr>
        <p:txBody>
          <a:bodyPr>
            <a:noAutofit/>
          </a:bodyPr>
          <a:lstStyle/>
          <a:p>
            <a:pPr lvl="0"/>
            <a:r>
              <a:rPr lang="en-US" sz="2000" dirty="0"/>
              <a:t>For title </a:t>
            </a:r>
            <a:r>
              <a:rPr lang="zh-TW" altLang="en-US" sz="2000" dirty="0"/>
              <a:t>圖書館管理</a:t>
            </a:r>
            <a:r>
              <a:rPr lang="en-US" altLang="zh-TW" sz="2000" dirty="0"/>
              <a:t>(</a:t>
            </a:r>
            <a:r>
              <a:rPr lang="zh-TW" altLang="en-US" sz="2000" dirty="0"/>
              <a:t>含槪要</a:t>
            </a:r>
            <a:r>
              <a:rPr lang="en-US" altLang="zh-TW" sz="2000" dirty="0"/>
              <a:t>) </a:t>
            </a:r>
            <a:r>
              <a:rPr lang="en-US" sz="2000" dirty="0"/>
              <a:t>the Chinese Classification (Taiwan) is 022.022</a:t>
            </a:r>
          </a:p>
        </p:txBody>
      </p:sp>
      <p:sp>
        <p:nvSpPr>
          <p:cNvPr id="6" name="TextBox 5">
            <a:extLst>
              <a:ext uri="{FF2B5EF4-FFF2-40B4-BE49-F238E27FC236}">
                <a16:creationId xmlns:a16="http://schemas.microsoft.com/office/drawing/2014/main" id="{FAD59914-0ABC-47D7-8D21-7A9201D1FC5D}"/>
              </a:ext>
            </a:extLst>
          </p:cNvPr>
          <p:cNvSpPr txBox="1"/>
          <p:nvPr/>
        </p:nvSpPr>
        <p:spPr>
          <a:xfrm>
            <a:off x="5175307" y="2571750"/>
            <a:ext cx="2520280" cy="369332"/>
          </a:xfrm>
          <a:prstGeom prst="rect">
            <a:avLst/>
          </a:prstGeom>
          <a:solidFill>
            <a:schemeClr val="bg1"/>
          </a:solidFill>
          <a:ln>
            <a:solidFill>
              <a:schemeClr val="accent1"/>
            </a:solidFill>
          </a:ln>
        </p:spPr>
        <p:txBody>
          <a:bodyPr wrap="square" rtlCol="0">
            <a:spAutoFit/>
          </a:bodyPr>
          <a:lstStyle/>
          <a:p>
            <a:r>
              <a:rPr lang="en-US" dirty="0"/>
              <a:t>084 subfield 2 is "</a:t>
            </a:r>
            <a:r>
              <a:rPr lang="en-US" dirty="0" err="1"/>
              <a:t>ncsclt</a:t>
            </a:r>
            <a:r>
              <a:rPr lang="en-US" dirty="0"/>
              <a:t>"</a:t>
            </a:r>
          </a:p>
        </p:txBody>
      </p:sp>
      <p:sp>
        <p:nvSpPr>
          <p:cNvPr id="9" name="TextBox 8">
            <a:extLst>
              <a:ext uri="{FF2B5EF4-FFF2-40B4-BE49-F238E27FC236}">
                <a16:creationId xmlns:a16="http://schemas.microsoft.com/office/drawing/2014/main" id="{4C00AE7F-2B5E-49C5-A05F-D39B7EDCF211}"/>
              </a:ext>
            </a:extLst>
          </p:cNvPr>
          <p:cNvSpPr txBox="1"/>
          <p:nvPr/>
        </p:nvSpPr>
        <p:spPr>
          <a:xfrm>
            <a:off x="107504" y="2571750"/>
            <a:ext cx="2808312" cy="369332"/>
          </a:xfrm>
          <a:prstGeom prst="rect">
            <a:avLst/>
          </a:prstGeom>
          <a:solidFill>
            <a:schemeClr val="bg1"/>
          </a:solidFill>
          <a:ln>
            <a:solidFill>
              <a:schemeClr val="accent1"/>
            </a:solidFill>
          </a:ln>
        </p:spPr>
        <p:txBody>
          <a:bodyPr wrap="square" rtlCol="0">
            <a:spAutoFit/>
          </a:bodyPr>
          <a:lstStyle/>
          <a:p>
            <a:r>
              <a:rPr lang="en-US" dirty="0"/>
              <a:t>084 subfield a is “022.022"</a:t>
            </a:r>
          </a:p>
        </p:txBody>
      </p:sp>
      <p:cxnSp>
        <p:nvCxnSpPr>
          <p:cNvPr id="8" name="Straight Arrow Connector 7">
            <a:extLst>
              <a:ext uri="{FF2B5EF4-FFF2-40B4-BE49-F238E27FC236}">
                <a16:creationId xmlns:a16="http://schemas.microsoft.com/office/drawing/2014/main" id="{A15640DA-18A3-4A60-A86D-E60EB58B6CA4}"/>
              </a:ext>
            </a:extLst>
          </p:cNvPr>
          <p:cNvCxnSpPr>
            <a:cxnSpLocks/>
          </p:cNvCxnSpPr>
          <p:nvPr/>
        </p:nvCxnSpPr>
        <p:spPr>
          <a:xfrm>
            <a:off x="3131840" y="2787774"/>
            <a:ext cx="0" cy="3282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53AD34-C161-4993-837A-AC5125213731}"/>
              </a:ext>
            </a:extLst>
          </p:cNvPr>
          <p:cNvCxnSpPr>
            <a:cxnSpLocks/>
          </p:cNvCxnSpPr>
          <p:nvPr/>
        </p:nvCxnSpPr>
        <p:spPr>
          <a:xfrm flipH="1">
            <a:off x="2915816" y="2787774"/>
            <a:ext cx="216024"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8D19D8-D40C-452B-8B49-5CFB239C5FE6}"/>
              </a:ext>
            </a:extLst>
          </p:cNvPr>
          <p:cNvCxnSpPr>
            <a:cxnSpLocks/>
          </p:cNvCxnSpPr>
          <p:nvPr/>
        </p:nvCxnSpPr>
        <p:spPr>
          <a:xfrm>
            <a:off x="3635896" y="2787774"/>
            <a:ext cx="0" cy="3282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7443BDB-54F2-4D33-8144-F05F1B7BCA6E}"/>
              </a:ext>
            </a:extLst>
          </p:cNvPr>
          <p:cNvCxnSpPr>
            <a:cxnSpLocks/>
          </p:cNvCxnSpPr>
          <p:nvPr/>
        </p:nvCxnSpPr>
        <p:spPr>
          <a:xfrm>
            <a:off x="3635896" y="2787774"/>
            <a:ext cx="1539411"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2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DA2C4-6911-44EB-A5F8-8C6004AC9759}"/>
              </a:ext>
            </a:extLst>
          </p:cNvPr>
          <p:cNvPicPr>
            <a:picLocks noChangeAspect="1"/>
          </p:cNvPicPr>
          <p:nvPr/>
        </p:nvPicPr>
        <p:blipFill>
          <a:blip r:embed="rId2"/>
          <a:stretch>
            <a:fillRect/>
          </a:stretch>
        </p:blipFill>
        <p:spPr>
          <a:xfrm>
            <a:off x="1907704" y="1772766"/>
            <a:ext cx="6657975" cy="27432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0" name="Content Placeholder 5">
            <a:extLst>
              <a:ext uri="{FF2B5EF4-FFF2-40B4-BE49-F238E27FC236}">
                <a16:creationId xmlns:a16="http://schemas.microsoft.com/office/drawing/2014/main" id="{74D6CCCE-12E7-43E6-B0DE-EECB3471D221}"/>
              </a:ext>
            </a:extLst>
          </p:cNvPr>
          <p:cNvSpPr>
            <a:spLocks noGrp="1"/>
          </p:cNvSpPr>
          <p:nvPr>
            <p:ph idx="1"/>
          </p:nvPr>
        </p:nvSpPr>
        <p:spPr>
          <a:xfrm>
            <a:off x="107504" y="627534"/>
            <a:ext cx="8856984" cy="864096"/>
          </a:xfrm>
        </p:spPr>
        <p:txBody>
          <a:bodyPr>
            <a:noAutofit/>
          </a:bodyPr>
          <a:lstStyle/>
          <a:p>
            <a:pPr lvl="0"/>
            <a:r>
              <a:rPr lang="en-US" sz="2000" dirty="0"/>
              <a:t>For Chinese Classifications (Taiwan) Group 1:</a:t>
            </a:r>
          </a:p>
          <a:p>
            <a:pPr lvl="0"/>
            <a:r>
              <a:rPr lang="en-US" sz="2000" dirty="0"/>
              <a:t>The classification code 022.022 corresponds to: </a:t>
            </a:r>
            <a:r>
              <a:rPr lang="ja-JP" altLang="en-US" sz="2000" dirty="0"/>
              <a:t>總類 </a:t>
            </a:r>
            <a:r>
              <a:rPr lang="en-US" sz="2000" dirty="0"/>
              <a:t>Generalities  </a:t>
            </a:r>
          </a:p>
        </p:txBody>
      </p:sp>
      <p:cxnSp>
        <p:nvCxnSpPr>
          <p:cNvPr id="8" name="Straight Arrow Connector 7">
            <a:extLst>
              <a:ext uri="{FF2B5EF4-FFF2-40B4-BE49-F238E27FC236}">
                <a16:creationId xmlns:a16="http://schemas.microsoft.com/office/drawing/2014/main" id="{20742E19-E50E-4FA3-B70C-2466E3DFA9F8}"/>
              </a:ext>
            </a:extLst>
          </p:cNvPr>
          <p:cNvCxnSpPr>
            <a:cxnSpLocks/>
          </p:cNvCxnSpPr>
          <p:nvPr/>
        </p:nvCxnSpPr>
        <p:spPr>
          <a:xfrm>
            <a:off x="1115616" y="2325874"/>
            <a:ext cx="93610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E3E198-29C4-4379-BE73-F298231663D2}"/>
              </a:ext>
            </a:extLst>
          </p:cNvPr>
          <p:cNvCxnSpPr>
            <a:cxnSpLocks/>
          </p:cNvCxnSpPr>
          <p:nvPr/>
        </p:nvCxnSpPr>
        <p:spPr>
          <a:xfrm flipV="1">
            <a:off x="1115616" y="2325874"/>
            <a:ext cx="0" cy="84515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6DEB99D-177A-473E-9FBA-713481B2BEFF}"/>
              </a:ext>
            </a:extLst>
          </p:cNvPr>
          <p:cNvPicPr>
            <a:picLocks noChangeAspect="1"/>
          </p:cNvPicPr>
          <p:nvPr/>
        </p:nvPicPr>
        <p:blipFill>
          <a:blip r:embed="rId3"/>
          <a:stretch>
            <a:fillRect/>
          </a:stretch>
        </p:blipFill>
        <p:spPr>
          <a:xfrm>
            <a:off x="267014" y="3171025"/>
            <a:ext cx="1933575" cy="361950"/>
          </a:xfrm>
          <a:prstGeom prst="rect">
            <a:avLst/>
          </a:prstGeom>
          <a:ln>
            <a:solidFill>
              <a:schemeClr val="tx1"/>
            </a:solidFill>
          </a:ln>
        </p:spPr>
      </p:pic>
      <p:sp>
        <p:nvSpPr>
          <p:cNvPr id="4" name="Rectangle 3">
            <a:extLst>
              <a:ext uri="{FF2B5EF4-FFF2-40B4-BE49-F238E27FC236}">
                <a16:creationId xmlns:a16="http://schemas.microsoft.com/office/drawing/2014/main" id="{00241285-C802-4E36-B57B-E7CF04AFD190}"/>
              </a:ext>
            </a:extLst>
          </p:cNvPr>
          <p:cNvSpPr/>
          <p:nvPr/>
        </p:nvSpPr>
        <p:spPr>
          <a:xfrm>
            <a:off x="3923928" y="2211710"/>
            <a:ext cx="3096344" cy="216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32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FF9F4F-8C42-4D70-878B-E785F01A9B0C}"/>
              </a:ext>
            </a:extLst>
          </p:cNvPr>
          <p:cNvPicPr>
            <a:picLocks noChangeAspect="1"/>
          </p:cNvPicPr>
          <p:nvPr/>
        </p:nvPicPr>
        <p:blipFill>
          <a:blip r:embed="rId2"/>
          <a:stretch>
            <a:fillRect/>
          </a:stretch>
        </p:blipFill>
        <p:spPr>
          <a:xfrm>
            <a:off x="128587" y="2152625"/>
            <a:ext cx="8886825" cy="22193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0" name="Content Placeholder 5">
            <a:extLst>
              <a:ext uri="{FF2B5EF4-FFF2-40B4-BE49-F238E27FC236}">
                <a16:creationId xmlns:a16="http://schemas.microsoft.com/office/drawing/2014/main" id="{74D6CCCE-12E7-43E6-B0DE-EECB3471D221}"/>
              </a:ext>
            </a:extLst>
          </p:cNvPr>
          <p:cNvSpPr>
            <a:spLocks noGrp="1"/>
          </p:cNvSpPr>
          <p:nvPr>
            <p:ph idx="1"/>
          </p:nvPr>
        </p:nvSpPr>
        <p:spPr>
          <a:xfrm>
            <a:off x="107504" y="627534"/>
            <a:ext cx="8856984" cy="1085002"/>
          </a:xfrm>
        </p:spPr>
        <p:txBody>
          <a:bodyPr>
            <a:noAutofit/>
          </a:bodyPr>
          <a:lstStyle/>
          <a:p>
            <a:pPr lvl="0"/>
            <a:r>
              <a:rPr lang="en-US" sz="2000" dirty="0"/>
              <a:t>For Chinese Classifications (Taiwan) Group 2:</a:t>
            </a:r>
          </a:p>
          <a:p>
            <a:pPr lvl="0"/>
            <a:r>
              <a:rPr lang="en-US" sz="2000" dirty="0"/>
              <a:t>The classification code 022.022 corresponds to: </a:t>
            </a:r>
            <a:r>
              <a:rPr lang="ja-JP" altLang="en-US" sz="2000" dirty="0"/>
              <a:t>圖書資訊學；檔案學 </a:t>
            </a:r>
            <a:r>
              <a:rPr lang="en-US" sz="2000" dirty="0"/>
              <a:t>Library and information </a:t>
            </a:r>
            <a:r>
              <a:rPr lang="en-US" sz="2000" dirty="0" err="1"/>
              <a:t>science；Archive</a:t>
            </a:r>
            <a:r>
              <a:rPr lang="en-US" sz="2000" dirty="0"/>
              <a:t> management </a:t>
            </a:r>
          </a:p>
        </p:txBody>
      </p:sp>
      <p:cxnSp>
        <p:nvCxnSpPr>
          <p:cNvPr id="8" name="Straight Arrow Connector 7">
            <a:extLst>
              <a:ext uri="{FF2B5EF4-FFF2-40B4-BE49-F238E27FC236}">
                <a16:creationId xmlns:a16="http://schemas.microsoft.com/office/drawing/2014/main" id="{20742E19-E50E-4FA3-B70C-2466E3DFA9F8}"/>
              </a:ext>
            </a:extLst>
          </p:cNvPr>
          <p:cNvCxnSpPr>
            <a:cxnSpLocks/>
          </p:cNvCxnSpPr>
          <p:nvPr/>
        </p:nvCxnSpPr>
        <p:spPr>
          <a:xfrm flipH="1">
            <a:off x="932131" y="3153320"/>
            <a:ext cx="7595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E3E198-29C4-4379-BE73-F298231663D2}"/>
              </a:ext>
            </a:extLst>
          </p:cNvPr>
          <p:cNvCxnSpPr>
            <a:cxnSpLocks/>
          </p:cNvCxnSpPr>
          <p:nvPr/>
        </p:nvCxnSpPr>
        <p:spPr>
          <a:xfrm flipV="1">
            <a:off x="1691680" y="3153320"/>
            <a:ext cx="0" cy="100069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6DEB99D-177A-473E-9FBA-713481B2BEFF}"/>
              </a:ext>
            </a:extLst>
          </p:cNvPr>
          <p:cNvPicPr>
            <a:picLocks noChangeAspect="1"/>
          </p:cNvPicPr>
          <p:nvPr/>
        </p:nvPicPr>
        <p:blipFill>
          <a:blip r:embed="rId3"/>
          <a:stretch>
            <a:fillRect/>
          </a:stretch>
        </p:blipFill>
        <p:spPr>
          <a:xfrm>
            <a:off x="616880" y="4154016"/>
            <a:ext cx="1933575" cy="361950"/>
          </a:xfrm>
          <a:prstGeom prst="rect">
            <a:avLst/>
          </a:prstGeom>
          <a:ln>
            <a:solidFill>
              <a:schemeClr val="tx1"/>
            </a:solidFill>
          </a:ln>
        </p:spPr>
      </p:pic>
      <p:sp>
        <p:nvSpPr>
          <p:cNvPr id="11" name="Rectangle 10">
            <a:extLst>
              <a:ext uri="{FF2B5EF4-FFF2-40B4-BE49-F238E27FC236}">
                <a16:creationId xmlns:a16="http://schemas.microsoft.com/office/drawing/2014/main" id="{785D1406-CB04-4CFB-90E4-63912C3943F7}"/>
              </a:ext>
            </a:extLst>
          </p:cNvPr>
          <p:cNvSpPr/>
          <p:nvPr/>
        </p:nvSpPr>
        <p:spPr>
          <a:xfrm>
            <a:off x="2123749" y="3003799"/>
            <a:ext cx="6840732" cy="2879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15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F00167-5E9F-4919-9E1B-FD7CA1CEFCE2}"/>
              </a:ext>
            </a:extLst>
          </p:cNvPr>
          <p:cNvPicPr>
            <a:picLocks noChangeAspect="1"/>
          </p:cNvPicPr>
          <p:nvPr/>
        </p:nvPicPr>
        <p:blipFill>
          <a:blip r:embed="rId2"/>
          <a:stretch>
            <a:fillRect/>
          </a:stretch>
        </p:blipFill>
        <p:spPr>
          <a:xfrm>
            <a:off x="114300" y="1519783"/>
            <a:ext cx="8915400" cy="2924175"/>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0" name="Content Placeholder 5">
            <a:extLst>
              <a:ext uri="{FF2B5EF4-FFF2-40B4-BE49-F238E27FC236}">
                <a16:creationId xmlns:a16="http://schemas.microsoft.com/office/drawing/2014/main" id="{74D6CCCE-12E7-43E6-B0DE-EECB3471D221}"/>
              </a:ext>
            </a:extLst>
          </p:cNvPr>
          <p:cNvSpPr>
            <a:spLocks noGrp="1"/>
          </p:cNvSpPr>
          <p:nvPr>
            <p:ph idx="1"/>
          </p:nvPr>
        </p:nvSpPr>
        <p:spPr>
          <a:xfrm>
            <a:off x="107504" y="627534"/>
            <a:ext cx="8856984" cy="864096"/>
          </a:xfrm>
        </p:spPr>
        <p:txBody>
          <a:bodyPr>
            <a:noAutofit/>
          </a:bodyPr>
          <a:lstStyle/>
          <a:p>
            <a:pPr lvl="0"/>
            <a:r>
              <a:rPr lang="en-US" sz="2000" dirty="0"/>
              <a:t>For Chinese Classifications (Taiwan) Group 3:</a:t>
            </a:r>
          </a:p>
          <a:p>
            <a:pPr lvl="0"/>
            <a:r>
              <a:rPr lang="en-US" sz="2000" dirty="0"/>
              <a:t>The classification code 022.022 corresponds to </a:t>
            </a:r>
            <a:r>
              <a:rPr lang="ja-JP" altLang="en-US" sz="2000" dirty="0"/>
              <a:t>圖書館管理 </a:t>
            </a:r>
            <a:r>
              <a:rPr lang="en-US" sz="2000" dirty="0"/>
              <a:t>Library management </a:t>
            </a:r>
          </a:p>
        </p:txBody>
      </p:sp>
      <p:cxnSp>
        <p:nvCxnSpPr>
          <p:cNvPr id="8" name="Straight Arrow Connector 7">
            <a:extLst>
              <a:ext uri="{FF2B5EF4-FFF2-40B4-BE49-F238E27FC236}">
                <a16:creationId xmlns:a16="http://schemas.microsoft.com/office/drawing/2014/main" id="{20742E19-E50E-4FA3-B70C-2466E3DFA9F8}"/>
              </a:ext>
            </a:extLst>
          </p:cNvPr>
          <p:cNvCxnSpPr>
            <a:cxnSpLocks/>
          </p:cNvCxnSpPr>
          <p:nvPr/>
        </p:nvCxnSpPr>
        <p:spPr>
          <a:xfrm flipH="1">
            <a:off x="932131" y="3565272"/>
            <a:ext cx="7595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E3E198-29C4-4379-BE73-F298231663D2}"/>
              </a:ext>
            </a:extLst>
          </p:cNvPr>
          <p:cNvCxnSpPr>
            <a:cxnSpLocks/>
          </p:cNvCxnSpPr>
          <p:nvPr/>
        </p:nvCxnSpPr>
        <p:spPr>
          <a:xfrm flipV="1">
            <a:off x="1691680" y="3565272"/>
            <a:ext cx="0" cy="100069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6DEB99D-177A-473E-9FBA-713481B2BEFF}"/>
              </a:ext>
            </a:extLst>
          </p:cNvPr>
          <p:cNvPicPr>
            <a:picLocks noChangeAspect="1"/>
          </p:cNvPicPr>
          <p:nvPr/>
        </p:nvPicPr>
        <p:blipFill>
          <a:blip r:embed="rId3"/>
          <a:stretch>
            <a:fillRect/>
          </a:stretch>
        </p:blipFill>
        <p:spPr>
          <a:xfrm>
            <a:off x="616880" y="4565968"/>
            <a:ext cx="1933575" cy="361950"/>
          </a:xfrm>
          <a:prstGeom prst="rect">
            <a:avLst/>
          </a:prstGeom>
          <a:ln>
            <a:solidFill>
              <a:schemeClr val="tx1"/>
            </a:solidFill>
          </a:ln>
        </p:spPr>
      </p:pic>
      <p:sp>
        <p:nvSpPr>
          <p:cNvPr id="4" name="Rectangle 3">
            <a:extLst>
              <a:ext uri="{FF2B5EF4-FFF2-40B4-BE49-F238E27FC236}">
                <a16:creationId xmlns:a16="http://schemas.microsoft.com/office/drawing/2014/main" id="{AA88A874-F8A0-4F7C-9AA9-766BE240397A}"/>
              </a:ext>
            </a:extLst>
          </p:cNvPr>
          <p:cNvSpPr/>
          <p:nvPr/>
        </p:nvSpPr>
        <p:spPr>
          <a:xfrm>
            <a:off x="2267744" y="3435846"/>
            <a:ext cx="5040535"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45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0" name="Content Placeholder 5">
            <a:extLst>
              <a:ext uri="{FF2B5EF4-FFF2-40B4-BE49-F238E27FC236}">
                <a16:creationId xmlns:a16="http://schemas.microsoft.com/office/drawing/2014/main" id="{74D6CCCE-12E7-43E6-B0DE-EECB3471D221}"/>
              </a:ext>
            </a:extLst>
          </p:cNvPr>
          <p:cNvSpPr>
            <a:spLocks noGrp="1"/>
          </p:cNvSpPr>
          <p:nvPr>
            <p:ph idx="1"/>
          </p:nvPr>
        </p:nvSpPr>
        <p:spPr>
          <a:xfrm>
            <a:off x="107504" y="627534"/>
            <a:ext cx="8856984" cy="864096"/>
          </a:xfrm>
        </p:spPr>
        <p:txBody>
          <a:bodyPr>
            <a:noAutofit/>
          </a:bodyPr>
          <a:lstStyle/>
          <a:p>
            <a:pPr lvl="0"/>
            <a:r>
              <a:rPr lang="en-US" sz="2000" dirty="0"/>
              <a:t>Here we see in an Alma Analytics report the Chinese Classifications (Taiwan) with all three groups:</a:t>
            </a:r>
          </a:p>
        </p:txBody>
      </p:sp>
      <p:sp>
        <p:nvSpPr>
          <p:cNvPr id="4" name="Rectangle 3">
            <a:extLst>
              <a:ext uri="{FF2B5EF4-FFF2-40B4-BE49-F238E27FC236}">
                <a16:creationId xmlns:a16="http://schemas.microsoft.com/office/drawing/2014/main" id="{AA88A874-F8A0-4F7C-9AA9-766BE240397A}"/>
              </a:ext>
            </a:extLst>
          </p:cNvPr>
          <p:cNvSpPr/>
          <p:nvPr/>
        </p:nvSpPr>
        <p:spPr>
          <a:xfrm>
            <a:off x="2771800" y="2576438"/>
            <a:ext cx="6264696"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9D656D-60EA-4070-9394-F733CCB47200}"/>
              </a:ext>
            </a:extLst>
          </p:cNvPr>
          <p:cNvPicPr>
            <a:picLocks noChangeAspect="1"/>
          </p:cNvPicPr>
          <p:nvPr/>
        </p:nvPicPr>
        <p:blipFill>
          <a:blip r:embed="rId2"/>
          <a:stretch>
            <a:fillRect/>
          </a:stretch>
        </p:blipFill>
        <p:spPr>
          <a:xfrm>
            <a:off x="0" y="2034109"/>
            <a:ext cx="9144000" cy="1075282"/>
          </a:xfrm>
          <a:prstGeom prst="rect">
            <a:avLst/>
          </a:prstGeom>
          <a:ln>
            <a:solidFill>
              <a:schemeClr val="accent1"/>
            </a:solidFill>
          </a:ln>
        </p:spPr>
      </p:pic>
    </p:spTree>
    <p:extLst>
      <p:ext uri="{BB962C8B-B14F-4D97-AF65-F5344CB8AC3E}">
        <p14:creationId xmlns:p14="http://schemas.microsoft.com/office/powerpoint/2010/main" val="3294722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Sample reports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Tree>
    <p:extLst>
      <p:ext uri="{BB962C8B-B14F-4D97-AF65-F5344CB8AC3E}">
        <p14:creationId xmlns:p14="http://schemas.microsoft.com/office/powerpoint/2010/main" val="158918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000" dirty="0"/>
              <a:t>Introduction</a:t>
            </a:r>
          </a:p>
          <a:p>
            <a:r>
              <a:rPr lang="en-US" sz="2000" dirty="0"/>
              <a:t>Where does the Chinese Classifications (Taiwan) data come from?</a:t>
            </a:r>
          </a:p>
          <a:p>
            <a:r>
              <a:rPr lang="en-US" sz="2000" dirty="0"/>
              <a:t>Sample reports</a:t>
            </a:r>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22060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number of titles</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856984" cy="936104"/>
          </a:xfrm>
        </p:spPr>
        <p:txBody>
          <a:bodyPr>
            <a:noAutofit/>
          </a:bodyPr>
          <a:lstStyle/>
          <a:p>
            <a:r>
              <a:rPr lang="en-US" sz="1600" dirty="0"/>
              <a:t>All reports presented here are in the “community” folder of Alma analytics in directory “/shared/Community/Reports/Regional User Groups/Taiwan/Reports”.</a:t>
            </a:r>
          </a:p>
          <a:p>
            <a:r>
              <a:rPr lang="en-US" sz="1600" dirty="0"/>
              <a:t>The reports can be run from there and also viewed in edit mode to see how they are created.</a:t>
            </a:r>
          </a:p>
          <a:p>
            <a:pPr lvl="0"/>
            <a:endParaRPr lang="en-US" sz="1600" dirty="0"/>
          </a:p>
        </p:txBody>
      </p:sp>
      <p:pic>
        <p:nvPicPr>
          <p:cNvPr id="6" name="Picture 5">
            <a:extLst>
              <a:ext uri="{FF2B5EF4-FFF2-40B4-BE49-F238E27FC236}">
                <a16:creationId xmlns:a16="http://schemas.microsoft.com/office/drawing/2014/main" id="{E15FCC11-0B84-4951-A7B1-D66FE41C9864}"/>
              </a:ext>
            </a:extLst>
          </p:cNvPr>
          <p:cNvPicPr>
            <a:picLocks noChangeAspect="1"/>
          </p:cNvPicPr>
          <p:nvPr/>
        </p:nvPicPr>
        <p:blipFill>
          <a:blip r:embed="rId2"/>
          <a:stretch>
            <a:fillRect/>
          </a:stretch>
        </p:blipFill>
        <p:spPr>
          <a:xfrm>
            <a:off x="1043608" y="1685463"/>
            <a:ext cx="6786339" cy="3004751"/>
          </a:xfrm>
          <a:prstGeom prst="rect">
            <a:avLst/>
          </a:prstGeom>
          <a:ln>
            <a:solidFill>
              <a:schemeClr val="accent1"/>
            </a:solidFill>
          </a:ln>
        </p:spPr>
      </p:pic>
      <p:sp>
        <p:nvSpPr>
          <p:cNvPr id="7" name="Rectangle 6">
            <a:extLst>
              <a:ext uri="{FF2B5EF4-FFF2-40B4-BE49-F238E27FC236}">
                <a16:creationId xmlns:a16="http://schemas.microsoft.com/office/drawing/2014/main" id="{4F060440-DBB7-405E-A654-C7A7598C53A2}"/>
              </a:ext>
            </a:extLst>
          </p:cNvPr>
          <p:cNvSpPr/>
          <p:nvPr/>
        </p:nvSpPr>
        <p:spPr>
          <a:xfrm>
            <a:off x="1835696" y="1685463"/>
            <a:ext cx="2880320" cy="23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94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number of titles</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856984" cy="792088"/>
          </a:xfrm>
        </p:spPr>
        <p:txBody>
          <a:bodyPr>
            <a:noAutofit/>
          </a:bodyPr>
          <a:lstStyle/>
          <a:p>
            <a:r>
              <a:rPr lang="en-US" sz="1600" dirty="0"/>
              <a:t>Here we can see the number of titles per Chinese Classifications (Taiwan) Group 1.   In this way we have an accurate picture of the makeup of the collection.</a:t>
            </a:r>
          </a:p>
          <a:p>
            <a:pPr lvl="0"/>
            <a:endParaRPr lang="en-US" sz="1600" dirty="0"/>
          </a:p>
        </p:txBody>
      </p:sp>
      <p:pic>
        <p:nvPicPr>
          <p:cNvPr id="4" name="Picture 3">
            <a:extLst>
              <a:ext uri="{FF2B5EF4-FFF2-40B4-BE49-F238E27FC236}">
                <a16:creationId xmlns:a16="http://schemas.microsoft.com/office/drawing/2014/main" id="{DA04669E-BF7C-4194-BAB8-D3C3B87E71AF}"/>
              </a:ext>
            </a:extLst>
          </p:cNvPr>
          <p:cNvPicPr>
            <a:picLocks noChangeAspect="1"/>
          </p:cNvPicPr>
          <p:nvPr/>
        </p:nvPicPr>
        <p:blipFill>
          <a:blip r:embed="rId2"/>
          <a:stretch>
            <a:fillRect/>
          </a:stretch>
        </p:blipFill>
        <p:spPr>
          <a:xfrm>
            <a:off x="0" y="1435791"/>
            <a:ext cx="9144000" cy="3296199"/>
          </a:xfrm>
          <a:prstGeom prst="rect">
            <a:avLst/>
          </a:prstGeom>
          <a:ln>
            <a:solidFill>
              <a:schemeClr val="accent1"/>
            </a:solidFill>
          </a:ln>
        </p:spPr>
      </p:pic>
    </p:spTree>
    <p:extLst>
      <p:ext uri="{BB962C8B-B14F-4D97-AF65-F5344CB8AC3E}">
        <p14:creationId xmlns:p14="http://schemas.microsoft.com/office/powerpoint/2010/main" val="3075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number of physical items</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856984" cy="792088"/>
          </a:xfrm>
        </p:spPr>
        <p:txBody>
          <a:bodyPr>
            <a:noAutofit/>
          </a:bodyPr>
          <a:lstStyle/>
          <a:p>
            <a:r>
              <a:rPr lang="en-US" sz="1600" dirty="0"/>
              <a:t>Here we can see the number of physical items per Chinese Classifications (Taiwan) Group 1.   In this way we have an accurate picture of the makeup of the physical inventory in collection.</a:t>
            </a:r>
          </a:p>
          <a:p>
            <a:pPr lvl="0"/>
            <a:endParaRPr lang="en-US" sz="1600" dirty="0"/>
          </a:p>
        </p:txBody>
      </p:sp>
      <p:pic>
        <p:nvPicPr>
          <p:cNvPr id="3" name="Picture 2">
            <a:extLst>
              <a:ext uri="{FF2B5EF4-FFF2-40B4-BE49-F238E27FC236}">
                <a16:creationId xmlns:a16="http://schemas.microsoft.com/office/drawing/2014/main" id="{8A7EBCFC-A6DD-4C0B-B943-132256CCFE44}"/>
              </a:ext>
            </a:extLst>
          </p:cNvPr>
          <p:cNvPicPr>
            <a:picLocks noChangeAspect="1"/>
          </p:cNvPicPr>
          <p:nvPr/>
        </p:nvPicPr>
        <p:blipFill>
          <a:blip r:embed="rId2"/>
          <a:stretch>
            <a:fillRect/>
          </a:stretch>
        </p:blipFill>
        <p:spPr>
          <a:xfrm>
            <a:off x="0" y="1366880"/>
            <a:ext cx="9144000" cy="3005070"/>
          </a:xfrm>
          <a:prstGeom prst="rect">
            <a:avLst/>
          </a:prstGeom>
          <a:ln>
            <a:solidFill>
              <a:schemeClr val="accent1"/>
            </a:solidFill>
          </a:ln>
        </p:spPr>
      </p:pic>
    </p:spTree>
    <p:extLst>
      <p:ext uri="{BB962C8B-B14F-4D97-AF65-F5344CB8AC3E}">
        <p14:creationId xmlns:p14="http://schemas.microsoft.com/office/powerpoint/2010/main" val="153795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number of electronic portfolios</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856984" cy="792088"/>
          </a:xfrm>
        </p:spPr>
        <p:txBody>
          <a:bodyPr>
            <a:noAutofit/>
          </a:bodyPr>
          <a:lstStyle/>
          <a:p>
            <a:r>
              <a:rPr lang="en-US" sz="1600" dirty="0"/>
              <a:t>Here we can see the number of physical items per Chinese Classifications (Taiwan) Group 1.   In this way we have an accurate picture of the makeup of the electronic inventory in collection.</a:t>
            </a:r>
          </a:p>
          <a:p>
            <a:pPr lvl="0"/>
            <a:endParaRPr lang="en-US" sz="1600" dirty="0"/>
          </a:p>
        </p:txBody>
      </p:sp>
      <p:pic>
        <p:nvPicPr>
          <p:cNvPr id="4" name="Picture 3">
            <a:extLst>
              <a:ext uri="{FF2B5EF4-FFF2-40B4-BE49-F238E27FC236}">
                <a16:creationId xmlns:a16="http://schemas.microsoft.com/office/drawing/2014/main" id="{633EA8CC-39BB-4D23-BE23-B2AD38C5DCE4}"/>
              </a:ext>
            </a:extLst>
          </p:cNvPr>
          <p:cNvPicPr>
            <a:picLocks noChangeAspect="1"/>
          </p:cNvPicPr>
          <p:nvPr/>
        </p:nvPicPr>
        <p:blipFill>
          <a:blip r:embed="rId2"/>
          <a:stretch>
            <a:fillRect/>
          </a:stretch>
        </p:blipFill>
        <p:spPr>
          <a:xfrm>
            <a:off x="0" y="1364238"/>
            <a:ext cx="9144000" cy="3079720"/>
          </a:xfrm>
          <a:prstGeom prst="rect">
            <a:avLst/>
          </a:prstGeom>
          <a:ln>
            <a:solidFill>
              <a:schemeClr val="accent1"/>
            </a:solidFill>
          </a:ln>
        </p:spPr>
      </p:pic>
    </p:spTree>
    <p:extLst>
      <p:ext uri="{BB962C8B-B14F-4D97-AF65-F5344CB8AC3E}">
        <p14:creationId xmlns:p14="http://schemas.microsoft.com/office/powerpoint/2010/main" val="237620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number of loans</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856984" cy="792088"/>
          </a:xfrm>
        </p:spPr>
        <p:txBody>
          <a:bodyPr>
            <a:noAutofit/>
          </a:bodyPr>
          <a:lstStyle/>
          <a:p>
            <a:r>
              <a:rPr lang="en-US" sz="1600" dirty="0"/>
              <a:t>Here we can see the Chinese Classifications (Taiwan) group 1 for number of loans.  In this way we know what topics are being most used in the repository.</a:t>
            </a:r>
          </a:p>
          <a:p>
            <a:pPr lvl="0"/>
            <a:endParaRPr lang="en-US" sz="1600" dirty="0"/>
          </a:p>
        </p:txBody>
      </p:sp>
      <p:pic>
        <p:nvPicPr>
          <p:cNvPr id="6" name="Picture 5">
            <a:extLst>
              <a:ext uri="{FF2B5EF4-FFF2-40B4-BE49-F238E27FC236}">
                <a16:creationId xmlns:a16="http://schemas.microsoft.com/office/drawing/2014/main" id="{C50E13ED-1B18-4CFB-B84B-A8C9A4A0A97F}"/>
              </a:ext>
            </a:extLst>
          </p:cNvPr>
          <p:cNvPicPr>
            <a:picLocks noChangeAspect="1"/>
          </p:cNvPicPr>
          <p:nvPr/>
        </p:nvPicPr>
        <p:blipFill>
          <a:blip r:embed="rId2"/>
          <a:stretch>
            <a:fillRect/>
          </a:stretch>
        </p:blipFill>
        <p:spPr>
          <a:xfrm>
            <a:off x="0" y="1418291"/>
            <a:ext cx="9144000" cy="3169683"/>
          </a:xfrm>
          <a:prstGeom prst="rect">
            <a:avLst/>
          </a:prstGeom>
          <a:ln>
            <a:solidFill>
              <a:schemeClr val="accent1"/>
            </a:solidFill>
          </a:ln>
        </p:spPr>
      </p:pic>
    </p:spTree>
    <p:extLst>
      <p:ext uri="{BB962C8B-B14F-4D97-AF65-F5344CB8AC3E}">
        <p14:creationId xmlns:p14="http://schemas.microsoft.com/office/powerpoint/2010/main" val="308590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number of loans</a:t>
            </a:r>
          </a:p>
        </p:txBody>
      </p:sp>
      <p:pic>
        <p:nvPicPr>
          <p:cNvPr id="3" name="Picture 2">
            <a:extLst>
              <a:ext uri="{FF2B5EF4-FFF2-40B4-BE49-F238E27FC236}">
                <a16:creationId xmlns:a16="http://schemas.microsoft.com/office/drawing/2014/main" id="{D3FE5C6C-54E9-4FBE-A46A-98C24DC5EE61}"/>
              </a:ext>
            </a:extLst>
          </p:cNvPr>
          <p:cNvPicPr>
            <a:picLocks noChangeAspect="1"/>
          </p:cNvPicPr>
          <p:nvPr/>
        </p:nvPicPr>
        <p:blipFill>
          <a:blip r:embed="rId2"/>
          <a:stretch>
            <a:fillRect/>
          </a:stretch>
        </p:blipFill>
        <p:spPr>
          <a:xfrm>
            <a:off x="4139952" y="555526"/>
            <a:ext cx="4946365" cy="4341366"/>
          </a:xfrm>
          <a:prstGeom prst="rect">
            <a:avLst/>
          </a:prstGeom>
          <a:ln>
            <a:solidFill>
              <a:schemeClr val="accent1"/>
            </a:solidFill>
          </a:ln>
        </p:spPr>
      </p:pic>
      <p:sp>
        <p:nvSpPr>
          <p:cNvPr id="7" name="Content Placeholder 6">
            <a:extLst>
              <a:ext uri="{FF2B5EF4-FFF2-40B4-BE49-F238E27FC236}">
                <a16:creationId xmlns:a16="http://schemas.microsoft.com/office/drawing/2014/main" id="{DE03F843-598D-46B8-9978-ABC2CFE2071F}"/>
              </a:ext>
            </a:extLst>
          </p:cNvPr>
          <p:cNvSpPr>
            <a:spLocks noGrp="1"/>
          </p:cNvSpPr>
          <p:nvPr>
            <p:ph idx="1"/>
          </p:nvPr>
        </p:nvSpPr>
        <p:spPr>
          <a:xfrm>
            <a:off x="395536" y="771550"/>
            <a:ext cx="3456384" cy="3979385"/>
          </a:xfrm>
        </p:spPr>
        <p:txBody>
          <a:bodyPr>
            <a:normAutofit/>
          </a:bodyPr>
          <a:lstStyle/>
          <a:p>
            <a:r>
              <a:rPr lang="en-US" sz="1600" dirty="0"/>
              <a:t>Here we can see the Chinese Classifications (Taiwan) group 3 (more detailed than group 1 in previous report) for number of loans.</a:t>
            </a:r>
          </a:p>
        </p:txBody>
      </p:sp>
    </p:spTree>
    <p:extLst>
      <p:ext uri="{BB962C8B-B14F-4D97-AF65-F5344CB8AC3E}">
        <p14:creationId xmlns:p14="http://schemas.microsoft.com/office/powerpoint/2010/main" val="2079591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number of loans</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928992" cy="792088"/>
          </a:xfrm>
        </p:spPr>
        <p:txBody>
          <a:bodyPr>
            <a:noAutofit/>
          </a:bodyPr>
          <a:lstStyle/>
          <a:p>
            <a:r>
              <a:rPr lang="en-US" sz="1600" dirty="0"/>
              <a:t>Here is an even more detailed report of loans showing Chinese Classifications (Taiwan) groups 1-3.</a:t>
            </a:r>
          </a:p>
        </p:txBody>
      </p:sp>
      <p:pic>
        <p:nvPicPr>
          <p:cNvPr id="4" name="Picture 3">
            <a:extLst>
              <a:ext uri="{FF2B5EF4-FFF2-40B4-BE49-F238E27FC236}">
                <a16:creationId xmlns:a16="http://schemas.microsoft.com/office/drawing/2014/main" id="{2ED26682-BD2F-4E1D-BD3C-C2369A134F80}"/>
              </a:ext>
            </a:extLst>
          </p:cNvPr>
          <p:cNvPicPr>
            <a:picLocks noChangeAspect="1"/>
          </p:cNvPicPr>
          <p:nvPr/>
        </p:nvPicPr>
        <p:blipFill>
          <a:blip r:embed="rId2"/>
          <a:stretch>
            <a:fillRect/>
          </a:stretch>
        </p:blipFill>
        <p:spPr>
          <a:xfrm>
            <a:off x="0" y="1502698"/>
            <a:ext cx="9144000" cy="2509212"/>
          </a:xfrm>
          <a:prstGeom prst="rect">
            <a:avLst/>
          </a:prstGeom>
          <a:ln>
            <a:solidFill>
              <a:schemeClr val="accent1"/>
            </a:solidFill>
          </a:ln>
        </p:spPr>
      </p:pic>
    </p:spTree>
    <p:extLst>
      <p:ext uri="{BB962C8B-B14F-4D97-AF65-F5344CB8AC3E}">
        <p14:creationId xmlns:p14="http://schemas.microsoft.com/office/powerpoint/2010/main" val="214972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Sample reports – expenditures</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928992" cy="792088"/>
          </a:xfrm>
        </p:spPr>
        <p:txBody>
          <a:bodyPr>
            <a:noAutofit/>
          </a:bodyPr>
          <a:lstStyle/>
          <a:p>
            <a:r>
              <a:rPr lang="en-US" sz="1600" dirty="0"/>
              <a:t>It is also useful for the institution to know on what subjects funds are being expended.  Here is the funds expenditure per Chinese Classifications (Taiwan) group 1 for previous fiscal year.</a:t>
            </a:r>
          </a:p>
        </p:txBody>
      </p:sp>
      <p:pic>
        <p:nvPicPr>
          <p:cNvPr id="3" name="Picture 2">
            <a:extLst>
              <a:ext uri="{FF2B5EF4-FFF2-40B4-BE49-F238E27FC236}">
                <a16:creationId xmlns:a16="http://schemas.microsoft.com/office/drawing/2014/main" id="{41E3D2C3-813F-4729-B880-71A40F4E8A56}"/>
              </a:ext>
            </a:extLst>
          </p:cNvPr>
          <p:cNvPicPr>
            <a:picLocks noChangeAspect="1"/>
          </p:cNvPicPr>
          <p:nvPr/>
        </p:nvPicPr>
        <p:blipFill>
          <a:blip r:embed="rId2"/>
          <a:stretch>
            <a:fillRect/>
          </a:stretch>
        </p:blipFill>
        <p:spPr>
          <a:xfrm>
            <a:off x="0" y="1416882"/>
            <a:ext cx="9144000" cy="3099084"/>
          </a:xfrm>
          <a:prstGeom prst="rect">
            <a:avLst/>
          </a:prstGeom>
          <a:ln>
            <a:solidFill>
              <a:schemeClr val="accent1"/>
            </a:solidFill>
          </a:ln>
        </p:spPr>
      </p:pic>
    </p:spTree>
    <p:extLst>
      <p:ext uri="{BB962C8B-B14F-4D97-AF65-F5344CB8AC3E}">
        <p14:creationId xmlns:p14="http://schemas.microsoft.com/office/powerpoint/2010/main" val="1409305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Autofit/>
          </a:bodyPr>
          <a:lstStyle/>
          <a:p>
            <a:r>
              <a:rPr lang="en-US" sz="1600"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Introduction</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17989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Introduction</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dirty="0"/>
              <a:t>In this presentation we will show how it is possible to use the Chinese Classifications for Taiwan to report on various activities via Alma Analytics.</a:t>
            </a:r>
          </a:p>
          <a:p>
            <a:r>
              <a:rPr lang="en-US" dirty="0"/>
              <a:t>The Chinese Classifications for Taiwan are represented in Alma Analytics in t</a:t>
            </a:r>
            <a:r>
              <a:rPr lang="en-US" sz="2400" dirty="0"/>
              <a:t>he </a:t>
            </a:r>
            <a:r>
              <a:rPr lang="en-US" dirty="0"/>
              <a:t>"Chinese Classifications (Taiwan)" folder in the shared "Other Classifications" folder</a:t>
            </a:r>
            <a:endParaRPr lang="en-US" sz="2400" dirty="0"/>
          </a:p>
          <a:p>
            <a:endParaRPr lang="en-US" dirty="0"/>
          </a:p>
        </p:txBody>
      </p:sp>
    </p:spTree>
    <p:extLst>
      <p:ext uri="{BB962C8B-B14F-4D97-AF65-F5344CB8AC3E}">
        <p14:creationId xmlns:p14="http://schemas.microsoft.com/office/powerpoint/2010/main" val="106085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B1E75-6518-4906-A1E5-B8583FBC803D}"/>
              </a:ext>
            </a:extLst>
          </p:cNvPr>
          <p:cNvPicPr>
            <a:picLocks noChangeAspect="1"/>
          </p:cNvPicPr>
          <p:nvPr/>
        </p:nvPicPr>
        <p:blipFill>
          <a:blip r:embed="rId2"/>
          <a:stretch>
            <a:fillRect/>
          </a:stretch>
        </p:blipFill>
        <p:spPr>
          <a:xfrm>
            <a:off x="5652120" y="1112196"/>
            <a:ext cx="2825572" cy="297172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Introduction</a:t>
            </a:r>
            <a:endParaRPr lang="en-US" dirty="0"/>
          </a:p>
        </p:txBody>
      </p:sp>
      <p:sp>
        <p:nvSpPr>
          <p:cNvPr id="10" name="Rectangle 9">
            <a:extLst>
              <a:ext uri="{FF2B5EF4-FFF2-40B4-BE49-F238E27FC236}">
                <a16:creationId xmlns:a16="http://schemas.microsoft.com/office/drawing/2014/main" id="{E9D1654A-916F-4A8C-BF99-9243706FDC40}"/>
              </a:ext>
            </a:extLst>
          </p:cNvPr>
          <p:cNvSpPr/>
          <p:nvPr/>
        </p:nvSpPr>
        <p:spPr>
          <a:xfrm>
            <a:off x="5894944" y="2077742"/>
            <a:ext cx="2503527" cy="1626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D65F343F-E00F-4A80-96FC-6E28DE9F4135}"/>
              </a:ext>
            </a:extLst>
          </p:cNvPr>
          <p:cNvSpPr>
            <a:spLocks noGrp="1"/>
          </p:cNvSpPr>
          <p:nvPr>
            <p:ph idx="1"/>
          </p:nvPr>
        </p:nvSpPr>
        <p:spPr>
          <a:xfrm>
            <a:off x="414045" y="752605"/>
            <a:ext cx="5018976" cy="3619345"/>
          </a:xfrm>
        </p:spPr>
        <p:txBody>
          <a:bodyPr>
            <a:normAutofit/>
          </a:bodyPr>
          <a:lstStyle/>
          <a:p>
            <a:r>
              <a:rPr lang="en-US" sz="2400" dirty="0"/>
              <a:t>The </a:t>
            </a:r>
            <a:r>
              <a:rPr lang="en-US" dirty="0"/>
              <a:t>"Chinese Classifications (Taiwan)" folder in the shared "Other Classifications" folder</a:t>
            </a:r>
          </a:p>
          <a:p>
            <a:r>
              <a:rPr lang="en-US" sz="2400" dirty="0"/>
              <a:t>Here is an example from the Fulfillment subject area.</a:t>
            </a:r>
          </a:p>
          <a:p>
            <a:endParaRPr lang="en-US" dirty="0"/>
          </a:p>
        </p:txBody>
      </p:sp>
    </p:spTree>
    <p:extLst>
      <p:ext uri="{BB962C8B-B14F-4D97-AF65-F5344CB8AC3E}">
        <p14:creationId xmlns:p14="http://schemas.microsoft.com/office/powerpoint/2010/main" val="36494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a:t>Introduction</a:t>
            </a:r>
            <a:endParaRPr lang="en-US" dirty="0"/>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dirty="0"/>
              <a:t>Like the other "Classifications" in Alma Analytics, such as LC Classifications and Dewey Classifications, the "Chinese Classifications (Taiwan)" can be used to gain an in depth understanding of the institutional repository.</a:t>
            </a:r>
          </a:p>
          <a:p>
            <a:r>
              <a:rPr lang="en-US" dirty="0"/>
              <a:t>For example:</a:t>
            </a:r>
          </a:p>
          <a:p>
            <a:pPr lvl="1"/>
            <a:r>
              <a:rPr lang="en-US" dirty="0"/>
              <a:t>Which subjects are most used (have the most loans)?</a:t>
            </a:r>
          </a:p>
          <a:p>
            <a:pPr lvl="1"/>
            <a:r>
              <a:rPr lang="en-US" dirty="0"/>
              <a:t>From which vendors have which subjects been purchased?</a:t>
            </a:r>
          </a:p>
          <a:p>
            <a:pPr lvl="1"/>
            <a:r>
              <a:rPr lang="en-US" dirty="0"/>
              <a:t>How do the repository content subjects compare to the institutional faculty areas? (are there faculties under-represented in the collection?)</a:t>
            </a:r>
          </a:p>
          <a:p>
            <a:endParaRPr lang="en-US" sz="2400" dirty="0"/>
          </a:p>
          <a:p>
            <a:endParaRPr lang="en-US" dirty="0"/>
          </a:p>
        </p:txBody>
      </p:sp>
    </p:spTree>
    <p:extLst>
      <p:ext uri="{BB962C8B-B14F-4D97-AF65-F5344CB8AC3E}">
        <p14:creationId xmlns:p14="http://schemas.microsoft.com/office/powerpoint/2010/main" val="95176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64972" y="3319778"/>
            <a:ext cx="9036496" cy="1240583"/>
          </a:xfrm>
        </p:spPr>
        <p:txBody>
          <a:bodyPr/>
          <a:lstStyle/>
          <a:p>
            <a:pPr algn="ctr"/>
            <a:r>
              <a:rPr lang="en-US" sz="2400" dirty="0"/>
              <a:t>Where does the Chinese Classifications (Taiwan) data come from?</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359840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856984" cy="2808312"/>
          </a:xfrm>
        </p:spPr>
        <p:txBody>
          <a:bodyPr>
            <a:noAutofit/>
          </a:bodyPr>
          <a:lstStyle/>
          <a:p>
            <a:pPr lvl="0"/>
            <a:r>
              <a:rPr lang="en-US" dirty="0"/>
              <a:t>The subjects listed in the Chinese Classifications (Taiwan) folder come from the official </a:t>
            </a:r>
            <a:r>
              <a:rPr lang="en-US" dirty="0">
                <a:hlinkClick r:id="rId2"/>
              </a:rPr>
              <a:t>Chinese Classifications (Taiwan) </a:t>
            </a:r>
            <a:endParaRPr lang="en-US" dirty="0"/>
          </a:p>
          <a:p>
            <a:pPr lvl="0"/>
            <a:r>
              <a:rPr lang="en-US" dirty="0"/>
              <a:t>If you cannot access the above link then copy paste the following URL to your browser: </a:t>
            </a:r>
            <a:r>
              <a:rPr lang="en-US" dirty="0">
                <a:hlinkClick r:id="rId2"/>
              </a:rPr>
              <a:t>https://knowledge.exlibrisgroup.com/@api/deki/files/84910/Chinese_Classifications_for_Taiwan_Table.xlsx</a:t>
            </a:r>
            <a:r>
              <a:rPr lang="en-US" dirty="0"/>
              <a:t> </a:t>
            </a:r>
            <a:endParaRPr lang="en-US" sz="2400" dirty="0"/>
          </a:p>
        </p:txBody>
      </p:sp>
    </p:spTree>
    <p:extLst>
      <p:ext uri="{BB962C8B-B14F-4D97-AF65-F5344CB8AC3E}">
        <p14:creationId xmlns:p14="http://schemas.microsoft.com/office/powerpoint/2010/main" val="117358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sz="2300" dirty="0"/>
              <a:t>Where does the Chinese Classifications (Taiwan) data come from?</a:t>
            </a:r>
          </a:p>
        </p:txBody>
      </p:sp>
      <p:pic>
        <p:nvPicPr>
          <p:cNvPr id="3" name="Picture 2">
            <a:extLst>
              <a:ext uri="{FF2B5EF4-FFF2-40B4-BE49-F238E27FC236}">
                <a16:creationId xmlns:a16="http://schemas.microsoft.com/office/drawing/2014/main" id="{F21124F2-CAD1-4295-BF71-7C6881A75458}"/>
              </a:ext>
            </a:extLst>
          </p:cNvPr>
          <p:cNvPicPr>
            <a:picLocks noChangeAspect="1"/>
          </p:cNvPicPr>
          <p:nvPr/>
        </p:nvPicPr>
        <p:blipFill>
          <a:blip r:embed="rId2"/>
          <a:stretch>
            <a:fillRect/>
          </a:stretch>
        </p:blipFill>
        <p:spPr>
          <a:xfrm>
            <a:off x="1233487" y="1181100"/>
            <a:ext cx="6677025" cy="2781300"/>
          </a:xfrm>
          <a:prstGeom prst="rect">
            <a:avLst/>
          </a:prstGeom>
          <a:ln>
            <a:solidFill>
              <a:schemeClr val="accent1"/>
            </a:solidFill>
          </a:ln>
        </p:spPr>
      </p:pic>
    </p:spTree>
    <p:extLst>
      <p:ext uri="{BB962C8B-B14F-4D97-AF65-F5344CB8AC3E}">
        <p14:creationId xmlns:p14="http://schemas.microsoft.com/office/powerpoint/2010/main" val="3732097829"/>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8539</TotalTime>
  <Words>934</Words>
  <Application>Microsoft Office PowerPoint</Application>
  <PresentationFormat>On-screen Show (16:9)</PresentationFormat>
  <Paragraphs>93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IGeLU_2016_16X9 (1)</vt:lpstr>
      <vt:lpstr>Chinese Classifications for Taiwan in Alma Analytics</vt:lpstr>
      <vt:lpstr>PowerPoint Presentation</vt:lpstr>
      <vt:lpstr>Introduction</vt:lpstr>
      <vt:lpstr>Introduction</vt:lpstr>
      <vt:lpstr>Introduction</vt:lpstr>
      <vt:lpstr>Introduction</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Where does the Chinese Classifications (Taiwan) data come from?</vt:lpstr>
      <vt:lpstr>Sample reports</vt:lpstr>
      <vt:lpstr>Sample reports – number of titles</vt:lpstr>
      <vt:lpstr>Sample reports – number of titles</vt:lpstr>
      <vt:lpstr>Sample reports – number of physical items</vt:lpstr>
      <vt:lpstr>Sample reports – number of electronic portfolios</vt:lpstr>
      <vt:lpstr>Sample reports – number of loans</vt:lpstr>
      <vt:lpstr>Sample reports – number of loans</vt:lpstr>
      <vt:lpstr>Sample reports – number of loans</vt:lpstr>
      <vt:lpstr>Sample reports – expenditures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612</cp:revision>
  <dcterms:created xsi:type="dcterms:W3CDTF">2017-01-02T15:10:30Z</dcterms:created>
  <dcterms:modified xsi:type="dcterms:W3CDTF">2020-07-07T13:09:28Z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