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736" r:id="rId2"/>
    <p:sldId id="1724" r:id="rId3"/>
    <p:sldId id="1855" r:id="rId4"/>
    <p:sldId id="1858" r:id="rId5"/>
    <p:sldId id="1779" r:id="rId6"/>
    <p:sldId id="1910" r:id="rId7"/>
    <p:sldId id="1911" r:id="rId8"/>
    <p:sldId id="1927" r:id="rId9"/>
    <p:sldId id="1778" r:id="rId10"/>
    <p:sldId id="1874" r:id="rId11"/>
    <p:sldId id="1928" r:id="rId12"/>
    <p:sldId id="1912" r:id="rId13"/>
    <p:sldId id="1913" r:id="rId14"/>
    <p:sldId id="1914" r:id="rId15"/>
    <p:sldId id="1915" r:id="rId16"/>
    <p:sldId id="1916" r:id="rId17"/>
    <p:sldId id="1917" r:id="rId18"/>
    <p:sldId id="1918" r:id="rId19"/>
    <p:sldId id="1919" r:id="rId20"/>
    <p:sldId id="1920" r:id="rId21"/>
    <p:sldId id="1921" r:id="rId22"/>
    <p:sldId id="1923" r:id="rId23"/>
    <p:sldId id="1777" r:id="rId24"/>
    <p:sldId id="1749" r:id="rId25"/>
    <p:sldId id="1924" r:id="rId26"/>
    <p:sldId id="1925" r:id="rId27"/>
    <p:sldId id="1926" r:id="rId28"/>
    <p:sldId id="1714"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12-Jul-20</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12-Jul-20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knowledge.exlibrisgroup.com/Alma/Release_Notes/2020/Alma_2020_Release_Notes?mon=All"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knowledge.exlibrisgroup.com/Alma/Product_Documentation/010Alma_Online_Help_(English)/080Analytics/Alma_Analytics_Subject_Areas/API_Usage" TargetMode="Externa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080Shared_Dimensions/010Bibliographic_Details" TargetMode="External"/><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Release_Notes/2020/Alma_2020_Release_Notes"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knowledge.exlibrisgroup.com/@api/deki/files/80457/Analytics_-_Infrastructure_Improvements_in_2020.pptx?revision=2"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ers.exlibrisgroup.com/blog/?tag=oas" TargetMode="External"/><Relationship Id="rId2" Type="http://schemas.openxmlformats.org/officeDocument/2006/relationships/hyperlink" Target="https://urldefense.com/v3/__https:/www.youtube.com/user/ExLibrisLtd/search?query=OAS*and*DV__;Kys!!NkSChLMW7qAT!s-qGOljcMLjvX_8C66xWpykJkaAY_QIUDbr9gAShCteqjSfnG7BrHMlD995Ja4UCEWkJRjBvy5Sf$"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427734"/>
            <a:ext cx="6336704" cy="1368152"/>
          </a:xfrm>
        </p:spPr>
        <p:txBody>
          <a:bodyPr/>
          <a:lstStyle/>
          <a:p>
            <a:r>
              <a:rPr lang="en-US" sz="2800" dirty="0"/>
              <a:t>Alma Analytics Quarterly Update For the Analytics SIWG July 2020</a:t>
            </a:r>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May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800" dirty="0"/>
              <a:t>What follows here is just a small selection of the many powerful new features added to Alma Analytics over the past three months.</a:t>
            </a:r>
          </a:p>
          <a:p>
            <a:r>
              <a:rPr lang="en-US" sz="1800" dirty="0"/>
              <a:t>For further details see the </a:t>
            </a:r>
            <a:r>
              <a:rPr lang="en-US" sz="1800" dirty="0">
                <a:hlinkClick r:id="rId2"/>
              </a:rPr>
              <a:t>Release Notes</a:t>
            </a:r>
            <a:r>
              <a:rPr lang="en-US" sz="1800" dirty="0"/>
              <a:t>.</a:t>
            </a:r>
          </a:p>
          <a:p>
            <a:endParaRPr lang="en-US" sz="1800" dirty="0"/>
          </a:p>
        </p:txBody>
      </p:sp>
    </p:spTree>
    <p:extLst>
      <p:ext uri="{BB962C8B-B14F-4D97-AF65-F5344CB8AC3E}">
        <p14:creationId xmlns:p14="http://schemas.microsoft.com/office/powerpoint/2010/main" val="1660475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May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800" b="1" dirty="0"/>
              <a:t>API Usage Subject Area.  </a:t>
            </a:r>
            <a:r>
              <a:rPr lang="en-US" sz="1800" dirty="0"/>
              <a:t> The new API Usage subject area is for creating reports that display usage of Alma Analytics by API. For more information, see </a:t>
            </a:r>
            <a:r>
              <a:rPr lang="en-US" sz="1800" dirty="0">
                <a:hlinkClick r:id="rId2" tooltip="API Usage"/>
              </a:rPr>
              <a:t>API Usage</a:t>
            </a:r>
            <a:r>
              <a:rPr lang="en-US" sz="1800" dirty="0"/>
              <a:t>.  </a:t>
            </a:r>
          </a:p>
          <a:p>
            <a:r>
              <a:rPr lang="en-US" sz="1800" dirty="0"/>
              <a:t>In the August release we are coming out with new default reports and a dashboard.</a:t>
            </a:r>
          </a:p>
        </p:txBody>
      </p:sp>
      <p:pic>
        <p:nvPicPr>
          <p:cNvPr id="3" name="Picture 2">
            <a:extLst>
              <a:ext uri="{FF2B5EF4-FFF2-40B4-BE49-F238E27FC236}">
                <a16:creationId xmlns:a16="http://schemas.microsoft.com/office/drawing/2014/main" id="{48796BDB-7820-4FA3-851C-C55DD27A1039}"/>
              </a:ext>
            </a:extLst>
          </p:cNvPr>
          <p:cNvPicPr>
            <a:picLocks noChangeAspect="1"/>
          </p:cNvPicPr>
          <p:nvPr/>
        </p:nvPicPr>
        <p:blipFill>
          <a:blip r:embed="rId3"/>
          <a:stretch>
            <a:fillRect/>
          </a:stretch>
        </p:blipFill>
        <p:spPr>
          <a:xfrm>
            <a:off x="322007" y="1626187"/>
            <a:ext cx="2449793" cy="3151740"/>
          </a:xfrm>
          <a:prstGeom prst="rect">
            <a:avLst/>
          </a:prstGeom>
        </p:spPr>
      </p:pic>
      <p:sp>
        <p:nvSpPr>
          <p:cNvPr id="4" name="Rectangle 3">
            <a:extLst>
              <a:ext uri="{FF2B5EF4-FFF2-40B4-BE49-F238E27FC236}">
                <a16:creationId xmlns:a16="http://schemas.microsoft.com/office/drawing/2014/main" id="{DC2A589E-9688-4B6F-8ED1-143F8B4E47CB}"/>
              </a:ext>
            </a:extLst>
          </p:cNvPr>
          <p:cNvSpPr/>
          <p:nvPr/>
        </p:nvSpPr>
        <p:spPr>
          <a:xfrm>
            <a:off x="313480" y="2087790"/>
            <a:ext cx="81218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9341144-DF04-455C-922F-E47360F67510}"/>
              </a:ext>
            </a:extLst>
          </p:cNvPr>
          <p:cNvPicPr>
            <a:picLocks noChangeAspect="1"/>
          </p:cNvPicPr>
          <p:nvPr/>
        </p:nvPicPr>
        <p:blipFill>
          <a:blip r:embed="rId4"/>
          <a:stretch>
            <a:fillRect/>
          </a:stretch>
        </p:blipFill>
        <p:spPr>
          <a:xfrm>
            <a:off x="3372133" y="1923678"/>
            <a:ext cx="5176554" cy="2795959"/>
          </a:xfrm>
          <a:prstGeom prst="rect">
            <a:avLst/>
          </a:prstGeom>
          <a:ln>
            <a:solidFill>
              <a:schemeClr val="accent1"/>
            </a:solidFill>
          </a:ln>
        </p:spPr>
      </p:pic>
    </p:spTree>
    <p:extLst>
      <p:ext uri="{BB962C8B-B14F-4D97-AF65-F5344CB8AC3E}">
        <p14:creationId xmlns:p14="http://schemas.microsoft.com/office/powerpoint/2010/main" val="393653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May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800" b="1" dirty="0"/>
              <a:t>Add Roles from Profiles For Widgets and Dashboards.  </a:t>
            </a:r>
            <a:r>
              <a:rPr lang="en-US" sz="1800" dirty="0"/>
              <a:t>When creating Analytics Widgets and dashboards the user can select a profile of roles to assign to the widget or dashboard. </a:t>
            </a:r>
          </a:p>
        </p:txBody>
      </p:sp>
      <p:pic>
        <p:nvPicPr>
          <p:cNvPr id="3" name="Picture 2">
            <a:extLst>
              <a:ext uri="{FF2B5EF4-FFF2-40B4-BE49-F238E27FC236}">
                <a16:creationId xmlns:a16="http://schemas.microsoft.com/office/drawing/2014/main" id="{95520BFC-A934-4B13-9FC5-507C45D1B50B}"/>
              </a:ext>
            </a:extLst>
          </p:cNvPr>
          <p:cNvPicPr>
            <a:picLocks noChangeAspect="1"/>
          </p:cNvPicPr>
          <p:nvPr/>
        </p:nvPicPr>
        <p:blipFill>
          <a:blip r:embed="rId2"/>
          <a:stretch>
            <a:fillRect/>
          </a:stretch>
        </p:blipFill>
        <p:spPr>
          <a:xfrm>
            <a:off x="0" y="1826006"/>
            <a:ext cx="9144000" cy="2833976"/>
          </a:xfrm>
          <a:prstGeom prst="rect">
            <a:avLst/>
          </a:prstGeom>
          <a:ln>
            <a:solidFill>
              <a:schemeClr val="accent1"/>
            </a:solidFill>
          </a:ln>
        </p:spPr>
      </p:pic>
      <p:sp>
        <p:nvSpPr>
          <p:cNvPr id="4" name="Rectangle 3">
            <a:extLst>
              <a:ext uri="{FF2B5EF4-FFF2-40B4-BE49-F238E27FC236}">
                <a16:creationId xmlns:a16="http://schemas.microsoft.com/office/drawing/2014/main" id="{9C7E93BB-CAFD-4186-86E8-BDE2A1B1F140}"/>
              </a:ext>
            </a:extLst>
          </p:cNvPr>
          <p:cNvSpPr/>
          <p:nvPr/>
        </p:nvSpPr>
        <p:spPr>
          <a:xfrm>
            <a:off x="7380312" y="4299942"/>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272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25AF8-F44C-4544-8761-A84F98CA6861}"/>
              </a:ext>
            </a:extLst>
          </p:cNvPr>
          <p:cNvPicPr>
            <a:picLocks noChangeAspect="1"/>
          </p:cNvPicPr>
          <p:nvPr/>
        </p:nvPicPr>
        <p:blipFill>
          <a:blip r:embed="rId2"/>
          <a:stretch>
            <a:fillRect/>
          </a:stretch>
        </p:blipFill>
        <p:spPr>
          <a:xfrm>
            <a:off x="3152775" y="1249138"/>
            <a:ext cx="2838450" cy="33337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June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800" dirty="0"/>
              <a:t>The Modified By and Creator fields were added to Funds Expenditure &gt; Vendor.</a:t>
            </a:r>
          </a:p>
        </p:txBody>
      </p:sp>
      <p:sp>
        <p:nvSpPr>
          <p:cNvPr id="4" name="Rectangle 3">
            <a:extLst>
              <a:ext uri="{FF2B5EF4-FFF2-40B4-BE49-F238E27FC236}">
                <a16:creationId xmlns:a16="http://schemas.microsoft.com/office/drawing/2014/main" id="{9C7E93BB-CAFD-4186-86E8-BDE2A1B1F140}"/>
              </a:ext>
            </a:extLst>
          </p:cNvPr>
          <p:cNvSpPr/>
          <p:nvPr/>
        </p:nvSpPr>
        <p:spPr>
          <a:xfrm>
            <a:off x="3851920" y="2551654"/>
            <a:ext cx="1008112" cy="249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0D40E39-BBA2-4786-8DCB-8C536257520B}"/>
              </a:ext>
            </a:extLst>
          </p:cNvPr>
          <p:cNvSpPr/>
          <p:nvPr/>
        </p:nvSpPr>
        <p:spPr>
          <a:xfrm>
            <a:off x="3851920" y="2814582"/>
            <a:ext cx="1008112" cy="249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394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B744D-D71C-4E9C-9D7E-2FBF3EC57992}"/>
              </a:ext>
            </a:extLst>
          </p:cNvPr>
          <p:cNvPicPr>
            <a:picLocks noChangeAspect="1"/>
          </p:cNvPicPr>
          <p:nvPr/>
        </p:nvPicPr>
        <p:blipFill>
          <a:blip r:embed="rId2"/>
          <a:stretch>
            <a:fillRect/>
          </a:stretch>
        </p:blipFill>
        <p:spPr>
          <a:xfrm>
            <a:off x="757237" y="1662658"/>
            <a:ext cx="7629525" cy="27813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June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800" dirty="0"/>
              <a:t>The Num of Research Assets (Active) and Num of Research Asset Files fields were added to Titles &gt; Title Measures.  These relate to Esploro.</a:t>
            </a:r>
          </a:p>
        </p:txBody>
      </p:sp>
      <p:sp>
        <p:nvSpPr>
          <p:cNvPr id="4" name="Rectangle 3">
            <a:extLst>
              <a:ext uri="{FF2B5EF4-FFF2-40B4-BE49-F238E27FC236}">
                <a16:creationId xmlns:a16="http://schemas.microsoft.com/office/drawing/2014/main" id="{9C7E93BB-CAFD-4186-86E8-BDE2A1B1F140}"/>
              </a:ext>
            </a:extLst>
          </p:cNvPr>
          <p:cNvSpPr/>
          <p:nvPr/>
        </p:nvSpPr>
        <p:spPr>
          <a:xfrm>
            <a:off x="7072184" y="2322350"/>
            <a:ext cx="576064" cy="2121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0D40E39-BBA2-4786-8DCB-8C536257520B}"/>
              </a:ext>
            </a:extLst>
          </p:cNvPr>
          <p:cNvSpPr/>
          <p:nvPr/>
        </p:nvSpPr>
        <p:spPr>
          <a:xfrm>
            <a:off x="7648247" y="2322350"/>
            <a:ext cx="485621" cy="2121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1724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July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400" dirty="0"/>
              <a:t>The Monthly Usage Data report was added to the Usage Via COUNTER Reports - Release 5 dashboard. </a:t>
            </a:r>
          </a:p>
        </p:txBody>
      </p:sp>
      <p:sp>
        <p:nvSpPr>
          <p:cNvPr id="4" name="Rectangle 3">
            <a:extLst>
              <a:ext uri="{FF2B5EF4-FFF2-40B4-BE49-F238E27FC236}">
                <a16:creationId xmlns:a16="http://schemas.microsoft.com/office/drawing/2014/main" id="{9C7E93BB-CAFD-4186-86E8-BDE2A1B1F140}"/>
              </a:ext>
            </a:extLst>
          </p:cNvPr>
          <p:cNvSpPr/>
          <p:nvPr/>
        </p:nvSpPr>
        <p:spPr>
          <a:xfrm>
            <a:off x="3851920" y="2551654"/>
            <a:ext cx="1008112" cy="249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0D40E39-BBA2-4786-8DCB-8C536257520B}"/>
              </a:ext>
            </a:extLst>
          </p:cNvPr>
          <p:cNvSpPr/>
          <p:nvPr/>
        </p:nvSpPr>
        <p:spPr>
          <a:xfrm>
            <a:off x="3851920" y="2814582"/>
            <a:ext cx="1008112" cy="249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36A8509-6911-46BE-A27A-FF8FDD05BAB0}"/>
              </a:ext>
            </a:extLst>
          </p:cNvPr>
          <p:cNvPicPr>
            <a:picLocks noChangeAspect="1"/>
          </p:cNvPicPr>
          <p:nvPr/>
        </p:nvPicPr>
        <p:blipFill>
          <a:blip r:embed="rId2"/>
          <a:stretch>
            <a:fillRect/>
          </a:stretch>
        </p:blipFill>
        <p:spPr>
          <a:xfrm>
            <a:off x="937944" y="1158256"/>
            <a:ext cx="7236296" cy="3562052"/>
          </a:xfrm>
          <a:prstGeom prst="rect">
            <a:avLst/>
          </a:prstGeom>
          <a:ln>
            <a:solidFill>
              <a:schemeClr val="accent1"/>
            </a:solidFill>
          </a:ln>
        </p:spPr>
      </p:pic>
    </p:spTree>
    <p:extLst>
      <p:ext uri="{BB962C8B-B14F-4D97-AF65-F5344CB8AC3E}">
        <p14:creationId xmlns:p14="http://schemas.microsoft.com/office/powerpoint/2010/main" val="48112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AE0FD0-CE47-4EF6-931A-8411BE510E8F}"/>
              </a:ext>
            </a:extLst>
          </p:cNvPr>
          <p:cNvPicPr>
            <a:picLocks noChangeAspect="1"/>
          </p:cNvPicPr>
          <p:nvPr/>
        </p:nvPicPr>
        <p:blipFill>
          <a:blip r:embed="rId2"/>
          <a:stretch>
            <a:fillRect/>
          </a:stretch>
        </p:blipFill>
        <p:spPr>
          <a:xfrm>
            <a:off x="251520" y="2136340"/>
            <a:ext cx="8550531" cy="237316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July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400" dirty="0"/>
              <a:t>The following fields for linked records were added to the Bibliographic Details dimension in every subject area in which it appears:</a:t>
            </a:r>
          </a:p>
          <a:p>
            <a:r>
              <a:rPr lang="en-US" sz="1400" dirty="0"/>
              <a:t>    Link ID – the link ID</a:t>
            </a:r>
          </a:p>
          <a:p>
            <a:r>
              <a:rPr lang="en-US" sz="1400" dirty="0"/>
              <a:t>    Linked to CZ – indicates if the record is linked to the Community Zone</a:t>
            </a:r>
          </a:p>
          <a:p>
            <a:r>
              <a:rPr lang="en-US" sz="1400" dirty="0"/>
              <a:t>    Linked to NZ – indicates if the record is linked to the Network Zone</a:t>
            </a:r>
          </a:p>
        </p:txBody>
      </p:sp>
      <p:sp>
        <p:nvSpPr>
          <p:cNvPr id="4" name="Rectangle 3">
            <a:extLst>
              <a:ext uri="{FF2B5EF4-FFF2-40B4-BE49-F238E27FC236}">
                <a16:creationId xmlns:a16="http://schemas.microsoft.com/office/drawing/2014/main" id="{9C7E93BB-CAFD-4186-86E8-BDE2A1B1F140}"/>
              </a:ext>
            </a:extLst>
          </p:cNvPr>
          <p:cNvSpPr/>
          <p:nvPr/>
        </p:nvSpPr>
        <p:spPr>
          <a:xfrm>
            <a:off x="6516216" y="2211710"/>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0D40E39-BBA2-4786-8DCB-8C536257520B}"/>
              </a:ext>
            </a:extLst>
          </p:cNvPr>
          <p:cNvSpPr/>
          <p:nvPr/>
        </p:nvSpPr>
        <p:spPr>
          <a:xfrm>
            <a:off x="8028384" y="2211710"/>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905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B934896-5BBC-4500-8538-BD1B90329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2173"/>
            <a:ext cx="9144000" cy="3307809"/>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July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400" dirty="0"/>
              <a:t>The Chinese Classifications (Taiwan) folder was added under the Other Classifications folder in the subject areas in which it appears. This is for creating reports relating to the classification system used for Chinese in Taiwan.</a:t>
            </a:r>
          </a:p>
        </p:txBody>
      </p:sp>
    </p:spTree>
    <p:extLst>
      <p:ext uri="{BB962C8B-B14F-4D97-AF65-F5344CB8AC3E}">
        <p14:creationId xmlns:p14="http://schemas.microsoft.com/office/powerpoint/2010/main" val="4888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DE15A-452F-4381-BFE6-A90FB89E0253}"/>
              </a:ext>
            </a:extLst>
          </p:cNvPr>
          <p:cNvPicPr>
            <a:picLocks noChangeAspect="1"/>
          </p:cNvPicPr>
          <p:nvPr/>
        </p:nvPicPr>
        <p:blipFill>
          <a:blip r:embed="rId2"/>
          <a:stretch>
            <a:fillRect/>
          </a:stretch>
        </p:blipFill>
        <p:spPr>
          <a:xfrm>
            <a:off x="4841784" y="2804096"/>
            <a:ext cx="3240662" cy="2052419"/>
          </a:xfrm>
          <a:prstGeom prst="rect">
            <a:avLst/>
          </a:prstGeom>
          <a:ln>
            <a:solidFill>
              <a:schemeClr val="accent1"/>
            </a:solidFill>
          </a:ln>
        </p:spPr>
      </p:pic>
      <p:pic>
        <p:nvPicPr>
          <p:cNvPr id="3" name="Picture 2">
            <a:extLst>
              <a:ext uri="{FF2B5EF4-FFF2-40B4-BE49-F238E27FC236}">
                <a16:creationId xmlns:a16="http://schemas.microsoft.com/office/drawing/2014/main" id="{E7398A4F-24B9-430D-B3C8-9EB5138249EA}"/>
              </a:ext>
            </a:extLst>
          </p:cNvPr>
          <p:cNvPicPr>
            <a:picLocks noChangeAspect="1"/>
          </p:cNvPicPr>
          <p:nvPr/>
        </p:nvPicPr>
        <p:blipFill>
          <a:blip r:embed="rId3"/>
          <a:stretch>
            <a:fillRect/>
          </a:stretch>
        </p:blipFill>
        <p:spPr>
          <a:xfrm>
            <a:off x="395536" y="2816625"/>
            <a:ext cx="3347871" cy="205938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July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6"/>
            <a:ext cx="8568952" cy="4293917"/>
          </a:xfrm>
        </p:spPr>
        <p:txBody>
          <a:bodyPr>
            <a:noAutofit/>
          </a:bodyPr>
          <a:lstStyle/>
          <a:p>
            <a:r>
              <a:rPr lang="en-US" sz="1600" dirty="0"/>
              <a:t>The following fields were added to the Fulfillment subject area regarding requests: </a:t>
            </a:r>
          </a:p>
          <a:p>
            <a:pPr lvl="1"/>
            <a:r>
              <a:rPr lang="en-US" sz="1600" dirty="0"/>
              <a:t>Loan Details &gt; Is Hold Request Loan – indicates if the loan was initiated by a hold request</a:t>
            </a:r>
          </a:p>
          <a:p>
            <a:pPr lvl="1"/>
            <a:r>
              <a:rPr lang="en-US" sz="1600" dirty="0"/>
              <a:t>Loans &gt; Loans (Not In House) from Hold Request – the number of not in house loans that came from a hold request</a:t>
            </a:r>
          </a:p>
          <a:p>
            <a:pPr lvl="1"/>
            <a:r>
              <a:rPr lang="en-US" sz="1600" dirty="0"/>
              <a:t>Loans &gt; Loans (Not In House) from Booking Request – the number of not in house loans that came from a booking request</a:t>
            </a:r>
          </a:p>
        </p:txBody>
      </p:sp>
      <p:sp>
        <p:nvSpPr>
          <p:cNvPr id="4" name="Rectangle 3">
            <a:extLst>
              <a:ext uri="{FF2B5EF4-FFF2-40B4-BE49-F238E27FC236}">
                <a16:creationId xmlns:a16="http://schemas.microsoft.com/office/drawing/2014/main" id="{9C7E93BB-CAFD-4186-86E8-BDE2A1B1F140}"/>
              </a:ext>
            </a:extLst>
          </p:cNvPr>
          <p:cNvSpPr/>
          <p:nvPr/>
        </p:nvSpPr>
        <p:spPr>
          <a:xfrm>
            <a:off x="971599" y="4136244"/>
            <a:ext cx="2771807"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0D40E39-BBA2-4786-8DCB-8C536257520B}"/>
              </a:ext>
            </a:extLst>
          </p:cNvPr>
          <p:cNvSpPr/>
          <p:nvPr/>
        </p:nvSpPr>
        <p:spPr>
          <a:xfrm>
            <a:off x="5211866" y="4114476"/>
            <a:ext cx="188041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9105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6C3F3A-638B-4996-8B13-067CC9A2FD18}"/>
              </a:ext>
            </a:extLst>
          </p:cNvPr>
          <p:cNvPicPr>
            <a:picLocks noChangeAspect="1"/>
          </p:cNvPicPr>
          <p:nvPr/>
        </p:nvPicPr>
        <p:blipFill>
          <a:blip r:embed="rId2"/>
          <a:stretch>
            <a:fillRect/>
          </a:stretch>
        </p:blipFill>
        <p:spPr>
          <a:xfrm>
            <a:off x="0" y="1740583"/>
            <a:ext cx="9144000" cy="263136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July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95928" y="654096"/>
            <a:ext cx="8840568" cy="4293917"/>
          </a:xfrm>
        </p:spPr>
        <p:txBody>
          <a:bodyPr>
            <a:noAutofit/>
          </a:bodyPr>
          <a:lstStyle/>
          <a:p>
            <a:r>
              <a:rPr lang="en-US" sz="1600" dirty="0"/>
              <a:t>The Creation Date and Time and the Modification Date and Time fields were added to Purchase Requests &gt; Purchase Request Details. These fields expand on the existing Creation Date and Modification Date fields by displaying the time together with the date.</a:t>
            </a:r>
          </a:p>
        </p:txBody>
      </p:sp>
      <p:sp>
        <p:nvSpPr>
          <p:cNvPr id="4" name="Rectangle 3">
            <a:extLst>
              <a:ext uri="{FF2B5EF4-FFF2-40B4-BE49-F238E27FC236}">
                <a16:creationId xmlns:a16="http://schemas.microsoft.com/office/drawing/2014/main" id="{9C7E93BB-CAFD-4186-86E8-BDE2A1B1F140}"/>
              </a:ext>
            </a:extLst>
          </p:cNvPr>
          <p:cNvSpPr/>
          <p:nvPr/>
        </p:nvSpPr>
        <p:spPr>
          <a:xfrm>
            <a:off x="6588224" y="2513022"/>
            <a:ext cx="1303438" cy="185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110E3D2-7D58-4EA7-84F8-EE80C64F3E29}"/>
              </a:ext>
            </a:extLst>
          </p:cNvPr>
          <p:cNvSpPr/>
          <p:nvPr/>
        </p:nvSpPr>
        <p:spPr>
          <a:xfrm>
            <a:off x="7805066" y="2499742"/>
            <a:ext cx="1303438" cy="185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532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312367"/>
          </a:xfrm>
        </p:spPr>
        <p:txBody>
          <a:bodyPr>
            <a:normAutofit/>
          </a:bodyPr>
          <a:lstStyle/>
          <a:p>
            <a:r>
              <a:rPr lang="en-US" sz="2000" dirty="0"/>
              <a:t>Introduction</a:t>
            </a:r>
          </a:p>
          <a:p>
            <a:r>
              <a:rPr lang="en-US" sz="2000" dirty="0"/>
              <a:t>Infrastructure</a:t>
            </a:r>
          </a:p>
          <a:p>
            <a:r>
              <a:rPr lang="en-US" sz="2000" dirty="0"/>
              <a:t>Recent developments</a:t>
            </a:r>
          </a:p>
          <a:p>
            <a:r>
              <a:rPr lang="en-US" sz="2000" dirty="0"/>
              <a:t>Selected tentative upcoming developments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3200" dirty="0"/>
              <a:t>Recent developments – July 2020</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95928" y="654097"/>
            <a:ext cx="8840568" cy="576064"/>
          </a:xfrm>
        </p:spPr>
        <p:txBody>
          <a:bodyPr>
            <a:noAutofit/>
          </a:bodyPr>
          <a:lstStyle/>
          <a:p>
            <a:r>
              <a:rPr lang="en-US" sz="2000" dirty="0"/>
              <a:t>The following fields were added to E-Inventory &gt; Electronic Collections to support the new Central Discovery Index (CDI): </a:t>
            </a:r>
          </a:p>
        </p:txBody>
      </p:sp>
      <p:sp>
        <p:nvSpPr>
          <p:cNvPr id="8" name="Content Placeholder 5">
            <a:extLst>
              <a:ext uri="{FF2B5EF4-FFF2-40B4-BE49-F238E27FC236}">
                <a16:creationId xmlns:a16="http://schemas.microsoft.com/office/drawing/2014/main" id="{8B09C377-A56F-4A6C-AFB8-F36DF6DDE0AB}"/>
              </a:ext>
            </a:extLst>
          </p:cNvPr>
          <p:cNvSpPr txBox="1">
            <a:spLocks/>
          </p:cNvSpPr>
          <p:nvPr/>
        </p:nvSpPr>
        <p:spPr>
          <a:xfrm>
            <a:off x="303432" y="1419622"/>
            <a:ext cx="3908528" cy="339241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No. of Electronic Collections (In Repository + In CDI)</a:t>
            </a:r>
          </a:p>
          <a:p>
            <a:r>
              <a:rPr lang="en-US" sz="1600" dirty="0"/>
              <a:t>No. of Electronic Collections (In Repository + Not In CDI)</a:t>
            </a:r>
          </a:p>
          <a:p>
            <a:r>
              <a:rPr lang="en-US" sz="1600" dirty="0"/>
              <a:t>In CDI</a:t>
            </a:r>
          </a:p>
          <a:p>
            <a:r>
              <a:rPr lang="en-US" sz="1600" dirty="0"/>
              <a:t>Active for Fulltext In CDI</a:t>
            </a:r>
          </a:p>
          <a:p>
            <a:r>
              <a:rPr lang="en-US" sz="1600" dirty="0"/>
              <a:t>Active for Search In CDI</a:t>
            </a:r>
          </a:p>
          <a:p>
            <a:r>
              <a:rPr lang="en-US" sz="1600" dirty="0"/>
              <a:t>CDI Full Text Linking</a:t>
            </a:r>
          </a:p>
          <a:p>
            <a:r>
              <a:rPr lang="en-US" sz="1600" dirty="0"/>
              <a:t>CDI Full Text Rights</a:t>
            </a:r>
          </a:p>
          <a:p>
            <a:r>
              <a:rPr lang="en-US" sz="1600" dirty="0"/>
              <a:t>CDI Newspapers</a:t>
            </a:r>
          </a:p>
        </p:txBody>
      </p:sp>
      <p:sp>
        <p:nvSpPr>
          <p:cNvPr id="9" name="Content Placeholder 5">
            <a:extLst>
              <a:ext uri="{FF2B5EF4-FFF2-40B4-BE49-F238E27FC236}">
                <a16:creationId xmlns:a16="http://schemas.microsoft.com/office/drawing/2014/main" id="{FEC43FB0-A5DB-4FC2-943B-09546B75742A}"/>
              </a:ext>
            </a:extLst>
          </p:cNvPr>
          <p:cNvSpPr txBox="1">
            <a:spLocks/>
          </p:cNvSpPr>
          <p:nvPr/>
        </p:nvSpPr>
        <p:spPr>
          <a:xfrm>
            <a:off x="4211960" y="1419622"/>
            <a:ext cx="4464496" cy="306978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CDI Number of Records</a:t>
            </a:r>
          </a:p>
          <a:p>
            <a:r>
              <a:rPr lang="en-US" sz="1600" dirty="0"/>
              <a:t>CDI Resource Types</a:t>
            </a:r>
          </a:p>
          <a:p>
            <a:r>
              <a:rPr lang="en-US" sz="1600" dirty="0"/>
              <a:t>CDI Search Rights</a:t>
            </a:r>
          </a:p>
          <a:p>
            <a:r>
              <a:rPr lang="en-US" sz="1600" dirty="0"/>
              <a:t>CDI Update Frequency</a:t>
            </a:r>
          </a:p>
          <a:p>
            <a:r>
              <a:rPr lang="en-US" sz="1600" dirty="0"/>
              <a:t>CDI Provider Package Code</a:t>
            </a:r>
          </a:p>
          <a:p>
            <a:r>
              <a:rPr lang="en-US" sz="1600" dirty="0"/>
              <a:t>CDI - Subscribe to only some titles in this collection</a:t>
            </a:r>
          </a:p>
          <a:p>
            <a:r>
              <a:rPr lang="en-US" sz="1600" dirty="0"/>
              <a:t>CDI - Do not show as full text available even if active in Alma</a:t>
            </a:r>
          </a:p>
          <a:p>
            <a:r>
              <a:rPr lang="en-US" sz="1600" dirty="0"/>
              <a:t>CDI Local Note</a:t>
            </a:r>
          </a:p>
        </p:txBody>
      </p:sp>
    </p:spTree>
    <p:extLst>
      <p:ext uri="{BB962C8B-B14F-4D97-AF65-F5344CB8AC3E}">
        <p14:creationId xmlns:p14="http://schemas.microsoft.com/office/powerpoint/2010/main" val="21654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July 2020</a:t>
            </a:r>
          </a:p>
        </p:txBody>
      </p:sp>
      <p:sp>
        <p:nvSpPr>
          <p:cNvPr id="7" name="Rectangle 3">
            <a:extLst>
              <a:ext uri="{FF2B5EF4-FFF2-40B4-BE49-F238E27FC236}">
                <a16:creationId xmlns:a16="http://schemas.microsoft.com/office/drawing/2014/main" id="{47BE9BFF-8EB8-424C-A320-081B2D55DF74}"/>
              </a:ext>
            </a:extLst>
          </p:cNvPr>
          <p:cNvSpPr>
            <a:spLocks noChangeArrowheads="1"/>
          </p:cNvSpPr>
          <p:nvPr/>
        </p:nvSpPr>
        <p:spPr bwMode="auto">
          <a:xfrm>
            <a:off x="108520" y="803214"/>
            <a:ext cx="8207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Idea Exchange - Database usage is now included in usage statistics in the E-Inventory subject area </a:t>
            </a:r>
          </a:p>
        </p:txBody>
      </p:sp>
      <p:pic>
        <p:nvPicPr>
          <p:cNvPr id="12" name="Picture 11">
            <a:extLst>
              <a:ext uri="{FF2B5EF4-FFF2-40B4-BE49-F238E27FC236}">
                <a16:creationId xmlns:a16="http://schemas.microsoft.com/office/drawing/2014/main" id="{D948DC96-500D-4765-ADD6-1AE15E4B69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43" y="803214"/>
            <a:ext cx="285714" cy="285714"/>
          </a:xfrm>
          <a:prstGeom prst="rect">
            <a:avLst/>
          </a:prstGeom>
        </p:spPr>
      </p:pic>
      <p:pic>
        <p:nvPicPr>
          <p:cNvPr id="13" name="Picture 12">
            <a:extLst>
              <a:ext uri="{FF2B5EF4-FFF2-40B4-BE49-F238E27FC236}">
                <a16:creationId xmlns:a16="http://schemas.microsoft.com/office/drawing/2014/main" id="{31179658-F5D7-44BB-8C48-FC2D7D028BFB}"/>
              </a:ext>
            </a:extLst>
          </p:cNvPr>
          <p:cNvPicPr>
            <a:picLocks noChangeAspect="1"/>
          </p:cNvPicPr>
          <p:nvPr/>
        </p:nvPicPr>
        <p:blipFill>
          <a:blip r:embed="rId3"/>
          <a:stretch>
            <a:fillRect/>
          </a:stretch>
        </p:blipFill>
        <p:spPr>
          <a:xfrm>
            <a:off x="1162050" y="1700758"/>
            <a:ext cx="6819900" cy="2743200"/>
          </a:xfrm>
          <a:prstGeom prst="rect">
            <a:avLst/>
          </a:prstGeom>
          <a:ln>
            <a:solidFill>
              <a:schemeClr val="accent1"/>
            </a:solidFill>
          </a:ln>
        </p:spPr>
      </p:pic>
      <p:sp>
        <p:nvSpPr>
          <p:cNvPr id="14" name="Rectangle 13">
            <a:extLst>
              <a:ext uri="{FF2B5EF4-FFF2-40B4-BE49-F238E27FC236}">
                <a16:creationId xmlns:a16="http://schemas.microsoft.com/office/drawing/2014/main" id="{455F676C-01C7-45CE-B052-5538A5896F4E}"/>
              </a:ext>
            </a:extLst>
          </p:cNvPr>
          <p:cNvSpPr/>
          <p:nvPr/>
        </p:nvSpPr>
        <p:spPr>
          <a:xfrm>
            <a:off x="5724128" y="2355726"/>
            <a:ext cx="720080"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3471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4A1D6-D18C-4609-8F12-84532B83FD46}"/>
              </a:ext>
            </a:extLst>
          </p:cNvPr>
          <p:cNvPicPr>
            <a:picLocks noChangeAspect="1"/>
          </p:cNvPicPr>
          <p:nvPr/>
        </p:nvPicPr>
        <p:blipFill>
          <a:blip r:embed="rId2"/>
          <a:stretch>
            <a:fillRect/>
          </a:stretch>
        </p:blipFill>
        <p:spPr>
          <a:xfrm>
            <a:off x="0" y="1880400"/>
            <a:ext cx="9144000" cy="270757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sz="2400" dirty="0"/>
              <a:t>Recent developments – July 2020</a:t>
            </a:r>
          </a:p>
        </p:txBody>
      </p:sp>
      <p:sp>
        <p:nvSpPr>
          <p:cNvPr id="7" name="Rectangle 3">
            <a:extLst>
              <a:ext uri="{FF2B5EF4-FFF2-40B4-BE49-F238E27FC236}">
                <a16:creationId xmlns:a16="http://schemas.microsoft.com/office/drawing/2014/main" id="{47BE9BFF-8EB8-424C-A320-081B2D55DF74}"/>
              </a:ext>
            </a:extLst>
          </p:cNvPr>
          <p:cNvSpPr>
            <a:spLocks noChangeArrowheads="1"/>
          </p:cNvSpPr>
          <p:nvPr/>
        </p:nvSpPr>
        <p:spPr bwMode="auto">
          <a:xfrm>
            <a:off x="108520" y="941713"/>
            <a:ext cx="82078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14" name="Rectangle 13">
            <a:extLst>
              <a:ext uri="{FF2B5EF4-FFF2-40B4-BE49-F238E27FC236}">
                <a16:creationId xmlns:a16="http://schemas.microsoft.com/office/drawing/2014/main" id="{455F676C-01C7-45CE-B052-5538A5896F4E}"/>
              </a:ext>
            </a:extLst>
          </p:cNvPr>
          <p:cNvSpPr/>
          <p:nvPr/>
        </p:nvSpPr>
        <p:spPr>
          <a:xfrm>
            <a:off x="3851920" y="2214572"/>
            <a:ext cx="1944216" cy="357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2DCF3BD-C449-48CF-8089-9BD8C748B367}"/>
              </a:ext>
            </a:extLst>
          </p:cNvPr>
          <p:cNvSpPr/>
          <p:nvPr/>
        </p:nvSpPr>
        <p:spPr>
          <a:xfrm>
            <a:off x="6804248" y="2214572"/>
            <a:ext cx="1944216" cy="3571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2108D3A-B361-4D35-B545-85E50E119D22}"/>
              </a:ext>
            </a:extLst>
          </p:cNvPr>
          <p:cNvSpPr/>
          <p:nvPr/>
        </p:nvSpPr>
        <p:spPr>
          <a:xfrm>
            <a:off x="293344" y="796290"/>
            <a:ext cx="8671144" cy="695340"/>
          </a:xfrm>
          <a:prstGeom prst="rect">
            <a:avLst/>
          </a:prstGeom>
        </p:spPr>
        <p:txBody>
          <a:bodyPr vert="horz" lIns="91440" tIns="45720" rIns="91440" bIns="45720" rtlCol="0">
            <a:noAutofit/>
          </a:bodyPr>
          <a:lstStyle/>
          <a:p>
            <a:pPr marL="228600" indent="-228600">
              <a:spcBef>
                <a:spcPts val="600"/>
              </a:spcBef>
              <a:buClr>
                <a:schemeClr val="accent1"/>
              </a:buClr>
              <a:buFont typeface="Arial" panose="020B0604020202020204" pitchFamily="34" charset="0"/>
              <a:buChar char="•"/>
            </a:pPr>
            <a:r>
              <a:rPr lang="en-US" sz="2000" dirty="0">
                <a:solidFill>
                  <a:schemeClr val="tx1">
                    <a:lumMod val="85000"/>
                    <a:lumOff val="15000"/>
                  </a:schemeClr>
                </a:solidFill>
              </a:rPr>
              <a:t>The </a:t>
            </a:r>
            <a:r>
              <a:rPr lang="en-US" sz="2000" dirty="0">
                <a:solidFill>
                  <a:schemeClr val="tx1">
                    <a:lumMod val="85000"/>
                    <a:lumOff val="15000"/>
                  </a:schemeClr>
                </a:solidFill>
                <a:hlinkClick r:id="rId3"/>
              </a:rPr>
              <a:t>documentation for Bibliographic Details</a:t>
            </a:r>
            <a:r>
              <a:rPr lang="en-US" sz="2000" dirty="0">
                <a:solidFill>
                  <a:schemeClr val="tx1">
                    <a:lumMod val="85000"/>
                    <a:lumOff val="15000"/>
                  </a:schemeClr>
                </a:solidFill>
              </a:rPr>
              <a:t> now clearly states where each field comes from and differentiates between MARC21 and UNIMARC</a:t>
            </a:r>
          </a:p>
        </p:txBody>
      </p:sp>
    </p:spTree>
    <p:extLst>
      <p:ext uri="{BB962C8B-B14F-4D97-AF65-F5344CB8AC3E}">
        <p14:creationId xmlns:p14="http://schemas.microsoft.com/office/powerpoint/2010/main" val="229970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sz="2600" dirty="0"/>
              <a:t>Selected tentative upcoming developments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Tree>
    <p:extLst>
      <p:ext uri="{BB962C8B-B14F-4D97-AF65-F5344CB8AC3E}">
        <p14:creationId xmlns:p14="http://schemas.microsoft.com/office/powerpoint/2010/main" val="492569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Selected tentative upcoming developments</a:t>
            </a:r>
          </a:p>
        </p:txBody>
      </p:sp>
      <p:sp>
        <p:nvSpPr>
          <p:cNvPr id="6" name="Content Placeholder 5">
            <a:extLst>
              <a:ext uri="{FF2B5EF4-FFF2-40B4-BE49-F238E27FC236}">
                <a16:creationId xmlns:a16="http://schemas.microsoft.com/office/drawing/2014/main" id="{B4CB7F9C-72EB-43BA-BA90-136BFDA3FFF5}"/>
              </a:ext>
            </a:extLst>
          </p:cNvPr>
          <p:cNvSpPr>
            <a:spLocks noGrp="1"/>
          </p:cNvSpPr>
          <p:nvPr>
            <p:ph idx="1"/>
          </p:nvPr>
        </p:nvSpPr>
        <p:spPr>
          <a:xfrm>
            <a:off x="251520" y="1726599"/>
            <a:ext cx="8568952" cy="3077399"/>
          </a:xfrm>
        </p:spPr>
        <p:txBody>
          <a:bodyPr>
            <a:normAutofit/>
          </a:bodyPr>
          <a:lstStyle/>
          <a:p>
            <a:r>
              <a:rPr lang="en-US" dirty="0"/>
              <a:t>August: The "Date Key" in the "Event Date" dimension of the "Events" Subject Area will include timestamp and not only date</a:t>
            </a:r>
          </a:p>
          <a:p>
            <a:r>
              <a:rPr lang="en-US" dirty="0"/>
              <a:t>August: Adding full LDR and full 008 to bibliographic details and holding details folder. Adding specific positions of the 008 to the bibliographic details folder.</a:t>
            </a:r>
          </a:p>
          <a:p>
            <a:endParaRPr lang="en-US" dirty="0"/>
          </a:p>
        </p:txBody>
      </p:sp>
      <p:sp>
        <p:nvSpPr>
          <p:cNvPr id="7" name="Content Placeholder 5">
            <a:extLst>
              <a:ext uri="{FF2B5EF4-FFF2-40B4-BE49-F238E27FC236}">
                <a16:creationId xmlns:a16="http://schemas.microsoft.com/office/drawing/2014/main" id="{28DD7B9C-7F4D-4511-86BF-47151428D9C9}"/>
              </a:ext>
            </a:extLst>
          </p:cNvPr>
          <p:cNvSpPr txBox="1">
            <a:spLocks/>
          </p:cNvSpPr>
          <p:nvPr/>
        </p:nvSpPr>
        <p:spPr>
          <a:xfrm>
            <a:off x="251520" y="699543"/>
            <a:ext cx="8568952" cy="7920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These are tentative plans with no commitments and subject to change</a:t>
            </a:r>
          </a:p>
          <a:p>
            <a:endParaRPr lang="en-US" dirty="0"/>
          </a:p>
        </p:txBody>
      </p:sp>
    </p:spTree>
    <p:extLst>
      <p:ext uri="{BB962C8B-B14F-4D97-AF65-F5344CB8AC3E}">
        <p14:creationId xmlns:p14="http://schemas.microsoft.com/office/powerpoint/2010/main" val="586509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Selected tentative upcoming developments</a:t>
            </a:r>
          </a:p>
        </p:txBody>
      </p:sp>
      <p:sp>
        <p:nvSpPr>
          <p:cNvPr id="6" name="Content Placeholder 5">
            <a:extLst>
              <a:ext uri="{FF2B5EF4-FFF2-40B4-BE49-F238E27FC236}">
                <a16:creationId xmlns:a16="http://schemas.microsoft.com/office/drawing/2014/main" id="{B4CB7F9C-72EB-43BA-BA90-136BFDA3FFF5}"/>
              </a:ext>
            </a:extLst>
          </p:cNvPr>
          <p:cNvSpPr>
            <a:spLocks noGrp="1"/>
          </p:cNvSpPr>
          <p:nvPr>
            <p:ph idx="1"/>
          </p:nvPr>
        </p:nvSpPr>
        <p:spPr>
          <a:xfrm>
            <a:off x="179512" y="1033050"/>
            <a:ext cx="8568952" cy="3077399"/>
          </a:xfrm>
        </p:spPr>
        <p:txBody>
          <a:bodyPr>
            <a:normAutofit lnSpcReduction="10000"/>
          </a:bodyPr>
          <a:lstStyle/>
          <a:p>
            <a:r>
              <a:rPr lang="en-US" dirty="0"/>
              <a:t>September: In the dashboard "Title level overlap analysis" at "/shared/Alma/Titles/Dashboards" add two new tabs: "Only P" and "Only E"</a:t>
            </a:r>
          </a:p>
          <a:p>
            <a:r>
              <a:rPr lang="en-US" dirty="0"/>
              <a:t>September: Adding three new bibliographic ID fields to the "Find Overlap By" pull down box of the "Title level overlap analysis" :</a:t>
            </a:r>
            <a:br>
              <a:rPr lang="en-US" dirty="0"/>
            </a:br>
            <a:r>
              <a:rPr lang="en-US" dirty="0"/>
              <a:t>1. ISBN single (normalized)</a:t>
            </a:r>
            <a:br>
              <a:rPr lang="en-US" dirty="0"/>
            </a:br>
            <a:r>
              <a:rPr lang="en-US" dirty="0"/>
              <a:t>2. ISSN single (normalized)</a:t>
            </a:r>
            <a:br>
              <a:rPr lang="en-US" dirty="0"/>
            </a:br>
            <a:r>
              <a:rPr lang="en-US" dirty="0"/>
              <a:t>3. OCLC Control Number single (035a).</a:t>
            </a:r>
          </a:p>
        </p:txBody>
      </p:sp>
    </p:spTree>
    <p:extLst>
      <p:ext uri="{BB962C8B-B14F-4D97-AF65-F5344CB8AC3E}">
        <p14:creationId xmlns:p14="http://schemas.microsoft.com/office/powerpoint/2010/main" val="274094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Selected tentative upcoming developments</a:t>
            </a:r>
          </a:p>
        </p:txBody>
      </p:sp>
      <p:sp>
        <p:nvSpPr>
          <p:cNvPr id="6" name="Content Placeholder 5">
            <a:extLst>
              <a:ext uri="{FF2B5EF4-FFF2-40B4-BE49-F238E27FC236}">
                <a16:creationId xmlns:a16="http://schemas.microsoft.com/office/drawing/2014/main" id="{B4CB7F9C-72EB-43BA-BA90-136BFDA3FFF5}"/>
              </a:ext>
            </a:extLst>
          </p:cNvPr>
          <p:cNvSpPr>
            <a:spLocks noGrp="1"/>
          </p:cNvSpPr>
          <p:nvPr>
            <p:ph idx="1"/>
          </p:nvPr>
        </p:nvSpPr>
        <p:spPr>
          <a:xfrm>
            <a:off x="179512" y="1033050"/>
            <a:ext cx="8568952" cy="3077399"/>
          </a:xfrm>
        </p:spPr>
        <p:txBody>
          <a:bodyPr>
            <a:normAutofit fontScale="92500"/>
          </a:bodyPr>
          <a:lstStyle/>
          <a:p>
            <a:r>
              <a:rPr lang="en-US" dirty="0"/>
              <a:t>September: Adding default reports and dashboards for the APIs subject area which was added in May.</a:t>
            </a:r>
          </a:p>
          <a:p>
            <a:r>
              <a:rPr lang="en-US" dirty="0"/>
              <a:t>September: New subject area called "Analytics Objects" which will include information about analytics objects</a:t>
            </a:r>
          </a:p>
          <a:p>
            <a:pPr lvl="1"/>
            <a:r>
              <a:rPr lang="en-US" dirty="0"/>
              <a:t>    How many of each object type does the institution have</a:t>
            </a:r>
          </a:p>
          <a:p>
            <a:pPr lvl="1"/>
            <a:r>
              <a:rPr lang="en-US" dirty="0"/>
              <a:t>    How many users added a widget to his / her dashboard</a:t>
            </a:r>
          </a:p>
          <a:p>
            <a:pPr lvl="1"/>
            <a:r>
              <a:rPr lang="en-US" dirty="0"/>
              <a:t>    How many users subscribed to a scheduled report or scheduled dashboard</a:t>
            </a:r>
          </a:p>
          <a:p>
            <a:pPr lvl="1"/>
            <a:r>
              <a:rPr lang="en-US" dirty="0"/>
              <a:t>    Names and locations of each object type</a:t>
            </a:r>
          </a:p>
          <a:p>
            <a:endParaRPr lang="en-US" dirty="0"/>
          </a:p>
        </p:txBody>
      </p:sp>
    </p:spTree>
    <p:extLst>
      <p:ext uri="{BB962C8B-B14F-4D97-AF65-F5344CB8AC3E}">
        <p14:creationId xmlns:p14="http://schemas.microsoft.com/office/powerpoint/2010/main" val="1669264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Selected tentative upcoming developments</a:t>
            </a:r>
          </a:p>
        </p:txBody>
      </p:sp>
      <p:sp>
        <p:nvSpPr>
          <p:cNvPr id="6" name="Content Placeholder 5">
            <a:extLst>
              <a:ext uri="{FF2B5EF4-FFF2-40B4-BE49-F238E27FC236}">
                <a16:creationId xmlns:a16="http://schemas.microsoft.com/office/drawing/2014/main" id="{B4CB7F9C-72EB-43BA-BA90-136BFDA3FFF5}"/>
              </a:ext>
            </a:extLst>
          </p:cNvPr>
          <p:cNvSpPr>
            <a:spLocks noGrp="1"/>
          </p:cNvSpPr>
          <p:nvPr>
            <p:ph idx="1"/>
          </p:nvPr>
        </p:nvSpPr>
        <p:spPr>
          <a:xfrm>
            <a:off x="179512" y="1033050"/>
            <a:ext cx="8568952" cy="3077399"/>
          </a:xfrm>
        </p:spPr>
        <p:txBody>
          <a:bodyPr>
            <a:normAutofit/>
          </a:bodyPr>
          <a:lstStyle/>
          <a:p>
            <a:r>
              <a:rPr lang="en-US" dirty="0"/>
              <a:t>Oct. – Dec.: Now subject area for local authorities</a:t>
            </a:r>
          </a:p>
          <a:p>
            <a:r>
              <a:rPr lang="en-US" dirty="0"/>
              <a:t>Oct. – Dec. New fields for 020 subfield a and 022 subfield a</a:t>
            </a:r>
          </a:p>
          <a:p>
            <a:pPr lvl="1"/>
            <a:r>
              <a:rPr lang="en-US" dirty="0"/>
              <a:t>020 a (and no other subfield(s) such as z) </a:t>
            </a:r>
          </a:p>
          <a:p>
            <a:pPr lvl="1"/>
            <a:r>
              <a:rPr lang="en-US" dirty="0"/>
              <a:t>022 a (and no other subfield(s) such as z)</a:t>
            </a:r>
          </a:p>
          <a:p>
            <a:r>
              <a:rPr lang="en-US" dirty="0"/>
              <a:t>Oct. – Dec. Add resource sharing borrowing request fields Volume, Issue, Pages/Start/End to borrowing requests subject area</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17462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sz="26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787043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We stated last time:</a:t>
            </a:r>
          </a:p>
          <a:p>
            <a:pPr lvl="1"/>
            <a:r>
              <a:rPr lang="en-US" sz="2400" dirty="0"/>
              <a:t>Alma Analytics development for the remainder of 2020 is focusing on two central areas: </a:t>
            </a:r>
            <a:br>
              <a:rPr lang="en-US" sz="2400" dirty="0"/>
            </a:br>
            <a:endParaRPr lang="en-US" sz="2400" dirty="0"/>
          </a:p>
          <a:p>
            <a:pPr lvl="2"/>
            <a:r>
              <a:rPr lang="en-US" sz="2400" dirty="0"/>
              <a:t>Infrastructure</a:t>
            </a:r>
          </a:p>
          <a:p>
            <a:pPr lvl="2"/>
            <a:r>
              <a:rPr lang="en-US" sz="2400" dirty="0"/>
              <a:t>Ongoing Analytics Developments such as subject areas, fields, etc.</a:t>
            </a:r>
          </a:p>
          <a:p>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00380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sz="2600" dirty="0"/>
              <a:t>Infrastructure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Infrastructure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The planned infrastructure upgrade is currently happening (and much completed)</a:t>
            </a:r>
          </a:p>
          <a:p>
            <a:endParaRPr lang="en-US" dirty="0"/>
          </a:p>
          <a:p>
            <a:pPr lvl="1"/>
            <a:r>
              <a:rPr lang="en-US" dirty="0"/>
              <a:t>The schedule and rollout to upgrade to “Oracle In-Memory” (for faster report running) as described </a:t>
            </a:r>
            <a:r>
              <a:rPr lang="en-US" dirty="0">
                <a:hlinkClick r:id="rId2"/>
              </a:rPr>
              <a:t>here</a:t>
            </a:r>
            <a:r>
              <a:rPr lang="en-US" dirty="0"/>
              <a:t> has already completed on all instances except for CN01 (which is coming soon).</a:t>
            </a:r>
          </a:p>
          <a:p>
            <a:pPr lvl="1"/>
            <a:endParaRPr lang="en-US" dirty="0"/>
          </a:p>
          <a:p>
            <a:pPr lvl="1"/>
            <a:r>
              <a:rPr lang="en-US" dirty="0"/>
              <a:t>The schedule and rollout to upgrade to “OAS (Oracle Analytics Server) and DV (Data Visualization)” is </a:t>
            </a:r>
            <a:r>
              <a:rPr lang="en-US" b="1" dirty="0"/>
              <a:t>already underway </a:t>
            </a:r>
            <a:r>
              <a:rPr lang="en-US" dirty="0"/>
              <a:t>as described </a:t>
            </a:r>
            <a:r>
              <a:rPr lang="en-US" dirty="0">
                <a:hlinkClick r:id="rId2"/>
              </a:rPr>
              <a:t>here</a:t>
            </a:r>
            <a:r>
              <a:rPr lang="en-US" dirty="0"/>
              <a:t> .</a:t>
            </a:r>
          </a:p>
          <a:p>
            <a:pPr lvl="1"/>
            <a:endParaRPr lang="en-US" dirty="0"/>
          </a:p>
          <a:p>
            <a:pPr lvl="1"/>
            <a:endParaRPr lang="en-US" dirty="0"/>
          </a:p>
          <a:p>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941723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Infrastructure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Specific improvements in time for running of reports can be see in </a:t>
            </a:r>
            <a:r>
              <a:rPr lang="en-US" dirty="0">
                <a:hlinkClick r:id="rId2" tooltip="Analytics - Infrastructure Improvements in 2020.pptx"/>
              </a:rPr>
              <a:t>Infrastructure Improvements in 2020</a:t>
            </a:r>
            <a:r>
              <a:rPr lang="en-US" dirty="0"/>
              <a:t>.  The report running time is </a:t>
            </a:r>
            <a:r>
              <a:rPr lang="en-US" b="1" dirty="0"/>
              <a:t>way faster</a:t>
            </a:r>
            <a:r>
              <a:rPr lang="en-US" dirty="0"/>
              <a:t>.</a:t>
            </a:r>
          </a:p>
          <a:p>
            <a:pPr marL="457200" indent="-457200">
              <a:buFont typeface="+mj-lt"/>
              <a:buAutoNum type="arabicPeriod"/>
            </a:pPr>
            <a:endParaRPr lang="en-US" dirty="0"/>
          </a:p>
        </p:txBody>
      </p:sp>
    </p:spTree>
    <p:extLst>
      <p:ext uri="{BB962C8B-B14F-4D97-AF65-F5344CB8AC3E}">
        <p14:creationId xmlns:p14="http://schemas.microsoft.com/office/powerpoint/2010/main" val="316763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Infrastructure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lvl="0"/>
            <a:r>
              <a:rPr lang="en-US" dirty="0"/>
              <a:t>Note the extensive documentation to learn more about both OAS and DV and how they interact with Alma, Primo VE, Leganto and Esploro:</a:t>
            </a:r>
          </a:p>
          <a:p>
            <a:pPr lvl="1"/>
            <a:r>
              <a:rPr lang="en-US" u="sng" dirty="0">
                <a:hlinkClick r:id="rId2" tooltip="https://www.youtube.com/user/ExLibrisLtd/search?query=OAS+and+DV"/>
              </a:rPr>
              <a:t>YouTube videos about OAS (Oracle Analytics Server) and DV (Data Visualization)</a:t>
            </a:r>
            <a:endParaRPr lang="en-US" dirty="0"/>
          </a:p>
          <a:p>
            <a:pPr lvl="1"/>
            <a:r>
              <a:rPr lang="en-US" u="sng" dirty="0">
                <a:hlinkClick r:id="rId3" tooltip="https://developers.exlibrisgroup.com/blog/?tag=oas"/>
              </a:rPr>
              <a:t>Blogs about OAS (Oracle Analytics Server) and DV (Data Visualization)</a:t>
            </a:r>
            <a:endParaRPr lang="en-US" dirty="0"/>
          </a:p>
          <a:p>
            <a:endParaRPr lang="en-US" dirty="0"/>
          </a:p>
          <a:p>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90052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r>
              <a:rPr lang="en-US" sz="2600" dirty="0"/>
              <a:t>Recent developments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3598295033"/>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16430</TotalTime>
  <Words>1134</Words>
  <Application>Microsoft Office PowerPoint</Application>
  <PresentationFormat>On-screen Show (16:9)</PresentationFormat>
  <Paragraphs>134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Ex_Libris_2020</vt:lpstr>
      <vt:lpstr>Alma Analytics Quarterly Update For the Analytics SIWG July 2020</vt:lpstr>
      <vt:lpstr>PowerPoint Presentation</vt:lpstr>
      <vt:lpstr>Introduction</vt:lpstr>
      <vt:lpstr>Introduction</vt:lpstr>
      <vt:lpstr>Infrastructure</vt:lpstr>
      <vt:lpstr>Infrastructure</vt:lpstr>
      <vt:lpstr>Infrastructure</vt:lpstr>
      <vt:lpstr>Infrastructure</vt:lpstr>
      <vt:lpstr>Recent developments</vt:lpstr>
      <vt:lpstr>Recent developments – May 2020</vt:lpstr>
      <vt:lpstr>Recent developments – May 2020</vt:lpstr>
      <vt:lpstr>Recent developments – May 2020</vt:lpstr>
      <vt:lpstr>Recent developments – June 2020</vt:lpstr>
      <vt:lpstr>Recent developments – June 2020</vt:lpstr>
      <vt:lpstr>Recent developments – July 2020</vt:lpstr>
      <vt:lpstr>Recent developments – July 2020</vt:lpstr>
      <vt:lpstr>Recent developments – July 2020</vt:lpstr>
      <vt:lpstr>Recent developments – July 2020</vt:lpstr>
      <vt:lpstr>Recent developments – July 2020</vt:lpstr>
      <vt:lpstr>Recent developments – July 2020</vt:lpstr>
      <vt:lpstr>Recent developments – July 2020</vt:lpstr>
      <vt:lpstr>Recent developments – July 2020</vt:lpstr>
      <vt:lpstr>Selected tentative upcoming developments</vt:lpstr>
      <vt:lpstr>Selected tentative upcoming developments</vt:lpstr>
      <vt:lpstr>Selected tentative upcoming developments</vt:lpstr>
      <vt:lpstr>Selected tentative upcoming developments</vt:lpstr>
      <vt:lpstr>Selected tentative upcoming developments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717</cp:revision>
  <dcterms:created xsi:type="dcterms:W3CDTF">2017-01-02T15:10:30Z</dcterms:created>
  <dcterms:modified xsi:type="dcterms:W3CDTF">2020-07-12T12:15:50Z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