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732" r:id="rId2"/>
    <p:sldId id="1734" r:id="rId3"/>
    <p:sldId id="1733" r:id="rId4"/>
    <p:sldId id="1736" r:id="rId5"/>
    <p:sldId id="1735" r:id="rId6"/>
    <p:sldId id="1737" r:id="rId7"/>
    <p:sldId id="1738" r:id="rId8"/>
    <p:sldId id="1739" r:id="rId9"/>
    <p:sldId id="1740" r:id="rId10"/>
    <p:sldId id="171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04A06-D598-4764-A914-C78EC081C55B}" v="1" dt="2020-02-06T12:26:33.124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90" d="100"/>
          <a:sy n="90" d="100"/>
        </p:scale>
        <p:origin x="90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30Fulfillment/080Configuring_Fulfillment/090Resource_Sharing#Configuring_Patron_Queries" TargetMode="External"/><Relationship Id="rId2" Type="http://schemas.openxmlformats.org/officeDocument/2006/relationships/hyperlink" Target="https://knowledge.exlibrisgroup.com/Alma/Product_Documentation/010Alma_Online_Help_(English)/050Administration/050Configuring_General_Alma_Functions/070Configuring_Alma_Letters#Example_Letter_Customization:_Query_to_Patron_Letter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F976-011D-40A5-A98D-413B159E7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Customizing Query to Patron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FE6CA-BF9E-4672-8BF9-8EC769479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E3DB6-409E-4418-87E2-F2CD5120AD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0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7C673-2EA1-45B7-9DE8-B410C83AE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232474-562A-45E3-9FDF-94EFED27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Query to Patron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685294-0865-4E5D-AC1D-056FC9C95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779" y="2175863"/>
            <a:ext cx="6848475" cy="2619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E42BFD-A376-40C8-AC74-BCCA77C856F9}"/>
              </a:ext>
            </a:extLst>
          </p:cNvPr>
          <p:cNvSpPr/>
          <p:nvPr/>
        </p:nvSpPr>
        <p:spPr>
          <a:xfrm>
            <a:off x="395537" y="89986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Fulfillment ‘Other Settings’ </a:t>
            </a:r>
            <a:r>
              <a:rPr lang="en-US" dirty="0" err="1"/>
              <a:t>send_query_to_patron_use_xsl</a:t>
            </a:r>
            <a:r>
              <a:rPr lang="en-US" dirty="0"/>
              <a:t> parameter must be set to true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Fulfillment Configuration page allows adding patron query types</a:t>
            </a:r>
          </a:p>
        </p:txBody>
      </p:sp>
    </p:spTree>
    <p:extLst>
      <p:ext uri="{BB962C8B-B14F-4D97-AF65-F5344CB8AC3E}">
        <p14:creationId xmlns:p14="http://schemas.microsoft.com/office/powerpoint/2010/main" val="252797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2B0E8C-E321-4D48-B260-004FEC86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Query to Patron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DAC77A-1887-496B-B241-2C2BB7689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174" y="771550"/>
            <a:ext cx="6027927" cy="39798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1D42A1-36B9-4538-9256-7318430E41AC}"/>
              </a:ext>
            </a:extLst>
          </p:cNvPr>
          <p:cNvSpPr txBox="1"/>
          <p:nvPr/>
        </p:nvSpPr>
        <p:spPr>
          <a:xfrm>
            <a:off x="6876256" y="105958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 to 30 types may be added</a:t>
            </a:r>
          </a:p>
        </p:txBody>
      </p:sp>
    </p:spTree>
    <p:extLst>
      <p:ext uri="{BB962C8B-B14F-4D97-AF65-F5344CB8AC3E}">
        <p14:creationId xmlns:p14="http://schemas.microsoft.com/office/powerpoint/2010/main" val="324646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61011B-19B0-418B-A31B-DB3316826F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23365-46B9-4E41-B6C8-73CE04A9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Query to Patron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5DBF6D-8F1B-4E6C-8465-773DC213D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133" y="631204"/>
            <a:ext cx="5904656" cy="1679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CBC566-9A7F-4D28-8A1D-C0D613097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751" y="1995686"/>
            <a:ext cx="4410075" cy="2733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BEF79200-BF3D-4747-B454-5977BD1EC1DE}"/>
              </a:ext>
            </a:extLst>
          </p:cNvPr>
          <p:cNvCxnSpPr>
            <a:stCxn id="5" idx="3"/>
          </p:cNvCxnSpPr>
          <p:nvPr/>
        </p:nvCxnSpPr>
        <p:spPr>
          <a:xfrm>
            <a:off x="6270789" y="1470994"/>
            <a:ext cx="677475" cy="83979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91EE75-CAE0-4688-A77E-C376C28AA370}"/>
              </a:ext>
            </a:extLst>
          </p:cNvPr>
          <p:cNvSpPr txBox="1"/>
          <p:nvPr/>
        </p:nvSpPr>
        <p:spPr>
          <a:xfrm>
            <a:off x="357996" y="2542849"/>
            <a:ext cx="3580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types appear in the drop down when selecting ‘Send Query to Patron’ for a borrowing request</a:t>
            </a:r>
          </a:p>
        </p:txBody>
      </p:sp>
    </p:spTree>
    <p:extLst>
      <p:ext uri="{BB962C8B-B14F-4D97-AF65-F5344CB8AC3E}">
        <p14:creationId xmlns:p14="http://schemas.microsoft.com/office/powerpoint/2010/main" val="73494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1DBBFD-6E37-45FE-B25D-C1DD140ECF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C8CB49-DE08-4C02-A8C1-8E270013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Query to Patron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9F1B5A-8B89-4B39-9889-9AAE785BD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1" y="788883"/>
            <a:ext cx="5581160" cy="3079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C4A91D-4763-49BD-87D8-0DB48ED96ECB}"/>
              </a:ext>
            </a:extLst>
          </p:cNvPr>
          <p:cNvSpPr txBox="1"/>
          <p:nvPr/>
        </p:nvSpPr>
        <p:spPr>
          <a:xfrm>
            <a:off x="6084167" y="795842"/>
            <a:ext cx="28083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templates use the same Alma letter – ‘Query to Patron Letter’.</a:t>
            </a:r>
          </a:p>
          <a:p>
            <a:endParaRPr lang="en-US" dirty="0"/>
          </a:p>
          <a:p>
            <a:r>
              <a:rPr lang="en-US" dirty="0"/>
              <a:t>Each label in the Labels tab for this letter is duplicated, 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</a:rPr>
              <a:t>Type_1</a:t>
            </a:r>
            <a:r>
              <a:rPr lang="en-US" dirty="0"/>
              <a:t>_query_line_</a:t>
            </a:r>
            <a:r>
              <a:rPr lang="en-US" dirty="0">
                <a:highlight>
                  <a:srgbClr val="FFFF00"/>
                </a:highlight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</a:rPr>
              <a:t>Type_2</a:t>
            </a:r>
            <a:r>
              <a:rPr lang="en-US" dirty="0"/>
              <a:t>_query_line_</a:t>
            </a:r>
            <a:r>
              <a:rPr lang="en-US" dirty="0">
                <a:highlight>
                  <a:srgbClr val="FFFF00"/>
                </a:highlight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</a:rPr>
              <a:t>Type_1</a:t>
            </a:r>
            <a:r>
              <a:rPr lang="en-US" dirty="0"/>
              <a:t>_query_line_</a:t>
            </a:r>
            <a:r>
              <a:rPr lang="en-US" dirty="0">
                <a:highlight>
                  <a:srgbClr val="FFFF00"/>
                </a:highlight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</a:rPr>
              <a:t>Type_2</a:t>
            </a:r>
            <a:r>
              <a:rPr lang="en-US" dirty="0"/>
              <a:t>_query_line_</a:t>
            </a:r>
            <a:r>
              <a:rPr lang="en-US" dirty="0">
                <a:highlight>
                  <a:srgbClr val="FFFF00"/>
                </a:highlight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8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9FFB4B-84AD-465A-B706-9D811DD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4DA7B4-DA16-4B92-8405-AFE1555A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Query to Patron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DF1A1-0388-457C-8ECB-F16E5C1B0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Each label in the Labels tab for this letter is duplicated, for example:</a:t>
            </a:r>
          </a:p>
          <a:p>
            <a:pPr marL="742950" lvl="1" indent="-285750"/>
            <a:r>
              <a:rPr lang="en-US" sz="1400" dirty="0">
                <a:highlight>
                  <a:srgbClr val="00FF00"/>
                </a:highlight>
              </a:rPr>
              <a:t>Type_1</a:t>
            </a:r>
            <a:r>
              <a:rPr lang="en-US" sz="1400" dirty="0"/>
              <a:t>_query_line_</a:t>
            </a:r>
            <a:r>
              <a:rPr lang="en-US" sz="1400" dirty="0">
                <a:highlight>
                  <a:srgbClr val="FFFF00"/>
                </a:highlight>
              </a:rPr>
              <a:t>1</a:t>
            </a:r>
          </a:p>
          <a:p>
            <a:pPr marL="742950" lvl="1" indent="-285750"/>
            <a:r>
              <a:rPr lang="en-US" sz="1400" dirty="0">
                <a:highlight>
                  <a:srgbClr val="00FF00"/>
                </a:highlight>
              </a:rPr>
              <a:t>Type_2</a:t>
            </a:r>
            <a:r>
              <a:rPr lang="en-US" sz="1400" dirty="0"/>
              <a:t>_query_line_</a:t>
            </a:r>
            <a:r>
              <a:rPr lang="en-US" sz="1400" dirty="0">
                <a:highlight>
                  <a:srgbClr val="FFFF00"/>
                </a:highlight>
              </a:rPr>
              <a:t>1</a:t>
            </a:r>
          </a:p>
          <a:p>
            <a:pPr marL="742950" lvl="1" indent="-285750"/>
            <a:r>
              <a:rPr lang="en-US" sz="1400" dirty="0"/>
              <a:t>…</a:t>
            </a:r>
          </a:p>
          <a:p>
            <a:pPr marL="742950" lvl="1" indent="-285750"/>
            <a:r>
              <a:rPr lang="en-US" sz="1400" dirty="0">
                <a:highlight>
                  <a:srgbClr val="00FF00"/>
                </a:highlight>
              </a:rPr>
              <a:t>Type_1</a:t>
            </a:r>
            <a:r>
              <a:rPr lang="en-US" sz="1400" dirty="0"/>
              <a:t>_query_line_</a:t>
            </a:r>
            <a:r>
              <a:rPr lang="en-US" sz="1400" dirty="0">
                <a:highlight>
                  <a:srgbClr val="FFFF00"/>
                </a:highlight>
              </a:rPr>
              <a:t>2</a:t>
            </a:r>
          </a:p>
          <a:p>
            <a:pPr marL="742950" lvl="1" indent="-285750"/>
            <a:r>
              <a:rPr lang="en-US" sz="1400" dirty="0">
                <a:highlight>
                  <a:srgbClr val="00FF00"/>
                </a:highlight>
              </a:rPr>
              <a:t>Type_2</a:t>
            </a:r>
            <a:r>
              <a:rPr lang="en-US" sz="1400" dirty="0"/>
              <a:t>_query_line_</a:t>
            </a:r>
            <a:r>
              <a:rPr lang="en-US" sz="1400" dirty="0">
                <a:highlight>
                  <a:srgbClr val="FFFF00"/>
                </a:highlight>
              </a:rPr>
              <a:t>2</a:t>
            </a:r>
          </a:p>
          <a:p>
            <a:endParaRPr lang="en-US" sz="1800" dirty="0"/>
          </a:p>
          <a:p>
            <a:r>
              <a:rPr lang="en-US" sz="1800" dirty="0"/>
              <a:t>This way, the Alma letter can be configured using XSL ‘if’ statements – </a:t>
            </a:r>
          </a:p>
          <a:p>
            <a:pPr lvl="1"/>
            <a:r>
              <a:rPr lang="en-US" sz="1400" dirty="0"/>
              <a:t>IF ‘template 1’ USE ‘type 1 labels’</a:t>
            </a:r>
          </a:p>
          <a:p>
            <a:pPr lvl="1"/>
            <a:r>
              <a:rPr lang="en-US" sz="1400" dirty="0"/>
              <a:t>IF ‘template 2’ USE ‘type 2 labels’</a:t>
            </a:r>
          </a:p>
          <a:p>
            <a:pPr lvl="1"/>
            <a:r>
              <a:rPr lang="en-US" sz="1400" dirty="0"/>
              <a:t>…</a:t>
            </a:r>
          </a:p>
          <a:p>
            <a:r>
              <a:rPr lang="en-US" sz="1800" dirty="0"/>
              <a:t>‘Template </a:t>
            </a:r>
            <a:r>
              <a:rPr lang="en-US" sz="1800" i="1" dirty="0"/>
              <a:t>x</a:t>
            </a:r>
            <a:r>
              <a:rPr lang="en-US" sz="1800" dirty="0"/>
              <a:t>’ is the type configured in the code table, e.g. ‘'Type_</a:t>
            </a:r>
            <a:r>
              <a:rPr lang="en-US" sz="1800" dirty="0">
                <a:highlight>
                  <a:srgbClr val="00FF00"/>
                </a:highlight>
              </a:rPr>
              <a:t>1</a:t>
            </a:r>
            <a:r>
              <a:rPr lang="en-US" sz="1800" dirty="0"/>
              <a:t>_query_name’,’ 'Type_</a:t>
            </a:r>
            <a:r>
              <a:rPr lang="en-US" sz="1800" dirty="0">
                <a:highlight>
                  <a:srgbClr val="00FF00"/>
                </a:highlight>
              </a:rPr>
              <a:t>2</a:t>
            </a:r>
            <a:r>
              <a:rPr lang="en-US" sz="1800" dirty="0"/>
              <a:t>_query_name’ etc.</a:t>
            </a:r>
          </a:p>
        </p:txBody>
      </p:sp>
    </p:spTree>
    <p:extLst>
      <p:ext uri="{BB962C8B-B14F-4D97-AF65-F5344CB8AC3E}">
        <p14:creationId xmlns:p14="http://schemas.microsoft.com/office/powerpoint/2010/main" val="52770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B166B3-625C-4455-85CC-546178FE3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45DB19-376F-4165-982E-90E323FF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 example (1)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22018-A110-443C-9A48-6ACC1DB4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xsl:choose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xsl:when</a:t>
            </a:r>
            <a:r>
              <a:rPr lang="en-US" dirty="0"/>
              <a:t>  test="</a:t>
            </a:r>
            <a:r>
              <a:rPr lang="en-US" dirty="0" err="1"/>
              <a:t>notification_data</a:t>
            </a:r>
            <a:r>
              <a:rPr lang="en-US" dirty="0"/>
              <a:t>/</a:t>
            </a:r>
            <a:r>
              <a:rPr lang="en-US" dirty="0" err="1"/>
              <a:t>query_type</a:t>
            </a:r>
            <a:r>
              <a:rPr lang="en-US" dirty="0"/>
              <a:t> = 'Type_1_query_name’”&gt;</a:t>
            </a:r>
          </a:p>
          <a:p>
            <a:pPr marL="0" indent="0">
              <a:buNone/>
            </a:pPr>
            <a:r>
              <a:rPr lang="en-US" dirty="0"/>
              <a:t> &lt;tr&gt;</a:t>
            </a:r>
          </a:p>
          <a:p>
            <a:pPr marL="0" indent="0">
              <a:buNone/>
            </a:pPr>
            <a:r>
              <a:rPr lang="en-US" dirty="0"/>
              <a:t>   &lt;td&gt;</a:t>
            </a:r>
          </a:p>
          <a:p>
            <a:pPr marL="0" indent="0">
              <a:buNone/>
            </a:pPr>
            <a:r>
              <a:rPr lang="en-US" dirty="0"/>
              <a:t>     &lt;h3&gt;@@Type_1_header@@&lt;/h3&gt;</a:t>
            </a:r>
          </a:p>
          <a:p>
            <a:pPr marL="0" indent="0">
              <a:buNone/>
            </a:pPr>
            <a:r>
              <a:rPr lang="en-US" dirty="0"/>
              <a:t>   &lt;/td&gt;</a:t>
            </a:r>
          </a:p>
          <a:p>
            <a:pPr marL="0" indent="0">
              <a:buNone/>
            </a:pPr>
            <a:r>
              <a:rPr lang="en-US" dirty="0"/>
              <a:t> &lt;/tr&gt;</a:t>
            </a:r>
          </a:p>
          <a:p>
            <a:pPr marL="0" indent="0">
              <a:buNone/>
            </a:pPr>
            <a:r>
              <a:rPr lang="en-US" dirty="0"/>
              <a:t>&lt;/</a:t>
            </a:r>
            <a:r>
              <a:rPr lang="en-US" dirty="0" err="1"/>
              <a:t>xsl:when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xsl:when</a:t>
            </a:r>
            <a:r>
              <a:rPr lang="en-US" dirty="0"/>
              <a:t>  test="</a:t>
            </a:r>
            <a:r>
              <a:rPr lang="en-US" dirty="0" err="1"/>
              <a:t>notification_data</a:t>
            </a:r>
            <a:r>
              <a:rPr lang="en-US" dirty="0"/>
              <a:t>/</a:t>
            </a:r>
            <a:r>
              <a:rPr lang="en-US" dirty="0" err="1"/>
              <a:t>query_type</a:t>
            </a:r>
            <a:r>
              <a:rPr lang="en-US" dirty="0"/>
              <a:t> = 'Type_2_query_name’”&gt;</a:t>
            </a:r>
          </a:p>
          <a:p>
            <a:pPr marL="0" indent="0">
              <a:buNone/>
            </a:pPr>
            <a:r>
              <a:rPr lang="en-US" dirty="0"/>
              <a:t> &lt;tr&gt;</a:t>
            </a:r>
          </a:p>
          <a:p>
            <a:pPr marL="0" indent="0">
              <a:buNone/>
            </a:pPr>
            <a:r>
              <a:rPr lang="en-US" dirty="0"/>
              <a:t>   &lt;td&gt;</a:t>
            </a:r>
          </a:p>
          <a:p>
            <a:pPr marL="0" indent="0">
              <a:buNone/>
            </a:pPr>
            <a:r>
              <a:rPr lang="en-US" dirty="0"/>
              <a:t>     &lt;h3&gt;@@Type_2_header@@&lt;/h3&gt;</a:t>
            </a:r>
          </a:p>
          <a:p>
            <a:pPr marL="0" indent="0">
              <a:buNone/>
            </a:pPr>
            <a:r>
              <a:rPr lang="en-US" dirty="0"/>
              <a:t>   &lt;/td&gt;</a:t>
            </a:r>
          </a:p>
          <a:p>
            <a:pPr marL="0" indent="0">
              <a:buNone/>
            </a:pPr>
            <a:r>
              <a:rPr lang="en-US" dirty="0"/>
              <a:t> &lt;/tr&gt;</a:t>
            </a:r>
          </a:p>
          <a:p>
            <a:pPr marL="0" indent="0">
              <a:buNone/>
            </a:pPr>
            <a:r>
              <a:rPr lang="en-US" dirty="0"/>
              <a:t>&lt;/</a:t>
            </a:r>
            <a:r>
              <a:rPr lang="en-US" dirty="0" err="1"/>
              <a:t>xsl:when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&lt;/</a:t>
            </a:r>
            <a:r>
              <a:rPr lang="en-US" dirty="0" err="1"/>
              <a:t>xsl:choose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9672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0799A7-3EDD-4B89-A6F4-B8B2587DA3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737DA3-451E-4A35-ACE9-59619F0C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 example (2)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14491-BCAF-409E-B8F9-0746909C4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&lt;</a:t>
            </a:r>
            <a:r>
              <a:rPr lang="en-US" sz="1100" dirty="0" err="1"/>
              <a:t>xsl:choose</a:t>
            </a:r>
            <a:r>
              <a:rPr lang="en-US" sz="1100" dirty="0"/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&lt;</a:t>
            </a:r>
            <a:r>
              <a:rPr lang="en-US" sz="1100" dirty="0" err="1"/>
              <a:t>xsl:when</a:t>
            </a:r>
            <a:r>
              <a:rPr lang="en-US" sz="1100" dirty="0"/>
              <a:t>  test="</a:t>
            </a:r>
            <a:r>
              <a:rPr lang="en-US" sz="1100" dirty="0" err="1"/>
              <a:t>notification_data</a:t>
            </a:r>
            <a:r>
              <a:rPr lang="en-US" sz="1100" dirty="0"/>
              <a:t>/</a:t>
            </a:r>
            <a:r>
              <a:rPr lang="en-US" sz="1100" dirty="0" err="1"/>
              <a:t>query_type</a:t>
            </a:r>
            <a:r>
              <a:rPr lang="en-US" sz="1100" dirty="0"/>
              <a:t> = 'Type_1_query_name'"&gt;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&lt;tr&gt;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 &lt;td&gt;@@Type_1_query_line_1@@&lt;/td&gt;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&lt;/tr&gt;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&lt;tr&gt;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 &lt;td&gt;@@Type_1_query_line_2@@&lt;/td&gt;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&lt;/tr&gt;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&lt;tr&gt;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 &lt;td&gt;@@Type_1_query_line_3@@&lt;/td&gt;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&lt;/tr&gt;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&lt;/</a:t>
            </a:r>
            <a:r>
              <a:rPr lang="en-US" sz="1100" dirty="0" err="1"/>
              <a:t>xsl:when</a:t>
            </a:r>
            <a:r>
              <a:rPr lang="en-US" sz="1100" dirty="0"/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&lt;</a:t>
            </a:r>
            <a:r>
              <a:rPr lang="en-US" sz="1100" dirty="0" err="1"/>
              <a:t>xsl:when</a:t>
            </a:r>
            <a:r>
              <a:rPr lang="en-US" sz="1100" dirty="0"/>
              <a:t>  test="</a:t>
            </a:r>
            <a:r>
              <a:rPr lang="en-US" sz="1100" dirty="0" err="1"/>
              <a:t>notification_data</a:t>
            </a:r>
            <a:r>
              <a:rPr lang="en-US" sz="1100" dirty="0"/>
              <a:t>/</a:t>
            </a:r>
            <a:r>
              <a:rPr lang="en-US" sz="1100" dirty="0" err="1"/>
              <a:t>query_type</a:t>
            </a:r>
            <a:r>
              <a:rPr lang="en-US" sz="1100" dirty="0"/>
              <a:t> = 'Type_2_query_name'"&gt;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&lt;tr&gt;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 &lt;td&gt;@@Type_2_query_line_1@@&lt;/td&gt;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&lt;/tr&gt;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&lt;tr&gt;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 &lt;td&gt;@@Type_2_query_line_2@@&lt;/td&gt;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&lt;/tr&gt;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&lt;tr&gt;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 &lt;td&gt;@@Type_2_query_line_3@@&lt;/td&gt;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	&lt;/tr&gt;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&lt;/</a:t>
            </a:r>
            <a:r>
              <a:rPr lang="en-US" sz="1100" dirty="0" err="1"/>
              <a:t>xsl:when</a:t>
            </a:r>
            <a:r>
              <a:rPr lang="en-US" sz="1100" dirty="0"/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&lt;</a:t>
            </a:r>
            <a:r>
              <a:rPr lang="en-US" sz="1100" dirty="0" err="1"/>
              <a:t>xsl:choose</a:t>
            </a:r>
            <a:r>
              <a:rPr lang="en-US" sz="11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3745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797414-DD93-4880-8919-2DF037F749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A5B66A-9EE7-4D2B-8171-5A9E278D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Query to Patron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508D6-5B4F-4611-8D5C-755AEFAC8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manually entered note is part of the letter, in the field "</a:t>
            </a:r>
            <a:r>
              <a:rPr lang="en-US" dirty="0" err="1"/>
              <a:t>notification_data</a:t>
            </a:r>
            <a:r>
              <a:rPr lang="en-US" dirty="0"/>
              <a:t>/</a:t>
            </a:r>
            <a:r>
              <a:rPr lang="en-US" dirty="0" err="1"/>
              <a:t>query_note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See </a:t>
            </a:r>
            <a:r>
              <a:rPr lang="en-US" b="1" dirty="0">
                <a:hlinkClick r:id="rId2"/>
              </a:rPr>
              <a:t>Example Letter Customization: Query to Patron Letter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>
                <a:hlinkClick r:id="rId3"/>
              </a:rPr>
              <a:t>Configuring Patron Queries</a:t>
            </a:r>
            <a:endParaRPr lang="en-US" b="1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1209690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14485</TotalTime>
  <Words>486</Words>
  <Application>Microsoft Office PowerPoint</Application>
  <PresentationFormat>On-screen Show (16:9)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Ex_Libris_2020</vt:lpstr>
      <vt:lpstr>Customizing Query to Patron</vt:lpstr>
      <vt:lpstr>Customizing Query to Patron</vt:lpstr>
      <vt:lpstr>Customizing Query to Patron</vt:lpstr>
      <vt:lpstr>Customizing Query to Patron</vt:lpstr>
      <vt:lpstr>Customizing Query to Patron</vt:lpstr>
      <vt:lpstr>Customizing Query to Patron</vt:lpstr>
      <vt:lpstr>XSL example (1)</vt:lpstr>
      <vt:lpstr>XSL example (2)</vt:lpstr>
      <vt:lpstr>Customizing Query to Patron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Moshe Shechter</cp:lastModifiedBy>
  <cp:revision>572</cp:revision>
  <dcterms:created xsi:type="dcterms:W3CDTF">2017-01-02T15:10:30Z</dcterms:created>
  <dcterms:modified xsi:type="dcterms:W3CDTF">2020-07-15T12:14:43Z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