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52"/>
  </p:notesMasterIdLst>
  <p:handoutMasterIdLst>
    <p:handoutMasterId r:id="rId53"/>
  </p:handoutMasterIdLst>
  <p:sldIdLst>
    <p:sldId id="1735" r:id="rId3"/>
    <p:sldId id="1736" r:id="rId4"/>
    <p:sldId id="1965" r:id="rId5"/>
    <p:sldId id="1738" r:id="rId6"/>
    <p:sldId id="2090" r:id="rId7"/>
    <p:sldId id="2091" r:id="rId8"/>
    <p:sldId id="2122" r:id="rId9"/>
    <p:sldId id="2092" r:id="rId10"/>
    <p:sldId id="2124" r:id="rId11"/>
    <p:sldId id="2093" r:id="rId12"/>
    <p:sldId id="2094" r:id="rId13"/>
    <p:sldId id="2126" r:id="rId14"/>
    <p:sldId id="2125" r:id="rId15"/>
    <p:sldId id="2127" r:id="rId16"/>
    <p:sldId id="2128" r:id="rId17"/>
    <p:sldId id="2056" r:id="rId18"/>
    <p:sldId id="2078" r:id="rId19"/>
    <p:sldId id="2095" r:id="rId20"/>
    <p:sldId id="1963" r:id="rId21"/>
    <p:sldId id="2096" r:id="rId22"/>
    <p:sldId id="2097" r:id="rId23"/>
    <p:sldId id="2098" r:id="rId24"/>
    <p:sldId id="2123" r:id="rId25"/>
    <p:sldId id="2006" r:id="rId26"/>
    <p:sldId id="2057" r:id="rId27"/>
    <p:sldId id="2066" r:id="rId28"/>
    <p:sldId id="2100" r:id="rId29"/>
    <p:sldId id="2101" r:id="rId30"/>
    <p:sldId id="2102" r:id="rId31"/>
    <p:sldId id="2103" r:id="rId32"/>
    <p:sldId id="2104" r:id="rId33"/>
    <p:sldId id="2105" r:id="rId34"/>
    <p:sldId id="2106" r:id="rId35"/>
    <p:sldId id="1968" r:id="rId36"/>
    <p:sldId id="2058" r:id="rId37"/>
    <p:sldId id="2108" r:id="rId38"/>
    <p:sldId id="2121" r:id="rId39"/>
    <p:sldId id="2109" r:id="rId40"/>
    <p:sldId id="2110" r:id="rId41"/>
    <p:sldId id="2111" r:id="rId42"/>
    <p:sldId id="2112" r:id="rId43"/>
    <p:sldId id="2113" r:id="rId44"/>
    <p:sldId id="2114" r:id="rId45"/>
    <p:sldId id="2115" r:id="rId46"/>
    <p:sldId id="2116" r:id="rId47"/>
    <p:sldId id="2117" r:id="rId48"/>
    <p:sldId id="2060" r:id="rId49"/>
    <p:sldId id="2061" r:id="rId50"/>
    <p:sldId id="1701" r:id="rId5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7402B"/>
    <a:srgbClr val="713346"/>
    <a:srgbClr val="326CE5"/>
    <a:srgbClr val="B4F2C9"/>
    <a:srgbClr val="F47C30"/>
    <a:srgbClr val="92D3DF"/>
    <a:srgbClr val="D8EFF4"/>
    <a:srgbClr val="142D8A"/>
    <a:srgbClr val="1F3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5067" autoAdjust="0"/>
  </p:normalViewPr>
  <p:slideViewPr>
    <p:cSldViewPr>
      <p:cViewPr varScale="1">
        <p:scale>
          <a:sx n="90" d="100"/>
          <a:sy n="90" d="100"/>
        </p:scale>
        <p:origin x="99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FEAE7A6F-5D28-48CA-B927-F7BEC6160A9D}"/>
    <pc:docChg chg="custSel modSld">
      <pc:chgData name="Yoel Kortick" userId="167978f5-7f40-4909-85d5-d4149554ad4e" providerId="ADAL" clId="{FEAE7A6F-5D28-48CA-B927-F7BEC6160A9D}" dt="2022-08-21T16:16:25.792" v="82" actId="1036"/>
      <pc:docMkLst>
        <pc:docMk/>
      </pc:docMkLst>
      <pc:sldChg chg="addSp delSp modSp mod">
        <pc:chgData name="Yoel Kortick" userId="167978f5-7f40-4909-85d5-d4149554ad4e" providerId="ADAL" clId="{FEAE7A6F-5D28-48CA-B927-F7BEC6160A9D}" dt="2022-08-21T16:16:25.792" v="82" actId="1036"/>
        <pc:sldMkLst>
          <pc:docMk/>
          <pc:sldMk cId="4085312690" sldId="2128"/>
        </pc:sldMkLst>
        <pc:spChg chg="mod">
          <ac:chgData name="Yoel Kortick" userId="167978f5-7f40-4909-85d5-d4149554ad4e" providerId="ADAL" clId="{FEAE7A6F-5D28-48CA-B927-F7BEC6160A9D}" dt="2022-08-21T16:16:12.562" v="77" actId="14100"/>
          <ac:spMkLst>
            <pc:docMk/>
            <pc:sldMk cId="4085312690" sldId="2128"/>
            <ac:spMk id="7" creationId="{D899CC36-99E7-F794-62F7-1CB713C54829}"/>
          </ac:spMkLst>
        </pc:spChg>
        <pc:spChg chg="add mod">
          <ac:chgData name="Yoel Kortick" userId="167978f5-7f40-4909-85d5-d4149554ad4e" providerId="ADAL" clId="{FEAE7A6F-5D28-48CA-B927-F7BEC6160A9D}" dt="2022-08-21T16:16:25.792" v="82" actId="1036"/>
          <ac:spMkLst>
            <pc:docMk/>
            <pc:sldMk cId="4085312690" sldId="2128"/>
            <ac:spMk id="10" creationId="{429BEA81-3A29-1365-C68A-D2F1CAE06D8E}"/>
          </ac:spMkLst>
        </pc:spChg>
        <pc:spChg chg="del">
          <ac:chgData name="Yoel Kortick" userId="167978f5-7f40-4909-85d5-d4149554ad4e" providerId="ADAL" clId="{FEAE7A6F-5D28-48CA-B927-F7BEC6160A9D}" dt="2022-08-21T16:09:52.384" v="68" actId="478"/>
          <ac:spMkLst>
            <pc:docMk/>
            <pc:sldMk cId="4085312690" sldId="2128"/>
            <ac:spMk id="11" creationId="{F22F295F-371D-4A38-9FA0-B9C5FB43FC57}"/>
          </ac:spMkLst>
        </pc:spChg>
        <pc:spChg chg="del">
          <ac:chgData name="Yoel Kortick" userId="167978f5-7f40-4909-85d5-d4149554ad4e" providerId="ADAL" clId="{FEAE7A6F-5D28-48CA-B927-F7BEC6160A9D}" dt="2022-08-21T16:14:56.392" v="72" actId="478"/>
          <ac:spMkLst>
            <pc:docMk/>
            <pc:sldMk cId="4085312690" sldId="2128"/>
            <ac:spMk id="12" creationId="{292C4F7A-9217-40A4-8E86-0858B9AD9A8A}"/>
          </ac:spMkLst>
        </pc:spChg>
        <pc:picChg chg="add del mod">
          <ac:chgData name="Yoel Kortick" userId="167978f5-7f40-4909-85d5-d4149554ad4e" providerId="ADAL" clId="{FEAE7A6F-5D28-48CA-B927-F7BEC6160A9D}" dt="2022-08-21T16:16:06.565" v="74" actId="478"/>
          <ac:picMkLst>
            <pc:docMk/>
            <pc:sldMk cId="4085312690" sldId="2128"/>
            <ac:picMk id="5" creationId="{71C5C975-A055-53CA-8AD3-4045C271D969}"/>
          </ac:picMkLst>
        </pc:picChg>
        <pc:picChg chg="add mod">
          <ac:chgData name="Yoel Kortick" userId="167978f5-7f40-4909-85d5-d4149554ad4e" providerId="ADAL" clId="{FEAE7A6F-5D28-48CA-B927-F7BEC6160A9D}" dt="2022-08-21T16:16:15.068" v="78" actId="208"/>
          <ac:picMkLst>
            <pc:docMk/>
            <pc:sldMk cId="4085312690" sldId="2128"/>
            <ac:picMk id="8" creationId="{AFBBA186-29AE-E6F1-7D14-D357105B034E}"/>
          </ac:picMkLst>
        </pc:picChg>
        <pc:picChg chg="del">
          <ac:chgData name="Yoel Kortick" userId="167978f5-7f40-4909-85d5-d4149554ad4e" providerId="ADAL" clId="{FEAE7A6F-5D28-48CA-B927-F7BEC6160A9D}" dt="2022-08-21T16:09:49.008" v="67" actId="478"/>
          <ac:picMkLst>
            <pc:docMk/>
            <pc:sldMk cId="4085312690" sldId="2128"/>
            <ac:picMk id="9" creationId="{E6E971BC-4BF1-0BE7-25E8-EC2C9DFB7222}"/>
          </ac:picMkLst>
        </pc:picChg>
      </pc:sldChg>
    </pc:docChg>
  </pc:docChgLst>
  <pc:docChgLst>
    <pc:chgData name="Yoel Kortick" userId="167978f5-7f40-4909-85d5-d4149554ad4e" providerId="ADAL" clId="{67CC40E6-6748-46FF-82A8-211FCDB0AF38}"/>
    <pc:docChg chg="custSel modSld">
      <pc:chgData name="Yoel Kortick" userId="167978f5-7f40-4909-85d5-d4149554ad4e" providerId="ADAL" clId="{67CC40E6-6748-46FF-82A8-211FCDB0AF38}" dt="2022-08-24T06:01:17.575" v="5" actId="478"/>
      <pc:docMkLst>
        <pc:docMk/>
      </pc:docMkLst>
      <pc:sldChg chg="delSp mod">
        <pc:chgData name="Yoel Kortick" userId="167978f5-7f40-4909-85d5-d4149554ad4e" providerId="ADAL" clId="{67CC40E6-6748-46FF-82A8-211FCDB0AF38}" dt="2022-08-24T06:01:11.402" v="4" actId="478"/>
        <pc:sldMkLst>
          <pc:docMk/>
          <pc:sldMk cId="206719694" sldId="1968"/>
        </pc:sldMkLst>
        <pc:picChg chg="del">
          <ac:chgData name="Yoel Kortick" userId="167978f5-7f40-4909-85d5-d4149554ad4e" providerId="ADAL" clId="{67CC40E6-6748-46FF-82A8-211FCDB0AF38}" dt="2022-08-24T06:01:11.402" v="4" actId="478"/>
          <ac:picMkLst>
            <pc:docMk/>
            <pc:sldMk cId="206719694" sldId="1968"/>
            <ac:picMk id="6" creationId="{A514FBB8-B891-4AFA-B73F-B031A9A7F8B6}"/>
          </ac:picMkLst>
        </pc:picChg>
        <pc:picChg chg="del">
          <ac:chgData name="Yoel Kortick" userId="167978f5-7f40-4909-85d5-d4149554ad4e" providerId="ADAL" clId="{67CC40E6-6748-46FF-82A8-211FCDB0AF38}" dt="2022-08-24T06:01:10.011" v="3" actId="478"/>
          <ac:picMkLst>
            <pc:docMk/>
            <pc:sldMk cId="206719694" sldId="1968"/>
            <ac:picMk id="7" creationId="{300F0837-4B16-4F0A-9A72-0EA4D6DB7E50}"/>
          </ac:picMkLst>
        </pc:picChg>
      </pc:sldChg>
      <pc:sldChg chg="delSp mod">
        <pc:chgData name="Yoel Kortick" userId="167978f5-7f40-4909-85d5-d4149554ad4e" providerId="ADAL" clId="{67CC40E6-6748-46FF-82A8-211FCDB0AF38}" dt="2022-08-24T06:01:17.575" v="5" actId="478"/>
        <pc:sldMkLst>
          <pc:docMk/>
          <pc:sldMk cId="1967782527" sldId="2060"/>
        </pc:sldMkLst>
        <pc:picChg chg="del">
          <ac:chgData name="Yoel Kortick" userId="167978f5-7f40-4909-85d5-d4149554ad4e" providerId="ADAL" clId="{67CC40E6-6748-46FF-82A8-211FCDB0AF38}" dt="2022-08-24T06:01:17.575" v="5" actId="478"/>
          <ac:picMkLst>
            <pc:docMk/>
            <pc:sldMk cId="1967782527" sldId="2060"/>
            <ac:picMk id="6" creationId="{34E80F2A-ECCC-4FF0-AC18-B76A04936564}"/>
          </ac:picMkLst>
        </pc:picChg>
      </pc:sldChg>
      <pc:sldChg chg="delSp mod">
        <pc:chgData name="Yoel Kortick" userId="167978f5-7f40-4909-85d5-d4149554ad4e" providerId="ADAL" clId="{67CC40E6-6748-46FF-82A8-211FCDB0AF38}" dt="2022-08-24T06:01:05.147" v="2" actId="478"/>
        <pc:sldMkLst>
          <pc:docMk/>
          <pc:sldMk cId="1992455184" sldId="2066"/>
        </pc:sldMkLst>
        <pc:picChg chg="del">
          <ac:chgData name="Yoel Kortick" userId="167978f5-7f40-4909-85d5-d4149554ad4e" providerId="ADAL" clId="{67CC40E6-6748-46FF-82A8-211FCDB0AF38}" dt="2022-08-24T06:01:05.147" v="2" actId="478"/>
          <ac:picMkLst>
            <pc:docMk/>
            <pc:sldMk cId="1992455184" sldId="2066"/>
            <ac:picMk id="6" creationId="{A514FBB8-B891-4AFA-B73F-B031A9A7F8B6}"/>
          </ac:picMkLst>
        </pc:picChg>
        <pc:picChg chg="del">
          <ac:chgData name="Yoel Kortick" userId="167978f5-7f40-4909-85d5-d4149554ad4e" providerId="ADAL" clId="{67CC40E6-6748-46FF-82A8-211FCDB0AF38}" dt="2022-08-24T06:01:02.843" v="1" actId="478"/>
          <ac:picMkLst>
            <pc:docMk/>
            <pc:sldMk cId="1992455184" sldId="2066"/>
            <ac:picMk id="7" creationId="{6342BE3E-6C74-4190-BB11-1BC31BE6F293}"/>
          </ac:picMkLst>
        </pc:picChg>
      </pc:sldChg>
      <pc:sldChg chg="delSp mod">
        <pc:chgData name="Yoel Kortick" userId="167978f5-7f40-4909-85d5-d4149554ad4e" providerId="ADAL" clId="{67CC40E6-6748-46FF-82A8-211FCDB0AF38}" dt="2022-08-24T06:00:58.420" v="0" actId="478"/>
        <pc:sldMkLst>
          <pc:docMk/>
          <pc:sldMk cId="1583704623" sldId="2123"/>
        </pc:sldMkLst>
        <pc:picChg chg="del">
          <ac:chgData name="Yoel Kortick" userId="167978f5-7f40-4909-85d5-d4149554ad4e" providerId="ADAL" clId="{67CC40E6-6748-46FF-82A8-211FCDB0AF38}" dt="2022-08-24T06:00:58.420" v="0" actId="478"/>
          <ac:picMkLst>
            <pc:docMk/>
            <pc:sldMk cId="1583704623" sldId="2123"/>
            <ac:picMk id="6" creationId="{34E80F2A-ECCC-4FF0-AC18-B76A0493656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2022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2022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blog/how-to-create-a-bar-graph-of-most-used-platforms-for-previous-year-using-alma-analytics-data-visualization-dv/" TargetMode="External"/><Relationship Id="rId2" Type="http://schemas.openxmlformats.org/officeDocument/2006/relationships/hyperlink" Target="https://www.youtube.com/watch?v=DDv_koXyACo" TargetMode="Externa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515" y="2571750"/>
            <a:ext cx="5256585" cy="1506531"/>
          </a:xfrm>
        </p:spPr>
        <p:txBody>
          <a:bodyPr/>
          <a:lstStyle/>
          <a:p>
            <a:r>
              <a:rPr lang="en-US" sz="2800" dirty="0"/>
              <a:t>COUNTER Report Usage in Alma Analytics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527" y="4227934"/>
            <a:ext cx="5040560" cy="676579"/>
          </a:xfrm>
        </p:spPr>
        <p:txBody>
          <a:bodyPr>
            <a:normAutofit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2AB00F2-4CA8-CCED-68D6-E70415123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64" y="2965829"/>
            <a:ext cx="7092280" cy="17677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COUNTER usage data in Alma Analytics?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094BBC-550F-49BE-97A2-61B0339A24AE}"/>
              </a:ext>
            </a:extLst>
          </p:cNvPr>
          <p:cNvSpPr/>
          <p:nvPr/>
        </p:nvSpPr>
        <p:spPr>
          <a:xfrm>
            <a:off x="3131840" y="4052219"/>
            <a:ext cx="4464496" cy="650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E4E4B6-66CD-4100-87C8-72ECDE25543A}"/>
              </a:ext>
            </a:extLst>
          </p:cNvPr>
          <p:cNvSpPr/>
          <p:nvPr/>
        </p:nvSpPr>
        <p:spPr>
          <a:xfrm>
            <a:off x="1137322" y="2965829"/>
            <a:ext cx="10436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2D2CEE-D9E5-1727-828C-D31B8020D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29028"/>
            <a:ext cx="7881317" cy="20867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A6C522F-12A8-EB73-C124-583006724EA7}"/>
              </a:ext>
            </a:extLst>
          </p:cNvPr>
          <p:cNvSpPr/>
          <p:nvPr/>
        </p:nvSpPr>
        <p:spPr>
          <a:xfrm>
            <a:off x="3131840" y="1993644"/>
            <a:ext cx="4536504" cy="7221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357A89-A4C0-475C-610E-831B4D871CDD}"/>
              </a:ext>
            </a:extLst>
          </p:cNvPr>
          <p:cNvSpPr/>
          <p:nvPr/>
        </p:nvSpPr>
        <p:spPr>
          <a:xfrm>
            <a:off x="647190" y="627534"/>
            <a:ext cx="10436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COUNTER usage data in Alma Analytics?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4543D4E-176B-8CD9-69AB-0613D7E11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The “Usage Data” subject area shows both titles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1E4D26-F899-DE64-9BAC-383954E6D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2735"/>
            <a:ext cx="9144000" cy="1878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943BC71-805F-CC8A-E473-E21A6A7928C4}"/>
              </a:ext>
            </a:extLst>
          </p:cNvPr>
          <p:cNvSpPr/>
          <p:nvPr/>
        </p:nvSpPr>
        <p:spPr>
          <a:xfrm>
            <a:off x="179512" y="1635646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78D09D-4930-540B-F6F3-EAE81EA572DE}"/>
              </a:ext>
            </a:extLst>
          </p:cNvPr>
          <p:cNvSpPr/>
          <p:nvPr/>
        </p:nvSpPr>
        <p:spPr>
          <a:xfrm>
            <a:off x="4067944" y="2643758"/>
            <a:ext cx="1728192" cy="867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33869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4BEE05-836C-59AE-124F-541B3D308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738486"/>
            <a:ext cx="8629650" cy="2057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COUNTER usage data in Alma Analytics?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4543D4E-176B-8CD9-69AB-0613D7E11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The “E-Inventory” subject area shows only title “A brief history of genetics”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43BC71-805F-CC8A-E473-E21A6A7928C4}"/>
              </a:ext>
            </a:extLst>
          </p:cNvPr>
          <p:cNvSpPr/>
          <p:nvPr/>
        </p:nvSpPr>
        <p:spPr>
          <a:xfrm>
            <a:off x="395536" y="1781018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78D09D-4930-540B-F6F3-EAE81EA572DE}"/>
              </a:ext>
            </a:extLst>
          </p:cNvPr>
          <p:cNvSpPr/>
          <p:nvPr/>
        </p:nvSpPr>
        <p:spPr>
          <a:xfrm>
            <a:off x="3113592" y="2787774"/>
            <a:ext cx="5706880" cy="6509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51407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E87280-34AE-EF80-E96B-92041E277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10" y="1477828"/>
            <a:ext cx="7680380" cy="32639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COUNTER usage data in Alma Analytics?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2F295F-371D-4A38-9FA0-B9C5FB43FC57}"/>
              </a:ext>
            </a:extLst>
          </p:cNvPr>
          <p:cNvSpPr/>
          <p:nvPr/>
        </p:nvSpPr>
        <p:spPr>
          <a:xfrm>
            <a:off x="731810" y="1464993"/>
            <a:ext cx="30243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2C4F7A-9217-40A4-8E86-0858B9AD9A8A}"/>
              </a:ext>
            </a:extLst>
          </p:cNvPr>
          <p:cNvSpPr/>
          <p:nvPr/>
        </p:nvSpPr>
        <p:spPr>
          <a:xfrm>
            <a:off x="1043608" y="1753025"/>
            <a:ext cx="1368152" cy="4586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899CC36-99E7-F794-62F7-1CB713C54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This is because “A brief history of genetics” is in the repository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5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6E971BC-4BF1-0BE7-25E8-EC2C9DFB7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0" y="1607166"/>
            <a:ext cx="7867650" cy="2876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COUNTER usage data in Alma Analytics?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2F295F-371D-4A38-9FA0-B9C5FB43FC57}"/>
              </a:ext>
            </a:extLst>
          </p:cNvPr>
          <p:cNvSpPr/>
          <p:nvPr/>
        </p:nvSpPr>
        <p:spPr>
          <a:xfrm>
            <a:off x="899592" y="1686388"/>
            <a:ext cx="453650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2C4F7A-9217-40A4-8E86-0858B9AD9A8A}"/>
              </a:ext>
            </a:extLst>
          </p:cNvPr>
          <p:cNvSpPr/>
          <p:nvPr/>
        </p:nvSpPr>
        <p:spPr>
          <a:xfrm>
            <a:off x="6444208" y="3723878"/>
            <a:ext cx="2116986" cy="759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899CC36-99E7-F794-62F7-1CB713C54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But “</a:t>
            </a:r>
            <a:r>
              <a:rPr lang="en-US" sz="2400" dirty="0"/>
              <a:t>BIOS Instant Notes in Genetics</a:t>
            </a:r>
            <a:r>
              <a:rPr lang="en-US" dirty="0"/>
              <a:t>” is not in the repository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71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COUNTER usage data in Alma Analytics?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899CC36-99E7-F794-62F7-1CB713C54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4176464" cy="3979385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sz="2400" dirty="0"/>
              <a:t>BIOS Instant Notes in Genetics</a:t>
            </a:r>
            <a:r>
              <a:rPr lang="en-US" dirty="0"/>
              <a:t>” is in the Usage Data subject area because it was loaded via a COUNTER report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BBA186-29AE-E6F1-7D14-D357105B0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056" y="646479"/>
            <a:ext cx="3438525" cy="41814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9BEA81-3A29-1365-C68A-D2F1CAE06D8E}"/>
              </a:ext>
            </a:extLst>
          </p:cNvPr>
          <p:cNvSpPr/>
          <p:nvPr/>
        </p:nvSpPr>
        <p:spPr>
          <a:xfrm>
            <a:off x="4841784" y="880468"/>
            <a:ext cx="2610536" cy="211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85312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is the COUNTER usage data in Alma Analytics?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644F9-2E29-4771-BA4C-823498FE1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588615"/>
            <a:ext cx="85725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57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is the COUNTER usage data in Alma Analytics?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0329CEE-05DC-4E9C-8AB9-83081B30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r>
              <a:rPr lang="en-US" dirty="0"/>
              <a:t>The usage data in the E-Inventory subject area is in a dedicated subfolder “Cost Usage”.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C863D-6FAA-401F-B717-4CEF8685D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707654"/>
            <a:ext cx="2061964" cy="2901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391238-8B18-4102-B18E-6931B0D2E0E8}"/>
              </a:ext>
            </a:extLst>
          </p:cNvPr>
          <p:cNvSpPr/>
          <p:nvPr/>
        </p:nvSpPr>
        <p:spPr>
          <a:xfrm>
            <a:off x="3491880" y="1660404"/>
            <a:ext cx="810337" cy="205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90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is the COUNTER usage data in Alma Analytics? 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0329CEE-05DC-4E9C-8AB9-83081B30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advantage of the usage data being in the E-Inventory subject area is that it can be combined with other fields from this subject area.</a:t>
            </a:r>
          </a:p>
          <a:p>
            <a:r>
              <a:rPr lang="en-US" dirty="0"/>
              <a:t>Because the Cost Per Use is an integral part of the E-Inventory subject area all of the following fields and more may be included in the Cost Per Use reports: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licenses</a:t>
            </a:r>
          </a:p>
          <a:p>
            <a:r>
              <a:rPr lang="en-US" dirty="0"/>
              <a:t>The LC subjects</a:t>
            </a:r>
          </a:p>
          <a:p>
            <a:r>
              <a:rPr lang="en-US" dirty="0"/>
              <a:t>The Dewey subjects</a:t>
            </a:r>
          </a:p>
          <a:p>
            <a:r>
              <a:rPr lang="en-US" dirty="0"/>
              <a:t>The resource types</a:t>
            </a:r>
          </a:p>
          <a:p>
            <a:r>
              <a:rPr lang="en-US" dirty="0"/>
              <a:t>All fields from the "Bibliographic Details" folder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29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Default Reports and Dashboards for Usage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824" y="267495"/>
            <a:ext cx="6156176" cy="4420325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Where is the COUNTER usage data in Alma Analytics?</a:t>
            </a:r>
          </a:p>
          <a:p>
            <a:pPr lvl="1"/>
            <a:r>
              <a:rPr lang="en-US" sz="1800" dirty="0"/>
              <a:t>Default Reports and Dashboards for Usage Data</a:t>
            </a:r>
          </a:p>
          <a:p>
            <a:pPr lvl="1"/>
            <a:r>
              <a:rPr lang="en-US" sz="1800" dirty="0"/>
              <a:t>Default Reports and Dashboards for Cost Usage</a:t>
            </a:r>
          </a:p>
          <a:p>
            <a:pPr lvl="1"/>
            <a:r>
              <a:rPr lang="en-US" sz="1800" dirty="0"/>
              <a:t>Explanation of the Cost Usage Dashboard</a:t>
            </a:r>
          </a:p>
          <a:p>
            <a:pPr lvl="1"/>
            <a:r>
              <a:rPr lang="en-US" sz="1800" dirty="0"/>
              <a:t>Examples of the Cost Usage Dashboard</a:t>
            </a:r>
          </a:p>
          <a:p>
            <a:pPr lvl="1"/>
            <a:r>
              <a:rPr lang="en-US" sz="1800" dirty="0"/>
              <a:t>Usage and Cost Usage in Data Visualization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Reports and Dashboards for Usage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7615"/>
            <a:ext cx="8424936" cy="28803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Several default reports exist in the folders </a:t>
            </a:r>
          </a:p>
          <a:p>
            <a:pPr lvl="1"/>
            <a:r>
              <a:rPr lang="en-US" dirty="0"/>
              <a:t>/shared/Alma/Usage via COUNTER reports/Reports.</a:t>
            </a:r>
          </a:p>
          <a:p>
            <a:pPr lvl="1"/>
            <a:r>
              <a:rPr lang="en-US" dirty="0"/>
              <a:t>/shared/Alma/Usage via COUNTER reports – Release 5 /Reports.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default dashboard with these reports exists under </a:t>
            </a:r>
          </a:p>
          <a:p>
            <a:pPr lvl="1"/>
            <a:r>
              <a:rPr lang="en-US" dirty="0"/>
              <a:t>/shared/Alma/Usage via COUNTER reports/Dashboards.</a:t>
            </a:r>
          </a:p>
          <a:p>
            <a:pPr lvl="1"/>
            <a:r>
              <a:rPr lang="en-US" dirty="0"/>
              <a:t>/shared/Alma/Usage via COUNTER reports – Release 5 /Dashboards.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92EB6-1B84-41BB-A5FE-180DB29F5218}"/>
              </a:ext>
            </a:extLst>
          </p:cNvPr>
          <p:cNvSpPr txBox="1"/>
          <p:nvPr/>
        </p:nvSpPr>
        <p:spPr>
          <a:xfrm>
            <a:off x="2195736" y="69954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Usage</a:t>
            </a:r>
          </a:p>
        </p:txBody>
      </p:sp>
    </p:spTree>
    <p:extLst>
      <p:ext uri="{BB962C8B-B14F-4D97-AF65-F5344CB8AC3E}">
        <p14:creationId xmlns:p14="http://schemas.microsoft.com/office/powerpoint/2010/main" val="1783874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29495D-4DAD-40AE-8FC3-4C6E47E1E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447800"/>
            <a:ext cx="6029325" cy="2247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Reports and Dashboards for Usage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F82295-4FA1-457C-8C95-C1ACED268295}"/>
              </a:ext>
            </a:extLst>
          </p:cNvPr>
          <p:cNvSpPr/>
          <p:nvPr/>
        </p:nvSpPr>
        <p:spPr>
          <a:xfrm>
            <a:off x="3923928" y="1491630"/>
            <a:ext cx="36004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2F9071-CEA9-42D9-BBE0-B7D4623BC45F}"/>
              </a:ext>
            </a:extLst>
          </p:cNvPr>
          <p:cNvSpPr txBox="1"/>
          <p:nvPr/>
        </p:nvSpPr>
        <p:spPr>
          <a:xfrm>
            <a:off x="2195736" y="69954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Usage</a:t>
            </a:r>
          </a:p>
        </p:txBody>
      </p:sp>
    </p:spTree>
    <p:extLst>
      <p:ext uri="{BB962C8B-B14F-4D97-AF65-F5344CB8AC3E}">
        <p14:creationId xmlns:p14="http://schemas.microsoft.com/office/powerpoint/2010/main" val="4187026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D6FC89-8E2C-4E09-B50E-84FF7696A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534"/>
            <a:ext cx="9144000" cy="419764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“Usage Via COUNTER Reports” dashboard</a:t>
            </a:r>
          </a:p>
        </p:txBody>
      </p:sp>
    </p:spTree>
    <p:extLst>
      <p:ext uri="{BB962C8B-B14F-4D97-AF65-F5344CB8AC3E}">
        <p14:creationId xmlns:p14="http://schemas.microsoft.com/office/powerpoint/2010/main" val="4096022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dirty="0"/>
              <a:t>Default Reports and Dashboards for Cost Usage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04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Reports and Dashboards for Cost Usage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7614"/>
            <a:ext cx="8424936" cy="29523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Several default reports exist in the folder: </a:t>
            </a:r>
          </a:p>
          <a:p>
            <a:r>
              <a:rPr lang="en-US" dirty="0"/>
              <a:t>/shared/Alma/Cost per use via COUNTER reports e-inventory and acquisitions data/Reports.</a:t>
            </a:r>
          </a:p>
          <a:p>
            <a:endParaRPr lang="en-US" dirty="0"/>
          </a:p>
          <a:p>
            <a:r>
              <a:rPr lang="en-US" dirty="0"/>
              <a:t>A default dashboard with these reports exists under:</a:t>
            </a:r>
          </a:p>
          <a:p>
            <a:r>
              <a:rPr lang="en-US" dirty="0"/>
              <a:t>/shared/Alma/Cost per use via COUNTER reports e-inventory and acquisitions data/Dashboards.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6302F1-9235-414F-AF66-55E27DDF65A5}"/>
              </a:ext>
            </a:extLst>
          </p:cNvPr>
          <p:cNvSpPr txBox="1"/>
          <p:nvPr/>
        </p:nvSpPr>
        <p:spPr>
          <a:xfrm>
            <a:off x="2195736" y="69954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Cost Per Use</a:t>
            </a:r>
          </a:p>
        </p:txBody>
      </p:sp>
    </p:spTree>
    <p:extLst>
      <p:ext uri="{BB962C8B-B14F-4D97-AF65-F5344CB8AC3E}">
        <p14:creationId xmlns:p14="http://schemas.microsoft.com/office/powerpoint/2010/main" val="673914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Reports and Dashboards for Cost Usage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F7410E-1759-4900-B7F4-930A981F4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987574"/>
            <a:ext cx="6943725" cy="2257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F82295-4FA1-457C-8C95-C1ACED268295}"/>
              </a:ext>
            </a:extLst>
          </p:cNvPr>
          <p:cNvSpPr/>
          <p:nvPr/>
        </p:nvSpPr>
        <p:spPr>
          <a:xfrm>
            <a:off x="3491880" y="1036167"/>
            <a:ext cx="44644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29CB3-2F06-45B0-9700-4750460B4180}"/>
              </a:ext>
            </a:extLst>
          </p:cNvPr>
          <p:cNvSpPr txBox="1"/>
          <p:nvPr/>
        </p:nvSpPr>
        <p:spPr>
          <a:xfrm>
            <a:off x="2195736" y="55552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Cost Per Use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C7E5F5-60CA-4FAD-AC71-07B33BA14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7" y="3507854"/>
            <a:ext cx="6943725" cy="12408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07237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600" dirty="0"/>
              <a:t>Explanation of the Cost Usage dashboard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55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Explanation of the Cost Usage dashboard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5EF86D4-EDCE-49AA-A1E7-99F3B5CE3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"Electronic Cost Usage Dashboard" includes the following tabs: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Titles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used titles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used titles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expensive titles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expensive titles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Title details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search box criteria for word from title, ISBN and ISSN.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Results are a list of titles including details of cost per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link to the view the same title in the usage data subject area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32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Explanation of the Cost Usage dashboard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AAA84DD-6466-402F-86A6-C7527A2517C6}"/>
              </a:ext>
            </a:extLst>
          </p:cNvPr>
          <p:cNvSpPr txBox="1">
            <a:spLocks/>
          </p:cNvSpPr>
          <p:nvPr/>
        </p:nvSpPr>
        <p:spPr>
          <a:xfrm>
            <a:off x="351236" y="720323"/>
            <a:ext cx="8424936" cy="39793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/>
              <a:t>Continuous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A prompt for searching titles with a POL of type "Continuous"  by portfolio creation year, minimum cost and minimum usage and a list of titles including details of cost per 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A link to the view the same title in the usage data subject area </a:t>
            </a:r>
          </a:p>
          <a:p>
            <a:pPr marL="971550" lvl="1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 startAt="3"/>
            </a:pPr>
            <a:r>
              <a:rPr lang="en-US"/>
              <a:t>One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Like the "Continuous" tab but searches for titles with a POL of type "One Time" </a:t>
            </a:r>
          </a:p>
          <a:p>
            <a:pPr marL="971550" lvl="1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 startAt="3"/>
            </a:pPr>
            <a:r>
              <a:rPr lang="en-US"/>
              <a:t>Resource Types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A prompt by "Fund Fiscal Period Description"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A detailed analysis of the resource types of electronic inventory.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This includes inventory which does and does not necessarily have usage or cost.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/>
              <a:t>There are three pie charts with a detailed explanation.</a:t>
            </a:r>
          </a:p>
          <a:p>
            <a:pPr marL="971550" lvl="1" indent="-514350">
              <a:buFont typeface="+mj-lt"/>
              <a:buAutoNum type="arabicPeriod"/>
            </a:pP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28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Explanation of the Cost Usage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036665-CA5A-43D6-8CAB-7A78BED36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Electronic Collections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A list of Cost Usage By Electronic collections</a:t>
            </a:r>
            <a:br>
              <a:rPr lang="en-US" sz="1600" dirty="0"/>
            </a:br>
            <a:endParaRPr lang="en-US" sz="1600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Platforms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used platforms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used platforms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expensive platforms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expensive platforms</a:t>
            </a:r>
          </a:p>
          <a:p>
            <a:pPr marL="1428750" lvl="2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Vendors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used vendors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used vendors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expensive vendors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expensive vendors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8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3319778"/>
            <a:ext cx="8928991" cy="1240583"/>
          </a:xfrm>
        </p:spPr>
        <p:txBody>
          <a:bodyPr/>
          <a:lstStyle/>
          <a:p>
            <a:pPr algn="ctr"/>
            <a:r>
              <a:rPr lang="en-US" dirty="0"/>
              <a:t>Where is the COUNTER usage data in Alma Analytics?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27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Explanation of the Cost Usage dashboard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4B026F4-A16F-41AE-A2C1-EE3AB8E39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/>
              <a:t>Funds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used funds (highest use)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effective funds (highest use per cost)</a:t>
            </a:r>
            <a:br>
              <a:rPr lang="en-US" sz="1600" dirty="0"/>
            </a:br>
            <a:endParaRPr lang="en-US" sz="1600" dirty="0"/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LC Subjects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used LC Subjects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used LC Subjects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expensive LC Subjects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expensive LC Subjects</a:t>
            </a:r>
          </a:p>
          <a:p>
            <a:pPr marL="1428750" lvl="2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 startAt="9"/>
            </a:pPr>
            <a:r>
              <a:rPr lang="en-US" dirty="0"/>
              <a:t>Dewey Subjects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list of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used Dewey Subjects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used Dewey Subjects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Most expensive Dewey Subjects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Least expensive Dewey Subjects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92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Explanation of the Cost Usage dashboard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186EFAB-857E-40FB-A498-5ECE74F4F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en-US" dirty="0"/>
              <a:t>Match Points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pie charts and a graph explaining if there was a match between the title from the COUNTER report and the title in the Alma E-Inventory and if so according to what criteria</a:t>
            </a:r>
            <a:br>
              <a:rPr lang="en-US" sz="1600" dirty="0"/>
            </a:br>
            <a:endParaRPr lang="en-US" sz="1600" dirty="0"/>
          </a:p>
          <a:p>
            <a:pPr marL="514350" indent="-514350">
              <a:buFont typeface="+mj-lt"/>
              <a:buAutoNum type="arabicPeriod" startAt="13"/>
            </a:pPr>
            <a:r>
              <a:rPr lang="en-US" dirty="0"/>
              <a:t>Usage Types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pie charts with a detailed analysis of the COUNTER report types in Cost Per 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14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Explanation of the Cost Usage dashboard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A53E4E4-E478-4513-9F27-2ACD29BB6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97938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 startAt="14"/>
            </a:pPr>
            <a:r>
              <a:rPr lang="en-US" dirty="0"/>
              <a:t>Usage By Title Per Electronic Collections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prompt by "Fund Fiscal Period Description" and a list of electronic collections with: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Number of titles in the collection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Number of titles in the collection which have usage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Percent of titles which have usage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Cost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Usage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Cost Per Use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sz="1600" dirty="0"/>
              <a:t>Cost per title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Very useful for evaluating the value of electronic collections</a:t>
            </a:r>
          </a:p>
          <a:p>
            <a:pPr marL="1428750" lvl="2" indent="-514350">
              <a:buFont typeface="+mj-lt"/>
              <a:buAutoNum type="arabicPeriod"/>
            </a:pPr>
            <a:endParaRPr lang="en-US" sz="1600" dirty="0"/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Titles with multiple portfolios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Includes prompts by title, subject, classification codes, cost and usage.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Allows for filtering by number of collections per title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Useful for evaluating which collections have a  lot of overlap (have a lot of the same titles).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62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Explanation of the Cost Usage dashboard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03BC628-489F-4BF2-94D3-2EAAFBB3D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71551"/>
            <a:ext cx="8712968" cy="864096"/>
          </a:xfrm>
        </p:spPr>
        <p:txBody>
          <a:bodyPr>
            <a:normAutofit/>
          </a:bodyPr>
          <a:lstStyle/>
          <a:p>
            <a:r>
              <a:rPr lang="en-US" dirty="0"/>
              <a:t>All of the reports in the dashboard may be edited and saved locally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E64EA2-6FF6-45DF-BBB2-D589FCA4C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975" y="1275606"/>
            <a:ext cx="4714057" cy="3473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60E7D0-5F36-4245-9AE3-ACD8F280AC74}"/>
              </a:ext>
            </a:extLst>
          </p:cNvPr>
          <p:cNvSpPr/>
          <p:nvPr/>
        </p:nvSpPr>
        <p:spPr>
          <a:xfrm>
            <a:off x="3707904" y="1275606"/>
            <a:ext cx="3257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18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Examples of the Cost Usage Dashboard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9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the Cost Usage 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B495A-6EA5-4F7C-ACDE-0F35B2DC3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748"/>
            <a:ext cx="9144000" cy="40522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6348F6-626A-4ECD-A485-3F1E7C583050}"/>
              </a:ext>
            </a:extLst>
          </p:cNvPr>
          <p:cNvSpPr/>
          <p:nvPr/>
        </p:nvSpPr>
        <p:spPr>
          <a:xfrm>
            <a:off x="0" y="646479"/>
            <a:ext cx="395536" cy="269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99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the Cost Usage Dashboard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C7D95-2116-4110-A3C0-F9C388C42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6037"/>
            <a:ext cx="9144000" cy="16438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2AF5D8-5892-4AA4-B440-C8B170DC1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77067"/>
            <a:ext cx="1584176" cy="14283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5BB59C-EA01-4719-8DA6-A32DB5AB5AA6}"/>
              </a:ext>
            </a:extLst>
          </p:cNvPr>
          <p:cNvSpPr/>
          <p:nvPr/>
        </p:nvSpPr>
        <p:spPr>
          <a:xfrm>
            <a:off x="467544" y="877067"/>
            <a:ext cx="504056" cy="254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23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the Cost Usage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BAE66-47D7-4651-AAD2-7861EBE21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095"/>
            <a:ext cx="9144000" cy="32213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6FC32F-948D-43E0-A03C-B837AE8F6C0D}"/>
              </a:ext>
            </a:extLst>
          </p:cNvPr>
          <p:cNvSpPr/>
          <p:nvPr/>
        </p:nvSpPr>
        <p:spPr>
          <a:xfrm>
            <a:off x="755576" y="987574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19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the Cost Usage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B897E-7BBF-4512-968E-571841D58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048"/>
            <a:ext cx="9144000" cy="29934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BA4DD1-B38D-4B9C-96A5-3FCD1D350DA5}"/>
              </a:ext>
            </a:extLst>
          </p:cNvPr>
          <p:cNvSpPr/>
          <p:nvPr/>
        </p:nvSpPr>
        <p:spPr>
          <a:xfrm>
            <a:off x="1187624" y="1059582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10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3F9A1D-6FC1-441B-A952-D72E37357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276"/>
            <a:ext cx="9144000" cy="37106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the Cost Usage Dashboard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B0462A-E655-4A20-B273-7A4182C00BED}"/>
              </a:ext>
            </a:extLst>
          </p:cNvPr>
          <p:cNvSpPr/>
          <p:nvPr/>
        </p:nvSpPr>
        <p:spPr>
          <a:xfrm>
            <a:off x="1763688" y="877276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9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COUNTER usage data in Alma Analytics?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COUNTER usage data in Alma Analytics is present in two subject areas: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E-Inventory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Usage 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72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the Cost Usage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F001F-C5DC-4023-82D8-C68EDDBC8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5437"/>
            <a:ext cx="9144000" cy="1992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F575A4-8F05-4B9E-97CF-EC7ECDEAAC9B}"/>
              </a:ext>
            </a:extLst>
          </p:cNvPr>
          <p:cNvSpPr/>
          <p:nvPr/>
        </p:nvSpPr>
        <p:spPr>
          <a:xfrm>
            <a:off x="2195736" y="1563638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455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the Cost Usage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CBFAF-EE8B-4911-9376-9C6194818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24" y="799125"/>
            <a:ext cx="7740352" cy="38917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69B5AD-5D72-45D9-990B-FF72AE88A44C}"/>
              </a:ext>
            </a:extLst>
          </p:cNvPr>
          <p:cNvSpPr/>
          <p:nvPr/>
        </p:nvSpPr>
        <p:spPr>
          <a:xfrm>
            <a:off x="4499992" y="819906"/>
            <a:ext cx="539567" cy="2604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98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the Cost Usage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77CC2-4307-4760-9C7B-5F7EC441B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2661"/>
            <a:ext cx="9144000" cy="30781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B6EB7D-CA6F-4B0B-8D60-BD211B84CD07}"/>
              </a:ext>
            </a:extLst>
          </p:cNvPr>
          <p:cNvSpPr/>
          <p:nvPr/>
        </p:nvSpPr>
        <p:spPr>
          <a:xfrm>
            <a:off x="3968228" y="987574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029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the Cost Usage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133EF-0B38-41BD-8863-A8F8DCAAD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706"/>
            <a:ext cx="9144000" cy="40862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5115D9-013E-4BD8-984B-17482AF8ED72}"/>
              </a:ext>
            </a:extLst>
          </p:cNvPr>
          <p:cNvSpPr/>
          <p:nvPr/>
        </p:nvSpPr>
        <p:spPr>
          <a:xfrm>
            <a:off x="5508104" y="646479"/>
            <a:ext cx="648072" cy="269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98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the Cost Usage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2E09C-E12B-44FA-A366-6DE6062C1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550"/>
            <a:ext cx="9144000" cy="40550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4080C0-073A-4395-9DB7-6894526A253D}"/>
              </a:ext>
            </a:extLst>
          </p:cNvPr>
          <p:cNvSpPr/>
          <p:nvPr/>
        </p:nvSpPr>
        <p:spPr>
          <a:xfrm>
            <a:off x="6084168" y="77155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28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the Cost Usage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9D307-2C9D-492F-9A25-95D48CD03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148"/>
            <a:ext cx="9144000" cy="27812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B7A317-25C0-4D15-A26B-CB9B592E9D4B}"/>
              </a:ext>
            </a:extLst>
          </p:cNvPr>
          <p:cNvSpPr/>
          <p:nvPr/>
        </p:nvSpPr>
        <p:spPr>
          <a:xfrm>
            <a:off x="6228184" y="1131590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04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the Cost Usage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CFF8F0-8EC0-4473-8C59-6C68BC92F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534"/>
            <a:ext cx="9144000" cy="41867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10D992-77C5-4571-BD19-C0B1E41CA2B2}"/>
              </a:ext>
            </a:extLst>
          </p:cNvPr>
          <p:cNvSpPr/>
          <p:nvPr/>
        </p:nvSpPr>
        <p:spPr>
          <a:xfrm>
            <a:off x="7308304" y="627534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83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dirty="0"/>
              <a:t>Usage and Cost Usage in Data Visualization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825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and Cost Usage in Data Visualization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312367"/>
          </a:xfrm>
        </p:spPr>
        <p:txBody>
          <a:bodyPr>
            <a:normAutofit/>
          </a:bodyPr>
          <a:lstStyle/>
          <a:p>
            <a:r>
              <a:rPr lang="en-US" dirty="0"/>
              <a:t>The Usage and Cost usage can also be obtained via the Data Visualization.</a:t>
            </a:r>
          </a:p>
          <a:p>
            <a:r>
              <a:rPr lang="en-US" dirty="0"/>
              <a:t>See:</a:t>
            </a:r>
          </a:p>
          <a:p>
            <a:r>
              <a:rPr lang="en-US" dirty="0"/>
              <a:t>Video: </a:t>
            </a:r>
            <a:r>
              <a:rPr lang="en-US" dirty="0">
                <a:hlinkClick r:id="rId2" tooltip="Alma Analytics: Analyzing Usage and Cost Usage with Alma Analytics Data Visualization"/>
              </a:rPr>
              <a:t>Alma Analytics: Analyzing Usage and Cost Usage with Alma Analytics Data Visualization</a:t>
            </a:r>
            <a:endParaRPr lang="en-US" dirty="0"/>
          </a:p>
          <a:p>
            <a:r>
              <a:rPr lang="en-US" dirty="0"/>
              <a:t>Blog: </a:t>
            </a:r>
            <a:r>
              <a:rPr lang="en-US" dirty="0">
                <a:hlinkClick r:id="rId3"/>
              </a:rPr>
              <a:t>How to create a bar graph of most used platforms for previous year using Alma Analytics Data Visualization (DV)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825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COUNTER usage data in Alma Analytics?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B6E46F-E51B-4E3A-8440-4D6B0C8DC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43558"/>
            <a:ext cx="2664296" cy="36202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981E14-257A-47C8-AA84-964954ACB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811" y="843559"/>
            <a:ext cx="2840646" cy="36202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E2D9EA-E3FB-498F-A8B1-45D10A53EF3D}"/>
              </a:ext>
            </a:extLst>
          </p:cNvPr>
          <p:cNvSpPr/>
          <p:nvPr/>
        </p:nvSpPr>
        <p:spPr>
          <a:xfrm>
            <a:off x="1115616" y="3168595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B259A8-CF85-4CD6-A71B-A0BAFC71A868}"/>
              </a:ext>
            </a:extLst>
          </p:cNvPr>
          <p:cNvSpPr/>
          <p:nvPr/>
        </p:nvSpPr>
        <p:spPr>
          <a:xfrm>
            <a:off x="5148064" y="3939902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7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COUNTER usage data in Alma Analytics?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is usage data in two different subject areas?</a:t>
            </a:r>
          </a:p>
          <a:p>
            <a:r>
              <a:rPr lang="en-US" dirty="0"/>
              <a:t>What is the difference?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6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COUNTER usage data in Alma Analytics?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US" sz="2000" dirty="0">
                <a:highlight>
                  <a:srgbClr val="FFFF00"/>
                </a:highlight>
              </a:rPr>
              <a:t>E-Inventory</a:t>
            </a:r>
            <a:r>
              <a:rPr lang="en-US" sz="2000" dirty="0"/>
              <a:t> subject area contains all COUNTER data which was loaded to Alma either manually or via SUSHI and </a:t>
            </a:r>
            <a:r>
              <a:rPr lang="en-US" sz="2000" b="1" dirty="0"/>
              <a:t>for which a bibliographic record exists in Alma.</a:t>
            </a:r>
          </a:p>
          <a:p>
            <a:pPr lvl="1"/>
            <a:r>
              <a:rPr lang="en-US" sz="1800" dirty="0"/>
              <a:t>The E-Inventory subject area also includes order and fund information and therefore cost per use reports are also made in the E-Inventory subject area.</a:t>
            </a:r>
          </a:p>
          <a:p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dirty="0">
                <a:highlight>
                  <a:srgbClr val="FFFF00"/>
                </a:highlight>
              </a:rPr>
              <a:t>Usage Data </a:t>
            </a:r>
            <a:r>
              <a:rPr lang="en-US" sz="2000" dirty="0"/>
              <a:t>subject area contains all COUNTER data which was loaded to Alma either manually or via SUSHI </a:t>
            </a:r>
            <a:r>
              <a:rPr lang="en-US" sz="2000" b="1" dirty="0"/>
              <a:t>regardless of whether or not a bibliographic record exists in Alma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18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COUNTER usage data in Alma Analytics?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example, as we see on the next slides …</a:t>
            </a:r>
          </a:p>
          <a:p>
            <a:r>
              <a:rPr lang="en-US" dirty="0"/>
              <a:t>For platform ProQuest </a:t>
            </a:r>
            <a:r>
              <a:rPr lang="en-US" dirty="0" err="1"/>
              <a:t>Ebook</a:t>
            </a:r>
            <a:r>
              <a:rPr lang="en-US" dirty="0"/>
              <a:t> Central</a:t>
            </a:r>
          </a:p>
          <a:p>
            <a:pPr lvl="1"/>
            <a:r>
              <a:rPr lang="en-US" sz="2200" dirty="0"/>
              <a:t>The </a:t>
            </a:r>
            <a:r>
              <a:rPr lang="en-US" sz="2200" b="1" dirty="0"/>
              <a:t>Usage data </a:t>
            </a:r>
            <a:r>
              <a:rPr lang="en-US" sz="2200" dirty="0"/>
              <a:t>subject area has these two titles: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/>
              <a:t>A Brief History of Genetics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/>
              <a:t>BIOS Instant Notes in Genetics</a:t>
            </a:r>
          </a:p>
          <a:p>
            <a:pPr lvl="1"/>
            <a:r>
              <a:rPr lang="en-US" sz="2200" dirty="0"/>
              <a:t>Of these two titles the </a:t>
            </a:r>
            <a:r>
              <a:rPr lang="en-US" sz="2200" b="1" dirty="0"/>
              <a:t>E-Inventory</a:t>
            </a:r>
            <a:r>
              <a:rPr lang="en-US" sz="2200" dirty="0"/>
              <a:t> subject area has only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900" dirty="0"/>
              <a:t>A Brief History of Genetics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Title “</a:t>
            </a:r>
            <a:r>
              <a:rPr lang="en-US" sz="2400" dirty="0"/>
              <a:t>BIOS Instant Notes in Genetics</a:t>
            </a:r>
            <a:r>
              <a:rPr lang="en-US" dirty="0"/>
              <a:t>” is not in the E-Inventory subject area because it is not in the Alma repository.  It is only in a loaded COUNTER report.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COUNTER usage data in Alma Analytics?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“E-Inventory” subject area and in the “Usage Data” subject we have report which filters for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Platform = ProQuest </a:t>
            </a:r>
            <a:r>
              <a:rPr lang="en-US" dirty="0" err="1"/>
              <a:t>Ebook</a:t>
            </a:r>
            <a:r>
              <a:rPr lang="en-US" dirty="0"/>
              <a:t> Central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Normalized title “contains any” ‘brief history of </a:t>
            </a:r>
            <a:r>
              <a:rPr lang="en-US" dirty="0" err="1"/>
              <a:t>genetics;bios</a:t>
            </a:r>
            <a:r>
              <a:rPr lang="en-US" dirty="0"/>
              <a:t> instant notes in genetics’</a:t>
            </a:r>
          </a:p>
          <a:p>
            <a:r>
              <a:rPr lang="en-US" dirty="0"/>
              <a:t>Therefore </a:t>
            </a:r>
            <a:r>
              <a:rPr lang="en-US" dirty="0" err="1"/>
              <a:t>oif</a:t>
            </a:r>
            <a:r>
              <a:rPr lang="en-US" dirty="0"/>
              <a:t> the titles exist they will appear in the report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54254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17465</TotalTime>
  <Words>1615</Words>
  <Application>Microsoft Office PowerPoint</Application>
  <PresentationFormat>On-screen Show (16:9)</PresentationFormat>
  <Paragraphs>237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IGeLU_2016_16X9 (1)</vt:lpstr>
      <vt:lpstr>Ex_Libris_2020</vt:lpstr>
      <vt:lpstr>COUNTER Report Usage in Alma Analytics</vt:lpstr>
      <vt:lpstr>PowerPoint Presentation</vt:lpstr>
      <vt:lpstr>Where is the COUNTER usage data in Alma Analytics?</vt:lpstr>
      <vt:lpstr>Where is the COUNTER usage data in Alma Analytics?</vt:lpstr>
      <vt:lpstr>Where is the COUNTER usage data in Alma Analytics?</vt:lpstr>
      <vt:lpstr>Where is the COUNTER usage data in Alma Analytics?</vt:lpstr>
      <vt:lpstr>Where is the COUNTER usage data in Alma Analytics?</vt:lpstr>
      <vt:lpstr>Where is the COUNTER usage data in Alma Analytics?</vt:lpstr>
      <vt:lpstr>Where is the COUNTER usage data in Alma Analytics?</vt:lpstr>
      <vt:lpstr>Where is the COUNTER usage data in Alma Analytics?</vt:lpstr>
      <vt:lpstr>Where is the COUNTER usage data in Alma Analytics?</vt:lpstr>
      <vt:lpstr>Where is the COUNTER usage data in Alma Analytics?</vt:lpstr>
      <vt:lpstr>Where is the COUNTER usage data in Alma Analytics?</vt:lpstr>
      <vt:lpstr>Where is the COUNTER usage data in Alma Analytics?</vt:lpstr>
      <vt:lpstr>Where is the COUNTER usage data in Alma Analytics?</vt:lpstr>
      <vt:lpstr>Where is the COUNTER usage data in Alma Analytics? </vt:lpstr>
      <vt:lpstr>Where is the COUNTER usage data in Alma Analytics? </vt:lpstr>
      <vt:lpstr>Where is the COUNTER usage data in Alma Analytics? </vt:lpstr>
      <vt:lpstr>Default Reports and Dashboards for Usage Data</vt:lpstr>
      <vt:lpstr>Default Reports and Dashboards for Usage Data</vt:lpstr>
      <vt:lpstr>Default Reports and Dashboards for Usage Data</vt:lpstr>
      <vt:lpstr>Example of “Usage Via COUNTER Reports” dashboard</vt:lpstr>
      <vt:lpstr>Default Reports and Dashboards for Cost Usage</vt:lpstr>
      <vt:lpstr>Default Reports and Dashboards for Cost Usage</vt:lpstr>
      <vt:lpstr>Default Reports and Dashboards for Cost Usage</vt:lpstr>
      <vt:lpstr>Explanation of the Cost Usage dashboard</vt:lpstr>
      <vt:lpstr>Explanation of the Cost Usage dashboard</vt:lpstr>
      <vt:lpstr>Explanation of the Cost Usage dashboard</vt:lpstr>
      <vt:lpstr>Explanation of the Cost Usage dashboard</vt:lpstr>
      <vt:lpstr>Explanation of the Cost Usage dashboard</vt:lpstr>
      <vt:lpstr>Explanation of the Cost Usage dashboard</vt:lpstr>
      <vt:lpstr>Explanation of the Cost Usage dashboard</vt:lpstr>
      <vt:lpstr>Explanation of the Cost Usage dashboard</vt:lpstr>
      <vt:lpstr>Examples of the Cost Usage Dashboard</vt:lpstr>
      <vt:lpstr>Examples of the Cost Usage Dashboard</vt:lpstr>
      <vt:lpstr>Examples of the Cost Usage Dashboard</vt:lpstr>
      <vt:lpstr>Examples of the Cost Usage Dashboard</vt:lpstr>
      <vt:lpstr>Examples of the Cost Usage Dashboard</vt:lpstr>
      <vt:lpstr>Examples of the Cost Usage Dashboard</vt:lpstr>
      <vt:lpstr>Examples of the Cost Usage Dashboard</vt:lpstr>
      <vt:lpstr>Examples of the Cost Usage Dashboard</vt:lpstr>
      <vt:lpstr>Examples of the Cost Usage Dashboard</vt:lpstr>
      <vt:lpstr>Examples of the Cost Usage Dashboard</vt:lpstr>
      <vt:lpstr>Examples of the Cost Usage Dashboard</vt:lpstr>
      <vt:lpstr>Examples of the Cost Usage Dashboard</vt:lpstr>
      <vt:lpstr>Examples of the Cost Usage Dashboard</vt:lpstr>
      <vt:lpstr>Usage and Cost Usage in Data Visualization</vt:lpstr>
      <vt:lpstr>Usage and Cost Usage in Data Visualization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1689</cp:revision>
  <dcterms:created xsi:type="dcterms:W3CDTF">2017-01-02T15:10:30Z</dcterms:created>
  <dcterms:modified xsi:type="dcterms:W3CDTF">2022-08-24T06:01:22Z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