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735" r:id="rId2"/>
    <p:sldId id="310" r:id="rId3"/>
    <p:sldId id="1742" r:id="rId4"/>
    <p:sldId id="1743" r:id="rId5"/>
    <p:sldId id="1744" r:id="rId6"/>
    <p:sldId id="1673" r:id="rId7"/>
    <p:sldId id="1745" r:id="rId8"/>
    <p:sldId id="1746" r:id="rId9"/>
    <p:sldId id="1747" r:id="rId10"/>
    <p:sldId id="1748" r:id="rId11"/>
    <p:sldId id="1749" r:id="rId12"/>
    <p:sldId id="1757" r:id="rId13"/>
    <p:sldId id="1752" r:id="rId14"/>
    <p:sldId id="1754" r:id="rId15"/>
    <p:sldId id="1758" r:id="rId16"/>
    <p:sldId id="1755" r:id="rId17"/>
    <p:sldId id="169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800" autoAdjust="0"/>
  </p:normalViewPr>
  <p:slideViewPr>
    <p:cSldViewPr>
      <p:cViewPr varScale="1">
        <p:scale>
          <a:sx n="105" d="100"/>
          <a:sy n="105" d="100"/>
        </p:scale>
        <p:origin x="183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020Primo_VE/025Display_Configuration/040Configuring_Local_Display_and_Search_Fields_for_Primo_VE" TargetMode="External"/><Relationship Id="rId2" Type="http://schemas.openxmlformats.org/officeDocument/2006/relationships/hyperlink" Target="https://developers.exlibrisgroup.com/blog/primo-ve-normalization-rule-examples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knowledge.exlibrisgroup.com/Primo/Product_Documentation/020Primo_VE/025Display_Configuration/Configuring_Normalization_Rules_for_Display_and_Local_Field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4123"/>
            <a:ext cx="8784975" cy="719575"/>
          </a:xfrm>
        </p:spPr>
        <p:txBody>
          <a:bodyPr/>
          <a:lstStyle/>
          <a:p>
            <a:r>
              <a:rPr lang="en-US" dirty="0"/>
              <a:t>Primo VE Normalization for Search and Display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504" y="3666364"/>
            <a:ext cx="4972396" cy="388547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Moran Vardi</a:t>
            </a:r>
          </a:p>
          <a:p>
            <a:r>
              <a:rPr lang="en-US" sz="8000" dirty="0"/>
              <a:t>Primo VE Business Analyst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589A4-B62E-43D3-BC30-DB5F9266E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26976-7653-4EA6-90BF-FC22BAB0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Manage Local Fields - Normalization Rules 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1C0B7-7983-4A49-B4A2-45759A0E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   </a:t>
            </a:r>
            <a:r>
              <a:rPr lang="en-US" b="1" i="1" u="sng" dirty="0"/>
              <a:t>Normalization Rules for Search and Facet</a:t>
            </a:r>
          </a:p>
          <a:p>
            <a:r>
              <a:rPr lang="en-US" dirty="0"/>
              <a:t>Can be used as a combination with Normalization for Display</a:t>
            </a:r>
          </a:p>
          <a:p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Allows to define up to 10 local fields</a:t>
            </a:r>
          </a:p>
          <a:p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Requires r</a:t>
            </a:r>
            <a:r>
              <a:rPr lang="en-US" dirty="0"/>
              <a:t>ecalculate</a:t>
            </a: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 of the data</a:t>
            </a:r>
          </a:p>
          <a:p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Test tool</a:t>
            </a:r>
            <a:endParaRPr lang="en-US" dirty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0BA76-72DC-481E-A02A-C95A14F8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1" y="3003798"/>
            <a:ext cx="5595047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24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0271CE-CF0D-4B71-8F7D-B167626B8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3825F-D364-4C99-922F-C0AF1D24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Manage Local Fields - Normalization Rules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571B2-A83B-4660-B075-3D323FE0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9FDAC-C88A-4A4C-8E7B-DD701D66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6729276" cy="2557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938E7-2ECA-4CE9-B12A-1F2177831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72" y="2276294"/>
            <a:ext cx="3321984" cy="2130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69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1D00-FA5C-4402-94DC-542408263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53797-FA79-4CC4-8018-54A0B3D8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#2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28471-9E4F-4A4A-AFED-C62F4DEB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Display and search field 947 – with NR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E34D-80C9-434F-B6DB-E83AFABE5C8D}"/>
              </a:ext>
            </a:extLst>
          </p:cNvPr>
          <p:cNvSpPr/>
          <p:nvPr/>
        </p:nvSpPr>
        <p:spPr>
          <a:xfrm>
            <a:off x="6660232" y="1968028"/>
            <a:ext cx="2160240" cy="1251794"/>
          </a:xfrm>
          <a:prstGeom prst="rect">
            <a:avLst/>
          </a:prstGeom>
          <a:solidFill>
            <a:srgbClr val="92D3DF"/>
          </a:solidFill>
          <a:ln w="57150">
            <a:solidFill>
              <a:srgbClr val="92D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11C03-90A7-4214-B6FF-FE4E042C2F3E}"/>
              </a:ext>
            </a:extLst>
          </p:cNvPr>
          <p:cNvGrpSpPr/>
          <p:nvPr/>
        </p:nvGrpSpPr>
        <p:grpSpPr>
          <a:xfrm>
            <a:off x="7020272" y="1635646"/>
            <a:ext cx="1440161" cy="1621589"/>
            <a:chOff x="6916136" y="1347615"/>
            <a:chExt cx="1690748" cy="1903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E30804-E9C1-4AAC-B58E-2CBBC4A9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347615"/>
              <a:ext cx="1482476" cy="1902436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574CE91-17F6-40C5-A6C8-2605B9727EDA}"/>
                </a:ext>
              </a:extLst>
            </p:cNvPr>
            <p:cNvSpPr/>
            <p:nvPr/>
          </p:nvSpPr>
          <p:spPr>
            <a:xfrm>
              <a:off x="6916136" y="1685764"/>
              <a:ext cx="104137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7">
              <a:extLst>
                <a:ext uri="{FF2B5EF4-FFF2-40B4-BE49-F238E27FC236}">
                  <a16:creationId xmlns:a16="http://schemas.microsoft.com/office/drawing/2014/main" id="{19A2B8F0-CE2C-40E5-B7ED-FA335A098FFF}"/>
                </a:ext>
              </a:extLst>
            </p:cNvPr>
            <p:cNvSpPr/>
            <p:nvPr/>
          </p:nvSpPr>
          <p:spPr>
            <a:xfrm flipH="1">
              <a:off x="8502748" y="1685764"/>
              <a:ext cx="104136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54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CCF1B-7875-4BBF-8E53-D0D20D06C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CFCD2-DAEE-411E-8CB2-5A4741D0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Manage Local Fields – Comparison of Methods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7F4CC-CC28-46DA-9FE3-5D332115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Best practices and comparison of both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685CD5-53F9-4207-864A-BF07A3FAB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69384"/>
              </p:ext>
            </p:extLst>
          </p:nvPr>
        </p:nvGraphicFramePr>
        <p:xfrm>
          <a:off x="733976" y="1260010"/>
          <a:ext cx="6912768" cy="355323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529949">
                  <a:extLst>
                    <a:ext uri="{9D8B030D-6E8A-4147-A177-3AD203B41FA5}">
                      <a16:colId xmlns:a16="http://schemas.microsoft.com/office/drawing/2014/main" val="1219619036"/>
                    </a:ext>
                  </a:extLst>
                </a:gridCol>
                <a:gridCol w="3382819">
                  <a:extLst>
                    <a:ext uri="{9D8B030D-6E8A-4147-A177-3AD203B41FA5}">
                      <a16:colId xmlns:a16="http://schemas.microsoft.com/office/drawing/2014/main" val="3827571625"/>
                    </a:ext>
                  </a:extLst>
                </a:gridCol>
              </a:tblGrid>
              <a:tr h="62715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Normalization Rules</a:t>
                      </a:r>
                      <a:endParaRPr lang="he-IL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Bibliographic Local Field Mapping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925539"/>
                  </a:ext>
                </a:extLst>
              </a:tr>
              <a:tr h="776478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Ability to use all MARC tags</a:t>
                      </a:r>
                      <a:endParaRPr lang="en-US" dirty="0">
                        <a:solidFill>
                          <a:schemeClr val="tx1"/>
                        </a:solidFill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BECB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Closed list of Local MARC tags</a:t>
                      </a:r>
                    </a:p>
                    <a:p>
                      <a:pPr marL="108000" algn="l" rtl="0"/>
                      <a:r>
                        <a:rPr lang="en-US" sz="1400" dirty="0"/>
                        <a:t>Contains MARC local fields: 009, 09X, 490, 5XX, 69X, and 9XX.</a:t>
                      </a:r>
                    </a:p>
                  </a:txBody>
                  <a:tcPr>
                    <a:solidFill>
                      <a:srgbClr val="FEE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2131"/>
                  </a:ext>
                </a:extLst>
              </a:tr>
              <a:tr h="776478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Normalization Rules 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Provide flexibility to use any tags and subfields </a:t>
                      </a:r>
                      <a:endParaRPr lang="he-IL" sz="1400" dirty="0"/>
                    </a:p>
                  </a:txBody>
                  <a:tcPr>
                    <a:solidFill>
                      <a:srgbClr val="E0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Full MARC tag is taken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All the subfields are used</a:t>
                      </a:r>
                      <a:endParaRPr lang="he-IL" sz="1400" dirty="0"/>
                    </a:p>
                    <a:p>
                      <a:pPr algn="l" rtl="1"/>
                      <a:endParaRPr lang="he-IL" sz="1400" dirty="0"/>
                    </a:p>
                  </a:txBody>
                  <a:tcPr>
                    <a:solidFill>
                      <a:srgbClr val="FE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41739"/>
                  </a:ext>
                </a:extLst>
              </a:tr>
              <a:tr h="13140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Display field </a:t>
                      </a:r>
                    </a:p>
                    <a:p>
                      <a:pPr marL="180000" algn="l" rtl="0"/>
                      <a:r>
                        <a:rPr lang="en-US" sz="1600" dirty="0"/>
                        <a:t>Applied immediately </a:t>
                      </a:r>
                    </a:p>
                    <a:p>
                      <a:pPr algn="l" rtl="0"/>
                      <a:r>
                        <a:rPr lang="en-US" dirty="0"/>
                        <a:t>Search and Facet field</a:t>
                      </a:r>
                    </a:p>
                    <a:p>
                      <a:pPr marL="180000" algn="l" rtl="0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recalculate of the data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/>
                        <a:t>(Open a case to support)</a:t>
                      </a:r>
                      <a:endParaRPr lang="he-IL" sz="1400" dirty="0"/>
                    </a:p>
                  </a:txBody>
                  <a:tcPr>
                    <a:solidFill>
                      <a:srgbClr val="BECB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Applied immediately </a:t>
                      </a:r>
                    </a:p>
                    <a:p>
                      <a:pPr marL="108000" algn="l" rtl="0"/>
                      <a:r>
                        <a:rPr lang="en-US" sz="1400" dirty="0"/>
                        <a:t>MARC local fields are indexed automatically and ready to use</a:t>
                      </a:r>
                      <a:endParaRPr lang="he-IL" sz="1400" dirty="0"/>
                    </a:p>
                  </a:txBody>
                  <a:tcPr>
                    <a:solidFill>
                      <a:srgbClr val="FEE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8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26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748DD-DB3D-4967-99C6-150D726F1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714B47-7164-49F3-B67E-C60F77C7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Normalization of OTB Display Fields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1EE3F-1AB5-47BA-BA00-DE95127B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96621"/>
            <a:ext cx="8424936" cy="39073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Allows to refine the presentation of OTB display fields</a:t>
            </a:r>
          </a:p>
          <a:p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View the normalization rules the system uses and modify them</a:t>
            </a:r>
          </a:p>
          <a:p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The changes are applied to the user interface immediately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150A0-6C79-481E-9CFD-6A1D40A7C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33"/>
          <a:stretch/>
        </p:blipFill>
        <p:spPr>
          <a:xfrm>
            <a:off x="683568" y="2347631"/>
            <a:ext cx="7128792" cy="1448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70107-BC85-49B0-9D5A-508F12419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367" y="2499742"/>
            <a:ext cx="3064097" cy="21285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8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1D00-FA5C-4402-94DC-542408263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53797-FA79-4CC4-8018-54A0B3D8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#3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28471-9E4F-4A4A-AFED-C62F4DEB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Edit OTB display field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E34D-80C9-434F-B6DB-E83AFABE5C8D}"/>
              </a:ext>
            </a:extLst>
          </p:cNvPr>
          <p:cNvSpPr/>
          <p:nvPr/>
        </p:nvSpPr>
        <p:spPr>
          <a:xfrm>
            <a:off x="6660232" y="1968028"/>
            <a:ext cx="2160240" cy="1251794"/>
          </a:xfrm>
          <a:prstGeom prst="rect">
            <a:avLst/>
          </a:prstGeom>
          <a:solidFill>
            <a:srgbClr val="92D3DF"/>
          </a:solidFill>
          <a:ln w="57150">
            <a:solidFill>
              <a:srgbClr val="92D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11C03-90A7-4214-B6FF-FE4E042C2F3E}"/>
              </a:ext>
            </a:extLst>
          </p:cNvPr>
          <p:cNvGrpSpPr/>
          <p:nvPr/>
        </p:nvGrpSpPr>
        <p:grpSpPr>
          <a:xfrm>
            <a:off x="7020272" y="1635646"/>
            <a:ext cx="1440161" cy="1621589"/>
            <a:chOff x="6916136" y="1347615"/>
            <a:chExt cx="1690748" cy="1903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E30804-E9C1-4AAC-B58E-2CBBC4A9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347615"/>
              <a:ext cx="1482476" cy="1902436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574CE91-17F6-40C5-A6C8-2605B9727EDA}"/>
                </a:ext>
              </a:extLst>
            </p:cNvPr>
            <p:cNvSpPr/>
            <p:nvPr/>
          </p:nvSpPr>
          <p:spPr>
            <a:xfrm>
              <a:off x="6916136" y="1685764"/>
              <a:ext cx="104137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7">
              <a:extLst>
                <a:ext uri="{FF2B5EF4-FFF2-40B4-BE49-F238E27FC236}">
                  <a16:creationId xmlns:a16="http://schemas.microsoft.com/office/drawing/2014/main" id="{19A2B8F0-CE2C-40E5-B7ED-FA335A098FFF}"/>
                </a:ext>
              </a:extLst>
            </p:cNvPr>
            <p:cNvSpPr/>
            <p:nvPr/>
          </p:nvSpPr>
          <p:spPr>
            <a:xfrm flipH="1">
              <a:off x="8502748" y="1685764"/>
              <a:ext cx="104136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756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C2395100-96D3-4C97-BCD2-3650940E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Tips and Documentation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891066-28C0-409C-BA02-DEA6D06BB6D2}"/>
              </a:ext>
            </a:extLst>
          </p:cNvPr>
          <p:cNvSpPr/>
          <p:nvPr/>
        </p:nvSpPr>
        <p:spPr>
          <a:xfrm>
            <a:off x="395536" y="69954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recommended that you start with an existing rule that is similar to the rule that you are looking to define and modify it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our OTB rules in any display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documentation and examples from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Fields documentation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Normalization Rule Syntax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2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Moran.Vardi@exlibrisgroup.com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ED03C-3452-4016-9A7E-646EDB216E44}"/>
              </a:ext>
            </a:extLst>
          </p:cNvPr>
          <p:cNvSpPr txBox="1"/>
          <p:nvPr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VE Normalization Suite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E2E704D-28FB-415D-86F0-C56A7BB3967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2AEB5-B786-4C9B-8F9F-314607758F57}"/>
              </a:ext>
            </a:extLst>
          </p:cNvPr>
          <p:cNvSpPr/>
          <p:nvPr/>
        </p:nvSpPr>
        <p:spPr>
          <a:xfrm>
            <a:off x="4981628" y="2689936"/>
            <a:ext cx="2534209" cy="80018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Normalization of OTB 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Display Fields</a:t>
            </a: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1E119730-91B0-4820-B00D-C54EBBAE4336}"/>
              </a:ext>
            </a:extLst>
          </p:cNvPr>
          <p:cNvSpPr>
            <a:spLocks/>
          </p:cNvSpPr>
          <p:nvPr/>
        </p:nvSpPr>
        <p:spPr bwMode="auto">
          <a:xfrm>
            <a:off x="5730047" y="1828706"/>
            <a:ext cx="902954" cy="88949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5DCD53-B79F-4AAE-9DE1-EC5C116A4F6A}"/>
              </a:ext>
            </a:extLst>
          </p:cNvPr>
          <p:cNvSpPr/>
          <p:nvPr/>
        </p:nvSpPr>
        <p:spPr>
          <a:xfrm>
            <a:off x="1672352" y="2732947"/>
            <a:ext cx="3253950" cy="49240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2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Local Fields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2E1818B3-A969-4C8B-85C1-F58844409E0A}"/>
              </a:ext>
            </a:extLst>
          </p:cNvPr>
          <p:cNvSpPr>
            <a:spLocks/>
          </p:cNvSpPr>
          <p:nvPr/>
        </p:nvSpPr>
        <p:spPr bwMode="auto">
          <a:xfrm>
            <a:off x="2884191" y="1828706"/>
            <a:ext cx="902954" cy="88949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0CFDA"/>
          </a:solidFill>
          <a:ln w="7620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E4B362C2-C28C-4FB8-ACD8-97AB69B55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59832" y="2036614"/>
            <a:ext cx="587399" cy="528839"/>
            <a:chOff x="2228" y="1033"/>
            <a:chExt cx="1304" cy="1174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4F312FD-FA0B-49D0-9929-1F0C3897F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B853BF6-D590-4AEA-A5ED-257EFFB875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9B553A0-4C76-4B10-92F2-A729A69513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9D300345-1A69-4D51-82C9-702E4BE6AF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746912B-04E4-416B-8DE6-C0BE9CC3DE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0E3F6B-A1AB-46C7-AB7E-2117F8625393}"/>
              </a:ext>
            </a:extLst>
          </p:cNvPr>
          <p:cNvGrpSpPr/>
          <p:nvPr/>
        </p:nvGrpSpPr>
        <p:grpSpPr>
          <a:xfrm>
            <a:off x="6060576" y="4262840"/>
            <a:ext cx="476341" cy="467165"/>
            <a:chOff x="6423025" y="2190750"/>
            <a:chExt cx="1025525" cy="1022350"/>
          </a:xfrm>
        </p:grpSpPr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81D71002-012A-400C-92DF-E04E76D4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2190750"/>
              <a:ext cx="1025525" cy="1022350"/>
            </a:xfrm>
            <a:custGeom>
              <a:avLst/>
              <a:gdLst>
                <a:gd name="T0" fmla="*/ 646 w 646"/>
                <a:gd name="T1" fmla="*/ 322 h 644"/>
                <a:gd name="T2" fmla="*/ 638 w 646"/>
                <a:gd name="T3" fmla="*/ 386 h 644"/>
                <a:gd name="T4" fmla="*/ 620 w 646"/>
                <a:gd name="T5" fmla="*/ 448 h 644"/>
                <a:gd name="T6" fmla="*/ 590 w 646"/>
                <a:gd name="T7" fmla="*/ 502 h 644"/>
                <a:gd name="T8" fmla="*/ 550 w 646"/>
                <a:gd name="T9" fmla="*/ 550 h 644"/>
                <a:gd name="T10" fmla="*/ 504 w 646"/>
                <a:gd name="T11" fmla="*/ 590 h 644"/>
                <a:gd name="T12" fmla="*/ 448 w 646"/>
                <a:gd name="T13" fmla="*/ 618 h 644"/>
                <a:gd name="T14" fmla="*/ 388 w 646"/>
                <a:gd name="T15" fmla="*/ 638 h 644"/>
                <a:gd name="T16" fmla="*/ 322 w 646"/>
                <a:gd name="T17" fmla="*/ 644 h 644"/>
                <a:gd name="T18" fmla="*/ 290 w 646"/>
                <a:gd name="T19" fmla="*/ 642 h 644"/>
                <a:gd name="T20" fmla="*/ 226 w 646"/>
                <a:gd name="T21" fmla="*/ 630 h 644"/>
                <a:gd name="T22" fmla="*/ 170 w 646"/>
                <a:gd name="T23" fmla="*/ 606 h 644"/>
                <a:gd name="T24" fmla="*/ 118 w 646"/>
                <a:gd name="T25" fmla="*/ 570 h 644"/>
                <a:gd name="T26" fmla="*/ 74 w 646"/>
                <a:gd name="T27" fmla="*/ 526 h 644"/>
                <a:gd name="T28" fmla="*/ 40 w 646"/>
                <a:gd name="T29" fmla="*/ 476 h 644"/>
                <a:gd name="T30" fmla="*/ 14 w 646"/>
                <a:gd name="T31" fmla="*/ 418 h 644"/>
                <a:gd name="T32" fmla="*/ 2 w 646"/>
                <a:gd name="T33" fmla="*/ 354 h 644"/>
                <a:gd name="T34" fmla="*/ 0 w 646"/>
                <a:gd name="T35" fmla="*/ 322 h 644"/>
                <a:gd name="T36" fmla="*/ 6 w 646"/>
                <a:gd name="T37" fmla="*/ 256 h 644"/>
                <a:gd name="T38" fmla="*/ 26 w 646"/>
                <a:gd name="T39" fmla="*/ 196 h 644"/>
                <a:gd name="T40" fmla="*/ 56 w 646"/>
                <a:gd name="T41" fmla="*/ 142 h 644"/>
                <a:gd name="T42" fmla="*/ 94 w 646"/>
                <a:gd name="T43" fmla="*/ 94 h 644"/>
                <a:gd name="T44" fmla="*/ 142 w 646"/>
                <a:gd name="T45" fmla="*/ 54 h 644"/>
                <a:gd name="T46" fmla="*/ 198 w 646"/>
                <a:gd name="T47" fmla="*/ 24 h 644"/>
                <a:gd name="T48" fmla="*/ 258 w 646"/>
                <a:gd name="T49" fmla="*/ 6 h 644"/>
                <a:gd name="T50" fmla="*/ 322 w 646"/>
                <a:gd name="T51" fmla="*/ 0 h 644"/>
                <a:gd name="T52" fmla="*/ 356 w 646"/>
                <a:gd name="T53" fmla="*/ 0 h 644"/>
                <a:gd name="T54" fmla="*/ 418 w 646"/>
                <a:gd name="T55" fmla="*/ 14 h 644"/>
                <a:gd name="T56" fmla="*/ 476 w 646"/>
                <a:gd name="T57" fmla="*/ 38 h 644"/>
                <a:gd name="T58" fmla="*/ 528 w 646"/>
                <a:gd name="T59" fmla="*/ 72 h 644"/>
                <a:gd name="T60" fmla="*/ 572 w 646"/>
                <a:gd name="T61" fmla="*/ 116 h 644"/>
                <a:gd name="T62" fmla="*/ 606 w 646"/>
                <a:gd name="T63" fmla="*/ 168 h 644"/>
                <a:gd name="T64" fmla="*/ 630 w 646"/>
                <a:gd name="T65" fmla="*/ 226 h 644"/>
                <a:gd name="T66" fmla="*/ 644 w 646"/>
                <a:gd name="T67" fmla="*/ 288 h 644"/>
                <a:gd name="T68" fmla="*/ 646 w 646"/>
                <a:gd name="T69" fmla="*/ 32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6" h="644">
                  <a:moveTo>
                    <a:pt x="646" y="322"/>
                  </a:moveTo>
                  <a:lnTo>
                    <a:pt x="646" y="322"/>
                  </a:lnTo>
                  <a:lnTo>
                    <a:pt x="644" y="354"/>
                  </a:lnTo>
                  <a:lnTo>
                    <a:pt x="638" y="386"/>
                  </a:lnTo>
                  <a:lnTo>
                    <a:pt x="630" y="418"/>
                  </a:lnTo>
                  <a:lnTo>
                    <a:pt x="620" y="448"/>
                  </a:lnTo>
                  <a:lnTo>
                    <a:pt x="606" y="476"/>
                  </a:lnTo>
                  <a:lnTo>
                    <a:pt x="590" y="502"/>
                  </a:lnTo>
                  <a:lnTo>
                    <a:pt x="572" y="526"/>
                  </a:lnTo>
                  <a:lnTo>
                    <a:pt x="550" y="550"/>
                  </a:lnTo>
                  <a:lnTo>
                    <a:pt x="528" y="570"/>
                  </a:lnTo>
                  <a:lnTo>
                    <a:pt x="504" y="590"/>
                  </a:lnTo>
                  <a:lnTo>
                    <a:pt x="476" y="606"/>
                  </a:lnTo>
                  <a:lnTo>
                    <a:pt x="448" y="618"/>
                  </a:lnTo>
                  <a:lnTo>
                    <a:pt x="418" y="630"/>
                  </a:lnTo>
                  <a:lnTo>
                    <a:pt x="388" y="638"/>
                  </a:lnTo>
                  <a:lnTo>
                    <a:pt x="356" y="642"/>
                  </a:lnTo>
                  <a:lnTo>
                    <a:pt x="322" y="644"/>
                  </a:lnTo>
                  <a:lnTo>
                    <a:pt x="322" y="644"/>
                  </a:lnTo>
                  <a:lnTo>
                    <a:pt x="290" y="642"/>
                  </a:lnTo>
                  <a:lnTo>
                    <a:pt x="258" y="638"/>
                  </a:lnTo>
                  <a:lnTo>
                    <a:pt x="226" y="630"/>
                  </a:lnTo>
                  <a:lnTo>
                    <a:pt x="198" y="618"/>
                  </a:lnTo>
                  <a:lnTo>
                    <a:pt x="170" y="606"/>
                  </a:lnTo>
                  <a:lnTo>
                    <a:pt x="142" y="590"/>
                  </a:lnTo>
                  <a:lnTo>
                    <a:pt x="118" y="570"/>
                  </a:lnTo>
                  <a:lnTo>
                    <a:pt x="94" y="550"/>
                  </a:lnTo>
                  <a:lnTo>
                    <a:pt x="74" y="526"/>
                  </a:lnTo>
                  <a:lnTo>
                    <a:pt x="56" y="502"/>
                  </a:lnTo>
                  <a:lnTo>
                    <a:pt x="40" y="476"/>
                  </a:lnTo>
                  <a:lnTo>
                    <a:pt x="26" y="448"/>
                  </a:lnTo>
                  <a:lnTo>
                    <a:pt x="14" y="418"/>
                  </a:lnTo>
                  <a:lnTo>
                    <a:pt x="6" y="386"/>
                  </a:lnTo>
                  <a:lnTo>
                    <a:pt x="2" y="35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288"/>
                  </a:lnTo>
                  <a:lnTo>
                    <a:pt x="6" y="256"/>
                  </a:lnTo>
                  <a:lnTo>
                    <a:pt x="14" y="226"/>
                  </a:lnTo>
                  <a:lnTo>
                    <a:pt x="26" y="196"/>
                  </a:lnTo>
                  <a:lnTo>
                    <a:pt x="40" y="168"/>
                  </a:lnTo>
                  <a:lnTo>
                    <a:pt x="56" y="142"/>
                  </a:lnTo>
                  <a:lnTo>
                    <a:pt x="74" y="116"/>
                  </a:lnTo>
                  <a:lnTo>
                    <a:pt x="94" y="94"/>
                  </a:lnTo>
                  <a:lnTo>
                    <a:pt x="118" y="72"/>
                  </a:lnTo>
                  <a:lnTo>
                    <a:pt x="142" y="54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0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4"/>
                  </a:lnTo>
                  <a:lnTo>
                    <a:pt x="476" y="38"/>
                  </a:lnTo>
                  <a:lnTo>
                    <a:pt x="504" y="54"/>
                  </a:lnTo>
                  <a:lnTo>
                    <a:pt x="528" y="72"/>
                  </a:lnTo>
                  <a:lnTo>
                    <a:pt x="550" y="94"/>
                  </a:lnTo>
                  <a:lnTo>
                    <a:pt x="572" y="116"/>
                  </a:lnTo>
                  <a:lnTo>
                    <a:pt x="590" y="142"/>
                  </a:lnTo>
                  <a:lnTo>
                    <a:pt x="606" y="168"/>
                  </a:lnTo>
                  <a:lnTo>
                    <a:pt x="620" y="196"/>
                  </a:lnTo>
                  <a:lnTo>
                    <a:pt x="630" y="226"/>
                  </a:lnTo>
                  <a:lnTo>
                    <a:pt x="638" y="256"/>
                  </a:lnTo>
                  <a:lnTo>
                    <a:pt x="644" y="288"/>
                  </a:lnTo>
                  <a:lnTo>
                    <a:pt x="646" y="322"/>
                  </a:lnTo>
                  <a:lnTo>
                    <a:pt x="646" y="32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8A60AF05-E347-460A-82A1-3056C682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79675"/>
              <a:ext cx="104775" cy="101600"/>
            </a:xfrm>
            <a:custGeom>
              <a:avLst/>
              <a:gdLst>
                <a:gd name="T0" fmla="*/ 66 w 66"/>
                <a:gd name="T1" fmla="*/ 32 h 64"/>
                <a:gd name="T2" fmla="*/ 66 w 66"/>
                <a:gd name="T3" fmla="*/ 32 h 64"/>
                <a:gd name="T4" fmla="*/ 64 w 66"/>
                <a:gd name="T5" fmla="*/ 38 h 64"/>
                <a:gd name="T6" fmla="*/ 64 w 66"/>
                <a:gd name="T7" fmla="*/ 44 h 64"/>
                <a:gd name="T8" fmla="*/ 60 w 66"/>
                <a:gd name="T9" fmla="*/ 50 h 64"/>
                <a:gd name="T10" fmla="*/ 56 w 66"/>
                <a:gd name="T11" fmla="*/ 56 h 64"/>
                <a:gd name="T12" fmla="*/ 52 w 66"/>
                <a:gd name="T13" fmla="*/ 60 h 64"/>
                <a:gd name="T14" fmla="*/ 46 w 66"/>
                <a:gd name="T15" fmla="*/ 62 h 64"/>
                <a:gd name="T16" fmla="*/ 40 w 66"/>
                <a:gd name="T17" fmla="*/ 64 h 64"/>
                <a:gd name="T18" fmla="*/ 32 w 66"/>
                <a:gd name="T19" fmla="*/ 64 h 64"/>
                <a:gd name="T20" fmla="*/ 32 w 66"/>
                <a:gd name="T21" fmla="*/ 64 h 64"/>
                <a:gd name="T22" fmla="*/ 26 w 66"/>
                <a:gd name="T23" fmla="*/ 64 h 64"/>
                <a:gd name="T24" fmla="*/ 20 w 66"/>
                <a:gd name="T25" fmla="*/ 62 h 64"/>
                <a:gd name="T26" fmla="*/ 14 w 66"/>
                <a:gd name="T27" fmla="*/ 60 h 64"/>
                <a:gd name="T28" fmla="*/ 10 w 66"/>
                <a:gd name="T29" fmla="*/ 56 h 64"/>
                <a:gd name="T30" fmla="*/ 6 w 66"/>
                <a:gd name="T31" fmla="*/ 50 h 64"/>
                <a:gd name="T32" fmla="*/ 2 w 66"/>
                <a:gd name="T33" fmla="*/ 44 h 64"/>
                <a:gd name="T34" fmla="*/ 0 w 66"/>
                <a:gd name="T35" fmla="*/ 38 h 64"/>
                <a:gd name="T36" fmla="*/ 0 w 66"/>
                <a:gd name="T37" fmla="*/ 32 h 64"/>
                <a:gd name="T38" fmla="*/ 0 w 66"/>
                <a:gd name="T39" fmla="*/ 32 h 64"/>
                <a:gd name="T40" fmla="*/ 0 w 66"/>
                <a:gd name="T41" fmla="*/ 26 h 64"/>
                <a:gd name="T42" fmla="*/ 2 w 66"/>
                <a:gd name="T43" fmla="*/ 20 h 64"/>
                <a:gd name="T44" fmla="*/ 6 w 66"/>
                <a:gd name="T45" fmla="*/ 14 h 64"/>
                <a:gd name="T46" fmla="*/ 10 w 66"/>
                <a:gd name="T47" fmla="*/ 10 h 64"/>
                <a:gd name="T48" fmla="*/ 14 w 66"/>
                <a:gd name="T49" fmla="*/ 6 h 64"/>
                <a:gd name="T50" fmla="*/ 20 w 66"/>
                <a:gd name="T51" fmla="*/ 2 h 64"/>
                <a:gd name="T52" fmla="*/ 26 w 66"/>
                <a:gd name="T53" fmla="*/ 0 h 64"/>
                <a:gd name="T54" fmla="*/ 32 w 66"/>
                <a:gd name="T55" fmla="*/ 0 h 64"/>
                <a:gd name="T56" fmla="*/ 32 w 66"/>
                <a:gd name="T57" fmla="*/ 0 h 64"/>
                <a:gd name="T58" fmla="*/ 40 w 66"/>
                <a:gd name="T59" fmla="*/ 0 h 64"/>
                <a:gd name="T60" fmla="*/ 46 w 66"/>
                <a:gd name="T61" fmla="*/ 2 h 64"/>
                <a:gd name="T62" fmla="*/ 52 w 66"/>
                <a:gd name="T63" fmla="*/ 6 h 64"/>
                <a:gd name="T64" fmla="*/ 56 w 66"/>
                <a:gd name="T65" fmla="*/ 10 h 64"/>
                <a:gd name="T66" fmla="*/ 60 w 66"/>
                <a:gd name="T67" fmla="*/ 14 h 64"/>
                <a:gd name="T68" fmla="*/ 64 w 66"/>
                <a:gd name="T69" fmla="*/ 20 h 64"/>
                <a:gd name="T70" fmla="*/ 64 w 66"/>
                <a:gd name="T71" fmla="*/ 26 h 64"/>
                <a:gd name="T72" fmla="*/ 66 w 66"/>
                <a:gd name="T73" fmla="*/ 32 h 64"/>
                <a:gd name="T74" fmla="*/ 66 w 66"/>
                <a:gd name="T7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4">
                  <a:moveTo>
                    <a:pt x="66" y="32"/>
                  </a:move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93A18FD0-C7F4-4EB7-BE09-E3F17B20A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667000"/>
              <a:ext cx="104775" cy="104775"/>
            </a:xfrm>
            <a:custGeom>
              <a:avLst/>
              <a:gdLst>
                <a:gd name="T0" fmla="*/ 66 w 66"/>
                <a:gd name="T1" fmla="*/ 34 h 66"/>
                <a:gd name="T2" fmla="*/ 66 w 66"/>
                <a:gd name="T3" fmla="*/ 34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4 h 66"/>
                <a:gd name="T16" fmla="*/ 40 w 66"/>
                <a:gd name="T17" fmla="*/ 66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6 h 66"/>
                <a:gd name="T24" fmla="*/ 20 w 66"/>
                <a:gd name="T25" fmla="*/ 64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4 h 66"/>
                <a:gd name="T38" fmla="*/ 0 w 66"/>
                <a:gd name="T39" fmla="*/ 34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6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4 h 66"/>
                <a:gd name="T52" fmla="*/ 26 w 66"/>
                <a:gd name="T53" fmla="*/ 2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2 h 66"/>
                <a:gd name="T60" fmla="*/ 46 w 66"/>
                <a:gd name="T61" fmla="*/ 4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6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4 h 66"/>
                <a:gd name="T74" fmla="*/ 66 w 66"/>
                <a:gd name="T7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4"/>
                  </a:move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378CCEC2-280E-4703-875A-6C2FA33D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825750"/>
              <a:ext cx="104775" cy="104775"/>
            </a:xfrm>
            <a:custGeom>
              <a:avLst/>
              <a:gdLst>
                <a:gd name="T0" fmla="*/ 66 w 66"/>
                <a:gd name="T1" fmla="*/ 32 h 66"/>
                <a:gd name="T2" fmla="*/ 66 w 66"/>
                <a:gd name="T3" fmla="*/ 32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2 h 66"/>
                <a:gd name="T16" fmla="*/ 40 w 66"/>
                <a:gd name="T17" fmla="*/ 64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4 h 66"/>
                <a:gd name="T24" fmla="*/ 20 w 66"/>
                <a:gd name="T25" fmla="*/ 62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2 h 66"/>
                <a:gd name="T38" fmla="*/ 0 w 66"/>
                <a:gd name="T39" fmla="*/ 32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4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2 h 66"/>
                <a:gd name="T52" fmla="*/ 26 w 66"/>
                <a:gd name="T53" fmla="*/ 0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0 h 66"/>
                <a:gd name="T60" fmla="*/ 46 w 66"/>
                <a:gd name="T61" fmla="*/ 2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4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2 h 66"/>
                <a:gd name="T74" fmla="*/ 66 w 66"/>
                <a:gd name="T7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2"/>
                  </a:move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D5B8F059-7EF0-4D8E-9B66-BDC1506F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200275"/>
              <a:ext cx="139700" cy="1003300"/>
            </a:xfrm>
            <a:custGeom>
              <a:avLst/>
              <a:gdLst>
                <a:gd name="T0" fmla="*/ 66 w 88"/>
                <a:gd name="T1" fmla="*/ 0 h 632"/>
                <a:gd name="T2" fmla="*/ 66 w 88"/>
                <a:gd name="T3" fmla="*/ 0 h 632"/>
                <a:gd name="T4" fmla="*/ 70 w 88"/>
                <a:gd name="T5" fmla="*/ 18 h 632"/>
                <a:gd name="T6" fmla="*/ 76 w 88"/>
                <a:gd name="T7" fmla="*/ 64 h 632"/>
                <a:gd name="T8" fmla="*/ 84 w 88"/>
                <a:gd name="T9" fmla="*/ 136 h 632"/>
                <a:gd name="T10" fmla="*/ 86 w 88"/>
                <a:gd name="T11" fmla="*/ 178 h 632"/>
                <a:gd name="T12" fmla="*/ 88 w 88"/>
                <a:gd name="T13" fmla="*/ 224 h 632"/>
                <a:gd name="T14" fmla="*/ 88 w 88"/>
                <a:gd name="T15" fmla="*/ 272 h 632"/>
                <a:gd name="T16" fmla="*/ 84 w 88"/>
                <a:gd name="T17" fmla="*/ 324 h 632"/>
                <a:gd name="T18" fmla="*/ 80 w 88"/>
                <a:gd name="T19" fmla="*/ 376 h 632"/>
                <a:gd name="T20" fmla="*/ 72 w 88"/>
                <a:gd name="T21" fmla="*/ 430 h 632"/>
                <a:gd name="T22" fmla="*/ 60 w 88"/>
                <a:gd name="T23" fmla="*/ 482 h 632"/>
                <a:gd name="T24" fmla="*/ 44 w 88"/>
                <a:gd name="T25" fmla="*/ 534 h 632"/>
                <a:gd name="T26" fmla="*/ 36 w 88"/>
                <a:gd name="T27" fmla="*/ 560 h 632"/>
                <a:gd name="T28" fmla="*/ 24 w 88"/>
                <a:gd name="T29" fmla="*/ 584 h 632"/>
                <a:gd name="T30" fmla="*/ 12 w 88"/>
                <a:gd name="T31" fmla="*/ 608 h 632"/>
                <a:gd name="T32" fmla="*/ 0 w 88"/>
                <a:gd name="T33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2">
                  <a:moveTo>
                    <a:pt x="66" y="0"/>
                  </a:moveTo>
                  <a:lnTo>
                    <a:pt x="66" y="0"/>
                  </a:lnTo>
                  <a:lnTo>
                    <a:pt x="70" y="18"/>
                  </a:lnTo>
                  <a:lnTo>
                    <a:pt x="76" y="64"/>
                  </a:lnTo>
                  <a:lnTo>
                    <a:pt x="84" y="136"/>
                  </a:lnTo>
                  <a:lnTo>
                    <a:pt x="86" y="178"/>
                  </a:lnTo>
                  <a:lnTo>
                    <a:pt x="88" y="224"/>
                  </a:lnTo>
                  <a:lnTo>
                    <a:pt x="88" y="272"/>
                  </a:lnTo>
                  <a:lnTo>
                    <a:pt x="84" y="324"/>
                  </a:lnTo>
                  <a:lnTo>
                    <a:pt x="80" y="376"/>
                  </a:lnTo>
                  <a:lnTo>
                    <a:pt x="72" y="430"/>
                  </a:lnTo>
                  <a:lnTo>
                    <a:pt x="60" y="482"/>
                  </a:lnTo>
                  <a:lnTo>
                    <a:pt x="44" y="534"/>
                  </a:lnTo>
                  <a:lnTo>
                    <a:pt x="36" y="560"/>
                  </a:lnTo>
                  <a:lnTo>
                    <a:pt x="24" y="584"/>
                  </a:lnTo>
                  <a:lnTo>
                    <a:pt x="12" y="608"/>
                  </a:lnTo>
                  <a:lnTo>
                    <a:pt x="0" y="63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3BA006EA-10BC-4293-8A2E-5905454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346325"/>
              <a:ext cx="828675" cy="422275"/>
            </a:xfrm>
            <a:custGeom>
              <a:avLst/>
              <a:gdLst>
                <a:gd name="T0" fmla="*/ 0 w 522"/>
                <a:gd name="T1" fmla="*/ 266 h 266"/>
                <a:gd name="T2" fmla="*/ 0 w 522"/>
                <a:gd name="T3" fmla="*/ 266 h 266"/>
                <a:gd name="T4" fmla="*/ 10 w 522"/>
                <a:gd name="T5" fmla="*/ 262 h 266"/>
                <a:gd name="T6" fmla="*/ 42 w 522"/>
                <a:gd name="T7" fmla="*/ 256 h 266"/>
                <a:gd name="T8" fmla="*/ 92 w 522"/>
                <a:gd name="T9" fmla="*/ 240 h 266"/>
                <a:gd name="T10" fmla="*/ 158 w 522"/>
                <a:gd name="T11" fmla="*/ 216 h 266"/>
                <a:gd name="T12" fmla="*/ 194 w 522"/>
                <a:gd name="T13" fmla="*/ 202 h 266"/>
                <a:gd name="T14" fmla="*/ 236 w 522"/>
                <a:gd name="T15" fmla="*/ 182 h 266"/>
                <a:gd name="T16" fmla="*/ 278 w 522"/>
                <a:gd name="T17" fmla="*/ 160 h 266"/>
                <a:gd name="T18" fmla="*/ 324 w 522"/>
                <a:gd name="T19" fmla="*/ 136 h 266"/>
                <a:gd name="T20" fmla="*/ 372 w 522"/>
                <a:gd name="T21" fmla="*/ 108 h 266"/>
                <a:gd name="T22" fmla="*/ 420 w 522"/>
                <a:gd name="T23" fmla="*/ 76 h 266"/>
                <a:gd name="T24" fmla="*/ 470 w 522"/>
                <a:gd name="T25" fmla="*/ 40 h 266"/>
                <a:gd name="T26" fmla="*/ 522 w 522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266">
                  <a:moveTo>
                    <a:pt x="0" y="266"/>
                  </a:moveTo>
                  <a:lnTo>
                    <a:pt x="0" y="266"/>
                  </a:lnTo>
                  <a:lnTo>
                    <a:pt x="10" y="262"/>
                  </a:lnTo>
                  <a:lnTo>
                    <a:pt x="42" y="256"/>
                  </a:lnTo>
                  <a:lnTo>
                    <a:pt x="92" y="240"/>
                  </a:lnTo>
                  <a:lnTo>
                    <a:pt x="158" y="216"/>
                  </a:lnTo>
                  <a:lnTo>
                    <a:pt x="194" y="202"/>
                  </a:lnTo>
                  <a:lnTo>
                    <a:pt x="236" y="182"/>
                  </a:lnTo>
                  <a:lnTo>
                    <a:pt x="278" y="160"/>
                  </a:lnTo>
                  <a:lnTo>
                    <a:pt x="324" y="136"/>
                  </a:lnTo>
                  <a:lnTo>
                    <a:pt x="372" y="108"/>
                  </a:lnTo>
                  <a:lnTo>
                    <a:pt x="420" y="76"/>
                  </a:lnTo>
                  <a:lnTo>
                    <a:pt x="470" y="40"/>
                  </a:lnTo>
                  <a:lnTo>
                    <a:pt x="52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CB6D4940-CB40-4CFE-9372-7E9DDC949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609850"/>
              <a:ext cx="914400" cy="371475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10 w 576"/>
                <a:gd name="T5" fmla="*/ 8 h 234"/>
                <a:gd name="T6" fmla="*/ 38 w 576"/>
                <a:gd name="T7" fmla="*/ 28 h 234"/>
                <a:gd name="T8" fmla="*/ 84 w 576"/>
                <a:gd name="T9" fmla="*/ 56 h 234"/>
                <a:gd name="T10" fmla="*/ 148 w 576"/>
                <a:gd name="T11" fmla="*/ 90 h 234"/>
                <a:gd name="T12" fmla="*/ 188 w 576"/>
                <a:gd name="T13" fmla="*/ 110 h 234"/>
                <a:gd name="T14" fmla="*/ 230 w 576"/>
                <a:gd name="T15" fmla="*/ 128 h 234"/>
                <a:gd name="T16" fmla="*/ 278 w 576"/>
                <a:gd name="T17" fmla="*/ 148 h 234"/>
                <a:gd name="T18" fmla="*/ 330 w 576"/>
                <a:gd name="T19" fmla="*/ 168 h 234"/>
                <a:gd name="T20" fmla="*/ 384 w 576"/>
                <a:gd name="T21" fmla="*/ 186 h 234"/>
                <a:gd name="T22" fmla="*/ 444 w 576"/>
                <a:gd name="T23" fmla="*/ 204 h 234"/>
                <a:gd name="T24" fmla="*/ 508 w 576"/>
                <a:gd name="T25" fmla="*/ 220 h 234"/>
                <a:gd name="T26" fmla="*/ 576 w 576"/>
                <a:gd name="T2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" h="234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38" y="28"/>
                  </a:lnTo>
                  <a:lnTo>
                    <a:pt x="84" y="56"/>
                  </a:lnTo>
                  <a:lnTo>
                    <a:pt x="148" y="90"/>
                  </a:lnTo>
                  <a:lnTo>
                    <a:pt x="188" y="110"/>
                  </a:lnTo>
                  <a:lnTo>
                    <a:pt x="230" y="128"/>
                  </a:lnTo>
                  <a:lnTo>
                    <a:pt x="278" y="148"/>
                  </a:lnTo>
                  <a:lnTo>
                    <a:pt x="330" y="168"/>
                  </a:lnTo>
                  <a:lnTo>
                    <a:pt x="384" y="186"/>
                  </a:lnTo>
                  <a:lnTo>
                    <a:pt x="444" y="204"/>
                  </a:lnTo>
                  <a:lnTo>
                    <a:pt x="508" y="220"/>
                  </a:lnTo>
                  <a:lnTo>
                    <a:pt x="576" y="234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0B35BB-2028-4F87-AE83-8FD4D049998B}"/>
              </a:ext>
            </a:extLst>
          </p:cNvPr>
          <p:cNvGrpSpPr/>
          <p:nvPr/>
        </p:nvGrpSpPr>
        <p:grpSpPr>
          <a:xfrm>
            <a:off x="5790175" y="1950378"/>
            <a:ext cx="638146" cy="627797"/>
            <a:chOff x="13082588" y="2967038"/>
            <a:chExt cx="1149350" cy="1155700"/>
          </a:xfrm>
          <a:solidFill>
            <a:schemeClr val="bg1"/>
          </a:solidFill>
        </p:grpSpPr>
        <p:sp>
          <p:nvSpPr>
            <p:cNvPr id="30" name="Oval 85">
              <a:extLst>
                <a:ext uri="{FF2B5EF4-FFF2-40B4-BE49-F238E27FC236}">
                  <a16:creationId xmlns:a16="http://schemas.microsoft.com/office/drawing/2014/main" id="{28A8DFE6-66BB-4D4B-B449-5475DAED7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6338" y="3900488"/>
              <a:ext cx="52388" cy="5238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50BF96FE-2358-4E86-8981-E87B90936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7288" y="3979863"/>
              <a:ext cx="71438" cy="61912"/>
            </a:xfrm>
            <a:custGeom>
              <a:avLst/>
              <a:gdLst>
                <a:gd name="T0" fmla="*/ 3 w 8"/>
                <a:gd name="T1" fmla="*/ 1 h 7"/>
                <a:gd name="T2" fmla="*/ 1 w 8"/>
                <a:gd name="T3" fmla="*/ 5 h 7"/>
                <a:gd name="T4" fmla="*/ 5 w 8"/>
                <a:gd name="T5" fmla="*/ 7 h 7"/>
                <a:gd name="T6" fmla="*/ 7 w 8"/>
                <a:gd name="T7" fmla="*/ 2 h 7"/>
                <a:gd name="T8" fmla="*/ 3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7" y="6"/>
                    <a:pt x="8" y="4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" name="Oval 87">
              <a:extLst>
                <a:ext uri="{FF2B5EF4-FFF2-40B4-BE49-F238E27FC236}">
                  <a16:creationId xmlns:a16="http://schemas.microsoft.com/office/drawing/2014/main" id="{5288A8F5-CF6D-4B03-A310-C3DE0A929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1126" y="3384550"/>
              <a:ext cx="71438" cy="619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" name="Oval 88">
              <a:extLst>
                <a:ext uri="{FF2B5EF4-FFF2-40B4-BE49-F238E27FC236}">
                  <a16:creationId xmlns:a16="http://schemas.microsoft.com/office/drawing/2014/main" id="{13A5065E-CF87-4ADF-A774-93F486CA1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6676" y="3357563"/>
              <a:ext cx="34925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3B51140C-F9DB-4051-B0B6-4CA61BD3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3938" y="2967038"/>
              <a:ext cx="401638" cy="407987"/>
            </a:xfrm>
            <a:custGeom>
              <a:avLst/>
              <a:gdLst>
                <a:gd name="T0" fmla="*/ 2 w 45"/>
                <a:gd name="T1" fmla="*/ 46 h 46"/>
                <a:gd name="T2" fmla="*/ 25 w 45"/>
                <a:gd name="T3" fmla="*/ 23 h 46"/>
                <a:gd name="T4" fmla="*/ 33 w 45"/>
                <a:gd name="T5" fmla="*/ 26 h 46"/>
                <a:gd name="T6" fmla="*/ 45 w 45"/>
                <a:gd name="T7" fmla="*/ 13 h 46"/>
                <a:gd name="T8" fmla="*/ 33 w 45"/>
                <a:gd name="T9" fmla="*/ 0 h 46"/>
                <a:gd name="T10" fmla="*/ 20 w 45"/>
                <a:gd name="T11" fmla="*/ 13 h 46"/>
                <a:gd name="T12" fmla="*/ 23 w 45"/>
                <a:gd name="T13" fmla="*/ 21 h 46"/>
                <a:gd name="T14" fmla="*/ 0 w 45"/>
                <a:gd name="T15" fmla="*/ 44 h 46"/>
                <a:gd name="T16" fmla="*/ 2 w 45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6">
                  <a:moveTo>
                    <a:pt x="2" y="46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7" y="25"/>
                    <a:pt x="30" y="26"/>
                    <a:pt x="33" y="26"/>
                  </a:cubicBezTo>
                  <a:cubicBezTo>
                    <a:pt x="40" y="26"/>
                    <a:pt x="45" y="20"/>
                    <a:pt x="45" y="13"/>
                  </a:cubicBezTo>
                  <a:cubicBezTo>
                    <a:pt x="45" y="6"/>
                    <a:pt x="40" y="0"/>
                    <a:pt x="33" y="0"/>
                  </a:cubicBezTo>
                  <a:cubicBezTo>
                    <a:pt x="26" y="0"/>
                    <a:pt x="20" y="6"/>
                    <a:pt x="20" y="13"/>
                  </a:cubicBezTo>
                  <a:cubicBezTo>
                    <a:pt x="20" y="16"/>
                    <a:pt x="21" y="19"/>
                    <a:pt x="23" y="2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F24B54D7-44EA-483B-A288-41057B8B1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3402013"/>
              <a:ext cx="284163" cy="187325"/>
            </a:xfrm>
            <a:custGeom>
              <a:avLst/>
              <a:gdLst>
                <a:gd name="T0" fmla="*/ 12 w 32"/>
                <a:gd name="T1" fmla="*/ 12 h 21"/>
                <a:gd name="T2" fmla="*/ 22 w 32"/>
                <a:gd name="T3" fmla="*/ 21 h 21"/>
                <a:gd name="T4" fmla="*/ 32 w 32"/>
                <a:gd name="T5" fmla="*/ 10 h 21"/>
                <a:gd name="T6" fmla="*/ 22 w 32"/>
                <a:gd name="T7" fmla="*/ 0 h 21"/>
                <a:gd name="T8" fmla="*/ 12 w 32"/>
                <a:gd name="T9" fmla="*/ 9 h 21"/>
                <a:gd name="T10" fmla="*/ 0 w 32"/>
                <a:gd name="T11" fmla="*/ 9 h 21"/>
                <a:gd name="T12" fmla="*/ 0 w 32"/>
                <a:gd name="T13" fmla="*/ 10 h 21"/>
                <a:gd name="T14" fmla="*/ 0 w 32"/>
                <a:gd name="T15" fmla="*/ 12 h 21"/>
                <a:gd name="T16" fmla="*/ 12 w 32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1">
                  <a:moveTo>
                    <a:pt x="12" y="12"/>
                  </a:moveTo>
                  <a:cubicBezTo>
                    <a:pt x="13" y="17"/>
                    <a:pt x="17" y="21"/>
                    <a:pt x="22" y="21"/>
                  </a:cubicBezTo>
                  <a:cubicBezTo>
                    <a:pt x="28" y="21"/>
                    <a:pt x="32" y="16"/>
                    <a:pt x="32" y="10"/>
                  </a:cubicBezTo>
                  <a:cubicBezTo>
                    <a:pt x="32" y="5"/>
                    <a:pt x="28" y="0"/>
                    <a:pt x="22" y="0"/>
                  </a:cubicBezTo>
                  <a:cubicBezTo>
                    <a:pt x="17" y="0"/>
                    <a:pt x="13" y="4"/>
                    <a:pt x="1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E8B7E730-4C73-42E7-A2DF-6AC8F3CE7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8476" y="3614738"/>
              <a:ext cx="285750" cy="285750"/>
            </a:xfrm>
            <a:custGeom>
              <a:avLst/>
              <a:gdLst>
                <a:gd name="T0" fmla="*/ 30 w 32"/>
                <a:gd name="T1" fmla="*/ 0 h 32"/>
                <a:gd name="T2" fmla="*/ 18 w 32"/>
                <a:gd name="T3" fmla="*/ 11 h 32"/>
                <a:gd name="T4" fmla="*/ 11 w 32"/>
                <a:gd name="T5" fmla="*/ 9 h 32"/>
                <a:gd name="T6" fmla="*/ 0 w 32"/>
                <a:gd name="T7" fmla="*/ 20 h 32"/>
                <a:gd name="T8" fmla="*/ 11 w 32"/>
                <a:gd name="T9" fmla="*/ 32 h 32"/>
                <a:gd name="T10" fmla="*/ 22 w 32"/>
                <a:gd name="T11" fmla="*/ 20 h 32"/>
                <a:gd name="T12" fmla="*/ 20 w 32"/>
                <a:gd name="T13" fmla="*/ 14 h 32"/>
                <a:gd name="T14" fmla="*/ 32 w 32"/>
                <a:gd name="T15" fmla="*/ 2 h 32"/>
                <a:gd name="T16" fmla="*/ 30 w 3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6" y="10"/>
                    <a:pt x="14" y="9"/>
                    <a:pt x="11" y="9"/>
                  </a:cubicBezTo>
                  <a:cubicBezTo>
                    <a:pt x="5" y="9"/>
                    <a:pt x="0" y="14"/>
                    <a:pt x="0" y="20"/>
                  </a:cubicBezTo>
                  <a:cubicBezTo>
                    <a:pt x="0" y="27"/>
                    <a:pt x="5" y="32"/>
                    <a:pt x="11" y="32"/>
                  </a:cubicBezTo>
                  <a:cubicBezTo>
                    <a:pt x="17" y="32"/>
                    <a:pt x="22" y="27"/>
                    <a:pt x="22" y="20"/>
                  </a:cubicBezTo>
                  <a:cubicBezTo>
                    <a:pt x="22" y="18"/>
                    <a:pt x="22" y="16"/>
                    <a:pt x="20" y="1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1"/>
                    <a:pt x="30" y="1"/>
                    <a:pt x="3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7D66BE0-55FC-4B27-A6C7-B64CBC90D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0251" y="3322638"/>
              <a:ext cx="338138" cy="346075"/>
            </a:xfrm>
            <a:custGeom>
              <a:avLst/>
              <a:gdLst>
                <a:gd name="T0" fmla="*/ 19 w 38"/>
                <a:gd name="T1" fmla="*/ 0 h 39"/>
                <a:gd name="T2" fmla="*/ 0 w 38"/>
                <a:gd name="T3" fmla="*/ 19 h 39"/>
                <a:gd name="T4" fmla="*/ 19 w 38"/>
                <a:gd name="T5" fmla="*/ 39 h 39"/>
                <a:gd name="T6" fmla="*/ 38 w 38"/>
                <a:gd name="T7" fmla="*/ 19 h 39"/>
                <a:gd name="T8" fmla="*/ 19 w 38"/>
                <a:gd name="T9" fmla="*/ 0 h 39"/>
                <a:gd name="T10" fmla="*/ 19 w 38"/>
                <a:gd name="T11" fmla="*/ 30 h 39"/>
                <a:gd name="T12" fmla="*/ 9 w 38"/>
                <a:gd name="T13" fmla="*/ 19 h 39"/>
                <a:gd name="T14" fmla="*/ 19 w 38"/>
                <a:gd name="T15" fmla="*/ 9 h 39"/>
                <a:gd name="T16" fmla="*/ 30 w 38"/>
                <a:gd name="T17" fmla="*/ 19 h 39"/>
                <a:gd name="T18" fmla="*/ 19 w 38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8" y="30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lose/>
                  <a:moveTo>
                    <a:pt x="19" y="30"/>
                  </a:moveTo>
                  <a:cubicBezTo>
                    <a:pt x="13" y="30"/>
                    <a:pt x="9" y="25"/>
                    <a:pt x="9" y="19"/>
                  </a:cubicBezTo>
                  <a:cubicBezTo>
                    <a:pt x="9" y="13"/>
                    <a:pt x="13" y="9"/>
                    <a:pt x="19" y="9"/>
                  </a:cubicBezTo>
                  <a:cubicBezTo>
                    <a:pt x="25" y="9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" name="Oval 93">
              <a:extLst>
                <a:ext uri="{FF2B5EF4-FFF2-40B4-BE49-F238E27FC236}">
                  <a16:creationId xmlns:a16="http://schemas.microsoft.com/office/drawing/2014/main" id="{8A4104DB-08A2-4E35-80AE-FADA89565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288" y="2967038"/>
              <a:ext cx="53975" cy="5238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" name="Oval 94">
              <a:extLst>
                <a:ext uri="{FF2B5EF4-FFF2-40B4-BE49-F238E27FC236}">
                  <a16:creationId xmlns:a16="http://schemas.microsoft.com/office/drawing/2014/main" id="{44182A06-B5F1-4470-AB42-B4523BA55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2788" y="3090863"/>
              <a:ext cx="53975" cy="619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" name="Freeform 95">
              <a:extLst>
                <a:ext uri="{FF2B5EF4-FFF2-40B4-BE49-F238E27FC236}">
                  <a16:creationId xmlns:a16="http://schemas.microsoft.com/office/drawing/2014/main" id="{DC45AF7E-F54D-469A-BC40-688CD4F7B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4988" y="3125788"/>
              <a:ext cx="249238" cy="249237"/>
            </a:xfrm>
            <a:custGeom>
              <a:avLst/>
              <a:gdLst>
                <a:gd name="T0" fmla="*/ 8 w 28"/>
                <a:gd name="T1" fmla="*/ 17 h 28"/>
                <a:gd name="T2" fmla="*/ 13 w 28"/>
                <a:gd name="T3" fmla="*/ 16 h 28"/>
                <a:gd name="T4" fmla="*/ 26 w 28"/>
                <a:gd name="T5" fmla="*/ 28 h 28"/>
                <a:gd name="T6" fmla="*/ 28 w 28"/>
                <a:gd name="T7" fmla="*/ 26 h 28"/>
                <a:gd name="T8" fmla="*/ 16 w 28"/>
                <a:gd name="T9" fmla="*/ 13 h 28"/>
                <a:gd name="T10" fmla="*/ 17 w 28"/>
                <a:gd name="T11" fmla="*/ 8 h 28"/>
                <a:gd name="T12" fmla="*/ 8 w 28"/>
                <a:gd name="T13" fmla="*/ 0 h 28"/>
                <a:gd name="T14" fmla="*/ 0 w 28"/>
                <a:gd name="T15" fmla="*/ 8 h 28"/>
                <a:gd name="T16" fmla="*/ 8 w 2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8" y="17"/>
                  </a:moveTo>
                  <a:cubicBezTo>
                    <a:pt x="10" y="17"/>
                    <a:pt x="12" y="17"/>
                    <a:pt x="13" y="1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7" y="26"/>
                    <a:pt x="2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10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" name="Oval 96">
              <a:extLst>
                <a:ext uri="{FF2B5EF4-FFF2-40B4-BE49-F238E27FC236}">
                  <a16:creationId xmlns:a16="http://schemas.microsoft.com/office/drawing/2014/main" id="{CF3A99A0-A390-4CCA-87E7-6C490BCD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2588" y="3624263"/>
              <a:ext cx="98425" cy="984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" name="Oval 97">
              <a:extLst>
                <a:ext uri="{FF2B5EF4-FFF2-40B4-BE49-F238E27FC236}">
                  <a16:creationId xmlns:a16="http://schemas.microsoft.com/office/drawing/2014/main" id="{84D43E7E-BF6D-4CAB-854E-7F99AAE13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1638" y="3767138"/>
              <a:ext cx="34925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5FA59714-BC4A-4DDB-AF29-C3C62411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3938" y="3614738"/>
              <a:ext cx="508000" cy="508000"/>
            </a:xfrm>
            <a:custGeom>
              <a:avLst/>
              <a:gdLst>
                <a:gd name="T0" fmla="*/ 42 w 57"/>
                <a:gd name="T1" fmla="*/ 27 h 57"/>
                <a:gd name="T2" fmla="*/ 32 w 57"/>
                <a:gd name="T3" fmla="*/ 30 h 57"/>
                <a:gd name="T4" fmla="*/ 2 w 57"/>
                <a:gd name="T5" fmla="*/ 0 h 57"/>
                <a:gd name="T6" fmla="*/ 0 w 57"/>
                <a:gd name="T7" fmla="*/ 2 h 57"/>
                <a:gd name="T8" fmla="*/ 30 w 57"/>
                <a:gd name="T9" fmla="*/ 32 h 57"/>
                <a:gd name="T10" fmla="*/ 27 w 57"/>
                <a:gd name="T11" fmla="*/ 42 h 57"/>
                <a:gd name="T12" fmla="*/ 42 w 57"/>
                <a:gd name="T13" fmla="*/ 57 h 57"/>
                <a:gd name="T14" fmla="*/ 57 w 57"/>
                <a:gd name="T15" fmla="*/ 42 h 57"/>
                <a:gd name="T16" fmla="*/ 42 w 57"/>
                <a:gd name="T1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42" y="27"/>
                  </a:moveTo>
                  <a:cubicBezTo>
                    <a:pt x="38" y="27"/>
                    <a:pt x="35" y="28"/>
                    <a:pt x="32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5"/>
                    <a:pt x="27" y="38"/>
                    <a:pt x="27" y="42"/>
                  </a:cubicBezTo>
                  <a:cubicBezTo>
                    <a:pt x="27" y="50"/>
                    <a:pt x="33" y="57"/>
                    <a:pt x="42" y="57"/>
                  </a:cubicBezTo>
                  <a:cubicBezTo>
                    <a:pt x="50" y="57"/>
                    <a:pt x="57" y="50"/>
                    <a:pt x="57" y="42"/>
                  </a:cubicBezTo>
                  <a:cubicBezTo>
                    <a:pt x="57" y="33"/>
                    <a:pt x="50" y="27"/>
                    <a:pt x="42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EB67AD-7C8A-4CA2-A0B3-54A98CD6E59F}"/>
              </a:ext>
            </a:extLst>
          </p:cNvPr>
          <p:cNvGrpSpPr/>
          <p:nvPr/>
        </p:nvGrpSpPr>
        <p:grpSpPr>
          <a:xfrm>
            <a:off x="5844065" y="4026467"/>
            <a:ext cx="476341" cy="467165"/>
            <a:chOff x="6423025" y="2190750"/>
            <a:chExt cx="1025525" cy="1022350"/>
          </a:xfrm>
        </p:grpSpPr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C0927033-E520-4D82-8E63-3DC316F4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2190750"/>
              <a:ext cx="1025525" cy="1022350"/>
            </a:xfrm>
            <a:custGeom>
              <a:avLst/>
              <a:gdLst>
                <a:gd name="T0" fmla="*/ 646 w 646"/>
                <a:gd name="T1" fmla="*/ 322 h 644"/>
                <a:gd name="T2" fmla="*/ 638 w 646"/>
                <a:gd name="T3" fmla="*/ 386 h 644"/>
                <a:gd name="T4" fmla="*/ 620 w 646"/>
                <a:gd name="T5" fmla="*/ 448 h 644"/>
                <a:gd name="T6" fmla="*/ 590 w 646"/>
                <a:gd name="T7" fmla="*/ 502 h 644"/>
                <a:gd name="T8" fmla="*/ 550 w 646"/>
                <a:gd name="T9" fmla="*/ 550 h 644"/>
                <a:gd name="T10" fmla="*/ 504 w 646"/>
                <a:gd name="T11" fmla="*/ 590 h 644"/>
                <a:gd name="T12" fmla="*/ 448 w 646"/>
                <a:gd name="T13" fmla="*/ 618 h 644"/>
                <a:gd name="T14" fmla="*/ 388 w 646"/>
                <a:gd name="T15" fmla="*/ 638 h 644"/>
                <a:gd name="T16" fmla="*/ 322 w 646"/>
                <a:gd name="T17" fmla="*/ 644 h 644"/>
                <a:gd name="T18" fmla="*/ 290 w 646"/>
                <a:gd name="T19" fmla="*/ 642 h 644"/>
                <a:gd name="T20" fmla="*/ 226 w 646"/>
                <a:gd name="T21" fmla="*/ 630 h 644"/>
                <a:gd name="T22" fmla="*/ 170 w 646"/>
                <a:gd name="T23" fmla="*/ 606 h 644"/>
                <a:gd name="T24" fmla="*/ 118 w 646"/>
                <a:gd name="T25" fmla="*/ 570 h 644"/>
                <a:gd name="T26" fmla="*/ 74 w 646"/>
                <a:gd name="T27" fmla="*/ 526 h 644"/>
                <a:gd name="T28" fmla="*/ 40 w 646"/>
                <a:gd name="T29" fmla="*/ 476 h 644"/>
                <a:gd name="T30" fmla="*/ 14 w 646"/>
                <a:gd name="T31" fmla="*/ 418 h 644"/>
                <a:gd name="T32" fmla="*/ 2 w 646"/>
                <a:gd name="T33" fmla="*/ 354 h 644"/>
                <a:gd name="T34" fmla="*/ 0 w 646"/>
                <a:gd name="T35" fmla="*/ 322 h 644"/>
                <a:gd name="T36" fmla="*/ 6 w 646"/>
                <a:gd name="T37" fmla="*/ 256 h 644"/>
                <a:gd name="T38" fmla="*/ 26 w 646"/>
                <a:gd name="T39" fmla="*/ 196 h 644"/>
                <a:gd name="T40" fmla="*/ 56 w 646"/>
                <a:gd name="T41" fmla="*/ 142 h 644"/>
                <a:gd name="T42" fmla="*/ 94 w 646"/>
                <a:gd name="T43" fmla="*/ 94 h 644"/>
                <a:gd name="T44" fmla="*/ 142 w 646"/>
                <a:gd name="T45" fmla="*/ 54 h 644"/>
                <a:gd name="T46" fmla="*/ 198 w 646"/>
                <a:gd name="T47" fmla="*/ 24 h 644"/>
                <a:gd name="T48" fmla="*/ 258 w 646"/>
                <a:gd name="T49" fmla="*/ 6 h 644"/>
                <a:gd name="T50" fmla="*/ 322 w 646"/>
                <a:gd name="T51" fmla="*/ 0 h 644"/>
                <a:gd name="T52" fmla="*/ 356 w 646"/>
                <a:gd name="T53" fmla="*/ 0 h 644"/>
                <a:gd name="T54" fmla="*/ 418 w 646"/>
                <a:gd name="T55" fmla="*/ 14 h 644"/>
                <a:gd name="T56" fmla="*/ 476 w 646"/>
                <a:gd name="T57" fmla="*/ 38 h 644"/>
                <a:gd name="T58" fmla="*/ 528 w 646"/>
                <a:gd name="T59" fmla="*/ 72 h 644"/>
                <a:gd name="T60" fmla="*/ 572 w 646"/>
                <a:gd name="T61" fmla="*/ 116 h 644"/>
                <a:gd name="T62" fmla="*/ 606 w 646"/>
                <a:gd name="T63" fmla="*/ 168 h 644"/>
                <a:gd name="T64" fmla="*/ 630 w 646"/>
                <a:gd name="T65" fmla="*/ 226 h 644"/>
                <a:gd name="T66" fmla="*/ 644 w 646"/>
                <a:gd name="T67" fmla="*/ 288 h 644"/>
                <a:gd name="T68" fmla="*/ 646 w 646"/>
                <a:gd name="T69" fmla="*/ 32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6" h="644">
                  <a:moveTo>
                    <a:pt x="646" y="322"/>
                  </a:moveTo>
                  <a:lnTo>
                    <a:pt x="646" y="322"/>
                  </a:lnTo>
                  <a:lnTo>
                    <a:pt x="644" y="354"/>
                  </a:lnTo>
                  <a:lnTo>
                    <a:pt x="638" y="386"/>
                  </a:lnTo>
                  <a:lnTo>
                    <a:pt x="630" y="418"/>
                  </a:lnTo>
                  <a:lnTo>
                    <a:pt x="620" y="448"/>
                  </a:lnTo>
                  <a:lnTo>
                    <a:pt x="606" y="476"/>
                  </a:lnTo>
                  <a:lnTo>
                    <a:pt x="590" y="502"/>
                  </a:lnTo>
                  <a:lnTo>
                    <a:pt x="572" y="526"/>
                  </a:lnTo>
                  <a:lnTo>
                    <a:pt x="550" y="550"/>
                  </a:lnTo>
                  <a:lnTo>
                    <a:pt x="528" y="570"/>
                  </a:lnTo>
                  <a:lnTo>
                    <a:pt x="504" y="590"/>
                  </a:lnTo>
                  <a:lnTo>
                    <a:pt x="476" y="606"/>
                  </a:lnTo>
                  <a:lnTo>
                    <a:pt x="448" y="618"/>
                  </a:lnTo>
                  <a:lnTo>
                    <a:pt x="418" y="630"/>
                  </a:lnTo>
                  <a:lnTo>
                    <a:pt x="388" y="638"/>
                  </a:lnTo>
                  <a:lnTo>
                    <a:pt x="356" y="642"/>
                  </a:lnTo>
                  <a:lnTo>
                    <a:pt x="322" y="644"/>
                  </a:lnTo>
                  <a:lnTo>
                    <a:pt x="322" y="644"/>
                  </a:lnTo>
                  <a:lnTo>
                    <a:pt x="290" y="642"/>
                  </a:lnTo>
                  <a:lnTo>
                    <a:pt x="258" y="638"/>
                  </a:lnTo>
                  <a:lnTo>
                    <a:pt x="226" y="630"/>
                  </a:lnTo>
                  <a:lnTo>
                    <a:pt x="198" y="618"/>
                  </a:lnTo>
                  <a:lnTo>
                    <a:pt x="170" y="606"/>
                  </a:lnTo>
                  <a:lnTo>
                    <a:pt x="142" y="590"/>
                  </a:lnTo>
                  <a:lnTo>
                    <a:pt x="118" y="570"/>
                  </a:lnTo>
                  <a:lnTo>
                    <a:pt x="94" y="550"/>
                  </a:lnTo>
                  <a:lnTo>
                    <a:pt x="74" y="526"/>
                  </a:lnTo>
                  <a:lnTo>
                    <a:pt x="56" y="502"/>
                  </a:lnTo>
                  <a:lnTo>
                    <a:pt x="40" y="476"/>
                  </a:lnTo>
                  <a:lnTo>
                    <a:pt x="26" y="448"/>
                  </a:lnTo>
                  <a:lnTo>
                    <a:pt x="14" y="418"/>
                  </a:lnTo>
                  <a:lnTo>
                    <a:pt x="6" y="386"/>
                  </a:lnTo>
                  <a:lnTo>
                    <a:pt x="2" y="35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288"/>
                  </a:lnTo>
                  <a:lnTo>
                    <a:pt x="6" y="256"/>
                  </a:lnTo>
                  <a:lnTo>
                    <a:pt x="14" y="226"/>
                  </a:lnTo>
                  <a:lnTo>
                    <a:pt x="26" y="196"/>
                  </a:lnTo>
                  <a:lnTo>
                    <a:pt x="40" y="168"/>
                  </a:lnTo>
                  <a:lnTo>
                    <a:pt x="56" y="142"/>
                  </a:lnTo>
                  <a:lnTo>
                    <a:pt x="74" y="116"/>
                  </a:lnTo>
                  <a:lnTo>
                    <a:pt x="94" y="94"/>
                  </a:lnTo>
                  <a:lnTo>
                    <a:pt x="118" y="72"/>
                  </a:lnTo>
                  <a:lnTo>
                    <a:pt x="142" y="54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0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4"/>
                  </a:lnTo>
                  <a:lnTo>
                    <a:pt x="476" y="38"/>
                  </a:lnTo>
                  <a:lnTo>
                    <a:pt x="504" y="54"/>
                  </a:lnTo>
                  <a:lnTo>
                    <a:pt x="528" y="72"/>
                  </a:lnTo>
                  <a:lnTo>
                    <a:pt x="550" y="94"/>
                  </a:lnTo>
                  <a:lnTo>
                    <a:pt x="572" y="116"/>
                  </a:lnTo>
                  <a:lnTo>
                    <a:pt x="590" y="142"/>
                  </a:lnTo>
                  <a:lnTo>
                    <a:pt x="606" y="168"/>
                  </a:lnTo>
                  <a:lnTo>
                    <a:pt x="620" y="196"/>
                  </a:lnTo>
                  <a:lnTo>
                    <a:pt x="630" y="226"/>
                  </a:lnTo>
                  <a:lnTo>
                    <a:pt x="638" y="256"/>
                  </a:lnTo>
                  <a:lnTo>
                    <a:pt x="644" y="288"/>
                  </a:lnTo>
                  <a:lnTo>
                    <a:pt x="646" y="322"/>
                  </a:lnTo>
                  <a:lnTo>
                    <a:pt x="646" y="32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A724201F-29F6-48DF-B272-55F148DB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79675"/>
              <a:ext cx="104775" cy="101600"/>
            </a:xfrm>
            <a:custGeom>
              <a:avLst/>
              <a:gdLst>
                <a:gd name="T0" fmla="*/ 66 w 66"/>
                <a:gd name="T1" fmla="*/ 32 h 64"/>
                <a:gd name="T2" fmla="*/ 66 w 66"/>
                <a:gd name="T3" fmla="*/ 32 h 64"/>
                <a:gd name="T4" fmla="*/ 64 w 66"/>
                <a:gd name="T5" fmla="*/ 38 h 64"/>
                <a:gd name="T6" fmla="*/ 64 w 66"/>
                <a:gd name="T7" fmla="*/ 44 h 64"/>
                <a:gd name="T8" fmla="*/ 60 w 66"/>
                <a:gd name="T9" fmla="*/ 50 h 64"/>
                <a:gd name="T10" fmla="*/ 56 w 66"/>
                <a:gd name="T11" fmla="*/ 56 h 64"/>
                <a:gd name="T12" fmla="*/ 52 w 66"/>
                <a:gd name="T13" fmla="*/ 60 h 64"/>
                <a:gd name="T14" fmla="*/ 46 w 66"/>
                <a:gd name="T15" fmla="*/ 62 h 64"/>
                <a:gd name="T16" fmla="*/ 40 w 66"/>
                <a:gd name="T17" fmla="*/ 64 h 64"/>
                <a:gd name="T18" fmla="*/ 32 w 66"/>
                <a:gd name="T19" fmla="*/ 64 h 64"/>
                <a:gd name="T20" fmla="*/ 32 w 66"/>
                <a:gd name="T21" fmla="*/ 64 h 64"/>
                <a:gd name="T22" fmla="*/ 26 w 66"/>
                <a:gd name="T23" fmla="*/ 64 h 64"/>
                <a:gd name="T24" fmla="*/ 20 w 66"/>
                <a:gd name="T25" fmla="*/ 62 h 64"/>
                <a:gd name="T26" fmla="*/ 14 w 66"/>
                <a:gd name="T27" fmla="*/ 60 h 64"/>
                <a:gd name="T28" fmla="*/ 10 w 66"/>
                <a:gd name="T29" fmla="*/ 56 h 64"/>
                <a:gd name="T30" fmla="*/ 6 w 66"/>
                <a:gd name="T31" fmla="*/ 50 h 64"/>
                <a:gd name="T32" fmla="*/ 2 w 66"/>
                <a:gd name="T33" fmla="*/ 44 h 64"/>
                <a:gd name="T34" fmla="*/ 0 w 66"/>
                <a:gd name="T35" fmla="*/ 38 h 64"/>
                <a:gd name="T36" fmla="*/ 0 w 66"/>
                <a:gd name="T37" fmla="*/ 32 h 64"/>
                <a:gd name="T38" fmla="*/ 0 w 66"/>
                <a:gd name="T39" fmla="*/ 32 h 64"/>
                <a:gd name="T40" fmla="*/ 0 w 66"/>
                <a:gd name="T41" fmla="*/ 26 h 64"/>
                <a:gd name="T42" fmla="*/ 2 w 66"/>
                <a:gd name="T43" fmla="*/ 20 h 64"/>
                <a:gd name="T44" fmla="*/ 6 w 66"/>
                <a:gd name="T45" fmla="*/ 14 h 64"/>
                <a:gd name="T46" fmla="*/ 10 w 66"/>
                <a:gd name="T47" fmla="*/ 10 h 64"/>
                <a:gd name="T48" fmla="*/ 14 w 66"/>
                <a:gd name="T49" fmla="*/ 6 h 64"/>
                <a:gd name="T50" fmla="*/ 20 w 66"/>
                <a:gd name="T51" fmla="*/ 2 h 64"/>
                <a:gd name="T52" fmla="*/ 26 w 66"/>
                <a:gd name="T53" fmla="*/ 0 h 64"/>
                <a:gd name="T54" fmla="*/ 32 w 66"/>
                <a:gd name="T55" fmla="*/ 0 h 64"/>
                <a:gd name="T56" fmla="*/ 32 w 66"/>
                <a:gd name="T57" fmla="*/ 0 h 64"/>
                <a:gd name="T58" fmla="*/ 40 w 66"/>
                <a:gd name="T59" fmla="*/ 0 h 64"/>
                <a:gd name="T60" fmla="*/ 46 w 66"/>
                <a:gd name="T61" fmla="*/ 2 h 64"/>
                <a:gd name="T62" fmla="*/ 52 w 66"/>
                <a:gd name="T63" fmla="*/ 6 h 64"/>
                <a:gd name="T64" fmla="*/ 56 w 66"/>
                <a:gd name="T65" fmla="*/ 10 h 64"/>
                <a:gd name="T66" fmla="*/ 60 w 66"/>
                <a:gd name="T67" fmla="*/ 14 h 64"/>
                <a:gd name="T68" fmla="*/ 64 w 66"/>
                <a:gd name="T69" fmla="*/ 20 h 64"/>
                <a:gd name="T70" fmla="*/ 64 w 66"/>
                <a:gd name="T71" fmla="*/ 26 h 64"/>
                <a:gd name="T72" fmla="*/ 66 w 66"/>
                <a:gd name="T73" fmla="*/ 32 h 64"/>
                <a:gd name="T74" fmla="*/ 66 w 66"/>
                <a:gd name="T7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4">
                  <a:moveTo>
                    <a:pt x="66" y="32"/>
                  </a:move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82DEFC4-D419-4F2C-9151-52C4E3A9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667000"/>
              <a:ext cx="104775" cy="104775"/>
            </a:xfrm>
            <a:custGeom>
              <a:avLst/>
              <a:gdLst>
                <a:gd name="T0" fmla="*/ 66 w 66"/>
                <a:gd name="T1" fmla="*/ 34 h 66"/>
                <a:gd name="T2" fmla="*/ 66 w 66"/>
                <a:gd name="T3" fmla="*/ 34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4 h 66"/>
                <a:gd name="T16" fmla="*/ 40 w 66"/>
                <a:gd name="T17" fmla="*/ 66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6 h 66"/>
                <a:gd name="T24" fmla="*/ 20 w 66"/>
                <a:gd name="T25" fmla="*/ 64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4 h 66"/>
                <a:gd name="T38" fmla="*/ 0 w 66"/>
                <a:gd name="T39" fmla="*/ 34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6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4 h 66"/>
                <a:gd name="T52" fmla="*/ 26 w 66"/>
                <a:gd name="T53" fmla="*/ 2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2 h 66"/>
                <a:gd name="T60" fmla="*/ 46 w 66"/>
                <a:gd name="T61" fmla="*/ 4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6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4 h 66"/>
                <a:gd name="T74" fmla="*/ 66 w 66"/>
                <a:gd name="T7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4"/>
                  </a:move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EF3A3A90-E5AB-4418-898D-C1439873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825750"/>
              <a:ext cx="104775" cy="104775"/>
            </a:xfrm>
            <a:custGeom>
              <a:avLst/>
              <a:gdLst>
                <a:gd name="T0" fmla="*/ 66 w 66"/>
                <a:gd name="T1" fmla="*/ 32 h 66"/>
                <a:gd name="T2" fmla="*/ 66 w 66"/>
                <a:gd name="T3" fmla="*/ 32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2 h 66"/>
                <a:gd name="T16" fmla="*/ 40 w 66"/>
                <a:gd name="T17" fmla="*/ 64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4 h 66"/>
                <a:gd name="T24" fmla="*/ 20 w 66"/>
                <a:gd name="T25" fmla="*/ 62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2 h 66"/>
                <a:gd name="T38" fmla="*/ 0 w 66"/>
                <a:gd name="T39" fmla="*/ 32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4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2 h 66"/>
                <a:gd name="T52" fmla="*/ 26 w 66"/>
                <a:gd name="T53" fmla="*/ 0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0 h 66"/>
                <a:gd name="T60" fmla="*/ 46 w 66"/>
                <a:gd name="T61" fmla="*/ 2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4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2 h 66"/>
                <a:gd name="T74" fmla="*/ 66 w 66"/>
                <a:gd name="T7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2"/>
                  </a:move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BBED6039-803F-44B6-9D87-FD2E92C7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200275"/>
              <a:ext cx="139700" cy="1003300"/>
            </a:xfrm>
            <a:custGeom>
              <a:avLst/>
              <a:gdLst>
                <a:gd name="T0" fmla="*/ 66 w 88"/>
                <a:gd name="T1" fmla="*/ 0 h 632"/>
                <a:gd name="T2" fmla="*/ 66 w 88"/>
                <a:gd name="T3" fmla="*/ 0 h 632"/>
                <a:gd name="T4" fmla="*/ 70 w 88"/>
                <a:gd name="T5" fmla="*/ 18 h 632"/>
                <a:gd name="T6" fmla="*/ 76 w 88"/>
                <a:gd name="T7" fmla="*/ 64 h 632"/>
                <a:gd name="T8" fmla="*/ 84 w 88"/>
                <a:gd name="T9" fmla="*/ 136 h 632"/>
                <a:gd name="T10" fmla="*/ 86 w 88"/>
                <a:gd name="T11" fmla="*/ 178 h 632"/>
                <a:gd name="T12" fmla="*/ 88 w 88"/>
                <a:gd name="T13" fmla="*/ 224 h 632"/>
                <a:gd name="T14" fmla="*/ 88 w 88"/>
                <a:gd name="T15" fmla="*/ 272 h 632"/>
                <a:gd name="T16" fmla="*/ 84 w 88"/>
                <a:gd name="T17" fmla="*/ 324 h 632"/>
                <a:gd name="T18" fmla="*/ 80 w 88"/>
                <a:gd name="T19" fmla="*/ 376 h 632"/>
                <a:gd name="T20" fmla="*/ 72 w 88"/>
                <a:gd name="T21" fmla="*/ 430 h 632"/>
                <a:gd name="T22" fmla="*/ 60 w 88"/>
                <a:gd name="T23" fmla="*/ 482 h 632"/>
                <a:gd name="T24" fmla="*/ 44 w 88"/>
                <a:gd name="T25" fmla="*/ 534 h 632"/>
                <a:gd name="T26" fmla="*/ 36 w 88"/>
                <a:gd name="T27" fmla="*/ 560 h 632"/>
                <a:gd name="T28" fmla="*/ 24 w 88"/>
                <a:gd name="T29" fmla="*/ 584 h 632"/>
                <a:gd name="T30" fmla="*/ 12 w 88"/>
                <a:gd name="T31" fmla="*/ 608 h 632"/>
                <a:gd name="T32" fmla="*/ 0 w 88"/>
                <a:gd name="T33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2">
                  <a:moveTo>
                    <a:pt x="66" y="0"/>
                  </a:moveTo>
                  <a:lnTo>
                    <a:pt x="66" y="0"/>
                  </a:lnTo>
                  <a:lnTo>
                    <a:pt x="70" y="18"/>
                  </a:lnTo>
                  <a:lnTo>
                    <a:pt x="76" y="64"/>
                  </a:lnTo>
                  <a:lnTo>
                    <a:pt x="84" y="136"/>
                  </a:lnTo>
                  <a:lnTo>
                    <a:pt x="86" y="178"/>
                  </a:lnTo>
                  <a:lnTo>
                    <a:pt x="88" y="224"/>
                  </a:lnTo>
                  <a:lnTo>
                    <a:pt x="88" y="272"/>
                  </a:lnTo>
                  <a:lnTo>
                    <a:pt x="84" y="324"/>
                  </a:lnTo>
                  <a:lnTo>
                    <a:pt x="80" y="376"/>
                  </a:lnTo>
                  <a:lnTo>
                    <a:pt x="72" y="430"/>
                  </a:lnTo>
                  <a:lnTo>
                    <a:pt x="60" y="482"/>
                  </a:lnTo>
                  <a:lnTo>
                    <a:pt x="44" y="534"/>
                  </a:lnTo>
                  <a:lnTo>
                    <a:pt x="36" y="560"/>
                  </a:lnTo>
                  <a:lnTo>
                    <a:pt x="24" y="584"/>
                  </a:lnTo>
                  <a:lnTo>
                    <a:pt x="12" y="608"/>
                  </a:lnTo>
                  <a:lnTo>
                    <a:pt x="0" y="63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3F6B846-5F38-44E2-9FB0-F80C7C50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346325"/>
              <a:ext cx="828675" cy="422275"/>
            </a:xfrm>
            <a:custGeom>
              <a:avLst/>
              <a:gdLst>
                <a:gd name="T0" fmla="*/ 0 w 522"/>
                <a:gd name="T1" fmla="*/ 266 h 266"/>
                <a:gd name="T2" fmla="*/ 0 w 522"/>
                <a:gd name="T3" fmla="*/ 266 h 266"/>
                <a:gd name="T4" fmla="*/ 10 w 522"/>
                <a:gd name="T5" fmla="*/ 262 h 266"/>
                <a:gd name="T6" fmla="*/ 42 w 522"/>
                <a:gd name="T7" fmla="*/ 256 h 266"/>
                <a:gd name="T8" fmla="*/ 92 w 522"/>
                <a:gd name="T9" fmla="*/ 240 h 266"/>
                <a:gd name="T10" fmla="*/ 158 w 522"/>
                <a:gd name="T11" fmla="*/ 216 h 266"/>
                <a:gd name="T12" fmla="*/ 194 w 522"/>
                <a:gd name="T13" fmla="*/ 202 h 266"/>
                <a:gd name="T14" fmla="*/ 236 w 522"/>
                <a:gd name="T15" fmla="*/ 182 h 266"/>
                <a:gd name="T16" fmla="*/ 278 w 522"/>
                <a:gd name="T17" fmla="*/ 160 h 266"/>
                <a:gd name="T18" fmla="*/ 324 w 522"/>
                <a:gd name="T19" fmla="*/ 136 h 266"/>
                <a:gd name="T20" fmla="*/ 372 w 522"/>
                <a:gd name="T21" fmla="*/ 108 h 266"/>
                <a:gd name="T22" fmla="*/ 420 w 522"/>
                <a:gd name="T23" fmla="*/ 76 h 266"/>
                <a:gd name="T24" fmla="*/ 470 w 522"/>
                <a:gd name="T25" fmla="*/ 40 h 266"/>
                <a:gd name="T26" fmla="*/ 522 w 522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266">
                  <a:moveTo>
                    <a:pt x="0" y="266"/>
                  </a:moveTo>
                  <a:lnTo>
                    <a:pt x="0" y="266"/>
                  </a:lnTo>
                  <a:lnTo>
                    <a:pt x="10" y="262"/>
                  </a:lnTo>
                  <a:lnTo>
                    <a:pt x="42" y="256"/>
                  </a:lnTo>
                  <a:lnTo>
                    <a:pt x="92" y="240"/>
                  </a:lnTo>
                  <a:lnTo>
                    <a:pt x="158" y="216"/>
                  </a:lnTo>
                  <a:lnTo>
                    <a:pt x="194" y="202"/>
                  </a:lnTo>
                  <a:lnTo>
                    <a:pt x="236" y="182"/>
                  </a:lnTo>
                  <a:lnTo>
                    <a:pt x="278" y="160"/>
                  </a:lnTo>
                  <a:lnTo>
                    <a:pt x="324" y="136"/>
                  </a:lnTo>
                  <a:lnTo>
                    <a:pt x="372" y="108"/>
                  </a:lnTo>
                  <a:lnTo>
                    <a:pt x="420" y="76"/>
                  </a:lnTo>
                  <a:lnTo>
                    <a:pt x="470" y="40"/>
                  </a:lnTo>
                  <a:lnTo>
                    <a:pt x="52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92E05D52-9147-4590-AFB9-14EC68B9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609850"/>
              <a:ext cx="914400" cy="371475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10 w 576"/>
                <a:gd name="T5" fmla="*/ 8 h 234"/>
                <a:gd name="T6" fmla="*/ 38 w 576"/>
                <a:gd name="T7" fmla="*/ 28 h 234"/>
                <a:gd name="T8" fmla="*/ 84 w 576"/>
                <a:gd name="T9" fmla="*/ 56 h 234"/>
                <a:gd name="T10" fmla="*/ 148 w 576"/>
                <a:gd name="T11" fmla="*/ 90 h 234"/>
                <a:gd name="T12" fmla="*/ 188 w 576"/>
                <a:gd name="T13" fmla="*/ 110 h 234"/>
                <a:gd name="T14" fmla="*/ 230 w 576"/>
                <a:gd name="T15" fmla="*/ 128 h 234"/>
                <a:gd name="T16" fmla="*/ 278 w 576"/>
                <a:gd name="T17" fmla="*/ 148 h 234"/>
                <a:gd name="T18" fmla="*/ 330 w 576"/>
                <a:gd name="T19" fmla="*/ 168 h 234"/>
                <a:gd name="T20" fmla="*/ 384 w 576"/>
                <a:gd name="T21" fmla="*/ 186 h 234"/>
                <a:gd name="T22" fmla="*/ 444 w 576"/>
                <a:gd name="T23" fmla="*/ 204 h 234"/>
                <a:gd name="T24" fmla="*/ 508 w 576"/>
                <a:gd name="T25" fmla="*/ 220 h 234"/>
                <a:gd name="T26" fmla="*/ 576 w 576"/>
                <a:gd name="T2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" h="234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38" y="28"/>
                  </a:lnTo>
                  <a:lnTo>
                    <a:pt x="84" y="56"/>
                  </a:lnTo>
                  <a:lnTo>
                    <a:pt x="148" y="90"/>
                  </a:lnTo>
                  <a:lnTo>
                    <a:pt x="188" y="110"/>
                  </a:lnTo>
                  <a:lnTo>
                    <a:pt x="230" y="128"/>
                  </a:lnTo>
                  <a:lnTo>
                    <a:pt x="278" y="148"/>
                  </a:lnTo>
                  <a:lnTo>
                    <a:pt x="330" y="168"/>
                  </a:lnTo>
                  <a:lnTo>
                    <a:pt x="384" y="186"/>
                  </a:lnTo>
                  <a:lnTo>
                    <a:pt x="444" y="204"/>
                  </a:lnTo>
                  <a:lnTo>
                    <a:pt x="508" y="220"/>
                  </a:lnTo>
                  <a:lnTo>
                    <a:pt x="576" y="234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1">
            <a:extLst>
              <a:ext uri="{FF2B5EF4-FFF2-40B4-BE49-F238E27FC236}">
                <a16:creationId xmlns:a16="http://schemas.microsoft.com/office/drawing/2014/main" id="{D0626E53-EA78-4BC1-BA08-F26E06D114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DC5941C4-6237-4148-9F0E-D8C83E65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Manage Local Fields</a:t>
            </a:r>
            <a:endParaRPr lang="he-IL" dirty="0"/>
          </a:p>
        </p:txBody>
      </p: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983FC9E1-5487-4D9B-84D7-5F7BBD66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Local fields allow you to map additional information from the bibliographic records to enrich the displayed information, extend search queries, and offer more facets to tweak the results</a:t>
            </a:r>
          </a:p>
          <a:p>
            <a:r>
              <a:rPr lang="en-US" dirty="0">
                <a:solidFill>
                  <a:schemeClr val="tx1"/>
                </a:solidFill>
              </a:rPr>
              <a:t>Primo VE allows to create up to 100 local fields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2 mapping methods are provided:</a:t>
            </a:r>
          </a:p>
          <a:p>
            <a:pPr lvl="1"/>
            <a:endParaRPr lang="he-IL" dirty="0"/>
          </a:p>
        </p:txBody>
      </p:sp>
      <p:sp>
        <p:nvSpPr>
          <p:cNvPr id="55" name="Shape 1816">
            <a:extLst>
              <a:ext uri="{FF2B5EF4-FFF2-40B4-BE49-F238E27FC236}">
                <a16:creationId xmlns:a16="http://schemas.microsoft.com/office/drawing/2014/main" id="{4C5E329D-9789-491D-8572-9A21C3C6457B}"/>
              </a:ext>
            </a:extLst>
          </p:cNvPr>
          <p:cNvSpPr/>
          <p:nvPr/>
        </p:nvSpPr>
        <p:spPr>
          <a:xfrm>
            <a:off x="565948" y="3507854"/>
            <a:ext cx="3881759" cy="8920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869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56" name="AutoShape 7">
            <a:extLst>
              <a:ext uri="{FF2B5EF4-FFF2-40B4-BE49-F238E27FC236}">
                <a16:creationId xmlns:a16="http://schemas.microsoft.com/office/drawing/2014/main" id="{2BD79DF7-BFA6-4DF7-8515-81002F344221}"/>
              </a:ext>
            </a:extLst>
          </p:cNvPr>
          <p:cNvSpPr>
            <a:spLocks/>
          </p:cNvSpPr>
          <p:nvPr/>
        </p:nvSpPr>
        <p:spPr bwMode="auto">
          <a:xfrm>
            <a:off x="771314" y="3653039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0CFDA"/>
          </a:solidFill>
          <a:ln w="7620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57" name="Group 12">
            <a:extLst>
              <a:ext uri="{FF2B5EF4-FFF2-40B4-BE49-F238E27FC236}">
                <a16:creationId xmlns:a16="http://schemas.microsoft.com/office/drawing/2014/main" id="{1DD1130A-3AB5-4456-B046-F9FA999A1B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222" y="3790123"/>
            <a:ext cx="364509" cy="328170"/>
            <a:chOff x="2228" y="1033"/>
            <a:chExt cx="1304" cy="1174"/>
          </a:xfrm>
        </p:grpSpPr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DEE82BB1-1A46-443D-93B0-06621755A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921903BD-3BFC-4562-BB16-39CD84CF7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04EA5DF6-DABF-4551-9EE5-562BB1D2B6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123283D6-5F97-476A-B3C8-AFFFA173AFA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0551A724-13D8-4D4F-9FFE-963D9A736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60E7E8E-89DC-473E-BA33-12A2230148BB}"/>
              </a:ext>
            </a:extLst>
          </p:cNvPr>
          <p:cNvSpPr/>
          <p:nvPr/>
        </p:nvSpPr>
        <p:spPr>
          <a:xfrm>
            <a:off x="4416131" y="3515144"/>
            <a:ext cx="45719" cy="8847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FE94EC-DE3C-40EA-AF60-8ECCB9FCAE5B}"/>
              </a:ext>
            </a:extLst>
          </p:cNvPr>
          <p:cNvGrpSpPr/>
          <p:nvPr/>
        </p:nvGrpSpPr>
        <p:grpSpPr>
          <a:xfrm>
            <a:off x="4735086" y="3510051"/>
            <a:ext cx="3910610" cy="892070"/>
            <a:chOff x="4735086" y="3695904"/>
            <a:chExt cx="3910610" cy="892070"/>
          </a:xfrm>
        </p:grpSpPr>
        <p:sp>
          <p:nvSpPr>
            <p:cNvPr id="65" name="Shape 1816">
              <a:extLst>
                <a:ext uri="{FF2B5EF4-FFF2-40B4-BE49-F238E27FC236}">
                  <a16:creationId xmlns:a16="http://schemas.microsoft.com/office/drawing/2014/main" id="{C80FA23E-42E6-4412-B059-1D1D20157773}"/>
                </a:ext>
              </a:extLst>
            </p:cNvPr>
            <p:cNvSpPr/>
            <p:nvPr/>
          </p:nvSpPr>
          <p:spPr>
            <a:xfrm>
              <a:off x="4735086" y="3695904"/>
              <a:ext cx="3880800" cy="8920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85869">
                <a:defRPr sz="3200">
                  <a:solidFill>
                    <a:srgbClr val="FFFFFF"/>
                  </a:solidFill>
                </a:defRPr>
              </a:pPr>
              <a:endParaRPr sz="1200">
                <a:solidFill>
                  <a:srgbClr val="FFFFFF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6521BA5-20D7-49F7-B26E-712A989F4919}"/>
                </a:ext>
              </a:extLst>
            </p:cNvPr>
            <p:cNvSpPr/>
            <p:nvPr/>
          </p:nvSpPr>
          <p:spPr>
            <a:xfrm>
              <a:off x="5707063" y="3898103"/>
              <a:ext cx="2938633" cy="461628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Normalization Rules</a:t>
              </a:r>
              <a:endPara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67" name="Group 12">
              <a:extLst>
                <a:ext uri="{FF2B5EF4-FFF2-40B4-BE49-F238E27FC236}">
                  <a16:creationId xmlns:a16="http://schemas.microsoft.com/office/drawing/2014/main" id="{1F8B5364-474D-498A-AFDE-5AEBB80571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3377" y="4036874"/>
              <a:ext cx="308603" cy="269468"/>
              <a:chOff x="2370" y="1243"/>
              <a:chExt cx="1104" cy="964"/>
            </a:xfrm>
          </p:grpSpPr>
          <p:sp>
            <p:nvSpPr>
              <p:cNvPr id="90" name="Freeform 14">
                <a:extLst>
                  <a:ext uri="{FF2B5EF4-FFF2-40B4-BE49-F238E27FC236}">
                    <a16:creationId xmlns:a16="http://schemas.microsoft.com/office/drawing/2014/main" id="{526B91EA-6B12-44A7-96A3-C26F5FEB7F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70" y="1243"/>
                <a:ext cx="482" cy="568"/>
              </a:xfrm>
              <a:custGeom>
                <a:avLst/>
                <a:gdLst>
                  <a:gd name="T0" fmla="*/ 482 w 482"/>
                  <a:gd name="T1" fmla="*/ 0 h 568"/>
                  <a:gd name="T2" fmla="*/ 50 w 482"/>
                  <a:gd name="T3" fmla="*/ 138 h 568"/>
                  <a:gd name="T4" fmla="*/ 50 w 482"/>
                  <a:gd name="T5" fmla="*/ 138 h 568"/>
                  <a:gd name="T6" fmla="*/ 40 w 482"/>
                  <a:gd name="T7" fmla="*/ 142 h 568"/>
                  <a:gd name="T8" fmla="*/ 30 w 482"/>
                  <a:gd name="T9" fmla="*/ 148 h 568"/>
                  <a:gd name="T10" fmla="*/ 22 w 482"/>
                  <a:gd name="T11" fmla="*/ 154 h 568"/>
                  <a:gd name="T12" fmla="*/ 14 w 482"/>
                  <a:gd name="T13" fmla="*/ 164 h 568"/>
                  <a:gd name="T14" fmla="*/ 8 w 482"/>
                  <a:gd name="T15" fmla="*/ 176 h 568"/>
                  <a:gd name="T16" fmla="*/ 4 w 482"/>
                  <a:gd name="T17" fmla="*/ 190 h 568"/>
                  <a:gd name="T18" fmla="*/ 0 w 482"/>
                  <a:gd name="T19" fmla="*/ 206 h 568"/>
                  <a:gd name="T20" fmla="*/ 0 w 482"/>
                  <a:gd name="T21" fmla="*/ 226 h 568"/>
                  <a:gd name="T22" fmla="*/ 0 w 482"/>
                  <a:gd name="T23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568">
                    <a:moveTo>
                      <a:pt x="482" y="0"/>
                    </a:moveTo>
                    <a:lnTo>
                      <a:pt x="50" y="138"/>
                    </a:lnTo>
                    <a:lnTo>
                      <a:pt x="50" y="138"/>
                    </a:lnTo>
                    <a:lnTo>
                      <a:pt x="40" y="142"/>
                    </a:lnTo>
                    <a:lnTo>
                      <a:pt x="30" y="148"/>
                    </a:lnTo>
                    <a:lnTo>
                      <a:pt x="22" y="154"/>
                    </a:lnTo>
                    <a:lnTo>
                      <a:pt x="14" y="164"/>
                    </a:lnTo>
                    <a:lnTo>
                      <a:pt x="8" y="176"/>
                    </a:lnTo>
                    <a:lnTo>
                      <a:pt x="4" y="190"/>
                    </a:lnTo>
                    <a:lnTo>
                      <a:pt x="0" y="206"/>
                    </a:lnTo>
                    <a:lnTo>
                      <a:pt x="0" y="226"/>
                    </a:lnTo>
                    <a:lnTo>
                      <a:pt x="0" y="568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16">
                <a:extLst>
                  <a:ext uri="{FF2B5EF4-FFF2-40B4-BE49-F238E27FC236}">
                    <a16:creationId xmlns:a16="http://schemas.microsoft.com/office/drawing/2014/main" id="{0C221A69-4FCE-4095-BA6A-EA83C2FF87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20" y="1441"/>
                <a:ext cx="0" cy="1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7">
                <a:extLst>
                  <a:ext uri="{FF2B5EF4-FFF2-40B4-BE49-F238E27FC236}">
                    <a16:creationId xmlns:a16="http://schemas.microsoft.com/office/drawing/2014/main" id="{2EF0EB79-70BE-464A-B3F4-340FF5BA1D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8" y="1623"/>
                <a:ext cx="396" cy="584"/>
              </a:xfrm>
              <a:custGeom>
                <a:avLst/>
                <a:gdLst>
                  <a:gd name="T0" fmla="*/ 392 w 396"/>
                  <a:gd name="T1" fmla="*/ 284 h 584"/>
                  <a:gd name="T2" fmla="*/ 0 w 396"/>
                  <a:gd name="T3" fmla="*/ 0 h 584"/>
                  <a:gd name="T4" fmla="*/ 0 w 396"/>
                  <a:gd name="T5" fmla="*/ 482 h 584"/>
                  <a:gd name="T6" fmla="*/ 0 w 396"/>
                  <a:gd name="T7" fmla="*/ 482 h 584"/>
                  <a:gd name="T8" fmla="*/ 0 w 396"/>
                  <a:gd name="T9" fmla="*/ 488 h 584"/>
                  <a:gd name="T10" fmla="*/ 2 w 396"/>
                  <a:gd name="T11" fmla="*/ 492 h 584"/>
                  <a:gd name="T12" fmla="*/ 4 w 396"/>
                  <a:gd name="T13" fmla="*/ 494 h 584"/>
                  <a:gd name="T14" fmla="*/ 8 w 396"/>
                  <a:gd name="T15" fmla="*/ 496 h 584"/>
                  <a:gd name="T16" fmla="*/ 12 w 396"/>
                  <a:gd name="T17" fmla="*/ 496 h 584"/>
                  <a:gd name="T18" fmla="*/ 16 w 396"/>
                  <a:gd name="T19" fmla="*/ 496 h 584"/>
                  <a:gd name="T20" fmla="*/ 20 w 396"/>
                  <a:gd name="T21" fmla="*/ 494 h 584"/>
                  <a:gd name="T22" fmla="*/ 24 w 396"/>
                  <a:gd name="T23" fmla="*/ 490 h 584"/>
                  <a:gd name="T24" fmla="*/ 134 w 396"/>
                  <a:gd name="T25" fmla="*/ 384 h 584"/>
                  <a:gd name="T26" fmla="*/ 240 w 396"/>
                  <a:gd name="T27" fmla="*/ 570 h 584"/>
                  <a:gd name="T28" fmla="*/ 240 w 396"/>
                  <a:gd name="T29" fmla="*/ 570 h 584"/>
                  <a:gd name="T30" fmla="*/ 244 w 396"/>
                  <a:gd name="T31" fmla="*/ 576 h 584"/>
                  <a:gd name="T32" fmla="*/ 248 w 396"/>
                  <a:gd name="T33" fmla="*/ 580 h 584"/>
                  <a:gd name="T34" fmla="*/ 254 w 396"/>
                  <a:gd name="T35" fmla="*/ 582 h 584"/>
                  <a:gd name="T36" fmla="*/ 260 w 396"/>
                  <a:gd name="T37" fmla="*/ 584 h 584"/>
                  <a:gd name="T38" fmla="*/ 266 w 396"/>
                  <a:gd name="T39" fmla="*/ 584 h 584"/>
                  <a:gd name="T40" fmla="*/ 272 w 396"/>
                  <a:gd name="T41" fmla="*/ 584 h 584"/>
                  <a:gd name="T42" fmla="*/ 280 w 396"/>
                  <a:gd name="T43" fmla="*/ 582 h 584"/>
                  <a:gd name="T44" fmla="*/ 286 w 396"/>
                  <a:gd name="T45" fmla="*/ 578 h 584"/>
                  <a:gd name="T46" fmla="*/ 330 w 396"/>
                  <a:gd name="T47" fmla="*/ 550 h 584"/>
                  <a:gd name="T48" fmla="*/ 330 w 396"/>
                  <a:gd name="T49" fmla="*/ 550 h 584"/>
                  <a:gd name="T50" fmla="*/ 336 w 396"/>
                  <a:gd name="T51" fmla="*/ 546 h 584"/>
                  <a:gd name="T52" fmla="*/ 340 w 396"/>
                  <a:gd name="T53" fmla="*/ 540 h 584"/>
                  <a:gd name="T54" fmla="*/ 346 w 396"/>
                  <a:gd name="T55" fmla="*/ 528 h 584"/>
                  <a:gd name="T56" fmla="*/ 348 w 396"/>
                  <a:gd name="T57" fmla="*/ 522 h 584"/>
                  <a:gd name="T58" fmla="*/ 348 w 396"/>
                  <a:gd name="T59" fmla="*/ 516 h 584"/>
                  <a:gd name="T60" fmla="*/ 348 w 396"/>
                  <a:gd name="T61" fmla="*/ 510 h 584"/>
                  <a:gd name="T62" fmla="*/ 344 w 396"/>
                  <a:gd name="T63" fmla="*/ 504 h 584"/>
                  <a:gd name="T64" fmla="*/ 244 w 396"/>
                  <a:gd name="T65" fmla="*/ 328 h 584"/>
                  <a:gd name="T66" fmla="*/ 376 w 396"/>
                  <a:gd name="T67" fmla="*/ 328 h 584"/>
                  <a:gd name="T68" fmla="*/ 376 w 396"/>
                  <a:gd name="T69" fmla="*/ 328 h 584"/>
                  <a:gd name="T70" fmla="*/ 382 w 396"/>
                  <a:gd name="T71" fmla="*/ 328 h 584"/>
                  <a:gd name="T72" fmla="*/ 388 w 396"/>
                  <a:gd name="T73" fmla="*/ 324 h 584"/>
                  <a:gd name="T74" fmla="*/ 392 w 396"/>
                  <a:gd name="T75" fmla="*/ 316 h 584"/>
                  <a:gd name="T76" fmla="*/ 394 w 396"/>
                  <a:gd name="T77" fmla="*/ 310 h 584"/>
                  <a:gd name="T78" fmla="*/ 396 w 396"/>
                  <a:gd name="T79" fmla="*/ 302 h 584"/>
                  <a:gd name="T80" fmla="*/ 396 w 396"/>
                  <a:gd name="T81" fmla="*/ 294 h 584"/>
                  <a:gd name="T82" fmla="*/ 394 w 396"/>
                  <a:gd name="T83" fmla="*/ 288 h 584"/>
                  <a:gd name="T84" fmla="*/ 392 w 396"/>
                  <a:gd name="T85" fmla="*/ 284 h 584"/>
                  <a:gd name="T86" fmla="*/ 392 w 396"/>
                  <a:gd name="T87" fmla="*/ 2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584">
                    <a:moveTo>
                      <a:pt x="392" y="284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8"/>
                    </a:lnTo>
                    <a:lnTo>
                      <a:pt x="2" y="492"/>
                    </a:lnTo>
                    <a:lnTo>
                      <a:pt x="4" y="494"/>
                    </a:lnTo>
                    <a:lnTo>
                      <a:pt x="8" y="496"/>
                    </a:lnTo>
                    <a:lnTo>
                      <a:pt x="12" y="496"/>
                    </a:lnTo>
                    <a:lnTo>
                      <a:pt x="16" y="496"/>
                    </a:lnTo>
                    <a:lnTo>
                      <a:pt x="20" y="494"/>
                    </a:lnTo>
                    <a:lnTo>
                      <a:pt x="24" y="490"/>
                    </a:lnTo>
                    <a:lnTo>
                      <a:pt x="134" y="384"/>
                    </a:lnTo>
                    <a:lnTo>
                      <a:pt x="240" y="570"/>
                    </a:lnTo>
                    <a:lnTo>
                      <a:pt x="240" y="570"/>
                    </a:lnTo>
                    <a:lnTo>
                      <a:pt x="244" y="576"/>
                    </a:lnTo>
                    <a:lnTo>
                      <a:pt x="248" y="580"/>
                    </a:lnTo>
                    <a:lnTo>
                      <a:pt x="254" y="582"/>
                    </a:lnTo>
                    <a:lnTo>
                      <a:pt x="260" y="584"/>
                    </a:lnTo>
                    <a:lnTo>
                      <a:pt x="266" y="584"/>
                    </a:lnTo>
                    <a:lnTo>
                      <a:pt x="272" y="584"/>
                    </a:lnTo>
                    <a:lnTo>
                      <a:pt x="280" y="582"/>
                    </a:lnTo>
                    <a:lnTo>
                      <a:pt x="286" y="578"/>
                    </a:lnTo>
                    <a:lnTo>
                      <a:pt x="330" y="550"/>
                    </a:lnTo>
                    <a:lnTo>
                      <a:pt x="330" y="550"/>
                    </a:lnTo>
                    <a:lnTo>
                      <a:pt x="336" y="546"/>
                    </a:lnTo>
                    <a:lnTo>
                      <a:pt x="340" y="540"/>
                    </a:lnTo>
                    <a:lnTo>
                      <a:pt x="346" y="528"/>
                    </a:lnTo>
                    <a:lnTo>
                      <a:pt x="348" y="522"/>
                    </a:lnTo>
                    <a:lnTo>
                      <a:pt x="348" y="516"/>
                    </a:lnTo>
                    <a:lnTo>
                      <a:pt x="348" y="510"/>
                    </a:lnTo>
                    <a:lnTo>
                      <a:pt x="344" y="504"/>
                    </a:lnTo>
                    <a:lnTo>
                      <a:pt x="244" y="328"/>
                    </a:lnTo>
                    <a:lnTo>
                      <a:pt x="376" y="328"/>
                    </a:lnTo>
                    <a:lnTo>
                      <a:pt x="376" y="328"/>
                    </a:lnTo>
                    <a:lnTo>
                      <a:pt x="382" y="328"/>
                    </a:lnTo>
                    <a:lnTo>
                      <a:pt x="388" y="324"/>
                    </a:lnTo>
                    <a:lnTo>
                      <a:pt x="392" y="316"/>
                    </a:lnTo>
                    <a:lnTo>
                      <a:pt x="394" y="310"/>
                    </a:lnTo>
                    <a:lnTo>
                      <a:pt x="396" y="302"/>
                    </a:lnTo>
                    <a:lnTo>
                      <a:pt x="396" y="294"/>
                    </a:lnTo>
                    <a:lnTo>
                      <a:pt x="394" y="288"/>
                    </a:lnTo>
                    <a:lnTo>
                      <a:pt x="392" y="284"/>
                    </a:lnTo>
                    <a:lnTo>
                      <a:pt x="392" y="28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A0BCF73-8CBD-49A8-A3E6-64ADC48CFEF5}"/>
                </a:ext>
              </a:extLst>
            </p:cNvPr>
            <p:cNvSpPr/>
            <p:nvPr/>
          </p:nvSpPr>
          <p:spPr>
            <a:xfrm>
              <a:off x="8558729" y="3703194"/>
              <a:ext cx="45719" cy="884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AutoShape 7">
              <a:extLst>
                <a:ext uri="{FF2B5EF4-FFF2-40B4-BE49-F238E27FC236}">
                  <a16:creationId xmlns:a16="http://schemas.microsoft.com/office/drawing/2014/main" id="{FC950412-AE14-494B-A3DD-A316C28E7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65" y="3838892"/>
              <a:ext cx="560326" cy="56107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 w="57150" cap="flat" cmpd="sng">
              <a:solidFill>
                <a:schemeClr val="bg1">
                  <a:alpha val="0"/>
                </a:scheme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56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8CCE342-2C20-472C-AFAD-D3E32BAD175A}"/>
                </a:ext>
              </a:extLst>
            </p:cNvPr>
            <p:cNvGrpSpPr/>
            <p:nvPr/>
          </p:nvGrpSpPr>
          <p:grpSpPr>
            <a:xfrm>
              <a:off x="5081122" y="3961454"/>
              <a:ext cx="397170" cy="356718"/>
              <a:chOff x="1682750" y="815975"/>
              <a:chExt cx="1371600" cy="1231900"/>
            </a:xfrm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83C6DDA6-7EB8-45DC-84F0-3A35B488A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815975"/>
                <a:ext cx="828675" cy="942975"/>
              </a:xfrm>
              <a:custGeom>
                <a:avLst/>
                <a:gdLst>
                  <a:gd name="T0" fmla="*/ 226 w 522"/>
                  <a:gd name="T1" fmla="*/ 594 h 594"/>
                  <a:gd name="T2" fmla="*/ 34 w 522"/>
                  <a:gd name="T3" fmla="*/ 594 h 594"/>
                  <a:gd name="T4" fmla="*/ 34 w 522"/>
                  <a:gd name="T5" fmla="*/ 594 h 594"/>
                  <a:gd name="T6" fmla="*/ 26 w 522"/>
                  <a:gd name="T7" fmla="*/ 594 h 594"/>
                  <a:gd name="T8" fmla="*/ 20 w 522"/>
                  <a:gd name="T9" fmla="*/ 592 h 594"/>
                  <a:gd name="T10" fmla="*/ 16 w 522"/>
                  <a:gd name="T11" fmla="*/ 590 h 594"/>
                  <a:gd name="T12" fmla="*/ 10 w 522"/>
                  <a:gd name="T13" fmla="*/ 586 h 594"/>
                  <a:gd name="T14" fmla="*/ 6 w 522"/>
                  <a:gd name="T15" fmla="*/ 580 h 594"/>
                  <a:gd name="T16" fmla="*/ 4 w 522"/>
                  <a:gd name="T17" fmla="*/ 574 h 594"/>
                  <a:gd name="T18" fmla="*/ 2 w 522"/>
                  <a:gd name="T19" fmla="*/ 568 h 594"/>
                  <a:gd name="T20" fmla="*/ 0 w 522"/>
                  <a:gd name="T21" fmla="*/ 562 h 594"/>
                  <a:gd name="T22" fmla="*/ 0 w 522"/>
                  <a:gd name="T23" fmla="*/ 34 h 594"/>
                  <a:gd name="T24" fmla="*/ 0 w 522"/>
                  <a:gd name="T25" fmla="*/ 34 h 594"/>
                  <a:gd name="T26" fmla="*/ 2 w 522"/>
                  <a:gd name="T27" fmla="*/ 26 h 594"/>
                  <a:gd name="T28" fmla="*/ 4 w 522"/>
                  <a:gd name="T29" fmla="*/ 20 h 594"/>
                  <a:gd name="T30" fmla="*/ 6 w 522"/>
                  <a:gd name="T31" fmla="*/ 14 h 594"/>
                  <a:gd name="T32" fmla="*/ 10 w 522"/>
                  <a:gd name="T33" fmla="*/ 10 h 594"/>
                  <a:gd name="T34" fmla="*/ 16 w 522"/>
                  <a:gd name="T35" fmla="*/ 6 h 594"/>
                  <a:gd name="T36" fmla="*/ 20 w 522"/>
                  <a:gd name="T37" fmla="*/ 2 h 594"/>
                  <a:gd name="T38" fmla="*/ 26 w 522"/>
                  <a:gd name="T39" fmla="*/ 0 h 594"/>
                  <a:gd name="T40" fmla="*/ 34 w 522"/>
                  <a:gd name="T41" fmla="*/ 0 h 594"/>
                  <a:gd name="T42" fmla="*/ 488 w 522"/>
                  <a:gd name="T43" fmla="*/ 0 h 594"/>
                  <a:gd name="T44" fmla="*/ 488 w 522"/>
                  <a:gd name="T45" fmla="*/ 0 h 594"/>
                  <a:gd name="T46" fmla="*/ 496 w 522"/>
                  <a:gd name="T47" fmla="*/ 0 h 594"/>
                  <a:gd name="T48" fmla="*/ 502 w 522"/>
                  <a:gd name="T49" fmla="*/ 2 h 594"/>
                  <a:gd name="T50" fmla="*/ 506 w 522"/>
                  <a:gd name="T51" fmla="*/ 6 h 594"/>
                  <a:gd name="T52" fmla="*/ 512 w 522"/>
                  <a:gd name="T53" fmla="*/ 10 h 594"/>
                  <a:gd name="T54" fmla="*/ 516 w 522"/>
                  <a:gd name="T55" fmla="*/ 14 h 594"/>
                  <a:gd name="T56" fmla="*/ 518 w 522"/>
                  <a:gd name="T57" fmla="*/ 20 h 594"/>
                  <a:gd name="T58" fmla="*/ 520 w 522"/>
                  <a:gd name="T59" fmla="*/ 26 h 594"/>
                  <a:gd name="T60" fmla="*/ 522 w 522"/>
                  <a:gd name="T61" fmla="*/ 34 h 594"/>
                  <a:gd name="T62" fmla="*/ 522 w 522"/>
                  <a:gd name="T63" fmla="*/ 37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2" h="594">
                    <a:moveTo>
                      <a:pt x="226" y="594"/>
                    </a:moveTo>
                    <a:lnTo>
                      <a:pt x="34" y="594"/>
                    </a:lnTo>
                    <a:lnTo>
                      <a:pt x="34" y="594"/>
                    </a:lnTo>
                    <a:lnTo>
                      <a:pt x="26" y="594"/>
                    </a:lnTo>
                    <a:lnTo>
                      <a:pt x="20" y="592"/>
                    </a:lnTo>
                    <a:lnTo>
                      <a:pt x="16" y="590"/>
                    </a:lnTo>
                    <a:lnTo>
                      <a:pt x="10" y="586"/>
                    </a:lnTo>
                    <a:lnTo>
                      <a:pt x="6" y="580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0" y="56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96" y="0"/>
                    </a:lnTo>
                    <a:lnTo>
                      <a:pt x="502" y="2"/>
                    </a:lnTo>
                    <a:lnTo>
                      <a:pt x="506" y="6"/>
                    </a:lnTo>
                    <a:lnTo>
                      <a:pt x="512" y="10"/>
                    </a:lnTo>
                    <a:lnTo>
                      <a:pt x="516" y="14"/>
                    </a:lnTo>
                    <a:lnTo>
                      <a:pt x="518" y="20"/>
                    </a:lnTo>
                    <a:lnTo>
                      <a:pt x="520" y="26"/>
                    </a:lnTo>
                    <a:lnTo>
                      <a:pt x="522" y="34"/>
                    </a:lnTo>
                    <a:lnTo>
                      <a:pt x="522" y="378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76D5E79C-F78B-411A-B952-BE2D7496B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675" y="1473200"/>
                <a:ext cx="574675" cy="574675"/>
              </a:xfrm>
              <a:custGeom>
                <a:avLst/>
                <a:gdLst>
                  <a:gd name="T0" fmla="*/ 358 w 362"/>
                  <a:gd name="T1" fmla="*/ 206 h 362"/>
                  <a:gd name="T2" fmla="*/ 362 w 362"/>
                  <a:gd name="T3" fmla="*/ 168 h 362"/>
                  <a:gd name="T4" fmla="*/ 344 w 362"/>
                  <a:gd name="T5" fmla="*/ 150 h 362"/>
                  <a:gd name="T6" fmla="*/ 318 w 362"/>
                  <a:gd name="T7" fmla="*/ 146 h 362"/>
                  <a:gd name="T8" fmla="*/ 308 w 362"/>
                  <a:gd name="T9" fmla="*/ 126 h 362"/>
                  <a:gd name="T10" fmla="*/ 310 w 362"/>
                  <a:gd name="T11" fmla="*/ 96 h 362"/>
                  <a:gd name="T12" fmla="*/ 324 w 362"/>
                  <a:gd name="T13" fmla="*/ 74 h 362"/>
                  <a:gd name="T14" fmla="*/ 302 w 362"/>
                  <a:gd name="T15" fmla="*/ 44 h 362"/>
                  <a:gd name="T16" fmla="*/ 276 w 362"/>
                  <a:gd name="T17" fmla="*/ 44 h 362"/>
                  <a:gd name="T18" fmla="*/ 254 w 362"/>
                  <a:gd name="T19" fmla="*/ 60 h 362"/>
                  <a:gd name="T20" fmla="*/ 232 w 362"/>
                  <a:gd name="T21" fmla="*/ 54 h 362"/>
                  <a:gd name="T22" fmla="*/ 212 w 362"/>
                  <a:gd name="T23" fmla="*/ 30 h 362"/>
                  <a:gd name="T24" fmla="*/ 206 w 362"/>
                  <a:gd name="T25" fmla="*/ 4 h 362"/>
                  <a:gd name="T26" fmla="*/ 170 w 362"/>
                  <a:gd name="T27" fmla="*/ 0 h 362"/>
                  <a:gd name="T28" fmla="*/ 152 w 362"/>
                  <a:gd name="T29" fmla="*/ 18 h 362"/>
                  <a:gd name="T30" fmla="*/ 148 w 362"/>
                  <a:gd name="T31" fmla="*/ 44 h 362"/>
                  <a:gd name="T32" fmla="*/ 128 w 362"/>
                  <a:gd name="T33" fmla="*/ 54 h 362"/>
                  <a:gd name="T34" fmla="*/ 96 w 362"/>
                  <a:gd name="T35" fmla="*/ 52 h 362"/>
                  <a:gd name="T36" fmla="*/ 74 w 362"/>
                  <a:gd name="T37" fmla="*/ 38 h 362"/>
                  <a:gd name="T38" fmla="*/ 44 w 362"/>
                  <a:gd name="T39" fmla="*/ 60 h 362"/>
                  <a:gd name="T40" fmla="*/ 44 w 362"/>
                  <a:gd name="T41" fmla="*/ 86 h 362"/>
                  <a:gd name="T42" fmla="*/ 60 w 362"/>
                  <a:gd name="T43" fmla="*/ 108 h 362"/>
                  <a:gd name="T44" fmla="*/ 54 w 362"/>
                  <a:gd name="T45" fmla="*/ 130 h 362"/>
                  <a:gd name="T46" fmla="*/ 32 w 362"/>
                  <a:gd name="T47" fmla="*/ 150 h 362"/>
                  <a:gd name="T48" fmla="*/ 6 w 362"/>
                  <a:gd name="T49" fmla="*/ 156 h 362"/>
                  <a:gd name="T50" fmla="*/ 0 w 362"/>
                  <a:gd name="T51" fmla="*/ 192 h 362"/>
                  <a:gd name="T52" fmla="*/ 18 w 362"/>
                  <a:gd name="T53" fmla="*/ 210 h 362"/>
                  <a:gd name="T54" fmla="*/ 46 w 362"/>
                  <a:gd name="T55" fmla="*/ 216 h 362"/>
                  <a:gd name="T56" fmla="*/ 56 w 362"/>
                  <a:gd name="T57" fmla="*/ 234 h 362"/>
                  <a:gd name="T58" fmla="*/ 54 w 362"/>
                  <a:gd name="T59" fmla="*/ 266 h 362"/>
                  <a:gd name="T60" fmla="*/ 40 w 362"/>
                  <a:gd name="T61" fmla="*/ 288 h 362"/>
                  <a:gd name="T62" fmla="*/ 62 w 362"/>
                  <a:gd name="T63" fmla="*/ 318 h 362"/>
                  <a:gd name="T64" fmla="*/ 88 w 362"/>
                  <a:gd name="T65" fmla="*/ 318 h 362"/>
                  <a:gd name="T66" fmla="*/ 110 w 362"/>
                  <a:gd name="T67" fmla="*/ 302 h 362"/>
                  <a:gd name="T68" fmla="*/ 130 w 362"/>
                  <a:gd name="T69" fmla="*/ 308 h 362"/>
                  <a:gd name="T70" fmla="*/ 152 w 362"/>
                  <a:gd name="T71" fmla="*/ 332 h 362"/>
                  <a:gd name="T72" fmla="*/ 156 w 362"/>
                  <a:gd name="T73" fmla="*/ 356 h 362"/>
                  <a:gd name="T74" fmla="*/ 194 w 362"/>
                  <a:gd name="T75" fmla="*/ 362 h 362"/>
                  <a:gd name="T76" fmla="*/ 212 w 362"/>
                  <a:gd name="T77" fmla="*/ 344 h 362"/>
                  <a:gd name="T78" fmla="*/ 216 w 362"/>
                  <a:gd name="T79" fmla="*/ 318 h 362"/>
                  <a:gd name="T80" fmla="*/ 236 w 362"/>
                  <a:gd name="T81" fmla="*/ 306 h 362"/>
                  <a:gd name="T82" fmla="*/ 266 w 362"/>
                  <a:gd name="T83" fmla="*/ 308 h 362"/>
                  <a:gd name="T84" fmla="*/ 288 w 362"/>
                  <a:gd name="T85" fmla="*/ 322 h 362"/>
                  <a:gd name="T86" fmla="*/ 318 w 362"/>
                  <a:gd name="T87" fmla="*/ 300 h 362"/>
                  <a:gd name="T88" fmla="*/ 318 w 362"/>
                  <a:gd name="T89" fmla="*/ 274 h 362"/>
                  <a:gd name="T90" fmla="*/ 302 w 362"/>
                  <a:gd name="T91" fmla="*/ 252 h 362"/>
                  <a:gd name="T92" fmla="*/ 308 w 362"/>
                  <a:gd name="T93" fmla="*/ 232 h 362"/>
                  <a:gd name="T94" fmla="*/ 332 w 362"/>
                  <a:gd name="T95" fmla="*/ 21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2" h="362">
                    <a:moveTo>
                      <a:pt x="344" y="210"/>
                    </a:moveTo>
                    <a:lnTo>
                      <a:pt x="344" y="210"/>
                    </a:lnTo>
                    <a:lnTo>
                      <a:pt x="352" y="210"/>
                    </a:lnTo>
                    <a:lnTo>
                      <a:pt x="358" y="206"/>
                    </a:lnTo>
                    <a:lnTo>
                      <a:pt x="362" y="200"/>
                    </a:lnTo>
                    <a:lnTo>
                      <a:pt x="362" y="192"/>
                    </a:lnTo>
                    <a:lnTo>
                      <a:pt x="362" y="168"/>
                    </a:lnTo>
                    <a:lnTo>
                      <a:pt x="362" y="168"/>
                    </a:lnTo>
                    <a:lnTo>
                      <a:pt x="362" y="162"/>
                    </a:lnTo>
                    <a:lnTo>
                      <a:pt x="358" y="156"/>
                    </a:lnTo>
                    <a:lnTo>
                      <a:pt x="352" y="152"/>
                    </a:lnTo>
                    <a:lnTo>
                      <a:pt x="344" y="150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24" y="150"/>
                    </a:lnTo>
                    <a:lnTo>
                      <a:pt x="318" y="146"/>
                    </a:lnTo>
                    <a:lnTo>
                      <a:pt x="312" y="142"/>
                    </a:lnTo>
                    <a:lnTo>
                      <a:pt x="310" y="136"/>
                    </a:lnTo>
                    <a:lnTo>
                      <a:pt x="310" y="136"/>
                    </a:lnTo>
                    <a:lnTo>
                      <a:pt x="308" y="126"/>
                    </a:lnTo>
                    <a:lnTo>
                      <a:pt x="306" y="116"/>
                    </a:lnTo>
                    <a:lnTo>
                      <a:pt x="306" y="104"/>
                    </a:lnTo>
                    <a:lnTo>
                      <a:pt x="308" y="98"/>
                    </a:lnTo>
                    <a:lnTo>
                      <a:pt x="310" y="96"/>
                    </a:lnTo>
                    <a:lnTo>
                      <a:pt x="318" y="86"/>
                    </a:lnTo>
                    <a:lnTo>
                      <a:pt x="318" y="86"/>
                    </a:lnTo>
                    <a:lnTo>
                      <a:pt x="322" y="80"/>
                    </a:lnTo>
                    <a:lnTo>
                      <a:pt x="324" y="74"/>
                    </a:lnTo>
                    <a:lnTo>
                      <a:pt x="322" y="66"/>
                    </a:lnTo>
                    <a:lnTo>
                      <a:pt x="318" y="60"/>
                    </a:lnTo>
                    <a:lnTo>
                      <a:pt x="302" y="44"/>
                    </a:lnTo>
                    <a:lnTo>
                      <a:pt x="302" y="44"/>
                    </a:lnTo>
                    <a:lnTo>
                      <a:pt x="296" y="40"/>
                    </a:lnTo>
                    <a:lnTo>
                      <a:pt x="288" y="38"/>
                    </a:lnTo>
                    <a:lnTo>
                      <a:pt x="282" y="40"/>
                    </a:lnTo>
                    <a:lnTo>
                      <a:pt x="276" y="44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0" y="58"/>
                    </a:lnTo>
                    <a:lnTo>
                      <a:pt x="254" y="60"/>
                    </a:lnTo>
                    <a:lnTo>
                      <a:pt x="246" y="60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32" y="54"/>
                    </a:lnTo>
                    <a:lnTo>
                      <a:pt x="224" y="46"/>
                    </a:lnTo>
                    <a:lnTo>
                      <a:pt x="216" y="38"/>
                    </a:lnTo>
                    <a:lnTo>
                      <a:pt x="212" y="34"/>
                    </a:lnTo>
                    <a:lnTo>
                      <a:pt x="212" y="30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0" y="10"/>
                    </a:lnTo>
                    <a:lnTo>
                      <a:pt x="206" y="4"/>
                    </a:lnTo>
                    <a:lnTo>
                      <a:pt x="200" y="0"/>
                    </a:lnTo>
                    <a:lnTo>
                      <a:pt x="194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2" y="0"/>
                    </a:lnTo>
                    <a:lnTo>
                      <a:pt x="156" y="4"/>
                    </a:lnTo>
                    <a:lnTo>
                      <a:pt x="152" y="10"/>
                    </a:lnTo>
                    <a:lnTo>
                      <a:pt x="152" y="18"/>
                    </a:lnTo>
                    <a:lnTo>
                      <a:pt x="152" y="30"/>
                    </a:lnTo>
                    <a:lnTo>
                      <a:pt x="152" y="30"/>
                    </a:lnTo>
                    <a:lnTo>
                      <a:pt x="150" y="38"/>
                    </a:lnTo>
                    <a:lnTo>
                      <a:pt x="148" y="44"/>
                    </a:lnTo>
                    <a:lnTo>
                      <a:pt x="142" y="50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28" y="54"/>
                    </a:lnTo>
                    <a:lnTo>
                      <a:pt x="116" y="56"/>
                    </a:lnTo>
                    <a:lnTo>
                      <a:pt x="104" y="56"/>
                    </a:lnTo>
                    <a:lnTo>
                      <a:pt x="100" y="54"/>
                    </a:lnTo>
                    <a:lnTo>
                      <a:pt x="96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2" y="40"/>
                    </a:lnTo>
                    <a:lnTo>
                      <a:pt x="74" y="38"/>
                    </a:lnTo>
                    <a:lnTo>
                      <a:pt x="68" y="40"/>
                    </a:lnTo>
                    <a:lnTo>
                      <a:pt x="62" y="44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0" y="66"/>
                    </a:lnTo>
                    <a:lnTo>
                      <a:pt x="40" y="74"/>
                    </a:lnTo>
                    <a:lnTo>
                      <a:pt x="40" y="80"/>
                    </a:lnTo>
                    <a:lnTo>
                      <a:pt x="44" y="86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2" y="116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4" y="130"/>
                    </a:lnTo>
                    <a:lnTo>
                      <a:pt x="48" y="138"/>
                    </a:lnTo>
                    <a:lnTo>
                      <a:pt x="40" y="146"/>
                    </a:lnTo>
                    <a:lnTo>
                      <a:pt x="34" y="150"/>
                    </a:lnTo>
                    <a:lnTo>
                      <a:pt x="32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2" y="152"/>
                    </a:lnTo>
                    <a:lnTo>
                      <a:pt x="6" y="156"/>
                    </a:lnTo>
                    <a:lnTo>
                      <a:pt x="2" y="162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0"/>
                    </a:lnTo>
                    <a:lnTo>
                      <a:pt x="6" y="206"/>
                    </a:lnTo>
                    <a:lnTo>
                      <a:pt x="12" y="210"/>
                    </a:lnTo>
                    <a:lnTo>
                      <a:pt x="18" y="210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38" y="212"/>
                    </a:lnTo>
                    <a:lnTo>
                      <a:pt x="46" y="216"/>
                    </a:lnTo>
                    <a:lnTo>
                      <a:pt x="50" y="220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56" y="234"/>
                    </a:lnTo>
                    <a:lnTo>
                      <a:pt x="58" y="246"/>
                    </a:lnTo>
                    <a:lnTo>
                      <a:pt x="58" y="258"/>
                    </a:lnTo>
                    <a:lnTo>
                      <a:pt x="56" y="262"/>
                    </a:lnTo>
                    <a:lnTo>
                      <a:pt x="54" y="266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0" y="280"/>
                    </a:lnTo>
                    <a:lnTo>
                      <a:pt x="40" y="288"/>
                    </a:lnTo>
                    <a:lnTo>
                      <a:pt x="40" y="294"/>
                    </a:lnTo>
                    <a:lnTo>
                      <a:pt x="44" y="300"/>
                    </a:lnTo>
                    <a:lnTo>
                      <a:pt x="62" y="318"/>
                    </a:lnTo>
                    <a:lnTo>
                      <a:pt x="62" y="318"/>
                    </a:lnTo>
                    <a:lnTo>
                      <a:pt x="68" y="322"/>
                    </a:lnTo>
                    <a:lnTo>
                      <a:pt x="74" y="322"/>
                    </a:lnTo>
                    <a:lnTo>
                      <a:pt x="82" y="322"/>
                    </a:lnTo>
                    <a:lnTo>
                      <a:pt x="88" y="318"/>
                    </a:lnTo>
                    <a:lnTo>
                      <a:pt x="96" y="308"/>
                    </a:lnTo>
                    <a:lnTo>
                      <a:pt x="96" y="308"/>
                    </a:lnTo>
                    <a:lnTo>
                      <a:pt x="102" y="304"/>
                    </a:lnTo>
                    <a:lnTo>
                      <a:pt x="110" y="302"/>
                    </a:lnTo>
                    <a:lnTo>
                      <a:pt x="116" y="300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30" y="308"/>
                    </a:lnTo>
                    <a:lnTo>
                      <a:pt x="140" y="314"/>
                    </a:lnTo>
                    <a:lnTo>
                      <a:pt x="148" y="324"/>
                    </a:lnTo>
                    <a:lnTo>
                      <a:pt x="150" y="328"/>
                    </a:lnTo>
                    <a:lnTo>
                      <a:pt x="152" y="332"/>
                    </a:lnTo>
                    <a:lnTo>
                      <a:pt x="152" y="344"/>
                    </a:lnTo>
                    <a:lnTo>
                      <a:pt x="152" y="344"/>
                    </a:lnTo>
                    <a:lnTo>
                      <a:pt x="152" y="350"/>
                    </a:lnTo>
                    <a:lnTo>
                      <a:pt x="156" y="356"/>
                    </a:lnTo>
                    <a:lnTo>
                      <a:pt x="162" y="360"/>
                    </a:lnTo>
                    <a:lnTo>
                      <a:pt x="170" y="362"/>
                    </a:lnTo>
                    <a:lnTo>
                      <a:pt x="194" y="362"/>
                    </a:lnTo>
                    <a:lnTo>
                      <a:pt x="194" y="362"/>
                    </a:lnTo>
                    <a:lnTo>
                      <a:pt x="200" y="360"/>
                    </a:lnTo>
                    <a:lnTo>
                      <a:pt x="206" y="356"/>
                    </a:lnTo>
                    <a:lnTo>
                      <a:pt x="210" y="350"/>
                    </a:lnTo>
                    <a:lnTo>
                      <a:pt x="212" y="344"/>
                    </a:lnTo>
                    <a:lnTo>
                      <a:pt x="212" y="332"/>
                    </a:lnTo>
                    <a:lnTo>
                      <a:pt x="212" y="332"/>
                    </a:lnTo>
                    <a:lnTo>
                      <a:pt x="214" y="324"/>
                    </a:lnTo>
                    <a:lnTo>
                      <a:pt x="216" y="318"/>
                    </a:lnTo>
                    <a:lnTo>
                      <a:pt x="220" y="312"/>
                    </a:lnTo>
                    <a:lnTo>
                      <a:pt x="226" y="308"/>
                    </a:lnTo>
                    <a:lnTo>
                      <a:pt x="226" y="308"/>
                    </a:lnTo>
                    <a:lnTo>
                      <a:pt x="236" y="306"/>
                    </a:lnTo>
                    <a:lnTo>
                      <a:pt x="248" y="304"/>
                    </a:lnTo>
                    <a:lnTo>
                      <a:pt x="258" y="306"/>
                    </a:lnTo>
                    <a:lnTo>
                      <a:pt x="264" y="306"/>
                    </a:lnTo>
                    <a:lnTo>
                      <a:pt x="266" y="308"/>
                    </a:lnTo>
                    <a:lnTo>
                      <a:pt x="276" y="318"/>
                    </a:lnTo>
                    <a:lnTo>
                      <a:pt x="276" y="318"/>
                    </a:lnTo>
                    <a:lnTo>
                      <a:pt x="282" y="322"/>
                    </a:lnTo>
                    <a:lnTo>
                      <a:pt x="288" y="322"/>
                    </a:lnTo>
                    <a:lnTo>
                      <a:pt x="296" y="322"/>
                    </a:lnTo>
                    <a:lnTo>
                      <a:pt x="302" y="318"/>
                    </a:lnTo>
                    <a:lnTo>
                      <a:pt x="318" y="300"/>
                    </a:lnTo>
                    <a:lnTo>
                      <a:pt x="318" y="300"/>
                    </a:lnTo>
                    <a:lnTo>
                      <a:pt x="322" y="294"/>
                    </a:lnTo>
                    <a:lnTo>
                      <a:pt x="324" y="288"/>
                    </a:lnTo>
                    <a:lnTo>
                      <a:pt x="322" y="280"/>
                    </a:lnTo>
                    <a:lnTo>
                      <a:pt x="318" y="274"/>
                    </a:lnTo>
                    <a:lnTo>
                      <a:pt x="310" y="266"/>
                    </a:lnTo>
                    <a:lnTo>
                      <a:pt x="310" y="266"/>
                    </a:lnTo>
                    <a:lnTo>
                      <a:pt x="306" y="260"/>
                    </a:lnTo>
                    <a:lnTo>
                      <a:pt x="302" y="252"/>
                    </a:lnTo>
                    <a:lnTo>
                      <a:pt x="302" y="246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8" y="232"/>
                    </a:lnTo>
                    <a:lnTo>
                      <a:pt x="316" y="222"/>
                    </a:lnTo>
                    <a:lnTo>
                      <a:pt x="324" y="214"/>
                    </a:lnTo>
                    <a:lnTo>
                      <a:pt x="328" y="212"/>
                    </a:lnTo>
                    <a:lnTo>
                      <a:pt x="332" y="210"/>
                    </a:lnTo>
                    <a:lnTo>
                      <a:pt x="344" y="21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788C4482-28E9-4748-A6A6-DF9621E9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1647825"/>
                <a:ext cx="222250" cy="225425"/>
              </a:xfrm>
              <a:custGeom>
                <a:avLst/>
                <a:gdLst>
                  <a:gd name="T0" fmla="*/ 140 w 140"/>
                  <a:gd name="T1" fmla="*/ 70 h 142"/>
                  <a:gd name="T2" fmla="*/ 140 w 140"/>
                  <a:gd name="T3" fmla="*/ 70 h 142"/>
                  <a:gd name="T4" fmla="*/ 138 w 140"/>
                  <a:gd name="T5" fmla="*/ 84 h 142"/>
                  <a:gd name="T6" fmla="*/ 134 w 140"/>
                  <a:gd name="T7" fmla="*/ 98 h 142"/>
                  <a:gd name="T8" fmla="*/ 128 w 140"/>
                  <a:gd name="T9" fmla="*/ 110 h 142"/>
                  <a:gd name="T10" fmla="*/ 120 w 140"/>
                  <a:gd name="T11" fmla="*/ 120 h 142"/>
                  <a:gd name="T12" fmla="*/ 110 w 140"/>
                  <a:gd name="T13" fmla="*/ 130 h 142"/>
                  <a:gd name="T14" fmla="*/ 98 w 140"/>
                  <a:gd name="T15" fmla="*/ 136 h 142"/>
                  <a:gd name="T16" fmla="*/ 84 w 140"/>
                  <a:gd name="T17" fmla="*/ 140 h 142"/>
                  <a:gd name="T18" fmla="*/ 70 w 140"/>
                  <a:gd name="T19" fmla="*/ 142 h 142"/>
                  <a:gd name="T20" fmla="*/ 70 w 140"/>
                  <a:gd name="T21" fmla="*/ 142 h 142"/>
                  <a:gd name="T22" fmla="*/ 56 w 140"/>
                  <a:gd name="T23" fmla="*/ 140 h 142"/>
                  <a:gd name="T24" fmla="*/ 42 w 140"/>
                  <a:gd name="T25" fmla="*/ 136 h 142"/>
                  <a:gd name="T26" fmla="*/ 30 w 140"/>
                  <a:gd name="T27" fmla="*/ 130 h 142"/>
                  <a:gd name="T28" fmla="*/ 20 w 140"/>
                  <a:gd name="T29" fmla="*/ 120 h 142"/>
                  <a:gd name="T30" fmla="*/ 12 w 140"/>
                  <a:gd name="T31" fmla="*/ 110 h 142"/>
                  <a:gd name="T32" fmla="*/ 4 w 140"/>
                  <a:gd name="T33" fmla="*/ 98 h 142"/>
                  <a:gd name="T34" fmla="*/ 0 w 140"/>
                  <a:gd name="T35" fmla="*/ 84 h 142"/>
                  <a:gd name="T36" fmla="*/ 0 w 140"/>
                  <a:gd name="T37" fmla="*/ 70 h 142"/>
                  <a:gd name="T38" fmla="*/ 0 w 140"/>
                  <a:gd name="T39" fmla="*/ 70 h 142"/>
                  <a:gd name="T40" fmla="*/ 0 w 140"/>
                  <a:gd name="T41" fmla="*/ 56 h 142"/>
                  <a:gd name="T42" fmla="*/ 4 w 140"/>
                  <a:gd name="T43" fmla="*/ 44 h 142"/>
                  <a:gd name="T44" fmla="*/ 12 w 140"/>
                  <a:gd name="T45" fmla="*/ 32 h 142"/>
                  <a:gd name="T46" fmla="*/ 20 w 140"/>
                  <a:gd name="T47" fmla="*/ 20 h 142"/>
                  <a:gd name="T48" fmla="*/ 30 w 140"/>
                  <a:gd name="T49" fmla="*/ 12 h 142"/>
                  <a:gd name="T50" fmla="*/ 42 w 140"/>
                  <a:gd name="T51" fmla="*/ 6 h 142"/>
                  <a:gd name="T52" fmla="*/ 56 w 140"/>
                  <a:gd name="T53" fmla="*/ 2 h 142"/>
                  <a:gd name="T54" fmla="*/ 70 w 140"/>
                  <a:gd name="T55" fmla="*/ 0 h 142"/>
                  <a:gd name="T56" fmla="*/ 70 w 140"/>
                  <a:gd name="T57" fmla="*/ 0 h 142"/>
                  <a:gd name="T58" fmla="*/ 84 w 140"/>
                  <a:gd name="T59" fmla="*/ 2 h 142"/>
                  <a:gd name="T60" fmla="*/ 98 w 140"/>
                  <a:gd name="T61" fmla="*/ 6 h 142"/>
                  <a:gd name="T62" fmla="*/ 110 w 140"/>
                  <a:gd name="T63" fmla="*/ 12 h 142"/>
                  <a:gd name="T64" fmla="*/ 120 w 140"/>
                  <a:gd name="T65" fmla="*/ 20 h 142"/>
                  <a:gd name="T66" fmla="*/ 128 w 140"/>
                  <a:gd name="T67" fmla="*/ 32 h 142"/>
                  <a:gd name="T68" fmla="*/ 134 w 140"/>
                  <a:gd name="T69" fmla="*/ 44 h 142"/>
                  <a:gd name="T70" fmla="*/ 138 w 140"/>
                  <a:gd name="T71" fmla="*/ 56 h 142"/>
                  <a:gd name="T72" fmla="*/ 140 w 140"/>
                  <a:gd name="T73" fmla="*/ 70 h 142"/>
                  <a:gd name="T74" fmla="*/ 140 w 140"/>
                  <a:gd name="T75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0" h="142">
                    <a:moveTo>
                      <a:pt x="140" y="70"/>
                    </a:moveTo>
                    <a:lnTo>
                      <a:pt x="140" y="70"/>
                    </a:lnTo>
                    <a:lnTo>
                      <a:pt x="138" y="84"/>
                    </a:lnTo>
                    <a:lnTo>
                      <a:pt x="134" y="98"/>
                    </a:lnTo>
                    <a:lnTo>
                      <a:pt x="128" y="110"/>
                    </a:lnTo>
                    <a:lnTo>
                      <a:pt x="120" y="120"/>
                    </a:lnTo>
                    <a:lnTo>
                      <a:pt x="110" y="130"/>
                    </a:lnTo>
                    <a:lnTo>
                      <a:pt x="98" y="136"/>
                    </a:lnTo>
                    <a:lnTo>
                      <a:pt x="84" y="140"/>
                    </a:lnTo>
                    <a:lnTo>
                      <a:pt x="70" y="142"/>
                    </a:lnTo>
                    <a:lnTo>
                      <a:pt x="70" y="142"/>
                    </a:lnTo>
                    <a:lnTo>
                      <a:pt x="56" y="140"/>
                    </a:lnTo>
                    <a:lnTo>
                      <a:pt x="42" y="136"/>
                    </a:lnTo>
                    <a:lnTo>
                      <a:pt x="30" y="130"/>
                    </a:lnTo>
                    <a:lnTo>
                      <a:pt x="20" y="120"/>
                    </a:lnTo>
                    <a:lnTo>
                      <a:pt x="12" y="110"/>
                    </a:lnTo>
                    <a:lnTo>
                      <a:pt x="4" y="98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4" y="44"/>
                    </a:lnTo>
                    <a:lnTo>
                      <a:pt x="12" y="32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4" y="2"/>
                    </a:lnTo>
                    <a:lnTo>
                      <a:pt x="98" y="6"/>
                    </a:lnTo>
                    <a:lnTo>
                      <a:pt x="110" y="12"/>
                    </a:lnTo>
                    <a:lnTo>
                      <a:pt x="120" y="20"/>
                    </a:lnTo>
                    <a:lnTo>
                      <a:pt x="128" y="32"/>
                    </a:lnTo>
                    <a:lnTo>
                      <a:pt x="134" y="44"/>
                    </a:lnTo>
                    <a:lnTo>
                      <a:pt x="138" y="56"/>
                    </a:lnTo>
                    <a:lnTo>
                      <a:pt x="140" y="70"/>
                    </a:lnTo>
                    <a:lnTo>
                      <a:pt x="140" y="7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5CC5C6AC-342F-4791-BD4B-A4B10E666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5" y="1174750"/>
                <a:ext cx="301625" cy="304800"/>
              </a:xfrm>
              <a:custGeom>
                <a:avLst/>
                <a:gdLst>
                  <a:gd name="T0" fmla="*/ 184 w 190"/>
                  <a:gd name="T1" fmla="*/ 112 h 192"/>
                  <a:gd name="T2" fmla="*/ 190 w 190"/>
                  <a:gd name="T3" fmla="*/ 102 h 192"/>
                  <a:gd name="T4" fmla="*/ 190 w 190"/>
                  <a:gd name="T5" fmla="*/ 86 h 192"/>
                  <a:gd name="T6" fmla="*/ 182 w 190"/>
                  <a:gd name="T7" fmla="*/ 80 h 192"/>
                  <a:gd name="T8" fmla="*/ 168 w 190"/>
                  <a:gd name="T9" fmla="*/ 78 h 192"/>
                  <a:gd name="T10" fmla="*/ 162 w 190"/>
                  <a:gd name="T11" fmla="*/ 72 h 192"/>
                  <a:gd name="T12" fmla="*/ 162 w 190"/>
                  <a:gd name="T13" fmla="*/ 52 h 192"/>
                  <a:gd name="T14" fmla="*/ 170 w 190"/>
                  <a:gd name="T15" fmla="*/ 44 h 192"/>
                  <a:gd name="T16" fmla="*/ 168 w 190"/>
                  <a:gd name="T17" fmla="*/ 34 h 192"/>
                  <a:gd name="T18" fmla="*/ 156 w 190"/>
                  <a:gd name="T19" fmla="*/ 22 h 192"/>
                  <a:gd name="T20" fmla="*/ 144 w 190"/>
                  <a:gd name="T21" fmla="*/ 24 h 192"/>
                  <a:gd name="T22" fmla="*/ 134 w 190"/>
                  <a:gd name="T23" fmla="*/ 32 h 192"/>
                  <a:gd name="T24" fmla="*/ 126 w 190"/>
                  <a:gd name="T25" fmla="*/ 32 h 192"/>
                  <a:gd name="T26" fmla="*/ 112 w 190"/>
                  <a:gd name="T27" fmla="*/ 16 h 192"/>
                  <a:gd name="T28" fmla="*/ 110 w 190"/>
                  <a:gd name="T29" fmla="*/ 6 h 192"/>
                  <a:gd name="T30" fmla="*/ 102 w 190"/>
                  <a:gd name="T31" fmla="*/ 0 h 192"/>
                  <a:gd name="T32" fmla="*/ 86 w 190"/>
                  <a:gd name="T33" fmla="*/ 2 h 192"/>
                  <a:gd name="T34" fmla="*/ 80 w 190"/>
                  <a:gd name="T35" fmla="*/ 10 h 192"/>
                  <a:gd name="T36" fmla="*/ 78 w 190"/>
                  <a:gd name="T37" fmla="*/ 24 h 192"/>
                  <a:gd name="T38" fmla="*/ 72 w 190"/>
                  <a:gd name="T39" fmla="*/ 28 h 192"/>
                  <a:gd name="T40" fmla="*/ 50 w 190"/>
                  <a:gd name="T41" fmla="*/ 28 h 192"/>
                  <a:gd name="T42" fmla="*/ 42 w 190"/>
                  <a:gd name="T43" fmla="*/ 22 h 192"/>
                  <a:gd name="T44" fmla="*/ 32 w 190"/>
                  <a:gd name="T45" fmla="*/ 24 h 192"/>
                  <a:gd name="T46" fmla="*/ 22 w 190"/>
                  <a:gd name="T47" fmla="*/ 36 h 192"/>
                  <a:gd name="T48" fmla="*/ 24 w 190"/>
                  <a:gd name="T49" fmla="*/ 46 h 192"/>
                  <a:gd name="T50" fmla="*/ 32 w 190"/>
                  <a:gd name="T51" fmla="*/ 58 h 192"/>
                  <a:gd name="T52" fmla="*/ 32 w 190"/>
                  <a:gd name="T53" fmla="*/ 66 h 192"/>
                  <a:gd name="T54" fmla="*/ 16 w 190"/>
                  <a:gd name="T55" fmla="*/ 80 h 192"/>
                  <a:gd name="T56" fmla="*/ 6 w 190"/>
                  <a:gd name="T57" fmla="*/ 80 h 192"/>
                  <a:gd name="T58" fmla="*/ 0 w 190"/>
                  <a:gd name="T59" fmla="*/ 90 h 192"/>
                  <a:gd name="T60" fmla="*/ 0 w 190"/>
                  <a:gd name="T61" fmla="*/ 106 h 192"/>
                  <a:gd name="T62" fmla="*/ 10 w 190"/>
                  <a:gd name="T63" fmla="*/ 112 h 192"/>
                  <a:gd name="T64" fmla="*/ 24 w 190"/>
                  <a:gd name="T65" fmla="*/ 114 h 192"/>
                  <a:gd name="T66" fmla="*/ 28 w 190"/>
                  <a:gd name="T67" fmla="*/ 120 h 192"/>
                  <a:gd name="T68" fmla="*/ 28 w 190"/>
                  <a:gd name="T69" fmla="*/ 140 h 192"/>
                  <a:gd name="T70" fmla="*/ 22 w 190"/>
                  <a:gd name="T71" fmla="*/ 148 h 192"/>
                  <a:gd name="T72" fmla="*/ 24 w 190"/>
                  <a:gd name="T73" fmla="*/ 158 h 192"/>
                  <a:gd name="T74" fmla="*/ 36 w 190"/>
                  <a:gd name="T75" fmla="*/ 170 h 192"/>
                  <a:gd name="T76" fmla="*/ 46 w 190"/>
                  <a:gd name="T77" fmla="*/ 168 h 192"/>
                  <a:gd name="T78" fmla="*/ 58 w 190"/>
                  <a:gd name="T79" fmla="*/ 160 h 192"/>
                  <a:gd name="T80" fmla="*/ 64 w 190"/>
                  <a:gd name="T81" fmla="*/ 160 h 192"/>
                  <a:gd name="T82" fmla="*/ 80 w 190"/>
                  <a:gd name="T83" fmla="*/ 176 h 192"/>
                  <a:gd name="T84" fmla="*/ 80 w 190"/>
                  <a:gd name="T85" fmla="*/ 186 h 192"/>
                  <a:gd name="T86" fmla="*/ 90 w 190"/>
                  <a:gd name="T87" fmla="*/ 192 h 192"/>
                  <a:gd name="T88" fmla="*/ 106 w 190"/>
                  <a:gd name="T89" fmla="*/ 190 h 192"/>
                  <a:gd name="T90" fmla="*/ 112 w 190"/>
                  <a:gd name="T91" fmla="*/ 182 h 192"/>
                  <a:gd name="T92" fmla="*/ 114 w 190"/>
                  <a:gd name="T93" fmla="*/ 168 h 192"/>
                  <a:gd name="T94" fmla="*/ 120 w 190"/>
                  <a:gd name="T95" fmla="*/ 164 h 192"/>
                  <a:gd name="T96" fmla="*/ 140 w 190"/>
                  <a:gd name="T97" fmla="*/ 164 h 192"/>
                  <a:gd name="T98" fmla="*/ 148 w 190"/>
                  <a:gd name="T99" fmla="*/ 170 h 192"/>
                  <a:gd name="T100" fmla="*/ 158 w 190"/>
                  <a:gd name="T101" fmla="*/ 168 h 192"/>
                  <a:gd name="T102" fmla="*/ 170 w 190"/>
                  <a:gd name="T103" fmla="*/ 156 h 192"/>
                  <a:gd name="T104" fmla="*/ 168 w 190"/>
                  <a:gd name="T105" fmla="*/ 146 h 192"/>
                  <a:gd name="T106" fmla="*/ 160 w 190"/>
                  <a:gd name="T107" fmla="*/ 134 h 192"/>
                  <a:gd name="T108" fmla="*/ 160 w 190"/>
                  <a:gd name="T109" fmla="*/ 126 h 192"/>
                  <a:gd name="T110" fmla="*/ 174 w 190"/>
                  <a:gd name="T111" fmla="*/ 11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92">
                    <a:moveTo>
                      <a:pt x="182" y="112"/>
                    </a:moveTo>
                    <a:lnTo>
                      <a:pt x="182" y="112"/>
                    </a:lnTo>
                    <a:lnTo>
                      <a:pt x="184" y="112"/>
                    </a:lnTo>
                    <a:lnTo>
                      <a:pt x="188" y="110"/>
                    </a:lnTo>
                    <a:lnTo>
                      <a:pt x="190" y="106"/>
                    </a:lnTo>
                    <a:lnTo>
                      <a:pt x="190" y="102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8" y="82"/>
                    </a:lnTo>
                    <a:lnTo>
                      <a:pt x="184" y="80"/>
                    </a:lnTo>
                    <a:lnTo>
                      <a:pt x="182" y="80"/>
                    </a:lnTo>
                    <a:lnTo>
                      <a:pt x="174" y="80"/>
                    </a:lnTo>
                    <a:lnTo>
                      <a:pt x="174" y="80"/>
                    </a:lnTo>
                    <a:lnTo>
                      <a:pt x="168" y="78"/>
                    </a:lnTo>
                    <a:lnTo>
                      <a:pt x="164" y="76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0" y="62"/>
                    </a:lnTo>
                    <a:lnTo>
                      <a:pt x="160" y="56"/>
                    </a:lnTo>
                    <a:lnTo>
                      <a:pt x="162" y="52"/>
                    </a:lnTo>
                    <a:lnTo>
                      <a:pt x="168" y="46"/>
                    </a:lnTo>
                    <a:lnTo>
                      <a:pt x="168" y="46"/>
                    </a:lnTo>
                    <a:lnTo>
                      <a:pt x="170" y="44"/>
                    </a:lnTo>
                    <a:lnTo>
                      <a:pt x="170" y="40"/>
                    </a:lnTo>
                    <a:lnTo>
                      <a:pt x="170" y="36"/>
                    </a:lnTo>
                    <a:lnTo>
                      <a:pt x="168" y="34"/>
                    </a:lnTo>
                    <a:lnTo>
                      <a:pt x="158" y="24"/>
                    </a:lnTo>
                    <a:lnTo>
                      <a:pt x="158" y="24"/>
                    </a:lnTo>
                    <a:lnTo>
                      <a:pt x="156" y="22"/>
                    </a:lnTo>
                    <a:lnTo>
                      <a:pt x="152" y="22"/>
                    </a:lnTo>
                    <a:lnTo>
                      <a:pt x="148" y="22"/>
                    </a:lnTo>
                    <a:lnTo>
                      <a:pt x="144" y="24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34" y="32"/>
                    </a:lnTo>
                    <a:lnTo>
                      <a:pt x="130" y="32"/>
                    </a:lnTo>
                    <a:lnTo>
                      <a:pt x="126" y="32"/>
                    </a:lnTo>
                    <a:lnTo>
                      <a:pt x="126" y="32"/>
                    </a:lnTo>
                    <a:lnTo>
                      <a:pt x="118" y="26"/>
                    </a:lnTo>
                    <a:lnTo>
                      <a:pt x="114" y="22"/>
                    </a:lnTo>
                    <a:lnTo>
                      <a:pt x="112" y="16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6" y="2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6" y="2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8" y="24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2" y="30"/>
                    </a:lnTo>
                    <a:lnTo>
                      <a:pt x="56" y="30"/>
                    </a:lnTo>
                    <a:lnTo>
                      <a:pt x="50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20" y="40"/>
                    </a:lnTo>
                    <a:lnTo>
                      <a:pt x="22" y="44"/>
                    </a:lnTo>
                    <a:lnTo>
                      <a:pt x="24" y="46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32" y="58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26" y="74"/>
                    </a:lnTo>
                    <a:lnTo>
                      <a:pt x="20" y="78"/>
                    </a:lnTo>
                    <a:lnTo>
                      <a:pt x="16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6" y="80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2"/>
                    </a:lnTo>
                    <a:lnTo>
                      <a:pt x="16" y="112"/>
                    </a:lnTo>
                    <a:lnTo>
                      <a:pt x="16" y="112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30" y="130"/>
                    </a:lnTo>
                    <a:lnTo>
                      <a:pt x="30" y="136"/>
                    </a:lnTo>
                    <a:lnTo>
                      <a:pt x="28" y="140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2" y="148"/>
                    </a:lnTo>
                    <a:lnTo>
                      <a:pt x="20" y="152"/>
                    </a:lnTo>
                    <a:lnTo>
                      <a:pt x="22" y="156"/>
                    </a:lnTo>
                    <a:lnTo>
                      <a:pt x="24" y="158"/>
                    </a:lnTo>
                    <a:lnTo>
                      <a:pt x="32" y="168"/>
                    </a:lnTo>
                    <a:lnTo>
                      <a:pt x="32" y="168"/>
                    </a:lnTo>
                    <a:lnTo>
                      <a:pt x="36" y="170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6" y="168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8" y="160"/>
                    </a:lnTo>
                    <a:lnTo>
                      <a:pt x="62" y="160"/>
                    </a:lnTo>
                    <a:lnTo>
                      <a:pt x="64" y="160"/>
                    </a:lnTo>
                    <a:lnTo>
                      <a:pt x="64" y="160"/>
                    </a:lnTo>
                    <a:lnTo>
                      <a:pt x="74" y="166"/>
                    </a:lnTo>
                    <a:lnTo>
                      <a:pt x="78" y="170"/>
                    </a:lnTo>
                    <a:lnTo>
                      <a:pt x="80" y="176"/>
                    </a:lnTo>
                    <a:lnTo>
                      <a:pt x="80" y="182"/>
                    </a:lnTo>
                    <a:lnTo>
                      <a:pt x="80" y="182"/>
                    </a:lnTo>
                    <a:lnTo>
                      <a:pt x="80" y="186"/>
                    </a:lnTo>
                    <a:lnTo>
                      <a:pt x="82" y="188"/>
                    </a:lnTo>
                    <a:lnTo>
                      <a:pt x="86" y="190"/>
                    </a:lnTo>
                    <a:lnTo>
                      <a:pt x="90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10" y="186"/>
                    </a:lnTo>
                    <a:lnTo>
                      <a:pt x="112" y="182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4" y="168"/>
                    </a:lnTo>
                    <a:lnTo>
                      <a:pt x="116" y="164"/>
                    </a:lnTo>
                    <a:lnTo>
                      <a:pt x="120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36" y="162"/>
                    </a:lnTo>
                    <a:lnTo>
                      <a:pt x="140" y="164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8" y="170"/>
                    </a:lnTo>
                    <a:lnTo>
                      <a:pt x="152" y="170"/>
                    </a:lnTo>
                    <a:lnTo>
                      <a:pt x="156" y="170"/>
                    </a:lnTo>
                    <a:lnTo>
                      <a:pt x="158" y="168"/>
                    </a:lnTo>
                    <a:lnTo>
                      <a:pt x="168" y="158"/>
                    </a:lnTo>
                    <a:lnTo>
                      <a:pt x="168" y="158"/>
                    </a:lnTo>
                    <a:lnTo>
                      <a:pt x="170" y="156"/>
                    </a:lnTo>
                    <a:lnTo>
                      <a:pt x="170" y="152"/>
                    </a:lnTo>
                    <a:lnTo>
                      <a:pt x="170" y="148"/>
                    </a:lnTo>
                    <a:lnTo>
                      <a:pt x="168" y="146"/>
                    </a:lnTo>
                    <a:lnTo>
                      <a:pt x="162" y="140"/>
                    </a:lnTo>
                    <a:lnTo>
                      <a:pt x="162" y="140"/>
                    </a:lnTo>
                    <a:lnTo>
                      <a:pt x="160" y="134"/>
                    </a:lnTo>
                    <a:lnTo>
                      <a:pt x="158" y="130"/>
                    </a:lnTo>
                    <a:lnTo>
                      <a:pt x="160" y="126"/>
                    </a:lnTo>
                    <a:lnTo>
                      <a:pt x="160" y="126"/>
                    </a:lnTo>
                    <a:lnTo>
                      <a:pt x="166" y="118"/>
                    </a:lnTo>
                    <a:lnTo>
                      <a:pt x="170" y="114"/>
                    </a:lnTo>
                    <a:lnTo>
                      <a:pt x="174" y="112"/>
                    </a:lnTo>
                    <a:lnTo>
                      <a:pt x="182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9">
                <a:extLst>
                  <a:ext uri="{FF2B5EF4-FFF2-40B4-BE49-F238E27FC236}">
                    <a16:creationId xmlns:a16="http://schemas.microsoft.com/office/drawing/2014/main" id="{B2E99D3A-2F71-4C6E-A9C1-9488DD3066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2750" y="1175339"/>
                <a:ext cx="263524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31967E0-A88C-472F-91DF-9C81C6A753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2750" y="1461088"/>
                <a:ext cx="123826" cy="34924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1">
                <a:extLst>
                  <a:ext uri="{FF2B5EF4-FFF2-40B4-BE49-F238E27FC236}">
                    <a16:creationId xmlns:a16="http://schemas.microsoft.com/office/drawing/2014/main" id="{A4132D36-6BBC-4769-A9B9-D1EB66C11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750" y="1546225"/>
                <a:ext cx="263525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2">
                <a:extLst>
                  <a:ext uri="{FF2B5EF4-FFF2-40B4-BE49-F238E27FC236}">
                    <a16:creationId xmlns:a16="http://schemas.microsoft.com/office/drawing/2014/main" id="{E95C28FB-DE83-4512-9AA1-42F6FD5492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806576" y="1270588"/>
                <a:ext cx="139701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3">
                <a:extLst>
                  <a:ext uri="{FF2B5EF4-FFF2-40B4-BE49-F238E27FC236}">
                    <a16:creationId xmlns:a16="http://schemas.microsoft.com/office/drawing/2014/main" id="{E40F544B-12C6-447D-BDE5-1FADD8B872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806576" y="1365839"/>
                <a:ext cx="139701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4">
                <a:extLst>
                  <a:ext uri="{FF2B5EF4-FFF2-40B4-BE49-F238E27FC236}">
                    <a16:creationId xmlns:a16="http://schemas.microsoft.com/office/drawing/2014/main" id="{DDB97EB0-A4A5-4592-9919-BA963E0D9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575" y="1641475"/>
                <a:ext cx="139700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15">
                <a:extLst>
                  <a:ext uri="{FF2B5EF4-FFF2-40B4-BE49-F238E27FC236}">
                    <a16:creationId xmlns:a16="http://schemas.microsoft.com/office/drawing/2014/main" id="{2CE19DF9-C5E9-460E-8337-34C5498D3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575" y="1736725"/>
                <a:ext cx="139700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16">
                <a:extLst>
                  <a:ext uri="{FF2B5EF4-FFF2-40B4-BE49-F238E27FC236}">
                    <a16:creationId xmlns:a16="http://schemas.microsoft.com/office/drawing/2014/main" id="{9B180189-8206-48AC-AC78-F67BEB01B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750" y="1831975"/>
                <a:ext cx="117475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19">
                <a:extLst>
                  <a:ext uri="{FF2B5EF4-FFF2-40B4-BE49-F238E27FC236}">
                    <a16:creationId xmlns:a16="http://schemas.microsoft.com/office/drawing/2014/main" id="{DE5076F9-C29F-40ED-856C-D58D7C11A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500" y="1831975"/>
                <a:ext cx="117475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0">
                <a:extLst>
                  <a:ext uri="{FF2B5EF4-FFF2-40B4-BE49-F238E27FC236}">
                    <a16:creationId xmlns:a16="http://schemas.microsoft.com/office/drawing/2014/main" id="{760F12C1-6DE6-4E17-B462-1ED80D436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500" y="1927225"/>
                <a:ext cx="238125" cy="34925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21">
                <a:extLst>
                  <a:ext uri="{FF2B5EF4-FFF2-40B4-BE49-F238E27FC236}">
                    <a16:creationId xmlns:a16="http://schemas.microsoft.com/office/drawing/2014/main" id="{9F00C917-2B65-46FA-80A7-B557E77E7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000" y="1016000"/>
                <a:ext cx="828675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2">
                <a:extLst>
                  <a:ext uri="{FF2B5EF4-FFF2-40B4-BE49-F238E27FC236}">
                    <a16:creationId xmlns:a16="http://schemas.microsoft.com/office/drawing/2014/main" id="{842B306A-4DB4-486C-8C4B-46C744C13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50" y="892175"/>
                <a:ext cx="47625" cy="47625"/>
              </a:xfrm>
              <a:prstGeom prst="rect">
                <a:avLst/>
              </a:pr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3">
                <a:extLst>
                  <a:ext uri="{FF2B5EF4-FFF2-40B4-BE49-F238E27FC236}">
                    <a16:creationId xmlns:a16="http://schemas.microsoft.com/office/drawing/2014/main" id="{9590D984-1A90-4212-AC1F-76D5EC743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2500" y="892175"/>
                <a:ext cx="47625" cy="47625"/>
              </a:xfrm>
              <a:prstGeom prst="rect">
                <a:avLst/>
              </a:pr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24">
                <a:extLst>
                  <a:ext uri="{FF2B5EF4-FFF2-40B4-BE49-F238E27FC236}">
                    <a16:creationId xmlns:a16="http://schemas.microsoft.com/office/drawing/2014/main" id="{E56BBA26-B3DB-4B2C-B3D4-4DD15127E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7275" y="892175"/>
                <a:ext cx="47625" cy="47625"/>
              </a:xfrm>
              <a:prstGeom prst="rect">
                <a:avLst/>
              </a:pr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5">
                <a:extLst>
                  <a:ext uri="{FF2B5EF4-FFF2-40B4-BE49-F238E27FC236}">
                    <a16:creationId xmlns:a16="http://schemas.microsoft.com/office/drawing/2014/main" id="{C40E1900-4CC3-4654-B5E8-6A3D8B7F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5" y="1292225"/>
                <a:ext cx="73025" cy="73025"/>
              </a:xfrm>
              <a:custGeom>
                <a:avLst/>
                <a:gdLst>
                  <a:gd name="T0" fmla="*/ 46 w 46"/>
                  <a:gd name="T1" fmla="*/ 22 h 46"/>
                  <a:gd name="T2" fmla="*/ 46 w 46"/>
                  <a:gd name="T3" fmla="*/ 22 h 46"/>
                  <a:gd name="T4" fmla="*/ 44 w 46"/>
                  <a:gd name="T5" fmla="*/ 32 h 46"/>
                  <a:gd name="T6" fmla="*/ 38 w 46"/>
                  <a:gd name="T7" fmla="*/ 38 h 46"/>
                  <a:gd name="T8" fmla="*/ 32 w 46"/>
                  <a:gd name="T9" fmla="*/ 44 h 46"/>
                  <a:gd name="T10" fmla="*/ 22 w 46"/>
                  <a:gd name="T11" fmla="*/ 46 h 46"/>
                  <a:gd name="T12" fmla="*/ 22 w 46"/>
                  <a:gd name="T13" fmla="*/ 46 h 46"/>
                  <a:gd name="T14" fmla="*/ 14 w 46"/>
                  <a:gd name="T15" fmla="*/ 44 h 46"/>
                  <a:gd name="T16" fmla="*/ 6 w 46"/>
                  <a:gd name="T17" fmla="*/ 38 h 46"/>
                  <a:gd name="T18" fmla="*/ 2 w 46"/>
                  <a:gd name="T19" fmla="*/ 32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14 h 46"/>
                  <a:gd name="T26" fmla="*/ 6 w 46"/>
                  <a:gd name="T27" fmla="*/ 6 h 46"/>
                  <a:gd name="T28" fmla="*/ 14 w 46"/>
                  <a:gd name="T29" fmla="*/ 2 h 46"/>
                  <a:gd name="T30" fmla="*/ 22 w 46"/>
                  <a:gd name="T31" fmla="*/ 0 h 46"/>
                  <a:gd name="T32" fmla="*/ 22 w 46"/>
                  <a:gd name="T33" fmla="*/ 0 h 46"/>
                  <a:gd name="T34" fmla="*/ 32 w 46"/>
                  <a:gd name="T35" fmla="*/ 2 h 46"/>
                  <a:gd name="T36" fmla="*/ 38 w 46"/>
                  <a:gd name="T37" fmla="*/ 6 h 46"/>
                  <a:gd name="T38" fmla="*/ 44 w 46"/>
                  <a:gd name="T39" fmla="*/ 14 h 46"/>
                  <a:gd name="T40" fmla="*/ 46 w 46"/>
                  <a:gd name="T41" fmla="*/ 22 h 46"/>
                  <a:gd name="T42" fmla="*/ 46 w 46"/>
                  <a:gd name="T43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2"/>
                    </a:lnTo>
                    <a:lnTo>
                      <a:pt x="38" y="38"/>
                    </a:lnTo>
                    <a:lnTo>
                      <a:pt x="3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4"/>
                    </a:lnTo>
                    <a:lnTo>
                      <a:pt x="6" y="38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68C1064E-BB24-41A1-996B-DCF816A41036}"/>
              </a:ext>
            </a:extLst>
          </p:cNvPr>
          <p:cNvSpPr/>
          <p:nvPr/>
        </p:nvSpPr>
        <p:spPr>
          <a:xfrm>
            <a:off x="1259632" y="3724469"/>
            <a:ext cx="3158470" cy="461628"/>
          </a:xfrm>
          <a:prstGeom prst="rect">
            <a:avLst/>
          </a:prstGeom>
        </p:spPr>
        <p:txBody>
          <a:bodyPr wrap="square" lIns="108000" tIns="91422" rIns="0" bIns="91422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Bibliographic Local Field Mapping</a:t>
            </a:r>
          </a:p>
        </p:txBody>
      </p:sp>
    </p:spTree>
    <p:extLst>
      <p:ext uri="{BB962C8B-B14F-4D97-AF65-F5344CB8AC3E}">
        <p14:creationId xmlns:p14="http://schemas.microsoft.com/office/powerpoint/2010/main" val="29988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0C8C354-A43B-46D4-8F3D-C00F651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F1E9A3-7EFA-4B9B-A854-463E1482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Manage Local Fields</a:t>
            </a:r>
            <a:endParaRPr lang="he-I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AD84B4C-6A2A-4CAE-BA97-81AF3CE5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78353"/>
            <a:ext cx="8424936" cy="39793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This method provides a closed list of </a:t>
            </a:r>
            <a:r>
              <a:rPr lang="en-US" b="1" dirty="0">
                <a:solidFill>
                  <a:schemeClr val="tx1"/>
                </a:solidFill>
              </a:rPr>
              <a:t>bibliographic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LOCAL</a:t>
            </a:r>
            <a:r>
              <a:rPr lang="en-US" dirty="0">
                <a:solidFill>
                  <a:schemeClr val="tx1"/>
                </a:solidFill>
              </a:rPr>
              <a:t> fields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203D7E-4CDB-471E-865F-15BB92B28D4C}"/>
              </a:ext>
            </a:extLst>
          </p:cNvPr>
          <p:cNvGrpSpPr/>
          <p:nvPr/>
        </p:nvGrpSpPr>
        <p:grpSpPr>
          <a:xfrm>
            <a:off x="702411" y="735003"/>
            <a:ext cx="3816424" cy="486931"/>
            <a:chOff x="395536" y="735002"/>
            <a:chExt cx="3816424" cy="486931"/>
          </a:xfrm>
        </p:grpSpPr>
        <p:sp>
          <p:nvSpPr>
            <p:cNvPr id="8" name="Shape 1816">
              <a:extLst>
                <a:ext uri="{FF2B5EF4-FFF2-40B4-BE49-F238E27FC236}">
                  <a16:creationId xmlns:a16="http://schemas.microsoft.com/office/drawing/2014/main" id="{B19EECDC-6A42-404D-8EE7-42ABDA91F0FB}"/>
                </a:ext>
              </a:extLst>
            </p:cNvPr>
            <p:cNvSpPr/>
            <p:nvPr/>
          </p:nvSpPr>
          <p:spPr>
            <a:xfrm>
              <a:off x="395536" y="741969"/>
              <a:ext cx="3708345" cy="461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85869">
                <a:defRPr sz="3200">
                  <a:solidFill>
                    <a:srgbClr val="FFFFFF"/>
                  </a:solidFill>
                </a:defRPr>
              </a:pPr>
              <a:endParaRPr sz="1200">
                <a:solidFill>
                  <a:srgbClr val="FFFFFF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7FEE6D-1E45-4D6C-B328-D3E539602FD6}"/>
                </a:ext>
              </a:extLst>
            </p:cNvPr>
            <p:cNvSpPr/>
            <p:nvPr/>
          </p:nvSpPr>
          <p:spPr>
            <a:xfrm>
              <a:off x="1001031" y="760305"/>
              <a:ext cx="3210929" cy="461628"/>
            </a:xfrm>
            <a:prstGeom prst="rect">
              <a:avLst/>
            </a:prstGeom>
          </p:spPr>
          <p:txBody>
            <a:bodyPr wrap="square" lIns="0" tIns="91422" rIns="0" bIns="91422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Bibliographic Local Field Mapping</a:t>
              </a: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4C61EA81-D6E1-478B-8398-75D11C9E4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82" y="782864"/>
              <a:ext cx="355245" cy="36928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50CFDA"/>
            </a:solidFill>
            <a:ln w="76200" cap="flat" cmpd="sng">
              <a:solidFill>
                <a:schemeClr val="bg1">
                  <a:alpha val="0"/>
                </a:scheme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5600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5D8C20AB-2D50-48B2-9E05-8E9C933C03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3409" y="896742"/>
              <a:ext cx="221644" cy="175140"/>
              <a:chOff x="2228" y="1033"/>
              <a:chExt cx="1304" cy="1174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BBB7006-407A-4D08-A3CF-DA23EEEE91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28" y="1033"/>
                <a:ext cx="1304" cy="508"/>
              </a:xfrm>
              <a:custGeom>
                <a:avLst/>
                <a:gdLst>
                  <a:gd name="T0" fmla="*/ 94 w 1304"/>
                  <a:gd name="T1" fmla="*/ 322 h 508"/>
                  <a:gd name="T2" fmla="*/ 0 w 1304"/>
                  <a:gd name="T3" fmla="*/ 296 h 508"/>
                  <a:gd name="T4" fmla="*/ 0 w 1304"/>
                  <a:gd name="T5" fmla="*/ 210 h 508"/>
                  <a:gd name="T6" fmla="*/ 606 w 1304"/>
                  <a:gd name="T7" fmla="*/ 6 h 508"/>
                  <a:gd name="T8" fmla="*/ 606 w 1304"/>
                  <a:gd name="T9" fmla="*/ 6 h 508"/>
                  <a:gd name="T10" fmla="*/ 622 w 1304"/>
                  <a:gd name="T11" fmla="*/ 0 h 508"/>
                  <a:gd name="T12" fmla="*/ 638 w 1304"/>
                  <a:gd name="T13" fmla="*/ 0 h 508"/>
                  <a:gd name="T14" fmla="*/ 654 w 1304"/>
                  <a:gd name="T15" fmla="*/ 0 h 508"/>
                  <a:gd name="T16" fmla="*/ 670 w 1304"/>
                  <a:gd name="T17" fmla="*/ 6 h 508"/>
                  <a:gd name="T18" fmla="*/ 1304 w 1304"/>
                  <a:gd name="T19" fmla="*/ 210 h 508"/>
                  <a:gd name="T20" fmla="*/ 1304 w 1304"/>
                  <a:gd name="T21" fmla="*/ 296 h 508"/>
                  <a:gd name="T22" fmla="*/ 662 w 1304"/>
                  <a:gd name="T23" fmla="*/ 504 h 508"/>
                  <a:gd name="T24" fmla="*/ 662 w 1304"/>
                  <a:gd name="T25" fmla="*/ 504 h 508"/>
                  <a:gd name="T26" fmla="*/ 648 w 1304"/>
                  <a:gd name="T27" fmla="*/ 508 h 508"/>
                  <a:gd name="T28" fmla="*/ 634 w 1304"/>
                  <a:gd name="T29" fmla="*/ 508 h 508"/>
                  <a:gd name="T30" fmla="*/ 620 w 1304"/>
                  <a:gd name="T31" fmla="*/ 508 h 508"/>
                  <a:gd name="T32" fmla="*/ 606 w 1304"/>
                  <a:gd name="T33" fmla="*/ 504 h 508"/>
                  <a:gd name="T34" fmla="*/ 184 w 1304"/>
                  <a:gd name="T35" fmla="*/ 35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4" h="508">
                    <a:moveTo>
                      <a:pt x="94" y="322"/>
                    </a:moveTo>
                    <a:lnTo>
                      <a:pt x="0" y="296"/>
                    </a:lnTo>
                    <a:lnTo>
                      <a:pt x="0" y="210"/>
                    </a:lnTo>
                    <a:lnTo>
                      <a:pt x="606" y="6"/>
                    </a:lnTo>
                    <a:lnTo>
                      <a:pt x="606" y="6"/>
                    </a:lnTo>
                    <a:lnTo>
                      <a:pt x="622" y="0"/>
                    </a:lnTo>
                    <a:lnTo>
                      <a:pt x="638" y="0"/>
                    </a:lnTo>
                    <a:lnTo>
                      <a:pt x="654" y="0"/>
                    </a:lnTo>
                    <a:lnTo>
                      <a:pt x="670" y="6"/>
                    </a:lnTo>
                    <a:lnTo>
                      <a:pt x="1304" y="210"/>
                    </a:lnTo>
                    <a:lnTo>
                      <a:pt x="1304" y="296"/>
                    </a:lnTo>
                    <a:lnTo>
                      <a:pt x="662" y="504"/>
                    </a:lnTo>
                    <a:lnTo>
                      <a:pt x="662" y="504"/>
                    </a:lnTo>
                    <a:lnTo>
                      <a:pt x="648" y="508"/>
                    </a:lnTo>
                    <a:lnTo>
                      <a:pt x="634" y="508"/>
                    </a:lnTo>
                    <a:lnTo>
                      <a:pt x="620" y="508"/>
                    </a:lnTo>
                    <a:lnTo>
                      <a:pt x="606" y="504"/>
                    </a:lnTo>
                    <a:lnTo>
                      <a:pt x="184" y="352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52028F8-76BA-4D39-A27A-7F68A40A2D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70" y="1243"/>
                <a:ext cx="482" cy="568"/>
              </a:xfrm>
              <a:custGeom>
                <a:avLst/>
                <a:gdLst>
                  <a:gd name="T0" fmla="*/ 482 w 482"/>
                  <a:gd name="T1" fmla="*/ 0 h 568"/>
                  <a:gd name="T2" fmla="*/ 50 w 482"/>
                  <a:gd name="T3" fmla="*/ 138 h 568"/>
                  <a:gd name="T4" fmla="*/ 50 w 482"/>
                  <a:gd name="T5" fmla="*/ 138 h 568"/>
                  <a:gd name="T6" fmla="*/ 40 w 482"/>
                  <a:gd name="T7" fmla="*/ 142 h 568"/>
                  <a:gd name="T8" fmla="*/ 30 w 482"/>
                  <a:gd name="T9" fmla="*/ 148 h 568"/>
                  <a:gd name="T10" fmla="*/ 22 w 482"/>
                  <a:gd name="T11" fmla="*/ 154 h 568"/>
                  <a:gd name="T12" fmla="*/ 14 w 482"/>
                  <a:gd name="T13" fmla="*/ 164 h 568"/>
                  <a:gd name="T14" fmla="*/ 8 w 482"/>
                  <a:gd name="T15" fmla="*/ 176 h 568"/>
                  <a:gd name="T16" fmla="*/ 4 w 482"/>
                  <a:gd name="T17" fmla="*/ 190 h 568"/>
                  <a:gd name="T18" fmla="*/ 0 w 482"/>
                  <a:gd name="T19" fmla="*/ 206 h 568"/>
                  <a:gd name="T20" fmla="*/ 0 w 482"/>
                  <a:gd name="T21" fmla="*/ 226 h 568"/>
                  <a:gd name="T22" fmla="*/ 0 w 482"/>
                  <a:gd name="T23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568">
                    <a:moveTo>
                      <a:pt x="482" y="0"/>
                    </a:moveTo>
                    <a:lnTo>
                      <a:pt x="50" y="138"/>
                    </a:lnTo>
                    <a:lnTo>
                      <a:pt x="50" y="138"/>
                    </a:lnTo>
                    <a:lnTo>
                      <a:pt x="40" y="142"/>
                    </a:lnTo>
                    <a:lnTo>
                      <a:pt x="30" y="148"/>
                    </a:lnTo>
                    <a:lnTo>
                      <a:pt x="22" y="154"/>
                    </a:lnTo>
                    <a:lnTo>
                      <a:pt x="14" y="164"/>
                    </a:lnTo>
                    <a:lnTo>
                      <a:pt x="8" y="176"/>
                    </a:lnTo>
                    <a:lnTo>
                      <a:pt x="4" y="190"/>
                    </a:lnTo>
                    <a:lnTo>
                      <a:pt x="0" y="206"/>
                    </a:lnTo>
                    <a:lnTo>
                      <a:pt x="0" y="226"/>
                    </a:lnTo>
                    <a:lnTo>
                      <a:pt x="0" y="568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B8F234F-986D-448B-982E-6F276C249E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0" y="1441"/>
                <a:ext cx="454" cy="370"/>
              </a:xfrm>
              <a:custGeom>
                <a:avLst/>
                <a:gdLst>
                  <a:gd name="T0" fmla="*/ 454 w 454"/>
                  <a:gd name="T1" fmla="*/ 362 h 370"/>
                  <a:gd name="T2" fmla="*/ 454 w 454"/>
                  <a:gd name="T3" fmla="*/ 362 h 370"/>
                  <a:gd name="T4" fmla="*/ 398 w 454"/>
                  <a:gd name="T5" fmla="*/ 368 h 370"/>
                  <a:gd name="T6" fmla="*/ 340 w 454"/>
                  <a:gd name="T7" fmla="*/ 370 h 370"/>
                  <a:gd name="T8" fmla="*/ 340 w 454"/>
                  <a:gd name="T9" fmla="*/ 370 h 370"/>
                  <a:gd name="T10" fmla="*/ 272 w 454"/>
                  <a:gd name="T11" fmla="*/ 366 h 370"/>
                  <a:gd name="T12" fmla="*/ 208 w 454"/>
                  <a:gd name="T13" fmla="*/ 360 h 370"/>
                  <a:gd name="T14" fmla="*/ 150 w 454"/>
                  <a:gd name="T15" fmla="*/ 350 h 370"/>
                  <a:gd name="T16" fmla="*/ 124 w 454"/>
                  <a:gd name="T17" fmla="*/ 344 h 370"/>
                  <a:gd name="T18" fmla="*/ 100 w 454"/>
                  <a:gd name="T19" fmla="*/ 336 h 370"/>
                  <a:gd name="T20" fmla="*/ 78 w 454"/>
                  <a:gd name="T21" fmla="*/ 328 h 370"/>
                  <a:gd name="T22" fmla="*/ 58 w 454"/>
                  <a:gd name="T23" fmla="*/ 320 h 370"/>
                  <a:gd name="T24" fmla="*/ 40 w 454"/>
                  <a:gd name="T25" fmla="*/ 310 h 370"/>
                  <a:gd name="T26" fmla="*/ 26 w 454"/>
                  <a:gd name="T27" fmla="*/ 300 h 370"/>
                  <a:gd name="T28" fmla="*/ 16 w 454"/>
                  <a:gd name="T29" fmla="*/ 290 h 370"/>
                  <a:gd name="T30" fmla="*/ 6 w 454"/>
                  <a:gd name="T31" fmla="*/ 278 h 370"/>
                  <a:gd name="T32" fmla="*/ 2 w 454"/>
                  <a:gd name="T33" fmla="*/ 268 h 370"/>
                  <a:gd name="T34" fmla="*/ 0 w 454"/>
                  <a:gd name="T35" fmla="*/ 256 h 370"/>
                  <a:gd name="T36" fmla="*/ 0 w 454"/>
                  <a:gd name="T3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370">
                    <a:moveTo>
                      <a:pt x="454" y="362"/>
                    </a:moveTo>
                    <a:lnTo>
                      <a:pt x="454" y="362"/>
                    </a:lnTo>
                    <a:lnTo>
                      <a:pt x="398" y="368"/>
                    </a:lnTo>
                    <a:lnTo>
                      <a:pt x="340" y="370"/>
                    </a:lnTo>
                    <a:lnTo>
                      <a:pt x="340" y="370"/>
                    </a:lnTo>
                    <a:lnTo>
                      <a:pt x="272" y="366"/>
                    </a:lnTo>
                    <a:lnTo>
                      <a:pt x="208" y="360"/>
                    </a:lnTo>
                    <a:lnTo>
                      <a:pt x="150" y="350"/>
                    </a:lnTo>
                    <a:lnTo>
                      <a:pt x="124" y="344"/>
                    </a:lnTo>
                    <a:lnTo>
                      <a:pt x="100" y="336"/>
                    </a:lnTo>
                    <a:lnTo>
                      <a:pt x="78" y="328"/>
                    </a:lnTo>
                    <a:lnTo>
                      <a:pt x="58" y="320"/>
                    </a:lnTo>
                    <a:lnTo>
                      <a:pt x="40" y="310"/>
                    </a:lnTo>
                    <a:lnTo>
                      <a:pt x="26" y="300"/>
                    </a:lnTo>
                    <a:lnTo>
                      <a:pt x="16" y="290"/>
                    </a:lnTo>
                    <a:lnTo>
                      <a:pt x="6" y="278"/>
                    </a:lnTo>
                    <a:lnTo>
                      <a:pt x="2" y="268"/>
                    </a:lnTo>
                    <a:lnTo>
                      <a:pt x="0" y="25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58DCC154-2D94-4907-BD5C-E6E191B9BB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20" y="1441"/>
                <a:ext cx="0" cy="1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C742BA4-FA09-470C-A672-159262F299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8" y="1623"/>
                <a:ext cx="396" cy="584"/>
              </a:xfrm>
              <a:custGeom>
                <a:avLst/>
                <a:gdLst>
                  <a:gd name="T0" fmla="*/ 392 w 396"/>
                  <a:gd name="T1" fmla="*/ 284 h 584"/>
                  <a:gd name="T2" fmla="*/ 0 w 396"/>
                  <a:gd name="T3" fmla="*/ 0 h 584"/>
                  <a:gd name="T4" fmla="*/ 0 w 396"/>
                  <a:gd name="T5" fmla="*/ 482 h 584"/>
                  <a:gd name="T6" fmla="*/ 0 w 396"/>
                  <a:gd name="T7" fmla="*/ 482 h 584"/>
                  <a:gd name="T8" fmla="*/ 0 w 396"/>
                  <a:gd name="T9" fmla="*/ 488 h 584"/>
                  <a:gd name="T10" fmla="*/ 2 w 396"/>
                  <a:gd name="T11" fmla="*/ 492 h 584"/>
                  <a:gd name="T12" fmla="*/ 4 w 396"/>
                  <a:gd name="T13" fmla="*/ 494 h 584"/>
                  <a:gd name="T14" fmla="*/ 8 w 396"/>
                  <a:gd name="T15" fmla="*/ 496 h 584"/>
                  <a:gd name="T16" fmla="*/ 12 w 396"/>
                  <a:gd name="T17" fmla="*/ 496 h 584"/>
                  <a:gd name="T18" fmla="*/ 16 w 396"/>
                  <a:gd name="T19" fmla="*/ 496 h 584"/>
                  <a:gd name="T20" fmla="*/ 20 w 396"/>
                  <a:gd name="T21" fmla="*/ 494 h 584"/>
                  <a:gd name="T22" fmla="*/ 24 w 396"/>
                  <a:gd name="T23" fmla="*/ 490 h 584"/>
                  <a:gd name="T24" fmla="*/ 134 w 396"/>
                  <a:gd name="T25" fmla="*/ 384 h 584"/>
                  <a:gd name="T26" fmla="*/ 240 w 396"/>
                  <a:gd name="T27" fmla="*/ 570 h 584"/>
                  <a:gd name="T28" fmla="*/ 240 w 396"/>
                  <a:gd name="T29" fmla="*/ 570 h 584"/>
                  <a:gd name="T30" fmla="*/ 244 w 396"/>
                  <a:gd name="T31" fmla="*/ 576 h 584"/>
                  <a:gd name="T32" fmla="*/ 248 w 396"/>
                  <a:gd name="T33" fmla="*/ 580 h 584"/>
                  <a:gd name="T34" fmla="*/ 254 w 396"/>
                  <a:gd name="T35" fmla="*/ 582 h 584"/>
                  <a:gd name="T36" fmla="*/ 260 w 396"/>
                  <a:gd name="T37" fmla="*/ 584 h 584"/>
                  <a:gd name="T38" fmla="*/ 266 w 396"/>
                  <a:gd name="T39" fmla="*/ 584 h 584"/>
                  <a:gd name="T40" fmla="*/ 272 w 396"/>
                  <a:gd name="T41" fmla="*/ 584 h 584"/>
                  <a:gd name="T42" fmla="*/ 280 w 396"/>
                  <a:gd name="T43" fmla="*/ 582 h 584"/>
                  <a:gd name="T44" fmla="*/ 286 w 396"/>
                  <a:gd name="T45" fmla="*/ 578 h 584"/>
                  <a:gd name="T46" fmla="*/ 330 w 396"/>
                  <a:gd name="T47" fmla="*/ 550 h 584"/>
                  <a:gd name="T48" fmla="*/ 330 w 396"/>
                  <a:gd name="T49" fmla="*/ 550 h 584"/>
                  <a:gd name="T50" fmla="*/ 336 w 396"/>
                  <a:gd name="T51" fmla="*/ 546 h 584"/>
                  <a:gd name="T52" fmla="*/ 340 w 396"/>
                  <a:gd name="T53" fmla="*/ 540 h 584"/>
                  <a:gd name="T54" fmla="*/ 346 w 396"/>
                  <a:gd name="T55" fmla="*/ 528 h 584"/>
                  <a:gd name="T56" fmla="*/ 348 w 396"/>
                  <a:gd name="T57" fmla="*/ 522 h 584"/>
                  <a:gd name="T58" fmla="*/ 348 w 396"/>
                  <a:gd name="T59" fmla="*/ 516 h 584"/>
                  <a:gd name="T60" fmla="*/ 348 w 396"/>
                  <a:gd name="T61" fmla="*/ 510 h 584"/>
                  <a:gd name="T62" fmla="*/ 344 w 396"/>
                  <a:gd name="T63" fmla="*/ 504 h 584"/>
                  <a:gd name="T64" fmla="*/ 244 w 396"/>
                  <a:gd name="T65" fmla="*/ 328 h 584"/>
                  <a:gd name="T66" fmla="*/ 376 w 396"/>
                  <a:gd name="T67" fmla="*/ 328 h 584"/>
                  <a:gd name="T68" fmla="*/ 376 w 396"/>
                  <a:gd name="T69" fmla="*/ 328 h 584"/>
                  <a:gd name="T70" fmla="*/ 382 w 396"/>
                  <a:gd name="T71" fmla="*/ 328 h 584"/>
                  <a:gd name="T72" fmla="*/ 388 w 396"/>
                  <a:gd name="T73" fmla="*/ 324 h 584"/>
                  <a:gd name="T74" fmla="*/ 392 w 396"/>
                  <a:gd name="T75" fmla="*/ 316 h 584"/>
                  <a:gd name="T76" fmla="*/ 394 w 396"/>
                  <a:gd name="T77" fmla="*/ 310 h 584"/>
                  <a:gd name="T78" fmla="*/ 396 w 396"/>
                  <a:gd name="T79" fmla="*/ 302 h 584"/>
                  <a:gd name="T80" fmla="*/ 396 w 396"/>
                  <a:gd name="T81" fmla="*/ 294 h 584"/>
                  <a:gd name="T82" fmla="*/ 394 w 396"/>
                  <a:gd name="T83" fmla="*/ 288 h 584"/>
                  <a:gd name="T84" fmla="*/ 392 w 396"/>
                  <a:gd name="T85" fmla="*/ 284 h 584"/>
                  <a:gd name="T86" fmla="*/ 392 w 396"/>
                  <a:gd name="T87" fmla="*/ 2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584">
                    <a:moveTo>
                      <a:pt x="392" y="284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0" y="482"/>
                    </a:lnTo>
                    <a:lnTo>
                      <a:pt x="0" y="488"/>
                    </a:lnTo>
                    <a:lnTo>
                      <a:pt x="2" y="492"/>
                    </a:lnTo>
                    <a:lnTo>
                      <a:pt x="4" y="494"/>
                    </a:lnTo>
                    <a:lnTo>
                      <a:pt x="8" y="496"/>
                    </a:lnTo>
                    <a:lnTo>
                      <a:pt x="12" y="496"/>
                    </a:lnTo>
                    <a:lnTo>
                      <a:pt x="16" y="496"/>
                    </a:lnTo>
                    <a:lnTo>
                      <a:pt x="20" y="494"/>
                    </a:lnTo>
                    <a:lnTo>
                      <a:pt x="24" y="490"/>
                    </a:lnTo>
                    <a:lnTo>
                      <a:pt x="134" y="384"/>
                    </a:lnTo>
                    <a:lnTo>
                      <a:pt x="240" y="570"/>
                    </a:lnTo>
                    <a:lnTo>
                      <a:pt x="240" y="570"/>
                    </a:lnTo>
                    <a:lnTo>
                      <a:pt x="244" y="576"/>
                    </a:lnTo>
                    <a:lnTo>
                      <a:pt x="248" y="580"/>
                    </a:lnTo>
                    <a:lnTo>
                      <a:pt x="254" y="582"/>
                    </a:lnTo>
                    <a:lnTo>
                      <a:pt x="260" y="584"/>
                    </a:lnTo>
                    <a:lnTo>
                      <a:pt x="266" y="584"/>
                    </a:lnTo>
                    <a:lnTo>
                      <a:pt x="272" y="584"/>
                    </a:lnTo>
                    <a:lnTo>
                      <a:pt x="280" y="582"/>
                    </a:lnTo>
                    <a:lnTo>
                      <a:pt x="286" y="578"/>
                    </a:lnTo>
                    <a:lnTo>
                      <a:pt x="330" y="550"/>
                    </a:lnTo>
                    <a:lnTo>
                      <a:pt x="330" y="550"/>
                    </a:lnTo>
                    <a:lnTo>
                      <a:pt x="336" y="546"/>
                    </a:lnTo>
                    <a:lnTo>
                      <a:pt x="340" y="540"/>
                    </a:lnTo>
                    <a:lnTo>
                      <a:pt x="346" y="528"/>
                    </a:lnTo>
                    <a:lnTo>
                      <a:pt x="348" y="522"/>
                    </a:lnTo>
                    <a:lnTo>
                      <a:pt x="348" y="516"/>
                    </a:lnTo>
                    <a:lnTo>
                      <a:pt x="348" y="510"/>
                    </a:lnTo>
                    <a:lnTo>
                      <a:pt x="344" y="504"/>
                    </a:lnTo>
                    <a:lnTo>
                      <a:pt x="244" y="328"/>
                    </a:lnTo>
                    <a:lnTo>
                      <a:pt x="376" y="328"/>
                    </a:lnTo>
                    <a:lnTo>
                      <a:pt x="376" y="328"/>
                    </a:lnTo>
                    <a:lnTo>
                      <a:pt x="382" y="328"/>
                    </a:lnTo>
                    <a:lnTo>
                      <a:pt x="388" y="324"/>
                    </a:lnTo>
                    <a:lnTo>
                      <a:pt x="392" y="316"/>
                    </a:lnTo>
                    <a:lnTo>
                      <a:pt x="394" y="310"/>
                    </a:lnTo>
                    <a:lnTo>
                      <a:pt x="396" y="302"/>
                    </a:lnTo>
                    <a:lnTo>
                      <a:pt x="396" y="294"/>
                    </a:lnTo>
                    <a:lnTo>
                      <a:pt x="394" y="288"/>
                    </a:lnTo>
                    <a:lnTo>
                      <a:pt x="392" y="284"/>
                    </a:lnTo>
                    <a:lnTo>
                      <a:pt x="392" y="28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065E1C-C32F-40A9-A051-9FA939812D8D}"/>
                </a:ext>
              </a:extLst>
            </p:cNvPr>
            <p:cNvSpPr/>
            <p:nvPr/>
          </p:nvSpPr>
          <p:spPr>
            <a:xfrm>
              <a:off x="4072305" y="735002"/>
              <a:ext cx="48851" cy="468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7CC76A-40C1-409D-B94C-2B4DAC72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02" y="1948168"/>
            <a:ext cx="6140894" cy="2596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9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9BF7CDA-1F6C-482A-A59D-FF63BA2CF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3C00C60-329B-4B12-9666-78F51BBE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Manage Local Fields - Bibliographic Local Field Mapping</a:t>
            </a:r>
            <a:endParaRPr lang="he-I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54E307-40F3-4CC6-AFD9-4A837658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43558"/>
            <a:ext cx="8424936" cy="3907377"/>
          </a:xfrm>
        </p:spPr>
        <p:txBody>
          <a:bodyPr/>
          <a:lstStyle/>
          <a:p>
            <a:r>
              <a:rPr lang="en-US" dirty="0"/>
              <a:t>The full field is used, including all sub-fields</a:t>
            </a:r>
          </a:p>
          <a:p>
            <a:r>
              <a:rPr lang="en-US" dirty="0"/>
              <a:t>Supported formats:</a:t>
            </a:r>
          </a:p>
          <a:p>
            <a:pPr lvl="1"/>
            <a:r>
              <a:rPr lang="en-US" dirty="0"/>
              <a:t>MARC family: MARC21, UNIMARC, KORMARC and CNMARC</a:t>
            </a:r>
          </a:p>
          <a:p>
            <a:pPr lvl="1"/>
            <a:r>
              <a:rPr lang="en-US" dirty="0"/>
              <a:t>Dublin Core, by using the parallel Dublin Core Local Field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Configuration is applied to the user interface immediately without needing to recalculate the data</a:t>
            </a:r>
            <a:endParaRPr lang="he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0F6DB-A6E5-4A84-815D-41416C15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2499742"/>
            <a:ext cx="7560840" cy="8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1D00-FA5C-4402-94DC-542408263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53797-FA79-4CC4-8018-54A0B3D8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#1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28471-9E4F-4A4A-AFED-C62F4DEB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Display and search field 947 (local field) – without NR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E34D-80C9-434F-B6DB-E83AFABE5C8D}"/>
              </a:ext>
            </a:extLst>
          </p:cNvPr>
          <p:cNvSpPr/>
          <p:nvPr/>
        </p:nvSpPr>
        <p:spPr>
          <a:xfrm>
            <a:off x="6660232" y="1968028"/>
            <a:ext cx="2160240" cy="1251794"/>
          </a:xfrm>
          <a:prstGeom prst="rect">
            <a:avLst/>
          </a:prstGeom>
          <a:solidFill>
            <a:srgbClr val="92D3DF"/>
          </a:solidFill>
          <a:ln w="57150">
            <a:solidFill>
              <a:srgbClr val="92D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11C03-90A7-4214-B6FF-FE4E042C2F3E}"/>
              </a:ext>
            </a:extLst>
          </p:cNvPr>
          <p:cNvGrpSpPr/>
          <p:nvPr/>
        </p:nvGrpSpPr>
        <p:grpSpPr>
          <a:xfrm>
            <a:off x="7020272" y="1635646"/>
            <a:ext cx="1440161" cy="1621589"/>
            <a:chOff x="6916136" y="1347615"/>
            <a:chExt cx="1690748" cy="1903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E30804-E9C1-4AAC-B58E-2CBBC4A9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347615"/>
              <a:ext cx="1482476" cy="1902436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574CE91-17F6-40C5-A6C8-2605B9727EDA}"/>
                </a:ext>
              </a:extLst>
            </p:cNvPr>
            <p:cNvSpPr/>
            <p:nvPr/>
          </p:nvSpPr>
          <p:spPr>
            <a:xfrm>
              <a:off x="6916136" y="1685764"/>
              <a:ext cx="104137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7">
              <a:extLst>
                <a:ext uri="{FF2B5EF4-FFF2-40B4-BE49-F238E27FC236}">
                  <a16:creationId xmlns:a16="http://schemas.microsoft.com/office/drawing/2014/main" id="{19A2B8F0-CE2C-40E5-B7ED-FA335A098FFF}"/>
                </a:ext>
              </a:extLst>
            </p:cNvPr>
            <p:cNvSpPr/>
            <p:nvPr/>
          </p:nvSpPr>
          <p:spPr>
            <a:xfrm flipH="1">
              <a:off x="8502748" y="1685764"/>
              <a:ext cx="104136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48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935B0-46D6-4D3E-9695-D67D1A718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8CB1A-4E4F-4D13-B8B9-9DE7EC9E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Manage Local Fields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69E81-4BC7-4EAE-AB10-F8272E9B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19899"/>
            <a:ext cx="8424936" cy="408994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This method provides an ability </a:t>
            </a: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to create a local field from </a:t>
            </a:r>
            <a:r>
              <a:rPr lang="en-US" b="1" dirty="0">
                <a:solidFill>
                  <a:schemeClr val="tx1"/>
                </a:solidFill>
                <a:cs typeface="Calibri Light" panose="020F0302020204030204" pitchFamily="34" charset="0"/>
              </a:rPr>
              <a:t>ALL</a:t>
            </a: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 </a:t>
            </a:r>
            <a:r>
              <a:rPr lang="en-US" dirty="0"/>
              <a:t>bibliographic fields </a:t>
            </a: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for display, search and facet</a:t>
            </a:r>
            <a:endParaRPr lang="en-US" dirty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098149-3D18-4C8E-9160-FA11991ABCA0}"/>
              </a:ext>
            </a:extLst>
          </p:cNvPr>
          <p:cNvGrpSpPr/>
          <p:nvPr/>
        </p:nvGrpSpPr>
        <p:grpSpPr>
          <a:xfrm>
            <a:off x="632826" y="709298"/>
            <a:ext cx="3722488" cy="460800"/>
            <a:chOff x="395536" y="709298"/>
            <a:chExt cx="3722488" cy="460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AE5A62-CDC2-4CF1-8830-FC3917652A0B}"/>
                </a:ext>
              </a:extLst>
            </p:cNvPr>
            <p:cNvGrpSpPr/>
            <p:nvPr/>
          </p:nvGrpSpPr>
          <p:grpSpPr>
            <a:xfrm>
              <a:off x="395536" y="709298"/>
              <a:ext cx="3722488" cy="460800"/>
              <a:chOff x="4494620" y="547002"/>
              <a:chExt cx="3722488" cy="576064"/>
            </a:xfrm>
          </p:grpSpPr>
          <p:sp>
            <p:nvSpPr>
              <p:cNvPr id="28" name="Shape 1816">
                <a:extLst>
                  <a:ext uri="{FF2B5EF4-FFF2-40B4-BE49-F238E27FC236}">
                    <a16:creationId xmlns:a16="http://schemas.microsoft.com/office/drawing/2014/main" id="{47807F6C-0612-4C5C-9E51-7527E439CA6D}"/>
                  </a:ext>
                </a:extLst>
              </p:cNvPr>
              <p:cNvSpPr/>
              <p:nvPr/>
            </p:nvSpPr>
            <p:spPr>
              <a:xfrm>
                <a:off x="4494620" y="547002"/>
                <a:ext cx="3708345" cy="5760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85869">
                  <a:defRPr sz="3200">
                    <a:solidFill>
                      <a:srgbClr val="FFFFFF"/>
                    </a:solidFill>
                  </a:defRPr>
                </a:pPr>
                <a:endParaRPr sz="1200">
                  <a:solidFill>
                    <a:srgbClr val="FFFFFF"/>
                  </a:solidFill>
                  <a:latin typeface="Roboto Regular"/>
                  <a:cs typeface="Robo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064F427-D35C-4848-8A20-479717B0A4F4}"/>
                  </a:ext>
                </a:extLst>
              </p:cNvPr>
              <p:cNvSpPr/>
              <p:nvPr/>
            </p:nvSpPr>
            <p:spPr>
              <a:xfrm>
                <a:off x="4988467" y="548100"/>
                <a:ext cx="2938633" cy="461629"/>
              </a:xfrm>
              <a:prstGeom prst="rect">
                <a:avLst/>
              </a:prstGeom>
            </p:spPr>
            <p:txBody>
              <a:bodyPr wrap="square" lIns="182843" tIns="91422" rIns="182843" bIns="91422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Normalization Rules</a:t>
                </a:r>
                <a:endParaRPr lang="en-US" dirty="0">
                  <a:latin typeface="Calibri Light" panose="020F0302020204030204" pitchFamily="34" charset="0"/>
                  <a:ea typeface="Open Sans" panose="020B060603050402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30" name="Group 12">
                <a:extLst>
                  <a:ext uri="{FF2B5EF4-FFF2-40B4-BE49-F238E27FC236}">
                    <a16:creationId xmlns:a16="http://schemas.microsoft.com/office/drawing/2014/main" id="{826672AB-117E-48C4-8C68-97D7429CC40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39162" y="753964"/>
                <a:ext cx="227056" cy="174012"/>
                <a:chOff x="2370" y="1243"/>
                <a:chExt cx="1104" cy="964"/>
              </a:xfrm>
            </p:grpSpPr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FEA9D6EC-BBA6-4B85-8DED-CE9188B553E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2370" y="1243"/>
                  <a:ext cx="482" cy="568"/>
                </a:xfrm>
                <a:custGeom>
                  <a:avLst/>
                  <a:gdLst>
                    <a:gd name="T0" fmla="*/ 482 w 482"/>
                    <a:gd name="T1" fmla="*/ 0 h 568"/>
                    <a:gd name="T2" fmla="*/ 50 w 482"/>
                    <a:gd name="T3" fmla="*/ 138 h 568"/>
                    <a:gd name="T4" fmla="*/ 50 w 482"/>
                    <a:gd name="T5" fmla="*/ 138 h 568"/>
                    <a:gd name="T6" fmla="*/ 40 w 482"/>
                    <a:gd name="T7" fmla="*/ 142 h 568"/>
                    <a:gd name="T8" fmla="*/ 30 w 482"/>
                    <a:gd name="T9" fmla="*/ 148 h 568"/>
                    <a:gd name="T10" fmla="*/ 22 w 482"/>
                    <a:gd name="T11" fmla="*/ 154 h 568"/>
                    <a:gd name="T12" fmla="*/ 14 w 482"/>
                    <a:gd name="T13" fmla="*/ 164 h 568"/>
                    <a:gd name="T14" fmla="*/ 8 w 482"/>
                    <a:gd name="T15" fmla="*/ 176 h 568"/>
                    <a:gd name="T16" fmla="*/ 4 w 482"/>
                    <a:gd name="T17" fmla="*/ 190 h 568"/>
                    <a:gd name="T18" fmla="*/ 0 w 482"/>
                    <a:gd name="T19" fmla="*/ 206 h 568"/>
                    <a:gd name="T20" fmla="*/ 0 w 482"/>
                    <a:gd name="T21" fmla="*/ 226 h 568"/>
                    <a:gd name="T22" fmla="*/ 0 w 482"/>
                    <a:gd name="T23" fmla="*/ 568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2" h="568">
                      <a:moveTo>
                        <a:pt x="482" y="0"/>
                      </a:moveTo>
                      <a:lnTo>
                        <a:pt x="50" y="138"/>
                      </a:lnTo>
                      <a:lnTo>
                        <a:pt x="50" y="138"/>
                      </a:lnTo>
                      <a:lnTo>
                        <a:pt x="40" y="142"/>
                      </a:lnTo>
                      <a:lnTo>
                        <a:pt x="30" y="148"/>
                      </a:lnTo>
                      <a:lnTo>
                        <a:pt x="22" y="154"/>
                      </a:lnTo>
                      <a:lnTo>
                        <a:pt x="14" y="164"/>
                      </a:lnTo>
                      <a:lnTo>
                        <a:pt x="8" y="176"/>
                      </a:lnTo>
                      <a:lnTo>
                        <a:pt x="4" y="190"/>
                      </a:lnTo>
                      <a:lnTo>
                        <a:pt x="0" y="206"/>
                      </a:lnTo>
                      <a:lnTo>
                        <a:pt x="0" y="226"/>
                      </a:lnTo>
                      <a:lnTo>
                        <a:pt x="0" y="568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5">
                  <a:extLst>
                    <a:ext uri="{FF2B5EF4-FFF2-40B4-BE49-F238E27FC236}">
                      <a16:creationId xmlns:a16="http://schemas.microsoft.com/office/drawing/2014/main" id="{2E6CD6CD-7F8C-4E5C-AD29-28DA71683FF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2540" y="1441"/>
                  <a:ext cx="454" cy="370"/>
                </a:xfrm>
                <a:custGeom>
                  <a:avLst/>
                  <a:gdLst>
                    <a:gd name="T0" fmla="*/ 454 w 454"/>
                    <a:gd name="T1" fmla="*/ 362 h 370"/>
                    <a:gd name="T2" fmla="*/ 454 w 454"/>
                    <a:gd name="T3" fmla="*/ 362 h 370"/>
                    <a:gd name="T4" fmla="*/ 398 w 454"/>
                    <a:gd name="T5" fmla="*/ 368 h 370"/>
                    <a:gd name="T6" fmla="*/ 340 w 454"/>
                    <a:gd name="T7" fmla="*/ 370 h 370"/>
                    <a:gd name="T8" fmla="*/ 340 w 454"/>
                    <a:gd name="T9" fmla="*/ 370 h 370"/>
                    <a:gd name="T10" fmla="*/ 272 w 454"/>
                    <a:gd name="T11" fmla="*/ 366 h 370"/>
                    <a:gd name="T12" fmla="*/ 208 w 454"/>
                    <a:gd name="T13" fmla="*/ 360 h 370"/>
                    <a:gd name="T14" fmla="*/ 150 w 454"/>
                    <a:gd name="T15" fmla="*/ 350 h 370"/>
                    <a:gd name="T16" fmla="*/ 124 w 454"/>
                    <a:gd name="T17" fmla="*/ 344 h 370"/>
                    <a:gd name="T18" fmla="*/ 100 w 454"/>
                    <a:gd name="T19" fmla="*/ 336 h 370"/>
                    <a:gd name="T20" fmla="*/ 78 w 454"/>
                    <a:gd name="T21" fmla="*/ 328 h 370"/>
                    <a:gd name="T22" fmla="*/ 58 w 454"/>
                    <a:gd name="T23" fmla="*/ 320 h 370"/>
                    <a:gd name="T24" fmla="*/ 40 w 454"/>
                    <a:gd name="T25" fmla="*/ 310 h 370"/>
                    <a:gd name="T26" fmla="*/ 26 w 454"/>
                    <a:gd name="T27" fmla="*/ 300 h 370"/>
                    <a:gd name="T28" fmla="*/ 16 w 454"/>
                    <a:gd name="T29" fmla="*/ 290 h 370"/>
                    <a:gd name="T30" fmla="*/ 6 w 454"/>
                    <a:gd name="T31" fmla="*/ 278 h 370"/>
                    <a:gd name="T32" fmla="*/ 2 w 454"/>
                    <a:gd name="T33" fmla="*/ 268 h 370"/>
                    <a:gd name="T34" fmla="*/ 0 w 454"/>
                    <a:gd name="T35" fmla="*/ 256 h 370"/>
                    <a:gd name="T36" fmla="*/ 0 w 454"/>
                    <a:gd name="T37" fmla="*/ 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4" h="370">
                      <a:moveTo>
                        <a:pt x="454" y="362"/>
                      </a:moveTo>
                      <a:lnTo>
                        <a:pt x="454" y="362"/>
                      </a:lnTo>
                      <a:lnTo>
                        <a:pt x="398" y="368"/>
                      </a:lnTo>
                      <a:lnTo>
                        <a:pt x="340" y="370"/>
                      </a:lnTo>
                      <a:lnTo>
                        <a:pt x="340" y="370"/>
                      </a:lnTo>
                      <a:lnTo>
                        <a:pt x="272" y="366"/>
                      </a:lnTo>
                      <a:lnTo>
                        <a:pt x="208" y="360"/>
                      </a:lnTo>
                      <a:lnTo>
                        <a:pt x="150" y="350"/>
                      </a:lnTo>
                      <a:lnTo>
                        <a:pt x="124" y="344"/>
                      </a:lnTo>
                      <a:lnTo>
                        <a:pt x="100" y="336"/>
                      </a:lnTo>
                      <a:lnTo>
                        <a:pt x="78" y="328"/>
                      </a:lnTo>
                      <a:lnTo>
                        <a:pt x="58" y="320"/>
                      </a:lnTo>
                      <a:lnTo>
                        <a:pt x="40" y="310"/>
                      </a:lnTo>
                      <a:lnTo>
                        <a:pt x="26" y="300"/>
                      </a:lnTo>
                      <a:lnTo>
                        <a:pt x="16" y="290"/>
                      </a:lnTo>
                      <a:lnTo>
                        <a:pt x="6" y="278"/>
                      </a:lnTo>
                      <a:lnTo>
                        <a:pt x="2" y="268"/>
                      </a:lnTo>
                      <a:lnTo>
                        <a:pt x="0" y="2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Line 16">
                  <a:extLst>
                    <a:ext uri="{FF2B5EF4-FFF2-40B4-BE49-F238E27FC236}">
                      <a16:creationId xmlns:a16="http://schemas.microsoft.com/office/drawing/2014/main" id="{7B4C43D9-45C3-454C-966D-785A23FD45E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auto">
                <a:xfrm>
                  <a:off x="3220" y="1441"/>
                  <a:ext cx="0" cy="17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7">
                  <a:extLst>
                    <a:ext uri="{FF2B5EF4-FFF2-40B4-BE49-F238E27FC236}">
                      <a16:creationId xmlns:a16="http://schemas.microsoft.com/office/drawing/2014/main" id="{C0BC9ADD-0D7B-448D-A4FD-641B5C2F8C7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078" y="1623"/>
                  <a:ext cx="396" cy="584"/>
                </a:xfrm>
                <a:custGeom>
                  <a:avLst/>
                  <a:gdLst>
                    <a:gd name="T0" fmla="*/ 392 w 396"/>
                    <a:gd name="T1" fmla="*/ 284 h 584"/>
                    <a:gd name="T2" fmla="*/ 0 w 396"/>
                    <a:gd name="T3" fmla="*/ 0 h 584"/>
                    <a:gd name="T4" fmla="*/ 0 w 396"/>
                    <a:gd name="T5" fmla="*/ 482 h 584"/>
                    <a:gd name="T6" fmla="*/ 0 w 396"/>
                    <a:gd name="T7" fmla="*/ 482 h 584"/>
                    <a:gd name="T8" fmla="*/ 0 w 396"/>
                    <a:gd name="T9" fmla="*/ 488 h 584"/>
                    <a:gd name="T10" fmla="*/ 2 w 396"/>
                    <a:gd name="T11" fmla="*/ 492 h 584"/>
                    <a:gd name="T12" fmla="*/ 4 w 396"/>
                    <a:gd name="T13" fmla="*/ 494 h 584"/>
                    <a:gd name="T14" fmla="*/ 8 w 396"/>
                    <a:gd name="T15" fmla="*/ 496 h 584"/>
                    <a:gd name="T16" fmla="*/ 12 w 396"/>
                    <a:gd name="T17" fmla="*/ 496 h 584"/>
                    <a:gd name="T18" fmla="*/ 16 w 396"/>
                    <a:gd name="T19" fmla="*/ 496 h 584"/>
                    <a:gd name="T20" fmla="*/ 20 w 396"/>
                    <a:gd name="T21" fmla="*/ 494 h 584"/>
                    <a:gd name="T22" fmla="*/ 24 w 396"/>
                    <a:gd name="T23" fmla="*/ 490 h 584"/>
                    <a:gd name="T24" fmla="*/ 134 w 396"/>
                    <a:gd name="T25" fmla="*/ 384 h 584"/>
                    <a:gd name="T26" fmla="*/ 240 w 396"/>
                    <a:gd name="T27" fmla="*/ 570 h 584"/>
                    <a:gd name="T28" fmla="*/ 240 w 396"/>
                    <a:gd name="T29" fmla="*/ 570 h 584"/>
                    <a:gd name="T30" fmla="*/ 244 w 396"/>
                    <a:gd name="T31" fmla="*/ 576 h 584"/>
                    <a:gd name="T32" fmla="*/ 248 w 396"/>
                    <a:gd name="T33" fmla="*/ 580 h 584"/>
                    <a:gd name="T34" fmla="*/ 254 w 396"/>
                    <a:gd name="T35" fmla="*/ 582 h 584"/>
                    <a:gd name="T36" fmla="*/ 260 w 396"/>
                    <a:gd name="T37" fmla="*/ 584 h 584"/>
                    <a:gd name="T38" fmla="*/ 266 w 396"/>
                    <a:gd name="T39" fmla="*/ 584 h 584"/>
                    <a:gd name="T40" fmla="*/ 272 w 396"/>
                    <a:gd name="T41" fmla="*/ 584 h 584"/>
                    <a:gd name="T42" fmla="*/ 280 w 396"/>
                    <a:gd name="T43" fmla="*/ 582 h 584"/>
                    <a:gd name="T44" fmla="*/ 286 w 396"/>
                    <a:gd name="T45" fmla="*/ 578 h 584"/>
                    <a:gd name="T46" fmla="*/ 330 w 396"/>
                    <a:gd name="T47" fmla="*/ 550 h 584"/>
                    <a:gd name="T48" fmla="*/ 330 w 396"/>
                    <a:gd name="T49" fmla="*/ 550 h 584"/>
                    <a:gd name="T50" fmla="*/ 336 w 396"/>
                    <a:gd name="T51" fmla="*/ 546 h 584"/>
                    <a:gd name="T52" fmla="*/ 340 w 396"/>
                    <a:gd name="T53" fmla="*/ 540 h 584"/>
                    <a:gd name="T54" fmla="*/ 346 w 396"/>
                    <a:gd name="T55" fmla="*/ 528 h 584"/>
                    <a:gd name="T56" fmla="*/ 348 w 396"/>
                    <a:gd name="T57" fmla="*/ 522 h 584"/>
                    <a:gd name="T58" fmla="*/ 348 w 396"/>
                    <a:gd name="T59" fmla="*/ 516 h 584"/>
                    <a:gd name="T60" fmla="*/ 348 w 396"/>
                    <a:gd name="T61" fmla="*/ 510 h 584"/>
                    <a:gd name="T62" fmla="*/ 344 w 396"/>
                    <a:gd name="T63" fmla="*/ 504 h 584"/>
                    <a:gd name="T64" fmla="*/ 244 w 396"/>
                    <a:gd name="T65" fmla="*/ 328 h 584"/>
                    <a:gd name="T66" fmla="*/ 376 w 396"/>
                    <a:gd name="T67" fmla="*/ 328 h 584"/>
                    <a:gd name="T68" fmla="*/ 376 w 396"/>
                    <a:gd name="T69" fmla="*/ 328 h 584"/>
                    <a:gd name="T70" fmla="*/ 382 w 396"/>
                    <a:gd name="T71" fmla="*/ 328 h 584"/>
                    <a:gd name="T72" fmla="*/ 388 w 396"/>
                    <a:gd name="T73" fmla="*/ 324 h 584"/>
                    <a:gd name="T74" fmla="*/ 392 w 396"/>
                    <a:gd name="T75" fmla="*/ 316 h 584"/>
                    <a:gd name="T76" fmla="*/ 394 w 396"/>
                    <a:gd name="T77" fmla="*/ 310 h 584"/>
                    <a:gd name="T78" fmla="*/ 396 w 396"/>
                    <a:gd name="T79" fmla="*/ 302 h 584"/>
                    <a:gd name="T80" fmla="*/ 396 w 396"/>
                    <a:gd name="T81" fmla="*/ 294 h 584"/>
                    <a:gd name="T82" fmla="*/ 394 w 396"/>
                    <a:gd name="T83" fmla="*/ 288 h 584"/>
                    <a:gd name="T84" fmla="*/ 392 w 396"/>
                    <a:gd name="T85" fmla="*/ 284 h 584"/>
                    <a:gd name="T86" fmla="*/ 392 w 396"/>
                    <a:gd name="T87" fmla="*/ 2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96" h="584">
                      <a:moveTo>
                        <a:pt x="392" y="284"/>
                      </a:moveTo>
                      <a:lnTo>
                        <a:pt x="0" y="0"/>
                      </a:lnTo>
                      <a:lnTo>
                        <a:pt x="0" y="482"/>
                      </a:lnTo>
                      <a:lnTo>
                        <a:pt x="0" y="482"/>
                      </a:lnTo>
                      <a:lnTo>
                        <a:pt x="0" y="488"/>
                      </a:lnTo>
                      <a:lnTo>
                        <a:pt x="2" y="492"/>
                      </a:lnTo>
                      <a:lnTo>
                        <a:pt x="4" y="494"/>
                      </a:lnTo>
                      <a:lnTo>
                        <a:pt x="8" y="496"/>
                      </a:lnTo>
                      <a:lnTo>
                        <a:pt x="12" y="496"/>
                      </a:lnTo>
                      <a:lnTo>
                        <a:pt x="16" y="496"/>
                      </a:lnTo>
                      <a:lnTo>
                        <a:pt x="20" y="494"/>
                      </a:lnTo>
                      <a:lnTo>
                        <a:pt x="24" y="490"/>
                      </a:lnTo>
                      <a:lnTo>
                        <a:pt x="134" y="384"/>
                      </a:lnTo>
                      <a:lnTo>
                        <a:pt x="240" y="570"/>
                      </a:lnTo>
                      <a:lnTo>
                        <a:pt x="240" y="570"/>
                      </a:lnTo>
                      <a:lnTo>
                        <a:pt x="244" y="576"/>
                      </a:lnTo>
                      <a:lnTo>
                        <a:pt x="248" y="580"/>
                      </a:lnTo>
                      <a:lnTo>
                        <a:pt x="254" y="582"/>
                      </a:lnTo>
                      <a:lnTo>
                        <a:pt x="260" y="584"/>
                      </a:lnTo>
                      <a:lnTo>
                        <a:pt x="266" y="584"/>
                      </a:lnTo>
                      <a:lnTo>
                        <a:pt x="272" y="584"/>
                      </a:lnTo>
                      <a:lnTo>
                        <a:pt x="280" y="582"/>
                      </a:lnTo>
                      <a:lnTo>
                        <a:pt x="286" y="578"/>
                      </a:lnTo>
                      <a:lnTo>
                        <a:pt x="330" y="550"/>
                      </a:lnTo>
                      <a:lnTo>
                        <a:pt x="330" y="550"/>
                      </a:lnTo>
                      <a:lnTo>
                        <a:pt x="336" y="546"/>
                      </a:lnTo>
                      <a:lnTo>
                        <a:pt x="340" y="540"/>
                      </a:lnTo>
                      <a:lnTo>
                        <a:pt x="346" y="528"/>
                      </a:lnTo>
                      <a:lnTo>
                        <a:pt x="348" y="522"/>
                      </a:lnTo>
                      <a:lnTo>
                        <a:pt x="348" y="516"/>
                      </a:lnTo>
                      <a:lnTo>
                        <a:pt x="348" y="510"/>
                      </a:lnTo>
                      <a:lnTo>
                        <a:pt x="344" y="504"/>
                      </a:lnTo>
                      <a:lnTo>
                        <a:pt x="244" y="328"/>
                      </a:lnTo>
                      <a:lnTo>
                        <a:pt x="376" y="328"/>
                      </a:lnTo>
                      <a:lnTo>
                        <a:pt x="376" y="328"/>
                      </a:lnTo>
                      <a:lnTo>
                        <a:pt x="382" y="328"/>
                      </a:lnTo>
                      <a:lnTo>
                        <a:pt x="388" y="324"/>
                      </a:lnTo>
                      <a:lnTo>
                        <a:pt x="392" y="316"/>
                      </a:lnTo>
                      <a:lnTo>
                        <a:pt x="394" y="310"/>
                      </a:lnTo>
                      <a:lnTo>
                        <a:pt x="396" y="302"/>
                      </a:lnTo>
                      <a:lnTo>
                        <a:pt x="396" y="294"/>
                      </a:lnTo>
                      <a:lnTo>
                        <a:pt x="394" y="288"/>
                      </a:lnTo>
                      <a:lnTo>
                        <a:pt x="392" y="284"/>
                      </a:lnTo>
                      <a:lnTo>
                        <a:pt x="392" y="28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BCA4C7-B9A3-45EC-8536-EBF7B332AEAB}"/>
                  </a:ext>
                </a:extLst>
              </p:cNvPr>
              <p:cNvSpPr/>
              <p:nvPr/>
            </p:nvSpPr>
            <p:spPr>
              <a:xfrm>
                <a:off x="8171389" y="551710"/>
                <a:ext cx="45719" cy="5713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9432995F-4B58-4B4F-A2E3-3B90597E9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68" y="773993"/>
              <a:ext cx="360430" cy="33390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 w="57150" cap="flat" cmpd="sng">
              <a:solidFill>
                <a:schemeClr val="bg1">
                  <a:alpha val="0"/>
                </a:scheme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56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B781DA-B529-455B-AC7F-C1D8E082DB44}"/>
                </a:ext>
              </a:extLst>
            </p:cNvPr>
            <p:cNvGrpSpPr/>
            <p:nvPr/>
          </p:nvGrpSpPr>
          <p:grpSpPr>
            <a:xfrm>
              <a:off x="595079" y="819899"/>
              <a:ext cx="255480" cy="212291"/>
              <a:chOff x="1682750" y="815975"/>
              <a:chExt cx="1371600" cy="1231900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D4EB47C-85E2-4572-9156-AD21C079F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815975"/>
                <a:ext cx="828675" cy="942975"/>
              </a:xfrm>
              <a:custGeom>
                <a:avLst/>
                <a:gdLst>
                  <a:gd name="T0" fmla="*/ 226 w 522"/>
                  <a:gd name="T1" fmla="*/ 594 h 594"/>
                  <a:gd name="T2" fmla="*/ 34 w 522"/>
                  <a:gd name="T3" fmla="*/ 594 h 594"/>
                  <a:gd name="T4" fmla="*/ 34 w 522"/>
                  <a:gd name="T5" fmla="*/ 594 h 594"/>
                  <a:gd name="T6" fmla="*/ 26 w 522"/>
                  <a:gd name="T7" fmla="*/ 594 h 594"/>
                  <a:gd name="T8" fmla="*/ 20 w 522"/>
                  <a:gd name="T9" fmla="*/ 592 h 594"/>
                  <a:gd name="T10" fmla="*/ 16 w 522"/>
                  <a:gd name="T11" fmla="*/ 590 h 594"/>
                  <a:gd name="T12" fmla="*/ 10 w 522"/>
                  <a:gd name="T13" fmla="*/ 586 h 594"/>
                  <a:gd name="T14" fmla="*/ 6 w 522"/>
                  <a:gd name="T15" fmla="*/ 580 h 594"/>
                  <a:gd name="T16" fmla="*/ 4 w 522"/>
                  <a:gd name="T17" fmla="*/ 574 h 594"/>
                  <a:gd name="T18" fmla="*/ 2 w 522"/>
                  <a:gd name="T19" fmla="*/ 568 h 594"/>
                  <a:gd name="T20" fmla="*/ 0 w 522"/>
                  <a:gd name="T21" fmla="*/ 562 h 594"/>
                  <a:gd name="T22" fmla="*/ 0 w 522"/>
                  <a:gd name="T23" fmla="*/ 34 h 594"/>
                  <a:gd name="T24" fmla="*/ 0 w 522"/>
                  <a:gd name="T25" fmla="*/ 34 h 594"/>
                  <a:gd name="T26" fmla="*/ 2 w 522"/>
                  <a:gd name="T27" fmla="*/ 26 h 594"/>
                  <a:gd name="T28" fmla="*/ 4 w 522"/>
                  <a:gd name="T29" fmla="*/ 20 h 594"/>
                  <a:gd name="T30" fmla="*/ 6 w 522"/>
                  <a:gd name="T31" fmla="*/ 14 h 594"/>
                  <a:gd name="T32" fmla="*/ 10 w 522"/>
                  <a:gd name="T33" fmla="*/ 10 h 594"/>
                  <a:gd name="T34" fmla="*/ 16 w 522"/>
                  <a:gd name="T35" fmla="*/ 6 h 594"/>
                  <a:gd name="T36" fmla="*/ 20 w 522"/>
                  <a:gd name="T37" fmla="*/ 2 h 594"/>
                  <a:gd name="T38" fmla="*/ 26 w 522"/>
                  <a:gd name="T39" fmla="*/ 0 h 594"/>
                  <a:gd name="T40" fmla="*/ 34 w 522"/>
                  <a:gd name="T41" fmla="*/ 0 h 594"/>
                  <a:gd name="T42" fmla="*/ 488 w 522"/>
                  <a:gd name="T43" fmla="*/ 0 h 594"/>
                  <a:gd name="T44" fmla="*/ 488 w 522"/>
                  <a:gd name="T45" fmla="*/ 0 h 594"/>
                  <a:gd name="T46" fmla="*/ 496 w 522"/>
                  <a:gd name="T47" fmla="*/ 0 h 594"/>
                  <a:gd name="T48" fmla="*/ 502 w 522"/>
                  <a:gd name="T49" fmla="*/ 2 h 594"/>
                  <a:gd name="T50" fmla="*/ 506 w 522"/>
                  <a:gd name="T51" fmla="*/ 6 h 594"/>
                  <a:gd name="T52" fmla="*/ 512 w 522"/>
                  <a:gd name="T53" fmla="*/ 10 h 594"/>
                  <a:gd name="T54" fmla="*/ 516 w 522"/>
                  <a:gd name="T55" fmla="*/ 14 h 594"/>
                  <a:gd name="T56" fmla="*/ 518 w 522"/>
                  <a:gd name="T57" fmla="*/ 20 h 594"/>
                  <a:gd name="T58" fmla="*/ 520 w 522"/>
                  <a:gd name="T59" fmla="*/ 26 h 594"/>
                  <a:gd name="T60" fmla="*/ 522 w 522"/>
                  <a:gd name="T61" fmla="*/ 34 h 594"/>
                  <a:gd name="T62" fmla="*/ 522 w 522"/>
                  <a:gd name="T63" fmla="*/ 37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2" h="594">
                    <a:moveTo>
                      <a:pt x="226" y="594"/>
                    </a:moveTo>
                    <a:lnTo>
                      <a:pt x="34" y="594"/>
                    </a:lnTo>
                    <a:lnTo>
                      <a:pt x="34" y="594"/>
                    </a:lnTo>
                    <a:lnTo>
                      <a:pt x="26" y="594"/>
                    </a:lnTo>
                    <a:lnTo>
                      <a:pt x="20" y="592"/>
                    </a:lnTo>
                    <a:lnTo>
                      <a:pt x="16" y="590"/>
                    </a:lnTo>
                    <a:lnTo>
                      <a:pt x="10" y="586"/>
                    </a:lnTo>
                    <a:lnTo>
                      <a:pt x="6" y="580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0" y="56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96" y="0"/>
                    </a:lnTo>
                    <a:lnTo>
                      <a:pt x="502" y="2"/>
                    </a:lnTo>
                    <a:lnTo>
                      <a:pt x="506" y="6"/>
                    </a:lnTo>
                    <a:lnTo>
                      <a:pt x="512" y="10"/>
                    </a:lnTo>
                    <a:lnTo>
                      <a:pt x="516" y="14"/>
                    </a:lnTo>
                    <a:lnTo>
                      <a:pt x="518" y="20"/>
                    </a:lnTo>
                    <a:lnTo>
                      <a:pt x="520" y="26"/>
                    </a:lnTo>
                    <a:lnTo>
                      <a:pt x="522" y="34"/>
                    </a:lnTo>
                    <a:lnTo>
                      <a:pt x="522" y="378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F1613C72-F997-4B87-93AC-61C2FD32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675" y="1473200"/>
                <a:ext cx="574675" cy="574675"/>
              </a:xfrm>
              <a:custGeom>
                <a:avLst/>
                <a:gdLst>
                  <a:gd name="T0" fmla="*/ 358 w 362"/>
                  <a:gd name="T1" fmla="*/ 206 h 362"/>
                  <a:gd name="T2" fmla="*/ 362 w 362"/>
                  <a:gd name="T3" fmla="*/ 168 h 362"/>
                  <a:gd name="T4" fmla="*/ 344 w 362"/>
                  <a:gd name="T5" fmla="*/ 150 h 362"/>
                  <a:gd name="T6" fmla="*/ 318 w 362"/>
                  <a:gd name="T7" fmla="*/ 146 h 362"/>
                  <a:gd name="T8" fmla="*/ 308 w 362"/>
                  <a:gd name="T9" fmla="*/ 126 h 362"/>
                  <a:gd name="T10" fmla="*/ 310 w 362"/>
                  <a:gd name="T11" fmla="*/ 96 h 362"/>
                  <a:gd name="T12" fmla="*/ 324 w 362"/>
                  <a:gd name="T13" fmla="*/ 74 h 362"/>
                  <a:gd name="T14" fmla="*/ 302 w 362"/>
                  <a:gd name="T15" fmla="*/ 44 h 362"/>
                  <a:gd name="T16" fmla="*/ 276 w 362"/>
                  <a:gd name="T17" fmla="*/ 44 h 362"/>
                  <a:gd name="T18" fmla="*/ 254 w 362"/>
                  <a:gd name="T19" fmla="*/ 60 h 362"/>
                  <a:gd name="T20" fmla="*/ 232 w 362"/>
                  <a:gd name="T21" fmla="*/ 54 h 362"/>
                  <a:gd name="T22" fmla="*/ 212 w 362"/>
                  <a:gd name="T23" fmla="*/ 30 h 362"/>
                  <a:gd name="T24" fmla="*/ 206 w 362"/>
                  <a:gd name="T25" fmla="*/ 4 h 362"/>
                  <a:gd name="T26" fmla="*/ 170 w 362"/>
                  <a:gd name="T27" fmla="*/ 0 h 362"/>
                  <a:gd name="T28" fmla="*/ 152 w 362"/>
                  <a:gd name="T29" fmla="*/ 18 h 362"/>
                  <a:gd name="T30" fmla="*/ 148 w 362"/>
                  <a:gd name="T31" fmla="*/ 44 h 362"/>
                  <a:gd name="T32" fmla="*/ 128 w 362"/>
                  <a:gd name="T33" fmla="*/ 54 h 362"/>
                  <a:gd name="T34" fmla="*/ 96 w 362"/>
                  <a:gd name="T35" fmla="*/ 52 h 362"/>
                  <a:gd name="T36" fmla="*/ 74 w 362"/>
                  <a:gd name="T37" fmla="*/ 38 h 362"/>
                  <a:gd name="T38" fmla="*/ 44 w 362"/>
                  <a:gd name="T39" fmla="*/ 60 h 362"/>
                  <a:gd name="T40" fmla="*/ 44 w 362"/>
                  <a:gd name="T41" fmla="*/ 86 h 362"/>
                  <a:gd name="T42" fmla="*/ 60 w 362"/>
                  <a:gd name="T43" fmla="*/ 108 h 362"/>
                  <a:gd name="T44" fmla="*/ 54 w 362"/>
                  <a:gd name="T45" fmla="*/ 130 h 362"/>
                  <a:gd name="T46" fmla="*/ 32 w 362"/>
                  <a:gd name="T47" fmla="*/ 150 h 362"/>
                  <a:gd name="T48" fmla="*/ 6 w 362"/>
                  <a:gd name="T49" fmla="*/ 156 h 362"/>
                  <a:gd name="T50" fmla="*/ 0 w 362"/>
                  <a:gd name="T51" fmla="*/ 192 h 362"/>
                  <a:gd name="T52" fmla="*/ 18 w 362"/>
                  <a:gd name="T53" fmla="*/ 210 h 362"/>
                  <a:gd name="T54" fmla="*/ 46 w 362"/>
                  <a:gd name="T55" fmla="*/ 216 h 362"/>
                  <a:gd name="T56" fmla="*/ 56 w 362"/>
                  <a:gd name="T57" fmla="*/ 234 h 362"/>
                  <a:gd name="T58" fmla="*/ 54 w 362"/>
                  <a:gd name="T59" fmla="*/ 266 h 362"/>
                  <a:gd name="T60" fmla="*/ 40 w 362"/>
                  <a:gd name="T61" fmla="*/ 288 h 362"/>
                  <a:gd name="T62" fmla="*/ 62 w 362"/>
                  <a:gd name="T63" fmla="*/ 318 h 362"/>
                  <a:gd name="T64" fmla="*/ 88 w 362"/>
                  <a:gd name="T65" fmla="*/ 318 h 362"/>
                  <a:gd name="T66" fmla="*/ 110 w 362"/>
                  <a:gd name="T67" fmla="*/ 302 h 362"/>
                  <a:gd name="T68" fmla="*/ 130 w 362"/>
                  <a:gd name="T69" fmla="*/ 308 h 362"/>
                  <a:gd name="T70" fmla="*/ 152 w 362"/>
                  <a:gd name="T71" fmla="*/ 332 h 362"/>
                  <a:gd name="T72" fmla="*/ 156 w 362"/>
                  <a:gd name="T73" fmla="*/ 356 h 362"/>
                  <a:gd name="T74" fmla="*/ 194 w 362"/>
                  <a:gd name="T75" fmla="*/ 362 h 362"/>
                  <a:gd name="T76" fmla="*/ 212 w 362"/>
                  <a:gd name="T77" fmla="*/ 344 h 362"/>
                  <a:gd name="T78" fmla="*/ 216 w 362"/>
                  <a:gd name="T79" fmla="*/ 318 h 362"/>
                  <a:gd name="T80" fmla="*/ 236 w 362"/>
                  <a:gd name="T81" fmla="*/ 306 h 362"/>
                  <a:gd name="T82" fmla="*/ 266 w 362"/>
                  <a:gd name="T83" fmla="*/ 308 h 362"/>
                  <a:gd name="T84" fmla="*/ 288 w 362"/>
                  <a:gd name="T85" fmla="*/ 322 h 362"/>
                  <a:gd name="T86" fmla="*/ 318 w 362"/>
                  <a:gd name="T87" fmla="*/ 300 h 362"/>
                  <a:gd name="T88" fmla="*/ 318 w 362"/>
                  <a:gd name="T89" fmla="*/ 274 h 362"/>
                  <a:gd name="T90" fmla="*/ 302 w 362"/>
                  <a:gd name="T91" fmla="*/ 252 h 362"/>
                  <a:gd name="T92" fmla="*/ 308 w 362"/>
                  <a:gd name="T93" fmla="*/ 232 h 362"/>
                  <a:gd name="T94" fmla="*/ 332 w 362"/>
                  <a:gd name="T95" fmla="*/ 21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2" h="362">
                    <a:moveTo>
                      <a:pt x="344" y="210"/>
                    </a:moveTo>
                    <a:lnTo>
                      <a:pt x="344" y="210"/>
                    </a:lnTo>
                    <a:lnTo>
                      <a:pt x="352" y="210"/>
                    </a:lnTo>
                    <a:lnTo>
                      <a:pt x="358" y="206"/>
                    </a:lnTo>
                    <a:lnTo>
                      <a:pt x="362" y="200"/>
                    </a:lnTo>
                    <a:lnTo>
                      <a:pt x="362" y="192"/>
                    </a:lnTo>
                    <a:lnTo>
                      <a:pt x="362" y="168"/>
                    </a:lnTo>
                    <a:lnTo>
                      <a:pt x="362" y="168"/>
                    </a:lnTo>
                    <a:lnTo>
                      <a:pt x="362" y="162"/>
                    </a:lnTo>
                    <a:lnTo>
                      <a:pt x="358" y="156"/>
                    </a:lnTo>
                    <a:lnTo>
                      <a:pt x="352" y="152"/>
                    </a:lnTo>
                    <a:lnTo>
                      <a:pt x="344" y="150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24" y="150"/>
                    </a:lnTo>
                    <a:lnTo>
                      <a:pt x="318" y="146"/>
                    </a:lnTo>
                    <a:lnTo>
                      <a:pt x="312" y="142"/>
                    </a:lnTo>
                    <a:lnTo>
                      <a:pt x="310" y="136"/>
                    </a:lnTo>
                    <a:lnTo>
                      <a:pt x="310" y="136"/>
                    </a:lnTo>
                    <a:lnTo>
                      <a:pt x="308" y="126"/>
                    </a:lnTo>
                    <a:lnTo>
                      <a:pt x="306" y="116"/>
                    </a:lnTo>
                    <a:lnTo>
                      <a:pt x="306" y="104"/>
                    </a:lnTo>
                    <a:lnTo>
                      <a:pt x="308" y="98"/>
                    </a:lnTo>
                    <a:lnTo>
                      <a:pt x="310" y="96"/>
                    </a:lnTo>
                    <a:lnTo>
                      <a:pt x="318" y="86"/>
                    </a:lnTo>
                    <a:lnTo>
                      <a:pt x="318" y="86"/>
                    </a:lnTo>
                    <a:lnTo>
                      <a:pt x="322" y="80"/>
                    </a:lnTo>
                    <a:lnTo>
                      <a:pt x="324" y="74"/>
                    </a:lnTo>
                    <a:lnTo>
                      <a:pt x="322" y="66"/>
                    </a:lnTo>
                    <a:lnTo>
                      <a:pt x="318" y="60"/>
                    </a:lnTo>
                    <a:lnTo>
                      <a:pt x="302" y="44"/>
                    </a:lnTo>
                    <a:lnTo>
                      <a:pt x="302" y="44"/>
                    </a:lnTo>
                    <a:lnTo>
                      <a:pt x="296" y="40"/>
                    </a:lnTo>
                    <a:lnTo>
                      <a:pt x="288" y="38"/>
                    </a:lnTo>
                    <a:lnTo>
                      <a:pt x="282" y="40"/>
                    </a:lnTo>
                    <a:lnTo>
                      <a:pt x="276" y="44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0" y="58"/>
                    </a:lnTo>
                    <a:lnTo>
                      <a:pt x="254" y="60"/>
                    </a:lnTo>
                    <a:lnTo>
                      <a:pt x="246" y="60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32" y="54"/>
                    </a:lnTo>
                    <a:lnTo>
                      <a:pt x="224" y="46"/>
                    </a:lnTo>
                    <a:lnTo>
                      <a:pt x="216" y="38"/>
                    </a:lnTo>
                    <a:lnTo>
                      <a:pt x="212" y="34"/>
                    </a:lnTo>
                    <a:lnTo>
                      <a:pt x="212" y="30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0" y="10"/>
                    </a:lnTo>
                    <a:lnTo>
                      <a:pt x="206" y="4"/>
                    </a:lnTo>
                    <a:lnTo>
                      <a:pt x="200" y="0"/>
                    </a:lnTo>
                    <a:lnTo>
                      <a:pt x="194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2" y="0"/>
                    </a:lnTo>
                    <a:lnTo>
                      <a:pt x="156" y="4"/>
                    </a:lnTo>
                    <a:lnTo>
                      <a:pt x="152" y="10"/>
                    </a:lnTo>
                    <a:lnTo>
                      <a:pt x="152" y="18"/>
                    </a:lnTo>
                    <a:lnTo>
                      <a:pt x="152" y="30"/>
                    </a:lnTo>
                    <a:lnTo>
                      <a:pt x="152" y="30"/>
                    </a:lnTo>
                    <a:lnTo>
                      <a:pt x="150" y="38"/>
                    </a:lnTo>
                    <a:lnTo>
                      <a:pt x="148" y="44"/>
                    </a:lnTo>
                    <a:lnTo>
                      <a:pt x="142" y="50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28" y="54"/>
                    </a:lnTo>
                    <a:lnTo>
                      <a:pt x="116" y="56"/>
                    </a:lnTo>
                    <a:lnTo>
                      <a:pt x="104" y="56"/>
                    </a:lnTo>
                    <a:lnTo>
                      <a:pt x="100" y="54"/>
                    </a:lnTo>
                    <a:lnTo>
                      <a:pt x="96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2" y="40"/>
                    </a:lnTo>
                    <a:lnTo>
                      <a:pt x="74" y="38"/>
                    </a:lnTo>
                    <a:lnTo>
                      <a:pt x="68" y="40"/>
                    </a:lnTo>
                    <a:lnTo>
                      <a:pt x="62" y="44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0" y="66"/>
                    </a:lnTo>
                    <a:lnTo>
                      <a:pt x="40" y="74"/>
                    </a:lnTo>
                    <a:lnTo>
                      <a:pt x="40" y="80"/>
                    </a:lnTo>
                    <a:lnTo>
                      <a:pt x="44" y="86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2" y="116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4" y="130"/>
                    </a:lnTo>
                    <a:lnTo>
                      <a:pt x="48" y="138"/>
                    </a:lnTo>
                    <a:lnTo>
                      <a:pt x="40" y="146"/>
                    </a:lnTo>
                    <a:lnTo>
                      <a:pt x="34" y="150"/>
                    </a:lnTo>
                    <a:lnTo>
                      <a:pt x="32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2" y="152"/>
                    </a:lnTo>
                    <a:lnTo>
                      <a:pt x="6" y="156"/>
                    </a:lnTo>
                    <a:lnTo>
                      <a:pt x="2" y="162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0"/>
                    </a:lnTo>
                    <a:lnTo>
                      <a:pt x="6" y="206"/>
                    </a:lnTo>
                    <a:lnTo>
                      <a:pt x="12" y="210"/>
                    </a:lnTo>
                    <a:lnTo>
                      <a:pt x="18" y="210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38" y="212"/>
                    </a:lnTo>
                    <a:lnTo>
                      <a:pt x="46" y="216"/>
                    </a:lnTo>
                    <a:lnTo>
                      <a:pt x="50" y="220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56" y="234"/>
                    </a:lnTo>
                    <a:lnTo>
                      <a:pt x="58" y="246"/>
                    </a:lnTo>
                    <a:lnTo>
                      <a:pt x="58" y="258"/>
                    </a:lnTo>
                    <a:lnTo>
                      <a:pt x="56" y="262"/>
                    </a:lnTo>
                    <a:lnTo>
                      <a:pt x="54" y="266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0" y="280"/>
                    </a:lnTo>
                    <a:lnTo>
                      <a:pt x="40" y="288"/>
                    </a:lnTo>
                    <a:lnTo>
                      <a:pt x="40" y="294"/>
                    </a:lnTo>
                    <a:lnTo>
                      <a:pt x="44" y="300"/>
                    </a:lnTo>
                    <a:lnTo>
                      <a:pt x="62" y="318"/>
                    </a:lnTo>
                    <a:lnTo>
                      <a:pt x="62" y="318"/>
                    </a:lnTo>
                    <a:lnTo>
                      <a:pt x="68" y="322"/>
                    </a:lnTo>
                    <a:lnTo>
                      <a:pt x="74" y="322"/>
                    </a:lnTo>
                    <a:lnTo>
                      <a:pt x="82" y="322"/>
                    </a:lnTo>
                    <a:lnTo>
                      <a:pt x="88" y="318"/>
                    </a:lnTo>
                    <a:lnTo>
                      <a:pt x="96" y="308"/>
                    </a:lnTo>
                    <a:lnTo>
                      <a:pt x="96" y="308"/>
                    </a:lnTo>
                    <a:lnTo>
                      <a:pt x="102" y="304"/>
                    </a:lnTo>
                    <a:lnTo>
                      <a:pt x="110" y="302"/>
                    </a:lnTo>
                    <a:lnTo>
                      <a:pt x="116" y="300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30" y="308"/>
                    </a:lnTo>
                    <a:lnTo>
                      <a:pt x="140" y="314"/>
                    </a:lnTo>
                    <a:lnTo>
                      <a:pt x="148" y="324"/>
                    </a:lnTo>
                    <a:lnTo>
                      <a:pt x="150" y="328"/>
                    </a:lnTo>
                    <a:lnTo>
                      <a:pt x="152" y="332"/>
                    </a:lnTo>
                    <a:lnTo>
                      <a:pt x="152" y="344"/>
                    </a:lnTo>
                    <a:lnTo>
                      <a:pt x="152" y="344"/>
                    </a:lnTo>
                    <a:lnTo>
                      <a:pt x="152" y="350"/>
                    </a:lnTo>
                    <a:lnTo>
                      <a:pt x="156" y="356"/>
                    </a:lnTo>
                    <a:lnTo>
                      <a:pt x="162" y="360"/>
                    </a:lnTo>
                    <a:lnTo>
                      <a:pt x="170" y="362"/>
                    </a:lnTo>
                    <a:lnTo>
                      <a:pt x="194" y="362"/>
                    </a:lnTo>
                    <a:lnTo>
                      <a:pt x="194" y="362"/>
                    </a:lnTo>
                    <a:lnTo>
                      <a:pt x="200" y="360"/>
                    </a:lnTo>
                    <a:lnTo>
                      <a:pt x="206" y="356"/>
                    </a:lnTo>
                    <a:lnTo>
                      <a:pt x="210" y="350"/>
                    </a:lnTo>
                    <a:lnTo>
                      <a:pt x="212" y="344"/>
                    </a:lnTo>
                    <a:lnTo>
                      <a:pt x="212" y="332"/>
                    </a:lnTo>
                    <a:lnTo>
                      <a:pt x="212" y="332"/>
                    </a:lnTo>
                    <a:lnTo>
                      <a:pt x="214" y="324"/>
                    </a:lnTo>
                    <a:lnTo>
                      <a:pt x="216" y="318"/>
                    </a:lnTo>
                    <a:lnTo>
                      <a:pt x="220" y="312"/>
                    </a:lnTo>
                    <a:lnTo>
                      <a:pt x="226" y="308"/>
                    </a:lnTo>
                    <a:lnTo>
                      <a:pt x="226" y="308"/>
                    </a:lnTo>
                    <a:lnTo>
                      <a:pt x="236" y="306"/>
                    </a:lnTo>
                    <a:lnTo>
                      <a:pt x="248" y="304"/>
                    </a:lnTo>
                    <a:lnTo>
                      <a:pt x="258" y="306"/>
                    </a:lnTo>
                    <a:lnTo>
                      <a:pt x="264" y="306"/>
                    </a:lnTo>
                    <a:lnTo>
                      <a:pt x="266" y="308"/>
                    </a:lnTo>
                    <a:lnTo>
                      <a:pt x="276" y="318"/>
                    </a:lnTo>
                    <a:lnTo>
                      <a:pt x="276" y="318"/>
                    </a:lnTo>
                    <a:lnTo>
                      <a:pt x="282" y="322"/>
                    </a:lnTo>
                    <a:lnTo>
                      <a:pt x="288" y="322"/>
                    </a:lnTo>
                    <a:lnTo>
                      <a:pt x="296" y="322"/>
                    </a:lnTo>
                    <a:lnTo>
                      <a:pt x="302" y="318"/>
                    </a:lnTo>
                    <a:lnTo>
                      <a:pt x="318" y="300"/>
                    </a:lnTo>
                    <a:lnTo>
                      <a:pt x="318" y="300"/>
                    </a:lnTo>
                    <a:lnTo>
                      <a:pt x="322" y="294"/>
                    </a:lnTo>
                    <a:lnTo>
                      <a:pt x="324" y="288"/>
                    </a:lnTo>
                    <a:lnTo>
                      <a:pt x="322" y="280"/>
                    </a:lnTo>
                    <a:lnTo>
                      <a:pt x="318" y="274"/>
                    </a:lnTo>
                    <a:lnTo>
                      <a:pt x="310" y="266"/>
                    </a:lnTo>
                    <a:lnTo>
                      <a:pt x="310" y="266"/>
                    </a:lnTo>
                    <a:lnTo>
                      <a:pt x="306" y="260"/>
                    </a:lnTo>
                    <a:lnTo>
                      <a:pt x="302" y="252"/>
                    </a:lnTo>
                    <a:lnTo>
                      <a:pt x="302" y="246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8" y="232"/>
                    </a:lnTo>
                    <a:lnTo>
                      <a:pt x="316" y="222"/>
                    </a:lnTo>
                    <a:lnTo>
                      <a:pt x="324" y="214"/>
                    </a:lnTo>
                    <a:lnTo>
                      <a:pt x="328" y="212"/>
                    </a:lnTo>
                    <a:lnTo>
                      <a:pt x="332" y="210"/>
                    </a:lnTo>
                    <a:lnTo>
                      <a:pt x="344" y="21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EC6345F3-CB22-4326-8C68-D9EC868B6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1647825"/>
                <a:ext cx="222250" cy="225425"/>
              </a:xfrm>
              <a:custGeom>
                <a:avLst/>
                <a:gdLst>
                  <a:gd name="T0" fmla="*/ 140 w 140"/>
                  <a:gd name="T1" fmla="*/ 70 h 142"/>
                  <a:gd name="T2" fmla="*/ 140 w 140"/>
                  <a:gd name="T3" fmla="*/ 70 h 142"/>
                  <a:gd name="T4" fmla="*/ 138 w 140"/>
                  <a:gd name="T5" fmla="*/ 84 h 142"/>
                  <a:gd name="T6" fmla="*/ 134 w 140"/>
                  <a:gd name="T7" fmla="*/ 98 h 142"/>
                  <a:gd name="T8" fmla="*/ 128 w 140"/>
                  <a:gd name="T9" fmla="*/ 110 h 142"/>
                  <a:gd name="T10" fmla="*/ 120 w 140"/>
                  <a:gd name="T11" fmla="*/ 120 h 142"/>
                  <a:gd name="T12" fmla="*/ 110 w 140"/>
                  <a:gd name="T13" fmla="*/ 130 h 142"/>
                  <a:gd name="T14" fmla="*/ 98 w 140"/>
                  <a:gd name="T15" fmla="*/ 136 h 142"/>
                  <a:gd name="T16" fmla="*/ 84 w 140"/>
                  <a:gd name="T17" fmla="*/ 140 h 142"/>
                  <a:gd name="T18" fmla="*/ 70 w 140"/>
                  <a:gd name="T19" fmla="*/ 142 h 142"/>
                  <a:gd name="T20" fmla="*/ 70 w 140"/>
                  <a:gd name="T21" fmla="*/ 142 h 142"/>
                  <a:gd name="T22" fmla="*/ 56 w 140"/>
                  <a:gd name="T23" fmla="*/ 140 h 142"/>
                  <a:gd name="T24" fmla="*/ 42 w 140"/>
                  <a:gd name="T25" fmla="*/ 136 h 142"/>
                  <a:gd name="T26" fmla="*/ 30 w 140"/>
                  <a:gd name="T27" fmla="*/ 130 h 142"/>
                  <a:gd name="T28" fmla="*/ 20 w 140"/>
                  <a:gd name="T29" fmla="*/ 120 h 142"/>
                  <a:gd name="T30" fmla="*/ 12 w 140"/>
                  <a:gd name="T31" fmla="*/ 110 h 142"/>
                  <a:gd name="T32" fmla="*/ 4 w 140"/>
                  <a:gd name="T33" fmla="*/ 98 h 142"/>
                  <a:gd name="T34" fmla="*/ 0 w 140"/>
                  <a:gd name="T35" fmla="*/ 84 h 142"/>
                  <a:gd name="T36" fmla="*/ 0 w 140"/>
                  <a:gd name="T37" fmla="*/ 70 h 142"/>
                  <a:gd name="T38" fmla="*/ 0 w 140"/>
                  <a:gd name="T39" fmla="*/ 70 h 142"/>
                  <a:gd name="T40" fmla="*/ 0 w 140"/>
                  <a:gd name="T41" fmla="*/ 56 h 142"/>
                  <a:gd name="T42" fmla="*/ 4 w 140"/>
                  <a:gd name="T43" fmla="*/ 44 h 142"/>
                  <a:gd name="T44" fmla="*/ 12 w 140"/>
                  <a:gd name="T45" fmla="*/ 32 h 142"/>
                  <a:gd name="T46" fmla="*/ 20 w 140"/>
                  <a:gd name="T47" fmla="*/ 20 h 142"/>
                  <a:gd name="T48" fmla="*/ 30 w 140"/>
                  <a:gd name="T49" fmla="*/ 12 h 142"/>
                  <a:gd name="T50" fmla="*/ 42 w 140"/>
                  <a:gd name="T51" fmla="*/ 6 h 142"/>
                  <a:gd name="T52" fmla="*/ 56 w 140"/>
                  <a:gd name="T53" fmla="*/ 2 h 142"/>
                  <a:gd name="T54" fmla="*/ 70 w 140"/>
                  <a:gd name="T55" fmla="*/ 0 h 142"/>
                  <a:gd name="T56" fmla="*/ 70 w 140"/>
                  <a:gd name="T57" fmla="*/ 0 h 142"/>
                  <a:gd name="T58" fmla="*/ 84 w 140"/>
                  <a:gd name="T59" fmla="*/ 2 h 142"/>
                  <a:gd name="T60" fmla="*/ 98 w 140"/>
                  <a:gd name="T61" fmla="*/ 6 h 142"/>
                  <a:gd name="T62" fmla="*/ 110 w 140"/>
                  <a:gd name="T63" fmla="*/ 12 h 142"/>
                  <a:gd name="T64" fmla="*/ 120 w 140"/>
                  <a:gd name="T65" fmla="*/ 20 h 142"/>
                  <a:gd name="T66" fmla="*/ 128 w 140"/>
                  <a:gd name="T67" fmla="*/ 32 h 142"/>
                  <a:gd name="T68" fmla="*/ 134 w 140"/>
                  <a:gd name="T69" fmla="*/ 44 h 142"/>
                  <a:gd name="T70" fmla="*/ 138 w 140"/>
                  <a:gd name="T71" fmla="*/ 56 h 142"/>
                  <a:gd name="T72" fmla="*/ 140 w 140"/>
                  <a:gd name="T73" fmla="*/ 70 h 142"/>
                  <a:gd name="T74" fmla="*/ 140 w 140"/>
                  <a:gd name="T75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0" h="142">
                    <a:moveTo>
                      <a:pt x="140" y="70"/>
                    </a:moveTo>
                    <a:lnTo>
                      <a:pt x="140" y="70"/>
                    </a:lnTo>
                    <a:lnTo>
                      <a:pt x="138" y="84"/>
                    </a:lnTo>
                    <a:lnTo>
                      <a:pt x="134" y="98"/>
                    </a:lnTo>
                    <a:lnTo>
                      <a:pt x="128" y="110"/>
                    </a:lnTo>
                    <a:lnTo>
                      <a:pt x="120" y="120"/>
                    </a:lnTo>
                    <a:lnTo>
                      <a:pt x="110" y="130"/>
                    </a:lnTo>
                    <a:lnTo>
                      <a:pt x="98" y="136"/>
                    </a:lnTo>
                    <a:lnTo>
                      <a:pt x="84" y="140"/>
                    </a:lnTo>
                    <a:lnTo>
                      <a:pt x="70" y="142"/>
                    </a:lnTo>
                    <a:lnTo>
                      <a:pt x="70" y="142"/>
                    </a:lnTo>
                    <a:lnTo>
                      <a:pt x="56" y="140"/>
                    </a:lnTo>
                    <a:lnTo>
                      <a:pt x="42" y="136"/>
                    </a:lnTo>
                    <a:lnTo>
                      <a:pt x="30" y="130"/>
                    </a:lnTo>
                    <a:lnTo>
                      <a:pt x="20" y="120"/>
                    </a:lnTo>
                    <a:lnTo>
                      <a:pt x="12" y="110"/>
                    </a:lnTo>
                    <a:lnTo>
                      <a:pt x="4" y="98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4" y="44"/>
                    </a:lnTo>
                    <a:lnTo>
                      <a:pt x="12" y="32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4" y="2"/>
                    </a:lnTo>
                    <a:lnTo>
                      <a:pt x="98" y="6"/>
                    </a:lnTo>
                    <a:lnTo>
                      <a:pt x="110" y="12"/>
                    </a:lnTo>
                    <a:lnTo>
                      <a:pt x="120" y="20"/>
                    </a:lnTo>
                    <a:lnTo>
                      <a:pt x="128" y="32"/>
                    </a:lnTo>
                    <a:lnTo>
                      <a:pt x="134" y="44"/>
                    </a:lnTo>
                    <a:lnTo>
                      <a:pt x="138" y="56"/>
                    </a:lnTo>
                    <a:lnTo>
                      <a:pt x="140" y="70"/>
                    </a:lnTo>
                    <a:lnTo>
                      <a:pt x="140" y="7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94FA8A-F94C-449A-8DD6-7CC704E3F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5" y="1174750"/>
                <a:ext cx="301625" cy="304800"/>
              </a:xfrm>
              <a:custGeom>
                <a:avLst/>
                <a:gdLst>
                  <a:gd name="T0" fmla="*/ 184 w 190"/>
                  <a:gd name="T1" fmla="*/ 112 h 192"/>
                  <a:gd name="T2" fmla="*/ 190 w 190"/>
                  <a:gd name="T3" fmla="*/ 102 h 192"/>
                  <a:gd name="T4" fmla="*/ 190 w 190"/>
                  <a:gd name="T5" fmla="*/ 86 h 192"/>
                  <a:gd name="T6" fmla="*/ 182 w 190"/>
                  <a:gd name="T7" fmla="*/ 80 h 192"/>
                  <a:gd name="T8" fmla="*/ 168 w 190"/>
                  <a:gd name="T9" fmla="*/ 78 h 192"/>
                  <a:gd name="T10" fmla="*/ 162 w 190"/>
                  <a:gd name="T11" fmla="*/ 72 h 192"/>
                  <a:gd name="T12" fmla="*/ 162 w 190"/>
                  <a:gd name="T13" fmla="*/ 52 h 192"/>
                  <a:gd name="T14" fmla="*/ 170 w 190"/>
                  <a:gd name="T15" fmla="*/ 44 h 192"/>
                  <a:gd name="T16" fmla="*/ 168 w 190"/>
                  <a:gd name="T17" fmla="*/ 34 h 192"/>
                  <a:gd name="T18" fmla="*/ 156 w 190"/>
                  <a:gd name="T19" fmla="*/ 22 h 192"/>
                  <a:gd name="T20" fmla="*/ 144 w 190"/>
                  <a:gd name="T21" fmla="*/ 24 h 192"/>
                  <a:gd name="T22" fmla="*/ 134 w 190"/>
                  <a:gd name="T23" fmla="*/ 32 h 192"/>
                  <a:gd name="T24" fmla="*/ 126 w 190"/>
                  <a:gd name="T25" fmla="*/ 32 h 192"/>
                  <a:gd name="T26" fmla="*/ 112 w 190"/>
                  <a:gd name="T27" fmla="*/ 16 h 192"/>
                  <a:gd name="T28" fmla="*/ 110 w 190"/>
                  <a:gd name="T29" fmla="*/ 6 h 192"/>
                  <a:gd name="T30" fmla="*/ 102 w 190"/>
                  <a:gd name="T31" fmla="*/ 0 h 192"/>
                  <a:gd name="T32" fmla="*/ 86 w 190"/>
                  <a:gd name="T33" fmla="*/ 2 h 192"/>
                  <a:gd name="T34" fmla="*/ 80 w 190"/>
                  <a:gd name="T35" fmla="*/ 10 h 192"/>
                  <a:gd name="T36" fmla="*/ 78 w 190"/>
                  <a:gd name="T37" fmla="*/ 24 h 192"/>
                  <a:gd name="T38" fmla="*/ 72 w 190"/>
                  <a:gd name="T39" fmla="*/ 28 h 192"/>
                  <a:gd name="T40" fmla="*/ 50 w 190"/>
                  <a:gd name="T41" fmla="*/ 28 h 192"/>
                  <a:gd name="T42" fmla="*/ 42 w 190"/>
                  <a:gd name="T43" fmla="*/ 22 h 192"/>
                  <a:gd name="T44" fmla="*/ 32 w 190"/>
                  <a:gd name="T45" fmla="*/ 24 h 192"/>
                  <a:gd name="T46" fmla="*/ 22 w 190"/>
                  <a:gd name="T47" fmla="*/ 36 h 192"/>
                  <a:gd name="T48" fmla="*/ 24 w 190"/>
                  <a:gd name="T49" fmla="*/ 46 h 192"/>
                  <a:gd name="T50" fmla="*/ 32 w 190"/>
                  <a:gd name="T51" fmla="*/ 58 h 192"/>
                  <a:gd name="T52" fmla="*/ 32 w 190"/>
                  <a:gd name="T53" fmla="*/ 66 h 192"/>
                  <a:gd name="T54" fmla="*/ 16 w 190"/>
                  <a:gd name="T55" fmla="*/ 80 h 192"/>
                  <a:gd name="T56" fmla="*/ 6 w 190"/>
                  <a:gd name="T57" fmla="*/ 80 h 192"/>
                  <a:gd name="T58" fmla="*/ 0 w 190"/>
                  <a:gd name="T59" fmla="*/ 90 h 192"/>
                  <a:gd name="T60" fmla="*/ 0 w 190"/>
                  <a:gd name="T61" fmla="*/ 106 h 192"/>
                  <a:gd name="T62" fmla="*/ 10 w 190"/>
                  <a:gd name="T63" fmla="*/ 112 h 192"/>
                  <a:gd name="T64" fmla="*/ 24 w 190"/>
                  <a:gd name="T65" fmla="*/ 114 h 192"/>
                  <a:gd name="T66" fmla="*/ 28 w 190"/>
                  <a:gd name="T67" fmla="*/ 120 h 192"/>
                  <a:gd name="T68" fmla="*/ 28 w 190"/>
                  <a:gd name="T69" fmla="*/ 140 h 192"/>
                  <a:gd name="T70" fmla="*/ 22 w 190"/>
                  <a:gd name="T71" fmla="*/ 148 h 192"/>
                  <a:gd name="T72" fmla="*/ 24 w 190"/>
                  <a:gd name="T73" fmla="*/ 158 h 192"/>
                  <a:gd name="T74" fmla="*/ 36 w 190"/>
                  <a:gd name="T75" fmla="*/ 170 h 192"/>
                  <a:gd name="T76" fmla="*/ 46 w 190"/>
                  <a:gd name="T77" fmla="*/ 168 h 192"/>
                  <a:gd name="T78" fmla="*/ 58 w 190"/>
                  <a:gd name="T79" fmla="*/ 160 h 192"/>
                  <a:gd name="T80" fmla="*/ 64 w 190"/>
                  <a:gd name="T81" fmla="*/ 160 h 192"/>
                  <a:gd name="T82" fmla="*/ 80 w 190"/>
                  <a:gd name="T83" fmla="*/ 176 h 192"/>
                  <a:gd name="T84" fmla="*/ 80 w 190"/>
                  <a:gd name="T85" fmla="*/ 186 h 192"/>
                  <a:gd name="T86" fmla="*/ 90 w 190"/>
                  <a:gd name="T87" fmla="*/ 192 h 192"/>
                  <a:gd name="T88" fmla="*/ 106 w 190"/>
                  <a:gd name="T89" fmla="*/ 190 h 192"/>
                  <a:gd name="T90" fmla="*/ 112 w 190"/>
                  <a:gd name="T91" fmla="*/ 182 h 192"/>
                  <a:gd name="T92" fmla="*/ 114 w 190"/>
                  <a:gd name="T93" fmla="*/ 168 h 192"/>
                  <a:gd name="T94" fmla="*/ 120 w 190"/>
                  <a:gd name="T95" fmla="*/ 164 h 192"/>
                  <a:gd name="T96" fmla="*/ 140 w 190"/>
                  <a:gd name="T97" fmla="*/ 164 h 192"/>
                  <a:gd name="T98" fmla="*/ 148 w 190"/>
                  <a:gd name="T99" fmla="*/ 170 h 192"/>
                  <a:gd name="T100" fmla="*/ 158 w 190"/>
                  <a:gd name="T101" fmla="*/ 168 h 192"/>
                  <a:gd name="T102" fmla="*/ 170 w 190"/>
                  <a:gd name="T103" fmla="*/ 156 h 192"/>
                  <a:gd name="T104" fmla="*/ 168 w 190"/>
                  <a:gd name="T105" fmla="*/ 146 h 192"/>
                  <a:gd name="T106" fmla="*/ 160 w 190"/>
                  <a:gd name="T107" fmla="*/ 134 h 192"/>
                  <a:gd name="T108" fmla="*/ 160 w 190"/>
                  <a:gd name="T109" fmla="*/ 126 h 192"/>
                  <a:gd name="T110" fmla="*/ 174 w 190"/>
                  <a:gd name="T111" fmla="*/ 11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92">
                    <a:moveTo>
                      <a:pt x="182" y="112"/>
                    </a:moveTo>
                    <a:lnTo>
                      <a:pt x="182" y="112"/>
                    </a:lnTo>
                    <a:lnTo>
                      <a:pt x="184" y="112"/>
                    </a:lnTo>
                    <a:lnTo>
                      <a:pt x="188" y="110"/>
                    </a:lnTo>
                    <a:lnTo>
                      <a:pt x="190" y="106"/>
                    </a:lnTo>
                    <a:lnTo>
                      <a:pt x="190" y="102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8" y="82"/>
                    </a:lnTo>
                    <a:lnTo>
                      <a:pt x="184" y="80"/>
                    </a:lnTo>
                    <a:lnTo>
                      <a:pt x="182" y="80"/>
                    </a:lnTo>
                    <a:lnTo>
                      <a:pt x="174" y="80"/>
                    </a:lnTo>
                    <a:lnTo>
                      <a:pt x="174" y="80"/>
                    </a:lnTo>
                    <a:lnTo>
                      <a:pt x="168" y="78"/>
                    </a:lnTo>
                    <a:lnTo>
                      <a:pt x="164" y="76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0" y="62"/>
                    </a:lnTo>
                    <a:lnTo>
                      <a:pt x="160" y="56"/>
                    </a:lnTo>
                    <a:lnTo>
                      <a:pt x="162" y="52"/>
                    </a:lnTo>
                    <a:lnTo>
                      <a:pt x="168" y="46"/>
                    </a:lnTo>
                    <a:lnTo>
                      <a:pt x="168" y="46"/>
                    </a:lnTo>
                    <a:lnTo>
                      <a:pt x="170" y="44"/>
                    </a:lnTo>
                    <a:lnTo>
                      <a:pt x="170" y="40"/>
                    </a:lnTo>
                    <a:lnTo>
                      <a:pt x="170" y="36"/>
                    </a:lnTo>
                    <a:lnTo>
                      <a:pt x="168" y="34"/>
                    </a:lnTo>
                    <a:lnTo>
                      <a:pt x="158" y="24"/>
                    </a:lnTo>
                    <a:lnTo>
                      <a:pt x="158" y="24"/>
                    </a:lnTo>
                    <a:lnTo>
                      <a:pt x="156" y="22"/>
                    </a:lnTo>
                    <a:lnTo>
                      <a:pt x="152" y="22"/>
                    </a:lnTo>
                    <a:lnTo>
                      <a:pt x="148" y="22"/>
                    </a:lnTo>
                    <a:lnTo>
                      <a:pt x="144" y="24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34" y="32"/>
                    </a:lnTo>
                    <a:lnTo>
                      <a:pt x="130" y="32"/>
                    </a:lnTo>
                    <a:lnTo>
                      <a:pt x="126" y="32"/>
                    </a:lnTo>
                    <a:lnTo>
                      <a:pt x="126" y="32"/>
                    </a:lnTo>
                    <a:lnTo>
                      <a:pt x="118" y="26"/>
                    </a:lnTo>
                    <a:lnTo>
                      <a:pt x="114" y="22"/>
                    </a:lnTo>
                    <a:lnTo>
                      <a:pt x="112" y="16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6" y="2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6" y="2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8" y="24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2" y="30"/>
                    </a:lnTo>
                    <a:lnTo>
                      <a:pt x="56" y="30"/>
                    </a:lnTo>
                    <a:lnTo>
                      <a:pt x="50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20" y="40"/>
                    </a:lnTo>
                    <a:lnTo>
                      <a:pt x="22" y="44"/>
                    </a:lnTo>
                    <a:lnTo>
                      <a:pt x="24" y="46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32" y="58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26" y="74"/>
                    </a:lnTo>
                    <a:lnTo>
                      <a:pt x="20" y="78"/>
                    </a:lnTo>
                    <a:lnTo>
                      <a:pt x="16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6" y="80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2"/>
                    </a:lnTo>
                    <a:lnTo>
                      <a:pt x="16" y="112"/>
                    </a:lnTo>
                    <a:lnTo>
                      <a:pt x="16" y="112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30" y="130"/>
                    </a:lnTo>
                    <a:lnTo>
                      <a:pt x="30" y="136"/>
                    </a:lnTo>
                    <a:lnTo>
                      <a:pt x="28" y="140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2" y="148"/>
                    </a:lnTo>
                    <a:lnTo>
                      <a:pt x="20" y="152"/>
                    </a:lnTo>
                    <a:lnTo>
                      <a:pt x="22" y="156"/>
                    </a:lnTo>
                    <a:lnTo>
                      <a:pt x="24" y="158"/>
                    </a:lnTo>
                    <a:lnTo>
                      <a:pt x="32" y="168"/>
                    </a:lnTo>
                    <a:lnTo>
                      <a:pt x="32" y="168"/>
                    </a:lnTo>
                    <a:lnTo>
                      <a:pt x="36" y="170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6" y="168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8" y="160"/>
                    </a:lnTo>
                    <a:lnTo>
                      <a:pt x="62" y="160"/>
                    </a:lnTo>
                    <a:lnTo>
                      <a:pt x="64" y="160"/>
                    </a:lnTo>
                    <a:lnTo>
                      <a:pt x="64" y="160"/>
                    </a:lnTo>
                    <a:lnTo>
                      <a:pt x="74" y="166"/>
                    </a:lnTo>
                    <a:lnTo>
                      <a:pt x="78" y="170"/>
                    </a:lnTo>
                    <a:lnTo>
                      <a:pt x="80" y="176"/>
                    </a:lnTo>
                    <a:lnTo>
                      <a:pt x="80" y="182"/>
                    </a:lnTo>
                    <a:lnTo>
                      <a:pt x="80" y="182"/>
                    </a:lnTo>
                    <a:lnTo>
                      <a:pt x="80" y="186"/>
                    </a:lnTo>
                    <a:lnTo>
                      <a:pt x="82" y="188"/>
                    </a:lnTo>
                    <a:lnTo>
                      <a:pt x="86" y="190"/>
                    </a:lnTo>
                    <a:lnTo>
                      <a:pt x="90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10" y="186"/>
                    </a:lnTo>
                    <a:lnTo>
                      <a:pt x="112" y="182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4" y="168"/>
                    </a:lnTo>
                    <a:lnTo>
                      <a:pt x="116" y="164"/>
                    </a:lnTo>
                    <a:lnTo>
                      <a:pt x="120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36" y="162"/>
                    </a:lnTo>
                    <a:lnTo>
                      <a:pt x="140" y="164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8" y="170"/>
                    </a:lnTo>
                    <a:lnTo>
                      <a:pt x="152" y="170"/>
                    </a:lnTo>
                    <a:lnTo>
                      <a:pt x="156" y="170"/>
                    </a:lnTo>
                    <a:lnTo>
                      <a:pt x="158" y="168"/>
                    </a:lnTo>
                    <a:lnTo>
                      <a:pt x="168" y="158"/>
                    </a:lnTo>
                    <a:lnTo>
                      <a:pt x="168" y="158"/>
                    </a:lnTo>
                    <a:lnTo>
                      <a:pt x="170" y="156"/>
                    </a:lnTo>
                    <a:lnTo>
                      <a:pt x="170" y="152"/>
                    </a:lnTo>
                    <a:lnTo>
                      <a:pt x="170" y="148"/>
                    </a:lnTo>
                    <a:lnTo>
                      <a:pt x="168" y="146"/>
                    </a:lnTo>
                    <a:lnTo>
                      <a:pt x="162" y="140"/>
                    </a:lnTo>
                    <a:lnTo>
                      <a:pt x="162" y="140"/>
                    </a:lnTo>
                    <a:lnTo>
                      <a:pt x="160" y="134"/>
                    </a:lnTo>
                    <a:lnTo>
                      <a:pt x="158" y="130"/>
                    </a:lnTo>
                    <a:lnTo>
                      <a:pt x="160" y="126"/>
                    </a:lnTo>
                    <a:lnTo>
                      <a:pt x="160" y="126"/>
                    </a:lnTo>
                    <a:lnTo>
                      <a:pt x="166" y="118"/>
                    </a:lnTo>
                    <a:lnTo>
                      <a:pt x="170" y="114"/>
                    </a:lnTo>
                    <a:lnTo>
                      <a:pt x="174" y="112"/>
                    </a:lnTo>
                    <a:lnTo>
                      <a:pt x="182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6BE8C22B-FE8C-4DA6-B79E-22ACBC2A81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2750" y="1175339"/>
                <a:ext cx="263524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88D384D3-9F10-47AF-BACF-1023781F5F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2750" y="1461088"/>
                <a:ext cx="123826" cy="34924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630131-84B4-4D22-8B6A-434D45D4C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750" y="1546225"/>
                <a:ext cx="263525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53AF615A-A9BB-40D6-8330-487DFC2BC5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806576" y="1270588"/>
                <a:ext cx="139701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E78D2DC0-63FC-4A48-9296-EDBBF8CDDD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806576" y="1365839"/>
                <a:ext cx="139701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DB0D5254-1AD1-4835-B89D-8A54D28B1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575" y="1641475"/>
                <a:ext cx="139700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A423FDE4-3128-42AB-892D-F627A4B48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575" y="1736725"/>
                <a:ext cx="139700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45EF1BD8-70C8-46C7-A70D-4622DBF53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750" y="1831975"/>
                <a:ext cx="117475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4C7B2F35-49F3-4CF6-B636-06D06C0A6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500" y="1831975"/>
                <a:ext cx="117475" cy="38100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5B2FBBAF-EE1E-4604-B506-6EDA1E7FA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500" y="1927225"/>
                <a:ext cx="238125" cy="34925"/>
              </a:xfrm>
              <a:prstGeom prst="rect">
                <a:avLst/>
              </a:prstGeom>
              <a:solidFill>
                <a:srgbClr val="5871B5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6CFED7C6-0A1B-44BA-A660-FA7C52940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000" y="1016000"/>
                <a:ext cx="828675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6526888B-78C3-492E-B389-9B79381B3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50" y="892175"/>
                <a:ext cx="47625" cy="47625"/>
              </a:xfrm>
              <a:prstGeom prst="rect">
                <a:avLst/>
              </a:pr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B2003F97-82A9-4D1C-89AB-B30F02EFA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2500" y="892175"/>
                <a:ext cx="47625" cy="47625"/>
              </a:xfrm>
              <a:prstGeom prst="rect">
                <a:avLst/>
              </a:pr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E7C02ADB-BFAB-4AFE-BF33-0EF068FA4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7275" y="892175"/>
                <a:ext cx="47625" cy="47625"/>
              </a:xfrm>
              <a:prstGeom prst="rect">
                <a:avLst/>
              </a:pr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DA304E20-1860-477E-B79B-678BE37B2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5" y="1292225"/>
                <a:ext cx="73025" cy="73025"/>
              </a:xfrm>
              <a:custGeom>
                <a:avLst/>
                <a:gdLst>
                  <a:gd name="T0" fmla="*/ 46 w 46"/>
                  <a:gd name="T1" fmla="*/ 22 h 46"/>
                  <a:gd name="T2" fmla="*/ 46 w 46"/>
                  <a:gd name="T3" fmla="*/ 22 h 46"/>
                  <a:gd name="T4" fmla="*/ 44 w 46"/>
                  <a:gd name="T5" fmla="*/ 32 h 46"/>
                  <a:gd name="T6" fmla="*/ 38 w 46"/>
                  <a:gd name="T7" fmla="*/ 38 h 46"/>
                  <a:gd name="T8" fmla="*/ 32 w 46"/>
                  <a:gd name="T9" fmla="*/ 44 h 46"/>
                  <a:gd name="T10" fmla="*/ 22 w 46"/>
                  <a:gd name="T11" fmla="*/ 46 h 46"/>
                  <a:gd name="T12" fmla="*/ 22 w 46"/>
                  <a:gd name="T13" fmla="*/ 46 h 46"/>
                  <a:gd name="T14" fmla="*/ 14 w 46"/>
                  <a:gd name="T15" fmla="*/ 44 h 46"/>
                  <a:gd name="T16" fmla="*/ 6 w 46"/>
                  <a:gd name="T17" fmla="*/ 38 h 46"/>
                  <a:gd name="T18" fmla="*/ 2 w 46"/>
                  <a:gd name="T19" fmla="*/ 32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14 h 46"/>
                  <a:gd name="T26" fmla="*/ 6 w 46"/>
                  <a:gd name="T27" fmla="*/ 6 h 46"/>
                  <a:gd name="T28" fmla="*/ 14 w 46"/>
                  <a:gd name="T29" fmla="*/ 2 h 46"/>
                  <a:gd name="T30" fmla="*/ 22 w 46"/>
                  <a:gd name="T31" fmla="*/ 0 h 46"/>
                  <a:gd name="T32" fmla="*/ 22 w 46"/>
                  <a:gd name="T33" fmla="*/ 0 h 46"/>
                  <a:gd name="T34" fmla="*/ 32 w 46"/>
                  <a:gd name="T35" fmla="*/ 2 h 46"/>
                  <a:gd name="T36" fmla="*/ 38 w 46"/>
                  <a:gd name="T37" fmla="*/ 6 h 46"/>
                  <a:gd name="T38" fmla="*/ 44 w 46"/>
                  <a:gd name="T39" fmla="*/ 14 h 46"/>
                  <a:gd name="T40" fmla="*/ 46 w 46"/>
                  <a:gd name="T41" fmla="*/ 22 h 46"/>
                  <a:gd name="T42" fmla="*/ 46 w 46"/>
                  <a:gd name="T43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2"/>
                    </a:lnTo>
                    <a:lnTo>
                      <a:pt x="38" y="38"/>
                    </a:lnTo>
                    <a:lnTo>
                      <a:pt x="3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4" y="44"/>
                    </a:lnTo>
                    <a:lnTo>
                      <a:pt x="6" y="38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solidFill>
                <a:srgbClr val="5567A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A854D8B-3014-44E0-8760-BA2DB883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71" y="2211710"/>
            <a:ext cx="6386101" cy="2426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33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F4AAC-9529-42C4-B9CA-BAF01B0E2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F6A3A3-2EE4-4BE8-ABDF-97AC1174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Manage Local Fields - Normalization Rules 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CD697-1EB3-4DCC-ADE8-C6F24BF0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5400600" cy="39793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Normalization Rules uses the Drools language to support defining conditions, actions, regular expression, etc. </a:t>
            </a:r>
          </a:p>
          <a:p>
            <a:r>
              <a:rPr lang="en-US" dirty="0"/>
              <a:t>Primo VE provides a normalization template</a:t>
            </a:r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D702F-34C2-4657-A8C6-D637E909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52" y="718067"/>
            <a:ext cx="2943820" cy="1888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C701A-D640-4DCE-97CA-D69F214BC3EB}"/>
              </a:ext>
            </a:extLst>
          </p:cNvPr>
          <p:cNvSpPr txBox="1"/>
          <p:nvPr/>
        </p:nvSpPr>
        <p:spPr>
          <a:xfrm>
            <a:off x="5876652" y="2986955"/>
            <a:ext cx="295232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8000" rIns="0" rtlCol="1">
            <a:spAutoFit/>
          </a:bodyPr>
          <a:lstStyle/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rule "Primo VE - Lds13"</a:t>
            </a:r>
          </a:p>
          <a:p>
            <a:r>
              <a:rPr lang="en-US" sz="1200" dirty="0"/>
              <a:t>        </a:t>
            </a:r>
            <a:r>
              <a:rPr lang="en-US" sz="1200" dirty="0">
                <a:solidFill>
                  <a:srgbClr val="00B050"/>
                </a:solidFill>
              </a:rPr>
              <a:t>when</a:t>
            </a:r>
          </a:p>
          <a:p>
            <a:r>
              <a:rPr lang="en-US" sz="1200" dirty="0"/>
              <a:t>               MARC."091" </a:t>
            </a:r>
            <a:r>
              <a:rPr lang="en-US" sz="1200" dirty="0">
                <a:solidFill>
                  <a:srgbClr val="00B050"/>
                </a:solidFill>
              </a:rPr>
              <a:t>has any </a:t>
            </a:r>
            <a:r>
              <a:rPr lang="en-US" sz="1200" dirty="0"/>
              <a:t>"</a:t>
            </a:r>
            <a:r>
              <a:rPr lang="en-US" sz="1200" dirty="0" err="1"/>
              <a:t>c,d,e</a:t>
            </a:r>
            <a:r>
              <a:rPr lang="en-US" sz="1200" dirty="0"/>
              <a:t>"</a:t>
            </a:r>
          </a:p>
          <a:p>
            <a:r>
              <a:rPr lang="en-US" sz="1200" dirty="0"/>
              <a:t>        </a:t>
            </a:r>
            <a:r>
              <a:rPr lang="en-US" sz="1200" dirty="0">
                <a:solidFill>
                  <a:srgbClr val="00B050"/>
                </a:solidFill>
              </a:rPr>
              <a:t>then</a:t>
            </a:r>
          </a:p>
          <a:p>
            <a:r>
              <a:rPr lang="en-US" sz="1200" dirty="0"/>
              <a:t>               </a:t>
            </a:r>
            <a:r>
              <a:rPr lang="en-US" sz="1200" dirty="0">
                <a:solidFill>
                  <a:srgbClr val="00B050"/>
                </a:solidFill>
              </a:rPr>
              <a:t>set</a:t>
            </a:r>
            <a:r>
              <a:rPr lang="en-US" sz="1200" dirty="0"/>
              <a:t> pnx."display"."lds13" to                                </a:t>
            </a:r>
          </a:p>
          <a:p>
            <a:r>
              <a:rPr lang="en-US" sz="1200" dirty="0"/>
              <a:t>               MARC."091"  </a:t>
            </a:r>
            <a:r>
              <a:rPr lang="en-US" sz="1200" dirty="0">
                <a:solidFill>
                  <a:srgbClr val="00B050"/>
                </a:solidFill>
              </a:rPr>
              <a:t>sub without sort </a:t>
            </a:r>
            <a:r>
              <a:rPr lang="en-US" sz="1200" dirty="0"/>
              <a:t>"</a:t>
            </a:r>
            <a:r>
              <a:rPr lang="en-US" sz="1200" dirty="0" err="1"/>
              <a:t>c,d,e</a:t>
            </a:r>
            <a:r>
              <a:rPr lang="en-US" sz="1200" dirty="0"/>
              <a:t>"</a:t>
            </a:r>
          </a:p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96CD5-A2B9-409C-B032-52AA8E464689}"/>
              </a:ext>
            </a:extLst>
          </p:cNvPr>
          <p:cNvSpPr txBox="1"/>
          <p:nvPr/>
        </p:nvSpPr>
        <p:spPr>
          <a:xfrm>
            <a:off x="6736494" y="2677835"/>
            <a:ext cx="12241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Example: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313906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2E960-0D20-4775-A512-C8ADCE7EA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51A5D-D7CA-4B14-A3C4-6EA46873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Manage Local Fields - Normalization Rules 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7F91-8AF3-4AAB-9A05-4C1F4172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71550"/>
            <a:ext cx="8208912" cy="3979385"/>
          </a:xfrm>
        </p:spPr>
        <p:txBody>
          <a:bodyPr>
            <a:normAutofit/>
          </a:bodyPr>
          <a:lstStyle/>
          <a:p>
            <a:r>
              <a:rPr lang="en-US" dirty="0"/>
              <a:t>Normalization Rules can be used for Display Field or Search and Facet field, each of which has its key functions: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i="1" u="sng" dirty="0"/>
              <a:t>Normalization Rules for Display</a:t>
            </a:r>
          </a:p>
          <a:p>
            <a:r>
              <a:rPr lang="en-US" dirty="0"/>
              <a:t>Can be used as a combination with both methods: </a:t>
            </a:r>
          </a:p>
          <a:p>
            <a:pPr lvl="1"/>
            <a:r>
              <a:rPr lang="en-US" dirty="0"/>
              <a:t>Bibliographic Local Field Mapping</a:t>
            </a:r>
          </a:p>
          <a:p>
            <a:pPr lvl="1"/>
            <a:r>
              <a:rPr lang="en-US" dirty="0"/>
              <a:t>Normalization for Search and Facet</a:t>
            </a:r>
          </a:p>
          <a:p>
            <a:r>
              <a:rPr lang="en-US" dirty="0">
                <a:solidFill>
                  <a:schemeClr val="tx1"/>
                </a:solidFill>
              </a:rPr>
              <a:t>Normalization Rules are applied to the user interface immediately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9144458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25533</TotalTime>
  <Words>611</Words>
  <Application>Microsoft Office PowerPoint</Application>
  <PresentationFormat>On-screen Show (16:9)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Roboto Regular</vt:lpstr>
      <vt:lpstr>Ex_Libris_2020</vt:lpstr>
      <vt:lpstr>Primo VE Normalization for Search and Display</vt:lpstr>
      <vt:lpstr>Primo VE Normalization Suite</vt:lpstr>
      <vt:lpstr>Manage Local Fields</vt:lpstr>
      <vt:lpstr>Manage Local Fields</vt:lpstr>
      <vt:lpstr>Manage Local Fields - Bibliographic Local Field Mapping</vt:lpstr>
      <vt:lpstr>Use Case #1 </vt:lpstr>
      <vt:lpstr>Manage Local Fields</vt:lpstr>
      <vt:lpstr>Manage Local Fields - Normalization Rules </vt:lpstr>
      <vt:lpstr>Manage Local Fields - Normalization Rules </vt:lpstr>
      <vt:lpstr>Manage Local Fields - Normalization Rules </vt:lpstr>
      <vt:lpstr>Manage Local Fields - Normalization Rules </vt:lpstr>
      <vt:lpstr>Use Case #2 </vt:lpstr>
      <vt:lpstr>Manage Local Fields – Comparison of Methods</vt:lpstr>
      <vt:lpstr>Normalization of OTB Display Fields</vt:lpstr>
      <vt:lpstr>Use Case #3 </vt:lpstr>
      <vt:lpstr>Tips and Documentation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Moran Vardi</cp:lastModifiedBy>
  <cp:revision>575</cp:revision>
  <dcterms:created xsi:type="dcterms:W3CDTF">2017-01-02T15:10:30Z</dcterms:created>
  <dcterms:modified xsi:type="dcterms:W3CDTF">2020-08-05T07:01:22Z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