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5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5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7.xml" ContentType="application/vnd.openxmlformats-officedocument.presentationml.notesSlide+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handoutMasterIdLst>
    <p:handoutMasterId r:id="rId69"/>
  </p:handoutMasterIdLst>
  <p:sldIdLst>
    <p:sldId id="300" r:id="rId5"/>
    <p:sldId id="1696" r:id="rId6"/>
    <p:sldId id="1704" r:id="rId7"/>
    <p:sldId id="1759" r:id="rId8"/>
    <p:sldId id="1733" r:id="rId9"/>
    <p:sldId id="1741" r:id="rId10"/>
    <p:sldId id="1761" r:id="rId11"/>
    <p:sldId id="1758" r:id="rId12"/>
    <p:sldId id="1742" r:id="rId13"/>
    <p:sldId id="1744" r:id="rId14"/>
    <p:sldId id="1745" r:id="rId15"/>
    <p:sldId id="1746" r:id="rId16"/>
    <p:sldId id="1747" r:id="rId17"/>
    <p:sldId id="1743" r:id="rId18"/>
    <p:sldId id="1748" r:id="rId19"/>
    <p:sldId id="1749" r:id="rId20"/>
    <p:sldId id="1750" r:id="rId21"/>
    <p:sldId id="1752" r:id="rId22"/>
    <p:sldId id="1720" r:id="rId23"/>
    <p:sldId id="1728" r:id="rId24"/>
    <p:sldId id="1735" r:id="rId25"/>
    <p:sldId id="1729" r:id="rId26"/>
    <p:sldId id="1754" r:id="rId27"/>
    <p:sldId id="1755" r:id="rId28"/>
    <p:sldId id="1756"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58"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1722" r:id="rId59"/>
    <p:sldId id="1673" r:id="rId60"/>
    <p:sldId id="1723" r:id="rId61"/>
    <p:sldId id="310" r:id="rId62"/>
    <p:sldId id="1725" r:id="rId63"/>
    <p:sldId id="1724" r:id="rId64"/>
    <p:sldId id="1717" r:id="rId65"/>
    <p:sldId id="1762" r:id="rId66"/>
    <p:sldId id="1692" r:id="rId67"/>
  </p:sldIdLst>
  <p:sldSz cx="9144000" cy="5143500" type="screen16x9"/>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14" autoAdjust="0"/>
    <p:restoredTop sz="96357" autoAdjust="0"/>
  </p:normalViewPr>
  <p:slideViewPr>
    <p:cSldViewPr>
      <p:cViewPr varScale="1">
        <p:scale>
          <a:sx n="140" d="100"/>
          <a:sy n="140" d="100"/>
        </p:scale>
        <p:origin x="126" y="18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5/17/2020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5/17/2020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1442297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screen is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is a centralized workspace.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Recent activity</a:t>
            </a:r>
            <a:r>
              <a:rPr lang="en-US" sz="1200" kern="1200" dirty="0">
                <a:solidFill>
                  <a:schemeClr val="tx1"/>
                </a:solidFill>
                <a:effectLst/>
                <a:latin typeface="+mn-lt"/>
                <a:ea typeface="+mn-ea"/>
                <a:cs typeface="+mn-cs"/>
              </a:rPr>
              <a:t> shows where I’ve just been.  The first time you log in, this will be blank, but as you start working, your recent activity will show up here.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Most popular</a:t>
            </a:r>
            <a:r>
              <a:rPr lang="en-US" sz="1200" kern="1200" dirty="0">
                <a:solidFill>
                  <a:schemeClr val="tx1"/>
                </a:solidFill>
                <a:effectLst/>
                <a:latin typeface="+mn-lt"/>
                <a:ea typeface="+mn-ea"/>
                <a:cs typeface="+mn-cs"/>
              </a:rPr>
              <a:t> is going to keep track of the places I regularly go.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left I can create, browse and manage objects – generally you won’t be doing these things from here when you first start out – there are other ways to get to this content.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Get Started </a:t>
            </a:r>
            <a:r>
              <a:rPr lang="en-US" sz="1200" kern="1200" dirty="0">
                <a:solidFill>
                  <a:schemeClr val="tx1"/>
                </a:solidFill>
                <a:effectLst/>
                <a:latin typeface="+mn-lt"/>
                <a:ea typeface="+mn-ea"/>
                <a:cs typeface="+mn-cs"/>
              </a:rPr>
              <a:t>area, though, will bring you to Oracle’s documentation for the OBI.  The help files here are not related to the Primo data itself, they’re documentation on how to implement and use OBI.  I’d recommend that you refer to the Primo documentation before going here.   Ex Libris has installed and implemented OBI to work with Alma and Primo in specific ways, and the documentation here covers how to do that as well as how to use some of the features within OBI.</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1810504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also get to the </a:t>
            </a:r>
            <a:r>
              <a:rPr lang="en-US" sz="1200" b="1" kern="1200" dirty="0">
                <a:solidFill>
                  <a:schemeClr val="tx1"/>
                </a:solidFill>
                <a:effectLst/>
                <a:latin typeface="+mn-lt"/>
                <a:ea typeface="+mn-ea"/>
                <a:cs typeface="+mn-cs"/>
              </a:rPr>
              <a:t>Help</a:t>
            </a:r>
            <a:r>
              <a:rPr lang="en-US" sz="1200" kern="1200" dirty="0">
                <a:solidFill>
                  <a:schemeClr val="tx1"/>
                </a:solidFill>
                <a:effectLst/>
                <a:latin typeface="+mn-lt"/>
                <a:ea typeface="+mn-ea"/>
                <a:cs typeface="+mn-cs"/>
              </a:rPr>
              <a:t> documentation here in the top right hand corner.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use this way to access help, you’ll notice that the help content will change to display the topic for the current page you’re 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414012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Favorites</a:t>
            </a:r>
            <a:r>
              <a:rPr lang="en-US" baseline="0" dirty="0">
                <a:effectLst/>
              </a:rPr>
              <a:t> allows you to bookmark objects so that you can access them quickly over and over again.</a:t>
            </a:r>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146229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dashboards gives you a shortcut to all available dashboards that are saved in the</a:t>
            </a:r>
            <a:r>
              <a:rPr lang="en-US" baseline="0" dirty="0"/>
              <a:t> </a:t>
            </a:r>
            <a:r>
              <a:rPr lang="en-US" dirty="0"/>
              <a:t>dedicated dashboard subfolders.</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113814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New option allows you to quickly create new analyses for reports, dashboards, and other objects in the OBI.</a:t>
            </a:r>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193054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Open option</a:t>
            </a:r>
            <a:r>
              <a:rPr lang="en-US" baseline="0" dirty="0"/>
              <a:t> provides a shortcut to the Recent and Most Popular activity.</a:t>
            </a:r>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2794563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Search</a:t>
            </a:r>
            <a:r>
              <a:rPr lang="en-US" baseline="0" dirty="0"/>
              <a:t> allows </a:t>
            </a:r>
            <a:r>
              <a:rPr lang="en-US" dirty="0"/>
              <a:t>you to search the Catalog, which includes all of the objects</a:t>
            </a:r>
            <a:r>
              <a:rPr lang="en-US" baseline="0" dirty="0"/>
              <a:t> </a:t>
            </a:r>
            <a:r>
              <a:rPr lang="en-US" dirty="0"/>
              <a:t>created in OBI.</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233088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 </a:t>
            </a:r>
            <a:r>
              <a:rPr lang="en-US" sz="1200" b="1" kern="1200" dirty="0">
                <a:solidFill>
                  <a:schemeClr val="tx1"/>
                </a:solidFill>
                <a:effectLst/>
                <a:latin typeface="+mn-lt"/>
                <a:ea typeface="+mn-ea"/>
                <a:cs typeface="+mn-cs"/>
              </a:rPr>
              <a:t>Advanced Search</a:t>
            </a:r>
            <a:r>
              <a:rPr lang="en-US" sz="1200" kern="1200" dirty="0">
                <a:solidFill>
                  <a:schemeClr val="tx1"/>
                </a:solidFill>
                <a:effectLst/>
                <a:latin typeface="+mn-lt"/>
                <a:ea typeface="+mn-ea"/>
                <a:cs typeface="+mn-cs"/>
              </a:rPr>
              <a:t> displays the Catalog page in search mode, instead of with the folders pane.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can get back to the Folders by clicking on this icon here to the left of the binoculars icon just above the pane.</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17</a:t>
            </a:fld>
            <a:endParaRPr lang="en-US"/>
          </a:p>
        </p:txBody>
      </p:sp>
    </p:spTree>
    <p:extLst>
      <p:ext uri="{BB962C8B-B14F-4D97-AF65-F5344CB8AC3E}">
        <p14:creationId xmlns:p14="http://schemas.microsoft.com/office/powerpoint/2010/main" val="2836527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last area in the global header I’d like to mention is the </a:t>
            </a:r>
            <a:r>
              <a:rPr lang="en-US" sz="1200" b="1" kern="1200" dirty="0">
                <a:solidFill>
                  <a:schemeClr val="tx1"/>
                </a:solidFill>
                <a:effectLst/>
                <a:latin typeface="+mn-lt"/>
                <a:ea typeface="+mn-ea"/>
                <a:cs typeface="+mn-cs"/>
              </a:rPr>
              <a:t>Account</a:t>
            </a:r>
            <a:r>
              <a:rPr lang="en-US" sz="1200" kern="1200" dirty="0">
                <a:solidFill>
                  <a:schemeClr val="tx1"/>
                </a:solidFill>
                <a:effectLst/>
                <a:latin typeface="+mn-lt"/>
                <a:ea typeface="+mn-ea"/>
                <a:cs typeface="+mn-cs"/>
              </a:rPr>
              <a:t> area.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can see that I’m signed in as the Primo Analytics User, and I could sign out here if I wanted to.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I click the dropdown on my account name, I can go to </a:t>
            </a:r>
            <a:r>
              <a:rPr lang="en-US" sz="1200" b="1" kern="1200" dirty="0">
                <a:solidFill>
                  <a:schemeClr val="tx1"/>
                </a:solidFill>
                <a:effectLst/>
                <a:latin typeface="+mn-lt"/>
                <a:ea typeface="+mn-ea"/>
                <a:cs typeface="+mn-cs"/>
              </a:rPr>
              <a:t>My account</a:t>
            </a:r>
            <a:r>
              <a:rPr lang="en-US" sz="1200" kern="1200" dirty="0">
                <a:solidFill>
                  <a:schemeClr val="tx1"/>
                </a:solidFill>
                <a:effectLst/>
                <a:latin typeface="+mn-lt"/>
                <a:ea typeface="+mn-ea"/>
                <a:cs typeface="+mn-cs"/>
              </a:rPr>
              <a:t> where I can specify preferences like my time zone.</a:t>
            </a:r>
          </a:p>
          <a:p>
            <a:endParaRPr lang="en-US" baseline="0" dirty="0"/>
          </a:p>
          <a:p>
            <a:r>
              <a:rPr lang="en-US" baseline="0" dirty="0"/>
              <a:t>(go to ppt)</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18</a:t>
            </a:fld>
            <a:endParaRPr lang="en-US"/>
          </a:p>
        </p:txBody>
      </p:sp>
    </p:spTree>
    <p:extLst>
      <p:ext uri="{BB962C8B-B14F-4D97-AF65-F5344CB8AC3E}">
        <p14:creationId xmlns:p14="http://schemas.microsoft.com/office/powerpoint/2010/main" val="384813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move on to Dashboards and Reports.</a:t>
            </a:r>
          </a:p>
        </p:txBody>
      </p:sp>
      <p:sp>
        <p:nvSpPr>
          <p:cNvPr id="4" name="Slide Number Placeholder 3"/>
          <p:cNvSpPr>
            <a:spLocks noGrp="1"/>
          </p:cNvSpPr>
          <p:nvPr>
            <p:ph type="sldNum" sz="quarter" idx="5"/>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199386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and welcome to this session, Introduction to Primo Analytics.</a:t>
            </a:r>
          </a:p>
          <a:p>
            <a:endParaRPr lang="en-US" dirty="0"/>
          </a:p>
          <a:p>
            <a:r>
              <a:rPr lang="en-US" dirty="0"/>
              <a:t>My name is Jean Dill, and today, I’ll be showing you how to access and use Primo Analytics to analyze patron usage and run reports on Primo activities.  </a:t>
            </a:r>
          </a:p>
          <a:p>
            <a:endParaRPr lang="en-US" dirty="0"/>
          </a:p>
          <a:p>
            <a:r>
              <a:rPr lang="en-US" dirty="0"/>
              <a:t>Before we get started, I want to thank you all for taking the time to join this session today.  We have a lot of folks attending this webinar, if you have questions, please feel free to ask them through the chat or Q&amp;A interface.  Please understand that I won’t be able to get to all of your questions today, but we will be following up to ensure that we address as many of the questions as we can.  </a:t>
            </a:r>
          </a:p>
          <a:p>
            <a:endParaRPr lang="en-US" dirty="0"/>
          </a:p>
          <a:p>
            <a:r>
              <a:rPr lang="en-US" dirty="0"/>
              <a:t>We’ll also be recording this presentation, and in the next day or so, you’ll be able to access it on the same site you used to register for the session.</a:t>
            </a:r>
          </a:p>
          <a:p>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27261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What are dashboards?</a:t>
            </a:r>
          </a:p>
          <a:p>
            <a:r>
              <a:rPr lang="en-US" dirty="0"/>
              <a:t>Dashboards provide a personalized view of information</a:t>
            </a:r>
          </a:p>
          <a:p>
            <a:r>
              <a:rPr lang="en-US" dirty="0"/>
              <a:t>Can consist of one or more pages</a:t>
            </a:r>
          </a:p>
          <a:p>
            <a:r>
              <a:rPr lang="en-US" dirty="0"/>
              <a:t>Can include reports, graphs, and prompts (objects)</a:t>
            </a:r>
          </a:p>
          <a:p>
            <a:r>
              <a:rPr lang="en-US" dirty="0"/>
              <a:t>Can be shared with other users</a:t>
            </a:r>
          </a:p>
          <a:p>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252270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are responses that return after executing a query. </a:t>
            </a:r>
          </a:p>
          <a:p>
            <a:r>
              <a:rPr lang="en-US" dirty="0"/>
              <a:t>Can be formatted</a:t>
            </a:r>
          </a:p>
          <a:p>
            <a:r>
              <a:rPr lang="en-US" dirty="0"/>
              <a:t>Presented on a dashboard page</a:t>
            </a:r>
          </a:p>
          <a:p>
            <a:r>
              <a:rPr lang="en-US" dirty="0"/>
              <a:t>Saved</a:t>
            </a:r>
          </a:p>
          <a:p>
            <a:r>
              <a:rPr lang="en-US" dirty="0"/>
              <a:t>Shared with other users</a:t>
            </a:r>
          </a:p>
          <a:p>
            <a:endParaRPr lang="en-US" dirty="0"/>
          </a:p>
          <a:p>
            <a:r>
              <a:rPr lang="en-US" dirty="0"/>
              <a:t>Let’s go ahead and see the out of the box dashboards that are available in Analytics.</a:t>
            </a:r>
          </a:p>
          <a:p>
            <a:r>
              <a:rPr lang="en-US" dirty="0"/>
              <a:t>(Go to demo)</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2657908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Remember that the Example Dashboard contains the out of the box reports</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22</a:t>
            </a:fld>
            <a:endParaRPr lang="en-US"/>
          </a:p>
        </p:txBody>
      </p:sp>
    </p:spTree>
    <p:extLst>
      <p:ext uri="{BB962C8B-B14F-4D97-AF65-F5344CB8AC3E}">
        <p14:creationId xmlns:p14="http://schemas.microsoft.com/office/powerpoint/2010/main" val="2079077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 Multiple</a:t>
            </a:r>
            <a:r>
              <a:rPr lang="en-US" baseline="0" dirty="0"/>
              <a:t> reports</a:t>
            </a:r>
          </a:p>
          <a:p>
            <a:r>
              <a:rPr lang="en-US" baseline="0" dirty="0"/>
              <a:t>Tabs</a:t>
            </a:r>
          </a:p>
          <a:p>
            <a:r>
              <a:rPr lang="en-US" baseline="0" dirty="0"/>
              <a:t>Information presented in both graphs and tables</a:t>
            </a:r>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1656807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tabs – usage and popular</a:t>
            </a:r>
            <a:r>
              <a:rPr lang="en-US" baseline="0" dirty="0"/>
              <a:t> searches</a:t>
            </a:r>
          </a:p>
          <a:p>
            <a:endParaRPr lang="en-US" baseline="0" dirty="0"/>
          </a:p>
          <a:p>
            <a:r>
              <a:rPr lang="en-US" dirty="0"/>
              <a:t>The Trends dashboard includes the Actions and Popular Searches reports</a:t>
            </a:r>
            <a:r>
              <a:rPr lang="en-US" baseline="0" dirty="0"/>
              <a:t> (also in Example dashboard)</a:t>
            </a:r>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266661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3192332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330" b="0" dirty="0"/>
              <a:t>First report on the actions tab</a:t>
            </a:r>
          </a:p>
          <a:p>
            <a:pPr marL="0" indent="0">
              <a:buFont typeface="Arial" panose="020B0604020202020204" pitchFamily="34" charset="0"/>
              <a:buNone/>
            </a:pPr>
            <a:r>
              <a:rPr lang="en-US" sz="1330" b="0" dirty="0"/>
              <a:t>Monthly report of actions taken by end users related to search</a:t>
            </a:r>
          </a:p>
          <a:p>
            <a:pPr marL="0" indent="0">
              <a:buFont typeface="Arial" panose="020B0604020202020204" pitchFamily="34" charset="0"/>
              <a:buNone/>
            </a:pPr>
            <a:r>
              <a:rPr lang="en-US" sz="1330" b="0" dirty="0"/>
              <a:t>Left prompt options</a:t>
            </a:r>
          </a:p>
          <a:p>
            <a:pPr marL="456898" lvl="1" indent="0">
              <a:buFont typeface="Arial" panose="020B0604020202020204" pitchFamily="34" charset="0"/>
              <a:buNone/>
            </a:pPr>
            <a:r>
              <a:rPr lang="en-US" sz="1200" b="0" dirty="0"/>
              <a:t>Number of actions per month</a:t>
            </a:r>
          </a:p>
          <a:p>
            <a:pPr marL="456898" lvl="1" indent="0">
              <a:buFont typeface="Arial" panose="020B0604020202020204" pitchFamily="34" charset="0"/>
              <a:buNone/>
            </a:pPr>
            <a:r>
              <a:rPr lang="en-US" sz="1200" b="0" dirty="0">
                <a:solidFill>
                  <a:schemeClr val="bg1">
                    <a:lumMod val="50000"/>
                  </a:schemeClr>
                </a:solidFill>
              </a:rPr>
              <a:t>Number of sessions in which actions were invoked</a:t>
            </a:r>
          </a:p>
          <a:p>
            <a:pPr marL="456898" lvl="1" indent="0">
              <a:buFont typeface="Arial" panose="020B0604020202020204" pitchFamily="34" charset="0"/>
              <a:buNone/>
            </a:pPr>
            <a:r>
              <a:rPr lang="en-US" sz="1200" b="0" dirty="0">
                <a:solidFill>
                  <a:schemeClr val="bg1">
                    <a:lumMod val="50000"/>
                  </a:schemeClr>
                </a:solidFill>
              </a:rPr>
              <a:t>Number of times action was invoked when user signed</a:t>
            </a:r>
          </a:p>
          <a:p>
            <a:pPr marL="0" indent="0">
              <a:buFont typeface="Arial" panose="020B0604020202020204" pitchFamily="34" charset="0"/>
              <a:buNone/>
            </a:pPr>
            <a:r>
              <a:rPr lang="en-US" sz="1330" b="0" dirty="0"/>
              <a:t>Right prompt options</a:t>
            </a:r>
          </a:p>
          <a:p>
            <a:pPr marL="456898" lvl="1" indent="0">
              <a:buFont typeface="Arial" panose="020B0604020202020204" pitchFamily="34" charset="0"/>
              <a:buNone/>
            </a:pPr>
            <a:r>
              <a:rPr lang="en-US" sz="1200" b="0" dirty="0"/>
              <a:t>By count (see the scale/magnitude)</a:t>
            </a:r>
          </a:p>
          <a:p>
            <a:pPr marL="456898" lvl="1" indent="0">
              <a:buFont typeface="Arial" panose="020B0604020202020204" pitchFamily="34" charset="0"/>
              <a:buNone/>
            </a:pPr>
            <a:r>
              <a:rPr lang="en-US" sz="1200" b="0" dirty="0">
                <a:solidFill>
                  <a:schemeClr val="bg1">
                    <a:lumMod val="50000"/>
                  </a:schemeClr>
                </a:solidFill>
              </a:rPr>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26</a:t>
            </a:fld>
            <a:endParaRPr lang="en-US">
              <a:cs typeface="Arial" pitchFamily="34" charset="0"/>
            </a:endParaRPr>
          </a:p>
        </p:txBody>
      </p:sp>
    </p:spTree>
    <p:extLst>
      <p:ext uri="{BB962C8B-B14F-4D97-AF65-F5344CB8AC3E}">
        <p14:creationId xmlns:p14="http://schemas.microsoft.com/office/powerpoint/2010/main" val="2121168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32" b="0" dirty="0"/>
              <a:t>First report on the actions tab</a:t>
            </a:r>
          </a:p>
          <a:p>
            <a:pPr marL="285750" indent="-285750">
              <a:buFont typeface="Arial" panose="020B0604020202020204" pitchFamily="34" charset="0"/>
              <a:buChar char="•"/>
            </a:pPr>
            <a:r>
              <a:rPr lang="en-US" sz="1332" b="0" dirty="0"/>
              <a:t>Monthly report of actions taken by end users related to search</a:t>
            </a:r>
          </a:p>
          <a:p>
            <a:pPr marL="285750" indent="-285750">
              <a:buFont typeface="Arial" panose="020B0604020202020204" pitchFamily="34" charset="0"/>
              <a:buChar char="•"/>
            </a:pPr>
            <a:r>
              <a:rPr lang="en-US" sz="1332" b="0" dirty="0"/>
              <a:t>Left prompt options</a:t>
            </a:r>
          </a:p>
          <a:p>
            <a:pPr marL="628348" lvl="1" indent="-171450">
              <a:buFont typeface="Arial" panose="020B0604020202020204" pitchFamily="34" charset="0"/>
              <a:buChar char="•"/>
            </a:pPr>
            <a:r>
              <a:rPr lang="en-US" sz="1199" b="0" dirty="0"/>
              <a:t>Number of actions per month</a:t>
            </a:r>
          </a:p>
          <a:p>
            <a:pPr marL="628348" lvl="1" indent="-171450">
              <a:buFont typeface="Arial" panose="020B0604020202020204" pitchFamily="34" charset="0"/>
              <a:buChar char="•"/>
            </a:pPr>
            <a:r>
              <a:rPr lang="en-US" sz="1199" b="0" dirty="0">
                <a:solidFill>
                  <a:schemeClr val="bg1">
                    <a:lumMod val="50000"/>
                  </a:schemeClr>
                </a:solidFill>
              </a:rPr>
              <a:t>Number of sessions in which actions were invoked</a:t>
            </a:r>
          </a:p>
          <a:p>
            <a:pPr marL="628348" lvl="1" indent="-171450">
              <a:buFont typeface="Arial" panose="020B0604020202020204" pitchFamily="34" charset="0"/>
              <a:buChar char="•"/>
            </a:pPr>
            <a:r>
              <a:rPr lang="en-US" sz="1199" b="0" dirty="0">
                <a:solidFill>
                  <a:schemeClr val="bg1">
                    <a:lumMod val="50000"/>
                  </a:schemeClr>
                </a:solidFill>
              </a:rPr>
              <a:t>Number of times action was invoked when user signed</a:t>
            </a:r>
          </a:p>
          <a:p>
            <a:pPr marL="285750" indent="-285750">
              <a:buFont typeface="Arial" panose="020B0604020202020204" pitchFamily="34" charset="0"/>
              <a:buChar char="•"/>
            </a:pPr>
            <a:r>
              <a:rPr lang="en-US" sz="1332" b="0" dirty="0"/>
              <a:t>Right prompt options</a:t>
            </a:r>
          </a:p>
          <a:p>
            <a:pPr marL="628348" lvl="1" indent="-171450">
              <a:buFont typeface="Arial" panose="020B0604020202020204" pitchFamily="34" charset="0"/>
              <a:buChar char="•"/>
            </a:pPr>
            <a:r>
              <a:rPr lang="en-US" sz="1199" b="0" dirty="0">
                <a:solidFill>
                  <a:schemeClr val="bg1">
                    <a:lumMod val="50000"/>
                  </a:schemeClr>
                </a:solidFill>
              </a:rPr>
              <a:t>By count (see the scale/magnitude)</a:t>
            </a:r>
          </a:p>
          <a:p>
            <a:pPr marL="628348" lvl="1" indent="-171450">
              <a:buFont typeface="Arial" panose="020B0604020202020204" pitchFamily="34" charset="0"/>
              <a:buChar char="•"/>
            </a:pPr>
            <a:r>
              <a:rPr lang="en-US" sz="1199" b="0"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27</a:t>
            </a:fld>
            <a:endParaRPr lang="en-US">
              <a:cs typeface="Arial" pitchFamily="34" charset="0"/>
            </a:endParaRPr>
          </a:p>
        </p:txBody>
      </p:sp>
    </p:spTree>
    <p:extLst>
      <p:ext uri="{BB962C8B-B14F-4D97-AF65-F5344CB8AC3E}">
        <p14:creationId xmlns:p14="http://schemas.microsoft.com/office/powerpoint/2010/main" val="106413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332" b="0" dirty="0"/>
              <a:t>First report on the actions tab</a:t>
            </a:r>
          </a:p>
          <a:p>
            <a:pPr marL="0" indent="0">
              <a:buFont typeface="Arial" panose="020B0604020202020204" pitchFamily="34" charset="0"/>
              <a:buNone/>
            </a:pPr>
            <a:r>
              <a:rPr lang="en-US" sz="1332" b="0" dirty="0"/>
              <a:t>Monthly report of actions taken by end users related to search</a:t>
            </a:r>
          </a:p>
          <a:p>
            <a:pPr marL="0" indent="0">
              <a:buFont typeface="Arial" panose="020B0604020202020204" pitchFamily="34" charset="0"/>
              <a:buNone/>
            </a:pPr>
            <a:r>
              <a:rPr lang="en-US" sz="1332" b="0" dirty="0"/>
              <a:t>Left prompt options</a:t>
            </a:r>
          </a:p>
          <a:p>
            <a:pPr marL="456898" lvl="1" indent="0">
              <a:buFont typeface="Arial" panose="020B0604020202020204" pitchFamily="34" charset="0"/>
              <a:buNone/>
            </a:pPr>
            <a:r>
              <a:rPr lang="en-US" sz="1199" b="0" dirty="0"/>
              <a:t>Number of actions per month</a:t>
            </a:r>
          </a:p>
          <a:p>
            <a:pPr marL="456898" lvl="1" indent="0">
              <a:buFont typeface="Arial" panose="020B0604020202020204" pitchFamily="34" charset="0"/>
              <a:buNone/>
            </a:pPr>
            <a:r>
              <a:rPr lang="en-US" sz="1199" b="0" dirty="0">
                <a:solidFill>
                  <a:schemeClr val="bg1">
                    <a:lumMod val="50000"/>
                  </a:schemeClr>
                </a:solidFill>
              </a:rPr>
              <a:t>Number of sessions in which actions were invoked</a:t>
            </a:r>
          </a:p>
          <a:p>
            <a:pPr marL="456898" lvl="1" indent="0">
              <a:buFont typeface="Arial" panose="020B0604020202020204" pitchFamily="34" charset="0"/>
              <a:buNone/>
            </a:pPr>
            <a:r>
              <a:rPr lang="en-US" sz="1199" b="0" dirty="0">
                <a:solidFill>
                  <a:schemeClr val="bg1">
                    <a:lumMod val="50000"/>
                  </a:schemeClr>
                </a:solidFill>
              </a:rPr>
              <a:t>Number of times action was invoked when user signed</a:t>
            </a:r>
          </a:p>
          <a:p>
            <a:pPr marL="0" indent="0">
              <a:buFont typeface="Arial" panose="020B0604020202020204" pitchFamily="34" charset="0"/>
              <a:buNone/>
            </a:pPr>
            <a:r>
              <a:rPr lang="en-US" sz="1332" b="0" dirty="0"/>
              <a:t>Right prompt options</a:t>
            </a:r>
          </a:p>
          <a:p>
            <a:pPr marL="456898" lvl="1" indent="0">
              <a:buFont typeface="Arial" panose="020B0604020202020204" pitchFamily="34" charset="0"/>
              <a:buNone/>
            </a:pPr>
            <a:r>
              <a:rPr lang="en-US" sz="1199" b="0" dirty="0">
                <a:solidFill>
                  <a:schemeClr val="bg1">
                    <a:lumMod val="50000"/>
                  </a:schemeClr>
                </a:solidFill>
              </a:rPr>
              <a:t>By count (see the scale/magnitude)</a:t>
            </a:r>
          </a:p>
          <a:p>
            <a:pPr marL="456898" lvl="1" indent="0">
              <a:buFont typeface="Arial" panose="020B0604020202020204" pitchFamily="34" charset="0"/>
              <a:buNone/>
            </a:pPr>
            <a:r>
              <a:rPr lang="en-US" sz="1199" b="0" dirty="0"/>
              <a:t>By percentage (see it in relation to other data)</a:t>
            </a:r>
          </a:p>
          <a:p>
            <a:endParaRPr lang="en-US" b="0"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28</a:t>
            </a:fld>
            <a:endParaRPr lang="en-US">
              <a:cs typeface="Arial" pitchFamily="34" charset="0"/>
            </a:endParaRPr>
          </a:p>
        </p:txBody>
      </p:sp>
    </p:spTree>
    <p:extLst>
      <p:ext uri="{BB962C8B-B14F-4D97-AF65-F5344CB8AC3E}">
        <p14:creationId xmlns:p14="http://schemas.microsoft.com/office/powerpoint/2010/main" val="3695367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report on the actions tab</a:t>
            </a:r>
          </a:p>
          <a:p>
            <a:r>
              <a:rPr lang="en-US" dirty="0"/>
              <a:t>Monthly report of actions taken by end users related to search</a:t>
            </a:r>
          </a:p>
          <a:p>
            <a:r>
              <a:rPr lang="en-US" dirty="0"/>
              <a:t>Left prompt options</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29</a:t>
            </a:fld>
            <a:endParaRPr lang="en-US">
              <a:cs typeface="Arial" pitchFamily="34" charset="0"/>
            </a:endParaRPr>
          </a:p>
        </p:txBody>
      </p:sp>
    </p:spTree>
    <p:extLst>
      <p:ext uri="{BB962C8B-B14F-4D97-AF65-F5344CB8AC3E}">
        <p14:creationId xmlns:p14="http://schemas.microsoft.com/office/powerpoint/2010/main" val="13207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We’ll start with a basic introduction to the Primo Analytics interface itself, and then we’ll take a look at some of the out-of-the-box dashboards and reports that are included by default. </a:t>
            </a:r>
          </a:p>
          <a:p>
            <a:endParaRPr lang="en-US" baseline="0" dirty="0"/>
          </a:p>
          <a:p>
            <a:r>
              <a:rPr lang="en-US" baseline="0" dirty="0"/>
              <a:t>We’ll also see how you can create reports and dashboards of your own.  Then we’ll see how you can schedule these reports.</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a:t>
            </a:fld>
            <a:endParaRPr lang="en-US"/>
          </a:p>
        </p:txBody>
      </p:sp>
    </p:spTree>
    <p:extLst>
      <p:ext uri="{BB962C8B-B14F-4D97-AF65-F5344CB8AC3E}">
        <p14:creationId xmlns:p14="http://schemas.microsoft.com/office/powerpoint/2010/main" val="3804938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report on the actions tab</a:t>
            </a:r>
          </a:p>
          <a:p>
            <a:r>
              <a:rPr lang="en-US" dirty="0"/>
              <a:t>Monthly report of actions taken by end users related to search results </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30</a:t>
            </a:fld>
            <a:endParaRPr lang="en-US">
              <a:cs typeface="Arial" pitchFamily="34" charset="0"/>
            </a:endParaRPr>
          </a:p>
        </p:txBody>
      </p:sp>
    </p:spTree>
    <p:extLst>
      <p:ext uri="{BB962C8B-B14F-4D97-AF65-F5344CB8AC3E}">
        <p14:creationId xmlns:p14="http://schemas.microsoft.com/office/powerpoint/2010/main" val="4090360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report on the actions tab</a:t>
            </a:r>
          </a:p>
          <a:p>
            <a:r>
              <a:rPr lang="en-US" dirty="0"/>
              <a:t>Monthly report of actions taken by end users related to search results </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31</a:t>
            </a:fld>
            <a:endParaRPr lang="en-US">
              <a:cs typeface="Arial" pitchFamily="34" charset="0"/>
            </a:endParaRPr>
          </a:p>
        </p:txBody>
      </p:sp>
    </p:spTree>
    <p:extLst>
      <p:ext uri="{BB962C8B-B14F-4D97-AF65-F5344CB8AC3E}">
        <p14:creationId xmlns:p14="http://schemas.microsoft.com/office/powerpoint/2010/main" val="3771184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report on the actions tab</a:t>
            </a:r>
          </a:p>
          <a:p>
            <a:r>
              <a:rPr lang="en-US" dirty="0"/>
              <a:t>Monthly report of actions taken by end users related to search results </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32</a:t>
            </a:fld>
            <a:endParaRPr lang="en-US">
              <a:cs typeface="Arial" pitchFamily="34" charset="0"/>
            </a:endParaRPr>
          </a:p>
        </p:txBody>
      </p:sp>
    </p:spTree>
    <p:extLst>
      <p:ext uri="{BB962C8B-B14F-4D97-AF65-F5344CB8AC3E}">
        <p14:creationId xmlns:p14="http://schemas.microsoft.com/office/powerpoint/2010/main" val="1090067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report on the actions tab</a:t>
            </a:r>
          </a:p>
          <a:p>
            <a:r>
              <a:rPr lang="en-US" dirty="0"/>
              <a:t>Monthly report of actions taken by end users related to search results </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33</a:t>
            </a:fld>
            <a:endParaRPr lang="en-US">
              <a:cs typeface="Arial" pitchFamily="34" charset="0"/>
            </a:endParaRPr>
          </a:p>
        </p:txBody>
      </p:sp>
    </p:spTree>
    <p:extLst>
      <p:ext uri="{BB962C8B-B14F-4D97-AF65-F5344CB8AC3E}">
        <p14:creationId xmlns:p14="http://schemas.microsoft.com/office/powerpoint/2010/main" val="2993678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report on the actions tab</a:t>
            </a:r>
          </a:p>
          <a:p>
            <a:r>
              <a:rPr lang="en-US" dirty="0"/>
              <a:t>Monthly report of actions taken by end users related to at the document (resource) level</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34</a:t>
            </a:fld>
            <a:endParaRPr lang="en-US">
              <a:cs typeface="Arial" pitchFamily="34" charset="0"/>
            </a:endParaRPr>
          </a:p>
        </p:txBody>
      </p:sp>
    </p:spTree>
    <p:extLst>
      <p:ext uri="{BB962C8B-B14F-4D97-AF65-F5344CB8AC3E}">
        <p14:creationId xmlns:p14="http://schemas.microsoft.com/office/powerpoint/2010/main" val="2065123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report on the actions tab</a:t>
            </a:r>
          </a:p>
          <a:p>
            <a:r>
              <a:rPr lang="en-US" dirty="0"/>
              <a:t>Monthly report of actions taken by end users related to at the document (resource) level</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35</a:t>
            </a:fld>
            <a:endParaRPr lang="en-US">
              <a:cs typeface="Arial" pitchFamily="34" charset="0"/>
            </a:endParaRPr>
          </a:p>
        </p:txBody>
      </p:sp>
    </p:spTree>
    <p:extLst>
      <p:ext uri="{BB962C8B-B14F-4D97-AF65-F5344CB8AC3E}">
        <p14:creationId xmlns:p14="http://schemas.microsoft.com/office/powerpoint/2010/main" val="2475331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report on the actions tab</a:t>
            </a:r>
          </a:p>
          <a:p>
            <a:r>
              <a:rPr lang="en-US" dirty="0"/>
              <a:t>Monthly report of actions taken by end users related to at the document (resource) level</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36</a:t>
            </a:fld>
            <a:endParaRPr lang="en-US">
              <a:cs typeface="Arial" pitchFamily="34" charset="0"/>
            </a:endParaRPr>
          </a:p>
        </p:txBody>
      </p:sp>
    </p:spTree>
    <p:extLst>
      <p:ext uri="{BB962C8B-B14F-4D97-AF65-F5344CB8AC3E}">
        <p14:creationId xmlns:p14="http://schemas.microsoft.com/office/powerpoint/2010/main" val="1539969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report on the actions tab</a:t>
            </a:r>
          </a:p>
          <a:p>
            <a:r>
              <a:rPr lang="en-US" dirty="0"/>
              <a:t>Monthly report of actions taken by end users related to at the document (resource) level</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37</a:t>
            </a:fld>
            <a:endParaRPr lang="en-US">
              <a:cs typeface="Arial" pitchFamily="34" charset="0"/>
            </a:endParaRPr>
          </a:p>
        </p:txBody>
      </p:sp>
    </p:spTree>
    <p:extLst>
      <p:ext uri="{BB962C8B-B14F-4D97-AF65-F5344CB8AC3E}">
        <p14:creationId xmlns:p14="http://schemas.microsoft.com/office/powerpoint/2010/main" val="2603064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and last report on the actions tab</a:t>
            </a:r>
          </a:p>
          <a:p>
            <a:r>
              <a:rPr lang="en-US" dirty="0"/>
              <a:t>Monthly report of actions taken by end users related to general actions like signing in, signing out, and using Find Database (if you have MetaLib)</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38</a:t>
            </a:fld>
            <a:endParaRPr lang="en-US">
              <a:cs typeface="Arial" pitchFamily="34" charset="0"/>
            </a:endParaRPr>
          </a:p>
        </p:txBody>
      </p:sp>
    </p:spTree>
    <p:extLst>
      <p:ext uri="{BB962C8B-B14F-4D97-AF65-F5344CB8AC3E}">
        <p14:creationId xmlns:p14="http://schemas.microsoft.com/office/powerpoint/2010/main" val="1680649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and last report on the actions tab</a:t>
            </a:r>
          </a:p>
          <a:p>
            <a:r>
              <a:rPr lang="en-US" dirty="0"/>
              <a:t>Monthly report of actions taken by end users related to general actions like signing in, signing out, and using Find Database (if you have MetaLib)</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39</a:t>
            </a:fld>
            <a:endParaRPr lang="en-US">
              <a:cs typeface="Arial" pitchFamily="34" charset="0"/>
            </a:endParaRPr>
          </a:p>
        </p:txBody>
      </p:sp>
    </p:spTree>
    <p:extLst>
      <p:ext uri="{BB962C8B-B14F-4D97-AF65-F5344CB8AC3E}">
        <p14:creationId xmlns:p14="http://schemas.microsoft.com/office/powerpoint/2010/main" val="6599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9284">
              <a:defRPr/>
            </a:pPr>
            <a:r>
              <a:rPr lang="en-US" dirty="0"/>
              <a:t>So what are analytics?  Analytics</a:t>
            </a:r>
            <a:r>
              <a:rPr lang="en-US" baseline="0" dirty="0"/>
              <a:t> in Primo allow us to build, customize, and run reports on Primo activities, like what your patrons are searching for, how they’re using facets, if they’re using basic or advanced search, and so on.</a:t>
            </a:r>
          </a:p>
          <a:p>
            <a:pPr defTabSz="999284">
              <a:defRPr/>
            </a:pPr>
            <a:endParaRPr lang="en-US" baseline="0" dirty="0"/>
          </a:p>
          <a:p>
            <a:pPr defTabSz="999284">
              <a:defRPr/>
            </a:pPr>
            <a:r>
              <a:rPr lang="en-US" dirty="0"/>
              <a:t>Primo Analytics is</a:t>
            </a:r>
            <a:r>
              <a:rPr lang="en-US" baseline="0" dirty="0"/>
              <a:t> built on the Oracle Business Intelligence Enterprise Edition platform, or </a:t>
            </a:r>
            <a:r>
              <a:rPr lang="en-US" dirty="0"/>
              <a:t>OBIEE.</a:t>
            </a:r>
            <a:r>
              <a:rPr lang="en-US" baseline="0" dirty="0"/>
              <a:t>  It’s a</a:t>
            </a:r>
            <a:r>
              <a:rPr lang="en-US" dirty="0"/>
              <a:t> powerful</a:t>
            </a:r>
            <a:r>
              <a:rPr lang="en-US" baseline="0" dirty="0"/>
              <a:t> tool for data analysis – which makes it pretty complicated as well.  If you’re using Alma Analytics, OBIEE is going to be familiar to you.  </a:t>
            </a:r>
          </a:p>
          <a:p>
            <a:pPr defTabSz="999284">
              <a:defRPr/>
            </a:pPr>
            <a:endParaRPr lang="en-US" baseline="0" dirty="0"/>
          </a:p>
          <a:p>
            <a:pPr defTabSz="999284">
              <a:defRPr/>
            </a:pPr>
            <a:r>
              <a:rPr lang="en-US" baseline="0" dirty="0"/>
              <a:t>If not, that’s OK too.  Hopefully today we’ll get you started on the path to understanding how these analytics work, as well as the data that’s available to report on.</a:t>
            </a:r>
          </a:p>
          <a:p>
            <a:pPr defTabSz="999284">
              <a:defRPr/>
            </a:pPr>
            <a:endParaRPr lang="en-US" dirty="0"/>
          </a:p>
          <a:p>
            <a:pPr defTabSz="999284">
              <a:defRPr/>
            </a:pP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2722740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and last report on the actions tab</a:t>
            </a:r>
          </a:p>
          <a:p>
            <a:r>
              <a:rPr lang="en-US" dirty="0"/>
              <a:t>Monthly report of actions taken by end users related to general actions like signing in, signing out, and using Find Database (if you have MetaLib)</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40</a:t>
            </a:fld>
            <a:endParaRPr lang="en-US">
              <a:cs typeface="Arial" pitchFamily="34" charset="0"/>
            </a:endParaRPr>
          </a:p>
        </p:txBody>
      </p:sp>
    </p:spTree>
    <p:extLst>
      <p:ext uri="{BB962C8B-B14F-4D97-AF65-F5344CB8AC3E}">
        <p14:creationId xmlns:p14="http://schemas.microsoft.com/office/powerpoint/2010/main" val="1387700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and last report on the actions tab</a:t>
            </a:r>
          </a:p>
          <a:p>
            <a:r>
              <a:rPr lang="en-US" dirty="0"/>
              <a:t>Monthly report of actions taken by end users related to general actions like signing in, signing out, and using Find Database (if you have MetaLib)</a:t>
            </a:r>
          </a:p>
          <a:p>
            <a:r>
              <a:rPr lang="en-US" dirty="0"/>
              <a:t>Left prompt options (at the top)</a:t>
            </a:r>
          </a:p>
          <a:p>
            <a:pPr lvl="1"/>
            <a:r>
              <a:rPr lang="en-US" dirty="0"/>
              <a:t>Number of actions per month</a:t>
            </a:r>
          </a:p>
          <a:p>
            <a:pPr lvl="1"/>
            <a:r>
              <a:rPr lang="en-US" dirty="0"/>
              <a:t>Number of sessions in which actions were invoked</a:t>
            </a:r>
          </a:p>
          <a:p>
            <a:pPr lvl="1"/>
            <a:r>
              <a:rPr lang="en-US" dirty="0"/>
              <a:t>Number of times action was invoked when user signed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41</a:t>
            </a:fld>
            <a:endParaRPr lang="en-US">
              <a:cs typeface="Arial" pitchFamily="34" charset="0"/>
            </a:endParaRPr>
          </a:p>
        </p:txBody>
      </p:sp>
    </p:spTree>
    <p:extLst>
      <p:ext uri="{BB962C8B-B14F-4D97-AF65-F5344CB8AC3E}">
        <p14:creationId xmlns:p14="http://schemas.microsoft.com/office/powerpoint/2010/main" val="2721581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report of devices used to access Primo</a:t>
            </a:r>
          </a:p>
          <a:p>
            <a:r>
              <a:rPr lang="en-US" dirty="0"/>
              <a:t>Measures actions and sessions by </a:t>
            </a:r>
          </a:p>
          <a:p>
            <a:pPr lvl="1"/>
            <a:r>
              <a:rPr lang="en-US" dirty="0">
                <a:solidFill>
                  <a:schemeClr val="tx1"/>
                </a:solidFill>
              </a:rPr>
              <a:t>Device Type (laptop,</a:t>
            </a:r>
            <a:r>
              <a:rPr lang="en-US" baseline="0" dirty="0">
                <a:solidFill>
                  <a:schemeClr val="tx1"/>
                </a:solidFill>
              </a:rPr>
              <a:t> android, </a:t>
            </a:r>
            <a:r>
              <a:rPr lang="en-US" baseline="0" dirty="0" err="1">
                <a:solidFill>
                  <a:schemeClr val="tx1"/>
                </a:solidFill>
              </a:rPr>
              <a:t>ipad</a:t>
            </a:r>
            <a:r>
              <a:rPr lang="en-US" baseline="0" dirty="0">
                <a:solidFill>
                  <a:schemeClr val="tx1"/>
                </a:solidFill>
              </a:rPr>
              <a:t>, </a:t>
            </a:r>
            <a:r>
              <a:rPr lang="en-US" baseline="0" dirty="0" err="1">
                <a:solidFill>
                  <a:schemeClr val="tx1"/>
                </a:solidFill>
              </a:rPr>
              <a:t>iphone</a:t>
            </a:r>
            <a:r>
              <a:rPr lang="en-US" baseline="0" dirty="0">
                <a:solidFill>
                  <a:schemeClr val="tx1"/>
                </a:solidFill>
              </a:rPr>
              <a:t>)</a:t>
            </a:r>
            <a:endParaRPr lang="en-US" dirty="0">
              <a:solidFill>
                <a:schemeClr val="tx1"/>
              </a:solidFill>
            </a:endParaRPr>
          </a:p>
          <a:p>
            <a:pPr lvl="1"/>
            <a:r>
              <a:rPr lang="en-US" dirty="0">
                <a:solidFill>
                  <a:schemeClr val="tx1"/>
                </a:solidFill>
              </a:rPr>
              <a:t>Operating System</a:t>
            </a:r>
          </a:p>
          <a:p>
            <a:pPr lvl="1"/>
            <a:r>
              <a:rPr lang="en-US" dirty="0">
                <a:solidFill>
                  <a:schemeClr val="tx1"/>
                </a:solidFill>
              </a:rPr>
              <a:t>Browser Type</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42</a:t>
            </a:fld>
            <a:endParaRPr lang="en-US">
              <a:cs typeface="Arial" pitchFamily="34" charset="0"/>
            </a:endParaRPr>
          </a:p>
        </p:txBody>
      </p:sp>
    </p:spTree>
    <p:extLst>
      <p:ext uri="{BB962C8B-B14F-4D97-AF65-F5344CB8AC3E}">
        <p14:creationId xmlns:p14="http://schemas.microsoft.com/office/powerpoint/2010/main" val="404506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report of the number of times specific facets were used</a:t>
            </a:r>
          </a:p>
          <a:p>
            <a:r>
              <a:rPr lang="en-US" dirty="0"/>
              <a:t>Left prompt options</a:t>
            </a:r>
          </a:p>
          <a:p>
            <a:pPr lvl="1"/>
            <a:r>
              <a:rPr lang="en-US" dirty="0"/>
              <a:t>Number of times facets were used per month</a:t>
            </a:r>
          </a:p>
          <a:p>
            <a:pPr lvl="1"/>
            <a:r>
              <a:rPr lang="en-US" dirty="0"/>
              <a:t>Number of sessions in which facets were used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43</a:t>
            </a:fld>
            <a:endParaRPr lang="en-US">
              <a:cs typeface="Arial" pitchFamily="34" charset="0"/>
            </a:endParaRPr>
          </a:p>
        </p:txBody>
      </p:sp>
    </p:spTree>
    <p:extLst>
      <p:ext uri="{BB962C8B-B14F-4D97-AF65-F5344CB8AC3E}">
        <p14:creationId xmlns:p14="http://schemas.microsoft.com/office/powerpoint/2010/main" val="2245668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report of the number of times specific facets were used</a:t>
            </a:r>
          </a:p>
          <a:p>
            <a:r>
              <a:rPr lang="en-US" dirty="0"/>
              <a:t>Left prompt options</a:t>
            </a:r>
          </a:p>
          <a:p>
            <a:pPr lvl="1"/>
            <a:r>
              <a:rPr lang="en-US" dirty="0"/>
              <a:t>Number of times facets were used per month</a:t>
            </a:r>
          </a:p>
          <a:p>
            <a:pPr lvl="1"/>
            <a:r>
              <a:rPr lang="en-US" dirty="0"/>
              <a:t>Number of sessions in which facets were used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44</a:t>
            </a:fld>
            <a:endParaRPr lang="en-US">
              <a:cs typeface="Arial" pitchFamily="34" charset="0"/>
            </a:endParaRPr>
          </a:p>
        </p:txBody>
      </p:sp>
    </p:spTree>
    <p:extLst>
      <p:ext uri="{BB962C8B-B14F-4D97-AF65-F5344CB8AC3E}">
        <p14:creationId xmlns:p14="http://schemas.microsoft.com/office/powerpoint/2010/main" val="1243466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report of the number of times specific facets were used</a:t>
            </a:r>
          </a:p>
          <a:p>
            <a:r>
              <a:rPr lang="en-US" dirty="0"/>
              <a:t>Left prompt options</a:t>
            </a:r>
          </a:p>
          <a:p>
            <a:pPr lvl="1"/>
            <a:r>
              <a:rPr lang="en-US" dirty="0"/>
              <a:t>Number of times facets were used per month</a:t>
            </a:r>
          </a:p>
          <a:p>
            <a:pPr lvl="1"/>
            <a:r>
              <a:rPr lang="en-US" dirty="0"/>
              <a:t>Number of sessions in which facets were used</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45</a:t>
            </a:fld>
            <a:endParaRPr lang="en-US">
              <a:cs typeface="Arial" pitchFamily="34" charset="0"/>
            </a:endParaRPr>
          </a:p>
        </p:txBody>
      </p:sp>
    </p:spTree>
    <p:extLst>
      <p:ext uri="{BB962C8B-B14F-4D97-AF65-F5344CB8AC3E}">
        <p14:creationId xmlns:p14="http://schemas.microsoft.com/office/powerpoint/2010/main" val="4015365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report of the number of sessions divided by location of end user</a:t>
            </a:r>
          </a:p>
          <a:p>
            <a:r>
              <a:rPr lang="en-US" dirty="0"/>
              <a:t>Left prompt options</a:t>
            </a:r>
          </a:p>
          <a:p>
            <a:pPr lvl="1"/>
            <a:r>
              <a:rPr lang="en-US" dirty="0"/>
              <a:t>Number of sessions</a:t>
            </a:r>
          </a:p>
          <a:p>
            <a:pPr lvl="1"/>
            <a:r>
              <a:rPr lang="en-US" dirty="0"/>
              <a:t>Average duration of sessions</a:t>
            </a:r>
          </a:p>
          <a:p>
            <a:pPr lvl="1"/>
            <a:r>
              <a:rPr lang="en-US" dirty="0"/>
              <a:t>Total number of actions taken</a:t>
            </a:r>
          </a:p>
          <a:p>
            <a:pPr lvl="1"/>
            <a:r>
              <a:rPr lang="en-US" dirty="0"/>
              <a:t>Number of times users signed in within a session</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46</a:t>
            </a:fld>
            <a:endParaRPr lang="en-US">
              <a:cs typeface="Arial" pitchFamily="34" charset="0"/>
            </a:endParaRPr>
          </a:p>
        </p:txBody>
      </p:sp>
    </p:spTree>
    <p:extLst>
      <p:ext uri="{BB962C8B-B14F-4D97-AF65-F5344CB8AC3E}">
        <p14:creationId xmlns:p14="http://schemas.microsoft.com/office/powerpoint/2010/main" val="597737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report of the number of sessions divided by location of end user</a:t>
            </a:r>
          </a:p>
          <a:p>
            <a:r>
              <a:rPr lang="en-US" dirty="0"/>
              <a:t>Left prompt options</a:t>
            </a:r>
          </a:p>
          <a:p>
            <a:pPr lvl="1"/>
            <a:r>
              <a:rPr lang="en-US" dirty="0"/>
              <a:t>Number of sessions</a:t>
            </a:r>
          </a:p>
          <a:p>
            <a:pPr lvl="1"/>
            <a:r>
              <a:rPr lang="en-US" dirty="0"/>
              <a:t>Average duration of sessions</a:t>
            </a:r>
          </a:p>
          <a:p>
            <a:pPr lvl="1"/>
            <a:r>
              <a:rPr lang="en-US" dirty="0"/>
              <a:t>Total number of actions taken</a:t>
            </a:r>
          </a:p>
          <a:p>
            <a:pPr lvl="1"/>
            <a:r>
              <a:rPr lang="en-US" dirty="0"/>
              <a:t>Number of times users signed in within a session</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47</a:t>
            </a:fld>
            <a:endParaRPr lang="en-US">
              <a:cs typeface="Arial" pitchFamily="34" charset="0"/>
            </a:endParaRPr>
          </a:p>
        </p:txBody>
      </p:sp>
    </p:spTree>
    <p:extLst>
      <p:ext uri="{BB962C8B-B14F-4D97-AF65-F5344CB8AC3E}">
        <p14:creationId xmlns:p14="http://schemas.microsoft.com/office/powerpoint/2010/main" val="4152143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report of the number of sessions divided by location of end user</a:t>
            </a:r>
          </a:p>
          <a:p>
            <a:r>
              <a:rPr lang="en-US" dirty="0"/>
              <a:t>Left prompt options</a:t>
            </a:r>
          </a:p>
          <a:p>
            <a:pPr lvl="1"/>
            <a:r>
              <a:rPr lang="en-US" dirty="0"/>
              <a:t>Number of sessions</a:t>
            </a:r>
          </a:p>
          <a:p>
            <a:pPr lvl="1"/>
            <a:r>
              <a:rPr lang="en-US" dirty="0"/>
              <a:t>Average duration of sessions</a:t>
            </a:r>
          </a:p>
          <a:p>
            <a:pPr lvl="1"/>
            <a:r>
              <a:rPr lang="en-US" dirty="0"/>
              <a:t>Total number of actions taken</a:t>
            </a:r>
          </a:p>
          <a:p>
            <a:pPr lvl="1"/>
            <a:r>
              <a:rPr lang="en-US" dirty="0"/>
              <a:t>Number of times users signed in within a session</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48</a:t>
            </a:fld>
            <a:endParaRPr lang="en-US">
              <a:cs typeface="Arial" pitchFamily="34" charset="0"/>
            </a:endParaRPr>
          </a:p>
        </p:txBody>
      </p:sp>
    </p:spTree>
    <p:extLst>
      <p:ext uri="{BB962C8B-B14F-4D97-AF65-F5344CB8AC3E}">
        <p14:creationId xmlns:p14="http://schemas.microsoft.com/office/powerpoint/2010/main" val="258665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report of the number of sessions divided by location of end user</a:t>
            </a:r>
          </a:p>
          <a:p>
            <a:r>
              <a:rPr lang="en-US" dirty="0"/>
              <a:t>Left prompt options</a:t>
            </a:r>
          </a:p>
          <a:p>
            <a:pPr lvl="1"/>
            <a:r>
              <a:rPr lang="en-US" dirty="0"/>
              <a:t>Number of sessions</a:t>
            </a:r>
          </a:p>
          <a:p>
            <a:pPr lvl="1"/>
            <a:r>
              <a:rPr lang="en-US" dirty="0"/>
              <a:t>Average duration of sessions</a:t>
            </a:r>
          </a:p>
          <a:p>
            <a:pPr lvl="1"/>
            <a:r>
              <a:rPr lang="en-US" dirty="0"/>
              <a:t>Total number of actions taken</a:t>
            </a:r>
          </a:p>
          <a:p>
            <a:pPr lvl="1"/>
            <a:r>
              <a:rPr lang="en-US" dirty="0"/>
              <a:t>Number of times users signed in within a session</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49</a:t>
            </a:fld>
            <a:endParaRPr lang="en-US">
              <a:cs typeface="Arial" pitchFamily="34" charset="0"/>
            </a:endParaRPr>
          </a:p>
        </p:txBody>
      </p:sp>
    </p:spTree>
    <p:extLst>
      <p:ext uri="{BB962C8B-B14F-4D97-AF65-F5344CB8AC3E}">
        <p14:creationId xmlns:p14="http://schemas.microsoft.com/office/powerpoint/2010/main" val="182566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9284">
              <a:defRPr/>
            </a:pPr>
            <a:r>
              <a:rPr lang="en-US" dirty="0"/>
              <a:t>Now, we support two different Primo administrative interfaces, and it’s possible to access Analytics from each one.   I’d like to conduct a quick poll to see which one you’re using.  Let me get WebEx set up to give you the options – if you can, take a moment and select which Primo interface you use to access your Primo configurations.  If you don’t know, or don’t have access to Primo yet, don’t worry – just select ‘don’t know’.</a:t>
            </a:r>
          </a:p>
          <a:p>
            <a:pPr defTabSz="999284">
              <a:defRPr/>
            </a:pPr>
            <a:endParaRPr lang="en-US" baseline="0" dirty="0"/>
          </a:p>
          <a:p>
            <a:pPr defTabSz="999284">
              <a:defRPr/>
            </a:pPr>
            <a:r>
              <a:rPr lang="en-US" baseline="0" dirty="0"/>
              <a:t>If you’re using Primo without Alma, generally you’re going to be accessing the Primo administrative interface using the Back Office.  If you have Alma, most likely you’re going to be using Primo VE, unless you had Primo before you implemented Alma and haven’t switched over yet. </a:t>
            </a:r>
          </a:p>
          <a:p>
            <a:pPr defTabSz="999284">
              <a:defRPr/>
            </a:pPr>
            <a:endParaRPr lang="en-US" baseline="0" dirty="0"/>
          </a:p>
          <a:p>
            <a:pPr defTabSz="999284">
              <a:defRPr/>
            </a:pPr>
            <a:r>
              <a:rPr lang="en-US" baseline="0" dirty="0"/>
              <a:t>OK – thank you!</a:t>
            </a:r>
          </a:p>
          <a:p>
            <a:pPr defTabSz="999284">
              <a:defRPr/>
            </a:pPr>
            <a:endParaRPr lang="en-US" baseline="0" dirty="0"/>
          </a:p>
          <a:p>
            <a:pPr defTabSz="999284">
              <a:defRPr/>
            </a:pPr>
            <a:r>
              <a:rPr lang="en-US" baseline="0" dirty="0"/>
              <a:t>Now it doesn’t matter how you get to Primo Analytics – the OBI interface is the same.  There are a few differences in what’s available to report on, and I’ll point those out as we go, but for the most part, they’re the same. </a:t>
            </a:r>
          </a:p>
        </p:txBody>
      </p:sp>
      <p:sp>
        <p:nvSpPr>
          <p:cNvPr id="4" name="Slide Number Placeholder 3"/>
          <p:cNvSpPr>
            <a:spLocks noGrp="1"/>
          </p:cNvSpPr>
          <p:nvPr>
            <p:ph type="sldNum" sz="quarter" idx="5"/>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23751450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report of the number of sessions divided by location of end user</a:t>
            </a:r>
          </a:p>
          <a:p>
            <a:r>
              <a:rPr lang="en-US" dirty="0"/>
              <a:t>Left prompt options</a:t>
            </a:r>
          </a:p>
          <a:p>
            <a:pPr lvl="1"/>
            <a:r>
              <a:rPr lang="en-US" dirty="0"/>
              <a:t>Number of sessions</a:t>
            </a:r>
          </a:p>
          <a:p>
            <a:pPr lvl="1"/>
            <a:r>
              <a:rPr lang="en-US" dirty="0"/>
              <a:t>Average duration of sessions</a:t>
            </a:r>
          </a:p>
          <a:p>
            <a:pPr lvl="1"/>
            <a:r>
              <a:rPr lang="en-US" dirty="0"/>
              <a:t>Total number of actions taken</a:t>
            </a:r>
          </a:p>
          <a:p>
            <a:pPr lvl="1"/>
            <a:r>
              <a:rPr lang="en-US" dirty="0"/>
              <a:t>Number of times users signed in within a session</a:t>
            </a:r>
          </a:p>
          <a:p>
            <a:r>
              <a:rPr lang="en-US" dirty="0"/>
              <a:t>Right prompt options</a:t>
            </a:r>
          </a:p>
          <a:p>
            <a:pPr lvl="1"/>
            <a:r>
              <a:rPr lang="en-US" dirty="0"/>
              <a:t>By count (see the scale/magnitude)</a:t>
            </a:r>
          </a:p>
          <a:p>
            <a:pPr lvl="1"/>
            <a:r>
              <a:rPr lang="en-US" dirty="0"/>
              <a:t>By percentage (see it in relation to other data)</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50</a:t>
            </a:fld>
            <a:endParaRPr lang="en-US">
              <a:cs typeface="Arial" pitchFamily="34" charset="0"/>
            </a:endParaRPr>
          </a:p>
        </p:txBody>
      </p:sp>
    </p:spTree>
    <p:extLst>
      <p:ext uri="{BB962C8B-B14F-4D97-AF65-F5344CB8AC3E}">
        <p14:creationId xmlns:p14="http://schemas.microsoft.com/office/powerpoint/2010/main" val="2211737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report of the number of sessions divided by location of end user</a:t>
            </a:r>
          </a:p>
          <a:p>
            <a:r>
              <a:rPr lang="en-US" dirty="0"/>
              <a:t>Left report- see search terms for last full month, adjust to see previous months</a:t>
            </a:r>
          </a:p>
          <a:p>
            <a:r>
              <a:rPr lang="en-US" dirty="0"/>
              <a:t>Right report - see search terms totals for current year so far</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51</a:t>
            </a:fld>
            <a:endParaRPr lang="en-US">
              <a:cs typeface="Arial" pitchFamily="34" charset="0"/>
            </a:endParaRPr>
          </a:p>
        </p:txBody>
      </p:sp>
    </p:spTree>
    <p:extLst>
      <p:ext uri="{BB962C8B-B14F-4D97-AF65-F5344CB8AC3E}">
        <p14:creationId xmlns:p14="http://schemas.microsoft.com/office/powerpoint/2010/main" val="7000797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of searches that found no results</a:t>
            </a:r>
          </a:p>
          <a:p>
            <a:r>
              <a:rPr lang="en-US" dirty="0"/>
              <a:t>Select month in prompt at the top left</a:t>
            </a:r>
          </a:p>
          <a:p>
            <a:r>
              <a:rPr lang="en-US" dirty="0"/>
              <a:t>Data for this report is available only from the Primo July 2015 release and after</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52</a:t>
            </a:fld>
            <a:endParaRPr lang="en-US">
              <a:cs typeface="Arial" pitchFamily="34" charset="0"/>
            </a:endParaRPr>
          </a:p>
        </p:txBody>
      </p:sp>
    </p:spTree>
    <p:extLst>
      <p:ext uri="{BB962C8B-B14F-4D97-AF65-F5344CB8AC3E}">
        <p14:creationId xmlns:p14="http://schemas.microsoft.com/office/powerpoint/2010/main" val="18061184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Report of pipes that ran for your institution</a:t>
            </a:r>
          </a:p>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53</a:t>
            </a:fld>
            <a:endParaRPr lang="en-US">
              <a:cs typeface="Arial" pitchFamily="34" charset="0"/>
            </a:endParaRPr>
          </a:p>
        </p:txBody>
      </p:sp>
    </p:spTree>
    <p:extLst>
      <p:ext uri="{BB962C8B-B14F-4D97-AF65-F5344CB8AC3E}">
        <p14:creationId xmlns:p14="http://schemas.microsoft.com/office/powerpoint/2010/main" val="423813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332" b="0" dirty="0"/>
              <a:t>Monthly report of the number of PNX records per data source</a:t>
            </a:r>
          </a:p>
          <a:p>
            <a:pPr marL="0" indent="0">
              <a:buFont typeface="Arial" panose="020B0604020202020204" pitchFamily="34" charset="0"/>
              <a:buNone/>
            </a:pPr>
            <a:r>
              <a:rPr lang="en-US" sz="1332" b="0" dirty="0"/>
              <a:t>Prompt at top left shows</a:t>
            </a:r>
          </a:p>
          <a:p>
            <a:pPr marL="456898" lvl="1" indent="0">
              <a:buFont typeface="Arial" panose="020B0604020202020204" pitchFamily="34" charset="0"/>
              <a:buNone/>
            </a:pPr>
            <a:r>
              <a:rPr lang="en-US" sz="1332" b="0" dirty="0"/>
              <a:t>Number of records</a:t>
            </a:r>
          </a:p>
          <a:p>
            <a:pPr marL="456898" lvl="1" indent="0">
              <a:buFont typeface="Arial" panose="020B0604020202020204" pitchFamily="34" charset="0"/>
              <a:buNone/>
            </a:pPr>
            <a:r>
              <a:rPr lang="en-US" sz="1332" b="0" dirty="0"/>
              <a:t>Number of FRBR groups</a:t>
            </a:r>
          </a:p>
          <a:p>
            <a:pPr marL="456898" lvl="1" indent="0">
              <a:buFont typeface="Arial" panose="020B0604020202020204" pitchFamily="34" charset="0"/>
              <a:buNone/>
            </a:pPr>
            <a:r>
              <a:rPr lang="en-US" sz="1332" b="0" dirty="0"/>
              <a:t>Number of DEDUP groups</a:t>
            </a:r>
          </a:p>
          <a:p>
            <a:endParaRPr lang="en-US" dirty="0"/>
          </a:p>
          <a:p>
            <a:r>
              <a:rPr lang="en-US" dirty="0"/>
              <a:t>Go back to </a:t>
            </a:r>
            <a:r>
              <a:rPr lang="en-US" dirty="0" err="1"/>
              <a:t>ppt</a:t>
            </a:r>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54</a:t>
            </a:fld>
            <a:endParaRPr lang="en-US">
              <a:cs typeface="Arial" pitchFamily="34" charset="0"/>
            </a:endParaRPr>
          </a:p>
        </p:txBody>
      </p:sp>
    </p:spTree>
    <p:extLst>
      <p:ext uri="{BB962C8B-B14F-4D97-AF65-F5344CB8AC3E}">
        <p14:creationId xmlns:p14="http://schemas.microsoft.com/office/powerpoint/2010/main" val="3976678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demo</a:t>
            </a:r>
          </a:p>
        </p:txBody>
      </p:sp>
      <p:sp>
        <p:nvSpPr>
          <p:cNvPr id="4" name="Slide Number Placeholder 3"/>
          <p:cNvSpPr>
            <a:spLocks noGrp="1"/>
          </p:cNvSpPr>
          <p:nvPr>
            <p:ph type="sldNum" sz="quarter" idx="5"/>
          </p:nvPr>
        </p:nvSpPr>
        <p:spPr/>
        <p:txBody>
          <a:bodyPr/>
          <a:lstStyle/>
          <a:p>
            <a:fld id="{1367401B-FB73-460B-B34B-AE2D26C8FE60}" type="slidenum">
              <a:rPr lang="en-US" smtClean="0"/>
              <a:t>56</a:t>
            </a:fld>
            <a:endParaRPr lang="en-US"/>
          </a:p>
        </p:txBody>
      </p:sp>
    </p:spTree>
    <p:extLst>
      <p:ext uri="{BB962C8B-B14F-4D97-AF65-F5344CB8AC3E}">
        <p14:creationId xmlns:p14="http://schemas.microsoft.com/office/powerpoint/2010/main" val="2473191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Analytics reports can be made available to Alma users as Scheduled Reports. Users with any of the  required roles can subscribe to the report and receive it in an email.</a:t>
            </a:r>
          </a:p>
          <a:p>
            <a:endParaRPr lang="en-US" dirty="0"/>
          </a:p>
          <a:p>
            <a:r>
              <a:rPr lang="en-US" dirty="0"/>
              <a:t>In the main Alma menu, go to Analytics &gt; Analytics Objects List. </a:t>
            </a:r>
          </a:p>
          <a:p>
            <a:endParaRPr lang="en-US" dirty="0"/>
          </a:p>
          <a:p>
            <a:r>
              <a:rPr lang="en-US" dirty="0"/>
              <a:t>We are going to create a new scheduled report, so we will start by clicking Add New Analytics Object, then selecting Add New Alma Analytics Object.</a:t>
            </a:r>
          </a:p>
          <a:p>
            <a:endParaRPr lang="en-US" dirty="0"/>
          </a:p>
          <a:p>
            <a:r>
              <a:rPr lang="en-US" dirty="0"/>
              <a:t>This opens the Alma Analytics Object configuration screen. </a:t>
            </a:r>
          </a:p>
          <a:p>
            <a:endParaRPr lang="en-US" dirty="0"/>
          </a:p>
          <a:p>
            <a:r>
              <a:rPr lang="en-US" dirty="0"/>
              <a:t>We'll enter a Title for the Scheduled Report. This title is displayed at the top of the report when it's delivered.  Then we'll select the folder in Analytics that contains the report.</a:t>
            </a:r>
          </a:p>
          <a:p>
            <a:endParaRPr lang="en-US" dirty="0"/>
          </a:p>
          <a:p>
            <a:r>
              <a:rPr lang="en-US" dirty="0"/>
              <a:t>Now we can select the name of the report. </a:t>
            </a:r>
          </a:p>
          <a:p>
            <a:endParaRPr lang="en-US" dirty="0"/>
          </a:p>
          <a:p>
            <a:r>
              <a:rPr lang="en-US" dirty="0"/>
              <a:t>In the “Type” field, we will set that to Scheduled Report.  Notice that once the scheduled report option is selected, there are several additional fields that become available.</a:t>
            </a:r>
          </a:p>
          <a:p>
            <a:endParaRPr lang="en-US" dirty="0"/>
          </a:p>
          <a:p>
            <a:r>
              <a:rPr lang="en-US" dirty="0"/>
              <a:t>Here we can provide a description for the Scheduled Report.  This description displays in the Analytics Objects List.</a:t>
            </a:r>
          </a:p>
          <a:p>
            <a:endParaRPr lang="en-US" dirty="0"/>
          </a:p>
          <a:p>
            <a:r>
              <a:rPr lang="en-US" dirty="0"/>
              <a:t>We'll select the Format of the report attachment, which can be PDF, excel, or text.</a:t>
            </a:r>
          </a:p>
          <a:p>
            <a:endParaRPr lang="en-US" dirty="0"/>
          </a:p>
          <a:p>
            <a:r>
              <a:rPr lang="en-US" dirty="0"/>
              <a:t>Then we'll select the Status. In order for the reports to be sent to users that subscribe to it, the status needs to be set to “Active.” </a:t>
            </a:r>
          </a:p>
          <a:p>
            <a:endParaRPr lang="en-US" dirty="0"/>
          </a:p>
          <a:p>
            <a:r>
              <a:rPr lang="en-US" dirty="0"/>
              <a:t>We'll select the Schedule - this determines how often the report will be sent out. </a:t>
            </a:r>
          </a:p>
          <a:p>
            <a:endParaRPr lang="en-US" dirty="0"/>
          </a:p>
          <a:p>
            <a:r>
              <a:rPr lang="en-US" dirty="0"/>
              <a:t>And then we will want to determine which user roles will have the option to subscribe to the report. We'll click Add Role, select the roles, and then click Add Role again.</a:t>
            </a:r>
          </a:p>
          <a:p>
            <a:endParaRPr lang="en-US" dirty="0"/>
          </a:p>
          <a:p>
            <a:r>
              <a:rPr lang="en-US" dirty="0"/>
              <a:t>When we are finished, we can Save the object.</a:t>
            </a:r>
          </a:p>
          <a:p>
            <a:endParaRPr lang="en-US" dirty="0"/>
          </a:p>
          <a:p>
            <a:r>
              <a:rPr lang="en-US" dirty="0"/>
              <a:t>And now we can see the new scheduled report in the list.</a:t>
            </a:r>
          </a:p>
          <a:p>
            <a:endParaRPr lang="en-US" dirty="0"/>
          </a:p>
          <a:p>
            <a:r>
              <a:rPr lang="en-US" dirty="0"/>
              <a:t>Since my user has one of the required roles needed to subscribe to this report, I can demonstrate how it's done.</a:t>
            </a:r>
          </a:p>
          <a:p>
            <a:endParaRPr lang="en-US" dirty="0"/>
          </a:p>
          <a:p>
            <a:r>
              <a:rPr lang="en-US" dirty="0"/>
              <a:t>To subscribe to a Scheduled Report, we go to Analytics &gt; Subscribe to Analytics.  Then we select the report we want to subscribe to.</a:t>
            </a:r>
          </a:p>
          <a:p>
            <a:endParaRPr lang="en-US" dirty="0"/>
          </a:p>
          <a:p>
            <a:r>
              <a:rPr lang="en-US" dirty="0"/>
              <a:t>Now I'll receive the report via email once a week.</a:t>
            </a:r>
          </a:p>
        </p:txBody>
      </p:sp>
      <p:sp>
        <p:nvSpPr>
          <p:cNvPr id="4" name="Slide Number Placeholder 3"/>
          <p:cNvSpPr>
            <a:spLocks noGrp="1"/>
          </p:cNvSpPr>
          <p:nvPr>
            <p:ph type="sldNum" sz="quarter" idx="5"/>
          </p:nvPr>
        </p:nvSpPr>
        <p:spPr/>
        <p:txBody>
          <a:bodyPr/>
          <a:lstStyle/>
          <a:p>
            <a:fld id="{1367401B-FB73-460B-B34B-AE2D26C8FE60}" type="slidenum">
              <a:rPr lang="en-US" smtClean="0"/>
              <a:t>59</a:t>
            </a:fld>
            <a:endParaRPr lang="en-US"/>
          </a:p>
        </p:txBody>
      </p:sp>
    </p:spTree>
    <p:extLst>
      <p:ext uri="{BB962C8B-B14F-4D97-AF65-F5344CB8AC3E}">
        <p14:creationId xmlns:p14="http://schemas.microsoft.com/office/powerpoint/2010/main" val="6840098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62</a:t>
            </a:fld>
            <a:endParaRPr lang="en-US"/>
          </a:p>
        </p:txBody>
      </p:sp>
    </p:spTree>
    <p:extLst>
      <p:ext uri="{BB962C8B-B14F-4D97-AF65-F5344CB8AC3E}">
        <p14:creationId xmlns:p14="http://schemas.microsoft.com/office/powerpoint/2010/main" val="194929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9284">
              <a:defRPr/>
            </a:pPr>
            <a:r>
              <a:rPr lang="en-US" dirty="0"/>
              <a:t>All right.  If you’re using the Primo Back Office to get to Primo Analytics, </a:t>
            </a:r>
            <a:r>
              <a:rPr lang="en-US" baseline="0" dirty="0"/>
              <a:t>you would use the Primo Analytics link under Monitoring and Maintenance.  </a:t>
            </a:r>
          </a:p>
          <a:p>
            <a:pPr defTabSz="999284">
              <a:defRPr/>
            </a:pPr>
            <a:endParaRPr lang="en-US" baseline="0" dirty="0"/>
          </a:p>
          <a:p>
            <a:pPr defTabSz="999284">
              <a:defRPr/>
            </a:pPr>
            <a:r>
              <a:rPr lang="en-US" baseline="0" dirty="0"/>
              <a:t>(click) Most of the user roles have access to Primo Analytics – the exception being the Utility User (that’s for the File Utility / Customization Package uploader).  The Reporting role is specifically for Analytics – so if you have a user that just needs access to Analytics, that would be the one to choose.</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127179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9284">
              <a:defRPr/>
            </a:pPr>
            <a:r>
              <a:rPr lang="en-US" baseline="0" dirty="0"/>
              <a:t>If you have Primo VE in Alma, you go to Analytics in the main menu, then Design Analytics Primo.  </a:t>
            </a:r>
          </a:p>
          <a:p>
            <a:pPr defTabSz="999284">
              <a:defRPr/>
            </a:pPr>
            <a:endParaRPr lang="en-US" baseline="0" dirty="0"/>
          </a:p>
          <a:p>
            <a:pPr defTabSz="999284">
              <a:defRPr/>
            </a:pPr>
            <a:r>
              <a:rPr lang="en-US" baseline="0" dirty="0"/>
              <a:t>(click) You’ll need either the Designs Analytics or the Analytics Administrator role; if you’ll be scheduling reports, you’ll need the Analytics Administrator role.</a:t>
            </a:r>
          </a:p>
          <a:p>
            <a:pPr defTabSz="999284">
              <a:defRPr/>
            </a:pPr>
            <a:endParaRPr lang="en-US" baseline="0" dirty="0"/>
          </a:p>
          <a:p>
            <a:pPr defTabSz="999284">
              <a:defRPr/>
            </a:pPr>
            <a:r>
              <a:rPr lang="en-US" baseline="0" dirty="0"/>
              <a:t>Today we’re going to go to Primo Analytics using Primo VE.  </a:t>
            </a:r>
          </a:p>
          <a:p>
            <a:pPr defTabSz="999284">
              <a:defRPr/>
            </a:pPr>
            <a:endParaRPr lang="en-US" baseline="0" dirty="0"/>
          </a:p>
          <a:p>
            <a:pPr defTabSz="999284">
              <a:defRPr/>
            </a:pPr>
            <a:r>
              <a:rPr lang="en-US" baseline="0" dirty="0"/>
              <a:t>Let’s go there now.</a:t>
            </a:r>
          </a:p>
          <a:p>
            <a:pPr defTabSz="999284">
              <a:defRPr/>
            </a:pPr>
            <a:endParaRPr lang="en-US" baseline="0" dirty="0"/>
          </a:p>
          <a:p>
            <a:pPr defTabSz="999284">
              <a:defRPr/>
            </a:pPr>
            <a:r>
              <a:rPr lang="en-US" baseline="0" dirty="0"/>
              <a:t>(go to demo)</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232542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to Analytics, I'm going to click on the Analytics link.  Before we go into the OBIEE platform though, I'd like to point out a few things.  Notice the information here in the gray bar?  We have two timestamps - and they tell us how up-to-date the data in Analytics is going to be.  There is a process that extracts data from Alma, and loads it into the OBIEE environment so that we can generate analytics from it.  The Data Updated as of date reflects when this process started, so everything that's happened up to this date and time in Alma will be represented in the Analytics.  The Data available as of date reflects when this latest extraction became available.</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201248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Catalog</a:t>
            </a:r>
            <a:r>
              <a:rPr lang="en-US" sz="1200" kern="1200" dirty="0">
                <a:solidFill>
                  <a:schemeClr val="tx1"/>
                </a:solidFill>
                <a:effectLst/>
                <a:latin typeface="+mn-lt"/>
                <a:ea typeface="+mn-ea"/>
                <a:cs typeface="+mn-cs"/>
              </a:rPr>
              <a:t> is the default screen you’ll come into when you log 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where all reports are saved, including personal and shared reports.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Over here in the left pane, I’m going to expand these folders.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center of the screen shows me what’s in each folder and will allow me to access any of the objects in that folder.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first one, </a:t>
            </a:r>
            <a:r>
              <a:rPr lang="en-US" sz="1200" b="1" kern="1200" dirty="0">
                <a:solidFill>
                  <a:schemeClr val="tx1"/>
                </a:solidFill>
                <a:effectLst/>
                <a:latin typeface="+mn-lt"/>
                <a:ea typeface="+mn-ea"/>
                <a:cs typeface="+mn-cs"/>
              </a:rPr>
              <a:t>My Folders</a:t>
            </a:r>
            <a:r>
              <a:rPr lang="en-US" sz="1200" kern="1200" dirty="0">
                <a:solidFill>
                  <a:schemeClr val="tx1"/>
                </a:solidFill>
                <a:effectLst/>
                <a:latin typeface="+mn-lt"/>
                <a:ea typeface="+mn-ea"/>
                <a:cs typeface="+mn-cs"/>
              </a:rPr>
              <a:t>, is going to contain everything that I create that is associated with my login – Primo Analytics User (up here in the right).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means that I can create my own reports – and they’re separate from other people who may have user accounts for this institution. </a:t>
            </a:r>
          </a:p>
          <a:p>
            <a:endParaRPr lang="en-US" baseline="0" dirty="0"/>
          </a:p>
          <a:p>
            <a:r>
              <a:rPr lang="en-US" sz="1200" kern="1200" dirty="0">
                <a:solidFill>
                  <a:schemeClr val="tx1"/>
                </a:solidFill>
                <a:effectLst/>
                <a:latin typeface="+mn-lt"/>
                <a:ea typeface="+mn-ea"/>
                <a:cs typeface="+mn-cs"/>
              </a:rPr>
              <a:t>In other words, you have your own login, and anything you create in the </a:t>
            </a:r>
            <a:r>
              <a:rPr lang="en-US" sz="1200" b="1" kern="1200" dirty="0">
                <a:solidFill>
                  <a:schemeClr val="tx1"/>
                </a:solidFill>
                <a:effectLst/>
                <a:latin typeface="+mn-lt"/>
                <a:ea typeface="+mn-ea"/>
                <a:cs typeface="+mn-cs"/>
              </a:rPr>
              <a:t>My Folders</a:t>
            </a:r>
            <a:r>
              <a:rPr lang="en-US" sz="1200" kern="1200" dirty="0">
                <a:solidFill>
                  <a:schemeClr val="tx1"/>
                </a:solidFill>
                <a:effectLst/>
                <a:latin typeface="+mn-lt"/>
                <a:ea typeface="+mn-ea"/>
                <a:cs typeface="+mn-cs"/>
              </a:rPr>
              <a:t> area is not shared with anyone else in your library – unless you use the Shared Folders.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Shared Folders</a:t>
            </a:r>
            <a:r>
              <a:rPr lang="en-US" sz="1200" kern="1200" dirty="0">
                <a:solidFill>
                  <a:schemeClr val="tx1"/>
                </a:solidFill>
                <a:effectLst/>
                <a:latin typeface="+mn-lt"/>
                <a:ea typeface="+mn-ea"/>
                <a:cs typeface="+mn-cs"/>
              </a:rPr>
              <a:t>, are objects that are shared, and who they’re shared with depends on which folder you’re 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Primo</a:t>
            </a:r>
            <a:r>
              <a:rPr lang="en-US" sz="1200" kern="1200" dirty="0">
                <a:solidFill>
                  <a:schemeClr val="tx1"/>
                </a:solidFill>
                <a:effectLst/>
                <a:latin typeface="+mn-lt"/>
                <a:ea typeface="+mn-ea"/>
                <a:cs typeface="+mn-cs"/>
              </a:rPr>
              <a:t> folder contains some out-of-the-box reports and dashboards.  </a:t>
            </a:r>
          </a:p>
          <a:p>
            <a:endParaRPr lang="en-US" baseline="0" dirty="0"/>
          </a:p>
          <a:p>
            <a:r>
              <a:rPr lang="en-US" sz="1200" kern="1200" dirty="0">
                <a:solidFill>
                  <a:schemeClr val="tx1"/>
                </a:solidFill>
                <a:effectLst/>
                <a:latin typeface="+mn-lt"/>
                <a:ea typeface="+mn-ea"/>
                <a:cs typeface="+mn-cs"/>
              </a:rPr>
              <a:t>They’re not editable, but we can copy and modify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spend some time in this session going over each of these reports.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Primo Community</a:t>
            </a:r>
            <a:r>
              <a:rPr lang="en-US" sz="1200" kern="1200" dirty="0">
                <a:solidFill>
                  <a:schemeClr val="tx1"/>
                </a:solidFill>
                <a:effectLst/>
                <a:latin typeface="+mn-lt"/>
                <a:ea typeface="+mn-ea"/>
                <a:cs typeface="+mn-cs"/>
              </a:rPr>
              <a:t> folder contains reports and dashboards created by fellow Primo Customers.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decide to create and share reports or dashboards with other libraries, you can place them here.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folder is updated on Fridays.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last, but not least, we have our </a:t>
            </a:r>
            <a:r>
              <a:rPr lang="en-US" sz="1200" b="1" kern="1200" dirty="0">
                <a:solidFill>
                  <a:schemeClr val="tx1"/>
                </a:solidFill>
                <a:effectLst/>
                <a:latin typeface="+mn-lt"/>
                <a:ea typeface="+mn-ea"/>
                <a:cs typeface="+mn-cs"/>
              </a:rPr>
              <a:t>Primo Alma University institution.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Any reports or dashboards that you want to share with other staff at your library should go here.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create a report that you want to schedule later on, you’ll want to include it here in this shared institution folder.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move or copy reports from one folder to another.</a:t>
            </a:r>
          </a:p>
          <a:p>
            <a:endParaRPr lang="en-US" sz="1200" kern="1200" baseline="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5"/>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2414423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spTree>
    <p:custDataLst>
      <p:tags r:id="rId1"/>
    </p:custDataLst>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02 Title and Content">
    <p:spTree>
      <p:nvGrpSpPr>
        <p:cNvPr id="1" name=""/>
        <p:cNvGrpSpPr/>
        <p:nvPr/>
      </p:nvGrpSpPr>
      <p:grpSpPr>
        <a:xfrm>
          <a:off x="0" y="0"/>
          <a:ext cx="0" cy="0"/>
          <a:chOff x="0" y="0"/>
          <a:chExt cx="0" cy="0"/>
        </a:xfrm>
      </p:grpSpPr>
      <p:sp>
        <p:nvSpPr>
          <p:cNvPr id="10" name="מלבן 9"/>
          <p:cNvSpPr/>
          <p:nvPr userDrawn="1"/>
        </p:nvSpPr>
        <p:spPr>
          <a:xfrm>
            <a:off x="-8947" y="8100"/>
            <a:ext cx="9152947" cy="49275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a:ln>
                <a:noFill/>
              </a:ln>
              <a:solidFill>
                <a:prstClr val="white"/>
              </a:solidFill>
              <a:effectLst/>
              <a:uLnTx/>
              <a:uFillTx/>
              <a:latin typeface="+mn-lt"/>
            </a:endParaRPr>
          </a:p>
        </p:txBody>
      </p:sp>
      <p:sp>
        <p:nvSpPr>
          <p:cNvPr id="4" name="Title 3"/>
          <p:cNvSpPr>
            <a:spLocks noGrp="1"/>
          </p:cNvSpPr>
          <p:nvPr>
            <p:ph type="title"/>
          </p:nvPr>
        </p:nvSpPr>
        <p:spPr/>
        <p:txBody>
          <a:bodyPr/>
          <a:lstStyle/>
          <a:p>
            <a:r>
              <a:rPr lang="en-US"/>
              <a:t>Click to edit Master title style</a:t>
            </a:r>
          </a:p>
        </p:txBody>
      </p:sp>
      <p:sp>
        <p:nvSpPr>
          <p:cNvPr id="11" name="Content Placeholder 2"/>
          <p:cNvSpPr>
            <a:spLocks noGrp="1"/>
          </p:cNvSpPr>
          <p:nvPr>
            <p:ph idx="1" hasCustomPrompt="1"/>
          </p:nvPr>
        </p:nvSpPr>
        <p:spPr>
          <a:xfrm>
            <a:off x="414045" y="644238"/>
            <a:ext cx="8282085" cy="3939350"/>
          </a:xfrm>
        </p:spPr>
        <p:txBody>
          <a:bodyPr/>
          <a:lstStyle>
            <a:lvl1pPr marL="0" indent="0">
              <a:lnSpc>
                <a:spcPct val="100000"/>
              </a:lnSpc>
              <a:spcBef>
                <a:spcPts val="450"/>
              </a:spcBef>
              <a:spcAft>
                <a:spcPts val="0"/>
              </a:spcAft>
              <a:buNone/>
              <a:defRPr sz="1800" b="1">
                <a:latin typeface="+mn-lt"/>
              </a:defRPr>
            </a:lvl1pPr>
            <a:lvl2pPr marL="342900" indent="-259556">
              <a:lnSpc>
                <a:spcPct val="100000"/>
              </a:lnSpc>
              <a:spcBef>
                <a:spcPts val="450"/>
              </a:spcBef>
              <a:spcAft>
                <a:spcPts val="0"/>
              </a:spcAft>
              <a:defRPr sz="1500" baseline="0">
                <a:latin typeface="+mn-lt"/>
              </a:defRPr>
            </a:lvl2pPr>
            <a:lvl3pPr marL="602456" indent="-259556">
              <a:lnSpc>
                <a:spcPct val="100000"/>
              </a:lnSpc>
              <a:spcBef>
                <a:spcPts val="450"/>
              </a:spcBef>
              <a:spcAft>
                <a:spcPts val="0"/>
              </a:spcAft>
              <a:defRPr sz="1350">
                <a:latin typeface="+mn-lt"/>
              </a:defRPr>
            </a:lvl3pPr>
            <a:lvl4pPr>
              <a:lnSpc>
                <a:spcPct val="100000"/>
              </a:lnSpc>
              <a:spcBef>
                <a:spcPts val="450"/>
              </a:spcBef>
              <a:spcAft>
                <a:spcPts val="0"/>
              </a:spcAft>
              <a:defRPr sz="1050">
                <a:latin typeface="+mn-lt"/>
              </a:defRPr>
            </a:lvl4pPr>
          </a:lstStyle>
          <a:p>
            <a:pPr lvl="0"/>
            <a:r>
              <a:rPr lang="en-US" dirty="0"/>
              <a:t>Header</a:t>
            </a:r>
          </a:p>
          <a:p>
            <a:pPr lvl="1"/>
            <a:r>
              <a:rPr lang="en-US" dirty="0"/>
              <a:t>2nd level  </a:t>
            </a:r>
            <a:endParaRPr lang="he-IL" dirty="0"/>
          </a:p>
          <a:p>
            <a:pPr lvl="2"/>
            <a:r>
              <a:rPr lang="en-US" dirty="0"/>
              <a:t>3rd level</a:t>
            </a:r>
            <a:endParaRPr lang="he-IL" dirty="0"/>
          </a:p>
        </p:txBody>
      </p:sp>
      <p:sp>
        <p:nvSpPr>
          <p:cNvPr id="12" name="Text Placeholder 8"/>
          <p:cNvSpPr>
            <a:spLocks noGrp="1"/>
          </p:cNvSpPr>
          <p:nvPr>
            <p:ph type="body" sz="quarter" idx="10" hasCustomPrompt="1"/>
          </p:nvPr>
        </p:nvSpPr>
        <p:spPr>
          <a:xfrm>
            <a:off x="414045" y="4597195"/>
            <a:ext cx="8282085" cy="259556"/>
          </a:xfrm>
        </p:spPr>
        <p:txBody>
          <a:bodyPr/>
          <a:lstStyle>
            <a:lvl1pPr marL="0" indent="0">
              <a:buNone/>
              <a:defRPr sz="1800" b="0"/>
            </a:lvl1pPr>
          </a:lstStyle>
          <a:p>
            <a:pPr algn="ctr"/>
            <a:r>
              <a:rPr lang="en-US" sz="1200" b="1" i="1" dirty="0">
                <a:solidFill>
                  <a:schemeClr val="accent2">
                    <a:lumMod val="75000"/>
                  </a:schemeClr>
                </a:solidFill>
                <a:latin typeface="+mn-lt"/>
              </a:rPr>
              <a:t>Primo Home</a:t>
            </a:r>
            <a:r>
              <a:rPr lang="en-US" sz="1200" b="1" i="1" baseline="0" dirty="0">
                <a:solidFill>
                  <a:schemeClr val="accent2">
                    <a:lumMod val="75000"/>
                  </a:schemeClr>
                </a:solidFill>
                <a:latin typeface="+mn-lt"/>
              </a:rPr>
              <a:t> </a:t>
            </a:r>
            <a:r>
              <a:rPr lang="en-US" sz="1200" b="1" i="1" dirty="0">
                <a:solidFill>
                  <a:schemeClr val="accent2">
                    <a:lumMod val="75000"/>
                  </a:schemeClr>
                </a:solidFill>
                <a:latin typeface="+mn-lt"/>
              </a:rPr>
              <a:t>&gt; Ongoing Configurations &gt; Pipe Configuration Wizard</a:t>
            </a:r>
          </a:p>
        </p:txBody>
      </p:sp>
    </p:spTree>
    <p:extLst>
      <p:ext uri="{BB962C8B-B14F-4D97-AF65-F5344CB8AC3E}">
        <p14:creationId xmlns:p14="http://schemas.microsoft.com/office/powerpoint/2010/main" val="33459951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021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custDataLst>
      <p:tags r:id="rId26"/>
    </p:custDataLst>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 id="2147483815" r:id="rId2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hyperlink" Target="https://www.exlibrisgroup.com/event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25.xml"/><Relationship Id="rId5" Type="http://schemas.openxmlformats.org/officeDocument/2006/relationships/image" Target="../media/image43.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26.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7.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28.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29.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34.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36.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37.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38.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40.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41.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4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43.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44.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45.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tags" Target="../tags/tag46.xm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47.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48.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tags" Target="../tags/tag49.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50.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51.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9.xml"/><Relationship Id="rId1" Type="http://schemas.openxmlformats.org/officeDocument/2006/relationships/tags" Target="../tags/tag52.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29.png"/><Relationship Id="rId4" Type="http://schemas.openxmlformats.org/officeDocument/2006/relationships/image" Target="../media/image2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xml"/><Relationship Id="rId1" Type="http://schemas.openxmlformats.org/officeDocument/2006/relationships/tags" Target="../tags/tag53.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9.xml"/><Relationship Id="rId1" Type="http://schemas.openxmlformats.org/officeDocument/2006/relationships/tags" Target="../tags/tag54.xml"/><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9.xml"/><Relationship Id="rId1" Type="http://schemas.openxmlformats.org/officeDocument/2006/relationships/tags" Target="../tags/tag55.xml"/><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9.xml"/><Relationship Id="rId1" Type="http://schemas.openxmlformats.org/officeDocument/2006/relationships/tags" Target="../tags/tag56.x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9.xml"/><Relationship Id="rId1" Type="http://schemas.openxmlformats.org/officeDocument/2006/relationships/tags" Target="../tags/tag57.xml"/><Relationship Id="rId5" Type="http://schemas.openxmlformats.org/officeDocument/2006/relationships/image" Target="../media/image75.png"/><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59.xml"/><Relationship Id="rId4" Type="http://schemas.openxmlformats.org/officeDocument/2006/relationships/image" Target="../media/image76.wmf"/></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9.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9.xml"/><Relationship Id="rId1" Type="http://schemas.openxmlformats.org/officeDocument/2006/relationships/tags" Target="../tags/tag62.xml"/><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31.png"/><Relationship Id="rId4" Type="http://schemas.openxmlformats.org/officeDocument/2006/relationships/image" Target="../media/image30.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3" Type="http://schemas.openxmlformats.org/officeDocument/2006/relationships/hyperlink" Target="https://knowledge.exlibrisgroup.com/Primo/Product_Documentation/Analytics" TargetMode="External"/><Relationship Id="rId2" Type="http://schemas.openxmlformats.org/officeDocument/2006/relationships/slideLayout" Target="../slideLayouts/slideLayout9.xml"/><Relationship Id="rId1" Type="http://schemas.openxmlformats.org/officeDocument/2006/relationships/tags" Target="../tags/tag64.xml"/><Relationship Id="rId4" Type="http://schemas.openxmlformats.org/officeDocument/2006/relationships/hyperlink" Target="https://knowledge.exlibrisgroup.com/Primo/Product_Documentation/020Primo_VE/060Primo_VE_Analytics"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65.xml"/><Relationship Id="rId4" Type="http://schemas.openxmlformats.org/officeDocument/2006/relationships/hyperlink" Target="https://www.exlibrisgroup.com/events/" TargetMode="Externa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0.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23CA1-D6BA-46E3-8FE4-2D4223E8D978}"/>
              </a:ext>
            </a:extLst>
          </p:cNvPr>
          <p:cNvSpPr>
            <a:spLocks noGrp="1"/>
          </p:cNvSpPr>
          <p:nvPr>
            <p:ph type="sldNum" sz="quarter" idx="10"/>
          </p:nvPr>
        </p:nvSpPr>
        <p:spPr/>
        <p:txBody>
          <a:bodyPr/>
          <a:lstStyle/>
          <a:p>
            <a:fld id="{1C146586-7EC2-481D-848F-8CE41EB2DE6C}" type="slidenum">
              <a:rPr lang="en-US" smtClean="0"/>
              <a:pPr/>
              <a:t>1</a:t>
            </a:fld>
            <a:endParaRPr lang="en-US" dirty="0"/>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a:xfrm>
            <a:off x="179512" y="60943"/>
            <a:ext cx="8424936" cy="576064"/>
          </a:xfrm>
        </p:spPr>
        <p:txBody>
          <a:bodyPr>
            <a:noAutofit/>
          </a:bodyPr>
          <a:lstStyle/>
          <a:p>
            <a:r>
              <a:rPr lang="en-US" sz="4800" dirty="0"/>
              <a:t>Best of Knowledge Days 2020</a:t>
            </a:r>
          </a:p>
        </p:txBody>
      </p:sp>
      <p:graphicFrame>
        <p:nvGraphicFramePr>
          <p:cNvPr id="8" name="Table 8">
            <a:extLst>
              <a:ext uri="{FF2B5EF4-FFF2-40B4-BE49-F238E27FC236}">
                <a16:creationId xmlns:a16="http://schemas.microsoft.com/office/drawing/2014/main" id="{35DB6D64-C021-45FB-8498-98D715F76C2B}"/>
              </a:ext>
            </a:extLst>
          </p:cNvPr>
          <p:cNvGraphicFramePr>
            <a:graphicFrameLocks noGrp="1"/>
          </p:cNvGraphicFramePr>
          <p:nvPr>
            <p:extLst>
              <p:ext uri="{D42A27DB-BD31-4B8C-83A1-F6EECF244321}">
                <p14:modId xmlns:p14="http://schemas.microsoft.com/office/powerpoint/2010/main" val="1477847466"/>
              </p:ext>
            </p:extLst>
          </p:nvPr>
        </p:nvGraphicFramePr>
        <p:xfrm>
          <a:off x="431540" y="888237"/>
          <a:ext cx="5400600" cy="3242960"/>
        </p:xfrm>
        <a:graphic>
          <a:graphicData uri="http://schemas.openxmlformats.org/drawingml/2006/table">
            <a:tbl>
              <a:tblPr firstRow="1" bandRow="1">
                <a:tableStyleId>{5C22544A-7EE6-4342-B048-85BDC9FD1C3A}</a:tableStyleId>
              </a:tblPr>
              <a:tblGrid>
                <a:gridCol w="1176905">
                  <a:extLst>
                    <a:ext uri="{9D8B030D-6E8A-4147-A177-3AD203B41FA5}">
                      <a16:colId xmlns:a16="http://schemas.microsoft.com/office/drawing/2014/main" val="3846256873"/>
                    </a:ext>
                  </a:extLst>
                </a:gridCol>
                <a:gridCol w="4223695">
                  <a:extLst>
                    <a:ext uri="{9D8B030D-6E8A-4147-A177-3AD203B41FA5}">
                      <a16:colId xmlns:a16="http://schemas.microsoft.com/office/drawing/2014/main" val="3884594571"/>
                    </a:ext>
                  </a:extLst>
                </a:gridCol>
              </a:tblGrid>
              <a:tr h="324296">
                <a:tc>
                  <a:txBody>
                    <a:bodyPr/>
                    <a:lstStyle/>
                    <a:p>
                      <a:r>
                        <a:rPr lang="en-US" sz="1200" b="0" dirty="0">
                          <a:solidFill>
                            <a:schemeClr val="bg1">
                              <a:lumMod val="65000"/>
                            </a:schemeClr>
                          </a:solidFill>
                        </a:rPr>
                        <a:t>May 6</a:t>
                      </a:r>
                      <a:r>
                        <a:rPr lang="en-US" sz="1200" b="0" baseline="30000" dirty="0">
                          <a:solidFill>
                            <a:schemeClr val="bg1">
                              <a:lumMod val="65000"/>
                            </a:schemeClr>
                          </a:solidFill>
                        </a:rPr>
                        <a:t>th</a:t>
                      </a:r>
                      <a:r>
                        <a:rPr lang="en-US" sz="1200" b="0" dirty="0">
                          <a:solidFill>
                            <a:schemeClr val="bg1">
                              <a:lumMod val="65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lumMod val="65000"/>
                            </a:schemeClr>
                          </a:solidFill>
                        </a:rPr>
                        <a:t>Using Alma Analytics to Perform Overlap Analysis &amp; Deselection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415589"/>
                  </a:ext>
                </a:extLst>
              </a:tr>
              <a:tr h="324296">
                <a:tc>
                  <a:txBody>
                    <a:bodyPr/>
                    <a:lstStyle/>
                    <a:p>
                      <a:r>
                        <a:rPr lang="en-US" sz="1200" dirty="0">
                          <a:solidFill>
                            <a:schemeClr val="bg1">
                              <a:lumMod val="65000"/>
                            </a:schemeClr>
                          </a:solidFill>
                        </a:rPr>
                        <a:t>May 7</a:t>
                      </a:r>
                      <a:r>
                        <a:rPr lang="en-US" sz="1200" baseline="30000" dirty="0">
                          <a:solidFill>
                            <a:schemeClr val="bg1">
                              <a:lumMod val="65000"/>
                            </a:schemeClr>
                          </a:solidFill>
                        </a:rPr>
                        <a:t>th</a:t>
                      </a:r>
                      <a:r>
                        <a:rPr lang="en-US" sz="1200" dirty="0">
                          <a:solidFill>
                            <a:schemeClr val="bg1">
                              <a:lumMod val="65000"/>
                            </a:schemeClr>
                          </a:solidFill>
                        </a:rPr>
                        <a:t> &amp; 8</a:t>
                      </a:r>
                      <a:r>
                        <a:rPr lang="en-US" sz="1200" baseline="30000" dirty="0">
                          <a:solidFill>
                            <a:schemeClr val="bg1">
                              <a:lumMod val="65000"/>
                            </a:schemeClr>
                          </a:solidFill>
                        </a:rPr>
                        <a:t>th</a:t>
                      </a:r>
                      <a:r>
                        <a:rPr lang="en-US" sz="1200" dirty="0">
                          <a:solidFill>
                            <a:schemeClr val="bg1">
                              <a:lumMod val="65000"/>
                            </a:schemeClr>
                          </a:solidFill>
                        </a:rPr>
                        <a:t>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lumMod val="65000"/>
                            </a:schemeClr>
                          </a:solidFill>
                        </a:rPr>
                        <a:t>Reveal Alma Analytics for Resource Management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6883260"/>
                  </a:ext>
                </a:extLst>
              </a:tr>
              <a:tr h="324296">
                <a:tc>
                  <a:txBody>
                    <a:bodyPr/>
                    <a:lstStyle/>
                    <a:p>
                      <a:r>
                        <a:rPr lang="en-US" sz="1200" dirty="0">
                          <a:solidFill>
                            <a:schemeClr val="bg1">
                              <a:lumMod val="65000"/>
                            </a:schemeClr>
                          </a:solidFill>
                        </a:rPr>
                        <a:t>May 11</a:t>
                      </a:r>
                      <a:r>
                        <a:rPr lang="en-US" sz="1200" baseline="30000" dirty="0">
                          <a:solidFill>
                            <a:schemeClr val="bg1">
                              <a:lumMod val="65000"/>
                            </a:schemeClr>
                          </a:solidFill>
                        </a:rPr>
                        <a:t>th</a:t>
                      </a:r>
                      <a:r>
                        <a:rPr lang="en-US" sz="1200" dirty="0">
                          <a:solidFill>
                            <a:schemeClr val="bg1">
                              <a:lumMod val="65000"/>
                            </a:schemeClr>
                          </a:solidFill>
                        </a:rPr>
                        <a:t> &amp; 12</a:t>
                      </a:r>
                      <a:r>
                        <a:rPr lang="en-US" sz="1200" baseline="30000" dirty="0">
                          <a:solidFill>
                            <a:schemeClr val="bg1">
                              <a:lumMod val="65000"/>
                            </a:schemeClr>
                          </a:solidFill>
                        </a:rPr>
                        <a:t>th</a:t>
                      </a:r>
                      <a:r>
                        <a:rPr lang="en-US" sz="1200" dirty="0">
                          <a:solidFill>
                            <a:schemeClr val="bg1">
                              <a:lumMod val="65000"/>
                            </a:schemeClr>
                          </a:solidFill>
                        </a:rPr>
                        <a:t>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lumMod val="65000"/>
                            </a:schemeClr>
                          </a:solidFill>
                        </a:rPr>
                        <a:t>Investigate Alma Analytics for Acquisitions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34153"/>
                  </a:ext>
                </a:extLst>
              </a:tr>
              <a:tr h="324296">
                <a:tc>
                  <a:txBody>
                    <a:bodyPr/>
                    <a:lstStyle/>
                    <a:p>
                      <a:r>
                        <a:rPr lang="en-US" sz="1200" dirty="0">
                          <a:solidFill>
                            <a:schemeClr val="bg1">
                              <a:lumMod val="65000"/>
                            </a:schemeClr>
                          </a:solidFill>
                        </a:rPr>
                        <a:t>May 13</a:t>
                      </a:r>
                      <a:r>
                        <a:rPr lang="en-US" sz="1200" baseline="30000" dirty="0">
                          <a:solidFill>
                            <a:schemeClr val="bg1">
                              <a:lumMod val="65000"/>
                            </a:schemeClr>
                          </a:solidFill>
                        </a:rPr>
                        <a:t>th</a:t>
                      </a:r>
                      <a:r>
                        <a:rPr lang="en-US" sz="1200" dirty="0">
                          <a:solidFill>
                            <a:schemeClr val="bg1">
                              <a:lumMod val="65000"/>
                            </a:schemeClr>
                          </a:solidFill>
                        </a:rPr>
                        <a:t> &amp; 14</a:t>
                      </a:r>
                      <a:r>
                        <a:rPr lang="en-US" sz="1200" baseline="30000" dirty="0">
                          <a:solidFill>
                            <a:schemeClr val="bg1">
                              <a:lumMod val="65000"/>
                            </a:schemeClr>
                          </a:solidFill>
                        </a:rPr>
                        <a:t>th</a:t>
                      </a:r>
                      <a:r>
                        <a:rPr lang="en-US" sz="1200" dirty="0">
                          <a:solidFill>
                            <a:schemeClr val="bg1">
                              <a:lumMod val="65000"/>
                            </a:schemeClr>
                          </a:solidFill>
                        </a:rPr>
                        <a:t>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lumMod val="65000"/>
                            </a:schemeClr>
                          </a:solidFill>
                        </a:rPr>
                        <a:t>Managing Electronic Resources: Advanced Topic</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321819"/>
                  </a:ext>
                </a:extLst>
              </a:tr>
              <a:tr h="324296">
                <a:tc>
                  <a:txBody>
                    <a:bodyPr/>
                    <a:lstStyle/>
                    <a:p>
                      <a:r>
                        <a:rPr lang="en-US" sz="1200" dirty="0">
                          <a:solidFill>
                            <a:schemeClr val="bg1">
                              <a:lumMod val="65000"/>
                            </a:schemeClr>
                          </a:solidFill>
                        </a:rPr>
                        <a:t>May 14</a:t>
                      </a:r>
                      <a:r>
                        <a:rPr lang="en-US" sz="1200" baseline="30000" dirty="0">
                          <a:solidFill>
                            <a:schemeClr val="bg1">
                              <a:lumMod val="65000"/>
                            </a:schemeClr>
                          </a:solidFill>
                        </a:rPr>
                        <a:t>th</a:t>
                      </a:r>
                      <a:r>
                        <a:rPr lang="en-US" sz="1200" dirty="0">
                          <a:solidFill>
                            <a:schemeClr val="bg1">
                              <a:lumMod val="65000"/>
                            </a:schemeClr>
                          </a:solidFill>
                        </a:rPr>
                        <a:t> &amp; 15</a:t>
                      </a:r>
                      <a:r>
                        <a:rPr lang="en-US" sz="1200" baseline="30000" dirty="0">
                          <a:solidFill>
                            <a:schemeClr val="bg1">
                              <a:lumMod val="65000"/>
                            </a:schemeClr>
                          </a:solidFill>
                        </a:rPr>
                        <a:t>th</a:t>
                      </a:r>
                      <a:r>
                        <a:rPr lang="en-US" sz="1200" dirty="0">
                          <a:solidFill>
                            <a:schemeClr val="bg1">
                              <a:lumMod val="65000"/>
                            </a:schemeClr>
                          </a:solidFill>
                        </a:rPr>
                        <a:t>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Letter Configuration and XSL Customization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590270"/>
                  </a:ext>
                </a:extLst>
              </a:tr>
              <a:tr h="324296">
                <a:tc>
                  <a:txBody>
                    <a:bodyPr/>
                    <a:lstStyle/>
                    <a:p>
                      <a:r>
                        <a:rPr lang="en-US" sz="1200" dirty="0"/>
                        <a:t>May 18</a:t>
                      </a:r>
                      <a:r>
                        <a:rPr lang="en-US" sz="1200" baseline="30000" dirty="0"/>
                        <a:t>th</a:t>
                      </a:r>
                      <a:r>
                        <a:rPr lang="en-US" sz="1200" dirty="0"/>
                        <a:t> &amp; 19</a:t>
                      </a:r>
                      <a:r>
                        <a:rPr lang="en-US" sz="1200" baseline="30000" dirty="0"/>
                        <a:t>th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Intro to Primo Analytics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241990"/>
                  </a:ext>
                </a:extLst>
              </a:tr>
              <a:tr h="324296">
                <a:tc>
                  <a:txBody>
                    <a:bodyPr/>
                    <a:lstStyle/>
                    <a:p>
                      <a:r>
                        <a:rPr lang="en-US" sz="1200" dirty="0"/>
                        <a:t>May 20</a:t>
                      </a:r>
                      <a:r>
                        <a:rPr lang="en-US" sz="1200" baseline="30000" dirty="0"/>
                        <a:t>th</a:t>
                      </a:r>
                      <a:r>
                        <a:rPr lang="en-US" sz="1200" dirty="0"/>
                        <a:t> &amp; 21</a:t>
                      </a:r>
                      <a:r>
                        <a:rPr lang="en-US" sz="1200" baseline="30000" dirty="0"/>
                        <a:t>st</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Explore Alma Analytics for Fulfillment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453670"/>
                  </a:ext>
                </a:extLst>
              </a:tr>
              <a:tr h="324296">
                <a:tc>
                  <a:txBody>
                    <a:bodyPr/>
                    <a:lstStyle/>
                    <a:p>
                      <a:r>
                        <a:rPr lang="en-US" sz="1200" dirty="0"/>
                        <a:t>May 21</a:t>
                      </a:r>
                      <a:r>
                        <a:rPr lang="en-US" sz="1200" baseline="30000" dirty="0"/>
                        <a:t>st</a:t>
                      </a:r>
                      <a:r>
                        <a:rPr lang="en-US" sz="1200" dirty="0"/>
                        <a:t> &amp; 22</a:t>
                      </a:r>
                      <a:r>
                        <a:rPr lang="en-US" sz="1200" baseline="30000" dirty="0"/>
                        <a:t>nd</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APIs and Integrations for the Non-Technological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20099"/>
                  </a:ext>
                </a:extLst>
              </a:tr>
              <a:tr h="324296">
                <a:tc>
                  <a:txBody>
                    <a:bodyPr/>
                    <a:lstStyle/>
                    <a:p>
                      <a:r>
                        <a:rPr lang="en-US" sz="1200" dirty="0"/>
                        <a:t>May 27</a:t>
                      </a:r>
                      <a:r>
                        <a:rPr lang="en-US" sz="1200" baseline="30000" dirty="0"/>
                        <a:t>th</a:t>
                      </a:r>
                      <a:r>
                        <a:rPr lang="en-US" sz="1200" dirty="0"/>
                        <a:t> &amp; 28</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Optimize and Streamline Alma Workflows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5646757"/>
                  </a:ext>
                </a:extLst>
              </a:tr>
              <a:tr h="324296">
                <a:tc>
                  <a:txBody>
                    <a:bodyPr/>
                    <a:lstStyle/>
                    <a:p>
                      <a:r>
                        <a:rPr lang="en-US" sz="1200" dirty="0"/>
                        <a:t>May 28</a:t>
                      </a:r>
                      <a:r>
                        <a:rPr lang="en-US" sz="1200" baseline="30000" dirty="0"/>
                        <a:t>th</a:t>
                      </a:r>
                      <a:r>
                        <a:rPr lang="en-US" sz="1200" dirty="0"/>
                        <a:t> &amp; 29</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Effective Usage of Primo Analytics Reports and Dashboards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238766"/>
                  </a:ext>
                </a:extLst>
              </a:tr>
            </a:tbl>
          </a:graphicData>
        </a:graphic>
      </p:graphicFrame>
      <p:sp>
        <p:nvSpPr>
          <p:cNvPr id="3" name="TextBox 2">
            <a:extLst>
              <a:ext uri="{FF2B5EF4-FFF2-40B4-BE49-F238E27FC236}">
                <a16:creationId xmlns:a16="http://schemas.microsoft.com/office/drawing/2014/main" id="{06529030-26FE-44F6-830F-8F9D5BE5B714}"/>
              </a:ext>
            </a:extLst>
          </p:cNvPr>
          <p:cNvSpPr txBox="1"/>
          <p:nvPr/>
        </p:nvSpPr>
        <p:spPr>
          <a:xfrm>
            <a:off x="251520" y="4203205"/>
            <a:ext cx="5760640" cy="492443"/>
          </a:xfrm>
          <a:prstGeom prst="rect">
            <a:avLst/>
          </a:prstGeom>
          <a:noFill/>
        </p:spPr>
        <p:txBody>
          <a:bodyPr wrap="square" rtlCol="0">
            <a:spAutoFit/>
          </a:bodyPr>
          <a:lstStyle/>
          <a:p>
            <a:r>
              <a:rPr lang="en-US" sz="2600" dirty="0">
                <a:hlinkClick r:id="rId4"/>
              </a:rPr>
              <a:t>https://www.exlibrisgroup.com/events/</a:t>
            </a:r>
            <a:endParaRPr lang="en-US" sz="2600" dirty="0"/>
          </a:p>
        </p:txBody>
      </p:sp>
    </p:spTree>
    <p:custDataLst>
      <p:tags r:id="rId1"/>
    </p:custDataLst>
    <p:extLst>
      <p:ext uri="{BB962C8B-B14F-4D97-AF65-F5344CB8AC3E}">
        <p14:creationId xmlns:p14="http://schemas.microsoft.com/office/powerpoint/2010/main" val="43256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424936" cy="576064"/>
          </a:xfrm>
        </p:spPr>
        <p:txBody>
          <a:bodyPr/>
          <a:lstStyle/>
          <a:p>
            <a:r>
              <a:rPr lang="en-US" dirty="0"/>
              <a:t>Global Header - Home (DEMO)</a:t>
            </a:r>
          </a:p>
        </p:txBody>
      </p:sp>
      <p:pic>
        <p:nvPicPr>
          <p:cNvPr id="7" name="Picture 6">
            <a:extLst>
              <a:ext uri="{FF2B5EF4-FFF2-40B4-BE49-F238E27FC236}">
                <a16:creationId xmlns:a16="http://schemas.microsoft.com/office/drawing/2014/main" id="{A6216AF2-072A-479C-A660-56478A98504E}"/>
              </a:ext>
            </a:extLst>
          </p:cNvPr>
          <p:cNvPicPr>
            <a:picLocks noChangeAspect="1"/>
          </p:cNvPicPr>
          <p:nvPr/>
        </p:nvPicPr>
        <p:blipFill>
          <a:blip r:embed="rId4"/>
          <a:stretch>
            <a:fillRect/>
          </a:stretch>
        </p:blipFill>
        <p:spPr>
          <a:xfrm>
            <a:off x="411480" y="685800"/>
            <a:ext cx="6220760" cy="4114800"/>
          </a:xfrm>
          <a:prstGeom prst="rect">
            <a:avLst/>
          </a:prstGeom>
          <a:ln>
            <a:solidFill>
              <a:schemeClr val="bg1">
                <a:lumMod val="75000"/>
              </a:schemeClr>
            </a:solidFill>
          </a:ln>
        </p:spPr>
      </p:pic>
      <p:sp>
        <p:nvSpPr>
          <p:cNvPr id="8" name="TextBox 7">
            <a:extLst>
              <a:ext uri="{FF2B5EF4-FFF2-40B4-BE49-F238E27FC236}">
                <a16:creationId xmlns:a16="http://schemas.microsoft.com/office/drawing/2014/main" id="{8B4B6122-D865-4FFC-99F8-F4167297E14C}"/>
              </a:ext>
            </a:extLst>
          </p:cNvPr>
          <p:cNvSpPr txBox="1"/>
          <p:nvPr/>
        </p:nvSpPr>
        <p:spPr>
          <a:xfrm>
            <a:off x="2743200" y="2743200"/>
            <a:ext cx="6035040" cy="1600438"/>
          </a:xfrm>
          <a:prstGeom prst="rect">
            <a:avLst/>
          </a:prstGeom>
          <a:solidFill>
            <a:schemeClr val="bg1">
              <a:lumMod val="95000"/>
            </a:schemeClr>
          </a:solidFill>
          <a:ln>
            <a:solidFill>
              <a:schemeClr val="bg1">
                <a:lumMod val="75000"/>
              </a:schemeClr>
            </a:solidFill>
          </a:ln>
        </p:spPr>
        <p:txBody>
          <a:bodyPr wrap="square" rtlCol="0">
            <a:spAutoFit/>
          </a:bodyPr>
          <a:lstStyle/>
          <a:p>
            <a:pPr marL="285750" indent="-285750" algn="l">
              <a:buFont typeface="Arial" panose="020B0604020202020204" pitchFamily="34" charset="0"/>
              <a:buChar char="•"/>
            </a:pPr>
            <a:r>
              <a:rPr lang="en-US" sz="1400" b="1" dirty="0">
                <a:latin typeface="+mn-lt"/>
              </a:rPr>
              <a:t>Centralized workspace</a:t>
            </a:r>
          </a:p>
          <a:p>
            <a:pPr marL="285750" indent="-285750" algn="l">
              <a:buFont typeface="Arial" panose="020B0604020202020204" pitchFamily="34" charset="0"/>
              <a:buChar char="•"/>
            </a:pPr>
            <a:r>
              <a:rPr lang="en-US" sz="1400" b="1" dirty="0">
                <a:latin typeface="+mn-lt"/>
              </a:rPr>
              <a:t>Recent Activity – </a:t>
            </a:r>
            <a:r>
              <a:rPr lang="en-US" sz="1400" dirty="0">
                <a:latin typeface="+mn-lt"/>
              </a:rPr>
              <a:t>where I’ve just been</a:t>
            </a:r>
          </a:p>
          <a:p>
            <a:pPr marL="285750" indent="-285750" algn="l">
              <a:buFont typeface="Arial" panose="020B0604020202020204" pitchFamily="34" charset="0"/>
              <a:buChar char="•"/>
            </a:pPr>
            <a:r>
              <a:rPr lang="en-US" sz="1400" b="1" dirty="0">
                <a:latin typeface="+mn-lt"/>
              </a:rPr>
              <a:t>Most Popular</a:t>
            </a:r>
          </a:p>
          <a:p>
            <a:pPr marL="285750" indent="-285750" algn="l">
              <a:buFont typeface="Arial" panose="020B0604020202020204" pitchFamily="34" charset="0"/>
              <a:buChar char="•"/>
            </a:pPr>
            <a:r>
              <a:rPr lang="en-US" sz="1400" b="1" dirty="0">
                <a:latin typeface="+mn-lt"/>
              </a:rPr>
              <a:t>Create </a:t>
            </a:r>
          </a:p>
          <a:p>
            <a:pPr marL="285750" indent="-285750" algn="l">
              <a:buFont typeface="Arial" panose="020B0604020202020204" pitchFamily="34" charset="0"/>
              <a:buChar char="•"/>
            </a:pPr>
            <a:r>
              <a:rPr lang="en-US" sz="1400" b="1" dirty="0">
                <a:latin typeface="+mn-lt"/>
              </a:rPr>
              <a:t>Browse/Manage</a:t>
            </a:r>
          </a:p>
          <a:p>
            <a:pPr marL="285750" indent="-285750" algn="l">
              <a:buFont typeface="Arial" panose="020B0604020202020204" pitchFamily="34" charset="0"/>
              <a:buChar char="•"/>
            </a:pPr>
            <a:r>
              <a:rPr lang="en-US" sz="1400" b="1" dirty="0">
                <a:latin typeface="+mn-lt"/>
              </a:rPr>
              <a:t>Get Started – </a:t>
            </a:r>
            <a:r>
              <a:rPr lang="en-US" sz="1400" dirty="0">
                <a:latin typeface="+mn-lt"/>
              </a:rPr>
              <a:t>Help documentation pertaining to Oracle Business Intelligence (not related to Primo data)</a:t>
            </a:r>
            <a:endParaRPr lang="en-US" sz="1400" i="1" dirty="0">
              <a:latin typeface="+mn-lt"/>
            </a:endParaRPr>
          </a:p>
        </p:txBody>
      </p:sp>
    </p:spTree>
    <p:custDataLst>
      <p:tags r:id="rId1"/>
    </p:custDataLst>
    <p:extLst>
      <p:ext uri="{BB962C8B-B14F-4D97-AF65-F5344CB8AC3E}">
        <p14:creationId xmlns:p14="http://schemas.microsoft.com/office/powerpoint/2010/main" val="136781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Global Header - Help (DEMO) </a:t>
            </a:r>
          </a:p>
        </p:txBody>
      </p:sp>
      <p:pic>
        <p:nvPicPr>
          <p:cNvPr id="7" name="Picture 6">
            <a:extLst>
              <a:ext uri="{FF2B5EF4-FFF2-40B4-BE49-F238E27FC236}">
                <a16:creationId xmlns:a16="http://schemas.microsoft.com/office/drawing/2014/main" id="{49D1B024-6DB8-4520-A3BD-919099330DF1}"/>
              </a:ext>
            </a:extLst>
          </p:cNvPr>
          <p:cNvPicPr>
            <a:picLocks noChangeAspect="1"/>
          </p:cNvPicPr>
          <p:nvPr/>
        </p:nvPicPr>
        <p:blipFill>
          <a:blip r:embed="rId4"/>
          <a:stretch>
            <a:fillRect/>
          </a:stretch>
        </p:blipFill>
        <p:spPr>
          <a:xfrm>
            <a:off x="411480" y="685800"/>
            <a:ext cx="6857999" cy="4114800"/>
          </a:xfrm>
          <a:prstGeom prst="rect">
            <a:avLst/>
          </a:prstGeom>
          <a:solidFill>
            <a:schemeClr val="accent3">
              <a:lumMod val="20000"/>
              <a:lumOff val="80000"/>
            </a:schemeClr>
          </a:solidFill>
          <a:ln>
            <a:solidFill>
              <a:schemeClr val="bg1">
                <a:lumMod val="75000"/>
              </a:schemeClr>
            </a:solidFill>
          </a:ln>
        </p:spPr>
      </p:pic>
      <p:sp>
        <p:nvSpPr>
          <p:cNvPr id="8" name="TextBox 7">
            <a:extLst>
              <a:ext uri="{FF2B5EF4-FFF2-40B4-BE49-F238E27FC236}">
                <a16:creationId xmlns:a16="http://schemas.microsoft.com/office/drawing/2014/main" id="{0CBFC57B-5646-41CA-851C-0459602467F3}"/>
              </a:ext>
            </a:extLst>
          </p:cNvPr>
          <p:cNvSpPr txBox="1"/>
          <p:nvPr/>
        </p:nvSpPr>
        <p:spPr>
          <a:xfrm>
            <a:off x="2743200" y="2743200"/>
            <a:ext cx="6036774" cy="738664"/>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indent="0">
              <a:buFont typeface="Arial" panose="020B0604020202020204" pitchFamily="34" charset="0"/>
              <a:buNone/>
              <a:defRPr sz="1599" b="1"/>
            </a:lvl1pPr>
          </a:lstStyle>
          <a:p>
            <a:pPr marL="285750" indent="-285750">
              <a:buFont typeface="Arial" panose="020B0604020202020204" pitchFamily="34" charset="0"/>
              <a:buChar char="•"/>
            </a:pPr>
            <a:r>
              <a:rPr lang="en-US" sz="1400" dirty="0"/>
              <a:t>Oracle Business Intelligence Enterprise Edition (OBI EE) Help</a:t>
            </a:r>
          </a:p>
          <a:p>
            <a:pPr marL="285750" indent="-285750">
              <a:buFont typeface="Arial" panose="020B0604020202020204" pitchFamily="34" charset="0"/>
              <a:buChar char="•"/>
            </a:pPr>
            <a:r>
              <a:rPr lang="en-US" sz="1400" dirty="0"/>
              <a:t>Not specifically for Primo Analytics</a:t>
            </a:r>
          </a:p>
          <a:p>
            <a:pPr marL="285750" indent="-285750">
              <a:buFont typeface="Arial" panose="020B0604020202020204" pitchFamily="34" charset="0"/>
              <a:buChar char="•"/>
            </a:pPr>
            <a:r>
              <a:rPr lang="en-US" sz="1400" dirty="0"/>
              <a:t>Dynamically changes to display the Help topic for current page</a:t>
            </a:r>
          </a:p>
        </p:txBody>
      </p:sp>
    </p:spTree>
    <p:custDataLst>
      <p:tags r:id="rId1"/>
    </p:custDataLst>
    <p:extLst>
      <p:ext uri="{BB962C8B-B14F-4D97-AF65-F5344CB8AC3E}">
        <p14:creationId xmlns:p14="http://schemas.microsoft.com/office/powerpoint/2010/main" val="139171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Global Header - Favorites (DEMO) </a:t>
            </a:r>
          </a:p>
        </p:txBody>
      </p:sp>
      <p:pic>
        <p:nvPicPr>
          <p:cNvPr id="7" name="Picture 6">
            <a:extLst>
              <a:ext uri="{FF2B5EF4-FFF2-40B4-BE49-F238E27FC236}">
                <a16:creationId xmlns:a16="http://schemas.microsoft.com/office/drawing/2014/main" id="{7ECE4C8C-2AFE-4F5D-A1DA-6BCDE66E2400}"/>
              </a:ext>
            </a:extLst>
          </p:cNvPr>
          <p:cNvPicPr>
            <a:picLocks noChangeAspect="1"/>
          </p:cNvPicPr>
          <p:nvPr/>
        </p:nvPicPr>
        <p:blipFill>
          <a:blip r:embed="rId4"/>
          <a:stretch>
            <a:fillRect/>
          </a:stretch>
        </p:blipFill>
        <p:spPr>
          <a:xfrm>
            <a:off x="228600" y="1371600"/>
            <a:ext cx="8757939" cy="1386252"/>
          </a:xfrm>
          <a:prstGeom prst="rect">
            <a:avLst/>
          </a:prstGeom>
          <a:solidFill>
            <a:schemeClr val="accent3">
              <a:lumMod val="20000"/>
              <a:lumOff val="80000"/>
            </a:schemeClr>
          </a:solidFill>
          <a:ln>
            <a:solidFill>
              <a:schemeClr val="bg1">
                <a:lumMod val="75000"/>
              </a:schemeClr>
            </a:solidFill>
          </a:ln>
        </p:spPr>
      </p:pic>
      <p:sp>
        <p:nvSpPr>
          <p:cNvPr id="8" name="TextBox 7">
            <a:extLst>
              <a:ext uri="{FF2B5EF4-FFF2-40B4-BE49-F238E27FC236}">
                <a16:creationId xmlns:a16="http://schemas.microsoft.com/office/drawing/2014/main" id="{DA5EA16A-22DF-4CBC-A34E-FB26A2C5B8DC}"/>
              </a:ext>
            </a:extLst>
          </p:cNvPr>
          <p:cNvSpPr txBox="1"/>
          <p:nvPr/>
        </p:nvSpPr>
        <p:spPr>
          <a:xfrm>
            <a:off x="2743200" y="2743200"/>
            <a:ext cx="6036774" cy="584775"/>
          </a:xfrm>
          <a:prstGeom prst="rect">
            <a:avLst/>
          </a:prstGeom>
          <a:solidFill>
            <a:schemeClr val="bg1">
              <a:lumMod val="95000"/>
            </a:schemeClr>
          </a:solidFill>
          <a:ln>
            <a:solidFill>
              <a:schemeClr val="bg1">
                <a:lumMod val="75000"/>
              </a:schemeClr>
            </a:solidFill>
          </a:ln>
        </p:spPr>
        <p:txBody>
          <a:bodyPr wrap="square" rtlCol="0">
            <a:spAutoFit/>
          </a:bodyPr>
          <a:lstStyle/>
          <a:p>
            <a:pPr algn="l"/>
            <a:r>
              <a:rPr lang="en-US" sz="1600" b="1" dirty="0"/>
              <a:t>The favorites functionality allows you to bookmark catalog objects that you view regularly</a:t>
            </a:r>
          </a:p>
        </p:txBody>
      </p:sp>
    </p:spTree>
    <p:custDataLst>
      <p:tags r:id="rId1"/>
    </p:custDataLst>
    <p:extLst>
      <p:ext uri="{BB962C8B-B14F-4D97-AF65-F5344CB8AC3E}">
        <p14:creationId xmlns:p14="http://schemas.microsoft.com/office/powerpoint/2010/main" val="86798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Global Header - Dashboards (DEMO) </a:t>
            </a:r>
          </a:p>
        </p:txBody>
      </p:sp>
      <p:pic>
        <p:nvPicPr>
          <p:cNvPr id="7" name="Picture 6">
            <a:extLst>
              <a:ext uri="{FF2B5EF4-FFF2-40B4-BE49-F238E27FC236}">
                <a16:creationId xmlns:a16="http://schemas.microsoft.com/office/drawing/2014/main" id="{E8303471-B253-4CDF-ABC9-27C8F99D9C23}"/>
              </a:ext>
            </a:extLst>
          </p:cNvPr>
          <p:cNvPicPr>
            <a:picLocks noChangeAspect="1"/>
          </p:cNvPicPr>
          <p:nvPr/>
        </p:nvPicPr>
        <p:blipFill>
          <a:blip r:embed="rId4"/>
          <a:stretch>
            <a:fillRect/>
          </a:stretch>
        </p:blipFill>
        <p:spPr>
          <a:xfrm>
            <a:off x="228600" y="1371600"/>
            <a:ext cx="8008428" cy="1828800"/>
          </a:xfrm>
          <a:prstGeom prst="rect">
            <a:avLst/>
          </a:prstGeom>
          <a:solidFill>
            <a:schemeClr val="accent3">
              <a:lumMod val="20000"/>
              <a:lumOff val="80000"/>
            </a:schemeClr>
          </a:solidFill>
          <a:ln>
            <a:solidFill>
              <a:schemeClr val="bg1">
                <a:lumMod val="75000"/>
              </a:schemeClr>
            </a:solidFill>
          </a:ln>
        </p:spPr>
      </p:pic>
      <p:sp>
        <p:nvSpPr>
          <p:cNvPr id="8" name="TextBox 7">
            <a:extLst>
              <a:ext uri="{FF2B5EF4-FFF2-40B4-BE49-F238E27FC236}">
                <a16:creationId xmlns:a16="http://schemas.microsoft.com/office/drawing/2014/main" id="{AAC6A2E7-189F-46C7-8AE6-3E20706B5A1A}"/>
              </a:ext>
            </a:extLst>
          </p:cNvPr>
          <p:cNvSpPr txBox="1"/>
          <p:nvPr/>
        </p:nvSpPr>
        <p:spPr>
          <a:xfrm>
            <a:off x="2743200" y="2743200"/>
            <a:ext cx="5934457" cy="58451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a:defRPr sz="1599" b="1"/>
            </a:lvl1pPr>
          </a:lstStyle>
          <a:p>
            <a:r>
              <a:rPr lang="en-US" dirty="0"/>
              <a:t>A shortcut to all available dashboards that are saved in the dedicated dashboard subfolders</a:t>
            </a:r>
          </a:p>
        </p:txBody>
      </p:sp>
    </p:spTree>
    <p:custDataLst>
      <p:tags r:id="rId1"/>
    </p:custDataLst>
    <p:extLst>
      <p:ext uri="{BB962C8B-B14F-4D97-AF65-F5344CB8AC3E}">
        <p14:creationId xmlns:p14="http://schemas.microsoft.com/office/powerpoint/2010/main" val="250979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Global Header - New (DEMO) </a:t>
            </a:r>
          </a:p>
        </p:txBody>
      </p:sp>
      <p:pic>
        <p:nvPicPr>
          <p:cNvPr id="7" name="Picture 6">
            <a:extLst>
              <a:ext uri="{FF2B5EF4-FFF2-40B4-BE49-F238E27FC236}">
                <a16:creationId xmlns:a16="http://schemas.microsoft.com/office/drawing/2014/main" id="{69BC3535-E588-4523-8D74-1F9AD1AAE24E}"/>
              </a:ext>
            </a:extLst>
          </p:cNvPr>
          <p:cNvPicPr>
            <a:picLocks noChangeAspect="1"/>
          </p:cNvPicPr>
          <p:nvPr/>
        </p:nvPicPr>
        <p:blipFill>
          <a:blip r:embed="rId4"/>
          <a:stretch>
            <a:fillRect/>
          </a:stretch>
        </p:blipFill>
        <p:spPr>
          <a:xfrm>
            <a:off x="176117" y="1117102"/>
            <a:ext cx="8757939" cy="2678644"/>
          </a:xfrm>
          <a:prstGeom prst="rect">
            <a:avLst/>
          </a:prstGeom>
          <a:solidFill>
            <a:schemeClr val="accent3">
              <a:lumMod val="20000"/>
              <a:lumOff val="80000"/>
            </a:schemeClr>
          </a:solidFill>
          <a:ln>
            <a:solidFill>
              <a:schemeClr val="bg1">
                <a:lumMod val="75000"/>
              </a:schemeClr>
            </a:solidFill>
          </a:ln>
        </p:spPr>
      </p:pic>
      <p:sp>
        <p:nvSpPr>
          <p:cNvPr id="8" name="TextBox 7">
            <a:extLst>
              <a:ext uri="{FF2B5EF4-FFF2-40B4-BE49-F238E27FC236}">
                <a16:creationId xmlns:a16="http://schemas.microsoft.com/office/drawing/2014/main" id="{6399414D-EC50-4131-B9D0-9C3FA6CAC058}"/>
              </a:ext>
            </a:extLst>
          </p:cNvPr>
          <p:cNvSpPr txBox="1"/>
          <p:nvPr/>
        </p:nvSpPr>
        <p:spPr>
          <a:xfrm>
            <a:off x="2743200" y="3657600"/>
            <a:ext cx="6036776" cy="822960"/>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a:defRPr sz="1599" b="1"/>
            </a:lvl1pPr>
          </a:lstStyle>
          <a:p>
            <a:r>
              <a:rPr lang="en-US" dirty="0"/>
              <a:t>Displays a list of the OBI objects that can be created. </a:t>
            </a:r>
          </a:p>
          <a:p>
            <a:r>
              <a:rPr lang="en-US" dirty="0"/>
              <a:t>This document describes the Analysis option (which creates new reports) and the Dashboard option (which creates dashboards). </a:t>
            </a:r>
          </a:p>
        </p:txBody>
      </p:sp>
    </p:spTree>
    <p:custDataLst>
      <p:tags r:id="rId1"/>
    </p:custDataLst>
    <p:extLst>
      <p:ext uri="{BB962C8B-B14F-4D97-AF65-F5344CB8AC3E}">
        <p14:creationId xmlns:p14="http://schemas.microsoft.com/office/powerpoint/2010/main" val="284139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Global Header - Open (DEMO) </a:t>
            </a:r>
          </a:p>
        </p:txBody>
      </p:sp>
      <p:pic>
        <p:nvPicPr>
          <p:cNvPr id="7" name="Picture 6">
            <a:extLst>
              <a:ext uri="{FF2B5EF4-FFF2-40B4-BE49-F238E27FC236}">
                <a16:creationId xmlns:a16="http://schemas.microsoft.com/office/drawing/2014/main" id="{DB93AA2A-EE81-41CE-B26E-18E02DB28503}"/>
              </a:ext>
            </a:extLst>
          </p:cNvPr>
          <p:cNvPicPr>
            <a:picLocks noChangeAspect="1"/>
          </p:cNvPicPr>
          <p:nvPr/>
        </p:nvPicPr>
        <p:blipFill>
          <a:blip r:embed="rId4"/>
          <a:stretch>
            <a:fillRect/>
          </a:stretch>
        </p:blipFill>
        <p:spPr>
          <a:xfrm>
            <a:off x="137160" y="1371600"/>
            <a:ext cx="8757939" cy="1764551"/>
          </a:xfrm>
          <a:prstGeom prst="rect">
            <a:avLst/>
          </a:prstGeom>
          <a:solidFill>
            <a:schemeClr val="accent3">
              <a:lumMod val="20000"/>
              <a:lumOff val="80000"/>
            </a:schemeClr>
          </a:solidFill>
          <a:ln>
            <a:solidFill>
              <a:schemeClr val="bg1">
                <a:lumMod val="75000"/>
              </a:schemeClr>
            </a:solidFill>
          </a:ln>
        </p:spPr>
      </p:pic>
      <p:sp>
        <p:nvSpPr>
          <p:cNvPr id="8" name="TextBox 7">
            <a:extLst>
              <a:ext uri="{FF2B5EF4-FFF2-40B4-BE49-F238E27FC236}">
                <a16:creationId xmlns:a16="http://schemas.microsoft.com/office/drawing/2014/main" id="{71522C97-A900-4794-9F55-12795EF0CC33}"/>
              </a:ext>
            </a:extLst>
          </p:cNvPr>
          <p:cNvSpPr txBox="1"/>
          <p:nvPr/>
        </p:nvSpPr>
        <p:spPr>
          <a:xfrm>
            <a:off x="2743200" y="3200400"/>
            <a:ext cx="6036776" cy="830612"/>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a:defRPr sz="1599" b="1"/>
            </a:lvl1pPr>
          </a:lstStyle>
          <a:p>
            <a:pPr marL="285750" indent="-285750">
              <a:buFont typeface="Arial" panose="020B0604020202020204" pitchFamily="34" charset="0"/>
              <a:buChar char="•"/>
            </a:pPr>
            <a:r>
              <a:rPr lang="en-US" dirty="0"/>
              <a:t>Displays </a:t>
            </a:r>
          </a:p>
          <a:p>
            <a:pPr marL="285750" indent="-285750">
              <a:buFont typeface="Arial" panose="020B0604020202020204" pitchFamily="34" charset="0"/>
              <a:buChar char="•"/>
            </a:pPr>
            <a:r>
              <a:rPr lang="en-US" dirty="0"/>
              <a:t>Recently accessed objects (reports, dashboards)</a:t>
            </a:r>
          </a:p>
          <a:p>
            <a:pPr marL="285750" indent="-285750">
              <a:buFont typeface="Arial" panose="020B0604020202020204" pitchFamily="34" charset="0"/>
              <a:buChar char="•"/>
            </a:pPr>
            <a:r>
              <a:rPr lang="en-US" dirty="0"/>
              <a:t>Most popular objects (objects accessed most often)</a:t>
            </a:r>
          </a:p>
        </p:txBody>
      </p:sp>
    </p:spTree>
    <p:custDataLst>
      <p:tags r:id="rId1"/>
    </p:custDataLst>
    <p:extLst>
      <p:ext uri="{BB962C8B-B14F-4D97-AF65-F5344CB8AC3E}">
        <p14:creationId xmlns:p14="http://schemas.microsoft.com/office/powerpoint/2010/main" val="8892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Global Header - Search (DEMO)</a:t>
            </a:r>
          </a:p>
        </p:txBody>
      </p:sp>
      <p:pic>
        <p:nvPicPr>
          <p:cNvPr id="7" name="Picture 6">
            <a:extLst>
              <a:ext uri="{FF2B5EF4-FFF2-40B4-BE49-F238E27FC236}">
                <a16:creationId xmlns:a16="http://schemas.microsoft.com/office/drawing/2014/main" id="{92187B3B-71B9-4927-9386-FC94F8F5C69C}"/>
              </a:ext>
            </a:extLst>
          </p:cNvPr>
          <p:cNvPicPr>
            <a:picLocks noChangeAspect="1"/>
          </p:cNvPicPr>
          <p:nvPr/>
        </p:nvPicPr>
        <p:blipFill>
          <a:blip r:embed="rId4"/>
          <a:stretch>
            <a:fillRect/>
          </a:stretch>
        </p:blipFill>
        <p:spPr>
          <a:xfrm>
            <a:off x="176117" y="946388"/>
            <a:ext cx="8757939" cy="2849576"/>
          </a:xfrm>
          <a:prstGeom prst="rect">
            <a:avLst/>
          </a:prstGeom>
          <a:solidFill>
            <a:schemeClr val="accent3">
              <a:lumMod val="20000"/>
              <a:lumOff val="80000"/>
            </a:schemeClr>
          </a:solidFill>
          <a:ln>
            <a:solidFill>
              <a:schemeClr val="bg1">
                <a:lumMod val="75000"/>
              </a:schemeClr>
            </a:solidFill>
          </a:ln>
        </p:spPr>
      </p:pic>
      <p:sp>
        <p:nvSpPr>
          <p:cNvPr id="8" name="TextBox 7">
            <a:extLst>
              <a:ext uri="{FF2B5EF4-FFF2-40B4-BE49-F238E27FC236}">
                <a16:creationId xmlns:a16="http://schemas.microsoft.com/office/drawing/2014/main" id="{8870FE7F-2045-4598-A4CD-FE89924940D1}"/>
              </a:ext>
            </a:extLst>
          </p:cNvPr>
          <p:cNvSpPr txBox="1"/>
          <p:nvPr/>
        </p:nvSpPr>
        <p:spPr>
          <a:xfrm>
            <a:off x="2883743" y="3886200"/>
            <a:ext cx="6036774" cy="58451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599" b="1"/>
            </a:lvl1pPr>
          </a:lstStyle>
          <a:p>
            <a:pPr marL="0" indent="0">
              <a:buNone/>
            </a:pPr>
            <a:r>
              <a:rPr lang="en-US" dirty="0"/>
              <a:t>Search the Catalog, including all of the objects created in OBI (reports, dashboards, and more)</a:t>
            </a:r>
          </a:p>
        </p:txBody>
      </p:sp>
    </p:spTree>
    <p:custDataLst>
      <p:tags r:id="rId1"/>
    </p:custDataLst>
    <p:extLst>
      <p:ext uri="{BB962C8B-B14F-4D97-AF65-F5344CB8AC3E}">
        <p14:creationId xmlns:p14="http://schemas.microsoft.com/office/powerpoint/2010/main" val="166748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Global Header - Advanced Search (DEMO)</a:t>
            </a:r>
          </a:p>
        </p:txBody>
      </p:sp>
      <p:pic>
        <p:nvPicPr>
          <p:cNvPr id="7" name="Picture 6">
            <a:extLst>
              <a:ext uri="{FF2B5EF4-FFF2-40B4-BE49-F238E27FC236}">
                <a16:creationId xmlns:a16="http://schemas.microsoft.com/office/drawing/2014/main" id="{12200369-363C-45E0-B7B0-5E31B56269F9}"/>
              </a:ext>
            </a:extLst>
          </p:cNvPr>
          <p:cNvPicPr>
            <a:picLocks noChangeAspect="1"/>
          </p:cNvPicPr>
          <p:nvPr/>
        </p:nvPicPr>
        <p:blipFill>
          <a:blip r:embed="rId4"/>
          <a:stretch>
            <a:fillRect/>
          </a:stretch>
        </p:blipFill>
        <p:spPr>
          <a:xfrm>
            <a:off x="360512" y="697239"/>
            <a:ext cx="6857999" cy="4114800"/>
          </a:xfrm>
          <a:prstGeom prst="rect">
            <a:avLst/>
          </a:prstGeom>
          <a:solidFill>
            <a:schemeClr val="accent3">
              <a:lumMod val="20000"/>
              <a:lumOff val="80000"/>
            </a:schemeClr>
          </a:solidFill>
          <a:ln>
            <a:solidFill>
              <a:schemeClr val="bg1">
                <a:lumMod val="75000"/>
              </a:schemeClr>
            </a:solidFill>
          </a:ln>
        </p:spPr>
      </p:pic>
      <p:sp>
        <p:nvSpPr>
          <p:cNvPr id="8" name="TextBox 7">
            <a:extLst>
              <a:ext uri="{FF2B5EF4-FFF2-40B4-BE49-F238E27FC236}">
                <a16:creationId xmlns:a16="http://schemas.microsoft.com/office/drawing/2014/main" id="{7EC578DD-C577-49D3-9C77-089D2D2E0681}"/>
              </a:ext>
            </a:extLst>
          </p:cNvPr>
          <p:cNvSpPr txBox="1"/>
          <p:nvPr/>
        </p:nvSpPr>
        <p:spPr>
          <a:xfrm>
            <a:off x="2743200" y="3886200"/>
            <a:ext cx="6036774" cy="58451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indent="0">
              <a:buFont typeface="Arial" panose="020B0604020202020204" pitchFamily="34" charset="0"/>
              <a:buNone/>
              <a:defRPr sz="1599" b="1"/>
            </a:lvl1pPr>
          </a:lstStyle>
          <a:p>
            <a:r>
              <a:rPr lang="en-US" dirty="0"/>
              <a:t>Displays Catalog page in search mode – search pane (left) shows rather than the Folders pane</a:t>
            </a:r>
          </a:p>
        </p:txBody>
      </p:sp>
    </p:spTree>
    <p:custDataLst>
      <p:tags r:id="rId1"/>
    </p:custDataLst>
    <p:extLst>
      <p:ext uri="{BB962C8B-B14F-4D97-AF65-F5344CB8AC3E}">
        <p14:creationId xmlns:p14="http://schemas.microsoft.com/office/powerpoint/2010/main" val="310819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Global Header - Account Information (DEMO)</a:t>
            </a:r>
          </a:p>
        </p:txBody>
      </p:sp>
      <p:pic>
        <p:nvPicPr>
          <p:cNvPr id="4" name="Picture 3">
            <a:extLst>
              <a:ext uri="{FF2B5EF4-FFF2-40B4-BE49-F238E27FC236}">
                <a16:creationId xmlns:a16="http://schemas.microsoft.com/office/drawing/2014/main" id="{28DBF5A4-BAD8-4075-8DA3-1289D42D000F}"/>
              </a:ext>
            </a:extLst>
          </p:cNvPr>
          <p:cNvPicPr>
            <a:picLocks noChangeAspect="1"/>
          </p:cNvPicPr>
          <p:nvPr/>
        </p:nvPicPr>
        <p:blipFill>
          <a:blip r:embed="rId4"/>
          <a:stretch>
            <a:fillRect/>
          </a:stretch>
        </p:blipFill>
        <p:spPr>
          <a:xfrm>
            <a:off x="395536" y="697239"/>
            <a:ext cx="6857999" cy="4114800"/>
          </a:xfrm>
          <a:prstGeom prst="rect">
            <a:avLst/>
          </a:prstGeom>
          <a:solidFill>
            <a:schemeClr val="accent3">
              <a:lumMod val="20000"/>
              <a:lumOff val="80000"/>
            </a:schemeClr>
          </a:solidFill>
          <a:ln>
            <a:solidFill>
              <a:schemeClr val="bg1">
                <a:lumMod val="75000"/>
              </a:schemeClr>
            </a:solidFill>
          </a:ln>
        </p:spPr>
      </p:pic>
      <p:sp>
        <p:nvSpPr>
          <p:cNvPr id="6" name="TextBox 5">
            <a:extLst>
              <a:ext uri="{FF2B5EF4-FFF2-40B4-BE49-F238E27FC236}">
                <a16:creationId xmlns:a16="http://schemas.microsoft.com/office/drawing/2014/main" id="{66AA0899-E935-45B1-84FD-EDF3B13847B6}"/>
              </a:ext>
            </a:extLst>
          </p:cNvPr>
          <p:cNvSpPr txBox="1"/>
          <p:nvPr/>
        </p:nvSpPr>
        <p:spPr>
          <a:xfrm>
            <a:off x="2743200" y="2971800"/>
            <a:ext cx="6036774" cy="1076705"/>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599" b="1"/>
            </a:lvl1pPr>
          </a:lstStyle>
          <a:p>
            <a:r>
              <a:rPr lang="en-US" dirty="0"/>
              <a:t>Sign In/Out</a:t>
            </a:r>
          </a:p>
          <a:p>
            <a:r>
              <a:rPr lang="en-US" dirty="0"/>
              <a:t>See Account information associated with your login to the Primo Back Office</a:t>
            </a:r>
          </a:p>
          <a:p>
            <a:r>
              <a:rPr lang="en-US" dirty="0"/>
              <a:t>Specify Time Zone, etc.</a:t>
            </a:r>
          </a:p>
        </p:txBody>
      </p:sp>
    </p:spTree>
    <p:custDataLst>
      <p:tags r:id="rId1"/>
    </p:custDataLst>
    <p:extLst>
      <p:ext uri="{BB962C8B-B14F-4D97-AF65-F5344CB8AC3E}">
        <p14:creationId xmlns:p14="http://schemas.microsoft.com/office/powerpoint/2010/main" val="208542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a:xfrm>
            <a:off x="4499992" y="1203597"/>
            <a:ext cx="4258146" cy="3403663"/>
          </a:xfrm>
        </p:spPr>
        <p:txBody>
          <a:bodyPr/>
          <a:lstStyle/>
          <a:p>
            <a:r>
              <a:rPr lang="en-US" dirty="0"/>
              <a:t>Primo Analytics</a:t>
            </a:r>
          </a:p>
          <a:p>
            <a:r>
              <a:rPr lang="en-US" b="1" dirty="0"/>
              <a:t>Dashboards and Reports</a:t>
            </a:r>
          </a:p>
          <a:p>
            <a:r>
              <a:rPr lang="en-US" dirty="0"/>
              <a:t>Create Your Own</a:t>
            </a:r>
          </a:p>
          <a:p>
            <a:r>
              <a:rPr lang="en-US" dirty="0"/>
              <a:t>Scheduling Analytics</a:t>
            </a:r>
          </a:p>
        </p:txBody>
      </p:sp>
    </p:spTree>
    <p:custDataLst>
      <p:tags r:id="rId1"/>
    </p:custDataLst>
    <p:extLst>
      <p:ext uri="{BB962C8B-B14F-4D97-AF65-F5344CB8AC3E}">
        <p14:creationId xmlns:p14="http://schemas.microsoft.com/office/powerpoint/2010/main" val="250164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4987" y="3335836"/>
            <a:ext cx="6326909" cy="719575"/>
          </a:xfrm>
        </p:spPr>
        <p:txBody>
          <a:bodyPr/>
          <a:lstStyle/>
          <a:p>
            <a:r>
              <a:rPr lang="en-US" dirty="0"/>
              <a:t>Introduction to Primo Analytics</a:t>
            </a:r>
          </a:p>
        </p:txBody>
      </p:sp>
      <p:sp>
        <p:nvSpPr>
          <p:cNvPr id="2" name="Text Placeholder 1">
            <a:extLst>
              <a:ext uri="{FF2B5EF4-FFF2-40B4-BE49-F238E27FC236}">
                <a16:creationId xmlns:a16="http://schemas.microsoft.com/office/drawing/2014/main" id="{2F7014B1-F513-4888-BFB5-E71B579674DA}"/>
              </a:ext>
            </a:extLst>
          </p:cNvPr>
          <p:cNvSpPr>
            <a:spLocks noGrp="1"/>
          </p:cNvSpPr>
          <p:nvPr>
            <p:ph type="body" sz="quarter" idx="12"/>
          </p:nvPr>
        </p:nvSpPr>
        <p:spPr/>
        <p:txBody>
          <a:bodyPr/>
          <a:lstStyle/>
          <a:p>
            <a:r>
              <a:rPr lang="en-US" dirty="0"/>
              <a:t>Jean Dill</a:t>
            </a:r>
          </a:p>
        </p:txBody>
      </p:sp>
    </p:spTree>
    <p:custDataLst>
      <p:tags r:id="rId1"/>
    </p:custDataLst>
    <p:extLst>
      <p:ext uri="{BB962C8B-B14F-4D97-AF65-F5344CB8AC3E}">
        <p14:creationId xmlns:p14="http://schemas.microsoft.com/office/powerpoint/2010/main" val="300968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What are Dashboards?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Dashboards provide a personalized view of information</a:t>
            </a:r>
          </a:p>
          <a:p>
            <a:r>
              <a:rPr lang="en-US" dirty="0"/>
              <a:t>Can consist of one or more pages (or tabs)</a:t>
            </a:r>
          </a:p>
          <a:p>
            <a:r>
              <a:rPr lang="en-US" dirty="0"/>
              <a:t>Can include reports, graphs, and prompts (objects)</a:t>
            </a:r>
          </a:p>
          <a:p>
            <a:r>
              <a:rPr lang="en-US" dirty="0"/>
              <a:t>Can be shared with other users</a:t>
            </a:r>
          </a:p>
          <a:p>
            <a:endParaRPr lang="en-US" dirty="0"/>
          </a:p>
        </p:txBody>
      </p:sp>
    </p:spTree>
    <p:custDataLst>
      <p:tags r:id="rId1"/>
    </p:custDataLst>
    <p:extLst>
      <p:ext uri="{BB962C8B-B14F-4D97-AF65-F5344CB8AC3E}">
        <p14:creationId xmlns:p14="http://schemas.microsoft.com/office/powerpoint/2010/main" val="3129706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What are Reports?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Reports are responses that return after executing a query </a:t>
            </a:r>
          </a:p>
          <a:p>
            <a:r>
              <a:rPr lang="en-US" dirty="0"/>
              <a:t>Can be formatted</a:t>
            </a:r>
          </a:p>
          <a:p>
            <a:r>
              <a:rPr lang="en-US" dirty="0"/>
              <a:t>Presented on a dashboard page</a:t>
            </a:r>
          </a:p>
          <a:p>
            <a:r>
              <a:rPr lang="en-US" dirty="0"/>
              <a:t>Saved</a:t>
            </a:r>
          </a:p>
          <a:p>
            <a:r>
              <a:rPr lang="en-US" dirty="0"/>
              <a:t>Shared with other users</a:t>
            </a:r>
          </a:p>
        </p:txBody>
      </p:sp>
    </p:spTree>
    <p:custDataLst>
      <p:tags r:id="rId1"/>
    </p:custDataLst>
    <p:extLst>
      <p:ext uri="{BB962C8B-B14F-4D97-AF65-F5344CB8AC3E}">
        <p14:creationId xmlns:p14="http://schemas.microsoft.com/office/powerpoint/2010/main" val="419654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Getting to the Dashboards (DEMO)</a:t>
            </a:r>
          </a:p>
        </p:txBody>
      </p:sp>
      <p:pic>
        <p:nvPicPr>
          <p:cNvPr id="7" name="Picture 6">
            <a:extLst>
              <a:ext uri="{FF2B5EF4-FFF2-40B4-BE49-F238E27FC236}">
                <a16:creationId xmlns:a16="http://schemas.microsoft.com/office/drawing/2014/main" id="{7732D856-9BCB-4043-BDFA-733685198C2F}"/>
              </a:ext>
            </a:extLst>
          </p:cNvPr>
          <p:cNvPicPr>
            <a:picLocks noChangeAspect="1"/>
          </p:cNvPicPr>
          <p:nvPr/>
        </p:nvPicPr>
        <p:blipFill>
          <a:blip r:embed="rId4"/>
          <a:stretch>
            <a:fillRect/>
          </a:stretch>
        </p:blipFill>
        <p:spPr>
          <a:xfrm>
            <a:off x="162359" y="1218129"/>
            <a:ext cx="7007374" cy="1600200"/>
          </a:xfrm>
          <a:prstGeom prst="rect">
            <a:avLst/>
          </a:prstGeom>
          <a:solidFill>
            <a:schemeClr val="accent3">
              <a:lumMod val="20000"/>
              <a:lumOff val="80000"/>
            </a:schemeClr>
          </a:solidFill>
          <a:ln>
            <a:solidFill>
              <a:schemeClr val="bg1">
                <a:lumMod val="75000"/>
              </a:schemeClr>
            </a:solidFill>
          </a:ln>
        </p:spPr>
      </p:pic>
      <p:pic>
        <p:nvPicPr>
          <p:cNvPr id="8" name="Picture 7">
            <a:extLst>
              <a:ext uri="{FF2B5EF4-FFF2-40B4-BE49-F238E27FC236}">
                <a16:creationId xmlns:a16="http://schemas.microsoft.com/office/drawing/2014/main" id="{3CC6FE8D-594A-4A23-8E02-3463216E7521}"/>
              </a:ext>
            </a:extLst>
          </p:cNvPr>
          <p:cNvPicPr>
            <a:picLocks noChangeAspect="1"/>
          </p:cNvPicPr>
          <p:nvPr/>
        </p:nvPicPr>
        <p:blipFill>
          <a:blip r:embed="rId5"/>
          <a:stretch>
            <a:fillRect/>
          </a:stretch>
        </p:blipFill>
        <p:spPr>
          <a:xfrm>
            <a:off x="162359" y="3393963"/>
            <a:ext cx="5716916" cy="1600200"/>
          </a:xfrm>
          <a:prstGeom prst="rect">
            <a:avLst/>
          </a:prstGeom>
          <a:ln>
            <a:solidFill>
              <a:schemeClr val="bg1">
                <a:lumMod val="75000"/>
              </a:schemeClr>
            </a:solidFill>
          </a:ln>
        </p:spPr>
      </p:pic>
      <p:sp>
        <p:nvSpPr>
          <p:cNvPr id="9" name="TextBox 8">
            <a:extLst>
              <a:ext uri="{FF2B5EF4-FFF2-40B4-BE49-F238E27FC236}">
                <a16:creationId xmlns:a16="http://schemas.microsoft.com/office/drawing/2014/main" id="{9017A560-447B-469A-955A-D24617C65D1B}"/>
              </a:ext>
            </a:extLst>
          </p:cNvPr>
          <p:cNvSpPr txBox="1"/>
          <p:nvPr/>
        </p:nvSpPr>
        <p:spPr>
          <a:xfrm>
            <a:off x="162359" y="2946153"/>
            <a:ext cx="8757939" cy="338426"/>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599" b="1" dirty="0"/>
              <a:t>Global Header Catalog Folders Shared Folders Primo Dashboards – Example Dashboard</a:t>
            </a:r>
          </a:p>
        </p:txBody>
      </p:sp>
      <p:sp>
        <p:nvSpPr>
          <p:cNvPr id="10" name="TextBox 9">
            <a:extLst>
              <a:ext uri="{FF2B5EF4-FFF2-40B4-BE49-F238E27FC236}">
                <a16:creationId xmlns:a16="http://schemas.microsoft.com/office/drawing/2014/main" id="{A9EC50B9-58E2-43F6-B0EC-441A14E09843}"/>
              </a:ext>
            </a:extLst>
          </p:cNvPr>
          <p:cNvSpPr txBox="1"/>
          <p:nvPr/>
        </p:nvSpPr>
        <p:spPr>
          <a:xfrm>
            <a:off x="162360" y="765652"/>
            <a:ext cx="7007374" cy="338426"/>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599" b="1" dirty="0"/>
              <a:t>Global Header Dashboards Primo – Example Dashboard</a:t>
            </a:r>
          </a:p>
        </p:txBody>
      </p:sp>
    </p:spTree>
    <p:custDataLst>
      <p:tags r:id="rId1"/>
    </p:custDataLst>
    <p:extLst>
      <p:ext uri="{BB962C8B-B14F-4D97-AF65-F5344CB8AC3E}">
        <p14:creationId xmlns:p14="http://schemas.microsoft.com/office/powerpoint/2010/main" val="2439579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Example Dashboard (DEMO)</a:t>
            </a:r>
          </a:p>
        </p:txBody>
      </p:sp>
      <p:pic>
        <p:nvPicPr>
          <p:cNvPr id="4" name="Picture 3">
            <a:extLst>
              <a:ext uri="{FF2B5EF4-FFF2-40B4-BE49-F238E27FC236}">
                <a16:creationId xmlns:a16="http://schemas.microsoft.com/office/drawing/2014/main" id="{06BA582B-4E70-46DD-A77E-237830AF46D7}"/>
              </a:ext>
            </a:extLst>
          </p:cNvPr>
          <p:cNvPicPr>
            <a:picLocks noChangeAspect="1"/>
          </p:cNvPicPr>
          <p:nvPr/>
        </p:nvPicPr>
        <p:blipFill>
          <a:blip r:embed="rId4"/>
          <a:stretch>
            <a:fillRect/>
          </a:stretch>
        </p:blipFill>
        <p:spPr>
          <a:xfrm>
            <a:off x="395536" y="683075"/>
            <a:ext cx="6848605" cy="4114800"/>
          </a:xfrm>
          <a:prstGeom prst="rect">
            <a:avLst/>
          </a:prstGeom>
          <a:solidFill>
            <a:schemeClr val="accent3">
              <a:lumMod val="20000"/>
              <a:lumOff val="80000"/>
            </a:schemeClr>
          </a:solidFill>
          <a:ln>
            <a:solidFill>
              <a:schemeClr val="bg1">
                <a:lumMod val="75000"/>
              </a:schemeClr>
            </a:solidFill>
          </a:ln>
        </p:spPr>
      </p:pic>
    </p:spTree>
    <p:custDataLst>
      <p:tags r:id="rId1"/>
    </p:custDataLst>
    <p:extLst>
      <p:ext uri="{BB962C8B-B14F-4D97-AF65-F5344CB8AC3E}">
        <p14:creationId xmlns:p14="http://schemas.microsoft.com/office/powerpoint/2010/main" val="251586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Trends Dashboard (DEMO)</a:t>
            </a:r>
          </a:p>
        </p:txBody>
      </p:sp>
      <p:pic>
        <p:nvPicPr>
          <p:cNvPr id="4" name="Picture 3">
            <a:extLst>
              <a:ext uri="{FF2B5EF4-FFF2-40B4-BE49-F238E27FC236}">
                <a16:creationId xmlns:a16="http://schemas.microsoft.com/office/drawing/2014/main" id="{82C77579-9587-4361-A16E-02B18187A831}"/>
              </a:ext>
            </a:extLst>
          </p:cNvPr>
          <p:cNvPicPr>
            <a:picLocks noChangeAspect="1"/>
          </p:cNvPicPr>
          <p:nvPr/>
        </p:nvPicPr>
        <p:blipFill>
          <a:blip r:embed="rId4"/>
          <a:stretch>
            <a:fillRect/>
          </a:stretch>
        </p:blipFill>
        <p:spPr>
          <a:xfrm>
            <a:off x="193030" y="702365"/>
            <a:ext cx="8757939" cy="3738769"/>
          </a:xfrm>
          <a:prstGeom prst="rect">
            <a:avLst/>
          </a:prstGeom>
          <a:solidFill>
            <a:schemeClr val="accent3">
              <a:lumMod val="20000"/>
              <a:lumOff val="80000"/>
            </a:schemeClr>
          </a:solidFill>
          <a:ln>
            <a:solidFill>
              <a:schemeClr val="bg1">
                <a:lumMod val="75000"/>
              </a:schemeClr>
            </a:solidFill>
          </a:ln>
        </p:spPr>
      </p:pic>
    </p:spTree>
    <p:custDataLst>
      <p:tags r:id="rId1"/>
    </p:custDataLst>
    <p:extLst>
      <p:ext uri="{BB962C8B-B14F-4D97-AF65-F5344CB8AC3E}">
        <p14:creationId xmlns:p14="http://schemas.microsoft.com/office/powerpoint/2010/main" val="76902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Creating Your Own Dashboard (DEMO)</a:t>
            </a:r>
          </a:p>
        </p:txBody>
      </p:sp>
      <p:pic>
        <p:nvPicPr>
          <p:cNvPr id="4" name="Picture 3">
            <a:extLst>
              <a:ext uri="{FF2B5EF4-FFF2-40B4-BE49-F238E27FC236}">
                <a16:creationId xmlns:a16="http://schemas.microsoft.com/office/drawing/2014/main" id="{7C1346AF-D59E-4C45-A534-FAF1C427B844}"/>
              </a:ext>
            </a:extLst>
          </p:cNvPr>
          <p:cNvPicPr>
            <a:picLocks noChangeAspect="1"/>
          </p:cNvPicPr>
          <p:nvPr/>
        </p:nvPicPr>
        <p:blipFill>
          <a:blip r:embed="rId4"/>
          <a:stretch>
            <a:fillRect/>
          </a:stretch>
        </p:blipFill>
        <p:spPr>
          <a:xfrm>
            <a:off x="162578" y="907000"/>
            <a:ext cx="8757939" cy="1999958"/>
          </a:xfrm>
          <a:prstGeom prst="rect">
            <a:avLst/>
          </a:prstGeom>
          <a:solidFill>
            <a:schemeClr val="accent3">
              <a:lumMod val="20000"/>
              <a:lumOff val="80000"/>
            </a:schemeClr>
          </a:solidFill>
          <a:ln>
            <a:solidFill>
              <a:schemeClr val="bg1">
                <a:lumMod val="75000"/>
              </a:schemeClr>
            </a:solidFill>
          </a:ln>
        </p:spPr>
      </p:pic>
      <p:sp>
        <p:nvSpPr>
          <p:cNvPr id="6" name="TextBox 5">
            <a:extLst>
              <a:ext uri="{FF2B5EF4-FFF2-40B4-BE49-F238E27FC236}">
                <a16:creationId xmlns:a16="http://schemas.microsoft.com/office/drawing/2014/main" id="{1944A2EA-898F-43BC-8D59-F485E6DE243D}"/>
              </a:ext>
            </a:extLst>
          </p:cNvPr>
          <p:cNvSpPr txBox="1"/>
          <p:nvPr/>
        </p:nvSpPr>
        <p:spPr>
          <a:xfrm>
            <a:off x="1553613" y="3164488"/>
            <a:ext cx="6036774" cy="1322798"/>
          </a:xfrm>
          <a:prstGeom prst="rect">
            <a:avLst/>
          </a:prstGeom>
          <a:solidFill>
            <a:schemeClr val="bg1">
              <a:lumMod val="95000"/>
            </a:schemeClr>
          </a:solidFill>
          <a:ln>
            <a:solidFill>
              <a:schemeClr val="bg1">
                <a:lumMod val="75000"/>
              </a:schemeClr>
            </a:solidFill>
          </a:ln>
        </p:spPr>
        <p:txBody>
          <a:bodyPr wrap="square" rtlCol="0">
            <a:spAutoFit/>
          </a:bodyPr>
          <a:lstStyle/>
          <a:p>
            <a:pPr marL="228389" indent="-228389">
              <a:buFont typeface="Wingdings" panose="05000000000000000000" pitchFamily="2" charset="2"/>
              <a:buChar char="Ø"/>
            </a:pPr>
            <a:r>
              <a:rPr lang="en-US" sz="1599" b="1" dirty="0"/>
              <a:t>Global Header </a:t>
            </a:r>
          </a:p>
          <a:p>
            <a:pPr marL="228389" indent="-228389">
              <a:buFont typeface="Wingdings" panose="05000000000000000000" pitchFamily="2" charset="2"/>
              <a:buChar char="Ø"/>
            </a:pPr>
            <a:r>
              <a:rPr lang="en-US" sz="1599" b="1" dirty="0"/>
              <a:t>Dashboards</a:t>
            </a:r>
          </a:p>
          <a:p>
            <a:pPr marL="228389" indent="-228389">
              <a:buFont typeface="Wingdings" panose="05000000000000000000" pitchFamily="2" charset="2"/>
              <a:buChar char="Ø"/>
            </a:pPr>
            <a:r>
              <a:rPr lang="en-US" sz="1599" b="1" dirty="0"/>
              <a:t>My Dashboard</a:t>
            </a:r>
          </a:p>
          <a:p>
            <a:pPr marL="228389" indent="-228389">
              <a:buFont typeface="Wingdings" panose="05000000000000000000" pitchFamily="2" charset="2"/>
              <a:buChar char="Ø"/>
            </a:pPr>
            <a:endParaRPr lang="en-US" sz="1599" b="1" dirty="0"/>
          </a:p>
          <a:p>
            <a:pPr algn="l"/>
            <a:r>
              <a:rPr lang="en-US" sz="1599" b="1" i="1" dirty="0"/>
              <a:t>My Dashboard will apply to the login account</a:t>
            </a:r>
          </a:p>
        </p:txBody>
      </p:sp>
    </p:spTree>
    <p:custDataLst>
      <p:tags r:id="rId1"/>
    </p:custDataLst>
    <p:extLst>
      <p:ext uri="{BB962C8B-B14F-4D97-AF65-F5344CB8AC3E}">
        <p14:creationId xmlns:p14="http://schemas.microsoft.com/office/powerpoint/2010/main" val="1433901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Search Actions – Actions – By Count</a:t>
            </a:r>
          </a:p>
        </p:txBody>
      </p:sp>
      <p:pic>
        <p:nvPicPr>
          <p:cNvPr id="3" name="Picture 2"/>
          <p:cNvPicPr>
            <a:picLocks noChangeAspect="1"/>
          </p:cNvPicPr>
          <p:nvPr/>
        </p:nvPicPr>
        <p:blipFill>
          <a:blip r:embed="rId4"/>
          <a:stretch>
            <a:fillRect/>
          </a:stretch>
        </p:blipFill>
        <p:spPr>
          <a:xfrm>
            <a:off x="1309433" y="665188"/>
            <a:ext cx="6566012" cy="2607258"/>
          </a:xfrm>
          <a:prstGeom prst="rect">
            <a:avLst/>
          </a:prstGeom>
          <a:ln>
            <a:solidFill>
              <a:schemeClr val="bg1">
                <a:lumMod val="75000"/>
              </a:schemeClr>
            </a:solidFill>
          </a:ln>
        </p:spPr>
      </p:pic>
      <p:sp>
        <p:nvSpPr>
          <p:cNvPr id="4" name="TextBox 3"/>
          <p:cNvSpPr txBox="1"/>
          <p:nvPr/>
        </p:nvSpPr>
        <p:spPr>
          <a:xfrm>
            <a:off x="3347864" y="3317860"/>
            <a:ext cx="4527581" cy="1399101"/>
          </a:xfrm>
          <a:prstGeom prst="rect">
            <a:avLst/>
          </a:prstGeom>
          <a:solidFill>
            <a:schemeClr val="bg1">
              <a:lumMod val="95000"/>
            </a:schemeClr>
          </a:solidFill>
          <a:ln>
            <a:solidFill>
              <a:schemeClr val="bg1">
                <a:lumMod val="75000"/>
              </a:schemeClr>
            </a:solidFill>
          </a:ln>
        </p:spPr>
        <p:txBody>
          <a:bodyPr wrap="square" rtlCol="0">
            <a:spAutoFit/>
          </a:bodyPr>
          <a:lstStyle/>
          <a:p>
            <a:pPr marL="214313" indent="-214313">
              <a:buFont typeface="Arial" panose="020B0604020202020204" pitchFamily="34" charset="0"/>
              <a:buChar char="•"/>
            </a:pPr>
            <a:r>
              <a:rPr lang="en-US" sz="998" b="1" dirty="0"/>
              <a:t>First report on the actions tab</a:t>
            </a:r>
          </a:p>
          <a:p>
            <a:pPr marL="214313" indent="-214313">
              <a:buFont typeface="Arial" panose="020B0604020202020204" pitchFamily="34" charset="0"/>
              <a:buChar char="•"/>
            </a:pPr>
            <a:r>
              <a:rPr lang="en-US" sz="998" b="1" dirty="0"/>
              <a:t>Monthly report of actions taken by end users related to search</a:t>
            </a:r>
          </a:p>
          <a:p>
            <a:pPr marL="214313" indent="-214313">
              <a:buFont typeface="Arial" panose="020B0604020202020204" pitchFamily="34" charset="0"/>
              <a:buChar char="•"/>
            </a:pPr>
            <a:r>
              <a:rPr lang="en-US" sz="998" b="1" dirty="0"/>
              <a:t>Left prompt options</a:t>
            </a:r>
          </a:p>
          <a:p>
            <a:pPr marL="471261" lvl="1" indent="-128588">
              <a:buFont typeface="Arial" panose="020B0604020202020204" pitchFamily="34" charset="0"/>
              <a:buChar char="•"/>
            </a:pPr>
            <a:r>
              <a:rPr lang="en-US" sz="900" b="1" dirty="0"/>
              <a:t>Number of actions per month</a:t>
            </a:r>
          </a:p>
          <a:p>
            <a:pPr marL="471261" lvl="1" indent="-128588">
              <a:buFont typeface="Arial" panose="020B0604020202020204" pitchFamily="34" charset="0"/>
              <a:buChar char="•"/>
            </a:pPr>
            <a:r>
              <a:rPr lang="en-US" sz="900" b="1" dirty="0">
                <a:solidFill>
                  <a:schemeClr val="bg1">
                    <a:lumMod val="50000"/>
                  </a:schemeClr>
                </a:solidFill>
              </a:rPr>
              <a:t>Number of sessions in which actions were invoked</a:t>
            </a:r>
          </a:p>
          <a:p>
            <a:pPr marL="471261" lvl="1" indent="-128588">
              <a:buFont typeface="Arial" panose="020B0604020202020204" pitchFamily="34" charset="0"/>
              <a:buChar char="•"/>
            </a:pPr>
            <a:r>
              <a:rPr lang="en-US" sz="900" b="1" dirty="0">
                <a:solidFill>
                  <a:schemeClr val="bg1">
                    <a:lumMod val="50000"/>
                  </a:schemeClr>
                </a:solidFill>
              </a:rPr>
              <a:t>Number of times action was invoked when user signed</a:t>
            </a:r>
          </a:p>
          <a:p>
            <a:pPr marL="214313" indent="-214313">
              <a:buFont typeface="Arial" panose="020B0604020202020204" pitchFamily="34" charset="0"/>
              <a:buChar char="•"/>
            </a:pPr>
            <a:r>
              <a:rPr lang="en-US" sz="998" b="1" dirty="0"/>
              <a:t>Right prompt options</a:t>
            </a:r>
          </a:p>
          <a:p>
            <a:pPr marL="471261" lvl="1" indent="-128588">
              <a:buFont typeface="Arial" panose="020B0604020202020204" pitchFamily="34" charset="0"/>
              <a:buChar char="•"/>
            </a:pPr>
            <a:r>
              <a:rPr lang="en-US" sz="900" b="1" dirty="0"/>
              <a:t>By count (see the scale/magnitude)</a:t>
            </a:r>
          </a:p>
          <a:p>
            <a:pPr marL="471261" lvl="1" indent="-128588">
              <a:buFont typeface="Arial" panose="020B0604020202020204" pitchFamily="34" charset="0"/>
              <a:buChar char="•"/>
            </a:pPr>
            <a:r>
              <a:rPr lang="en-US" sz="900" b="1" dirty="0">
                <a:solidFill>
                  <a:schemeClr val="bg1">
                    <a:lumMod val="50000"/>
                  </a:schemeClr>
                </a:solidFill>
              </a:rPr>
              <a:t>By percentage (see it in relation to other data)</a:t>
            </a:r>
          </a:p>
        </p:txBody>
      </p:sp>
    </p:spTree>
    <p:custDataLst>
      <p:tags r:id="rId1"/>
    </p:custDataLst>
    <p:extLst>
      <p:ext uri="{BB962C8B-B14F-4D97-AF65-F5344CB8AC3E}">
        <p14:creationId xmlns:p14="http://schemas.microsoft.com/office/powerpoint/2010/main" val="3574538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Search Actions – Actions – By Percentage</a:t>
            </a:r>
          </a:p>
        </p:txBody>
      </p:sp>
      <p:pic>
        <p:nvPicPr>
          <p:cNvPr id="4" name="Picture 3"/>
          <p:cNvPicPr>
            <a:picLocks noChangeAspect="1"/>
          </p:cNvPicPr>
          <p:nvPr/>
        </p:nvPicPr>
        <p:blipFill>
          <a:blip r:embed="rId4"/>
          <a:stretch>
            <a:fillRect/>
          </a:stretch>
        </p:blipFill>
        <p:spPr>
          <a:xfrm>
            <a:off x="1306991" y="618154"/>
            <a:ext cx="6568454" cy="2616106"/>
          </a:xfrm>
          <a:prstGeom prst="rect">
            <a:avLst/>
          </a:prstGeom>
          <a:ln>
            <a:solidFill>
              <a:schemeClr val="bg1">
                <a:lumMod val="75000"/>
              </a:schemeClr>
            </a:solidFill>
          </a:ln>
        </p:spPr>
      </p:pic>
      <p:sp>
        <p:nvSpPr>
          <p:cNvPr id="7" name="TextBox 6"/>
          <p:cNvSpPr txBox="1"/>
          <p:nvPr/>
        </p:nvSpPr>
        <p:spPr>
          <a:xfrm>
            <a:off x="3347864" y="3275249"/>
            <a:ext cx="4527581" cy="1399229"/>
          </a:xfrm>
          <a:prstGeom prst="rect">
            <a:avLst/>
          </a:prstGeom>
          <a:solidFill>
            <a:schemeClr val="bg1">
              <a:lumMod val="95000"/>
            </a:schemeClr>
          </a:solidFill>
          <a:ln>
            <a:solidFill>
              <a:schemeClr val="bg1">
                <a:lumMod val="75000"/>
              </a:schemeClr>
            </a:solidFill>
          </a:ln>
        </p:spPr>
        <p:txBody>
          <a:bodyPr wrap="square" rtlCol="0">
            <a:spAutoFit/>
          </a:bodyPr>
          <a:lstStyle/>
          <a:p>
            <a:pPr marL="214313" indent="-214313">
              <a:buFont typeface="Arial" panose="020B0604020202020204" pitchFamily="34" charset="0"/>
              <a:buChar char="•"/>
            </a:pPr>
            <a:r>
              <a:rPr lang="en-US" sz="999" b="1" dirty="0"/>
              <a:t>First report on the actions tab</a:t>
            </a:r>
          </a:p>
          <a:p>
            <a:pPr marL="214313" indent="-214313">
              <a:buFont typeface="Arial" panose="020B0604020202020204" pitchFamily="34" charset="0"/>
              <a:buChar char="•"/>
            </a:pPr>
            <a:r>
              <a:rPr lang="en-US" sz="999" b="1" dirty="0"/>
              <a:t>Monthly report of actions taken by end users related to search</a:t>
            </a:r>
          </a:p>
          <a:p>
            <a:pPr marL="214313" indent="-214313">
              <a:buFont typeface="Arial" panose="020B0604020202020204" pitchFamily="34" charset="0"/>
              <a:buChar char="•"/>
            </a:pPr>
            <a:r>
              <a:rPr lang="en-US" sz="999" b="1" dirty="0"/>
              <a:t>Left prompt options</a:t>
            </a:r>
          </a:p>
          <a:p>
            <a:pPr marL="471261" lvl="1" indent="-128588">
              <a:buFont typeface="Arial" panose="020B0604020202020204" pitchFamily="34" charset="0"/>
              <a:buChar char="•"/>
            </a:pPr>
            <a:r>
              <a:rPr lang="en-US" sz="899" b="1" dirty="0"/>
              <a:t>Number of actions per month</a:t>
            </a:r>
          </a:p>
          <a:p>
            <a:pPr marL="471261" lvl="1" indent="-128588">
              <a:buFont typeface="Arial" panose="020B0604020202020204" pitchFamily="34" charset="0"/>
              <a:buChar char="•"/>
            </a:pPr>
            <a:r>
              <a:rPr lang="en-US" sz="899" b="1" dirty="0">
                <a:solidFill>
                  <a:schemeClr val="bg1">
                    <a:lumMod val="50000"/>
                  </a:schemeClr>
                </a:solidFill>
              </a:rPr>
              <a:t>Number of sessions in which actions were invoked</a:t>
            </a:r>
          </a:p>
          <a:p>
            <a:pPr marL="471261" lvl="1" indent="-128588">
              <a:buFont typeface="Arial" panose="020B0604020202020204" pitchFamily="34" charset="0"/>
              <a:buChar char="•"/>
            </a:pPr>
            <a:r>
              <a:rPr lang="en-US" sz="899" b="1" dirty="0">
                <a:solidFill>
                  <a:schemeClr val="bg1">
                    <a:lumMod val="50000"/>
                  </a:schemeClr>
                </a:solidFill>
              </a:rPr>
              <a:t>Number of times action was invoked when user signed</a:t>
            </a:r>
          </a:p>
          <a:p>
            <a:pPr marL="214313" indent="-214313">
              <a:buFont typeface="Arial" panose="020B0604020202020204" pitchFamily="34" charset="0"/>
              <a:buChar char="•"/>
            </a:pPr>
            <a:r>
              <a:rPr lang="en-US" sz="999" b="1" dirty="0"/>
              <a:t>Right prompt options</a:t>
            </a:r>
          </a:p>
          <a:p>
            <a:pPr marL="471261" lvl="1" indent="-128588">
              <a:buFont typeface="Arial" panose="020B0604020202020204" pitchFamily="34" charset="0"/>
              <a:buChar char="•"/>
            </a:pPr>
            <a:r>
              <a:rPr lang="en-US" sz="899" b="1" dirty="0">
                <a:solidFill>
                  <a:schemeClr val="bg1">
                    <a:lumMod val="50000"/>
                  </a:schemeClr>
                </a:solidFill>
              </a:rPr>
              <a:t>By count (see the scale/magnitude)</a:t>
            </a:r>
          </a:p>
          <a:p>
            <a:pPr marL="471261" lvl="1" indent="-128588">
              <a:buFont typeface="Arial" panose="020B0604020202020204" pitchFamily="34" charset="0"/>
              <a:buChar char="•"/>
            </a:pPr>
            <a:r>
              <a:rPr lang="en-US" sz="899" b="1" dirty="0"/>
              <a:t>By percentage (see it in relation to other data)</a:t>
            </a:r>
          </a:p>
        </p:txBody>
      </p:sp>
    </p:spTree>
    <p:custDataLst>
      <p:tags r:id="rId1"/>
    </p:custDataLst>
    <p:extLst>
      <p:ext uri="{BB962C8B-B14F-4D97-AF65-F5344CB8AC3E}">
        <p14:creationId xmlns:p14="http://schemas.microsoft.com/office/powerpoint/2010/main" val="3604169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Search Actions – Sessions – By Count</a:t>
            </a:r>
          </a:p>
        </p:txBody>
      </p:sp>
      <p:pic>
        <p:nvPicPr>
          <p:cNvPr id="3" name="Picture 2"/>
          <p:cNvPicPr>
            <a:picLocks noChangeAspect="1"/>
          </p:cNvPicPr>
          <p:nvPr/>
        </p:nvPicPr>
        <p:blipFill>
          <a:blip r:embed="rId4"/>
          <a:stretch>
            <a:fillRect/>
          </a:stretch>
        </p:blipFill>
        <p:spPr>
          <a:xfrm>
            <a:off x="1264934" y="514460"/>
            <a:ext cx="6568454" cy="2646568"/>
          </a:xfrm>
          <a:prstGeom prst="rect">
            <a:avLst/>
          </a:prstGeom>
          <a:ln>
            <a:solidFill>
              <a:schemeClr val="bg1">
                <a:lumMod val="75000"/>
              </a:schemeClr>
            </a:solidFill>
          </a:ln>
        </p:spPr>
      </p:pic>
      <p:sp>
        <p:nvSpPr>
          <p:cNvPr id="6" name="TextBox 5"/>
          <p:cNvSpPr txBox="1"/>
          <p:nvPr/>
        </p:nvSpPr>
        <p:spPr>
          <a:xfrm>
            <a:off x="3305807" y="3186786"/>
            <a:ext cx="4527581" cy="1399229"/>
          </a:xfrm>
          <a:prstGeom prst="rect">
            <a:avLst/>
          </a:prstGeom>
          <a:solidFill>
            <a:schemeClr val="bg1">
              <a:lumMod val="95000"/>
            </a:schemeClr>
          </a:solidFill>
          <a:ln>
            <a:solidFill>
              <a:schemeClr val="bg1">
                <a:lumMod val="75000"/>
              </a:schemeClr>
            </a:solidFill>
          </a:ln>
        </p:spPr>
        <p:txBody>
          <a:bodyPr wrap="square" rtlCol="0">
            <a:spAutoFit/>
          </a:bodyPr>
          <a:lstStyle/>
          <a:p>
            <a:pPr marL="214313" indent="-214313">
              <a:buFont typeface="Arial" panose="020B0604020202020204" pitchFamily="34" charset="0"/>
              <a:buChar char="•"/>
            </a:pPr>
            <a:r>
              <a:rPr lang="en-US" sz="999" b="1" dirty="0"/>
              <a:t>First report on the actions tab</a:t>
            </a:r>
          </a:p>
          <a:p>
            <a:pPr marL="214313" indent="-214313">
              <a:buFont typeface="Arial" panose="020B0604020202020204" pitchFamily="34" charset="0"/>
              <a:buChar char="•"/>
            </a:pPr>
            <a:r>
              <a:rPr lang="en-US" sz="999" b="1" dirty="0"/>
              <a:t>Monthly report of actions taken by end users related to search</a:t>
            </a:r>
          </a:p>
          <a:p>
            <a:pPr marL="214313" indent="-214313">
              <a:buFont typeface="Arial" panose="020B0604020202020204" pitchFamily="34" charset="0"/>
              <a:buChar char="•"/>
            </a:pPr>
            <a:r>
              <a:rPr lang="en-US" sz="999" b="1" dirty="0"/>
              <a:t>Left prompt options</a:t>
            </a:r>
          </a:p>
          <a:p>
            <a:pPr marL="471261" lvl="1" indent="-128588">
              <a:buFont typeface="Arial" panose="020B0604020202020204" pitchFamily="34" charset="0"/>
              <a:buChar char="•"/>
            </a:pPr>
            <a:r>
              <a:rPr lang="en-US" sz="899" b="1" dirty="0">
                <a:solidFill>
                  <a:schemeClr val="bg1">
                    <a:lumMod val="50000"/>
                  </a:schemeClr>
                </a:solidFill>
              </a:rPr>
              <a:t>Number of actions per month</a:t>
            </a:r>
          </a:p>
          <a:p>
            <a:pPr marL="471261" lvl="1" indent="-128588">
              <a:buFont typeface="Arial" panose="020B0604020202020204" pitchFamily="34" charset="0"/>
              <a:buChar char="•"/>
            </a:pPr>
            <a:r>
              <a:rPr lang="en-US" sz="899" b="1" dirty="0"/>
              <a:t>Number of sessions in which actions were invoked</a:t>
            </a:r>
          </a:p>
          <a:p>
            <a:pPr marL="471261" lvl="1" indent="-128588">
              <a:buFont typeface="Arial" panose="020B0604020202020204" pitchFamily="34" charset="0"/>
              <a:buChar char="•"/>
            </a:pPr>
            <a:r>
              <a:rPr lang="en-US" sz="899" b="1" dirty="0">
                <a:solidFill>
                  <a:schemeClr val="bg1">
                    <a:lumMod val="50000"/>
                  </a:schemeClr>
                </a:solidFill>
              </a:rPr>
              <a:t>Number of times action was invoked when user signed</a:t>
            </a:r>
          </a:p>
          <a:p>
            <a:pPr marL="214313" indent="-214313">
              <a:buFont typeface="Arial" panose="020B0604020202020204" pitchFamily="34" charset="0"/>
              <a:buChar char="•"/>
            </a:pPr>
            <a:r>
              <a:rPr lang="en-US" sz="999" b="1" dirty="0"/>
              <a:t>Right prompt options</a:t>
            </a:r>
          </a:p>
          <a:p>
            <a:pPr marL="471261" lvl="1" indent="-128588">
              <a:buFont typeface="Arial" panose="020B0604020202020204" pitchFamily="34" charset="0"/>
              <a:buChar char="•"/>
            </a:pPr>
            <a:r>
              <a:rPr lang="en-US" sz="899" b="1" dirty="0"/>
              <a:t>By count (see the scale/magnitude)</a:t>
            </a:r>
          </a:p>
          <a:p>
            <a:pPr marL="471261" lvl="1" indent="-128588">
              <a:buFont typeface="Arial" panose="020B0604020202020204" pitchFamily="34" charset="0"/>
              <a:buChar char="•"/>
            </a:pPr>
            <a:r>
              <a:rPr lang="en-US" sz="899" b="1" dirty="0">
                <a:solidFill>
                  <a:schemeClr val="bg1">
                    <a:lumMod val="50000"/>
                  </a:schemeClr>
                </a:solidFill>
              </a:rPr>
              <a:t>By percentage (see it in relation to other data)</a:t>
            </a:r>
          </a:p>
        </p:txBody>
      </p:sp>
    </p:spTree>
    <p:custDataLst>
      <p:tags r:id="rId1"/>
    </p:custDataLst>
    <p:extLst>
      <p:ext uri="{BB962C8B-B14F-4D97-AF65-F5344CB8AC3E}">
        <p14:creationId xmlns:p14="http://schemas.microsoft.com/office/powerpoint/2010/main" val="1238488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Search Actions – Signed In – By Count</a:t>
            </a:r>
          </a:p>
        </p:txBody>
      </p:sp>
      <p:pic>
        <p:nvPicPr>
          <p:cNvPr id="4" name="Picture 3"/>
          <p:cNvPicPr>
            <a:picLocks noChangeAspect="1"/>
          </p:cNvPicPr>
          <p:nvPr/>
        </p:nvPicPr>
        <p:blipFill>
          <a:blip r:embed="rId4"/>
          <a:stretch>
            <a:fillRect/>
          </a:stretch>
        </p:blipFill>
        <p:spPr>
          <a:xfrm>
            <a:off x="1264934" y="542675"/>
            <a:ext cx="6568454" cy="2590138"/>
          </a:xfrm>
          <a:prstGeom prst="rect">
            <a:avLst/>
          </a:prstGeom>
          <a:ln>
            <a:solidFill>
              <a:schemeClr val="bg1">
                <a:lumMod val="75000"/>
              </a:schemeClr>
            </a:solidFill>
          </a:ln>
        </p:spPr>
      </p:pic>
      <p:sp>
        <p:nvSpPr>
          <p:cNvPr id="7" name="TextBox 6"/>
          <p:cNvSpPr txBox="1"/>
          <p:nvPr/>
        </p:nvSpPr>
        <p:spPr>
          <a:xfrm>
            <a:off x="3305807" y="3186786"/>
            <a:ext cx="4527581" cy="139922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First report on the actions tab</a:t>
            </a:r>
          </a:p>
          <a:p>
            <a:r>
              <a:rPr lang="en-US" sz="999" dirty="0"/>
              <a:t>Monthly report of actions taken by end users related to search</a:t>
            </a:r>
          </a:p>
          <a:p>
            <a:r>
              <a:rPr lang="en-US" sz="999" dirty="0"/>
              <a:t>Left prompt options</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64890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a:xfrm>
            <a:off x="4499992" y="1203597"/>
            <a:ext cx="4258146" cy="3403663"/>
          </a:xfrm>
        </p:spPr>
        <p:txBody>
          <a:bodyPr/>
          <a:lstStyle/>
          <a:p>
            <a:r>
              <a:rPr lang="en-US" dirty="0"/>
              <a:t>Primo Analytics</a:t>
            </a:r>
          </a:p>
          <a:p>
            <a:r>
              <a:rPr lang="en-US" dirty="0"/>
              <a:t>Dashboards and Reports</a:t>
            </a:r>
          </a:p>
          <a:p>
            <a:r>
              <a:rPr lang="en-US" dirty="0"/>
              <a:t>Create Your Own</a:t>
            </a:r>
          </a:p>
          <a:p>
            <a:r>
              <a:rPr lang="en-US" dirty="0"/>
              <a:t>Scheduling Analytics</a:t>
            </a:r>
          </a:p>
        </p:txBody>
      </p:sp>
    </p:spTree>
    <p:custDataLst>
      <p:tags r:id="rId1"/>
    </p:custDataLst>
    <p:extLst>
      <p:ext uri="{BB962C8B-B14F-4D97-AF65-F5344CB8AC3E}">
        <p14:creationId xmlns:p14="http://schemas.microsoft.com/office/powerpoint/2010/main" val="591565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Results List Actions – Actions – By Count</a:t>
            </a:r>
          </a:p>
        </p:txBody>
      </p:sp>
      <p:pic>
        <p:nvPicPr>
          <p:cNvPr id="3" name="Picture 2"/>
          <p:cNvPicPr>
            <a:picLocks noChangeAspect="1"/>
          </p:cNvPicPr>
          <p:nvPr/>
        </p:nvPicPr>
        <p:blipFill>
          <a:blip r:embed="rId4"/>
          <a:stretch>
            <a:fillRect/>
          </a:stretch>
        </p:blipFill>
        <p:spPr>
          <a:xfrm>
            <a:off x="1264934" y="558277"/>
            <a:ext cx="6568454" cy="2362388"/>
          </a:xfrm>
          <a:prstGeom prst="rect">
            <a:avLst/>
          </a:prstGeom>
          <a:ln>
            <a:solidFill>
              <a:schemeClr val="bg1">
                <a:lumMod val="75000"/>
              </a:schemeClr>
            </a:solidFill>
          </a:ln>
        </p:spPr>
      </p:pic>
      <p:sp>
        <p:nvSpPr>
          <p:cNvPr id="5" name="TextBox 4"/>
          <p:cNvSpPr txBox="1"/>
          <p:nvPr/>
        </p:nvSpPr>
        <p:spPr>
          <a:xfrm>
            <a:off x="3305807" y="3186786"/>
            <a:ext cx="4527581" cy="139922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Second report on the actions tab</a:t>
            </a:r>
          </a:p>
          <a:p>
            <a:r>
              <a:rPr lang="en-US" sz="999" dirty="0"/>
              <a:t>Monthly report of actions taken by end users related to search results </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1741293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Reports – Actions – Results List Actions – Actions – By Percentage</a:t>
            </a:r>
          </a:p>
        </p:txBody>
      </p:sp>
      <p:pic>
        <p:nvPicPr>
          <p:cNvPr id="4" name="Picture 3"/>
          <p:cNvPicPr>
            <a:picLocks noChangeAspect="1"/>
          </p:cNvPicPr>
          <p:nvPr/>
        </p:nvPicPr>
        <p:blipFill>
          <a:blip r:embed="rId4"/>
          <a:stretch>
            <a:fillRect/>
          </a:stretch>
        </p:blipFill>
        <p:spPr>
          <a:xfrm>
            <a:off x="1264934" y="566251"/>
            <a:ext cx="6568454" cy="2702999"/>
          </a:xfrm>
          <a:prstGeom prst="rect">
            <a:avLst/>
          </a:prstGeom>
          <a:ln>
            <a:solidFill>
              <a:schemeClr val="bg1">
                <a:lumMod val="75000"/>
              </a:schemeClr>
            </a:solidFill>
          </a:ln>
        </p:spPr>
      </p:pic>
      <p:sp>
        <p:nvSpPr>
          <p:cNvPr id="6" name="TextBox 5"/>
          <p:cNvSpPr txBox="1"/>
          <p:nvPr/>
        </p:nvSpPr>
        <p:spPr>
          <a:xfrm>
            <a:off x="3305807" y="3186786"/>
            <a:ext cx="4527581" cy="139922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Second report on the actions tab</a:t>
            </a:r>
          </a:p>
          <a:p>
            <a:r>
              <a:rPr lang="en-US" sz="999" dirty="0"/>
              <a:t>Monthly report of actions taken by end users related to search results </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1588359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Results List Actions – Sessions – By Count</a:t>
            </a:r>
          </a:p>
        </p:txBody>
      </p:sp>
      <p:pic>
        <p:nvPicPr>
          <p:cNvPr id="3" name="Picture 2"/>
          <p:cNvPicPr>
            <a:picLocks noChangeAspect="1"/>
          </p:cNvPicPr>
          <p:nvPr/>
        </p:nvPicPr>
        <p:blipFill>
          <a:blip r:embed="rId4"/>
          <a:stretch>
            <a:fillRect/>
          </a:stretch>
        </p:blipFill>
        <p:spPr>
          <a:xfrm>
            <a:off x="1275088" y="566251"/>
            <a:ext cx="6568454" cy="2306007"/>
          </a:xfrm>
          <a:prstGeom prst="rect">
            <a:avLst/>
          </a:prstGeom>
          <a:ln>
            <a:solidFill>
              <a:schemeClr val="bg1">
                <a:lumMod val="75000"/>
              </a:schemeClr>
            </a:solidFill>
          </a:ln>
        </p:spPr>
      </p:pic>
      <p:sp>
        <p:nvSpPr>
          <p:cNvPr id="5" name="TextBox 4"/>
          <p:cNvSpPr txBox="1"/>
          <p:nvPr/>
        </p:nvSpPr>
        <p:spPr>
          <a:xfrm>
            <a:off x="3305807" y="3186786"/>
            <a:ext cx="4527581" cy="139922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Second report on the actions tab</a:t>
            </a:r>
          </a:p>
          <a:p>
            <a:r>
              <a:rPr lang="en-US" sz="999" dirty="0"/>
              <a:t>Monthly report of actions taken by end users related to search results </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1252434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Results List Actions – Signed In – By Count</a:t>
            </a:r>
          </a:p>
        </p:txBody>
      </p:sp>
      <p:pic>
        <p:nvPicPr>
          <p:cNvPr id="4" name="Picture 3"/>
          <p:cNvPicPr>
            <a:picLocks noChangeAspect="1"/>
          </p:cNvPicPr>
          <p:nvPr/>
        </p:nvPicPr>
        <p:blipFill>
          <a:blip r:embed="rId4"/>
          <a:stretch>
            <a:fillRect/>
          </a:stretch>
        </p:blipFill>
        <p:spPr>
          <a:xfrm>
            <a:off x="1264934" y="598149"/>
            <a:ext cx="6568454" cy="2358775"/>
          </a:xfrm>
          <a:prstGeom prst="rect">
            <a:avLst/>
          </a:prstGeom>
          <a:ln>
            <a:solidFill>
              <a:schemeClr val="bg1">
                <a:lumMod val="75000"/>
              </a:schemeClr>
            </a:solidFill>
          </a:ln>
        </p:spPr>
      </p:pic>
      <p:sp>
        <p:nvSpPr>
          <p:cNvPr id="6" name="TextBox 5"/>
          <p:cNvSpPr txBox="1"/>
          <p:nvPr/>
        </p:nvSpPr>
        <p:spPr>
          <a:xfrm>
            <a:off x="3305807" y="3186786"/>
            <a:ext cx="4527581" cy="139922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Second report on the actions tab</a:t>
            </a:r>
          </a:p>
          <a:p>
            <a:r>
              <a:rPr lang="en-US" sz="999" dirty="0"/>
              <a:t>Monthly report of actions taken by end users related to search results </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891429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Reports – Actions – Document Level Actions – Actions – By Count</a:t>
            </a:r>
          </a:p>
        </p:txBody>
      </p:sp>
      <p:pic>
        <p:nvPicPr>
          <p:cNvPr id="3" name="Picture 2"/>
          <p:cNvPicPr>
            <a:picLocks noChangeAspect="1"/>
          </p:cNvPicPr>
          <p:nvPr/>
        </p:nvPicPr>
        <p:blipFill>
          <a:blip r:embed="rId4"/>
          <a:stretch>
            <a:fillRect/>
          </a:stretch>
        </p:blipFill>
        <p:spPr>
          <a:xfrm>
            <a:off x="1260943" y="622073"/>
            <a:ext cx="6568454" cy="3805757"/>
          </a:xfrm>
          <a:prstGeom prst="rect">
            <a:avLst/>
          </a:prstGeom>
          <a:ln>
            <a:solidFill>
              <a:schemeClr val="bg1">
                <a:lumMod val="75000"/>
              </a:schemeClr>
            </a:solidFill>
          </a:ln>
        </p:spPr>
      </p:pic>
      <p:sp>
        <p:nvSpPr>
          <p:cNvPr id="5" name="TextBox 4"/>
          <p:cNvSpPr txBox="1"/>
          <p:nvPr/>
        </p:nvSpPr>
        <p:spPr>
          <a:xfrm>
            <a:off x="1260942" y="3108924"/>
            <a:ext cx="3690760" cy="155298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Third report on the actions tab</a:t>
            </a:r>
          </a:p>
          <a:p>
            <a:r>
              <a:rPr lang="en-US" sz="999" dirty="0"/>
              <a:t>Monthly report of actions taken by end users related to at the document (resource) level</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2776235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Reports – Actions – Document Level Actions – Actions – By %</a:t>
            </a:r>
          </a:p>
        </p:txBody>
      </p:sp>
      <p:pic>
        <p:nvPicPr>
          <p:cNvPr id="4" name="Picture 3"/>
          <p:cNvPicPr>
            <a:picLocks noChangeAspect="1"/>
          </p:cNvPicPr>
          <p:nvPr/>
        </p:nvPicPr>
        <p:blipFill>
          <a:blip r:embed="rId4"/>
          <a:stretch>
            <a:fillRect/>
          </a:stretch>
        </p:blipFill>
        <p:spPr>
          <a:xfrm>
            <a:off x="1618573" y="645994"/>
            <a:ext cx="5881484" cy="4081133"/>
          </a:xfrm>
          <a:prstGeom prst="rect">
            <a:avLst/>
          </a:prstGeom>
          <a:ln>
            <a:solidFill>
              <a:schemeClr val="bg1">
                <a:lumMod val="75000"/>
              </a:schemeClr>
            </a:solidFill>
          </a:ln>
        </p:spPr>
      </p:pic>
      <p:sp>
        <p:nvSpPr>
          <p:cNvPr id="6" name="TextBox 5"/>
          <p:cNvSpPr txBox="1"/>
          <p:nvPr/>
        </p:nvSpPr>
        <p:spPr>
          <a:xfrm>
            <a:off x="1260942" y="3108924"/>
            <a:ext cx="3690760" cy="155298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Third report on the actions tab</a:t>
            </a:r>
          </a:p>
          <a:p>
            <a:r>
              <a:rPr lang="en-US" sz="999" dirty="0"/>
              <a:t>Monthly report of actions taken by end users related to at the document (resource) level</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1614898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Reports – Actions – Document Level Actions – Sessions – By Count</a:t>
            </a:r>
          </a:p>
        </p:txBody>
      </p:sp>
      <p:pic>
        <p:nvPicPr>
          <p:cNvPr id="3" name="Picture 2"/>
          <p:cNvPicPr>
            <a:picLocks noChangeAspect="1"/>
          </p:cNvPicPr>
          <p:nvPr/>
        </p:nvPicPr>
        <p:blipFill>
          <a:blip r:embed="rId4"/>
          <a:stretch>
            <a:fillRect/>
          </a:stretch>
        </p:blipFill>
        <p:spPr>
          <a:xfrm>
            <a:off x="1275088" y="566251"/>
            <a:ext cx="6568454" cy="3811395"/>
          </a:xfrm>
          <a:prstGeom prst="rect">
            <a:avLst/>
          </a:prstGeom>
          <a:ln>
            <a:solidFill>
              <a:schemeClr val="bg1">
                <a:lumMod val="75000"/>
              </a:schemeClr>
            </a:solidFill>
          </a:ln>
        </p:spPr>
      </p:pic>
      <p:sp>
        <p:nvSpPr>
          <p:cNvPr id="5" name="TextBox 4"/>
          <p:cNvSpPr txBox="1"/>
          <p:nvPr/>
        </p:nvSpPr>
        <p:spPr>
          <a:xfrm>
            <a:off x="1260942" y="3108924"/>
            <a:ext cx="3690760" cy="155298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Third report on the actions tab</a:t>
            </a:r>
          </a:p>
          <a:p>
            <a:r>
              <a:rPr lang="en-US" sz="999" dirty="0"/>
              <a:t>Monthly report of actions taken by end users related to at the document (resource) level</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3381268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Reports – Actions – Document Level Actions – Signed In – By Count</a:t>
            </a:r>
          </a:p>
        </p:txBody>
      </p:sp>
      <p:pic>
        <p:nvPicPr>
          <p:cNvPr id="4" name="Picture 3"/>
          <p:cNvPicPr>
            <a:picLocks noChangeAspect="1"/>
          </p:cNvPicPr>
          <p:nvPr/>
        </p:nvPicPr>
        <p:blipFill>
          <a:blip r:embed="rId4"/>
          <a:stretch>
            <a:fillRect/>
          </a:stretch>
        </p:blipFill>
        <p:spPr>
          <a:xfrm>
            <a:off x="1275088" y="598149"/>
            <a:ext cx="6568454" cy="3795358"/>
          </a:xfrm>
          <a:prstGeom prst="rect">
            <a:avLst/>
          </a:prstGeom>
          <a:ln>
            <a:solidFill>
              <a:schemeClr val="bg1">
                <a:lumMod val="75000"/>
              </a:schemeClr>
            </a:solidFill>
          </a:ln>
        </p:spPr>
      </p:pic>
      <p:sp>
        <p:nvSpPr>
          <p:cNvPr id="6" name="TextBox 5"/>
          <p:cNvSpPr txBox="1"/>
          <p:nvPr/>
        </p:nvSpPr>
        <p:spPr>
          <a:xfrm>
            <a:off x="1260942" y="3108924"/>
            <a:ext cx="3690760" cy="155298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Third report on the actions tab</a:t>
            </a:r>
          </a:p>
          <a:p>
            <a:r>
              <a:rPr lang="en-US" sz="999" dirty="0"/>
              <a:t>Monthly report of actions taken by end users related to at the document (resource) level</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3019962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General Actions – Actions – By Count</a:t>
            </a:r>
          </a:p>
        </p:txBody>
      </p:sp>
      <p:pic>
        <p:nvPicPr>
          <p:cNvPr id="5" name="Picture 4"/>
          <p:cNvPicPr>
            <a:picLocks noChangeAspect="1"/>
          </p:cNvPicPr>
          <p:nvPr/>
        </p:nvPicPr>
        <p:blipFill>
          <a:blip r:embed="rId4"/>
          <a:stretch>
            <a:fillRect/>
          </a:stretch>
        </p:blipFill>
        <p:spPr>
          <a:xfrm>
            <a:off x="1264934" y="552620"/>
            <a:ext cx="6568454" cy="2634165"/>
          </a:xfrm>
          <a:prstGeom prst="rect">
            <a:avLst/>
          </a:prstGeom>
          <a:ln>
            <a:solidFill>
              <a:schemeClr val="bg1">
                <a:lumMod val="75000"/>
              </a:schemeClr>
            </a:solidFill>
          </a:ln>
        </p:spPr>
      </p:pic>
      <p:sp>
        <p:nvSpPr>
          <p:cNvPr id="6" name="TextBox 5"/>
          <p:cNvSpPr txBox="1"/>
          <p:nvPr/>
        </p:nvSpPr>
        <p:spPr>
          <a:xfrm>
            <a:off x="3305807" y="3186786"/>
            <a:ext cx="4527581" cy="155298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Fourth and last report on the actions tab</a:t>
            </a:r>
          </a:p>
          <a:p>
            <a:r>
              <a:rPr lang="en-US" sz="999" dirty="0"/>
              <a:t>Monthly report of actions taken by end users related to general actions like signing in, signing out, and using Find Database (if you have MetaLib)</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243907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General Actions – Actions – By Percentage</a:t>
            </a:r>
          </a:p>
        </p:txBody>
      </p:sp>
      <p:pic>
        <p:nvPicPr>
          <p:cNvPr id="3" name="Picture 2"/>
          <p:cNvPicPr>
            <a:picLocks noChangeAspect="1"/>
          </p:cNvPicPr>
          <p:nvPr/>
        </p:nvPicPr>
        <p:blipFill>
          <a:blip r:embed="rId4"/>
          <a:stretch>
            <a:fillRect/>
          </a:stretch>
        </p:blipFill>
        <p:spPr>
          <a:xfrm>
            <a:off x="1264934" y="552620"/>
            <a:ext cx="6568454" cy="2634165"/>
          </a:xfrm>
          <a:prstGeom prst="rect">
            <a:avLst/>
          </a:prstGeom>
          <a:ln>
            <a:solidFill>
              <a:schemeClr val="bg1">
                <a:lumMod val="75000"/>
              </a:schemeClr>
            </a:solidFill>
          </a:ln>
        </p:spPr>
      </p:pic>
      <p:sp>
        <p:nvSpPr>
          <p:cNvPr id="6" name="TextBox 5"/>
          <p:cNvSpPr txBox="1"/>
          <p:nvPr/>
        </p:nvSpPr>
        <p:spPr>
          <a:xfrm>
            <a:off x="3305807" y="3186786"/>
            <a:ext cx="4527581" cy="155298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Fourth and last report on the actions tab</a:t>
            </a:r>
          </a:p>
          <a:p>
            <a:r>
              <a:rPr lang="en-US" sz="999" dirty="0"/>
              <a:t>Monthly report of actions taken by end users related to general actions like signing in, signing out, and using Find Database (if you have MetaLib)</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107234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What are Primo Analytics?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marL="0" indent="-347662"/>
            <a:r>
              <a:rPr lang="en-US" dirty="0"/>
              <a:t>Allow us to build, customize, and run reports on Primo activities</a:t>
            </a:r>
          </a:p>
          <a:p>
            <a:pPr marL="0" indent="-347662"/>
            <a:r>
              <a:rPr lang="en-US" dirty="0"/>
              <a:t>Oracle Business Intelligence Enterprise Edition (OBIEE)</a:t>
            </a:r>
          </a:p>
          <a:p>
            <a:endParaRPr lang="en-US" dirty="0"/>
          </a:p>
        </p:txBody>
      </p:sp>
      <p:pic>
        <p:nvPicPr>
          <p:cNvPr id="3" name="Picture 2">
            <a:extLst>
              <a:ext uri="{FF2B5EF4-FFF2-40B4-BE49-F238E27FC236}">
                <a16:creationId xmlns:a16="http://schemas.microsoft.com/office/drawing/2014/main" id="{3FBF3D14-BFBC-40CB-A35A-5E69D91D6F46}"/>
              </a:ext>
            </a:extLst>
          </p:cNvPr>
          <p:cNvPicPr>
            <a:picLocks noChangeAspect="1"/>
          </p:cNvPicPr>
          <p:nvPr/>
        </p:nvPicPr>
        <p:blipFill>
          <a:blip r:embed="rId4"/>
          <a:stretch>
            <a:fillRect/>
          </a:stretch>
        </p:blipFill>
        <p:spPr>
          <a:xfrm>
            <a:off x="1907704" y="1765915"/>
            <a:ext cx="5076056" cy="2606035"/>
          </a:xfrm>
          <a:prstGeom prst="rect">
            <a:avLst/>
          </a:prstGeom>
          <a:ln>
            <a:solidFill>
              <a:schemeClr val="bg2"/>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73626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General Actions – Sessions – By Count</a:t>
            </a:r>
          </a:p>
        </p:txBody>
      </p:sp>
      <p:pic>
        <p:nvPicPr>
          <p:cNvPr id="4" name="Picture 3"/>
          <p:cNvPicPr>
            <a:picLocks noChangeAspect="1"/>
          </p:cNvPicPr>
          <p:nvPr/>
        </p:nvPicPr>
        <p:blipFill>
          <a:blip r:embed="rId4"/>
          <a:stretch>
            <a:fillRect/>
          </a:stretch>
        </p:blipFill>
        <p:spPr>
          <a:xfrm>
            <a:off x="1264934" y="566250"/>
            <a:ext cx="6568454" cy="2296702"/>
          </a:xfrm>
          <a:prstGeom prst="rect">
            <a:avLst/>
          </a:prstGeom>
          <a:ln>
            <a:solidFill>
              <a:schemeClr val="bg1">
                <a:lumMod val="75000"/>
              </a:schemeClr>
            </a:solidFill>
          </a:ln>
        </p:spPr>
      </p:pic>
      <p:sp>
        <p:nvSpPr>
          <p:cNvPr id="6" name="TextBox 5"/>
          <p:cNvSpPr txBox="1"/>
          <p:nvPr/>
        </p:nvSpPr>
        <p:spPr>
          <a:xfrm>
            <a:off x="3305807" y="3186786"/>
            <a:ext cx="4527581" cy="155298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Fourth and last report on the actions tab</a:t>
            </a:r>
          </a:p>
          <a:p>
            <a:r>
              <a:rPr lang="en-US" sz="999" dirty="0"/>
              <a:t>Monthly report of actions taken by end users related to general actions like signing in, signing out, and using Find Database (if you have MetaLib)</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2334903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Reports – Actions – General Actions – Sign In – By Count</a:t>
            </a:r>
          </a:p>
        </p:txBody>
      </p:sp>
      <p:pic>
        <p:nvPicPr>
          <p:cNvPr id="3" name="Picture 2"/>
          <p:cNvPicPr>
            <a:picLocks noChangeAspect="1"/>
          </p:cNvPicPr>
          <p:nvPr/>
        </p:nvPicPr>
        <p:blipFill>
          <a:blip r:embed="rId4"/>
          <a:stretch>
            <a:fillRect/>
          </a:stretch>
        </p:blipFill>
        <p:spPr>
          <a:xfrm>
            <a:off x="1264934" y="590175"/>
            <a:ext cx="6568454" cy="2262844"/>
          </a:xfrm>
          <a:prstGeom prst="rect">
            <a:avLst/>
          </a:prstGeom>
          <a:ln>
            <a:solidFill>
              <a:schemeClr val="bg1">
                <a:lumMod val="75000"/>
              </a:schemeClr>
            </a:solidFill>
          </a:ln>
        </p:spPr>
      </p:pic>
      <p:sp>
        <p:nvSpPr>
          <p:cNvPr id="5" name="TextBox 4"/>
          <p:cNvSpPr txBox="1"/>
          <p:nvPr/>
        </p:nvSpPr>
        <p:spPr>
          <a:xfrm>
            <a:off x="3305807" y="3186786"/>
            <a:ext cx="4527581" cy="1552989"/>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Fourth and last report on the actions tab</a:t>
            </a:r>
          </a:p>
          <a:p>
            <a:r>
              <a:rPr lang="en-US" sz="999" dirty="0"/>
              <a:t>Monthly report of actions taken by end users related to general actions like signing in, signing out, and using Find Database (if you have MetaLib)</a:t>
            </a:r>
          </a:p>
          <a:p>
            <a:r>
              <a:rPr lang="en-US" sz="999" dirty="0"/>
              <a:t>Left prompt options (at the top)</a:t>
            </a:r>
          </a:p>
          <a:p>
            <a:pPr lvl="1"/>
            <a:r>
              <a:rPr lang="en-US" sz="899" dirty="0"/>
              <a:t>Number of actions per month</a:t>
            </a:r>
          </a:p>
          <a:p>
            <a:pPr lvl="1"/>
            <a:r>
              <a:rPr lang="en-US" sz="899" dirty="0"/>
              <a:t>Number of sessions in which actions were invoked</a:t>
            </a:r>
          </a:p>
          <a:p>
            <a:pPr lvl="1"/>
            <a:r>
              <a:rPr lang="en-US" sz="899" dirty="0"/>
              <a:t>Number of times action was invoked when user signed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3521733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Reports – Devices</a:t>
            </a:r>
          </a:p>
        </p:txBody>
      </p:sp>
      <p:pic>
        <p:nvPicPr>
          <p:cNvPr id="4" name="Picture 3"/>
          <p:cNvPicPr>
            <a:picLocks noChangeAspect="1"/>
          </p:cNvPicPr>
          <p:nvPr/>
        </p:nvPicPr>
        <p:blipFill>
          <a:blip r:embed="rId4"/>
          <a:stretch>
            <a:fillRect/>
          </a:stretch>
        </p:blipFill>
        <p:spPr>
          <a:xfrm>
            <a:off x="2077759" y="658506"/>
            <a:ext cx="4963113" cy="3981982"/>
          </a:xfrm>
          <a:prstGeom prst="rect">
            <a:avLst/>
          </a:prstGeom>
          <a:ln>
            <a:solidFill>
              <a:schemeClr val="bg1">
                <a:lumMod val="75000"/>
              </a:schemeClr>
            </a:solidFill>
          </a:ln>
        </p:spPr>
      </p:pic>
      <p:sp>
        <p:nvSpPr>
          <p:cNvPr id="5" name="TextBox 4"/>
          <p:cNvSpPr txBox="1"/>
          <p:nvPr/>
        </p:nvSpPr>
        <p:spPr>
          <a:xfrm>
            <a:off x="2224826" y="2787689"/>
            <a:ext cx="1815921" cy="1276247"/>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Monthly report of devices used to access Primo</a:t>
            </a:r>
          </a:p>
          <a:p>
            <a:r>
              <a:rPr lang="en-US" sz="999" dirty="0"/>
              <a:t>Measures actions and sessions by </a:t>
            </a:r>
          </a:p>
          <a:p>
            <a:pPr lvl="1"/>
            <a:r>
              <a:rPr lang="en-US" sz="899" dirty="0">
                <a:solidFill>
                  <a:schemeClr val="tx1"/>
                </a:solidFill>
              </a:rPr>
              <a:t>Device Type</a:t>
            </a:r>
          </a:p>
          <a:p>
            <a:pPr lvl="1"/>
            <a:r>
              <a:rPr lang="en-US" sz="899" dirty="0">
                <a:solidFill>
                  <a:schemeClr val="tx1"/>
                </a:solidFill>
              </a:rPr>
              <a:t>Operating System</a:t>
            </a:r>
          </a:p>
          <a:p>
            <a:pPr lvl="1"/>
            <a:r>
              <a:rPr lang="en-US" sz="899" dirty="0">
                <a:solidFill>
                  <a:schemeClr val="tx1"/>
                </a:solidFill>
              </a:rPr>
              <a:t>Browser Type</a:t>
            </a:r>
          </a:p>
        </p:txBody>
      </p:sp>
    </p:spTree>
    <p:custDataLst>
      <p:tags r:id="rId1"/>
    </p:custDataLst>
    <p:extLst>
      <p:ext uri="{BB962C8B-B14F-4D97-AF65-F5344CB8AC3E}">
        <p14:creationId xmlns:p14="http://schemas.microsoft.com/office/powerpoint/2010/main" val="3139452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Reports – Facets – Facets Selected – By Count</a:t>
            </a:r>
          </a:p>
        </p:txBody>
      </p:sp>
      <p:pic>
        <p:nvPicPr>
          <p:cNvPr id="5" name="Picture 4"/>
          <p:cNvPicPr>
            <a:picLocks noChangeAspect="1"/>
          </p:cNvPicPr>
          <p:nvPr/>
        </p:nvPicPr>
        <p:blipFill>
          <a:blip r:embed="rId4"/>
          <a:stretch>
            <a:fillRect/>
          </a:stretch>
        </p:blipFill>
        <p:spPr>
          <a:xfrm>
            <a:off x="1275088" y="562715"/>
            <a:ext cx="6568454" cy="2697355"/>
          </a:xfrm>
          <a:prstGeom prst="rect">
            <a:avLst/>
          </a:prstGeom>
          <a:ln>
            <a:solidFill>
              <a:schemeClr val="bg1">
                <a:lumMod val="75000"/>
              </a:schemeClr>
            </a:solidFill>
          </a:ln>
        </p:spPr>
      </p:pic>
      <p:sp>
        <p:nvSpPr>
          <p:cNvPr id="6" name="TextBox 5"/>
          <p:cNvSpPr txBox="1"/>
          <p:nvPr/>
        </p:nvSpPr>
        <p:spPr>
          <a:xfrm>
            <a:off x="3305808" y="3334083"/>
            <a:ext cx="4527581" cy="1107098"/>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Monthly report of the number of times specific facets were used</a:t>
            </a:r>
          </a:p>
          <a:p>
            <a:r>
              <a:rPr lang="en-US" sz="999" dirty="0"/>
              <a:t>Left prompt options</a:t>
            </a:r>
          </a:p>
          <a:p>
            <a:pPr lvl="1"/>
            <a:r>
              <a:rPr lang="en-US" sz="899" dirty="0"/>
              <a:t>Number of times facets were used per month</a:t>
            </a:r>
          </a:p>
          <a:p>
            <a:pPr lvl="1"/>
            <a:r>
              <a:rPr lang="en-US" sz="899" dirty="0"/>
              <a:t>Number of sessions in which facets were used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2283712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Reports – Facets – Facets Selected – By Percentage</a:t>
            </a:r>
          </a:p>
        </p:txBody>
      </p:sp>
      <p:pic>
        <p:nvPicPr>
          <p:cNvPr id="5" name="Picture 4"/>
          <p:cNvPicPr>
            <a:picLocks noChangeAspect="1"/>
          </p:cNvPicPr>
          <p:nvPr/>
        </p:nvPicPr>
        <p:blipFill>
          <a:blip r:embed="rId4"/>
          <a:stretch>
            <a:fillRect/>
          </a:stretch>
        </p:blipFill>
        <p:spPr>
          <a:xfrm>
            <a:off x="1264935" y="612386"/>
            <a:ext cx="6568454" cy="2598013"/>
          </a:xfrm>
          <a:prstGeom prst="rect">
            <a:avLst/>
          </a:prstGeom>
          <a:ln>
            <a:solidFill>
              <a:schemeClr val="bg1">
                <a:lumMod val="75000"/>
              </a:schemeClr>
            </a:solidFill>
          </a:ln>
        </p:spPr>
      </p:pic>
      <p:sp>
        <p:nvSpPr>
          <p:cNvPr id="6" name="TextBox 5"/>
          <p:cNvSpPr txBox="1"/>
          <p:nvPr/>
        </p:nvSpPr>
        <p:spPr>
          <a:xfrm>
            <a:off x="3305808" y="3334083"/>
            <a:ext cx="4527581" cy="1107098"/>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Monthly report of the number of times specific facets were used</a:t>
            </a:r>
          </a:p>
          <a:p>
            <a:r>
              <a:rPr lang="en-US" sz="999" dirty="0"/>
              <a:t>Left prompt options</a:t>
            </a:r>
          </a:p>
          <a:p>
            <a:pPr lvl="1"/>
            <a:r>
              <a:rPr lang="en-US" sz="899" dirty="0"/>
              <a:t>Number of times facets were used per month</a:t>
            </a:r>
          </a:p>
          <a:p>
            <a:pPr lvl="1"/>
            <a:r>
              <a:rPr lang="en-US" sz="899" dirty="0"/>
              <a:t>Number of sessions in which facets were used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3905800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Reports – Facets – Sessions – By Count</a:t>
            </a:r>
          </a:p>
        </p:txBody>
      </p:sp>
      <p:pic>
        <p:nvPicPr>
          <p:cNvPr id="3" name="Picture 2"/>
          <p:cNvPicPr>
            <a:picLocks noChangeAspect="1"/>
          </p:cNvPicPr>
          <p:nvPr/>
        </p:nvPicPr>
        <p:blipFill>
          <a:blip r:embed="rId4"/>
          <a:stretch>
            <a:fillRect/>
          </a:stretch>
        </p:blipFill>
        <p:spPr>
          <a:xfrm>
            <a:off x="1264935" y="582877"/>
            <a:ext cx="6568454" cy="2657031"/>
          </a:xfrm>
          <a:prstGeom prst="rect">
            <a:avLst/>
          </a:prstGeom>
          <a:ln>
            <a:solidFill>
              <a:schemeClr val="bg1">
                <a:lumMod val="75000"/>
              </a:schemeClr>
            </a:solidFill>
          </a:ln>
        </p:spPr>
      </p:pic>
      <p:sp>
        <p:nvSpPr>
          <p:cNvPr id="5" name="TextBox 4"/>
          <p:cNvSpPr txBox="1"/>
          <p:nvPr/>
        </p:nvSpPr>
        <p:spPr>
          <a:xfrm>
            <a:off x="3305808" y="3334083"/>
            <a:ext cx="4527581" cy="1107098"/>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Monthly report of the number of times specific facets were used</a:t>
            </a:r>
          </a:p>
          <a:p>
            <a:r>
              <a:rPr lang="en-US" sz="999" dirty="0"/>
              <a:t>Left prompt options</a:t>
            </a:r>
          </a:p>
          <a:p>
            <a:pPr lvl="1"/>
            <a:r>
              <a:rPr lang="en-US" sz="899" dirty="0"/>
              <a:t>Number of times facets were used per month</a:t>
            </a:r>
          </a:p>
          <a:p>
            <a:pPr lvl="1"/>
            <a:r>
              <a:rPr lang="en-US" sz="899" dirty="0"/>
              <a:t>Number of sessions in which facets were used</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4092042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Reports – Sessions – Sessions – By Count </a:t>
            </a:r>
          </a:p>
        </p:txBody>
      </p:sp>
      <p:pic>
        <p:nvPicPr>
          <p:cNvPr id="3" name="Picture 2"/>
          <p:cNvPicPr>
            <a:picLocks noChangeAspect="1"/>
          </p:cNvPicPr>
          <p:nvPr/>
        </p:nvPicPr>
        <p:blipFill>
          <a:blip r:embed="rId4"/>
          <a:stretch>
            <a:fillRect/>
          </a:stretch>
        </p:blipFill>
        <p:spPr>
          <a:xfrm>
            <a:off x="1264935" y="582199"/>
            <a:ext cx="6568454" cy="2810979"/>
          </a:xfrm>
          <a:prstGeom prst="rect">
            <a:avLst/>
          </a:prstGeom>
          <a:ln>
            <a:solidFill>
              <a:schemeClr val="bg1">
                <a:lumMod val="75000"/>
              </a:schemeClr>
            </a:solidFill>
          </a:ln>
        </p:spPr>
      </p:pic>
      <p:sp>
        <p:nvSpPr>
          <p:cNvPr id="5" name="TextBox 4"/>
          <p:cNvSpPr txBox="1"/>
          <p:nvPr/>
        </p:nvSpPr>
        <p:spPr>
          <a:xfrm>
            <a:off x="3305808" y="3334083"/>
            <a:ext cx="4527581" cy="1383840"/>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Monthly report of the number of sessions divided by location of end user</a:t>
            </a:r>
          </a:p>
          <a:p>
            <a:r>
              <a:rPr lang="en-US" sz="999" dirty="0"/>
              <a:t>Left prompt options</a:t>
            </a:r>
          </a:p>
          <a:p>
            <a:pPr lvl="1"/>
            <a:r>
              <a:rPr lang="en-US" sz="899" dirty="0"/>
              <a:t>Number of sessions</a:t>
            </a:r>
          </a:p>
          <a:p>
            <a:pPr lvl="1"/>
            <a:r>
              <a:rPr lang="en-US" sz="899" dirty="0"/>
              <a:t>Average duration of sessions</a:t>
            </a:r>
          </a:p>
          <a:p>
            <a:pPr lvl="1"/>
            <a:r>
              <a:rPr lang="en-US" sz="899" dirty="0"/>
              <a:t>Total number of actions taken</a:t>
            </a:r>
          </a:p>
          <a:p>
            <a:pPr lvl="1"/>
            <a:r>
              <a:rPr lang="en-US" sz="899" dirty="0"/>
              <a:t>Number of times users signed in within a session</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2946797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Sessions – Sessions – By Percentage</a:t>
            </a:r>
          </a:p>
        </p:txBody>
      </p:sp>
      <p:pic>
        <p:nvPicPr>
          <p:cNvPr id="4" name="Picture 3"/>
          <p:cNvPicPr>
            <a:picLocks noChangeAspect="1"/>
          </p:cNvPicPr>
          <p:nvPr/>
        </p:nvPicPr>
        <p:blipFill>
          <a:blip r:embed="rId4"/>
          <a:stretch>
            <a:fillRect/>
          </a:stretch>
        </p:blipFill>
        <p:spPr>
          <a:xfrm>
            <a:off x="1264935" y="574226"/>
            <a:ext cx="6568454" cy="2936418"/>
          </a:xfrm>
          <a:prstGeom prst="rect">
            <a:avLst/>
          </a:prstGeom>
          <a:ln>
            <a:solidFill>
              <a:schemeClr val="bg1">
                <a:lumMod val="75000"/>
              </a:schemeClr>
            </a:solidFill>
          </a:ln>
        </p:spPr>
      </p:pic>
      <p:sp>
        <p:nvSpPr>
          <p:cNvPr id="6" name="TextBox 5"/>
          <p:cNvSpPr txBox="1"/>
          <p:nvPr/>
        </p:nvSpPr>
        <p:spPr>
          <a:xfrm>
            <a:off x="3305808" y="3334083"/>
            <a:ext cx="4527581" cy="1383840"/>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Monthly report of the number of sessions divided by location of end user</a:t>
            </a:r>
          </a:p>
          <a:p>
            <a:r>
              <a:rPr lang="en-US" sz="999" dirty="0"/>
              <a:t>Left prompt options</a:t>
            </a:r>
          </a:p>
          <a:p>
            <a:pPr lvl="1"/>
            <a:r>
              <a:rPr lang="en-US" sz="899" dirty="0"/>
              <a:t>Number of sessions</a:t>
            </a:r>
          </a:p>
          <a:p>
            <a:pPr lvl="1"/>
            <a:r>
              <a:rPr lang="en-US" sz="899" dirty="0"/>
              <a:t>Average duration of sessions</a:t>
            </a:r>
          </a:p>
          <a:p>
            <a:pPr lvl="1"/>
            <a:r>
              <a:rPr lang="en-US" sz="899" dirty="0"/>
              <a:t>Total number of actions taken</a:t>
            </a:r>
          </a:p>
          <a:p>
            <a:pPr lvl="1"/>
            <a:r>
              <a:rPr lang="en-US" sz="899" dirty="0"/>
              <a:t>Number of times users signed in within a session</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2720343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Sessions – Session Duration – By Count</a:t>
            </a:r>
          </a:p>
        </p:txBody>
      </p:sp>
      <p:pic>
        <p:nvPicPr>
          <p:cNvPr id="3" name="Picture 2"/>
          <p:cNvPicPr>
            <a:picLocks noChangeAspect="1"/>
          </p:cNvPicPr>
          <p:nvPr/>
        </p:nvPicPr>
        <p:blipFill>
          <a:blip r:embed="rId4"/>
          <a:stretch>
            <a:fillRect/>
          </a:stretch>
        </p:blipFill>
        <p:spPr>
          <a:xfrm>
            <a:off x="1264935" y="606122"/>
            <a:ext cx="6568454" cy="2824035"/>
          </a:xfrm>
          <a:prstGeom prst="rect">
            <a:avLst/>
          </a:prstGeom>
          <a:ln>
            <a:solidFill>
              <a:schemeClr val="bg1">
                <a:lumMod val="75000"/>
              </a:schemeClr>
            </a:solidFill>
          </a:ln>
        </p:spPr>
      </p:pic>
      <p:sp>
        <p:nvSpPr>
          <p:cNvPr id="5" name="TextBox 4"/>
          <p:cNvSpPr txBox="1"/>
          <p:nvPr/>
        </p:nvSpPr>
        <p:spPr>
          <a:xfrm>
            <a:off x="3305808" y="3334083"/>
            <a:ext cx="4527581" cy="1383840"/>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Monthly report of the number of sessions divided by location of end user</a:t>
            </a:r>
          </a:p>
          <a:p>
            <a:r>
              <a:rPr lang="en-US" sz="999" dirty="0"/>
              <a:t>Left prompt options</a:t>
            </a:r>
          </a:p>
          <a:p>
            <a:pPr lvl="1"/>
            <a:r>
              <a:rPr lang="en-US" sz="899" dirty="0"/>
              <a:t>Number of sessions</a:t>
            </a:r>
          </a:p>
          <a:p>
            <a:pPr lvl="1"/>
            <a:r>
              <a:rPr lang="en-US" sz="899" dirty="0"/>
              <a:t>Average duration of sessions</a:t>
            </a:r>
          </a:p>
          <a:p>
            <a:pPr lvl="1"/>
            <a:r>
              <a:rPr lang="en-US" sz="899" dirty="0"/>
              <a:t>Total number of actions taken</a:t>
            </a:r>
          </a:p>
          <a:p>
            <a:pPr lvl="1"/>
            <a:r>
              <a:rPr lang="en-US" sz="899" dirty="0"/>
              <a:t>Number of times users signed in within a session</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4122992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Sessions – Actions – By Count</a:t>
            </a:r>
          </a:p>
        </p:txBody>
      </p:sp>
      <p:pic>
        <p:nvPicPr>
          <p:cNvPr id="3" name="Picture 2"/>
          <p:cNvPicPr>
            <a:picLocks noChangeAspect="1"/>
          </p:cNvPicPr>
          <p:nvPr/>
        </p:nvPicPr>
        <p:blipFill>
          <a:blip r:embed="rId4"/>
          <a:stretch>
            <a:fillRect/>
          </a:stretch>
        </p:blipFill>
        <p:spPr>
          <a:xfrm>
            <a:off x="1264935" y="598149"/>
            <a:ext cx="6568454" cy="2807714"/>
          </a:xfrm>
          <a:prstGeom prst="rect">
            <a:avLst/>
          </a:prstGeom>
          <a:ln>
            <a:solidFill>
              <a:schemeClr val="bg1">
                <a:lumMod val="75000"/>
              </a:schemeClr>
            </a:solidFill>
          </a:ln>
        </p:spPr>
      </p:pic>
      <p:sp>
        <p:nvSpPr>
          <p:cNvPr id="5" name="TextBox 4"/>
          <p:cNvSpPr txBox="1"/>
          <p:nvPr/>
        </p:nvSpPr>
        <p:spPr>
          <a:xfrm>
            <a:off x="3305808" y="3334083"/>
            <a:ext cx="4527581" cy="1383840"/>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Monthly report of the number of sessions divided by location of end user</a:t>
            </a:r>
          </a:p>
          <a:p>
            <a:r>
              <a:rPr lang="en-US" sz="999" dirty="0"/>
              <a:t>Left prompt options</a:t>
            </a:r>
          </a:p>
          <a:p>
            <a:pPr lvl="1"/>
            <a:r>
              <a:rPr lang="en-US" sz="899" dirty="0"/>
              <a:t>Number of sessions</a:t>
            </a:r>
          </a:p>
          <a:p>
            <a:pPr lvl="1"/>
            <a:r>
              <a:rPr lang="en-US" sz="899" dirty="0"/>
              <a:t>Average duration of sessions</a:t>
            </a:r>
          </a:p>
          <a:p>
            <a:pPr lvl="1"/>
            <a:r>
              <a:rPr lang="en-US" sz="899" dirty="0"/>
              <a:t>Total number of actions taken</a:t>
            </a:r>
          </a:p>
          <a:p>
            <a:pPr lvl="1"/>
            <a:r>
              <a:rPr lang="en-US" sz="899" dirty="0"/>
              <a:t>Number of times users signed in within a session</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142890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b="1" smtClean="0"/>
              <a:pPr/>
              <a:t>5</a:t>
            </a:fld>
            <a:endParaRPr lang="en-US" b="1"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i="1" dirty="0"/>
              <a:t>Do you access Primo via </a:t>
            </a:r>
            <a:endParaRPr lang="en-US" dirty="0"/>
          </a:p>
        </p:txBody>
      </p:sp>
      <p:pic>
        <p:nvPicPr>
          <p:cNvPr id="3" name="Picture 2">
            <a:extLst>
              <a:ext uri="{FF2B5EF4-FFF2-40B4-BE49-F238E27FC236}">
                <a16:creationId xmlns:a16="http://schemas.microsoft.com/office/drawing/2014/main" id="{BAF6F922-780A-4129-9AF2-C07B65BD99A5}"/>
              </a:ext>
            </a:extLst>
          </p:cNvPr>
          <p:cNvPicPr>
            <a:picLocks noChangeAspect="1"/>
          </p:cNvPicPr>
          <p:nvPr/>
        </p:nvPicPr>
        <p:blipFill>
          <a:blip r:embed="rId4"/>
          <a:stretch>
            <a:fillRect/>
          </a:stretch>
        </p:blipFill>
        <p:spPr>
          <a:xfrm>
            <a:off x="282720" y="1290537"/>
            <a:ext cx="4195418" cy="3091966"/>
          </a:xfrm>
          <a:prstGeom prst="rect">
            <a:avLst/>
          </a:prstGeom>
          <a:ln>
            <a:solidFill>
              <a:schemeClr val="bg2"/>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1B0F57AD-C6AC-4C43-99C5-072122DB2270}"/>
              </a:ext>
            </a:extLst>
          </p:cNvPr>
          <p:cNvSpPr txBox="1"/>
          <p:nvPr/>
        </p:nvSpPr>
        <p:spPr>
          <a:xfrm>
            <a:off x="1327622" y="837928"/>
            <a:ext cx="2016224" cy="369332"/>
          </a:xfrm>
          <a:prstGeom prst="rect">
            <a:avLst/>
          </a:prstGeom>
          <a:noFill/>
        </p:spPr>
        <p:txBody>
          <a:bodyPr wrap="square" rtlCol="0">
            <a:spAutoFit/>
          </a:bodyPr>
          <a:lstStyle/>
          <a:p>
            <a:pPr algn="ctr"/>
            <a:r>
              <a:rPr lang="en-US" b="1" dirty="0"/>
              <a:t>Primo Back Office</a:t>
            </a:r>
          </a:p>
        </p:txBody>
      </p:sp>
      <p:sp>
        <p:nvSpPr>
          <p:cNvPr id="7" name="TextBox 6">
            <a:extLst>
              <a:ext uri="{FF2B5EF4-FFF2-40B4-BE49-F238E27FC236}">
                <a16:creationId xmlns:a16="http://schemas.microsoft.com/office/drawing/2014/main" id="{3F517B33-AC25-4B70-8598-7785DAD3FD37}"/>
              </a:ext>
            </a:extLst>
          </p:cNvPr>
          <p:cNvSpPr txBox="1"/>
          <p:nvPr/>
        </p:nvSpPr>
        <p:spPr>
          <a:xfrm>
            <a:off x="5805252" y="837928"/>
            <a:ext cx="2016224" cy="369332"/>
          </a:xfrm>
          <a:prstGeom prst="rect">
            <a:avLst/>
          </a:prstGeom>
          <a:noFill/>
        </p:spPr>
        <p:txBody>
          <a:bodyPr wrap="square" rtlCol="0">
            <a:spAutoFit/>
          </a:bodyPr>
          <a:lstStyle/>
          <a:p>
            <a:pPr algn="ctr"/>
            <a:r>
              <a:rPr lang="en-US" b="1" dirty="0"/>
              <a:t>Primo VE in Alma</a:t>
            </a:r>
          </a:p>
        </p:txBody>
      </p:sp>
      <p:pic>
        <p:nvPicPr>
          <p:cNvPr id="8" name="Picture 7">
            <a:extLst>
              <a:ext uri="{FF2B5EF4-FFF2-40B4-BE49-F238E27FC236}">
                <a16:creationId xmlns:a16="http://schemas.microsoft.com/office/drawing/2014/main" id="{799548F2-6D19-44E2-9A92-21983D19D34B}"/>
              </a:ext>
            </a:extLst>
          </p:cNvPr>
          <p:cNvPicPr>
            <a:picLocks noChangeAspect="1"/>
          </p:cNvPicPr>
          <p:nvPr/>
        </p:nvPicPr>
        <p:blipFill>
          <a:blip r:embed="rId5"/>
          <a:stretch>
            <a:fillRect/>
          </a:stretch>
        </p:blipFill>
        <p:spPr>
          <a:xfrm>
            <a:off x="4634692" y="1309194"/>
            <a:ext cx="4357344" cy="2189063"/>
          </a:xfrm>
          <a:prstGeom prst="rect">
            <a:avLst/>
          </a:prstGeom>
          <a:ln>
            <a:solidFill>
              <a:schemeClr val="bg2"/>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89817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Sessions – Signed In – By Count</a:t>
            </a:r>
          </a:p>
        </p:txBody>
      </p:sp>
      <p:pic>
        <p:nvPicPr>
          <p:cNvPr id="4" name="Picture 3"/>
          <p:cNvPicPr>
            <a:picLocks noChangeAspect="1"/>
          </p:cNvPicPr>
          <p:nvPr/>
        </p:nvPicPr>
        <p:blipFill>
          <a:blip r:embed="rId4"/>
          <a:stretch>
            <a:fillRect/>
          </a:stretch>
        </p:blipFill>
        <p:spPr>
          <a:xfrm>
            <a:off x="1264935" y="606122"/>
            <a:ext cx="6568454" cy="2802008"/>
          </a:xfrm>
          <a:prstGeom prst="rect">
            <a:avLst/>
          </a:prstGeom>
          <a:ln>
            <a:solidFill>
              <a:schemeClr val="bg1">
                <a:lumMod val="75000"/>
              </a:schemeClr>
            </a:solidFill>
          </a:ln>
        </p:spPr>
      </p:pic>
      <p:sp>
        <p:nvSpPr>
          <p:cNvPr id="6" name="TextBox 5"/>
          <p:cNvSpPr txBox="1"/>
          <p:nvPr/>
        </p:nvSpPr>
        <p:spPr>
          <a:xfrm>
            <a:off x="3305808" y="3334083"/>
            <a:ext cx="4527581" cy="1383840"/>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Monthly report of the number of sessions divided by location of end user</a:t>
            </a:r>
          </a:p>
          <a:p>
            <a:r>
              <a:rPr lang="en-US" sz="999" dirty="0"/>
              <a:t>Left prompt options</a:t>
            </a:r>
          </a:p>
          <a:p>
            <a:pPr lvl="1"/>
            <a:r>
              <a:rPr lang="en-US" sz="899" dirty="0"/>
              <a:t>Number of sessions</a:t>
            </a:r>
          </a:p>
          <a:p>
            <a:pPr lvl="1"/>
            <a:r>
              <a:rPr lang="en-US" sz="899" dirty="0"/>
              <a:t>Average duration of sessions</a:t>
            </a:r>
          </a:p>
          <a:p>
            <a:pPr lvl="1"/>
            <a:r>
              <a:rPr lang="en-US" sz="899" dirty="0"/>
              <a:t>Total number of actions taken</a:t>
            </a:r>
          </a:p>
          <a:p>
            <a:pPr lvl="1"/>
            <a:r>
              <a:rPr lang="en-US" sz="899" dirty="0"/>
              <a:t>Number of times users signed in within a session</a:t>
            </a:r>
          </a:p>
          <a:p>
            <a:r>
              <a:rPr lang="en-US" sz="999" dirty="0"/>
              <a:t>Right prompt options</a:t>
            </a:r>
          </a:p>
          <a:p>
            <a:pPr lvl="1"/>
            <a:r>
              <a:rPr lang="en-US" sz="899" dirty="0"/>
              <a:t>By count (see the scale/magnitude)</a:t>
            </a:r>
          </a:p>
          <a:p>
            <a:pPr lvl="1"/>
            <a:r>
              <a:rPr lang="en-US" sz="899" dirty="0"/>
              <a:t>By percentage (see it in relation to other data)</a:t>
            </a:r>
          </a:p>
        </p:txBody>
      </p:sp>
    </p:spTree>
    <p:custDataLst>
      <p:tags r:id="rId1"/>
    </p:custDataLst>
    <p:extLst>
      <p:ext uri="{BB962C8B-B14F-4D97-AF65-F5344CB8AC3E}">
        <p14:creationId xmlns:p14="http://schemas.microsoft.com/office/powerpoint/2010/main" val="3644243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Popular Searches</a:t>
            </a:r>
          </a:p>
        </p:txBody>
      </p:sp>
      <p:pic>
        <p:nvPicPr>
          <p:cNvPr id="5" name="Picture 4"/>
          <p:cNvPicPr>
            <a:picLocks noChangeAspect="1"/>
          </p:cNvPicPr>
          <p:nvPr/>
        </p:nvPicPr>
        <p:blipFill>
          <a:blip r:embed="rId4"/>
          <a:stretch>
            <a:fillRect/>
          </a:stretch>
        </p:blipFill>
        <p:spPr>
          <a:xfrm>
            <a:off x="1275088" y="600291"/>
            <a:ext cx="6568454" cy="4226047"/>
          </a:xfrm>
          <a:prstGeom prst="rect">
            <a:avLst/>
          </a:prstGeom>
          <a:ln>
            <a:solidFill>
              <a:schemeClr val="bg1">
                <a:lumMod val="75000"/>
              </a:schemeClr>
            </a:solidFill>
          </a:ln>
        </p:spPr>
      </p:pic>
      <p:sp>
        <p:nvSpPr>
          <p:cNvPr id="6" name="TextBox 5"/>
          <p:cNvSpPr txBox="1"/>
          <p:nvPr/>
        </p:nvSpPr>
        <p:spPr>
          <a:xfrm>
            <a:off x="1264935" y="3953052"/>
            <a:ext cx="2940968" cy="1014893"/>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Monthly report of the number of sessions divided by location of end user</a:t>
            </a:r>
          </a:p>
          <a:p>
            <a:r>
              <a:rPr lang="en-US" sz="999" dirty="0"/>
              <a:t>Left report- see search terms for last full month, adjust to see previous months</a:t>
            </a:r>
          </a:p>
          <a:p>
            <a:r>
              <a:rPr lang="en-US" sz="999" dirty="0"/>
              <a:t>Right report - see search terms totals for current year so far</a:t>
            </a:r>
          </a:p>
        </p:txBody>
      </p:sp>
    </p:spTree>
    <p:custDataLst>
      <p:tags r:id="rId1"/>
    </p:custDataLst>
    <p:extLst>
      <p:ext uri="{BB962C8B-B14F-4D97-AF65-F5344CB8AC3E}">
        <p14:creationId xmlns:p14="http://schemas.microsoft.com/office/powerpoint/2010/main" val="974363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Zero Result Searches</a:t>
            </a:r>
          </a:p>
        </p:txBody>
      </p:sp>
      <p:pic>
        <p:nvPicPr>
          <p:cNvPr id="5" name="Picture 4"/>
          <p:cNvPicPr>
            <a:picLocks noChangeAspect="1"/>
          </p:cNvPicPr>
          <p:nvPr/>
        </p:nvPicPr>
        <p:blipFill>
          <a:blip r:embed="rId4"/>
          <a:stretch>
            <a:fillRect/>
          </a:stretch>
        </p:blipFill>
        <p:spPr>
          <a:xfrm>
            <a:off x="1275088" y="633648"/>
            <a:ext cx="6568454" cy="4090405"/>
          </a:xfrm>
          <a:prstGeom prst="rect">
            <a:avLst/>
          </a:prstGeom>
          <a:ln>
            <a:solidFill>
              <a:schemeClr val="bg1">
                <a:lumMod val="75000"/>
              </a:schemeClr>
            </a:solidFill>
          </a:ln>
        </p:spPr>
      </p:pic>
      <p:sp>
        <p:nvSpPr>
          <p:cNvPr id="4" name="TextBox 3"/>
          <p:cNvSpPr txBox="1"/>
          <p:nvPr/>
        </p:nvSpPr>
        <p:spPr>
          <a:xfrm>
            <a:off x="3305808" y="4376982"/>
            <a:ext cx="4527581" cy="707373"/>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r>
              <a:rPr lang="en-US" sz="999" dirty="0"/>
              <a:t>Report of searches that found no results</a:t>
            </a:r>
          </a:p>
          <a:p>
            <a:r>
              <a:rPr lang="en-US" sz="999" dirty="0"/>
              <a:t>Select month in prompt at the top left</a:t>
            </a:r>
          </a:p>
          <a:p>
            <a:r>
              <a:rPr lang="en-US" sz="999" dirty="0"/>
              <a:t>Data for this report is available only from the Primo July 2015 release and after</a:t>
            </a:r>
          </a:p>
        </p:txBody>
      </p:sp>
    </p:spTree>
    <p:custDataLst>
      <p:tags r:id="rId1"/>
    </p:custDataLst>
    <p:extLst>
      <p:ext uri="{BB962C8B-B14F-4D97-AF65-F5344CB8AC3E}">
        <p14:creationId xmlns:p14="http://schemas.microsoft.com/office/powerpoint/2010/main" val="810979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Pipes</a:t>
            </a:r>
          </a:p>
        </p:txBody>
      </p:sp>
      <p:pic>
        <p:nvPicPr>
          <p:cNvPr id="5" name="Picture 4"/>
          <p:cNvPicPr>
            <a:picLocks noChangeAspect="1"/>
          </p:cNvPicPr>
          <p:nvPr/>
        </p:nvPicPr>
        <p:blipFill>
          <a:blip r:embed="rId4"/>
          <a:stretch>
            <a:fillRect/>
          </a:stretch>
        </p:blipFill>
        <p:spPr>
          <a:xfrm>
            <a:off x="1264935" y="502455"/>
            <a:ext cx="6568454" cy="3770379"/>
          </a:xfrm>
          <a:prstGeom prst="rect">
            <a:avLst/>
          </a:prstGeom>
          <a:ln>
            <a:solidFill>
              <a:schemeClr val="bg1">
                <a:lumMod val="75000"/>
              </a:schemeClr>
            </a:solidFill>
          </a:ln>
        </p:spPr>
      </p:pic>
      <p:sp>
        <p:nvSpPr>
          <p:cNvPr id="6" name="TextBox 5"/>
          <p:cNvSpPr txBox="1"/>
          <p:nvPr/>
        </p:nvSpPr>
        <p:spPr>
          <a:xfrm>
            <a:off x="3305808" y="4376982"/>
            <a:ext cx="4527581" cy="246093"/>
          </a:xfrm>
          <a:prstGeom prst="rect">
            <a:avLst/>
          </a:prstGeom>
          <a:solidFill>
            <a:schemeClr val="bg1">
              <a:lumMod val="95000"/>
            </a:schemeClr>
          </a:solidFill>
          <a:ln>
            <a:solidFill>
              <a:schemeClr val="bg1">
                <a:lumMod val="75000"/>
              </a:schemeClr>
            </a:solidFill>
          </a:ln>
        </p:spPr>
        <p:txBody>
          <a:bodyPr wrap="square" rtlCol="0">
            <a:spAutoFit/>
          </a:bodyPr>
          <a:lstStyle>
            <a:defPPr>
              <a:defRPr lang="en-US"/>
            </a:defPPr>
            <a:lvl1pPr marL="285750" indent="-285750">
              <a:buFont typeface="Arial" panose="020B0604020202020204" pitchFamily="34" charset="0"/>
              <a:buChar char="•"/>
              <a:defRPr sz="1332" b="1"/>
            </a:lvl1pPr>
            <a:lvl2pPr marL="628348" lvl="1" indent="-171450">
              <a:buFont typeface="Arial" panose="020B0604020202020204" pitchFamily="34" charset="0"/>
              <a:buChar char="•"/>
              <a:defRPr sz="1199" b="1">
                <a:solidFill>
                  <a:schemeClr val="bg1">
                    <a:lumMod val="50000"/>
                  </a:schemeClr>
                </a:solidFill>
              </a:defRPr>
            </a:lvl2pPr>
          </a:lstStyle>
          <a:p>
            <a:pPr marL="0" indent="0">
              <a:buNone/>
            </a:pPr>
            <a:r>
              <a:rPr lang="en-US" sz="999" dirty="0"/>
              <a:t>Report of pipes that ran for your institution</a:t>
            </a:r>
          </a:p>
        </p:txBody>
      </p:sp>
    </p:spTree>
    <p:custDataLst>
      <p:tags r:id="rId1"/>
    </p:custDataLst>
    <p:extLst>
      <p:ext uri="{BB962C8B-B14F-4D97-AF65-F5344CB8AC3E}">
        <p14:creationId xmlns:p14="http://schemas.microsoft.com/office/powerpoint/2010/main" val="780529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 PNX Records</a:t>
            </a:r>
          </a:p>
        </p:txBody>
      </p:sp>
      <p:pic>
        <p:nvPicPr>
          <p:cNvPr id="5" name="Picture 4"/>
          <p:cNvPicPr>
            <a:picLocks noChangeAspect="1"/>
          </p:cNvPicPr>
          <p:nvPr/>
        </p:nvPicPr>
        <p:blipFill>
          <a:blip r:embed="rId4"/>
          <a:stretch>
            <a:fillRect/>
          </a:stretch>
        </p:blipFill>
        <p:spPr>
          <a:xfrm>
            <a:off x="1275088" y="556732"/>
            <a:ext cx="6568454" cy="2602493"/>
          </a:xfrm>
          <a:prstGeom prst="rect">
            <a:avLst/>
          </a:prstGeom>
          <a:ln>
            <a:solidFill>
              <a:schemeClr val="bg1">
                <a:lumMod val="75000"/>
              </a:schemeClr>
            </a:solidFill>
          </a:ln>
        </p:spPr>
      </p:pic>
      <p:pic>
        <p:nvPicPr>
          <p:cNvPr id="6" name="Picture 5"/>
          <p:cNvPicPr>
            <a:picLocks noChangeAspect="1"/>
          </p:cNvPicPr>
          <p:nvPr/>
        </p:nvPicPr>
        <p:blipFill>
          <a:blip r:embed="rId5"/>
          <a:stretch>
            <a:fillRect/>
          </a:stretch>
        </p:blipFill>
        <p:spPr>
          <a:xfrm>
            <a:off x="1387334" y="3227257"/>
            <a:ext cx="1227588" cy="1160975"/>
          </a:xfrm>
          <a:prstGeom prst="rect">
            <a:avLst/>
          </a:prstGeom>
        </p:spPr>
      </p:pic>
      <p:sp>
        <p:nvSpPr>
          <p:cNvPr id="8" name="TextBox 7"/>
          <p:cNvSpPr txBox="1"/>
          <p:nvPr/>
        </p:nvSpPr>
        <p:spPr>
          <a:xfrm>
            <a:off x="3305808" y="3953052"/>
            <a:ext cx="4527581" cy="861133"/>
          </a:xfrm>
          <a:prstGeom prst="rect">
            <a:avLst/>
          </a:prstGeom>
          <a:solidFill>
            <a:schemeClr val="bg1">
              <a:lumMod val="95000"/>
            </a:schemeClr>
          </a:solidFill>
          <a:ln>
            <a:solidFill>
              <a:schemeClr val="bg1">
                <a:lumMod val="75000"/>
              </a:schemeClr>
            </a:solidFill>
          </a:ln>
        </p:spPr>
        <p:txBody>
          <a:bodyPr wrap="square" rtlCol="0">
            <a:spAutoFit/>
          </a:bodyPr>
          <a:lstStyle/>
          <a:p>
            <a:pPr marL="214313" indent="-214313">
              <a:buFont typeface="Arial" panose="020B0604020202020204" pitchFamily="34" charset="0"/>
              <a:buChar char="•"/>
            </a:pPr>
            <a:r>
              <a:rPr lang="en-US" sz="999" b="1" dirty="0"/>
              <a:t>Monthly report of the number of PNX records per data source</a:t>
            </a:r>
          </a:p>
          <a:p>
            <a:pPr marL="214313" indent="-214313">
              <a:buFont typeface="Arial" panose="020B0604020202020204" pitchFamily="34" charset="0"/>
              <a:buChar char="•"/>
            </a:pPr>
            <a:r>
              <a:rPr lang="en-US" sz="999" b="1" dirty="0"/>
              <a:t>Prompt at top left shows</a:t>
            </a:r>
          </a:p>
          <a:p>
            <a:pPr marL="556986" lvl="1" indent="-214313">
              <a:buFont typeface="Arial" panose="020B0604020202020204" pitchFamily="34" charset="0"/>
              <a:buChar char="•"/>
            </a:pPr>
            <a:r>
              <a:rPr lang="en-US" sz="999" b="1" dirty="0"/>
              <a:t>Number of records</a:t>
            </a:r>
          </a:p>
          <a:p>
            <a:pPr marL="556986" lvl="1" indent="-214313">
              <a:buFont typeface="Arial" panose="020B0604020202020204" pitchFamily="34" charset="0"/>
              <a:buChar char="•"/>
            </a:pPr>
            <a:r>
              <a:rPr lang="en-US" sz="999" b="1" dirty="0"/>
              <a:t>Number of FRBR groups</a:t>
            </a:r>
          </a:p>
          <a:p>
            <a:pPr marL="556986" lvl="1" indent="-214313">
              <a:buFont typeface="Arial" panose="020B0604020202020204" pitchFamily="34" charset="0"/>
              <a:buChar char="•"/>
            </a:pPr>
            <a:r>
              <a:rPr lang="en-US" sz="999" b="1" dirty="0"/>
              <a:t>Number of DEDUP groups</a:t>
            </a:r>
          </a:p>
        </p:txBody>
      </p:sp>
    </p:spTree>
    <p:custDataLst>
      <p:tags r:id="rId1"/>
    </p:custDataLst>
    <p:extLst>
      <p:ext uri="{BB962C8B-B14F-4D97-AF65-F5344CB8AC3E}">
        <p14:creationId xmlns:p14="http://schemas.microsoft.com/office/powerpoint/2010/main" val="2019430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a:xfrm>
            <a:off x="4499992" y="1203597"/>
            <a:ext cx="4258146" cy="3403663"/>
          </a:xfrm>
        </p:spPr>
        <p:txBody>
          <a:bodyPr/>
          <a:lstStyle/>
          <a:p>
            <a:r>
              <a:rPr lang="en-US" dirty="0"/>
              <a:t>Primo Analytics</a:t>
            </a:r>
          </a:p>
          <a:p>
            <a:r>
              <a:rPr lang="en-US" dirty="0"/>
              <a:t>Dashboards &amp; Reports</a:t>
            </a:r>
          </a:p>
          <a:p>
            <a:r>
              <a:rPr lang="en-US" b="1" dirty="0"/>
              <a:t>Create Your Own</a:t>
            </a:r>
          </a:p>
          <a:p>
            <a:r>
              <a:rPr lang="en-US" dirty="0"/>
              <a:t>Scheduling Analytics</a:t>
            </a:r>
          </a:p>
        </p:txBody>
      </p:sp>
    </p:spTree>
    <p:custDataLst>
      <p:tags r:id="rId1"/>
    </p:custDataLst>
    <p:extLst>
      <p:ext uri="{BB962C8B-B14F-4D97-AF65-F5344CB8AC3E}">
        <p14:creationId xmlns:p14="http://schemas.microsoft.com/office/powerpoint/2010/main" val="449747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a:t>Demonstration</a:t>
            </a:r>
            <a:endParaRPr lang="en-US" dirty="0"/>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lstStyle/>
          <a:p>
            <a:r>
              <a:rPr lang="en-US" dirty="0"/>
              <a:t>Adding an Analysis to My Dashboard</a:t>
            </a:r>
          </a:p>
          <a:p>
            <a:r>
              <a:rPr lang="en-US" dirty="0"/>
              <a:t>Editing a Copied Analysis</a:t>
            </a:r>
          </a:p>
          <a:p>
            <a:r>
              <a:rPr lang="en-US" dirty="0"/>
              <a:t>Creating a New Analysis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530486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a:xfrm>
            <a:off x="4499992" y="1203597"/>
            <a:ext cx="4258146" cy="3403663"/>
          </a:xfrm>
        </p:spPr>
        <p:txBody>
          <a:bodyPr/>
          <a:lstStyle/>
          <a:p>
            <a:r>
              <a:rPr lang="en-US" dirty="0"/>
              <a:t>Primo Analytics</a:t>
            </a:r>
          </a:p>
          <a:p>
            <a:r>
              <a:rPr lang="en-US" dirty="0"/>
              <a:t>Dashboards &amp; Reports</a:t>
            </a:r>
          </a:p>
          <a:p>
            <a:r>
              <a:rPr lang="en-US" dirty="0"/>
              <a:t>Create Your Own</a:t>
            </a:r>
          </a:p>
          <a:p>
            <a:r>
              <a:rPr lang="en-US" b="1" dirty="0"/>
              <a:t>Scheduling Analytics</a:t>
            </a:r>
          </a:p>
        </p:txBody>
      </p:sp>
    </p:spTree>
    <p:custDataLst>
      <p:tags r:id="rId1"/>
    </p:custDataLst>
    <p:extLst>
      <p:ext uri="{BB962C8B-B14F-4D97-AF65-F5344CB8AC3E}">
        <p14:creationId xmlns:p14="http://schemas.microsoft.com/office/powerpoint/2010/main" val="1736370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Scheduling Analytics in Primo Back Office</a:t>
            </a:r>
          </a:p>
        </p:txBody>
      </p:sp>
      <p:pic>
        <p:nvPicPr>
          <p:cNvPr id="7" name="Picture 6">
            <a:extLst>
              <a:ext uri="{FF2B5EF4-FFF2-40B4-BE49-F238E27FC236}">
                <a16:creationId xmlns:a16="http://schemas.microsoft.com/office/drawing/2014/main" id="{34ACFCBE-902B-4341-9A25-17F0F5C7B8E5}"/>
              </a:ext>
            </a:extLst>
          </p:cNvPr>
          <p:cNvPicPr>
            <a:picLocks noChangeAspect="1"/>
          </p:cNvPicPr>
          <p:nvPr/>
        </p:nvPicPr>
        <p:blipFill>
          <a:blip r:embed="rId3"/>
          <a:stretch>
            <a:fillRect/>
          </a:stretch>
        </p:blipFill>
        <p:spPr>
          <a:xfrm>
            <a:off x="1347973" y="618867"/>
            <a:ext cx="6448053" cy="4114800"/>
          </a:xfrm>
          <a:prstGeom prst="rect">
            <a:avLst/>
          </a:prstGeom>
          <a:solidFill>
            <a:schemeClr val="accent3">
              <a:lumMod val="20000"/>
              <a:lumOff val="80000"/>
            </a:schemeClr>
          </a:solidFill>
          <a:ln>
            <a:solidFill>
              <a:schemeClr val="bg1">
                <a:lumMod val="75000"/>
              </a:schemeClr>
            </a:solidFill>
          </a:ln>
        </p:spPr>
      </p:pic>
    </p:spTree>
    <p:custDataLst>
      <p:tags r:id="rId1"/>
    </p:custDataLst>
    <p:extLst>
      <p:ext uri="{BB962C8B-B14F-4D97-AF65-F5344CB8AC3E}">
        <p14:creationId xmlns:p14="http://schemas.microsoft.com/office/powerpoint/2010/main" val="2420454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Scheduling Analytics in Primo VE (DEMO)</a:t>
            </a:r>
          </a:p>
        </p:txBody>
      </p:sp>
      <p:pic>
        <p:nvPicPr>
          <p:cNvPr id="7" name="Picture 6">
            <a:extLst>
              <a:ext uri="{FF2B5EF4-FFF2-40B4-BE49-F238E27FC236}">
                <a16:creationId xmlns:a16="http://schemas.microsoft.com/office/drawing/2014/main" id="{8AED779E-1BE4-48FE-8299-518075E22A39}"/>
              </a:ext>
            </a:extLst>
          </p:cNvPr>
          <p:cNvPicPr>
            <a:picLocks noChangeAspect="1"/>
          </p:cNvPicPr>
          <p:nvPr/>
        </p:nvPicPr>
        <p:blipFill>
          <a:blip r:embed="rId4"/>
          <a:stretch>
            <a:fillRect/>
          </a:stretch>
        </p:blipFill>
        <p:spPr>
          <a:xfrm>
            <a:off x="655222" y="610661"/>
            <a:ext cx="8093242" cy="41148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27856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Primo Back Office</a:t>
            </a:r>
          </a:p>
        </p:txBody>
      </p:sp>
      <p:pic>
        <p:nvPicPr>
          <p:cNvPr id="3" name="Picture 2">
            <a:extLst>
              <a:ext uri="{FF2B5EF4-FFF2-40B4-BE49-F238E27FC236}">
                <a16:creationId xmlns:a16="http://schemas.microsoft.com/office/drawing/2014/main" id="{53909A0E-B3A3-4B28-8609-24CA33988A34}"/>
              </a:ext>
            </a:extLst>
          </p:cNvPr>
          <p:cNvPicPr>
            <a:picLocks noChangeAspect="1"/>
          </p:cNvPicPr>
          <p:nvPr/>
        </p:nvPicPr>
        <p:blipFill>
          <a:blip r:embed="rId4"/>
          <a:stretch>
            <a:fillRect/>
          </a:stretch>
        </p:blipFill>
        <p:spPr>
          <a:xfrm>
            <a:off x="1417659" y="687986"/>
            <a:ext cx="6414588" cy="3968054"/>
          </a:xfrm>
          <a:prstGeom prst="rect">
            <a:avLst/>
          </a:prstGeom>
          <a:ln>
            <a:solidFill>
              <a:schemeClr val="bg2"/>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B957BB2F-1278-4109-8F55-7F0B8BD0164E}"/>
              </a:ext>
            </a:extLst>
          </p:cNvPr>
          <p:cNvSpPr/>
          <p:nvPr/>
        </p:nvSpPr>
        <p:spPr>
          <a:xfrm>
            <a:off x="1417659" y="603988"/>
            <a:ext cx="6592502" cy="422952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6CE747-B29C-45CA-BE8C-0449221E3FFA}"/>
              </a:ext>
            </a:extLst>
          </p:cNvPr>
          <p:cNvPicPr>
            <a:picLocks noChangeAspect="1"/>
          </p:cNvPicPr>
          <p:nvPr/>
        </p:nvPicPr>
        <p:blipFill>
          <a:blip r:embed="rId5"/>
          <a:stretch>
            <a:fillRect/>
          </a:stretch>
        </p:blipFill>
        <p:spPr>
          <a:xfrm>
            <a:off x="1777699" y="826065"/>
            <a:ext cx="5872422" cy="3875037"/>
          </a:xfrm>
          <a:prstGeom prst="rect">
            <a:avLst/>
          </a:prstGeom>
          <a:ln>
            <a:solidFill>
              <a:schemeClr val="bg2"/>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1003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a:xfrm>
            <a:off x="4499992" y="1203597"/>
            <a:ext cx="4258146" cy="3403663"/>
          </a:xfrm>
        </p:spPr>
        <p:txBody>
          <a:bodyPr/>
          <a:lstStyle/>
          <a:p>
            <a:r>
              <a:rPr lang="en-US" dirty="0"/>
              <a:t>Primo Analytics</a:t>
            </a:r>
          </a:p>
          <a:p>
            <a:r>
              <a:rPr lang="en-US" dirty="0"/>
              <a:t>Dashboards</a:t>
            </a:r>
          </a:p>
          <a:p>
            <a:r>
              <a:rPr lang="en-US" dirty="0"/>
              <a:t>Reports</a:t>
            </a:r>
          </a:p>
          <a:p>
            <a:r>
              <a:rPr lang="en-US" dirty="0"/>
              <a:t>Create Your Own</a:t>
            </a:r>
          </a:p>
          <a:p>
            <a:r>
              <a:rPr lang="en-US" dirty="0"/>
              <a:t>Scheduling Analytics</a:t>
            </a:r>
          </a:p>
          <a:p>
            <a:r>
              <a:rPr lang="en-US" b="1" dirty="0"/>
              <a:t>Next Steps and Resources</a:t>
            </a:r>
          </a:p>
        </p:txBody>
      </p:sp>
    </p:spTree>
    <p:custDataLst>
      <p:tags r:id="rId1"/>
    </p:custDataLst>
    <p:extLst>
      <p:ext uri="{BB962C8B-B14F-4D97-AF65-F5344CB8AC3E}">
        <p14:creationId xmlns:p14="http://schemas.microsoft.com/office/powerpoint/2010/main" val="2665654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Next Steps and Resources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Links to Documentation on Primo Analytics</a:t>
            </a:r>
          </a:p>
          <a:p>
            <a:pPr lvl="1"/>
            <a:r>
              <a:rPr lang="en-US" dirty="0">
                <a:hlinkClick r:id="rId3"/>
              </a:rPr>
              <a:t>Primo Analytics</a:t>
            </a:r>
            <a:endParaRPr lang="en-US" dirty="0"/>
          </a:p>
          <a:p>
            <a:pPr lvl="1"/>
            <a:r>
              <a:rPr lang="en-US" dirty="0">
                <a:hlinkClick r:id="rId4"/>
              </a:rPr>
              <a:t>Primo VE Analytics</a:t>
            </a:r>
            <a:endParaRPr lang="en-US" dirty="0"/>
          </a:p>
          <a:p>
            <a:pPr marL="457200" lvl="1" indent="0">
              <a:buNone/>
            </a:pPr>
            <a:endParaRPr lang="en-US" dirty="0"/>
          </a:p>
          <a:p>
            <a:r>
              <a:rPr lang="en-US" dirty="0"/>
              <a:t>Additional support resources from Ex Libris:</a:t>
            </a:r>
          </a:p>
          <a:p>
            <a:pPr lvl="1"/>
            <a:r>
              <a:rPr lang="en-US" dirty="0"/>
              <a:t>Idea Exchange – ideas.exlibrisgroup.com</a:t>
            </a:r>
          </a:p>
          <a:p>
            <a:pPr lvl="1"/>
            <a:r>
              <a:rPr lang="en-US" dirty="0"/>
              <a:t>Developer Network – developers.exlibrisgroup.com</a:t>
            </a:r>
          </a:p>
        </p:txBody>
      </p:sp>
    </p:spTree>
    <p:custDataLst>
      <p:tags r:id="rId1"/>
    </p:custDataLst>
    <p:extLst>
      <p:ext uri="{BB962C8B-B14F-4D97-AF65-F5344CB8AC3E}">
        <p14:creationId xmlns:p14="http://schemas.microsoft.com/office/powerpoint/2010/main" val="4284150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23CA1-D6BA-46E3-8FE4-2D4223E8D978}"/>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a:xfrm>
            <a:off x="179512" y="60943"/>
            <a:ext cx="8424936" cy="576064"/>
          </a:xfrm>
        </p:spPr>
        <p:txBody>
          <a:bodyPr>
            <a:noAutofit/>
          </a:bodyPr>
          <a:lstStyle/>
          <a:p>
            <a:r>
              <a:rPr lang="en-US" sz="4800" dirty="0"/>
              <a:t>Best of Knowledge Days 2020</a:t>
            </a:r>
          </a:p>
        </p:txBody>
      </p:sp>
      <p:graphicFrame>
        <p:nvGraphicFramePr>
          <p:cNvPr id="8" name="Table 8">
            <a:extLst>
              <a:ext uri="{FF2B5EF4-FFF2-40B4-BE49-F238E27FC236}">
                <a16:creationId xmlns:a16="http://schemas.microsoft.com/office/drawing/2014/main" id="{35DB6D64-C021-45FB-8498-98D715F76C2B}"/>
              </a:ext>
            </a:extLst>
          </p:cNvPr>
          <p:cNvGraphicFramePr>
            <a:graphicFrameLocks noGrp="1"/>
          </p:cNvGraphicFramePr>
          <p:nvPr/>
        </p:nvGraphicFramePr>
        <p:xfrm>
          <a:off x="431540" y="888237"/>
          <a:ext cx="5400600" cy="3242960"/>
        </p:xfrm>
        <a:graphic>
          <a:graphicData uri="http://schemas.openxmlformats.org/drawingml/2006/table">
            <a:tbl>
              <a:tblPr firstRow="1" bandRow="1">
                <a:tableStyleId>{5C22544A-7EE6-4342-B048-85BDC9FD1C3A}</a:tableStyleId>
              </a:tblPr>
              <a:tblGrid>
                <a:gridCol w="1176905">
                  <a:extLst>
                    <a:ext uri="{9D8B030D-6E8A-4147-A177-3AD203B41FA5}">
                      <a16:colId xmlns:a16="http://schemas.microsoft.com/office/drawing/2014/main" val="3846256873"/>
                    </a:ext>
                  </a:extLst>
                </a:gridCol>
                <a:gridCol w="4223695">
                  <a:extLst>
                    <a:ext uri="{9D8B030D-6E8A-4147-A177-3AD203B41FA5}">
                      <a16:colId xmlns:a16="http://schemas.microsoft.com/office/drawing/2014/main" val="3884594571"/>
                    </a:ext>
                  </a:extLst>
                </a:gridCol>
              </a:tblGrid>
              <a:tr h="324296">
                <a:tc>
                  <a:txBody>
                    <a:bodyPr/>
                    <a:lstStyle/>
                    <a:p>
                      <a:r>
                        <a:rPr lang="en-US" sz="1200" b="0" dirty="0">
                          <a:solidFill>
                            <a:schemeClr val="bg1">
                              <a:lumMod val="65000"/>
                            </a:schemeClr>
                          </a:solidFill>
                        </a:rPr>
                        <a:t>May 6</a:t>
                      </a:r>
                      <a:r>
                        <a:rPr lang="en-US" sz="1200" b="0" baseline="30000" dirty="0">
                          <a:solidFill>
                            <a:schemeClr val="bg1">
                              <a:lumMod val="65000"/>
                            </a:schemeClr>
                          </a:solidFill>
                        </a:rPr>
                        <a:t>th</a:t>
                      </a:r>
                      <a:r>
                        <a:rPr lang="en-US" sz="1200" b="0" dirty="0">
                          <a:solidFill>
                            <a:schemeClr val="bg1">
                              <a:lumMod val="65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lumMod val="65000"/>
                            </a:schemeClr>
                          </a:solidFill>
                        </a:rPr>
                        <a:t>Using Alma Analytics to Perform Overlap Analysis &amp; Deselection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415589"/>
                  </a:ext>
                </a:extLst>
              </a:tr>
              <a:tr h="324296">
                <a:tc>
                  <a:txBody>
                    <a:bodyPr/>
                    <a:lstStyle/>
                    <a:p>
                      <a:r>
                        <a:rPr lang="en-US" sz="1200" dirty="0">
                          <a:solidFill>
                            <a:schemeClr val="bg1">
                              <a:lumMod val="65000"/>
                            </a:schemeClr>
                          </a:solidFill>
                        </a:rPr>
                        <a:t>May 7</a:t>
                      </a:r>
                      <a:r>
                        <a:rPr lang="en-US" sz="1200" baseline="30000" dirty="0">
                          <a:solidFill>
                            <a:schemeClr val="bg1">
                              <a:lumMod val="65000"/>
                            </a:schemeClr>
                          </a:solidFill>
                        </a:rPr>
                        <a:t>th</a:t>
                      </a:r>
                      <a:r>
                        <a:rPr lang="en-US" sz="1200" dirty="0">
                          <a:solidFill>
                            <a:schemeClr val="bg1">
                              <a:lumMod val="65000"/>
                            </a:schemeClr>
                          </a:solidFill>
                        </a:rPr>
                        <a:t> &amp; 8</a:t>
                      </a:r>
                      <a:r>
                        <a:rPr lang="en-US" sz="1200" baseline="30000" dirty="0">
                          <a:solidFill>
                            <a:schemeClr val="bg1">
                              <a:lumMod val="65000"/>
                            </a:schemeClr>
                          </a:solidFill>
                        </a:rPr>
                        <a:t>th</a:t>
                      </a:r>
                      <a:r>
                        <a:rPr lang="en-US" sz="1200" dirty="0">
                          <a:solidFill>
                            <a:schemeClr val="bg1">
                              <a:lumMod val="65000"/>
                            </a:schemeClr>
                          </a:solidFill>
                        </a:rPr>
                        <a:t>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lumMod val="65000"/>
                            </a:schemeClr>
                          </a:solidFill>
                        </a:rPr>
                        <a:t>Reveal Alma Analytics for Resource Management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6883260"/>
                  </a:ext>
                </a:extLst>
              </a:tr>
              <a:tr h="324296">
                <a:tc>
                  <a:txBody>
                    <a:bodyPr/>
                    <a:lstStyle/>
                    <a:p>
                      <a:r>
                        <a:rPr lang="en-US" sz="1200" dirty="0">
                          <a:solidFill>
                            <a:schemeClr val="bg1">
                              <a:lumMod val="65000"/>
                            </a:schemeClr>
                          </a:solidFill>
                        </a:rPr>
                        <a:t>May 11</a:t>
                      </a:r>
                      <a:r>
                        <a:rPr lang="en-US" sz="1200" baseline="30000" dirty="0">
                          <a:solidFill>
                            <a:schemeClr val="bg1">
                              <a:lumMod val="65000"/>
                            </a:schemeClr>
                          </a:solidFill>
                        </a:rPr>
                        <a:t>th</a:t>
                      </a:r>
                      <a:r>
                        <a:rPr lang="en-US" sz="1200" dirty="0">
                          <a:solidFill>
                            <a:schemeClr val="bg1">
                              <a:lumMod val="65000"/>
                            </a:schemeClr>
                          </a:solidFill>
                        </a:rPr>
                        <a:t> &amp; 12</a:t>
                      </a:r>
                      <a:r>
                        <a:rPr lang="en-US" sz="1200" baseline="30000" dirty="0">
                          <a:solidFill>
                            <a:schemeClr val="bg1">
                              <a:lumMod val="65000"/>
                            </a:schemeClr>
                          </a:solidFill>
                        </a:rPr>
                        <a:t>th</a:t>
                      </a:r>
                      <a:r>
                        <a:rPr lang="en-US" sz="1200" dirty="0">
                          <a:solidFill>
                            <a:schemeClr val="bg1">
                              <a:lumMod val="65000"/>
                            </a:schemeClr>
                          </a:solidFill>
                        </a:rPr>
                        <a:t>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lumMod val="65000"/>
                            </a:schemeClr>
                          </a:solidFill>
                        </a:rPr>
                        <a:t>Investigate Alma Analytics for Acquisitions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34153"/>
                  </a:ext>
                </a:extLst>
              </a:tr>
              <a:tr h="324296">
                <a:tc>
                  <a:txBody>
                    <a:bodyPr/>
                    <a:lstStyle/>
                    <a:p>
                      <a:r>
                        <a:rPr lang="en-US" sz="1200" dirty="0">
                          <a:solidFill>
                            <a:schemeClr val="bg1">
                              <a:lumMod val="65000"/>
                            </a:schemeClr>
                          </a:solidFill>
                        </a:rPr>
                        <a:t>May 13</a:t>
                      </a:r>
                      <a:r>
                        <a:rPr lang="en-US" sz="1200" baseline="30000" dirty="0">
                          <a:solidFill>
                            <a:schemeClr val="bg1">
                              <a:lumMod val="65000"/>
                            </a:schemeClr>
                          </a:solidFill>
                        </a:rPr>
                        <a:t>th</a:t>
                      </a:r>
                      <a:r>
                        <a:rPr lang="en-US" sz="1200" dirty="0">
                          <a:solidFill>
                            <a:schemeClr val="bg1">
                              <a:lumMod val="65000"/>
                            </a:schemeClr>
                          </a:solidFill>
                        </a:rPr>
                        <a:t> &amp; 14</a:t>
                      </a:r>
                      <a:r>
                        <a:rPr lang="en-US" sz="1200" baseline="30000" dirty="0">
                          <a:solidFill>
                            <a:schemeClr val="bg1">
                              <a:lumMod val="65000"/>
                            </a:schemeClr>
                          </a:solidFill>
                        </a:rPr>
                        <a:t>th</a:t>
                      </a:r>
                      <a:r>
                        <a:rPr lang="en-US" sz="1200" dirty="0">
                          <a:solidFill>
                            <a:schemeClr val="bg1">
                              <a:lumMod val="65000"/>
                            </a:schemeClr>
                          </a:solidFill>
                        </a:rPr>
                        <a:t>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bg1">
                              <a:lumMod val="65000"/>
                            </a:schemeClr>
                          </a:solidFill>
                        </a:rPr>
                        <a:t>Managing Electronic Resources: Advanced Topic</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321819"/>
                  </a:ext>
                </a:extLst>
              </a:tr>
              <a:tr h="324296">
                <a:tc>
                  <a:txBody>
                    <a:bodyPr/>
                    <a:lstStyle/>
                    <a:p>
                      <a:r>
                        <a:rPr lang="en-US" sz="1200" dirty="0">
                          <a:solidFill>
                            <a:schemeClr val="bg1">
                              <a:lumMod val="65000"/>
                            </a:schemeClr>
                          </a:solidFill>
                        </a:rPr>
                        <a:t>May 14</a:t>
                      </a:r>
                      <a:r>
                        <a:rPr lang="en-US" sz="1200" baseline="30000" dirty="0">
                          <a:solidFill>
                            <a:schemeClr val="bg1">
                              <a:lumMod val="65000"/>
                            </a:schemeClr>
                          </a:solidFill>
                        </a:rPr>
                        <a:t>th</a:t>
                      </a:r>
                      <a:r>
                        <a:rPr lang="en-US" sz="1200" dirty="0">
                          <a:solidFill>
                            <a:schemeClr val="bg1">
                              <a:lumMod val="65000"/>
                            </a:schemeClr>
                          </a:solidFill>
                        </a:rPr>
                        <a:t> &amp; 15</a:t>
                      </a:r>
                      <a:r>
                        <a:rPr lang="en-US" sz="1200" baseline="30000" dirty="0">
                          <a:solidFill>
                            <a:schemeClr val="bg1">
                              <a:lumMod val="65000"/>
                            </a:schemeClr>
                          </a:solidFill>
                        </a:rPr>
                        <a:t>th</a:t>
                      </a:r>
                      <a:r>
                        <a:rPr lang="en-US" sz="1200" dirty="0">
                          <a:solidFill>
                            <a:schemeClr val="bg1">
                              <a:lumMod val="65000"/>
                            </a:schemeClr>
                          </a:solidFill>
                        </a:rPr>
                        <a:t> </a:t>
                      </a:r>
                      <a:endParaRPr lang="en-US" sz="1200" b="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Letter Configuration and XSL Customization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590270"/>
                  </a:ext>
                </a:extLst>
              </a:tr>
              <a:tr h="324296">
                <a:tc>
                  <a:txBody>
                    <a:bodyPr/>
                    <a:lstStyle/>
                    <a:p>
                      <a:r>
                        <a:rPr lang="en-US" sz="1200" dirty="0"/>
                        <a:t>May 18</a:t>
                      </a:r>
                      <a:r>
                        <a:rPr lang="en-US" sz="1200" baseline="30000" dirty="0"/>
                        <a:t>th</a:t>
                      </a:r>
                      <a:r>
                        <a:rPr lang="en-US" sz="1200" dirty="0"/>
                        <a:t> &amp; 19</a:t>
                      </a:r>
                      <a:r>
                        <a:rPr lang="en-US" sz="1200" baseline="30000" dirty="0"/>
                        <a:t>th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Intro to Primo Analytics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241990"/>
                  </a:ext>
                </a:extLst>
              </a:tr>
              <a:tr h="324296">
                <a:tc>
                  <a:txBody>
                    <a:bodyPr/>
                    <a:lstStyle/>
                    <a:p>
                      <a:r>
                        <a:rPr lang="en-US" sz="1200" dirty="0"/>
                        <a:t>May 20</a:t>
                      </a:r>
                      <a:r>
                        <a:rPr lang="en-US" sz="1200" baseline="30000" dirty="0"/>
                        <a:t>th</a:t>
                      </a:r>
                      <a:r>
                        <a:rPr lang="en-US" sz="1200" dirty="0"/>
                        <a:t> &amp; 21</a:t>
                      </a:r>
                      <a:r>
                        <a:rPr lang="en-US" sz="1200" baseline="30000" dirty="0"/>
                        <a:t>st</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Explore Alma Analytics for Fulfillment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453670"/>
                  </a:ext>
                </a:extLst>
              </a:tr>
              <a:tr h="324296">
                <a:tc>
                  <a:txBody>
                    <a:bodyPr/>
                    <a:lstStyle/>
                    <a:p>
                      <a:r>
                        <a:rPr lang="en-US" sz="1200" dirty="0"/>
                        <a:t>May 21</a:t>
                      </a:r>
                      <a:r>
                        <a:rPr lang="en-US" sz="1200" baseline="30000" dirty="0"/>
                        <a:t>st</a:t>
                      </a:r>
                      <a:r>
                        <a:rPr lang="en-US" sz="1200" dirty="0"/>
                        <a:t> &amp; 22</a:t>
                      </a:r>
                      <a:r>
                        <a:rPr lang="en-US" sz="1200" baseline="30000" dirty="0"/>
                        <a:t>nd</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APIs and Integrations for the Non-Technological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20099"/>
                  </a:ext>
                </a:extLst>
              </a:tr>
              <a:tr h="324296">
                <a:tc>
                  <a:txBody>
                    <a:bodyPr/>
                    <a:lstStyle/>
                    <a:p>
                      <a:r>
                        <a:rPr lang="en-US" sz="1200" dirty="0"/>
                        <a:t>May 27</a:t>
                      </a:r>
                      <a:r>
                        <a:rPr lang="en-US" sz="1200" baseline="30000" dirty="0"/>
                        <a:t>th</a:t>
                      </a:r>
                      <a:r>
                        <a:rPr lang="en-US" sz="1200" dirty="0"/>
                        <a:t> &amp; 28</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Optimize and Streamline Alma Workflows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5646757"/>
                  </a:ext>
                </a:extLst>
              </a:tr>
              <a:tr h="324296">
                <a:tc>
                  <a:txBody>
                    <a:bodyPr/>
                    <a:lstStyle/>
                    <a:p>
                      <a:r>
                        <a:rPr lang="en-US" sz="1200" dirty="0"/>
                        <a:t>May 28</a:t>
                      </a:r>
                      <a:r>
                        <a:rPr lang="en-US" sz="1200" baseline="30000" dirty="0"/>
                        <a:t>th</a:t>
                      </a:r>
                      <a:r>
                        <a:rPr lang="en-US" sz="1200" dirty="0"/>
                        <a:t> &amp; 29</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Effective Usage of Primo Analytics Reports and Dashboards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238766"/>
                  </a:ext>
                </a:extLst>
              </a:tr>
            </a:tbl>
          </a:graphicData>
        </a:graphic>
      </p:graphicFrame>
      <p:sp>
        <p:nvSpPr>
          <p:cNvPr id="3" name="TextBox 2">
            <a:extLst>
              <a:ext uri="{FF2B5EF4-FFF2-40B4-BE49-F238E27FC236}">
                <a16:creationId xmlns:a16="http://schemas.microsoft.com/office/drawing/2014/main" id="{06529030-26FE-44F6-830F-8F9D5BE5B714}"/>
              </a:ext>
            </a:extLst>
          </p:cNvPr>
          <p:cNvSpPr txBox="1"/>
          <p:nvPr/>
        </p:nvSpPr>
        <p:spPr>
          <a:xfrm>
            <a:off x="251520" y="4203205"/>
            <a:ext cx="5760640" cy="492443"/>
          </a:xfrm>
          <a:prstGeom prst="rect">
            <a:avLst/>
          </a:prstGeom>
          <a:noFill/>
        </p:spPr>
        <p:txBody>
          <a:bodyPr wrap="square" rtlCol="0">
            <a:spAutoFit/>
          </a:bodyPr>
          <a:lstStyle/>
          <a:p>
            <a:r>
              <a:rPr lang="en-US" sz="2600" dirty="0">
                <a:hlinkClick r:id="rId4"/>
              </a:rPr>
              <a:t>https://www.exlibrisgroup.com/events/</a:t>
            </a:r>
            <a:endParaRPr lang="en-US" sz="2600" dirty="0"/>
          </a:p>
        </p:txBody>
      </p:sp>
    </p:spTree>
    <p:custDataLst>
      <p:tags r:id="rId1"/>
    </p:custDataLst>
    <p:extLst>
      <p:ext uri="{BB962C8B-B14F-4D97-AF65-F5344CB8AC3E}">
        <p14:creationId xmlns:p14="http://schemas.microsoft.com/office/powerpoint/2010/main" val="2342829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ED03C-3452-4016-9A7E-646EDB216E44}"/>
              </a:ext>
            </a:extLst>
          </p:cNvPr>
          <p:cNvSpPr txBox="1"/>
          <p:nvPr/>
        </p:nvSpPr>
        <p:spPr>
          <a:xfrm>
            <a:off x="3419872" y="213970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custDataLst>
      <p:tags r:id="rId1"/>
    </p:custDataLst>
    <p:extLst>
      <p:ext uri="{BB962C8B-B14F-4D97-AF65-F5344CB8AC3E}">
        <p14:creationId xmlns:p14="http://schemas.microsoft.com/office/powerpoint/2010/main" val="390602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Primo VE in Alma</a:t>
            </a:r>
          </a:p>
        </p:txBody>
      </p:sp>
      <p:pic>
        <p:nvPicPr>
          <p:cNvPr id="4" name="Picture 3">
            <a:extLst>
              <a:ext uri="{FF2B5EF4-FFF2-40B4-BE49-F238E27FC236}">
                <a16:creationId xmlns:a16="http://schemas.microsoft.com/office/drawing/2014/main" id="{C485DD42-E2CE-4622-AD5D-E3CF04E1EA6A}"/>
              </a:ext>
            </a:extLst>
          </p:cNvPr>
          <p:cNvPicPr>
            <a:picLocks noChangeAspect="1"/>
          </p:cNvPicPr>
          <p:nvPr/>
        </p:nvPicPr>
        <p:blipFill>
          <a:blip r:embed="rId4"/>
          <a:stretch>
            <a:fillRect/>
          </a:stretch>
        </p:blipFill>
        <p:spPr>
          <a:xfrm>
            <a:off x="1156990" y="709281"/>
            <a:ext cx="6830020" cy="3840388"/>
          </a:xfrm>
          <a:prstGeom prst="rect">
            <a:avLst/>
          </a:prstGeom>
          <a:ln>
            <a:solidFill>
              <a:schemeClr val="bg2"/>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2F0F76B-7196-4BE6-AB97-E51BBD4EF2E2}"/>
              </a:ext>
            </a:extLst>
          </p:cNvPr>
          <p:cNvSpPr/>
          <p:nvPr/>
        </p:nvSpPr>
        <p:spPr>
          <a:xfrm>
            <a:off x="989856" y="594310"/>
            <a:ext cx="7164288" cy="422952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819E78-FC4C-4C16-80F5-8D1F82D03E65}"/>
              </a:ext>
            </a:extLst>
          </p:cNvPr>
          <p:cNvPicPr>
            <a:picLocks noChangeAspect="1"/>
          </p:cNvPicPr>
          <p:nvPr/>
        </p:nvPicPr>
        <p:blipFill>
          <a:blip r:embed="rId5"/>
          <a:stretch>
            <a:fillRect/>
          </a:stretch>
        </p:blipFill>
        <p:spPr>
          <a:xfrm>
            <a:off x="1529916" y="1506450"/>
            <a:ext cx="6084168" cy="2246049"/>
          </a:xfrm>
          <a:prstGeom prst="rect">
            <a:avLst/>
          </a:prstGeom>
          <a:ln>
            <a:solidFill>
              <a:schemeClr val="bg2"/>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923F9891-EB55-4ECA-99DD-2C56C5BA883C}"/>
              </a:ext>
            </a:extLst>
          </p:cNvPr>
          <p:cNvSpPr/>
          <p:nvPr/>
        </p:nvSpPr>
        <p:spPr>
          <a:xfrm>
            <a:off x="2195736" y="2643758"/>
            <a:ext cx="5040560"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60E01E-E802-480D-9452-4C0A50029E8E}"/>
              </a:ext>
            </a:extLst>
          </p:cNvPr>
          <p:cNvSpPr/>
          <p:nvPr/>
        </p:nvSpPr>
        <p:spPr>
          <a:xfrm>
            <a:off x="2195736" y="3507853"/>
            <a:ext cx="5040560" cy="2211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0398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Design Analytics (DEMO)</a:t>
            </a:r>
          </a:p>
        </p:txBody>
      </p:sp>
      <p:pic>
        <p:nvPicPr>
          <p:cNvPr id="7" name="Picture 6">
            <a:extLst>
              <a:ext uri="{FF2B5EF4-FFF2-40B4-BE49-F238E27FC236}">
                <a16:creationId xmlns:a16="http://schemas.microsoft.com/office/drawing/2014/main" id="{1CC5AEEB-1617-42F2-A9C7-E22B342A0D4C}"/>
              </a:ext>
            </a:extLst>
          </p:cNvPr>
          <p:cNvPicPr>
            <a:picLocks noChangeAspect="1"/>
          </p:cNvPicPr>
          <p:nvPr/>
        </p:nvPicPr>
        <p:blipFill>
          <a:blip r:embed="rId4"/>
          <a:stretch>
            <a:fillRect/>
          </a:stretch>
        </p:blipFill>
        <p:spPr>
          <a:xfrm>
            <a:off x="395536" y="681102"/>
            <a:ext cx="3779961" cy="4114800"/>
          </a:xfrm>
          <a:prstGeom prst="rect">
            <a:avLst/>
          </a:prstGeom>
          <a:ln>
            <a:solidFill>
              <a:schemeClr val="bg1">
                <a:lumMod val="75000"/>
              </a:schemeClr>
            </a:solidFill>
          </a:ln>
        </p:spPr>
      </p:pic>
      <p:sp>
        <p:nvSpPr>
          <p:cNvPr id="8" name="TextBox 7">
            <a:extLst>
              <a:ext uri="{FF2B5EF4-FFF2-40B4-BE49-F238E27FC236}">
                <a16:creationId xmlns:a16="http://schemas.microsoft.com/office/drawing/2014/main" id="{6DB4FC6A-328F-418E-A92F-62C1F4C2B437}"/>
              </a:ext>
            </a:extLst>
          </p:cNvPr>
          <p:cNvSpPr txBox="1"/>
          <p:nvPr/>
        </p:nvSpPr>
        <p:spPr>
          <a:xfrm>
            <a:off x="4272441" y="1491630"/>
            <a:ext cx="4476023" cy="1815882"/>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600" b="1" dirty="0"/>
              <a:t>Data updated as of:  </a:t>
            </a:r>
            <a:r>
              <a:rPr lang="en-US" sz="1600" dirty="0"/>
              <a:t>Reflects when the extraction process started, so everything that's happened up to this date and time in Alma will be represented in the Analytics</a:t>
            </a:r>
            <a:r>
              <a:rPr lang="en-US" sz="1600" b="1" dirty="0"/>
              <a:t> </a:t>
            </a:r>
          </a:p>
          <a:p>
            <a:endParaRPr lang="en-US" sz="1600" b="1" dirty="0"/>
          </a:p>
          <a:p>
            <a:r>
              <a:rPr lang="en-US" sz="1600" b="1" dirty="0">
                <a:latin typeface="+mn-lt"/>
              </a:rPr>
              <a:t>Data available as of: </a:t>
            </a:r>
            <a:r>
              <a:rPr lang="en-US" sz="1600" dirty="0">
                <a:latin typeface="+mn-lt"/>
              </a:rPr>
              <a:t>R</a:t>
            </a:r>
            <a:r>
              <a:rPr lang="en-US" sz="1600" dirty="0"/>
              <a:t>eflects when this latest extraction became available.</a:t>
            </a:r>
            <a:endParaRPr lang="en-US" sz="1600" b="1" dirty="0">
              <a:latin typeface="+mn-lt"/>
            </a:endParaRPr>
          </a:p>
        </p:txBody>
      </p:sp>
    </p:spTree>
    <p:custDataLst>
      <p:tags r:id="rId1"/>
    </p:custDataLst>
    <p:extLst>
      <p:ext uri="{BB962C8B-B14F-4D97-AF65-F5344CB8AC3E}">
        <p14:creationId xmlns:p14="http://schemas.microsoft.com/office/powerpoint/2010/main" val="154317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Global Header - Catalog (DEMO)</a:t>
            </a:r>
          </a:p>
        </p:txBody>
      </p:sp>
      <p:pic>
        <p:nvPicPr>
          <p:cNvPr id="7" name="Picture 6">
            <a:extLst>
              <a:ext uri="{FF2B5EF4-FFF2-40B4-BE49-F238E27FC236}">
                <a16:creationId xmlns:a16="http://schemas.microsoft.com/office/drawing/2014/main" id="{B18F1C7F-0AEF-4EEF-864B-B319904EBDB8}"/>
              </a:ext>
            </a:extLst>
          </p:cNvPr>
          <p:cNvPicPr>
            <a:picLocks noChangeAspect="1"/>
          </p:cNvPicPr>
          <p:nvPr/>
        </p:nvPicPr>
        <p:blipFill>
          <a:blip r:embed="rId4"/>
          <a:stretch>
            <a:fillRect/>
          </a:stretch>
        </p:blipFill>
        <p:spPr>
          <a:xfrm>
            <a:off x="411480" y="683259"/>
            <a:ext cx="6899678" cy="4114800"/>
          </a:xfrm>
          <a:prstGeom prst="rect">
            <a:avLst/>
          </a:prstGeom>
          <a:ln>
            <a:solidFill>
              <a:schemeClr val="bg1">
                <a:lumMod val="75000"/>
              </a:schemeClr>
            </a:solidFill>
          </a:ln>
        </p:spPr>
      </p:pic>
      <p:sp>
        <p:nvSpPr>
          <p:cNvPr id="8" name="TextBox 7">
            <a:extLst>
              <a:ext uri="{FF2B5EF4-FFF2-40B4-BE49-F238E27FC236}">
                <a16:creationId xmlns:a16="http://schemas.microsoft.com/office/drawing/2014/main" id="{F6DFDC0F-AF21-4958-B14A-8027D82FBBC6}"/>
              </a:ext>
            </a:extLst>
          </p:cNvPr>
          <p:cNvSpPr txBox="1"/>
          <p:nvPr/>
        </p:nvSpPr>
        <p:spPr>
          <a:xfrm>
            <a:off x="2743200" y="1828800"/>
            <a:ext cx="6035040" cy="2462213"/>
          </a:xfrm>
          <a:prstGeom prst="rect">
            <a:avLst/>
          </a:prstGeom>
          <a:solidFill>
            <a:schemeClr val="bg1">
              <a:lumMod val="95000"/>
            </a:schemeClr>
          </a:solidFill>
          <a:ln>
            <a:solidFill>
              <a:schemeClr val="bg1">
                <a:lumMod val="75000"/>
              </a:schemeClr>
            </a:solidFill>
          </a:ln>
        </p:spPr>
        <p:txBody>
          <a:bodyPr wrap="square" rtlCol="0">
            <a:spAutoFit/>
          </a:bodyPr>
          <a:lstStyle/>
          <a:p>
            <a:pPr marL="285750" indent="-285750" algn="l">
              <a:buFont typeface="Arial" panose="020B0604020202020204" pitchFamily="34" charset="0"/>
              <a:buChar char="•"/>
            </a:pPr>
            <a:r>
              <a:rPr lang="en-US" sz="1400" b="1" dirty="0">
                <a:latin typeface="+mn-lt"/>
              </a:rPr>
              <a:t>Catalog – first screen after logging in</a:t>
            </a:r>
          </a:p>
          <a:p>
            <a:pPr marL="285750" indent="-285750" algn="l">
              <a:buFont typeface="Arial" panose="020B0604020202020204" pitchFamily="34" charset="0"/>
              <a:buChar char="•"/>
            </a:pPr>
            <a:r>
              <a:rPr lang="en-US" sz="1400" b="1" dirty="0">
                <a:latin typeface="+mn-lt"/>
              </a:rPr>
              <a:t>Where all reports are saved, including personal and shared </a:t>
            </a:r>
          </a:p>
          <a:p>
            <a:pPr marL="285750" indent="-285750" algn="l">
              <a:buFont typeface="Arial" panose="020B0604020202020204" pitchFamily="34" charset="0"/>
              <a:buChar char="•"/>
            </a:pPr>
            <a:r>
              <a:rPr lang="en-US" sz="1400" b="1" dirty="0">
                <a:latin typeface="+mn-lt"/>
              </a:rPr>
              <a:t>Arranged into Folders (left pane)</a:t>
            </a:r>
          </a:p>
          <a:p>
            <a:pPr marL="628741" lvl="1" indent="-285750" algn="l">
              <a:buFont typeface="Arial" panose="020B0604020202020204" pitchFamily="34" charset="0"/>
              <a:buChar char="•"/>
            </a:pPr>
            <a:r>
              <a:rPr lang="en-US" sz="1400" b="1" dirty="0">
                <a:latin typeface="+mn-lt"/>
              </a:rPr>
              <a:t>My folders – </a:t>
            </a:r>
            <a:r>
              <a:rPr lang="en-US" sz="1400" dirty="0">
                <a:latin typeface="+mn-lt"/>
              </a:rPr>
              <a:t>personal reports and dashboards (your login)</a:t>
            </a:r>
          </a:p>
          <a:p>
            <a:pPr marL="628741" lvl="1" indent="-285750" algn="l">
              <a:buFont typeface="Arial" panose="020B0604020202020204" pitchFamily="34" charset="0"/>
              <a:buChar char="•"/>
            </a:pPr>
            <a:r>
              <a:rPr lang="en-US" sz="1400" b="1" dirty="0">
                <a:latin typeface="+mn-lt"/>
              </a:rPr>
              <a:t>Shared folders – </a:t>
            </a:r>
            <a:r>
              <a:rPr lang="en-US" sz="1400" dirty="0">
                <a:latin typeface="+mn-lt"/>
              </a:rPr>
              <a:t>reports and dashboards shared at various levels in subfolders </a:t>
            </a:r>
          </a:p>
          <a:p>
            <a:pPr marL="971733" lvl="2" indent="-285750" algn="l">
              <a:buFont typeface="Arial" panose="020B0604020202020204" pitchFamily="34" charset="0"/>
              <a:buChar char="•"/>
            </a:pPr>
            <a:r>
              <a:rPr lang="en-US" sz="1400" b="1" dirty="0">
                <a:latin typeface="+mn-lt"/>
              </a:rPr>
              <a:t>Primo – </a:t>
            </a:r>
            <a:r>
              <a:rPr lang="en-US" sz="1400" dirty="0">
                <a:latin typeface="+mn-lt"/>
              </a:rPr>
              <a:t>out of the box, not editable, but can copy &amp; modify</a:t>
            </a:r>
          </a:p>
          <a:p>
            <a:pPr marL="971733" lvl="2" indent="-285750" algn="l">
              <a:buFont typeface="Arial" panose="020B0604020202020204" pitchFamily="34" charset="0"/>
              <a:buChar char="•"/>
            </a:pPr>
            <a:r>
              <a:rPr lang="en-US" sz="1400" b="1" dirty="0">
                <a:latin typeface="+mn-lt"/>
              </a:rPr>
              <a:t>Primo Community – </a:t>
            </a:r>
            <a:r>
              <a:rPr lang="en-US" sz="1400" dirty="0">
                <a:latin typeface="+mn-lt"/>
              </a:rPr>
              <a:t>reports and dashboards created by fellow Primo Customers, shared and updated on Fridays</a:t>
            </a:r>
          </a:p>
          <a:p>
            <a:pPr marL="971733" lvl="2" indent="-285750" algn="l">
              <a:buFont typeface="Arial" panose="020B0604020202020204" pitchFamily="34" charset="0"/>
              <a:buChar char="•"/>
            </a:pPr>
            <a:r>
              <a:rPr lang="en-US" sz="1400" b="1" dirty="0">
                <a:latin typeface="+mn-lt"/>
              </a:rPr>
              <a:t>Primo Institution – </a:t>
            </a:r>
            <a:r>
              <a:rPr lang="en-US" sz="1400" dirty="0">
                <a:latin typeface="+mn-lt"/>
              </a:rPr>
              <a:t>your institutions’ shared reports and dashboards. </a:t>
            </a:r>
            <a:endParaRPr lang="en-US" sz="1400" i="1" dirty="0">
              <a:latin typeface="+mn-lt"/>
            </a:endParaRPr>
          </a:p>
        </p:txBody>
      </p:sp>
    </p:spTree>
    <p:custDataLst>
      <p:tags r:id="rId1"/>
    </p:custDataLst>
    <p:extLst>
      <p:ext uri="{BB962C8B-B14F-4D97-AF65-F5344CB8AC3E}">
        <p14:creationId xmlns:p14="http://schemas.microsoft.com/office/powerpoint/2010/main" val="1275722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IGELU_2016_16X9 (1)" val="liXXmBm5"/>
  <p:tag name="ARTICULATE_PROJECT_OPEN" val="0"/>
  <p:tag name="ARTICULATE_SLIDE_COUNT" val="6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raft_x0020_Deadline_x0020_March_x0020_27_x002c__x0020_2019 xmlns="de06d3f9-7ce7-4da0-bb4d-0aca5326c5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86020654FE1C46BDDCF4524BB0289E" ma:contentTypeVersion="5" ma:contentTypeDescription="Create a new document." ma:contentTypeScope="" ma:versionID="1c60bcbed856c664a0b5d6ddf601d73e">
  <xsd:schema xmlns:xsd="http://www.w3.org/2001/XMLSchema" xmlns:xs="http://www.w3.org/2001/XMLSchema" xmlns:p="http://schemas.microsoft.com/office/2006/metadata/properties" xmlns:ns2="de06d3f9-7ce7-4da0-bb4d-0aca5326c5f1" xmlns:ns3="12b44858-5d63-4bd5-81b4-116723e020cd" targetNamespace="http://schemas.microsoft.com/office/2006/metadata/properties" ma:root="true" ma:fieldsID="4a622f579ada7866444ff6f1f39a63ba" ns2:_="" ns3:_="">
    <xsd:import namespace="de06d3f9-7ce7-4da0-bb4d-0aca5326c5f1"/>
    <xsd:import namespace="12b44858-5d63-4bd5-81b4-116723e020cd"/>
    <xsd:element name="properties">
      <xsd:complexType>
        <xsd:sequence>
          <xsd:element name="documentManagement">
            <xsd:complexType>
              <xsd:all>
                <xsd:element ref="ns2:Draft_x0020_Deadline_x0020_March_x0020_27_x002c__x0020_2019"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6d3f9-7ce7-4da0-bb4d-0aca5326c5f1" elementFormDefault="qualified">
    <xsd:import namespace="http://schemas.microsoft.com/office/2006/documentManagement/types"/>
    <xsd:import namespace="http://schemas.microsoft.com/office/infopath/2007/PartnerControls"/>
    <xsd:element name="Draft_x0020_Deadline_x0020_March_x0020_27_x002c__x0020_2019" ma:index="8" nillable="true" ma:displayName="DEADLINE" ma:format="Dropdown" ma:internalName="Draft_x0020_Deadline_x0020_March_x0020_27_x002c__x0020_2019">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b44858-5d63-4bd5-81b4-116723e020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5FA17D-F195-499A-B229-8EFA98321722}">
  <ds:schemaRefs>
    <ds:schemaRef ds:uri="http://schemas.microsoft.com/office/2006/documentManagement/types"/>
    <ds:schemaRef ds:uri="http://www.w3.org/XML/1998/namespace"/>
    <ds:schemaRef ds:uri="de06d3f9-7ce7-4da0-bb4d-0aca5326c5f1"/>
    <ds:schemaRef ds:uri="http://schemas.openxmlformats.org/package/2006/metadata/core-properties"/>
    <ds:schemaRef ds:uri="12b44858-5d63-4bd5-81b4-116723e020cd"/>
    <ds:schemaRef ds:uri="http://purl.org/dc/term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9435B87-9BF0-4E56-BCC7-2F55D50B489E}">
  <ds:schemaRefs>
    <ds:schemaRef ds:uri="http://schemas.microsoft.com/sharepoint/v3/contenttype/forms"/>
  </ds:schemaRefs>
</ds:datastoreItem>
</file>

<file path=customXml/itemProps3.xml><?xml version="1.0" encoding="utf-8"?>
<ds:datastoreItem xmlns:ds="http://schemas.openxmlformats.org/officeDocument/2006/customXml" ds:itemID="{8BAAF037-3894-4783-A9F0-1E27E7692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6d3f9-7ce7-4da0-bb4d-0aca5326c5f1"/>
    <ds:schemaRef ds:uri="12b44858-5d63-4bd5-81b4-116723e02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8479</TotalTime>
  <Words>6384</Words>
  <Application>Microsoft Office PowerPoint</Application>
  <PresentationFormat>On-screen Show (16:9)</PresentationFormat>
  <Paragraphs>879</Paragraphs>
  <Slides>63</Slides>
  <Notes>57</Notes>
  <HiddenSlides>41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Wingdings</vt:lpstr>
      <vt:lpstr>IGeLU_2016_16X9 (1)</vt:lpstr>
      <vt:lpstr>Best of Knowledge Days 2020</vt:lpstr>
      <vt:lpstr>Introduction to Primo Analytics</vt:lpstr>
      <vt:lpstr>PowerPoint Presentation</vt:lpstr>
      <vt:lpstr>What are Primo Analytics?</vt:lpstr>
      <vt:lpstr>Do you access Primo via </vt:lpstr>
      <vt:lpstr>Primo Back Office</vt:lpstr>
      <vt:lpstr>Primo VE in Alma</vt:lpstr>
      <vt:lpstr>Design Analytics (DEMO)</vt:lpstr>
      <vt:lpstr>Global Header - Catalog (DEMO)</vt:lpstr>
      <vt:lpstr>Global Header - Home (DEMO)</vt:lpstr>
      <vt:lpstr>Global Header - Help (DEMO) </vt:lpstr>
      <vt:lpstr>Global Header - Favorites (DEMO) </vt:lpstr>
      <vt:lpstr>Global Header - Dashboards (DEMO) </vt:lpstr>
      <vt:lpstr>Global Header - New (DEMO) </vt:lpstr>
      <vt:lpstr>Global Header - Open (DEMO) </vt:lpstr>
      <vt:lpstr>Global Header - Search (DEMO)</vt:lpstr>
      <vt:lpstr>Global Header - Advanced Search (DEMO)</vt:lpstr>
      <vt:lpstr>Global Header - Account Information (DEMO)</vt:lpstr>
      <vt:lpstr>PowerPoint Presentation</vt:lpstr>
      <vt:lpstr>What are Dashboards?</vt:lpstr>
      <vt:lpstr>What are Reports?</vt:lpstr>
      <vt:lpstr>Getting to the Dashboards (DEMO)</vt:lpstr>
      <vt:lpstr>Example Dashboard (DEMO)</vt:lpstr>
      <vt:lpstr>Trends Dashboard (DEMO)</vt:lpstr>
      <vt:lpstr>Creating Your Own Dashboard (DEMO)</vt:lpstr>
      <vt:lpstr>Reports – Actions – Search Actions – Actions – By Count</vt:lpstr>
      <vt:lpstr>Reports – Actions – Search Actions – Actions – By Percentage</vt:lpstr>
      <vt:lpstr>Reports – Actions – Search Actions – Sessions – By Count</vt:lpstr>
      <vt:lpstr>Reports – Actions – Search Actions – Signed In – By Count</vt:lpstr>
      <vt:lpstr>Reports – Actions – Results List Actions – Actions – By Count</vt:lpstr>
      <vt:lpstr>Reports – Actions – Results List Actions – Actions – By Percentage</vt:lpstr>
      <vt:lpstr>Reports – Actions – Results List Actions – Sessions – By Count</vt:lpstr>
      <vt:lpstr>Reports – Actions – Results List Actions – Signed In – By Count</vt:lpstr>
      <vt:lpstr>Reports – Actions – Document Level Actions – Actions – By Count</vt:lpstr>
      <vt:lpstr>Reports – Actions – Document Level Actions – Actions – By %</vt:lpstr>
      <vt:lpstr>Reports – Actions – Document Level Actions – Sessions – By Count</vt:lpstr>
      <vt:lpstr>Reports – Actions – Document Level Actions – Signed In – By Count</vt:lpstr>
      <vt:lpstr>Reports – Actions – General Actions – Actions – By Count</vt:lpstr>
      <vt:lpstr>Reports – Actions – General Actions – Actions – By Percentage</vt:lpstr>
      <vt:lpstr>Reports – Actions – General Actions – Sessions – By Count</vt:lpstr>
      <vt:lpstr>Reports – Actions – General Actions – Sign In – By Count</vt:lpstr>
      <vt:lpstr>Reports – Devices</vt:lpstr>
      <vt:lpstr>Reports – Facets – Facets Selected – By Count</vt:lpstr>
      <vt:lpstr>Reports – Facets – Facets Selected – By Percentage</vt:lpstr>
      <vt:lpstr>Reports – Facets – Sessions – By Count</vt:lpstr>
      <vt:lpstr>Reports – Sessions – Sessions – By Count </vt:lpstr>
      <vt:lpstr>Reports – Sessions – Sessions – By Percentage</vt:lpstr>
      <vt:lpstr>Reports – Sessions – Session Duration – By Count</vt:lpstr>
      <vt:lpstr>Reports – Sessions – Actions – By Count</vt:lpstr>
      <vt:lpstr>Reports – Sessions – Signed In – By Count</vt:lpstr>
      <vt:lpstr>Reports – Popular Searches</vt:lpstr>
      <vt:lpstr>Reports – Zero Result Searches</vt:lpstr>
      <vt:lpstr>Reports – Pipes</vt:lpstr>
      <vt:lpstr>Reports – PNX Records</vt:lpstr>
      <vt:lpstr>PowerPoint Presentation</vt:lpstr>
      <vt:lpstr>Demonstration</vt:lpstr>
      <vt:lpstr>PowerPoint Presentation</vt:lpstr>
      <vt:lpstr>Scheduling Analytics in Primo Back Office</vt:lpstr>
      <vt:lpstr>Scheduling Analytics in Primo VE (DEMO)</vt:lpstr>
      <vt:lpstr>PowerPoint Presentation</vt:lpstr>
      <vt:lpstr>Next Steps and Resources</vt:lpstr>
      <vt:lpstr>Best of Knowledge Days 2020</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Jean Dill</cp:lastModifiedBy>
  <cp:revision>507</cp:revision>
  <dcterms:created xsi:type="dcterms:W3CDTF">2017-01-02T15:10:30Z</dcterms:created>
  <dcterms:modified xsi:type="dcterms:W3CDTF">2020-05-18T16:05:38Z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ArticulateGUID">
    <vt:lpwstr>E8CB94BD-D81E-44E2-BB85-CC6FCD27908D</vt:lpwstr>
  </property>
  <property fmtid="{D5CDD505-2E9C-101B-9397-08002B2CF9AE}" pid="6" name="ArticulatePath">
    <vt:lpwstr>https://myproquest-my.sharepoint.com/personal/rachel_cheney_exlibrisgroup_com/Documents/Ex Libris Template 2019</vt:lpwstr>
  </property>
  <property fmtid="{D5CDD505-2E9C-101B-9397-08002B2CF9AE}" pid="7" name="ContentTypeId">
    <vt:lpwstr>0x010100F086020654FE1C46BDDCF4524BB0289E</vt:lpwstr>
  </property>
</Properties>
</file>