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5"/>
  </p:notesMasterIdLst>
  <p:handoutMasterIdLst>
    <p:handoutMasterId r:id="rId66"/>
  </p:handoutMasterIdLst>
  <p:sldIdLst>
    <p:sldId id="1803" r:id="rId5"/>
    <p:sldId id="1732" r:id="rId6"/>
    <p:sldId id="310" r:id="rId7"/>
    <p:sldId id="1716" r:id="rId8"/>
    <p:sldId id="1724" r:id="rId9"/>
    <p:sldId id="1747" r:id="rId10"/>
    <p:sldId id="1743" r:id="rId11"/>
    <p:sldId id="1744" r:id="rId12"/>
    <p:sldId id="298" r:id="rId13"/>
    <p:sldId id="1781" r:id="rId14"/>
    <p:sldId id="1787" r:id="rId15"/>
    <p:sldId id="1782" r:id="rId16"/>
    <p:sldId id="1783" r:id="rId17"/>
    <p:sldId id="1784" r:id="rId18"/>
    <p:sldId id="1785" r:id="rId19"/>
    <p:sldId id="1786" r:id="rId20"/>
    <p:sldId id="1752" r:id="rId21"/>
    <p:sldId id="1753" r:id="rId22"/>
    <p:sldId id="1762" r:id="rId23"/>
    <p:sldId id="1767" r:id="rId24"/>
    <p:sldId id="1757" r:id="rId25"/>
    <p:sldId id="1758" r:id="rId26"/>
    <p:sldId id="1760" r:id="rId27"/>
    <p:sldId id="1763" r:id="rId28"/>
    <p:sldId id="1764" r:id="rId29"/>
    <p:sldId id="1765" r:id="rId30"/>
    <p:sldId id="1766" r:id="rId31"/>
    <p:sldId id="1749" r:id="rId32"/>
    <p:sldId id="1754" r:id="rId33"/>
    <p:sldId id="1768" r:id="rId34"/>
    <p:sldId id="1770" r:id="rId35"/>
    <p:sldId id="1771" r:id="rId36"/>
    <p:sldId id="1772" r:id="rId37"/>
    <p:sldId id="1773" r:id="rId38"/>
    <p:sldId id="1774" r:id="rId39"/>
    <p:sldId id="1775" r:id="rId40"/>
    <p:sldId id="1776" r:id="rId41"/>
    <p:sldId id="1750" r:id="rId42"/>
    <p:sldId id="1755" r:id="rId43"/>
    <p:sldId id="1788" r:id="rId44"/>
    <p:sldId id="1789" r:id="rId45"/>
    <p:sldId id="1790" r:id="rId46"/>
    <p:sldId id="1791" r:id="rId47"/>
    <p:sldId id="1792" r:id="rId48"/>
    <p:sldId id="1801" r:id="rId49"/>
    <p:sldId id="1793" r:id="rId50"/>
    <p:sldId id="1802" r:id="rId51"/>
    <p:sldId id="1794" r:id="rId52"/>
    <p:sldId id="1751" r:id="rId53"/>
    <p:sldId id="1756" r:id="rId54"/>
    <p:sldId id="1796" r:id="rId55"/>
    <p:sldId id="1798" r:id="rId56"/>
    <p:sldId id="1797" r:id="rId57"/>
    <p:sldId id="1795" r:id="rId58"/>
    <p:sldId id="1800" r:id="rId59"/>
    <p:sldId id="300" r:id="rId60"/>
    <p:sldId id="1778" r:id="rId61"/>
    <p:sldId id="1799" r:id="rId62"/>
    <p:sldId id="1713" r:id="rId63"/>
    <p:sldId id="1780" r:id="rId64"/>
  </p:sldIdLst>
  <p:sldSz cx="9144000" cy="5143500" type="screen16x9"/>
  <p:notesSz cx="6858000" cy="91440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F4FAF9"/>
    <a:srgbClr val="B2E7E7"/>
    <a:srgbClr val="B9E0E3"/>
    <a:srgbClr val="ABDDD1"/>
    <a:srgbClr val="7CCAB7"/>
    <a:srgbClr val="486AE5"/>
    <a:srgbClr val="C9E9E1"/>
    <a:srgbClr val="DCF1E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55" autoAdjust="0"/>
    <p:restoredTop sz="80535" autoAdjust="0"/>
  </p:normalViewPr>
  <p:slideViewPr>
    <p:cSldViewPr>
      <p:cViewPr varScale="1">
        <p:scale>
          <a:sx n="117" d="100"/>
          <a:sy n="117" d="100"/>
        </p:scale>
        <p:origin x="1704" y="84"/>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0DE976-334B-4B23-9F42-57986BC06235}" type="doc">
      <dgm:prSet loTypeId="urn:microsoft.com/office/officeart/2008/layout/RadialCluster" loCatId="relationship" qsTypeId="urn:microsoft.com/office/officeart/2005/8/quickstyle/simple2" qsCatId="simple" csTypeId="urn:microsoft.com/office/officeart/2005/8/colors/accent0_2" csCatId="mainScheme" phldr="1"/>
      <dgm:spPr/>
      <dgm:t>
        <a:bodyPr/>
        <a:lstStyle/>
        <a:p>
          <a:endParaRPr lang="en-US"/>
        </a:p>
      </dgm:t>
    </dgm:pt>
    <dgm:pt modelId="{B125CE25-15BF-46F7-8FD6-E0F573A78107}">
      <dgm:prSet phldrT="[Text]"/>
      <dgm:spPr>
        <a:solidFill>
          <a:srgbClr val="F4FAF9"/>
        </a:solidFill>
      </dgm:spPr>
      <dgm:t>
        <a:bodyPr/>
        <a:lstStyle/>
        <a:p>
          <a:r>
            <a:rPr lang="en-US" dirty="0"/>
            <a:t>XSL Processor</a:t>
          </a:r>
        </a:p>
      </dgm:t>
    </dgm:pt>
    <dgm:pt modelId="{54E11543-B966-4EE5-AD5E-FF259527942C}" type="parTrans" cxnId="{839E5881-B841-4F31-BB4E-4EABDC0A4089}">
      <dgm:prSet/>
      <dgm:spPr/>
      <dgm:t>
        <a:bodyPr/>
        <a:lstStyle/>
        <a:p>
          <a:endParaRPr lang="en-US"/>
        </a:p>
      </dgm:t>
    </dgm:pt>
    <dgm:pt modelId="{CC2086C9-4279-48F5-AEFA-DFF8640A181F}" type="sibTrans" cxnId="{839E5881-B841-4F31-BB4E-4EABDC0A4089}">
      <dgm:prSet/>
      <dgm:spPr/>
      <dgm:t>
        <a:bodyPr/>
        <a:lstStyle/>
        <a:p>
          <a:endParaRPr lang="en-US"/>
        </a:p>
      </dgm:t>
    </dgm:pt>
    <dgm:pt modelId="{0C67C960-7BBF-400D-8A75-8D59286A5913}">
      <dgm:prSet phldrT="[Text]"/>
      <dgm:spPr>
        <a:solidFill>
          <a:srgbClr val="F4FAF9"/>
        </a:solidFill>
      </dgm:spPr>
      <dgm:t>
        <a:bodyPr/>
        <a:lstStyle/>
        <a:p>
          <a:r>
            <a:rPr lang="en-US" dirty="0"/>
            <a:t>XSL Stylesheet</a:t>
          </a:r>
        </a:p>
      </dgm:t>
    </dgm:pt>
    <dgm:pt modelId="{C36072BC-E4D1-4D1D-9A43-3B470E5855D7}" type="parTrans" cxnId="{CE1BA7EE-7CD3-46F8-ACDD-38ED8CD1E109}">
      <dgm:prSet/>
      <dgm:spPr/>
      <dgm:t>
        <a:bodyPr/>
        <a:lstStyle/>
        <a:p>
          <a:endParaRPr lang="en-US"/>
        </a:p>
      </dgm:t>
    </dgm:pt>
    <dgm:pt modelId="{6709C245-514F-43C3-8E73-D21C2F630493}" type="sibTrans" cxnId="{CE1BA7EE-7CD3-46F8-ACDD-38ED8CD1E109}">
      <dgm:prSet/>
      <dgm:spPr/>
      <dgm:t>
        <a:bodyPr/>
        <a:lstStyle/>
        <a:p>
          <a:endParaRPr lang="en-US"/>
        </a:p>
      </dgm:t>
    </dgm:pt>
    <dgm:pt modelId="{DA48E68A-5AA5-4114-A9B1-9E93FC2F586A}">
      <dgm:prSet phldrT="[Text]"/>
      <dgm:spPr>
        <a:solidFill>
          <a:srgbClr val="F4FAF9"/>
        </a:solidFill>
      </dgm:spPr>
      <dgm:t>
        <a:bodyPr/>
        <a:lstStyle/>
        <a:p>
          <a:r>
            <a:rPr lang="en-US" dirty="0"/>
            <a:t>XSL Output</a:t>
          </a:r>
        </a:p>
      </dgm:t>
    </dgm:pt>
    <dgm:pt modelId="{0CF1B7FD-C70D-45FB-84C3-627359EBCAEC}" type="parTrans" cxnId="{410C0C78-F631-43DA-980D-8228E29F67B5}">
      <dgm:prSet/>
      <dgm:spPr/>
      <dgm:t>
        <a:bodyPr/>
        <a:lstStyle/>
        <a:p>
          <a:endParaRPr lang="en-US"/>
        </a:p>
      </dgm:t>
    </dgm:pt>
    <dgm:pt modelId="{3102B7C7-875A-466A-A106-493672B03AAD}" type="sibTrans" cxnId="{410C0C78-F631-43DA-980D-8228E29F67B5}">
      <dgm:prSet/>
      <dgm:spPr/>
      <dgm:t>
        <a:bodyPr/>
        <a:lstStyle/>
        <a:p>
          <a:endParaRPr lang="en-US"/>
        </a:p>
      </dgm:t>
    </dgm:pt>
    <dgm:pt modelId="{6791D2A0-32A3-4283-8B3D-73CB226ED4FF}">
      <dgm:prSet phldrT="[Text]"/>
      <dgm:spPr>
        <a:solidFill>
          <a:srgbClr val="F4FAF9"/>
        </a:solidFill>
      </dgm:spPr>
      <dgm:t>
        <a:bodyPr/>
        <a:lstStyle/>
        <a:p>
          <a:r>
            <a:rPr lang="en-US" dirty="0"/>
            <a:t>XML Document</a:t>
          </a:r>
        </a:p>
      </dgm:t>
    </dgm:pt>
    <dgm:pt modelId="{76A134EA-0741-4C74-81C9-319790FFFCCC}" type="parTrans" cxnId="{868F8E2D-ACA1-4FD6-9230-B0D93E4BDF87}">
      <dgm:prSet/>
      <dgm:spPr/>
      <dgm:t>
        <a:bodyPr/>
        <a:lstStyle/>
        <a:p>
          <a:endParaRPr lang="en-US"/>
        </a:p>
      </dgm:t>
    </dgm:pt>
    <dgm:pt modelId="{3B99124E-1DA6-495B-A857-1DFE1B1D5340}" type="sibTrans" cxnId="{868F8E2D-ACA1-4FD6-9230-B0D93E4BDF87}">
      <dgm:prSet/>
      <dgm:spPr/>
      <dgm:t>
        <a:bodyPr/>
        <a:lstStyle/>
        <a:p>
          <a:endParaRPr lang="en-US"/>
        </a:p>
      </dgm:t>
    </dgm:pt>
    <dgm:pt modelId="{0CF6DC79-F1C8-41CE-83EC-EE035343B426}" type="pres">
      <dgm:prSet presAssocID="{240DE976-334B-4B23-9F42-57986BC06235}" presName="Name0" presStyleCnt="0">
        <dgm:presLayoutVars>
          <dgm:chMax val="1"/>
          <dgm:chPref val="1"/>
          <dgm:dir/>
          <dgm:animOne val="branch"/>
          <dgm:animLvl val="lvl"/>
        </dgm:presLayoutVars>
      </dgm:prSet>
      <dgm:spPr/>
    </dgm:pt>
    <dgm:pt modelId="{6F451985-4FA4-4029-B365-E844BC86E5E9}" type="pres">
      <dgm:prSet presAssocID="{B125CE25-15BF-46F7-8FD6-E0F573A78107}" presName="singleCycle" presStyleCnt="0"/>
      <dgm:spPr/>
    </dgm:pt>
    <dgm:pt modelId="{B94174ED-A2F5-4A9F-95FB-914E193A76E6}" type="pres">
      <dgm:prSet presAssocID="{B125CE25-15BF-46F7-8FD6-E0F573A78107}" presName="singleCenter" presStyleLbl="node1" presStyleIdx="0" presStyleCnt="4" custScaleX="109398" custScaleY="116165" custLinFactNeighborX="-460" custLinFactNeighborY="-42444">
        <dgm:presLayoutVars>
          <dgm:chMax val="7"/>
          <dgm:chPref val="7"/>
        </dgm:presLayoutVars>
      </dgm:prSet>
      <dgm:spPr/>
    </dgm:pt>
    <dgm:pt modelId="{A27B23BD-E251-45D7-A4C1-648B5333DB48}" type="pres">
      <dgm:prSet presAssocID="{C36072BC-E4D1-4D1D-9A43-3B470E5855D7}" presName="Name56" presStyleLbl="parChTrans1D2" presStyleIdx="0" presStyleCnt="3"/>
      <dgm:spPr/>
    </dgm:pt>
    <dgm:pt modelId="{C9568CBB-82AF-402D-9BE2-724A8EF8A6E1}" type="pres">
      <dgm:prSet presAssocID="{0C67C960-7BBF-400D-8A75-8D59286A5913}" presName="text0" presStyleLbl="node1" presStyleIdx="1" presStyleCnt="4" custScaleX="163682" custScaleY="178834" custRadScaleRad="31561" custRadScaleInc="-298746">
        <dgm:presLayoutVars>
          <dgm:bulletEnabled val="1"/>
        </dgm:presLayoutVars>
      </dgm:prSet>
      <dgm:spPr/>
    </dgm:pt>
    <dgm:pt modelId="{5CAB6B90-77EF-42AD-9D8F-0086620CC929}" type="pres">
      <dgm:prSet presAssocID="{0CF1B7FD-C70D-45FB-84C3-627359EBCAEC}" presName="Name56" presStyleLbl="parChTrans1D2" presStyleIdx="1" presStyleCnt="3"/>
      <dgm:spPr/>
    </dgm:pt>
    <dgm:pt modelId="{19DDBBC6-0A23-4AAD-A941-9CFB4F5AFE4A}" type="pres">
      <dgm:prSet presAssocID="{DA48E68A-5AA5-4114-A9B1-9E93FC2F586A}" presName="text0" presStyleLbl="node1" presStyleIdx="2" presStyleCnt="4" custScaleX="162316" custScaleY="175792" custRadScaleRad="147216" custRadScaleInc="-108689">
        <dgm:presLayoutVars>
          <dgm:bulletEnabled val="1"/>
        </dgm:presLayoutVars>
      </dgm:prSet>
      <dgm:spPr/>
    </dgm:pt>
    <dgm:pt modelId="{F0D5D00A-BD08-47A1-852B-4D2F540D2FDF}" type="pres">
      <dgm:prSet presAssocID="{76A134EA-0741-4C74-81C9-319790FFFCCC}" presName="Name56" presStyleLbl="parChTrans1D2" presStyleIdx="2" presStyleCnt="3"/>
      <dgm:spPr/>
    </dgm:pt>
    <dgm:pt modelId="{41143CDE-8C76-4277-A85A-9C01936F1579}" type="pres">
      <dgm:prSet presAssocID="{6791D2A0-32A3-4283-8B3D-73CB226ED4FF}" presName="text0" presStyleLbl="node1" presStyleIdx="3" presStyleCnt="4" custScaleX="166119" custScaleY="170738" custRadScaleRad="152772" custRadScaleInc="106259">
        <dgm:presLayoutVars>
          <dgm:bulletEnabled val="1"/>
        </dgm:presLayoutVars>
      </dgm:prSet>
      <dgm:spPr/>
    </dgm:pt>
  </dgm:ptLst>
  <dgm:cxnLst>
    <dgm:cxn modelId="{868F8E2D-ACA1-4FD6-9230-B0D93E4BDF87}" srcId="{B125CE25-15BF-46F7-8FD6-E0F573A78107}" destId="{6791D2A0-32A3-4283-8B3D-73CB226ED4FF}" srcOrd="2" destOrd="0" parTransId="{76A134EA-0741-4C74-81C9-319790FFFCCC}" sibTransId="{3B99124E-1DA6-495B-A857-1DFE1B1D5340}"/>
    <dgm:cxn modelId="{08000E3A-BB6B-47BB-9FCB-E4FF36FF534E}" type="presOf" srcId="{B125CE25-15BF-46F7-8FD6-E0F573A78107}" destId="{B94174ED-A2F5-4A9F-95FB-914E193A76E6}" srcOrd="0" destOrd="0" presId="urn:microsoft.com/office/officeart/2008/layout/RadialCluster"/>
    <dgm:cxn modelId="{B52B8A3A-5AD9-4581-A2BE-AFCA9C89009D}" type="presOf" srcId="{C36072BC-E4D1-4D1D-9A43-3B470E5855D7}" destId="{A27B23BD-E251-45D7-A4C1-648B5333DB48}" srcOrd="0" destOrd="0" presId="urn:microsoft.com/office/officeart/2008/layout/RadialCluster"/>
    <dgm:cxn modelId="{3AC98448-A43A-42B6-A1AE-41A997286D99}" type="presOf" srcId="{240DE976-334B-4B23-9F42-57986BC06235}" destId="{0CF6DC79-F1C8-41CE-83EC-EE035343B426}" srcOrd="0" destOrd="0" presId="urn:microsoft.com/office/officeart/2008/layout/RadialCluster"/>
    <dgm:cxn modelId="{393A3651-8BC7-46D9-A4E0-BEB55B400851}" type="presOf" srcId="{6791D2A0-32A3-4283-8B3D-73CB226ED4FF}" destId="{41143CDE-8C76-4277-A85A-9C01936F1579}" srcOrd="0" destOrd="0" presId="urn:microsoft.com/office/officeart/2008/layout/RadialCluster"/>
    <dgm:cxn modelId="{1B80F176-DBDD-46AD-B313-400E5293BD33}" type="presOf" srcId="{DA48E68A-5AA5-4114-A9B1-9E93FC2F586A}" destId="{19DDBBC6-0A23-4AAD-A941-9CFB4F5AFE4A}" srcOrd="0" destOrd="0" presId="urn:microsoft.com/office/officeart/2008/layout/RadialCluster"/>
    <dgm:cxn modelId="{410C0C78-F631-43DA-980D-8228E29F67B5}" srcId="{B125CE25-15BF-46F7-8FD6-E0F573A78107}" destId="{DA48E68A-5AA5-4114-A9B1-9E93FC2F586A}" srcOrd="1" destOrd="0" parTransId="{0CF1B7FD-C70D-45FB-84C3-627359EBCAEC}" sibTransId="{3102B7C7-875A-466A-A106-493672B03AAD}"/>
    <dgm:cxn modelId="{839E5881-B841-4F31-BB4E-4EABDC0A4089}" srcId="{240DE976-334B-4B23-9F42-57986BC06235}" destId="{B125CE25-15BF-46F7-8FD6-E0F573A78107}" srcOrd="0" destOrd="0" parTransId="{54E11543-B966-4EE5-AD5E-FF259527942C}" sibTransId="{CC2086C9-4279-48F5-AEFA-DFF8640A181F}"/>
    <dgm:cxn modelId="{58FE7983-A3E4-4469-B1DA-6090FD3CD260}" type="presOf" srcId="{0CF1B7FD-C70D-45FB-84C3-627359EBCAEC}" destId="{5CAB6B90-77EF-42AD-9D8F-0086620CC929}" srcOrd="0" destOrd="0" presId="urn:microsoft.com/office/officeart/2008/layout/RadialCluster"/>
    <dgm:cxn modelId="{9B277195-66F2-40F1-842E-46087C5E52C9}" type="presOf" srcId="{0C67C960-7BBF-400D-8A75-8D59286A5913}" destId="{C9568CBB-82AF-402D-9BE2-724A8EF8A6E1}" srcOrd="0" destOrd="0" presId="urn:microsoft.com/office/officeart/2008/layout/RadialCluster"/>
    <dgm:cxn modelId="{A8BF15E2-03FA-4EB2-87F7-ABEB8C104F7F}" type="presOf" srcId="{76A134EA-0741-4C74-81C9-319790FFFCCC}" destId="{F0D5D00A-BD08-47A1-852B-4D2F540D2FDF}" srcOrd="0" destOrd="0" presId="urn:microsoft.com/office/officeart/2008/layout/RadialCluster"/>
    <dgm:cxn modelId="{CE1BA7EE-7CD3-46F8-ACDD-38ED8CD1E109}" srcId="{B125CE25-15BF-46F7-8FD6-E0F573A78107}" destId="{0C67C960-7BBF-400D-8A75-8D59286A5913}" srcOrd="0" destOrd="0" parTransId="{C36072BC-E4D1-4D1D-9A43-3B470E5855D7}" sibTransId="{6709C245-514F-43C3-8E73-D21C2F630493}"/>
    <dgm:cxn modelId="{FADE8336-36B5-4670-BCD8-2BE2EDF19986}" type="presParOf" srcId="{0CF6DC79-F1C8-41CE-83EC-EE035343B426}" destId="{6F451985-4FA4-4029-B365-E844BC86E5E9}" srcOrd="0" destOrd="0" presId="urn:microsoft.com/office/officeart/2008/layout/RadialCluster"/>
    <dgm:cxn modelId="{F6A81F14-A8BE-4A90-BFA3-5BACD17B4DEA}" type="presParOf" srcId="{6F451985-4FA4-4029-B365-E844BC86E5E9}" destId="{B94174ED-A2F5-4A9F-95FB-914E193A76E6}" srcOrd="0" destOrd="0" presId="urn:microsoft.com/office/officeart/2008/layout/RadialCluster"/>
    <dgm:cxn modelId="{62F625BC-2DEC-49A1-AA3F-02FC47A7D2E3}" type="presParOf" srcId="{6F451985-4FA4-4029-B365-E844BC86E5E9}" destId="{A27B23BD-E251-45D7-A4C1-648B5333DB48}" srcOrd="1" destOrd="0" presId="urn:microsoft.com/office/officeart/2008/layout/RadialCluster"/>
    <dgm:cxn modelId="{650A9F06-0A45-47AC-8273-79B1A4AC7298}" type="presParOf" srcId="{6F451985-4FA4-4029-B365-E844BC86E5E9}" destId="{C9568CBB-82AF-402D-9BE2-724A8EF8A6E1}" srcOrd="2" destOrd="0" presId="urn:microsoft.com/office/officeart/2008/layout/RadialCluster"/>
    <dgm:cxn modelId="{B2E4358D-90AD-4302-A642-E5E9057A738A}" type="presParOf" srcId="{6F451985-4FA4-4029-B365-E844BC86E5E9}" destId="{5CAB6B90-77EF-42AD-9D8F-0086620CC929}" srcOrd="3" destOrd="0" presId="urn:microsoft.com/office/officeart/2008/layout/RadialCluster"/>
    <dgm:cxn modelId="{6DBB4E5B-F7B1-41C3-A2BE-B7C0F26C6684}" type="presParOf" srcId="{6F451985-4FA4-4029-B365-E844BC86E5E9}" destId="{19DDBBC6-0A23-4AAD-A941-9CFB4F5AFE4A}" srcOrd="4" destOrd="0" presId="urn:microsoft.com/office/officeart/2008/layout/RadialCluster"/>
    <dgm:cxn modelId="{5C78D88A-EA21-46B4-906E-6D7A2627358E}" type="presParOf" srcId="{6F451985-4FA4-4029-B365-E844BC86E5E9}" destId="{F0D5D00A-BD08-47A1-852B-4D2F540D2FDF}" srcOrd="5" destOrd="0" presId="urn:microsoft.com/office/officeart/2008/layout/RadialCluster"/>
    <dgm:cxn modelId="{75549531-2C7F-4314-A964-89A03A5F4658}" type="presParOf" srcId="{6F451985-4FA4-4029-B365-E844BC86E5E9}" destId="{41143CDE-8C76-4277-A85A-9C01936F1579}" srcOrd="6"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240DE976-334B-4B23-9F42-57986BC06235}" type="doc">
      <dgm:prSet loTypeId="urn:microsoft.com/office/officeart/2008/layout/RadialCluster" loCatId="relationship" qsTypeId="urn:microsoft.com/office/officeart/2005/8/quickstyle/simple2" qsCatId="simple" csTypeId="urn:microsoft.com/office/officeart/2005/8/colors/accent0_2" csCatId="mainScheme" phldr="1"/>
      <dgm:spPr/>
      <dgm:t>
        <a:bodyPr/>
        <a:lstStyle/>
        <a:p>
          <a:endParaRPr lang="en-US"/>
        </a:p>
      </dgm:t>
    </dgm:pt>
    <dgm:pt modelId="{B125CE25-15BF-46F7-8FD6-E0F573A78107}">
      <dgm:prSet phldrT="[Text]"/>
      <dgm:spPr>
        <a:solidFill>
          <a:srgbClr val="F4FAF9"/>
        </a:solidFill>
      </dgm:spPr>
      <dgm:t>
        <a:bodyPr/>
        <a:lstStyle/>
        <a:p>
          <a:r>
            <a:rPr lang="en-US" dirty="0"/>
            <a:t>XSL Processor</a:t>
          </a:r>
        </a:p>
      </dgm:t>
    </dgm:pt>
    <dgm:pt modelId="{54E11543-B966-4EE5-AD5E-FF259527942C}" type="parTrans" cxnId="{839E5881-B841-4F31-BB4E-4EABDC0A4089}">
      <dgm:prSet/>
      <dgm:spPr/>
      <dgm:t>
        <a:bodyPr/>
        <a:lstStyle/>
        <a:p>
          <a:endParaRPr lang="en-US"/>
        </a:p>
      </dgm:t>
    </dgm:pt>
    <dgm:pt modelId="{CC2086C9-4279-48F5-AEFA-DFF8640A181F}" type="sibTrans" cxnId="{839E5881-B841-4F31-BB4E-4EABDC0A4089}">
      <dgm:prSet/>
      <dgm:spPr/>
      <dgm:t>
        <a:bodyPr/>
        <a:lstStyle/>
        <a:p>
          <a:endParaRPr lang="en-US"/>
        </a:p>
      </dgm:t>
    </dgm:pt>
    <dgm:pt modelId="{0C67C960-7BBF-400D-8A75-8D59286A5913}">
      <dgm:prSet phldrT="[Text]"/>
      <dgm:spPr>
        <a:solidFill>
          <a:srgbClr val="F4FAF9"/>
        </a:solidFill>
      </dgm:spPr>
      <dgm:t>
        <a:bodyPr/>
        <a:lstStyle/>
        <a:p>
          <a:r>
            <a:rPr lang="en-US" dirty="0"/>
            <a:t>XSL Stylesheet</a:t>
          </a:r>
        </a:p>
      </dgm:t>
    </dgm:pt>
    <dgm:pt modelId="{C36072BC-E4D1-4D1D-9A43-3B470E5855D7}" type="parTrans" cxnId="{CE1BA7EE-7CD3-46F8-ACDD-38ED8CD1E109}">
      <dgm:prSet/>
      <dgm:spPr/>
      <dgm:t>
        <a:bodyPr/>
        <a:lstStyle/>
        <a:p>
          <a:endParaRPr lang="en-US"/>
        </a:p>
      </dgm:t>
    </dgm:pt>
    <dgm:pt modelId="{6709C245-514F-43C3-8E73-D21C2F630493}" type="sibTrans" cxnId="{CE1BA7EE-7CD3-46F8-ACDD-38ED8CD1E109}">
      <dgm:prSet/>
      <dgm:spPr/>
      <dgm:t>
        <a:bodyPr/>
        <a:lstStyle/>
        <a:p>
          <a:endParaRPr lang="en-US"/>
        </a:p>
      </dgm:t>
    </dgm:pt>
    <dgm:pt modelId="{DA48E68A-5AA5-4114-A9B1-9E93FC2F586A}">
      <dgm:prSet phldrT="[Text]"/>
      <dgm:spPr>
        <a:solidFill>
          <a:srgbClr val="F4FAF9"/>
        </a:solidFill>
      </dgm:spPr>
      <dgm:t>
        <a:bodyPr/>
        <a:lstStyle/>
        <a:p>
          <a:r>
            <a:rPr lang="en-US" dirty="0"/>
            <a:t>XSL Output</a:t>
          </a:r>
        </a:p>
      </dgm:t>
    </dgm:pt>
    <dgm:pt modelId="{0CF1B7FD-C70D-45FB-84C3-627359EBCAEC}" type="parTrans" cxnId="{410C0C78-F631-43DA-980D-8228E29F67B5}">
      <dgm:prSet/>
      <dgm:spPr/>
      <dgm:t>
        <a:bodyPr/>
        <a:lstStyle/>
        <a:p>
          <a:endParaRPr lang="en-US"/>
        </a:p>
      </dgm:t>
    </dgm:pt>
    <dgm:pt modelId="{3102B7C7-875A-466A-A106-493672B03AAD}" type="sibTrans" cxnId="{410C0C78-F631-43DA-980D-8228E29F67B5}">
      <dgm:prSet/>
      <dgm:spPr/>
      <dgm:t>
        <a:bodyPr/>
        <a:lstStyle/>
        <a:p>
          <a:endParaRPr lang="en-US"/>
        </a:p>
      </dgm:t>
    </dgm:pt>
    <dgm:pt modelId="{6791D2A0-32A3-4283-8B3D-73CB226ED4FF}">
      <dgm:prSet phldrT="[Text]"/>
      <dgm:spPr>
        <a:solidFill>
          <a:srgbClr val="F4FAF9"/>
        </a:solidFill>
      </dgm:spPr>
      <dgm:t>
        <a:bodyPr/>
        <a:lstStyle/>
        <a:p>
          <a:r>
            <a:rPr lang="en-US" dirty="0"/>
            <a:t>XML Document</a:t>
          </a:r>
        </a:p>
      </dgm:t>
    </dgm:pt>
    <dgm:pt modelId="{76A134EA-0741-4C74-81C9-319790FFFCCC}" type="parTrans" cxnId="{868F8E2D-ACA1-4FD6-9230-B0D93E4BDF87}">
      <dgm:prSet/>
      <dgm:spPr/>
      <dgm:t>
        <a:bodyPr/>
        <a:lstStyle/>
        <a:p>
          <a:endParaRPr lang="en-US"/>
        </a:p>
      </dgm:t>
    </dgm:pt>
    <dgm:pt modelId="{3B99124E-1DA6-495B-A857-1DFE1B1D5340}" type="sibTrans" cxnId="{868F8E2D-ACA1-4FD6-9230-B0D93E4BDF87}">
      <dgm:prSet/>
      <dgm:spPr/>
      <dgm:t>
        <a:bodyPr/>
        <a:lstStyle/>
        <a:p>
          <a:endParaRPr lang="en-US"/>
        </a:p>
      </dgm:t>
    </dgm:pt>
    <dgm:pt modelId="{0CF6DC79-F1C8-41CE-83EC-EE035343B426}" type="pres">
      <dgm:prSet presAssocID="{240DE976-334B-4B23-9F42-57986BC06235}" presName="Name0" presStyleCnt="0">
        <dgm:presLayoutVars>
          <dgm:chMax val="1"/>
          <dgm:chPref val="1"/>
          <dgm:dir/>
          <dgm:animOne val="branch"/>
          <dgm:animLvl val="lvl"/>
        </dgm:presLayoutVars>
      </dgm:prSet>
      <dgm:spPr/>
    </dgm:pt>
    <dgm:pt modelId="{6F451985-4FA4-4029-B365-E844BC86E5E9}" type="pres">
      <dgm:prSet presAssocID="{B125CE25-15BF-46F7-8FD6-E0F573A78107}" presName="singleCycle" presStyleCnt="0"/>
      <dgm:spPr/>
    </dgm:pt>
    <dgm:pt modelId="{B94174ED-A2F5-4A9F-95FB-914E193A76E6}" type="pres">
      <dgm:prSet presAssocID="{B125CE25-15BF-46F7-8FD6-E0F573A78107}" presName="singleCenter" presStyleLbl="node1" presStyleIdx="0" presStyleCnt="4" custScaleX="109398" custScaleY="116165" custLinFactNeighborX="-460" custLinFactNeighborY="-42444">
        <dgm:presLayoutVars>
          <dgm:chMax val="7"/>
          <dgm:chPref val="7"/>
        </dgm:presLayoutVars>
      </dgm:prSet>
      <dgm:spPr/>
    </dgm:pt>
    <dgm:pt modelId="{A27B23BD-E251-45D7-A4C1-648B5333DB48}" type="pres">
      <dgm:prSet presAssocID="{C36072BC-E4D1-4D1D-9A43-3B470E5855D7}" presName="Name56" presStyleLbl="parChTrans1D2" presStyleIdx="0" presStyleCnt="3"/>
      <dgm:spPr/>
    </dgm:pt>
    <dgm:pt modelId="{C9568CBB-82AF-402D-9BE2-724A8EF8A6E1}" type="pres">
      <dgm:prSet presAssocID="{0C67C960-7BBF-400D-8A75-8D59286A5913}" presName="text0" presStyleLbl="node1" presStyleIdx="1" presStyleCnt="4" custScaleX="163682" custScaleY="178834" custRadScaleRad="31561" custRadScaleInc="-298746">
        <dgm:presLayoutVars>
          <dgm:bulletEnabled val="1"/>
        </dgm:presLayoutVars>
      </dgm:prSet>
      <dgm:spPr/>
    </dgm:pt>
    <dgm:pt modelId="{5CAB6B90-77EF-42AD-9D8F-0086620CC929}" type="pres">
      <dgm:prSet presAssocID="{0CF1B7FD-C70D-45FB-84C3-627359EBCAEC}" presName="Name56" presStyleLbl="parChTrans1D2" presStyleIdx="1" presStyleCnt="3"/>
      <dgm:spPr/>
    </dgm:pt>
    <dgm:pt modelId="{19DDBBC6-0A23-4AAD-A941-9CFB4F5AFE4A}" type="pres">
      <dgm:prSet presAssocID="{DA48E68A-5AA5-4114-A9B1-9E93FC2F586A}" presName="text0" presStyleLbl="node1" presStyleIdx="2" presStyleCnt="4" custScaleX="162316" custScaleY="175792" custRadScaleRad="147216" custRadScaleInc="-108689">
        <dgm:presLayoutVars>
          <dgm:bulletEnabled val="1"/>
        </dgm:presLayoutVars>
      </dgm:prSet>
      <dgm:spPr/>
    </dgm:pt>
    <dgm:pt modelId="{F0D5D00A-BD08-47A1-852B-4D2F540D2FDF}" type="pres">
      <dgm:prSet presAssocID="{76A134EA-0741-4C74-81C9-319790FFFCCC}" presName="Name56" presStyleLbl="parChTrans1D2" presStyleIdx="2" presStyleCnt="3"/>
      <dgm:spPr/>
    </dgm:pt>
    <dgm:pt modelId="{41143CDE-8C76-4277-A85A-9C01936F1579}" type="pres">
      <dgm:prSet presAssocID="{6791D2A0-32A3-4283-8B3D-73CB226ED4FF}" presName="text0" presStyleLbl="node1" presStyleIdx="3" presStyleCnt="4" custScaleX="166119" custScaleY="170738" custRadScaleRad="152772" custRadScaleInc="106259">
        <dgm:presLayoutVars>
          <dgm:bulletEnabled val="1"/>
        </dgm:presLayoutVars>
      </dgm:prSet>
      <dgm:spPr/>
    </dgm:pt>
  </dgm:ptLst>
  <dgm:cxnLst>
    <dgm:cxn modelId="{868F8E2D-ACA1-4FD6-9230-B0D93E4BDF87}" srcId="{B125CE25-15BF-46F7-8FD6-E0F573A78107}" destId="{6791D2A0-32A3-4283-8B3D-73CB226ED4FF}" srcOrd="2" destOrd="0" parTransId="{76A134EA-0741-4C74-81C9-319790FFFCCC}" sibTransId="{3B99124E-1DA6-495B-A857-1DFE1B1D5340}"/>
    <dgm:cxn modelId="{08000E3A-BB6B-47BB-9FCB-E4FF36FF534E}" type="presOf" srcId="{B125CE25-15BF-46F7-8FD6-E0F573A78107}" destId="{B94174ED-A2F5-4A9F-95FB-914E193A76E6}" srcOrd="0" destOrd="0" presId="urn:microsoft.com/office/officeart/2008/layout/RadialCluster"/>
    <dgm:cxn modelId="{B52B8A3A-5AD9-4581-A2BE-AFCA9C89009D}" type="presOf" srcId="{C36072BC-E4D1-4D1D-9A43-3B470E5855D7}" destId="{A27B23BD-E251-45D7-A4C1-648B5333DB48}" srcOrd="0" destOrd="0" presId="urn:microsoft.com/office/officeart/2008/layout/RadialCluster"/>
    <dgm:cxn modelId="{3AC98448-A43A-42B6-A1AE-41A997286D99}" type="presOf" srcId="{240DE976-334B-4B23-9F42-57986BC06235}" destId="{0CF6DC79-F1C8-41CE-83EC-EE035343B426}" srcOrd="0" destOrd="0" presId="urn:microsoft.com/office/officeart/2008/layout/RadialCluster"/>
    <dgm:cxn modelId="{393A3651-8BC7-46D9-A4E0-BEB55B400851}" type="presOf" srcId="{6791D2A0-32A3-4283-8B3D-73CB226ED4FF}" destId="{41143CDE-8C76-4277-A85A-9C01936F1579}" srcOrd="0" destOrd="0" presId="urn:microsoft.com/office/officeart/2008/layout/RadialCluster"/>
    <dgm:cxn modelId="{1B80F176-DBDD-46AD-B313-400E5293BD33}" type="presOf" srcId="{DA48E68A-5AA5-4114-A9B1-9E93FC2F586A}" destId="{19DDBBC6-0A23-4AAD-A941-9CFB4F5AFE4A}" srcOrd="0" destOrd="0" presId="urn:microsoft.com/office/officeart/2008/layout/RadialCluster"/>
    <dgm:cxn modelId="{410C0C78-F631-43DA-980D-8228E29F67B5}" srcId="{B125CE25-15BF-46F7-8FD6-E0F573A78107}" destId="{DA48E68A-5AA5-4114-A9B1-9E93FC2F586A}" srcOrd="1" destOrd="0" parTransId="{0CF1B7FD-C70D-45FB-84C3-627359EBCAEC}" sibTransId="{3102B7C7-875A-466A-A106-493672B03AAD}"/>
    <dgm:cxn modelId="{839E5881-B841-4F31-BB4E-4EABDC0A4089}" srcId="{240DE976-334B-4B23-9F42-57986BC06235}" destId="{B125CE25-15BF-46F7-8FD6-E0F573A78107}" srcOrd="0" destOrd="0" parTransId="{54E11543-B966-4EE5-AD5E-FF259527942C}" sibTransId="{CC2086C9-4279-48F5-AEFA-DFF8640A181F}"/>
    <dgm:cxn modelId="{58FE7983-A3E4-4469-B1DA-6090FD3CD260}" type="presOf" srcId="{0CF1B7FD-C70D-45FB-84C3-627359EBCAEC}" destId="{5CAB6B90-77EF-42AD-9D8F-0086620CC929}" srcOrd="0" destOrd="0" presId="urn:microsoft.com/office/officeart/2008/layout/RadialCluster"/>
    <dgm:cxn modelId="{9B277195-66F2-40F1-842E-46087C5E52C9}" type="presOf" srcId="{0C67C960-7BBF-400D-8A75-8D59286A5913}" destId="{C9568CBB-82AF-402D-9BE2-724A8EF8A6E1}" srcOrd="0" destOrd="0" presId="urn:microsoft.com/office/officeart/2008/layout/RadialCluster"/>
    <dgm:cxn modelId="{A8BF15E2-03FA-4EB2-87F7-ABEB8C104F7F}" type="presOf" srcId="{76A134EA-0741-4C74-81C9-319790FFFCCC}" destId="{F0D5D00A-BD08-47A1-852B-4D2F540D2FDF}" srcOrd="0" destOrd="0" presId="urn:microsoft.com/office/officeart/2008/layout/RadialCluster"/>
    <dgm:cxn modelId="{CE1BA7EE-7CD3-46F8-ACDD-38ED8CD1E109}" srcId="{B125CE25-15BF-46F7-8FD6-E0F573A78107}" destId="{0C67C960-7BBF-400D-8A75-8D59286A5913}" srcOrd="0" destOrd="0" parTransId="{C36072BC-E4D1-4D1D-9A43-3B470E5855D7}" sibTransId="{6709C245-514F-43C3-8E73-D21C2F630493}"/>
    <dgm:cxn modelId="{FADE8336-36B5-4670-BCD8-2BE2EDF19986}" type="presParOf" srcId="{0CF6DC79-F1C8-41CE-83EC-EE035343B426}" destId="{6F451985-4FA4-4029-B365-E844BC86E5E9}" srcOrd="0" destOrd="0" presId="urn:microsoft.com/office/officeart/2008/layout/RadialCluster"/>
    <dgm:cxn modelId="{F6A81F14-A8BE-4A90-BFA3-5BACD17B4DEA}" type="presParOf" srcId="{6F451985-4FA4-4029-B365-E844BC86E5E9}" destId="{B94174ED-A2F5-4A9F-95FB-914E193A76E6}" srcOrd="0" destOrd="0" presId="urn:microsoft.com/office/officeart/2008/layout/RadialCluster"/>
    <dgm:cxn modelId="{62F625BC-2DEC-49A1-AA3F-02FC47A7D2E3}" type="presParOf" srcId="{6F451985-4FA4-4029-B365-E844BC86E5E9}" destId="{A27B23BD-E251-45D7-A4C1-648B5333DB48}" srcOrd="1" destOrd="0" presId="urn:microsoft.com/office/officeart/2008/layout/RadialCluster"/>
    <dgm:cxn modelId="{650A9F06-0A45-47AC-8273-79B1A4AC7298}" type="presParOf" srcId="{6F451985-4FA4-4029-B365-E844BC86E5E9}" destId="{C9568CBB-82AF-402D-9BE2-724A8EF8A6E1}" srcOrd="2" destOrd="0" presId="urn:microsoft.com/office/officeart/2008/layout/RadialCluster"/>
    <dgm:cxn modelId="{B2E4358D-90AD-4302-A642-E5E9057A738A}" type="presParOf" srcId="{6F451985-4FA4-4029-B365-E844BC86E5E9}" destId="{5CAB6B90-77EF-42AD-9D8F-0086620CC929}" srcOrd="3" destOrd="0" presId="urn:microsoft.com/office/officeart/2008/layout/RadialCluster"/>
    <dgm:cxn modelId="{6DBB4E5B-F7B1-41C3-A2BE-B7C0F26C6684}" type="presParOf" srcId="{6F451985-4FA4-4029-B365-E844BC86E5E9}" destId="{19DDBBC6-0A23-4AAD-A941-9CFB4F5AFE4A}" srcOrd="4" destOrd="0" presId="urn:microsoft.com/office/officeart/2008/layout/RadialCluster"/>
    <dgm:cxn modelId="{5C78D88A-EA21-46B4-906E-6D7A2627358E}" type="presParOf" srcId="{6F451985-4FA4-4029-B365-E844BC86E5E9}" destId="{F0D5D00A-BD08-47A1-852B-4D2F540D2FDF}" srcOrd="5" destOrd="0" presId="urn:microsoft.com/office/officeart/2008/layout/RadialCluster"/>
    <dgm:cxn modelId="{75549531-2C7F-4314-A964-89A03A5F4658}" type="presParOf" srcId="{6F451985-4FA4-4029-B365-E844BC86E5E9}" destId="{41143CDE-8C76-4277-A85A-9C01936F1579}" srcOrd="6"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174ED-A2F5-4A9F-95FB-914E193A76E6}">
      <dsp:nvSpPr>
        <dsp:cNvPr id="0" name=""/>
        <dsp:cNvSpPr/>
      </dsp:nvSpPr>
      <dsp:spPr>
        <a:xfrm>
          <a:off x="2304268" y="196342"/>
          <a:ext cx="1257705" cy="1335502"/>
        </a:xfrm>
        <a:prstGeom prst="roundRect">
          <a:avLst/>
        </a:prstGeom>
        <a:solidFill>
          <a:srgbClr val="F4FAF9"/>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t>XSL Processor</a:t>
          </a:r>
        </a:p>
      </dsp:txBody>
      <dsp:txXfrm>
        <a:off x="2365664" y="257738"/>
        <a:ext cx="1134913" cy="1212710"/>
      </dsp:txXfrm>
    </dsp:sp>
    <dsp:sp modelId="{A27B23BD-E251-45D7-A4C1-648B5333DB48}">
      <dsp:nvSpPr>
        <dsp:cNvPr id="0" name=""/>
        <dsp:cNvSpPr/>
      </dsp:nvSpPr>
      <dsp:spPr>
        <a:xfrm rot="5385075">
          <a:off x="2587334" y="1882048"/>
          <a:ext cx="700413" cy="0"/>
        </a:xfrm>
        <a:custGeom>
          <a:avLst/>
          <a:gdLst/>
          <a:ahLst/>
          <a:cxnLst/>
          <a:rect l="0" t="0" r="0" b="0"/>
          <a:pathLst>
            <a:path>
              <a:moveTo>
                <a:pt x="0" y="0"/>
              </a:moveTo>
              <a:lnTo>
                <a:pt x="700413"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568CBB-82AF-402D-9BE2-724A8EF8A6E1}">
      <dsp:nvSpPr>
        <dsp:cNvPr id="0" name=""/>
        <dsp:cNvSpPr/>
      </dsp:nvSpPr>
      <dsp:spPr>
        <a:xfrm>
          <a:off x="2311653" y="2232251"/>
          <a:ext cx="1260796" cy="1377508"/>
        </a:xfrm>
        <a:prstGeom prst="roundRect">
          <a:avLst/>
        </a:prstGeom>
        <a:solidFill>
          <a:srgbClr val="F4FAF9"/>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US" sz="1900" kern="1200" dirty="0"/>
            <a:t>XSL Stylesheet</a:t>
          </a:r>
        </a:p>
      </dsp:txBody>
      <dsp:txXfrm>
        <a:off x="2373200" y="2293798"/>
        <a:ext cx="1137702" cy="1254414"/>
      </dsp:txXfrm>
    </dsp:sp>
    <dsp:sp modelId="{5CAB6B90-77EF-42AD-9D8F-0086620CC929}">
      <dsp:nvSpPr>
        <dsp:cNvPr id="0" name=""/>
        <dsp:cNvSpPr/>
      </dsp:nvSpPr>
      <dsp:spPr>
        <a:xfrm rot="21599995">
          <a:off x="3561973" y="864091"/>
          <a:ext cx="886838" cy="0"/>
        </a:xfrm>
        <a:custGeom>
          <a:avLst/>
          <a:gdLst/>
          <a:ahLst/>
          <a:cxnLst/>
          <a:rect l="0" t="0" r="0" b="0"/>
          <a:pathLst>
            <a:path>
              <a:moveTo>
                <a:pt x="0" y="0"/>
              </a:moveTo>
              <a:lnTo>
                <a:pt x="886838"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DDBBC6-0A23-4AAD-A941-9CFB4F5AFE4A}">
      <dsp:nvSpPr>
        <dsp:cNvPr id="0" name=""/>
        <dsp:cNvSpPr/>
      </dsp:nvSpPr>
      <dsp:spPr>
        <a:xfrm>
          <a:off x="4448812" y="187051"/>
          <a:ext cx="1250275" cy="1354076"/>
        </a:xfrm>
        <a:prstGeom prst="roundRect">
          <a:avLst/>
        </a:prstGeom>
        <a:solidFill>
          <a:srgbClr val="F4FAF9"/>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en-US" sz="2600" kern="1200" dirty="0"/>
            <a:t>XSL Output</a:t>
          </a:r>
        </a:p>
      </dsp:txBody>
      <dsp:txXfrm>
        <a:off x="4509845" y="248084"/>
        <a:ext cx="1128209" cy="1232010"/>
      </dsp:txXfrm>
    </dsp:sp>
    <dsp:sp modelId="{F0D5D00A-BD08-47A1-852B-4D2F540D2FDF}">
      <dsp:nvSpPr>
        <dsp:cNvPr id="0" name=""/>
        <dsp:cNvSpPr/>
      </dsp:nvSpPr>
      <dsp:spPr>
        <a:xfrm rot="10799988">
          <a:off x="1345517" y="864097"/>
          <a:ext cx="958751" cy="0"/>
        </a:xfrm>
        <a:custGeom>
          <a:avLst/>
          <a:gdLst/>
          <a:ahLst/>
          <a:cxnLst/>
          <a:rect l="0" t="0" r="0" b="0"/>
          <a:pathLst>
            <a:path>
              <a:moveTo>
                <a:pt x="0" y="0"/>
              </a:moveTo>
              <a:lnTo>
                <a:pt x="958751"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143CDE-8C76-4277-A85A-9C01936F1579}">
      <dsp:nvSpPr>
        <dsp:cNvPr id="0" name=""/>
        <dsp:cNvSpPr/>
      </dsp:nvSpPr>
      <dsp:spPr>
        <a:xfrm>
          <a:off x="65949" y="206527"/>
          <a:ext cx="1279568" cy="1315147"/>
        </a:xfrm>
        <a:prstGeom prst="roundRect">
          <a:avLst/>
        </a:prstGeom>
        <a:solidFill>
          <a:srgbClr val="F4FAF9"/>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844550">
            <a:lnSpc>
              <a:spcPct val="90000"/>
            </a:lnSpc>
            <a:spcBef>
              <a:spcPct val="0"/>
            </a:spcBef>
            <a:spcAft>
              <a:spcPct val="35000"/>
            </a:spcAft>
            <a:buNone/>
          </a:pPr>
          <a:r>
            <a:rPr lang="en-US" sz="1900" kern="1200" dirty="0"/>
            <a:t>XML Document</a:t>
          </a:r>
        </a:p>
      </dsp:txBody>
      <dsp:txXfrm>
        <a:off x="128412" y="268990"/>
        <a:ext cx="1154642" cy="1190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174ED-A2F5-4A9F-95FB-914E193A76E6}">
      <dsp:nvSpPr>
        <dsp:cNvPr id="0" name=""/>
        <dsp:cNvSpPr/>
      </dsp:nvSpPr>
      <dsp:spPr>
        <a:xfrm>
          <a:off x="2243563" y="203907"/>
          <a:ext cx="1306167" cy="1386962"/>
        </a:xfrm>
        <a:prstGeom prst="roundRect">
          <a:avLst/>
        </a:prstGeom>
        <a:solidFill>
          <a:srgbClr val="F4FAF9"/>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933450">
            <a:lnSpc>
              <a:spcPct val="90000"/>
            </a:lnSpc>
            <a:spcBef>
              <a:spcPct val="0"/>
            </a:spcBef>
            <a:spcAft>
              <a:spcPct val="35000"/>
            </a:spcAft>
            <a:buNone/>
          </a:pPr>
          <a:r>
            <a:rPr lang="en-US" sz="2100" kern="1200" dirty="0"/>
            <a:t>XSL Processor</a:t>
          </a:r>
        </a:p>
      </dsp:txBody>
      <dsp:txXfrm>
        <a:off x="2307325" y="267669"/>
        <a:ext cx="1178643" cy="1259438"/>
      </dsp:txXfrm>
    </dsp:sp>
    <dsp:sp modelId="{A27B23BD-E251-45D7-A4C1-648B5333DB48}">
      <dsp:nvSpPr>
        <dsp:cNvPr id="0" name=""/>
        <dsp:cNvSpPr/>
      </dsp:nvSpPr>
      <dsp:spPr>
        <a:xfrm rot="5385075">
          <a:off x="2537535" y="1954567"/>
          <a:ext cx="727402" cy="0"/>
        </a:xfrm>
        <a:custGeom>
          <a:avLst/>
          <a:gdLst/>
          <a:ahLst/>
          <a:cxnLst/>
          <a:rect l="0" t="0" r="0" b="0"/>
          <a:pathLst>
            <a:path>
              <a:moveTo>
                <a:pt x="0" y="0"/>
              </a:moveTo>
              <a:lnTo>
                <a:pt x="727402"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568CBB-82AF-402D-9BE2-724A8EF8A6E1}">
      <dsp:nvSpPr>
        <dsp:cNvPr id="0" name=""/>
        <dsp:cNvSpPr/>
      </dsp:nvSpPr>
      <dsp:spPr>
        <a:xfrm>
          <a:off x="2251232" y="2318265"/>
          <a:ext cx="1309378" cy="1430586"/>
        </a:xfrm>
        <a:prstGeom prst="roundRect">
          <a:avLst/>
        </a:prstGeom>
        <a:solidFill>
          <a:srgbClr val="F4FAF9"/>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t>XSL Stylesheet</a:t>
          </a:r>
        </a:p>
      </dsp:txBody>
      <dsp:txXfrm>
        <a:off x="2315151" y="2382184"/>
        <a:ext cx="1181540" cy="1302748"/>
      </dsp:txXfrm>
    </dsp:sp>
    <dsp:sp modelId="{5CAB6B90-77EF-42AD-9D8F-0086620CC929}">
      <dsp:nvSpPr>
        <dsp:cNvPr id="0" name=""/>
        <dsp:cNvSpPr/>
      </dsp:nvSpPr>
      <dsp:spPr>
        <a:xfrm rot="21599995">
          <a:off x="3549730" y="897387"/>
          <a:ext cx="921010" cy="0"/>
        </a:xfrm>
        <a:custGeom>
          <a:avLst/>
          <a:gdLst/>
          <a:ahLst/>
          <a:cxnLst/>
          <a:rect l="0" t="0" r="0" b="0"/>
          <a:pathLst>
            <a:path>
              <a:moveTo>
                <a:pt x="0" y="0"/>
              </a:moveTo>
              <a:lnTo>
                <a:pt x="921010"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DDBBC6-0A23-4AAD-A941-9CFB4F5AFE4A}">
      <dsp:nvSpPr>
        <dsp:cNvPr id="0" name=""/>
        <dsp:cNvSpPr/>
      </dsp:nvSpPr>
      <dsp:spPr>
        <a:xfrm>
          <a:off x="4470740" y="194259"/>
          <a:ext cx="1298450" cy="1406252"/>
        </a:xfrm>
        <a:prstGeom prst="roundRect">
          <a:avLst/>
        </a:prstGeom>
        <a:solidFill>
          <a:srgbClr val="F4FAF9"/>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200150">
            <a:lnSpc>
              <a:spcPct val="90000"/>
            </a:lnSpc>
            <a:spcBef>
              <a:spcPct val="0"/>
            </a:spcBef>
            <a:spcAft>
              <a:spcPct val="35000"/>
            </a:spcAft>
            <a:buNone/>
          </a:pPr>
          <a:r>
            <a:rPr lang="en-US" sz="2700" kern="1200" dirty="0"/>
            <a:t>XSL Output</a:t>
          </a:r>
        </a:p>
      </dsp:txBody>
      <dsp:txXfrm>
        <a:off x="4534125" y="257644"/>
        <a:ext cx="1171680" cy="1279482"/>
      </dsp:txXfrm>
    </dsp:sp>
    <dsp:sp modelId="{F0D5D00A-BD08-47A1-852B-4D2F540D2FDF}">
      <dsp:nvSpPr>
        <dsp:cNvPr id="0" name=""/>
        <dsp:cNvSpPr/>
      </dsp:nvSpPr>
      <dsp:spPr>
        <a:xfrm rot="10799987">
          <a:off x="1328873" y="897393"/>
          <a:ext cx="914690" cy="0"/>
        </a:xfrm>
        <a:custGeom>
          <a:avLst/>
          <a:gdLst/>
          <a:ahLst/>
          <a:cxnLst/>
          <a:rect l="0" t="0" r="0" b="0"/>
          <a:pathLst>
            <a:path>
              <a:moveTo>
                <a:pt x="0" y="0"/>
              </a:moveTo>
              <a:lnTo>
                <a:pt x="914690" y="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143CDE-8C76-4277-A85A-9C01936F1579}">
      <dsp:nvSpPr>
        <dsp:cNvPr id="0" name=""/>
        <dsp:cNvSpPr/>
      </dsp:nvSpPr>
      <dsp:spPr>
        <a:xfrm>
          <a:off x="0" y="214485"/>
          <a:ext cx="1328873" cy="1365822"/>
        </a:xfrm>
        <a:prstGeom prst="roundRect">
          <a:avLst/>
        </a:prstGeom>
        <a:solidFill>
          <a:srgbClr val="F4FAF9"/>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t>XML Document</a:t>
          </a:r>
        </a:p>
      </dsp:txBody>
      <dsp:txXfrm>
        <a:off x="64870" y="279355"/>
        <a:ext cx="1199133" cy="1236082"/>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5/13/2020</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5/13/2020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XML – is a way to structure information.  Descriptive tags are placed before and after text values.  It uses a standard syntax but the tags are not standardized, you can define tags.</a:t>
            </a:r>
          </a:p>
          <a:p>
            <a:endParaRPr lang="en-US" dirty="0"/>
          </a:p>
          <a:p>
            <a:r>
              <a:rPr lang="en-US" dirty="0"/>
              <a:t>XSL - takes XML and styles it to a more readable format for the end user.</a:t>
            </a:r>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8</a:t>
            </a:fld>
            <a:endParaRPr lang="en-US"/>
          </a:p>
        </p:txBody>
      </p:sp>
    </p:spTree>
    <p:extLst>
      <p:ext uri="{BB962C8B-B14F-4D97-AF65-F5344CB8AC3E}">
        <p14:creationId xmlns:p14="http://schemas.microsoft.com/office/powerpoint/2010/main" val="4025291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the </a:t>
            </a:r>
            <a:r>
              <a:rPr lang="en-US" b="1" dirty="0"/>
              <a:t>Letters Configuration </a:t>
            </a:r>
            <a:r>
              <a:rPr lang="en-US" dirty="0"/>
              <a:t>link the full list of letters appears.  We will edit “Borrowing Activity Letter”</a:t>
            </a:r>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19</a:t>
            </a:fld>
            <a:endParaRPr lang="en-US"/>
          </a:p>
        </p:txBody>
      </p:sp>
    </p:spTree>
    <p:extLst>
      <p:ext uri="{BB962C8B-B14F-4D97-AF65-F5344CB8AC3E}">
        <p14:creationId xmlns:p14="http://schemas.microsoft.com/office/powerpoint/2010/main" val="4232156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t>
            </a:r>
            <a:r>
              <a:rPr lang="en-US" dirty="0" err="1"/>
              <a:t>the</a:t>
            </a:r>
            <a:r>
              <a:rPr lang="en-US" dirty="0"/>
              <a:t> </a:t>
            </a:r>
            <a:r>
              <a:rPr lang="en-US" dirty="0" err="1"/>
              <a:t>xsl</a:t>
            </a:r>
            <a:r>
              <a:rPr lang="en-US" dirty="0"/>
              <a:t> of the letter (which we can see via the ‘Customize Letters’ link and is discussed in depth in separate presentation) each label appears.</a:t>
            </a:r>
          </a:p>
          <a:p>
            <a:r>
              <a:rPr lang="en-US" dirty="0"/>
              <a:t>Whenever a label appears it has two @ signs before and after it. </a:t>
            </a:r>
          </a:p>
          <a:p>
            <a:r>
              <a:rPr lang="en-US" dirty="0"/>
              <a:t>When the letter is produced Alma takes the text for each label in the </a:t>
            </a:r>
            <a:r>
              <a:rPr lang="en-US" dirty="0" err="1"/>
              <a:t>xsl</a:t>
            </a:r>
            <a:r>
              <a:rPr lang="en-US" dirty="0"/>
              <a:t> from the list of labels.</a:t>
            </a:r>
          </a:p>
          <a:p>
            <a:r>
              <a:rPr lang="en-US" b="1" dirty="0"/>
              <a:t>In this way users can easily change standardized text without needing to edit the actual </a:t>
            </a:r>
            <a:r>
              <a:rPr lang="en-US" b="1" dirty="0" err="1"/>
              <a:t>xsl</a:t>
            </a:r>
            <a:r>
              <a:rPr lang="en-US" b="1" dirty="0"/>
              <a:t>.</a:t>
            </a:r>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20</a:t>
            </a:fld>
            <a:endParaRPr lang="en-US"/>
          </a:p>
        </p:txBody>
      </p:sp>
    </p:spTree>
    <p:extLst>
      <p:ext uri="{BB962C8B-B14F-4D97-AF65-F5344CB8AC3E}">
        <p14:creationId xmlns:p14="http://schemas.microsoft.com/office/powerpoint/2010/main" val="675898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example of how the “Letter emails” functionality works we will take a look at the letter “Borrowing Activity Letter” which has code </a:t>
            </a:r>
            <a:r>
              <a:rPr lang="en-US" dirty="0" err="1"/>
              <a:t>FulUserBorrowingActivityLetter</a:t>
            </a:r>
            <a:endParaRPr lang="en-US" dirty="0"/>
          </a:p>
          <a:p>
            <a:endParaRPr lang="en-US" dirty="0"/>
          </a:p>
          <a:p>
            <a:r>
              <a:rPr lang="en-US" dirty="0"/>
              <a:t>This letter is sent to patrons with activity and contains a list of all the patron’s loans, overdue items, and active fines. It is sent either by a job (Notifications – Send Periodic Fulfillment Activity Report) or manually by click “send activity report” from the patron services screen.</a:t>
            </a:r>
          </a:p>
          <a:p>
            <a:endParaRPr lang="en-US" dirty="0"/>
          </a:p>
          <a:p>
            <a:r>
              <a:rPr lang="en-US" dirty="0"/>
              <a:t>**2</a:t>
            </a:r>
            <a:r>
              <a:rPr lang="en-US" baseline="30000" dirty="0"/>
              <a:t>nd</a:t>
            </a:r>
            <a:r>
              <a:rPr lang="en-US" dirty="0"/>
              <a:t> click shows acknowledgment </a:t>
            </a:r>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21</a:t>
            </a:fld>
            <a:endParaRPr lang="en-US"/>
          </a:p>
        </p:txBody>
      </p:sp>
    </p:spTree>
    <p:extLst>
      <p:ext uri="{BB962C8B-B14F-4D97-AF65-F5344CB8AC3E}">
        <p14:creationId xmlns:p14="http://schemas.microsoft.com/office/powerpoint/2010/main" val="676940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example of how the “Letter emails” functionality works we will take a look at the letter “Borrowing Activity Letter” which has code </a:t>
            </a:r>
            <a:r>
              <a:rPr lang="en-US" dirty="0" err="1"/>
              <a:t>FulUserBorrowingActivityLetter</a:t>
            </a:r>
            <a:endParaRPr lang="en-US" dirty="0"/>
          </a:p>
          <a:p>
            <a:endParaRPr lang="en-US" dirty="0"/>
          </a:p>
          <a:p>
            <a:r>
              <a:rPr lang="en-US" dirty="0"/>
              <a:t>This letter is sent to patrons with activity and contains a list of all the patron’s loans, overdue items, and active fines. It is sent either by a job (Notifications – Send Periodic Fulfillment Activity Report) or manually by click “send activity report” from the patron services screen.</a:t>
            </a:r>
          </a:p>
          <a:p>
            <a:endParaRPr lang="en-US" dirty="0"/>
          </a:p>
          <a:p>
            <a:r>
              <a:rPr lang="en-US" dirty="0"/>
              <a:t>**2</a:t>
            </a:r>
            <a:r>
              <a:rPr lang="en-US" baseline="30000" dirty="0"/>
              <a:t>nd</a:t>
            </a:r>
            <a:r>
              <a:rPr lang="en-US" dirty="0"/>
              <a:t> click shows acknowledgment </a:t>
            </a:r>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22</a:t>
            </a:fld>
            <a:endParaRPr lang="en-US"/>
          </a:p>
        </p:txBody>
      </p:sp>
    </p:spTree>
    <p:extLst>
      <p:ext uri="{BB962C8B-B14F-4D97-AF65-F5344CB8AC3E}">
        <p14:creationId xmlns:p14="http://schemas.microsoft.com/office/powerpoint/2010/main" val="1480697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 example of how the “Letter emails” functionality works we will take a look at the letter “Borrowing Activity Letter” which has code </a:t>
            </a:r>
            <a:r>
              <a:rPr lang="en-US" dirty="0" err="1"/>
              <a:t>FulUserBorrowingActivityLetter</a:t>
            </a:r>
            <a:endParaRPr lang="en-US" dirty="0"/>
          </a:p>
          <a:p>
            <a:endParaRPr lang="en-US" dirty="0"/>
          </a:p>
          <a:p>
            <a:r>
              <a:rPr lang="en-US" dirty="0"/>
              <a:t>This letter is sent to patrons with activity and contains a list of all the patron’s loans, overdue items, and active fines. It is sent either by a job (Notifications – Send Periodic Fulfillment Activity Report) or manually by click “send activity report” from the patron services screen.</a:t>
            </a:r>
          </a:p>
          <a:p>
            <a:endParaRPr lang="en-US" dirty="0"/>
          </a:p>
          <a:p>
            <a:r>
              <a:rPr lang="en-US" dirty="0"/>
              <a:t>**2</a:t>
            </a:r>
            <a:r>
              <a:rPr lang="en-US" baseline="30000" dirty="0"/>
              <a:t>nd</a:t>
            </a:r>
            <a:r>
              <a:rPr lang="en-US" dirty="0"/>
              <a:t> click shows acknowledgment </a:t>
            </a:r>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23</a:t>
            </a:fld>
            <a:endParaRPr lang="en-US"/>
          </a:p>
        </p:txBody>
      </p:sp>
    </p:spTree>
    <p:extLst>
      <p:ext uri="{BB962C8B-B14F-4D97-AF65-F5344CB8AC3E}">
        <p14:creationId xmlns:p14="http://schemas.microsoft.com/office/powerpoint/2010/main" val="598913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24</a:t>
            </a:fld>
            <a:endParaRPr lang="en-US"/>
          </a:p>
        </p:txBody>
      </p:sp>
    </p:spTree>
    <p:extLst>
      <p:ext uri="{BB962C8B-B14F-4D97-AF65-F5344CB8AC3E}">
        <p14:creationId xmlns:p14="http://schemas.microsoft.com/office/powerpoint/2010/main" val="4037000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25</a:t>
            </a:fld>
            <a:endParaRPr lang="en-US"/>
          </a:p>
        </p:txBody>
      </p:sp>
    </p:spTree>
    <p:extLst>
      <p:ext uri="{BB962C8B-B14F-4D97-AF65-F5344CB8AC3E}">
        <p14:creationId xmlns:p14="http://schemas.microsoft.com/office/powerpoint/2010/main" val="2985504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26</a:t>
            </a:fld>
            <a:endParaRPr lang="en-US"/>
          </a:p>
        </p:txBody>
      </p:sp>
    </p:spTree>
    <p:extLst>
      <p:ext uri="{BB962C8B-B14F-4D97-AF65-F5344CB8AC3E}">
        <p14:creationId xmlns:p14="http://schemas.microsoft.com/office/powerpoint/2010/main" val="3318588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27</a:t>
            </a:fld>
            <a:endParaRPr lang="en-US"/>
          </a:p>
        </p:txBody>
      </p:sp>
    </p:spTree>
    <p:extLst>
      <p:ext uri="{BB962C8B-B14F-4D97-AF65-F5344CB8AC3E}">
        <p14:creationId xmlns:p14="http://schemas.microsoft.com/office/powerpoint/2010/main" val="3483566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going to look at how to view the XML that is used to created Alma letters</a:t>
            </a:r>
          </a:p>
          <a:p>
            <a:endParaRPr lang="en-US" dirty="0"/>
          </a:p>
          <a:p>
            <a:r>
              <a:rPr lang="en-US" dirty="0"/>
              <a:t>The reason for retrieving the XML is two fold:</a:t>
            </a:r>
          </a:p>
          <a:p>
            <a:pPr marL="232943" indent="-232943">
              <a:buAutoNum type="arabicPeriod"/>
            </a:pPr>
            <a:r>
              <a:rPr lang="en-US" dirty="0"/>
              <a:t>The XML aid in configuring the XSL</a:t>
            </a:r>
          </a:p>
          <a:p>
            <a:pPr marL="232943" indent="-232943">
              <a:buAutoNum type="arabicPeriod"/>
            </a:pPr>
            <a:r>
              <a:rPr lang="en-US" dirty="0"/>
              <a:t>The XML can be used to test a letter without sending it</a:t>
            </a:r>
          </a:p>
        </p:txBody>
      </p:sp>
      <p:sp>
        <p:nvSpPr>
          <p:cNvPr id="4" name="Slide Number Placeholder 3"/>
          <p:cNvSpPr>
            <a:spLocks noGrp="1"/>
          </p:cNvSpPr>
          <p:nvPr>
            <p:ph type="sldNum" sz="quarter" idx="5"/>
          </p:nvPr>
        </p:nvSpPr>
        <p:spPr/>
        <p:txBody>
          <a:bodyPr/>
          <a:lstStyle/>
          <a:p>
            <a:fld id="{1367401B-FB73-460B-B34B-AE2D26C8FE60}" type="slidenum">
              <a:rPr lang="en-US" smtClean="0"/>
              <a:t>29</a:t>
            </a:fld>
            <a:endParaRPr lang="en-US"/>
          </a:p>
        </p:txBody>
      </p:sp>
    </p:spTree>
    <p:extLst>
      <p:ext uri="{BB962C8B-B14F-4D97-AF65-F5344CB8AC3E}">
        <p14:creationId xmlns:p14="http://schemas.microsoft.com/office/powerpoint/2010/main" val="95112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Letters Configuration = </a:t>
            </a:r>
            <a:r>
              <a:rPr lang="en-US" dirty="0"/>
              <a:t>Allows staff to enable or disable a letter, configure the labels (text), configure the XSL, test the output of a letter, receive the XML of a specific letter, and determine how long letters are retained in attachments tab of the user</a:t>
            </a:r>
          </a:p>
          <a:p>
            <a:r>
              <a:rPr lang="en-US" b="1" dirty="0"/>
              <a:t>Components Configuration = </a:t>
            </a:r>
            <a:r>
              <a:rPr lang="en-US" sz="1200" b="0" i="0" kern="1200" dirty="0">
                <a:solidFill>
                  <a:schemeClr val="tx1"/>
                </a:solidFill>
                <a:effectLst/>
                <a:latin typeface="+mn-lt"/>
                <a:ea typeface="+mn-ea"/>
                <a:cs typeface="+mn-cs"/>
              </a:rPr>
              <a:t>Allows staff to customize templates and other components shared between letters. Components can be made up of labels and/or the template (XSL style sheet).</a:t>
            </a:r>
            <a:endParaRPr lang="en-US" b="1" dirty="0"/>
          </a:p>
        </p:txBody>
      </p:sp>
      <p:sp>
        <p:nvSpPr>
          <p:cNvPr id="4" name="Slide Number Placeholder 3"/>
          <p:cNvSpPr>
            <a:spLocks noGrp="1"/>
          </p:cNvSpPr>
          <p:nvPr>
            <p:ph type="sldNum" sz="quarter" idx="5"/>
          </p:nvPr>
        </p:nvSpPr>
        <p:spPr/>
        <p:txBody>
          <a:bodyPr/>
          <a:lstStyle/>
          <a:p>
            <a:fld id="{1367401B-FB73-460B-B34B-AE2D26C8FE60}" type="slidenum">
              <a:rPr lang="en-US" smtClean="0"/>
              <a:t>9</a:t>
            </a:fld>
            <a:endParaRPr lang="en-US"/>
          </a:p>
        </p:txBody>
      </p:sp>
    </p:spTree>
    <p:extLst>
      <p:ext uri="{BB962C8B-B14F-4D97-AF65-F5344CB8AC3E}">
        <p14:creationId xmlns:p14="http://schemas.microsoft.com/office/powerpoint/2010/main" val="707503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30</a:t>
            </a:fld>
            <a:endParaRPr lang="en-US"/>
          </a:p>
        </p:txBody>
      </p:sp>
    </p:spTree>
    <p:extLst>
      <p:ext uri="{BB962C8B-B14F-4D97-AF65-F5344CB8AC3E}">
        <p14:creationId xmlns:p14="http://schemas.microsoft.com/office/powerpoint/2010/main" val="1839678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31</a:t>
            </a:fld>
            <a:endParaRPr lang="en-US"/>
          </a:p>
        </p:txBody>
      </p:sp>
    </p:spTree>
    <p:extLst>
      <p:ext uri="{BB962C8B-B14F-4D97-AF65-F5344CB8AC3E}">
        <p14:creationId xmlns:p14="http://schemas.microsoft.com/office/powerpoint/2010/main" val="3019259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an advanced text reader, such as Notepad++, can make working with XML files much easier</a:t>
            </a:r>
          </a:p>
        </p:txBody>
      </p:sp>
      <p:sp>
        <p:nvSpPr>
          <p:cNvPr id="4" name="Slide Number Placeholder 3"/>
          <p:cNvSpPr>
            <a:spLocks noGrp="1"/>
          </p:cNvSpPr>
          <p:nvPr>
            <p:ph type="sldNum" sz="quarter" idx="5"/>
          </p:nvPr>
        </p:nvSpPr>
        <p:spPr/>
        <p:txBody>
          <a:bodyPr/>
          <a:lstStyle/>
          <a:p>
            <a:fld id="{1367401B-FB73-460B-B34B-AE2D26C8FE60}" type="slidenum">
              <a:rPr lang="en-US" smtClean="0"/>
              <a:t>32</a:t>
            </a:fld>
            <a:endParaRPr lang="en-US"/>
          </a:p>
        </p:txBody>
      </p:sp>
    </p:spTree>
    <p:extLst>
      <p:ext uri="{BB962C8B-B14F-4D97-AF65-F5344CB8AC3E}">
        <p14:creationId xmlns:p14="http://schemas.microsoft.com/office/powerpoint/2010/main" val="2104547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33</a:t>
            </a:fld>
            <a:endParaRPr lang="en-US"/>
          </a:p>
        </p:txBody>
      </p:sp>
    </p:spTree>
    <p:extLst>
      <p:ext uri="{BB962C8B-B14F-4D97-AF65-F5344CB8AC3E}">
        <p14:creationId xmlns:p14="http://schemas.microsoft.com/office/powerpoint/2010/main" val="902954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same process can be used for the Default letter XML.</a:t>
            </a:r>
          </a:p>
        </p:txBody>
      </p:sp>
      <p:sp>
        <p:nvSpPr>
          <p:cNvPr id="4" name="Slide Number Placeholder 3"/>
          <p:cNvSpPr>
            <a:spLocks noGrp="1"/>
          </p:cNvSpPr>
          <p:nvPr>
            <p:ph type="sldNum" sz="quarter" idx="5"/>
          </p:nvPr>
        </p:nvSpPr>
        <p:spPr/>
        <p:txBody>
          <a:bodyPr/>
          <a:lstStyle/>
          <a:p>
            <a:fld id="{1367401B-FB73-460B-B34B-AE2D26C8FE60}" type="slidenum">
              <a:rPr lang="en-US" smtClean="0"/>
              <a:t>34</a:t>
            </a:fld>
            <a:endParaRPr lang="en-US"/>
          </a:p>
        </p:txBody>
      </p:sp>
    </p:spTree>
    <p:extLst>
      <p:ext uri="{BB962C8B-B14F-4D97-AF65-F5344CB8AC3E}">
        <p14:creationId xmlns:p14="http://schemas.microsoft.com/office/powerpoint/2010/main" val="2132326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same process can be used for the Default letter XML.</a:t>
            </a:r>
          </a:p>
        </p:txBody>
      </p:sp>
      <p:sp>
        <p:nvSpPr>
          <p:cNvPr id="4" name="Slide Number Placeholder 3"/>
          <p:cNvSpPr>
            <a:spLocks noGrp="1"/>
          </p:cNvSpPr>
          <p:nvPr>
            <p:ph type="sldNum" sz="quarter" idx="5"/>
          </p:nvPr>
        </p:nvSpPr>
        <p:spPr/>
        <p:txBody>
          <a:bodyPr/>
          <a:lstStyle/>
          <a:p>
            <a:fld id="{1367401B-FB73-460B-B34B-AE2D26C8FE60}" type="slidenum">
              <a:rPr lang="en-US" smtClean="0"/>
              <a:t>35</a:t>
            </a:fld>
            <a:endParaRPr lang="en-US"/>
          </a:p>
        </p:txBody>
      </p:sp>
    </p:spTree>
    <p:extLst>
      <p:ext uri="{BB962C8B-B14F-4D97-AF65-F5344CB8AC3E}">
        <p14:creationId xmlns:p14="http://schemas.microsoft.com/office/powerpoint/2010/main" val="3844816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same process can be used for the Default letter XML.</a:t>
            </a:r>
          </a:p>
        </p:txBody>
      </p:sp>
      <p:sp>
        <p:nvSpPr>
          <p:cNvPr id="4" name="Slide Number Placeholder 3"/>
          <p:cNvSpPr>
            <a:spLocks noGrp="1"/>
          </p:cNvSpPr>
          <p:nvPr>
            <p:ph type="sldNum" sz="quarter" idx="5"/>
          </p:nvPr>
        </p:nvSpPr>
        <p:spPr/>
        <p:txBody>
          <a:bodyPr/>
          <a:lstStyle/>
          <a:p>
            <a:fld id="{1367401B-FB73-460B-B34B-AE2D26C8FE60}" type="slidenum">
              <a:rPr lang="en-US" smtClean="0"/>
              <a:t>36</a:t>
            </a:fld>
            <a:endParaRPr lang="en-US"/>
          </a:p>
        </p:txBody>
      </p:sp>
    </p:spTree>
    <p:extLst>
      <p:ext uri="{BB962C8B-B14F-4D97-AF65-F5344CB8AC3E}">
        <p14:creationId xmlns:p14="http://schemas.microsoft.com/office/powerpoint/2010/main" val="40809057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same process can be used for the Default letter XML.</a:t>
            </a:r>
          </a:p>
        </p:txBody>
      </p:sp>
      <p:sp>
        <p:nvSpPr>
          <p:cNvPr id="4" name="Slide Number Placeholder 3"/>
          <p:cNvSpPr>
            <a:spLocks noGrp="1"/>
          </p:cNvSpPr>
          <p:nvPr>
            <p:ph type="sldNum" sz="quarter" idx="5"/>
          </p:nvPr>
        </p:nvSpPr>
        <p:spPr/>
        <p:txBody>
          <a:bodyPr/>
          <a:lstStyle/>
          <a:p>
            <a:fld id="{1367401B-FB73-460B-B34B-AE2D26C8FE60}" type="slidenum">
              <a:rPr lang="en-US" smtClean="0"/>
              <a:t>37</a:t>
            </a:fld>
            <a:endParaRPr lang="en-US"/>
          </a:p>
        </p:txBody>
      </p:sp>
    </p:spTree>
    <p:extLst>
      <p:ext uri="{BB962C8B-B14F-4D97-AF65-F5344CB8AC3E}">
        <p14:creationId xmlns:p14="http://schemas.microsoft.com/office/powerpoint/2010/main" val="22528400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be using the downloaded XML from the previous section</a:t>
            </a:r>
          </a:p>
        </p:txBody>
      </p:sp>
      <p:sp>
        <p:nvSpPr>
          <p:cNvPr id="4" name="Slide Number Placeholder 3"/>
          <p:cNvSpPr>
            <a:spLocks noGrp="1"/>
          </p:cNvSpPr>
          <p:nvPr>
            <p:ph type="sldNum" sz="quarter" idx="5"/>
          </p:nvPr>
        </p:nvSpPr>
        <p:spPr/>
        <p:txBody>
          <a:bodyPr/>
          <a:lstStyle/>
          <a:p>
            <a:fld id="{1367401B-FB73-460B-B34B-AE2D26C8FE60}" type="slidenum">
              <a:rPr lang="en-US" smtClean="0"/>
              <a:t>39</a:t>
            </a:fld>
            <a:endParaRPr lang="en-US"/>
          </a:p>
        </p:txBody>
      </p:sp>
    </p:spTree>
    <p:extLst>
      <p:ext uri="{BB962C8B-B14F-4D97-AF65-F5344CB8AC3E}">
        <p14:creationId xmlns:p14="http://schemas.microsoft.com/office/powerpoint/2010/main" val="16133013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be using the downloaded XML from the previous section</a:t>
            </a:r>
          </a:p>
        </p:txBody>
      </p:sp>
      <p:sp>
        <p:nvSpPr>
          <p:cNvPr id="4" name="Slide Number Placeholder 3"/>
          <p:cNvSpPr>
            <a:spLocks noGrp="1"/>
          </p:cNvSpPr>
          <p:nvPr>
            <p:ph type="sldNum" sz="quarter" idx="5"/>
          </p:nvPr>
        </p:nvSpPr>
        <p:spPr/>
        <p:txBody>
          <a:bodyPr/>
          <a:lstStyle/>
          <a:p>
            <a:fld id="{1367401B-FB73-460B-B34B-AE2D26C8FE60}" type="slidenum">
              <a:rPr lang="en-US" smtClean="0"/>
              <a:t>40</a:t>
            </a:fld>
            <a:endParaRPr lang="en-US"/>
          </a:p>
        </p:txBody>
      </p:sp>
    </p:spTree>
    <p:extLst>
      <p:ext uri="{BB962C8B-B14F-4D97-AF65-F5344CB8AC3E}">
        <p14:creationId xmlns:p14="http://schemas.microsoft.com/office/powerpoint/2010/main" val="239624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Letters Configuration = </a:t>
            </a:r>
            <a:r>
              <a:rPr lang="en-US" dirty="0"/>
              <a:t>Allows staff to enable or disable a letter, configure the labels (text), configure the XSL, test the output of a letter, receive the XML of a specific letter, and determine how long letters are retained in attachments tab of the user</a:t>
            </a:r>
          </a:p>
        </p:txBody>
      </p:sp>
      <p:sp>
        <p:nvSpPr>
          <p:cNvPr id="4" name="Slide Number Placeholder 3"/>
          <p:cNvSpPr>
            <a:spLocks noGrp="1"/>
          </p:cNvSpPr>
          <p:nvPr>
            <p:ph type="sldNum" sz="quarter" idx="5"/>
          </p:nvPr>
        </p:nvSpPr>
        <p:spPr/>
        <p:txBody>
          <a:bodyPr/>
          <a:lstStyle/>
          <a:p>
            <a:fld id="{1367401B-FB73-460B-B34B-AE2D26C8FE60}" type="slidenum">
              <a:rPr lang="en-US" smtClean="0"/>
              <a:t>10</a:t>
            </a:fld>
            <a:endParaRPr lang="en-US"/>
          </a:p>
        </p:txBody>
      </p:sp>
    </p:spTree>
    <p:extLst>
      <p:ext uri="{BB962C8B-B14F-4D97-AF65-F5344CB8AC3E}">
        <p14:creationId xmlns:p14="http://schemas.microsoft.com/office/powerpoint/2010/main" val="392645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41</a:t>
            </a:fld>
            <a:endParaRPr lang="en-US"/>
          </a:p>
        </p:txBody>
      </p:sp>
    </p:spTree>
    <p:extLst>
      <p:ext uri="{BB962C8B-B14F-4D97-AF65-F5344CB8AC3E}">
        <p14:creationId xmlns:p14="http://schemas.microsoft.com/office/powerpoint/2010/main" val="4186620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42</a:t>
            </a:fld>
            <a:endParaRPr lang="en-US"/>
          </a:p>
        </p:txBody>
      </p:sp>
    </p:spTree>
    <p:extLst>
      <p:ext uri="{BB962C8B-B14F-4D97-AF65-F5344CB8AC3E}">
        <p14:creationId xmlns:p14="http://schemas.microsoft.com/office/powerpoint/2010/main" val="30305645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43</a:t>
            </a:fld>
            <a:endParaRPr lang="en-US"/>
          </a:p>
        </p:txBody>
      </p:sp>
    </p:spTree>
    <p:extLst>
      <p:ext uri="{BB962C8B-B14F-4D97-AF65-F5344CB8AC3E}">
        <p14:creationId xmlns:p14="http://schemas.microsoft.com/office/powerpoint/2010/main" val="22158662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44</a:t>
            </a:fld>
            <a:endParaRPr lang="en-US"/>
          </a:p>
        </p:txBody>
      </p:sp>
    </p:spTree>
    <p:extLst>
      <p:ext uri="{BB962C8B-B14F-4D97-AF65-F5344CB8AC3E}">
        <p14:creationId xmlns:p14="http://schemas.microsoft.com/office/powerpoint/2010/main" val="9946676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45</a:t>
            </a:fld>
            <a:endParaRPr lang="en-US"/>
          </a:p>
        </p:txBody>
      </p:sp>
    </p:spTree>
    <p:extLst>
      <p:ext uri="{BB962C8B-B14F-4D97-AF65-F5344CB8AC3E}">
        <p14:creationId xmlns:p14="http://schemas.microsoft.com/office/powerpoint/2010/main" val="9572075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text between &lt;!-- and --&gt; is treated as a Comment – it does not affect the performance of any code before/after</a:t>
            </a:r>
          </a:p>
        </p:txBody>
      </p:sp>
      <p:sp>
        <p:nvSpPr>
          <p:cNvPr id="4" name="Slide Number Placeholder 3"/>
          <p:cNvSpPr>
            <a:spLocks noGrp="1"/>
          </p:cNvSpPr>
          <p:nvPr>
            <p:ph type="sldNum" sz="quarter" idx="5"/>
          </p:nvPr>
        </p:nvSpPr>
        <p:spPr/>
        <p:txBody>
          <a:bodyPr/>
          <a:lstStyle/>
          <a:p>
            <a:fld id="{1367401B-FB73-460B-B34B-AE2D26C8FE60}" type="slidenum">
              <a:rPr lang="en-US" smtClean="0"/>
              <a:t>46</a:t>
            </a:fld>
            <a:endParaRPr lang="en-US"/>
          </a:p>
        </p:txBody>
      </p:sp>
    </p:spTree>
    <p:extLst>
      <p:ext uri="{BB962C8B-B14F-4D97-AF65-F5344CB8AC3E}">
        <p14:creationId xmlns:p14="http://schemas.microsoft.com/office/powerpoint/2010/main" val="13034830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text between &lt;!-- and --&gt; is treated as a Comment – it does not affect the performance of any code before/after</a:t>
            </a:r>
          </a:p>
        </p:txBody>
      </p:sp>
      <p:sp>
        <p:nvSpPr>
          <p:cNvPr id="4" name="Slide Number Placeholder 3"/>
          <p:cNvSpPr>
            <a:spLocks noGrp="1"/>
          </p:cNvSpPr>
          <p:nvPr>
            <p:ph type="sldNum" sz="quarter" idx="5"/>
          </p:nvPr>
        </p:nvSpPr>
        <p:spPr/>
        <p:txBody>
          <a:bodyPr/>
          <a:lstStyle/>
          <a:p>
            <a:fld id="{1367401B-FB73-460B-B34B-AE2D26C8FE60}" type="slidenum">
              <a:rPr lang="en-US" smtClean="0"/>
              <a:t>47</a:t>
            </a:fld>
            <a:endParaRPr lang="en-US"/>
          </a:p>
        </p:txBody>
      </p:sp>
    </p:spTree>
    <p:extLst>
      <p:ext uri="{BB962C8B-B14F-4D97-AF65-F5344CB8AC3E}">
        <p14:creationId xmlns:p14="http://schemas.microsoft.com/office/powerpoint/2010/main" val="26812677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48</a:t>
            </a:fld>
            <a:endParaRPr lang="en-US"/>
          </a:p>
        </p:txBody>
      </p:sp>
    </p:spTree>
    <p:extLst>
      <p:ext uri="{BB962C8B-B14F-4D97-AF65-F5344CB8AC3E}">
        <p14:creationId xmlns:p14="http://schemas.microsoft.com/office/powerpoint/2010/main" val="4773005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1367401B-FB73-460B-B34B-AE2D26C8FE60}" type="slidenum">
              <a:rPr lang="en-US" smtClean="0"/>
              <a:t>50</a:t>
            </a:fld>
            <a:endParaRPr lang="en-US"/>
          </a:p>
        </p:txBody>
      </p:sp>
    </p:spTree>
    <p:extLst>
      <p:ext uri="{BB962C8B-B14F-4D97-AF65-F5344CB8AC3E}">
        <p14:creationId xmlns:p14="http://schemas.microsoft.com/office/powerpoint/2010/main" val="40760811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1367401B-FB73-460B-B34B-AE2D26C8FE60}" type="slidenum">
              <a:rPr lang="en-US" smtClean="0"/>
              <a:t>51</a:t>
            </a:fld>
            <a:endParaRPr lang="en-US"/>
          </a:p>
        </p:txBody>
      </p:sp>
    </p:spTree>
    <p:extLst>
      <p:ext uri="{BB962C8B-B14F-4D97-AF65-F5344CB8AC3E}">
        <p14:creationId xmlns:p14="http://schemas.microsoft.com/office/powerpoint/2010/main" val="1949398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Letters Configuration = </a:t>
            </a:r>
            <a:r>
              <a:rPr lang="en-US" dirty="0"/>
              <a:t>Allows staff to enable or disable a letter, configure the labels (text), configure the XSL, test the output of a letter, receive the XML of a specific letter, and determine how long letters are retained in attachments tab of the user</a:t>
            </a:r>
          </a:p>
        </p:txBody>
      </p:sp>
      <p:sp>
        <p:nvSpPr>
          <p:cNvPr id="4" name="Slide Number Placeholder 3"/>
          <p:cNvSpPr>
            <a:spLocks noGrp="1"/>
          </p:cNvSpPr>
          <p:nvPr>
            <p:ph type="sldNum" sz="quarter" idx="5"/>
          </p:nvPr>
        </p:nvSpPr>
        <p:spPr/>
        <p:txBody>
          <a:bodyPr/>
          <a:lstStyle/>
          <a:p>
            <a:fld id="{1367401B-FB73-460B-B34B-AE2D26C8FE60}" type="slidenum">
              <a:rPr lang="en-US" smtClean="0"/>
              <a:t>11</a:t>
            </a:fld>
            <a:endParaRPr lang="en-US"/>
          </a:p>
        </p:txBody>
      </p:sp>
    </p:spTree>
    <p:extLst>
      <p:ext uri="{BB962C8B-B14F-4D97-AF65-F5344CB8AC3E}">
        <p14:creationId xmlns:p14="http://schemas.microsoft.com/office/powerpoint/2010/main" val="21434061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1367401B-FB73-460B-B34B-AE2D26C8FE60}" type="slidenum">
              <a:rPr lang="en-US" smtClean="0"/>
              <a:t>52</a:t>
            </a:fld>
            <a:endParaRPr lang="en-US"/>
          </a:p>
        </p:txBody>
      </p:sp>
    </p:spTree>
    <p:extLst>
      <p:ext uri="{BB962C8B-B14F-4D97-AF65-F5344CB8AC3E}">
        <p14:creationId xmlns:p14="http://schemas.microsoft.com/office/powerpoint/2010/main" val="5441907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1367401B-FB73-460B-B34B-AE2D26C8FE60}" type="slidenum">
              <a:rPr lang="en-US" smtClean="0"/>
              <a:t>53</a:t>
            </a:fld>
            <a:endParaRPr lang="en-US"/>
          </a:p>
        </p:txBody>
      </p:sp>
    </p:spTree>
    <p:extLst>
      <p:ext uri="{BB962C8B-B14F-4D97-AF65-F5344CB8AC3E}">
        <p14:creationId xmlns:p14="http://schemas.microsoft.com/office/powerpoint/2010/main" val="34295022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1367401B-FB73-460B-B34B-AE2D26C8FE60}" type="slidenum">
              <a:rPr lang="en-US" smtClean="0"/>
              <a:t>54</a:t>
            </a:fld>
            <a:endParaRPr lang="en-US"/>
          </a:p>
        </p:txBody>
      </p:sp>
    </p:spTree>
    <p:extLst>
      <p:ext uri="{BB962C8B-B14F-4D97-AF65-F5344CB8AC3E}">
        <p14:creationId xmlns:p14="http://schemas.microsoft.com/office/powerpoint/2010/main" val="859827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1367401B-FB73-460B-B34B-AE2D26C8FE60}" type="slidenum">
              <a:rPr lang="en-US" smtClean="0"/>
              <a:t>55</a:t>
            </a:fld>
            <a:endParaRPr lang="en-US"/>
          </a:p>
        </p:txBody>
      </p:sp>
    </p:spTree>
    <p:extLst>
      <p:ext uri="{BB962C8B-B14F-4D97-AF65-F5344CB8AC3E}">
        <p14:creationId xmlns:p14="http://schemas.microsoft.com/office/powerpoint/2010/main" val="493413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1" dirty="0"/>
              <a:t>Letters Configuration = </a:t>
            </a:r>
            <a:r>
              <a:rPr lang="en-US" dirty="0"/>
              <a:t>Allows staff to enable or disable a letter, configure the labels (text), configure the XSL, test the output of a letter, receive the XML of a specific letter, and determine how long letters are retained in attachments tab of the user</a:t>
            </a:r>
          </a:p>
          <a:p>
            <a:pPr rtl="0"/>
            <a:endParaRPr lang="en-US" dirty="0"/>
          </a:p>
          <a:p>
            <a:pPr rtl="0"/>
            <a:r>
              <a:rPr lang="en-US" dirty="0"/>
              <a:t>By default, letters sent by Alma are retained indefinitely and available on the Attachments tab of the User Details (see Managing User Attachments).</a:t>
            </a:r>
          </a:p>
          <a:p>
            <a:pPr rtl="0"/>
            <a:r>
              <a:rPr lang="en-US" dirty="0"/>
              <a:t>On the Letters Configuration table, you can add and/or enable letters so that they are deleted after a certain number of days. For more information about mapping tables, see Mapping Tables.</a:t>
            </a:r>
          </a:p>
          <a:p>
            <a:pPr rtl="0"/>
            <a:r>
              <a:rPr lang="en-US" dirty="0"/>
              <a:t>A weekly job, Letters Purge with Retention, deletes all enabled letters, if they were created more than the configured number of days ago.</a:t>
            </a:r>
          </a:p>
          <a:p>
            <a:pPr rtl="0"/>
            <a:r>
              <a:rPr lang="en-US" dirty="0"/>
              <a:t>Restore letters’ retention table will restore the column, emptying all values.</a:t>
            </a:r>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12</a:t>
            </a:fld>
            <a:endParaRPr lang="en-US"/>
          </a:p>
        </p:txBody>
      </p:sp>
    </p:spTree>
    <p:extLst>
      <p:ext uri="{BB962C8B-B14F-4D97-AF65-F5344CB8AC3E}">
        <p14:creationId xmlns:p14="http://schemas.microsoft.com/office/powerpoint/2010/main" val="1277986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Opt</a:t>
            </a:r>
            <a:r>
              <a:rPr lang="en-US" b="1" dirty="0"/>
              <a:t> in/out</a:t>
            </a:r>
            <a:br>
              <a:rPr lang="en-US" dirty="0"/>
            </a:br>
            <a:r>
              <a:rPr lang="en-US" dirty="0"/>
              <a:t>Some notifications may be disabled for specific users or for bulk sets of users</a:t>
            </a:r>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13</a:t>
            </a:fld>
            <a:endParaRPr lang="en-US"/>
          </a:p>
        </p:txBody>
      </p:sp>
    </p:spTree>
    <p:extLst>
      <p:ext uri="{BB962C8B-B14F-4D97-AF65-F5344CB8AC3E}">
        <p14:creationId xmlns:p14="http://schemas.microsoft.com/office/powerpoint/2010/main" val="4173345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Opt</a:t>
            </a:r>
            <a:r>
              <a:rPr lang="en-US" b="1" dirty="0"/>
              <a:t> in/out</a:t>
            </a:r>
            <a:br>
              <a:rPr lang="en-US" dirty="0"/>
            </a:br>
            <a:r>
              <a:rPr lang="en-US" dirty="0"/>
              <a:t>Some notifications may be disabled for specific users or for bulk sets of users</a:t>
            </a:r>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14</a:t>
            </a:fld>
            <a:endParaRPr lang="en-US"/>
          </a:p>
        </p:txBody>
      </p:sp>
    </p:spTree>
    <p:extLst>
      <p:ext uri="{BB962C8B-B14F-4D97-AF65-F5344CB8AC3E}">
        <p14:creationId xmlns:p14="http://schemas.microsoft.com/office/powerpoint/2010/main" val="1547333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Components Configuration = </a:t>
            </a:r>
            <a:r>
              <a:rPr lang="en-US" sz="1200" b="0" i="0" kern="1200" dirty="0">
                <a:solidFill>
                  <a:schemeClr val="tx1"/>
                </a:solidFill>
                <a:effectLst/>
                <a:latin typeface="+mn-lt"/>
                <a:ea typeface="+mn-ea"/>
                <a:cs typeface="+mn-cs"/>
              </a:rPr>
              <a:t>Allows staff to customize templates and other components shared between letters. Components can be made up of labels and/or the template (XSL style sheet).</a:t>
            </a:r>
            <a:endParaRPr lang="en-US" b="1" dirty="0"/>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15</a:t>
            </a:fld>
            <a:endParaRPr lang="en-US"/>
          </a:p>
        </p:txBody>
      </p:sp>
    </p:spTree>
    <p:extLst>
      <p:ext uri="{BB962C8B-B14F-4D97-AF65-F5344CB8AC3E}">
        <p14:creationId xmlns:p14="http://schemas.microsoft.com/office/powerpoint/2010/main" val="4167262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Components Configuration = </a:t>
            </a:r>
            <a:r>
              <a:rPr lang="en-US" sz="1200" b="0" i="0" kern="1200" dirty="0">
                <a:solidFill>
                  <a:schemeClr val="tx1"/>
                </a:solidFill>
                <a:effectLst/>
                <a:latin typeface="+mn-lt"/>
                <a:ea typeface="+mn-ea"/>
                <a:cs typeface="+mn-cs"/>
              </a:rPr>
              <a:t>Allows staff to customize templates and other components shared between letters. Components can be made up of labels and/or the template (XSL style sheet).</a:t>
            </a:r>
            <a:endParaRPr lang="en-US" b="1" dirty="0"/>
          </a:p>
          <a:p>
            <a:endParaRPr lang="en-US" dirty="0"/>
          </a:p>
        </p:txBody>
      </p:sp>
      <p:sp>
        <p:nvSpPr>
          <p:cNvPr id="4" name="Slide Number Placeholder 3"/>
          <p:cNvSpPr>
            <a:spLocks noGrp="1"/>
          </p:cNvSpPr>
          <p:nvPr>
            <p:ph type="sldNum" sz="quarter" idx="5"/>
          </p:nvPr>
        </p:nvSpPr>
        <p:spPr/>
        <p:txBody>
          <a:bodyPr/>
          <a:lstStyle/>
          <a:p>
            <a:fld id="{1367401B-FB73-460B-B34B-AE2D26C8FE60}" type="slidenum">
              <a:rPr lang="en-US" smtClean="0"/>
              <a:t>16</a:t>
            </a:fld>
            <a:endParaRPr lang="en-US"/>
          </a:p>
        </p:txBody>
      </p:sp>
    </p:spTree>
    <p:extLst>
      <p:ext uri="{BB962C8B-B14F-4D97-AF65-F5344CB8AC3E}">
        <p14:creationId xmlns:p14="http://schemas.microsoft.com/office/powerpoint/2010/main" val="2990838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39948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245562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46735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593587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27128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45591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30388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9038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2020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15" r:id="rId4"/>
    <p:sldLayoutId id="2147483816" r:id="rId5"/>
    <p:sldLayoutId id="2147483817" r:id="rId6"/>
    <p:sldLayoutId id="2147483805" r:id="rId7"/>
    <p:sldLayoutId id="2147483768" r:id="rId8"/>
    <p:sldLayoutId id="2147483756" r:id="rId9"/>
    <p:sldLayoutId id="2147483796" r:id="rId10"/>
    <p:sldLayoutId id="2147483758" r:id="rId11"/>
    <p:sldLayoutId id="2147483791" r:id="rId12"/>
    <p:sldLayoutId id="2147483763" r:id="rId13"/>
    <p:sldLayoutId id="2147483803" r:id="rId14"/>
    <p:sldLayoutId id="2147483807" r:id="rId15"/>
    <p:sldLayoutId id="2147483804" r:id="rId16"/>
    <p:sldLayoutId id="2147483810" r:id="rId17"/>
    <p:sldLayoutId id="2147483818" r:id="rId18"/>
    <p:sldLayoutId id="2147483793" r:id="rId19"/>
    <p:sldLayoutId id="2147483802" r:id="rId20"/>
    <p:sldLayoutId id="2147483813" r:id="rId21"/>
    <p:sldLayoutId id="2147483814"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exlibrisgroup.com/events/" TargetMode="External"/><Relationship Id="rId2" Type="http://schemas.openxmlformats.org/officeDocument/2006/relationships/slideLayout" Target="../slideLayouts/slideLayout1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7.wmf"/><Relationship Id="rId1" Type="http://schemas.openxmlformats.org/officeDocument/2006/relationships/slideLayout" Target="../slideLayouts/slideLayout9.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47.png"/><Relationship Id="rId4" Type="http://schemas.openxmlformats.org/officeDocument/2006/relationships/image" Target="../media/image27.wmf"/></Relationships>
</file>

<file path=ppt/slides/_rels/slide2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52.png"/><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8.jpeg"/><Relationship Id="rId7" Type="http://schemas.openxmlformats.org/officeDocument/2006/relationships/diagramColors" Target="../diagrams/colors2.xm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3.xml"/><Relationship Id="rId1" Type="http://schemas.openxmlformats.org/officeDocument/2006/relationships/slideLayout" Target="../slideLayouts/slideLayout9.xml"/><Relationship Id="rId5" Type="http://schemas.openxmlformats.org/officeDocument/2006/relationships/image" Target="../media/image58.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63.png"/><Relationship Id="rId5" Type="http://schemas.openxmlformats.org/officeDocument/2006/relationships/image" Target="../media/image60.png"/><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6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65.png"/></Relationships>
</file>

<file path=ppt/slides/_rels/slide4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1.xml"/><Relationship Id="rId1" Type="http://schemas.openxmlformats.org/officeDocument/2006/relationships/slideLayout" Target="../slideLayouts/slideLayout9.xml"/><Relationship Id="rId5" Type="http://schemas.openxmlformats.org/officeDocument/2006/relationships/image" Target="../media/image67.png"/><Relationship Id="rId4" Type="http://schemas.openxmlformats.org/officeDocument/2006/relationships/image" Target="../media/image66.png"/></Relationships>
</file>

<file path=ppt/slides/_rels/slide43.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2.xml"/><Relationship Id="rId1" Type="http://schemas.openxmlformats.org/officeDocument/2006/relationships/slideLayout" Target="../slideLayouts/slideLayout9.xml"/><Relationship Id="rId5" Type="http://schemas.openxmlformats.org/officeDocument/2006/relationships/image" Target="../media/image32.png"/><Relationship Id="rId4" Type="http://schemas.openxmlformats.org/officeDocument/2006/relationships/image" Target="../media/image43.png"/></Relationships>
</file>

<file path=ppt/slides/_rels/slide44.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3.xml"/><Relationship Id="rId1" Type="http://schemas.openxmlformats.org/officeDocument/2006/relationships/slideLayout" Target="../slideLayouts/slideLayout9.xml"/><Relationship Id="rId5" Type="http://schemas.openxmlformats.org/officeDocument/2006/relationships/image" Target="../media/image69.png"/><Relationship Id="rId4" Type="http://schemas.openxmlformats.org/officeDocument/2006/relationships/image" Target="../media/image68.png"/></Relationships>
</file>

<file path=ppt/slides/_rels/slide4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4.xml"/><Relationship Id="rId1" Type="http://schemas.openxmlformats.org/officeDocument/2006/relationships/slideLayout" Target="../slideLayouts/slideLayout9.xml"/><Relationship Id="rId4" Type="http://schemas.openxmlformats.org/officeDocument/2006/relationships/image" Target="../media/image70.png"/></Relationships>
</file>

<file path=ppt/slides/_rels/slide4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37.xml"/><Relationship Id="rId1" Type="http://schemas.openxmlformats.org/officeDocument/2006/relationships/slideLayout" Target="../slideLayouts/slideLayout9.xml"/><Relationship Id="rId4" Type="http://schemas.openxmlformats.org/officeDocument/2006/relationships/image" Target="../media/image7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8.xml"/><Relationship Id="rId1" Type="http://schemas.openxmlformats.org/officeDocument/2006/relationships/slideLayout" Target="../slideLayouts/slideLayout9.xml"/><Relationship Id="rId4" Type="http://schemas.openxmlformats.org/officeDocument/2006/relationships/image" Target="../media/image72.png"/></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9.xml"/><Relationship Id="rId5" Type="http://schemas.openxmlformats.org/officeDocument/2006/relationships/image" Target="../media/image74.png"/><Relationship Id="rId4" Type="http://schemas.openxmlformats.org/officeDocument/2006/relationships/image" Target="../media/image73.png"/></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0.xml"/><Relationship Id="rId1" Type="http://schemas.openxmlformats.org/officeDocument/2006/relationships/slideLayout" Target="../slideLayouts/slideLayout9.xml"/><Relationship Id="rId4" Type="http://schemas.openxmlformats.org/officeDocument/2006/relationships/image" Target="../media/image75.png"/></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1.xml"/><Relationship Id="rId1" Type="http://schemas.openxmlformats.org/officeDocument/2006/relationships/slideLayout" Target="../slideLayouts/slideLayout9.xml"/><Relationship Id="rId4" Type="http://schemas.openxmlformats.org/officeDocument/2006/relationships/image" Target="../media/image76.png"/></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2.xml"/><Relationship Id="rId1" Type="http://schemas.openxmlformats.org/officeDocument/2006/relationships/slideLayout" Target="../slideLayouts/slideLayout9.xml"/><Relationship Id="rId4" Type="http://schemas.openxmlformats.org/officeDocument/2006/relationships/image" Target="../media/image77.png"/></Relationships>
</file>

<file path=ppt/slides/_rels/slide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9.xml"/><Relationship Id="rId4" Type="http://schemas.openxmlformats.org/officeDocument/2006/relationships/image" Target="../media/image78.png"/></Relationships>
</file>

<file path=ppt/slides/_rels/slide56.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50Administration/050Configuring_General_Alma_Functions/070Configuring_Alma_Letters" TargetMode="Externa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hyperlink" Target="https://knowledge.exlibrisgroup.com/Alma/Training/Extended_Training/Presentations_and_Documents_-_Letters" TargetMode="Externa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hyperlink" Target="https://developers.exlibrisgroup.com/blog/alma-letters-xml-samples-for-working-on-xsl-customization/" TargetMode="Externa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7.wmf"/><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C23CA1-D6BA-46E3-8FE4-2D4223E8D978}"/>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146586-7EC2-481D-848F-8CE41EB2DE6C}" type="slidenum">
              <a:rPr kumimoji="0" lang="en-US" sz="1000" b="0" i="0" u="none" strike="noStrike" kern="1200" cap="none" spc="0" normalizeH="0" baseline="0" noProof="0" smtClean="0">
                <a:ln>
                  <a:noFill/>
                </a:ln>
                <a:solidFill>
                  <a:srgbClr val="787878"/>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000" b="0" i="0" u="none" strike="noStrike" kern="1200" cap="none" spc="0" normalizeH="0" baseline="0" noProof="0" dirty="0">
              <a:ln>
                <a:noFill/>
              </a:ln>
              <a:solidFill>
                <a:srgbClr val="787878"/>
              </a:solidFill>
              <a:effectLst/>
              <a:uLnTx/>
              <a:uFillTx/>
              <a:latin typeface="Calibri"/>
              <a:ea typeface="+mn-ea"/>
              <a:cs typeface="+mn-cs"/>
            </a:endParaRPr>
          </a:p>
        </p:txBody>
      </p:sp>
      <p:sp>
        <p:nvSpPr>
          <p:cNvPr id="5" name="Title 4">
            <a:extLst>
              <a:ext uri="{FF2B5EF4-FFF2-40B4-BE49-F238E27FC236}">
                <a16:creationId xmlns:a16="http://schemas.microsoft.com/office/drawing/2014/main" id="{8FCE924C-86A1-484B-8BF1-91E727539E63}"/>
              </a:ext>
            </a:extLst>
          </p:cNvPr>
          <p:cNvSpPr>
            <a:spLocks noGrp="1"/>
          </p:cNvSpPr>
          <p:nvPr>
            <p:ph type="title"/>
          </p:nvPr>
        </p:nvSpPr>
        <p:spPr>
          <a:xfrm>
            <a:off x="179512" y="60943"/>
            <a:ext cx="8424936" cy="576064"/>
          </a:xfrm>
        </p:spPr>
        <p:txBody>
          <a:bodyPr>
            <a:noAutofit/>
          </a:bodyPr>
          <a:lstStyle/>
          <a:p>
            <a:r>
              <a:rPr lang="en-US" sz="4800" dirty="0"/>
              <a:t>Best of Knowledge Days 2020</a:t>
            </a:r>
          </a:p>
        </p:txBody>
      </p:sp>
      <p:graphicFrame>
        <p:nvGraphicFramePr>
          <p:cNvPr id="8" name="Table 8">
            <a:extLst>
              <a:ext uri="{FF2B5EF4-FFF2-40B4-BE49-F238E27FC236}">
                <a16:creationId xmlns:a16="http://schemas.microsoft.com/office/drawing/2014/main" id="{35DB6D64-C021-45FB-8498-98D715F76C2B}"/>
              </a:ext>
            </a:extLst>
          </p:cNvPr>
          <p:cNvGraphicFramePr>
            <a:graphicFrameLocks noGrp="1"/>
          </p:cNvGraphicFramePr>
          <p:nvPr/>
        </p:nvGraphicFramePr>
        <p:xfrm>
          <a:off x="431540" y="888237"/>
          <a:ext cx="5400600" cy="3242960"/>
        </p:xfrm>
        <a:graphic>
          <a:graphicData uri="http://schemas.openxmlformats.org/drawingml/2006/table">
            <a:tbl>
              <a:tblPr firstRow="1" bandRow="1">
                <a:tableStyleId>{5C22544A-7EE6-4342-B048-85BDC9FD1C3A}</a:tableStyleId>
              </a:tblPr>
              <a:tblGrid>
                <a:gridCol w="1176905">
                  <a:extLst>
                    <a:ext uri="{9D8B030D-6E8A-4147-A177-3AD203B41FA5}">
                      <a16:colId xmlns:a16="http://schemas.microsoft.com/office/drawing/2014/main" val="3846256873"/>
                    </a:ext>
                  </a:extLst>
                </a:gridCol>
                <a:gridCol w="4223695">
                  <a:extLst>
                    <a:ext uri="{9D8B030D-6E8A-4147-A177-3AD203B41FA5}">
                      <a16:colId xmlns:a16="http://schemas.microsoft.com/office/drawing/2014/main" val="3884594571"/>
                    </a:ext>
                  </a:extLst>
                </a:gridCol>
              </a:tblGrid>
              <a:tr h="324296">
                <a:tc>
                  <a:txBody>
                    <a:bodyPr/>
                    <a:lstStyle/>
                    <a:p>
                      <a:r>
                        <a:rPr lang="en-US" sz="1200" b="0" dirty="0">
                          <a:solidFill>
                            <a:schemeClr val="tx1"/>
                          </a:solidFill>
                        </a:rPr>
                        <a:t>May 6</a:t>
                      </a:r>
                      <a:r>
                        <a:rPr lang="en-US" sz="1200" b="0" baseline="30000" dirty="0">
                          <a:solidFill>
                            <a:schemeClr val="tx1"/>
                          </a:solidFill>
                        </a:rPr>
                        <a:t>th</a:t>
                      </a:r>
                      <a:r>
                        <a:rPr lang="en-US" sz="1200" b="0"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rPr>
                        <a:t>Using Alma Analytics to Perform Overlap Analysis &amp; Deselection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1415589"/>
                  </a:ext>
                </a:extLst>
              </a:tr>
              <a:tr h="324296">
                <a:tc>
                  <a:txBody>
                    <a:bodyPr/>
                    <a:lstStyle/>
                    <a:p>
                      <a:r>
                        <a:rPr lang="en-US" sz="1200" dirty="0"/>
                        <a:t>May 7</a:t>
                      </a:r>
                      <a:r>
                        <a:rPr lang="en-US" sz="1200" baseline="30000" dirty="0"/>
                        <a:t>th</a:t>
                      </a:r>
                      <a:r>
                        <a:rPr lang="en-US" sz="1200" dirty="0"/>
                        <a:t> &amp; 8</a:t>
                      </a:r>
                      <a:r>
                        <a:rPr lang="en-US" sz="1200" baseline="30000" dirty="0"/>
                        <a:t>th</a:t>
                      </a:r>
                      <a:r>
                        <a:rPr lang="en-US" sz="1200" dirty="0"/>
                        <a:t>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Reveal Alma Analytics for Resource Management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6883260"/>
                  </a:ext>
                </a:extLst>
              </a:tr>
              <a:tr h="324296">
                <a:tc>
                  <a:txBody>
                    <a:bodyPr/>
                    <a:lstStyle/>
                    <a:p>
                      <a:r>
                        <a:rPr lang="en-US" sz="1200" dirty="0"/>
                        <a:t>May 11</a:t>
                      </a:r>
                      <a:r>
                        <a:rPr lang="en-US" sz="1200" baseline="30000" dirty="0"/>
                        <a:t>th</a:t>
                      </a:r>
                      <a:r>
                        <a:rPr lang="en-US" sz="1200" dirty="0"/>
                        <a:t> &amp; 12</a:t>
                      </a:r>
                      <a:r>
                        <a:rPr lang="en-US" sz="1200" baseline="30000" dirty="0"/>
                        <a:t>th</a:t>
                      </a:r>
                      <a:r>
                        <a:rPr lang="en-US" sz="1200" dirty="0"/>
                        <a:t>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Investigate Alma Analytics for Acquisitions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34153"/>
                  </a:ext>
                </a:extLst>
              </a:tr>
              <a:tr h="324296">
                <a:tc>
                  <a:txBody>
                    <a:bodyPr/>
                    <a:lstStyle/>
                    <a:p>
                      <a:r>
                        <a:rPr lang="en-US" sz="1200" dirty="0"/>
                        <a:t>May 13</a:t>
                      </a:r>
                      <a:r>
                        <a:rPr lang="en-US" sz="1200" baseline="30000" dirty="0"/>
                        <a:t>th</a:t>
                      </a:r>
                      <a:r>
                        <a:rPr lang="en-US" sz="1200" dirty="0"/>
                        <a:t> &amp; 14</a:t>
                      </a:r>
                      <a:r>
                        <a:rPr lang="en-US" sz="1200" baseline="30000" dirty="0"/>
                        <a:t>th</a:t>
                      </a:r>
                      <a:r>
                        <a:rPr lang="en-US" sz="1200" dirty="0"/>
                        <a:t>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Managing Electronic Resources: Advanced Topic</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2321819"/>
                  </a:ext>
                </a:extLst>
              </a:tr>
              <a:tr h="324296">
                <a:tc>
                  <a:txBody>
                    <a:bodyPr/>
                    <a:lstStyle/>
                    <a:p>
                      <a:r>
                        <a:rPr lang="en-US" sz="1200" dirty="0"/>
                        <a:t>May 14</a:t>
                      </a:r>
                      <a:r>
                        <a:rPr lang="en-US" sz="1200" baseline="30000" dirty="0"/>
                        <a:t>th</a:t>
                      </a:r>
                      <a:r>
                        <a:rPr lang="en-US" sz="1200" dirty="0"/>
                        <a:t> &amp; 15</a:t>
                      </a:r>
                      <a:r>
                        <a:rPr lang="en-US" sz="1200" baseline="30000" dirty="0"/>
                        <a:t>th</a:t>
                      </a:r>
                      <a:r>
                        <a:rPr lang="en-US" sz="1200" dirty="0"/>
                        <a:t>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Letter Configuration and XSL Customization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25590270"/>
                  </a:ext>
                </a:extLst>
              </a:tr>
              <a:tr h="324296">
                <a:tc>
                  <a:txBody>
                    <a:bodyPr/>
                    <a:lstStyle/>
                    <a:p>
                      <a:r>
                        <a:rPr lang="en-US" sz="1200" dirty="0"/>
                        <a:t>May 18</a:t>
                      </a:r>
                      <a:r>
                        <a:rPr lang="en-US" sz="1200" baseline="30000" dirty="0"/>
                        <a:t>th</a:t>
                      </a:r>
                      <a:r>
                        <a:rPr lang="en-US" sz="1200" dirty="0"/>
                        <a:t> &amp; 19</a:t>
                      </a:r>
                      <a:r>
                        <a:rPr lang="en-US" sz="1200" baseline="30000" dirty="0"/>
                        <a:t>th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Intro to Primo Analytics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7241990"/>
                  </a:ext>
                </a:extLst>
              </a:tr>
              <a:tr h="324296">
                <a:tc>
                  <a:txBody>
                    <a:bodyPr/>
                    <a:lstStyle/>
                    <a:p>
                      <a:r>
                        <a:rPr lang="en-US" sz="1200" dirty="0"/>
                        <a:t>May 20</a:t>
                      </a:r>
                      <a:r>
                        <a:rPr lang="en-US" sz="1200" baseline="30000" dirty="0"/>
                        <a:t>th</a:t>
                      </a:r>
                      <a:r>
                        <a:rPr lang="en-US" sz="1200" dirty="0"/>
                        <a:t> &amp; 21</a:t>
                      </a:r>
                      <a:r>
                        <a:rPr lang="en-US" sz="1200" baseline="30000" dirty="0"/>
                        <a:t>st</a:t>
                      </a:r>
                      <a:r>
                        <a:rPr lang="en-US" sz="1200" dirty="0"/>
                        <a:t>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Explore Alma Analytics for Fulfillment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3453670"/>
                  </a:ext>
                </a:extLst>
              </a:tr>
              <a:tr h="324296">
                <a:tc>
                  <a:txBody>
                    <a:bodyPr/>
                    <a:lstStyle/>
                    <a:p>
                      <a:r>
                        <a:rPr lang="en-US" sz="1200" dirty="0"/>
                        <a:t>May 21</a:t>
                      </a:r>
                      <a:r>
                        <a:rPr lang="en-US" sz="1200" baseline="30000" dirty="0"/>
                        <a:t>st</a:t>
                      </a:r>
                      <a:r>
                        <a:rPr lang="en-US" sz="1200" dirty="0"/>
                        <a:t> &amp; 22</a:t>
                      </a:r>
                      <a:r>
                        <a:rPr lang="en-US" sz="1200" baseline="30000" dirty="0"/>
                        <a:t>nd</a:t>
                      </a:r>
                      <a:r>
                        <a:rPr lang="en-US" sz="1200" dirty="0"/>
                        <a:t>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APIs and Integrations for the Non-Technological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520099"/>
                  </a:ext>
                </a:extLst>
              </a:tr>
              <a:tr h="324296">
                <a:tc>
                  <a:txBody>
                    <a:bodyPr/>
                    <a:lstStyle/>
                    <a:p>
                      <a:r>
                        <a:rPr lang="en-US" sz="1200" dirty="0"/>
                        <a:t>May 27</a:t>
                      </a:r>
                      <a:r>
                        <a:rPr lang="en-US" sz="1200" baseline="30000" dirty="0"/>
                        <a:t>th</a:t>
                      </a:r>
                      <a:r>
                        <a:rPr lang="en-US" sz="1200" dirty="0"/>
                        <a:t> &amp; 28</a:t>
                      </a:r>
                      <a:r>
                        <a:rPr lang="en-US" sz="1200" baseline="30000" dirty="0"/>
                        <a:t>th</a:t>
                      </a:r>
                      <a:r>
                        <a:rPr lang="en-US" sz="1200" dirty="0"/>
                        <a:t>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a:t>Optimize and Streamline Alma Workflows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5646757"/>
                  </a:ext>
                </a:extLst>
              </a:tr>
              <a:tr h="324296">
                <a:tc>
                  <a:txBody>
                    <a:bodyPr/>
                    <a:lstStyle/>
                    <a:p>
                      <a:r>
                        <a:rPr lang="en-US" sz="1200" dirty="0"/>
                        <a:t>May 28</a:t>
                      </a:r>
                      <a:r>
                        <a:rPr lang="en-US" sz="1200" baseline="30000" dirty="0"/>
                        <a:t>th</a:t>
                      </a:r>
                      <a:r>
                        <a:rPr lang="en-US" sz="1200" dirty="0"/>
                        <a:t> &amp; 29</a:t>
                      </a:r>
                      <a:r>
                        <a:rPr lang="en-US" sz="1200" baseline="30000" dirty="0"/>
                        <a:t>th</a:t>
                      </a:r>
                      <a:r>
                        <a:rPr lang="en-US" sz="1200" dirty="0"/>
                        <a:t> </a:t>
                      </a:r>
                      <a:endParaRPr lang="en-US"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Effective Usage of Primo Analytics Reports and Dashboards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5238766"/>
                  </a:ext>
                </a:extLst>
              </a:tr>
            </a:tbl>
          </a:graphicData>
        </a:graphic>
      </p:graphicFrame>
      <p:sp>
        <p:nvSpPr>
          <p:cNvPr id="3" name="TextBox 2">
            <a:extLst>
              <a:ext uri="{FF2B5EF4-FFF2-40B4-BE49-F238E27FC236}">
                <a16:creationId xmlns:a16="http://schemas.microsoft.com/office/drawing/2014/main" id="{06529030-26FE-44F6-830F-8F9D5BE5B714}"/>
              </a:ext>
            </a:extLst>
          </p:cNvPr>
          <p:cNvSpPr txBox="1"/>
          <p:nvPr/>
        </p:nvSpPr>
        <p:spPr>
          <a:xfrm>
            <a:off x="251520" y="4203205"/>
            <a:ext cx="5760640"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Calibri"/>
                <a:ea typeface="+mn-ea"/>
                <a:cs typeface="+mn-cs"/>
                <a:hlinkClick r:id="rId3"/>
              </a:rPr>
              <a:t>https://www.exlibrisgroup.com/events/</a:t>
            </a:r>
            <a:endParaRPr kumimoji="0" lang="en-US" sz="2600" b="0" i="0" u="none" strike="noStrike" kern="1200" cap="none" spc="0" normalizeH="0" baseline="0" noProof="0" dirty="0">
              <a:ln>
                <a:noFill/>
              </a:ln>
              <a:solidFill>
                <a:srgbClr val="000000"/>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852776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General Letter Management</a:t>
            </a:r>
          </a:p>
        </p:txBody>
      </p:sp>
      <p:pic>
        <p:nvPicPr>
          <p:cNvPr id="4" name="Content Placeholder 3">
            <a:extLst>
              <a:ext uri="{FF2B5EF4-FFF2-40B4-BE49-F238E27FC236}">
                <a16:creationId xmlns:a16="http://schemas.microsoft.com/office/drawing/2014/main" id="{54E18D23-AEEA-4BDE-947E-9C1A818E39ED}"/>
              </a:ext>
            </a:extLst>
          </p:cNvPr>
          <p:cNvPicPr>
            <a:picLocks noGrp="1" noChangeAspect="1"/>
          </p:cNvPicPr>
          <p:nvPr>
            <p:ph idx="1"/>
          </p:nvPr>
        </p:nvPicPr>
        <p:blipFill>
          <a:blip r:embed="rId3"/>
          <a:stretch>
            <a:fillRect/>
          </a:stretch>
        </p:blipFill>
        <p:spPr>
          <a:xfrm>
            <a:off x="395288" y="1253836"/>
            <a:ext cx="5811837" cy="3015240"/>
          </a:xfrm>
          <a:prstGeom prst="rect">
            <a:avLst/>
          </a:prstGeom>
          <a:ln w="28575">
            <a:solidFill>
              <a:srgbClr val="50CFDA"/>
            </a:solidFill>
          </a:ln>
        </p:spPr>
      </p:pic>
      <p:pic>
        <p:nvPicPr>
          <p:cNvPr id="1026" name="Picture 2" descr="High quality illustration of modern digital tablet with business media website on a screen. Isolated on white background.">
            <a:extLst>
              <a:ext uri="{FF2B5EF4-FFF2-40B4-BE49-F238E27FC236}">
                <a16:creationId xmlns:a16="http://schemas.microsoft.com/office/drawing/2014/main" id="{206DAC02-D755-45C1-BD02-59D83782FFD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655333" y="1959682"/>
            <a:ext cx="2093131"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0278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General Letter Management</a:t>
            </a:r>
          </a:p>
        </p:txBody>
      </p:sp>
      <p:pic>
        <p:nvPicPr>
          <p:cNvPr id="1026" name="Picture 2" descr="High quality illustration of modern digital tablet with business media website on a screen. Isolated on white background.">
            <a:extLst>
              <a:ext uri="{FF2B5EF4-FFF2-40B4-BE49-F238E27FC236}">
                <a16:creationId xmlns:a16="http://schemas.microsoft.com/office/drawing/2014/main" id="{206DAC02-D755-45C1-BD02-59D83782FFD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655333" y="1959682"/>
            <a:ext cx="2093131" cy="12241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55AD9E0-26BE-4EE5-AE0E-E42FE1B1E7BE}"/>
              </a:ext>
            </a:extLst>
          </p:cNvPr>
          <p:cNvPicPr>
            <a:picLocks noChangeAspect="1"/>
          </p:cNvPicPr>
          <p:nvPr/>
        </p:nvPicPr>
        <p:blipFill>
          <a:blip r:embed="rId4"/>
          <a:stretch>
            <a:fillRect/>
          </a:stretch>
        </p:blipFill>
        <p:spPr>
          <a:xfrm>
            <a:off x="395536" y="646479"/>
            <a:ext cx="4821558" cy="2465635"/>
          </a:xfrm>
          <a:prstGeom prst="rect">
            <a:avLst/>
          </a:prstGeom>
          <a:ln w="28575">
            <a:solidFill>
              <a:srgbClr val="50CFDA"/>
            </a:solidFill>
          </a:ln>
        </p:spPr>
      </p:pic>
      <p:pic>
        <p:nvPicPr>
          <p:cNvPr id="8" name="Picture 7">
            <a:extLst>
              <a:ext uri="{FF2B5EF4-FFF2-40B4-BE49-F238E27FC236}">
                <a16:creationId xmlns:a16="http://schemas.microsoft.com/office/drawing/2014/main" id="{F92FC009-9750-4415-A045-DD029D26223D}"/>
              </a:ext>
            </a:extLst>
          </p:cNvPr>
          <p:cNvPicPr>
            <a:picLocks noChangeAspect="1"/>
          </p:cNvPicPr>
          <p:nvPr/>
        </p:nvPicPr>
        <p:blipFill>
          <a:blip r:embed="rId5"/>
          <a:stretch>
            <a:fillRect/>
          </a:stretch>
        </p:blipFill>
        <p:spPr>
          <a:xfrm>
            <a:off x="770207" y="1608066"/>
            <a:ext cx="4792295" cy="2367824"/>
          </a:xfrm>
          <a:prstGeom prst="rect">
            <a:avLst/>
          </a:prstGeom>
          <a:ln w="28575">
            <a:solidFill>
              <a:srgbClr val="50CFDA"/>
            </a:solidFill>
          </a:ln>
        </p:spPr>
      </p:pic>
      <p:pic>
        <p:nvPicPr>
          <p:cNvPr id="10" name="Picture 9">
            <a:extLst>
              <a:ext uri="{FF2B5EF4-FFF2-40B4-BE49-F238E27FC236}">
                <a16:creationId xmlns:a16="http://schemas.microsoft.com/office/drawing/2014/main" id="{42A7610E-89ED-45C0-8A06-214049CDA429}"/>
              </a:ext>
            </a:extLst>
          </p:cNvPr>
          <p:cNvPicPr>
            <a:picLocks noChangeAspect="1"/>
          </p:cNvPicPr>
          <p:nvPr/>
        </p:nvPicPr>
        <p:blipFill>
          <a:blip r:embed="rId6"/>
          <a:stretch>
            <a:fillRect/>
          </a:stretch>
        </p:blipFill>
        <p:spPr>
          <a:xfrm>
            <a:off x="1124913" y="2715766"/>
            <a:ext cx="4782998" cy="2123899"/>
          </a:xfrm>
          <a:prstGeom prst="rect">
            <a:avLst/>
          </a:prstGeom>
          <a:ln w="28575">
            <a:solidFill>
              <a:srgbClr val="50CFDA"/>
            </a:solidFill>
          </a:ln>
        </p:spPr>
      </p:pic>
    </p:spTree>
    <p:extLst>
      <p:ext uri="{BB962C8B-B14F-4D97-AF65-F5344CB8AC3E}">
        <p14:creationId xmlns:p14="http://schemas.microsoft.com/office/powerpoint/2010/main" val="292397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General Letter Management</a:t>
            </a:r>
          </a:p>
        </p:txBody>
      </p:sp>
      <p:pic>
        <p:nvPicPr>
          <p:cNvPr id="1026" name="Picture 2" descr="High quality illustration of modern digital tablet with business media website on a screen. Isolated on white background.">
            <a:extLst>
              <a:ext uri="{FF2B5EF4-FFF2-40B4-BE49-F238E27FC236}">
                <a16:creationId xmlns:a16="http://schemas.microsoft.com/office/drawing/2014/main" id="{206DAC02-D755-45C1-BD02-59D83782FFD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655333" y="1959682"/>
            <a:ext cx="2093131" cy="1224136"/>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6">
            <a:extLst>
              <a:ext uri="{FF2B5EF4-FFF2-40B4-BE49-F238E27FC236}">
                <a16:creationId xmlns:a16="http://schemas.microsoft.com/office/drawing/2014/main" id="{BE9EFB16-CC3B-49E9-AEC9-416C091F1207}"/>
              </a:ext>
            </a:extLst>
          </p:cNvPr>
          <p:cNvPicPr>
            <a:picLocks noGrp="1" noChangeAspect="1"/>
          </p:cNvPicPr>
          <p:nvPr>
            <p:ph idx="1"/>
          </p:nvPr>
        </p:nvPicPr>
        <p:blipFill>
          <a:blip r:embed="rId4"/>
          <a:stretch>
            <a:fillRect/>
          </a:stretch>
        </p:blipFill>
        <p:spPr>
          <a:xfrm>
            <a:off x="395288" y="1123063"/>
            <a:ext cx="5811837" cy="3276786"/>
          </a:xfrm>
          <a:prstGeom prst="rect">
            <a:avLst/>
          </a:prstGeom>
          <a:ln w="28575">
            <a:solidFill>
              <a:srgbClr val="50CFDA"/>
            </a:solidFill>
          </a:ln>
        </p:spPr>
      </p:pic>
    </p:spTree>
    <p:extLst>
      <p:ext uri="{BB962C8B-B14F-4D97-AF65-F5344CB8AC3E}">
        <p14:creationId xmlns:p14="http://schemas.microsoft.com/office/powerpoint/2010/main" val="2643280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General Letter Management</a:t>
            </a:r>
          </a:p>
        </p:txBody>
      </p:sp>
      <p:pic>
        <p:nvPicPr>
          <p:cNvPr id="1026" name="Picture 2" descr="High quality illustration of modern digital tablet with business media website on a screen. Isolated on white background.">
            <a:extLst>
              <a:ext uri="{FF2B5EF4-FFF2-40B4-BE49-F238E27FC236}">
                <a16:creationId xmlns:a16="http://schemas.microsoft.com/office/drawing/2014/main" id="{206DAC02-D755-45C1-BD02-59D83782FFD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655333" y="1959682"/>
            <a:ext cx="2093131" cy="122413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A85624E7-A757-421B-9AA1-AA7A1EA17A69}"/>
              </a:ext>
            </a:extLst>
          </p:cNvPr>
          <p:cNvSpPr>
            <a:spLocks noGrp="1"/>
          </p:cNvSpPr>
          <p:nvPr>
            <p:ph idx="1"/>
          </p:nvPr>
        </p:nvSpPr>
        <p:spPr/>
        <p:txBody>
          <a:bodyPr/>
          <a:lstStyle/>
          <a:p>
            <a:pPr marL="0" indent="0">
              <a:buNone/>
            </a:pPr>
            <a:r>
              <a:rPr lang="en-US" dirty="0"/>
              <a:t>Configuration &gt; User Management &gt; User Details &gt; Library Notices </a:t>
            </a:r>
            <a:r>
              <a:rPr lang="en-US" dirty="0" err="1"/>
              <a:t>Opt</a:t>
            </a:r>
            <a:r>
              <a:rPr lang="en-US" dirty="0"/>
              <a:t> In</a:t>
            </a:r>
          </a:p>
          <a:p>
            <a:endParaRPr lang="en-US" dirty="0"/>
          </a:p>
        </p:txBody>
      </p:sp>
      <p:pic>
        <p:nvPicPr>
          <p:cNvPr id="6" name="Picture 5">
            <a:extLst>
              <a:ext uri="{FF2B5EF4-FFF2-40B4-BE49-F238E27FC236}">
                <a16:creationId xmlns:a16="http://schemas.microsoft.com/office/drawing/2014/main" id="{2420613A-C6C3-4721-BAF6-357DA9142342}"/>
              </a:ext>
            </a:extLst>
          </p:cNvPr>
          <p:cNvPicPr>
            <a:picLocks noChangeAspect="1"/>
          </p:cNvPicPr>
          <p:nvPr/>
        </p:nvPicPr>
        <p:blipFill>
          <a:blip r:embed="rId4"/>
          <a:stretch>
            <a:fillRect/>
          </a:stretch>
        </p:blipFill>
        <p:spPr>
          <a:xfrm>
            <a:off x="395535" y="1563638"/>
            <a:ext cx="5787635" cy="2914054"/>
          </a:xfrm>
          <a:prstGeom prst="rect">
            <a:avLst/>
          </a:prstGeom>
          <a:ln w="28575">
            <a:solidFill>
              <a:srgbClr val="50CFDA"/>
            </a:solidFill>
          </a:ln>
        </p:spPr>
      </p:pic>
    </p:spTree>
    <p:extLst>
      <p:ext uri="{BB962C8B-B14F-4D97-AF65-F5344CB8AC3E}">
        <p14:creationId xmlns:p14="http://schemas.microsoft.com/office/powerpoint/2010/main" val="3055058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General Letter Management</a:t>
            </a:r>
          </a:p>
        </p:txBody>
      </p:sp>
      <p:pic>
        <p:nvPicPr>
          <p:cNvPr id="1026" name="Picture 2" descr="High quality illustration of modern digital tablet with business media website on a screen. Isolated on white background.">
            <a:extLst>
              <a:ext uri="{FF2B5EF4-FFF2-40B4-BE49-F238E27FC236}">
                <a16:creationId xmlns:a16="http://schemas.microsoft.com/office/drawing/2014/main" id="{206DAC02-D755-45C1-BD02-59D83782FFD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655333" y="1959682"/>
            <a:ext cx="2093131" cy="12241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6ABED9A-88B2-40EE-9570-B8EDDE40C9C5}"/>
              </a:ext>
            </a:extLst>
          </p:cNvPr>
          <p:cNvPicPr>
            <a:picLocks noChangeAspect="1"/>
          </p:cNvPicPr>
          <p:nvPr/>
        </p:nvPicPr>
        <p:blipFill>
          <a:blip r:embed="rId4"/>
          <a:stretch>
            <a:fillRect/>
          </a:stretch>
        </p:blipFill>
        <p:spPr>
          <a:xfrm>
            <a:off x="323528" y="689362"/>
            <a:ext cx="3690075" cy="1660972"/>
          </a:xfrm>
          <a:prstGeom prst="rect">
            <a:avLst/>
          </a:prstGeom>
          <a:ln w="28575">
            <a:solidFill>
              <a:srgbClr val="50CFDA"/>
            </a:solidFill>
          </a:ln>
        </p:spPr>
      </p:pic>
      <p:pic>
        <p:nvPicPr>
          <p:cNvPr id="7" name="Picture 6">
            <a:extLst>
              <a:ext uri="{FF2B5EF4-FFF2-40B4-BE49-F238E27FC236}">
                <a16:creationId xmlns:a16="http://schemas.microsoft.com/office/drawing/2014/main" id="{03CC6C30-0FFD-4FB9-83EC-089E80A8A377}"/>
              </a:ext>
            </a:extLst>
          </p:cNvPr>
          <p:cNvPicPr>
            <a:picLocks noChangeAspect="1"/>
          </p:cNvPicPr>
          <p:nvPr/>
        </p:nvPicPr>
        <p:blipFill>
          <a:blip r:embed="rId5"/>
          <a:stretch>
            <a:fillRect/>
          </a:stretch>
        </p:blipFill>
        <p:spPr>
          <a:xfrm>
            <a:off x="1979712" y="1275606"/>
            <a:ext cx="3648075" cy="1704975"/>
          </a:xfrm>
          <a:prstGeom prst="rect">
            <a:avLst/>
          </a:prstGeom>
          <a:ln w="28575">
            <a:solidFill>
              <a:srgbClr val="50CFDA"/>
            </a:solidFill>
          </a:ln>
        </p:spPr>
      </p:pic>
      <p:pic>
        <p:nvPicPr>
          <p:cNvPr id="8" name="Picture 7">
            <a:extLst>
              <a:ext uri="{FF2B5EF4-FFF2-40B4-BE49-F238E27FC236}">
                <a16:creationId xmlns:a16="http://schemas.microsoft.com/office/drawing/2014/main" id="{C461B462-9FBD-479D-89C4-421E152C5A62}"/>
              </a:ext>
            </a:extLst>
          </p:cNvPr>
          <p:cNvPicPr>
            <a:picLocks noChangeAspect="1"/>
          </p:cNvPicPr>
          <p:nvPr/>
        </p:nvPicPr>
        <p:blipFill>
          <a:blip r:embed="rId6"/>
          <a:stretch>
            <a:fillRect/>
          </a:stretch>
        </p:blipFill>
        <p:spPr>
          <a:xfrm>
            <a:off x="414579" y="2571750"/>
            <a:ext cx="5726981" cy="1863696"/>
          </a:xfrm>
          <a:prstGeom prst="rect">
            <a:avLst/>
          </a:prstGeom>
          <a:ln w="28575">
            <a:solidFill>
              <a:srgbClr val="50CFDA"/>
            </a:solidFill>
          </a:ln>
        </p:spPr>
      </p:pic>
    </p:spTree>
    <p:extLst>
      <p:ext uri="{BB962C8B-B14F-4D97-AF65-F5344CB8AC3E}">
        <p14:creationId xmlns:p14="http://schemas.microsoft.com/office/powerpoint/2010/main" val="333653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General Letter Management</a:t>
            </a:r>
          </a:p>
        </p:txBody>
      </p:sp>
      <p:pic>
        <p:nvPicPr>
          <p:cNvPr id="1026" name="Picture 2" descr="High quality illustration of modern digital tablet with business media website on a screen. Isolated on white background.">
            <a:extLst>
              <a:ext uri="{FF2B5EF4-FFF2-40B4-BE49-F238E27FC236}">
                <a16:creationId xmlns:a16="http://schemas.microsoft.com/office/drawing/2014/main" id="{206DAC02-D755-45C1-BD02-59D83782FFD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655333" y="1959682"/>
            <a:ext cx="2093131" cy="1224136"/>
          </a:xfrm>
          <a:prstGeom prst="rect">
            <a:avLst/>
          </a:prstGeom>
          <a:noFill/>
          <a:extLst>
            <a:ext uri="{909E8E84-426E-40DD-AFC4-6F175D3DCCD1}">
              <a14:hiddenFill xmlns:a14="http://schemas.microsoft.com/office/drawing/2010/main">
                <a:solidFill>
                  <a:srgbClr val="FFFFFF"/>
                </a:solidFill>
              </a14:hiddenFill>
            </a:ext>
          </a:extLst>
        </p:spPr>
      </p:pic>
      <p:pic>
        <p:nvPicPr>
          <p:cNvPr id="3" name="Content Placeholder 2">
            <a:extLst>
              <a:ext uri="{FF2B5EF4-FFF2-40B4-BE49-F238E27FC236}">
                <a16:creationId xmlns:a16="http://schemas.microsoft.com/office/drawing/2014/main" id="{57DDB263-6E27-4811-8416-7071F73030CF}"/>
              </a:ext>
            </a:extLst>
          </p:cNvPr>
          <p:cNvPicPr>
            <a:picLocks noGrp="1" noChangeAspect="1"/>
          </p:cNvPicPr>
          <p:nvPr>
            <p:ph idx="1"/>
          </p:nvPr>
        </p:nvPicPr>
        <p:blipFill>
          <a:blip r:embed="rId4"/>
          <a:stretch>
            <a:fillRect/>
          </a:stretch>
        </p:blipFill>
        <p:spPr>
          <a:xfrm>
            <a:off x="395288" y="1122574"/>
            <a:ext cx="5811837" cy="3277765"/>
          </a:xfrm>
          <a:prstGeom prst="rect">
            <a:avLst/>
          </a:prstGeom>
          <a:ln w="28575">
            <a:solidFill>
              <a:srgbClr val="50CFDA"/>
            </a:solidFill>
          </a:ln>
        </p:spPr>
      </p:pic>
    </p:spTree>
    <p:extLst>
      <p:ext uri="{BB962C8B-B14F-4D97-AF65-F5344CB8AC3E}">
        <p14:creationId xmlns:p14="http://schemas.microsoft.com/office/powerpoint/2010/main" val="3529896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General Letter Management</a:t>
            </a:r>
          </a:p>
        </p:txBody>
      </p:sp>
      <p:pic>
        <p:nvPicPr>
          <p:cNvPr id="1026" name="Picture 2" descr="High quality illustration of modern digital tablet with business media website on a screen. Isolated on white background.">
            <a:extLst>
              <a:ext uri="{FF2B5EF4-FFF2-40B4-BE49-F238E27FC236}">
                <a16:creationId xmlns:a16="http://schemas.microsoft.com/office/drawing/2014/main" id="{206DAC02-D755-45C1-BD02-59D83782FFD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655333" y="1959682"/>
            <a:ext cx="2093131" cy="12241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A56E2F5-3250-49E5-B7FB-61EEC50CA7EF}"/>
              </a:ext>
            </a:extLst>
          </p:cNvPr>
          <p:cNvPicPr>
            <a:picLocks noChangeAspect="1"/>
          </p:cNvPicPr>
          <p:nvPr/>
        </p:nvPicPr>
        <p:blipFill>
          <a:blip r:embed="rId4"/>
          <a:stretch>
            <a:fillRect/>
          </a:stretch>
        </p:blipFill>
        <p:spPr>
          <a:xfrm>
            <a:off x="398489" y="646479"/>
            <a:ext cx="3903728" cy="2242567"/>
          </a:xfrm>
          <a:prstGeom prst="rect">
            <a:avLst/>
          </a:prstGeom>
          <a:ln w="28575">
            <a:solidFill>
              <a:srgbClr val="50CFDA"/>
            </a:solidFill>
          </a:ln>
        </p:spPr>
      </p:pic>
      <p:pic>
        <p:nvPicPr>
          <p:cNvPr id="8" name="Picture 7">
            <a:extLst>
              <a:ext uri="{FF2B5EF4-FFF2-40B4-BE49-F238E27FC236}">
                <a16:creationId xmlns:a16="http://schemas.microsoft.com/office/drawing/2014/main" id="{4C85074E-7E2C-4D35-B715-40B9CD584518}"/>
              </a:ext>
            </a:extLst>
          </p:cNvPr>
          <p:cNvPicPr>
            <a:picLocks noChangeAspect="1"/>
          </p:cNvPicPr>
          <p:nvPr/>
        </p:nvPicPr>
        <p:blipFill>
          <a:blip r:embed="rId5"/>
          <a:stretch>
            <a:fillRect/>
          </a:stretch>
        </p:blipFill>
        <p:spPr>
          <a:xfrm>
            <a:off x="971600" y="1981305"/>
            <a:ext cx="5158398" cy="2624875"/>
          </a:xfrm>
          <a:prstGeom prst="rect">
            <a:avLst/>
          </a:prstGeom>
          <a:ln w="28575">
            <a:solidFill>
              <a:srgbClr val="50CFDA"/>
            </a:solidFill>
          </a:ln>
        </p:spPr>
      </p:pic>
    </p:spTree>
    <p:extLst>
      <p:ext uri="{BB962C8B-B14F-4D97-AF65-F5344CB8AC3E}">
        <p14:creationId xmlns:p14="http://schemas.microsoft.com/office/powerpoint/2010/main" val="1308758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1C9EE83-2DA6-4BF4-AFEF-ED630BC87BD2}"/>
              </a:ext>
            </a:extLst>
          </p:cNvPr>
          <p:cNvSpPr>
            <a:spLocks noGrp="1"/>
          </p:cNvSpPr>
          <p:nvPr>
            <p:ph type="ctrTitle"/>
          </p:nvPr>
        </p:nvSpPr>
        <p:spPr/>
        <p:txBody>
          <a:bodyPr/>
          <a:lstStyle/>
          <a:p>
            <a:r>
              <a:rPr lang="en-US" dirty="0"/>
              <a:t>Configuring Letter Labels</a:t>
            </a:r>
          </a:p>
        </p:txBody>
      </p:sp>
      <p:sp>
        <p:nvSpPr>
          <p:cNvPr id="3" name="Slide Number Placeholder 2">
            <a:extLst>
              <a:ext uri="{FF2B5EF4-FFF2-40B4-BE49-F238E27FC236}">
                <a16:creationId xmlns:a16="http://schemas.microsoft.com/office/drawing/2014/main" id="{88DEC018-0543-49AA-8B34-15C7C2BABD29}"/>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Tree>
    <p:extLst>
      <p:ext uri="{BB962C8B-B14F-4D97-AF65-F5344CB8AC3E}">
        <p14:creationId xmlns:p14="http://schemas.microsoft.com/office/powerpoint/2010/main" val="3985946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Configuring Letter Labels</a:t>
            </a:r>
          </a:p>
        </p:txBody>
      </p:sp>
      <p:sp>
        <p:nvSpPr>
          <p:cNvPr id="6" name="Content Placeholder 5">
            <a:extLst>
              <a:ext uri="{FF2B5EF4-FFF2-40B4-BE49-F238E27FC236}">
                <a16:creationId xmlns:a16="http://schemas.microsoft.com/office/drawing/2014/main" id="{04328471-9E4F-4A4A-AFED-C62F4DEB5F8E}"/>
              </a:ext>
            </a:extLst>
          </p:cNvPr>
          <p:cNvSpPr>
            <a:spLocks noGrp="1"/>
          </p:cNvSpPr>
          <p:nvPr>
            <p:ph idx="1"/>
          </p:nvPr>
        </p:nvSpPr>
        <p:spPr/>
        <p:txBody>
          <a:bodyPr>
            <a:normAutofit/>
          </a:bodyPr>
          <a:lstStyle/>
          <a:p>
            <a:pPr marL="0" indent="0">
              <a:buNone/>
            </a:pPr>
            <a:r>
              <a:rPr lang="en-US" sz="2200" dirty="0"/>
              <a:t>Configuration &gt; General &gt; Letters</a:t>
            </a:r>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66A9BB71-F966-445B-BEE3-DF42F150FA7D}"/>
              </a:ext>
            </a:extLst>
          </p:cNvPr>
          <p:cNvPicPr>
            <a:picLocks noChangeAspect="1"/>
          </p:cNvPicPr>
          <p:nvPr/>
        </p:nvPicPr>
        <p:blipFill>
          <a:blip r:embed="rId3"/>
          <a:stretch>
            <a:fillRect/>
          </a:stretch>
        </p:blipFill>
        <p:spPr>
          <a:xfrm>
            <a:off x="392947" y="1275606"/>
            <a:ext cx="3170732" cy="1728192"/>
          </a:xfrm>
          <a:prstGeom prst="rect">
            <a:avLst/>
          </a:prstGeom>
          <a:ln w="28575">
            <a:solidFill>
              <a:srgbClr val="50CFDA"/>
            </a:solidFill>
          </a:ln>
        </p:spPr>
      </p:pic>
      <p:pic>
        <p:nvPicPr>
          <p:cNvPr id="12" name="Content Placeholder 11">
            <a:extLst>
              <a:ext uri="{FF2B5EF4-FFF2-40B4-BE49-F238E27FC236}">
                <a16:creationId xmlns:a16="http://schemas.microsoft.com/office/drawing/2014/main" id="{89FF6BD4-D929-4509-A9CF-F5E9F3CFF73F}"/>
              </a:ext>
            </a:extLst>
          </p:cNvPr>
          <p:cNvPicPr>
            <a:picLocks noChangeAspect="1"/>
          </p:cNvPicPr>
          <p:nvPr/>
        </p:nvPicPr>
        <p:blipFill>
          <a:blip r:embed="rId4"/>
          <a:stretch>
            <a:fillRect/>
          </a:stretch>
        </p:blipFill>
        <p:spPr>
          <a:xfrm>
            <a:off x="1043608" y="1491557"/>
            <a:ext cx="5163517" cy="2904478"/>
          </a:xfrm>
          <a:prstGeom prst="rect">
            <a:avLst/>
          </a:prstGeom>
          <a:ln w="28575">
            <a:solidFill>
              <a:srgbClr val="50CFDA"/>
            </a:solidFill>
          </a:ln>
        </p:spPr>
      </p:pic>
    </p:spTree>
    <p:extLst>
      <p:ext uri="{BB962C8B-B14F-4D97-AF65-F5344CB8AC3E}">
        <p14:creationId xmlns:p14="http://schemas.microsoft.com/office/powerpoint/2010/main" val="30865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Configuring Letter Labels</a:t>
            </a:r>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Content Placeholder 9">
            <a:extLst>
              <a:ext uri="{FF2B5EF4-FFF2-40B4-BE49-F238E27FC236}">
                <a16:creationId xmlns:a16="http://schemas.microsoft.com/office/drawing/2014/main" id="{DAEA58AB-DFF2-49DA-B769-A4CEF1A75631}"/>
              </a:ext>
            </a:extLst>
          </p:cNvPr>
          <p:cNvPicPr>
            <a:picLocks noGrp="1" noChangeAspect="1"/>
          </p:cNvPicPr>
          <p:nvPr>
            <p:ph idx="1"/>
          </p:nvPr>
        </p:nvPicPr>
        <p:blipFill>
          <a:blip r:embed="rId4"/>
          <a:stretch>
            <a:fillRect/>
          </a:stretch>
        </p:blipFill>
        <p:spPr>
          <a:xfrm>
            <a:off x="395288" y="1052258"/>
            <a:ext cx="5811837" cy="3418396"/>
          </a:xfrm>
          <a:prstGeom prst="rect">
            <a:avLst/>
          </a:prstGeom>
          <a:ln w="28575">
            <a:solidFill>
              <a:srgbClr val="50CFDA"/>
            </a:solidFill>
          </a:ln>
        </p:spPr>
      </p:pic>
    </p:spTree>
    <p:extLst>
      <p:ext uri="{BB962C8B-B14F-4D97-AF65-F5344CB8AC3E}">
        <p14:creationId xmlns:p14="http://schemas.microsoft.com/office/powerpoint/2010/main" val="426587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F976-011D-40A5-A98D-413B159E75F5}"/>
              </a:ext>
            </a:extLst>
          </p:cNvPr>
          <p:cNvSpPr>
            <a:spLocks noGrp="1"/>
          </p:cNvSpPr>
          <p:nvPr>
            <p:ph type="ctrTitle"/>
          </p:nvPr>
        </p:nvSpPr>
        <p:spPr/>
        <p:txBody>
          <a:bodyPr/>
          <a:lstStyle/>
          <a:p>
            <a:r>
              <a:rPr lang="en-US" dirty="0"/>
              <a:t>Letter Configuration and XSL Customization</a:t>
            </a:r>
          </a:p>
        </p:txBody>
      </p:sp>
      <p:sp>
        <p:nvSpPr>
          <p:cNvPr id="3" name="Subtitle 2">
            <a:extLst>
              <a:ext uri="{FF2B5EF4-FFF2-40B4-BE49-F238E27FC236}">
                <a16:creationId xmlns:a16="http://schemas.microsoft.com/office/drawing/2014/main" id="{A71FE6CA-BF9E-4672-8BF9-8EC769479C0B}"/>
              </a:ext>
            </a:extLst>
          </p:cNvPr>
          <p:cNvSpPr>
            <a:spLocks noGrp="1"/>
          </p:cNvSpPr>
          <p:nvPr>
            <p:ph type="subTitle" idx="1"/>
          </p:nvPr>
        </p:nvSpPr>
        <p:spPr/>
        <p:txBody>
          <a:bodyPr/>
          <a:lstStyle/>
          <a:p>
            <a:r>
              <a:rPr lang="en-US" dirty="0"/>
              <a:t>Knowledge Days Webinar 2020</a:t>
            </a:r>
          </a:p>
        </p:txBody>
      </p:sp>
      <p:sp>
        <p:nvSpPr>
          <p:cNvPr id="5" name="TextBox 4">
            <a:extLst>
              <a:ext uri="{FF2B5EF4-FFF2-40B4-BE49-F238E27FC236}">
                <a16:creationId xmlns:a16="http://schemas.microsoft.com/office/drawing/2014/main" id="{47B77E6E-61F2-4CBE-8524-006C95E65129}"/>
              </a:ext>
            </a:extLst>
          </p:cNvPr>
          <p:cNvSpPr txBox="1"/>
          <p:nvPr/>
        </p:nvSpPr>
        <p:spPr>
          <a:xfrm>
            <a:off x="107504" y="4646346"/>
            <a:ext cx="7925445" cy="584775"/>
          </a:xfrm>
          <a:prstGeom prst="rect">
            <a:avLst/>
          </a:prstGeom>
          <a:noFill/>
        </p:spPr>
        <p:txBody>
          <a:bodyPr wrap="square" rtlCol="0">
            <a:spAutoFit/>
          </a:bodyPr>
          <a:lstStyle/>
          <a:p>
            <a:r>
              <a:rPr lang="en-US" sz="800" i="1" dirty="0"/>
              <a:t>Information and materials shared during the conferences are proprietary to Ex Libris and may contain confidential information. Except for publicly available marketing materials, we ask that you not share information, documentation or other materials provided outside of the Knowledge Days participant group and your Library without the written permission of Ex Libris. Please note that any information shared may be subject to periodic change and updating and there are no warranties of any kind, express or implied.</a:t>
            </a:r>
          </a:p>
          <a:p>
            <a:endParaRPr lang="en-US" sz="800" i="1" dirty="0"/>
          </a:p>
        </p:txBody>
      </p:sp>
    </p:spTree>
    <p:custDataLst>
      <p:tags r:id="rId1"/>
    </p:custDataLst>
    <p:extLst>
      <p:ext uri="{BB962C8B-B14F-4D97-AF65-F5344CB8AC3E}">
        <p14:creationId xmlns:p14="http://schemas.microsoft.com/office/powerpoint/2010/main" val="4066906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Configuring Letter Labels</a:t>
            </a:r>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Content Placeholder 9">
            <a:extLst>
              <a:ext uri="{FF2B5EF4-FFF2-40B4-BE49-F238E27FC236}">
                <a16:creationId xmlns:a16="http://schemas.microsoft.com/office/drawing/2014/main" id="{C0F17415-10BF-408B-8AB9-25D89FC9AFC6}"/>
              </a:ext>
            </a:extLst>
          </p:cNvPr>
          <p:cNvPicPr>
            <a:picLocks noGrp="1" noChangeAspect="1"/>
          </p:cNvPicPr>
          <p:nvPr>
            <p:ph idx="1"/>
          </p:nvPr>
        </p:nvPicPr>
        <p:blipFill>
          <a:blip r:embed="rId4"/>
          <a:stretch>
            <a:fillRect/>
          </a:stretch>
        </p:blipFill>
        <p:spPr>
          <a:xfrm>
            <a:off x="395288" y="1272671"/>
            <a:ext cx="5811837" cy="2977571"/>
          </a:xfrm>
          <a:prstGeom prst="rect">
            <a:avLst/>
          </a:prstGeom>
        </p:spPr>
      </p:pic>
    </p:spTree>
    <p:extLst>
      <p:ext uri="{BB962C8B-B14F-4D97-AF65-F5344CB8AC3E}">
        <p14:creationId xmlns:p14="http://schemas.microsoft.com/office/powerpoint/2010/main" val="1376482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15">
            <a:extLst>
              <a:ext uri="{FF2B5EF4-FFF2-40B4-BE49-F238E27FC236}">
                <a16:creationId xmlns:a16="http://schemas.microsoft.com/office/drawing/2014/main" id="{19377C53-E9C9-4BCA-9D77-C1DC6F345006}"/>
              </a:ext>
            </a:extLst>
          </p:cNvPr>
          <p:cNvPicPr>
            <a:picLocks noGrp="1" noChangeAspect="1"/>
          </p:cNvPicPr>
          <p:nvPr>
            <p:ph idx="1"/>
          </p:nvPr>
        </p:nvPicPr>
        <p:blipFill>
          <a:blip r:embed="rId3"/>
          <a:stretch>
            <a:fillRect/>
          </a:stretch>
        </p:blipFill>
        <p:spPr>
          <a:xfrm>
            <a:off x="364045" y="1403490"/>
            <a:ext cx="5811837" cy="1446086"/>
          </a:xfrm>
          <a:prstGeom prst="rect">
            <a:avLst/>
          </a:prstGeom>
          <a:ln w="28575">
            <a:solidFill>
              <a:srgbClr val="50CFDA"/>
            </a:solidFill>
          </a:ln>
        </p:spPr>
      </p:pic>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Configuring Letter Labels</a:t>
            </a:r>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a:extLst>
              <a:ext uri="{FF2B5EF4-FFF2-40B4-BE49-F238E27FC236}">
                <a16:creationId xmlns:a16="http://schemas.microsoft.com/office/drawing/2014/main" id="{7BCB5C8D-06BC-4A85-BAFD-C4FE3FD4D010}"/>
              </a:ext>
            </a:extLst>
          </p:cNvPr>
          <p:cNvPicPr>
            <a:picLocks noChangeAspect="1"/>
          </p:cNvPicPr>
          <p:nvPr/>
        </p:nvPicPr>
        <p:blipFill>
          <a:blip r:embed="rId5"/>
          <a:stretch>
            <a:fillRect/>
          </a:stretch>
        </p:blipFill>
        <p:spPr>
          <a:xfrm>
            <a:off x="2295054" y="2415870"/>
            <a:ext cx="3733800" cy="1428750"/>
          </a:xfrm>
          <a:prstGeom prst="rect">
            <a:avLst/>
          </a:prstGeom>
          <a:ln w="28575">
            <a:solidFill>
              <a:srgbClr val="50CFDA"/>
            </a:solidFill>
          </a:ln>
        </p:spPr>
      </p:pic>
    </p:spTree>
    <p:extLst>
      <p:ext uri="{BB962C8B-B14F-4D97-AF65-F5344CB8AC3E}">
        <p14:creationId xmlns:p14="http://schemas.microsoft.com/office/powerpoint/2010/main" val="1615544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Configuring Letter Labels</a:t>
            </a:r>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Content Placeholder 11">
            <a:extLst>
              <a:ext uri="{FF2B5EF4-FFF2-40B4-BE49-F238E27FC236}">
                <a16:creationId xmlns:a16="http://schemas.microsoft.com/office/drawing/2014/main" id="{77AE62DA-7E97-47A0-8F2A-E1EFFF91EE05}"/>
              </a:ext>
            </a:extLst>
          </p:cNvPr>
          <p:cNvPicPr>
            <a:picLocks noGrp="1" noChangeAspect="1"/>
          </p:cNvPicPr>
          <p:nvPr>
            <p:ph idx="1"/>
          </p:nvPr>
        </p:nvPicPr>
        <p:blipFill>
          <a:blip r:embed="rId4"/>
          <a:stretch>
            <a:fillRect/>
          </a:stretch>
        </p:blipFill>
        <p:spPr>
          <a:xfrm>
            <a:off x="421892" y="771525"/>
            <a:ext cx="5758628" cy="3960813"/>
          </a:xfrm>
          <a:prstGeom prst="rect">
            <a:avLst/>
          </a:prstGeom>
          <a:ln w="28575">
            <a:solidFill>
              <a:srgbClr val="50CFDA"/>
            </a:solidFill>
          </a:ln>
        </p:spPr>
      </p:pic>
    </p:spTree>
    <p:extLst>
      <p:ext uri="{BB962C8B-B14F-4D97-AF65-F5344CB8AC3E}">
        <p14:creationId xmlns:p14="http://schemas.microsoft.com/office/powerpoint/2010/main" val="32770430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Configuring Letter Labels</a:t>
            </a:r>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Content Placeholder 8">
            <a:extLst>
              <a:ext uri="{FF2B5EF4-FFF2-40B4-BE49-F238E27FC236}">
                <a16:creationId xmlns:a16="http://schemas.microsoft.com/office/drawing/2014/main" id="{F4DC00B5-8E12-482C-9F37-BA55E41A1EAC}"/>
              </a:ext>
            </a:extLst>
          </p:cNvPr>
          <p:cNvSpPr>
            <a:spLocks noGrp="1"/>
          </p:cNvSpPr>
          <p:nvPr>
            <p:ph idx="1"/>
          </p:nvPr>
        </p:nvSpPr>
        <p:spPr/>
        <p:txBody>
          <a:bodyPr/>
          <a:lstStyle/>
          <a:p>
            <a:pPr marL="0" indent="0">
              <a:buNone/>
            </a:pPr>
            <a:r>
              <a:rPr lang="en-US" dirty="0"/>
              <a:t>The institution decides that it wants to change the text:</a:t>
            </a:r>
          </a:p>
          <a:p>
            <a:r>
              <a:rPr lang="en-US" dirty="0"/>
              <a:t>“We would like to remind you that you have the following items at your disposal: ” </a:t>
            </a:r>
          </a:p>
          <a:p>
            <a:pPr marL="0" indent="0">
              <a:buNone/>
            </a:pPr>
            <a:endParaRPr lang="en-US" dirty="0"/>
          </a:p>
          <a:p>
            <a:pPr marL="0" indent="0">
              <a:buNone/>
            </a:pPr>
            <a:r>
              <a:rPr lang="en-US" dirty="0"/>
              <a:t>To: </a:t>
            </a:r>
          </a:p>
          <a:p>
            <a:r>
              <a:rPr lang="en-US" dirty="0"/>
              <a:t>“We are bringing to your attention that you have the following items from the library:”.</a:t>
            </a:r>
          </a:p>
          <a:p>
            <a:endParaRPr lang="en-US" dirty="0"/>
          </a:p>
        </p:txBody>
      </p:sp>
    </p:spTree>
    <p:extLst>
      <p:ext uri="{BB962C8B-B14F-4D97-AF65-F5344CB8AC3E}">
        <p14:creationId xmlns:p14="http://schemas.microsoft.com/office/powerpoint/2010/main" val="3553199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Configuring Letter Labels</a:t>
            </a:r>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Content Placeholder 8">
            <a:extLst>
              <a:ext uri="{FF2B5EF4-FFF2-40B4-BE49-F238E27FC236}">
                <a16:creationId xmlns:a16="http://schemas.microsoft.com/office/drawing/2014/main" id="{777D7A9D-FDD8-4774-814D-FD5190E3AF65}"/>
              </a:ext>
            </a:extLst>
          </p:cNvPr>
          <p:cNvSpPr>
            <a:spLocks noGrp="1"/>
          </p:cNvSpPr>
          <p:nvPr>
            <p:ph idx="1"/>
          </p:nvPr>
        </p:nvSpPr>
        <p:spPr/>
        <p:txBody>
          <a:bodyPr/>
          <a:lstStyle/>
          <a:p>
            <a:r>
              <a:rPr lang="en-US" dirty="0"/>
              <a:t>Ensure you are on the Labels tab</a:t>
            </a:r>
          </a:p>
          <a:p>
            <a:endParaRPr lang="en-US" dirty="0"/>
          </a:p>
          <a:p>
            <a:endParaRPr lang="en-US" dirty="0"/>
          </a:p>
          <a:p>
            <a:r>
              <a:rPr lang="en-US" dirty="0"/>
              <a:t>The specific text we saw in the letter comes from this line in the table with label “</a:t>
            </a:r>
            <a:r>
              <a:rPr lang="en-US" dirty="0" err="1"/>
              <a:t>reminder_message</a:t>
            </a:r>
            <a:r>
              <a:rPr lang="en-US" dirty="0"/>
              <a:t>”:</a:t>
            </a:r>
          </a:p>
          <a:p>
            <a:endParaRPr lang="en-US" dirty="0"/>
          </a:p>
        </p:txBody>
      </p:sp>
      <p:pic>
        <p:nvPicPr>
          <p:cNvPr id="10" name="Picture 9">
            <a:extLst>
              <a:ext uri="{FF2B5EF4-FFF2-40B4-BE49-F238E27FC236}">
                <a16:creationId xmlns:a16="http://schemas.microsoft.com/office/drawing/2014/main" id="{C67AB5D0-A634-4EC3-95FE-194F86663609}"/>
              </a:ext>
            </a:extLst>
          </p:cNvPr>
          <p:cNvPicPr>
            <a:picLocks noChangeAspect="1"/>
          </p:cNvPicPr>
          <p:nvPr/>
        </p:nvPicPr>
        <p:blipFill>
          <a:blip r:embed="rId4"/>
          <a:stretch>
            <a:fillRect/>
          </a:stretch>
        </p:blipFill>
        <p:spPr>
          <a:xfrm>
            <a:off x="772269" y="1235724"/>
            <a:ext cx="2071539" cy="799844"/>
          </a:xfrm>
          <a:prstGeom prst="rect">
            <a:avLst/>
          </a:prstGeom>
          <a:ln w="28575">
            <a:solidFill>
              <a:srgbClr val="50CFDA"/>
            </a:solidFill>
          </a:ln>
        </p:spPr>
      </p:pic>
      <p:pic>
        <p:nvPicPr>
          <p:cNvPr id="13" name="Picture 12">
            <a:extLst>
              <a:ext uri="{FF2B5EF4-FFF2-40B4-BE49-F238E27FC236}">
                <a16:creationId xmlns:a16="http://schemas.microsoft.com/office/drawing/2014/main" id="{0E42CFD2-9AF2-4DFD-ACDA-3918E44AEACC}"/>
              </a:ext>
            </a:extLst>
          </p:cNvPr>
          <p:cNvPicPr>
            <a:picLocks noChangeAspect="1"/>
          </p:cNvPicPr>
          <p:nvPr/>
        </p:nvPicPr>
        <p:blipFill>
          <a:blip r:embed="rId5"/>
          <a:stretch>
            <a:fillRect/>
          </a:stretch>
        </p:blipFill>
        <p:spPr>
          <a:xfrm>
            <a:off x="772269" y="3266055"/>
            <a:ext cx="5311899" cy="1404884"/>
          </a:xfrm>
          <a:prstGeom prst="rect">
            <a:avLst/>
          </a:prstGeom>
          <a:ln w="28575">
            <a:solidFill>
              <a:srgbClr val="50CFDA"/>
            </a:solidFill>
          </a:ln>
        </p:spPr>
      </p:pic>
    </p:spTree>
    <p:extLst>
      <p:ext uri="{BB962C8B-B14F-4D97-AF65-F5344CB8AC3E}">
        <p14:creationId xmlns:p14="http://schemas.microsoft.com/office/powerpoint/2010/main" val="1065510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Configuring Letter Labels</a:t>
            </a:r>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Content Placeholder 8">
            <a:extLst>
              <a:ext uri="{FF2B5EF4-FFF2-40B4-BE49-F238E27FC236}">
                <a16:creationId xmlns:a16="http://schemas.microsoft.com/office/drawing/2014/main" id="{777D7A9D-FDD8-4774-814D-FD5190E3AF65}"/>
              </a:ext>
            </a:extLst>
          </p:cNvPr>
          <p:cNvSpPr>
            <a:spLocks noGrp="1"/>
          </p:cNvSpPr>
          <p:nvPr>
            <p:ph idx="1"/>
          </p:nvPr>
        </p:nvSpPr>
        <p:spPr/>
        <p:txBody>
          <a:bodyPr/>
          <a:lstStyle/>
          <a:p>
            <a:r>
              <a:rPr lang="en-US" dirty="0"/>
              <a:t>We replace the original text with the new text and Save</a:t>
            </a:r>
          </a:p>
          <a:p>
            <a:endParaRPr lang="en-US" dirty="0"/>
          </a:p>
        </p:txBody>
      </p:sp>
      <p:pic>
        <p:nvPicPr>
          <p:cNvPr id="6" name="Picture 5">
            <a:extLst>
              <a:ext uri="{FF2B5EF4-FFF2-40B4-BE49-F238E27FC236}">
                <a16:creationId xmlns:a16="http://schemas.microsoft.com/office/drawing/2014/main" id="{19BBCA70-5853-41F9-BC2E-B81BD76CC9F5}"/>
              </a:ext>
            </a:extLst>
          </p:cNvPr>
          <p:cNvPicPr>
            <a:picLocks noChangeAspect="1"/>
          </p:cNvPicPr>
          <p:nvPr/>
        </p:nvPicPr>
        <p:blipFill>
          <a:blip r:embed="rId4"/>
          <a:stretch>
            <a:fillRect/>
          </a:stretch>
        </p:blipFill>
        <p:spPr>
          <a:xfrm>
            <a:off x="395534" y="1635646"/>
            <a:ext cx="1943100" cy="1104900"/>
          </a:xfrm>
          <a:prstGeom prst="rect">
            <a:avLst/>
          </a:prstGeom>
          <a:ln w="28575">
            <a:solidFill>
              <a:srgbClr val="50CFDA"/>
            </a:solidFill>
          </a:ln>
        </p:spPr>
      </p:pic>
      <p:pic>
        <p:nvPicPr>
          <p:cNvPr id="12" name="Picture 11">
            <a:extLst>
              <a:ext uri="{FF2B5EF4-FFF2-40B4-BE49-F238E27FC236}">
                <a16:creationId xmlns:a16="http://schemas.microsoft.com/office/drawing/2014/main" id="{758A4B56-B186-461F-82F7-FF79517CA5CA}"/>
              </a:ext>
            </a:extLst>
          </p:cNvPr>
          <p:cNvPicPr>
            <a:picLocks noChangeAspect="1"/>
          </p:cNvPicPr>
          <p:nvPr/>
        </p:nvPicPr>
        <p:blipFill>
          <a:blip r:embed="rId5"/>
          <a:stretch>
            <a:fillRect/>
          </a:stretch>
        </p:blipFill>
        <p:spPr>
          <a:xfrm>
            <a:off x="1064526" y="2571750"/>
            <a:ext cx="5114043" cy="1474383"/>
          </a:xfrm>
          <a:prstGeom prst="rect">
            <a:avLst/>
          </a:prstGeom>
          <a:ln w="28575">
            <a:solidFill>
              <a:srgbClr val="50CFDA"/>
            </a:solidFill>
          </a:ln>
        </p:spPr>
      </p:pic>
    </p:spTree>
    <p:extLst>
      <p:ext uri="{BB962C8B-B14F-4D97-AF65-F5344CB8AC3E}">
        <p14:creationId xmlns:p14="http://schemas.microsoft.com/office/powerpoint/2010/main" val="173421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Configuring Letter Labels</a:t>
            </a:r>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Content Placeholder 8">
            <a:extLst>
              <a:ext uri="{FF2B5EF4-FFF2-40B4-BE49-F238E27FC236}">
                <a16:creationId xmlns:a16="http://schemas.microsoft.com/office/drawing/2014/main" id="{777D7A9D-FDD8-4774-814D-FD5190E3AF65}"/>
              </a:ext>
            </a:extLst>
          </p:cNvPr>
          <p:cNvSpPr>
            <a:spLocks noGrp="1"/>
          </p:cNvSpPr>
          <p:nvPr>
            <p:ph idx="1"/>
          </p:nvPr>
        </p:nvSpPr>
        <p:spPr/>
        <p:txBody>
          <a:bodyPr/>
          <a:lstStyle/>
          <a:p>
            <a:r>
              <a:rPr lang="en-US" dirty="0"/>
              <a:t>Once update and saved it will show who and when it was customized, note that it can be restored</a:t>
            </a:r>
          </a:p>
          <a:p>
            <a:endParaRPr lang="en-US" dirty="0"/>
          </a:p>
        </p:txBody>
      </p:sp>
      <p:pic>
        <p:nvPicPr>
          <p:cNvPr id="10" name="Picture 9">
            <a:extLst>
              <a:ext uri="{FF2B5EF4-FFF2-40B4-BE49-F238E27FC236}">
                <a16:creationId xmlns:a16="http://schemas.microsoft.com/office/drawing/2014/main" id="{02A4DF19-CE2C-48C2-89B9-42688AE636FC}"/>
              </a:ext>
            </a:extLst>
          </p:cNvPr>
          <p:cNvPicPr>
            <a:picLocks noChangeAspect="1"/>
          </p:cNvPicPr>
          <p:nvPr/>
        </p:nvPicPr>
        <p:blipFill>
          <a:blip r:embed="rId4"/>
          <a:stretch>
            <a:fillRect/>
          </a:stretch>
        </p:blipFill>
        <p:spPr>
          <a:xfrm>
            <a:off x="395534" y="2197336"/>
            <a:ext cx="5812092" cy="1754805"/>
          </a:xfrm>
          <a:prstGeom prst="rect">
            <a:avLst/>
          </a:prstGeom>
          <a:ln w="28575">
            <a:solidFill>
              <a:srgbClr val="50CFDA"/>
            </a:solidFill>
          </a:ln>
        </p:spPr>
      </p:pic>
    </p:spTree>
    <p:extLst>
      <p:ext uri="{BB962C8B-B14F-4D97-AF65-F5344CB8AC3E}">
        <p14:creationId xmlns:p14="http://schemas.microsoft.com/office/powerpoint/2010/main" val="1634124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Configuring Letter Labels</a:t>
            </a:r>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Content Placeholder 8">
            <a:extLst>
              <a:ext uri="{FF2B5EF4-FFF2-40B4-BE49-F238E27FC236}">
                <a16:creationId xmlns:a16="http://schemas.microsoft.com/office/drawing/2014/main" id="{777D7A9D-FDD8-4774-814D-FD5190E3AF65}"/>
              </a:ext>
            </a:extLst>
          </p:cNvPr>
          <p:cNvSpPr>
            <a:spLocks noGrp="1"/>
          </p:cNvSpPr>
          <p:nvPr>
            <p:ph idx="1"/>
          </p:nvPr>
        </p:nvSpPr>
        <p:spPr/>
        <p:txBody>
          <a:bodyPr/>
          <a:lstStyle/>
          <a:p>
            <a:pPr marL="0" indent="0">
              <a:buNone/>
            </a:pPr>
            <a:r>
              <a:rPr lang="en-US" dirty="0"/>
              <a:t>Now we will send the letter again and we see that the text has changed</a:t>
            </a:r>
          </a:p>
          <a:p>
            <a:endParaRPr lang="en-US" dirty="0"/>
          </a:p>
        </p:txBody>
      </p:sp>
      <p:pic>
        <p:nvPicPr>
          <p:cNvPr id="6" name="Picture 5">
            <a:extLst>
              <a:ext uri="{FF2B5EF4-FFF2-40B4-BE49-F238E27FC236}">
                <a16:creationId xmlns:a16="http://schemas.microsoft.com/office/drawing/2014/main" id="{672E6DAB-A4FF-469C-BF06-81225ADBBE56}"/>
              </a:ext>
            </a:extLst>
          </p:cNvPr>
          <p:cNvPicPr>
            <a:picLocks noChangeAspect="1"/>
          </p:cNvPicPr>
          <p:nvPr/>
        </p:nvPicPr>
        <p:blipFill>
          <a:blip r:embed="rId4"/>
          <a:stretch>
            <a:fillRect/>
          </a:stretch>
        </p:blipFill>
        <p:spPr>
          <a:xfrm>
            <a:off x="1003316" y="1635646"/>
            <a:ext cx="4476425" cy="3088514"/>
          </a:xfrm>
          <a:prstGeom prst="rect">
            <a:avLst/>
          </a:prstGeom>
          <a:ln w="28575">
            <a:solidFill>
              <a:srgbClr val="50CFDA"/>
            </a:solidFill>
          </a:ln>
        </p:spPr>
      </p:pic>
    </p:spTree>
    <p:extLst>
      <p:ext uri="{BB962C8B-B14F-4D97-AF65-F5344CB8AC3E}">
        <p14:creationId xmlns:p14="http://schemas.microsoft.com/office/powerpoint/2010/main" val="1787174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E3DF61-75DB-43F4-A1B3-0110A329BE48}"/>
              </a:ext>
            </a:extLst>
          </p:cNvPr>
          <p:cNvSpPr>
            <a:spLocks noGrp="1"/>
          </p:cNvSpPr>
          <p:nvPr>
            <p:ph type="ctrTitle"/>
          </p:nvPr>
        </p:nvSpPr>
        <p:spPr/>
        <p:txBody>
          <a:bodyPr/>
          <a:lstStyle/>
          <a:p>
            <a:r>
              <a:rPr lang="en-US" dirty="0"/>
              <a:t>Retrieving XML</a:t>
            </a:r>
          </a:p>
        </p:txBody>
      </p:sp>
      <p:sp>
        <p:nvSpPr>
          <p:cNvPr id="3" name="Slide Number Placeholder 2">
            <a:extLst>
              <a:ext uri="{FF2B5EF4-FFF2-40B4-BE49-F238E27FC236}">
                <a16:creationId xmlns:a16="http://schemas.microsoft.com/office/drawing/2014/main" id="{3972354F-E349-4FBE-86E1-85BDA5557A61}"/>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Tree>
    <p:extLst>
      <p:ext uri="{BB962C8B-B14F-4D97-AF65-F5344CB8AC3E}">
        <p14:creationId xmlns:p14="http://schemas.microsoft.com/office/powerpoint/2010/main" val="2661088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Retrieving XML</a:t>
            </a:r>
          </a:p>
        </p:txBody>
      </p:sp>
      <p:pic>
        <p:nvPicPr>
          <p:cNvPr id="1026" name="Picture 2" descr="High quality illustration of modern digital tablet with business media website on a screen. Isolated on white background.">
            <a:extLst>
              <a:ext uri="{FF2B5EF4-FFF2-40B4-BE49-F238E27FC236}">
                <a16:creationId xmlns:a16="http://schemas.microsoft.com/office/drawing/2014/main" id="{206DAC02-D755-45C1-BD02-59D83782FFD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655333" y="1959682"/>
            <a:ext cx="2093131" cy="122413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ontent Placeholder 6">
            <a:extLst>
              <a:ext uri="{FF2B5EF4-FFF2-40B4-BE49-F238E27FC236}">
                <a16:creationId xmlns:a16="http://schemas.microsoft.com/office/drawing/2014/main" id="{743E4B74-01A0-4DF0-BC7E-719C38048E90}"/>
              </a:ext>
            </a:extLst>
          </p:cNvPr>
          <p:cNvGraphicFramePr>
            <a:graphicFrameLocks noGrp="1"/>
          </p:cNvGraphicFramePr>
          <p:nvPr>
            <p:ph idx="1"/>
            <p:extLst>
              <p:ext uri="{D42A27DB-BD31-4B8C-83A1-F6EECF244321}">
                <p14:modId xmlns:p14="http://schemas.microsoft.com/office/powerpoint/2010/main" val="3467384210"/>
              </p:ext>
            </p:extLst>
          </p:nvPr>
        </p:nvGraphicFramePr>
        <p:xfrm>
          <a:off x="395288" y="771525"/>
          <a:ext cx="5811837" cy="39798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FF2B5EF4-FFF2-40B4-BE49-F238E27FC236}">
                <a16:creationId xmlns:a16="http://schemas.microsoft.com/office/drawing/2014/main" id="{3C3BC3D9-2106-4E0F-8663-51BFD564786B}"/>
              </a:ext>
            </a:extLst>
          </p:cNvPr>
          <p:cNvSpPr/>
          <p:nvPr/>
        </p:nvSpPr>
        <p:spPr>
          <a:xfrm>
            <a:off x="251520" y="843558"/>
            <a:ext cx="1584176" cy="165618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439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Welcome</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lstStyle/>
          <a:p>
            <a:r>
              <a:rPr lang="en-US" dirty="0"/>
              <a:t>Steven.Burke@exlibrisgroup.com	</a:t>
            </a:r>
          </a:p>
          <a:p>
            <a:pPr lvl="1"/>
            <a:r>
              <a:rPr lang="en-US" dirty="0"/>
              <a:t>Team member for NA Alma Support Tier 2 </a:t>
            </a:r>
          </a:p>
          <a:p>
            <a:pPr lvl="1"/>
            <a:r>
              <a:rPr lang="en-US" dirty="0"/>
              <a:t>Started at Ex libris in June 2018</a:t>
            </a:r>
          </a:p>
          <a:p>
            <a:pPr lvl="1"/>
            <a:r>
              <a:rPr lang="en-US" dirty="0"/>
              <a:t>MLIS from Florida State University</a:t>
            </a:r>
          </a:p>
          <a:p>
            <a:pPr marL="457200" lvl="1" indent="0">
              <a:buNone/>
            </a:pPr>
            <a:endParaRPr lang="en-US" dirty="0"/>
          </a:p>
        </p:txBody>
      </p:sp>
    </p:spTree>
    <p:custDataLst>
      <p:tags r:id="rId1"/>
    </p:custDataLst>
    <p:extLst>
      <p:ext uri="{BB962C8B-B14F-4D97-AF65-F5344CB8AC3E}">
        <p14:creationId xmlns:p14="http://schemas.microsoft.com/office/powerpoint/2010/main" val="2420454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Retrieving XML</a:t>
            </a:r>
          </a:p>
        </p:txBody>
      </p:sp>
      <p:pic>
        <p:nvPicPr>
          <p:cNvPr id="1026" name="Picture 2" descr="High quality illustration of modern digital tablet with business media website on a screen. Isolated on white background.">
            <a:extLst>
              <a:ext uri="{FF2B5EF4-FFF2-40B4-BE49-F238E27FC236}">
                <a16:creationId xmlns:a16="http://schemas.microsoft.com/office/drawing/2014/main" id="{206DAC02-D755-45C1-BD02-59D83782FFD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655333" y="1959682"/>
            <a:ext cx="2093131" cy="1224136"/>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2">
            <a:extLst>
              <a:ext uri="{FF2B5EF4-FFF2-40B4-BE49-F238E27FC236}">
                <a16:creationId xmlns:a16="http://schemas.microsoft.com/office/drawing/2014/main" id="{CCF58C0A-B927-4856-9E2E-C3898C147868}"/>
              </a:ext>
            </a:extLst>
          </p:cNvPr>
          <p:cNvSpPr>
            <a:spLocks noGrp="1"/>
          </p:cNvSpPr>
          <p:nvPr>
            <p:ph idx="1"/>
          </p:nvPr>
        </p:nvSpPr>
        <p:spPr/>
        <p:txBody>
          <a:bodyPr/>
          <a:lstStyle/>
          <a:p>
            <a:pPr marL="0" indent="0">
              <a:buNone/>
            </a:pPr>
            <a:r>
              <a:rPr lang="en-US" dirty="0"/>
              <a:t>Getting the Default “blank” XML:</a:t>
            </a:r>
          </a:p>
        </p:txBody>
      </p:sp>
      <p:pic>
        <p:nvPicPr>
          <p:cNvPr id="15" name="Content Placeholder 8">
            <a:extLst>
              <a:ext uri="{FF2B5EF4-FFF2-40B4-BE49-F238E27FC236}">
                <a16:creationId xmlns:a16="http://schemas.microsoft.com/office/drawing/2014/main" id="{E495D9E5-4B95-441B-99E4-B81C345971BB}"/>
              </a:ext>
            </a:extLst>
          </p:cNvPr>
          <p:cNvPicPr>
            <a:picLocks noChangeAspect="1"/>
          </p:cNvPicPr>
          <p:nvPr/>
        </p:nvPicPr>
        <p:blipFill>
          <a:blip r:embed="rId4"/>
          <a:stretch>
            <a:fillRect/>
          </a:stretch>
        </p:blipFill>
        <p:spPr>
          <a:xfrm>
            <a:off x="539552" y="1195497"/>
            <a:ext cx="2114550" cy="1152525"/>
          </a:xfrm>
          <a:prstGeom prst="rect">
            <a:avLst/>
          </a:prstGeom>
          <a:ln w="28575">
            <a:solidFill>
              <a:srgbClr val="50CFDA"/>
            </a:solidFill>
          </a:ln>
        </p:spPr>
      </p:pic>
      <p:pic>
        <p:nvPicPr>
          <p:cNvPr id="14" name="Picture 13">
            <a:extLst>
              <a:ext uri="{FF2B5EF4-FFF2-40B4-BE49-F238E27FC236}">
                <a16:creationId xmlns:a16="http://schemas.microsoft.com/office/drawing/2014/main" id="{2AF857C0-7CF3-4A9E-865E-6565EB670E86}"/>
              </a:ext>
            </a:extLst>
          </p:cNvPr>
          <p:cNvPicPr>
            <a:picLocks noChangeAspect="1"/>
          </p:cNvPicPr>
          <p:nvPr/>
        </p:nvPicPr>
        <p:blipFill>
          <a:blip r:embed="rId5"/>
          <a:stretch>
            <a:fillRect/>
          </a:stretch>
        </p:blipFill>
        <p:spPr>
          <a:xfrm>
            <a:off x="2411760" y="1417833"/>
            <a:ext cx="2733675" cy="619125"/>
          </a:xfrm>
          <a:prstGeom prst="rect">
            <a:avLst/>
          </a:prstGeom>
          <a:ln w="28575">
            <a:solidFill>
              <a:srgbClr val="50CFDA"/>
            </a:solidFill>
          </a:ln>
        </p:spPr>
      </p:pic>
      <p:pic>
        <p:nvPicPr>
          <p:cNvPr id="11" name="Picture 10">
            <a:extLst>
              <a:ext uri="{FF2B5EF4-FFF2-40B4-BE49-F238E27FC236}">
                <a16:creationId xmlns:a16="http://schemas.microsoft.com/office/drawing/2014/main" id="{441C3141-62CB-4526-843D-045108A1575B}"/>
              </a:ext>
            </a:extLst>
          </p:cNvPr>
          <p:cNvPicPr>
            <a:picLocks noChangeAspect="1"/>
          </p:cNvPicPr>
          <p:nvPr/>
        </p:nvPicPr>
        <p:blipFill>
          <a:blip r:embed="rId6"/>
          <a:stretch>
            <a:fillRect/>
          </a:stretch>
        </p:blipFill>
        <p:spPr>
          <a:xfrm>
            <a:off x="1324263" y="1981889"/>
            <a:ext cx="3954634" cy="2824115"/>
          </a:xfrm>
          <a:prstGeom prst="rect">
            <a:avLst/>
          </a:prstGeom>
          <a:ln w="28575">
            <a:solidFill>
              <a:srgbClr val="50CFDA"/>
            </a:solidFill>
          </a:ln>
        </p:spPr>
      </p:pic>
    </p:spTree>
    <p:extLst>
      <p:ext uri="{BB962C8B-B14F-4D97-AF65-F5344CB8AC3E}">
        <p14:creationId xmlns:p14="http://schemas.microsoft.com/office/powerpoint/2010/main" val="337885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Retrieving XML</a:t>
            </a:r>
          </a:p>
        </p:txBody>
      </p:sp>
      <p:pic>
        <p:nvPicPr>
          <p:cNvPr id="1026" name="Picture 2" descr="High quality illustration of modern digital tablet with business media website on a screen. Isolated on white background.">
            <a:extLst>
              <a:ext uri="{FF2B5EF4-FFF2-40B4-BE49-F238E27FC236}">
                <a16:creationId xmlns:a16="http://schemas.microsoft.com/office/drawing/2014/main" id="{206DAC02-D755-45C1-BD02-59D83782FFD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655333" y="1959682"/>
            <a:ext cx="2093131" cy="1224136"/>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2">
            <a:extLst>
              <a:ext uri="{FF2B5EF4-FFF2-40B4-BE49-F238E27FC236}">
                <a16:creationId xmlns:a16="http://schemas.microsoft.com/office/drawing/2014/main" id="{CCF58C0A-B927-4856-9E2E-C3898C147868}"/>
              </a:ext>
            </a:extLst>
          </p:cNvPr>
          <p:cNvSpPr>
            <a:spLocks noGrp="1"/>
          </p:cNvSpPr>
          <p:nvPr>
            <p:ph idx="1"/>
          </p:nvPr>
        </p:nvSpPr>
        <p:spPr/>
        <p:txBody>
          <a:bodyPr/>
          <a:lstStyle/>
          <a:p>
            <a:pPr marL="0" indent="0">
              <a:buNone/>
            </a:pPr>
            <a:r>
              <a:rPr lang="en-US" dirty="0"/>
              <a:t>Getting the Default “blank” XML:</a:t>
            </a:r>
          </a:p>
        </p:txBody>
      </p:sp>
      <p:sp>
        <p:nvSpPr>
          <p:cNvPr id="3" name="TextBox 2">
            <a:extLst>
              <a:ext uri="{FF2B5EF4-FFF2-40B4-BE49-F238E27FC236}">
                <a16:creationId xmlns:a16="http://schemas.microsoft.com/office/drawing/2014/main" id="{6ECBEF0D-6258-4E9A-B10B-EE541B9F8099}"/>
              </a:ext>
            </a:extLst>
          </p:cNvPr>
          <p:cNvSpPr txBox="1"/>
          <p:nvPr/>
        </p:nvSpPr>
        <p:spPr>
          <a:xfrm>
            <a:off x="457264" y="1229361"/>
            <a:ext cx="5688632" cy="3647152"/>
          </a:xfrm>
          <a:prstGeom prst="rect">
            <a:avLst/>
          </a:prstGeom>
          <a:noFill/>
        </p:spPr>
        <p:txBody>
          <a:bodyPr wrap="square" rtlCol="0">
            <a:spAutoFit/>
          </a:bodyPr>
          <a:lstStyle/>
          <a:p>
            <a:r>
              <a:rPr lang="en-US" sz="1100" dirty="0"/>
              <a:t>&lt;root&gt;  </a:t>
            </a:r>
          </a:p>
          <a:p>
            <a:r>
              <a:rPr lang="en-US" sz="1100" dirty="0"/>
              <a:t>&lt;</a:t>
            </a:r>
            <a:r>
              <a:rPr lang="en-US" sz="1100" dirty="0" err="1"/>
              <a:t>notification_data</a:t>
            </a:r>
            <a:r>
              <a:rPr lang="en-US" sz="1100" dirty="0"/>
              <a:t>&gt;    </a:t>
            </a:r>
          </a:p>
          <a:p>
            <a:r>
              <a:rPr lang="en-US" sz="1100" dirty="0"/>
              <a:t>&lt;receivers&gt;      </a:t>
            </a:r>
          </a:p>
          <a:p>
            <a:r>
              <a:rPr lang="en-US" sz="1100" dirty="0"/>
              <a:t>&lt;receiver&gt;        </a:t>
            </a:r>
          </a:p>
          <a:p>
            <a:r>
              <a:rPr lang="en-US" sz="1100" dirty="0"/>
              <a:t>&lt;user&gt;          </a:t>
            </a:r>
          </a:p>
          <a:p>
            <a:r>
              <a:rPr lang="en-US" sz="1100" dirty="0"/>
              <a:t>&lt;</a:t>
            </a:r>
            <a:r>
              <a:rPr lang="en-US" sz="1100" dirty="0" err="1"/>
              <a:t>user_address_list</a:t>
            </a:r>
            <a:r>
              <a:rPr lang="en-US" sz="1100" dirty="0"/>
              <a:t>&gt;            </a:t>
            </a:r>
          </a:p>
          <a:p>
            <a:r>
              <a:rPr lang="en-US" sz="1100" dirty="0"/>
              <a:t>&lt;</a:t>
            </a:r>
            <a:r>
              <a:rPr lang="en-US" sz="1100" dirty="0" err="1"/>
              <a:t>user_address</a:t>
            </a:r>
            <a:r>
              <a:rPr lang="en-US" sz="1100" dirty="0"/>
              <a:t>&gt;              </a:t>
            </a:r>
          </a:p>
          <a:p>
            <a:r>
              <a:rPr lang="en-US" sz="1100" dirty="0"/>
              <a:t>&lt;country&gt;country&lt;/country&gt;              </a:t>
            </a:r>
          </a:p>
          <a:p>
            <a:r>
              <a:rPr lang="en-US" sz="1100" dirty="0"/>
              <a:t>&lt;city&gt;city&lt;/city&gt;              </a:t>
            </a:r>
          </a:p>
          <a:p>
            <a:r>
              <a:rPr lang="en-US" sz="1100" dirty="0"/>
              <a:t>&lt;</a:t>
            </a:r>
            <a:r>
              <a:rPr lang="en-US" sz="1100" dirty="0" err="1"/>
              <a:t>state_province</a:t>
            </a:r>
            <a:r>
              <a:rPr lang="en-US" sz="1100" dirty="0"/>
              <a:t>&gt;</a:t>
            </a:r>
            <a:r>
              <a:rPr lang="en-US" sz="1100" dirty="0" err="1"/>
              <a:t>state_province</a:t>
            </a:r>
            <a:r>
              <a:rPr lang="en-US" sz="1100" dirty="0"/>
              <a:t>&lt;/</a:t>
            </a:r>
            <a:r>
              <a:rPr lang="en-US" sz="1100" dirty="0" err="1"/>
              <a:t>state_province</a:t>
            </a:r>
            <a:r>
              <a:rPr lang="en-US" sz="1100" dirty="0"/>
              <a:t>&gt;              </a:t>
            </a:r>
          </a:p>
          <a:p>
            <a:r>
              <a:rPr lang="en-US" sz="1100" dirty="0"/>
              <a:t>&lt;</a:t>
            </a:r>
            <a:r>
              <a:rPr lang="en-US" sz="1100" dirty="0" err="1"/>
              <a:t>postal_code</a:t>
            </a:r>
            <a:r>
              <a:rPr lang="en-US" sz="1100" dirty="0"/>
              <a:t>&gt;</a:t>
            </a:r>
            <a:r>
              <a:rPr lang="en-US" sz="1100" dirty="0" err="1"/>
              <a:t>postal_code</a:t>
            </a:r>
            <a:r>
              <a:rPr lang="en-US" sz="1100" dirty="0"/>
              <a:t>&lt;/</a:t>
            </a:r>
            <a:r>
              <a:rPr lang="en-US" sz="1100" dirty="0" err="1"/>
              <a:t>postal_code</a:t>
            </a:r>
            <a:r>
              <a:rPr lang="en-US" sz="1100" dirty="0"/>
              <a:t>&gt;              </a:t>
            </a:r>
          </a:p>
          <a:p>
            <a:r>
              <a:rPr lang="en-US" sz="1100" dirty="0"/>
              <a:t>&lt;line2&gt;line2&lt;/line2&gt;              </a:t>
            </a:r>
          </a:p>
          <a:p>
            <a:r>
              <a:rPr lang="en-US" sz="1100" dirty="0"/>
              <a:t>&lt;line1&gt;line1&lt;/line1&gt;            </a:t>
            </a:r>
          </a:p>
          <a:p>
            <a:r>
              <a:rPr lang="en-US" sz="1100" dirty="0"/>
              <a:t>&lt;/</a:t>
            </a:r>
            <a:r>
              <a:rPr lang="en-US" sz="1100" dirty="0" err="1"/>
              <a:t>user_address</a:t>
            </a:r>
            <a:r>
              <a:rPr lang="en-US" sz="1100" dirty="0"/>
              <a:t>&gt;          </a:t>
            </a:r>
          </a:p>
          <a:p>
            <a:r>
              <a:rPr lang="en-US" sz="1100" dirty="0"/>
              <a:t>&lt;/</a:t>
            </a:r>
            <a:r>
              <a:rPr lang="en-US" sz="1100" dirty="0" err="1"/>
              <a:t>user_address_list</a:t>
            </a:r>
            <a:r>
              <a:rPr lang="en-US" sz="1100" dirty="0"/>
              <a:t>&gt;          </a:t>
            </a:r>
          </a:p>
          <a:p>
            <a:r>
              <a:rPr lang="en-US" sz="1100" dirty="0"/>
              <a:t>&lt;</a:t>
            </a:r>
            <a:r>
              <a:rPr lang="en-US" sz="1100" dirty="0" err="1"/>
              <a:t>last_name</a:t>
            </a:r>
            <a:r>
              <a:rPr lang="en-US" sz="1100" dirty="0"/>
              <a:t>&gt;</a:t>
            </a:r>
            <a:r>
              <a:rPr lang="en-US" sz="1100" dirty="0" err="1"/>
              <a:t>last_name</a:t>
            </a:r>
            <a:r>
              <a:rPr lang="en-US" sz="1100" dirty="0"/>
              <a:t>&lt;/</a:t>
            </a:r>
            <a:r>
              <a:rPr lang="en-US" sz="1100" dirty="0" err="1"/>
              <a:t>last_name</a:t>
            </a:r>
            <a:r>
              <a:rPr lang="en-US" sz="1100" dirty="0"/>
              <a:t>&gt;          </a:t>
            </a:r>
          </a:p>
          <a:p>
            <a:r>
              <a:rPr lang="en-US" sz="1100" dirty="0"/>
              <a:t>&lt;</a:t>
            </a:r>
            <a:r>
              <a:rPr lang="en-US" sz="1100" dirty="0" err="1"/>
              <a:t>first_name</a:t>
            </a:r>
            <a:r>
              <a:rPr lang="en-US" sz="1100" dirty="0"/>
              <a:t>&gt;</a:t>
            </a:r>
            <a:r>
              <a:rPr lang="en-US" sz="1100" dirty="0" err="1"/>
              <a:t>first_name</a:t>
            </a:r>
            <a:r>
              <a:rPr lang="en-US" sz="1100" dirty="0"/>
              <a:t>&lt;/</a:t>
            </a:r>
            <a:r>
              <a:rPr lang="en-US" sz="1100" dirty="0" err="1"/>
              <a:t>first_name</a:t>
            </a:r>
            <a:r>
              <a:rPr lang="en-US" sz="1100" dirty="0"/>
              <a:t>&gt;        </a:t>
            </a:r>
          </a:p>
          <a:p>
            <a:r>
              <a:rPr lang="en-US" sz="1100" dirty="0"/>
              <a:t>&lt;/user&gt;      </a:t>
            </a:r>
          </a:p>
          <a:p>
            <a:r>
              <a:rPr lang="en-US" sz="1100" dirty="0"/>
              <a:t>&lt;/receiver&gt;    </a:t>
            </a:r>
          </a:p>
          <a:p>
            <a:r>
              <a:rPr lang="en-US" sz="1100" dirty="0"/>
              <a:t>&lt;/receivers&gt;    </a:t>
            </a:r>
          </a:p>
          <a:p>
            <a:r>
              <a:rPr lang="en-US" sz="1100" dirty="0"/>
              <a:t>&lt;</a:t>
            </a:r>
            <a:r>
              <a:rPr lang="en-US" sz="1100" dirty="0" err="1"/>
              <a:t>general_data</a:t>
            </a:r>
            <a:r>
              <a:rPr lang="en-US" sz="1100" dirty="0"/>
              <a:t>&gt;</a:t>
            </a:r>
          </a:p>
        </p:txBody>
      </p:sp>
    </p:spTree>
    <p:extLst>
      <p:ext uri="{BB962C8B-B14F-4D97-AF65-F5344CB8AC3E}">
        <p14:creationId xmlns:p14="http://schemas.microsoft.com/office/powerpoint/2010/main" val="3915734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Retrieving XML</a:t>
            </a:r>
          </a:p>
        </p:txBody>
      </p:sp>
      <p:pic>
        <p:nvPicPr>
          <p:cNvPr id="1026" name="Picture 2" descr="High quality illustration of modern digital tablet with business media website on a screen. Isolated on white background.">
            <a:extLst>
              <a:ext uri="{FF2B5EF4-FFF2-40B4-BE49-F238E27FC236}">
                <a16:creationId xmlns:a16="http://schemas.microsoft.com/office/drawing/2014/main" id="{206DAC02-D755-45C1-BD02-59D83782FFD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655333" y="1959682"/>
            <a:ext cx="2093131"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0" name="Content Placeholder 9">
            <a:extLst>
              <a:ext uri="{FF2B5EF4-FFF2-40B4-BE49-F238E27FC236}">
                <a16:creationId xmlns:a16="http://schemas.microsoft.com/office/drawing/2014/main" id="{991788BC-34E1-4CFD-BE91-6B359999264F}"/>
              </a:ext>
            </a:extLst>
          </p:cNvPr>
          <p:cNvPicPr>
            <a:picLocks noGrp="1" noChangeAspect="1"/>
          </p:cNvPicPr>
          <p:nvPr>
            <p:ph idx="1"/>
          </p:nvPr>
        </p:nvPicPr>
        <p:blipFill>
          <a:blip r:embed="rId4"/>
          <a:stretch>
            <a:fillRect/>
          </a:stretch>
        </p:blipFill>
        <p:spPr>
          <a:xfrm>
            <a:off x="575176" y="771525"/>
            <a:ext cx="5452060" cy="3979863"/>
          </a:xfrm>
          <a:prstGeom prst="rect">
            <a:avLst/>
          </a:prstGeom>
        </p:spPr>
      </p:pic>
    </p:spTree>
    <p:extLst>
      <p:ext uri="{BB962C8B-B14F-4D97-AF65-F5344CB8AC3E}">
        <p14:creationId xmlns:p14="http://schemas.microsoft.com/office/powerpoint/2010/main" val="14042869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Retrieving XML</a:t>
            </a:r>
          </a:p>
        </p:txBody>
      </p:sp>
      <p:pic>
        <p:nvPicPr>
          <p:cNvPr id="1026" name="Picture 2" descr="High quality illustration of modern digital tablet with business media website on a screen. Isolated on white background.">
            <a:extLst>
              <a:ext uri="{FF2B5EF4-FFF2-40B4-BE49-F238E27FC236}">
                <a16:creationId xmlns:a16="http://schemas.microsoft.com/office/drawing/2014/main" id="{206DAC02-D755-45C1-BD02-59D83782FFD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655333" y="1959682"/>
            <a:ext cx="2093131" cy="1224136"/>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2">
            <a:extLst>
              <a:ext uri="{FF2B5EF4-FFF2-40B4-BE49-F238E27FC236}">
                <a16:creationId xmlns:a16="http://schemas.microsoft.com/office/drawing/2014/main" id="{CCF58C0A-B927-4856-9E2E-C3898C147868}"/>
              </a:ext>
            </a:extLst>
          </p:cNvPr>
          <p:cNvSpPr>
            <a:spLocks noGrp="1"/>
          </p:cNvSpPr>
          <p:nvPr>
            <p:ph idx="1"/>
          </p:nvPr>
        </p:nvSpPr>
        <p:spPr/>
        <p:txBody>
          <a:bodyPr/>
          <a:lstStyle/>
          <a:p>
            <a:pPr marL="0" indent="0">
              <a:buNone/>
            </a:pPr>
            <a:r>
              <a:rPr lang="en-US" dirty="0"/>
              <a:t>Getting an XML from an actual letter:</a:t>
            </a:r>
          </a:p>
        </p:txBody>
      </p:sp>
      <p:pic>
        <p:nvPicPr>
          <p:cNvPr id="15" name="Content Placeholder 8">
            <a:extLst>
              <a:ext uri="{FF2B5EF4-FFF2-40B4-BE49-F238E27FC236}">
                <a16:creationId xmlns:a16="http://schemas.microsoft.com/office/drawing/2014/main" id="{E495D9E5-4B95-441B-99E4-B81C345971BB}"/>
              </a:ext>
            </a:extLst>
          </p:cNvPr>
          <p:cNvPicPr>
            <a:picLocks noChangeAspect="1"/>
          </p:cNvPicPr>
          <p:nvPr/>
        </p:nvPicPr>
        <p:blipFill>
          <a:blip r:embed="rId4"/>
          <a:stretch>
            <a:fillRect/>
          </a:stretch>
        </p:blipFill>
        <p:spPr>
          <a:xfrm>
            <a:off x="539552" y="1195497"/>
            <a:ext cx="2114550" cy="1152525"/>
          </a:xfrm>
          <a:prstGeom prst="rect">
            <a:avLst/>
          </a:prstGeom>
          <a:ln w="28575">
            <a:solidFill>
              <a:srgbClr val="50CFDA"/>
            </a:solidFill>
          </a:ln>
        </p:spPr>
      </p:pic>
      <p:pic>
        <p:nvPicPr>
          <p:cNvPr id="9" name="Picture 8">
            <a:extLst>
              <a:ext uri="{FF2B5EF4-FFF2-40B4-BE49-F238E27FC236}">
                <a16:creationId xmlns:a16="http://schemas.microsoft.com/office/drawing/2014/main" id="{27484064-E3CA-40FC-AC92-E92F52FA4BB2}"/>
              </a:ext>
            </a:extLst>
          </p:cNvPr>
          <p:cNvPicPr>
            <a:picLocks noChangeAspect="1"/>
          </p:cNvPicPr>
          <p:nvPr/>
        </p:nvPicPr>
        <p:blipFill>
          <a:blip r:embed="rId5"/>
          <a:stretch>
            <a:fillRect/>
          </a:stretch>
        </p:blipFill>
        <p:spPr>
          <a:xfrm>
            <a:off x="755576" y="1959682"/>
            <a:ext cx="5385662" cy="2270546"/>
          </a:xfrm>
          <a:prstGeom prst="rect">
            <a:avLst/>
          </a:prstGeom>
          <a:ln w="28575">
            <a:solidFill>
              <a:srgbClr val="50CFDA"/>
            </a:solidFill>
          </a:ln>
        </p:spPr>
      </p:pic>
    </p:spTree>
    <p:extLst>
      <p:ext uri="{BB962C8B-B14F-4D97-AF65-F5344CB8AC3E}">
        <p14:creationId xmlns:p14="http://schemas.microsoft.com/office/powerpoint/2010/main" val="199419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34</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Retrieving XML</a:t>
            </a:r>
          </a:p>
        </p:txBody>
      </p:sp>
      <p:pic>
        <p:nvPicPr>
          <p:cNvPr id="1026" name="Picture 2" descr="High quality illustration of modern digital tablet with business media website on a screen. Isolated on white background.">
            <a:extLst>
              <a:ext uri="{FF2B5EF4-FFF2-40B4-BE49-F238E27FC236}">
                <a16:creationId xmlns:a16="http://schemas.microsoft.com/office/drawing/2014/main" id="{206DAC02-D755-45C1-BD02-59D83782FFD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655333" y="1959682"/>
            <a:ext cx="2093131" cy="1224136"/>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2">
            <a:extLst>
              <a:ext uri="{FF2B5EF4-FFF2-40B4-BE49-F238E27FC236}">
                <a16:creationId xmlns:a16="http://schemas.microsoft.com/office/drawing/2014/main" id="{CCF58C0A-B927-4856-9E2E-C3898C147868}"/>
              </a:ext>
            </a:extLst>
          </p:cNvPr>
          <p:cNvSpPr>
            <a:spLocks noGrp="1"/>
          </p:cNvSpPr>
          <p:nvPr>
            <p:ph idx="1"/>
          </p:nvPr>
        </p:nvSpPr>
        <p:spPr/>
        <p:txBody>
          <a:bodyPr/>
          <a:lstStyle/>
          <a:p>
            <a:pPr marL="0" indent="0">
              <a:buNone/>
            </a:pPr>
            <a:r>
              <a:rPr lang="en-US" dirty="0"/>
              <a:t>Getting an XML from an actual letter:</a:t>
            </a:r>
          </a:p>
        </p:txBody>
      </p:sp>
      <p:pic>
        <p:nvPicPr>
          <p:cNvPr id="3" name="Picture 2">
            <a:extLst>
              <a:ext uri="{FF2B5EF4-FFF2-40B4-BE49-F238E27FC236}">
                <a16:creationId xmlns:a16="http://schemas.microsoft.com/office/drawing/2014/main" id="{31073997-5C64-4C38-A425-0400E6305ADD}"/>
              </a:ext>
            </a:extLst>
          </p:cNvPr>
          <p:cNvPicPr>
            <a:picLocks noChangeAspect="1"/>
          </p:cNvPicPr>
          <p:nvPr/>
        </p:nvPicPr>
        <p:blipFill>
          <a:blip r:embed="rId4"/>
          <a:stretch>
            <a:fillRect/>
          </a:stretch>
        </p:blipFill>
        <p:spPr>
          <a:xfrm>
            <a:off x="251521" y="1171575"/>
            <a:ext cx="3816424" cy="1060519"/>
          </a:xfrm>
          <a:prstGeom prst="rect">
            <a:avLst/>
          </a:prstGeom>
          <a:ln w="28575">
            <a:solidFill>
              <a:srgbClr val="50CFDA"/>
            </a:solidFill>
          </a:ln>
        </p:spPr>
      </p:pic>
      <p:pic>
        <p:nvPicPr>
          <p:cNvPr id="4" name="Picture 3">
            <a:extLst>
              <a:ext uri="{FF2B5EF4-FFF2-40B4-BE49-F238E27FC236}">
                <a16:creationId xmlns:a16="http://schemas.microsoft.com/office/drawing/2014/main" id="{FD56153F-FF86-4094-9F36-4955CC011ECC}"/>
              </a:ext>
            </a:extLst>
          </p:cNvPr>
          <p:cNvPicPr>
            <a:picLocks noChangeAspect="1"/>
          </p:cNvPicPr>
          <p:nvPr/>
        </p:nvPicPr>
        <p:blipFill>
          <a:blip r:embed="rId5"/>
          <a:stretch>
            <a:fillRect/>
          </a:stretch>
        </p:blipFill>
        <p:spPr>
          <a:xfrm>
            <a:off x="1835696" y="1458082"/>
            <a:ext cx="4224515" cy="1725736"/>
          </a:xfrm>
          <a:prstGeom prst="rect">
            <a:avLst/>
          </a:prstGeom>
          <a:ln w="28575">
            <a:solidFill>
              <a:srgbClr val="50CFDA"/>
            </a:solidFill>
          </a:ln>
        </p:spPr>
      </p:pic>
      <p:pic>
        <p:nvPicPr>
          <p:cNvPr id="6" name="Picture 5">
            <a:extLst>
              <a:ext uri="{FF2B5EF4-FFF2-40B4-BE49-F238E27FC236}">
                <a16:creationId xmlns:a16="http://schemas.microsoft.com/office/drawing/2014/main" id="{75E22D28-B39B-4EF3-B6B8-FB532337F5C1}"/>
              </a:ext>
            </a:extLst>
          </p:cNvPr>
          <p:cNvPicPr>
            <a:picLocks noChangeAspect="1"/>
          </p:cNvPicPr>
          <p:nvPr/>
        </p:nvPicPr>
        <p:blipFill>
          <a:blip r:embed="rId6"/>
          <a:stretch>
            <a:fillRect/>
          </a:stretch>
        </p:blipFill>
        <p:spPr>
          <a:xfrm>
            <a:off x="613425" y="2734512"/>
            <a:ext cx="5594201" cy="1853660"/>
          </a:xfrm>
          <a:prstGeom prst="rect">
            <a:avLst/>
          </a:prstGeom>
          <a:ln w="28575">
            <a:solidFill>
              <a:srgbClr val="50CFDA"/>
            </a:solidFill>
          </a:ln>
        </p:spPr>
      </p:pic>
    </p:spTree>
    <p:extLst>
      <p:ext uri="{BB962C8B-B14F-4D97-AF65-F5344CB8AC3E}">
        <p14:creationId xmlns:p14="http://schemas.microsoft.com/office/powerpoint/2010/main" val="281883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35</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Retrieving XML</a:t>
            </a:r>
          </a:p>
        </p:txBody>
      </p:sp>
      <p:pic>
        <p:nvPicPr>
          <p:cNvPr id="1026" name="Picture 2" descr="High quality illustration of modern digital tablet with business media website on a screen. Isolated on white background.">
            <a:extLst>
              <a:ext uri="{FF2B5EF4-FFF2-40B4-BE49-F238E27FC236}">
                <a16:creationId xmlns:a16="http://schemas.microsoft.com/office/drawing/2014/main" id="{206DAC02-D755-45C1-BD02-59D83782FFD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655333" y="1959682"/>
            <a:ext cx="2093131" cy="1224136"/>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2">
            <a:extLst>
              <a:ext uri="{FF2B5EF4-FFF2-40B4-BE49-F238E27FC236}">
                <a16:creationId xmlns:a16="http://schemas.microsoft.com/office/drawing/2014/main" id="{CCF58C0A-B927-4856-9E2E-C3898C147868}"/>
              </a:ext>
            </a:extLst>
          </p:cNvPr>
          <p:cNvSpPr>
            <a:spLocks noGrp="1"/>
          </p:cNvSpPr>
          <p:nvPr>
            <p:ph idx="1"/>
          </p:nvPr>
        </p:nvSpPr>
        <p:spPr/>
        <p:txBody>
          <a:bodyPr/>
          <a:lstStyle/>
          <a:p>
            <a:pPr marL="0" indent="0">
              <a:buNone/>
            </a:pPr>
            <a:r>
              <a:rPr lang="en-US" dirty="0"/>
              <a:t>Getting an XML from an actual letter:</a:t>
            </a:r>
          </a:p>
        </p:txBody>
      </p:sp>
      <p:pic>
        <p:nvPicPr>
          <p:cNvPr id="7" name="Picture 6">
            <a:extLst>
              <a:ext uri="{FF2B5EF4-FFF2-40B4-BE49-F238E27FC236}">
                <a16:creationId xmlns:a16="http://schemas.microsoft.com/office/drawing/2014/main" id="{24143EA5-64EB-48CC-B921-DAF48E06C85A}"/>
              </a:ext>
            </a:extLst>
          </p:cNvPr>
          <p:cNvPicPr>
            <a:picLocks noChangeAspect="1"/>
          </p:cNvPicPr>
          <p:nvPr/>
        </p:nvPicPr>
        <p:blipFill>
          <a:blip r:embed="rId4"/>
          <a:stretch>
            <a:fillRect/>
          </a:stretch>
        </p:blipFill>
        <p:spPr>
          <a:xfrm>
            <a:off x="1259632" y="1203598"/>
            <a:ext cx="3779431" cy="3435846"/>
          </a:xfrm>
          <a:prstGeom prst="rect">
            <a:avLst/>
          </a:prstGeom>
          <a:ln w="28575">
            <a:solidFill>
              <a:srgbClr val="50CFDA"/>
            </a:solidFill>
          </a:ln>
        </p:spPr>
      </p:pic>
    </p:spTree>
    <p:extLst>
      <p:ext uri="{BB962C8B-B14F-4D97-AF65-F5344CB8AC3E}">
        <p14:creationId xmlns:p14="http://schemas.microsoft.com/office/powerpoint/2010/main" val="3891299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36</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Retrieving XML</a:t>
            </a:r>
          </a:p>
        </p:txBody>
      </p:sp>
      <p:pic>
        <p:nvPicPr>
          <p:cNvPr id="1026" name="Picture 2" descr="High quality illustration of modern digital tablet with business media website on a screen. Isolated on white background.">
            <a:extLst>
              <a:ext uri="{FF2B5EF4-FFF2-40B4-BE49-F238E27FC236}">
                <a16:creationId xmlns:a16="http://schemas.microsoft.com/office/drawing/2014/main" id="{206DAC02-D755-45C1-BD02-59D83782FFD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655333" y="1959682"/>
            <a:ext cx="2093131" cy="1224136"/>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2">
            <a:extLst>
              <a:ext uri="{FF2B5EF4-FFF2-40B4-BE49-F238E27FC236}">
                <a16:creationId xmlns:a16="http://schemas.microsoft.com/office/drawing/2014/main" id="{CCF58C0A-B927-4856-9E2E-C3898C147868}"/>
              </a:ext>
            </a:extLst>
          </p:cNvPr>
          <p:cNvSpPr>
            <a:spLocks noGrp="1"/>
          </p:cNvSpPr>
          <p:nvPr>
            <p:ph idx="1"/>
          </p:nvPr>
        </p:nvSpPr>
        <p:spPr/>
        <p:txBody>
          <a:bodyPr/>
          <a:lstStyle/>
          <a:p>
            <a:pPr marL="0" indent="0">
              <a:buNone/>
            </a:pPr>
            <a:r>
              <a:rPr lang="en-US" dirty="0"/>
              <a:t>Getting an XML from an actual letter:</a:t>
            </a:r>
          </a:p>
        </p:txBody>
      </p:sp>
      <p:pic>
        <p:nvPicPr>
          <p:cNvPr id="3" name="Picture 2">
            <a:extLst>
              <a:ext uri="{FF2B5EF4-FFF2-40B4-BE49-F238E27FC236}">
                <a16:creationId xmlns:a16="http://schemas.microsoft.com/office/drawing/2014/main" id="{31073997-5C64-4C38-A425-0400E6305ADD}"/>
              </a:ext>
            </a:extLst>
          </p:cNvPr>
          <p:cNvPicPr>
            <a:picLocks noChangeAspect="1"/>
          </p:cNvPicPr>
          <p:nvPr/>
        </p:nvPicPr>
        <p:blipFill>
          <a:blip r:embed="rId4"/>
          <a:stretch>
            <a:fillRect/>
          </a:stretch>
        </p:blipFill>
        <p:spPr>
          <a:xfrm>
            <a:off x="251521" y="1171575"/>
            <a:ext cx="3816424" cy="1060519"/>
          </a:xfrm>
          <a:prstGeom prst="rect">
            <a:avLst/>
          </a:prstGeom>
          <a:ln w="28575">
            <a:solidFill>
              <a:srgbClr val="50CFDA"/>
            </a:solidFill>
          </a:ln>
        </p:spPr>
      </p:pic>
      <p:pic>
        <p:nvPicPr>
          <p:cNvPr id="4" name="Picture 3">
            <a:extLst>
              <a:ext uri="{FF2B5EF4-FFF2-40B4-BE49-F238E27FC236}">
                <a16:creationId xmlns:a16="http://schemas.microsoft.com/office/drawing/2014/main" id="{FD56153F-FF86-4094-9F36-4955CC011ECC}"/>
              </a:ext>
            </a:extLst>
          </p:cNvPr>
          <p:cNvPicPr>
            <a:picLocks noChangeAspect="1"/>
          </p:cNvPicPr>
          <p:nvPr/>
        </p:nvPicPr>
        <p:blipFill>
          <a:blip r:embed="rId5"/>
          <a:stretch>
            <a:fillRect/>
          </a:stretch>
        </p:blipFill>
        <p:spPr>
          <a:xfrm>
            <a:off x="1835696" y="1458082"/>
            <a:ext cx="4224515" cy="1725736"/>
          </a:xfrm>
          <a:prstGeom prst="rect">
            <a:avLst/>
          </a:prstGeom>
          <a:ln w="28575">
            <a:solidFill>
              <a:srgbClr val="50CFDA"/>
            </a:solidFill>
          </a:ln>
        </p:spPr>
      </p:pic>
      <p:pic>
        <p:nvPicPr>
          <p:cNvPr id="7" name="Picture 6">
            <a:extLst>
              <a:ext uri="{FF2B5EF4-FFF2-40B4-BE49-F238E27FC236}">
                <a16:creationId xmlns:a16="http://schemas.microsoft.com/office/drawing/2014/main" id="{18AAD054-88BB-4EA9-B2D3-AF09A8323831}"/>
              </a:ext>
            </a:extLst>
          </p:cNvPr>
          <p:cNvPicPr>
            <a:picLocks noChangeAspect="1"/>
          </p:cNvPicPr>
          <p:nvPr/>
        </p:nvPicPr>
        <p:blipFill>
          <a:blip r:embed="rId6"/>
          <a:stretch>
            <a:fillRect/>
          </a:stretch>
        </p:blipFill>
        <p:spPr>
          <a:xfrm>
            <a:off x="395535" y="2891611"/>
            <a:ext cx="5812091" cy="1832518"/>
          </a:xfrm>
          <a:prstGeom prst="rect">
            <a:avLst/>
          </a:prstGeom>
          <a:ln w="28575">
            <a:solidFill>
              <a:srgbClr val="50CFDA"/>
            </a:solidFill>
          </a:ln>
        </p:spPr>
      </p:pic>
    </p:spTree>
    <p:extLst>
      <p:ext uri="{BB962C8B-B14F-4D97-AF65-F5344CB8AC3E}">
        <p14:creationId xmlns:p14="http://schemas.microsoft.com/office/powerpoint/2010/main" val="57320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37</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Retrieving XML</a:t>
            </a:r>
          </a:p>
        </p:txBody>
      </p:sp>
      <p:pic>
        <p:nvPicPr>
          <p:cNvPr id="1026" name="Picture 2" descr="High quality illustration of modern digital tablet with business media website on a screen. Isolated on white background.">
            <a:extLst>
              <a:ext uri="{FF2B5EF4-FFF2-40B4-BE49-F238E27FC236}">
                <a16:creationId xmlns:a16="http://schemas.microsoft.com/office/drawing/2014/main" id="{206DAC02-D755-45C1-BD02-59D83782FFD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655333" y="1959682"/>
            <a:ext cx="2093131" cy="1224136"/>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2">
            <a:extLst>
              <a:ext uri="{FF2B5EF4-FFF2-40B4-BE49-F238E27FC236}">
                <a16:creationId xmlns:a16="http://schemas.microsoft.com/office/drawing/2014/main" id="{CCF58C0A-B927-4856-9E2E-C3898C147868}"/>
              </a:ext>
            </a:extLst>
          </p:cNvPr>
          <p:cNvSpPr>
            <a:spLocks noGrp="1"/>
          </p:cNvSpPr>
          <p:nvPr>
            <p:ph idx="1"/>
          </p:nvPr>
        </p:nvSpPr>
        <p:spPr/>
        <p:txBody>
          <a:bodyPr/>
          <a:lstStyle/>
          <a:p>
            <a:pPr marL="0" indent="0">
              <a:buNone/>
            </a:pPr>
            <a:r>
              <a:rPr lang="en-US" dirty="0"/>
              <a:t>Getting an XML from an actual letter:</a:t>
            </a:r>
          </a:p>
        </p:txBody>
      </p:sp>
      <p:pic>
        <p:nvPicPr>
          <p:cNvPr id="3" name="Picture 2">
            <a:extLst>
              <a:ext uri="{FF2B5EF4-FFF2-40B4-BE49-F238E27FC236}">
                <a16:creationId xmlns:a16="http://schemas.microsoft.com/office/drawing/2014/main" id="{72DF978E-91A9-4816-AC7F-FDC2B3D0E789}"/>
              </a:ext>
            </a:extLst>
          </p:cNvPr>
          <p:cNvPicPr>
            <a:picLocks noChangeAspect="1"/>
          </p:cNvPicPr>
          <p:nvPr/>
        </p:nvPicPr>
        <p:blipFill>
          <a:blip r:embed="rId4"/>
          <a:stretch>
            <a:fillRect/>
          </a:stretch>
        </p:blipFill>
        <p:spPr>
          <a:xfrm>
            <a:off x="1416722" y="1276670"/>
            <a:ext cx="3769716" cy="3451090"/>
          </a:xfrm>
          <a:prstGeom prst="rect">
            <a:avLst/>
          </a:prstGeom>
          <a:ln w="28575">
            <a:solidFill>
              <a:srgbClr val="50CFDA"/>
            </a:solidFill>
          </a:ln>
        </p:spPr>
      </p:pic>
    </p:spTree>
    <p:extLst>
      <p:ext uri="{BB962C8B-B14F-4D97-AF65-F5344CB8AC3E}">
        <p14:creationId xmlns:p14="http://schemas.microsoft.com/office/powerpoint/2010/main" val="2301689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F4CECC-16F7-4274-830E-8B6905CFFBBF}"/>
              </a:ext>
            </a:extLst>
          </p:cNvPr>
          <p:cNvSpPr>
            <a:spLocks noGrp="1"/>
          </p:cNvSpPr>
          <p:nvPr>
            <p:ph type="ctrTitle"/>
          </p:nvPr>
        </p:nvSpPr>
        <p:spPr/>
        <p:txBody>
          <a:bodyPr/>
          <a:lstStyle/>
          <a:p>
            <a:r>
              <a:rPr lang="en-US" dirty="0"/>
              <a:t>Configuring Letter XSL</a:t>
            </a:r>
          </a:p>
        </p:txBody>
      </p:sp>
      <p:sp>
        <p:nvSpPr>
          <p:cNvPr id="3" name="Slide Number Placeholder 2">
            <a:extLst>
              <a:ext uri="{FF2B5EF4-FFF2-40B4-BE49-F238E27FC236}">
                <a16:creationId xmlns:a16="http://schemas.microsoft.com/office/drawing/2014/main" id="{AEFFD037-BD36-4205-B840-E68C092A2AE9}"/>
              </a:ext>
            </a:extLst>
          </p:cNvPr>
          <p:cNvSpPr>
            <a:spLocks noGrp="1"/>
          </p:cNvSpPr>
          <p:nvPr>
            <p:ph type="sldNum" sz="quarter" idx="10"/>
          </p:nvPr>
        </p:nvSpPr>
        <p:spPr/>
        <p:txBody>
          <a:bodyPr/>
          <a:lstStyle/>
          <a:p>
            <a:fld id="{1C146586-7EC2-481D-848F-8CE41EB2DE6C}" type="slidenum">
              <a:rPr lang="en-US" smtClean="0"/>
              <a:pPr/>
              <a:t>38</a:t>
            </a:fld>
            <a:endParaRPr lang="en-US" dirty="0"/>
          </a:p>
        </p:txBody>
      </p:sp>
    </p:spTree>
    <p:extLst>
      <p:ext uri="{BB962C8B-B14F-4D97-AF65-F5344CB8AC3E}">
        <p14:creationId xmlns:p14="http://schemas.microsoft.com/office/powerpoint/2010/main" val="22464588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39</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Configuring Letter XSL</a:t>
            </a:r>
          </a:p>
        </p:txBody>
      </p:sp>
      <p:sp>
        <p:nvSpPr>
          <p:cNvPr id="6" name="Content Placeholder 5">
            <a:extLst>
              <a:ext uri="{FF2B5EF4-FFF2-40B4-BE49-F238E27FC236}">
                <a16:creationId xmlns:a16="http://schemas.microsoft.com/office/drawing/2014/main" id="{04328471-9E4F-4A4A-AFED-C62F4DEB5F8E}"/>
              </a:ext>
            </a:extLst>
          </p:cNvPr>
          <p:cNvSpPr>
            <a:spLocks noGrp="1"/>
          </p:cNvSpPr>
          <p:nvPr>
            <p:ph idx="1"/>
          </p:nvPr>
        </p:nvSpPr>
        <p:spPr/>
        <p:txBody>
          <a:bodyPr/>
          <a:lstStyle/>
          <a:p>
            <a:pPr marL="0" indent="0">
              <a:buNone/>
            </a:pPr>
            <a:r>
              <a:rPr lang="en-US" dirty="0"/>
              <a:t>Current Borrowing Activity Letter</a:t>
            </a:r>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FAA4E480-FA76-455A-935A-D68C806C9555}"/>
              </a:ext>
            </a:extLst>
          </p:cNvPr>
          <p:cNvPicPr>
            <a:picLocks noChangeAspect="1"/>
          </p:cNvPicPr>
          <p:nvPr/>
        </p:nvPicPr>
        <p:blipFill>
          <a:blip r:embed="rId4"/>
          <a:stretch>
            <a:fillRect/>
          </a:stretch>
        </p:blipFill>
        <p:spPr>
          <a:xfrm>
            <a:off x="1059539" y="1283436"/>
            <a:ext cx="4476425" cy="3088514"/>
          </a:xfrm>
          <a:prstGeom prst="rect">
            <a:avLst/>
          </a:prstGeom>
          <a:ln w="28575">
            <a:solidFill>
              <a:srgbClr val="50CFDA"/>
            </a:solidFill>
          </a:ln>
        </p:spPr>
      </p:pic>
    </p:spTree>
    <p:extLst>
      <p:ext uri="{BB962C8B-B14F-4D97-AF65-F5344CB8AC3E}">
        <p14:creationId xmlns:p14="http://schemas.microsoft.com/office/powerpoint/2010/main" val="3762439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p:txBody>
          <a:bodyPr/>
          <a:lstStyle/>
          <a:p>
            <a:r>
              <a:rPr lang="en-US" dirty="0"/>
              <a:t>Session Objectives</a:t>
            </a:r>
          </a:p>
        </p:txBody>
      </p:sp>
      <p:sp>
        <p:nvSpPr>
          <p:cNvPr id="6" name="Content Placeholder 5">
            <a:extLst>
              <a:ext uri="{FF2B5EF4-FFF2-40B4-BE49-F238E27FC236}">
                <a16:creationId xmlns:a16="http://schemas.microsoft.com/office/drawing/2014/main" id="{A71215A1-7835-4033-9657-BEA33A271663}"/>
              </a:ext>
            </a:extLst>
          </p:cNvPr>
          <p:cNvSpPr>
            <a:spLocks noGrp="1"/>
          </p:cNvSpPr>
          <p:nvPr>
            <p:ph idx="1"/>
          </p:nvPr>
        </p:nvSpPr>
        <p:spPr/>
        <p:txBody>
          <a:bodyPr>
            <a:normAutofit lnSpcReduction="10000"/>
          </a:bodyPr>
          <a:lstStyle/>
          <a:p>
            <a:r>
              <a:rPr lang="en-US" dirty="0"/>
              <a:t>Session Description:</a:t>
            </a:r>
          </a:p>
          <a:p>
            <a:pPr marL="457200" lvl="1" indent="0">
              <a:buNone/>
            </a:pPr>
            <a:r>
              <a:rPr lang="en-US" dirty="0"/>
              <a:t>We will show how to add fields to the letters which are not in the default versions.  We will also use advanced </a:t>
            </a:r>
            <a:r>
              <a:rPr lang="en-US" dirty="0" err="1"/>
              <a:t>xsl</a:t>
            </a:r>
            <a:r>
              <a:rPr lang="en-US" dirty="0"/>
              <a:t> features to add fields on condition, change the formatting of the text, concatenate fields, and add conditions in the </a:t>
            </a:r>
            <a:r>
              <a:rPr lang="en-US" dirty="0" err="1"/>
              <a:t>xsl</a:t>
            </a:r>
            <a:r>
              <a:rPr lang="en-US" dirty="0"/>
              <a:t> whether or not to print the letter. While making these changes we will see how to preview configuration changes to the </a:t>
            </a:r>
            <a:r>
              <a:rPr lang="en-US" dirty="0" err="1"/>
              <a:t>xsl</a:t>
            </a:r>
            <a:r>
              <a:rPr lang="en-US" dirty="0"/>
              <a:t> before actually sending the letter.</a:t>
            </a:r>
          </a:p>
          <a:p>
            <a:pPr marL="457200" lvl="1" indent="0">
              <a:buNone/>
            </a:pPr>
            <a:endParaRPr lang="en-US" dirty="0"/>
          </a:p>
          <a:p>
            <a:r>
              <a:rPr lang="en-US" dirty="0"/>
              <a:t>Session Objective(s):</a:t>
            </a:r>
          </a:p>
          <a:p>
            <a:pPr lvl="1"/>
            <a:r>
              <a:rPr lang="en-US" dirty="0"/>
              <a:t>By the end of this session, you will know, understand and/or be able to:</a:t>
            </a:r>
          </a:p>
          <a:p>
            <a:pPr lvl="2"/>
            <a:r>
              <a:rPr lang="en-US" dirty="0"/>
              <a:t>Use the new Letters Configuration Menu</a:t>
            </a:r>
          </a:p>
          <a:p>
            <a:pPr lvl="2"/>
            <a:r>
              <a:rPr lang="en-US" dirty="0"/>
              <a:t>Add customized sections to your letter XSLs</a:t>
            </a:r>
          </a:p>
        </p:txBody>
      </p:sp>
    </p:spTree>
    <p:custDataLst>
      <p:tags r:id="rId1"/>
    </p:custDataLst>
    <p:extLst>
      <p:ext uri="{BB962C8B-B14F-4D97-AF65-F5344CB8AC3E}">
        <p14:creationId xmlns:p14="http://schemas.microsoft.com/office/powerpoint/2010/main" val="4371750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40</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Configuring Letter XSL</a:t>
            </a:r>
          </a:p>
        </p:txBody>
      </p:sp>
      <p:sp>
        <p:nvSpPr>
          <p:cNvPr id="6" name="Content Placeholder 5">
            <a:extLst>
              <a:ext uri="{FF2B5EF4-FFF2-40B4-BE49-F238E27FC236}">
                <a16:creationId xmlns:a16="http://schemas.microsoft.com/office/drawing/2014/main" id="{04328471-9E4F-4A4A-AFED-C62F4DEB5F8E}"/>
              </a:ext>
            </a:extLst>
          </p:cNvPr>
          <p:cNvSpPr>
            <a:spLocks noGrp="1"/>
          </p:cNvSpPr>
          <p:nvPr>
            <p:ph idx="1"/>
          </p:nvPr>
        </p:nvSpPr>
        <p:spPr/>
        <p:txBody>
          <a:bodyPr>
            <a:normAutofit/>
          </a:bodyPr>
          <a:lstStyle/>
          <a:p>
            <a:pPr marL="0" indent="0">
              <a:buNone/>
            </a:pPr>
            <a:r>
              <a:rPr lang="en-US" dirty="0"/>
              <a:t>Institution would like to make a change such that:</a:t>
            </a:r>
          </a:p>
          <a:p>
            <a:r>
              <a:rPr lang="en-US" dirty="0"/>
              <a:t>If the letter recipient has the “Faculty” user group, then there should be a red bold line stating “</a:t>
            </a:r>
            <a:r>
              <a:rPr lang="en-US" b="1" dirty="0">
                <a:solidFill>
                  <a:srgbClr val="FF0000"/>
                </a:solidFill>
              </a:rPr>
              <a:t>Please do not forget to check your </a:t>
            </a:r>
            <a:r>
              <a:rPr lang="en-US" b="1" u="sng" dirty="0">
                <a:solidFill>
                  <a:srgbClr val="FF0000"/>
                </a:solidFill>
              </a:rPr>
              <a:t>email</a:t>
            </a:r>
            <a:r>
              <a:rPr lang="en-US" b="1" dirty="0">
                <a:solidFill>
                  <a:srgbClr val="FF0000"/>
                </a:solidFill>
              </a:rPr>
              <a:t>.</a:t>
            </a:r>
            <a:r>
              <a:rPr lang="en-US" dirty="0"/>
              <a:t>” in the letter.</a:t>
            </a:r>
          </a:p>
          <a:p>
            <a:r>
              <a:rPr lang="en-US" dirty="0"/>
              <a:t>If the user group is not “Faculty,” then there should be no change.</a:t>
            </a:r>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507936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41</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Configuring Letter XSL</a:t>
            </a:r>
          </a:p>
        </p:txBody>
      </p:sp>
      <p:sp>
        <p:nvSpPr>
          <p:cNvPr id="6" name="Content Placeholder 5">
            <a:extLst>
              <a:ext uri="{FF2B5EF4-FFF2-40B4-BE49-F238E27FC236}">
                <a16:creationId xmlns:a16="http://schemas.microsoft.com/office/drawing/2014/main" id="{04328471-9E4F-4A4A-AFED-C62F4DEB5F8E}"/>
              </a:ext>
            </a:extLst>
          </p:cNvPr>
          <p:cNvSpPr>
            <a:spLocks noGrp="1"/>
          </p:cNvSpPr>
          <p:nvPr>
            <p:ph idx="1"/>
          </p:nvPr>
        </p:nvSpPr>
        <p:spPr/>
        <p:txBody>
          <a:bodyPr>
            <a:normAutofit fontScale="92500" lnSpcReduction="20000"/>
          </a:bodyPr>
          <a:lstStyle/>
          <a:p>
            <a:r>
              <a:rPr lang="en-US" dirty="0"/>
              <a:t>In the XML we see the User Group (the value used is the Code, rather than Name): </a:t>
            </a:r>
          </a:p>
          <a:p>
            <a:endParaRPr lang="en-US" dirty="0"/>
          </a:p>
          <a:p>
            <a:endParaRPr lang="en-US" dirty="0"/>
          </a:p>
          <a:p>
            <a:endParaRPr lang="en-US" dirty="0"/>
          </a:p>
          <a:p>
            <a:endParaRPr lang="en-US" dirty="0"/>
          </a:p>
          <a:p>
            <a:endParaRPr lang="en-US" dirty="0"/>
          </a:p>
          <a:p>
            <a:r>
              <a:rPr lang="en-US" dirty="0"/>
              <a:t>The path of the User Group is /</a:t>
            </a:r>
            <a:r>
              <a:rPr lang="en-US" dirty="0" err="1"/>
              <a:t>notification_data</a:t>
            </a:r>
            <a:r>
              <a:rPr lang="en-US" dirty="0"/>
              <a:t>/receivers/receiver/user/</a:t>
            </a:r>
            <a:r>
              <a:rPr lang="en-US" dirty="0" err="1"/>
              <a:t>user_group</a:t>
            </a:r>
            <a:endParaRPr lang="en-US" dirty="0"/>
          </a:p>
          <a:p>
            <a:r>
              <a:rPr lang="en-US" dirty="0"/>
              <a:t>We can get the path by looking at the XML or using a notepad plugin</a:t>
            </a:r>
          </a:p>
          <a:p>
            <a:endParaRPr lang="en-US" dirty="0"/>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248D1237-C42A-4F4F-A7A3-92E80797AF00}"/>
              </a:ext>
            </a:extLst>
          </p:cNvPr>
          <p:cNvPicPr>
            <a:picLocks noChangeAspect="1"/>
          </p:cNvPicPr>
          <p:nvPr/>
        </p:nvPicPr>
        <p:blipFill>
          <a:blip r:embed="rId4"/>
          <a:stretch>
            <a:fillRect/>
          </a:stretch>
        </p:blipFill>
        <p:spPr>
          <a:xfrm>
            <a:off x="683567" y="1419622"/>
            <a:ext cx="4721886" cy="1656184"/>
          </a:xfrm>
          <a:prstGeom prst="rect">
            <a:avLst/>
          </a:prstGeom>
          <a:ln w="28575">
            <a:solidFill>
              <a:srgbClr val="50CFDA"/>
            </a:solidFill>
          </a:ln>
        </p:spPr>
      </p:pic>
    </p:spTree>
    <p:extLst>
      <p:ext uri="{BB962C8B-B14F-4D97-AF65-F5344CB8AC3E}">
        <p14:creationId xmlns:p14="http://schemas.microsoft.com/office/powerpoint/2010/main" val="20289043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42</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Configuring Letter XSL</a:t>
            </a:r>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BD78F897-2F6B-4780-832A-6C8B3F4ADB66}"/>
              </a:ext>
            </a:extLst>
          </p:cNvPr>
          <p:cNvPicPr>
            <a:picLocks noChangeAspect="1"/>
          </p:cNvPicPr>
          <p:nvPr/>
        </p:nvPicPr>
        <p:blipFill rotWithShape="1">
          <a:blip r:embed="rId4"/>
          <a:srcRect r="42125" b="38800"/>
          <a:stretch/>
        </p:blipFill>
        <p:spPr>
          <a:xfrm>
            <a:off x="139219" y="771550"/>
            <a:ext cx="6052964" cy="3600400"/>
          </a:xfrm>
          <a:prstGeom prst="rect">
            <a:avLst/>
          </a:prstGeom>
          <a:ln w="28575">
            <a:solidFill>
              <a:srgbClr val="50CFDA"/>
            </a:solidFill>
          </a:ln>
        </p:spPr>
      </p:pic>
      <p:pic>
        <p:nvPicPr>
          <p:cNvPr id="9" name="Picture 8">
            <a:extLst>
              <a:ext uri="{FF2B5EF4-FFF2-40B4-BE49-F238E27FC236}">
                <a16:creationId xmlns:a16="http://schemas.microsoft.com/office/drawing/2014/main" id="{BB593E3C-34FF-4528-9AC1-1CEBFA27E59F}"/>
              </a:ext>
            </a:extLst>
          </p:cNvPr>
          <p:cNvPicPr>
            <a:picLocks noChangeAspect="1"/>
          </p:cNvPicPr>
          <p:nvPr/>
        </p:nvPicPr>
        <p:blipFill>
          <a:blip r:embed="rId5"/>
          <a:stretch>
            <a:fillRect/>
          </a:stretch>
        </p:blipFill>
        <p:spPr>
          <a:xfrm>
            <a:off x="1928790" y="1800225"/>
            <a:ext cx="2962275" cy="1543050"/>
          </a:xfrm>
          <a:prstGeom prst="rect">
            <a:avLst/>
          </a:prstGeom>
          <a:ln w="28575">
            <a:solidFill>
              <a:srgbClr val="50CFDA"/>
            </a:solidFill>
          </a:ln>
        </p:spPr>
      </p:pic>
    </p:spTree>
    <p:extLst>
      <p:ext uri="{BB962C8B-B14F-4D97-AF65-F5344CB8AC3E}">
        <p14:creationId xmlns:p14="http://schemas.microsoft.com/office/powerpoint/2010/main" val="74219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43</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Configuring Letter XSL</a:t>
            </a:r>
          </a:p>
        </p:txBody>
      </p:sp>
      <p:sp>
        <p:nvSpPr>
          <p:cNvPr id="6" name="Content Placeholder 5">
            <a:extLst>
              <a:ext uri="{FF2B5EF4-FFF2-40B4-BE49-F238E27FC236}">
                <a16:creationId xmlns:a16="http://schemas.microsoft.com/office/drawing/2014/main" id="{04328471-9E4F-4A4A-AFED-C62F4DEB5F8E}"/>
              </a:ext>
            </a:extLst>
          </p:cNvPr>
          <p:cNvSpPr>
            <a:spLocks noGrp="1"/>
          </p:cNvSpPr>
          <p:nvPr>
            <p:ph idx="1"/>
          </p:nvPr>
        </p:nvSpPr>
        <p:spPr/>
        <p:txBody>
          <a:bodyPr>
            <a:normAutofit/>
          </a:bodyPr>
          <a:lstStyle/>
          <a:p>
            <a:pPr marL="0" indent="0">
              <a:buNone/>
            </a:pPr>
            <a:r>
              <a:rPr lang="en-US" dirty="0"/>
              <a:t>In the Borrowing Activity Letter XSL we will add a condition.</a:t>
            </a:r>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Content Placeholder 11">
            <a:extLst>
              <a:ext uri="{FF2B5EF4-FFF2-40B4-BE49-F238E27FC236}">
                <a16:creationId xmlns:a16="http://schemas.microsoft.com/office/drawing/2014/main" id="{F04727FC-A9A2-4F54-BCDD-A182E26AC551}"/>
              </a:ext>
            </a:extLst>
          </p:cNvPr>
          <p:cNvPicPr>
            <a:picLocks noChangeAspect="1"/>
          </p:cNvPicPr>
          <p:nvPr/>
        </p:nvPicPr>
        <p:blipFill>
          <a:blip r:embed="rId4"/>
          <a:stretch>
            <a:fillRect/>
          </a:stretch>
        </p:blipFill>
        <p:spPr>
          <a:xfrm>
            <a:off x="395289" y="1560581"/>
            <a:ext cx="5040808" cy="2835454"/>
          </a:xfrm>
          <a:prstGeom prst="rect">
            <a:avLst/>
          </a:prstGeom>
          <a:ln w="28575">
            <a:solidFill>
              <a:srgbClr val="50CFDA"/>
            </a:solidFill>
          </a:ln>
        </p:spPr>
      </p:pic>
      <p:pic>
        <p:nvPicPr>
          <p:cNvPr id="12" name="Picture 11">
            <a:extLst>
              <a:ext uri="{FF2B5EF4-FFF2-40B4-BE49-F238E27FC236}">
                <a16:creationId xmlns:a16="http://schemas.microsoft.com/office/drawing/2014/main" id="{4EA1B69A-1CDA-47CB-9A44-95EF584FA74F}"/>
              </a:ext>
            </a:extLst>
          </p:cNvPr>
          <p:cNvPicPr>
            <a:picLocks noChangeAspect="1"/>
          </p:cNvPicPr>
          <p:nvPr/>
        </p:nvPicPr>
        <p:blipFill>
          <a:blip r:embed="rId5"/>
          <a:stretch>
            <a:fillRect/>
          </a:stretch>
        </p:blipFill>
        <p:spPr>
          <a:xfrm>
            <a:off x="1363308" y="2383111"/>
            <a:ext cx="4792295" cy="2367824"/>
          </a:xfrm>
          <a:prstGeom prst="rect">
            <a:avLst/>
          </a:prstGeom>
          <a:ln w="28575">
            <a:solidFill>
              <a:srgbClr val="50CFDA"/>
            </a:solidFill>
          </a:ln>
        </p:spPr>
      </p:pic>
    </p:spTree>
    <p:extLst>
      <p:ext uri="{BB962C8B-B14F-4D97-AF65-F5344CB8AC3E}">
        <p14:creationId xmlns:p14="http://schemas.microsoft.com/office/powerpoint/2010/main" val="281146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44</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Configuring Letter XSL</a:t>
            </a:r>
          </a:p>
        </p:txBody>
      </p:sp>
      <p:sp>
        <p:nvSpPr>
          <p:cNvPr id="6" name="Content Placeholder 5">
            <a:extLst>
              <a:ext uri="{FF2B5EF4-FFF2-40B4-BE49-F238E27FC236}">
                <a16:creationId xmlns:a16="http://schemas.microsoft.com/office/drawing/2014/main" id="{04328471-9E4F-4A4A-AFED-C62F4DEB5F8E}"/>
              </a:ext>
            </a:extLst>
          </p:cNvPr>
          <p:cNvSpPr>
            <a:spLocks noGrp="1"/>
          </p:cNvSpPr>
          <p:nvPr>
            <p:ph idx="1"/>
          </p:nvPr>
        </p:nvSpPr>
        <p:spPr/>
        <p:txBody>
          <a:bodyPr>
            <a:normAutofit/>
          </a:bodyPr>
          <a:lstStyle/>
          <a:p>
            <a:pPr marL="0" indent="0">
              <a:buNone/>
            </a:pPr>
            <a:r>
              <a:rPr lang="en-US" sz="2000" dirty="0"/>
              <a:t>We will add it after the Reminder Message label.</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Be sure it is inside the &lt;body&gt; element</a:t>
            </a:r>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EDA438B3-FEDA-4114-850B-8EDB1F44F960}"/>
              </a:ext>
            </a:extLst>
          </p:cNvPr>
          <p:cNvPicPr>
            <a:picLocks noChangeAspect="1"/>
          </p:cNvPicPr>
          <p:nvPr/>
        </p:nvPicPr>
        <p:blipFill>
          <a:blip r:embed="rId4"/>
          <a:stretch>
            <a:fillRect/>
          </a:stretch>
        </p:blipFill>
        <p:spPr>
          <a:xfrm>
            <a:off x="475423" y="1131590"/>
            <a:ext cx="5261860" cy="2395909"/>
          </a:xfrm>
          <a:prstGeom prst="rect">
            <a:avLst/>
          </a:prstGeom>
          <a:solidFill>
            <a:srgbClr val="50CFDA"/>
          </a:solidFill>
          <a:ln w="28575">
            <a:solidFill>
              <a:srgbClr val="50CFDA"/>
            </a:solidFill>
          </a:ln>
        </p:spPr>
      </p:pic>
      <p:pic>
        <p:nvPicPr>
          <p:cNvPr id="10" name="Picture 9">
            <a:extLst>
              <a:ext uri="{FF2B5EF4-FFF2-40B4-BE49-F238E27FC236}">
                <a16:creationId xmlns:a16="http://schemas.microsoft.com/office/drawing/2014/main" id="{CBF6B20E-B86A-4032-98A0-BA5DFCCAA2C2}"/>
              </a:ext>
            </a:extLst>
          </p:cNvPr>
          <p:cNvPicPr>
            <a:picLocks noChangeAspect="1"/>
          </p:cNvPicPr>
          <p:nvPr/>
        </p:nvPicPr>
        <p:blipFill>
          <a:blip r:embed="rId5"/>
          <a:stretch>
            <a:fillRect/>
          </a:stretch>
        </p:blipFill>
        <p:spPr>
          <a:xfrm>
            <a:off x="1616297" y="2921310"/>
            <a:ext cx="4573592" cy="1301108"/>
          </a:xfrm>
          <a:prstGeom prst="rect">
            <a:avLst/>
          </a:prstGeom>
          <a:ln w="28575">
            <a:solidFill>
              <a:srgbClr val="50CFDA"/>
            </a:solidFill>
          </a:ln>
        </p:spPr>
      </p:pic>
    </p:spTree>
    <p:extLst>
      <p:ext uri="{BB962C8B-B14F-4D97-AF65-F5344CB8AC3E}">
        <p14:creationId xmlns:p14="http://schemas.microsoft.com/office/powerpoint/2010/main" val="111082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45</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Configuring Letter XSL</a:t>
            </a:r>
          </a:p>
        </p:txBody>
      </p:sp>
      <p:sp>
        <p:nvSpPr>
          <p:cNvPr id="6" name="Content Placeholder 5">
            <a:extLst>
              <a:ext uri="{FF2B5EF4-FFF2-40B4-BE49-F238E27FC236}">
                <a16:creationId xmlns:a16="http://schemas.microsoft.com/office/drawing/2014/main" id="{04328471-9E4F-4A4A-AFED-C62F4DEB5F8E}"/>
              </a:ext>
            </a:extLst>
          </p:cNvPr>
          <p:cNvSpPr>
            <a:spLocks noGrp="1"/>
          </p:cNvSpPr>
          <p:nvPr>
            <p:ph idx="1"/>
          </p:nvPr>
        </p:nvSpPr>
        <p:spPr/>
        <p:txBody>
          <a:bodyPr>
            <a:normAutofit/>
          </a:bodyPr>
          <a:lstStyle/>
          <a:p>
            <a:pPr marL="0" indent="0">
              <a:buNone/>
            </a:pPr>
            <a:r>
              <a:rPr lang="en-US" sz="2000" dirty="0"/>
              <a:t>Be sure it is inserted “outside” of any other closing tags</a:t>
            </a:r>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3EF1183F-3AD6-4F31-9F3A-2D4AB26FDDD7}"/>
              </a:ext>
            </a:extLst>
          </p:cNvPr>
          <p:cNvPicPr>
            <a:picLocks noChangeAspect="1"/>
          </p:cNvPicPr>
          <p:nvPr/>
        </p:nvPicPr>
        <p:blipFill>
          <a:blip r:embed="rId4"/>
          <a:stretch>
            <a:fillRect/>
          </a:stretch>
        </p:blipFill>
        <p:spPr>
          <a:xfrm>
            <a:off x="789916" y="1491630"/>
            <a:ext cx="4748476" cy="3096344"/>
          </a:xfrm>
          <a:prstGeom prst="rect">
            <a:avLst/>
          </a:prstGeom>
          <a:ln w="28575">
            <a:solidFill>
              <a:srgbClr val="50CFDA"/>
            </a:solidFill>
          </a:ln>
        </p:spPr>
      </p:pic>
    </p:spTree>
    <p:extLst>
      <p:ext uri="{BB962C8B-B14F-4D97-AF65-F5344CB8AC3E}">
        <p14:creationId xmlns:p14="http://schemas.microsoft.com/office/powerpoint/2010/main" val="39961303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46</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Configuring Letter XSL</a:t>
            </a:r>
          </a:p>
        </p:txBody>
      </p:sp>
      <p:sp>
        <p:nvSpPr>
          <p:cNvPr id="6" name="Content Placeholder 5">
            <a:extLst>
              <a:ext uri="{FF2B5EF4-FFF2-40B4-BE49-F238E27FC236}">
                <a16:creationId xmlns:a16="http://schemas.microsoft.com/office/drawing/2014/main" id="{04328471-9E4F-4A4A-AFED-C62F4DEB5F8E}"/>
              </a:ext>
            </a:extLst>
          </p:cNvPr>
          <p:cNvSpPr>
            <a:spLocks noGrp="1"/>
          </p:cNvSpPr>
          <p:nvPr>
            <p:ph idx="1"/>
          </p:nvPr>
        </p:nvSpPr>
        <p:spPr/>
        <p:txBody>
          <a:bodyPr>
            <a:normAutofit fontScale="47500" lnSpcReduction="20000"/>
          </a:bodyPr>
          <a:lstStyle/>
          <a:p>
            <a:pPr marL="0" indent="0">
              <a:buNone/>
            </a:pPr>
            <a:r>
              <a:rPr lang="en-US" sz="2000" dirty="0"/>
              <a:t>&lt;!-- Begin New Code --&gt;</a:t>
            </a:r>
          </a:p>
          <a:p>
            <a:pPr marL="0" indent="0">
              <a:buNone/>
            </a:pPr>
            <a:r>
              <a:rPr lang="en-US" sz="2000" dirty="0"/>
              <a:t>  &lt;</a:t>
            </a:r>
            <a:r>
              <a:rPr lang="en-US" sz="2000" dirty="0" err="1"/>
              <a:t>xsl:for-each</a:t>
            </a:r>
            <a:r>
              <a:rPr lang="en-US" sz="2000" dirty="0"/>
              <a:t> select="</a:t>
            </a:r>
            <a:r>
              <a:rPr lang="en-US" sz="2000" dirty="0" err="1"/>
              <a:t>notification_data</a:t>
            </a:r>
            <a:r>
              <a:rPr lang="en-US" sz="2000" dirty="0"/>
              <a:t>"&gt;</a:t>
            </a:r>
          </a:p>
          <a:p>
            <a:pPr marL="0" indent="0">
              <a:buNone/>
            </a:pPr>
            <a:r>
              <a:rPr lang="en-US" sz="2000" dirty="0"/>
              <a:t>    &lt;!-- Make condition for user group "FAC" (the code for "Faculty")--&gt;</a:t>
            </a:r>
          </a:p>
          <a:p>
            <a:pPr marL="0" indent="0">
              <a:buNone/>
            </a:pPr>
            <a:r>
              <a:rPr lang="en-US" sz="2000" dirty="0"/>
              <a:t>       &lt;</a:t>
            </a:r>
            <a:r>
              <a:rPr lang="en-US" sz="2000" dirty="0" err="1"/>
              <a:t>xsl:choose</a:t>
            </a:r>
            <a:r>
              <a:rPr lang="en-US" sz="2000" dirty="0"/>
              <a:t>&gt;</a:t>
            </a:r>
          </a:p>
          <a:p>
            <a:pPr marL="0" indent="0">
              <a:buNone/>
            </a:pPr>
            <a:r>
              <a:rPr lang="en-US" sz="2000" dirty="0"/>
              <a:t>        &lt;</a:t>
            </a:r>
            <a:r>
              <a:rPr lang="en-US" sz="2000" dirty="0" err="1"/>
              <a:t>xsl:when</a:t>
            </a:r>
            <a:r>
              <a:rPr lang="en-US" sz="2000" dirty="0"/>
              <a:t> test="//</a:t>
            </a:r>
            <a:r>
              <a:rPr lang="en-US" sz="2000" dirty="0" err="1"/>
              <a:t>notification_data</a:t>
            </a:r>
            <a:r>
              <a:rPr lang="en-US" sz="2000" dirty="0"/>
              <a:t>/receivers/receiver/user/</a:t>
            </a:r>
            <a:r>
              <a:rPr lang="en-US" sz="2000" dirty="0" err="1"/>
              <a:t>user_group</a:t>
            </a:r>
            <a:r>
              <a:rPr lang="en-US" sz="2000" dirty="0"/>
              <a:t> ='FAC’”&gt;</a:t>
            </a:r>
          </a:p>
          <a:p>
            <a:pPr marL="0" indent="0">
              <a:buNone/>
            </a:pPr>
            <a:r>
              <a:rPr lang="en-US" sz="2000" dirty="0"/>
              <a:t>           &lt;table&gt;</a:t>
            </a:r>
          </a:p>
          <a:p>
            <a:pPr marL="0" indent="0">
              <a:buNone/>
            </a:pPr>
            <a:r>
              <a:rPr lang="en-US" sz="2000" dirty="0"/>
              <a:t>              &lt;tr&gt;&lt;font color="red" size="4"&gt;&lt;b&gt;Please do not forget to check your &lt;u&gt;email&lt;/u&gt;.&lt;/b&gt;&lt;/font&gt;&lt;/tr&gt;</a:t>
            </a:r>
          </a:p>
          <a:p>
            <a:pPr marL="0" indent="0">
              <a:buNone/>
            </a:pPr>
            <a:r>
              <a:rPr lang="en-US" sz="2000" dirty="0"/>
              <a:t>           &lt;/table&gt;</a:t>
            </a:r>
          </a:p>
          <a:p>
            <a:pPr marL="0" indent="0">
              <a:buNone/>
            </a:pPr>
            <a:r>
              <a:rPr lang="en-US" sz="2000" dirty="0"/>
              <a:t>        &lt;/</a:t>
            </a:r>
            <a:r>
              <a:rPr lang="en-US" sz="2000" dirty="0" err="1"/>
              <a:t>xsl:when</a:t>
            </a:r>
            <a:r>
              <a:rPr lang="en-US" sz="2000" dirty="0"/>
              <a:t>&gt;</a:t>
            </a:r>
          </a:p>
          <a:p>
            <a:pPr marL="0" indent="0">
              <a:buNone/>
            </a:pPr>
            <a:r>
              <a:rPr lang="en-US" sz="2000" dirty="0"/>
              <a:t>&lt;!--For all else --&gt;</a:t>
            </a:r>
          </a:p>
          <a:p>
            <a:pPr marL="0" indent="0">
              <a:buNone/>
            </a:pPr>
            <a:r>
              <a:rPr lang="en-US" sz="2000" dirty="0"/>
              <a:t>       &lt;</a:t>
            </a:r>
            <a:r>
              <a:rPr lang="en-US" sz="2000" dirty="0" err="1"/>
              <a:t>xsl:otherwise</a:t>
            </a:r>
            <a:r>
              <a:rPr lang="en-US" sz="2000" dirty="0"/>
              <a:t>&gt;</a:t>
            </a:r>
          </a:p>
          <a:p>
            <a:pPr marL="0" indent="0">
              <a:buNone/>
            </a:pPr>
            <a:r>
              <a:rPr lang="en-US" sz="2000" dirty="0"/>
              <a:t>           &lt;table&gt;</a:t>
            </a:r>
          </a:p>
          <a:p>
            <a:pPr marL="0" indent="0">
              <a:buNone/>
            </a:pPr>
            <a:r>
              <a:rPr lang="en-US" sz="2000" dirty="0"/>
              <a:t>              &lt;tr&gt;&lt;/tr&gt;</a:t>
            </a:r>
          </a:p>
          <a:p>
            <a:pPr marL="0" indent="0">
              <a:buNone/>
            </a:pPr>
            <a:r>
              <a:rPr lang="en-US" sz="2000" dirty="0"/>
              <a:t>           &lt;/table&gt;</a:t>
            </a:r>
          </a:p>
          <a:p>
            <a:pPr marL="0" indent="0">
              <a:buNone/>
            </a:pPr>
            <a:r>
              <a:rPr lang="en-US" sz="2000" dirty="0"/>
              <a:t>      &lt;/</a:t>
            </a:r>
            <a:r>
              <a:rPr lang="en-US" sz="2000" dirty="0" err="1"/>
              <a:t>xsl:otherwise</a:t>
            </a:r>
            <a:r>
              <a:rPr lang="en-US" sz="2000" dirty="0"/>
              <a:t>&gt;</a:t>
            </a:r>
          </a:p>
          <a:p>
            <a:pPr marL="0" indent="0">
              <a:buNone/>
            </a:pPr>
            <a:r>
              <a:rPr lang="en-US" sz="2000" dirty="0"/>
              <a:t>   &lt;/</a:t>
            </a:r>
            <a:r>
              <a:rPr lang="en-US" sz="2000" dirty="0" err="1"/>
              <a:t>xsl:choose</a:t>
            </a:r>
            <a:r>
              <a:rPr lang="en-US" sz="2000" dirty="0"/>
              <a:t>&gt;</a:t>
            </a:r>
          </a:p>
          <a:p>
            <a:pPr marL="0" indent="0">
              <a:buNone/>
            </a:pPr>
            <a:r>
              <a:rPr lang="en-US" sz="2000" dirty="0"/>
              <a:t> &lt;/</a:t>
            </a:r>
            <a:r>
              <a:rPr lang="en-US" sz="2000" dirty="0" err="1"/>
              <a:t>xsl:for-each</a:t>
            </a:r>
            <a:r>
              <a:rPr lang="en-US" sz="2000" dirty="0"/>
              <a:t>&gt;</a:t>
            </a:r>
          </a:p>
          <a:p>
            <a:pPr marL="0" indent="0">
              <a:buNone/>
            </a:pPr>
            <a:r>
              <a:rPr lang="en-US" sz="2000" dirty="0"/>
              <a:t>&lt;</a:t>
            </a:r>
            <a:r>
              <a:rPr lang="en-US" sz="2000" dirty="0" err="1"/>
              <a:t>br</a:t>
            </a:r>
            <a:r>
              <a:rPr lang="en-US" sz="2000" dirty="0"/>
              <a:t> /&gt;</a:t>
            </a:r>
          </a:p>
          <a:p>
            <a:pPr marL="0" indent="0">
              <a:buNone/>
            </a:pPr>
            <a:r>
              <a:rPr lang="en-US" sz="2000" dirty="0"/>
              <a:t>&lt;!-- End New Code --&gt;</a:t>
            </a:r>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070365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47</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Configuring Letter XSL</a:t>
            </a:r>
          </a:p>
        </p:txBody>
      </p:sp>
      <p:sp>
        <p:nvSpPr>
          <p:cNvPr id="6" name="Content Placeholder 5">
            <a:extLst>
              <a:ext uri="{FF2B5EF4-FFF2-40B4-BE49-F238E27FC236}">
                <a16:creationId xmlns:a16="http://schemas.microsoft.com/office/drawing/2014/main" id="{04328471-9E4F-4A4A-AFED-C62F4DEB5F8E}"/>
              </a:ext>
            </a:extLst>
          </p:cNvPr>
          <p:cNvSpPr>
            <a:spLocks noGrp="1"/>
          </p:cNvSpPr>
          <p:nvPr>
            <p:ph idx="1"/>
          </p:nvPr>
        </p:nvSpPr>
        <p:spPr/>
        <p:txBody>
          <a:bodyPr>
            <a:normAutofit fontScale="47500" lnSpcReduction="20000"/>
          </a:bodyPr>
          <a:lstStyle/>
          <a:p>
            <a:pPr marL="0" indent="0">
              <a:buNone/>
            </a:pPr>
            <a:r>
              <a:rPr lang="en-US" sz="2000" dirty="0">
                <a:solidFill>
                  <a:schemeClr val="accent2">
                    <a:lumMod val="75000"/>
                  </a:schemeClr>
                </a:solidFill>
              </a:rPr>
              <a:t>&lt;!-- Begin New Code --&gt;</a:t>
            </a:r>
          </a:p>
          <a:p>
            <a:pPr marL="0" indent="0">
              <a:buNone/>
            </a:pPr>
            <a:r>
              <a:rPr lang="en-US" sz="2000" dirty="0"/>
              <a:t>  </a:t>
            </a:r>
            <a:r>
              <a:rPr lang="en-US" sz="2000" dirty="0">
                <a:solidFill>
                  <a:schemeClr val="accent1">
                    <a:lumMod val="60000"/>
                    <a:lumOff val="40000"/>
                  </a:schemeClr>
                </a:solidFill>
              </a:rPr>
              <a:t>&lt;</a:t>
            </a:r>
            <a:r>
              <a:rPr lang="en-US" sz="2000" dirty="0" err="1">
                <a:solidFill>
                  <a:schemeClr val="accent1">
                    <a:lumMod val="60000"/>
                    <a:lumOff val="40000"/>
                  </a:schemeClr>
                </a:solidFill>
              </a:rPr>
              <a:t>xsl:for-each</a:t>
            </a:r>
            <a:r>
              <a:rPr lang="en-US" sz="2000" dirty="0">
                <a:solidFill>
                  <a:schemeClr val="accent1">
                    <a:lumMod val="60000"/>
                    <a:lumOff val="40000"/>
                  </a:schemeClr>
                </a:solidFill>
              </a:rPr>
              <a:t> select=</a:t>
            </a:r>
            <a:r>
              <a:rPr lang="en-US" sz="2000" dirty="0">
                <a:solidFill>
                  <a:schemeClr val="tx1"/>
                </a:solidFill>
              </a:rPr>
              <a:t>"</a:t>
            </a:r>
            <a:r>
              <a:rPr lang="en-US" sz="2000" dirty="0" err="1">
                <a:solidFill>
                  <a:schemeClr val="tx1"/>
                </a:solidFill>
              </a:rPr>
              <a:t>notification_data</a:t>
            </a:r>
            <a:r>
              <a:rPr lang="en-US" sz="2000" dirty="0">
                <a:solidFill>
                  <a:schemeClr val="tx1"/>
                </a:solidFill>
              </a:rPr>
              <a:t>"</a:t>
            </a:r>
            <a:r>
              <a:rPr lang="en-US" sz="2000" dirty="0">
                <a:solidFill>
                  <a:schemeClr val="accent1">
                    <a:lumMod val="60000"/>
                    <a:lumOff val="40000"/>
                  </a:schemeClr>
                </a:solidFill>
              </a:rPr>
              <a:t>&gt;</a:t>
            </a:r>
          </a:p>
          <a:p>
            <a:pPr marL="0" indent="0">
              <a:buNone/>
            </a:pPr>
            <a:r>
              <a:rPr lang="en-US" sz="2000" dirty="0">
                <a:solidFill>
                  <a:schemeClr val="accent6">
                    <a:lumMod val="75000"/>
                  </a:schemeClr>
                </a:solidFill>
              </a:rPr>
              <a:t>    </a:t>
            </a:r>
            <a:r>
              <a:rPr lang="en-US" sz="2000" dirty="0">
                <a:solidFill>
                  <a:schemeClr val="accent2">
                    <a:lumMod val="75000"/>
                  </a:schemeClr>
                </a:solidFill>
              </a:rPr>
              <a:t>&lt;!-- Make condition for user group "FAC" (the code for "Faculty")--&gt;</a:t>
            </a:r>
          </a:p>
          <a:p>
            <a:pPr marL="0" indent="0">
              <a:buNone/>
            </a:pPr>
            <a:r>
              <a:rPr lang="en-US" sz="2000" dirty="0">
                <a:solidFill>
                  <a:schemeClr val="accent1">
                    <a:lumMod val="60000"/>
                    <a:lumOff val="40000"/>
                  </a:schemeClr>
                </a:solidFill>
              </a:rPr>
              <a:t>       &lt;</a:t>
            </a:r>
            <a:r>
              <a:rPr lang="en-US" sz="2000" dirty="0" err="1">
                <a:solidFill>
                  <a:schemeClr val="accent1">
                    <a:lumMod val="60000"/>
                    <a:lumOff val="40000"/>
                  </a:schemeClr>
                </a:solidFill>
              </a:rPr>
              <a:t>xsl:choose</a:t>
            </a:r>
            <a:r>
              <a:rPr lang="en-US" sz="2000" dirty="0">
                <a:solidFill>
                  <a:schemeClr val="accent1">
                    <a:lumMod val="60000"/>
                    <a:lumOff val="40000"/>
                  </a:schemeClr>
                </a:solidFill>
              </a:rPr>
              <a:t>&gt;</a:t>
            </a:r>
          </a:p>
          <a:p>
            <a:pPr marL="0" indent="0">
              <a:buNone/>
            </a:pPr>
            <a:r>
              <a:rPr lang="en-US" sz="2000" dirty="0">
                <a:solidFill>
                  <a:schemeClr val="accent1">
                    <a:lumMod val="60000"/>
                    <a:lumOff val="40000"/>
                  </a:schemeClr>
                </a:solidFill>
              </a:rPr>
              <a:t>        &lt;</a:t>
            </a:r>
            <a:r>
              <a:rPr lang="en-US" sz="2000" dirty="0" err="1">
                <a:solidFill>
                  <a:schemeClr val="accent1">
                    <a:lumMod val="60000"/>
                    <a:lumOff val="40000"/>
                  </a:schemeClr>
                </a:solidFill>
              </a:rPr>
              <a:t>xsl:when</a:t>
            </a:r>
            <a:r>
              <a:rPr lang="en-US" sz="2000" dirty="0">
                <a:solidFill>
                  <a:schemeClr val="accent1">
                    <a:lumMod val="60000"/>
                    <a:lumOff val="40000"/>
                  </a:schemeClr>
                </a:solidFill>
              </a:rPr>
              <a:t> test=</a:t>
            </a:r>
            <a:r>
              <a:rPr lang="en-US" sz="2000" dirty="0">
                <a:solidFill>
                  <a:schemeClr val="tx1"/>
                </a:solidFill>
              </a:rPr>
              <a:t>"//</a:t>
            </a:r>
            <a:r>
              <a:rPr lang="en-US" sz="2000" dirty="0" err="1">
                <a:solidFill>
                  <a:schemeClr val="tx1"/>
                </a:solidFill>
              </a:rPr>
              <a:t>notification_data</a:t>
            </a:r>
            <a:r>
              <a:rPr lang="en-US" sz="2000" dirty="0">
                <a:solidFill>
                  <a:schemeClr val="tx1"/>
                </a:solidFill>
              </a:rPr>
              <a:t>/receivers/receiver/user/</a:t>
            </a:r>
            <a:r>
              <a:rPr lang="en-US" sz="2000" dirty="0" err="1">
                <a:solidFill>
                  <a:schemeClr val="tx1"/>
                </a:solidFill>
              </a:rPr>
              <a:t>user_group</a:t>
            </a:r>
            <a:r>
              <a:rPr lang="en-US" sz="2000" dirty="0">
                <a:solidFill>
                  <a:schemeClr val="tx1"/>
                </a:solidFill>
              </a:rPr>
              <a:t> ='FAC’”</a:t>
            </a:r>
            <a:r>
              <a:rPr lang="en-US" sz="2000" dirty="0">
                <a:solidFill>
                  <a:schemeClr val="accent1">
                    <a:lumMod val="60000"/>
                    <a:lumOff val="40000"/>
                  </a:schemeClr>
                </a:solidFill>
              </a:rPr>
              <a:t>&gt;</a:t>
            </a:r>
          </a:p>
          <a:p>
            <a:pPr marL="0" indent="0">
              <a:buNone/>
            </a:pPr>
            <a:r>
              <a:rPr lang="en-US" sz="2000" dirty="0">
                <a:solidFill>
                  <a:schemeClr val="accent1">
                    <a:lumMod val="60000"/>
                    <a:lumOff val="40000"/>
                  </a:schemeClr>
                </a:solidFill>
              </a:rPr>
              <a:t>           &lt;table&gt;</a:t>
            </a:r>
          </a:p>
          <a:p>
            <a:pPr marL="0" indent="0">
              <a:buNone/>
            </a:pPr>
            <a:r>
              <a:rPr lang="en-US" sz="2000" dirty="0">
                <a:solidFill>
                  <a:schemeClr val="accent1">
                    <a:lumMod val="60000"/>
                    <a:lumOff val="40000"/>
                  </a:schemeClr>
                </a:solidFill>
              </a:rPr>
              <a:t>              &lt;tr&gt;&lt;font color</a:t>
            </a:r>
            <a:r>
              <a:rPr lang="en-US" sz="2000" dirty="0">
                <a:solidFill>
                  <a:schemeClr val="tx1"/>
                </a:solidFill>
              </a:rPr>
              <a:t>="red" size="4"</a:t>
            </a:r>
            <a:r>
              <a:rPr lang="en-US" sz="2000" dirty="0">
                <a:solidFill>
                  <a:schemeClr val="accent1">
                    <a:lumMod val="60000"/>
                    <a:lumOff val="40000"/>
                  </a:schemeClr>
                </a:solidFill>
              </a:rPr>
              <a:t>&gt;&lt;b&gt;</a:t>
            </a:r>
            <a:r>
              <a:rPr lang="en-US" sz="2000" dirty="0">
                <a:solidFill>
                  <a:schemeClr val="tx1"/>
                </a:solidFill>
              </a:rPr>
              <a:t>Please do not forget to check your </a:t>
            </a:r>
            <a:r>
              <a:rPr lang="en-US" sz="2000" dirty="0">
                <a:solidFill>
                  <a:schemeClr val="accent1">
                    <a:lumMod val="60000"/>
                    <a:lumOff val="40000"/>
                  </a:schemeClr>
                </a:solidFill>
              </a:rPr>
              <a:t>&lt;u&gt;</a:t>
            </a:r>
            <a:r>
              <a:rPr lang="en-US" sz="2000" dirty="0">
                <a:solidFill>
                  <a:schemeClr val="tx1"/>
                </a:solidFill>
              </a:rPr>
              <a:t>email</a:t>
            </a:r>
            <a:r>
              <a:rPr lang="en-US" sz="2000" dirty="0">
                <a:solidFill>
                  <a:schemeClr val="accent1">
                    <a:lumMod val="60000"/>
                    <a:lumOff val="40000"/>
                  </a:schemeClr>
                </a:solidFill>
              </a:rPr>
              <a:t>&lt;/u&gt;.&lt;/b&gt;&lt;/font&gt;&lt;/tr&gt;</a:t>
            </a:r>
          </a:p>
          <a:p>
            <a:pPr marL="0" indent="0">
              <a:buNone/>
            </a:pPr>
            <a:r>
              <a:rPr lang="en-US" sz="2000" dirty="0">
                <a:solidFill>
                  <a:schemeClr val="accent1">
                    <a:lumMod val="60000"/>
                    <a:lumOff val="40000"/>
                  </a:schemeClr>
                </a:solidFill>
              </a:rPr>
              <a:t>           &lt;/table&gt;</a:t>
            </a:r>
          </a:p>
          <a:p>
            <a:pPr marL="0" indent="0">
              <a:buNone/>
            </a:pPr>
            <a:r>
              <a:rPr lang="en-US" sz="2000" dirty="0">
                <a:solidFill>
                  <a:schemeClr val="accent1">
                    <a:lumMod val="60000"/>
                    <a:lumOff val="40000"/>
                  </a:schemeClr>
                </a:solidFill>
              </a:rPr>
              <a:t>        &lt;/</a:t>
            </a:r>
            <a:r>
              <a:rPr lang="en-US" sz="2000" dirty="0" err="1">
                <a:solidFill>
                  <a:schemeClr val="accent1">
                    <a:lumMod val="60000"/>
                    <a:lumOff val="40000"/>
                  </a:schemeClr>
                </a:solidFill>
              </a:rPr>
              <a:t>xsl:when</a:t>
            </a:r>
            <a:r>
              <a:rPr lang="en-US" sz="2000" dirty="0">
                <a:solidFill>
                  <a:schemeClr val="accent1">
                    <a:lumMod val="60000"/>
                    <a:lumOff val="40000"/>
                  </a:schemeClr>
                </a:solidFill>
              </a:rPr>
              <a:t>&gt;</a:t>
            </a:r>
          </a:p>
          <a:p>
            <a:pPr marL="0" indent="0">
              <a:buNone/>
            </a:pPr>
            <a:r>
              <a:rPr lang="en-US" sz="2000" dirty="0">
                <a:solidFill>
                  <a:schemeClr val="accent2">
                    <a:lumMod val="75000"/>
                  </a:schemeClr>
                </a:solidFill>
              </a:rPr>
              <a:t>&lt;!--For all else --&gt;</a:t>
            </a:r>
          </a:p>
          <a:p>
            <a:pPr marL="0" indent="0">
              <a:buNone/>
            </a:pPr>
            <a:r>
              <a:rPr lang="en-US" sz="2000" dirty="0">
                <a:solidFill>
                  <a:schemeClr val="accent1">
                    <a:lumMod val="60000"/>
                    <a:lumOff val="40000"/>
                  </a:schemeClr>
                </a:solidFill>
              </a:rPr>
              <a:t>       &lt;</a:t>
            </a:r>
            <a:r>
              <a:rPr lang="en-US" sz="2000" dirty="0" err="1">
                <a:solidFill>
                  <a:schemeClr val="accent1">
                    <a:lumMod val="60000"/>
                    <a:lumOff val="40000"/>
                  </a:schemeClr>
                </a:solidFill>
              </a:rPr>
              <a:t>xsl:otherwise</a:t>
            </a:r>
            <a:r>
              <a:rPr lang="en-US" sz="2000" dirty="0">
                <a:solidFill>
                  <a:schemeClr val="accent1">
                    <a:lumMod val="60000"/>
                    <a:lumOff val="40000"/>
                  </a:schemeClr>
                </a:solidFill>
              </a:rPr>
              <a:t>&gt;</a:t>
            </a:r>
          </a:p>
          <a:p>
            <a:pPr marL="0" indent="0">
              <a:buNone/>
            </a:pPr>
            <a:r>
              <a:rPr lang="en-US" sz="2000" dirty="0">
                <a:solidFill>
                  <a:schemeClr val="accent1">
                    <a:lumMod val="60000"/>
                    <a:lumOff val="40000"/>
                  </a:schemeClr>
                </a:solidFill>
              </a:rPr>
              <a:t>           &lt;table&gt;</a:t>
            </a:r>
          </a:p>
          <a:p>
            <a:pPr marL="0" indent="0">
              <a:buNone/>
            </a:pPr>
            <a:r>
              <a:rPr lang="en-US" sz="2000" dirty="0">
                <a:solidFill>
                  <a:schemeClr val="accent1">
                    <a:lumMod val="60000"/>
                    <a:lumOff val="40000"/>
                  </a:schemeClr>
                </a:solidFill>
              </a:rPr>
              <a:t>              &lt;tr&gt;&lt;/tr&gt;</a:t>
            </a:r>
          </a:p>
          <a:p>
            <a:pPr marL="0" indent="0">
              <a:buNone/>
            </a:pPr>
            <a:r>
              <a:rPr lang="en-US" sz="2000" dirty="0">
                <a:solidFill>
                  <a:schemeClr val="accent1">
                    <a:lumMod val="60000"/>
                    <a:lumOff val="40000"/>
                  </a:schemeClr>
                </a:solidFill>
              </a:rPr>
              <a:t>           &lt;/table&gt;</a:t>
            </a:r>
          </a:p>
          <a:p>
            <a:pPr marL="0" indent="0">
              <a:buNone/>
            </a:pPr>
            <a:r>
              <a:rPr lang="en-US" sz="2000" dirty="0">
                <a:solidFill>
                  <a:schemeClr val="accent1">
                    <a:lumMod val="60000"/>
                    <a:lumOff val="40000"/>
                  </a:schemeClr>
                </a:solidFill>
              </a:rPr>
              <a:t>      &lt;/</a:t>
            </a:r>
            <a:r>
              <a:rPr lang="en-US" sz="2000" dirty="0" err="1">
                <a:solidFill>
                  <a:schemeClr val="accent1">
                    <a:lumMod val="60000"/>
                    <a:lumOff val="40000"/>
                  </a:schemeClr>
                </a:solidFill>
              </a:rPr>
              <a:t>xsl:otherwise</a:t>
            </a:r>
            <a:r>
              <a:rPr lang="en-US" sz="2000" dirty="0">
                <a:solidFill>
                  <a:schemeClr val="accent1">
                    <a:lumMod val="60000"/>
                    <a:lumOff val="40000"/>
                  </a:schemeClr>
                </a:solidFill>
              </a:rPr>
              <a:t>&gt;</a:t>
            </a:r>
          </a:p>
          <a:p>
            <a:pPr marL="0" indent="0">
              <a:buNone/>
            </a:pPr>
            <a:r>
              <a:rPr lang="en-US" sz="2000" dirty="0">
                <a:solidFill>
                  <a:schemeClr val="accent1">
                    <a:lumMod val="60000"/>
                    <a:lumOff val="40000"/>
                  </a:schemeClr>
                </a:solidFill>
              </a:rPr>
              <a:t>   &lt;/</a:t>
            </a:r>
            <a:r>
              <a:rPr lang="en-US" sz="2000" dirty="0" err="1">
                <a:solidFill>
                  <a:schemeClr val="accent1">
                    <a:lumMod val="60000"/>
                    <a:lumOff val="40000"/>
                  </a:schemeClr>
                </a:solidFill>
              </a:rPr>
              <a:t>xsl:choose</a:t>
            </a:r>
            <a:r>
              <a:rPr lang="en-US" sz="2000" dirty="0">
                <a:solidFill>
                  <a:schemeClr val="accent1">
                    <a:lumMod val="60000"/>
                    <a:lumOff val="40000"/>
                  </a:schemeClr>
                </a:solidFill>
              </a:rPr>
              <a:t>&gt;</a:t>
            </a:r>
          </a:p>
          <a:p>
            <a:pPr marL="0" indent="0">
              <a:buNone/>
            </a:pPr>
            <a:r>
              <a:rPr lang="en-US" sz="2000" dirty="0">
                <a:solidFill>
                  <a:schemeClr val="accent1">
                    <a:lumMod val="60000"/>
                    <a:lumOff val="40000"/>
                  </a:schemeClr>
                </a:solidFill>
              </a:rPr>
              <a:t> &lt;/</a:t>
            </a:r>
            <a:r>
              <a:rPr lang="en-US" sz="2000" dirty="0" err="1">
                <a:solidFill>
                  <a:schemeClr val="accent1">
                    <a:lumMod val="60000"/>
                    <a:lumOff val="40000"/>
                  </a:schemeClr>
                </a:solidFill>
              </a:rPr>
              <a:t>xsl:for-each</a:t>
            </a:r>
            <a:r>
              <a:rPr lang="en-US" sz="2000" dirty="0">
                <a:solidFill>
                  <a:schemeClr val="accent1">
                    <a:lumMod val="60000"/>
                    <a:lumOff val="40000"/>
                  </a:schemeClr>
                </a:solidFill>
              </a:rPr>
              <a:t>&gt;</a:t>
            </a:r>
          </a:p>
          <a:p>
            <a:pPr marL="0" indent="0">
              <a:buNone/>
            </a:pPr>
            <a:r>
              <a:rPr lang="en-US" sz="2000" dirty="0">
                <a:solidFill>
                  <a:schemeClr val="accent1">
                    <a:lumMod val="60000"/>
                    <a:lumOff val="40000"/>
                  </a:schemeClr>
                </a:solidFill>
              </a:rPr>
              <a:t>&lt;</a:t>
            </a:r>
            <a:r>
              <a:rPr lang="en-US" sz="2000" dirty="0" err="1">
                <a:solidFill>
                  <a:schemeClr val="accent1">
                    <a:lumMod val="60000"/>
                    <a:lumOff val="40000"/>
                  </a:schemeClr>
                </a:solidFill>
              </a:rPr>
              <a:t>br</a:t>
            </a:r>
            <a:r>
              <a:rPr lang="en-US" sz="2000" dirty="0">
                <a:solidFill>
                  <a:schemeClr val="accent1">
                    <a:lumMod val="60000"/>
                    <a:lumOff val="40000"/>
                  </a:schemeClr>
                </a:solidFill>
              </a:rPr>
              <a:t> /&gt;</a:t>
            </a:r>
          </a:p>
          <a:p>
            <a:pPr marL="0" indent="0">
              <a:buNone/>
            </a:pPr>
            <a:r>
              <a:rPr lang="en-US" sz="2000" dirty="0">
                <a:solidFill>
                  <a:schemeClr val="accent2">
                    <a:lumMod val="75000"/>
                  </a:schemeClr>
                </a:solidFill>
              </a:rPr>
              <a:t>&lt;!-- End New Code --&gt;</a:t>
            </a:r>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79450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48</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Configuring Letter XSL</a:t>
            </a:r>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Content Placeholder 15">
            <a:extLst>
              <a:ext uri="{FF2B5EF4-FFF2-40B4-BE49-F238E27FC236}">
                <a16:creationId xmlns:a16="http://schemas.microsoft.com/office/drawing/2014/main" id="{515C5527-4D89-4A55-AD2A-1FCB7D557E72}"/>
              </a:ext>
            </a:extLst>
          </p:cNvPr>
          <p:cNvPicPr>
            <a:picLocks noGrp="1" noChangeAspect="1"/>
          </p:cNvPicPr>
          <p:nvPr>
            <p:ph idx="1"/>
          </p:nvPr>
        </p:nvPicPr>
        <p:blipFill>
          <a:blip r:embed="rId4"/>
          <a:stretch>
            <a:fillRect/>
          </a:stretch>
        </p:blipFill>
        <p:spPr>
          <a:xfrm>
            <a:off x="676269" y="771525"/>
            <a:ext cx="5249874" cy="3979863"/>
          </a:xfrm>
          <a:prstGeom prst="rect">
            <a:avLst/>
          </a:prstGeom>
          <a:ln w="28575">
            <a:solidFill>
              <a:srgbClr val="50CFDA"/>
            </a:solidFill>
          </a:ln>
        </p:spPr>
      </p:pic>
    </p:spTree>
    <p:extLst>
      <p:ext uri="{BB962C8B-B14F-4D97-AF65-F5344CB8AC3E}">
        <p14:creationId xmlns:p14="http://schemas.microsoft.com/office/powerpoint/2010/main" val="38469391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p:txBody>
          <a:bodyPr/>
          <a:lstStyle/>
          <a:p>
            <a:r>
              <a:rPr lang="en-US" dirty="0"/>
              <a:t>Previewing XSL Changes</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49</a:t>
            </a:fld>
            <a:endParaRPr lang="en-US" dirty="0"/>
          </a:p>
        </p:txBody>
      </p:sp>
    </p:spTree>
    <p:extLst>
      <p:ext uri="{BB962C8B-B14F-4D97-AF65-F5344CB8AC3E}">
        <p14:creationId xmlns:p14="http://schemas.microsoft.com/office/powerpoint/2010/main" val="527628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DD39B-3E44-458F-9DEC-06C823C520E2}"/>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4" name="Content Placeholder 3">
            <a:extLst>
              <a:ext uri="{FF2B5EF4-FFF2-40B4-BE49-F238E27FC236}">
                <a16:creationId xmlns:a16="http://schemas.microsoft.com/office/drawing/2014/main" id="{9DC149F4-2772-4DC6-83C5-E8C2CBAF8EA7}"/>
              </a:ext>
            </a:extLst>
          </p:cNvPr>
          <p:cNvSpPr>
            <a:spLocks noGrp="1"/>
          </p:cNvSpPr>
          <p:nvPr>
            <p:ph idx="1"/>
          </p:nvPr>
        </p:nvSpPr>
        <p:spPr/>
        <p:txBody>
          <a:bodyPr/>
          <a:lstStyle/>
          <a:p>
            <a:r>
              <a:rPr lang="en-US" dirty="0"/>
              <a:t>General Letter Management</a:t>
            </a:r>
          </a:p>
          <a:p>
            <a:r>
              <a:rPr lang="en-US" dirty="0"/>
              <a:t>Configuring Letter Labels</a:t>
            </a:r>
          </a:p>
          <a:p>
            <a:r>
              <a:rPr lang="en-US" dirty="0"/>
              <a:t>Retrieving XML</a:t>
            </a:r>
          </a:p>
          <a:p>
            <a:r>
              <a:rPr lang="en-US" dirty="0"/>
              <a:t>Configuring Letter XSL</a:t>
            </a:r>
          </a:p>
          <a:p>
            <a:r>
              <a:rPr lang="en-US" dirty="0"/>
              <a:t>Previewing XSL Changes</a:t>
            </a:r>
          </a:p>
          <a:p>
            <a:endParaRPr lang="en-US" dirty="0"/>
          </a:p>
        </p:txBody>
      </p:sp>
    </p:spTree>
    <p:custDataLst>
      <p:tags r:id="rId1"/>
    </p:custDataLst>
    <p:extLst>
      <p:ext uri="{BB962C8B-B14F-4D97-AF65-F5344CB8AC3E}">
        <p14:creationId xmlns:p14="http://schemas.microsoft.com/office/powerpoint/2010/main" val="32671426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50</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Previewing XSL Changes</a:t>
            </a:r>
          </a:p>
        </p:txBody>
      </p:sp>
      <p:sp>
        <p:nvSpPr>
          <p:cNvPr id="6" name="Content Placeholder 5">
            <a:extLst>
              <a:ext uri="{FF2B5EF4-FFF2-40B4-BE49-F238E27FC236}">
                <a16:creationId xmlns:a16="http://schemas.microsoft.com/office/drawing/2014/main" id="{04328471-9E4F-4A4A-AFED-C62F4DEB5F8E}"/>
              </a:ext>
            </a:extLst>
          </p:cNvPr>
          <p:cNvSpPr>
            <a:spLocks noGrp="1"/>
          </p:cNvSpPr>
          <p:nvPr>
            <p:ph idx="1"/>
          </p:nvPr>
        </p:nvSpPr>
        <p:spPr/>
        <p:txBody>
          <a:bodyPr/>
          <a:lstStyle/>
          <a:p>
            <a:pPr marL="0" indent="0">
              <a:buNone/>
            </a:pPr>
            <a:r>
              <a:rPr lang="en-US" dirty="0"/>
              <a:t>Before saving changes made to the XSL, they can be previewed to see if they work</a:t>
            </a:r>
          </a:p>
        </p:txBody>
      </p:sp>
      <p:pic>
        <p:nvPicPr>
          <p:cNvPr id="1026" name="Picture 2" descr="High quality illustration of modern digital tablet with business media website on a screen. Isolated on white background.">
            <a:extLst>
              <a:ext uri="{FF2B5EF4-FFF2-40B4-BE49-F238E27FC236}">
                <a16:creationId xmlns:a16="http://schemas.microsoft.com/office/drawing/2014/main" id="{206DAC02-D755-45C1-BD02-59D83782FFD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655333" y="1959682"/>
            <a:ext cx="2093131" cy="12241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1DA362E-9F42-4421-9C54-55157C628CE1}"/>
              </a:ext>
            </a:extLst>
          </p:cNvPr>
          <p:cNvPicPr>
            <a:picLocks noChangeAspect="1"/>
          </p:cNvPicPr>
          <p:nvPr/>
        </p:nvPicPr>
        <p:blipFill>
          <a:blip r:embed="rId4"/>
          <a:stretch>
            <a:fillRect/>
          </a:stretch>
        </p:blipFill>
        <p:spPr>
          <a:xfrm>
            <a:off x="402381" y="1704020"/>
            <a:ext cx="5670317" cy="2959596"/>
          </a:xfrm>
          <a:prstGeom prst="rect">
            <a:avLst/>
          </a:prstGeom>
          <a:ln w="28575">
            <a:solidFill>
              <a:srgbClr val="50CFDA"/>
            </a:solidFill>
          </a:ln>
        </p:spPr>
      </p:pic>
    </p:spTree>
    <p:extLst>
      <p:ext uri="{BB962C8B-B14F-4D97-AF65-F5344CB8AC3E}">
        <p14:creationId xmlns:p14="http://schemas.microsoft.com/office/powerpoint/2010/main" val="10048331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51</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Previewing XSL Changes</a:t>
            </a:r>
          </a:p>
        </p:txBody>
      </p:sp>
      <p:pic>
        <p:nvPicPr>
          <p:cNvPr id="1026" name="Picture 2" descr="High quality illustration of modern digital tablet with business media website on a screen. Isolated on white background.">
            <a:extLst>
              <a:ext uri="{FF2B5EF4-FFF2-40B4-BE49-F238E27FC236}">
                <a16:creationId xmlns:a16="http://schemas.microsoft.com/office/drawing/2014/main" id="{206DAC02-D755-45C1-BD02-59D83782FFD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655333" y="1959682"/>
            <a:ext cx="2093131" cy="122413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C3714EB6-E6BF-4398-BDA2-0B83200E79B8}"/>
              </a:ext>
            </a:extLst>
          </p:cNvPr>
          <p:cNvSpPr>
            <a:spLocks noGrp="1"/>
          </p:cNvSpPr>
          <p:nvPr>
            <p:ph idx="1"/>
          </p:nvPr>
        </p:nvSpPr>
        <p:spPr/>
        <p:txBody>
          <a:bodyPr/>
          <a:lstStyle/>
          <a:p>
            <a:pPr marL="0" indent="0">
              <a:buNone/>
            </a:pPr>
            <a:r>
              <a:rPr lang="en-US" dirty="0"/>
              <a:t>Preview Letter will also notify you if there is an error in the code:</a:t>
            </a:r>
          </a:p>
        </p:txBody>
      </p:sp>
      <p:pic>
        <p:nvPicPr>
          <p:cNvPr id="9" name="Picture 8">
            <a:extLst>
              <a:ext uri="{FF2B5EF4-FFF2-40B4-BE49-F238E27FC236}">
                <a16:creationId xmlns:a16="http://schemas.microsoft.com/office/drawing/2014/main" id="{B3ECCCFC-758C-44D5-B7DB-08D8B5BC0946}"/>
              </a:ext>
            </a:extLst>
          </p:cNvPr>
          <p:cNvPicPr>
            <a:picLocks noChangeAspect="1"/>
          </p:cNvPicPr>
          <p:nvPr/>
        </p:nvPicPr>
        <p:blipFill>
          <a:blip r:embed="rId4"/>
          <a:stretch>
            <a:fillRect/>
          </a:stretch>
        </p:blipFill>
        <p:spPr>
          <a:xfrm>
            <a:off x="395535" y="1851670"/>
            <a:ext cx="4854981" cy="2520280"/>
          </a:xfrm>
          <a:prstGeom prst="rect">
            <a:avLst/>
          </a:prstGeom>
          <a:ln w="28575">
            <a:solidFill>
              <a:srgbClr val="50CFDA"/>
            </a:solidFill>
          </a:ln>
        </p:spPr>
      </p:pic>
      <p:pic>
        <p:nvPicPr>
          <p:cNvPr id="10" name="Picture 9">
            <a:extLst>
              <a:ext uri="{FF2B5EF4-FFF2-40B4-BE49-F238E27FC236}">
                <a16:creationId xmlns:a16="http://schemas.microsoft.com/office/drawing/2014/main" id="{8578DB7E-5E87-4BEF-9457-48C9359619E5}"/>
              </a:ext>
            </a:extLst>
          </p:cNvPr>
          <p:cNvPicPr>
            <a:picLocks noChangeAspect="1"/>
          </p:cNvPicPr>
          <p:nvPr/>
        </p:nvPicPr>
        <p:blipFill>
          <a:blip r:embed="rId5"/>
          <a:stretch>
            <a:fillRect/>
          </a:stretch>
        </p:blipFill>
        <p:spPr>
          <a:xfrm>
            <a:off x="2450404" y="1619095"/>
            <a:ext cx="3703626" cy="1125818"/>
          </a:xfrm>
          <a:prstGeom prst="rect">
            <a:avLst/>
          </a:prstGeom>
          <a:ln w="28575">
            <a:solidFill>
              <a:srgbClr val="50CFDA"/>
            </a:solidFill>
          </a:ln>
        </p:spPr>
      </p:pic>
    </p:spTree>
    <p:extLst>
      <p:ext uri="{BB962C8B-B14F-4D97-AF65-F5344CB8AC3E}">
        <p14:creationId xmlns:p14="http://schemas.microsoft.com/office/powerpoint/2010/main" val="265557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52</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Previewing XSL Changes</a:t>
            </a:r>
          </a:p>
        </p:txBody>
      </p:sp>
      <p:pic>
        <p:nvPicPr>
          <p:cNvPr id="1026" name="Picture 2" descr="High quality illustration of modern digital tablet with business media website on a screen. Isolated on white background.">
            <a:extLst>
              <a:ext uri="{FF2B5EF4-FFF2-40B4-BE49-F238E27FC236}">
                <a16:creationId xmlns:a16="http://schemas.microsoft.com/office/drawing/2014/main" id="{206DAC02-D755-45C1-BD02-59D83782FFD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655333" y="1959682"/>
            <a:ext cx="2093131" cy="122413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C3714EB6-E6BF-4398-BDA2-0B83200E79B8}"/>
              </a:ext>
            </a:extLst>
          </p:cNvPr>
          <p:cNvSpPr>
            <a:spLocks noGrp="1"/>
          </p:cNvSpPr>
          <p:nvPr>
            <p:ph idx="1"/>
          </p:nvPr>
        </p:nvSpPr>
        <p:spPr/>
        <p:txBody>
          <a:bodyPr>
            <a:normAutofit fontScale="92500" lnSpcReduction="10000"/>
          </a:bodyPr>
          <a:lstStyle/>
          <a:p>
            <a:pPr marL="0" indent="0">
              <a:buNone/>
            </a:pPr>
            <a:r>
              <a:rPr lang="en-US" sz="2300" dirty="0"/>
              <a:t>The Default Letter preview:</a:t>
            </a:r>
          </a:p>
          <a:p>
            <a:pPr marL="0" indent="0">
              <a:buNone/>
            </a:pPr>
            <a:endParaRPr lang="en-US" sz="2300" dirty="0"/>
          </a:p>
          <a:p>
            <a:pPr marL="0" indent="0">
              <a:buNone/>
            </a:pPr>
            <a:endParaRPr lang="en-US" sz="2300" dirty="0"/>
          </a:p>
          <a:p>
            <a:pPr marL="0" indent="0">
              <a:buNone/>
            </a:pPr>
            <a:endParaRPr lang="en-US" sz="2300" dirty="0"/>
          </a:p>
          <a:p>
            <a:pPr marL="0" indent="0">
              <a:buNone/>
            </a:pPr>
            <a:endParaRPr lang="en-US" sz="2300" dirty="0"/>
          </a:p>
          <a:p>
            <a:pPr marL="0" indent="0">
              <a:buNone/>
            </a:pPr>
            <a:endParaRPr lang="en-US" sz="2300" dirty="0"/>
          </a:p>
          <a:p>
            <a:pPr marL="0" indent="0">
              <a:buNone/>
            </a:pPr>
            <a:endParaRPr lang="en-US" sz="2300" dirty="0"/>
          </a:p>
          <a:p>
            <a:pPr marL="0" indent="0">
              <a:buNone/>
            </a:pPr>
            <a:endParaRPr lang="en-US" sz="2300" dirty="0"/>
          </a:p>
          <a:p>
            <a:pPr marL="0" indent="0">
              <a:buNone/>
            </a:pPr>
            <a:endParaRPr lang="en-US" sz="2300" dirty="0"/>
          </a:p>
          <a:p>
            <a:r>
              <a:rPr lang="en-US" sz="1900" dirty="0"/>
              <a:t>This also confirms our code worked – no red text </a:t>
            </a:r>
          </a:p>
          <a:p>
            <a:pPr lvl="1"/>
            <a:r>
              <a:rPr lang="en-US" sz="1500" dirty="0"/>
              <a:t>DefaultLetter.xml does not have “FAC” in its User Group</a:t>
            </a:r>
          </a:p>
        </p:txBody>
      </p:sp>
      <p:pic>
        <p:nvPicPr>
          <p:cNvPr id="6" name="Picture 5">
            <a:extLst>
              <a:ext uri="{FF2B5EF4-FFF2-40B4-BE49-F238E27FC236}">
                <a16:creationId xmlns:a16="http://schemas.microsoft.com/office/drawing/2014/main" id="{3376E89E-422D-4EB7-8907-17759C77EF09}"/>
              </a:ext>
            </a:extLst>
          </p:cNvPr>
          <p:cNvPicPr>
            <a:picLocks noChangeAspect="1"/>
          </p:cNvPicPr>
          <p:nvPr/>
        </p:nvPicPr>
        <p:blipFill>
          <a:blip r:embed="rId4"/>
          <a:stretch>
            <a:fillRect/>
          </a:stretch>
        </p:blipFill>
        <p:spPr>
          <a:xfrm>
            <a:off x="1948755" y="1131590"/>
            <a:ext cx="2983285" cy="2869317"/>
          </a:xfrm>
          <a:prstGeom prst="rect">
            <a:avLst/>
          </a:prstGeom>
          <a:ln w="28575">
            <a:solidFill>
              <a:srgbClr val="50CFDA"/>
            </a:solidFill>
          </a:ln>
        </p:spPr>
      </p:pic>
    </p:spTree>
    <p:extLst>
      <p:ext uri="{BB962C8B-B14F-4D97-AF65-F5344CB8AC3E}">
        <p14:creationId xmlns:p14="http://schemas.microsoft.com/office/powerpoint/2010/main" val="32300875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53</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Previewing XSL Changes</a:t>
            </a:r>
          </a:p>
        </p:txBody>
      </p:sp>
      <p:pic>
        <p:nvPicPr>
          <p:cNvPr id="1026" name="Picture 2" descr="High quality illustration of modern digital tablet with business media website on a screen. Isolated on white background.">
            <a:extLst>
              <a:ext uri="{FF2B5EF4-FFF2-40B4-BE49-F238E27FC236}">
                <a16:creationId xmlns:a16="http://schemas.microsoft.com/office/drawing/2014/main" id="{206DAC02-D755-45C1-BD02-59D83782FFD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655333" y="1959682"/>
            <a:ext cx="2093131" cy="122413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C3714EB6-E6BF-4398-BDA2-0B83200E79B8}"/>
              </a:ext>
            </a:extLst>
          </p:cNvPr>
          <p:cNvSpPr>
            <a:spLocks noGrp="1"/>
          </p:cNvSpPr>
          <p:nvPr>
            <p:ph idx="1"/>
          </p:nvPr>
        </p:nvSpPr>
        <p:spPr/>
        <p:txBody>
          <a:bodyPr>
            <a:normAutofit/>
          </a:bodyPr>
          <a:lstStyle/>
          <a:p>
            <a:pPr marL="0" indent="0">
              <a:buNone/>
            </a:pPr>
            <a:r>
              <a:rPr lang="en-US" sz="2300" dirty="0"/>
              <a:t>Specific letter examples can also be previewed</a:t>
            </a:r>
          </a:p>
        </p:txBody>
      </p:sp>
      <p:pic>
        <p:nvPicPr>
          <p:cNvPr id="3" name="Picture 2">
            <a:extLst>
              <a:ext uri="{FF2B5EF4-FFF2-40B4-BE49-F238E27FC236}">
                <a16:creationId xmlns:a16="http://schemas.microsoft.com/office/drawing/2014/main" id="{782B8E32-A386-441A-839F-ED94C4D6B49E}"/>
              </a:ext>
            </a:extLst>
          </p:cNvPr>
          <p:cNvPicPr>
            <a:picLocks noChangeAspect="1"/>
          </p:cNvPicPr>
          <p:nvPr/>
        </p:nvPicPr>
        <p:blipFill>
          <a:blip r:embed="rId4"/>
          <a:stretch>
            <a:fillRect/>
          </a:stretch>
        </p:blipFill>
        <p:spPr>
          <a:xfrm>
            <a:off x="395535" y="1491630"/>
            <a:ext cx="5591915" cy="2726233"/>
          </a:xfrm>
          <a:prstGeom prst="rect">
            <a:avLst/>
          </a:prstGeom>
          <a:ln w="28575">
            <a:solidFill>
              <a:srgbClr val="50CFDA"/>
            </a:solidFill>
          </a:ln>
        </p:spPr>
      </p:pic>
    </p:spTree>
    <p:extLst>
      <p:ext uri="{BB962C8B-B14F-4D97-AF65-F5344CB8AC3E}">
        <p14:creationId xmlns:p14="http://schemas.microsoft.com/office/powerpoint/2010/main" val="5308432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54</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Previewing XSL Changes</a:t>
            </a:r>
          </a:p>
        </p:txBody>
      </p:sp>
      <p:pic>
        <p:nvPicPr>
          <p:cNvPr id="1026" name="Picture 2" descr="High quality illustration of modern digital tablet with business media website on a screen. Isolated on white background.">
            <a:extLst>
              <a:ext uri="{FF2B5EF4-FFF2-40B4-BE49-F238E27FC236}">
                <a16:creationId xmlns:a16="http://schemas.microsoft.com/office/drawing/2014/main" id="{206DAC02-D755-45C1-BD02-59D83782FFD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655333" y="1959682"/>
            <a:ext cx="2093131" cy="1224136"/>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7">
            <a:extLst>
              <a:ext uri="{FF2B5EF4-FFF2-40B4-BE49-F238E27FC236}">
                <a16:creationId xmlns:a16="http://schemas.microsoft.com/office/drawing/2014/main" id="{13194C35-3DE3-4DDA-94EB-F244893E1FBA}"/>
              </a:ext>
            </a:extLst>
          </p:cNvPr>
          <p:cNvPicPr>
            <a:picLocks noGrp="1" noChangeAspect="1"/>
          </p:cNvPicPr>
          <p:nvPr>
            <p:ph idx="1"/>
          </p:nvPr>
        </p:nvPicPr>
        <p:blipFill>
          <a:blip r:embed="rId4"/>
          <a:stretch>
            <a:fillRect/>
          </a:stretch>
        </p:blipFill>
        <p:spPr>
          <a:xfrm>
            <a:off x="1236885" y="771525"/>
            <a:ext cx="4128642" cy="3979863"/>
          </a:xfrm>
          <a:prstGeom prst="rect">
            <a:avLst/>
          </a:prstGeom>
          <a:ln w="28575">
            <a:solidFill>
              <a:srgbClr val="50CFDA"/>
            </a:solidFill>
          </a:ln>
        </p:spPr>
      </p:pic>
    </p:spTree>
    <p:extLst>
      <p:ext uri="{BB962C8B-B14F-4D97-AF65-F5344CB8AC3E}">
        <p14:creationId xmlns:p14="http://schemas.microsoft.com/office/powerpoint/2010/main" val="39676377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55</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Previewing XSL Changes</a:t>
            </a:r>
          </a:p>
        </p:txBody>
      </p:sp>
      <p:pic>
        <p:nvPicPr>
          <p:cNvPr id="1026" name="Picture 2" descr="High quality illustration of modern digital tablet with business media website on a screen. Isolated on white background.">
            <a:extLst>
              <a:ext uri="{FF2B5EF4-FFF2-40B4-BE49-F238E27FC236}">
                <a16:creationId xmlns:a16="http://schemas.microsoft.com/office/drawing/2014/main" id="{206DAC02-D755-45C1-BD02-59D83782FFD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655333" y="1959682"/>
            <a:ext cx="2093131" cy="122413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C3714EB6-E6BF-4398-BDA2-0B83200E79B8}"/>
              </a:ext>
            </a:extLst>
          </p:cNvPr>
          <p:cNvSpPr>
            <a:spLocks noGrp="1"/>
          </p:cNvSpPr>
          <p:nvPr>
            <p:ph idx="1"/>
          </p:nvPr>
        </p:nvSpPr>
        <p:spPr/>
        <p:txBody>
          <a:bodyPr/>
          <a:lstStyle/>
          <a:p>
            <a:pPr marL="0" indent="0">
              <a:buNone/>
            </a:pPr>
            <a:r>
              <a:rPr lang="en-US" dirty="0"/>
              <a:t>The XML used for the preview depends on what has been selected as the default</a:t>
            </a:r>
          </a:p>
        </p:txBody>
      </p:sp>
      <p:pic>
        <p:nvPicPr>
          <p:cNvPr id="7" name="Picture 6">
            <a:extLst>
              <a:ext uri="{FF2B5EF4-FFF2-40B4-BE49-F238E27FC236}">
                <a16:creationId xmlns:a16="http://schemas.microsoft.com/office/drawing/2014/main" id="{94FE6411-C7AD-45D8-933D-23E08D431A42}"/>
              </a:ext>
            </a:extLst>
          </p:cNvPr>
          <p:cNvPicPr>
            <a:picLocks noChangeAspect="1"/>
          </p:cNvPicPr>
          <p:nvPr/>
        </p:nvPicPr>
        <p:blipFill>
          <a:blip r:embed="rId4"/>
          <a:stretch>
            <a:fillRect/>
          </a:stretch>
        </p:blipFill>
        <p:spPr>
          <a:xfrm>
            <a:off x="489248" y="1707654"/>
            <a:ext cx="5624663" cy="2735758"/>
          </a:xfrm>
          <a:prstGeom prst="rect">
            <a:avLst/>
          </a:prstGeom>
          <a:ln w="28575">
            <a:solidFill>
              <a:srgbClr val="50CFDA"/>
            </a:solidFill>
          </a:ln>
        </p:spPr>
      </p:pic>
    </p:spTree>
    <p:extLst>
      <p:ext uri="{BB962C8B-B14F-4D97-AF65-F5344CB8AC3E}">
        <p14:creationId xmlns:p14="http://schemas.microsoft.com/office/powerpoint/2010/main" val="4285102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8C18E0C-FC58-4014-9854-A8739FD3A8C4}"/>
              </a:ext>
            </a:extLst>
          </p:cNvPr>
          <p:cNvSpPr>
            <a:spLocks noGrp="1"/>
          </p:cNvSpPr>
          <p:nvPr>
            <p:ph idx="1"/>
          </p:nvPr>
        </p:nvSpPr>
        <p:spPr/>
        <p:txBody>
          <a:bodyPr/>
          <a:lstStyle/>
          <a:p>
            <a:pPr marL="0" indent="0">
              <a:buNone/>
            </a:pPr>
            <a:r>
              <a:rPr lang="en-US" dirty="0"/>
              <a:t>For a full list of all Alma letters see the “Alma Letters” table:</a:t>
            </a:r>
          </a:p>
          <a:p>
            <a:pPr marL="0" indent="0">
              <a:buNone/>
            </a:pPr>
            <a:r>
              <a:rPr lang="en-US" dirty="0"/>
              <a:t> </a:t>
            </a:r>
            <a:r>
              <a:rPr lang="en-US" dirty="0">
                <a:hlinkClick r:id="rId2"/>
              </a:rPr>
              <a:t>https://knowledge.exlibrisgroup.com/Alma/Product_Documentation/010Alma_Online_Help_(English)/050Administration/050Configuring_General_Alma_Functions/070Configuring_Alma_Letters</a:t>
            </a:r>
            <a:r>
              <a:rPr lang="en-US" dirty="0"/>
              <a:t> </a:t>
            </a:r>
          </a:p>
          <a:p>
            <a:endParaRPr lang="en-US" dirty="0"/>
          </a:p>
        </p:txBody>
      </p:sp>
      <p:sp>
        <p:nvSpPr>
          <p:cNvPr id="2" name="Slide Number Placeholder 1">
            <a:extLst>
              <a:ext uri="{FF2B5EF4-FFF2-40B4-BE49-F238E27FC236}">
                <a16:creationId xmlns:a16="http://schemas.microsoft.com/office/drawing/2014/main" id="{9EC23CA1-D6BA-46E3-8FE4-2D4223E8D978}"/>
              </a:ext>
            </a:extLst>
          </p:cNvPr>
          <p:cNvSpPr>
            <a:spLocks noGrp="1"/>
          </p:cNvSpPr>
          <p:nvPr>
            <p:ph type="sldNum" sz="quarter" idx="10"/>
          </p:nvPr>
        </p:nvSpPr>
        <p:spPr/>
        <p:txBody>
          <a:bodyPr/>
          <a:lstStyle/>
          <a:p>
            <a:fld id="{1C146586-7EC2-481D-848F-8CE41EB2DE6C}" type="slidenum">
              <a:rPr lang="en-US" smtClean="0"/>
              <a:pPr/>
              <a:t>56</a:t>
            </a:fld>
            <a:endParaRPr lang="en-US" dirty="0"/>
          </a:p>
        </p:txBody>
      </p:sp>
      <p:sp>
        <p:nvSpPr>
          <p:cNvPr id="5" name="Title 4">
            <a:extLst>
              <a:ext uri="{FF2B5EF4-FFF2-40B4-BE49-F238E27FC236}">
                <a16:creationId xmlns:a16="http://schemas.microsoft.com/office/drawing/2014/main" id="{8FCE924C-86A1-484B-8BF1-91E727539E63}"/>
              </a:ext>
            </a:extLst>
          </p:cNvPr>
          <p:cNvSpPr>
            <a:spLocks noGrp="1"/>
          </p:cNvSpPr>
          <p:nvPr>
            <p:ph type="title"/>
          </p:nvPr>
        </p:nvSpPr>
        <p:spPr/>
        <p:txBody>
          <a:bodyPr/>
          <a:lstStyle/>
          <a:p>
            <a:r>
              <a:rPr lang="en-US" dirty="0"/>
              <a:t>Documentation</a:t>
            </a:r>
          </a:p>
        </p:txBody>
      </p:sp>
    </p:spTree>
    <p:extLst>
      <p:ext uri="{BB962C8B-B14F-4D97-AF65-F5344CB8AC3E}">
        <p14:creationId xmlns:p14="http://schemas.microsoft.com/office/powerpoint/2010/main" val="4325630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8C18E0C-FC58-4014-9854-A8739FD3A8C4}"/>
              </a:ext>
            </a:extLst>
          </p:cNvPr>
          <p:cNvSpPr>
            <a:spLocks noGrp="1"/>
          </p:cNvSpPr>
          <p:nvPr>
            <p:ph idx="1"/>
          </p:nvPr>
        </p:nvSpPr>
        <p:spPr/>
        <p:txBody>
          <a:bodyPr/>
          <a:lstStyle/>
          <a:p>
            <a:pPr marL="0" indent="0">
              <a:buNone/>
            </a:pPr>
            <a:r>
              <a:rPr lang="en-US" dirty="0"/>
              <a:t>For  full list of many examples of XSL changes and detailed explanations, see:</a:t>
            </a:r>
          </a:p>
          <a:p>
            <a:pPr marL="0" indent="0">
              <a:buNone/>
            </a:pPr>
            <a:r>
              <a:rPr lang="en-US" dirty="0"/>
              <a:t> </a:t>
            </a:r>
            <a:r>
              <a:rPr lang="en-US" dirty="0">
                <a:hlinkClick r:id="rId2"/>
              </a:rPr>
              <a:t>https://knowledge.exlibrisgroup.com/Alma/Training/Extended_Training/Presentations_and_Documents_-_Letters</a:t>
            </a:r>
            <a:endParaRPr lang="en-US" dirty="0"/>
          </a:p>
          <a:p>
            <a:endParaRPr lang="en-US" dirty="0"/>
          </a:p>
        </p:txBody>
      </p:sp>
      <p:sp>
        <p:nvSpPr>
          <p:cNvPr id="2" name="Slide Number Placeholder 1">
            <a:extLst>
              <a:ext uri="{FF2B5EF4-FFF2-40B4-BE49-F238E27FC236}">
                <a16:creationId xmlns:a16="http://schemas.microsoft.com/office/drawing/2014/main" id="{9EC23CA1-D6BA-46E3-8FE4-2D4223E8D978}"/>
              </a:ext>
            </a:extLst>
          </p:cNvPr>
          <p:cNvSpPr>
            <a:spLocks noGrp="1"/>
          </p:cNvSpPr>
          <p:nvPr>
            <p:ph type="sldNum" sz="quarter" idx="10"/>
          </p:nvPr>
        </p:nvSpPr>
        <p:spPr/>
        <p:txBody>
          <a:bodyPr/>
          <a:lstStyle/>
          <a:p>
            <a:fld id="{1C146586-7EC2-481D-848F-8CE41EB2DE6C}" type="slidenum">
              <a:rPr lang="en-US" smtClean="0"/>
              <a:pPr/>
              <a:t>57</a:t>
            </a:fld>
            <a:endParaRPr lang="en-US" dirty="0"/>
          </a:p>
        </p:txBody>
      </p:sp>
      <p:sp>
        <p:nvSpPr>
          <p:cNvPr id="5" name="Title 4">
            <a:extLst>
              <a:ext uri="{FF2B5EF4-FFF2-40B4-BE49-F238E27FC236}">
                <a16:creationId xmlns:a16="http://schemas.microsoft.com/office/drawing/2014/main" id="{8FCE924C-86A1-484B-8BF1-91E727539E63}"/>
              </a:ext>
            </a:extLst>
          </p:cNvPr>
          <p:cNvSpPr>
            <a:spLocks noGrp="1"/>
          </p:cNvSpPr>
          <p:nvPr>
            <p:ph type="title"/>
          </p:nvPr>
        </p:nvSpPr>
        <p:spPr/>
        <p:txBody>
          <a:bodyPr/>
          <a:lstStyle/>
          <a:p>
            <a:r>
              <a:rPr lang="en-US" dirty="0"/>
              <a:t>Documentation</a:t>
            </a:r>
          </a:p>
        </p:txBody>
      </p:sp>
    </p:spTree>
    <p:extLst>
      <p:ext uri="{BB962C8B-B14F-4D97-AF65-F5344CB8AC3E}">
        <p14:creationId xmlns:p14="http://schemas.microsoft.com/office/powerpoint/2010/main" val="2056666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8C18E0C-FC58-4014-9854-A8739FD3A8C4}"/>
              </a:ext>
            </a:extLst>
          </p:cNvPr>
          <p:cNvSpPr>
            <a:spLocks noGrp="1"/>
          </p:cNvSpPr>
          <p:nvPr>
            <p:ph idx="1"/>
          </p:nvPr>
        </p:nvSpPr>
        <p:spPr/>
        <p:txBody>
          <a:bodyPr/>
          <a:lstStyle/>
          <a:p>
            <a:pPr marL="0" indent="0">
              <a:buNone/>
            </a:pPr>
            <a:r>
              <a:rPr lang="en-US" dirty="0"/>
              <a:t>A .zip file containing many “blank” letter XML files can be found on the Developers Network:</a:t>
            </a:r>
          </a:p>
          <a:p>
            <a:pPr marL="0" indent="0">
              <a:buNone/>
            </a:pPr>
            <a:r>
              <a:rPr lang="en-US" dirty="0"/>
              <a:t> </a:t>
            </a:r>
            <a:r>
              <a:rPr lang="en-US" dirty="0">
                <a:hlinkClick r:id="rId2"/>
              </a:rPr>
              <a:t>https://developers.exlibrisgroup.com/blog/alma-letters-xml-samples-for-working-on-xsl-customization/</a:t>
            </a:r>
            <a:endParaRPr lang="en-US" dirty="0"/>
          </a:p>
        </p:txBody>
      </p:sp>
      <p:sp>
        <p:nvSpPr>
          <p:cNvPr id="2" name="Slide Number Placeholder 1">
            <a:extLst>
              <a:ext uri="{FF2B5EF4-FFF2-40B4-BE49-F238E27FC236}">
                <a16:creationId xmlns:a16="http://schemas.microsoft.com/office/drawing/2014/main" id="{9EC23CA1-D6BA-46E3-8FE4-2D4223E8D978}"/>
              </a:ext>
            </a:extLst>
          </p:cNvPr>
          <p:cNvSpPr>
            <a:spLocks noGrp="1"/>
          </p:cNvSpPr>
          <p:nvPr>
            <p:ph type="sldNum" sz="quarter" idx="10"/>
          </p:nvPr>
        </p:nvSpPr>
        <p:spPr/>
        <p:txBody>
          <a:bodyPr/>
          <a:lstStyle/>
          <a:p>
            <a:fld id="{1C146586-7EC2-481D-848F-8CE41EB2DE6C}" type="slidenum">
              <a:rPr lang="en-US" smtClean="0"/>
              <a:pPr/>
              <a:t>58</a:t>
            </a:fld>
            <a:endParaRPr lang="en-US" dirty="0"/>
          </a:p>
        </p:txBody>
      </p:sp>
      <p:sp>
        <p:nvSpPr>
          <p:cNvPr id="5" name="Title 4">
            <a:extLst>
              <a:ext uri="{FF2B5EF4-FFF2-40B4-BE49-F238E27FC236}">
                <a16:creationId xmlns:a16="http://schemas.microsoft.com/office/drawing/2014/main" id="{8FCE924C-86A1-484B-8BF1-91E727539E63}"/>
              </a:ext>
            </a:extLst>
          </p:cNvPr>
          <p:cNvSpPr>
            <a:spLocks noGrp="1"/>
          </p:cNvSpPr>
          <p:nvPr>
            <p:ph type="title"/>
          </p:nvPr>
        </p:nvSpPr>
        <p:spPr/>
        <p:txBody>
          <a:bodyPr/>
          <a:lstStyle/>
          <a:p>
            <a:r>
              <a:rPr lang="en-US" dirty="0"/>
              <a:t>Documentation</a:t>
            </a:r>
          </a:p>
        </p:txBody>
      </p:sp>
    </p:spTree>
    <p:extLst>
      <p:ext uri="{BB962C8B-B14F-4D97-AF65-F5344CB8AC3E}">
        <p14:creationId xmlns:p14="http://schemas.microsoft.com/office/powerpoint/2010/main" val="2371331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D4CBA8E-3926-4082-93AB-ED414041D56A}"/>
              </a:ext>
            </a:extLst>
          </p:cNvPr>
          <p:cNvSpPr txBox="1"/>
          <p:nvPr/>
        </p:nvSpPr>
        <p:spPr>
          <a:xfrm>
            <a:off x="3580404" y="141962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Questions?</a:t>
            </a:r>
          </a:p>
        </p:txBody>
      </p:sp>
      <p:sp>
        <p:nvSpPr>
          <p:cNvPr id="5" name="Subtitle 4">
            <a:extLst>
              <a:ext uri="{FF2B5EF4-FFF2-40B4-BE49-F238E27FC236}">
                <a16:creationId xmlns:a16="http://schemas.microsoft.com/office/drawing/2014/main" id="{7368D4CF-97CB-4909-B9F5-6E063E7AF21F}"/>
              </a:ext>
            </a:extLst>
          </p:cNvPr>
          <p:cNvSpPr>
            <a:spLocks noGrp="1"/>
          </p:cNvSpPr>
          <p:nvPr>
            <p:ph type="subTitle" idx="1"/>
          </p:nvPr>
        </p:nvSpPr>
        <p:spPr/>
        <p:txBody>
          <a:bodyPr>
            <a:normAutofit fontScale="85000" lnSpcReduction="10000"/>
          </a:bodyPr>
          <a:lstStyle/>
          <a:p>
            <a:r>
              <a:rPr lang="en-US" dirty="0"/>
              <a:t>steven.burke@exlibrisgroup.com</a:t>
            </a:r>
          </a:p>
        </p:txBody>
      </p:sp>
    </p:spTree>
    <p:custDataLst>
      <p:tags r:id="rId1"/>
    </p:custDataLst>
    <p:extLst>
      <p:ext uri="{BB962C8B-B14F-4D97-AF65-F5344CB8AC3E}">
        <p14:creationId xmlns:p14="http://schemas.microsoft.com/office/powerpoint/2010/main" val="4115327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C11120-5BDD-41EB-B31E-906864005B0D}"/>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8" name="Title 7">
            <a:extLst>
              <a:ext uri="{FF2B5EF4-FFF2-40B4-BE49-F238E27FC236}">
                <a16:creationId xmlns:a16="http://schemas.microsoft.com/office/drawing/2014/main" id="{94018BB8-2232-43A1-BD75-EE7C37E2DA2D}"/>
              </a:ext>
            </a:extLst>
          </p:cNvPr>
          <p:cNvSpPr>
            <a:spLocks noGrp="1"/>
          </p:cNvSpPr>
          <p:nvPr>
            <p:ph type="ctrTitle"/>
          </p:nvPr>
        </p:nvSpPr>
        <p:spPr/>
        <p:txBody>
          <a:bodyPr/>
          <a:lstStyle/>
          <a:p>
            <a:r>
              <a:rPr lang="en-US" dirty="0"/>
              <a:t>General Letter Management</a:t>
            </a:r>
          </a:p>
        </p:txBody>
      </p:sp>
    </p:spTree>
    <p:extLst>
      <p:ext uri="{BB962C8B-B14F-4D97-AF65-F5344CB8AC3E}">
        <p14:creationId xmlns:p14="http://schemas.microsoft.com/office/powerpoint/2010/main" val="27672322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1CF9F51-E8ED-42BC-8F85-8B25B03829F1}"/>
              </a:ext>
            </a:extLst>
          </p:cNvPr>
          <p:cNvSpPr>
            <a:spLocks noGrp="1"/>
          </p:cNvSpPr>
          <p:nvPr>
            <p:ph type="subTitle" idx="1"/>
          </p:nvPr>
        </p:nvSpPr>
        <p:spPr/>
        <p:txBody>
          <a:bodyPr>
            <a:normAutofit/>
          </a:bodyPr>
          <a:lstStyle/>
          <a:p>
            <a:r>
              <a:rPr lang="en-US" dirty="0"/>
              <a:t>Knowledge Days Webinar 2020</a:t>
            </a:r>
          </a:p>
        </p:txBody>
      </p:sp>
      <p:sp>
        <p:nvSpPr>
          <p:cNvPr id="3" name="TextBox 2">
            <a:extLst>
              <a:ext uri="{FF2B5EF4-FFF2-40B4-BE49-F238E27FC236}">
                <a16:creationId xmlns:a16="http://schemas.microsoft.com/office/drawing/2014/main" id="{FB5ED03C-3452-4016-9A7E-646EDB216E44}"/>
              </a:ext>
            </a:extLst>
          </p:cNvPr>
          <p:cNvSpPr txBox="1"/>
          <p:nvPr/>
        </p:nvSpPr>
        <p:spPr>
          <a:xfrm>
            <a:off x="3451238" y="2016183"/>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spTree>
    <p:custDataLst>
      <p:tags r:id="rId1"/>
    </p:custDataLst>
    <p:extLst>
      <p:ext uri="{BB962C8B-B14F-4D97-AF65-F5344CB8AC3E}">
        <p14:creationId xmlns:p14="http://schemas.microsoft.com/office/powerpoint/2010/main" val="852037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General Letter Management</a:t>
            </a:r>
          </a:p>
        </p:txBody>
      </p:sp>
      <p:sp>
        <p:nvSpPr>
          <p:cNvPr id="6" name="Content Placeholder 5">
            <a:extLst>
              <a:ext uri="{FF2B5EF4-FFF2-40B4-BE49-F238E27FC236}">
                <a16:creationId xmlns:a16="http://schemas.microsoft.com/office/drawing/2014/main" id="{04328471-9E4F-4A4A-AFED-C62F4DEB5F8E}"/>
              </a:ext>
            </a:extLst>
          </p:cNvPr>
          <p:cNvSpPr>
            <a:spLocks noGrp="1"/>
          </p:cNvSpPr>
          <p:nvPr>
            <p:ph idx="1"/>
          </p:nvPr>
        </p:nvSpPr>
        <p:spPr/>
        <p:txBody>
          <a:bodyPr/>
          <a:lstStyle/>
          <a:p>
            <a:pPr marL="0" indent="0">
              <a:buNone/>
            </a:pPr>
            <a:r>
              <a:rPr lang="en-US" dirty="0"/>
              <a:t>PERMISSIONS:</a:t>
            </a:r>
          </a:p>
          <a:p>
            <a:r>
              <a:rPr lang="en-US" dirty="0"/>
              <a:t>To configure Alma letters, you must have one of the following roles:</a:t>
            </a:r>
          </a:p>
          <a:p>
            <a:pPr lvl="1"/>
            <a:r>
              <a:rPr lang="en-US" dirty="0"/>
              <a:t>General System Administrator</a:t>
            </a:r>
          </a:p>
          <a:p>
            <a:pPr lvl="1"/>
            <a:r>
              <a:rPr lang="en-US" dirty="0"/>
              <a:t>Letter Administrator</a:t>
            </a:r>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5724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General Letter Management</a:t>
            </a:r>
          </a:p>
        </p:txBody>
      </p:sp>
      <p:sp>
        <p:nvSpPr>
          <p:cNvPr id="3" name="Rectangle 2">
            <a:extLst>
              <a:ext uri="{FF2B5EF4-FFF2-40B4-BE49-F238E27FC236}">
                <a16:creationId xmlns:a16="http://schemas.microsoft.com/office/drawing/2014/main" id="{C27BE34D-80C9-434F-B6DB-E83AFABE5C8D}"/>
              </a:ext>
            </a:extLst>
          </p:cNvPr>
          <p:cNvSpPr/>
          <p:nvPr/>
        </p:nvSpPr>
        <p:spPr>
          <a:xfrm>
            <a:off x="6660232" y="1968028"/>
            <a:ext cx="2160240" cy="1251794"/>
          </a:xfrm>
          <a:prstGeom prst="rect">
            <a:avLst/>
          </a:prstGeom>
          <a:solidFill>
            <a:srgbClr val="92D3DF"/>
          </a:solidFill>
          <a:ln w="57150">
            <a:solidFill>
              <a:srgbClr val="92D3D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2311C03-90A7-4214-B6FF-FE4E042C2F3E}"/>
              </a:ext>
            </a:extLst>
          </p:cNvPr>
          <p:cNvGrpSpPr/>
          <p:nvPr/>
        </p:nvGrpSpPr>
        <p:grpSpPr>
          <a:xfrm>
            <a:off x="7020272" y="1635646"/>
            <a:ext cx="1440161" cy="1621589"/>
            <a:chOff x="6916136" y="1347615"/>
            <a:chExt cx="1690748" cy="1903744"/>
          </a:xfrm>
        </p:grpSpPr>
        <p:pic>
          <p:nvPicPr>
            <p:cNvPr id="7" name="Picture 6">
              <a:extLst>
                <a:ext uri="{FF2B5EF4-FFF2-40B4-BE49-F238E27FC236}">
                  <a16:creationId xmlns:a16="http://schemas.microsoft.com/office/drawing/2014/main" id="{8CE30804-E9C1-4AAC-B58E-2CBBC4A91A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1347615"/>
              <a:ext cx="1482476" cy="1902436"/>
            </a:xfrm>
            <a:prstGeom prst="rect">
              <a:avLst/>
            </a:prstGeom>
          </p:spPr>
        </p:pic>
        <p:sp>
          <p:nvSpPr>
            <p:cNvPr id="8" name="Isosceles Triangle 7">
              <a:extLst>
                <a:ext uri="{FF2B5EF4-FFF2-40B4-BE49-F238E27FC236}">
                  <a16:creationId xmlns:a16="http://schemas.microsoft.com/office/drawing/2014/main" id="{6574CE91-17F6-40C5-A6C8-2605B9727EDA}"/>
                </a:ext>
              </a:extLst>
            </p:cNvPr>
            <p:cNvSpPr/>
            <p:nvPr/>
          </p:nvSpPr>
          <p:spPr>
            <a:xfrm>
              <a:off x="6916136" y="1685764"/>
              <a:ext cx="104137"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7">
              <a:extLst>
                <a:ext uri="{FF2B5EF4-FFF2-40B4-BE49-F238E27FC236}">
                  <a16:creationId xmlns:a16="http://schemas.microsoft.com/office/drawing/2014/main" id="{19A2B8F0-CE2C-40E5-B7ED-FA335A098FFF}"/>
                </a:ext>
              </a:extLst>
            </p:cNvPr>
            <p:cNvSpPr/>
            <p:nvPr/>
          </p:nvSpPr>
          <p:spPr>
            <a:xfrm flipH="1">
              <a:off x="8502748" y="1685764"/>
              <a:ext cx="104136" cy="1565595"/>
            </a:xfrm>
            <a:custGeom>
              <a:avLst/>
              <a:gdLst>
                <a:gd name="connsiteX0" fmla="*/ 0 w 216024"/>
                <a:gd name="connsiteY0" fmla="*/ 1584176 h 1584176"/>
                <a:gd name="connsiteX1" fmla="*/ 108012 w 216024"/>
                <a:gd name="connsiteY1" fmla="*/ 0 h 1584176"/>
                <a:gd name="connsiteX2" fmla="*/ 216024 w 216024"/>
                <a:gd name="connsiteY2" fmla="*/ 1584176 h 1584176"/>
                <a:gd name="connsiteX3" fmla="*/ 0 w 216024"/>
                <a:gd name="connsiteY3" fmla="*/ 1584176 h 1584176"/>
                <a:gd name="connsiteX0" fmla="*/ 0 w 232958"/>
                <a:gd name="connsiteY0" fmla="*/ 1584176 h 1584176"/>
                <a:gd name="connsiteX1" fmla="*/ 108012 w 232958"/>
                <a:gd name="connsiteY1" fmla="*/ 0 h 1584176"/>
                <a:gd name="connsiteX2" fmla="*/ 232958 w 232958"/>
                <a:gd name="connsiteY2" fmla="*/ 909 h 1584176"/>
                <a:gd name="connsiteX3" fmla="*/ 0 w 232958"/>
                <a:gd name="connsiteY3" fmla="*/ 1584176 h 1584176"/>
                <a:gd name="connsiteX0" fmla="*/ 103654 w 124946"/>
                <a:gd name="connsiteY0" fmla="*/ 1575709 h 1575709"/>
                <a:gd name="connsiteX1" fmla="*/ 0 w 124946"/>
                <a:gd name="connsiteY1" fmla="*/ 0 h 1575709"/>
                <a:gd name="connsiteX2" fmla="*/ 124946 w 124946"/>
                <a:gd name="connsiteY2" fmla="*/ 909 h 1575709"/>
                <a:gd name="connsiteX3" fmla="*/ 103654 w 124946"/>
                <a:gd name="connsiteY3" fmla="*/ 1575709 h 1575709"/>
                <a:gd name="connsiteX0" fmla="*/ 150221 w 171513"/>
                <a:gd name="connsiteY0" fmla="*/ 1575709 h 1575709"/>
                <a:gd name="connsiteX1" fmla="*/ 0 w 171513"/>
                <a:gd name="connsiteY1" fmla="*/ 0 h 1575709"/>
                <a:gd name="connsiteX2" fmla="*/ 171513 w 171513"/>
                <a:gd name="connsiteY2" fmla="*/ 909 h 1575709"/>
                <a:gd name="connsiteX3" fmla="*/ 150221 w 171513"/>
                <a:gd name="connsiteY3" fmla="*/ 1575709 h 1575709"/>
                <a:gd name="connsiteX0" fmla="*/ 150221 w 171513"/>
                <a:gd name="connsiteY0" fmla="*/ 1591734 h 1591734"/>
                <a:gd name="connsiteX1" fmla="*/ 0 w 171513"/>
                <a:gd name="connsiteY1" fmla="*/ 16025 h 1591734"/>
                <a:gd name="connsiteX2" fmla="*/ 171513 w 171513"/>
                <a:gd name="connsiteY2" fmla="*/ 0 h 1591734"/>
                <a:gd name="connsiteX3" fmla="*/ 150221 w 171513"/>
                <a:gd name="connsiteY3" fmla="*/ 1591734 h 1591734"/>
                <a:gd name="connsiteX0" fmla="*/ 169472 w 171513"/>
                <a:gd name="connsiteY0" fmla="*/ 1566708 h 1566708"/>
                <a:gd name="connsiteX1" fmla="*/ 0 w 171513"/>
                <a:gd name="connsiteY1" fmla="*/ 16025 h 1566708"/>
                <a:gd name="connsiteX2" fmla="*/ 171513 w 171513"/>
                <a:gd name="connsiteY2" fmla="*/ 0 h 1566708"/>
                <a:gd name="connsiteX3" fmla="*/ 169472 w 171513"/>
                <a:gd name="connsiteY3" fmla="*/ 1566708 h 1566708"/>
                <a:gd name="connsiteX0" fmla="*/ 102095 w 104136"/>
                <a:gd name="connsiteY0" fmla="*/ 1566708 h 1566708"/>
                <a:gd name="connsiteX1" fmla="*/ 0 w 104136"/>
                <a:gd name="connsiteY1" fmla="*/ 2550 h 1566708"/>
                <a:gd name="connsiteX2" fmla="*/ 104136 w 104136"/>
                <a:gd name="connsiteY2" fmla="*/ 0 h 1566708"/>
                <a:gd name="connsiteX3" fmla="*/ 102095 w 104136"/>
                <a:gd name="connsiteY3" fmla="*/ 1566708 h 1566708"/>
              </a:gdLst>
              <a:ahLst/>
              <a:cxnLst>
                <a:cxn ang="0">
                  <a:pos x="connsiteX0" y="connsiteY0"/>
                </a:cxn>
                <a:cxn ang="0">
                  <a:pos x="connsiteX1" y="connsiteY1"/>
                </a:cxn>
                <a:cxn ang="0">
                  <a:pos x="connsiteX2" y="connsiteY2"/>
                </a:cxn>
                <a:cxn ang="0">
                  <a:pos x="connsiteX3" y="connsiteY3"/>
                </a:cxn>
              </a:cxnLst>
              <a:rect l="l" t="t" r="r" b="b"/>
              <a:pathLst>
                <a:path w="104136" h="1566708">
                  <a:moveTo>
                    <a:pt x="102095" y="1566708"/>
                  </a:moveTo>
                  <a:lnTo>
                    <a:pt x="0" y="2550"/>
                  </a:lnTo>
                  <a:lnTo>
                    <a:pt x="104136" y="0"/>
                  </a:lnTo>
                  <a:cubicBezTo>
                    <a:pt x="103456" y="522236"/>
                    <a:pt x="102775" y="1044472"/>
                    <a:pt x="102095" y="1566708"/>
                  </a:cubicBezTo>
                  <a:close/>
                </a:path>
              </a:pathLst>
            </a:custGeom>
            <a:solidFill>
              <a:srgbClr val="53B9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2" name="Diagram 11">
            <a:extLst>
              <a:ext uri="{FF2B5EF4-FFF2-40B4-BE49-F238E27FC236}">
                <a16:creationId xmlns:a16="http://schemas.microsoft.com/office/drawing/2014/main" id="{3748C2FB-5BE6-4C98-8AAC-FFBCA2593609}"/>
              </a:ext>
            </a:extLst>
          </p:cNvPr>
          <p:cNvGraphicFramePr/>
          <p:nvPr>
            <p:extLst>
              <p:ext uri="{D42A27DB-BD31-4B8C-83A1-F6EECF244321}">
                <p14:modId xmlns:p14="http://schemas.microsoft.com/office/powerpoint/2010/main" val="1711118790"/>
              </p:ext>
            </p:extLst>
          </p:nvPr>
        </p:nvGraphicFramePr>
        <p:xfrm>
          <a:off x="323528" y="771550"/>
          <a:ext cx="5884098" cy="3832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Arrow: Right 14">
            <a:extLst>
              <a:ext uri="{FF2B5EF4-FFF2-40B4-BE49-F238E27FC236}">
                <a16:creationId xmlns:a16="http://schemas.microsoft.com/office/drawing/2014/main" id="{951D559D-8E2B-48DB-961A-C1707D6A132F}"/>
              </a:ext>
            </a:extLst>
          </p:cNvPr>
          <p:cNvSpPr/>
          <p:nvPr/>
        </p:nvSpPr>
        <p:spPr>
          <a:xfrm>
            <a:off x="1979712" y="1477572"/>
            <a:ext cx="360040" cy="3161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5681187B-8E8A-411A-B183-A34E408953B1}"/>
              </a:ext>
            </a:extLst>
          </p:cNvPr>
          <p:cNvSpPr/>
          <p:nvPr/>
        </p:nvSpPr>
        <p:spPr>
          <a:xfrm>
            <a:off x="4204752" y="1477572"/>
            <a:ext cx="360040" cy="3161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E616758D-A9F2-4EA3-AF87-72A714907D1D}"/>
              </a:ext>
            </a:extLst>
          </p:cNvPr>
          <p:cNvSpPr/>
          <p:nvPr/>
        </p:nvSpPr>
        <p:spPr>
          <a:xfrm rot="16200000">
            <a:off x="3085557" y="2467829"/>
            <a:ext cx="360040" cy="3161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4304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731D00-FA5C-4402-94DC-54240826366A}"/>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5" name="Title 4">
            <a:extLst>
              <a:ext uri="{FF2B5EF4-FFF2-40B4-BE49-F238E27FC236}">
                <a16:creationId xmlns:a16="http://schemas.microsoft.com/office/drawing/2014/main" id="{4A553797-FA79-4CC4-8018-54A0B3D853BD}"/>
              </a:ext>
            </a:extLst>
          </p:cNvPr>
          <p:cNvSpPr>
            <a:spLocks noGrp="1"/>
          </p:cNvSpPr>
          <p:nvPr>
            <p:ph type="title"/>
          </p:nvPr>
        </p:nvSpPr>
        <p:spPr/>
        <p:txBody>
          <a:bodyPr/>
          <a:lstStyle/>
          <a:p>
            <a:r>
              <a:rPr lang="en-US" dirty="0"/>
              <a:t>General Letter Management</a:t>
            </a:r>
          </a:p>
        </p:txBody>
      </p:sp>
      <p:sp>
        <p:nvSpPr>
          <p:cNvPr id="6" name="Content Placeholder 5">
            <a:extLst>
              <a:ext uri="{FF2B5EF4-FFF2-40B4-BE49-F238E27FC236}">
                <a16:creationId xmlns:a16="http://schemas.microsoft.com/office/drawing/2014/main" id="{04328471-9E4F-4A4A-AFED-C62F4DEB5F8E}"/>
              </a:ext>
            </a:extLst>
          </p:cNvPr>
          <p:cNvSpPr>
            <a:spLocks noGrp="1"/>
          </p:cNvSpPr>
          <p:nvPr>
            <p:ph idx="1"/>
          </p:nvPr>
        </p:nvSpPr>
        <p:spPr/>
        <p:txBody>
          <a:bodyPr/>
          <a:lstStyle/>
          <a:p>
            <a:pPr marL="0" indent="0">
              <a:buNone/>
            </a:pPr>
            <a:r>
              <a:rPr lang="en-US" sz="1800" dirty="0"/>
              <a:t>Configuration Menu &gt; General &gt; Letters Configuration</a:t>
            </a:r>
          </a:p>
          <a:p>
            <a:endParaRPr lang="en-US" dirty="0"/>
          </a:p>
        </p:txBody>
      </p:sp>
      <p:pic>
        <p:nvPicPr>
          <p:cNvPr id="1026" name="Picture 2" descr="High quality illustration of modern digital tablet with business media website on a screen. Isolated on white background.">
            <a:extLst>
              <a:ext uri="{FF2B5EF4-FFF2-40B4-BE49-F238E27FC236}">
                <a16:creationId xmlns:a16="http://schemas.microsoft.com/office/drawing/2014/main" id="{206DAC02-D755-45C1-BD02-59D83782FFD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655333" y="1959682"/>
            <a:ext cx="2093131" cy="12241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23CB39B-0299-434C-B9F3-C04687EE450E}"/>
              </a:ext>
            </a:extLst>
          </p:cNvPr>
          <p:cNvPicPr>
            <a:picLocks noChangeAspect="1"/>
          </p:cNvPicPr>
          <p:nvPr/>
        </p:nvPicPr>
        <p:blipFill>
          <a:blip r:embed="rId4"/>
          <a:stretch>
            <a:fillRect/>
          </a:stretch>
        </p:blipFill>
        <p:spPr>
          <a:xfrm>
            <a:off x="395535" y="1275606"/>
            <a:ext cx="5672475" cy="3271765"/>
          </a:xfrm>
          <a:prstGeom prst="rect">
            <a:avLst/>
          </a:prstGeom>
          <a:ln w="28575">
            <a:solidFill>
              <a:srgbClr val="50CFDA"/>
            </a:solidFill>
          </a:ln>
        </p:spPr>
      </p:pic>
    </p:spTree>
    <p:extLst>
      <p:ext uri="{BB962C8B-B14F-4D97-AF65-F5344CB8AC3E}">
        <p14:creationId xmlns:p14="http://schemas.microsoft.com/office/powerpoint/2010/main" val="11340398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9"/>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6D32C56E63E34F8FA66116CBC4661F" ma:contentTypeVersion="6" ma:contentTypeDescription="Create a new document." ma:contentTypeScope="" ma:versionID="20e22a3323bd496c508d2c3a9e5b632f">
  <xsd:schema xmlns:xsd="http://www.w3.org/2001/XMLSchema" xmlns:xs="http://www.w3.org/2001/XMLSchema" xmlns:p="http://schemas.microsoft.com/office/2006/metadata/properties" xmlns:ns2="02c75729-9df6-4981-9832-86f63121b613" targetNamespace="http://schemas.microsoft.com/office/2006/metadata/properties" ma:root="true" ma:fieldsID="fd0916a3b56a242f08e0c8da8375eae3" ns2:_="">
    <xsd:import namespace="02c75729-9df6-4981-9832-86f63121b61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c75729-9df6-4981-9832-86f63121b6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2999B0-8300-49CC-965F-8D132366E3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c75729-9df6-4981-9832-86f63121b6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4EC04C-5398-42FC-8A7C-8A60E4D11338}">
  <ds:schemaRefs>
    <ds:schemaRef ds:uri="http://www.w3.org/XML/1998/namespace"/>
    <ds:schemaRef ds:uri="http://schemas.microsoft.com/office/2006/metadata/properties"/>
    <ds:schemaRef ds:uri="http://schemas.microsoft.com/office/infopath/2007/PartnerControls"/>
    <ds:schemaRef ds:uri="http://purl.org/dc/terms/"/>
    <ds:schemaRef ds:uri="http://purl.org/dc/dcmitype/"/>
    <ds:schemaRef ds:uri="e3a056bd-1baa-48cb-a282-88952cc9241a"/>
    <ds:schemaRef ds:uri="http://schemas.microsoft.com/office/2006/documentManagement/types"/>
    <ds:schemaRef ds:uri="http://schemas.openxmlformats.org/package/2006/metadata/core-properties"/>
    <ds:schemaRef ds:uri="f5aa60c2-60b5-4f2a-b115-6cf368be49d4"/>
    <ds:schemaRef ds:uri="http://purl.org/dc/elements/1.1/"/>
  </ds:schemaRefs>
</ds:datastoreItem>
</file>

<file path=customXml/itemProps3.xml><?xml version="1.0" encoding="utf-8"?>
<ds:datastoreItem xmlns:ds="http://schemas.openxmlformats.org/officeDocument/2006/customXml" ds:itemID="{C4E895D1-D189-4189-9113-42D44EC541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14867</TotalTime>
  <Words>2745</Words>
  <Application>Microsoft Office PowerPoint</Application>
  <PresentationFormat>On-screen Show (16:9)</PresentationFormat>
  <Paragraphs>389</Paragraphs>
  <Slides>60</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Arial</vt:lpstr>
      <vt:lpstr>Calibri</vt:lpstr>
      <vt:lpstr>Calibri Light</vt:lpstr>
      <vt:lpstr>Ex_Libris_2020</vt:lpstr>
      <vt:lpstr>Best of Knowledge Days 2020</vt:lpstr>
      <vt:lpstr>Letter Configuration and XSL Customization</vt:lpstr>
      <vt:lpstr>Welcome</vt:lpstr>
      <vt:lpstr>Session Objectives</vt:lpstr>
      <vt:lpstr>PowerPoint Presentation</vt:lpstr>
      <vt:lpstr>General Letter Management</vt:lpstr>
      <vt:lpstr>General Letter Management</vt:lpstr>
      <vt:lpstr>General Letter Management</vt:lpstr>
      <vt:lpstr>General Letter Management</vt:lpstr>
      <vt:lpstr>General Letter Management</vt:lpstr>
      <vt:lpstr>General Letter Management</vt:lpstr>
      <vt:lpstr>General Letter Management</vt:lpstr>
      <vt:lpstr>General Letter Management</vt:lpstr>
      <vt:lpstr>General Letter Management</vt:lpstr>
      <vt:lpstr>General Letter Management</vt:lpstr>
      <vt:lpstr>General Letter Management</vt:lpstr>
      <vt:lpstr>Configuring Letter Labels</vt:lpstr>
      <vt:lpstr>Configuring Letter Labels</vt:lpstr>
      <vt:lpstr>Configuring Letter Labels</vt:lpstr>
      <vt:lpstr>Configuring Letter Labels</vt:lpstr>
      <vt:lpstr>Configuring Letter Labels</vt:lpstr>
      <vt:lpstr>Configuring Letter Labels</vt:lpstr>
      <vt:lpstr>Configuring Letter Labels</vt:lpstr>
      <vt:lpstr>Configuring Letter Labels</vt:lpstr>
      <vt:lpstr>Configuring Letter Labels</vt:lpstr>
      <vt:lpstr>Configuring Letter Labels</vt:lpstr>
      <vt:lpstr>Configuring Letter Labels</vt:lpstr>
      <vt:lpstr>Retrieving XML</vt:lpstr>
      <vt:lpstr>Retrieving XML</vt:lpstr>
      <vt:lpstr>Retrieving XML</vt:lpstr>
      <vt:lpstr>Retrieving XML</vt:lpstr>
      <vt:lpstr>Retrieving XML</vt:lpstr>
      <vt:lpstr>Retrieving XML</vt:lpstr>
      <vt:lpstr>Retrieving XML</vt:lpstr>
      <vt:lpstr>Retrieving XML</vt:lpstr>
      <vt:lpstr>Retrieving XML</vt:lpstr>
      <vt:lpstr>Retrieving XML</vt:lpstr>
      <vt:lpstr>Configuring Letter XSL</vt:lpstr>
      <vt:lpstr>Configuring Letter XSL</vt:lpstr>
      <vt:lpstr>Configuring Letter XSL</vt:lpstr>
      <vt:lpstr>Configuring Letter XSL</vt:lpstr>
      <vt:lpstr>Configuring Letter XSL</vt:lpstr>
      <vt:lpstr>Configuring Letter XSL</vt:lpstr>
      <vt:lpstr>Configuring Letter XSL</vt:lpstr>
      <vt:lpstr>Configuring Letter XSL</vt:lpstr>
      <vt:lpstr>Configuring Letter XSL</vt:lpstr>
      <vt:lpstr>Configuring Letter XSL</vt:lpstr>
      <vt:lpstr>Configuring Letter XSL</vt:lpstr>
      <vt:lpstr>Previewing XSL Changes</vt:lpstr>
      <vt:lpstr>Previewing XSL Changes</vt:lpstr>
      <vt:lpstr>Previewing XSL Changes</vt:lpstr>
      <vt:lpstr>Previewing XSL Changes</vt:lpstr>
      <vt:lpstr>Previewing XSL Changes</vt:lpstr>
      <vt:lpstr>Previewing XSL Changes</vt:lpstr>
      <vt:lpstr>Previewing XSL Changes</vt:lpstr>
      <vt:lpstr>Documentation</vt:lpstr>
      <vt:lpstr>Documentation</vt:lpstr>
      <vt:lpstr>Documentation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Work</cp:lastModifiedBy>
  <cp:revision>603</cp:revision>
  <dcterms:created xsi:type="dcterms:W3CDTF">2017-01-02T15:10:30Z</dcterms:created>
  <dcterms:modified xsi:type="dcterms:W3CDTF">2020-05-13T21:42:26Z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y fmtid="{D5CDD505-2E9C-101B-9397-08002B2CF9AE}" pid="5" name="ArticulateGUID">
    <vt:lpwstr>4333CEB3-840B-442B-8D9F-4F1171F7F5BA</vt:lpwstr>
  </property>
  <property fmtid="{D5CDD505-2E9C-101B-9397-08002B2CF9AE}" pid="6" name="ArticulatePath">
    <vt:lpwstr>Ex Libris_Template_2020_final</vt:lpwstr>
  </property>
  <property fmtid="{D5CDD505-2E9C-101B-9397-08002B2CF9AE}" pid="7" name="ContentTypeId">
    <vt:lpwstr>0x010100136D32C56E63E34F8FA66116CBC4661F</vt:lpwstr>
  </property>
</Properties>
</file>