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</p:sldMasterIdLst>
  <p:notesMasterIdLst>
    <p:notesMasterId r:id="rId33"/>
  </p:notesMasterIdLst>
  <p:handoutMasterIdLst>
    <p:handoutMasterId r:id="rId34"/>
  </p:handoutMasterIdLst>
  <p:sldIdLst>
    <p:sldId id="1735" r:id="rId3"/>
    <p:sldId id="1736" r:id="rId4"/>
    <p:sldId id="1965" r:id="rId5"/>
    <p:sldId id="1738" r:id="rId6"/>
    <p:sldId id="2091" r:id="rId7"/>
    <p:sldId id="2138" r:id="rId8"/>
    <p:sldId id="1963" r:id="rId9"/>
    <p:sldId id="2096" r:id="rId10"/>
    <p:sldId id="2124" r:id="rId11"/>
    <p:sldId id="2125" r:id="rId12"/>
    <p:sldId id="2126" r:id="rId13"/>
    <p:sldId id="2128" r:id="rId14"/>
    <p:sldId id="2129" r:id="rId15"/>
    <p:sldId id="2130" r:id="rId16"/>
    <p:sldId id="2131" r:id="rId17"/>
    <p:sldId id="2132" r:id="rId18"/>
    <p:sldId id="2133" r:id="rId19"/>
    <p:sldId id="2123" r:id="rId20"/>
    <p:sldId id="2006" r:id="rId21"/>
    <p:sldId id="2134" r:id="rId22"/>
    <p:sldId id="2135" r:id="rId23"/>
    <p:sldId id="2136" r:id="rId24"/>
    <p:sldId id="2137" r:id="rId25"/>
    <p:sldId id="2066" r:id="rId26"/>
    <p:sldId id="2100" r:id="rId27"/>
    <p:sldId id="2101" r:id="rId28"/>
    <p:sldId id="2102" r:id="rId29"/>
    <p:sldId id="2103" r:id="rId30"/>
    <p:sldId id="2104" r:id="rId31"/>
    <p:sldId id="1701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C7402B"/>
    <a:srgbClr val="713346"/>
    <a:srgbClr val="326CE5"/>
    <a:srgbClr val="B4F2C9"/>
    <a:srgbClr val="F47C30"/>
    <a:srgbClr val="92D3DF"/>
    <a:srgbClr val="D8EFF4"/>
    <a:srgbClr val="142D8A"/>
    <a:srgbClr val="1F3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95067" autoAdjust="0"/>
  </p:normalViewPr>
  <p:slideViewPr>
    <p:cSldViewPr>
      <p:cViewPr varScale="1">
        <p:scale>
          <a:sx n="90" d="100"/>
          <a:sy n="90" d="100"/>
        </p:scale>
        <p:origin x="996" y="-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5452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09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" TargetMode="External"/><Relationship Id="rId2" Type="http://schemas.openxmlformats.org/officeDocument/2006/relationships/hyperlink" Target="https://knowledge.exlibrisgroup.com/Alma/Product_Documentation/010Alma_Online_Help_(English)/040Resource_Management/040Metadata_Management/090Searching_External_Resources" TargetMode="Externa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515" y="2571750"/>
            <a:ext cx="5256585" cy="1506531"/>
          </a:xfrm>
        </p:spPr>
        <p:txBody>
          <a:bodyPr/>
          <a:lstStyle/>
          <a:p>
            <a:r>
              <a:rPr lang="en-US" sz="2800" dirty="0"/>
              <a:t>Search Resources (Search External Resources)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527" y="4227934"/>
            <a:ext cx="5040560" cy="676579"/>
          </a:xfrm>
        </p:spPr>
        <p:txBody>
          <a:bodyPr>
            <a:normAutofit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3F29B9-9EB2-4245-AEBA-2FEFAE189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3902"/>
            <a:ext cx="9144000" cy="1835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Search Resource and Search Profile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43558"/>
            <a:ext cx="8424936" cy="2880319"/>
          </a:xfrm>
        </p:spPr>
        <p:txBody>
          <a:bodyPr>
            <a:normAutofit/>
          </a:bodyPr>
          <a:lstStyle/>
          <a:p>
            <a:r>
              <a:rPr lang="en-US" dirty="0"/>
              <a:t>Click “Add External Search Resources”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0B5155-D57A-4717-819F-D0BB1A04491D}"/>
              </a:ext>
            </a:extLst>
          </p:cNvPr>
          <p:cNvSpPr/>
          <p:nvPr/>
        </p:nvSpPr>
        <p:spPr>
          <a:xfrm>
            <a:off x="6382065" y="2214131"/>
            <a:ext cx="1692188" cy="2880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3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Search Resource and Search Profile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99543"/>
            <a:ext cx="8424936" cy="576064"/>
          </a:xfrm>
        </p:spPr>
        <p:txBody>
          <a:bodyPr>
            <a:normAutofit/>
          </a:bodyPr>
          <a:lstStyle/>
          <a:p>
            <a:r>
              <a:rPr lang="en-US" dirty="0"/>
              <a:t>Search for the resource and select it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0B5155-D57A-4717-819F-D0BB1A04491D}"/>
              </a:ext>
            </a:extLst>
          </p:cNvPr>
          <p:cNvSpPr/>
          <p:nvPr/>
        </p:nvSpPr>
        <p:spPr>
          <a:xfrm>
            <a:off x="6382065" y="2214131"/>
            <a:ext cx="1692188" cy="2880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2D55BC-6C27-4BD4-9673-840BECD80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606"/>
            <a:ext cx="9144000" cy="34022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0F6E5F-4978-4939-AF64-C87F1C2AA556}"/>
              </a:ext>
            </a:extLst>
          </p:cNvPr>
          <p:cNvSpPr/>
          <p:nvPr/>
        </p:nvSpPr>
        <p:spPr>
          <a:xfrm>
            <a:off x="7308304" y="4011910"/>
            <a:ext cx="1152128" cy="2880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76FC64-3465-4CAB-A46B-6A572F647968}"/>
              </a:ext>
            </a:extLst>
          </p:cNvPr>
          <p:cNvSpPr/>
          <p:nvPr/>
        </p:nvSpPr>
        <p:spPr>
          <a:xfrm>
            <a:off x="1331640" y="1904734"/>
            <a:ext cx="1440160" cy="3093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D93BD8-263D-4E42-B643-6675643567D6}"/>
              </a:ext>
            </a:extLst>
          </p:cNvPr>
          <p:cNvSpPr/>
          <p:nvPr/>
        </p:nvSpPr>
        <p:spPr>
          <a:xfrm>
            <a:off x="1331640" y="2550385"/>
            <a:ext cx="1440160" cy="3093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36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CFB828-1811-4BCE-B054-2F840C3B0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8197"/>
            <a:ext cx="9144000" cy="30137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Search Resource and Search Profile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99543"/>
            <a:ext cx="8424936" cy="57606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Add, as needed, a normalization process, merge method or credentials and then save.  This resource does not require credentials.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0B5155-D57A-4717-819F-D0BB1A04491D}"/>
              </a:ext>
            </a:extLst>
          </p:cNvPr>
          <p:cNvSpPr/>
          <p:nvPr/>
        </p:nvSpPr>
        <p:spPr>
          <a:xfrm>
            <a:off x="8604447" y="1358197"/>
            <a:ext cx="506551" cy="3494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48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F6957D-982C-43C5-A1D3-0A5896FC1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294" y="1734641"/>
            <a:ext cx="3471412" cy="30243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Search Resource and Search Profile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43558"/>
            <a:ext cx="8424936" cy="891083"/>
          </a:xfrm>
        </p:spPr>
        <p:txBody>
          <a:bodyPr>
            <a:normAutofit/>
          </a:bodyPr>
          <a:lstStyle/>
          <a:p>
            <a:r>
              <a:rPr lang="en-US" dirty="0"/>
              <a:t>Add a search profile at “Configuration &gt; Resources &gt; Search Configuration &gt; Search Profile”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0B5155-D57A-4717-819F-D0BB1A04491D}"/>
              </a:ext>
            </a:extLst>
          </p:cNvPr>
          <p:cNvSpPr/>
          <p:nvPr/>
        </p:nvSpPr>
        <p:spPr>
          <a:xfrm>
            <a:off x="3761910" y="3046331"/>
            <a:ext cx="1692188" cy="216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12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311484-E2F5-4E5D-B058-6F43D8154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7711"/>
            <a:ext cx="9144000" cy="16478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Search Resource and Search Profile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43558"/>
            <a:ext cx="8424936" cy="891083"/>
          </a:xfrm>
        </p:spPr>
        <p:txBody>
          <a:bodyPr>
            <a:normAutofit/>
          </a:bodyPr>
          <a:lstStyle/>
          <a:p>
            <a:r>
              <a:rPr lang="en-US" dirty="0"/>
              <a:t>Click “Add Search Profile”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0B5155-D57A-4717-819F-D0BB1A04491D}"/>
              </a:ext>
            </a:extLst>
          </p:cNvPr>
          <p:cNvSpPr/>
          <p:nvPr/>
        </p:nvSpPr>
        <p:spPr>
          <a:xfrm>
            <a:off x="6948264" y="2314877"/>
            <a:ext cx="1404156" cy="256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92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56D02E-EB1D-4621-BA58-C503E646F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1706"/>
            <a:ext cx="9144000" cy="13800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Search Resource and Search Profile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43558"/>
            <a:ext cx="8424936" cy="891083"/>
          </a:xfrm>
        </p:spPr>
        <p:txBody>
          <a:bodyPr>
            <a:normAutofit/>
          </a:bodyPr>
          <a:lstStyle/>
          <a:p>
            <a:r>
              <a:rPr lang="en-US" dirty="0"/>
              <a:t>Give the profile a name and description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95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Search Resource and Search Profile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43558"/>
            <a:ext cx="8424936" cy="891083"/>
          </a:xfrm>
        </p:spPr>
        <p:txBody>
          <a:bodyPr>
            <a:normAutofit/>
          </a:bodyPr>
          <a:lstStyle/>
          <a:p>
            <a:r>
              <a:rPr lang="en-US" dirty="0"/>
              <a:t>Select the resource (or multiple resources) and add to selection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6B4E96-2D78-40B3-BC4F-1EC04F75D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8119"/>
            <a:ext cx="9144000" cy="4196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DA20AA-C3E7-4111-A11F-CD5AA6E2D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9662"/>
            <a:ext cx="9144000" cy="6116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3EC7F3-B9D1-4ABD-8EBB-15B36DD9A598}"/>
              </a:ext>
            </a:extLst>
          </p:cNvPr>
          <p:cNvSpPr/>
          <p:nvPr/>
        </p:nvSpPr>
        <p:spPr>
          <a:xfrm>
            <a:off x="7164288" y="2067694"/>
            <a:ext cx="1152128" cy="3235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88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3D1D89-F31D-4A9A-966E-71757696D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4412"/>
            <a:ext cx="9144000" cy="23395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Search Resource and Search Profile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43558"/>
            <a:ext cx="8424936" cy="891083"/>
          </a:xfrm>
        </p:spPr>
        <p:txBody>
          <a:bodyPr>
            <a:normAutofit/>
          </a:bodyPr>
          <a:lstStyle/>
          <a:p>
            <a:r>
              <a:rPr lang="en-US" dirty="0"/>
              <a:t>Save the profile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3EC7F3-B9D1-4ABD-8EBB-15B36DD9A598}"/>
              </a:ext>
            </a:extLst>
          </p:cNvPr>
          <p:cNvSpPr/>
          <p:nvPr/>
        </p:nvSpPr>
        <p:spPr>
          <a:xfrm>
            <a:off x="8676456" y="1733591"/>
            <a:ext cx="450968" cy="3235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37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3319778"/>
            <a:ext cx="8784975" cy="1240583"/>
          </a:xfrm>
        </p:spPr>
        <p:txBody>
          <a:bodyPr/>
          <a:lstStyle/>
          <a:p>
            <a:pPr algn="ctr"/>
            <a:r>
              <a:rPr lang="en-US" dirty="0"/>
              <a:t>Search Resources not from within the metadata editor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E80F2A-ECCC-4FF0-AC18-B76A04936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49" y="0"/>
            <a:ext cx="7189451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04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Resources not from within the metadata editor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2952328"/>
          </a:xfrm>
        </p:spPr>
        <p:txBody>
          <a:bodyPr>
            <a:normAutofit/>
          </a:bodyPr>
          <a:lstStyle/>
          <a:p>
            <a:r>
              <a:rPr lang="en-US" dirty="0"/>
              <a:t>Resources can be searched not from within the metadata editor and also from within the metadata editor.</a:t>
            </a:r>
          </a:p>
          <a:p>
            <a:r>
              <a:rPr lang="en-US" dirty="0"/>
              <a:t>We will first show not from within the metadata editor.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3431D7-A979-4122-A774-74006BD7B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354" y="2303518"/>
            <a:ext cx="3543300" cy="2257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697A16-2E2B-4BBB-A9BD-6338E4D6FC21}"/>
              </a:ext>
            </a:extLst>
          </p:cNvPr>
          <p:cNvSpPr/>
          <p:nvPr/>
        </p:nvSpPr>
        <p:spPr>
          <a:xfrm>
            <a:off x="2771800" y="4011910"/>
            <a:ext cx="93610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28D16A-6BFD-4C5F-86A2-7DACA41D09E5}"/>
              </a:ext>
            </a:extLst>
          </p:cNvPr>
          <p:cNvSpPr/>
          <p:nvPr/>
        </p:nvSpPr>
        <p:spPr>
          <a:xfrm>
            <a:off x="3995936" y="3363838"/>
            <a:ext cx="12241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14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46586-7EC2-481D-848F-8CE41EB2DE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824" y="627535"/>
            <a:ext cx="6156176" cy="2808311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Introduction</a:t>
            </a:r>
          </a:p>
          <a:p>
            <a:pPr lvl="1"/>
            <a:r>
              <a:rPr lang="en-US" sz="1800" dirty="0"/>
              <a:t>Adding a Search Resource and Search Profile</a:t>
            </a:r>
          </a:p>
          <a:p>
            <a:pPr lvl="1"/>
            <a:r>
              <a:rPr lang="en-US" sz="1800" dirty="0"/>
              <a:t>Search Resources not from within the metadata editor</a:t>
            </a:r>
          </a:p>
          <a:p>
            <a:pPr lvl="1"/>
            <a:r>
              <a:rPr lang="en-US" sz="1800" dirty="0"/>
              <a:t>Search Resources from within the metadata editor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E10836-1BD4-4BAB-959D-D2CA6C8F2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734640"/>
            <a:ext cx="8248650" cy="2847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Resources not from within the metadata editor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2952328"/>
          </a:xfrm>
        </p:spPr>
        <p:txBody>
          <a:bodyPr>
            <a:normAutofit/>
          </a:bodyPr>
          <a:lstStyle/>
          <a:p>
            <a:r>
              <a:rPr lang="en-US" dirty="0"/>
              <a:t>The metadata editor will open.  Select profile, enter search phrase or keywords and click “Search”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697A16-2E2B-4BBB-A9BD-6338E4D6FC21}"/>
              </a:ext>
            </a:extLst>
          </p:cNvPr>
          <p:cNvSpPr/>
          <p:nvPr/>
        </p:nvSpPr>
        <p:spPr>
          <a:xfrm>
            <a:off x="673634" y="2437207"/>
            <a:ext cx="547260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28D16A-6BFD-4C5F-86A2-7DACA41D09E5}"/>
              </a:ext>
            </a:extLst>
          </p:cNvPr>
          <p:cNvSpPr/>
          <p:nvPr/>
        </p:nvSpPr>
        <p:spPr>
          <a:xfrm>
            <a:off x="4229716" y="3439795"/>
            <a:ext cx="4374732" cy="4091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D2875B-E00D-4728-B18A-7EFA7873E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5" y="2067694"/>
            <a:ext cx="9144000" cy="24344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Resources not from within the metadata editor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827789"/>
          </a:xfrm>
        </p:spPr>
        <p:txBody>
          <a:bodyPr>
            <a:normAutofit/>
          </a:bodyPr>
          <a:lstStyle/>
          <a:p>
            <a:r>
              <a:rPr lang="en-US" dirty="0"/>
              <a:t>From results list choose “View” or “Import”.  We will “Import” record “Rabbi </a:t>
            </a:r>
            <a:r>
              <a:rPr lang="en-US" dirty="0" err="1"/>
              <a:t>Schneur</a:t>
            </a:r>
            <a:r>
              <a:rPr lang="en-US" dirty="0"/>
              <a:t> </a:t>
            </a:r>
            <a:r>
              <a:rPr lang="en-US" dirty="0" err="1"/>
              <a:t>Zalman</a:t>
            </a:r>
            <a:r>
              <a:rPr lang="en-US" dirty="0"/>
              <a:t> of </a:t>
            </a:r>
            <a:r>
              <a:rPr lang="en-US" dirty="0" err="1"/>
              <a:t>Liadi</a:t>
            </a:r>
            <a:r>
              <a:rPr lang="en-US" dirty="0"/>
              <a:t> / by Nissan </a:t>
            </a:r>
            <a:r>
              <a:rPr lang="en-US" dirty="0" err="1"/>
              <a:t>Mindel</a:t>
            </a:r>
            <a:r>
              <a:rPr lang="en-US" dirty="0"/>
              <a:t>”.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28D16A-6BFD-4C5F-86A2-7DACA41D09E5}"/>
              </a:ext>
            </a:extLst>
          </p:cNvPr>
          <p:cNvSpPr/>
          <p:nvPr/>
        </p:nvSpPr>
        <p:spPr>
          <a:xfrm>
            <a:off x="8513973" y="3848949"/>
            <a:ext cx="450515" cy="184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80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353305-A240-453A-9031-960FF7513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1683990"/>
            <a:ext cx="5276850" cy="304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Resources not from within the metadata editor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827789"/>
          </a:xfrm>
        </p:spPr>
        <p:txBody>
          <a:bodyPr>
            <a:normAutofit/>
          </a:bodyPr>
          <a:lstStyle/>
          <a:p>
            <a:r>
              <a:rPr lang="en-US" dirty="0"/>
              <a:t>The record is opened in the metadata editor and can be edited and saved like any other record.  We will save it.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28D16A-6BFD-4C5F-86A2-7DACA41D09E5}"/>
              </a:ext>
            </a:extLst>
          </p:cNvPr>
          <p:cNvSpPr/>
          <p:nvPr/>
        </p:nvSpPr>
        <p:spPr>
          <a:xfrm>
            <a:off x="1933575" y="1724410"/>
            <a:ext cx="622201" cy="271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2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6767D0-8FB7-4B96-AB62-5BBE8A24B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428725"/>
            <a:ext cx="8305800" cy="2943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Resources not from within the metadata editor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827789"/>
          </a:xfrm>
        </p:spPr>
        <p:txBody>
          <a:bodyPr>
            <a:normAutofit/>
          </a:bodyPr>
          <a:lstStyle/>
          <a:p>
            <a:r>
              <a:rPr lang="en-US" dirty="0"/>
              <a:t>The record is now part of the repository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28D16A-6BFD-4C5F-86A2-7DACA41D09E5}"/>
              </a:ext>
            </a:extLst>
          </p:cNvPr>
          <p:cNvSpPr/>
          <p:nvPr/>
        </p:nvSpPr>
        <p:spPr>
          <a:xfrm>
            <a:off x="1403648" y="2714368"/>
            <a:ext cx="2898569" cy="271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18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600" dirty="0"/>
              <a:t>Search Resources from within the metadata editor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7" name="Picture 6" descr="&#10;">
            <a:extLst>
              <a:ext uri="{FF2B5EF4-FFF2-40B4-BE49-F238E27FC236}">
                <a16:creationId xmlns:a16="http://schemas.microsoft.com/office/drawing/2014/main" id="{6342BE3E-6C74-4190-BB11-1BC31BE6F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65" y="-9902"/>
            <a:ext cx="7218135" cy="31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55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 Resources from within the metadata editor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5EF86D4-EDCE-49AA-A1E7-99F3B5CE3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rmAutofit/>
          </a:bodyPr>
          <a:lstStyle/>
          <a:p>
            <a:r>
              <a:rPr lang="en-US" dirty="0"/>
              <a:t>It is also possible to search resources from within the metadata editor with a record in editing mode.</a:t>
            </a:r>
          </a:p>
          <a:p>
            <a:r>
              <a:rPr lang="en-US" dirty="0"/>
              <a:t>When this happens the search screen for the search profile is automatically filled in with information from the record which is being edited.</a:t>
            </a:r>
          </a:p>
          <a:p>
            <a:r>
              <a:rPr lang="en-US" dirty="0"/>
              <a:t>This way it is easy to find an identical record for the purpose of overlaying or merging with the record being edited.</a:t>
            </a:r>
          </a:p>
          <a:p>
            <a:r>
              <a:rPr lang="en-US" dirty="0"/>
              <a:t>On the next slide we have title “Alter </a:t>
            </a:r>
            <a:r>
              <a:rPr lang="en-US" dirty="0" err="1"/>
              <a:t>Rebbe</a:t>
            </a:r>
            <a:r>
              <a:rPr lang="en-US" dirty="0"/>
              <a:t> [</a:t>
            </a:r>
            <a:r>
              <a:rPr lang="en-US" dirty="0" err="1"/>
              <a:t>videorecording</a:t>
            </a:r>
            <a:r>
              <a:rPr lang="en-US" dirty="0"/>
              <a:t>] : marking 200 years from The Alter </a:t>
            </a:r>
            <a:r>
              <a:rPr lang="en-US" dirty="0" err="1"/>
              <a:t>Rebbe's</a:t>
            </a:r>
            <a:r>
              <a:rPr lang="en-US" dirty="0"/>
              <a:t> passing : 573-773” open and we search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32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4EFF1B-9E70-4C9A-84C8-A89371C87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208"/>
            <a:ext cx="9144000" cy="29090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 Resources from within the metadata editor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269450-4630-40DB-B4D2-C343BEC270B9}"/>
              </a:ext>
            </a:extLst>
          </p:cNvPr>
          <p:cNvSpPr/>
          <p:nvPr/>
        </p:nvSpPr>
        <p:spPr>
          <a:xfrm>
            <a:off x="7236296" y="1995686"/>
            <a:ext cx="11521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28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 Resources from within the metadata editor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036665-CA5A-43D6-8CAB-7A78BED36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6480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record being edited is on the left.  The search screen is on the right. Information from the bibliographic record is automatically filled and can be cleared or selectively deleted.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4D54D9-61BF-4A24-8519-A916D01A4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8987"/>
            <a:ext cx="9144000" cy="28189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72787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 Resources from within the metadata editor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4B026F4-A16F-41AE-A2C1-EE3AB8E39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rmAutofit/>
          </a:bodyPr>
          <a:lstStyle/>
          <a:p>
            <a:r>
              <a:rPr lang="en-US" dirty="0"/>
              <a:t>From the search results the retrieved record can be copied and overlaid (on the record being edited) or copied and merged (with the record being overlaid).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76F40-7A1F-4273-9AE4-22D7C797A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48" y="2317427"/>
            <a:ext cx="7565104" cy="20545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32F058-C6DE-4F38-B828-967D665DE749}"/>
              </a:ext>
            </a:extLst>
          </p:cNvPr>
          <p:cNvSpPr/>
          <p:nvPr/>
        </p:nvSpPr>
        <p:spPr>
          <a:xfrm>
            <a:off x="6876256" y="3219822"/>
            <a:ext cx="13681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92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 Resources from within the metadata editor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186EFAB-857E-40FB-A498-5ECE74F4F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3669"/>
            <a:ext cx="8424936" cy="3979385"/>
          </a:xfrm>
        </p:spPr>
        <p:txBody>
          <a:bodyPr>
            <a:normAutofit/>
          </a:bodyPr>
          <a:lstStyle/>
          <a:p>
            <a:r>
              <a:rPr lang="en-US" sz="1800" dirty="0"/>
              <a:t>We chose “copy and overlay” and therefore our record which was being edited has now been replaced with the one retrieved from Library of Congress</a:t>
            </a: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AC0751-DC49-4B45-AA8C-CA3FFEAEA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1400112"/>
            <a:ext cx="7515225" cy="33813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68914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3319778"/>
            <a:ext cx="8928991" cy="1240583"/>
          </a:xfrm>
        </p:spPr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A group of people looking at each other&#10;&#10;Description automatically generated">
            <a:extLst>
              <a:ext uri="{FF2B5EF4-FFF2-40B4-BE49-F238E27FC236}">
                <a16:creationId xmlns:a16="http://schemas.microsoft.com/office/drawing/2014/main" id="{29A9F166-C17B-484A-BA1B-E51713A5F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12" y="17453"/>
            <a:ext cx="7149589" cy="313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27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922B7F-BAEC-445E-9C08-F94F63F5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824" y="1653850"/>
            <a:ext cx="3240360" cy="557859"/>
          </a:xfrm>
        </p:spPr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35285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presentation is called “Search Resources (Search External Resources)” because currently the functionality is called “Search Resources” but it used to be called “Search External Resources”.</a:t>
            </a:r>
          </a:p>
          <a:p>
            <a:endParaRPr lang="en-US" dirty="0"/>
          </a:p>
          <a:p>
            <a:r>
              <a:rPr lang="en-US" dirty="0"/>
              <a:t>In addition to this presentation see </a:t>
            </a:r>
            <a:r>
              <a:rPr lang="en-US" dirty="0">
                <a:hlinkClick r:id="rId2"/>
              </a:rPr>
              <a:t>Search Resources </a:t>
            </a:r>
            <a:r>
              <a:rPr lang="en-US" dirty="0"/>
              <a:t>on the </a:t>
            </a:r>
            <a:r>
              <a:rPr lang="en-US" dirty="0">
                <a:hlinkClick r:id="rId3"/>
              </a:rPr>
              <a:t>Ex Libris Knowledge Center</a:t>
            </a:r>
            <a:endParaRPr lang="en-US" dirty="0"/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27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“Search Resources” functionality allows the staff user to search, from within Alma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Local resources such as the Institution Zone, Network Zone (where applicable), and the Community Zone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Any external database supported by Ex Libris Data Services and implemented by the institution.</a:t>
            </a:r>
          </a:p>
          <a:p>
            <a:pPr marL="0" indent="0">
              <a:buNone/>
            </a:pPr>
            <a:r>
              <a:rPr lang="en-US" sz="2200" dirty="0"/>
              <a:t>By integrating the search and import of records located in external databases directly into the MD Editor, Alma supports copy cataloging. 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72465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“Search Resources” functionality can be activated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Not from within the metadata editor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Staff user can search for record(s) and if desired import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From within the metadata editor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Staff user can search for another version of the record which is currently being edited and then merge or overlay the retrieved record with the record being edited.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62722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600" dirty="0"/>
              <a:t>Adding a Search Resource and Search Profile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E6D111-D166-462E-A116-CECC40018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059" y="6757"/>
            <a:ext cx="4338903" cy="31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4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Search Resource and Search Profile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43558"/>
            <a:ext cx="8424936" cy="2880319"/>
          </a:xfrm>
        </p:spPr>
        <p:txBody>
          <a:bodyPr>
            <a:normAutofit/>
          </a:bodyPr>
          <a:lstStyle/>
          <a:p>
            <a:r>
              <a:rPr lang="en-US" dirty="0"/>
              <a:t>First search resources are added.</a:t>
            </a:r>
          </a:p>
          <a:p>
            <a:r>
              <a:rPr lang="en-US" dirty="0"/>
              <a:t>Then search profiles are created containing one or more search resources.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74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F6957D-982C-43C5-A1D3-0A5896FC1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294" y="1734641"/>
            <a:ext cx="3471412" cy="30243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Search Resource and Search Profile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43558"/>
            <a:ext cx="8424936" cy="891083"/>
          </a:xfrm>
        </p:spPr>
        <p:txBody>
          <a:bodyPr>
            <a:normAutofit/>
          </a:bodyPr>
          <a:lstStyle/>
          <a:p>
            <a:r>
              <a:rPr lang="en-US" dirty="0"/>
              <a:t>Add a search resource at “Configuration &gt; Resources &gt; Search Configuration &gt; External Search Resources”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0B5155-D57A-4717-819F-D0BB1A04491D}"/>
              </a:ext>
            </a:extLst>
          </p:cNvPr>
          <p:cNvSpPr/>
          <p:nvPr/>
        </p:nvSpPr>
        <p:spPr>
          <a:xfrm>
            <a:off x="3761910" y="2859782"/>
            <a:ext cx="1692188" cy="216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125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17456</TotalTime>
  <Words>830</Words>
  <Application>Microsoft Office PowerPoint</Application>
  <PresentationFormat>On-screen Show (16:9)</PresentationFormat>
  <Paragraphs>99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IGeLU_2016_16X9 (1)</vt:lpstr>
      <vt:lpstr>Ex_Libris_2020</vt:lpstr>
      <vt:lpstr>Search Resources (Search External Resources)</vt:lpstr>
      <vt:lpstr>PowerPoint Presentation</vt:lpstr>
      <vt:lpstr>Introduction</vt:lpstr>
      <vt:lpstr>Introduction</vt:lpstr>
      <vt:lpstr>Introduction</vt:lpstr>
      <vt:lpstr>Introduction</vt:lpstr>
      <vt:lpstr>Adding a Search Resource and Search Profile</vt:lpstr>
      <vt:lpstr>Adding a Search Resource and Search Profile</vt:lpstr>
      <vt:lpstr>Adding a Search Resource and Search Profile</vt:lpstr>
      <vt:lpstr>Adding a Search Resource and Search Profile</vt:lpstr>
      <vt:lpstr>Adding a Search Resource and Search Profile</vt:lpstr>
      <vt:lpstr>Adding a Search Resource and Search Profile</vt:lpstr>
      <vt:lpstr>Adding a Search Resource and Search Profile</vt:lpstr>
      <vt:lpstr>Adding a Search Resource and Search Profile</vt:lpstr>
      <vt:lpstr>Adding a Search Resource and Search Profile</vt:lpstr>
      <vt:lpstr>Adding a Search Resource and Search Profile</vt:lpstr>
      <vt:lpstr>Adding a Search Resource and Search Profile</vt:lpstr>
      <vt:lpstr>Search Resources not from within the metadata editor</vt:lpstr>
      <vt:lpstr>Search Resources not from within the metadata editor</vt:lpstr>
      <vt:lpstr>Search Resources not from within the metadata editor</vt:lpstr>
      <vt:lpstr>Search Resources not from within the metadata editor</vt:lpstr>
      <vt:lpstr>Search Resources not from within the metadata editor</vt:lpstr>
      <vt:lpstr>Search Resources not from within the metadata editor</vt:lpstr>
      <vt:lpstr>Search Resources from within the metadata editor</vt:lpstr>
      <vt:lpstr>Search Resources from within the metadata editor</vt:lpstr>
      <vt:lpstr>Search Resources from within the metadata editor</vt:lpstr>
      <vt:lpstr>Search Resources from within the metadata editor</vt:lpstr>
      <vt:lpstr>Search Resources from within the metadata editor</vt:lpstr>
      <vt:lpstr>Search Resources from within the metadata editor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1698</cp:revision>
  <dcterms:created xsi:type="dcterms:W3CDTF">2017-01-02T15:10:30Z</dcterms:created>
  <dcterms:modified xsi:type="dcterms:W3CDTF">2020-09-17T07:49:00Z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