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69"/>
  </p:notesMasterIdLst>
  <p:handoutMasterIdLst>
    <p:handoutMasterId r:id="rId70"/>
  </p:handoutMasterIdLst>
  <p:sldIdLst>
    <p:sldId id="1735" r:id="rId3"/>
    <p:sldId id="1736" r:id="rId4"/>
    <p:sldId id="1968" r:id="rId5"/>
    <p:sldId id="2120" r:id="rId6"/>
    <p:sldId id="2129" r:id="rId7"/>
    <p:sldId id="1965" r:id="rId8"/>
    <p:sldId id="1738" r:id="rId9"/>
    <p:sldId id="2131" r:id="rId10"/>
    <p:sldId id="2133" r:id="rId11"/>
    <p:sldId id="2132" r:id="rId12"/>
    <p:sldId id="2130" r:id="rId13"/>
    <p:sldId id="2134" r:id="rId14"/>
    <p:sldId id="1963" r:id="rId15"/>
    <p:sldId id="2006" r:id="rId16"/>
    <p:sldId id="2123" r:id="rId17"/>
    <p:sldId id="2135" r:id="rId18"/>
    <p:sldId id="2136" r:id="rId19"/>
    <p:sldId id="2137" r:id="rId20"/>
    <p:sldId id="2138" r:id="rId21"/>
    <p:sldId id="2139" r:id="rId22"/>
    <p:sldId id="2002" r:id="rId23"/>
    <p:sldId id="2090" r:id="rId24"/>
    <p:sldId id="2140" r:id="rId25"/>
    <p:sldId id="2141" r:id="rId26"/>
    <p:sldId id="2142" r:id="rId27"/>
    <p:sldId id="2143" r:id="rId28"/>
    <p:sldId id="2083" r:id="rId29"/>
    <p:sldId id="2084" r:id="rId30"/>
    <p:sldId id="2085" r:id="rId31"/>
    <p:sldId id="2144" r:id="rId32"/>
    <p:sldId id="2145" r:id="rId33"/>
    <p:sldId id="2146" r:id="rId34"/>
    <p:sldId id="2147" r:id="rId35"/>
    <p:sldId id="2148" r:id="rId36"/>
    <p:sldId id="2149" r:id="rId37"/>
    <p:sldId id="2150" r:id="rId38"/>
    <p:sldId id="2151" r:id="rId39"/>
    <p:sldId id="2152" r:id="rId40"/>
    <p:sldId id="2124" r:id="rId41"/>
    <p:sldId id="2154" r:id="rId42"/>
    <p:sldId id="2125" r:id="rId43"/>
    <p:sldId id="2126" r:id="rId44"/>
    <p:sldId id="2127" r:id="rId45"/>
    <p:sldId id="2153" r:id="rId46"/>
    <p:sldId id="1763" r:id="rId47"/>
    <p:sldId id="1764" r:id="rId48"/>
    <p:sldId id="2155" r:id="rId49"/>
    <p:sldId id="1776" r:id="rId50"/>
    <p:sldId id="1777" r:id="rId51"/>
    <p:sldId id="1754" r:id="rId52"/>
    <p:sldId id="1755" r:id="rId53"/>
    <p:sldId id="1756" r:id="rId54"/>
    <p:sldId id="1758" r:id="rId55"/>
    <p:sldId id="1761" r:id="rId56"/>
    <p:sldId id="1762" r:id="rId57"/>
    <p:sldId id="1759" r:id="rId58"/>
    <p:sldId id="1760" r:id="rId59"/>
    <p:sldId id="1765" r:id="rId60"/>
    <p:sldId id="1766" r:id="rId61"/>
    <p:sldId id="1767" r:id="rId62"/>
    <p:sldId id="1768" r:id="rId63"/>
    <p:sldId id="1769" r:id="rId64"/>
    <p:sldId id="1770" r:id="rId65"/>
    <p:sldId id="2086" r:id="rId66"/>
    <p:sldId id="2087" r:id="rId67"/>
    <p:sldId id="1701"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6" autoAdjust="0"/>
    <p:restoredTop sz="95067" autoAdjust="0"/>
  </p:normalViewPr>
  <p:slideViewPr>
    <p:cSldViewPr>
      <p:cViewPr varScale="1">
        <p:scale>
          <a:sx n="90" d="100"/>
          <a:sy n="90" d="100"/>
        </p:scale>
        <p:origin x="396"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13-Oct-20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13-Oct-20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9.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80Analytics/Alma_Analytics_Subject_Areas/Analytics_Objects" TargetMode="Externa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ers.exlibrisgroup.com/blog/?tag=oas" TargetMode="External"/><Relationship Id="rId2" Type="http://schemas.openxmlformats.org/officeDocument/2006/relationships/hyperlink" Target="https://www.youtube.com/user/ExLibrisLtd/search?query=OAS+and+DV" TargetMode="Externa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4949" y="829012"/>
            <a:ext cx="4972396" cy="115007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dirty="0"/>
              <a:t>Alma Analytics Q3 2020 Quarterly Update </a:t>
            </a:r>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
        <p:nvSpPr>
          <p:cNvPr id="5" name="Title 4">
            <a:extLst>
              <a:ext uri="{FF2B5EF4-FFF2-40B4-BE49-F238E27FC236}">
                <a16:creationId xmlns:a16="http://schemas.microsoft.com/office/drawing/2014/main" id="{19B1B62F-146E-4FD2-A695-A0448C17B072}"/>
              </a:ext>
            </a:extLst>
          </p:cNvPr>
          <p:cNvSpPr>
            <a:spLocks noGrp="1"/>
          </p:cNvSpPr>
          <p:nvPr/>
        </p:nvSpPr>
        <p:spPr>
          <a:xfrm>
            <a:off x="174949" y="2900855"/>
            <a:ext cx="4972396" cy="115007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2000" dirty="0"/>
              <a:t>Covering Q3 2020 July, August and Sept. 2020</a:t>
            </a:r>
          </a:p>
        </p:txBody>
      </p:sp>
      <p:sp>
        <p:nvSpPr>
          <p:cNvPr id="6" name="Title 4">
            <a:extLst>
              <a:ext uri="{FF2B5EF4-FFF2-40B4-BE49-F238E27FC236}">
                <a16:creationId xmlns:a16="http://schemas.microsoft.com/office/drawing/2014/main" id="{AD58D6ED-ECAF-4A8D-95FD-02E2E5764227}"/>
              </a:ext>
            </a:extLst>
          </p:cNvPr>
          <p:cNvSpPr>
            <a:spLocks noGrp="1"/>
          </p:cNvSpPr>
          <p:nvPr/>
        </p:nvSpPr>
        <p:spPr>
          <a:xfrm>
            <a:off x="163643" y="2055576"/>
            <a:ext cx="4972396" cy="115007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2800" dirty="0"/>
              <a:t>Delivered October 13, 2020</a:t>
            </a:r>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9E9FFF-EF09-4AA0-A768-109684C7F7A0}"/>
              </a:ext>
            </a:extLst>
          </p:cNvPr>
          <p:cNvPicPr>
            <a:picLocks noChangeAspect="1"/>
          </p:cNvPicPr>
          <p:nvPr/>
        </p:nvPicPr>
        <p:blipFill>
          <a:blip r:embed="rId2"/>
          <a:stretch>
            <a:fillRect/>
          </a:stretch>
        </p:blipFill>
        <p:spPr>
          <a:xfrm>
            <a:off x="9525" y="1347787"/>
            <a:ext cx="9124950" cy="24479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 memory" analytics – Testimonials </a:t>
            </a:r>
          </a:p>
        </p:txBody>
      </p:sp>
    </p:spTree>
    <p:extLst>
      <p:ext uri="{BB962C8B-B14F-4D97-AF65-F5344CB8AC3E}">
        <p14:creationId xmlns:p14="http://schemas.microsoft.com/office/powerpoint/2010/main" val="256770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 memory" analytics – Testimonials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008112"/>
          </a:xfrm>
        </p:spPr>
        <p:txBody>
          <a:bodyPr>
            <a:normAutofit fontScale="70000" lnSpcReduction="20000"/>
          </a:bodyPr>
          <a:lstStyle/>
          <a:p>
            <a:r>
              <a:rPr lang="en-US" dirty="0"/>
              <a:t>Translation: Following your correspondence with …, I checked many of the reports that in the past ran very slowly </a:t>
            </a:r>
            <a:r>
              <a:rPr lang="en-US" dirty="0">
                <a:highlight>
                  <a:srgbClr val="FFFF00"/>
                </a:highlight>
              </a:rPr>
              <a:t>and I am happy to announce that there is indeed a significant improvement.</a:t>
            </a:r>
            <a:br>
              <a:rPr lang="en-US" dirty="0">
                <a:highlight>
                  <a:srgbClr val="FFFF00"/>
                </a:highlight>
              </a:rPr>
            </a:br>
            <a:r>
              <a:rPr lang="en-US" dirty="0">
                <a:highlight>
                  <a:srgbClr val="FFFF00"/>
                </a:highlight>
              </a:rPr>
              <a:t>The reports now run much faster even when it comes to very large and multi-line reports.</a:t>
            </a:r>
          </a:p>
          <a:p>
            <a:endParaRPr lang="en-US" dirty="0"/>
          </a:p>
        </p:txBody>
      </p:sp>
      <p:pic>
        <p:nvPicPr>
          <p:cNvPr id="6" name="Picture 5">
            <a:extLst>
              <a:ext uri="{FF2B5EF4-FFF2-40B4-BE49-F238E27FC236}">
                <a16:creationId xmlns:a16="http://schemas.microsoft.com/office/drawing/2014/main" id="{D406D550-F8A2-48AC-B7EE-64DE9E8A73EE}"/>
              </a:ext>
            </a:extLst>
          </p:cNvPr>
          <p:cNvPicPr>
            <a:picLocks noChangeAspect="1"/>
          </p:cNvPicPr>
          <p:nvPr/>
        </p:nvPicPr>
        <p:blipFill>
          <a:blip r:embed="rId2"/>
          <a:stretch>
            <a:fillRect/>
          </a:stretch>
        </p:blipFill>
        <p:spPr>
          <a:xfrm>
            <a:off x="1143000" y="2181225"/>
            <a:ext cx="6858000" cy="781050"/>
          </a:xfrm>
          <a:prstGeom prst="rect">
            <a:avLst/>
          </a:prstGeom>
          <a:solidFill>
            <a:schemeClr val="accent2"/>
          </a:solidFill>
          <a:ln>
            <a:solidFill>
              <a:schemeClr val="accent1"/>
            </a:solidFill>
          </a:ln>
        </p:spPr>
      </p:pic>
    </p:spTree>
    <p:extLst>
      <p:ext uri="{BB962C8B-B14F-4D97-AF65-F5344CB8AC3E}">
        <p14:creationId xmlns:p14="http://schemas.microsoft.com/office/powerpoint/2010/main" val="203465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 memory" analytics – Testimonials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008112"/>
          </a:xfrm>
        </p:spPr>
        <p:txBody>
          <a:bodyPr>
            <a:normAutofit/>
          </a:bodyPr>
          <a:lstStyle/>
          <a:p>
            <a:r>
              <a:rPr lang="en-US" dirty="0"/>
              <a:t>Chat comments during a webinar in which "In memory" was discussed.</a:t>
            </a:r>
            <a:endParaRPr lang="en-US" dirty="0">
              <a:highlight>
                <a:srgbClr val="FFFF00"/>
              </a:highlight>
            </a:endParaRPr>
          </a:p>
          <a:p>
            <a:endParaRPr lang="en-US" dirty="0"/>
          </a:p>
        </p:txBody>
      </p:sp>
      <p:pic>
        <p:nvPicPr>
          <p:cNvPr id="5" name="Picture 4">
            <a:extLst>
              <a:ext uri="{FF2B5EF4-FFF2-40B4-BE49-F238E27FC236}">
                <a16:creationId xmlns:a16="http://schemas.microsoft.com/office/drawing/2014/main" id="{6E4C5203-2386-48AB-ADEB-CEAB7BFCB76B}"/>
              </a:ext>
            </a:extLst>
          </p:cNvPr>
          <p:cNvPicPr>
            <a:picLocks noChangeAspect="1"/>
          </p:cNvPicPr>
          <p:nvPr/>
        </p:nvPicPr>
        <p:blipFill>
          <a:blip r:embed="rId2"/>
          <a:stretch>
            <a:fillRect/>
          </a:stretch>
        </p:blipFill>
        <p:spPr>
          <a:xfrm>
            <a:off x="2416267" y="1777200"/>
            <a:ext cx="3771900" cy="2943225"/>
          </a:xfrm>
          <a:prstGeom prst="rect">
            <a:avLst/>
          </a:prstGeom>
        </p:spPr>
      </p:pic>
    </p:spTree>
    <p:extLst>
      <p:ext uri="{BB962C8B-B14F-4D97-AF65-F5344CB8AC3E}">
        <p14:creationId xmlns:p14="http://schemas.microsoft.com/office/powerpoint/2010/main" val="201338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July 2020 selected highlights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13</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2" name="Picture 1">
            <a:extLst>
              <a:ext uri="{FF2B5EF4-FFF2-40B4-BE49-F238E27FC236}">
                <a16:creationId xmlns:a16="http://schemas.microsoft.com/office/drawing/2014/main" id="{9BE6D111-D166-462E-A116-CECC40018EB1}"/>
              </a:ext>
            </a:extLst>
          </p:cNvPr>
          <p:cNvPicPr>
            <a:picLocks noChangeAspect="1"/>
          </p:cNvPicPr>
          <p:nvPr/>
        </p:nvPicPr>
        <p:blipFill>
          <a:blip r:embed="rId3"/>
          <a:stretch>
            <a:fillRect/>
          </a:stretch>
        </p:blipFill>
        <p:spPr>
          <a:xfrm>
            <a:off x="4803059" y="6757"/>
            <a:ext cx="4338903" cy="3143713"/>
          </a:xfrm>
          <a:prstGeom prst="rect">
            <a:avLst/>
          </a:prstGeom>
        </p:spPr>
      </p:pic>
    </p:spTree>
    <p:extLst>
      <p:ext uri="{BB962C8B-B14F-4D97-AF65-F5344CB8AC3E}">
        <p14:creationId xmlns:p14="http://schemas.microsoft.com/office/powerpoint/2010/main" val="38496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July 2020 selected highlights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rmAutofit/>
          </a:bodyPr>
          <a:lstStyle/>
          <a:p>
            <a:r>
              <a:rPr lang="en-US" dirty="0"/>
              <a:t>The Monthly Usage Data out-of-the-box report was added to the Usage Via COUNTER Reports - Release 5 folder. </a:t>
            </a:r>
          </a:p>
          <a:p>
            <a:r>
              <a:rPr lang="en-US" dirty="0"/>
              <a:t>It is based on the information displayed in the Monthly Usage Data tab of Alma (Acquisitions &gt; Import &gt; Load Usage Data) and displays for each platform what data was and was not loaded for each month.</a:t>
            </a:r>
          </a:p>
          <a:p>
            <a:r>
              <a:rPr lang="en-US" dirty="0"/>
              <a:t>This is useful for the institution to know which reports from which vendors may be missing.</a:t>
            </a:r>
          </a:p>
        </p:txBody>
      </p:sp>
    </p:spTree>
    <p:extLst>
      <p:ext uri="{BB962C8B-B14F-4D97-AF65-F5344CB8AC3E}">
        <p14:creationId xmlns:p14="http://schemas.microsoft.com/office/powerpoint/2010/main" val="67391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July 2020 selected highlights</a:t>
            </a:r>
          </a:p>
        </p:txBody>
      </p:sp>
      <p:pic>
        <p:nvPicPr>
          <p:cNvPr id="4" name="Picture 3">
            <a:extLst>
              <a:ext uri="{FF2B5EF4-FFF2-40B4-BE49-F238E27FC236}">
                <a16:creationId xmlns:a16="http://schemas.microsoft.com/office/drawing/2014/main" id="{3B1F7D8D-9C59-414B-9B8A-F7F5CC2DB75D}"/>
              </a:ext>
            </a:extLst>
          </p:cNvPr>
          <p:cNvPicPr>
            <a:picLocks noChangeAspect="1"/>
          </p:cNvPicPr>
          <p:nvPr/>
        </p:nvPicPr>
        <p:blipFill>
          <a:blip r:embed="rId2"/>
          <a:stretch>
            <a:fillRect/>
          </a:stretch>
        </p:blipFill>
        <p:spPr>
          <a:xfrm>
            <a:off x="804218" y="876604"/>
            <a:ext cx="7607572" cy="3774749"/>
          </a:xfrm>
          <a:prstGeom prst="rect">
            <a:avLst/>
          </a:prstGeom>
          <a:ln>
            <a:solidFill>
              <a:schemeClr val="accent1"/>
            </a:solidFill>
          </a:ln>
        </p:spPr>
      </p:pic>
      <p:sp>
        <p:nvSpPr>
          <p:cNvPr id="5" name="Rectangle 4">
            <a:extLst>
              <a:ext uri="{FF2B5EF4-FFF2-40B4-BE49-F238E27FC236}">
                <a16:creationId xmlns:a16="http://schemas.microsoft.com/office/drawing/2014/main" id="{34161D62-231E-41B5-B9F4-5FC73D9151DD}"/>
              </a:ext>
            </a:extLst>
          </p:cNvPr>
          <p:cNvSpPr/>
          <p:nvPr/>
        </p:nvSpPr>
        <p:spPr>
          <a:xfrm>
            <a:off x="2627784" y="841884"/>
            <a:ext cx="3312368"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F7BF00-BBD5-4B74-BEDA-BC15FA6EFB11}"/>
              </a:ext>
            </a:extLst>
          </p:cNvPr>
          <p:cNvSpPr/>
          <p:nvPr/>
        </p:nvSpPr>
        <p:spPr>
          <a:xfrm>
            <a:off x="899592" y="2211710"/>
            <a:ext cx="394219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32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5BFEE6-CF2F-418C-9854-EC55930CBD2A}"/>
              </a:ext>
            </a:extLst>
          </p:cNvPr>
          <p:cNvPicPr>
            <a:picLocks noChangeAspect="1"/>
          </p:cNvPicPr>
          <p:nvPr/>
        </p:nvPicPr>
        <p:blipFill>
          <a:blip r:embed="rId2"/>
          <a:stretch>
            <a:fillRect/>
          </a:stretch>
        </p:blipFill>
        <p:spPr>
          <a:xfrm>
            <a:off x="0" y="758097"/>
            <a:ext cx="9144000" cy="362730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July 2020 selected highlights</a:t>
            </a:r>
          </a:p>
        </p:txBody>
      </p:sp>
    </p:spTree>
    <p:extLst>
      <p:ext uri="{BB962C8B-B14F-4D97-AF65-F5344CB8AC3E}">
        <p14:creationId xmlns:p14="http://schemas.microsoft.com/office/powerpoint/2010/main" val="1991425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July 2020 selected highlights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dirty="0"/>
              <a:t>The following fields for linked records were added to the Bibliographic Details dimension:</a:t>
            </a:r>
          </a:p>
          <a:p>
            <a:pPr lvl="1"/>
            <a:r>
              <a:rPr lang="en-US" sz="2400" dirty="0"/>
              <a:t>Link ID – the link ID</a:t>
            </a:r>
          </a:p>
          <a:p>
            <a:pPr lvl="1"/>
            <a:r>
              <a:rPr lang="en-US" sz="2400" dirty="0"/>
              <a:t>Linked to CZ – indicates if the record is linked to the Community Zone</a:t>
            </a:r>
          </a:p>
          <a:p>
            <a:pPr lvl="1"/>
            <a:r>
              <a:rPr lang="en-US" sz="2400" dirty="0"/>
              <a:t>Linked to NZ – indicates if the record is linked to the Network Zone</a:t>
            </a:r>
          </a:p>
          <a:p>
            <a:r>
              <a:rPr lang="en-US" dirty="0"/>
              <a:t>This is useful for the institution in checking which records could be linked but are not.</a:t>
            </a:r>
          </a:p>
        </p:txBody>
      </p:sp>
    </p:spTree>
    <p:extLst>
      <p:ext uri="{BB962C8B-B14F-4D97-AF65-F5344CB8AC3E}">
        <p14:creationId xmlns:p14="http://schemas.microsoft.com/office/powerpoint/2010/main" val="2533663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July 2020 selected highlights</a:t>
            </a:r>
          </a:p>
        </p:txBody>
      </p:sp>
      <p:pic>
        <p:nvPicPr>
          <p:cNvPr id="6" name="Picture 5">
            <a:extLst>
              <a:ext uri="{FF2B5EF4-FFF2-40B4-BE49-F238E27FC236}">
                <a16:creationId xmlns:a16="http://schemas.microsoft.com/office/drawing/2014/main" id="{D1369E7E-5684-43C4-A308-7ACC44BD5854}"/>
              </a:ext>
            </a:extLst>
          </p:cNvPr>
          <p:cNvPicPr>
            <a:picLocks noChangeAspect="1"/>
          </p:cNvPicPr>
          <p:nvPr/>
        </p:nvPicPr>
        <p:blipFill>
          <a:blip r:embed="rId2"/>
          <a:stretch>
            <a:fillRect/>
          </a:stretch>
        </p:blipFill>
        <p:spPr>
          <a:xfrm>
            <a:off x="0" y="923192"/>
            <a:ext cx="9144000" cy="3297115"/>
          </a:xfrm>
          <a:prstGeom prst="rect">
            <a:avLst/>
          </a:prstGeom>
          <a:ln>
            <a:solidFill>
              <a:schemeClr val="accent1"/>
            </a:solidFill>
          </a:ln>
        </p:spPr>
      </p:pic>
      <p:sp>
        <p:nvSpPr>
          <p:cNvPr id="7" name="Rectangle 6">
            <a:extLst>
              <a:ext uri="{FF2B5EF4-FFF2-40B4-BE49-F238E27FC236}">
                <a16:creationId xmlns:a16="http://schemas.microsoft.com/office/drawing/2014/main" id="{4A07F36D-DC24-497E-8D00-98B930C02EE4}"/>
              </a:ext>
            </a:extLst>
          </p:cNvPr>
          <p:cNvSpPr/>
          <p:nvPr/>
        </p:nvSpPr>
        <p:spPr>
          <a:xfrm>
            <a:off x="8172400" y="3795886"/>
            <a:ext cx="360040" cy="4244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39559A-148F-4273-942D-AAEB47CEE477}"/>
              </a:ext>
            </a:extLst>
          </p:cNvPr>
          <p:cNvSpPr/>
          <p:nvPr/>
        </p:nvSpPr>
        <p:spPr>
          <a:xfrm>
            <a:off x="8676456" y="1275606"/>
            <a:ext cx="360040" cy="2520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08DDF3-114E-4F13-B4A0-66A8B628B388}"/>
              </a:ext>
            </a:extLst>
          </p:cNvPr>
          <p:cNvSpPr/>
          <p:nvPr/>
        </p:nvSpPr>
        <p:spPr>
          <a:xfrm>
            <a:off x="8172400" y="923192"/>
            <a:ext cx="971600" cy="3524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837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July 2020 selected highlights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sz="2000" dirty="0"/>
              <a:t>The following fields were added to the Fulfillment subject area regarding requests:</a:t>
            </a:r>
          </a:p>
          <a:p>
            <a:pPr lvl="1"/>
            <a:r>
              <a:rPr lang="en-US" dirty="0"/>
              <a:t>Loan Details &gt; Is Hold Request Loan – indicates if the loan was initiated by a hold request</a:t>
            </a:r>
          </a:p>
          <a:p>
            <a:pPr lvl="1"/>
            <a:r>
              <a:rPr lang="en-US" dirty="0"/>
              <a:t>Loans &gt; Loans (Not In House) from Hold Request – the number of not in house loans that came from a hold request</a:t>
            </a:r>
          </a:p>
          <a:p>
            <a:pPr lvl="1"/>
            <a:r>
              <a:rPr lang="en-US" dirty="0"/>
              <a:t>Loans &gt; Loans (Not In House) from Booking Request – the number of not in house loans that came from a booking request</a:t>
            </a:r>
          </a:p>
          <a:p>
            <a:pPr lvl="1"/>
            <a:endParaRPr lang="en-US" dirty="0"/>
          </a:p>
          <a:p>
            <a:r>
              <a:rPr lang="en-US" sz="2000" dirty="0"/>
              <a:t>Identifying items which were loaned after a request was made can aid the institution in determining which items and topics are in high demand.</a:t>
            </a:r>
          </a:p>
        </p:txBody>
      </p:sp>
    </p:spTree>
    <p:extLst>
      <p:ext uri="{BB962C8B-B14F-4D97-AF65-F5344CB8AC3E}">
        <p14:creationId xmlns:p14="http://schemas.microsoft.com/office/powerpoint/2010/main" val="368546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563888" y="784465"/>
            <a:ext cx="5400600" cy="3227445"/>
          </a:xfrm>
        </p:spPr>
        <p:txBody>
          <a:bodyPr>
            <a:normAutofit/>
          </a:bodyPr>
          <a:lstStyle/>
          <a:p>
            <a:pPr lvl="1"/>
            <a:r>
              <a:rPr lang="en-US" dirty="0"/>
              <a:t>Upgrade to OAS and DV</a:t>
            </a:r>
          </a:p>
          <a:p>
            <a:pPr lvl="1"/>
            <a:r>
              <a:rPr lang="en-US" dirty="0"/>
              <a:t>"In memory" analytics</a:t>
            </a:r>
          </a:p>
          <a:p>
            <a:pPr lvl="1"/>
            <a:r>
              <a:rPr lang="en-US" dirty="0"/>
              <a:t>July 2020 selected highlights</a:t>
            </a:r>
          </a:p>
          <a:p>
            <a:pPr lvl="1"/>
            <a:r>
              <a:rPr lang="en-US" dirty="0"/>
              <a:t>August 2020 selected highlights</a:t>
            </a:r>
          </a:p>
          <a:p>
            <a:pPr lvl="1"/>
            <a:r>
              <a:rPr lang="en-US" dirty="0"/>
              <a:t>September 2020 selected highlights</a:t>
            </a:r>
          </a:p>
          <a:p>
            <a:pPr lvl="1"/>
            <a:r>
              <a:rPr lang="en-US" dirty="0"/>
              <a:t>What's expected for 2021?</a:t>
            </a:r>
          </a:p>
          <a:p>
            <a:pPr lvl="1"/>
            <a:r>
              <a:rPr lang="en-US" dirty="0"/>
              <a:t>Questions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July 2020 selected highlights</a:t>
            </a:r>
          </a:p>
        </p:txBody>
      </p:sp>
      <p:pic>
        <p:nvPicPr>
          <p:cNvPr id="6" name="Picture 5">
            <a:extLst>
              <a:ext uri="{FF2B5EF4-FFF2-40B4-BE49-F238E27FC236}">
                <a16:creationId xmlns:a16="http://schemas.microsoft.com/office/drawing/2014/main" id="{739F6566-B476-454A-B0AD-9DBA1DEEBD18}"/>
              </a:ext>
            </a:extLst>
          </p:cNvPr>
          <p:cNvPicPr>
            <a:picLocks noChangeAspect="1"/>
          </p:cNvPicPr>
          <p:nvPr/>
        </p:nvPicPr>
        <p:blipFill>
          <a:blip r:embed="rId2"/>
          <a:stretch>
            <a:fillRect/>
          </a:stretch>
        </p:blipFill>
        <p:spPr>
          <a:xfrm>
            <a:off x="683568" y="1563638"/>
            <a:ext cx="7579228" cy="2314403"/>
          </a:xfrm>
          <a:prstGeom prst="rect">
            <a:avLst/>
          </a:prstGeom>
          <a:ln>
            <a:solidFill>
              <a:schemeClr val="accent1"/>
            </a:solidFill>
          </a:ln>
        </p:spPr>
      </p:pic>
    </p:spTree>
    <p:extLst>
      <p:ext uri="{BB962C8B-B14F-4D97-AF65-F5344CB8AC3E}">
        <p14:creationId xmlns:p14="http://schemas.microsoft.com/office/powerpoint/2010/main" val="238006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August 2020 selected highlights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21</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id="{85B68B0B-3F7B-49E7-A2E9-A4C0648F6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086" y="10113"/>
            <a:ext cx="7195520" cy="3150471"/>
          </a:xfrm>
          <a:prstGeom prst="rect">
            <a:avLst/>
          </a:prstGeom>
        </p:spPr>
      </p:pic>
    </p:spTree>
    <p:extLst>
      <p:ext uri="{BB962C8B-B14F-4D97-AF65-F5344CB8AC3E}">
        <p14:creationId xmlns:p14="http://schemas.microsoft.com/office/powerpoint/2010/main" val="1622446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August 2020 selected highlights</a:t>
            </a:r>
          </a:p>
        </p:txBody>
      </p:sp>
      <p:pic>
        <p:nvPicPr>
          <p:cNvPr id="7" name="Picture 6">
            <a:extLst>
              <a:ext uri="{FF2B5EF4-FFF2-40B4-BE49-F238E27FC236}">
                <a16:creationId xmlns:a16="http://schemas.microsoft.com/office/drawing/2014/main" id="{F6A5FCD8-C414-427D-A1DB-8C1079074380}"/>
              </a:ext>
            </a:extLst>
          </p:cNvPr>
          <p:cNvPicPr>
            <a:picLocks noChangeAspect="1"/>
          </p:cNvPicPr>
          <p:nvPr/>
        </p:nvPicPr>
        <p:blipFill>
          <a:blip r:embed="rId2"/>
          <a:stretch>
            <a:fillRect/>
          </a:stretch>
        </p:blipFill>
        <p:spPr>
          <a:xfrm>
            <a:off x="-12448" y="1946976"/>
            <a:ext cx="9144000" cy="2568990"/>
          </a:xfrm>
          <a:prstGeom prst="rect">
            <a:avLst/>
          </a:prstGeom>
          <a:ln>
            <a:solidFill>
              <a:schemeClr val="accent1"/>
            </a:solidFill>
          </a:ln>
        </p:spPr>
      </p:pic>
      <p:pic>
        <p:nvPicPr>
          <p:cNvPr id="8" name="Picture 7">
            <a:extLst>
              <a:ext uri="{FF2B5EF4-FFF2-40B4-BE49-F238E27FC236}">
                <a16:creationId xmlns:a16="http://schemas.microsoft.com/office/drawing/2014/main" id="{2A7DFE7C-28A3-4508-952E-BD8E1B371E01}"/>
              </a:ext>
            </a:extLst>
          </p:cNvPr>
          <p:cNvPicPr>
            <a:picLocks noChangeAspect="1"/>
          </p:cNvPicPr>
          <p:nvPr/>
        </p:nvPicPr>
        <p:blipFill>
          <a:blip r:embed="rId3"/>
          <a:stretch>
            <a:fillRect/>
          </a:stretch>
        </p:blipFill>
        <p:spPr>
          <a:xfrm>
            <a:off x="371110" y="619408"/>
            <a:ext cx="1809750" cy="1133475"/>
          </a:xfrm>
          <a:prstGeom prst="rect">
            <a:avLst/>
          </a:prstGeom>
        </p:spPr>
      </p:pic>
      <p:pic>
        <p:nvPicPr>
          <p:cNvPr id="9" name="Picture 8">
            <a:extLst>
              <a:ext uri="{FF2B5EF4-FFF2-40B4-BE49-F238E27FC236}">
                <a16:creationId xmlns:a16="http://schemas.microsoft.com/office/drawing/2014/main" id="{77B148B2-AD1D-401C-828E-B38256C7FEB2}"/>
              </a:ext>
            </a:extLst>
          </p:cNvPr>
          <p:cNvPicPr>
            <a:picLocks noChangeAspect="1"/>
          </p:cNvPicPr>
          <p:nvPr/>
        </p:nvPicPr>
        <p:blipFill>
          <a:blip r:embed="rId4"/>
          <a:stretch>
            <a:fillRect/>
          </a:stretch>
        </p:blipFill>
        <p:spPr>
          <a:xfrm>
            <a:off x="6444208" y="592700"/>
            <a:ext cx="1266825" cy="1876425"/>
          </a:xfrm>
          <a:prstGeom prst="rect">
            <a:avLst/>
          </a:prstGeom>
        </p:spPr>
      </p:pic>
    </p:spTree>
    <p:extLst>
      <p:ext uri="{BB962C8B-B14F-4D97-AF65-F5344CB8AC3E}">
        <p14:creationId xmlns:p14="http://schemas.microsoft.com/office/powerpoint/2010/main" val="1841815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August 2020 selected highlights</a:t>
            </a:r>
          </a:p>
        </p:txBody>
      </p:sp>
      <p:pic>
        <p:nvPicPr>
          <p:cNvPr id="7" name="Picture 6">
            <a:extLst>
              <a:ext uri="{FF2B5EF4-FFF2-40B4-BE49-F238E27FC236}">
                <a16:creationId xmlns:a16="http://schemas.microsoft.com/office/drawing/2014/main" id="{9DF837C0-5C2C-410F-8DC9-1C20B5A93B22}"/>
              </a:ext>
            </a:extLst>
          </p:cNvPr>
          <p:cNvPicPr>
            <a:picLocks noChangeAspect="1"/>
          </p:cNvPicPr>
          <p:nvPr/>
        </p:nvPicPr>
        <p:blipFill>
          <a:blip r:embed="rId2"/>
          <a:stretch>
            <a:fillRect/>
          </a:stretch>
        </p:blipFill>
        <p:spPr>
          <a:xfrm>
            <a:off x="0" y="1545069"/>
            <a:ext cx="9144000" cy="2053362"/>
          </a:xfrm>
          <a:prstGeom prst="rect">
            <a:avLst/>
          </a:prstGeom>
          <a:ln>
            <a:solidFill>
              <a:schemeClr val="accent1"/>
            </a:solidFill>
          </a:ln>
        </p:spPr>
      </p:pic>
      <p:sp>
        <p:nvSpPr>
          <p:cNvPr id="8" name="Rectangle 7">
            <a:extLst>
              <a:ext uri="{FF2B5EF4-FFF2-40B4-BE49-F238E27FC236}">
                <a16:creationId xmlns:a16="http://schemas.microsoft.com/office/drawing/2014/main" id="{43900E14-AEB1-4166-AABC-8FA937E5A90C}"/>
              </a:ext>
            </a:extLst>
          </p:cNvPr>
          <p:cNvSpPr/>
          <p:nvPr/>
        </p:nvSpPr>
        <p:spPr>
          <a:xfrm>
            <a:off x="2195736" y="1923678"/>
            <a:ext cx="6948264" cy="1674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53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August 2020 selected highlights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a:bodyPr>
          <a:lstStyle/>
          <a:p>
            <a:r>
              <a:rPr lang="en-US" dirty="0"/>
              <a:t>The Bibliographic IDs dimension was added to the Titles subject area. It contains the following fields that display one number per row for each MMS ID: </a:t>
            </a:r>
          </a:p>
          <a:p>
            <a:pPr lvl="1"/>
            <a:r>
              <a:rPr lang="en-US" sz="2400" dirty="0"/>
              <a:t>ISBN single (Normalized)</a:t>
            </a:r>
          </a:p>
          <a:p>
            <a:pPr lvl="1"/>
            <a:r>
              <a:rPr lang="en-US" sz="2400" dirty="0"/>
              <a:t>ISSN single (Normalized)</a:t>
            </a:r>
          </a:p>
          <a:p>
            <a:pPr lvl="1"/>
            <a:r>
              <a:rPr lang="en-US" sz="2400" dirty="0"/>
              <a:t>OCLC Control Number single (035a)</a:t>
            </a:r>
          </a:p>
          <a:p>
            <a:r>
              <a:rPr lang="en-US" dirty="0"/>
              <a:t>In Sept. 2020 (to be discussed soon) these fields were added to the "Find Overlap By" drop-down list in the Title level overlap analysis dashboard </a:t>
            </a:r>
          </a:p>
        </p:txBody>
      </p:sp>
    </p:spTree>
    <p:extLst>
      <p:ext uri="{BB962C8B-B14F-4D97-AF65-F5344CB8AC3E}">
        <p14:creationId xmlns:p14="http://schemas.microsoft.com/office/powerpoint/2010/main" val="482204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August 2020 selected highlights</a:t>
            </a:r>
          </a:p>
        </p:txBody>
      </p:sp>
      <p:pic>
        <p:nvPicPr>
          <p:cNvPr id="7" name="Picture 6">
            <a:extLst>
              <a:ext uri="{FF2B5EF4-FFF2-40B4-BE49-F238E27FC236}">
                <a16:creationId xmlns:a16="http://schemas.microsoft.com/office/drawing/2014/main" id="{246AEC0F-7F19-4EA5-857E-687A989C9068}"/>
              </a:ext>
            </a:extLst>
          </p:cNvPr>
          <p:cNvPicPr>
            <a:picLocks noChangeAspect="1"/>
          </p:cNvPicPr>
          <p:nvPr/>
        </p:nvPicPr>
        <p:blipFill>
          <a:blip r:embed="rId2"/>
          <a:stretch>
            <a:fillRect/>
          </a:stretch>
        </p:blipFill>
        <p:spPr>
          <a:xfrm>
            <a:off x="2867025" y="1052512"/>
            <a:ext cx="3409950" cy="3038475"/>
          </a:xfrm>
          <a:prstGeom prst="rect">
            <a:avLst/>
          </a:prstGeom>
          <a:ln>
            <a:solidFill>
              <a:schemeClr val="accent1"/>
            </a:solidFill>
          </a:ln>
        </p:spPr>
      </p:pic>
      <p:sp>
        <p:nvSpPr>
          <p:cNvPr id="8" name="Rectangle 7">
            <a:extLst>
              <a:ext uri="{FF2B5EF4-FFF2-40B4-BE49-F238E27FC236}">
                <a16:creationId xmlns:a16="http://schemas.microsoft.com/office/drawing/2014/main" id="{9070110F-81C0-446D-AC60-9041A2A93A49}"/>
              </a:ext>
            </a:extLst>
          </p:cNvPr>
          <p:cNvSpPr/>
          <p:nvPr/>
        </p:nvSpPr>
        <p:spPr>
          <a:xfrm>
            <a:off x="2987824" y="2859782"/>
            <a:ext cx="2664296"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32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August 2020 selected highlights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a:bodyPr>
          <a:lstStyle/>
          <a:p>
            <a:r>
              <a:rPr lang="en-US" dirty="0"/>
              <a:t>Instead of being strung together and semicolon delimited, the IDs each appear separately, which is beneficial for filtering and overlap analysis.</a:t>
            </a:r>
          </a:p>
        </p:txBody>
      </p:sp>
      <p:pic>
        <p:nvPicPr>
          <p:cNvPr id="5" name="Picture 4">
            <a:extLst>
              <a:ext uri="{FF2B5EF4-FFF2-40B4-BE49-F238E27FC236}">
                <a16:creationId xmlns:a16="http://schemas.microsoft.com/office/drawing/2014/main" id="{59C9353F-FDAE-48E4-B9A7-D6B09C765ED2}"/>
              </a:ext>
            </a:extLst>
          </p:cNvPr>
          <p:cNvPicPr>
            <a:picLocks noChangeAspect="1"/>
          </p:cNvPicPr>
          <p:nvPr/>
        </p:nvPicPr>
        <p:blipFill>
          <a:blip r:embed="rId2"/>
          <a:stretch>
            <a:fillRect/>
          </a:stretch>
        </p:blipFill>
        <p:spPr>
          <a:xfrm>
            <a:off x="899592" y="2143099"/>
            <a:ext cx="7077075" cy="2228850"/>
          </a:xfrm>
          <a:prstGeom prst="rect">
            <a:avLst/>
          </a:prstGeom>
          <a:ln>
            <a:solidFill>
              <a:schemeClr val="accent1"/>
            </a:solidFill>
          </a:ln>
        </p:spPr>
      </p:pic>
      <p:sp>
        <p:nvSpPr>
          <p:cNvPr id="6" name="Rectangle 5">
            <a:extLst>
              <a:ext uri="{FF2B5EF4-FFF2-40B4-BE49-F238E27FC236}">
                <a16:creationId xmlns:a16="http://schemas.microsoft.com/office/drawing/2014/main" id="{1D6B81F9-9D66-4F8E-A6F2-519103FABF80}"/>
              </a:ext>
            </a:extLst>
          </p:cNvPr>
          <p:cNvSpPr/>
          <p:nvPr/>
        </p:nvSpPr>
        <p:spPr>
          <a:xfrm>
            <a:off x="6948264" y="3363838"/>
            <a:ext cx="1008112" cy="10081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B333EB-BF05-4D1A-B5F6-FE73579999DF}"/>
              </a:ext>
            </a:extLst>
          </p:cNvPr>
          <p:cNvSpPr/>
          <p:nvPr/>
        </p:nvSpPr>
        <p:spPr>
          <a:xfrm>
            <a:off x="6948264" y="2923748"/>
            <a:ext cx="1028403" cy="440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63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September 2020 selected highlights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27</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a:extLst>
              <a:ext uri="{FF2B5EF4-FFF2-40B4-BE49-F238E27FC236}">
                <a16:creationId xmlns:a16="http://schemas.microsoft.com/office/drawing/2014/main" id="{C96B9659-726E-4BA5-9BC5-598DEE6898F5}"/>
              </a:ext>
            </a:extLst>
          </p:cNvPr>
          <p:cNvPicPr>
            <a:picLocks noChangeAspect="1"/>
          </p:cNvPicPr>
          <p:nvPr/>
        </p:nvPicPr>
        <p:blipFill>
          <a:blip r:embed="rId3"/>
          <a:stretch>
            <a:fillRect/>
          </a:stretch>
        </p:blipFill>
        <p:spPr>
          <a:xfrm>
            <a:off x="4019234" y="-6474"/>
            <a:ext cx="5124766" cy="3150471"/>
          </a:xfrm>
          <a:prstGeom prst="rect">
            <a:avLst/>
          </a:prstGeom>
        </p:spPr>
      </p:pic>
    </p:spTree>
    <p:extLst>
      <p:ext uri="{BB962C8B-B14F-4D97-AF65-F5344CB8AC3E}">
        <p14:creationId xmlns:p14="http://schemas.microsoft.com/office/powerpoint/2010/main" val="569755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September 2020 selected highlights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b="1" dirty="0"/>
              <a:t>New Analytics Objects Subject Area</a:t>
            </a:r>
          </a:p>
          <a:p>
            <a:r>
              <a:rPr lang="en-US" dirty="0"/>
              <a:t>The Analytics Objects subject is used to create reports concerning analytics objects, such as scheduled reports and widgets. </a:t>
            </a:r>
          </a:p>
          <a:p>
            <a:r>
              <a:rPr lang="en-US" dirty="0"/>
              <a:t>This can be a useful tool for "cleaning up" unused analytics objects from the list, and also for knowing which areas are most used by the staff. For example see report "Customized Objects with no users" later in this presentation"</a:t>
            </a:r>
          </a:p>
          <a:p>
            <a:r>
              <a:rPr lang="en-US" dirty="0"/>
              <a:t>For more information, see </a:t>
            </a:r>
            <a:r>
              <a:rPr lang="en-US" dirty="0">
                <a:hlinkClick r:id="rId2" tooltip="Analytics Objects"/>
              </a:rPr>
              <a:t>Analytics Objects</a:t>
            </a:r>
            <a:r>
              <a:rPr lang="en-US" dirty="0"/>
              <a:t>.</a:t>
            </a:r>
          </a:p>
        </p:txBody>
      </p:sp>
    </p:spTree>
    <p:extLst>
      <p:ext uri="{BB962C8B-B14F-4D97-AF65-F5344CB8AC3E}">
        <p14:creationId xmlns:p14="http://schemas.microsoft.com/office/powerpoint/2010/main" val="1703031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September 2020 selected highlights</a:t>
            </a:r>
          </a:p>
        </p:txBody>
      </p:sp>
      <p:pic>
        <p:nvPicPr>
          <p:cNvPr id="5" name="Picture 4">
            <a:extLst>
              <a:ext uri="{FF2B5EF4-FFF2-40B4-BE49-F238E27FC236}">
                <a16:creationId xmlns:a16="http://schemas.microsoft.com/office/drawing/2014/main" id="{B38BF332-B37C-4E7E-88E6-183B6FC4E885}"/>
              </a:ext>
            </a:extLst>
          </p:cNvPr>
          <p:cNvPicPr>
            <a:picLocks noChangeAspect="1"/>
          </p:cNvPicPr>
          <p:nvPr/>
        </p:nvPicPr>
        <p:blipFill>
          <a:blip r:embed="rId2"/>
          <a:stretch>
            <a:fillRect/>
          </a:stretch>
        </p:blipFill>
        <p:spPr>
          <a:xfrm>
            <a:off x="771525" y="1047750"/>
            <a:ext cx="7600950" cy="3048000"/>
          </a:xfrm>
          <a:prstGeom prst="rect">
            <a:avLst/>
          </a:prstGeom>
        </p:spPr>
      </p:pic>
    </p:spTree>
    <p:extLst>
      <p:ext uri="{BB962C8B-B14F-4D97-AF65-F5344CB8AC3E}">
        <p14:creationId xmlns:p14="http://schemas.microsoft.com/office/powerpoint/2010/main" val="380022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Upgrade to OAS and DV</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300F0837-4B16-4F0A-9A72-0EA4D6DB7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481" y="0"/>
            <a:ext cx="7195520" cy="3150471"/>
          </a:xfrm>
          <a:prstGeom prst="rect">
            <a:avLst/>
          </a:prstGeom>
        </p:spPr>
      </p:pic>
    </p:spTree>
    <p:extLst>
      <p:ext uri="{BB962C8B-B14F-4D97-AF65-F5344CB8AC3E}">
        <p14:creationId xmlns:p14="http://schemas.microsoft.com/office/powerpoint/2010/main" val="20671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September 2020 selected highlights</a:t>
            </a:r>
          </a:p>
        </p:txBody>
      </p:sp>
      <p:pic>
        <p:nvPicPr>
          <p:cNvPr id="4" name="Picture 3">
            <a:extLst>
              <a:ext uri="{FF2B5EF4-FFF2-40B4-BE49-F238E27FC236}">
                <a16:creationId xmlns:a16="http://schemas.microsoft.com/office/drawing/2014/main" id="{182DACED-94BD-4715-81B6-E7241B0A1E2C}"/>
              </a:ext>
            </a:extLst>
          </p:cNvPr>
          <p:cNvPicPr>
            <a:picLocks noChangeAspect="1"/>
          </p:cNvPicPr>
          <p:nvPr/>
        </p:nvPicPr>
        <p:blipFill>
          <a:blip r:embed="rId2"/>
          <a:stretch>
            <a:fillRect/>
          </a:stretch>
        </p:blipFill>
        <p:spPr>
          <a:xfrm>
            <a:off x="842962" y="652462"/>
            <a:ext cx="7458075" cy="3838575"/>
          </a:xfrm>
          <a:prstGeom prst="rect">
            <a:avLst/>
          </a:prstGeom>
          <a:ln>
            <a:solidFill>
              <a:schemeClr val="accent1"/>
            </a:solidFill>
          </a:ln>
        </p:spPr>
      </p:pic>
    </p:spTree>
    <p:extLst>
      <p:ext uri="{BB962C8B-B14F-4D97-AF65-F5344CB8AC3E}">
        <p14:creationId xmlns:p14="http://schemas.microsoft.com/office/powerpoint/2010/main" val="3157485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September 2020 selected highlights</a:t>
            </a:r>
          </a:p>
        </p:txBody>
      </p:sp>
      <p:pic>
        <p:nvPicPr>
          <p:cNvPr id="5" name="Picture 4">
            <a:extLst>
              <a:ext uri="{FF2B5EF4-FFF2-40B4-BE49-F238E27FC236}">
                <a16:creationId xmlns:a16="http://schemas.microsoft.com/office/drawing/2014/main" id="{A6CB16E3-1838-4507-A521-BFD9BD201701}"/>
              </a:ext>
            </a:extLst>
          </p:cNvPr>
          <p:cNvPicPr>
            <a:picLocks noChangeAspect="1"/>
          </p:cNvPicPr>
          <p:nvPr/>
        </p:nvPicPr>
        <p:blipFill>
          <a:blip r:embed="rId2"/>
          <a:stretch>
            <a:fillRect/>
          </a:stretch>
        </p:blipFill>
        <p:spPr>
          <a:xfrm>
            <a:off x="3108790" y="1167594"/>
            <a:ext cx="2926419" cy="2808312"/>
          </a:xfrm>
          <a:prstGeom prst="rect">
            <a:avLst/>
          </a:prstGeom>
          <a:ln>
            <a:solidFill>
              <a:schemeClr val="accent1"/>
            </a:solidFill>
          </a:ln>
        </p:spPr>
      </p:pic>
    </p:spTree>
    <p:extLst>
      <p:ext uri="{BB962C8B-B14F-4D97-AF65-F5344CB8AC3E}">
        <p14:creationId xmlns:p14="http://schemas.microsoft.com/office/powerpoint/2010/main" val="1975198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September 2020 selected highlights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512168"/>
          </a:xfrm>
        </p:spPr>
        <p:txBody>
          <a:bodyPr>
            <a:normAutofit/>
          </a:bodyPr>
          <a:lstStyle/>
          <a:p>
            <a:r>
              <a:rPr lang="en-US" dirty="0"/>
              <a:t>An out-of-the-box dashboard and reports are now available for the API Usage subject area. </a:t>
            </a:r>
          </a:p>
        </p:txBody>
      </p:sp>
      <p:pic>
        <p:nvPicPr>
          <p:cNvPr id="5" name="Picture 4">
            <a:extLst>
              <a:ext uri="{FF2B5EF4-FFF2-40B4-BE49-F238E27FC236}">
                <a16:creationId xmlns:a16="http://schemas.microsoft.com/office/drawing/2014/main" id="{A1D74490-7BEF-45B6-92A8-0CBA9B5B1615}"/>
              </a:ext>
            </a:extLst>
          </p:cNvPr>
          <p:cNvPicPr>
            <a:picLocks noChangeAspect="1"/>
          </p:cNvPicPr>
          <p:nvPr/>
        </p:nvPicPr>
        <p:blipFill>
          <a:blip r:embed="rId2"/>
          <a:stretch>
            <a:fillRect/>
          </a:stretch>
        </p:blipFill>
        <p:spPr>
          <a:xfrm>
            <a:off x="1914537" y="1802857"/>
            <a:ext cx="5314925" cy="2743884"/>
          </a:xfrm>
          <a:prstGeom prst="rect">
            <a:avLst/>
          </a:prstGeom>
          <a:ln>
            <a:solidFill>
              <a:schemeClr val="accent1"/>
            </a:solidFill>
          </a:ln>
        </p:spPr>
      </p:pic>
      <p:sp>
        <p:nvSpPr>
          <p:cNvPr id="6" name="Rectangle 5">
            <a:extLst>
              <a:ext uri="{FF2B5EF4-FFF2-40B4-BE49-F238E27FC236}">
                <a16:creationId xmlns:a16="http://schemas.microsoft.com/office/drawing/2014/main" id="{81A6943C-E12F-426E-94CF-F763EC8E72C8}"/>
              </a:ext>
            </a:extLst>
          </p:cNvPr>
          <p:cNvSpPr/>
          <p:nvPr/>
        </p:nvSpPr>
        <p:spPr>
          <a:xfrm>
            <a:off x="2267744" y="3939902"/>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99F5D38-F614-49C8-B0B8-9D7F9C4FAEA8}"/>
              </a:ext>
            </a:extLst>
          </p:cNvPr>
          <p:cNvSpPr/>
          <p:nvPr/>
        </p:nvSpPr>
        <p:spPr>
          <a:xfrm>
            <a:off x="2123728" y="3219822"/>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440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4F8B44-3094-4E65-B6CB-F38C97D95F7B}"/>
              </a:ext>
            </a:extLst>
          </p:cNvPr>
          <p:cNvPicPr>
            <a:picLocks noChangeAspect="1"/>
          </p:cNvPicPr>
          <p:nvPr/>
        </p:nvPicPr>
        <p:blipFill>
          <a:blip r:embed="rId2"/>
          <a:stretch>
            <a:fillRect/>
          </a:stretch>
        </p:blipFill>
        <p:spPr>
          <a:xfrm>
            <a:off x="917848" y="680233"/>
            <a:ext cx="7308304" cy="378303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September 2020 selected highlights</a:t>
            </a:r>
          </a:p>
        </p:txBody>
      </p:sp>
    </p:spTree>
    <p:extLst>
      <p:ext uri="{BB962C8B-B14F-4D97-AF65-F5344CB8AC3E}">
        <p14:creationId xmlns:p14="http://schemas.microsoft.com/office/powerpoint/2010/main" val="4250482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September 2020 selected highlights</a:t>
            </a:r>
          </a:p>
        </p:txBody>
      </p:sp>
      <p:pic>
        <p:nvPicPr>
          <p:cNvPr id="4" name="Picture 3">
            <a:extLst>
              <a:ext uri="{FF2B5EF4-FFF2-40B4-BE49-F238E27FC236}">
                <a16:creationId xmlns:a16="http://schemas.microsoft.com/office/drawing/2014/main" id="{F7E9AF38-2237-4624-AF32-80AE2554796C}"/>
              </a:ext>
            </a:extLst>
          </p:cNvPr>
          <p:cNvPicPr>
            <a:picLocks noChangeAspect="1"/>
          </p:cNvPicPr>
          <p:nvPr/>
        </p:nvPicPr>
        <p:blipFill>
          <a:blip r:embed="rId2"/>
          <a:stretch>
            <a:fillRect/>
          </a:stretch>
        </p:blipFill>
        <p:spPr>
          <a:xfrm>
            <a:off x="835744" y="851636"/>
            <a:ext cx="7472511" cy="3800260"/>
          </a:xfrm>
          <a:prstGeom prst="rect">
            <a:avLst/>
          </a:prstGeom>
          <a:ln>
            <a:solidFill>
              <a:schemeClr val="accent1"/>
            </a:solidFill>
          </a:ln>
        </p:spPr>
      </p:pic>
    </p:spTree>
    <p:extLst>
      <p:ext uri="{BB962C8B-B14F-4D97-AF65-F5344CB8AC3E}">
        <p14:creationId xmlns:p14="http://schemas.microsoft.com/office/powerpoint/2010/main" val="2338989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September 2020 selected highlights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dirty="0"/>
              <a:t>The following new options were added to the Find Overlap By drop-down list in the Title level overlap analysis dashboard by which you can determine the overlap:</a:t>
            </a:r>
          </a:p>
          <a:p>
            <a:endParaRPr lang="en-US" dirty="0"/>
          </a:p>
          <a:p>
            <a:r>
              <a:rPr lang="en-US" dirty="0"/>
              <a:t>    ISBN single (normalized)</a:t>
            </a:r>
          </a:p>
          <a:p>
            <a:r>
              <a:rPr lang="en-US" dirty="0"/>
              <a:t>    ISSN single (normalized)</a:t>
            </a:r>
          </a:p>
          <a:p>
            <a:r>
              <a:rPr lang="en-US" dirty="0"/>
              <a:t>    OCLC Control Number single (035a)</a:t>
            </a:r>
          </a:p>
        </p:txBody>
      </p:sp>
    </p:spTree>
    <p:extLst>
      <p:ext uri="{BB962C8B-B14F-4D97-AF65-F5344CB8AC3E}">
        <p14:creationId xmlns:p14="http://schemas.microsoft.com/office/powerpoint/2010/main" val="3894459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September 2020 selected highlights</a:t>
            </a:r>
          </a:p>
        </p:txBody>
      </p:sp>
      <p:pic>
        <p:nvPicPr>
          <p:cNvPr id="7" name="Picture 6">
            <a:extLst>
              <a:ext uri="{FF2B5EF4-FFF2-40B4-BE49-F238E27FC236}">
                <a16:creationId xmlns:a16="http://schemas.microsoft.com/office/drawing/2014/main" id="{252179F6-6364-47BF-8AE2-CF1AB6EB3ABE}"/>
              </a:ext>
            </a:extLst>
          </p:cNvPr>
          <p:cNvPicPr>
            <a:picLocks noChangeAspect="1"/>
          </p:cNvPicPr>
          <p:nvPr/>
        </p:nvPicPr>
        <p:blipFill>
          <a:blip r:embed="rId2"/>
          <a:stretch>
            <a:fillRect/>
          </a:stretch>
        </p:blipFill>
        <p:spPr>
          <a:xfrm>
            <a:off x="1843087" y="1733550"/>
            <a:ext cx="5457825" cy="1676400"/>
          </a:xfrm>
          <a:prstGeom prst="rect">
            <a:avLst/>
          </a:prstGeom>
          <a:ln>
            <a:solidFill>
              <a:schemeClr val="accent1"/>
            </a:solidFill>
          </a:ln>
        </p:spPr>
      </p:pic>
      <p:sp>
        <p:nvSpPr>
          <p:cNvPr id="8" name="Rectangle 7">
            <a:extLst>
              <a:ext uri="{FF2B5EF4-FFF2-40B4-BE49-F238E27FC236}">
                <a16:creationId xmlns:a16="http://schemas.microsoft.com/office/drawing/2014/main" id="{925187E5-B1EC-4E26-B573-8AF5024C2415}"/>
              </a:ext>
            </a:extLst>
          </p:cNvPr>
          <p:cNvSpPr/>
          <p:nvPr/>
        </p:nvSpPr>
        <p:spPr>
          <a:xfrm>
            <a:off x="3059832" y="2859782"/>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19624D-D2DE-4C6F-82C8-6AF6234B1991}"/>
              </a:ext>
            </a:extLst>
          </p:cNvPr>
          <p:cNvSpPr/>
          <p:nvPr/>
        </p:nvSpPr>
        <p:spPr>
          <a:xfrm>
            <a:off x="3851920" y="1772711"/>
            <a:ext cx="2880320" cy="438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588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6BEDB6-7DD0-41B6-8043-98DE9561A985}"/>
              </a:ext>
            </a:extLst>
          </p:cNvPr>
          <p:cNvPicPr>
            <a:picLocks noChangeAspect="1"/>
          </p:cNvPicPr>
          <p:nvPr/>
        </p:nvPicPr>
        <p:blipFill>
          <a:blip r:embed="rId2"/>
          <a:stretch>
            <a:fillRect/>
          </a:stretch>
        </p:blipFill>
        <p:spPr>
          <a:xfrm>
            <a:off x="2339752" y="669712"/>
            <a:ext cx="4173066" cy="401256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September 2020 selected highlights</a:t>
            </a:r>
          </a:p>
        </p:txBody>
      </p:sp>
      <p:sp>
        <p:nvSpPr>
          <p:cNvPr id="8" name="Rectangle 7">
            <a:extLst>
              <a:ext uri="{FF2B5EF4-FFF2-40B4-BE49-F238E27FC236}">
                <a16:creationId xmlns:a16="http://schemas.microsoft.com/office/drawing/2014/main" id="{925187E5-B1EC-4E26-B573-8AF5024C2415}"/>
              </a:ext>
            </a:extLst>
          </p:cNvPr>
          <p:cNvSpPr/>
          <p:nvPr/>
        </p:nvSpPr>
        <p:spPr>
          <a:xfrm>
            <a:off x="3491880" y="3106984"/>
            <a:ext cx="2304256" cy="267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19624D-D2DE-4C6F-82C8-6AF6234B1991}"/>
              </a:ext>
            </a:extLst>
          </p:cNvPr>
          <p:cNvSpPr/>
          <p:nvPr/>
        </p:nvSpPr>
        <p:spPr>
          <a:xfrm>
            <a:off x="4386440" y="3808657"/>
            <a:ext cx="1979727" cy="8736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83A7DA-501F-4F46-A2BB-F5D3A29227D3}"/>
              </a:ext>
            </a:extLst>
          </p:cNvPr>
          <p:cNvSpPr/>
          <p:nvPr/>
        </p:nvSpPr>
        <p:spPr>
          <a:xfrm>
            <a:off x="2339752" y="646479"/>
            <a:ext cx="1080120" cy="341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056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September 2020 selected highlights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654048"/>
          </a:xfrm>
        </p:spPr>
        <p:txBody>
          <a:bodyPr>
            <a:normAutofit/>
          </a:bodyPr>
          <a:lstStyle/>
          <a:p>
            <a:r>
              <a:rPr lang="en-US" dirty="0"/>
              <a:t>Here is an overlap analysis based on ISBN</a:t>
            </a:r>
          </a:p>
        </p:txBody>
      </p:sp>
      <p:pic>
        <p:nvPicPr>
          <p:cNvPr id="5" name="Picture 4">
            <a:extLst>
              <a:ext uri="{FF2B5EF4-FFF2-40B4-BE49-F238E27FC236}">
                <a16:creationId xmlns:a16="http://schemas.microsoft.com/office/drawing/2014/main" id="{B0EAAFC6-465D-4779-B5D8-B02A0B7EE352}"/>
              </a:ext>
            </a:extLst>
          </p:cNvPr>
          <p:cNvPicPr>
            <a:picLocks noChangeAspect="1"/>
          </p:cNvPicPr>
          <p:nvPr/>
        </p:nvPicPr>
        <p:blipFill>
          <a:blip r:embed="rId2"/>
          <a:stretch>
            <a:fillRect/>
          </a:stretch>
        </p:blipFill>
        <p:spPr>
          <a:xfrm>
            <a:off x="0" y="1497605"/>
            <a:ext cx="9144000" cy="2148289"/>
          </a:xfrm>
          <a:prstGeom prst="rect">
            <a:avLst/>
          </a:prstGeom>
          <a:ln>
            <a:solidFill>
              <a:schemeClr val="accent1"/>
            </a:solidFill>
          </a:ln>
        </p:spPr>
      </p:pic>
      <p:sp>
        <p:nvSpPr>
          <p:cNvPr id="6" name="Rectangle 5">
            <a:extLst>
              <a:ext uri="{FF2B5EF4-FFF2-40B4-BE49-F238E27FC236}">
                <a16:creationId xmlns:a16="http://schemas.microsoft.com/office/drawing/2014/main" id="{3E8406CA-C436-41BE-91C1-285C2D0F6AF5}"/>
              </a:ext>
            </a:extLst>
          </p:cNvPr>
          <p:cNvSpPr/>
          <p:nvPr/>
        </p:nvSpPr>
        <p:spPr>
          <a:xfrm>
            <a:off x="0" y="1851670"/>
            <a:ext cx="7308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C515B8-91B6-4FA4-AC4F-F5DD2AF02833}"/>
              </a:ext>
            </a:extLst>
          </p:cNvPr>
          <p:cNvSpPr/>
          <p:nvPr/>
        </p:nvSpPr>
        <p:spPr>
          <a:xfrm>
            <a:off x="-416" y="2211710"/>
            <a:ext cx="7308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A2600-CF7A-4D2F-BCC7-60C390711401}"/>
              </a:ext>
            </a:extLst>
          </p:cNvPr>
          <p:cNvSpPr/>
          <p:nvPr/>
        </p:nvSpPr>
        <p:spPr>
          <a:xfrm>
            <a:off x="23464" y="2571750"/>
            <a:ext cx="730830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20CC5F-62D6-43D4-87A6-D3DF29CCD673}"/>
              </a:ext>
            </a:extLst>
          </p:cNvPr>
          <p:cNvSpPr/>
          <p:nvPr/>
        </p:nvSpPr>
        <p:spPr>
          <a:xfrm>
            <a:off x="35496" y="3219822"/>
            <a:ext cx="7308304" cy="42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6C3AA5-966B-4391-80E3-CC25B2E39826}"/>
              </a:ext>
            </a:extLst>
          </p:cNvPr>
          <p:cNvSpPr/>
          <p:nvPr/>
        </p:nvSpPr>
        <p:spPr>
          <a:xfrm>
            <a:off x="-416" y="1497605"/>
            <a:ext cx="1404064" cy="354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525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What's expected for 2021?</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39</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2" name="Picture 1">
            <a:extLst>
              <a:ext uri="{FF2B5EF4-FFF2-40B4-BE49-F238E27FC236}">
                <a16:creationId xmlns:a16="http://schemas.microsoft.com/office/drawing/2014/main" id="{7BE69E5B-608A-41CE-B8CD-65F7BEC2433D}"/>
              </a:ext>
            </a:extLst>
          </p:cNvPr>
          <p:cNvPicPr>
            <a:picLocks noChangeAspect="1"/>
          </p:cNvPicPr>
          <p:nvPr/>
        </p:nvPicPr>
        <p:blipFill>
          <a:blip r:embed="rId3"/>
          <a:stretch>
            <a:fillRect/>
          </a:stretch>
        </p:blipFill>
        <p:spPr>
          <a:xfrm>
            <a:off x="1521254" y="0"/>
            <a:ext cx="7652210" cy="3150471"/>
          </a:xfrm>
          <a:prstGeom prst="rect">
            <a:avLst/>
          </a:prstGeom>
        </p:spPr>
      </p:pic>
    </p:spTree>
    <p:extLst>
      <p:ext uri="{BB962C8B-B14F-4D97-AF65-F5344CB8AC3E}">
        <p14:creationId xmlns:p14="http://schemas.microsoft.com/office/powerpoint/2010/main" val="165766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Upgrade to OAS and DV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At the current time (week of Oct. 11 to 17) the following environments are upgrading to OAS and DV: EU00, EU01, EU02.  These environments will be live Oct. 18</a:t>
            </a:r>
          </a:p>
          <a:p>
            <a:endParaRPr lang="en-US" dirty="0"/>
          </a:p>
          <a:p>
            <a:r>
              <a:rPr lang="en-US" dirty="0"/>
              <a:t>The following environments will upgrade the week of Nov. 1 to 7, and be live Nov. 8: NA04, NA05, NA06, NA07, CN01: Freeze on November 1, go live on November 8</a:t>
            </a:r>
          </a:p>
          <a:p>
            <a:endParaRPr lang="en-US" dirty="0"/>
          </a:p>
          <a:p>
            <a:r>
              <a:rPr lang="en-US" dirty="0"/>
              <a:t>All other environments are already live.</a:t>
            </a:r>
          </a:p>
          <a:p>
            <a:endParaRPr lang="en-US" dirty="0"/>
          </a:p>
          <a:p>
            <a:endParaRPr lang="en-US" dirty="0"/>
          </a:p>
        </p:txBody>
      </p:sp>
    </p:spTree>
    <p:extLst>
      <p:ext uri="{BB962C8B-B14F-4D97-AF65-F5344CB8AC3E}">
        <p14:creationId xmlns:p14="http://schemas.microsoft.com/office/powerpoint/2010/main" val="830323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3B5B1-BDF5-4903-9190-20057661C864}"/>
              </a:ext>
            </a:extLst>
          </p:cNvPr>
          <p:cNvSpPr>
            <a:spLocks noGrp="1"/>
          </p:cNvSpPr>
          <p:nvPr>
            <p:ph type="ctrTitle"/>
          </p:nvPr>
        </p:nvSpPr>
        <p:spPr>
          <a:xfrm>
            <a:off x="159488" y="3319778"/>
            <a:ext cx="8920714" cy="1240583"/>
          </a:xfrm>
        </p:spPr>
        <p:txBody>
          <a:bodyPr/>
          <a:lstStyle/>
          <a:p>
            <a:r>
              <a:rPr lang="en-US" dirty="0">
                <a:cs typeface="Calibri"/>
              </a:rPr>
              <a:t>2021 –</a:t>
            </a:r>
            <a:r>
              <a:rPr lang="en-US" dirty="0"/>
              <a:t>reports and dashboards for YoY "Year over year".</a:t>
            </a:r>
          </a:p>
        </p:txBody>
      </p:sp>
      <p:sp>
        <p:nvSpPr>
          <p:cNvPr id="3" name="Slide Number Placeholder 2">
            <a:extLst>
              <a:ext uri="{FF2B5EF4-FFF2-40B4-BE49-F238E27FC236}">
                <a16:creationId xmlns:a16="http://schemas.microsoft.com/office/drawing/2014/main" id="{CF34E538-D028-4DDF-B8BA-3A4DC566EA48}"/>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Tree>
    <p:extLst>
      <p:ext uri="{BB962C8B-B14F-4D97-AF65-F5344CB8AC3E}">
        <p14:creationId xmlns:p14="http://schemas.microsoft.com/office/powerpoint/2010/main" val="349524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cs typeface="Calibri"/>
              </a:rPr>
              <a:t>2021 –</a:t>
            </a:r>
            <a:r>
              <a:rPr lang="en-US" dirty="0"/>
              <a:t>reports and dashboards for YoY "Year over year".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59532" y="879562"/>
            <a:ext cx="8424936" cy="3384376"/>
          </a:xfrm>
        </p:spPr>
        <p:txBody>
          <a:bodyPr>
            <a:normAutofit/>
          </a:bodyPr>
          <a:lstStyle/>
          <a:p>
            <a:r>
              <a:rPr lang="en-US" dirty="0"/>
              <a:t>A new set of reports and dashboards focusing on YoY "Year over year".</a:t>
            </a:r>
          </a:p>
          <a:p>
            <a:r>
              <a:rPr lang="en-US" dirty="0"/>
              <a:t>Compares current calendar year with one </a:t>
            </a:r>
            <a:r>
              <a:rPr lang="en-US"/>
              <a:t>year ago </a:t>
            </a:r>
            <a:r>
              <a:rPr lang="en-US" dirty="0"/>
              <a:t>and two years ago.</a:t>
            </a:r>
          </a:p>
          <a:p>
            <a:r>
              <a:rPr lang="en-US" dirty="0"/>
              <a:t>Checks the increase and decrease percentage of current year and one year ago.</a:t>
            </a:r>
          </a:p>
          <a:p>
            <a:r>
              <a:rPr lang="en-US" dirty="0"/>
              <a:t>Displays all data in line graphs and tables.</a:t>
            </a:r>
          </a:p>
          <a:p>
            <a:r>
              <a:rPr lang="en-US" dirty="0"/>
              <a:t>Useful for identifying trends for evidence based decision making.</a:t>
            </a:r>
          </a:p>
        </p:txBody>
      </p:sp>
    </p:spTree>
    <p:extLst>
      <p:ext uri="{BB962C8B-B14F-4D97-AF65-F5344CB8AC3E}">
        <p14:creationId xmlns:p14="http://schemas.microsoft.com/office/powerpoint/2010/main" val="2964216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cs typeface="Calibri"/>
              </a:rPr>
              <a:t>2021 –</a:t>
            </a:r>
            <a:r>
              <a:rPr lang="en-US" dirty="0"/>
              <a:t>reports and dashboards for YoY "Year over year".</a:t>
            </a:r>
          </a:p>
        </p:txBody>
      </p:sp>
      <p:pic>
        <p:nvPicPr>
          <p:cNvPr id="4" name="Picture 3">
            <a:extLst>
              <a:ext uri="{FF2B5EF4-FFF2-40B4-BE49-F238E27FC236}">
                <a16:creationId xmlns:a16="http://schemas.microsoft.com/office/drawing/2014/main" id="{40594252-C0C8-486D-A147-C7CE150E64E8}"/>
              </a:ext>
            </a:extLst>
          </p:cNvPr>
          <p:cNvPicPr>
            <a:picLocks noChangeAspect="1"/>
          </p:cNvPicPr>
          <p:nvPr/>
        </p:nvPicPr>
        <p:blipFill>
          <a:blip r:embed="rId2"/>
          <a:stretch>
            <a:fillRect/>
          </a:stretch>
        </p:blipFill>
        <p:spPr>
          <a:xfrm>
            <a:off x="0" y="888521"/>
            <a:ext cx="9144000" cy="3483429"/>
          </a:xfrm>
          <a:prstGeom prst="rect">
            <a:avLst/>
          </a:prstGeom>
          <a:ln>
            <a:solidFill>
              <a:schemeClr val="accent1"/>
            </a:solidFill>
          </a:ln>
        </p:spPr>
      </p:pic>
    </p:spTree>
    <p:extLst>
      <p:ext uri="{BB962C8B-B14F-4D97-AF65-F5344CB8AC3E}">
        <p14:creationId xmlns:p14="http://schemas.microsoft.com/office/powerpoint/2010/main" val="4039486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cs typeface="Calibri"/>
              </a:rPr>
              <a:t>2021 –</a:t>
            </a:r>
            <a:r>
              <a:rPr lang="en-US" dirty="0"/>
              <a:t>reports and dashboards for YoY "Year over year".</a:t>
            </a:r>
          </a:p>
        </p:txBody>
      </p:sp>
      <p:pic>
        <p:nvPicPr>
          <p:cNvPr id="6" name="Picture 5">
            <a:extLst>
              <a:ext uri="{FF2B5EF4-FFF2-40B4-BE49-F238E27FC236}">
                <a16:creationId xmlns:a16="http://schemas.microsoft.com/office/drawing/2014/main" id="{83259E74-524D-41C2-9D56-589AA1CB96F7}"/>
              </a:ext>
            </a:extLst>
          </p:cNvPr>
          <p:cNvPicPr>
            <a:picLocks noChangeAspect="1"/>
          </p:cNvPicPr>
          <p:nvPr/>
        </p:nvPicPr>
        <p:blipFill>
          <a:blip r:embed="rId2"/>
          <a:stretch>
            <a:fillRect/>
          </a:stretch>
        </p:blipFill>
        <p:spPr>
          <a:xfrm>
            <a:off x="0" y="930427"/>
            <a:ext cx="9144000" cy="3282646"/>
          </a:xfrm>
          <a:prstGeom prst="rect">
            <a:avLst/>
          </a:prstGeom>
        </p:spPr>
      </p:pic>
    </p:spTree>
    <p:extLst>
      <p:ext uri="{BB962C8B-B14F-4D97-AF65-F5344CB8AC3E}">
        <p14:creationId xmlns:p14="http://schemas.microsoft.com/office/powerpoint/2010/main" val="3939553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cs typeface="Calibri"/>
              </a:rPr>
              <a:t>2021 –</a:t>
            </a:r>
            <a:r>
              <a:rPr lang="en-US" dirty="0"/>
              <a:t>reports and dashboards for YoY "Year over year".</a:t>
            </a:r>
          </a:p>
        </p:txBody>
      </p:sp>
      <p:pic>
        <p:nvPicPr>
          <p:cNvPr id="4" name="Picture 3">
            <a:extLst>
              <a:ext uri="{FF2B5EF4-FFF2-40B4-BE49-F238E27FC236}">
                <a16:creationId xmlns:a16="http://schemas.microsoft.com/office/drawing/2014/main" id="{0B3A1658-6E88-4948-BEB2-EBB99A620F47}"/>
              </a:ext>
            </a:extLst>
          </p:cNvPr>
          <p:cNvPicPr>
            <a:picLocks noChangeAspect="1"/>
          </p:cNvPicPr>
          <p:nvPr/>
        </p:nvPicPr>
        <p:blipFill>
          <a:blip r:embed="rId2"/>
          <a:stretch>
            <a:fillRect/>
          </a:stretch>
        </p:blipFill>
        <p:spPr>
          <a:xfrm>
            <a:off x="0" y="870219"/>
            <a:ext cx="9144000" cy="3403062"/>
          </a:xfrm>
          <a:prstGeom prst="rect">
            <a:avLst/>
          </a:prstGeom>
          <a:ln>
            <a:solidFill>
              <a:schemeClr val="accent1"/>
            </a:solidFill>
          </a:ln>
        </p:spPr>
      </p:pic>
    </p:spTree>
    <p:extLst>
      <p:ext uri="{BB962C8B-B14F-4D97-AF65-F5344CB8AC3E}">
        <p14:creationId xmlns:p14="http://schemas.microsoft.com/office/powerpoint/2010/main" val="3381275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3B5B1-BDF5-4903-9190-20057661C864}"/>
              </a:ext>
            </a:extLst>
          </p:cNvPr>
          <p:cNvSpPr>
            <a:spLocks noGrp="1"/>
          </p:cNvSpPr>
          <p:nvPr>
            <p:ph type="ctrTitle"/>
          </p:nvPr>
        </p:nvSpPr>
        <p:spPr>
          <a:xfrm>
            <a:off x="159488" y="3319778"/>
            <a:ext cx="8920714" cy="1240583"/>
          </a:xfrm>
        </p:spPr>
        <p:txBody>
          <a:bodyPr/>
          <a:lstStyle/>
          <a:p>
            <a:r>
              <a:rPr lang="en-US" dirty="0">
                <a:cs typeface="Calibri"/>
              </a:rPr>
              <a:t>2021 – Renovations on the default reports and dashboards</a:t>
            </a:r>
            <a:endParaRPr lang="en-US" dirty="0"/>
          </a:p>
        </p:txBody>
      </p:sp>
      <p:sp>
        <p:nvSpPr>
          <p:cNvPr id="3" name="Slide Number Placeholder 2">
            <a:extLst>
              <a:ext uri="{FF2B5EF4-FFF2-40B4-BE49-F238E27FC236}">
                <a16:creationId xmlns:a16="http://schemas.microsoft.com/office/drawing/2014/main" id="{CF34E538-D028-4DDF-B8BA-3A4DC566EA48}"/>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Tree>
    <p:extLst>
      <p:ext uri="{BB962C8B-B14F-4D97-AF65-F5344CB8AC3E}">
        <p14:creationId xmlns:p14="http://schemas.microsoft.com/office/powerpoint/2010/main" val="208730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fontScale="90000"/>
          </a:bodyPr>
          <a:lstStyle/>
          <a:p>
            <a:r>
              <a:rPr lang="en-US" dirty="0"/>
              <a:t>2021 – </a:t>
            </a:r>
            <a:r>
              <a:rPr lang="en-US" dirty="0">
                <a:cs typeface="Calibri"/>
              </a:rPr>
              <a:t>Renovations on the default reports and dashboards</a:t>
            </a:r>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We would like to make the reports "ready to use as they are" for the maximum number of institutions.</a:t>
            </a:r>
          </a:p>
          <a:p>
            <a:r>
              <a:rPr lang="en-US" dirty="0"/>
              <a:t>Many of the default reports and dashboards were created several years ago and have never been "revisited" in light of years of developments in Alma and Alma analytics.</a:t>
            </a:r>
          </a:p>
          <a:p>
            <a:r>
              <a:rPr lang="en-US" dirty="0"/>
              <a:t>Perhaps new fields should be added, others removed, and default values added to the prompts.</a:t>
            </a:r>
          </a:p>
        </p:txBody>
      </p:sp>
    </p:spTree>
    <p:extLst>
      <p:ext uri="{BB962C8B-B14F-4D97-AF65-F5344CB8AC3E}">
        <p14:creationId xmlns:p14="http://schemas.microsoft.com/office/powerpoint/2010/main" val="2645006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fontScale="90000"/>
          </a:bodyPr>
          <a:lstStyle/>
          <a:p>
            <a:r>
              <a:rPr lang="en-US" dirty="0"/>
              <a:t>2021 – </a:t>
            </a:r>
            <a:r>
              <a:rPr lang="en-US" dirty="0">
                <a:cs typeface="Calibri"/>
              </a:rPr>
              <a:t>Renovations on the default reports and dashboards</a:t>
            </a:r>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A group is now being formed to collaborate in this project.</a:t>
            </a:r>
          </a:p>
          <a:p>
            <a:r>
              <a:rPr lang="en-US" dirty="0"/>
              <a:t>Already volunteered:</a:t>
            </a:r>
          </a:p>
          <a:p>
            <a:pPr lvl="1"/>
            <a:r>
              <a:rPr lang="en-US" sz="2400" dirty="0"/>
              <a:t>Kristy Lee, Sojourner Truth Library.  SUNY New Paltz</a:t>
            </a:r>
          </a:p>
          <a:p>
            <a:pPr lvl="1"/>
            <a:r>
              <a:rPr lang="en-US" sz="2400" dirty="0"/>
              <a:t>Michael Johnson, University of Minnesota Libraries</a:t>
            </a:r>
          </a:p>
          <a:p>
            <a:pPr lvl="1"/>
            <a:r>
              <a:rPr lang="en-US" sz="2400" dirty="0"/>
              <a:t>Sandrine Berthier, </a:t>
            </a:r>
            <a:r>
              <a:rPr lang="en-US" sz="2400" dirty="0" err="1"/>
              <a:t>Université</a:t>
            </a:r>
            <a:r>
              <a:rPr lang="en-US" sz="2400" dirty="0"/>
              <a:t> de Bordeaux</a:t>
            </a:r>
          </a:p>
          <a:p>
            <a:endParaRPr lang="en-US" dirty="0"/>
          </a:p>
          <a:p>
            <a:endParaRPr lang="en-US" dirty="0"/>
          </a:p>
        </p:txBody>
      </p:sp>
    </p:spTree>
    <p:extLst>
      <p:ext uri="{BB962C8B-B14F-4D97-AF65-F5344CB8AC3E}">
        <p14:creationId xmlns:p14="http://schemas.microsoft.com/office/powerpoint/2010/main" val="543037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3B5B1-BDF5-4903-9190-20057661C864}"/>
              </a:ext>
            </a:extLst>
          </p:cNvPr>
          <p:cNvSpPr>
            <a:spLocks noGrp="1"/>
          </p:cNvSpPr>
          <p:nvPr>
            <p:ph type="ctrTitle"/>
          </p:nvPr>
        </p:nvSpPr>
        <p:spPr>
          <a:xfrm>
            <a:off x="323528" y="3319778"/>
            <a:ext cx="8522760" cy="1240583"/>
          </a:xfrm>
        </p:spPr>
        <p:txBody>
          <a:bodyPr/>
          <a:lstStyle/>
          <a:p>
            <a:r>
              <a:rPr lang="en-US" dirty="0">
                <a:cs typeface="Calibri"/>
              </a:rPr>
              <a:t>2021 – Reports and updates for Analytics Objects subject area</a:t>
            </a:r>
            <a:endParaRPr lang="en-US" dirty="0"/>
          </a:p>
        </p:txBody>
      </p:sp>
      <p:sp>
        <p:nvSpPr>
          <p:cNvPr id="3" name="Slide Number Placeholder 2">
            <a:extLst>
              <a:ext uri="{FF2B5EF4-FFF2-40B4-BE49-F238E27FC236}">
                <a16:creationId xmlns:a16="http://schemas.microsoft.com/office/drawing/2014/main" id="{CF34E538-D028-4DDF-B8BA-3A4DC566EA48}"/>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Tree>
    <p:extLst>
      <p:ext uri="{BB962C8B-B14F-4D97-AF65-F5344CB8AC3E}">
        <p14:creationId xmlns:p14="http://schemas.microsoft.com/office/powerpoint/2010/main" val="111904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fontScale="90000"/>
          </a:bodyPr>
          <a:lstStyle/>
          <a:p>
            <a:r>
              <a:rPr lang="en-US" dirty="0"/>
              <a:t>2021 – </a:t>
            </a:r>
            <a:r>
              <a:rPr lang="en-US" dirty="0">
                <a:cs typeface="Calibri"/>
              </a:rPr>
              <a:t>Reports and updates for Analytics Objects subject area</a:t>
            </a:r>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A new set of reports and a dashboard will be made available utilizing the Analytics Objects subject area which was released in September 2020.</a:t>
            </a:r>
          </a:p>
        </p:txBody>
      </p:sp>
    </p:spTree>
    <p:extLst>
      <p:ext uri="{BB962C8B-B14F-4D97-AF65-F5344CB8AC3E}">
        <p14:creationId xmlns:p14="http://schemas.microsoft.com/office/powerpoint/2010/main" val="301193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Upgrade to OAS and DV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To learn more about both OAS and DV and how they interact with Alma, Primo VE, Leganto and Esploro, see: </a:t>
            </a:r>
          </a:p>
          <a:p>
            <a:pPr lvl="1"/>
            <a:r>
              <a:rPr lang="en-US" dirty="0">
                <a:hlinkClick r:id="rId2" tooltip="https://www.youtube.com/user/ExLibrisLtd/search?query=OAS+and+DV"/>
              </a:rPr>
              <a:t>YouTube videos about OAS (Oracle Analytics Server) and DV (Data Visualization)</a:t>
            </a:r>
            <a:endParaRPr lang="en-US" dirty="0"/>
          </a:p>
          <a:p>
            <a:pPr lvl="1"/>
            <a:r>
              <a:rPr lang="en-US" dirty="0">
                <a:hlinkClick r:id="rId3" tooltip="https://developers.exlibrisgroup.com/blog/?tag=oas"/>
              </a:rPr>
              <a:t>Blogs about OAS (Oracle Analytics Server) and DV (Data Visualization)</a:t>
            </a:r>
            <a:endParaRPr lang="en-US" dirty="0"/>
          </a:p>
          <a:p>
            <a:r>
              <a:rPr lang="en-US" dirty="0"/>
              <a:t>On Nov. 13 there will be a webinar about "Data Visualization with Oracle Analytics Server"</a:t>
            </a:r>
          </a:p>
        </p:txBody>
      </p:sp>
    </p:spTree>
    <p:extLst>
      <p:ext uri="{BB962C8B-B14F-4D97-AF65-F5344CB8AC3E}">
        <p14:creationId xmlns:p14="http://schemas.microsoft.com/office/powerpoint/2010/main" val="325611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3B5B1-BDF5-4903-9190-20057661C864}"/>
              </a:ext>
            </a:extLst>
          </p:cNvPr>
          <p:cNvSpPr>
            <a:spLocks noGrp="1"/>
          </p:cNvSpPr>
          <p:nvPr>
            <p:ph type="ctrTitle"/>
          </p:nvPr>
        </p:nvSpPr>
        <p:spPr>
          <a:xfrm>
            <a:off x="323528" y="3319778"/>
            <a:ext cx="8522760" cy="1240583"/>
          </a:xfrm>
        </p:spPr>
        <p:txBody>
          <a:bodyPr/>
          <a:lstStyle/>
          <a:p>
            <a:r>
              <a:rPr lang="en-US" dirty="0">
                <a:cs typeface="Calibri"/>
              </a:rPr>
              <a:t>2021 – Subject area for local authority records</a:t>
            </a:r>
            <a:endParaRPr lang="en-US" dirty="0"/>
          </a:p>
        </p:txBody>
      </p:sp>
      <p:sp>
        <p:nvSpPr>
          <p:cNvPr id="3" name="Slide Number Placeholder 2">
            <a:extLst>
              <a:ext uri="{FF2B5EF4-FFF2-40B4-BE49-F238E27FC236}">
                <a16:creationId xmlns:a16="http://schemas.microsoft.com/office/drawing/2014/main" id="{CF34E538-D028-4DDF-B8BA-3A4DC566EA48}"/>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Tree>
    <p:extLst>
      <p:ext uri="{BB962C8B-B14F-4D97-AF65-F5344CB8AC3E}">
        <p14:creationId xmlns:p14="http://schemas.microsoft.com/office/powerpoint/2010/main" val="3641838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a:bodyPr>
          <a:lstStyle/>
          <a:p>
            <a:r>
              <a:rPr lang="en-US" dirty="0"/>
              <a:t>2021 – Subject area for local authority records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Comes from ideas exchange</a:t>
            </a:r>
          </a:p>
        </p:txBody>
      </p:sp>
      <p:pic>
        <p:nvPicPr>
          <p:cNvPr id="3" name="Picture 2">
            <a:extLst>
              <a:ext uri="{FF2B5EF4-FFF2-40B4-BE49-F238E27FC236}">
                <a16:creationId xmlns:a16="http://schemas.microsoft.com/office/drawing/2014/main" id="{1E39E342-9DDD-42CF-9CB8-1B941E0BBDCE}"/>
              </a:ext>
            </a:extLst>
          </p:cNvPr>
          <p:cNvPicPr>
            <a:picLocks noChangeAspect="1"/>
          </p:cNvPicPr>
          <p:nvPr/>
        </p:nvPicPr>
        <p:blipFill>
          <a:blip r:embed="rId2"/>
          <a:stretch>
            <a:fillRect/>
          </a:stretch>
        </p:blipFill>
        <p:spPr>
          <a:xfrm>
            <a:off x="1400175" y="1766887"/>
            <a:ext cx="6343650" cy="1609725"/>
          </a:xfrm>
          <a:prstGeom prst="rect">
            <a:avLst/>
          </a:prstGeom>
          <a:ln>
            <a:solidFill>
              <a:schemeClr val="tx1"/>
            </a:solidFill>
          </a:ln>
        </p:spPr>
      </p:pic>
    </p:spTree>
    <p:extLst>
      <p:ext uri="{BB962C8B-B14F-4D97-AF65-F5344CB8AC3E}">
        <p14:creationId xmlns:p14="http://schemas.microsoft.com/office/powerpoint/2010/main" val="4212073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a:bodyPr>
          <a:lstStyle/>
          <a:p>
            <a:r>
              <a:rPr lang="en-US" dirty="0"/>
              <a:t>2021 – Subject area for local authority records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Will answer questions such as:</a:t>
            </a:r>
          </a:p>
          <a:p>
            <a:pPr lvl="1"/>
            <a:r>
              <a:rPr lang="en-US" dirty="0"/>
              <a:t>How many local authority records are created, deleted, and updated on a monthly and yearly basis.</a:t>
            </a:r>
          </a:p>
          <a:p>
            <a:pPr lvl="1"/>
            <a:r>
              <a:rPr lang="en-US" dirty="0"/>
              <a:t>How were the records created (import?, manual?)</a:t>
            </a:r>
          </a:p>
          <a:p>
            <a:r>
              <a:rPr lang="en-US" dirty="0"/>
              <a:t>Will include measures such as:</a:t>
            </a:r>
          </a:p>
          <a:p>
            <a:pPr lvl="1"/>
            <a:r>
              <a:rPr lang="en-US" dirty="0"/>
              <a:t>Num of Authority Records (All) </a:t>
            </a:r>
          </a:p>
          <a:p>
            <a:pPr lvl="1"/>
            <a:r>
              <a:rPr lang="en-US" dirty="0"/>
              <a:t>Num of Authority Records (Active) </a:t>
            </a:r>
          </a:p>
          <a:p>
            <a:pPr lvl="1"/>
            <a:r>
              <a:rPr lang="en-US" dirty="0"/>
              <a:t>Num of Authority Records (Deleted) </a:t>
            </a:r>
          </a:p>
          <a:p>
            <a:pPr lvl="1"/>
            <a:endParaRPr lang="en-US" dirty="0"/>
          </a:p>
        </p:txBody>
      </p:sp>
    </p:spTree>
    <p:extLst>
      <p:ext uri="{BB962C8B-B14F-4D97-AF65-F5344CB8AC3E}">
        <p14:creationId xmlns:p14="http://schemas.microsoft.com/office/powerpoint/2010/main" val="2483865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a:bodyPr>
          <a:lstStyle/>
          <a:p>
            <a:r>
              <a:rPr lang="en-US" dirty="0"/>
              <a:t>2021 – Subject area for local authority records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Will include details such as:</a:t>
            </a:r>
          </a:p>
          <a:p>
            <a:endParaRPr lang="en-US" dirty="0"/>
          </a:p>
          <a:p>
            <a:pPr lvl="1"/>
            <a:r>
              <a:rPr lang="en-US" dirty="0"/>
              <a:t>MMS ID </a:t>
            </a:r>
          </a:p>
          <a:p>
            <a:pPr lvl="2"/>
            <a:r>
              <a:rPr lang="en-US" dirty="0"/>
              <a:t>Example: [98……………....3936]</a:t>
            </a:r>
          </a:p>
          <a:p>
            <a:pPr lvl="1"/>
            <a:r>
              <a:rPr lang="en-US" dirty="0"/>
              <a:t>Creator</a:t>
            </a:r>
          </a:p>
          <a:p>
            <a:pPr lvl="1"/>
            <a:r>
              <a:rPr lang="en-US" dirty="0"/>
              <a:t>Create date (Calendar)</a:t>
            </a:r>
          </a:p>
          <a:p>
            <a:pPr lvl="1"/>
            <a:r>
              <a:rPr lang="en-US" dirty="0"/>
              <a:t>Modification date (Calendar)</a:t>
            </a:r>
          </a:p>
          <a:p>
            <a:pPr lvl="1"/>
            <a:r>
              <a:rPr lang="en-US" dirty="0"/>
              <a:t>Modified by</a:t>
            </a:r>
          </a:p>
          <a:p>
            <a:pPr lvl="1"/>
            <a:r>
              <a:rPr lang="en-US" dirty="0"/>
              <a:t>Heading type</a:t>
            </a:r>
          </a:p>
        </p:txBody>
      </p:sp>
    </p:spTree>
    <p:extLst>
      <p:ext uri="{BB962C8B-B14F-4D97-AF65-F5344CB8AC3E}">
        <p14:creationId xmlns:p14="http://schemas.microsoft.com/office/powerpoint/2010/main" val="2587289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3B5B1-BDF5-4903-9190-20057661C864}"/>
              </a:ext>
            </a:extLst>
          </p:cNvPr>
          <p:cNvSpPr>
            <a:spLocks noGrp="1"/>
          </p:cNvSpPr>
          <p:nvPr>
            <p:ph type="ctrTitle"/>
          </p:nvPr>
        </p:nvSpPr>
        <p:spPr>
          <a:xfrm>
            <a:off x="323528" y="3319778"/>
            <a:ext cx="8522760" cy="1240583"/>
          </a:xfrm>
        </p:spPr>
        <p:txBody>
          <a:bodyPr/>
          <a:lstStyle/>
          <a:p>
            <a:r>
              <a:rPr lang="en-US" dirty="0">
                <a:cs typeface="Calibri"/>
              </a:rPr>
              <a:t>2021 – Subject area for DARA Recommendations</a:t>
            </a:r>
            <a:endParaRPr lang="en-US" dirty="0"/>
          </a:p>
        </p:txBody>
      </p:sp>
      <p:sp>
        <p:nvSpPr>
          <p:cNvPr id="3" name="Slide Number Placeholder 2">
            <a:extLst>
              <a:ext uri="{FF2B5EF4-FFF2-40B4-BE49-F238E27FC236}">
                <a16:creationId xmlns:a16="http://schemas.microsoft.com/office/drawing/2014/main" id="{CF34E538-D028-4DDF-B8BA-3A4DC566EA48}"/>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Tree>
    <p:extLst>
      <p:ext uri="{BB962C8B-B14F-4D97-AF65-F5344CB8AC3E}">
        <p14:creationId xmlns:p14="http://schemas.microsoft.com/office/powerpoint/2010/main" val="721497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a:bodyPr>
          <a:lstStyle/>
          <a:p>
            <a:r>
              <a:rPr lang="en-US" dirty="0"/>
              <a:t>2021 – Subject area for DARA</a:t>
            </a:r>
            <a:r>
              <a:rPr lang="he-IL" dirty="0"/>
              <a:t> </a:t>
            </a:r>
            <a:r>
              <a:rPr lang="en-US" dirty="0"/>
              <a:t>Recommendations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fontScale="77500" lnSpcReduction="20000"/>
          </a:bodyPr>
          <a:lstStyle/>
          <a:p>
            <a:r>
              <a:rPr lang="en-US" dirty="0"/>
              <a:t>Ability to filter recommendations using a "Recommendation Details" folder by</a:t>
            </a:r>
          </a:p>
          <a:p>
            <a:pPr lvl="1"/>
            <a:r>
              <a:rPr lang="en-US" dirty="0"/>
              <a:t>Category</a:t>
            </a:r>
          </a:p>
          <a:p>
            <a:pPr lvl="1"/>
            <a:r>
              <a:rPr lang="en-US" dirty="0"/>
              <a:t>Status</a:t>
            </a:r>
          </a:p>
          <a:p>
            <a:pPr lvl="1"/>
            <a:r>
              <a:rPr lang="en-US" dirty="0"/>
              <a:t>Library</a:t>
            </a:r>
          </a:p>
          <a:p>
            <a:pPr lvl="1"/>
            <a:r>
              <a:rPr lang="en-US" dirty="0"/>
              <a:t>Create Date</a:t>
            </a:r>
          </a:p>
          <a:p>
            <a:pPr lvl="1"/>
            <a:r>
              <a:rPr lang="en-US" dirty="0"/>
              <a:t>Update Date</a:t>
            </a:r>
          </a:p>
          <a:p>
            <a:pPr lvl="1"/>
            <a:r>
              <a:rPr lang="en-US" dirty="0"/>
              <a:t>Update By</a:t>
            </a:r>
          </a:p>
          <a:p>
            <a:pPr lvl="1"/>
            <a:r>
              <a:rPr lang="en-US" dirty="0"/>
              <a:t>Dismiss reason</a:t>
            </a:r>
          </a:p>
          <a:p>
            <a:pPr lvl="1"/>
            <a:r>
              <a:rPr lang="en-US" dirty="0"/>
              <a:t>Has Notes</a:t>
            </a:r>
          </a:p>
          <a:p>
            <a:pPr lvl="1"/>
            <a:r>
              <a:rPr lang="en-US" dirty="0"/>
              <a:t>Has Attachments</a:t>
            </a:r>
          </a:p>
          <a:p>
            <a:endParaRPr lang="en-US" dirty="0"/>
          </a:p>
          <a:p>
            <a:r>
              <a:rPr lang="en-US" dirty="0"/>
              <a:t>Will include the shared bibliographic details folder so that,  for example, user will be able to see the bibliographic records of the high request items</a:t>
            </a:r>
          </a:p>
        </p:txBody>
      </p:sp>
    </p:spTree>
    <p:extLst>
      <p:ext uri="{BB962C8B-B14F-4D97-AF65-F5344CB8AC3E}">
        <p14:creationId xmlns:p14="http://schemas.microsoft.com/office/powerpoint/2010/main" val="3247463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3B5B1-BDF5-4903-9190-20057661C864}"/>
              </a:ext>
            </a:extLst>
          </p:cNvPr>
          <p:cNvSpPr>
            <a:spLocks noGrp="1"/>
          </p:cNvSpPr>
          <p:nvPr>
            <p:ph type="ctrTitle"/>
          </p:nvPr>
        </p:nvSpPr>
        <p:spPr>
          <a:xfrm>
            <a:off x="323528" y="3319778"/>
            <a:ext cx="8522760" cy="1240583"/>
          </a:xfrm>
        </p:spPr>
        <p:txBody>
          <a:bodyPr/>
          <a:lstStyle/>
          <a:p>
            <a:r>
              <a:rPr lang="en-US" dirty="0">
                <a:cs typeface="Calibri"/>
              </a:rPr>
              <a:t>2021 – Default DV Projects</a:t>
            </a:r>
            <a:endParaRPr lang="en-US" dirty="0"/>
          </a:p>
        </p:txBody>
      </p:sp>
      <p:sp>
        <p:nvSpPr>
          <p:cNvPr id="3" name="Slide Number Placeholder 2">
            <a:extLst>
              <a:ext uri="{FF2B5EF4-FFF2-40B4-BE49-F238E27FC236}">
                <a16:creationId xmlns:a16="http://schemas.microsoft.com/office/drawing/2014/main" id="{CF34E538-D028-4DDF-B8BA-3A4DC566EA48}"/>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Tree>
    <p:extLst>
      <p:ext uri="{BB962C8B-B14F-4D97-AF65-F5344CB8AC3E}">
        <p14:creationId xmlns:p14="http://schemas.microsoft.com/office/powerpoint/2010/main" val="493267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a:bodyPr>
          <a:lstStyle/>
          <a:p>
            <a:r>
              <a:rPr lang="en-US" dirty="0"/>
              <a:t>2021 – Default DV Projects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Premade DV projects will be created and placed in relevant folders as are analytics reports today.</a:t>
            </a:r>
          </a:p>
        </p:txBody>
      </p:sp>
    </p:spTree>
    <p:extLst>
      <p:ext uri="{BB962C8B-B14F-4D97-AF65-F5344CB8AC3E}">
        <p14:creationId xmlns:p14="http://schemas.microsoft.com/office/powerpoint/2010/main" val="1043171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3B5B1-BDF5-4903-9190-20057661C864}"/>
              </a:ext>
            </a:extLst>
          </p:cNvPr>
          <p:cNvSpPr>
            <a:spLocks noGrp="1"/>
          </p:cNvSpPr>
          <p:nvPr>
            <p:ph type="ctrTitle"/>
          </p:nvPr>
        </p:nvSpPr>
        <p:spPr>
          <a:xfrm>
            <a:off x="159488" y="3319778"/>
            <a:ext cx="8920714" cy="1240583"/>
          </a:xfrm>
        </p:spPr>
        <p:txBody>
          <a:bodyPr/>
          <a:lstStyle/>
          <a:p>
            <a:r>
              <a:rPr lang="en-US" dirty="0">
                <a:cs typeface="Calibri"/>
              </a:rPr>
              <a:t>2021 – Comparative Collection Analysis</a:t>
            </a:r>
            <a:endParaRPr lang="en-US" dirty="0"/>
          </a:p>
        </p:txBody>
      </p:sp>
      <p:sp>
        <p:nvSpPr>
          <p:cNvPr id="3" name="Slide Number Placeholder 2">
            <a:extLst>
              <a:ext uri="{FF2B5EF4-FFF2-40B4-BE49-F238E27FC236}">
                <a16:creationId xmlns:a16="http://schemas.microsoft.com/office/drawing/2014/main" id="{CF34E538-D028-4DDF-B8BA-3A4DC566EA48}"/>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Tree>
    <p:extLst>
      <p:ext uri="{BB962C8B-B14F-4D97-AF65-F5344CB8AC3E}">
        <p14:creationId xmlns:p14="http://schemas.microsoft.com/office/powerpoint/2010/main" val="41238582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a:bodyPr>
          <a:lstStyle/>
          <a:p>
            <a:r>
              <a:rPr lang="en-US" dirty="0"/>
              <a:t>2021 – </a:t>
            </a:r>
            <a:r>
              <a:rPr lang="en-US" dirty="0">
                <a:cs typeface="Calibri"/>
              </a:rPr>
              <a:t>Comparative Collection Analysis</a:t>
            </a:r>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Comparative Collection Analysis will focus on depth of comparison, using a small number of predefined mutually-consenting institutions.</a:t>
            </a:r>
          </a:p>
          <a:p>
            <a:r>
              <a:rPr lang="en-US" dirty="0"/>
              <a:t>The overall goal and idea of the Comparative Collection Analytics is for the institution to be able to understand the collection relative to a set of peer institutions</a:t>
            </a:r>
          </a:p>
        </p:txBody>
      </p:sp>
    </p:spTree>
    <p:extLst>
      <p:ext uri="{BB962C8B-B14F-4D97-AF65-F5344CB8AC3E}">
        <p14:creationId xmlns:p14="http://schemas.microsoft.com/office/powerpoint/2010/main" val="116723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dirty="0"/>
              <a:t>"In memory" analytics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a:t>
            </a:fld>
            <a:endParaRPr lang="en-US" dirty="0"/>
          </a:p>
        </p:txBody>
      </p:sp>
      <p:pic>
        <p:nvPicPr>
          <p:cNvPr id="2" name="Picture 1">
            <a:extLst>
              <a:ext uri="{FF2B5EF4-FFF2-40B4-BE49-F238E27FC236}">
                <a16:creationId xmlns:a16="http://schemas.microsoft.com/office/drawing/2014/main" id="{F60BBE91-4BFE-46A4-B806-627F2C09BF21}"/>
              </a:ext>
            </a:extLst>
          </p:cNvPr>
          <p:cNvPicPr>
            <a:picLocks noChangeAspect="1"/>
          </p:cNvPicPr>
          <p:nvPr/>
        </p:nvPicPr>
        <p:blipFill>
          <a:blip r:embed="rId2"/>
          <a:stretch>
            <a:fillRect/>
          </a:stretch>
        </p:blipFill>
        <p:spPr>
          <a:xfrm>
            <a:off x="3563888" y="0"/>
            <a:ext cx="5580112" cy="3173595"/>
          </a:xfrm>
          <a:prstGeom prst="rect">
            <a:avLst/>
          </a:prstGeom>
        </p:spPr>
      </p:pic>
    </p:spTree>
    <p:extLst>
      <p:ext uri="{BB962C8B-B14F-4D97-AF65-F5344CB8AC3E}">
        <p14:creationId xmlns:p14="http://schemas.microsoft.com/office/powerpoint/2010/main" val="5926272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a:bodyPr>
          <a:lstStyle/>
          <a:p>
            <a:r>
              <a:rPr lang="en-US" dirty="0"/>
              <a:t>2021 – </a:t>
            </a:r>
            <a:r>
              <a:rPr lang="en-US" dirty="0">
                <a:cs typeface="Calibri"/>
              </a:rPr>
              <a:t>Comparative Collection Analysis</a:t>
            </a:r>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Peer institutions have agreed (mutually) to work together in a known and identified manner.</a:t>
            </a:r>
          </a:p>
          <a:p>
            <a:r>
              <a:rPr lang="en-US" dirty="0"/>
              <a:t>This will enable the institution to, for example </a:t>
            </a:r>
          </a:p>
          <a:p>
            <a:pPr lvl="1"/>
            <a:r>
              <a:rPr lang="en-US" dirty="0"/>
              <a:t>Create weeding (withdrawal) plans.</a:t>
            </a:r>
          </a:p>
          <a:p>
            <a:pPr lvl="1"/>
            <a:r>
              <a:rPr lang="en-US" dirty="0"/>
              <a:t>Effectively create a collection development policy by knowing what subjects are held by other institutions which are my peers and thus accessible to my patrons.</a:t>
            </a:r>
          </a:p>
        </p:txBody>
      </p:sp>
    </p:spTree>
    <p:extLst>
      <p:ext uri="{BB962C8B-B14F-4D97-AF65-F5344CB8AC3E}">
        <p14:creationId xmlns:p14="http://schemas.microsoft.com/office/powerpoint/2010/main" val="220462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a:bodyPr>
          <a:lstStyle/>
          <a:p>
            <a:r>
              <a:rPr lang="en-US" dirty="0"/>
              <a:t>2021 – </a:t>
            </a:r>
            <a:r>
              <a:rPr lang="en-US" dirty="0">
                <a:cs typeface="Calibri"/>
              </a:rPr>
              <a:t>Comparative Collection Analysis</a:t>
            </a:r>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Bibliographic and inventory data is compared with that of other predefined peer institutions. </a:t>
            </a:r>
          </a:p>
          <a:p>
            <a:r>
              <a:rPr lang="en-US" dirty="0"/>
              <a:t>Example ‘queries’:</a:t>
            </a:r>
          </a:p>
          <a:p>
            <a:pPr lvl="1"/>
            <a:r>
              <a:rPr lang="en-US" dirty="0"/>
              <a:t>How much overall overlap is there between your collection and those of your peers?</a:t>
            </a:r>
          </a:p>
          <a:p>
            <a:pPr lvl="1"/>
            <a:r>
              <a:rPr lang="en-US" dirty="0"/>
              <a:t>How many of your items are unique among your set of predefined peers? </a:t>
            </a:r>
          </a:p>
          <a:p>
            <a:pPr lvl="1"/>
            <a:r>
              <a:rPr lang="en-US" dirty="0"/>
              <a:t>How old is your collection compared to those of your peers?</a:t>
            </a:r>
          </a:p>
        </p:txBody>
      </p:sp>
    </p:spTree>
    <p:extLst>
      <p:ext uri="{BB962C8B-B14F-4D97-AF65-F5344CB8AC3E}">
        <p14:creationId xmlns:p14="http://schemas.microsoft.com/office/powerpoint/2010/main" val="2448527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3B5B1-BDF5-4903-9190-20057661C864}"/>
              </a:ext>
            </a:extLst>
          </p:cNvPr>
          <p:cNvSpPr>
            <a:spLocks noGrp="1"/>
          </p:cNvSpPr>
          <p:nvPr>
            <p:ph type="ctrTitle"/>
          </p:nvPr>
        </p:nvSpPr>
        <p:spPr>
          <a:xfrm>
            <a:off x="159488" y="3319778"/>
            <a:ext cx="8920714" cy="1240583"/>
          </a:xfrm>
        </p:spPr>
        <p:txBody>
          <a:bodyPr/>
          <a:lstStyle/>
          <a:p>
            <a:r>
              <a:rPr lang="en-US" dirty="0">
                <a:cs typeface="Calibri"/>
              </a:rPr>
              <a:t>2021 – Support full Dublin Core in Bibliographic details</a:t>
            </a:r>
            <a:endParaRPr lang="en-US" dirty="0"/>
          </a:p>
        </p:txBody>
      </p:sp>
      <p:sp>
        <p:nvSpPr>
          <p:cNvPr id="3" name="Slide Number Placeholder 2">
            <a:extLst>
              <a:ext uri="{FF2B5EF4-FFF2-40B4-BE49-F238E27FC236}">
                <a16:creationId xmlns:a16="http://schemas.microsoft.com/office/drawing/2014/main" id="{CF34E538-D028-4DDF-B8BA-3A4DC566EA48}"/>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Tree>
    <p:extLst>
      <p:ext uri="{BB962C8B-B14F-4D97-AF65-F5344CB8AC3E}">
        <p14:creationId xmlns:p14="http://schemas.microsoft.com/office/powerpoint/2010/main" val="3779030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642138" cy="576064"/>
          </a:xfrm>
        </p:spPr>
        <p:txBody>
          <a:bodyPr>
            <a:normAutofit/>
          </a:bodyPr>
          <a:lstStyle/>
          <a:p>
            <a:r>
              <a:rPr lang="en-US" dirty="0">
                <a:cs typeface="Calibri"/>
              </a:rPr>
              <a:t>2021 – Support full Dublin Core in Bibliographic details</a:t>
            </a:r>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Currently only a select few Dublin Core fields are mapped to fields in the shared "Bibliographic details" folder.</a:t>
            </a:r>
          </a:p>
          <a:p>
            <a:r>
              <a:rPr lang="en-US" dirty="0"/>
              <a:t>This will be expanded and many more Dublin Core fields will be mapped to "Bibliographic Details" fields.</a:t>
            </a:r>
          </a:p>
          <a:p>
            <a:r>
              <a:rPr lang="en-US" dirty="0"/>
              <a:t>This will allow more extensive reporting for institutions with Dublin Core collections.</a:t>
            </a:r>
          </a:p>
          <a:p>
            <a:endParaRPr lang="en-US" dirty="0"/>
          </a:p>
        </p:txBody>
      </p:sp>
    </p:spTree>
    <p:extLst>
      <p:ext uri="{BB962C8B-B14F-4D97-AF65-F5344CB8AC3E}">
        <p14:creationId xmlns:p14="http://schemas.microsoft.com/office/powerpoint/2010/main" val="2765236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Questions?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64</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6" name="Picture 5" descr="&#10;">
            <a:extLst>
              <a:ext uri="{FF2B5EF4-FFF2-40B4-BE49-F238E27FC236}">
                <a16:creationId xmlns:a16="http://schemas.microsoft.com/office/drawing/2014/main" id="{57F9F467-D42F-4C2C-B651-3B4C73949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625" y="0"/>
            <a:ext cx="7189451" cy="3147814"/>
          </a:xfrm>
          <a:prstGeom prst="rect">
            <a:avLst/>
          </a:prstGeom>
        </p:spPr>
      </p:pic>
    </p:spTree>
    <p:extLst>
      <p:ext uri="{BB962C8B-B14F-4D97-AF65-F5344CB8AC3E}">
        <p14:creationId xmlns:p14="http://schemas.microsoft.com/office/powerpoint/2010/main" val="312561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50880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 memory" analytics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Complete for all environments except CN01 (coming soon).</a:t>
            </a:r>
          </a:p>
          <a:p>
            <a:r>
              <a:rPr lang="en-US" dirty="0"/>
              <a:t>It has seriously improved reports running time by utilizing Oracle In-Memory component</a:t>
            </a:r>
          </a:p>
          <a:p>
            <a:r>
              <a:rPr lang="en-US" dirty="0"/>
              <a:t>Cross-consortia reports as well as reports of "large" institutions now run and complete much more quickly than was previously the case</a:t>
            </a:r>
          </a:p>
          <a:p>
            <a:endParaRPr lang="en-US" dirty="0"/>
          </a:p>
        </p:txBody>
      </p:sp>
    </p:spTree>
    <p:extLst>
      <p:ext uri="{BB962C8B-B14F-4D97-AF65-F5344CB8AC3E}">
        <p14:creationId xmlns:p14="http://schemas.microsoft.com/office/powerpoint/2010/main" val="162127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498CB7-85F6-4074-B162-7B7E83DF7B2A}"/>
              </a:ext>
            </a:extLst>
          </p:cNvPr>
          <p:cNvPicPr>
            <a:picLocks noChangeAspect="1"/>
          </p:cNvPicPr>
          <p:nvPr/>
        </p:nvPicPr>
        <p:blipFill>
          <a:blip r:embed="rId2"/>
          <a:stretch>
            <a:fillRect/>
          </a:stretch>
        </p:blipFill>
        <p:spPr>
          <a:xfrm>
            <a:off x="0" y="1325250"/>
            <a:ext cx="9144000" cy="24930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 memory" analytics – Testimonials </a:t>
            </a:r>
          </a:p>
        </p:txBody>
      </p:sp>
      <p:sp>
        <p:nvSpPr>
          <p:cNvPr id="10" name="Rectangle 9">
            <a:extLst>
              <a:ext uri="{FF2B5EF4-FFF2-40B4-BE49-F238E27FC236}">
                <a16:creationId xmlns:a16="http://schemas.microsoft.com/office/drawing/2014/main" id="{00DB3E72-1E3F-4BEA-B6F0-723FC25635B0}"/>
              </a:ext>
            </a:extLst>
          </p:cNvPr>
          <p:cNvSpPr/>
          <p:nvPr/>
        </p:nvSpPr>
        <p:spPr>
          <a:xfrm>
            <a:off x="683568" y="1275606"/>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8E2B9A-59CD-4F09-84AE-060837A1508F}"/>
              </a:ext>
            </a:extLst>
          </p:cNvPr>
          <p:cNvSpPr/>
          <p:nvPr/>
        </p:nvSpPr>
        <p:spPr>
          <a:xfrm>
            <a:off x="3941684" y="3147814"/>
            <a:ext cx="27905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06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2C9862-7207-499B-BD99-4C0CBEA68A98}"/>
              </a:ext>
            </a:extLst>
          </p:cNvPr>
          <p:cNvPicPr>
            <a:picLocks noChangeAspect="1"/>
          </p:cNvPicPr>
          <p:nvPr/>
        </p:nvPicPr>
        <p:blipFill>
          <a:blip r:embed="rId2"/>
          <a:stretch>
            <a:fillRect/>
          </a:stretch>
        </p:blipFill>
        <p:spPr>
          <a:xfrm>
            <a:off x="363615" y="895349"/>
            <a:ext cx="5162550" cy="16764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 memory" analytics – Testimonials </a:t>
            </a:r>
          </a:p>
        </p:txBody>
      </p:sp>
      <p:pic>
        <p:nvPicPr>
          <p:cNvPr id="8" name="Picture 7">
            <a:extLst>
              <a:ext uri="{FF2B5EF4-FFF2-40B4-BE49-F238E27FC236}">
                <a16:creationId xmlns:a16="http://schemas.microsoft.com/office/drawing/2014/main" id="{7E280EC8-3DAF-429A-B60B-D69FEF7CDA9C}"/>
              </a:ext>
            </a:extLst>
          </p:cNvPr>
          <p:cNvPicPr>
            <a:picLocks noChangeAspect="1"/>
          </p:cNvPicPr>
          <p:nvPr/>
        </p:nvPicPr>
        <p:blipFill>
          <a:blip r:embed="rId3"/>
          <a:stretch>
            <a:fillRect/>
          </a:stretch>
        </p:blipFill>
        <p:spPr>
          <a:xfrm>
            <a:off x="3635896" y="2139702"/>
            <a:ext cx="4695825" cy="2390775"/>
          </a:xfrm>
          <a:prstGeom prst="rect">
            <a:avLst/>
          </a:prstGeom>
          <a:ln>
            <a:solidFill>
              <a:schemeClr val="accent1"/>
            </a:solidFill>
          </a:ln>
        </p:spPr>
      </p:pic>
      <p:sp>
        <p:nvSpPr>
          <p:cNvPr id="10" name="Rectangle 9">
            <a:extLst>
              <a:ext uri="{FF2B5EF4-FFF2-40B4-BE49-F238E27FC236}">
                <a16:creationId xmlns:a16="http://schemas.microsoft.com/office/drawing/2014/main" id="{00DB3E72-1E3F-4BEA-B6F0-723FC25635B0}"/>
              </a:ext>
            </a:extLst>
          </p:cNvPr>
          <p:cNvSpPr/>
          <p:nvPr/>
        </p:nvSpPr>
        <p:spPr>
          <a:xfrm>
            <a:off x="2051720" y="1635646"/>
            <a:ext cx="3240360" cy="2551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26482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17752</TotalTime>
  <Words>1842</Words>
  <Application>Microsoft Office PowerPoint</Application>
  <PresentationFormat>On-screen Show (16:9)</PresentationFormat>
  <Paragraphs>242</Paragraphs>
  <Slides>66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66</vt:i4>
      </vt:variant>
    </vt:vector>
  </HeadingPairs>
  <TitlesOfParts>
    <vt:vector size="71" baseType="lpstr">
      <vt:lpstr>Arial</vt:lpstr>
      <vt:lpstr>Calibri</vt:lpstr>
      <vt:lpstr>Calibri Light</vt:lpstr>
      <vt:lpstr>IGeLU_2016_16X9 (1)</vt:lpstr>
      <vt:lpstr>Ex_Libris_2020</vt:lpstr>
      <vt:lpstr>PowerPoint Presentation</vt:lpstr>
      <vt:lpstr>PowerPoint Presentation</vt:lpstr>
      <vt:lpstr>Upgrade to OAS and DV</vt:lpstr>
      <vt:lpstr>Upgrade to OAS and DV </vt:lpstr>
      <vt:lpstr>Upgrade to OAS and DV </vt:lpstr>
      <vt:lpstr>"In memory" analytics</vt:lpstr>
      <vt:lpstr>"In memory" analytics</vt:lpstr>
      <vt:lpstr>"In memory" analytics – Testimonials </vt:lpstr>
      <vt:lpstr>"In memory" analytics – Testimonials </vt:lpstr>
      <vt:lpstr>"In memory" analytics – Testimonials </vt:lpstr>
      <vt:lpstr>"In memory" analytics – Testimonials </vt:lpstr>
      <vt:lpstr>"In memory" analytics – Testimonials </vt:lpstr>
      <vt:lpstr>July 2020 selected highlights</vt:lpstr>
      <vt:lpstr>July 2020 selected highlights</vt:lpstr>
      <vt:lpstr>July 2020 selected highlights</vt:lpstr>
      <vt:lpstr>July 2020 selected highlights</vt:lpstr>
      <vt:lpstr>July 2020 selected highlights</vt:lpstr>
      <vt:lpstr>July 2020 selected highlights</vt:lpstr>
      <vt:lpstr>July 2020 selected highlights</vt:lpstr>
      <vt:lpstr>July 2020 selected highlights</vt:lpstr>
      <vt:lpstr>August 2020 selected highlights</vt:lpstr>
      <vt:lpstr>August 2020 selected highlights</vt:lpstr>
      <vt:lpstr>August 2020 selected highlights</vt:lpstr>
      <vt:lpstr>August 2020 selected highlights</vt:lpstr>
      <vt:lpstr>August 2020 selected highlights</vt:lpstr>
      <vt:lpstr>August 2020 selected highlights</vt:lpstr>
      <vt:lpstr>September 2020 selected highlights</vt:lpstr>
      <vt:lpstr>September 2020 selected highlights</vt:lpstr>
      <vt:lpstr>September 2020 selected highlights</vt:lpstr>
      <vt:lpstr>September 2020 selected highlights</vt:lpstr>
      <vt:lpstr>September 2020 selected highlights</vt:lpstr>
      <vt:lpstr>September 2020 selected highlights</vt:lpstr>
      <vt:lpstr>September 2020 selected highlights</vt:lpstr>
      <vt:lpstr>September 2020 selected highlights</vt:lpstr>
      <vt:lpstr>September 2020 selected highlights</vt:lpstr>
      <vt:lpstr>September 2020 selected highlights</vt:lpstr>
      <vt:lpstr>September 2020 selected highlights</vt:lpstr>
      <vt:lpstr>September 2020 selected highlights</vt:lpstr>
      <vt:lpstr>What's expected for 2021?</vt:lpstr>
      <vt:lpstr>2021 –reports and dashboards for YoY "Year over year".</vt:lpstr>
      <vt:lpstr>2021 –reports and dashboards for YoY "Year over year".</vt:lpstr>
      <vt:lpstr>2021 –reports and dashboards for YoY "Year over year".</vt:lpstr>
      <vt:lpstr>2021 –reports and dashboards for YoY "Year over year".</vt:lpstr>
      <vt:lpstr>2021 –reports and dashboards for YoY "Year over year".</vt:lpstr>
      <vt:lpstr>2021 – Renovations on the default reports and dashboards</vt:lpstr>
      <vt:lpstr>2021 – Renovations on the default reports and dashboards</vt:lpstr>
      <vt:lpstr>2021 – Renovations on the default reports and dashboards</vt:lpstr>
      <vt:lpstr>2021 – Reports and updates for Analytics Objects subject area</vt:lpstr>
      <vt:lpstr>2021 – Reports and updates for Analytics Objects subject area</vt:lpstr>
      <vt:lpstr>2021 – Subject area for local authority records</vt:lpstr>
      <vt:lpstr>2021 – Subject area for local authority records</vt:lpstr>
      <vt:lpstr>2021 – Subject area for local authority records</vt:lpstr>
      <vt:lpstr>2021 – Subject area for local authority records</vt:lpstr>
      <vt:lpstr>2021 – Subject area for DARA Recommendations</vt:lpstr>
      <vt:lpstr>2021 – Subject area for DARA Recommendations</vt:lpstr>
      <vt:lpstr>2021 – Default DV Projects</vt:lpstr>
      <vt:lpstr>2021 – Default DV Projects</vt:lpstr>
      <vt:lpstr>2021 – Comparative Collection Analysis</vt:lpstr>
      <vt:lpstr>2021 – Comparative Collection Analysis</vt:lpstr>
      <vt:lpstr>2021 – Comparative Collection Analysis</vt:lpstr>
      <vt:lpstr>2021 – Comparative Collection Analysis</vt:lpstr>
      <vt:lpstr>2021 – Support full Dublin Core in Bibliographic details</vt:lpstr>
      <vt:lpstr>2021 – Support full Dublin Core in Bibliographic details</vt:lpstr>
      <vt:lpstr>Questions?</vt:lpstr>
      <vt:lpstr>Questions?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1725</cp:revision>
  <dcterms:created xsi:type="dcterms:W3CDTF">2017-01-02T15:10:30Z</dcterms:created>
  <dcterms:modified xsi:type="dcterms:W3CDTF">2020-10-13T11:31:46Z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