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1735" r:id="rId2"/>
    <p:sldId id="1724" r:id="rId3"/>
    <p:sldId id="1671" r:id="rId4"/>
    <p:sldId id="310" r:id="rId5"/>
    <p:sldId id="1754" r:id="rId6"/>
    <p:sldId id="1755" r:id="rId7"/>
    <p:sldId id="1736" r:id="rId8"/>
    <p:sldId id="1794" r:id="rId9"/>
    <p:sldId id="1756" r:id="rId10"/>
    <p:sldId id="1757" r:id="rId11"/>
    <p:sldId id="1758" r:id="rId12"/>
    <p:sldId id="1800" r:id="rId13"/>
    <p:sldId id="1761" r:id="rId14"/>
    <p:sldId id="1779" r:id="rId15"/>
    <p:sldId id="1780" r:id="rId16"/>
    <p:sldId id="1781" r:id="rId17"/>
    <p:sldId id="1802" r:id="rId18"/>
    <p:sldId id="1801" r:id="rId19"/>
    <p:sldId id="1782" r:id="rId20"/>
    <p:sldId id="1759" r:id="rId21"/>
    <p:sldId id="1790" r:id="rId22"/>
    <p:sldId id="1791" r:id="rId23"/>
    <p:sldId id="1793" r:id="rId24"/>
    <p:sldId id="1760" r:id="rId25"/>
    <p:sldId id="1784" r:id="rId26"/>
    <p:sldId id="1785" r:id="rId27"/>
    <p:sldId id="1795" r:id="rId28"/>
    <p:sldId id="1796" r:id="rId29"/>
    <p:sldId id="1797" r:id="rId30"/>
    <p:sldId id="1798" r:id="rId31"/>
    <p:sldId id="1799" r:id="rId32"/>
    <p:sldId id="1792" r:id="rId33"/>
    <p:sldId id="1789" r:id="rId34"/>
    <p:sldId id="1787" r:id="rId35"/>
    <p:sldId id="1788" r:id="rId36"/>
    <p:sldId id="1783" r:id="rId37"/>
    <p:sldId id="1786" r:id="rId38"/>
    <p:sldId id="1740" r:id="rId39"/>
    <p:sldId id="1714"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B2E7E7"/>
    <a:srgbClr val="B9E0E3"/>
    <a:srgbClr val="ABDDD1"/>
    <a:srgbClr val="7CCAB7"/>
    <a:srgbClr val="486AE5"/>
    <a:srgbClr val="F4FAF9"/>
    <a:srgbClr val="C9E9E1"/>
    <a:srgbClr val="DCF1EC"/>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89" autoAdjust="0"/>
    <p:restoredTop sz="83975" autoAdjust="0"/>
  </p:normalViewPr>
  <p:slideViewPr>
    <p:cSldViewPr>
      <p:cViewPr varScale="1">
        <p:scale>
          <a:sx n="75" d="100"/>
          <a:sy n="75" d="100"/>
        </p:scale>
        <p:origin x="1326" y="54"/>
      </p:cViewPr>
      <p:guideLst>
        <p:guide orient="horz" pos="1620"/>
        <p:guide pos="2880"/>
      </p:guideLst>
    </p:cSldViewPr>
  </p:slideViewPr>
  <p:outlineViewPr>
    <p:cViewPr>
      <p:scale>
        <a:sx n="33" d="100"/>
        <a:sy n="33" d="100"/>
      </p:scale>
      <p:origin x="0" y="-2238"/>
    </p:cViewPr>
  </p:outlineViewPr>
  <p:notesTextViewPr>
    <p:cViewPr>
      <p:scale>
        <a:sx n="1" d="1"/>
        <a:sy n="1" d="1"/>
      </p:scale>
      <p:origin x="0" y="0"/>
    </p:cViewPr>
  </p:notesTextViewPr>
  <p:sorterViewPr>
    <p:cViewPr varScale="1">
      <p:scale>
        <a:sx n="1" d="1"/>
        <a:sy n="1" d="1"/>
      </p:scale>
      <p:origin x="0" y="-4422"/>
    </p:cViewPr>
  </p:sorterViewPr>
  <p:notesViewPr>
    <p:cSldViewPr>
      <p:cViewPr varScale="1">
        <p:scale>
          <a:sx n="82" d="100"/>
          <a:sy n="82" d="100"/>
        </p:scale>
        <p:origin x="203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10/28/2020</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10/28/2020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a:t>
            </a:fld>
            <a:endParaRPr lang="en-US"/>
          </a:p>
        </p:txBody>
      </p:sp>
    </p:spTree>
    <p:extLst>
      <p:ext uri="{BB962C8B-B14F-4D97-AF65-F5344CB8AC3E}">
        <p14:creationId xmlns:p14="http://schemas.microsoft.com/office/powerpoint/2010/main" val="72555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36</a:t>
            </a:fld>
            <a:endParaRPr lang="en-US"/>
          </a:p>
        </p:txBody>
      </p:sp>
    </p:spTree>
    <p:extLst>
      <p:ext uri="{BB962C8B-B14F-4D97-AF65-F5344CB8AC3E}">
        <p14:creationId xmlns:p14="http://schemas.microsoft.com/office/powerpoint/2010/main" val="2997108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descr="A picture containing table, game&#10;&#10;Description automatically generated">
            <a:extLst>
              <a:ext uri="{FF2B5EF4-FFF2-40B4-BE49-F238E27FC236}">
                <a16:creationId xmlns:a16="http://schemas.microsoft.com/office/drawing/2014/main" id="{8E83E5C7-E9B1-4CEB-BBAE-CC8DB839F3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128" t="24511" r="8921" b="300"/>
          <a:stretch/>
        </p:blipFill>
        <p:spPr>
          <a:xfrm>
            <a:off x="0" y="0"/>
            <a:ext cx="9144000" cy="5143500"/>
          </a:xfrm>
          <a:prstGeom prst="rect">
            <a:avLst/>
          </a:prstGeom>
        </p:spPr>
      </p:pic>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9" name="Title 1"/>
          <p:cNvSpPr>
            <a:spLocks noGrp="1"/>
          </p:cNvSpPr>
          <p:nvPr>
            <p:ph type="ctrTitle" hasCustomPrompt="1"/>
          </p:nvPr>
        </p:nvSpPr>
        <p:spPr>
          <a:xfrm>
            <a:off x="535709" y="2714222"/>
            <a:ext cx="5404444"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9" y="3507854"/>
            <a:ext cx="5404444"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8" y="4055411"/>
            <a:ext cx="5404444"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151261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373191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5" name="Group 18">
            <a:extLst>
              <a:ext uri="{FF2B5EF4-FFF2-40B4-BE49-F238E27FC236}">
                <a16:creationId xmlns:a16="http://schemas.microsoft.com/office/drawing/2014/main" id="{B4363B8E-0C9A-4163-884C-ADCA5B61C1C6}"/>
              </a:ext>
            </a:extLst>
          </p:cNvPr>
          <p:cNvGrpSpPr>
            <a:grpSpLocks noChangeAspect="1"/>
          </p:cNvGrpSpPr>
          <p:nvPr/>
        </p:nvGrpSpPr>
        <p:grpSpPr bwMode="auto">
          <a:xfrm rot="21104079">
            <a:off x="8622704" y="3914222"/>
            <a:ext cx="683568" cy="540550"/>
            <a:chOff x="1427" y="471"/>
            <a:chExt cx="2906" cy="2298"/>
          </a:xfrm>
        </p:grpSpPr>
        <p:sp>
          <p:nvSpPr>
            <p:cNvPr id="26" name="Freeform 19">
              <a:extLst>
                <a:ext uri="{FF2B5EF4-FFF2-40B4-BE49-F238E27FC236}">
                  <a16:creationId xmlns:a16="http://schemas.microsoft.com/office/drawing/2014/main" id="{88108399-BD34-4956-AD29-18E8DDA6F4FE}"/>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7" name="Freeform 20">
              <a:extLst>
                <a:ext uri="{FF2B5EF4-FFF2-40B4-BE49-F238E27FC236}">
                  <a16:creationId xmlns:a16="http://schemas.microsoft.com/office/drawing/2014/main" id="{D261FF0A-7BCB-4735-A150-696B61DEBB5C}"/>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8" name="Freeform 21">
              <a:extLst>
                <a:ext uri="{FF2B5EF4-FFF2-40B4-BE49-F238E27FC236}">
                  <a16:creationId xmlns:a16="http://schemas.microsoft.com/office/drawing/2014/main" id="{073D3EF7-EAF7-49AC-ADCE-5D06FEB3F07A}"/>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9" name="Freeform 22">
              <a:extLst>
                <a:ext uri="{FF2B5EF4-FFF2-40B4-BE49-F238E27FC236}">
                  <a16:creationId xmlns:a16="http://schemas.microsoft.com/office/drawing/2014/main" id="{B10432BA-8D0F-446D-A467-E5A652D109CE}"/>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3">
              <a:extLst>
                <a:ext uri="{FF2B5EF4-FFF2-40B4-BE49-F238E27FC236}">
                  <a16:creationId xmlns:a16="http://schemas.microsoft.com/office/drawing/2014/main" id="{C1B4B33B-7B92-42E8-BB3C-F70C936E7F80}"/>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Tree>
    <p:extLst>
      <p:ext uri="{BB962C8B-B14F-4D97-AF65-F5344CB8AC3E}">
        <p14:creationId xmlns:p14="http://schemas.microsoft.com/office/powerpoint/2010/main" val="97704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A455F3-5461-4591-A041-1CE4E63B307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6012160" y="771550"/>
            <a:ext cx="2808312" cy="39793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1FBC38A-55D9-4FD1-99FB-468C4171E193}"/>
              </a:ext>
            </a:extLst>
          </p:cNvPr>
          <p:cNvGrpSpPr/>
          <p:nvPr userDrawn="1"/>
        </p:nvGrpSpPr>
        <p:grpSpPr>
          <a:xfrm rot="20150758">
            <a:off x="5946507" y="991823"/>
            <a:ext cx="481173" cy="506894"/>
            <a:chOff x="-612775" y="963613"/>
            <a:chExt cx="3444876" cy="3629025"/>
          </a:xfrm>
        </p:grpSpPr>
        <p:sp>
          <p:nvSpPr>
            <p:cNvPr id="12" name="Freeform 5">
              <a:extLst>
                <a:ext uri="{FF2B5EF4-FFF2-40B4-BE49-F238E27FC236}">
                  <a16:creationId xmlns:a16="http://schemas.microsoft.com/office/drawing/2014/main" id="{6A3D8CB0-983A-42F0-AE67-EBF5BC785CE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3C736B56-B740-49F8-A537-B94B0669B933}"/>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C4B31056-C254-4BBD-95B5-D25C85E05288}"/>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D6F3476E-D14E-4881-9FF0-710B3C2AAB3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C8A9BF08-68F5-430C-831E-A5D83B22CAD1}"/>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5A77EC58-9264-427F-B5BD-391D56FEC831}"/>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97AED82A-A378-4632-803C-C469942E1059}"/>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77BF6398-C1A3-41B5-9966-D57B8DD5D11F}"/>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9DEC7712-7FD3-4A1E-8BE8-A43638DF6E43}"/>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47DB0912-B9DD-41D0-83D1-423BAC0B8F2D}"/>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0F12F32E-0B49-46B9-B3E5-C45593D53C50}"/>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pic>
        <p:nvPicPr>
          <p:cNvPr id="29" name="Picture 28">
            <a:extLst>
              <a:ext uri="{FF2B5EF4-FFF2-40B4-BE49-F238E27FC236}">
                <a16:creationId xmlns:a16="http://schemas.microsoft.com/office/drawing/2014/main" id="{B2C64993-7BE5-434E-A513-F3F91310AD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7461" y="3075806"/>
            <a:ext cx="874054" cy="677239"/>
          </a:xfrm>
          <a:prstGeom prst="rect">
            <a:avLst/>
          </a:prstGeom>
          <a:effectLst/>
        </p:spPr>
      </p:pic>
    </p:spTree>
    <p:extLst>
      <p:ext uri="{BB962C8B-B14F-4D97-AF65-F5344CB8AC3E}">
        <p14:creationId xmlns:p14="http://schemas.microsoft.com/office/powerpoint/2010/main" val="383857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323528"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46761EF3-6E25-4767-BD4A-F73DEF204B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1828" r="567" b="31504"/>
          <a:stretch/>
        </p:blipFill>
        <p:spPr>
          <a:xfrm>
            <a:off x="0" y="0"/>
            <a:ext cx="9144000" cy="3203240"/>
          </a:xfrm>
          <a:prstGeom prst="rect">
            <a:avLst/>
          </a:prstGeom>
        </p:spPr>
      </p:pic>
    </p:spTree>
    <p:extLst>
      <p:ext uri="{BB962C8B-B14F-4D97-AF65-F5344CB8AC3E}">
        <p14:creationId xmlns:p14="http://schemas.microsoft.com/office/powerpoint/2010/main" val="452742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19A8F4F5-58B0-454E-9C11-FADC9F1B62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09" t="31012" r="1100" b="844"/>
          <a:stretch/>
        </p:blipFill>
        <p:spPr>
          <a:xfrm>
            <a:off x="0" y="0"/>
            <a:ext cx="9144000" cy="3132946"/>
          </a:xfrm>
          <a:prstGeom prst="rect">
            <a:avLst/>
          </a:prstGeom>
        </p:spPr>
      </p:pic>
    </p:spTree>
    <p:extLst>
      <p:ext uri="{BB962C8B-B14F-4D97-AF65-F5344CB8AC3E}">
        <p14:creationId xmlns:p14="http://schemas.microsoft.com/office/powerpoint/2010/main" val="4033323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 t="16720" r="8093" b="890"/>
          <a:stretch/>
        </p:blipFill>
        <p:spPr>
          <a:xfrm>
            <a:off x="0" y="0"/>
            <a:ext cx="9144000" cy="3205390"/>
          </a:xfrm>
          <a:prstGeom prst="rect">
            <a:avLst/>
          </a:prstGeom>
        </p:spPr>
      </p:pic>
    </p:spTree>
    <p:extLst>
      <p:ext uri="{BB962C8B-B14F-4D97-AF65-F5344CB8AC3E}">
        <p14:creationId xmlns:p14="http://schemas.microsoft.com/office/powerpoint/2010/main" val="252233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6AB52C-7F45-4FA1-8DEC-83AD326FBC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 t="20662" r="398" b="11351"/>
          <a:stretch/>
        </p:blipFill>
        <p:spPr>
          <a:xfrm>
            <a:off x="1" y="0"/>
            <a:ext cx="9144000" cy="3147814"/>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139948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 t="19007" r="8457"/>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245562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9" t="17838" r="9563" b="4056"/>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546735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1F459-3FCC-40F9-9049-6512B8E67F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282"/>
            <a:ext cx="9144001" cy="5145782"/>
          </a:xfrm>
          <a:prstGeom prst="rect">
            <a:avLst/>
          </a:prstGeom>
        </p:spPr>
      </p:pic>
      <p:sp>
        <p:nvSpPr>
          <p:cNvPr id="22" name="Subtitle 2"/>
          <p:cNvSpPr>
            <a:spLocks noGrp="1"/>
          </p:cNvSpPr>
          <p:nvPr>
            <p:ph type="subTitle" idx="1" hasCustomPrompt="1"/>
          </p:nvPr>
        </p:nvSpPr>
        <p:spPr>
          <a:xfrm>
            <a:off x="3150805" y="2741442"/>
            <a:ext cx="3149387"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451238" y="2720118"/>
            <a:ext cx="2520280"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CE13DB0-53A3-4078-A2A3-ECC5D8C45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95" t="24673" r="12678"/>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01CD86AC-6328-4F53-9651-F298F89144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F05BBEEC-B96D-41D7-A966-B60BFA5FA192}"/>
              </a:ext>
            </a:extLst>
          </p:cNvPr>
          <p:cNvSpPr>
            <a:spLocks noGrp="1"/>
          </p:cNvSpPr>
          <p:nvPr>
            <p:ph type="body" sz="quarter" idx="12" hasCustomPrompt="1"/>
          </p:nvPr>
        </p:nvSpPr>
        <p:spPr>
          <a:xfrm>
            <a:off x="534987" y="3921131"/>
            <a:ext cx="3676253" cy="46055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4148001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74978B-7F27-4300-929E-DD9B83335A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5181599"/>
          </a:xfrm>
          <a:prstGeom prst="rect">
            <a:avLst/>
          </a:prstGeom>
        </p:spPr>
      </p:pic>
      <p:sp>
        <p:nvSpPr>
          <p:cNvPr id="22" name="Subtitle 2"/>
          <p:cNvSpPr>
            <a:spLocks noGrp="1"/>
          </p:cNvSpPr>
          <p:nvPr>
            <p:ph type="subTitle" idx="1" hasCustomPrompt="1"/>
          </p:nvPr>
        </p:nvSpPr>
        <p:spPr>
          <a:xfrm>
            <a:off x="3203848" y="1653851"/>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095003" y="1632527"/>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02588C6-1F2E-4B31-8CAC-F6603DABC3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63526-F55E-4F5E-A7B1-C12E2B6F85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21" y="-1"/>
            <a:ext cx="9121629" cy="5143501"/>
          </a:xfrm>
          <a:prstGeom prst="rect">
            <a:avLst/>
          </a:prstGeom>
        </p:spPr>
      </p:pic>
      <p:sp>
        <p:nvSpPr>
          <p:cNvPr id="6" name="Subtitle 2">
            <a:extLst>
              <a:ext uri="{FF2B5EF4-FFF2-40B4-BE49-F238E27FC236}">
                <a16:creationId xmlns:a16="http://schemas.microsoft.com/office/drawing/2014/main" id="{B0370DE1-8EC1-43C8-9C54-1BE4371E7539}"/>
              </a:ext>
            </a:extLst>
          </p:cNvPr>
          <p:cNvSpPr>
            <a:spLocks noGrp="1"/>
          </p:cNvSpPr>
          <p:nvPr>
            <p:ph type="subTitle" idx="1" hasCustomPrompt="1"/>
          </p:nvPr>
        </p:nvSpPr>
        <p:spPr>
          <a:xfrm>
            <a:off x="3456709" y="2165378"/>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42DE264F-1725-4C1C-AC62-D5D893323249}"/>
              </a:ext>
            </a:extLst>
          </p:cNvPr>
          <p:cNvCxnSpPr>
            <a:cxnSpLocks/>
          </p:cNvCxnSpPr>
          <p:nvPr userDrawn="1"/>
        </p:nvCxnSpPr>
        <p:spPr>
          <a:xfrm>
            <a:off x="3347864" y="2144054"/>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0C87C35-9F9E-4105-B01E-1C9EEAC8EE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593587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A1091-F064-4062-9C3E-209801E84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1" y="12107"/>
            <a:ext cx="9289030" cy="5211832"/>
          </a:xfrm>
          <a:prstGeom prst="rect">
            <a:avLst/>
          </a:prstGeom>
        </p:spPr>
      </p:pic>
      <p:sp>
        <p:nvSpPr>
          <p:cNvPr id="6" name="Subtitle 2">
            <a:extLst>
              <a:ext uri="{FF2B5EF4-FFF2-40B4-BE49-F238E27FC236}">
                <a16:creationId xmlns:a16="http://schemas.microsoft.com/office/drawing/2014/main" id="{E25825C9-E365-484A-BAFE-AEBBFA5CDCBC}"/>
              </a:ext>
            </a:extLst>
          </p:cNvPr>
          <p:cNvSpPr>
            <a:spLocks noGrp="1"/>
          </p:cNvSpPr>
          <p:nvPr>
            <p:ph type="subTitle" idx="1" hasCustomPrompt="1"/>
          </p:nvPr>
        </p:nvSpPr>
        <p:spPr>
          <a:xfrm>
            <a:off x="3456709" y="2381402"/>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5F0F17B5-B03E-4178-80D1-29ED395009D8}"/>
              </a:ext>
            </a:extLst>
          </p:cNvPr>
          <p:cNvCxnSpPr>
            <a:cxnSpLocks/>
          </p:cNvCxnSpPr>
          <p:nvPr userDrawn="1"/>
        </p:nvCxnSpPr>
        <p:spPr>
          <a:xfrm>
            <a:off x="3347864" y="2360078"/>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49639CC-2BE4-4519-B044-C1EE571ECD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271289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161F-AF3F-4697-801A-5EB37F30201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4EB72D4-E25A-4408-AD8D-05A1AB518D5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36EF318-44B8-4622-B683-055C5A56F9FC}"/>
              </a:ext>
            </a:extLst>
          </p:cNvPr>
          <p:cNvSpPr>
            <a:spLocks noGrp="1"/>
          </p:cNvSpPr>
          <p:nvPr>
            <p:ph type="dt" sz="half" idx="10"/>
          </p:nvPr>
        </p:nvSpPr>
        <p:spPr/>
        <p:txBody>
          <a:bodyPr/>
          <a:lstStyle/>
          <a:p>
            <a:fld id="{4DEAF134-2F37-4F64-B00B-1E2CE914B06F}" type="datetimeFigureOut">
              <a:rPr lang="en-US" smtClean="0"/>
              <a:t>10/28/2020</a:t>
            </a:fld>
            <a:endParaRPr lang="en-US"/>
          </a:p>
        </p:txBody>
      </p:sp>
      <p:sp>
        <p:nvSpPr>
          <p:cNvPr id="5" name="Footer Placeholder 4">
            <a:extLst>
              <a:ext uri="{FF2B5EF4-FFF2-40B4-BE49-F238E27FC236}">
                <a16:creationId xmlns:a16="http://schemas.microsoft.com/office/drawing/2014/main" id="{178217A6-88DE-49D9-83CD-AB1D5C322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FB687-0A10-438D-9EE6-02B9D6ED1D09}"/>
              </a:ext>
            </a:extLst>
          </p:cNvPr>
          <p:cNvSpPr>
            <a:spLocks noGrp="1"/>
          </p:cNvSpPr>
          <p:nvPr>
            <p:ph type="sldNum" sz="quarter" idx="12"/>
          </p:nvPr>
        </p:nvSpPr>
        <p:spPr/>
        <p:txBody>
          <a:bodyPr/>
          <a:lstStyle/>
          <a:p>
            <a:fld id="{210A06B2-8A1E-4387-8BD2-201D7BFCFB28}" type="slidenum">
              <a:rPr lang="en-US" smtClean="0"/>
              <a:t>‹#›</a:t>
            </a:fld>
            <a:endParaRPr lang="en-US"/>
          </a:p>
        </p:txBody>
      </p:sp>
    </p:spTree>
    <p:extLst>
      <p:ext uri="{BB962C8B-B14F-4D97-AF65-F5344CB8AC3E}">
        <p14:creationId xmlns:p14="http://schemas.microsoft.com/office/powerpoint/2010/main" val="1815615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268" t="23983" r="7866"/>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875643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96" t="24619" r="9582" b="-1"/>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45591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69" t="24584" r="4830"/>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30388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731" t="25372" r="4395"/>
          <a:stretch/>
        </p:blipFill>
        <p:spPr>
          <a:xfrm>
            <a:off x="0" y="0"/>
            <a:ext cx="9144000" cy="5143500"/>
          </a:xfrm>
          <a:prstGeom prst="rect">
            <a:avLst/>
          </a:prstGeom>
        </p:spPr>
      </p:pic>
      <p:sp>
        <p:nvSpPr>
          <p:cNvPr id="52" name="Title 1"/>
          <p:cNvSpPr>
            <a:spLocks noGrp="1"/>
          </p:cNvSpPr>
          <p:nvPr>
            <p:ph type="ctrTitle" hasCustomPrompt="1"/>
          </p:nvPr>
        </p:nvSpPr>
        <p:spPr>
          <a:xfrm>
            <a:off x="541988"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2996"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41267"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49038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1619" b="693"/>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420325"/>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pic>
        <p:nvPicPr>
          <p:cNvPr id="6" name="Picture 5">
            <a:extLst>
              <a:ext uri="{FF2B5EF4-FFF2-40B4-BE49-F238E27FC236}">
                <a16:creationId xmlns:a16="http://schemas.microsoft.com/office/drawing/2014/main" id="{1B9C4442-49AF-44B1-BD22-999375CA4D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275383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875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2020 Ex Libris | Confidential &amp; Proprietary</a:t>
            </a:r>
            <a:endParaRPr lang="en-US" sz="900" dirty="0">
              <a:solidFill>
                <a:srgbClr val="787878"/>
              </a:solidFill>
              <a:latin typeface="+mn-lt"/>
            </a:endParaRPr>
          </a:p>
        </p:txBody>
      </p:sp>
      <p:pic>
        <p:nvPicPr>
          <p:cNvPr id="10" name="Picture 9">
            <a:extLst>
              <a:ext uri="{FF2B5EF4-FFF2-40B4-BE49-F238E27FC236}">
                <a16:creationId xmlns:a16="http://schemas.microsoft.com/office/drawing/2014/main" id="{64EAC6E9-8ACD-4B43-A468-1C69E0B7F7D6}"/>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797" r:id="rId1"/>
    <p:sldLayoutId id="2147483760" r:id="rId2"/>
    <p:sldLayoutId id="2147483761" r:id="rId3"/>
    <p:sldLayoutId id="2147483815" r:id="rId4"/>
    <p:sldLayoutId id="2147483816" r:id="rId5"/>
    <p:sldLayoutId id="2147483817" r:id="rId6"/>
    <p:sldLayoutId id="2147483805" r:id="rId7"/>
    <p:sldLayoutId id="2147483768" r:id="rId8"/>
    <p:sldLayoutId id="2147483756" r:id="rId9"/>
    <p:sldLayoutId id="2147483796" r:id="rId10"/>
    <p:sldLayoutId id="2147483758" r:id="rId11"/>
    <p:sldLayoutId id="2147483791" r:id="rId12"/>
    <p:sldLayoutId id="2147483763" r:id="rId13"/>
    <p:sldLayoutId id="2147483803" r:id="rId14"/>
    <p:sldLayoutId id="2147483807" r:id="rId15"/>
    <p:sldLayoutId id="2147483804" r:id="rId16"/>
    <p:sldLayoutId id="2147483810" r:id="rId17"/>
    <p:sldLayoutId id="2147483818" r:id="rId18"/>
    <p:sldLayoutId id="2147483793" r:id="rId19"/>
    <p:sldLayoutId id="2147483802" r:id="rId20"/>
    <p:sldLayoutId id="2147483813" r:id="rId21"/>
    <p:sldLayoutId id="2147483814" r:id="rId22"/>
    <p:sldLayoutId id="2147483819" r:id="rId23"/>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hyperlink" Target="https://rapid.exlibrisgroup.com/"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developers.exlibrisgroup.com/blog/Alma-letters-XML-samples-for-working-on-XSL-customization/" TargetMode="External"/><Relationship Id="rId2" Type="http://schemas.openxmlformats.org/officeDocument/2006/relationships/hyperlink" Target="https://developers.exlibrisgroup.com/wp-content/uploads/2018/07/XML_Samples-1.zip"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knowledge.exlibrisgroup.com/RapidILL/Implementation_Guides/Alma_Holdings_Harvest_for_RapidILL#Step_2:_Create_sets" TargetMode="External"/><Relationship Id="rId2" Type="http://schemas.openxmlformats.org/officeDocument/2006/relationships/hyperlink" Target="https://knowledge.exlibrisgroup.com/RapidILL/Implementation_Guides/Alma_Holdings_Harvest_for_RapidILL#Step_1:_Create_the_OAI_integration_profile" TargetMode="External"/><Relationship Id="rId1" Type="http://schemas.openxmlformats.org/officeDocument/2006/relationships/slideLayout" Target="../slideLayouts/slideLayout8.xml"/><Relationship Id="rId4" Type="http://schemas.openxmlformats.org/officeDocument/2006/relationships/hyperlink" Target="https://knowledge.exlibrisgroup.com/RapidILL/Implementation_Guides/Alma_Holdings_Harvest_for_RapidILL#Step_3:_Create_publishing_profiles_for_set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hyperlink" Target="https://sqa-na02.alma.exlibrisgroup.com/mng/action/home.do?mode=ajax"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C062CC-4AEB-48F2-80AD-50E9CE5FF86C}"/>
              </a:ext>
            </a:extLst>
          </p:cNvPr>
          <p:cNvSpPr>
            <a:spLocks noGrp="1"/>
          </p:cNvSpPr>
          <p:nvPr>
            <p:ph type="ctrTitle"/>
          </p:nvPr>
        </p:nvSpPr>
        <p:spPr>
          <a:xfrm>
            <a:off x="535709" y="1698002"/>
            <a:ext cx="3676252" cy="1305174"/>
          </a:xfrm>
        </p:spPr>
        <p:txBody>
          <a:bodyPr/>
          <a:lstStyle/>
          <a:p>
            <a:r>
              <a:rPr lang="en-US" dirty="0"/>
              <a:t>Alma Resource Sharing</a:t>
            </a:r>
          </a:p>
        </p:txBody>
      </p:sp>
      <p:sp>
        <p:nvSpPr>
          <p:cNvPr id="9" name="Subtitle 2">
            <a:extLst>
              <a:ext uri="{FF2B5EF4-FFF2-40B4-BE49-F238E27FC236}">
                <a16:creationId xmlns:a16="http://schemas.microsoft.com/office/drawing/2014/main" id="{9F6DD6AF-542D-490C-96C3-05CD356CE9C9}"/>
              </a:ext>
            </a:extLst>
          </p:cNvPr>
          <p:cNvSpPr>
            <a:spLocks noGrp="1"/>
          </p:cNvSpPr>
          <p:nvPr>
            <p:ph type="subTitle" idx="1"/>
          </p:nvPr>
        </p:nvSpPr>
        <p:spPr>
          <a:xfrm>
            <a:off x="535709" y="3125466"/>
            <a:ext cx="3676252" cy="670419"/>
          </a:xfrm>
        </p:spPr>
        <p:txBody>
          <a:bodyPr>
            <a:normAutofit/>
          </a:bodyPr>
          <a:lstStyle/>
          <a:p>
            <a:r>
              <a:rPr lang="en-US" sz="2400" dirty="0"/>
              <a:t>Broker models</a:t>
            </a:r>
          </a:p>
        </p:txBody>
      </p:sp>
      <p:sp>
        <p:nvSpPr>
          <p:cNvPr id="2" name="TextBox 1">
            <a:extLst>
              <a:ext uri="{FF2B5EF4-FFF2-40B4-BE49-F238E27FC236}">
                <a16:creationId xmlns:a16="http://schemas.microsoft.com/office/drawing/2014/main" id="{62971863-F0E9-4C25-8BCD-DF9051B45BF8}"/>
              </a:ext>
            </a:extLst>
          </p:cNvPr>
          <p:cNvSpPr txBox="1"/>
          <p:nvPr/>
        </p:nvSpPr>
        <p:spPr>
          <a:xfrm>
            <a:off x="535709" y="3912527"/>
            <a:ext cx="2088232" cy="400110"/>
          </a:xfrm>
          <a:prstGeom prst="rect">
            <a:avLst/>
          </a:prstGeom>
          <a:noFill/>
        </p:spPr>
        <p:txBody>
          <a:bodyPr wrap="square" rtlCol="0">
            <a:spAutoFit/>
          </a:bodyPr>
          <a:lstStyle/>
          <a:p>
            <a:r>
              <a:rPr lang="en-US" sz="2000" dirty="0">
                <a:solidFill>
                  <a:schemeClr val="accent1"/>
                </a:solidFill>
              </a:rPr>
              <a:t>Rapid ILL</a:t>
            </a:r>
          </a:p>
        </p:txBody>
      </p:sp>
    </p:spTree>
    <p:extLst>
      <p:ext uri="{BB962C8B-B14F-4D97-AF65-F5344CB8AC3E}">
        <p14:creationId xmlns:p14="http://schemas.microsoft.com/office/powerpoint/2010/main" val="2912683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62FD7C9-E762-41DF-B245-5DEFA5025C71}"/>
              </a:ext>
            </a:extLst>
          </p:cNvPr>
          <p:cNvSpPr/>
          <p:nvPr/>
        </p:nvSpPr>
        <p:spPr>
          <a:xfrm>
            <a:off x="563608" y="3579862"/>
            <a:ext cx="1944216" cy="733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9942FEE-FFA1-4148-923E-5191C7410B82}"/>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DB1DA886-5290-4FA1-AA78-067267A0AE99}"/>
              </a:ext>
            </a:extLst>
          </p:cNvPr>
          <p:cNvSpPr>
            <a:spLocks noGrp="1"/>
          </p:cNvSpPr>
          <p:nvPr>
            <p:ph type="title"/>
          </p:nvPr>
        </p:nvSpPr>
        <p:spPr/>
        <p:txBody>
          <a:bodyPr/>
          <a:lstStyle/>
          <a:p>
            <a:r>
              <a:rPr lang="en-US" dirty="0"/>
              <a:t>Configuring Alma and  Rapid (Lender Perspective)</a:t>
            </a:r>
          </a:p>
        </p:txBody>
      </p:sp>
      <p:pic>
        <p:nvPicPr>
          <p:cNvPr id="7" name="Picture 6" descr="A picture containing drawing&#10;&#10;Description automatically generated">
            <a:extLst>
              <a:ext uri="{FF2B5EF4-FFF2-40B4-BE49-F238E27FC236}">
                <a16:creationId xmlns:a16="http://schemas.microsoft.com/office/drawing/2014/main" id="{8144B56A-ACB7-47C0-B999-123912511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2655182"/>
            <a:ext cx="960000" cy="576000"/>
          </a:xfrm>
          <a:prstGeom prst="rect">
            <a:avLst/>
          </a:prstGeom>
        </p:spPr>
      </p:pic>
      <p:sp>
        <p:nvSpPr>
          <p:cNvPr id="10" name="TextBox 9">
            <a:extLst>
              <a:ext uri="{FF2B5EF4-FFF2-40B4-BE49-F238E27FC236}">
                <a16:creationId xmlns:a16="http://schemas.microsoft.com/office/drawing/2014/main" id="{332C339B-A050-4110-A3F8-D90E84F4168F}"/>
              </a:ext>
            </a:extLst>
          </p:cNvPr>
          <p:cNvSpPr txBox="1"/>
          <p:nvPr/>
        </p:nvSpPr>
        <p:spPr>
          <a:xfrm>
            <a:off x="899592" y="989871"/>
            <a:ext cx="1368153" cy="369332"/>
          </a:xfrm>
          <a:prstGeom prst="rect">
            <a:avLst/>
          </a:prstGeom>
          <a:noFill/>
        </p:spPr>
        <p:txBody>
          <a:bodyPr wrap="square" rtlCol="0">
            <a:spAutoFit/>
          </a:bodyPr>
          <a:lstStyle/>
          <a:p>
            <a:r>
              <a:rPr lang="en-US" b="1" dirty="0"/>
              <a:t>Borrower</a:t>
            </a:r>
          </a:p>
        </p:txBody>
      </p:sp>
      <p:sp>
        <p:nvSpPr>
          <p:cNvPr id="11" name="TextBox 10">
            <a:extLst>
              <a:ext uri="{FF2B5EF4-FFF2-40B4-BE49-F238E27FC236}">
                <a16:creationId xmlns:a16="http://schemas.microsoft.com/office/drawing/2014/main" id="{6DA70D5E-6D06-4483-B6D8-3D1D3B8F327E}"/>
              </a:ext>
            </a:extLst>
          </p:cNvPr>
          <p:cNvSpPr txBox="1"/>
          <p:nvPr/>
        </p:nvSpPr>
        <p:spPr>
          <a:xfrm>
            <a:off x="6516215" y="978837"/>
            <a:ext cx="1368153" cy="369332"/>
          </a:xfrm>
          <a:prstGeom prst="rect">
            <a:avLst/>
          </a:prstGeom>
          <a:noFill/>
        </p:spPr>
        <p:txBody>
          <a:bodyPr wrap="square" rtlCol="0">
            <a:spAutoFit/>
          </a:bodyPr>
          <a:lstStyle/>
          <a:p>
            <a:r>
              <a:rPr lang="en-US" b="1" dirty="0"/>
              <a:t>Lender </a:t>
            </a:r>
          </a:p>
        </p:txBody>
      </p:sp>
      <p:cxnSp>
        <p:nvCxnSpPr>
          <p:cNvPr id="19" name="Straight Arrow Connector 18">
            <a:extLst>
              <a:ext uri="{FF2B5EF4-FFF2-40B4-BE49-F238E27FC236}">
                <a16:creationId xmlns:a16="http://schemas.microsoft.com/office/drawing/2014/main" id="{581D1DFF-3B8E-4F78-906B-08E161834361}"/>
              </a:ext>
            </a:extLst>
          </p:cNvPr>
          <p:cNvCxnSpPr>
            <a:cxnSpLocks/>
          </p:cNvCxnSpPr>
          <p:nvPr/>
        </p:nvCxnSpPr>
        <p:spPr>
          <a:xfrm>
            <a:off x="5171960" y="2943182"/>
            <a:ext cx="22803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88BFB2B-EFD4-4C6A-A454-9142C08FBB2F}"/>
              </a:ext>
            </a:extLst>
          </p:cNvPr>
          <p:cNvSpPr txBox="1"/>
          <p:nvPr/>
        </p:nvSpPr>
        <p:spPr>
          <a:xfrm>
            <a:off x="659511" y="3581603"/>
            <a:ext cx="1848313" cy="646331"/>
          </a:xfrm>
          <a:prstGeom prst="rect">
            <a:avLst/>
          </a:prstGeom>
          <a:noFill/>
        </p:spPr>
        <p:txBody>
          <a:bodyPr wrap="square" rtlCol="0">
            <a:spAutoFit/>
          </a:bodyPr>
          <a:lstStyle/>
          <a:p>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Other Resource Sharing System</a:t>
            </a:r>
          </a:p>
        </p:txBody>
      </p:sp>
      <p:cxnSp>
        <p:nvCxnSpPr>
          <p:cNvPr id="23" name="Straight Arrow Connector 22">
            <a:extLst>
              <a:ext uri="{FF2B5EF4-FFF2-40B4-BE49-F238E27FC236}">
                <a16:creationId xmlns:a16="http://schemas.microsoft.com/office/drawing/2014/main" id="{720599F9-73E7-40E0-9E6B-82FE80109C8E}"/>
              </a:ext>
            </a:extLst>
          </p:cNvPr>
          <p:cNvCxnSpPr>
            <a:cxnSpLocks/>
          </p:cNvCxnSpPr>
          <p:nvPr/>
        </p:nvCxnSpPr>
        <p:spPr>
          <a:xfrm>
            <a:off x="2507824" y="1995784"/>
            <a:ext cx="1488112" cy="791990"/>
          </a:xfrm>
          <a:prstGeom prst="straightConnector1">
            <a:avLst/>
          </a:prstGeom>
          <a:ln w="412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C018319-1009-42EA-BC59-8A50147D7492}"/>
              </a:ext>
            </a:extLst>
          </p:cNvPr>
          <p:cNvCxnSpPr>
            <a:cxnSpLocks/>
          </p:cNvCxnSpPr>
          <p:nvPr/>
        </p:nvCxnSpPr>
        <p:spPr>
          <a:xfrm flipV="1">
            <a:off x="2603727" y="3075806"/>
            <a:ext cx="1392209" cy="828962"/>
          </a:xfrm>
          <a:prstGeom prst="straightConnector1">
            <a:avLst/>
          </a:prstGeom>
          <a:ln w="41275">
            <a:prstDash val="dash"/>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791F7F4-9C5A-4626-A0C1-4AFC2291B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04" y="1550769"/>
            <a:ext cx="1368153" cy="805713"/>
          </a:xfrm>
          <a:prstGeom prst="rect">
            <a:avLst/>
          </a:prstGeom>
        </p:spPr>
      </p:pic>
      <p:pic>
        <p:nvPicPr>
          <p:cNvPr id="29" name="Picture 28">
            <a:extLst>
              <a:ext uri="{FF2B5EF4-FFF2-40B4-BE49-F238E27FC236}">
                <a16:creationId xmlns:a16="http://schemas.microsoft.com/office/drawing/2014/main" id="{08C08602-A544-499E-82A6-287377BE3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359" y="2220000"/>
            <a:ext cx="1489596" cy="877232"/>
          </a:xfrm>
          <a:prstGeom prst="rect">
            <a:avLst/>
          </a:prstGeom>
        </p:spPr>
      </p:pic>
      <p:grpSp>
        <p:nvGrpSpPr>
          <p:cNvPr id="4" name="Group 3">
            <a:extLst>
              <a:ext uri="{FF2B5EF4-FFF2-40B4-BE49-F238E27FC236}">
                <a16:creationId xmlns:a16="http://schemas.microsoft.com/office/drawing/2014/main" id="{0BC64F25-124C-4A6C-884A-C04B27FC644E}"/>
              </a:ext>
            </a:extLst>
          </p:cNvPr>
          <p:cNvGrpSpPr/>
          <p:nvPr/>
        </p:nvGrpSpPr>
        <p:grpSpPr>
          <a:xfrm>
            <a:off x="5513582" y="2669385"/>
            <a:ext cx="1368155" cy="427847"/>
            <a:chOff x="5218704" y="2675256"/>
            <a:chExt cx="1368155" cy="427847"/>
          </a:xfrm>
        </p:grpSpPr>
        <p:sp>
          <p:nvSpPr>
            <p:cNvPr id="14" name="Rectangle 13">
              <a:extLst>
                <a:ext uri="{FF2B5EF4-FFF2-40B4-BE49-F238E27FC236}">
                  <a16:creationId xmlns:a16="http://schemas.microsoft.com/office/drawing/2014/main" id="{CFA81477-0755-4246-81ED-04FEE2FCD322}"/>
                </a:ext>
              </a:extLst>
            </p:cNvPr>
            <p:cNvSpPr/>
            <p:nvPr/>
          </p:nvSpPr>
          <p:spPr>
            <a:xfrm>
              <a:off x="5218704" y="2675256"/>
              <a:ext cx="1368153" cy="427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2D95DF6-00C0-4CE3-9F09-6E0270F5E2FC}"/>
                </a:ext>
              </a:extLst>
            </p:cNvPr>
            <p:cNvSpPr txBox="1"/>
            <p:nvPr/>
          </p:nvSpPr>
          <p:spPr>
            <a:xfrm>
              <a:off x="5218706" y="2733771"/>
              <a:ext cx="1368153" cy="338554"/>
            </a:xfrm>
            <a:prstGeom prst="rect">
              <a:avLst/>
            </a:prstGeom>
            <a:noFill/>
          </p:spPr>
          <p:txBody>
            <a:bodyPr wrap="square" rtlCol="0">
              <a:spAutoFit/>
            </a:bodyPr>
            <a:lstStyle/>
            <a:p>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Rapid partner</a:t>
              </a:r>
              <a:endParaRPr lang="en-US" sz="1600" dirty="0"/>
            </a:p>
          </p:txBody>
        </p:sp>
      </p:grpSp>
    </p:spTree>
    <p:extLst>
      <p:ext uri="{BB962C8B-B14F-4D97-AF65-F5344CB8AC3E}">
        <p14:creationId xmlns:p14="http://schemas.microsoft.com/office/powerpoint/2010/main" val="19726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1500"/>
                            </p:stCondLst>
                            <p:childTnLst>
                              <p:par>
                                <p:cTn id="10" presetID="1" presetClass="entr" presetSubtype="0" fill="hold" grpId="0" nodeType="afterEffect">
                                  <p:stCondLst>
                                    <p:cond delay="100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BFFF3A-92E0-4440-AD3F-08BB7BA54EA6}"/>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FCECF449-8C0E-4935-8C1E-EEBDBC8FBC6C}"/>
              </a:ext>
            </a:extLst>
          </p:cNvPr>
          <p:cNvSpPr>
            <a:spLocks noGrp="1"/>
          </p:cNvSpPr>
          <p:nvPr>
            <p:ph type="title"/>
          </p:nvPr>
        </p:nvSpPr>
        <p:spPr/>
        <p:txBody>
          <a:bodyPr/>
          <a:lstStyle/>
          <a:p>
            <a:r>
              <a:rPr lang="en-US" dirty="0"/>
              <a:t>Configuring Alma and  Rapid</a:t>
            </a:r>
          </a:p>
        </p:txBody>
      </p:sp>
      <p:pic>
        <p:nvPicPr>
          <p:cNvPr id="5" name="Content Placeholder 4">
            <a:extLst>
              <a:ext uri="{FF2B5EF4-FFF2-40B4-BE49-F238E27FC236}">
                <a16:creationId xmlns:a16="http://schemas.microsoft.com/office/drawing/2014/main" id="{A82057F0-E4E8-4DD6-BFC8-16BA8E68527A}"/>
              </a:ext>
            </a:extLst>
          </p:cNvPr>
          <p:cNvPicPr>
            <a:picLocks noGrp="1" noChangeAspect="1"/>
          </p:cNvPicPr>
          <p:nvPr>
            <p:ph idx="1"/>
          </p:nvPr>
        </p:nvPicPr>
        <p:blipFill>
          <a:blip r:embed="rId2"/>
          <a:stretch>
            <a:fillRect/>
          </a:stretch>
        </p:blipFill>
        <p:spPr>
          <a:xfrm>
            <a:off x="357816" y="915566"/>
            <a:ext cx="5431805" cy="2362463"/>
          </a:xfrm>
          <a:prstGeom prst="rect">
            <a:avLst/>
          </a:prstGeom>
          <a:ln w="22225">
            <a:solidFill>
              <a:schemeClr val="accent1">
                <a:shade val="50000"/>
              </a:schemeClr>
            </a:solidFill>
          </a:ln>
        </p:spPr>
      </p:pic>
      <p:pic>
        <p:nvPicPr>
          <p:cNvPr id="6" name="Picture 5">
            <a:extLst>
              <a:ext uri="{FF2B5EF4-FFF2-40B4-BE49-F238E27FC236}">
                <a16:creationId xmlns:a16="http://schemas.microsoft.com/office/drawing/2014/main" id="{37040D95-5642-4303-A964-799AE5461AF9}"/>
              </a:ext>
            </a:extLst>
          </p:cNvPr>
          <p:cNvPicPr>
            <a:picLocks noChangeAspect="1"/>
          </p:cNvPicPr>
          <p:nvPr/>
        </p:nvPicPr>
        <p:blipFill>
          <a:blip r:embed="rId3"/>
          <a:stretch>
            <a:fillRect/>
          </a:stretch>
        </p:blipFill>
        <p:spPr>
          <a:xfrm>
            <a:off x="3923928" y="1987288"/>
            <a:ext cx="5159672" cy="2748302"/>
          </a:xfrm>
          <a:prstGeom prst="rect">
            <a:avLst/>
          </a:prstGeom>
          <a:ln w="22225">
            <a:solidFill>
              <a:schemeClr val="accent1">
                <a:shade val="50000"/>
              </a:schemeClr>
            </a:solidFill>
          </a:ln>
        </p:spPr>
      </p:pic>
      <p:sp>
        <p:nvSpPr>
          <p:cNvPr id="7" name="Rectangle 6">
            <a:extLst>
              <a:ext uri="{FF2B5EF4-FFF2-40B4-BE49-F238E27FC236}">
                <a16:creationId xmlns:a16="http://schemas.microsoft.com/office/drawing/2014/main" id="{BA0130E4-57CA-4532-BA38-EB9FA265413C}"/>
              </a:ext>
            </a:extLst>
          </p:cNvPr>
          <p:cNvSpPr/>
          <p:nvPr/>
        </p:nvSpPr>
        <p:spPr>
          <a:xfrm>
            <a:off x="269784" y="3470948"/>
            <a:ext cx="3510128" cy="1264642"/>
          </a:xfrm>
          <a:prstGeom prst="rect">
            <a:avLst/>
          </a:prstGeom>
        </p:spPr>
        <p:txBody>
          <a:bodyPr wrap="square">
            <a:spAutoFit/>
          </a:bodyPr>
          <a:lstStyle/>
          <a:p>
            <a:pPr>
              <a:lnSpc>
                <a:spcPct val="107000"/>
              </a:lnSpc>
              <a:spcAft>
                <a:spcPts val="800"/>
              </a:spcAft>
            </a:pPr>
            <a:r>
              <a:rPr lang="en-US" dirty="0"/>
              <a:t>The “Default Library Owner” field is the resource sharing library in which lending requests will be created in Alma</a:t>
            </a:r>
          </a:p>
        </p:txBody>
      </p:sp>
      <p:sp>
        <p:nvSpPr>
          <p:cNvPr id="4" name="TextBox 3">
            <a:extLst>
              <a:ext uri="{FF2B5EF4-FFF2-40B4-BE49-F238E27FC236}">
                <a16:creationId xmlns:a16="http://schemas.microsoft.com/office/drawing/2014/main" id="{724DB892-D747-4CC8-8925-BDE15320C2CC}"/>
              </a:ext>
            </a:extLst>
          </p:cNvPr>
          <p:cNvSpPr txBox="1"/>
          <p:nvPr/>
        </p:nvSpPr>
        <p:spPr>
          <a:xfrm>
            <a:off x="7020272" y="3641604"/>
            <a:ext cx="1800200" cy="923330"/>
          </a:xfrm>
          <a:prstGeom prst="rect">
            <a:avLst/>
          </a:prstGeom>
          <a:noFill/>
          <a:ln w="9525">
            <a:solidFill>
              <a:schemeClr val="tx1"/>
            </a:solidFill>
          </a:ln>
        </p:spPr>
        <p:txBody>
          <a:bodyPr wrap="square" rtlCol="0">
            <a:spAutoFit/>
          </a:bodyPr>
          <a:lstStyle/>
          <a:p>
            <a:r>
              <a:rPr lang="en-US" dirty="0"/>
              <a:t>Rapid account/branch code and name</a:t>
            </a:r>
          </a:p>
        </p:txBody>
      </p:sp>
      <p:sp>
        <p:nvSpPr>
          <p:cNvPr id="8" name="TextBox 7">
            <a:extLst>
              <a:ext uri="{FF2B5EF4-FFF2-40B4-BE49-F238E27FC236}">
                <a16:creationId xmlns:a16="http://schemas.microsoft.com/office/drawing/2014/main" id="{3E64F981-D9D2-488E-A10E-577CDAB5D2F5}"/>
              </a:ext>
            </a:extLst>
          </p:cNvPr>
          <p:cNvSpPr txBox="1"/>
          <p:nvPr/>
        </p:nvSpPr>
        <p:spPr>
          <a:xfrm>
            <a:off x="5940152" y="762258"/>
            <a:ext cx="1296144" cy="646331"/>
          </a:xfrm>
          <a:prstGeom prst="rect">
            <a:avLst/>
          </a:prstGeom>
          <a:noFill/>
          <a:ln w="9525">
            <a:solidFill>
              <a:schemeClr val="tx1"/>
            </a:solidFill>
          </a:ln>
        </p:spPr>
        <p:txBody>
          <a:bodyPr wrap="square" rtlCol="0">
            <a:spAutoFit/>
          </a:bodyPr>
          <a:lstStyle/>
          <a:p>
            <a:r>
              <a:rPr lang="en-US" dirty="0"/>
              <a:t>Rapid credentials</a:t>
            </a:r>
          </a:p>
        </p:txBody>
      </p:sp>
      <p:cxnSp>
        <p:nvCxnSpPr>
          <p:cNvPr id="10" name="Straight Arrow Connector 9">
            <a:extLst>
              <a:ext uri="{FF2B5EF4-FFF2-40B4-BE49-F238E27FC236}">
                <a16:creationId xmlns:a16="http://schemas.microsoft.com/office/drawing/2014/main" id="{BEBF1E0D-D693-4221-8EB9-BAEBE46F4BDD}"/>
              </a:ext>
            </a:extLst>
          </p:cNvPr>
          <p:cNvCxnSpPr>
            <a:cxnSpLocks/>
          </p:cNvCxnSpPr>
          <p:nvPr/>
        </p:nvCxnSpPr>
        <p:spPr>
          <a:xfrm flipH="1">
            <a:off x="5292080" y="1419622"/>
            <a:ext cx="1496458" cy="1512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9580C2A-91EF-4A6B-8AE2-B1065D190EB3}"/>
              </a:ext>
            </a:extLst>
          </p:cNvPr>
          <p:cNvCxnSpPr>
            <a:cxnSpLocks/>
          </p:cNvCxnSpPr>
          <p:nvPr/>
        </p:nvCxnSpPr>
        <p:spPr>
          <a:xfrm>
            <a:off x="6788538" y="1419622"/>
            <a:ext cx="993622" cy="1260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03E340-4605-4B22-ADB5-8C8B431D687E}"/>
              </a:ext>
            </a:extLst>
          </p:cNvPr>
          <p:cNvCxnSpPr>
            <a:cxnSpLocks/>
            <a:stCxn id="4" idx="0"/>
          </p:cNvCxnSpPr>
          <p:nvPr/>
        </p:nvCxnSpPr>
        <p:spPr>
          <a:xfrm flipH="1" flipV="1">
            <a:off x="5812940" y="3070880"/>
            <a:ext cx="2107432" cy="570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5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18CFA7-EDD0-491E-9272-4ABF7E405519}"/>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E149F6E7-3B60-4AAE-AA4A-FA7F8DE4BFA5}"/>
              </a:ext>
            </a:extLst>
          </p:cNvPr>
          <p:cNvSpPr>
            <a:spLocks noGrp="1"/>
          </p:cNvSpPr>
          <p:nvPr>
            <p:ph type="title"/>
          </p:nvPr>
        </p:nvSpPr>
        <p:spPr/>
        <p:txBody>
          <a:bodyPr/>
          <a:lstStyle/>
          <a:p>
            <a:r>
              <a:rPr lang="en-US" dirty="0"/>
              <a:t>Configuring Alma and  Rapid </a:t>
            </a:r>
          </a:p>
        </p:txBody>
      </p:sp>
      <p:pic>
        <p:nvPicPr>
          <p:cNvPr id="5" name="Content Placeholder 4">
            <a:extLst>
              <a:ext uri="{FF2B5EF4-FFF2-40B4-BE49-F238E27FC236}">
                <a16:creationId xmlns:a16="http://schemas.microsoft.com/office/drawing/2014/main" id="{E5954F01-7BF3-400F-A727-09B62B0B7B2A}"/>
              </a:ext>
            </a:extLst>
          </p:cNvPr>
          <p:cNvPicPr>
            <a:picLocks noGrp="1" noChangeAspect="1"/>
          </p:cNvPicPr>
          <p:nvPr>
            <p:ph idx="1"/>
          </p:nvPr>
        </p:nvPicPr>
        <p:blipFill>
          <a:blip r:embed="rId2"/>
          <a:stretch>
            <a:fillRect/>
          </a:stretch>
        </p:blipFill>
        <p:spPr>
          <a:xfrm>
            <a:off x="406872" y="1324443"/>
            <a:ext cx="2390775" cy="3028950"/>
          </a:xfrm>
          <a:prstGeom prst="rect">
            <a:avLst/>
          </a:prstGeom>
          <a:ln w="12700">
            <a:solidFill>
              <a:schemeClr val="tx1"/>
            </a:solidFill>
          </a:ln>
        </p:spPr>
      </p:pic>
      <p:pic>
        <p:nvPicPr>
          <p:cNvPr id="7" name="Picture 6">
            <a:extLst>
              <a:ext uri="{FF2B5EF4-FFF2-40B4-BE49-F238E27FC236}">
                <a16:creationId xmlns:a16="http://schemas.microsoft.com/office/drawing/2014/main" id="{5DFF4F2B-069D-4F6F-B18F-70480932B9EA}"/>
              </a:ext>
            </a:extLst>
          </p:cNvPr>
          <p:cNvPicPr>
            <a:picLocks noChangeAspect="1"/>
          </p:cNvPicPr>
          <p:nvPr/>
        </p:nvPicPr>
        <p:blipFill>
          <a:blip r:embed="rId3"/>
          <a:stretch>
            <a:fillRect/>
          </a:stretch>
        </p:blipFill>
        <p:spPr>
          <a:xfrm>
            <a:off x="5090753" y="610909"/>
            <a:ext cx="3762375" cy="4210050"/>
          </a:xfrm>
          <a:prstGeom prst="rect">
            <a:avLst/>
          </a:prstGeom>
          <a:ln w="12700">
            <a:solidFill>
              <a:schemeClr val="tx1"/>
            </a:solidFill>
          </a:ln>
        </p:spPr>
      </p:pic>
      <p:pic>
        <p:nvPicPr>
          <p:cNvPr id="6" name="Picture 5">
            <a:extLst>
              <a:ext uri="{FF2B5EF4-FFF2-40B4-BE49-F238E27FC236}">
                <a16:creationId xmlns:a16="http://schemas.microsoft.com/office/drawing/2014/main" id="{33BD2765-650F-4BF4-91E9-D7C54A948437}"/>
              </a:ext>
            </a:extLst>
          </p:cNvPr>
          <p:cNvPicPr>
            <a:picLocks noChangeAspect="1"/>
          </p:cNvPicPr>
          <p:nvPr/>
        </p:nvPicPr>
        <p:blipFill>
          <a:blip r:embed="rId4"/>
          <a:stretch>
            <a:fillRect/>
          </a:stretch>
        </p:blipFill>
        <p:spPr>
          <a:xfrm>
            <a:off x="3131840" y="1275606"/>
            <a:ext cx="5812135" cy="1494187"/>
          </a:xfrm>
          <a:prstGeom prst="rect">
            <a:avLst/>
          </a:prstGeom>
          <a:ln w="12700">
            <a:solidFill>
              <a:schemeClr val="tx1"/>
            </a:solidFill>
          </a:ln>
        </p:spPr>
      </p:pic>
      <p:cxnSp>
        <p:nvCxnSpPr>
          <p:cNvPr id="9" name="Straight Arrow Connector 8">
            <a:extLst>
              <a:ext uri="{FF2B5EF4-FFF2-40B4-BE49-F238E27FC236}">
                <a16:creationId xmlns:a16="http://schemas.microsoft.com/office/drawing/2014/main" id="{2E876F96-F33B-4F3D-8C3E-8B48B427EE67}"/>
              </a:ext>
            </a:extLst>
          </p:cNvPr>
          <p:cNvCxnSpPr>
            <a:cxnSpLocks/>
          </p:cNvCxnSpPr>
          <p:nvPr/>
        </p:nvCxnSpPr>
        <p:spPr>
          <a:xfrm flipH="1">
            <a:off x="5868144" y="2022699"/>
            <a:ext cx="2376264" cy="2119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1EF82B7-D379-44AD-8AE8-3D4524A55662}"/>
              </a:ext>
            </a:extLst>
          </p:cNvPr>
          <p:cNvSpPr/>
          <p:nvPr/>
        </p:nvSpPr>
        <p:spPr>
          <a:xfrm>
            <a:off x="7740352" y="1300201"/>
            <a:ext cx="1203623" cy="7664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30A0083-B877-41B2-84A6-F13E71CE3CB2}"/>
              </a:ext>
            </a:extLst>
          </p:cNvPr>
          <p:cNvSpPr/>
          <p:nvPr/>
        </p:nvSpPr>
        <p:spPr>
          <a:xfrm>
            <a:off x="318344" y="525909"/>
            <a:ext cx="4278800" cy="461665"/>
          </a:xfrm>
          <a:prstGeom prst="rect">
            <a:avLst/>
          </a:prstGeom>
        </p:spPr>
        <p:txBody>
          <a:bodyPr wrap="none">
            <a:spAutoFit/>
          </a:bodyPr>
          <a:lstStyle/>
          <a:p>
            <a:r>
              <a:rPr lang="en-US" sz="2400" dirty="0">
                <a:hlinkClick r:id="rId5"/>
              </a:rPr>
              <a:t>https://rapid.exlibrisgroup.com/</a:t>
            </a:r>
            <a:r>
              <a:rPr lang="en-US" sz="2400" dirty="0"/>
              <a:t> </a:t>
            </a:r>
          </a:p>
        </p:txBody>
      </p:sp>
    </p:spTree>
    <p:extLst>
      <p:ext uri="{BB962C8B-B14F-4D97-AF65-F5344CB8AC3E}">
        <p14:creationId xmlns:p14="http://schemas.microsoft.com/office/powerpoint/2010/main" val="3276576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EC747-0A5A-4588-ABDC-9D8FF9386226}"/>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41583A64-DFD2-4DE7-BFC0-73B7183B30E1}"/>
              </a:ext>
            </a:extLst>
          </p:cNvPr>
          <p:cNvSpPr>
            <a:spLocks noGrp="1"/>
          </p:cNvSpPr>
          <p:nvPr>
            <p:ph type="title"/>
          </p:nvPr>
        </p:nvSpPr>
        <p:spPr/>
        <p:txBody>
          <a:bodyPr/>
          <a:lstStyle/>
          <a:p>
            <a:r>
              <a:rPr lang="en-US" dirty="0"/>
              <a:t>Workflow Profile (optional)</a:t>
            </a:r>
          </a:p>
        </p:txBody>
      </p:sp>
      <p:pic>
        <p:nvPicPr>
          <p:cNvPr id="5" name="Content Placeholder 4">
            <a:extLst>
              <a:ext uri="{FF2B5EF4-FFF2-40B4-BE49-F238E27FC236}">
                <a16:creationId xmlns:a16="http://schemas.microsoft.com/office/drawing/2014/main" id="{ABB7154F-3C1D-4326-8710-4D1E4BF2B7EC}"/>
              </a:ext>
            </a:extLst>
          </p:cNvPr>
          <p:cNvPicPr>
            <a:picLocks noGrp="1" noChangeAspect="1"/>
          </p:cNvPicPr>
          <p:nvPr>
            <p:ph idx="1"/>
          </p:nvPr>
        </p:nvPicPr>
        <p:blipFill>
          <a:blip r:embed="rId2"/>
          <a:stretch>
            <a:fillRect/>
          </a:stretch>
        </p:blipFill>
        <p:spPr>
          <a:xfrm>
            <a:off x="1207317" y="771525"/>
            <a:ext cx="6800804" cy="3979863"/>
          </a:xfrm>
          <a:prstGeom prst="rect">
            <a:avLst/>
          </a:prstGeom>
          <a:ln w="22225">
            <a:solidFill>
              <a:schemeClr val="accent1">
                <a:shade val="50000"/>
              </a:schemeClr>
            </a:solidFill>
          </a:ln>
        </p:spPr>
      </p:pic>
    </p:spTree>
    <p:extLst>
      <p:ext uri="{BB962C8B-B14F-4D97-AF65-F5344CB8AC3E}">
        <p14:creationId xmlns:p14="http://schemas.microsoft.com/office/powerpoint/2010/main" val="2988846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FCB49A-0042-4B1C-AC0D-E8C8AB4C7CF1}"/>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988DD92E-5BAE-402D-84D1-4903DF9532D2}"/>
              </a:ext>
            </a:extLst>
          </p:cNvPr>
          <p:cNvSpPr>
            <a:spLocks noGrp="1"/>
          </p:cNvSpPr>
          <p:nvPr>
            <p:ph type="title"/>
          </p:nvPr>
        </p:nvSpPr>
        <p:spPr/>
        <p:txBody>
          <a:bodyPr/>
          <a:lstStyle/>
          <a:p>
            <a:r>
              <a:rPr lang="en-US" dirty="0"/>
              <a:t>Rota Template </a:t>
            </a:r>
          </a:p>
        </p:txBody>
      </p:sp>
      <p:sp>
        <p:nvSpPr>
          <p:cNvPr id="4" name="Content Placeholder 3">
            <a:extLst>
              <a:ext uri="{FF2B5EF4-FFF2-40B4-BE49-F238E27FC236}">
                <a16:creationId xmlns:a16="http://schemas.microsoft.com/office/drawing/2014/main" id="{45CE79A7-3939-43E9-99AB-046F87A88D89}"/>
              </a:ext>
            </a:extLst>
          </p:cNvPr>
          <p:cNvSpPr>
            <a:spLocks noGrp="1"/>
          </p:cNvSpPr>
          <p:nvPr>
            <p:ph idx="1"/>
          </p:nvPr>
        </p:nvSpPr>
        <p:spPr/>
        <p:txBody>
          <a:bodyPr/>
          <a:lstStyle/>
          <a:p>
            <a:r>
              <a:rPr lang="en-US" dirty="0"/>
              <a:t>Use the Fulfillment&gt;Resource Sharing&gt;Rota Templates menu to create the Rapid ‘rota’.</a:t>
            </a:r>
          </a:p>
          <a:p>
            <a:endParaRPr lang="en-US" dirty="0"/>
          </a:p>
        </p:txBody>
      </p:sp>
      <p:pic>
        <p:nvPicPr>
          <p:cNvPr id="5" name="Picture 4">
            <a:extLst>
              <a:ext uri="{FF2B5EF4-FFF2-40B4-BE49-F238E27FC236}">
                <a16:creationId xmlns:a16="http://schemas.microsoft.com/office/drawing/2014/main" id="{77849B76-604A-4F0B-9FAF-E82E3C562E2F}"/>
              </a:ext>
            </a:extLst>
          </p:cNvPr>
          <p:cNvPicPr/>
          <p:nvPr/>
        </p:nvPicPr>
        <p:blipFill>
          <a:blip r:embed="rId2"/>
          <a:stretch>
            <a:fillRect/>
          </a:stretch>
        </p:blipFill>
        <p:spPr>
          <a:xfrm>
            <a:off x="683568" y="1635646"/>
            <a:ext cx="6810584" cy="2145328"/>
          </a:xfrm>
          <a:prstGeom prst="rect">
            <a:avLst/>
          </a:prstGeom>
          <a:ln>
            <a:solidFill>
              <a:schemeClr val="accent1"/>
            </a:solidFill>
          </a:ln>
        </p:spPr>
      </p:pic>
    </p:spTree>
    <p:extLst>
      <p:ext uri="{BB962C8B-B14F-4D97-AF65-F5344CB8AC3E}">
        <p14:creationId xmlns:p14="http://schemas.microsoft.com/office/powerpoint/2010/main" val="607274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DF970E-38D0-472E-81D3-1684B2C4CB93}"/>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92010040-311F-4FAD-97BC-3AFD4D7209E3}"/>
              </a:ext>
            </a:extLst>
          </p:cNvPr>
          <p:cNvSpPr>
            <a:spLocks noGrp="1"/>
          </p:cNvSpPr>
          <p:nvPr>
            <p:ph type="title"/>
          </p:nvPr>
        </p:nvSpPr>
        <p:spPr/>
        <p:txBody>
          <a:bodyPr/>
          <a:lstStyle/>
          <a:p>
            <a:r>
              <a:rPr lang="en-US" dirty="0"/>
              <a:t>Rota Assignment Rules </a:t>
            </a:r>
          </a:p>
        </p:txBody>
      </p:sp>
      <p:sp>
        <p:nvSpPr>
          <p:cNvPr id="4" name="Content Placeholder 3">
            <a:extLst>
              <a:ext uri="{FF2B5EF4-FFF2-40B4-BE49-F238E27FC236}">
                <a16:creationId xmlns:a16="http://schemas.microsoft.com/office/drawing/2014/main" id="{4CD60288-7995-4D5F-B0D5-D197B692CCA7}"/>
              </a:ext>
            </a:extLst>
          </p:cNvPr>
          <p:cNvSpPr>
            <a:spLocks noGrp="1"/>
          </p:cNvSpPr>
          <p:nvPr>
            <p:ph idx="1"/>
          </p:nvPr>
        </p:nvSpPr>
        <p:spPr/>
        <p:txBody>
          <a:bodyPr>
            <a:normAutofit lnSpcReduction="10000"/>
          </a:bodyPr>
          <a:lstStyle/>
          <a:p>
            <a:r>
              <a:rPr lang="en-US" dirty="0"/>
              <a:t>Use the Fulfillment Configuration&gt;Resource Sharing&gt;Rota Assignment Rules menu</a:t>
            </a:r>
          </a:p>
          <a:p>
            <a:endParaRPr lang="en-US" dirty="0"/>
          </a:p>
          <a:p>
            <a:endParaRPr lang="en-US" dirty="0"/>
          </a:p>
          <a:p>
            <a:endParaRPr lang="en-US" dirty="0"/>
          </a:p>
          <a:p>
            <a:endParaRPr lang="en-US" dirty="0"/>
          </a:p>
          <a:p>
            <a:endParaRPr lang="en-US" dirty="0"/>
          </a:p>
          <a:p>
            <a:endParaRPr lang="en-US" dirty="0"/>
          </a:p>
          <a:p>
            <a:r>
              <a:rPr lang="en-US" dirty="0"/>
              <a:t>The </a:t>
            </a:r>
            <a:r>
              <a:rPr lang="en-US" dirty="0" err="1"/>
              <a:t>rota</a:t>
            </a:r>
            <a:r>
              <a:rPr lang="en-US" dirty="0"/>
              <a:t> assignment rule will automatically assign any digitally requested borrowing request to the Rapid </a:t>
            </a:r>
            <a:r>
              <a:rPr lang="en-US" dirty="0" err="1"/>
              <a:t>rota</a:t>
            </a:r>
            <a:r>
              <a:rPr lang="en-US" dirty="0"/>
              <a:t> template </a:t>
            </a:r>
          </a:p>
        </p:txBody>
      </p:sp>
      <p:pic>
        <p:nvPicPr>
          <p:cNvPr id="5" name="Picture 4">
            <a:extLst>
              <a:ext uri="{FF2B5EF4-FFF2-40B4-BE49-F238E27FC236}">
                <a16:creationId xmlns:a16="http://schemas.microsoft.com/office/drawing/2014/main" id="{4C27A7B9-5181-4BED-AEBC-16CD4CCD1FDC}"/>
              </a:ext>
            </a:extLst>
          </p:cNvPr>
          <p:cNvPicPr/>
          <p:nvPr/>
        </p:nvPicPr>
        <p:blipFill>
          <a:blip r:embed="rId2"/>
          <a:stretch>
            <a:fillRect/>
          </a:stretch>
        </p:blipFill>
        <p:spPr>
          <a:xfrm>
            <a:off x="755576" y="1707655"/>
            <a:ext cx="4320480" cy="2088232"/>
          </a:xfrm>
          <a:prstGeom prst="rect">
            <a:avLst/>
          </a:prstGeom>
          <a:ln>
            <a:solidFill>
              <a:schemeClr val="accent1"/>
            </a:solidFill>
          </a:ln>
        </p:spPr>
      </p:pic>
    </p:spTree>
    <p:extLst>
      <p:ext uri="{BB962C8B-B14F-4D97-AF65-F5344CB8AC3E}">
        <p14:creationId xmlns:p14="http://schemas.microsoft.com/office/powerpoint/2010/main" val="993763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B18683-527C-489D-BDBA-92D5DAF50DC1}"/>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70138AE-F3CA-47ED-8E94-D4A9AB80CA8E}"/>
              </a:ext>
            </a:extLst>
          </p:cNvPr>
          <p:cNvSpPr>
            <a:spLocks noGrp="1"/>
          </p:cNvSpPr>
          <p:nvPr>
            <p:ph type="title"/>
          </p:nvPr>
        </p:nvSpPr>
        <p:spPr/>
        <p:txBody>
          <a:bodyPr/>
          <a:lstStyle/>
          <a:p>
            <a:r>
              <a:rPr lang="en-US" dirty="0"/>
              <a:t>Rota Assignment Rules </a:t>
            </a:r>
          </a:p>
        </p:txBody>
      </p:sp>
      <p:sp>
        <p:nvSpPr>
          <p:cNvPr id="4" name="Content Placeholder 3">
            <a:extLst>
              <a:ext uri="{FF2B5EF4-FFF2-40B4-BE49-F238E27FC236}">
                <a16:creationId xmlns:a16="http://schemas.microsoft.com/office/drawing/2014/main" id="{8B043326-F022-4CF4-859F-CFE07662F92A}"/>
              </a:ext>
            </a:extLst>
          </p:cNvPr>
          <p:cNvSpPr>
            <a:spLocks noGrp="1"/>
          </p:cNvSpPr>
          <p:nvPr>
            <p:ph idx="1"/>
          </p:nvPr>
        </p:nvSpPr>
        <p:spPr/>
        <p:txBody>
          <a:bodyPr/>
          <a:lstStyle/>
          <a:p>
            <a:r>
              <a:rPr lang="en-US" dirty="0"/>
              <a:t>It is recommended that this rule is sequenced to be first in your list of </a:t>
            </a:r>
            <a:r>
              <a:rPr lang="en-US" dirty="0" err="1"/>
              <a:t>rota</a:t>
            </a:r>
            <a:r>
              <a:rPr lang="en-US" dirty="0"/>
              <a:t> assignment rules.</a:t>
            </a:r>
          </a:p>
          <a:p>
            <a:endParaRPr lang="en-US" dirty="0"/>
          </a:p>
        </p:txBody>
      </p:sp>
      <p:pic>
        <p:nvPicPr>
          <p:cNvPr id="5" name="Picture 4">
            <a:extLst>
              <a:ext uri="{FF2B5EF4-FFF2-40B4-BE49-F238E27FC236}">
                <a16:creationId xmlns:a16="http://schemas.microsoft.com/office/drawing/2014/main" id="{5442DBE0-8AC1-406D-99AE-14BBDEBC8D7B}"/>
              </a:ext>
            </a:extLst>
          </p:cNvPr>
          <p:cNvPicPr/>
          <p:nvPr/>
        </p:nvPicPr>
        <p:blipFill>
          <a:blip r:embed="rId2"/>
          <a:stretch>
            <a:fillRect/>
          </a:stretch>
        </p:blipFill>
        <p:spPr>
          <a:xfrm>
            <a:off x="683568" y="1923678"/>
            <a:ext cx="5904656" cy="2664296"/>
          </a:xfrm>
          <a:prstGeom prst="rect">
            <a:avLst/>
          </a:prstGeom>
          <a:ln>
            <a:solidFill>
              <a:schemeClr val="accent1"/>
            </a:solidFill>
          </a:ln>
        </p:spPr>
      </p:pic>
    </p:spTree>
    <p:extLst>
      <p:ext uri="{BB962C8B-B14F-4D97-AF65-F5344CB8AC3E}">
        <p14:creationId xmlns:p14="http://schemas.microsoft.com/office/powerpoint/2010/main" val="3654044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32B203-C440-4B51-9AEF-39D04C932A61}"/>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88361171-0E7E-46C1-87EC-65AC516CF49F}"/>
              </a:ext>
            </a:extLst>
          </p:cNvPr>
          <p:cNvSpPr>
            <a:spLocks noGrp="1"/>
          </p:cNvSpPr>
          <p:nvPr>
            <p:ph type="title"/>
          </p:nvPr>
        </p:nvSpPr>
        <p:spPr/>
        <p:txBody>
          <a:bodyPr/>
          <a:lstStyle/>
          <a:p>
            <a:r>
              <a:rPr lang="en-US" dirty="0"/>
              <a:t>Auto Send  Rules</a:t>
            </a:r>
          </a:p>
        </p:txBody>
      </p:sp>
      <p:sp>
        <p:nvSpPr>
          <p:cNvPr id="4" name="Content Placeholder 3">
            <a:extLst>
              <a:ext uri="{FF2B5EF4-FFF2-40B4-BE49-F238E27FC236}">
                <a16:creationId xmlns:a16="http://schemas.microsoft.com/office/drawing/2014/main" id="{2A82D144-4255-43E3-B904-630145CCF0F2}"/>
              </a:ext>
            </a:extLst>
          </p:cNvPr>
          <p:cNvSpPr>
            <a:spLocks noGrp="1"/>
          </p:cNvSpPr>
          <p:nvPr>
            <p:ph idx="1"/>
          </p:nvPr>
        </p:nvSpPr>
        <p:spPr>
          <a:xfrm>
            <a:off x="395536" y="771551"/>
            <a:ext cx="8424936" cy="894064"/>
          </a:xfrm>
        </p:spPr>
        <p:txBody>
          <a:bodyPr>
            <a:normAutofit fontScale="55000" lnSpcReduction="20000"/>
          </a:bodyPr>
          <a:lstStyle/>
          <a:p>
            <a:r>
              <a:rPr lang="en-US" dirty="0"/>
              <a:t>Use the Configuration &gt; Fulfillment &gt; Resource Sharing &gt; Sending Borrowing Request Rules to automatically send to Rapid</a:t>
            </a:r>
          </a:p>
          <a:p>
            <a:pPr marL="0" indent="0">
              <a:buNone/>
            </a:pPr>
            <a:br>
              <a:rPr lang="en-US" dirty="0"/>
            </a:br>
            <a:endParaRPr lang="en-US" dirty="0"/>
          </a:p>
        </p:txBody>
      </p:sp>
      <p:pic>
        <p:nvPicPr>
          <p:cNvPr id="5" name="Picture 4">
            <a:extLst>
              <a:ext uri="{FF2B5EF4-FFF2-40B4-BE49-F238E27FC236}">
                <a16:creationId xmlns:a16="http://schemas.microsoft.com/office/drawing/2014/main" id="{D18FBDAA-D6E5-4974-A05B-86B061CB87EE}"/>
              </a:ext>
            </a:extLst>
          </p:cNvPr>
          <p:cNvPicPr>
            <a:picLocks noChangeAspect="1"/>
          </p:cNvPicPr>
          <p:nvPr/>
        </p:nvPicPr>
        <p:blipFill>
          <a:blip r:embed="rId2"/>
          <a:stretch>
            <a:fillRect/>
          </a:stretch>
        </p:blipFill>
        <p:spPr>
          <a:xfrm>
            <a:off x="179512" y="1237881"/>
            <a:ext cx="7562850" cy="2781300"/>
          </a:xfrm>
          <a:prstGeom prst="rect">
            <a:avLst/>
          </a:prstGeom>
          <a:ln w="12700">
            <a:solidFill>
              <a:schemeClr val="accent1"/>
            </a:solidFill>
          </a:ln>
        </p:spPr>
      </p:pic>
      <p:pic>
        <p:nvPicPr>
          <p:cNvPr id="6" name="Picture 5">
            <a:extLst>
              <a:ext uri="{FF2B5EF4-FFF2-40B4-BE49-F238E27FC236}">
                <a16:creationId xmlns:a16="http://schemas.microsoft.com/office/drawing/2014/main" id="{865EF1F7-96A9-488B-8075-6AD656BA4E4C}"/>
              </a:ext>
            </a:extLst>
          </p:cNvPr>
          <p:cNvPicPr>
            <a:picLocks noChangeAspect="1"/>
          </p:cNvPicPr>
          <p:nvPr/>
        </p:nvPicPr>
        <p:blipFill>
          <a:blip r:embed="rId3"/>
          <a:stretch>
            <a:fillRect/>
          </a:stretch>
        </p:blipFill>
        <p:spPr>
          <a:xfrm>
            <a:off x="2639442" y="2458473"/>
            <a:ext cx="6496050" cy="2266950"/>
          </a:xfrm>
          <a:prstGeom prst="rect">
            <a:avLst/>
          </a:prstGeom>
          <a:ln w="12700">
            <a:solidFill>
              <a:schemeClr val="accent1"/>
            </a:solidFill>
          </a:ln>
        </p:spPr>
      </p:pic>
    </p:spTree>
    <p:extLst>
      <p:ext uri="{BB962C8B-B14F-4D97-AF65-F5344CB8AC3E}">
        <p14:creationId xmlns:p14="http://schemas.microsoft.com/office/powerpoint/2010/main" val="9098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10BDB-D4FC-4EF4-9DE1-1B4C6615F0DA}"/>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8362AD81-DE87-4149-8FF3-4932609E81D2}"/>
              </a:ext>
            </a:extLst>
          </p:cNvPr>
          <p:cNvSpPr>
            <a:spLocks noGrp="1"/>
          </p:cNvSpPr>
          <p:nvPr>
            <p:ph type="title"/>
          </p:nvPr>
        </p:nvSpPr>
        <p:spPr/>
        <p:txBody>
          <a:bodyPr/>
          <a:lstStyle/>
          <a:p>
            <a:r>
              <a:rPr lang="en-US" dirty="0"/>
              <a:t>Auto Send  Rules</a:t>
            </a:r>
          </a:p>
        </p:txBody>
      </p:sp>
      <p:sp>
        <p:nvSpPr>
          <p:cNvPr id="4" name="Content Placeholder 3">
            <a:extLst>
              <a:ext uri="{FF2B5EF4-FFF2-40B4-BE49-F238E27FC236}">
                <a16:creationId xmlns:a16="http://schemas.microsoft.com/office/drawing/2014/main" id="{D3C75A25-EBC2-4427-BAF1-563F9F5D0639}"/>
              </a:ext>
            </a:extLst>
          </p:cNvPr>
          <p:cNvSpPr>
            <a:spLocks noGrp="1"/>
          </p:cNvSpPr>
          <p:nvPr>
            <p:ph idx="1"/>
          </p:nvPr>
        </p:nvSpPr>
        <p:spPr/>
        <p:txBody>
          <a:bodyPr/>
          <a:lstStyle/>
          <a:p>
            <a:r>
              <a:rPr lang="en-US"/>
              <a:t>The Sending Borrowing Request Rule is activated only if the library is set up to automatically locate. The </a:t>
            </a:r>
            <a:r>
              <a:rPr lang="en-US" b="1"/>
              <a:t>Automatically activate locate profile</a:t>
            </a:r>
            <a:r>
              <a:rPr lang="en-US"/>
              <a:t> option should be selected at the Resource Sharing Library configuration (</a:t>
            </a:r>
            <a:r>
              <a:rPr lang="en-US" b="1"/>
              <a:t>General &gt; Add a Library or Edit Library Information</a:t>
            </a:r>
            <a:r>
              <a:rPr lang="en-US"/>
              <a:t>).</a:t>
            </a:r>
          </a:p>
        </p:txBody>
      </p:sp>
      <p:pic>
        <p:nvPicPr>
          <p:cNvPr id="5" name="Picture 4">
            <a:extLst>
              <a:ext uri="{FF2B5EF4-FFF2-40B4-BE49-F238E27FC236}">
                <a16:creationId xmlns:a16="http://schemas.microsoft.com/office/drawing/2014/main" id="{21BCB287-8228-45B5-A67A-6DBEFF1D6AFE}"/>
              </a:ext>
            </a:extLst>
          </p:cNvPr>
          <p:cNvPicPr>
            <a:picLocks noChangeAspect="1"/>
          </p:cNvPicPr>
          <p:nvPr/>
        </p:nvPicPr>
        <p:blipFill>
          <a:blip r:embed="rId2"/>
          <a:stretch>
            <a:fillRect/>
          </a:stretch>
        </p:blipFill>
        <p:spPr>
          <a:xfrm>
            <a:off x="4285697" y="2332831"/>
            <a:ext cx="2619375" cy="2543175"/>
          </a:xfrm>
          <a:prstGeom prst="rect">
            <a:avLst/>
          </a:prstGeom>
          <a:ln>
            <a:solidFill>
              <a:schemeClr val="accent1"/>
            </a:solidFill>
          </a:ln>
        </p:spPr>
      </p:pic>
    </p:spTree>
    <p:extLst>
      <p:ext uri="{BB962C8B-B14F-4D97-AF65-F5344CB8AC3E}">
        <p14:creationId xmlns:p14="http://schemas.microsoft.com/office/powerpoint/2010/main" val="3590682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171B15-655F-4CB9-B0AF-FC8D6936D774}"/>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8ACC7217-134E-430D-AA85-D2D9ED228E9D}"/>
              </a:ext>
            </a:extLst>
          </p:cNvPr>
          <p:cNvSpPr>
            <a:spLocks noGrp="1"/>
          </p:cNvSpPr>
          <p:nvPr>
            <p:ph type="title"/>
          </p:nvPr>
        </p:nvSpPr>
        <p:spPr/>
        <p:txBody>
          <a:bodyPr/>
          <a:lstStyle/>
          <a:p>
            <a:r>
              <a:rPr lang="en-US" dirty="0"/>
              <a:t>Other Settings </a:t>
            </a:r>
          </a:p>
        </p:txBody>
      </p:sp>
      <p:sp>
        <p:nvSpPr>
          <p:cNvPr id="4" name="Content Placeholder 3">
            <a:extLst>
              <a:ext uri="{FF2B5EF4-FFF2-40B4-BE49-F238E27FC236}">
                <a16:creationId xmlns:a16="http://schemas.microsoft.com/office/drawing/2014/main" id="{39AB6104-E01A-4217-82D2-75137BA1201A}"/>
              </a:ext>
            </a:extLst>
          </p:cNvPr>
          <p:cNvSpPr>
            <a:spLocks noGrp="1"/>
          </p:cNvSpPr>
          <p:nvPr>
            <p:ph idx="1"/>
          </p:nvPr>
        </p:nvSpPr>
        <p:spPr/>
        <p:txBody>
          <a:bodyPr>
            <a:normAutofit/>
          </a:bodyPr>
          <a:lstStyle/>
          <a:p>
            <a:r>
              <a:rPr lang="en-US" sz="1900" dirty="0"/>
              <a:t>We recommend that you set the parameter “Keep rejected request” as “borrowing” (under fulfilment configuration-&gt; other settings) </a:t>
            </a:r>
          </a:p>
          <a:p>
            <a:pPr lvl="1"/>
            <a:r>
              <a:rPr lang="en-US" sz="1600" dirty="0"/>
              <a:t>This will make sure the request will not be closed when it is rejected by Rapid </a:t>
            </a:r>
          </a:p>
          <a:p>
            <a:pPr lvl="0"/>
            <a:r>
              <a:rPr lang="en-US" sz="1900" dirty="0" err="1"/>
              <a:t>borrower_document_delivery_maximum_views</a:t>
            </a:r>
            <a:endParaRPr lang="en-US" sz="1900" dirty="0"/>
          </a:p>
          <a:p>
            <a:pPr lvl="1"/>
            <a:r>
              <a:rPr lang="en-US" sz="1600" dirty="0"/>
              <a:t>This parameter defines the number of times patrons will be able to access the link. The parameter defaults to 2</a:t>
            </a:r>
          </a:p>
          <a:p>
            <a:pPr lvl="0"/>
            <a:r>
              <a:rPr lang="en-US" sz="1900" dirty="0" err="1"/>
              <a:t>borrower_document_delivery_send_automatically</a:t>
            </a:r>
            <a:endParaRPr lang="en-US" sz="1900" dirty="0"/>
          </a:p>
          <a:p>
            <a:pPr lvl="1"/>
            <a:r>
              <a:rPr lang="en-US" sz="1600" dirty="0"/>
              <a:t>This parameter defines whether the email to the patron will be sent automatically when a document is received on the borrower side. The default is set to true </a:t>
            </a:r>
          </a:p>
          <a:p>
            <a:pPr lvl="0"/>
            <a:r>
              <a:rPr lang="en-US" sz="1900" dirty="0" err="1"/>
              <a:t>Delivery_cleanup_days</a:t>
            </a:r>
            <a:endParaRPr lang="en-US" sz="1900" dirty="0"/>
          </a:p>
          <a:p>
            <a:pPr lvl="1"/>
            <a:r>
              <a:rPr lang="en-US" sz="1600" dirty="0"/>
              <a:t>This parameter defines the number of days after which digital file will be automatically removed. The default is 30 and maximum is 90 days</a:t>
            </a:r>
          </a:p>
          <a:p>
            <a:endParaRPr lang="en-US" sz="2200" dirty="0"/>
          </a:p>
          <a:p>
            <a:endParaRPr lang="en-US" sz="2200" dirty="0"/>
          </a:p>
        </p:txBody>
      </p:sp>
    </p:spTree>
    <p:extLst>
      <p:ext uri="{BB962C8B-B14F-4D97-AF65-F5344CB8AC3E}">
        <p14:creationId xmlns:p14="http://schemas.microsoft.com/office/powerpoint/2010/main" val="2257106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ADD39B-3E44-458F-9DEC-06C823C520E2}"/>
              </a:ext>
            </a:extLst>
          </p:cNvPr>
          <p:cNvSpPr>
            <a:spLocks noGrp="1"/>
          </p:cNvSpPr>
          <p:nvPr>
            <p:ph type="sldNum" sz="quarter" idx="10"/>
          </p:nvPr>
        </p:nvSpPr>
        <p:spPr/>
        <p:txBody>
          <a:bodyPr/>
          <a:lstStyle/>
          <a:p>
            <a:fld id="{1C146586-7EC2-481D-848F-8CE41EB2DE6C}" type="slidenum">
              <a:rPr lang="en-US" smtClean="0"/>
              <a:pPr/>
              <a:t>2</a:t>
            </a:fld>
            <a:endParaRPr lang="en-US" dirty="0"/>
          </a:p>
        </p:txBody>
      </p:sp>
      <p:sp>
        <p:nvSpPr>
          <p:cNvPr id="4" name="Content Placeholder 3">
            <a:extLst>
              <a:ext uri="{FF2B5EF4-FFF2-40B4-BE49-F238E27FC236}">
                <a16:creationId xmlns:a16="http://schemas.microsoft.com/office/drawing/2014/main" id="{9DC149F4-2772-4DC6-83C5-E8C2CBAF8EA7}"/>
              </a:ext>
            </a:extLst>
          </p:cNvPr>
          <p:cNvSpPr>
            <a:spLocks noGrp="1"/>
          </p:cNvSpPr>
          <p:nvPr>
            <p:ph idx="1"/>
          </p:nvPr>
        </p:nvSpPr>
        <p:spPr/>
        <p:txBody>
          <a:bodyPr/>
          <a:lstStyle/>
          <a:p>
            <a:r>
              <a:rPr lang="en-US" dirty="0"/>
              <a:t>The “flavors” of Alma resource sharing</a:t>
            </a:r>
          </a:p>
          <a:p>
            <a:r>
              <a:rPr lang="en-US" dirty="0"/>
              <a:t>The advantages of working with Alma &amp; Rapid </a:t>
            </a:r>
          </a:p>
          <a:p>
            <a:r>
              <a:rPr lang="en-US" dirty="0"/>
              <a:t>The Alma twist – how we’ve improved on the Alma/Rapid workflow</a:t>
            </a:r>
          </a:p>
          <a:p>
            <a:r>
              <a:rPr lang="en-US" dirty="0"/>
              <a:t>Configuring Alma and Rapid</a:t>
            </a:r>
          </a:p>
          <a:p>
            <a:r>
              <a:rPr lang="en-US" dirty="0"/>
              <a:t>Q&amp;A</a:t>
            </a:r>
          </a:p>
          <a:p>
            <a:endParaRPr lang="en-US" dirty="0"/>
          </a:p>
        </p:txBody>
      </p:sp>
    </p:spTree>
    <p:extLst>
      <p:ext uri="{BB962C8B-B14F-4D97-AF65-F5344CB8AC3E}">
        <p14:creationId xmlns:p14="http://schemas.microsoft.com/office/powerpoint/2010/main" val="3267142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197ABA-09F3-487A-BEA8-B8ACE8B8004E}"/>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BCC4C19B-715D-4121-9B26-6832ED17BAD5}"/>
              </a:ext>
            </a:extLst>
          </p:cNvPr>
          <p:cNvSpPr>
            <a:spLocks noGrp="1"/>
          </p:cNvSpPr>
          <p:nvPr>
            <p:ph type="title"/>
          </p:nvPr>
        </p:nvSpPr>
        <p:spPr/>
        <p:txBody>
          <a:bodyPr/>
          <a:lstStyle/>
          <a:p>
            <a:r>
              <a:rPr lang="en-US" dirty="0"/>
              <a:t>Configuring Alma and  Rapid</a:t>
            </a:r>
          </a:p>
        </p:txBody>
      </p:sp>
      <p:sp>
        <p:nvSpPr>
          <p:cNvPr id="4" name="Content Placeholder 3">
            <a:extLst>
              <a:ext uri="{FF2B5EF4-FFF2-40B4-BE49-F238E27FC236}">
                <a16:creationId xmlns:a16="http://schemas.microsoft.com/office/drawing/2014/main" id="{DAFEB5D0-F22C-4818-8EC6-6A746A9EF578}"/>
              </a:ext>
            </a:extLst>
          </p:cNvPr>
          <p:cNvSpPr>
            <a:spLocks noGrp="1"/>
          </p:cNvSpPr>
          <p:nvPr>
            <p:ph idx="1"/>
          </p:nvPr>
        </p:nvSpPr>
        <p:spPr/>
        <p:txBody>
          <a:bodyPr/>
          <a:lstStyle/>
          <a:p>
            <a:r>
              <a:rPr lang="en-US" dirty="0"/>
              <a:t>Set </a:t>
            </a:r>
            <a:r>
              <a:rPr lang="en-US" dirty="0" err="1"/>
              <a:t>rapidill_extended_borrowing_integration</a:t>
            </a:r>
            <a:r>
              <a:rPr lang="en-US" dirty="0"/>
              <a:t> to true for the borrower side integration</a:t>
            </a:r>
          </a:p>
          <a:p>
            <a:r>
              <a:rPr lang="en-US" dirty="0"/>
              <a:t>Set </a:t>
            </a:r>
            <a:r>
              <a:rPr lang="en-US" dirty="0" err="1"/>
              <a:t>rapidill_extended_integration</a:t>
            </a:r>
            <a:r>
              <a:rPr lang="en-US" dirty="0"/>
              <a:t> to true for </a:t>
            </a:r>
            <a:r>
              <a:rPr lang="en-US"/>
              <a:t>the lender </a:t>
            </a:r>
            <a:r>
              <a:rPr lang="en-US" dirty="0"/>
              <a:t>side integration</a:t>
            </a:r>
            <a:endParaRPr lang="he-IL" dirty="0"/>
          </a:p>
          <a:p>
            <a:endParaRPr lang="en-US" dirty="0"/>
          </a:p>
          <a:p>
            <a:r>
              <a:rPr lang="en-US" dirty="0"/>
              <a:t>Contact Ex Libris Support for the Rapid side activation</a:t>
            </a:r>
          </a:p>
        </p:txBody>
      </p:sp>
    </p:spTree>
    <p:extLst>
      <p:ext uri="{BB962C8B-B14F-4D97-AF65-F5344CB8AC3E}">
        <p14:creationId xmlns:p14="http://schemas.microsoft.com/office/powerpoint/2010/main" val="1090455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D11D6E-CD1E-4459-8CD4-8C6020F22D3E}"/>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7B0528E0-D5D5-4C5D-B90B-48FE55179616}"/>
              </a:ext>
            </a:extLst>
          </p:cNvPr>
          <p:cNvSpPr>
            <a:spLocks noGrp="1"/>
          </p:cNvSpPr>
          <p:nvPr>
            <p:ph type="title"/>
          </p:nvPr>
        </p:nvSpPr>
        <p:spPr/>
        <p:txBody>
          <a:bodyPr/>
          <a:lstStyle/>
          <a:p>
            <a:r>
              <a:rPr lang="en-US" dirty="0"/>
              <a:t>The Patron Notification</a:t>
            </a:r>
          </a:p>
        </p:txBody>
      </p:sp>
      <p:sp>
        <p:nvSpPr>
          <p:cNvPr id="4" name="Content Placeholder 3">
            <a:extLst>
              <a:ext uri="{FF2B5EF4-FFF2-40B4-BE49-F238E27FC236}">
                <a16:creationId xmlns:a16="http://schemas.microsoft.com/office/drawing/2014/main" id="{4F6E37D1-1138-49F9-A039-A175D4A2C5C5}"/>
              </a:ext>
            </a:extLst>
          </p:cNvPr>
          <p:cNvSpPr>
            <a:spLocks noGrp="1"/>
          </p:cNvSpPr>
          <p:nvPr>
            <p:ph idx="1"/>
          </p:nvPr>
        </p:nvSpPr>
        <p:spPr/>
        <p:txBody>
          <a:bodyPr/>
          <a:lstStyle/>
          <a:p>
            <a:r>
              <a:rPr lang="en-US" dirty="0"/>
              <a:t>Alma sends the </a:t>
            </a:r>
            <a:r>
              <a:rPr lang="en-US" b="1" dirty="0"/>
              <a:t>Document Delivery Notification Letter</a:t>
            </a:r>
            <a:r>
              <a:rPr lang="en-US" dirty="0"/>
              <a:t> to the patron. Refer to the </a:t>
            </a:r>
            <a:r>
              <a:rPr lang="en-US" dirty="0">
                <a:hlinkClick r:id="rId2"/>
              </a:rPr>
              <a:t>zip file</a:t>
            </a:r>
            <a:r>
              <a:rPr lang="en-US" dirty="0"/>
              <a:t> on the Developers Network </a:t>
            </a:r>
            <a:r>
              <a:rPr lang="en-US" dirty="0">
                <a:hlinkClick r:id="rId3"/>
              </a:rPr>
              <a:t>blog</a:t>
            </a:r>
            <a:r>
              <a:rPr lang="en-US" dirty="0"/>
              <a:t> for an example of the letter. </a:t>
            </a:r>
          </a:p>
          <a:p>
            <a:r>
              <a:rPr lang="en-US" dirty="0"/>
              <a:t>From </a:t>
            </a:r>
            <a:r>
              <a:rPr lang="en-US" b="1" dirty="0"/>
              <a:t>Configuration &gt; General &gt; Letters &gt; Letters Configuration</a:t>
            </a:r>
            <a:r>
              <a:rPr lang="en-US" dirty="0"/>
              <a:t>, select </a:t>
            </a:r>
            <a:r>
              <a:rPr lang="en-US" b="1" dirty="0"/>
              <a:t>Upload letter example</a:t>
            </a:r>
            <a:r>
              <a:rPr lang="en-US" dirty="0"/>
              <a:t> from the Letter Examples tab of the letter to upload this example.</a:t>
            </a:r>
          </a:p>
          <a:p>
            <a:endParaRPr lang="en-US" dirty="0"/>
          </a:p>
        </p:txBody>
      </p:sp>
    </p:spTree>
    <p:extLst>
      <p:ext uri="{BB962C8B-B14F-4D97-AF65-F5344CB8AC3E}">
        <p14:creationId xmlns:p14="http://schemas.microsoft.com/office/powerpoint/2010/main" val="110618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93F141-9D6F-48FA-A7DF-B1548B4AD465}"/>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F8EE652B-1C6D-4C04-8B43-776AB0E3B037}"/>
              </a:ext>
            </a:extLst>
          </p:cNvPr>
          <p:cNvSpPr>
            <a:spLocks noGrp="1"/>
          </p:cNvSpPr>
          <p:nvPr>
            <p:ph type="title"/>
          </p:nvPr>
        </p:nvSpPr>
        <p:spPr/>
        <p:txBody>
          <a:bodyPr/>
          <a:lstStyle/>
          <a:p>
            <a:r>
              <a:rPr lang="en-US" dirty="0"/>
              <a:t>The Patron Notification</a:t>
            </a:r>
          </a:p>
        </p:txBody>
      </p:sp>
      <p:pic>
        <p:nvPicPr>
          <p:cNvPr id="5" name="Upload letter">
            <a:hlinkClick r:id="" action="ppaction://media"/>
            <a:extLst>
              <a:ext uri="{FF2B5EF4-FFF2-40B4-BE49-F238E27FC236}">
                <a16:creationId xmlns:a16="http://schemas.microsoft.com/office/drawing/2014/main" id="{3D72C8FC-9C4D-493D-9C26-112F79F86E2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4561" y="754433"/>
            <a:ext cx="7075312" cy="3979863"/>
          </a:xfrm>
          <a:prstGeom prst="rect">
            <a:avLst/>
          </a:prstGeom>
        </p:spPr>
      </p:pic>
    </p:spTree>
    <p:extLst>
      <p:ext uri="{BB962C8B-B14F-4D97-AF65-F5344CB8AC3E}">
        <p14:creationId xmlns:p14="http://schemas.microsoft.com/office/powerpoint/2010/main" val="217202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573CF1-8A82-481D-A7C0-A93B0FCB8091}"/>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12649182-9C94-4BD9-879C-F73F37A9D22C}"/>
              </a:ext>
            </a:extLst>
          </p:cNvPr>
          <p:cNvSpPr>
            <a:spLocks noGrp="1"/>
          </p:cNvSpPr>
          <p:nvPr>
            <p:ph type="title"/>
          </p:nvPr>
        </p:nvSpPr>
        <p:spPr/>
        <p:txBody>
          <a:bodyPr/>
          <a:lstStyle/>
          <a:p>
            <a:r>
              <a:rPr lang="en-US" dirty="0"/>
              <a:t>The Patron Notification</a:t>
            </a:r>
          </a:p>
        </p:txBody>
      </p:sp>
      <p:pic>
        <p:nvPicPr>
          <p:cNvPr id="5" name="Untitled 2">
            <a:hlinkClick r:id="" action="ppaction://media"/>
            <a:extLst>
              <a:ext uri="{FF2B5EF4-FFF2-40B4-BE49-F238E27FC236}">
                <a16:creationId xmlns:a16="http://schemas.microsoft.com/office/drawing/2014/main" id="{60DC6269-D567-4162-8F72-C182A387F5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82675" y="771525"/>
            <a:ext cx="7048500" cy="3979863"/>
          </a:xfrm>
        </p:spPr>
      </p:pic>
    </p:spTree>
    <p:extLst>
      <p:ext uri="{BB962C8B-B14F-4D97-AF65-F5344CB8AC3E}">
        <p14:creationId xmlns:p14="http://schemas.microsoft.com/office/powerpoint/2010/main" val="261074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379AB1-BC1D-47D1-A104-9AF17252E53E}"/>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DE6B451A-F527-4FCB-93F8-C5A110F55FC3}"/>
              </a:ext>
            </a:extLst>
          </p:cNvPr>
          <p:cNvSpPr>
            <a:spLocks noGrp="1"/>
          </p:cNvSpPr>
          <p:nvPr>
            <p:ph type="title"/>
          </p:nvPr>
        </p:nvSpPr>
        <p:spPr/>
        <p:txBody>
          <a:bodyPr/>
          <a:lstStyle/>
          <a:p>
            <a:r>
              <a:rPr lang="en-US" dirty="0"/>
              <a:t>Setting Up Rapid as a  Lender</a:t>
            </a:r>
          </a:p>
        </p:txBody>
      </p:sp>
      <p:pic>
        <p:nvPicPr>
          <p:cNvPr id="5" name="Picture 4" descr="A picture containing drawing&#10;&#10;Description automatically generated">
            <a:extLst>
              <a:ext uri="{FF2B5EF4-FFF2-40B4-BE49-F238E27FC236}">
                <a16:creationId xmlns:a16="http://schemas.microsoft.com/office/drawing/2014/main" id="{613DA2F2-747A-4054-8136-8B2590A73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3502965"/>
            <a:ext cx="1675518" cy="1005311"/>
          </a:xfrm>
          <a:prstGeom prst="rect">
            <a:avLst/>
          </a:prstGeom>
        </p:spPr>
      </p:pic>
      <p:pic>
        <p:nvPicPr>
          <p:cNvPr id="6" name="Picture 5">
            <a:extLst>
              <a:ext uri="{FF2B5EF4-FFF2-40B4-BE49-F238E27FC236}">
                <a16:creationId xmlns:a16="http://schemas.microsoft.com/office/drawing/2014/main" id="{3F15D98A-56F8-4597-A4E8-05220BF42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772" y="3500435"/>
            <a:ext cx="1489596" cy="877232"/>
          </a:xfrm>
          <a:prstGeom prst="rect">
            <a:avLst/>
          </a:prstGeom>
        </p:spPr>
      </p:pic>
      <p:cxnSp>
        <p:nvCxnSpPr>
          <p:cNvPr id="8" name="Straight Arrow Connector 7">
            <a:extLst>
              <a:ext uri="{FF2B5EF4-FFF2-40B4-BE49-F238E27FC236}">
                <a16:creationId xmlns:a16="http://schemas.microsoft.com/office/drawing/2014/main" id="{AFFC609B-8059-458E-B2DB-0DC953B05ED0}"/>
              </a:ext>
            </a:extLst>
          </p:cNvPr>
          <p:cNvCxnSpPr/>
          <p:nvPr/>
        </p:nvCxnSpPr>
        <p:spPr>
          <a:xfrm flipH="1">
            <a:off x="4427984" y="3507854"/>
            <a:ext cx="15841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5914F7-DDEF-4C0D-B50E-6BF57E6F003F}"/>
              </a:ext>
            </a:extLst>
          </p:cNvPr>
          <p:cNvCxnSpPr/>
          <p:nvPr/>
        </p:nvCxnSpPr>
        <p:spPr>
          <a:xfrm flipH="1">
            <a:off x="4427984" y="3867894"/>
            <a:ext cx="15841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1D0CC9A-518C-4A20-B713-CE87A0C3BB5F}"/>
              </a:ext>
            </a:extLst>
          </p:cNvPr>
          <p:cNvCxnSpPr/>
          <p:nvPr/>
        </p:nvCxnSpPr>
        <p:spPr>
          <a:xfrm flipH="1">
            <a:off x="4427984" y="4227934"/>
            <a:ext cx="15841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0F45BE2-65CB-4BF4-9B66-A6F420AC3DDD}"/>
              </a:ext>
            </a:extLst>
          </p:cNvPr>
          <p:cNvCxnSpPr/>
          <p:nvPr/>
        </p:nvCxnSpPr>
        <p:spPr>
          <a:xfrm flipH="1">
            <a:off x="4427984" y="4587974"/>
            <a:ext cx="15841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53502AF1-B09B-48C1-BBA1-77288E8FF2ED}"/>
              </a:ext>
            </a:extLst>
          </p:cNvPr>
          <p:cNvSpPr>
            <a:spLocks noGrp="1"/>
          </p:cNvSpPr>
          <p:nvPr>
            <p:ph idx="1"/>
          </p:nvPr>
        </p:nvSpPr>
        <p:spPr>
          <a:xfrm>
            <a:off x="395536" y="771550"/>
            <a:ext cx="8424936" cy="3979385"/>
          </a:xfrm>
        </p:spPr>
        <p:txBody>
          <a:bodyPr/>
          <a:lstStyle/>
          <a:p>
            <a:r>
              <a:rPr lang="en-US" dirty="0"/>
              <a:t>Rapid requires knowledge about your inventory for two purposes:</a:t>
            </a:r>
          </a:p>
          <a:p>
            <a:pPr lvl="1"/>
            <a:r>
              <a:rPr lang="en-US" dirty="0"/>
              <a:t>Properly allocate lending requests to your library</a:t>
            </a:r>
          </a:p>
          <a:p>
            <a:pPr lvl="1"/>
            <a:r>
              <a:rPr lang="en-US" dirty="0"/>
              <a:t>Block borrowing requests if you own the resource locally</a:t>
            </a:r>
          </a:p>
          <a:p>
            <a:r>
              <a:rPr lang="en-US" dirty="0"/>
              <a:t>Therefore, it is recommended that you upload all inventory to Rapid</a:t>
            </a:r>
            <a:r>
              <a:rPr lang="en-US"/>
              <a:t>, not </a:t>
            </a:r>
            <a:r>
              <a:rPr lang="en-US" dirty="0"/>
              <a:t>just the lendable inventory</a:t>
            </a:r>
          </a:p>
          <a:p>
            <a:endParaRPr lang="en-US" dirty="0"/>
          </a:p>
        </p:txBody>
      </p:sp>
    </p:spTree>
    <p:extLst>
      <p:ext uri="{BB962C8B-B14F-4D97-AF65-F5344CB8AC3E}">
        <p14:creationId xmlns:p14="http://schemas.microsoft.com/office/powerpoint/2010/main" val="574801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29A0C6-7E67-4D8F-AC4B-4531E7FBC1F0}"/>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6C7F50DC-DCF0-4EC1-A0B5-1BB2D95589F9}"/>
              </a:ext>
            </a:extLst>
          </p:cNvPr>
          <p:cNvSpPr>
            <a:spLocks noGrp="1"/>
          </p:cNvSpPr>
          <p:nvPr>
            <p:ph type="title"/>
          </p:nvPr>
        </p:nvSpPr>
        <p:spPr/>
        <p:txBody>
          <a:bodyPr/>
          <a:lstStyle/>
          <a:p>
            <a:r>
              <a:rPr lang="en-US" dirty="0"/>
              <a:t>Setting Up Rapid as a  Lender</a:t>
            </a:r>
          </a:p>
        </p:txBody>
      </p:sp>
      <p:sp>
        <p:nvSpPr>
          <p:cNvPr id="4" name="Content Placeholder 3">
            <a:extLst>
              <a:ext uri="{FF2B5EF4-FFF2-40B4-BE49-F238E27FC236}">
                <a16:creationId xmlns:a16="http://schemas.microsoft.com/office/drawing/2014/main" id="{D2197BFA-C69A-410A-A0A2-257C69424B3B}"/>
              </a:ext>
            </a:extLst>
          </p:cNvPr>
          <p:cNvSpPr>
            <a:spLocks noGrp="1"/>
          </p:cNvSpPr>
          <p:nvPr>
            <p:ph idx="1"/>
          </p:nvPr>
        </p:nvSpPr>
        <p:spPr/>
        <p:txBody>
          <a:bodyPr/>
          <a:lstStyle/>
          <a:p>
            <a:r>
              <a:rPr lang="en-US" dirty="0"/>
              <a:t>Setting up to be a lender requires 3 configurations elements to be in place:</a:t>
            </a:r>
          </a:p>
          <a:p>
            <a:pPr lvl="1"/>
            <a:r>
              <a:rPr lang="en-US" u="sng" dirty="0">
                <a:hlinkClick r:id="rId2" tooltip="RapidILL/Implementation_Guides/Alma_Holdings_Harvest_for_RapidILL#Step_1:_Create_the_OAI_integration_profile"/>
              </a:rPr>
              <a:t>OAI integration profile</a:t>
            </a:r>
            <a:endParaRPr lang="en-US" dirty="0"/>
          </a:p>
          <a:p>
            <a:pPr lvl="1"/>
            <a:r>
              <a:rPr lang="en-US" dirty="0">
                <a:hlinkClick r:id="rId3" tooltip="RapidILL/Implementation_Guides/Alma_Holdings_Harvest_for_RapidILL#Step_2:_Create_sets"/>
              </a:rPr>
              <a:t>Sets</a:t>
            </a:r>
            <a:endParaRPr lang="en-US" dirty="0"/>
          </a:p>
          <a:p>
            <a:pPr lvl="1"/>
            <a:r>
              <a:rPr lang="en-US" dirty="0">
                <a:hlinkClick r:id="rId4" tooltip="RapidILL/Implementation_Guides/Alma_Holdings_Harvest_for_RapidILL#Step_3:_Create_publishing_profiles_for_sets"/>
              </a:rPr>
              <a:t>Publishing profiles for sets</a:t>
            </a:r>
            <a:endParaRPr lang="en-US" dirty="0"/>
          </a:p>
          <a:p>
            <a:pPr marL="457200" lvl="1" indent="0">
              <a:buNone/>
            </a:pPr>
            <a:endParaRPr lang="en-US" dirty="0"/>
          </a:p>
          <a:p>
            <a:r>
              <a:rPr lang="en-US" dirty="0"/>
              <a:t>Ex Libris has provided publishing profile templates you can localize and use</a:t>
            </a:r>
          </a:p>
          <a:p>
            <a:pPr lvl="1"/>
            <a:endParaRPr lang="en-US" dirty="0"/>
          </a:p>
        </p:txBody>
      </p:sp>
    </p:spTree>
    <p:extLst>
      <p:ext uri="{BB962C8B-B14F-4D97-AF65-F5344CB8AC3E}">
        <p14:creationId xmlns:p14="http://schemas.microsoft.com/office/powerpoint/2010/main" val="1540530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596B2D-9655-4B16-AB57-86EDADD1F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9262CD37-C914-4520-BAAE-657AA28D4D97}"/>
              </a:ext>
            </a:extLst>
          </p:cNvPr>
          <p:cNvSpPr>
            <a:spLocks noGrp="1"/>
          </p:cNvSpPr>
          <p:nvPr>
            <p:ph type="title"/>
          </p:nvPr>
        </p:nvSpPr>
        <p:spPr/>
        <p:txBody>
          <a:bodyPr/>
          <a:lstStyle/>
          <a:p>
            <a:r>
              <a:rPr lang="en-US" dirty="0"/>
              <a:t>Setting Up Rapid as a  Lender</a:t>
            </a:r>
          </a:p>
        </p:txBody>
      </p:sp>
      <p:sp>
        <p:nvSpPr>
          <p:cNvPr id="4" name="Content Placeholder 3">
            <a:extLst>
              <a:ext uri="{FF2B5EF4-FFF2-40B4-BE49-F238E27FC236}">
                <a16:creationId xmlns:a16="http://schemas.microsoft.com/office/drawing/2014/main" id="{3E79C21C-6640-4353-8F68-E073996C1C02}"/>
              </a:ext>
            </a:extLst>
          </p:cNvPr>
          <p:cNvSpPr>
            <a:spLocks noGrp="1"/>
          </p:cNvSpPr>
          <p:nvPr>
            <p:ph idx="1"/>
          </p:nvPr>
        </p:nvSpPr>
        <p:spPr>
          <a:xfrm>
            <a:off x="395536" y="771550"/>
            <a:ext cx="3456384" cy="3979385"/>
          </a:xfrm>
        </p:spPr>
        <p:txBody>
          <a:bodyPr/>
          <a:lstStyle/>
          <a:p>
            <a:r>
              <a:rPr lang="en-US" dirty="0"/>
              <a:t>Ex Libris has created profiles in the community zone.  </a:t>
            </a:r>
          </a:p>
          <a:p>
            <a:r>
              <a:rPr lang="en-US" dirty="0"/>
              <a:t>You can localize and use them</a:t>
            </a:r>
          </a:p>
          <a:p>
            <a:r>
              <a:rPr lang="en-US" dirty="0"/>
              <a:t>You will need to update the </a:t>
            </a:r>
            <a:r>
              <a:rPr lang="en-US" b="1" dirty="0"/>
              <a:t>Link Resolver Base URL </a:t>
            </a:r>
            <a:r>
              <a:rPr lang="en-US" dirty="0"/>
              <a:t>field, as explained in the document</a:t>
            </a:r>
          </a:p>
        </p:txBody>
      </p:sp>
      <p:pic>
        <p:nvPicPr>
          <p:cNvPr id="6" name="Picture 5">
            <a:extLst>
              <a:ext uri="{FF2B5EF4-FFF2-40B4-BE49-F238E27FC236}">
                <a16:creationId xmlns:a16="http://schemas.microsoft.com/office/drawing/2014/main" id="{054DB81D-DE1E-42CA-9751-8CC6978E05BE}"/>
              </a:ext>
            </a:extLst>
          </p:cNvPr>
          <p:cNvPicPr>
            <a:picLocks noChangeAspect="1"/>
          </p:cNvPicPr>
          <p:nvPr/>
        </p:nvPicPr>
        <p:blipFill>
          <a:blip r:embed="rId2"/>
          <a:stretch>
            <a:fillRect/>
          </a:stretch>
        </p:blipFill>
        <p:spPr>
          <a:xfrm>
            <a:off x="4155247" y="870895"/>
            <a:ext cx="4509492" cy="3860866"/>
          </a:xfrm>
          <a:prstGeom prst="rect">
            <a:avLst/>
          </a:prstGeom>
          <a:ln w="19050">
            <a:solidFill>
              <a:schemeClr val="accent1">
                <a:shade val="95000"/>
                <a:satMod val="105000"/>
              </a:schemeClr>
            </a:solidFill>
          </a:ln>
        </p:spPr>
      </p:pic>
    </p:spTree>
    <p:extLst>
      <p:ext uri="{BB962C8B-B14F-4D97-AF65-F5344CB8AC3E}">
        <p14:creationId xmlns:p14="http://schemas.microsoft.com/office/powerpoint/2010/main" val="341933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223A-A170-4270-A98F-F7C2166D5728}"/>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9C4ACF06-94A8-4117-9C39-B1A4E9792DE1}"/>
              </a:ext>
            </a:extLst>
          </p:cNvPr>
          <p:cNvSpPr>
            <a:spLocks noGrp="1"/>
          </p:cNvSpPr>
          <p:nvPr>
            <p:ph type="title"/>
          </p:nvPr>
        </p:nvSpPr>
        <p:spPr/>
        <p:txBody>
          <a:bodyPr/>
          <a:lstStyle/>
          <a:p>
            <a:r>
              <a:rPr lang="en-US" dirty="0"/>
              <a:t>Setting Up Rapid as a  Lender</a:t>
            </a:r>
          </a:p>
        </p:txBody>
      </p:sp>
      <p:sp>
        <p:nvSpPr>
          <p:cNvPr id="4" name="Content Placeholder 3">
            <a:extLst>
              <a:ext uri="{FF2B5EF4-FFF2-40B4-BE49-F238E27FC236}">
                <a16:creationId xmlns:a16="http://schemas.microsoft.com/office/drawing/2014/main" id="{63C9E7EF-93DD-4A08-B824-6CEBFC54C25F}"/>
              </a:ext>
            </a:extLst>
          </p:cNvPr>
          <p:cNvSpPr>
            <a:spLocks noGrp="1"/>
          </p:cNvSpPr>
          <p:nvPr>
            <p:ph idx="1"/>
          </p:nvPr>
        </p:nvSpPr>
        <p:spPr/>
        <p:txBody>
          <a:bodyPr/>
          <a:lstStyle/>
          <a:p>
            <a:r>
              <a:rPr lang="en-US" dirty="0"/>
              <a:t>Preferably, you will create separate sets for lendable and for non-lendable titles</a:t>
            </a:r>
          </a:p>
          <a:p>
            <a:r>
              <a:rPr lang="en-US" dirty="0"/>
              <a:t>In case of physical items, this is likely to depend on the locations of the items, so that the sets depend on the locations</a:t>
            </a:r>
          </a:p>
        </p:txBody>
      </p:sp>
      <p:pic>
        <p:nvPicPr>
          <p:cNvPr id="5" name="Picture 4">
            <a:extLst>
              <a:ext uri="{FF2B5EF4-FFF2-40B4-BE49-F238E27FC236}">
                <a16:creationId xmlns:a16="http://schemas.microsoft.com/office/drawing/2014/main" id="{09DF4C3C-9E82-4D2C-A176-DF2D4F86C91D}"/>
              </a:ext>
            </a:extLst>
          </p:cNvPr>
          <p:cNvPicPr>
            <a:picLocks noChangeAspect="1"/>
          </p:cNvPicPr>
          <p:nvPr/>
        </p:nvPicPr>
        <p:blipFill>
          <a:blip r:embed="rId2"/>
          <a:stretch>
            <a:fillRect/>
          </a:stretch>
        </p:blipFill>
        <p:spPr>
          <a:xfrm>
            <a:off x="665813" y="2413247"/>
            <a:ext cx="7272808" cy="2337688"/>
          </a:xfrm>
          <a:prstGeom prst="rect">
            <a:avLst/>
          </a:prstGeom>
        </p:spPr>
      </p:pic>
    </p:spTree>
    <p:extLst>
      <p:ext uri="{BB962C8B-B14F-4D97-AF65-F5344CB8AC3E}">
        <p14:creationId xmlns:p14="http://schemas.microsoft.com/office/powerpoint/2010/main" val="3120475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223A-A170-4270-A98F-F7C2166D5728}"/>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9C4ACF06-94A8-4117-9C39-B1A4E9792DE1}"/>
              </a:ext>
            </a:extLst>
          </p:cNvPr>
          <p:cNvSpPr>
            <a:spLocks noGrp="1"/>
          </p:cNvSpPr>
          <p:nvPr>
            <p:ph type="title"/>
          </p:nvPr>
        </p:nvSpPr>
        <p:spPr/>
        <p:txBody>
          <a:bodyPr/>
          <a:lstStyle/>
          <a:p>
            <a:r>
              <a:rPr lang="en-US" dirty="0"/>
              <a:t>Setting Up Rapid as a  Lender</a:t>
            </a:r>
          </a:p>
        </p:txBody>
      </p:sp>
      <p:sp>
        <p:nvSpPr>
          <p:cNvPr id="4" name="Content Placeholder 3">
            <a:extLst>
              <a:ext uri="{FF2B5EF4-FFF2-40B4-BE49-F238E27FC236}">
                <a16:creationId xmlns:a16="http://schemas.microsoft.com/office/drawing/2014/main" id="{63C9E7EF-93DD-4A08-B824-6CEBFC54C25F}"/>
              </a:ext>
            </a:extLst>
          </p:cNvPr>
          <p:cNvSpPr>
            <a:spLocks noGrp="1"/>
          </p:cNvSpPr>
          <p:nvPr>
            <p:ph idx="1"/>
          </p:nvPr>
        </p:nvSpPr>
        <p:spPr/>
        <p:txBody>
          <a:bodyPr/>
          <a:lstStyle/>
          <a:p>
            <a:r>
              <a:rPr lang="en-US" dirty="0"/>
              <a:t>Preferably, you will create separate sets for lendable and for non-lendable titles</a:t>
            </a:r>
          </a:p>
          <a:p>
            <a:r>
              <a:rPr lang="en-US" dirty="0"/>
              <a:t>In case of electronic items, the basic query is </a:t>
            </a:r>
            <a:r>
              <a:rPr lang="en-US" dirty="0">
                <a:hlinkClick r:id="rId2"/>
              </a:rPr>
              <a:t>where (Material Type equals "Journal" AND Availability (Electronic Portfolio) equals "Available")</a:t>
            </a:r>
            <a:endParaRPr lang="en-US" dirty="0"/>
          </a:p>
          <a:p>
            <a:endParaRPr lang="en-US" dirty="0"/>
          </a:p>
        </p:txBody>
      </p:sp>
    </p:spTree>
    <p:extLst>
      <p:ext uri="{BB962C8B-B14F-4D97-AF65-F5344CB8AC3E}">
        <p14:creationId xmlns:p14="http://schemas.microsoft.com/office/powerpoint/2010/main" val="2521722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223A-A170-4270-A98F-F7C2166D5728}"/>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9C4ACF06-94A8-4117-9C39-B1A4E9792DE1}"/>
              </a:ext>
            </a:extLst>
          </p:cNvPr>
          <p:cNvSpPr>
            <a:spLocks noGrp="1"/>
          </p:cNvSpPr>
          <p:nvPr>
            <p:ph type="title"/>
          </p:nvPr>
        </p:nvSpPr>
        <p:spPr/>
        <p:txBody>
          <a:bodyPr/>
          <a:lstStyle/>
          <a:p>
            <a:r>
              <a:rPr lang="en-US" dirty="0"/>
              <a:t>Setting Up Rapid as a  Lender</a:t>
            </a:r>
          </a:p>
        </p:txBody>
      </p:sp>
      <p:sp>
        <p:nvSpPr>
          <p:cNvPr id="4" name="Content Placeholder 3">
            <a:extLst>
              <a:ext uri="{FF2B5EF4-FFF2-40B4-BE49-F238E27FC236}">
                <a16:creationId xmlns:a16="http://schemas.microsoft.com/office/drawing/2014/main" id="{63C9E7EF-93DD-4A08-B824-6CEBFC54C25F}"/>
              </a:ext>
            </a:extLst>
          </p:cNvPr>
          <p:cNvSpPr>
            <a:spLocks noGrp="1"/>
          </p:cNvSpPr>
          <p:nvPr>
            <p:ph idx="1"/>
          </p:nvPr>
        </p:nvSpPr>
        <p:spPr/>
        <p:txBody>
          <a:bodyPr/>
          <a:lstStyle/>
          <a:p>
            <a:r>
              <a:rPr lang="en-US" dirty="0"/>
              <a:t>Preferably, you will create separate sets for lendable and for non-lendable titles</a:t>
            </a:r>
          </a:p>
          <a:p>
            <a:r>
              <a:rPr lang="en-US" dirty="0"/>
              <a:t>In case of electronic items, it is recommended to manage another attribute on the collections that identifies whether the  collection is lendable or not, for example the Internal Description</a:t>
            </a:r>
          </a:p>
          <a:p>
            <a:endParaRPr lang="en-US" dirty="0"/>
          </a:p>
        </p:txBody>
      </p:sp>
      <p:pic>
        <p:nvPicPr>
          <p:cNvPr id="5" name="Picture 4">
            <a:extLst>
              <a:ext uri="{FF2B5EF4-FFF2-40B4-BE49-F238E27FC236}">
                <a16:creationId xmlns:a16="http://schemas.microsoft.com/office/drawing/2014/main" id="{F762768A-30D0-4909-BF2B-3CD5449B2F9E}"/>
              </a:ext>
            </a:extLst>
          </p:cNvPr>
          <p:cNvPicPr>
            <a:picLocks noChangeAspect="1"/>
          </p:cNvPicPr>
          <p:nvPr/>
        </p:nvPicPr>
        <p:blipFill>
          <a:blip r:embed="rId2"/>
          <a:stretch>
            <a:fillRect/>
          </a:stretch>
        </p:blipFill>
        <p:spPr>
          <a:xfrm>
            <a:off x="2915816" y="2763896"/>
            <a:ext cx="5113412" cy="2235056"/>
          </a:xfrm>
          <a:prstGeom prst="rect">
            <a:avLst/>
          </a:prstGeom>
        </p:spPr>
      </p:pic>
    </p:spTree>
    <p:extLst>
      <p:ext uri="{BB962C8B-B14F-4D97-AF65-F5344CB8AC3E}">
        <p14:creationId xmlns:p14="http://schemas.microsoft.com/office/powerpoint/2010/main" val="3386324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C6C545-24C0-4ADA-9F2F-8A3CE55867D9}"/>
              </a:ext>
            </a:extLst>
          </p:cNvPr>
          <p:cNvSpPr>
            <a:spLocks noGrp="1"/>
          </p:cNvSpPr>
          <p:nvPr>
            <p:ph type="sldNum" sz="quarter" idx="10"/>
          </p:nvPr>
        </p:nvSpPr>
        <p:spPr/>
        <p:txBody>
          <a:bodyPr/>
          <a:lstStyle/>
          <a:p>
            <a:fld id="{1C146586-7EC2-481D-848F-8CE41EB2DE6C}" type="slidenum">
              <a:rPr lang="en-US" smtClean="0"/>
              <a:pPr/>
              <a:t>3</a:t>
            </a:fld>
            <a:endParaRPr lang="en-US" dirty="0"/>
          </a:p>
        </p:txBody>
      </p:sp>
      <p:sp>
        <p:nvSpPr>
          <p:cNvPr id="3" name="Title 2">
            <a:extLst>
              <a:ext uri="{FF2B5EF4-FFF2-40B4-BE49-F238E27FC236}">
                <a16:creationId xmlns:a16="http://schemas.microsoft.com/office/drawing/2014/main" id="{87F505B4-EC6D-43F9-A32D-59531E55C895}"/>
              </a:ext>
            </a:extLst>
          </p:cNvPr>
          <p:cNvSpPr>
            <a:spLocks noGrp="1"/>
          </p:cNvSpPr>
          <p:nvPr>
            <p:ph type="title"/>
          </p:nvPr>
        </p:nvSpPr>
        <p:spPr/>
        <p:txBody>
          <a:bodyPr/>
          <a:lstStyle/>
          <a:p>
            <a:r>
              <a:rPr lang="en-US" dirty="0"/>
              <a:t>Alma resource sharing “flavors” (combos available) </a:t>
            </a:r>
          </a:p>
        </p:txBody>
      </p:sp>
      <p:graphicFrame>
        <p:nvGraphicFramePr>
          <p:cNvPr id="5" name="Content Placeholder 4">
            <a:extLst>
              <a:ext uri="{FF2B5EF4-FFF2-40B4-BE49-F238E27FC236}">
                <a16:creationId xmlns:a16="http://schemas.microsoft.com/office/drawing/2014/main" id="{8755877F-2C65-4D1C-A99E-057683637576}"/>
              </a:ext>
            </a:extLst>
          </p:cNvPr>
          <p:cNvGraphicFramePr>
            <a:graphicFrameLocks noGrp="1"/>
          </p:cNvGraphicFramePr>
          <p:nvPr>
            <p:ph idx="1"/>
            <p:extLst>
              <p:ext uri="{D42A27DB-BD31-4B8C-83A1-F6EECF244321}">
                <p14:modId xmlns:p14="http://schemas.microsoft.com/office/powerpoint/2010/main" val="136660342"/>
              </p:ext>
            </p:extLst>
          </p:nvPr>
        </p:nvGraphicFramePr>
        <p:xfrm>
          <a:off x="395288" y="646479"/>
          <a:ext cx="8424860" cy="4023360"/>
        </p:xfrm>
        <a:graphic>
          <a:graphicData uri="http://schemas.openxmlformats.org/drawingml/2006/table">
            <a:tbl>
              <a:tblPr firstRow="1" bandRow="1">
                <a:tableStyleId>{5C22544A-7EE6-4342-B048-85BDC9FD1C3A}</a:tableStyleId>
              </a:tblPr>
              <a:tblGrid>
                <a:gridCol w="1684972">
                  <a:extLst>
                    <a:ext uri="{9D8B030D-6E8A-4147-A177-3AD203B41FA5}">
                      <a16:colId xmlns:a16="http://schemas.microsoft.com/office/drawing/2014/main" val="4290688233"/>
                    </a:ext>
                  </a:extLst>
                </a:gridCol>
                <a:gridCol w="1684972">
                  <a:extLst>
                    <a:ext uri="{9D8B030D-6E8A-4147-A177-3AD203B41FA5}">
                      <a16:colId xmlns:a16="http://schemas.microsoft.com/office/drawing/2014/main" val="4092436993"/>
                    </a:ext>
                  </a:extLst>
                </a:gridCol>
                <a:gridCol w="1684972">
                  <a:extLst>
                    <a:ext uri="{9D8B030D-6E8A-4147-A177-3AD203B41FA5}">
                      <a16:colId xmlns:a16="http://schemas.microsoft.com/office/drawing/2014/main" val="1816349454"/>
                    </a:ext>
                  </a:extLst>
                </a:gridCol>
                <a:gridCol w="1684972">
                  <a:extLst>
                    <a:ext uri="{9D8B030D-6E8A-4147-A177-3AD203B41FA5}">
                      <a16:colId xmlns:a16="http://schemas.microsoft.com/office/drawing/2014/main" val="421613979"/>
                    </a:ext>
                  </a:extLst>
                </a:gridCol>
                <a:gridCol w="1684972">
                  <a:extLst>
                    <a:ext uri="{9D8B030D-6E8A-4147-A177-3AD203B41FA5}">
                      <a16:colId xmlns:a16="http://schemas.microsoft.com/office/drawing/2014/main" val="1645592299"/>
                    </a:ext>
                  </a:extLst>
                </a:gridCol>
              </a:tblGrid>
              <a:tr h="615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445469"/>
                        </a:solidFill>
                        <a:latin typeface="Calibri Light" panose="020F0302020204030204" pitchFamily="34" charset="0"/>
                        <a:ea typeface="ＭＳ Ｐゴシック" charset="0"/>
                        <a:cs typeface="Calibri Light" panose="020F0302020204030204" pitchFamily="34" charset="0"/>
                        <a:sym typeface="Helvetica"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Calibri Light" panose="020F0302020204030204" pitchFamily="34" charset="0"/>
                          <a:ea typeface="ＭＳ Ｐゴシック" charset="0"/>
                          <a:cs typeface="Calibri Light" panose="020F0302020204030204" pitchFamily="34" charset="0"/>
                          <a:sym typeface="Helvetica" charset="0"/>
                        </a:rPr>
                        <a:t>Classic</a:t>
                      </a:r>
                    </a:p>
                  </a:txBody>
                  <a:tcPr anchor="ctr">
                    <a:solidFill>
                      <a:srgbClr val="24357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Calibri Light" panose="020F0302020204030204" pitchFamily="34" charset="0"/>
                          <a:ea typeface="ＭＳ Ｐゴシック" charset="0"/>
                          <a:cs typeface="Calibri Light" panose="020F0302020204030204" pitchFamily="34" charset="0"/>
                          <a:sym typeface="Helvetica" charset="0"/>
                        </a:rPr>
                        <a:t>Fulfillment Network</a:t>
                      </a:r>
                    </a:p>
                  </a:txBody>
                  <a:tcPr anchor="ctr">
                    <a:solidFill>
                      <a:srgbClr val="486AE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Calibri Light" panose="020F0302020204030204" pitchFamily="34" charset="0"/>
                          <a:ea typeface="ＭＳ Ｐゴシック" charset="0"/>
                          <a:cs typeface="Calibri Light" panose="020F0302020204030204" pitchFamily="34" charset="0"/>
                          <a:sym typeface="Helvetica" charset="0"/>
                        </a:rPr>
                        <a:t>Automated FN</a:t>
                      </a:r>
                    </a:p>
                  </a:txBody>
                  <a:tcPr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Calibri Light" panose="020F0302020204030204" pitchFamily="34" charset="0"/>
                          <a:ea typeface="ＭＳ Ｐゴシック" charset="0"/>
                          <a:cs typeface="Calibri Light" panose="020F0302020204030204" pitchFamily="34" charset="0"/>
                          <a:sym typeface="Helvetica" charset="0"/>
                        </a:rPr>
                        <a:t>Broker Integration</a:t>
                      </a:r>
                    </a:p>
                  </a:txBody>
                  <a:tcPr anchor="ctr">
                    <a:solidFill>
                      <a:srgbClr val="92D3DF"/>
                    </a:solidFill>
                  </a:tcPr>
                </a:tc>
                <a:extLst>
                  <a:ext uri="{0D108BD9-81ED-4DB2-BD59-A6C34878D82A}">
                    <a16:rowId xmlns:a16="http://schemas.microsoft.com/office/drawing/2014/main" val="84791919"/>
                  </a:ext>
                </a:extLst>
              </a:tr>
              <a:tr h="556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sym typeface="Helvetica" charset="0"/>
                        </a:rPr>
                        <a:t>Partners</a:t>
                      </a:r>
                    </a:p>
                  </a:txBody>
                  <a:tcPr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Any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Consortium members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Consortium members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External provider</a:t>
                      </a:r>
                      <a:endParaRPr lang="bg-BG" sz="1600" b="1" kern="1200" dirty="0">
                        <a:solidFill>
                          <a:srgbClr val="445469"/>
                        </a:solidFill>
                        <a:latin typeface="Calibri Light" panose="020F0302020204030204" pitchFamily="34" charset="0"/>
                        <a:ea typeface="ＭＳ Ｐゴシック" charset="0"/>
                        <a:cs typeface="Calibri Light" panose="020F0302020204030204" pitchFamily="34" charset="0"/>
                      </a:endParaRPr>
                    </a:p>
                  </a:txBody>
                  <a:tcP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74895199"/>
                  </a:ext>
                </a:extLst>
              </a:tr>
              <a:tr h="556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sym typeface="Helvetica" charset="0"/>
                        </a:rPr>
                        <a:t>Loan owned &amp; managed by</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Patron’s home library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Item owner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Item owner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Patron’s home library</a:t>
                      </a: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88049464"/>
                  </a:ext>
                </a:extLst>
              </a:tr>
              <a:tr h="556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sym typeface="Helvetica" charset="0"/>
                        </a:rPr>
                        <a:t>Pickup</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Patron’s home library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Anywhere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Anywhere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Patron’s home library</a:t>
                      </a: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34078926"/>
                  </a:ext>
                </a:extLst>
              </a:tr>
              <a:tr h="791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sym typeface="Helvetica" charset="0"/>
                        </a:rPr>
                        <a:t>Patron experience</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RS request (Automated ROTA locates item)</a:t>
                      </a:r>
                      <a:endParaRPr lang="bg-BG" sz="1600" b="1" kern="1200" dirty="0">
                        <a:solidFill>
                          <a:srgbClr val="445469"/>
                        </a:solidFill>
                        <a:latin typeface="Calibri Light" panose="020F0302020204030204" pitchFamily="34" charset="0"/>
                        <a:ea typeface="ＭＳ Ｐゴシック" charset="0"/>
                        <a:cs typeface="Calibri Light" panose="020F03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Direct requesting from item owner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RS request (Automated ROTA locates item)</a:t>
                      </a:r>
                      <a:endParaRPr lang="bg-BG" sz="1600" b="1" kern="1200" dirty="0">
                        <a:solidFill>
                          <a:srgbClr val="445469"/>
                        </a:solidFill>
                        <a:latin typeface="Calibri Light" panose="020F0302020204030204" pitchFamily="34" charset="0"/>
                        <a:ea typeface="ＭＳ Ｐゴシック" charset="0"/>
                        <a:cs typeface="Calibri Light" panose="020F03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External provider</a:t>
                      </a:r>
                      <a:endParaRPr lang="bg-BG" sz="1600" b="1" kern="1200" dirty="0">
                        <a:solidFill>
                          <a:srgbClr val="445469"/>
                        </a:solidFill>
                        <a:latin typeface="Calibri Light" panose="020F0302020204030204" pitchFamily="34" charset="0"/>
                        <a:ea typeface="ＭＳ Ｐゴシック" charset="0"/>
                        <a:cs typeface="Calibri Light" panose="020F0302020204030204" pitchFamily="34" charset="0"/>
                      </a:endParaRP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35379036"/>
                  </a:ext>
                </a:extLst>
              </a:tr>
              <a:tr h="791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sym typeface="Helvetica" charset="0"/>
                        </a:rPr>
                        <a:t>Library workflows</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RS request (supports multiple protocols)</a:t>
                      </a:r>
                      <a:endParaRPr lang="bg-BG" sz="1600" b="1" kern="1200" dirty="0">
                        <a:solidFill>
                          <a:srgbClr val="445469"/>
                        </a:solidFill>
                        <a:latin typeface="Calibri Light" panose="020F0302020204030204" pitchFamily="34" charset="0"/>
                        <a:ea typeface="ＭＳ Ｐゴシック" charset="0"/>
                        <a:cs typeface="Calibri Light" panose="020F030202020403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Uses regular hold request workflows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Combines RS abilities with hold workflows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445469"/>
                          </a:solidFill>
                          <a:latin typeface="Calibri Light" panose="020F0302020204030204" pitchFamily="34" charset="0"/>
                          <a:ea typeface="ＭＳ Ｐゴシック" charset="0"/>
                          <a:cs typeface="Calibri Light" panose="020F0302020204030204" pitchFamily="34" charset="0"/>
                        </a:rPr>
                        <a:t>Can be combined as partner of last resort</a:t>
                      </a:r>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95672324"/>
                  </a:ext>
                </a:extLst>
              </a:tr>
            </a:tbl>
          </a:graphicData>
        </a:graphic>
      </p:graphicFrame>
      <p:sp>
        <p:nvSpPr>
          <p:cNvPr id="4" name="Rectangle 3">
            <a:extLst>
              <a:ext uri="{FF2B5EF4-FFF2-40B4-BE49-F238E27FC236}">
                <a16:creationId xmlns:a16="http://schemas.microsoft.com/office/drawing/2014/main" id="{903A4517-18FB-4B21-9ABC-87FFD57C6770}"/>
              </a:ext>
            </a:extLst>
          </p:cNvPr>
          <p:cNvSpPr/>
          <p:nvPr/>
        </p:nvSpPr>
        <p:spPr>
          <a:xfrm>
            <a:off x="7112668" y="646479"/>
            <a:ext cx="1728192" cy="42565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ought Bubble: Cloud 5">
            <a:extLst>
              <a:ext uri="{FF2B5EF4-FFF2-40B4-BE49-F238E27FC236}">
                <a16:creationId xmlns:a16="http://schemas.microsoft.com/office/drawing/2014/main" id="{76CFEC99-954A-4378-9164-686DD1D2D8EC}"/>
              </a:ext>
            </a:extLst>
          </p:cNvPr>
          <p:cNvSpPr/>
          <p:nvPr/>
        </p:nvSpPr>
        <p:spPr>
          <a:xfrm flipH="1">
            <a:off x="5652120" y="2774735"/>
            <a:ext cx="1024808" cy="1234182"/>
          </a:xfrm>
          <a:prstGeom prst="cloudCallout">
            <a:avLst>
              <a:gd name="adj1" fmla="val -193090"/>
              <a:gd name="adj2" fmla="val 655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0BF2691-7C66-4D58-99EE-F6AC8E9BA60A}"/>
              </a:ext>
            </a:extLst>
          </p:cNvPr>
          <p:cNvSpPr txBox="1"/>
          <p:nvPr/>
        </p:nvSpPr>
        <p:spPr>
          <a:xfrm>
            <a:off x="5779440" y="3003798"/>
            <a:ext cx="897488" cy="646331"/>
          </a:xfrm>
          <a:prstGeom prst="rect">
            <a:avLst/>
          </a:prstGeom>
          <a:noFill/>
        </p:spPr>
        <p:txBody>
          <a:bodyPr wrap="square" rtlCol="0">
            <a:spAutoFit/>
          </a:bodyPr>
          <a:lstStyle/>
          <a:p>
            <a:r>
              <a:rPr lang="en-US" dirty="0">
                <a:effectLst>
                  <a:glow rad="228600">
                    <a:schemeClr val="accent4">
                      <a:satMod val="175000"/>
                      <a:alpha val="40000"/>
                    </a:schemeClr>
                  </a:glow>
                </a:effectLst>
              </a:rPr>
              <a:t>First resort!</a:t>
            </a:r>
          </a:p>
        </p:txBody>
      </p:sp>
      <p:sp>
        <p:nvSpPr>
          <p:cNvPr id="8" name="Thought Bubble: Cloud 7">
            <a:extLst>
              <a:ext uri="{FF2B5EF4-FFF2-40B4-BE49-F238E27FC236}">
                <a16:creationId xmlns:a16="http://schemas.microsoft.com/office/drawing/2014/main" id="{2F50761A-2140-4EF6-9E2E-9BACF601EE36}"/>
              </a:ext>
            </a:extLst>
          </p:cNvPr>
          <p:cNvSpPr/>
          <p:nvPr/>
        </p:nvSpPr>
        <p:spPr>
          <a:xfrm flipH="1">
            <a:off x="5076056" y="1423977"/>
            <a:ext cx="1728192" cy="1234182"/>
          </a:xfrm>
          <a:prstGeom prst="cloudCallout">
            <a:avLst>
              <a:gd name="adj1" fmla="val -98292"/>
              <a:gd name="adj2" fmla="val 861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CCACBFC3-E47E-4B40-B6E4-414B73D037AC}"/>
              </a:ext>
            </a:extLst>
          </p:cNvPr>
          <p:cNvSpPr txBox="1"/>
          <p:nvPr/>
        </p:nvSpPr>
        <p:spPr>
          <a:xfrm>
            <a:off x="5304434" y="1709395"/>
            <a:ext cx="1499814" cy="646331"/>
          </a:xfrm>
          <a:prstGeom prst="rect">
            <a:avLst/>
          </a:prstGeom>
          <a:noFill/>
        </p:spPr>
        <p:txBody>
          <a:bodyPr wrap="square" rtlCol="0">
            <a:spAutoFit/>
          </a:bodyPr>
          <a:lstStyle/>
          <a:p>
            <a:r>
              <a:rPr lang="en-US" dirty="0">
                <a:effectLst>
                  <a:glow rad="228600">
                    <a:schemeClr val="accent4">
                      <a:satMod val="175000"/>
                      <a:alpha val="40000"/>
                    </a:schemeClr>
                  </a:glow>
                </a:effectLst>
              </a:rPr>
              <a:t>Totally in Alma/Primo !</a:t>
            </a:r>
          </a:p>
        </p:txBody>
      </p:sp>
    </p:spTree>
    <p:extLst>
      <p:ext uri="{BB962C8B-B14F-4D97-AF65-F5344CB8AC3E}">
        <p14:creationId xmlns:p14="http://schemas.microsoft.com/office/powerpoint/2010/main" val="404047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223A-A170-4270-A98F-F7C2166D5728}"/>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9C4ACF06-94A8-4117-9C39-B1A4E9792DE1}"/>
              </a:ext>
            </a:extLst>
          </p:cNvPr>
          <p:cNvSpPr>
            <a:spLocks noGrp="1"/>
          </p:cNvSpPr>
          <p:nvPr>
            <p:ph type="title"/>
          </p:nvPr>
        </p:nvSpPr>
        <p:spPr/>
        <p:txBody>
          <a:bodyPr/>
          <a:lstStyle/>
          <a:p>
            <a:r>
              <a:rPr lang="en-US" dirty="0"/>
              <a:t>Setting Up Rapid as a  Lender</a:t>
            </a:r>
          </a:p>
        </p:txBody>
      </p:sp>
      <p:sp>
        <p:nvSpPr>
          <p:cNvPr id="4" name="Content Placeholder 3">
            <a:extLst>
              <a:ext uri="{FF2B5EF4-FFF2-40B4-BE49-F238E27FC236}">
                <a16:creationId xmlns:a16="http://schemas.microsoft.com/office/drawing/2014/main" id="{63C9E7EF-93DD-4A08-B824-6CEBFC54C25F}"/>
              </a:ext>
            </a:extLst>
          </p:cNvPr>
          <p:cNvSpPr>
            <a:spLocks noGrp="1"/>
          </p:cNvSpPr>
          <p:nvPr>
            <p:ph idx="1"/>
          </p:nvPr>
        </p:nvSpPr>
        <p:spPr/>
        <p:txBody>
          <a:bodyPr/>
          <a:lstStyle/>
          <a:p>
            <a:r>
              <a:rPr lang="en-US" dirty="0"/>
              <a:t>Preferably, you will create separate sets for lendable and for non-lendable titles</a:t>
            </a:r>
          </a:p>
          <a:p>
            <a:r>
              <a:rPr lang="en-US" dirty="0"/>
              <a:t>This way you will be able to maintain a logical set that is always up to date</a:t>
            </a:r>
          </a:p>
          <a:p>
            <a:endParaRPr lang="en-US" dirty="0"/>
          </a:p>
        </p:txBody>
      </p:sp>
      <p:pic>
        <p:nvPicPr>
          <p:cNvPr id="6" name="Picture 5">
            <a:extLst>
              <a:ext uri="{FF2B5EF4-FFF2-40B4-BE49-F238E27FC236}">
                <a16:creationId xmlns:a16="http://schemas.microsoft.com/office/drawing/2014/main" id="{A9E03460-23E7-48B2-9713-48D7BF341FC9}"/>
              </a:ext>
            </a:extLst>
          </p:cNvPr>
          <p:cNvPicPr>
            <a:picLocks noChangeAspect="1"/>
          </p:cNvPicPr>
          <p:nvPr/>
        </p:nvPicPr>
        <p:blipFill>
          <a:blip r:embed="rId2"/>
          <a:stretch>
            <a:fillRect/>
          </a:stretch>
        </p:blipFill>
        <p:spPr>
          <a:xfrm>
            <a:off x="1463898" y="2426835"/>
            <a:ext cx="7296150" cy="2324100"/>
          </a:xfrm>
          <a:prstGeom prst="rect">
            <a:avLst/>
          </a:prstGeom>
        </p:spPr>
      </p:pic>
    </p:spTree>
    <p:extLst>
      <p:ext uri="{BB962C8B-B14F-4D97-AF65-F5344CB8AC3E}">
        <p14:creationId xmlns:p14="http://schemas.microsoft.com/office/powerpoint/2010/main" val="2796498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519DDF-484E-453F-8209-E1E39D309A85}"/>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46624F38-A4F2-4380-B9EF-653D21EB6F10}"/>
              </a:ext>
            </a:extLst>
          </p:cNvPr>
          <p:cNvSpPr>
            <a:spLocks noGrp="1"/>
          </p:cNvSpPr>
          <p:nvPr>
            <p:ph type="title"/>
          </p:nvPr>
        </p:nvSpPr>
        <p:spPr/>
        <p:txBody>
          <a:bodyPr/>
          <a:lstStyle/>
          <a:p>
            <a:r>
              <a:rPr lang="en-US" dirty="0"/>
              <a:t>Setting Up Rapid as a  Lender</a:t>
            </a:r>
          </a:p>
        </p:txBody>
      </p:sp>
      <p:sp>
        <p:nvSpPr>
          <p:cNvPr id="4" name="Content Placeholder 3">
            <a:extLst>
              <a:ext uri="{FF2B5EF4-FFF2-40B4-BE49-F238E27FC236}">
                <a16:creationId xmlns:a16="http://schemas.microsoft.com/office/drawing/2014/main" id="{CD72467A-C54F-4594-BD7E-DD41DE9062A8}"/>
              </a:ext>
            </a:extLst>
          </p:cNvPr>
          <p:cNvSpPr>
            <a:spLocks noGrp="1"/>
          </p:cNvSpPr>
          <p:nvPr>
            <p:ph idx="1"/>
          </p:nvPr>
        </p:nvSpPr>
        <p:spPr/>
        <p:txBody>
          <a:bodyPr/>
          <a:lstStyle/>
          <a:p>
            <a:r>
              <a:rPr lang="en-US" dirty="0"/>
              <a:t>An e-collections quick update cloud app can be used to quickly update e-collections with this attribute</a:t>
            </a:r>
          </a:p>
        </p:txBody>
      </p:sp>
      <p:pic>
        <p:nvPicPr>
          <p:cNvPr id="5" name="Picture 4">
            <a:extLst>
              <a:ext uri="{FF2B5EF4-FFF2-40B4-BE49-F238E27FC236}">
                <a16:creationId xmlns:a16="http://schemas.microsoft.com/office/drawing/2014/main" id="{77BF46F4-0B6F-4EB1-AE67-E23CBE2E0C67}"/>
              </a:ext>
            </a:extLst>
          </p:cNvPr>
          <p:cNvPicPr>
            <a:picLocks noChangeAspect="1"/>
          </p:cNvPicPr>
          <p:nvPr/>
        </p:nvPicPr>
        <p:blipFill>
          <a:blip r:embed="rId2"/>
          <a:stretch>
            <a:fillRect/>
          </a:stretch>
        </p:blipFill>
        <p:spPr>
          <a:xfrm>
            <a:off x="1745940" y="1628366"/>
            <a:ext cx="5724128" cy="3153121"/>
          </a:xfrm>
          <a:prstGeom prst="rect">
            <a:avLst/>
          </a:prstGeom>
          <a:ln w="22225">
            <a:solidFill>
              <a:schemeClr val="accent1"/>
            </a:solidFill>
          </a:ln>
        </p:spPr>
      </p:pic>
    </p:spTree>
    <p:extLst>
      <p:ext uri="{BB962C8B-B14F-4D97-AF65-F5344CB8AC3E}">
        <p14:creationId xmlns:p14="http://schemas.microsoft.com/office/powerpoint/2010/main" val="1113491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1117EE-8B15-46B7-9FC8-43FBCC4D9D9A}"/>
              </a:ext>
            </a:extLst>
          </p:cNvPr>
          <p:cNvSpPr>
            <a:spLocks noGrp="1"/>
          </p:cNvSpPr>
          <p:nvPr>
            <p:ph type="sldNum" sz="quarter" idx="10"/>
          </p:nvPr>
        </p:nvSpPr>
        <p:spPr>
          <a:xfrm>
            <a:off x="4302217" y="4812039"/>
            <a:ext cx="539567" cy="365125"/>
          </a:xfrm>
        </p:spPr>
        <p:txBody>
          <a:bodyPr anchor="ctr">
            <a:normAutofit/>
          </a:bodyPr>
          <a:lstStyle/>
          <a:p>
            <a:pPr>
              <a:spcAft>
                <a:spcPts val="600"/>
              </a:spcAft>
            </a:pPr>
            <a:fld id="{1C146586-7EC2-481D-848F-8CE41EB2DE6C}" type="slidenum">
              <a:rPr lang="en-US" smtClean="0"/>
              <a:pPr>
                <a:spcAft>
                  <a:spcPts val="600"/>
                </a:spcAft>
              </a:pPr>
              <a:t>32</a:t>
            </a:fld>
            <a:endParaRPr lang="en-US"/>
          </a:p>
        </p:txBody>
      </p:sp>
      <p:sp>
        <p:nvSpPr>
          <p:cNvPr id="3" name="Title 2">
            <a:extLst>
              <a:ext uri="{FF2B5EF4-FFF2-40B4-BE49-F238E27FC236}">
                <a16:creationId xmlns:a16="http://schemas.microsoft.com/office/drawing/2014/main" id="{4CD60D78-4F04-414E-8090-F97A96CAAE00}"/>
              </a:ext>
            </a:extLst>
          </p:cNvPr>
          <p:cNvSpPr>
            <a:spLocks noGrp="1"/>
          </p:cNvSpPr>
          <p:nvPr>
            <p:ph type="title"/>
          </p:nvPr>
        </p:nvSpPr>
        <p:spPr>
          <a:xfrm>
            <a:off x="395536" y="70415"/>
            <a:ext cx="8424936" cy="576064"/>
          </a:xfrm>
        </p:spPr>
        <p:txBody>
          <a:bodyPr anchor="ctr">
            <a:normAutofit/>
          </a:bodyPr>
          <a:lstStyle/>
          <a:p>
            <a:r>
              <a:rPr lang="en-US" dirty="0"/>
              <a:t>Workflow</a:t>
            </a:r>
          </a:p>
        </p:txBody>
      </p:sp>
      <p:pic>
        <p:nvPicPr>
          <p:cNvPr id="5" name="Rapid And Alma (2)" descr="Text, letter&#10;&#10;Description automatically generated">
            <a:hlinkClick r:id="" action="ppaction://media"/>
            <a:extLst>
              <a:ext uri="{FF2B5EF4-FFF2-40B4-BE49-F238E27FC236}">
                <a16:creationId xmlns:a16="http://schemas.microsoft.com/office/drawing/2014/main" id="{7AF8A838-1B57-4B1C-A52F-A72204506B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9975" y="771525"/>
            <a:ext cx="7075488" cy="3979863"/>
          </a:xfrm>
          <a:noFill/>
        </p:spPr>
      </p:pic>
    </p:spTree>
    <p:extLst>
      <p:ext uri="{BB962C8B-B14F-4D97-AF65-F5344CB8AC3E}">
        <p14:creationId xmlns:p14="http://schemas.microsoft.com/office/powerpoint/2010/main" val="413466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C98C8E-071B-4346-87F2-BEED5D367961}"/>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9752F214-972B-4BA0-AF1B-8EE88153A8DF}"/>
              </a:ext>
            </a:extLst>
          </p:cNvPr>
          <p:cNvSpPr>
            <a:spLocks noGrp="1"/>
          </p:cNvSpPr>
          <p:nvPr>
            <p:ph type="title"/>
          </p:nvPr>
        </p:nvSpPr>
        <p:spPr/>
        <p:txBody>
          <a:bodyPr/>
          <a:lstStyle/>
          <a:p>
            <a:r>
              <a:rPr lang="en-US" dirty="0"/>
              <a:t>Q&amp;A</a:t>
            </a:r>
          </a:p>
        </p:txBody>
      </p:sp>
      <p:sp>
        <p:nvSpPr>
          <p:cNvPr id="4" name="Content Placeholder 3">
            <a:extLst>
              <a:ext uri="{FF2B5EF4-FFF2-40B4-BE49-F238E27FC236}">
                <a16:creationId xmlns:a16="http://schemas.microsoft.com/office/drawing/2014/main" id="{467D6A3B-53E8-485B-97A0-19788D463756}"/>
              </a:ext>
            </a:extLst>
          </p:cNvPr>
          <p:cNvSpPr>
            <a:spLocks noGrp="1"/>
          </p:cNvSpPr>
          <p:nvPr>
            <p:ph idx="1"/>
          </p:nvPr>
        </p:nvSpPr>
        <p:spPr/>
        <p:txBody>
          <a:bodyPr>
            <a:normAutofit fontScale="92500" lnSpcReduction="20000"/>
          </a:bodyPr>
          <a:lstStyle/>
          <a:p>
            <a:r>
              <a:rPr lang="en-US" dirty="0"/>
              <a:t>Q: Can this setup be tested in the sandbox ?</a:t>
            </a:r>
          </a:p>
          <a:p>
            <a:endParaRPr lang="en-US" dirty="0"/>
          </a:p>
          <a:p>
            <a:r>
              <a:rPr lang="en-US" dirty="0"/>
              <a:t>A: The Rapid account is a production account. All requests processed with this account are ‘real’ requests. While technically it is possible to set up the sandbox in Alma to work with this account, it will still be production requests. This is not recommended.</a:t>
            </a:r>
          </a:p>
          <a:p>
            <a:pPr marL="177800" indent="0">
              <a:buNone/>
            </a:pPr>
            <a:r>
              <a:rPr lang="en-US" dirty="0"/>
              <a:t>Rapid can be set to start ‘slow’, i.e. minimize the number of </a:t>
            </a:r>
            <a:r>
              <a:rPr lang="en-US" b="1" dirty="0"/>
              <a:t>lending</a:t>
            </a:r>
            <a:r>
              <a:rPr lang="en-US" dirty="0"/>
              <a:t> requests that will be assigned to you until you’re comfortable with going full steam.</a:t>
            </a:r>
          </a:p>
          <a:p>
            <a:pPr marL="177800" indent="0">
              <a:buNone/>
            </a:pPr>
            <a:r>
              <a:rPr lang="en-US" dirty="0"/>
              <a:t>In Alma, it is also possible to manually route </a:t>
            </a:r>
            <a:r>
              <a:rPr lang="en-US" b="1" dirty="0"/>
              <a:t>borrowing</a:t>
            </a:r>
            <a:r>
              <a:rPr lang="en-US" dirty="0"/>
              <a:t> requests to Rapid, so you can test their full workflow before you activate the automated set up.</a:t>
            </a:r>
          </a:p>
        </p:txBody>
      </p:sp>
    </p:spTree>
    <p:extLst>
      <p:ext uri="{BB962C8B-B14F-4D97-AF65-F5344CB8AC3E}">
        <p14:creationId xmlns:p14="http://schemas.microsoft.com/office/powerpoint/2010/main" val="2611083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0C070B-A50A-465B-8386-E570F39D5FB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B2BD3D65-9359-4FDF-A942-AB1E6EC9A7E3}"/>
              </a:ext>
            </a:extLst>
          </p:cNvPr>
          <p:cNvSpPr>
            <a:spLocks noGrp="1"/>
          </p:cNvSpPr>
          <p:nvPr>
            <p:ph type="title"/>
          </p:nvPr>
        </p:nvSpPr>
        <p:spPr/>
        <p:txBody>
          <a:bodyPr/>
          <a:lstStyle/>
          <a:p>
            <a:r>
              <a:rPr lang="en-US" dirty="0"/>
              <a:t>Q&amp;A</a:t>
            </a:r>
          </a:p>
        </p:txBody>
      </p:sp>
      <p:sp>
        <p:nvSpPr>
          <p:cNvPr id="4" name="Content Placeholder 3">
            <a:extLst>
              <a:ext uri="{FF2B5EF4-FFF2-40B4-BE49-F238E27FC236}">
                <a16:creationId xmlns:a16="http://schemas.microsoft.com/office/drawing/2014/main" id="{4ECB5E2D-BFE7-44CE-AFAC-35DB98C90357}"/>
              </a:ext>
            </a:extLst>
          </p:cNvPr>
          <p:cNvSpPr>
            <a:spLocks noGrp="1"/>
          </p:cNvSpPr>
          <p:nvPr>
            <p:ph idx="1"/>
          </p:nvPr>
        </p:nvSpPr>
        <p:spPr/>
        <p:txBody>
          <a:bodyPr/>
          <a:lstStyle/>
          <a:p>
            <a:r>
              <a:rPr lang="en-US" dirty="0"/>
              <a:t>Q: What  is the process for activating the Alma/Rapid integration?</a:t>
            </a:r>
          </a:p>
          <a:p>
            <a:endParaRPr lang="en-US" dirty="0"/>
          </a:p>
          <a:p>
            <a:r>
              <a:rPr lang="en-US" dirty="0"/>
              <a:t>A: Activating the integration requires Ex Libris support activation in addition to doing your own Alma setup. One does not depend on the other. </a:t>
            </a:r>
          </a:p>
          <a:p>
            <a:r>
              <a:rPr lang="en-US" dirty="0"/>
              <a:t>It is easiest to turn on the borrowing side. The setup is minimal. This can be done in parallel to working on the holdings harvest before activating the lender side.</a:t>
            </a:r>
          </a:p>
        </p:txBody>
      </p:sp>
    </p:spTree>
    <p:extLst>
      <p:ext uri="{BB962C8B-B14F-4D97-AF65-F5344CB8AC3E}">
        <p14:creationId xmlns:p14="http://schemas.microsoft.com/office/powerpoint/2010/main" val="2998164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0C070B-A50A-465B-8386-E570F39D5FB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B2BD3D65-9359-4FDF-A942-AB1E6EC9A7E3}"/>
              </a:ext>
            </a:extLst>
          </p:cNvPr>
          <p:cNvSpPr>
            <a:spLocks noGrp="1"/>
          </p:cNvSpPr>
          <p:nvPr>
            <p:ph type="title"/>
          </p:nvPr>
        </p:nvSpPr>
        <p:spPr/>
        <p:txBody>
          <a:bodyPr/>
          <a:lstStyle/>
          <a:p>
            <a:r>
              <a:rPr lang="en-US" dirty="0"/>
              <a:t>Q&amp;A</a:t>
            </a:r>
          </a:p>
        </p:txBody>
      </p:sp>
      <p:sp>
        <p:nvSpPr>
          <p:cNvPr id="4" name="Content Placeholder 3">
            <a:extLst>
              <a:ext uri="{FF2B5EF4-FFF2-40B4-BE49-F238E27FC236}">
                <a16:creationId xmlns:a16="http://schemas.microsoft.com/office/drawing/2014/main" id="{4ECB5E2D-BFE7-44CE-AFAC-35DB98C90357}"/>
              </a:ext>
            </a:extLst>
          </p:cNvPr>
          <p:cNvSpPr>
            <a:spLocks noGrp="1"/>
          </p:cNvSpPr>
          <p:nvPr>
            <p:ph idx="1"/>
          </p:nvPr>
        </p:nvSpPr>
        <p:spPr/>
        <p:txBody>
          <a:bodyPr/>
          <a:lstStyle/>
          <a:p>
            <a:r>
              <a:rPr lang="en-US" dirty="0"/>
              <a:t>Q: What  is the process for activating the Alma/Rapid integration ? I am already using Rapid with </a:t>
            </a:r>
            <a:r>
              <a:rPr lang="en-US" dirty="0" err="1"/>
              <a:t>Relais</a:t>
            </a:r>
            <a:r>
              <a:rPr lang="en-US" dirty="0"/>
              <a:t> ILL.</a:t>
            </a:r>
          </a:p>
          <a:p>
            <a:endParaRPr lang="en-US" dirty="0"/>
          </a:p>
          <a:p>
            <a:r>
              <a:rPr lang="en-US" dirty="0"/>
              <a:t>A: We are in the process of formulating the recommended workflow for the migration process. Heads up !</a:t>
            </a:r>
          </a:p>
        </p:txBody>
      </p:sp>
    </p:spTree>
    <p:extLst>
      <p:ext uri="{BB962C8B-B14F-4D97-AF65-F5344CB8AC3E}">
        <p14:creationId xmlns:p14="http://schemas.microsoft.com/office/powerpoint/2010/main" val="135677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1EFD99-3779-4EF5-9D58-CCAAF6751926}"/>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62EE5401-209A-47BE-A3EF-423C10303F7C}"/>
              </a:ext>
            </a:extLst>
          </p:cNvPr>
          <p:cNvSpPr>
            <a:spLocks noGrp="1"/>
          </p:cNvSpPr>
          <p:nvPr>
            <p:ph type="title"/>
          </p:nvPr>
        </p:nvSpPr>
        <p:spPr/>
        <p:txBody>
          <a:bodyPr/>
          <a:lstStyle/>
          <a:p>
            <a:r>
              <a:rPr lang="en-US" dirty="0"/>
              <a:t>Q&amp;A</a:t>
            </a:r>
          </a:p>
        </p:txBody>
      </p:sp>
      <p:sp>
        <p:nvSpPr>
          <p:cNvPr id="4" name="Content Placeholder 3">
            <a:extLst>
              <a:ext uri="{FF2B5EF4-FFF2-40B4-BE49-F238E27FC236}">
                <a16:creationId xmlns:a16="http://schemas.microsoft.com/office/drawing/2014/main" id="{11015F5F-6713-474B-9C32-89EEF740E955}"/>
              </a:ext>
            </a:extLst>
          </p:cNvPr>
          <p:cNvSpPr>
            <a:spLocks noGrp="1"/>
          </p:cNvSpPr>
          <p:nvPr>
            <p:ph idx="1"/>
          </p:nvPr>
        </p:nvSpPr>
        <p:spPr/>
        <p:txBody>
          <a:bodyPr/>
          <a:lstStyle/>
          <a:p>
            <a:r>
              <a:rPr lang="en-US" dirty="0"/>
              <a:t>Q: Can the integration work with multiple Rapid ILL branches/accounts ?</a:t>
            </a:r>
          </a:p>
          <a:p>
            <a:endParaRPr lang="en-US" dirty="0"/>
          </a:p>
          <a:p>
            <a:r>
              <a:rPr lang="en-US" dirty="0"/>
              <a:t>A: Yes. You can set up multiple Rapid ILL partners in Alma. You can (but don’t have to) link them to multiple RS libraries.</a:t>
            </a:r>
          </a:p>
          <a:p>
            <a:r>
              <a:rPr lang="en-US" dirty="0"/>
              <a:t>The partners may be added to library level rotas. So, for example, a patron assigned to RS Library A will have the rota of RS Library A, which will include  the  relevant Rapid account.</a:t>
            </a:r>
          </a:p>
        </p:txBody>
      </p:sp>
    </p:spTree>
    <p:extLst>
      <p:ext uri="{BB962C8B-B14F-4D97-AF65-F5344CB8AC3E}">
        <p14:creationId xmlns:p14="http://schemas.microsoft.com/office/powerpoint/2010/main" val="1053640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172BA-4121-4397-A32F-14B07852A3B7}"/>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BDC17D02-71CD-41A9-BA0E-8A70AC9E19B0}"/>
              </a:ext>
            </a:extLst>
          </p:cNvPr>
          <p:cNvSpPr>
            <a:spLocks noGrp="1"/>
          </p:cNvSpPr>
          <p:nvPr>
            <p:ph type="title"/>
          </p:nvPr>
        </p:nvSpPr>
        <p:spPr/>
        <p:txBody>
          <a:bodyPr/>
          <a:lstStyle/>
          <a:p>
            <a:r>
              <a:rPr lang="en-US" dirty="0"/>
              <a:t>Q&amp;A</a:t>
            </a:r>
          </a:p>
        </p:txBody>
      </p:sp>
      <p:sp>
        <p:nvSpPr>
          <p:cNvPr id="4" name="Content Placeholder 3">
            <a:extLst>
              <a:ext uri="{FF2B5EF4-FFF2-40B4-BE49-F238E27FC236}">
                <a16:creationId xmlns:a16="http://schemas.microsoft.com/office/drawing/2014/main" id="{B46E4680-D256-4FE1-B72B-F575BF1F484B}"/>
              </a:ext>
            </a:extLst>
          </p:cNvPr>
          <p:cNvSpPr>
            <a:spLocks noGrp="1"/>
          </p:cNvSpPr>
          <p:nvPr>
            <p:ph idx="1"/>
          </p:nvPr>
        </p:nvSpPr>
        <p:spPr/>
        <p:txBody>
          <a:bodyPr/>
          <a:lstStyle/>
          <a:p>
            <a:r>
              <a:rPr lang="en-US" dirty="0"/>
              <a:t>Q: Can I set up off lending times in Alma/Rapido ?</a:t>
            </a:r>
          </a:p>
          <a:p>
            <a:endParaRPr lang="en-US" dirty="0"/>
          </a:p>
          <a:p>
            <a:r>
              <a:rPr lang="en-US" dirty="0"/>
              <a:t>A: Currently they are set up in Rapid. The Rapid Lending Off Times are not affected by the Alma RS library ‘Inactive Time’ set up.</a:t>
            </a:r>
          </a:p>
        </p:txBody>
      </p:sp>
    </p:spTree>
    <p:extLst>
      <p:ext uri="{BB962C8B-B14F-4D97-AF65-F5344CB8AC3E}">
        <p14:creationId xmlns:p14="http://schemas.microsoft.com/office/powerpoint/2010/main" val="2419356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Coming soon </a:t>
            </a:r>
            <a:r>
              <a:rPr lang="en-US"/>
              <a:t>to an Alma </a:t>
            </a:r>
            <a:r>
              <a:rPr lang="en-US" dirty="0"/>
              <a:t>near you…</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lstStyle/>
          <a:p>
            <a:r>
              <a:rPr lang="en-US" dirty="0"/>
              <a:t>It will be possible to override the Rapid self ownership check from Alma</a:t>
            </a:r>
          </a:p>
          <a:p>
            <a:r>
              <a:rPr lang="en-US" dirty="0"/>
              <a:t>It will be possible to set the Rapid Lending Off Time from Alma</a:t>
            </a:r>
          </a:p>
          <a:p>
            <a:endParaRPr lang="en-US" dirty="0"/>
          </a:p>
        </p:txBody>
      </p:sp>
    </p:spTree>
    <p:extLst>
      <p:ext uri="{BB962C8B-B14F-4D97-AF65-F5344CB8AC3E}">
        <p14:creationId xmlns:p14="http://schemas.microsoft.com/office/powerpoint/2010/main" val="3808909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FBF229-C599-4A23-B7CB-D49D1A797632}"/>
              </a:ext>
            </a:extLst>
          </p:cNvPr>
          <p:cNvSpPr>
            <a:spLocks noGrp="1"/>
          </p:cNvSpPr>
          <p:nvPr>
            <p:ph type="subTitle" idx="1"/>
          </p:nvPr>
        </p:nvSpPr>
        <p:spPr>
          <a:xfrm>
            <a:off x="3240685" y="2343532"/>
            <a:ext cx="3059507" cy="478380"/>
          </a:xfrm>
        </p:spPr>
        <p:txBody>
          <a:bodyPr>
            <a:normAutofit fontScale="85000" lnSpcReduction="10000"/>
          </a:bodyPr>
          <a:lstStyle/>
          <a:p>
            <a:r>
              <a:rPr lang="en-US" dirty="0"/>
              <a:t>Moshe.shechter@exlibrisgroup.com</a:t>
            </a:r>
          </a:p>
        </p:txBody>
      </p:sp>
      <p:sp>
        <p:nvSpPr>
          <p:cNvPr id="4" name="TextBox 3">
            <a:extLst>
              <a:ext uri="{FF2B5EF4-FFF2-40B4-BE49-F238E27FC236}">
                <a16:creationId xmlns:a16="http://schemas.microsoft.com/office/drawing/2014/main" id="{2DCDA0A7-6517-4F13-90AE-AAE8D711DE03}"/>
              </a:ext>
            </a:extLst>
          </p:cNvPr>
          <p:cNvSpPr txBox="1"/>
          <p:nvPr/>
        </p:nvSpPr>
        <p:spPr>
          <a:xfrm>
            <a:off x="3580404" y="1635646"/>
            <a:ext cx="2560922" cy="707886"/>
          </a:xfrm>
          <a:prstGeom prst="rect">
            <a:avLst/>
          </a:prstGeom>
          <a:noFill/>
        </p:spPr>
        <p:txBody>
          <a:bodyPr wrap="square" rtlCol="0">
            <a:spAutoFit/>
          </a:bodyPr>
          <a:lstStyle/>
          <a:p>
            <a:pPr algn="ctr"/>
            <a:r>
              <a:rPr lang="en-US" sz="4000" b="0" dirty="0">
                <a:solidFill>
                  <a:schemeClr val="accent1"/>
                </a:solidFill>
                <a:latin typeface="Calibri Light" panose="020F0302020204030204" pitchFamily="34" charset="0"/>
                <a:cs typeface="Calibri Light" panose="020F0302020204030204" pitchFamily="34" charset="0"/>
              </a:rPr>
              <a:t>Thank you!</a:t>
            </a:r>
          </a:p>
        </p:txBody>
      </p:sp>
    </p:spTree>
    <p:extLst>
      <p:ext uri="{BB962C8B-B14F-4D97-AF65-F5344CB8AC3E}">
        <p14:creationId xmlns:p14="http://schemas.microsoft.com/office/powerpoint/2010/main" val="33379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Why choose Rapid ILL resource sharing with Alma?</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normAutofit fontScale="92500" lnSpcReduction="10000"/>
          </a:bodyPr>
          <a:lstStyle/>
          <a:p>
            <a:r>
              <a:rPr lang="en-US" dirty="0"/>
              <a:t>Rapid ILL is a solution for fast and cost-effective document delivery, created by resource sharing librarians at CSU to answer the unique needs of article and book chapter loans.</a:t>
            </a:r>
          </a:p>
          <a:p>
            <a:endParaRPr lang="en-US" dirty="0"/>
          </a:p>
          <a:p>
            <a:r>
              <a:rPr lang="en-US" dirty="0"/>
              <a:t>The product has been fine tuned for accurately identifying libraries that can supply the requested </a:t>
            </a:r>
            <a:r>
              <a:rPr lang="en-US" b="1" dirty="0"/>
              <a:t>article or book chapter scan</a:t>
            </a:r>
            <a:r>
              <a:rPr lang="en-US" dirty="0"/>
              <a:t>, while considering copyrights and other library policies</a:t>
            </a:r>
          </a:p>
          <a:p>
            <a:endParaRPr lang="en-US" dirty="0"/>
          </a:p>
          <a:p>
            <a:r>
              <a:rPr lang="en-US" dirty="0"/>
              <a:t>With very high (over 95%) success rate and quick turnaround time (avg &lt;12 hours), it is a highly efficient tool that connects over 350 libraries in a network of document delivery services</a:t>
            </a:r>
          </a:p>
          <a:p>
            <a:endParaRPr lang="en-US" dirty="0"/>
          </a:p>
          <a:p>
            <a:endParaRPr lang="en-US" dirty="0"/>
          </a:p>
        </p:txBody>
      </p:sp>
    </p:spTree>
    <p:extLst>
      <p:ext uri="{BB962C8B-B14F-4D97-AF65-F5344CB8AC3E}">
        <p14:creationId xmlns:p14="http://schemas.microsoft.com/office/powerpoint/2010/main" val="2420454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Why choose Rapid ILL resource sharing with Alma?</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normAutofit/>
          </a:bodyPr>
          <a:lstStyle/>
          <a:p>
            <a:r>
              <a:rPr lang="en-US" dirty="0"/>
              <a:t>Rapid ILL is an independent product that integrates with other resource sharing systems such as </a:t>
            </a:r>
            <a:r>
              <a:rPr lang="en-US" dirty="0" err="1"/>
              <a:t>ILLiad</a:t>
            </a:r>
            <a:r>
              <a:rPr lang="en-US" dirty="0"/>
              <a:t>, Clio, </a:t>
            </a:r>
            <a:r>
              <a:rPr lang="en-US" dirty="0" err="1"/>
              <a:t>Relais</a:t>
            </a:r>
            <a:r>
              <a:rPr lang="en-US" dirty="0"/>
              <a:t>.</a:t>
            </a:r>
          </a:p>
          <a:p>
            <a:r>
              <a:rPr lang="en-US" dirty="0"/>
              <a:t>After having been acquired by Ex Libris, extensive work has been done to strengthen the Alma/Rapid ILL integration. </a:t>
            </a:r>
          </a:p>
          <a:p>
            <a:r>
              <a:rPr lang="en-US" dirty="0"/>
              <a:t>Today, the powerful Rapid engine is fully integrated with Alma for all steps of the resource sharing workflow on both borrower and lender side.</a:t>
            </a:r>
          </a:p>
          <a:p>
            <a:endParaRPr lang="en-US" dirty="0"/>
          </a:p>
          <a:p>
            <a:endParaRPr lang="en-US" dirty="0"/>
          </a:p>
        </p:txBody>
      </p:sp>
    </p:spTree>
    <p:extLst>
      <p:ext uri="{BB962C8B-B14F-4D97-AF65-F5344CB8AC3E}">
        <p14:creationId xmlns:p14="http://schemas.microsoft.com/office/powerpoint/2010/main" val="2894175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2ACA98-D302-4C9A-ADCB-5E2F1C28D131}"/>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8382667A-720F-46FF-90C5-A756B9202230}"/>
              </a:ext>
            </a:extLst>
          </p:cNvPr>
          <p:cNvSpPr>
            <a:spLocks noGrp="1"/>
          </p:cNvSpPr>
          <p:nvPr>
            <p:ph type="title"/>
          </p:nvPr>
        </p:nvSpPr>
        <p:spPr/>
        <p:txBody>
          <a:bodyPr/>
          <a:lstStyle/>
          <a:p>
            <a:r>
              <a:rPr lang="en-US" dirty="0"/>
              <a:t>Why choose Rapid ILL resource sharing with Alma?</a:t>
            </a:r>
          </a:p>
        </p:txBody>
      </p:sp>
      <p:sp>
        <p:nvSpPr>
          <p:cNvPr id="4" name="Content Placeholder 3">
            <a:extLst>
              <a:ext uri="{FF2B5EF4-FFF2-40B4-BE49-F238E27FC236}">
                <a16:creationId xmlns:a16="http://schemas.microsoft.com/office/drawing/2014/main" id="{F2F8E4E5-8EE9-426B-B648-A8DFD5E5A244}"/>
              </a:ext>
            </a:extLst>
          </p:cNvPr>
          <p:cNvSpPr>
            <a:spLocks noGrp="1"/>
          </p:cNvSpPr>
          <p:nvPr>
            <p:ph idx="1"/>
          </p:nvPr>
        </p:nvSpPr>
        <p:spPr/>
        <p:txBody>
          <a:bodyPr>
            <a:normAutofit fontScale="92500" lnSpcReduction="10000"/>
          </a:bodyPr>
          <a:lstStyle/>
          <a:p>
            <a:pPr>
              <a:buFont typeface="Wingdings" panose="05000000000000000000" pitchFamily="2" charset="2"/>
              <a:buChar char="ü"/>
            </a:pPr>
            <a:r>
              <a:rPr lang="en-US" dirty="0"/>
              <a:t>Patrons can have a single requesting experience regardless of whether their request is physical (fully managed in Alma) or digital (involves Rapid)</a:t>
            </a:r>
          </a:p>
          <a:p>
            <a:pPr>
              <a:buFont typeface="Wingdings" panose="05000000000000000000" pitchFamily="2" charset="2"/>
              <a:buChar char="ü"/>
            </a:pPr>
            <a:r>
              <a:rPr lang="en-US" dirty="0"/>
              <a:t>Staff can process all lending requests using the same Alma interface and workflows, regardless of whether Rapid is working behind the scenes or not</a:t>
            </a:r>
          </a:p>
          <a:p>
            <a:pPr>
              <a:buFont typeface="Wingdings" panose="05000000000000000000" pitchFamily="2" charset="2"/>
              <a:buChar char="ü"/>
            </a:pPr>
            <a:r>
              <a:rPr lang="en-US" dirty="0"/>
              <a:t>No need for maintenance of an additional third-party tool</a:t>
            </a:r>
          </a:p>
          <a:p>
            <a:pPr>
              <a:buFont typeface="Wingdings" panose="05000000000000000000" pitchFamily="2" charset="2"/>
              <a:buChar char="ü"/>
            </a:pPr>
            <a:r>
              <a:rPr lang="en-US" dirty="0"/>
              <a:t>Setting up the integration is simple and minimal</a:t>
            </a:r>
          </a:p>
          <a:p>
            <a:pPr>
              <a:buFont typeface="Wingdings" panose="05000000000000000000" pitchFamily="2" charset="2"/>
              <a:buChar char="ü"/>
            </a:pPr>
            <a:r>
              <a:rPr lang="en-US" dirty="0"/>
              <a:t>Rapid ILL is an engine used by Rapido as  well. Any configuration and workflow that is set up for Rapid can be re-used if and when Rapido is adopted by the library</a:t>
            </a:r>
          </a:p>
          <a:p>
            <a:endParaRPr lang="en-US" dirty="0"/>
          </a:p>
        </p:txBody>
      </p:sp>
    </p:spTree>
    <p:extLst>
      <p:ext uri="{BB962C8B-B14F-4D97-AF65-F5344CB8AC3E}">
        <p14:creationId xmlns:p14="http://schemas.microsoft.com/office/powerpoint/2010/main" val="310620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The Alma twist</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lstStyle/>
          <a:p>
            <a:r>
              <a:rPr lang="en-US" dirty="0"/>
              <a:t>Automation options  - different steps of the workflow can be automated or mediated</a:t>
            </a:r>
          </a:p>
          <a:p>
            <a:r>
              <a:rPr lang="en-US" dirty="0"/>
              <a:t>Seamless configuration of Rapid into the Alma RS configurations</a:t>
            </a:r>
          </a:p>
          <a:p>
            <a:r>
              <a:rPr lang="en-US" dirty="0"/>
              <a:t>Smooth integration with the other RS models</a:t>
            </a:r>
          </a:p>
        </p:txBody>
      </p:sp>
    </p:spTree>
    <p:extLst>
      <p:ext uri="{BB962C8B-B14F-4D97-AF65-F5344CB8AC3E}">
        <p14:creationId xmlns:p14="http://schemas.microsoft.com/office/powerpoint/2010/main" val="1901230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FFA17D-C3A0-4625-96DF-372A1E14DEE4}"/>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29" name="Slide Number Placeholder 1">
            <a:extLst>
              <a:ext uri="{FF2B5EF4-FFF2-40B4-BE49-F238E27FC236}">
                <a16:creationId xmlns:a16="http://schemas.microsoft.com/office/drawing/2014/main" id="{3F194F53-963E-4599-9808-C551BC63BF6D}"/>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146586-7EC2-481D-848F-8CE41EB2DE6C}" type="slidenum">
              <a:rPr lang="en-US" smtClean="0"/>
              <a:pPr/>
              <a:t>8</a:t>
            </a:fld>
            <a:endParaRPr lang="en-US" dirty="0"/>
          </a:p>
        </p:txBody>
      </p:sp>
      <p:sp>
        <p:nvSpPr>
          <p:cNvPr id="30" name="Title 2">
            <a:extLst>
              <a:ext uri="{FF2B5EF4-FFF2-40B4-BE49-F238E27FC236}">
                <a16:creationId xmlns:a16="http://schemas.microsoft.com/office/drawing/2014/main" id="{47B20FF8-52DD-472C-9181-0B0AD60F7989}"/>
              </a:ext>
            </a:extLst>
          </p:cNvPr>
          <p:cNvSpPr txBox="1">
            <a:spLocks/>
          </p:cNvSpPr>
          <p:nvPr/>
        </p:nvSpPr>
        <p:spPr>
          <a:xfrm>
            <a:off x="359532" y="51470"/>
            <a:ext cx="8424936" cy="57606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dirty="0"/>
              <a:t>Borrowing and lending workflow </a:t>
            </a:r>
          </a:p>
        </p:txBody>
      </p:sp>
      <p:sp>
        <p:nvSpPr>
          <p:cNvPr id="31" name="Rectangle 30">
            <a:extLst>
              <a:ext uri="{FF2B5EF4-FFF2-40B4-BE49-F238E27FC236}">
                <a16:creationId xmlns:a16="http://schemas.microsoft.com/office/drawing/2014/main" id="{F94A31B2-7301-45AC-9A2F-925C299492DD}"/>
              </a:ext>
            </a:extLst>
          </p:cNvPr>
          <p:cNvSpPr/>
          <p:nvPr/>
        </p:nvSpPr>
        <p:spPr>
          <a:xfrm>
            <a:off x="3547073" y="916098"/>
            <a:ext cx="165618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request </a:t>
            </a:r>
          </a:p>
        </p:txBody>
      </p:sp>
      <p:sp>
        <p:nvSpPr>
          <p:cNvPr id="32" name="Rectangle 31">
            <a:extLst>
              <a:ext uri="{FF2B5EF4-FFF2-40B4-BE49-F238E27FC236}">
                <a16:creationId xmlns:a16="http://schemas.microsoft.com/office/drawing/2014/main" id="{407448BB-7C13-4FDE-8D2F-34244034FB07}"/>
              </a:ext>
            </a:extLst>
          </p:cNvPr>
          <p:cNvSpPr/>
          <p:nvPr/>
        </p:nvSpPr>
        <p:spPr>
          <a:xfrm>
            <a:off x="3547073" y="1912149"/>
            <a:ext cx="1656184" cy="576064"/>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Pending </a:t>
            </a:r>
          </a:p>
        </p:txBody>
      </p:sp>
      <p:sp>
        <p:nvSpPr>
          <p:cNvPr id="33" name="TextBox 32">
            <a:extLst>
              <a:ext uri="{FF2B5EF4-FFF2-40B4-BE49-F238E27FC236}">
                <a16:creationId xmlns:a16="http://schemas.microsoft.com/office/drawing/2014/main" id="{C9993911-8E54-4BBE-BD90-3E43949EB486}"/>
              </a:ext>
            </a:extLst>
          </p:cNvPr>
          <p:cNvSpPr txBox="1"/>
          <p:nvPr/>
        </p:nvSpPr>
        <p:spPr>
          <a:xfrm>
            <a:off x="18986" y="903313"/>
            <a:ext cx="2104741" cy="707886"/>
          </a:xfrm>
          <a:prstGeom prst="rect">
            <a:avLst/>
          </a:prstGeom>
          <a:noFill/>
        </p:spPr>
        <p:txBody>
          <a:bodyPr wrap="square" rtlCol="0">
            <a:spAutoFit/>
          </a:bodyPr>
          <a:lstStyle/>
          <a:p>
            <a:r>
              <a:rPr lang="en-US" sz="2000" dirty="0">
                <a:solidFill>
                  <a:schemeClr val="accent1"/>
                </a:solidFill>
              </a:rPr>
              <a:t>Borrower actions</a:t>
            </a:r>
          </a:p>
          <a:p>
            <a:r>
              <a:rPr lang="en-US" sz="2000" dirty="0">
                <a:solidFill>
                  <a:schemeClr val="accent2"/>
                </a:solidFill>
              </a:rPr>
              <a:t>Lender actions </a:t>
            </a:r>
          </a:p>
        </p:txBody>
      </p:sp>
      <p:sp>
        <p:nvSpPr>
          <p:cNvPr id="34" name="Rectangle 33">
            <a:extLst>
              <a:ext uri="{FF2B5EF4-FFF2-40B4-BE49-F238E27FC236}">
                <a16:creationId xmlns:a16="http://schemas.microsoft.com/office/drawing/2014/main" id="{47510614-24A9-4A53-9AA5-40A89EA72D0B}"/>
              </a:ext>
            </a:extLst>
          </p:cNvPr>
          <p:cNvSpPr/>
          <p:nvPr/>
        </p:nvSpPr>
        <p:spPr>
          <a:xfrm>
            <a:off x="3537056" y="4130738"/>
            <a:ext cx="165618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Receive </a:t>
            </a:r>
          </a:p>
        </p:txBody>
      </p:sp>
      <p:sp>
        <p:nvSpPr>
          <p:cNvPr id="35" name="Rectangle 34">
            <a:extLst>
              <a:ext uri="{FF2B5EF4-FFF2-40B4-BE49-F238E27FC236}">
                <a16:creationId xmlns:a16="http://schemas.microsoft.com/office/drawing/2014/main" id="{E1288D84-D599-4155-86A8-74CD62629667}"/>
              </a:ext>
            </a:extLst>
          </p:cNvPr>
          <p:cNvSpPr/>
          <p:nvPr/>
        </p:nvSpPr>
        <p:spPr>
          <a:xfrm>
            <a:off x="1453501" y="3310632"/>
            <a:ext cx="165618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as cited</a:t>
            </a:r>
          </a:p>
        </p:txBody>
      </p:sp>
      <p:sp>
        <p:nvSpPr>
          <p:cNvPr id="36" name="Rectangle 35">
            <a:extLst>
              <a:ext uri="{FF2B5EF4-FFF2-40B4-BE49-F238E27FC236}">
                <a16:creationId xmlns:a16="http://schemas.microsoft.com/office/drawing/2014/main" id="{C221E63C-03E6-4200-B4D5-8938AFC4D815}"/>
              </a:ext>
            </a:extLst>
          </p:cNvPr>
          <p:cNvSpPr/>
          <p:nvPr/>
        </p:nvSpPr>
        <p:spPr>
          <a:xfrm>
            <a:off x="1683296" y="1653528"/>
            <a:ext cx="165618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Cancel</a:t>
            </a:r>
          </a:p>
        </p:txBody>
      </p:sp>
      <p:sp>
        <p:nvSpPr>
          <p:cNvPr id="37" name="Rectangle 36">
            <a:extLst>
              <a:ext uri="{FF2B5EF4-FFF2-40B4-BE49-F238E27FC236}">
                <a16:creationId xmlns:a16="http://schemas.microsoft.com/office/drawing/2014/main" id="{78AF7C25-1EC5-45C8-B2E7-3EFE98BB7C77}"/>
              </a:ext>
            </a:extLst>
          </p:cNvPr>
          <p:cNvSpPr/>
          <p:nvPr/>
        </p:nvSpPr>
        <p:spPr>
          <a:xfrm>
            <a:off x="5652120" y="1637260"/>
            <a:ext cx="1656184" cy="576064"/>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Bad citation</a:t>
            </a:r>
          </a:p>
        </p:txBody>
      </p:sp>
      <p:sp>
        <p:nvSpPr>
          <p:cNvPr id="38" name="Rectangle 37">
            <a:extLst>
              <a:ext uri="{FF2B5EF4-FFF2-40B4-BE49-F238E27FC236}">
                <a16:creationId xmlns:a16="http://schemas.microsoft.com/office/drawing/2014/main" id="{343425BA-8186-4693-99DB-F8E1898B47FF}"/>
              </a:ext>
            </a:extLst>
          </p:cNvPr>
          <p:cNvSpPr/>
          <p:nvPr/>
        </p:nvSpPr>
        <p:spPr>
          <a:xfrm>
            <a:off x="5799512" y="2875667"/>
            <a:ext cx="1656184" cy="576064"/>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Reject (called unfilled in Rapid)   </a:t>
            </a:r>
          </a:p>
        </p:txBody>
      </p:sp>
      <p:sp>
        <p:nvSpPr>
          <p:cNvPr id="39" name="Rectangle 38">
            <a:extLst>
              <a:ext uri="{FF2B5EF4-FFF2-40B4-BE49-F238E27FC236}">
                <a16:creationId xmlns:a16="http://schemas.microsoft.com/office/drawing/2014/main" id="{2B12942D-3ABA-468A-8C98-5D617E0DD787}"/>
              </a:ext>
            </a:extLst>
          </p:cNvPr>
          <p:cNvSpPr/>
          <p:nvPr/>
        </p:nvSpPr>
        <p:spPr>
          <a:xfrm>
            <a:off x="3537056" y="2889728"/>
            <a:ext cx="1656184" cy="576064"/>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Ship digitally (called filled in Rapid)  </a:t>
            </a:r>
          </a:p>
        </p:txBody>
      </p:sp>
      <p:cxnSp>
        <p:nvCxnSpPr>
          <p:cNvPr id="40" name="Straight Arrow Connector 39">
            <a:extLst>
              <a:ext uri="{FF2B5EF4-FFF2-40B4-BE49-F238E27FC236}">
                <a16:creationId xmlns:a16="http://schemas.microsoft.com/office/drawing/2014/main" id="{11ADBA23-2D22-42DB-9AE5-ADD9598B550B}"/>
              </a:ext>
            </a:extLst>
          </p:cNvPr>
          <p:cNvCxnSpPr>
            <a:stCxn id="31" idx="2"/>
            <a:endCxn id="32" idx="0"/>
          </p:cNvCxnSpPr>
          <p:nvPr/>
        </p:nvCxnSpPr>
        <p:spPr>
          <a:xfrm>
            <a:off x="4375165" y="1492162"/>
            <a:ext cx="0" cy="419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173D245-9085-48CC-9F51-CB79EC7939EB}"/>
              </a:ext>
            </a:extLst>
          </p:cNvPr>
          <p:cNvCxnSpPr>
            <a:stCxn id="32" idx="2"/>
            <a:endCxn id="39" idx="0"/>
          </p:cNvCxnSpPr>
          <p:nvPr/>
        </p:nvCxnSpPr>
        <p:spPr>
          <a:xfrm flipH="1">
            <a:off x="4365148" y="2488213"/>
            <a:ext cx="10017" cy="401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1DE62B2-46C3-48DC-9F8F-35E58E7BC5CB}"/>
              </a:ext>
            </a:extLst>
          </p:cNvPr>
          <p:cNvCxnSpPr>
            <a:stCxn id="39" idx="2"/>
            <a:endCxn id="34" idx="0"/>
          </p:cNvCxnSpPr>
          <p:nvPr/>
        </p:nvCxnSpPr>
        <p:spPr>
          <a:xfrm>
            <a:off x="4365148" y="3465792"/>
            <a:ext cx="0" cy="664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D8DEB188-A4B2-4DFE-A7F8-4770343FAB63}"/>
              </a:ext>
            </a:extLst>
          </p:cNvPr>
          <p:cNvCxnSpPr>
            <a:stCxn id="36" idx="0"/>
            <a:endCxn id="32" idx="1"/>
          </p:cNvCxnSpPr>
          <p:nvPr/>
        </p:nvCxnSpPr>
        <p:spPr>
          <a:xfrm rot="16200000" flipH="1">
            <a:off x="2755903" y="1409012"/>
            <a:ext cx="546653" cy="1035685"/>
          </a:xfrm>
          <a:prstGeom prst="bentConnector4">
            <a:avLst>
              <a:gd name="adj1" fmla="val -41818"/>
              <a:gd name="adj2" fmla="val 8997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E379F4E3-6510-4DEB-A488-4ADFCE6FF3B6}"/>
              </a:ext>
            </a:extLst>
          </p:cNvPr>
          <p:cNvCxnSpPr>
            <a:stCxn id="32" idx="3"/>
            <a:endCxn id="37" idx="2"/>
          </p:cNvCxnSpPr>
          <p:nvPr/>
        </p:nvCxnSpPr>
        <p:spPr>
          <a:xfrm>
            <a:off x="5203257" y="2200181"/>
            <a:ext cx="1276955" cy="13143"/>
          </a:xfrm>
          <a:prstGeom prst="bentConnector4">
            <a:avLst>
              <a:gd name="adj1" fmla="val 17575"/>
              <a:gd name="adj2" fmla="val 183932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67525088-8CC1-45F4-B1BD-1E1163F6D652}"/>
              </a:ext>
            </a:extLst>
          </p:cNvPr>
          <p:cNvCxnSpPr>
            <a:stCxn id="37" idx="0"/>
          </p:cNvCxnSpPr>
          <p:nvPr/>
        </p:nvCxnSpPr>
        <p:spPr>
          <a:xfrm rot="5400000" flipH="1" flipV="1">
            <a:off x="6478011" y="1311023"/>
            <a:ext cx="328438" cy="32403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46B15362-0246-48BB-A635-DC45137277F1}"/>
              </a:ext>
            </a:extLst>
          </p:cNvPr>
          <p:cNvSpPr/>
          <p:nvPr/>
        </p:nvSpPr>
        <p:spPr>
          <a:xfrm>
            <a:off x="5976156" y="703250"/>
            <a:ext cx="165618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resubmit</a:t>
            </a:r>
          </a:p>
        </p:txBody>
      </p:sp>
      <p:cxnSp>
        <p:nvCxnSpPr>
          <p:cNvPr id="47" name="Connector: Elbow 46">
            <a:extLst>
              <a:ext uri="{FF2B5EF4-FFF2-40B4-BE49-F238E27FC236}">
                <a16:creationId xmlns:a16="http://schemas.microsoft.com/office/drawing/2014/main" id="{11E3C473-B525-44A9-A8EB-0630CD167DF5}"/>
              </a:ext>
            </a:extLst>
          </p:cNvPr>
          <p:cNvCxnSpPr>
            <a:cxnSpLocks/>
          </p:cNvCxnSpPr>
          <p:nvPr/>
        </p:nvCxnSpPr>
        <p:spPr>
          <a:xfrm rot="10800000" flipV="1">
            <a:off x="5193240" y="1279313"/>
            <a:ext cx="1062540" cy="751995"/>
          </a:xfrm>
          <a:prstGeom prst="bentConnector3">
            <a:avLst>
              <a:gd name="adj1" fmla="val 7269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B0BC3A2-104C-44BF-A8C9-EA93F412B779}"/>
              </a:ext>
            </a:extLst>
          </p:cNvPr>
          <p:cNvCxnSpPr>
            <a:endCxn id="38" idx="1"/>
          </p:cNvCxnSpPr>
          <p:nvPr/>
        </p:nvCxnSpPr>
        <p:spPr>
          <a:xfrm>
            <a:off x="4932040" y="2488213"/>
            <a:ext cx="867472" cy="675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7FB6A96C-5AEB-4E88-950E-ACD3336885BD}"/>
              </a:ext>
            </a:extLst>
          </p:cNvPr>
          <p:cNvCxnSpPr>
            <a:cxnSpLocks/>
          </p:cNvCxnSpPr>
          <p:nvPr/>
        </p:nvCxnSpPr>
        <p:spPr>
          <a:xfrm rot="10800000" flipV="1">
            <a:off x="3144902" y="3627157"/>
            <a:ext cx="1220246" cy="18705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4C7B6BDD-D1BA-407C-BFB1-624CFC19DF89}"/>
              </a:ext>
            </a:extLst>
          </p:cNvPr>
          <p:cNvCxnSpPr>
            <a:stCxn id="35" idx="0"/>
          </p:cNvCxnSpPr>
          <p:nvPr/>
        </p:nvCxnSpPr>
        <p:spPr>
          <a:xfrm rot="5400000" flipH="1" flipV="1">
            <a:off x="2436473" y="2265116"/>
            <a:ext cx="890636" cy="12003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254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62FD7C9-E762-41DF-B245-5DEFA5025C71}"/>
              </a:ext>
            </a:extLst>
          </p:cNvPr>
          <p:cNvSpPr/>
          <p:nvPr/>
        </p:nvSpPr>
        <p:spPr>
          <a:xfrm>
            <a:off x="6300192" y="3566369"/>
            <a:ext cx="1944216" cy="733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D95C24-0F3B-41D2-99A6-4E54A611C7F3}"/>
              </a:ext>
            </a:extLst>
          </p:cNvPr>
          <p:cNvSpPr/>
          <p:nvPr/>
        </p:nvSpPr>
        <p:spPr>
          <a:xfrm>
            <a:off x="1259629" y="3147814"/>
            <a:ext cx="1368153" cy="427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7BCAD6E-2EBF-4E46-90DA-E81D69EFB404}"/>
              </a:ext>
            </a:extLst>
          </p:cNvPr>
          <p:cNvSpPr/>
          <p:nvPr/>
        </p:nvSpPr>
        <p:spPr>
          <a:xfrm>
            <a:off x="1259629" y="3566369"/>
            <a:ext cx="1368153" cy="427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C0BB06-028A-46FE-9926-464BD054DB7C}"/>
              </a:ext>
            </a:extLst>
          </p:cNvPr>
          <p:cNvSpPr/>
          <p:nvPr/>
        </p:nvSpPr>
        <p:spPr>
          <a:xfrm>
            <a:off x="1259630" y="2729259"/>
            <a:ext cx="1368153" cy="427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9942FEE-FFA1-4148-923E-5191C7410B82}"/>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DB1DA886-5290-4FA1-AA78-067267A0AE99}"/>
              </a:ext>
            </a:extLst>
          </p:cNvPr>
          <p:cNvSpPr>
            <a:spLocks noGrp="1"/>
          </p:cNvSpPr>
          <p:nvPr>
            <p:ph type="title"/>
          </p:nvPr>
        </p:nvSpPr>
        <p:spPr/>
        <p:txBody>
          <a:bodyPr/>
          <a:lstStyle/>
          <a:p>
            <a:r>
              <a:rPr lang="en-US" dirty="0"/>
              <a:t>Configuring Alma and  Rapid (Borrower Perspective)</a:t>
            </a:r>
          </a:p>
        </p:txBody>
      </p:sp>
      <p:pic>
        <p:nvPicPr>
          <p:cNvPr id="7" name="Picture 6" descr="A picture containing drawing&#10;&#10;Description automatically generated">
            <a:extLst>
              <a:ext uri="{FF2B5EF4-FFF2-40B4-BE49-F238E27FC236}">
                <a16:creationId xmlns:a16="http://schemas.microsoft.com/office/drawing/2014/main" id="{8144B56A-ACB7-47C0-B999-123912511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2655182"/>
            <a:ext cx="960000" cy="576000"/>
          </a:xfrm>
          <a:prstGeom prst="rect">
            <a:avLst/>
          </a:prstGeom>
        </p:spPr>
      </p:pic>
      <p:pic>
        <p:nvPicPr>
          <p:cNvPr id="9" name="Picture 8">
            <a:extLst>
              <a:ext uri="{FF2B5EF4-FFF2-40B4-BE49-F238E27FC236}">
                <a16:creationId xmlns:a16="http://schemas.microsoft.com/office/drawing/2014/main" id="{1654948D-155E-4105-B868-07A291F16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772" y="2225871"/>
            <a:ext cx="1489596" cy="877232"/>
          </a:xfrm>
          <a:prstGeom prst="rect">
            <a:avLst/>
          </a:prstGeom>
        </p:spPr>
      </p:pic>
      <p:sp>
        <p:nvSpPr>
          <p:cNvPr id="10" name="TextBox 9">
            <a:extLst>
              <a:ext uri="{FF2B5EF4-FFF2-40B4-BE49-F238E27FC236}">
                <a16:creationId xmlns:a16="http://schemas.microsoft.com/office/drawing/2014/main" id="{332C339B-A050-4110-A3F8-D90E84F4168F}"/>
              </a:ext>
            </a:extLst>
          </p:cNvPr>
          <p:cNvSpPr txBox="1"/>
          <p:nvPr/>
        </p:nvSpPr>
        <p:spPr>
          <a:xfrm>
            <a:off x="899592" y="989871"/>
            <a:ext cx="1368153" cy="369332"/>
          </a:xfrm>
          <a:prstGeom prst="rect">
            <a:avLst/>
          </a:prstGeom>
          <a:noFill/>
        </p:spPr>
        <p:txBody>
          <a:bodyPr wrap="square" rtlCol="0">
            <a:spAutoFit/>
          </a:bodyPr>
          <a:lstStyle/>
          <a:p>
            <a:r>
              <a:rPr lang="en-US" b="1" dirty="0"/>
              <a:t>Borrower</a:t>
            </a:r>
          </a:p>
        </p:txBody>
      </p:sp>
      <p:sp>
        <p:nvSpPr>
          <p:cNvPr id="11" name="TextBox 10">
            <a:extLst>
              <a:ext uri="{FF2B5EF4-FFF2-40B4-BE49-F238E27FC236}">
                <a16:creationId xmlns:a16="http://schemas.microsoft.com/office/drawing/2014/main" id="{6DA70D5E-6D06-4483-B6D8-3D1D3B8F327E}"/>
              </a:ext>
            </a:extLst>
          </p:cNvPr>
          <p:cNvSpPr txBox="1"/>
          <p:nvPr/>
        </p:nvSpPr>
        <p:spPr>
          <a:xfrm>
            <a:off x="6516215" y="978837"/>
            <a:ext cx="1368153" cy="369332"/>
          </a:xfrm>
          <a:prstGeom prst="rect">
            <a:avLst/>
          </a:prstGeom>
          <a:noFill/>
        </p:spPr>
        <p:txBody>
          <a:bodyPr wrap="square" rtlCol="0">
            <a:spAutoFit/>
          </a:bodyPr>
          <a:lstStyle/>
          <a:p>
            <a:r>
              <a:rPr lang="en-US" b="1" dirty="0"/>
              <a:t>Lender </a:t>
            </a:r>
          </a:p>
        </p:txBody>
      </p:sp>
      <p:sp>
        <p:nvSpPr>
          <p:cNvPr id="12" name="TextBox 11">
            <a:extLst>
              <a:ext uri="{FF2B5EF4-FFF2-40B4-BE49-F238E27FC236}">
                <a16:creationId xmlns:a16="http://schemas.microsoft.com/office/drawing/2014/main" id="{0272CE44-4F94-4292-AA33-781B178D35DA}"/>
              </a:ext>
            </a:extLst>
          </p:cNvPr>
          <p:cNvSpPr txBox="1"/>
          <p:nvPr/>
        </p:nvSpPr>
        <p:spPr>
          <a:xfrm>
            <a:off x="1259632" y="2787774"/>
            <a:ext cx="1368153" cy="369332"/>
          </a:xfrm>
          <a:prstGeom prst="rect">
            <a:avLst/>
          </a:prstGeom>
          <a:noFill/>
        </p:spPr>
        <p:txBody>
          <a:bodyPr wrap="square" rtlCol="0">
            <a:spAutoFit/>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Rapid</a:t>
            </a:r>
            <a:endParaRPr lang="en-US" dirty="0"/>
          </a:p>
        </p:txBody>
      </p:sp>
      <p:sp>
        <p:nvSpPr>
          <p:cNvPr id="13" name="TextBox 12">
            <a:extLst>
              <a:ext uri="{FF2B5EF4-FFF2-40B4-BE49-F238E27FC236}">
                <a16:creationId xmlns:a16="http://schemas.microsoft.com/office/drawing/2014/main" id="{DD074271-032C-48A2-85A6-1E19910AA884}"/>
              </a:ext>
            </a:extLst>
          </p:cNvPr>
          <p:cNvSpPr txBox="1"/>
          <p:nvPr/>
        </p:nvSpPr>
        <p:spPr>
          <a:xfrm>
            <a:off x="1259631" y="3157106"/>
            <a:ext cx="1368153" cy="369332"/>
          </a:xfrm>
          <a:prstGeom prst="rect">
            <a:avLst/>
          </a:prstGeom>
          <a:noFill/>
        </p:spPr>
        <p:txBody>
          <a:bodyPr wrap="square" rtlCol="0">
            <a:spAutoFit/>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Partner A</a:t>
            </a:r>
          </a:p>
        </p:txBody>
      </p:sp>
      <p:sp>
        <p:nvSpPr>
          <p:cNvPr id="14" name="TextBox 13">
            <a:extLst>
              <a:ext uri="{FF2B5EF4-FFF2-40B4-BE49-F238E27FC236}">
                <a16:creationId xmlns:a16="http://schemas.microsoft.com/office/drawing/2014/main" id="{01FA7D4C-475F-4E0D-AD4C-DBE7B2F0C46E}"/>
              </a:ext>
            </a:extLst>
          </p:cNvPr>
          <p:cNvSpPr txBox="1"/>
          <p:nvPr/>
        </p:nvSpPr>
        <p:spPr>
          <a:xfrm>
            <a:off x="1259630" y="3540810"/>
            <a:ext cx="1368153" cy="369332"/>
          </a:xfrm>
          <a:prstGeom prst="rect">
            <a:avLst/>
          </a:prstGeom>
          <a:noFill/>
        </p:spPr>
        <p:txBody>
          <a:bodyPr wrap="square" rtlCol="0">
            <a:spAutoFit/>
          </a:bodyPr>
          <a:lstStyle/>
          <a:p>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Partner B</a:t>
            </a:r>
          </a:p>
        </p:txBody>
      </p:sp>
      <p:cxnSp>
        <p:nvCxnSpPr>
          <p:cNvPr id="19" name="Straight Arrow Connector 18">
            <a:extLst>
              <a:ext uri="{FF2B5EF4-FFF2-40B4-BE49-F238E27FC236}">
                <a16:creationId xmlns:a16="http://schemas.microsoft.com/office/drawing/2014/main" id="{581D1DFF-3B8E-4F78-906B-08E161834361}"/>
              </a:ext>
            </a:extLst>
          </p:cNvPr>
          <p:cNvCxnSpPr>
            <a:cxnSpLocks/>
            <a:stCxn id="12" idx="3"/>
          </p:cNvCxnSpPr>
          <p:nvPr/>
        </p:nvCxnSpPr>
        <p:spPr>
          <a:xfrm>
            <a:off x="2627785" y="2972440"/>
            <a:ext cx="14401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88BFB2B-EFD4-4C6A-A454-9142C08FBB2F}"/>
              </a:ext>
            </a:extLst>
          </p:cNvPr>
          <p:cNvSpPr txBox="1"/>
          <p:nvPr/>
        </p:nvSpPr>
        <p:spPr>
          <a:xfrm>
            <a:off x="6468103" y="3566369"/>
            <a:ext cx="1848313" cy="646331"/>
          </a:xfrm>
          <a:prstGeom prst="rect">
            <a:avLst/>
          </a:prstGeom>
          <a:noFill/>
        </p:spPr>
        <p:txBody>
          <a:bodyPr wrap="square" rtlCol="0">
            <a:spAutoFit/>
          </a:bodyPr>
          <a:lstStyle/>
          <a:p>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Other Resource Sharing System</a:t>
            </a:r>
          </a:p>
        </p:txBody>
      </p:sp>
      <p:cxnSp>
        <p:nvCxnSpPr>
          <p:cNvPr id="23" name="Straight Arrow Connector 22">
            <a:extLst>
              <a:ext uri="{FF2B5EF4-FFF2-40B4-BE49-F238E27FC236}">
                <a16:creationId xmlns:a16="http://schemas.microsoft.com/office/drawing/2014/main" id="{720599F9-73E7-40E0-9E6B-82FE80109C8E}"/>
              </a:ext>
            </a:extLst>
          </p:cNvPr>
          <p:cNvCxnSpPr>
            <a:cxnSpLocks/>
          </p:cNvCxnSpPr>
          <p:nvPr/>
        </p:nvCxnSpPr>
        <p:spPr>
          <a:xfrm flipV="1">
            <a:off x="5171960" y="2636256"/>
            <a:ext cx="1128232" cy="381398"/>
          </a:xfrm>
          <a:prstGeom prst="straightConnector1">
            <a:avLst/>
          </a:prstGeom>
          <a:ln w="412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C018319-1009-42EA-BC59-8A50147D7492}"/>
              </a:ext>
            </a:extLst>
          </p:cNvPr>
          <p:cNvCxnSpPr>
            <a:cxnSpLocks/>
          </p:cNvCxnSpPr>
          <p:nvPr/>
        </p:nvCxnSpPr>
        <p:spPr>
          <a:xfrm>
            <a:off x="5171960" y="3157106"/>
            <a:ext cx="1056224" cy="623186"/>
          </a:xfrm>
          <a:prstGeom prst="straightConnector1">
            <a:avLst/>
          </a:prstGeom>
          <a:ln w="41275">
            <a:prstDash val="dash"/>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BA6E38E7-D1D8-4B39-805D-D62EE97D1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04" y="1550769"/>
            <a:ext cx="1368153" cy="805713"/>
          </a:xfrm>
          <a:prstGeom prst="rect">
            <a:avLst/>
          </a:prstGeom>
        </p:spPr>
      </p:pic>
    </p:spTree>
    <p:extLst>
      <p:ext uri="{BB962C8B-B14F-4D97-AF65-F5344CB8AC3E}">
        <p14:creationId xmlns:p14="http://schemas.microsoft.com/office/powerpoint/2010/main" val="6443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21" grpId="0"/>
    </p:bldLst>
  </p:timing>
</p:sld>
</file>

<file path=ppt/theme/theme1.xml><?xml version="1.0" encoding="utf-8"?>
<a:theme xmlns:a="http://schemas.openxmlformats.org/drawingml/2006/main" name="Ex_Libris_2020">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1786</Words>
  <Application>Microsoft Office PowerPoint</Application>
  <PresentationFormat>On-screen Show (16:9)</PresentationFormat>
  <Paragraphs>228</Paragraphs>
  <Slides>39</Slides>
  <Notes>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Wingdings</vt:lpstr>
      <vt:lpstr>Ex_Libris_2020</vt:lpstr>
      <vt:lpstr>Alma Resource Sharing</vt:lpstr>
      <vt:lpstr>PowerPoint Presentation</vt:lpstr>
      <vt:lpstr>Alma resource sharing “flavors” (combos available) </vt:lpstr>
      <vt:lpstr>Why choose Rapid ILL resource sharing with Alma?</vt:lpstr>
      <vt:lpstr>Why choose Rapid ILL resource sharing with Alma?</vt:lpstr>
      <vt:lpstr>Why choose Rapid ILL resource sharing with Alma?</vt:lpstr>
      <vt:lpstr>The Alma twist</vt:lpstr>
      <vt:lpstr>PowerPoint Presentation</vt:lpstr>
      <vt:lpstr>Configuring Alma and  Rapid (Borrower Perspective)</vt:lpstr>
      <vt:lpstr>Configuring Alma and  Rapid (Lender Perspective)</vt:lpstr>
      <vt:lpstr>Configuring Alma and  Rapid</vt:lpstr>
      <vt:lpstr>Configuring Alma and  Rapid </vt:lpstr>
      <vt:lpstr>Workflow Profile (optional)</vt:lpstr>
      <vt:lpstr>Rota Template </vt:lpstr>
      <vt:lpstr>Rota Assignment Rules </vt:lpstr>
      <vt:lpstr>Rota Assignment Rules </vt:lpstr>
      <vt:lpstr>Auto Send  Rules</vt:lpstr>
      <vt:lpstr>Auto Send  Rules</vt:lpstr>
      <vt:lpstr>Other Settings </vt:lpstr>
      <vt:lpstr>Configuring Alma and  Rapid</vt:lpstr>
      <vt:lpstr>The Patron Notification</vt:lpstr>
      <vt:lpstr>The Patron Notification</vt:lpstr>
      <vt:lpstr>The Patron Notification</vt:lpstr>
      <vt:lpstr>Setting Up Rapid as a  Lender</vt:lpstr>
      <vt:lpstr>Setting Up Rapid as a  Lender</vt:lpstr>
      <vt:lpstr>Setting Up Rapid as a  Lender</vt:lpstr>
      <vt:lpstr>Setting Up Rapid as a  Lender</vt:lpstr>
      <vt:lpstr>Setting Up Rapid as a  Lender</vt:lpstr>
      <vt:lpstr>Setting Up Rapid as a  Lender</vt:lpstr>
      <vt:lpstr>Setting Up Rapid as a  Lender</vt:lpstr>
      <vt:lpstr>Setting Up Rapid as a  Lender</vt:lpstr>
      <vt:lpstr>Workflow</vt:lpstr>
      <vt:lpstr>Q&amp;A</vt:lpstr>
      <vt:lpstr>Q&amp;A</vt:lpstr>
      <vt:lpstr>Q&amp;A</vt:lpstr>
      <vt:lpstr>Q&amp;A</vt:lpstr>
      <vt:lpstr>Q&amp;A</vt:lpstr>
      <vt:lpstr>Coming soon to an Alma near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Alma Resource Sharing</dc:title>
  <dc:creator>Moshe Shechter</dc:creator>
  <cp:lastModifiedBy>Moshe Shechter</cp:lastModifiedBy>
  <cp:revision>39</cp:revision>
  <dcterms:created xsi:type="dcterms:W3CDTF">2020-10-14T10:57:17Z</dcterms:created>
  <dcterms:modified xsi:type="dcterms:W3CDTF">2020-10-28T05:35:27Z</dcterms:modified>
</cp:coreProperties>
</file>