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1719" r:id="rId2"/>
    <p:sldId id="1724" r:id="rId3"/>
    <p:sldId id="306" r:id="rId4"/>
    <p:sldId id="310" r:id="rId5"/>
    <p:sldId id="1954" r:id="rId6"/>
    <p:sldId id="1955" r:id="rId7"/>
    <p:sldId id="1956" r:id="rId8"/>
    <p:sldId id="1957" r:id="rId9"/>
    <p:sldId id="1754" r:id="rId10"/>
    <p:sldId id="1885" r:id="rId11"/>
    <p:sldId id="1869" r:id="rId12"/>
    <p:sldId id="1863" r:id="rId13"/>
    <p:sldId id="1882" r:id="rId14"/>
    <p:sldId id="273" r:id="rId15"/>
    <p:sldId id="264" r:id="rId16"/>
    <p:sldId id="265" r:id="rId17"/>
    <p:sldId id="1883" r:id="rId18"/>
    <p:sldId id="266" r:id="rId19"/>
    <p:sldId id="274" r:id="rId20"/>
    <p:sldId id="275" r:id="rId21"/>
    <p:sldId id="277" r:id="rId22"/>
    <p:sldId id="276" r:id="rId23"/>
    <p:sldId id="280" r:id="rId24"/>
    <p:sldId id="1879" r:id="rId25"/>
    <p:sldId id="1877" r:id="rId26"/>
    <p:sldId id="258" r:id="rId27"/>
    <p:sldId id="262" r:id="rId28"/>
    <p:sldId id="1878" r:id="rId29"/>
    <p:sldId id="267" r:id="rId30"/>
    <p:sldId id="269" r:id="rId31"/>
    <p:sldId id="1729" r:id="rId32"/>
    <p:sldId id="1738" r:id="rId33"/>
    <p:sldId id="1743" r:id="rId34"/>
    <p:sldId id="1746" r:id="rId35"/>
    <p:sldId id="1745" r:id="rId36"/>
    <p:sldId id="1747" r:id="rId37"/>
    <p:sldId id="1748" r:id="rId38"/>
    <p:sldId id="1749" r:id="rId39"/>
    <p:sldId id="1750" r:id="rId40"/>
    <p:sldId id="1751" r:id="rId41"/>
    <p:sldId id="1752" r:id="rId42"/>
    <p:sldId id="1739" r:id="rId43"/>
    <p:sldId id="1673" r:id="rId44"/>
    <p:sldId id="1886" r:id="rId45"/>
    <p:sldId id="1887" r:id="rId46"/>
    <p:sldId id="1952" r:id="rId47"/>
    <p:sldId id="1953" r:id="rId48"/>
    <p:sldId id="1888" r:id="rId49"/>
    <p:sldId id="1758" r:id="rId50"/>
    <p:sldId id="1947" r:id="rId51"/>
    <p:sldId id="1948" r:id="rId52"/>
    <p:sldId id="1949" r:id="rId53"/>
    <p:sldId id="1950" r:id="rId54"/>
    <p:sldId id="1951" r:id="rId55"/>
    <p:sldId id="1692" r:id="rId5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B2E7E7"/>
    <a:srgbClr val="B9E0E3"/>
    <a:srgbClr val="ABDDD1"/>
    <a:srgbClr val="7CCAB7"/>
    <a:srgbClr val="486AE5"/>
    <a:srgbClr val="F4FAF9"/>
    <a:srgbClr val="C9E9E1"/>
    <a:srgbClr val="DCF1E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55" autoAdjust="0"/>
    <p:restoredTop sz="91280" autoAdjust="0"/>
  </p:normalViewPr>
  <p:slideViewPr>
    <p:cSldViewPr>
      <p:cViewPr varScale="1">
        <p:scale>
          <a:sx n="87" d="100"/>
          <a:sy n="87" d="100"/>
        </p:scale>
        <p:origin x="1092" y="60"/>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18-Nov-20</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18-Nov-20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a02.alma.exlibrisgroup.com/"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 for Demo: https://na02.alma.exlibrisgroup.com/mng/login?institute=EXLDEV1_INST&amp;auth=local</a:t>
            </a:r>
            <a:endParaRPr lang="he-IL"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a:p>
        </p:txBody>
      </p:sp>
    </p:spTree>
    <p:extLst>
      <p:ext uri="{BB962C8B-B14F-4D97-AF65-F5344CB8AC3E}">
        <p14:creationId xmlns:p14="http://schemas.microsoft.com/office/powerpoint/2010/main" val="1666027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67401B-FB73-460B-B34B-AE2D26C8FE60}" type="slidenum">
              <a:rPr lang="en-US" smtClean="0"/>
              <a:t>52</a:t>
            </a:fld>
            <a:endParaRPr lang="en-US"/>
          </a:p>
        </p:txBody>
      </p:sp>
    </p:spTree>
    <p:extLst>
      <p:ext uri="{BB962C8B-B14F-4D97-AF65-F5344CB8AC3E}">
        <p14:creationId xmlns:p14="http://schemas.microsoft.com/office/powerpoint/2010/main" val="1126158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67401B-FB73-460B-B34B-AE2D26C8FE60}" type="slidenum">
              <a:rPr lang="en-US" smtClean="0"/>
              <a:t>53</a:t>
            </a:fld>
            <a:endParaRPr lang="en-US"/>
          </a:p>
        </p:txBody>
      </p:sp>
    </p:spTree>
    <p:extLst>
      <p:ext uri="{BB962C8B-B14F-4D97-AF65-F5344CB8AC3E}">
        <p14:creationId xmlns:p14="http://schemas.microsoft.com/office/powerpoint/2010/main" val="1126158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67401B-FB73-460B-B34B-AE2D26C8FE60}" type="slidenum">
              <a:rPr lang="en-US" smtClean="0"/>
              <a:t>54</a:t>
            </a:fld>
            <a:endParaRPr lang="en-US"/>
          </a:p>
        </p:txBody>
      </p:sp>
    </p:spTree>
    <p:extLst>
      <p:ext uri="{BB962C8B-B14F-4D97-AF65-F5344CB8AC3E}">
        <p14:creationId xmlns:p14="http://schemas.microsoft.com/office/powerpoint/2010/main" val="1401712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1367401B-FB73-460B-B34B-AE2D26C8FE60}" type="slidenum">
              <a:rPr lang="en-US" smtClean="0"/>
              <a:t>6</a:t>
            </a:fld>
            <a:endParaRPr lang="en-US"/>
          </a:p>
        </p:txBody>
      </p:sp>
    </p:spTree>
    <p:extLst>
      <p:ext uri="{BB962C8B-B14F-4D97-AF65-F5344CB8AC3E}">
        <p14:creationId xmlns:p14="http://schemas.microsoft.com/office/powerpoint/2010/main" val="1355418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1367401B-FB73-460B-B34B-AE2D26C8FE60}" type="slidenum">
              <a:rPr lang="en-US" smtClean="0"/>
              <a:t>7</a:t>
            </a:fld>
            <a:endParaRPr lang="en-US"/>
          </a:p>
        </p:txBody>
      </p:sp>
    </p:spTree>
    <p:extLst>
      <p:ext uri="{BB962C8B-B14F-4D97-AF65-F5344CB8AC3E}">
        <p14:creationId xmlns:p14="http://schemas.microsoft.com/office/powerpoint/2010/main" val="1632338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1367401B-FB73-460B-B34B-AE2D26C8FE60}" type="slidenum">
              <a:rPr lang="en-US" smtClean="0"/>
              <a:t>8</a:t>
            </a:fld>
            <a:endParaRPr lang="en-US"/>
          </a:p>
        </p:txBody>
      </p:sp>
    </p:spTree>
    <p:extLst>
      <p:ext uri="{BB962C8B-B14F-4D97-AF65-F5344CB8AC3E}">
        <p14:creationId xmlns:p14="http://schemas.microsoft.com/office/powerpoint/2010/main" val="1126628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Activate a CZ collection</a:t>
            </a:r>
          </a:p>
          <a:p>
            <a:r>
              <a:rPr lang="en-US" dirty="0"/>
              <a:t>Create order via API for a CZ record with access provider EBC</a:t>
            </a:r>
          </a:p>
          <a:p>
            <a:r>
              <a:rPr lang="en-US" dirty="0"/>
              <a:t>Show that the resource was found in the CZ and a portfolio was created under the relevant collection</a:t>
            </a:r>
          </a:p>
        </p:txBody>
      </p:sp>
      <p:sp>
        <p:nvSpPr>
          <p:cNvPr id="4" name="Slide Number Placeholder 3"/>
          <p:cNvSpPr>
            <a:spLocks noGrp="1"/>
          </p:cNvSpPr>
          <p:nvPr>
            <p:ph type="sldNum" sz="quarter" idx="5"/>
          </p:nvPr>
        </p:nvSpPr>
        <p:spPr/>
        <p:txBody>
          <a:bodyPr/>
          <a:lstStyle/>
          <a:p>
            <a:fld id="{1367401B-FB73-460B-B34B-AE2D26C8FE60}" type="slidenum">
              <a:rPr lang="en-US" smtClean="0"/>
              <a:t>9</a:t>
            </a:fld>
            <a:endParaRPr lang="en-US"/>
          </a:p>
        </p:txBody>
      </p:sp>
    </p:spTree>
    <p:extLst>
      <p:ext uri="{BB962C8B-B14F-4D97-AF65-F5344CB8AC3E}">
        <p14:creationId xmlns:p14="http://schemas.microsoft.com/office/powerpoint/2010/main" val="1059198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review invoices –invoice number </a:t>
            </a:r>
            <a:r>
              <a:rPr lang="en-US" sz="1200" b="0" i="0" u="sng" kern="1200" dirty="0">
                <a:solidFill>
                  <a:schemeClr val="tx1"/>
                </a:solidFill>
                <a:effectLst/>
                <a:latin typeface="+mn-lt"/>
                <a:ea typeface="+mn-ea"/>
                <a:cs typeface="+mn-cs"/>
                <a:hlinkClick r:id="rId3" tooltip="PO-140214"/>
              </a:rPr>
              <a:t>PO-140214</a:t>
            </a:r>
            <a:endParaRPr lang="he-IL" dirty="0"/>
          </a:p>
        </p:txBody>
      </p:sp>
      <p:sp>
        <p:nvSpPr>
          <p:cNvPr id="4" name="Slide Number Placeholder 3"/>
          <p:cNvSpPr>
            <a:spLocks noGrp="1"/>
          </p:cNvSpPr>
          <p:nvPr>
            <p:ph type="sldNum" sz="quarter" idx="5"/>
          </p:nvPr>
        </p:nvSpPr>
        <p:spPr/>
        <p:txBody>
          <a:bodyPr/>
          <a:lstStyle/>
          <a:p>
            <a:fld id="{1367401B-FB73-460B-B34B-AE2D26C8FE60}" type="slidenum">
              <a:rPr lang="en-US" smtClean="0"/>
              <a:t>42</a:t>
            </a:fld>
            <a:endParaRPr lang="en-US"/>
          </a:p>
        </p:txBody>
      </p:sp>
    </p:spTree>
    <p:extLst>
      <p:ext uri="{BB962C8B-B14F-4D97-AF65-F5344CB8AC3E}">
        <p14:creationId xmlns:p14="http://schemas.microsoft.com/office/powerpoint/2010/main" val="2146633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67401B-FB73-460B-B34B-AE2D26C8FE60}" type="slidenum">
              <a:rPr lang="en-US" smtClean="0"/>
              <a:t>49</a:t>
            </a:fld>
            <a:endParaRPr lang="en-US"/>
          </a:p>
        </p:txBody>
      </p:sp>
    </p:spTree>
    <p:extLst>
      <p:ext uri="{BB962C8B-B14F-4D97-AF65-F5344CB8AC3E}">
        <p14:creationId xmlns:p14="http://schemas.microsoft.com/office/powerpoint/2010/main" val="3426899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Idea exchange</a:t>
            </a:r>
          </a:p>
        </p:txBody>
      </p:sp>
      <p:sp>
        <p:nvSpPr>
          <p:cNvPr id="4" name="Slide Number Placeholder 3"/>
          <p:cNvSpPr>
            <a:spLocks noGrp="1"/>
          </p:cNvSpPr>
          <p:nvPr>
            <p:ph type="sldNum" sz="quarter" idx="5"/>
          </p:nvPr>
        </p:nvSpPr>
        <p:spPr/>
        <p:txBody>
          <a:bodyPr/>
          <a:lstStyle/>
          <a:p>
            <a:fld id="{1367401B-FB73-460B-B34B-AE2D26C8FE60}" type="slidenum">
              <a:rPr lang="en-US" smtClean="0"/>
              <a:t>50</a:t>
            </a:fld>
            <a:endParaRPr lang="en-US"/>
          </a:p>
        </p:txBody>
      </p:sp>
    </p:spTree>
    <p:extLst>
      <p:ext uri="{BB962C8B-B14F-4D97-AF65-F5344CB8AC3E}">
        <p14:creationId xmlns:p14="http://schemas.microsoft.com/office/powerpoint/2010/main" val="2254584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Idea exchange</a:t>
            </a:r>
          </a:p>
        </p:txBody>
      </p:sp>
      <p:sp>
        <p:nvSpPr>
          <p:cNvPr id="4" name="Slide Number Placeholder 3"/>
          <p:cNvSpPr>
            <a:spLocks noGrp="1"/>
          </p:cNvSpPr>
          <p:nvPr>
            <p:ph type="sldNum" sz="quarter" idx="5"/>
          </p:nvPr>
        </p:nvSpPr>
        <p:spPr/>
        <p:txBody>
          <a:bodyPr/>
          <a:lstStyle/>
          <a:p>
            <a:fld id="{1367401B-FB73-460B-B34B-AE2D26C8FE60}" type="slidenum">
              <a:rPr lang="en-US" smtClean="0"/>
              <a:t>51</a:t>
            </a:fld>
            <a:endParaRPr lang="en-US"/>
          </a:p>
        </p:txBody>
      </p:sp>
    </p:spTree>
    <p:extLst>
      <p:ext uri="{BB962C8B-B14F-4D97-AF65-F5344CB8AC3E}">
        <p14:creationId xmlns:p14="http://schemas.microsoft.com/office/powerpoint/2010/main" val="4157187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3994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4673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D8E96-DD1C-405A-931F-97FD6A21FFB2}"/>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F968A81D-7917-41E2-98FC-A09C50AA3C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D5C6C89A-DC1E-48DC-925F-5F0D113CB5CD}"/>
              </a:ext>
            </a:extLst>
          </p:cNvPr>
          <p:cNvSpPr>
            <a:spLocks noGrp="1"/>
          </p:cNvSpPr>
          <p:nvPr>
            <p:ph type="dt" sz="half" idx="10"/>
          </p:nvPr>
        </p:nvSpPr>
        <p:spPr/>
        <p:txBody>
          <a:bodyPr/>
          <a:lstStyle/>
          <a:p>
            <a:fld id="{3CF79464-5428-4EF0-A404-C9157685F414}" type="datetimeFigureOut">
              <a:rPr lang="he-IL" smtClean="0"/>
              <a:t>ב'/כסלו/תשפ"א</a:t>
            </a:fld>
            <a:endParaRPr lang="he-IL"/>
          </a:p>
        </p:txBody>
      </p:sp>
      <p:sp>
        <p:nvSpPr>
          <p:cNvPr id="5" name="Footer Placeholder 4">
            <a:extLst>
              <a:ext uri="{FF2B5EF4-FFF2-40B4-BE49-F238E27FC236}">
                <a16:creationId xmlns:a16="http://schemas.microsoft.com/office/drawing/2014/main" id="{B1C1100C-50E0-4015-8385-F653A9E45252}"/>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D359842C-43C9-49E4-81C9-E25E9EC4929F}"/>
              </a:ext>
            </a:extLst>
          </p:cNvPr>
          <p:cNvSpPr>
            <a:spLocks noGrp="1"/>
          </p:cNvSpPr>
          <p:nvPr>
            <p:ph type="sldNum" sz="quarter" idx="12"/>
          </p:nvPr>
        </p:nvSpPr>
        <p:spPr/>
        <p:txBody>
          <a:bodyPr/>
          <a:lstStyle/>
          <a:p>
            <a:fld id="{4FD012BD-E307-4349-A1E1-05FD37A9D54B}" type="slidenum">
              <a:rPr lang="he-IL" smtClean="0"/>
              <a:t>‹#›</a:t>
            </a:fld>
            <a:endParaRPr lang="he-IL"/>
          </a:p>
        </p:txBody>
      </p:sp>
    </p:spTree>
    <p:extLst>
      <p:ext uri="{BB962C8B-B14F-4D97-AF65-F5344CB8AC3E}">
        <p14:creationId xmlns:p14="http://schemas.microsoft.com/office/powerpoint/2010/main" val="309644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45591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30388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9038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15" r:id="rId4"/>
    <p:sldLayoutId id="2147483816" r:id="rId5"/>
    <p:sldLayoutId id="2147483817" r:id="rId6"/>
    <p:sldLayoutId id="2147483805" r:id="rId7"/>
    <p:sldLayoutId id="2147483768" r:id="rId8"/>
    <p:sldLayoutId id="2147483756" r:id="rId9"/>
    <p:sldLayoutId id="2147483796" r:id="rId10"/>
    <p:sldLayoutId id="2147483758" r:id="rId11"/>
    <p:sldLayoutId id="2147483791" r:id="rId12"/>
    <p:sldLayoutId id="2147483763" r:id="rId13"/>
    <p:sldLayoutId id="2147483803" r:id="rId14"/>
    <p:sldLayoutId id="2147483807" r:id="rId15"/>
    <p:sldLayoutId id="2147483804" r:id="rId16"/>
    <p:sldLayoutId id="2147483810" r:id="rId17"/>
    <p:sldLayoutId id="2147483818" r:id="rId18"/>
    <p:sldLayoutId id="2147483793" r:id="rId19"/>
    <p:sldLayoutId id="2147483802" r:id="rId20"/>
    <p:sldLayoutId id="2147483813" r:id="rId21"/>
    <p:sldLayoutId id="2147483814" r:id="rId22"/>
    <p:sldLayoutId id="2147483819" r:id="rId23"/>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wmf"/><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110Configuring_Acquisitions/310Managing_Access_Models" TargetMode="External"/><Relationship Id="rId2" Type="http://schemas.openxmlformats.org/officeDocument/2006/relationships/hyperlink" Target="https://www.youtube.com/watch?v=yE0rJtSEgCI" TargetMode="External"/><Relationship Id="rId1" Type="http://schemas.openxmlformats.org/officeDocument/2006/relationships/slideLayout" Target="../slideLayouts/slideLayout8.xml"/><Relationship Id="rId4" Type="http://schemas.openxmlformats.org/officeDocument/2006/relationships/image" Target="../media/image6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8B8EA02-15B7-480C-BC95-63B8284CA240}"/>
              </a:ext>
            </a:extLst>
          </p:cNvPr>
          <p:cNvSpPr>
            <a:spLocks noGrp="1"/>
          </p:cNvSpPr>
          <p:nvPr>
            <p:ph type="ctrTitle"/>
          </p:nvPr>
        </p:nvSpPr>
        <p:spPr>
          <a:xfrm>
            <a:off x="535708" y="2714222"/>
            <a:ext cx="5980507" cy="719575"/>
          </a:xfrm>
        </p:spPr>
        <p:txBody>
          <a:bodyPr/>
          <a:lstStyle/>
          <a:p>
            <a:r>
              <a:rPr lang="en-US" sz="3200" dirty="0"/>
              <a:t>What's new in Alma Acquisitions</a:t>
            </a:r>
          </a:p>
        </p:txBody>
      </p:sp>
      <p:sp>
        <p:nvSpPr>
          <p:cNvPr id="19" name="Subtitle 18">
            <a:extLst>
              <a:ext uri="{FF2B5EF4-FFF2-40B4-BE49-F238E27FC236}">
                <a16:creationId xmlns:a16="http://schemas.microsoft.com/office/drawing/2014/main" id="{E8990717-767D-48BF-8C01-3D8D9819D122}"/>
              </a:ext>
            </a:extLst>
          </p:cNvPr>
          <p:cNvSpPr>
            <a:spLocks noGrp="1"/>
          </p:cNvSpPr>
          <p:nvPr>
            <p:ph type="subTitle" idx="1"/>
          </p:nvPr>
        </p:nvSpPr>
        <p:spPr/>
        <p:txBody>
          <a:bodyPr/>
          <a:lstStyle/>
          <a:p>
            <a:r>
              <a:rPr lang="en-US" dirty="0"/>
              <a:t>November 2020		</a:t>
            </a:r>
          </a:p>
        </p:txBody>
      </p:sp>
      <p:sp>
        <p:nvSpPr>
          <p:cNvPr id="20" name="Text Placeholder 19">
            <a:extLst>
              <a:ext uri="{FF2B5EF4-FFF2-40B4-BE49-F238E27FC236}">
                <a16:creationId xmlns:a16="http://schemas.microsoft.com/office/drawing/2014/main" id="{E979F1DF-6D04-4B09-80AE-A16674769C75}"/>
              </a:ext>
            </a:extLst>
          </p:cNvPr>
          <p:cNvSpPr>
            <a:spLocks noGrp="1"/>
          </p:cNvSpPr>
          <p:nvPr>
            <p:ph type="body" sz="quarter" idx="12"/>
          </p:nvPr>
        </p:nvSpPr>
        <p:spPr/>
        <p:txBody>
          <a:bodyPr/>
          <a:lstStyle/>
          <a:p>
            <a:r>
              <a:rPr lang="en-US" dirty="0"/>
              <a:t>Noam Fass | Acquisitions product manager</a:t>
            </a:r>
          </a:p>
        </p:txBody>
      </p:sp>
    </p:spTree>
    <p:extLst>
      <p:ext uri="{BB962C8B-B14F-4D97-AF65-F5344CB8AC3E}">
        <p14:creationId xmlns:p14="http://schemas.microsoft.com/office/powerpoint/2010/main" val="359599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id="{95C3A37E-9AC7-4F6A-873F-8AA4B5AE670D}"/>
              </a:ext>
            </a:extLst>
          </p:cNvPr>
          <p:cNvSpPr/>
          <p:nvPr/>
        </p:nvSpPr>
        <p:spPr>
          <a:xfrm>
            <a:off x="2832295" y="2973744"/>
            <a:ext cx="2939843" cy="57606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t>CZ collection</a:t>
            </a:r>
            <a:endParaRPr lang="he-IL" sz="2400" dirty="0"/>
          </a:p>
        </p:txBody>
      </p:sp>
      <p:sp>
        <p:nvSpPr>
          <p:cNvPr id="10" name="Rectangle 9">
            <a:extLst>
              <a:ext uri="{FF2B5EF4-FFF2-40B4-BE49-F238E27FC236}">
                <a16:creationId xmlns:a16="http://schemas.microsoft.com/office/drawing/2014/main" id="{07C4E88C-3FF7-47C6-991D-759E8796F7E4}"/>
              </a:ext>
            </a:extLst>
          </p:cNvPr>
          <p:cNvSpPr/>
          <p:nvPr/>
        </p:nvSpPr>
        <p:spPr>
          <a:xfrm>
            <a:off x="6255216" y="646479"/>
            <a:ext cx="2888784" cy="4108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API workflow</a:t>
            </a:r>
          </a:p>
        </p:txBody>
      </p:sp>
      <p:sp>
        <p:nvSpPr>
          <p:cNvPr id="31" name="Rectangle: Rounded Corners 30">
            <a:extLst>
              <a:ext uri="{FF2B5EF4-FFF2-40B4-BE49-F238E27FC236}">
                <a16:creationId xmlns:a16="http://schemas.microsoft.com/office/drawing/2014/main" id="{980C33D3-6104-4827-B37F-EE338B94E8BE}"/>
              </a:ext>
            </a:extLst>
          </p:cNvPr>
          <p:cNvSpPr/>
          <p:nvPr/>
        </p:nvSpPr>
        <p:spPr>
          <a:xfrm>
            <a:off x="3523856" y="1875910"/>
            <a:ext cx="1632181" cy="57606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t>Alma</a:t>
            </a:r>
            <a:endParaRPr lang="he-IL" sz="2400" dirty="0"/>
          </a:p>
        </p:txBody>
      </p:sp>
      <p:sp>
        <p:nvSpPr>
          <p:cNvPr id="33" name="Rectangle: Rounded Corners 32">
            <a:extLst>
              <a:ext uri="{FF2B5EF4-FFF2-40B4-BE49-F238E27FC236}">
                <a16:creationId xmlns:a16="http://schemas.microsoft.com/office/drawing/2014/main" id="{45296621-171B-42C1-B3D8-6F748E907FE9}"/>
              </a:ext>
            </a:extLst>
          </p:cNvPr>
          <p:cNvSpPr/>
          <p:nvPr/>
        </p:nvSpPr>
        <p:spPr>
          <a:xfrm>
            <a:off x="3247474" y="726524"/>
            <a:ext cx="2116614" cy="576064"/>
          </a:xfrm>
          <a:prstGeom prst="roundRect">
            <a:avLst/>
          </a:prstGeom>
          <a:solidFill>
            <a:srgbClr val="4F7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t>External LSP</a:t>
            </a:r>
            <a:endParaRPr lang="he-IL" sz="2400" dirty="0"/>
          </a:p>
        </p:txBody>
      </p:sp>
      <p:cxnSp>
        <p:nvCxnSpPr>
          <p:cNvPr id="34" name="Straight Arrow Connector 33">
            <a:extLst>
              <a:ext uri="{FF2B5EF4-FFF2-40B4-BE49-F238E27FC236}">
                <a16:creationId xmlns:a16="http://schemas.microsoft.com/office/drawing/2014/main" id="{11C8DBDA-9C66-41C4-82E0-C425E4B37F0E}"/>
              </a:ext>
            </a:extLst>
          </p:cNvPr>
          <p:cNvCxnSpPr>
            <a:cxnSpLocks/>
            <a:stCxn id="33" idx="2"/>
          </p:cNvCxnSpPr>
          <p:nvPr/>
        </p:nvCxnSpPr>
        <p:spPr>
          <a:xfrm>
            <a:off x="4305781" y="1302588"/>
            <a:ext cx="0" cy="580958"/>
          </a:xfrm>
          <a:prstGeom prst="straightConnector1">
            <a:avLst/>
          </a:prstGeom>
          <a:ln w="25400">
            <a:solidFill>
              <a:schemeClr val="accent3"/>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BE52A135-39B9-4A21-92C3-BFE08281873B}"/>
              </a:ext>
            </a:extLst>
          </p:cNvPr>
          <p:cNvSpPr/>
          <p:nvPr/>
        </p:nvSpPr>
        <p:spPr>
          <a:xfrm>
            <a:off x="4389524" y="1441942"/>
            <a:ext cx="277599" cy="27759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en-US" sz="1600" dirty="0"/>
              <a:t>1</a:t>
            </a:r>
            <a:endParaRPr lang="he-IL" sz="1600" dirty="0"/>
          </a:p>
        </p:txBody>
      </p:sp>
      <p:sp>
        <p:nvSpPr>
          <p:cNvPr id="36" name="Text Placeholder 14">
            <a:extLst>
              <a:ext uri="{FF2B5EF4-FFF2-40B4-BE49-F238E27FC236}">
                <a16:creationId xmlns:a16="http://schemas.microsoft.com/office/drawing/2014/main" id="{6B2AB637-264A-47E1-95CF-97474F6859D0}"/>
              </a:ext>
            </a:extLst>
          </p:cNvPr>
          <p:cNvSpPr txBox="1">
            <a:spLocks/>
          </p:cNvSpPr>
          <p:nvPr/>
        </p:nvSpPr>
        <p:spPr>
          <a:xfrm>
            <a:off x="4674548" y="1275606"/>
            <a:ext cx="4110584" cy="625479"/>
          </a:xfrm>
          <a:prstGeom prst="rect">
            <a:avLst/>
          </a:prstGeom>
        </p:spPr>
        <p:txBody>
          <a:bodyPr lIns="45720" rIns="45720" anchor="t">
            <a:noAutofit/>
          </a:bodyPr>
          <a:lstStyle>
            <a:lvl1pPr marL="0" indent="0" algn="ctr" defTabSz="914400" rtl="0" eaLnBrk="1" latinLnBrk="0" hangingPunct="1">
              <a:lnSpc>
                <a:spcPts val="1500"/>
              </a:lnSpc>
              <a:spcBef>
                <a:spcPts val="0"/>
              </a:spcBef>
              <a:spcAft>
                <a:spcPts val="0"/>
              </a:spcAft>
              <a:buFont typeface="Arial" panose="020B0604020202020204" pitchFamily="34" charset="0"/>
              <a:buNone/>
              <a:defRPr sz="1400" b="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332">
              <a:lnSpc>
                <a:spcPct val="100000"/>
              </a:lnSpc>
              <a:defRPr/>
            </a:pPr>
            <a:r>
              <a:rPr lang="en-US" sz="1467" dirty="0">
                <a:solidFill>
                  <a:schemeClr val="accent3"/>
                </a:solidFill>
              </a:rPr>
              <a:t>Order sent for a title which is part of the </a:t>
            </a:r>
            <a:r>
              <a:rPr lang="en-US" sz="1600" dirty="0">
                <a:solidFill>
                  <a:schemeClr val="accent3"/>
                </a:solidFill>
              </a:rPr>
              <a:t>CZ activated collection</a:t>
            </a:r>
            <a:endParaRPr lang="he-IL" sz="1600" dirty="0">
              <a:solidFill>
                <a:schemeClr val="accent3"/>
              </a:solidFill>
            </a:endParaRPr>
          </a:p>
          <a:p>
            <a:pPr algn="l" defTabSz="914332">
              <a:lnSpc>
                <a:spcPct val="100000"/>
              </a:lnSpc>
              <a:defRPr/>
            </a:pPr>
            <a:r>
              <a:rPr lang="en-US" sz="1467" dirty="0">
                <a:solidFill>
                  <a:schemeClr val="accent3"/>
                </a:solidFill>
              </a:rPr>
              <a:t> </a:t>
            </a:r>
            <a:endParaRPr lang="en-US" sz="1600" dirty="0">
              <a:solidFill>
                <a:schemeClr val="accent3"/>
              </a:solidFill>
              <a:latin typeface="Calibri Light" panose="020F0302020204030204" pitchFamily="34" charset="0"/>
              <a:cs typeface="Calibri Light" panose="020F0302020204030204" pitchFamily="34" charset="0"/>
            </a:endParaRPr>
          </a:p>
        </p:txBody>
      </p:sp>
      <p:sp>
        <p:nvSpPr>
          <p:cNvPr id="42" name="Rectangle: Rounded Corners 41">
            <a:extLst>
              <a:ext uri="{FF2B5EF4-FFF2-40B4-BE49-F238E27FC236}">
                <a16:creationId xmlns:a16="http://schemas.microsoft.com/office/drawing/2014/main" id="{3AFED9D1-B5F2-47D4-B479-2A79F74F6BC8}"/>
              </a:ext>
            </a:extLst>
          </p:cNvPr>
          <p:cNvSpPr/>
          <p:nvPr/>
        </p:nvSpPr>
        <p:spPr>
          <a:xfrm>
            <a:off x="395536" y="1883546"/>
            <a:ext cx="8424929" cy="2457361"/>
          </a:xfrm>
          <a:prstGeom prst="roundRect">
            <a:avLst>
              <a:gd name="adj" fmla="val 9336"/>
            </a:avLst>
          </a:prstGeom>
          <a:noFill/>
          <a:ln>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dirty="0"/>
          </a:p>
        </p:txBody>
      </p:sp>
      <p:sp>
        <p:nvSpPr>
          <p:cNvPr id="44" name="Oval 43">
            <a:extLst>
              <a:ext uri="{FF2B5EF4-FFF2-40B4-BE49-F238E27FC236}">
                <a16:creationId xmlns:a16="http://schemas.microsoft.com/office/drawing/2014/main" id="{58795A48-14AC-4122-9A33-7C5DC85A6672}"/>
              </a:ext>
            </a:extLst>
          </p:cNvPr>
          <p:cNvSpPr/>
          <p:nvPr/>
        </p:nvSpPr>
        <p:spPr>
          <a:xfrm>
            <a:off x="4399972" y="2544049"/>
            <a:ext cx="277599" cy="277598"/>
          </a:xfrm>
          <a:prstGeom prst="ellipse">
            <a:avLst/>
          </a:prstGeom>
          <a:solidFill>
            <a:srgbClr val="00B050"/>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en-US" sz="1600" dirty="0"/>
              <a:t>2</a:t>
            </a:r>
            <a:endParaRPr lang="he-IL" sz="1600" dirty="0"/>
          </a:p>
        </p:txBody>
      </p:sp>
      <p:sp>
        <p:nvSpPr>
          <p:cNvPr id="45" name="Text Placeholder 14">
            <a:extLst>
              <a:ext uri="{FF2B5EF4-FFF2-40B4-BE49-F238E27FC236}">
                <a16:creationId xmlns:a16="http://schemas.microsoft.com/office/drawing/2014/main" id="{5D8C3DD0-5673-4140-A6CA-1D210AAB9757}"/>
              </a:ext>
            </a:extLst>
          </p:cNvPr>
          <p:cNvSpPr txBox="1">
            <a:spLocks/>
          </p:cNvSpPr>
          <p:nvPr/>
        </p:nvSpPr>
        <p:spPr>
          <a:xfrm>
            <a:off x="4780310" y="2437907"/>
            <a:ext cx="3012870" cy="535837"/>
          </a:xfrm>
          <a:prstGeom prst="rect">
            <a:avLst/>
          </a:prstGeom>
        </p:spPr>
        <p:txBody>
          <a:bodyPr lIns="45720" rIns="45720" anchor="t">
            <a:noAutofit/>
          </a:bodyPr>
          <a:lstStyle>
            <a:lvl1pPr marL="0" indent="0" algn="ctr" defTabSz="914400" rtl="0" eaLnBrk="1" latinLnBrk="0" hangingPunct="1">
              <a:lnSpc>
                <a:spcPts val="1500"/>
              </a:lnSpc>
              <a:spcBef>
                <a:spcPts val="0"/>
              </a:spcBef>
              <a:spcAft>
                <a:spcPts val="0"/>
              </a:spcAft>
              <a:buFont typeface="Arial" panose="020B0604020202020204" pitchFamily="34" charset="0"/>
              <a:buNone/>
              <a:defRPr sz="1400" b="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332">
              <a:lnSpc>
                <a:spcPct val="100000"/>
              </a:lnSpc>
              <a:defRPr/>
            </a:pPr>
            <a:r>
              <a:rPr lang="en-US" sz="1467" dirty="0"/>
              <a:t>Alma creates a CZ linked portfolio within the correct CZ linked collection</a:t>
            </a:r>
            <a:endParaRPr lang="en-US" sz="1600" dirty="0">
              <a:solidFill>
                <a:prstClr val="black"/>
              </a:solidFill>
              <a:latin typeface="Calibri Light" panose="020F0302020204030204" pitchFamily="34" charset="0"/>
              <a:cs typeface="Calibri Light" panose="020F0302020204030204" pitchFamily="34" charset="0"/>
            </a:endParaRPr>
          </a:p>
        </p:txBody>
      </p:sp>
      <p:sp>
        <p:nvSpPr>
          <p:cNvPr id="55" name="Text Placeholder 14">
            <a:extLst>
              <a:ext uri="{FF2B5EF4-FFF2-40B4-BE49-F238E27FC236}">
                <a16:creationId xmlns:a16="http://schemas.microsoft.com/office/drawing/2014/main" id="{37D8EAA1-5B2F-4099-BD2B-ADB83E034A61}"/>
              </a:ext>
            </a:extLst>
          </p:cNvPr>
          <p:cNvSpPr txBox="1">
            <a:spLocks/>
          </p:cNvSpPr>
          <p:nvPr/>
        </p:nvSpPr>
        <p:spPr>
          <a:xfrm>
            <a:off x="729528" y="3941000"/>
            <a:ext cx="8101564" cy="310720"/>
          </a:xfrm>
          <a:prstGeom prst="rect">
            <a:avLst/>
          </a:prstGeom>
        </p:spPr>
        <p:txBody>
          <a:bodyPr lIns="45720" rIns="45720" anchor="t">
            <a:noAutofit/>
          </a:bodyPr>
          <a:lstStyle>
            <a:lvl1pPr marL="0" indent="0" algn="ctr" defTabSz="914400" rtl="0" eaLnBrk="1" latinLnBrk="0" hangingPunct="1">
              <a:lnSpc>
                <a:spcPts val="1500"/>
              </a:lnSpc>
              <a:spcBef>
                <a:spcPts val="0"/>
              </a:spcBef>
              <a:spcAft>
                <a:spcPts val="0"/>
              </a:spcAft>
              <a:buFont typeface="Arial" panose="020B0604020202020204" pitchFamily="34" charset="0"/>
              <a:buNone/>
              <a:defRPr sz="1400" b="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332">
              <a:lnSpc>
                <a:spcPct val="100000"/>
              </a:lnSpc>
              <a:defRPr/>
            </a:pPr>
            <a:r>
              <a:rPr lang="en-US" sz="1467" dirty="0"/>
              <a:t>Alma associated the electronic resource to the relevant CZ activated collection and linked is to the CZ</a:t>
            </a:r>
          </a:p>
        </p:txBody>
      </p:sp>
      <p:cxnSp>
        <p:nvCxnSpPr>
          <p:cNvPr id="52" name="Straight Arrow Connector 51">
            <a:extLst>
              <a:ext uri="{FF2B5EF4-FFF2-40B4-BE49-F238E27FC236}">
                <a16:creationId xmlns:a16="http://schemas.microsoft.com/office/drawing/2014/main" id="{78A7DFAC-1C4E-463F-A5E1-714C710513AB}"/>
              </a:ext>
            </a:extLst>
          </p:cNvPr>
          <p:cNvCxnSpPr>
            <a:cxnSpLocks/>
          </p:cNvCxnSpPr>
          <p:nvPr/>
        </p:nvCxnSpPr>
        <p:spPr>
          <a:xfrm>
            <a:off x="4302217" y="2475219"/>
            <a:ext cx="0" cy="491701"/>
          </a:xfrm>
          <a:prstGeom prst="straightConnector1">
            <a:avLst/>
          </a:prstGeom>
          <a:ln w="25400">
            <a:solidFill>
              <a:schemeClr val="accent3"/>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8FCAE7DE-A332-4947-9DA1-806F501B7A56}"/>
              </a:ext>
            </a:extLst>
          </p:cNvPr>
          <p:cNvSpPr/>
          <p:nvPr/>
        </p:nvSpPr>
        <p:spPr>
          <a:xfrm>
            <a:off x="2888786" y="2991283"/>
            <a:ext cx="2883352" cy="535837"/>
          </a:xfrm>
          <a:prstGeom prst="roundRect">
            <a:avLst>
              <a:gd name="adj" fmla="val 9336"/>
            </a:avLst>
          </a:prstGeom>
          <a:noFill/>
          <a:ln>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dirty="0"/>
          </a:p>
        </p:txBody>
      </p:sp>
      <p:sp>
        <p:nvSpPr>
          <p:cNvPr id="18" name="Rectangle: Rounded Corners 17">
            <a:extLst>
              <a:ext uri="{FF2B5EF4-FFF2-40B4-BE49-F238E27FC236}">
                <a16:creationId xmlns:a16="http://schemas.microsoft.com/office/drawing/2014/main" id="{3E9C6C79-C0D7-4DCC-8929-645574437C19}"/>
              </a:ext>
            </a:extLst>
          </p:cNvPr>
          <p:cNvSpPr/>
          <p:nvPr/>
        </p:nvSpPr>
        <p:spPr>
          <a:xfrm>
            <a:off x="2832295" y="2980568"/>
            <a:ext cx="2939843" cy="852123"/>
          </a:xfrm>
          <a:prstGeom prst="roundRect">
            <a:avLst>
              <a:gd name="adj" fmla="val 9336"/>
            </a:avLst>
          </a:prstGeom>
          <a:noFill/>
          <a:ln>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dirty="0"/>
          </a:p>
        </p:txBody>
      </p:sp>
      <p:sp>
        <p:nvSpPr>
          <p:cNvPr id="19" name="Text Placeholder 14">
            <a:extLst>
              <a:ext uri="{FF2B5EF4-FFF2-40B4-BE49-F238E27FC236}">
                <a16:creationId xmlns:a16="http://schemas.microsoft.com/office/drawing/2014/main" id="{5700A204-D723-443D-AD6E-28864F21DE50}"/>
              </a:ext>
            </a:extLst>
          </p:cNvPr>
          <p:cNvSpPr txBox="1">
            <a:spLocks/>
          </p:cNvSpPr>
          <p:nvPr/>
        </p:nvSpPr>
        <p:spPr>
          <a:xfrm>
            <a:off x="3474560" y="3527120"/>
            <a:ext cx="3012870" cy="535837"/>
          </a:xfrm>
          <a:prstGeom prst="rect">
            <a:avLst/>
          </a:prstGeom>
        </p:spPr>
        <p:txBody>
          <a:bodyPr lIns="45720" rIns="45720" anchor="t">
            <a:noAutofit/>
          </a:bodyPr>
          <a:lstStyle>
            <a:lvl1pPr marL="0" indent="0" algn="ctr" defTabSz="914400" rtl="0" eaLnBrk="1" latinLnBrk="0" hangingPunct="1">
              <a:lnSpc>
                <a:spcPts val="1500"/>
              </a:lnSpc>
              <a:spcBef>
                <a:spcPts val="0"/>
              </a:spcBef>
              <a:spcAft>
                <a:spcPts val="0"/>
              </a:spcAft>
              <a:buFont typeface="Arial" panose="020B0604020202020204" pitchFamily="34" charset="0"/>
              <a:buNone/>
              <a:defRPr sz="1400" b="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332">
              <a:lnSpc>
                <a:spcPct val="100000"/>
              </a:lnSpc>
              <a:defRPr/>
            </a:pPr>
            <a:r>
              <a:rPr lang="en-US" sz="1467" dirty="0"/>
              <a:t>CZ linked portfolio</a:t>
            </a:r>
            <a:endParaRPr lang="en-US" sz="1600" dirty="0">
              <a:solidFill>
                <a:prstClr val="black"/>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5575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API body </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a:xfrm>
            <a:off x="395535" y="771551"/>
            <a:ext cx="5812091" cy="576064"/>
          </a:xfrm>
        </p:spPr>
        <p:txBody>
          <a:bodyPr/>
          <a:lstStyle/>
          <a:p>
            <a:r>
              <a:rPr lang="en-US" dirty="0"/>
              <a:t>Manual</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extLst>
              <a:ext uri="{FF2B5EF4-FFF2-40B4-BE49-F238E27FC236}">
                <a16:creationId xmlns:a16="http://schemas.microsoft.com/office/drawing/2014/main" id="{1E271980-F5B4-4AC8-85A8-A9D6556A4E25}"/>
              </a:ext>
            </a:extLst>
          </p:cNvPr>
          <p:cNvPicPr>
            <a:picLocks noChangeAspect="1"/>
          </p:cNvPicPr>
          <p:nvPr/>
        </p:nvPicPr>
        <p:blipFill>
          <a:blip r:embed="rId3"/>
          <a:stretch>
            <a:fillRect/>
          </a:stretch>
        </p:blipFill>
        <p:spPr>
          <a:xfrm>
            <a:off x="400667" y="531177"/>
            <a:ext cx="6905774" cy="4312931"/>
          </a:xfrm>
          <a:prstGeom prst="rect">
            <a:avLst/>
          </a:prstGeom>
        </p:spPr>
      </p:pic>
      <p:pic>
        <p:nvPicPr>
          <p:cNvPr id="21" name="Picture 20">
            <a:extLst>
              <a:ext uri="{FF2B5EF4-FFF2-40B4-BE49-F238E27FC236}">
                <a16:creationId xmlns:a16="http://schemas.microsoft.com/office/drawing/2014/main" id="{963C7458-96AF-476A-A1FD-F0CC5353A8AA}"/>
              </a:ext>
            </a:extLst>
          </p:cNvPr>
          <p:cNvPicPr>
            <a:picLocks noChangeAspect="1"/>
          </p:cNvPicPr>
          <p:nvPr/>
        </p:nvPicPr>
        <p:blipFill>
          <a:blip r:embed="rId4"/>
          <a:stretch>
            <a:fillRect/>
          </a:stretch>
        </p:blipFill>
        <p:spPr>
          <a:xfrm>
            <a:off x="3977160" y="2030735"/>
            <a:ext cx="2771775" cy="180975"/>
          </a:xfrm>
          <a:prstGeom prst="rect">
            <a:avLst/>
          </a:prstGeom>
        </p:spPr>
      </p:pic>
      <p:pic>
        <p:nvPicPr>
          <p:cNvPr id="22" name="Picture 21">
            <a:extLst>
              <a:ext uri="{FF2B5EF4-FFF2-40B4-BE49-F238E27FC236}">
                <a16:creationId xmlns:a16="http://schemas.microsoft.com/office/drawing/2014/main" id="{9CE61CCB-F571-4304-8AD8-106E70F9C1F8}"/>
              </a:ext>
            </a:extLst>
          </p:cNvPr>
          <p:cNvPicPr>
            <a:picLocks noChangeAspect="1"/>
          </p:cNvPicPr>
          <p:nvPr/>
        </p:nvPicPr>
        <p:blipFill>
          <a:blip r:embed="rId5"/>
          <a:stretch>
            <a:fillRect/>
          </a:stretch>
        </p:blipFill>
        <p:spPr>
          <a:xfrm>
            <a:off x="3977160" y="2496691"/>
            <a:ext cx="2543175" cy="219075"/>
          </a:xfrm>
          <a:prstGeom prst="rect">
            <a:avLst/>
          </a:prstGeom>
        </p:spPr>
      </p:pic>
      <p:pic>
        <p:nvPicPr>
          <p:cNvPr id="23" name="Picture 22">
            <a:extLst>
              <a:ext uri="{FF2B5EF4-FFF2-40B4-BE49-F238E27FC236}">
                <a16:creationId xmlns:a16="http://schemas.microsoft.com/office/drawing/2014/main" id="{FB27F4EC-4026-419D-BCE1-4118D9390CFA}"/>
              </a:ext>
            </a:extLst>
          </p:cNvPr>
          <p:cNvPicPr>
            <a:picLocks noChangeAspect="1"/>
          </p:cNvPicPr>
          <p:nvPr/>
        </p:nvPicPr>
        <p:blipFill>
          <a:blip r:embed="rId6"/>
          <a:stretch>
            <a:fillRect/>
          </a:stretch>
        </p:blipFill>
        <p:spPr>
          <a:xfrm>
            <a:off x="4012314" y="4072986"/>
            <a:ext cx="3143250" cy="200025"/>
          </a:xfrm>
          <a:prstGeom prst="rect">
            <a:avLst/>
          </a:prstGeom>
        </p:spPr>
      </p:pic>
      <p:pic>
        <p:nvPicPr>
          <p:cNvPr id="9" name="Picture 8">
            <a:extLst>
              <a:ext uri="{FF2B5EF4-FFF2-40B4-BE49-F238E27FC236}">
                <a16:creationId xmlns:a16="http://schemas.microsoft.com/office/drawing/2014/main" id="{5CE28F6D-B75E-4638-BB61-5840BF588C7D}"/>
              </a:ext>
            </a:extLst>
          </p:cNvPr>
          <p:cNvPicPr>
            <a:picLocks noChangeAspect="1"/>
          </p:cNvPicPr>
          <p:nvPr/>
        </p:nvPicPr>
        <p:blipFill>
          <a:blip r:embed="rId7"/>
          <a:stretch>
            <a:fillRect/>
          </a:stretch>
        </p:blipFill>
        <p:spPr>
          <a:xfrm>
            <a:off x="2937852" y="4602991"/>
            <a:ext cx="3582483" cy="184747"/>
          </a:xfrm>
          <a:prstGeom prst="rect">
            <a:avLst/>
          </a:prstGeom>
        </p:spPr>
      </p:pic>
      <p:cxnSp>
        <p:nvCxnSpPr>
          <p:cNvPr id="12" name="Straight Arrow Connector 11">
            <a:extLst>
              <a:ext uri="{FF2B5EF4-FFF2-40B4-BE49-F238E27FC236}">
                <a16:creationId xmlns:a16="http://schemas.microsoft.com/office/drawing/2014/main" id="{2323A205-C8A5-4C81-91EC-BF07666E0D78}"/>
              </a:ext>
            </a:extLst>
          </p:cNvPr>
          <p:cNvCxnSpPr>
            <a:cxnSpLocks/>
          </p:cNvCxnSpPr>
          <p:nvPr/>
        </p:nvCxnSpPr>
        <p:spPr>
          <a:xfrm>
            <a:off x="2195736" y="2139702"/>
            <a:ext cx="1781424" cy="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1E8598C-1BDA-44D3-98CE-1FAA86EF0955}"/>
              </a:ext>
            </a:extLst>
          </p:cNvPr>
          <p:cNvCxnSpPr>
            <a:cxnSpLocks/>
          </p:cNvCxnSpPr>
          <p:nvPr/>
        </p:nvCxnSpPr>
        <p:spPr>
          <a:xfrm>
            <a:off x="2195736" y="2613587"/>
            <a:ext cx="1781424" cy="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9DCEB9D-2E70-4AA4-AFD0-E0801306ECB5}"/>
              </a:ext>
            </a:extLst>
          </p:cNvPr>
          <p:cNvCxnSpPr>
            <a:cxnSpLocks/>
          </p:cNvCxnSpPr>
          <p:nvPr/>
        </p:nvCxnSpPr>
        <p:spPr>
          <a:xfrm flipV="1">
            <a:off x="2267744" y="4172998"/>
            <a:ext cx="1709416" cy="157088"/>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8C1099F-FEB7-4D43-B17F-036F247E2526}"/>
              </a:ext>
            </a:extLst>
          </p:cNvPr>
          <p:cNvCxnSpPr>
            <a:cxnSpLocks/>
            <a:endCxn id="9" idx="1"/>
          </p:cNvCxnSpPr>
          <p:nvPr/>
        </p:nvCxnSpPr>
        <p:spPr>
          <a:xfrm>
            <a:off x="2483768" y="4515967"/>
            <a:ext cx="454084" cy="179398"/>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76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F908F-1254-4030-A182-951E4FEE8B82}"/>
              </a:ext>
            </a:extLst>
          </p:cNvPr>
          <p:cNvSpPr>
            <a:spLocks noGrp="1"/>
          </p:cNvSpPr>
          <p:nvPr>
            <p:ph type="ctrTitle"/>
          </p:nvPr>
        </p:nvSpPr>
        <p:spPr/>
        <p:txBody>
          <a:bodyPr/>
          <a:lstStyle/>
          <a:p>
            <a:r>
              <a:rPr lang="en-US" dirty="0"/>
              <a:t>Use Cases</a:t>
            </a:r>
          </a:p>
        </p:txBody>
      </p:sp>
      <p:sp>
        <p:nvSpPr>
          <p:cNvPr id="3" name="Slide Number Placeholder 2">
            <a:extLst>
              <a:ext uri="{FF2B5EF4-FFF2-40B4-BE49-F238E27FC236}">
                <a16:creationId xmlns:a16="http://schemas.microsoft.com/office/drawing/2014/main" id="{61C11120-5BDD-41EB-B31E-906864005B0D}"/>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Tree>
    <p:extLst>
      <p:ext uri="{BB962C8B-B14F-4D97-AF65-F5344CB8AC3E}">
        <p14:creationId xmlns:p14="http://schemas.microsoft.com/office/powerpoint/2010/main" val="23237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8FC10983-FAD9-4287-A70E-1CF2B0C0B4A6}"/>
              </a:ext>
            </a:extLst>
          </p:cNvPr>
          <p:cNvSpPr>
            <a:spLocks noGrp="1"/>
          </p:cNvSpPr>
          <p:nvPr>
            <p:ph type="title"/>
          </p:nvPr>
        </p:nvSpPr>
        <p:spPr>
          <a:xfrm>
            <a:off x="395536" y="1563638"/>
            <a:ext cx="8748464" cy="1224136"/>
          </a:xfrm>
        </p:spPr>
        <p:txBody>
          <a:bodyPr>
            <a:normAutofit fontScale="90000"/>
          </a:bodyPr>
          <a:lstStyle/>
          <a:p>
            <a:r>
              <a:rPr lang="en-US" dirty="0"/>
              <a:t>Scenario 1:</a:t>
            </a:r>
            <a:br>
              <a:rPr lang="en-US" dirty="0"/>
            </a:br>
            <a:r>
              <a:rPr lang="en-US" dirty="0"/>
              <a:t>User purchased an </a:t>
            </a:r>
            <a:r>
              <a:rPr lang="en-US" dirty="0" err="1"/>
              <a:t>ebook</a:t>
            </a:r>
            <a:r>
              <a:rPr lang="en-US" dirty="0"/>
              <a:t> </a:t>
            </a:r>
            <a:r>
              <a:rPr lang="en-US" i="1" dirty="0">
                <a:solidFill>
                  <a:schemeClr val="accent1">
                    <a:lumMod val="60000"/>
                    <a:lumOff val="40000"/>
                  </a:schemeClr>
                </a:solidFill>
              </a:rPr>
              <a:t>The complete Jane Austen Addict</a:t>
            </a:r>
            <a:r>
              <a:rPr lang="en-US" dirty="0">
                <a:solidFill>
                  <a:schemeClr val="accent1">
                    <a:lumMod val="60000"/>
                    <a:lumOff val="40000"/>
                  </a:schemeClr>
                </a:solidFill>
              </a:rPr>
              <a:t>  </a:t>
            </a:r>
            <a:r>
              <a:rPr lang="en-US" dirty="0"/>
              <a:t>from External LSP with Access Model – </a:t>
            </a:r>
            <a:r>
              <a:rPr lang="en-US" dirty="0">
                <a:solidFill>
                  <a:schemeClr val="accent1">
                    <a:lumMod val="60000"/>
                    <a:lumOff val="40000"/>
                  </a:schemeClr>
                </a:solidFill>
              </a:rPr>
              <a:t>3U</a:t>
            </a:r>
            <a:r>
              <a:rPr lang="en-US" b="0" dirty="0"/>
              <a:t> (Three concurrent users) </a:t>
            </a:r>
          </a:p>
        </p:txBody>
      </p:sp>
    </p:spTree>
    <p:extLst>
      <p:ext uri="{BB962C8B-B14F-4D97-AF65-F5344CB8AC3E}">
        <p14:creationId xmlns:p14="http://schemas.microsoft.com/office/powerpoint/2010/main" val="19594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0CAB88-CC00-4481-9694-A74C9FEA3000}"/>
              </a:ext>
            </a:extLst>
          </p:cNvPr>
          <p:cNvSpPr>
            <a:spLocks noGrp="1"/>
          </p:cNvSpPr>
          <p:nvPr>
            <p:ph idx="1"/>
          </p:nvPr>
        </p:nvSpPr>
        <p:spPr>
          <a:xfrm>
            <a:off x="628650" y="151003"/>
            <a:ext cx="7886700" cy="4481720"/>
          </a:xfrm>
        </p:spPr>
        <p:txBody>
          <a:bodyPr>
            <a:normAutofit fontScale="62500" lnSpcReduction="20000"/>
          </a:bodyPr>
          <a:lstStyle/>
          <a:p>
            <a:pPr marL="0" indent="0">
              <a:buNone/>
            </a:pPr>
            <a:r>
              <a:rPr lang="en-US" b="1" dirty="0"/>
              <a:t>Scenario 1</a:t>
            </a:r>
            <a:endParaRPr lang="en-US" dirty="0"/>
          </a:p>
          <a:p>
            <a:r>
              <a:rPr lang="en-US" b="1" dirty="0"/>
              <a:t>Existing state</a:t>
            </a:r>
            <a:r>
              <a:rPr lang="en-US" dirty="0"/>
              <a:t>- </a:t>
            </a:r>
            <a:r>
              <a:rPr lang="en-US" sz="1950" dirty="0"/>
              <a:t>A desired portfolio </a:t>
            </a:r>
            <a:r>
              <a:rPr lang="en-US" sz="1950" b="1" dirty="0"/>
              <a:t>does not exist</a:t>
            </a:r>
            <a:r>
              <a:rPr lang="en-US" sz="1950" dirty="0"/>
              <a:t> within the institution’s catalog, the desired title from this collection </a:t>
            </a:r>
            <a:r>
              <a:rPr lang="en-US" sz="1950" dirty="0">
                <a:solidFill>
                  <a:srgbClr val="FF0000"/>
                </a:solidFill>
              </a:rPr>
              <a:t>does exist in Alma’s community zone </a:t>
            </a:r>
          </a:p>
          <a:p>
            <a:r>
              <a:rPr lang="en-US" b="1" dirty="0"/>
              <a:t>Test</a:t>
            </a:r>
            <a:r>
              <a:rPr lang="en-US" dirty="0"/>
              <a:t> – </a:t>
            </a:r>
            <a:r>
              <a:rPr lang="en-US" sz="1950" dirty="0"/>
              <a:t>An order will be from OASIS to Alma with the desired portfolio’s ISBN</a:t>
            </a:r>
            <a:endParaRPr lang="en-US" dirty="0"/>
          </a:p>
          <a:p>
            <a:pPr lvl="1"/>
            <a:r>
              <a:rPr lang="en-US" dirty="0"/>
              <a:t>Order details:</a:t>
            </a:r>
          </a:p>
          <a:p>
            <a:pPr lvl="2"/>
            <a:r>
              <a:rPr lang="en-US" b="1" dirty="0"/>
              <a:t>Purchase type: </a:t>
            </a:r>
            <a:r>
              <a:rPr lang="en-US" dirty="0"/>
              <a:t>e-book one time</a:t>
            </a:r>
          </a:p>
          <a:p>
            <a:pPr lvl="2"/>
            <a:r>
              <a:rPr lang="en-US" b="1" dirty="0"/>
              <a:t>ISBN:</a:t>
            </a:r>
            <a:r>
              <a:rPr lang="en-US" dirty="0"/>
              <a:t> 1408819813</a:t>
            </a:r>
          </a:p>
          <a:p>
            <a:pPr lvl="2"/>
            <a:r>
              <a:rPr lang="en-US" b="1" dirty="0"/>
              <a:t>Price: </a:t>
            </a:r>
            <a:r>
              <a:rPr lang="en-US" dirty="0"/>
              <a:t>1 Pound UK Sterling</a:t>
            </a:r>
          </a:p>
          <a:p>
            <a:pPr lvl="2"/>
            <a:r>
              <a:rPr lang="en-US" b="1" dirty="0"/>
              <a:t>Fund code: </a:t>
            </a:r>
            <a:r>
              <a:rPr lang="en-US" dirty="0"/>
              <a:t>MLGEN3-RES  (Collection Development &amp; Research Materials” fund)</a:t>
            </a:r>
          </a:p>
          <a:p>
            <a:pPr lvl="2"/>
            <a:r>
              <a:rPr lang="en-US" b="1" dirty="0"/>
              <a:t>Vendor Code:</a:t>
            </a:r>
            <a:r>
              <a:rPr lang="en-US" dirty="0"/>
              <a:t> Coutts</a:t>
            </a:r>
          </a:p>
          <a:p>
            <a:pPr lvl="2"/>
            <a:r>
              <a:rPr lang="en-US" b="1" dirty="0"/>
              <a:t>Access Model: </a:t>
            </a:r>
            <a:r>
              <a:rPr lang="en-US" dirty="0"/>
              <a:t>3U (Three concurrent users) – see last slide for more information</a:t>
            </a:r>
          </a:p>
          <a:p>
            <a:r>
              <a:rPr lang="en-US" b="1" dirty="0"/>
              <a:t>Expected result:</a:t>
            </a:r>
          </a:p>
          <a:p>
            <a:pPr lvl="1"/>
            <a:r>
              <a:rPr lang="en-US" dirty="0"/>
              <a:t>Alma will search the ISBN for an existing portfolio in the institution’s collection, when it will not find it there it will search for the title in the community zone and create the portfolio within the institution’s collection (linked to the community zone) </a:t>
            </a:r>
          </a:p>
          <a:p>
            <a:pPr lvl="1"/>
            <a:r>
              <a:rPr lang="en-US" dirty="0"/>
              <a:t>A PO line will be created as “Main” and associated with the new portfolio </a:t>
            </a:r>
          </a:p>
          <a:p>
            <a:pPr lvl="1"/>
            <a:r>
              <a:rPr lang="en-US" dirty="0"/>
              <a:t>The newly created PO line will state the “Access Model” which was sent with the order (e.g. 1U / 3U / UA)</a:t>
            </a:r>
          </a:p>
          <a:p>
            <a:pPr lvl="1"/>
            <a:r>
              <a:rPr lang="en-US" dirty="0"/>
              <a:t>The portfolio’s access model field will be populated with the “public access model” value </a:t>
            </a:r>
          </a:p>
          <a:p>
            <a:endParaRPr lang="en-US" dirty="0"/>
          </a:p>
          <a:p>
            <a:r>
              <a:rPr lang="en-US" b="1" dirty="0">
                <a:solidFill>
                  <a:srgbClr val="FF0000"/>
                </a:solidFill>
              </a:rPr>
              <a:t>An actual order was sent  </a:t>
            </a:r>
            <a:r>
              <a:rPr lang="en-US" dirty="0"/>
              <a:t>from</a:t>
            </a:r>
            <a:r>
              <a:rPr lang="en-US" b="1" dirty="0">
                <a:solidFill>
                  <a:srgbClr val="FF0000"/>
                </a:solidFill>
              </a:rPr>
              <a:t> </a:t>
            </a:r>
            <a:r>
              <a:rPr lang="en-US" dirty="0"/>
              <a:t>external LMS into Alma creating POL – 15111 in the institution’s Alma</a:t>
            </a:r>
          </a:p>
          <a:p>
            <a:r>
              <a:rPr lang="en-US" dirty="0">
                <a:solidFill>
                  <a:srgbClr val="FF0000"/>
                </a:solidFill>
              </a:rPr>
              <a:t>See full results in the next slides</a:t>
            </a:r>
            <a:endParaRPr lang="he-IL" dirty="0">
              <a:solidFill>
                <a:srgbClr val="FF0000"/>
              </a:solidFill>
            </a:endParaRPr>
          </a:p>
        </p:txBody>
      </p:sp>
    </p:spTree>
    <p:extLst>
      <p:ext uri="{BB962C8B-B14F-4D97-AF65-F5344CB8AC3E}">
        <p14:creationId xmlns:p14="http://schemas.microsoft.com/office/powerpoint/2010/main" val="332704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27F55A-7013-4380-BD8C-1E39BE608F47}"/>
              </a:ext>
            </a:extLst>
          </p:cNvPr>
          <p:cNvPicPr>
            <a:picLocks noChangeAspect="1"/>
          </p:cNvPicPr>
          <p:nvPr/>
        </p:nvPicPr>
        <p:blipFill>
          <a:blip r:embed="rId2"/>
          <a:stretch>
            <a:fillRect/>
          </a:stretch>
        </p:blipFill>
        <p:spPr>
          <a:xfrm>
            <a:off x="0" y="295949"/>
            <a:ext cx="9144000" cy="4953000"/>
          </a:xfrm>
          <a:prstGeom prst="rect">
            <a:avLst/>
          </a:prstGeom>
        </p:spPr>
      </p:pic>
      <p:sp>
        <p:nvSpPr>
          <p:cNvPr id="6" name="Title 1">
            <a:extLst>
              <a:ext uri="{FF2B5EF4-FFF2-40B4-BE49-F238E27FC236}">
                <a16:creationId xmlns:a16="http://schemas.microsoft.com/office/drawing/2014/main" id="{79B23ADC-9F97-4595-9F11-B33DDF866A95}"/>
              </a:ext>
            </a:extLst>
          </p:cNvPr>
          <p:cNvSpPr>
            <a:spLocks noGrp="1"/>
          </p:cNvSpPr>
          <p:nvPr>
            <p:ph type="title"/>
          </p:nvPr>
        </p:nvSpPr>
        <p:spPr>
          <a:xfrm>
            <a:off x="0" y="37750"/>
            <a:ext cx="7886700" cy="209945"/>
          </a:xfrm>
        </p:spPr>
        <p:txBody>
          <a:bodyPr>
            <a:noAutofit/>
          </a:bodyPr>
          <a:lstStyle/>
          <a:p>
            <a:r>
              <a:rPr lang="en-US" sz="1500" dirty="0"/>
              <a:t>Initial status – Portfolio’s ISBN = 1408819813 </a:t>
            </a:r>
            <a:r>
              <a:rPr lang="en-US" sz="1500" dirty="0">
                <a:solidFill>
                  <a:srgbClr val="FF0000"/>
                </a:solidFill>
              </a:rPr>
              <a:t>Does not </a:t>
            </a:r>
            <a:r>
              <a:rPr lang="en-US" sz="1500" dirty="0"/>
              <a:t>exist in the </a:t>
            </a:r>
            <a:r>
              <a:rPr lang="en-US" sz="1500" dirty="0">
                <a:solidFill>
                  <a:srgbClr val="FF0000"/>
                </a:solidFill>
              </a:rPr>
              <a:t>institution’s collection </a:t>
            </a:r>
            <a:endParaRPr lang="he-IL" sz="1500" dirty="0">
              <a:solidFill>
                <a:srgbClr val="FF0000"/>
              </a:solidFill>
            </a:endParaRPr>
          </a:p>
        </p:txBody>
      </p:sp>
      <p:sp>
        <p:nvSpPr>
          <p:cNvPr id="8" name="Rectangle 7">
            <a:extLst>
              <a:ext uri="{FF2B5EF4-FFF2-40B4-BE49-F238E27FC236}">
                <a16:creationId xmlns:a16="http://schemas.microsoft.com/office/drawing/2014/main" id="{17F4E1D3-697C-4A78-AB5D-A052CFC0D18D}"/>
              </a:ext>
            </a:extLst>
          </p:cNvPr>
          <p:cNvSpPr/>
          <p:nvPr/>
        </p:nvSpPr>
        <p:spPr>
          <a:xfrm>
            <a:off x="1025095" y="1497916"/>
            <a:ext cx="663028" cy="2539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9" name="Rectangle 8">
            <a:extLst>
              <a:ext uri="{FF2B5EF4-FFF2-40B4-BE49-F238E27FC236}">
                <a16:creationId xmlns:a16="http://schemas.microsoft.com/office/drawing/2014/main" id="{092B5D35-EFBE-4568-A55F-7FFC8899F4C2}"/>
              </a:ext>
            </a:extLst>
          </p:cNvPr>
          <p:cNvSpPr/>
          <p:nvPr/>
        </p:nvSpPr>
        <p:spPr>
          <a:xfrm>
            <a:off x="2423073" y="981617"/>
            <a:ext cx="478389" cy="1701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0" name="TextBox 9">
            <a:extLst>
              <a:ext uri="{FF2B5EF4-FFF2-40B4-BE49-F238E27FC236}">
                <a16:creationId xmlns:a16="http://schemas.microsoft.com/office/drawing/2014/main" id="{249317EC-1DC4-43B8-A76C-72403A54153C}"/>
              </a:ext>
            </a:extLst>
          </p:cNvPr>
          <p:cNvSpPr txBox="1"/>
          <p:nvPr/>
        </p:nvSpPr>
        <p:spPr>
          <a:xfrm>
            <a:off x="2918642" y="939747"/>
            <a:ext cx="4794202" cy="276999"/>
          </a:xfrm>
          <a:prstGeom prst="rect">
            <a:avLst/>
          </a:prstGeom>
          <a:noFill/>
        </p:spPr>
        <p:txBody>
          <a:bodyPr wrap="square" rtlCol="1">
            <a:spAutoFit/>
          </a:bodyPr>
          <a:lstStyle/>
          <a:p>
            <a:r>
              <a:rPr lang="en-US" sz="1200" dirty="0">
                <a:solidFill>
                  <a:srgbClr val="FF0000"/>
                </a:solidFill>
              </a:rPr>
              <a:t>Searching for this ISBN did not find any results in the institution’s catalog </a:t>
            </a:r>
            <a:endParaRPr lang="he-IL" sz="1200" dirty="0">
              <a:solidFill>
                <a:srgbClr val="FF0000"/>
              </a:solidFill>
            </a:endParaRPr>
          </a:p>
        </p:txBody>
      </p:sp>
      <p:cxnSp>
        <p:nvCxnSpPr>
          <p:cNvPr id="11" name="Straight Arrow Connector 10">
            <a:extLst>
              <a:ext uri="{FF2B5EF4-FFF2-40B4-BE49-F238E27FC236}">
                <a16:creationId xmlns:a16="http://schemas.microsoft.com/office/drawing/2014/main" id="{B7C1B2ED-83CA-4A60-B962-3F0EF5842D65}"/>
              </a:ext>
            </a:extLst>
          </p:cNvPr>
          <p:cNvCxnSpPr>
            <a:cxnSpLocks/>
          </p:cNvCxnSpPr>
          <p:nvPr/>
        </p:nvCxnSpPr>
        <p:spPr>
          <a:xfrm flipV="1">
            <a:off x="2637692" y="1226689"/>
            <a:ext cx="0" cy="20968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7682590-4B62-45E5-9295-0462E5FB43DC}"/>
              </a:ext>
            </a:extLst>
          </p:cNvPr>
          <p:cNvSpPr/>
          <p:nvPr/>
        </p:nvSpPr>
        <p:spPr>
          <a:xfrm>
            <a:off x="96820" y="719417"/>
            <a:ext cx="369794"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3" name="Rectangle 12">
            <a:extLst>
              <a:ext uri="{FF2B5EF4-FFF2-40B4-BE49-F238E27FC236}">
                <a16:creationId xmlns:a16="http://schemas.microsoft.com/office/drawing/2014/main" id="{3B556134-69EC-497F-9C4A-19F43EA4924E}"/>
              </a:ext>
            </a:extLst>
          </p:cNvPr>
          <p:cNvSpPr/>
          <p:nvPr/>
        </p:nvSpPr>
        <p:spPr>
          <a:xfrm>
            <a:off x="662961" y="489935"/>
            <a:ext cx="669349" cy="114300"/>
          </a:xfrm>
          <a:prstGeom prst="rect">
            <a:avLst/>
          </a:prstGeom>
          <a:solidFill>
            <a:srgbClr val="F1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Tree>
    <p:extLst>
      <p:ext uri="{BB962C8B-B14F-4D97-AF65-F5344CB8AC3E}">
        <p14:creationId xmlns:p14="http://schemas.microsoft.com/office/powerpoint/2010/main" val="187340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4F1486-2DFF-4E36-923A-B6D09D00A0F4}"/>
              </a:ext>
            </a:extLst>
          </p:cNvPr>
          <p:cNvPicPr>
            <a:picLocks noChangeAspect="1"/>
          </p:cNvPicPr>
          <p:nvPr/>
        </p:nvPicPr>
        <p:blipFill>
          <a:blip r:embed="rId2"/>
          <a:stretch>
            <a:fillRect/>
          </a:stretch>
        </p:blipFill>
        <p:spPr>
          <a:xfrm>
            <a:off x="0" y="295949"/>
            <a:ext cx="9144000" cy="4953000"/>
          </a:xfrm>
          <a:prstGeom prst="rect">
            <a:avLst/>
          </a:prstGeom>
        </p:spPr>
      </p:pic>
      <p:sp>
        <p:nvSpPr>
          <p:cNvPr id="6" name="Title 1">
            <a:extLst>
              <a:ext uri="{FF2B5EF4-FFF2-40B4-BE49-F238E27FC236}">
                <a16:creationId xmlns:a16="http://schemas.microsoft.com/office/drawing/2014/main" id="{79B23ADC-9F97-4595-9F11-B33DDF866A95}"/>
              </a:ext>
            </a:extLst>
          </p:cNvPr>
          <p:cNvSpPr>
            <a:spLocks noGrp="1"/>
          </p:cNvSpPr>
          <p:nvPr>
            <p:ph type="title"/>
          </p:nvPr>
        </p:nvSpPr>
        <p:spPr>
          <a:xfrm>
            <a:off x="0" y="37750"/>
            <a:ext cx="7886700" cy="209945"/>
          </a:xfrm>
        </p:spPr>
        <p:txBody>
          <a:bodyPr>
            <a:noAutofit/>
          </a:bodyPr>
          <a:lstStyle/>
          <a:p>
            <a:r>
              <a:rPr lang="en-US" sz="1500" dirty="0"/>
              <a:t>Initial status – Portfolio’s ISBN = 1408819813 </a:t>
            </a:r>
            <a:r>
              <a:rPr lang="en-US" sz="1500" dirty="0">
                <a:solidFill>
                  <a:srgbClr val="FF0000"/>
                </a:solidFill>
              </a:rPr>
              <a:t>Does </a:t>
            </a:r>
            <a:r>
              <a:rPr lang="en-US" sz="1500" dirty="0"/>
              <a:t>exist in the </a:t>
            </a:r>
            <a:r>
              <a:rPr lang="en-US" sz="1500" dirty="0">
                <a:solidFill>
                  <a:srgbClr val="FF0000"/>
                </a:solidFill>
              </a:rPr>
              <a:t>Community Zone</a:t>
            </a:r>
            <a:endParaRPr lang="he-IL" sz="1500" dirty="0">
              <a:solidFill>
                <a:srgbClr val="FF0000"/>
              </a:solidFill>
            </a:endParaRPr>
          </a:p>
        </p:txBody>
      </p:sp>
      <p:cxnSp>
        <p:nvCxnSpPr>
          <p:cNvPr id="7" name="Straight Arrow Connector 6">
            <a:extLst>
              <a:ext uri="{FF2B5EF4-FFF2-40B4-BE49-F238E27FC236}">
                <a16:creationId xmlns:a16="http://schemas.microsoft.com/office/drawing/2014/main" id="{5C6E5A91-FA59-4A65-98C1-0BC959391259}"/>
              </a:ext>
            </a:extLst>
          </p:cNvPr>
          <p:cNvCxnSpPr/>
          <p:nvPr/>
        </p:nvCxnSpPr>
        <p:spPr>
          <a:xfrm flipV="1">
            <a:off x="1374900" y="2245993"/>
            <a:ext cx="0" cy="128351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C155172-C8CA-46F8-A562-7D15A593E528}"/>
              </a:ext>
            </a:extLst>
          </p:cNvPr>
          <p:cNvSpPr txBox="1"/>
          <p:nvPr/>
        </p:nvSpPr>
        <p:spPr>
          <a:xfrm>
            <a:off x="1285155" y="3529509"/>
            <a:ext cx="4260272" cy="276999"/>
          </a:xfrm>
          <a:prstGeom prst="rect">
            <a:avLst/>
          </a:prstGeom>
          <a:noFill/>
        </p:spPr>
        <p:txBody>
          <a:bodyPr wrap="square" rtlCol="1">
            <a:spAutoFit/>
          </a:bodyPr>
          <a:lstStyle/>
          <a:p>
            <a:r>
              <a:rPr lang="en-US" sz="1200" dirty="0">
                <a:solidFill>
                  <a:srgbClr val="FF0000"/>
                </a:solidFill>
              </a:rPr>
              <a:t>Indication that the collection is active in the institution</a:t>
            </a:r>
          </a:p>
        </p:txBody>
      </p:sp>
      <p:sp>
        <p:nvSpPr>
          <p:cNvPr id="9" name="TextBox 8">
            <a:extLst>
              <a:ext uri="{FF2B5EF4-FFF2-40B4-BE49-F238E27FC236}">
                <a16:creationId xmlns:a16="http://schemas.microsoft.com/office/drawing/2014/main" id="{100CAC2D-5DF4-4F4B-A856-48857A187AAE}"/>
              </a:ext>
            </a:extLst>
          </p:cNvPr>
          <p:cNvSpPr txBox="1"/>
          <p:nvPr/>
        </p:nvSpPr>
        <p:spPr>
          <a:xfrm>
            <a:off x="1157000" y="1714618"/>
            <a:ext cx="4547340" cy="276999"/>
          </a:xfrm>
          <a:prstGeom prst="rect">
            <a:avLst/>
          </a:prstGeom>
          <a:noFill/>
        </p:spPr>
        <p:txBody>
          <a:bodyPr wrap="square" rtlCol="1">
            <a:spAutoFit/>
          </a:bodyPr>
          <a:lstStyle/>
          <a:p>
            <a:r>
              <a:rPr lang="en-US" sz="1200" dirty="0">
                <a:solidFill>
                  <a:srgbClr val="FF0000"/>
                </a:solidFill>
              </a:rPr>
              <a:t>No indication that the title is available in the institution</a:t>
            </a:r>
            <a:endParaRPr lang="he-IL" sz="1200" dirty="0">
              <a:solidFill>
                <a:srgbClr val="FF0000"/>
              </a:solidFill>
            </a:endParaRPr>
          </a:p>
        </p:txBody>
      </p:sp>
      <p:sp>
        <p:nvSpPr>
          <p:cNvPr id="10" name="Rectangle 9">
            <a:extLst>
              <a:ext uri="{FF2B5EF4-FFF2-40B4-BE49-F238E27FC236}">
                <a16:creationId xmlns:a16="http://schemas.microsoft.com/office/drawing/2014/main" id="{4636D10D-097C-4428-B49D-832ADB9CB4CE}"/>
              </a:ext>
            </a:extLst>
          </p:cNvPr>
          <p:cNvSpPr/>
          <p:nvPr/>
        </p:nvSpPr>
        <p:spPr>
          <a:xfrm>
            <a:off x="1191904" y="2019650"/>
            <a:ext cx="93251" cy="1472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cxnSp>
        <p:nvCxnSpPr>
          <p:cNvPr id="11" name="Straight Arrow Connector 10">
            <a:extLst>
              <a:ext uri="{FF2B5EF4-FFF2-40B4-BE49-F238E27FC236}">
                <a16:creationId xmlns:a16="http://schemas.microsoft.com/office/drawing/2014/main" id="{2EA2ECB3-B981-485F-95AC-DC6348802302}"/>
              </a:ext>
            </a:extLst>
          </p:cNvPr>
          <p:cNvCxnSpPr>
            <a:cxnSpLocks/>
            <a:endCxn id="10" idx="0"/>
          </p:cNvCxnSpPr>
          <p:nvPr/>
        </p:nvCxnSpPr>
        <p:spPr>
          <a:xfrm>
            <a:off x="1238529" y="1916206"/>
            <a:ext cx="0" cy="10344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96A2671-0F3F-4881-B94F-5157F0E47CC0}"/>
              </a:ext>
            </a:extLst>
          </p:cNvPr>
          <p:cNvSpPr/>
          <p:nvPr/>
        </p:nvSpPr>
        <p:spPr>
          <a:xfrm>
            <a:off x="1605388" y="1497916"/>
            <a:ext cx="663028" cy="2539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6" name="Rectangle 15">
            <a:extLst>
              <a:ext uri="{FF2B5EF4-FFF2-40B4-BE49-F238E27FC236}">
                <a16:creationId xmlns:a16="http://schemas.microsoft.com/office/drawing/2014/main" id="{C10AE7E4-2E22-46BE-B99B-F790DC42E0C7}"/>
              </a:ext>
            </a:extLst>
          </p:cNvPr>
          <p:cNvSpPr/>
          <p:nvPr/>
        </p:nvSpPr>
        <p:spPr>
          <a:xfrm>
            <a:off x="2423073" y="981617"/>
            <a:ext cx="478389" cy="1701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7" name="TextBox 16">
            <a:extLst>
              <a:ext uri="{FF2B5EF4-FFF2-40B4-BE49-F238E27FC236}">
                <a16:creationId xmlns:a16="http://schemas.microsoft.com/office/drawing/2014/main" id="{E3F4C10C-1264-4193-A797-8A08E14E48AA}"/>
              </a:ext>
            </a:extLst>
          </p:cNvPr>
          <p:cNvSpPr txBox="1"/>
          <p:nvPr/>
        </p:nvSpPr>
        <p:spPr>
          <a:xfrm>
            <a:off x="2918642" y="939747"/>
            <a:ext cx="4794202" cy="276999"/>
          </a:xfrm>
          <a:prstGeom prst="rect">
            <a:avLst/>
          </a:prstGeom>
          <a:noFill/>
        </p:spPr>
        <p:txBody>
          <a:bodyPr wrap="square" rtlCol="1">
            <a:spAutoFit/>
          </a:bodyPr>
          <a:lstStyle/>
          <a:p>
            <a:r>
              <a:rPr lang="en-US" sz="1200" dirty="0">
                <a:solidFill>
                  <a:srgbClr val="FF0000"/>
                </a:solidFill>
              </a:rPr>
              <a:t>Searching for this ISBN did find results in the community zone</a:t>
            </a:r>
            <a:endParaRPr lang="he-IL" sz="1200" dirty="0">
              <a:solidFill>
                <a:srgbClr val="FF0000"/>
              </a:solidFill>
            </a:endParaRPr>
          </a:p>
        </p:txBody>
      </p:sp>
      <p:sp>
        <p:nvSpPr>
          <p:cNvPr id="12" name="Rectangle 11">
            <a:extLst>
              <a:ext uri="{FF2B5EF4-FFF2-40B4-BE49-F238E27FC236}">
                <a16:creationId xmlns:a16="http://schemas.microsoft.com/office/drawing/2014/main" id="{99240569-2233-4CA5-9739-F1727DFD7D46}"/>
              </a:ext>
            </a:extLst>
          </p:cNvPr>
          <p:cNvSpPr/>
          <p:nvPr/>
        </p:nvSpPr>
        <p:spPr>
          <a:xfrm>
            <a:off x="96820" y="719417"/>
            <a:ext cx="369794"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3" name="Rectangle 12">
            <a:extLst>
              <a:ext uri="{FF2B5EF4-FFF2-40B4-BE49-F238E27FC236}">
                <a16:creationId xmlns:a16="http://schemas.microsoft.com/office/drawing/2014/main" id="{1D2BE77A-2293-4C0E-901E-DBF85A829EF0}"/>
              </a:ext>
            </a:extLst>
          </p:cNvPr>
          <p:cNvSpPr/>
          <p:nvPr/>
        </p:nvSpPr>
        <p:spPr>
          <a:xfrm>
            <a:off x="662961" y="489935"/>
            <a:ext cx="669349" cy="114300"/>
          </a:xfrm>
          <a:prstGeom prst="rect">
            <a:avLst/>
          </a:prstGeom>
          <a:solidFill>
            <a:srgbClr val="F1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Tree>
    <p:extLst>
      <p:ext uri="{BB962C8B-B14F-4D97-AF65-F5344CB8AC3E}">
        <p14:creationId xmlns:p14="http://schemas.microsoft.com/office/powerpoint/2010/main" val="132098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B23ADC-9F97-4595-9F11-B33DDF866A95}"/>
              </a:ext>
            </a:extLst>
          </p:cNvPr>
          <p:cNvSpPr>
            <a:spLocks noGrp="1"/>
          </p:cNvSpPr>
          <p:nvPr>
            <p:ph type="title"/>
          </p:nvPr>
        </p:nvSpPr>
        <p:spPr>
          <a:xfrm>
            <a:off x="103716" y="483518"/>
            <a:ext cx="8965734" cy="3466224"/>
          </a:xfrm>
        </p:spPr>
        <p:txBody>
          <a:bodyPr>
            <a:noAutofit/>
          </a:bodyPr>
          <a:lstStyle/>
          <a:p>
            <a:r>
              <a:rPr lang="en-US" dirty="0"/>
              <a:t>An order was sent  </a:t>
            </a:r>
            <a:r>
              <a:rPr lang="en-US" b="0" dirty="0"/>
              <a:t>from</a:t>
            </a:r>
            <a:r>
              <a:rPr lang="en-US" dirty="0"/>
              <a:t> </a:t>
            </a:r>
            <a:r>
              <a:rPr lang="en-US" b="0" dirty="0"/>
              <a:t>external LMS into Alma</a:t>
            </a:r>
            <a:br>
              <a:rPr lang="en-US" b="0" dirty="0"/>
            </a:br>
            <a:br>
              <a:rPr lang="en-US" b="0" dirty="0"/>
            </a:br>
            <a:br>
              <a:rPr lang="en-US" b="0" dirty="0"/>
            </a:br>
            <a:br>
              <a:rPr lang="en-US" b="0" dirty="0"/>
            </a:br>
            <a:r>
              <a:rPr lang="en-US" b="0" dirty="0"/>
              <a:t>Creating POL – 15111 in the institution’s Alma</a:t>
            </a:r>
          </a:p>
        </p:txBody>
      </p:sp>
      <p:pic>
        <p:nvPicPr>
          <p:cNvPr id="9" name="Picture 8">
            <a:extLst>
              <a:ext uri="{FF2B5EF4-FFF2-40B4-BE49-F238E27FC236}">
                <a16:creationId xmlns:a16="http://schemas.microsoft.com/office/drawing/2014/main" id="{63422FAD-0B21-455C-9FF0-3B1785C2F938}"/>
              </a:ext>
            </a:extLst>
          </p:cNvPr>
          <p:cNvPicPr>
            <a:picLocks noChangeAspect="1"/>
          </p:cNvPicPr>
          <p:nvPr/>
        </p:nvPicPr>
        <p:blipFill rotWithShape="1">
          <a:blip r:embed="rId2"/>
          <a:srcRect b="42833"/>
          <a:stretch/>
        </p:blipFill>
        <p:spPr>
          <a:xfrm>
            <a:off x="189776" y="1661871"/>
            <a:ext cx="8961120" cy="1109518"/>
          </a:xfrm>
          <a:prstGeom prst="rect">
            <a:avLst/>
          </a:prstGeom>
          <a:ln>
            <a:solidFill>
              <a:schemeClr val="accent1"/>
            </a:solidFill>
          </a:ln>
        </p:spPr>
      </p:pic>
      <p:sp>
        <p:nvSpPr>
          <p:cNvPr id="10" name="Rectangle 9">
            <a:extLst>
              <a:ext uri="{FF2B5EF4-FFF2-40B4-BE49-F238E27FC236}">
                <a16:creationId xmlns:a16="http://schemas.microsoft.com/office/drawing/2014/main" id="{30D6BA47-48E5-47E8-ADBE-820A3685AA61}"/>
              </a:ext>
            </a:extLst>
          </p:cNvPr>
          <p:cNvSpPr/>
          <p:nvPr/>
        </p:nvSpPr>
        <p:spPr>
          <a:xfrm>
            <a:off x="4423261" y="1661872"/>
            <a:ext cx="3238098" cy="4414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3F9DCC-09E8-4BDF-B74A-28AC7A84D93F}"/>
              </a:ext>
            </a:extLst>
          </p:cNvPr>
          <p:cNvSpPr/>
          <p:nvPr/>
        </p:nvSpPr>
        <p:spPr>
          <a:xfrm>
            <a:off x="904206" y="2246817"/>
            <a:ext cx="1284607" cy="3131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803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686E70-C395-433B-A01F-90F7B47D901D}"/>
              </a:ext>
            </a:extLst>
          </p:cNvPr>
          <p:cNvPicPr>
            <a:picLocks noChangeAspect="1"/>
          </p:cNvPicPr>
          <p:nvPr/>
        </p:nvPicPr>
        <p:blipFill>
          <a:blip r:embed="rId2"/>
          <a:stretch>
            <a:fillRect/>
          </a:stretch>
        </p:blipFill>
        <p:spPr>
          <a:xfrm>
            <a:off x="0" y="295949"/>
            <a:ext cx="9144000" cy="4953000"/>
          </a:xfrm>
          <a:prstGeom prst="rect">
            <a:avLst/>
          </a:prstGeom>
        </p:spPr>
      </p:pic>
      <p:sp>
        <p:nvSpPr>
          <p:cNvPr id="6" name="Title 1">
            <a:extLst>
              <a:ext uri="{FF2B5EF4-FFF2-40B4-BE49-F238E27FC236}">
                <a16:creationId xmlns:a16="http://schemas.microsoft.com/office/drawing/2014/main" id="{79B23ADC-9F97-4595-9F11-B33DDF866A95}"/>
              </a:ext>
            </a:extLst>
          </p:cNvPr>
          <p:cNvSpPr>
            <a:spLocks noGrp="1"/>
          </p:cNvSpPr>
          <p:nvPr>
            <p:ph type="title"/>
          </p:nvPr>
        </p:nvSpPr>
        <p:spPr>
          <a:xfrm>
            <a:off x="0" y="37750"/>
            <a:ext cx="7886700" cy="209945"/>
          </a:xfrm>
        </p:spPr>
        <p:txBody>
          <a:bodyPr>
            <a:noAutofit/>
          </a:bodyPr>
          <a:lstStyle/>
          <a:p>
            <a:r>
              <a:rPr lang="en-US" sz="1500" dirty="0">
                <a:solidFill>
                  <a:srgbClr val="FF0000"/>
                </a:solidFill>
              </a:rPr>
              <a:t>State after the order was sent – A Portfolio was created</a:t>
            </a:r>
            <a:endParaRPr lang="he-IL" sz="1500" dirty="0">
              <a:solidFill>
                <a:srgbClr val="FF0000"/>
              </a:solidFill>
            </a:endParaRPr>
          </a:p>
        </p:txBody>
      </p:sp>
      <p:sp>
        <p:nvSpPr>
          <p:cNvPr id="7" name="TextBox 6">
            <a:extLst>
              <a:ext uri="{FF2B5EF4-FFF2-40B4-BE49-F238E27FC236}">
                <a16:creationId xmlns:a16="http://schemas.microsoft.com/office/drawing/2014/main" id="{F235E0D3-BD07-4CD4-986F-09C68A2AE468}"/>
              </a:ext>
            </a:extLst>
          </p:cNvPr>
          <p:cNvSpPr txBox="1"/>
          <p:nvPr/>
        </p:nvSpPr>
        <p:spPr>
          <a:xfrm>
            <a:off x="101636" y="2953799"/>
            <a:ext cx="6123318" cy="461665"/>
          </a:xfrm>
          <a:prstGeom prst="rect">
            <a:avLst/>
          </a:prstGeom>
          <a:noFill/>
        </p:spPr>
        <p:txBody>
          <a:bodyPr wrap="square" rtlCol="1">
            <a:spAutoFit/>
          </a:bodyPr>
          <a:lstStyle/>
          <a:p>
            <a:r>
              <a:rPr lang="en-US" sz="1200" dirty="0">
                <a:solidFill>
                  <a:srgbClr val="FF0000"/>
                </a:solidFill>
              </a:rPr>
              <a:t>Alma created the portfolio within the institution’s collection (linked to the community zone) with full marc record </a:t>
            </a:r>
          </a:p>
        </p:txBody>
      </p:sp>
      <p:sp>
        <p:nvSpPr>
          <p:cNvPr id="8" name="Rectangle 7">
            <a:extLst>
              <a:ext uri="{FF2B5EF4-FFF2-40B4-BE49-F238E27FC236}">
                <a16:creationId xmlns:a16="http://schemas.microsoft.com/office/drawing/2014/main" id="{2660062A-1350-43FB-A0AA-38459B786EE7}"/>
              </a:ext>
            </a:extLst>
          </p:cNvPr>
          <p:cNvSpPr/>
          <p:nvPr/>
        </p:nvSpPr>
        <p:spPr>
          <a:xfrm>
            <a:off x="1025095" y="1497916"/>
            <a:ext cx="663028" cy="2539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cxnSp>
        <p:nvCxnSpPr>
          <p:cNvPr id="9" name="Straight Arrow Connector 8">
            <a:extLst>
              <a:ext uri="{FF2B5EF4-FFF2-40B4-BE49-F238E27FC236}">
                <a16:creationId xmlns:a16="http://schemas.microsoft.com/office/drawing/2014/main" id="{94CDC4E1-1D09-4ECB-9555-53922E52DE77}"/>
              </a:ext>
            </a:extLst>
          </p:cNvPr>
          <p:cNvCxnSpPr>
            <a:cxnSpLocks/>
          </p:cNvCxnSpPr>
          <p:nvPr/>
        </p:nvCxnSpPr>
        <p:spPr>
          <a:xfrm flipV="1">
            <a:off x="1239169" y="2188843"/>
            <a:ext cx="0" cy="76495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B20633C-A228-48FE-A4F9-E69EAF3CFAD1}"/>
              </a:ext>
            </a:extLst>
          </p:cNvPr>
          <p:cNvSpPr/>
          <p:nvPr/>
        </p:nvSpPr>
        <p:spPr>
          <a:xfrm>
            <a:off x="1306603" y="2161873"/>
            <a:ext cx="1665197" cy="12412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1" name="Rectangle 10">
            <a:extLst>
              <a:ext uri="{FF2B5EF4-FFF2-40B4-BE49-F238E27FC236}">
                <a16:creationId xmlns:a16="http://schemas.microsoft.com/office/drawing/2014/main" id="{28B15F2A-47F5-4B23-9152-04AB1060552B}"/>
              </a:ext>
            </a:extLst>
          </p:cNvPr>
          <p:cNvSpPr/>
          <p:nvPr/>
        </p:nvSpPr>
        <p:spPr>
          <a:xfrm>
            <a:off x="96820" y="719417"/>
            <a:ext cx="369794"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2" name="Rectangle 11">
            <a:extLst>
              <a:ext uri="{FF2B5EF4-FFF2-40B4-BE49-F238E27FC236}">
                <a16:creationId xmlns:a16="http://schemas.microsoft.com/office/drawing/2014/main" id="{4B82B578-65A1-4BB9-9B06-1AAFE5FCB947}"/>
              </a:ext>
            </a:extLst>
          </p:cNvPr>
          <p:cNvSpPr/>
          <p:nvPr/>
        </p:nvSpPr>
        <p:spPr>
          <a:xfrm>
            <a:off x="662961" y="489935"/>
            <a:ext cx="669349" cy="114300"/>
          </a:xfrm>
          <a:prstGeom prst="rect">
            <a:avLst/>
          </a:prstGeom>
          <a:solidFill>
            <a:srgbClr val="F1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pic>
        <p:nvPicPr>
          <p:cNvPr id="3" name="Picture 2">
            <a:extLst>
              <a:ext uri="{FF2B5EF4-FFF2-40B4-BE49-F238E27FC236}">
                <a16:creationId xmlns:a16="http://schemas.microsoft.com/office/drawing/2014/main" id="{5B597383-6620-464C-85FC-8B288B6FD16C}"/>
              </a:ext>
            </a:extLst>
          </p:cNvPr>
          <p:cNvPicPr>
            <a:picLocks noChangeAspect="1"/>
          </p:cNvPicPr>
          <p:nvPr/>
        </p:nvPicPr>
        <p:blipFill>
          <a:blip r:embed="rId3"/>
          <a:stretch>
            <a:fillRect/>
          </a:stretch>
        </p:blipFill>
        <p:spPr>
          <a:xfrm>
            <a:off x="1188368" y="2063114"/>
            <a:ext cx="101602" cy="101602"/>
          </a:xfrm>
          <a:prstGeom prst="rect">
            <a:avLst/>
          </a:prstGeom>
        </p:spPr>
      </p:pic>
    </p:spTree>
    <p:extLst>
      <p:ext uri="{BB962C8B-B14F-4D97-AF65-F5344CB8AC3E}">
        <p14:creationId xmlns:p14="http://schemas.microsoft.com/office/powerpoint/2010/main" val="71018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3EC38D-0B6B-4A32-BA4A-6BDF1B4E62B2}"/>
              </a:ext>
            </a:extLst>
          </p:cNvPr>
          <p:cNvPicPr>
            <a:picLocks noChangeAspect="1"/>
          </p:cNvPicPr>
          <p:nvPr/>
        </p:nvPicPr>
        <p:blipFill>
          <a:blip r:embed="rId2"/>
          <a:stretch>
            <a:fillRect/>
          </a:stretch>
        </p:blipFill>
        <p:spPr>
          <a:xfrm>
            <a:off x="0" y="295949"/>
            <a:ext cx="9144000" cy="4953000"/>
          </a:xfrm>
          <a:prstGeom prst="rect">
            <a:avLst/>
          </a:prstGeom>
        </p:spPr>
      </p:pic>
      <p:sp>
        <p:nvSpPr>
          <p:cNvPr id="6" name="Title 1">
            <a:extLst>
              <a:ext uri="{FF2B5EF4-FFF2-40B4-BE49-F238E27FC236}">
                <a16:creationId xmlns:a16="http://schemas.microsoft.com/office/drawing/2014/main" id="{79B23ADC-9F97-4595-9F11-B33DDF866A95}"/>
              </a:ext>
            </a:extLst>
          </p:cNvPr>
          <p:cNvSpPr>
            <a:spLocks noGrp="1"/>
          </p:cNvSpPr>
          <p:nvPr>
            <p:ph type="title"/>
          </p:nvPr>
        </p:nvSpPr>
        <p:spPr>
          <a:xfrm>
            <a:off x="0" y="37750"/>
            <a:ext cx="7886700" cy="209945"/>
          </a:xfrm>
        </p:spPr>
        <p:txBody>
          <a:bodyPr>
            <a:noAutofit/>
          </a:bodyPr>
          <a:lstStyle/>
          <a:p>
            <a:r>
              <a:rPr lang="en-US" sz="1500" dirty="0">
                <a:solidFill>
                  <a:srgbClr val="FF0000"/>
                </a:solidFill>
              </a:rPr>
              <a:t>State after the order was sent – Indication was added to the community zone</a:t>
            </a:r>
            <a:endParaRPr lang="he-IL" sz="1500" dirty="0">
              <a:solidFill>
                <a:srgbClr val="FF0000"/>
              </a:solidFill>
            </a:endParaRPr>
          </a:p>
        </p:txBody>
      </p:sp>
      <p:sp>
        <p:nvSpPr>
          <p:cNvPr id="8" name="Rectangle 7">
            <a:extLst>
              <a:ext uri="{FF2B5EF4-FFF2-40B4-BE49-F238E27FC236}">
                <a16:creationId xmlns:a16="http://schemas.microsoft.com/office/drawing/2014/main" id="{2660062A-1350-43FB-A0AA-38459B786EE7}"/>
              </a:ext>
            </a:extLst>
          </p:cNvPr>
          <p:cNvSpPr/>
          <p:nvPr/>
        </p:nvSpPr>
        <p:spPr>
          <a:xfrm>
            <a:off x="1618026" y="1497916"/>
            <a:ext cx="663028" cy="2539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0" name="TextBox 9">
            <a:extLst>
              <a:ext uri="{FF2B5EF4-FFF2-40B4-BE49-F238E27FC236}">
                <a16:creationId xmlns:a16="http://schemas.microsoft.com/office/drawing/2014/main" id="{8445D13E-3030-4654-AAC7-8D6172694742}"/>
              </a:ext>
            </a:extLst>
          </p:cNvPr>
          <p:cNvSpPr txBox="1"/>
          <p:nvPr/>
        </p:nvSpPr>
        <p:spPr>
          <a:xfrm>
            <a:off x="1157000" y="1714618"/>
            <a:ext cx="4547340" cy="276999"/>
          </a:xfrm>
          <a:prstGeom prst="rect">
            <a:avLst/>
          </a:prstGeom>
          <a:noFill/>
        </p:spPr>
        <p:txBody>
          <a:bodyPr wrap="square" rtlCol="1">
            <a:spAutoFit/>
          </a:bodyPr>
          <a:lstStyle/>
          <a:p>
            <a:r>
              <a:rPr lang="en-US" sz="1200" dirty="0">
                <a:solidFill>
                  <a:srgbClr val="FF0000"/>
                </a:solidFill>
              </a:rPr>
              <a:t>Indication that the title is now available in the institution</a:t>
            </a:r>
            <a:endParaRPr lang="he-IL" sz="1200" dirty="0">
              <a:solidFill>
                <a:srgbClr val="FF0000"/>
              </a:solidFill>
            </a:endParaRPr>
          </a:p>
        </p:txBody>
      </p:sp>
      <p:cxnSp>
        <p:nvCxnSpPr>
          <p:cNvPr id="11" name="Straight Arrow Connector 10">
            <a:extLst>
              <a:ext uri="{FF2B5EF4-FFF2-40B4-BE49-F238E27FC236}">
                <a16:creationId xmlns:a16="http://schemas.microsoft.com/office/drawing/2014/main" id="{B53092E6-24BA-467E-82C0-8E66A167FA14}"/>
              </a:ext>
            </a:extLst>
          </p:cNvPr>
          <p:cNvCxnSpPr>
            <a:cxnSpLocks/>
          </p:cNvCxnSpPr>
          <p:nvPr/>
        </p:nvCxnSpPr>
        <p:spPr>
          <a:xfrm>
            <a:off x="1238529" y="1916206"/>
            <a:ext cx="0" cy="10344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4B33B5D-4ABD-4DDB-B5DC-D1AC3A4F3F17}"/>
              </a:ext>
            </a:extLst>
          </p:cNvPr>
          <p:cNvSpPr/>
          <p:nvPr/>
        </p:nvSpPr>
        <p:spPr>
          <a:xfrm>
            <a:off x="96820" y="719417"/>
            <a:ext cx="369794"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9" name="Rectangle 8">
            <a:extLst>
              <a:ext uri="{FF2B5EF4-FFF2-40B4-BE49-F238E27FC236}">
                <a16:creationId xmlns:a16="http://schemas.microsoft.com/office/drawing/2014/main" id="{1B3D8288-6EAB-4931-A02E-B6CBBD3D96E9}"/>
              </a:ext>
            </a:extLst>
          </p:cNvPr>
          <p:cNvSpPr/>
          <p:nvPr/>
        </p:nvSpPr>
        <p:spPr>
          <a:xfrm>
            <a:off x="662961" y="489935"/>
            <a:ext cx="669349" cy="114300"/>
          </a:xfrm>
          <a:prstGeom prst="rect">
            <a:avLst/>
          </a:prstGeom>
          <a:solidFill>
            <a:srgbClr val="F1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pic>
        <p:nvPicPr>
          <p:cNvPr id="2" name="Picture 1">
            <a:extLst>
              <a:ext uri="{FF2B5EF4-FFF2-40B4-BE49-F238E27FC236}">
                <a16:creationId xmlns:a16="http://schemas.microsoft.com/office/drawing/2014/main" id="{D356A31A-3C84-4A29-9496-0A67DDB2E8FF}"/>
              </a:ext>
            </a:extLst>
          </p:cNvPr>
          <p:cNvPicPr>
            <a:picLocks noChangeAspect="1"/>
          </p:cNvPicPr>
          <p:nvPr/>
        </p:nvPicPr>
        <p:blipFill>
          <a:blip r:embed="rId3"/>
          <a:stretch>
            <a:fillRect/>
          </a:stretch>
        </p:blipFill>
        <p:spPr>
          <a:xfrm>
            <a:off x="1168198" y="2049470"/>
            <a:ext cx="140661" cy="119021"/>
          </a:xfrm>
          <a:prstGeom prst="rect">
            <a:avLst/>
          </a:prstGeom>
        </p:spPr>
      </p:pic>
    </p:spTree>
    <p:extLst>
      <p:ext uri="{BB962C8B-B14F-4D97-AF65-F5344CB8AC3E}">
        <p14:creationId xmlns:p14="http://schemas.microsoft.com/office/powerpoint/2010/main" val="113641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p:txBody>
          <a:bodyPr>
            <a:normAutofit lnSpcReduction="10000"/>
          </a:bodyPr>
          <a:lstStyle/>
          <a:p>
            <a:r>
              <a:rPr lang="en-US" dirty="0"/>
              <a:t>Survey summary</a:t>
            </a:r>
          </a:p>
          <a:p>
            <a:pPr lvl="1"/>
            <a:r>
              <a:rPr lang="en-US" dirty="0"/>
              <a:t>PO line management</a:t>
            </a:r>
          </a:p>
          <a:p>
            <a:pPr lvl="1"/>
            <a:r>
              <a:rPr lang="en-US" dirty="0"/>
              <a:t>SUSHI experience </a:t>
            </a:r>
          </a:p>
          <a:p>
            <a:pPr lvl="1"/>
            <a:endParaRPr lang="en-US" dirty="0"/>
          </a:p>
          <a:p>
            <a:r>
              <a:rPr lang="en-US" dirty="0"/>
              <a:t>What’s new!</a:t>
            </a:r>
          </a:p>
          <a:p>
            <a:pPr lvl="1"/>
            <a:r>
              <a:rPr lang="en-US" dirty="0"/>
              <a:t>Real time ordering (functional)</a:t>
            </a:r>
          </a:p>
          <a:p>
            <a:pPr lvl="1"/>
            <a:r>
              <a:rPr lang="en-US" dirty="0"/>
              <a:t>Change vendor in order (functional)</a:t>
            </a:r>
          </a:p>
          <a:p>
            <a:pPr lvl="1"/>
            <a:r>
              <a:rPr lang="en-US" dirty="0"/>
              <a:t> Manage acquisitions alerts (UX)</a:t>
            </a:r>
          </a:p>
          <a:p>
            <a:pPr lvl="1"/>
            <a:r>
              <a:rPr lang="en-US" dirty="0"/>
              <a:t>More…?</a:t>
            </a:r>
          </a:p>
          <a:p>
            <a:pPr lvl="1"/>
            <a:endParaRPr lang="en-US" dirty="0"/>
          </a:p>
          <a:p>
            <a:r>
              <a:rPr lang="en-US" dirty="0"/>
              <a:t>What’s next?</a:t>
            </a:r>
          </a:p>
          <a:p>
            <a:pPr lvl="1"/>
            <a:r>
              <a:rPr lang="en-US" dirty="0"/>
              <a:t>Sneak peek on 2021 plans</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33B296-E036-4358-8935-C18E329A5D0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95949"/>
            <a:ext cx="9144000" cy="4953000"/>
          </a:xfrm>
          <a:prstGeom prst="rect">
            <a:avLst/>
          </a:prstGeom>
        </p:spPr>
      </p:pic>
      <p:sp>
        <p:nvSpPr>
          <p:cNvPr id="6" name="Title 1">
            <a:extLst>
              <a:ext uri="{FF2B5EF4-FFF2-40B4-BE49-F238E27FC236}">
                <a16:creationId xmlns:a16="http://schemas.microsoft.com/office/drawing/2014/main" id="{79B23ADC-9F97-4595-9F11-B33DDF866A95}"/>
              </a:ext>
            </a:extLst>
          </p:cNvPr>
          <p:cNvSpPr>
            <a:spLocks noGrp="1"/>
          </p:cNvSpPr>
          <p:nvPr>
            <p:ph type="title"/>
          </p:nvPr>
        </p:nvSpPr>
        <p:spPr>
          <a:xfrm>
            <a:off x="0" y="37750"/>
            <a:ext cx="7886700" cy="209945"/>
          </a:xfrm>
        </p:spPr>
        <p:txBody>
          <a:bodyPr>
            <a:noAutofit/>
          </a:bodyPr>
          <a:lstStyle/>
          <a:p>
            <a:r>
              <a:rPr lang="en-US" sz="1500" dirty="0">
                <a:solidFill>
                  <a:srgbClr val="FF0000"/>
                </a:solidFill>
              </a:rPr>
              <a:t>State after the order was sent –Portfolio page</a:t>
            </a:r>
            <a:endParaRPr lang="he-IL" sz="1500" dirty="0">
              <a:solidFill>
                <a:srgbClr val="FF0000"/>
              </a:solidFill>
            </a:endParaRPr>
          </a:p>
        </p:txBody>
      </p:sp>
      <p:sp>
        <p:nvSpPr>
          <p:cNvPr id="8" name="Rectangle 7">
            <a:extLst>
              <a:ext uri="{FF2B5EF4-FFF2-40B4-BE49-F238E27FC236}">
                <a16:creationId xmlns:a16="http://schemas.microsoft.com/office/drawing/2014/main" id="{2660062A-1350-43FB-A0AA-38459B786EE7}"/>
              </a:ext>
            </a:extLst>
          </p:cNvPr>
          <p:cNvSpPr/>
          <p:nvPr/>
        </p:nvSpPr>
        <p:spPr>
          <a:xfrm>
            <a:off x="1410858" y="2772449"/>
            <a:ext cx="663028" cy="1564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0" name="TextBox 9">
            <a:extLst>
              <a:ext uri="{FF2B5EF4-FFF2-40B4-BE49-F238E27FC236}">
                <a16:creationId xmlns:a16="http://schemas.microsoft.com/office/drawing/2014/main" id="{8445D13E-3030-4654-AAC7-8D6172694742}"/>
              </a:ext>
            </a:extLst>
          </p:cNvPr>
          <p:cNvSpPr txBox="1"/>
          <p:nvPr/>
        </p:nvSpPr>
        <p:spPr>
          <a:xfrm>
            <a:off x="2128550" y="2723736"/>
            <a:ext cx="4547340" cy="276999"/>
          </a:xfrm>
          <a:prstGeom prst="rect">
            <a:avLst/>
          </a:prstGeom>
          <a:noFill/>
        </p:spPr>
        <p:txBody>
          <a:bodyPr wrap="square" rtlCol="1">
            <a:spAutoFit/>
          </a:bodyPr>
          <a:lstStyle/>
          <a:p>
            <a:r>
              <a:rPr lang="en-US" sz="1200" dirty="0">
                <a:solidFill>
                  <a:srgbClr val="FF0000"/>
                </a:solidFill>
              </a:rPr>
              <a:t>Newly created PO line as “Main”</a:t>
            </a:r>
            <a:endParaRPr lang="he-IL" sz="1200" dirty="0">
              <a:solidFill>
                <a:srgbClr val="FF0000"/>
              </a:solidFill>
            </a:endParaRPr>
          </a:p>
        </p:txBody>
      </p:sp>
      <p:sp>
        <p:nvSpPr>
          <p:cNvPr id="12" name="Rectangle 11">
            <a:extLst>
              <a:ext uri="{FF2B5EF4-FFF2-40B4-BE49-F238E27FC236}">
                <a16:creationId xmlns:a16="http://schemas.microsoft.com/office/drawing/2014/main" id="{2CB6AC90-AF36-4C38-BD7F-3198299B121E}"/>
              </a:ext>
            </a:extLst>
          </p:cNvPr>
          <p:cNvSpPr/>
          <p:nvPr/>
        </p:nvSpPr>
        <p:spPr>
          <a:xfrm>
            <a:off x="1306603" y="1654667"/>
            <a:ext cx="1665197" cy="12412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7" name="Rectangle 6">
            <a:extLst>
              <a:ext uri="{FF2B5EF4-FFF2-40B4-BE49-F238E27FC236}">
                <a16:creationId xmlns:a16="http://schemas.microsoft.com/office/drawing/2014/main" id="{46E1BD00-5AE9-42E7-BBB5-5098305D9BDC}"/>
              </a:ext>
            </a:extLst>
          </p:cNvPr>
          <p:cNvSpPr/>
          <p:nvPr/>
        </p:nvSpPr>
        <p:spPr>
          <a:xfrm>
            <a:off x="96820" y="719417"/>
            <a:ext cx="369794"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9" name="Rectangle 8">
            <a:extLst>
              <a:ext uri="{FF2B5EF4-FFF2-40B4-BE49-F238E27FC236}">
                <a16:creationId xmlns:a16="http://schemas.microsoft.com/office/drawing/2014/main" id="{808E00EF-EB76-4B44-8DC3-B446F041791B}"/>
              </a:ext>
            </a:extLst>
          </p:cNvPr>
          <p:cNvSpPr/>
          <p:nvPr/>
        </p:nvSpPr>
        <p:spPr>
          <a:xfrm>
            <a:off x="662961" y="489935"/>
            <a:ext cx="669349" cy="114300"/>
          </a:xfrm>
          <a:prstGeom prst="rect">
            <a:avLst/>
          </a:prstGeom>
          <a:solidFill>
            <a:srgbClr val="F1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1" name="Rectangle 10">
            <a:extLst>
              <a:ext uri="{FF2B5EF4-FFF2-40B4-BE49-F238E27FC236}">
                <a16:creationId xmlns:a16="http://schemas.microsoft.com/office/drawing/2014/main" id="{6B5EDC12-5007-4346-8EDE-60D69F5F2E34}"/>
              </a:ext>
            </a:extLst>
          </p:cNvPr>
          <p:cNvSpPr/>
          <p:nvPr/>
        </p:nvSpPr>
        <p:spPr>
          <a:xfrm>
            <a:off x="1437990" y="2959063"/>
            <a:ext cx="2197905" cy="1564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cxnSp>
        <p:nvCxnSpPr>
          <p:cNvPr id="13" name="Straight Arrow Connector 12">
            <a:extLst>
              <a:ext uri="{FF2B5EF4-FFF2-40B4-BE49-F238E27FC236}">
                <a16:creationId xmlns:a16="http://schemas.microsoft.com/office/drawing/2014/main" id="{73F6F3FF-B5E9-4CF4-910D-142BC3BAD145}"/>
              </a:ext>
            </a:extLst>
          </p:cNvPr>
          <p:cNvCxnSpPr>
            <a:cxnSpLocks/>
          </p:cNvCxnSpPr>
          <p:nvPr/>
        </p:nvCxnSpPr>
        <p:spPr>
          <a:xfrm flipH="1">
            <a:off x="3850433" y="3000735"/>
            <a:ext cx="890771"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DCF7667-BB33-40B8-9981-ED70098B3B5C}"/>
              </a:ext>
            </a:extLst>
          </p:cNvPr>
          <p:cNvSpPr txBox="1"/>
          <p:nvPr/>
        </p:nvSpPr>
        <p:spPr>
          <a:xfrm>
            <a:off x="3850433" y="3092472"/>
            <a:ext cx="4308228" cy="461665"/>
          </a:xfrm>
          <a:prstGeom prst="rect">
            <a:avLst/>
          </a:prstGeom>
          <a:noFill/>
        </p:spPr>
        <p:txBody>
          <a:bodyPr wrap="square" rtlCol="1">
            <a:spAutoFit/>
          </a:bodyPr>
          <a:lstStyle/>
          <a:p>
            <a:pPr lvl="1"/>
            <a:r>
              <a:rPr lang="en-US" sz="1200" dirty="0">
                <a:solidFill>
                  <a:srgbClr val="FF0000"/>
                </a:solidFill>
              </a:rPr>
              <a:t>The portfolio’s “Public note” field was populated with the “public” access model text </a:t>
            </a:r>
          </a:p>
        </p:txBody>
      </p:sp>
    </p:spTree>
    <p:extLst>
      <p:ext uri="{BB962C8B-B14F-4D97-AF65-F5344CB8AC3E}">
        <p14:creationId xmlns:p14="http://schemas.microsoft.com/office/powerpoint/2010/main" val="378010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B5ACD1-3204-4CD4-90FD-7CC0BE0FC485}"/>
              </a:ext>
            </a:extLst>
          </p:cNvPr>
          <p:cNvPicPr>
            <a:picLocks noChangeAspect="1"/>
          </p:cNvPicPr>
          <p:nvPr/>
        </p:nvPicPr>
        <p:blipFill>
          <a:blip r:embed="rId2"/>
          <a:stretch>
            <a:fillRect/>
          </a:stretch>
        </p:blipFill>
        <p:spPr>
          <a:xfrm>
            <a:off x="0" y="295949"/>
            <a:ext cx="9144000" cy="4953000"/>
          </a:xfrm>
          <a:prstGeom prst="rect">
            <a:avLst/>
          </a:prstGeom>
        </p:spPr>
      </p:pic>
      <p:sp>
        <p:nvSpPr>
          <p:cNvPr id="6" name="Title 1">
            <a:extLst>
              <a:ext uri="{FF2B5EF4-FFF2-40B4-BE49-F238E27FC236}">
                <a16:creationId xmlns:a16="http://schemas.microsoft.com/office/drawing/2014/main" id="{79B23ADC-9F97-4595-9F11-B33DDF866A95}"/>
              </a:ext>
            </a:extLst>
          </p:cNvPr>
          <p:cNvSpPr>
            <a:spLocks noGrp="1"/>
          </p:cNvSpPr>
          <p:nvPr>
            <p:ph type="title"/>
          </p:nvPr>
        </p:nvSpPr>
        <p:spPr>
          <a:xfrm>
            <a:off x="0" y="37750"/>
            <a:ext cx="7886700" cy="209945"/>
          </a:xfrm>
        </p:spPr>
        <p:txBody>
          <a:bodyPr>
            <a:noAutofit/>
          </a:bodyPr>
          <a:lstStyle/>
          <a:p>
            <a:r>
              <a:rPr lang="en-US" sz="1500" dirty="0">
                <a:solidFill>
                  <a:srgbClr val="FF0000"/>
                </a:solidFill>
              </a:rPr>
              <a:t>State after the order was sent – PO line </a:t>
            </a:r>
            <a:endParaRPr lang="he-IL" sz="1500" dirty="0">
              <a:solidFill>
                <a:srgbClr val="FF0000"/>
              </a:solidFill>
            </a:endParaRPr>
          </a:p>
        </p:txBody>
      </p:sp>
      <p:sp>
        <p:nvSpPr>
          <p:cNvPr id="8" name="Rectangle 7">
            <a:extLst>
              <a:ext uri="{FF2B5EF4-FFF2-40B4-BE49-F238E27FC236}">
                <a16:creationId xmlns:a16="http://schemas.microsoft.com/office/drawing/2014/main" id="{2660062A-1350-43FB-A0AA-38459B786EE7}"/>
              </a:ext>
            </a:extLst>
          </p:cNvPr>
          <p:cNvSpPr/>
          <p:nvPr/>
        </p:nvSpPr>
        <p:spPr>
          <a:xfrm>
            <a:off x="2232389" y="2414587"/>
            <a:ext cx="663028" cy="1571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5" name="Rectangle 4">
            <a:extLst>
              <a:ext uri="{FF2B5EF4-FFF2-40B4-BE49-F238E27FC236}">
                <a16:creationId xmlns:a16="http://schemas.microsoft.com/office/drawing/2014/main" id="{7040AC76-121F-4E26-B0BE-C42E9ECB0F24}"/>
              </a:ext>
            </a:extLst>
          </p:cNvPr>
          <p:cNvSpPr/>
          <p:nvPr/>
        </p:nvSpPr>
        <p:spPr>
          <a:xfrm>
            <a:off x="96820" y="719417"/>
            <a:ext cx="369794"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7" name="Rectangle 6">
            <a:extLst>
              <a:ext uri="{FF2B5EF4-FFF2-40B4-BE49-F238E27FC236}">
                <a16:creationId xmlns:a16="http://schemas.microsoft.com/office/drawing/2014/main" id="{31F6C2E6-30A9-44D9-B771-D08017F898E2}"/>
              </a:ext>
            </a:extLst>
          </p:cNvPr>
          <p:cNvSpPr/>
          <p:nvPr/>
        </p:nvSpPr>
        <p:spPr>
          <a:xfrm>
            <a:off x="662961" y="489935"/>
            <a:ext cx="669349" cy="114300"/>
          </a:xfrm>
          <a:prstGeom prst="rect">
            <a:avLst/>
          </a:prstGeom>
          <a:solidFill>
            <a:srgbClr val="F1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Tree>
    <p:extLst>
      <p:ext uri="{BB962C8B-B14F-4D97-AF65-F5344CB8AC3E}">
        <p14:creationId xmlns:p14="http://schemas.microsoft.com/office/powerpoint/2010/main" val="202128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175AB9-AFB8-492E-9B85-5CDA436C0E2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95949"/>
            <a:ext cx="9143999" cy="4953000"/>
          </a:xfrm>
          <a:prstGeom prst="rect">
            <a:avLst/>
          </a:prstGeom>
        </p:spPr>
      </p:pic>
      <p:sp>
        <p:nvSpPr>
          <p:cNvPr id="6" name="Title 1">
            <a:extLst>
              <a:ext uri="{FF2B5EF4-FFF2-40B4-BE49-F238E27FC236}">
                <a16:creationId xmlns:a16="http://schemas.microsoft.com/office/drawing/2014/main" id="{79B23ADC-9F97-4595-9F11-B33DDF866A95}"/>
              </a:ext>
            </a:extLst>
          </p:cNvPr>
          <p:cNvSpPr>
            <a:spLocks noGrp="1"/>
          </p:cNvSpPr>
          <p:nvPr>
            <p:ph type="title"/>
          </p:nvPr>
        </p:nvSpPr>
        <p:spPr>
          <a:xfrm>
            <a:off x="0" y="37750"/>
            <a:ext cx="7886700" cy="209945"/>
          </a:xfrm>
        </p:spPr>
        <p:txBody>
          <a:bodyPr>
            <a:noAutofit/>
          </a:bodyPr>
          <a:lstStyle/>
          <a:p>
            <a:r>
              <a:rPr lang="en-US" sz="1500" dirty="0">
                <a:solidFill>
                  <a:srgbClr val="FF0000"/>
                </a:solidFill>
              </a:rPr>
              <a:t>State after the order was sent – A Portfolio was created</a:t>
            </a:r>
            <a:endParaRPr lang="he-IL" sz="1500" dirty="0">
              <a:solidFill>
                <a:srgbClr val="FF0000"/>
              </a:solidFill>
            </a:endParaRPr>
          </a:p>
        </p:txBody>
      </p:sp>
      <p:sp>
        <p:nvSpPr>
          <p:cNvPr id="9" name="Rectangle 8">
            <a:extLst>
              <a:ext uri="{FF2B5EF4-FFF2-40B4-BE49-F238E27FC236}">
                <a16:creationId xmlns:a16="http://schemas.microsoft.com/office/drawing/2014/main" id="{6E844D1F-2FF7-48E3-8E22-857D6EEDFE0F}"/>
              </a:ext>
            </a:extLst>
          </p:cNvPr>
          <p:cNvSpPr/>
          <p:nvPr/>
        </p:nvSpPr>
        <p:spPr>
          <a:xfrm>
            <a:off x="6510181" y="1448038"/>
            <a:ext cx="1139128" cy="1609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3" name="TextBox 12">
            <a:extLst>
              <a:ext uri="{FF2B5EF4-FFF2-40B4-BE49-F238E27FC236}">
                <a16:creationId xmlns:a16="http://schemas.microsoft.com/office/drawing/2014/main" id="{97A73978-5A07-47F2-98C9-8295D2640AFE}"/>
              </a:ext>
            </a:extLst>
          </p:cNvPr>
          <p:cNvSpPr txBox="1"/>
          <p:nvPr/>
        </p:nvSpPr>
        <p:spPr>
          <a:xfrm>
            <a:off x="5479546" y="1180426"/>
            <a:ext cx="3200397" cy="276999"/>
          </a:xfrm>
          <a:prstGeom prst="rect">
            <a:avLst/>
          </a:prstGeom>
          <a:noFill/>
        </p:spPr>
        <p:txBody>
          <a:bodyPr wrap="square" rtlCol="1">
            <a:spAutoFit/>
          </a:bodyPr>
          <a:lstStyle/>
          <a:p>
            <a:pPr lvl="1"/>
            <a:r>
              <a:rPr lang="en-US" sz="1200" dirty="0">
                <a:solidFill>
                  <a:srgbClr val="FF0000"/>
                </a:solidFill>
              </a:rPr>
              <a:t>New PO line is in “Auto Packaging” status</a:t>
            </a:r>
          </a:p>
        </p:txBody>
      </p:sp>
      <p:sp>
        <p:nvSpPr>
          <p:cNvPr id="14" name="Rectangle 13">
            <a:extLst>
              <a:ext uri="{FF2B5EF4-FFF2-40B4-BE49-F238E27FC236}">
                <a16:creationId xmlns:a16="http://schemas.microsoft.com/office/drawing/2014/main" id="{A8341182-AF9D-4CC0-B341-A8A5E03274C3}"/>
              </a:ext>
            </a:extLst>
          </p:cNvPr>
          <p:cNvSpPr/>
          <p:nvPr/>
        </p:nvSpPr>
        <p:spPr>
          <a:xfrm>
            <a:off x="925128" y="1469488"/>
            <a:ext cx="1070726" cy="2450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8" name="Rectangle 7">
            <a:extLst>
              <a:ext uri="{FF2B5EF4-FFF2-40B4-BE49-F238E27FC236}">
                <a16:creationId xmlns:a16="http://schemas.microsoft.com/office/drawing/2014/main" id="{1CE93A08-E8DA-4575-B273-2C3150423C1F}"/>
              </a:ext>
            </a:extLst>
          </p:cNvPr>
          <p:cNvSpPr/>
          <p:nvPr/>
        </p:nvSpPr>
        <p:spPr>
          <a:xfrm>
            <a:off x="96820" y="719417"/>
            <a:ext cx="369794"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0" name="Rectangle 9">
            <a:extLst>
              <a:ext uri="{FF2B5EF4-FFF2-40B4-BE49-F238E27FC236}">
                <a16:creationId xmlns:a16="http://schemas.microsoft.com/office/drawing/2014/main" id="{DD9E6868-000A-4643-8996-202D75EEC001}"/>
              </a:ext>
            </a:extLst>
          </p:cNvPr>
          <p:cNvSpPr/>
          <p:nvPr/>
        </p:nvSpPr>
        <p:spPr>
          <a:xfrm>
            <a:off x="662961" y="489935"/>
            <a:ext cx="669349" cy="114300"/>
          </a:xfrm>
          <a:prstGeom prst="rect">
            <a:avLst/>
          </a:prstGeom>
          <a:solidFill>
            <a:srgbClr val="F1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1" name="Rectangle 10">
            <a:extLst>
              <a:ext uri="{FF2B5EF4-FFF2-40B4-BE49-F238E27FC236}">
                <a16:creationId xmlns:a16="http://schemas.microsoft.com/office/drawing/2014/main" id="{587134A6-575C-4540-8A44-2C1B73CD10B3}"/>
              </a:ext>
            </a:extLst>
          </p:cNvPr>
          <p:cNvSpPr/>
          <p:nvPr/>
        </p:nvSpPr>
        <p:spPr>
          <a:xfrm>
            <a:off x="6084167" y="2180947"/>
            <a:ext cx="2376237" cy="1873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6" name="TextBox 15">
            <a:extLst>
              <a:ext uri="{FF2B5EF4-FFF2-40B4-BE49-F238E27FC236}">
                <a16:creationId xmlns:a16="http://schemas.microsoft.com/office/drawing/2014/main" id="{09682789-12EC-4140-B67C-4E2D17165251}"/>
              </a:ext>
            </a:extLst>
          </p:cNvPr>
          <p:cNvSpPr txBox="1"/>
          <p:nvPr/>
        </p:nvSpPr>
        <p:spPr>
          <a:xfrm>
            <a:off x="2718760" y="2350261"/>
            <a:ext cx="6425240" cy="276999"/>
          </a:xfrm>
          <a:prstGeom prst="rect">
            <a:avLst/>
          </a:prstGeom>
          <a:noFill/>
        </p:spPr>
        <p:txBody>
          <a:bodyPr wrap="square" rtlCol="1">
            <a:spAutoFit/>
          </a:bodyPr>
          <a:lstStyle/>
          <a:p>
            <a:pPr lvl="1"/>
            <a:r>
              <a:rPr lang="en-US" sz="1200" dirty="0">
                <a:solidFill>
                  <a:srgbClr val="FF0000"/>
                </a:solidFill>
              </a:rPr>
              <a:t>Newly created PO line has the “Access Model” which was sent with the order (3U)</a:t>
            </a:r>
          </a:p>
        </p:txBody>
      </p:sp>
    </p:spTree>
    <p:extLst>
      <p:ext uri="{BB962C8B-B14F-4D97-AF65-F5344CB8AC3E}">
        <p14:creationId xmlns:p14="http://schemas.microsoft.com/office/powerpoint/2010/main" val="425399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8FC10983-FAD9-4287-A70E-1CF2B0C0B4A6}"/>
              </a:ext>
            </a:extLst>
          </p:cNvPr>
          <p:cNvSpPr>
            <a:spLocks noGrp="1"/>
          </p:cNvSpPr>
          <p:nvPr>
            <p:ph type="title"/>
          </p:nvPr>
        </p:nvSpPr>
        <p:spPr>
          <a:xfrm>
            <a:off x="395536" y="1419622"/>
            <a:ext cx="8424936" cy="1944216"/>
          </a:xfrm>
        </p:spPr>
        <p:txBody>
          <a:bodyPr>
            <a:normAutofit fontScale="90000"/>
          </a:bodyPr>
          <a:lstStyle/>
          <a:p>
            <a:r>
              <a:rPr lang="en-US" dirty="0"/>
              <a:t>Scenario 2 – </a:t>
            </a:r>
            <a:r>
              <a:rPr lang="en-US" sz="2700" dirty="0"/>
              <a:t>Ordered portfolio already exists</a:t>
            </a:r>
            <a:br>
              <a:rPr lang="en-US" sz="2700" dirty="0"/>
            </a:br>
            <a:br>
              <a:rPr lang="en-US" dirty="0"/>
            </a:br>
            <a:r>
              <a:rPr lang="en-US" dirty="0"/>
              <a:t>A </a:t>
            </a:r>
            <a:r>
              <a:rPr lang="en-US" sz="2700" dirty="0"/>
              <a:t>*</a:t>
            </a:r>
            <a:r>
              <a:rPr lang="en-US" dirty="0"/>
              <a:t>DDA activated portfolio (via the automatic upload) has reached the access threshold, OASIS automatically created an </a:t>
            </a:r>
            <a:r>
              <a:rPr lang="en-US" dirty="0" err="1"/>
              <a:t>ebook</a:t>
            </a:r>
            <a:r>
              <a:rPr lang="en-US" dirty="0"/>
              <a:t> order </a:t>
            </a:r>
            <a:r>
              <a:rPr lang="en-US" i="1" dirty="0">
                <a:solidFill>
                  <a:schemeClr val="accent1">
                    <a:lumMod val="60000"/>
                    <a:lumOff val="40000"/>
                  </a:schemeClr>
                </a:solidFill>
              </a:rPr>
              <a:t>Doing inclusive education research</a:t>
            </a:r>
            <a:r>
              <a:rPr lang="en-US" dirty="0">
                <a:solidFill>
                  <a:schemeClr val="accent1">
                    <a:lumMod val="60000"/>
                    <a:lumOff val="40000"/>
                  </a:schemeClr>
                </a:solidFill>
              </a:rPr>
              <a:t> </a:t>
            </a:r>
            <a:r>
              <a:rPr lang="en-US" dirty="0"/>
              <a:t>with Access Model - </a:t>
            </a:r>
            <a:r>
              <a:rPr lang="en-US" dirty="0">
                <a:solidFill>
                  <a:schemeClr val="accent1">
                    <a:lumMod val="60000"/>
                    <a:lumOff val="40000"/>
                  </a:schemeClr>
                </a:solidFill>
              </a:rPr>
              <a:t>UA</a:t>
            </a:r>
            <a:r>
              <a:rPr lang="en-US" b="0" dirty="0"/>
              <a:t> (unlimited access) </a:t>
            </a:r>
            <a:br>
              <a:rPr lang="en-US" b="0" dirty="0"/>
            </a:br>
            <a:endParaRPr lang="en-US" b="0" dirty="0"/>
          </a:p>
        </p:txBody>
      </p:sp>
      <p:sp>
        <p:nvSpPr>
          <p:cNvPr id="4" name="Title 4">
            <a:extLst>
              <a:ext uri="{FF2B5EF4-FFF2-40B4-BE49-F238E27FC236}">
                <a16:creationId xmlns:a16="http://schemas.microsoft.com/office/drawing/2014/main" id="{8025FD6B-7901-4E28-8CA1-616C62539A95}"/>
              </a:ext>
            </a:extLst>
          </p:cNvPr>
          <p:cNvSpPr txBox="1">
            <a:spLocks/>
          </p:cNvSpPr>
          <p:nvPr/>
        </p:nvSpPr>
        <p:spPr>
          <a:xfrm>
            <a:off x="378159" y="3291830"/>
            <a:ext cx="8424936" cy="1146482"/>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2800" b="1" kern="1200">
                <a:solidFill>
                  <a:schemeClr val="tx1"/>
                </a:solidFill>
                <a:latin typeface="+mj-lt"/>
                <a:ea typeface="+mj-ea"/>
                <a:cs typeface="+mj-cs"/>
              </a:defRPr>
            </a:lvl1pPr>
          </a:lstStyle>
          <a:p>
            <a:r>
              <a:rPr lang="en-US" sz="1400" b="0" dirty="0"/>
              <a:t>*DDA program - The upload Electronic holdings from EBC created the portfolio within the collection to be made available at the discovery system, after a threshold was reached, an order is automatically sent to Alma </a:t>
            </a:r>
            <a:br>
              <a:rPr lang="en-US" b="0" dirty="0"/>
            </a:br>
            <a:endParaRPr lang="en-US" b="0" dirty="0"/>
          </a:p>
        </p:txBody>
      </p:sp>
    </p:spTree>
    <p:extLst>
      <p:ext uri="{BB962C8B-B14F-4D97-AF65-F5344CB8AC3E}">
        <p14:creationId xmlns:p14="http://schemas.microsoft.com/office/powerpoint/2010/main" val="341245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0CAB88-CC00-4481-9694-A74C9FEA3000}"/>
              </a:ext>
            </a:extLst>
          </p:cNvPr>
          <p:cNvSpPr>
            <a:spLocks noGrp="1"/>
          </p:cNvSpPr>
          <p:nvPr>
            <p:ph idx="1"/>
          </p:nvPr>
        </p:nvSpPr>
        <p:spPr>
          <a:xfrm>
            <a:off x="628650" y="330890"/>
            <a:ext cx="7886700" cy="4481720"/>
          </a:xfrm>
        </p:spPr>
        <p:txBody>
          <a:bodyPr>
            <a:normAutofit fontScale="77500" lnSpcReduction="20000"/>
          </a:bodyPr>
          <a:lstStyle/>
          <a:p>
            <a:r>
              <a:rPr lang="en-US" b="1" dirty="0"/>
              <a:t>Existing state before test </a:t>
            </a:r>
            <a:r>
              <a:rPr lang="en-US" dirty="0"/>
              <a:t>- </a:t>
            </a:r>
            <a:r>
              <a:rPr lang="en-US" sz="1950" dirty="0"/>
              <a:t>A portfolio exists within the institution’s collection '</a:t>
            </a:r>
            <a:r>
              <a:rPr lang="en-US" sz="1950" dirty="0" err="1"/>
              <a:t>Ebook</a:t>
            </a:r>
            <a:r>
              <a:rPr lang="en-US" sz="1950" dirty="0"/>
              <a:t> Central Perpetual and DDA collection’, is linked to Alma’s community zone and has a ”technical” PO line </a:t>
            </a:r>
          </a:p>
          <a:p>
            <a:r>
              <a:rPr lang="en-US" b="1" dirty="0"/>
              <a:t>Test</a:t>
            </a:r>
            <a:r>
              <a:rPr lang="en-US" dirty="0"/>
              <a:t> – </a:t>
            </a:r>
            <a:r>
              <a:rPr lang="en-US" sz="1950" dirty="0"/>
              <a:t>An order will be sent from OASIS to Alma with the existing portfolio’s ISBN</a:t>
            </a:r>
            <a:endParaRPr lang="en-US" dirty="0"/>
          </a:p>
          <a:p>
            <a:pPr lvl="1"/>
            <a:r>
              <a:rPr lang="en-US" dirty="0"/>
              <a:t>Order details:</a:t>
            </a:r>
          </a:p>
          <a:p>
            <a:pPr lvl="2"/>
            <a:r>
              <a:rPr lang="en-US" b="1" dirty="0"/>
              <a:t>Purchase type: </a:t>
            </a:r>
            <a:r>
              <a:rPr lang="en-US" dirty="0"/>
              <a:t>e-book one time</a:t>
            </a:r>
          </a:p>
          <a:p>
            <a:pPr lvl="2"/>
            <a:r>
              <a:rPr lang="en-US" b="1" dirty="0"/>
              <a:t>ISBN:</a:t>
            </a:r>
            <a:r>
              <a:rPr lang="en-US" dirty="0"/>
              <a:t> 9789087904197 (already exists in the </a:t>
            </a:r>
            <a:r>
              <a:rPr lang="en-US" dirty="0" err="1"/>
              <a:t>istitution</a:t>
            </a:r>
            <a:r>
              <a:rPr lang="en-US" dirty="0"/>
              <a:t>)</a:t>
            </a:r>
          </a:p>
          <a:p>
            <a:pPr lvl="2"/>
            <a:r>
              <a:rPr lang="en-US" b="1" dirty="0"/>
              <a:t>Price: </a:t>
            </a:r>
            <a:r>
              <a:rPr lang="en-US" dirty="0"/>
              <a:t>1 Pound UK Sterling</a:t>
            </a:r>
          </a:p>
          <a:p>
            <a:pPr lvl="2"/>
            <a:r>
              <a:rPr lang="en-US" b="1" dirty="0"/>
              <a:t>Fund code: </a:t>
            </a:r>
            <a:r>
              <a:rPr lang="en-US" dirty="0"/>
              <a:t>MLGEN3-RES  (Collection Development &amp; Research Materials” fund)</a:t>
            </a:r>
          </a:p>
          <a:p>
            <a:pPr lvl="2"/>
            <a:r>
              <a:rPr lang="en-US" b="1" dirty="0"/>
              <a:t>Vendor Code:</a:t>
            </a:r>
            <a:r>
              <a:rPr lang="en-US" dirty="0"/>
              <a:t> Coutts</a:t>
            </a:r>
          </a:p>
          <a:p>
            <a:pPr lvl="2"/>
            <a:r>
              <a:rPr lang="en-US" b="1" dirty="0"/>
              <a:t>Access Model: </a:t>
            </a:r>
            <a:r>
              <a:rPr lang="en-US" dirty="0"/>
              <a:t>UA (unlimited access) – see last slide for more information</a:t>
            </a:r>
          </a:p>
          <a:p>
            <a:r>
              <a:rPr lang="en-US" b="1" dirty="0"/>
              <a:t>Expected result:</a:t>
            </a:r>
          </a:p>
          <a:p>
            <a:pPr lvl="1"/>
            <a:r>
              <a:rPr lang="en-US" dirty="0"/>
              <a:t>Alma will find the existing portfolio under the specific collection and will associate to it the newly created PO line as “Main”</a:t>
            </a:r>
          </a:p>
          <a:p>
            <a:pPr lvl="1"/>
            <a:r>
              <a:rPr lang="en-US" dirty="0"/>
              <a:t>The newly created PO line will have a note stating the “Access Model” which was sent with the order (e.g. 1U / 3U / UA)</a:t>
            </a:r>
          </a:p>
          <a:p>
            <a:pPr lvl="1"/>
            <a:r>
              <a:rPr lang="en-US" dirty="0"/>
              <a:t>Previous “technical” PO line on the portfolio will become additional</a:t>
            </a:r>
          </a:p>
          <a:p>
            <a:pPr lvl="1"/>
            <a:r>
              <a:rPr lang="en-US" dirty="0"/>
              <a:t>The portfolio’s “Public note” field will be populated with the “public access model” text </a:t>
            </a:r>
          </a:p>
          <a:p>
            <a:pPr marL="0" indent="0">
              <a:buNone/>
            </a:pPr>
            <a:endParaRPr lang="en-US" dirty="0"/>
          </a:p>
        </p:txBody>
      </p:sp>
    </p:spTree>
    <p:extLst>
      <p:ext uri="{BB962C8B-B14F-4D97-AF65-F5344CB8AC3E}">
        <p14:creationId xmlns:p14="http://schemas.microsoft.com/office/powerpoint/2010/main" val="243799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2F86C4-27EE-46EB-AD51-C68C66B476DF}"/>
              </a:ext>
            </a:extLst>
          </p:cNvPr>
          <p:cNvPicPr>
            <a:picLocks noChangeAspect="1"/>
          </p:cNvPicPr>
          <p:nvPr/>
        </p:nvPicPr>
        <p:blipFill>
          <a:blip r:embed="rId2"/>
          <a:stretch>
            <a:fillRect/>
          </a:stretch>
        </p:blipFill>
        <p:spPr>
          <a:xfrm>
            <a:off x="0" y="295949"/>
            <a:ext cx="9144000" cy="4953000"/>
          </a:xfrm>
          <a:prstGeom prst="rect">
            <a:avLst/>
          </a:prstGeom>
        </p:spPr>
      </p:pic>
      <p:sp>
        <p:nvSpPr>
          <p:cNvPr id="6" name="Title 1">
            <a:extLst>
              <a:ext uri="{FF2B5EF4-FFF2-40B4-BE49-F238E27FC236}">
                <a16:creationId xmlns:a16="http://schemas.microsoft.com/office/drawing/2014/main" id="{79B23ADC-9F97-4595-9F11-B33DDF866A95}"/>
              </a:ext>
            </a:extLst>
          </p:cNvPr>
          <p:cNvSpPr>
            <a:spLocks noGrp="1"/>
          </p:cNvSpPr>
          <p:nvPr>
            <p:ph type="title"/>
          </p:nvPr>
        </p:nvSpPr>
        <p:spPr>
          <a:xfrm>
            <a:off x="0" y="37750"/>
            <a:ext cx="7886700" cy="209945"/>
          </a:xfrm>
        </p:spPr>
        <p:txBody>
          <a:bodyPr>
            <a:noAutofit/>
          </a:bodyPr>
          <a:lstStyle/>
          <a:p>
            <a:r>
              <a:rPr lang="en-US" sz="1500" dirty="0"/>
              <a:t>Initial status – Portfolio’s ISBN = 9789087904197 exists in the institution’s collection </a:t>
            </a:r>
            <a:endParaRPr lang="he-IL" sz="1500" dirty="0"/>
          </a:p>
        </p:txBody>
      </p:sp>
      <p:sp>
        <p:nvSpPr>
          <p:cNvPr id="2" name="Rectangle 1">
            <a:extLst>
              <a:ext uri="{FF2B5EF4-FFF2-40B4-BE49-F238E27FC236}">
                <a16:creationId xmlns:a16="http://schemas.microsoft.com/office/drawing/2014/main" id="{96EE239A-4634-4310-927F-C5F0A231B586}"/>
              </a:ext>
            </a:extLst>
          </p:cNvPr>
          <p:cNvSpPr/>
          <p:nvPr/>
        </p:nvSpPr>
        <p:spPr>
          <a:xfrm>
            <a:off x="96820" y="719417"/>
            <a:ext cx="369794"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5" name="Rectangle 4">
            <a:extLst>
              <a:ext uri="{FF2B5EF4-FFF2-40B4-BE49-F238E27FC236}">
                <a16:creationId xmlns:a16="http://schemas.microsoft.com/office/drawing/2014/main" id="{3AC0F11F-1380-4D8A-98AE-24C185524C95}"/>
              </a:ext>
            </a:extLst>
          </p:cNvPr>
          <p:cNvSpPr/>
          <p:nvPr/>
        </p:nvSpPr>
        <p:spPr>
          <a:xfrm>
            <a:off x="662961" y="489935"/>
            <a:ext cx="669349" cy="114300"/>
          </a:xfrm>
          <a:prstGeom prst="rect">
            <a:avLst/>
          </a:prstGeom>
          <a:solidFill>
            <a:srgbClr val="F1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8" name="Rectangle 7">
            <a:extLst>
              <a:ext uri="{FF2B5EF4-FFF2-40B4-BE49-F238E27FC236}">
                <a16:creationId xmlns:a16="http://schemas.microsoft.com/office/drawing/2014/main" id="{19047706-418B-48EF-B807-CF88460DD265}"/>
              </a:ext>
            </a:extLst>
          </p:cNvPr>
          <p:cNvSpPr/>
          <p:nvPr/>
        </p:nvSpPr>
        <p:spPr>
          <a:xfrm>
            <a:off x="1043608" y="2047814"/>
            <a:ext cx="1944216" cy="216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60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8EDCB1-DC70-4436-B024-989B60F14516}"/>
              </a:ext>
            </a:extLst>
          </p:cNvPr>
          <p:cNvPicPr>
            <a:picLocks noChangeAspect="1"/>
          </p:cNvPicPr>
          <p:nvPr/>
        </p:nvPicPr>
        <p:blipFill>
          <a:blip r:embed="rId2"/>
          <a:stretch>
            <a:fillRect/>
          </a:stretch>
        </p:blipFill>
        <p:spPr>
          <a:xfrm>
            <a:off x="0" y="295949"/>
            <a:ext cx="9144000" cy="4953000"/>
          </a:xfrm>
          <a:prstGeom prst="rect">
            <a:avLst/>
          </a:prstGeom>
        </p:spPr>
      </p:pic>
      <p:sp>
        <p:nvSpPr>
          <p:cNvPr id="6" name="Title 1">
            <a:extLst>
              <a:ext uri="{FF2B5EF4-FFF2-40B4-BE49-F238E27FC236}">
                <a16:creationId xmlns:a16="http://schemas.microsoft.com/office/drawing/2014/main" id="{79B23ADC-9F97-4595-9F11-B33DDF866A95}"/>
              </a:ext>
            </a:extLst>
          </p:cNvPr>
          <p:cNvSpPr>
            <a:spLocks noGrp="1"/>
          </p:cNvSpPr>
          <p:nvPr>
            <p:ph type="title"/>
          </p:nvPr>
        </p:nvSpPr>
        <p:spPr>
          <a:xfrm>
            <a:off x="-1" y="37750"/>
            <a:ext cx="8795857" cy="209945"/>
          </a:xfrm>
        </p:spPr>
        <p:txBody>
          <a:bodyPr>
            <a:noAutofit/>
          </a:bodyPr>
          <a:lstStyle/>
          <a:p>
            <a:r>
              <a:rPr lang="en-US" sz="1500" dirty="0"/>
              <a:t>Initial status – Portfolio’s ISBN = 9789087904197 exists in the institution’s collection (Edit – General tab) </a:t>
            </a:r>
            <a:endParaRPr lang="he-IL" sz="1500" dirty="0"/>
          </a:p>
        </p:txBody>
      </p:sp>
      <p:sp>
        <p:nvSpPr>
          <p:cNvPr id="9" name="Rectangle 8">
            <a:extLst>
              <a:ext uri="{FF2B5EF4-FFF2-40B4-BE49-F238E27FC236}">
                <a16:creationId xmlns:a16="http://schemas.microsoft.com/office/drawing/2014/main" id="{74B1ACF4-B104-4FAE-AE84-F9904F3BD348}"/>
              </a:ext>
            </a:extLst>
          </p:cNvPr>
          <p:cNvSpPr/>
          <p:nvPr/>
        </p:nvSpPr>
        <p:spPr>
          <a:xfrm>
            <a:off x="214313" y="2126566"/>
            <a:ext cx="464344" cy="2539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5" name="Rectangle 4">
            <a:extLst>
              <a:ext uri="{FF2B5EF4-FFF2-40B4-BE49-F238E27FC236}">
                <a16:creationId xmlns:a16="http://schemas.microsoft.com/office/drawing/2014/main" id="{2DA50914-19A4-448E-80AA-10249E0654DE}"/>
              </a:ext>
            </a:extLst>
          </p:cNvPr>
          <p:cNvSpPr/>
          <p:nvPr/>
        </p:nvSpPr>
        <p:spPr>
          <a:xfrm>
            <a:off x="96820" y="719417"/>
            <a:ext cx="369794"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7" name="Rectangle 6">
            <a:extLst>
              <a:ext uri="{FF2B5EF4-FFF2-40B4-BE49-F238E27FC236}">
                <a16:creationId xmlns:a16="http://schemas.microsoft.com/office/drawing/2014/main" id="{E3EADDF3-A2ED-493E-B8A7-B7AAE240F552}"/>
              </a:ext>
            </a:extLst>
          </p:cNvPr>
          <p:cNvSpPr/>
          <p:nvPr/>
        </p:nvSpPr>
        <p:spPr>
          <a:xfrm>
            <a:off x="662961" y="489935"/>
            <a:ext cx="669349" cy="114300"/>
          </a:xfrm>
          <a:prstGeom prst="rect">
            <a:avLst/>
          </a:prstGeom>
          <a:solidFill>
            <a:srgbClr val="F1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Tree>
    <p:extLst>
      <p:ext uri="{BB962C8B-B14F-4D97-AF65-F5344CB8AC3E}">
        <p14:creationId xmlns:p14="http://schemas.microsoft.com/office/powerpoint/2010/main" val="150953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Description automatically generated">
            <a:extLst>
              <a:ext uri="{FF2B5EF4-FFF2-40B4-BE49-F238E27FC236}">
                <a16:creationId xmlns:a16="http://schemas.microsoft.com/office/drawing/2014/main" id="{7ED6BD82-157E-4E4F-9BE9-01F9DE340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 y="292599"/>
            <a:ext cx="9143244" cy="4943447"/>
          </a:xfrm>
          <a:prstGeom prst="rect">
            <a:avLst/>
          </a:prstGeom>
        </p:spPr>
      </p:pic>
      <p:sp>
        <p:nvSpPr>
          <p:cNvPr id="6" name="Title 1">
            <a:extLst>
              <a:ext uri="{FF2B5EF4-FFF2-40B4-BE49-F238E27FC236}">
                <a16:creationId xmlns:a16="http://schemas.microsoft.com/office/drawing/2014/main" id="{79B23ADC-9F97-4595-9F11-B33DDF866A95}"/>
              </a:ext>
            </a:extLst>
          </p:cNvPr>
          <p:cNvSpPr>
            <a:spLocks noGrp="1"/>
          </p:cNvSpPr>
          <p:nvPr>
            <p:ph type="title"/>
          </p:nvPr>
        </p:nvSpPr>
        <p:spPr>
          <a:xfrm>
            <a:off x="0" y="37750"/>
            <a:ext cx="8965734" cy="209945"/>
          </a:xfrm>
        </p:spPr>
        <p:txBody>
          <a:bodyPr>
            <a:noAutofit/>
          </a:bodyPr>
          <a:lstStyle/>
          <a:p>
            <a:r>
              <a:rPr lang="en-US" sz="1500" dirty="0"/>
              <a:t>Initial status – Portfolio’s ISBN = 9789087904197 exists in the institution’s collection (Edit – Acquisitions tab) </a:t>
            </a:r>
            <a:endParaRPr lang="he-IL" sz="1500" dirty="0"/>
          </a:p>
        </p:txBody>
      </p:sp>
      <p:sp>
        <p:nvSpPr>
          <p:cNvPr id="5" name="Rectangle 4">
            <a:extLst>
              <a:ext uri="{FF2B5EF4-FFF2-40B4-BE49-F238E27FC236}">
                <a16:creationId xmlns:a16="http://schemas.microsoft.com/office/drawing/2014/main" id="{3B15DB17-D7B4-45AB-93E5-25855114EE5F}"/>
              </a:ext>
            </a:extLst>
          </p:cNvPr>
          <p:cNvSpPr/>
          <p:nvPr/>
        </p:nvSpPr>
        <p:spPr>
          <a:xfrm>
            <a:off x="1514475" y="2126566"/>
            <a:ext cx="464344" cy="2539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7" name="Rectangle 6">
            <a:extLst>
              <a:ext uri="{FF2B5EF4-FFF2-40B4-BE49-F238E27FC236}">
                <a16:creationId xmlns:a16="http://schemas.microsoft.com/office/drawing/2014/main" id="{521C360E-929F-444D-8E48-B73936634E3D}"/>
              </a:ext>
            </a:extLst>
          </p:cNvPr>
          <p:cNvSpPr/>
          <p:nvPr/>
        </p:nvSpPr>
        <p:spPr>
          <a:xfrm>
            <a:off x="96820" y="719417"/>
            <a:ext cx="369794"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8" name="Rectangle 7">
            <a:extLst>
              <a:ext uri="{FF2B5EF4-FFF2-40B4-BE49-F238E27FC236}">
                <a16:creationId xmlns:a16="http://schemas.microsoft.com/office/drawing/2014/main" id="{3B9EB23D-5C4D-4AB5-835F-92CAF81F1CA3}"/>
              </a:ext>
            </a:extLst>
          </p:cNvPr>
          <p:cNvSpPr/>
          <p:nvPr/>
        </p:nvSpPr>
        <p:spPr>
          <a:xfrm>
            <a:off x="662961" y="489935"/>
            <a:ext cx="669349" cy="114300"/>
          </a:xfrm>
          <a:prstGeom prst="rect">
            <a:avLst/>
          </a:prstGeom>
          <a:solidFill>
            <a:srgbClr val="F1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Tree>
    <p:extLst>
      <p:ext uri="{BB962C8B-B14F-4D97-AF65-F5344CB8AC3E}">
        <p14:creationId xmlns:p14="http://schemas.microsoft.com/office/powerpoint/2010/main" val="298562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B23ADC-9F97-4595-9F11-B33DDF866A95}"/>
              </a:ext>
            </a:extLst>
          </p:cNvPr>
          <p:cNvSpPr>
            <a:spLocks noGrp="1"/>
          </p:cNvSpPr>
          <p:nvPr>
            <p:ph type="title"/>
          </p:nvPr>
        </p:nvSpPr>
        <p:spPr>
          <a:xfrm>
            <a:off x="103716" y="483518"/>
            <a:ext cx="8965734" cy="3466224"/>
          </a:xfrm>
        </p:spPr>
        <p:txBody>
          <a:bodyPr>
            <a:noAutofit/>
          </a:bodyPr>
          <a:lstStyle/>
          <a:p>
            <a:r>
              <a:rPr lang="en-US" dirty="0"/>
              <a:t>An order was sent </a:t>
            </a:r>
            <a:r>
              <a:rPr lang="en-US" b="0" dirty="0"/>
              <a:t>from</a:t>
            </a:r>
            <a:r>
              <a:rPr lang="en-US" dirty="0"/>
              <a:t> </a:t>
            </a:r>
            <a:r>
              <a:rPr lang="en-US" b="0" dirty="0"/>
              <a:t>external LMS into Alma</a:t>
            </a:r>
            <a:br>
              <a:rPr lang="en-US" b="0" dirty="0"/>
            </a:br>
            <a:br>
              <a:rPr lang="en-US" b="0" dirty="0"/>
            </a:br>
            <a:br>
              <a:rPr lang="en-US" b="0" dirty="0"/>
            </a:br>
            <a:br>
              <a:rPr lang="en-US" b="0" dirty="0"/>
            </a:br>
            <a:r>
              <a:rPr lang="en-US" b="0" dirty="0"/>
              <a:t>creating POL – 15110 in the institution’s Alma</a:t>
            </a:r>
          </a:p>
        </p:txBody>
      </p:sp>
      <p:pic>
        <p:nvPicPr>
          <p:cNvPr id="9" name="Picture 8">
            <a:extLst>
              <a:ext uri="{FF2B5EF4-FFF2-40B4-BE49-F238E27FC236}">
                <a16:creationId xmlns:a16="http://schemas.microsoft.com/office/drawing/2014/main" id="{63422FAD-0B21-455C-9FF0-3B1785C2F938}"/>
              </a:ext>
            </a:extLst>
          </p:cNvPr>
          <p:cNvPicPr>
            <a:picLocks noChangeAspect="1"/>
          </p:cNvPicPr>
          <p:nvPr/>
        </p:nvPicPr>
        <p:blipFill rotWithShape="1">
          <a:blip r:embed="rId2"/>
          <a:srcRect b="42833"/>
          <a:stretch/>
        </p:blipFill>
        <p:spPr>
          <a:xfrm>
            <a:off x="189776" y="1661871"/>
            <a:ext cx="8961120" cy="1109518"/>
          </a:xfrm>
          <a:prstGeom prst="rect">
            <a:avLst/>
          </a:prstGeom>
          <a:ln>
            <a:solidFill>
              <a:schemeClr val="accent1"/>
            </a:solidFill>
          </a:ln>
        </p:spPr>
      </p:pic>
      <p:sp>
        <p:nvSpPr>
          <p:cNvPr id="10" name="Rectangle 9">
            <a:extLst>
              <a:ext uri="{FF2B5EF4-FFF2-40B4-BE49-F238E27FC236}">
                <a16:creationId xmlns:a16="http://schemas.microsoft.com/office/drawing/2014/main" id="{30D6BA47-48E5-47E8-ADBE-820A3685AA61}"/>
              </a:ext>
            </a:extLst>
          </p:cNvPr>
          <p:cNvSpPr/>
          <p:nvPr/>
        </p:nvSpPr>
        <p:spPr>
          <a:xfrm>
            <a:off x="4423261" y="1661872"/>
            <a:ext cx="3238098" cy="4414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3F9DCC-09E8-4BDF-B74A-28AC7A84D93F}"/>
              </a:ext>
            </a:extLst>
          </p:cNvPr>
          <p:cNvSpPr/>
          <p:nvPr/>
        </p:nvSpPr>
        <p:spPr>
          <a:xfrm>
            <a:off x="904206" y="2246817"/>
            <a:ext cx="1284607" cy="3131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670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839999-FF4C-45DB-AEA4-10C14F4616A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95949"/>
            <a:ext cx="9143999" cy="4953000"/>
          </a:xfrm>
          <a:prstGeom prst="rect">
            <a:avLst/>
          </a:prstGeom>
        </p:spPr>
      </p:pic>
      <p:sp>
        <p:nvSpPr>
          <p:cNvPr id="6" name="Title 1">
            <a:extLst>
              <a:ext uri="{FF2B5EF4-FFF2-40B4-BE49-F238E27FC236}">
                <a16:creationId xmlns:a16="http://schemas.microsoft.com/office/drawing/2014/main" id="{79B23ADC-9F97-4595-9F11-B33DDF866A95}"/>
              </a:ext>
            </a:extLst>
          </p:cNvPr>
          <p:cNvSpPr>
            <a:spLocks noGrp="1"/>
          </p:cNvSpPr>
          <p:nvPr>
            <p:ph type="title"/>
          </p:nvPr>
        </p:nvSpPr>
        <p:spPr>
          <a:xfrm>
            <a:off x="0" y="37750"/>
            <a:ext cx="8965734" cy="209945"/>
          </a:xfrm>
        </p:spPr>
        <p:txBody>
          <a:bodyPr>
            <a:noAutofit/>
          </a:bodyPr>
          <a:lstStyle/>
          <a:p>
            <a:r>
              <a:rPr lang="en-US" sz="1500" dirty="0">
                <a:solidFill>
                  <a:srgbClr val="FF0000"/>
                </a:solidFill>
              </a:rPr>
              <a:t>State after the order was sent – Portfolio page</a:t>
            </a:r>
            <a:endParaRPr lang="he-IL" sz="1500" dirty="0">
              <a:solidFill>
                <a:srgbClr val="FF0000"/>
              </a:solidFill>
            </a:endParaRPr>
          </a:p>
        </p:txBody>
      </p:sp>
      <p:sp>
        <p:nvSpPr>
          <p:cNvPr id="5" name="Rectangle 4">
            <a:extLst>
              <a:ext uri="{FF2B5EF4-FFF2-40B4-BE49-F238E27FC236}">
                <a16:creationId xmlns:a16="http://schemas.microsoft.com/office/drawing/2014/main" id="{A8222690-8442-45BE-9640-AA9E2CB98054}"/>
              </a:ext>
            </a:extLst>
          </p:cNvPr>
          <p:cNvSpPr/>
          <p:nvPr/>
        </p:nvSpPr>
        <p:spPr>
          <a:xfrm>
            <a:off x="1419435" y="2772449"/>
            <a:ext cx="488495" cy="13780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cxnSp>
        <p:nvCxnSpPr>
          <p:cNvPr id="7" name="Straight Arrow Connector 6">
            <a:extLst>
              <a:ext uri="{FF2B5EF4-FFF2-40B4-BE49-F238E27FC236}">
                <a16:creationId xmlns:a16="http://schemas.microsoft.com/office/drawing/2014/main" id="{5A92ED47-9658-4379-867E-857D16FC7E18}"/>
              </a:ext>
            </a:extLst>
          </p:cNvPr>
          <p:cNvCxnSpPr>
            <a:cxnSpLocks/>
          </p:cNvCxnSpPr>
          <p:nvPr/>
        </p:nvCxnSpPr>
        <p:spPr>
          <a:xfrm flipH="1">
            <a:off x="1943099" y="2851580"/>
            <a:ext cx="2497017"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FA28D95-99C8-4BB4-BCF4-2987BF631B9F}"/>
              </a:ext>
            </a:extLst>
          </p:cNvPr>
          <p:cNvSpPr txBox="1"/>
          <p:nvPr/>
        </p:nvSpPr>
        <p:spPr>
          <a:xfrm>
            <a:off x="3707904" y="2448589"/>
            <a:ext cx="4308228" cy="461665"/>
          </a:xfrm>
          <a:prstGeom prst="rect">
            <a:avLst/>
          </a:prstGeom>
          <a:noFill/>
        </p:spPr>
        <p:txBody>
          <a:bodyPr wrap="square" rtlCol="1">
            <a:spAutoFit/>
          </a:bodyPr>
          <a:lstStyle/>
          <a:p>
            <a:pPr lvl="1"/>
            <a:r>
              <a:rPr lang="en-US" sz="1200" dirty="0">
                <a:solidFill>
                  <a:srgbClr val="FF0000"/>
                </a:solidFill>
              </a:rPr>
              <a:t>Alma found the existing portfolio under the specific collection and associated to it the newly created PO line</a:t>
            </a:r>
          </a:p>
        </p:txBody>
      </p:sp>
      <p:sp>
        <p:nvSpPr>
          <p:cNvPr id="10" name="Rectangle 9">
            <a:extLst>
              <a:ext uri="{FF2B5EF4-FFF2-40B4-BE49-F238E27FC236}">
                <a16:creationId xmlns:a16="http://schemas.microsoft.com/office/drawing/2014/main" id="{DA4691B5-40CD-4B67-9886-78534D2159FA}"/>
              </a:ext>
            </a:extLst>
          </p:cNvPr>
          <p:cNvSpPr/>
          <p:nvPr/>
        </p:nvSpPr>
        <p:spPr>
          <a:xfrm>
            <a:off x="944650" y="4225592"/>
            <a:ext cx="488495" cy="13780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cxnSp>
        <p:nvCxnSpPr>
          <p:cNvPr id="11" name="Straight Arrow Connector 10">
            <a:extLst>
              <a:ext uri="{FF2B5EF4-FFF2-40B4-BE49-F238E27FC236}">
                <a16:creationId xmlns:a16="http://schemas.microsoft.com/office/drawing/2014/main" id="{6B1A90C1-D923-4932-BAFA-11FEB264E224}"/>
              </a:ext>
            </a:extLst>
          </p:cNvPr>
          <p:cNvCxnSpPr>
            <a:cxnSpLocks/>
          </p:cNvCxnSpPr>
          <p:nvPr/>
        </p:nvCxnSpPr>
        <p:spPr>
          <a:xfrm flipV="1">
            <a:off x="1180103" y="4400180"/>
            <a:ext cx="0" cy="25095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65032F6-0616-4546-B2F4-DBE10D16F59C}"/>
              </a:ext>
            </a:extLst>
          </p:cNvPr>
          <p:cNvSpPr txBox="1"/>
          <p:nvPr/>
        </p:nvSpPr>
        <p:spPr>
          <a:xfrm>
            <a:off x="553918" y="4596219"/>
            <a:ext cx="4783013" cy="276999"/>
          </a:xfrm>
          <a:prstGeom prst="rect">
            <a:avLst/>
          </a:prstGeom>
          <a:noFill/>
        </p:spPr>
        <p:txBody>
          <a:bodyPr wrap="square" rtlCol="1">
            <a:spAutoFit/>
          </a:bodyPr>
          <a:lstStyle/>
          <a:p>
            <a:pPr lvl="1"/>
            <a:r>
              <a:rPr lang="en-US" sz="1200" dirty="0">
                <a:solidFill>
                  <a:srgbClr val="FF0000"/>
                </a:solidFill>
              </a:rPr>
              <a:t>Previous “technical” PO line on the portfolio became additional</a:t>
            </a:r>
          </a:p>
        </p:txBody>
      </p:sp>
      <p:sp>
        <p:nvSpPr>
          <p:cNvPr id="15" name="Rectangle 14">
            <a:extLst>
              <a:ext uri="{FF2B5EF4-FFF2-40B4-BE49-F238E27FC236}">
                <a16:creationId xmlns:a16="http://schemas.microsoft.com/office/drawing/2014/main" id="{BC67614E-1644-495B-994F-2514AC5A2293}"/>
              </a:ext>
            </a:extLst>
          </p:cNvPr>
          <p:cNvSpPr/>
          <p:nvPr/>
        </p:nvSpPr>
        <p:spPr>
          <a:xfrm>
            <a:off x="1514475" y="2126566"/>
            <a:ext cx="464344" cy="2539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3" name="Rectangle 12">
            <a:extLst>
              <a:ext uri="{FF2B5EF4-FFF2-40B4-BE49-F238E27FC236}">
                <a16:creationId xmlns:a16="http://schemas.microsoft.com/office/drawing/2014/main" id="{8BB6BA79-A30B-45AD-98C9-D1C82488D6E0}"/>
              </a:ext>
            </a:extLst>
          </p:cNvPr>
          <p:cNvSpPr/>
          <p:nvPr/>
        </p:nvSpPr>
        <p:spPr>
          <a:xfrm>
            <a:off x="96820" y="719417"/>
            <a:ext cx="369794"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4" name="Rectangle 13">
            <a:extLst>
              <a:ext uri="{FF2B5EF4-FFF2-40B4-BE49-F238E27FC236}">
                <a16:creationId xmlns:a16="http://schemas.microsoft.com/office/drawing/2014/main" id="{41FF2127-2654-4311-9419-574A84C02E8E}"/>
              </a:ext>
            </a:extLst>
          </p:cNvPr>
          <p:cNvSpPr/>
          <p:nvPr/>
        </p:nvSpPr>
        <p:spPr>
          <a:xfrm>
            <a:off x="662961" y="489935"/>
            <a:ext cx="669349" cy="114300"/>
          </a:xfrm>
          <a:prstGeom prst="rect">
            <a:avLst/>
          </a:prstGeom>
          <a:solidFill>
            <a:srgbClr val="F1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6" name="Rectangle 15">
            <a:extLst>
              <a:ext uri="{FF2B5EF4-FFF2-40B4-BE49-F238E27FC236}">
                <a16:creationId xmlns:a16="http://schemas.microsoft.com/office/drawing/2014/main" id="{6751E9C7-4AF4-426D-B461-04B8024959E9}"/>
              </a:ext>
            </a:extLst>
          </p:cNvPr>
          <p:cNvSpPr/>
          <p:nvPr/>
        </p:nvSpPr>
        <p:spPr>
          <a:xfrm>
            <a:off x="662960" y="1650489"/>
            <a:ext cx="2180847" cy="13780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7" name="Rectangle 16">
            <a:extLst>
              <a:ext uri="{FF2B5EF4-FFF2-40B4-BE49-F238E27FC236}">
                <a16:creationId xmlns:a16="http://schemas.microsoft.com/office/drawing/2014/main" id="{421E8153-E14F-49FC-BD29-DE79524EE186}"/>
              </a:ext>
            </a:extLst>
          </p:cNvPr>
          <p:cNvSpPr/>
          <p:nvPr/>
        </p:nvSpPr>
        <p:spPr>
          <a:xfrm>
            <a:off x="307261" y="3921691"/>
            <a:ext cx="8658473" cy="889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Rectangle 17">
            <a:extLst>
              <a:ext uri="{FF2B5EF4-FFF2-40B4-BE49-F238E27FC236}">
                <a16:creationId xmlns:a16="http://schemas.microsoft.com/office/drawing/2014/main" id="{5D430FF5-33DD-45CB-8762-FDC373DC2461}"/>
              </a:ext>
            </a:extLst>
          </p:cNvPr>
          <p:cNvSpPr/>
          <p:nvPr/>
        </p:nvSpPr>
        <p:spPr>
          <a:xfrm>
            <a:off x="1459324" y="2958508"/>
            <a:ext cx="1991984" cy="13779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9" name="TextBox 18">
            <a:extLst>
              <a:ext uri="{FF2B5EF4-FFF2-40B4-BE49-F238E27FC236}">
                <a16:creationId xmlns:a16="http://schemas.microsoft.com/office/drawing/2014/main" id="{9A41363B-5284-4DF6-B048-9FD7E41588E1}"/>
              </a:ext>
            </a:extLst>
          </p:cNvPr>
          <p:cNvSpPr txBox="1"/>
          <p:nvPr/>
        </p:nvSpPr>
        <p:spPr>
          <a:xfrm>
            <a:off x="2699791" y="3098288"/>
            <a:ext cx="6444207" cy="276999"/>
          </a:xfrm>
          <a:prstGeom prst="rect">
            <a:avLst/>
          </a:prstGeom>
          <a:noFill/>
        </p:spPr>
        <p:txBody>
          <a:bodyPr wrap="square" rtlCol="1">
            <a:spAutoFit/>
          </a:bodyPr>
          <a:lstStyle/>
          <a:p>
            <a:pPr lvl="1"/>
            <a:r>
              <a:rPr lang="en-US" sz="1200" dirty="0">
                <a:solidFill>
                  <a:srgbClr val="FF0000"/>
                </a:solidFill>
              </a:rPr>
              <a:t>The portfolio’s “Public access model” field was populated with the “public” access model</a:t>
            </a:r>
          </a:p>
        </p:txBody>
      </p:sp>
    </p:spTree>
    <p:extLst>
      <p:ext uri="{BB962C8B-B14F-4D97-AF65-F5344CB8AC3E}">
        <p14:creationId xmlns:p14="http://schemas.microsoft.com/office/powerpoint/2010/main" val="48587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C11120-5BDD-41EB-B31E-906864005B0D}"/>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8" name="Title 7">
            <a:extLst>
              <a:ext uri="{FF2B5EF4-FFF2-40B4-BE49-F238E27FC236}">
                <a16:creationId xmlns:a16="http://schemas.microsoft.com/office/drawing/2014/main" id="{94018BB8-2232-43A1-BD75-EE7C37E2DA2D}"/>
              </a:ext>
            </a:extLst>
          </p:cNvPr>
          <p:cNvSpPr>
            <a:spLocks noGrp="1"/>
          </p:cNvSpPr>
          <p:nvPr>
            <p:ph type="ctrTitle"/>
          </p:nvPr>
        </p:nvSpPr>
        <p:spPr/>
        <p:txBody>
          <a:bodyPr/>
          <a:lstStyle/>
          <a:p>
            <a:r>
              <a:rPr lang="en-US" dirty="0"/>
              <a:t>Survey summary</a:t>
            </a:r>
          </a:p>
        </p:txBody>
      </p:sp>
    </p:spTree>
    <p:extLst>
      <p:ext uri="{BB962C8B-B14F-4D97-AF65-F5344CB8AC3E}">
        <p14:creationId xmlns:p14="http://schemas.microsoft.com/office/powerpoint/2010/main" val="1254555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DD80FD-CBB9-486C-8D70-6DB5349F398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95949"/>
            <a:ext cx="9143999" cy="4953000"/>
          </a:xfrm>
          <a:prstGeom prst="rect">
            <a:avLst/>
          </a:prstGeom>
        </p:spPr>
      </p:pic>
      <p:sp>
        <p:nvSpPr>
          <p:cNvPr id="6" name="Title 1">
            <a:extLst>
              <a:ext uri="{FF2B5EF4-FFF2-40B4-BE49-F238E27FC236}">
                <a16:creationId xmlns:a16="http://schemas.microsoft.com/office/drawing/2014/main" id="{79B23ADC-9F97-4595-9F11-B33DDF866A95}"/>
              </a:ext>
            </a:extLst>
          </p:cNvPr>
          <p:cNvSpPr>
            <a:spLocks noGrp="1"/>
          </p:cNvSpPr>
          <p:nvPr>
            <p:ph type="title"/>
          </p:nvPr>
        </p:nvSpPr>
        <p:spPr>
          <a:xfrm>
            <a:off x="0" y="37750"/>
            <a:ext cx="8965734" cy="209945"/>
          </a:xfrm>
        </p:spPr>
        <p:txBody>
          <a:bodyPr>
            <a:noAutofit/>
          </a:bodyPr>
          <a:lstStyle/>
          <a:p>
            <a:r>
              <a:rPr lang="en-US" sz="1500" dirty="0">
                <a:solidFill>
                  <a:srgbClr val="FF0000"/>
                </a:solidFill>
              </a:rPr>
              <a:t>State after the order was sent – PO line page</a:t>
            </a:r>
            <a:endParaRPr lang="he-IL" sz="1500" dirty="0"/>
          </a:p>
        </p:txBody>
      </p:sp>
      <p:sp>
        <p:nvSpPr>
          <p:cNvPr id="5" name="Rectangle 4">
            <a:extLst>
              <a:ext uri="{FF2B5EF4-FFF2-40B4-BE49-F238E27FC236}">
                <a16:creationId xmlns:a16="http://schemas.microsoft.com/office/drawing/2014/main" id="{615EB78B-73C9-4B06-B32B-2983C8343D4C}"/>
              </a:ext>
            </a:extLst>
          </p:cNvPr>
          <p:cNvSpPr/>
          <p:nvPr/>
        </p:nvSpPr>
        <p:spPr>
          <a:xfrm>
            <a:off x="6510181" y="1448038"/>
            <a:ext cx="1139128" cy="1609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cxnSp>
        <p:nvCxnSpPr>
          <p:cNvPr id="7" name="Straight Arrow Connector 6">
            <a:extLst>
              <a:ext uri="{FF2B5EF4-FFF2-40B4-BE49-F238E27FC236}">
                <a16:creationId xmlns:a16="http://schemas.microsoft.com/office/drawing/2014/main" id="{B81EC97B-9810-42F0-A328-629902D0611B}"/>
              </a:ext>
            </a:extLst>
          </p:cNvPr>
          <p:cNvCxnSpPr>
            <a:cxnSpLocks/>
            <a:stCxn id="8" idx="0"/>
          </p:cNvCxnSpPr>
          <p:nvPr/>
        </p:nvCxnSpPr>
        <p:spPr>
          <a:xfrm flipV="1">
            <a:off x="7079745" y="1608993"/>
            <a:ext cx="0" cy="16596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2B4797F-9E47-4FC9-A2BC-2A10ABBED976}"/>
              </a:ext>
            </a:extLst>
          </p:cNvPr>
          <p:cNvSpPr txBox="1"/>
          <p:nvPr/>
        </p:nvSpPr>
        <p:spPr>
          <a:xfrm>
            <a:off x="5479546" y="1774953"/>
            <a:ext cx="3200397" cy="276999"/>
          </a:xfrm>
          <a:prstGeom prst="rect">
            <a:avLst/>
          </a:prstGeom>
          <a:noFill/>
        </p:spPr>
        <p:txBody>
          <a:bodyPr wrap="square" rtlCol="1">
            <a:spAutoFit/>
          </a:bodyPr>
          <a:lstStyle/>
          <a:p>
            <a:pPr lvl="1"/>
            <a:r>
              <a:rPr lang="en-US" sz="1200" dirty="0">
                <a:solidFill>
                  <a:srgbClr val="FF0000"/>
                </a:solidFill>
              </a:rPr>
              <a:t>New PO line is in “Auto Packaging” status</a:t>
            </a:r>
          </a:p>
        </p:txBody>
      </p:sp>
      <p:sp>
        <p:nvSpPr>
          <p:cNvPr id="10" name="Rectangle 9">
            <a:extLst>
              <a:ext uri="{FF2B5EF4-FFF2-40B4-BE49-F238E27FC236}">
                <a16:creationId xmlns:a16="http://schemas.microsoft.com/office/drawing/2014/main" id="{C6593AD4-FEE1-418A-9199-FC983966F9F4}"/>
              </a:ext>
            </a:extLst>
          </p:cNvPr>
          <p:cNvSpPr/>
          <p:nvPr/>
        </p:nvSpPr>
        <p:spPr>
          <a:xfrm>
            <a:off x="925128" y="1469488"/>
            <a:ext cx="1070726" cy="2450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9" name="Rectangle 8">
            <a:extLst>
              <a:ext uri="{FF2B5EF4-FFF2-40B4-BE49-F238E27FC236}">
                <a16:creationId xmlns:a16="http://schemas.microsoft.com/office/drawing/2014/main" id="{88AAFE0D-5900-4245-9AB7-5FA931DCC7A7}"/>
              </a:ext>
            </a:extLst>
          </p:cNvPr>
          <p:cNvSpPr/>
          <p:nvPr/>
        </p:nvSpPr>
        <p:spPr>
          <a:xfrm>
            <a:off x="96820" y="719417"/>
            <a:ext cx="369794"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1" name="Rectangle 10">
            <a:extLst>
              <a:ext uri="{FF2B5EF4-FFF2-40B4-BE49-F238E27FC236}">
                <a16:creationId xmlns:a16="http://schemas.microsoft.com/office/drawing/2014/main" id="{0AB6E39C-0955-44D6-92BE-F6C2D5715451}"/>
              </a:ext>
            </a:extLst>
          </p:cNvPr>
          <p:cNvSpPr/>
          <p:nvPr/>
        </p:nvSpPr>
        <p:spPr>
          <a:xfrm>
            <a:off x="662961" y="489935"/>
            <a:ext cx="669349" cy="114300"/>
          </a:xfrm>
          <a:prstGeom prst="rect">
            <a:avLst/>
          </a:prstGeom>
          <a:solidFill>
            <a:srgbClr val="F1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2" name="Rectangle 11">
            <a:extLst>
              <a:ext uri="{FF2B5EF4-FFF2-40B4-BE49-F238E27FC236}">
                <a16:creationId xmlns:a16="http://schemas.microsoft.com/office/drawing/2014/main" id="{8DEA7139-31D9-47A6-9AEA-6547056652DD}"/>
              </a:ext>
            </a:extLst>
          </p:cNvPr>
          <p:cNvSpPr/>
          <p:nvPr/>
        </p:nvSpPr>
        <p:spPr>
          <a:xfrm>
            <a:off x="5940616" y="2167503"/>
            <a:ext cx="2519815" cy="27699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3" name="TextBox 12">
            <a:extLst>
              <a:ext uri="{FF2B5EF4-FFF2-40B4-BE49-F238E27FC236}">
                <a16:creationId xmlns:a16="http://schemas.microsoft.com/office/drawing/2014/main" id="{590ECB80-3255-467C-BA14-1ED4E8617987}"/>
              </a:ext>
            </a:extLst>
          </p:cNvPr>
          <p:cNvSpPr txBox="1"/>
          <p:nvPr/>
        </p:nvSpPr>
        <p:spPr>
          <a:xfrm>
            <a:off x="2699400" y="2421553"/>
            <a:ext cx="6425240" cy="276999"/>
          </a:xfrm>
          <a:prstGeom prst="rect">
            <a:avLst/>
          </a:prstGeom>
          <a:noFill/>
        </p:spPr>
        <p:txBody>
          <a:bodyPr wrap="square" rtlCol="1">
            <a:spAutoFit/>
          </a:bodyPr>
          <a:lstStyle/>
          <a:p>
            <a:pPr lvl="1"/>
            <a:r>
              <a:rPr lang="en-US" sz="1200" dirty="0">
                <a:solidFill>
                  <a:srgbClr val="FF0000"/>
                </a:solidFill>
              </a:rPr>
              <a:t>Newly created PO line stating the “Access Model” which was sent with the order (UA)</a:t>
            </a:r>
          </a:p>
        </p:txBody>
      </p:sp>
    </p:spTree>
    <p:extLst>
      <p:ext uri="{BB962C8B-B14F-4D97-AF65-F5344CB8AC3E}">
        <p14:creationId xmlns:p14="http://schemas.microsoft.com/office/powerpoint/2010/main" val="412126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3977396"/>
          </a:xfrm>
        </p:spPr>
        <p:txBody>
          <a:bodyPr>
            <a:normAutofit/>
          </a:bodyPr>
          <a:lstStyle/>
          <a:p>
            <a:pPr lvl="1"/>
            <a:r>
              <a:rPr lang="en-US" dirty="0"/>
              <a:t>What happens if the EBC title ordered is not in the Community Zone</a:t>
            </a:r>
          </a:p>
          <a:p>
            <a:pPr lvl="2"/>
            <a:r>
              <a:rPr lang="en-US" dirty="0"/>
              <a:t>Alma will create a local portfolio under the collection and associate the order to it</a:t>
            </a:r>
          </a:p>
          <a:p>
            <a:pPr lvl="2"/>
            <a:r>
              <a:rPr lang="en-US" dirty="0"/>
              <a:t>Once title is added to the Community Zone the portfolio will be linked to the Community Zone </a:t>
            </a:r>
          </a:p>
          <a:p>
            <a:pPr lvl="1"/>
            <a:r>
              <a:rPr lang="en-US" dirty="0"/>
              <a:t>What if the RTO activated a portfolio from the CZ but the vendor did not grant access to it yet?</a:t>
            </a:r>
          </a:p>
          <a:p>
            <a:pPr lvl="2"/>
            <a:r>
              <a:rPr lang="en-US" dirty="0"/>
              <a:t>The portfolio will be activated from the Community Zone as not available</a:t>
            </a:r>
          </a:p>
          <a:p>
            <a:pPr lvl="1"/>
            <a:endParaRPr lang="en-US" dirty="0"/>
          </a:p>
        </p:txBody>
      </p:sp>
      <p:sp>
        <p:nvSpPr>
          <p:cNvPr id="7" name="Title 4">
            <a:extLst>
              <a:ext uri="{FF2B5EF4-FFF2-40B4-BE49-F238E27FC236}">
                <a16:creationId xmlns:a16="http://schemas.microsoft.com/office/drawing/2014/main" id="{0720D021-6863-4E47-BAD6-ACD7578EAAE3}"/>
              </a:ext>
            </a:extLst>
          </p:cNvPr>
          <p:cNvSpPr>
            <a:spLocks noGrp="1"/>
          </p:cNvSpPr>
          <p:nvPr>
            <p:ph type="title"/>
          </p:nvPr>
        </p:nvSpPr>
        <p:spPr>
          <a:xfrm>
            <a:off x="395536" y="70415"/>
            <a:ext cx="8424936" cy="576064"/>
          </a:xfrm>
        </p:spPr>
        <p:txBody>
          <a:bodyPr>
            <a:noAutofit/>
          </a:bodyPr>
          <a:lstStyle/>
          <a:p>
            <a:r>
              <a:rPr lang="en-US" sz="1800" dirty="0"/>
              <a:t>FAQ</a:t>
            </a:r>
          </a:p>
        </p:txBody>
      </p:sp>
    </p:spTree>
    <p:extLst>
      <p:ext uri="{BB962C8B-B14F-4D97-AF65-F5344CB8AC3E}">
        <p14:creationId xmlns:p14="http://schemas.microsoft.com/office/powerpoint/2010/main" val="4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F4CECC-16F7-4274-830E-8B6905CFFBBF}"/>
              </a:ext>
            </a:extLst>
          </p:cNvPr>
          <p:cNvSpPr>
            <a:spLocks noGrp="1"/>
          </p:cNvSpPr>
          <p:nvPr>
            <p:ph type="ctrTitle"/>
          </p:nvPr>
        </p:nvSpPr>
        <p:spPr/>
        <p:txBody>
          <a:bodyPr/>
          <a:lstStyle/>
          <a:p>
            <a:r>
              <a:rPr lang="en-US" dirty="0"/>
              <a:t>What’s new – Change vendor in order</a:t>
            </a:r>
          </a:p>
        </p:txBody>
      </p:sp>
      <p:sp>
        <p:nvSpPr>
          <p:cNvPr id="3" name="Slide Number Placeholder 2">
            <a:extLst>
              <a:ext uri="{FF2B5EF4-FFF2-40B4-BE49-F238E27FC236}">
                <a16:creationId xmlns:a16="http://schemas.microsoft.com/office/drawing/2014/main" id="{AEFFD037-BD36-4205-B840-E68C092A2AE9}"/>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Tree>
    <p:extLst>
      <p:ext uri="{BB962C8B-B14F-4D97-AF65-F5344CB8AC3E}">
        <p14:creationId xmlns:p14="http://schemas.microsoft.com/office/powerpoint/2010/main" val="3394396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Autofit/>
          </a:bodyPr>
          <a:lstStyle/>
          <a:p>
            <a:r>
              <a:rPr lang="en-US" sz="1800" dirty="0"/>
              <a:t>Change vendor in order</a:t>
            </a:r>
          </a:p>
        </p:txBody>
      </p:sp>
      <p:sp>
        <p:nvSpPr>
          <p:cNvPr id="4" name="Content Placeholder 5">
            <a:extLst>
              <a:ext uri="{FF2B5EF4-FFF2-40B4-BE49-F238E27FC236}">
                <a16:creationId xmlns:a16="http://schemas.microsoft.com/office/drawing/2014/main" id="{2C4222F9-7F35-4567-A1D3-6A1B40C5FC6A}"/>
              </a:ext>
            </a:extLst>
          </p:cNvPr>
          <p:cNvSpPr>
            <a:spLocks noGrp="1"/>
          </p:cNvSpPr>
          <p:nvPr>
            <p:ph idx="1"/>
          </p:nvPr>
        </p:nvSpPr>
        <p:spPr>
          <a:xfrm>
            <a:off x="395535" y="771550"/>
            <a:ext cx="8424936" cy="534703"/>
          </a:xfrm>
        </p:spPr>
        <p:txBody>
          <a:bodyPr>
            <a:normAutofit fontScale="92500" lnSpcReduction="10000"/>
          </a:bodyPr>
          <a:lstStyle/>
          <a:p>
            <a:pPr marL="0" indent="0">
              <a:buNone/>
            </a:pPr>
            <a:r>
              <a:rPr lang="en-US" sz="1400" dirty="0"/>
              <a:t>Alma offers users the option to modify the name of the vendor on an order in bulk.</a:t>
            </a:r>
          </a:p>
          <a:p>
            <a:pPr marL="0" indent="0">
              <a:buNone/>
            </a:pPr>
            <a:r>
              <a:rPr lang="en-US" sz="1400" dirty="0"/>
              <a:t>This option was enhanced to allow the sending of the order to the new (target) vendor, there are 2 main use cases:</a:t>
            </a:r>
          </a:p>
          <a:p>
            <a:pPr marL="0" indent="0">
              <a:buNone/>
            </a:pPr>
            <a:endParaRPr lang="en-US" dirty="0"/>
          </a:p>
        </p:txBody>
      </p:sp>
      <p:pic>
        <p:nvPicPr>
          <p:cNvPr id="3" name="Picture 2">
            <a:extLst>
              <a:ext uri="{FF2B5EF4-FFF2-40B4-BE49-F238E27FC236}">
                <a16:creationId xmlns:a16="http://schemas.microsoft.com/office/drawing/2014/main" id="{E70D1FE3-6D50-4F49-AA5E-5D31D96984D6}"/>
              </a:ext>
            </a:extLst>
          </p:cNvPr>
          <p:cNvPicPr>
            <a:picLocks noChangeAspect="1"/>
          </p:cNvPicPr>
          <p:nvPr/>
        </p:nvPicPr>
        <p:blipFill rotWithShape="1">
          <a:blip r:embed="rId2"/>
          <a:srcRect t="22707"/>
          <a:stretch/>
        </p:blipFill>
        <p:spPr>
          <a:xfrm>
            <a:off x="539552" y="1370218"/>
            <a:ext cx="4508503" cy="2782047"/>
          </a:xfrm>
          <a:prstGeom prst="rect">
            <a:avLst/>
          </a:prstGeom>
          <a:effectLst>
            <a:outerShdw blurRad="63500" sx="102000" sy="102000" algn="ctr" rotWithShape="0">
              <a:prstClr val="black">
                <a:alpha val="40000"/>
              </a:prstClr>
            </a:outerShdw>
          </a:effectLst>
        </p:spPr>
      </p:pic>
      <p:sp>
        <p:nvSpPr>
          <p:cNvPr id="6" name="Content Placeholder 5">
            <a:extLst>
              <a:ext uri="{FF2B5EF4-FFF2-40B4-BE49-F238E27FC236}">
                <a16:creationId xmlns:a16="http://schemas.microsoft.com/office/drawing/2014/main" id="{F761380C-F50F-4C34-A26D-27782EE7F3EA}"/>
              </a:ext>
            </a:extLst>
          </p:cNvPr>
          <p:cNvSpPr txBox="1">
            <a:spLocks/>
          </p:cNvSpPr>
          <p:nvPr/>
        </p:nvSpPr>
        <p:spPr>
          <a:xfrm>
            <a:off x="5256901" y="1707654"/>
            <a:ext cx="3528392" cy="222858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t>Use Case 1 : Tender</a:t>
            </a:r>
            <a:endParaRPr lang="en-US" dirty="0"/>
          </a:p>
          <a:p>
            <a:pPr lvl="1"/>
            <a:r>
              <a:rPr lang="en-US" dirty="0"/>
              <a:t>Vendor A and vendor B participate in a tender. Vendor B wins and takes over the </a:t>
            </a:r>
            <a:r>
              <a:rPr lang="en-US" b="1" dirty="0"/>
              <a:t>open </a:t>
            </a:r>
            <a:r>
              <a:rPr lang="en-US" dirty="0"/>
              <a:t>purchase orders from vendor A. </a:t>
            </a:r>
          </a:p>
          <a:p>
            <a:r>
              <a:rPr lang="en-US" b="1" dirty="0"/>
              <a:t>Use Case 2 : Insolvency</a:t>
            </a:r>
            <a:endParaRPr lang="en-US" dirty="0"/>
          </a:p>
          <a:p>
            <a:pPr lvl="1"/>
            <a:r>
              <a:rPr lang="en-US" dirty="0"/>
              <a:t>Vendor A is insolvent, Vendor B takes over the </a:t>
            </a:r>
            <a:r>
              <a:rPr lang="en-US" b="1" dirty="0"/>
              <a:t>open</a:t>
            </a:r>
            <a:r>
              <a:rPr lang="en-US" dirty="0"/>
              <a:t> orders from vendor A.</a:t>
            </a:r>
          </a:p>
        </p:txBody>
      </p:sp>
    </p:spTree>
    <p:extLst>
      <p:ext uri="{BB962C8B-B14F-4D97-AF65-F5344CB8AC3E}">
        <p14:creationId xmlns:p14="http://schemas.microsoft.com/office/powerpoint/2010/main" val="1327378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Autofit/>
          </a:bodyPr>
          <a:lstStyle/>
          <a:p>
            <a:r>
              <a:rPr lang="en-US" sz="1800" dirty="0"/>
              <a:t>Change vendor in order - General</a:t>
            </a:r>
          </a:p>
        </p:txBody>
      </p:sp>
      <p:sp>
        <p:nvSpPr>
          <p:cNvPr id="4" name="Content Placeholder 5">
            <a:extLst>
              <a:ext uri="{FF2B5EF4-FFF2-40B4-BE49-F238E27FC236}">
                <a16:creationId xmlns:a16="http://schemas.microsoft.com/office/drawing/2014/main" id="{2C4222F9-7F35-4567-A1D3-6A1B40C5FC6A}"/>
              </a:ext>
            </a:extLst>
          </p:cNvPr>
          <p:cNvSpPr>
            <a:spLocks noGrp="1"/>
          </p:cNvSpPr>
          <p:nvPr>
            <p:ph idx="1"/>
          </p:nvPr>
        </p:nvSpPr>
        <p:spPr>
          <a:xfrm>
            <a:off x="395535" y="771550"/>
            <a:ext cx="8424936" cy="3979385"/>
          </a:xfrm>
        </p:spPr>
        <p:txBody>
          <a:bodyPr/>
          <a:lstStyle/>
          <a:p>
            <a:pPr marL="0" indent="0">
              <a:buNone/>
            </a:pPr>
            <a:r>
              <a:rPr lang="en-US" dirty="0"/>
              <a:t>When selecting the </a:t>
            </a:r>
            <a:r>
              <a:rPr lang="en-US" b="1" dirty="0"/>
              <a:t>+Add Job </a:t>
            </a:r>
            <a:r>
              <a:rPr lang="en-US" dirty="0"/>
              <a:t>operation, Alma opens a pop-up window:</a:t>
            </a:r>
          </a:p>
          <a:p>
            <a:pPr marL="0" indent="0">
              <a:buNone/>
            </a:pPr>
            <a:endParaRPr lang="en-US" dirty="0"/>
          </a:p>
        </p:txBody>
      </p:sp>
      <p:pic>
        <p:nvPicPr>
          <p:cNvPr id="6" name="Picture 5">
            <a:extLst>
              <a:ext uri="{FF2B5EF4-FFF2-40B4-BE49-F238E27FC236}">
                <a16:creationId xmlns:a16="http://schemas.microsoft.com/office/drawing/2014/main" id="{C5B36DEC-E907-429E-B216-4942A591D142}"/>
              </a:ext>
            </a:extLst>
          </p:cNvPr>
          <p:cNvPicPr>
            <a:picLocks noChangeAspect="1"/>
          </p:cNvPicPr>
          <p:nvPr/>
        </p:nvPicPr>
        <p:blipFill>
          <a:blip r:embed="rId2"/>
          <a:stretch>
            <a:fillRect/>
          </a:stretch>
        </p:blipFill>
        <p:spPr>
          <a:xfrm>
            <a:off x="2185626" y="1640889"/>
            <a:ext cx="6958374" cy="2986427"/>
          </a:xfrm>
          <a:prstGeom prst="rect">
            <a:avLst/>
          </a:prstGeom>
        </p:spPr>
      </p:pic>
      <p:grpSp>
        <p:nvGrpSpPr>
          <p:cNvPr id="11" name="Group 10">
            <a:extLst>
              <a:ext uri="{FF2B5EF4-FFF2-40B4-BE49-F238E27FC236}">
                <a16:creationId xmlns:a16="http://schemas.microsoft.com/office/drawing/2014/main" id="{3DF8F1D0-3875-4E4E-AFFA-BB53E27174CD}"/>
              </a:ext>
            </a:extLst>
          </p:cNvPr>
          <p:cNvGrpSpPr/>
          <p:nvPr/>
        </p:nvGrpSpPr>
        <p:grpSpPr>
          <a:xfrm>
            <a:off x="61898" y="1953736"/>
            <a:ext cx="2755621" cy="494973"/>
            <a:chOff x="61898" y="1953736"/>
            <a:chExt cx="2755621" cy="494973"/>
          </a:xfrm>
        </p:grpSpPr>
        <p:sp>
          <p:nvSpPr>
            <p:cNvPr id="7" name="Content Placeholder 5">
              <a:extLst>
                <a:ext uri="{FF2B5EF4-FFF2-40B4-BE49-F238E27FC236}">
                  <a16:creationId xmlns:a16="http://schemas.microsoft.com/office/drawing/2014/main" id="{E9D7D41F-3C47-450E-B282-783CC69CD27F}"/>
                </a:ext>
              </a:extLst>
            </p:cNvPr>
            <p:cNvSpPr txBox="1">
              <a:spLocks/>
            </p:cNvSpPr>
            <p:nvPr/>
          </p:nvSpPr>
          <p:spPr>
            <a:xfrm>
              <a:off x="61898" y="1953736"/>
              <a:ext cx="2061830" cy="473998"/>
            </a:xfrm>
            <a:prstGeom prst="rect">
              <a:avLst/>
            </a:prstGeom>
            <a:solidFill>
              <a:schemeClr val="bg1"/>
            </a:solidFill>
            <a:ln>
              <a:solidFill>
                <a:srgbClr val="C00000"/>
              </a:solidFill>
            </a:ln>
          </p:spPr>
          <p:txBody>
            <a:bodyPr vert="horz" lIns="91440" tIns="45720" rIns="91440" bIns="45720" rtlCol="0">
              <a:normAutofit fontScale="55000" lnSpcReduction="2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The vendor which will be removed from the order</a:t>
              </a:r>
            </a:p>
          </p:txBody>
        </p:sp>
        <p:cxnSp>
          <p:nvCxnSpPr>
            <p:cNvPr id="9" name="Straight Connector 8">
              <a:extLst>
                <a:ext uri="{FF2B5EF4-FFF2-40B4-BE49-F238E27FC236}">
                  <a16:creationId xmlns:a16="http://schemas.microsoft.com/office/drawing/2014/main" id="{12BBE94F-5418-4A14-AA13-390FD68B86AC}"/>
                </a:ext>
              </a:extLst>
            </p:cNvPr>
            <p:cNvCxnSpPr/>
            <p:nvPr/>
          </p:nvCxnSpPr>
          <p:spPr>
            <a:xfrm>
              <a:off x="2123728" y="2427734"/>
              <a:ext cx="64807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E1AD710-2656-4552-A059-D15C4DDAA9B5}"/>
                </a:ext>
              </a:extLst>
            </p:cNvPr>
            <p:cNvSpPr/>
            <p:nvPr/>
          </p:nvSpPr>
          <p:spPr>
            <a:xfrm>
              <a:off x="2771800" y="2402990"/>
              <a:ext cx="45719" cy="45719"/>
            </a:xfrm>
            <a:prstGeom prst="ellipse">
              <a:avLst/>
            </a:prstGeom>
            <a:solidFill>
              <a:srgbClr val="C0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2" name="Group 11">
            <a:extLst>
              <a:ext uri="{FF2B5EF4-FFF2-40B4-BE49-F238E27FC236}">
                <a16:creationId xmlns:a16="http://schemas.microsoft.com/office/drawing/2014/main" id="{CEA9BBA1-4327-4694-AA85-59BD11FC9CB8}"/>
              </a:ext>
            </a:extLst>
          </p:cNvPr>
          <p:cNvGrpSpPr/>
          <p:nvPr/>
        </p:nvGrpSpPr>
        <p:grpSpPr>
          <a:xfrm>
            <a:off x="61898" y="2513755"/>
            <a:ext cx="2755621" cy="473998"/>
            <a:chOff x="61898" y="1953736"/>
            <a:chExt cx="2755621" cy="473998"/>
          </a:xfrm>
        </p:grpSpPr>
        <p:sp>
          <p:nvSpPr>
            <p:cNvPr id="13" name="Content Placeholder 5">
              <a:extLst>
                <a:ext uri="{FF2B5EF4-FFF2-40B4-BE49-F238E27FC236}">
                  <a16:creationId xmlns:a16="http://schemas.microsoft.com/office/drawing/2014/main" id="{CA6B2596-2C07-4F2B-8062-D3F82CF4EA60}"/>
                </a:ext>
              </a:extLst>
            </p:cNvPr>
            <p:cNvSpPr txBox="1">
              <a:spLocks/>
            </p:cNvSpPr>
            <p:nvPr/>
          </p:nvSpPr>
          <p:spPr>
            <a:xfrm>
              <a:off x="61898" y="1953736"/>
              <a:ext cx="2061830" cy="473998"/>
            </a:xfrm>
            <a:prstGeom prst="rect">
              <a:avLst/>
            </a:prstGeom>
            <a:solidFill>
              <a:schemeClr val="bg1"/>
            </a:solidFill>
            <a:ln>
              <a:solidFill>
                <a:srgbClr val="C00000"/>
              </a:solidFill>
            </a:ln>
          </p:spPr>
          <p:txBody>
            <a:bodyPr vert="horz" lIns="91440" tIns="45720" rIns="91440" bIns="45720" rtlCol="0">
              <a:normAutofit fontScale="55000" lnSpcReduction="2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The new vendor which will be associated to the order</a:t>
              </a:r>
            </a:p>
          </p:txBody>
        </p:sp>
        <p:cxnSp>
          <p:nvCxnSpPr>
            <p:cNvPr id="14" name="Straight Connector 13">
              <a:extLst>
                <a:ext uri="{FF2B5EF4-FFF2-40B4-BE49-F238E27FC236}">
                  <a16:creationId xmlns:a16="http://schemas.microsoft.com/office/drawing/2014/main" id="{E9167E04-B0A8-4493-9D08-367A21F520AC}"/>
                </a:ext>
              </a:extLst>
            </p:cNvPr>
            <p:cNvCxnSpPr/>
            <p:nvPr/>
          </p:nvCxnSpPr>
          <p:spPr>
            <a:xfrm>
              <a:off x="2123728" y="2137061"/>
              <a:ext cx="64807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DC4DD99B-9CAF-4573-87B0-55C0A454B9E5}"/>
                </a:ext>
              </a:extLst>
            </p:cNvPr>
            <p:cNvSpPr/>
            <p:nvPr/>
          </p:nvSpPr>
          <p:spPr>
            <a:xfrm>
              <a:off x="2771800" y="2112317"/>
              <a:ext cx="45719" cy="45719"/>
            </a:xfrm>
            <a:prstGeom prst="ellipse">
              <a:avLst/>
            </a:prstGeom>
            <a:solidFill>
              <a:srgbClr val="C0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6" name="Group 15">
            <a:extLst>
              <a:ext uri="{FF2B5EF4-FFF2-40B4-BE49-F238E27FC236}">
                <a16:creationId xmlns:a16="http://schemas.microsoft.com/office/drawing/2014/main" id="{E31883E2-D561-412E-830C-DAD1EA578C81}"/>
              </a:ext>
            </a:extLst>
          </p:cNvPr>
          <p:cNvGrpSpPr/>
          <p:nvPr/>
        </p:nvGrpSpPr>
        <p:grpSpPr>
          <a:xfrm>
            <a:off x="61898" y="3018087"/>
            <a:ext cx="2755621" cy="1497879"/>
            <a:chOff x="61898" y="1928784"/>
            <a:chExt cx="2755621" cy="1497879"/>
          </a:xfrm>
        </p:grpSpPr>
        <p:sp>
          <p:nvSpPr>
            <p:cNvPr id="17" name="Content Placeholder 5">
              <a:extLst>
                <a:ext uri="{FF2B5EF4-FFF2-40B4-BE49-F238E27FC236}">
                  <a16:creationId xmlns:a16="http://schemas.microsoft.com/office/drawing/2014/main" id="{27BE434A-227B-4330-81F8-520989C94069}"/>
                </a:ext>
              </a:extLst>
            </p:cNvPr>
            <p:cNvSpPr txBox="1">
              <a:spLocks/>
            </p:cNvSpPr>
            <p:nvPr/>
          </p:nvSpPr>
          <p:spPr>
            <a:xfrm>
              <a:off x="61898" y="1953733"/>
              <a:ext cx="2061830" cy="1472930"/>
            </a:xfrm>
            <a:prstGeom prst="rect">
              <a:avLst/>
            </a:prstGeom>
            <a:solidFill>
              <a:schemeClr val="bg1"/>
            </a:solidFill>
            <a:ln>
              <a:solidFill>
                <a:srgbClr val="C00000"/>
              </a:solidFill>
            </a:ln>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300" dirty="0"/>
                <a:t>There is an option to select a specific PO – in this case the “Source vendor” field will be populated automatically by the vendor associated with the PO </a:t>
              </a:r>
            </a:p>
          </p:txBody>
        </p:sp>
        <p:cxnSp>
          <p:nvCxnSpPr>
            <p:cNvPr id="18" name="Straight Connector 17">
              <a:extLst>
                <a:ext uri="{FF2B5EF4-FFF2-40B4-BE49-F238E27FC236}">
                  <a16:creationId xmlns:a16="http://schemas.microsoft.com/office/drawing/2014/main" id="{4CFECA23-57C7-47D9-8C57-507EBB506E12}"/>
                </a:ext>
              </a:extLst>
            </p:cNvPr>
            <p:cNvCxnSpPr/>
            <p:nvPr/>
          </p:nvCxnSpPr>
          <p:spPr>
            <a:xfrm>
              <a:off x="2123728" y="1953528"/>
              <a:ext cx="64807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875FB197-EC0A-4C5B-BABF-D71B5EA802A6}"/>
                </a:ext>
              </a:extLst>
            </p:cNvPr>
            <p:cNvSpPr/>
            <p:nvPr/>
          </p:nvSpPr>
          <p:spPr>
            <a:xfrm>
              <a:off x="2771800" y="1928784"/>
              <a:ext cx="45719" cy="45719"/>
            </a:xfrm>
            <a:prstGeom prst="ellipse">
              <a:avLst/>
            </a:prstGeom>
            <a:solidFill>
              <a:srgbClr val="C0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0" name="Rectangle 19">
            <a:extLst>
              <a:ext uri="{FF2B5EF4-FFF2-40B4-BE49-F238E27FC236}">
                <a16:creationId xmlns:a16="http://schemas.microsoft.com/office/drawing/2014/main" id="{0C9329F0-E624-458B-8526-0021BCEB6762}"/>
              </a:ext>
            </a:extLst>
          </p:cNvPr>
          <p:cNvSpPr/>
          <p:nvPr/>
        </p:nvSpPr>
        <p:spPr>
          <a:xfrm>
            <a:off x="2473288" y="3167904"/>
            <a:ext cx="3826904" cy="307076"/>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Content Placeholder 5">
            <a:extLst>
              <a:ext uri="{FF2B5EF4-FFF2-40B4-BE49-F238E27FC236}">
                <a16:creationId xmlns:a16="http://schemas.microsoft.com/office/drawing/2014/main" id="{8AE6E6BA-9398-452E-8307-AD9147468199}"/>
              </a:ext>
            </a:extLst>
          </p:cNvPr>
          <p:cNvSpPr txBox="1">
            <a:spLocks/>
          </p:cNvSpPr>
          <p:nvPr/>
        </p:nvSpPr>
        <p:spPr>
          <a:xfrm>
            <a:off x="6300192" y="3167212"/>
            <a:ext cx="2853916" cy="1197595"/>
          </a:xfrm>
          <a:prstGeom prst="rect">
            <a:avLst/>
          </a:prstGeom>
          <a:solidFill>
            <a:schemeClr val="bg1"/>
          </a:solidFill>
          <a:ln>
            <a:solidFill>
              <a:srgbClr val="C00000"/>
            </a:solidFill>
          </a:ln>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t>Do not send - existing functionality of ‘simply’ changing the vendor name on the PO line </a:t>
            </a:r>
          </a:p>
          <a:p>
            <a:pPr marL="0" indent="0">
              <a:buNone/>
            </a:pPr>
            <a:r>
              <a:rPr lang="en-US" sz="1400" dirty="0"/>
              <a:t>Send - Associate the order with the new vendor and send it as well</a:t>
            </a:r>
          </a:p>
        </p:txBody>
      </p:sp>
    </p:spTree>
    <p:extLst>
      <p:ext uri="{BB962C8B-B14F-4D97-AF65-F5344CB8AC3E}">
        <p14:creationId xmlns:p14="http://schemas.microsoft.com/office/powerpoint/2010/main" val="1864979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D80388-DD85-4527-ADAA-C020CCAE865D}"/>
              </a:ext>
            </a:extLst>
          </p:cNvPr>
          <p:cNvPicPr>
            <a:picLocks noChangeAspect="1"/>
          </p:cNvPicPr>
          <p:nvPr/>
        </p:nvPicPr>
        <p:blipFill>
          <a:blip r:embed="rId2"/>
          <a:stretch>
            <a:fillRect/>
          </a:stretch>
        </p:blipFill>
        <p:spPr>
          <a:xfrm>
            <a:off x="2185626" y="995131"/>
            <a:ext cx="6968482" cy="3602286"/>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Autofit/>
          </a:bodyPr>
          <a:lstStyle/>
          <a:p>
            <a:r>
              <a:rPr lang="en-US" sz="1800" dirty="0"/>
              <a:t>Change vendor in order - General</a:t>
            </a:r>
          </a:p>
        </p:txBody>
      </p:sp>
      <p:sp>
        <p:nvSpPr>
          <p:cNvPr id="4" name="Content Placeholder 5">
            <a:extLst>
              <a:ext uri="{FF2B5EF4-FFF2-40B4-BE49-F238E27FC236}">
                <a16:creationId xmlns:a16="http://schemas.microsoft.com/office/drawing/2014/main" id="{2C4222F9-7F35-4567-A1D3-6A1B40C5FC6A}"/>
              </a:ext>
            </a:extLst>
          </p:cNvPr>
          <p:cNvSpPr>
            <a:spLocks noGrp="1"/>
          </p:cNvSpPr>
          <p:nvPr>
            <p:ph idx="1"/>
          </p:nvPr>
        </p:nvSpPr>
        <p:spPr>
          <a:xfrm>
            <a:off x="395535" y="771550"/>
            <a:ext cx="8424936" cy="3979385"/>
          </a:xfrm>
        </p:spPr>
        <p:txBody>
          <a:bodyPr/>
          <a:lstStyle/>
          <a:p>
            <a:pPr marL="0" indent="0">
              <a:buNone/>
            </a:pPr>
            <a:r>
              <a:rPr lang="en-US" dirty="0"/>
              <a:t>-</a:t>
            </a:r>
          </a:p>
        </p:txBody>
      </p:sp>
      <p:grpSp>
        <p:nvGrpSpPr>
          <p:cNvPr id="16" name="Group 15">
            <a:extLst>
              <a:ext uri="{FF2B5EF4-FFF2-40B4-BE49-F238E27FC236}">
                <a16:creationId xmlns:a16="http://schemas.microsoft.com/office/drawing/2014/main" id="{E31883E2-D561-412E-830C-DAD1EA578C81}"/>
              </a:ext>
            </a:extLst>
          </p:cNvPr>
          <p:cNvGrpSpPr/>
          <p:nvPr/>
        </p:nvGrpSpPr>
        <p:grpSpPr>
          <a:xfrm>
            <a:off x="61898" y="3435726"/>
            <a:ext cx="2755621" cy="1080240"/>
            <a:chOff x="61898" y="2346423"/>
            <a:chExt cx="2755621" cy="1080240"/>
          </a:xfrm>
        </p:grpSpPr>
        <p:sp>
          <p:nvSpPr>
            <p:cNvPr id="17" name="Content Placeholder 5">
              <a:extLst>
                <a:ext uri="{FF2B5EF4-FFF2-40B4-BE49-F238E27FC236}">
                  <a16:creationId xmlns:a16="http://schemas.microsoft.com/office/drawing/2014/main" id="{27BE434A-227B-4330-81F8-520989C94069}"/>
                </a:ext>
              </a:extLst>
            </p:cNvPr>
            <p:cNvSpPr txBox="1">
              <a:spLocks/>
            </p:cNvSpPr>
            <p:nvPr/>
          </p:nvSpPr>
          <p:spPr>
            <a:xfrm>
              <a:off x="61898" y="2346423"/>
              <a:ext cx="2061830" cy="1080240"/>
            </a:xfrm>
            <a:prstGeom prst="rect">
              <a:avLst/>
            </a:prstGeom>
            <a:solidFill>
              <a:schemeClr val="bg1"/>
            </a:solidFill>
            <a:ln>
              <a:solidFill>
                <a:srgbClr val="C00000"/>
              </a:solidFill>
            </a:ln>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300" dirty="0"/>
                <a:t>If selected, a cancellation letter will be sent to the source vendor holding the information regarding the cancelled purchase orders</a:t>
              </a:r>
            </a:p>
          </p:txBody>
        </p:sp>
        <p:cxnSp>
          <p:nvCxnSpPr>
            <p:cNvPr id="18" name="Straight Connector 17">
              <a:extLst>
                <a:ext uri="{FF2B5EF4-FFF2-40B4-BE49-F238E27FC236}">
                  <a16:creationId xmlns:a16="http://schemas.microsoft.com/office/drawing/2014/main" id="{4CFECA23-57C7-47D9-8C57-507EBB506E12}"/>
                </a:ext>
              </a:extLst>
            </p:cNvPr>
            <p:cNvCxnSpPr/>
            <p:nvPr/>
          </p:nvCxnSpPr>
          <p:spPr>
            <a:xfrm>
              <a:off x="2123728" y="2483087"/>
              <a:ext cx="64807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875FB197-EC0A-4C5B-BABF-D71B5EA802A6}"/>
                </a:ext>
              </a:extLst>
            </p:cNvPr>
            <p:cNvSpPr/>
            <p:nvPr/>
          </p:nvSpPr>
          <p:spPr>
            <a:xfrm>
              <a:off x="2771800" y="2458343"/>
              <a:ext cx="45719" cy="45719"/>
            </a:xfrm>
            <a:prstGeom prst="ellipse">
              <a:avLst/>
            </a:prstGeom>
            <a:solidFill>
              <a:srgbClr val="C0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0" name="Rectangle 19">
            <a:extLst>
              <a:ext uri="{FF2B5EF4-FFF2-40B4-BE49-F238E27FC236}">
                <a16:creationId xmlns:a16="http://schemas.microsoft.com/office/drawing/2014/main" id="{0C9329F0-E624-458B-8526-0021BCEB6762}"/>
              </a:ext>
            </a:extLst>
          </p:cNvPr>
          <p:cNvSpPr/>
          <p:nvPr/>
        </p:nvSpPr>
        <p:spPr>
          <a:xfrm>
            <a:off x="2362554" y="2822151"/>
            <a:ext cx="5305789" cy="689132"/>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Content Placeholder 5">
            <a:extLst>
              <a:ext uri="{FF2B5EF4-FFF2-40B4-BE49-F238E27FC236}">
                <a16:creationId xmlns:a16="http://schemas.microsoft.com/office/drawing/2014/main" id="{8AE6E6BA-9398-452E-8307-AD9147468199}"/>
              </a:ext>
            </a:extLst>
          </p:cNvPr>
          <p:cNvSpPr txBox="1">
            <a:spLocks/>
          </p:cNvSpPr>
          <p:nvPr/>
        </p:nvSpPr>
        <p:spPr>
          <a:xfrm>
            <a:off x="61898" y="1308475"/>
            <a:ext cx="2061830" cy="1583199"/>
          </a:xfrm>
          <a:prstGeom prst="rect">
            <a:avLst/>
          </a:prstGeom>
          <a:solidFill>
            <a:schemeClr val="bg1"/>
          </a:solidFill>
          <a:ln>
            <a:solidFill>
              <a:srgbClr val="C00000"/>
            </a:solidFill>
          </a:ln>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t>Once the “Send” option was selected, user can decide whether to stop orders for review OR send the order to the target vendor immediately</a:t>
            </a:r>
          </a:p>
        </p:txBody>
      </p:sp>
      <p:sp>
        <p:nvSpPr>
          <p:cNvPr id="24" name="Oval 23">
            <a:extLst>
              <a:ext uri="{FF2B5EF4-FFF2-40B4-BE49-F238E27FC236}">
                <a16:creationId xmlns:a16="http://schemas.microsoft.com/office/drawing/2014/main" id="{0D162E40-0327-49A0-9BC7-8FCCF08F2CE4}"/>
              </a:ext>
            </a:extLst>
          </p:cNvPr>
          <p:cNvSpPr/>
          <p:nvPr/>
        </p:nvSpPr>
        <p:spPr>
          <a:xfrm>
            <a:off x="5660890" y="2526031"/>
            <a:ext cx="45719" cy="45719"/>
          </a:xfrm>
          <a:prstGeom prst="ellipse">
            <a:avLst/>
          </a:prstGeom>
          <a:solidFill>
            <a:srgbClr val="C0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6" name="Straight Connector 25">
            <a:extLst>
              <a:ext uri="{FF2B5EF4-FFF2-40B4-BE49-F238E27FC236}">
                <a16:creationId xmlns:a16="http://schemas.microsoft.com/office/drawing/2014/main" id="{872490FE-7707-4FEC-A9D2-90B5FC19D8F8}"/>
              </a:ext>
            </a:extLst>
          </p:cNvPr>
          <p:cNvCxnSpPr>
            <a:cxnSpLocks/>
          </p:cNvCxnSpPr>
          <p:nvPr/>
        </p:nvCxnSpPr>
        <p:spPr>
          <a:xfrm>
            <a:off x="2123728" y="2541606"/>
            <a:ext cx="352839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356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69932E-B7D6-4A9C-BFC0-274E9028467B}"/>
              </a:ext>
            </a:extLst>
          </p:cNvPr>
          <p:cNvPicPr>
            <a:picLocks noChangeAspect="1"/>
          </p:cNvPicPr>
          <p:nvPr/>
        </p:nvPicPr>
        <p:blipFill>
          <a:blip r:embed="rId2"/>
          <a:stretch>
            <a:fillRect/>
          </a:stretch>
        </p:blipFill>
        <p:spPr>
          <a:xfrm>
            <a:off x="2220402" y="846630"/>
            <a:ext cx="6923597" cy="3309296"/>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Autofit/>
          </a:bodyPr>
          <a:lstStyle/>
          <a:p>
            <a:r>
              <a:rPr lang="en-US" sz="1800" dirty="0"/>
              <a:t>Change vendor in order – Continuous order </a:t>
            </a:r>
          </a:p>
        </p:txBody>
      </p:sp>
      <p:sp>
        <p:nvSpPr>
          <p:cNvPr id="4" name="Content Placeholder 5">
            <a:extLst>
              <a:ext uri="{FF2B5EF4-FFF2-40B4-BE49-F238E27FC236}">
                <a16:creationId xmlns:a16="http://schemas.microsoft.com/office/drawing/2014/main" id="{2C4222F9-7F35-4567-A1D3-6A1B40C5FC6A}"/>
              </a:ext>
            </a:extLst>
          </p:cNvPr>
          <p:cNvSpPr>
            <a:spLocks noGrp="1"/>
          </p:cNvSpPr>
          <p:nvPr>
            <p:ph idx="1"/>
          </p:nvPr>
        </p:nvSpPr>
        <p:spPr>
          <a:xfrm>
            <a:off x="395535" y="771550"/>
            <a:ext cx="8424936" cy="3979385"/>
          </a:xfrm>
        </p:spPr>
        <p:txBody>
          <a:bodyPr/>
          <a:lstStyle/>
          <a:p>
            <a:pPr marL="0" indent="0">
              <a:buNone/>
            </a:pPr>
            <a:r>
              <a:rPr lang="en-US" dirty="0"/>
              <a:t>-</a:t>
            </a:r>
          </a:p>
        </p:txBody>
      </p:sp>
      <p:sp>
        <p:nvSpPr>
          <p:cNvPr id="20" name="Rectangle 19">
            <a:extLst>
              <a:ext uri="{FF2B5EF4-FFF2-40B4-BE49-F238E27FC236}">
                <a16:creationId xmlns:a16="http://schemas.microsoft.com/office/drawing/2014/main" id="{0C9329F0-E624-458B-8526-0021BCEB6762}"/>
              </a:ext>
            </a:extLst>
          </p:cNvPr>
          <p:cNvSpPr/>
          <p:nvPr/>
        </p:nvSpPr>
        <p:spPr>
          <a:xfrm>
            <a:off x="2397113" y="2643758"/>
            <a:ext cx="5305789" cy="462029"/>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Content Placeholder 5">
            <a:extLst>
              <a:ext uri="{FF2B5EF4-FFF2-40B4-BE49-F238E27FC236}">
                <a16:creationId xmlns:a16="http://schemas.microsoft.com/office/drawing/2014/main" id="{8AE6E6BA-9398-452E-8307-AD9147468199}"/>
              </a:ext>
            </a:extLst>
          </p:cNvPr>
          <p:cNvSpPr txBox="1">
            <a:spLocks/>
          </p:cNvSpPr>
          <p:nvPr/>
        </p:nvSpPr>
        <p:spPr>
          <a:xfrm>
            <a:off x="61898" y="1176000"/>
            <a:ext cx="2061830" cy="1583199"/>
          </a:xfrm>
          <a:prstGeom prst="rect">
            <a:avLst/>
          </a:prstGeom>
          <a:solidFill>
            <a:schemeClr val="bg1"/>
          </a:solidFill>
          <a:ln>
            <a:solidFill>
              <a:srgbClr val="C00000"/>
            </a:solidFill>
          </a:ln>
        </p:spPr>
        <p:txBody>
          <a:bodyPr vert="horz" lIns="91440" tIns="45720" rIns="91440" bIns="45720" rtlCol="0">
            <a:normAutofit fontScale="925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t>In case a specific PO was selected, the source vendor will be populated automatically and the ‘Order handling’ will be limited to the PO line type within the PO (OT/</a:t>
            </a:r>
            <a:r>
              <a:rPr lang="en-US" sz="1400" b="1" dirty="0"/>
              <a:t>CO</a:t>
            </a:r>
            <a:r>
              <a:rPr lang="en-US" sz="1400" dirty="0"/>
              <a:t>)</a:t>
            </a:r>
          </a:p>
        </p:txBody>
      </p:sp>
      <p:sp>
        <p:nvSpPr>
          <p:cNvPr id="24" name="Oval 23">
            <a:extLst>
              <a:ext uri="{FF2B5EF4-FFF2-40B4-BE49-F238E27FC236}">
                <a16:creationId xmlns:a16="http://schemas.microsoft.com/office/drawing/2014/main" id="{0D162E40-0327-49A0-9BC7-8FCCF08F2CE4}"/>
              </a:ext>
            </a:extLst>
          </p:cNvPr>
          <p:cNvSpPr/>
          <p:nvPr/>
        </p:nvSpPr>
        <p:spPr>
          <a:xfrm>
            <a:off x="2942105" y="2200391"/>
            <a:ext cx="45719" cy="45719"/>
          </a:xfrm>
          <a:prstGeom prst="ellipse">
            <a:avLst/>
          </a:prstGeom>
          <a:solidFill>
            <a:srgbClr val="C0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6" name="Straight Connector 25">
            <a:extLst>
              <a:ext uri="{FF2B5EF4-FFF2-40B4-BE49-F238E27FC236}">
                <a16:creationId xmlns:a16="http://schemas.microsoft.com/office/drawing/2014/main" id="{872490FE-7707-4FEC-A9D2-90B5FC19D8F8}"/>
              </a:ext>
            </a:extLst>
          </p:cNvPr>
          <p:cNvCxnSpPr>
            <a:cxnSpLocks/>
          </p:cNvCxnSpPr>
          <p:nvPr/>
        </p:nvCxnSpPr>
        <p:spPr>
          <a:xfrm>
            <a:off x="2123728" y="2223251"/>
            <a:ext cx="864096"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832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78A398-525D-4F83-95FA-E5D1C42E2537}"/>
              </a:ext>
            </a:extLst>
          </p:cNvPr>
          <p:cNvPicPr>
            <a:picLocks noChangeAspect="1"/>
          </p:cNvPicPr>
          <p:nvPr/>
        </p:nvPicPr>
        <p:blipFill>
          <a:blip r:embed="rId2"/>
          <a:stretch>
            <a:fillRect/>
          </a:stretch>
        </p:blipFill>
        <p:spPr>
          <a:xfrm>
            <a:off x="0" y="768278"/>
            <a:ext cx="9144000" cy="4043761"/>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Autofit/>
          </a:bodyPr>
          <a:lstStyle/>
          <a:p>
            <a:r>
              <a:rPr lang="en-US" sz="1800" dirty="0"/>
              <a:t>Change vendor in order – Job report</a:t>
            </a:r>
          </a:p>
        </p:txBody>
      </p:sp>
      <p:sp>
        <p:nvSpPr>
          <p:cNvPr id="11" name="Rectangle 10">
            <a:extLst>
              <a:ext uri="{FF2B5EF4-FFF2-40B4-BE49-F238E27FC236}">
                <a16:creationId xmlns:a16="http://schemas.microsoft.com/office/drawing/2014/main" id="{9CF661B3-7023-4A3D-80DD-87037E684E93}"/>
              </a:ext>
            </a:extLst>
          </p:cNvPr>
          <p:cNvSpPr/>
          <p:nvPr/>
        </p:nvSpPr>
        <p:spPr>
          <a:xfrm>
            <a:off x="1023553" y="2128644"/>
            <a:ext cx="1028168" cy="227082"/>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Rectangle 11">
            <a:extLst>
              <a:ext uri="{FF2B5EF4-FFF2-40B4-BE49-F238E27FC236}">
                <a16:creationId xmlns:a16="http://schemas.microsoft.com/office/drawing/2014/main" id="{26BCE6A4-3FE2-4108-B875-02C6E3D00C7B}"/>
              </a:ext>
            </a:extLst>
          </p:cNvPr>
          <p:cNvSpPr/>
          <p:nvPr/>
        </p:nvSpPr>
        <p:spPr>
          <a:xfrm>
            <a:off x="3274049" y="3867894"/>
            <a:ext cx="361847" cy="288032"/>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Rectangle 12">
            <a:extLst>
              <a:ext uri="{FF2B5EF4-FFF2-40B4-BE49-F238E27FC236}">
                <a16:creationId xmlns:a16="http://schemas.microsoft.com/office/drawing/2014/main" id="{57DE1F07-8080-41BA-A28A-66643443B7BB}"/>
              </a:ext>
            </a:extLst>
          </p:cNvPr>
          <p:cNvSpPr/>
          <p:nvPr/>
        </p:nvSpPr>
        <p:spPr>
          <a:xfrm>
            <a:off x="3267203" y="4318887"/>
            <a:ext cx="361847" cy="288032"/>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a:extLst>
              <a:ext uri="{FF2B5EF4-FFF2-40B4-BE49-F238E27FC236}">
                <a16:creationId xmlns:a16="http://schemas.microsoft.com/office/drawing/2014/main" id="{A8AB13A9-F59D-449F-ABF1-66620E8E375D}"/>
              </a:ext>
            </a:extLst>
          </p:cNvPr>
          <p:cNvSpPr txBox="1"/>
          <p:nvPr/>
        </p:nvSpPr>
        <p:spPr>
          <a:xfrm>
            <a:off x="3626743" y="3692152"/>
            <a:ext cx="2232249" cy="523220"/>
          </a:xfrm>
          <a:prstGeom prst="rect">
            <a:avLst/>
          </a:prstGeom>
          <a:noFill/>
        </p:spPr>
        <p:txBody>
          <a:bodyPr wrap="square" rtlCol="1">
            <a:spAutoFit/>
          </a:bodyPr>
          <a:lstStyle/>
          <a:p>
            <a:r>
              <a:rPr lang="en-US" sz="1400" dirty="0">
                <a:solidFill>
                  <a:srgbClr val="FF0000"/>
                </a:solidFill>
              </a:rPr>
              <a:t>Number of PO lines which were modified via the job</a:t>
            </a:r>
            <a:endParaRPr lang="he-IL" sz="1400" dirty="0">
              <a:solidFill>
                <a:srgbClr val="FF0000"/>
              </a:solidFill>
            </a:endParaRPr>
          </a:p>
        </p:txBody>
      </p:sp>
      <p:sp>
        <p:nvSpPr>
          <p:cNvPr id="15" name="TextBox 14">
            <a:extLst>
              <a:ext uri="{FF2B5EF4-FFF2-40B4-BE49-F238E27FC236}">
                <a16:creationId xmlns:a16="http://schemas.microsoft.com/office/drawing/2014/main" id="{A79F8862-39C7-439C-9711-6B4B609B22B6}"/>
              </a:ext>
            </a:extLst>
          </p:cNvPr>
          <p:cNvSpPr txBox="1"/>
          <p:nvPr/>
        </p:nvSpPr>
        <p:spPr>
          <a:xfrm>
            <a:off x="3626742" y="4273301"/>
            <a:ext cx="2232249" cy="523220"/>
          </a:xfrm>
          <a:prstGeom prst="rect">
            <a:avLst/>
          </a:prstGeom>
          <a:noFill/>
        </p:spPr>
        <p:txBody>
          <a:bodyPr wrap="square" rtlCol="1">
            <a:spAutoFit/>
          </a:bodyPr>
          <a:lstStyle/>
          <a:p>
            <a:r>
              <a:rPr lang="en-US" sz="1400" dirty="0">
                <a:solidFill>
                  <a:srgbClr val="FF0000"/>
                </a:solidFill>
              </a:rPr>
              <a:t>Number of PO’s which were modified via the job</a:t>
            </a:r>
            <a:endParaRPr lang="he-IL" sz="1400" dirty="0">
              <a:solidFill>
                <a:srgbClr val="FF0000"/>
              </a:solidFill>
            </a:endParaRPr>
          </a:p>
        </p:txBody>
      </p:sp>
      <p:sp>
        <p:nvSpPr>
          <p:cNvPr id="16" name="Content Placeholder 5">
            <a:extLst>
              <a:ext uri="{FF2B5EF4-FFF2-40B4-BE49-F238E27FC236}">
                <a16:creationId xmlns:a16="http://schemas.microsoft.com/office/drawing/2014/main" id="{F6A224B1-A758-40E9-A37A-FAC914EC5FCC}"/>
              </a:ext>
            </a:extLst>
          </p:cNvPr>
          <p:cNvSpPr txBox="1">
            <a:spLocks/>
          </p:cNvSpPr>
          <p:nvPr/>
        </p:nvSpPr>
        <p:spPr>
          <a:xfrm>
            <a:off x="3448126" y="1688274"/>
            <a:ext cx="3960440" cy="880739"/>
          </a:xfrm>
          <a:prstGeom prst="rect">
            <a:avLst/>
          </a:prstGeom>
          <a:solidFill>
            <a:schemeClr val="bg1"/>
          </a:solidFill>
          <a:ln>
            <a:solidFill>
              <a:srgbClr val="C00000"/>
            </a:solidFill>
          </a:ln>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t>Once the job ran – a report will indicate the PO/PO lines which were modified, the report will only include PO/PO lines which were modified and not the newly created PO/PO lines</a:t>
            </a:r>
          </a:p>
        </p:txBody>
      </p:sp>
    </p:spTree>
    <p:extLst>
      <p:ext uri="{BB962C8B-B14F-4D97-AF65-F5344CB8AC3E}">
        <p14:creationId xmlns:p14="http://schemas.microsoft.com/office/powerpoint/2010/main" val="3192429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CD5905-4E96-4F24-B364-68D9780FB230}"/>
              </a:ext>
            </a:extLst>
          </p:cNvPr>
          <p:cNvPicPr>
            <a:picLocks noChangeAspect="1"/>
          </p:cNvPicPr>
          <p:nvPr/>
        </p:nvPicPr>
        <p:blipFill>
          <a:blip r:embed="rId2"/>
          <a:stretch>
            <a:fillRect/>
          </a:stretch>
        </p:blipFill>
        <p:spPr>
          <a:xfrm>
            <a:off x="0" y="712446"/>
            <a:ext cx="9144000" cy="3718608"/>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Autofit/>
          </a:bodyPr>
          <a:lstStyle/>
          <a:p>
            <a:r>
              <a:rPr lang="en-US" sz="1800" dirty="0"/>
              <a:t>Change vendor in order – PO line history </a:t>
            </a:r>
          </a:p>
        </p:txBody>
      </p:sp>
      <p:sp>
        <p:nvSpPr>
          <p:cNvPr id="11" name="Rectangle 10">
            <a:extLst>
              <a:ext uri="{FF2B5EF4-FFF2-40B4-BE49-F238E27FC236}">
                <a16:creationId xmlns:a16="http://schemas.microsoft.com/office/drawing/2014/main" id="{9CF661B3-7023-4A3D-80DD-87037E684E93}"/>
              </a:ext>
            </a:extLst>
          </p:cNvPr>
          <p:cNvSpPr/>
          <p:nvPr/>
        </p:nvSpPr>
        <p:spPr>
          <a:xfrm>
            <a:off x="3059831" y="3584416"/>
            <a:ext cx="2799159" cy="369003"/>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Rectangle 11">
            <a:extLst>
              <a:ext uri="{FF2B5EF4-FFF2-40B4-BE49-F238E27FC236}">
                <a16:creationId xmlns:a16="http://schemas.microsoft.com/office/drawing/2014/main" id="{26BCE6A4-3FE2-4108-B875-02C6E3D00C7B}"/>
              </a:ext>
            </a:extLst>
          </p:cNvPr>
          <p:cNvSpPr/>
          <p:nvPr/>
        </p:nvSpPr>
        <p:spPr>
          <a:xfrm>
            <a:off x="3059831" y="3956444"/>
            <a:ext cx="2799159" cy="474609"/>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Content Placeholder 5">
            <a:extLst>
              <a:ext uri="{FF2B5EF4-FFF2-40B4-BE49-F238E27FC236}">
                <a16:creationId xmlns:a16="http://schemas.microsoft.com/office/drawing/2014/main" id="{F6A224B1-A758-40E9-A37A-FAC914EC5FCC}"/>
              </a:ext>
            </a:extLst>
          </p:cNvPr>
          <p:cNvSpPr txBox="1">
            <a:spLocks/>
          </p:cNvSpPr>
          <p:nvPr/>
        </p:nvSpPr>
        <p:spPr>
          <a:xfrm>
            <a:off x="3059831" y="2355726"/>
            <a:ext cx="4032448" cy="597828"/>
          </a:xfrm>
          <a:prstGeom prst="rect">
            <a:avLst/>
          </a:prstGeom>
          <a:solidFill>
            <a:schemeClr val="bg1"/>
          </a:solidFill>
          <a:ln>
            <a:solidFill>
              <a:srgbClr val="C00000"/>
            </a:solidFill>
          </a:ln>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t>In the PO line history tab we see the vendor and the status changes which took place as a result of the job</a:t>
            </a:r>
          </a:p>
        </p:txBody>
      </p:sp>
    </p:spTree>
    <p:extLst>
      <p:ext uri="{BB962C8B-B14F-4D97-AF65-F5344CB8AC3E}">
        <p14:creationId xmlns:p14="http://schemas.microsoft.com/office/powerpoint/2010/main" val="2296438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D534D8-B74A-4B19-B35A-2FE53BD6AD03}"/>
              </a:ext>
            </a:extLst>
          </p:cNvPr>
          <p:cNvPicPr>
            <a:picLocks noChangeAspect="1"/>
          </p:cNvPicPr>
          <p:nvPr/>
        </p:nvPicPr>
        <p:blipFill>
          <a:blip r:embed="rId2"/>
          <a:stretch>
            <a:fillRect/>
          </a:stretch>
        </p:blipFill>
        <p:spPr>
          <a:xfrm>
            <a:off x="0" y="488950"/>
            <a:ext cx="9144000" cy="4165600"/>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Autofit/>
          </a:bodyPr>
          <a:lstStyle/>
          <a:p>
            <a:r>
              <a:rPr lang="en-US" sz="1800" dirty="0"/>
              <a:t>Change vendor in order – Note to vendor</a:t>
            </a:r>
          </a:p>
        </p:txBody>
      </p:sp>
      <p:sp>
        <p:nvSpPr>
          <p:cNvPr id="12" name="Rectangle 11">
            <a:extLst>
              <a:ext uri="{FF2B5EF4-FFF2-40B4-BE49-F238E27FC236}">
                <a16:creationId xmlns:a16="http://schemas.microsoft.com/office/drawing/2014/main" id="{26BCE6A4-3FE2-4108-B875-02C6E3D00C7B}"/>
              </a:ext>
            </a:extLst>
          </p:cNvPr>
          <p:cNvSpPr/>
          <p:nvPr/>
        </p:nvSpPr>
        <p:spPr>
          <a:xfrm>
            <a:off x="395537" y="2953554"/>
            <a:ext cx="3816423" cy="1562412"/>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Content Placeholder 5">
            <a:extLst>
              <a:ext uri="{FF2B5EF4-FFF2-40B4-BE49-F238E27FC236}">
                <a16:creationId xmlns:a16="http://schemas.microsoft.com/office/drawing/2014/main" id="{F6A224B1-A758-40E9-A37A-FAC914EC5FCC}"/>
              </a:ext>
            </a:extLst>
          </p:cNvPr>
          <p:cNvSpPr txBox="1">
            <a:spLocks/>
          </p:cNvSpPr>
          <p:nvPr/>
        </p:nvSpPr>
        <p:spPr>
          <a:xfrm>
            <a:off x="4211960" y="3291830"/>
            <a:ext cx="4032448" cy="1224136"/>
          </a:xfrm>
          <a:prstGeom prst="rect">
            <a:avLst/>
          </a:prstGeom>
          <a:solidFill>
            <a:schemeClr val="bg1"/>
          </a:solidFill>
          <a:ln>
            <a:solidFill>
              <a:srgbClr val="C00000"/>
            </a:solidFill>
          </a:ln>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t>For continues orders which were moved from the source to the target vendor, the “Note to vendor” field will be populated with information regarding the last received item, in this example the PO line was associated with 2 holdings   </a:t>
            </a:r>
          </a:p>
        </p:txBody>
      </p:sp>
      <p:pic>
        <p:nvPicPr>
          <p:cNvPr id="7" name="Picture 6">
            <a:extLst>
              <a:ext uri="{FF2B5EF4-FFF2-40B4-BE49-F238E27FC236}">
                <a16:creationId xmlns:a16="http://schemas.microsoft.com/office/drawing/2014/main" id="{D457E5B6-A5DD-4947-845A-593DF0E62576}"/>
              </a:ext>
            </a:extLst>
          </p:cNvPr>
          <p:cNvPicPr>
            <a:picLocks noChangeAspect="1"/>
          </p:cNvPicPr>
          <p:nvPr/>
        </p:nvPicPr>
        <p:blipFill rotWithShape="1">
          <a:blip r:embed="rId3"/>
          <a:srcRect l="22991" r="26253" b="9302"/>
          <a:stretch/>
        </p:blipFill>
        <p:spPr>
          <a:xfrm>
            <a:off x="1403648" y="3021529"/>
            <a:ext cx="2088232" cy="1278413"/>
          </a:xfrm>
          <a:prstGeom prst="rect">
            <a:avLst/>
          </a:prstGeom>
        </p:spPr>
      </p:pic>
    </p:spTree>
    <p:extLst>
      <p:ext uri="{BB962C8B-B14F-4D97-AF65-F5344CB8AC3E}">
        <p14:creationId xmlns:p14="http://schemas.microsoft.com/office/powerpoint/2010/main" val="3362986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211B2E-C76C-44C8-9B88-67C868B0080F}"/>
              </a:ext>
            </a:extLst>
          </p:cNvPr>
          <p:cNvPicPr>
            <a:picLocks noChangeAspect="1"/>
          </p:cNvPicPr>
          <p:nvPr/>
        </p:nvPicPr>
        <p:blipFill>
          <a:blip r:embed="rId2"/>
          <a:stretch>
            <a:fillRect/>
          </a:stretch>
        </p:blipFill>
        <p:spPr>
          <a:xfrm>
            <a:off x="1595809" y="2499742"/>
            <a:ext cx="5952381" cy="2133333"/>
          </a:xfrm>
          <a:prstGeom prst="rect">
            <a:avLst/>
          </a:prstGeom>
          <a:effectLst>
            <a:outerShdw blurRad="63500" sx="102000" sy="102000" algn="ctr" rotWithShape="0">
              <a:prstClr val="black">
                <a:alpha val="40000"/>
              </a:prstClr>
            </a:outerShdw>
          </a:effectLst>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PO line management – survey summary </a:t>
            </a:r>
          </a:p>
        </p:txBody>
      </p:sp>
      <p:sp>
        <p:nvSpPr>
          <p:cNvPr id="4" name="Content Placeholder 5">
            <a:extLst>
              <a:ext uri="{FF2B5EF4-FFF2-40B4-BE49-F238E27FC236}">
                <a16:creationId xmlns:a16="http://schemas.microsoft.com/office/drawing/2014/main" id="{4A3F9695-A35B-400F-950D-69776F06CFCC}"/>
              </a:ext>
            </a:extLst>
          </p:cNvPr>
          <p:cNvSpPr>
            <a:spLocks noGrp="1"/>
          </p:cNvSpPr>
          <p:nvPr>
            <p:ph idx="1"/>
          </p:nvPr>
        </p:nvSpPr>
        <p:spPr>
          <a:xfrm>
            <a:off x="395535" y="771550"/>
            <a:ext cx="8424936" cy="3979385"/>
          </a:xfrm>
        </p:spPr>
        <p:txBody>
          <a:bodyPr/>
          <a:lstStyle/>
          <a:p>
            <a:r>
              <a:rPr lang="en-US" dirty="0"/>
              <a:t>175~ responses – Thanks!</a:t>
            </a:r>
          </a:p>
          <a:p>
            <a:r>
              <a:rPr lang="en-US" dirty="0"/>
              <a:t>When using Alma's </a:t>
            </a:r>
            <a:r>
              <a:rPr lang="en-US" b="1" dirty="0"/>
              <a:t>Advanced Search option </a:t>
            </a:r>
            <a:r>
              <a:rPr lang="en-US" dirty="0"/>
              <a:t>to find PO lines, do you have all the search indexes needed in order to find what you need?</a:t>
            </a:r>
          </a:p>
          <a:p>
            <a:pPr marL="0" indent="0">
              <a:buNone/>
            </a:pPr>
            <a:endParaRPr lang="en-US" dirty="0"/>
          </a:p>
          <a:p>
            <a:endParaRPr lang="en-US" dirty="0"/>
          </a:p>
        </p:txBody>
      </p:sp>
      <p:sp>
        <p:nvSpPr>
          <p:cNvPr id="6" name="Rectangle 5">
            <a:extLst>
              <a:ext uri="{FF2B5EF4-FFF2-40B4-BE49-F238E27FC236}">
                <a16:creationId xmlns:a16="http://schemas.microsoft.com/office/drawing/2014/main" id="{E2468DE5-0497-4D89-A10E-9C330A9CB0A7}"/>
              </a:ext>
            </a:extLst>
          </p:cNvPr>
          <p:cNvSpPr/>
          <p:nvPr/>
        </p:nvSpPr>
        <p:spPr>
          <a:xfrm>
            <a:off x="6588224" y="3723878"/>
            <a:ext cx="576064"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Rectangle 8">
            <a:extLst>
              <a:ext uri="{FF2B5EF4-FFF2-40B4-BE49-F238E27FC236}">
                <a16:creationId xmlns:a16="http://schemas.microsoft.com/office/drawing/2014/main" id="{0DC13655-8227-43F8-AD7B-2F00D7E2FAAF}"/>
              </a:ext>
            </a:extLst>
          </p:cNvPr>
          <p:cNvSpPr/>
          <p:nvPr/>
        </p:nvSpPr>
        <p:spPr>
          <a:xfrm>
            <a:off x="1595810" y="4371949"/>
            <a:ext cx="1031974" cy="2611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420454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Autofit/>
          </a:bodyPr>
          <a:lstStyle/>
          <a:p>
            <a:r>
              <a:rPr lang="en-US" sz="1800" dirty="0"/>
              <a:t>Change vendor in order – Additional</a:t>
            </a:r>
          </a:p>
        </p:txBody>
      </p:sp>
      <p:sp>
        <p:nvSpPr>
          <p:cNvPr id="8" name="Content Placeholder 5">
            <a:extLst>
              <a:ext uri="{FF2B5EF4-FFF2-40B4-BE49-F238E27FC236}">
                <a16:creationId xmlns:a16="http://schemas.microsoft.com/office/drawing/2014/main" id="{8ACEBD56-4329-4303-8EC6-471AA5DAFEC5}"/>
              </a:ext>
            </a:extLst>
          </p:cNvPr>
          <p:cNvSpPr>
            <a:spLocks noGrp="1"/>
          </p:cNvSpPr>
          <p:nvPr>
            <p:ph idx="1"/>
          </p:nvPr>
        </p:nvSpPr>
        <p:spPr>
          <a:xfrm>
            <a:off x="395535" y="771550"/>
            <a:ext cx="8424936" cy="3979385"/>
          </a:xfrm>
        </p:spPr>
        <p:txBody>
          <a:bodyPr/>
          <a:lstStyle/>
          <a:p>
            <a:r>
              <a:rPr lang="en-US" b="1" i="1" dirty="0"/>
              <a:t>Automatically send orders to new vendor </a:t>
            </a:r>
            <a:r>
              <a:rPr lang="en-US" dirty="0"/>
              <a:t>- For </a:t>
            </a:r>
            <a:r>
              <a:rPr lang="en-US" b="1" dirty="0"/>
              <a:t>Onetime PO Lines</a:t>
            </a:r>
            <a:r>
              <a:rPr lang="en-US" dirty="0"/>
              <a:t> - When selected, all the PO Lines that were sent to the previous vendor (status "Sent") will be removed from the PO and start their workflow. In any case of failure in PO Line’s workflow the PO Line will be set to "In Review". PO Lines in status "Closed", "Waiting for Invoice", "Cancelled" will remain with the PO and will </a:t>
            </a:r>
            <a:r>
              <a:rPr lang="en-US" b="1" dirty="0"/>
              <a:t>NOT </a:t>
            </a:r>
            <a:r>
              <a:rPr lang="en-US" dirty="0"/>
              <a:t>have their Vendor changed. (PO may change its status)</a:t>
            </a:r>
          </a:p>
        </p:txBody>
      </p:sp>
    </p:spTree>
    <p:extLst>
      <p:ext uri="{BB962C8B-B14F-4D97-AF65-F5344CB8AC3E}">
        <p14:creationId xmlns:p14="http://schemas.microsoft.com/office/powerpoint/2010/main" val="155485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Autofit/>
          </a:bodyPr>
          <a:lstStyle/>
          <a:p>
            <a:r>
              <a:rPr lang="en-US" sz="1800" dirty="0"/>
              <a:t>Change vendor in order – Additional</a:t>
            </a:r>
          </a:p>
        </p:txBody>
      </p:sp>
      <p:sp>
        <p:nvSpPr>
          <p:cNvPr id="8" name="Content Placeholder 5">
            <a:extLst>
              <a:ext uri="{FF2B5EF4-FFF2-40B4-BE49-F238E27FC236}">
                <a16:creationId xmlns:a16="http://schemas.microsoft.com/office/drawing/2014/main" id="{8ACEBD56-4329-4303-8EC6-471AA5DAFEC5}"/>
              </a:ext>
            </a:extLst>
          </p:cNvPr>
          <p:cNvSpPr>
            <a:spLocks noGrp="1"/>
          </p:cNvSpPr>
          <p:nvPr>
            <p:ph idx="1"/>
          </p:nvPr>
        </p:nvSpPr>
        <p:spPr>
          <a:xfrm>
            <a:off x="395535" y="771550"/>
            <a:ext cx="8424936" cy="3979385"/>
          </a:xfrm>
        </p:spPr>
        <p:txBody>
          <a:bodyPr>
            <a:normAutofit lnSpcReduction="10000"/>
          </a:bodyPr>
          <a:lstStyle/>
          <a:p>
            <a:r>
              <a:rPr lang="en-US" b="1" i="1" dirty="0"/>
              <a:t>Automatically send orders to new vendor </a:t>
            </a:r>
            <a:r>
              <a:rPr lang="en-US" dirty="0"/>
              <a:t>- For </a:t>
            </a:r>
            <a:r>
              <a:rPr lang="en-US" b="1" dirty="0"/>
              <a:t>continuous PO Lines</a:t>
            </a:r>
            <a:r>
              <a:rPr lang="en-US" dirty="0"/>
              <a:t> - when selected Alma will automatically send the PO lines under the PO to the new vendor. If all the PO Lines under the PO are in status "Waiting for Renewal"/Waiting for Manual Renewal" the PO Lines will be removed from the PO and start their workflow (will attempt to pack </a:t>
            </a:r>
            <a:r>
              <a:rPr lang="en-US" b="1" dirty="0"/>
              <a:t>each PO Line to a PO </a:t>
            </a:r>
            <a:r>
              <a:rPr lang="en-US" dirty="0"/>
              <a:t>and send it to the new vendor). In any case of failure in PO Line's workflow the PO Line will be set to In Review.</a:t>
            </a:r>
          </a:p>
          <a:p>
            <a:r>
              <a:rPr lang="en-US" dirty="0"/>
              <a:t>IF the source PO contains some Closed/Cancelled PO Lines they will remain with the PO and will </a:t>
            </a:r>
            <a:r>
              <a:rPr lang="en-US" b="1" dirty="0"/>
              <a:t>NOT </a:t>
            </a:r>
            <a:r>
              <a:rPr lang="en-US" dirty="0"/>
              <a:t>have their Vendor changed (PO Status will then be updated to "Closed"/"Cancelled").</a:t>
            </a:r>
          </a:p>
        </p:txBody>
      </p:sp>
    </p:spTree>
    <p:extLst>
      <p:ext uri="{BB962C8B-B14F-4D97-AF65-F5344CB8AC3E}">
        <p14:creationId xmlns:p14="http://schemas.microsoft.com/office/powerpoint/2010/main" val="4201050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p:txBody>
          <a:bodyPr/>
          <a:lstStyle/>
          <a:p>
            <a:r>
              <a:rPr lang="en-US" dirty="0"/>
              <a:t>What’s new – Manage acquisitions alerts</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42</a:t>
            </a:fld>
            <a:endParaRPr lang="en-US" dirty="0"/>
          </a:p>
        </p:txBody>
      </p:sp>
    </p:spTree>
    <p:extLst>
      <p:ext uri="{BB962C8B-B14F-4D97-AF65-F5344CB8AC3E}">
        <p14:creationId xmlns:p14="http://schemas.microsoft.com/office/powerpoint/2010/main" val="3760510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43</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Manage acquisitions alerts</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a:normAutofit fontScale="85000" lnSpcReduction="10000"/>
          </a:bodyPr>
          <a:lstStyle/>
          <a:p>
            <a:r>
              <a:rPr lang="en-US" i="1" dirty="0"/>
              <a:t>“Unnecessary error messages (alerts!) that show up during manual invoice processing can’t be switched off – this really disturbs the workflow efficiency and needs to be configurable. Staff users will not pay enough attention to serious alerts if too many of them are not relevant to them”</a:t>
            </a:r>
            <a:endParaRPr lang="en-US" dirty="0"/>
          </a:p>
          <a:p>
            <a:endParaRPr lang="en-US" dirty="0"/>
          </a:p>
          <a:p>
            <a:r>
              <a:rPr lang="en-US" dirty="0"/>
              <a:t>The 2 main entities within the acquisitions model are the PO line and the Invoice.</a:t>
            </a:r>
          </a:p>
          <a:p>
            <a:r>
              <a:rPr lang="en-US" dirty="0"/>
              <a:t>A new configuration screen allows institutions to define the alerts which are relevant for their workflow and more importantly define which alerts can be disabled. </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30486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Autofit/>
          </a:bodyPr>
          <a:lstStyle/>
          <a:p>
            <a:r>
              <a:rPr lang="en-US" dirty="0"/>
              <a:t>Manage acquisitions alerts</a:t>
            </a:r>
          </a:p>
        </p:txBody>
      </p:sp>
      <p:sp>
        <p:nvSpPr>
          <p:cNvPr id="8" name="Content Placeholder 5">
            <a:extLst>
              <a:ext uri="{FF2B5EF4-FFF2-40B4-BE49-F238E27FC236}">
                <a16:creationId xmlns:a16="http://schemas.microsoft.com/office/drawing/2014/main" id="{8ACEBD56-4329-4303-8EC6-471AA5DAFEC5}"/>
              </a:ext>
            </a:extLst>
          </p:cNvPr>
          <p:cNvSpPr>
            <a:spLocks noGrp="1"/>
          </p:cNvSpPr>
          <p:nvPr>
            <p:ph idx="1"/>
          </p:nvPr>
        </p:nvSpPr>
        <p:spPr>
          <a:xfrm>
            <a:off x="395535" y="771550"/>
            <a:ext cx="8424936" cy="3979385"/>
          </a:xfrm>
        </p:spPr>
        <p:txBody>
          <a:bodyPr>
            <a:normAutofit/>
          </a:bodyPr>
          <a:lstStyle/>
          <a:p>
            <a:r>
              <a:rPr lang="en-US" b="1" i="1" dirty="0"/>
              <a:t>Configuration -&gt; Acquisitions -&gt; Manage Acquisitions Alerts</a:t>
            </a:r>
            <a:endParaRPr lang="en-US" dirty="0"/>
          </a:p>
        </p:txBody>
      </p:sp>
      <p:pic>
        <p:nvPicPr>
          <p:cNvPr id="3" name="Picture 2">
            <a:extLst>
              <a:ext uri="{FF2B5EF4-FFF2-40B4-BE49-F238E27FC236}">
                <a16:creationId xmlns:a16="http://schemas.microsoft.com/office/drawing/2014/main" id="{F62AA391-CA1E-4E22-942C-FA0883BB57E2}"/>
              </a:ext>
            </a:extLst>
          </p:cNvPr>
          <p:cNvPicPr>
            <a:picLocks noChangeAspect="1"/>
          </p:cNvPicPr>
          <p:nvPr/>
        </p:nvPicPr>
        <p:blipFill>
          <a:blip r:embed="rId2"/>
          <a:stretch>
            <a:fillRect/>
          </a:stretch>
        </p:blipFill>
        <p:spPr>
          <a:xfrm>
            <a:off x="1499117" y="1235411"/>
            <a:ext cx="5606200" cy="36720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68451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Autofit/>
          </a:bodyPr>
          <a:lstStyle/>
          <a:p>
            <a:r>
              <a:rPr lang="en-US" dirty="0"/>
              <a:t>Manage acquisitions alerts</a:t>
            </a:r>
          </a:p>
        </p:txBody>
      </p:sp>
      <p:sp>
        <p:nvSpPr>
          <p:cNvPr id="8" name="Content Placeholder 5">
            <a:extLst>
              <a:ext uri="{FF2B5EF4-FFF2-40B4-BE49-F238E27FC236}">
                <a16:creationId xmlns:a16="http://schemas.microsoft.com/office/drawing/2014/main" id="{8ACEBD56-4329-4303-8EC6-471AA5DAFEC5}"/>
              </a:ext>
            </a:extLst>
          </p:cNvPr>
          <p:cNvSpPr>
            <a:spLocks noGrp="1"/>
          </p:cNvSpPr>
          <p:nvPr>
            <p:ph idx="1"/>
          </p:nvPr>
        </p:nvSpPr>
        <p:spPr>
          <a:xfrm>
            <a:off x="395535" y="771550"/>
            <a:ext cx="8424936" cy="3979385"/>
          </a:xfrm>
        </p:spPr>
        <p:txBody>
          <a:bodyPr>
            <a:normAutofit/>
          </a:bodyPr>
          <a:lstStyle/>
          <a:p>
            <a:r>
              <a:rPr lang="en-US" b="1" dirty="0"/>
              <a:t>Example – invoice editing screen </a:t>
            </a:r>
            <a:endParaRPr lang="en-US" dirty="0"/>
          </a:p>
        </p:txBody>
      </p:sp>
      <p:pic>
        <p:nvPicPr>
          <p:cNvPr id="4" name="Picture 3">
            <a:extLst>
              <a:ext uri="{FF2B5EF4-FFF2-40B4-BE49-F238E27FC236}">
                <a16:creationId xmlns:a16="http://schemas.microsoft.com/office/drawing/2014/main" id="{13940FAE-CA4F-4969-8C36-B9DB132E2042}"/>
              </a:ext>
            </a:extLst>
          </p:cNvPr>
          <p:cNvPicPr>
            <a:picLocks noChangeAspect="1"/>
          </p:cNvPicPr>
          <p:nvPr/>
        </p:nvPicPr>
        <p:blipFill>
          <a:blip r:embed="rId2"/>
          <a:stretch>
            <a:fillRect/>
          </a:stretch>
        </p:blipFill>
        <p:spPr>
          <a:xfrm>
            <a:off x="0" y="1298222"/>
            <a:ext cx="9144000" cy="2547055"/>
          </a:xfrm>
          <a:prstGeom prst="rect">
            <a:avLst/>
          </a:prstGeom>
        </p:spPr>
      </p:pic>
    </p:spTree>
    <p:extLst>
      <p:ext uri="{BB962C8B-B14F-4D97-AF65-F5344CB8AC3E}">
        <p14:creationId xmlns:p14="http://schemas.microsoft.com/office/powerpoint/2010/main" val="26726222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C11120-5BDD-41EB-B31E-906864005B0D}"/>
              </a:ext>
            </a:extLst>
          </p:cNvPr>
          <p:cNvSpPr>
            <a:spLocks noGrp="1"/>
          </p:cNvSpPr>
          <p:nvPr>
            <p:ph type="sldNum" sz="quarter" idx="10"/>
          </p:nvPr>
        </p:nvSpPr>
        <p:spPr/>
        <p:txBody>
          <a:bodyPr/>
          <a:lstStyle/>
          <a:p>
            <a:fld id="{1C146586-7EC2-481D-848F-8CE41EB2DE6C}" type="slidenum">
              <a:rPr lang="en-US" smtClean="0"/>
              <a:pPr/>
              <a:t>46</a:t>
            </a:fld>
            <a:endParaRPr lang="en-US" dirty="0"/>
          </a:p>
        </p:txBody>
      </p:sp>
      <p:sp>
        <p:nvSpPr>
          <p:cNvPr id="8" name="Title 7">
            <a:extLst>
              <a:ext uri="{FF2B5EF4-FFF2-40B4-BE49-F238E27FC236}">
                <a16:creationId xmlns:a16="http://schemas.microsoft.com/office/drawing/2014/main" id="{94018BB8-2232-43A1-BD75-EE7C37E2DA2D}"/>
              </a:ext>
            </a:extLst>
          </p:cNvPr>
          <p:cNvSpPr>
            <a:spLocks noGrp="1"/>
          </p:cNvSpPr>
          <p:nvPr>
            <p:ph type="ctrTitle"/>
          </p:nvPr>
        </p:nvSpPr>
        <p:spPr/>
        <p:txBody>
          <a:bodyPr/>
          <a:lstStyle/>
          <a:p>
            <a:r>
              <a:rPr lang="en-US" dirty="0"/>
              <a:t>More?</a:t>
            </a:r>
          </a:p>
        </p:txBody>
      </p:sp>
    </p:spTree>
    <p:extLst>
      <p:ext uri="{BB962C8B-B14F-4D97-AF65-F5344CB8AC3E}">
        <p14:creationId xmlns:p14="http://schemas.microsoft.com/office/powerpoint/2010/main" val="423370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Autofit/>
          </a:bodyPr>
          <a:lstStyle/>
          <a:p>
            <a:r>
              <a:rPr lang="en-US" dirty="0"/>
              <a:t>Additional developments done in 2020</a:t>
            </a:r>
          </a:p>
        </p:txBody>
      </p:sp>
      <p:sp>
        <p:nvSpPr>
          <p:cNvPr id="8" name="Content Placeholder 5">
            <a:extLst>
              <a:ext uri="{FF2B5EF4-FFF2-40B4-BE49-F238E27FC236}">
                <a16:creationId xmlns:a16="http://schemas.microsoft.com/office/drawing/2014/main" id="{8ACEBD56-4329-4303-8EC6-471AA5DAFEC5}"/>
              </a:ext>
            </a:extLst>
          </p:cNvPr>
          <p:cNvSpPr>
            <a:spLocks noGrp="1"/>
          </p:cNvSpPr>
          <p:nvPr>
            <p:ph idx="1"/>
          </p:nvPr>
        </p:nvSpPr>
        <p:spPr>
          <a:xfrm>
            <a:off x="395534" y="771550"/>
            <a:ext cx="8568953" cy="3979385"/>
          </a:xfrm>
        </p:spPr>
        <p:txBody>
          <a:bodyPr>
            <a:normAutofit/>
          </a:bodyPr>
          <a:lstStyle/>
          <a:p>
            <a:r>
              <a:rPr lang="en-US" b="1" dirty="0"/>
              <a:t>Currency Exchange Rate Overrides (Fixed exchange rate) – </a:t>
            </a:r>
            <a:r>
              <a:rPr lang="en-US" b="1" dirty="0">
                <a:hlinkClick r:id="rId2"/>
              </a:rPr>
              <a:t>Video</a:t>
            </a:r>
            <a:endParaRPr lang="en-US" b="1" dirty="0"/>
          </a:p>
          <a:p>
            <a:r>
              <a:rPr lang="en-US" b="1" dirty="0"/>
              <a:t>Access Model – </a:t>
            </a:r>
            <a:r>
              <a:rPr lang="en-US" b="1" dirty="0">
                <a:hlinkClick r:id="rId3"/>
              </a:rPr>
              <a:t>documentation</a:t>
            </a:r>
            <a:endParaRPr lang="en-US" b="1" dirty="0"/>
          </a:p>
          <a:p>
            <a:r>
              <a:rPr lang="en-US" b="1" dirty="0"/>
              <a:t>When reviewing a PO line in view mode – Edit in a single click</a:t>
            </a:r>
          </a:p>
          <a:p>
            <a:r>
              <a:rPr lang="en-US" b="1" dirty="0"/>
              <a:t>SUSHI harvesting – additional scheduling options</a:t>
            </a:r>
          </a:p>
          <a:p>
            <a:pPr marL="0" indent="0">
              <a:buNone/>
            </a:pPr>
            <a:endParaRPr lang="en-US" dirty="0"/>
          </a:p>
        </p:txBody>
      </p:sp>
      <p:pic>
        <p:nvPicPr>
          <p:cNvPr id="3" name="Picture 2">
            <a:extLst>
              <a:ext uri="{FF2B5EF4-FFF2-40B4-BE49-F238E27FC236}">
                <a16:creationId xmlns:a16="http://schemas.microsoft.com/office/drawing/2014/main" id="{228CE575-4889-4301-BAC7-4FFC3072817C}"/>
              </a:ext>
            </a:extLst>
          </p:cNvPr>
          <p:cNvPicPr>
            <a:picLocks noChangeAspect="1"/>
          </p:cNvPicPr>
          <p:nvPr/>
        </p:nvPicPr>
        <p:blipFill>
          <a:blip r:embed="rId4"/>
          <a:stretch>
            <a:fillRect/>
          </a:stretch>
        </p:blipFill>
        <p:spPr>
          <a:xfrm>
            <a:off x="0" y="2598544"/>
            <a:ext cx="9144000" cy="2152391"/>
          </a:xfrm>
          <a:prstGeom prst="rect">
            <a:avLst/>
          </a:prstGeom>
        </p:spPr>
      </p:pic>
    </p:spTree>
    <p:extLst>
      <p:ext uri="{BB962C8B-B14F-4D97-AF65-F5344CB8AC3E}">
        <p14:creationId xmlns:p14="http://schemas.microsoft.com/office/powerpoint/2010/main" val="2776040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C9EE83-2DA6-4BF4-AFEF-ED630BC87BD2}"/>
              </a:ext>
            </a:extLst>
          </p:cNvPr>
          <p:cNvSpPr>
            <a:spLocks noGrp="1"/>
          </p:cNvSpPr>
          <p:nvPr>
            <p:ph type="ctrTitle"/>
          </p:nvPr>
        </p:nvSpPr>
        <p:spPr/>
        <p:txBody>
          <a:bodyPr/>
          <a:lstStyle/>
          <a:p>
            <a:r>
              <a:rPr lang="en-US" dirty="0"/>
              <a:t>What’s next?</a:t>
            </a:r>
          </a:p>
        </p:txBody>
      </p:sp>
      <p:sp>
        <p:nvSpPr>
          <p:cNvPr id="3" name="Slide Number Placeholder 2">
            <a:extLst>
              <a:ext uri="{FF2B5EF4-FFF2-40B4-BE49-F238E27FC236}">
                <a16:creationId xmlns:a16="http://schemas.microsoft.com/office/drawing/2014/main" id="{88DEC018-0543-49AA-8B34-15C7C2BABD29}"/>
              </a:ext>
            </a:extLst>
          </p:cNvPr>
          <p:cNvSpPr>
            <a:spLocks noGrp="1"/>
          </p:cNvSpPr>
          <p:nvPr>
            <p:ph type="sldNum" sz="quarter" idx="10"/>
          </p:nvPr>
        </p:nvSpPr>
        <p:spPr/>
        <p:txBody>
          <a:bodyPr/>
          <a:lstStyle/>
          <a:p>
            <a:fld id="{1C146586-7EC2-481D-848F-8CE41EB2DE6C}" type="slidenum">
              <a:rPr lang="en-US" smtClean="0"/>
              <a:pPr/>
              <a:t>48</a:t>
            </a:fld>
            <a:endParaRPr lang="en-US" dirty="0"/>
          </a:p>
        </p:txBody>
      </p:sp>
    </p:spTree>
    <p:extLst>
      <p:ext uri="{BB962C8B-B14F-4D97-AF65-F5344CB8AC3E}">
        <p14:creationId xmlns:p14="http://schemas.microsoft.com/office/powerpoint/2010/main" val="21734212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C447A5E9-D139-486D-8D6F-6590747A0B8B}"/>
              </a:ext>
            </a:extLst>
          </p:cNvPr>
          <p:cNvSpPr/>
          <p:nvPr/>
        </p:nvSpPr>
        <p:spPr>
          <a:xfrm>
            <a:off x="6977581" y="2637576"/>
            <a:ext cx="2038672" cy="19528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rgbClr val="000000"/>
                </a:solidFill>
                <a:latin typeface="Calibri Light" panose="020F0302020204030204" pitchFamily="34" charset="0"/>
                <a:cs typeface="Calibri Light" panose="020F0302020204030204" pitchFamily="34" charset="0"/>
              </a:rPr>
              <a:t>Allowing users to alternate existing PO lines instead of deleting it and creating new ones will ease the overall workflow and will preserve the PO line’s history track</a:t>
            </a:r>
          </a:p>
        </p:txBody>
      </p:sp>
      <p:sp>
        <p:nvSpPr>
          <p:cNvPr id="81" name="Rectangle 80">
            <a:extLst>
              <a:ext uri="{FF2B5EF4-FFF2-40B4-BE49-F238E27FC236}">
                <a16:creationId xmlns:a16="http://schemas.microsoft.com/office/drawing/2014/main" id="{789645DC-2C66-4AFD-A660-0A9129EE2514}"/>
              </a:ext>
            </a:extLst>
          </p:cNvPr>
          <p:cNvSpPr/>
          <p:nvPr/>
        </p:nvSpPr>
        <p:spPr>
          <a:xfrm>
            <a:off x="6977581" y="1199520"/>
            <a:ext cx="2041923" cy="1372230"/>
          </a:xfrm>
          <a:prstGeom prst="rect">
            <a:avLst/>
          </a:prstGeom>
          <a:solidFill>
            <a:srgbClr val="486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a:p>
            <a:pPr algn="ctr"/>
            <a:endParaRPr lang="en-US"/>
          </a:p>
          <a:p>
            <a:pPr algn="ctr"/>
            <a:r>
              <a:rPr lang="en-US"/>
              <a:t>Impact</a:t>
            </a:r>
          </a:p>
        </p:txBody>
      </p:sp>
      <p:sp>
        <p:nvSpPr>
          <p:cNvPr id="2" name="Title 1">
            <a:extLst>
              <a:ext uri="{FF2B5EF4-FFF2-40B4-BE49-F238E27FC236}">
                <a16:creationId xmlns:a16="http://schemas.microsoft.com/office/drawing/2014/main" id="{9E483EF9-82FA-4D7B-BA51-C43714479466}"/>
              </a:ext>
            </a:extLst>
          </p:cNvPr>
          <p:cNvSpPr>
            <a:spLocks noGrp="1"/>
          </p:cNvSpPr>
          <p:nvPr>
            <p:ph type="title"/>
          </p:nvPr>
        </p:nvSpPr>
        <p:spPr>
          <a:xfrm>
            <a:off x="395536" y="70415"/>
            <a:ext cx="8699200" cy="576064"/>
          </a:xfrm>
        </p:spPr>
        <p:txBody>
          <a:bodyPr>
            <a:noAutofit/>
          </a:bodyPr>
          <a:lstStyle/>
          <a:p>
            <a:r>
              <a:rPr lang="en-US" sz="2400"/>
              <a:t>Replace resource in electronic PO lines</a:t>
            </a:r>
          </a:p>
        </p:txBody>
      </p:sp>
      <p:sp>
        <p:nvSpPr>
          <p:cNvPr id="4" name="Slide Number Placeholder 3">
            <a:extLst>
              <a:ext uri="{FF2B5EF4-FFF2-40B4-BE49-F238E27FC236}">
                <a16:creationId xmlns:a16="http://schemas.microsoft.com/office/drawing/2014/main" id="{D7321DAF-1D70-4963-9C76-F466F1536B1F}"/>
              </a:ext>
            </a:extLst>
          </p:cNvPr>
          <p:cNvSpPr>
            <a:spLocks noGrp="1"/>
          </p:cNvSpPr>
          <p:nvPr>
            <p:ph type="sldNum" sz="quarter" idx="4"/>
          </p:nvPr>
        </p:nvSpPr>
        <p:spPr>
          <a:xfrm>
            <a:off x="4302217" y="4870921"/>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C146586-7EC2-481D-848F-8CE41EB2DE6C}" type="slidenum">
              <a:rPr lang="en-US" smtClean="0"/>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US" sz="1000" b="0" i="0" u="none" strike="noStrike" kern="1200" cap="none" spc="0" normalizeH="0" baseline="0" noProof="0">
              <a:ln>
                <a:noFill/>
              </a:ln>
              <a:solidFill>
                <a:srgbClr val="FFFFFF">
                  <a:lumMod val="75000"/>
                </a:srgbClr>
              </a:solidFill>
              <a:effectLst/>
              <a:uLnTx/>
              <a:uFillTx/>
              <a:latin typeface="Calibri"/>
              <a:ea typeface="+mn-ea"/>
              <a:cs typeface="+mn-cs"/>
            </a:endParaRPr>
          </a:p>
        </p:txBody>
      </p:sp>
      <p:cxnSp>
        <p:nvCxnSpPr>
          <p:cNvPr id="6" name="Straight Connector 5">
            <a:extLst>
              <a:ext uri="{FF2B5EF4-FFF2-40B4-BE49-F238E27FC236}">
                <a16:creationId xmlns:a16="http://schemas.microsoft.com/office/drawing/2014/main" id="{A51DEF41-C2B9-47FC-83E4-2B765FACBD86}"/>
              </a:ext>
            </a:extLst>
          </p:cNvPr>
          <p:cNvCxnSpPr>
            <a:cxnSpLocks/>
          </p:cNvCxnSpPr>
          <p:nvPr/>
        </p:nvCxnSpPr>
        <p:spPr>
          <a:xfrm>
            <a:off x="323528" y="1059583"/>
            <a:ext cx="8496944" cy="0"/>
          </a:xfrm>
          <a:prstGeom prst="line">
            <a:avLst/>
          </a:prstGeom>
          <a:ln w="1905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F7DADC2-128D-4183-9444-6BC9396A86EC}"/>
              </a:ext>
            </a:extLst>
          </p:cNvPr>
          <p:cNvSpPr/>
          <p:nvPr/>
        </p:nvSpPr>
        <p:spPr>
          <a:xfrm>
            <a:off x="336050" y="1199521"/>
            <a:ext cx="1584176" cy="1659562"/>
          </a:xfrm>
          <a:prstGeom prst="rect">
            <a:avLst/>
          </a:prstGeom>
          <a:solidFill>
            <a:srgbClr val="486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br>
            <a:b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br>
            <a:b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br>
            <a:b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br>
            <a: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t>What’s Coming</a:t>
            </a:r>
          </a:p>
        </p:txBody>
      </p:sp>
      <p:sp>
        <p:nvSpPr>
          <p:cNvPr id="8" name="Rectangle 7">
            <a:extLst>
              <a:ext uri="{FF2B5EF4-FFF2-40B4-BE49-F238E27FC236}">
                <a16:creationId xmlns:a16="http://schemas.microsoft.com/office/drawing/2014/main" id="{25B50D48-2F44-449A-B067-7AE4D041B5EB}"/>
              </a:ext>
            </a:extLst>
          </p:cNvPr>
          <p:cNvSpPr/>
          <p:nvPr/>
        </p:nvSpPr>
        <p:spPr>
          <a:xfrm>
            <a:off x="323528" y="2930899"/>
            <a:ext cx="1584176" cy="1659562"/>
          </a:xfrm>
          <a:prstGeom prst="rect">
            <a:avLst/>
          </a:prstGeom>
          <a:solidFill>
            <a:srgbClr val="486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b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br>
            <a:b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br>
            <a:b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br>
            <a:r>
              <a:rPr lang="en-US" sz="1600" b="1">
                <a:solidFill>
                  <a:schemeClr val="bg1"/>
                </a:solidFill>
                <a:latin typeface="Calibri Light" panose="020F0302020204030204" pitchFamily="34" charset="0"/>
                <a:cs typeface="Calibri Light" panose="020F0302020204030204" pitchFamily="34" charset="0"/>
              </a:rPr>
              <a:t>Highlights</a:t>
            </a:r>
            <a:endPar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endParaRPr>
          </a:p>
        </p:txBody>
      </p:sp>
      <p:sp>
        <p:nvSpPr>
          <p:cNvPr id="10" name="Rectangle 9">
            <a:extLst>
              <a:ext uri="{FF2B5EF4-FFF2-40B4-BE49-F238E27FC236}">
                <a16:creationId xmlns:a16="http://schemas.microsoft.com/office/drawing/2014/main" id="{1B15A830-2D1E-4260-BE36-A99EA5792451}"/>
              </a:ext>
            </a:extLst>
          </p:cNvPr>
          <p:cNvSpPr/>
          <p:nvPr/>
        </p:nvSpPr>
        <p:spPr>
          <a:xfrm>
            <a:off x="1979712" y="1199870"/>
            <a:ext cx="4918629" cy="16595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3" lvl="0"/>
            <a:r>
              <a:rPr lang="en-US" sz="1600" b="1">
                <a:solidFill>
                  <a:srgbClr val="486AE5"/>
                </a:solidFill>
                <a:latin typeface="Calibri Light" panose="020F0302020204030204" pitchFamily="34" charset="0"/>
                <a:cs typeface="Calibri Light" panose="020F0302020204030204" pitchFamily="34" charset="0"/>
              </a:rPr>
              <a:t>Users will be able to replace an electronic resource associated with a PO line, with another electronic resource</a:t>
            </a:r>
          </a:p>
        </p:txBody>
      </p:sp>
      <p:sp>
        <p:nvSpPr>
          <p:cNvPr id="11" name="Rectangle 10">
            <a:extLst>
              <a:ext uri="{FF2B5EF4-FFF2-40B4-BE49-F238E27FC236}">
                <a16:creationId xmlns:a16="http://schemas.microsoft.com/office/drawing/2014/main" id="{8A6DEC1C-44E2-4097-B05E-BCE021FC2C66}"/>
              </a:ext>
            </a:extLst>
          </p:cNvPr>
          <p:cNvSpPr/>
          <p:nvPr/>
        </p:nvSpPr>
        <p:spPr>
          <a:xfrm>
            <a:off x="1979712" y="2930899"/>
            <a:ext cx="4918629" cy="16595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173038">
              <a:buFont typeface="Arial" panose="020B0604020202020204" pitchFamily="34" charset="0"/>
              <a:buChar char="•"/>
            </a:pPr>
            <a:r>
              <a:rPr lang="en-US" sz="1400" b="1">
                <a:solidFill>
                  <a:srgbClr val="000000"/>
                </a:solidFill>
                <a:latin typeface="Calibri Light" panose="020F0302020204030204" pitchFamily="34" charset="0"/>
                <a:cs typeface="Calibri Light" panose="020F0302020204030204" pitchFamily="34" charset="0"/>
              </a:rPr>
              <a:t>This functionality will be efficient in cases where a PO line was created for a local resource and there is a need to associate the PO line to a resource managed by the Community/Network zone (or to another local resource). This will prevent the user from the need to delete the PO line and create a new one.</a:t>
            </a:r>
          </a:p>
          <a:p>
            <a:pPr marL="285750" indent="-173038">
              <a:buFont typeface="Arial" panose="020B0604020202020204" pitchFamily="34" charset="0"/>
              <a:buChar char="•"/>
            </a:pPr>
            <a:r>
              <a:rPr lang="en-US" sz="1400" b="1">
                <a:solidFill>
                  <a:srgbClr val="000000"/>
                </a:solidFill>
                <a:latin typeface="Calibri Light" panose="020F0302020204030204" pitchFamily="34" charset="0"/>
                <a:cs typeface="Calibri Light" panose="020F0302020204030204" pitchFamily="34" charset="0"/>
              </a:rPr>
              <a:t>When relevant, users will be able to decide whether to delete the previous resource or maintain it</a:t>
            </a:r>
          </a:p>
        </p:txBody>
      </p:sp>
      <p:grpSp>
        <p:nvGrpSpPr>
          <p:cNvPr id="55" name="Group 54">
            <a:extLst>
              <a:ext uri="{FF2B5EF4-FFF2-40B4-BE49-F238E27FC236}">
                <a16:creationId xmlns:a16="http://schemas.microsoft.com/office/drawing/2014/main" id="{BC845169-5E7C-42BF-91D5-FA0638B03C14}"/>
              </a:ext>
            </a:extLst>
          </p:cNvPr>
          <p:cNvGrpSpPr/>
          <p:nvPr/>
        </p:nvGrpSpPr>
        <p:grpSpPr>
          <a:xfrm>
            <a:off x="733276" y="3183947"/>
            <a:ext cx="763315" cy="737579"/>
            <a:chOff x="0" y="501650"/>
            <a:chExt cx="4284663" cy="4140200"/>
          </a:xfrm>
          <a:solidFill>
            <a:schemeClr val="accent1"/>
          </a:solidFill>
        </p:grpSpPr>
        <p:sp>
          <p:nvSpPr>
            <p:cNvPr id="40" name="Freeform 19">
              <a:extLst>
                <a:ext uri="{FF2B5EF4-FFF2-40B4-BE49-F238E27FC236}">
                  <a16:creationId xmlns:a16="http://schemas.microsoft.com/office/drawing/2014/main" id="{CD41BB53-BACC-48EE-86B7-A6964BB38B9B}"/>
                </a:ext>
              </a:extLst>
            </p:cNvPr>
            <p:cNvSpPr>
              <a:spLocks noEditPoints="1"/>
            </p:cNvSpPr>
            <p:nvPr/>
          </p:nvSpPr>
          <p:spPr bwMode="auto">
            <a:xfrm>
              <a:off x="0" y="501650"/>
              <a:ext cx="4227513" cy="3535363"/>
            </a:xfrm>
            <a:custGeom>
              <a:avLst/>
              <a:gdLst>
                <a:gd name="T0" fmla="*/ 696 w 2663"/>
                <a:gd name="T1" fmla="*/ 2227 h 2227"/>
                <a:gd name="T2" fmla="*/ 692 w 2663"/>
                <a:gd name="T3" fmla="*/ 2227 h 2227"/>
                <a:gd name="T4" fmla="*/ 679 w 2663"/>
                <a:gd name="T5" fmla="*/ 2224 h 2227"/>
                <a:gd name="T6" fmla="*/ 668 w 2663"/>
                <a:gd name="T7" fmla="*/ 2217 h 2227"/>
                <a:gd name="T8" fmla="*/ 661 w 2663"/>
                <a:gd name="T9" fmla="*/ 2207 h 2227"/>
                <a:gd name="T10" fmla="*/ 655 w 2663"/>
                <a:gd name="T11" fmla="*/ 2194 h 2227"/>
                <a:gd name="T12" fmla="*/ 10 w 2663"/>
                <a:gd name="T13" fmla="*/ 993 h 2227"/>
                <a:gd name="T14" fmla="*/ 4 w 2663"/>
                <a:gd name="T15" fmla="*/ 984 h 2227"/>
                <a:gd name="T16" fmla="*/ 0 w 2663"/>
                <a:gd name="T17" fmla="*/ 964 h 2227"/>
                <a:gd name="T18" fmla="*/ 285 w 2663"/>
                <a:gd name="T19" fmla="*/ 30 h 2227"/>
                <a:gd name="T20" fmla="*/ 288 w 2663"/>
                <a:gd name="T21" fmla="*/ 24 h 2227"/>
                <a:gd name="T22" fmla="*/ 295 w 2663"/>
                <a:gd name="T23" fmla="*/ 13 h 2227"/>
                <a:gd name="T24" fmla="*/ 306 w 2663"/>
                <a:gd name="T25" fmla="*/ 4 h 2227"/>
                <a:gd name="T26" fmla="*/ 319 w 2663"/>
                <a:gd name="T27" fmla="*/ 0 h 2227"/>
                <a:gd name="T28" fmla="*/ 1336 w 2663"/>
                <a:gd name="T29" fmla="*/ 0 h 2227"/>
                <a:gd name="T30" fmla="*/ 1344 w 2663"/>
                <a:gd name="T31" fmla="*/ 1 h 2227"/>
                <a:gd name="T32" fmla="*/ 1360 w 2663"/>
                <a:gd name="T33" fmla="*/ 7 h 2227"/>
                <a:gd name="T34" fmla="*/ 1904 w 2663"/>
                <a:gd name="T35" fmla="*/ 549 h 2227"/>
                <a:gd name="T36" fmla="*/ 2629 w 2663"/>
                <a:gd name="T37" fmla="*/ 693 h 2227"/>
                <a:gd name="T38" fmla="*/ 2643 w 2663"/>
                <a:gd name="T39" fmla="*/ 699 h 2227"/>
                <a:gd name="T40" fmla="*/ 2654 w 2663"/>
                <a:gd name="T41" fmla="*/ 707 h 2227"/>
                <a:gd name="T42" fmla="*/ 2661 w 2663"/>
                <a:gd name="T43" fmla="*/ 720 h 2227"/>
                <a:gd name="T44" fmla="*/ 2663 w 2663"/>
                <a:gd name="T45" fmla="*/ 736 h 2227"/>
                <a:gd name="T46" fmla="*/ 2663 w 2663"/>
                <a:gd name="T47" fmla="*/ 743 h 2227"/>
                <a:gd name="T48" fmla="*/ 2657 w 2663"/>
                <a:gd name="T49" fmla="*/ 757 h 2227"/>
                <a:gd name="T50" fmla="*/ 2647 w 2663"/>
                <a:gd name="T51" fmla="*/ 768 h 2227"/>
                <a:gd name="T52" fmla="*/ 2634 w 2663"/>
                <a:gd name="T53" fmla="*/ 775 h 2227"/>
                <a:gd name="T54" fmla="*/ 1796 w 2663"/>
                <a:gd name="T55" fmla="*/ 908 h 2227"/>
                <a:gd name="T56" fmla="*/ 1787 w 2663"/>
                <a:gd name="T57" fmla="*/ 908 h 2227"/>
                <a:gd name="T58" fmla="*/ 1016 w 2663"/>
                <a:gd name="T59" fmla="*/ 751 h 2227"/>
                <a:gd name="T60" fmla="*/ 1173 w 2663"/>
                <a:gd name="T61" fmla="*/ 1350 h 2227"/>
                <a:gd name="T62" fmla="*/ 1175 w 2663"/>
                <a:gd name="T63" fmla="*/ 1365 h 2227"/>
                <a:gd name="T64" fmla="*/ 1170 w 2663"/>
                <a:gd name="T65" fmla="*/ 1381 h 2227"/>
                <a:gd name="T66" fmla="*/ 734 w 2663"/>
                <a:gd name="T67" fmla="*/ 2204 h 2227"/>
                <a:gd name="T68" fmla="*/ 719 w 2663"/>
                <a:gd name="T69" fmla="*/ 2221 h 2227"/>
                <a:gd name="T70" fmla="*/ 696 w 2663"/>
                <a:gd name="T71" fmla="*/ 2227 h 2227"/>
                <a:gd name="T72" fmla="*/ 89 w 2663"/>
                <a:gd name="T73" fmla="*/ 957 h 2227"/>
                <a:gd name="T74" fmla="*/ 594 w 2663"/>
                <a:gd name="T75" fmla="*/ 1583 h 2227"/>
                <a:gd name="T76" fmla="*/ 603 w 2663"/>
                <a:gd name="T77" fmla="*/ 1600 h 2227"/>
                <a:gd name="T78" fmla="*/ 1087 w 2663"/>
                <a:gd name="T79" fmla="*/ 1356 h 2227"/>
                <a:gd name="T80" fmla="*/ 918 w 2663"/>
                <a:gd name="T81" fmla="*/ 707 h 2227"/>
                <a:gd name="T82" fmla="*/ 918 w 2663"/>
                <a:gd name="T83" fmla="*/ 686 h 2227"/>
                <a:gd name="T84" fmla="*/ 928 w 2663"/>
                <a:gd name="T85" fmla="*/ 668 h 2227"/>
                <a:gd name="T86" fmla="*/ 936 w 2663"/>
                <a:gd name="T87" fmla="*/ 661 h 2227"/>
                <a:gd name="T88" fmla="*/ 956 w 2663"/>
                <a:gd name="T89" fmla="*/ 654 h 2227"/>
                <a:gd name="T90" fmla="*/ 1790 w 2663"/>
                <a:gd name="T91" fmla="*/ 823 h 2227"/>
                <a:gd name="T92" fmla="*/ 1876 w 2663"/>
                <a:gd name="T93" fmla="*/ 630 h 2227"/>
                <a:gd name="T94" fmla="*/ 1871 w 2663"/>
                <a:gd name="T95" fmla="*/ 628 h 2227"/>
                <a:gd name="T96" fmla="*/ 1859 w 2663"/>
                <a:gd name="T97" fmla="*/ 623 h 2227"/>
                <a:gd name="T98" fmla="*/ 1319 w 2663"/>
                <a:gd name="T99" fmla="*/ 85 h 2227"/>
                <a:gd name="T100" fmla="*/ 89 w 2663"/>
                <a:gd name="T101" fmla="*/ 957 h 2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3" h="2227">
                  <a:moveTo>
                    <a:pt x="696" y="2227"/>
                  </a:moveTo>
                  <a:lnTo>
                    <a:pt x="696" y="2227"/>
                  </a:lnTo>
                  <a:lnTo>
                    <a:pt x="692" y="2227"/>
                  </a:lnTo>
                  <a:lnTo>
                    <a:pt x="692" y="2227"/>
                  </a:lnTo>
                  <a:lnTo>
                    <a:pt x="685" y="2225"/>
                  </a:lnTo>
                  <a:lnTo>
                    <a:pt x="679" y="2224"/>
                  </a:lnTo>
                  <a:lnTo>
                    <a:pt x="673" y="2220"/>
                  </a:lnTo>
                  <a:lnTo>
                    <a:pt x="668" y="2217"/>
                  </a:lnTo>
                  <a:lnTo>
                    <a:pt x="664" y="2211"/>
                  </a:lnTo>
                  <a:lnTo>
                    <a:pt x="661" y="2207"/>
                  </a:lnTo>
                  <a:lnTo>
                    <a:pt x="658" y="2201"/>
                  </a:lnTo>
                  <a:lnTo>
                    <a:pt x="655" y="2194"/>
                  </a:lnTo>
                  <a:lnTo>
                    <a:pt x="522" y="1628"/>
                  </a:lnTo>
                  <a:lnTo>
                    <a:pt x="10" y="993"/>
                  </a:lnTo>
                  <a:lnTo>
                    <a:pt x="10" y="993"/>
                  </a:lnTo>
                  <a:lnTo>
                    <a:pt x="4" y="984"/>
                  </a:lnTo>
                  <a:lnTo>
                    <a:pt x="1" y="974"/>
                  </a:lnTo>
                  <a:lnTo>
                    <a:pt x="0" y="964"/>
                  </a:lnTo>
                  <a:lnTo>
                    <a:pt x="1" y="953"/>
                  </a:lnTo>
                  <a:lnTo>
                    <a:pt x="285" y="30"/>
                  </a:lnTo>
                  <a:lnTo>
                    <a:pt x="285" y="30"/>
                  </a:lnTo>
                  <a:lnTo>
                    <a:pt x="288" y="24"/>
                  </a:lnTo>
                  <a:lnTo>
                    <a:pt x="291" y="18"/>
                  </a:lnTo>
                  <a:lnTo>
                    <a:pt x="295" y="13"/>
                  </a:lnTo>
                  <a:lnTo>
                    <a:pt x="301" y="8"/>
                  </a:lnTo>
                  <a:lnTo>
                    <a:pt x="306" y="4"/>
                  </a:lnTo>
                  <a:lnTo>
                    <a:pt x="312" y="3"/>
                  </a:lnTo>
                  <a:lnTo>
                    <a:pt x="319" y="0"/>
                  </a:lnTo>
                  <a:lnTo>
                    <a:pt x="326" y="0"/>
                  </a:lnTo>
                  <a:lnTo>
                    <a:pt x="1336" y="0"/>
                  </a:lnTo>
                  <a:lnTo>
                    <a:pt x="1336" y="0"/>
                  </a:lnTo>
                  <a:lnTo>
                    <a:pt x="1344" y="1"/>
                  </a:lnTo>
                  <a:lnTo>
                    <a:pt x="1352" y="3"/>
                  </a:lnTo>
                  <a:lnTo>
                    <a:pt x="1360" y="7"/>
                  </a:lnTo>
                  <a:lnTo>
                    <a:pt x="1367" y="13"/>
                  </a:lnTo>
                  <a:lnTo>
                    <a:pt x="1904" y="549"/>
                  </a:lnTo>
                  <a:lnTo>
                    <a:pt x="2629" y="693"/>
                  </a:lnTo>
                  <a:lnTo>
                    <a:pt x="2629" y="693"/>
                  </a:lnTo>
                  <a:lnTo>
                    <a:pt x="2636" y="695"/>
                  </a:lnTo>
                  <a:lnTo>
                    <a:pt x="2643" y="699"/>
                  </a:lnTo>
                  <a:lnTo>
                    <a:pt x="2648" y="703"/>
                  </a:lnTo>
                  <a:lnTo>
                    <a:pt x="2654" y="707"/>
                  </a:lnTo>
                  <a:lnTo>
                    <a:pt x="2658" y="714"/>
                  </a:lnTo>
                  <a:lnTo>
                    <a:pt x="2661" y="720"/>
                  </a:lnTo>
                  <a:lnTo>
                    <a:pt x="2663" y="729"/>
                  </a:lnTo>
                  <a:lnTo>
                    <a:pt x="2663" y="736"/>
                  </a:lnTo>
                  <a:lnTo>
                    <a:pt x="2663" y="736"/>
                  </a:lnTo>
                  <a:lnTo>
                    <a:pt x="2663" y="743"/>
                  </a:lnTo>
                  <a:lnTo>
                    <a:pt x="2660" y="750"/>
                  </a:lnTo>
                  <a:lnTo>
                    <a:pt x="2657" y="757"/>
                  </a:lnTo>
                  <a:lnTo>
                    <a:pt x="2653" y="762"/>
                  </a:lnTo>
                  <a:lnTo>
                    <a:pt x="2647" y="768"/>
                  </a:lnTo>
                  <a:lnTo>
                    <a:pt x="2641" y="771"/>
                  </a:lnTo>
                  <a:lnTo>
                    <a:pt x="2634" y="775"/>
                  </a:lnTo>
                  <a:lnTo>
                    <a:pt x="2627" y="777"/>
                  </a:lnTo>
                  <a:lnTo>
                    <a:pt x="1796" y="908"/>
                  </a:lnTo>
                  <a:lnTo>
                    <a:pt x="1796" y="908"/>
                  </a:lnTo>
                  <a:lnTo>
                    <a:pt x="1787" y="908"/>
                  </a:lnTo>
                  <a:lnTo>
                    <a:pt x="1780" y="907"/>
                  </a:lnTo>
                  <a:lnTo>
                    <a:pt x="1016" y="751"/>
                  </a:lnTo>
                  <a:lnTo>
                    <a:pt x="1173" y="1350"/>
                  </a:lnTo>
                  <a:lnTo>
                    <a:pt x="1173" y="1350"/>
                  </a:lnTo>
                  <a:lnTo>
                    <a:pt x="1175" y="1358"/>
                  </a:lnTo>
                  <a:lnTo>
                    <a:pt x="1175" y="1365"/>
                  </a:lnTo>
                  <a:lnTo>
                    <a:pt x="1173" y="1374"/>
                  </a:lnTo>
                  <a:lnTo>
                    <a:pt x="1170" y="1381"/>
                  </a:lnTo>
                  <a:lnTo>
                    <a:pt x="734" y="2204"/>
                  </a:lnTo>
                  <a:lnTo>
                    <a:pt x="734" y="2204"/>
                  </a:lnTo>
                  <a:lnTo>
                    <a:pt x="727" y="2214"/>
                  </a:lnTo>
                  <a:lnTo>
                    <a:pt x="719" y="2221"/>
                  </a:lnTo>
                  <a:lnTo>
                    <a:pt x="707" y="2225"/>
                  </a:lnTo>
                  <a:lnTo>
                    <a:pt x="696" y="2227"/>
                  </a:lnTo>
                  <a:lnTo>
                    <a:pt x="696" y="2227"/>
                  </a:lnTo>
                  <a:close/>
                  <a:moveTo>
                    <a:pt x="89" y="957"/>
                  </a:moveTo>
                  <a:lnTo>
                    <a:pt x="594" y="1583"/>
                  </a:lnTo>
                  <a:lnTo>
                    <a:pt x="594" y="1583"/>
                  </a:lnTo>
                  <a:lnTo>
                    <a:pt x="599" y="1590"/>
                  </a:lnTo>
                  <a:lnTo>
                    <a:pt x="603" y="1600"/>
                  </a:lnTo>
                  <a:lnTo>
                    <a:pt x="712" y="2066"/>
                  </a:lnTo>
                  <a:lnTo>
                    <a:pt x="1087" y="1356"/>
                  </a:lnTo>
                  <a:lnTo>
                    <a:pt x="918" y="707"/>
                  </a:lnTo>
                  <a:lnTo>
                    <a:pt x="918" y="707"/>
                  </a:lnTo>
                  <a:lnTo>
                    <a:pt x="916" y="696"/>
                  </a:lnTo>
                  <a:lnTo>
                    <a:pt x="918" y="686"/>
                  </a:lnTo>
                  <a:lnTo>
                    <a:pt x="922" y="676"/>
                  </a:lnTo>
                  <a:lnTo>
                    <a:pt x="928" y="668"/>
                  </a:lnTo>
                  <a:lnTo>
                    <a:pt x="928" y="668"/>
                  </a:lnTo>
                  <a:lnTo>
                    <a:pt x="936" y="661"/>
                  </a:lnTo>
                  <a:lnTo>
                    <a:pt x="946" y="657"/>
                  </a:lnTo>
                  <a:lnTo>
                    <a:pt x="956" y="654"/>
                  </a:lnTo>
                  <a:lnTo>
                    <a:pt x="967" y="655"/>
                  </a:lnTo>
                  <a:lnTo>
                    <a:pt x="1790" y="823"/>
                  </a:lnTo>
                  <a:lnTo>
                    <a:pt x="2379" y="730"/>
                  </a:lnTo>
                  <a:lnTo>
                    <a:pt x="1876" y="630"/>
                  </a:lnTo>
                  <a:lnTo>
                    <a:pt x="1876" y="630"/>
                  </a:lnTo>
                  <a:lnTo>
                    <a:pt x="1871" y="628"/>
                  </a:lnTo>
                  <a:lnTo>
                    <a:pt x="1865" y="626"/>
                  </a:lnTo>
                  <a:lnTo>
                    <a:pt x="1859" y="623"/>
                  </a:lnTo>
                  <a:lnTo>
                    <a:pt x="1855" y="618"/>
                  </a:lnTo>
                  <a:lnTo>
                    <a:pt x="1319" y="85"/>
                  </a:lnTo>
                  <a:lnTo>
                    <a:pt x="357" y="85"/>
                  </a:lnTo>
                  <a:lnTo>
                    <a:pt x="89" y="9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1" name="Freeform 20">
              <a:extLst>
                <a:ext uri="{FF2B5EF4-FFF2-40B4-BE49-F238E27FC236}">
                  <a16:creationId xmlns:a16="http://schemas.microsoft.com/office/drawing/2014/main" id="{4FD74348-58E0-4EF4-9F39-A2C342DDCC84}"/>
                </a:ext>
              </a:extLst>
            </p:cNvPr>
            <p:cNvSpPr>
              <a:spLocks/>
            </p:cNvSpPr>
            <p:nvPr/>
          </p:nvSpPr>
          <p:spPr bwMode="auto">
            <a:xfrm>
              <a:off x="490538" y="539750"/>
              <a:ext cx="817563" cy="817563"/>
            </a:xfrm>
            <a:custGeom>
              <a:avLst/>
              <a:gdLst>
                <a:gd name="T0" fmla="*/ 473 w 515"/>
                <a:gd name="T1" fmla="*/ 515 h 515"/>
                <a:gd name="T2" fmla="*/ 473 w 515"/>
                <a:gd name="T3" fmla="*/ 515 h 515"/>
                <a:gd name="T4" fmla="*/ 465 w 515"/>
                <a:gd name="T5" fmla="*/ 514 h 515"/>
                <a:gd name="T6" fmla="*/ 458 w 515"/>
                <a:gd name="T7" fmla="*/ 511 h 515"/>
                <a:gd name="T8" fmla="*/ 449 w 515"/>
                <a:gd name="T9" fmla="*/ 508 h 515"/>
                <a:gd name="T10" fmla="*/ 443 w 515"/>
                <a:gd name="T11" fmla="*/ 503 h 515"/>
                <a:gd name="T12" fmla="*/ 13 w 515"/>
                <a:gd name="T13" fmla="*/ 72 h 515"/>
                <a:gd name="T14" fmla="*/ 13 w 515"/>
                <a:gd name="T15" fmla="*/ 72 h 515"/>
                <a:gd name="T16" fmla="*/ 7 w 515"/>
                <a:gd name="T17" fmla="*/ 66 h 515"/>
                <a:gd name="T18" fmla="*/ 3 w 515"/>
                <a:gd name="T19" fmla="*/ 58 h 515"/>
                <a:gd name="T20" fmla="*/ 2 w 515"/>
                <a:gd name="T21" fmla="*/ 51 h 515"/>
                <a:gd name="T22" fmla="*/ 0 w 515"/>
                <a:gd name="T23" fmla="*/ 42 h 515"/>
                <a:gd name="T24" fmla="*/ 2 w 515"/>
                <a:gd name="T25" fmla="*/ 34 h 515"/>
                <a:gd name="T26" fmla="*/ 3 w 515"/>
                <a:gd name="T27" fmla="*/ 27 h 515"/>
                <a:gd name="T28" fmla="*/ 7 w 515"/>
                <a:gd name="T29" fmla="*/ 18 h 515"/>
                <a:gd name="T30" fmla="*/ 13 w 515"/>
                <a:gd name="T31" fmla="*/ 13 h 515"/>
                <a:gd name="T32" fmla="*/ 13 w 515"/>
                <a:gd name="T33" fmla="*/ 13 h 515"/>
                <a:gd name="T34" fmla="*/ 20 w 515"/>
                <a:gd name="T35" fmla="*/ 7 h 515"/>
                <a:gd name="T36" fmla="*/ 27 w 515"/>
                <a:gd name="T37" fmla="*/ 3 h 515"/>
                <a:gd name="T38" fmla="*/ 34 w 515"/>
                <a:gd name="T39" fmla="*/ 1 h 515"/>
                <a:gd name="T40" fmla="*/ 43 w 515"/>
                <a:gd name="T41" fmla="*/ 0 h 515"/>
                <a:gd name="T42" fmla="*/ 51 w 515"/>
                <a:gd name="T43" fmla="*/ 1 h 515"/>
                <a:gd name="T44" fmla="*/ 58 w 515"/>
                <a:gd name="T45" fmla="*/ 3 h 515"/>
                <a:gd name="T46" fmla="*/ 67 w 515"/>
                <a:gd name="T47" fmla="*/ 7 h 515"/>
                <a:gd name="T48" fmla="*/ 72 w 515"/>
                <a:gd name="T49" fmla="*/ 13 h 515"/>
                <a:gd name="T50" fmla="*/ 503 w 515"/>
                <a:gd name="T51" fmla="*/ 442 h 515"/>
                <a:gd name="T52" fmla="*/ 503 w 515"/>
                <a:gd name="T53" fmla="*/ 442 h 515"/>
                <a:gd name="T54" fmla="*/ 508 w 515"/>
                <a:gd name="T55" fmla="*/ 449 h 515"/>
                <a:gd name="T56" fmla="*/ 513 w 515"/>
                <a:gd name="T57" fmla="*/ 456 h 515"/>
                <a:gd name="T58" fmla="*/ 514 w 515"/>
                <a:gd name="T59" fmla="*/ 465 h 515"/>
                <a:gd name="T60" fmla="*/ 515 w 515"/>
                <a:gd name="T61" fmla="*/ 473 h 515"/>
                <a:gd name="T62" fmla="*/ 514 w 515"/>
                <a:gd name="T63" fmla="*/ 480 h 515"/>
                <a:gd name="T64" fmla="*/ 513 w 515"/>
                <a:gd name="T65" fmla="*/ 489 h 515"/>
                <a:gd name="T66" fmla="*/ 508 w 515"/>
                <a:gd name="T67" fmla="*/ 496 h 515"/>
                <a:gd name="T68" fmla="*/ 503 w 515"/>
                <a:gd name="T69" fmla="*/ 503 h 515"/>
                <a:gd name="T70" fmla="*/ 503 w 515"/>
                <a:gd name="T71" fmla="*/ 503 h 515"/>
                <a:gd name="T72" fmla="*/ 496 w 515"/>
                <a:gd name="T73" fmla="*/ 508 h 515"/>
                <a:gd name="T74" fmla="*/ 489 w 515"/>
                <a:gd name="T75" fmla="*/ 511 h 515"/>
                <a:gd name="T76" fmla="*/ 482 w 515"/>
                <a:gd name="T77" fmla="*/ 514 h 515"/>
                <a:gd name="T78" fmla="*/ 473 w 515"/>
                <a:gd name="T79" fmla="*/ 515 h 515"/>
                <a:gd name="T80" fmla="*/ 473 w 515"/>
                <a:gd name="T81" fmla="*/ 51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5" h="515">
                  <a:moveTo>
                    <a:pt x="473" y="515"/>
                  </a:moveTo>
                  <a:lnTo>
                    <a:pt x="473" y="515"/>
                  </a:lnTo>
                  <a:lnTo>
                    <a:pt x="465" y="514"/>
                  </a:lnTo>
                  <a:lnTo>
                    <a:pt x="458" y="511"/>
                  </a:lnTo>
                  <a:lnTo>
                    <a:pt x="449" y="508"/>
                  </a:lnTo>
                  <a:lnTo>
                    <a:pt x="443" y="503"/>
                  </a:lnTo>
                  <a:lnTo>
                    <a:pt x="13" y="72"/>
                  </a:lnTo>
                  <a:lnTo>
                    <a:pt x="13" y="72"/>
                  </a:lnTo>
                  <a:lnTo>
                    <a:pt x="7" y="66"/>
                  </a:lnTo>
                  <a:lnTo>
                    <a:pt x="3" y="58"/>
                  </a:lnTo>
                  <a:lnTo>
                    <a:pt x="2" y="51"/>
                  </a:lnTo>
                  <a:lnTo>
                    <a:pt x="0" y="42"/>
                  </a:lnTo>
                  <a:lnTo>
                    <a:pt x="2" y="34"/>
                  </a:lnTo>
                  <a:lnTo>
                    <a:pt x="3" y="27"/>
                  </a:lnTo>
                  <a:lnTo>
                    <a:pt x="7" y="18"/>
                  </a:lnTo>
                  <a:lnTo>
                    <a:pt x="13" y="13"/>
                  </a:lnTo>
                  <a:lnTo>
                    <a:pt x="13" y="13"/>
                  </a:lnTo>
                  <a:lnTo>
                    <a:pt x="20" y="7"/>
                  </a:lnTo>
                  <a:lnTo>
                    <a:pt x="27" y="3"/>
                  </a:lnTo>
                  <a:lnTo>
                    <a:pt x="34" y="1"/>
                  </a:lnTo>
                  <a:lnTo>
                    <a:pt x="43" y="0"/>
                  </a:lnTo>
                  <a:lnTo>
                    <a:pt x="51" y="1"/>
                  </a:lnTo>
                  <a:lnTo>
                    <a:pt x="58" y="3"/>
                  </a:lnTo>
                  <a:lnTo>
                    <a:pt x="67" y="7"/>
                  </a:lnTo>
                  <a:lnTo>
                    <a:pt x="72" y="13"/>
                  </a:lnTo>
                  <a:lnTo>
                    <a:pt x="503" y="442"/>
                  </a:lnTo>
                  <a:lnTo>
                    <a:pt x="503" y="442"/>
                  </a:lnTo>
                  <a:lnTo>
                    <a:pt x="508" y="449"/>
                  </a:lnTo>
                  <a:lnTo>
                    <a:pt x="513" y="456"/>
                  </a:lnTo>
                  <a:lnTo>
                    <a:pt x="514" y="465"/>
                  </a:lnTo>
                  <a:lnTo>
                    <a:pt x="515" y="473"/>
                  </a:lnTo>
                  <a:lnTo>
                    <a:pt x="514" y="480"/>
                  </a:lnTo>
                  <a:lnTo>
                    <a:pt x="513" y="489"/>
                  </a:lnTo>
                  <a:lnTo>
                    <a:pt x="508" y="496"/>
                  </a:lnTo>
                  <a:lnTo>
                    <a:pt x="503" y="503"/>
                  </a:lnTo>
                  <a:lnTo>
                    <a:pt x="503" y="503"/>
                  </a:lnTo>
                  <a:lnTo>
                    <a:pt x="496" y="508"/>
                  </a:lnTo>
                  <a:lnTo>
                    <a:pt x="489" y="511"/>
                  </a:lnTo>
                  <a:lnTo>
                    <a:pt x="482" y="514"/>
                  </a:lnTo>
                  <a:lnTo>
                    <a:pt x="473" y="515"/>
                  </a:lnTo>
                  <a:lnTo>
                    <a:pt x="473" y="5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2" name="Freeform 21">
              <a:extLst>
                <a:ext uri="{FF2B5EF4-FFF2-40B4-BE49-F238E27FC236}">
                  <a16:creationId xmlns:a16="http://schemas.microsoft.com/office/drawing/2014/main" id="{EB43E7A1-E304-44DA-81EC-0004E553F0EF}"/>
                </a:ext>
              </a:extLst>
            </p:cNvPr>
            <p:cNvSpPr>
              <a:spLocks/>
            </p:cNvSpPr>
            <p:nvPr/>
          </p:nvSpPr>
          <p:spPr bwMode="auto">
            <a:xfrm>
              <a:off x="1454150" y="1366838"/>
              <a:ext cx="1604963" cy="306388"/>
            </a:xfrm>
            <a:custGeom>
              <a:avLst/>
              <a:gdLst>
                <a:gd name="T0" fmla="*/ 43 w 1011"/>
                <a:gd name="T1" fmla="*/ 193 h 193"/>
                <a:gd name="T2" fmla="*/ 43 w 1011"/>
                <a:gd name="T3" fmla="*/ 193 h 193"/>
                <a:gd name="T4" fmla="*/ 34 w 1011"/>
                <a:gd name="T5" fmla="*/ 193 h 193"/>
                <a:gd name="T6" fmla="*/ 27 w 1011"/>
                <a:gd name="T7" fmla="*/ 191 h 193"/>
                <a:gd name="T8" fmla="*/ 20 w 1011"/>
                <a:gd name="T9" fmla="*/ 188 h 193"/>
                <a:gd name="T10" fmla="*/ 14 w 1011"/>
                <a:gd name="T11" fmla="*/ 184 h 193"/>
                <a:gd name="T12" fmla="*/ 9 w 1011"/>
                <a:gd name="T13" fmla="*/ 178 h 193"/>
                <a:gd name="T14" fmla="*/ 4 w 1011"/>
                <a:gd name="T15" fmla="*/ 171 h 193"/>
                <a:gd name="T16" fmla="*/ 2 w 1011"/>
                <a:gd name="T17" fmla="*/ 164 h 193"/>
                <a:gd name="T18" fmla="*/ 0 w 1011"/>
                <a:gd name="T19" fmla="*/ 157 h 193"/>
                <a:gd name="T20" fmla="*/ 0 w 1011"/>
                <a:gd name="T21" fmla="*/ 157 h 193"/>
                <a:gd name="T22" fmla="*/ 0 w 1011"/>
                <a:gd name="T23" fmla="*/ 147 h 193"/>
                <a:gd name="T24" fmla="*/ 2 w 1011"/>
                <a:gd name="T25" fmla="*/ 140 h 193"/>
                <a:gd name="T26" fmla="*/ 4 w 1011"/>
                <a:gd name="T27" fmla="*/ 131 h 193"/>
                <a:gd name="T28" fmla="*/ 9 w 1011"/>
                <a:gd name="T29" fmla="*/ 124 h 193"/>
                <a:gd name="T30" fmla="*/ 14 w 1011"/>
                <a:gd name="T31" fmla="*/ 119 h 193"/>
                <a:gd name="T32" fmla="*/ 21 w 1011"/>
                <a:gd name="T33" fmla="*/ 114 h 193"/>
                <a:gd name="T34" fmla="*/ 28 w 1011"/>
                <a:gd name="T35" fmla="*/ 112 h 193"/>
                <a:gd name="T36" fmla="*/ 37 w 1011"/>
                <a:gd name="T37" fmla="*/ 109 h 193"/>
                <a:gd name="T38" fmla="*/ 963 w 1011"/>
                <a:gd name="T39" fmla="*/ 0 h 193"/>
                <a:gd name="T40" fmla="*/ 963 w 1011"/>
                <a:gd name="T41" fmla="*/ 0 h 193"/>
                <a:gd name="T42" fmla="*/ 972 w 1011"/>
                <a:gd name="T43" fmla="*/ 0 h 193"/>
                <a:gd name="T44" fmla="*/ 980 w 1011"/>
                <a:gd name="T45" fmla="*/ 1 h 193"/>
                <a:gd name="T46" fmla="*/ 987 w 1011"/>
                <a:gd name="T47" fmla="*/ 4 h 193"/>
                <a:gd name="T48" fmla="*/ 994 w 1011"/>
                <a:gd name="T49" fmla="*/ 9 h 193"/>
                <a:gd name="T50" fmla="*/ 1000 w 1011"/>
                <a:gd name="T51" fmla="*/ 14 h 193"/>
                <a:gd name="T52" fmla="*/ 1005 w 1011"/>
                <a:gd name="T53" fmla="*/ 21 h 193"/>
                <a:gd name="T54" fmla="*/ 1008 w 1011"/>
                <a:gd name="T55" fmla="*/ 28 h 193"/>
                <a:gd name="T56" fmla="*/ 1010 w 1011"/>
                <a:gd name="T57" fmla="*/ 37 h 193"/>
                <a:gd name="T58" fmla="*/ 1010 w 1011"/>
                <a:gd name="T59" fmla="*/ 37 h 193"/>
                <a:gd name="T60" fmla="*/ 1011 w 1011"/>
                <a:gd name="T61" fmla="*/ 45 h 193"/>
                <a:gd name="T62" fmla="*/ 1008 w 1011"/>
                <a:gd name="T63" fmla="*/ 54 h 193"/>
                <a:gd name="T64" fmla="*/ 1005 w 1011"/>
                <a:gd name="T65" fmla="*/ 61 h 193"/>
                <a:gd name="T66" fmla="*/ 1001 w 1011"/>
                <a:gd name="T67" fmla="*/ 68 h 193"/>
                <a:gd name="T68" fmla="*/ 996 w 1011"/>
                <a:gd name="T69" fmla="*/ 73 h 193"/>
                <a:gd name="T70" fmla="*/ 990 w 1011"/>
                <a:gd name="T71" fmla="*/ 79 h 193"/>
                <a:gd name="T72" fmla="*/ 981 w 1011"/>
                <a:gd name="T73" fmla="*/ 82 h 193"/>
                <a:gd name="T74" fmla="*/ 973 w 1011"/>
                <a:gd name="T75" fmla="*/ 83 h 193"/>
                <a:gd name="T76" fmla="*/ 47 w 1011"/>
                <a:gd name="T77" fmla="*/ 193 h 193"/>
                <a:gd name="T78" fmla="*/ 47 w 1011"/>
                <a:gd name="T79" fmla="*/ 193 h 193"/>
                <a:gd name="T80" fmla="*/ 43 w 1011"/>
                <a:gd name="T81" fmla="*/ 193 h 193"/>
                <a:gd name="T82" fmla="*/ 43 w 1011"/>
                <a:gd name="T8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1" h="193">
                  <a:moveTo>
                    <a:pt x="43" y="193"/>
                  </a:moveTo>
                  <a:lnTo>
                    <a:pt x="43" y="193"/>
                  </a:lnTo>
                  <a:lnTo>
                    <a:pt x="34" y="193"/>
                  </a:lnTo>
                  <a:lnTo>
                    <a:pt x="27" y="191"/>
                  </a:lnTo>
                  <a:lnTo>
                    <a:pt x="20" y="188"/>
                  </a:lnTo>
                  <a:lnTo>
                    <a:pt x="14" y="184"/>
                  </a:lnTo>
                  <a:lnTo>
                    <a:pt x="9" y="178"/>
                  </a:lnTo>
                  <a:lnTo>
                    <a:pt x="4" y="171"/>
                  </a:lnTo>
                  <a:lnTo>
                    <a:pt x="2" y="164"/>
                  </a:lnTo>
                  <a:lnTo>
                    <a:pt x="0" y="157"/>
                  </a:lnTo>
                  <a:lnTo>
                    <a:pt x="0" y="157"/>
                  </a:lnTo>
                  <a:lnTo>
                    <a:pt x="0" y="147"/>
                  </a:lnTo>
                  <a:lnTo>
                    <a:pt x="2" y="140"/>
                  </a:lnTo>
                  <a:lnTo>
                    <a:pt x="4" y="131"/>
                  </a:lnTo>
                  <a:lnTo>
                    <a:pt x="9" y="124"/>
                  </a:lnTo>
                  <a:lnTo>
                    <a:pt x="14" y="119"/>
                  </a:lnTo>
                  <a:lnTo>
                    <a:pt x="21" y="114"/>
                  </a:lnTo>
                  <a:lnTo>
                    <a:pt x="28" y="112"/>
                  </a:lnTo>
                  <a:lnTo>
                    <a:pt x="37" y="109"/>
                  </a:lnTo>
                  <a:lnTo>
                    <a:pt x="963" y="0"/>
                  </a:lnTo>
                  <a:lnTo>
                    <a:pt x="963" y="0"/>
                  </a:lnTo>
                  <a:lnTo>
                    <a:pt x="972" y="0"/>
                  </a:lnTo>
                  <a:lnTo>
                    <a:pt x="980" y="1"/>
                  </a:lnTo>
                  <a:lnTo>
                    <a:pt x="987" y="4"/>
                  </a:lnTo>
                  <a:lnTo>
                    <a:pt x="994" y="9"/>
                  </a:lnTo>
                  <a:lnTo>
                    <a:pt x="1000" y="14"/>
                  </a:lnTo>
                  <a:lnTo>
                    <a:pt x="1005" y="21"/>
                  </a:lnTo>
                  <a:lnTo>
                    <a:pt x="1008" y="28"/>
                  </a:lnTo>
                  <a:lnTo>
                    <a:pt x="1010" y="37"/>
                  </a:lnTo>
                  <a:lnTo>
                    <a:pt x="1010" y="37"/>
                  </a:lnTo>
                  <a:lnTo>
                    <a:pt x="1011" y="45"/>
                  </a:lnTo>
                  <a:lnTo>
                    <a:pt x="1008" y="54"/>
                  </a:lnTo>
                  <a:lnTo>
                    <a:pt x="1005" y="61"/>
                  </a:lnTo>
                  <a:lnTo>
                    <a:pt x="1001" y="68"/>
                  </a:lnTo>
                  <a:lnTo>
                    <a:pt x="996" y="73"/>
                  </a:lnTo>
                  <a:lnTo>
                    <a:pt x="990" y="79"/>
                  </a:lnTo>
                  <a:lnTo>
                    <a:pt x="981" y="82"/>
                  </a:lnTo>
                  <a:lnTo>
                    <a:pt x="973" y="83"/>
                  </a:lnTo>
                  <a:lnTo>
                    <a:pt x="47" y="193"/>
                  </a:lnTo>
                  <a:lnTo>
                    <a:pt x="47" y="193"/>
                  </a:lnTo>
                  <a:lnTo>
                    <a:pt x="43" y="193"/>
                  </a:lnTo>
                  <a:lnTo>
                    <a:pt x="43" y="19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3" name="Freeform 22">
              <a:extLst>
                <a:ext uri="{FF2B5EF4-FFF2-40B4-BE49-F238E27FC236}">
                  <a16:creationId xmlns:a16="http://schemas.microsoft.com/office/drawing/2014/main" id="{675984A7-C9DF-40F8-B4EC-B56D74B32043}"/>
                </a:ext>
              </a:extLst>
            </p:cNvPr>
            <p:cNvSpPr>
              <a:spLocks/>
            </p:cNvSpPr>
            <p:nvPr/>
          </p:nvSpPr>
          <p:spPr bwMode="auto">
            <a:xfrm>
              <a:off x="822325" y="1955800"/>
              <a:ext cx="565150" cy="1168400"/>
            </a:xfrm>
            <a:custGeom>
              <a:avLst/>
              <a:gdLst>
                <a:gd name="T0" fmla="*/ 42 w 356"/>
                <a:gd name="T1" fmla="*/ 736 h 736"/>
                <a:gd name="T2" fmla="*/ 42 w 356"/>
                <a:gd name="T3" fmla="*/ 736 h 736"/>
                <a:gd name="T4" fmla="*/ 35 w 356"/>
                <a:gd name="T5" fmla="*/ 735 h 736"/>
                <a:gd name="T6" fmla="*/ 27 w 356"/>
                <a:gd name="T7" fmla="*/ 732 h 736"/>
                <a:gd name="T8" fmla="*/ 27 w 356"/>
                <a:gd name="T9" fmla="*/ 732 h 736"/>
                <a:gd name="T10" fmla="*/ 18 w 356"/>
                <a:gd name="T11" fmla="*/ 728 h 736"/>
                <a:gd name="T12" fmla="*/ 13 w 356"/>
                <a:gd name="T13" fmla="*/ 723 h 736"/>
                <a:gd name="T14" fmla="*/ 7 w 356"/>
                <a:gd name="T15" fmla="*/ 716 h 736"/>
                <a:gd name="T16" fmla="*/ 4 w 356"/>
                <a:gd name="T17" fmla="*/ 709 h 736"/>
                <a:gd name="T18" fmla="*/ 2 w 356"/>
                <a:gd name="T19" fmla="*/ 701 h 736"/>
                <a:gd name="T20" fmla="*/ 0 w 356"/>
                <a:gd name="T21" fmla="*/ 694 h 736"/>
                <a:gd name="T22" fmla="*/ 2 w 356"/>
                <a:gd name="T23" fmla="*/ 685 h 736"/>
                <a:gd name="T24" fmla="*/ 4 w 356"/>
                <a:gd name="T25" fmla="*/ 677 h 736"/>
                <a:gd name="T26" fmla="*/ 275 w 356"/>
                <a:gd name="T27" fmla="*/ 27 h 736"/>
                <a:gd name="T28" fmla="*/ 275 w 356"/>
                <a:gd name="T29" fmla="*/ 27 h 736"/>
                <a:gd name="T30" fmla="*/ 280 w 356"/>
                <a:gd name="T31" fmla="*/ 19 h 736"/>
                <a:gd name="T32" fmla="*/ 284 w 356"/>
                <a:gd name="T33" fmla="*/ 13 h 736"/>
                <a:gd name="T34" fmla="*/ 291 w 356"/>
                <a:gd name="T35" fmla="*/ 7 h 736"/>
                <a:gd name="T36" fmla="*/ 298 w 356"/>
                <a:gd name="T37" fmla="*/ 5 h 736"/>
                <a:gd name="T38" fmla="*/ 305 w 356"/>
                <a:gd name="T39" fmla="*/ 2 h 736"/>
                <a:gd name="T40" fmla="*/ 314 w 356"/>
                <a:gd name="T41" fmla="*/ 0 h 736"/>
                <a:gd name="T42" fmla="*/ 322 w 356"/>
                <a:gd name="T43" fmla="*/ 2 h 736"/>
                <a:gd name="T44" fmla="*/ 330 w 356"/>
                <a:gd name="T45" fmla="*/ 5 h 736"/>
                <a:gd name="T46" fmla="*/ 330 w 356"/>
                <a:gd name="T47" fmla="*/ 5 h 736"/>
                <a:gd name="T48" fmla="*/ 338 w 356"/>
                <a:gd name="T49" fmla="*/ 9 h 736"/>
                <a:gd name="T50" fmla="*/ 345 w 356"/>
                <a:gd name="T51" fmla="*/ 13 h 736"/>
                <a:gd name="T52" fmla="*/ 349 w 356"/>
                <a:gd name="T53" fmla="*/ 20 h 736"/>
                <a:gd name="T54" fmla="*/ 353 w 356"/>
                <a:gd name="T55" fmla="*/ 27 h 736"/>
                <a:gd name="T56" fmla="*/ 356 w 356"/>
                <a:gd name="T57" fmla="*/ 34 h 736"/>
                <a:gd name="T58" fmla="*/ 356 w 356"/>
                <a:gd name="T59" fmla="*/ 43 h 736"/>
                <a:gd name="T60" fmla="*/ 356 w 356"/>
                <a:gd name="T61" fmla="*/ 51 h 736"/>
                <a:gd name="T62" fmla="*/ 353 w 356"/>
                <a:gd name="T63" fmla="*/ 60 h 736"/>
                <a:gd name="T64" fmla="*/ 82 w 356"/>
                <a:gd name="T65" fmla="*/ 709 h 736"/>
                <a:gd name="T66" fmla="*/ 82 w 356"/>
                <a:gd name="T67" fmla="*/ 709 h 736"/>
                <a:gd name="T68" fmla="*/ 79 w 356"/>
                <a:gd name="T69" fmla="*/ 715 h 736"/>
                <a:gd name="T70" fmla="*/ 75 w 356"/>
                <a:gd name="T71" fmla="*/ 721 h 736"/>
                <a:gd name="T72" fmla="*/ 71 w 356"/>
                <a:gd name="T73" fmla="*/ 725 h 736"/>
                <a:gd name="T74" fmla="*/ 66 w 356"/>
                <a:gd name="T75" fmla="*/ 729 h 736"/>
                <a:gd name="T76" fmla="*/ 61 w 356"/>
                <a:gd name="T77" fmla="*/ 732 h 736"/>
                <a:gd name="T78" fmla="*/ 55 w 356"/>
                <a:gd name="T79" fmla="*/ 733 h 736"/>
                <a:gd name="T80" fmla="*/ 50 w 356"/>
                <a:gd name="T81" fmla="*/ 735 h 736"/>
                <a:gd name="T82" fmla="*/ 42 w 356"/>
                <a:gd name="T83" fmla="*/ 736 h 736"/>
                <a:gd name="T84" fmla="*/ 42 w 356"/>
                <a:gd name="T85" fmla="*/ 73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6" h="736">
                  <a:moveTo>
                    <a:pt x="42" y="736"/>
                  </a:moveTo>
                  <a:lnTo>
                    <a:pt x="42" y="736"/>
                  </a:lnTo>
                  <a:lnTo>
                    <a:pt x="35" y="735"/>
                  </a:lnTo>
                  <a:lnTo>
                    <a:pt x="27" y="732"/>
                  </a:lnTo>
                  <a:lnTo>
                    <a:pt x="27" y="732"/>
                  </a:lnTo>
                  <a:lnTo>
                    <a:pt x="18" y="728"/>
                  </a:lnTo>
                  <a:lnTo>
                    <a:pt x="13" y="723"/>
                  </a:lnTo>
                  <a:lnTo>
                    <a:pt x="7" y="716"/>
                  </a:lnTo>
                  <a:lnTo>
                    <a:pt x="4" y="709"/>
                  </a:lnTo>
                  <a:lnTo>
                    <a:pt x="2" y="701"/>
                  </a:lnTo>
                  <a:lnTo>
                    <a:pt x="0" y="694"/>
                  </a:lnTo>
                  <a:lnTo>
                    <a:pt x="2" y="685"/>
                  </a:lnTo>
                  <a:lnTo>
                    <a:pt x="4" y="677"/>
                  </a:lnTo>
                  <a:lnTo>
                    <a:pt x="275" y="27"/>
                  </a:lnTo>
                  <a:lnTo>
                    <a:pt x="275" y="27"/>
                  </a:lnTo>
                  <a:lnTo>
                    <a:pt x="280" y="19"/>
                  </a:lnTo>
                  <a:lnTo>
                    <a:pt x="284" y="13"/>
                  </a:lnTo>
                  <a:lnTo>
                    <a:pt x="291" y="7"/>
                  </a:lnTo>
                  <a:lnTo>
                    <a:pt x="298" y="5"/>
                  </a:lnTo>
                  <a:lnTo>
                    <a:pt x="305" y="2"/>
                  </a:lnTo>
                  <a:lnTo>
                    <a:pt x="314" y="0"/>
                  </a:lnTo>
                  <a:lnTo>
                    <a:pt x="322" y="2"/>
                  </a:lnTo>
                  <a:lnTo>
                    <a:pt x="330" y="5"/>
                  </a:lnTo>
                  <a:lnTo>
                    <a:pt x="330" y="5"/>
                  </a:lnTo>
                  <a:lnTo>
                    <a:pt x="338" y="9"/>
                  </a:lnTo>
                  <a:lnTo>
                    <a:pt x="345" y="13"/>
                  </a:lnTo>
                  <a:lnTo>
                    <a:pt x="349" y="20"/>
                  </a:lnTo>
                  <a:lnTo>
                    <a:pt x="353" y="27"/>
                  </a:lnTo>
                  <a:lnTo>
                    <a:pt x="356" y="34"/>
                  </a:lnTo>
                  <a:lnTo>
                    <a:pt x="356" y="43"/>
                  </a:lnTo>
                  <a:lnTo>
                    <a:pt x="356" y="51"/>
                  </a:lnTo>
                  <a:lnTo>
                    <a:pt x="353" y="60"/>
                  </a:lnTo>
                  <a:lnTo>
                    <a:pt x="82" y="709"/>
                  </a:lnTo>
                  <a:lnTo>
                    <a:pt x="82" y="709"/>
                  </a:lnTo>
                  <a:lnTo>
                    <a:pt x="79" y="715"/>
                  </a:lnTo>
                  <a:lnTo>
                    <a:pt x="75" y="721"/>
                  </a:lnTo>
                  <a:lnTo>
                    <a:pt x="71" y="725"/>
                  </a:lnTo>
                  <a:lnTo>
                    <a:pt x="66" y="729"/>
                  </a:lnTo>
                  <a:lnTo>
                    <a:pt x="61" y="732"/>
                  </a:lnTo>
                  <a:lnTo>
                    <a:pt x="55" y="733"/>
                  </a:lnTo>
                  <a:lnTo>
                    <a:pt x="50" y="735"/>
                  </a:lnTo>
                  <a:lnTo>
                    <a:pt x="42" y="736"/>
                  </a:lnTo>
                  <a:lnTo>
                    <a:pt x="42" y="7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4" name="Freeform 23">
              <a:extLst>
                <a:ext uri="{FF2B5EF4-FFF2-40B4-BE49-F238E27FC236}">
                  <a16:creationId xmlns:a16="http://schemas.microsoft.com/office/drawing/2014/main" id="{041FABCF-A617-40A9-9E1E-3E2067A482BE}"/>
                </a:ext>
              </a:extLst>
            </p:cNvPr>
            <p:cNvSpPr>
              <a:spLocks/>
            </p:cNvSpPr>
            <p:nvPr/>
          </p:nvSpPr>
          <p:spPr bwMode="auto">
            <a:xfrm>
              <a:off x="3667125" y="2039938"/>
              <a:ext cx="617538" cy="295275"/>
            </a:xfrm>
            <a:custGeom>
              <a:avLst/>
              <a:gdLst>
                <a:gd name="T0" fmla="*/ 347 w 389"/>
                <a:gd name="T1" fmla="*/ 186 h 186"/>
                <a:gd name="T2" fmla="*/ 347 w 389"/>
                <a:gd name="T3" fmla="*/ 186 h 186"/>
                <a:gd name="T4" fmla="*/ 341 w 389"/>
                <a:gd name="T5" fmla="*/ 185 h 186"/>
                <a:gd name="T6" fmla="*/ 334 w 389"/>
                <a:gd name="T7" fmla="*/ 183 h 186"/>
                <a:gd name="T8" fmla="*/ 28 w 389"/>
                <a:gd name="T9" fmla="*/ 82 h 186"/>
                <a:gd name="T10" fmla="*/ 28 w 389"/>
                <a:gd name="T11" fmla="*/ 82 h 186"/>
                <a:gd name="T12" fmla="*/ 19 w 389"/>
                <a:gd name="T13" fmla="*/ 79 h 186"/>
                <a:gd name="T14" fmla="*/ 14 w 389"/>
                <a:gd name="T15" fmla="*/ 74 h 186"/>
                <a:gd name="T16" fmla="*/ 8 w 389"/>
                <a:gd name="T17" fmla="*/ 67 h 186"/>
                <a:gd name="T18" fmla="*/ 4 w 389"/>
                <a:gd name="T19" fmla="*/ 60 h 186"/>
                <a:gd name="T20" fmla="*/ 1 w 389"/>
                <a:gd name="T21" fmla="*/ 53 h 186"/>
                <a:gd name="T22" fmla="*/ 0 w 389"/>
                <a:gd name="T23" fmla="*/ 45 h 186"/>
                <a:gd name="T24" fmla="*/ 0 w 389"/>
                <a:gd name="T25" fmla="*/ 36 h 186"/>
                <a:gd name="T26" fmla="*/ 1 w 389"/>
                <a:gd name="T27" fmla="*/ 29 h 186"/>
                <a:gd name="T28" fmla="*/ 1 w 389"/>
                <a:gd name="T29" fmla="*/ 29 h 186"/>
                <a:gd name="T30" fmla="*/ 4 w 389"/>
                <a:gd name="T31" fmla="*/ 21 h 186"/>
                <a:gd name="T32" fmla="*/ 10 w 389"/>
                <a:gd name="T33" fmla="*/ 14 h 186"/>
                <a:gd name="T34" fmla="*/ 15 w 389"/>
                <a:gd name="T35" fmla="*/ 8 h 186"/>
                <a:gd name="T36" fmla="*/ 22 w 389"/>
                <a:gd name="T37" fmla="*/ 4 h 186"/>
                <a:gd name="T38" fmla="*/ 29 w 389"/>
                <a:gd name="T39" fmla="*/ 1 h 186"/>
                <a:gd name="T40" fmla="*/ 38 w 389"/>
                <a:gd name="T41" fmla="*/ 0 h 186"/>
                <a:gd name="T42" fmla="*/ 46 w 389"/>
                <a:gd name="T43" fmla="*/ 0 h 186"/>
                <a:gd name="T44" fmla="*/ 55 w 389"/>
                <a:gd name="T45" fmla="*/ 2 h 186"/>
                <a:gd name="T46" fmla="*/ 361 w 389"/>
                <a:gd name="T47" fmla="*/ 103 h 186"/>
                <a:gd name="T48" fmla="*/ 361 w 389"/>
                <a:gd name="T49" fmla="*/ 103 h 186"/>
                <a:gd name="T50" fmla="*/ 368 w 389"/>
                <a:gd name="T51" fmla="*/ 107 h 186"/>
                <a:gd name="T52" fmla="*/ 375 w 389"/>
                <a:gd name="T53" fmla="*/ 111 h 186"/>
                <a:gd name="T54" fmla="*/ 381 w 389"/>
                <a:gd name="T55" fmla="*/ 118 h 186"/>
                <a:gd name="T56" fmla="*/ 385 w 389"/>
                <a:gd name="T57" fmla="*/ 124 h 186"/>
                <a:gd name="T58" fmla="*/ 388 w 389"/>
                <a:gd name="T59" fmla="*/ 132 h 186"/>
                <a:gd name="T60" fmla="*/ 389 w 389"/>
                <a:gd name="T61" fmla="*/ 139 h 186"/>
                <a:gd name="T62" fmla="*/ 389 w 389"/>
                <a:gd name="T63" fmla="*/ 148 h 186"/>
                <a:gd name="T64" fmla="*/ 388 w 389"/>
                <a:gd name="T65" fmla="*/ 156 h 186"/>
                <a:gd name="T66" fmla="*/ 388 w 389"/>
                <a:gd name="T67" fmla="*/ 156 h 186"/>
                <a:gd name="T68" fmla="*/ 385 w 389"/>
                <a:gd name="T69" fmla="*/ 163 h 186"/>
                <a:gd name="T70" fmla="*/ 381 w 389"/>
                <a:gd name="T71" fmla="*/ 169 h 186"/>
                <a:gd name="T72" fmla="*/ 377 w 389"/>
                <a:gd name="T73" fmla="*/ 173 h 186"/>
                <a:gd name="T74" fmla="*/ 372 w 389"/>
                <a:gd name="T75" fmla="*/ 178 h 186"/>
                <a:gd name="T76" fmla="*/ 367 w 389"/>
                <a:gd name="T77" fmla="*/ 182 h 186"/>
                <a:gd name="T78" fmla="*/ 361 w 389"/>
                <a:gd name="T79" fmla="*/ 183 h 186"/>
                <a:gd name="T80" fmla="*/ 354 w 389"/>
                <a:gd name="T81" fmla="*/ 186 h 186"/>
                <a:gd name="T82" fmla="*/ 347 w 389"/>
                <a:gd name="T83" fmla="*/ 186 h 186"/>
                <a:gd name="T84" fmla="*/ 347 w 389"/>
                <a:gd name="T85"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9" h="186">
                  <a:moveTo>
                    <a:pt x="347" y="186"/>
                  </a:moveTo>
                  <a:lnTo>
                    <a:pt x="347" y="186"/>
                  </a:lnTo>
                  <a:lnTo>
                    <a:pt x="341" y="185"/>
                  </a:lnTo>
                  <a:lnTo>
                    <a:pt x="334" y="183"/>
                  </a:lnTo>
                  <a:lnTo>
                    <a:pt x="28" y="82"/>
                  </a:lnTo>
                  <a:lnTo>
                    <a:pt x="28" y="82"/>
                  </a:lnTo>
                  <a:lnTo>
                    <a:pt x="19" y="79"/>
                  </a:lnTo>
                  <a:lnTo>
                    <a:pt x="14" y="74"/>
                  </a:lnTo>
                  <a:lnTo>
                    <a:pt x="8" y="67"/>
                  </a:lnTo>
                  <a:lnTo>
                    <a:pt x="4" y="60"/>
                  </a:lnTo>
                  <a:lnTo>
                    <a:pt x="1" y="53"/>
                  </a:lnTo>
                  <a:lnTo>
                    <a:pt x="0" y="45"/>
                  </a:lnTo>
                  <a:lnTo>
                    <a:pt x="0" y="36"/>
                  </a:lnTo>
                  <a:lnTo>
                    <a:pt x="1" y="29"/>
                  </a:lnTo>
                  <a:lnTo>
                    <a:pt x="1" y="29"/>
                  </a:lnTo>
                  <a:lnTo>
                    <a:pt x="4" y="21"/>
                  </a:lnTo>
                  <a:lnTo>
                    <a:pt x="10" y="14"/>
                  </a:lnTo>
                  <a:lnTo>
                    <a:pt x="15" y="8"/>
                  </a:lnTo>
                  <a:lnTo>
                    <a:pt x="22" y="4"/>
                  </a:lnTo>
                  <a:lnTo>
                    <a:pt x="29" y="1"/>
                  </a:lnTo>
                  <a:lnTo>
                    <a:pt x="38" y="0"/>
                  </a:lnTo>
                  <a:lnTo>
                    <a:pt x="46" y="0"/>
                  </a:lnTo>
                  <a:lnTo>
                    <a:pt x="55" y="2"/>
                  </a:lnTo>
                  <a:lnTo>
                    <a:pt x="361" y="103"/>
                  </a:lnTo>
                  <a:lnTo>
                    <a:pt x="361" y="103"/>
                  </a:lnTo>
                  <a:lnTo>
                    <a:pt x="368" y="107"/>
                  </a:lnTo>
                  <a:lnTo>
                    <a:pt x="375" y="111"/>
                  </a:lnTo>
                  <a:lnTo>
                    <a:pt x="381" y="118"/>
                  </a:lnTo>
                  <a:lnTo>
                    <a:pt x="385" y="124"/>
                  </a:lnTo>
                  <a:lnTo>
                    <a:pt x="388" y="132"/>
                  </a:lnTo>
                  <a:lnTo>
                    <a:pt x="389" y="139"/>
                  </a:lnTo>
                  <a:lnTo>
                    <a:pt x="389" y="148"/>
                  </a:lnTo>
                  <a:lnTo>
                    <a:pt x="388" y="156"/>
                  </a:lnTo>
                  <a:lnTo>
                    <a:pt x="388" y="156"/>
                  </a:lnTo>
                  <a:lnTo>
                    <a:pt x="385" y="163"/>
                  </a:lnTo>
                  <a:lnTo>
                    <a:pt x="381" y="169"/>
                  </a:lnTo>
                  <a:lnTo>
                    <a:pt x="377" y="173"/>
                  </a:lnTo>
                  <a:lnTo>
                    <a:pt x="372" y="178"/>
                  </a:lnTo>
                  <a:lnTo>
                    <a:pt x="367" y="182"/>
                  </a:lnTo>
                  <a:lnTo>
                    <a:pt x="361" y="183"/>
                  </a:lnTo>
                  <a:lnTo>
                    <a:pt x="354" y="186"/>
                  </a:lnTo>
                  <a:lnTo>
                    <a:pt x="347" y="186"/>
                  </a:lnTo>
                  <a:lnTo>
                    <a:pt x="347" y="18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5" name="Freeform 24">
              <a:extLst>
                <a:ext uri="{FF2B5EF4-FFF2-40B4-BE49-F238E27FC236}">
                  <a16:creationId xmlns:a16="http://schemas.microsoft.com/office/drawing/2014/main" id="{AE9B6D63-132D-4557-8288-47DED2509AA1}"/>
                </a:ext>
              </a:extLst>
            </p:cNvPr>
            <p:cNvSpPr>
              <a:spLocks/>
            </p:cNvSpPr>
            <p:nvPr/>
          </p:nvSpPr>
          <p:spPr bwMode="auto">
            <a:xfrm>
              <a:off x="3617913" y="4441825"/>
              <a:ext cx="180975" cy="200025"/>
            </a:xfrm>
            <a:custGeom>
              <a:avLst/>
              <a:gdLst>
                <a:gd name="T0" fmla="*/ 72 w 114"/>
                <a:gd name="T1" fmla="*/ 126 h 126"/>
                <a:gd name="T2" fmla="*/ 72 w 114"/>
                <a:gd name="T3" fmla="*/ 126 h 126"/>
                <a:gd name="T4" fmla="*/ 63 w 114"/>
                <a:gd name="T5" fmla="*/ 126 h 126"/>
                <a:gd name="T6" fmla="*/ 53 w 114"/>
                <a:gd name="T7" fmla="*/ 122 h 126"/>
                <a:gd name="T8" fmla="*/ 45 w 114"/>
                <a:gd name="T9" fmla="*/ 118 h 126"/>
                <a:gd name="T10" fmla="*/ 38 w 114"/>
                <a:gd name="T11" fmla="*/ 109 h 126"/>
                <a:gd name="T12" fmla="*/ 8 w 114"/>
                <a:gd name="T13" fmla="*/ 68 h 126"/>
                <a:gd name="T14" fmla="*/ 8 w 114"/>
                <a:gd name="T15" fmla="*/ 68 h 126"/>
                <a:gd name="T16" fmla="*/ 2 w 114"/>
                <a:gd name="T17" fmla="*/ 61 h 126"/>
                <a:gd name="T18" fmla="*/ 0 w 114"/>
                <a:gd name="T19" fmla="*/ 53 h 126"/>
                <a:gd name="T20" fmla="*/ 0 w 114"/>
                <a:gd name="T21" fmla="*/ 44 h 126"/>
                <a:gd name="T22" fmla="*/ 0 w 114"/>
                <a:gd name="T23" fmla="*/ 37 h 126"/>
                <a:gd name="T24" fmla="*/ 1 w 114"/>
                <a:gd name="T25" fmla="*/ 29 h 126"/>
                <a:gd name="T26" fmla="*/ 5 w 114"/>
                <a:gd name="T27" fmla="*/ 22 h 126"/>
                <a:gd name="T28" fmla="*/ 9 w 114"/>
                <a:gd name="T29" fmla="*/ 14 h 126"/>
                <a:gd name="T30" fmla="*/ 17 w 114"/>
                <a:gd name="T31" fmla="*/ 9 h 126"/>
                <a:gd name="T32" fmla="*/ 17 w 114"/>
                <a:gd name="T33" fmla="*/ 9 h 126"/>
                <a:gd name="T34" fmla="*/ 24 w 114"/>
                <a:gd name="T35" fmla="*/ 5 h 126"/>
                <a:gd name="T36" fmla="*/ 31 w 114"/>
                <a:gd name="T37" fmla="*/ 2 h 126"/>
                <a:gd name="T38" fmla="*/ 39 w 114"/>
                <a:gd name="T39" fmla="*/ 0 h 126"/>
                <a:gd name="T40" fmla="*/ 48 w 114"/>
                <a:gd name="T41" fmla="*/ 0 h 126"/>
                <a:gd name="T42" fmla="*/ 56 w 114"/>
                <a:gd name="T43" fmla="*/ 3 h 126"/>
                <a:gd name="T44" fmla="*/ 63 w 114"/>
                <a:gd name="T45" fmla="*/ 6 h 126"/>
                <a:gd name="T46" fmla="*/ 70 w 114"/>
                <a:gd name="T47" fmla="*/ 12 h 126"/>
                <a:gd name="T48" fmla="*/ 76 w 114"/>
                <a:gd name="T49" fmla="*/ 17 h 126"/>
                <a:gd name="T50" fmla="*/ 107 w 114"/>
                <a:gd name="T51" fmla="*/ 60 h 126"/>
                <a:gd name="T52" fmla="*/ 107 w 114"/>
                <a:gd name="T53" fmla="*/ 60 h 126"/>
                <a:gd name="T54" fmla="*/ 111 w 114"/>
                <a:gd name="T55" fmla="*/ 67 h 126"/>
                <a:gd name="T56" fmla="*/ 114 w 114"/>
                <a:gd name="T57" fmla="*/ 74 h 126"/>
                <a:gd name="T58" fmla="*/ 114 w 114"/>
                <a:gd name="T59" fmla="*/ 82 h 126"/>
                <a:gd name="T60" fmla="*/ 114 w 114"/>
                <a:gd name="T61" fmla="*/ 91 h 126"/>
                <a:gd name="T62" fmla="*/ 113 w 114"/>
                <a:gd name="T63" fmla="*/ 98 h 126"/>
                <a:gd name="T64" fmla="*/ 108 w 114"/>
                <a:gd name="T65" fmla="*/ 106 h 126"/>
                <a:gd name="T66" fmla="*/ 104 w 114"/>
                <a:gd name="T67" fmla="*/ 112 h 126"/>
                <a:gd name="T68" fmla="*/ 97 w 114"/>
                <a:gd name="T69" fmla="*/ 119 h 126"/>
                <a:gd name="T70" fmla="*/ 97 w 114"/>
                <a:gd name="T71" fmla="*/ 119 h 126"/>
                <a:gd name="T72" fmla="*/ 91 w 114"/>
                <a:gd name="T73" fmla="*/ 122 h 126"/>
                <a:gd name="T74" fmla="*/ 86 w 114"/>
                <a:gd name="T75" fmla="*/ 125 h 126"/>
                <a:gd name="T76" fmla="*/ 79 w 114"/>
                <a:gd name="T77" fmla="*/ 126 h 126"/>
                <a:gd name="T78" fmla="*/ 72 w 114"/>
                <a:gd name="T79" fmla="*/ 126 h 126"/>
                <a:gd name="T80" fmla="*/ 72 w 114"/>
                <a:gd name="T8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 h="126">
                  <a:moveTo>
                    <a:pt x="72" y="126"/>
                  </a:moveTo>
                  <a:lnTo>
                    <a:pt x="72" y="126"/>
                  </a:lnTo>
                  <a:lnTo>
                    <a:pt x="63" y="126"/>
                  </a:lnTo>
                  <a:lnTo>
                    <a:pt x="53" y="122"/>
                  </a:lnTo>
                  <a:lnTo>
                    <a:pt x="45" y="118"/>
                  </a:lnTo>
                  <a:lnTo>
                    <a:pt x="38" y="109"/>
                  </a:lnTo>
                  <a:lnTo>
                    <a:pt x="8" y="68"/>
                  </a:lnTo>
                  <a:lnTo>
                    <a:pt x="8" y="68"/>
                  </a:lnTo>
                  <a:lnTo>
                    <a:pt x="2" y="61"/>
                  </a:lnTo>
                  <a:lnTo>
                    <a:pt x="0" y="53"/>
                  </a:lnTo>
                  <a:lnTo>
                    <a:pt x="0" y="44"/>
                  </a:lnTo>
                  <a:lnTo>
                    <a:pt x="0" y="37"/>
                  </a:lnTo>
                  <a:lnTo>
                    <a:pt x="1" y="29"/>
                  </a:lnTo>
                  <a:lnTo>
                    <a:pt x="5" y="22"/>
                  </a:lnTo>
                  <a:lnTo>
                    <a:pt x="9" y="14"/>
                  </a:lnTo>
                  <a:lnTo>
                    <a:pt x="17" y="9"/>
                  </a:lnTo>
                  <a:lnTo>
                    <a:pt x="17" y="9"/>
                  </a:lnTo>
                  <a:lnTo>
                    <a:pt x="24" y="5"/>
                  </a:lnTo>
                  <a:lnTo>
                    <a:pt x="31" y="2"/>
                  </a:lnTo>
                  <a:lnTo>
                    <a:pt x="39" y="0"/>
                  </a:lnTo>
                  <a:lnTo>
                    <a:pt x="48" y="0"/>
                  </a:lnTo>
                  <a:lnTo>
                    <a:pt x="56" y="3"/>
                  </a:lnTo>
                  <a:lnTo>
                    <a:pt x="63" y="6"/>
                  </a:lnTo>
                  <a:lnTo>
                    <a:pt x="70" y="12"/>
                  </a:lnTo>
                  <a:lnTo>
                    <a:pt x="76" y="17"/>
                  </a:lnTo>
                  <a:lnTo>
                    <a:pt x="107" y="60"/>
                  </a:lnTo>
                  <a:lnTo>
                    <a:pt x="107" y="60"/>
                  </a:lnTo>
                  <a:lnTo>
                    <a:pt x="111" y="67"/>
                  </a:lnTo>
                  <a:lnTo>
                    <a:pt x="114" y="74"/>
                  </a:lnTo>
                  <a:lnTo>
                    <a:pt x="114" y="82"/>
                  </a:lnTo>
                  <a:lnTo>
                    <a:pt x="114" y="91"/>
                  </a:lnTo>
                  <a:lnTo>
                    <a:pt x="113" y="98"/>
                  </a:lnTo>
                  <a:lnTo>
                    <a:pt x="108" y="106"/>
                  </a:lnTo>
                  <a:lnTo>
                    <a:pt x="104" y="112"/>
                  </a:lnTo>
                  <a:lnTo>
                    <a:pt x="97" y="119"/>
                  </a:lnTo>
                  <a:lnTo>
                    <a:pt x="97" y="119"/>
                  </a:lnTo>
                  <a:lnTo>
                    <a:pt x="91" y="122"/>
                  </a:lnTo>
                  <a:lnTo>
                    <a:pt x="86" y="125"/>
                  </a:lnTo>
                  <a:lnTo>
                    <a:pt x="79" y="126"/>
                  </a:lnTo>
                  <a:lnTo>
                    <a:pt x="72" y="126"/>
                  </a:lnTo>
                  <a:lnTo>
                    <a:pt x="72" y="12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6" name="Freeform 25">
              <a:extLst>
                <a:ext uri="{FF2B5EF4-FFF2-40B4-BE49-F238E27FC236}">
                  <a16:creationId xmlns:a16="http://schemas.microsoft.com/office/drawing/2014/main" id="{36EBAE09-845D-4716-91EA-77DA22C224DA}"/>
                </a:ext>
              </a:extLst>
            </p:cNvPr>
            <p:cNvSpPr>
              <a:spLocks/>
            </p:cNvSpPr>
            <p:nvPr/>
          </p:nvSpPr>
          <p:spPr bwMode="auto">
            <a:xfrm>
              <a:off x="2551113" y="3048000"/>
              <a:ext cx="1008063" cy="1271588"/>
            </a:xfrm>
            <a:custGeom>
              <a:avLst/>
              <a:gdLst>
                <a:gd name="T0" fmla="*/ 593 w 635"/>
                <a:gd name="T1" fmla="*/ 801 h 801"/>
                <a:gd name="T2" fmla="*/ 593 w 635"/>
                <a:gd name="T3" fmla="*/ 801 h 801"/>
                <a:gd name="T4" fmla="*/ 584 w 635"/>
                <a:gd name="T5" fmla="*/ 799 h 801"/>
                <a:gd name="T6" fmla="*/ 574 w 635"/>
                <a:gd name="T7" fmla="*/ 796 h 801"/>
                <a:gd name="T8" fmla="*/ 566 w 635"/>
                <a:gd name="T9" fmla="*/ 791 h 801"/>
                <a:gd name="T10" fmla="*/ 559 w 635"/>
                <a:gd name="T11" fmla="*/ 784 h 801"/>
                <a:gd name="T12" fmla="*/ 8 w 635"/>
                <a:gd name="T13" fmla="*/ 68 h 801"/>
                <a:gd name="T14" fmla="*/ 8 w 635"/>
                <a:gd name="T15" fmla="*/ 68 h 801"/>
                <a:gd name="T16" fmla="*/ 4 w 635"/>
                <a:gd name="T17" fmla="*/ 61 h 801"/>
                <a:gd name="T18" fmla="*/ 1 w 635"/>
                <a:gd name="T19" fmla="*/ 52 h 801"/>
                <a:gd name="T20" fmla="*/ 0 w 635"/>
                <a:gd name="T21" fmla="*/ 45 h 801"/>
                <a:gd name="T22" fmla="*/ 0 w 635"/>
                <a:gd name="T23" fmla="*/ 37 h 801"/>
                <a:gd name="T24" fmla="*/ 1 w 635"/>
                <a:gd name="T25" fmla="*/ 28 h 801"/>
                <a:gd name="T26" fmla="*/ 4 w 635"/>
                <a:gd name="T27" fmla="*/ 21 h 801"/>
                <a:gd name="T28" fmla="*/ 9 w 635"/>
                <a:gd name="T29" fmla="*/ 14 h 801"/>
                <a:gd name="T30" fmla="*/ 15 w 635"/>
                <a:gd name="T31" fmla="*/ 9 h 801"/>
                <a:gd name="T32" fmla="*/ 15 w 635"/>
                <a:gd name="T33" fmla="*/ 9 h 801"/>
                <a:gd name="T34" fmla="*/ 22 w 635"/>
                <a:gd name="T35" fmla="*/ 4 h 801"/>
                <a:gd name="T36" fmla="*/ 31 w 635"/>
                <a:gd name="T37" fmla="*/ 1 h 801"/>
                <a:gd name="T38" fmla="*/ 39 w 635"/>
                <a:gd name="T39" fmla="*/ 0 h 801"/>
                <a:gd name="T40" fmla="*/ 46 w 635"/>
                <a:gd name="T41" fmla="*/ 0 h 801"/>
                <a:gd name="T42" fmla="*/ 55 w 635"/>
                <a:gd name="T43" fmla="*/ 1 h 801"/>
                <a:gd name="T44" fmla="*/ 62 w 635"/>
                <a:gd name="T45" fmla="*/ 6 h 801"/>
                <a:gd name="T46" fmla="*/ 69 w 635"/>
                <a:gd name="T47" fmla="*/ 10 h 801"/>
                <a:gd name="T48" fmla="*/ 74 w 635"/>
                <a:gd name="T49" fmla="*/ 16 h 801"/>
                <a:gd name="T50" fmla="*/ 626 w 635"/>
                <a:gd name="T51" fmla="*/ 733 h 801"/>
                <a:gd name="T52" fmla="*/ 626 w 635"/>
                <a:gd name="T53" fmla="*/ 733 h 801"/>
                <a:gd name="T54" fmla="*/ 631 w 635"/>
                <a:gd name="T55" fmla="*/ 740 h 801"/>
                <a:gd name="T56" fmla="*/ 633 w 635"/>
                <a:gd name="T57" fmla="*/ 747 h 801"/>
                <a:gd name="T58" fmla="*/ 635 w 635"/>
                <a:gd name="T59" fmla="*/ 755 h 801"/>
                <a:gd name="T60" fmla="*/ 635 w 635"/>
                <a:gd name="T61" fmla="*/ 764 h 801"/>
                <a:gd name="T62" fmla="*/ 633 w 635"/>
                <a:gd name="T63" fmla="*/ 771 h 801"/>
                <a:gd name="T64" fmla="*/ 629 w 635"/>
                <a:gd name="T65" fmla="*/ 779 h 801"/>
                <a:gd name="T66" fmla="*/ 625 w 635"/>
                <a:gd name="T67" fmla="*/ 787 h 801"/>
                <a:gd name="T68" fmla="*/ 618 w 635"/>
                <a:gd name="T69" fmla="*/ 792 h 801"/>
                <a:gd name="T70" fmla="*/ 618 w 635"/>
                <a:gd name="T71" fmla="*/ 792 h 801"/>
                <a:gd name="T72" fmla="*/ 612 w 635"/>
                <a:gd name="T73" fmla="*/ 795 h 801"/>
                <a:gd name="T74" fmla="*/ 607 w 635"/>
                <a:gd name="T75" fmla="*/ 798 h 801"/>
                <a:gd name="T76" fmla="*/ 600 w 635"/>
                <a:gd name="T77" fmla="*/ 801 h 801"/>
                <a:gd name="T78" fmla="*/ 593 w 635"/>
                <a:gd name="T79" fmla="*/ 801 h 801"/>
                <a:gd name="T80" fmla="*/ 593 w 635"/>
                <a:gd name="T81" fmla="*/ 801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5" h="801">
                  <a:moveTo>
                    <a:pt x="593" y="801"/>
                  </a:moveTo>
                  <a:lnTo>
                    <a:pt x="593" y="801"/>
                  </a:lnTo>
                  <a:lnTo>
                    <a:pt x="584" y="799"/>
                  </a:lnTo>
                  <a:lnTo>
                    <a:pt x="574" y="796"/>
                  </a:lnTo>
                  <a:lnTo>
                    <a:pt x="566" y="791"/>
                  </a:lnTo>
                  <a:lnTo>
                    <a:pt x="559" y="784"/>
                  </a:lnTo>
                  <a:lnTo>
                    <a:pt x="8" y="68"/>
                  </a:lnTo>
                  <a:lnTo>
                    <a:pt x="8" y="68"/>
                  </a:lnTo>
                  <a:lnTo>
                    <a:pt x="4" y="61"/>
                  </a:lnTo>
                  <a:lnTo>
                    <a:pt x="1" y="52"/>
                  </a:lnTo>
                  <a:lnTo>
                    <a:pt x="0" y="45"/>
                  </a:lnTo>
                  <a:lnTo>
                    <a:pt x="0" y="37"/>
                  </a:lnTo>
                  <a:lnTo>
                    <a:pt x="1" y="28"/>
                  </a:lnTo>
                  <a:lnTo>
                    <a:pt x="4" y="21"/>
                  </a:lnTo>
                  <a:lnTo>
                    <a:pt x="9" y="14"/>
                  </a:lnTo>
                  <a:lnTo>
                    <a:pt x="15" y="9"/>
                  </a:lnTo>
                  <a:lnTo>
                    <a:pt x="15" y="9"/>
                  </a:lnTo>
                  <a:lnTo>
                    <a:pt x="22" y="4"/>
                  </a:lnTo>
                  <a:lnTo>
                    <a:pt x="31" y="1"/>
                  </a:lnTo>
                  <a:lnTo>
                    <a:pt x="39" y="0"/>
                  </a:lnTo>
                  <a:lnTo>
                    <a:pt x="46" y="0"/>
                  </a:lnTo>
                  <a:lnTo>
                    <a:pt x="55" y="1"/>
                  </a:lnTo>
                  <a:lnTo>
                    <a:pt x="62" y="6"/>
                  </a:lnTo>
                  <a:lnTo>
                    <a:pt x="69" y="10"/>
                  </a:lnTo>
                  <a:lnTo>
                    <a:pt x="74" y="16"/>
                  </a:lnTo>
                  <a:lnTo>
                    <a:pt x="626" y="733"/>
                  </a:lnTo>
                  <a:lnTo>
                    <a:pt x="626" y="733"/>
                  </a:lnTo>
                  <a:lnTo>
                    <a:pt x="631" y="740"/>
                  </a:lnTo>
                  <a:lnTo>
                    <a:pt x="633" y="747"/>
                  </a:lnTo>
                  <a:lnTo>
                    <a:pt x="635" y="755"/>
                  </a:lnTo>
                  <a:lnTo>
                    <a:pt x="635" y="764"/>
                  </a:lnTo>
                  <a:lnTo>
                    <a:pt x="633" y="771"/>
                  </a:lnTo>
                  <a:lnTo>
                    <a:pt x="629" y="779"/>
                  </a:lnTo>
                  <a:lnTo>
                    <a:pt x="625" y="787"/>
                  </a:lnTo>
                  <a:lnTo>
                    <a:pt x="618" y="792"/>
                  </a:lnTo>
                  <a:lnTo>
                    <a:pt x="618" y="792"/>
                  </a:lnTo>
                  <a:lnTo>
                    <a:pt x="612" y="795"/>
                  </a:lnTo>
                  <a:lnTo>
                    <a:pt x="607" y="798"/>
                  </a:lnTo>
                  <a:lnTo>
                    <a:pt x="600" y="801"/>
                  </a:lnTo>
                  <a:lnTo>
                    <a:pt x="593" y="801"/>
                  </a:lnTo>
                  <a:lnTo>
                    <a:pt x="593" y="801"/>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7" name="Freeform 26">
              <a:extLst>
                <a:ext uri="{FF2B5EF4-FFF2-40B4-BE49-F238E27FC236}">
                  <a16:creationId xmlns:a16="http://schemas.microsoft.com/office/drawing/2014/main" id="{9CA16B2B-D67D-4064-B4FE-AA03A8F24CE9}"/>
                </a:ext>
              </a:extLst>
            </p:cNvPr>
            <p:cNvSpPr>
              <a:spLocks/>
            </p:cNvSpPr>
            <p:nvPr/>
          </p:nvSpPr>
          <p:spPr bwMode="auto">
            <a:xfrm>
              <a:off x="3940175" y="3222625"/>
              <a:ext cx="196850" cy="168275"/>
            </a:xfrm>
            <a:custGeom>
              <a:avLst/>
              <a:gdLst>
                <a:gd name="T0" fmla="*/ 82 w 124"/>
                <a:gd name="T1" fmla="*/ 106 h 106"/>
                <a:gd name="T2" fmla="*/ 82 w 124"/>
                <a:gd name="T3" fmla="*/ 106 h 106"/>
                <a:gd name="T4" fmla="*/ 72 w 124"/>
                <a:gd name="T5" fmla="*/ 106 h 106"/>
                <a:gd name="T6" fmla="*/ 62 w 124"/>
                <a:gd name="T7" fmla="*/ 102 h 106"/>
                <a:gd name="T8" fmla="*/ 21 w 124"/>
                <a:gd name="T9" fmla="*/ 79 h 106"/>
                <a:gd name="T10" fmla="*/ 21 w 124"/>
                <a:gd name="T11" fmla="*/ 79 h 106"/>
                <a:gd name="T12" fmla="*/ 14 w 124"/>
                <a:gd name="T13" fmla="*/ 75 h 106"/>
                <a:gd name="T14" fmla="*/ 8 w 124"/>
                <a:gd name="T15" fmla="*/ 68 h 106"/>
                <a:gd name="T16" fmla="*/ 4 w 124"/>
                <a:gd name="T17" fmla="*/ 62 h 106"/>
                <a:gd name="T18" fmla="*/ 1 w 124"/>
                <a:gd name="T19" fmla="*/ 54 h 106"/>
                <a:gd name="T20" fmla="*/ 0 w 124"/>
                <a:gd name="T21" fmla="*/ 47 h 106"/>
                <a:gd name="T22" fmla="*/ 0 w 124"/>
                <a:gd name="T23" fmla="*/ 38 h 106"/>
                <a:gd name="T24" fmla="*/ 1 w 124"/>
                <a:gd name="T25" fmla="*/ 30 h 106"/>
                <a:gd name="T26" fmla="*/ 6 w 124"/>
                <a:gd name="T27" fmla="*/ 21 h 106"/>
                <a:gd name="T28" fmla="*/ 6 w 124"/>
                <a:gd name="T29" fmla="*/ 21 h 106"/>
                <a:gd name="T30" fmla="*/ 10 w 124"/>
                <a:gd name="T31" fmla="*/ 14 h 106"/>
                <a:gd name="T32" fmla="*/ 15 w 124"/>
                <a:gd name="T33" fmla="*/ 9 h 106"/>
                <a:gd name="T34" fmla="*/ 22 w 124"/>
                <a:gd name="T35" fmla="*/ 4 h 106"/>
                <a:gd name="T36" fmla="*/ 31 w 124"/>
                <a:gd name="T37" fmla="*/ 2 h 106"/>
                <a:gd name="T38" fmla="*/ 38 w 124"/>
                <a:gd name="T39" fmla="*/ 0 h 106"/>
                <a:gd name="T40" fmla="*/ 46 w 124"/>
                <a:gd name="T41" fmla="*/ 0 h 106"/>
                <a:gd name="T42" fmla="*/ 55 w 124"/>
                <a:gd name="T43" fmla="*/ 2 h 106"/>
                <a:gd name="T44" fmla="*/ 62 w 124"/>
                <a:gd name="T45" fmla="*/ 6 h 106"/>
                <a:gd name="T46" fmla="*/ 103 w 124"/>
                <a:gd name="T47" fmla="*/ 27 h 106"/>
                <a:gd name="T48" fmla="*/ 103 w 124"/>
                <a:gd name="T49" fmla="*/ 27 h 106"/>
                <a:gd name="T50" fmla="*/ 110 w 124"/>
                <a:gd name="T51" fmla="*/ 33 h 106"/>
                <a:gd name="T52" fmla="*/ 116 w 124"/>
                <a:gd name="T53" fmla="*/ 38 h 106"/>
                <a:gd name="T54" fmla="*/ 120 w 124"/>
                <a:gd name="T55" fmla="*/ 45 h 106"/>
                <a:gd name="T56" fmla="*/ 123 w 124"/>
                <a:gd name="T57" fmla="*/ 52 h 106"/>
                <a:gd name="T58" fmla="*/ 124 w 124"/>
                <a:gd name="T59" fmla="*/ 61 h 106"/>
                <a:gd name="T60" fmla="*/ 124 w 124"/>
                <a:gd name="T61" fmla="*/ 69 h 106"/>
                <a:gd name="T62" fmla="*/ 123 w 124"/>
                <a:gd name="T63" fmla="*/ 76 h 106"/>
                <a:gd name="T64" fmla="*/ 118 w 124"/>
                <a:gd name="T65" fmla="*/ 85 h 106"/>
                <a:gd name="T66" fmla="*/ 118 w 124"/>
                <a:gd name="T67" fmla="*/ 85 h 106"/>
                <a:gd name="T68" fmla="*/ 111 w 124"/>
                <a:gd name="T69" fmla="*/ 95 h 106"/>
                <a:gd name="T70" fmla="*/ 103 w 124"/>
                <a:gd name="T71" fmla="*/ 100 h 106"/>
                <a:gd name="T72" fmla="*/ 93 w 124"/>
                <a:gd name="T73" fmla="*/ 105 h 106"/>
                <a:gd name="T74" fmla="*/ 82 w 124"/>
                <a:gd name="T75" fmla="*/ 106 h 106"/>
                <a:gd name="T76" fmla="*/ 82 w 124"/>
                <a:gd name="T7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 h="106">
                  <a:moveTo>
                    <a:pt x="82" y="106"/>
                  </a:moveTo>
                  <a:lnTo>
                    <a:pt x="82" y="106"/>
                  </a:lnTo>
                  <a:lnTo>
                    <a:pt x="72" y="106"/>
                  </a:lnTo>
                  <a:lnTo>
                    <a:pt x="62" y="102"/>
                  </a:lnTo>
                  <a:lnTo>
                    <a:pt x="21" y="79"/>
                  </a:lnTo>
                  <a:lnTo>
                    <a:pt x="21" y="79"/>
                  </a:lnTo>
                  <a:lnTo>
                    <a:pt x="14" y="75"/>
                  </a:lnTo>
                  <a:lnTo>
                    <a:pt x="8" y="68"/>
                  </a:lnTo>
                  <a:lnTo>
                    <a:pt x="4" y="62"/>
                  </a:lnTo>
                  <a:lnTo>
                    <a:pt x="1" y="54"/>
                  </a:lnTo>
                  <a:lnTo>
                    <a:pt x="0" y="47"/>
                  </a:lnTo>
                  <a:lnTo>
                    <a:pt x="0" y="38"/>
                  </a:lnTo>
                  <a:lnTo>
                    <a:pt x="1" y="30"/>
                  </a:lnTo>
                  <a:lnTo>
                    <a:pt x="6" y="21"/>
                  </a:lnTo>
                  <a:lnTo>
                    <a:pt x="6" y="21"/>
                  </a:lnTo>
                  <a:lnTo>
                    <a:pt x="10" y="14"/>
                  </a:lnTo>
                  <a:lnTo>
                    <a:pt x="15" y="9"/>
                  </a:lnTo>
                  <a:lnTo>
                    <a:pt x="22" y="4"/>
                  </a:lnTo>
                  <a:lnTo>
                    <a:pt x="31" y="2"/>
                  </a:lnTo>
                  <a:lnTo>
                    <a:pt x="38" y="0"/>
                  </a:lnTo>
                  <a:lnTo>
                    <a:pt x="46" y="0"/>
                  </a:lnTo>
                  <a:lnTo>
                    <a:pt x="55" y="2"/>
                  </a:lnTo>
                  <a:lnTo>
                    <a:pt x="62" y="6"/>
                  </a:lnTo>
                  <a:lnTo>
                    <a:pt x="103" y="27"/>
                  </a:lnTo>
                  <a:lnTo>
                    <a:pt x="103" y="27"/>
                  </a:lnTo>
                  <a:lnTo>
                    <a:pt x="110" y="33"/>
                  </a:lnTo>
                  <a:lnTo>
                    <a:pt x="116" y="38"/>
                  </a:lnTo>
                  <a:lnTo>
                    <a:pt x="120" y="45"/>
                  </a:lnTo>
                  <a:lnTo>
                    <a:pt x="123" y="52"/>
                  </a:lnTo>
                  <a:lnTo>
                    <a:pt x="124" y="61"/>
                  </a:lnTo>
                  <a:lnTo>
                    <a:pt x="124" y="69"/>
                  </a:lnTo>
                  <a:lnTo>
                    <a:pt x="123" y="76"/>
                  </a:lnTo>
                  <a:lnTo>
                    <a:pt x="118" y="85"/>
                  </a:lnTo>
                  <a:lnTo>
                    <a:pt x="118" y="85"/>
                  </a:lnTo>
                  <a:lnTo>
                    <a:pt x="111" y="95"/>
                  </a:lnTo>
                  <a:lnTo>
                    <a:pt x="103" y="100"/>
                  </a:lnTo>
                  <a:lnTo>
                    <a:pt x="93" y="105"/>
                  </a:lnTo>
                  <a:lnTo>
                    <a:pt x="82" y="106"/>
                  </a:lnTo>
                  <a:lnTo>
                    <a:pt x="82" y="10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8" name="Freeform 27">
              <a:extLst>
                <a:ext uri="{FF2B5EF4-FFF2-40B4-BE49-F238E27FC236}">
                  <a16:creationId xmlns:a16="http://schemas.microsoft.com/office/drawing/2014/main" id="{9BABE404-655F-459B-996D-C49F5D1A81B1}"/>
                </a:ext>
              </a:extLst>
            </p:cNvPr>
            <p:cNvSpPr>
              <a:spLocks/>
            </p:cNvSpPr>
            <p:nvPr/>
          </p:nvSpPr>
          <p:spPr bwMode="auto">
            <a:xfrm>
              <a:off x="2987675" y="2695575"/>
              <a:ext cx="855663" cy="533400"/>
            </a:xfrm>
            <a:custGeom>
              <a:avLst/>
              <a:gdLst>
                <a:gd name="T0" fmla="*/ 497 w 539"/>
                <a:gd name="T1" fmla="*/ 336 h 336"/>
                <a:gd name="T2" fmla="*/ 497 w 539"/>
                <a:gd name="T3" fmla="*/ 336 h 336"/>
                <a:gd name="T4" fmla="*/ 486 w 539"/>
                <a:gd name="T5" fmla="*/ 335 h 336"/>
                <a:gd name="T6" fmla="*/ 476 w 539"/>
                <a:gd name="T7" fmla="*/ 331 h 336"/>
                <a:gd name="T8" fmla="*/ 21 w 539"/>
                <a:gd name="T9" fmla="*/ 79 h 336"/>
                <a:gd name="T10" fmla="*/ 21 w 539"/>
                <a:gd name="T11" fmla="*/ 79 h 336"/>
                <a:gd name="T12" fmla="*/ 14 w 539"/>
                <a:gd name="T13" fmla="*/ 75 h 336"/>
                <a:gd name="T14" fmla="*/ 8 w 539"/>
                <a:gd name="T15" fmla="*/ 68 h 336"/>
                <a:gd name="T16" fmla="*/ 4 w 539"/>
                <a:gd name="T17" fmla="*/ 62 h 336"/>
                <a:gd name="T18" fmla="*/ 1 w 539"/>
                <a:gd name="T19" fmla="*/ 54 h 336"/>
                <a:gd name="T20" fmla="*/ 0 w 539"/>
                <a:gd name="T21" fmla="*/ 47 h 336"/>
                <a:gd name="T22" fmla="*/ 0 w 539"/>
                <a:gd name="T23" fmla="*/ 38 h 336"/>
                <a:gd name="T24" fmla="*/ 1 w 539"/>
                <a:gd name="T25" fmla="*/ 30 h 336"/>
                <a:gd name="T26" fmla="*/ 6 w 539"/>
                <a:gd name="T27" fmla="*/ 22 h 336"/>
                <a:gd name="T28" fmla="*/ 6 w 539"/>
                <a:gd name="T29" fmla="*/ 22 h 336"/>
                <a:gd name="T30" fmla="*/ 10 w 539"/>
                <a:gd name="T31" fmla="*/ 14 h 336"/>
                <a:gd name="T32" fmla="*/ 15 w 539"/>
                <a:gd name="T33" fmla="*/ 9 h 336"/>
                <a:gd name="T34" fmla="*/ 22 w 539"/>
                <a:gd name="T35" fmla="*/ 5 h 336"/>
                <a:gd name="T36" fmla="*/ 31 w 539"/>
                <a:gd name="T37" fmla="*/ 2 h 336"/>
                <a:gd name="T38" fmla="*/ 38 w 539"/>
                <a:gd name="T39" fmla="*/ 0 h 336"/>
                <a:gd name="T40" fmla="*/ 46 w 539"/>
                <a:gd name="T41" fmla="*/ 0 h 336"/>
                <a:gd name="T42" fmla="*/ 55 w 539"/>
                <a:gd name="T43" fmla="*/ 2 h 336"/>
                <a:gd name="T44" fmla="*/ 62 w 539"/>
                <a:gd name="T45" fmla="*/ 6 h 336"/>
                <a:gd name="T46" fmla="*/ 517 w 539"/>
                <a:gd name="T47" fmla="*/ 257 h 336"/>
                <a:gd name="T48" fmla="*/ 517 w 539"/>
                <a:gd name="T49" fmla="*/ 257 h 336"/>
                <a:gd name="T50" fmla="*/ 524 w 539"/>
                <a:gd name="T51" fmla="*/ 262 h 336"/>
                <a:gd name="T52" fmla="*/ 529 w 539"/>
                <a:gd name="T53" fmla="*/ 267 h 336"/>
                <a:gd name="T54" fmla="*/ 534 w 539"/>
                <a:gd name="T55" fmla="*/ 274 h 336"/>
                <a:gd name="T56" fmla="*/ 536 w 539"/>
                <a:gd name="T57" fmla="*/ 281 h 336"/>
                <a:gd name="T58" fmla="*/ 539 w 539"/>
                <a:gd name="T59" fmla="*/ 290 h 336"/>
                <a:gd name="T60" fmla="*/ 538 w 539"/>
                <a:gd name="T61" fmla="*/ 298 h 336"/>
                <a:gd name="T62" fmla="*/ 536 w 539"/>
                <a:gd name="T63" fmla="*/ 307 h 336"/>
                <a:gd name="T64" fmla="*/ 534 w 539"/>
                <a:gd name="T65" fmla="*/ 314 h 336"/>
                <a:gd name="T66" fmla="*/ 534 w 539"/>
                <a:gd name="T67" fmla="*/ 314 h 336"/>
                <a:gd name="T68" fmla="*/ 526 w 539"/>
                <a:gd name="T69" fmla="*/ 324 h 336"/>
                <a:gd name="T70" fmla="*/ 518 w 539"/>
                <a:gd name="T71" fmla="*/ 331 h 336"/>
                <a:gd name="T72" fmla="*/ 507 w 539"/>
                <a:gd name="T73" fmla="*/ 335 h 336"/>
                <a:gd name="T74" fmla="*/ 497 w 539"/>
                <a:gd name="T75" fmla="*/ 336 h 336"/>
                <a:gd name="T76" fmla="*/ 497 w 539"/>
                <a:gd name="T77"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9" h="336">
                  <a:moveTo>
                    <a:pt x="497" y="336"/>
                  </a:moveTo>
                  <a:lnTo>
                    <a:pt x="497" y="336"/>
                  </a:lnTo>
                  <a:lnTo>
                    <a:pt x="486" y="335"/>
                  </a:lnTo>
                  <a:lnTo>
                    <a:pt x="476" y="331"/>
                  </a:lnTo>
                  <a:lnTo>
                    <a:pt x="21" y="79"/>
                  </a:lnTo>
                  <a:lnTo>
                    <a:pt x="21" y="79"/>
                  </a:lnTo>
                  <a:lnTo>
                    <a:pt x="14" y="75"/>
                  </a:lnTo>
                  <a:lnTo>
                    <a:pt x="8" y="68"/>
                  </a:lnTo>
                  <a:lnTo>
                    <a:pt x="4" y="62"/>
                  </a:lnTo>
                  <a:lnTo>
                    <a:pt x="1" y="54"/>
                  </a:lnTo>
                  <a:lnTo>
                    <a:pt x="0" y="47"/>
                  </a:lnTo>
                  <a:lnTo>
                    <a:pt x="0" y="38"/>
                  </a:lnTo>
                  <a:lnTo>
                    <a:pt x="1" y="30"/>
                  </a:lnTo>
                  <a:lnTo>
                    <a:pt x="6" y="22"/>
                  </a:lnTo>
                  <a:lnTo>
                    <a:pt x="6" y="22"/>
                  </a:lnTo>
                  <a:lnTo>
                    <a:pt x="10" y="14"/>
                  </a:lnTo>
                  <a:lnTo>
                    <a:pt x="15" y="9"/>
                  </a:lnTo>
                  <a:lnTo>
                    <a:pt x="22" y="5"/>
                  </a:lnTo>
                  <a:lnTo>
                    <a:pt x="31" y="2"/>
                  </a:lnTo>
                  <a:lnTo>
                    <a:pt x="38" y="0"/>
                  </a:lnTo>
                  <a:lnTo>
                    <a:pt x="46" y="0"/>
                  </a:lnTo>
                  <a:lnTo>
                    <a:pt x="55" y="2"/>
                  </a:lnTo>
                  <a:lnTo>
                    <a:pt x="62" y="6"/>
                  </a:lnTo>
                  <a:lnTo>
                    <a:pt x="517" y="257"/>
                  </a:lnTo>
                  <a:lnTo>
                    <a:pt x="517" y="257"/>
                  </a:lnTo>
                  <a:lnTo>
                    <a:pt x="524" y="262"/>
                  </a:lnTo>
                  <a:lnTo>
                    <a:pt x="529" y="267"/>
                  </a:lnTo>
                  <a:lnTo>
                    <a:pt x="534" y="274"/>
                  </a:lnTo>
                  <a:lnTo>
                    <a:pt x="536" y="281"/>
                  </a:lnTo>
                  <a:lnTo>
                    <a:pt x="539" y="290"/>
                  </a:lnTo>
                  <a:lnTo>
                    <a:pt x="538" y="298"/>
                  </a:lnTo>
                  <a:lnTo>
                    <a:pt x="536" y="307"/>
                  </a:lnTo>
                  <a:lnTo>
                    <a:pt x="534" y="314"/>
                  </a:lnTo>
                  <a:lnTo>
                    <a:pt x="534" y="314"/>
                  </a:lnTo>
                  <a:lnTo>
                    <a:pt x="526" y="324"/>
                  </a:lnTo>
                  <a:lnTo>
                    <a:pt x="518" y="331"/>
                  </a:lnTo>
                  <a:lnTo>
                    <a:pt x="507" y="335"/>
                  </a:lnTo>
                  <a:lnTo>
                    <a:pt x="497" y="336"/>
                  </a:lnTo>
                  <a:lnTo>
                    <a:pt x="497" y="33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9" name="Freeform 28">
              <a:extLst>
                <a:ext uri="{FF2B5EF4-FFF2-40B4-BE49-F238E27FC236}">
                  <a16:creationId xmlns:a16="http://schemas.microsoft.com/office/drawing/2014/main" id="{52B71E0B-F90D-446E-A1B4-15912B37148F}"/>
                </a:ext>
              </a:extLst>
            </p:cNvPr>
            <p:cNvSpPr>
              <a:spLocks/>
            </p:cNvSpPr>
            <p:nvPr/>
          </p:nvSpPr>
          <p:spPr bwMode="auto">
            <a:xfrm>
              <a:off x="2371725" y="4406900"/>
              <a:ext cx="171450" cy="234950"/>
            </a:xfrm>
            <a:custGeom>
              <a:avLst/>
              <a:gdLst>
                <a:gd name="T0" fmla="*/ 66 w 108"/>
                <a:gd name="T1" fmla="*/ 148 h 148"/>
                <a:gd name="T2" fmla="*/ 66 w 108"/>
                <a:gd name="T3" fmla="*/ 148 h 148"/>
                <a:gd name="T4" fmla="*/ 59 w 108"/>
                <a:gd name="T5" fmla="*/ 148 h 148"/>
                <a:gd name="T6" fmla="*/ 53 w 108"/>
                <a:gd name="T7" fmla="*/ 147 h 148"/>
                <a:gd name="T8" fmla="*/ 48 w 108"/>
                <a:gd name="T9" fmla="*/ 144 h 148"/>
                <a:gd name="T10" fmla="*/ 42 w 108"/>
                <a:gd name="T11" fmla="*/ 141 h 148"/>
                <a:gd name="T12" fmla="*/ 36 w 108"/>
                <a:gd name="T13" fmla="*/ 137 h 148"/>
                <a:gd name="T14" fmla="*/ 32 w 108"/>
                <a:gd name="T15" fmla="*/ 132 h 148"/>
                <a:gd name="T16" fmla="*/ 28 w 108"/>
                <a:gd name="T17" fmla="*/ 127 h 148"/>
                <a:gd name="T18" fmla="*/ 25 w 108"/>
                <a:gd name="T19" fmla="*/ 121 h 148"/>
                <a:gd name="T20" fmla="*/ 2 w 108"/>
                <a:gd name="T21" fmla="*/ 56 h 148"/>
                <a:gd name="T22" fmla="*/ 2 w 108"/>
                <a:gd name="T23" fmla="*/ 56 h 148"/>
                <a:gd name="T24" fmla="*/ 0 w 108"/>
                <a:gd name="T25" fmla="*/ 48 h 148"/>
                <a:gd name="T26" fmla="*/ 0 w 108"/>
                <a:gd name="T27" fmla="*/ 39 h 148"/>
                <a:gd name="T28" fmla="*/ 1 w 108"/>
                <a:gd name="T29" fmla="*/ 32 h 148"/>
                <a:gd name="T30" fmla="*/ 4 w 108"/>
                <a:gd name="T31" fmla="*/ 24 h 148"/>
                <a:gd name="T32" fmla="*/ 8 w 108"/>
                <a:gd name="T33" fmla="*/ 17 h 148"/>
                <a:gd name="T34" fmla="*/ 12 w 108"/>
                <a:gd name="T35" fmla="*/ 11 h 148"/>
                <a:gd name="T36" fmla="*/ 19 w 108"/>
                <a:gd name="T37" fmla="*/ 5 h 148"/>
                <a:gd name="T38" fmla="*/ 28 w 108"/>
                <a:gd name="T39" fmla="*/ 3 h 148"/>
                <a:gd name="T40" fmla="*/ 28 w 108"/>
                <a:gd name="T41" fmla="*/ 3 h 148"/>
                <a:gd name="T42" fmla="*/ 35 w 108"/>
                <a:gd name="T43" fmla="*/ 0 h 148"/>
                <a:gd name="T44" fmla="*/ 43 w 108"/>
                <a:gd name="T45" fmla="*/ 0 h 148"/>
                <a:gd name="T46" fmla="*/ 52 w 108"/>
                <a:gd name="T47" fmla="*/ 1 h 148"/>
                <a:gd name="T48" fmla="*/ 59 w 108"/>
                <a:gd name="T49" fmla="*/ 4 h 148"/>
                <a:gd name="T50" fmla="*/ 66 w 108"/>
                <a:gd name="T51" fmla="*/ 8 h 148"/>
                <a:gd name="T52" fmla="*/ 73 w 108"/>
                <a:gd name="T53" fmla="*/ 12 h 148"/>
                <a:gd name="T54" fmla="*/ 77 w 108"/>
                <a:gd name="T55" fmla="*/ 20 h 148"/>
                <a:gd name="T56" fmla="*/ 82 w 108"/>
                <a:gd name="T57" fmla="*/ 28 h 148"/>
                <a:gd name="T58" fmla="*/ 106 w 108"/>
                <a:gd name="T59" fmla="*/ 92 h 148"/>
                <a:gd name="T60" fmla="*/ 106 w 108"/>
                <a:gd name="T61" fmla="*/ 92 h 148"/>
                <a:gd name="T62" fmla="*/ 107 w 108"/>
                <a:gd name="T63" fmla="*/ 100 h 148"/>
                <a:gd name="T64" fmla="*/ 108 w 108"/>
                <a:gd name="T65" fmla="*/ 108 h 148"/>
                <a:gd name="T66" fmla="*/ 107 w 108"/>
                <a:gd name="T67" fmla="*/ 117 h 148"/>
                <a:gd name="T68" fmla="*/ 104 w 108"/>
                <a:gd name="T69" fmla="*/ 124 h 148"/>
                <a:gd name="T70" fmla="*/ 100 w 108"/>
                <a:gd name="T71" fmla="*/ 131 h 148"/>
                <a:gd name="T72" fmla="*/ 94 w 108"/>
                <a:gd name="T73" fmla="*/ 137 h 148"/>
                <a:gd name="T74" fmla="*/ 87 w 108"/>
                <a:gd name="T75" fmla="*/ 142 h 148"/>
                <a:gd name="T76" fmla="*/ 80 w 108"/>
                <a:gd name="T77" fmla="*/ 147 h 148"/>
                <a:gd name="T78" fmla="*/ 80 w 108"/>
                <a:gd name="T79" fmla="*/ 147 h 148"/>
                <a:gd name="T80" fmla="*/ 73 w 108"/>
                <a:gd name="T81" fmla="*/ 148 h 148"/>
                <a:gd name="T82" fmla="*/ 66 w 108"/>
                <a:gd name="T83" fmla="*/ 148 h 148"/>
                <a:gd name="T84" fmla="*/ 66 w 108"/>
                <a:gd name="T8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148">
                  <a:moveTo>
                    <a:pt x="66" y="148"/>
                  </a:moveTo>
                  <a:lnTo>
                    <a:pt x="66" y="148"/>
                  </a:lnTo>
                  <a:lnTo>
                    <a:pt x="59" y="148"/>
                  </a:lnTo>
                  <a:lnTo>
                    <a:pt x="53" y="147"/>
                  </a:lnTo>
                  <a:lnTo>
                    <a:pt x="48" y="144"/>
                  </a:lnTo>
                  <a:lnTo>
                    <a:pt x="42" y="141"/>
                  </a:lnTo>
                  <a:lnTo>
                    <a:pt x="36" y="137"/>
                  </a:lnTo>
                  <a:lnTo>
                    <a:pt x="32" y="132"/>
                  </a:lnTo>
                  <a:lnTo>
                    <a:pt x="28" y="127"/>
                  </a:lnTo>
                  <a:lnTo>
                    <a:pt x="25" y="121"/>
                  </a:lnTo>
                  <a:lnTo>
                    <a:pt x="2" y="56"/>
                  </a:lnTo>
                  <a:lnTo>
                    <a:pt x="2" y="56"/>
                  </a:lnTo>
                  <a:lnTo>
                    <a:pt x="0" y="48"/>
                  </a:lnTo>
                  <a:lnTo>
                    <a:pt x="0" y="39"/>
                  </a:lnTo>
                  <a:lnTo>
                    <a:pt x="1" y="32"/>
                  </a:lnTo>
                  <a:lnTo>
                    <a:pt x="4" y="24"/>
                  </a:lnTo>
                  <a:lnTo>
                    <a:pt x="8" y="17"/>
                  </a:lnTo>
                  <a:lnTo>
                    <a:pt x="12" y="11"/>
                  </a:lnTo>
                  <a:lnTo>
                    <a:pt x="19" y="5"/>
                  </a:lnTo>
                  <a:lnTo>
                    <a:pt x="28" y="3"/>
                  </a:lnTo>
                  <a:lnTo>
                    <a:pt x="28" y="3"/>
                  </a:lnTo>
                  <a:lnTo>
                    <a:pt x="35" y="0"/>
                  </a:lnTo>
                  <a:lnTo>
                    <a:pt x="43" y="0"/>
                  </a:lnTo>
                  <a:lnTo>
                    <a:pt x="52" y="1"/>
                  </a:lnTo>
                  <a:lnTo>
                    <a:pt x="59" y="4"/>
                  </a:lnTo>
                  <a:lnTo>
                    <a:pt x="66" y="8"/>
                  </a:lnTo>
                  <a:lnTo>
                    <a:pt x="73" y="12"/>
                  </a:lnTo>
                  <a:lnTo>
                    <a:pt x="77" y="20"/>
                  </a:lnTo>
                  <a:lnTo>
                    <a:pt x="82" y="28"/>
                  </a:lnTo>
                  <a:lnTo>
                    <a:pt x="106" y="92"/>
                  </a:lnTo>
                  <a:lnTo>
                    <a:pt x="106" y="92"/>
                  </a:lnTo>
                  <a:lnTo>
                    <a:pt x="107" y="100"/>
                  </a:lnTo>
                  <a:lnTo>
                    <a:pt x="108" y="108"/>
                  </a:lnTo>
                  <a:lnTo>
                    <a:pt x="107" y="117"/>
                  </a:lnTo>
                  <a:lnTo>
                    <a:pt x="104" y="124"/>
                  </a:lnTo>
                  <a:lnTo>
                    <a:pt x="100" y="131"/>
                  </a:lnTo>
                  <a:lnTo>
                    <a:pt x="94" y="137"/>
                  </a:lnTo>
                  <a:lnTo>
                    <a:pt x="87" y="142"/>
                  </a:lnTo>
                  <a:lnTo>
                    <a:pt x="80" y="147"/>
                  </a:lnTo>
                  <a:lnTo>
                    <a:pt x="80" y="147"/>
                  </a:lnTo>
                  <a:lnTo>
                    <a:pt x="73" y="148"/>
                  </a:lnTo>
                  <a:lnTo>
                    <a:pt x="66" y="148"/>
                  </a:lnTo>
                  <a:lnTo>
                    <a:pt x="66" y="148"/>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0" name="Freeform 29">
              <a:extLst>
                <a:ext uri="{FF2B5EF4-FFF2-40B4-BE49-F238E27FC236}">
                  <a16:creationId xmlns:a16="http://schemas.microsoft.com/office/drawing/2014/main" id="{5FB6EC3B-76D0-4862-8487-A1C2B9BAC300}"/>
                </a:ext>
              </a:extLst>
            </p:cNvPr>
            <p:cNvSpPr>
              <a:spLocks/>
            </p:cNvSpPr>
            <p:nvPr/>
          </p:nvSpPr>
          <p:spPr bwMode="auto">
            <a:xfrm>
              <a:off x="2101850" y="3678238"/>
              <a:ext cx="298450" cy="576263"/>
            </a:xfrm>
            <a:custGeom>
              <a:avLst/>
              <a:gdLst>
                <a:gd name="T0" fmla="*/ 146 w 188"/>
                <a:gd name="T1" fmla="*/ 363 h 363"/>
                <a:gd name="T2" fmla="*/ 146 w 188"/>
                <a:gd name="T3" fmla="*/ 363 h 363"/>
                <a:gd name="T4" fmla="*/ 139 w 188"/>
                <a:gd name="T5" fmla="*/ 363 h 363"/>
                <a:gd name="T6" fmla="*/ 133 w 188"/>
                <a:gd name="T7" fmla="*/ 361 h 363"/>
                <a:gd name="T8" fmla="*/ 127 w 188"/>
                <a:gd name="T9" fmla="*/ 358 h 363"/>
                <a:gd name="T10" fmla="*/ 122 w 188"/>
                <a:gd name="T11" fmla="*/ 356 h 363"/>
                <a:gd name="T12" fmla="*/ 116 w 188"/>
                <a:gd name="T13" fmla="*/ 351 h 363"/>
                <a:gd name="T14" fmla="*/ 112 w 188"/>
                <a:gd name="T15" fmla="*/ 347 h 363"/>
                <a:gd name="T16" fmla="*/ 109 w 188"/>
                <a:gd name="T17" fmla="*/ 342 h 363"/>
                <a:gd name="T18" fmla="*/ 106 w 188"/>
                <a:gd name="T19" fmla="*/ 336 h 363"/>
                <a:gd name="T20" fmla="*/ 3 w 188"/>
                <a:gd name="T21" fmla="*/ 56 h 363"/>
                <a:gd name="T22" fmla="*/ 3 w 188"/>
                <a:gd name="T23" fmla="*/ 56 h 363"/>
                <a:gd name="T24" fmla="*/ 2 w 188"/>
                <a:gd name="T25" fmla="*/ 48 h 363"/>
                <a:gd name="T26" fmla="*/ 0 w 188"/>
                <a:gd name="T27" fmla="*/ 41 h 363"/>
                <a:gd name="T28" fmla="*/ 2 w 188"/>
                <a:gd name="T29" fmla="*/ 32 h 363"/>
                <a:gd name="T30" fmla="*/ 4 w 188"/>
                <a:gd name="T31" fmla="*/ 24 h 363"/>
                <a:gd name="T32" fmla="*/ 9 w 188"/>
                <a:gd name="T33" fmla="*/ 17 h 363"/>
                <a:gd name="T34" fmla="*/ 14 w 188"/>
                <a:gd name="T35" fmla="*/ 11 h 363"/>
                <a:gd name="T36" fmla="*/ 20 w 188"/>
                <a:gd name="T37" fmla="*/ 5 h 363"/>
                <a:gd name="T38" fmla="*/ 28 w 188"/>
                <a:gd name="T39" fmla="*/ 3 h 363"/>
                <a:gd name="T40" fmla="*/ 28 w 188"/>
                <a:gd name="T41" fmla="*/ 3 h 363"/>
                <a:gd name="T42" fmla="*/ 37 w 188"/>
                <a:gd name="T43" fmla="*/ 0 h 363"/>
                <a:gd name="T44" fmla="*/ 45 w 188"/>
                <a:gd name="T45" fmla="*/ 0 h 363"/>
                <a:gd name="T46" fmla="*/ 52 w 188"/>
                <a:gd name="T47" fmla="*/ 1 h 363"/>
                <a:gd name="T48" fmla="*/ 61 w 188"/>
                <a:gd name="T49" fmla="*/ 4 h 363"/>
                <a:gd name="T50" fmla="*/ 68 w 188"/>
                <a:gd name="T51" fmla="*/ 8 h 363"/>
                <a:gd name="T52" fmla="*/ 74 w 188"/>
                <a:gd name="T53" fmla="*/ 13 h 363"/>
                <a:gd name="T54" fmla="*/ 79 w 188"/>
                <a:gd name="T55" fmla="*/ 20 h 363"/>
                <a:gd name="T56" fmla="*/ 82 w 188"/>
                <a:gd name="T57" fmla="*/ 28 h 363"/>
                <a:gd name="T58" fmla="*/ 185 w 188"/>
                <a:gd name="T59" fmla="*/ 306 h 363"/>
                <a:gd name="T60" fmla="*/ 185 w 188"/>
                <a:gd name="T61" fmla="*/ 306 h 363"/>
                <a:gd name="T62" fmla="*/ 188 w 188"/>
                <a:gd name="T63" fmla="*/ 315 h 363"/>
                <a:gd name="T64" fmla="*/ 188 w 188"/>
                <a:gd name="T65" fmla="*/ 323 h 363"/>
                <a:gd name="T66" fmla="*/ 187 w 188"/>
                <a:gd name="T67" fmla="*/ 330 h 363"/>
                <a:gd name="T68" fmla="*/ 184 w 188"/>
                <a:gd name="T69" fmla="*/ 339 h 363"/>
                <a:gd name="T70" fmla="*/ 180 w 188"/>
                <a:gd name="T71" fmla="*/ 346 h 363"/>
                <a:gd name="T72" fmla="*/ 174 w 188"/>
                <a:gd name="T73" fmla="*/ 351 h 363"/>
                <a:gd name="T74" fmla="*/ 168 w 188"/>
                <a:gd name="T75" fmla="*/ 357 h 363"/>
                <a:gd name="T76" fmla="*/ 160 w 188"/>
                <a:gd name="T77" fmla="*/ 360 h 363"/>
                <a:gd name="T78" fmla="*/ 160 w 188"/>
                <a:gd name="T79" fmla="*/ 360 h 363"/>
                <a:gd name="T80" fmla="*/ 153 w 188"/>
                <a:gd name="T81" fmla="*/ 363 h 363"/>
                <a:gd name="T82" fmla="*/ 146 w 188"/>
                <a:gd name="T83" fmla="*/ 363 h 363"/>
                <a:gd name="T84" fmla="*/ 146 w 188"/>
                <a:gd name="T85"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363">
                  <a:moveTo>
                    <a:pt x="146" y="363"/>
                  </a:moveTo>
                  <a:lnTo>
                    <a:pt x="146" y="363"/>
                  </a:lnTo>
                  <a:lnTo>
                    <a:pt x="139" y="363"/>
                  </a:lnTo>
                  <a:lnTo>
                    <a:pt x="133" y="361"/>
                  </a:lnTo>
                  <a:lnTo>
                    <a:pt x="127" y="358"/>
                  </a:lnTo>
                  <a:lnTo>
                    <a:pt x="122" y="356"/>
                  </a:lnTo>
                  <a:lnTo>
                    <a:pt x="116" y="351"/>
                  </a:lnTo>
                  <a:lnTo>
                    <a:pt x="112" y="347"/>
                  </a:lnTo>
                  <a:lnTo>
                    <a:pt x="109" y="342"/>
                  </a:lnTo>
                  <a:lnTo>
                    <a:pt x="106" y="336"/>
                  </a:lnTo>
                  <a:lnTo>
                    <a:pt x="3" y="56"/>
                  </a:lnTo>
                  <a:lnTo>
                    <a:pt x="3" y="56"/>
                  </a:lnTo>
                  <a:lnTo>
                    <a:pt x="2" y="48"/>
                  </a:lnTo>
                  <a:lnTo>
                    <a:pt x="0" y="41"/>
                  </a:lnTo>
                  <a:lnTo>
                    <a:pt x="2" y="32"/>
                  </a:lnTo>
                  <a:lnTo>
                    <a:pt x="4" y="24"/>
                  </a:lnTo>
                  <a:lnTo>
                    <a:pt x="9" y="17"/>
                  </a:lnTo>
                  <a:lnTo>
                    <a:pt x="14" y="11"/>
                  </a:lnTo>
                  <a:lnTo>
                    <a:pt x="20" y="5"/>
                  </a:lnTo>
                  <a:lnTo>
                    <a:pt x="28" y="3"/>
                  </a:lnTo>
                  <a:lnTo>
                    <a:pt x="28" y="3"/>
                  </a:lnTo>
                  <a:lnTo>
                    <a:pt x="37" y="0"/>
                  </a:lnTo>
                  <a:lnTo>
                    <a:pt x="45" y="0"/>
                  </a:lnTo>
                  <a:lnTo>
                    <a:pt x="52" y="1"/>
                  </a:lnTo>
                  <a:lnTo>
                    <a:pt x="61" y="4"/>
                  </a:lnTo>
                  <a:lnTo>
                    <a:pt x="68" y="8"/>
                  </a:lnTo>
                  <a:lnTo>
                    <a:pt x="74" y="13"/>
                  </a:lnTo>
                  <a:lnTo>
                    <a:pt x="79" y="20"/>
                  </a:lnTo>
                  <a:lnTo>
                    <a:pt x="82" y="28"/>
                  </a:lnTo>
                  <a:lnTo>
                    <a:pt x="185" y="306"/>
                  </a:lnTo>
                  <a:lnTo>
                    <a:pt x="185" y="306"/>
                  </a:lnTo>
                  <a:lnTo>
                    <a:pt x="188" y="315"/>
                  </a:lnTo>
                  <a:lnTo>
                    <a:pt x="188" y="323"/>
                  </a:lnTo>
                  <a:lnTo>
                    <a:pt x="187" y="330"/>
                  </a:lnTo>
                  <a:lnTo>
                    <a:pt x="184" y="339"/>
                  </a:lnTo>
                  <a:lnTo>
                    <a:pt x="180" y="346"/>
                  </a:lnTo>
                  <a:lnTo>
                    <a:pt x="174" y="351"/>
                  </a:lnTo>
                  <a:lnTo>
                    <a:pt x="168" y="357"/>
                  </a:lnTo>
                  <a:lnTo>
                    <a:pt x="160" y="360"/>
                  </a:lnTo>
                  <a:lnTo>
                    <a:pt x="160" y="360"/>
                  </a:lnTo>
                  <a:lnTo>
                    <a:pt x="153" y="363"/>
                  </a:lnTo>
                  <a:lnTo>
                    <a:pt x="146" y="363"/>
                  </a:lnTo>
                  <a:lnTo>
                    <a:pt x="146" y="36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1" name="Freeform 30">
              <a:extLst>
                <a:ext uri="{FF2B5EF4-FFF2-40B4-BE49-F238E27FC236}">
                  <a16:creationId xmlns:a16="http://schemas.microsoft.com/office/drawing/2014/main" id="{E0D541E2-8710-4004-B372-550FA3E741BE}"/>
                </a:ext>
              </a:extLst>
            </p:cNvPr>
            <p:cNvSpPr>
              <a:spLocks/>
            </p:cNvSpPr>
            <p:nvPr/>
          </p:nvSpPr>
          <p:spPr bwMode="auto">
            <a:xfrm>
              <a:off x="1452563" y="3922713"/>
              <a:ext cx="134938" cy="717550"/>
            </a:xfrm>
            <a:custGeom>
              <a:avLst/>
              <a:gdLst>
                <a:gd name="T0" fmla="*/ 42 w 85"/>
                <a:gd name="T1" fmla="*/ 452 h 452"/>
                <a:gd name="T2" fmla="*/ 42 w 85"/>
                <a:gd name="T3" fmla="*/ 452 h 452"/>
                <a:gd name="T4" fmla="*/ 34 w 85"/>
                <a:gd name="T5" fmla="*/ 450 h 452"/>
                <a:gd name="T6" fmla="*/ 25 w 85"/>
                <a:gd name="T7" fmla="*/ 449 h 452"/>
                <a:gd name="T8" fmla="*/ 18 w 85"/>
                <a:gd name="T9" fmla="*/ 445 h 452"/>
                <a:gd name="T10" fmla="*/ 13 w 85"/>
                <a:gd name="T11" fmla="*/ 439 h 452"/>
                <a:gd name="T12" fmla="*/ 7 w 85"/>
                <a:gd name="T13" fmla="*/ 433 h 452"/>
                <a:gd name="T14" fmla="*/ 3 w 85"/>
                <a:gd name="T15" fmla="*/ 426 h 452"/>
                <a:gd name="T16" fmla="*/ 1 w 85"/>
                <a:gd name="T17" fmla="*/ 418 h 452"/>
                <a:gd name="T18" fmla="*/ 0 w 85"/>
                <a:gd name="T19" fmla="*/ 409 h 452"/>
                <a:gd name="T20" fmla="*/ 0 w 85"/>
                <a:gd name="T21" fmla="*/ 42 h 452"/>
                <a:gd name="T22" fmla="*/ 0 w 85"/>
                <a:gd name="T23" fmla="*/ 42 h 452"/>
                <a:gd name="T24" fmla="*/ 1 w 85"/>
                <a:gd name="T25" fmla="*/ 34 h 452"/>
                <a:gd name="T26" fmla="*/ 3 w 85"/>
                <a:gd name="T27" fmla="*/ 25 h 452"/>
                <a:gd name="T28" fmla="*/ 7 w 85"/>
                <a:gd name="T29" fmla="*/ 18 h 452"/>
                <a:gd name="T30" fmla="*/ 13 w 85"/>
                <a:gd name="T31" fmla="*/ 12 h 452"/>
                <a:gd name="T32" fmla="*/ 18 w 85"/>
                <a:gd name="T33" fmla="*/ 7 h 452"/>
                <a:gd name="T34" fmla="*/ 25 w 85"/>
                <a:gd name="T35" fmla="*/ 3 h 452"/>
                <a:gd name="T36" fmla="*/ 34 w 85"/>
                <a:gd name="T37" fmla="*/ 1 h 452"/>
                <a:gd name="T38" fmla="*/ 42 w 85"/>
                <a:gd name="T39" fmla="*/ 0 h 452"/>
                <a:gd name="T40" fmla="*/ 42 w 85"/>
                <a:gd name="T41" fmla="*/ 0 h 452"/>
                <a:gd name="T42" fmla="*/ 51 w 85"/>
                <a:gd name="T43" fmla="*/ 1 h 452"/>
                <a:gd name="T44" fmla="*/ 59 w 85"/>
                <a:gd name="T45" fmla="*/ 3 h 452"/>
                <a:gd name="T46" fmla="*/ 66 w 85"/>
                <a:gd name="T47" fmla="*/ 7 h 452"/>
                <a:gd name="T48" fmla="*/ 72 w 85"/>
                <a:gd name="T49" fmla="*/ 12 h 452"/>
                <a:gd name="T50" fmla="*/ 77 w 85"/>
                <a:gd name="T51" fmla="*/ 18 h 452"/>
                <a:gd name="T52" fmla="*/ 82 w 85"/>
                <a:gd name="T53" fmla="*/ 25 h 452"/>
                <a:gd name="T54" fmla="*/ 83 w 85"/>
                <a:gd name="T55" fmla="*/ 34 h 452"/>
                <a:gd name="T56" fmla="*/ 85 w 85"/>
                <a:gd name="T57" fmla="*/ 42 h 452"/>
                <a:gd name="T58" fmla="*/ 85 w 85"/>
                <a:gd name="T59" fmla="*/ 409 h 452"/>
                <a:gd name="T60" fmla="*/ 85 w 85"/>
                <a:gd name="T61" fmla="*/ 409 h 452"/>
                <a:gd name="T62" fmla="*/ 83 w 85"/>
                <a:gd name="T63" fmla="*/ 418 h 452"/>
                <a:gd name="T64" fmla="*/ 82 w 85"/>
                <a:gd name="T65" fmla="*/ 426 h 452"/>
                <a:gd name="T66" fmla="*/ 77 w 85"/>
                <a:gd name="T67" fmla="*/ 433 h 452"/>
                <a:gd name="T68" fmla="*/ 72 w 85"/>
                <a:gd name="T69" fmla="*/ 439 h 452"/>
                <a:gd name="T70" fmla="*/ 66 w 85"/>
                <a:gd name="T71" fmla="*/ 445 h 452"/>
                <a:gd name="T72" fmla="*/ 59 w 85"/>
                <a:gd name="T73" fmla="*/ 449 h 452"/>
                <a:gd name="T74" fmla="*/ 51 w 85"/>
                <a:gd name="T75" fmla="*/ 450 h 452"/>
                <a:gd name="T76" fmla="*/ 42 w 85"/>
                <a:gd name="T77" fmla="*/ 452 h 452"/>
                <a:gd name="T78" fmla="*/ 42 w 85"/>
                <a:gd name="T79" fmla="*/ 45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452">
                  <a:moveTo>
                    <a:pt x="42" y="452"/>
                  </a:moveTo>
                  <a:lnTo>
                    <a:pt x="42" y="452"/>
                  </a:lnTo>
                  <a:lnTo>
                    <a:pt x="34" y="450"/>
                  </a:lnTo>
                  <a:lnTo>
                    <a:pt x="25" y="449"/>
                  </a:lnTo>
                  <a:lnTo>
                    <a:pt x="18" y="445"/>
                  </a:lnTo>
                  <a:lnTo>
                    <a:pt x="13" y="439"/>
                  </a:lnTo>
                  <a:lnTo>
                    <a:pt x="7" y="433"/>
                  </a:lnTo>
                  <a:lnTo>
                    <a:pt x="3" y="426"/>
                  </a:lnTo>
                  <a:lnTo>
                    <a:pt x="1" y="418"/>
                  </a:lnTo>
                  <a:lnTo>
                    <a:pt x="0" y="409"/>
                  </a:lnTo>
                  <a:lnTo>
                    <a:pt x="0" y="42"/>
                  </a:lnTo>
                  <a:lnTo>
                    <a:pt x="0" y="42"/>
                  </a:lnTo>
                  <a:lnTo>
                    <a:pt x="1" y="34"/>
                  </a:lnTo>
                  <a:lnTo>
                    <a:pt x="3" y="25"/>
                  </a:lnTo>
                  <a:lnTo>
                    <a:pt x="7" y="18"/>
                  </a:lnTo>
                  <a:lnTo>
                    <a:pt x="13" y="12"/>
                  </a:lnTo>
                  <a:lnTo>
                    <a:pt x="18" y="7"/>
                  </a:lnTo>
                  <a:lnTo>
                    <a:pt x="25" y="3"/>
                  </a:lnTo>
                  <a:lnTo>
                    <a:pt x="34" y="1"/>
                  </a:lnTo>
                  <a:lnTo>
                    <a:pt x="42" y="0"/>
                  </a:lnTo>
                  <a:lnTo>
                    <a:pt x="42" y="0"/>
                  </a:lnTo>
                  <a:lnTo>
                    <a:pt x="51" y="1"/>
                  </a:lnTo>
                  <a:lnTo>
                    <a:pt x="59" y="3"/>
                  </a:lnTo>
                  <a:lnTo>
                    <a:pt x="66" y="7"/>
                  </a:lnTo>
                  <a:lnTo>
                    <a:pt x="72" y="12"/>
                  </a:lnTo>
                  <a:lnTo>
                    <a:pt x="77" y="18"/>
                  </a:lnTo>
                  <a:lnTo>
                    <a:pt x="82" y="25"/>
                  </a:lnTo>
                  <a:lnTo>
                    <a:pt x="83" y="34"/>
                  </a:lnTo>
                  <a:lnTo>
                    <a:pt x="85" y="42"/>
                  </a:lnTo>
                  <a:lnTo>
                    <a:pt x="85" y="409"/>
                  </a:lnTo>
                  <a:lnTo>
                    <a:pt x="85" y="409"/>
                  </a:lnTo>
                  <a:lnTo>
                    <a:pt x="83" y="418"/>
                  </a:lnTo>
                  <a:lnTo>
                    <a:pt x="82" y="426"/>
                  </a:lnTo>
                  <a:lnTo>
                    <a:pt x="77" y="433"/>
                  </a:lnTo>
                  <a:lnTo>
                    <a:pt x="72" y="439"/>
                  </a:lnTo>
                  <a:lnTo>
                    <a:pt x="66" y="445"/>
                  </a:lnTo>
                  <a:lnTo>
                    <a:pt x="59" y="449"/>
                  </a:lnTo>
                  <a:lnTo>
                    <a:pt x="51" y="450"/>
                  </a:lnTo>
                  <a:lnTo>
                    <a:pt x="42" y="452"/>
                  </a:lnTo>
                  <a:lnTo>
                    <a:pt x="42" y="452"/>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2" name="Freeform 31">
              <a:extLst>
                <a:ext uri="{FF2B5EF4-FFF2-40B4-BE49-F238E27FC236}">
                  <a16:creationId xmlns:a16="http://schemas.microsoft.com/office/drawing/2014/main" id="{EB473711-75C4-4D90-92CD-6BF0491D1F76}"/>
                </a:ext>
              </a:extLst>
            </p:cNvPr>
            <p:cNvSpPr>
              <a:spLocks/>
            </p:cNvSpPr>
            <p:nvPr/>
          </p:nvSpPr>
          <p:spPr bwMode="auto">
            <a:xfrm>
              <a:off x="2878138" y="1955800"/>
              <a:ext cx="338138" cy="533400"/>
            </a:xfrm>
            <a:custGeom>
              <a:avLst/>
              <a:gdLst>
                <a:gd name="T0" fmla="*/ 42 w 213"/>
                <a:gd name="T1" fmla="*/ 336 h 336"/>
                <a:gd name="T2" fmla="*/ 42 w 213"/>
                <a:gd name="T3" fmla="*/ 336 h 336"/>
                <a:gd name="T4" fmla="*/ 32 w 213"/>
                <a:gd name="T5" fmla="*/ 335 h 336"/>
                <a:gd name="T6" fmla="*/ 22 w 213"/>
                <a:gd name="T7" fmla="*/ 332 h 336"/>
                <a:gd name="T8" fmla="*/ 22 w 213"/>
                <a:gd name="T9" fmla="*/ 332 h 336"/>
                <a:gd name="T10" fmla="*/ 15 w 213"/>
                <a:gd name="T11" fmla="*/ 328 h 336"/>
                <a:gd name="T12" fmla="*/ 10 w 213"/>
                <a:gd name="T13" fmla="*/ 321 h 336"/>
                <a:gd name="T14" fmla="*/ 4 w 213"/>
                <a:gd name="T15" fmla="*/ 315 h 336"/>
                <a:gd name="T16" fmla="*/ 1 w 213"/>
                <a:gd name="T17" fmla="*/ 307 h 336"/>
                <a:gd name="T18" fmla="*/ 0 w 213"/>
                <a:gd name="T19" fmla="*/ 300 h 336"/>
                <a:gd name="T20" fmla="*/ 0 w 213"/>
                <a:gd name="T21" fmla="*/ 291 h 336"/>
                <a:gd name="T22" fmla="*/ 1 w 213"/>
                <a:gd name="T23" fmla="*/ 283 h 336"/>
                <a:gd name="T24" fmla="*/ 4 w 213"/>
                <a:gd name="T25" fmla="*/ 276 h 336"/>
                <a:gd name="T26" fmla="*/ 134 w 213"/>
                <a:gd name="T27" fmla="*/ 24 h 336"/>
                <a:gd name="T28" fmla="*/ 134 w 213"/>
                <a:gd name="T29" fmla="*/ 24 h 336"/>
                <a:gd name="T30" fmla="*/ 138 w 213"/>
                <a:gd name="T31" fmla="*/ 16 h 336"/>
                <a:gd name="T32" fmla="*/ 144 w 213"/>
                <a:gd name="T33" fmla="*/ 10 h 336"/>
                <a:gd name="T34" fmla="*/ 151 w 213"/>
                <a:gd name="T35" fmla="*/ 6 h 336"/>
                <a:gd name="T36" fmla="*/ 158 w 213"/>
                <a:gd name="T37" fmla="*/ 3 h 336"/>
                <a:gd name="T38" fmla="*/ 166 w 213"/>
                <a:gd name="T39" fmla="*/ 2 h 336"/>
                <a:gd name="T40" fmla="*/ 175 w 213"/>
                <a:gd name="T41" fmla="*/ 0 h 336"/>
                <a:gd name="T42" fmla="*/ 183 w 213"/>
                <a:gd name="T43" fmla="*/ 2 h 336"/>
                <a:gd name="T44" fmla="*/ 190 w 213"/>
                <a:gd name="T45" fmla="*/ 6 h 336"/>
                <a:gd name="T46" fmla="*/ 190 w 213"/>
                <a:gd name="T47" fmla="*/ 6 h 336"/>
                <a:gd name="T48" fmla="*/ 197 w 213"/>
                <a:gd name="T49" fmla="*/ 10 h 336"/>
                <a:gd name="T50" fmla="*/ 204 w 213"/>
                <a:gd name="T51" fmla="*/ 16 h 336"/>
                <a:gd name="T52" fmla="*/ 209 w 213"/>
                <a:gd name="T53" fmla="*/ 23 h 336"/>
                <a:gd name="T54" fmla="*/ 211 w 213"/>
                <a:gd name="T55" fmla="*/ 30 h 336"/>
                <a:gd name="T56" fmla="*/ 213 w 213"/>
                <a:gd name="T57" fmla="*/ 39 h 336"/>
                <a:gd name="T58" fmla="*/ 213 w 213"/>
                <a:gd name="T59" fmla="*/ 47 h 336"/>
                <a:gd name="T60" fmla="*/ 211 w 213"/>
                <a:gd name="T61" fmla="*/ 54 h 336"/>
                <a:gd name="T62" fmla="*/ 209 w 213"/>
                <a:gd name="T63" fmla="*/ 63 h 336"/>
                <a:gd name="T64" fmla="*/ 79 w 213"/>
                <a:gd name="T65" fmla="*/ 314 h 336"/>
                <a:gd name="T66" fmla="*/ 79 w 213"/>
                <a:gd name="T67" fmla="*/ 314 h 336"/>
                <a:gd name="T68" fmla="*/ 76 w 213"/>
                <a:gd name="T69" fmla="*/ 320 h 336"/>
                <a:gd name="T70" fmla="*/ 73 w 213"/>
                <a:gd name="T71" fmla="*/ 324 h 336"/>
                <a:gd name="T72" fmla="*/ 63 w 213"/>
                <a:gd name="T73" fmla="*/ 331 h 336"/>
                <a:gd name="T74" fmla="*/ 53 w 213"/>
                <a:gd name="T75" fmla="*/ 335 h 336"/>
                <a:gd name="T76" fmla="*/ 42 w 213"/>
                <a:gd name="T77" fmla="*/ 336 h 336"/>
                <a:gd name="T78" fmla="*/ 42 w 213"/>
                <a:gd name="T79"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3" h="336">
                  <a:moveTo>
                    <a:pt x="42" y="336"/>
                  </a:moveTo>
                  <a:lnTo>
                    <a:pt x="42" y="336"/>
                  </a:lnTo>
                  <a:lnTo>
                    <a:pt x="32" y="335"/>
                  </a:lnTo>
                  <a:lnTo>
                    <a:pt x="22" y="332"/>
                  </a:lnTo>
                  <a:lnTo>
                    <a:pt x="22" y="332"/>
                  </a:lnTo>
                  <a:lnTo>
                    <a:pt x="15" y="328"/>
                  </a:lnTo>
                  <a:lnTo>
                    <a:pt x="10" y="321"/>
                  </a:lnTo>
                  <a:lnTo>
                    <a:pt x="4" y="315"/>
                  </a:lnTo>
                  <a:lnTo>
                    <a:pt x="1" y="307"/>
                  </a:lnTo>
                  <a:lnTo>
                    <a:pt x="0" y="300"/>
                  </a:lnTo>
                  <a:lnTo>
                    <a:pt x="0" y="291"/>
                  </a:lnTo>
                  <a:lnTo>
                    <a:pt x="1" y="283"/>
                  </a:lnTo>
                  <a:lnTo>
                    <a:pt x="4" y="276"/>
                  </a:lnTo>
                  <a:lnTo>
                    <a:pt x="134" y="24"/>
                  </a:lnTo>
                  <a:lnTo>
                    <a:pt x="134" y="24"/>
                  </a:lnTo>
                  <a:lnTo>
                    <a:pt x="138" y="16"/>
                  </a:lnTo>
                  <a:lnTo>
                    <a:pt x="144" y="10"/>
                  </a:lnTo>
                  <a:lnTo>
                    <a:pt x="151" y="6"/>
                  </a:lnTo>
                  <a:lnTo>
                    <a:pt x="158" y="3"/>
                  </a:lnTo>
                  <a:lnTo>
                    <a:pt x="166" y="2"/>
                  </a:lnTo>
                  <a:lnTo>
                    <a:pt x="175" y="0"/>
                  </a:lnTo>
                  <a:lnTo>
                    <a:pt x="183" y="2"/>
                  </a:lnTo>
                  <a:lnTo>
                    <a:pt x="190" y="6"/>
                  </a:lnTo>
                  <a:lnTo>
                    <a:pt x="190" y="6"/>
                  </a:lnTo>
                  <a:lnTo>
                    <a:pt x="197" y="10"/>
                  </a:lnTo>
                  <a:lnTo>
                    <a:pt x="204" y="16"/>
                  </a:lnTo>
                  <a:lnTo>
                    <a:pt x="209" y="23"/>
                  </a:lnTo>
                  <a:lnTo>
                    <a:pt x="211" y="30"/>
                  </a:lnTo>
                  <a:lnTo>
                    <a:pt x="213" y="39"/>
                  </a:lnTo>
                  <a:lnTo>
                    <a:pt x="213" y="47"/>
                  </a:lnTo>
                  <a:lnTo>
                    <a:pt x="211" y="54"/>
                  </a:lnTo>
                  <a:lnTo>
                    <a:pt x="209" y="63"/>
                  </a:lnTo>
                  <a:lnTo>
                    <a:pt x="79" y="314"/>
                  </a:lnTo>
                  <a:lnTo>
                    <a:pt x="79" y="314"/>
                  </a:lnTo>
                  <a:lnTo>
                    <a:pt x="76" y="320"/>
                  </a:lnTo>
                  <a:lnTo>
                    <a:pt x="73" y="324"/>
                  </a:lnTo>
                  <a:lnTo>
                    <a:pt x="63" y="331"/>
                  </a:lnTo>
                  <a:lnTo>
                    <a:pt x="53" y="335"/>
                  </a:lnTo>
                  <a:lnTo>
                    <a:pt x="42" y="336"/>
                  </a:lnTo>
                  <a:lnTo>
                    <a:pt x="42" y="3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3" name="Freeform 32">
              <a:extLst>
                <a:ext uri="{FF2B5EF4-FFF2-40B4-BE49-F238E27FC236}">
                  <a16:creationId xmlns:a16="http://schemas.microsoft.com/office/drawing/2014/main" id="{A6D11060-5C8D-4E77-A8FD-10EDF9C5D7E5}"/>
                </a:ext>
              </a:extLst>
            </p:cNvPr>
            <p:cNvSpPr>
              <a:spLocks/>
            </p:cNvSpPr>
            <p:nvPr/>
          </p:nvSpPr>
          <p:spPr bwMode="auto">
            <a:xfrm>
              <a:off x="1636713" y="3236913"/>
              <a:ext cx="681038" cy="133350"/>
            </a:xfrm>
            <a:custGeom>
              <a:avLst/>
              <a:gdLst>
                <a:gd name="T0" fmla="*/ 386 w 429"/>
                <a:gd name="T1" fmla="*/ 84 h 84"/>
                <a:gd name="T2" fmla="*/ 42 w 429"/>
                <a:gd name="T3" fmla="*/ 84 h 84"/>
                <a:gd name="T4" fmla="*/ 42 w 429"/>
                <a:gd name="T5" fmla="*/ 84 h 84"/>
                <a:gd name="T6" fmla="*/ 33 w 429"/>
                <a:gd name="T7" fmla="*/ 83 h 84"/>
                <a:gd name="T8" fmla="*/ 25 w 429"/>
                <a:gd name="T9" fmla="*/ 82 h 84"/>
                <a:gd name="T10" fmla="*/ 18 w 429"/>
                <a:gd name="T11" fmla="*/ 77 h 84"/>
                <a:gd name="T12" fmla="*/ 12 w 429"/>
                <a:gd name="T13" fmla="*/ 72 h 84"/>
                <a:gd name="T14" fmla="*/ 7 w 429"/>
                <a:gd name="T15" fmla="*/ 66 h 84"/>
                <a:gd name="T16" fmla="*/ 2 w 429"/>
                <a:gd name="T17" fmla="*/ 59 h 84"/>
                <a:gd name="T18" fmla="*/ 1 w 429"/>
                <a:gd name="T19" fmla="*/ 50 h 84"/>
                <a:gd name="T20" fmla="*/ 0 w 429"/>
                <a:gd name="T21" fmla="*/ 42 h 84"/>
                <a:gd name="T22" fmla="*/ 0 w 429"/>
                <a:gd name="T23" fmla="*/ 42 h 84"/>
                <a:gd name="T24" fmla="*/ 1 w 429"/>
                <a:gd name="T25" fmla="*/ 34 h 84"/>
                <a:gd name="T26" fmla="*/ 2 w 429"/>
                <a:gd name="T27" fmla="*/ 25 h 84"/>
                <a:gd name="T28" fmla="*/ 7 w 429"/>
                <a:gd name="T29" fmla="*/ 18 h 84"/>
                <a:gd name="T30" fmla="*/ 12 w 429"/>
                <a:gd name="T31" fmla="*/ 12 h 84"/>
                <a:gd name="T32" fmla="*/ 18 w 429"/>
                <a:gd name="T33" fmla="*/ 7 h 84"/>
                <a:gd name="T34" fmla="*/ 25 w 429"/>
                <a:gd name="T35" fmla="*/ 2 h 84"/>
                <a:gd name="T36" fmla="*/ 33 w 429"/>
                <a:gd name="T37" fmla="*/ 1 h 84"/>
                <a:gd name="T38" fmla="*/ 42 w 429"/>
                <a:gd name="T39" fmla="*/ 0 h 84"/>
                <a:gd name="T40" fmla="*/ 386 w 429"/>
                <a:gd name="T41" fmla="*/ 0 h 84"/>
                <a:gd name="T42" fmla="*/ 386 w 429"/>
                <a:gd name="T43" fmla="*/ 0 h 84"/>
                <a:gd name="T44" fmla="*/ 395 w 429"/>
                <a:gd name="T45" fmla="*/ 1 h 84"/>
                <a:gd name="T46" fmla="*/ 403 w 429"/>
                <a:gd name="T47" fmla="*/ 2 h 84"/>
                <a:gd name="T48" fmla="*/ 410 w 429"/>
                <a:gd name="T49" fmla="*/ 7 h 84"/>
                <a:gd name="T50" fmla="*/ 416 w 429"/>
                <a:gd name="T51" fmla="*/ 12 h 84"/>
                <a:gd name="T52" fmla="*/ 422 w 429"/>
                <a:gd name="T53" fmla="*/ 18 h 84"/>
                <a:gd name="T54" fmla="*/ 426 w 429"/>
                <a:gd name="T55" fmla="*/ 25 h 84"/>
                <a:gd name="T56" fmla="*/ 427 w 429"/>
                <a:gd name="T57" fmla="*/ 34 h 84"/>
                <a:gd name="T58" fmla="*/ 429 w 429"/>
                <a:gd name="T59" fmla="*/ 42 h 84"/>
                <a:gd name="T60" fmla="*/ 429 w 429"/>
                <a:gd name="T61" fmla="*/ 42 h 84"/>
                <a:gd name="T62" fmla="*/ 427 w 429"/>
                <a:gd name="T63" fmla="*/ 50 h 84"/>
                <a:gd name="T64" fmla="*/ 426 w 429"/>
                <a:gd name="T65" fmla="*/ 59 h 84"/>
                <a:gd name="T66" fmla="*/ 422 w 429"/>
                <a:gd name="T67" fmla="*/ 66 h 84"/>
                <a:gd name="T68" fmla="*/ 416 w 429"/>
                <a:gd name="T69" fmla="*/ 72 h 84"/>
                <a:gd name="T70" fmla="*/ 410 w 429"/>
                <a:gd name="T71" fmla="*/ 77 h 84"/>
                <a:gd name="T72" fmla="*/ 403 w 429"/>
                <a:gd name="T73" fmla="*/ 82 h 84"/>
                <a:gd name="T74" fmla="*/ 395 w 429"/>
                <a:gd name="T75" fmla="*/ 83 h 84"/>
                <a:gd name="T76" fmla="*/ 386 w 429"/>
                <a:gd name="T77" fmla="*/ 84 h 84"/>
                <a:gd name="T78" fmla="*/ 386 w 429"/>
                <a:gd name="T7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9" h="84">
                  <a:moveTo>
                    <a:pt x="386" y="84"/>
                  </a:moveTo>
                  <a:lnTo>
                    <a:pt x="42" y="84"/>
                  </a:lnTo>
                  <a:lnTo>
                    <a:pt x="42" y="84"/>
                  </a:lnTo>
                  <a:lnTo>
                    <a:pt x="33" y="83"/>
                  </a:lnTo>
                  <a:lnTo>
                    <a:pt x="25" y="82"/>
                  </a:lnTo>
                  <a:lnTo>
                    <a:pt x="18" y="77"/>
                  </a:lnTo>
                  <a:lnTo>
                    <a:pt x="12" y="72"/>
                  </a:lnTo>
                  <a:lnTo>
                    <a:pt x="7" y="66"/>
                  </a:lnTo>
                  <a:lnTo>
                    <a:pt x="2" y="59"/>
                  </a:lnTo>
                  <a:lnTo>
                    <a:pt x="1" y="50"/>
                  </a:lnTo>
                  <a:lnTo>
                    <a:pt x="0" y="42"/>
                  </a:lnTo>
                  <a:lnTo>
                    <a:pt x="0" y="42"/>
                  </a:lnTo>
                  <a:lnTo>
                    <a:pt x="1" y="34"/>
                  </a:lnTo>
                  <a:lnTo>
                    <a:pt x="2" y="25"/>
                  </a:lnTo>
                  <a:lnTo>
                    <a:pt x="7" y="18"/>
                  </a:lnTo>
                  <a:lnTo>
                    <a:pt x="12" y="12"/>
                  </a:lnTo>
                  <a:lnTo>
                    <a:pt x="18" y="7"/>
                  </a:lnTo>
                  <a:lnTo>
                    <a:pt x="25" y="2"/>
                  </a:lnTo>
                  <a:lnTo>
                    <a:pt x="33" y="1"/>
                  </a:lnTo>
                  <a:lnTo>
                    <a:pt x="42" y="0"/>
                  </a:lnTo>
                  <a:lnTo>
                    <a:pt x="386" y="0"/>
                  </a:lnTo>
                  <a:lnTo>
                    <a:pt x="386" y="0"/>
                  </a:lnTo>
                  <a:lnTo>
                    <a:pt x="395" y="1"/>
                  </a:lnTo>
                  <a:lnTo>
                    <a:pt x="403" y="2"/>
                  </a:lnTo>
                  <a:lnTo>
                    <a:pt x="410" y="7"/>
                  </a:lnTo>
                  <a:lnTo>
                    <a:pt x="416" y="12"/>
                  </a:lnTo>
                  <a:lnTo>
                    <a:pt x="422" y="18"/>
                  </a:lnTo>
                  <a:lnTo>
                    <a:pt x="426" y="25"/>
                  </a:lnTo>
                  <a:lnTo>
                    <a:pt x="427" y="34"/>
                  </a:lnTo>
                  <a:lnTo>
                    <a:pt x="429" y="42"/>
                  </a:lnTo>
                  <a:lnTo>
                    <a:pt x="429" y="42"/>
                  </a:lnTo>
                  <a:lnTo>
                    <a:pt x="427" y="50"/>
                  </a:lnTo>
                  <a:lnTo>
                    <a:pt x="426" y="59"/>
                  </a:lnTo>
                  <a:lnTo>
                    <a:pt x="422" y="66"/>
                  </a:lnTo>
                  <a:lnTo>
                    <a:pt x="416" y="72"/>
                  </a:lnTo>
                  <a:lnTo>
                    <a:pt x="410" y="77"/>
                  </a:lnTo>
                  <a:lnTo>
                    <a:pt x="403" y="82"/>
                  </a:lnTo>
                  <a:lnTo>
                    <a:pt x="395" y="83"/>
                  </a:lnTo>
                  <a:lnTo>
                    <a:pt x="386" y="84"/>
                  </a:lnTo>
                  <a:lnTo>
                    <a:pt x="386" y="8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4" name="Freeform 33">
              <a:extLst>
                <a:ext uri="{FF2B5EF4-FFF2-40B4-BE49-F238E27FC236}">
                  <a16:creationId xmlns:a16="http://schemas.microsoft.com/office/drawing/2014/main" id="{39164EE6-AD0C-45DE-B404-AABF452D2A88}"/>
                </a:ext>
              </a:extLst>
            </p:cNvPr>
            <p:cNvSpPr>
              <a:spLocks/>
            </p:cNvSpPr>
            <p:nvPr/>
          </p:nvSpPr>
          <p:spPr bwMode="auto">
            <a:xfrm>
              <a:off x="1997075" y="2039938"/>
              <a:ext cx="641350" cy="873125"/>
            </a:xfrm>
            <a:custGeom>
              <a:avLst/>
              <a:gdLst>
                <a:gd name="T0" fmla="*/ 42 w 404"/>
                <a:gd name="T1" fmla="*/ 550 h 550"/>
                <a:gd name="T2" fmla="*/ 25 w 404"/>
                <a:gd name="T3" fmla="*/ 548 h 550"/>
                <a:gd name="T4" fmla="*/ 13 w 404"/>
                <a:gd name="T5" fmla="*/ 538 h 550"/>
                <a:gd name="T6" fmla="*/ 3 w 404"/>
                <a:gd name="T7" fmla="*/ 525 h 550"/>
                <a:gd name="T8" fmla="*/ 0 w 404"/>
                <a:gd name="T9" fmla="*/ 508 h 550"/>
                <a:gd name="T10" fmla="*/ 1 w 404"/>
                <a:gd name="T11" fmla="*/ 500 h 550"/>
                <a:gd name="T12" fmla="*/ 7 w 404"/>
                <a:gd name="T13" fmla="*/ 484 h 550"/>
                <a:gd name="T14" fmla="*/ 18 w 404"/>
                <a:gd name="T15" fmla="*/ 473 h 550"/>
                <a:gd name="T16" fmla="*/ 34 w 404"/>
                <a:gd name="T17" fmla="*/ 467 h 550"/>
                <a:gd name="T18" fmla="*/ 42 w 404"/>
                <a:gd name="T19" fmla="*/ 466 h 550"/>
                <a:gd name="T20" fmla="*/ 99 w 404"/>
                <a:gd name="T21" fmla="*/ 460 h 550"/>
                <a:gd name="T22" fmla="*/ 150 w 404"/>
                <a:gd name="T23" fmla="*/ 444 h 550"/>
                <a:gd name="T24" fmla="*/ 198 w 404"/>
                <a:gd name="T25" fmla="*/ 419 h 550"/>
                <a:gd name="T26" fmla="*/ 238 w 404"/>
                <a:gd name="T27" fmla="*/ 385 h 550"/>
                <a:gd name="T28" fmla="*/ 272 w 404"/>
                <a:gd name="T29" fmla="*/ 344 h 550"/>
                <a:gd name="T30" fmla="*/ 298 w 404"/>
                <a:gd name="T31" fmla="*/ 296 h 550"/>
                <a:gd name="T32" fmla="*/ 313 w 404"/>
                <a:gd name="T33" fmla="*/ 244 h 550"/>
                <a:gd name="T34" fmla="*/ 319 w 404"/>
                <a:gd name="T35" fmla="*/ 189 h 550"/>
                <a:gd name="T36" fmla="*/ 319 w 404"/>
                <a:gd name="T37" fmla="*/ 172 h 550"/>
                <a:gd name="T38" fmla="*/ 315 w 404"/>
                <a:gd name="T39" fmla="*/ 139 h 550"/>
                <a:gd name="T40" fmla="*/ 308 w 404"/>
                <a:gd name="T41" fmla="*/ 107 h 550"/>
                <a:gd name="T42" fmla="*/ 296 w 404"/>
                <a:gd name="T43" fmla="*/ 76 h 550"/>
                <a:gd name="T44" fmla="*/ 289 w 404"/>
                <a:gd name="T45" fmla="*/ 62 h 550"/>
                <a:gd name="T46" fmla="*/ 284 w 404"/>
                <a:gd name="T47" fmla="*/ 45 h 550"/>
                <a:gd name="T48" fmla="*/ 286 w 404"/>
                <a:gd name="T49" fmla="*/ 29 h 550"/>
                <a:gd name="T50" fmla="*/ 294 w 404"/>
                <a:gd name="T51" fmla="*/ 15 h 550"/>
                <a:gd name="T52" fmla="*/ 306 w 404"/>
                <a:gd name="T53" fmla="*/ 4 h 550"/>
                <a:gd name="T54" fmla="*/ 315 w 404"/>
                <a:gd name="T55" fmla="*/ 1 h 550"/>
                <a:gd name="T56" fmla="*/ 332 w 404"/>
                <a:gd name="T57" fmla="*/ 0 h 550"/>
                <a:gd name="T58" fmla="*/ 347 w 404"/>
                <a:gd name="T59" fmla="*/ 5 h 550"/>
                <a:gd name="T60" fmla="*/ 360 w 404"/>
                <a:gd name="T61" fmla="*/ 15 h 550"/>
                <a:gd name="T62" fmla="*/ 364 w 404"/>
                <a:gd name="T63" fmla="*/ 22 h 550"/>
                <a:gd name="T64" fmla="*/ 381 w 404"/>
                <a:gd name="T65" fmla="*/ 62 h 550"/>
                <a:gd name="T66" fmla="*/ 394 w 404"/>
                <a:gd name="T67" fmla="*/ 103 h 550"/>
                <a:gd name="T68" fmla="*/ 402 w 404"/>
                <a:gd name="T69" fmla="*/ 145 h 550"/>
                <a:gd name="T70" fmla="*/ 404 w 404"/>
                <a:gd name="T71" fmla="*/ 189 h 550"/>
                <a:gd name="T72" fmla="*/ 404 w 404"/>
                <a:gd name="T73" fmla="*/ 207 h 550"/>
                <a:gd name="T74" fmla="*/ 399 w 404"/>
                <a:gd name="T75" fmla="*/ 244 h 550"/>
                <a:gd name="T76" fmla="*/ 392 w 404"/>
                <a:gd name="T77" fmla="*/ 279 h 550"/>
                <a:gd name="T78" fmla="*/ 382 w 404"/>
                <a:gd name="T79" fmla="*/ 313 h 550"/>
                <a:gd name="T80" fmla="*/ 368 w 404"/>
                <a:gd name="T81" fmla="*/ 346 h 550"/>
                <a:gd name="T82" fmla="*/ 343 w 404"/>
                <a:gd name="T83" fmla="*/ 391 h 550"/>
                <a:gd name="T84" fmla="*/ 298 w 404"/>
                <a:gd name="T85" fmla="*/ 444 h 550"/>
                <a:gd name="T86" fmla="*/ 244 w 404"/>
                <a:gd name="T87" fmla="*/ 488 h 550"/>
                <a:gd name="T88" fmla="*/ 199 w 404"/>
                <a:gd name="T89" fmla="*/ 515 h 550"/>
                <a:gd name="T90" fmla="*/ 166 w 404"/>
                <a:gd name="T91" fmla="*/ 529 h 550"/>
                <a:gd name="T92" fmla="*/ 133 w 404"/>
                <a:gd name="T93" fmla="*/ 539 h 550"/>
                <a:gd name="T94" fmla="*/ 97 w 404"/>
                <a:gd name="T95" fmla="*/ 546 h 550"/>
                <a:gd name="T96" fmla="*/ 61 w 404"/>
                <a:gd name="T97" fmla="*/ 550 h 550"/>
                <a:gd name="T98" fmla="*/ 42 w 404"/>
                <a:gd name="T99" fmla="*/ 55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4" h="550">
                  <a:moveTo>
                    <a:pt x="42" y="550"/>
                  </a:moveTo>
                  <a:lnTo>
                    <a:pt x="42" y="550"/>
                  </a:lnTo>
                  <a:lnTo>
                    <a:pt x="34" y="550"/>
                  </a:lnTo>
                  <a:lnTo>
                    <a:pt x="25" y="548"/>
                  </a:lnTo>
                  <a:lnTo>
                    <a:pt x="18" y="543"/>
                  </a:lnTo>
                  <a:lnTo>
                    <a:pt x="13" y="538"/>
                  </a:lnTo>
                  <a:lnTo>
                    <a:pt x="7" y="532"/>
                  </a:lnTo>
                  <a:lnTo>
                    <a:pt x="3" y="525"/>
                  </a:lnTo>
                  <a:lnTo>
                    <a:pt x="1" y="516"/>
                  </a:lnTo>
                  <a:lnTo>
                    <a:pt x="0" y="508"/>
                  </a:lnTo>
                  <a:lnTo>
                    <a:pt x="0" y="508"/>
                  </a:lnTo>
                  <a:lnTo>
                    <a:pt x="1" y="500"/>
                  </a:lnTo>
                  <a:lnTo>
                    <a:pt x="3" y="492"/>
                  </a:lnTo>
                  <a:lnTo>
                    <a:pt x="7" y="484"/>
                  </a:lnTo>
                  <a:lnTo>
                    <a:pt x="13" y="478"/>
                  </a:lnTo>
                  <a:lnTo>
                    <a:pt x="18" y="473"/>
                  </a:lnTo>
                  <a:lnTo>
                    <a:pt x="25" y="470"/>
                  </a:lnTo>
                  <a:lnTo>
                    <a:pt x="34" y="467"/>
                  </a:lnTo>
                  <a:lnTo>
                    <a:pt x="42" y="466"/>
                  </a:lnTo>
                  <a:lnTo>
                    <a:pt x="42" y="466"/>
                  </a:lnTo>
                  <a:lnTo>
                    <a:pt x="70" y="464"/>
                  </a:lnTo>
                  <a:lnTo>
                    <a:pt x="99" y="460"/>
                  </a:lnTo>
                  <a:lnTo>
                    <a:pt x="124" y="453"/>
                  </a:lnTo>
                  <a:lnTo>
                    <a:pt x="150" y="444"/>
                  </a:lnTo>
                  <a:lnTo>
                    <a:pt x="175" y="432"/>
                  </a:lnTo>
                  <a:lnTo>
                    <a:pt x="198" y="419"/>
                  </a:lnTo>
                  <a:lnTo>
                    <a:pt x="219" y="402"/>
                  </a:lnTo>
                  <a:lnTo>
                    <a:pt x="238" y="385"/>
                  </a:lnTo>
                  <a:lnTo>
                    <a:pt x="255" y="365"/>
                  </a:lnTo>
                  <a:lnTo>
                    <a:pt x="272" y="344"/>
                  </a:lnTo>
                  <a:lnTo>
                    <a:pt x="286" y="320"/>
                  </a:lnTo>
                  <a:lnTo>
                    <a:pt x="298" y="296"/>
                  </a:lnTo>
                  <a:lnTo>
                    <a:pt x="308" y="271"/>
                  </a:lnTo>
                  <a:lnTo>
                    <a:pt x="313" y="244"/>
                  </a:lnTo>
                  <a:lnTo>
                    <a:pt x="318" y="217"/>
                  </a:lnTo>
                  <a:lnTo>
                    <a:pt x="319" y="189"/>
                  </a:lnTo>
                  <a:lnTo>
                    <a:pt x="319" y="189"/>
                  </a:lnTo>
                  <a:lnTo>
                    <a:pt x="319" y="172"/>
                  </a:lnTo>
                  <a:lnTo>
                    <a:pt x="318" y="155"/>
                  </a:lnTo>
                  <a:lnTo>
                    <a:pt x="315" y="139"/>
                  </a:lnTo>
                  <a:lnTo>
                    <a:pt x="312" y="122"/>
                  </a:lnTo>
                  <a:lnTo>
                    <a:pt x="308" y="107"/>
                  </a:lnTo>
                  <a:lnTo>
                    <a:pt x="302" y="91"/>
                  </a:lnTo>
                  <a:lnTo>
                    <a:pt x="296" y="76"/>
                  </a:lnTo>
                  <a:lnTo>
                    <a:pt x="289" y="62"/>
                  </a:lnTo>
                  <a:lnTo>
                    <a:pt x="289" y="62"/>
                  </a:lnTo>
                  <a:lnTo>
                    <a:pt x="285" y="53"/>
                  </a:lnTo>
                  <a:lnTo>
                    <a:pt x="284" y="45"/>
                  </a:lnTo>
                  <a:lnTo>
                    <a:pt x="284" y="38"/>
                  </a:lnTo>
                  <a:lnTo>
                    <a:pt x="286" y="29"/>
                  </a:lnTo>
                  <a:lnTo>
                    <a:pt x="289" y="22"/>
                  </a:lnTo>
                  <a:lnTo>
                    <a:pt x="294" y="15"/>
                  </a:lnTo>
                  <a:lnTo>
                    <a:pt x="299" y="10"/>
                  </a:lnTo>
                  <a:lnTo>
                    <a:pt x="306" y="4"/>
                  </a:lnTo>
                  <a:lnTo>
                    <a:pt x="306" y="4"/>
                  </a:lnTo>
                  <a:lnTo>
                    <a:pt x="315" y="1"/>
                  </a:lnTo>
                  <a:lnTo>
                    <a:pt x="323" y="0"/>
                  </a:lnTo>
                  <a:lnTo>
                    <a:pt x="332" y="0"/>
                  </a:lnTo>
                  <a:lnTo>
                    <a:pt x="339" y="1"/>
                  </a:lnTo>
                  <a:lnTo>
                    <a:pt x="347" y="5"/>
                  </a:lnTo>
                  <a:lnTo>
                    <a:pt x="353" y="10"/>
                  </a:lnTo>
                  <a:lnTo>
                    <a:pt x="360" y="15"/>
                  </a:lnTo>
                  <a:lnTo>
                    <a:pt x="364" y="22"/>
                  </a:lnTo>
                  <a:lnTo>
                    <a:pt x="364" y="22"/>
                  </a:lnTo>
                  <a:lnTo>
                    <a:pt x="373" y="42"/>
                  </a:lnTo>
                  <a:lnTo>
                    <a:pt x="381" y="62"/>
                  </a:lnTo>
                  <a:lnTo>
                    <a:pt x="388" y="83"/>
                  </a:lnTo>
                  <a:lnTo>
                    <a:pt x="394" y="103"/>
                  </a:lnTo>
                  <a:lnTo>
                    <a:pt x="398" y="124"/>
                  </a:lnTo>
                  <a:lnTo>
                    <a:pt x="402" y="145"/>
                  </a:lnTo>
                  <a:lnTo>
                    <a:pt x="404" y="166"/>
                  </a:lnTo>
                  <a:lnTo>
                    <a:pt x="404" y="189"/>
                  </a:lnTo>
                  <a:lnTo>
                    <a:pt x="404" y="189"/>
                  </a:lnTo>
                  <a:lnTo>
                    <a:pt x="404" y="207"/>
                  </a:lnTo>
                  <a:lnTo>
                    <a:pt x="402" y="226"/>
                  </a:lnTo>
                  <a:lnTo>
                    <a:pt x="399" y="244"/>
                  </a:lnTo>
                  <a:lnTo>
                    <a:pt x="397" y="261"/>
                  </a:lnTo>
                  <a:lnTo>
                    <a:pt x="392" y="279"/>
                  </a:lnTo>
                  <a:lnTo>
                    <a:pt x="388" y="296"/>
                  </a:lnTo>
                  <a:lnTo>
                    <a:pt x="382" y="313"/>
                  </a:lnTo>
                  <a:lnTo>
                    <a:pt x="375" y="329"/>
                  </a:lnTo>
                  <a:lnTo>
                    <a:pt x="368" y="346"/>
                  </a:lnTo>
                  <a:lnTo>
                    <a:pt x="360" y="361"/>
                  </a:lnTo>
                  <a:lnTo>
                    <a:pt x="343" y="391"/>
                  </a:lnTo>
                  <a:lnTo>
                    <a:pt x="322" y="419"/>
                  </a:lnTo>
                  <a:lnTo>
                    <a:pt x="298" y="444"/>
                  </a:lnTo>
                  <a:lnTo>
                    <a:pt x="272" y="468"/>
                  </a:lnTo>
                  <a:lnTo>
                    <a:pt x="244" y="488"/>
                  </a:lnTo>
                  <a:lnTo>
                    <a:pt x="214" y="507"/>
                  </a:lnTo>
                  <a:lnTo>
                    <a:pt x="199" y="515"/>
                  </a:lnTo>
                  <a:lnTo>
                    <a:pt x="183" y="522"/>
                  </a:lnTo>
                  <a:lnTo>
                    <a:pt x="166" y="529"/>
                  </a:lnTo>
                  <a:lnTo>
                    <a:pt x="150" y="535"/>
                  </a:lnTo>
                  <a:lnTo>
                    <a:pt x="133" y="539"/>
                  </a:lnTo>
                  <a:lnTo>
                    <a:pt x="116" y="543"/>
                  </a:lnTo>
                  <a:lnTo>
                    <a:pt x="97" y="546"/>
                  </a:lnTo>
                  <a:lnTo>
                    <a:pt x="79" y="549"/>
                  </a:lnTo>
                  <a:lnTo>
                    <a:pt x="61" y="550"/>
                  </a:lnTo>
                  <a:lnTo>
                    <a:pt x="42" y="550"/>
                  </a:lnTo>
                  <a:lnTo>
                    <a:pt x="42" y="55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58" name="Freeform 5">
            <a:extLst>
              <a:ext uri="{FF2B5EF4-FFF2-40B4-BE49-F238E27FC236}">
                <a16:creationId xmlns:a16="http://schemas.microsoft.com/office/drawing/2014/main" id="{2E7373FF-2E6A-4C4E-8CCE-078B9AEBB977}"/>
              </a:ext>
            </a:extLst>
          </p:cNvPr>
          <p:cNvSpPr>
            <a:spLocks/>
          </p:cNvSpPr>
          <p:nvPr/>
        </p:nvSpPr>
        <p:spPr bwMode="auto">
          <a:xfrm>
            <a:off x="7607057" y="1679668"/>
            <a:ext cx="32913" cy="472994"/>
          </a:xfrm>
          <a:custGeom>
            <a:avLst/>
            <a:gdLst>
              <a:gd name="T0" fmla="*/ 62 w 62"/>
              <a:gd name="T1" fmla="*/ 891 h 891"/>
              <a:gd name="T2" fmla="*/ 21 w 62"/>
              <a:gd name="T3" fmla="*/ 891 h 891"/>
              <a:gd name="T4" fmla="*/ 21 w 62"/>
              <a:gd name="T5" fmla="*/ 41 h 891"/>
              <a:gd name="T6" fmla="*/ 0 w 62"/>
              <a:gd name="T7" fmla="*/ 41 h 891"/>
              <a:gd name="T8" fmla="*/ 0 w 62"/>
              <a:gd name="T9" fmla="*/ 0 h 891"/>
              <a:gd name="T10" fmla="*/ 43 w 62"/>
              <a:gd name="T11" fmla="*/ 0 h 891"/>
              <a:gd name="T12" fmla="*/ 43 w 62"/>
              <a:gd name="T13" fmla="*/ 0 h 891"/>
              <a:gd name="T14" fmla="*/ 47 w 62"/>
              <a:gd name="T15" fmla="*/ 0 h 891"/>
              <a:gd name="T16" fmla="*/ 50 w 62"/>
              <a:gd name="T17" fmla="*/ 2 h 891"/>
              <a:gd name="T18" fmla="*/ 57 w 62"/>
              <a:gd name="T19" fmla="*/ 6 h 891"/>
              <a:gd name="T20" fmla="*/ 61 w 62"/>
              <a:gd name="T21" fmla="*/ 13 h 891"/>
              <a:gd name="T22" fmla="*/ 62 w 62"/>
              <a:gd name="T23" fmla="*/ 17 h 891"/>
              <a:gd name="T24" fmla="*/ 62 w 62"/>
              <a:gd name="T25" fmla="*/ 21 h 891"/>
              <a:gd name="T26" fmla="*/ 62 w 62"/>
              <a:gd name="T27" fmla="*/ 89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891">
                <a:moveTo>
                  <a:pt x="62" y="891"/>
                </a:moveTo>
                <a:lnTo>
                  <a:pt x="21" y="891"/>
                </a:lnTo>
                <a:lnTo>
                  <a:pt x="21" y="41"/>
                </a:lnTo>
                <a:lnTo>
                  <a:pt x="0" y="41"/>
                </a:lnTo>
                <a:lnTo>
                  <a:pt x="0" y="0"/>
                </a:lnTo>
                <a:lnTo>
                  <a:pt x="43" y="0"/>
                </a:lnTo>
                <a:lnTo>
                  <a:pt x="43" y="0"/>
                </a:lnTo>
                <a:lnTo>
                  <a:pt x="47" y="0"/>
                </a:lnTo>
                <a:lnTo>
                  <a:pt x="50" y="2"/>
                </a:lnTo>
                <a:lnTo>
                  <a:pt x="57" y="6"/>
                </a:lnTo>
                <a:lnTo>
                  <a:pt x="61" y="13"/>
                </a:lnTo>
                <a:lnTo>
                  <a:pt x="62" y="17"/>
                </a:lnTo>
                <a:lnTo>
                  <a:pt x="62" y="21"/>
                </a:lnTo>
                <a:lnTo>
                  <a:pt x="62" y="89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9" name="Rectangle 6">
            <a:extLst>
              <a:ext uri="{FF2B5EF4-FFF2-40B4-BE49-F238E27FC236}">
                <a16:creationId xmlns:a16="http://schemas.microsoft.com/office/drawing/2014/main" id="{5CA8ACE9-163B-4EA5-BE2C-D90402D5DF1D}"/>
              </a:ext>
            </a:extLst>
          </p:cNvPr>
          <p:cNvSpPr>
            <a:spLocks noChangeArrowheads="1"/>
          </p:cNvSpPr>
          <p:nvPr/>
        </p:nvSpPr>
        <p:spPr bwMode="auto">
          <a:xfrm>
            <a:off x="7717476" y="1888826"/>
            <a:ext cx="22296" cy="263836"/>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0" name="Rectangle 7">
            <a:extLst>
              <a:ext uri="{FF2B5EF4-FFF2-40B4-BE49-F238E27FC236}">
                <a16:creationId xmlns:a16="http://schemas.microsoft.com/office/drawing/2014/main" id="{DBA8FFFA-D22D-427C-84D4-CB51EA9B88AE}"/>
              </a:ext>
            </a:extLst>
          </p:cNvPr>
          <p:cNvSpPr>
            <a:spLocks noChangeArrowheads="1"/>
          </p:cNvSpPr>
          <p:nvPr/>
        </p:nvSpPr>
        <p:spPr bwMode="auto">
          <a:xfrm>
            <a:off x="7816215" y="2086836"/>
            <a:ext cx="22827" cy="65826"/>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1" name="Freeform 8">
            <a:extLst>
              <a:ext uri="{FF2B5EF4-FFF2-40B4-BE49-F238E27FC236}">
                <a16:creationId xmlns:a16="http://schemas.microsoft.com/office/drawing/2014/main" id="{2B72AF48-5C55-43A2-B76F-BD18889B5E26}"/>
              </a:ext>
            </a:extLst>
          </p:cNvPr>
          <p:cNvSpPr>
            <a:spLocks/>
          </p:cNvSpPr>
          <p:nvPr/>
        </p:nvSpPr>
        <p:spPr bwMode="auto">
          <a:xfrm>
            <a:off x="7816215" y="1621805"/>
            <a:ext cx="134838" cy="311082"/>
          </a:xfrm>
          <a:custGeom>
            <a:avLst/>
            <a:gdLst>
              <a:gd name="T0" fmla="*/ 43 w 254"/>
              <a:gd name="T1" fmla="*/ 586 h 586"/>
              <a:gd name="T2" fmla="*/ 0 w 254"/>
              <a:gd name="T3" fmla="*/ 586 h 586"/>
              <a:gd name="T4" fmla="*/ 0 w 254"/>
              <a:gd name="T5" fmla="*/ 29 h 586"/>
              <a:gd name="T6" fmla="*/ 250 w 254"/>
              <a:gd name="T7" fmla="*/ 0 h 586"/>
              <a:gd name="T8" fmla="*/ 254 w 254"/>
              <a:gd name="T9" fmla="*/ 41 h 586"/>
              <a:gd name="T10" fmla="*/ 43 w 254"/>
              <a:gd name="T11" fmla="*/ 65 h 586"/>
              <a:gd name="T12" fmla="*/ 43 w 254"/>
              <a:gd name="T13" fmla="*/ 586 h 586"/>
            </a:gdLst>
            <a:ahLst/>
            <a:cxnLst>
              <a:cxn ang="0">
                <a:pos x="T0" y="T1"/>
              </a:cxn>
              <a:cxn ang="0">
                <a:pos x="T2" y="T3"/>
              </a:cxn>
              <a:cxn ang="0">
                <a:pos x="T4" y="T5"/>
              </a:cxn>
              <a:cxn ang="0">
                <a:pos x="T6" y="T7"/>
              </a:cxn>
              <a:cxn ang="0">
                <a:pos x="T8" y="T9"/>
              </a:cxn>
              <a:cxn ang="0">
                <a:pos x="T10" y="T11"/>
              </a:cxn>
              <a:cxn ang="0">
                <a:pos x="T12" y="T13"/>
              </a:cxn>
            </a:cxnLst>
            <a:rect l="0" t="0" r="r" b="b"/>
            <a:pathLst>
              <a:path w="254" h="586">
                <a:moveTo>
                  <a:pt x="43" y="586"/>
                </a:moveTo>
                <a:lnTo>
                  <a:pt x="0" y="586"/>
                </a:lnTo>
                <a:lnTo>
                  <a:pt x="0" y="29"/>
                </a:lnTo>
                <a:lnTo>
                  <a:pt x="250" y="0"/>
                </a:lnTo>
                <a:lnTo>
                  <a:pt x="254" y="41"/>
                </a:lnTo>
                <a:lnTo>
                  <a:pt x="43" y="65"/>
                </a:lnTo>
                <a:lnTo>
                  <a:pt x="43" y="5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2" name="Freeform 9">
            <a:extLst>
              <a:ext uri="{FF2B5EF4-FFF2-40B4-BE49-F238E27FC236}">
                <a16:creationId xmlns:a16="http://schemas.microsoft.com/office/drawing/2014/main" id="{96844097-26D7-41D4-81B8-BE6AD0B547D7}"/>
              </a:ext>
            </a:extLst>
          </p:cNvPr>
          <p:cNvSpPr>
            <a:spLocks/>
          </p:cNvSpPr>
          <p:nvPr/>
        </p:nvSpPr>
        <p:spPr bwMode="auto">
          <a:xfrm>
            <a:off x="7552379" y="1548016"/>
            <a:ext cx="469278" cy="362576"/>
          </a:xfrm>
          <a:custGeom>
            <a:avLst/>
            <a:gdLst>
              <a:gd name="T0" fmla="*/ 84 w 884"/>
              <a:gd name="T1" fmla="*/ 683 h 683"/>
              <a:gd name="T2" fmla="*/ 0 w 884"/>
              <a:gd name="T3" fmla="*/ 683 h 683"/>
              <a:gd name="T4" fmla="*/ 0 w 884"/>
              <a:gd name="T5" fmla="*/ 269 h 683"/>
              <a:gd name="T6" fmla="*/ 0 w 884"/>
              <a:gd name="T7" fmla="*/ 269 h 683"/>
              <a:gd name="T8" fmla="*/ 2 w 884"/>
              <a:gd name="T9" fmla="*/ 241 h 683"/>
              <a:gd name="T10" fmla="*/ 6 w 884"/>
              <a:gd name="T11" fmla="*/ 214 h 683"/>
              <a:gd name="T12" fmla="*/ 13 w 884"/>
              <a:gd name="T13" fmla="*/ 189 h 683"/>
              <a:gd name="T14" fmla="*/ 21 w 884"/>
              <a:gd name="T15" fmla="*/ 163 h 683"/>
              <a:gd name="T16" fmla="*/ 33 w 884"/>
              <a:gd name="T17" fmla="*/ 141 h 683"/>
              <a:gd name="T18" fmla="*/ 47 w 884"/>
              <a:gd name="T19" fmla="*/ 118 h 683"/>
              <a:gd name="T20" fmla="*/ 62 w 884"/>
              <a:gd name="T21" fmla="*/ 97 h 683"/>
              <a:gd name="T22" fmla="*/ 79 w 884"/>
              <a:gd name="T23" fmla="*/ 79 h 683"/>
              <a:gd name="T24" fmla="*/ 99 w 884"/>
              <a:gd name="T25" fmla="*/ 60 h 683"/>
              <a:gd name="T26" fmla="*/ 119 w 884"/>
              <a:gd name="T27" fmla="*/ 45 h 683"/>
              <a:gd name="T28" fmla="*/ 141 w 884"/>
              <a:gd name="T29" fmla="*/ 32 h 683"/>
              <a:gd name="T30" fmla="*/ 165 w 884"/>
              <a:gd name="T31" fmla="*/ 21 h 683"/>
              <a:gd name="T32" fmla="*/ 189 w 884"/>
              <a:gd name="T33" fmla="*/ 11 h 683"/>
              <a:gd name="T34" fmla="*/ 215 w 884"/>
              <a:gd name="T35" fmla="*/ 5 h 683"/>
              <a:gd name="T36" fmla="*/ 242 w 884"/>
              <a:gd name="T37" fmla="*/ 1 h 683"/>
              <a:gd name="T38" fmla="*/ 270 w 884"/>
              <a:gd name="T39" fmla="*/ 0 h 683"/>
              <a:gd name="T40" fmla="*/ 826 w 884"/>
              <a:gd name="T41" fmla="*/ 0 h 683"/>
              <a:gd name="T42" fmla="*/ 826 w 884"/>
              <a:gd name="T43" fmla="*/ 0 h 683"/>
              <a:gd name="T44" fmla="*/ 842 w 884"/>
              <a:gd name="T45" fmla="*/ 1 h 683"/>
              <a:gd name="T46" fmla="*/ 857 w 884"/>
              <a:gd name="T47" fmla="*/ 5 h 683"/>
              <a:gd name="T48" fmla="*/ 871 w 884"/>
              <a:gd name="T49" fmla="*/ 12 h 683"/>
              <a:gd name="T50" fmla="*/ 884 w 884"/>
              <a:gd name="T51" fmla="*/ 22 h 683"/>
              <a:gd name="T52" fmla="*/ 856 w 884"/>
              <a:gd name="T53" fmla="*/ 53 h 683"/>
              <a:gd name="T54" fmla="*/ 856 w 884"/>
              <a:gd name="T55" fmla="*/ 53 h 683"/>
              <a:gd name="T56" fmla="*/ 850 w 884"/>
              <a:gd name="T57" fmla="*/ 48 h 683"/>
              <a:gd name="T58" fmla="*/ 842 w 884"/>
              <a:gd name="T59" fmla="*/ 43 h 683"/>
              <a:gd name="T60" fmla="*/ 835 w 884"/>
              <a:gd name="T61" fmla="*/ 42 h 683"/>
              <a:gd name="T62" fmla="*/ 826 w 884"/>
              <a:gd name="T63" fmla="*/ 41 h 683"/>
              <a:gd name="T64" fmla="*/ 270 w 884"/>
              <a:gd name="T65" fmla="*/ 41 h 683"/>
              <a:gd name="T66" fmla="*/ 270 w 884"/>
              <a:gd name="T67" fmla="*/ 41 h 683"/>
              <a:gd name="T68" fmla="*/ 246 w 884"/>
              <a:gd name="T69" fmla="*/ 42 h 683"/>
              <a:gd name="T70" fmla="*/ 223 w 884"/>
              <a:gd name="T71" fmla="*/ 45 h 683"/>
              <a:gd name="T72" fmla="*/ 202 w 884"/>
              <a:gd name="T73" fmla="*/ 50 h 683"/>
              <a:gd name="T74" fmla="*/ 181 w 884"/>
              <a:gd name="T75" fmla="*/ 59 h 683"/>
              <a:gd name="T76" fmla="*/ 161 w 884"/>
              <a:gd name="T77" fmla="*/ 69 h 683"/>
              <a:gd name="T78" fmla="*/ 143 w 884"/>
              <a:gd name="T79" fmla="*/ 80 h 683"/>
              <a:gd name="T80" fmla="*/ 124 w 884"/>
              <a:gd name="T81" fmla="*/ 93 h 683"/>
              <a:gd name="T82" fmla="*/ 109 w 884"/>
              <a:gd name="T83" fmla="*/ 107 h 683"/>
              <a:gd name="T84" fmla="*/ 93 w 884"/>
              <a:gd name="T85" fmla="*/ 124 h 683"/>
              <a:gd name="T86" fmla="*/ 81 w 884"/>
              <a:gd name="T87" fmla="*/ 141 h 683"/>
              <a:gd name="T88" fmla="*/ 69 w 884"/>
              <a:gd name="T89" fmla="*/ 161 h 683"/>
              <a:gd name="T90" fmla="*/ 60 w 884"/>
              <a:gd name="T91" fmla="*/ 180 h 683"/>
              <a:gd name="T92" fmla="*/ 52 w 884"/>
              <a:gd name="T93" fmla="*/ 202 h 683"/>
              <a:gd name="T94" fmla="*/ 47 w 884"/>
              <a:gd name="T95" fmla="*/ 223 h 683"/>
              <a:gd name="T96" fmla="*/ 43 w 884"/>
              <a:gd name="T97" fmla="*/ 245 h 683"/>
              <a:gd name="T98" fmla="*/ 41 w 884"/>
              <a:gd name="T99" fmla="*/ 269 h 683"/>
              <a:gd name="T100" fmla="*/ 41 w 884"/>
              <a:gd name="T101" fmla="*/ 642 h 683"/>
              <a:gd name="T102" fmla="*/ 84 w 884"/>
              <a:gd name="T103" fmla="*/ 642 h 683"/>
              <a:gd name="T104" fmla="*/ 84 w 884"/>
              <a:gd name="T105" fmla="*/ 683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4" h="683">
                <a:moveTo>
                  <a:pt x="84" y="683"/>
                </a:moveTo>
                <a:lnTo>
                  <a:pt x="0" y="683"/>
                </a:lnTo>
                <a:lnTo>
                  <a:pt x="0" y="269"/>
                </a:lnTo>
                <a:lnTo>
                  <a:pt x="0" y="269"/>
                </a:lnTo>
                <a:lnTo>
                  <a:pt x="2" y="241"/>
                </a:lnTo>
                <a:lnTo>
                  <a:pt x="6" y="214"/>
                </a:lnTo>
                <a:lnTo>
                  <a:pt x="13" y="189"/>
                </a:lnTo>
                <a:lnTo>
                  <a:pt x="21" y="163"/>
                </a:lnTo>
                <a:lnTo>
                  <a:pt x="33" y="141"/>
                </a:lnTo>
                <a:lnTo>
                  <a:pt x="47" y="118"/>
                </a:lnTo>
                <a:lnTo>
                  <a:pt x="62" y="97"/>
                </a:lnTo>
                <a:lnTo>
                  <a:pt x="79" y="79"/>
                </a:lnTo>
                <a:lnTo>
                  <a:pt x="99" y="60"/>
                </a:lnTo>
                <a:lnTo>
                  <a:pt x="119" y="45"/>
                </a:lnTo>
                <a:lnTo>
                  <a:pt x="141" y="32"/>
                </a:lnTo>
                <a:lnTo>
                  <a:pt x="165" y="21"/>
                </a:lnTo>
                <a:lnTo>
                  <a:pt x="189" y="11"/>
                </a:lnTo>
                <a:lnTo>
                  <a:pt x="215" y="5"/>
                </a:lnTo>
                <a:lnTo>
                  <a:pt x="242" y="1"/>
                </a:lnTo>
                <a:lnTo>
                  <a:pt x="270" y="0"/>
                </a:lnTo>
                <a:lnTo>
                  <a:pt x="826" y="0"/>
                </a:lnTo>
                <a:lnTo>
                  <a:pt x="826" y="0"/>
                </a:lnTo>
                <a:lnTo>
                  <a:pt x="842" y="1"/>
                </a:lnTo>
                <a:lnTo>
                  <a:pt x="857" y="5"/>
                </a:lnTo>
                <a:lnTo>
                  <a:pt x="871" y="12"/>
                </a:lnTo>
                <a:lnTo>
                  <a:pt x="884" y="22"/>
                </a:lnTo>
                <a:lnTo>
                  <a:pt x="856" y="53"/>
                </a:lnTo>
                <a:lnTo>
                  <a:pt x="856" y="53"/>
                </a:lnTo>
                <a:lnTo>
                  <a:pt x="850" y="48"/>
                </a:lnTo>
                <a:lnTo>
                  <a:pt x="842" y="43"/>
                </a:lnTo>
                <a:lnTo>
                  <a:pt x="835" y="42"/>
                </a:lnTo>
                <a:lnTo>
                  <a:pt x="826" y="41"/>
                </a:lnTo>
                <a:lnTo>
                  <a:pt x="270" y="41"/>
                </a:lnTo>
                <a:lnTo>
                  <a:pt x="270" y="41"/>
                </a:lnTo>
                <a:lnTo>
                  <a:pt x="246" y="42"/>
                </a:lnTo>
                <a:lnTo>
                  <a:pt x="223" y="45"/>
                </a:lnTo>
                <a:lnTo>
                  <a:pt x="202" y="50"/>
                </a:lnTo>
                <a:lnTo>
                  <a:pt x="181" y="59"/>
                </a:lnTo>
                <a:lnTo>
                  <a:pt x="161" y="69"/>
                </a:lnTo>
                <a:lnTo>
                  <a:pt x="143" y="80"/>
                </a:lnTo>
                <a:lnTo>
                  <a:pt x="124" y="93"/>
                </a:lnTo>
                <a:lnTo>
                  <a:pt x="109" y="107"/>
                </a:lnTo>
                <a:lnTo>
                  <a:pt x="93" y="124"/>
                </a:lnTo>
                <a:lnTo>
                  <a:pt x="81" y="141"/>
                </a:lnTo>
                <a:lnTo>
                  <a:pt x="69" y="161"/>
                </a:lnTo>
                <a:lnTo>
                  <a:pt x="60" y="180"/>
                </a:lnTo>
                <a:lnTo>
                  <a:pt x="52" y="202"/>
                </a:lnTo>
                <a:lnTo>
                  <a:pt x="47" y="223"/>
                </a:lnTo>
                <a:lnTo>
                  <a:pt x="43" y="245"/>
                </a:lnTo>
                <a:lnTo>
                  <a:pt x="41" y="269"/>
                </a:lnTo>
                <a:lnTo>
                  <a:pt x="41" y="642"/>
                </a:lnTo>
                <a:lnTo>
                  <a:pt x="84" y="642"/>
                </a:lnTo>
                <a:lnTo>
                  <a:pt x="84" y="6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3" name="Freeform 10">
            <a:extLst>
              <a:ext uri="{FF2B5EF4-FFF2-40B4-BE49-F238E27FC236}">
                <a16:creationId xmlns:a16="http://schemas.microsoft.com/office/drawing/2014/main" id="{F571D74B-0F2D-49DF-B069-7FACC44DF741}"/>
              </a:ext>
            </a:extLst>
          </p:cNvPr>
          <p:cNvSpPr>
            <a:spLocks noEditPoints="1"/>
          </p:cNvSpPr>
          <p:nvPr/>
        </p:nvSpPr>
        <p:spPr bwMode="auto">
          <a:xfrm>
            <a:off x="7651650" y="1348944"/>
            <a:ext cx="153949" cy="176245"/>
          </a:xfrm>
          <a:custGeom>
            <a:avLst/>
            <a:gdLst>
              <a:gd name="T0" fmla="*/ 129 w 290"/>
              <a:gd name="T1" fmla="*/ 332 h 332"/>
              <a:gd name="T2" fmla="*/ 86 w 290"/>
              <a:gd name="T3" fmla="*/ 321 h 332"/>
              <a:gd name="T4" fmla="*/ 50 w 290"/>
              <a:gd name="T5" fmla="*/ 297 h 332"/>
              <a:gd name="T6" fmla="*/ 22 w 290"/>
              <a:gd name="T7" fmla="*/ 263 h 332"/>
              <a:gd name="T8" fmla="*/ 5 w 290"/>
              <a:gd name="T9" fmla="*/ 219 h 332"/>
              <a:gd name="T10" fmla="*/ 0 w 290"/>
              <a:gd name="T11" fmla="*/ 167 h 332"/>
              <a:gd name="T12" fmla="*/ 2 w 290"/>
              <a:gd name="T13" fmla="*/ 132 h 332"/>
              <a:gd name="T14" fmla="*/ 17 w 290"/>
              <a:gd name="T15" fmla="*/ 85 h 332"/>
              <a:gd name="T16" fmla="*/ 39 w 290"/>
              <a:gd name="T17" fmla="*/ 47 h 332"/>
              <a:gd name="T18" fmla="*/ 73 w 290"/>
              <a:gd name="T19" fmla="*/ 20 h 332"/>
              <a:gd name="T20" fmla="*/ 114 w 290"/>
              <a:gd name="T21" fmla="*/ 5 h 332"/>
              <a:gd name="T22" fmla="*/ 145 w 290"/>
              <a:gd name="T23" fmla="*/ 0 h 332"/>
              <a:gd name="T24" fmla="*/ 190 w 290"/>
              <a:gd name="T25" fmla="*/ 7 h 332"/>
              <a:gd name="T26" fmla="*/ 228 w 290"/>
              <a:gd name="T27" fmla="*/ 27 h 332"/>
              <a:gd name="T28" fmla="*/ 259 w 290"/>
              <a:gd name="T29" fmla="*/ 58 h 332"/>
              <a:gd name="T30" fmla="*/ 279 w 290"/>
              <a:gd name="T31" fmla="*/ 99 h 332"/>
              <a:gd name="T32" fmla="*/ 289 w 290"/>
              <a:gd name="T33" fmla="*/ 149 h 332"/>
              <a:gd name="T34" fmla="*/ 289 w 290"/>
              <a:gd name="T35" fmla="*/ 185 h 332"/>
              <a:gd name="T36" fmla="*/ 279 w 290"/>
              <a:gd name="T37" fmla="*/ 235 h 332"/>
              <a:gd name="T38" fmla="*/ 259 w 290"/>
              <a:gd name="T39" fmla="*/ 276 h 332"/>
              <a:gd name="T40" fmla="*/ 228 w 290"/>
              <a:gd name="T41" fmla="*/ 307 h 332"/>
              <a:gd name="T42" fmla="*/ 190 w 290"/>
              <a:gd name="T43" fmla="*/ 327 h 332"/>
              <a:gd name="T44" fmla="*/ 145 w 290"/>
              <a:gd name="T45" fmla="*/ 332 h 332"/>
              <a:gd name="T46" fmla="*/ 145 w 290"/>
              <a:gd name="T47" fmla="*/ 43 h 332"/>
              <a:gd name="T48" fmla="*/ 107 w 290"/>
              <a:gd name="T49" fmla="*/ 48 h 332"/>
              <a:gd name="T50" fmla="*/ 79 w 290"/>
              <a:gd name="T51" fmla="*/ 67 h 332"/>
              <a:gd name="T52" fmla="*/ 59 w 290"/>
              <a:gd name="T53" fmla="*/ 92 h 332"/>
              <a:gd name="T54" fmla="*/ 46 w 290"/>
              <a:gd name="T55" fmla="*/ 123 h 332"/>
              <a:gd name="T56" fmla="*/ 42 w 290"/>
              <a:gd name="T57" fmla="*/ 167 h 332"/>
              <a:gd name="T58" fmla="*/ 50 w 290"/>
              <a:gd name="T59" fmla="*/ 221 h 332"/>
              <a:gd name="T60" fmla="*/ 65 w 290"/>
              <a:gd name="T61" fmla="*/ 250 h 332"/>
              <a:gd name="T62" fmla="*/ 87 w 290"/>
              <a:gd name="T63" fmla="*/ 274 h 332"/>
              <a:gd name="T64" fmla="*/ 118 w 290"/>
              <a:gd name="T65" fmla="*/ 288 h 332"/>
              <a:gd name="T66" fmla="*/ 145 w 290"/>
              <a:gd name="T67" fmla="*/ 291 h 332"/>
              <a:gd name="T68" fmla="*/ 183 w 290"/>
              <a:gd name="T69" fmla="*/ 284 h 332"/>
              <a:gd name="T70" fmla="*/ 211 w 290"/>
              <a:gd name="T71" fmla="*/ 267 h 332"/>
              <a:gd name="T72" fmla="*/ 231 w 290"/>
              <a:gd name="T73" fmla="*/ 242 h 332"/>
              <a:gd name="T74" fmla="*/ 242 w 290"/>
              <a:gd name="T75" fmla="*/ 211 h 332"/>
              <a:gd name="T76" fmla="*/ 248 w 290"/>
              <a:gd name="T77" fmla="*/ 167 h 332"/>
              <a:gd name="T78" fmla="*/ 240 w 290"/>
              <a:gd name="T79" fmla="*/ 112 h 332"/>
              <a:gd name="T80" fmla="*/ 225 w 290"/>
              <a:gd name="T81" fmla="*/ 84 h 332"/>
              <a:gd name="T82" fmla="*/ 203 w 290"/>
              <a:gd name="T83" fmla="*/ 60 h 332"/>
              <a:gd name="T84" fmla="*/ 172 w 290"/>
              <a:gd name="T85" fmla="*/ 46 h 332"/>
              <a:gd name="T86" fmla="*/ 145 w 290"/>
              <a:gd name="T87" fmla="*/ 4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332">
                <a:moveTo>
                  <a:pt x="145" y="332"/>
                </a:moveTo>
                <a:lnTo>
                  <a:pt x="145" y="332"/>
                </a:lnTo>
                <a:lnTo>
                  <a:pt x="129" y="332"/>
                </a:lnTo>
                <a:lnTo>
                  <a:pt x="114" y="329"/>
                </a:lnTo>
                <a:lnTo>
                  <a:pt x="100" y="327"/>
                </a:lnTo>
                <a:lnTo>
                  <a:pt x="86" y="321"/>
                </a:lnTo>
                <a:lnTo>
                  <a:pt x="73" y="314"/>
                </a:lnTo>
                <a:lnTo>
                  <a:pt x="60" y="307"/>
                </a:lnTo>
                <a:lnTo>
                  <a:pt x="50" y="297"/>
                </a:lnTo>
                <a:lnTo>
                  <a:pt x="39" y="287"/>
                </a:lnTo>
                <a:lnTo>
                  <a:pt x="31" y="276"/>
                </a:lnTo>
                <a:lnTo>
                  <a:pt x="22" y="263"/>
                </a:lnTo>
                <a:lnTo>
                  <a:pt x="17" y="249"/>
                </a:lnTo>
                <a:lnTo>
                  <a:pt x="11" y="235"/>
                </a:lnTo>
                <a:lnTo>
                  <a:pt x="5" y="219"/>
                </a:lnTo>
                <a:lnTo>
                  <a:pt x="2" y="202"/>
                </a:lnTo>
                <a:lnTo>
                  <a:pt x="1" y="185"/>
                </a:lnTo>
                <a:lnTo>
                  <a:pt x="0" y="167"/>
                </a:lnTo>
                <a:lnTo>
                  <a:pt x="0" y="167"/>
                </a:lnTo>
                <a:lnTo>
                  <a:pt x="1" y="149"/>
                </a:lnTo>
                <a:lnTo>
                  <a:pt x="2" y="132"/>
                </a:lnTo>
                <a:lnTo>
                  <a:pt x="5" y="115"/>
                </a:lnTo>
                <a:lnTo>
                  <a:pt x="11" y="99"/>
                </a:lnTo>
                <a:lnTo>
                  <a:pt x="17" y="85"/>
                </a:lnTo>
                <a:lnTo>
                  <a:pt x="22" y="71"/>
                </a:lnTo>
                <a:lnTo>
                  <a:pt x="31" y="58"/>
                </a:lnTo>
                <a:lnTo>
                  <a:pt x="39" y="47"/>
                </a:lnTo>
                <a:lnTo>
                  <a:pt x="50" y="37"/>
                </a:lnTo>
                <a:lnTo>
                  <a:pt x="60" y="27"/>
                </a:lnTo>
                <a:lnTo>
                  <a:pt x="73" y="20"/>
                </a:lnTo>
                <a:lnTo>
                  <a:pt x="86" y="13"/>
                </a:lnTo>
                <a:lnTo>
                  <a:pt x="100" y="7"/>
                </a:lnTo>
                <a:lnTo>
                  <a:pt x="114" y="5"/>
                </a:lnTo>
                <a:lnTo>
                  <a:pt x="129" y="2"/>
                </a:lnTo>
                <a:lnTo>
                  <a:pt x="145" y="0"/>
                </a:lnTo>
                <a:lnTo>
                  <a:pt x="145" y="0"/>
                </a:lnTo>
                <a:lnTo>
                  <a:pt x="161" y="2"/>
                </a:lnTo>
                <a:lnTo>
                  <a:pt x="176" y="5"/>
                </a:lnTo>
                <a:lnTo>
                  <a:pt x="190" y="7"/>
                </a:lnTo>
                <a:lnTo>
                  <a:pt x="204" y="13"/>
                </a:lnTo>
                <a:lnTo>
                  <a:pt x="217" y="20"/>
                </a:lnTo>
                <a:lnTo>
                  <a:pt x="228" y="27"/>
                </a:lnTo>
                <a:lnTo>
                  <a:pt x="240" y="37"/>
                </a:lnTo>
                <a:lnTo>
                  <a:pt x="249" y="47"/>
                </a:lnTo>
                <a:lnTo>
                  <a:pt x="259" y="58"/>
                </a:lnTo>
                <a:lnTo>
                  <a:pt x="266" y="71"/>
                </a:lnTo>
                <a:lnTo>
                  <a:pt x="273" y="85"/>
                </a:lnTo>
                <a:lnTo>
                  <a:pt x="279" y="99"/>
                </a:lnTo>
                <a:lnTo>
                  <a:pt x="283" y="115"/>
                </a:lnTo>
                <a:lnTo>
                  <a:pt x="288" y="132"/>
                </a:lnTo>
                <a:lnTo>
                  <a:pt x="289" y="149"/>
                </a:lnTo>
                <a:lnTo>
                  <a:pt x="290" y="167"/>
                </a:lnTo>
                <a:lnTo>
                  <a:pt x="290" y="167"/>
                </a:lnTo>
                <a:lnTo>
                  <a:pt x="289" y="185"/>
                </a:lnTo>
                <a:lnTo>
                  <a:pt x="288" y="202"/>
                </a:lnTo>
                <a:lnTo>
                  <a:pt x="283" y="219"/>
                </a:lnTo>
                <a:lnTo>
                  <a:pt x="279" y="235"/>
                </a:lnTo>
                <a:lnTo>
                  <a:pt x="273" y="249"/>
                </a:lnTo>
                <a:lnTo>
                  <a:pt x="266" y="263"/>
                </a:lnTo>
                <a:lnTo>
                  <a:pt x="259" y="276"/>
                </a:lnTo>
                <a:lnTo>
                  <a:pt x="249" y="287"/>
                </a:lnTo>
                <a:lnTo>
                  <a:pt x="240" y="297"/>
                </a:lnTo>
                <a:lnTo>
                  <a:pt x="228" y="307"/>
                </a:lnTo>
                <a:lnTo>
                  <a:pt x="217" y="314"/>
                </a:lnTo>
                <a:lnTo>
                  <a:pt x="204" y="321"/>
                </a:lnTo>
                <a:lnTo>
                  <a:pt x="190" y="327"/>
                </a:lnTo>
                <a:lnTo>
                  <a:pt x="176" y="329"/>
                </a:lnTo>
                <a:lnTo>
                  <a:pt x="161" y="332"/>
                </a:lnTo>
                <a:lnTo>
                  <a:pt x="145" y="332"/>
                </a:lnTo>
                <a:lnTo>
                  <a:pt x="145" y="332"/>
                </a:lnTo>
                <a:close/>
                <a:moveTo>
                  <a:pt x="145" y="43"/>
                </a:moveTo>
                <a:lnTo>
                  <a:pt x="145" y="43"/>
                </a:lnTo>
                <a:lnTo>
                  <a:pt x="131" y="43"/>
                </a:lnTo>
                <a:lnTo>
                  <a:pt x="118" y="46"/>
                </a:lnTo>
                <a:lnTo>
                  <a:pt x="107" y="48"/>
                </a:lnTo>
                <a:lnTo>
                  <a:pt x="97" y="54"/>
                </a:lnTo>
                <a:lnTo>
                  <a:pt x="87" y="60"/>
                </a:lnTo>
                <a:lnTo>
                  <a:pt x="79" y="67"/>
                </a:lnTo>
                <a:lnTo>
                  <a:pt x="72" y="75"/>
                </a:lnTo>
                <a:lnTo>
                  <a:pt x="65" y="84"/>
                </a:lnTo>
                <a:lnTo>
                  <a:pt x="59" y="92"/>
                </a:lnTo>
                <a:lnTo>
                  <a:pt x="53" y="102"/>
                </a:lnTo>
                <a:lnTo>
                  <a:pt x="50" y="112"/>
                </a:lnTo>
                <a:lnTo>
                  <a:pt x="46" y="123"/>
                </a:lnTo>
                <a:lnTo>
                  <a:pt x="42" y="144"/>
                </a:lnTo>
                <a:lnTo>
                  <a:pt x="42" y="167"/>
                </a:lnTo>
                <a:lnTo>
                  <a:pt x="42" y="167"/>
                </a:lnTo>
                <a:lnTo>
                  <a:pt x="42" y="188"/>
                </a:lnTo>
                <a:lnTo>
                  <a:pt x="46" y="211"/>
                </a:lnTo>
                <a:lnTo>
                  <a:pt x="50" y="221"/>
                </a:lnTo>
                <a:lnTo>
                  <a:pt x="53" y="232"/>
                </a:lnTo>
                <a:lnTo>
                  <a:pt x="59" y="242"/>
                </a:lnTo>
                <a:lnTo>
                  <a:pt x="65" y="250"/>
                </a:lnTo>
                <a:lnTo>
                  <a:pt x="72" y="259"/>
                </a:lnTo>
                <a:lnTo>
                  <a:pt x="79" y="267"/>
                </a:lnTo>
                <a:lnTo>
                  <a:pt x="87" y="274"/>
                </a:lnTo>
                <a:lnTo>
                  <a:pt x="97" y="280"/>
                </a:lnTo>
                <a:lnTo>
                  <a:pt x="107" y="284"/>
                </a:lnTo>
                <a:lnTo>
                  <a:pt x="118" y="288"/>
                </a:lnTo>
                <a:lnTo>
                  <a:pt x="131" y="290"/>
                </a:lnTo>
                <a:lnTo>
                  <a:pt x="145" y="291"/>
                </a:lnTo>
                <a:lnTo>
                  <a:pt x="145" y="291"/>
                </a:lnTo>
                <a:lnTo>
                  <a:pt x="159" y="290"/>
                </a:lnTo>
                <a:lnTo>
                  <a:pt x="172" y="288"/>
                </a:lnTo>
                <a:lnTo>
                  <a:pt x="183" y="284"/>
                </a:lnTo>
                <a:lnTo>
                  <a:pt x="193" y="280"/>
                </a:lnTo>
                <a:lnTo>
                  <a:pt x="203" y="274"/>
                </a:lnTo>
                <a:lnTo>
                  <a:pt x="211" y="267"/>
                </a:lnTo>
                <a:lnTo>
                  <a:pt x="218" y="259"/>
                </a:lnTo>
                <a:lnTo>
                  <a:pt x="225" y="250"/>
                </a:lnTo>
                <a:lnTo>
                  <a:pt x="231" y="242"/>
                </a:lnTo>
                <a:lnTo>
                  <a:pt x="235" y="232"/>
                </a:lnTo>
                <a:lnTo>
                  <a:pt x="240" y="221"/>
                </a:lnTo>
                <a:lnTo>
                  <a:pt x="242" y="211"/>
                </a:lnTo>
                <a:lnTo>
                  <a:pt x="247" y="188"/>
                </a:lnTo>
                <a:lnTo>
                  <a:pt x="248" y="167"/>
                </a:lnTo>
                <a:lnTo>
                  <a:pt x="248" y="167"/>
                </a:lnTo>
                <a:lnTo>
                  <a:pt x="247" y="144"/>
                </a:lnTo>
                <a:lnTo>
                  <a:pt x="242" y="123"/>
                </a:lnTo>
                <a:lnTo>
                  <a:pt x="240" y="112"/>
                </a:lnTo>
                <a:lnTo>
                  <a:pt x="235" y="102"/>
                </a:lnTo>
                <a:lnTo>
                  <a:pt x="231" y="92"/>
                </a:lnTo>
                <a:lnTo>
                  <a:pt x="225" y="84"/>
                </a:lnTo>
                <a:lnTo>
                  <a:pt x="218" y="75"/>
                </a:lnTo>
                <a:lnTo>
                  <a:pt x="211" y="67"/>
                </a:lnTo>
                <a:lnTo>
                  <a:pt x="203" y="60"/>
                </a:lnTo>
                <a:lnTo>
                  <a:pt x="193" y="54"/>
                </a:lnTo>
                <a:lnTo>
                  <a:pt x="183" y="48"/>
                </a:lnTo>
                <a:lnTo>
                  <a:pt x="172" y="46"/>
                </a:lnTo>
                <a:lnTo>
                  <a:pt x="159" y="43"/>
                </a:lnTo>
                <a:lnTo>
                  <a:pt x="145" y="43"/>
                </a:lnTo>
                <a:lnTo>
                  <a:pt x="145" y="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4" name="Freeform 11">
            <a:extLst>
              <a:ext uri="{FF2B5EF4-FFF2-40B4-BE49-F238E27FC236}">
                <a16:creationId xmlns:a16="http://schemas.microsoft.com/office/drawing/2014/main" id="{F53AD2BC-8EA2-4A28-A845-C9FAA2BB5212}"/>
              </a:ext>
            </a:extLst>
          </p:cNvPr>
          <p:cNvSpPr>
            <a:spLocks/>
          </p:cNvSpPr>
          <p:nvPr/>
        </p:nvSpPr>
        <p:spPr bwMode="auto">
          <a:xfrm>
            <a:off x="7882042" y="1514041"/>
            <a:ext cx="572795" cy="572795"/>
          </a:xfrm>
          <a:custGeom>
            <a:avLst/>
            <a:gdLst>
              <a:gd name="T0" fmla="*/ 449 w 1079"/>
              <a:gd name="T1" fmla="*/ 1070 h 1079"/>
              <a:gd name="T2" fmla="*/ 308 w 1079"/>
              <a:gd name="T3" fmla="*/ 1027 h 1079"/>
              <a:gd name="T4" fmla="*/ 184 w 1079"/>
              <a:gd name="T5" fmla="*/ 945 h 1079"/>
              <a:gd name="T6" fmla="*/ 119 w 1079"/>
              <a:gd name="T7" fmla="*/ 876 h 1079"/>
              <a:gd name="T8" fmla="*/ 125 w 1079"/>
              <a:gd name="T9" fmla="*/ 850 h 1079"/>
              <a:gd name="T10" fmla="*/ 153 w 1079"/>
              <a:gd name="T11" fmla="*/ 853 h 1079"/>
              <a:gd name="T12" fmla="*/ 233 w 1079"/>
              <a:gd name="T13" fmla="*/ 931 h 1079"/>
              <a:gd name="T14" fmla="*/ 351 w 1079"/>
              <a:gd name="T15" fmla="*/ 1000 h 1079"/>
              <a:gd name="T16" fmla="*/ 485 w 1079"/>
              <a:gd name="T17" fmla="*/ 1034 h 1079"/>
              <a:gd name="T18" fmla="*/ 591 w 1079"/>
              <a:gd name="T19" fmla="*/ 1035 h 1079"/>
              <a:gd name="T20" fmla="*/ 711 w 1079"/>
              <a:gd name="T21" fmla="*/ 1007 h 1079"/>
              <a:gd name="T22" fmla="*/ 818 w 1079"/>
              <a:gd name="T23" fmla="*/ 952 h 1079"/>
              <a:gd name="T24" fmla="*/ 908 w 1079"/>
              <a:gd name="T25" fmla="*/ 874 h 1079"/>
              <a:gd name="T26" fmla="*/ 977 w 1079"/>
              <a:gd name="T27" fmla="*/ 777 h 1079"/>
              <a:gd name="T28" fmla="*/ 1023 w 1079"/>
              <a:gd name="T29" fmla="*/ 664 h 1079"/>
              <a:gd name="T30" fmla="*/ 1038 w 1079"/>
              <a:gd name="T31" fmla="*/ 539 h 1079"/>
              <a:gd name="T32" fmla="*/ 1027 w 1079"/>
              <a:gd name="T33" fmla="*/ 439 h 1079"/>
              <a:gd name="T34" fmla="*/ 989 w 1079"/>
              <a:gd name="T35" fmla="*/ 323 h 1079"/>
              <a:gd name="T36" fmla="*/ 924 w 1079"/>
              <a:gd name="T37" fmla="*/ 223 h 1079"/>
              <a:gd name="T38" fmla="*/ 838 w 1079"/>
              <a:gd name="T39" fmla="*/ 141 h 1079"/>
              <a:gd name="T40" fmla="*/ 733 w 1079"/>
              <a:gd name="T41" fmla="*/ 81 h 1079"/>
              <a:gd name="T42" fmla="*/ 616 w 1079"/>
              <a:gd name="T43" fmla="*/ 48 h 1079"/>
              <a:gd name="T44" fmla="*/ 514 w 1079"/>
              <a:gd name="T45" fmla="*/ 42 h 1079"/>
              <a:gd name="T46" fmla="*/ 393 w 1079"/>
              <a:gd name="T47" fmla="*/ 65 h 1079"/>
              <a:gd name="T48" fmla="*/ 283 w 1079"/>
              <a:gd name="T49" fmla="*/ 114 h 1079"/>
              <a:gd name="T50" fmla="*/ 188 w 1079"/>
              <a:gd name="T51" fmla="*/ 188 h 1079"/>
              <a:gd name="T52" fmla="*/ 115 w 1079"/>
              <a:gd name="T53" fmla="*/ 281 h 1079"/>
              <a:gd name="T54" fmla="*/ 65 w 1079"/>
              <a:gd name="T55" fmla="*/ 391 h 1079"/>
              <a:gd name="T56" fmla="*/ 43 w 1079"/>
              <a:gd name="T57" fmla="*/ 514 h 1079"/>
              <a:gd name="T58" fmla="*/ 53 w 1079"/>
              <a:gd name="T59" fmla="*/ 637 h 1079"/>
              <a:gd name="T60" fmla="*/ 109 w 1079"/>
              <a:gd name="T61" fmla="*/ 787 h 1079"/>
              <a:gd name="T62" fmla="*/ 106 w 1079"/>
              <a:gd name="T63" fmla="*/ 811 h 1079"/>
              <a:gd name="T64" fmla="*/ 85 w 1079"/>
              <a:gd name="T65" fmla="*/ 818 h 1079"/>
              <a:gd name="T66" fmla="*/ 55 w 1079"/>
              <a:gd name="T67" fmla="*/ 777 h 1079"/>
              <a:gd name="T68" fmla="*/ 6 w 1079"/>
              <a:gd name="T69" fmla="*/ 610 h 1079"/>
              <a:gd name="T70" fmla="*/ 3 w 1079"/>
              <a:gd name="T71" fmla="*/ 484 h 1079"/>
              <a:gd name="T72" fmla="*/ 34 w 1079"/>
              <a:gd name="T73" fmla="*/ 354 h 1079"/>
              <a:gd name="T74" fmla="*/ 94 w 1079"/>
              <a:gd name="T75" fmla="*/ 239 h 1079"/>
              <a:gd name="T76" fmla="*/ 178 w 1079"/>
              <a:gd name="T77" fmla="*/ 141 h 1079"/>
              <a:gd name="T78" fmla="*/ 283 w 1079"/>
              <a:gd name="T79" fmla="*/ 65 h 1079"/>
              <a:gd name="T80" fmla="*/ 406 w 1079"/>
              <a:gd name="T81" fmla="*/ 17 h 1079"/>
              <a:gd name="T82" fmla="*/ 540 w 1079"/>
              <a:gd name="T83" fmla="*/ 0 h 1079"/>
              <a:gd name="T84" fmla="*/ 648 w 1079"/>
              <a:gd name="T85" fmla="*/ 11 h 1079"/>
              <a:gd name="T86" fmla="*/ 774 w 1079"/>
              <a:gd name="T87" fmla="*/ 54 h 1079"/>
              <a:gd name="T88" fmla="*/ 883 w 1079"/>
              <a:gd name="T89" fmla="*/ 124 h 1079"/>
              <a:gd name="T90" fmla="*/ 972 w 1079"/>
              <a:gd name="T91" fmla="*/ 218 h 1079"/>
              <a:gd name="T92" fmla="*/ 1037 w 1079"/>
              <a:gd name="T93" fmla="*/ 330 h 1079"/>
              <a:gd name="T94" fmla="*/ 1073 w 1079"/>
              <a:gd name="T95" fmla="*/ 458 h 1079"/>
              <a:gd name="T96" fmla="*/ 1079 w 1079"/>
              <a:gd name="T97" fmla="*/ 568 h 1079"/>
              <a:gd name="T98" fmla="*/ 1055 w 1079"/>
              <a:gd name="T99" fmla="*/ 699 h 1079"/>
              <a:gd name="T100" fmla="*/ 1001 w 1079"/>
              <a:gd name="T101" fmla="*/ 819 h 1079"/>
              <a:gd name="T102" fmla="*/ 921 w 1079"/>
              <a:gd name="T103" fmla="*/ 921 h 1079"/>
              <a:gd name="T104" fmla="*/ 819 w 1079"/>
              <a:gd name="T105" fmla="*/ 1000 h 1079"/>
              <a:gd name="T106" fmla="*/ 701 w 1079"/>
              <a:gd name="T107" fmla="*/ 1055 h 1079"/>
              <a:gd name="T108" fmla="*/ 568 w 1079"/>
              <a:gd name="T109" fmla="*/ 1077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9" h="1079">
                <a:moveTo>
                  <a:pt x="540" y="1079"/>
                </a:moveTo>
                <a:lnTo>
                  <a:pt x="540" y="1079"/>
                </a:lnTo>
                <a:lnTo>
                  <a:pt x="510" y="1077"/>
                </a:lnTo>
                <a:lnTo>
                  <a:pt x="479" y="1075"/>
                </a:lnTo>
                <a:lnTo>
                  <a:pt x="449" y="1070"/>
                </a:lnTo>
                <a:lnTo>
                  <a:pt x="420" y="1065"/>
                </a:lnTo>
                <a:lnTo>
                  <a:pt x="391" y="1058"/>
                </a:lnTo>
                <a:lnTo>
                  <a:pt x="363" y="1049"/>
                </a:lnTo>
                <a:lnTo>
                  <a:pt x="335" y="1038"/>
                </a:lnTo>
                <a:lnTo>
                  <a:pt x="308" y="1027"/>
                </a:lnTo>
                <a:lnTo>
                  <a:pt x="281" y="1012"/>
                </a:lnTo>
                <a:lnTo>
                  <a:pt x="256" y="998"/>
                </a:lnTo>
                <a:lnTo>
                  <a:pt x="231" y="981"/>
                </a:lnTo>
                <a:lnTo>
                  <a:pt x="207" y="963"/>
                </a:lnTo>
                <a:lnTo>
                  <a:pt x="184" y="945"/>
                </a:lnTo>
                <a:lnTo>
                  <a:pt x="161" y="924"/>
                </a:lnTo>
                <a:lnTo>
                  <a:pt x="142" y="902"/>
                </a:lnTo>
                <a:lnTo>
                  <a:pt x="122" y="878"/>
                </a:lnTo>
                <a:lnTo>
                  <a:pt x="122" y="878"/>
                </a:lnTo>
                <a:lnTo>
                  <a:pt x="119" y="876"/>
                </a:lnTo>
                <a:lnTo>
                  <a:pt x="118" y="871"/>
                </a:lnTo>
                <a:lnTo>
                  <a:pt x="116" y="864"/>
                </a:lnTo>
                <a:lnTo>
                  <a:pt x="119" y="856"/>
                </a:lnTo>
                <a:lnTo>
                  <a:pt x="122" y="853"/>
                </a:lnTo>
                <a:lnTo>
                  <a:pt x="125" y="850"/>
                </a:lnTo>
                <a:lnTo>
                  <a:pt x="125" y="850"/>
                </a:lnTo>
                <a:lnTo>
                  <a:pt x="132" y="846"/>
                </a:lnTo>
                <a:lnTo>
                  <a:pt x="139" y="844"/>
                </a:lnTo>
                <a:lnTo>
                  <a:pt x="147" y="847"/>
                </a:lnTo>
                <a:lnTo>
                  <a:pt x="153" y="853"/>
                </a:lnTo>
                <a:lnTo>
                  <a:pt x="153" y="853"/>
                </a:lnTo>
                <a:lnTo>
                  <a:pt x="171" y="874"/>
                </a:lnTo>
                <a:lnTo>
                  <a:pt x="191" y="894"/>
                </a:lnTo>
                <a:lnTo>
                  <a:pt x="211" y="914"/>
                </a:lnTo>
                <a:lnTo>
                  <a:pt x="233" y="931"/>
                </a:lnTo>
                <a:lnTo>
                  <a:pt x="255" y="948"/>
                </a:lnTo>
                <a:lnTo>
                  <a:pt x="277" y="963"/>
                </a:lnTo>
                <a:lnTo>
                  <a:pt x="301" y="976"/>
                </a:lnTo>
                <a:lnTo>
                  <a:pt x="325" y="988"/>
                </a:lnTo>
                <a:lnTo>
                  <a:pt x="351" y="1000"/>
                </a:lnTo>
                <a:lnTo>
                  <a:pt x="376" y="1010"/>
                </a:lnTo>
                <a:lnTo>
                  <a:pt x="403" y="1018"/>
                </a:lnTo>
                <a:lnTo>
                  <a:pt x="430" y="1025"/>
                </a:lnTo>
                <a:lnTo>
                  <a:pt x="456" y="1031"/>
                </a:lnTo>
                <a:lnTo>
                  <a:pt x="485" y="1034"/>
                </a:lnTo>
                <a:lnTo>
                  <a:pt x="511" y="1036"/>
                </a:lnTo>
                <a:lnTo>
                  <a:pt x="540" y="1036"/>
                </a:lnTo>
                <a:lnTo>
                  <a:pt x="540" y="1036"/>
                </a:lnTo>
                <a:lnTo>
                  <a:pt x="565" y="1036"/>
                </a:lnTo>
                <a:lnTo>
                  <a:pt x="591" y="1035"/>
                </a:lnTo>
                <a:lnTo>
                  <a:pt x="616" y="1031"/>
                </a:lnTo>
                <a:lnTo>
                  <a:pt x="640" y="1027"/>
                </a:lnTo>
                <a:lnTo>
                  <a:pt x="664" y="1021"/>
                </a:lnTo>
                <a:lnTo>
                  <a:pt x="688" y="1015"/>
                </a:lnTo>
                <a:lnTo>
                  <a:pt x="711" y="1007"/>
                </a:lnTo>
                <a:lnTo>
                  <a:pt x="733" y="998"/>
                </a:lnTo>
                <a:lnTo>
                  <a:pt x="756" y="988"/>
                </a:lnTo>
                <a:lnTo>
                  <a:pt x="777" y="977"/>
                </a:lnTo>
                <a:lnTo>
                  <a:pt x="798" y="964"/>
                </a:lnTo>
                <a:lnTo>
                  <a:pt x="818" y="952"/>
                </a:lnTo>
                <a:lnTo>
                  <a:pt x="838" y="938"/>
                </a:lnTo>
                <a:lnTo>
                  <a:pt x="856" y="924"/>
                </a:lnTo>
                <a:lnTo>
                  <a:pt x="874" y="908"/>
                </a:lnTo>
                <a:lnTo>
                  <a:pt x="891" y="891"/>
                </a:lnTo>
                <a:lnTo>
                  <a:pt x="908" y="874"/>
                </a:lnTo>
                <a:lnTo>
                  <a:pt x="924" y="856"/>
                </a:lnTo>
                <a:lnTo>
                  <a:pt x="939" y="837"/>
                </a:lnTo>
                <a:lnTo>
                  <a:pt x="952" y="818"/>
                </a:lnTo>
                <a:lnTo>
                  <a:pt x="966" y="798"/>
                </a:lnTo>
                <a:lnTo>
                  <a:pt x="977" y="777"/>
                </a:lnTo>
                <a:lnTo>
                  <a:pt x="989" y="756"/>
                </a:lnTo>
                <a:lnTo>
                  <a:pt x="999" y="733"/>
                </a:lnTo>
                <a:lnTo>
                  <a:pt x="1007" y="710"/>
                </a:lnTo>
                <a:lnTo>
                  <a:pt x="1015" y="688"/>
                </a:lnTo>
                <a:lnTo>
                  <a:pt x="1023" y="664"/>
                </a:lnTo>
                <a:lnTo>
                  <a:pt x="1027" y="640"/>
                </a:lnTo>
                <a:lnTo>
                  <a:pt x="1032" y="616"/>
                </a:lnTo>
                <a:lnTo>
                  <a:pt x="1035" y="590"/>
                </a:lnTo>
                <a:lnTo>
                  <a:pt x="1037" y="565"/>
                </a:lnTo>
                <a:lnTo>
                  <a:pt x="1038" y="539"/>
                </a:lnTo>
                <a:lnTo>
                  <a:pt x="1038" y="539"/>
                </a:lnTo>
                <a:lnTo>
                  <a:pt x="1037" y="514"/>
                </a:lnTo>
                <a:lnTo>
                  <a:pt x="1035" y="489"/>
                </a:lnTo>
                <a:lnTo>
                  <a:pt x="1032" y="463"/>
                </a:lnTo>
                <a:lnTo>
                  <a:pt x="1027" y="439"/>
                </a:lnTo>
                <a:lnTo>
                  <a:pt x="1023" y="415"/>
                </a:lnTo>
                <a:lnTo>
                  <a:pt x="1015" y="391"/>
                </a:lnTo>
                <a:lnTo>
                  <a:pt x="1007" y="369"/>
                </a:lnTo>
                <a:lnTo>
                  <a:pt x="999" y="346"/>
                </a:lnTo>
                <a:lnTo>
                  <a:pt x="989" y="323"/>
                </a:lnTo>
                <a:lnTo>
                  <a:pt x="977" y="302"/>
                </a:lnTo>
                <a:lnTo>
                  <a:pt x="966" y="281"/>
                </a:lnTo>
                <a:lnTo>
                  <a:pt x="952" y="261"/>
                </a:lnTo>
                <a:lnTo>
                  <a:pt x="939" y="242"/>
                </a:lnTo>
                <a:lnTo>
                  <a:pt x="924" y="223"/>
                </a:lnTo>
                <a:lnTo>
                  <a:pt x="908" y="205"/>
                </a:lnTo>
                <a:lnTo>
                  <a:pt x="891" y="188"/>
                </a:lnTo>
                <a:lnTo>
                  <a:pt x="874" y="171"/>
                </a:lnTo>
                <a:lnTo>
                  <a:pt x="856" y="155"/>
                </a:lnTo>
                <a:lnTo>
                  <a:pt x="838" y="141"/>
                </a:lnTo>
                <a:lnTo>
                  <a:pt x="818" y="127"/>
                </a:lnTo>
                <a:lnTo>
                  <a:pt x="798" y="114"/>
                </a:lnTo>
                <a:lnTo>
                  <a:pt x="777" y="102"/>
                </a:lnTo>
                <a:lnTo>
                  <a:pt x="756" y="90"/>
                </a:lnTo>
                <a:lnTo>
                  <a:pt x="733" y="81"/>
                </a:lnTo>
                <a:lnTo>
                  <a:pt x="711" y="72"/>
                </a:lnTo>
                <a:lnTo>
                  <a:pt x="688" y="65"/>
                </a:lnTo>
                <a:lnTo>
                  <a:pt x="664" y="58"/>
                </a:lnTo>
                <a:lnTo>
                  <a:pt x="640" y="52"/>
                </a:lnTo>
                <a:lnTo>
                  <a:pt x="616" y="48"/>
                </a:lnTo>
                <a:lnTo>
                  <a:pt x="591" y="45"/>
                </a:lnTo>
                <a:lnTo>
                  <a:pt x="565" y="42"/>
                </a:lnTo>
                <a:lnTo>
                  <a:pt x="540" y="42"/>
                </a:lnTo>
                <a:lnTo>
                  <a:pt x="540" y="42"/>
                </a:lnTo>
                <a:lnTo>
                  <a:pt x="514" y="42"/>
                </a:lnTo>
                <a:lnTo>
                  <a:pt x="489" y="45"/>
                </a:lnTo>
                <a:lnTo>
                  <a:pt x="465" y="48"/>
                </a:lnTo>
                <a:lnTo>
                  <a:pt x="439" y="52"/>
                </a:lnTo>
                <a:lnTo>
                  <a:pt x="415" y="58"/>
                </a:lnTo>
                <a:lnTo>
                  <a:pt x="393" y="65"/>
                </a:lnTo>
                <a:lnTo>
                  <a:pt x="369" y="72"/>
                </a:lnTo>
                <a:lnTo>
                  <a:pt x="346" y="81"/>
                </a:lnTo>
                <a:lnTo>
                  <a:pt x="325" y="90"/>
                </a:lnTo>
                <a:lnTo>
                  <a:pt x="303" y="102"/>
                </a:lnTo>
                <a:lnTo>
                  <a:pt x="283" y="114"/>
                </a:lnTo>
                <a:lnTo>
                  <a:pt x="262" y="127"/>
                </a:lnTo>
                <a:lnTo>
                  <a:pt x="243" y="141"/>
                </a:lnTo>
                <a:lnTo>
                  <a:pt x="223" y="155"/>
                </a:lnTo>
                <a:lnTo>
                  <a:pt x="205" y="171"/>
                </a:lnTo>
                <a:lnTo>
                  <a:pt x="188" y="188"/>
                </a:lnTo>
                <a:lnTo>
                  <a:pt x="173" y="205"/>
                </a:lnTo>
                <a:lnTo>
                  <a:pt x="156" y="223"/>
                </a:lnTo>
                <a:lnTo>
                  <a:pt x="142" y="242"/>
                </a:lnTo>
                <a:lnTo>
                  <a:pt x="127" y="261"/>
                </a:lnTo>
                <a:lnTo>
                  <a:pt x="115" y="281"/>
                </a:lnTo>
                <a:lnTo>
                  <a:pt x="102" y="302"/>
                </a:lnTo>
                <a:lnTo>
                  <a:pt x="92" y="323"/>
                </a:lnTo>
                <a:lnTo>
                  <a:pt x="82" y="346"/>
                </a:lnTo>
                <a:lnTo>
                  <a:pt x="72" y="369"/>
                </a:lnTo>
                <a:lnTo>
                  <a:pt x="65" y="391"/>
                </a:lnTo>
                <a:lnTo>
                  <a:pt x="58" y="415"/>
                </a:lnTo>
                <a:lnTo>
                  <a:pt x="53" y="439"/>
                </a:lnTo>
                <a:lnTo>
                  <a:pt x="48" y="463"/>
                </a:lnTo>
                <a:lnTo>
                  <a:pt x="46" y="489"/>
                </a:lnTo>
                <a:lnTo>
                  <a:pt x="43" y="514"/>
                </a:lnTo>
                <a:lnTo>
                  <a:pt x="43" y="539"/>
                </a:lnTo>
                <a:lnTo>
                  <a:pt x="43" y="539"/>
                </a:lnTo>
                <a:lnTo>
                  <a:pt x="44" y="572"/>
                </a:lnTo>
                <a:lnTo>
                  <a:pt x="47" y="604"/>
                </a:lnTo>
                <a:lnTo>
                  <a:pt x="53" y="637"/>
                </a:lnTo>
                <a:lnTo>
                  <a:pt x="60" y="668"/>
                </a:lnTo>
                <a:lnTo>
                  <a:pt x="68" y="699"/>
                </a:lnTo>
                <a:lnTo>
                  <a:pt x="79" y="729"/>
                </a:lnTo>
                <a:lnTo>
                  <a:pt x="94" y="758"/>
                </a:lnTo>
                <a:lnTo>
                  <a:pt x="109" y="787"/>
                </a:lnTo>
                <a:lnTo>
                  <a:pt x="109" y="787"/>
                </a:lnTo>
                <a:lnTo>
                  <a:pt x="111" y="791"/>
                </a:lnTo>
                <a:lnTo>
                  <a:pt x="111" y="795"/>
                </a:lnTo>
                <a:lnTo>
                  <a:pt x="111" y="804"/>
                </a:lnTo>
                <a:lnTo>
                  <a:pt x="106" y="811"/>
                </a:lnTo>
                <a:lnTo>
                  <a:pt x="105" y="813"/>
                </a:lnTo>
                <a:lnTo>
                  <a:pt x="101" y="816"/>
                </a:lnTo>
                <a:lnTo>
                  <a:pt x="101" y="816"/>
                </a:lnTo>
                <a:lnTo>
                  <a:pt x="94" y="818"/>
                </a:lnTo>
                <a:lnTo>
                  <a:pt x="85" y="818"/>
                </a:lnTo>
                <a:lnTo>
                  <a:pt x="78" y="813"/>
                </a:lnTo>
                <a:lnTo>
                  <a:pt x="75" y="812"/>
                </a:lnTo>
                <a:lnTo>
                  <a:pt x="72" y="808"/>
                </a:lnTo>
                <a:lnTo>
                  <a:pt x="72" y="808"/>
                </a:lnTo>
                <a:lnTo>
                  <a:pt x="55" y="777"/>
                </a:lnTo>
                <a:lnTo>
                  <a:pt x="41" y="746"/>
                </a:lnTo>
                <a:lnTo>
                  <a:pt x="30" y="712"/>
                </a:lnTo>
                <a:lnTo>
                  <a:pt x="19" y="679"/>
                </a:lnTo>
                <a:lnTo>
                  <a:pt x="12" y="644"/>
                </a:lnTo>
                <a:lnTo>
                  <a:pt x="6" y="610"/>
                </a:lnTo>
                <a:lnTo>
                  <a:pt x="2" y="575"/>
                </a:lnTo>
                <a:lnTo>
                  <a:pt x="0" y="539"/>
                </a:lnTo>
                <a:lnTo>
                  <a:pt x="0" y="539"/>
                </a:lnTo>
                <a:lnTo>
                  <a:pt x="2" y="511"/>
                </a:lnTo>
                <a:lnTo>
                  <a:pt x="3" y="484"/>
                </a:lnTo>
                <a:lnTo>
                  <a:pt x="7" y="458"/>
                </a:lnTo>
                <a:lnTo>
                  <a:pt x="12" y="431"/>
                </a:lnTo>
                <a:lnTo>
                  <a:pt x="19" y="405"/>
                </a:lnTo>
                <a:lnTo>
                  <a:pt x="26" y="380"/>
                </a:lnTo>
                <a:lnTo>
                  <a:pt x="34" y="354"/>
                </a:lnTo>
                <a:lnTo>
                  <a:pt x="44" y="330"/>
                </a:lnTo>
                <a:lnTo>
                  <a:pt x="54" y="306"/>
                </a:lnTo>
                <a:lnTo>
                  <a:pt x="67" y="282"/>
                </a:lnTo>
                <a:lnTo>
                  <a:pt x="79" y="260"/>
                </a:lnTo>
                <a:lnTo>
                  <a:pt x="94" y="239"/>
                </a:lnTo>
                <a:lnTo>
                  <a:pt x="108" y="218"/>
                </a:lnTo>
                <a:lnTo>
                  <a:pt x="125" y="196"/>
                </a:lnTo>
                <a:lnTo>
                  <a:pt x="142" y="178"/>
                </a:lnTo>
                <a:lnTo>
                  <a:pt x="159" y="158"/>
                </a:lnTo>
                <a:lnTo>
                  <a:pt x="178" y="141"/>
                </a:lnTo>
                <a:lnTo>
                  <a:pt x="198" y="124"/>
                </a:lnTo>
                <a:lnTo>
                  <a:pt x="218" y="107"/>
                </a:lnTo>
                <a:lnTo>
                  <a:pt x="239" y="93"/>
                </a:lnTo>
                <a:lnTo>
                  <a:pt x="260" y="79"/>
                </a:lnTo>
                <a:lnTo>
                  <a:pt x="283" y="65"/>
                </a:lnTo>
                <a:lnTo>
                  <a:pt x="307" y="54"/>
                </a:lnTo>
                <a:lnTo>
                  <a:pt x="331" y="42"/>
                </a:lnTo>
                <a:lnTo>
                  <a:pt x="355" y="34"/>
                </a:lnTo>
                <a:lnTo>
                  <a:pt x="380" y="25"/>
                </a:lnTo>
                <a:lnTo>
                  <a:pt x="406" y="17"/>
                </a:lnTo>
                <a:lnTo>
                  <a:pt x="431" y="11"/>
                </a:lnTo>
                <a:lnTo>
                  <a:pt x="458" y="7"/>
                </a:lnTo>
                <a:lnTo>
                  <a:pt x="485" y="3"/>
                </a:lnTo>
                <a:lnTo>
                  <a:pt x="513" y="1"/>
                </a:lnTo>
                <a:lnTo>
                  <a:pt x="540" y="0"/>
                </a:lnTo>
                <a:lnTo>
                  <a:pt x="540" y="0"/>
                </a:lnTo>
                <a:lnTo>
                  <a:pt x="568" y="1"/>
                </a:lnTo>
                <a:lnTo>
                  <a:pt x="595" y="3"/>
                </a:lnTo>
                <a:lnTo>
                  <a:pt x="622" y="7"/>
                </a:lnTo>
                <a:lnTo>
                  <a:pt x="648" y="11"/>
                </a:lnTo>
                <a:lnTo>
                  <a:pt x="675" y="17"/>
                </a:lnTo>
                <a:lnTo>
                  <a:pt x="701" y="25"/>
                </a:lnTo>
                <a:lnTo>
                  <a:pt x="725" y="34"/>
                </a:lnTo>
                <a:lnTo>
                  <a:pt x="750" y="42"/>
                </a:lnTo>
                <a:lnTo>
                  <a:pt x="774" y="54"/>
                </a:lnTo>
                <a:lnTo>
                  <a:pt x="797" y="65"/>
                </a:lnTo>
                <a:lnTo>
                  <a:pt x="819" y="79"/>
                </a:lnTo>
                <a:lnTo>
                  <a:pt x="842" y="93"/>
                </a:lnTo>
                <a:lnTo>
                  <a:pt x="863" y="107"/>
                </a:lnTo>
                <a:lnTo>
                  <a:pt x="883" y="124"/>
                </a:lnTo>
                <a:lnTo>
                  <a:pt x="903" y="141"/>
                </a:lnTo>
                <a:lnTo>
                  <a:pt x="921" y="158"/>
                </a:lnTo>
                <a:lnTo>
                  <a:pt x="939" y="178"/>
                </a:lnTo>
                <a:lnTo>
                  <a:pt x="956" y="196"/>
                </a:lnTo>
                <a:lnTo>
                  <a:pt x="972" y="218"/>
                </a:lnTo>
                <a:lnTo>
                  <a:pt x="987" y="239"/>
                </a:lnTo>
                <a:lnTo>
                  <a:pt x="1001" y="260"/>
                </a:lnTo>
                <a:lnTo>
                  <a:pt x="1014" y="282"/>
                </a:lnTo>
                <a:lnTo>
                  <a:pt x="1025" y="306"/>
                </a:lnTo>
                <a:lnTo>
                  <a:pt x="1037" y="330"/>
                </a:lnTo>
                <a:lnTo>
                  <a:pt x="1047" y="354"/>
                </a:lnTo>
                <a:lnTo>
                  <a:pt x="1055" y="380"/>
                </a:lnTo>
                <a:lnTo>
                  <a:pt x="1062" y="405"/>
                </a:lnTo>
                <a:lnTo>
                  <a:pt x="1068" y="431"/>
                </a:lnTo>
                <a:lnTo>
                  <a:pt x="1073" y="458"/>
                </a:lnTo>
                <a:lnTo>
                  <a:pt x="1076" y="484"/>
                </a:lnTo>
                <a:lnTo>
                  <a:pt x="1079" y="511"/>
                </a:lnTo>
                <a:lnTo>
                  <a:pt x="1079" y="539"/>
                </a:lnTo>
                <a:lnTo>
                  <a:pt x="1079" y="539"/>
                </a:lnTo>
                <a:lnTo>
                  <a:pt x="1079" y="568"/>
                </a:lnTo>
                <a:lnTo>
                  <a:pt x="1076" y="595"/>
                </a:lnTo>
                <a:lnTo>
                  <a:pt x="1073" y="621"/>
                </a:lnTo>
                <a:lnTo>
                  <a:pt x="1068" y="648"/>
                </a:lnTo>
                <a:lnTo>
                  <a:pt x="1062" y="674"/>
                </a:lnTo>
                <a:lnTo>
                  <a:pt x="1055" y="699"/>
                </a:lnTo>
                <a:lnTo>
                  <a:pt x="1047" y="724"/>
                </a:lnTo>
                <a:lnTo>
                  <a:pt x="1037" y="750"/>
                </a:lnTo>
                <a:lnTo>
                  <a:pt x="1025" y="772"/>
                </a:lnTo>
                <a:lnTo>
                  <a:pt x="1014" y="796"/>
                </a:lnTo>
                <a:lnTo>
                  <a:pt x="1001" y="819"/>
                </a:lnTo>
                <a:lnTo>
                  <a:pt x="987" y="840"/>
                </a:lnTo>
                <a:lnTo>
                  <a:pt x="972" y="861"/>
                </a:lnTo>
                <a:lnTo>
                  <a:pt x="956" y="883"/>
                </a:lnTo>
                <a:lnTo>
                  <a:pt x="939" y="902"/>
                </a:lnTo>
                <a:lnTo>
                  <a:pt x="921" y="921"/>
                </a:lnTo>
                <a:lnTo>
                  <a:pt x="903" y="939"/>
                </a:lnTo>
                <a:lnTo>
                  <a:pt x="883" y="956"/>
                </a:lnTo>
                <a:lnTo>
                  <a:pt x="863" y="972"/>
                </a:lnTo>
                <a:lnTo>
                  <a:pt x="842" y="987"/>
                </a:lnTo>
                <a:lnTo>
                  <a:pt x="819" y="1000"/>
                </a:lnTo>
                <a:lnTo>
                  <a:pt x="797" y="1014"/>
                </a:lnTo>
                <a:lnTo>
                  <a:pt x="774" y="1025"/>
                </a:lnTo>
                <a:lnTo>
                  <a:pt x="750" y="1036"/>
                </a:lnTo>
                <a:lnTo>
                  <a:pt x="725" y="1046"/>
                </a:lnTo>
                <a:lnTo>
                  <a:pt x="701" y="1055"/>
                </a:lnTo>
                <a:lnTo>
                  <a:pt x="675" y="1062"/>
                </a:lnTo>
                <a:lnTo>
                  <a:pt x="648" y="1068"/>
                </a:lnTo>
                <a:lnTo>
                  <a:pt x="622" y="1072"/>
                </a:lnTo>
                <a:lnTo>
                  <a:pt x="595" y="1076"/>
                </a:lnTo>
                <a:lnTo>
                  <a:pt x="568" y="1077"/>
                </a:lnTo>
                <a:lnTo>
                  <a:pt x="540" y="1079"/>
                </a:lnTo>
                <a:lnTo>
                  <a:pt x="540" y="10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5" name="Freeform 12">
            <a:extLst>
              <a:ext uri="{FF2B5EF4-FFF2-40B4-BE49-F238E27FC236}">
                <a16:creationId xmlns:a16="http://schemas.microsoft.com/office/drawing/2014/main" id="{F1C6DD25-CBD5-4715-AA13-A191B95B9E61}"/>
              </a:ext>
            </a:extLst>
          </p:cNvPr>
          <p:cNvSpPr>
            <a:spLocks/>
          </p:cNvSpPr>
          <p:nvPr/>
        </p:nvSpPr>
        <p:spPr bwMode="auto">
          <a:xfrm>
            <a:off x="8069434" y="1701433"/>
            <a:ext cx="198010" cy="198010"/>
          </a:xfrm>
          <a:custGeom>
            <a:avLst/>
            <a:gdLst>
              <a:gd name="T0" fmla="*/ 174 w 373"/>
              <a:gd name="T1" fmla="*/ 373 h 373"/>
              <a:gd name="T2" fmla="*/ 137 w 373"/>
              <a:gd name="T3" fmla="*/ 366 h 373"/>
              <a:gd name="T4" fmla="*/ 102 w 373"/>
              <a:gd name="T5" fmla="*/ 353 h 373"/>
              <a:gd name="T6" fmla="*/ 86 w 373"/>
              <a:gd name="T7" fmla="*/ 343 h 373"/>
              <a:gd name="T8" fmla="*/ 81 w 373"/>
              <a:gd name="T9" fmla="*/ 325 h 373"/>
              <a:gd name="T10" fmla="*/ 84 w 373"/>
              <a:gd name="T11" fmla="*/ 318 h 373"/>
              <a:gd name="T12" fmla="*/ 96 w 373"/>
              <a:gd name="T13" fmla="*/ 308 h 373"/>
              <a:gd name="T14" fmla="*/ 112 w 373"/>
              <a:gd name="T15" fmla="*/ 311 h 373"/>
              <a:gd name="T16" fmla="*/ 149 w 373"/>
              <a:gd name="T17" fmla="*/ 326 h 373"/>
              <a:gd name="T18" fmla="*/ 187 w 373"/>
              <a:gd name="T19" fmla="*/ 332 h 373"/>
              <a:gd name="T20" fmla="*/ 230 w 373"/>
              <a:gd name="T21" fmla="*/ 325 h 373"/>
              <a:gd name="T22" fmla="*/ 269 w 373"/>
              <a:gd name="T23" fmla="*/ 306 h 373"/>
              <a:gd name="T24" fmla="*/ 300 w 373"/>
              <a:gd name="T25" fmla="*/ 278 h 373"/>
              <a:gd name="T26" fmla="*/ 321 w 373"/>
              <a:gd name="T27" fmla="*/ 243 h 373"/>
              <a:gd name="T28" fmla="*/ 331 w 373"/>
              <a:gd name="T29" fmla="*/ 202 h 373"/>
              <a:gd name="T30" fmla="*/ 331 w 373"/>
              <a:gd name="T31" fmla="*/ 172 h 373"/>
              <a:gd name="T32" fmla="*/ 321 w 373"/>
              <a:gd name="T33" fmla="*/ 130 h 373"/>
              <a:gd name="T34" fmla="*/ 300 w 373"/>
              <a:gd name="T35" fmla="*/ 95 h 373"/>
              <a:gd name="T36" fmla="*/ 269 w 373"/>
              <a:gd name="T37" fmla="*/ 66 h 373"/>
              <a:gd name="T38" fmla="*/ 230 w 373"/>
              <a:gd name="T39" fmla="*/ 48 h 373"/>
              <a:gd name="T40" fmla="*/ 187 w 373"/>
              <a:gd name="T41" fmla="*/ 41 h 373"/>
              <a:gd name="T42" fmla="*/ 158 w 373"/>
              <a:gd name="T43" fmla="*/ 44 h 373"/>
              <a:gd name="T44" fmla="*/ 118 w 373"/>
              <a:gd name="T45" fmla="*/ 59 h 373"/>
              <a:gd name="T46" fmla="*/ 85 w 373"/>
              <a:gd name="T47" fmla="*/ 83 h 373"/>
              <a:gd name="T48" fmla="*/ 60 w 373"/>
              <a:gd name="T49" fmla="*/ 117 h 373"/>
              <a:gd name="T50" fmla="*/ 46 w 373"/>
              <a:gd name="T51" fmla="*/ 157 h 373"/>
              <a:gd name="T52" fmla="*/ 41 w 373"/>
              <a:gd name="T53" fmla="*/ 186 h 373"/>
              <a:gd name="T54" fmla="*/ 51 w 373"/>
              <a:gd name="T55" fmla="*/ 240 h 373"/>
              <a:gd name="T56" fmla="*/ 61 w 373"/>
              <a:gd name="T57" fmla="*/ 260 h 373"/>
              <a:gd name="T58" fmla="*/ 57 w 373"/>
              <a:gd name="T59" fmla="*/ 278 h 373"/>
              <a:gd name="T60" fmla="*/ 51 w 373"/>
              <a:gd name="T61" fmla="*/ 284 h 373"/>
              <a:gd name="T62" fmla="*/ 29 w 373"/>
              <a:gd name="T63" fmla="*/ 282 h 373"/>
              <a:gd name="T64" fmla="*/ 23 w 373"/>
              <a:gd name="T65" fmla="*/ 275 h 373"/>
              <a:gd name="T66" fmla="*/ 2 w 373"/>
              <a:gd name="T67" fmla="*/ 210 h 373"/>
              <a:gd name="T68" fmla="*/ 2 w 373"/>
              <a:gd name="T69" fmla="*/ 168 h 373"/>
              <a:gd name="T70" fmla="*/ 14 w 373"/>
              <a:gd name="T71" fmla="*/ 114 h 373"/>
              <a:gd name="T72" fmla="*/ 43 w 373"/>
              <a:gd name="T73" fmla="*/ 68 h 373"/>
              <a:gd name="T74" fmla="*/ 82 w 373"/>
              <a:gd name="T75" fmla="*/ 33 h 373"/>
              <a:gd name="T76" fmla="*/ 132 w 373"/>
              <a:gd name="T77" fmla="*/ 9 h 373"/>
              <a:gd name="T78" fmla="*/ 187 w 373"/>
              <a:gd name="T79" fmla="*/ 0 h 373"/>
              <a:gd name="T80" fmla="*/ 225 w 373"/>
              <a:gd name="T81" fmla="*/ 4 h 373"/>
              <a:gd name="T82" fmla="*/ 276 w 373"/>
              <a:gd name="T83" fmla="*/ 23 h 373"/>
              <a:gd name="T84" fmla="*/ 319 w 373"/>
              <a:gd name="T85" fmla="*/ 55 h 373"/>
              <a:gd name="T86" fmla="*/ 350 w 373"/>
              <a:gd name="T87" fmla="*/ 98 h 373"/>
              <a:gd name="T88" fmla="*/ 370 w 373"/>
              <a:gd name="T89" fmla="*/ 148 h 373"/>
              <a:gd name="T90" fmla="*/ 373 w 373"/>
              <a:gd name="T91" fmla="*/ 186 h 373"/>
              <a:gd name="T92" fmla="*/ 365 w 373"/>
              <a:gd name="T93" fmla="*/ 242 h 373"/>
              <a:gd name="T94" fmla="*/ 342 w 373"/>
              <a:gd name="T95" fmla="*/ 291 h 373"/>
              <a:gd name="T96" fmla="*/ 305 w 373"/>
              <a:gd name="T97" fmla="*/ 330 h 373"/>
              <a:gd name="T98" fmla="*/ 260 w 373"/>
              <a:gd name="T99" fmla="*/ 359 h 373"/>
              <a:gd name="T100" fmla="*/ 206 w 373"/>
              <a:gd name="T101"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3" h="373">
                <a:moveTo>
                  <a:pt x="187" y="373"/>
                </a:moveTo>
                <a:lnTo>
                  <a:pt x="187" y="373"/>
                </a:lnTo>
                <a:lnTo>
                  <a:pt x="174" y="373"/>
                </a:lnTo>
                <a:lnTo>
                  <a:pt x="161" y="371"/>
                </a:lnTo>
                <a:lnTo>
                  <a:pt x="149" y="369"/>
                </a:lnTo>
                <a:lnTo>
                  <a:pt x="137" y="366"/>
                </a:lnTo>
                <a:lnTo>
                  <a:pt x="125" y="363"/>
                </a:lnTo>
                <a:lnTo>
                  <a:pt x="113" y="357"/>
                </a:lnTo>
                <a:lnTo>
                  <a:pt x="102" y="353"/>
                </a:lnTo>
                <a:lnTo>
                  <a:pt x="91" y="346"/>
                </a:lnTo>
                <a:lnTo>
                  <a:pt x="91" y="346"/>
                </a:lnTo>
                <a:lnTo>
                  <a:pt x="86" y="343"/>
                </a:lnTo>
                <a:lnTo>
                  <a:pt x="84" y="340"/>
                </a:lnTo>
                <a:lnTo>
                  <a:pt x="81" y="333"/>
                </a:lnTo>
                <a:lnTo>
                  <a:pt x="81" y="325"/>
                </a:lnTo>
                <a:lnTo>
                  <a:pt x="81" y="322"/>
                </a:lnTo>
                <a:lnTo>
                  <a:pt x="84" y="318"/>
                </a:lnTo>
                <a:lnTo>
                  <a:pt x="84" y="318"/>
                </a:lnTo>
                <a:lnTo>
                  <a:pt x="86" y="315"/>
                </a:lnTo>
                <a:lnTo>
                  <a:pt x="89" y="312"/>
                </a:lnTo>
                <a:lnTo>
                  <a:pt x="96" y="308"/>
                </a:lnTo>
                <a:lnTo>
                  <a:pt x="103" y="308"/>
                </a:lnTo>
                <a:lnTo>
                  <a:pt x="108" y="309"/>
                </a:lnTo>
                <a:lnTo>
                  <a:pt x="112" y="311"/>
                </a:lnTo>
                <a:lnTo>
                  <a:pt x="112" y="311"/>
                </a:lnTo>
                <a:lnTo>
                  <a:pt x="129" y="319"/>
                </a:lnTo>
                <a:lnTo>
                  <a:pt x="149" y="326"/>
                </a:lnTo>
                <a:lnTo>
                  <a:pt x="167" y="330"/>
                </a:lnTo>
                <a:lnTo>
                  <a:pt x="187" y="332"/>
                </a:lnTo>
                <a:lnTo>
                  <a:pt x="187" y="332"/>
                </a:lnTo>
                <a:lnTo>
                  <a:pt x="202" y="330"/>
                </a:lnTo>
                <a:lnTo>
                  <a:pt x="216" y="329"/>
                </a:lnTo>
                <a:lnTo>
                  <a:pt x="230" y="325"/>
                </a:lnTo>
                <a:lnTo>
                  <a:pt x="243" y="321"/>
                </a:lnTo>
                <a:lnTo>
                  <a:pt x="256" y="314"/>
                </a:lnTo>
                <a:lnTo>
                  <a:pt x="269" y="306"/>
                </a:lnTo>
                <a:lnTo>
                  <a:pt x="280" y="298"/>
                </a:lnTo>
                <a:lnTo>
                  <a:pt x="290" y="290"/>
                </a:lnTo>
                <a:lnTo>
                  <a:pt x="300" y="278"/>
                </a:lnTo>
                <a:lnTo>
                  <a:pt x="307" y="268"/>
                </a:lnTo>
                <a:lnTo>
                  <a:pt x="315" y="256"/>
                </a:lnTo>
                <a:lnTo>
                  <a:pt x="321" y="243"/>
                </a:lnTo>
                <a:lnTo>
                  <a:pt x="325" y="230"/>
                </a:lnTo>
                <a:lnTo>
                  <a:pt x="329" y="216"/>
                </a:lnTo>
                <a:lnTo>
                  <a:pt x="331" y="202"/>
                </a:lnTo>
                <a:lnTo>
                  <a:pt x="332" y="186"/>
                </a:lnTo>
                <a:lnTo>
                  <a:pt x="332" y="186"/>
                </a:lnTo>
                <a:lnTo>
                  <a:pt x="331" y="172"/>
                </a:lnTo>
                <a:lnTo>
                  <a:pt x="329" y="157"/>
                </a:lnTo>
                <a:lnTo>
                  <a:pt x="325" y="144"/>
                </a:lnTo>
                <a:lnTo>
                  <a:pt x="321" y="130"/>
                </a:lnTo>
                <a:lnTo>
                  <a:pt x="315" y="117"/>
                </a:lnTo>
                <a:lnTo>
                  <a:pt x="307" y="106"/>
                </a:lnTo>
                <a:lnTo>
                  <a:pt x="300" y="95"/>
                </a:lnTo>
                <a:lnTo>
                  <a:pt x="290" y="83"/>
                </a:lnTo>
                <a:lnTo>
                  <a:pt x="280" y="75"/>
                </a:lnTo>
                <a:lnTo>
                  <a:pt x="269" y="66"/>
                </a:lnTo>
                <a:lnTo>
                  <a:pt x="256" y="59"/>
                </a:lnTo>
                <a:lnTo>
                  <a:pt x="243" y="52"/>
                </a:lnTo>
                <a:lnTo>
                  <a:pt x="230" y="48"/>
                </a:lnTo>
                <a:lnTo>
                  <a:pt x="216" y="44"/>
                </a:lnTo>
                <a:lnTo>
                  <a:pt x="202" y="42"/>
                </a:lnTo>
                <a:lnTo>
                  <a:pt x="187" y="41"/>
                </a:lnTo>
                <a:lnTo>
                  <a:pt x="187" y="41"/>
                </a:lnTo>
                <a:lnTo>
                  <a:pt x="173" y="42"/>
                </a:lnTo>
                <a:lnTo>
                  <a:pt x="158" y="44"/>
                </a:lnTo>
                <a:lnTo>
                  <a:pt x="144" y="48"/>
                </a:lnTo>
                <a:lnTo>
                  <a:pt x="130" y="52"/>
                </a:lnTo>
                <a:lnTo>
                  <a:pt x="118" y="59"/>
                </a:lnTo>
                <a:lnTo>
                  <a:pt x="106" y="66"/>
                </a:lnTo>
                <a:lnTo>
                  <a:pt x="95" y="75"/>
                </a:lnTo>
                <a:lnTo>
                  <a:pt x="85" y="83"/>
                </a:lnTo>
                <a:lnTo>
                  <a:pt x="75" y="95"/>
                </a:lnTo>
                <a:lnTo>
                  <a:pt x="67" y="106"/>
                </a:lnTo>
                <a:lnTo>
                  <a:pt x="60" y="117"/>
                </a:lnTo>
                <a:lnTo>
                  <a:pt x="54" y="130"/>
                </a:lnTo>
                <a:lnTo>
                  <a:pt x="48" y="144"/>
                </a:lnTo>
                <a:lnTo>
                  <a:pt x="46" y="157"/>
                </a:lnTo>
                <a:lnTo>
                  <a:pt x="43" y="172"/>
                </a:lnTo>
                <a:lnTo>
                  <a:pt x="41" y="186"/>
                </a:lnTo>
                <a:lnTo>
                  <a:pt x="41" y="186"/>
                </a:lnTo>
                <a:lnTo>
                  <a:pt x="43" y="205"/>
                </a:lnTo>
                <a:lnTo>
                  <a:pt x="47" y="222"/>
                </a:lnTo>
                <a:lnTo>
                  <a:pt x="51" y="240"/>
                </a:lnTo>
                <a:lnTo>
                  <a:pt x="60" y="256"/>
                </a:lnTo>
                <a:lnTo>
                  <a:pt x="60" y="256"/>
                </a:lnTo>
                <a:lnTo>
                  <a:pt x="61" y="260"/>
                </a:lnTo>
                <a:lnTo>
                  <a:pt x="62" y="264"/>
                </a:lnTo>
                <a:lnTo>
                  <a:pt x="61" y="271"/>
                </a:lnTo>
                <a:lnTo>
                  <a:pt x="57" y="278"/>
                </a:lnTo>
                <a:lnTo>
                  <a:pt x="54" y="281"/>
                </a:lnTo>
                <a:lnTo>
                  <a:pt x="51" y="284"/>
                </a:lnTo>
                <a:lnTo>
                  <a:pt x="51" y="284"/>
                </a:lnTo>
                <a:lnTo>
                  <a:pt x="43" y="287"/>
                </a:lnTo>
                <a:lnTo>
                  <a:pt x="36" y="285"/>
                </a:lnTo>
                <a:lnTo>
                  <a:pt x="29" y="282"/>
                </a:lnTo>
                <a:lnTo>
                  <a:pt x="26" y="280"/>
                </a:lnTo>
                <a:lnTo>
                  <a:pt x="23" y="275"/>
                </a:lnTo>
                <a:lnTo>
                  <a:pt x="23" y="275"/>
                </a:lnTo>
                <a:lnTo>
                  <a:pt x="13" y="254"/>
                </a:lnTo>
                <a:lnTo>
                  <a:pt x="6" y="233"/>
                </a:lnTo>
                <a:lnTo>
                  <a:pt x="2" y="210"/>
                </a:lnTo>
                <a:lnTo>
                  <a:pt x="0" y="186"/>
                </a:lnTo>
                <a:lnTo>
                  <a:pt x="0" y="186"/>
                </a:lnTo>
                <a:lnTo>
                  <a:pt x="2" y="168"/>
                </a:lnTo>
                <a:lnTo>
                  <a:pt x="5" y="148"/>
                </a:lnTo>
                <a:lnTo>
                  <a:pt x="9" y="131"/>
                </a:lnTo>
                <a:lnTo>
                  <a:pt x="14" y="114"/>
                </a:lnTo>
                <a:lnTo>
                  <a:pt x="23" y="98"/>
                </a:lnTo>
                <a:lnTo>
                  <a:pt x="33" y="82"/>
                </a:lnTo>
                <a:lnTo>
                  <a:pt x="43" y="68"/>
                </a:lnTo>
                <a:lnTo>
                  <a:pt x="55" y="55"/>
                </a:lnTo>
                <a:lnTo>
                  <a:pt x="68" y="42"/>
                </a:lnTo>
                <a:lnTo>
                  <a:pt x="82" y="33"/>
                </a:lnTo>
                <a:lnTo>
                  <a:pt x="98" y="23"/>
                </a:lnTo>
                <a:lnTo>
                  <a:pt x="115" y="14"/>
                </a:lnTo>
                <a:lnTo>
                  <a:pt x="132" y="9"/>
                </a:lnTo>
                <a:lnTo>
                  <a:pt x="150" y="4"/>
                </a:lnTo>
                <a:lnTo>
                  <a:pt x="168" y="1"/>
                </a:lnTo>
                <a:lnTo>
                  <a:pt x="187" y="0"/>
                </a:lnTo>
                <a:lnTo>
                  <a:pt x="187" y="0"/>
                </a:lnTo>
                <a:lnTo>
                  <a:pt x="206" y="1"/>
                </a:lnTo>
                <a:lnTo>
                  <a:pt x="225" y="4"/>
                </a:lnTo>
                <a:lnTo>
                  <a:pt x="242" y="9"/>
                </a:lnTo>
                <a:lnTo>
                  <a:pt x="260" y="14"/>
                </a:lnTo>
                <a:lnTo>
                  <a:pt x="276" y="23"/>
                </a:lnTo>
                <a:lnTo>
                  <a:pt x="291" y="33"/>
                </a:lnTo>
                <a:lnTo>
                  <a:pt x="305" y="42"/>
                </a:lnTo>
                <a:lnTo>
                  <a:pt x="319" y="55"/>
                </a:lnTo>
                <a:lnTo>
                  <a:pt x="331" y="68"/>
                </a:lnTo>
                <a:lnTo>
                  <a:pt x="342" y="82"/>
                </a:lnTo>
                <a:lnTo>
                  <a:pt x="350" y="98"/>
                </a:lnTo>
                <a:lnTo>
                  <a:pt x="359" y="114"/>
                </a:lnTo>
                <a:lnTo>
                  <a:pt x="365" y="131"/>
                </a:lnTo>
                <a:lnTo>
                  <a:pt x="370" y="148"/>
                </a:lnTo>
                <a:lnTo>
                  <a:pt x="373" y="168"/>
                </a:lnTo>
                <a:lnTo>
                  <a:pt x="373" y="186"/>
                </a:lnTo>
                <a:lnTo>
                  <a:pt x="373" y="186"/>
                </a:lnTo>
                <a:lnTo>
                  <a:pt x="373" y="206"/>
                </a:lnTo>
                <a:lnTo>
                  <a:pt x="370" y="225"/>
                </a:lnTo>
                <a:lnTo>
                  <a:pt x="365" y="242"/>
                </a:lnTo>
                <a:lnTo>
                  <a:pt x="359" y="258"/>
                </a:lnTo>
                <a:lnTo>
                  <a:pt x="350" y="275"/>
                </a:lnTo>
                <a:lnTo>
                  <a:pt x="342" y="291"/>
                </a:lnTo>
                <a:lnTo>
                  <a:pt x="331" y="305"/>
                </a:lnTo>
                <a:lnTo>
                  <a:pt x="319" y="318"/>
                </a:lnTo>
                <a:lnTo>
                  <a:pt x="305" y="330"/>
                </a:lnTo>
                <a:lnTo>
                  <a:pt x="291" y="342"/>
                </a:lnTo>
                <a:lnTo>
                  <a:pt x="276" y="350"/>
                </a:lnTo>
                <a:lnTo>
                  <a:pt x="260" y="359"/>
                </a:lnTo>
                <a:lnTo>
                  <a:pt x="242" y="364"/>
                </a:lnTo>
                <a:lnTo>
                  <a:pt x="225" y="370"/>
                </a:lnTo>
                <a:lnTo>
                  <a:pt x="206" y="373"/>
                </a:lnTo>
                <a:lnTo>
                  <a:pt x="187" y="373"/>
                </a:lnTo>
                <a:lnTo>
                  <a:pt x="187" y="3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6" name="Freeform 13">
            <a:extLst>
              <a:ext uri="{FF2B5EF4-FFF2-40B4-BE49-F238E27FC236}">
                <a16:creationId xmlns:a16="http://schemas.microsoft.com/office/drawing/2014/main" id="{531FF1D9-7E96-47C9-8934-5DB01E81C30B}"/>
              </a:ext>
            </a:extLst>
          </p:cNvPr>
          <p:cNvSpPr>
            <a:spLocks/>
          </p:cNvSpPr>
          <p:nvPr/>
        </p:nvSpPr>
        <p:spPr bwMode="auto">
          <a:xfrm>
            <a:off x="7970695" y="1602694"/>
            <a:ext cx="396551" cy="395489"/>
          </a:xfrm>
          <a:custGeom>
            <a:avLst/>
            <a:gdLst>
              <a:gd name="T0" fmla="*/ 335 w 747"/>
              <a:gd name="T1" fmla="*/ 744 h 745"/>
              <a:gd name="T2" fmla="*/ 261 w 747"/>
              <a:gd name="T3" fmla="*/ 728 h 745"/>
              <a:gd name="T4" fmla="*/ 192 w 747"/>
              <a:gd name="T5" fmla="*/ 699 h 745"/>
              <a:gd name="T6" fmla="*/ 130 w 747"/>
              <a:gd name="T7" fmla="*/ 656 h 745"/>
              <a:gd name="T8" fmla="*/ 100 w 747"/>
              <a:gd name="T9" fmla="*/ 627 h 745"/>
              <a:gd name="T10" fmla="*/ 100 w 747"/>
              <a:gd name="T11" fmla="*/ 603 h 745"/>
              <a:gd name="T12" fmla="*/ 110 w 747"/>
              <a:gd name="T13" fmla="*/ 596 h 745"/>
              <a:gd name="T14" fmla="*/ 133 w 747"/>
              <a:gd name="T15" fmla="*/ 601 h 745"/>
              <a:gd name="T16" fmla="*/ 171 w 747"/>
              <a:gd name="T17" fmla="*/ 635 h 745"/>
              <a:gd name="T18" fmla="*/ 227 w 747"/>
              <a:gd name="T19" fmla="*/ 670 h 745"/>
              <a:gd name="T20" fmla="*/ 289 w 747"/>
              <a:gd name="T21" fmla="*/ 694 h 745"/>
              <a:gd name="T22" fmla="*/ 356 w 747"/>
              <a:gd name="T23" fmla="*/ 704 h 745"/>
              <a:gd name="T24" fmla="*/ 407 w 747"/>
              <a:gd name="T25" fmla="*/ 703 h 745"/>
              <a:gd name="T26" fmla="*/ 531 w 747"/>
              <a:gd name="T27" fmla="*/ 665 h 745"/>
              <a:gd name="T28" fmla="*/ 628 w 747"/>
              <a:gd name="T29" fmla="*/ 583 h 745"/>
              <a:gd name="T30" fmla="*/ 690 w 747"/>
              <a:gd name="T31" fmla="*/ 471 h 745"/>
              <a:gd name="T32" fmla="*/ 704 w 747"/>
              <a:gd name="T33" fmla="*/ 372 h 745"/>
              <a:gd name="T34" fmla="*/ 697 w 747"/>
              <a:gd name="T35" fmla="*/ 306 h 745"/>
              <a:gd name="T36" fmla="*/ 648 w 747"/>
              <a:gd name="T37" fmla="*/ 187 h 745"/>
              <a:gd name="T38" fmla="*/ 559 w 747"/>
              <a:gd name="T39" fmla="*/ 97 h 745"/>
              <a:gd name="T40" fmla="*/ 440 w 747"/>
              <a:gd name="T41" fmla="*/ 48 h 745"/>
              <a:gd name="T42" fmla="*/ 373 w 747"/>
              <a:gd name="T43" fmla="*/ 41 h 745"/>
              <a:gd name="T44" fmla="*/ 274 w 747"/>
              <a:gd name="T45" fmla="*/ 56 h 745"/>
              <a:gd name="T46" fmla="*/ 162 w 747"/>
              <a:gd name="T47" fmla="*/ 117 h 745"/>
              <a:gd name="T48" fmla="*/ 82 w 747"/>
              <a:gd name="T49" fmla="*/ 214 h 745"/>
              <a:gd name="T50" fmla="*/ 44 w 747"/>
              <a:gd name="T51" fmla="*/ 339 h 745"/>
              <a:gd name="T52" fmla="*/ 42 w 747"/>
              <a:gd name="T53" fmla="*/ 395 h 745"/>
              <a:gd name="T54" fmla="*/ 59 w 747"/>
              <a:gd name="T55" fmla="*/ 480 h 745"/>
              <a:gd name="T56" fmla="*/ 86 w 747"/>
              <a:gd name="T57" fmla="*/ 539 h 745"/>
              <a:gd name="T58" fmla="*/ 85 w 747"/>
              <a:gd name="T59" fmla="*/ 562 h 745"/>
              <a:gd name="T60" fmla="*/ 75 w 747"/>
              <a:gd name="T61" fmla="*/ 569 h 745"/>
              <a:gd name="T62" fmla="*/ 52 w 747"/>
              <a:gd name="T63" fmla="*/ 563 h 745"/>
              <a:gd name="T64" fmla="*/ 28 w 747"/>
              <a:gd name="T65" fmla="*/ 515 h 745"/>
              <a:gd name="T66" fmla="*/ 3 w 747"/>
              <a:gd name="T67" fmla="*/ 422 h 745"/>
              <a:gd name="T68" fmla="*/ 0 w 747"/>
              <a:gd name="T69" fmla="*/ 354 h 745"/>
              <a:gd name="T70" fmla="*/ 11 w 747"/>
              <a:gd name="T71" fmla="*/ 279 h 745"/>
              <a:gd name="T72" fmla="*/ 37 w 747"/>
              <a:gd name="T73" fmla="*/ 211 h 745"/>
              <a:gd name="T74" fmla="*/ 75 w 747"/>
              <a:gd name="T75" fmla="*/ 149 h 745"/>
              <a:gd name="T76" fmla="*/ 123 w 747"/>
              <a:gd name="T77" fmla="*/ 97 h 745"/>
              <a:gd name="T78" fmla="*/ 179 w 747"/>
              <a:gd name="T79" fmla="*/ 53 h 745"/>
              <a:gd name="T80" fmla="*/ 244 w 747"/>
              <a:gd name="T81" fmla="*/ 22 h 745"/>
              <a:gd name="T82" fmla="*/ 316 w 747"/>
              <a:gd name="T83" fmla="*/ 4 h 745"/>
              <a:gd name="T84" fmla="*/ 373 w 747"/>
              <a:gd name="T85" fmla="*/ 0 h 745"/>
              <a:gd name="T86" fmla="*/ 448 w 747"/>
              <a:gd name="T87" fmla="*/ 7 h 745"/>
              <a:gd name="T88" fmla="*/ 518 w 747"/>
              <a:gd name="T89" fmla="*/ 29 h 745"/>
              <a:gd name="T90" fmla="*/ 582 w 747"/>
              <a:gd name="T91" fmla="*/ 63 h 745"/>
              <a:gd name="T92" fmla="*/ 637 w 747"/>
              <a:gd name="T93" fmla="*/ 108 h 745"/>
              <a:gd name="T94" fmla="*/ 682 w 747"/>
              <a:gd name="T95" fmla="*/ 163 h 745"/>
              <a:gd name="T96" fmla="*/ 717 w 747"/>
              <a:gd name="T97" fmla="*/ 227 h 745"/>
              <a:gd name="T98" fmla="*/ 738 w 747"/>
              <a:gd name="T99" fmla="*/ 298 h 745"/>
              <a:gd name="T100" fmla="*/ 747 w 747"/>
              <a:gd name="T101" fmla="*/ 372 h 745"/>
              <a:gd name="T102" fmla="*/ 741 w 747"/>
              <a:gd name="T103" fmla="*/ 429 h 745"/>
              <a:gd name="T104" fmla="*/ 723 w 747"/>
              <a:gd name="T105" fmla="*/ 501 h 745"/>
              <a:gd name="T106" fmla="*/ 692 w 747"/>
              <a:gd name="T107" fmla="*/ 566 h 745"/>
              <a:gd name="T108" fmla="*/ 649 w 747"/>
              <a:gd name="T109" fmla="*/ 624 h 745"/>
              <a:gd name="T110" fmla="*/ 596 w 747"/>
              <a:gd name="T111" fmla="*/ 672 h 745"/>
              <a:gd name="T112" fmla="*/ 535 w 747"/>
              <a:gd name="T113" fmla="*/ 709 h 745"/>
              <a:gd name="T114" fmla="*/ 466 w 747"/>
              <a:gd name="T115" fmla="*/ 734 h 745"/>
              <a:gd name="T116" fmla="*/ 392 w 747"/>
              <a:gd name="T117" fmla="*/ 745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7" h="745">
                <a:moveTo>
                  <a:pt x="373" y="745"/>
                </a:moveTo>
                <a:lnTo>
                  <a:pt x="373" y="745"/>
                </a:lnTo>
                <a:lnTo>
                  <a:pt x="354" y="745"/>
                </a:lnTo>
                <a:lnTo>
                  <a:pt x="335" y="744"/>
                </a:lnTo>
                <a:lnTo>
                  <a:pt x="316" y="741"/>
                </a:lnTo>
                <a:lnTo>
                  <a:pt x="296" y="738"/>
                </a:lnTo>
                <a:lnTo>
                  <a:pt x="278" y="734"/>
                </a:lnTo>
                <a:lnTo>
                  <a:pt x="261" y="728"/>
                </a:lnTo>
                <a:lnTo>
                  <a:pt x="243" y="723"/>
                </a:lnTo>
                <a:lnTo>
                  <a:pt x="226" y="716"/>
                </a:lnTo>
                <a:lnTo>
                  <a:pt x="209" y="709"/>
                </a:lnTo>
                <a:lnTo>
                  <a:pt x="192" y="699"/>
                </a:lnTo>
                <a:lnTo>
                  <a:pt x="176" y="690"/>
                </a:lnTo>
                <a:lnTo>
                  <a:pt x="160" y="679"/>
                </a:lnTo>
                <a:lnTo>
                  <a:pt x="145" y="668"/>
                </a:lnTo>
                <a:lnTo>
                  <a:pt x="130" y="656"/>
                </a:lnTo>
                <a:lnTo>
                  <a:pt x="116" y="644"/>
                </a:lnTo>
                <a:lnTo>
                  <a:pt x="103" y="629"/>
                </a:lnTo>
                <a:lnTo>
                  <a:pt x="103" y="629"/>
                </a:lnTo>
                <a:lnTo>
                  <a:pt x="100" y="627"/>
                </a:lnTo>
                <a:lnTo>
                  <a:pt x="97" y="622"/>
                </a:lnTo>
                <a:lnTo>
                  <a:pt x="96" y="615"/>
                </a:lnTo>
                <a:lnTo>
                  <a:pt x="99" y="607"/>
                </a:lnTo>
                <a:lnTo>
                  <a:pt x="100" y="603"/>
                </a:lnTo>
                <a:lnTo>
                  <a:pt x="103" y="600"/>
                </a:lnTo>
                <a:lnTo>
                  <a:pt x="103" y="600"/>
                </a:lnTo>
                <a:lnTo>
                  <a:pt x="106" y="597"/>
                </a:lnTo>
                <a:lnTo>
                  <a:pt x="110" y="596"/>
                </a:lnTo>
                <a:lnTo>
                  <a:pt x="119" y="594"/>
                </a:lnTo>
                <a:lnTo>
                  <a:pt x="126" y="596"/>
                </a:lnTo>
                <a:lnTo>
                  <a:pt x="130" y="598"/>
                </a:lnTo>
                <a:lnTo>
                  <a:pt x="133" y="601"/>
                </a:lnTo>
                <a:lnTo>
                  <a:pt x="133" y="601"/>
                </a:lnTo>
                <a:lnTo>
                  <a:pt x="144" y="613"/>
                </a:lnTo>
                <a:lnTo>
                  <a:pt x="157" y="624"/>
                </a:lnTo>
                <a:lnTo>
                  <a:pt x="171" y="635"/>
                </a:lnTo>
                <a:lnTo>
                  <a:pt x="184" y="645"/>
                </a:lnTo>
                <a:lnTo>
                  <a:pt x="198" y="655"/>
                </a:lnTo>
                <a:lnTo>
                  <a:pt x="212" y="663"/>
                </a:lnTo>
                <a:lnTo>
                  <a:pt x="227" y="670"/>
                </a:lnTo>
                <a:lnTo>
                  <a:pt x="241" y="677"/>
                </a:lnTo>
                <a:lnTo>
                  <a:pt x="257" y="683"/>
                </a:lnTo>
                <a:lnTo>
                  <a:pt x="274" y="689"/>
                </a:lnTo>
                <a:lnTo>
                  <a:pt x="289" y="694"/>
                </a:lnTo>
                <a:lnTo>
                  <a:pt x="305" y="697"/>
                </a:lnTo>
                <a:lnTo>
                  <a:pt x="322" y="700"/>
                </a:lnTo>
                <a:lnTo>
                  <a:pt x="339" y="703"/>
                </a:lnTo>
                <a:lnTo>
                  <a:pt x="356" y="704"/>
                </a:lnTo>
                <a:lnTo>
                  <a:pt x="373" y="704"/>
                </a:lnTo>
                <a:lnTo>
                  <a:pt x="373" y="704"/>
                </a:lnTo>
                <a:lnTo>
                  <a:pt x="390" y="704"/>
                </a:lnTo>
                <a:lnTo>
                  <a:pt x="407" y="703"/>
                </a:lnTo>
                <a:lnTo>
                  <a:pt x="440" y="697"/>
                </a:lnTo>
                <a:lnTo>
                  <a:pt x="472" y="689"/>
                </a:lnTo>
                <a:lnTo>
                  <a:pt x="503" y="679"/>
                </a:lnTo>
                <a:lnTo>
                  <a:pt x="531" y="665"/>
                </a:lnTo>
                <a:lnTo>
                  <a:pt x="559" y="648"/>
                </a:lnTo>
                <a:lnTo>
                  <a:pt x="584" y="628"/>
                </a:lnTo>
                <a:lnTo>
                  <a:pt x="607" y="607"/>
                </a:lnTo>
                <a:lnTo>
                  <a:pt x="628" y="583"/>
                </a:lnTo>
                <a:lnTo>
                  <a:pt x="648" y="557"/>
                </a:lnTo>
                <a:lnTo>
                  <a:pt x="665" y="531"/>
                </a:lnTo>
                <a:lnTo>
                  <a:pt x="679" y="501"/>
                </a:lnTo>
                <a:lnTo>
                  <a:pt x="690" y="471"/>
                </a:lnTo>
                <a:lnTo>
                  <a:pt x="697" y="439"/>
                </a:lnTo>
                <a:lnTo>
                  <a:pt x="703" y="406"/>
                </a:lnTo>
                <a:lnTo>
                  <a:pt x="704" y="389"/>
                </a:lnTo>
                <a:lnTo>
                  <a:pt x="704" y="372"/>
                </a:lnTo>
                <a:lnTo>
                  <a:pt x="704" y="372"/>
                </a:lnTo>
                <a:lnTo>
                  <a:pt x="704" y="356"/>
                </a:lnTo>
                <a:lnTo>
                  <a:pt x="703" y="339"/>
                </a:lnTo>
                <a:lnTo>
                  <a:pt x="697" y="306"/>
                </a:lnTo>
                <a:lnTo>
                  <a:pt x="690" y="274"/>
                </a:lnTo>
                <a:lnTo>
                  <a:pt x="679" y="244"/>
                </a:lnTo>
                <a:lnTo>
                  <a:pt x="665" y="214"/>
                </a:lnTo>
                <a:lnTo>
                  <a:pt x="648" y="187"/>
                </a:lnTo>
                <a:lnTo>
                  <a:pt x="628" y="162"/>
                </a:lnTo>
                <a:lnTo>
                  <a:pt x="607" y="138"/>
                </a:lnTo>
                <a:lnTo>
                  <a:pt x="584" y="117"/>
                </a:lnTo>
                <a:lnTo>
                  <a:pt x="559" y="97"/>
                </a:lnTo>
                <a:lnTo>
                  <a:pt x="531" y="82"/>
                </a:lnTo>
                <a:lnTo>
                  <a:pt x="503" y="67"/>
                </a:lnTo>
                <a:lnTo>
                  <a:pt x="472" y="56"/>
                </a:lnTo>
                <a:lnTo>
                  <a:pt x="440" y="48"/>
                </a:lnTo>
                <a:lnTo>
                  <a:pt x="407" y="42"/>
                </a:lnTo>
                <a:lnTo>
                  <a:pt x="390" y="41"/>
                </a:lnTo>
                <a:lnTo>
                  <a:pt x="373" y="41"/>
                </a:lnTo>
                <a:lnTo>
                  <a:pt x="373" y="41"/>
                </a:lnTo>
                <a:lnTo>
                  <a:pt x="356" y="41"/>
                </a:lnTo>
                <a:lnTo>
                  <a:pt x="339" y="42"/>
                </a:lnTo>
                <a:lnTo>
                  <a:pt x="306" y="48"/>
                </a:lnTo>
                <a:lnTo>
                  <a:pt x="274" y="56"/>
                </a:lnTo>
                <a:lnTo>
                  <a:pt x="244" y="67"/>
                </a:lnTo>
                <a:lnTo>
                  <a:pt x="215" y="82"/>
                </a:lnTo>
                <a:lnTo>
                  <a:pt x="188" y="97"/>
                </a:lnTo>
                <a:lnTo>
                  <a:pt x="162" y="117"/>
                </a:lnTo>
                <a:lnTo>
                  <a:pt x="138" y="138"/>
                </a:lnTo>
                <a:lnTo>
                  <a:pt x="117" y="162"/>
                </a:lnTo>
                <a:lnTo>
                  <a:pt x="97" y="187"/>
                </a:lnTo>
                <a:lnTo>
                  <a:pt x="82" y="214"/>
                </a:lnTo>
                <a:lnTo>
                  <a:pt x="68" y="244"/>
                </a:lnTo>
                <a:lnTo>
                  <a:pt x="56" y="274"/>
                </a:lnTo>
                <a:lnTo>
                  <a:pt x="48" y="306"/>
                </a:lnTo>
                <a:lnTo>
                  <a:pt x="44" y="339"/>
                </a:lnTo>
                <a:lnTo>
                  <a:pt x="42" y="356"/>
                </a:lnTo>
                <a:lnTo>
                  <a:pt x="41" y="372"/>
                </a:lnTo>
                <a:lnTo>
                  <a:pt x="41" y="372"/>
                </a:lnTo>
                <a:lnTo>
                  <a:pt x="42" y="395"/>
                </a:lnTo>
                <a:lnTo>
                  <a:pt x="44" y="416"/>
                </a:lnTo>
                <a:lnTo>
                  <a:pt x="48" y="437"/>
                </a:lnTo>
                <a:lnTo>
                  <a:pt x="52" y="459"/>
                </a:lnTo>
                <a:lnTo>
                  <a:pt x="59" y="480"/>
                </a:lnTo>
                <a:lnTo>
                  <a:pt x="66" y="500"/>
                </a:lnTo>
                <a:lnTo>
                  <a:pt x="76" y="519"/>
                </a:lnTo>
                <a:lnTo>
                  <a:pt x="86" y="539"/>
                </a:lnTo>
                <a:lnTo>
                  <a:pt x="86" y="539"/>
                </a:lnTo>
                <a:lnTo>
                  <a:pt x="88" y="542"/>
                </a:lnTo>
                <a:lnTo>
                  <a:pt x="89" y="546"/>
                </a:lnTo>
                <a:lnTo>
                  <a:pt x="88" y="555"/>
                </a:lnTo>
                <a:lnTo>
                  <a:pt x="85" y="562"/>
                </a:lnTo>
                <a:lnTo>
                  <a:pt x="82" y="564"/>
                </a:lnTo>
                <a:lnTo>
                  <a:pt x="79" y="567"/>
                </a:lnTo>
                <a:lnTo>
                  <a:pt x="79" y="567"/>
                </a:lnTo>
                <a:lnTo>
                  <a:pt x="75" y="569"/>
                </a:lnTo>
                <a:lnTo>
                  <a:pt x="71" y="570"/>
                </a:lnTo>
                <a:lnTo>
                  <a:pt x="62" y="569"/>
                </a:lnTo>
                <a:lnTo>
                  <a:pt x="55" y="566"/>
                </a:lnTo>
                <a:lnTo>
                  <a:pt x="52" y="563"/>
                </a:lnTo>
                <a:lnTo>
                  <a:pt x="49" y="560"/>
                </a:lnTo>
                <a:lnTo>
                  <a:pt x="49" y="560"/>
                </a:lnTo>
                <a:lnTo>
                  <a:pt x="38" y="538"/>
                </a:lnTo>
                <a:lnTo>
                  <a:pt x="28" y="515"/>
                </a:lnTo>
                <a:lnTo>
                  <a:pt x="20" y="492"/>
                </a:lnTo>
                <a:lnTo>
                  <a:pt x="13" y="470"/>
                </a:lnTo>
                <a:lnTo>
                  <a:pt x="7" y="446"/>
                </a:lnTo>
                <a:lnTo>
                  <a:pt x="3" y="422"/>
                </a:lnTo>
                <a:lnTo>
                  <a:pt x="1" y="398"/>
                </a:lnTo>
                <a:lnTo>
                  <a:pt x="0" y="372"/>
                </a:lnTo>
                <a:lnTo>
                  <a:pt x="0" y="372"/>
                </a:lnTo>
                <a:lnTo>
                  <a:pt x="0" y="354"/>
                </a:lnTo>
                <a:lnTo>
                  <a:pt x="1" y="334"/>
                </a:lnTo>
                <a:lnTo>
                  <a:pt x="4" y="316"/>
                </a:lnTo>
                <a:lnTo>
                  <a:pt x="7" y="298"/>
                </a:lnTo>
                <a:lnTo>
                  <a:pt x="11" y="279"/>
                </a:lnTo>
                <a:lnTo>
                  <a:pt x="17" y="262"/>
                </a:lnTo>
                <a:lnTo>
                  <a:pt x="23" y="244"/>
                </a:lnTo>
                <a:lnTo>
                  <a:pt x="30" y="227"/>
                </a:lnTo>
                <a:lnTo>
                  <a:pt x="37" y="211"/>
                </a:lnTo>
                <a:lnTo>
                  <a:pt x="45" y="195"/>
                </a:lnTo>
                <a:lnTo>
                  <a:pt x="54" y="179"/>
                </a:lnTo>
                <a:lnTo>
                  <a:pt x="64" y="163"/>
                </a:lnTo>
                <a:lnTo>
                  <a:pt x="75" y="149"/>
                </a:lnTo>
                <a:lnTo>
                  <a:pt x="85" y="135"/>
                </a:lnTo>
                <a:lnTo>
                  <a:pt x="97" y="121"/>
                </a:lnTo>
                <a:lnTo>
                  <a:pt x="109" y="108"/>
                </a:lnTo>
                <a:lnTo>
                  <a:pt x="123" y="97"/>
                </a:lnTo>
                <a:lnTo>
                  <a:pt x="136" y="84"/>
                </a:lnTo>
                <a:lnTo>
                  <a:pt x="150" y="73"/>
                </a:lnTo>
                <a:lnTo>
                  <a:pt x="165" y="63"/>
                </a:lnTo>
                <a:lnTo>
                  <a:pt x="179" y="53"/>
                </a:lnTo>
                <a:lnTo>
                  <a:pt x="195" y="45"/>
                </a:lnTo>
                <a:lnTo>
                  <a:pt x="212" y="36"/>
                </a:lnTo>
                <a:lnTo>
                  <a:pt x="227" y="29"/>
                </a:lnTo>
                <a:lnTo>
                  <a:pt x="244" y="22"/>
                </a:lnTo>
                <a:lnTo>
                  <a:pt x="263" y="17"/>
                </a:lnTo>
                <a:lnTo>
                  <a:pt x="280" y="11"/>
                </a:lnTo>
                <a:lnTo>
                  <a:pt x="298" y="7"/>
                </a:lnTo>
                <a:lnTo>
                  <a:pt x="316" y="4"/>
                </a:lnTo>
                <a:lnTo>
                  <a:pt x="335" y="1"/>
                </a:lnTo>
                <a:lnTo>
                  <a:pt x="354" y="0"/>
                </a:lnTo>
                <a:lnTo>
                  <a:pt x="373" y="0"/>
                </a:lnTo>
                <a:lnTo>
                  <a:pt x="373" y="0"/>
                </a:lnTo>
                <a:lnTo>
                  <a:pt x="392" y="0"/>
                </a:lnTo>
                <a:lnTo>
                  <a:pt x="411" y="1"/>
                </a:lnTo>
                <a:lnTo>
                  <a:pt x="429" y="4"/>
                </a:lnTo>
                <a:lnTo>
                  <a:pt x="448" y="7"/>
                </a:lnTo>
                <a:lnTo>
                  <a:pt x="466" y="11"/>
                </a:lnTo>
                <a:lnTo>
                  <a:pt x="484" y="17"/>
                </a:lnTo>
                <a:lnTo>
                  <a:pt x="501" y="22"/>
                </a:lnTo>
                <a:lnTo>
                  <a:pt x="518" y="29"/>
                </a:lnTo>
                <a:lnTo>
                  <a:pt x="535" y="36"/>
                </a:lnTo>
                <a:lnTo>
                  <a:pt x="551" y="45"/>
                </a:lnTo>
                <a:lnTo>
                  <a:pt x="566" y="53"/>
                </a:lnTo>
                <a:lnTo>
                  <a:pt x="582" y="63"/>
                </a:lnTo>
                <a:lnTo>
                  <a:pt x="596" y="73"/>
                </a:lnTo>
                <a:lnTo>
                  <a:pt x="610" y="84"/>
                </a:lnTo>
                <a:lnTo>
                  <a:pt x="624" y="97"/>
                </a:lnTo>
                <a:lnTo>
                  <a:pt x="637" y="108"/>
                </a:lnTo>
                <a:lnTo>
                  <a:pt x="649" y="121"/>
                </a:lnTo>
                <a:lnTo>
                  <a:pt x="661" y="135"/>
                </a:lnTo>
                <a:lnTo>
                  <a:pt x="672" y="149"/>
                </a:lnTo>
                <a:lnTo>
                  <a:pt x="682" y="163"/>
                </a:lnTo>
                <a:lnTo>
                  <a:pt x="692" y="179"/>
                </a:lnTo>
                <a:lnTo>
                  <a:pt x="702" y="195"/>
                </a:lnTo>
                <a:lnTo>
                  <a:pt x="709" y="211"/>
                </a:lnTo>
                <a:lnTo>
                  <a:pt x="717" y="227"/>
                </a:lnTo>
                <a:lnTo>
                  <a:pt x="723" y="244"/>
                </a:lnTo>
                <a:lnTo>
                  <a:pt x="730" y="262"/>
                </a:lnTo>
                <a:lnTo>
                  <a:pt x="734" y="279"/>
                </a:lnTo>
                <a:lnTo>
                  <a:pt x="738" y="298"/>
                </a:lnTo>
                <a:lnTo>
                  <a:pt x="741" y="316"/>
                </a:lnTo>
                <a:lnTo>
                  <a:pt x="744" y="334"/>
                </a:lnTo>
                <a:lnTo>
                  <a:pt x="745" y="354"/>
                </a:lnTo>
                <a:lnTo>
                  <a:pt x="747" y="372"/>
                </a:lnTo>
                <a:lnTo>
                  <a:pt x="747" y="372"/>
                </a:lnTo>
                <a:lnTo>
                  <a:pt x="745" y="392"/>
                </a:lnTo>
                <a:lnTo>
                  <a:pt x="744" y="411"/>
                </a:lnTo>
                <a:lnTo>
                  <a:pt x="741" y="429"/>
                </a:lnTo>
                <a:lnTo>
                  <a:pt x="738" y="447"/>
                </a:lnTo>
                <a:lnTo>
                  <a:pt x="734" y="466"/>
                </a:lnTo>
                <a:lnTo>
                  <a:pt x="730" y="484"/>
                </a:lnTo>
                <a:lnTo>
                  <a:pt x="723" y="501"/>
                </a:lnTo>
                <a:lnTo>
                  <a:pt x="717" y="518"/>
                </a:lnTo>
                <a:lnTo>
                  <a:pt x="709" y="535"/>
                </a:lnTo>
                <a:lnTo>
                  <a:pt x="702" y="550"/>
                </a:lnTo>
                <a:lnTo>
                  <a:pt x="692" y="566"/>
                </a:lnTo>
                <a:lnTo>
                  <a:pt x="682" y="581"/>
                </a:lnTo>
                <a:lnTo>
                  <a:pt x="672" y="596"/>
                </a:lnTo>
                <a:lnTo>
                  <a:pt x="661" y="610"/>
                </a:lnTo>
                <a:lnTo>
                  <a:pt x="649" y="624"/>
                </a:lnTo>
                <a:lnTo>
                  <a:pt x="637" y="637"/>
                </a:lnTo>
                <a:lnTo>
                  <a:pt x="624" y="649"/>
                </a:lnTo>
                <a:lnTo>
                  <a:pt x="610" y="661"/>
                </a:lnTo>
                <a:lnTo>
                  <a:pt x="596" y="672"/>
                </a:lnTo>
                <a:lnTo>
                  <a:pt x="582" y="682"/>
                </a:lnTo>
                <a:lnTo>
                  <a:pt x="566" y="692"/>
                </a:lnTo>
                <a:lnTo>
                  <a:pt x="551" y="700"/>
                </a:lnTo>
                <a:lnTo>
                  <a:pt x="535" y="709"/>
                </a:lnTo>
                <a:lnTo>
                  <a:pt x="518" y="717"/>
                </a:lnTo>
                <a:lnTo>
                  <a:pt x="501" y="723"/>
                </a:lnTo>
                <a:lnTo>
                  <a:pt x="484" y="728"/>
                </a:lnTo>
                <a:lnTo>
                  <a:pt x="466" y="734"/>
                </a:lnTo>
                <a:lnTo>
                  <a:pt x="448" y="738"/>
                </a:lnTo>
                <a:lnTo>
                  <a:pt x="429" y="741"/>
                </a:lnTo>
                <a:lnTo>
                  <a:pt x="411" y="744"/>
                </a:lnTo>
                <a:lnTo>
                  <a:pt x="392" y="745"/>
                </a:lnTo>
                <a:lnTo>
                  <a:pt x="373" y="745"/>
                </a:lnTo>
                <a:lnTo>
                  <a:pt x="373" y="7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7" name="Freeform 14">
            <a:extLst>
              <a:ext uri="{FF2B5EF4-FFF2-40B4-BE49-F238E27FC236}">
                <a16:creationId xmlns:a16="http://schemas.microsoft.com/office/drawing/2014/main" id="{7A3DE7AE-135B-4340-9C44-4B2AABD0F4F3}"/>
              </a:ext>
            </a:extLst>
          </p:cNvPr>
          <p:cNvSpPr>
            <a:spLocks/>
          </p:cNvSpPr>
          <p:nvPr/>
        </p:nvSpPr>
        <p:spPr bwMode="auto">
          <a:xfrm>
            <a:off x="7980250" y="2028972"/>
            <a:ext cx="103517" cy="134838"/>
          </a:xfrm>
          <a:custGeom>
            <a:avLst/>
            <a:gdLst>
              <a:gd name="T0" fmla="*/ 84 w 195"/>
              <a:gd name="T1" fmla="*/ 254 h 254"/>
              <a:gd name="T2" fmla="*/ 62 w 195"/>
              <a:gd name="T3" fmla="*/ 251 h 254"/>
              <a:gd name="T4" fmla="*/ 43 w 195"/>
              <a:gd name="T5" fmla="*/ 243 h 254"/>
              <a:gd name="T6" fmla="*/ 36 w 195"/>
              <a:gd name="T7" fmla="*/ 239 h 254"/>
              <a:gd name="T8" fmla="*/ 17 w 195"/>
              <a:gd name="T9" fmla="*/ 222 h 254"/>
              <a:gd name="T10" fmla="*/ 3 w 195"/>
              <a:gd name="T11" fmla="*/ 192 h 254"/>
              <a:gd name="T12" fmla="*/ 2 w 195"/>
              <a:gd name="T13" fmla="*/ 161 h 254"/>
              <a:gd name="T14" fmla="*/ 7 w 195"/>
              <a:gd name="T15" fmla="*/ 137 h 254"/>
              <a:gd name="T16" fmla="*/ 81 w 195"/>
              <a:gd name="T17" fmla="*/ 10 h 254"/>
              <a:gd name="T18" fmla="*/ 84 w 195"/>
              <a:gd name="T19" fmla="*/ 6 h 254"/>
              <a:gd name="T20" fmla="*/ 94 w 195"/>
              <a:gd name="T21" fmla="*/ 0 h 254"/>
              <a:gd name="T22" fmla="*/ 106 w 195"/>
              <a:gd name="T23" fmla="*/ 0 h 254"/>
              <a:gd name="T24" fmla="*/ 109 w 195"/>
              <a:gd name="T25" fmla="*/ 2 h 254"/>
              <a:gd name="T26" fmla="*/ 116 w 195"/>
              <a:gd name="T27" fmla="*/ 7 h 254"/>
              <a:gd name="T28" fmla="*/ 119 w 195"/>
              <a:gd name="T29" fmla="*/ 23 h 254"/>
              <a:gd name="T30" fmla="*/ 118 w 195"/>
              <a:gd name="T31" fmla="*/ 30 h 254"/>
              <a:gd name="T32" fmla="*/ 47 w 195"/>
              <a:gd name="T33" fmla="*/ 151 h 254"/>
              <a:gd name="T34" fmla="*/ 43 w 195"/>
              <a:gd name="T35" fmla="*/ 167 h 254"/>
              <a:gd name="T36" fmla="*/ 44 w 195"/>
              <a:gd name="T37" fmla="*/ 182 h 254"/>
              <a:gd name="T38" fmla="*/ 51 w 195"/>
              <a:gd name="T39" fmla="*/ 196 h 254"/>
              <a:gd name="T40" fmla="*/ 62 w 195"/>
              <a:gd name="T41" fmla="*/ 208 h 254"/>
              <a:gd name="T42" fmla="*/ 71 w 195"/>
              <a:gd name="T43" fmla="*/ 211 h 254"/>
              <a:gd name="T44" fmla="*/ 86 w 195"/>
              <a:gd name="T45" fmla="*/ 213 h 254"/>
              <a:gd name="T46" fmla="*/ 102 w 195"/>
              <a:gd name="T47" fmla="*/ 209 h 254"/>
              <a:gd name="T48" fmla="*/ 115 w 195"/>
              <a:gd name="T49" fmla="*/ 199 h 254"/>
              <a:gd name="T50" fmla="*/ 157 w 195"/>
              <a:gd name="T51" fmla="*/ 130 h 254"/>
              <a:gd name="T52" fmla="*/ 160 w 195"/>
              <a:gd name="T53" fmla="*/ 127 h 254"/>
              <a:gd name="T54" fmla="*/ 170 w 195"/>
              <a:gd name="T55" fmla="*/ 122 h 254"/>
              <a:gd name="T56" fmla="*/ 182 w 195"/>
              <a:gd name="T57" fmla="*/ 122 h 254"/>
              <a:gd name="T58" fmla="*/ 185 w 195"/>
              <a:gd name="T59" fmla="*/ 123 h 254"/>
              <a:gd name="T60" fmla="*/ 192 w 195"/>
              <a:gd name="T61" fmla="*/ 129 h 254"/>
              <a:gd name="T62" fmla="*/ 195 w 195"/>
              <a:gd name="T63" fmla="*/ 144 h 254"/>
              <a:gd name="T64" fmla="*/ 192 w 195"/>
              <a:gd name="T65" fmla="*/ 151 h 254"/>
              <a:gd name="T66" fmla="*/ 156 w 195"/>
              <a:gd name="T67" fmla="*/ 213 h 254"/>
              <a:gd name="T68" fmla="*/ 142 w 195"/>
              <a:gd name="T69" fmla="*/ 230 h 254"/>
              <a:gd name="T70" fmla="*/ 125 w 195"/>
              <a:gd name="T71" fmla="*/ 243 h 254"/>
              <a:gd name="T72" fmla="*/ 105 w 195"/>
              <a:gd name="T73" fmla="*/ 251 h 254"/>
              <a:gd name="T74" fmla="*/ 84 w 195"/>
              <a:gd name="T75"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254">
                <a:moveTo>
                  <a:pt x="84" y="254"/>
                </a:moveTo>
                <a:lnTo>
                  <a:pt x="84" y="254"/>
                </a:lnTo>
                <a:lnTo>
                  <a:pt x="72" y="254"/>
                </a:lnTo>
                <a:lnTo>
                  <a:pt x="62" y="251"/>
                </a:lnTo>
                <a:lnTo>
                  <a:pt x="53" y="249"/>
                </a:lnTo>
                <a:lnTo>
                  <a:pt x="43" y="243"/>
                </a:lnTo>
                <a:lnTo>
                  <a:pt x="43" y="243"/>
                </a:lnTo>
                <a:lnTo>
                  <a:pt x="36" y="239"/>
                </a:lnTo>
                <a:lnTo>
                  <a:pt x="29" y="233"/>
                </a:lnTo>
                <a:lnTo>
                  <a:pt x="17" y="222"/>
                </a:lnTo>
                <a:lnTo>
                  <a:pt x="9" y="208"/>
                </a:lnTo>
                <a:lnTo>
                  <a:pt x="3" y="192"/>
                </a:lnTo>
                <a:lnTo>
                  <a:pt x="0" y="177"/>
                </a:lnTo>
                <a:lnTo>
                  <a:pt x="2" y="161"/>
                </a:lnTo>
                <a:lnTo>
                  <a:pt x="5" y="146"/>
                </a:lnTo>
                <a:lnTo>
                  <a:pt x="7" y="137"/>
                </a:lnTo>
                <a:lnTo>
                  <a:pt x="12" y="130"/>
                </a:lnTo>
                <a:lnTo>
                  <a:pt x="81" y="10"/>
                </a:lnTo>
                <a:lnTo>
                  <a:pt x="81" y="10"/>
                </a:lnTo>
                <a:lnTo>
                  <a:pt x="84" y="6"/>
                </a:lnTo>
                <a:lnTo>
                  <a:pt x="86" y="3"/>
                </a:lnTo>
                <a:lnTo>
                  <a:pt x="94" y="0"/>
                </a:lnTo>
                <a:lnTo>
                  <a:pt x="102" y="0"/>
                </a:lnTo>
                <a:lnTo>
                  <a:pt x="106" y="0"/>
                </a:lnTo>
                <a:lnTo>
                  <a:pt x="109" y="2"/>
                </a:lnTo>
                <a:lnTo>
                  <a:pt x="109" y="2"/>
                </a:lnTo>
                <a:lnTo>
                  <a:pt x="113" y="4"/>
                </a:lnTo>
                <a:lnTo>
                  <a:pt x="116" y="7"/>
                </a:lnTo>
                <a:lnTo>
                  <a:pt x="119" y="14"/>
                </a:lnTo>
                <a:lnTo>
                  <a:pt x="119" y="23"/>
                </a:lnTo>
                <a:lnTo>
                  <a:pt x="119" y="27"/>
                </a:lnTo>
                <a:lnTo>
                  <a:pt x="118" y="30"/>
                </a:lnTo>
                <a:lnTo>
                  <a:pt x="47" y="151"/>
                </a:lnTo>
                <a:lnTo>
                  <a:pt x="47" y="151"/>
                </a:lnTo>
                <a:lnTo>
                  <a:pt x="44" y="158"/>
                </a:lnTo>
                <a:lnTo>
                  <a:pt x="43" y="167"/>
                </a:lnTo>
                <a:lnTo>
                  <a:pt x="43" y="174"/>
                </a:lnTo>
                <a:lnTo>
                  <a:pt x="44" y="182"/>
                </a:lnTo>
                <a:lnTo>
                  <a:pt x="47" y="189"/>
                </a:lnTo>
                <a:lnTo>
                  <a:pt x="51" y="196"/>
                </a:lnTo>
                <a:lnTo>
                  <a:pt x="55" y="202"/>
                </a:lnTo>
                <a:lnTo>
                  <a:pt x="62" y="208"/>
                </a:lnTo>
                <a:lnTo>
                  <a:pt x="62" y="208"/>
                </a:lnTo>
                <a:lnTo>
                  <a:pt x="71" y="211"/>
                </a:lnTo>
                <a:lnTo>
                  <a:pt x="78" y="212"/>
                </a:lnTo>
                <a:lnTo>
                  <a:pt x="86" y="213"/>
                </a:lnTo>
                <a:lnTo>
                  <a:pt x="95" y="212"/>
                </a:lnTo>
                <a:lnTo>
                  <a:pt x="102" y="209"/>
                </a:lnTo>
                <a:lnTo>
                  <a:pt x="109" y="205"/>
                </a:lnTo>
                <a:lnTo>
                  <a:pt x="115" y="199"/>
                </a:lnTo>
                <a:lnTo>
                  <a:pt x="119" y="192"/>
                </a:lnTo>
                <a:lnTo>
                  <a:pt x="157" y="130"/>
                </a:lnTo>
                <a:lnTo>
                  <a:pt x="157" y="130"/>
                </a:lnTo>
                <a:lnTo>
                  <a:pt x="160" y="127"/>
                </a:lnTo>
                <a:lnTo>
                  <a:pt x="163" y="124"/>
                </a:lnTo>
                <a:lnTo>
                  <a:pt x="170" y="122"/>
                </a:lnTo>
                <a:lnTo>
                  <a:pt x="178" y="120"/>
                </a:lnTo>
                <a:lnTo>
                  <a:pt x="182" y="122"/>
                </a:lnTo>
                <a:lnTo>
                  <a:pt x="185" y="123"/>
                </a:lnTo>
                <a:lnTo>
                  <a:pt x="185" y="123"/>
                </a:lnTo>
                <a:lnTo>
                  <a:pt x="190" y="126"/>
                </a:lnTo>
                <a:lnTo>
                  <a:pt x="192" y="129"/>
                </a:lnTo>
                <a:lnTo>
                  <a:pt x="195" y="136"/>
                </a:lnTo>
                <a:lnTo>
                  <a:pt x="195" y="144"/>
                </a:lnTo>
                <a:lnTo>
                  <a:pt x="195" y="148"/>
                </a:lnTo>
                <a:lnTo>
                  <a:pt x="192" y="151"/>
                </a:lnTo>
                <a:lnTo>
                  <a:pt x="156" y="213"/>
                </a:lnTo>
                <a:lnTo>
                  <a:pt x="156" y="213"/>
                </a:lnTo>
                <a:lnTo>
                  <a:pt x="149" y="223"/>
                </a:lnTo>
                <a:lnTo>
                  <a:pt x="142" y="230"/>
                </a:lnTo>
                <a:lnTo>
                  <a:pt x="133" y="237"/>
                </a:lnTo>
                <a:lnTo>
                  <a:pt x="125" y="243"/>
                </a:lnTo>
                <a:lnTo>
                  <a:pt x="115" y="249"/>
                </a:lnTo>
                <a:lnTo>
                  <a:pt x="105" y="251"/>
                </a:lnTo>
                <a:lnTo>
                  <a:pt x="94" y="254"/>
                </a:lnTo>
                <a:lnTo>
                  <a:pt x="84" y="254"/>
                </a:lnTo>
                <a:lnTo>
                  <a:pt x="84" y="2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8" name="Freeform 15">
            <a:extLst>
              <a:ext uri="{FF2B5EF4-FFF2-40B4-BE49-F238E27FC236}">
                <a16:creationId xmlns:a16="http://schemas.microsoft.com/office/drawing/2014/main" id="{065397AD-222B-40E8-8619-62B2737A3625}"/>
              </a:ext>
            </a:extLst>
          </p:cNvPr>
          <p:cNvSpPr>
            <a:spLocks/>
          </p:cNvSpPr>
          <p:nvPr/>
        </p:nvSpPr>
        <p:spPr bwMode="auto">
          <a:xfrm>
            <a:off x="8260012" y="2028972"/>
            <a:ext cx="103517" cy="134838"/>
          </a:xfrm>
          <a:custGeom>
            <a:avLst/>
            <a:gdLst>
              <a:gd name="T0" fmla="*/ 111 w 195"/>
              <a:gd name="T1" fmla="*/ 254 h 254"/>
              <a:gd name="T2" fmla="*/ 90 w 195"/>
              <a:gd name="T3" fmla="*/ 251 h 254"/>
              <a:gd name="T4" fmla="*/ 71 w 195"/>
              <a:gd name="T5" fmla="*/ 243 h 254"/>
              <a:gd name="T6" fmla="*/ 54 w 195"/>
              <a:gd name="T7" fmla="*/ 230 h 254"/>
              <a:gd name="T8" fmla="*/ 39 w 195"/>
              <a:gd name="T9" fmla="*/ 213 h 254"/>
              <a:gd name="T10" fmla="*/ 3 w 195"/>
              <a:gd name="T11" fmla="*/ 151 h 254"/>
              <a:gd name="T12" fmla="*/ 0 w 195"/>
              <a:gd name="T13" fmla="*/ 144 h 254"/>
              <a:gd name="T14" fmla="*/ 3 w 195"/>
              <a:gd name="T15" fmla="*/ 129 h 254"/>
              <a:gd name="T16" fmla="*/ 10 w 195"/>
              <a:gd name="T17" fmla="*/ 123 h 254"/>
              <a:gd name="T18" fmla="*/ 13 w 195"/>
              <a:gd name="T19" fmla="*/ 122 h 254"/>
              <a:gd name="T20" fmla="*/ 25 w 195"/>
              <a:gd name="T21" fmla="*/ 122 h 254"/>
              <a:gd name="T22" fmla="*/ 35 w 195"/>
              <a:gd name="T23" fmla="*/ 127 h 254"/>
              <a:gd name="T24" fmla="*/ 75 w 195"/>
              <a:gd name="T25" fmla="*/ 192 h 254"/>
              <a:gd name="T26" fmla="*/ 80 w 195"/>
              <a:gd name="T27" fmla="*/ 199 h 254"/>
              <a:gd name="T28" fmla="*/ 93 w 195"/>
              <a:gd name="T29" fmla="*/ 209 h 254"/>
              <a:gd name="T30" fmla="*/ 109 w 195"/>
              <a:gd name="T31" fmla="*/ 213 h 254"/>
              <a:gd name="T32" fmla="*/ 124 w 195"/>
              <a:gd name="T33" fmla="*/ 211 h 254"/>
              <a:gd name="T34" fmla="*/ 133 w 195"/>
              <a:gd name="T35" fmla="*/ 208 h 254"/>
              <a:gd name="T36" fmla="*/ 145 w 195"/>
              <a:gd name="T37" fmla="*/ 196 h 254"/>
              <a:gd name="T38" fmla="*/ 151 w 195"/>
              <a:gd name="T39" fmla="*/ 182 h 254"/>
              <a:gd name="T40" fmla="*/ 152 w 195"/>
              <a:gd name="T41" fmla="*/ 167 h 254"/>
              <a:gd name="T42" fmla="*/ 148 w 195"/>
              <a:gd name="T43" fmla="*/ 151 h 254"/>
              <a:gd name="T44" fmla="*/ 78 w 195"/>
              <a:gd name="T45" fmla="*/ 30 h 254"/>
              <a:gd name="T46" fmla="*/ 76 w 195"/>
              <a:gd name="T47" fmla="*/ 23 h 254"/>
              <a:gd name="T48" fmla="*/ 79 w 195"/>
              <a:gd name="T49" fmla="*/ 7 h 254"/>
              <a:gd name="T50" fmla="*/ 86 w 195"/>
              <a:gd name="T51" fmla="*/ 2 h 254"/>
              <a:gd name="T52" fmla="*/ 89 w 195"/>
              <a:gd name="T53" fmla="*/ 0 h 254"/>
              <a:gd name="T54" fmla="*/ 102 w 195"/>
              <a:gd name="T55" fmla="*/ 0 h 254"/>
              <a:gd name="T56" fmla="*/ 111 w 195"/>
              <a:gd name="T57" fmla="*/ 6 h 254"/>
              <a:gd name="T58" fmla="*/ 183 w 195"/>
              <a:gd name="T59" fmla="*/ 130 h 254"/>
              <a:gd name="T60" fmla="*/ 188 w 195"/>
              <a:gd name="T61" fmla="*/ 137 h 254"/>
              <a:gd name="T62" fmla="*/ 193 w 195"/>
              <a:gd name="T63" fmla="*/ 161 h 254"/>
              <a:gd name="T64" fmla="*/ 192 w 195"/>
              <a:gd name="T65" fmla="*/ 192 h 254"/>
              <a:gd name="T66" fmla="*/ 178 w 195"/>
              <a:gd name="T67" fmla="*/ 222 h 254"/>
              <a:gd name="T68" fmla="*/ 161 w 195"/>
              <a:gd name="T69" fmla="*/ 239 h 254"/>
              <a:gd name="T70" fmla="*/ 152 w 195"/>
              <a:gd name="T71" fmla="*/ 243 h 254"/>
              <a:gd name="T72" fmla="*/ 133 w 195"/>
              <a:gd name="T73" fmla="*/ 251 h 254"/>
              <a:gd name="T74" fmla="*/ 111 w 195"/>
              <a:gd name="T75"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254">
                <a:moveTo>
                  <a:pt x="111" y="254"/>
                </a:moveTo>
                <a:lnTo>
                  <a:pt x="111" y="254"/>
                </a:lnTo>
                <a:lnTo>
                  <a:pt x="102" y="253"/>
                </a:lnTo>
                <a:lnTo>
                  <a:pt x="90" y="251"/>
                </a:lnTo>
                <a:lnTo>
                  <a:pt x="80" y="249"/>
                </a:lnTo>
                <a:lnTo>
                  <a:pt x="71" y="243"/>
                </a:lnTo>
                <a:lnTo>
                  <a:pt x="62" y="237"/>
                </a:lnTo>
                <a:lnTo>
                  <a:pt x="54" y="230"/>
                </a:lnTo>
                <a:lnTo>
                  <a:pt x="47" y="222"/>
                </a:lnTo>
                <a:lnTo>
                  <a:pt x="39" y="213"/>
                </a:lnTo>
                <a:lnTo>
                  <a:pt x="3" y="151"/>
                </a:lnTo>
                <a:lnTo>
                  <a:pt x="3" y="151"/>
                </a:lnTo>
                <a:lnTo>
                  <a:pt x="1" y="148"/>
                </a:lnTo>
                <a:lnTo>
                  <a:pt x="0" y="144"/>
                </a:lnTo>
                <a:lnTo>
                  <a:pt x="0" y="136"/>
                </a:lnTo>
                <a:lnTo>
                  <a:pt x="3" y="129"/>
                </a:lnTo>
                <a:lnTo>
                  <a:pt x="6" y="126"/>
                </a:lnTo>
                <a:lnTo>
                  <a:pt x="10" y="123"/>
                </a:lnTo>
                <a:lnTo>
                  <a:pt x="10" y="123"/>
                </a:lnTo>
                <a:lnTo>
                  <a:pt x="13" y="122"/>
                </a:lnTo>
                <a:lnTo>
                  <a:pt x="17" y="120"/>
                </a:lnTo>
                <a:lnTo>
                  <a:pt x="25" y="122"/>
                </a:lnTo>
                <a:lnTo>
                  <a:pt x="32" y="124"/>
                </a:lnTo>
                <a:lnTo>
                  <a:pt x="35" y="127"/>
                </a:lnTo>
                <a:lnTo>
                  <a:pt x="38" y="130"/>
                </a:lnTo>
                <a:lnTo>
                  <a:pt x="75" y="192"/>
                </a:lnTo>
                <a:lnTo>
                  <a:pt x="75" y="192"/>
                </a:lnTo>
                <a:lnTo>
                  <a:pt x="80" y="199"/>
                </a:lnTo>
                <a:lnTo>
                  <a:pt x="86" y="205"/>
                </a:lnTo>
                <a:lnTo>
                  <a:pt x="93" y="209"/>
                </a:lnTo>
                <a:lnTo>
                  <a:pt x="100" y="212"/>
                </a:lnTo>
                <a:lnTo>
                  <a:pt x="109" y="213"/>
                </a:lnTo>
                <a:lnTo>
                  <a:pt x="117" y="212"/>
                </a:lnTo>
                <a:lnTo>
                  <a:pt x="124" y="211"/>
                </a:lnTo>
                <a:lnTo>
                  <a:pt x="133" y="208"/>
                </a:lnTo>
                <a:lnTo>
                  <a:pt x="133" y="208"/>
                </a:lnTo>
                <a:lnTo>
                  <a:pt x="140" y="202"/>
                </a:lnTo>
                <a:lnTo>
                  <a:pt x="145" y="196"/>
                </a:lnTo>
                <a:lnTo>
                  <a:pt x="148" y="189"/>
                </a:lnTo>
                <a:lnTo>
                  <a:pt x="151" y="182"/>
                </a:lnTo>
                <a:lnTo>
                  <a:pt x="152" y="174"/>
                </a:lnTo>
                <a:lnTo>
                  <a:pt x="152" y="167"/>
                </a:lnTo>
                <a:lnTo>
                  <a:pt x="151" y="158"/>
                </a:lnTo>
                <a:lnTo>
                  <a:pt x="148" y="151"/>
                </a:lnTo>
                <a:lnTo>
                  <a:pt x="78" y="30"/>
                </a:lnTo>
                <a:lnTo>
                  <a:pt x="78" y="30"/>
                </a:lnTo>
                <a:lnTo>
                  <a:pt x="76" y="27"/>
                </a:lnTo>
                <a:lnTo>
                  <a:pt x="76" y="23"/>
                </a:lnTo>
                <a:lnTo>
                  <a:pt x="76" y="14"/>
                </a:lnTo>
                <a:lnTo>
                  <a:pt x="79" y="7"/>
                </a:lnTo>
                <a:lnTo>
                  <a:pt x="82" y="4"/>
                </a:lnTo>
                <a:lnTo>
                  <a:pt x="86" y="2"/>
                </a:lnTo>
                <a:lnTo>
                  <a:pt x="86" y="2"/>
                </a:lnTo>
                <a:lnTo>
                  <a:pt x="89" y="0"/>
                </a:lnTo>
                <a:lnTo>
                  <a:pt x="93" y="0"/>
                </a:lnTo>
                <a:lnTo>
                  <a:pt x="102" y="0"/>
                </a:lnTo>
                <a:lnTo>
                  <a:pt x="109" y="3"/>
                </a:lnTo>
                <a:lnTo>
                  <a:pt x="111" y="6"/>
                </a:lnTo>
                <a:lnTo>
                  <a:pt x="114" y="10"/>
                </a:lnTo>
                <a:lnTo>
                  <a:pt x="183" y="130"/>
                </a:lnTo>
                <a:lnTo>
                  <a:pt x="183" y="130"/>
                </a:lnTo>
                <a:lnTo>
                  <a:pt x="188" y="137"/>
                </a:lnTo>
                <a:lnTo>
                  <a:pt x="191" y="146"/>
                </a:lnTo>
                <a:lnTo>
                  <a:pt x="193" y="161"/>
                </a:lnTo>
                <a:lnTo>
                  <a:pt x="195" y="177"/>
                </a:lnTo>
                <a:lnTo>
                  <a:pt x="192" y="192"/>
                </a:lnTo>
                <a:lnTo>
                  <a:pt x="186" y="208"/>
                </a:lnTo>
                <a:lnTo>
                  <a:pt x="178" y="222"/>
                </a:lnTo>
                <a:lnTo>
                  <a:pt x="167" y="233"/>
                </a:lnTo>
                <a:lnTo>
                  <a:pt x="161" y="239"/>
                </a:lnTo>
                <a:lnTo>
                  <a:pt x="152" y="243"/>
                </a:lnTo>
                <a:lnTo>
                  <a:pt x="152" y="243"/>
                </a:lnTo>
                <a:lnTo>
                  <a:pt x="143" y="249"/>
                </a:lnTo>
                <a:lnTo>
                  <a:pt x="133" y="251"/>
                </a:lnTo>
                <a:lnTo>
                  <a:pt x="123" y="254"/>
                </a:lnTo>
                <a:lnTo>
                  <a:pt x="111" y="254"/>
                </a:lnTo>
                <a:lnTo>
                  <a:pt x="111" y="2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9" name="Freeform 16">
            <a:extLst>
              <a:ext uri="{FF2B5EF4-FFF2-40B4-BE49-F238E27FC236}">
                <a16:creationId xmlns:a16="http://schemas.microsoft.com/office/drawing/2014/main" id="{46D25670-91F7-49CE-B32B-105DBD4F13A9}"/>
              </a:ext>
            </a:extLst>
          </p:cNvPr>
          <p:cNvSpPr>
            <a:spLocks noEditPoints="1"/>
          </p:cNvSpPr>
          <p:nvPr/>
        </p:nvSpPr>
        <p:spPr bwMode="auto">
          <a:xfrm>
            <a:off x="7767376" y="1912184"/>
            <a:ext cx="145455" cy="92369"/>
          </a:xfrm>
          <a:custGeom>
            <a:avLst/>
            <a:gdLst>
              <a:gd name="T0" fmla="*/ 127 w 274"/>
              <a:gd name="T1" fmla="*/ 174 h 174"/>
              <a:gd name="T2" fmla="*/ 127 w 274"/>
              <a:gd name="T3" fmla="*/ 174 h 174"/>
              <a:gd name="T4" fmla="*/ 122 w 274"/>
              <a:gd name="T5" fmla="*/ 172 h 174"/>
              <a:gd name="T6" fmla="*/ 118 w 274"/>
              <a:gd name="T7" fmla="*/ 171 h 174"/>
              <a:gd name="T8" fmla="*/ 12 w 274"/>
              <a:gd name="T9" fmla="*/ 111 h 174"/>
              <a:gd name="T10" fmla="*/ 12 w 274"/>
              <a:gd name="T11" fmla="*/ 111 h 174"/>
              <a:gd name="T12" fmla="*/ 7 w 274"/>
              <a:gd name="T13" fmla="*/ 109 h 174"/>
              <a:gd name="T14" fmla="*/ 5 w 274"/>
              <a:gd name="T15" fmla="*/ 104 h 174"/>
              <a:gd name="T16" fmla="*/ 2 w 274"/>
              <a:gd name="T17" fmla="*/ 100 h 174"/>
              <a:gd name="T18" fmla="*/ 0 w 274"/>
              <a:gd name="T19" fmla="*/ 94 h 174"/>
              <a:gd name="T20" fmla="*/ 0 w 274"/>
              <a:gd name="T21" fmla="*/ 94 h 174"/>
              <a:gd name="T22" fmla="*/ 2 w 274"/>
              <a:gd name="T23" fmla="*/ 89 h 174"/>
              <a:gd name="T24" fmla="*/ 3 w 274"/>
              <a:gd name="T25" fmla="*/ 83 h 174"/>
              <a:gd name="T26" fmla="*/ 7 w 274"/>
              <a:gd name="T27" fmla="*/ 79 h 174"/>
              <a:gd name="T28" fmla="*/ 12 w 274"/>
              <a:gd name="T29" fmla="*/ 76 h 174"/>
              <a:gd name="T30" fmla="*/ 137 w 274"/>
              <a:gd name="T31" fmla="*/ 3 h 174"/>
              <a:gd name="T32" fmla="*/ 137 w 274"/>
              <a:gd name="T33" fmla="*/ 3 h 174"/>
              <a:gd name="T34" fmla="*/ 142 w 274"/>
              <a:gd name="T35" fmla="*/ 1 h 174"/>
              <a:gd name="T36" fmla="*/ 147 w 274"/>
              <a:gd name="T37" fmla="*/ 0 h 174"/>
              <a:gd name="T38" fmla="*/ 153 w 274"/>
              <a:gd name="T39" fmla="*/ 1 h 174"/>
              <a:gd name="T40" fmla="*/ 157 w 274"/>
              <a:gd name="T41" fmla="*/ 3 h 174"/>
              <a:gd name="T42" fmla="*/ 263 w 274"/>
              <a:gd name="T43" fmla="*/ 62 h 174"/>
              <a:gd name="T44" fmla="*/ 263 w 274"/>
              <a:gd name="T45" fmla="*/ 62 h 174"/>
              <a:gd name="T46" fmla="*/ 267 w 274"/>
              <a:gd name="T47" fmla="*/ 65 h 174"/>
              <a:gd name="T48" fmla="*/ 271 w 274"/>
              <a:gd name="T49" fmla="*/ 69 h 174"/>
              <a:gd name="T50" fmla="*/ 273 w 274"/>
              <a:gd name="T51" fmla="*/ 75 h 174"/>
              <a:gd name="T52" fmla="*/ 274 w 274"/>
              <a:gd name="T53" fmla="*/ 80 h 174"/>
              <a:gd name="T54" fmla="*/ 274 w 274"/>
              <a:gd name="T55" fmla="*/ 80 h 174"/>
              <a:gd name="T56" fmla="*/ 273 w 274"/>
              <a:gd name="T57" fmla="*/ 85 h 174"/>
              <a:gd name="T58" fmla="*/ 271 w 274"/>
              <a:gd name="T59" fmla="*/ 90 h 174"/>
              <a:gd name="T60" fmla="*/ 267 w 274"/>
              <a:gd name="T61" fmla="*/ 94 h 174"/>
              <a:gd name="T62" fmla="*/ 263 w 274"/>
              <a:gd name="T63" fmla="*/ 97 h 174"/>
              <a:gd name="T64" fmla="*/ 137 w 274"/>
              <a:gd name="T65" fmla="*/ 171 h 174"/>
              <a:gd name="T66" fmla="*/ 137 w 274"/>
              <a:gd name="T67" fmla="*/ 171 h 174"/>
              <a:gd name="T68" fmla="*/ 133 w 274"/>
              <a:gd name="T69" fmla="*/ 172 h 174"/>
              <a:gd name="T70" fmla="*/ 127 w 274"/>
              <a:gd name="T71" fmla="*/ 174 h 174"/>
              <a:gd name="T72" fmla="*/ 127 w 274"/>
              <a:gd name="T73" fmla="*/ 174 h 174"/>
              <a:gd name="T74" fmla="*/ 64 w 274"/>
              <a:gd name="T75" fmla="*/ 93 h 174"/>
              <a:gd name="T76" fmla="*/ 127 w 274"/>
              <a:gd name="T77" fmla="*/ 128 h 174"/>
              <a:gd name="T78" fmla="*/ 211 w 274"/>
              <a:gd name="T79" fmla="*/ 80 h 174"/>
              <a:gd name="T80" fmla="*/ 147 w 274"/>
              <a:gd name="T81" fmla="*/ 45 h 174"/>
              <a:gd name="T82" fmla="*/ 64 w 274"/>
              <a:gd name="T83" fmla="*/ 9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4" h="174">
                <a:moveTo>
                  <a:pt x="127" y="174"/>
                </a:moveTo>
                <a:lnTo>
                  <a:pt x="127" y="174"/>
                </a:lnTo>
                <a:lnTo>
                  <a:pt x="122" y="172"/>
                </a:lnTo>
                <a:lnTo>
                  <a:pt x="118" y="171"/>
                </a:lnTo>
                <a:lnTo>
                  <a:pt x="12" y="111"/>
                </a:lnTo>
                <a:lnTo>
                  <a:pt x="12" y="111"/>
                </a:lnTo>
                <a:lnTo>
                  <a:pt x="7" y="109"/>
                </a:lnTo>
                <a:lnTo>
                  <a:pt x="5" y="104"/>
                </a:lnTo>
                <a:lnTo>
                  <a:pt x="2" y="100"/>
                </a:lnTo>
                <a:lnTo>
                  <a:pt x="0" y="94"/>
                </a:lnTo>
                <a:lnTo>
                  <a:pt x="0" y="94"/>
                </a:lnTo>
                <a:lnTo>
                  <a:pt x="2" y="89"/>
                </a:lnTo>
                <a:lnTo>
                  <a:pt x="3" y="83"/>
                </a:lnTo>
                <a:lnTo>
                  <a:pt x="7" y="79"/>
                </a:lnTo>
                <a:lnTo>
                  <a:pt x="12" y="76"/>
                </a:lnTo>
                <a:lnTo>
                  <a:pt x="137" y="3"/>
                </a:lnTo>
                <a:lnTo>
                  <a:pt x="137" y="3"/>
                </a:lnTo>
                <a:lnTo>
                  <a:pt x="142" y="1"/>
                </a:lnTo>
                <a:lnTo>
                  <a:pt x="147" y="0"/>
                </a:lnTo>
                <a:lnTo>
                  <a:pt x="153" y="1"/>
                </a:lnTo>
                <a:lnTo>
                  <a:pt x="157" y="3"/>
                </a:lnTo>
                <a:lnTo>
                  <a:pt x="263" y="62"/>
                </a:lnTo>
                <a:lnTo>
                  <a:pt x="263" y="62"/>
                </a:lnTo>
                <a:lnTo>
                  <a:pt x="267" y="65"/>
                </a:lnTo>
                <a:lnTo>
                  <a:pt x="271" y="69"/>
                </a:lnTo>
                <a:lnTo>
                  <a:pt x="273" y="75"/>
                </a:lnTo>
                <a:lnTo>
                  <a:pt x="274" y="80"/>
                </a:lnTo>
                <a:lnTo>
                  <a:pt x="274" y="80"/>
                </a:lnTo>
                <a:lnTo>
                  <a:pt x="273" y="85"/>
                </a:lnTo>
                <a:lnTo>
                  <a:pt x="271" y="90"/>
                </a:lnTo>
                <a:lnTo>
                  <a:pt x="267" y="94"/>
                </a:lnTo>
                <a:lnTo>
                  <a:pt x="263" y="97"/>
                </a:lnTo>
                <a:lnTo>
                  <a:pt x="137" y="171"/>
                </a:lnTo>
                <a:lnTo>
                  <a:pt x="137" y="171"/>
                </a:lnTo>
                <a:lnTo>
                  <a:pt x="133" y="172"/>
                </a:lnTo>
                <a:lnTo>
                  <a:pt x="127" y="174"/>
                </a:lnTo>
                <a:lnTo>
                  <a:pt x="127" y="174"/>
                </a:lnTo>
                <a:close/>
                <a:moveTo>
                  <a:pt x="64" y="93"/>
                </a:moveTo>
                <a:lnTo>
                  <a:pt x="127" y="128"/>
                </a:lnTo>
                <a:lnTo>
                  <a:pt x="211" y="80"/>
                </a:lnTo>
                <a:lnTo>
                  <a:pt x="147" y="45"/>
                </a:lnTo>
                <a:lnTo>
                  <a:pt x="64" y="93"/>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0" name="Freeform 17">
            <a:extLst>
              <a:ext uri="{FF2B5EF4-FFF2-40B4-BE49-F238E27FC236}">
                <a16:creationId xmlns:a16="http://schemas.microsoft.com/office/drawing/2014/main" id="{48464625-1747-4672-8226-92714B5A27DD}"/>
              </a:ext>
            </a:extLst>
          </p:cNvPr>
          <p:cNvSpPr>
            <a:spLocks noEditPoints="1"/>
          </p:cNvSpPr>
          <p:nvPr/>
        </p:nvSpPr>
        <p:spPr bwMode="auto">
          <a:xfrm>
            <a:off x="7823116" y="1943504"/>
            <a:ext cx="89715" cy="124752"/>
          </a:xfrm>
          <a:custGeom>
            <a:avLst/>
            <a:gdLst>
              <a:gd name="T0" fmla="*/ 21 w 169"/>
              <a:gd name="T1" fmla="*/ 235 h 235"/>
              <a:gd name="T2" fmla="*/ 21 w 169"/>
              <a:gd name="T3" fmla="*/ 235 h 235"/>
              <a:gd name="T4" fmla="*/ 15 w 169"/>
              <a:gd name="T5" fmla="*/ 235 h 235"/>
              <a:gd name="T6" fmla="*/ 10 w 169"/>
              <a:gd name="T7" fmla="*/ 232 h 235"/>
              <a:gd name="T8" fmla="*/ 10 w 169"/>
              <a:gd name="T9" fmla="*/ 232 h 235"/>
              <a:gd name="T10" fmla="*/ 6 w 169"/>
              <a:gd name="T11" fmla="*/ 229 h 235"/>
              <a:gd name="T12" fmla="*/ 3 w 169"/>
              <a:gd name="T13" fmla="*/ 225 h 235"/>
              <a:gd name="T14" fmla="*/ 0 w 169"/>
              <a:gd name="T15" fmla="*/ 219 h 235"/>
              <a:gd name="T16" fmla="*/ 0 w 169"/>
              <a:gd name="T17" fmla="*/ 213 h 235"/>
              <a:gd name="T18" fmla="*/ 1 w 169"/>
              <a:gd name="T19" fmla="*/ 93 h 235"/>
              <a:gd name="T20" fmla="*/ 1 w 169"/>
              <a:gd name="T21" fmla="*/ 93 h 235"/>
              <a:gd name="T22" fmla="*/ 3 w 169"/>
              <a:gd name="T23" fmla="*/ 88 h 235"/>
              <a:gd name="T24" fmla="*/ 4 w 169"/>
              <a:gd name="T25" fmla="*/ 83 h 235"/>
              <a:gd name="T26" fmla="*/ 8 w 169"/>
              <a:gd name="T27" fmla="*/ 79 h 235"/>
              <a:gd name="T28" fmla="*/ 13 w 169"/>
              <a:gd name="T29" fmla="*/ 75 h 235"/>
              <a:gd name="T30" fmla="*/ 138 w 169"/>
              <a:gd name="T31" fmla="*/ 3 h 235"/>
              <a:gd name="T32" fmla="*/ 138 w 169"/>
              <a:gd name="T33" fmla="*/ 3 h 235"/>
              <a:gd name="T34" fmla="*/ 142 w 169"/>
              <a:gd name="T35" fmla="*/ 0 h 235"/>
              <a:gd name="T36" fmla="*/ 148 w 169"/>
              <a:gd name="T37" fmla="*/ 0 h 235"/>
              <a:gd name="T38" fmla="*/ 154 w 169"/>
              <a:gd name="T39" fmla="*/ 2 h 235"/>
              <a:gd name="T40" fmla="*/ 158 w 169"/>
              <a:gd name="T41" fmla="*/ 3 h 235"/>
              <a:gd name="T42" fmla="*/ 158 w 169"/>
              <a:gd name="T43" fmla="*/ 3 h 235"/>
              <a:gd name="T44" fmla="*/ 164 w 169"/>
              <a:gd name="T45" fmla="*/ 6 h 235"/>
              <a:gd name="T46" fmla="*/ 166 w 169"/>
              <a:gd name="T47" fmla="*/ 11 h 235"/>
              <a:gd name="T48" fmla="*/ 168 w 169"/>
              <a:gd name="T49" fmla="*/ 16 h 235"/>
              <a:gd name="T50" fmla="*/ 169 w 169"/>
              <a:gd name="T51" fmla="*/ 21 h 235"/>
              <a:gd name="T52" fmla="*/ 166 w 169"/>
              <a:gd name="T53" fmla="*/ 143 h 235"/>
              <a:gd name="T54" fmla="*/ 166 w 169"/>
              <a:gd name="T55" fmla="*/ 143 h 235"/>
              <a:gd name="T56" fmla="*/ 166 w 169"/>
              <a:gd name="T57" fmla="*/ 147 h 235"/>
              <a:gd name="T58" fmla="*/ 164 w 169"/>
              <a:gd name="T59" fmla="*/ 153 h 235"/>
              <a:gd name="T60" fmla="*/ 161 w 169"/>
              <a:gd name="T61" fmla="*/ 157 h 235"/>
              <a:gd name="T62" fmla="*/ 157 w 169"/>
              <a:gd name="T63" fmla="*/ 160 h 235"/>
              <a:gd name="T64" fmla="*/ 31 w 169"/>
              <a:gd name="T65" fmla="*/ 232 h 235"/>
              <a:gd name="T66" fmla="*/ 31 w 169"/>
              <a:gd name="T67" fmla="*/ 232 h 235"/>
              <a:gd name="T68" fmla="*/ 25 w 169"/>
              <a:gd name="T69" fmla="*/ 235 h 235"/>
              <a:gd name="T70" fmla="*/ 21 w 169"/>
              <a:gd name="T71" fmla="*/ 235 h 235"/>
              <a:gd name="T72" fmla="*/ 21 w 169"/>
              <a:gd name="T73" fmla="*/ 235 h 235"/>
              <a:gd name="T74" fmla="*/ 44 w 169"/>
              <a:gd name="T75" fmla="*/ 106 h 235"/>
              <a:gd name="T76" fmla="*/ 42 w 169"/>
              <a:gd name="T77" fmla="*/ 178 h 235"/>
              <a:gd name="T78" fmla="*/ 126 w 169"/>
              <a:gd name="T79" fmla="*/ 130 h 235"/>
              <a:gd name="T80" fmla="*/ 127 w 169"/>
              <a:gd name="T81" fmla="*/ 57 h 235"/>
              <a:gd name="T82" fmla="*/ 44 w 169"/>
              <a:gd name="T83" fmla="*/ 10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9" h="235">
                <a:moveTo>
                  <a:pt x="21" y="235"/>
                </a:moveTo>
                <a:lnTo>
                  <a:pt x="21" y="235"/>
                </a:lnTo>
                <a:lnTo>
                  <a:pt x="15" y="235"/>
                </a:lnTo>
                <a:lnTo>
                  <a:pt x="10" y="232"/>
                </a:lnTo>
                <a:lnTo>
                  <a:pt x="10" y="232"/>
                </a:lnTo>
                <a:lnTo>
                  <a:pt x="6" y="229"/>
                </a:lnTo>
                <a:lnTo>
                  <a:pt x="3" y="225"/>
                </a:lnTo>
                <a:lnTo>
                  <a:pt x="0" y="219"/>
                </a:lnTo>
                <a:lnTo>
                  <a:pt x="0" y="213"/>
                </a:lnTo>
                <a:lnTo>
                  <a:pt x="1" y="93"/>
                </a:lnTo>
                <a:lnTo>
                  <a:pt x="1" y="93"/>
                </a:lnTo>
                <a:lnTo>
                  <a:pt x="3" y="88"/>
                </a:lnTo>
                <a:lnTo>
                  <a:pt x="4" y="83"/>
                </a:lnTo>
                <a:lnTo>
                  <a:pt x="8" y="79"/>
                </a:lnTo>
                <a:lnTo>
                  <a:pt x="13" y="75"/>
                </a:lnTo>
                <a:lnTo>
                  <a:pt x="138" y="3"/>
                </a:lnTo>
                <a:lnTo>
                  <a:pt x="138" y="3"/>
                </a:lnTo>
                <a:lnTo>
                  <a:pt x="142" y="0"/>
                </a:lnTo>
                <a:lnTo>
                  <a:pt x="148" y="0"/>
                </a:lnTo>
                <a:lnTo>
                  <a:pt x="154" y="2"/>
                </a:lnTo>
                <a:lnTo>
                  <a:pt x="158" y="3"/>
                </a:lnTo>
                <a:lnTo>
                  <a:pt x="158" y="3"/>
                </a:lnTo>
                <a:lnTo>
                  <a:pt x="164" y="6"/>
                </a:lnTo>
                <a:lnTo>
                  <a:pt x="166" y="11"/>
                </a:lnTo>
                <a:lnTo>
                  <a:pt x="168" y="16"/>
                </a:lnTo>
                <a:lnTo>
                  <a:pt x="169" y="21"/>
                </a:lnTo>
                <a:lnTo>
                  <a:pt x="166" y="143"/>
                </a:lnTo>
                <a:lnTo>
                  <a:pt x="166" y="143"/>
                </a:lnTo>
                <a:lnTo>
                  <a:pt x="166" y="147"/>
                </a:lnTo>
                <a:lnTo>
                  <a:pt x="164" y="153"/>
                </a:lnTo>
                <a:lnTo>
                  <a:pt x="161" y="157"/>
                </a:lnTo>
                <a:lnTo>
                  <a:pt x="157" y="160"/>
                </a:lnTo>
                <a:lnTo>
                  <a:pt x="31" y="232"/>
                </a:lnTo>
                <a:lnTo>
                  <a:pt x="31" y="232"/>
                </a:lnTo>
                <a:lnTo>
                  <a:pt x="25" y="235"/>
                </a:lnTo>
                <a:lnTo>
                  <a:pt x="21" y="235"/>
                </a:lnTo>
                <a:lnTo>
                  <a:pt x="21" y="235"/>
                </a:lnTo>
                <a:close/>
                <a:moveTo>
                  <a:pt x="44" y="106"/>
                </a:moveTo>
                <a:lnTo>
                  <a:pt x="42" y="178"/>
                </a:lnTo>
                <a:lnTo>
                  <a:pt x="126" y="130"/>
                </a:lnTo>
                <a:lnTo>
                  <a:pt x="127" y="57"/>
                </a:lnTo>
                <a:lnTo>
                  <a:pt x="44" y="10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1" name="Freeform 18">
            <a:extLst>
              <a:ext uri="{FF2B5EF4-FFF2-40B4-BE49-F238E27FC236}">
                <a16:creationId xmlns:a16="http://schemas.microsoft.com/office/drawing/2014/main" id="{DF3F63AE-403B-40B0-8305-6F44DD536D46}"/>
              </a:ext>
            </a:extLst>
          </p:cNvPr>
          <p:cNvSpPr>
            <a:spLocks/>
          </p:cNvSpPr>
          <p:nvPr/>
        </p:nvSpPr>
        <p:spPr bwMode="auto">
          <a:xfrm>
            <a:off x="7795512" y="1790087"/>
            <a:ext cx="384341" cy="230923"/>
          </a:xfrm>
          <a:custGeom>
            <a:avLst/>
            <a:gdLst>
              <a:gd name="T0" fmla="*/ 21 w 724"/>
              <a:gd name="T1" fmla="*/ 435 h 435"/>
              <a:gd name="T2" fmla="*/ 21 w 724"/>
              <a:gd name="T3" fmla="*/ 435 h 435"/>
              <a:gd name="T4" fmla="*/ 15 w 724"/>
              <a:gd name="T5" fmla="*/ 433 h 435"/>
              <a:gd name="T6" fmla="*/ 11 w 724"/>
              <a:gd name="T7" fmla="*/ 432 h 435"/>
              <a:gd name="T8" fmla="*/ 7 w 724"/>
              <a:gd name="T9" fmla="*/ 429 h 435"/>
              <a:gd name="T10" fmla="*/ 2 w 724"/>
              <a:gd name="T11" fmla="*/ 423 h 435"/>
              <a:gd name="T12" fmla="*/ 2 w 724"/>
              <a:gd name="T13" fmla="*/ 423 h 435"/>
              <a:gd name="T14" fmla="*/ 1 w 724"/>
              <a:gd name="T15" fmla="*/ 420 h 435"/>
              <a:gd name="T16" fmla="*/ 0 w 724"/>
              <a:gd name="T17" fmla="*/ 416 h 435"/>
              <a:gd name="T18" fmla="*/ 1 w 724"/>
              <a:gd name="T19" fmla="*/ 408 h 435"/>
              <a:gd name="T20" fmla="*/ 4 w 724"/>
              <a:gd name="T21" fmla="*/ 401 h 435"/>
              <a:gd name="T22" fmla="*/ 7 w 724"/>
              <a:gd name="T23" fmla="*/ 398 h 435"/>
              <a:gd name="T24" fmla="*/ 11 w 724"/>
              <a:gd name="T25" fmla="*/ 395 h 435"/>
              <a:gd name="T26" fmla="*/ 693 w 724"/>
              <a:gd name="T27" fmla="*/ 1 h 435"/>
              <a:gd name="T28" fmla="*/ 693 w 724"/>
              <a:gd name="T29" fmla="*/ 1 h 435"/>
              <a:gd name="T30" fmla="*/ 696 w 724"/>
              <a:gd name="T31" fmla="*/ 0 h 435"/>
              <a:gd name="T32" fmla="*/ 700 w 724"/>
              <a:gd name="T33" fmla="*/ 0 h 435"/>
              <a:gd name="T34" fmla="*/ 708 w 724"/>
              <a:gd name="T35" fmla="*/ 0 h 435"/>
              <a:gd name="T36" fmla="*/ 715 w 724"/>
              <a:gd name="T37" fmla="*/ 3 h 435"/>
              <a:gd name="T38" fmla="*/ 718 w 724"/>
              <a:gd name="T39" fmla="*/ 5 h 435"/>
              <a:gd name="T40" fmla="*/ 721 w 724"/>
              <a:gd name="T41" fmla="*/ 10 h 435"/>
              <a:gd name="T42" fmla="*/ 721 w 724"/>
              <a:gd name="T43" fmla="*/ 10 h 435"/>
              <a:gd name="T44" fmla="*/ 722 w 724"/>
              <a:gd name="T45" fmla="*/ 14 h 435"/>
              <a:gd name="T46" fmla="*/ 724 w 724"/>
              <a:gd name="T47" fmla="*/ 17 h 435"/>
              <a:gd name="T48" fmla="*/ 722 w 724"/>
              <a:gd name="T49" fmla="*/ 25 h 435"/>
              <a:gd name="T50" fmla="*/ 720 w 724"/>
              <a:gd name="T51" fmla="*/ 32 h 435"/>
              <a:gd name="T52" fmla="*/ 717 w 724"/>
              <a:gd name="T53" fmla="*/ 35 h 435"/>
              <a:gd name="T54" fmla="*/ 713 w 724"/>
              <a:gd name="T55" fmla="*/ 38 h 435"/>
              <a:gd name="T56" fmla="*/ 31 w 724"/>
              <a:gd name="T57" fmla="*/ 432 h 435"/>
              <a:gd name="T58" fmla="*/ 31 w 724"/>
              <a:gd name="T59" fmla="*/ 432 h 435"/>
              <a:gd name="T60" fmla="*/ 26 w 724"/>
              <a:gd name="T61" fmla="*/ 433 h 435"/>
              <a:gd name="T62" fmla="*/ 21 w 724"/>
              <a:gd name="T63" fmla="*/ 435 h 435"/>
              <a:gd name="T64" fmla="*/ 21 w 724"/>
              <a:gd name="T65"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4" h="435">
                <a:moveTo>
                  <a:pt x="21" y="435"/>
                </a:moveTo>
                <a:lnTo>
                  <a:pt x="21" y="435"/>
                </a:lnTo>
                <a:lnTo>
                  <a:pt x="15" y="433"/>
                </a:lnTo>
                <a:lnTo>
                  <a:pt x="11" y="432"/>
                </a:lnTo>
                <a:lnTo>
                  <a:pt x="7" y="429"/>
                </a:lnTo>
                <a:lnTo>
                  <a:pt x="2" y="423"/>
                </a:lnTo>
                <a:lnTo>
                  <a:pt x="2" y="423"/>
                </a:lnTo>
                <a:lnTo>
                  <a:pt x="1" y="420"/>
                </a:lnTo>
                <a:lnTo>
                  <a:pt x="0" y="416"/>
                </a:lnTo>
                <a:lnTo>
                  <a:pt x="1" y="408"/>
                </a:lnTo>
                <a:lnTo>
                  <a:pt x="4" y="401"/>
                </a:lnTo>
                <a:lnTo>
                  <a:pt x="7" y="398"/>
                </a:lnTo>
                <a:lnTo>
                  <a:pt x="11" y="395"/>
                </a:lnTo>
                <a:lnTo>
                  <a:pt x="693" y="1"/>
                </a:lnTo>
                <a:lnTo>
                  <a:pt x="693" y="1"/>
                </a:lnTo>
                <a:lnTo>
                  <a:pt x="696" y="0"/>
                </a:lnTo>
                <a:lnTo>
                  <a:pt x="700" y="0"/>
                </a:lnTo>
                <a:lnTo>
                  <a:pt x="708" y="0"/>
                </a:lnTo>
                <a:lnTo>
                  <a:pt x="715" y="3"/>
                </a:lnTo>
                <a:lnTo>
                  <a:pt x="718" y="5"/>
                </a:lnTo>
                <a:lnTo>
                  <a:pt x="721" y="10"/>
                </a:lnTo>
                <a:lnTo>
                  <a:pt x="721" y="10"/>
                </a:lnTo>
                <a:lnTo>
                  <a:pt x="722" y="14"/>
                </a:lnTo>
                <a:lnTo>
                  <a:pt x="724" y="17"/>
                </a:lnTo>
                <a:lnTo>
                  <a:pt x="722" y="25"/>
                </a:lnTo>
                <a:lnTo>
                  <a:pt x="720" y="32"/>
                </a:lnTo>
                <a:lnTo>
                  <a:pt x="717" y="35"/>
                </a:lnTo>
                <a:lnTo>
                  <a:pt x="713" y="38"/>
                </a:lnTo>
                <a:lnTo>
                  <a:pt x="31" y="432"/>
                </a:lnTo>
                <a:lnTo>
                  <a:pt x="31" y="432"/>
                </a:lnTo>
                <a:lnTo>
                  <a:pt x="26" y="433"/>
                </a:lnTo>
                <a:lnTo>
                  <a:pt x="21" y="435"/>
                </a:lnTo>
                <a:lnTo>
                  <a:pt x="21" y="43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12" name="Graphic 8">
            <a:extLst>
              <a:ext uri="{FF2B5EF4-FFF2-40B4-BE49-F238E27FC236}">
                <a16:creationId xmlns:a16="http://schemas.microsoft.com/office/drawing/2014/main" id="{261A694A-2B07-4829-A1CD-E62DDA8E4038}"/>
              </a:ext>
            </a:extLst>
          </p:cNvPr>
          <p:cNvGrpSpPr/>
          <p:nvPr/>
        </p:nvGrpSpPr>
        <p:grpSpPr>
          <a:xfrm>
            <a:off x="669397" y="1704246"/>
            <a:ext cx="880826" cy="576807"/>
            <a:chOff x="669397" y="1704246"/>
            <a:chExt cx="880826" cy="576807"/>
          </a:xfrm>
          <a:noFill/>
        </p:grpSpPr>
        <p:sp>
          <p:nvSpPr>
            <p:cNvPr id="22" name="Freeform: Shape 21">
              <a:extLst>
                <a:ext uri="{FF2B5EF4-FFF2-40B4-BE49-F238E27FC236}">
                  <a16:creationId xmlns:a16="http://schemas.microsoft.com/office/drawing/2014/main" id="{848C60FE-E2A6-4E8D-A1A6-0C6A0046FF3A}"/>
                </a:ext>
              </a:extLst>
            </p:cNvPr>
            <p:cNvSpPr/>
            <p:nvPr/>
          </p:nvSpPr>
          <p:spPr>
            <a:xfrm>
              <a:off x="677055" y="2054285"/>
              <a:ext cx="137072" cy="88554"/>
            </a:xfrm>
            <a:custGeom>
              <a:avLst/>
              <a:gdLst>
                <a:gd name="connsiteX0" fmla="*/ 53412 w 137072"/>
                <a:gd name="connsiteY0" fmla="*/ 88555 h 88554"/>
                <a:gd name="connsiteX1" fmla="*/ 0 w 137072"/>
                <a:gd name="connsiteY1" fmla="*/ 16190 h 88554"/>
                <a:gd name="connsiteX2" fmla="*/ 137073 w 137072"/>
                <a:gd name="connsiteY2" fmla="*/ 75537 h 88554"/>
              </a:gdLst>
              <a:ahLst/>
              <a:cxnLst>
                <a:cxn ang="0">
                  <a:pos x="connsiteX0" y="connsiteY0"/>
                </a:cxn>
                <a:cxn ang="0">
                  <a:pos x="connsiteX1" y="connsiteY1"/>
                </a:cxn>
                <a:cxn ang="0">
                  <a:pos x="connsiteX2" y="connsiteY2"/>
                </a:cxn>
              </a:cxnLst>
              <a:rect l="l" t="t" r="r" b="b"/>
              <a:pathLst>
                <a:path w="137072" h="88554">
                  <a:moveTo>
                    <a:pt x="53412" y="88555"/>
                  </a:moveTo>
                  <a:cubicBezTo>
                    <a:pt x="33311" y="78600"/>
                    <a:pt x="18187" y="55818"/>
                    <a:pt x="0" y="16190"/>
                  </a:cubicBezTo>
                  <a:cubicBezTo>
                    <a:pt x="48818" y="-18078"/>
                    <a:pt x="102422" y="2215"/>
                    <a:pt x="137073" y="75537"/>
                  </a:cubicBezTo>
                </a:path>
              </a:pathLst>
            </a:custGeom>
            <a:noFill/>
            <a:ln w="25400" cap="flat">
              <a:solidFill>
                <a:schemeClr val="bg1"/>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9F3C5A4-0138-469C-8B10-8DF2C4103B05}"/>
                </a:ext>
              </a:extLst>
            </p:cNvPr>
            <p:cNvSpPr/>
            <p:nvPr/>
          </p:nvSpPr>
          <p:spPr>
            <a:xfrm>
              <a:off x="724915" y="2194324"/>
              <a:ext cx="150090" cy="86729"/>
            </a:xfrm>
            <a:custGeom>
              <a:avLst/>
              <a:gdLst>
                <a:gd name="connsiteX0" fmla="*/ 150091 w 150090"/>
                <a:gd name="connsiteY0" fmla="*/ 48832 h 86729"/>
                <a:gd name="connsiteX1" fmla="*/ 0 w 150090"/>
                <a:gd name="connsiteY1" fmla="*/ 34091 h 86729"/>
                <a:gd name="connsiteX2" fmla="*/ 150091 w 150090"/>
                <a:gd name="connsiteY2" fmla="*/ 48832 h 86729"/>
              </a:gdLst>
              <a:ahLst/>
              <a:cxnLst>
                <a:cxn ang="0">
                  <a:pos x="connsiteX0" y="connsiteY0"/>
                </a:cxn>
                <a:cxn ang="0">
                  <a:pos x="connsiteX1" y="connsiteY1"/>
                </a:cxn>
                <a:cxn ang="0">
                  <a:pos x="connsiteX2" y="connsiteY2"/>
                </a:cxn>
              </a:cxnLst>
              <a:rect l="l" t="t" r="r" b="b"/>
              <a:pathLst>
                <a:path w="150090" h="86729">
                  <a:moveTo>
                    <a:pt x="150091" y="48832"/>
                  </a:moveTo>
                  <a:cubicBezTo>
                    <a:pt x="115631" y="88269"/>
                    <a:pt x="64516" y="115071"/>
                    <a:pt x="0" y="34091"/>
                  </a:cubicBezTo>
                  <a:cubicBezTo>
                    <a:pt x="42500" y="-14727"/>
                    <a:pt x="101464" y="-12238"/>
                    <a:pt x="150091" y="48832"/>
                  </a:cubicBezTo>
                  <a:close/>
                </a:path>
              </a:pathLst>
            </a:custGeom>
            <a:noFill/>
            <a:ln w="25400" cap="flat">
              <a:solidFill>
                <a:schemeClr val="bg1"/>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73EF222-84BF-43AD-8155-4047791EC033}"/>
                </a:ext>
              </a:extLst>
            </p:cNvPr>
            <p:cNvSpPr/>
            <p:nvPr/>
          </p:nvSpPr>
          <p:spPr>
            <a:xfrm>
              <a:off x="669397" y="1871833"/>
              <a:ext cx="114865" cy="126850"/>
            </a:xfrm>
            <a:custGeom>
              <a:avLst/>
              <a:gdLst>
                <a:gd name="connsiteX0" fmla="*/ 43457 w 114865"/>
                <a:gd name="connsiteY0" fmla="*/ 108855 h 126850"/>
                <a:gd name="connsiteX1" fmla="*/ 0 w 114865"/>
                <a:gd name="connsiteY1" fmla="*/ 308 h 126850"/>
                <a:gd name="connsiteX2" fmla="*/ 114865 w 114865"/>
                <a:gd name="connsiteY2" fmla="*/ 126851 h 126850"/>
              </a:gdLst>
              <a:ahLst/>
              <a:cxnLst>
                <a:cxn ang="0">
                  <a:pos x="connsiteX0" y="connsiteY0"/>
                </a:cxn>
                <a:cxn ang="0">
                  <a:pos x="connsiteX1" y="connsiteY1"/>
                </a:cxn>
                <a:cxn ang="0">
                  <a:pos x="connsiteX2" y="connsiteY2"/>
                </a:cxn>
              </a:cxnLst>
              <a:rect l="l" t="t" r="r" b="b"/>
              <a:pathLst>
                <a:path w="114865" h="126850">
                  <a:moveTo>
                    <a:pt x="43457" y="108855"/>
                  </a:moveTo>
                  <a:cubicBezTo>
                    <a:pt x="20676" y="91051"/>
                    <a:pt x="3446" y="58123"/>
                    <a:pt x="0" y="308"/>
                  </a:cubicBezTo>
                  <a:cubicBezTo>
                    <a:pt x="62985" y="-4287"/>
                    <a:pt x="109888" y="42808"/>
                    <a:pt x="114865" y="126851"/>
                  </a:cubicBezTo>
                </a:path>
              </a:pathLst>
            </a:custGeom>
            <a:noFill/>
            <a:ln w="25400" cap="flat">
              <a:solidFill>
                <a:schemeClr val="bg1"/>
              </a:soli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413B61-D7C7-4A29-9545-94719249EE75}"/>
                </a:ext>
              </a:extLst>
            </p:cNvPr>
            <p:cNvSpPr/>
            <p:nvPr/>
          </p:nvSpPr>
          <p:spPr>
            <a:xfrm>
              <a:off x="733276" y="1704246"/>
              <a:ext cx="83187" cy="165214"/>
            </a:xfrm>
            <a:custGeom>
              <a:avLst/>
              <a:gdLst>
                <a:gd name="connsiteX0" fmla="*/ 14421 w 83187"/>
                <a:gd name="connsiteY0" fmla="*/ 119077 h 165214"/>
                <a:gd name="connsiteX1" fmla="*/ 9826 w 83187"/>
                <a:gd name="connsiteY1" fmla="*/ 0 h 165214"/>
                <a:gd name="connsiteX2" fmla="*/ 75108 w 83187"/>
                <a:gd name="connsiteY2" fmla="*/ 165215 h 165214"/>
              </a:gdLst>
              <a:ahLst/>
              <a:cxnLst>
                <a:cxn ang="0">
                  <a:pos x="connsiteX0" y="connsiteY0"/>
                </a:cxn>
                <a:cxn ang="0">
                  <a:pos x="connsiteX1" y="connsiteY1"/>
                </a:cxn>
                <a:cxn ang="0">
                  <a:pos x="connsiteX2" y="connsiteY2"/>
                </a:cxn>
              </a:cxnLst>
              <a:rect l="l" t="t" r="r" b="b"/>
              <a:pathLst>
                <a:path w="83187" h="165214">
                  <a:moveTo>
                    <a:pt x="14421" y="119077"/>
                  </a:moveTo>
                  <a:cubicBezTo>
                    <a:pt x="-1086" y="93232"/>
                    <a:pt x="-6255" y="55518"/>
                    <a:pt x="9826" y="0"/>
                  </a:cubicBezTo>
                  <a:cubicBezTo>
                    <a:pt x="70131" y="21633"/>
                    <a:pt x="98273" y="85000"/>
                    <a:pt x="75108" y="165215"/>
                  </a:cubicBezTo>
                </a:path>
              </a:pathLst>
            </a:custGeom>
            <a:noFill/>
            <a:ln w="25400" cap="flat">
              <a:solidFill>
                <a:schemeClr val="bg1"/>
              </a:solid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6A8D324-9E66-4C7E-828C-E97D9AF0FC75}"/>
                </a:ext>
              </a:extLst>
            </p:cNvPr>
            <p:cNvSpPr/>
            <p:nvPr/>
          </p:nvSpPr>
          <p:spPr>
            <a:xfrm>
              <a:off x="842652" y="1772208"/>
              <a:ext cx="133052" cy="443380"/>
            </a:xfrm>
            <a:custGeom>
              <a:avLst/>
              <a:gdLst>
                <a:gd name="connsiteX0" fmla="*/ 133052 w 133052"/>
                <a:gd name="connsiteY0" fmla="*/ 443380 h 443380"/>
                <a:gd name="connsiteX1" fmla="*/ 0 w 133052"/>
                <a:gd name="connsiteY1" fmla="*/ 221690 h 443380"/>
                <a:gd name="connsiteX2" fmla="*/ 133052 w 133052"/>
                <a:gd name="connsiteY2" fmla="*/ 0 h 443380"/>
              </a:gdLst>
              <a:ahLst/>
              <a:cxnLst>
                <a:cxn ang="0">
                  <a:pos x="connsiteX0" y="connsiteY0"/>
                </a:cxn>
                <a:cxn ang="0">
                  <a:pos x="connsiteX1" y="connsiteY1"/>
                </a:cxn>
                <a:cxn ang="0">
                  <a:pos x="connsiteX2" y="connsiteY2"/>
                </a:cxn>
              </a:cxnLst>
              <a:rect l="l" t="t" r="r" b="b"/>
              <a:pathLst>
                <a:path w="133052" h="443380">
                  <a:moveTo>
                    <a:pt x="133052" y="443380"/>
                  </a:moveTo>
                  <a:cubicBezTo>
                    <a:pt x="53987" y="401071"/>
                    <a:pt x="0" y="317603"/>
                    <a:pt x="0" y="221690"/>
                  </a:cubicBezTo>
                  <a:cubicBezTo>
                    <a:pt x="0" y="125586"/>
                    <a:pt x="53795" y="42309"/>
                    <a:pt x="133052" y="0"/>
                  </a:cubicBezTo>
                </a:path>
              </a:pathLst>
            </a:custGeom>
            <a:noFill/>
            <a:ln w="25400" cap="flat">
              <a:solidFill>
                <a:schemeClr val="bg1"/>
              </a:solid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8463CB2-B1F6-4FAD-936E-5D591AA94BE4}"/>
                </a:ext>
              </a:extLst>
            </p:cNvPr>
            <p:cNvSpPr/>
            <p:nvPr/>
          </p:nvSpPr>
          <p:spPr>
            <a:xfrm>
              <a:off x="1244681" y="1772208"/>
              <a:ext cx="133052" cy="443380"/>
            </a:xfrm>
            <a:custGeom>
              <a:avLst/>
              <a:gdLst>
                <a:gd name="connsiteX0" fmla="*/ 0 w 133052"/>
                <a:gd name="connsiteY0" fmla="*/ 443380 h 443380"/>
                <a:gd name="connsiteX1" fmla="*/ 133052 w 133052"/>
                <a:gd name="connsiteY1" fmla="*/ 221690 h 443380"/>
                <a:gd name="connsiteX2" fmla="*/ 0 w 133052"/>
                <a:gd name="connsiteY2" fmla="*/ 0 h 443380"/>
              </a:gdLst>
              <a:ahLst/>
              <a:cxnLst>
                <a:cxn ang="0">
                  <a:pos x="connsiteX0" y="connsiteY0"/>
                </a:cxn>
                <a:cxn ang="0">
                  <a:pos x="connsiteX1" y="connsiteY1"/>
                </a:cxn>
                <a:cxn ang="0">
                  <a:pos x="connsiteX2" y="connsiteY2"/>
                </a:cxn>
              </a:cxnLst>
              <a:rect l="l" t="t" r="r" b="b"/>
              <a:pathLst>
                <a:path w="133052" h="443380">
                  <a:moveTo>
                    <a:pt x="0" y="443380"/>
                  </a:moveTo>
                  <a:cubicBezTo>
                    <a:pt x="79066" y="401071"/>
                    <a:pt x="133052" y="317603"/>
                    <a:pt x="133052" y="221690"/>
                  </a:cubicBezTo>
                  <a:cubicBezTo>
                    <a:pt x="133052" y="125586"/>
                    <a:pt x="79257" y="42309"/>
                    <a:pt x="0" y="0"/>
                  </a:cubicBezTo>
                </a:path>
              </a:pathLst>
            </a:custGeom>
            <a:noFill/>
            <a:ln w="25400" cap="flat">
              <a:solidFill>
                <a:schemeClr val="bg1"/>
              </a:solid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2874CC0A-5057-4519-B446-7D1643EA805B}"/>
                </a:ext>
              </a:extLst>
            </p:cNvPr>
            <p:cNvSpPr/>
            <p:nvPr/>
          </p:nvSpPr>
          <p:spPr>
            <a:xfrm>
              <a:off x="1405493" y="2054285"/>
              <a:ext cx="137072" cy="88554"/>
            </a:xfrm>
            <a:custGeom>
              <a:avLst/>
              <a:gdLst>
                <a:gd name="connsiteX0" fmla="*/ 83660 w 137072"/>
                <a:gd name="connsiteY0" fmla="*/ 88555 h 88554"/>
                <a:gd name="connsiteX1" fmla="*/ 137073 w 137072"/>
                <a:gd name="connsiteY1" fmla="*/ 16190 h 88554"/>
                <a:gd name="connsiteX2" fmla="*/ 0 w 137072"/>
                <a:gd name="connsiteY2" fmla="*/ 75537 h 88554"/>
              </a:gdLst>
              <a:ahLst/>
              <a:cxnLst>
                <a:cxn ang="0">
                  <a:pos x="connsiteX0" y="connsiteY0"/>
                </a:cxn>
                <a:cxn ang="0">
                  <a:pos x="connsiteX1" y="connsiteY1"/>
                </a:cxn>
                <a:cxn ang="0">
                  <a:pos x="connsiteX2" y="connsiteY2"/>
                </a:cxn>
              </a:cxnLst>
              <a:rect l="l" t="t" r="r" b="b"/>
              <a:pathLst>
                <a:path w="137072" h="88554">
                  <a:moveTo>
                    <a:pt x="83660" y="88555"/>
                  </a:moveTo>
                  <a:cubicBezTo>
                    <a:pt x="103762" y="78600"/>
                    <a:pt x="118886" y="55818"/>
                    <a:pt x="137073" y="16190"/>
                  </a:cubicBezTo>
                  <a:cubicBezTo>
                    <a:pt x="88255" y="-18078"/>
                    <a:pt x="34651" y="2215"/>
                    <a:pt x="0" y="75537"/>
                  </a:cubicBezTo>
                </a:path>
              </a:pathLst>
            </a:custGeom>
            <a:noFill/>
            <a:ln w="25400" cap="flat">
              <a:solidFill>
                <a:schemeClr val="bg1"/>
              </a:solid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0CCAAE88-5BE3-4799-842B-236547E3A1B5}"/>
                </a:ext>
              </a:extLst>
            </p:cNvPr>
            <p:cNvSpPr/>
            <p:nvPr/>
          </p:nvSpPr>
          <p:spPr>
            <a:xfrm>
              <a:off x="1344805" y="2194324"/>
              <a:ext cx="150090" cy="86729"/>
            </a:xfrm>
            <a:custGeom>
              <a:avLst/>
              <a:gdLst>
                <a:gd name="connsiteX0" fmla="*/ 0 w 150090"/>
                <a:gd name="connsiteY0" fmla="*/ 48832 h 86729"/>
                <a:gd name="connsiteX1" fmla="*/ 150091 w 150090"/>
                <a:gd name="connsiteY1" fmla="*/ 34091 h 86729"/>
                <a:gd name="connsiteX2" fmla="*/ 0 w 150090"/>
                <a:gd name="connsiteY2" fmla="*/ 48832 h 86729"/>
              </a:gdLst>
              <a:ahLst/>
              <a:cxnLst>
                <a:cxn ang="0">
                  <a:pos x="connsiteX0" y="connsiteY0"/>
                </a:cxn>
                <a:cxn ang="0">
                  <a:pos x="connsiteX1" y="connsiteY1"/>
                </a:cxn>
                <a:cxn ang="0">
                  <a:pos x="connsiteX2" y="connsiteY2"/>
                </a:cxn>
              </a:cxnLst>
              <a:rect l="l" t="t" r="r" b="b"/>
              <a:pathLst>
                <a:path w="150090" h="86729">
                  <a:moveTo>
                    <a:pt x="0" y="48832"/>
                  </a:moveTo>
                  <a:cubicBezTo>
                    <a:pt x="34460" y="88269"/>
                    <a:pt x="85575" y="115071"/>
                    <a:pt x="150091" y="34091"/>
                  </a:cubicBezTo>
                  <a:cubicBezTo>
                    <a:pt x="107399" y="-14727"/>
                    <a:pt x="48435" y="-12238"/>
                    <a:pt x="0" y="48832"/>
                  </a:cubicBezTo>
                  <a:close/>
                </a:path>
              </a:pathLst>
            </a:custGeom>
            <a:noFill/>
            <a:ln w="25400" cap="flat">
              <a:solidFill>
                <a:schemeClr val="bg1"/>
              </a:solid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E9872963-EA59-4E85-8FE7-28A92973A410}"/>
                </a:ext>
              </a:extLst>
            </p:cNvPr>
            <p:cNvSpPr/>
            <p:nvPr/>
          </p:nvSpPr>
          <p:spPr>
            <a:xfrm>
              <a:off x="1435358" y="1871833"/>
              <a:ext cx="114865" cy="126850"/>
            </a:xfrm>
            <a:custGeom>
              <a:avLst/>
              <a:gdLst>
                <a:gd name="connsiteX0" fmla="*/ 71408 w 114865"/>
                <a:gd name="connsiteY0" fmla="*/ 108855 h 126850"/>
                <a:gd name="connsiteX1" fmla="*/ 114865 w 114865"/>
                <a:gd name="connsiteY1" fmla="*/ 308 h 126850"/>
                <a:gd name="connsiteX2" fmla="*/ 0 w 114865"/>
                <a:gd name="connsiteY2" fmla="*/ 126851 h 126850"/>
              </a:gdLst>
              <a:ahLst/>
              <a:cxnLst>
                <a:cxn ang="0">
                  <a:pos x="connsiteX0" y="connsiteY0"/>
                </a:cxn>
                <a:cxn ang="0">
                  <a:pos x="connsiteX1" y="connsiteY1"/>
                </a:cxn>
                <a:cxn ang="0">
                  <a:pos x="connsiteX2" y="connsiteY2"/>
                </a:cxn>
              </a:cxnLst>
              <a:rect l="l" t="t" r="r" b="b"/>
              <a:pathLst>
                <a:path w="114865" h="126850">
                  <a:moveTo>
                    <a:pt x="71408" y="108855"/>
                  </a:moveTo>
                  <a:cubicBezTo>
                    <a:pt x="94190" y="91051"/>
                    <a:pt x="111419" y="58123"/>
                    <a:pt x="114865" y="308"/>
                  </a:cubicBezTo>
                  <a:cubicBezTo>
                    <a:pt x="51881" y="-4287"/>
                    <a:pt x="4977" y="42808"/>
                    <a:pt x="0" y="126851"/>
                  </a:cubicBezTo>
                </a:path>
              </a:pathLst>
            </a:custGeom>
            <a:noFill/>
            <a:ln w="25400" cap="flat">
              <a:solidFill>
                <a:schemeClr val="bg1"/>
              </a:solid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9BB826D-8B52-4AF9-9FFC-5A9431166350}"/>
                </a:ext>
              </a:extLst>
            </p:cNvPr>
            <p:cNvSpPr/>
            <p:nvPr/>
          </p:nvSpPr>
          <p:spPr>
            <a:xfrm>
              <a:off x="1403156" y="1704246"/>
              <a:ext cx="83187" cy="165214"/>
            </a:xfrm>
            <a:custGeom>
              <a:avLst/>
              <a:gdLst>
                <a:gd name="connsiteX0" fmla="*/ 68767 w 83187"/>
                <a:gd name="connsiteY0" fmla="*/ 119077 h 165214"/>
                <a:gd name="connsiteX1" fmla="*/ 73361 w 83187"/>
                <a:gd name="connsiteY1" fmla="*/ 0 h 165214"/>
                <a:gd name="connsiteX2" fmla="*/ 8079 w 83187"/>
                <a:gd name="connsiteY2" fmla="*/ 165215 h 165214"/>
              </a:gdLst>
              <a:ahLst/>
              <a:cxnLst>
                <a:cxn ang="0">
                  <a:pos x="connsiteX0" y="connsiteY0"/>
                </a:cxn>
                <a:cxn ang="0">
                  <a:pos x="connsiteX1" y="connsiteY1"/>
                </a:cxn>
                <a:cxn ang="0">
                  <a:pos x="connsiteX2" y="connsiteY2"/>
                </a:cxn>
              </a:cxnLst>
              <a:rect l="l" t="t" r="r" b="b"/>
              <a:pathLst>
                <a:path w="83187" h="165214">
                  <a:moveTo>
                    <a:pt x="68767" y="119077"/>
                  </a:moveTo>
                  <a:cubicBezTo>
                    <a:pt x="84273" y="93232"/>
                    <a:pt x="89442" y="55518"/>
                    <a:pt x="73361" y="0"/>
                  </a:cubicBezTo>
                  <a:cubicBezTo>
                    <a:pt x="13057" y="21633"/>
                    <a:pt x="-15085" y="85000"/>
                    <a:pt x="8079" y="165215"/>
                  </a:cubicBezTo>
                </a:path>
              </a:pathLst>
            </a:custGeom>
            <a:noFill/>
            <a:ln w="25400" cap="flat">
              <a:solidFill>
                <a:schemeClr val="bg1"/>
              </a:solid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CD939589-DBE9-44BF-936F-7EA6EA43B46D}"/>
                </a:ext>
              </a:extLst>
            </p:cNvPr>
            <p:cNvSpPr/>
            <p:nvPr/>
          </p:nvSpPr>
          <p:spPr>
            <a:xfrm>
              <a:off x="1071617" y="1991409"/>
              <a:ext cx="57432" cy="19144"/>
            </a:xfrm>
            <a:custGeom>
              <a:avLst/>
              <a:gdLst>
                <a:gd name="connsiteX0" fmla="*/ 57433 w 57432"/>
                <a:gd name="connsiteY0" fmla="*/ 0 h 19144"/>
                <a:gd name="connsiteX1" fmla="*/ 0 w 57432"/>
                <a:gd name="connsiteY1" fmla="*/ 0 h 19144"/>
              </a:gdLst>
              <a:ahLst/>
              <a:cxnLst>
                <a:cxn ang="0">
                  <a:pos x="connsiteX0" y="connsiteY0"/>
                </a:cxn>
                <a:cxn ang="0">
                  <a:pos x="connsiteX1" y="connsiteY1"/>
                </a:cxn>
              </a:cxnLst>
              <a:rect l="l" t="t" r="r" b="b"/>
              <a:pathLst>
                <a:path w="57432" h="19144">
                  <a:moveTo>
                    <a:pt x="57433" y="0"/>
                  </a:moveTo>
                  <a:lnTo>
                    <a:pt x="0" y="0"/>
                  </a:lnTo>
                </a:path>
              </a:pathLst>
            </a:custGeom>
            <a:ln w="25400" cap="flat">
              <a:solidFill>
                <a:schemeClr val="accent5"/>
              </a:solid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062A9E90-716F-4B00-9AB4-7AD8ADF3ED1E}"/>
                </a:ext>
              </a:extLst>
            </p:cNvPr>
            <p:cNvSpPr/>
            <p:nvPr/>
          </p:nvSpPr>
          <p:spPr>
            <a:xfrm>
              <a:off x="1071617" y="1914832"/>
              <a:ext cx="76576" cy="153153"/>
            </a:xfrm>
            <a:custGeom>
              <a:avLst/>
              <a:gdLst>
                <a:gd name="connsiteX0" fmla="*/ 76577 w 76576"/>
                <a:gd name="connsiteY0" fmla="*/ 0 h 153153"/>
                <a:gd name="connsiteX1" fmla="*/ 0 w 76576"/>
                <a:gd name="connsiteY1" fmla="*/ 0 h 153153"/>
                <a:gd name="connsiteX2" fmla="*/ 0 w 76576"/>
                <a:gd name="connsiteY2" fmla="*/ 153154 h 153153"/>
                <a:gd name="connsiteX3" fmla="*/ 76577 w 76576"/>
                <a:gd name="connsiteY3" fmla="*/ 153154 h 153153"/>
              </a:gdLst>
              <a:ahLst/>
              <a:cxnLst>
                <a:cxn ang="0">
                  <a:pos x="connsiteX0" y="connsiteY0"/>
                </a:cxn>
                <a:cxn ang="0">
                  <a:pos x="connsiteX1" y="connsiteY1"/>
                </a:cxn>
                <a:cxn ang="0">
                  <a:pos x="connsiteX2" y="connsiteY2"/>
                </a:cxn>
                <a:cxn ang="0">
                  <a:pos x="connsiteX3" y="connsiteY3"/>
                </a:cxn>
              </a:cxnLst>
              <a:rect l="l" t="t" r="r" b="b"/>
              <a:pathLst>
                <a:path w="76576" h="153153">
                  <a:moveTo>
                    <a:pt x="76577" y="0"/>
                  </a:moveTo>
                  <a:lnTo>
                    <a:pt x="0" y="0"/>
                  </a:lnTo>
                  <a:lnTo>
                    <a:pt x="0" y="153154"/>
                  </a:lnTo>
                  <a:lnTo>
                    <a:pt x="76577" y="153154"/>
                  </a:lnTo>
                </a:path>
              </a:pathLst>
            </a:custGeom>
            <a:noFill/>
            <a:ln w="25400" cap="flat">
              <a:solidFill>
                <a:schemeClr val="accent5"/>
              </a:solid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14448063-6716-4A49-84D1-455A2CB7B7EC}"/>
                </a:ext>
              </a:extLst>
            </p:cNvPr>
            <p:cNvSpPr/>
            <p:nvPr/>
          </p:nvSpPr>
          <p:spPr>
            <a:xfrm>
              <a:off x="918463" y="1895688"/>
              <a:ext cx="95721" cy="191442"/>
            </a:xfrm>
            <a:custGeom>
              <a:avLst/>
              <a:gdLst>
                <a:gd name="connsiteX0" fmla="*/ 0 w 95721"/>
                <a:gd name="connsiteY0" fmla="*/ 191442 h 191442"/>
                <a:gd name="connsiteX1" fmla="*/ 0 w 95721"/>
                <a:gd name="connsiteY1" fmla="*/ 19144 h 191442"/>
                <a:gd name="connsiteX2" fmla="*/ 13592 w 95721"/>
                <a:gd name="connsiteY2" fmla="*/ 19144 h 191442"/>
                <a:gd name="connsiteX3" fmla="*/ 81937 w 95721"/>
                <a:gd name="connsiteY3" fmla="*/ 172298 h 191442"/>
                <a:gd name="connsiteX4" fmla="*/ 95721 w 95721"/>
                <a:gd name="connsiteY4" fmla="*/ 172298 h 191442"/>
                <a:gd name="connsiteX5" fmla="*/ 95721 w 95721"/>
                <a:gd name="connsiteY5" fmla="*/ 0 h 19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721" h="191442">
                  <a:moveTo>
                    <a:pt x="0" y="191442"/>
                  </a:moveTo>
                  <a:lnTo>
                    <a:pt x="0" y="19144"/>
                  </a:lnTo>
                  <a:lnTo>
                    <a:pt x="13592" y="19144"/>
                  </a:lnTo>
                  <a:lnTo>
                    <a:pt x="81937" y="172298"/>
                  </a:lnTo>
                  <a:lnTo>
                    <a:pt x="95721" y="172298"/>
                  </a:lnTo>
                  <a:lnTo>
                    <a:pt x="95721" y="0"/>
                  </a:lnTo>
                </a:path>
              </a:pathLst>
            </a:custGeom>
            <a:noFill/>
            <a:ln w="25400" cap="flat">
              <a:solidFill>
                <a:schemeClr val="accent5"/>
              </a:solid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7D52F60-ADF7-4D79-AF9C-9502175264FF}"/>
                </a:ext>
              </a:extLst>
            </p:cNvPr>
            <p:cNvSpPr/>
            <p:nvPr/>
          </p:nvSpPr>
          <p:spPr>
            <a:xfrm>
              <a:off x="1186483" y="1895688"/>
              <a:ext cx="114865" cy="172297"/>
            </a:xfrm>
            <a:custGeom>
              <a:avLst/>
              <a:gdLst>
                <a:gd name="connsiteX0" fmla="*/ 114865 w 114865"/>
                <a:gd name="connsiteY0" fmla="*/ 0 h 172297"/>
                <a:gd name="connsiteX1" fmla="*/ 114865 w 114865"/>
                <a:gd name="connsiteY1" fmla="*/ 18378 h 172297"/>
                <a:gd name="connsiteX2" fmla="*/ 114865 w 114865"/>
                <a:gd name="connsiteY2" fmla="*/ 172298 h 172297"/>
                <a:gd name="connsiteX3" fmla="*/ 100507 w 114865"/>
                <a:gd name="connsiteY3" fmla="*/ 172298 h 172297"/>
                <a:gd name="connsiteX4" fmla="*/ 57433 w 114865"/>
                <a:gd name="connsiteY4" fmla="*/ 92467 h 172297"/>
                <a:gd name="connsiteX5" fmla="*/ 14358 w 114865"/>
                <a:gd name="connsiteY5" fmla="*/ 172298 h 172297"/>
                <a:gd name="connsiteX6" fmla="*/ 0 w 114865"/>
                <a:gd name="connsiteY6" fmla="*/ 172298 h 172297"/>
                <a:gd name="connsiteX7" fmla="*/ 0 w 114865"/>
                <a:gd name="connsiteY7" fmla="*/ 18378 h 172297"/>
                <a:gd name="connsiteX8" fmla="*/ 0 w 114865"/>
                <a:gd name="connsiteY8" fmla="*/ 0 h 1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65" h="172297">
                  <a:moveTo>
                    <a:pt x="114865" y="0"/>
                  </a:moveTo>
                  <a:lnTo>
                    <a:pt x="114865" y="18378"/>
                  </a:lnTo>
                  <a:lnTo>
                    <a:pt x="114865" y="172298"/>
                  </a:lnTo>
                  <a:lnTo>
                    <a:pt x="100507" y="172298"/>
                  </a:lnTo>
                  <a:lnTo>
                    <a:pt x="57433" y="92467"/>
                  </a:lnTo>
                  <a:lnTo>
                    <a:pt x="14358" y="172298"/>
                  </a:lnTo>
                  <a:lnTo>
                    <a:pt x="0" y="172298"/>
                  </a:lnTo>
                  <a:lnTo>
                    <a:pt x="0" y="18378"/>
                  </a:lnTo>
                  <a:lnTo>
                    <a:pt x="0" y="0"/>
                  </a:lnTo>
                </a:path>
              </a:pathLst>
            </a:custGeom>
            <a:noFill/>
            <a:ln w="25400" cap="flat">
              <a:solidFill>
                <a:schemeClr val="accent5"/>
              </a:solidFill>
              <a:prstDash val="solid"/>
              <a:miter/>
            </a:ln>
          </p:spPr>
          <p:txBody>
            <a:bodyPr rtlCol="0" anchor="ctr"/>
            <a:lstStyle/>
            <a:p>
              <a:endParaRPr lang="en-US"/>
            </a:p>
          </p:txBody>
        </p:sp>
      </p:grpSp>
      <p:sp>
        <p:nvSpPr>
          <p:cNvPr id="82" name="Text Placeholder 37">
            <a:extLst>
              <a:ext uri="{FF2B5EF4-FFF2-40B4-BE49-F238E27FC236}">
                <a16:creationId xmlns:a16="http://schemas.microsoft.com/office/drawing/2014/main" id="{A6BB466C-263B-4284-A84A-4A4E74698C08}"/>
              </a:ext>
            </a:extLst>
          </p:cNvPr>
          <p:cNvSpPr txBox="1">
            <a:spLocks/>
          </p:cNvSpPr>
          <p:nvPr/>
        </p:nvSpPr>
        <p:spPr>
          <a:xfrm>
            <a:off x="659039" y="661101"/>
            <a:ext cx="1437388" cy="380674"/>
          </a:xfrm>
          <a:prstGeom prst="rect">
            <a:avLst/>
          </a:prstGeom>
        </p:spPr>
        <p:txBody>
          <a:bodyPr/>
          <a:lst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14378">
              <a:buNone/>
              <a:defRPr/>
            </a:pPr>
            <a:r>
              <a:rPr lang="en-US" sz="1600" b="1">
                <a:solidFill>
                  <a:srgbClr val="003466"/>
                </a:solidFill>
                <a:latin typeface="Calibri Light" panose="020F0302020204030204" pitchFamily="34" charset="0"/>
                <a:cs typeface="Calibri Light" panose="020F0302020204030204" pitchFamily="34" charset="0"/>
              </a:rPr>
              <a:t>ACQUISITIONS</a:t>
            </a:r>
          </a:p>
        </p:txBody>
      </p:sp>
      <p:grpSp>
        <p:nvGrpSpPr>
          <p:cNvPr id="84" name="Group 15">
            <a:extLst>
              <a:ext uri="{FF2B5EF4-FFF2-40B4-BE49-F238E27FC236}">
                <a16:creationId xmlns:a16="http://schemas.microsoft.com/office/drawing/2014/main" id="{56D314E6-A21E-4A3B-A7A1-6F60BAC74CBC}"/>
              </a:ext>
            </a:extLst>
          </p:cNvPr>
          <p:cNvGrpSpPr>
            <a:grpSpLocks noChangeAspect="1"/>
          </p:cNvGrpSpPr>
          <p:nvPr/>
        </p:nvGrpSpPr>
        <p:grpSpPr bwMode="auto">
          <a:xfrm>
            <a:off x="282651" y="619841"/>
            <a:ext cx="394404" cy="384140"/>
            <a:chOff x="-749" y="842"/>
            <a:chExt cx="1345" cy="1310"/>
          </a:xfrm>
          <a:solidFill>
            <a:schemeClr val="accent1"/>
          </a:solidFill>
        </p:grpSpPr>
        <p:sp>
          <p:nvSpPr>
            <p:cNvPr id="85" name="Freeform 16">
              <a:extLst>
                <a:ext uri="{FF2B5EF4-FFF2-40B4-BE49-F238E27FC236}">
                  <a16:creationId xmlns:a16="http://schemas.microsoft.com/office/drawing/2014/main" id="{C89730A6-D13C-4DC8-AA6E-B0BDB8DFDA61}"/>
                </a:ext>
              </a:extLst>
            </p:cNvPr>
            <p:cNvSpPr>
              <a:spLocks/>
            </p:cNvSpPr>
            <p:nvPr/>
          </p:nvSpPr>
          <p:spPr bwMode="auto">
            <a:xfrm>
              <a:off x="-619" y="842"/>
              <a:ext cx="623" cy="518"/>
            </a:xfrm>
            <a:custGeom>
              <a:avLst/>
              <a:gdLst>
                <a:gd name="T0" fmla="*/ 146 w 623"/>
                <a:gd name="T1" fmla="*/ 518 h 518"/>
                <a:gd name="T2" fmla="*/ 0 w 623"/>
                <a:gd name="T3" fmla="*/ 516 h 518"/>
                <a:gd name="T4" fmla="*/ 0 w 623"/>
                <a:gd name="T5" fmla="*/ 70 h 518"/>
                <a:gd name="T6" fmla="*/ 166 w 623"/>
                <a:gd name="T7" fmla="*/ 70 h 518"/>
                <a:gd name="T8" fmla="*/ 166 w 623"/>
                <a:gd name="T9" fmla="*/ 70 h 518"/>
                <a:gd name="T10" fmla="*/ 182 w 623"/>
                <a:gd name="T11" fmla="*/ 56 h 518"/>
                <a:gd name="T12" fmla="*/ 200 w 623"/>
                <a:gd name="T13" fmla="*/ 44 h 518"/>
                <a:gd name="T14" fmla="*/ 218 w 623"/>
                <a:gd name="T15" fmla="*/ 32 h 518"/>
                <a:gd name="T16" fmla="*/ 240 w 623"/>
                <a:gd name="T17" fmla="*/ 22 h 518"/>
                <a:gd name="T18" fmla="*/ 262 w 623"/>
                <a:gd name="T19" fmla="*/ 12 h 518"/>
                <a:gd name="T20" fmla="*/ 286 w 623"/>
                <a:gd name="T21" fmla="*/ 6 h 518"/>
                <a:gd name="T22" fmla="*/ 310 w 623"/>
                <a:gd name="T23" fmla="*/ 2 h 518"/>
                <a:gd name="T24" fmla="*/ 336 w 623"/>
                <a:gd name="T25" fmla="*/ 0 h 518"/>
                <a:gd name="T26" fmla="*/ 538 w 623"/>
                <a:gd name="T27" fmla="*/ 0 h 518"/>
                <a:gd name="T28" fmla="*/ 538 w 623"/>
                <a:gd name="T29" fmla="*/ 0 h 518"/>
                <a:gd name="T30" fmla="*/ 553 w 623"/>
                <a:gd name="T31" fmla="*/ 0 h 518"/>
                <a:gd name="T32" fmla="*/ 567 w 623"/>
                <a:gd name="T33" fmla="*/ 2 h 518"/>
                <a:gd name="T34" fmla="*/ 581 w 623"/>
                <a:gd name="T35" fmla="*/ 6 h 518"/>
                <a:gd name="T36" fmla="*/ 591 w 623"/>
                <a:gd name="T37" fmla="*/ 10 h 518"/>
                <a:gd name="T38" fmla="*/ 601 w 623"/>
                <a:gd name="T39" fmla="*/ 16 h 518"/>
                <a:gd name="T40" fmla="*/ 609 w 623"/>
                <a:gd name="T41" fmla="*/ 22 h 518"/>
                <a:gd name="T42" fmla="*/ 617 w 623"/>
                <a:gd name="T43" fmla="*/ 32 h 518"/>
                <a:gd name="T44" fmla="*/ 623 w 623"/>
                <a:gd name="T45" fmla="*/ 40 h 518"/>
                <a:gd name="T46" fmla="*/ 589 w 623"/>
                <a:gd name="T47" fmla="*/ 58 h 518"/>
                <a:gd name="T48" fmla="*/ 589 w 623"/>
                <a:gd name="T49" fmla="*/ 58 h 518"/>
                <a:gd name="T50" fmla="*/ 585 w 623"/>
                <a:gd name="T51" fmla="*/ 50 h 518"/>
                <a:gd name="T52" fmla="*/ 575 w 623"/>
                <a:gd name="T53" fmla="*/ 44 h 518"/>
                <a:gd name="T54" fmla="*/ 561 w 623"/>
                <a:gd name="T55" fmla="*/ 38 h 518"/>
                <a:gd name="T56" fmla="*/ 538 w 623"/>
                <a:gd name="T57" fmla="*/ 36 h 518"/>
                <a:gd name="T58" fmla="*/ 336 w 623"/>
                <a:gd name="T59" fmla="*/ 36 h 518"/>
                <a:gd name="T60" fmla="*/ 336 w 623"/>
                <a:gd name="T61" fmla="*/ 36 h 518"/>
                <a:gd name="T62" fmla="*/ 308 w 623"/>
                <a:gd name="T63" fmla="*/ 40 h 518"/>
                <a:gd name="T64" fmla="*/ 282 w 623"/>
                <a:gd name="T65" fmla="*/ 46 h 518"/>
                <a:gd name="T66" fmla="*/ 258 w 623"/>
                <a:gd name="T67" fmla="*/ 54 h 518"/>
                <a:gd name="T68" fmla="*/ 236 w 623"/>
                <a:gd name="T69" fmla="*/ 66 h 518"/>
                <a:gd name="T70" fmla="*/ 218 w 623"/>
                <a:gd name="T71" fmla="*/ 76 h 518"/>
                <a:gd name="T72" fmla="*/ 204 w 623"/>
                <a:gd name="T73" fmla="*/ 86 h 518"/>
                <a:gd name="T74" fmla="*/ 186 w 623"/>
                <a:gd name="T75" fmla="*/ 102 h 518"/>
                <a:gd name="T76" fmla="*/ 180 w 623"/>
                <a:gd name="T77" fmla="*/ 106 h 518"/>
                <a:gd name="T78" fmla="*/ 38 w 623"/>
                <a:gd name="T79" fmla="*/ 106 h 518"/>
                <a:gd name="T80" fmla="*/ 38 w 623"/>
                <a:gd name="T81" fmla="*/ 480 h 518"/>
                <a:gd name="T82" fmla="*/ 146 w 623"/>
                <a:gd name="T83" fmla="*/ 480 h 518"/>
                <a:gd name="T84" fmla="*/ 146 w 623"/>
                <a:gd name="T85" fmla="*/ 51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3" h="518">
                  <a:moveTo>
                    <a:pt x="146" y="518"/>
                  </a:moveTo>
                  <a:lnTo>
                    <a:pt x="0" y="516"/>
                  </a:lnTo>
                  <a:lnTo>
                    <a:pt x="0" y="70"/>
                  </a:lnTo>
                  <a:lnTo>
                    <a:pt x="166" y="70"/>
                  </a:lnTo>
                  <a:lnTo>
                    <a:pt x="166" y="70"/>
                  </a:lnTo>
                  <a:lnTo>
                    <a:pt x="182" y="56"/>
                  </a:lnTo>
                  <a:lnTo>
                    <a:pt x="200" y="44"/>
                  </a:lnTo>
                  <a:lnTo>
                    <a:pt x="218" y="32"/>
                  </a:lnTo>
                  <a:lnTo>
                    <a:pt x="240" y="22"/>
                  </a:lnTo>
                  <a:lnTo>
                    <a:pt x="262" y="12"/>
                  </a:lnTo>
                  <a:lnTo>
                    <a:pt x="286" y="6"/>
                  </a:lnTo>
                  <a:lnTo>
                    <a:pt x="310" y="2"/>
                  </a:lnTo>
                  <a:lnTo>
                    <a:pt x="336" y="0"/>
                  </a:lnTo>
                  <a:lnTo>
                    <a:pt x="538" y="0"/>
                  </a:lnTo>
                  <a:lnTo>
                    <a:pt x="538" y="0"/>
                  </a:lnTo>
                  <a:lnTo>
                    <a:pt x="553" y="0"/>
                  </a:lnTo>
                  <a:lnTo>
                    <a:pt x="567" y="2"/>
                  </a:lnTo>
                  <a:lnTo>
                    <a:pt x="581" y="6"/>
                  </a:lnTo>
                  <a:lnTo>
                    <a:pt x="591" y="10"/>
                  </a:lnTo>
                  <a:lnTo>
                    <a:pt x="601" y="16"/>
                  </a:lnTo>
                  <a:lnTo>
                    <a:pt x="609" y="22"/>
                  </a:lnTo>
                  <a:lnTo>
                    <a:pt x="617" y="32"/>
                  </a:lnTo>
                  <a:lnTo>
                    <a:pt x="623" y="40"/>
                  </a:lnTo>
                  <a:lnTo>
                    <a:pt x="589" y="58"/>
                  </a:lnTo>
                  <a:lnTo>
                    <a:pt x="589" y="58"/>
                  </a:lnTo>
                  <a:lnTo>
                    <a:pt x="585" y="50"/>
                  </a:lnTo>
                  <a:lnTo>
                    <a:pt x="575" y="44"/>
                  </a:lnTo>
                  <a:lnTo>
                    <a:pt x="561" y="38"/>
                  </a:lnTo>
                  <a:lnTo>
                    <a:pt x="538" y="36"/>
                  </a:lnTo>
                  <a:lnTo>
                    <a:pt x="336" y="36"/>
                  </a:lnTo>
                  <a:lnTo>
                    <a:pt x="336" y="36"/>
                  </a:lnTo>
                  <a:lnTo>
                    <a:pt x="308" y="40"/>
                  </a:lnTo>
                  <a:lnTo>
                    <a:pt x="282" y="46"/>
                  </a:lnTo>
                  <a:lnTo>
                    <a:pt x="258" y="54"/>
                  </a:lnTo>
                  <a:lnTo>
                    <a:pt x="236" y="66"/>
                  </a:lnTo>
                  <a:lnTo>
                    <a:pt x="218" y="76"/>
                  </a:lnTo>
                  <a:lnTo>
                    <a:pt x="204" y="86"/>
                  </a:lnTo>
                  <a:lnTo>
                    <a:pt x="186" y="102"/>
                  </a:lnTo>
                  <a:lnTo>
                    <a:pt x="180" y="106"/>
                  </a:lnTo>
                  <a:lnTo>
                    <a:pt x="38" y="106"/>
                  </a:lnTo>
                  <a:lnTo>
                    <a:pt x="38" y="480"/>
                  </a:lnTo>
                  <a:lnTo>
                    <a:pt x="146" y="480"/>
                  </a:lnTo>
                  <a:lnTo>
                    <a:pt x="146" y="5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86" name="Freeform 17">
              <a:extLst>
                <a:ext uri="{FF2B5EF4-FFF2-40B4-BE49-F238E27FC236}">
                  <a16:creationId xmlns:a16="http://schemas.microsoft.com/office/drawing/2014/main" id="{D86EE18F-9530-42DB-AA5B-88E92E938E55}"/>
                </a:ext>
              </a:extLst>
            </p:cNvPr>
            <p:cNvSpPr>
              <a:spLocks/>
            </p:cNvSpPr>
            <p:nvPr/>
          </p:nvSpPr>
          <p:spPr bwMode="auto">
            <a:xfrm>
              <a:off x="-60" y="1096"/>
              <a:ext cx="430" cy="546"/>
            </a:xfrm>
            <a:custGeom>
              <a:avLst/>
              <a:gdLst>
                <a:gd name="T0" fmla="*/ 50 w 430"/>
                <a:gd name="T1" fmla="*/ 546 h 546"/>
                <a:gd name="T2" fmla="*/ 22 w 430"/>
                <a:gd name="T3" fmla="*/ 538 h 546"/>
                <a:gd name="T4" fmla="*/ 28 w 430"/>
                <a:gd name="T5" fmla="*/ 498 h 546"/>
                <a:gd name="T6" fmla="*/ 38 w 430"/>
                <a:gd name="T7" fmla="*/ 506 h 546"/>
                <a:gd name="T8" fmla="*/ 62 w 430"/>
                <a:gd name="T9" fmla="*/ 508 h 546"/>
                <a:gd name="T10" fmla="*/ 86 w 430"/>
                <a:gd name="T11" fmla="*/ 498 h 546"/>
                <a:gd name="T12" fmla="*/ 96 w 430"/>
                <a:gd name="T13" fmla="*/ 484 h 546"/>
                <a:gd name="T14" fmla="*/ 102 w 430"/>
                <a:gd name="T15" fmla="*/ 470 h 546"/>
                <a:gd name="T16" fmla="*/ 96 w 430"/>
                <a:gd name="T17" fmla="*/ 452 h 546"/>
                <a:gd name="T18" fmla="*/ 166 w 430"/>
                <a:gd name="T19" fmla="*/ 472 h 546"/>
                <a:gd name="T20" fmla="*/ 176 w 430"/>
                <a:gd name="T21" fmla="*/ 478 h 546"/>
                <a:gd name="T22" fmla="*/ 202 w 430"/>
                <a:gd name="T23" fmla="*/ 476 h 546"/>
                <a:gd name="T24" fmla="*/ 224 w 430"/>
                <a:gd name="T25" fmla="*/ 456 h 546"/>
                <a:gd name="T26" fmla="*/ 230 w 430"/>
                <a:gd name="T27" fmla="*/ 432 h 546"/>
                <a:gd name="T28" fmla="*/ 50 w 430"/>
                <a:gd name="T29" fmla="*/ 218 h 546"/>
                <a:gd name="T30" fmla="*/ 246 w 430"/>
                <a:gd name="T31" fmla="*/ 388 h 546"/>
                <a:gd name="T32" fmla="*/ 262 w 430"/>
                <a:gd name="T33" fmla="*/ 396 h 546"/>
                <a:gd name="T34" fmla="*/ 294 w 430"/>
                <a:gd name="T35" fmla="*/ 384 h 546"/>
                <a:gd name="T36" fmla="*/ 310 w 430"/>
                <a:gd name="T37" fmla="*/ 360 h 546"/>
                <a:gd name="T38" fmla="*/ 308 w 430"/>
                <a:gd name="T39" fmla="*/ 342 h 546"/>
                <a:gd name="T40" fmla="*/ 140 w 430"/>
                <a:gd name="T41" fmla="*/ 94 h 546"/>
                <a:gd name="T42" fmla="*/ 334 w 430"/>
                <a:gd name="T43" fmla="*/ 312 h 546"/>
                <a:gd name="T44" fmla="*/ 348 w 430"/>
                <a:gd name="T45" fmla="*/ 314 h 546"/>
                <a:gd name="T46" fmla="*/ 370 w 430"/>
                <a:gd name="T47" fmla="*/ 308 h 546"/>
                <a:gd name="T48" fmla="*/ 382 w 430"/>
                <a:gd name="T49" fmla="*/ 296 h 546"/>
                <a:gd name="T50" fmla="*/ 392 w 430"/>
                <a:gd name="T51" fmla="*/ 276 h 546"/>
                <a:gd name="T52" fmla="*/ 390 w 430"/>
                <a:gd name="T53" fmla="*/ 260 h 546"/>
                <a:gd name="T54" fmla="*/ 210 w 430"/>
                <a:gd name="T55" fmla="*/ 0 h 546"/>
                <a:gd name="T56" fmla="*/ 422 w 430"/>
                <a:gd name="T57" fmla="*/ 242 h 546"/>
                <a:gd name="T58" fmla="*/ 428 w 430"/>
                <a:gd name="T59" fmla="*/ 282 h 546"/>
                <a:gd name="T60" fmla="*/ 420 w 430"/>
                <a:gd name="T61" fmla="*/ 308 h 546"/>
                <a:gd name="T62" fmla="*/ 400 w 430"/>
                <a:gd name="T63" fmla="*/ 330 h 546"/>
                <a:gd name="T64" fmla="*/ 364 w 430"/>
                <a:gd name="T65" fmla="*/ 350 h 546"/>
                <a:gd name="T66" fmla="*/ 348 w 430"/>
                <a:gd name="T67" fmla="*/ 352 h 546"/>
                <a:gd name="T68" fmla="*/ 340 w 430"/>
                <a:gd name="T69" fmla="*/ 384 h 546"/>
                <a:gd name="T70" fmla="*/ 318 w 430"/>
                <a:gd name="T71" fmla="*/ 412 h 546"/>
                <a:gd name="T72" fmla="*/ 280 w 430"/>
                <a:gd name="T73" fmla="*/ 432 h 546"/>
                <a:gd name="T74" fmla="*/ 266 w 430"/>
                <a:gd name="T75" fmla="*/ 450 h 546"/>
                <a:gd name="T76" fmla="*/ 238 w 430"/>
                <a:gd name="T77" fmla="*/ 496 h 546"/>
                <a:gd name="T78" fmla="*/ 212 w 430"/>
                <a:gd name="T79" fmla="*/ 512 h 546"/>
                <a:gd name="T80" fmla="*/ 172 w 430"/>
                <a:gd name="T81" fmla="*/ 516 h 546"/>
                <a:gd name="T82" fmla="*/ 138 w 430"/>
                <a:gd name="T83" fmla="*/ 498 h 546"/>
                <a:gd name="T84" fmla="*/ 130 w 430"/>
                <a:gd name="T85" fmla="*/ 502 h 546"/>
                <a:gd name="T86" fmla="*/ 110 w 430"/>
                <a:gd name="T87" fmla="*/ 526 h 546"/>
                <a:gd name="T88" fmla="*/ 86 w 430"/>
                <a:gd name="T89" fmla="*/ 540 h 546"/>
                <a:gd name="T90" fmla="*/ 56 w 430"/>
                <a:gd name="T91" fmla="*/ 54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0" h="546">
                  <a:moveTo>
                    <a:pt x="56" y="546"/>
                  </a:moveTo>
                  <a:lnTo>
                    <a:pt x="56" y="546"/>
                  </a:lnTo>
                  <a:lnTo>
                    <a:pt x="50" y="546"/>
                  </a:lnTo>
                  <a:lnTo>
                    <a:pt x="50" y="546"/>
                  </a:lnTo>
                  <a:lnTo>
                    <a:pt x="36" y="544"/>
                  </a:lnTo>
                  <a:lnTo>
                    <a:pt x="22" y="538"/>
                  </a:lnTo>
                  <a:lnTo>
                    <a:pt x="10" y="532"/>
                  </a:lnTo>
                  <a:lnTo>
                    <a:pt x="0" y="524"/>
                  </a:lnTo>
                  <a:lnTo>
                    <a:pt x="28" y="498"/>
                  </a:lnTo>
                  <a:lnTo>
                    <a:pt x="28" y="498"/>
                  </a:lnTo>
                  <a:lnTo>
                    <a:pt x="32" y="502"/>
                  </a:lnTo>
                  <a:lnTo>
                    <a:pt x="38" y="506"/>
                  </a:lnTo>
                  <a:lnTo>
                    <a:pt x="52" y="508"/>
                  </a:lnTo>
                  <a:lnTo>
                    <a:pt x="52" y="508"/>
                  </a:lnTo>
                  <a:lnTo>
                    <a:pt x="62" y="508"/>
                  </a:lnTo>
                  <a:lnTo>
                    <a:pt x="70" y="506"/>
                  </a:lnTo>
                  <a:lnTo>
                    <a:pt x="78" y="504"/>
                  </a:lnTo>
                  <a:lnTo>
                    <a:pt x="86" y="498"/>
                  </a:lnTo>
                  <a:lnTo>
                    <a:pt x="86" y="498"/>
                  </a:lnTo>
                  <a:lnTo>
                    <a:pt x="92" y="492"/>
                  </a:lnTo>
                  <a:lnTo>
                    <a:pt x="96" y="484"/>
                  </a:lnTo>
                  <a:lnTo>
                    <a:pt x="100" y="476"/>
                  </a:lnTo>
                  <a:lnTo>
                    <a:pt x="102" y="470"/>
                  </a:lnTo>
                  <a:lnTo>
                    <a:pt x="102" y="470"/>
                  </a:lnTo>
                  <a:lnTo>
                    <a:pt x="100" y="460"/>
                  </a:lnTo>
                  <a:lnTo>
                    <a:pt x="100" y="456"/>
                  </a:lnTo>
                  <a:lnTo>
                    <a:pt x="96" y="452"/>
                  </a:lnTo>
                  <a:lnTo>
                    <a:pt x="90" y="444"/>
                  </a:lnTo>
                  <a:lnTo>
                    <a:pt x="116" y="420"/>
                  </a:lnTo>
                  <a:lnTo>
                    <a:pt x="166" y="472"/>
                  </a:lnTo>
                  <a:lnTo>
                    <a:pt x="166" y="472"/>
                  </a:lnTo>
                  <a:lnTo>
                    <a:pt x="170" y="476"/>
                  </a:lnTo>
                  <a:lnTo>
                    <a:pt x="176" y="478"/>
                  </a:lnTo>
                  <a:lnTo>
                    <a:pt x="182" y="480"/>
                  </a:lnTo>
                  <a:lnTo>
                    <a:pt x="188" y="480"/>
                  </a:lnTo>
                  <a:lnTo>
                    <a:pt x="202" y="476"/>
                  </a:lnTo>
                  <a:lnTo>
                    <a:pt x="214" y="468"/>
                  </a:lnTo>
                  <a:lnTo>
                    <a:pt x="214" y="468"/>
                  </a:lnTo>
                  <a:lnTo>
                    <a:pt x="224" y="456"/>
                  </a:lnTo>
                  <a:lnTo>
                    <a:pt x="230" y="444"/>
                  </a:lnTo>
                  <a:lnTo>
                    <a:pt x="230" y="438"/>
                  </a:lnTo>
                  <a:lnTo>
                    <a:pt x="230" y="432"/>
                  </a:lnTo>
                  <a:lnTo>
                    <a:pt x="228" y="426"/>
                  </a:lnTo>
                  <a:lnTo>
                    <a:pt x="224" y="422"/>
                  </a:lnTo>
                  <a:lnTo>
                    <a:pt x="50" y="218"/>
                  </a:lnTo>
                  <a:lnTo>
                    <a:pt x="78" y="194"/>
                  </a:lnTo>
                  <a:lnTo>
                    <a:pt x="246" y="388"/>
                  </a:lnTo>
                  <a:lnTo>
                    <a:pt x="246" y="388"/>
                  </a:lnTo>
                  <a:lnTo>
                    <a:pt x="250" y="392"/>
                  </a:lnTo>
                  <a:lnTo>
                    <a:pt x="256" y="394"/>
                  </a:lnTo>
                  <a:lnTo>
                    <a:pt x="262" y="396"/>
                  </a:lnTo>
                  <a:lnTo>
                    <a:pt x="268" y="396"/>
                  </a:lnTo>
                  <a:lnTo>
                    <a:pt x="282" y="392"/>
                  </a:lnTo>
                  <a:lnTo>
                    <a:pt x="294" y="384"/>
                  </a:lnTo>
                  <a:lnTo>
                    <a:pt x="294" y="384"/>
                  </a:lnTo>
                  <a:lnTo>
                    <a:pt x="304" y="372"/>
                  </a:lnTo>
                  <a:lnTo>
                    <a:pt x="310" y="360"/>
                  </a:lnTo>
                  <a:lnTo>
                    <a:pt x="310" y="354"/>
                  </a:lnTo>
                  <a:lnTo>
                    <a:pt x="310" y="348"/>
                  </a:lnTo>
                  <a:lnTo>
                    <a:pt x="308" y="342"/>
                  </a:lnTo>
                  <a:lnTo>
                    <a:pt x="304" y="338"/>
                  </a:lnTo>
                  <a:lnTo>
                    <a:pt x="112" y="118"/>
                  </a:lnTo>
                  <a:lnTo>
                    <a:pt x="140" y="94"/>
                  </a:lnTo>
                  <a:lnTo>
                    <a:pt x="328" y="308"/>
                  </a:lnTo>
                  <a:lnTo>
                    <a:pt x="328" y="308"/>
                  </a:lnTo>
                  <a:lnTo>
                    <a:pt x="334" y="312"/>
                  </a:lnTo>
                  <a:lnTo>
                    <a:pt x="338" y="314"/>
                  </a:lnTo>
                  <a:lnTo>
                    <a:pt x="348" y="314"/>
                  </a:lnTo>
                  <a:lnTo>
                    <a:pt x="348" y="314"/>
                  </a:lnTo>
                  <a:lnTo>
                    <a:pt x="356" y="314"/>
                  </a:lnTo>
                  <a:lnTo>
                    <a:pt x="362" y="310"/>
                  </a:lnTo>
                  <a:lnTo>
                    <a:pt x="370" y="308"/>
                  </a:lnTo>
                  <a:lnTo>
                    <a:pt x="376" y="302"/>
                  </a:lnTo>
                  <a:lnTo>
                    <a:pt x="376" y="302"/>
                  </a:lnTo>
                  <a:lnTo>
                    <a:pt x="382" y="296"/>
                  </a:lnTo>
                  <a:lnTo>
                    <a:pt x="386" y="290"/>
                  </a:lnTo>
                  <a:lnTo>
                    <a:pt x="390" y="284"/>
                  </a:lnTo>
                  <a:lnTo>
                    <a:pt x="392" y="276"/>
                  </a:lnTo>
                  <a:lnTo>
                    <a:pt x="392" y="276"/>
                  </a:lnTo>
                  <a:lnTo>
                    <a:pt x="392" y="266"/>
                  </a:lnTo>
                  <a:lnTo>
                    <a:pt x="390" y="260"/>
                  </a:lnTo>
                  <a:lnTo>
                    <a:pt x="388" y="256"/>
                  </a:lnTo>
                  <a:lnTo>
                    <a:pt x="182" y="24"/>
                  </a:lnTo>
                  <a:lnTo>
                    <a:pt x="210" y="0"/>
                  </a:lnTo>
                  <a:lnTo>
                    <a:pt x="416" y="230"/>
                  </a:lnTo>
                  <a:lnTo>
                    <a:pt x="416" y="230"/>
                  </a:lnTo>
                  <a:lnTo>
                    <a:pt x="422" y="242"/>
                  </a:lnTo>
                  <a:lnTo>
                    <a:pt x="428" y="254"/>
                  </a:lnTo>
                  <a:lnTo>
                    <a:pt x="430" y="268"/>
                  </a:lnTo>
                  <a:lnTo>
                    <a:pt x="428" y="282"/>
                  </a:lnTo>
                  <a:lnTo>
                    <a:pt x="428" y="282"/>
                  </a:lnTo>
                  <a:lnTo>
                    <a:pt x="426" y="296"/>
                  </a:lnTo>
                  <a:lnTo>
                    <a:pt x="420" y="308"/>
                  </a:lnTo>
                  <a:lnTo>
                    <a:pt x="410" y="320"/>
                  </a:lnTo>
                  <a:lnTo>
                    <a:pt x="400" y="330"/>
                  </a:lnTo>
                  <a:lnTo>
                    <a:pt x="400" y="330"/>
                  </a:lnTo>
                  <a:lnTo>
                    <a:pt x="390" y="340"/>
                  </a:lnTo>
                  <a:lnTo>
                    <a:pt x="376" y="346"/>
                  </a:lnTo>
                  <a:lnTo>
                    <a:pt x="364" y="350"/>
                  </a:lnTo>
                  <a:lnTo>
                    <a:pt x="350" y="352"/>
                  </a:lnTo>
                  <a:lnTo>
                    <a:pt x="350" y="352"/>
                  </a:lnTo>
                  <a:lnTo>
                    <a:pt x="348" y="352"/>
                  </a:lnTo>
                  <a:lnTo>
                    <a:pt x="348" y="352"/>
                  </a:lnTo>
                  <a:lnTo>
                    <a:pt x="346" y="368"/>
                  </a:lnTo>
                  <a:lnTo>
                    <a:pt x="340" y="384"/>
                  </a:lnTo>
                  <a:lnTo>
                    <a:pt x="332" y="398"/>
                  </a:lnTo>
                  <a:lnTo>
                    <a:pt x="318" y="412"/>
                  </a:lnTo>
                  <a:lnTo>
                    <a:pt x="318" y="412"/>
                  </a:lnTo>
                  <a:lnTo>
                    <a:pt x="306" y="420"/>
                  </a:lnTo>
                  <a:lnTo>
                    <a:pt x="294" y="428"/>
                  </a:lnTo>
                  <a:lnTo>
                    <a:pt x="280" y="432"/>
                  </a:lnTo>
                  <a:lnTo>
                    <a:pt x="268" y="434"/>
                  </a:lnTo>
                  <a:lnTo>
                    <a:pt x="268" y="434"/>
                  </a:lnTo>
                  <a:lnTo>
                    <a:pt x="266" y="450"/>
                  </a:lnTo>
                  <a:lnTo>
                    <a:pt x="260" y="466"/>
                  </a:lnTo>
                  <a:lnTo>
                    <a:pt x="252" y="482"/>
                  </a:lnTo>
                  <a:lnTo>
                    <a:pt x="238" y="496"/>
                  </a:lnTo>
                  <a:lnTo>
                    <a:pt x="238" y="496"/>
                  </a:lnTo>
                  <a:lnTo>
                    <a:pt x="226" y="504"/>
                  </a:lnTo>
                  <a:lnTo>
                    <a:pt x="212" y="512"/>
                  </a:lnTo>
                  <a:lnTo>
                    <a:pt x="200" y="516"/>
                  </a:lnTo>
                  <a:lnTo>
                    <a:pt x="186" y="518"/>
                  </a:lnTo>
                  <a:lnTo>
                    <a:pt x="172" y="516"/>
                  </a:lnTo>
                  <a:lnTo>
                    <a:pt x="160" y="512"/>
                  </a:lnTo>
                  <a:lnTo>
                    <a:pt x="148" y="506"/>
                  </a:lnTo>
                  <a:lnTo>
                    <a:pt x="138" y="498"/>
                  </a:lnTo>
                  <a:lnTo>
                    <a:pt x="134" y="492"/>
                  </a:lnTo>
                  <a:lnTo>
                    <a:pt x="134" y="492"/>
                  </a:lnTo>
                  <a:lnTo>
                    <a:pt x="130" y="502"/>
                  </a:lnTo>
                  <a:lnTo>
                    <a:pt x="124" y="510"/>
                  </a:lnTo>
                  <a:lnTo>
                    <a:pt x="118" y="520"/>
                  </a:lnTo>
                  <a:lnTo>
                    <a:pt x="110" y="526"/>
                  </a:lnTo>
                  <a:lnTo>
                    <a:pt x="110" y="526"/>
                  </a:lnTo>
                  <a:lnTo>
                    <a:pt x="98" y="534"/>
                  </a:lnTo>
                  <a:lnTo>
                    <a:pt x="86" y="540"/>
                  </a:lnTo>
                  <a:lnTo>
                    <a:pt x="72" y="544"/>
                  </a:lnTo>
                  <a:lnTo>
                    <a:pt x="56" y="546"/>
                  </a:lnTo>
                  <a:lnTo>
                    <a:pt x="56" y="5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87" name="Freeform 18">
              <a:extLst>
                <a:ext uri="{FF2B5EF4-FFF2-40B4-BE49-F238E27FC236}">
                  <a16:creationId xmlns:a16="http://schemas.microsoft.com/office/drawing/2014/main" id="{EC97AA85-F28B-4D32-A421-43B771F7142B}"/>
                </a:ext>
              </a:extLst>
            </p:cNvPr>
            <p:cNvSpPr>
              <a:spLocks noEditPoints="1"/>
            </p:cNvSpPr>
            <p:nvPr/>
          </p:nvSpPr>
          <p:spPr bwMode="auto">
            <a:xfrm>
              <a:off x="-505" y="1236"/>
              <a:ext cx="208" cy="224"/>
            </a:xfrm>
            <a:custGeom>
              <a:avLst/>
              <a:gdLst>
                <a:gd name="T0" fmla="*/ 84 w 208"/>
                <a:gd name="T1" fmla="*/ 224 h 224"/>
                <a:gd name="T2" fmla="*/ 58 w 208"/>
                <a:gd name="T3" fmla="*/ 220 h 224"/>
                <a:gd name="T4" fmla="*/ 36 w 208"/>
                <a:gd name="T5" fmla="*/ 210 h 224"/>
                <a:gd name="T6" fmla="*/ 22 w 208"/>
                <a:gd name="T7" fmla="*/ 198 h 224"/>
                <a:gd name="T8" fmla="*/ 6 w 208"/>
                <a:gd name="T9" fmla="*/ 174 h 224"/>
                <a:gd name="T10" fmla="*/ 0 w 208"/>
                <a:gd name="T11" fmla="*/ 144 h 224"/>
                <a:gd name="T12" fmla="*/ 6 w 208"/>
                <a:gd name="T13" fmla="*/ 116 h 224"/>
                <a:gd name="T14" fmla="*/ 64 w 208"/>
                <a:gd name="T15" fmla="*/ 30 h 224"/>
                <a:gd name="T16" fmla="*/ 74 w 208"/>
                <a:gd name="T17" fmla="*/ 18 h 224"/>
                <a:gd name="T18" fmla="*/ 100 w 208"/>
                <a:gd name="T19" fmla="*/ 4 h 224"/>
                <a:gd name="T20" fmla="*/ 114 w 208"/>
                <a:gd name="T21" fmla="*/ 0 h 224"/>
                <a:gd name="T22" fmla="*/ 144 w 208"/>
                <a:gd name="T23" fmla="*/ 2 h 224"/>
                <a:gd name="T24" fmla="*/ 172 w 208"/>
                <a:gd name="T25" fmla="*/ 16 h 224"/>
                <a:gd name="T26" fmla="*/ 184 w 208"/>
                <a:gd name="T27" fmla="*/ 26 h 224"/>
                <a:gd name="T28" fmla="*/ 202 w 208"/>
                <a:gd name="T29" fmla="*/ 52 h 224"/>
                <a:gd name="T30" fmla="*/ 208 w 208"/>
                <a:gd name="T31" fmla="*/ 80 h 224"/>
                <a:gd name="T32" fmla="*/ 202 w 208"/>
                <a:gd name="T33" fmla="*/ 110 h 224"/>
                <a:gd name="T34" fmla="*/ 144 w 208"/>
                <a:gd name="T35" fmla="*/ 194 h 224"/>
                <a:gd name="T36" fmla="*/ 132 w 208"/>
                <a:gd name="T37" fmla="*/ 208 h 224"/>
                <a:gd name="T38" fmla="*/ 100 w 208"/>
                <a:gd name="T39" fmla="*/ 222 h 224"/>
                <a:gd name="T40" fmla="*/ 84 w 208"/>
                <a:gd name="T41" fmla="*/ 224 h 224"/>
                <a:gd name="T42" fmla="*/ 124 w 208"/>
                <a:gd name="T43" fmla="*/ 38 h 224"/>
                <a:gd name="T44" fmla="*/ 120 w 208"/>
                <a:gd name="T45" fmla="*/ 38 h 224"/>
                <a:gd name="T46" fmla="*/ 106 w 208"/>
                <a:gd name="T47" fmla="*/ 42 h 224"/>
                <a:gd name="T48" fmla="*/ 94 w 208"/>
                <a:gd name="T49" fmla="*/ 52 h 224"/>
                <a:gd name="T50" fmla="*/ 44 w 208"/>
                <a:gd name="T51" fmla="*/ 124 h 224"/>
                <a:gd name="T52" fmla="*/ 38 w 208"/>
                <a:gd name="T53" fmla="*/ 138 h 224"/>
                <a:gd name="T54" fmla="*/ 38 w 208"/>
                <a:gd name="T55" fmla="*/ 152 h 224"/>
                <a:gd name="T56" fmla="*/ 44 w 208"/>
                <a:gd name="T57" fmla="*/ 166 h 224"/>
                <a:gd name="T58" fmla="*/ 56 w 208"/>
                <a:gd name="T59" fmla="*/ 178 h 224"/>
                <a:gd name="T60" fmla="*/ 64 w 208"/>
                <a:gd name="T61" fmla="*/ 182 h 224"/>
                <a:gd name="T62" fmla="*/ 80 w 208"/>
                <a:gd name="T63" fmla="*/ 188 h 224"/>
                <a:gd name="T64" fmla="*/ 94 w 208"/>
                <a:gd name="T65" fmla="*/ 186 h 224"/>
                <a:gd name="T66" fmla="*/ 108 w 208"/>
                <a:gd name="T67" fmla="*/ 178 h 224"/>
                <a:gd name="T68" fmla="*/ 164 w 208"/>
                <a:gd name="T69" fmla="*/ 100 h 224"/>
                <a:gd name="T70" fmla="*/ 164 w 208"/>
                <a:gd name="T71" fmla="*/ 100 h 224"/>
                <a:gd name="T72" fmla="*/ 170 w 208"/>
                <a:gd name="T73" fmla="*/ 88 h 224"/>
                <a:gd name="T74" fmla="*/ 168 w 208"/>
                <a:gd name="T75" fmla="*/ 72 h 224"/>
                <a:gd name="T76" fmla="*/ 162 w 208"/>
                <a:gd name="T77" fmla="*/ 58 h 224"/>
                <a:gd name="T78" fmla="*/ 150 w 208"/>
                <a:gd name="T79" fmla="*/ 46 h 224"/>
                <a:gd name="T80" fmla="*/ 138 w 208"/>
                <a:gd name="T81" fmla="*/ 40 h 224"/>
                <a:gd name="T82" fmla="*/ 124 w 208"/>
                <a:gd name="T83" fmla="*/ 3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8" h="224">
                  <a:moveTo>
                    <a:pt x="84" y="224"/>
                  </a:moveTo>
                  <a:lnTo>
                    <a:pt x="84" y="224"/>
                  </a:lnTo>
                  <a:lnTo>
                    <a:pt x="70" y="224"/>
                  </a:lnTo>
                  <a:lnTo>
                    <a:pt x="58" y="220"/>
                  </a:lnTo>
                  <a:lnTo>
                    <a:pt x="46" y="216"/>
                  </a:lnTo>
                  <a:lnTo>
                    <a:pt x="36" y="210"/>
                  </a:lnTo>
                  <a:lnTo>
                    <a:pt x="36" y="210"/>
                  </a:lnTo>
                  <a:lnTo>
                    <a:pt x="22" y="198"/>
                  </a:lnTo>
                  <a:lnTo>
                    <a:pt x="14" y="186"/>
                  </a:lnTo>
                  <a:lnTo>
                    <a:pt x="6" y="174"/>
                  </a:lnTo>
                  <a:lnTo>
                    <a:pt x="2" y="158"/>
                  </a:lnTo>
                  <a:lnTo>
                    <a:pt x="0" y="144"/>
                  </a:lnTo>
                  <a:lnTo>
                    <a:pt x="2" y="130"/>
                  </a:lnTo>
                  <a:lnTo>
                    <a:pt x="6" y="116"/>
                  </a:lnTo>
                  <a:lnTo>
                    <a:pt x="12" y="102"/>
                  </a:lnTo>
                  <a:lnTo>
                    <a:pt x="64" y="30"/>
                  </a:lnTo>
                  <a:lnTo>
                    <a:pt x="64" y="30"/>
                  </a:lnTo>
                  <a:lnTo>
                    <a:pt x="74" y="18"/>
                  </a:lnTo>
                  <a:lnTo>
                    <a:pt x="86" y="10"/>
                  </a:lnTo>
                  <a:lnTo>
                    <a:pt x="100" y="4"/>
                  </a:lnTo>
                  <a:lnTo>
                    <a:pt x="114" y="0"/>
                  </a:lnTo>
                  <a:lnTo>
                    <a:pt x="114" y="0"/>
                  </a:lnTo>
                  <a:lnTo>
                    <a:pt x="130" y="0"/>
                  </a:lnTo>
                  <a:lnTo>
                    <a:pt x="144" y="2"/>
                  </a:lnTo>
                  <a:lnTo>
                    <a:pt x="158" y="8"/>
                  </a:lnTo>
                  <a:lnTo>
                    <a:pt x="172" y="16"/>
                  </a:lnTo>
                  <a:lnTo>
                    <a:pt x="172" y="16"/>
                  </a:lnTo>
                  <a:lnTo>
                    <a:pt x="184" y="26"/>
                  </a:lnTo>
                  <a:lnTo>
                    <a:pt x="194" y="38"/>
                  </a:lnTo>
                  <a:lnTo>
                    <a:pt x="202" y="52"/>
                  </a:lnTo>
                  <a:lnTo>
                    <a:pt x="206" y="66"/>
                  </a:lnTo>
                  <a:lnTo>
                    <a:pt x="208" y="80"/>
                  </a:lnTo>
                  <a:lnTo>
                    <a:pt x="206" y="96"/>
                  </a:lnTo>
                  <a:lnTo>
                    <a:pt x="202" y="110"/>
                  </a:lnTo>
                  <a:lnTo>
                    <a:pt x="194" y="122"/>
                  </a:lnTo>
                  <a:lnTo>
                    <a:pt x="144" y="194"/>
                  </a:lnTo>
                  <a:lnTo>
                    <a:pt x="144" y="194"/>
                  </a:lnTo>
                  <a:lnTo>
                    <a:pt x="132" y="208"/>
                  </a:lnTo>
                  <a:lnTo>
                    <a:pt x="116" y="218"/>
                  </a:lnTo>
                  <a:lnTo>
                    <a:pt x="100" y="222"/>
                  </a:lnTo>
                  <a:lnTo>
                    <a:pt x="84" y="224"/>
                  </a:lnTo>
                  <a:lnTo>
                    <a:pt x="84" y="224"/>
                  </a:lnTo>
                  <a:close/>
                  <a:moveTo>
                    <a:pt x="124" y="38"/>
                  </a:moveTo>
                  <a:lnTo>
                    <a:pt x="124" y="38"/>
                  </a:lnTo>
                  <a:lnTo>
                    <a:pt x="120" y="38"/>
                  </a:lnTo>
                  <a:lnTo>
                    <a:pt x="120" y="38"/>
                  </a:lnTo>
                  <a:lnTo>
                    <a:pt x="112" y="40"/>
                  </a:lnTo>
                  <a:lnTo>
                    <a:pt x="106" y="42"/>
                  </a:lnTo>
                  <a:lnTo>
                    <a:pt x="100" y="46"/>
                  </a:lnTo>
                  <a:lnTo>
                    <a:pt x="94" y="52"/>
                  </a:lnTo>
                  <a:lnTo>
                    <a:pt x="44" y="124"/>
                  </a:lnTo>
                  <a:lnTo>
                    <a:pt x="44" y="124"/>
                  </a:lnTo>
                  <a:lnTo>
                    <a:pt x="40" y="130"/>
                  </a:lnTo>
                  <a:lnTo>
                    <a:pt x="38" y="138"/>
                  </a:lnTo>
                  <a:lnTo>
                    <a:pt x="38" y="146"/>
                  </a:lnTo>
                  <a:lnTo>
                    <a:pt x="38" y="152"/>
                  </a:lnTo>
                  <a:lnTo>
                    <a:pt x="42" y="160"/>
                  </a:lnTo>
                  <a:lnTo>
                    <a:pt x="44" y="166"/>
                  </a:lnTo>
                  <a:lnTo>
                    <a:pt x="50" y="174"/>
                  </a:lnTo>
                  <a:lnTo>
                    <a:pt x="56" y="178"/>
                  </a:lnTo>
                  <a:lnTo>
                    <a:pt x="56" y="178"/>
                  </a:lnTo>
                  <a:lnTo>
                    <a:pt x="64" y="182"/>
                  </a:lnTo>
                  <a:lnTo>
                    <a:pt x="72" y="186"/>
                  </a:lnTo>
                  <a:lnTo>
                    <a:pt x="80" y="188"/>
                  </a:lnTo>
                  <a:lnTo>
                    <a:pt x="88" y="188"/>
                  </a:lnTo>
                  <a:lnTo>
                    <a:pt x="94" y="186"/>
                  </a:lnTo>
                  <a:lnTo>
                    <a:pt x="102" y="182"/>
                  </a:lnTo>
                  <a:lnTo>
                    <a:pt x="108" y="178"/>
                  </a:lnTo>
                  <a:lnTo>
                    <a:pt x="112" y="174"/>
                  </a:lnTo>
                  <a:lnTo>
                    <a:pt x="164" y="100"/>
                  </a:lnTo>
                  <a:lnTo>
                    <a:pt x="164" y="100"/>
                  </a:lnTo>
                  <a:lnTo>
                    <a:pt x="164" y="100"/>
                  </a:lnTo>
                  <a:lnTo>
                    <a:pt x="168" y="94"/>
                  </a:lnTo>
                  <a:lnTo>
                    <a:pt x="170" y="88"/>
                  </a:lnTo>
                  <a:lnTo>
                    <a:pt x="170" y="80"/>
                  </a:lnTo>
                  <a:lnTo>
                    <a:pt x="168" y="72"/>
                  </a:lnTo>
                  <a:lnTo>
                    <a:pt x="166" y="64"/>
                  </a:lnTo>
                  <a:lnTo>
                    <a:pt x="162" y="58"/>
                  </a:lnTo>
                  <a:lnTo>
                    <a:pt x="158" y="52"/>
                  </a:lnTo>
                  <a:lnTo>
                    <a:pt x="150" y="46"/>
                  </a:lnTo>
                  <a:lnTo>
                    <a:pt x="150" y="46"/>
                  </a:lnTo>
                  <a:lnTo>
                    <a:pt x="138" y="40"/>
                  </a:lnTo>
                  <a:lnTo>
                    <a:pt x="124" y="38"/>
                  </a:lnTo>
                  <a:lnTo>
                    <a:pt x="12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88" name="Freeform 19">
              <a:extLst>
                <a:ext uri="{FF2B5EF4-FFF2-40B4-BE49-F238E27FC236}">
                  <a16:creationId xmlns:a16="http://schemas.microsoft.com/office/drawing/2014/main" id="{EF508160-CA2F-42AD-A376-BD1BCEA45AFA}"/>
                </a:ext>
              </a:extLst>
            </p:cNvPr>
            <p:cNvSpPr>
              <a:spLocks noEditPoints="1"/>
            </p:cNvSpPr>
            <p:nvPr/>
          </p:nvSpPr>
          <p:spPr bwMode="auto">
            <a:xfrm>
              <a:off x="-401" y="1256"/>
              <a:ext cx="246" cy="278"/>
            </a:xfrm>
            <a:custGeom>
              <a:avLst/>
              <a:gdLst>
                <a:gd name="T0" fmla="*/ 84 w 246"/>
                <a:gd name="T1" fmla="*/ 278 h 278"/>
                <a:gd name="T2" fmla="*/ 58 w 246"/>
                <a:gd name="T3" fmla="*/ 274 h 278"/>
                <a:gd name="T4" fmla="*/ 36 w 246"/>
                <a:gd name="T5" fmla="*/ 262 h 278"/>
                <a:gd name="T6" fmla="*/ 22 w 246"/>
                <a:gd name="T7" fmla="*/ 252 h 278"/>
                <a:gd name="T8" fmla="*/ 4 w 246"/>
                <a:gd name="T9" fmla="*/ 224 h 278"/>
                <a:gd name="T10" fmla="*/ 0 w 246"/>
                <a:gd name="T11" fmla="*/ 208 h 278"/>
                <a:gd name="T12" fmla="*/ 2 w 246"/>
                <a:gd name="T13" fmla="*/ 174 h 278"/>
                <a:gd name="T14" fmla="*/ 16 w 246"/>
                <a:gd name="T15" fmla="*/ 144 h 278"/>
                <a:gd name="T16" fmla="*/ 92 w 246"/>
                <a:gd name="T17" fmla="*/ 36 h 278"/>
                <a:gd name="T18" fmla="*/ 116 w 246"/>
                <a:gd name="T19" fmla="*/ 12 h 278"/>
                <a:gd name="T20" fmla="*/ 148 w 246"/>
                <a:gd name="T21" fmla="*/ 0 h 278"/>
                <a:gd name="T22" fmla="*/ 180 w 246"/>
                <a:gd name="T23" fmla="*/ 2 h 278"/>
                <a:gd name="T24" fmla="*/ 210 w 246"/>
                <a:gd name="T25" fmla="*/ 16 h 278"/>
                <a:gd name="T26" fmla="*/ 224 w 246"/>
                <a:gd name="T27" fmla="*/ 26 h 278"/>
                <a:gd name="T28" fmla="*/ 242 w 246"/>
                <a:gd name="T29" fmla="*/ 54 h 278"/>
                <a:gd name="T30" fmla="*/ 246 w 246"/>
                <a:gd name="T31" fmla="*/ 70 h 278"/>
                <a:gd name="T32" fmla="*/ 244 w 246"/>
                <a:gd name="T33" fmla="*/ 104 h 278"/>
                <a:gd name="T34" fmla="*/ 232 w 246"/>
                <a:gd name="T35" fmla="*/ 134 h 278"/>
                <a:gd name="T36" fmla="*/ 154 w 246"/>
                <a:gd name="T37" fmla="*/ 242 h 278"/>
                <a:gd name="T38" fmla="*/ 130 w 246"/>
                <a:gd name="T39" fmla="*/ 266 h 278"/>
                <a:gd name="T40" fmla="*/ 98 w 246"/>
                <a:gd name="T41" fmla="*/ 278 h 278"/>
                <a:gd name="T42" fmla="*/ 84 w 246"/>
                <a:gd name="T43" fmla="*/ 278 h 278"/>
                <a:gd name="T44" fmla="*/ 162 w 246"/>
                <a:gd name="T45" fmla="*/ 36 h 278"/>
                <a:gd name="T46" fmla="*/ 150 w 246"/>
                <a:gd name="T47" fmla="*/ 38 h 278"/>
                <a:gd name="T48" fmla="*/ 130 w 246"/>
                <a:gd name="T49" fmla="*/ 48 h 278"/>
                <a:gd name="T50" fmla="*/ 46 w 246"/>
                <a:gd name="T51" fmla="*/ 166 h 278"/>
                <a:gd name="T52" fmla="*/ 46 w 246"/>
                <a:gd name="T53" fmla="*/ 166 h 278"/>
                <a:gd name="T54" fmla="*/ 38 w 246"/>
                <a:gd name="T55" fmla="*/ 182 h 278"/>
                <a:gd name="T56" fmla="*/ 38 w 246"/>
                <a:gd name="T57" fmla="*/ 202 h 278"/>
                <a:gd name="T58" fmla="*/ 40 w 246"/>
                <a:gd name="T59" fmla="*/ 210 h 278"/>
                <a:gd name="T60" fmla="*/ 50 w 246"/>
                <a:gd name="T61" fmla="*/ 226 h 278"/>
                <a:gd name="T62" fmla="*/ 56 w 246"/>
                <a:gd name="T63" fmla="*/ 232 h 278"/>
                <a:gd name="T64" fmla="*/ 74 w 246"/>
                <a:gd name="T65" fmla="*/ 240 h 278"/>
                <a:gd name="T66" fmla="*/ 92 w 246"/>
                <a:gd name="T67" fmla="*/ 240 h 278"/>
                <a:gd name="T68" fmla="*/ 102 w 246"/>
                <a:gd name="T69" fmla="*/ 238 h 278"/>
                <a:gd name="T70" fmla="*/ 118 w 246"/>
                <a:gd name="T71" fmla="*/ 228 h 278"/>
                <a:gd name="T72" fmla="*/ 200 w 246"/>
                <a:gd name="T73" fmla="*/ 112 h 278"/>
                <a:gd name="T74" fmla="*/ 206 w 246"/>
                <a:gd name="T75" fmla="*/ 104 h 278"/>
                <a:gd name="T76" fmla="*/ 210 w 246"/>
                <a:gd name="T77" fmla="*/ 86 h 278"/>
                <a:gd name="T78" fmla="*/ 208 w 246"/>
                <a:gd name="T79" fmla="*/ 76 h 278"/>
                <a:gd name="T80" fmla="*/ 202 w 246"/>
                <a:gd name="T81" fmla="*/ 60 h 278"/>
                <a:gd name="T82" fmla="*/ 190 w 246"/>
                <a:gd name="T83" fmla="*/ 46 h 278"/>
                <a:gd name="T84" fmla="*/ 176 w 246"/>
                <a:gd name="T85" fmla="*/ 38 h 278"/>
                <a:gd name="T86" fmla="*/ 162 w 246"/>
                <a:gd name="T87" fmla="*/ 3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 h="278">
                  <a:moveTo>
                    <a:pt x="84" y="278"/>
                  </a:moveTo>
                  <a:lnTo>
                    <a:pt x="84" y="278"/>
                  </a:lnTo>
                  <a:lnTo>
                    <a:pt x="72" y="278"/>
                  </a:lnTo>
                  <a:lnTo>
                    <a:pt x="58" y="274"/>
                  </a:lnTo>
                  <a:lnTo>
                    <a:pt x="46" y="270"/>
                  </a:lnTo>
                  <a:lnTo>
                    <a:pt x="36" y="262"/>
                  </a:lnTo>
                  <a:lnTo>
                    <a:pt x="36" y="262"/>
                  </a:lnTo>
                  <a:lnTo>
                    <a:pt x="22" y="252"/>
                  </a:lnTo>
                  <a:lnTo>
                    <a:pt x="12" y="238"/>
                  </a:lnTo>
                  <a:lnTo>
                    <a:pt x="4" y="224"/>
                  </a:lnTo>
                  <a:lnTo>
                    <a:pt x="0" y="208"/>
                  </a:lnTo>
                  <a:lnTo>
                    <a:pt x="0" y="208"/>
                  </a:lnTo>
                  <a:lnTo>
                    <a:pt x="0" y="190"/>
                  </a:lnTo>
                  <a:lnTo>
                    <a:pt x="2" y="174"/>
                  </a:lnTo>
                  <a:lnTo>
                    <a:pt x="6" y="158"/>
                  </a:lnTo>
                  <a:lnTo>
                    <a:pt x="16" y="144"/>
                  </a:lnTo>
                  <a:lnTo>
                    <a:pt x="92" y="36"/>
                  </a:lnTo>
                  <a:lnTo>
                    <a:pt x="92" y="36"/>
                  </a:lnTo>
                  <a:lnTo>
                    <a:pt x="104" y="22"/>
                  </a:lnTo>
                  <a:lnTo>
                    <a:pt x="116" y="12"/>
                  </a:lnTo>
                  <a:lnTo>
                    <a:pt x="132" y="4"/>
                  </a:lnTo>
                  <a:lnTo>
                    <a:pt x="148" y="0"/>
                  </a:lnTo>
                  <a:lnTo>
                    <a:pt x="164" y="0"/>
                  </a:lnTo>
                  <a:lnTo>
                    <a:pt x="180" y="2"/>
                  </a:lnTo>
                  <a:lnTo>
                    <a:pt x="196" y="6"/>
                  </a:lnTo>
                  <a:lnTo>
                    <a:pt x="210" y="16"/>
                  </a:lnTo>
                  <a:lnTo>
                    <a:pt x="210" y="16"/>
                  </a:lnTo>
                  <a:lnTo>
                    <a:pt x="224" y="26"/>
                  </a:lnTo>
                  <a:lnTo>
                    <a:pt x="234" y="40"/>
                  </a:lnTo>
                  <a:lnTo>
                    <a:pt x="242" y="54"/>
                  </a:lnTo>
                  <a:lnTo>
                    <a:pt x="246" y="70"/>
                  </a:lnTo>
                  <a:lnTo>
                    <a:pt x="246" y="70"/>
                  </a:lnTo>
                  <a:lnTo>
                    <a:pt x="246" y="88"/>
                  </a:lnTo>
                  <a:lnTo>
                    <a:pt x="244" y="104"/>
                  </a:lnTo>
                  <a:lnTo>
                    <a:pt x="240" y="120"/>
                  </a:lnTo>
                  <a:lnTo>
                    <a:pt x="232" y="134"/>
                  </a:lnTo>
                  <a:lnTo>
                    <a:pt x="154" y="242"/>
                  </a:lnTo>
                  <a:lnTo>
                    <a:pt x="154" y="242"/>
                  </a:lnTo>
                  <a:lnTo>
                    <a:pt x="144" y="256"/>
                  </a:lnTo>
                  <a:lnTo>
                    <a:pt x="130" y="266"/>
                  </a:lnTo>
                  <a:lnTo>
                    <a:pt x="116" y="272"/>
                  </a:lnTo>
                  <a:lnTo>
                    <a:pt x="98" y="278"/>
                  </a:lnTo>
                  <a:lnTo>
                    <a:pt x="98" y="278"/>
                  </a:lnTo>
                  <a:lnTo>
                    <a:pt x="84" y="278"/>
                  </a:lnTo>
                  <a:lnTo>
                    <a:pt x="84" y="278"/>
                  </a:lnTo>
                  <a:close/>
                  <a:moveTo>
                    <a:pt x="162" y="36"/>
                  </a:moveTo>
                  <a:lnTo>
                    <a:pt x="162" y="36"/>
                  </a:lnTo>
                  <a:lnTo>
                    <a:pt x="150" y="38"/>
                  </a:lnTo>
                  <a:lnTo>
                    <a:pt x="140" y="42"/>
                  </a:lnTo>
                  <a:lnTo>
                    <a:pt x="130" y="48"/>
                  </a:lnTo>
                  <a:lnTo>
                    <a:pt x="122" y="56"/>
                  </a:lnTo>
                  <a:lnTo>
                    <a:pt x="46" y="166"/>
                  </a:lnTo>
                  <a:lnTo>
                    <a:pt x="46" y="166"/>
                  </a:lnTo>
                  <a:lnTo>
                    <a:pt x="46" y="166"/>
                  </a:lnTo>
                  <a:lnTo>
                    <a:pt x="40" y="174"/>
                  </a:lnTo>
                  <a:lnTo>
                    <a:pt x="38" y="182"/>
                  </a:lnTo>
                  <a:lnTo>
                    <a:pt x="36" y="192"/>
                  </a:lnTo>
                  <a:lnTo>
                    <a:pt x="38" y="202"/>
                  </a:lnTo>
                  <a:lnTo>
                    <a:pt x="38" y="202"/>
                  </a:lnTo>
                  <a:lnTo>
                    <a:pt x="40" y="210"/>
                  </a:lnTo>
                  <a:lnTo>
                    <a:pt x="44" y="218"/>
                  </a:lnTo>
                  <a:lnTo>
                    <a:pt x="50" y="226"/>
                  </a:lnTo>
                  <a:lnTo>
                    <a:pt x="56" y="232"/>
                  </a:lnTo>
                  <a:lnTo>
                    <a:pt x="56" y="232"/>
                  </a:lnTo>
                  <a:lnTo>
                    <a:pt x="66" y="238"/>
                  </a:lnTo>
                  <a:lnTo>
                    <a:pt x="74" y="240"/>
                  </a:lnTo>
                  <a:lnTo>
                    <a:pt x="84" y="242"/>
                  </a:lnTo>
                  <a:lnTo>
                    <a:pt x="92" y="240"/>
                  </a:lnTo>
                  <a:lnTo>
                    <a:pt x="92" y="240"/>
                  </a:lnTo>
                  <a:lnTo>
                    <a:pt x="102" y="238"/>
                  </a:lnTo>
                  <a:lnTo>
                    <a:pt x="110" y="234"/>
                  </a:lnTo>
                  <a:lnTo>
                    <a:pt x="118" y="228"/>
                  </a:lnTo>
                  <a:lnTo>
                    <a:pt x="124" y="220"/>
                  </a:lnTo>
                  <a:lnTo>
                    <a:pt x="200" y="112"/>
                  </a:lnTo>
                  <a:lnTo>
                    <a:pt x="200" y="112"/>
                  </a:lnTo>
                  <a:lnTo>
                    <a:pt x="206" y="104"/>
                  </a:lnTo>
                  <a:lnTo>
                    <a:pt x="208" y="96"/>
                  </a:lnTo>
                  <a:lnTo>
                    <a:pt x="210" y="86"/>
                  </a:lnTo>
                  <a:lnTo>
                    <a:pt x="208" y="76"/>
                  </a:lnTo>
                  <a:lnTo>
                    <a:pt x="208" y="76"/>
                  </a:lnTo>
                  <a:lnTo>
                    <a:pt x="206" y="68"/>
                  </a:lnTo>
                  <a:lnTo>
                    <a:pt x="202" y="60"/>
                  </a:lnTo>
                  <a:lnTo>
                    <a:pt x="196" y="52"/>
                  </a:lnTo>
                  <a:lnTo>
                    <a:pt x="190" y="46"/>
                  </a:lnTo>
                  <a:lnTo>
                    <a:pt x="190" y="46"/>
                  </a:lnTo>
                  <a:lnTo>
                    <a:pt x="176" y="38"/>
                  </a:lnTo>
                  <a:lnTo>
                    <a:pt x="162" y="36"/>
                  </a:lnTo>
                  <a:lnTo>
                    <a:pt x="16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89" name="Freeform 20">
              <a:extLst>
                <a:ext uri="{FF2B5EF4-FFF2-40B4-BE49-F238E27FC236}">
                  <a16:creationId xmlns:a16="http://schemas.microsoft.com/office/drawing/2014/main" id="{E6CF6033-CA51-42DF-9D97-782BDAC65212}"/>
                </a:ext>
              </a:extLst>
            </p:cNvPr>
            <p:cNvSpPr>
              <a:spLocks noEditPoints="1"/>
            </p:cNvSpPr>
            <p:nvPr/>
          </p:nvSpPr>
          <p:spPr bwMode="auto">
            <a:xfrm>
              <a:off x="-293" y="1324"/>
              <a:ext cx="255" cy="288"/>
            </a:xfrm>
            <a:custGeom>
              <a:avLst/>
              <a:gdLst>
                <a:gd name="T0" fmla="*/ 86 w 255"/>
                <a:gd name="T1" fmla="*/ 288 h 288"/>
                <a:gd name="T2" fmla="*/ 60 w 255"/>
                <a:gd name="T3" fmla="*/ 284 h 288"/>
                <a:gd name="T4" fmla="*/ 36 w 255"/>
                <a:gd name="T5" fmla="*/ 272 h 288"/>
                <a:gd name="T6" fmla="*/ 24 w 255"/>
                <a:gd name="T7" fmla="*/ 260 h 288"/>
                <a:gd name="T8" fmla="*/ 6 w 255"/>
                <a:gd name="T9" fmla="*/ 232 h 288"/>
                <a:gd name="T10" fmla="*/ 0 w 255"/>
                <a:gd name="T11" fmla="*/ 200 h 288"/>
                <a:gd name="T12" fmla="*/ 8 w 255"/>
                <a:gd name="T13" fmla="*/ 168 h 288"/>
                <a:gd name="T14" fmla="*/ 16 w 255"/>
                <a:gd name="T15" fmla="*/ 152 h 288"/>
                <a:gd name="T16" fmla="*/ 100 w 255"/>
                <a:gd name="T17" fmla="*/ 36 h 288"/>
                <a:gd name="T18" fmla="*/ 110 w 255"/>
                <a:gd name="T19" fmla="*/ 22 h 288"/>
                <a:gd name="T20" fmla="*/ 138 w 255"/>
                <a:gd name="T21" fmla="*/ 4 h 288"/>
                <a:gd name="T22" fmla="*/ 154 w 255"/>
                <a:gd name="T23" fmla="*/ 0 h 288"/>
                <a:gd name="T24" fmla="*/ 188 w 255"/>
                <a:gd name="T25" fmla="*/ 2 h 288"/>
                <a:gd name="T26" fmla="*/ 219 w 255"/>
                <a:gd name="T27" fmla="*/ 14 h 288"/>
                <a:gd name="T28" fmla="*/ 231 w 255"/>
                <a:gd name="T29" fmla="*/ 26 h 288"/>
                <a:gd name="T30" fmla="*/ 249 w 255"/>
                <a:gd name="T31" fmla="*/ 54 h 288"/>
                <a:gd name="T32" fmla="*/ 253 w 255"/>
                <a:gd name="T33" fmla="*/ 70 h 288"/>
                <a:gd name="T34" fmla="*/ 253 w 255"/>
                <a:gd name="T35" fmla="*/ 104 h 288"/>
                <a:gd name="T36" fmla="*/ 239 w 255"/>
                <a:gd name="T37" fmla="*/ 134 h 288"/>
                <a:gd name="T38" fmla="*/ 154 w 255"/>
                <a:gd name="T39" fmla="*/ 252 h 288"/>
                <a:gd name="T40" fmla="*/ 140 w 255"/>
                <a:gd name="T41" fmla="*/ 268 h 288"/>
                <a:gd name="T42" fmla="*/ 124 w 255"/>
                <a:gd name="T43" fmla="*/ 278 h 288"/>
                <a:gd name="T44" fmla="*/ 86 w 255"/>
                <a:gd name="T45" fmla="*/ 288 h 288"/>
                <a:gd name="T46" fmla="*/ 46 w 255"/>
                <a:gd name="T47" fmla="*/ 174 h 288"/>
                <a:gd name="T48" fmla="*/ 42 w 255"/>
                <a:gd name="T49" fmla="*/ 182 h 288"/>
                <a:gd name="T50" fmla="*/ 38 w 255"/>
                <a:gd name="T51" fmla="*/ 202 h 288"/>
                <a:gd name="T52" fmla="*/ 40 w 255"/>
                <a:gd name="T53" fmla="*/ 220 h 288"/>
                <a:gd name="T54" fmla="*/ 50 w 255"/>
                <a:gd name="T55" fmla="*/ 236 h 288"/>
                <a:gd name="T56" fmla="*/ 58 w 255"/>
                <a:gd name="T57" fmla="*/ 242 h 288"/>
                <a:gd name="T58" fmla="*/ 74 w 255"/>
                <a:gd name="T59" fmla="*/ 250 h 288"/>
                <a:gd name="T60" fmla="*/ 94 w 255"/>
                <a:gd name="T61" fmla="*/ 250 h 288"/>
                <a:gd name="T62" fmla="*/ 110 w 255"/>
                <a:gd name="T63" fmla="*/ 242 h 288"/>
                <a:gd name="T64" fmla="*/ 124 w 255"/>
                <a:gd name="T65" fmla="*/ 230 h 288"/>
                <a:gd name="T66" fmla="*/ 208 w 255"/>
                <a:gd name="T67" fmla="*/ 112 h 288"/>
                <a:gd name="T68" fmla="*/ 217 w 255"/>
                <a:gd name="T69" fmla="*/ 96 h 288"/>
                <a:gd name="T70" fmla="*/ 217 w 255"/>
                <a:gd name="T71" fmla="*/ 76 h 288"/>
                <a:gd name="T72" fmla="*/ 214 w 255"/>
                <a:gd name="T73" fmla="*/ 68 h 288"/>
                <a:gd name="T74" fmla="*/ 204 w 255"/>
                <a:gd name="T75" fmla="*/ 52 h 288"/>
                <a:gd name="T76" fmla="*/ 196 w 255"/>
                <a:gd name="T77" fmla="*/ 46 h 288"/>
                <a:gd name="T78" fmla="*/ 180 w 255"/>
                <a:gd name="T79" fmla="*/ 38 h 288"/>
                <a:gd name="T80" fmla="*/ 160 w 255"/>
                <a:gd name="T81" fmla="*/ 38 h 288"/>
                <a:gd name="T82" fmla="*/ 152 w 255"/>
                <a:gd name="T83" fmla="*/ 40 h 288"/>
                <a:gd name="T84" fmla="*/ 136 w 255"/>
                <a:gd name="T85" fmla="*/ 50 h 288"/>
                <a:gd name="T86" fmla="*/ 46 w 255"/>
                <a:gd name="T87" fmla="*/ 17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5" h="288">
                  <a:moveTo>
                    <a:pt x="86" y="288"/>
                  </a:moveTo>
                  <a:lnTo>
                    <a:pt x="86" y="288"/>
                  </a:lnTo>
                  <a:lnTo>
                    <a:pt x="72" y="286"/>
                  </a:lnTo>
                  <a:lnTo>
                    <a:pt x="60" y="284"/>
                  </a:lnTo>
                  <a:lnTo>
                    <a:pt x="48" y="278"/>
                  </a:lnTo>
                  <a:lnTo>
                    <a:pt x="36" y="272"/>
                  </a:lnTo>
                  <a:lnTo>
                    <a:pt x="36" y="272"/>
                  </a:lnTo>
                  <a:lnTo>
                    <a:pt x="24" y="260"/>
                  </a:lnTo>
                  <a:lnTo>
                    <a:pt x="12" y="248"/>
                  </a:lnTo>
                  <a:lnTo>
                    <a:pt x="6" y="232"/>
                  </a:lnTo>
                  <a:lnTo>
                    <a:pt x="2" y="216"/>
                  </a:lnTo>
                  <a:lnTo>
                    <a:pt x="0" y="200"/>
                  </a:lnTo>
                  <a:lnTo>
                    <a:pt x="2" y="184"/>
                  </a:lnTo>
                  <a:lnTo>
                    <a:pt x="8" y="168"/>
                  </a:lnTo>
                  <a:lnTo>
                    <a:pt x="16" y="152"/>
                  </a:lnTo>
                  <a:lnTo>
                    <a:pt x="16" y="152"/>
                  </a:lnTo>
                  <a:lnTo>
                    <a:pt x="16" y="152"/>
                  </a:lnTo>
                  <a:lnTo>
                    <a:pt x="100" y="36"/>
                  </a:lnTo>
                  <a:lnTo>
                    <a:pt x="100" y="36"/>
                  </a:lnTo>
                  <a:lnTo>
                    <a:pt x="110" y="22"/>
                  </a:lnTo>
                  <a:lnTo>
                    <a:pt x="124" y="12"/>
                  </a:lnTo>
                  <a:lnTo>
                    <a:pt x="138" y="4"/>
                  </a:lnTo>
                  <a:lnTo>
                    <a:pt x="154" y="0"/>
                  </a:lnTo>
                  <a:lnTo>
                    <a:pt x="154" y="0"/>
                  </a:lnTo>
                  <a:lnTo>
                    <a:pt x="172" y="0"/>
                  </a:lnTo>
                  <a:lnTo>
                    <a:pt x="188" y="2"/>
                  </a:lnTo>
                  <a:lnTo>
                    <a:pt x="204" y="6"/>
                  </a:lnTo>
                  <a:lnTo>
                    <a:pt x="219" y="14"/>
                  </a:lnTo>
                  <a:lnTo>
                    <a:pt x="219" y="14"/>
                  </a:lnTo>
                  <a:lnTo>
                    <a:pt x="231" y="26"/>
                  </a:lnTo>
                  <a:lnTo>
                    <a:pt x="241" y="40"/>
                  </a:lnTo>
                  <a:lnTo>
                    <a:pt x="249" y="54"/>
                  </a:lnTo>
                  <a:lnTo>
                    <a:pt x="253" y="70"/>
                  </a:lnTo>
                  <a:lnTo>
                    <a:pt x="253" y="70"/>
                  </a:lnTo>
                  <a:lnTo>
                    <a:pt x="255" y="86"/>
                  </a:lnTo>
                  <a:lnTo>
                    <a:pt x="253" y="104"/>
                  </a:lnTo>
                  <a:lnTo>
                    <a:pt x="247" y="120"/>
                  </a:lnTo>
                  <a:lnTo>
                    <a:pt x="239" y="134"/>
                  </a:lnTo>
                  <a:lnTo>
                    <a:pt x="154" y="252"/>
                  </a:lnTo>
                  <a:lnTo>
                    <a:pt x="154" y="252"/>
                  </a:lnTo>
                  <a:lnTo>
                    <a:pt x="148" y="260"/>
                  </a:lnTo>
                  <a:lnTo>
                    <a:pt x="140" y="268"/>
                  </a:lnTo>
                  <a:lnTo>
                    <a:pt x="132" y="274"/>
                  </a:lnTo>
                  <a:lnTo>
                    <a:pt x="124" y="278"/>
                  </a:lnTo>
                  <a:lnTo>
                    <a:pt x="104" y="286"/>
                  </a:lnTo>
                  <a:lnTo>
                    <a:pt x="86" y="288"/>
                  </a:lnTo>
                  <a:lnTo>
                    <a:pt x="86" y="288"/>
                  </a:lnTo>
                  <a:close/>
                  <a:moveTo>
                    <a:pt x="46" y="174"/>
                  </a:moveTo>
                  <a:lnTo>
                    <a:pt x="46" y="174"/>
                  </a:lnTo>
                  <a:lnTo>
                    <a:pt x="42" y="182"/>
                  </a:lnTo>
                  <a:lnTo>
                    <a:pt x="38" y="192"/>
                  </a:lnTo>
                  <a:lnTo>
                    <a:pt x="38" y="202"/>
                  </a:lnTo>
                  <a:lnTo>
                    <a:pt x="38" y="210"/>
                  </a:lnTo>
                  <a:lnTo>
                    <a:pt x="40" y="220"/>
                  </a:lnTo>
                  <a:lnTo>
                    <a:pt x="44" y="228"/>
                  </a:lnTo>
                  <a:lnTo>
                    <a:pt x="50" y="236"/>
                  </a:lnTo>
                  <a:lnTo>
                    <a:pt x="58" y="242"/>
                  </a:lnTo>
                  <a:lnTo>
                    <a:pt x="58" y="242"/>
                  </a:lnTo>
                  <a:lnTo>
                    <a:pt x="66" y="246"/>
                  </a:lnTo>
                  <a:lnTo>
                    <a:pt x="74" y="250"/>
                  </a:lnTo>
                  <a:lnTo>
                    <a:pt x="84" y="250"/>
                  </a:lnTo>
                  <a:lnTo>
                    <a:pt x="94" y="250"/>
                  </a:lnTo>
                  <a:lnTo>
                    <a:pt x="102" y="248"/>
                  </a:lnTo>
                  <a:lnTo>
                    <a:pt x="110" y="242"/>
                  </a:lnTo>
                  <a:lnTo>
                    <a:pt x="118" y="238"/>
                  </a:lnTo>
                  <a:lnTo>
                    <a:pt x="124" y="230"/>
                  </a:lnTo>
                  <a:lnTo>
                    <a:pt x="208" y="112"/>
                  </a:lnTo>
                  <a:lnTo>
                    <a:pt x="208" y="112"/>
                  </a:lnTo>
                  <a:lnTo>
                    <a:pt x="212" y="104"/>
                  </a:lnTo>
                  <a:lnTo>
                    <a:pt x="217" y="96"/>
                  </a:lnTo>
                  <a:lnTo>
                    <a:pt x="217" y="86"/>
                  </a:lnTo>
                  <a:lnTo>
                    <a:pt x="217" y="76"/>
                  </a:lnTo>
                  <a:lnTo>
                    <a:pt x="217" y="76"/>
                  </a:lnTo>
                  <a:lnTo>
                    <a:pt x="214" y="68"/>
                  </a:lnTo>
                  <a:lnTo>
                    <a:pt x="210" y="58"/>
                  </a:lnTo>
                  <a:lnTo>
                    <a:pt x="204" y="52"/>
                  </a:lnTo>
                  <a:lnTo>
                    <a:pt x="196" y="46"/>
                  </a:lnTo>
                  <a:lnTo>
                    <a:pt x="196" y="46"/>
                  </a:lnTo>
                  <a:lnTo>
                    <a:pt x="188" y="40"/>
                  </a:lnTo>
                  <a:lnTo>
                    <a:pt x="180" y="38"/>
                  </a:lnTo>
                  <a:lnTo>
                    <a:pt x="170" y="36"/>
                  </a:lnTo>
                  <a:lnTo>
                    <a:pt x="160" y="38"/>
                  </a:lnTo>
                  <a:lnTo>
                    <a:pt x="160" y="38"/>
                  </a:lnTo>
                  <a:lnTo>
                    <a:pt x="152" y="40"/>
                  </a:lnTo>
                  <a:lnTo>
                    <a:pt x="144" y="44"/>
                  </a:lnTo>
                  <a:lnTo>
                    <a:pt x="136" y="50"/>
                  </a:lnTo>
                  <a:lnTo>
                    <a:pt x="130" y="56"/>
                  </a:lnTo>
                  <a:lnTo>
                    <a:pt x="46"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90" name="Freeform 21">
              <a:extLst>
                <a:ext uri="{FF2B5EF4-FFF2-40B4-BE49-F238E27FC236}">
                  <a16:creationId xmlns:a16="http://schemas.microsoft.com/office/drawing/2014/main" id="{1EF1664A-AE2E-4196-9645-D0DB2561B1FE}"/>
                </a:ext>
              </a:extLst>
            </p:cNvPr>
            <p:cNvSpPr>
              <a:spLocks noEditPoints="1"/>
            </p:cNvSpPr>
            <p:nvPr/>
          </p:nvSpPr>
          <p:spPr bwMode="auto">
            <a:xfrm>
              <a:off x="-191" y="1444"/>
              <a:ext cx="207" cy="232"/>
            </a:xfrm>
            <a:custGeom>
              <a:avLst/>
              <a:gdLst>
                <a:gd name="T0" fmla="*/ 70 w 207"/>
                <a:gd name="T1" fmla="*/ 232 h 232"/>
                <a:gd name="T2" fmla="*/ 50 w 207"/>
                <a:gd name="T3" fmla="*/ 230 h 232"/>
                <a:gd name="T4" fmla="*/ 30 w 207"/>
                <a:gd name="T5" fmla="*/ 220 h 232"/>
                <a:gd name="T6" fmla="*/ 18 w 207"/>
                <a:gd name="T7" fmla="*/ 210 h 232"/>
                <a:gd name="T8" fmla="*/ 4 w 207"/>
                <a:gd name="T9" fmla="*/ 188 h 232"/>
                <a:gd name="T10" fmla="*/ 0 w 207"/>
                <a:gd name="T11" fmla="*/ 162 h 232"/>
                <a:gd name="T12" fmla="*/ 4 w 207"/>
                <a:gd name="T13" fmla="*/ 138 h 232"/>
                <a:gd name="T14" fmla="*/ 10 w 207"/>
                <a:gd name="T15" fmla="*/ 126 h 232"/>
                <a:gd name="T16" fmla="*/ 82 w 207"/>
                <a:gd name="T17" fmla="*/ 26 h 232"/>
                <a:gd name="T18" fmla="*/ 100 w 207"/>
                <a:gd name="T19" fmla="*/ 8 h 232"/>
                <a:gd name="T20" fmla="*/ 127 w 207"/>
                <a:gd name="T21" fmla="*/ 0 h 232"/>
                <a:gd name="T22" fmla="*/ 139 w 207"/>
                <a:gd name="T23" fmla="*/ 0 h 232"/>
                <a:gd name="T24" fmla="*/ 165 w 207"/>
                <a:gd name="T25" fmla="*/ 6 h 232"/>
                <a:gd name="T26" fmla="*/ 177 w 207"/>
                <a:gd name="T27" fmla="*/ 12 h 232"/>
                <a:gd name="T28" fmla="*/ 195 w 207"/>
                <a:gd name="T29" fmla="*/ 32 h 232"/>
                <a:gd name="T30" fmla="*/ 205 w 207"/>
                <a:gd name="T31" fmla="*/ 56 h 232"/>
                <a:gd name="T32" fmla="*/ 205 w 207"/>
                <a:gd name="T33" fmla="*/ 82 h 232"/>
                <a:gd name="T34" fmla="*/ 195 w 207"/>
                <a:gd name="T35" fmla="*/ 106 h 232"/>
                <a:gd name="T36" fmla="*/ 123 w 207"/>
                <a:gd name="T37" fmla="*/ 206 h 232"/>
                <a:gd name="T38" fmla="*/ 100 w 207"/>
                <a:gd name="T39" fmla="*/ 226 h 232"/>
                <a:gd name="T40" fmla="*/ 70 w 207"/>
                <a:gd name="T41" fmla="*/ 232 h 232"/>
                <a:gd name="T42" fmla="*/ 42 w 207"/>
                <a:gd name="T43" fmla="*/ 148 h 232"/>
                <a:gd name="T44" fmla="*/ 38 w 207"/>
                <a:gd name="T45" fmla="*/ 154 h 232"/>
                <a:gd name="T46" fmla="*/ 38 w 207"/>
                <a:gd name="T47" fmla="*/ 170 h 232"/>
                <a:gd name="T48" fmla="*/ 50 w 207"/>
                <a:gd name="T49" fmla="*/ 188 h 232"/>
                <a:gd name="T50" fmla="*/ 62 w 207"/>
                <a:gd name="T51" fmla="*/ 194 h 232"/>
                <a:gd name="T52" fmla="*/ 84 w 207"/>
                <a:gd name="T53" fmla="*/ 192 h 232"/>
                <a:gd name="T54" fmla="*/ 92 w 207"/>
                <a:gd name="T55" fmla="*/ 184 h 232"/>
                <a:gd name="T56" fmla="*/ 165 w 207"/>
                <a:gd name="T57" fmla="*/ 84 h 232"/>
                <a:gd name="T58" fmla="*/ 169 w 207"/>
                <a:gd name="T59" fmla="*/ 74 h 232"/>
                <a:gd name="T60" fmla="*/ 163 w 207"/>
                <a:gd name="T61" fmla="*/ 52 h 232"/>
                <a:gd name="T62" fmla="*/ 155 w 207"/>
                <a:gd name="T63" fmla="*/ 44 h 232"/>
                <a:gd name="T64" fmla="*/ 131 w 207"/>
                <a:gd name="T65" fmla="*/ 38 h 232"/>
                <a:gd name="T66" fmla="*/ 121 w 207"/>
                <a:gd name="T67" fmla="*/ 40 h 232"/>
                <a:gd name="T68" fmla="*/ 42 w 207"/>
                <a:gd name="T69" fmla="*/ 14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7" h="232">
                  <a:moveTo>
                    <a:pt x="70" y="232"/>
                  </a:moveTo>
                  <a:lnTo>
                    <a:pt x="70" y="232"/>
                  </a:lnTo>
                  <a:lnTo>
                    <a:pt x="60" y="232"/>
                  </a:lnTo>
                  <a:lnTo>
                    <a:pt x="50" y="230"/>
                  </a:lnTo>
                  <a:lnTo>
                    <a:pt x="38" y="224"/>
                  </a:lnTo>
                  <a:lnTo>
                    <a:pt x="30" y="220"/>
                  </a:lnTo>
                  <a:lnTo>
                    <a:pt x="30" y="220"/>
                  </a:lnTo>
                  <a:lnTo>
                    <a:pt x="18" y="210"/>
                  </a:lnTo>
                  <a:lnTo>
                    <a:pt x="10" y="200"/>
                  </a:lnTo>
                  <a:lnTo>
                    <a:pt x="4" y="188"/>
                  </a:lnTo>
                  <a:lnTo>
                    <a:pt x="0" y="176"/>
                  </a:lnTo>
                  <a:lnTo>
                    <a:pt x="0" y="162"/>
                  </a:lnTo>
                  <a:lnTo>
                    <a:pt x="0" y="150"/>
                  </a:lnTo>
                  <a:lnTo>
                    <a:pt x="4" y="138"/>
                  </a:lnTo>
                  <a:lnTo>
                    <a:pt x="10" y="126"/>
                  </a:lnTo>
                  <a:lnTo>
                    <a:pt x="10" y="126"/>
                  </a:lnTo>
                  <a:lnTo>
                    <a:pt x="82" y="26"/>
                  </a:lnTo>
                  <a:lnTo>
                    <a:pt x="82" y="26"/>
                  </a:lnTo>
                  <a:lnTo>
                    <a:pt x="90" y="16"/>
                  </a:lnTo>
                  <a:lnTo>
                    <a:pt x="100" y="8"/>
                  </a:lnTo>
                  <a:lnTo>
                    <a:pt x="112" y="4"/>
                  </a:lnTo>
                  <a:lnTo>
                    <a:pt x="127" y="0"/>
                  </a:lnTo>
                  <a:lnTo>
                    <a:pt x="127" y="0"/>
                  </a:lnTo>
                  <a:lnTo>
                    <a:pt x="139" y="0"/>
                  </a:lnTo>
                  <a:lnTo>
                    <a:pt x="153" y="2"/>
                  </a:lnTo>
                  <a:lnTo>
                    <a:pt x="165" y="6"/>
                  </a:lnTo>
                  <a:lnTo>
                    <a:pt x="177" y="12"/>
                  </a:lnTo>
                  <a:lnTo>
                    <a:pt x="177" y="12"/>
                  </a:lnTo>
                  <a:lnTo>
                    <a:pt x="187" y="22"/>
                  </a:lnTo>
                  <a:lnTo>
                    <a:pt x="195" y="32"/>
                  </a:lnTo>
                  <a:lnTo>
                    <a:pt x="201" y="44"/>
                  </a:lnTo>
                  <a:lnTo>
                    <a:pt x="205" y="56"/>
                  </a:lnTo>
                  <a:lnTo>
                    <a:pt x="207" y="70"/>
                  </a:lnTo>
                  <a:lnTo>
                    <a:pt x="205" y="82"/>
                  </a:lnTo>
                  <a:lnTo>
                    <a:pt x="201" y="94"/>
                  </a:lnTo>
                  <a:lnTo>
                    <a:pt x="195" y="106"/>
                  </a:lnTo>
                  <a:lnTo>
                    <a:pt x="123" y="206"/>
                  </a:lnTo>
                  <a:lnTo>
                    <a:pt x="123" y="206"/>
                  </a:lnTo>
                  <a:lnTo>
                    <a:pt x="112" y="218"/>
                  </a:lnTo>
                  <a:lnTo>
                    <a:pt x="100" y="226"/>
                  </a:lnTo>
                  <a:lnTo>
                    <a:pt x="86" y="230"/>
                  </a:lnTo>
                  <a:lnTo>
                    <a:pt x="70" y="232"/>
                  </a:lnTo>
                  <a:lnTo>
                    <a:pt x="70" y="232"/>
                  </a:lnTo>
                  <a:close/>
                  <a:moveTo>
                    <a:pt x="42" y="148"/>
                  </a:moveTo>
                  <a:lnTo>
                    <a:pt x="42" y="148"/>
                  </a:lnTo>
                  <a:lnTo>
                    <a:pt x="38" y="154"/>
                  </a:lnTo>
                  <a:lnTo>
                    <a:pt x="36" y="158"/>
                  </a:lnTo>
                  <a:lnTo>
                    <a:pt x="38" y="170"/>
                  </a:lnTo>
                  <a:lnTo>
                    <a:pt x="42" y="180"/>
                  </a:lnTo>
                  <a:lnTo>
                    <a:pt x="50" y="188"/>
                  </a:lnTo>
                  <a:lnTo>
                    <a:pt x="50" y="188"/>
                  </a:lnTo>
                  <a:lnTo>
                    <a:pt x="62" y="194"/>
                  </a:lnTo>
                  <a:lnTo>
                    <a:pt x="74" y="194"/>
                  </a:lnTo>
                  <a:lnTo>
                    <a:pt x="84" y="192"/>
                  </a:lnTo>
                  <a:lnTo>
                    <a:pt x="88" y="188"/>
                  </a:lnTo>
                  <a:lnTo>
                    <a:pt x="92" y="184"/>
                  </a:lnTo>
                  <a:lnTo>
                    <a:pt x="165" y="84"/>
                  </a:lnTo>
                  <a:lnTo>
                    <a:pt x="165" y="84"/>
                  </a:lnTo>
                  <a:lnTo>
                    <a:pt x="167" y="80"/>
                  </a:lnTo>
                  <a:lnTo>
                    <a:pt x="169" y="74"/>
                  </a:lnTo>
                  <a:lnTo>
                    <a:pt x="167" y="62"/>
                  </a:lnTo>
                  <a:lnTo>
                    <a:pt x="163" y="52"/>
                  </a:lnTo>
                  <a:lnTo>
                    <a:pt x="155" y="44"/>
                  </a:lnTo>
                  <a:lnTo>
                    <a:pt x="155" y="44"/>
                  </a:lnTo>
                  <a:lnTo>
                    <a:pt x="143" y="38"/>
                  </a:lnTo>
                  <a:lnTo>
                    <a:pt x="131" y="38"/>
                  </a:lnTo>
                  <a:lnTo>
                    <a:pt x="131" y="38"/>
                  </a:lnTo>
                  <a:lnTo>
                    <a:pt x="121" y="40"/>
                  </a:lnTo>
                  <a:lnTo>
                    <a:pt x="112" y="48"/>
                  </a:lnTo>
                  <a:lnTo>
                    <a:pt x="42"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91" name="Freeform 22">
              <a:extLst>
                <a:ext uri="{FF2B5EF4-FFF2-40B4-BE49-F238E27FC236}">
                  <a16:creationId xmlns:a16="http://schemas.microsoft.com/office/drawing/2014/main" id="{62F65DA6-B87C-4E6C-9C40-1EC0C2E5BAC6}"/>
                </a:ext>
              </a:extLst>
            </p:cNvPr>
            <p:cNvSpPr>
              <a:spLocks/>
            </p:cNvSpPr>
            <p:nvPr/>
          </p:nvSpPr>
          <p:spPr bwMode="auto">
            <a:xfrm>
              <a:off x="-749" y="874"/>
              <a:ext cx="168" cy="522"/>
            </a:xfrm>
            <a:custGeom>
              <a:avLst/>
              <a:gdLst>
                <a:gd name="T0" fmla="*/ 150 w 168"/>
                <a:gd name="T1" fmla="*/ 522 h 522"/>
                <a:gd name="T2" fmla="*/ 0 w 168"/>
                <a:gd name="T3" fmla="*/ 522 h 522"/>
                <a:gd name="T4" fmla="*/ 0 w 168"/>
                <a:gd name="T5" fmla="*/ 486 h 522"/>
                <a:gd name="T6" fmla="*/ 130 w 168"/>
                <a:gd name="T7" fmla="*/ 486 h 522"/>
                <a:gd name="T8" fmla="*/ 130 w 168"/>
                <a:gd name="T9" fmla="*/ 38 h 522"/>
                <a:gd name="T10" fmla="*/ 0 w 168"/>
                <a:gd name="T11" fmla="*/ 38 h 522"/>
                <a:gd name="T12" fmla="*/ 0 w 168"/>
                <a:gd name="T13" fmla="*/ 0 h 522"/>
                <a:gd name="T14" fmla="*/ 150 w 168"/>
                <a:gd name="T15" fmla="*/ 0 h 522"/>
                <a:gd name="T16" fmla="*/ 150 w 168"/>
                <a:gd name="T17" fmla="*/ 0 h 522"/>
                <a:gd name="T18" fmla="*/ 156 w 168"/>
                <a:gd name="T19" fmla="*/ 2 h 522"/>
                <a:gd name="T20" fmla="*/ 162 w 168"/>
                <a:gd name="T21" fmla="*/ 6 h 522"/>
                <a:gd name="T22" fmla="*/ 166 w 168"/>
                <a:gd name="T23" fmla="*/ 12 h 522"/>
                <a:gd name="T24" fmla="*/ 168 w 168"/>
                <a:gd name="T25" fmla="*/ 20 h 522"/>
                <a:gd name="T26" fmla="*/ 168 w 168"/>
                <a:gd name="T27" fmla="*/ 504 h 522"/>
                <a:gd name="T28" fmla="*/ 168 w 168"/>
                <a:gd name="T29" fmla="*/ 504 h 522"/>
                <a:gd name="T30" fmla="*/ 166 w 168"/>
                <a:gd name="T31" fmla="*/ 510 h 522"/>
                <a:gd name="T32" fmla="*/ 162 w 168"/>
                <a:gd name="T33" fmla="*/ 516 h 522"/>
                <a:gd name="T34" fmla="*/ 156 w 168"/>
                <a:gd name="T35" fmla="*/ 520 h 522"/>
                <a:gd name="T36" fmla="*/ 150 w 168"/>
                <a:gd name="T37" fmla="*/ 522 h 522"/>
                <a:gd name="T38" fmla="*/ 150 w 168"/>
                <a:gd name="T39"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 h="522">
                  <a:moveTo>
                    <a:pt x="150" y="522"/>
                  </a:moveTo>
                  <a:lnTo>
                    <a:pt x="0" y="522"/>
                  </a:lnTo>
                  <a:lnTo>
                    <a:pt x="0" y="486"/>
                  </a:lnTo>
                  <a:lnTo>
                    <a:pt x="130" y="486"/>
                  </a:lnTo>
                  <a:lnTo>
                    <a:pt x="130" y="38"/>
                  </a:lnTo>
                  <a:lnTo>
                    <a:pt x="0" y="38"/>
                  </a:lnTo>
                  <a:lnTo>
                    <a:pt x="0" y="0"/>
                  </a:lnTo>
                  <a:lnTo>
                    <a:pt x="150" y="0"/>
                  </a:lnTo>
                  <a:lnTo>
                    <a:pt x="150" y="0"/>
                  </a:lnTo>
                  <a:lnTo>
                    <a:pt x="156" y="2"/>
                  </a:lnTo>
                  <a:lnTo>
                    <a:pt x="162" y="6"/>
                  </a:lnTo>
                  <a:lnTo>
                    <a:pt x="166" y="12"/>
                  </a:lnTo>
                  <a:lnTo>
                    <a:pt x="168" y="20"/>
                  </a:lnTo>
                  <a:lnTo>
                    <a:pt x="168" y="504"/>
                  </a:lnTo>
                  <a:lnTo>
                    <a:pt x="168" y="504"/>
                  </a:lnTo>
                  <a:lnTo>
                    <a:pt x="166" y="510"/>
                  </a:lnTo>
                  <a:lnTo>
                    <a:pt x="162" y="516"/>
                  </a:lnTo>
                  <a:lnTo>
                    <a:pt x="156" y="520"/>
                  </a:lnTo>
                  <a:lnTo>
                    <a:pt x="150" y="522"/>
                  </a:lnTo>
                  <a:lnTo>
                    <a:pt x="150" y="5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92" name="Freeform 23">
              <a:extLst>
                <a:ext uri="{FF2B5EF4-FFF2-40B4-BE49-F238E27FC236}">
                  <a16:creationId xmlns:a16="http://schemas.microsoft.com/office/drawing/2014/main" id="{32B5B479-A3B7-4DE7-A95A-E6EC354C5005}"/>
                </a:ext>
              </a:extLst>
            </p:cNvPr>
            <p:cNvSpPr>
              <a:spLocks/>
            </p:cNvSpPr>
            <p:nvPr/>
          </p:nvSpPr>
          <p:spPr bwMode="auto">
            <a:xfrm>
              <a:off x="428" y="986"/>
              <a:ext cx="168" cy="522"/>
            </a:xfrm>
            <a:custGeom>
              <a:avLst/>
              <a:gdLst>
                <a:gd name="T0" fmla="*/ 168 w 168"/>
                <a:gd name="T1" fmla="*/ 522 h 522"/>
                <a:gd name="T2" fmla="*/ 18 w 168"/>
                <a:gd name="T3" fmla="*/ 522 h 522"/>
                <a:gd name="T4" fmla="*/ 18 w 168"/>
                <a:gd name="T5" fmla="*/ 522 h 522"/>
                <a:gd name="T6" fmla="*/ 12 w 168"/>
                <a:gd name="T7" fmla="*/ 520 h 522"/>
                <a:gd name="T8" fmla="*/ 6 w 168"/>
                <a:gd name="T9" fmla="*/ 516 h 522"/>
                <a:gd name="T10" fmla="*/ 2 w 168"/>
                <a:gd name="T11" fmla="*/ 510 h 522"/>
                <a:gd name="T12" fmla="*/ 0 w 168"/>
                <a:gd name="T13" fmla="*/ 502 h 522"/>
                <a:gd name="T14" fmla="*/ 0 w 168"/>
                <a:gd name="T15" fmla="*/ 18 h 522"/>
                <a:gd name="T16" fmla="*/ 0 w 168"/>
                <a:gd name="T17" fmla="*/ 18 h 522"/>
                <a:gd name="T18" fmla="*/ 2 w 168"/>
                <a:gd name="T19" fmla="*/ 12 h 522"/>
                <a:gd name="T20" fmla="*/ 6 w 168"/>
                <a:gd name="T21" fmla="*/ 6 h 522"/>
                <a:gd name="T22" fmla="*/ 12 w 168"/>
                <a:gd name="T23" fmla="*/ 2 h 522"/>
                <a:gd name="T24" fmla="*/ 18 w 168"/>
                <a:gd name="T25" fmla="*/ 0 h 522"/>
                <a:gd name="T26" fmla="*/ 168 w 168"/>
                <a:gd name="T27" fmla="*/ 0 h 522"/>
                <a:gd name="T28" fmla="*/ 168 w 168"/>
                <a:gd name="T29" fmla="*/ 38 h 522"/>
                <a:gd name="T30" fmla="*/ 38 w 168"/>
                <a:gd name="T31" fmla="*/ 38 h 522"/>
                <a:gd name="T32" fmla="*/ 38 w 168"/>
                <a:gd name="T33" fmla="*/ 484 h 522"/>
                <a:gd name="T34" fmla="*/ 168 w 168"/>
                <a:gd name="T35" fmla="*/ 484 h 522"/>
                <a:gd name="T36" fmla="*/ 168 w 168"/>
                <a:gd name="T37"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522">
                  <a:moveTo>
                    <a:pt x="168" y="522"/>
                  </a:moveTo>
                  <a:lnTo>
                    <a:pt x="18" y="522"/>
                  </a:lnTo>
                  <a:lnTo>
                    <a:pt x="18" y="522"/>
                  </a:lnTo>
                  <a:lnTo>
                    <a:pt x="12" y="520"/>
                  </a:lnTo>
                  <a:lnTo>
                    <a:pt x="6" y="516"/>
                  </a:lnTo>
                  <a:lnTo>
                    <a:pt x="2" y="510"/>
                  </a:lnTo>
                  <a:lnTo>
                    <a:pt x="0" y="502"/>
                  </a:lnTo>
                  <a:lnTo>
                    <a:pt x="0" y="18"/>
                  </a:lnTo>
                  <a:lnTo>
                    <a:pt x="0" y="18"/>
                  </a:lnTo>
                  <a:lnTo>
                    <a:pt x="2" y="12"/>
                  </a:lnTo>
                  <a:lnTo>
                    <a:pt x="6" y="6"/>
                  </a:lnTo>
                  <a:lnTo>
                    <a:pt x="12" y="2"/>
                  </a:lnTo>
                  <a:lnTo>
                    <a:pt x="18" y="0"/>
                  </a:lnTo>
                  <a:lnTo>
                    <a:pt x="168" y="0"/>
                  </a:lnTo>
                  <a:lnTo>
                    <a:pt x="168" y="38"/>
                  </a:lnTo>
                  <a:lnTo>
                    <a:pt x="38" y="38"/>
                  </a:lnTo>
                  <a:lnTo>
                    <a:pt x="38" y="484"/>
                  </a:lnTo>
                  <a:lnTo>
                    <a:pt x="168" y="484"/>
                  </a:lnTo>
                  <a:lnTo>
                    <a:pt x="168" y="5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93" name="Freeform 24">
              <a:extLst>
                <a:ext uri="{FF2B5EF4-FFF2-40B4-BE49-F238E27FC236}">
                  <a16:creationId xmlns:a16="http://schemas.microsoft.com/office/drawing/2014/main" id="{070ED8FC-BED9-4942-8898-1A3FA20AE1EF}"/>
                </a:ext>
              </a:extLst>
            </p:cNvPr>
            <p:cNvSpPr>
              <a:spLocks/>
            </p:cNvSpPr>
            <p:nvPr/>
          </p:nvSpPr>
          <p:spPr bwMode="auto">
            <a:xfrm>
              <a:off x="-691" y="1528"/>
              <a:ext cx="753" cy="506"/>
            </a:xfrm>
            <a:custGeom>
              <a:avLst/>
              <a:gdLst>
                <a:gd name="T0" fmla="*/ 414 w 753"/>
                <a:gd name="T1" fmla="*/ 506 h 506"/>
                <a:gd name="T2" fmla="*/ 396 w 753"/>
                <a:gd name="T3" fmla="*/ 488 h 506"/>
                <a:gd name="T4" fmla="*/ 400 w 753"/>
                <a:gd name="T5" fmla="*/ 470 h 506"/>
                <a:gd name="T6" fmla="*/ 420 w 753"/>
                <a:gd name="T7" fmla="*/ 426 h 506"/>
                <a:gd name="T8" fmla="*/ 402 w 753"/>
                <a:gd name="T9" fmla="*/ 396 h 506"/>
                <a:gd name="T10" fmla="*/ 374 w 753"/>
                <a:gd name="T11" fmla="*/ 388 h 506"/>
                <a:gd name="T12" fmla="*/ 348 w 753"/>
                <a:gd name="T13" fmla="*/ 396 h 506"/>
                <a:gd name="T14" fmla="*/ 332 w 753"/>
                <a:gd name="T15" fmla="*/ 420 h 506"/>
                <a:gd name="T16" fmla="*/ 344 w 753"/>
                <a:gd name="T17" fmla="*/ 462 h 506"/>
                <a:gd name="T18" fmla="*/ 356 w 753"/>
                <a:gd name="T19" fmla="*/ 486 h 506"/>
                <a:gd name="T20" fmla="*/ 344 w 753"/>
                <a:gd name="T21" fmla="*/ 504 h 506"/>
                <a:gd name="T22" fmla="*/ 138 w 753"/>
                <a:gd name="T23" fmla="*/ 506 h 506"/>
                <a:gd name="T24" fmla="*/ 120 w 753"/>
                <a:gd name="T25" fmla="*/ 320 h 506"/>
                <a:gd name="T26" fmla="*/ 76 w 753"/>
                <a:gd name="T27" fmla="*/ 332 h 506"/>
                <a:gd name="T28" fmla="*/ 46 w 753"/>
                <a:gd name="T29" fmla="*/ 326 h 506"/>
                <a:gd name="T30" fmla="*/ 2 w 753"/>
                <a:gd name="T31" fmla="*/ 268 h 506"/>
                <a:gd name="T32" fmla="*/ 6 w 753"/>
                <a:gd name="T33" fmla="*/ 216 h 506"/>
                <a:gd name="T34" fmla="*/ 60 w 753"/>
                <a:gd name="T35" fmla="*/ 168 h 506"/>
                <a:gd name="T36" fmla="*/ 108 w 753"/>
                <a:gd name="T37" fmla="*/ 174 h 506"/>
                <a:gd name="T38" fmla="*/ 156 w 753"/>
                <a:gd name="T39" fmla="*/ 210 h 506"/>
                <a:gd name="T40" fmla="*/ 138 w 753"/>
                <a:gd name="T41" fmla="*/ 230 h 506"/>
                <a:gd name="T42" fmla="*/ 118 w 753"/>
                <a:gd name="T43" fmla="*/ 224 h 506"/>
                <a:gd name="T44" fmla="*/ 74 w 753"/>
                <a:gd name="T45" fmla="*/ 204 h 506"/>
                <a:gd name="T46" fmla="*/ 54 w 753"/>
                <a:gd name="T47" fmla="*/ 212 h 506"/>
                <a:gd name="T48" fmla="*/ 36 w 753"/>
                <a:gd name="T49" fmla="*/ 248 h 506"/>
                <a:gd name="T50" fmla="*/ 44 w 753"/>
                <a:gd name="T51" fmla="*/ 276 h 506"/>
                <a:gd name="T52" fmla="*/ 76 w 753"/>
                <a:gd name="T53" fmla="*/ 294 h 506"/>
                <a:gd name="T54" fmla="*/ 98 w 753"/>
                <a:gd name="T55" fmla="*/ 290 h 506"/>
                <a:gd name="T56" fmla="*/ 132 w 753"/>
                <a:gd name="T57" fmla="*/ 268 h 506"/>
                <a:gd name="T58" fmla="*/ 152 w 753"/>
                <a:gd name="T59" fmla="*/ 274 h 506"/>
                <a:gd name="T60" fmla="*/ 304 w 753"/>
                <a:gd name="T61" fmla="*/ 468 h 506"/>
                <a:gd name="T62" fmla="*/ 294 w 753"/>
                <a:gd name="T63" fmla="*/ 426 h 506"/>
                <a:gd name="T64" fmla="*/ 316 w 753"/>
                <a:gd name="T65" fmla="*/ 374 h 506"/>
                <a:gd name="T66" fmla="*/ 374 w 753"/>
                <a:gd name="T67" fmla="*/ 350 h 506"/>
                <a:gd name="T68" fmla="*/ 408 w 753"/>
                <a:gd name="T69" fmla="*/ 358 h 506"/>
                <a:gd name="T70" fmla="*/ 456 w 753"/>
                <a:gd name="T71" fmla="*/ 412 h 506"/>
                <a:gd name="T72" fmla="*/ 452 w 753"/>
                <a:gd name="T73" fmla="*/ 458 h 506"/>
                <a:gd name="T74" fmla="*/ 596 w 753"/>
                <a:gd name="T75" fmla="*/ 280 h 506"/>
                <a:gd name="T76" fmla="*/ 621 w 753"/>
                <a:gd name="T77" fmla="*/ 270 h 506"/>
                <a:gd name="T78" fmla="*/ 641 w 753"/>
                <a:gd name="T79" fmla="*/ 282 h 506"/>
                <a:gd name="T80" fmla="*/ 683 w 753"/>
                <a:gd name="T81" fmla="*/ 296 h 506"/>
                <a:gd name="T82" fmla="*/ 711 w 753"/>
                <a:gd name="T83" fmla="*/ 272 h 506"/>
                <a:gd name="T84" fmla="*/ 713 w 753"/>
                <a:gd name="T85" fmla="*/ 242 h 506"/>
                <a:gd name="T86" fmla="*/ 693 w 753"/>
                <a:gd name="T87" fmla="*/ 210 h 506"/>
                <a:gd name="T88" fmla="*/ 657 w 753"/>
                <a:gd name="T89" fmla="*/ 210 h 506"/>
                <a:gd name="T90" fmla="*/ 621 w 753"/>
                <a:gd name="T91" fmla="*/ 230 h 506"/>
                <a:gd name="T92" fmla="*/ 606 w 753"/>
                <a:gd name="T93" fmla="*/ 228 h 506"/>
                <a:gd name="T94" fmla="*/ 633 w 753"/>
                <a:gd name="T95" fmla="*/ 162 h 506"/>
                <a:gd name="T96" fmla="*/ 667 w 753"/>
                <a:gd name="T97" fmla="*/ 170 h 506"/>
                <a:gd name="T98" fmla="*/ 719 w 753"/>
                <a:gd name="T99" fmla="*/ 184 h 506"/>
                <a:gd name="T100" fmla="*/ 753 w 753"/>
                <a:gd name="T101" fmla="*/ 252 h 506"/>
                <a:gd name="T102" fmla="*/ 737 w 753"/>
                <a:gd name="T103" fmla="*/ 300 h 506"/>
                <a:gd name="T104" fmla="*/ 673 w 753"/>
                <a:gd name="T105" fmla="*/ 334 h 506"/>
                <a:gd name="T106" fmla="*/ 633 w 753"/>
                <a:gd name="T107" fmla="*/ 322 h 506"/>
                <a:gd name="T108" fmla="*/ 629 w 753"/>
                <a:gd name="T109" fmla="*/ 50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3" h="506">
                  <a:moveTo>
                    <a:pt x="615" y="506"/>
                  </a:moveTo>
                  <a:lnTo>
                    <a:pt x="615" y="506"/>
                  </a:lnTo>
                  <a:lnTo>
                    <a:pt x="615" y="506"/>
                  </a:lnTo>
                  <a:lnTo>
                    <a:pt x="414" y="506"/>
                  </a:lnTo>
                  <a:lnTo>
                    <a:pt x="414" y="506"/>
                  </a:lnTo>
                  <a:lnTo>
                    <a:pt x="408" y="504"/>
                  </a:lnTo>
                  <a:lnTo>
                    <a:pt x="400" y="500"/>
                  </a:lnTo>
                  <a:lnTo>
                    <a:pt x="400" y="500"/>
                  </a:lnTo>
                  <a:lnTo>
                    <a:pt x="396" y="494"/>
                  </a:lnTo>
                  <a:lnTo>
                    <a:pt x="396" y="488"/>
                  </a:lnTo>
                  <a:lnTo>
                    <a:pt x="396" y="482"/>
                  </a:lnTo>
                  <a:lnTo>
                    <a:pt x="396" y="482"/>
                  </a:lnTo>
                  <a:lnTo>
                    <a:pt x="398" y="476"/>
                  </a:lnTo>
                  <a:lnTo>
                    <a:pt x="400" y="470"/>
                  </a:lnTo>
                  <a:lnTo>
                    <a:pt x="400" y="470"/>
                  </a:lnTo>
                  <a:lnTo>
                    <a:pt x="410" y="458"/>
                  </a:lnTo>
                  <a:lnTo>
                    <a:pt x="416" y="448"/>
                  </a:lnTo>
                  <a:lnTo>
                    <a:pt x="420" y="436"/>
                  </a:lnTo>
                  <a:lnTo>
                    <a:pt x="420" y="426"/>
                  </a:lnTo>
                  <a:lnTo>
                    <a:pt x="420" y="426"/>
                  </a:lnTo>
                  <a:lnTo>
                    <a:pt x="420" y="418"/>
                  </a:lnTo>
                  <a:lnTo>
                    <a:pt x="418" y="412"/>
                  </a:lnTo>
                  <a:lnTo>
                    <a:pt x="414" y="406"/>
                  </a:lnTo>
                  <a:lnTo>
                    <a:pt x="408" y="400"/>
                  </a:lnTo>
                  <a:lnTo>
                    <a:pt x="402" y="396"/>
                  </a:lnTo>
                  <a:lnTo>
                    <a:pt x="394" y="392"/>
                  </a:lnTo>
                  <a:lnTo>
                    <a:pt x="386" y="390"/>
                  </a:lnTo>
                  <a:lnTo>
                    <a:pt x="376" y="388"/>
                  </a:lnTo>
                  <a:lnTo>
                    <a:pt x="374" y="388"/>
                  </a:lnTo>
                  <a:lnTo>
                    <a:pt x="374" y="388"/>
                  </a:lnTo>
                  <a:lnTo>
                    <a:pt x="374" y="388"/>
                  </a:lnTo>
                  <a:lnTo>
                    <a:pt x="374" y="388"/>
                  </a:lnTo>
                  <a:lnTo>
                    <a:pt x="364" y="388"/>
                  </a:lnTo>
                  <a:lnTo>
                    <a:pt x="356" y="392"/>
                  </a:lnTo>
                  <a:lnTo>
                    <a:pt x="348" y="396"/>
                  </a:lnTo>
                  <a:lnTo>
                    <a:pt x="342" y="402"/>
                  </a:lnTo>
                  <a:lnTo>
                    <a:pt x="342" y="402"/>
                  </a:lnTo>
                  <a:lnTo>
                    <a:pt x="336" y="406"/>
                  </a:lnTo>
                  <a:lnTo>
                    <a:pt x="334" y="412"/>
                  </a:lnTo>
                  <a:lnTo>
                    <a:pt x="332" y="420"/>
                  </a:lnTo>
                  <a:lnTo>
                    <a:pt x="330" y="426"/>
                  </a:lnTo>
                  <a:lnTo>
                    <a:pt x="330" y="426"/>
                  </a:lnTo>
                  <a:lnTo>
                    <a:pt x="332" y="438"/>
                  </a:lnTo>
                  <a:lnTo>
                    <a:pt x="338" y="450"/>
                  </a:lnTo>
                  <a:lnTo>
                    <a:pt x="344" y="462"/>
                  </a:lnTo>
                  <a:lnTo>
                    <a:pt x="352" y="470"/>
                  </a:lnTo>
                  <a:lnTo>
                    <a:pt x="352" y="470"/>
                  </a:lnTo>
                  <a:lnTo>
                    <a:pt x="354" y="476"/>
                  </a:lnTo>
                  <a:lnTo>
                    <a:pt x="356" y="482"/>
                  </a:lnTo>
                  <a:lnTo>
                    <a:pt x="356" y="486"/>
                  </a:lnTo>
                  <a:lnTo>
                    <a:pt x="356" y="486"/>
                  </a:lnTo>
                  <a:lnTo>
                    <a:pt x="356" y="494"/>
                  </a:lnTo>
                  <a:lnTo>
                    <a:pt x="352" y="500"/>
                  </a:lnTo>
                  <a:lnTo>
                    <a:pt x="352" y="500"/>
                  </a:lnTo>
                  <a:lnTo>
                    <a:pt x="344" y="504"/>
                  </a:lnTo>
                  <a:lnTo>
                    <a:pt x="338" y="506"/>
                  </a:lnTo>
                  <a:lnTo>
                    <a:pt x="338" y="506"/>
                  </a:lnTo>
                  <a:lnTo>
                    <a:pt x="338" y="506"/>
                  </a:lnTo>
                  <a:lnTo>
                    <a:pt x="138" y="506"/>
                  </a:lnTo>
                  <a:lnTo>
                    <a:pt x="138" y="506"/>
                  </a:lnTo>
                  <a:lnTo>
                    <a:pt x="132" y="504"/>
                  </a:lnTo>
                  <a:lnTo>
                    <a:pt x="126" y="500"/>
                  </a:lnTo>
                  <a:lnTo>
                    <a:pt x="122" y="494"/>
                  </a:lnTo>
                  <a:lnTo>
                    <a:pt x="120" y="486"/>
                  </a:lnTo>
                  <a:lnTo>
                    <a:pt x="120" y="320"/>
                  </a:lnTo>
                  <a:lnTo>
                    <a:pt x="120" y="320"/>
                  </a:lnTo>
                  <a:lnTo>
                    <a:pt x="108" y="324"/>
                  </a:lnTo>
                  <a:lnTo>
                    <a:pt x="98" y="328"/>
                  </a:lnTo>
                  <a:lnTo>
                    <a:pt x="86" y="330"/>
                  </a:lnTo>
                  <a:lnTo>
                    <a:pt x="76" y="332"/>
                  </a:lnTo>
                  <a:lnTo>
                    <a:pt x="76" y="332"/>
                  </a:lnTo>
                  <a:lnTo>
                    <a:pt x="76" y="332"/>
                  </a:lnTo>
                  <a:lnTo>
                    <a:pt x="76" y="332"/>
                  </a:lnTo>
                  <a:lnTo>
                    <a:pt x="60" y="330"/>
                  </a:lnTo>
                  <a:lnTo>
                    <a:pt x="46" y="326"/>
                  </a:lnTo>
                  <a:lnTo>
                    <a:pt x="34" y="318"/>
                  </a:lnTo>
                  <a:lnTo>
                    <a:pt x="24" y="308"/>
                  </a:lnTo>
                  <a:lnTo>
                    <a:pt x="14" y="296"/>
                  </a:lnTo>
                  <a:lnTo>
                    <a:pt x="6" y="284"/>
                  </a:lnTo>
                  <a:lnTo>
                    <a:pt x="2" y="268"/>
                  </a:lnTo>
                  <a:lnTo>
                    <a:pt x="0" y="252"/>
                  </a:lnTo>
                  <a:lnTo>
                    <a:pt x="0" y="248"/>
                  </a:lnTo>
                  <a:lnTo>
                    <a:pt x="0" y="248"/>
                  </a:lnTo>
                  <a:lnTo>
                    <a:pt x="2" y="232"/>
                  </a:lnTo>
                  <a:lnTo>
                    <a:pt x="6" y="216"/>
                  </a:lnTo>
                  <a:lnTo>
                    <a:pt x="14" y="202"/>
                  </a:lnTo>
                  <a:lnTo>
                    <a:pt x="22" y="190"/>
                  </a:lnTo>
                  <a:lnTo>
                    <a:pt x="34" y="180"/>
                  </a:lnTo>
                  <a:lnTo>
                    <a:pt x="46" y="174"/>
                  </a:lnTo>
                  <a:lnTo>
                    <a:pt x="60" y="168"/>
                  </a:lnTo>
                  <a:lnTo>
                    <a:pt x="74" y="166"/>
                  </a:lnTo>
                  <a:lnTo>
                    <a:pt x="74" y="166"/>
                  </a:lnTo>
                  <a:lnTo>
                    <a:pt x="86" y="168"/>
                  </a:lnTo>
                  <a:lnTo>
                    <a:pt x="96" y="170"/>
                  </a:lnTo>
                  <a:lnTo>
                    <a:pt x="108" y="174"/>
                  </a:lnTo>
                  <a:lnTo>
                    <a:pt x="120" y="178"/>
                  </a:lnTo>
                  <a:lnTo>
                    <a:pt x="118" y="0"/>
                  </a:lnTo>
                  <a:lnTo>
                    <a:pt x="156" y="0"/>
                  </a:lnTo>
                  <a:lnTo>
                    <a:pt x="156" y="210"/>
                  </a:lnTo>
                  <a:lnTo>
                    <a:pt x="156" y="210"/>
                  </a:lnTo>
                  <a:lnTo>
                    <a:pt x="156" y="218"/>
                  </a:lnTo>
                  <a:lnTo>
                    <a:pt x="152" y="224"/>
                  </a:lnTo>
                  <a:lnTo>
                    <a:pt x="152" y="224"/>
                  </a:lnTo>
                  <a:lnTo>
                    <a:pt x="144" y="228"/>
                  </a:lnTo>
                  <a:lnTo>
                    <a:pt x="138" y="230"/>
                  </a:lnTo>
                  <a:lnTo>
                    <a:pt x="130" y="230"/>
                  </a:lnTo>
                  <a:lnTo>
                    <a:pt x="130" y="230"/>
                  </a:lnTo>
                  <a:lnTo>
                    <a:pt x="124" y="228"/>
                  </a:lnTo>
                  <a:lnTo>
                    <a:pt x="118" y="224"/>
                  </a:lnTo>
                  <a:lnTo>
                    <a:pt x="118" y="224"/>
                  </a:lnTo>
                  <a:lnTo>
                    <a:pt x="108" y="216"/>
                  </a:lnTo>
                  <a:lnTo>
                    <a:pt x="96" y="210"/>
                  </a:lnTo>
                  <a:lnTo>
                    <a:pt x="86" y="206"/>
                  </a:lnTo>
                  <a:lnTo>
                    <a:pt x="74" y="204"/>
                  </a:lnTo>
                  <a:lnTo>
                    <a:pt x="74" y="204"/>
                  </a:lnTo>
                  <a:lnTo>
                    <a:pt x="74" y="204"/>
                  </a:lnTo>
                  <a:lnTo>
                    <a:pt x="74" y="204"/>
                  </a:lnTo>
                  <a:lnTo>
                    <a:pt x="68" y="204"/>
                  </a:lnTo>
                  <a:lnTo>
                    <a:pt x="60" y="208"/>
                  </a:lnTo>
                  <a:lnTo>
                    <a:pt x="54" y="212"/>
                  </a:lnTo>
                  <a:lnTo>
                    <a:pt x="48" y="216"/>
                  </a:lnTo>
                  <a:lnTo>
                    <a:pt x="44" y="224"/>
                  </a:lnTo>
                  <a:lnTo>
                    <a:pt x="40" y="232"/>
                  </a:lnTo>
                  <a:lnTo>
                    <a:pt x="38" y="240"/>
                  </a:lnTo>
                  <a:lnTo>
                    <a:pt x="36" y="248"/>
                  </a:lnTo>
                  <a:lnTo>
                    <a:pt x="36" y="250"/>
                  </a:lnTo>
                  <a:lnTo>
                    <a:pt x="36" y="250"/>
                  </a:lnTo>
                  <a:lnTo>
                    <a:pt x="38" y="260"/>
                  </a:lnTo>
                  <a:lnTo>
                    <a:pt x="40" y="268"/>
                  </a:lnTo>
                  <a:lnTo>
                    <a:pt x="44" y="276"/>
                  </a:lnTo>
                  <a:lnTo>
                    <a:pt x="48" y="282"/>
                  </a:lnTo>
                  <a:lnTo>
                    <a:pt x="54" y="286"/>
                  </a:lnTo>
                  <a:lnTo>
                    <a:pt x="62" y="290"/>
                  </a:lnTo>
                  <a:lnTo>
                    <a:pt x="68" y="294"/>
                  </a:lnTo>
                  <a:lnTo>
                    <a:pt x="76" y="294"/>
                  </a:lnTo>
                  <a:lnTo>
                    <a:pt x="76" y="294"/>
                  </a:lnTo>
                  <a:lnTo>
                    <a:pt x="76" y="294"/>
                  </a:lnTo>
                  <a:lnTo>
                    <a:pt x="76" y="294"/>
                  </a:lnTo>
                  <a:lnTo>
                    <a:pt x="86" y="292"/>
                  </a:lnTo>
                  <a:lnTo>
                    <a:pt x="98" y="290"/>
                  </a:lnTo>
                  <a:lnTo>
                    <a:pt x="108" y="282"/>
                  </a:lnTo>
                  <a:lnTo>
                    <a:pt x="120" y="274"/>
                  </a:lnTo>
                  <a:lnTo>
                    <a:pt x="120" y="274"/>
                  </a:lnTo>
                  <a:lnTo>
                    <a:pt x="124" y="270"/>
                  </a:lnTo>
                  <a:lnTo>
                    <a:pt x="132" y="268"/>
                  </a:lnTo>
                  <a:lnTo>
                    <a:pt x="138" y="268"/>
                  </a:lnTo>
                  <a:lnTo>
                    <a:pt x="138" y="268"/>
                  </a:lnTo>
                  <a:lnTo>
                    <a:pt x="144" y="270"/>
                  </a:lnTo>
                  <a:lnTo>
                    <a:pt x="152" y="274"/>
                  </a:lnTo>
                  <a:lnTo>
                    <a:pt x="152" y="274"/>
                  </a:lnTo>
                  <a:lnTo>
                    <a:pt x="156" y="280"/>
                  </a:lnTo>
                  <a:lnTo>
                    <a:pt x="156" y="288"/>
                  </a:lnTo>
                  <a:lnTo>
                    <a:pt x="158" y="468"/>
                  </a:lnTo>
                  <a:lnTo>
                    <a:pt x="304" y="468"/>
                  </a:lnTo>
                  <a:lnTo>
                    <a:pt x="304" y="468"/>
                  </a:lnTo>
                  <a:lnTo>
                    <a:pt x="300" y="458"/>
                  </a:lnTo>
                  <a:lnTo>
                    <a:pt x="296" y="448"/>
                  </a:lnTo>
                  <a:lnTo>
                    <a:pt x="294" y="436"/>
                  </a:lnTo>
                  <a:lnTo>
                    <a:pt x="294" y="426"/>
                  </a:lnTo>
                  <a:lnTo>
                    <a:pt x="294" y="426"/>
                  </a:lnTo>
                  <a:lnTo>
                    <a:pt x="294" y="412"/>
                  </a:lnTo>
                  <a:lnTo>
                    <a:pt x="298" y="398"/>
                  </a:lnTo>
                  <a:lnTo>
                    <a:pt x="306" y="386"/>
                  </a:lnTo>
                  <a:lnTo>
                    <a:pt x="316" y="374"/>
                  </a:lnTo>
                  <a:lnTo>
                    <a:pt x="316" y="374"/>
                  </a:lnTo>
                  <a:lnTo>
                    <a:pt x="328" y="364"/>
                  </a:lnTo>
                  <a:lnTo>
                    <a:pt x="342" y="356"/>
                  </a:lnTo>
                  <a:lnTo>
                    <a:pt x="358" y="352"/>
                  </a:lnTo>
                  <a:lnTo>
                    <a:pt x="374" y="350"/>
                  </a:lnTo>
                  <a:lnTo>
                    <a:pt x="374" y="350"/>
                  </a:lnTo>
                  <a:lnTo>
                    <a:pt x="374" y="350"/>
                  </a:lnTo>
                  <a:lnTo>
                    <a:pt x="378" y="350"/>
                  </a:lnTo>
                  <a:lnTo>
                    <a:pt x="378" y="350"/>
                  </a:lnTo>
                  <a:lnTo>
                    <a:pt x="394" y="352"/>
                  </a:lnTo>
                  <a:lnTo>
                    <a:pt x="408" y="358"/>
                  </a:lnTo>
                  <a:lnTo>
                    <a:pt x="422" y="364"/>
                  </a:lnTo>
                  <a:lnTo>
                    <a:pt x="434" y="374"/>
                  </a:lnTo>
                  <a:lnTo>
                    <a:pt x="444" y="386"/>
                  </a:lnTo>
                  <a:lnTo>
                    <a:pt x="452" y="398"/>
                  </a:lnTo>
                  <a:lnTo>
                    <a:pt x="456" y="412"/>
                  </a:lnTo>
                  <a:lnTo>
                    <a:pt x="458" y="426"/>
                  </a:lnTo>
                  <a:lnTo>
                    <a:pt x="458" y="426"/>
                  </a:lnTo>
                  <a:lnTo>
                    <a:pt x="458" y="438"/>
                  </a:lnTo>
                  <a:lnTo>
                    <a:pt x="456" y="448"/>
                  </a:lnTo>
                  <a:lnTo>
                    <a:pt x="452" y="458"/>
                  </a:lnTo>
                  <a:lnTo>
                    <a:pt x="446" y="470"/>
                  </a:lnTo>
                  <a:lnTo>
                    <a:pt x="596" y="470"/>
                  </a:lnTo>
                  <a:lnTo>
                    <a:pt x="594" y="288"/>
                  </a:lnTo>
                  <a:lnTo>
                    <a:pt x="594" y="288"/>
                  </a:lnTo>
                  <a:lnTo>
                    <a:pt x="596" y="280"/>
                  </a:lnTo>
                  <a:lnTo>
                    <a:pt x="600" y="274"/>
                  </a:lnTo>
                  <a:lnTo>
                    <a:pt x="600" y="274"/>
                  </a:lnTo>
                  <a:lnTo>
                    <a:pt x="608" y="270"/>
                  </a:lnTo>
                  <a:lnTo>
                    <a:pt x="615" y="270"/>
                  </a:lnTo>
                  <a:lnTo>
                    <a:pt x="621" y="270"/>
                  </a:lnTo>
                  <a:lnTo>
                    <a:pt x="621" y="270"/>
                  </a:lnTo>
                  <a:lnTo>
                    <a:pt x="627" y="272"/>
                  </a:lnTo>
                  <a:lnTo>
                    <a:pt x="631" y="274"/>
                  </a:lnTo>
                  <a:lnTo>
                    <a:pt x="631" y="274"/>
                  </a:lnTo>
                  <a:lnTo>
                    <a:pt x="641" y="282"/>
                  </a:lnTo>
                  <a:lnTo>
                    <a:pt x="651" y="290"/>
                  </a:lnTo>
                  <a:lnTo>
                    <a:pt x="663" y="294"/>
                  </a:lnTo>
                  <a:lnTo>
                    <a:pt x="675" y="296"/>
                  </a:lnTo>
                  <a:lnTo>
                    <a:pt x="675" y="296"/>
                  </a:lnTo>
                  <a:lnTo>
                    <a:pt x="683" y="296"/>
                  </a:lnTo>
                  <a:lnTo>
                    <a:pt x="689" y="294"/>
                  </a:lnTo>
                  <a:lnTo>
                    <a:pt x="697" y="290"/>
                  </a:lnTo>
                  <a:lnTo>
                    <a:pt x="703" y="284"/>
                  </a:lnTo>
                  <a:lnTo>
                    <a:pt x="707" y="278"/>
                  </a:lnTo>
                  <a:lnTo>
                    <a:pt x="711" y="272"/>
                  </a:lnTo>
                  <a:lnTo>
                    <a:pt x="713" y="262"/>
                  </a:lnTo>
                  <a:lnTo>
                    <a:pt x="715" y="254"/>
                  </a:lnTo>
                  <a:lnTo>
                    <a:pt x="715" y="252"/>
                  </a:lnTo>
                  <a:lnTo>
                    <a:pt x="715" y="252"/>
                  </a:lnTo>
                  <a:lnTo>
                    <a:pt x="713" y="242"/>
                  </a:lnTo>
                  <a:lnTo>
                    <a:pt x="711" y="234"/>
                  </a:lnTo>
                  <a:lnTo>
                    <a:pt x="709" y="226"/>
                  </a:lnTo>
                  <a:lnTo>
                    <a:pt x="703" y="220"/>
                  </a:lnTo>
                  <a:lnTo>
                    <a:pt x="699" y="214"/>
                  </a:lnTo>
                  <a:lnTo>
                    <a:pt x="693" y="210"/>
                  </a:lnTo>
                  <a:lnTo>
                    <a:pt x="685" y="208"/>
                  </a:lnTo>
                  <a:lnTo>
                    <a:pt x="677" y="206"/>
                  </a:lnTo>
                  <a:lnTo>
                    <a:pt x="677" y="206"/>
                  </a:lnTo>
                  <a:lnTo>
                    <a:pt x="667" y="208"/>
                  </a:lnTo>
                  <a:lnTo>
                    <a:pt x="657" y="210"/>
                  </a:lnTo>
                  <a:lnTo>
                    <a:pt x="645" y="216"/>
                  </a:lnTo>
                  <a:lnTo>
                    <a:pt x="633" y="226"/>
                  </a:lnTo>
                  <a:lnTo>
                    <a:pt x="633" y="226"/>
                  </a:lnTo>
                  <a:lnTo>
                    <a:pt x="627" y="228"/>
                  </a:lnTo>
                  <a:lnTo>
                    <a:pt x="621" y="230"/>
                  </a:lnTo>
                  <a:lnTo>
                    <a:pt x="621" y="230"/>
                  </a:lnTo>
                  <a:lnTo>
                    <a:pt x="621" y="230"/>
                  </a:lnTo>
                  <a:lnTo>
                    <a:pt x="615" y="230"/>
                  </a:lnTo>
                  <a:lnTo>
                    <a:pt x="615" y="230"/>
                  </a:lnTo>
                  <a:lnTo>
                    <a:pt x="606" y="228"/>
                  </a:lnTo>
                  <a:lnTo>
                    <a:pt x="600" y="224"/>
                  </a:lnTo>
                  <a:lnTo>
                    <a:pt x="596" y="218"/>
                  </a:lnTo>
                  <a:lnTo>
                    <a:pt x="594" y="212"/>
                  </a:lnTo>
                  <a:lnTo>
                    <a:pt x="594" y="162"/>
                  </a:lnTo>
                  <a:lnTo>
                    <a:pt x="633" y="162"/>
                  </a:lnTo>
                  <a:lnTo>
                    <a:pt x="633" y="180"/>
                  </a:lnTo>
                  <a:lnTo>
                    <a:pt x="633" y="180"/>
                  </a:lnTo>
                  <a:lnTo>
                    <a:pt x="645" y="176"/>
                  </a:lnTo>
                  <a:lnTo>
                    <a:pt x="655" y="172"/>
                  </a:lnTo>
                  <a:lnTo>
                    <a:pt x="667" y="170"/>
                  </a:lnTo>
                  <a:lnTo>
                    <a:pt x="679" y="170"/>
                  </a:lnTo>
                  <a:lnTo>
                    <a:pt x="679" y="170"/>
                  </a:lnTo>
                  <a:lnTo>
                    <a:pt x="693" y="172"/>
                  </a:lnTo>
                  <a:lnTo>
                    <a:pt x="707" y="176"/>
                  </a:lnTo>
                  <a:lnTo>
                    <a:pt x="719" y="184"/>
                  </a:lnTo>
                  <a:lnTo>
                    <a:pt x="731" y="194"/>
                  </a:lnTo>
                  <a:lnTo>
                    <a:pt x="739" y="206"/>
                  </a:lnTo>
                  <a:lnTo>
                    <a:pt x="747" y="220"/>
                  </a:lnTo>
                  <a:lnTo>
                    <a:pt x="751" y="236"/>
                  </a:lnTo>
                  <a:lnTo>
                    <a:pt x="753" y="252"/>
                  </a:lnTo>
                  <a:lnTo>
                    <a:pt x="751" y="256"/>
                  </a:lnTo>
                  <a:lnTo>
                    <a:pt x="751" y="256"/>
                  </a:lnTo>
                  <a:lnTo>
                    <a:pt x="749" y="272"/>
                  </a:lnTo>
                  <a:lnTo>
                    <a:pt x="745" y="288"/>
                  </a:lnTo>
                  <a:lnTo>
                    <a:pt x="737" y="300"/>
                  </a:lnTo>
                  <a:lnTo>
                    <a:pt x="727" y="312"/>
                  </a:lnTo>
                  <a:lnTo>
                    <a:pt x="715" y="322"/>
                  </a:lnTo>
                  <a:lnTo>
                    <a:pt x="703" y="328"/>
                  </a:lnTo>
                  <a:lnTo>
                    <a:pt x="689" y="332"/>
                  </a:lnTo>
                  <a:lnTo>
                    <a:pt x="673" y="334"/>
                  </a:lnTo>
                  <a:lnTo>
                    <a:pt x="673" y="334"/>
                  </a:lnTo>
                  <a:lnTo>
                    <a:pt x="663" y="332"/>
                  </a:lnTo>
                  <a:lnTo>
                    <a:pt x="653" y="330"/>
                  </a:lnTo>
                  <a:lnTo>
                    <a:pt x="643" y="326"/>
                  </a:lnTo>
                  <a:lnTo>
                    <a:pt x="633" y="322"/>
                  </a:lnTo>
                  <a:lnTo>
                    <a:pt x="633" y="488"/>
                  </a:lnTo>
                  <a:lnTo>
                    <a:pt x="633" y="488"/>
                  </a:lnTo>
                  <a:lnTo>
                    <a:pt x="633" y="496"/>
                  </a:lnTo>
                  <a:lnTo>
                    <a:pt x="629" y="502"/>
                  </a:lnTo>
                  <a:lnTo>
                    <a:pt x="629" y="502"/>
                  </a:lnTo>
                  <a:lnTo>
                    <a:pt x="623" y="506"/>
                  </a:lnTo>
                  <a:lnTo>
                    <a:pt x="615" y="506"/>
                  </a:lnTo>
                  <a:lnTo>
                    <a:pt x="615" y="5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94" name="Freeform 25">
              <a:extLst>
                <a:ext uri="{FF2B5EF4-FFF2-40B4-BE49-F238E27FC236}">
                  <a16:creationId xmlns:a16="http://schemas.microsoft.com/office/drawing/2014/main" id="{73A52D6F-172A-4BD0-AB18-F409086A4F7A}"/>
                </a:ext>
              </a:extLst>
            </p:cNvPr>
            <p:cNvSpPr>
              <a:spLocks/>
            </p:cNvSpPr>
            <p:nvPr/>
          </p:nvSpPr>
          <p:spPr bwMode="auto">
            <a:xfrm>
              <a:off x="-10" y="1524"/>
              <a:ext cx="434" cy="628"/>
            </a:xfrm>
            <a:custGeom>
              <a:avLst/>
              <a:gdLst>
                <a:gd name="T0" fmla="*/ 154 w 434"/>
                <a:gd name="T1" fmla="*/ 626 h 628"/>
                <a:gd name="T2" fmla="*/ 114 w 434"/>
                <a:gd name="T3" fmla="*/ 604 h 628"/>
                <a:gd name="T4" fmla="*/ 92 w 434"/>
                <a:gd name="T5" fmla="*/ 566 h 628"/>
                <a:gd name="T6" fmla="*/ 90 w 434"/>
                <a:gd name="T7" fmla="*/ 540 h 628"/>
                <a:gd name="T8" fmla="*/ 102 w 434"/>
                <a:gd name="T9" fmla="*/ 508 h 628"/>
                <a:gd name="T10" fmla="*/ 134 w 434"/>
                <a:gd name="T11" fmla="*/ 470 h 628"/>
                <a:gd name="T12" fmla="*/ 146 w 434"/>
                <a:gd name="T13" fmla="*/ 476 h 628"/>
                <a:gd name="T14" fmla="*/ 152 w 434"/>
                <a:gd name="T15" fmla="*/ 490 h 628"/>
                <a:gd name="T16" fmla="*/ 150 w 434"/>
                <a:gd name="T17" fmla="*/ 502 h 628"/>
                <a:gd name="T18" fmla="*/ 140 w 434"/>
                <a:gd name="T19" fmla="*/ 516 h 628"/>
                <a:gd name="T20" fmla="*/ 126 w 434"/>
                <a:gd name="T21" fmla="*/ 552 h 628"/>
                <a:gd name="T22" fmla="*/ 130 w 434"/>
                <a:gd name="T23" fmla="*/ 566 h 628"/>
                <a:gd name="T24" fmla="*/ 146 w 434"/>
                <a:gd name="T25" fmla="*/ 582 h 628"/>
                <a:gd name="T26" fmla="*/ 172 w 434"/>
                <a:gd name="T27" fmla="*/ 590 h 628"/>
                <a:gd name="T28" fmla="*/ 182 w 434"/>
                <a:gd name="T29" fmla="*/ 588 h 628"/>
                <a:gd name="T30" fmla="*/ 204 w 434"/>
                <a:gd name="T31" fmla="*/ 578 h 628"/>
                <a:gd name="T32" fmla="*/ 216 w 434"/>
                <a:gd name="T33" fmla="*/ 560 h 628"/>
                <a:gd name="T34" fmla="*/ 214 w 434"/>
                <a:gd name="T35" fmla="*/ 540 h 628"/>
                <a:gd name="T36" fmla="*/ 196 w 434"/>
                <a:gd name="T37" fmla="*/ 508 h 628"/>
                <a:gd name="T38" fmla="*/ 192 w 434"/>
                <a:gd name="T39" fmla="*/ 496 h 628"/>
                <a:gd name="T40" fmla="*/ 192 w 434"/>
                <a:gd name="T41" fmla="*/ 480 h 628"/>
                <a:gd name="T42" fmla="*/ 202 w 434"/>
                <a:gd name="T43" fmla="*/ 470 h 628"/>
                <a:gd name="T44" fmla="*/ 210 w 434"/>
                <a:gd name="T45" fmla="*/ 468 h 628"/>
                <a:gd name="T46" fmla="*/ 396 w 434"/>
                <a:gd name="T47" fmla="*/ 324 h 628"/>
                <a:gd name="T48" fmla="*/ 362 w 434"/>
                <a:gd name="T49" fmla="*/ 336 h 628"/>
                <a:gd name="T50" fmla="*/ 336 w 434"/>
                <a:gd name="T51" fmla="*/ 336 h 628"/>
                <a:gd name="T52" fmla="*/ 298 w 434"/>
                <a:gd name="T53" fmla="*/ 314 h 628"/>
                <a:gd name="T54" fmla="*/ 276 w 434"/>
                <a:gd name="T55" fmla="*/ 274 h 628"/>
                <a:gd name="T56" fmla="*/ 274 w 434"/>
                <a:gd name="T57" fmla="*/ 254 h 628"/>
                <a:gd name="T58" fmla="*/ 288 w 434"/>
                <a:gd name="T59" fmla="*/ 208 h 628"/>
                <a:gd name="T60" fmla="*/ 320 w 434"/>
                <a:gd name="T61" fmla="*/ 180 h 628"/>
                <a:gd name="T62" fmla="*/ 350 w 434"/>
                <a:gd name="T63" fmla="*/ 172 h 628"/>
                <a:gd name="T64" fmla="*/ 384 w 434"/>
                <a:gd name="T65" fmla="*/ 180 h 628"/>
                <a:gd name="T66" fmla="*/ 432 w 434"/>
                <a:gd name="T67" fmla="*/ 0 h 628"/>
                <a:gd name="T68" fmla="*/ 432 w 434"/>
                <a:gd name="T69" fmla="*/ 224 h 628"/>
                <a:gd name="T70" fmla="*/ 420 w 434"/>
                <a:gd name="T71" fmla="*/ 234 h 628"/>
                <a:gd name="T72" fmla="*/ 406 w 434"/>
                <a:gd name="T73" fmla="*/ 236 h 628"/>
                <a:gd name="T74" fmla="*/ 394 w 434"/>
                <a:gd name="T75" fmla="*/ 230 h 628"/>
                <a:gd name="T76" fmla="*/ 362 w 434"/>
                <a:gd name="T77" fmla="*/ 212 h 628"/>
                <a:gd name="T78" fmla="*/ 350 w 434"/>
                <a:gd name="T79" fmla="*/ 210 h 628"/>
                <a:gd name="T80" fmla="*/ 334 w 434"/>
                <a:gd name="T81" fmla="*/ 214 h 628"/>
                <a:gd name="T82" fmla="*/ 318 w 434"/>
                <a:gd name="T83" fmla="*/ 230 h 628"/>
                <a:gd name="T84" fmla="*/ 312 w 434"/>
                <a:gd name="T85" fmla="*/ 254 h 628"/>
                <a:gd name="T86" fmla="*/ 312 w 434"/>
                <a:gd name="T87" fmla="*/ 266 h 628"/>
                <a:gd name="T88" fmla="*/ 324 w 434"/>
                <a:gd name="T89" fmla="*/ 288 h 628"/>
                <a:gd name="T90" fmla="*/ 342 w 434"/>
                <a:gd name="T91" fmla="*/ 300 h 628"/>
                <a:gd name="T92" fmla="*/ 350 w 434"/>
                <a:gd name="T93" fmla="*/ 300 h 628"/>
                <a:gd name="T94" fmla="*/ 374 w 434"/>
                <a:gd name="T95" fmla="*/ 294 h 628"/>
                <a:gd name="T96" fmla="*/ 394 w 434"/>
                <a:gd name="T97" fmla="*/ 280 h 628"/>
                <a:gd name="T98" fmla="*/ 414 w 434"/>
                <a:gd name="T99" fmla="*/ 274 h 628"/>
                <a:gd name="T100" fmla="*/ 428 w 434"/>
                <a:gd name="T101" fmla="*/ 280 h 628"/>
                <a:gd name="T102" fmla="*/ 434 w 434"/>
                <a:gd name="T103" fmla="*/ 294 h 628"/>
                <a:gd name="T104" fmla="*/ 432 w 434"/>
                <a:gd name="T105" fmla="*/ 494 h 628"/>
                <a:gd name="T106" fmla="*/ 422 w 434"/>
                <a:gd name="T107" fmla="*/ 506 h 628"/>
                <a:gd name="T108" fmla="*/ 240 w 434"/>
                <a:gd name="T109" fmla="*/ 506 h 628"/>
                <a:gd name="T110" fmla="*/ 254 w 434"/>
                <a:gd name="T111" fmla="*/ 540 h 628"/>
                <a:gd name="T112" fmla="*/ 252 w 434"/>
                <a:gd name="T113" fmla="*/ 566 h 628"/>
                <a:gd name="T114" fmla="*/ 232 w 434"/>
                <a:gd name="T115" fmla="*/ 604 h 628"/>
                <a:gd name="T116" fmla="*/ 190 w 434"/>
                <a:gd name="T117" fmla="*/ 626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4" h="628">
                  <a:moveTo>
                    <a:pt x="170" y="628"/>
                  </a:moveTo>
                  <a:lnTo>
                    <a:pt x="170" y="628"/>
                  </a:lnTo>
                  <a:lnTo>
                    <a:pt x="154" y="626"/>
                  </a:lnTo>
                  <a:lnTo>
                    <a:pt x="138" y="620"/>
                  </a:lnTo>
                  <a:lnTo>
                    <a:pt x="126" y="614"/>
                  </a:lnTo>
                  <a:lnTo>
                    <a:pt x="114" y="604"/>
                  </a:lnTo>
                  <a:lnTo>
                    <a:pt x="104" y="594"/>
                  </a:lnTo>
                  <a:lnTo>
                    <a:pt x="96" y="580"/>
                  </a:lnTo>
                  <a:lnTo>
                    <a:pt x="92" y="566"/>
                  </a:lnTo>
                  <a:lnTo>
                    <a:pt x="90" y="552"/>
                  </a:lnTo>
                  <a:lnTo>
                    <a:pt x="90" y="552"/>
                  </a:lnTo>
                  <a:lnTo>
                    <a:pt x="90" y="540"/>
                  </a:lnTo>
                  <a:lnTo>
                    <a:pt x="92" y="530"/>
                  </a:lnTo>
                  <a:lnTo>
                    <a:pt x="96" y="518"/>
                  </a:lnTo>
                  <a:lnTo>
                    <a:pt x="102" y="508"/>
                  </a:lnTo>
                  <a:lnTo>
                    <a:pt x="0" y="508"/>
                  </a:lnTo>
                  <a:lnTo>
                    <a:pt x="0" y="470"/>
                  </a:lnTo>
                  <a:lnTo>
                    <a:pt x="134" y="470"/>
                  </a:lnTo>
                  <a:lnTo>
                    <a:pt x="134" y="470"/>
                  </a:lnTo>
                  <a:lnTo>
                    <a:pt x="140" y="472"/>
                  </a:lnTo>
                  <a:lnTo>
                    <a:pt x="146" y="476"/>
                  </a:lnTo>
                  <a:lnTo>
                    <a:pt x="146" y="476"/>
                  </a:lnTo>
                  <a:lnTo>
                    <a:pt x="150" y="482"/>
                  </a:lnTo>
                  <a:lnTo>
                    <a:pt x="152" y="490"/>
                  </a:lnTo>
                  <a:lnTo>
                    <a:pt x="152" y="496"/>
                  </a:lnTo>
                  <a:lnTo>
                    <a:pt x="152" y="496"/>
                  </a:lnTo>
                  <a:lnTo>
                    <a:pt x="150" y="502"/>
                  </a:lnTo>
                  <a:lnTo>
                    <a:pt x="146" y="508"/>
                  </a:lnTo>
                  <a:lnTo>
                    <a:pt x="146" y="508"/>
                  </a:lnTo>
                  <a:lnTo>
                    <a:pt x="140" y="516"/>
                  </a:lnTo>
                  <a:lnTo>
                    <a:pt x="134" y="528"/>
                  </a:lnTo>
                  <a:lnTo>
                    <a:pt x="128" y="538"/>
                  </a:lnTo>
                  <a:lnTo>
                    <a:pt x="126" y="552"/>
                  </a:lnTo>
                  <a:lnTo>
                    <a:pt x="126" y="552"/>
                  </a:lnTo>
                  <a:lnTo>
                    <a:pt x="128" y="560"/>
                  </a:lnTo>
                  <a:lnTo>
                    <a:pt x="130" y="566"/>
                  </a:lnTo>
                  <a:lnTo>
                    <a:pt x="134" y="572"/>
                  </a:lnTo>
                  <a:lnTo>
                    <a:pt x="140" y="578"/>
                  </a:lnTo>
                  <a:lnTo>
                    <a:pt x="146" y="582"/>
                  </a:lnTo>
                  <a:lnTo>
                    <a:pt x="154" y="586"/>
                  </a:lnTo>
                  <a:lnTo>
                    <a:pt x="162" y="588"/>
                  </a:lnTo>
                  <a:lnTo>
                    <a:pt x="172" y="590"/>
                  </a:lnTo>
                  <a:lnTo>
                    <a:pt x="174" y="590"/>
                  </a:lnTo>
                  <a:lnTo>
                    <a:pt x="174" y="590"/>
                  </a:lnTo>
                  <a:lnTo>
                    <a:pt x="182" y="588"/>
                  </a:lnTo>
                  <a:lnTo>
                    <a:pt x="190" y="586"/>
                  </a:lnTo>
                  <a:lnTo>
                    <a:pt x="198" y="582"/>
                  </a:lnTo>
                  <a:lnTo>
                    <a:pt x="204" y="578"/>
                  </a:lnTo>
                  <a:lnTo>
                    <a:pt x="210" y="572"/>
                  </a:lnTo>
                  <a:lnTo>
                    <a:pt x="214" y="566"/>
                  </a:lnTo>
                  <a:lnTo>
                    <a:pt x="216" y="560"/>
                  </a:lnTo>
                  <a:lnTo>
                    <a:pt x="216" y="552"/>
                  </a:lnTo>
                  <a:lnTo>
                    <a:pt x="216" y="552"/>
                  </a:lnTo>
                  <a:lnTo>
                    <a:pt x="214" y="540"/>
                  </a:lnTo>
                  <a:lnTo>
                    <a:pt x="210" y="528"/>
                  </a:lnTo>
                  <a:lnTo>
                    <a:pt x="204" y="516"/>
                  </a:lnTo>
                  <a:lnTo>
                    <a:pt x="196" y="508"/>
                  </a:lnTo>
                  <a:lnTo>
                    <a:pt x="196" y="508"/>
                  </a:lnTo>
                  <a:lnTo>
                    <a:pt x="192" y="502"/>
                  </a:lnTo>
                  <a:lnTo>
                    <a:pt x="192" y="496"/>
                  </a:lnTo>
                  <a:lnTo>
                    <a:pt x="192" y="488"/>
                  </a:lnTo>
                  <a:lnTo>
                    <a:pt x="192" y="488"/>
                  </a:lnTo>
                  <a:lnTo>
                    <a:pt x="192" y="480"/>
                  </a:lnTo>
                  <a:lnTo>
                    <a:pt x="196" y="474"/>
                  </a:lnTo>
                  <a:lnTo>
                    <a:pt x="196" y="474"/>
                  </a:lnTo>
                  <a:lnTo>
                    <a:pt x="202" y="470"/>
                  </a:lnTo>
                  <a:lnTo>
                    <a:pt x="210" y="468"/>
                  </a:lnTo>
                  <a:lnTo>
                    <a:pt x="210" y="468"/>
                  </a:lnTo>
                  <a:lnTo>
                    <a:pt x="210" y="468"/>
                  </a:lnTo>
                  <a:lnTo>
                    <a:pt x="396" y="470"/>
                  </a:lnTo>
                  <a:lnTo>
                    <a:pt x="396" y="324"/>
                  </a:lnTo>
                  <a:lnTo>
                    <a:pt x="396" y="324"/>
                  </a:lnTo>
                  <a:lnTo>
                    <a:pt x="384" y="330"/>
                  </a:lnTo>
                  <a:lnTo>
                    <a:pt x="374" y="334"/>
                  </a:lnTo>
                  <a:lnTo>
                    <a:pt x="362" y="336"/>
                  </a:lnTo>
                  <a:lnTo>
                    <a:pt x="350" y="338"/>
                  </a:lnTo>
                  <a:lnTo>
                    <a:pt x="350" y="338"/>
                  </a:lnTo>
                  <a:lnTo>
                    <a:pt x="336" y="336"/>
                  </a:lnTo>
                  <a:lnTo>
                    <a:pt x="322" y="332"/>
                  </a:lnTo>
                  <a:lnTo>
                    <a:pt x="308" y="324"/>
                  </a:lnTo>
                  <a:lnTo>
                    <a:pt x="298" y="314"/>
                  </a:lnTo>
                  <a:lnTo>
                    <a:pt x="288" y="302"/>
                  </a:lnTo>
                  <a:lnTo>
                    <a:pt x="282" y="290"/>
                  </a:lnTo>
                  <a:lnTo>
                    <a:pt x="276" y="274"/>
                  </a:lnTo>
                  <a:lnTo>
                    <a:pt x="274" y="258"/>
                  </a:lnTo>
                  <a:lnTo>
                    <a:pt x="274" y="254"/>
                  </a:lnTo>
                  <a:lnTo>
                    <a:pt x="274" y="254"/>
                  </a:lnTo>
                  <a:lnTo>
                    <a:pt x="276" y="238"/>
                  </a:lnTo>
                  <a:lnTo>
                    <a:pt x="280" y="222"/>
                  </a:lnTo>
                  <a:lnTo>
                    <a:pt x="288" y="208"/>
                  </a:lnTo>
                  <a:lnTo>
                    <a:pt x="296" y="196"/>
                  </a:lnTo>
                  <a:lnTo>
                    <a:pt x="308" y="186"/>
                  </a:lnTo>
                  <a:lnTo>
                    <a:pt x="320" y="180"/>
                  </a:lnTo>
                  <a:lnTo>
                    <a:pt x="334" y="174"/>
                  </a:lnTo>
                  <a:lnTo>
                    <a:pt x="350" y="172"/>
                  </a:lnTo>
                  <a:lnTo>
                    <a:pt x="350" y="172"/>
                  </a:lnTo>
                  <a:lnTo>
                    <a:pt x="360" y="174"/>
                  </a:lnTo>
                  <a:lnTo>
                    <a:pt x="372" y="176"/>
                  </a:lnTo>
                  <a:lnTo>
                    <a:pt x="384" y="180"/>
                  </a:lnTo>
                  <a:lnTo>
                    <a:pt x="396" y="186"/>
                  </a:lnTo>
                  <a:lnTo>
                    <a:pt x="394" y="0"/>
                  </a:lnTo>
                  <a:lnTo>
                    <a:pt x="432" y="0"/>
                  </a:lnTo>
                  <a:lnTo>
                    <a:pt x="432" y="216"/>
                  </a:lnTo>
                  <a:lnTo>
                    <a:pt x="432" y="216"/>
                  </a:lnTo>
                  <a:lnTo>
                    <a:pt x="432" y="224"/>
                  </a:lnTo>
                  <a:lnTo>
                    <a:pt x="428" y="230"/>
                  </a:lnTo>
                  <a:lnTo>
                    <a:pt x="428" y="230"/>
                  </a:lnTo>
                  <a:lnTo>
                    <a:pt x="420" y="234"/>
                  </a:lnTo>
                  <a:lnTo>
                    <a:pt x="414" y="236"/>
                  </a:lnTo>
                  <a:lnTo>
                    <a:pt x="406" y="236"/>
                  </a:lnTo>
                  <a:lnTo>
                    <a:pt x="406" y="236"/>
                  </a:lnTo>
                  <a:lnTo>
                    <a:pt x="398" y="234"/>
                  </a:lnTo>
                  <a:lnTo>
                    <a:pt x="394" y="230"/>
                  </a:lnTo>
                  <a:lnTo>
                    <a:pt x="394" y="230"/>
                  </a:lnTo>
                  <a:lnTo>
                    <a:pt x="384" y="224"/>
                  </a:lnTo>
                  <a:lnTo>
                    <a:pt x="374" y="216"/>
                  </a:lnTo>
                  <a:lnTo>
                    <a:pt x="362" y="212"/>
                  </a:lnTo>
                  <a:lnTo>
                    <a:pt x="350" y="210"/>
                  </a:lnTo>
                  <a:lnTo>
                    <a:pt x="350" y="210"/>
                  </a:lnTo>
                  <a:lnTo>
                    <a:pt x="350" y="210"/>
                  </a:lnTo>
                  <a:lnTo>
                    <a:pt x="350" y="210"/>
                  </a:lnTo>
                  <a:lnTo>
                    <a:pt x="342" y="212"/>
                  </a:lnTo>
                  <a:lnTo>
                    <a:pt x="334" y="214"/>
                  </a:lnTo>
                  <a:lnTo>
                    <a:pt x="328" y="218"/>
                  </a:lnTo>
                  <a:lnTo>
                    <a:pt x="322" y="224"/>
                  </a:lnTo>
                  <a:lnTo>
                    <a:pt x="318" y="230"/>
                  </a:lnTo>
                  <a:lnTo>
                    <a:pt x="314" y="238"/>
                  </a:lnTo>
                  <a:lnTo>
                    <a:pt x="312" y="246"/>
                  </a:lnTo>
                  <a:lnTo>
                    <a:pt x="312" y="254"/>
                  </a:lnTo>
                  <a:lnTo>
                    <a:pt x="312" y="256"/>
                  </a:lnTo>
                  <a:lnTo>
                    <a:pt x="312" y="256"/>
                  </a:lnTo>
                  <a:lnTo>
                    <a:pt x="312" y="266"/>
                  </a:lnTo>
                  <a:lnTo>
                    <a:pt x="316" y="274"/>
                  </a:lnTo>
                  <a:lnTo>
                    <a:pt x="318" y="282"/>
                  </a:lnTo>
                  <a:lnTo>
                    <a:pt x="324" y="288"/>
                  </a:lnTo>
                  <a:lnTo>
                    <a:pt x="330" y="292"/>
                  </a:lnTo>
                  <a:lnTo>
                    <a:pt x="336" y="296"/>
                  </a:lnTo>
                  <a:lnTo>
                    <a:pt x="342" y="300"/>
                  </a:lnTo>
                  <a:lnTo>
                    <a:pt x="350" y="300"/>
                  </a:lnTo>
                  <a:lnTo>
                    <a:pt x="350" y="300"/>
                  </a:lnTo>
                  <a:lnTo>
                    <a:pt x="350" y="300"/>
                  </a:lnTo>
                  <a:lnTo>
                    <a:pt x="350" y="300"/>
                  </a:lnTo>
                  <a:lnTo>
                    <a:pt x="362" y="298"/>
                  </a:lnTo>
                  <a:lnTo>
                    <a:pt x="374" y="294"/>
                  </a:lnTo>
                  <a:lnTo>
                    <a:pt x="386" y="286"/>
                  </a:lnTo>
                  <a:lnTo>
                    <a:pt x="394" y="280"/>
                  </a:lnTo>
                  <a:lnTo>
                    <a:pt x="394" y="280"/>
                  </a:lnTo>
                  <a:lnTo>
                    <a:pt x="400" y="276"/>
                  </a:lnTo>
                  <a:lnTo>
                    <a:pt x="406" y="276"/>
                  </a:lnTo>
                  <a:lnTo>
                    <a:pt x="414" y="274"/>
                  </a:lnTo>
                  <a:lnTo>
                    <a:pt x="414" y="274"/>
                  </a:lnTo>
                  <a:lnTo>
                    <a:pt x="422" y="276"/>
                  </a:lnTo>
                  <a:lnTo>
                    <a:pt x="428" y="280"/>
                  </a:lnTo>
                  <a:lnTo>
                    <a:pt x="428" y="280"/>
                  </a:lnTo>
                  <a:lnTo>
                    <a:pt x="432" y="286"/>
                  </a:lnTo>
                  <a:lnTo>
                    <a:pt x="434" y="294"/>
                  </a:lnTo>
                  <a:lnTo>
                    <a:pt x="434" y="488"/>
                  </a:lnTo>
                  <a:lnTo>
                    <a:pt x="434" y="488"/>
                  </a:lnTo>
                  <a:lnTo>
                    <a:pt x="432" y="494"/>
                  </a:lnTo>
                  <a:lnTo>
                    <a:pt x="428" y="500"/>
                  </a:lnTo>
                  <a:lnTo>
                    <a:pt x="428" y="500"/>
                  </a:lnTo>
                  <a:lnTo>
                    <a:pt x="422" y="506"/>
                  </a:lnTo>
                  <a:lnTo>
                    <a:pt x="414" y="506"/>
                  </a:lnTo>
                  <a:lnTo>
                    <a:pt x="240" y="506"/>
                  </a:lnTo>
                  <a:lnTo>
                    <a:pt x="240" y="506"/>
                  </a:lnTo>
                  <a:lnTo>
                    <a:pt x="246" y="518"/>
                  </a:lnTo>
                  <a:lnTo>
                    <a:pt x="250" y="528"/>
                  </a:lnTo>
                  <a:lnTo>
                    <a:pt x="254" y="540"/>
                  </a:lnTo>
                  <a:lnTo>
                    <a:pt x="254" y="552"/>
                  </a:lnTo>
                  <a:lnTo>
                    <a:pt x="254" y="552"/>
                  </a:lnTo>
                  <a:lnTo>
                    <a:pt x="252" y="566"/>
                  </a:lnTo>
                  <a:lnTo>
                    <a:pt x="248" y="580"/>
                  </a:lnTo>
                  <a:lnTo>
                    <a:pt x="240" y="594"/>
                  </a:lnTo>
                  <a:lnTo>
                    <a:pt x="232" y="604"/>
                  </a:lnTo>
                  <a:lnTo>
                    <a:pt x="220" y="614"/>
                  </a:lnTo>
                  <a:lnTo>
                    <a:pt x="206" y="620"/>
                  </a:lnTo>
                  <a:lnTo>
                    <a:pt x="190" y="626"/>
                  </a:lnTo>
                  <a:lnTo>
                    <a:pt x="174" y="628"/>
                  </a:lnTo>
                  <a:lnTo>
                    <a:pt x="170" y="6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95" name="Freeform 26">
              <a:extLst>
                <a:ext uri="{FF2B5EF4-FFF2-40B4-BE49-F238E27FC236}">
                  <a16:creationId xmlns:a16="http://schemas.microsoft.com/office/drawing/2014/main" id="{D3EFE5BF-8252-4D28-AE2E-B0C871B93406}"/>
                </a:ext>
              </a:extLst>
            </p:cNvPr>
            <p:cNvSpPr>
              <a:spLocks/>
            </p:cNvSpPr>
            <p:nvPr/>
          </p:nvSpPr>
          <p:spPr bwMode="auto">
            <a:xfrm>
              <a:off x="-343" y="872"/>
              <a:ext cx="809" cy="600"/>
            </a:xfrm>
            <a:custGeom>
              <a:avLst/>
              <a:gdLst>
                <a:gd name="T0" fmla="*/ 687 w 809"/>
                <a:gd name="T1" fmla="*/ 562 h 600"/>
                <a:gd name="T2" fmla="*/ 625 w 809"/>
                <a:gd name="T3" fmla="*/ 188 h 600"/>
                <a:gd name="T4" fmla="*/ 613 w 809"/>
                <a:gd name="T5" fmla="*/ 184 h 600"/>
                <a:gd name="T6" fmla="*/ 607 w 809"/>
                <a:gd name="T7" fmla="*/ 174 h 600"/>
                <a:gd name="T8" fmla="*/ 593 w 809"/>
                <a:gd name="T9" fmla="*/ 130 h 600"/>
                <a:gd name="T10" fmla="*/ 565 w 809"/>
                <a:gd name="T11" fmla="*/ 96 h 600"/>
                <a:gd name="T12" fmla="*/ 527 w 809"/>
                <a:gd name="T13" fmla="*/ 70 h 600"/>
                <a:gd name="T14" fmla="*/ 479 w 809"/>
                <a:gd name="T15" fmla="*/ 50 h 600"/>
                <a:gd name="T16" fmla="*/ 397 w 809"/>
                <a:gd name="T17" fmla="*/ 40 h 600"/>
                <a:gd name="T18" fmla="*/ 287 w 809"/>
                <a:gd name="T19" fmla="*/ 38 h 600"/>
                <a:gd name="T20" fmla="*/ 246 w 809"/>
                <a:gd name="T21" fmla="*/ 54 h 600"/>
                <a:gd name="T22" fmla="*/ 48 w 809"/>
                <a:gd name="T23" fmla="*/ 244 h 600"/>
                <a:gd name="T24" fmla="*/ 88 w 809"/>
                <a:gd name="T25" fmla="*/ 268 h 600"/>
                <a:gd name="T26" fmla="*/ 140 w 809"/>
                <a:gd name="T27" fmla="*/ 280 h 600"/>
                <a:gd name="T28" fmla="*/ 166 w 809"/>
                <a:gd name="T29" fmla="*/ 274 h 600"/>
                <a:gd name="T30" fmla="*/ 301 w 809"/>
                <a:gd name="T31" fmla="*/ 144 h 600"/>
                <a:gd name="T32" fmla="*/ 307 w 809"/>
                <a:gd name="T33" fmla="*/ 140 h 600"/>
                <a:gd name="T34" fmla="*/ 321 w 809"/>
                <a:gd name="T35" fmla="*/ 136 h 600"/>
                <a:gd name="T36" fmla="*/ 329 w 809"/>
                <a:gd name="T37" fmla="*/ 140 h 600"/>
                <a:gd name="T38" fmla="*/ 335 w 809"/>
                <a:gd name="T39" fmla="*/ 148 h 600"/>
                <a:gd name="T40" fmla="*/ 353 w 809"/>
                <a:gd name="T41" fmla="*/ 184 h 600"/>
                <a:gd name="T42" fmla="*/ 385 w 809"/>
                <a:gd name="T43" fmla="*/ 212 h 600"/>
                <a:gd name="T44" fmla="*/ 423 w 809"/>
                <a:gd name="T45" fmla="*/ 224 h 600"/>
                <a:gd name="T46" fmla="*/ 473 w 809"/>
                <a:gd name="T47" fmla="*/ 218 h 600"/>
                <a:gd name="T48" fmla="*/ 481 w 809"/>
                <a:gd name="T49" fmla="*/ 216 h 600"/>
                <a:gd name="T50" fmla="*/ 531 w 809"/>
                <a:gd name="T51" fmla="*/ 234 h 600"/>
                <a:gd name="T52" fmla="*/ 491 w 809"/>
                <a:gd name="T53" fmla="*/ 252 h 600"/>
                <a:gd name="T54" fmla="*/ 485 w 809"/>
                <a:gd name="T55" fmla="*/ 254 h 600"/>
                <a:gd name="T56" fmla="*/ 441 w 809"/>
                <a:gd name="T57" fmla="*/ 262 h 600"/>
                <a:gd name="T58" fmla="*/ 401 w 809"/>
                <a:gd name="T59" fmla="*/ 258 h 600"/>
                <a:gd name="T60" fmla="*/ 339 w 809"/>
                <a:gd name="T61" fmla="*/ 224 h 600"/>
                <a:gd name="T62" fmla="*/ 200 w 809"/>
                <a:gd name="T63" fmla="*/ 296 h 600"/>
                <a:gd name="T64" fmla="*/ 198 w 809"/>
                <a:gd name="T65" fmla="*/ 298 h 600"/>
                <a:gd name="T66" fmla="*/ 150 w 809"/>
                <a:gd name="T67" fmla="*/ 318 h 600"/>
                <a:gd name="T68" fmla="*/ 102 w 809"/>
                <a:gd name="T69" fmla="*/ 314 h 600"/>
                <a:gd name="T70" fmla="*/ 48 w 809"/>
                <a:gd name="T71" fmla="*/ 290 h 600"/>
                <a:gd name="T72" fmla="*/ 6 w 809"/>
                <a:gd name="T73" fmla="*/ 260 h 600"/>
                <a:gd name="T74" fmla="*/ 0 w 809"/>
                <a:gd name="T75" fmla="*/ 246 h 600"/>
                <a:gd name="T76" fmla="*/ 198 w 809"/>
                <a:gd name="T77" fmla="*/ 42 h 600"/>
                <a:gd name="T78" fmla="*/ 222 w 809"/>
                <a:gd name="T79" fmla="*/ 24 h 600"/>
                <a:gd name="T80" fmla="*/ 262 w 809"/>
                <a:gd name="T81" fmla="*/ 6 h 600"/>
                <a:gd name="T82" fmla="*/ 303 w 809"/>
                <a:gd name="T83" fmla="*/ 0 h 600"/>
                <a:gd name="T84" fmla="*/ 399 w 809"/>
                <a:gd name="T85" fmla="*/ 2 h 600"/>
                <a:gd name="T86" fmla="*/ 483 w 809"/>
                <a:gd name="T87" fmla="*/ 14 h 600"/>
                <a:gd name="T88" fmla="*/ 547 w 809"/>
                <a:gd name="T89" fmla="*/ 36 h 600"/>
                <a:gd name="T90" fmla="*/ 591 w 809"/>
                <a:gd name="T91" fmla="*/ 68 h 600"/>
                <a:gd name="T92" fmla="*/ 621 w 809"/>
                <a:gd name="T93" fmla="*/ 104 h 600"/>
                <a:gd name="T94" fmla="*/ 789 w 809"/>
                <a:gd name="T95" fmla="*/ 152 h 600"/>
                <a:gd name="T96" fmla="*/ 803 w 809"/>
                <a:gd name="T97" fmla="*/ 156 h 600"/>
                <a:gd name="T98" fmla="*/ 809 w 809"/>
                <a:gd name="T99" fmla="*/ 580 h 600"/>
                <a:gd name="T100" fmla="*/ 803 w 809"/>
                <a:gd name="T101" fmla="*/ 594 h 600"/>
                <a:gd name="T102" fmla="*/ 789 w 809"/>
                <a:gd name="T10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600">
                  <a:moveTo>
                    <a:pt x="789" y="600"/>
                  </a:moveTo>
                  <a:lnTo>
                    <a:pt x="687" y="600"/>
                  </a:lnTo>
                  <a:lnTo>
                    <a:pt x="687" y="562"/>
                  </a:lnTo>
                  <a:lnTo>
                    <a:pt x="771" y="562"/>
                  </a:lnTo>
                  <a:lnTo>
                    <a:pt x="771" y="188"/>
                  </a:lnTo>
                  <a:lnTo>
                    <a:pt x="625" y="188"/>
                  </a:lnTo>
                  <a:lnTo>
                    <a:pt x="625" y="188"/>
                  </a:lnTo>
                  <a:lnTo>
                    <a:pt x="619" y="188"/>
                  </a:lnTo>
                  <a:lnTo>
                    <a:pt x="613" y="184"/>
                  </a:lnTo>
                  <a:lnTo>
                    <a:pt x="609" y="180"/>
                  </a:lnTo>
                  <a:lnTo>
                    <a:pt x="607" y="174"/>
                  </a:lnTo>
                  <a:lnTo>
                    <a:pt x="607" y="174"/>
                  </a:lnTo>
                  <a:lnTo>
                    <a:pt x="603" y="158"/>
                  </a:lnTo>
                  <a:lnTo>
                    <a:pt x="599" y="144"/>
                  </a:lnTo>
                  <a:lnTo>
                    <a:pt x="593" y="130"/>
                  </a:lnTo>
                  <a:lnTo>
                    <a:pt x="585" y="118"/>
                  </a:lnTo>
                  <a:lnTo>
                    <a:pt x="575" y="106"/>
                  </a:lnTo>
                  <a:lnTo>
                    <a:pt x="565" y="96"/>
                  </a:lnTo>
                  <a:lnTo>
                    <a:pt x="555" y="86"/>
                  </a:lnTo>
                  <a:lnTo>
                    <a:pt x="541" y="78"/>
                  </a:lnTo>
                  <a:lnTo>
                    <a:pt x="527" y="70"/>
                  </a:lnTo>
                  <a:lnTo>
                    <a:pt x="513" y="62"/>
                  </a:lnTo>
                  <a:lnTo>
                    <a:pt x="497" y="56"/>
                  </a:lnTo>
                  <a:lnTo>
                    <a:pt x="479" y="50"/>
                  </a:lnTo>
                  <a:lnTo>
                    <a:pt x="439" y="44"/>
                  </a:lnTo>
                  <a:lnTo>
                    <a:pt x="397" y="40"/>
                  </a:lnTo>
                  <a:lnTo>
                    <a:pt x="397" y="40"/>
                  </a:lnTo>
                  <a:lnTo>
                    <a:pt x="327" y="38"/>
                  </a:lnTo>
                  <a:lnTo>
                    <a:pt x="287" y="38"/>
                  </a:lnTo>
                  <a:lnTo>
                    <a:pt x="287" y="38"/>
                  </a:lnTo>
                  <a:lnTo>
                    <a:pt x="275" y="42"/>
                  </a:lnTo>
                  <a:lnTo>
                    <a:pt x="264" y="44"/>
                  </a:lnTo>
                  <a:lnTo>
                    <a:pt x="246" y="54"/>
                  </a:lnTo>
                  <a:lnTo>
                    <a:pt x="232" y="62"/>
                  </a:lnTo>
                  <a:lnTo>
                    <a:pt x="224" y="68"/>
                  </a:lnTo>
                  <a:lnTo>
                    <a:pt x="48" y="244"/>
                  </a:lnTo>
                  <a:lnTo>
                    <a:pt x="48" y="244"/>
                  </a:lnTo>
                  <a:lnTo>
                    <a:pt x="72" y="260"/>
                  </a:lnTo>
                  <a:lnTo>
                    <a:pt x="88" y="268"/>
                  </a:lnTo>
                  <a:lnTo>
                    <a:pt x="106" y="276"/>
                  </a:lnTo>
                  <a:lnTo>
                    <a:pt x="122" y="280"/>
                  </a:lnTo>
                  <a:lnTo>
                    <a:pt x="140" y="280"/>
                  </a:lnTo>
                  <a:lnTo>
                    <a:pt x="150" y="280"/>
                  </a:lnTo>
                  <a:lnTo>
                    <a:pt x="158" y="278"/>
                  </a:lnTo>
                  <a:lnTo>
                    <a:pt x="166" y="274"/>
                  </a:lnTo>
                  <a:lnTo>
                    <a:pt x="174" y="268"/>
                  </a:lnTo>
                  <a:lnTo>
                    <a:pt x="301" y="144"/>
                  </a:lnTo>
                  <a:lnTo>
                    <a:pt x="301" y="144"/>
                  </a:lnTo>
                  <a:lnTo>
                    <a:pt x="303" y="142"/>
                  </a:lnTo>
                  <a:lnTo>
                    <a:pt x="303" y="142"/>
                  </a:lnTo>
                  <a:lnTo>
                    <a:pt x="307" y="140"/>
                  </a:lnTo>
                  <a:lnTo>
                    <a:pt x="311" y="138"/>
                  </a:lnTo>
                  <a:lnTo>
                    <a:pt x="315" y="136"/>
                  </a:lnTo>
                  <a:lnTo>
                    <a:pt x="321" y="136"/>
                  </a:lnTo>
                  <a:lnTo>
                    <a:pt x="321" y="136"/>
                  </a:lnTo>
                  <a:lnTo>
                    <a:pt x="325" y="138"/>
                  </a:lnTo>
                  <a:lnTo>
                    <a:pt x="329" y="140"/>
                  </a:lnTo>
                  <a:lnTo>
                    <a:pt x="333" y="144"/>
                  </a:lnTo>
                  <a:lnTo>
                    <a:pt x="335" y="148"/>
                  </a:lnTo>
                  <a:lnTo>
                    <a:pt x="335" y="148"/>
                  </a:lnTo>
                  <a:lnTo>
                    <a:pt x="337" y="156"/>
                  </a:lnTo>
                  <a:lnTo>
                    <a:pt x="343" y="168"/>
                  </a:lnTo>
                  <a:lnTo>
                    <a:pt x="353" y="184"/>
                  </a:lnTo>
                  <a:lnTo>
                    <a:pt x="367" y="198"/>
                  </a:lnTo>
                  <a:lnTo>
                    <a:pt x="375" y="206"/>
                  </a:lnTo>
                  <a:lnTo>
                    <a:pt x="385" y="212"/>
                  </a:lnTo>
                  <a:lnTo>
                    <a:pt x="397" y="218"/>
                  </a:lnTo>
                  <a:lnTo>
                    <a:pt x="409" y="222"/>
                  </a:lnTo>
                  <a:lnTo>
                    <a:pt x="423" y="224"/>
                  </a:lnTo>
                  <a:lnTo>
                    <a:pt x="439" y="224"/>
                  </a:lnTo>
                  <a:lnTo>
                    <a:pt x="455" y="222"/>
                  </a:lnTo>
                  <a:lnTo>
                    <a:pt x="473" y="218"/>
                  </a:lnTo>
                  <a:lnTo>
                    <a:pt x="473" y="218"/>
                  </a:lnTo>
                  <a:lnTo>
                    <a:pt x="481" y="216"/>
                  </a:lnTo>
                  <a:lnTo>
                    <a:pt x="481" y="216"/>
                  </a:lnTo>
                  <a:lnTo>
                    <a:pt x="497" y="210"/>
                  </a:lnTo>
                  <a:lnTo>
                    <a:pt x="511" y="202"/>
                  </a:lnTo>
                  <a:lnTo>
                    <a:pt x="531" y="234"/>
                  </a:lnTo>
                  <a:lnTo>
                    <a:pt x="531" y="234"/>
                  </a:lnTo>
                  <a:lnTo>
                    <a:pt x="513" y="244"/>
                  </a:lnTo>
                  <a:lnTo>
                    <a:pt x="491" y="252"/>
                  </a:lnTo>
                  <a:lnTo>
                    <a:pt x="491" y="252"/>
                  </a:lnTo>
                  <a:lnTo>
                    <a:pt x="485" y="254"/>
                  </a:lnTo>
                  <a:lnTo>
                    <a:pt x="485" y="254"/>
                  </a:lnTo>
                  <a:lnTo>
                    <a:pt x="469" y="258"/>
                  </a:lnTo>
                  <a:lnTo>
                    <a:pt x="455" y="260"/>
                  </a:lnTo>
                  <a:lnTo>
                    <a:pt x="441" y="262"/>
                  </a:lnTo>
                  <a:lnTo>
                    <a:pt x="427" y="262"/>
                  </a:lnTo>
                  <a:lnTo>
                    <a:pt x="413" y="260"/>
                  </a:lnTo>
                  <a:lnTo>
                    <a:pt x="401" y="258"/>
                  </a:lnTo>
                  <a:lnTo>
                    <a:pt x="377" y="250"/>
                  </a:lnTo>
                  <a:lnTo>
                    <a:pt x="357" y="238"/>
                  </a:lnTo>
                  <a:lnTo>
                    <a:pt x="339" y="224"/>
                  </a:lnTo>
                  <a:lnTo>
                    <a:pt x="323" y="206"/>
                  </a:lnTo>
                  <a:lnTo>
                    <a:pt x="311" y="186"/>
                  </a:lnTo>
                  <a:lnTo>
                    <a:pt x="200" y="296"/>
                  </a:lnTo>
                  <a:lnTo>
                    <a:pt x="200" y="296"/>
                  </a:lnTo>
                  <a:lnTo>
                    <a:pt x="198" y="298"/>
                  </a:lnTo>
                  <a:lnTo>
                    <a:pt x="198" y="298"/>
                  </a:lnTo>
                  <a:lnTo>
                    <a:pt x="182" y="308"/>
                  </a:lnTo>
                  <a:lnTo>
                    <a:pt x="166" y="314"/>
                  </a:lnTo>
                  <a:lnTo>
                    <a:pt x="150" y="318"/>
                  </a:lnTo>
                  <a:lnTo>
                    <a:pt x="134" y="318"/>
                  </a:lnTo>
                  <a:lnTo>
                    <a:pt x="118" y="316"/>
                  </a:lnTo>
                  <a:lnTo>
                    <a:pt x="102" y="314"/>
                  </a:lnTo>
                  <a:lnTo>
                    <a:pt x="88" y="308"/>
                  </a:lnTo>
                  <a:lnTo>
                    <a:pt x="74" y="302"/>
                  </a:lnTo>
                  <a:lnTo>
                    <a:pt x="48" y="290"/>
                  </a:lnTo>
                  <a:lnTo>
                    <a:pt x="28" y="276"/>
                  </a:lnTo>
                  <a:lnTo>
                    <a:pt x="6" y="260"/>
                  </a:lnTo>
                  <a:lnTo>
                    <a:pt x="6" y="260"/>
                  </a:lnTo>
                  <a:lnTo>
                    <a:pt x="2" y="254"/>
                  </a:lnTo>
                  <a:lnTo>
                    <a:pt x="0" y="246"/>
                  </a:lnTo>
                  <a:lnTo>
                    <a:pt x="0" y="246"/>
                  </a:lnTo>
                  <a:lnTo>
                    <a:pt x="2" y="238"/>
                  </a:lnTo>
                  <a:lnTo>
                    <a:pt x="6" y="232"/>
                  </a:lnTo>
                  <a:lnTo>
                    <a:pt x="198" y="42"/>
                  </a:lnTo>
                  <a:lnTo>
                    <a:pt x="198" y="42"/>
                  </a:lnTo>
                  <a:lnTo>
                    <a:pt x="204" y="36"/>
                  </a:lnTo>
                  <a:lnTo>
                    <a:pt x="222" y="24"/>
                  </a:lnTo>
                  <a:lnTo>
                    <a:pt x="234" y="18"/>
                  </a:lnTo>
                  <a:lnTo>
                    <a:pt x="248" y="10"/>
                  </a:lnTo>
                  <a:lnTo>
                    <a:pt x="262" y="6"/>
                  </a:lnTo>
                  <a:lnTo>
                    <a:pt x="281" y="2"/>
                  </a:lnTo>
                  <a:lnTo>
                    <a:pt x="281" y="2"/>
                  </a:lnTo>
                  <a:lnTo>
                    <a:pt x="303" y="0"/>
                  </a:lnTo>
                  <a:lnTo>
                    <a:pt x="339" y="2"/>
                  </a:lnTo>
                  <a:lnTo>
                    <a:pt x="399" y="2"/>
                  </a:lnTo>
                  <a:lnTo>
                    <a:pt x="399" y="2"/>
                  </a:lnTo>
                  <a:lnTo>
                    <a:pt x="429" y="4"/>
                  </a:lnTo>
                  <a:lnTo>
                    <a:pt x="457" y="8"/>
                  </a:lnTo>
                  <a:lnTo>
                    <a:pt x="483" y="14"/>
                  </a:lnTo>
                  <a:lnTo>
                    <a:pt x="507" y="20"/>
                  </a:lnTo>
                  <a:lnTo>
                    <a:pt x="529" y="28"/>
                  </a:lnTo>
                  <a:lnTo>
                    <a:pt x="547" y="36"/>
                  </a:lnTo>
                  <a:lnTo>
                    <a:pt x="563" y="46"/>
                  </a:lnTo>
                  <a:lnTo>
                    <a:pt x="579" y="58"/>
                  </a:lnTo>
                  <a:lnTo>
                    <a:pt x="591" y="68"/>
                  </a:lnTo>
                  <a:lnTo>
                    <a:pt x="603" y="80"/>
                  </a:lnTo>
                  <a:lnTo>
                    <a:pt x="613" y="92"/>
                  </a:lnTo>
                  <a:lnTo>
                    <a:pt x="621" y="104"/>
                  </a:lnTo>
                  <a:lnTo>
                    <a:pt x="633" y="128"/>
                  </a:lnTo>
                  <a:lnTo>
                    <a:pt x="641" y="152"/>
                  </a:lnTo>
                  <a:lnTo>
                    <a:pt x="789" y="152"/>
                  </a:lnTo>
                  <a:lnTo>
                    <a:pt x="789" y="152"/>
                  </a:lnTo>
                  <a:lnTo>
                    <a:pt x="797" y="152"/>
                  </a:lnTo>
                  <a:lnTo>
                    <a:pt x="803" y="156"/>
                  </a:lnTo>
                  <a:lnTo>
                    <a:pt x="807" y="162"/>
                  </a:lnTo>
                  <a:lnTo>
                    <a:pt x="809" y="170"/>
                  </a:lnTo>
                  <a:lnTo>
                    <a:pt x="809" y="580"/>
                  </a:lnTo>
                  <a:lnTo>
                    <a:pt x="809" y="580"/>
                  </a:lnTo>
                  <a:lnTo>
                    <a:pt x="807" y="588"/>
                  </a:lnTo>
                  <a:lnTo>
                    <a:pt x="803" y="594"/>
                  </a:lnTo>
                  <a:lnTo>
                    <a:pt x="797" y="598"/>
                  </a:lnTo>
                  <a:lnTo>
                    <a:pt x="789" y="600"/>
                  </a:lnTo>
                  <a:lnTo>
                    <a:pt x="789" y="6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grpSp>
    </p:spTree>
    <p:extLst>
      <p:ext uri="{BB962C8B-B14F-4D97-AF65-F5344CB8AC3E}">
        <p14:creationId xmlns:p14="http://schemas.microsoft.com/office/powerpoint/2010/main" val="67937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25588-94BA-4BF8-9448-FDE1B1D28A97}"/>
              </a:ext>
            </a:extLst>
          </p:cNvPr>
          <p:cNvPicPr>
            <a:picLocks noChangeAspect="1"/>
          </p:cNvPicPr>
          <p:nvPr/>
        </p:nvPicPr>
        <p:blipFill>
          <a:blip r:embed="rId2"/>
          <a:stretch>
            <a:fillRect/>
          </a:stretch>
        </p:blipFill>
        <p:spPr>
          <a:xfrm>
            <a:off x="1572000" y="2886236"/>
            <a:ext cx="6000000" cy="1485714"/>
          </a:xfrm>
          <a:prstGeom prst="rect">
            <a:avLst/>
          </a:prstGeom>
          <a:effectLst>
            <a:outerShdw blurRad="63500" sx="102000" sy="102000" algn="ctr" rotWithShape="0">
              <a:prstClr val="black">
                <a:alpha val="40000"/>
              </a:prstClr>
            </a:outerShdw>
          </a:effectLst>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PO line management – survey summary </a:t>
            </a:r>
          </a:p>
        </p:txBody>
      </p:sp>
      <p:sp>
        <p:nvSpPr>
          <p:cNvPr id="4" name="Content Placeholder 5">
            <a:extLst>
              <a:ext uri="{FF2B5EF4-FFF2-40B4-BE49-F238E27FC236}">
                <a16:creationId xmlns:a16="http://schemas.microsoft.com/office/drawing/2014/main" id="{4A3F9695-A35B-400F-950D-69776F06CFCC}"/>
              </a:ext>
            </a:extLst>
          </p:cNvPr>
          <p:cNvSpPr>
            <a:spLocks noGrp="1"/>
          </p:cNvSpPr>
          <p:nvPr>
            <p:ph idx="1"/>
          </p:nvPr>
        </p:nvSpPr>
        <p:spPr>
          <a:xfrm>
            <a:off x="395535" y="771550"/>
            <a:ext cx="8424936" cy="3979385"/>
          </a:xfrm>
        </p:spPr>
        <p:txBody>
          <a:bodyPr/>
          <a:lstStyle/>
          <a:p>
            <a:r>
              <a:rPr lang="en-US" dirty="0"/>
              <a:t>When reviewing the </a:t>
            </a:r>
            <a:r>
              <a:rPr lang="en-US" b="1" dirty="0"/>
              <a:t>PO line search results</a:t>
            </a:r>
            <a:r>
              <a:rPr lang="en-US" dirty="0"/>
              <a:t>, Alma presents general bibliographic and order information. Is there any </a:t>
            </a:r>
            <a:r>
              <a:rPr lang="en-US" b="1" dirty="0"/>
              <a:t>additional information </a:t>
            </a:r>
            <a:r>
              <a:rPr lang="en-US" dirty="0"/>
              <a:t>which needs to be added in order to improve the efficiency of the person reviewing the PO line search result?</a:t>
            </a:r>
          </a:p>
          <a:p>
            <a:endParaRPr lang="en-US" dirty="0"/>
          </a:p>
        </p:txBody>
      </p:sp>
      <p:sp>
        <p:nvSpPr>
          <p:cNvPr id="6" name="Rectangle 5">
            <a:extLst>
              <a:ext uri="{FF2B5EF4-FFF2-40B4-BE49-F238E27FC236}">
                <a16:creationId xmlns:a16="http://schemas.microsoft.com/office/drawing/2014/main" id="{E2468DE5-0497-4D89-A10E-9C330A9CB0A7}"/>
              </a:ext>
            </a:extLst>
          </p:cNvPr>
          <p:cNvSpPr/>
          <p:nvPr/>
        </p:nvSpPr>
        <p:spPr>
          <a:xfrm>
            <a:off x="6588224" y="3435846"/>
            <a:ext cx="576064"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Rectangle 7">
            <a:extLst>
              <a:ext uri="{FF2B5EF4-FFF2-40B4-BE49-F238E27FC236}">
                <a16:creationId xmlns:a16="http://schemas.microsoft.com/office/drawing/2014/main" id="{869925B0-F291-4F90-B97E-945F90EDB2BA}"/>
              </a:ext>
            </a:extLst>
          </p:cNvPr>
          <p:cNvSpPr/>
          <p:nvPr/>
        </p:nvSpPr>
        <p:spPr>
          <a:xfrm>
            <a:off x="1572000" y="4114470"/>
            <a:ext cx="1055784" cy="2574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161076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C447A5E9-D139-486D-8D6F-6590747A0B8B}"/>
              </a:ext>
            </a:extLst>
          </p:cNvPr>
          <p:cNvSpPr/>
          <p:nvPr/>
        </p:nvSpPr>
        <p:spPr>
          <a:xfrm>
            <a:off x="6977581" y="2637576"/>
            <a:ext cx="2038672" cy="19528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solidFill>
                  <a:srgbClr val="000000"/>
                </a:solidFill>
                <a:latin typeface="Calibri Light" panose="020F0302020204030204" pitchFamily="34" charset="0"/>
                <a:cs typeface="Calibri Light" panose="020F0302020204030204" pitchFamily="34" charset="0"/>
              </a:rPr>
              <a:t>As we see increase use of automated SUSHI harvesting using Alma, enhancing the manual harvesting function will prevent institutions from the need to go to the vendor website in order to retrieve past usage</a:t>
            </a:r>
          </a:p>
        </p:txBody>
      </p:sp>
      <p:sp>
        <p:nvSpPr>
          <p:cNvPr id="81" name="Rectangle 80">
            <a:extLst>
              <a:ext uri="{FF2B5EF4-FFF2-40B4-BE49-F238E27FC236}">
                <a16:creationId xmlns:a16="http://schemas.microsoft.com/office/drawing/2014/main" id="{789645DC-2C66-4AFD-A660-0A9129EE2514}"/>
              </a:ext>
            </a:extLst>
          </p:cNvPr>
          <p:cNvSpPr/>
          <p:nvPr/>
        </p:nvSpPr>
        <p:spPr>
          <a:xfrm>
            <a:off x="6977581" y="1199520"/>
            <a:ext cx="2041923" cy="1372230"/>
          </a:xfrm>
          <a:prstGeom prst="rect">
            <a:avLst/>
          </a:prstGeom>
          <a:solidFill>
            <a:srgbClr val="486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a:p>
            <a:pPr algn="ctr"/>
            <a:endParaRPr lang="en-US"/>
          </a:p>
          <a:p>
            <a:pPr algn="ctr"/>
            <a:r>
              <a:rPr lang="en-US"/>
              <a:t>Impact</a:t>
            </a:r>
          </a:p>
        </p:txBody>
      </p:sp>
      <p:sp>
        <p:nvSpPr>
          <p:cNvPr id="2" name="Title 1">
            <a:extLst>
              <a:ext uri="{FF2B5EF4-FFF2-40B4-BE49-F238E27FC236}">
                <a16:creationId xmlns:a16="http://schemas.microsoft.com/office/drawing/2014/main" id="{9E483EF9-82FA-4D7B-BA51-C43714479466}"/>
              </a:ext>
            </a:extLst>
          </p:cNvPr>
          <p:cNvSpPr>
            <a:spLocks noGrp="1"/>
          </p:cNvSpPr>
          <p:nvPr>
            <p:ph type="title"/>
          </p:nvPr>
        </p:nvSpPr>
        <p:spPr/>
        <p:txBody>
          <a:bodyPr>
            <a:noAutofit/>
          </a:bodyPr>
          <a:lstStyle/>
          <a:p>
            <a:r>
              <a:rPr lang="en-US" sz="2000"/>
              <a:t>SUSHI – Allow users to indicate the time period which should be harvested</a:t>
            </a:r>
          </a:p>
        </p:txBody>
      </p:sp>
      <p:sp>
        <p:nvSpPr>
          <p:cNvPr id="4" name="Slide Number Placeholder 3">
            <a:extLst>
              <a:ext uri="{FF2B5EF4-FFF2-40B4-BE49-F238E27FC236}">
                <a16:creationId xmlns:a16="http://schemas.microsoft.com/office/drawing/2014/main" id="{D7321DAF-1D70-4963-9C76-F466F1536B1F}"/>
              </a:ext>
            </a:extLst>
          </p:cNvPr>
          <p:cNvSpPr>
            <a:spLocks noGrp="1"/>
          </p:cNvSpPr>
          <p:nvPr>
            <p:ph type="sldNum" sz="quarter" idx="4"/>
          </p:nvPr>
        </p:nvSpPr>
        <p:spPr>
          <a:xfrm>
            <a:off x="4302217" y="4870921"/>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C146586-7EC2-481D-848F-8CE41EB2DE6C}" type="slidenum">
              <a:rPr lang="en-US" smtClean="0"/>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sz="1000" b="0" i="0" u="none" strike="noStrike" kern="1200" cap="none" spc="0" normalizeH="0" baseline="0" noProof="0">
              <a:ln>
                <a:noFill/>
              </a:ln>
              <a:solidFill>
                <a:srgbClr val="FFFFFF">
                  <a:lumMod val="75000"/>
                </a:srgbClr>
              </a:solidFill>
              <a:effectLst/>
              <a:uLnTx/>
              <a:uFillTx/>
              <a:latin typeface="Calibri"/>
              <a:ea typeface="+mn-ea"/>
              <a:cs typeface="+mn-cs"/>
            </a:endParaRPr>
          </a:p>
        </p:txBody>
      </p:sp>
      <p:cxnSp>
        <p:nvCxnSpPr>
          <p:cNvPr id="6" name="Straight Connector 5">
            <a:extLst>
              <a:ext uri="{FF2B5EF4-FFF2-40B4-BE49-F238E27FC236}">
                <a16:creationId xmlns:a16="http://schemas.microsoft.com/office/drawing/2014/main" id="{A51DEF41-C2B9-47FC-83E4-2B765FACBD86}"/>
              </a:ext>
            </a:extLst>
          </p:cNvPr>
          <p:cNvCxnSpPr>
            <a:cxnSpLocks/>
          </p:cNvCxnSpPr>
          <p:nvPr/>
        </p:nvCxnSpPr>
        <p:spPr>
          <a:xfrm>
            <a:off x="323528" y="1059583"/>
            <a:ext cx="8496944" cy="0"/>
          </a:xfrm>
          <a:prstGeom prst="line">
            <a:avLst/>
          </a:prstGeom>
          <a:ln w="1905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F7DADC2-128D-4183-9444-6BC9396A86EC}"/>
              </a:ext>
            </a:extLst>
          </p:cNvPr>
          <p:cNvSpPr/>
          <p:nvPr/>
        </p:nvSpPr>
        <p:spPr>
          <a:xfrm>
            <a:off x="336050" y="1199521"/>
            <a:ext cx="1584176" cy="1659562"/>
          </a:xfrm>
          <a:prstGeom prst="rect">
            <a:avLst/>
          </a:prstGeom>
          <a:solidFill>
            <a:srgbClr val="486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br>
            <a:b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br>
            <a:b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br>
            <a:b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br>
            <a: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t>What’s Coming</a:t>
            </a:r>
          </a:p>
        </p:txBody>
      </p:sp>
      <p:sp>
        <p:nvSpPr>
          <p:cNvPr id="8" name="Rectangle 7">
            <a:extLst>
              <a:ext uri="{FF2B5EF4-FFF2-40B4-BE49-F238E27FC236}">
                <a16:creationId xmlns:a16="http://schemas.microsoft.com/office/drawing/2014/main" id="{25B50D48-2F44-449A-B067-7AE4D041B5EB}"/>
              </a:ext>
            </a:extLst>
          </p:cNvPr>
          <p:cNvSpPr/>
          <p:nvPr/>
        </p:nvSpPr>
        <p:spPr>
          <a:xfrm>
            <a:off x="323528" y="2930899"/>
            <a:ext cx="1584176" cy="1659562"/>
          </a:xfrm>
          <a:prstGeom prst="rect">
            <a:avLst/>
          </a:prstGeom>
          <a:solidFill>
            <a:srgbClr val="486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b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br>
            <a:b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br>
            <a:b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br>
            <a:r>
              <a:rPr lang="en-US" sz="1600" b="1">
                <a:solidFill>
                  <a:schemeClr val="bg1"/>
                </a:solidFill>
                <a:latin typeface="Calibri Light" panose="020F0302020204030204" pitchFamily="34" charset="0"/>
                <a:cs typeface="Calibri Light" panose="020F0302020204030204" pitchFamily="34" charset="0"/>
              </a:rPr>
              <a:t>Highlights</a:t>
            </a:r>
            <a:endPar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endParaRPr>
          </a:p>
        </p:txBody>
      </p:sp>
      <p:sp>
        <p:nvSpPr>
          <p:cNvPr id="10" name="Rectangle 9">
            <a:extLst>
              <a:ext uri="{FF2B5EF4-FFF2-40B4-BE49-F238E27FC236}">
                <a16:creationId xmlns:a16="http://schemas.microsoft.com/office/drawing/2014/main" id="{1B15A830-2D1E-4260-BE36-A99EA5792451}"/>
              </a:ext>
            </a:extLst>
          </p:cNvPr>
          <p:cNvSpPr/>
          <p:nvPr/>
        </p:nvSpPr>
        <p:spPr>
          <a:xfrm>
            <a:off x="1979712" y="1199870"/>
            <a:ext cx="4918629" cy="16595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3" lvl="0"/>
            <a:r>
              <a:rPr lang="en-US" sz="1600" b="1">
                <a:solidFill>
                  <a:srgbClr val="486AE5"/>
                </a:solidFill>
                <a:latin typeface="Calibri Light" panose="020F0302020204030204" pitchFamily="34" charset="0"/>
                <a:cs typeface="Calibri Light" panose="020F0302020204030204" pitchFamily="34" charset="0"/>
              </a:rPr>
              <a:t>When a user manually request a particular SUSHI account/report to be harvested, the user will be given an option to define the exact time period from which they would like to harvest usage data</a:t>
            </a:r>
          </a:p>
        </p:txBody>
      </p:sp>
      <p:sp>
        <p:nvSpPr>
          <p:cNvPr id="11" name="Rectangle 10">
            <a:extLst>
              <a:ext uri="{FF2B5EF4-FFF2-40B4-BE49-F238E27FC236}">
                <a16:creationId xmlns:a16="http://schemas.microsoft.com/office/drawing/2014/main" id="{8A6DEC1C-44E2-4097-B05E-BCE021FC2C66}"/>
              </a:ext>
            </a:extLst>
          </p:cNvPr>
          <p:cNvSpPr/>
          <p:nvPr/>
        </p:nvSpPr>
        <p:spPr>
          <a:xfrm>
            <a:off x="1979712" y="2930899"/>
            <a:ext cx="4918629" cy="16595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173038">
              <a:buFont typeface="Arial" panose="020B0604020202020204" pitchFamily="34" charset="0"/>
              <a:buChar char="•"/>
            </a:pPr>
            <a:endParaRPr lang="en-US" sz="1600" b="1">
              <a:solidFill>
                <a:srgbClr val="000000"/>
              </a:solidFill>
              <a:latin typeface="Calibri Light" panose="020F0302020204030204" pitchFamily="34" charset="0"/>
              <a:cs typeface="Calibri Light" panose="020F0302020204030204" pitchFamily="34" charset="0"/>
            </a:endParaRPr>
          </a:p>
          <a:p>
            <a:pPr marL="285750" indent="-173038">
              <a:buFont typeface="Arial" panose="020B0604020202020204" pitchFamily="34" charset="0"/>
              <a:buChar char="•"/>
            </a:pPr>
            <a:endParaRPr lang="en-US" sz="1600" b="1">
              <a:solidFill>
                <a:srgbClr val="000000"/>
              </a:solidFill>
              <a:latin typeface="Calibri Light" panose="020F0302020204030204" pitchFamily="34" charset="0"/>
              <a:cs typeface="Calibri Light" panose="020F0302020204030204" pitchFamily="34" charset="0"/>
            </a:endParaRPr>
          </a:p>
          <a:p>
            <a:pPr marL="112712"/>
            <a:r>
              <a:rPr lang="en-US" sz="1400" b="1">
                <a:solidFill>
                  <a:srgbClr val="000000"/>
                </a:solidFill>
                <a:latin typeface="Calibri Light" panose="020F0302020204030204" pitchFamily="34" charset="0"/>
                <a:cs typeface="Calibri Light" panose="020F0302020204030204" pitchFamily="34" charset="0"/>
              </a:rPr>
              <a:t>The option to select the time frame when using the manual harvest option will allow users to:</a:t>
            </a:r>
          </a:p>
          <a:p>
            <a:pPr marL="285750" indent="-173038">
              <a:buFont typeface="Arial" panose="020B0604020202020204" pitchFamily="34" charset="0"/>
              <a:buChar char="•"/>
            </a:pPr>
            <a:r>
              <a:rPr lang="en-US" sz="1400" b="1">
                <a:solidFill>
                  <a:srgbClr val="000000"/>
                </a:solidFill>
                <a:latin typeface="Calibri Light" panose="020F0302020204030204" pitchFamily="34" charset="0"/>
                <a:cs typeface="Calibri Light" panose="020F0302020204030204" pitchFamily="34" charset="0"/>
              </a:rPr>
              <a:t>Harvest usage data from greater than 12 months ago for newly configured accounts</a:t>
            </a:r>
          </a:p>
          <a:p>
            <a:pPr marL="285750" indent="-173038">
              <a:buFont typeface="Arial" panose="020B0604020202020204" pitchFamily="34" charset="0"/>
              <a:buChar char="•"/>
            </a:pPr>
            <a:r>
              <a:rPr lang="en-US" sz="1400" b="1">
                <a:solidFill>
                  <a:srgbClr val="000000"/>
                </a:solidFill>
                <a:latin typeface="Calibri Light" panose="020F0302020204030204" pitchFamily="34" charset="0"/>
                <a:cs typeface="Calibri Light" panose="020F0302020204030204" pitchFamily="34" charset="0"/>
              </a:rPr>
              <a:t>When troubleshooting data errors, users could ask Alma to harvest just a single month at a time</a:t>
            </a:r>
          </a:p>
          <a:p>
            <a:pPr marL="742950" lvl="1" indent="-173038">
              <a:buFont typeface="Arial" panose="020B0604020202020204" pitchFamily="34" charset="0"/>
              <a:buChar char="•"/>
            </a:pPr>
            <a:endParaRPr lang="en-US" sz="1600" b="1">
              <a:solidFill>
                <a:srgbClr val="000000"/>
              </a:solidFill>
              <a:latin typeface="Calibri Light" panose="020F0302020204030204" pitchFamily="34" charset="0"/>
              <a:cs typeface="Calibri Light" panose="020F0302020204030204" pitchFamily="34" charset="0"/>
            </a:endParaRPr>
          </a:p>
          <a:p>
            <a:pPr marL="285750" indent="-173038">
              <a:buFont typeface="Arial" panose="020B0604020202020204" pitchFamily="34" charset="0"/>
              <a:buChar char="•"/>
            </a:pPr>
            <a:endParaRPr lang="en-US" sz="1600" b="1">
              <a:solidFill>
                <a:srgbClr val="000000"/>
              </a:solidFill>
              <a:latin typeface="Calibri Light" panose="020F0302020204030204" pitchFamily="34" charset="0"/>
              <a:cs typeface="Calibri Light" panose="020F0302020204030204" pitchFamily="34" charset="0"/>
            </a:endParaRPr>
          </a:p>
        </p:txBody>
      </p:sp>
      <p:grpSp>
        <p:nvGrpSpPr>
          <p:cNvPr id="55" name="Group 54">
            <a:extLst>
              <a:ext uri="{FF2B5EF4-FFF2-40B4-BE49-F238E27FC236}">
                <a16:creationId xmlns:a16="http://schemas.microsoft.com/office/drawing/2014/main" id="{BC845169-5E7C-42BF-91D5-FA0638B03C14}"/>
              </a:ext>
            </a:extLst>
          </p:cNvPr>
          <p:cNvGrpSpPr/>
          <p:nvPr/>
        </p:nvGrpSpPr>
        <p:grpSpPr>
          <a:xfrm>
            <a:off x="733276" y="3183947"/>
            <a:ext cx="763315" cy="737579"/>
            <a:chOff x="0" y="501650"/>
            <a:chExt cx="4284663" cy="4140200"/>
          </a:xfrm>
          <a:solidFill>
            <a:schemeClr val="accent1"/>
          </a:solidFill>
        </p:grpSpPr>
        <p:sp>
          <p:nvSpPr>
            <p:cNvPr id="40" name="Freeform 19">
              <a:extLst>
                <a:ext uri="{FF2B5EF4-FFF2-40B4-BE49-F238E27FC236}">
                  <a16:creationId xmlns:a16="http://schemas.microsoft.com/office/drawing/2014/main" id="{CD41BB53-BACC-48EE-86B7-A6964BB38B9B}"/>
                </a:ext>
              </a:extLst>
            </p:cNvPr>
            <p:cNvSpPr>
              <a:spLocks noEditPoints="1"/>
            </p:cNvSpPr>
            <p:nvPr/>
          </p:nvSpPr>
          <p:spPr bwMode="auto">
            <a:xfrm>
              <a:off x="0" y="501650"/>
              <a:ext cx="4227513" cy="3535363"/>
            </a:xfrm>
            <a:custGeom>
              <a:avLst/>
              <a:gdLst>
                <a:gd name="T0" fmla="*/ 696 w 2663"/>
                <a:gd name="T1" fmla="*/ 2227 h 2227"/>
                <a:gd name="T2" fmla="*/ 692 w 2663"/>
                <a:gd name="T3" fmla="*/ 2227 h 2227"/>
                <a:gd name="T4" fmla="*/ 679 w 2663"/>
                <a:gd name="T5" fmla="*/ 2224 h 2227"/>
                <a:gd name="T6" fmla="*/ 668 w 2663"/>
                <a:gd name="T7" fmla="*/ 2217 h 2227"/>
                <a:gd name="T8" fmla="*/ 661 w 2663"/>
                <a:gd name="T9" fmla="*/ 2207 h 2227"/>
                <a:gd name="T10" fmla="*/ 655 w 2663"/>
                <a:gd name="T11" fmla="*/ 2194 h 2227"/>
                <a:gd name="T12" fmla="*/ 10 w 2663"/>
                <a:gd name="T13" fmla="*/ 993 h 2227"/>
                <a:gd name="T14" fmla="*/ 4 w 2663"/>
                <a:gd name="T15" fmla="*/ 984 h 2227"/>
                <a:gd name="T16" fmla="*/ 0 w 2663"/>
                <a:gd name="T17" fmla="*/ 964 h 2227"/>
                <a:gd name="T18" fmla="*/ 285 w 2663"/>
                <a:gd name="T19" fmla="*/ 30 h 2227"/>
                <a:gd name="T20" fmla="*/ 288 w 2663"/>
                <a:gd name="T21" fmla="*/ 24 h 2227"/>
                <a:gd name="T22" fmla="*/ 295 w 2663"/>
                <a:gd name="T23" fmla="*/ 13 h 2227"/>
                <a:gd name="T24" fmla="*/ 306 w 2663"/>
                <a:gd name="T25" fmla="*/ 4 h 2227"/>
                <a:gd name="T26" fmla="*/ 319 w 2663"/>
                <a:gd name="T27" fmla="*/ 0 h 2227"/>
                <a:gd name="T28" fmla="*/ 1336 w 2663"/>
                <a:gd name="T29" fmla="*/ 0 h 2227"/>
                <a:gd name="T30" fmla="*/ 1344 w 2663"/>
                <a:gd name="T31" fmla="*/ 1 h 2227"/>
                <a:gd name="T32" fmla="*/ 1360 w 2663"/>
                <a:gd name="T33" fmla="*/ 7 h 2227"/>
                <a:gd name="T34" fmla="*/ 1904 w 2663"/>
                <a:gd name="T35" fmla="*/ 549 h 2227"/>
                <a:gd name="T36" fmla="*/ 2629 w 2663"/>
                <a:gd name="T37" fmla="*/ 693 h 2227"/>
                <a:gd name="T38" fmla="*/ 2643 w 2663"/>
                <a:gd name="T39" fmla="*/ 699 h 2227"/>
                <a:gd name="T40" fmla="*/ 2654 w 2663"/>
                <a:gd name="T41" fmla="*/ 707 h 2227"/>
                <a:gd name="T42" fmla="*/ 2661 w 2663"/>
                <a:gd name="T43" fmla="*/ 720 h 2227"/>
                <a:gd name="T44" fmla="*/ 2663 w 2663"/>
                <a:gd name="T45" fmla="*/ 736 h 2227"/>
                <a:gd name="T46" fmla="*/ 2663 w 2663"/>
                <a:gd name="T47" fmla="*/ 743 h 2227"/>
                <a:gd name="T48" fmla="*/ 2657 w 2663"/>
                <a:gd name="T49" fmla="*/ 757 h 2227"/>
                <a:gd name="T50" fmla="*/ 2647 w 2663"/>
                <a:gd name="T51" fmla="*/ 768 h 2227"/>
                <a:gd name="T52" fmla="*/ 2634 w 2663"/>
                <a:gd name="T53" fmla="*/ 775 h 2227"/>
                <a:gd name="T54" fmla="*/ 1796 w 2663"/>
                <a:gd name="T55" fmla="*/ 908 h 2227"/>
                <a:gd name="T56" fmla="*/ 1787 w 2663"/>
                <a:gd name="T57" fmla="*/ 908 h 2227"/>
                <a:gd name="T58" fmla="*/ 1016 w 2663"/>
                <a:gd name="T59" fmla="*/ 751 h 2227"/>
                <a:gd name="T60" fmla="*/ 1173 w 2663"/>
                <a:gd name="T61" fmla="*/ 1350 h 2227"/>
                <a:gd name="T62" fmla="*/ 1175 w 2663"/>
                <a:gd name="T63" fmla="*/ 1365 h 2227"/>
                <a:gd name="T64" fmla="*/ 1170 w 2663"/>
                <a:gd name="T65" fmla="*/ 1381 h 2227"/>
                <a:gd name="T66" fmla="*/ 734 w 2663"/>
                <a:gd name="T67" fmla="*/ 2204 h 2227"/>
                <a:gd name="T68" fmla="*/ 719 w 2663"/>
                <a:gd name="T69" fmla="*/ 2221 h 2227"/>
                <a:gd name="T70" fmla="*/ 696 w 2663"/>
                <a:gd name="T71" fmla="*/ 2227 h 2227"/>
                <a:gd name="T72" fmla="*/ 89 w 2663"/>
                <a:gd name="T73" fmla="*/ 957 h 2227"/>
                <a:gd name="T74" fmla="*/ 594 w 2663"/>
                <a:gd name="T75" fmla="*/ 1583 h 2227"/>
                <a:gd name="T76" fmla="*/ 603 w 2663"/>
                <a:gd name="T77" fmla="*/ 1600 h 2227"/>
                <a:gd name="T78" fmla="*/ 1087 w 2663"/>
                <a:gd name="T79" fmla="*/ 1356 h 2227"/>
                <a:gd name="T80" fmla="*/ 918 w 2663"/>
                <a:gd name="T81" fmla="*/ 707 h 2227"/>
                <a:gd name="T82" fmla="*/ 918 w 2663"/>
                <a:gd name="T83" fmla="*/ 686 h 2227"/>
                <a:gd name="T84" fmla="*/ 928 w 2663"/>
                <a:gd name="T85" fmla="*/ 668 h 2227"/>
                <a:gd name="T86" fmla="*/ 936 w 2663"/>
                <a:gd name="T87" fmla="*/ 661 h 2227"/>
                <a:gd name="T88" fmla="*/ 956 w 2663"/>
                <a:gd name="T89" fmla="*/ 654 h 2227"/>
                <a:gd name="T90" fmla="*/ 1790 w 2663"/>
                <a:gd name="T91" fmla="*/ 823 h 2227"/>
                <a:gd name="T92" fmla="*/ 1876 w 2663"/>
                <a:gd name="T93" fmla="*/ 630 h 2227"/>
                <a:gd name="T94" fmla="*/ 1871 w 2663"/>
                <a:gd name="T95" fmla="*/ 628 h 2227"/>
                <a:gd name="T96" fmla="*/ 1859 w 2663"/>
                <a:gd name="T97" fmla="*/ 623 h 2227"/>
                <a:gd name="T98" fmla="*/ 1319 w 2663"/>
                <a:gd name="T99" fmla="*/ 85 h 2227"/>
                <a:gd name="T100" fmla="*/ 89 w 2663"/>
                <a:gd name="T101" fmla="*/ 957 h 2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3" h="2227">
                  <a:moveTo>
                    <a:pt x="696" y="2227"/>
                  </a:moveTo>
                  <a:lnTo>
                    <a:pt x="696" y="2227"/>
                  </a:lnTo>
                  <a:lnTo>
                    <a:pt x="692" y="2227"/>
                  </a:lnTo>
                  <a:lnTo>
                    <a:pt x="692" y="2227"/>
                  </a:lnTo>
                  <a:lnTo>
                    <a:pt x="685" y="2225"/>
                  </a:lnTo>
                  <a:lnTo>
                    <a:pt x="679" y="2224"/>
                  </a:lnTo>
                  <a:lnTo>
                    <a:pt x="673" y="2220"/>
                  </a:lnTo>
                  <a:lnTo>
                    <a:pt x="668" y="2217"/>
                  </a:lnTo>
                  <a:lnTo>
                    <a:pt x="664" y="2211"/>
                  </a:lnTo>
                  <a:lnTo>
                    <a:pt x="661" y="2207"/>
                  </a:lnTo>
                  <a:lnTo>
                    <a:pt x="658" y="2201"/>
                  </a:lnTo>
                  <a:lnTo>
                    <a:pt x="655" y="2194"/>
                  </a:lnTo>
                  <a:lnTo>
                    <a:pt x="522" y="1628"/>
                  </a:lnTo>
                  <a:lnTo>
                    <a:pt x="10" y="993"/>
                  </a:lnTo>
                  <a:lnTo>
                    <a:pt x="10" y="993"/>
                  </a:lnTo>
                  <a:lnTo>
                    <a:pt x="4" y="984"/>
                  </a:lnTo>
                  <a:lnTo>
                    <a:pt x="1" y="974"/>
                  </a:lnTo>
                  <a:lnTo>
                    <a:pt x="0" y="964"/>
                  </a:lnTo>
                  <a:lnTo>
                    <a:pt x="1" y="953"/>
                  </a:lnTo>
                  <a:lnTo>
                    <a:pt x="285" y="30"/>
                  </a:lnTo>
                  <a:lnTo>
                    <a:pt x="285" y="30"/>
                  </a:lnTo>
                  <a:lnTo>
                    <a:pt x="288" y="24"/>
                  </a:lnTo>
                  <a:lnTo>
                    <a:pt x="291" y="18"/>
                  </a:lnTo>
                  <a:lnTo>
                    <a:pt x="295" y="13"/>
                  </a:lnTo>
                  <a:lnTo>
                    <a:pt x="301" y="8"/>
                  </a:lnTo>
                  <a:lnTo>
                    <a:pt x="306" y="4"/>
                  </a:lnTo>
                  <a:lnTo>
                    <a:pt x="312" y="3"/>
                  </a:lnTo>
                  <a:lnTo>
                    <a:pt x="319" y="0"/>
                  </a:lnTo>
                  <a:lnTo>
                    <a:pt x="326" y="0"/>
                  </a:lnTo>
                  <a:lnTo>
                    <a:pt x="1336" y="0"/>
                  </a:lnTo>
                  <a:lnTo>
                    <a:pt x="1336" y="0"/>
                  </a:lnTo>
                  <a:lnTo>
                    <a:pt x="1344" y="1"/>
                  </a:lnTo>
                  <a:lnTo>
                    <a:pt x="1352" y="3"/>
                  </a:lnTo>
                  <a:lnTo>
                    <a:pt x="1360" y="7"/>
                  </a:lnTo>
                  <a:lnTo>
                    <a:pt x="1367" y="13"/>
                  </a:lnTo>
                  <a:lnTo>
                    <a:pt x="1904" y="549"/>
                  </a:lnTo>
                  <a:lnTo>
                    <a:pt x="2629" y="693"/>
                  </a:lnTo>
                  <a:lnTo>
                    <a:pt x="2629" y="693"/>
                  </a:lnTo>
                  <a:lnTo>
                    <a:pt x="2636" y="695"/>
                  </a:lnTo>
                  <a:lnTo>
                    <a:pt x="2643" y="699"/>
                  </a:lnTo>
                  <a:lnTo>
                    <a:pt x="2648" y="703"/>
                  </a:lnTo>
                  <a:lnTo>
                    <a:pt x="2654" y="707"/>
                  </a:lnTo>
                  <a:lnTo>
                    <a:pt x="2658" y="714"/>
                  </a:lnTo>
                  <a:lnTo>
                    <a:pt x="2661" y="720"/>
                  </a:lnTo>
                  <a:lnTo>
                    <a:pt x="2663" y="729"/>
                  </a:lnTo>
                  <a:lnTo>
                    <a:pt x="2663" y="736"/>
                  </a:lnTo>
                  <a:lnTo>
                    <a:pt x="2663" y="736"/>
                  </a:lnTo>
                  <a:lnTo>
                    <a:pt x="2663" y="743"/>
                  </a:lnTo>
                  <a:lnTo>
                    <a:pt x="2660" y="750"/>
                  </a:lnTo>
                  <a:lnTo>
                    <a:pt x="2657" y="757"/>
                  </a:lnTo>
                  <a:lnTo>
                    <a:pt x="2653" y="762"/>
                  </a:lnTo>
                  <a:lnTo>
                    <a:pt x="2647" y="768"/>
                  </a:lnTo>
                  <a:lnTo>
                    <a:pt x="2641" y="771"/>
                  </a:lnTo>
                  <a:lnTo>
                    <a:pt x="2634" y="775"/>
                  </a:lnTo>
                  <a:lnTo>
                    <a:pt x="2627" y="777"/>
                  </a:lnTo>
                  <a:lnTo>
                    <a:pt x="1796" y="908"/>
                  </a:lnTo>
                  <a:lnTo>
                    <a:pt x="1796" y="908"/>
                  </a:lnTo>
                  <a:lnTo>
                    <a:pt x="1787" y="908"/>
                  </a:lnTo>
                  <a:lnTo>
                    <a:pt x="1780" y="907"/>
                  </a:lnTo>
                  <a:lnTo>
                    <a:pt x="1016" y="751"/>
                  </a:lnTo>
                  <a:lnTo>
                    <a:pt x="1173" y="1350"/>
                  </a:lnTo>
                  <a:lnTo>
                    <a:pt x="1173" y="1350"/>
                  </a:lnTo>
                  <a:lnTo>
                    <a:pt x="1175" y="1358"/>
                  </a:lnTo>
                  <a:lnTo>
                    <a:pt x="1175" y="1365"/>
                  </a:lnTo>
                  <a:lnTo>
                    <a:pt x="1173" y="1374"/>
                  </a:lnTo>
                  <a:lnTo>
                    <a:pt x="1170" y="1381"/>
                  </a:lnTo>
                  <a:lnTo>
                    <a:pt x="734" y="2204"/>
                  </a:lnTo>
                  <a:lnTo>
                    <a:pt x="734" y="2204"/>
                  </a:lnTo>
                  <a:lnTo>
                    <a:pt x="727" y="2214"/>
                  </a:lnTo>
                  <a:lnTo>
                    <a:pt x="719" y="2221"/>
                  </a:lnTo>
                  <a:lnTo>
                    <a:pt x="707" y="2225"/>
                  </a:lnTo>
                  <a:lnTo>
                    <a:pt x="696" y="2227"/>
                  </a:lnTo>
                  <a:lnTo>
                    <a:pt x="696" y="2227"/>
                  </a:lnTo>
                  <a:close/>
                  <a:moveTo>
                    <a:pt x="89" y="957"/>
                  </a:moveTo>
                  <a:lnTo>
                    <a:pt x="594" y="1583"/>
                  </a:lnTo>
                  <a:lnTo>
                    <a:pt x="594" y="1583"/>
                  </a:lnTo>
                  <a:lnTo>
                    <a:pt x="599" y="1590"/>
                  </a:lnTo>
                  <a:lnTo>
                    <a:pt x="603" y="1600"/>
                  </a:lnTo>
                  <a:lnTo>
                    <a:pt x="712" y="2066"/>
                  </a:lnTo>
                  <a:lnTo>
                    <a:pt x="1087" y="1356"/>
                  </a:lnTo>
                  <a:lnTo>
                    <a:pt x="918" y="707"/>
                  </a:lnTo>
                  <a:lnTo>
                    <a:pt x="918" y="707"/>
                  </a:lnTo>
                  <a:lnTo>
                    <a:pt x="916" y="696"/>
                  </a:lnTo>
                  <a:lnTo>
                    <a:pt x="918" y="686"/>
                  </a:lnTo>
                  <a:lnTo>
                    <a:pt x="922" y="676"/>
                  </a:lnTo>
                  <a:lnTo>
                    <a:pt x="928" y="668"/>
                  </a:lnTo>
                  <a:lnTo>
                    <a:pt x="928" y="668"/>
                  </a:lnTo>
                  <a:lnTo>
                    <a:pt x="936" y="661"/>
                  </a:lnTo>
                  <a:lnTo>
                    <a:pt x="946" y="657"/>
                  </a:lnTo>
                  <a:lnTo>
                    <a:pt x="956" y="654"/>
                  </a:lnTo>
                  <a:lnTo>
                    <a:pt x="967" y="655"/>
                  </a:lnTo>
                  <a:lnTo>
                    <a:pt x="1790" y="823"/>
                  </a:lnTo>
                  <a:lnTo>
                    <a:pt x="2379" y="730"/>
                  </a:lnTo>
                  <a:lnTo>
                    <a:pt x="1876" y="630"/>
                  </a:lnTo>
                  <a:lnTo>
                    <a:pt x="1876" y="630"/>
                  </a:lnTo>
                  <a:lnTo>
                    <a:pt x="1871" y="628"/>
                  </a:lnTo>
                  <a:lnTo>
                    <a:pt x="1865" y="626"/>
                  </a:lnTo>
                  <a:lnTo>
                    <a:pt x="1859" y="623"/>
                  </a:lnTo>
                  <a:lnTo>
                    <a:pt x="1855" y="618"/>
                  </a:lnTo>
                  <a:lnTo>
                    <a:pt x="1319" y="85"/>
                  </a:lnTo>
                  <a:lnTo>
                    <a:pt x="357" y="85"/>
                  </a:lnTo>
                  <a:lnTo>
                    <a:pt x="89" y="9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1" name="Freeform 20">
              <a:extLst>
                <a:ext uri="{FF2B5EF4-FFF2-40B4-BE49-F238E27FC236}">
                  <a16:creationId xmlns:a16="http://schemas.microsoft.com/office/drawing/2014/main" id="{4FD74348-58E0-4EF4-9F39-A2C342DDCC84}"/>
                </a:ext>
              </a:extLst>
            </p:cNvPr>
            <p:cNvSpPr>
              <a:spLocks/>
            </p:cNvSpPr>
            <p:nvPr/>
          </p:nvSpPr>
          <p:spPr bwMode="auto">
            <a:xfrm>
              <a:off x="490538" y="539750"/>
              <a:ext cx="817563" cy="817563"/>
            </a:xfrm>
            <a:custGeom>
              <a:avLst/>
              <a:gdLst>
                <a:gd name="T0" fmla="*/ 473 w 515"/>
                <a:gd name="T1" fmla="*/ 515 h 515"/>
                <a:gd name="T2" fmla="*/ 473 w 515"/>
                <a:gd name="T3" fmla="*/ 515 h 515"/>
                <a:gd name="T4" fmla="*/ 465 w 515"/>
                <a:gd name="T5" fmla="*/ 514 h 515"/>
                <a:gd name="T6" fmla="*/ 458 w 515"/>
                <a:gd name="T7" fmla="*/ 511 h 515"/>
                <a:gd name="T8" fmla="*/ 449 w 515"/>
                <a:gd name="T9" fmla="*/ 508 h 515"/>
                <a:gd name="T10" fmla="*/ 443 w 515"/>
                <a:gd name="T11" fmla="*/ 503 h 515"/>
                <a:gd name="T12" fmla="*/ 13 w 515"/>
                <a:gd name="T13" fmla="*/ 72 h 515"/>
                <a:gd name="T14" fmla="*/ 13 w 515"/>
                <a:gd name="T15" fmla="*/ 72 h 515"/>
                <a:gd name="T16" fmla="*/ 7 w 515"/>
                <a:gd name="T17" fmla="*/ 66 h 515"/>
                <a:gd name="T18" fmla="*/ 3 w 515"/>
                <a:gd name="T19" fmla="*/ 58 h 515"/>
                <a:gd name="T20" fmla="*/ 2 w 515"/>
                <a:gd name="T21" fmla="*/ 51 h 515"/>
                <a:gd name="T22" fmla="*/ 0 w 515"/>
                <a:gd name="T23" fmla="*/ 42 h 515"/>
                <a:gd name="T24" fmla="*/ 2 w 515"/>
                <a:gd name="T25" fmla="*/ 34 h 515"/>
                <a:gd name="T26" fmla="*/ 3 w 515"/>
                <a:gd name="T27" fmla="*/ 27 h 515"/>
                <a:gd name="T28" fmla="*/ 7 w 515"/>
                <a:gd name="T29" fmla="*/ 18 h 515"/>
                <a:gd name="T30" fmla="*/ 13 w 515"/>
                <a:gd name="T31" fmla="*/ 13 h 515"/>
                <a:gd name="T32" fmla="*/ 13 w 515"/>
                <a:gd name="T33" fmla="*/ 13 h 515"/>
                <a:gd name="T34" fmla="*/ 20 w 515"/>
                <a:gd name="T35" fmla="*/ 7 h 515"/>
                <a:gd name="T36" fmla="*/ 27 w 515"/>
                <a:gd name="T37" fmla="*/ 3 h 515"/>
                <a:gd name="T38" fmla="*/ 34 w 515"/>
                <a:gd name="T39" fmla="*/ 1 h 515"/>
                <a:gd name="T40" fmla="*/ 43 w 515"/>
                <a:gd name="T41" fmla="*/ 0 h 515"/>
                <a:gd name="T42" fmla="*/ 51 w 515"/>
                <a:gd name="T43" fmla="*/ 1 h 515"/>
                <a:gd name="T44" fmla="*/ 58 w 515"/>
                <a:gd name="T45" fmla="*/ 3 h 515"/>
                <a:gd name="T46" fmla="*/ 67 w 515"/>
                <a:gd name="T47" fmla="*/ 7 h 515"/>
                <a:gd name="T48" fmla="*/ 72 w 515"/>
                <a:gd name="T49" fmla="*/ 13 h 515"/>
                <a:gd name="T50" fmla="*/ 503 w 515"/>
                <a:gd name="T51" fmla="*/ 442 h 515"/>
                <a:gd name="T52" fmla="*/ 503 w 515"/>
                <a:gd name="T53" fmla="*/ 442 h 515"/>
                <a:gd name="T54" fmla="*/ 508 w 515"/>
                <a:gd name="T55" fmla="*/ 449 h 515"/>
                <a:gd name="T56" fmla="*/ 513 w 515"/>
                <a:gd name="T57" fmla="*/ 456 h 515"/>
                <a:gd name="T58" fmla="*/ 514 w 515"/>
                <a:gd name="T59" fmla="*/ 465 h 515"/>
                <a:gd name="T60" fmla="*/ 515 w 515"/>
                <a:gd name="T61" fmla="*/ 473 h 515"/>
                <a:gd name="T62" fmla="*/ 514 w 515"/>
                <a:gd name="T63" fmla="*/ 480 h 515"/>
                <a:gd name="T64" fmla="*/ 513 w 515"/>
                <a:gd name="T65" fmla="*/ 489 h 515"/>
                <a:gd name="T66" fmla="*/ 508 w 515"/>
                <a:gd name="T67" fmla="*/ 496 h 515"/>
                <a:gd name="T68" fmla="*/ 503 w 515"/>
                <a:gd name="T69" fmla="*/ 503 h 515"/>
                <a:gd name="T70" fmla="*/ 503 w 515"/>
                <a:gd name="T71" fmla="*/ 503 h 515"/>
                <a:gd name="T72" fmla="*/ 496 w 515"/>
                <a:gd name="T73" fmla="*/ 508 h 515"/>
                <a:gd name="T74" fmla="*/ 489 w 515"/>
                <a:gd name="T75" fmla="*/ 511 h 515"/>
                <a:gd name="T76" fmla="*/ 482 w 515"/>
                <a:gd name="T77" fmla="*/ 514 h 515"/>
                <a:gd name="T78" fmla="*/ 473 w 515"/>
                <a:gd name="T79" fmla="*/ 515 h 515"/>
                <a:gd name="T80" fmla="*/ 473 w 515"/>
                <a:gd name="T81" fmla="*/ 51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5" h="515">
                  <a:moveTo>
                    <a:pt x="473" y="515"/>
                  </a:moveTo>
                  <a:lnTo>
                    <a:pt x="473" y="515"/>
                  </a:lnTo>
                  <a:lnTo>
                    <a:pt x="465" y="514"/>
                  </a:lnTo>
                  <a:lnTo>
                    <a:pt x="458" y="511"/>
                  </a:lnTo>
                  <a:lnTo>
                    <a:pt x="449" y="508"/>
                  </a:lnTo>
                  <a:lnTo>
                    <a:pt x="443" y="503"/>
                  </a:lnTo>
                  <a:lnTo>
                    <a:pt x="13" y="72"/>
                  </a:lnTo>
                  <a:lnTo>
                    <a:pt x="13" y="72"/>
                  </a:lnTo>
                  <a:lnTo>
                    <a:pt x="7" y="66"/>
                  </a:lnTo>
                  <a:lnTo>
                    <a:pt x="3" y="58"/>
                  </a:lnTo>
                  <a:lnTo>
                    <a:pt x="2" y="51"/>
                  </a:lnTo>
                  <a:lnTo>
                    <a:pt x="0" y="42"/>
                  </a:lnTo>
                  <a:lnTo>
                    <a:pt x="2" y="34"/>
                  </a:lnTo>
                  <a:lnTo>
                    <a:pt x="3" y="27"/>
                  </a:lnTo>
                  <a:lnTo>
                    <a:pt x="7" y="18"/>
                  </a:lnTo>
                  <a:lnTo>
                    <a:pt x="13" y="13"/>
                  </a:lnTo>
                  <a:lnTo>
                    <a:pt x="13" y="13"/>
                  </a:lnTo>
                  <a:lnTo>
                    <a:pt x="20" y="7"/>
                  </a:lnTo>
                  <a:lnTo>
                    <a:pt x="27" y="3"/>
                  </a:lnTo>
                  <a:lnTo>
                    <a:pt x="34" y="1"/>
                  </a:lnTo>
                  <a:lnTo>
                    <a:pt x="43" y="0"/>
                  </a:lnTo>
                  <a:lnTo>
                    <a:pt x="51" y="1"/>
                  </a:lnTo>
                  <a:lnTo>
                    <a:pt x="58" y="3"/>
                  </a:lnTo>
                  <a:lnTo>
                    <a:pt x="67" y="7"/>
                  </a:lnTo>
                  <a:lnTo>
                    <a:pt x="72" y="13"/>
                  </a:lnTo>
                  <a:lnTo>
                    <a:pt x="503" y="442"/>
                  </a:lnTo>
                  <a:lnTo>
                    <a:pt x="503" y="442"/>
                  </a:lnTo>
                  <a:lnTo>
                    <a:pt x="508" y="449"/>
                  </a:lnTo>
                  <a:lnTo>
                    <a:pt x="513" y="456"/>
                  </a:lnTo>
                  <a:lnTo>
                    <a:pt x="514" y="465"/>
                  </a:lnTo>
                  <a:lnTo>
                    <a:pt x="515" y="473"/>
                  </a:lnTo>
                  <a:lnTo>
                    <a:pt x="514" y="480"/>
                  </a:lnTo>
                  <a:lnTo>
                    <a:pt x="513" y="489"/>
                  </a:lnTo>
                  <a:lnTo>
                    <a:pt x="508" y="496"/>
                  </a:lnTo>
                  <a:lnTo>
                    <a:pt x="503" y="503"/>
                  </a:lnTo>
                  <a:lnTo>
                    <a:pt x="503" y="503"/>
                  </a:lnTo>
                  <a:lnTo>
                    <a:pt x="496" y="508"/>
                  </a:lnTo>
                  <a:lnTo>
                    <a:pt x="489" y="511"/>
                  </a:lnTo>
                  <a:lnTo>
                    <a:pt x="482" y="514"/>
                  </a:lnTo>
                  <a:lnTo>
                    <a:pt x="473" y="515"/>
                  </a:lnTo>
                  <a:lnTo>
                    <a:pt x="473" y="5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2" name="Freeform 21">
              <a:extLst>
                <a:ext uri="{FF2B5EF4-FFF2-40B4-BE49-F238E27FC236}">
                  <a16:creationId xmlns:a16="http://schemas.microsoft.com/office/drawing/2014/main" id="{EB43E7A1-E304-44DA-81EC-0004E553F0EF}"/>
                </a:ext>
              </a:extLst>
            </p:cNvPr>
            <p:cNvSpPr>
              <a:spLocks/>
            </p:cNvSpPr>
            <p:nvPr/>
          </p:nvSpPr>
          <p:spPr bwMode="auto">
            <a:xfrm>
              <a:off x="1454150" y="1366838"/>
              <a:ext cx="1604963" cy="306388"/>
            </a:xfrm>
            <a:custGeom>
              <a:avLst/>
              <a:gdLst>
                <a:gd name="T0" fmla="*/ 43 w 1011"/>
                <a:gd name="T1" fmla="*/ 193 h 193"/>
                <a:gd name="T2" fmla="*/ 43 w 1011"/>
                <a:gd name="T3" fmla="*/ 193 h 193"/>
                <a:gd name="T4" fmla="*/ 34 w 1011"/>
                <a:gd name="T5" fmla="*/ 193 h 193"/>
                <a:gd name="T6" fmla="*/ 27 w 1011"/>
                <a:gd name="T7" fmla="*/ 191 h 193"/>
                <a:gd name="T8" fmla="*/ 20 w 1011"/>
                <a:gd name="T9" fmla="*/ 188 h 193"/>
                <a:gd name="T10" fmla="*/ 14 w 1011"/>
                <a:gd name="T11" fmla="*/ 184 h 193"/>
                <a:gd name="T12" fmla="*/ 9 w 1011"/>
                <a:gd name="T13" fmla="*/ 178 h 193"/>
                <a:gd name="T14" fmla="*/ 4 w 1011"/>
                <a:gd name="T15" fmla="*/ 171 h 193"/>
                <a:gd name="T16" fmla="*/ 2 w 1011"/>
                <a:gd name="T17" fmla="*/ 164 h 193"/>
                <a:gd name="T18" fmla="*/ 0 w 1011"/>
                <a:gd name="T19" fmla="*/ 157 h 193"/>
                <a:gd name="T20" fmla="*/ 0 w 1011"/>
                <a:gd name="T21" fmla="*/ 157 h 193"/>
                <a:gd name="T22" fmla="*/ 0 w 1011"/>
                <a:gd name="T23" fmla="*/ 147 h 193"/>
                <a:gd name="T24" fmla="*/ 2 w 1011"/>
                <a:gd name="T25" fmla="*/ 140 h 193"/>
                <a:gd name="T26" fmla="*/ 4 w 1011"/>
                <a:gd name="T27" fmla="*/ 131 h 193"/>
                <a:gd name="T28" fmla="*/ 9 w 1011"/>
                <a:gd name="T29" fmla="*/ 124 h 193"/>
                <a:gd name="T30" fmla="*/ 14 w 1011"/>
                <a:gd name="T31" fmla="*/ 119 h 193"/>
                <a:gd name="T32" fmla="*/ 21 w 1011"/>
                <a:gd name="T33" fmla="*/ 114 h 193"/>
                <a:gd name="T34" fmla="*/ 28 w 1011"/>
                <a:gd name="T35" fmla="*/ 112 h 193"/>
                <a:gd name="T36" fmla="*/ 37 w 1011"/>
                <a:gd name="T37" fmla="*/ 109 h 193"/>
                <a:gd name="T38" fmla="*/ 963 w 1011"/>
                <a:gd name="T39" fmla="*/ 0 h 193"/>
                <a:gd name="T40" fmla="*/ 963 w 1011"/>
                <a:gd name="T41" fmla="*/ 0 h 193"/>
                <a:gd name="T42" fmla="*/ 972 w 1011"/>
                <a:gd name="T43" fmla="*/ 0 h 193"/>
                <a:gd name="T44" fmla="*/ 980 w 1011"/>
                <a:gd name="T45" fmla="*/ 1 h 193"/>
                <a:gd name="T46" fmla="*/ 987 w 1011"/>
                <a:gd name="T47" fmla="*/ 4 h 193"/>
                <a:gd name="T48" fmla="*/ 994 w 1011"/>
                <a:gd name="T49" fmla="*/ 9 h 193"/>
                <a:gd name="T50" fmla="*/ 1000 w 1011"/>
                <a:gd name="T51" fmla="*/ 14 h 193"/>
                <a:gd name="T52" fmla="*/ 1005 w 1011"/>
                <a:gd name="T53" fmla="*/ 21 h 193"/>
                <a:gd name="T54" fmla="*/ 1008 w 1011"/>
                <a:gd name="T55" fmla="*/ 28 h 193"/>
                <a:gd name="T56" fmla="*/ 1010 w 1011"/>
                <a:gd name="T57" fmla="*/ 37 h 193"/>
                <a:gd name="T58" fmla="*/ 1010 w 1011"/>
                <a:gd name="T59" fmla="*/ 37 h 193"/>
                <a:gd name="T60" fmla="*/ 1011 w 1011"/>
                <a:gd name="T61" fmla="*/ 45 h 193"/>
                <a:gd name="T62" fmla="*/ 1008 w 1011"/>
                <a:gd name="T63" fmla="*/ 54 h 193"/>
                <a:gd name="T64" fmla="*/ 1005 w 1011"/>
                <a:gd name="T65" fmla="*/ 61 h 193"/>
                <a:gd name="T66" fmla="*/ 1001 w 1011"/>
                <a:gd name="T67" fmla="*/ 68 h 193"/>
                <a:gd name="T68" fmla="*/ 996 w 1011"/>
                <a:gd name="T69" fmla="*/ 73 h 193"/>
                <a:gd name="T70" fmla="*/ 990 w 1011"/>
                <a:gd name="T71" fmla="*/ 79 h 193"/>
                <a:gd name="T72" fmla="*/ 981 w 1011"/>
                <a:gd name="T73" fmla="*/ 82 h 193"/>
                <a:gd name="T74" fmla="*/ 973 w 1011"/>
                <a:gd name="T75" fmla="*/ 83 h 193"/>
                <a:gd name="T76" fmla="*/ 47 w 1011"/>
                <a:gd name="T77" fmla="*/ 193 h 193"/>
                <a:gd name="T78" fmla="*/ 47 w 1011"/>
                <a:gd name="T79" fmla="*/ 193 h 193"/>
                <a:gd name="T80" fmla="*/ 43 w 1011"/>
                <a:gd name="T81" fmla="*/ 193 h 193"/>
                <a:gd name="T82" fmla="*/ 43 w 1011"/>
                <a:gd name="T8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1" h="193">
                  <a:moveTo>
                    <a:pt x="43" y="193"/>
                  </a:moveTo>
                  <a:lnTo>
                    <a:pt x="43" y="193"/>
                  </a:lnTo>
                  <a:lnTo>
                    <a:pt x="34" y="193"/>
                  </a:lnTo>
                  <a:lnTo>
                    <a:pt x="27" y="191"/>
                  </a:lnTo>
                  <a:lnTo>
                    <a:pt x="20" y="188"/>
                  </a:lnTo>
                  <a:lnTo>
                    <a:pt x="14" y="184"/>
                  </a:lnTo>
                  <a:lnTo>
                    <a:pt x="9" y="178"/>
                  </a:lnTo>
                  <a:lnTo>
                    <a:pt x="4" y="171"/>
                  </a:lnTo>
                  <a:lnTo>
                    <a:pt x="2" y="164"/>
                  </a:lnTo>
                  <a:lnTo>
                    <a:pt x="0" y="157"/>
                  </a:lnTo>
                  <a:lnTo>
                    <a:pt x="0" y="157"/>
                  </a:lnTo>
                  <a:lnTo>
                    <a:pt x="0" y="147"/>
                  </a:lnTo>
                  <a:lnTo>
                    <a:pt x="2" y="140"/>
                  </a:lnTo>
                  <a:lnTo>
                    <a:pt x="4" y="131"/>
                  </a:lnTo>
                  <a:lnTo>
                    <a:pt x="9" y="124"/>
                  </a:lnTo>
                  <a:lnTo>
                    <a:pt x="14" y="119"/>
                  </a:lnTo>
                  <a:lnTo>
                    <a:pt x="21" y="114"/>
                  </a:lnTo>
                  <a:lnTo>
                    <a:pt x="28" y="112"/>
                  </a:lnTo>
                  <a:lnTo>
                    <a:pt x="37" y="109"/>
                  </a:lnTo>
                  <a:lnTo>
                    <a:pt x="963" y="0"/>
                  </a:lnTo>
                  <a:lnTo>
                    <a:pt x="963" y="0"/>
                  </a:lnTo>
                  <a:lnTo>
                    <a:pt x="972" y="0"/>
                  </a:lnTo>
                  <a:lnTo>
                    <a:pt x="980" y="1"/>
                  </a:lnTo>
                  <a:lnTo>
                    <a:pt x="987" y="4"/>
                  </a:lnTo>
                  <a:lnTo>
                    <a:pt x="994" y="9"/>
                  </a:lnTo>
                  <a:lnTo>
                    <a:pt x="1000" y="14"/>
                  </a:lnTo>
                  <a:lnTo>
                    <a:pt x="1005" y="21"/>
                  </a:lnTo>
                  <a:lnTo>
                    <a:pt x="1008" y="28"/>
                  </a:lnTo>
                  <a:lnTo>
                    <a:pt x="1010" y="37"/>
                  </a:lnTo>
                  <a:lnTo>
                    <a:pt x="1010" y="37"/>
                  </a:lnTo>
                  <a:lnTo>
                    <a:pt x="1011" y="45"/>
                  </a:lnTo>
                  <a:lnTo>
                    <a:pt x="1008" y="54"/>
                  </a:lnTo>
                  <a:lnTo>
                    <a:pt x="1005" y="61"/>
                  </a:lnTo>
                  <a:lnTo>
                    <a:pt x="1001" y="68"/>
                  </a:lnTo>
                  <a:lnTo>
                    <a:pt x="996" y="73"/>
                  </a:lnTo>
                  <a:lnTo>
                    <a:pt x="990" y="79"/>
                  </a:lnTo>
                  <a:lnTo>
                    <a:pt x="981" y="82"/>
                  </a:lnTo>
                  <a:lnTo>
                    <a:pt x="973" y="83"/>
                  </a:lnTo>
                  <a:lnTo>
                    <a:pt x="47" y="193"/>
                  </a:lnTo>
                  <a:lnTo>
                    <a:pt x="47" y="193"/>
                  </a:lnTo>
                  <a:lnTo>
                    <a:pt x="43" y="193"/>
                  </a:lnTo>
                  <a:lnTo>
                    <a:pt x="43" y="19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3" name="Freeform 22">
              <a:extLst>
                <a:ext uri="{FF2B5EF4-FFF2-40B4-BE49-F238E27FC236}">
                  <a16:creationId xmlns:a16="http://schemas.microsoft.com/office/drawing/2014/main" id="{675984A7-C9DF-40F8-B4EC-B56D74B32043}"/>
                </a:ext>
              </a:extLst>
            </p:cNvPr>
            <p:cNvSpPr>
              <a:spLocks/>
            </p:cNvSpPr>
            <p:nvPr/>
          </p:nvSpPr>
          <p:spPr bwMode="auto">
            <a:xfrm>
              <a:off x="822325" y="1955800"/>
              <a:ext cx="565150" cy="1168400"/>
            </a:xfrm>
            <a:custGeom>
              <a:avLst/>
              <a:gdLst>
                <a:gd name="T0" fmla="*/ 42 w 356"/>
                <a:gd name="T1" fmla="*/ 736 h 736"/>
                <a:gd name="T2" fmla="*/ 42 w 356"/>
                <a:gd name="T3" fmla="*/ 736 h 736"/>
                <a:gd name="T4" fmla="*/ 35 w 356"/>
                <a:gd name="T5" fmla="*/ 735 h 736"/>
                <a:gd name="T6" fmla="*/ 27 w 356"/>
                <a:gd name="T7" fmla="*/ 732 h 736"/>
                <a:gd name="T8" fmla="*/ 27 w 356"/>
                <a:gd name="T9" fmla="*/ 732 h 736"/>
                <a:gd name="T10" fmla="*/ 18 w 356"/>
                <a:gd name="T11" fmla="*/ 728 h 736"/>
                <a:gd name="T12" fmla="*/ 13 w 356"/>
                <a:gd name="T13" fmla="*/ 723 h 736"/>
                <a:gd name="T14" fmla="*/ 7 w 356"/>
                <a:gd name="T15" fmla="*/ 716 h 736"/>
                <a:gd name="T16" fmla="*/ 4 w 356"/>
                <a:gd name="T17" fmla="*/ 709 h 736"/>
                <a:gd name="T18" fmla="*/ 2 w 356"/>
                <a:gd name="T19" fmla="*/ 701 h 736"/>
                <a:gd name="T20" fmla="*/ 0 w 356"/>
                <a:gd name="T21" fmla="*/ 694 h 736"/>
                <a:gd name="T22" fmla="*/ 2 w 356"/>
                <a:gd name="T23" fmla="*/ 685 h 736"/>
                <a:gd name="T24" fmla="*/ 4 w 356"/>
                <a:gd name="T25" fmla="*/ 677 h 736"/>
                <a:gd name="T26" fmla="*/ 275 w 356"/>
                <a:gd name="T27" fmla="*/ 27 h 736"/>
                <a:gd name="T28" fmla="*/ 275 w 356"/>
                <a:gd name="T29" fmla="*/ 27 h 736"/>
                <a:gd name="T30" fmla="*/ 280 w 356"/>
                <a:gd name="T31" fmla="*/ 19 h 736"/>
                <a:gd name="T32" fmla="*/ 284 w 356"/>
                <a:gd name="T33" fmla="*/ 13 h 736"/>
                <a:gd name="T34" fmla="*/ 291 w 356"/>
                <a:gd name="T35" fmla="*/ 7 h 736"/>
                <a:gd name="T36" fmla="*/ 298 w 356"/>
                <a:gd name="T37" fmla="*/ 5 h 736"/>
                <a:gd name="T38" fmla="*/ 305 w 356"/>
                <a:gd name="T39" fmla="*/ 2 h 736"/>
                <a:gd name="T40" fmla="*/ 314 w 356"/>
                <a:gd name="T41" fmla="*/ 0 h 736"/>
                <a:gd name="T42" fmla="*/ 322 w 356"/>
                <a:gd name="T43" fmla="*/ 2 h 736"/>
                <a:gd name="T44" fmla="*/ 330 w 356"/>
                <a:gd name="T45" fmla="*/ 5 h 736"/>
                <a:gd name="T46" fmla="*/ 330 w 356"/>
                <a:gd name="T47" fmla="*/ 5 h 736"/>
                <a:gd name="T48" fmla="*/ 338 w 356"/>
                <a:gd name="T49" fmla="*/ 9 h 736"/>
                <a:gd name="T50" fmla="*/ 345 w 356"/>
                <a:gd name="T51" fmla="*/ 13 h 736"/>
                <a:gd name="T52" fmla="*/ 349 w 356"/>
                <a:gd name="T53" fmla="*/ 20 h 736"/>
                <a:gd name="T54" fmla="*/ 353 w 356"/>
                <a:gd name="T55" fmla="*/ 27 h 736"/>
                <a:gd name="T56" fmla="*/ 356 w 356"/>
                <a:gd name="T57" fmla="*/ 34 h 736"/>
                <a:gd name="T58" fmla="*/ 356 w 356"/>
                <a:gd name="T59" fmla="*/ 43 h 736"/>
                <a:gd name="T60" fmla="*/ 356 w 356"/>
                <a:gd name="T61" fmla="*/ 51 h 736"/>
                <a:gd name="T62" fmla="*/ 353 w 356"/>
                <a:gd name="T63" fmla="*/ 60 h 736"/>
                <a:gd name="T64" fmla="*/ 82 w 356"/>
                <a:gd name="T65" fmla="*/ 709 h 736"/>
                <a:gd name="T66" fmla="*/ 82 w 356"/>
                <a:gd name="T67" fmla="*/ 709 h 736"/>
                <a:gd name="T68" fmla="*/ 79 w 356"/>
                <a:gd name="T69" fmla="*/ 715 h 736"/>
                <a:gd name="T70" fmla="*/ 75 w 356"/>
                <a:gd name="T71" fmla="*/ 721 h 736"/>
                <a:gd name="T72" fmla="*/ 71 w 356"/>
                <a:gd name="T73" fmla="*/ 725 h 736"/>
                <a:gd name="T74" fmla="*/ 66 w 356"/>
                <a:gd name="T75" fmla="*/ 729 h 736"/>
                <a:gd name="T76" fmla="*/ 61 w 356"/>
                <a:gd name="T77" fmla="*/ 732 h 736"/>
                <a:gd name="T78" fmla="*/ 55 w 356"/>
                <a:gd name="T79" fmla="*/ 733 h 736"/>
                <a:gd name="T80" fmla="*/ 50 w 356"/>
                <a:gd name="T81" fmla="*/ 735 h 736"/>
                <a:gd name="T82" fmla="*/ 42 w 356"/>
                <a:gd name="T83" fmla="*/ 736 h 736"/>
                <a:gd name="T84" fmla="*/ 42 w 356"/>
                <a:gd name="T85" fmla="*/ 73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6" h="736">
                  <a:moveTo>
                    <a:pt x="42" y="736"/>
                  </a:moveTo>
                  <a:lnTo>
                    <a:pt x="42" y="736"/>
                  </a:lnTo>
                  <a:lnTo>
                    <a:pt x="35" y="735"/>
                  </a:lnTo>
                  <a:lnTo>
                    <a:pt x="27" y="732"/>
                  </a:lnTo>
                  <a:lnTo>
                    <a:pt x="27" y="732"/>
                  </a:lnTo>
                  <a:lnTo>
                    <a:pt x="18" y="728"/>
                  </a:lnTo>
                  <a:lnTo>
                    <a:pt x="13" y="723"/>
                  </a:lnTo>
                  <a:lnTo>
                    <a:pt x="7" y="716"/>
                  </a:lnTo>
                  <a:lnTo>
                    <a:pt x="4" y="709"/>
                  </a:lnTo>
                  <a:lnTo>
                    <a:pt x="2" y="701"/>
                  </a:lnTo>
                  <a:lnTo>
                    <a:pt x="0" y="694"/>
                  </a:lnTo>
                  <a:lnTo>
                    <a:pt x="2" y="685"/>
                  </a:lnTo>
                  <a:lnTo>
                    <a:pt x="4" y="677"/>
                  </a:lnTo>
                  <a:lnTo>
                    <a:pt x="275" y="27"/>
                  </a:lnTo>
                  <a:lnTo>
                    <a:pt x="275" y="27"/>
                  </a:lnTo>
                  <a:lnTo>
                    <a:pt x="280" y="19"/>
                  </a:lnTo>
                  <a:lnTo>
                    <a:pt x="284" y="13"/>
                  </a:lnTo>
                  <a:lnTo>
                    <a:pt x="291" y="7"/>
                  </a:lnTo>
                  <a:lnTo>
                    <a:pt x="298" y="5"/>
                  </a:lnTo>
                  <a:lnTo>
                    <a:pt x="305" y="2"/>
                  </a:lnTo>
                  <a:lnTo>
                    <a:pt x="314" y="0"/>
                  </a:lnTo>
                  <a:lnTo>
                    <a:pt x="322" y="2"/>
                  </a:lnTo>
                  <a:lnTo>
                    <a:pt x="330" y="5"/>
                  </a:lnTo>
                  <a:lnTo>
                    <a:pt x="330" y="5"/>
                  </a:lnTo>
                  <a:lnTo>
                    <a:pt x="338" y="9"/>
                  </a:lnTo>
                  <a:lnTo>
                    <a:pt x="345" y="13"/>
                  </a:lnTo>
                  <a:lnTo>
                    <a:pt x="349" y="20"/>
                  </a:lnTo>
                  <a:lnTo>
                    <a:pt x="353" y="27"/>
                  </a:lnTo>
                  <a:lnTo>
                    <a:pt x="356" y="34"/>
                  </a:lnTo>
                  <a:lnTo>
                    <a:pt x="356" y="43"/>
                  </a:lnTo>
                  <a:lnTo>
                    <a:pt x="356" y="51"/>
                  </a:lnTo>
                  <a:lnTo>
                    <a:pt x="353" y="60"/>
                  </a:lnTo>
                  <a:lnTo>
                    <a:pt x="82" y="709"/>
                  </a:lnTo>
                  <a:lnTo>
                    <a:pt x="82" y="709"/>
                  </a:lnTo>
                  <a:lnTo>
                    <a:pt x="79" y="715"/>
                  </a:lnTo>
                  <a:lnTo>
                    <a:pt x="75" y="721"/>
                  </a:lnTo>
                  <a:lnTo>
                    <a:pt x="71" y="725"/>
                  </a:lnTo>
                  <a:lnTo>
                    <a:pt x="66" y="729"/>
                  </a:lnTo>
                  <a:lnTo>
                    <a:pt x="61" y="732"/>
                  </a:lnTo>
                  <a:lnTo>
                    <a:pt x="55" y="733"/>
                  </a:lnTo>
                  <a:lnTo>
                    <a:pt x="50" y="735"/>
                  </a:lnTo>
                  <a:lnTo>
                    <a:pt x="42" y="736"/>
                  </a:lnTo>
                  <a:lnTo>
                    <a:pt x="42" y="7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4" name="Freeform 23">
              <a:extLst>
                <a:ext uri="{FF2B5EF4-FFF2-40B4-BE49-F238E27FC236}">
                  <a16:creationId xmlns:a16="http://schemas.microsoft.com/office/drawing/2014/main" id="{041FABCF-A617-40A9-9E1E-3E2067A482BE}"/>
                </a:ext>
              </a:extLst>
            </p:cNvPr>
            <p:cNvSpPr>
              <a:spLocks/>
            </p:cNvSpPr>
            <p:nvPr/>
          </p:nvSpPr>
          <p:spPr bwMode="auto">
            <a:xfrm>
              <a:off x="3667125" y="2039938"/>
              <a:ext cx="617538" cy="295275"/>
            </a:xfrm>
            <a:custGeom>
              <a:avLst/>
              <a:gdLst>
                <a:gd name="T0" fmla="*/ 347 w 389"/>
                <a:gd name="T1" fmla="*/ 186 h 186"/>
                <a:gd name="T2" fmla="*/ 347 w 389"/>
                <a:gd name="T3" fmla="*/ 186 h 186"/>
                <a:gd name="T4" fmla="*/ 341 w 389"/>
                <a:gd name="T5" fmla="*/ 185 h 186"/>
                <a:gd name="T6" fmla="*/ 334 w 389"/>
                <a:gd name="T7" fmla="*/ 183 h 186"/>
                <a:gd name="T8" fmla="*/ 28 w 389"/>
                <a:gd name="T9" fmla="*/ 82 h 186"/>
                <a:gd name="T10" fmla="*/ 28 w 389"/>
                <a:gd name="T11" fmla="*/ 82 h 186"/>
                <a:gd name="T12" fmla="*/ 19 w 389"/>
                <a:gd name="T13" fmla="*/ 79 h 186"/>
                <a:gd name="T14" fmla="*/ 14 w 389"/>
                <a:gd name="T15" fmla="*/ 74 h 186"/>
                <a:gd name="T16" fmla="*/ 8 w 389"/>
                <a:gd name="T17" fmla="*/ 67 h 186"/>
                <a:gd name="T18" fmla="*/ 4 w 389"/>
                <a:gd name="T19" fmla="*/ 60 h 186"/>
                <a:gd name="T20" fmla="*/ 1 w 389"/>
                <a:gd name="T21" fmla="*/ 53 h 186"/>
                <a:gd name="T22" fmla="*/ 0 w 389"/>
                <a:gd name="T23" fmla="*/ 45 h 186"/>
                <a:gd name="T24" fmla="*/ 0 w 389"/>
                <a:gd name="T25" fmla="*/ 36 h 186"/>
                <a:gd name="T26" fmla="*/ 1 w 389"/>
                <a:gd name="T27" fmla="*/ 29 h 186"/>
                <a:gd name="T28" fmla="*/ 1 w 389"/>
                <a:gd name="T29" fmla="*/ 29 h 186"/>
                <a:gd name="T30" fmla="*/ 4 w 389"/>
                <a:gd name="T31" fmla="*/ 21 h 186"/>
                <a:gd name="T32" fmla="*/ 10 w 389"/>
                <a:gd name="T33" fmla="*/ 14 h 186"/>
                <a:gd name="T34" fmla="*/ 15 w 389"/>
                <a:gd name="T35" fmla="*/ 8 h 186"/>
                <a:gd name="T36" fmla="*/ 22 w 389"/>
                <a:gd name="T37" fmla="*/ 4 h 186"/>
                <a:gd name="T38" fmla="*/ 29 w 389"/>
                <a:gd name="T39" fmla="*/ 1 h 186"/>
                <a:gd name="T40" fmla="*/ 38 w 389"/>
                <a:gd name="T41" fmla="*/ 0 h 186"/>
                <a:gd name="T42" fmla="*/ 46 w 389"/>
                <a:gd name="T43" fmla="*/ 0 h 186"/>
                <a:gd name="T44" fmla="*/ 55 w 389"/>
                <a:gd name="T45" fmla="*/ 2 h 186"/>
                <a:gd name="T46" fmla="*/ 361 w 389"/>
                <a:gd name="T47" fmla="*/ 103 h 186"/>
                <a:gd name="T48" fmla="*/ 361 w 389"/>
                <a:gd name="T49" fmla="*/ 103 h 186"/>
                <a:gd name="T50" fmla="*/ 368 w 389"/>
                <a:gd name="T51" fmla="*/ 107 h 186"/>
                <a:gd name="T52" fmla="*/ 375 w 389"/>
                <a:gd name="T53" fmla="*/ 111 h 186"/>
                <a:gd name="T54" fmla="*/ 381 w 389"/>
                <a:gd name="T55" fmla="*/ 118 h 186"/>
                <a:gd name="T56" fmla="*/ 385 w 389"/>
                <a:gd name="T57" fmla="*/ 124 h 186"/>
                <a:gd name="T58" fmla="*/ 388 w 389"/>
                <a:gd name="T59" fmla="*/ 132 h 186"/>
                <a:gd name="T60" fmla="*/ 389 w 389"/>
                <a:gd name="T61" fmla="*/ 139 h 186"/>
                <a:gd name="T62" fmla="*/ 389 w 389"/>
                <a:gd name="T63" fmla="*/ 148 h 186"/>
                <a:gd name="T64" fmla="*/ 388 w 389"/>
                <a:gd name="T65" fmla="*/ 156 h 186"/>
                <a:gd name="T66" fmla="*/ 388 w 389"/>
                <a:gd name="T67" fmla="*/ 156 h 186"/>
                <a:gd name="T68" fmla="*/ 385 w 389"/>
                <a:gd name="T69" fmla="*/ 163 h 186"/>
                <a:gd name="T70" fmla="*/ 381 w 389"/>
                <a:gd name="T71" fmla="*/ 169 h 186"/>
                <a:gd name="T72" fmla="*/ 377 w 389"/>
                <a:gd name="T73" fmla="*/ 173 h 186"/>
                <a:gd name="T74" fmla="*/ 372 w 389"/>
                <a:gd name="T75" fmla="*/ 178 h 186"/>
                <a:gd name="T76" fmla="*/ 367 w 389"/>
                <a:gd name="T77" fmla="*/ 182 h 186"/>
                <a:gd name="T78" fmla="*/ 361 w 389"/>
                <a:gd name="T79" fmla="*/ 183 h 186"/>
                <a:gd name="T80" fmla="*/ 354 w 389"/>
                <a:gd name="T81" fmla="*/ 186 h 186"/>
                <a:gd name="T82" fmla="*/ 347 w 389"/>
                <a:gd name="T83" fmla="*/ 186 h 186"/>
                <a:gd name="T84" fmla="*/ 347 w 389"/>
                <a:gd name="T85"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9" h="186">
                  <a:moveTo>
                    <a:pt x="347" y="186"/>
                  </a:moveTo>
                  <a:lnTo>
                    <a:pt x="347" y="186"/>
                  </a:lnTo>
                  <a:lnTo>
                    <a:pt x="341" y="185"/>
                  </a:lnTo>
                  <a:lnTo>
                    <a:pt x="334" y="183"/>
                  </a:lnTo>
                  <a:lnTo>
                    <a:pt x="28" y="82"/>
                  </a:lnTo>
                  <a:lnTo>
                    <a:pt x="28" y="82"/>
                  </a:lnTo>
                  <a:lnTo>
                    <a:pt x="19" y="79"/>
                  </a:lnTo>
                  <a:lnTo>
                    <a:pt x="14" y="74"/>
                  </a:lnTo>
                  <a:lnTo>
                    <a:pt x="8" y="67"/>
                  </a:lnTo>
                  <a:lnTo>
                    <a:pt x="4" y="60"/>
                  </a:lnTo>
                  <a:lnTo>
                    <a:pt x="1" y="53"/>
                  </a:lnTo>
                  <a:lnTo>
                    <a:pt x="0" y="45"/>
                  </a:lnTo>
                  <a:lnTo>
                    <a:pt x="0" y="36"/>
                  </a:lnTo>
                  <a:lnTo>
                    <a:pt x="1" y="29"/>
                  </a:lnTo>
                  <a:lnTo>
                    <a:pt x="1" y="29"/>
                  </a:lnTo>
                  <a:lnTo>
                    <a:pt x="4" y="21"/>
                  </a:lnTo>
                  <a:lnTo>
                    <a:pt x="10" y="14"/>
                  </a:lnTo>
                  <a:lnTo>
                    <a:pt x="15" y="8"/>
                  </a:lnTo>
                  <a:lnTo>
                    <a:pt x="22" y="4"/>
                  </a:lnTo>
                  <a:lnTo>
                    <a:pt x="29" y="1"/>
                  </a:lnTo>
                  <a:lnTo>
                    <a:pt x="38" y="0"/>
                  </a:lnTo>
                  <a:lnTo>
                    <a:pt x="46" y="0"/>
                  </a:lnTo>
                  <a:lnTo>
                    <a:pt x="55" y="2"/>
                  </a:lnTo>
                  <a:lnTo>
                    <a:pt x="361" y="103"/>
                  </a:lnTo>
                  <a:lnTo>
                    <a:pt x="361" y="103"/>
                  </a:lnTo>
                  <a:lnTo>
                    <a:pt x="368" y="107"/>
                  </a:lnTo>
                  <a:lnTo>
                    <a:pt x="375" y="111"/>
                  </a:lnTo>
                  <a:lnTo>
                    <a:pt x="381" y="118"/>
                  </a:lnTo>
                  <a:lnTo>
                    <a:pt x="385" y="124"/>
                  </a:lnTo>
                  <a:lnTo>
                    <a:pt x="388" y="132"/>
                  </a:lnTo>
                  <a:lnTo>
                    <a:pt x="389" y="139"/>
                  </a:lnTo>
                  <a:lnTo>
                    <a:pt x="389" y="148"/>
                  </a:lnTo>
                  <a:lnTo>
                    <a:pt x="388" y="156"/>
                  </a:lnTo>
                  <a:lnTo>
                    <a:pt x="388" y="156"/>
                  </a:lnTo>
                  <a:lnTo>
                    <a:pt x="385" y="163"/>
                  </a:lnTo>
                  <a:lnTo>
                    <a:pt x="381" y="169"/>
                  </a:lnTo>
                  <a:lnTo>
                    <a:pt x="377" y="173"/>
                  </a:lnTo>
                  <a:lnTo>
                    <a:pt x="372" y="178"/>
                  </a:lnTo>
                  <a:lnTo>
                    <a:pt x="367" y="182"/>
                  </a:lnTo>
                  <a:lnTo>
                    <a:pt x="361" y="183"/>
                  </a:lnTo>
                  <a:lnTo>
                    <a:pt x="354" y="186"/>
                  </a:lnTo>
                  <a:lnTo>
                    <a:pt x="347" y="186"/>
                  </a:lnTo>
                  <a:lnTo>
                    <a:pt x="347" y="18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5" name="Freeform 24">
              <a:extLst>
                <a:ext uri="{FF2B5EF4-FFF2-40B4-BE49-F238E27FC236}">
                  <a16:creationId xmlns:a16="http://schemas.microsoft.com/office/drawing/2014/main" id="{AE9B6D63-132D-4557-8288-47DED2509AA1}"/>
                </a:ext>
              </a:extLst>
            </p:cNvPr>
            <p:cNvSpPr>
              <a:spLocks/>
            </p:cNvSpPr>
            <p:nvPr/>
          </p:nvSpPr>
          <p:spPr bwMode="auto">
            <a:xfrm>
              <a:off x="3617913" y="4441825"/>
              <a:ext cx="180975" cy="200025"/>
            </a:xfrm>
            <a:custGeom>
              <a:avLst/>
              <a:gdLst>
                <a:gd name="T0" fmla="*/ 72 w 114"/>
                <a:gd name="T1" fmla="*/ 126 h 126"/>
                <a:gd name="T2" fmla="*/ 72 w 114"/>
                <a:gd name="T3" fmla="*/ 126 h 126"/>
                <a:gd name="T4" fmla="*/ 63 w 114"/>
                <a:gd name="T5" fmla="*/ 126 h 126"/>
                <a:gd name="T6" fmla="*/ 53 w 114"/>
                <a:gd name="T7" fmla="*/ 122 h 126"/>
                <a:gd name="T8" fmla="*/ 45 w 114"/>
                <a:gd name="T9" fmla="*/ 118 h 126"/>
                <a:gd name="T10" fmla="*/ 38 w 114"/>
                <a:gd name="T11" fmla="*/ 109 h 126"/>
                <a:gd name="T12" fmla="*/ 8 w 114"/>
                <a:gd name="T13" fmla="*/ 68 h 126"/>
                <a:gd name="T14" fmla="*/ 8 w 114"/>
                <a:gd name="T15" fmla="*/ 68 h 126"/>
                <a:gd name="T16" fmla="*/ 2 w 114"/>
                <a:gd name="T17" fmla="*/ 61 h 126"/>
                <a:gd name="T18" fmla="*/ 0 w 114"/>
                <a:gd name="T19" fmla="*/ 53 h 126"/>
                <a:gd name="T20" fmla="*/ 0 w 114"/>
                <a:gd name="T21" fmla="*/ 44 h 126"/>
                <a:gd name="T22" fmla="*/ 0 w 114"/>
                <a:gd name="T23" fmla="*/ 37 h 126"/>
                <a:gd name="T24" fmla="*/ 1 w 114"/>
                <a:gd name="T25" fmla="*/ 29 h 126"/>
                <a:gd name="T26" fmla="*/ 5 w 114"/>
                <a:gd name="T27" fmla="*/ 22 h 126"/>
                <a:gd name="T28" fmla="*/ 9 w 114"/>
                <a:gd name="T29" fmla="*/ 14 h 126"/>
                <a:gd name="T30" fmla="*/ 17 w 114"/>
                <a:gd name="T31" fmla="*/ 9 h 126"/>
                <a:gd name="T32" fmla="*/ 17 w 114"/>
                <a:gd name="T33" fmla="*/ 9 h 126"/>
                <a:gd name="T34" fmla="*/ 24 w 114"/>
                <a:gd name="T35" fmla="*/ 5 h 126"/>
                <a:gd name="T36" fmla="*/ 31 w 114"/>
                <a:gd name="T37" fmla="*/ 2 h 126"/>
                <a:gd name="T38" fmla="*/ 39 w 114"/>
                <a:gd name="T39" fmla="*/ 0 h 126"/>
                <a:gd name="T40" fmla="*/ 48 w 114"/>
                <a:gd name="T41" fmla="*/ 0 h 126"/>
                <a:gd name="T42" fmla="*/ 56 w 114"/>
                <a:gd name="T43" fmla="*/ 3 h 126"/>
                <a:gd name="T44" fmla="*/ 63 w 114"/>
                <a:gd name="T45" fmla="*/ 6 h 126"/>
                <a:gd name="T46" fmla="*/ 70 w 114"/>
                <a:gd name="T47" fmla="*/ 12 h 126"/>
                <a:gd name="T48" fmla="*/ 76 w 114"/>
                <a:gd name="T49" fmla="*/ 17 h 126"/>
                <a:gd name="T50" fmla="*/ 107 w 114"/>
                <a:gd name="T51" fmla="*/ 60 h 126"/>
                <a:gd name="T52" fmla="*/ 107 w 114"/>
                <a:gd name="T53" fmla="*/ 60 h 126"/>
                <a:gd name="T54" fmla="*/ 111 w 114"/>
                <a:gd name="T55" fmla="*/ 67 h 126"/>
                <a:gd name="T56" fmla="*/ 114 w 114"/>
                <a:gd name="T57" fmla="*/ 74 h 126"/>
                <a:gd name="T58" fmla="*/ 114 w 114"/>
                <a:gd name="T59" fmla="*/ 82 h 126"/>
                <a:gd name="T60" fmla="*/ 114 w 114"/>
                <a:gd name="T61" fmla="*/ 91 h 126"/>
                <a:gd name="T62" fmla="*/ 113 w 114"/>
                <a:gd name="T63" fmla="*/ 98 h 126"/>
                <a:gd name="T64" fmla="*/ 108 w 114"/>
                <a:gd name="T65" fmla="*/ 106 h 126"/>
                <a:gd name="T66" fmla="*/ 104 w 114"/>
                <a:gd name="T67" fmla="*/ 112 h 126"/>
                <a:gd name="T68" fmla="*/ 97 w 114"/>
                <a:gd name="T69" fmla="*/ 119 h 126"/>
                <a:gd name="T70" fmla="*/ 97 w 114"/>
                <a:gd name="T71" fmla="*/ 119 h 126"/>
                <a:gd name="T72" fmla="*/ 91 w 114"/>
                <a:gd name="T73" fmla="*/ 122 h 126"/>
                <a:gd name="T74" fmla="*/ 86 w 114"/>
                <a:gd name="T75" fmla="*/ 125 h 126"/>
                <a:gd name="T76" fmla="*/ 79 w 114"/>
                <a:gd name="T77" fmla="*/ 126 h 126"/>
                <a:gd name="T78" fmla="*/ 72 w 114"/>
                <a:gd name="T79" fmla="*/ 126 h 126"/>
                <a:gd name="T80" fmla="*/ 72 w 114"/>
                <a:gd name="T8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 h="126">
                  <a:moveTo>
                    <a:pt x="72" y="126"/>
                  </a:moveTo>
                  <a:lnTo>
                    <a:pt x="72" y="126"/>
                  </a:lnTo>
                  <a:lnTo>
                    <a:pt x="63" y="126"/>
                  </a:lnTo>
                  <a:lnTo>
                    <a:pt x="53" y="122"/>
                  </a:lnTo>
                  <a:lnTo>
                    <a:pt x="45" y="118"/>
                  </a:lnTo>
                  <a:lnTo>
                    <a:pt x="38" y="109"/>
                  </a:lnTo>
                  <a:lnTo>
                    <a:pt x="8" y="68"/>
                  </a:lnTo>
                  <a:lnTo>
                    <a:pt x="8" y="68"/>
                  </a:lnTo>
                  <a:lnTo>
                    <a:pt x="2" y="61"/>
                  </a:lnTo>
                  <a:lnTo>
                    <a:pt x="0" y="53"/>
                  </a:lnTo>
                  <a:lnTo>
                    <a:pt x="0" y="44"/>
                  </a:lnTo>
                  <a:lnTo>
                    <a:pt x="0" y="37"/>
                  </a:lnTo>
                  <a:lnTo>
                    <a:pt x="1" y="29"/>
                  </a:lnTo>
                  <a:lnTo>
                    <a:pt x="5" y="22"/>
                  </a:lnTo>
                  <a:lnTo>
                    <a:pt x="9" y="14"/>
                  </a:lnTo>
                  <a:lnTo>
                    <a:pt x="17" y="9"/>
                  </a:lnTo>
                  <a:lnTo>
                    <a:pt x="17" y="9"/>
                  </a:lnTo>
                  <a:lnTo>
                    <a:pt x="24" y="5"/>
                  </a:lnTo>
                  <a:lnTo>
                    <a:pt x="31" y="2"/>
                  </a:lnTo>
                  <a:lnTo>
                    <a:pt x="39" y="0"/>
                  </a:lnTo>
                  <a:lnTo>
                    <a:pt x="48" y="0"/>
                  </a:lnTo>
                  <a:lnTo>
                    <a:pt x="56" y="3"/>
                  </a:lnTo>
                  <a:lnTo>
                    <a:pt x="63" y="6"/>
                  </a:lnTo>
                  <a:lnTo>
                    <a:pt x="70" y="12"/>
                  </a:lnTo>
                  <a:lnTo>
                    <a:pt x="76" y="17"/>
                  </a:lnTo>
                  <a:lnTo>
                    <a:pt x="107" y="60"/>
                  </a:lnTo>
                  <a:lnTo>
                    <a:pt x="107" y="60"/>
                  </a:lnTo>
                  <a:lnTo>
                    <a:pt x="111" y="67"/>
                  </a:lnTo>
                  <a:lnTo>
                    <a:pt x="114" y="74"/>
                  </a:lnTo>
                  <a:lnTo>
                    <a:pt x="114" y="82"/>
                  </a:lnTo>
                  <a:lnTo>
                    <a:pt x="114" y="91"/>
                  </a:lnTo>
                  <a:lnTo>
                    <a:pt x="113" y="98"/>
                  </a:lnTo>
                  <a:lnTo>
                    <a:pt x="108" y="106"/>
                  </a:lnTo>
                  <a:lnTo>
                    <a:pt x="104" y="112"/>
                  </a:lnTo>
                  <a:lnTo>
                    <a:pt x="97" y="119"/>
                  </a:lnTo>
                  <a:lnTo>
                    <a:pt x="97" y="119"/>
                  </a:lnTo>
                  <a:lnTo>
                    <a:pt x="91" y="122"/>
                  </a:lnTo>
                  <a:lnTo>
                    <a:pt x="86" y="125"/>
                  </a:lnTo>
                  <a:lnTo>
                    <a:pt x="79" y="126"/>
                  </a:lnTo>
                  <a:lnTo>
                    <a:pt x="72" y="126"/>
                  </a:lnTo>
                  <a:lnTo>
                    <a:pt x="72" y="12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6" name="Freeform 25">
              <a:extLst>
                <a:ext uri="{FF2B5EF4-FFF2-40B4-BE49-F238E27FC236}">
                  <a16:creationId xmlns:a16="http://schemas.microsoft.com/office/drawing/2014/main" id="{36EBAE09-845D-4716-91EA-77DA22C224DA}"/>
                </a:ext>
              </a:extLst>
            </p:cNvPr>
            <p:cNvSpPr>
              <a:spLocks/>
            </p:cNvSpPr>
            <p:nvPr/>
          </p:nvSpPr>
          <p:spPr bwMode="auto">
            <a:xfrm>
              <a:off x="2551113" y="3048000"/>
              <a:ext cx="1008063" cy="1271588"/>
            </a:xfrm>
            <a:custGeom>
              <a:avLst/>
              <a:gdLst>
                <a:gd name="T0" fmla="*/ 593 w 635"/>
                <a:gd name="T1" fmla="*/ 801 h 801"/>
                <a:gd name="T2" fmla="*/ 593 w 635"/>
                <a:gd name="T3" fmla="*/ 801 h 801"/>
                <a:gd name="T4" fmla="*/ 584 w 635"/>
                <a:gd name="T5" fmla="*/ 799 h 801"/>
                <a:gd name="T6" fmla="*/ 574 w 635"/>
                <a:gd name="T7" fmla="*/ 796 h 801"/>
                <a:gd name="T8" fmla="*/ 566 w 635"/>
                <a:gd name="T9" fmla="*/ 791 h 801"/>
                <a:gd name="T10" fmla="*/ 559 w 635"/>
                <a:gd name="T11" fmla="*/ 784 h 801"/>
                <a:gd name="T12" fmla="*/ 8 w 635"/>
                <a:gd name="T13" fmla="*/ 68 h 801"/>
                <a:gd name="T14" fmla="*/ 8 w 635"/>
                <a:gd name="T15" fmla="*/ 68 h 801"/>
                <a:gd name="T16" fmla="*/ 4 w 635"/>
                <a:gd name="T17" fmla="*/ 61 h 801"/>
                <a:gd name="T18" fmla="*/ 1 w 635"/>
                <a:gd name="T19" fmla="*/ 52 h 801"/>
                <a:gd name="T20" fmla="*/ 0 w 635"/>
                <a:gd name="T21" fmla="*/ 45 h 801"/>
                <a:gd name="T22" fmla="*/ 0 w 635"/>
                <a:gd name="T23" fmla="*/ 37 h 801"/>
                <a:gd name="T24" fmla="*/ 1 w 635"/>
                <a:gd name="T25" fmla="*/ 28 h 801"/>
                <a:gd name="T26" fmla="*/ 4 w 635"/>
                <a:gd name="T27" fmla="*/ 21 h 801"/>
                <a:gd name="T28" fmla="*/ 9 w 635"/>
                <a:gd name="T29" fmla="*/ 14 h 801"/>
                <a:gd name="T30" fmla="*/ 15 w 635"/>
                <a:gd name="T31" fmla="*/ 9 h 801"/>
                <a:gd name="T32" fmla="*/ 15 w 635"/>
                <a:gd name="T33" fmla="*/ 9 h 801"/>
                <a:gd name="T34" fmla="*/ 22 w 635"/>
                <a:gd name="T35" fmla="*/ 4 h 801"/>
                <a:gd name="T36" fmla="*/ 31 w 635"/>
                <a:gd name="T37" fmla="*/ 1 h 801"/>
                <a:gd name="T38" fmla="*/ 39 w 635"/>
                <a:gd name="T39" fmla="*/ 0 h 801"/>
                <a:gd name="T40" fmla="*/ 46 w 635"/>
                <a:gd name="T41" fmla="*/ 0 h 801"/>
                <a:gd name="T42" fmla="*/ 55 w 635"/>
                <a:gd name="T43" fmla="*/ 1 h 801"/>
                <a:gd name="T44" fmla="*/ 62 w 635"/>
                <a:gd name="T45" fmla="*/ 6 h 801"/>
                <a:gd name="T46" fmla="*/ 69 w 635"/>
                <a:gd name="T47" fmla="*/ 10 h 801"/>
                <a:gd name="T48" fmla="*/ 74 w 635"/>
                <a:gd name="T49" fmla="*/ 16 h 801"/>
                <a:gd name="T50" fmla="*/ 626 w 635"/>
                <a:gd name="T51" fmla="*/ 733 h 801"/>
                <a:gd name="T52" fmla="*/ 626 w 635"/>
                <a:gd name="T53" fmla="*/ 733 h 801"/>
                <a:gd name="T54" fmla="*/ 631 w 635"/>
                <a:gd name="T55" fmla="*/ 740 h 801"/>
                <a:gd name="T56" fmla="*/ 633 w 635"/>
                <a:gd name="T57" fmla="*/ 747 h 801"/>
                <a:gd name="T58" fmla="*/ 635 w 635"/>
                <a:gd name="T59" fmla="*/ 755 h 801"/>
                <a:gd name="T60" fmla="*/ 635 w 635"/>
                <a:gd name="T61" fmla="*/ 764 h 801"/>
                <a:gd name="T62" fmla="*/ 633 w 635"/>
                <a:gd name="T63" fmla="*/ 771 h 801"/>
                <a:gd name="T64" fmla="*/ 629 w 635"/>
                <a:gd name="T65" fmla="*/ 779 h 801"/>
                <a:gd name="T66" fmla="*/ 625 w 635"/>
                <a:gd name="T67" fmla="*/ 787 h 801"/>
                <a:gd name="T68" fmla="*/ 618 w 635"/>
                <a:gd name="T69" fmla="*/ 792 h 801"/>
                <a:gd name="T70" fmla="*/ 618 w 635"/>
                <a:gd name="T71" fmla="*/ 792 h 801"/>
                <a:gd name="T72" fmla="*/ 612 w 635"/>
                <a:gd name="T73" fmla="*/ 795 h 801"/>
                <a:gd name="T74" fmla="*/ 607 w 635"/>
                <a:gd name="T75" fmla="*/ 798 h 801"/>
                <a:gd name="T76" fmla="*/ 600 w 635"/>
                <a:gd name="T77" fmla="*/ 801 h 801"/>
                <a:gd name="T78" fmla="*/ 593 w 635"/>
                <a:gd name="T79" fmla="*/ 801 h 801"/>
                <a:gd name="T80" fmla="*/ 593 w 635"/>
                <a:gd name="T81" fmla="*/ 801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5" h="801">
                  <a:moveTo>
                    <a:pt x="593" y="801"/>
                  </a:moveTo>
                  <a:lnTo>
                    <a:pt x="593" y="801"/>
                  </a:lnTo>
                  <a:lnTo>
                    <a:pt x="584" y="799"/>
                  </a:lnTo>
                  <a:lnTo>
                    <a:pt x="574" y="796"/>
                  </a:lnTo>
                  <a:lnTo>
                    <a:pt x="566" y="791"/>
                  </a:lnTo>
                  <a:lnTo>
                    <a:pt x="559" y="784"/>
                  </a:lnTo>
                  <a:lnTo>
                    <a:pt x="8" y="68"/>
                  </a:lnTo>
                  <a:lnTo>
                    <a:pt x="8" y="68"/>
                  </a:lnTo>
                  <a:lnTo>
                    <a:pt x="4" y="61"/>
                  </a:lnTo>
                  <a:lnTo>
                    <a:pt x="1" y="52"/>
                  </a:lnTo>
                  <a:lnTo>
                    <a:pt x="0" y="45"/>
                  </a:lnTo>
                  <a:lnTo>
                    <a:pt x="0" y="37"/>
                  </a:lnTo>
                  <a:lnTo>
                    <a:pt x="1" y="28"/>
                  </a:lnTo>
                  <a:lnTo>
                    <a:pt x="4" y="21"/>
                  </a:lnTo>
                  <a:lnTo>
                    <a:pt x="9" y="14"/>
                  </a:lnTo>
                  <a:lnTo>
                    <a:pt x="15" y="9"/>
                  </a:lnTo>
                  <a:lnTo>
                    <a:pt x="15" y="9"/>
                  </a:lnTo>
                  <a:lnTo>
                    <a:pt x="22" y="4"/>
                  </a:lnTo>
                  <a:lnTo>
                    <a:pt x="31" y="1"/>
                  </a:lnTo>
                  <a:lnTo>
                    <a:pt x="39" y="0"/>
                  </a:lnTo>
                  <a:lnTo>
                    <a:pt x="46" y="0"/>
                  </a:lnTo>
                  <a:lnTo>
                    <a:pt x="55" y="1"/>
                  </a:lnTo>
                  <a:lnTo>
                    <a:pt x="62" y="6"/>
                  </a:lnTo>
                  <a:lnTo>
                    <a:pt x="69" y="10"/>
                  </a:lnTo>
                  <a:lnTo>
                    <a:pt x="74" y="16"/>
                  </a:lnTo>
                  <a:lnTo>
                    <a:pt x="626" y="733"/>
                  </a:lnTo>
                  <a:lnTo>
                    <a:pt x="626" y="733"/>
                  </a:lnTo>
                  <a:lnTo>
                    <a:pt x="631" y="740"/>
                  </a:lnTo>
                  <a:lnTo>
                    <a:pt x="633" y="747"/>
                  </a:lnTo>
                  <a:lnTo>
                    <a:pt x="635" y="755"/>
                  </a:lnTo>
                  <a:lnTo>
                    <a:pt x="635" y="764"/>
                  </a:lnTo>
                  <a:lnTo>
                    <a:pt x="633" y="771"/>
                  </a:lnTo>
                  <a:lnTo>
                    <a:pt x="629" y="779"/>
                  </a:lnTo>
                  <a:lnTo>
                    <a:pt x="625" y="787"/>
                  </a:lnTo>
                  <a:lnTo>
                    <a:pt x="618" y="792"/>
                  </a:lnTo>
                  <a:lnTo>
                    <a:pt x="618" y="792"/>
                  </a:lnTo>
                  <a:lnTo>
                    <a:pt x="612" y="795"/>
                  </a:lnTo>
                  <a:lnTo>
                    <a:pt x="607" y="798"/>
                  </a:lnTo>
                  <a:lnTo>
                    <a:pt x="600" y="801"/>
                  </a:lnTo>
                  <a:lnTo>
                    <a:pt x="593" y="801"/>
                  </a:lnTo>
                  <a:lnTo>
                    <a:pt x="593" y="801"/>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7" name="Freeform 26">
              <a:extLst>
                <a:ext uri="{FF2B5EF4-FFF2-40B4-BE49-F238E27FC236}">
                  <a16:creationId xmlns:a16="http://schemas.microsoft.com/office/drawing/2014/main" id="{9CA16B2B-D67D-4064-B4FE-AA03A8F24CE9}"/>
                </a:ext>
              </a:extLst>
            </p:cNvPr>
            <p:cNvSpPr>
              <a:spLocks/>
            </p:cNvSpPr>
            <p:nvPr/>
          </p:nvSpPr>
          <p:spPr bwMode="auto">
            <a:xfrm>
              <a:off x="3940175" y="3222625"/>
              <a:ext cx="196850" cy="168275"/>
            </a:xfrm>
            <a:custGeom>
              <a:avLst/>
              <a:gdLst>
                <a:gd name="T0" fmla="*/ 82 w 124"/>
                <a:gd name="T1" fmla="*/ 106 h 106"/>
                <a:gd name="T2" fmla="*/ 82 w 124"/>
                <a:gd name="T3" fmla="*/ 106 h 106"/>
                <a:gd name="T4" fmla="*/ 72 w 124"/>
                <a:gd name="T5" fmla="*/ 106 h 106"/>
                <a:gd name="T6" fmla="*/ 62 w 124"/>
                <a:gd name="T7" fmla="*/ 102 h 106"/>
                <a:gd name="T8" fmla="*/ 21 w 124"/>
                <a:gd name="T9" fmla="*/ 79 h 106"/>
                <a:gd name="T10" fmla="*/ 21 w 124"/>
                <a:gd name="T11" fmla="*/ 79 h 106"/>
                <a:gd name="T12" fmla="*/ 14 w 124"/>
                <a:gd name="T13" fmla="*/ 75 h 106"/>
                <a:gd name="T14" fmla="*/ 8 w 124"/>
                <a:gd name="T15" fmla="*/ 68 h 106"/>
                <a:gd name="T16" fmla="*/ 4 w 124"/>
                <a:gd name="T17" fmla="*/ 62 h 106"/>
                <a:gd name="T18" fmla="*/ 1 w 124"/>
                <a:gd name="T19" fmla="*/ 54 h 106"/>
                <a:gd name="T20" fmla="*/ 0 w 124"/>
                <a:gd name="T21" fmla="*/ 47 h 106"/>
                <a:gd name="T22" fmla="*/ 0 w 124"/>
                <a:gd name="T23" fmla="*/ 38 h 106"/>
                <a:gd name="T24" fmla="*/ 1 w 124"/>
                <a:gd name="T25" fmla="*/ 30 h 106"/>
                <a:gd name="T26" fmla="*/ 6 w 124"/>
                <a:gd name="T27" fmla="*/ 21 h 106"/>
                <a:gd name="T28" fmla="*/ 6 w 124"/>
                <a:gd name="T29" fmla="*/ 21 h 106"/>
                <a:gd name="T30" fmla="*/ 10 w 124"/>
                <a:gd name="T31" fmla="*/ 14 h 106"/>
                <a:gd name="T32" fmla="*/ 15 w 124"/>
                <a:gd name="T33" fmla="*/ 9 h 106"/>
                <a:gd name="T34" fmla="*/ 22 w 124"/>
                <a:gd name="T35" fmla="*/ 4 h 106"/>
                <a:gd name="T36" fmla="*/ 31 w 124"/>
                <a:gd name="T37" fmla="*/ 2 h 106"/>
                <a:gd name="T38" fmla="*/ 38 w 124"/>
                <a:gd name="T39" fmla="*/ 0 h 106"/>
                <a:gd name="T40" fmla="*/ 46 w 124"/>
                <a:gd name="T41" fmla="*/ 0 h 106"/>
                <a:gd name="T42" fmla="*/ 55 w 124"/>
                <a:gd name="T43" fmla="*/ 2 h 106"/>
                <a:gd name="T44" fmla="*/ 62 w 124"/>
                <a:gd name="T45" fmla="*/ 6 h 106"/>
                <a:gd name="T46" fmla="*/ 103 w 124"/>
                <a:gd name="T47" fmla="*/ 27 h 106"/>
                <a:gd name="T48" fmla="*/ 103 w 124"/>
                <a:gd name="T49" fmla="*/ 27 h 106"/>
                <a:gd name="T50" fmla="*/ 110 w 124"/>
                <a:gd name="T51" fmla="*/ 33 h 106"/>
                <a:gd name="T52" fmla="*/ 116 w 124"/>
                <a:gd name="T53" fmla="*/ 38 h 106"/>
                <a:gd name="T54" fmla="*/ 120 w 124"/>
                <a:gd name="T55" fmla="*/ 45 h 106"/>
                <a:gd name="T56" fmla="*/ 123 w 124"/>
                <a:gd name="T57" fmla="*/ 52 h 106"/>
                <a:gd name="T58" fmla="*/ 124 w 124"/>
                <a:gd name="T59" fmla="*/ 61 h 106"/>
                <a:gd name="T60" fmla="*/ 124 w 124"/>
                <a:gd name="T61" fmla="*/ 69 h 106"/>
                <a:gd name="T62" fmla="*/ 123 w 124"/>
                <a:gd name="T63" fmla="*/ 76 h 106"/>
                <a:gd name="T64" fmla="*/ 118 w 124"/>
                <a:gd name="T65" fmla="*/ 85 h 106"/>
                <a:gd name="T66" fmla="*/ 118 w 124"/>
                <a:gd name="T67" fmla="*/ 85 h 106"/>
                <a:gd name="T68" fmla="*/ 111 w 124"/>
                <a:gd name="T69" fmla="*/ 95 h 106"/>
                <a:gd name="T70" fmla="*/ 103 w 124"/>
                <a:gd name="T71" fmla="*/ 100 h 106"/>
                <a:gd name="T72" fmla="*/ 93 w 124"/>
                <a:gd name="T73" fmla="*/ 105 h 106"/>
                <a:gd name="T74" fmla="*/ 82 w 124"/>
                <a:gd name="T75" fmla="*/ 106 h 106"/>
                <a:gd name="T76" fmla="*/ 82 w 124"/>
                <a:gd name="T7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 h="106">
                  <a:moveTo>
                    <a:pt x="82" y="106"/>
                  </a:moveTo>
                  <a:lnTo>
                    <a:pt x="82" y="106"/>
                  </a:lnTo>
                  <a:lnTo>
                    <a:pt x="72" y="106"/>
                  </a:lnTo>
                  <a:lnTo>
                    <a:pt x="62" y="102"/>
                  </a:lnTo>
                  <a:lnTo>
                    <a:pt x="21" y="79"/>
                  </a:lnTo>
                  <a:lnTo>
                    <a:pt x="21" y="79"/>
                  </a:lnTo>
                  <a:lnTo>
                    <a:pt x="14" y="75"/>
                  </a:lnTo>
                  <a:lnTo>
                    <a:pt x="8" y="68"/>
                  </a:lnTo>
                  <a:lnTo>
                    <a:pt x="4" y="62"/>
                  </a:lnTo>
                  <a:lnTo>
                    <a:pt x="1" y="54"/>
                  </a:lnTo>
                  <a:lnTo>
                    <a:pt x="0" y="47"/>
                  </a:lnTo>
                  <a:lnTo>
                    <a:pt x="0" y="38"/>
                  </a:lnTo>
                  <a:lnTo>
                    <a:pt x="1" y="30"/>
                  </a:lnTo>
                  <a:lnTo>
                    <a:pt x="6" y="21"/>
                  </a:lnTo>
                  <a:lnTo>
                    <a:pt x="6" y="21"/>
                  </a:lnTo>
                  <a:lnTo>
                    <a:pt x="10" y="14"/>
                  </a:lnTo>
                  <a:lnTo>
                    <a:pt x="15" y="9"/>
                  </a:lnTo>
                  <a:lnTo>
                    <a:pt x="22" y="4"/>
                  </a:lnTo>
                  <a:lnTo>
                    <a:pt x="31" y="2"/>
                  </a:lnTo>
                  <a:lnTo>
                    <a:pt x="38" y="0"/>
                  </a:lnTo>
                  <a:lnTo>
                    <a:pt x="46" y="0"/>
                  </a:lnTo>
                  <a:lnTo>
                    <a:pt x="55" y="2"/>
                  </a:lnTo>
                  <a:lnTo>
                    <a:pt x="62" y="6"/>
                  </a:lnTo>
                  <a:lnTo>
                    <a:pt x="103" y="27"/>
                  </a:lnTo>
                  <a:lnTo>
                    <a:pt x="103" y="27"/>
                  </a:lnTo>
                  <a:lnTo>
                    <a:pt x="110" y="33"/>
                  </a:lnTo>
                  <a:lnTo>
                    <a:pt x="116" y="38"/>
                  </a:lnTo>
                  <a:lnTo>
                    <a:pt x="120" y="45"/>
                  </a:lnTo>
                  <a:lnTo>
                    <a:pt x="123" y="52"/>
                  </a:lnTo>
                  <a:lnTo>
                    <a:pt x="124" y="61"/>
                  </a:lnTo>
                  <a:lnTo>
                    <a:pt x="124" y="69"/>
                  </a:lnTo>
                  <a:lnTo>
                    <a:pt x="123" y="76"/>
                  </a:lnTo>
                  <a:lnTo>
                    <a:pt x="118" y="85"/>
                  </a:lnTo>
                  <a:lnTo>
                    <a:pt x="118" y="85"/>
                  </a:lnTo>
                  <a:lnTo>
                    <a:pt x="111" y="95"/>
                  </a:lnTo>
                  <a:lnTo>
                    <a:pt x="103" y="100"/>
                  </a:lnTo>
                  <a:lnTo>
                    <a:pt x="93" y="105"/>
                  </a:lnTo>
                  <a:lnTo>
                    <a:pt x="82" y="106"/>
                  </a:lnTo>
                  <a:lnTo>
                    <a:pt x="82" y="10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8" name="Freeform 27">
              <a:extLst>
                <a:ext uri="{FF2B5EF4-FFF2-40B4-BE49-F238E27FC236}">
                  <a16:creationId xmlns:a16="http://schemas.microsoft.com/office/drawing/2014/main" id="{9BABE404-655F-459B-996D-C49F5D1A81B1}"/>
                </a:ext>
              </a:extLst>
            </p:cNvPr>
            <p:cNvSpPr>
              <a:spLocks/>
            </p:cNvSpPr>
            <p:nvPr/>
          </p:nvSpPr>
          <p:spPr bwMode="auto">
            <a:xfrm>
              <a:off x="2987675" y="2695575"/>
              <a:ext cx="855663" cy="533400"/>
            </a:xfrm>
            <a:custGeom>
              <a:avLst/>
              <a:gdLst>
                <a:gd name="T0" fmla="*/ 497 w 539"/>
                <a:gd name="T1" fmla="*/ 336 h 336"/>
                <a:gd name="T2" fmla="*/ 497 w 539"/>
                <a:gd name="T3" fmla="*/ 336 h 336"/>
                <a:gd name="T4" fmla="*/ 486 w 539"/>
                <a:gd name="T5" fmla="*/ 335 h 336"/>
                <a:gd name="T6" fmla="*/ 476 w 539"/>
                <a:gd name="T7" fmla="*/ 331 h 336"/>
                <a:gd name="T8" fmla="*/ 21 w 539"/>
                <a:gd name="T9" fmla="*/ 79 h 336"/>
                <a:gd name="T10" fmla="*/ 21 w 539"/>
                <a:gd name="T11" fmla="*/ 79 h 336"/>
                <a:gd name="T12" fmla="*/ 14 w 539"/>
                <a:gd name="T13" fmla="*/ 75 h 336"/>
                <a:gd name="T14" fmla="*/ 8 w 539"/>
                <a:gd name="T15" fmla="*/ 68 h 336"/>
                <a:gd name="T16" fmla="*/ 4 w 539"/>
                <a:gd name="T17" fmla="*/ 62 h 336"/>
                <a:gd name="T18" fmla="*/ 1 w 539"/>
                <a:gd name="T19" fmla="*/ 54 h 336"/>
                <a:gd name="T20" fmla="*/ 0 w 539"/>
                <a:gd name="T21" fmla="*/ 47 h 336"/>
                <a:gd name="T22" fmla="*/ 0 w 539"/>
                <a:gd name="T23" fmla="*/ 38 h 336"/>
                <a:gd name="T24" fmla="*/ 1 w 539"/>
                <a:gd name="T25" fmla="*/ 30 h 336"/>
                <a:gd name="T26" fmla="*/ 6 w 539"/>
                <a:gd name="T27" fmla="*/ 22 h 336"/>
                <a:gd name="T28" fmla="*/ 6 w 539"/>
                <a:gd name="T29" fmla="*/ 22 h 336"/>
                <a:gd name="T30" fmla="*/ 10 w 539"/>
                <a:gd name="T31" fmla="*/ 14 h 336"/>
                <a:gd name="T32" fmla="*/ 15 w 539"/>
                <a:gd name="T33" fmla="*/ 9 h 336"/>
                <a:gd name="T34" fmla="*/ 22 w 539"/>
                <a:gd name="T35" fmla="*/ 5 h 336"/>
                <a:gd name="T36" fmla="*/ 31 w 539"/>
                <a:gd name="T37" fmla="*/ 2 h 336"/>
                <a:gd name="T38" fmla="*/ 38 w 539"/>
                <a:gd name="T39" fmla="*/ 0 h 336"/>
                <a:gd name="T40" fmla="*/ 46 w 539"/>
                <a:gd name="T41" fmla="*/ 0 h 336"/>
                <a:gd name="T42" fmla="*/ 55 w 539"/>
                <a:gd name="T43" fmla="*/ 2 h 336"/>
                <a:gd name="T44" fmla="*/ 62 w 539"/>
                <a:gd name="T45" fmla="*/ 6 h 336"/>
                <a:gd name="T46" fmla="*/ 517 w 539"/>
                <a:gd name="T47" fmla="*/ 257 h 336"/>
                <a:gd name="T48" fmla="*/ 517 w 539"/>
                <a:gd name="T49" fmla="*/ 257 h 336"/>
                <a:gd name="T50" fmla="*/ 524 w 539"/>
                <a:gd name="T51" fmla="*/ 262 h 336"/>
                <a:gd name="T52" fmla="*/ 529 w 539"/>
                <a:gd name="T53" fmla="*/ 267 h 336"/>
                <a:gd name="T54" fmla="*/ 534 w 539"/>
                <a:gd name="T55" fmla="*/ 274 h 336"/>
                <a:gd name="T56" fmla="*/ 536 w 539"/>
                <a:gd name="T57" fmla="*/ 281 h 336"/>
                <a:gd name="T58" fmla="*/ 539 w 539"/>
                <a:gd name="T59" fmla="*/ 290 h 336"/>
                <a:gd name="T60" fmla="*/ 538 w 539"/>
                <a:gd name="T61" fmla="*/ 298 h 336"/>
                <a:gd name="T62" fmla="*/ 536 w 539"/>
                <a:gd name="T63" fmla="*/ 307 h 336"/>
                <a:gd name="T64" fmla="*/ 534 w 539"/>
                <a:gd name="T65" fmla="*/ 314 h 336"/>
                <a:gd name="T66" fmla="*/ 534 w 539"/>
                <a:gd name="T67" fmla="*/ 314 h 336"/>
                <a:gd name="T68" fmla="*/ 526 w 539"/>
                <a:gd name="T69" fmla="*/ 324 h 336"/>
                <a:gd name="T70" fmla="*/ 518 w 539"/>
                <a:gd name="T71" fmla="*/ 331 h 336"/>
                <a:gd name="T72" fmla="*/ 507 w 539"/>
                <a:gd name="T73" fmla="*/ 335 h 336"/>
                <a:gd name="T74" fmla="*/ 497 w 539"/>
                <a:gd name="T75" fmla="*/ 336 h 336"/>
                <a:gd name="T76" fmla="*/ 497 w 539"/>
                <a:gd name="T77"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9" h="336">
                  <a:moveTo>
                    <a:pt x="497" y="336"/>
                  </a:moveTo>
                  <a:lnTo>
                    <a:pt x="497" y="336"/>
                  </a:lnTo>
                  <a:lnTo>
                    <a:pt x="486" y="335"/>
                  </a:lnTo>
                  <a:lnTo>
                    <a:pt x="476" y="331"/>
                  </a:lnTo>
                  <a:lnTo>
                    <a:pt x="21" y="79"/>
                  </a:lnTo>
                  <a:lnTo>
                    <a:pt x="21" y="79"/>
                  </a:lnTo>
                  <a:lnTo>
                    <a:pt x="14" y="75"/>
                  </a:lnTo>
                  <a:lnTo>
                    <a:pt x="8" y="68"/>
                  </a:lnTo>
                  <a:lnTo>
                    <a:pt x="4" y="62"/>
                  </a:lnTo>
                  <a:lnTo>
                    <a:pt x="1" y="54"/>
                  </a:lnTo>
                  <a:lnTo>
                    <a:pt x="0" y="47"/>
                  </a:lnTo>
                  <a:lnTo>
                    <a:pt x="0" y="38"/>
                  </a:lnTo>
                  <a:lnTo>
                    <a:pt x="1" y="30"/>
                  </a:lnTo>
                  <a:lnTo>
                    <a:pt x="6" y="22"/>
                  </a:lnTo>
                  <a:lnTo>
                    <a:pt x="6" y="22"/>
                  </a:lnTo>
                  <a:lnTo>
                    <a:pt x="10" y="14"/>
                  </a:lnTo>
                  <a:lnTo>
                    <a:pt x="15" y="9"/>
                  </a:lnTo>
                  <a:lnTo>
                    <a:pt x="22" y="5"/>
                  </a:lnTo>
                  <a:lnTo>
                    <a:pt x="31" y="2"/>
                  </a:lnTo>
                  <a:lnTo>
                    <a:pt x="38" y="0"/>
                  </a:lnTo>
                  <a:lnTo>
                    <a:pt x="46" y="0"/>
                  </a:lnTo>
                  <a:lnTo>
                    <a:pt x="55" y="2"/>
                  </a:lnTo>
                  <a:lnTo>
                    <a:pt x="62" y="6"/>
                  </a:lnTo>
                  <a:lnTo>
                    <a:pt x="517" y="257"/>
                  </a:lnTo>
                  <a:lnTo>
                    <a:pt x="517" y="257"/>
                  </a:lnTo>
                  <a:lnTo>
                    <a:pt x="524" y="262"/>
                  </a:lnTo>
                  <a:lnTo>
                    <a:pt x="529" y="267"/>
                  </a:lnTo>
                  <a:lnTo>
                    <a:pt x="534" y="274"/>
                  </a:lnTo>
                  <a:lnTo>
                    <a:pt x="536" y="281"/>
                  </a:lnTo>
                  <a:lnTo>
                    <a:pt x="539" y="290"/>
                  </a:lnTo>
                  <a:lnTo>
                    <a:pt x="538" y="298"/>
                  </a:lnTo>
                  <a:lnTo>
                    <a:pt x="536" y="307"/>
                  </a:lnTo>
                  <a:lnTo>
                    <a:pt x="534" y="314"/>
                  </a:lnTo>
                  <a:lnTo>
                    <a:pt x="534" y="314"/>
                  </a:lnTo>
                  <a:lnTo>
                    <a:pt x="526" y="324"/>
                  </a:lnTo>
                  <a:lnTo>
                    <a:pt x="518" y="331"/>
                  </a:lnTo>
                  <a:lnTo>
                    <a:pt x="507" y="335"/>
                  </a:lnTo>
                  <a:lnTo>
                    <a:pt x="497" y="336"/>
                  </a:lnTo>
                  <a:lnTo>
                    <a:pt x="497" y="33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9" name="Freeform 28">
              <a:extLst>
                <a:ext uri="{FF2B5EF4-FFF2-40B4-BE49-F238E27FC236}">
                  <a16:creationId xmlns:a16="http://schemas.microsoft.com/office/drawing/2014/main" id="{52B71E0B-F90D-446E-A1B4-15912B37148F}"/>
                </a:ext>
              </a:extLst>
            </p:cNvPr>
            <p:cNvSpPr>
              <a:spLocks/>
            </p:cNvSpPr>
            <p:nvPr/>
          </p:nvSpPr>
          <p:spPr bwMode="auto">
            <a:xfrm>
              <a:off x="2371725" y="4406900"/>
              <a:ext cx="171450" cy="234950"/>
            </a:xfrm>
            <a:custGeom>
              <a:avLst/>
              <a:gdLst>
                <a:gd name="T0" fmla="*/ 66 w 108"/>
                <a:gd name="T1" fmla="*/ 148 h 148"/>
                <a:gd name="T2" fmla="*/ 66 w 108"/>
                <a:gd name="T3" fmla="*/ 148 h 148"/>
                <a:gd name="T4" fmla="*/ 59 w 108"/>
                <a:gd name="T5" fmla="*/ 148 h 148"/>
                <a:gd name="T6" fmla="*/ 53 w 108"/>
                <a:gd name="T7" fmla="*/ 147 h 148"/>
                <a:gd name="T8" fmla="*/ 48 w 108"/>
                <a:gd name="T9" fmla="*/ 144 h 148"/>
                <a:gd name="T10" fmla="*/ 42 w 108"/>
                <a:gd name="T11" fmla="*/ 141 h 148"/>
                <a:gd name="T12" fmla="*/ 36 w 108"/>
                <a:gd name="T13" fmla="*/ 137 h 148"/>
                <a:gd name="T14" fmla="*/ 32 w 108"/>
                <a:gd name="T15" fmla="*/ 132 h 148"/>
                <a:gd name="T16" fmla="*/ 28 w 108"/>
                <a:gd name="T17" fmla="*/ 127 h 148"/>
                <a:gd name="T18" fmla="*/ 25 w 108"/>
                <a:gd name="T19" fmla="*/ 121 h 148"/>
                <a:gd name="T20" fmla="*/ 2 w 108"/>
                <a:gd name="T21" fmla="*/ 56 h 148"/>
                <a:gd name="T22" fmla="*/ 2 w 108"/>
                <a:gd name="T23" fmla="*/ 56 h 148"/>
                <a:gd name="T24" fmla="*/ 0 w 108"/>
                <a:gd name="T25" fmla="*/ 48 h 148"/>
                <a:gd name="T26" fmla="*/ 0 w 108"/>
                <a:gd name="T27" fmla="*/ 39 h 148"/>
                <a:gd name="T28" fmla="*/ 1 w 108"/>
                <a:gd name="T29" fmla="*/ 32 h 148"/>
                <a:gd name="T30" fmla="*/ 4 w 108"/>
                <a:gd name="T31" fmla="*/ 24 h 148"/>
                <a:gd name="T32" fmla="*/ 8 w 108"/>
                <a:gd name="T33" fmla="*/ 17 h 148"/>
                <a:gd name="T34" fmla="*/ 12 w 108"/>
                <a:gd name="T35" fmla="*/ 11 h 148"/>
                <a:gd name="T36" fmla="*/ 19 w 108"/>
                <a:gd name="T37" fmla="*/ 5 h 148"/>
                <a:gd name="T38" fmla="*/ 28 w 108"/>
                <a:gd name="T39" fmla="*/ 3 h 148"/>
                <a:gd name="T40" fmla="*/ 28 w 108"/>
                <a:gd name="T41" fmla="*/ 3 h 148"/>
                <a:gd name="T42" fmla="*/ 35 w 108"/>
                <a:gd name="T43" fmla="*/ 0 h 148"/>
                <a:gd name="T44" fmla="*/ 43 w 108"/>
                <a:gd name="T45" fmla="*/ 0 h 148"/>
                <a:gd name="T46" fmla="*/ 52 w 108"/>
                <a:gd name="T47" fmla="*/ 1 h 148"/>
                <a:gd name="T48" fmla="*/ 59 w 108"/>
                <a:gd name="T49" fmla="*/ 4 h 148"/>
                <a:gd name="T50" fmla="*/ 66 w 108"/>
                <a:gd name="T51" fmla="*/ 8 h 148"/>
                <a:gd name="T52" fmla="*/ 73 w 108"/>
                <a:gd name="T53" fmla="*/ 12 h 148"/>
                <a:gd name="T54" fmla="*/ 77 w 108"/>
                <a:gd name="T55" fmla="*/ 20 h 148"/>
                <a:gd name="T56" fmla="*/ 82 w 108"/>
                <a:gd name="T57" fmla="*/ 28 h 148"/>
                <a:gd name="T58" fmla="*/ 106 w 108"/>
                <a:gd name="T59" fmla="*/ 92 h 148"/>
                <a:gd name="T60" fmla="*/ 106 w 108"/>
                <a:gd name="T61" fmla="*/ 92 h 148"/>
                <a:gd name="T62" fmla="*/ 107 w 108"/>
                <a:gd name="T63" fmla="*/ 100 h 148"/>
                <a:gd name="T64" fmla="*/ 108 w 108"/>
                <a:gd name="T65" fmla="*/ 108 h 148"/>
                <a:gd name="T66" fmla="*/ 107 w 108"/>
                <a:gd name="T67" fmla="*/ 117 h 148"/>
                <a:gd name="T68" fmla="*/ 104 w 108"/>
                <a:gd name="T69" fmla="*/ 124 h 148"/>
                <a:gd name="T70" fmla="*/ 100 w 108"/>
                <a:gd name="T71" fmla="*/ 131 h 148"/>
                <a:gd name="T72" fmla="*/ 94 w 108"/>
                <a:gd name="T73" fmla="*/ 137 h 148"/>
                <a:gd name="T74" fmla="*/ 87 w 108"/>
                <a:gd name="T75" fmla="*/ 142 h 148"/>
                <a:gd name="T76" fmla="*/ 80 w 108"/>
                <a:gd name="T77" fmla="*/ 147 h 148"/>
                <a:gd name="T78" fmla="*/ 80 w 108"/>
                <a:gd name="T79" fmla="*/ 147 h 148"/>
                <a:gd name="T80" fmla="*/ 73 w 108"/>
                <a:gd name="T81" fmla="*/ 148 h 148"/>
                <a:gd name="T82" fmla="*/ 66 w 108"/>
                <a:gd name="T83" fmla="*/ 148 h 148"/>
                <a:gd name="T84" fmla="*/ 66 w 108"/>
                <a:gd name="T8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148">
                  <a:moveTo>
                    <a:pt x="66" y="148"/>
                  </a:moveTo>
                  <a:lnTo>
                    <a:pt x="66" y="148"/>
                  </a:lnTo>
                  <a:lnTo>
                    <a:pt x="59" y="148"/>
                  </a:lnTo>
                  <a:lnTo>
                    <a:pt x="53" y="147"/>
                  </a:lnTo>
                  <a:lnTo>
                    <a:pt x="48" y="144"/>
                  </a:lnTo>
                  <a:lnTo>
                    <a:pt x="42" y="141"/>
                  </a:lnTo>
                  <a:lnTo>
                    <a:pt x="36" y="137"/>
                  </a:lnTo>
                  <a:lnTo>
                    <a:pt x="32" y="132"/>
                  </a:lnTo>
                  <a:lnTo>
                    <a:pt x="28" y="127"/>
                  </a:lnTo>
                  <a:lnTo>
                    <a:pt x="25" y="121"/>
                  </a:lnTo>
                  <a:lnTo>
                    <a:pt x="2" y="56"/>
                  </a:lnTo>
                  <a:lnTo>
                    <a:pt x="2" y="56"/>
                  </a:lnTo>
                  <a:lnTo>
                    <a:pt x="0" y="48"/>
                  </a:lnTo>
                  <a:lnTo>
                    <a:pt x="0" y="39"/>
                  </a:lnTo>
                  <a:lnTo>
                    <a:pt x="1" y="32"/>
                  </a:lnTo>
                  <a:lnTo>
                    <a:pt x="4" y="24"/>
                  </a:lnTo>
                  <a:lnTo>
                    <a:pt x="8" y="17"/>
                  </a:lnTo>
                  <a:lnTo>
                    <a:pt x="12" y="11"/>
                  </a:lnTo>
                  <a:lnTo>
                    <a:pt x="19" y="5"/>
                  </a:lnTo>
                  <a:lnTo>
                    <a:pt x="28" y="3"/>
                  </a:lnTo>
                  <a:lnTo>
                    <a:pt x="28" y="3"/>
                  </a:lnTo>
                  <a:lnTo>
                    <a:pt x="35" y="0"/>
                  </a:lnTo>
                  <a:lnTo>
                    <a:pt x="43" y="0"/>
                  </a:lnTo>
                  <a:lnTo>
                    <a:pt x="52" y="1"/>
                  </a:lnTo>
                  <a:lnTo>
                    <a:pt x="59" y="4"/>
                  </a:lnTo>
                  <a:lnTo>
                    <a:pt x="66" y="8"/>
                  </a:lnTo>
                  <a:lnTo>
                    <a:pt x="73" y="12"/>
                  </a:lnTo>
                  <a:lnTo>
                    <a:pt x="77" y="20"/>
                  </a:lnTo>
                  <a:lnTo>
                    <a:pt x="82" y="28"/>
                  </a:lnTo>
                  <a:lnTo>
                    <a:pt x="106" y="92"/>
                  </a:lnTo>
                  <a:lnTo>
                    <a:pt x="106" y="92"/>
                  </a:lnTo>
                  <a:lnTo>
                    <a:pt x="107" y="100"/>
                  </a:lnTo>
                  <a:lnTo>
                    <a:pt x="108" y="108"/>
                  </a:lnTo>
                  <a:lnTo>
                    <a:pt x="107" y="117"/>
                  </a:lnTo>
                  <a:lnTo>
                    <a:pt x="104" y="124"/>
                  </a:lnTo>
                  <a:lnTo>
                    <a:pt x="100" y="131"/>
                  </a:lnTo>
                  <a:lnTo>
                    <a:pt x="94" y="137"/>
                  </a:lnTo>
                  <a:lnTo>
                    <a:pt x="87" y="142"/>
                  </a:lnTo>
                  <a:lnTo>
                    <a:pt x="80" y="147"/>
                  </a:lnTo>
                  <a:lnTo>
                    <a:pt x="80" y="147"/>
                  </a:lnTo>
                  <a:lnTo>
                    <a:pt x="73" y="148"/>
                  </a:lnTo>
                  <a:lnTo>
                    <a:pt x="66" y="148"/>
                  </a:lnTo>
                  <a:lnTo>
                    <a:pt x="66" y="148"/>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0" name="Freeform 29">
              <a:extLst>
                <a:ext uri="{FF2B5EF4-FFF2-40B4-BE49-F238E27FC236}">
                  <a16:creationId xmlns:a16="http://schemas.microsoft.com/office/drawing/2014/main" id="{5FB6EC3B-76D0-4862-8487-A1C2B9BAC300}"/>
                </a:ext>
              </a:extLst>
            </p:cNvPr>
            <p:cNvSpPr>
              <a:spLocks/>
            </p:cNvSpPr>
            <p:nvPr/>
          </p:nvSpPr>
          <p:spPr bwMode="auto">
            <a:xfrm>
              <a:off x="2101850" y="3678238"/>
              <a:ext cx="298450" cy="576263"/>
            </a:xfrm>
            <a:custGeom>
              <a:avLst/>
              <a:gdLst>
                <a:gd name="T0" fmla="*/ 146 w 188"/>
                <a:gd name="T1" fmla="*/ 363 h 363"/>
                <a:gd name="T2" fmla="*/ 146 w 188"/>
                <a:gd name="T3" fmla="*/ 363 h 363"/>
                <a:gd name="T4" fmla="*/ 139 w 188"/>
                <a:gd name="T5" fmla="*/ 363 h 363"/>
                <a:gd name="T6" fmla="*/ 133 w 188"/>
                <a:gd name="T7" fmla="*/ 361 h 363"/>
                <a:gd name="T8" fmla="*/ 127 w 188"/>
                <a:gd name="T9" fmla="*/ 358 h 363"/>
                <a:gd name="T10" fmla="*/ 122 w 188"/>
                <a:gd name="T11" fmla="*/ 356 h 363"/>
                <a:gd name="T12" fmla="*/ 116 w 188"/>
                <a:gd name="T13" fmla="*/ 351 h 363"/>
                <a:gd name="T14" fmla="*/ 112 w 188"/>
                <a:gd name="T15" fmla="*/ 347 h 363"/>
                <a:gd name="T16" fmla="*/ 109 w 188"/>
                <a:gd name="T17" fmla="*/ 342 h 363"/>
                <a:gd name="T18" fmla="*/ 106 w 188"/>
                <a:gd name="T19" fmla="*/ 336 h 363"/>
                <a:gd name="T20" fmla="*/ 3 w 188"/>
                <a:gd name="T21" fmla="*/ 56 h 363"/>
                <a:gd name="T22" fmla="*/ 3 w 188"/>
                <a:gd name="T23" fmla="*/ 56 h 363"/>
                <a:gd name="T24" fmla="*/ 2 w 188"/>
                <a:gd name="T25" fmla="*/ 48 h 363"/>
                <a:gd name="T26" fmla="*/ 0 w 188"/>
                <a:gd name="T27" fmla="*/ 41 h 363"/>
                <a:gd name="T28" fmla="*/ 2 w 188"/>
                <a:gd name="T29" fmla="*/ 32 h 363"/>
                <a:gd name="T30" fmla="*/ 4 w 188"/>
                <a:gd name="T31" fmla="*/ 24 h 363"/>
                <a:gd name="T32" fmla="*/ 9 w 188"/>
                <a:gd name="T33" fmla="*/ 17 h 363"/>
                <a:gd name="T34" fmla="*/ 14 w 188"/>
                <a:gd name="T35" fmla="*/ 11 h 363"/>
                <a:gd name="T36" fmla="*/ 20 w 188"/>
                <a:gd name="T37" fmla="*/ 5 h 363"/>
                <a:gd name="T38" fmla="*/ 28 w 188"/>
                <a:gd name="T39" fmla="*/ 3 h 363"/>
                <a:gd name="T40" fmla="*/ 28 w 188"/>
                <a:gd name="T41" fmla="*/ 3 h 363"/>
                <a:gd name="T42" fmla="*/ 37 w 188"/>
                <a:gd name="T43" fmla="*/ 0 h 363"/>
                <a:gd name="T44" fmla="*/ 45 w 188"/>
                <a:gd name="T45" fmla="*/ 0 h 363"/>
                <a:gd name="T46" fmla="*/ 52 w 188"/>
                <a:gd name="T47" fmla="*/ 1 h 363"/>
                <a:gd name="T48" fmla="*/ 61 w 188"/>
                <a:gd name="T49" fmla="*/ 4 h 363"/>
                <a:gd name="T50" fmla="*/ 68 w 188"/>
                <a:gd name="T51" fmla="*/ 8 h 363"/>
                <a:gd name="T52" fmla="*/ 74 w 188"/>
                <a:gd name="T53" fmla="*/ 13 h 363"/>
                <a:gd name="T54" fmla="*/ 79 w 188"/>
                <a:gd name="T55" fmla="*/ 20 h 363"/>
                <a:gd name="T56" fmla="*/ 82 w 188"/>
                <a:gd name="T57" fmla="*/ 28 h 363"/>
                <a:gd name="T58" fmla="*/ 185 w 188"/>
                <a:gd name="T59" fmla="*/ 306 h 363"/>
                <a:gd name="T60" fmla="*/ 185 w 188"/>
                <a:gd name="T61" fmla="*/ 306 h 363"/>
                <a:gd name="T62" fmla="*/ 188 w 188"/>
                <a:gd name="T63" fmla="*/ 315 h 363"/>
                <a:gd name="T64" fmla="*/ 188 w 188"/>
                <a:gd name="T65" fmla="*/ 323 h 363"/>
                <a:gd name="T66" fmla="*/ 187 w 188"/>
                <a:gd name="T67" fmla="*/ 330 h 363"/>
                <a:gd name="T68" fmla="*/ 184 w 188"/>
                <a:gd name="T69" fmla="*/ 339 h 363"/>
                <a:gd name="T70" fmla="*/ 180 w 188"/>
                <a:gd name="T71" fmla="*/ 346 h 363"/>
                <a:gd name="T72" fmla="*/ 174 w 188"/>
                <a:gd name="T73" fmla="*/ 351 h 363"/>
                <a:gd name="T74" fmla="*/ 168 w 188"/>
                <a:gd name="T75" fmla="*/ 357 h 363"/>
                <a:gd name="T76" fmla="*/ 160 w 188"/>
                <a:gd name="T77" fmla="*/ 360 h 363"/>
                <a:gd name="T78" fmla="*/ 160 w 188"/>
                <a:gd name="T79" fmla="*/ 360 h 363"/>
                <a:gd name="T80" fmla="*/ 153 w 188"/>
                <a:gd name="T81" fmla="*/ 363 h 363"/>
                <a:gd name="T82" fmla="*/ 146 w 188"/>
                <a:gd name="T83" fmla="*/ 363 h 363"/>
                <a:gd name="T84" fmla="*/ 146 w 188"/>
                <a:gd name="T85"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363">
                  <a:moveTo>
                    <a:pt x="146" y="363"/>
                  </a:moveTo>
                  <a:lnTo>
                    <a:pt x="146" y="363"/>
                  </a:lnTo>
                  <a:lnTo>
                    <a:pt x="139" y="363"/>
                  </a:lnTo>
                  <a:lnTo>
                    <a:pt x="133" y="361"/>
                  </a:lnTo>
                  <a:lnTo>
                    <a:pt x="127" y="358"/>
                  </a:lnTo>
                  <a:lnTo>
                    <a:pt x="122" y="356"/>
                  </a:lnTo>
                  <a:lnTo>
                    <a:pt x="116" y="351"/>
                  </a:lnTo>
                  <a:lnTo>
                    <a:pt x="112" y="347"/>
                  </a:lnTo>
                  <a:lnTo>
                    <a:pt x="109" y="342"/>
                  </a:lnTo>
                  <a:lnTo>
                    <a:pt x="106" y="336"/>
                  </a:lnTo>
                  <a:lnTo>
                    <a:pt x="3" y="56"/>
                  </a:lnTo>
                  <a:lnTo>
                    <a:pt x="3" y="56"/>
                  </a:lnTo>
                  <a:lnTo>
                    <a:pt x="2" y="48"/>
                  </a:lnTo>
                  <a:lnTo>
                    <a:pt x="0" y="41"/>
                  </a:lnTo>
                  <a:lnTo>
                    <a:pt x="2" y="32"/>
                  </a:lnTo>
                  <a:lnTo>
                    <a:pt x="4" y="24"/>
                  </a:lnTo>
                  <a:lnTo>
                    <a:pt x="9" y="17"/>
                  </a:lnTo>
                  <a:lnTo>
                    <a:pt x="14" y="11"/>
                  </a:lnTo>
                  <a:lnTo>
                    <a:pt x="20" y="5"/>
                  </a:lnTo>
                  <a:lnTo>
                    <a:pt x="28" y="3"/>
                  </a:lnTo>
                  <a:lnTo>
                    <a:pt x="28" y="3"/>
                  </a:lnTo>
                  <a:lnTo>
                    <a:pt x="37" y="0"/>
                  </a:lnTo>
                  <a:lnTo>
                    <a:pt x="45" y="0"/>
                  </a:lnTo>
                  <a:lnTo>
                    <a:pt x="52" y="1"/>
                  </a:lnTo>
                  <a:lnTo>
                    <a:pt x="61" y="4"/>
                  </a:lnTo>
                  <a:lnTo>
                    <a:pt x="68" y="8"/>
                  </a:lnTo>
                  <a:lnTo>
                    <a:pt x="74" y="13"/>
                  </a:lnTo>
                  <a:lnTo>
                    <a:pt x="79" y="20"/>
                  </a:lnTo>
                  <a:lnTo>
                    <a:pt x="82" y="28"/>
                  </a:lnTo>
                  <a:lnTo>
                    <a:pt x="185" y="306"/>
                  </a:lnTo>
                  <a:lnTo>
                    <a:pt x="185" y="306"/>
                  </a:lnTo>
                  <a:lnTo>
                    <a:pt x="188" y="315"/>
                  </a:lnTo>
                  <a:lnTo>
                    <a:pt x="188" y="323"/>
                  </a:lnTo>
                  <a:lnTo>
                    <a:pt x="187" y="330"/>
                  </a:lnTo>
                  <a:lnTo>
                    <a:pt x="184" y="339"/>
                  </a:lnTo>
                  <a:lnTo>
                    <a:pt x="180" y="346"/>
                  </a:lnTo>
                  <a:lnTo>
                    <a:pt x="174" y="351"/>
                  </a:lnTo>
                  <a:lnTo>
                    <a:pt x="168" y="357"/>
                  </a:lnTo>
                  <a:lnTo>
                    <a:pt x="160" y="360"/>
                  </a:lnTo>
                  <a:lnTo>
                    <a:pt x="160" y="360"/>
                  </a:lnTo>
                  <a:lnTo>
                    <a:pt x="153" y="363"/>
                  </a:lnTo>
                  <a:lnTo>
                    <a:pt x="146" y="363"/>
                  </a:lnTo>
                  <a:lnTo>
                    <a:pt x="146" y="36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1" name="Freeform 30">
              <a:extLst>
                <a:ext uri="{FF2B5EF4-FFF2-40B4-BE49-F238E27FC236}">
                  <a16:creationId xmlns:a16="http://schemas.microsoft.com/office/drawing/2014/main" id="{E0D541E2-8710-4004-B372-550FA3E741BE}"/>
                </a:ext>
              </a:extLst>
            </p:cNvPr>
            <p:cNvSpPr>
              <a:spLocks/>
            </p:cNvSpPr>
            <p:nvPr/>
          </p:nvSpPr>
          <p:spPr bwMode="auto">
            <a:xfrm>
              <a:off x="1452563" y="3922713"/>
              <a:ext cx="134938" cy="717550"/>
            </a:xfrm>
            <a:custGeom>
              <a:avLst/>
              <a:gdLst>
                <a:gd name="T0" fmla="*/ 42 w 85"/>
                <a:gd name="T1" fmla="*/ 452 h 452"/>
                <a:gd name="T2" fmla="*/ 42 w 85"/>
                <a:gd name="T3" fmla="*/ 452 h 452"/>
                <a:gd name="T4" fmla="*/ 34 w 85"/>
                <a:gd name="T5" fmla="*/ 450 h 452"/>
                <a:gd name="T6" fmla="*/ 25 w 85"/>
                <a:gd name="T7" fmla="*/ 449 h 452"/>
                <a:gd name="T8" fmla="*/ 18 w 85"/>
                <a:gd name="T9" fmla="*/ 445 h 452"/>
                <a:gd name="T10" fmla="*/ 13 w 85"/>
                <a:gd name="T11" fmla="*/ 439 h 452"/>
                <a:gd name="T12" fmla="*/ 7 w 85"/>
                <a:gd name="T13" fmla="*/ 433 h 452"/>
                <a:gd name="T14" fmla="*/ 3 w 85"/>
                <a:gd name="T15" fmla="*/ 426 h 452"/>
                <a:gd name="T16" fmla="*/ 1 w 85"/>
                <a:gd name="T17" fmla="*/ 418 h 452"/>
                <a:gd name="T18" fmla="*/ 0 w 85"/>
                <a:gd name="T19" fmla="*/ 409 h 452"/>
                <a:gd name="T20" fmla="*/ 0 w 85"/>
                <a:gd name="T21" fmla="*/ 42 h 452"/>
                <a:gd name="T22" fmla="*/ 0 w 85"/>
                <a:gd name="T23" fmla="*/ 42 h 452"/>
                <a:gd name="T24" fmla="*/ 1 w 85"/>
                <a:gd name="T25" fmla="*/ 34 h 452"/>
                <a:gd name="T26" fmla="*/ 3 w 85"/>
                <a:gd name="T27" fmla="*/ 25 h 452"/>
                <a:gd name="T28" fmla="*/ 7 w 85"/>
                <a:gd name="T29" fmla="*/ 18 h 452"/>
                <a:gd name="T30" fmla="*/ 13 w 85"/>
                <a:gd name="T31" fmla="*/ 12 h 452"/>
                <a:gd name="T32" fmla="*/ 18 w 85"/>
                <a:gd name="T33" fmla="*/ 7 h 452"/>
                <a:gd name="T34" fmla="*/ 25 w 85"/>
                <a:gd name="T35" fmla="*/ 3 h 452"/>
                <a:gd name="T36" fmla="*/ 34 w 85"/>
                <a:gd name="T37" fmla="*/ 1 h 452"/>
                <a:gd name="T38" fmla="*/ 42 w 85"/>
                <a:gd name="T39" fmla="*/ 0 h 452"/>
                <a:gd name="T40" fmla="*/ 42 w 85"/>
                <a:gd name="T41" fmla="*/ 0 h 452"/>
                <a:gd name="T42" fmla="*/ 51 w 85"/>
                <a:gd name="T43" fmla="*/ 1 h 452"/>
                <a:gd name="T44" fmla="*/ 59 w 85"/>
                <a:gd name="T45" fmla="*/ 3 h 452"/>
                <a:gd name="T46" fmla="*/ 66 w 85"/>
                <a:gd name="T47" fmla="*/ 7 h 452"/>
                <a:gd name="T48" fmla="*/ 72 w 85"/>
                <a:gd name="T49" fmla="*/ 12 h 452"/>
                <a:gd name="T50" fmla="*/ 77 w 85"/>
                <a:gd name="T51" fmla="*/ 18 h 452"/>
                <a:gd name="T52" fmla="*/ 82 w 85"/>
                <a:gd name="T53" fmla="*/ 25 h 452"/>
                <a:gd name="T54" fmla="*/ 83 w 85"/>
                <a:gd name="T55" fmla="*/ 34 h 452"/>
                <a:gd name="T56" fmla="*/ 85 w 85"/>
                <a:gd name="T57" fmla="*/ 42 h 452"/>
                <a:gd name="T58" fmla="*/ 85 w 85"/>
                <a:gd name="T59" fmla="*/ 409 h 452"/>
                <a:gd name="T60" fmla="*/ 85 w 85"/>
                <a:gd name="T61" fmla="*/ 409 h 452"/>
                <a:gd name="T62" fmla="*/ 83 w 85"/>
                <a:gd name="T63" fmla="*/ 418 h 452"/>
                <a:gd name="T64" fmla="*/ 82 w 85"/>
                <a:gd name="T65" fmla="*/ 426 h 452"/>
                <a:gd name="T66" fmla="*/ 77 w 85"/>
                <a:gd name="T67" fmla="*/ 433 h 452"/>
                <a:gd name="T68" fmla="*/ 72 w 85"/>
                <a:gd name="T69" fmla="*/ 439 h 452"/>
                <a:gd name="T70" fmla="*/ 66 w 85"/>
                <a:gd name="T71" fmla="*/ 445 h 452"/>
                <a:gd name="T72" fmla="*/ 59 w 85"/>
                <a:gd name="T73" fmla="*/ 449 h 452"/>
                <a:gd name="T74" fmla="*/ 51 w 85"/>
                <a:gd name="T75" fmla="*/ 450 h 452"/>
                <a:gd name="T76" fmla="*/ 42 w 85"/>
                <a:gd name="T77" fmla="*/ 452 h 452"/>
                <a:gd name="T78" fmla="*/ 42 w 85"/>
                <a:gd name="T79" fmla="*/ 45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452">
                  <a:moveTo>
                    <a:pt x="42" y="452"/>
                  </a:moveTo>
                  <a:lnTo>
                    <a:pt x="42" y="452"/>
                  </a:lnTo>
                  <a:lnTo>
                    <a:pt x="34" y="450"/>
                  </a:lnTo>
                  <a:lnTo>
                    <a:pt x="25" y="449"/>
                  </a:lnTo>
                  <a:lnTo>
                    <a:pt x="18" y="445"/>
                  </a:lnTo>
                  <a:lnTo>
                    <a:pt x="13" y="439"/>
                  </a:lnTo>
                  <a:lnTo>
                    <a:pt x="7" y="433"/>
                  </a:lnTo>
                  <a:lnTo>
                    <a:pt x="3" y="426"/>
                  </a:lnTo>
                  <a:lnTo>
                    <a:pt x="1" y="418"/>
                  </a:lnTo>
                  <a:lnTo>
                    <a:pt x="0" y="409"/>
                  </a:lnTo>
                  <a:lnTo>
                    <a:pt x="0" y="42"/>
                  </a:lnTo>
                  <a:lnTo>
                    <a:pt x="0" y="42"/>
                  </a:lnTo>
                  <a:lnTo>
                    <a:pt x="1" y="34"/>
                  </a:lnTo>
                  <a:lnTo>
                    <a:pt x="3" y="25"/>
                  </a:lnTo>
                  <a:lnTo>
                    <a:pt x="7" y="18"/>
                  </a:lnTo>
                  <a:lnTo>
                    <a:pt x="13" y="12"/>
                  </a:lnTo>
                  <a:lnTo>
                    <a:pt x="18" y="7"/>
                  </a:lnTo>
                  <a:lnTo>
                    <a:pt x="25" y="3"/>
                  </a:lnTo>
                  <a:lnTo>
                    <a:pt x="34" y="1"/>
                  </a:lnTo>
                  <a:lnTo>
                    <a:pt x="42" y="0"/>
                  </a:lnTo>
                  <a:lnTo>
                    <a:pt x="42" y="0"/>
                  </a:lnTo>
                  <a:lnTo>
                    <a:pt x="51" y="1"/>
                  </a:lnTo>
                  <a:lnTo>
                    <a:pt x="59" y="3"/>
                  </a:lnTo>
                  <a:lnTo>
                    <a:pt x="66" y="7"/>
                  </a:lnTo>
                  <a:lnTo>
                    <a:pt x="72" y="12"/>
                  </a:lnTo>
                  <a:lnTo>
                    <a:pt x="77" y="18"/>
                  </a:lnTo>
                  <a:lnTo>
                    <a:pt x="82" y="25"/>
                  </a:lnTo>
                  <a:lnTo>
                    <a:pt x="83" y="34"/>
                  </a:lnTo>
                  <a:lnTo>
                    <a:pt x="85" y="42"/>
                  </a:lnTo>
                  <a:lnTo>
                    <a:pt x="85" y="409"/>
                  </a:lnTo>
                  <a:lnTo>
                    <a:pt x="85" y="409"/>
                  </a:lnTo>
                  <a:lnTo>
                    <a:pt x="83" y="418"/>
                  </a:lnTo>
                  <a:lnTo>
                    <a:pt x="82" y="426"/>
                  </a:lnTo>
                  <a:lnTo>
                    <a:pt x="77" y="433"/>
                  </a:lnTo>
                  <a:lnTo>
                    <a:pt x="72" y="439"/>
                  </a:lnTo>
                  <a:lnTo>
                    <a:pt x="66" y="445"/>
                  </a:lnTo>
                  <a:lnTo>
                    <a:pt x="59" y="449"/>
                  </a:lnTo>
                  <a:lnTo>
                    <a:pt x="51" y="450"/>
                  </a:lnTo>
                  <a:lnTo>
                    <a:pt x="42" y="452"/>
                  </a:lnTo>
                  <a:lnTo>
                    <a:pt x="42" y="452"/>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2" name="Freeform 31">
              <a:extLst>
                <a:ext uri="{FF2B5EF4-FFF2-40B4-BE49-F238E27FC236}">
                  <a16:creationId xmlns:a16="http://schemas.microsoft.com/office/drawing/2014/main" id="{EB473711-75C4-4D90-92CD-6BF0491D1F76}"/>
                </a:ext>
              </a:extLst>
            </p:cNvPr>
            <p:cNvSpPr>
              <a:spLocks/>
            </p:cNvSpPr>
            <p:nvPr/>
          </p:nvSpPr>
          <p:spPr bwMode="auto">
            <a:xfrm>
              <a:off x="2878138" y="1955800"/>
              <a:ext cx="338138" cy="533400"/>
            </a:xfrm>
            <a:custGeom>
              <a:avLst/>
              <a:gdLst>
                <a:gd name="T0" fmla="*/ 42 w 213"/>
                <a:gd name="T1" fmla="*/ 336 h 336"/>
                <a:gd name="T2" fmla="*/ 42 w 213"/>
                <a:gd name="T3" fmla="*/ 336 h 336"/>
                <a:gd name="T4" fmla="*/ 32 w 213"/>
                <a:gd name="T5" fmla="*/ 335 h 336"/>
                <a:gd name="T6" fmla="*/ 22 w 213"/>
                <a:gd name="T7" fmla="*/ 332 h 336"/>
                <a:gd name="T8" fmla="*/ 22 w 213"/>
                <a:gd name="T9" fmla="*/ 332 h 336"/>
                <a:gd name="T10" fmla="*/ 15 w 213"/>
                <a:gd name="T11" fmla="*/ 328 h 336"/>
                <a:gd name="T12" fmla="*/ 10 w 213"/>
                <a:gd name="T13" fmla="*/ 321 h 336"/>
                <a:gd name="T14" fmla="*/ 4 w 213"/>
                <a:gd name="T15" fmla="*/ 315 h 336"/>
                <a:gd name="T16" fmla="*/ 1 w 213"/>
                <a:gd name="T17" fmla="*/ 307 h 336"/>
                <a:gd name="T18" fmla="*/ 0 w 213"/>
                <a:gd name="T19" fmla="*/ 300 h 336"/>
                <a:gd name="T20" fmla="*/ 0 w 213"/>
                <a:gd name="T21" fmla="*/ 291 h 336"/>
                <a:gd name="T22" fmla="*/ 1 w 213"/>
                <a:gd name="T23" fmla="*/ 283 h 336"/>
                <a:gd name="T24" fmla="*/ 4 w 213"/>
                <a:gd name="T25" fmla="*/ 276 h 336"/>
                <a:gd name="T26" fmla="*/ 134 w 213"/>
                <a:gd name="T27" fmla="*/ 24 h 336"/>
                <a:gd name="T28" fmla="*/ 134 w 213"/>
                <a:gd name="T29" fmla="*/ 24 h 336"/>
                <a:gd name="T30" fmla="*/ 138 w 213"/>
                <a:gd name="T31" fmla="*/ 16 h 336"/>
                <a:gd name="T32" fmla="*/ 144 w 213"/>
                <a:gd name="T33" fmla="*/ 10 h 336"/>
                <a:gd name="T34" fmla="*/ 151 w 213"/>
                <a:gd name="T35" fmla="*/ 6 h 336"/>
                <a:gd name="T36" fmla="*/ 158 w 213"/>
                <a:gd name="T37" fmla="*/ 3 h 336"/>
                <a:gd name="T38" fmla="*/ 166 w 213"/>
                <a:gd name="T39" fmla="*/ 2 h 336"/>
                <a:gd name="T40" fmla="*/ 175 w 213"/>
                <a:gd name="T41" fmla="*/ 0 h 336"/>
                <a:gd name="T42" fmla="*/ 183 w 213"/>
                <a:gd name="T43" fmla="*/ 2 h 336"/>
                <a:gd name="T44" fmla="*/ 190 w 213"/>
                <a:gd name="T45" fmla="*/ 6 h 336"/>
                <a:gd name="T46" fmla="*/ 190 w 213"/>
                <a:gd name="T47" fmla="*/ 6 h 336"/>
                <a:gd name="T48" fmla="*/ 197 w 213"/>
                <a:gd name="T49" fmla="*/ 10 h 336"/>
                <a:gd name="T50" fmla="*/ 204 w 213"/>
                <a:gd name="T51" fmla="*/ 16 h 336"/>
                <a:gd name="T52" fmla="*/ 209 w 213"/>
                <a:gd name="T53" fmla="*/ 23 h 336"/>
                <a:gd name="T54" fmla="*/ 211 w 213"/>
                <a:gd name="T55" fmla="*/ 30 h 336"/>
                <a:gd name="T56" fmla="*/ 213 w 213"/>
                <a:gd name="T57" fmla="*/ 39 h 336"/>
                <a:gd name="T58" fmla="*/ 213 w 213"/>
                <a:gd name="T59" fmla="*/ 47 h 336"/>
                <a:gd name="T60" fmla="*/ 211 w 213"/>
                <a:gd name="T61" fmla="*/ 54 h 336"/>
                <a:gd name="T62" fmla="*/ 209 w 213"/>
                <a:gd name="T63" fmla="*/ 63 h 336"/>
                <a:gd name="T64" fmla="*/ 79 w 213"/>
                <a:gd name="T65" fmla="*/ 314 h 336"/>
                <a:gd name="T66" fmla="*/ 79 w 213"/>
                <a:gd name="T67" fmla="*/ 314 h 336"/>
                <a:gd name="T68" fmla="*/ 76 w 213"/>
                <a:gd name="T69" fmla="*/ 320 h 336"/>
                <a:gd name="T70" fmla="*/ 73 w 213"/>
                <a:gd name="T71" fmla="*/ 324 h 336"/>
                <a:gd name="T72" fmla="*/ 63 w 213"/>
                <a:gd name="T73" fmla="*/ 331 h 336"/>
                <a:gd name="T74" fmla="*/ 53 w 213"/>
                <a:gd name="T75" fmla="*/ 335 h 336"/>
                <a:gd name="T76" fmla="*/ 42 w 213"/>
                <a:gd name="T77" fmla="*/ 336 h 336"/>
                <a:gd name="T78" fmla="*/ 42 w 213"/>
                <a:gd name="T79"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3" h="336">
                  <a:moveTo>
                    <a:pt x="42" y="336"/>
                  </a:moveTo>
                  <a:lnTo>
                    <a:pt x="42" y="336"/>
                  </a:lnTo>
                  <a:lnTo>
                    <a:pt x="32" y="335"/>
                  </a:lnTo>
                  <a:lnTo>
                    <a:pt x="22" y="332"/>
                  </a:lnTo>
                  <a:lnTo>
                    <a:pt x="22" y="332"/>
                  </a:lnTo>
                  <a:lnTo>
                    <a:pt x="15" y="328"/>
                  </a:lnTo>
                  <a:lnTo>
                    <a:pt x="10" y="321"/>
                  </a:lnTo>
                  <a:lnTo>
                    <a:pt x="4" y="315"/>
                  </a:lnTo>
                  <a:lnTo>
                    <a:pt x="1" y="307"/>
                  </a:lnTo>
                  <a:lnTo>
                    <a:pt x="0" y="300"/>
                  </a:lnTo>
                  <a:lnTo>
                    <a:pt x="0" y="291"/>
                  </a:lnTo>
                  <a:lnTo>
                    <a:pt x="1" y="283"/>
                  </a:lnTo>
                  <a:lnTo>
                    <a:pt x="4" y="276"/>
                  </a:lnTo>
                  <a:lnTo>
                    <a:pt x="134" y="24"/>
                  </a:lnTo>
                  <a:lnTo>
                    <a:pt x="134" y="24"/>
                  </a:lnTo>
                  <a:lnTo>
                    <a:pt x="138" y="16"/>
                  </a:lnTo>
                  <a:lnTo>
                    <a:pt x="144" y="10"/>
                  </a:lnTo>
                  <a:lnTo>
                    <a:pt x="151" y="6"/>
                  </a:lnTo>
                  <a:lnTo>
                    <a:pt x="158" y="3"/>
                  </a:lnTo>
                  <a:lnTo>
                    <a:pt x="166" y="2"/>
                  </a:lnTo>
                  <a:lnTo>
                    <a:pt x="175" y="0"/>
                  </a:lnTo>
                  <a:lnTo>
                    <a:pt x="183" y="2"/>
                  </a:lnTo>
                  <a:lnTo>
                    <a:pt x="190" y="6"/>
                  </a:lnTo>
                  <a:lnTo>
                    <a:pt x="190" y="6"/>
                  </a:lnTo>
                  <a:lnTo>
                    <a:pt x="197" y="10"/>
                  </a:lnTo>
                  <a:lnTo>
                    <a:pt x="204" y="16"/>
                  </a:lnTo>
                  <a:lnTo>
                    <a:pt x="209" y="23"/>
                  </a:lnTo>
                  <a:lnTo>
                    <a:pt x="211" y="30"/>
                  </a:lnTo>
                  <a:lnTo>
                    <a:pt x="213" y="39"/>
                  </a:lnTo>
                  <a:lnTo>
                    <a:pt x="213" y="47"/>
                  </a:lnTo>
                  <a:lnTo>
                    <a:pt x="211" y="54"/>
                  </a:lnTo>
                  <a:lnTo>
                    <a:pt x="209" y="63"/>
                  </a:lnTo>
                  <a:lnTo>
                    <a:pt x="79" y="314"/>
                  </a:lnTo>
                  <a:lnTo>
                    <a:pt x="79" y="314"/>
                  </a:lnTo>
                  <a:lnTo>
                    <a:pt x="76" y="320"/>
                  </a:lnTo>
                  <a:lnTo>
                    <a:pt x="73" y="324"/>
                  </a:lnTo>
                  <a:lnTo>
                    <a:pt x="63" y="331"/>
                  </a:lnTo>
                  <a:lnTo>
                    <a:pt x="53" y="335"/>
                  </a:lnTo>
                  <a:lnTo>
                    <a:pt x="42" y="336"/>
                  </a:lnTo>
                  <a:lnTo>
                    <a:pt x="42" y="3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3" name="Freeform 32">
              <a:extLst>
                <a:ext uri="{FF2B5EF4-FFF2-40B4-BE49-F238E27FC236}">
                  <a16:creationId xmlns:a16="http://schemas.microsoft.com/office/drawing/2014/main" id="{A6D11060-5C8D-4E77-A8FD-10EDF9C5D7E5}"/>
                </a:ext>
              </a:extLst>
            </p:cNvPr>
            <p:cNvSpPr>
              <a:spLocks/>
            </p:cNvSpPr>
            <p:nvPr/>
          </p:nvSpPr>
          <p:spPr bwMode="auto">
            <a:xfrm>
              <a:off x="1636713" y="3236913"/>
              <a:ext cx="681038" cy="133350"/>
            </a:xfrm>
            <a:custGeom>
              <a:avLst/>
              <a:gdLst>
                <a:gd name="T0" fmla="*/ 386 w 429"/>
                <a:gd name="T1" fmla="*/ 84 h 84"/>
                <a:gd name="T2" fmla="*/ 42 w 429"/>
                <a:gd name="T3" fmla="*/ 84 h 84"/>
                <a:gd name="T4" fmla="*/ 42 w 429"/>
                <a:gd name="T5" fmla="*/ 84 h 84"/>
                <a:gd name="T6" fmla="*/ 33 w 429"/>
                <a:gd name="T7" fmla="*/ 83 h 84"/>
                <a:gd name="T8" fmla="*/ 25 w 429"/>
                <a:gd name="T9" fmla="*/ 82 h 84"/>
                <a:gd name="T10" fmla="*/ 18 w 429"/>
                <a:gd name="T11" fmla="*/ 77 h 84"/>
                <a:gd name="T12" fmla="*/ 12 w 429"/>
                <a:gd name="T13" fmla="*/ 72 h 84"/>
                <a:gd name="T14" fmla="*/ 7 w 429"/>
                <a:gd name="T15" fmla="*/ 66 h 84"/>
                <a:gd name="T16" fmla="*/ 2 w 429"/>
                <a:gd name="T17" fmla="*/ 59 h 84"/>
                <a:gd name="T18" fmla="*/ 1 w 429"/>
                <a:gd name="T19" fmla="*/ 50 h 84"/>
                <a:gd name="T20" fmla="*/ 0 w 429"/>
                <a:gd name="T21" fmla="*/ 42 h 84"/>
                <a:gd name="T22" fmla="*/ 0 w 429"/>
                <a:gd name="T23" fmla="*/ 42 h 84"/>
                <a:gd name="T24" fmla="*/ 1 w 429"/>
                <a:gd name="T25" fmla="*/ 34 h 84"/>
                <a:gd name="T26" fmla="*/ 2 w 429"/>
                <a:gd name="T27" fmla="*/ 25 h 84"/>
                <a:gd name="T28" fmla="*/ 7 w 429"/>
                <a:gd name="T29" fmla="*/ 18 h 84"/>
                <a:gd name="T30" fmla="*/ 12 w 429"/>
                <a:gd name="T31" fmla="*/ 12 h 84"/>
                <a:gd name="T32" fmla="*/ 18 w 429"/>
                <a:gd name="T33" fmla="*/ 7 h 84"/>
                <a:gd name="T34" fmla="*/ 25 w 429"/>
                <a:gd name="T35" fmla="*/ 2 h 84"/>
                <a:gd name="T36" fmla="*/ 33 w 429"/>
                <a:gd name="T37" fmla="*/ 1 h 84"/>
                <a:gd name="T38" fmla="*/ 42 w 429"/>
                <a:gd name="T39" fmla="*/ 0 h 84"/>
                <a:gd name="T40" fmla="*/ 386 w 429"/>
                <a:gd name="T41" fmla="*/ 0 h 84"/>
                <a:gd name="T42" fmla="*/ 386 w 429"/>
                <a:gd name="T43" fmla="*/ 0 h 84"/>
                <a:gd name="T44" fmla="*/ 395 w 429"/>
                <a:gd name="T45" fmla="*/ 1 h 84"/>
                <a:gd name="T46" fmla="*/ 403 w 429"/>
                <a:gd name="T47" fmla="*/ 2 h 84"/>
                <a:gd name="T48" fmla="*/ 410 w 429"/>
                <a:gd name="T49" fmla="*/ 7 h 84"/>
                <a:gd name="T50" fmla="*/ 416 w 429"/>
                <a:gd name="T51" fmla="*/ 12 h 84"/>
                <a:gd name="T52" fmla="*/ 422 w 429"/>
                <a:gd name="T53" fmla="*/ 18 h 84"/>
                <a:gd name="T54" fmla="*/ 426 w 429"/>
                <a:gd name="T55" fmla="*/ 25 h 84"/>
                <a:gd name="T56" fmla="*/ 427 w 429"/>
                <a:gd name="T57" fmla="*/ 34 h 84"/>
                <a:gd name="T58" fmla="*/ 429 w 429"/>
                <a:gd name="T59" fmla="*/ 42 h 84"/>
                <a:gd name="T60" fmla="*/ 429 w 429"/>
                <a:gd name="T61" fmla="*/ 42 h 84"/>
                <a:gd name="T62" fmla="*/ 427 w 429"/>
                <a:gd name="T63" fmla="*/ 50 h 84"/>
                <a:gd name="T64" fmla="*/ 426 w 429"/>
                <a:gd name="T65" fmla="*/ 59 h 84"/>
                <a:gd name="T66" fmla="*/ 422 w 429"/>
                <a:gd name="T67" fmla="*/ 66 h 84"/>
                <a:gd name="T68" fmla="*/ 416 w 429"/>
                <a:gd name="T69" fmla="*/ 72 h 84"/>
                <a:gd name="T70" fmla="*/ 410 w 429"/>
                <a:gd name="T71" fmla="*/ 77 h 84"/>
                <a:gd name="T72" fmla="*/ 403 w 429"/>
                <a:gd name="T73" fmla="*/ 82 h 84"/>
                <a:gd name="T74" fmla="*/ 395 w 429"/>
                <a:gd name="T75" fmla="*/ 83 h 84"/>
                <a:gd name="T76" fmla="*/ 386 w 429"/>
                <a:gd name="T77" fmla="*/ 84 h 84"/>
                <a:gd name="T78" fmla="*/ 386 w 429"/>
                <a:gd name="T7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9" h="84">
                  <a:moveTo>
                    <a:pt x="386" y="84"/>
                  </a:moveTo>
                  <a:lnTo>
                    <a:pt x="42" y="84"/>
                  </a:lnTo>
                  <a:lnTo>
                    <a:pt x="42" y="84"/>
                  </a:lnTo>
                  <a:lnTo>
                    <a:pt x="33" y="83"/>
                  </a:lnTo>
                  <a:lnTo>
                    <a:pt x="25" y="82"/>
                  </a:lnTo>
                  <a:lnTo>
                    <a:pt x="18" y="77"/>
                  </a:lnTo>
                  <a:lnTo>
                    <a:pt x="12" y="72"/>
                  </a:lnTo>
                  <a:lnTo>
                    <a:pt x="7" y="66"/>
                  </a:lnTo>
                  <a:lnTo>
                    <a:pt x="2" y="59"/>
                  </a:lnTo>
                  <a:lnTo>
                    <a:pt x="1" y="50"/>
                  </a:lnTo>
                  <a:lnTo>
                    <a:pt x="0" y="42"/>
                  </a:lnTo>
                  <a:lnTo>
                    <a:pt x="0" y="42"/>
                  </a:lnTo>
                  <a:lnTo>
                    <a:pt x="1" y="34"/>
                  </a:lnTo>
                  <a:lnTo>
                    <a:pt x="2" y="25"/>
                  </a:lnTo>
                  <a:lnTo>
                    <a:pt x="7" y="18"/>
                  </a:lnTo>
                  <a:lnTo>
                    <a:pt x="12" y="12"/>
                  </a:lnTo>
                  <a:lnTo>
                    <a:pt x="18" y="7"/>
                  </a:lnTo>
                  <a:lnTo>
                    <a:pt x="25" y="2"/>
                  </a:lnTo>
                  <a:lnTo>
                    <a:pt x="33" y="1"/>
                  </a:lnTo>
                  <a:lnTo>
                    <a:pt x="42" y="0"/>
                  </a:lnTo>
                  <a:lnTo>
                    <a:pt x="386" y="0"/>
                  </a:lnTo>
                  <a:lnTo>
                    <a:pt x="386" y="0"/>
                  </a:lnTo>
                  <a:lnTo>
                    <a:pt x="395" y="1"/>
                  </a:lnTo>
                  <a:lnTo>
                    <a:pt x="403" y="2"/>
                  </a:lnTo>
                  <a:lnTo>
                    <a:pt x="410" y="7"/>
                  </a:lnTo>
                  <a:lnTo>
                    <a:pt x="416" y="12"/>
                  </a:lnTo>
                  <a:lnTo>
                    <a:pt x="422" y="18"/>
                  </a:lnTo>
                  <a:lnTo>
                    <a:pt x="426" y="25"/>
                  </a:lnTo>
                  <a:lnTo>
                    <a:pt x="427" y="34"/>
                  </a:lnTo>
                  <a:lnTo>
                    <a:pt x="429" y="42"/>
                  </a:lnTo>
                  <a:lnTo>
                    <a:pt x="429" y="42"/>
                  </a:lnTo>
                  <a:lnTo>
                    <a:pt x="427" y="50"/>
                  </a:lnTo>
                  <a:lnTo>
                    <a:pt x="426" y="59"/>
                  </a:lnTo>
                  <a:lnTo>
                    <a:pt x="422" y="66"/>
                  </a:lnTo>
                  <a:lnTo>
                    <a:pt x="416" y="72"/>
                  </a:lnTo>
                  <a:lnTo>
                    <a:pt x="410" y="77"/>
                  </a:lnTo>
                  <a:lnTo>
                    <a:pt x="403" y="82"/>
                  </a:lnTo>
                  <a:lnTo>
                    <a:pt x="395" y="83"/>
                  </a:lnTo>
                  <a:lnTo>
                    <a:pt x="386" y="84"/>
                  </a:lnTo>
                  <a:lnTo>
                    <a:pt x="386" y="8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4" name="Freeform 33">
              <a:extLst>
                <a:ext uri="{FF2B5EF4-FFF2-40B4-BE49-F238E27FC236}">
                  <a16:creationId xmlns:a16="http://schemas.microsoft.com/office/drawing/2014/main" id="{39164EE6-AD0C-45DE-B404-AABF452D2A88}"/>
                </a:ext>
              </a:extLst>
            </p:cNvPr>
            <p:cNvSpPr>
              <a:spLocks/>
            </p:cNvSpPr>
            <p:nvPr/>
          </p:nvSpPr>
          <p:spPr bwMode="auto">
            <a:xfrm>
              <a:off x="1997075" y="2039938"/>
              <a:ext cx="641350" cy="873125"/>
            </a:xfrm>
            <a:custGeom>
              <a:avLst/>
              <a:gdLst>
                <a:gd name="T0" fmla="*/ 42 w 404"/>
                <a:gd name="T1" fmla="*/ 550 h 550"/>
                <a:gd name="T2" fmla="*/ 25 w 404"/>
                <a:gd name="T3" fmla="*/ 548 h 550"/>
                <a:gd name="T4" fmla="*/ 13 w 404"/>
                <a:gd name="T5" fmla="*/ 538 h 550"/>
                <a:gd name="T6" fmla="*/ 3 w 404"/>
                <a:gd name="T7" fmla="*/ 525 h 550"/>
                <a:gd name="T8" fmla="*/ 0 w 404"/>
                <a:gd name="T9" fmla="*/ 508 h 550"/>
                <a:gd name="T10" fmla="*/ 1 w 404"/>
                <a:gd name="T11" fmla="*/ 500 h 550"/>
                <a:gd name="T12" fmla="*/ 7 w 404"/>
                <a:gd name="T13" fmla="*/ 484 h 550"/>
                <a:gd name="T14" fmla="*/ 18 w 404"/>
                <a:gd name="T15" fmla="*/ 473 h 550"/>
                <a:gd name="T16" fmla="*/ 34 w 404"/>
                <a:gd name="T17" fmla="*/ 467 h 550"/>
                <a:gd name="T18" fmla="*/ 42 w 404"/>
                <a:gd name="T19" fmla="*/ 466 h 550"/>
                <a:gd name="T20" fmla="*/ 99 w 404"/>
                <a:gd name="T21" fmla="*/ 460 h 550"/>
                <a:gd name="T22" fmla="*/ 150 w 404"/>
                <a:gd name="T23" fmla="*/ 444 h 550"/>
                <a:gd name="T24" fmla="*/ 198 w 404"/>
                <a:gd name="T25" fmla="*/ 419 h 550"/>
                <a:gd name="T26" fmla="*/ 238 w 404"/>
                <a:gd name="T27" fmla="*/ 385 h 550"/>
                <a:gd name="T28" fmla="*/ 272 w 404"/>
                <a:gd name="T29" fmla="*/ 344 h 550"/>
                <a:gd name="T30" fmla="*/ 298 w 404"/>
                <a:gd name="T31" fmla="*/ 296 h 550"/>
                <a:gd name="T32" fmla="*/ 313 w 404"/>
                <a:gd name="T33" fmla="*/ 244 h 550"/>
                <a:gd name="T34" fmla="*/ 319 w 404"/>
                <a:gd name="T35" fmla="*/ 189 h 550"/>
                <a:gd name="T36" fmla="*/ 319 w 404"/>
                <a:gd name="T37" fmla="*/ 172 h 550"/>
                <a:gd name="T38" fmla="*/ 315 w 404"/>
                <a:gd name="T39" fmla="*/ 139 h 550"/>
                <a:gd name="T40" fmla="*/ 308 w 404"/>
                <a:gd name="T41" fmla="*/ 107 h 550"/>
                <a:gd name="T42" fmla="*/ 296 w 404"/>
                <a:gd name="T43" fmla="*/ 76 h 550"/>
                <a:gd name="T44" fmla="*/ 289 w 404"/>
                <a:gd name="T45" fmla="*/ 62 h 550"/>
                <a:gd name="T46" fmla="*/ 284 w 404"/>
                <a:gd name="T47" fmla="*/ 45 h 550"/>
                <a:gd name="T48" fmla="*/ 286 w 404"/>
                <a:gd name="T49" fmla="*/ 29 h 550"/>
                <a:gd name="T50" fmla="*/ 294 w 404"/>
                <a:gd name="T51" fmla="*/ 15 h 550"/>
                <a:gd name="T52" fmla="*/ 306 w 404"/>
                <a:gd name="T53" fmla="*/ 4 h 550"/>
                <a:gd name="T54" fmla="*/ 315 w 404"/>
                <a:gd name="T55" fmla="*/ 1 h 550"/>
                <a:gd name="T56" fmla="*/ 332 w 404"/>
                <a:gd name="T57" fmla="*/ 0 h 550"/>
                <a:gd name="T58" fmla="*/ 347 w 404"/>
                <a:gd name="T59" fmla="*/ 5 h 550"/>
                <a:gd name="T60" fmla="*/ 360 w 404"/>
                <a:gd name="T61" fmla="*/ 15 h 550"/>
                <a:gd name="T62" fmla="*/ 364 w 404"/>
                <a:gd name="T63" fmla="*/ 22 h 550"/>
                <a:gd name="T64" fmla="*/ 381 w 404"/>
                <a:gd name="T65" fmla="*/ 62 h 550"/>
                <a:gd name="T66" fmla="*/ 394 w 404"/>
                <a:gd name="T67" fmla="*/ 103 h 550"/>
                <a:gd name="T68" fmla="*/ 402 w 404"/>
                <a:gd name="T69" fmla="*/ 145 h 550"/>
                <a:gd name="T70" fmla="*/ 404 w 404"/>
                <a:gd name="T71" fmla="*/ 189 h 550"/>
                <a:gd name="T72" fmla="*/ 404 w 404"/>
                <a:gd name="T73" fmla="*/ 207 h 550"/>
                <a:gd name="T74" fmla="*/ 399 w 404"/>
                <a:gd name="T75" fmla="*/ 244 h 550"/>
                <a:gd name="T76" fmla="*/ 392 w 404"/>
                <a:gd name="T77" fmla="*/ 279 h 550"/>
                <a:gd name="T78" fmla="*/ 382 w 404"/>
                <a:gd name="T79" fmla="*/ 313 h 550"/>
                <a:gd name="T80" fmla="*/ 368 w 404"/>
                <a:gd name="T81" fmla="*/ 346 h 550"/>
                <a:gd name="T82" fmla="*/ 343 w 404"/>
                <a:gd name="T83" fmla="*/ 391 h 550"/>
                <a:gd name="T84" fmla="*/ 298 w 404"/>
                <a:gd name="T85" fmla="*/ 444 h 550"/>
                <a:gd name="T86" fmla="*/ 244 w 404"/>
                <a:gd name="T87" fmla="*/ 488 h 550"/>
                <a:gd name="T88" fmla="*/ 199 w 404"/>
                <a:gd name="T89" fmla="*/ 515 h 550"/>
                <a:gd name="T90" fmla="*/ 166 w 404"/>
                <a:gd name="T91" fmla="*/ 529 h 550"/>
                <a:gd name="T92" fmla="*/ 133 w 404"/>
                <a:gd name="T93" fmla="*/ 539 h 550"/>
                <a:gd name="T94" fmla="*/ 97 w 404"/>
                <a:gd name="T95" fmla="*/ 546 h 550"/>
                <a:gd name="T96" fmla="*/ 61 w 404"/>
                <a:gd name="T97" fmla="*/ 550 h 550"/>
                <a:gd name="T98" fmla="*/ 42 w 404"/>
                <a:gd name="T99" fmla="*/ 55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4" h="550">
                  <a:moveTo>
                    <a:pt x="42" y="550"/>
                  </a:moveTo>
                  <a:lnTo>
                    <a:pt x="42" y="550"/>
                  </a:lnTo>
                  <a:lnTo>
                    <a:pt x="34" y="550"/>
                  </a:lnTo>
                  <a:lnTo>
                    <a:pt x="25" y="548"/>
                  </a:lnTo>
                  <a:lnTo>
                    <a:pt x="18" y="543"/>
                  </a:lnTo>
                  <a:lnTo>
                    <a:pt x="13" y="538"/>
                  </a:lnTo>
                  <a:lnTo>
                    <a:pt x="7" y="532"/>
                  </a:lnTo>
                  <a:lnTo>
                    <a:pt x="3" y="525"/>
                  </a:lnTo>
                  <a:lnTo>
                    <a:pt x="1" y="516"/>
                  </a:lnTo>
                  <a:lnTo>
                    <a:pt x="0" y="508"/>
                  </a:lnTo>
                  <a:lnTo>
                    <a:pt x="0" y="508"/>
                  </a:lnTo>
                  <a:lnTo>
                    <a:pt x="1" y="500"/>
                  </a:lnTo>
                  <a:lnTo>
                    <a:pt x="3" y="492"/>
                  </a:lnTo>
                  <a:lnTo>
                    <a:pt x="7" y="484"/>
                  </a:lnTo>
                  <a:lnTo>
                    <a:pt x="13" y="478"/>
                  </a:lnTo>
                  <a:lnTo>
                    <a:pt x="18" y="473"/>
                  </a:lnTo>
                  <a:lnTo>
                    <a:pt x="25" y="470"/>
                  </a:lnTo>
                  <a:lnTo>
                    <a:pt x="34" y="467"/>
                  </a:lnTo>
                  <a:lnTo>
                    <a:pt x="42" y="466"/>
                  </a:lnTo>
                  <a:lnTo>
                    <a:pt x="42" y="466"/>
                  </a:lnTo>
                  <a:lnTo>
                    <a:pt x="70" y="464"/>
                  </a:lnTo>
                  <a:lnTo>
                    <a:pt x="99" y="460"/>
                  </a:lnTo>
                  <a:lnTo>
                    <a:pt x="124" y="453"/>
                  </a:lnTo>
                  <a:lnTo>
                    <a:pt x="150" y="444"/>
                  </a:lnTo>
                  <a:lnTo>
                    <a:pt x="175" y="432"/>
                  </a:lnTo>
                  <a:lnTo>
                    <a:pt x="198" y="419"/>
                  </a:lnTo>
                  <a:lnTo>
                    <a:pt x="219" y="402"/>
                  </a:lnTo>
                  <a:lnTo>
                    <a:pt x="238" y="385"/>
                  </a:lnTo>
                  <a:lnTo>
                    <a:pt x="255" y="365"/>
                  </a:lnTo>
                  <a:lnTo>
                    <a:pt x="272" y="344"/>
                  </a:lnTo>
                  <a:lnTo>
                    <a:pt x="286" y="320"/>
                  </a:lnTo>
                  <a:lnTo>
                    <a:pt x="298" y="296"/>
                  </a:lnTo>
                  <a:lnTo>
                    <a:pt x="308" y="271"/>
                  </a:lnTo>
                  <a:lnTo>
                    <a:pt x="313" y="244"/>
                  </a:lnTo>
                  <a:lnTo>
                    <a:pt x="318" y="217"/>
                  </a:lnTo>
                  <a:lnTo>
                    <a:pt x="319" y="189"/>
                  </a:lnTo>
                  <a:lnTo>
                    <a:pt x="319" y="189"/>
                  </a:lnTo>
                  <a:lnTo>
                    <a:pt x="319" y="172"/>
                  </a:lnTo>
                  <a:lnTo>
                    <a:pt x="318" y="155"/>
                  </a:lnTo>
                  <a:lnTo>
                    <a:pt x="315" y="139"/>
                  </a:lnTo>
                  <a:lnTo>
                    <a:pt x="312" y="122"/>
                  </a:lnTo>
                  <a:lnTo>
                    <a:pt x="308" y="107"/>
                  </a:lnTo>
                  <a:lnTo>
                    <a:pt x="302" y="91"/>
                  </a:lnTo>
                  <a:lnTo>
                    <a:pt x="296" y="76"/>
                  </a:lnTo>
                  <a:lnTo>
                    <a:pt x="289" y="62"/>
                  </a:lnTo>
                  <a:lnTo>
                    <a:pt x="289" y="62"/>
                  </a:lnTo>
                  <a:lnTo>
                    <a:pt x="285" y="53"/>
                  </a:lnTo>
                  <a:lnTo>
                    <a:pt x="284" y="45"/>
                  </a:lnTo>
                  <a:lnTo>
                    <a:pt x="284" y="38"/>
                  </a:lnTo>
                  <a:lnTo>
                    <a:pt x="286" y="29"/>
                  </a:lnTo>
                  <a:lnTo>
                    <a:pt x="289" y="22"/>
                  </a:lnTo>
                  <a:lnTo>
                    <a:pt x="294" y="15"/>
                  </a:lnTo>
                  <a:lnTo>
                    <a:pt x="299" y="10"/>
                  </a:lnTo>
                  <a:lnTo>
                    <a:pt x="306" y="4"/>
                  </a:lnTo>
                  <a:lnTo>
                    <a:pt x="306" y="4"/>
                  </a:lnTo>
                  <a:lnTo>
                    <a:pt x="315" y="1"/>
                  </a:lnTo>
                  <a:lnTo>
                    <a:pt x="323" y="0"/>
                  </a:lnTo>
                  <a:lnTo>
                    <a:pt x="332" y="0"/>
                  </a:lnTo>
                  <a:lnTo>
                    <a:pt x="339" y="1"/>
                  </a:lnTo>
                  <a:lnTo>
                    <a:pt x="347" y="5"/>
                  </a:lnTo>
                  <a:lnTo>
                    <a:pt x="353" y="10"/>
                  </a:lnTo>
                  <a:lnTo>
                    <a:pt x="360" y="15"/>
                  </a:lnTo>
                  <a:lnTo>
                    <a:pt x="364" y="22"/>
                  </a:lnTo>
                  <a:lnTo>
                    <a:pt x="364" y="22"/>
                  </a:lnTo>
                  <a:lnTo>
                    <a:pt x="373" y="42"/>
                  </a:lnTo>
                  <a:lnTo>
                    <a:pt x="381" y="62"/>
                  </a:lnTo>
                  <a:lnTo>
                    <a:pt x="388" y="83"/>
                  </a:lnTo>
                  <a:lnTo>
                    <a:pt x="394" y="103"/>
                  </a:lnTo>
                  <a:lnTo>
                    <a:pt x="398" y="124"/>
                  </a:lnTo>
                  <a:lnTo>
                    <a:pt x="402" y="145"/>
                  </a:lnTo>
                  <a:lnTo>
                    <a:pt x="404" y="166"/>
                  </a:lnTo>
                  <a:lnTo>
                    <a:pt x="404" y="189"/>
                  </a:lnTo>
                  <a:lnTo>
                    <a:pt x="404" y="189"/>
                  </a:lnTo>
                  <a:lnTo>
                    <a:pt x="404" y="207"/>
                  </a:lnTo>
                  <a:lnTo>
                    <a:pt x="402" y="226"/>
                  </a:lnTo>
                  <a:lnTo>
                    <a:pt x="399" y="244"/>
                  </a:lnTo>
                  <a:lnTo>
                    <a:pt x="397" y="261"/>
                  </a:lnTo>
                  <a:lnTo>
                    <a:pt x="392" y="279"/>
                  </a:lnTo>
                  <a:lnTo>
                    <a:pt x="388" y="296"/>
                  </a:lnTo>
                  <a:lnTo>
                    <a:pt x="382" y="313"/>
                  </a:lnTo>
                  <a:lnTo>
                    <a:pt x="375" y="329"/>
                  </a:lnTo>
                  <a:lnTo>
                    <a:pt x="368" y="346"/>
                  </a:lnTo>
                  <a:lnTo>
                    <a:pt x="360" y="361"/>
                  </a:lnTo>
                  <a:lnTo>
                    <a:pt x="343" y="391"/>
                  </a:lnTo>
                  <a:lnTo>
                    <a:pt x="322" y="419"/>
                  </a:lnTo>
                  <a:lnTo>
                    <a:pt x="298" y="444"/>
                  </a:lnTo>
                  <a:lnTo>
                    <a:pt x="272" y="468"/>
                  </a:lnTo>
                  <a:lnTo>
                    <a:pt x="244" y="488"/>
                  </a:lnTo>
                  <a:lnTo>
                    <a:pt x="214" y="507"/>
                  </a:lnTo>
                  <a:lnTo>
                    <a:pt x="199" y="515"/>
                  </a:lnTo>
                  <a:lnTo>
                    <a:pt x="183" y="522"/>
                  </a:lnTo>
                  <a:lnTo>
                    <a:pt x="166" y="529"/>
                  </a:lnTo>
                  <a:lnTo>
                    <a:pt x="150" y="535"/>
                  </a:lnTo>
                  <a:lnTo>
                    <a:pt x="133" y="539"/>
                  </a:lnTo>
                  <a:lnTo>
                    <a:pt x="116" y="543"/>
                  </a:lnTo>
                  <a:lnTo>
                    <a:pt x="97" y="546"/>
                  </a:lnTo>
                  <a:lnTo>
                    <a:pt x="79" y="549"/>
                  </a:lnTo>
                  <a:lnTo>
                    <a:pt x="61" y="550"/>
                  </a:lnTo>
                  <a:lnTo>
                    <a:pt x="42" y="550"/>
                  </a:lnTo>
                  <a:lnTo>
                    <a:pt x="42" y="55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58" name="Freeform 5">
            <a:extLst>
              <a:ext uri="{FF2B5EF4-FFF2-40B4-BE49-F238E27FC236}">
                <a16:creationId xmlns:a16="http://schemas.microsoft.com/office/drawing/2014/main" id="{2E7373FF-2E6A-4C4E-8CCE-078B9AEBB977}"/>
              </a:ext>
            </a:extLst>
          </p:cNvPr>
          <p:cNvSpPr>
            <a:spLocks/>
          </p:cNvSpPr>
          <p:nvPr/>
        </p:nvSpPr>
        <p:spPr bwMode="auto">
          <a:xfrm>
            <a:off x="7607057" y="1679668"/>
            <a:ext cx="32913" cy="472994"/>
          </a:xfrm>
          <a:custGeom>
            <a:avLst/>
            <a:gdLst>
              <a:gd name="T0" fmla="*/ 62 w 62"/>
              <a:gd name="T1" fmla="*/ 891 h 891"/>
              <a:gd name="T2" fmla="*/ 21 w 62"/>
              <a:gd name="T3" fmla="*/ 891 h 891"/>
              <a:gd name="T4" fmla="*/ 21 w 62"/>
              <a:gd name="T5" fmla="*/ 41 h 891"/>
              <a:gd name="T6" fmla="*/ 0 w 62"/>
              <a:gd name="T7" fmla="*/ 41 h 891"/>
              <a:gd name="T8" fmla="*/ 0 w 62"/>
              <a:gd name="T9" fmla="*/ 0 h 891"/>
              <a:gd name="T10" fmla="*/ 43 w 62"/>
              <a:gd name="T11" fmla="*/ 0 h 891"/>
              <a:gd name="T12" fmla="*/ 43 w 62"/>
              <a:gd name="T13" fmla="*/ 0 h 891"/>
              <a:gd name="T14" fmla="*/ 47 w 62"/>
              <a:gd name="T15" fmla="*/ 0 h 891"/>
              <a:gd name="T16" fmla="*/ 50 w 62"/>
              <a:gd name="T17" fmla="*/ 2 h 891"/>
              <a:gd name="T18" fmla="*/ 57 w 62"/>
              <a:gd name="T19" fmla="*/ 6 h 891"/>
              <a:gd name="T20" fmla="*/ 61 w 62"/>
              <a:gd name="T21" fmla="*/ 13 h 891"/>
              <a:gd name="T22" fmla="*/ 62 w 62"/>
              <a:gd name="T23" fmla="*/ 17 h 891"/>
              <a:gd name="T24" fmla="*/ 62 w 62"/>
              <a:gd name="T25" fmla="*/ 21 h 891"/>
              <a:gd name="T26" fmla="*/ 62 w 62"/>
              <a:gd name="T27" fmla="*/ 89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891">
                <a:moveTo>
                  <a:pt x="62" y="891"/>
                </a:moveTo>
                <a:lnTo>
                  <a:pt x="21" y="891"/>
                </a:lnTo>
                <a:lnTo>
                  <a:pt x="21" y="41"/>
                </a:lnTo>
                <a:lnTo>
                  <a:pt x="0" y="41"/>
                </a:lnTo>
                <a:lnTo>
                  <a:pt x="0" y="0"/>
                </a:lnTo>
                <a:lnTo>
                  <a:pt x="43" y="0"/>
                </a:lnTo>
                <a:lnTo>
                  <a:pt x="43" y="0"/>
                </a:lnTo>
                <a:lnTo>
                  <a:pt x="47" y="0"/>
                </a:lnTo>
                <a:lnTo>
                  <a:pt x="50" y="2"/>
                </a:lnTo>
                <a:lnTo>
                  <a:pt x="57" y="6"/>
                </a:lnTo>
                <a:lnTo>
                  <a:pt x="61" y="13"/>
                </a:lnTo>
                <a:lnTo>
                  <a:pt x="62" y="17"/>
                </a:lnTo>
                <a:lnTo>
                  <a:pt x="62" y="21"/>
                </a:lnTo>
                <a:lnTo>
                  <a:pt x="62" y="89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9" name="Rectangle 6">
            <a:extLst>
              <a:ext uri="{FF2B5EF4-FFF2-40B4-BE49-F238E27FC236}">
                <a16:creationId xmlns:a16="http://schemas.microsoft.com/office/drawing/2014/main" id="{5CA8ACE9-163B-4EA5-BE2C-D90402D5DF1D}"/>
              </a:ext>
            </a:extLst>
          </p:cNvPr>
          <p:cNvSpPr>
            <a:spLocks noChangeArrowheads="1"/>
          </p:cNvSpPr>
          <p:nvPr/>
        </p:nvSpPr>
        <p:spPr bwMode="auto">
          <a:xfrm>
            <a:off x="7717476" y="1888826"/>
            <a:ext cx="22296" cy="263836"/>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0" name="Rectangle 7">
            <a:extLst>
              <a:ext uri="{FF2B5EF4-FFF2-40B4-BE49-F238E27FC236}">
                <a16:creationId xmlns:a16="http://schemas.microsoft.com/office/drawing/2014/main" id="{DBA8FFFA-D22D-427C-84D4-CB51EA9B88AE}"/>
              </a:ext>
            </a:extLst>
          </p:cNvPr>
          <p:cNvSpPr>
            <a:spLocks noChangeArrowheads="1"/>
          </p:cNvSpPr>
          <p:nvPr/>
        </p:nvSpPr>
        <p:spPr bwMode="auto">
          <a:xfrm>
            <a:off x="7816215" y="2086836"/>
            <a:ext cx="22827" cy="65826"/>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1" name="Freeform 8">
            <a:extLst>
              <a:ext uri="{FF2B5EF4-FFF2-40B4-BE49-F238E27FC236}">
                <a16:creationId xmlns:a16="http://schemas.microsoft.com/office/drawing/2014/main" id="{2B72AF48-5C55-43A2-B76F-BD18889B5E26}"/>
              </a:ext>
            </a:extLst>
          </p:cNvPr>
          <p:cNvSpPr>
            <a:spLocks/>
          </p:cNvSpPr>
          <p:nvPr/>
        </p:nvSpPr>
        <p:spPr bwMode="auto">
          <a:xfrm>
            <a:off x="7816215" y="1621805"/>
            <a:ext cx="134838" cy="311082"/>
          </a:xfrm>
          <a:custGeom>
            <a:avLst/>
            <a:gdLst>
              <a:gd name="T0" fmla="*/ 43 w 254"/>
              <a:gd name="T1" fmla="*/ 586 h 586"/>
              <a:gd name="T2" fmla="*/ 0 w 254"/>
              <a:gd name="T3" fmla="*/ 586 h 586"/>
              <a:gd name="T4" fmla="*/ 0 w 254"/>
              <a:gd name="T5" fmla="*/ 29 h 586"/>
              <a:gd name="T6" fmla="*/ 250 w 254"/>
              <a:gd name="T7" fmla="*/ 0 h 586"/>
              <a:gd name="T8" fmla="*/ 254 w 254"/>
              <a:gd name="T9" fmla="*/ 41 h 586"/>
              <a:gd name="T10" fmla="*/ 43 w 254"/>
              <a:gd name="T11" fmla="*/ 65 h 586"/>
              <a:gd name="T12" fmla="*/ 43 w 254"/>
              <a:gd name="T13" fmla="*/ 586 h 586"/>
            </a:gdLst>
            <a:ahLst/>
            <a:cxnLst>
              <a:cxn ang="0">
                <a:pos x="T0" y="T1"/>
              </a:cxn>
              <a:cxn ang="0">
                <a:pos x="T2" y="T3"/>
              </a:cxn>
              <a:cxn ang="0">
                <a:pos x="T4" y="T5"/>
              </a:cxn>
              <a:cxn ang="0">
                <a:pos x="T6" y="T7"/>
              </a:cxn>
              <a:cxn ang="0">
                <a:pos x="T8" y="T9"/>
              </a:cxn>
              <a:cxn ang="0">
                <a:pos x="T10" y="T11"/>
              </a:cxn>
              <a:cxn ang="0">
                <a:pos x="T12" y="T13"/>
              </a:cxn>
            </a:cxnLst>
            <a:rect l="0" t="0" r="r" b="b"/>
            <a:pathLst>
              <a:path w="254" h="586">
                <a:moveTo>
                  <a:pt x="43" y="586"/>
                </a:moveTo>
                <a:lnTo>
                  <a:pt x="0" y="586"/>
                </a:lnTo>
                <a:lnTo>
                  <a:pt x="0" y="29"/>
                </a:lnTo>
                <a:lnTo>
                  <a:pt x="250" y="0"/>
                </a:lnTo>
                <a:lnTo>
                  <a:pt x="254" y="41"/>
                </a:lnTo>
                <a:lnTo>
                  <a:pt x="43" y="65"/>
                </a:lnTo>
                <a:lnTo>
                  <a:pt x="43" y="5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2" name="Freeform 9">
            <a:extLst>
              <a:ext uri="{FF2B5EF4-FFF2-40B4-BE49-F238E27FC236}">
                <a16:creationId xmlns:a16="http://schemas.microsoft.com/office/drawing/2014/main" id="{96844097-26D7-41D4-81B8-BE6AD0B547D7}"/>
              </a:ext>
            </a:extLst>
          </p:cNvPr>
          <p:cNvSpPr>
            <a:spLocks/>
          </p:cNvSpPr>
          <p:nvPr/>
        </p:nvSpPr>
        <p:spPr bwMode="auto">
          <a:xfrm>
            <a:off x="7552379" y="1548016"/>
            <a:ext cx="469278" cy="362576"/>
          </a:xfrm>
          <a:custGeom>
            <a:avLst/>
            <a:gdLst>
              <a:gd name="T0" fmla="*/ 84 w 884"/>
              <a:gd name="T1" fmla="*/ 683 h 683"/>
              <a:gd name="T2" fmla="*/ 0 w 884"/>
              <a:gd name="T3" fmla="*/ 683 h 683"/>
              <a:gd name="T4" fmla="*/ 0 w 884"/>
              <a:gd name="T5" fmla="*/ 269 h 683"/>
              <a:gd name="T6" fmla="*/ 0 w 884"/>
              <a:gd name="T7" fmla="*/ 269 h 683"/>
              <a:gd name="T8" fmla="*/ 2 w 884"/>
              <a:gd name="T9" fmla="*/ 241 h 683"/>
              <a:gd name="T10" fmla="*/ 6 w 884"/>
              <a:gd name="T11" fmla="*/ 214 h 683"/>
              <a:gd name="T12" fmla="*/ 13 w 884"/>
              <a:gd name="T13" fmla="*/ 189 h 683"/>
              <a:gd name="T14" fmla="*/ 21 w 884"/>
              <a:gd name="T15" fmla="*/ 163 h 683"/>
              <a:gd name="T16" fmla="*/ 33 w 884"/>
              <a:gd name="T17" fmla="*/ 141 h 683"/>
              <a:gd name="T18" fmla="*/ 47 w 884"/>
              <a:gd name="T19" fmla="*/ 118 h 683"/>
              <a:gd name="T20" fmla="*/ 62 w 884"/>
              <a:gd name="T21" fmla="*/ 97 h 683"/>
              <a:gd name="T22" fmla="*/ 79 w 884"/>
              <a:gd name="T23" fmla="*/ 79 h 683"/>
              <a:gd name="T24" fmla="*/ 99 w 884"/>
              <a:gd name="T25" fmla="*/ 60 h 683"/>
              <a:gd name="T26" fmla="*/ 119 w 884"/>
              <a:gd name="T27" fmla="*/ 45 h 683"/>
              <a:gd name="T28" fmla="*/ 141 w 884"/>
              <a:gd name="T29" fmla="*/ 32 h 683"/>
              <a:gd name="T30" fmla="*/ 165 w 884"/>
              <a:gd name="T31" fmla="*/ 21 h 683"/>
              <a:gd name="T32" fmla="*/ 189 w 884"/>
              <a:gd name="T33" fmla="*/ 11 h 683"/>
              <a:gd name="T34" fmla="*/ 215 w 884"/>
              <a:gd name="T35" fmla="*/ 5 h 683"/>
              <a:gd name="T36" fmla="*/ 242 w 884"/>
              <a:gd name="T37" fmla="*/ 1 h 683"/>
              <a:gd name="T38" fmla="*/ 270 w 884"/>
              <a:gd name="T39" fmla="*/ 0 h 683"/>
              <a:gd name="T40" fmla="*/ 826 w 884"/>
              <a:gd name="T41" fmla="*/ 0 h 683"/>
              <a:gd name="T42" fmla="*/ 826 w 884"/>
              <a:gd name="T43" fmla="*/ 0 h 683"/>
              <a:gd name="T44" fmla="*/ 842 w 884"/>
              <a:gd name="T45" fmla="*/ 1 h 683"/>
              <a:gd name="T46" fmla="*/ 857 w 884"/>
              <a:gd name="T47" fmla="*/ 5 h 683"/>
              <a:gd name="T48" fmla="*/ 871 w 884"/>
              <a:gd name="T49" fmla="*/ 12 h 683"/>
              <a:gd name="T50" fmla="*/ 884 w 884"/>
              <a:gd name="T51" fmla="*/ 22 h 683"/>
              <a:gd name="T52" fmla="*/ 856 w 884"/>
              <a:gd name="T53" fmla="*/ 53 h 683"/>
              <a:gd name="T54" fmla="*/ 856 w 884"/>
              <a:gd name="T55" fmla="*/ 53 h 683"/>
              <a:gd name="T56" fmla="*/ 850 w 884"/>
              <a:gd name="T57" fmla="*/ 48 h 683"/>
              <a:gd name="T58" fmla="*/ 842 w 884"/>
              <a:gd name="T59" fmla="*/ 43 h 683"/>
              <a:gd name="T60" fmla="*/ 835 w 884"/>
              <a:gd name="T61" fmla="*/ 42 h 683"/>
              <a:gd name="T62" fmla="*/ 826 w 884"/>
              <a:gd name="T63" fmla="*/ 41 h 683"/>
              <a:gd name="T64" fmla="*/ 270 w 884"/>
              <a:gd name="T65" fmla="*/ 41 h 683"/>
              <a:gd name="T66" fmla="*/ 270 w 884"/>
              <a:gd name="T67" fmla="*/ 41 h 683"/>
              <a:gd name="T68" fmla="*/ 246 w 884"/>
              <a:gd name="T69" fmla="*/ 42 h 683"/>
              <a:gd name="T70" fmla="*/ 223 w 884"/>
              <a:gd name="T71" fmla="*/ 45 h 683"/>
              <a:gd name="T72" fmla="*/ 202 w 884"/>
              <a:gd name="T73" fmla="*/ 50 h 683"/>
              <a:gd name="T74" fmla="*/ 181 w 884"/>
              <a:gd name="T75" fmla="*/ 59 h 683"/>
              <a:gd name="T76" fmla="*/ 161 w 884"/>
              <a:gd name="T77" fmla="*/ 69 h 683"/>
              <a:gd name="T78" fmla="*/ 143 w 884"/>
              <a:gd name="T79" fmla="*/ 80 h 683"/>
              <a:gd name="T80" fmla="*/ 124 w 884"/>
              <a:gd name="T81" fmla="*/ 93 h 683"/>
              <a:gd name="T82" fmla="*/ 109 w 884"/>
              <a:gd name="T83" fmla="*/ 107 h 683"/>
              <a:gd name="T84" fmla="*/ 93 w 884"/>
              <a:gd name="T85" fmla="*/ 124 h 683"/>
              <a:gd name="T86" fmla="*/ 81 w 884"/>
              <a:gd name="T87" fmla="*/ 141 h 683"/>
              <a:gd name="T88" fmla="*/ 69 w 884"/>
              <a:gd name="T89" fmla="*/ 161 h 683"/>
              <a:gd name="T90" fmla="*/ 60 w 884"/>
              <a:gd name="T91" fmla="*/ 180 h 683"/>
              <a:gd name="T92" fmla="*/ 52 w 884"/>
              <a:gd name="T93" fmla="*/ 202 h 683"/>
              <a:gd name="T94" fmla="*/ 47 w 884"/>
              <a:gd name="T95" fmla="*/ 223 h 683"/>
              <a:gd name="T96" fmla="*/ 43 w 884"/>
              <a:gd name="T97" fmla="*/ 245 h 683"/>
              <a:gd name="T98" fmla="*/ 41 w 884"/>
              <a:gd name="T99" fmla="*/ 269 h 683"/>
              <a:gd name="T100" fmla="*/ 41 w 884"/>
              <a:gd name="T101" fmla="*/ 642 h 683"/>
              <a:gd name="T102" fmla="*/ 84 w 884"/>
              <a:gd name="T103" fmla="*/ 642 h 683"/>
              <a:gd name="T104" fmla="*/ 84 w 884"/>
              <a:gd name="T105" fmla="*/ 683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4" h="683">
                <a:moveTo>
                  <a:pt x="84" y="683"/>
                </a:moveTo>
                <a:lnTo>
                  <a:pt x="0" y="683"/>
                </a:lnTo>
                <a:lnTo>
                  <a:pt x="0" y="269"/>
                </a:lnTo>
                <a:lnTo>
                  <a:pt x="0" y="269"/>
                </a:lnTo>
                <a:lnTo>
                  <a:pt x="2" y="241"/>
                </a:lnTo>
                <a:lnTo>
                  <a:pt x="6" y="214"/>
                </a:lnTo>
                <a:lnTo>
                  <a:pt x="13" y="189"/>
                </a:lnTo>
                <a:lnTo>
                  <a:pt x="21" y="163"/>
                </a:lnTo>
                <a:lnTo>
                  <a:pt x="33" y="141"/>
                </a:lnTo>
                <a:lnTo>
                  <a:pt x="47" y="118"/>
                </a:lnTo>
                <a:lnTo>
                  <a:pt x="62" y="97"/>
                </a:lnTo>
                <a:lnTo>
                  <a:pt x="79" y="79"/>
                </a:lnTo>
                <a:lnTo>
                  <a:pt x="99" y="60"/>
                </a:lnTo>
                <a:lnTo>
                  <a:pt x="119" y="45"/>
                </a:lnTo>
                <a:lnTo>
                  <a:pt x="141" y="32"/>
                </a:lnTo>
                <a:lnTo>
                  <a:pt x="165" y="21"/>
                </a:lnTo>
                <a:lnTo>
                  <a:pt x="189" y="11"/>
                </a:lnTo>
                <a:lnTo>
                  <a:pt x="215" y="5"/>
                </a:lnTo>
                <a:lnTo>
                  <a:pt x="242" y="1"/>
                </a:lnTo>
                <a:lnTo>
                  <a:pt x="270" y="0"/>
                </a:lnTo>
                <a:lnTo>
                  <a:pt x="826" y="0"/>
                </a:lnTo>
                <a:lnTo>
                  <a:pt x="826" y="0"/>
                </a:lnTo>
                <a:lnTo>
                  <a:pt x="842" y="1"/>
                </a:lnTo>
                <a:lnTo>
                  <a:pt x="857" y="5"/>
                </a:lnTo>
                <a:lnTo>
                  <a:pt x="871" y="12"/>
                </a:lnTo>
                <a:lnTo>
                  <a:pt x="884" y="22"/>
                </a:lnTo>
                <a:lnTo>
                  <a:pt x="856" y="53"/>
                </a:lnTo>
                <a:lnTo>
                  <a:pt x="856" y="53"/>
                </a:lnTo>
                <a:lnTo>
                  <a:pt x="850" y="48"/>
                </a:lnTo>
                <a:lnTo>
                  <a:pt x="842" y="43"/>
                </a:lnTo>
                <a:lnTo>
                  <a:pt x="835" y="42"/>
                </a:lnTo>
                <a:lnTo>
                  <a:pt x="826" y="41"/>
                </a:lnTo>
                <a:lnTo>
                  <a:pt x="270" y="41"/>
                </a:lnTo>
                <a:lnTo>
                  <a:pt x="270" y="41"/>
                </a:lnTo>
                <a:lnTo>
                  <a:pt x="246" y="42"/>
                </a:lnTo>
                <a:lnTo>
                  <a:pt x="223" y="45"/>
                </a:lnTo>
                <a:lnTo>
                  <a:pt x="202" y="50"/>
                </a:lnTo>
                <a:lnTo>
                  <a:pt x="181" y="59"/>
                </a:lnTo>
                <a:lnTo>
                  <a:pt x="161" y="69"/>
                </a:lnTo>
                <a:lnTo>
                  <a:pt x="143" y="80"/>
                </a:lnTo>
                <a:lnTo>
                  <a:pt x="124" y="93"/>
                </a:lnTo>
                <a:lnTo>
                  <a:pt x="109" y="107"/>
                </a:lnTo>
                <a:lnTo>
                  <a:pt x="93" y="124"/>
                </a:lnTo>
                <a:lnTo>
                  <a:pt x="81" y="141"/>
                </a:lnTo>
                <a:lnTo>
                  <a:pt x="69" y="161"/>
                </a:lnTo>
                <a:lnTo>
                  <a:pt x="60" y="180"/>
                </a:lnTo>
                <a:lnTo>
                  <a:pt x="52" y="202"/>
                </a:lnTo>
                <a:lnTo>
                  <a:pt x="47" y="223"/>
                </a:lnTo>
                <a:lnTo>
                  <a:pt x="43" y="245"/>
                </a:lnTo>
                <a:lnTo>
                  <a:pt x="41" y="269"/>
                </a:lnTo>
                <a:lnTo>
                  <a:pt x="41" y="642"/>
                </a:lnTo>
                <a:lnTo>
                  <a:pt x="84" y="642"/>
                </a:lnTo>
                <a:lnTo>
                  <a:pt x="84" y="6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3" name="Freeform 10">
            <a:extLst>
              <a:ext uri="{FF2B5EF4-FFF2-40B4-BE49-F238E27FC236}">
                <a16:creationId xmlns:a16="http://schemas.microsoft.com/office/drawing/2014/main" id="{F571D74B-0F2D-49DF-B069-7FACC44DF741}"/>
              </a:ext>
            </a:extLst>
          </p:cNvPr>
          <p:cNvSpPr>
            <a:spLocks noEditPoints="1"/>
          </p:cNvSpPr>
          <p:nvPr/>
        </p:nvSpPr>
        <p:spPr bwMode="auto">
          <a:xfrm>
            <a:off x="7651650" y="1348944"/>
            <a:ext cx="153949" cy="176245"/>
          </a:xfrm>
          <a:custGeom>
            <a:avLst/>
            <a:gdLst>
              <a:gd name="T0" fmla="*/ 129 w 290"/>
              <a:gd name="T1" fmla="*/ 332 h 332"/>
              <a:gd name="T2" fmla="*/ 86 w 290"/>
              <a:gd name="T3" fmla="*/ 321 h 332"/>
              <a:gd name="T4" fmla="*/ 50 w 290"/>
              <a:gd name="T5" fmla="*/ 297 h 332"/>
              <a:gd name="T6" fmla="*/ 22 w 290"/>
              <a:gd name="T7" fmla="*/ 263 h 332"/>
              <a:gd name="T8" fmla="*/ 5 w 290"/>
              <a:gd name="T9" fmla="*/ 219 h 332"/>
              <a:gd name="T10" fmla="*/ 0 w 290"/>
              <a:gd name="T11" fmla="*/ 167 h 332"/>
              <a:gd name="T12" fmla="*/ 2 w 290"/>
              <a:gd name="T13" fmla="*/ 132 h 332"/>
              <a:gd name="T14" fmla="*/ 17 w 290"/>
              <a:gd name="T15" fmla="*/ 85 h 332"/>
              <a:gd name="T16" fmla="*/ 39 w 290"/>
              <a:gd name="T17" fmla="*/ 47 h 332"/>
              <a:gd name="T18" fmla="*/ 73 w 290"/>
              <a:gd name="T19" fmla="*/ 20 h 332"/>
              <a:gd name="T20" fmla="*/ 114 w 290"/>
              <a:gd name="T21" fmla="*/ 5 h 332"/>
              <a:gd name="T22" fmla="*/ 145 w 290"/>
              <a:gd name="T23" fmla="*/ 0 h 332"/>
              <a:gd name="T24" fmla="*/ 190 w 290"/>
              <a:gd name="T25" fmla="*/ 7 h 332"/>
              <a:gd name="T26" fmla="*/ 228 w 290"/>
              <a:gd name="T27" fmla="*/ 27 h 332"/>
              <a:gd name="T28" fmla="*/ 259 w 290"/>
              <a:gd name="T29" fmla="*/ 58 h 332"/>
              <a:gd name="T30" fmla="*/ 279 w 290"/>
              <a:gd name="T31" fmla="*/ 99 h 332"/>
              <a:gd name="T32" fmla="*/ 289 w 290"/>
              <a:gd name="T33" fmla="*/ 149 h 332"/>
              <a:gd name="T34" fmla="*/ 289 w 290"/>
              <a:gd name="T35" fmla="*/ 185 h 332"/>
              <a:gd name="T36" fmla="*/ 279 w 290"/>
              <a:gd name="T37" fmla="*/ 235 h 332"/>
              <a:gd name="T38" fmla="*/ 259 w 290"/>
              <a:gd name="T39" fmla="*/ 276 h 332"/>
              <a:gd name="T40" fmla="*/ 228 w 290"/>
              <a:gd name="T41" fmla="*/ 307 h 332"/>
              <a:gd name="T42" fmla="*/ 190 w 290"/>
              <a:gd name="T43" fmla="*/ 327 h 332"/>
              <a:gd name="T44" fmla="*/ 145 w 290"/>
              <a:gd name="T45" fmla="*/ 332 h 332"/>
              <a:gd name="T46" fmla="*/ 145 w 290"/>
              <a:gd name="T47" fmla="*/ 43 h 332"/>
              <a:gd name="T48" fmla="*/ 107 w 290"/>
              <a:gd name="T49" fmla="*/ 48 h 332"/>
              <a:gd name="T50" fmla="*/ 79 w 290"/>
              <a:gd name="T51" fmla="*/ 67 h 332"/>
              <a:gd name="T52" fmla="*/ 59 w 290"/>
              <a:gd name="T53" fmla="*/ 92 h 332"/>
              <a:gd name="T54" fmla="*/ 46 w 290"/>
              <a:gd name="T55" fmla="*/ 123 h 332"/>
              <a:gd name="T56" fmla="*/ 42 w 290"/>
              <a:gd name="T57" fmla="*/ 167 h 332"/>
              <a:gd name="T58" fmla="*/ 50 w 290"/>
              <a:gd name="T59" fmla="*/ 221 h 332"/>
              <a:gd name="T60" fmla="*/ 65 w 290"/>
              <a:gd name="T61" fmla="*/ 250 h 332"/>
              <a:gd name="T62" fmla="*/ 87 w 290"/>
              <a:gd name="T63" fmla="*/ 274 h 332"/>
              <a:gd name="T64" fmla="*/ 118 w 290"/>
              <a:gd name="T65" fmla="*/ 288 h 332"/>
              <a:gd name="T66" fmla="*/ 145 w 290"/>
              <a:gd name="T67" fmla="*/ 291 h 332"/>
              <a:gd name="T68" fmla="*/ 183 w 290"/>
              <a:gd name="T69" fmla="*/ 284 h 332"/>
              <a:gd name="T70" fmla="*/ 211 w 290"/>
              <a:gd name="T71" fmla="*/ 267 h 332"/>
              <a:gd name="T72" fmla="*/ 231 w 290"/>
              <a:gd name="T73" fmla="*/ 242 h 332"/>
              <a:gd name="T74" fmla="*/ 242 w 290"/>
              <a:gd name="T75" fmla="*/ 211 h 332"/>
              <a:gd name="T76" fmla="*/ 248 w 290"/>
              <a:gd name="T77" fmla="*/ 167 h 332"/>
              <a:gd name="T78" fmla="*/ 240 w 290"/>
              <a:gd name="T79" fmla="*/ 112 h 332"/>
              <a:gd name="T80" fmla="*/ 225 w 290"/>
              <a:gd name="T81" fmla="*/ 84 h 332"/>
              <a:gd name="T82" fmla="*/ 203 w 290"/>
              <a:gd name="T83" fmla="*/ 60 h 332"/>
              <a:gd name="T84" fmla="*/ 172 w 290"/>
              <a:gd name="T85" fmla="*/ 46 h 332"/>
              <a:gd name="T86" fmla="*/ 145 w 290"/>
              <a:gd name="T87" fmla="*/ 4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332">
                <a:moveTo>
                  <a:pt x="145" y="332"/>
                </a:moveTo>
                <a:lnTo>
                  <a:pt x="145" y="332"/>
                </a:lnTo>
                <a:lnTo>
                  <a:pt x="129" y="332"/>
                </a:lnTo>
                <a:lnTo>
                  <a:pt x="114" y="329"/>
                </a:lnTo>
                <a:lnTo>
                  <a:pt x="100" y="327"/>
                </a:lnTo>
                <a:lnTo>
                  <a:pt x="86" y="321"/>
                </a:lnTo>
                <a:lnTo>
                  <a:pt x="73" y="314"/>
                </a:lnTo>
                <a:lnTo>
                  <a:pt x="60" y="307"/>
                </a:lnTo>
                <a:lnTo>
                  <a:pt x="50" y="297"/>
                </a:lnTo>
                <a:lnTo>
                  <a:pt x="39" y="287"/>
                </a:lnTo>
                <a:lnTo>
                  <a:pt x="31" y="276"/>
                </a:lnTo>
                <a:lnTo>
                  <a:pt x="22" y="263"/>
                </a:lnTo>
                <a:lnTo>
                  <a:pt x="17" y="249"/>
                </a:lnTo>
                <a:lnTo>
                  <a:pt x="11" y="235"/>
                </a:lnTo>
                <a:lnTo>
                  <a:pt x="5" y="219"/>
                </a:lnTo>
                <a:lnTo>
                  <a:pt x="2" y="202"/>
                </a:lnTo>
                <a:lnTo>
                  <a:pt x="1" y="185"/>
                </a:lnTo>
                <a:lnTo>
                  <a:pt x="0" y="167"/>
                </a:lnTo>
                <a:lnTo>
                  <a:pt x="0" y="167"/>
                </a:lnTo>
                <a:lnTo>
                  <a:pt x="1" y="149"/>
                </a:lnTo>
                <a:lnTo>
                  <a:pt x="2" y="132"/>
                </a:lnTo>
                <a:lnTo>
                  <a:pt x="5" y="115"/>
                </a:lnTo>
                <a:lnTo>
                  <a:pt x="11" y="99"/>
                </a:lnTo>
                <a:lnTo>
                  <a:pt x="17" y="85"/>
                </a:lnTo>
                <a:lnTo>
                  <a:pt x="22" y="71"/>
                </a:lnTo>
                <a:lnTo>
                  <a:pt x="31" y="58"/>
                </a:lnTo>
                <a:lnTo>
                  <a:pt x="39" y="47"/>
                </a:lnTo>
                <a:lnTo>
                  <a:pt x="50" y="37"/>
                </a:lnTo>
                <a:lnTo>
                  <a:pt x="60" y="27"/>
                </a:lnTo>
                <a:lnTo>
                  <a:pt x="73" y="20"/>
                </a:lnTo>
                <a:lnTo>
                  <a:pt x="86" y="13"/>
                </a:lnTo>
                <a:lnTo>
                  <a:pt x="100" y="7"/>
                </a:lnTo>
                <a:lnTo>
                  <a:pt x="114" y="5"/>
                </a:lnTo>
                <a:lnTo>
                  <a:pt x="129" y="2"/>
                </a:lnTo>
                <a:lnTo>
                  <a:pt x="145" y="0"/>
                </a:lnTo>
                <a:lnTo>
                  <a:pt x="145" y="0"/>
                </a:lnTo>
                <a:lnTo>
                  <a:pt x="161" y="2"/>
                </a:lnTo>
                <a:lnTo>
                  <a:pt x="176" y="5"/>
                </a:lnTo>
                <a:lnTo>
                  <a:pt x="190" y="7"/>
                </a:lnTo>
                <a:lnTo>
                  <a:pt x="204" y="13"/>
                </a:lnTo>
                <a:lnTo>
                  <a:pt x="217" y="20"/>
                </a:lnTo>
                <a:lnTo>
                  <a:pt x="228" y="27"/>
                </a:lnTo>
                <a:lnTo>
                  <a:pt x="240" y="37"/>
                </a:lnTo>
                <a:lnTo>
                  <a:pt x="249" y="47"/>
                </a:lnTo>
                <a:lnTo>
                  <a:pt x="259" y="58"/>
                </a:lnTo>
                <a:lnTo>
                  <a:pt x="266" y="71"/>
                </a:lnTo>
                <a:lnTo>
                  <a:pt x="273" y="85"/>
                </a:lnTo>
                <a:lnTo>
                  <a:pt x="279" y="99"/>
                </a:lnTo>
                <a:lnTo>
                  <a:pt x="283" y="115"/>
                </a:lnTo>
                <a:lnTo>
                  <a:pt x="288" y="132"/>
                </a:lnTo>
                <a:lnTo>
                  <a:pt x="289" y="149"/>
                </a:lnTo>
                <a:lnTo>
                  <a:pt x="290" y="167"/>
                </a:lnTo>
                <a:lnTo>
                  <a:pt x="290" y="167"/>
                </a:lnTo>
                <a:lnTo>
                  <a:pt x="289" y="185"/>
                </a:lnTo>
                <a:lnTo>
                  <a:pt x="288" y="202"/>
                </a:lnTo>
                <a:lnTo>
                  <a:pt x="283" y="219"/>
                </a:lnTo>
                <a:lnTo>
                  <a:pt x="279" y="235"/>
                </a:lnTo>
                <a:lnTo>
                  <a:pt x="273" y="249"/>
                </a:lnTo>
                <a:lnTo>
                  <a:pt x="266" y="263"/>
                </a:lnTo>
                <a:lnTo>
                  <a:pt x="259" y="276"/>
                </a:lnTo>
                <a:lnTo>
                  <a:pt x="249" y="287"/>
                </a:lnTo>
                <a:lnTo>
                  <a:pt x="240" y="297"/>
                </a:lnTo>
                <a:lnTo>
                  <a:pt x="228" y="307"/>
                </a:lnTo>
                <a:lnTo>
                  <a:pt x="217" y="314"/>
                </a:lnTo>
                <a:lnTo>
                  <a:pt x="204" y="321"/>
                </a:lnTo>
                <a:lnTo>
                  <a:pt x="190" y="327"/>
                </a:lnTo>
                <a:lnTo>
                  <a:pt x="176" y="329"/>
                </a:lnTo>
                <a:lnTo>
                  <a:pt x="161" y="332"/>
                </a:lnTo>
                <a:lnTo>
                  <a:pt x="145" y="332"/>
                </a:lnTo>
                <a:lnTo>
                  <a:pt x="145" y="332"/>
                </a:lnTo>
                <a:close/>
                <a:moveTo>
                  <a:pt x="145" y="43"/>
                </a:moveTo>
                <a:lnTo>
                  <a:pt x="145" y="43"/>
                </a:lnTo>
                <a:lnTo>
                  <a:pt x="131" y="43"/>
                </a:lnTo>
                <a:lnTo>
                  <a:pt x="118" y="46"/>
                </a:lnTo>
                <a:lnTo>
                  <a:pt x="107" y="48"/>
                </a:lnTo>
                <a:lnTo>
                  <a:pt x="97" y="54"/>
                </a:lnTo>
                <a:lnTo>
                  <a:pt x="87" y="60"/>
                </a:lnTo>
                <a:lnTo>
                  <a:pt x="79" y="67"/>
                </a:lnTo>
                <a:lnTo>
                  <a:pt x="72" y="75"/>
                </a:lnTo>
                <a:lnTo>
                  <a:pt x="65" y="84"/>
                </a:lnTo>
                <a:lnTo>
                  <a:pt x="59" y="92"/>
                </a:lnTo>
                <a:lnTo>
                  <a:pt x="53" y="102"/>
                </a:lnTo>
                <a:lnTo>
                  <a:pt x="50" y="112"/>
                </a:lnTo>
                <a:lnTo>
                  <a:pt x="46" y="123"/>
                </a:lnTo>
                <a:lnTo>
                  <a:pt x="42" y="144"/>
                </a:lnTo>
                <a:lnTo>
                  <a:pt x="42" y="167"/>
                </a:lnTo>
                <a:lnTo>
                  <a:pt x="42" y="167"/>
                </a:lnTo>
                <a:lnTo>
                  <a:pt x="42" y="188"/>
                </a:lnTo>
                <a:lnTo>
                  <a:pt x="46" y="211"/>
                </a:lnTo>
                <a:lnTo>
                  <a:pt x="50" y="221"/>
                </a:lnTo>
                <a:lnTo>
                  <a:pt x="53" y="232"/>
                </a:lnTo>
                <a:lnTo>
                  <a:pt x="59" y="242"/>
                </a:lnTo>
                <a:lnTo>
                  <a:pt x="65" y="250"/>
                </a:lnTo>
                <a:lnTo>
                  <a:pt x="72" y="259"/>
                </a:lnTo>
                <a:lnTo>
                  <a:pt x="79" y="267"/>
                </a:lnTo>
                <a:lnTo>
                  <a:pt x="87" y="274"/>
                </a:lnTo>
                <a:lnTo>
                  <a:pt x="97" y="280"/>
                </a:lnTo>
                <a:lnTo>
                  <a:pt x="107" y="284"/>
                </a:lnTo>
                <a:lnTo>
                  <a:pt x="118" y="288"/>
                </a:lnTo>
                <a:lnTo>
                  <a:pt x="131" y="290"/>
                </a:lnTo>
                <a:lnTo>
                  <a:pt x="145" y="291"/>
                </a:lnTo>
                <a:lnTo>
                  <a:pt x="145" y="291"/>
                </a:lnTo>
                <a:lnTo>
                  <a:pt x="159" y="290"/>
                </a:lnTo>
                <a:lnTo>
                  <a:pt x="172" y="288"/>
                </a:lnTo>
                <a:lnTo>
                  <a:pt x="183" y="284"/>
                </a:lnTo>
                <a:lnTo>
                  <a:pt x="193" y="280"/>
                </a:lnTo>
                <a:lnTo>
                  <a:pt x="203" y="274"/>
                </a:lnTo>
                <a:lnTo>
                  <a:pt x="211" y="267"/>
                </a:lnTo>
                <a:lnTo>
                  <a:pt x="218" y="259"/>
                </a:lnTo>
                <a:lnTo>
                  <a:pt x="225" y="250"/>
                </a:lnTo>
                <a:lnTo>
                  <a:pt x="231" y="242"/>
                </a:lnTo>
                <a:lnTo>
                  <a:pt x="235" y="232"/>
                </a:lnTo>
                <a:lnTo>
                  <a:pt x="240" y="221"/>
                </a:lnTo>
                <a:lnTo>
                  <a:pt x="242" y="211"/>
                </a:lnTo>
                <a:lnTo>
                  <a:pt x="247" y="188"/>
                </a:lnTo>
                <a:lnTo>
                  <a:pt x="248" y="167"/>
                </a:lnTo>
                <a:lnTo>
                  <a:pt x="248" y="167"/>
                </a:lnTo>
                <a:lnTo>
                  <a:pt x="247" y="144"/>
                </a:lnTo>
                <a:lnTo>
                  <a:pt x="242" y="123"/>
                </a:lnTo>
                <a:lnTo>
                  <a:pt x="240" y="112"/>
                </a:lnTo>
                <a:lnTo>
                  <a:pt x="235" y="102"/>
                </a:lnTo>
                <a:lnTo>
                  <a:pt x="231" y="92"/>
                </a:lnTo>
                <a:lnTo>
                  <a:pt x="225" y="84"/>
                </a:lnTo>
                <a:lnTo>
                  <a:pt x="218" y="75"/>
                </a:lnTo>
                <a:lnTo>
                  <a:pt x="211" y="67"/>
                </a:lnTo>
                <a:lnTo>
                  <a:pt x="203" y="60"/>
                </a:lnTo>
                <a:lnTo>
                  <a:pt x="193" y="54"/>
                </a:lnTo>
                <a:lnTo>
                  <a:pt x="183" y="48"/>
                </a:lnTo>
                <a:lnTo>
                  <a:pt x="172" y="46"/>
                </a:lnTo>
                <a:lnTo>
                  <a:pt x="159" y="43"/>
                </a:lnTo>
                <a:lnTo>
                  <a:pt x="145" y="43"/>
                </a:lnTo>
                <a:lnTo>
                  <a:pt x="145" y="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4" name="Freeform 11">
            <a:extLst>
              <a:ext uri="{FF2B5EF4-FFF2-40B4-BE49-F238E27FC236}">
                <a16:creationId xmlns:a16="http://schemas.microsoft.com/office/drawing/2014/main" id="{F53AD2BC-8EA2-4A28-A845-C9FAA2BB5212}"/>
              </a:ext>
            </a:extLst>
          </p:cNvPr>
          <p:cNvSpPr>
            <a:spLocks/>
          </p:cNvSpPr>
          <p:nvPr/>
        </p:nvSpPr>
        <p:spPr bwMode="auto">
          <a:xfrm>
            <a:off x="7882042" y="1514041"/>
            <a:ext cx="572795" cy="572795"/>
          </a:xfrm>
          <a:custGeom>
            <a:avLst/>
            <a:gdLst>
              <a:gd name="T0" fmla="*/ 449 w 1079"/>
              <a:gd name="T1" fmla="*/ 1070 h 1079"/>
              <a:gd name="T2" fmla="*/ 308 w 1079"/>
              <a:gd name="T3" fmla="*/ 1027 h 1079"/>
              <a:gd name="T4" fmla="*/ 184 w 1079"/>
              <a:gd name="T5" fmla="*/ 945 h 1079"/>
              <a:gd name="T6" fmla="*/ 119 w 1079"/>
              <a:gd name="T7" fmla="*/ 876 h 1079"/>
              <a:gd name="T8" fmla="*/ 125 w 1079"/>
              <a:gd name="T9" fmla="*/ 850 h 1079"/>
              <a:gd name="T10" fmla="*/ 153 w 1079"/>
              <a:gd name="T11" fmla="*/ 853 h 1079"/>
              <a:gd name="T12" fmla="*/ 233 w 1079"/>
              <a:gd name="T13" fmla="*/ 931 h 1079"/>
              <a:gd name="T14" fmla="*/ 351 w 1079"/>
              <a:gd name="T15" fmla="*/ 1000 h 1079"/>
              <a:gd name="T16" fmla="*/ 485 w 1079"/>
              <a:gd name="T17" fmla="*/ 1034 h 1079"/>
              <a:gd name="T18" fmla="*/ 591 w 1079"/>
              <a:gd name="T19" fmla="*/ 1035 h 1079"/>
              <a:gd name="T20" fmla="*/ 711 w 1079"/>
              <a:gd name="T21" fmla="*/ 1007 h 1079"/>
              <a:gd name="T22" fmla="*/ 818 w 1079"/>
              <a:gd name="T23" fmla="*/ 952 h 1079"/>
              <a:gd name="T24" fmla="*/ 908 w 1079"/>
              <a:gd name="T25" fmla="*/ 874 h 1079"/>
              <a:gd name="T26" fmla="*/ 977 w 1079"/>
              <a:gd name="T27" fmla="*/ 777 h 1079"/>
              <a:gd name="T28" fmla="*/ 1023 w 1079"/>
              <a:gd name="T29" fmla="*/ 664 h 1079"/>
              <a:gd name="T30" fmla="*/ 1038 w 1079"/>
              <a:gd name="T31" fmla="*/ 539 h 1079"/>
              <a:gd name="T32" fmla="*/ 1027 w 1079"/>
              <a:gd name="T33" fmla="*/ 439 h 1079"/>
              <a:gd name="T34" fmla="*/ 989 w 1079"/>
              <a:gd name="T35" fmla="*/ 323 h 1079"/>
              <a:gd name="T36" fmla="*/ 924 w 1079"/>
              <a:gd name="T37" fmla="*/ 223 h 1079"/>
              <a:gd name="T38" fmla="*/ 838 w 1079"/>
              <a:gd name="T39" fmla="*/ 141 h 1079"/>
              <a:gd name="T40" fmla="*/ 733 w 1079"/>
              <a:gd name="T41" fmla="*/ 81 h 1079"/>
              <a:gd name="T42" fmla="*/ 616 w 1079"/>
              <a:gd name="T43" fmla="*/ 48 h 1079"/>
              <a:gd name="T44" fmla="*/ 514 w 1079"/>
              <a:gd name="T45" fmla="*/ 42 h 1079"/>
              <a:gd name="T46" fmla="*/ 393 w 1079"/>
              <a:gd name="T47" fmla="*/ 65 h 1079"/>
              <a:gd name="T48" fmla="*/ 283 w 1079"/>
              <a:gd name="T49" fmla="*/ 114 h 1079"/>
              <a:gd name="T50" fmla="*/ 188 w 1079"/>
              <a:gd name="T51" fmla="*/ 188 h 1079"/>
              <a:gd name="T52" fmla="*/ 115 w 1079"/>
              <a:gd name="T53" fmla="*/ 281 h 1079"/>
              <a:gd name="T54" fmla="*/ 65 w 1079"/>
              <a:gd name="T55" fmla="*/ 391 h 1079"/>
              <a:gd name="T56" fmla="*/ 43 w 1079"/>
              <a:gd name="T57" fmla="*/ 514 h 1079"/>
              <a:gd name="T58" fmla="*/ 53 w 1079"/>
              <a:gd name="T59" fmla="*/ 637 h 1079"/>
              <a:gd name="T60" fmla="*/ 109 w 1079"/>
              <a:gd name="T61" fmla="*/ 787 h 1079"/>
              <a:gd name="T62" fmla="*/ 106 w 1079"/>
              <a:gd name="T63" fmla="*/ 811 h 1079"/>
              <a:gd name="T64" fmla="*/ 85 w 1079"/>
              <a:gd name="T65" fmla="*/ 818 h 1079"/>
              <a:gd name="T66" fmla="*/ 55 w 1079"/>
              <a:gd name="T67" fmla="*/ 777 h 1079"/>
              <a:gd name="T68" fmla="*/ 6 w 1079"/>
              <a:gd name="T69" fmla="*/ 610 h 1079"/>
              <a:gd name="T70" fmla="*/ 3 w 1079"/>
              <a:gd name="T71" fmla="*/ 484 h 1079"/>
              <a:gd name="T72" fmla="*/ 34 w 1079"/>
              <a:gd name="T73" fmla="*/ 354 h 1079"/>
              <a:gd name="T74" fmla="*/ 94 w 1079"/>
              <a:gd name="T75" fmla="*/ 239 h 1079"/>
              <a:gd name="T76" fmla="*/ 178 w 1079"/>
              <a:gd name="T77" fmla="*/ 141 h 1079"/>
              <a:gd name="T78" fmla="*/ 283 w 1079"/>
              <a:gd name="T79" fmla="*/ 65 h 1079"/>
              <a:gd name="T80" fmla="*/ 406 w 1079"/>
              <a:gd name="T81" fmla="*/ 17 h 1079"/>
              <a:gd name="T82" fmla="*/ 540 w 1079"/>
              <a:gd name="T83" fmla="*/ 0 h 1079"/>
              <a:gd name="T84" fmla="*/ 648 w 1079"/>
              <a:gd name="T85" fmla="*/ 11 h 1079"/>
              <a:gd name="T86" fmla="*/ 774 w 1079"/>
              <a:gd name="T87" fmla="*/ 54 h 1079"/>
              <a:gd name="T88" fmla="*/ 883 w 1079"/>
              <a:gd name="T89" fmla="*/ 124 h 1079"/>
              <a:gd name="T90" fmla="*/ 972 w 1079"/>
              <a:gd name="T91" fmla="*/ 218 h 1079"/>
              <a:gd name="T92" fmla="*/ 1037 w 1079"/>
              <a:gd name="T93" fmla="*/ 330 h 1079"/>
              <a:gd name="T94" fmla="*/ 1073 w 1079"/>
              <a:gd name="T95" fmla="*/ 458 h 1079"/>
              <a:gd name="T96" fmla="*/ 1079 w 1079"/>
              <a:gd name="T97" fmla="*/ 568 h 1079"/>
              <a:gd name="T98" fmla="*/ 1055 w 1079"/>
              <a:gd name="T99" fmla="*/ 699 h 1079"/>
              <a:gd name="T100" fmla="*/ 1001 w 1079"/>
              <a:gd name="T101" fmla="*/ 819 h 1079"/>
              <a:gd name="T102" fmla="*/ 921 w 1079"/>
              <a:gd name="T103" fmla="*/ 921 h 1079"/>
              <a:gd name="T104" fmla="*/ 819 w 1079"/>
              <a:gd name="T105" fmla="*/ 1000 h 1079"/>
              <a:gd name="T106" fmla="*/ 701 w 1079"/>
              <a:gd name="T107" fmla="*/ 1055 h 1079"/>
              <a:gd name="T108" fmla="*/ 568 w 1079"/>
              <a:gd name="T109" fmla="*/ 1077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9" h="1079">
                <a:moveTo>
                  <a:pt x="540" y="1079"/>
                </a:moveTo>
                <a:lnTo>
                  <a:pt x="540" y="1079"/>
                </a:lnTo>
                <a:lnTo>
                  <a:pt x="510" y="1077"/>
                </a:lnTo>
                <a:lnTo>
                  <a:pt x="479" y="1075"/>
                </a:lnTo>
                <a:lnTo>
                  <a:pt x="449" y="1070"/>
                </a:lnTo>
                <a:lnTo>
                  <a:pt x="420" y="1065"/>
                </a:lnTo>
                <a:lnTo>
                  <a:pt x="391" y="1058"/>
                </a:lnTo>
                <a:lnTo>
                  <a:pt x="363" y="1049"/>
                </a:lnTo>
                <a:lnTo>
                  <a:pt x="335" y="1038"/>
                </a:lnTo>
                <a:lnTo>
                  <a:pt x="308" y="1027"/>
                </a:lnTo>
                <a:lnTo>
                  <a:pt x="281" y="1012"/>
                </a:lnTo>
                <a:lnTo>
                  <a:pt x="256" y="998"/>
                </a:lnTo>
                <a:lnTo>
                  <a:pt x="231" y="981"/>
                </a:lnTo>
                <a:lnTo>
                  <a:pt x="207" y="963"/>
                </a:lnTo>
                <a:lnTo>
                  <a:pt x="184" y="945"/>
                </a:lnTo>
                <a:lnTo>
                  <a:pt x="161" y="924"/>
                </a:lnTo>
                <a:lnTo>
                  <a:pt x="142" y="902"/>
                </a:lnTo>
                <a:lnTo>
                  <a:pt x="122" y="878"/>
                </a:lnTo>
                <a:lnTo>
                  <a:pt x="122" y="878"/>
                </a:lnTo>
                <a:lnTo>
                  <a:pt x="119" y="876"/>
                </a:lnTo>
                <a:lnTo>
                  <a:pt x="118" y="871"/>
                </a:lnTo>
                <a:lnTo>
                  <a:pt x="116" y="864"/>
                </a:lnTo>
                <a:lnTo>
                  <a:pt x="119" y="856"/>
                </a:lnTo>
                <a:lnTo>
                  <a:pt x="122" y="853"/>
                </a:lnTo>
                <a:lnTo>
                  <a:pt x="125" y="850"/>
                </a:lnTo>
                <a:lnTo>
                  <a:pt x="125" y="850"/>
                </a:lnTo>
                <a:lnTo>
                  <a:pt x="132" y="846"/>
                </a:lnTo>
                <a:lnTo>
                  <a:pt x="139" y="844"/>
                </a:lnTo>
                <a:lnTo>
                  <a:pt x="147" y="847"/>
                </a:lnTo>
                <a:lnTo>
                  <a:pt x="153" y="853"/>
                </a:lnTo>
                <a:lnTo>
                  <a:pt x="153" y="853"/>
                </a:lnTo>
                <a:lnTo>
                  <a:pt x="171" y="874"/>
                </a:lnTo>
                <a:lnTo>
                  <a:pt x="191" y="894"/>
                </a:lnTo>
                <a:lnTo>
                  <a:pt x="211" y="914"/>
                </a:lnTo>
                <a:lnTo>
                  <a:pt x="233" y="931"/>
                </a:lnTo>
                <a:lnTo>
                  <a:pt x="255" y="948"/>
                </a:lnTo>
                <a:lnTo>
                  <a:pt x="277" y="963"/>
                </a:lnTo>
                <a:lnTo>
                  <a:pt x="301" y="976"/>
                </a:lnTo>
                <a:lnTo>
                  <a:pt x="325" y="988"/>
                </a:lnTo>
                <a:lnTo>
                  <a:pt x="351" y="1000"/>
                </a:lnTo>
                <a:lnTo>
                  <a:pt x="376" y="1010"/>
                </a:lnTo>
                <a:lnTo>
                  <a:pt x="403" y="1018"/>
                </a:lnTo>
                <a:lnTo>
                  <a:pt x="430" y="1025"/>
                </a:lnTo>
                <a:lnTo>
                  <a:pt x="456" y="1031"/>
                </a:lnTo>
                <a:lnTo>
                  <a:pt x="485" y="1034"/>
                </a:lnTo>
                <a:lnTo>
                  <a:pt x="511" y="1036"/>
                </a:lnTo>
                <a:lnTo>
                  <a:pt x="540" y="1036"/>
                </a:lnTo>
                <a:lnTo>
                  <a:pt x="540" y="1036"/>
                </a:lnTo>
                <a:lnTo>
                  <a:pt x="565" y="1036"/>
                </a:lnTo>
                <a:lnTo>
                  <a:pt x="591" y="1035"/>
                </a:lnTo>
                <a:lnTo>
                  <a:pt x="616" y="1031"/>
                </a:lnTo>
                <a:lnTo>
                  <a:pt x="640" y="1027"/>
                </a:lnTo>
                <a:lnTo>
                  <a:pt x="664" y="1021"/>
                </a:lnTo>
                <a:lnTo>
                  <a:pt x="688" y="1015"/>
                </a:lnTo>
                <a:lnTo>
                  <a:pt x="711" y="1007"/>
                </a:lnTo>
                <a:lnTo>
                  <a:pt x="733" y="998"/>
                </a:lnTo>
                <a:lnTo>
                  <a:pt x="756" y="988"/>
                </a:lnTo>
                <a:lnTo>
                  <a:pt x="777" y="977"/>
                </a:lnTo>
                <a:lnTo>
                  <a:pt x="798" y="964"/>
                </a:lnTo>
                <a:lnTo>
                  <a:pt x="818" y="952"/>
                </a:lnTo>
                <a:lnTo>
                  <a:pt x="838" y="938"/>
                </a:lnTo>
                <a:lnTo>
                  <a:pt x="856" y="924"/>
                </a:lnTo>
                <a:lnTo>
                  <a:pt x="874" y="908"/>
                </a:lnTo>
                <a:lnTo>
                  <a:pt x="891" y="891"/>
                </a:lnTo>
                <a:lnTo>
                  <a:pt x="908" y="874"/>
                </a:lnTo>
                <a:lnTo>
                  <a:pt x="924" y="856"/>
                </a:lnTo>
                <a:lnTo>
                  <a:pt x="939" y="837"/>
                </a:lnTo>
                <a:lnTo>
                  <a:pt x="952" y="818"/>
                </a:lnTo>
                <a:lnTo>
                  <a:pt x="966" y="798"/>
                </a:lnTo>
                <a:lnTo>
                  <a:pt x="977" y="777"/>
                </a:lnTo>
                <a:lnTo>
                  <a:pt x="989" y="756"/>
                </a:lnTo>
                <a:lnTo>
                  <a:pt x="999" y="733"/>
                </a:lnTo>
                <a:lnTo>
                  <a:pt x="1007" y="710"/>
                </a:lnTo>
                <a:lnTo>
                  <a:pt x="1015" y="688"/>
                </a:lnTo>
                <a:lnTo>
                  <a:pt x="1023" y="664"/>
                </a:lnTo>
                <a:lnTo>
                  <a:pt x="1027" y="640"/>
                </a:lnTo>
                <a:lnTo>
                  <a:pt x="1032" y="616"/>
                </a:lnTo>
                <a:lnTo>
                  <a:pt x="1035" y="590"/>
                </a:lnTo>
                <a:lnTo>
                  <a:pt x="1037" y="565"/>
                </a:lnTo>
                <a:lnTo>
                  <a:pt x="1038" y="539"/>
                </a:lnTo>
                <a:lnTo>
                  <a:pt x="1038" y="539"/>
                </a:lnTo>
                <a:lnTo>
                  <a:pt x="1037" y="514"/>
                </a:lnTo>
                <a:lnTo>
                  <a:pt x="1035" y="489"/>
                </a:lnTo>
                <a:lnTo>
                  <a:pt x="1032" y="463"/>
                </a:lnTo>
                <a:lnTo>
                  <a:pt x="1027" y="439"/>
                </a:lnTo>
                <a:lnTo>
                  <a:pt x="1023" y="415"/>
                </a:lnTo>
                <a:lnTo>
                  <a:pt x="1015" y="391"/>
                </a:lnTo>
                <a:lnTo>
                  <a:pt x="1007" y="369"/>
                </a:lnTo>
                <a:lnTo>
                  <a:pt x="999" y="346"/>
                </a:lnTo>
                <a:lnTo>
                  <a:pt x="989" y="323"/>
                </a:lnTo>
                <a:lnTo>
                  <a:pt x="977" y="302"/>
                </a:lnTo>
                <a:lnTo>
                  <a:pt x="966" y="281"/>
                </a:lnTo>
                <a:lnTo>
                  <a:pt x="952" y="261"/>
                </a:lnTo>
                <a:lnTo>
                  <a:pt x="939" y="242"/>
                </a:lnTo>
                <a:lnTo>
                  <a:pt x="924" y="223"/>
                </a:lnTo>
                <a:lnTo>
                  <a:pt x="908" y="205"/>
                </a:lnTo>
                <a:lnTo>
                  <a:pt x="891" y="188"/>
                </a:lnTo>
                <a:lnTo>
                  <a:pt x="874" y="171"/>
                </a:lnTo>
                <a:lnTo>
                  <a:pt x="856" y="155"/>
                </a:lnTo>
                <a:lnTo>
                  <a:pt x="838" y="141"/>
                </a:lnTo>
                <a:lnTo>
                  <a:pt x="818" y="127"/>
                </a:lnTo>
                <a:lnTo>
                  <a:pt x="798" y="114"/>
                </a:lnTo>
                <a:lnTo>
                  <a:pt x="777" y="102"/>
                </a:lnTo>
                <a:lnTo>
                  <a:pt x="756" y="90"/>
                </a:lnTo>
                <a:lnTo>
                  <a:pt x="733" y="81"/>
                </a:lnTo>
                <a:lnTo>
                  <a:pt x="711" y="72"/>
                </a:lnTo>
                <a:lnTo>
                  <a:pt x="688" y="65"/>
                </a:lnTo>
                <a:lnTo>
                  <a:pt x="664" y="58"/>
                </a:lnTo>
                <a:lnTo>
                  <a:pt x="640" y="52"/>
                </a:lnTo>
                <a:lnTo>
                  <a:pt x="616" y="48"/>
                </a:lnTo>
                <a:lnTo>
                  <a:pt x="591" y="45"/>
                </a:lnTo>
                <a:lnTo>
                  <a:pt x="565" y="42"/>
                </a:lnTo>
                <a:lnTo>
                  <a:pt x="540" y="42"/>
                </a:lnTo>
                <a:lnTo>
                  <a:pt x="540" y="42"/>
                </a:lnTo>
                <a:lnTo>
                  <a:pt x="514" y="42"/>
                </a:lnTo>
                <a:lnTo>
                  <a:pt x="489" y="45"/>
                </a:lnTo>
                <a:lnTo>
                  <a:pt x="465" y="48"/>
                </a:lnTo>
                <a:lnTo>
                  <a:pt x="439" y="52"/>
                </a:lnTo>
                <a:lnTo>
                  <a:pt x="415" y="58"/>
                </a:lnTo>
                <a:lnTo>
                  <a:pt x="393" y="65"/>
                </a:lnTo>
                <a:lnTo>
                  <a:pt x="369" y="72"/>
                </a:lnTo>
                <a:lnTo>
                  <a:pt x="346" y="81"/>
                </a:lnTo>
                <a:lnTo>
                  <a:pt x="325" y="90"/>
                </a:lnTo>
                <a:lnTo>
                  <a:pt x="303" y="102"/>
                </a:lnTo>
                <a:lnTo>
                  <a:pt x="283" y="114"/>
                </a:lnTo>
                <a:lnTo>
                  <a:pt x="262" y="127"/>
                </a:lnTo>
                <a:lnTo>
                  <a:pt x="243" y="141"/>
                </a:lnTo>
                <a:lnTo>
                  <a:pt x="223" y="155"/>
                </a:lnTo>
                <a:lnTo>
                  <a:pt x="205" y="171"/>
                </a:lnTo>
                <a:lnTo>
                  <a:pt x="188" y="188"/>
                </a:lnTo>
                <a:lnTo>
                  <a:pt x="173" y="205"/>
                </a:lnTo>
                <a:lnTo>
                  <a:pt x="156" y="223"/>
                </a:lnTo>
                <a:lnTo>
                  <a:pt x="142" y="242"/>
                </a:lnTo>
                <a:lnTo>
                  <a:pt x="127" y="261"/>
                </a:lnTo>
                <a:lnTo>
                  <a:pt x="115" y="281"/>
                </a:lnTo>
                <a:lnTo>
                  <a:pt x="102" y="302"/>
                </a:lnTo>
                <a:lnTo>
                  <a:pt x="92" y="323"/>
                </a:lnTo>
                <a:lnTo>
                  <a:pt x="82" y="346"/>
                </a:lnTo>
                <a:lnTo>
                  <a:pt x="72" y="369"/>
                </a:lnTo>
                <a:lnTo>
                  <a:pt x="65" y="391"/>
                </a:lnTo>
                <a:lnTo>
                  <a:pt x="58" y="415"/>
                </a:lnTo>
                <a:lnTo>
                  <a:pt x="53" y="439"/>
                </a:lnTo>
                <a:lnTo>
                  <a:pt x="48" y="463"/>
                </a:lnTo>
                <a:lnTo>
                  <a:pt x="46" y="489"/>
                </a:lnTo>
                <a:lnTo>
                  <a:pt x="43" y="514"/>
                </a:lnTo>
                <a:lnTo>
                  <a:pt x="43" y="539"/>
                </a:lnTo>
                <a:lnTo>
                  <a:pt x="43" y="539"/>
                </a:lnTo>
                <a:lnTo>
                  <a:pt x="44" y="572"/>
                </a:lnTo>
                <a:lnTo>
                  <a:pt x="47" y="604"/>
                </a:lnTo>
                <a:lnTo>
                  <a:pt x="53" y="637"/>
                </a:lnTo>
                <a:lnTo>
                  <a:pt x="60" y="668"/>
                </a:lnTo>
                <a:lnTo>
                  <a:pt x="68" y="699"/>
                </a:lnTo>
                <a:lnTo>
                  <a:pt x="79" y="729"/>
                </a:lnTo>
                <a:lnTo>
                  <a:pt x="94" y="758"/>
                </a:lnTo>
                <a:lnTo>
                  <a:pt x="109" y="787"/>
                </a:lnTo>
                <a:lnTo>
                  <a:pt x="109" y="787"/>
                </a:lnTo>
                <a:lnTo>
                  <a:pt x="111" y="791"/>
                </a:lnTo>
                <a:lnTo>
                  <a:pt x="111" y="795"/>
                </a:lnTo>
                <a:lnTo>
                  <a:pt x="111" y="804"/>
                </a:lnTo>
                <a:lnTo>
                  <a:pt x="106" y="811"/>
                </a:lnTo>
                <a:lnTo>
                  <a:pt x="105" y="813"/>
                </a:lnTo>
                <a:lnTo>
                  <a:pt x="101" y="816"/>
                </a:lnTo>
                <a:lnTo>
                  <a:pt x="101" y="816"/>
                </a:lnTo>
                <a:lnTo>
                  <a:pt x="94" y="818"/>
                </a:lnTo>
                <a:lnTo>
                  <a:pt x="85" y="818"/>
                </a:lnTo>
                <a:lnTo>
                  <a:pt x="78" y="813"/>
                </a:lnTo>
                <a:lnTo>
                  <a:pt x="75" y="812"/>
                </a:lnTo>
                <a:lnTo>
                  <a:pt x="72" y="808"/>
                </a:lnTo>
                <a:lnTo>
                  <a:pt x="72" y="808"/>
                </a:lnTo>
                <a:lnTo>
                  <a:pt x="55" y="777"/>
                </a:lnTo>
                <a:lnTo>
                  <a:pt x="41" y="746"/>
                </a:lnTo>
                <a:lnTo>
                  <a:pt x="30" y="712"/>
                </a:lnTo>
                <a:lnTo>
                  <a:pt x="19" y="679"/>
                </a:lnTo>
                <a:lnTo>
                  <a:pt x="12" y="644"/>
                </a:lnTo>
                <a:lnTo>
                  <a:pt x="6" y="610"/>
                </a:lnTo>
                <a:lnTo>
                  <a:pt x="2" y="575"/>
                </a:lnTo>
                <a:lnTo>
                  <a:pt x="0" y="539"/>
                </a:lnTo>
                <a:lnTo>
                  <a:pt x="0" y="539"/>
                </a:lnTo>
                <a:lnTo>
                  <a:pt x="2" y="511"/>
                </a:lnTo>
                <a:lnTo>
                  <a:pt x="3" y="484"/>
                </a:lnTo>
                <a:lnTo>
                  <a:pt x="7" y="458"/>
                </a:lnTo>
                <a:lnTo>
                  <a:pt x="12" y="431"/>
                </a:lnTo>
                <a:lnTo>
                  <a:pt x="19" y="405"/>
                </a:lnTo>
                <a:lnTo>
                  <a:pt x="26" y="380"/>
                </a:lnTo>
                <a:lnTo>
                  <a:pt x="34" y="354"/>
                </a:lnTo>
                <a:lnTo>
                  <a:pt x="44" y="330"/>
                </a:lnTo>
                <a:lnTo>
                  <a:pt x="54" y="306"/>
                </a:lnTo>
                <a:lnTo>
                  <a:pt x="67" y="282"/>
                </a:lnTo>
                <a:lnTo>
                  <a:pt x="79" y="260"/>
                </a:lnTo>
                <a:lnTo>
                  <a:pt x="94" y="239"/>
                </a:lnTo>
                <a:lnTo>
                  <a:pt x="108" y="218"/>
                </a:lnTo>
                <a:lnTo>
                  <a:pt x="125" y="196"/>
                </a:lnTo>
                <a:lnTo>
                  <a:pt x="142" y="178"/>
                </a:lnTo>
                <a:lnTo>
                  <a:pt x="159" y="158"/>
                </a:lnTo>
                <a:lnTo>
                  <a:pt x="178" y="141"/>
                </a:lnTo>
                <a:lnTo>
                  <a:pt x="198" y="124"/>
                </a:lnTo>
                <a:lnTo>
                  <a:pt x="218" y="107"/>
                </a:lnTo>
                <a:lnTo>
                  <a:pt x="239" y="93"/>
                </a:lnTo>
                <a:lnTo>
                  <a:pt x="260" y="79"/>
                </a:lnTo>
                <a:lnTo>
                  <a:pt x="283" y="65"/>
                </a:lnTo>
                <a:lnTo>
                  <a:pt x="307" y="54"/>
                </a:lnTo>
                <a:lnTo>
                  <a:pt x="331" y="42"/>
                </a:lnTo>
                <a:lnTo>
                  <a:pt x="355" y="34"/>
                </a:lnTo>
                <a:lnTo>
                  <a:pt x="380" y="25"/>
                </a:lnTo>
                <a:lnTo>
                  <a:pt x="406" y="17"/>
                </a:lnTo>
                <a:lnTo>
                  <a:pt x="431" y="11"/>
                </a:lnTo>
                <a:lnTo>
                  <a:pt x="458" y="7"/>
                </a:lnTo>
                <a:lnTo>
                  <a:pt x="485" y="3"/>
                </a:lnTo>
                <a:lnTo>
                  <a:pt x="513" y="1"/>
                </a:lnTo>
                <a:lnTo>
                  <a:pt x="540" y="0"/>
                </a:lnTo>
                <a:lnTo>
                  <a:pt x="540" y="0"/>
                </a:lnTo>
                <a:lnTo>
                  <a:pt x="568" y="1"/>
                </a:lnTo>
                <a:lnTo>
                  <a:pt x="595" y="3"/>
                </a:lnTo>
                <a:lnTo>
                  <a:pt x="622" y="7"/>
                </a:lnTo>
                <a:lnTo>
                  <a:pt x="648" y="11"/>
                </a:lnTo>
                <a:lnTo>
                  <a:pt x="675" y="17"/>
                </a:lnTo>
                <a:lnTo>
                  <a:pt x="701" y="25"/>
                </a:lnTo>
                <a:lnTo>
                  <a:pt x="725" y="34"/>
                </a:lnTo>
                <a:lnTo>
                  <a:pt x="750" y="42"/>
                </a:lnTo>
                <a:lnTo>
                  <a:pt x="774" y="54"/>
                </a:lnTo>
                <a:lnTo>
                  <a:pt x="797" y="65"/>
                </a:lnTo>
                <a:lnTo>
                  <a:pt x="819" y="79"/>
                </a:lnTo>
                <a:lnTo>
                  <a:pt x="842" y="93"/>
                </a:lnTo>
                <a:lnTo>
                  <a:pt x="863" y="107"/>
                </a:lnTo>
                <a:lnTo>
                  <a:pt x="883" y="124"/>
                </a:lnTo>
                <a:lnTo>
                  <a:pt x="903" y="141"/>
                </a:lnTo>
                <a:lnTo>
                  <a:pt x="921" y="158"/>
                </a:lnTo>
                <a:lnTo>
                  <a:pt x="939" y="178"/>
                </a:lnTo>
                <a:lnTo>
                  <a:pt x="956" y="196"/>
                </a:lnTo>
                <a:lnTo>
                  <a:pt x="972" y="218"/>
                </a:lnTo>
                <a:lnTo>
                  <a:pt x="987" y="239"/>
                </a:lnTo>
                <a:lnTo>
                  <a:pt x="1001" y="260"/>
                </a:lnTo>
                <a:lnTo>
                  <a:pt x="1014" y="282"/>
                </a:lnTo>
                <a:lnTo>
                  <a:pt x="1025" y="306"/>
                </a:lnTo>
                <a:lnTo>
                  <a:pt x="1037" y="330"/>
                </a:lnTo>
                <a:lnTo>
                  <a:pt x="1047" y="354"/>
                </a:lnTo>
                <a:lnTo>
                  <a:pt x="1055" y="380"/>
                </a:lnTo>
                <a:lnTo>
                  <a:pt x="1062" y="405"/>
                </a:lnTo>
                <a:lnTo>
                  <a:pt x="1068" y="431"/>
                </a:lnTo>
                <a:lnTo>
                  <a:pt x="1073" y="458"/>
                </a:lnTo>
                <a:lnTo>
                  <a:pt x="1076" y="484"/>
                </a:lnTo>
                <a:lnTo>
                  <a:pt x="1079" y="511"/>
                </a:lnTo>
                <a:lnTo>
                  <a:pt x="1079" y="539"/>
                </a:lnTo>
                <a:lnTo>
                  <a:pt x="1079" y="539"/>
                </a:lnTo>
                <a:lnTo>
                  <a:pt x="1079" y="568"/>
                </a:lnTo>
                <a:lnTo>
                  <a:pt x="1076" y="595"/>
                </a:lnTo>
                <a:lnTo>
                  <a:pt x="1073" y="621"/>
                </a:lnTo>
                <a:lnTo>
                  <a:pt x="1068" y="648"/>
                </a:lnTo>
                <a:lnTo>
                  <a:pt x="1062" y="674"/>
                </a:lnTo>
                <a:lnTo>
                  <a:pt x="1055" y="699"/>
                </a:lnTo>
                <a:lnTo>
                  <a:pt x="1047" y="724"/>
                </a:lnTo>
                <a:lnTo>
                  <a:pt x="1037" y="750"/>
                </a:lnTo>
                <a:lnTo>
                  <a:pt x="1025" y="772"/>
                </a:lnTo>
                <a:lnTo>
                  <a:pt x="1014" y="796"/>
                </a:lnTo>
                <a:lnTo>
                  <a:pt x="1001" y="819"/>
                </a:lnTo>
                <a:lnTo>
                  <a:pt x="987" y="840"/>
                </a:lnTo>
                <a:lnTo>
                  <a:pt x="972" y="861"/>
                </a:lnTo>
                <a:lnTo>
                  <a:pt x="956" y="883"/>
                </a:lnTo>
                <a:lnTo>
                  <a:pt x="939" y="902"/>
                </a:lnTo>
                <a:lnTo>
                  <a:pt x="921" y="921"/>
                </a:lnTo>
                <a:lnTo>
                  <a:pt x="903" y="939"/>
                </a:lnTo>
                <a:lnTo>
                  <a:pt x="883" y="956"/>
                </a:lnTo>
                <a:lnTo>
                  <a:pt x="863" y="972"/>
                </a:lnTo>
                <a:lnTo>
                  <a:pt x="842" y="987"/>
                </a:lnTo>
                <a:lnTo>
                  <a:pt x="819" y="1000"/>
                </a:lnTo>
                <a:lnTo>
                  <a:pt x="797" y="1014"/>
                </a:lnTo>
                <a:lnTo>
                  <a:pt x="774" y="1025"/>
                </a:lnTo>
                <a:lnTo>
                  <a:pt x="750" y="1036"/>
                </a:lnTo>
                <a:lnTo>
                  <a:pt x="725" y="1046"/>
                </a:lnTo>
                <a:lnTo>
                  <a:pt x="701" y="1055"/>
                </a:lnTo>
                <a:lnTo>
                  <a:pt x="675" y="1062"/>
                </a:lnTo>
                <a:lnTo>
                  <a:pt x="648" y="1068"/>
                </a:lnTo>
                <a:lnTo>
                  <a:pt x="622" y="1072"/>
                </a:lnTo>
                <a:lnTo>
                  <a:pt x="595" y="1076"/>
                </a:lnTo>
                <a:lnTo>
                  <a:pt x="568" y="1077"/>
                </a:lnTo>
                <a:lnTo>
                  <a:pt x="540" y="1079"/>
                </a:lnTo>
                <a:lnTo>
                  <a:pt x="540" y="10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5" name="Freeform 12">
            <a:extLst>
              <a:ext uri="{FF2B5EF4-FFF2-40B4-BE49-F238E27FC236}">
                <a16:creationId xmlns:a16="http://schemas.microsoft.com/office/drawing/2014/main" id="{F1C6DD25-CBD5-4715-AA13-A191B95B9E61}"/>
              </a:ext>
            </a:extLst>
          </p:cNvPr>
          <p:cNvSpPr>
            <a:spLocks/>
          </p:cNvSpPr>
          <p:nvPr/>
        </p:nvSpPr>
        <p:spPr bwMode="auto">
          <a:xfrm>
            <a:off x="8069434" y="1701433"/>
            <a:ext cx="198010" cy="198010"/>
          </a:xfrm>
          <a:custGeom>
            <a:avLst/>
            <a:gdLst>
              <a:gd name="T0" fmla="*/ 174 w 373"/>
              <a:gd name="T1" fmla="*/ 373 h 373"/>
              <a:gd name="T2" fmla="*/ 137 w 373"/>
              <a:gd name="T3" fmla="*/ 366 h 373"/>
              <a:gd name="T4" fmla="*/ 102 w 373"/>
              <a:gd name="T5" fmla="*/ 353 h 373"/>
              <a:gd name="T6" fmla="*/ 86 w 373"/>
              <a:gd name="T7" fmla="*/ 343 h 373"/>
              <a:gd name="T8" fmla="*/ 81 w 373"/>
              <a:gd name="T9" fmla="*/ 325 h 373"/>
              <a:gd name="T10" fmla="*/ 84 w 373"/>
              <a:gd name="T11" fmla="*/ 318 h 373"/>
              <a:gd name="T12" fmla="*/ 96 w 373"/>
              <a:gd name="T13" fmla="*/ 308 h 373"/>
              <a:gd name="T14" fmla="*/ 112 w 373"/>
              <a:gd name="T15" fmla="*/ 311 h 373"/>
              <a:gd name="T16" fmla="*/ 149 w 373"/>
              <a:gd name="T17" fmla="*/ 326 h 373"/>
              <a:gd name="T18" fmla="*/ 187 w 373"/>
              <a:gd name="T19" fmla="*/ 332 h 373"/>
              <a:gd name="T20" fmla="*/ 230 w 373"/>
              <a:gd name="T21" fmla="*/ 325 h 373"/>
              <a:gd name="T22" fmla="*/ 269 w 373"/>
              <a:gd name="T23" fmla="*/ 306 h 373"/>
              <a:gd name="T24" fmla="*/ 300 w 373"/>
              <a:gd name="T25" fmla="*/ 278 h 373"/>
              <a:gd name="T26" fmla="*/ 321 w 373"/>
              <a:gd name="T27" fmla="*/ 243 h 373"/>
              <a:gd name="T28" fmla="*/ 331 w 373"/>
              <a:gd name="T29" fmla="*/ 202 h 373"/>
              <a:gd name="T30" fmla="*/ 331 w 373"/>
              <a:gd name="T31" fmla="*/ 172 h 373"/>
              <a:gd name="T32" fmla="*/ 321 w 373"/>
              <a:gd name="T33" fmla="*/ 130 h 373"/>
              <a:gd name="T34" fmla="*/ 300 w 373"/>
              <a:gd name="T35" fmla="*/ 95 h 373"/>
              <a:gd name="T36" fmla="*/ 269 w 373"/>
              <a:gd name="T37" fmla="*/ 66 h 373"/>
              <a:gd name="T38" fmla="*/ 230 w 373"/>
              <a:gd name="T39" fmla="*/ 48 h 373"/>
              <a:gd name="T40" fmla="*/ 187 w 373"/>
              <a:gd name="T41" fmla="*/ 41 h 373"/>
              <a:gd name="T42" fmla="*/ 158 w 373"/>
              <a:gd name="T43" fmla="*/ 44 h 373"/>
              <a:gd name="T44" fmla="*/ 118 w 373"/>
              <a:gd name="T45" fmla="*/ 59 h 373"/>
              <a:gd name="T46" fmla="*/ 85 w 373"/>
              <a:gd name="T47" fmla="*/ 83 h 373"/>
              <a:gd name="T48" fmla="*/ 60 w 373"/>
              <a:gd name="T49" fmla="*/ 117 h 373"/>
              <a:gd name="T50" fmla="*/ 46 w 373"/>
              <a:gd name="T51" fmla="*/ 157 h 373"/>
              <a:gd name="T52" fmla="*/ 41 w 373"/>
              <a:gd name="T53" fmla="*/ 186 h 373"/>
              <a:gd name="T54" fmla="*/ 51 w 373"/>
              <a:gd name="T55" fmla="*/ 240 h 373"/>
              <a:gd name="T56" fmla="*/ 61 w 373"/>
              <a:gd name="T57" fmla="*/ 260 h 373"/>
              <a:gd name="T58" fmla="*/ 57 w 373"/>
              <a:gd name="T59" fmla="*/ 278 h 373"/>
              <a:gd name="T60" fmla="*/ 51 w 373"/>
              <a:gd name="T61" fmla="*/ 284 h 373"/>
              <a:gd name="T62" fmla="*/ 29 w 373"/>
              <a:gd name="T63" fmla="*/ 282 h 373"/>
              <a:gd name="T64" fmla="*/ 23 w 373"/>
              <a:gd name="T65" fmla="*/ 275 h 373"/>
              <a:gd name="T66" fmla="*/ 2 w 373"/>
              <a:gd name="T67" fmla="*/ 210 h 373"/>
              <a:gd name="T68" fmla="*/ 2 w 373"/>
              <a:gd name="T69" fmla="*/ 168 h 373"/>
              <a:gd name="T70" fmla="*/ 14 w 373"/>
              <a:gd name="T71" fmla="*/ 114 h 373"/>
              <a:gd name="T72" fmla="*/ 43 w 373"/>
              <a:gd name="T73" fmla="*/ 68 h 373"/>
              <a:gd name="T74" fmla="*/ 82 w 373"/>
              <a:gd name="T75" fmla="*/ 33 h 373"/>
              <a:gd name="T76" fmla="*/ 132 w 373"/>
              <a:gd name="T77" fmla="*/ 9 h 373"/>
              <a:gd name="T78" fmla="*/ 187 w 373"/>
              <a:gd name="T79" fmla="*/ 0 h 373"/>
              <a:gd name="T80" fmla="*/ 225 w 373"/>
              <a:gd name="T81" fmla="*/ 4 h 373"/>
              <a:gd name="T82" fmla="*/ 276 w 373"/>
              <a:gd name="T83" fmla="*/ 23 h 373"/>
              <a:gd name="T84" fmla="*/ 319 w 373"/>
              <a:gd name="T85" fmla="*/ 55 h 373"/>
              <a:gd name="T86" fmla="*/ 350 w 373"/>
              <a:gd name="T87" fmla="*/ 98 h 373"/>
              <a:gd name="T88" fmla="*/ 370 w 373"/>
              <a:gd name="T89" fmla="*/ 148 h 373"/>
              <a:gd name="T90" fmla="*/ 373 w 373"/>
              <a:gd name="T91" fmla="*/ 186 h 373"/>
              <a:gd name="T92" fmla="*/ 365 w 373"/>
              <a:gd name="T93" fmla="*/ 242 h 373"/>
              <a:gd name="T94" fmla="*/ 342 w 373"/>
              <a:gd name="T95" fmla="*/ 291 h 373"/>
              <a:gd name="T96" fmla="*/ 305 w 373"/>
              <a:gd name="T97" fmla="*/ 330 h 373"/>
              <a:gd name="T98" fmla="*/ 260 w 373"/>
              <a:gd name="T99" fmla="*/ 359 h 373"/>
              <a:gd name="T100" fmla="*/ 206 w 373"/>
              <a:gd name="T101"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3" h="373">
                <a:moveTo>
                  <a:pt x="187" y="373"/>
                </a:moveTo>
                <a:lnTo>
                  <a:pt x="187" y="373"/>
                </a:lnTo>
                <a:lnTo>
                  <a:pt x="174" y="373"/>
                </a:lnTo>
                <a:lnTo>
                  <a:pt x="161" y="371"/>
                </a:lnTo>
                <a:lnTo>
                  <a:pt x="149" y="369"/>
                </a:lnTo>
                <a:lnTo>
                  <a:pt x="137" y="366"/>
                </a:lnTo>
                <a:lnTo>
                  <a:pt x="125" y="363"/>
                </a:lnTo>
                <a:lnTo>
                  <a:pt x="113" y="357"/>
                </a:lnTo>
                <a:lnTo>
                  <a:pt x="102" y="353"/>
                </a:lnTo>
                <a:lnTo>
                  <a:pt x="91" y="346"/>
                </a:lnTo>
                <a:lnTo>
                  <a:pt x="91" y="346"/>
                </a:lnTo>
                <a:lnTo>
                  <a:pt x="86" y="343"/>
                </a:lnTo>
                <a:lnTo>
                  <a:pt x="84" y="340"/>
                </a:lnTo>
                <a:lnTo>
                  <a:pt x="81" y="333"/>
                </a:lnTo>
                <a:lnTo>
                  <a:pt x="81" y="325"/>
                </a:lnTo>
                <a:lnTo>
                  <a:pt x="81" y="322"/>
                </a:lnTo>
                <a:lnTo>
                  <a:pt x="84" y="318"/>
                </a:lnTo>
                <a:lnTo>
                  <a:pt x="84" y="318"/>
                </a:lnTo>
                <a:lnTo>
                  <a:pt x="86" y="315"/>
                </a:lnTo>
                <a:lnTo>
                  <a:pt x="89" y="312"/>
                </a:lnTo>
                <a:lnTo>
                  <a:pt x="96" y="308"/>
                </a:lnTo>
                <a:lnTo>
                  <a:pt x="103" y="308"/>
                </a:lnTo>
                <a:lnTo>
                  <a:pt x="108" y="309"/>
                </a:lnTo>
                <a:lnTo>
                  <a:pt x="112" y="311"/>
                </a:lnTo>
                <a:lnTo>
                  <a:pt x="112" y="311"/>
                </a:lnTo>
                <a:lnTo>
                  <a:pt x="129" y="319"/>
                </a:lnTo>
                <a:lnTo>
                  <a:pt x="149" y="326"/>
                </a:lnTo>
                <a:lnTo>
                  <a:pt x="167" y="330"/>
                </a:lnTo>
                <a:lnTo>
                  <a:pt x="187" y="332"/>
                </a:lnTo>
                <a:lnTo>
                  <a:pt x="187" y="332"/>
                </a:lnTo>
                <a:lnTo>
                  <a:pt x="202" y="330"/>
                </a:lnTo>
                <a:lnTo>
                  <a:pt x="216" y="329"/>
                </a:lnTo>
                <a:lnTo>
                  <a:pt x="230" y="325"/>
                </a:lnTo>
                <a:lnTo>
                  <a:pt x="243" y="321"/>
                </a:lnTo>
                <a:lnTo>
                  <a:pt x="256" y="314"/>
                </a:lnTo>
                <a:lnTo>
                  <a:pt x="269" y="306"/>
                </a:lnTo>
                <a:lnTo>
                  <a:pt x="280" y="298"/>
                </a:lnTo>
                <a:lnTo>
                  <a:pt x="290" y="290"/>
                </a:lnTo>
                <a:lnTo>
                  <a:pt x="300" y="278"/>
                </a:lnTo>
                <a:lnTo>
                  <a:pt x="307" y="268"/>
                </a:lnTo>
                <a:lnTo>
                  <a:pt x="315" y="256"/>
                </a:lnTo>
                <a:lnTo>
                  <a:pt x="321" y="243"/>
                </a:lnTo>
                <a:lnTo>
                  <a:pt x="325" y="230"/>
                </a:lnTo>
                <a:lnTo>
                  <a:pt x="329" y="216"/>
                </a:lnTo>
                <a:lnTo>
                  <a:pt x="331" y="202"/>
                </a:lnTo>
                <a:lnTo>
                  <a:pt x="332" y="186"/>
                </a:lnTo>
                <a:lnTo>
                  <a:pt x="332" y="186"/>
                </a:lnTo>
                <a:lnTo>
                  <a:pt x="331" y="172"/>
                </a:lnTo>
                <a:lnTo>
                  <a:pt x="329" y="157"/>
                </a:lnTo>
                <a:lnTo>
                  <a:pt x="325" y="144"/>
                </a:lnTo>
                <a:lnTo>
                  <a:pt x="321" y="130"/>
                </a:lnTo>
                <a:lnTo>
                  <a:pt x="315" y="117"/>
                </a:lnTo>
                <a:lnTo>
                  <a:pt x="307" y="106"/>
                </a:lnTo>
                <a:lnTo>
                  <a:pt x="300" y="95"/>
                </a:lnTo>
                <a:lnTo>
                  <a:pt x="290" y="83"/>
                </a:lnTo>
                <a:lnTo>
                  <a:pt x="280" y="75"/>
                </a:lnTo>
                <a:lnTo>
                  <a:pt x="269" y="66"/>
                </a:lnTo>
                <a:lnTo>
                  <a:pt x="256" y="59"/>
                </a:lnTo>
                <a:lnTo>
                  <a:pt x="243" y="52"/>
                </a:lnTo>
                <a:lnTo>
                  <a:pt x="230" y="48"/>
                </a:lnTo>
                <a:lnTo>
                  <a:pt x="216" y="44"/>
                </a:lnTo>
                <a:lnTo>
                  <a:pt x="202" y="42"/>
                </a:lnTo>
                <a:lnTo>
                  <a:pt x="187" y="41"/>
                </a:lnTo>
                <a:lnTo>
                  <a:pt x="187" y="41"/>
                </a:lnTo>
                <a:lnTo>
                  <a:pt x="173" y="42"/>
                </a:lnTo>
                <a:lnTo>
                  <a:pt x="158" y="44"/>
                </a:lnTo>
                <a:lnTo>
                  <a:pt x="144" y="48"/>
                </a:lnTo>
                <a:lnTo>
                  <a:pt x="130" y="52"/>
                </a:lnTo>
                <a:lnTo>
                  <a:pt x="118" y="59"/>
                </a:lnTo>
                <a:lnTo>
                  <a:pt x="106" y="66"/>
                </a:lnTo>
                <a:lnTo>
                  <a:pt x="95" y="75"/>
                </a:lnTo>
                <a:lnTo>
                  <a:pt x="85" y="83"/>
                </a:lnTo>
                <a:lnTo>
                  <a:pt x="75" y="95"/>
                </a:lnTo>
                <a:lnTo>
                  <a:pt x="67" y="106"/>
                </a:lnTo>
                <a:lnTo>
                  <a:pt x="60" y="117"/>
                </a:lnTo>
                <a:lnTo>
                  <a:pt x="54" y="130"/>
                </a:lnTo>
                <a:lnTo>
                  <a:pt x="48" y="144"/>
                </a:lnTo>
                <a:lnTo>
                  <a:pt x="46" y="157"/>
                </a:lnTo>
                <a:lnTo>
                  <a:pt x="43" y="172"/>
                </a:lnTo>
                <a:lnTo>
                  <a:pt x="41" y="186"/>
                </a:lnTo>
                <a:lnTo>
                  <a:pt x="41" y="186"/>
                </a:lnTo>
                <a:lnTo>
                  <a:pt x="43" y="205"/>
                </a:lnTo>
                <a:lnTo>
                  <a:pt x="47" y="222"/>
                </a:lnTo>
                <a:lnTo>
                  <a:pt x="51" y="240"/>
                </a:lnTo>
                <a:lnTo>
                  <a:pt x="60" y="256"/>
                </a:lnTo>
                <a:lnTo>
                  <a:pt x="60" y="256"/>
                </a:lnTo>
                <a:lnTo>
                  <a:pt x="61" y="260"/>
                </a:lnTo>
                <a:lnTo>
                  <a:pt x="62" y="264"/>
                </a:lnTo>
                <a:lnTo>
                  <a:pt x="61" y="271"/>
                </a:lnTo>
                <a:lnTo>
                  <a:pt x="57" y="278"/>
                </a:lnTo>
                <a:lnTo>
                  <a:pt x="54" y="281"/>
                </a:lnTo>
                <a:lnTo>
                  <a:pt x="51" y="284"/>
                </a:lnTo>
                <a:lnTo>
                  <a:pt x="51" y="284"/>
                </a:lnTo>
                <a:lnTo>
                  <a:pt x="43" y="287"/>
                </a:lnTo>
                <a:lnTo>
                  <a:pt x="36" y="285"/>
                </a:lnTo>
                <a:lnTo>
                  <a:pt x="29" y="282"/>
                </a:lnTo>
                <a:lnTo>
                  <a:pt x="26" y="280"/>
                </a:lnTo>
                <a:lnTo>
                  <a:pt x="23" y="275"/>
                </a:lnTo>
                <a:lnTo>
                  <a:pt x="23" y="275"/>
                </a:lnTo>
                <a:lnTo>
                  <a:pt x="13" y="254"/>
                </a:lnTo>
                <a:lnTo>
                  <a:pt x="6" y="233"/>
                </a:lnTo>
                <a:lnTo>
                  <a:pt x="2" y="210"/>
                </a:lnTo>
                <a:lnTo>
                  <a:pt x="0" y="186"/>
                </a:lnTo>
                <a:lnTo>
                  <a:pt x="0" y="186"/>
                </a:lnTo>
                <a:lnTo>
                  <a:pt x="2" y="168"/>
                </a:lnTo>
                <a:lnTo>
                  <a:pt x="5" y="148"/>
                </a:lnTo>
                <a:lnTo>
                  <a:pt x="9" y="131"/>
                </a:lnTo>
                <a:lnTo>
                  <a:pt x="14" y="114"/>
                </a:lnTo>
                <a:lnTo>
                  <a:pt x="23" y="98"/>
                </a:lnTo>
                <a:lnTo>
                  <a:pt x="33" y="82"/>
                </a:lnTo>
                <a:lnTo>
                  <a:pt x="43" y="68"/>
                </a:lnTo>
                <a:lnTo>
                  <a:pt x="55" y="55"/>
                </a:lnTo>
                <a:lnTo>
                  <a:pt x="68" y="42"/>
                </a:lnTo>
                <a:lnTo>
                  <a:pt x="82" y="33"/>
                </a:lnTo>
                <a:lnTo>
                  <a:pt x="98" y="23"/>
                </a:lnTo>
                <a:lnTo>
                  <a:pt x="115" y="14"/>
                </a:lnTo>
                <a:lnTo>
                  <a:pt x="132" y="9"/>
                </a:lnTo>
                <a:lnTo>
                  <a:pt x="150" y="4"/>
                </a:lnTo>
                <a:lnTo>
                  <a:pt x="168" y="1"/>
                </a:lnTo>
                <a:lnTo>
                  <a:pt x="187" y="0"/>
                </a:lnTo>
                <a:lnTo>
                  <a:pt x="187" y="0"/>
                </a:lnTo>
                <a:lnTo>
                  <a:pt x="206" y="1"/>
                </a:lnTo>
                <a:lnTo>
                  <a:pt x="225" y="4"/>
                </a:lnTo>
                <a:lnTo>
                  <a:pt x="242" y="9"/>
                </a:lnTo>
                <a:lnTo>
                  <a:pt x="260" y="14"/>
                </a:lnTo>
                <a:lnTo>
                  <a:pt x="276" y="23"/>
                </a:lnTo>
                <a:lnTo>
                  <a:pt x="291" y="33"/>
                </a:lnTo>
                <a:lnTo>
                  <a:pt x="305" y="42"/>
                </a:lnTo>
                <a:lnTo>
                  <a:pt x="319" y="55"/>
                </a:lnTo>
                <a:lnTo>
                  <a:pt x="331" y="68"/>
                </a:lnTo>
                <a:lnTo>
                  <a:pt x="342" y="82"/>
                </a:lnTo>
                <a:lnTo>
                  <a:pt x="350" y="98"/>
                </a:lnTo>
                <a:lnTo>
                  <a:pt x="359" y="114"/>
                </a:lnTo>
                <a:lnTo>
                  <a:pt x="365" y="131"/>
                </a:lnTo>
                <a:lnTo>
                  <a:pt x="370" y="148"/>
                </a:lnTo>
                <a:lnTo>
                  <a:pt x="373" y="168"/>
                </a:lnTo>
                <a:lnTo>
                  <a:pt x="373" y="186"/>
                </a:lnTo>
                <a:lnTo>
                  <a:pt x="373" y="186"/>
                </a:lnTo>
                <a:lnTo>
                  <a:pt x="373" y="206"/>
                </a:lnTo>
                <a:lnTo>
                  <a:pt x="370" y="225"/>
                </a:lnTo>
                <a:lnTo>
                  <a:pt x="365" y="242"/>
                </a:lnTo>
                <a:lnTo>
                  <a:pt x="359" y="258"/>
                </a:lnTo>
                <a:lnTo>
                  <a:pt x="350" y="275"/>
                </a:lnTo>
                <a:lnTo>
                  <a:pt x="342" y="291"/>
                </a:lnTo>
                <a:lnTo>
                  <a:pt x="331" y="305"/>
                </a:lnTo>
                <a:lnTo>
                  <a:pt x="319" y="318"/>
                </a:lnTo>
                <a:lnTo>
                  <a:pt x="305" y="330"/>
                </a:lnTo>
                <a:lnTo>
                  <a:pt x="291" y="342"/>
                </a:lnTo>
                <a:lnTo>
                  <a:pt x="276" y="350"/>
                </a:lnTo>
                <a:lnTo>
                  <a:pt x="260" y="359"/>
                </a:lnTo>
                <a:lnTo>
                  <a:pt x="242" y="364"/>
                </a:lnTo>
                <a:lnTo>
                  <a:pt x="225" y="370"/>
                </a:lnTo>
                <a:lnTo>
                  <a:pt x="206" y="373"/>
                </a:lnTo>
                <a:lnTo>
                  <a:pt x="187" y="373"/>
                </a:lnTo>
                <a:lnTo>
                  <a:pt x="187" y="3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6" name="Freeform 13">
            <a:extLst>
              <a:ext uri="{FF2B5EF4-FFF2-40B4-BE49-F238E27FC236}">
                <a16:creationId xmlns:a16="http://schemas.microsoft.com/office/drawing/2014/main" id="{531FF1D9-7E96-47C9-8934-5DB01E81C30B}"/>
              </a:ext>
            </a:extLst>
          </p:cNvPr>
          <p:cNvSpPr>
            <a:spLocks/>
          </p:cNvSpPr>
          <p:nvPr/>
        </p:nvSpPr>
        <p:spPr bwMode="auto">
          <a:xfrm>
            <a:off x="7970695" y="1602694"/>
            <a:ext cx="396551" cy="395489"/>
          </a:xfrm>
          <a:custGeom>
            <a:avLst/>
            <a:gdLst>
              <a:gd name="T0" fmla="*/ 335 w 747"/>
              <a:gd name="T1" fmla="*/ 744 h 745"/>
              <a:gd name="T2" fmla="*/ 261 w 747"/>
              <a:gd name="T3" fmla="*/ 728 h 745"/>
              <a:gd name="T4" fmla="*/ 192 w 747"/>
              <a:gd name="T5" fmla="*/ 699 h 745"/>
              <a:gd name="T6" fmla="*/ 130 w 747"/>
              <a:gd name="T7" fmla="*/ 656 h 745"/>
              <a:gd name="T8" fmla="*/ 100 w 747"/>
              <a:gd name="T9" fmla="*/ 627 h 745"/>
              <a:gd name="T10" fmla="*/ 100 w 747"/>
              <a:gd name="T11" fmla="*/ 603 h 745"/>
              <a:gd name="T12" fmla="*/ 110 w 747"/>
              <a:gd name="T13" fmla="*/ 596 h 745"/>
              <a:gd name="T14" fmla="*/ 133 w 747"/>
              <a:gd name="T15" fmla="*/ 601 h 745"/>
              <a:gd name="T16" fmla="*/ 171 w 747"/>
              <a:gd name="T17" fmla="*/ 635 h 745"/>
              <a:gd name="T18" fmla="*/ 227 w 747"/>
              <a:gd name="T19" fmla="*/ 670 h 745"/>
              <a:gd name="T20" fmla="*/ 289 w 747"/>
              <a:gd name="T21" fmla="*/ 694 h 745"/>
              <a:gd name="T22" fmla="*/ 356 w 747"/>
              <a:gd name="T23" fmla="*/ 704 h 745"/>
              <a:gd name="T24" fmla="*/ 407 w 747"/>
              <a:gd name="T25" fmla="*/ 703 h 745"/>
              <a:gd name="T26" fmla="*/ 531 w 747"/>
              <a:gd name="T27" fmla="*/ 665 h 745"/>
              <a:gd name="T28" fmla="*/ 628 w 747"/>
              <a:gd name="T29" fmla="*/ 583 h 745"/>
              <a:gd name="T30" fmla="*/ 690 w 747"/>
              <a:gd name="T31" fmla="*/ 471 h 745"/>
              <a:gd name="T32" fmla="*/ 704 w 747"/>
              <a:gd name="T33" fmla="*/ 372 h 745"/>
              <a:gd name="T34" fmla="*/ 697 w 747"/>
              <a:gd name="T35" fmla="*/ 306 h 745"/>
              <a:gd name="T36" fmla="*/ 648 w 747"/>
              <a:gd name="T37" fmla="*/ 187 h 745"/>
              <a:gd name="T38" fmla="*/ 559 w 747"/>
              <a:gd name="T39" fmla="*/ 97 h 745"/>
              <a:gd name="T40" fmla="*/ 440 w 747"/>
              <a:gd name="T41" fmla="*/ 48 h 745"/>
              <a:gd name="T42" fmla="*/ 373 w 747"/>
              <a:gd name="T43" fmla="*/ 41 h 745"/>
              <a:gd name="T44" fmla="*/ 274 w 747"/>
              <a:gd name="T45" fmla="*/ 56 h 745"/>
              <a:gd name="T46" fmla="*/ 162 w 747"/>
              <a:gd name="T47" fmla="*/ 117 h 745"/>
              <a:gd name="T48" fmla="*/ 82 w 747"/>
              <a:gd name="T49" fmla="*/ 214 h 745"/>
              <a:gd name="T50" fmla="*/ 44 w 747"/>
              <a:gd name="T51" fmla="*/ 339 h 745"/>
              <a:gd name="T52" fmla="*/ 42 w 747"/>
              <a:gd name="T53" fmla="*/ 395 h 745"/>
              <a:gd name="T54" fmla="*/ 59 w 747"/>
              <a:gd name="T55" fmla="*/ 480 h 745"/>
              <a:gd name="T56" fmla="*/ 86 w 747"/>
              <a:gd name="T57" fmla="*/ 539 h 745"/>
              <a:gd name="T58" fmla="*/ 85 w 747"/>
              <a:gd name="T59" fmla="*/ 562 h 745"/>
              <a:gd name="T60" fmla="*/ 75 w 747"/>
              <a:gd name="T61" fmla="*/ 569 h 745"/>
              <a:gd name="T62" fmla="*/ 52 w 747"/>
              <a:gd name="T63" fmla="*/ 563 h 745"/>
              <a:gd name="T64" fmla="*/ 28 w 747"/>
              <a:gd name="T65" fmla="*/ 515 h 745"/>
              <a:gd name="T66" fmla="*/ 3 w 747"/>
              <a:gd name="T67" fmla="*/ 422 h 745"/>
              <a:gd name="T68" fmla="*/ 0 w 747"/>
              <a:gd name="T69" fmla="*/ 354 h 745"/>
              <a:gd name="T70" fmla="*/ 11 w 747"/>
              <a:gd name="T71" fmla="*/ 279 h 745"/>
              <a:gd name="T72" fmla="*/ 37 w 747"/>
              <a:gd name="T73" fmla="*/ 211 h 745"/>
              <a:gd name="T74" fmla="*/ 75 w 747"/>
              <a:gd name="T75" fmla="*/ 149 h 745"/>
              <a:gd name="T76" fmla="*/ 123 w 747"/>
              <a:gd name="T77" fmla="*/ 97 h 745"/>
              <a:gd name="T78" fmla="*/ 179 w 747"/>
              <a:gd name="T79" fmla="*/ 53 h 745"/>
              <a:gd name="T80" fmla="*/ 244 w 747"/>
              <a:gd name="T81" fmla="*/ 22 h 745"/>
              <a:gd name="T82" fmla="*/ 316 w 747"/>
              <a:gd name="T83" fmla="*/ 4 h 745"/>
              <a:gd name="T84" fmla="*/ 373 w 747"/>
              <a:gd name="T85" fmla="*/ 0 h 745"/>
              <a:gd name="T86" fmla="*/ 448 w 747"/>
              <a:gd name="T87" fmla="*/ 7 h 745"/>
              <a:gd name="T88" fmla="*/ 518 w 747"/>
              <a:gd name="T89" fmla="*/ 29 h 745"/>
              <a:gd name="T90" fmla="*/ 582 w 747"/>
              <a:gd name="T91" fmla="*/ 63 h 745"/>
              <a:gd name="T92" fmla="*/ 637 w 747"/>
              <a:gd name="T93" fmla="*/ 108 h 745"/>
              <a:gd name="T94" fmla="*/ 682 w 747"/>
              <a:gd name="T95" fmla="*/ 163 h 745"/>
              <a:gd name="T96" fmla="*/ 717 w 747"/>
              <a:gd name="T97" fmla="*/ 227 h 745"/>
              <a:gd name="T98" fmla="*/ 738 w 747"/>
              <a:gd name="T99" fmla="*/ 298 h 745"/>
              <a:gd name="T100" fmla="*/ 747 w 747"/>
              <a:gd name="T101" fmla="*/ 372 h 745"/>
              <a:gd name="T102" fmla="*/ 741 w 747"/>
              <a:gd name="T103" fmla="*/ 429 h 745"/>
              <a:gd name="T104" fmla="*/ 723 w 747"/>
              <a:gd name="T105" fmla="*/ 501 h 745"/>
              <a:gd name="T106" fmla="*/ 692 w 747"/>
              <a:gd name="T107" fmla="*/ 566 h 745"/>
              <a:gd name="T108" fmla="*/ 649 w 747"/>
              <a:gd name="T109" fmla="*/ 624 h 745"/>
              <a:gd name="T110" fmla="*/ 596 w 747"/>
              <a:gd name="T111" fmla="*/ 672 h 745"/>
              <a:gd name="T112" fmla="*/ 535 w 747"/>
              <a:gd name="T113" fmla="*/ 709 h 745"/>
              <a:gd name="T114" fmla="*/ 466 w 747"/>
              <a:gd name="T115" fmla="*/ 734 h 745"/>
              <a:gd name="T116" fmla="*/ 392 w 747"/>
              <a:gd name="T117" fmla="*/ 745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7" h="745">
                <a:moveTo>
                  <a:pt x="373" y="745"/>
                </a:moveTo>
                <a:lnTo>
                  <a:pt x="373" y="745"/>
                </a:lnTo>
                <a:lnTo>
                  <a:pt x="354" y="745"/>
                </a:lnTo>
                <a:lnTo>
                  <a:pt x="335" y="744"/>
                </a:lnTo>
                <a:lnTo>
                  <a:pt x="316" y="741"/>
                </a:lnTo>
                <a:lnTo>
                  <a:pt x="296" y="738"/>
                </a:lnTo>
                <a:lnTo>
                  <a:pt x="278" y="734"/>
                </a:lnTo>
                <a:lnTo>
                  <a:pt x="261" y="728"/>
                </a:lnTo>
                <a:lnTo>
                  <a:pt x="243" y="723"/>
                </a:lnTo>
                <a:lnTo>
                  <a:pt x="226" y="716"/>
                </a:lnTo>
                <a:lnTo>
                  <a:pt x="209" y="709"/>
                </a:lnTo>
                <a:lnTo>
                  <a:pt x="192" y="699"/>
                </a:lnTo>
                <a:lnTo>
                  <a:pt x="176" y="690"/>
                </a:lnTo>
                <a:lnTo>
                  <a:pt x="160" y="679"/>
                </a:lnTo>
                <a:lnTo>
                  <a:pt x="145" y="668"/>
                </a:lnTo>
                <a:lnTo>
                  <a:pt x="130" y="656"/>
                </a:lnTo>
                <a:lnTo>
                  <a:pt x="116" y="644"/>
                </a:lnTo>
                <a:lnTo>
                  <a:pt x="103" y="629"/>
                </a:lnTo>
                <a:lnTo>
                  <a:pt x="103" y="629"/>
                </a:lnTo>
                <a:lnTo>
                  <a:pt x="100" y="627"/>
                </a:lnTo>
                <a:lnTo>
                  <a:pt x="97" y="622"/>
                </a:lnTo>
                <a:lnTo>
                  <a:pt x="96" y="615"/>
                </a:lnTo>
                <a:lnTo>
                  <a:pt x="99" y="607"/>
                </a:lnTo>
                <a:lnTo>
                  <a:pt x="100" y="603"/>
                </a:lnTo>
                <a:lnTo>
                  <a:pt x="103" y="600"/>
                </a:lnTo>
                <a:lnTo>
                  <a:pt x="103" y="600"/>
                </a:lnTo>
                <a:lnTo>
                  <a:pt x="106" y="597"/>
                </a:lnTo>
                <a:lnTo>
                  <a:pt x="110" y="596"/>
                </a:lnTo>
                <a:lnTo>
                  <a:pt x="119" y="594"/>
                </a:lnTo>
                <a:lnTo>
                  <a:pt x="126" y="596"/>
                </a:lnTo>
                <a:lnTo>
                  <a:pt x="130" y="598"/>
                </a:lnTo>
                <a:lnTo>
                  <a:pt x="133" y="601"/>
                </a:lnTo>
                <a:lnTo>
                  <a:pt x="133" y="601"/>
                </a:lnTo>
                <a:lnTo>
                  <a:pt x="144" y="613"/>
                </a:lnTo>
                <a:lnTo>
                  <a:pt x="157" y="624"/>
                </a:lnTo>
                <a:lnTo>
                  <a:pt x="171" y="635"/>
                </a:lnTo>
                <a:lnTo>
                  <a:pt x="184" y="645"/>
                </a:lnTo>
                <a:lnTo>
                  <a:pt x="198" y="655"/>
                </a:lnTo>
                <a:lnTo>
                  <a:pt x="212" y="663"/>
                </a:lnTo>
                <a:lnTo>
                  <a:pt x="227" y="670"/>
                </a:lnTo>
                <a:lnTo>
                  <a:pt x="241" y="677"/>
                </a:lnTo>
                <a:lnTo>
                  <a:pt x="257" y="683"/>
                </a:lnTo>
                <a:lnTo>
                  <a:pt x="274" y="689"/>
                </a:lnTo>
                <a:lnTo>
                  <a:pt x="289" y="694"/>
                </a:lnTo>
                <a:lnTo>
                  <a:pt x="305" y="697"/>
                </a:lnTo>
                <a:lnTo>
                  <a:pt x="322" y="700"/>
                </a:lnTo>
                <a:lnTo>
                  <a:pt x="339" y="703"/>
                </a:lnTo>
                <a:lnTo>
                  <a:pt x="356" y="704"/>
                </a:lnTo>
                <a:lnTo>
                  <a:pt x="373" y="704"/>
                </a:lnTo>
                <a:lnTo>
                  <a:pt x="373" y="704"/>
                </a:lnTo>
                <a:lnTo>
                  <a:pt x="390" y="704"/>
                </a:lnTo>
                <a:lnTo>
                  <a:pt x="407" y="703"/>
                </a:lnTo>
                <a:lnTo>
                  <a:pt x="440" y="697"/>
                </a:lnTo>
                <a:lnTo>
                  <a:pt x="472" y="689"/>
                </a:lnTo>
                <a:lnTo>
                  <a:pt x="503" y="679"/>
                </a:lnTo>
                <a:lnTo>
                  <a:pt x="531" y="665"/>
                </a:lnTo>
                <a:lnTo>
                  <a:pt x="559" y="648"/>
                </a:lnTo>
                <a:lnTo>
                  <a:pt x="584" y="628"/>
                </a:lnTo>
                <a:lnTo>
                  <a:pt x="607" y="607"/>
                </a:lnTo>
                <a:lnTo>
                  <a:pt x="628" y="583"/>
                </a:lnTo>
                <a:lnTo>
                  <a:pt x="648" y="557"/>
                </a:lnTo>
                <a:lnTo>
                  <a:pt x="665" y="531"/>
                </a:lnTo>
                <a:lnTo>
                  <a:pt x="679" y="501"/>
                </a:lnTo>
                <a:lnTo>
                  <a:pt x="690" y="471"/>
                </a:lnTo>
                <a:lnTo>
                  <a:pt x="697" y="439"/>
                </a:lnTo>
                <a:lnTo>
                  <a:pt x="703" y="406"/>
                </a:lnTo>
                <a:lnTo>
                  <a:pt x="704" y="389"/>
                </a:lnTo>
                <a:lnTo>
                  <a:pt x="704" y="372"/>
                </a:lnTo>
                <a:lnTo>
                  <a:pt x="704" y="372"/>
                </a:lnTo>
                <a:lnTo>
                  <a:pt x="704" y="356"/>
                </a:lnTo>
                <a:lnTo>
                  <a:pt x="703" y="339"/>
                </a:lnTo>
                <a:lnTo>
                  <a:pt x="697" y="306"/>
                </a:lnTo>
                <a:lnTo>
                  <a:pt x="690" y="274"/>
                </a:lnTo>
                <a:lnTo>
                  <a:pt x="679" y="244"/>
                </a:lnTo>
                <a:lnTo>
                  <a:pt x="665" y="214"/>
                </a:lnTo>
                <a:lnTo>
                  <a:pt x="648" y="187"/>
                </a:lnTo>
                <a:lnTo>
                  <a:pt x="628" y="162"/>
                </a:lnTo>
                <a:lnTo>
                  <a:pt x="607" y="138"/>
                </a:lnTo>
                <a:lnTo>
                  <a:pt x="584" y="117"/>
                </a:lnTo>
                <a:lnTo>
                  <a:pt x="559" y="97"/>
                </a:lnTo>
                <a:lnTo>
                  <a:pt x="531" y="82"/>
                </a:lnTo>
                <a:lnTo>
                  <a:pt x="503" y="67"/>
                </a:lnTo>
                <a:lnTo>
                  <a:pt x="472" y="56"/>
                </a:lnTo>
                <a:lnTo>
                  <a:pt x="440" y="48"/>
                </a:lnTo>
                <a:lnTo>
                  <a:pt x="407" y="42"/>
                </a:lnTo>
                <a:lnTo>
                  <a:pt x="390" y="41"/>
                </a:lnTo>
                <a:lnTo>
                  <a:pt x="373" y="41"/>
                </a:lnTo>
                <a:lnTo>
                  <a:pt x="373" y="41"/>
                </a:lnTo>
                <a:lnTo>
                  <a:pt x="356" y="41"/>
                </a:lnTo>
                <a:lnTo>
                  <a:pt x="339" y="42"/>
                </a:lnTo>
                <a:lnTo>
                  <a:pt x="306" y="48"/>
                </a:lnTo>
                <a:lnTo>
                  <a:pt x="274" y="56"/>
                </a:lnTo>
                <a:lnTo>
                  <a:pt x="244" y="67"/>
                </a:lnTo>
                <a:lnTo>
                  <a:pt x="215" y="82"/>
                </a:lnTo>
                <a:lnTo>
                  <a:pt x="188" y="97"/>
                </a:lnTo>
                <a:lnTo>
                  <a:pt x="162" y="117"/>
                </a:lnTo>
                <a:lnTo>
                  <a:pt x="138" y="138"/>
                </a:lnTo>
                <a:lnTo>
                  <a:pt x="117" y="162"/>
                </a:lnTo>
                <a:lnTo>
                  <a:pt x="97" y="187"/>
                </a:lnTo>
                <a:lnTo>
                  <a:pt x="82" y="214"/>
                </a:lnTo>
                <a:lnTo>
                  <a:pt x="68" y="244"/>
                </a:lnTo>
                <a:lnTo>
                  <a:pt x="56" y="274"/>
                </a:lnTo>
                <a:lnTo>
                  <a:pt x="48" y="306"/>
                </a:lnTo>
                <a:lnTo>
                  <a:pt x="44" y="339"/>
                </a:lnTo>
                <a:lnTo>
                  <a:pt x="42" y="356"/>
                </a:lnTo>
                <a:lnTo>
                  <a:pt x="41" y="372"/>
                </a:lnTo>
                <a:lnTo>
                  <a:pt x="41" y="372"/>
                </a:lnTo>
                <a:lnTo>
                  <a:pt x="42" y="395"/>
                </a:lnTo>
                <a:lnTo>
                  <a:pt x="44" y="416"/>
                </a:lnTo>
                <a:lnTo>
                  <a:pt x="48" y="437"/>
                </a:lnTo>
                <a:lnTo>
                  <a:pt x="52" y="459"/>
                </a:lnTo>
                <a:lnTo>
                  <a:pt x="59" y="480"/>
                </a:lnTo>
                <a:lnTo>
                  <a:pt x="66" y="500"/>
                </a:lnTo>
                <a:lnTo>
                  <a:pt x="76" y="519"/>
                </a:lnTo>
                <a:lnTo>
                  <a:pt x="86" y="539"/>
                </a:lnTo>
                <a:lnTo>
                  <a:pt x="86" y="539"/>
                </a:lnTo>
                <a:lnTo>
                  <a:pt x="88" y="542"/>
                </a:lnTo>
                <a:lnTo>
                  <a:pt x="89" y="546"/>
                </a:lnTo>
                <a:lnTo>
                  <a:pt x="88" y="555"/>
                </a:lnTo>
                <a:lnTo>
                  <a:pt x="85" y="562"/>
                </a:lnTo>
                <a:lnTo>
                  <a:pt x="82" y="564"/>
                </a:lnTo>
                <a:lnTo>
                  <a:pt x="79" y="567"/>
                </a:lnTo>
                <a:lnTo>
                  <a:pt x="79" y="567"/>
                </a:lnTo>
                <a:lnTo>
                  <a:pt x="75" y="569"/>
                </a:lnTo>
                <a:lnTo>
                  <a:pt x="71" y="570"/>
                </a:lnTo>
                <a:lnTo>
                  <a:pt x="62" y="569"/>
                </a:lnTo>
                <a:lnTo>
                  <a:pt x="55" y="566"/>
                </a:lnTo>
                <a:lnTo>
                  <a:pt x="52" y="563"/>
                </a:lnTo>
                <a:lnTo>
                  <a:pt x="49" y="560"/>
                </a:lnTo>
                <a:lnTo>
                  <a:pt x="49" y="560"/>
                </a:lnTo>
                <a:lnTo>
                  <a:pt x="38" y="538"/>
                </a:lnTo>
                <a:lnTo>
                  <a:pt x="28" y="515"/>
                </a:lnTo>
                <a:lnTo>
                  <a:pt x="20" y="492"/>
                </a:lnTo>
                <a:lnTo>
                  <a:pt x="13" y="470"/>
                </a:lnTo>
                <a:lnTo>
                  <a:pt x="7" y="446"/>
                </a:lnTo>
                <a:lnTo>
                  <a:pt x="3" y="422"/>
                </a:lnTo>
                <a:lnTo>
                  <a:pt x="1" y="398"/>
                </a:lnTo>
                <a:lnTo>
                  <a:pt x="0" y="372"/>
                </a:lnTo>
                <a:lnTo>
                  <a:pt x="0" y="372"/>
                </a:lnTo>
                <a:lnTo>
                  <a:pt x="0" y="354"/>
                </a:lnTo>
                <a:lnTo>
                  <a:pt x="1" y="334"/>
                </a:lnTo>
                <a:lnTo>
                  <a:pt x="4" y="316"/>
                </a:lnTo>
                <a:lnTo>
                  <a:pt x="7" y="298"/>
                </a:lnTo>
                <a:lnTo>
                  <a:pt x="11" y="279"/>
                </a:lnTo>
                <a:lnTo>
                  <a:pt x="17" y="262"/>
                </a:lnTo>
                <a:lnTo>
                  <a:pt x="23" y="244"/>
                </a:lnTo>
                <a:lnTo>
                  <a:pt x="30" y="227"/>
                </a:lnTo>
                <a:lnTo>
                  <a:pt x="37" y="211"/>
                </a:lnTo>
                <a:lnTo>
                  <a:pt x="45" y="195"/>
                </a:lnTo>
                <a:lnTo>
                  <a:pt x="54" y="179"/>
                </a:lnTo>
                <a:lnTo>
                  <a:pt x="64" y="163"/>
                </a:lnTo>
                <a:lnTo>
                  <a:pt x="75" y="149"/>
                </a:lnTo>
                <a:lnTo>
                  <a:pt x="85" y="135"/>
                </a:lnTo>
                <a:lnTo>
                  <a:pt x="97" y="121"/>
                </a:lnTo>
                <a:lnTo>
                  <a:pt x="109" y="108"/>
                </a:lnTo>
                <a:lnTo>
                  <a:pt x="123" y="97"/>
                </a:lnTo>
                <a:lnTo>
                  <a:pt x="136" y="84"/>
                </a:lnTo>
                <a:lnTo>
                  <a:pt x="150" y="73"/>
                </a:lnTo>
                <a:lnTo>
                  <a:pt x="165" y="63"/>
                </a:lnTo>
                <a:lnTo>
                  <a:pt x="179" y="53"/>
                </a:lnTo>
                <a:lnTo>
                  <a:pt x="195" y="45"/>
                </a:lnTo>
                <a:lnTo>
                  <a:pt x="212" y="36"/>
                </a:lnTo>
                <a:lnTo>
                  <a:pt x="227" y="29"/>
                </a:lnTo>
                <a:lnTo>
                  <a:pt x="244" y="22"/>
                </a:lnTo>
                <a:lnTo>
                  <a:pt x="263" y="17"/>
                </a:lnTo>
                <a:lnTo>
                  <a:pt x="280" y="11"/>
                </a:lnTo>
                <a:lnTo>
                  <a:pt x="298" y="7"/>
                </a:lnTo>
                <a:lnTo>
                  <a:pt x="316" y="4"/>
                </a:lnTo>
                <a:lnTo>
                  <a:pt x="335" y="1"/>
                </a:lnTo>
                <a:lnTo>
                  <a:pt x="354" y="0"/>
                </a:lnTo>
                <a:lnTo>
                  <a:pt x="373" y="0"/>
                </a:lnTo>
                <a:lnTo>
                  <a:pt x="373" y="0"/>
                </a:lnTo>
                <a:lnTo>
                  <a:pt x="392" y="0"/>
                </a:lnTo>
                <a:lnTo>
                  <a:pt x="411" y="1"/>
                </a:lnTo>
                <a:lnTo>
                  <a:pt x="429" y="4"/>
                </a:lnTo>
                <a:lnTo>
                  <a:pt x="448" y="7"/>
                </a:lnTo>
                <a:lnTo>
                  <a:pt x="466" y="11"/>
                </a:lnTo>
                <a:lnTo>
                  <a:pt x="484" y="17"/>
                </a:lnTo>
                <a:lnTo>
                  <a:pt x="501" y="22"/>
                </a:lnTo>
                <a:lnTo>
                  <a:pt x="518" y="29"/>
                </a:lnTo>
                <a:lnTo>
                  <a:pt x="535" y="36"/>
                </a:lnTo>
                <a:lnTo>
                  <a:pt x="551" y="45"/>
                </a:lnTo>
                <a:lnTo>
                  <a:pt x="566" y="53"/>
                </a:lnTo>
                <a:lnTo>
                  <a:pt x="582" y="63"/>
                </a:lnTo>
                <a:lnTo>
                  <a:pt x="596" y="73"/>
                </a:lnTo>
                <a:lnTo>
                  <a:pt x="610" y="84"/>
                </a:lnTo>
                <a:lnTo>
                  <a:pt x="624" y="97"/>
                </a:lnTo>
                <a:lnTo>
                  <a:pt x="637" y="108"/>
                </a:lnTo>
                <a:lnTo>
                  <a:pt x="649" y="121"/>
                </a:lnTo>
                <a:lnTo>
                  <a:pt x="661" y="135"/>
                </a:lnTo>
                <a:lnTo>
                  <a:pt x="672" y="149"/>
                </a:lnTo>
                <a:lnTo>
                  <a:pt x="682" y="163"/>
                </a:lnTo>
                <a:lnTo>
                  <a:pt x="692" y="179"/>
                </a:lnTo>
                <a:lnTo>
                  <a:pt x="702" y="195"/>
                </a:lnTo>
                <a:lnTo>
                  <a:pt x="709" y="211"/>
                </a:lnTo>
                <a:lnTo>
                  <a:pt x="717" y="227"/>
                </a:lnTo>
                <a:lnTo>
                  <a:pt x="723" y="244"/>
                </a:lnTo>
                <a:lnTo>
                  <a:pt x="730" y="262"/>
                </a:lnTo>
                <a:lnTo>
                  <a:pt x="734" y="279"/>
                </a:lnTo>
                <a:lnTo>
                  <a:pt x="738" y="298"/>
                </a:lnTo>
                <a:lnTo>
                  <a:pt x="741" y="316"/>
                </a:lnTo>
                <a:lnTo>
                  <a:pt x="744" y="334"/>
                </a:lnTo>
                <a:lnTo>
                  <a:pt x="745" y="354"/>
                </a:lnTo>
                <a:lnTo>
                  <a:pt x="747" y="372"/>
                </a:lnTo>
                <a:lnTo>
                  <a:pt x="747" y="372"/>
                </a:lnTo>
                <a:lnTo>
                  <a:pt x="745" y="392"/>
                </a:lnTo>
                <a:lnTo>
                  <a:pt x="744" y="411"/>
                </a:lnTo>
                <a:lnTo>
                  <a:pt x="741" y="429"/>
                </a:lnTo>
                <a:lnTo>
                  <a:pt x="738" y="447"/>
                </a:lnTo>
                <a:lnTo>
                  <a:pt x="734" y="466"/>
                </a:lnTo>
                <a:lnTo>
                  <a:pt x="730" y="484"/>
                </a:lnTo>
                <a:lnTo>
                  <a:pt x="723" y="501"/>
                </a:lnTo>
                <a:lnTo>
                  <a:pt x="717" y="518"/>
                </a:lnTo>
                <a:lnTo>
                  <a:pt x="709" y="535"/>
                </a:lnTo>
                <a:lnTo>
                  <a:pt x="702" y="550"/>
                </a:lnTo>
                <a:lnTo>
                  <a:pt x="692" y="566"/>
                </a:lnTo>
                <a:lnTo>
                  <a:pt x="682" y="581"/>
                </a:lnTo>
                <a:lnTo>
                  <a:pt x="672" y="596"/>
                </a:lnTo>
                <a:lnTo>
                  <a:pt x="661" y="610"/>
                </a:lnTo>
                <a:lnTo>
                  <a:pt x="649" y="624"/>
                </a:lnTo>
                <a:lnTo>
                  <a:pt x="637" y="637"/>
                </a:lnTo>
                <a:lnTo>
                  <a:pt x="624" y="649"/>
                </a:lnTo>
                <a:lnTo>
                  <a:pt x="610" y="661"/>
                </a:lnTo>
                <a:lnTo>
                  <a:pt x="596" y="672"/>
                </a:lnTo>
                <a:lnTo>
                  <a:pt x="582" y="682"/>
                </a:lnTo>
                <a:lnTo>
                  <a:pt x="566" y="692"/>
                </a:lnTo>
                <a:lnTo>
                  <a:pt x="551" y="700"/>
                </a:lnTo>
                <a:lnTo>
                  <a:pt x="535" y="709"/>
                </a:lnTo>
                <a:lnTo>
                  <a:pt x="518" y="717"/>
                </a:lnTo>
                <a:lnTo>
                  <a:pt x="501" y="723"/>
                </a:lnTo>
                <a:lnTo>
                  <a:pt x="484" y="728"/>
                </a:lnTo>
                <a:lnTo>
                  <a:pt x="466" y="734"/>
                </a:lnTo>
                <a:lnTo>
                  <a:pt x="448" y="738"/>
                </a:lnTo>
                <a:lnTo>
                  <a:pt x="429" y="741"/>
                </a:lnTo>
                <a:lnTo>
                  <a:pt x="411" y="744"/>
                </a:lnTo>
                <a:lnTo>
                  <a:pt x="392" y="745"/>
                </a:lnTo>
                <a:lnTo>
                  <a:pt x="373" y="745"/>
                </a:lnTo>
                <a:lnTo>
                  <a:pt x="373" y="7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7" name="Freeform 14">
            <a:extLst>
              <a:ext uri="{FF2B5EF4-FFF2-40B4-BE49-F238E27FC236}">
                <a16:creationId xmlns:a16="http://schemas.microsoft.com/office/drawing/2014/main" id="{7A3DE7AE-135B-4340-9C44-4B2AABD0F4F3}"/>
              </a:ext>
            </a:extLst>
          </p:cNvPr>
          <p:cNvSpPr>
            <a:spLocks/>
          </p:cNvSpPr>
          <p:nvPr/>
        </p:nvSpPr>
        <p:spPr bwMode="auto">
          <a:xfrm>
            <a:off x="7980250" y="2028972"/>
            <a:ext cx="103517" cy="134838"/>
          </a:xfrm>
          <a:custGeom>
            <a:avLst/>
            <a:gdLst>
              <a:gd name="T0" fmla="*/ 84 w 195"/>
              <a:gd name="T1" fmla="*/ 254 h 254"/>
              <a:gd name="T2" fmla="*/ 62 w 195"/>
              <a:gd name="T3" fmla="*/ 251 h 254"/>
              <a:gd name="T4" fmla="*/ 43 w 195"/>
              <a:gd name="T5" fmla="*/ 243 h 254"/>
              <a:gd name="T6" fmla="*/ 36 w 195"/>
              <a:gd name="T7" fmla="*/ 239 h 254"/>
              <a:gd name="T8" fmla="*/ 17 w 195"/>
              <a:gd name="T9" fmla="*/ 222 h 254"/>
              <a:gd name="T10" fmla="*/ 3 w 195"/>
              <a:gd name="T11" fmla="*/ 192 h 254"/>
              <a:gd name="T12" fmla="*/ 2 w 195"/>
              <a:gd name="T13" fmla="*/ 161 h 254"/>
              <a:gd name="T14" fmla="*/ 7 w 195"/>
              <a:gd name="T15" fmla="*/ 137 h 254"/>
              <a:gd name="T16" fmla="*/ 81 w 195"/>
              <a:gd name="T17" fmla="*/ 10 h 254"/>
              <a:gd name="T18" fmla="*/ 84 w 195"/>
              <a:gd name="T19" fmla="*/ 6 h 254"/>
              <a:gd name="T20" fmla="*/ 94 w 195"/>
              <a:gd name="T21" fmla="*/ 0 h 254"/>
              <a:gd name="T22" fmla="*/ 106 w 195"/>
              <a:gd name="T23" fmla="*/ 0 h 254"/>
              <a:gd name="T24" fmla="*/ 109 w 195"/>
              <a:gd name="T25" fmla="*/ 2 h 254"/>
              <a:gd name="T26" fmla="*/ 116 w 195"/>
              <a:gd name="T27" fmla="*/ 7 h 254"/>
              <a:gd name="T28" fmla="*/ 119 w 195"/>
              <a:gd name="T29" fmla="*/ 23 h 254"/>
              <a:gd name="T30" fmla="*/ 118 w 195"/>
              <a:gd name="T31" fmla="*/ 30 h 254"/>
              <a:gd name="T32" fmla="*/ 47 w 195"/>
              <a:gd name="T33" fmla="*/ 151 h 254"/>
              <a:gd name="T34" fmla="*/ 43 w 195"/>
              <a:gd name="T35" fmla="*/ 167 h 254"/>
              <a:gd name="T36" fmla="*/ 44 w 195"/>
              <a:gd name="T37" fmla="*/ 182 h 254"/>
              <a:gd name="T38" fmla="*/ 51 w 195"/>
              <a:gd name="T39" fmla="*/ 196 h 254"/>
              <a:gd name="T40" fmla="*/ 62 w 195"/>
              <a:gd name="T41" fmla="*/ 208 h 254"/>
              <a:gd name="T42" fmla="*/ 71 w 195"/>
              <a:gd name="T43" fmla="*/ 211 h 254"/>
              <a:gd name="T44" fmla="*/ 86 w 195"/>
              <a:gd name="T45" fmla="*/ 213 h 254"/>
              <a:gd name="T46" fmla="*/ 102 w 195"/>
              <a:gd name="T47" fmla="*/ 209 h 254"/>
              <a:gd name="T48" fmla="*/ 115 w 195"/>
              <a:gd name="T49" fmla="*/ 199 h 254"/>
              <a:gd name="T50" fmla="*/ 157 w 195"/>
              <a:gd name="T51" fmla="*/ 130 h 254"/>
              <a:gd name="T52" fmla="*/ 160 w 195"/>
              <a:gd name="T53" fmla="*/ 127 h 254"/>
              <a:gd name="T54" fmla="*/ 170 w 195"/>
              <a:gd name="T55" fmla="*/ 122 h 254"/>
              <a:gd name="T56" fmla="*/ 182 w 195"/>
              <a:gd name="T57" fmla="*/ 122 h 254"/>
              <a:gd name="T58" fmla="*/ 185 w 195"/>
              <a:gd name="T59" fmla="*/ 123 h 254"/>
              <a:gd name="T60" fmla="*/ 192 w 195"/>
              <a:gd name="T61" fmla="*/ 129 h 254"/>
              <a:gd name="T62" fmla="*/ 195 w 195"/>
              <a:gd name="T63" fmla="*/ 144 h 254"/>
              <a:gd name="T64" fmla="*/ 192 w 195"/>
              <a:gd name="T65" fmla="*/ 151 h 254"/>
              <a:gd name="T66" fmla="*/ 156 w 195"/>
              <a:gd name="T67" fmla="*/ 213 h 254"/>
              <a:gd name="T68" fmla="*/ 142 w 195"/>
              <a:gd name="T69" fmla="*/ 230 h 254"/>
              <a:gd name="T70" fmla="*/ 125 w 195"/>
              <a:gd name="T71" fmla="*/ 243 h 254"/>
              <a:gd name="T72" fmla="*/ 105 w 195"/>
              <a:gd name="T73" fmla="*/ 251 h 254"/>
              <a:gd name="T74" fmla="*/ 84 w 195"/>
              <a:gd name="T75"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254">
                <a:moveTo>
                  <a:pt x="84" y="254"/>
                </a:moveTo>
                <a:lnTo>
                  <a:pt x="84" y="254"/>
                </a:lnTo>
                <a:lnTo>
                  <a:pt x="72" y="254"/>
                </a:lnTo>
                <a:lnTo>
                  <a:pt x="62" y="251"/>
                </a:lnTo>
                <a:lnTo>
                  <a:pt x="53" y="249"/>
                </a:lnTo>
                <a:lnTo>
                  <a:pt x="43" y="243"/>
                </a:lnTo>
                <a:lnTo>
                  <a:pt x="43" y="243"/>
                </a:lnTo>
                <a:lnTo>
                  <a:pt x="36" y="239"/>
                </a:lnTo>
                <a:lnTo>
                  <a:pt x="29" y="233"/>
                </a:lnTo>
                <a:lnTo>
                  <a:pt x="17" y="222"/>
                </a:lnTo>
                <a:lnTo>
                  <a:pt x="9" y="208"/>
                </a:lnTo>
                <a:lnTo>
                  <a:pt x="3" y="192"/>
                </a:lnTo>
                <a:lnTo>
                  <a:pt x="0" y="177"/>
                </a:lnTo>
                <a:lnTo>
                  <a:pt x="2" y="161"/>
                </a:lnTo>
                <a:lnTo>
                  <a:pt x="5" y="146"/>
                </a:lnTo>
                <a:lnTo>
                  <a:pt x="7" y="137"/>
                </a:lnTo>
                <a:lnTo>
                  <a:pt x="12" y="130"/>
                </a:lnTo>
                <a:lnTo>
                  <a:pt x="81" y="10"/>
                </a:lnTo>
                <a:lnTo>
                  <a:pt x="81" y="10"/>
                </a:lnTo>
                <a:lnTo>
                  <a:pt x="84" y="6"/>
                </a:lnTo>
                <a:lnTo>
                  <a:pt x="86" y="3"/>
                </a:lnTo>
                <a:lnTo>
                  <a:pt x="94" y="0"/>
                </a:lnTo>
                <a:lnTo>
                  <a:pt x="102" y="0"/>
                </a:lnTo>
                <a:lnTo>
                  <a:pt x="106" y="0"/>
                </a:lnTo>
                <a:lnTo>
                  <a:pt x="109" y="2"/>
                </a:lnTo>
                <a:lnTo>
                  <a:pt x="109" y="2"/>
                </a:lnTo>
                <a:lnTo>
                  <a:pt x="113" y="4"/>
                </a:lnTo>
                <a:lnTo>
                  <a:pt x="116" y="7"/>
                </a:lnTo>
                <a:lnTo>
                  <a:pt x="119" y="14"/>
                </a:lnTo>
                <a:lnTo>
                  <a:pt x="119" y="23"/>
                </a:lnTo>
                <a:lnTo>
                  <a:pt x="119" y="27"/>
                </a:lnTo>
                <a:lnTo>
                  <a:pt x="118" y="30"/>
                </a:lnTo>
                <a:lnTo>
                  <a:pt x="47" y="151"/>
                </a:lnTo>
                <a:lnTo>
                  <a:pt x="47" y="151"/>
                </a:lnTo>
                <a:lnTo>
                  <a:pt x="44" y="158"/>
                </a:lnTo>
                <a:lnTo>
                  <a:pt x="43" y="167"/>
                </a:lnTo>
                <a:lnTo>
                  <a:pt x="43" y="174"/>
                </a:lnTo>
                <a:lnTo>
                  <a:pt x="44" y="182"/>
                </a:lnTo>
                <a:lnTo>
                  <a:pt x="47" y="189"/>
                </a:lnTo>
                <a:lnTo>
                  <a:pt x="51" y="196"/>
                </a:lnTo>
                <a:lnTo>
                  <a:pt x="55" y="202"/>
                </a:lnTo>
                <a:lnTo>
                  <a:pt x="62" y="208"/>
                </a:lnTo>
                <a:lnTo>
                  <a:pt x="62" y="208"/>
                </a:lnTo>
                <a:lnTo>
                  <a:pt x="71" y="211"/>
                </a:lnTo>
                <a:lnTo>
                  <a:pt x="78" y="212"/>
                </a:lnTo>
                <a:lnTo>
                  <a:pt x="86" y="213"/>
                </a:lnTo>
                <a:lnTo>
                  <a:pt x="95" y="212"/>
                </a:lnTo>
                <a:lnTo>
                  <a:pt x="102" y="209"/>
                </a:lnTo>
                <a:lnTo>
                  <a:pt x="109" y="205"/>
                </a:lnTo>
                <a:lnTo>
                  <a:pt x="115" y="199"/>
                </a:lnTo>
                <a:lnTo>
                  <a:pt x="119" y="192"/>
                </a:lnTo>
                <a:lnTo>
                  <a:pt x="157" y="130"/>
                </a:lnTo>
                <a:lnTo>
                  <a:pt x="157" y="130"/>
                </a:lnTo>
                <a:lnTo>
                  <a:pt x="160" y="127"/>
                </a:lnTo>
                <a:lnTo>
                  <a:pt x="163" y="124"/>
                </a:lnTo>
                <a:lnTo>
                  <a:pt x="170" y="122"/>
                </a:lnTo>
                <a:lnTo>
                  <a:pt x="178" y="120"/>
                </a:lnTo>
                <a:lnTo>
                  <a:pt x="182" y="122"/>
                </a:lnTo>
                <a:lnTo>
                  <a:pt x="185" y="123"/>
                </a:lnTo>
                <a:lnTo>
                  <a:pt x="185" y="123"/>
                </a:lnTo>
                <a:lnTo>
                  <a:pt x="190" y="126"/>
                </a:lnTo>
                <a:lnTo>
                  <a:pt x="192" y="129"/>
                </a:lnTo>
                <a:lnTo>
                  <a:pt x="195" y="136"/>
                </a:lnTo>
                <a:lnTo>
                  <a:pt x="195" y="144"/>
                </a:lnTo>
                <a:lnTo>
                  <a:pt x="195" y="148"/>
                </a:lnTo>
                <a:lnTo>
                  <a:pt x="192" y="151"/>
                </a:lnTo>
                <a:lnTo>
                  <a:pt x="156" y="213"/>
                </a:lnTo>
                <a:lnTo>
                  <a:pt x="156" y="213"/>
                </a:lnTo>
                <a:lnTo>
                  <a:pt x="149" y="223"/>
                </a:lnTo>
                <a:lnTo>
                  <a:pt x="142" y="230"/>
                </a:lnTo>
                <a:lnTo>
                  <a:pt x="133" y="237"/>
                </a:lnTo>
                <a:lnTo>
                  <a:pt x="125" y="243"/>
                </a:lnTo>
                <a:lnTo>
                  <a:pt x="115" y="249"/>
                </a:lnTo>
                <a:lnTo>
                  <a:pt x="105" y="251"/>
                </a:lnTo>
                <a:lnTo>
                  <a:pt x="94" y="254"/>
                </a:lnTo>
                <a:lnTo>
                  <a:pt x="84" y="254"/>
                </a:lnTo>
                <a:lnTo>
                  <a:pt x="84" y="2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8" name="Freeform 15">
            <a:extLst>
              <a:ext uri="{FF2B5EF4-FFF2-40B4-BE49-F238E27FC236}">
                <a16:creationId xmlns:a16="http://schemas.microsoft.com/office/drawing/2014/main" id="{065397AD-222B-40E8-8619-62B2737A3625}"/>
              </a:ext>
            </a:extLst>
          </p:cNvPr>
          <p:cNvSpPr>
            <a:spLocks/>
          </p:cNvSpPr>
          <p:nvPr/>
        </p:nvSpPr>
        <p:spPr bwMode="auto">
          <a:xfrm>
            <a:off x="8260012" y="2028972"/>
            <a:ext cx="103517" cy="134838"/>
          </a:xfrm>
          <a:custGeom>
            <a:avLst/>
            <a:gdLst>
              <a:gd name="T0" fmla="*/ 111 w 195"/>
              <a:gd name="T1" fmla="*/ 254 h 254"/>
              <a:gd name="T2" fmla="*/ 90 w 195"/>
              <a:gd name="T3" fmla="*/ 251 h 254"/>
              <a:gd name="T4" fmla="*/ 71 w 195"/>
              <a:gd name="T5" fmla="*/ 243 h 254"/>
              <a:gd name="T6" fmla="*/ 54 w 195"/>
              <a:gd name="T7" fmla="*/ 230 h 254"/>
              <a:gd name="T8" fmla="*/ 39 w 195"/>
              <a:gd name="T9" fmla="*/ 213 h 254"/>
              <a:gd name="T10" fmla="*/ 3 w 195"/>
              <a:gd name="T11" fmla="*/ 151 h 254"/>
              <a:gd name="T12" fmla="*/ 0 w 195"/>
              <a:gd name="T13" fmla="*/ 144 h 254"/>
              <a:gd name="T14" fmla="*/ 3 w 195"/>
              <a:gd name="T15" fmla="*/ 129 h 254"/>
              <a:gd name="T16" fmla="*/ 10 w 195"/>
              <a:gd name="T17" fmla="*/ 123 h 254"/>
              <a:gd name="T18" fmla="*/ 13 w 195"/>
              <a:gd name="T19" fmla="*/ 122 h 254"/>
              <a:gd name="T20" fmla="*/ 25 w 195"/>
              <a:gd name="T21" fmla="*/ 122 h 254"/>
              <a:gd name="T22" fmla="*/ 35 w 195"/>
              <a:gd name="T23" fmla="*/ 127 h 254"/>
              <a:gd name="T24" fmla="*/ 75 w 195"/>
              <a:gd name="T25" fmla="*/ 192 h 254"/>
              <a:gd name="T26" fmla="*/ 80 w 195"/>
              <a:gd name="T27" fmla="*/ 199 h 254"/>
              <a:gd name="T28" fmla="*/ 93 w 195"/>
              <a:gd name="T29" fmla="*/ 209 h 254"/>
              <a:gd name="T30" fmla="*/ 109 w 195"/>
              <a:gd name="T31" fmla="*/ 213 h 254"/>
              <a:gd name="T32" fmla="*/ 124 w 195"/>
              <a:gd name="T33" fmla="*/ 211 h 254"/>
              <a:gd name="T34" fmla="*/ 133 w 195"/>
              <a:gd name="T35" fmla="*/ 208 h 254"/>
              <a:gd name="T36" fmla="*/ 145 w 195"/>
              <a:gd name="T37" fmla="*/ 196 h 254"/>
              <a:gd name="T38" fmla="*/ 151 w 195"/>
              <a:gd name="T39" fmla="*/ 182 h 254"/>
              <a:gd name="T40" fmla="*/ 152 w 195"/>
              <a:gd name="T41" fmla="*/ 167 h 254"/>
              <a:gd name="T42" fmla="*/ 148 w 195"/>
              <a:gd name="T43" fmla="*/ 151 h 254"/>
              <a:gd name="T44" fmla="*/ 78 w 195"/>
              <a:gd name="T45" fmla="*/ 30 h 254"/>
              <a:gd name="T46" fmla="*/ 76 w 195"/>
              <a:gd name="T47" fmla="*/ 23 h 254"/>
              <a:gd name="T48" fmla="*/ 79 w 195"/>
              <a:gd name="T49" fmla="*/ 7 h 254"/>
              <a:gd name="T50" fmla="*/ 86 w 195"/>
              <a:gd name="T51" fmla="*/ 2 h 254"/>
              <a:gd name="T52" fmla="*/ 89 w 195"/>
              <a:gd name="T53" fmla="*/ 0 h 254"/>
              <a:gd name="T54" fmla="*/ 102 w 195"/>
              <a:gd name="T55" fmla="*/ 0 h 254"/>
              <a:gd name="T56" fmla="*/ 111 w 195"/>
              <a:gd name="T57" fmla="*/ 6 h 254"/>
              <a:gd name="T58" fmla="*/ 183 w 195"/>
              <a:gd name="T59" fmla="*/ 130 h 254"/>
              <a:gd name="T60" fmla="*/ 188 w 195"/>
              <a:gd name="T61" fmla="*/ 137 h 254"/>
              <a:gd name="T62" fmla="*/ 193 w 195"/>
              <a:gd name="T63" fmla="*/ 161 h 254"/>
              <a:gd name="T64" fmla="*/ 192 w 195"/>
              <a:gd name="T65" fmla="*/ 192 h 254"/>
              <a:gd name="T66" fmla="*/ 178 w 195"/>
              <a:gd name="T67" fmla="*/ 222 h 254"/>
              <a:gd name="T68" fmla="*/ 161 w 195"/>
              <a:gd name="T69" fmla="*/ 239 h 254"/>
              <a:gd name="T70" fmla="*/ 152 w 195"/>
              <a:gd name="T71" fmla="*/ 243 h 254"/>
              <a:gd name="T72" fmla="*/ 133 w 195"/>
              <a:gd name="T73" fmla="*/ 251 h 254"/>
              <a:gd name="T74" fmla="*/ 111 w 195"/>
              <a:gd name="T75"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254">
                <a:moveTo>
                  <a:pt x="111" y="254"/>
                </a:moveTo>
                <a:lnTo>
                  <a:pt x="111" y="254"/>
                </a:lnTo>
                <a:lnTo>
                  <a:pt x="102" y="253"/>
                </a:lnTo>
                <a:lnTo>
                  <a:pt x="90" y="251"/>
                </a:lnTo>
                <a:lnTo>
                  <a:pt x="80" y="249"/>
                </a:lnTo>
                <a:lnTo>
                  <a:pt x="71" y="243"/>
                </a:lnTo>
                <a:lnTo>
                  <a:pt x="62" y="237"/>
                </a:lnTo>
                <a:lnTo>
                  <a:pt x="54" y="230"/>
                </a:lnTo>
                <a:lnTo>
                  <a:pt x="47" y="222"/>
                </a:lnTo>
                <a:lnTo>
                  <a:pt x="39" y="213"/>
                </a:lnTo>
                <a:lnTo>
                  <a:pt x="3" y="151"/>
                </a:lnTo>
                <a:lnTo>
                  <a:pt x="3" y="151"/>
                </a:lnTo>
                <a:lnTo>
                  <a:pt x="1" y="148"/>
                </a:lnTo>
                <a:lnTo>
                  <a:pt x="0" y="144"/>
                </a:lnTo>
                <a:lnTo>
                  <a:pt x="0" y="136"/>
                </a:lnTo>
                <a:lnTo>
                  <a:pt x="3" y="129"/>
                </a:lnTo>
                <a:lnTo>
                  <a:pt x="6" y="126"/>
                </a:lnTo>
                <a:lnTo>
                  <a:pt x="10" y="123"/>
                </a:lnTo>
                <a:lnTo>
                  <a:pt x="10" y="123"/>
                </a:lnTo>
                <a:lnTo>
                  <a:pt x="13" y="122"/>
                </a:lnTo>
                <a:lnTo>
                  <a:pt x="17" y="120"/>
                </a:lnTo>
                <a:lnTo>
                  <a:pt x="25" y="122"/>
                </a:lnTo>
                <a:lnTo>
                  <a:pt x="32" y="124"/>
                </a:lnTo>
                <a:lnTo>
                  <a:pt x="35" y="127"/>
                </a:lnTo>
                <a:lnTo>
                  <a:pt x="38" y="130"/>
                </a:lnTo>
                <a:lnTo>
                  <a:pt x="75" y="192"/>
                </a:lnTo>
                <a:lnTo>
                  <a:pt x="75" y="192"/>
                </a:lnTo>
                <a:lnTo>
                  <a:pt x="80" y="199"/>
                </a:lnTo>
                <a:lnTo>
                  <a:pt x="86" y="205"/>
                </a:lnTo>
                <a:lnTo>
                  <a:pt x="93" y="209"/>
                </a:lnTo>
                <a:lnTo>
                  <a:pt x="100" y="212"/>
                </a:lnTo>
                <a:lnTo>
                  <a:pt x="109" y="213"/>
                </a:lnTo>
                <a:lnTo>
                  <a:pt x="117" y="212"/>
                </a:lnTo>
                <a:lnTo>
                  <a:pt x="124" y="211"/>
                </a:lnTo>
                <a:lnTo>
                  <a:pt x="133" y="208"/>
                </a:lnTo>
                <a:lnTo>
                  <a:pt x="133" y="208"/>
                </a:lnTo>
                <a:lnTo>
                  <a:pt x="140" y="202"/>
                </a:lnTo>
                <a:lnTo>
                  <a:pt x="145" y="196"/>
                </a:lnTo>
                <a:lnTo>
                  <a:pt x="148" y="189"/>
                </a:lnTo>
                <a:lnTo>
                  <a:pt x="151" y="182"/>
                </a:lnTo>
                <a:lnTo>
                  <a:pt x="152" y="174"/>
                </a:lnTo>
                <a:lnTo>
                  <a:pt x="152" y="167"/>
                </a:lnTo>
                <a:lnTo>
                  <a:pt x="151" y="158"/>
                </a:lnTo>
                <a:lnTo>
                  <a:pt x="148" y="151"/>
                </a:lnTo>
                <a:lnTo>
                  <a:pt x="78" y="30"/>
                </a:lnTo>
                <a:lnTo>
                  <a:pt x="78" y="30"/>
                </a:lnTo>
                <a:lnTo>
                  <a:pt x="76" y="27"/>
                </a:lnTo>
                <a:lnTo>
                  <a:pt x="76" y="23"/>
                </a:lnTo>
                <a:lnTo>
                  <a:pt x="76" y="14"/>
                </a:lnTo>
                <a:lnTo>
                  <a:pt x="79" y="7"/>
                </a:lnTo>
                <a:lnTo>
                  <a:pt x="82" y="4"/>
                </a:lnTo>
                <a:lnTo>
                  <a:pt x="86" y="2"/>
                </a:lnTo>
                <a:lnTo>
                  <a:pt x="86" y="2"/>
                </a:lnTo>
                <a:lnTo>
                  <a:pt x="89" y="0"/>
                </a:lnTo>
                <a:lnTo>
                  <a:pt x="93" y="0"/>
                </a:lnTo>
                <a:lnTo>
                  <a:pt x="102" y="0"/>
                </a:lnTo>
                <a:lnTo>
                  <a:pt x="109" y="3"/>
                </a:lnTo>
                <a:lnTo>
                  <a:pt x="111" y="6"/>
                </a:lnTo>
                <a:lnTo>
                  <a:pt x="114" y="10"/>
                </a:lnTo>
                <a:lnTo>
                  <a:pt x="183" y="130"/>
                </a:lnTo>
                <a:lnTo>
                  <a:pt x="183" y="130"/>
                </a:lnTo>
                <a:lnTo>
                  <a:pt x="188" y="137"/>
                </a:lnTo>
                <a:lnTo>
                  <a:pt x="191" y="146"/>
                </a:lnTo>
                <a:lnTo>
                  <a:pt x="193" y="161"/>
                </a:lnTo>
                <a:lnTo>
                  <a:pt x="195" y="177"/>
                </a:lnTo>
                <a:lnTo>
                  <a:pt x="192" y="192"/>
                </a:lnTo>
                <a:lnTo>
                  <a:pt x="186" y="208"/>
                </a:lnTo>
                <a:lnTo>
                  <a:pt x="178" y="222"/>
                </a:lnTo>
                <a:lnTo>
                  <a:pt x="167" y="233"/>
                </a:lnTo>
                <a:lnTo>
                  <a:pt x="161" y="239"/>
                </a:lnTo>
                <a:lnTo>
                  <a:pt x="152" y="243"/>
                </a:lnTo>
                <a:lnTo>
                  <a:pt x="152" y="243"/>
                </a:lnTo>
                <a:lnTo>
                  <a:pt x="143" y="249"/>
                </a:lnTo>
                <a:lnTo>
                  <a:pt x="133" y="251"/>
                </a:lnTo>
                <a:lnTo>
                  <a:pt x="123" y="254"/>
                </a:lnTo>
                <a:lnTo>
                  <a:pt x="111" y="254"/>
                </a:lnTo>
                <a:lnTo>
                  <a:pt x="111" y="2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9" name="Freeform 16">
            <a:extLst>
              <a:ext uri="{FF2B5EF4-FFF2-40B4-BE49-F238E27FC236}">
                <a16:creationId xmlns:a16="http://schemas.microsoft.com/office/drawing/2014/main" id="{46D25670-91F7-49CE-B32B-105DBD4F13A9}"/>
              </a:ext>
            </a:extLst>
          </p:cNvPr>
          <p:cNvSpPr>
            <a:spLocks noEditPoints="1"/>
          </p:cNvSpPr>
          <p:nvPr/>
        </p:nvSpPr>
        <p:spPr bwMode="auto">
          <a:xfrm>
            <a:off x="7767376" y="1912184"/>
            <a:ext cx="145455" cy="92369"/>
          </a:xfrm>
          <a:custGeom>
            <a:avLst/>
            <a:gdLst>
              <a:gd name="T0" fmla="*/ 127 w 274"/>
              <a:gd name="T1" fmla="*/ 174 h 174"/>
              <a:gd name="T2" fmla="*/ 127 w 274"/>
              <a:gd name="T3" fmla="*/ 174 h 174"/>
              <a:gd name="T4" fmla="*/ 122 w 274"/>
              <a:gd name="T5" fmla="*/ 172 h 174"/>
              <a:gd name="T6" fmla="*/ 118 w 274"/>
              <a:gd name="T7" fmla="*/ 171 h 174"/>
              <a:gd name="T8" fmla="*/ 12 w 274"/>
              <a:gd name="T9" fmla="*/ 111 h 174"/>
              <a:gd name="T10" fmla="*/ 12 w 274"/>
              <a:gd name="T11" fmla="*/ 111 h 174"/>
              <a:gd name="T12" fmla="*/ 7 w 274"/>
              <a:gd name="T13" fmla="*/ 109 h 174"/>
              <a:gd name="T14" fmla="*/ 5 w 274"/>
              <a:gd name="T15" fmla="*/ 104 h 174"/>
              <a:gd name="T16" fmla="*/ 2 w 274"/>
              <a:gd name="T17" fmla="*/ 100 h 174"/>
              <a:gd name="T18" fmla="*/ 0 w 274"/>
              <a:gd name="T19" fmla="*/ 94 h 174"/>
              <a:gd name="T20" fmla="*/ 0 w 274"/>
              <a:gd name="T21" fmla="*/ 94 h 174"/>
              <a:gd name="T22" fmla="*/ 2 w 274"/>
              <a:gd name="T23" fmla="*/ 89 h 174"/>
              <a:gd name="T24" fmla="*/ 3 w 274"/>
              <a:gd name="T25" fmla="*/ 83 h 174"/>
              <a:gd name="T26" fmla="*/ 7 w 274"/>
              <a:gd name="T27" fmla="*/ 79 h 174"/>
              <a:gd name="T28" fmla="*/ 12 w 274"/>
              <a:gd name="T29" fmla="*/ 76 h 174"/>
              <a:gd name="T30" fmla="*/ 137 w 274"/>
              <a:gd name="T31" fmla="*/ 3 h 174"/>
              <a:gd name="T32" fmla="*/ 137 w 274"/>
              <a:gd name="T33" fmla="*/ 3 h 174"/>
              <a:gd name="T34" fmla="*/ 142 w 274"/>
              <a:gd name="T35" fmla="*/ 1 h 174"/>
              <a:gd name="T36" fmla="*/ 147 w 274"/>
              <a:gd name="T37" fmla="*/ 0 h 174"/>
              <a:gd name="T38" fmla="*/ 153 w 274"/>
              <a:gd name="T39" fmla="*/ 1 h 174"/>
              <a:gd name="T40" fmla="*/ 157 w 274"/>
              <a:gd name="T41" fmla="*/ 3 h 174"/>
              <a:gd name="T42" fmla="*/ 263 w 274"/>
              <a:gd name="T43" fmla="*/ 62 h 174"/>
              <a:gd name="T44" fmla="*/ 263 w 274"/>
              <a:gd name="T45" fmla="*/ 62 h 174"/>
              <a:gd name="T46" fmla="*/ 267 w 274"/>
              <a:gd name="T47" fmla="*/ 65 h 174"/>
              <a:gd name="T48" fmla="*/ 271 w 274"/>
              <a:gd name="T49" fmla="*/ 69 h 174"/>
              <a:gd name="T50" fmla="*/ 273 w 274"/>
              <a:gd name="T51" fmla="*/ 75 h 174"/>
              <a:gd name="T52" fmla="*/ 274 w 274"/>
              <a:gd name="T53" fmla="*/ 80 h 174"/>
              <a:gd name="T54" fmla="*/ 274 w 274"/>
              <a:gd name="T55" fmla="*/ 80 h 174"/>
              <a:gd name="T56" fmla="*/ 273 w 274"/>
              <a:gd name="T57" fmla="*/ 85 h 174"/>
              <a:gd name="T58" fmla="*/ 271 w 274"/>
              <a:gd name="T59" fmla="*/ 90 h 174"/>
              <a:gd name="T60" fmla="*/ 267 w 274"/>
              <a:gd name="T61" fmla="*/ 94 h 174"/>
              <a:gd name="T62" fmla="*/ 263 w 274"/>
              <a:gd name="T63" fmla="*/ 97 h 174"/>
              <a:gd name="T64" fmla="*/ 137 w 274"/>
              <a:gd name="T65" fmla="*/ 171 h 174"/>
              <a:gd name="T66" fmla="*/ 137 w 274"/>
              <a:gd name="T67" fmla="*/ 171 h 174"/>
              <a:gd name="T68" fmla="*/ 133 w 274"/>
              <a:gd name="T69" fmla="*/ 172 h 174"/>
              <a:gd name="T70" fmla="*/ 127 w 274"/>
              <a:gd name="T71" fmla="*/ 174 h 174"/>
              <a:gd name="T72" fmla="*/ 127 w 274"/>
              <a:gd name="T73" fmla="*/ 174 h 174"/>
              <a:gd name="T74" fmla="*/ 64 w 274"/>
              <a:gd name="T75" fmla="*/ 93 h 174"/>
              <a:gd name="T76" fmla="*/ 127 w 274"/>
              <a:gd name="T77" fmla="*/ 128 h 174"/>
              <a:gd name="T78" fmla="*/ 211 w 274"/>
              <a:gd name="T79" fmla="*/ 80 h 174"/>
              <a:gd name="T80" fmla="*/ 147 w 274"/>
              <a:gd name="T81" fmla="*/ 45 h 174"/>
              <a:gd name="T82" fmla="*/ 64 w 274"/>
              <a:gd name="T83" fmla="*/ 9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4" h="174">
                <a:moveTo>
                  <a:pt x="127" y="174"/>
                </a:moveTo>
                <a:lnTo>
                  <a:pt x="127" y="174"/>
                </a:lnTo>
                <a:lnTo>
                  <a:pt x="122" y="172"/>
                </a:lnTo>
                <a:lnTo>
                  <a:pt x="118" y="171"/>
                </a:lnTo>
                <a:lnTo>
                  <a:pt x="12" y="111"/>
                </a:lnTo>
                <a:lnTo>
                  <a:pt x="12" y="111"/>
                </a:lnTo>
                <a:lnTo>
                  <a:pt x="7" y="109"/>
                </a:lnTo>
                <a:lnTo>
                  <a:pt x="5" y="104"/>
                </a:lnTo>
                <a:lnTo>
                  <a:pt x="2" y="100"/>
                </a:lnTo>
                <a:lnTo>
                  <a:pt x="0" y="94"/>
                </a:lnTo>
                <a:lnTo>
                  <a:pt x="0" y="94"/>
                </a:lnTo>
                <a:lnTo>
                  <a:pt x="2" y="89"/>
                </a:lnTo>
                <a:lnTo>
                  <a:pt x="3" y="83"/>
                </a:lnTo>
                <a:lnTo>
                  <a:pt x="7" y="79"/>
                </a:lnTo>
                <a:lnTo>
                  <a:pt x="12" y="76"/>
                </a:lnTo>
                <a:lnTo>
                  <a:pt x="137" y="3"/>
                </a:lnTo>
                <a:lnTo>
                  <a:pt x="137" y="3"/>
                </a:lnTo>
                <a:lnTo>
                  <a:pt x="142" y="1"/>
                </a:lnTo>
                <a:lnTo>
                  <a:pt x="147" y="0"/>
                </a:lnTo>
                <a:lnTo>
                  <a:pt x="153" y="1"/>
                </a:lnTo>
                <a:lnTo>
                  <a:pt x="157" y="3"/>
                </a:lnTo>
                <a:lnTo>
                  <a:pt x="263" y="62"/>
                </a:lnTo>
                <a:lnTo>
                  <a:pt x="263" y="62"/>
                </a:lnTo>
                <a:lnTo>
                  <a:pt x="267" y="65"/>
                </a:lnTo>
                <a:lnTo>
                  <a:pt x="271" y="69"/>
                </a:lnTo>
                <a:lnTo>
                  <a:pt x="273" y="75"/>
                </a:lnTo>
                <a:lnTo>
                  <a:pt x="274" y="80"/>
                </a:lnTo>
                <a:lnTo>
                  <a:pt x="274" y="80"/>
                </a:lnTo>
                <a:lnTo>
                  <a:pt x="273" y="85"/>
                </a:lnTo>
                <a:lnTo>
                  <a:pt x="271" y="90"/>
                </a:lnTo>
                <a:lnTo>
                  <a:pt x="267" y="94"/>
                </a:lnTo>
                <a:lnTo>
                  <a:pt x="263" y="97"/>
                </a:lnTo>
                <a:lnTo>
                  <a:pt x="137" y="171"/>
                </a:lnTo>
                <a:lnTo>
                  <a:pt x="137" y="171"/>
                </a:lnTo>
                <a:lnTo>
                  <a:pt x="133" y="172"/>
                </a:lnTo>
                <a:lnTo>
                  <a:pt x="127" y="174"/>
                </a:lnTo>
                <a:lnTo>
                  <a:pt x="127" y="174"/>
                </a:lnTo>
                <a:close/>
                <a:moveTo>
                  <a:pt x="64" y="93"/>
                </a:moveTo>
                <a:lnTo>
                  <a:pt x="127" y="128"/>
                </a:lnTo>
                <a:lnTo>
                  <a:pt x="211" y="80"/>
                </a:lnTo>
                <a:lnTo>
                  <a:pt x="147" y="45"/>
                </a:lnTo>
                <a:lnTo>
                  <a:pt x="64" y="93"/>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0" name="Freeform 17">
            <a:extLst>
              <a:ext uri="{FF2B5EF4-FFF2-40B4-BE49-F238E27FC236}">
                <a16:creationId xmlns:a16="http://schemas.microsoft.com/office/drawing/2014/main" id="{48464625-1747-4672-8226-92714B5A27DD}"/>
              </a:ext>
            </a:extLst>
          </p:cNvPr>
          <p:cNvSpPr>
            <a:spLocks noEditPoints="1"/>
          </p:cNvSpPr>
          <p:nvPr/>
        </p:nvSpPr>
        <p:spPr bwMode="auto">
          <a:xfrm>
            <a:off x="7823116" y="1943504"/>
            <a:ext cx="89715" cy="124752"/>
          </a:xfrm>
          <a:custGeom>
            <a:avLst/>
            <a:gdLst>
              <a:gd name="T0" fmla="*/ 21 w 169"/>
              <a:gd name="T1" fmla="*/ 235 h 235"/>
              <a:gd name="T2" fmla="*/ 21 w 169"/>
              <a:gd name="T3" fmla="*/ 235 h 235"/>
              <a:gd name="T4" fmla="*/ 15 w 169"/>
              <a:gd name="T5" fmla="*/ 235 h 235"/>
              <a:gd name="T6" fmla="*/ 10 w 169"/>
              <a:gd name="T7" fmla="*/ 232 h 235"/>
              <a:gd name="T8" fmla="*/ 10 w 169"/>
              <a:gd name="T9" fmla="*/ 232 h 235"/>
              <a:gd name="T10" fmla="*/ 6 w 169"/>
              <a:gd name="T11" fmla="*/ 229 h 235"/>
              <a:gd name="T12" fmla="*/ 3 w 169"/>
              <a:gd name="T13" fmla="*/ 225 h 235"/>
              <a:gd name="T14" fmla="*/ 0 w 169"/>
              <a:gd name="T15" fmla="*/ 219 h 235"/>
              <a:gd name="T16" fmla="*/ 0 w 169"/>
              <a:gd name="T17" fmla="*/ 213 h 235"/>
              <a:gd name="T18" fmla="*/ 1 w 169"/>
              <a:gd name="T19" fmla="*/ 93 h 235"/>
              <a:gd name="T20" fmla="*/ 1 w 169"/>
              <a:gd name="T21" fmla="*/ 93 h 235"/>
              <a:gd name="T22" fmla="*/ 3 w 169"/>
              <a:gd name="T23" fmla="*/ 88 h 235"/>
              <a:gd name="T24" fmla="*/ 4 w 169"/>
              <a:gd name="T25" fmla="*/ 83 h 235"/>
              <a:gd name="T26" fmla="*/ 8 w 169"/>
              <a:gd name="T27" fmla="*/ 79 h 235"/>
              <a:gd name="T28" fmla="*/ 13 w 169"/>
              <a:gd name="T29" fmla="*/ 75 h 235"/>
              <a:gd name="T30" fmla="*/ 138 w 169"/>
              <a:gd name="T31" fmla="*/ 3 h 235"/>
              <a:gd name="T32" fmla="*/ 138 w 169"/>
              <a:gd name="T33" fmla="*/ 3 h 235"/>
              <a:gd name="T34" fmla="*/ 142 w 169"/>
              <a:gd name="T35" fmla="*/ 0 h 235"/>
              <a:gd name="T36" fmla="*/ 148 w 169"/>
              <a:gd name="T37" fmla="*/ 0 h 235"/>
              <a:gd name="T38" fmla="*/ 154 w 169"/>
              <a:gd name="T39" fmla="*/ 2 h 235"/>
              <a:gd name="T40" fmla="*/ 158 w 169"/>
              <a:gd name="T41" fmla="*/ 3 h 235"/>
              <a:gd name="T42" fmla="*/ 158 w 169"/>
              <a:gd name="T43" fmla="*/ 3 h 235"/>
              <a:gd name="T44" fmla="*/ 164 w 169"/>
              <a:gd name="T45" fmla="*/ 6 h 235"/>
              <a:gd name="T46" fmla="*/ 166 w 169"/>
              <a:gd name="T47" fmla="*/ 11 h 235"/>
              <a:gd name="T48" fmla="*/ 168 w 169"/>
              <a:gd name="T49" fmla="*/ 16 h 235"/>
              <a:gd name="T50" fmla="*/ 169 w 169"/>
              <a:gd name="T51" fmla="*/ 21 h 235"/>
              <a:gd name="T52" fmla="*/ 166 w 169"/>
              <a:gd name="T53" fmla="*/ 143 h 235"/>
              <a:gd name="T54" fmla="*/ 166 w 169"/>
              <a:gd name="T55" fmla="*/ 143 h 235"/>
              <a:gd name="T56" fmla="*/ 166 w 169"/>
              <a:gd name="T57" fmla="*/ 147 h 235"/>
              <a:gd name="T58" fmla="*/ 164 w 169"/>
              <a:gd name="T59" fmla="*/ 153 h 235"/>
              <a:gd name="T60" fmla="*/ 161 w 169"/>
              <a:gd name="T61" fmla="*/ 157 h 235"/>
              <a:gd name="T62" fmla="*/ 157 w 169"/>
              <a:gd name="T63" fmla="*/ 160 h 235"/>
              <a:gd name="T64" fmla="*/ 31 w 169"/>
              <a:gd name="T65" fmla="*/ 232 h 235"/>
              <a:gd name="T66" fmla="*/ 31 w 169"/>
              <a:gd name="T67" fmla="*/ 232 h 235"/>
              <a:gd name="T68" fmla="*/ 25 w 169"/>
              <a:gd name="T69" fmla="*/ 235 h 235"/>
              <a:gd name="T70" fmla="*/ 21 w 169"/>
              <a:gd name="T71" fmla="*/ 235 h 235"/>
              <a:gd name="T72" fmla="*/ 21 w 169"/>
              <a:gd name="T73" fmla="*/ 235 h 235"/>
              <a:gd name="T74" fmla="*/ 44 w 169"/>
              <a:gd name="T75" fmla="*/ 106 h 235"/>
              <a:gd name="T76" fmla="*/ 42 w 169"/>
              <a:gd name="T77" fmla="*/ 178 h 235"/>
              <a:gd name="T78" fmla="*/ 126 w 169"/>
              <a:gd name="T79" fmla="*/ 130 h 235"/>
              <a:gd name="T80" fmla="*/ 127 w 169"/>
              <a:gd name="T81" fmla="*/ 57 h 235"/>
              <a:gd name="T82" fmla="*/ 44 w 169"/>
              <a:gd name="T83" fmla="*/ 10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9" h="235">
                <a:moveTo>
                  <a:pt x="21" y="235"/>
                </a:moveTo>
                <a:lnTo>
                  <a:pt x="21" y="235"/>
                </a:lnTo>
                <a:lnTo>
                  <a:pt x="15" y="235"/>
                </a:lnTo>
                <a:lnTo>
                  <a:pt x="10" y="232"/>
                </a:lnTo>
                <a:lnTo>
                  <a:pt x="10" y="232"/>
                </a:lnTo>
                <a:lnTo>
                  <a:pt x="6" y="229"/>
                </a:lnTo>
                <a:lnTo>
                  <a:pt x="3" y="225"/>
                </a:lnTo>
                <a:lnTo>
                  <a:pt x="0" y="219"/>
                </a:lnTo>
                <a:lnTo>
                  <a:pt x="0" y="213"/>
                </a:lnTo>
                <a:lnTo>
                  <a:pt x="1" y="93"/>
                </a:lnTo>
                <a:lnTo>
                  <a:pt x="1" y="93"/>
                </a:lnTo>
                <a:lnTo>
                  <a:pt x="3" y="88"/>
                </a:lnTo>
                <a:lnTo>
                  <a:pt x="4" y="83"/>
                </a:lnTo>
                <a:lnTo>
                  <a:pt x="8" y="79"/>
                </a:lnTo>
                <a:lnTo>
                  <a:pt x="13" y="75"/>
                </a:lnTo>
                <a:lnTo>
                  <a:pt x="138" y="3"/>
                </a:lnTo>
                <a:lnTo>
                  <a:pt x="138" y="3"/>
                </a:lnTo>
                <a:lnTo>
                  <a:pt x="142" y="0"/>
                </a:lnTo>
                <a:lnTo>
                  <a:pt x="148" y="0"/>
                </a:lnTo>
                <a:lnTo>
                  <a:pt x="154" y="2"/>
                </a:lnTo>
                <a:lnTo>
                  <a:pt x="158" y="3"/>
                </a:lnTo>
                <a:lnTo>
                  <a:pt x="158" y="3"/>
                </a:lnTo>
                <a:lnTo>
                  <a:pt x="164" y="6"/>
                </a:lnTo>
                <a:lnTo>
                  <a:pt x="166" y="11"/>
                </a:lnTo>
                <a:lnTo>
                  <a:pt x="168" y="16"/>
                </a:lnTo>
                <a:lnTo>
                  <a:pt x="169" y="21"/>
                </a:lnTo>
                <a:lnTo>
                  <a:pt x="166" y="143"/>
                </a:lnTo>
                <a:lnTo>
                  <a:pt x="166" y="143"/>
                </a:lnTo>
                <a:lnTo>
                  <a:pt x="166" y="147"/>
                </a:lnTo>
                <a:lnTo>
                  <a:pt x="164" y="153"/>
                </a:lnTo>
                <a:lnTo>
                  <a:pt x="161" y="157"/>
                </a:lnTo>
                <a:lnTo>
                  <a:pt x="157" y="160"/>
                </a:lnTo>
                <a:lnTo>
                  <a:pt x="31" y="232"/>
                </a:lnTo>
                <a:lnTo>
                  <a:pt x="31" y="232"/>
                </a:lnTo>
                <a:lnTo>
                  <a:pt x="25" y="235"/>
                </a:lnTo>
                <a:lnTo>
                  <a:pt x="21" y="235"/>
                </a:lnTo>
                <a:lnTo>
                  <a:pt x="21" y="235"/>
                </a:lnTo>
                <a:close/>
                <a:moveTo>
                  <a:pt x="44" y="106"/>
                </a:moveTo>
                <a:lnTo>
                  <a:pt x="42" y="178"/>
                </a:lnTo>
                <a:lnTo>
                  <a:pt x="126" y="130"/>
                </a:lnTo>
                <a:lnTo>
                  <a:pt x="127" y="57"/>
                </a:lnTo>
                <a:lnTo>
                  <a:pt x="44" y="10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1" name="Freeform 18">
            <a:extLst>
              <a:ext uri="{FF2B5EF4-FFF2-40B4-BE49-F238E27FC236}">
                <a16:creationId xmlns:a16="http://schemas.microsoft.com/office/drawing/2014/main" id="{DF3F63AE-403B-40B0-8305-6F44DD536D46}"/>
              </a:ext>
            </a:extLst>
          </p:cNvPr>
          <p:cNvSpPr>
            <a:spLocks/>
          </p:cNvSpPr>
          <p:nvPr/>
        </p:nvSpPr>
        <p:spPr bwMode="auto">
          <a:xfrm>
            <a:off x="7795512" y="1790087"/>
            <a:ext cx="384341" cy="230923"/>
          </a:xfrm>
          <a:custGeom>
            <a:avLst/>
            <a:gdLst>
              <a:gd name="T0" fmla="*/ 21 w 724"/>
              <a:gd name="T1" fmla="*/ 435 h 435"/>
              <a:gd name="T2" fmla="*/ 21 w 724"/>
              <a:gd name="T3" fmla="*/ 435 h 435"/>
              <a:gd name="T4" fmla="*/ 15 w 724"/>
              <a:gd name="T5" fmla="*/ 433 h 435"/>
              <a:gd name="T6" fmla="*/ 11 w 724"/>
              <a:gd name="T7" fmla="*/ 432 h 435"/>
              <a:gd name="T8" fmla="*/ 7 w 724"/>
              <a:gd name="T9" fmla="*/ 429 h 435"/>
              <a:gd name="T10" fmla="*/ 2 w 724"/>
              <a:gd name="T11" fmla="*/ 423 h 435"/>
              <a:gd name="T12" fmla="*/ 2 w 724"/>
              <a:gd name="T13" fmla="*/ 423 h 435"/>
              <a:gd name="T14" fmla="*/ 1 w 724"/>
              <a:gd name="T15" fmla="*/ 420 h 435"/>
              <a:gd name="T16" fmla="*/ 0 w 724"/>
              <a:gd name="T17" fmla="*/ 416 h 435"/>
              <a:gd name="T18" fmla="*/ 1 w 724"/>
              <a:gd name="T19" fmla="*/ 408 h 435"/>
              <a:gd name="T20" fmla="*/ 4 w 724"/>
              <a:gd name="T21" fmla="*/ 401 h 435"/>
              <a:gd name="T22" fmla="*/ 7 w 724"/>
              <a:gd name="T23" fmla="*/ 398 h 435"/>
              <a:gd name="T24" fmla="*/ 11 w 724"/>
              <a:gd name="T25" fmla="*/ 395 h 435"/>
              <a:gd name="T26" fmla="*/ 693 w 724"/>
              <a:gd name="T27" fmla="*/ 1 h 435"/>
              <a:gd name="T28" fmla="*/ 693 w 724"/>
              <a:gd name="T29" fmla="*/ 1 h 435"/>
              <a:gd name="T30" fmla="*/ 696 w 724"/>
              <a:gd name="T31" fmla="*/ 0 h 435"/>
              <a:gd name="T32" fmla="*/ 700 w 724"/>
              <a:gd name="T33" fmla="*/ 0 h 435"/>
              <a:gd name="T34" fmla="*/ 708 w 724"/>
              <a:gd name="T35" fmla="*/ 0 h 435"/>
              <a:gd name="T36" fmla="*/ 715 w 724"/>
              <a:gd name="T37" fmla="*/ 3 h 435"/>
              <a:gd name="T38" fmla="*/ 718 w 724"/>
              <a:gd name="T39" fmla="*/ 5 h 435"/>
              <a:gd name="T40" fmla="*/ 721 w 724"/>
              <a:gd name="T41" fmla="*/ 10 h 435"/>
              <a:gd name="T42" fmla="*/ 721 w 724"/>
              <a:gd name="T43" fmla="*/ 10 h 435"/>
              <a:gd name="T44" fmla="*/ 722 w 724"/>
              <a:gd name="T45" fmla="*/ 14 h 435"/>
              <a:gd name="T46" fmla="*/ 724 w 724"/>
              <a:gd name="T47" fmla="*/ 17 h 435"/>
              <a:gd name="T48" fmla="*/ 722 w 724"/>
              <a:gd name="T49" fmla="*/ 25 h 435"/>
              <a:gd name="T50" fmla="*/ 720 w 724"/>
              <a:gd name="T51" fmla="*/ 32 h 435"/>
              <a:gd name="T52" fmla="*/ 717 w 724"/>
              <a:gd name="T53" fmla="*/ 35 h 435"/>
              <a:gd name="T54" fmla="*/ 713 w 724"/>
              <a:gd name="T55" fmla="*/ 38 h 435"/>
              <a:gd name="T56" fmla="*/ 31 w 724"/>
              <a:gd name="T57" fmla="*/ 432 h 435"/>
              <a:gd name="T58" fmla="*/ 31 w 724"/>
              <a:gd name="T59" fmla="*/ 432 h 435"/>
              <a:gd name="T60" fmla="*/ 26 w 724"/>
              <a:gd name="T61" fmla="*/ 433 h 435"/>
              <a:gd name="T62" fmla="*/ 21 w 724"/>
              <a:gd name="T63" fmla="*/ 435 h 435"/>
              <a:gd name="T64" fmla="*/ 21 w 724"/>
              <a:gd name="T65"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4" h="435">
                <a:moveTo>
                  <a:pt x="21" y="435"/>
                </a:moveTo>
                <a:lnTo>
                  <a:pt x="21" y="435"/>
                </a:lnTo>
                <a:lnTo>
                  <a:pt x="15" y="433"/>
                </a:lnTo>
                <a:lnTo>
                  <a:pt x="11" y="432"/>
                </a:lnTo>
                <a:lnTo>
                  <a:pt x="7" y="429"/>
                </a:lnTo>
                <a:lnTo>
                  <a:pt x="2" y="423"/>
                </a:lnTo>
                <a:lnTo>
                  <a:pt x="2" y="423"/>
                </a:lnTo>
                <a:lnTo>
                  <a:pt x="1" y="420"/>
                </a:lnTo>
                <a:lnTo>
                  <a:pt x="0" y="416"/>
                </a:lnTo>
                <a:lnTo>
                  <a:pt x="1" y="408"/>
                </a:lnTo>
                <a:lnTo>
                  <a:pt x="4" y="401"/>
                </a:lnTo>
                <a:lnTo>
                  <a:pt x="7" y="398"/>
                </a:lnTo>
                <a:lnTo>
                  <a:pt x="11" y="395"/>
                </a:lnTo>
                <a:lnTo>
                  <a:pt x="693" y="1"/>
                </a:lnTo>
                <a:lnTo>
                  <a:pt x="693" y="1"/>
                </a:lnTo>
                <a:lnTo>
                  <a:pt x="696" y="0"/>
                </a:lnTo>
                <a:lnTo>
                  <a:pt x="700" y="0"/>
                </a:lnTo>
                <a:lnTo>
                  <a:pt x="708" y="0"/>
                </a:lnTo>
                <a:lnTo>
                  <a:pt x="715" y="3"/>
                </a:lnTo>
                <a:lnTo>
                  <a:pt x="718" y="5"/>
                </a:lnTo>
                <a:lnTo>
                  <a:pt x="721" y="10"/>
                </a:lnTo>
                <a:lnTo>
                  <a:pt x="721" y="10"/>
                </a:lnTo>
                <a:lnTo>
                  <a:pt x="722" y="14"/>
                </a:lnTo>
                <a:lnTo>
                  <a:pt x="724" y="17"/>
                </a:lnTo>
                <a:lnTo>
                  <a:pt x="722" y="25"/>
                </a:lnTo>
                <a:lnTo>
                  <a:pt x="720" y="32"/>
                </a:lnTo>
                <a:lnTo>
                  <a:pt x="717" y="35"/>
                </a:lnTo>
                <a:lnTo>
                  <a:pt x="713" y="38"/>
                </a:lnTo>
                <a:lnTo>
                  <a:pt x="31" y="432"/>
                </a:lnTo>
                <a:lnTo>
                  <a:pt x="31" y="432"/>
                </a:lnTo>
                <a:lnTo>
                  <a:pt x="26" y="433"/>
                </a:lnTo>
                <a:lnTo>
                  <a:pt x="21" y="435"/>
                </a:lnTo>
                <a:lnTo>
                  <a:pt x="21" y="43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12" name="Graphic 8">
            <a:extLst>
              <a:ext uri="{FF2B5EF4-FFF2-40B4-BE49-F238E27FC236}">
                <a16:creationId xmlns:a16="http://schemas.microsoft.com/office/drawing/2014/main" id="{261A694A-2B07-4829-A1CD-E62DDA8E4038}"/>
              </a:ext>
            </a:extLst>
          </p:cNvPr>
          <p:cNvGrpSpPr/>
          <p:nvPr/>
        </p:nvGrpSpPr>
        <p:grpSpPr>
          <a:xfrm>
            <a:off x="669397" y="1704246"/>
            <a:ext cx="880826" cy="576807"/>
            <a:chOff x="669397" y="1704246"/>
            <a:chExt cx="880826" cy="576807"/>
          </a:xfrm>
          <a:noFill/>
        </p:grpSpPr>
        <p:sp>
          <p:nvSpPr>
            <p:cNvPr id="22" name="Freeform: Shape 21">
              <a:extLst>
                <a:ext uri="{FF2B5EF4-FFF2-40B4-BE49-F238E27FC236}">
                  <a16:creationId xmlns:a16="http://schemas.microsoft.com/office/drawing/2014/main" id="{848C60FE-E2A6-4E8D-A1A6-0C6A0046FF3A}"/>
                </a:ext>
              </a:extLst>
            </p:cNvPr>
            <p:cNvSpPr/>
            <p:nvPr/>
          </p:nvSpPr>
          <p:spPr>
            <a:xfrm>
              <a:off x="677055" y="2054285"/>
              <a:ext cx="137072" cy="88554"/>
            </a:xfrm>
            <a:custGeom>
              <a:avLst/>
              <a:gdLst>
                <a:gd name="connsiteX0" fmla="*/ 53412 w 137072"/>
                <a:gd name="connsiteY0" fmla="*/ 88555 h 88554"/>
                <a:gd name="connsiteX1" fmla="*/ 0 w 137072"/>
                <a:gd name="connsiteY1" fmla="*/ 16190 h 88554"/>
                <a:gd name="connsiteX2" fmla="*/ 137073 w 137072"/>
                <a:gd name="connsiteY2" fmla="*/ 75537 h 88554"/>
              </a:gdLst>
              <a:ahLst/>
              <a:cxnLst>
                <a:cxn ang="0">
                  <a:pos x="connsiteX0" y="connsiteY0"/>
                </a:cxn>
                <a:cxn ang="0">
                  <a:pos x="connsiteX1" y="connsiteY1"/>
                </a:cxn>
                <a:cxn ang="0">
                  <a:pos x="connsiteX2" y="connsiteY2"/>
                </a:cxn>
              </a:cxnLst>
              <a:rect l="l" t="t" r="r" b="b"/>
              <a:pathLst>
                <a:path w="137072" h="88554">
                  <a:moveTo>
                    <a:pt x="53412" y="88555"/>
                  </a:moveTo>
                  <a:cubicBezTo>
                    <a:pt x="33311" y="78600"/>
                    <a:pt x="18187" y="55818"/>
                    <a:pt x="0" y="16190"/>
                  </a:cubicBezTo>
                  <a:cubicBezTo>
                    <a:pt x="48818" y="-18078"/>
                    <a:pt x="102422" y="2215"/>
                    <a:pt x="137073" y="75537"/>
                  </a:cubicBezTo>
                </a:path>
              </a:pathLst>
            </a:custGeom>
            <a:noFill/>
            <a:ln w="25400" cap="flat">
              <a:solidFill>
                <a:schemeClr val="bg1"/>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9F3C5A4-0138-469C-8B10-8DF2C4103B05}"/>
                </a:ext>
              </a:extLst>
            </p:cNvPr>
            <p:cNvSpPr/>
            <p:nvPr/>
          </p:nvSpPr>
          <p:spPr>
            <a:xfrm>
              <a:off x="724915" y="2194324"/>
              <a:ext cx="150090" cy="86729"/>
            </a:xfrm>
            <a:custGeom>
              <a:avLst/>
              <a:gdLst>
                <a:gd name="connsiteX0" fmla="*/ 150091 w 150090"/>
                <a:gd name="connsiteY0" fmla="*/ 48832 h 86729"/>
                <a:gd name="connsiteX1" fmla="*/ 0 w 150090"/>
                <a:gd name="connsiteY1" fmla="*/ 34091 h 86729"/>
                <a:gd name="connsiteX2" fmla="*/ 150091 w 150090"/>
                <a:gd name="connsiteY2" fmla="*/ 48832 h 86729"/>
              </a:gdLst>
              <a:ahLst/>
              <a:cxnLst>
                <a:cxn ang="0">
                  <a:pos x="connsiteX0" y="connsiteY0"/>
                </a:cxn>
                <a:cxn ang="0">
                  <a:pos x="connsiteX1" y="connsiteY1"/>
                </a:cxn>
                <a:cxn ang="0">
                  <a:pos x="connsiteX2" y="connsiteY2"/>
                </a:cxn>
              </a:cxnLst>
              <a:rect l="l" t="t" r="r" b="b"/>
              <a:pathLst>
                <a:path w="150090" h="86729">
                  <a:moveTo>
                    <a:pt x="150091" y="48832"/>
                  </a:moveTo>
                  <a:cubicBezTo>
                    <a:pt x="115631" y="88269"/>
                    <a:pt x="64516" y="115071"/>
                    <a:pt x="0" y="34091"/>
                  </a:cubicBezTo>
                  <a:cubicBezTo>
                    <a:pt x="42500" y="-14727"/>
                    <a:pt x="101464" y="-12238"/>
                    <a:pt x="150091" y="48832"/>
                  </a:cubicBezTo>
                  <a:close/>
                </a:path>
              </a:pathLst>
            </a:custGeom>
            <a:noFill/>
            <a:ln w="25400" cap="flat">
              <a:solidFill>
                <a:schemeClr val="bg1"/>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73EF222-84BF-43AD-8155-4047791EC033}"/>
                </a:ext>
              </a:extLst>
            </p:cNvPr>
            <p:cNvSpPr/>
            <p:nvPr/>
          </p:nvSpPr>
          <p:spPr>
            <a:xfrm>
              <a:off x="669397" y="1871833"/>
              <a:ext cx="114865" cy="126850"/>
            </a:xfrm>
            <a:custGeom>
              <a:avLst/>
              <a:gdLst>
                <a:gd name="connsiteX0" fmla="*/ 43457 w 114865"/>
                <a:gd name="connsiteY0" fmla="*/ 108855 h 126850"/>
                <a:gd name="connsiteX1" fmla="*/ 0 w 114865"/>
                <a:gd name="connsiteY1" fmla="*/ 308 h 126850"/>
                <a:gd name="connsiteX2" fmla="*/ 114865 w 114865"/>
                <a:gd name="connsiteY2" fmla="*/ 126851 h 126850"/>
              </a:gdLst>
              <a:ahLst/>
              <a:cxnLst>
                <a:cxn ang="0">
                  <a:pos x="connsiteX0" y="connsiteY0"/>
                </a:cxn>
                <a:cxn ang="0">
                  <a:pos x="connsiteX1" y="connsiteY1"/>
                </a:cxn>
                <a:cxn ang="0">
                  <a:pos x="connsiteX2" y="connsiteY2"/>
                </a:cxn>
              </a:cxnLst>
              <a:rect l="l" t="t" r="r" b="b"/>
              <a:pathLst>
                <a:path w="114865" h="126850">
                  <a:moveTo>
                    <a:pt x="43457" y="108855"/>
                  </a:moveTo>
                  <a:cubicBezTo>
                    <a:pt x="20676" y="91051"/>
                    <a:pt x="3446" y="58123"/>
                    <a:pt x="0" y="308"/>
                  </a:cubicBezTo>
                  <a:cubicBezTo>
                    <a:pt x="62985" y="-4287"/>
                    <a:pt x="109888" y="42808"/>
                    <a:pt x="114865" y="126851"/>
                  </a:cubicBezTo>
                </a:path>
              </a:pathLst>
            </a:custGeom>
            <a:noFill/>
            <a:ln w="25400" cap="flat">
              <a:solidFill>
                <a:schemeClr val="bg1"/>
              </a:soli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413B61-D7C7-4A29-9545-94719249EE75}"/>
                </a:ext>
              </a:extLst>
            </p:cNvPr>
            <p:cNvSpPr/>
            <p:nvPr/>
          </p:nvSpPr>
          <p:spPr>
            <a:xfrm>
              <a:off x="733276" y="1704246"/>
              <a:ext cx="83187" cy="165214"/>
            </a:xfrm>
            <a:custGeom>
              <a:avLst/>
              <a:gdLst>
                <a:gd name="connsiteX0" fmla="*/ 14421 w 83187"/>
                <a:gd name="connsiteY0" fmla="*/ 119077 h 165214"/>
                <a:gd name="connsiteX1" fmla="*/ 9826 w 83187"/>
                <a:gd name="connsiteY1" fmla="*/ 0 h 165214"/>
                <a:gd name="connsiteX2" fmla="*/ 75108 w 83187"/>
                <a:gd name="connsiteY2" fmla="*/ 165215 h 165214"/>
              </a:gdLst>
              <a:ahLst/>
              <a:cxnLst>
                <a:cxn ang="0">
                  <a:pos x="connsiteX0" y="connsiteY0"/>
                </a:cxn>
                <a:cxn ang="0">
                  <a:pos x="connsiteX1" y="connsiteY1"/>
                </a:cxn>
                <a:cxn ang="0">
                  <a:pos x="connsiteX2" y="connsiteY2"/>
                </a:cxn>
              </a:cxnLst>
              <a:rect l="l" t="t" r="r" b="b"/>
              <a:pathLst>
                <a:path w="83187" h="165214">
                  <a:moveTo>
                    <a:pt x="14421" y="119077"/>
                  </a:moveTo>
                  <a:cubicBezTo>
                    <a:pt x="-1086" y="93232"/>
                    <a:pt x="-6255" y="55518"/>
                    <a:pt x="9826" y="0"/>
                  </a:cubicBezTo>
                  <a:cubicBezTo>
                    <a:pt x="70131" y="21633"/>
                    <a:pt x="98273" y="85000"/>
                    <a:pt x="75108" y="165215"/>
                  </a:cubicBezTo>
                </a:path>
              </a:pathLst>
            </a:custGeom>
            <a:noFill/>
            <a:ln w="25400" cap="flat">
              <a:solidFill>
                <a:schemeClr val="bg1"/>
              </a:solid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6A8D324-9E66-4C7E-828C-E97D9AF0FC75}"/>
                </a:ext>
              </a:extLst>
            </p:cNvPr>
            <p:cNvSpPr/>
            <p:nvPr/>
          </p:nvSpPr>
          <p:spPr>
            <a:xfrm>
              <a:off x="842652" y="1772208"/>
              <a:ext cx="133052" cy="443380"/>
            </a:xfrm>
            <a:custGeom>
              <a:avLst/>
              <a:gdLst>
                <a:gd name="connsiteX0" fmla="*/ 133052 w 133052"/>
                <a:gd name="connsiteY0" fmla="*/ 443380 h 443380"/>
                <a:gd name="connsiteX1" fmla="*/ 0 w 133052"/>
                <a:gd name="connsiteY1" fmla="*/ 221690 h 443380"/>
                <a:gd name="connsiteX2" fmla="*/ 133052 w 133052"/>
                <a:gd name="connsiteY2" fmla="*/ 0 h 443380"/>
              </a:gdLst>
              <a:ahLst/>
              <a:cxnLst>
                <a:cxn ang="0">
                  <a:pos x="connsiteX0" y="connsiteY0"/>
                </a:cxn>
                <a:cxn ang="0">
                  <a:pos x="connsiteX1" y="connsiteY1"/>
                </a:cxn>
                <a:cxn ang="0">
                  <a:pos x="connsiteX2" y="connsiteY2"/>
                </a:cxn>
              </a:cxnLst>
              <a:rect l="l" t="t" r="r" b="b"/>
              <a:pathLst>
                <a:path w="133052" h="443380">
                  <a:moveTo>
                    <a:pt x="133052" y="443380"/>
                  </a:moveTo>
                  <a:cubicBezTo>
                    <a:pt x="53987" y="401071"/>
                    <a:pt x="0" y="317603"/>
                    <a:pt x="0" y="221690"/>
                  </a:cubicBezTo>
                  <a:cubicBezTo>
                    <a:pt x="0" y="125586"/>
                    <a:pt x="53795" y="42309"/>
                    <a:pt x="133052" y="0"/>
                  </a:cubicBezTo>
                </a:path>
              </a:pathLst>
            </a:custGeom>
            <a:noFill/>
            <a:ln w="25400" cap="flat">
              <a:solidFill>
                <a:schemeClr val="bg1"/>
              </a:solid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8463CB2-B1F6-4FAD-936E-5D591AA94BE4}"/>
                </a:ext>
              </a:extLst>
            </p:cNvPr>
            <p:cNvSpPr/>
            <p:nvPr/>
          </p:nvSpPr>
          <p:spPr>
            <a:xfrm>
              <a:off x="1244681" y="1772208"/>
              <a:ext cx="133052" cy="443380"/>
            </a:xfrm>
            <a:custGeom>
              <a:avLst/>
              <a:gdLst>
                <a:gd name="connsiteX0" fmla="*/ 0 w 133052"/>
                <a:gd name="connsiteY0" fmla="*/ 443380 h 443380"/>
                <a:gd name="connsiteX1" fmla="*/ 133052 w 133052"/>
                <a:gd name="connsiteY1" fmla="*/ 221690 h 443380"/>
                <a:gd name="connsiteX2" fmla="*/ 0 w 133052"/>
                <a:gd name="connsiteY2" fmla="*/ 0 h 443380"/>
              </a:gdLst>
              <a:ahLst/>
              <a:cxnLst>
                <a:cxn ang="0">
                  <a:pos x="connsiteX0" y="connsiteY0"/>
                </a:cxn>
                <a:cxn ang="0">
                  <a:pos x="connsiteX1" y="connsiteY1"/>
                </a:cxn>
                <a:cxn ang="0">
                  <a:pos x="connsiteX2" y="connsiteY2"/>
                </a:cxn>
              </a:cxnLst>
              <a:rect l="l" t="t" r="r" b="b"/>
              <a:pathLst>
                <a:path w="133052" h="443380">
                  <a:moveTo>
                    <a:pt x="0" y="443380"/>
                  </a:moveTo>
                  <a:cubicBezTo>
                    <a:pt x="79066" y="401071"/>
                    <a:pt x="133052" y="317603"/>
                    <a:pt x="133052" y="221690"/>
                  </a:cubicBezTo>
                  <a:cubicBezTo>
                    <a:pt x="133052" y="125586"/>
                    <a:pt x="79257" y="42309"/>
                    <a:pt x="0" y="0"/>
                  </a:cubicBezTo>
                </a:path>
              </a:pathLst>
            </a:custGeom>
            <a:noFill/>
            <a:ln w="25400" cap="flat">
              <a:solidFill>
                <a:schemeClr val="bg1"/>
              </a:solid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2874CC0A-5057-4519-B446-7D1643EA805B}"/>
                </a:ext>
              </a:extLst>
            </p:cNvPr>
            <p:cNvSpPr/>
            <p:nvPr/>
          </p:nvSpPr>
          <p:spPr>
            <a:xfrm>
              <a:off x="1405493" y="2054285"/>
              <a:ext cx="137072" cy="88554"/>
            </a:xfrm>
            <a:custGeom>
              <a:avLst/>
              <a:gdLst>
                <a:gd name="connsiteX0" fmla="*/ 83660 w 137072"/>
                <a:gd name="connsiteY0" fmla="*/ 88555 h 88554"/>
                <a:gd name="connsiteX1" fmla="*/ 137073 w 137072"/>
                <a:gd name="connsiteY1" fmla="*/ 16190 h 88554"/>
                <a:gd name="connsiteX2" fmla="*/ 0 w 137072"/>
                <a:gd name="connsiteY2" fmla="*/ 75537 h 88554"/>
              </a:gdLst>
              <a:ahLst/>
              <a:cxnLst>
                <a:cxn ang="0">
                  <a:pos x="connsiteX0" y="connsiteY0"/>
                </a:cxn>
                <a:cxn ang="0">
                  <a:pos x="connsiteX1" y="connsiteY1"/>
                </a:cxn>
                <a:cxn ang="0">
                  <a:pos x="connsiteX2" y="connsiteY2"/>
                </a:cxn>
              </a:cxnLst>
              <a:rect l="l" t="t" r="r" b="b"/>
              <a:pathLst>
                <a:path w="137072" h="88554">
                  <a:moveTo>
                    <a:pt x="83660" y="88555"/>
                  </a:moveTo>
                  <a:cubicBezTo>
                    <a:pt x="103762" y="78600"/>
                    <a:pt x="118886" y="55818"/>
                    <a:pt x="137073" y="16190"/>
                  </a:cubicBezTo>
                  <a:cubicBezTo>
                    <a:pt x="88255" y="-18078"/>
                    <a:pt x="34651" y="2215"/>
                    <a:pt x="0" y="75537"/>
                  </a:cubicBezTo>
                </a:path>
              </a:pathLst>
            </a:custGeom>
            <a:noFill/>
            <a:ln w="25400" cap="flat">
              <a:solidFill>
                <a:schemeClr val="bg1"/>
              </a:solid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0CCAAE88-5BE3-4799-842B-236547E3A1B5}"/>
                </a:ext>
              </a:extLst>
            </p:cNvPr>
            <p:cNvSpPr/>
            <p:nvPr/>
          </p:nvSpPr>
          <p:spPr>
            <a:xfrm>
              <a:off x="1344805" y="2194324"/>
              <a:ext cx="150090" cy="86729"/>
            </a:xfrm>
            <a:custGeom>
              <a:avLst/>
              <a:gdLst>
                <a:gd name="connsiteX0" fmla="*/ 0 w 150090"/>
                <a:gd name="connsiteY0" fmla="*/ 48832 h 86729"/>
                <a:gd name="connsiteX1" fmla="*/ 150091 w 150090"/>
                <a:gd name="connsiteY1" fmla="*/ 34091 h 86729"/>
                <a:gd name="connsiteX2" fmla="*/ 0 w 150090"/>
                <a:gd name="connsiteY2" fmla="*/ 48832 h 86729"/>
              </a:gdLst>
              <a:ahLst/>
              <a:cxnLst>
                <a:cxn ang="0">
                  <a:pos x="connsiteX0" y="connsiteY0"/>
                </a:cxn>
                <a:cxn ang="0">
                  <a:pos x="connsiteX1" y="connsiteY1"/>
                </a:cxn>
                <a:cxn ang="0">
                  <a:pos x="connsiteX2" y="connsiteY2"/>
                </a:cxn>
              </a:cxnLst>
              <a:rect l="l" t="t" r="r" b="b"/>
              <a:pathLst>
                <a:path w="150090" h="86729">
                  <a:moveTo>
                    <a:pt x="0" y="48832"/>
                  </a:moveTo>
                  <a:cubicBezTo>
                    <a:pt x="34460" y="88269"/>
                    <a:pt x="85575" y="115071"/>
                    <a:pt x="150091" y="34091"/>
                  </a:cubicBezTo>
                  <a:cubicBezTo>
                    <a:pt x="107399" y="-14727"/>
                    <a:pt x="48435" y="-12238"/>
                    <a:pt x="0" y="48832"/>
                  </a:cubicBezTo>
                  <a:close/>
                </a:path>
              </a:pathLst>
            </a:custGeom>
            <a:noFill/>
            <a:ln w="25400" cap="flat">
              <a:solidFill>
                <a:schemeClr val="bg1"/>
              </a:solid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E9872963-EA59-4E85-8FE7-28A92973A410}"/>
                </a:ext>
              </a:extLst>
            </p:cNvPr>
            <p:cNvSpPr/>
            <p:nvPr/>
          </p:nvSpPr>
          <p:spPr>
            <a:xfrm>
              <a:off x="1435358" y="1871833"/>
              <a:ext cx="114865" cy="126850"/>
            </a:xfrm>
            <a:custGeom>
              <a:avLst/>
              <a:gdLst>
                <a:gd name="connsiteX0" fmla="*/ 71408 w 114865"/>
                <a:gd name="connsiteY0" fmla="*/ 108855 h 126850"/>
                <a:gd name="connsiteX1" fmla="*/ 114865 w 114865"/>
                <a:gd name="connsiteY1" fmla="*/ 308 h 126850"/>
                <a:gd name="connsiteX2" fmla="*/ 0 w 114865"/>
                <a:gd name="connsiteY2" fmla="*/ 126851 h 126850"/>
              </a:gdLst>
              <a:ahLst/>
              <a:cxnLst>
                <a:cxn ang="0">
                  <a:pos x="connsiteX0" y="connsiteY0"/>
                </a:cxn>
                <a:cxn ang="0">
                  <a:pos x="connsiteX1" y="connsiteY1"/>
                </a:cxn>
                <a:cxn ang="0">
                  <a:pos x="connsiteX2" y="connsiteY2"/>
                </a:cxn>
              </a:cxnLst>
              <a:rect l="l" t="t" r="r" b="b"/>
              <a:pathLst>
                <a:path w="114865" h="126850">
                  <a:moveTo>
                    <a:pt x="71408" y="108855"/>
                  </a:moveTo>
                  <a:cubicBezTo>
                    <a:pt x="94190" y="91051"/>
                    <a:pt x="111419" y="58123"/>
                    <a:pt x="114865" y="308"/>
                  </a:cubicBezTo>
                  <a:cubicBezTo>
                    <a:pt x="51881" y="-4287"/>
                    <a:pt x="4977" y="42808"/>
                    <a:pt x="0" y="126851"/>
                  </a:cubicBezTo>
                </a:path>
              </a:pathLst>
            </a:custGeom>
            <a:noFill/>
            <a:ln w="25400" cap="flat">
              <a:solidFill>
                <a:schemeClr val="bg1"/>
              </a:solid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9BB826D-8B52-4AF9-9FFC-5A9431166350}"/>
                </a:ext>
              </a:extLst>
            </p:cNvPr>
            <p:cNvSpPr/>
            <p:nvPr/>
          </p:nvSpPr>
          <p:spPr>
            <a:xfrm>
              <a:off x="1403156" y="1704246"/>
              <a:ext cx="83187" cy="165214"/>
            </a:xfrm>
            <a:custGeom>
              <a:avLst/>
              <a:gdLst>
                <a:gd name="connsiteX0" fmla="*/ 68767 w 83187"/>
                <a:gd name="connsiteY0" fmla="*/ 119077 h 165214"/>
                <a:gd name="connsiteX1" fmla="*/ 73361 w 83187"/>
                <a:gd name="connsiteY1" fmla="*/ 0 h 165214"/>
                <a:gd name="connsiteX2" fmla="*/ 8079 w 83187"/>
                <a:gd name="connsiteY2" fmla="*/ 165215 h 165214"/>
              </a:gdLst>
              <a:ahLst/>
              <a:cxnLst>
                <a:cxn ang="0">
                  <a:pos x="connsiteX0" y="connsiteY0"/>
                </a:cxn>
                <a:cxn ang="0">
                  <a:pos x="connsiteX1" y="connsiteY1"/>
                </a:cxn>
                <a:cxn ang="0">
                  <a:pos x="connsiteX2" y="connsiteY2"/>
                </a:cxn>
              </a:cxnLst>
              <a:rect l="l" t="t" r="r" b="b"/>
              <a:pathLst>
                <a:path w="83187" h="165214">
                  <a:moveTo>
                    <a:pt x="68767" y="119077"/>
                  </a:moveTo>
                  <a:cubicBezTo>
                    <a:pt x="84273" y="93232"/>
                    <a:pt x="89442" y="55518"/>
                    <a:pt x="73361" y="0"/>
                  </a:cubicBezTo>
                  <a:cubicBezTo>
                    <a:pt x="13057" y="21633"/>
                    <a:pt x="-15085" y="85000"/>
                    <a:pt x="8079" y="165215"/>
                  </a:cubicBezTo>
                </a:path>
              </a:pathLst>
            </a:custGeom>
            <a:noFill/>
            <a:ln w="25400" cap="flat">
              <a:solidFill>
                <a:schemeClr val="bg1"/>
              </a:solid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CD939589-DBE9-44BF-936F-7EA6EA43B46D}"/>
                </a:ext>
              </a:extLst>
            </p:cNvPr>
            <p:cNvSpPr/>
            <p:nvPr/>
          </p:nvSpPr>
          <p:spPr>
            <a:xfrm>
              <a:off x="1071617" y="1991409"/>
              <a:ext cx="57432" cy="19144"/>
            </a:xfrm>
            <a:custGeom>
              <a:avLst/>
              <a:gdLst>
                <a:gd name="connsiteX0" fmla="*/ 57433 w 57432"/>
                <a:gd name="connsiteY0" fmla="*/ 0 h 19144"/>
                <a:gd name="connsiteX1" fmla="*/ 0 w 57432"/>
                <a:gd name="connsiteY1" fmla="*/ 0 h 19144"/>
              </a:gdLst>
              <a:ahLst/>
              <a:cxnLst>
                <a:cxn ang="0">
                  <a:pos x="connsiteX0" y="connsiteY0"/>
                </a:cxn>
                <a:cxn ang="0">
                  <a:pos x="connsiteX1" y="connsiteY1"/>
                </a:cxn>
              </a:cxnLst>
              <a:rect l="l" t="t" r="r" b="b"/>
              <a:pathLst>
                <a:path w="57432" h="19144">
                  <a:moveTo>
                    <a:pt x="57433" y="0"/>
                  </a:moveTo>
                  <a:lnTo>
                    <a:pt x="0" y="0"/>
                  </a:lnTo>
                </a:path>
              </a:pathLst>
            </a:custGeom>
            <a:ln w="25400" cap="flat">
              <a:solidFill>
                <a:schemeClr val="accent5"/>
              </a:solid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062A9E90-716F-4B00-9AB4-7AD8ADF3ED1E}"/>
                </a:ext>
              </a:extLst>
            </p:cNvPr>
            <p:cNvSpPr/>
            <p:nvPr/>
          </p:nvSpPr>
          <p:spPr>
            <a:xfrm>
              <a:off x="1071617" y="1914832"/>
              <a:ext cx="76576" cy="153153"/>
            </a:xfrm>
            <a:custGeom>
              <a:avLst/>
              <a:gdLst>
                <a:gd name="connsiteX0" fmla="*/ 76577 w 76576"/>
                <a:gd name="connsiteY0" fmla="*/ 0 h 153153"/>
                <a:gd name="connsiteX1" fmla="*/ 0 w 76576"/>
                <a:gd name="connsiteY1" fmla="*/ 0 h 153153"/>
                <a:gd name="connsiteX2" fmla="*/ 0 w 76576"/>
                <a:gd name="connsiteY2" fmla="*/ 153154 h 153153"/>
                <a:gd name="connsiteX3" fmla="*/ 76577 w 76576"/>
                <a:gd name="connsiteY3" fmla="*/ 153154 h 153153"/>
              </a:gdLst>
              <a:ahLst/>
              <a:cxnLst>
                <a:cxn ang="0">
                  <a:pos x="connsiteX0" y="connsiteY0"/>
                </a:cxn>
                <a:cxn ang="0">
                  <a:pos x="connsiteX1" y="connsiteY1"/>
                </a:cxn>
                <a:cxn ang="0">
                  <a:pos x="connsiteX2" y="connsiteY2"/>
                </a:cxn>
                <a:cxn ang="0">
                  <a:pos x="connsiteX3" y="connsiteY3"/>
                </a:cxn>
              </a:cxnLst>
              <a:rect l="l" t="t" r="r" b="b"/>
              <a:pathLst>
                <a:path w="76576" h="153153">
                  <a:moveTo>
                    <a:pt x="76577" y="0"/>
                  </a:moveTo>
                  <a:lnTo>
                    <a:pt x="0" y="0"/>
                  </a:lnTo>
                  <a:lnTo>
                    <a:pt x="0" y="153154"/>
                  </a:lnTo>
                  <a:lnTo>
                    <a:pt x="76577" y="153154"/>
                  </a:lnTo>
                </a:path>
              </a:pathLst>
            </a:custGeom>
            <a:noFill/>
            <a:ln w="25400" cap="flat">
              <a:solidFill>
                <a:schemeClr val="accent5"/>
              </a:solid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14448063-6716-4A49-84D1-455A2CB7B7EC}"/>
                </a:ext>
              </a:extLst>
            </p:cNvPr>
            <p:cNvSpPr/>
            <p:nvPr/>
          </p:nvSpPr>
          <p:spPr>
            <a:xfrm>
              <a:off x="918463" y="1895688"/>
              <a:ext cx="95721" cy="191442"/>
            </a:xfrm>
            <a:custGeom>
              <a:avLst/>
              <a:gdLst>
                <a:gd name="connsiteX0" fmla="*/ 0 w 95721"/>
                <a:gd name="connsiteY0" fmla="*/ 191442 h 191442"/>
                <a:gd name="connsiteX1" fmla="*/ 0 w 95721"/>
                <a:gd name="connsiteY1" fmla="*/ 19144 h 191442"/>
                <a:gd name="connsiteX2" fmla="*/ 13592 w 95721"/>
                <a:gd name="connsiteY2" fmla="*/ 19144 h 191442"/>
                <a:gd name="connsiteX3" fmla="*/ 81937 w 95721"/>
                <a:gd name="connsiteY3" fmla="*/ 172298 h 191442"/>
                <a:gd name="connsiteX4" fmla="*/ 95721 w 95721"/>
                <a:gd name="connsiteY4" fmla="*/ 172298 h 191442"/>
                <a:gd name="connsiteX5" fmla="*/ 95721 w 95721"/>
                <a:gd name="connsiteY5" fmla="*/ 0 h 19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721" h="191442">
                  <a:moveTo>
                    <a:pt x="0" y="191442"/>
                  </a:moveTo>
                  <a:lnTo>
                    <a:pt x="0" y="19144"/>
                  </a:lnTo>
                  <a:lnTo>
                    <a:pt x="13592" y="19144"/>
                  </a:lnTo>
                  <a:lnTo>
                    <a:pt x="81937" y="172298"/>
                  </a:lnTo>
                  <a:lnTo>
                    <a:pt x="95721" y="172298"/>
                  </a:lnTo>
                  <a:lnTo>
                    <a:pt x="95721" y="0"/>
                  </a:lnTo>
                </a:path>
              </a:pathLst>
            </a:custGeom>
            <a:noFill/>
            <a:ln w="25400" cap="flat">
              <a:solidFill>
                <a:schemeClr val="accent5"/>
              </a:solid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7D52F60-ADF7-4D79-AF9C-9502175264FF}"/>
                </a:ext>
              </a:extLst>
            </p:cNvPr>
            <p:cNvSpPr/>
            <p:nvPr/>
          </p:nvSpPr>
          <p:spPr>
            <a:xfrm>
              <a:off x="1186483" y="1895688"/>
              <a:ext cx="114865" cy="172297"/>
            </a:xfrm>
            <a:custGeom>
              <a:avLst/>
              <a:gdLst>
                <a:gd name="connsiteX0" fmla="*/ 114865 w 114865"/>
                <a:gd name="connsiteY0" fmla="*/ 0 h 172297"/>
                <a:gd name="connsiteX1" fmla="*/ 114865 w 114865"/>
                <a:gd name="connsiteY1" fmla="*/ 18378 h 172297"/>
                <a:gd name="connsiteX2" fmla="*/ 114865 w 114865"/>
                <a:gd name="connsiteY2" fmla="*/ 172298 h 172297"/>
                <a:gd name="connsiteX3" fmla="*/ 100507 w 114865"/>
                <a:gd name="connsiteY3" fmla="*/ 172298 h 172297"/>
                <a:gd name="connsiteX4" fmla="*/ 57433 w 114865"/>
                <a:gd name="connsiteY4" fmla="*/ 92467 h 172297"/>
                <a:gd name="connsiteX5" fmla="*/ 14358 w 114865"/>
                <a:gd name="connsiteY5" fmla="*/ 172298 h 172297"/>
                <a:gd name="connsiteX6" fmla="*/ 0 w 114865"/>
                <a:gd name="connsiteY6" fmla="*/ 172298 h 172297"/>
                <a:gd name="connsiteX7" fmla="*/ 0 w 114865"/>
                <a:gd name="connsiteY7" fmla="*/ 18378 h 172297"/>
                <a:gd name="connsiteX8" fmla="*/ 0 w 114865"/>
                <a:gd name="connsiteY8" fmla="*/ 0 h 1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65" h="172297">
                  <a:moveTo>
                    <a:pt x="114865" y="0"/>
                  </a:moveTo>
                  <a:lnTo>
                    <a:pt x="114865" y="18378"/>
                  </a:lnTo>
                  <a:lnTo>
                    <a:pt x="114865" y="172298"/>
                  </a:lnTo>
                  <a:lnTo>
                    <a:pt x="100507" y="172298"/>
                  </a:lnTo>
                  <a:lnTo>
                    <a:pt x="57433" y="92467"/>
                  </a:lnTo>
                  <a:lnTo>
                    <a:pt x="14358" y="172298"/>
                  </a:lnTo>
                  <a:lnTo>
                    <a:pt x="0" y="172298"/>
                  </a:lnTo>
                  <a:lnTo>
                    <a:pt x="0" y="18378"/>
                  </a:lnTo>
                  <a:lnTo>
                    <a:pt x="0" y="0"/>
                  </a:lnTo>
                </a:path>
              </a:pathLst>
            </a:custGeom>
            <a:noFill/>
            <a:ln w="25400" cap="flat">
              <a:solidFill>
                <a:schemeClr val="accent5"/>
              </a:solidFill>
              <a:prstDash val="solid"/>
              <a:miter/>
            </a:ln>
          </p:spPr>
          <p:txBody>
            <a:bodyPr rtlCol="0" anchor="ctr"/>
            <a:lstStyle/>
            <a:p>
              <a:endParaRPr lang="en-US"/>
            </a:p>
          </p:txBody>
        </p:sp>
      </p:grpSp>
      <p:sp>
        <p:nvSpPr>
          <p:cNvPr id="82" name="Text Placeholder 37">
            <a:extLst>
              <a:ext uri="{FF2B5EF4-FFF2-40B4-BE49-F238E27FC236}">
                <a16:creationId xmlns:a16="http://schemas.microsoft.com/office/drawing/2014/main" id="{A6BB466C-263B-4284-A84A-4A4E74698C08}"/>
              </a:ext>
            </a:extLst>
          </p:cNvPr>
          <p:cNvSpPr txBox="1">
            <a:spLocks/>
          </p:cNvSpPr>
          <p:nvPr/>
        </p:nvSpPr>
        <p:spPr>
          <a:xfrm>
            <a:off x="659039" y="661101"/>
            <a:ext cx="1437388" cy="380674"/>
          </a:xfrm>
          <a:prstGeom prst="rect">
            <a:avLst/>
          </a:prstGeom>
        </p:spPr>
        <p:txBody>
          <a:bodyPr/>
          <a:lst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14378">
              <a:buNone/>
              <a:defRPr/>
            </a:pPr>
            <a:r>
              <a:rPr lang="en-US" sz="1600" b="1">
                <a:solidFill>
                  <a:srgbClr val="003466"/>
                </a:solidFill>
                <a:latin typeface="Calibri Light" panose="020F0302020204030204" pitchFamily="34" charset="0"/>
                <a:cs typeface="Calibri Light" panose="020F0302020204030204" pitchFamily="34" charset="0"/>
              </a:rPr>
              <a:t>ACQUISITIONS</a:t>
            </a:r>
          </a:p>
        </p:txBody>
      </p:sp>
      <p:grpSp>
        <p:nvGrpSpPr>
          <p:cNvPr id="84" name="Group 15">
            <a:extLst>
              <a:ext uri="{FF2B5EF4-FFF2-40B4-BE49-F238E27FC236}">
                <a16:creationId xmlns:a16="http://schemas.microsoft.com/office/drawing/2014/main" id="{56D314E6-A21E-4A3B-A7A1-6F60BAC74CBC}"/>
              </a:ext>
            </a:extLst>
          </p:cNvPr>
          <p:cNvGrpSpPr>
            <a:grpSpLocks noChangeAspect="1"/>
          </p:cNvGrpSpPr>
          <p:nvPr/>
        </p:nvGrpSpPr>
        <p:grpSpPr bwMode="auto">
          <a:xfrm>
            <a:off x="282651" y="619841"/>
            <a:ext cx="394404" cy="384140"/>
            <a:chOff x="-749" y="842"/>
            <a:chExt cx="1345" cy="1310"/>
          </a:xfrm>
          <a:solidFill>
            <a:schemeClr val="accent1"/>
          </a:solidFill>
        </p:grpSpPr>
        <p:sp>
          <p:nvSpPr>
            <p:cNvPr id="85" name="Freeform 16">
              <a:extLst>
                <a:ext uri="{FF2B5EF4-FFF2-40B4-BE49-F238E27FC236}">
                  <a16:creationId xmlns:a16="http://schemas.microsoft.com/office/drawing/2014/main" id="{C89730A6-D13C-4DC8-AA6E-B0BDB8DFDA61}"/>
                </a:ext>
              </a:extLst>
            </p:cNvPr>
            <p:cNvSpPr>
              <a:spLocks/>
            </p:cNvSpPr>
            <p:nvPr/>
          </p:nvSpPr>
          <p:spPr bwMode="auto">
            <a:xfrm>
              <a:off x="-619" y="842"/>
              <a:ext cx="623" cy="518"/>
            </a:xfrm>
            <a:custGeom>
              <a:avLst/>
              <a:gdLst>
                <a:gd name="T0" fmla="*/ 146 w 623"/>
                <a:gd name="T1" fmla="*/ 518 h 518"/>
                <a:gd name="T2" fmla="*/ 0 w 623"/>
                <a:gd name="T3" fmla="*/ 516 h 518"/>
                <a:gd name="T4" fmla="*/ 0 w 623"/>
                <a:gd name="T5" fmla="*/ 70 h 518"/>
                <a:gd name="T6" fmla="*/ 166 w 623"/>
                <a:gd name="T7" fmla="*/ 70 h 518"/>
                <a:gd name="T8" fmla="*/ 166 w 623"/>
                <a:gd name="T9" fmla="*/ 70 h 518"/>
                <a:gd name="T10" fmla="*/ 182 w 623"/>
                <a:gd name="T11" fmla="*/ 56 h 518"/>
                <a:gd name="T12" fmla="*/ 200 w 623"/>
                <a:gd name="T13" fmla="*/ 44 h 518"/>
                <a:gd name="T14" fmla="*/ 218 w 623"/>
                <a:gd name="T15" fmla="*/ 32 h 518"/>
                <a:gd name="T16" fmla="*/ 240 w 623"/>
                <a:gd name="T17" fmla="*/ 22 h 518"/>
                <a:gd name="T18" fmla="*/ 262 w 623"/>
                <a:gd name="T19" fmla="*/ 12 h 518"/>
                <a:gd name="T20" fmla="*/ 286 w 623"/>
                <a:gd name="T21" fmla="*/ 6 h 518"/>
                <a:gd name="T22" fmla="*/ 310 w 623"/>
                <a:gd name="T23" fmla="*/ 2 h 518"/>
                <a:gd name="T24" fmla="*/ 336 w 623"/>
                <a:gd name="T25" fmla="*/ 0 h 518"/>
                <a:gd name="T26" fmla="*/ 538 w 623"/>
                <a:gd name="T27" fmla="*/ 0 h 518"/>
                <a:gd name="T28" fmla="*/ 538 w 623"/>
                <a:gd name="T29" fmla="*/ 0 h 518"/>
                <a:gd name="T30" fmla="*/ 553 w 623"/>
                <a:gd name="T31" fmla="*/ 0 h 518"/>
                <a:gd name="T32" fmla="*/ 567 w 623"/>
                <a:gd name="T33" fmla="*/ 2 h 518"/>
                <a:gd name="T34" fmla="*/ 581 w 623"/>
                <a:gd name="T35" fmla="*/ 6 h 518"/>
                <a:gd name="T36" fmla="*/ 591 w 623"/>
                <a:gd name="T37" fmla="*/ 10 h 518"/>
                <a:gd name="T38" fmla="*/ 601 w 623"/>
                <a:gd name="T39" fmla="*/ 16 h 518"/>
                <a:gd name="T40" fmla="*/ 609 w 623"/>
                <a:gd name="T41" fmla="*/ 22 h 518"/>
                <a:gd name="T42" fmla="*/ 617 w 623"/>
                <a:gd name="T43" fmla="*/ 32 h 518"/>
                <a:gd name="T44" fmla="*/ 623 w 623"/>
                <a:gd name="T45" fmla="*/ 40 h 518"/>
                <a:gd name="T46" fmla="*/ 589 w 623"/>
                <a:gd name="T47" fmla="*/ 58 h 518"/>
                <a:gd name="T48" fmla="*/ 589 w 623"/>
                <a:gd name="T49" fmla="*/ 58 h 518"/>
                <a:gd name="T50" fmla="*/ 585 w 623"/>
                <a:gd name="T51" fmla="*/ 50 h 518"/>
                <a:gd name="T52" fmla="*/ 575 w 623"/>
                <a:gd name="T53" fmla="*/ 44 h 518"/>
                <a:gd name="T54" fmla="*/ 561 w 623"/>
                <a:gd name="T55" fmla="*/ 38 h 518"/>
                <a:gd name="T56" fmla="*/ 538 w 623"/>
                <a:gd name="T57" fmla="*/ 36 h 518"/>
                <a:gd name="T58" fmla="*/ 336 w 623"/>
                <a:gd name="T59" fmla="*/ 36 h 518"/>
                <a:gd name="T60" fmla="*/ 336 w 623"/>
                <a:gd name="T61" fmla="*/ 36 h 518"/>
                <a:gd name="T62" fmla="*/ 308 w 623"/>
                <a:gd name="T63" fmla="*/ 40 h 518"/>
                <a:gd name="T64" fmla="*/ 282 w 623"/>
                <a:gd name="T65" fmla="*/ 46 h 518"/>
                <a:gd name="T66" fmla="*/ 258 w 623"/>
                <a:gd name="T67" fmla="*/ 54 h 518"/>
                <a:gd name="T68" fmla="*/ 236 w 623"/>
                <a:gd name="T69" fmla="*/ 66 h 518"/>
                <a:gd name="T70" fmla="*/ 218 w 623"/>
                <a:gd name="T71" fmla="*/ 76 h 518"/>
                <a:gd name="T72" fmla="*/ 204 w 623"/>
                <a:gd name="T73" fmla="*/ 86 h 518"/>
                <a:gd name="T74" fmla="*/ 186 w 623"/>
                <a:gd name="T75" fmla="*/ 102 h 518"/>
                <a:gd name="T76" fmla="*/ 180 w 623"/>
                <a:gd name="T77" fmla="*/ 106 h 518"/>
                <a:gd name="T78" fmla="*/ 38 w 623"/>
                <a:gd name="T79" fmla="*/ 106 h 518"/>
                <a:gd name="T80" fmla="*/ 38 w 623"/>
                <a:gd name="T81" fmla="*/ 480 h 518"/>
                <a:gd name="T82" fmla="*/ 146 w 623"/>
                <a:gd name="T83" fmla="*/ 480 h 518"/>
                <a:gd name="T84" fmla="*/ 146 w 623"/>
                <a:gd name="T85" fmla="*/ 51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3" h="518">
                  <a:moveTo>
                    <a:pt x="146" y="518"/>
                  </a:moveTo>
                  <a:lnTo>
                    <a:pt x="0" y="516"/>
                  </a:lnTo>
                  <a:lnTo>
                    <a:pt x="0" y="70"/>
                  </a:lnTo>
                  <a:lnTo>
                    <a:pt x="166" y="70"/>
                  </a:lnTo>
                  <a:lnTo>
                    <a:pt x="166" y="70"/>
                  </a:lnTo>
                  <a:lnTo>
                    <a:pt x="182" y="56"/>
                  </a:lnTo>
                  <a:lnTo>
                    <a:pt x="200" y="44"/>
                  </a:lnTo>
                  <a:lnTo>
                    <a:pt x="218" y="32"/>
                  </a:lnTo>
                  <a:lnTo>
                    <a:pt x="240" y="22"/>
                  </a:lnTo>
                  <a:lnTo>
                    <a:pt x="262" y="12"/>
                  </a:lnTo>
                  <a:lnTo>
                    <a:pt x="286" y="6"/>
                  </a:lnTo>
                  <a:lnTo>
                    <a:pt x="310" y="2"/>
                  </a:lnTo>
                  <a:lnTo>
                    <a:pt x="336" y="0"/>
                  </a:lnTo>
                  <a:lnTo>
                    <a:pt x="538" y="0"/>
                  </a:lnTo>
                  <a:lnTo>
                    <a:pt x="538" y="0"/>
                  </a:lnTo>
                  <a:lnTo>
                    <a:pt x="553" y="0"/>
                  </a:lnTo>
                  <a:lnTo>
                    <a:pt x="567" y="2"/>
                  </a:lnTo>
                  <a:lnTo>
                    <a:pt x="581" y="6"/>
                  </a:lnTo>
                  <a:lnTo>
                    <a:pt x="591" y="10"/>
                  </a:lnTo>
                  <a:lnTo>
                    <a:pt x="601" y="16"/>
                  </a:lnTo>
                  <a:lnTo>
                    <a:pt x="609" y="22"/>
                  </a:lnTo>
                  <a:lnTo>
                    <a:pt x="617" y="32"/>
                  </a:lnTo>
                  <a:lnTo>
                    <a:pt x="623" y="40"/>
                  </a:lnTo>
                  <a:lnTo>
                    <a:pt x="589" y="58"/>
                  </a:lnTo>
                  <a:lnTo>
                    <a:pt x="589" y="58"/>
                  </a:lnTo>
                  <a:lnTo>
                    <a:pt x="585" y="50"/>
                  </a:lnTo>
                  <a:lnTo>
                    <a:pt x="575" y="44"/>
                  </a:lnTo>
                  <a:lnTo>
                    <a:pt x="561" y="38"/>
                  </a:lnTo>
                  <a:lnTo>
                    <a:pt x="538" y="36"/>
                  </a:lnTo>
                  <a:lnTo>
                    <a:pt x="336" y="36"/>
                  </a:lnTo>
                  <a:lnTo>
                    <a:pt x="336" y="36"/>
                  </a:lnTo>
                  <a:lnTo>
                    <a:pt x="308" y="40"/>
                  </a:lnTo>
                  <a:lnTo>
                    <a:pt x="282" y="46"/>
                  </a:lnTo>
                  <a:lnTo>
                    <a:pt x="258" y="54"/>
                  </a:lnTo>
                  <a:lnTo>
                    <a:pt x="236" y="66"/>
                  </a:lnTo>
                  <a:lnTo>
                    <a:pt x="218" y="76"/>
                  </a:lnTo>
                  <a:lnTo>
                    <a:pt x="204" y="86"/>
                  </a:lnTo>
                  <a:lnTo>
                    <a:pt x="186" y="102"/>
                  </a:lnTo>
                  <a:lnTo>
                    <a:pt x="180" y="106"/>
                  </a:lnTo>
                  <a:lnTo>
                    <a:pt x="38" y="106"/>
                  </a:lnTo>
                  <a:lnTo>
                    <a:pt x="38" y="480"/>
                  </a:lnTo>
                  <a:lnTo>
                    <a:pt x="146" y="480"/>
                  </a:lnTo>
                  <a:lnTo>
                    <a:pt x="146" y="5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86" name="Freeform 17">
              <a:extLst>
                <a:ext uri="{FF2B5EF4-FFF2-40B4-BE49-F238E27FC236}">
                  <a16:creationId xmlns:a16="http://schemas.microsoft.com/office/drawing/2014/main" id="{D86EE18F-9530-42DB-AA5B-88E92E938E55}"/>
                </a:ext>
              </a:extLst>
            </p:cNvPr>
            <p:cNvSpPr>
              <a:spLocks/>
            </p:cNvSpPr>
            <p:nvPr/>
          </p:nvSpPr>
          <p:spPr bwMode="auto">
            <a:xfrm>
              <a:off x="-60" y="1096"/>
              <a:ext cx="430" cy="546"/>
            </a:xfrm>
            <a:custGeom>
              <a:avLst/>
              <a:gdLst>
                <a:gd name="T0" fmla="*/ 50 w 430"/>
                <a:gd name="T1" fmla="*/ 546 h 546"/>
                <a:gd name="T2" fmla="*/ 22 w 430"/>
                <a:gd name="T3" fmla="*/ 538 h 546"/>
                <a:gd name="T4" fmla="*/ 28 w 430"/>
                <a:gd name="T5" fmla="*/ 498 h 546"/>
                <a:gd name="T6" fmla="*/ 38 w 430"/>
                <a:gd name="T7" fmla="*/ 506 h 546"/>
                <a:gd name="T8" fmla="*/ 62 w 430"/>
                <a:gd name="T9" fmla="*/ 508 h 546"/>
                <a:gd name="T10" fmla="*/ 86 w 430"/>
                <a:gd name="T11" fmla="*/ 498 h 546"/>
                <a:gd name="T12" fmla="*/ 96 w 430"/>
                <a:gd name="T13" fmla="*/ 484 h 546"/>
                <a:gd name="T14" fmla="*/ 102 w 430"/>
                <a:gd name="T15" fmla="*/ 470 h 546"/>
                <a:gd name="T16" fmla="*/ 96 w 430"/>
                <a:gd name="T17" fmla="*/ 452 h 546"/>
                <a:gd name="T18" fmla="*/ 166 w 430"/>
                <a:gd name="T19" fmla="*/ 472 h 546"/>
                <a:gd name="T20" fmla="*/ 176 w 430"/>
                <a:gd name="T21" fmla="*/ 478 h 546"/>
                <a:gd name="T22" fmla="*/ 202 w 430"/>
                <a:gd name="T23" fmla="*/ 476 h 546"/>
                <a:gd name="T24" fmla="*/ 224 w 430"/>
                <a:gd name="T25" fmla="*/ 456 h 546"/>
                <a:gd name="T26" fmla="*/ 230 w 430"/>
                <a:gd name="T27" fmla="*/ 432 h 546"/>
                <a:gd name="T28" fmla="*/ 50 w 430"/>
                <a:gd name="T29" fmla="*/ 218 h 546"/>
                <a:gd name="T30" fmla="*/ 246 w 430"/>
                <a:gd name="T31" fmla="*/ 388 h 546"/>
                <a:gd name="T32" fmla="*/ 262 w 430"/>
                <a:gd name="T33" fmla="*/ 396 h 546"/>
                <a:gd name="T34" fmla="*/ 294 w 430"/>
                <a:gd name="T35" fmla="*/ 384 h 546"/>
                <a:gd name="T36" fmla="*/ 310 w 430"/>
                <a:gd name="T37" fmla="*/ 360 h 546"/>
                <a:gd name="T38" fmla="*/ 308 w 430"/>
                <a:gd name="T39" fmla="*/ 342 h 546"/>
                <a:gd name="T40" fmla="*/ 140 w 430"/>
                <a:gd name="T41" fmla="*/ 94 h 546"/>
                <a:gd name="T42" fmla="*/ 334 w 430"/>
                <a:gd name="T43" fmla="*/ 312 h 546"/>
                <a:gd name="T44" fmla="*/ 348 w 430"/>
                <a:gd name="T45" fmla="*/ 314 h 546"/>
                <a:gd name="T46" fmla="*/ 370 w 430"/>
                <a:gd name="T47" fmla="*/ 308 h 546"/>
                <a:gd name="T48" fmla="*/ 382 w 430"/>
                <a:gd name="T49" fmla="*/ 296 h 546"/>
                <a:gd name="T50" fmla="*/ 392 w 430"/>
                <a:gd name="T51" fmla="*/ 276 h 546"/>
                <a:gd name="T52" fmla="*/ 390 w 430"/>
                <a:gd name="T53" fmla="*/ 260 h 546"/>
                <a:gd name="T54" fmla="*/ 210 w 430"/>
                <a:gd name="T55" fmla="*/ 0 h 546"/>
                <a:gd name="T56" fmla="*/ 422 w 430"/>
                <a:gd name="T57" fmla="*/ 242 h 546"/>
                <a:gd name="T58" fmla="*/ 428 w 430"/>
                <a:gd name="T59" fmla="*/ 282 h 546"/>
                <a:gd name="T60" fmla="*/ 420 w 430"/>
                <a:gd name="T61" fmla="*/ 308 h 546"/>
                <a:gd name="T62" fmla="*/ 400 w 430"/>
                <a:gd name="T63" fmla="*/ 330 h 546"/>
                <a:gd name="T64" fmla="*/ 364 w 430"/>
                <a:gd name="T65" fmla="*/ 350 h 546"/>
                <a:gd name="T66" fmla="*/ 348 w 430"/>
                <a:gd name="T67" fmla="*/ 352 h 546"/>
                <a:gd name="T68" fmla="*/ 340 w 430"/>
                <a:gd name="T69" fmla="*/ 384 h 546"/>
                <a:gd name="T70" fmla="*/ 318 w 430"/>
                <a:gd name="T71" fmla="*/ 412 h 546"/>
                <a:gd name="T72" fmla="*/ 280 w 430"/>
                <a:gd name="T73" fmla="*/ 432 h 546"/>
                <a:gd name="T74" fmla="*/ 266 w 430"/>
                <a:gd name="T75" fmla="*/ 450 h 546"/>
                <a:gd name="T76" fmla="*/ 238 w 430"/>
                <a:gd name="T77" fmla="*/ 496 h 546"/>
                <a:gd name="T78" fmla="*/ 212 w 430"/>
                <a:gd name="T79" fmla="*/ 512 h 546"/>
                <a:gd name="T80" fmla="*/ 172 w 430"/>
                <a:gd name="T81" fmla="*/ 516 h 546"/>
                <a:gd name="T82" fmla="*/ 138 w 430"/>
                <a:gd name="T83" fmla="*/ 498 h 546"/>
                <a:gd name="T84" fmla="*/ 130 w 430"/>
                <a:gd name="T85" fmla="*/ 502 h 546"/>
                <a:gd name="T86" fmla="*/ 110 w 430"/>
                <a:gd name="T87" fmla="*/ 526 h 546"/>
                <a:gd name="T88" fmla="*/ 86 w 430"/>
                <a:gd name="T89" fmla="*/ 540 h 546"/>
                <a:gd name="T90" fmla="*/ 56 w 430"/>
                <a:gd name="T91" fmla="*/ 54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0" h="546">
                  <a:moveTo>
                    <a:pt x="56" y="546"/>
                  </a:moveTo>
                  <a:lnTo>
                    <a:pt x="56" y="546"/>
                  </a:lnTo>
                  <a:lnTo>
                    <a:pt x="50" y="546"/>
                  </a:lnTo>
                  <a:lnTo>
                    <a:pt x="50" y="546"/>
                  </a:lnTo>
                  <a:lnTo>
                    <a:pt x="36" y="544"/>
                  </a:lnTo>
                  <a:lnTo>
                    <a:pt x="22" y="538"/>
                  </a:lnTo>
                  <a:lnTo>
                    <a:pt x="10" y="532"/>
                  </a:lnTo>
                  <a:lnTo>
                    <a:pt x="0" y="524"/>
                  </a:lnTo>
                  <a:lnTo>
                    <a:pt x="28" y="498"/>
                  </a:lnTo>
                  <a:lnTo>
                    <a:pt x="28" y="498"/>
                  </a:lnTo>
                  <a:lnTo>
                    <a:pt x="32" y="502"/>
                  </a:lnTo>
                  <a:lnTo>
                    <a:pt x="38" y="506"/>
                  </a:lnTo>
                  <a:lnTo>
                    <a:pt x="52" y="508"/>
                  </a:lnTo>
                  <a:lnTo>
                    <a:pt x="52" y="508"/>
                  </a:lnTo>
                  <a:lnTo>
                    <a:pt x="62" y="508"/>
                  </a:lnTo>
                  <a:lnTo>
                    <a:pt x="70" y="506"/>
                  </a:lnTo>
                  <a:lnTo>
                    <a:pt x="78" y="504"/>
                  </a:lnTo>
                  <a:lnTo>
                    <a:pt x="86" y="498"/>
                  </a:lnTo>
                  <a:lnTo>
                    <a:pt x="86" y="498"/>
                  </a:lnTo>
                  <a:lnTo>
                    <a:pt x="92" y="492"/>
                  </a:lnTo>
                  <a:lnTo>
                    <a:pt x="96" y="484"/>
                  </a:lnTo>
                  <a:lnTo>
                    <a:pt x="100" y="476"/>
                  </a:lnTo>
                  <a:lnTo>
                    <a:pt x="102" y="470"/>
                  </a:lnTo>
                  <a:lnTo>
                    <a:pt x="102" y="470"/>
                  </a:lnTo>
                  <a:lnTo>
                    <a:pt x="100" y="460"/>
                  </a:lnTo>
                  <a:lnTo>
                    <a:pt x="100" y="456"/>
                  </a:lnTo>
                  <a:lnTo>
                    <a:pt x="96" y="452"/>
                  </a:lnTo>
                  <a:lnTo>
                    <a:pt x="90" y="444"/>
                  </a:lnTo>
                  <a:lnTo>
                    <a:pt x="116" y="420"/>
                  </a:lnTo>
                  <a:lnTo>
                    <a:pt x="166" y="472"/>
                  </a:lnTo>
                  <a:lnTo>
                    <a:pt x="166" y="472"/>
                  </a:lnTo>
                  <a:lnTo>
                    <a:pt x="170" y="476"/>
                  </a:lnTo>
                  <a:lnTo>
                    <a:pt x="176" y="478"/>
                  </a:lnTo>
                  <a:lnTo>
                    <a:pt x="182" y="480"/>
                  </a:lnTo>
                  <a:lnTo>
                    <a:pt x="188" y="480"/>
                  </a:lnTo>
                  <a:lnTo>
                    <a:pt x="202" y="476"/>
                  </a:lnTo>
                  <a:lnTo>
                    <a:pt x="214" y="468"/>
                  </a:lnTo>
                  <a:lnTo>
                    <a:pt x="214" y="468"/>
                  </a:lnTo>
                  <a:lnTo>
                    <a:pt x="224" y="456"/>
                  </a:lnTo>
                  <a:lnTo>
                    <a:pt x="230" y="444"/>
                  </a:lnTo>
                  <a:lnTo>
                    <a:pt x="230" y="438"/>
                  </a:lnTo>
                  <a:lnTo>
                    <a:pt x="230" y="432"/>
                  </a:lnTo>
                  <a:lnTo>
                    <a:pt x="228" y="426"/>
                  </a:lnTo>
                  <a:lnTo>
                    <a:pt x="224" y="422"/>
                  </a:lnTo>
                  <a:lnTo>
                    <a:pt x="50" y="218"/>
                  </a:lnTo>
                  <a:lnTo>
                    <a:pt x="78" y="194"/>
                  </a:lnTo>
                  <a:lnTo>
                    <a:pt x="246" y="388"/>
                  </a:lnTo>
                  <a:lnTo>
                    <a:pt x="246" y="388"/>
                  </a:lnTo>
                  <a:lnTo>
                    <a:pt x="250" y="392"/>
                  </a:lnTo>
                  <a:lnTo>
                    <a:pt x="256" y="394"/>
                  </a:lnTo>
                  <a:lnTo>
                    <a:pt x="262" y="396"/>
                  </a:lnTo>
                  <a:lnTo>
                    <a:pt x="268" y="396"/>
                  </a:lnTo>
                  <a:lnTo>
                    <a:pt x="282" y="392"/>
                  </a:lnTo>
                  <a:lnTo>
                    <a:pt x="294" y="384"/>
                  </a:lnTo>
                  <a:lnTo>
                    <a:pt x="294" y="384"/>
                  </a:lnTo>
                  <a:lnTo>
                    <a:pt x="304" y="372"/>
                  </a:lnTo>
                  <a:lnTo>
                    <a:pt x="310" y="360"/>
                  </a:lnTo>
                  <a:lnTo>
                    <a:pt x="310" y="354"/>
                  </a:lnTo>
                  <a:lnTo>
                    <a:pt x="310" y="348"/>
                  </a:lnTo>
                  <a:lnTo>
                    <a:pt x="308" y="342"/>
                  </a:lnTo>
                  <a:lnTo>
                    <a:pt x="304" y="338"/>
                  </a:lnTo>
                  <a:lnTo>
                    <a:pt x="112" y="118"/>
                  </a:lnTo>
                  <a:lnTo>
                    <a:pt x="140" y="94"/>
                  </a:lnTo>
                  <a:lnTo>
                    <a:pt x="328" y="308"/>
                  </a:lnTo>
                  <a:lnTo>
                    <a:pt x="328" y="308"/>
                  </a:lnTo>
                  <a:lnTo>
                    <a:pt x="334" y="312"/>
                  </a:lnTo>
                  <a:lnTo>
                    <a:pt x="338" y="314"/>
                  </a:lnTo>
                  <a:lnTo>
                    <a:pt x="348" y="314"/>
                  </a:lnTo>
                  <a:lnTo>
                    <a:pt x="348" y="314"/>
                  </a:lnTo>
                  <a:lnTo>
                    <a:pt x="356" y="314"/>
                  </a:lnTo>
                  <a:lnTo>
                    <a:pt x="362" y="310"/>
                  </a:lnTo>
                  <a:lnTo>
                    <a:pt x="370" y="308"/>
                  </a:lnTo>
                  <a:lnTo>
                    <a:pt x="376" y="302"/>
                  </a:lnTo>
                  <a:lnTo>
                    <a:pt x="376" y="302"/>
                  </a:lnTo>
                  <a:lnTo>
                    <a:pt x="382" y="296"/>
                  </a:lnTo>
                  <a:lnTo>
                    <a:pt x="386" y="290"/>
                  </a:lnTo>
                  <a:lnTo>
                    <a:pt x="390" y="284"/>
                  </a:lnTo>
                  <a:lnTo>
                    <a:pt x="392" y="276"/>
                  </a:lnTo>
                  <a:lnTo>
                    <a:pt x="392" y="276"/>
                  </a:lnTo>
                  <a:lnTo>
                    <a:pt x="392" y="266"/>
                  </a:lnTo>
                  <a:lnTo>
                    <a:pt x="390" y="260"/>
                  </a:lnTo>
                  <a:lnTo>
                    <a:pt x="388" y="256"/>
                  </a:lnTo>
                  <a:lnTo>
                    <a:pt x="182" y="24"/>
                  </a:lnTo>
                  <a:lnTo>
                    <a:pt x="210" y="0"/>
                  </a:lnTo>
                  <a:lnTo>
                    <a:pt x="416" y="230"/>
                  </a:lnTo>
                  <a:lnTo>
                    <a:pt x="416" y="230"/>
                  </a:lnTo>
                  <a:lnTo>
                    <a:pt x="422" y="242"/>
                  </a:lnTo>
                  <a:lnTo>
                    <a:pt x="428" y="254"/>
                  </a:lnTo>
                  <a:lnTo>
                    <a:pt x="430" y="268"/>
                  </a:lnTo>
                  <a:lnTo>
                    <a:pt x="428" y="282"/>
                  </a:lnTo>
                  <a:lnTo>
                    <a:pt x="428" y="282"/>
                  </a:lnTo>
                  <a:lnTo>
                    <a:pt x="426" y="296"/>
                  </a:lnTo>
                  <a:lnTo>
                    <a:pt x="420" y="308"/>
                  </a:lnTo>
                  <a:lnTo>
                    <a:pt x="410" y="320"/>
                  </a:lnTo>
                  <a:lnTo>
                    <a:pt x="400" y="330"/>
                  </a:lnTo>
                  <a:lnTo>
                    <a:pt x="400" y="330"/>
                  </a:lnTo>
                  <a:lnTo>
                    <a:pt x="390" y="340"/>
                  </a:lnTo>
                  <a:lnTo>
                    <a:pt x="376" y="346"/>
                  </a:lnTo>
                  <a:lnTo>
                    <a:pt x="364" y="350"/>
                  </a:lnTo>
                  <a:lnTo>
                    <a:pt x="350" y="352"/>
                  </a:lnTo>
                  <a:lnTo>
                    <a:pt x="350" y="352"/>
                  </a:lnTo>
                  <a:lnTo>
                    <a:pt x="348" y="352"/>
                  </a:lnTo>
                  <a:lnTo>
                    <a:pt x="348" y="352"/>
                  </a:lnTo>
                  <a:lnTo>
                    <a:pt x="346" y="368"/>
                  </a:lnTo>
                  <a:lnTo>
                    <a:pt x="340" y="384"/>
                  </a:lnTo>
                  <a:lnTo>
                    <a:pt x="332" y="398"/>
                  </a:lnTo>
                  <a:lnTo>
                    <a:pt x="318" y="412"/>
                  </a:lnTo>
                  <a:lnTo>
                    <a:pt x="318" y="412"/>
                  </a:lnTo>
                  <a:lnTo>
                    <a:pt x="306" y="420"/>
                  </a:lnTo>
                  <a:lnTo>
                    <a:pt x="294" y="428"/>
                  </a:lnTo>
                  <a:lnTo>
                    <a:pt x="280" y="432"/>
                  </a:lnTo>
                  <a:lnTo>
                    <a:pt x="268" y="434"/>
                  </a:lnTo>
                  <a:lnTo>
                    <a:pt x="268" y="434"/>
                  </a:lnTo>
                  <a:lnTo>
                    <a:pt x="266" y="450"/>
                  </a:lnTo>
                  <a:lnTo>
                    <a:pt x="260" y="466"/>
                  </a:lnTo>
                  <a:lnTo>
                    <a:pt x="252" y="482"/>
                  </a:lnTo>
                  <a:lnTo>
                    <a:pt x="238" y="496"/>
                  </a:lnTo>
                  <a:lnTo>
                    <a:pt x="238" y="496"/>
                  </a:lnTo>
                  <a:lnTo>
                    <a:pt x="226" y="504"/>
                  </a:lnTo>
                  <a:lnTo>
                    <a:pt x="212" y="512"/>
                  </a:lnTo>
                  <a:lnTo>
                    <a:pt x="200" y="516"/>
                  </a:lnTo>
                  <a:lnTo>
                    <a:pt x="186" y="518"/>
                  </a:lnTo>
                  <a:lnTo>
                    <a:pt x="172" y="516"/>
                  </a:lnTo>
                  <a:lnTo>
                    <a:pt x="160" y="512"/>
                  </a:lnTo>
                  <a:lnTo>
                    <a:pt x="148" y="506"/>
                  </a:lnTo>
                  <a:lnTo>
                    <a:pt x="138" y="498"/>
                  </a:lnTo>
                  <a:lnTo>
                    <a:pt x="134" y="492"/>
                  </a:lnTo>
                  <a:lnTo>
                    <a:pt x="134" y="492"/>
                  </a:lnTo>
                  <a:lnTo>
                    <a:pt x="130" y="502"/>
                  </a:lnTo>
                  <a:lnTo>
                    <a:pt x="124" y="510"/>
                  </a:lnTo>
                  <a:lnTo>
                    <a:pt x="118" y="520"/>
                  </a:lnTo>
                  <a:lnTo>
                    <a:pt x="110" y="526"/>
                  </a:lnTo>
                  <a:lnTo>
                    <a:pt x="110" y="526"/>
                  </a:lnTo>
                  <a:lnTo>
                    <a:pt x="98" y="534"/>
                  </a:lnTo>
                  <a:lnTo>
                    <a:pt x="86" y="540"/>
                  </a:lnTo>
                  <a:lnTo>
                    <a:pt x="72" y="544"/>
                  </a:lnTo>
                  <a:lnTo>
                    <a:pt x="56" y="546"/>
                  </a:lnTo>
                  <a:lnTo>
                    <a:pt x="56" y="5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87" name="Freeform 18">
              <a:extLst>
                <a:ext uri="{FF2B5EF4-FFF2-40B4-BE49-F238E27FC236}">
                  <a16:creationId xmlns:a16="http://schemas.microsoft.com/office/drawing/2014/main" id="{EC97AA85-F28B-4D32-A421-43B771F7142B}"/>
                </a:ext>
              </a:extLst>
            </p:cNvPr>
            <p:cNvSpPr>
              <a:spLocks noEditPoints="1"/>
            </p:cNvSpPr>
            <p:nvPr/>
          </p:nvSpPr>
          <p:spPr bwMode="auto">
            <a:xfrm>
              <a:off x="-505" y="1236"/>
              <a:ext cx="208" cy="224"/>
            </a:xfrm>
            <a:custGeom>
              <a:avLst/>
              <a:gdLst>
                <a:gd name="T0" fmla="*/ 84 w 208"/>
                <a:gd name="T1" fmla="*/ 224 h 224"/>
                <a:gd name="T2" fmla="*/ 58 w 208"/>
                <a:gd name="T3" fmla="*/ 220 h 224"/>
                <a:gd name="T4" fmla="*/ 36 w 208"/>
                <a:gd name="T5" fmla="*/ 210 h 224"/>
                <a:gd name="T6" fmla="*/ 22 w 208"/>
                <a:gd name="T7" fmla="*/ 198 h 224"/>
                <a:gd name="T8" fmla="*/ 6 w 208"/>
                <a:gd name="T9" fmla="*/ 174 h 224"/>
                <a:gd name="T10" fmla="*/ 0 w 208"/>
                <a:gd name="T11" fmla="*/ 144 h 224"/>
                <a:gd name="T12" fmla="*/ 6 w 208"/>
                <a:gd name="T13" fmla="*/ 116 h 224"/>
                <a:gd name="T14" fmla="*/ 64 w 208"/>
                <a:gd name="T15" fmla="*/ 30 h 224"/>
                <a:gd name="T16" fmla="*/ 74 w 208"/>
                <a:gd name="T17" fmla="*/ 18 h 224"/>
                <a:gd name="T18" fmla="*/ 100 w 208"/>
                <a:gd name="T19" fmla="*/ 4 h 224"/>
                <a:gd name="T20" fmla="*/ 114 w 208"/>
                <a:gd name="T21" fmla="*/ 0 h 224"/>
                <a:gd name="T22" fmla="*/ 144 w 208"/>
                <a:gd name="T23" fmla="*/ 2 h 224"/>
                <a:gd name="T24" fmla="*/ 172 w 208"/>
                <a:gd name="T25" fmla="*/ 16 h 224"/>
                <a:gd name="T26" fmla="*/ 184 w 208"/>
                <a:gd name="T27" fmla="*/ 26 h 224"/>
                <a:gd name="T28" fmla="*/ 202 w 208"/>
                <a:gd name="T29" fmla="*/ 52 h 224"/>
                <a:gd name="T30" fmla="*/ 208 w 208"/>
                <a:gd name="T31" fmla="*/ 80 h 224"/>
                <a:gd name="T32" fmla="*/ 202 w 208"/>
                <a:gd name="T33" fmla="*/ 110 h 224"/>
                <a:gd name="T34" fmla="*/ 144 w 208"/>
                <a:gd name="T35" fmla="*/ 194 h 224"/>
                <a:gd name="T36" fmla="*/ 132 w 208"/>
                <a:gd name="T37" fmla="*/ 208 h 224"/>
                <a:gd name="T38" fmla="*/ 100 w 208"/>
                <a:gd name="T39" fmla="*/ 222 h 224"/>
                <a:gd name="T40" fmla="*/ 84 w 208"/>
                <a:gd name="T41" fmla="*/ 224 h 224"/>
                <a:gd name="T42" fmla="*/ 124 w 208"/>
                <a:gd name="T43" fmla="*/ 38 h 224"/>
                <a:gd name="T44" fmla="*/ 120 w 208"/>
                <a:gd name="T45" fmla="*/ 38 h 224"/>
                <a:gd name="T46" fmla="*/ 106 w 208"/>
                <a:gd name="T47" fmla="*/ 42 h 224"/>
                <a:gd name="T48" fmla="*/ 94 w 208"/>
                <a:gd name="T49" fmla="*/ 52 h 224"/>
                <a:gd name="T50" fmla="*/ 44 w 208"/>
                <a:gd name="T51" fmla="*/ 124 h 224"/>
                <a:gd name="T52" fmla="*/ 38 w 208"/>
                <a:gd name="T53" fmla="*/ 138 h 224"/>
                <a:gd name="T54" fmla="*/ 38 w 208"/>
                <a:gd name="T55" fmla="*/ 152 h 224"/>
                <a:gd name="T56" fmla="*/ 44 w 208"/>
                <a:gd name="T57" fmla="*/ 166 h 224"/>
                <a:gd name="T58" fmla="*/ 56 w 208"/>
                <a:gd name="T59" fmla="*/ 178 h 224"/>
                <a:gd name="T60" fmla="*/ 64 w 208"/>
                <a:gd name="T61" fmla="*/ 182 h 224"/>
                <a:gd name="T62" fmla="*/ 80 w 208"/>
                <a:gd name="T63" fmla="*/ 188 h 224"/>
                <a:gd name="T64" fmla="*/ 94 w 208"/>
                <a:gd name="T65" fmla="*/ 186 h 224"/>
                <a:gd name="T66" fmla="*/ 108 w 208"/>
                <a:gd name="T67" fmla="*/ 178 h 224"/>
                <a:gd name="T68" fmla="*/ 164 w 208"/>
                <a:gd name="T69" fmla="*/ 100 h 224"/>
                <a:gd name="T70" fmla="*/ 164 w 208"/>
                <a:gd name="T71" fmla="*/ 100 h 224"/>
                <a:gd name="T72" fmla="*/ 170 w 208"/>
                <a:gd name="T73" fmla="*/ 88 h 224"/>
                <a:gd name="T74" fmla="*/ 168 w 208"/>
                <a:gd name="T75" fmla="*/ 72 h 224"/>
                <a:gd name="T76" fmla="*/ 162 w 208"/>
                <a:gd name="T77" fmla="*/ 58 h 224"/>
                <a:gd name="T78" fmla="*/ 150 w 208"/>
                <a:gd name="T79" fmla="*/ 46 h 224"/>
                <a:gd name="T80" fmla="*/ 138 w 208"/>
                <a:gd name="T81" fmla="*/ 40 h 224"/>
                <a:gd name="T82" fmla="*/ 124 w 208"/>
                <a:gd name="T83" fmla="*/ 3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8" h="224">
                  <a:moveTo>
                    <a:pt x="84" y="224"/>
                  </a:moveTo>
                  <a:lnTo>
                    <a:pt x="84" y="224"/>
                  </a:lnTo>
                  <a:lnTo>
                    <a:pt x="70" y="224"/>
                  </a:lnTo>
                  <a:lnTo>
                    <a:pt x="58" y="220"/>
                  </a:lnTo>
                  <a:lnTo>
                    <a:pt x="46" y="216"/>
                  </a:lnTo>
                  <a:lnTo>
                    <a:pt x="36" y="210"/>
                  </a:lnTo>
                  <a:lnTo>
                    <a:pt x="36" y="210"/>
                  </a:lnTo>
                  <a:lnTo>
                    <a:pt x="22" y="198"/>
                  </a:lnTo>
                  <a:lnTo>
                    <a:pt x="14" y="186"/>
                  </a:lnTo>
                  <a:lnTo>
                    <a:pt x="6" y="174"/>
                  </a:lnTo>
                  <a:lnTo>
                    <a:pt x="2" y="158"/>
                  </a:lnTo>
                  <a:lnTo>
                    <a:pt x="0" y="144"/>
                  </a:lnTo>
                  <a:lnTo>
                    <a:pt x="2" y="130"/>
                  </a:lnTo>
                  <a:lnTo>
                    <a:pt x="6" y="116"/>
                  </a:lnTo>
                  <a:lnTo>
                    <a:pt x="12" y="102"/>
                  </a:lnTo>
                  <a:lnTo>
                    <a:pt x="64" y="30"/>
                  </a:lnTo>
                  <a:lnTo>
                    <a:pt x="64" y="30"/>
                  </a:lnTo>
                  <a:lnTo>
                    <a:pt x="74" y="18"/>
                  </a:lnTo>
                  <a:lnTo>
                    <a:pt x="86" y="10"/>
                  </a:lnTo>
                  <a:lnTo>
                    <a:pt x="100" y="4"/>
                  </a:lnTo>
                  <a:lnTo>
                    <a:pt x="114" y="0"/>
                  </a:lnTo>
                  <a:lnTo>
                    <a:pt x="114" y="0"/>
                  </a:lnTo>
                  <a:lnTo>
                    <a:pt x="130" y="0"/>
                  </a:lnTo>
                  <a:lnTo>
                    <a:pt x="144" y="2"/>
                  </a:lnTo>
                  <a:lnTo>
                    <a:pt x="158" y="8"/>
                  </a:lnTo>
                  <a:lnTo>
                    <a:pt x="172" y="16"/>
                  </a:lnTo>
                  <a:lnTo>
                    <a:pt x="172" y="16"/>
                  </a:lnTo>
                  <a:lnTo>
                    <a:pt x="184" y="26"/>
                  </a:lnTo>
                  <a:lnTo>
                    <a:pt x="194" y="38"/>
                  </a:lnTo>
                  <a:lnTo>
                    <a:pt x="202" y="52"/>
                  </a:lnTo>
                  <a:lnTo>
                    <a:pt x="206" y="66"/>
                  </a:lnTo>
                  <a:lnTo>
                    <a:pt x="208" y="80"/>
                  </a:lnTo>
                  <a:lnTo>
                    <a:pt x="206" y="96"/>
                  </a:lnTo>
                  <a:lnTo>
                    <a:pt x="202" y="110"/>
                  </a:lnTo>
                  <a:lnTo>
                    <a:pt x="194" y="122"/>
                  </a:lnTo>
                  <a:lnTo>
                    <a:pt x="144" y="194"/>
                  </a:lnTo>
                  <a:lnTo>
                    <a:pt x="144" y="194"/>
                  </a:lnTo>
                  <a:lnTo>
                    <a:pt x="132" y="208"/>
                  </a:lnTo>
                  <a:lnTo>
                    <a:pt x="116" y="218"/>
                  </a:lnTo>
                  <a:lnTo>
                    <a:pt x="100" y="222"/>
                  </a:lnTo>
                  <a:lnTo>
                    <a:pt x="84" y="224"/>
                  </a:lnTo>
                  <a:lnTo>
                    <a:pt x="84" y="224"/>
                  </a:lnTo>
                  <a:close/>
                  <a:moveTo>
                    <a:pt x="124" y="38"/>
                  </a:moveTo>
                  <a:lnTo>
                    <a:pt x="124" y="38"/>
                  </a:lnTo>
                  <a:lnTo>
                    <a:pt x="120" y="38"/>
                  </a:lnTo>
                  <a:lnTo>
                    <a:pt x="120" y="38"/>
                  </a:lnTo>
                  <a:lnTo>
                    <a:pt x="112" y="40"/>
                  </a:lnTo>
                  <a:lnTo>
                    <a:pt x="106" y="42"/>
                  </a:lnTo>
                  <a:lnTo>
                    <a:pt x="100" y="46"/>
                  </a:lnTo>
                  <a:lnTo>
                    <a:pt x="94" y="52"/>
                  </a:lnTo>
                  <a:lnTo>
                    <a:pt x="44" y="124"/>
                  </a:lnTo>
                  <a:lnTo>
                    <a:pt x="44" y="124"/>
                  </a:lnTo>
                  <a:lnTo>
                    <a:pt x="40" y="130"/>
                  </a:lnTo>
                  <a:lnTo>
                    <a:pt x="38" y="138"/>
                  </a:lnTo>
                  <a:lnTo>
                    <a:pt x="38" y="146"/>
                  </a:lnTo>
                  <a:lnTo>
                    <a:pt x="38" y="152"/>
                  </a:lnTo>
                  <a:lnTo>
                    <a:pt x="42" y="160"/>
                  </a:lnTo>
                  <a:lnTo>
                    <a:pt x="44" y="166"/>
                  </a:lnTo>
                  <a:lnTo>
                    <a:pt x="50" y="174"/>
                  </a:lnTo>
                  <a:lnTo>
                    <a:pt x="56" y="178"/>
                  </a:lnTo>
                  <a:lnTo>
                    <a:pt x="56" y="178"/>
                  </a:lnTo>
                  <a:lnTo>
                    <a:pt x="64" y="182"/>
                  </a:lnTo>
                  <a:lnTo>
                    <a:pt x="72" y="186"/>
                  </a:lnTo>
                  <a:lnTo>
                    <a:pt x="80" y="188"/>
                  </a:lnTo>
                  <a:lnTo>
                    <a:pt x="88" y="188"/>
                  </a:lnTo>
                  <a:lnTo>
                    <a:pt x="94" y="186"/>
                  </a:lnTo>
                  <a:lnTo>
                    <a:pt x="102" y="182"/>
                  </a:lnTo>
                  <a:lnTo>
                    <a:pt x="108" y="178"/>
                  </a:lnTo>
                  <a:lnTo>
                    <a:pt x="112" y="174"/>
                  </a:lnTo>
                  <a:lnTo>
                    <a:pt x="164" y="100"/>
                  </a:lnTo>
                  <a:lnTo>
                    <a:pt x="164" y="100"/>
                  </a:lnTo>
                  <a:lnTo>
                    <a:pt x="164" y="100"/>
                  </a:lnTo>
                  <a:lnTo>
                    <a:pt x="168" y="94"/>
                  </a:lnTo>
                  <a:lnTo>
                    <a:pt x="170" y="88"/>
                  </a:lnTo>
                  <a:lnTo>
                    <a:pt x="170" y="80"/>
                  </a:lnTo>
                  <a:lnTo>
                    <a:pt x="168" y="72"/>
                  </a:lnTo>
                  <a:lnTo>
                    <a:pt x="166" y="64"/>
                  </a:lnTo>
                  <a:lnTo>
                    <a:pt x="162" y="58"/>
                  </a:lnTo>
                  <a:lnTo>
                    <a:pt x="158" y="52"/>
                  </a:lnTo>
                  <a:lnTo>
                    <a:pt x="150" y="46"/>
                  </a:lnTo>
                  <a:lnTo>
                    <a:pt x="150" y="46"/>
                  </a:lnTo>
                  <a:lnTo>
                    <a:pt x="138" y="40"/>
                  </a:lnTo>
                  <a:lnTo>
                    <a:pt x="124" y="38"/>
                  </a:lnTo>
                  <a:lnTo>
                    <a:pt x="12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88" name="Freeform 19">
              <a:extLst>
                <a:ext uri="{FF2B5EF4-FFF2-40B4-BE49-F238E27FC236}">
                  <a16:creationId xmlns:a16="http://schemas.microsoft.com/office/drawing/2014/main" id="{EF508160-CA2F-42AD-A376-BD1BCEA45AFA}"/>
                </a:ext>
              </a:extLst>
            </p:cNvPr>
            <p:cNvSpPr>
              <a:spLocks noEditPoints="1"/>
            </p:cNvSpPr>
            <p:nvPr/>
          </p:nvSpPr>
          <p:spPr bwMode="auto">
            <a:xfrm>
              <a:off x="-401" y="1256"/>
              <a:ext cx="246" cy="278"/>
            </a:xfrm>
            <a:custGeom>
              <a:avLst/>
              <a:gdLst>
                <a:gd name="T0" fmla="*/ 84 w 246"/>
                <a:gd name="T1" fmla="*/ 278 h 278"/>
                <a:gd name="T2" fmla="*/ 58 w 246"/>
                <a:gd name="T3" fmla="*/ 274 h 278"/>
                <a:gd name="T4" fmla="*/ 36 w 246"/>
                <a:gd name="T5" fmla="*/ 262 h 278"/>
                <a:gd name="T6" fmla="*/ 22 w 246"/>
                <a:gd name="T7" fmla="*/ 252 h 278"/>
                <a:gd name="T8" fmla="*/ 4 w 246"/>
                <a:gd name="T9" fmla="*/ 224 h 278"/>
                <a:gd name="T10" fmla="*/ 0 w 246"/>
                <a:gd name="T11" fmla="*/ 208 h 278"/>
                <a:gd name="T12" fmla="*/ 2 w 246"/>
                <a:gd name="T13" fmla="*/ 174 h 278"/>
                <a:gd name="T14" fmla="*/ 16 w 246"/>
                <a:gd name="T15" fmla="*/ 144 h 278"/>
                <a:gd name="T16" fmla="*/ 92 w 246"/>
                <a:gd name="T17" fmla="*/ 36 h 278"/>
                <a:gd name="T18" fmla="*/ 116 w 246"/>
                <a:gd name="T19" fmla="*/ 12 h 278"/>
                <a:gd name="T20" fmla="*/ 148 w 246"/>
                <a:gd name="T21" fmla="*/ 0 h 278"/>
                <a:gd name="T22" fmla="*/ 180 w 246"/>
                <a:gd name="T23" fmla="*/ 2 h 278"/>
                <a:gd name="T24" fmla="*/ 210 w 246"/>
                <a:gd name="T25" fmla="*/ 16 h 278"/>
                <a:gd name="T26" fmla="*/ 224 w 246"/>
                <a:gd name="T27" fmla="*/ 26 h 278"/>
                <a:gd name="T28" fmla="*/ 242 w 246"/>
                <a:gd name="T29" fmla="*/ 54 h 278"/>
                <a:gd name="T30" fmla="*/ 246 w 246"/>
                <a:gd name="T31" fmla="*/ 70 h 278"/>
                <a:gd name="T32" fmla="*/ 244 w 246"/>
                <a:gd name="T33" fmla="*/ 104 h 278"/>
                <a:gd name="T34" fmla="*/ 232 w 246"/>
                <a:gd name="T35" fmla="*/ 134 h 278"/>
                <a:gd name="T36" fmla="*/ 154 w 246"/>
                <a:gd name="T37" fmla="*/ 242 h 278"/>
                <a:gd name="T38" fmla="*/ 130 w 246"/>
                <a:gd name="T39" fmla="*/ 266 h 278"/>
                <a:gd name="T40" fmla="*/ 98 w 246"/>
                <a:gd name="T41" fmla="*/ 278 h 278"/>
                <a:gd name="T42" fmla="*/ 84 w 246"/>
                <a:gd name="T43" fmla="*/ 278 h 278"/>
                <a:gd name="T44" fmla="*/ 162 w 246"/>
                <a:gd name="T45" fmla="*/ 36 h 278"/>
                <a:gd name="T46" fmla="*/ 150 w 246"/>
                <a:gd name="T47" fmla="*/ 38 h 278"/>
                <a:gd name="T48" fmla="*/ 130 w 246"/>
                <a:gd name="T49" fmla="*/ 48 h 278"/>
                <a:gd name="T50" fmla="*/ 46 w 246"/>
                <a:gd name="T51" fmla="*/ 166 h 278"/>
                <a:gd name="T52" fmla="*/ 46 w 246"/>
                <a:gd name="T53" fmla="*/ 166 h 278"/>
                <a:gd name="T54" fmla="*/ 38 w 246"/>
                <a:gd name="T55" fmla="*/ 182 h 278"/>
                <a:gd name="T56" fmla="*/ 38 w 246"/>
                <a:gd name="T57" fmla="*/ 202 h 278"/>
                <a:gd name="T58" fmla="*/ 40 w 246"/>
                <a:gd name="T59" fmla="*/ 210 h 278"/>
                <a:gd name="T60" fmla="*/ 50 w 246"/>
                <a:gd name="T61" fmla="*/ 226 h 278"/>
                <a:gd name="T62" fmla="*/ 56 w 246"/>
                <a:gd name="T63" fmla="*/ 232 h 278"/>
                <a:gd name="T64" fmla="*/ 74 w 246"/>
                <a:gd name="T65" fmla="*/ 240 h 278"/>
                <a:gd name="T66" fmla="*/ 92 w 246"/>
                <a:gd name="T67" fmla="*/ 240 h 278"/>
                <a:gd name="T68" fmla="*/ 102 w 246"/>
                <a:gd name="T69" fmla="*/ 238 h 278"/>
                <a:gd name="T70" fmla="*/ 118 w 246"/>
                <a:gd name="T71" fmla="*/ 228 h 278"/>
                <a:gd name="T72" fmla="*/ 200 w 246"/>
                <a:gd name="T73" fmla="*/ 112 h 278"/>
                <a:gd name="T74" fmla="*/ 206 w 246"/>
                <a:gd name="T75" fmla="*/ 104 h 278"/>
                <a:gd name="T76" fmla="*/ 210 w 246"/>
                <a:gd name="T77" fmla="*/ 86 h 278"/>
                <a:gd name="T78" fmla="*/ 208 w 246"/>
                <a:gd name="T79" fmla="*/ 76 h 278"/>
                <a:gd name="T80" fmla="*/ 202 w 246"/>
                <a:gd name="T81" fmla="*/ 60 h 278"/>
                <a:gd name="T82" fmla="*/ 190 w 246"/>
                <a:gd name="T83" fmla="*/ 46 h 278"/>
                <a:gd name="T84" fmla="*/ 176 w 246"/>
                <a:gd name="T85" fmla="*/ 38 h 278"/>
                <a:gd name="T86" fmla="*/ 162 w 246"/>
                <a:gd name="T87" fmla="*/ 3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 h="278">
                  <a:moveTo>
                    <a:pt x="84" y="278"/>
                  </a:moveTo>
                  <a:lnTo>
                    <a:pt x="84" y="278"/>
                  </a:lnTo>
                  <a:lnTo>
                    <a:pt x="72" y="278"/>
                  </a:lnTo>
                  <a:lnTo>
                    <a:pt x="58" y="274"/>
                  </a:lnTo>
                  <a:lnTo>
                    <a:pt x="46" y="270"/>
                  </a:lnTo>
                  <a:lnTo>
                    <a:pt x="36" y="262"/>
                  </a:lnTo>
                  <a:lnTo>
                    <a:pt x="36" y="262"/>
                  </a:lnTo>
                  <a:lnTo>
                    <a:pt x="22" y="252"/>
                  </a:lnTo>
                  <a:lnTo>
                    <a:pt x="12" y="238"/>
                  </a:lnTo>
                  <a:lnTo>
                    <a:pt x="4" y="224"/>
                  </a:lnTo>
                  <a:lnTo>
                    <a:pt x="0" y="208"/>
                  </a:lnTo>
                  <a:lnTo>
                    <a:pt x="0" y="208"/>
                  </a:lnTo>
                  <a:lnTo>
                    <a:pt x="0" y="190"/>
                  </a:lnTo>
                  <a:lnTo>
                    <a:pt x="2" y="174"/>
                  </a:lnTo>
                  <a:lnTo>
                    <a:pt x="6" y="158"/>
                  </a:lnTo>
                  <a:lnTo>
                    <a:pt x="16" y="144"/>
                  </a:lnTo>
                  <a:lnTo>
                    <a:pt x="92" y="36"/>
                  </a:lnTo>
                  <a:lnTo>
                    <a:pt x="92" y="36"/>
                  </a:lnTo>
                  <a:lnTo>
                    <a:pt x="104" y="22"/>
                  </a:lnTo>
                  <a:lnTo>
                    <a:pt x="116" y="12"/>
                  </a:lnTo>
                  <a:lnTo>
                    <a:pt x="132" y="4"/>
                  </a:lnTo>
                  <a:lnTo>
                    <a:pt x="148" y="0"/>
                  </a:lnTo>
                  <a:lnTo>
                    <a:pt x="164" y="0"/>
                  </a:lnTo>
                  <a:lnTo>
                    <a:pt x="180" y="2"/>
                  </a:lnTo>
                  <a:lnTo>
                    <a:pt x="196" y="6"/>
                  </a:lnTo>
                  <a:lnTo>
                    <a:pt x="210" y="16"/>
                  </a:lnTo>
                  <a:lnTo>
                    <a:pt x="210" y="16"/>
                  </a:lnTo>
                  <a:lnTo>
                    <a:pt x="224" y="26"/>
                  </a:lnTo>
                  <a:lnTo>
                    <a:pt x="234" y="40"/>
                  </a:lnTo>
                  <a:lnTo>
                    <a:pt x="242" y="54"/>
                  </a:lnTo>
                  <a:lnTo>
                    <a:pt x="246" y="70"/>
                  </a:lnTo>
                  <a:lnTo>
                    <a:pt x="246" y="70"/>
                  </a:lnTo>
                  <a:lnTo>
                    <a:pt x="246" y="88"/>
                  </a:lnTo>
                  <a:lnTo>
                    <a:pt x="244" y="104"/>
                  </a:lnTo>
                  <a:lnTo>
                    <a:pt x="240" y="120"/>
                  </a:lnTo>
                  <a:lnTo>
                    <a:pt x="232" y="134"/>
                  </a:lnTo>
                  <a:lnTo>
                    <a:pt x="154" y="242"/>
                  </a:lnTo>
                  <a:lnTo>
                    <a:pt x="154" y="242"/>
                  </a:lnTo>
                  <a:lnTo>
                    <a:pt x="144" y="256"/>
                  </a:lnTo>
                  <a:lnTo>
                    <a:pt x="130" y="266"/>
                  </a:lnTo>
                  <a:lnTo>
                    <a:pt x="116" y="272"/>
                  </a:lnTo>
                  <a:lnTo>
                    <a:pt x="98" y="278"/>
                  </a:lnTo>
                  <a:lnTo>
                    <a:pt x="98" y="278"/>
                  </a:lnTo>
                  <a:lnTo>
                    <a:pt x="84" y="278"/>
                  </a:lnTo>
                  <a:lnTo>
                    <a:pt x="84" y="278"/>
                  </a:lnTo>
                  <a:close/>
                  <a:moveTo>
                    <a:pt x="162" y="36"/>
                  </a:moveTo>
                  <a:lnTo>
                    <a:pt x="162" y="36"/>
                  </a:lnTo>
                  <a:lnTo>
                    <a:pt x="150" y="38"/>
                  </a:lnTo>
                  <a:lnTo>
                    <a:pt x="140" y="42"/>
                  </a:lnTo>
                  <a:lnTo>
                    <a:pt x="130" y="48"/>
                  </a:lnTo>
                  <a:lnTo>
                    <a:pt x="122" y="56"/>
                  </a:lnTo>
                  <a:lnTo>
                    <a:pt x="46" y="166"/>
                  </a:lnTo>
                  <a:lnTo>
                    <a:pt x="46" y="166"/>
                  </a:lnTo>
                  <a:lnTo>
                    <a:pt x="46" y="166"/>
                  </a:lnTo>
                  <a:lnTo>
                    <a:pt x="40" y="174"/>
                  </a:lnTo>
                  <a:lnTo>
                    <a:pt x="38" y="182"/>
                  </a:lnTo>
                  <a:lnTo>
                    <a:pt x="36" y="192"/>
                  </a:lnTo>
                  <a:lnTo>
                    <a:pt x="38" y="202"/>
                  </a:lnTo>
                  <a:lnTo>
                    <a:pt x="38" y="202"/>
                  </a:lnTo>
                  <a:lnTo>
                    <a:pt x="40" y="210"/>
                  </a:lnTo>
                  <a:lnTo>
                    <a:pt x="44" y="218"/>
                  </a:lnTo>
                  <a:lnTo>
                    <a:pt x="50" y="226"/>
                  </a:lnTo>
                  <a:lnTo>
                    <a:pt x="56" y="232"/>
                  </a:lnTo>
                  <a:lnTo>
                    <a:pt x="56" y="232"/>
                  </a:lnTo>
                  <a:lnTo>
                    <a:pt x="66" y="238"/>
                  </a:lnTo>
                  <a:lnTo>
                    <a:pt x="74" y="240"/>
                  </a:lnTo>
                  <a:lnTo>
                    <a:pt x="84" y="242"/>
                  </a:lnTo>
                  <a:lnTo>
                    <a:pt x="92" y="240"/>
                  </a:lnTo>
                  <a:lnTo>
                    <a:pt x="92" y="240"/>
                  </a:lnTo>
                  <a:lnTo>
                    <a:pt x="102" y="238"/>
                  </a:lnTo>
                  <a:lnTo>
                    <a:pt x="110" y="234"/>
                  </a:lnTo>
                  <a:lnTo>
                    <a:pt x="118" y="228"/>
                  </a:lnTo>
                  <a:lnTo>
                    <a:pt x="124" y="220"/>
                  </a:lnTo>
                  <a:lnTo>
                    <a:pt x="200" y="112"/>
                  </a:lnTo>
                  <a:lnTo>
                    <a:pt x="200" y="112"/>
                  </a:lnTo>
                  <a:lnTo>
                    <a:pt x="206" y="104"/>
                  </a:lnTo>
                  <a:lnTo>
                    <a:pt x="208" y="96"/>
                  </a:lnTo>
                  <a:lnTo>
                    <a:pt x="210" y="86"/>
                  </a:lnTo>
                  <a:lnTo>
                    <a:pt x="208" y="76"/>
                  </a:lnTo>
                  <a:lnTo>
                    <a:pt x="208" y="76"/>
                  </a:lnTo>
                  <a:lnTo>
                    <a:pt x="206" y="68"/>
                  </a:lnTo>
                  <a:lnTo>
                    <a:pt x="202" y="60"/>
                  </a:lnTo>
                  <a:lnTo>
                    <a:pt x="196" y="52"/>
                  </a:lnTo>
                  <a:lnTo>
                    <a:pt x="190" y="46"/>
                  </a:lnTo>
                  <a:lnTo>
                    <a:pt x="190" y="46"/>
                  </a:lnTo>
                  <a:lnTo>
                    <a:pt x="176" y="38"/>
                  </a:lnTo>
                  <a:lnTo>
                    <a:pt x="162" y="36"/>
                  </a:lnTo>
                  <a:lnTo>
                    <a:pt x="16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89" name="Freeform 20">
              <a:extLst>
                <a:ext uri="{FF2B5EF4-FFF2-40B4-BE49-F238E27FC236}">
                  <a16:creationId xmlns:a16="http://schemas.microsoft.com/office/drawing/2014/main" id="{E6CF6033-CA51-42DF-9D97-782BDAC65212}"/>
                </a:ext>
              </a:extLst>
            </p:cNvPr>
            <p:cNvSpPr>
              <a:spLocks noEditPoints="1"/>
            </p:cNvSpPr>
            <p:nvPr/>
          </p:nvSpPr>
          <p:spPr bwMode="auto">
            <a:xfrm>
              <a:off x="-293" y="1324"/>
              <a:ext cx="255" cy="288"/>
            </a:xfrm>
            <a:custGeom>
              <a:avLst/>
              <a:gdLst>
                <a:gd name="T0" fmla="*/ 86 w 255"/>
                <a:gd name="T1" fmla="*/ 288 h 288"/>
                <a:gd name="T2" fmla="*/ 60 w 255"/>
                <a:gd name="T3" fmla="*/ 284 h 288"/>
                <a:gd name="T4" fmla="*/ 36 w 255"/>
                <a:gd name="T5" fmla="*/ 272 h 288"/>
                <a:gd name="T6" fmla="*/ 24 w 255"/>
                <a:gd name="T7" fmla="*/ 260 h 288"/>
                <a:gd name="T8" fmla="*/ 6 w 255"/>
                <a:gd name="T9" fmla="*/ 232 h 288"/>
                <a:gd name="T10" fmla="*/ 0 w 255"/>
                <a:gd name="T11" fmla="*/ 200 h 288"/>
                <a:gd name="T12" fmla="*/ 8 w 255"/>
                <a:gd name="T13" fmla="*/ 168 h 288"/>
                <a:gd name="T14" fmla="*/ 16 w 255"/>
                <a:gd name="T15" fmla="*/ 152 h 288"/>
                <a:gd name="T16" fmla="*/ 100 w 255"/>
                <a:gd name="T17" fmla="*/ 36 h 288"/>
                <a:gd name="T18" fmla="*/ 110 w 255"/>
                <a:gd name="T19" fmla="*/ 22 h 288"/>
                <a:gd name="T20" fmla="*/ 138 w 255"/>
                <a:gd name="T21" fmla="*/ 4 h 288"/>
                <a:gd name="T22" fmla="*/ 154 w 255"/>
                <a:gd name="T23" fmla="*/ 0 h 288"/>
                <a:gd name="T24" fmla="*/ 188 w 255"/>
                <a:gd name="T25" fmla="*/ 2 h 288"/>
                <a:gd name="T26" fmla="*/ 219 w 255"/>
                <a:gd name="T27" fmla="*/ 14 h 288"/>
                <a:gd name="T28" fmla="*/ 231 w 255"/>
                <a:gd name="T29" fmla="*/ 26 h 288"/>
                <a:gd name="T30" fmla="*/ 249 w 255"/>
                <a:gd name="T31" fmla="*/ 54 h 288"/>
                <a:gd name="T32" fmla="*/ 253 w 255"/>
                <a:gd name="T33" fmla="*/ 70 h 288"/>
                <a:gd name="T34" fmla="*/ 253 w 255"/>
                <a:gd name="T35" fmla="*/ 104 h 288"/>
                <a:gd name="T36" fmla="*/ 239 w 255"/>
                <a:gd name="T37" fmla="*/ 134 h 288"/>
                <a:gd name="T38" fmla="*/ 154 w 255"/>
                <a:gd name="T39" fmla="*/ 252 h 288"/>
                <a:gd name="T40" fmla="*/ 140 w 255"/>
                <a:gd name="T41" fmla="*/ 268 h 288"/>
                <a:gd name="T42" fmla="*/ 124 w 255"/>
                <a:gd name="T43" fmla="*/ 278 h 288"/>
                <a:gd name="T44" fmla="*/ 86 w 255"/>
                <a:gd name="T45" fmla="*/ 288 h 288"/>
                <a:gd name="T46" fmla="*/ 46 w 255"/>
                <a:gd name="T47" fmla="*/ 174 h 288"/>
                <a:gd name="T48" fmla="*/ 42 w 255"/>
                <a:gd name="T49" fmla="*/ 182 h 288"/>
                <a:gd name="T50" fmla="*/ 38 w 255"/>
                <a:gd name="T51" fmla="*/ 202 h 288"/>
                <a:gd name="T52" fmla="*/ 40 w 255"/>
                <a:gd name="T53" fmla="*/ 220 h 288"/>
                <a:gd name="T54" fmla="*/ 50 w 255"/>
                <a:gd name="T55" fmla="*/ 236 h 288"/>
                <a:gd name="T56" fmla="*/ 58 w 255"/>
                <a:gd name="T57" fmla="*/ 242 h 288"/>
                <a:gd name="T58" fmla="*/ 74 w 255"/>
                <a:gd name="T59" fmla="*/ 250 h 288"/>
                <a:gd name="T60" fmla="*/ 94 w 255"/>
                <a:gd name="T61" fmla="*/ 250 h 288"/>
                <a:gd name="T62" fmla="*/ 110 w 255"/>
                <a:gd name="T63" fmla="*/ 242 h 288"/>
                <a:gd name="T64" fmla="*/ 124 w 255"/>
                <a:gd name="T65" fmla="*/ 230 h 288"/>
                <a:gd name="T66" fmla="*/ 208 w 255"/>
                <a:gd name="T67" fmla="*/ 112 h 288"/>
                <a:gd name="T68" fmla="*/ 217 w 255"/>
                <a:gd name="T69" fmla="*/ 96 h 288"/>
                <a:gd name="T70" fmla="*/ 217 w 255"/>
                <a:gd name="T71" fmla="*/ 76 h 288"/>
                <a:gd name="T72" fmla="*/ 214 w 255"/>
                <a:gd name="T73" fmla="*/ 68 h 288"/>
                <a:gd name="T74" fmla="*/ 204 w 255"/>
                <a:gd name="T75" fmla="*/ 52 h 288"/>
                <a:gd name="T76" fmla="*/ 196 w 255"/>
                <a:gd name="T77" fmla="*/ 46 h 288"/>
                <a:gd name="T78" fmla="*/ 180 w 255"/>
                <a:gd name="T79" fmla="*/ 38 h 288"/>
                <a:gd name="T80" fmla="*/ 160 w 255"/>
                <a:gd name="T81" fmla="*/ 38 h 288"/>
                <a:gd name="T82" fmla="*/ 152 w 255"/>
                <a:gd name="T83" fmla="*/ 40 h 288"/>
                <a:gd name="T84" fmla="*/ 136 w 255"/>
                <a:gd name="T85" fmla="*/ 50 h 288"/>
                <a:gd name="T86" fmla="*/ 46 w 255"/>
                <a:gd name="T87" fmla="*/ 17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5" h="288">
                  <a:moveTo>
                    <a:pt x="86" y="288"/>
                  </a:moveTo>
                  <a:lnTo>
                    <a:pt x="86" y="288"/>
                  </a:lnTo>
                  <a:lnTo>
                    <a:pt x="72" y="286"/>
                  </a:lnTo>
                  <a:lnTo>
                    <a:pt x="60" y="284"/>
                  </a:lnTo>
                  <a:lnTo>
                    <a:pt x="48" y="278"/>
                  </a:lnTo>
                  <a:lnTo>
                    <a:pt x="36" y="272"/>
                  </a:lnTo>
                  <a:lnTo>
                    <a:pt x="36" y="272"/>
                  </a:lnTo>
                  <a:lnTo>
                    <a:pt x="24" y="260"/>
                  </a:lnTo>
                  <a:lnTo>
                    <a:pt x="12" y="248"/>
                  </a:lnTo>
                  <a:lnTo>
                    <a:pt x="6" y="232"/>
                  </a:lnTo>
                  <a:lnTo>
                    <a:pt x="2" y="216"/>
                  </a:lnTo>
                  <a:lnTo>
                    <a:pt x="0" y="200"/>
                  </a:lnTo>
                  <a:lnTo>
                    <a:pt x="2" y="184"/>
                  </a:lnTo>
                  <a:lnTo>
                    <a:pt x="8" y="168"/>
                  </a:lnTo>
                  <a:lnTo>
                    <a:pt x="16" y="152"/>
                  </a:lnTo>
                  <a:lnTo>
                    <a:pt x="16" y="152"/>
                  </a:lnTo>
                  <a:lnTo>
                    <a:pt x="16" y="152"/>
                  </a:lnTo>
                  <a:lnTo>
                    <a:pt x="100" y="36"/>
                  </a:lnTo>
                  <a:lnTo>
                    <a:pt x="100" y="36"/>
                  </a:lnTo>
                  <a:lnTo>
                    <a:pt x="110" y="22"/>
                  </a:lnTo>
                  <a:lnTo>
                    <a:pt x="124" y="12"/>
                  </a:lnTo>
                  <a:lnTo>
                    <a:pt x="138" y="4"/>
                  </a:lnTo>
                  <a:lnTo>
                    <a:pt x="154" y="0"/>
                  </a:lnTo>
                  <a:lnTo>
                    <a:pt x="154" y="0"/>
                  </a:lnTo>
                  <a:lnTo>
                    <a:pt x="172" y="0"/>
                  </a:lnTo>
                  <a:lnTo>
                    <a:pt x="188" y="2"/>
                  </a:lnTo>
                  <a:lnTo>
                    <a:pt x="204" y="6"/>
                  </a:lnTo>
                  <a:lnTo>
                    <a:pt x="219" y="14"/>
                  </a:lnTo>
                  <a:lnTo>
                    <a:pt x="219" y="14"/>
                  </a:lnTo>
                  <a:lnTo>
                    <a:pt x="231" y="26"/>
                  </a:lnTo>
                  <a:lnTo>
                    <a:pt x="241" y="40"/>
                  </a:lnTo>
                  <a:lnTo>
                    <a:pt x="249" y="54"/>
                  </a:lnTo>
                  <a:lnTo>
                    <a:pt x="253" y="70"/>
                  </a:lnTo>
                  <a:lnTo>
                    <a:pt x="253" y="70"/>
                  </a:lnTo>
                  <a:lnTo>
                    <a:pt x="255" y="86"/>
                  </a:lnTo>
                  <a:lnTo>
                    <a:pt x="253" y="104"/>
                  </a:lnTo>
                  <a:lnTo>
                    <a:pt x="247" y="120"/>
                  </a:lnTo>
                  <a:lnTo>
                    <a:pt x="239" y="134"/>
                  </a:lnTo>
                  <a:lnTo>
                    <a:pt x="154" y="252"/>
                  </a:lnTo>
                  <a:lnTo>
                    <a:pt x="154" y="252"/>
                  </a:lnTo>
                  <a:lnTo>
                    <a:pt x="148" y="260"/>
                  </a:lnTo>
                  <a:lnTo>
                    <a:pt x="140" y="268"/>
                  </a:lnTo>
                  <a:lnTo>
                    <a:pt x="132" y="274"/>
                  </a:lnTo>
                  <a:lnTo>
                    <a:pt x="124" y="278"/>
                  </a:lnTo>
                  <a:lnTo>
                    <a:pt x="104" y="286"/>
                  </a:lnTo>
                  <a:lnTo>
                    <a:pt x="86" y="288"/>
                  </a:lnTo>
                  <a:lnTo>
                    <a:pt x="86" y="288"/>
                  </a:lnTo>
                  <a:close/>
                  <a:moveTo>
                    <a:pt x="46" y="174"/>
                  </a:moveTo>
                  <a:lnTo>
                    <a:pt x="46" y="174"/>
                  </a:lnTo>
                  <a:lnTo>
                    <a:pt x="42" y="182"/>
                  </a:lnTo>
                  <a:lnTo>
                    <a:pt x="38" y="192"/>
                  </a:lnTo>
                  <a:lnTo>
                    <a:pt x="38" y="202"/>
                  </a:lnTo>
                  <a:lnTo>
                    <a:pt x="38" y="210"/>
                  </a:lnTo>
                  <a:lnTo>
                    <a:pt x="40" y="220"/>
                  </a:lnTo>
                  <a:lnTo>
                    <a:pt x="44" y="228"/>
                  </a:lnTo>
                  <a:lnTo>
                    <a:pt x="50" y="236"/>
                  </a:lnTo>
                  <a:lnTo>
                    <a:pt x="58" y="242"/>
                  </a:lnTo>
                  <a:lnTo>
                    <a:pt x="58" y="242"/>
                  </a:lnTo>
                  <a:lnTo>
                    <a:pt x="66" y="246"/>
                  </a:lnTo>
                  <a:lnTo>
                    <a:pt x="74" y="250"/>
                  </a:lnTo>
                  <a:lnTo>
                    <a:pt x="84" y="250"/>
                  </a:lnTo>
                  <a:lnTo>
                    <a:pt x="94" y="250"/>
                  </a:lnTo>
                  <a:lnTo>
                    <a:pt x="102" y="248"/>
                  </a:lnTo>
                  <a:lnTo>
                    <a:pt x="110" y="242"/>
                  </a:lnTo>
                  <a:lnTo>
                    <a:pt x="118" y="238"/>
                  </a:lnTo>
                  <a:lnTo>
                    <a:pt x="124" y="230"/>
                  </a:lnTo>
                  <a:lnTo>
                    <a:pt x="208" y="112"/>
                  </a:lnTo>
                  <a:lnTo>
                    <a:pt x="208" y="112"/>
                  </a:lnTo>
                  <a:lnTo>
                    <a:pt x="212" y="104"/>
                  </a:lnTo>
                  <a:lnTo>
                    <a:pt x="217" y="96"/>
                  </a:lnTo>
                  <a:lnTo>
                    <a:pt x="217" y="86"/>
                  </a:lnTo>
                  <a:lnTo>
                    <a:pt x="217" y="76"/>
                  </a:lnTo>
                  <a:lnTo>
                    <a:pt x="217" y="76"/>
                  </a:lnTo>
                  <a:lnTo>
                    <a:pt x="214" y="68"/>
                  </a:lnTo>
                  <a:lnTo>
                    <a:pt x="210" y="58"/>
                  </a:lnTo>
                  <a:lnTo>
                    <a:pt x="204" y="52"/>
                  </a:lnTo>
                  <a:lnTo>
                    <a:pt x="196" y="46"/>
                  </a:lnTo>
                  <a:lnTo>
                    <a:pt x="196" y="46"/>
                  </a:lnTo>
                  <a:lnTo>
                    <a:pt x="188" y="40"/>
                  </a:lnTo>
                  <a:lnTo>
                    <a:pt x="180" y="38"/>
                  </a:lnTo>
                  <a:lnTo>
                    <a:pt x="170" y="36"/>
                  </a:lnTo>
                  <a:lnTo>
                    <a:pt x="160" y="38"/>
                  </a:lnTo>
                  <a:lnTo>
                    <a:pt x="160" y="38"/>
                  </a:lnTo>
                  <a:lnTo>
                    <a:pt x="152" y="40"/>
                  </a:lnTo>
                  <a:lnTo>
                    <a:pt x="144" y="44"/>
                  </a:lnTo>
                  <a:lnTo>
                    <a:pt x="136" y="50"/>
                  </a:lnTo>
                  <a:lnTo>
                    <a:pt x="130" y="56"/>
                  </a:lnTo>
                  <a:lnTo>
                    <a:pt x="46"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90" name="Freeform 21">
              <a:extLst>
                <a:ext uri="{FF2B5EF4-FFF2-40B4-BE49-F238E27FC236}">
                  <a16:creationId xmlns:a16="http://schemas.microsoft.com/office/drawing/2014/main" id="{1EF1664A-AE2E-4196-9645-D0DB2561B1FE}"/>
                </a:ext>
              </a:extLst>
            </p:cNvPr>
            <p:cNvSpPr>
              <a:spLocks noEditPoints="1"/>
            </p:cNvSpPr>
            <p:nvPr/>
          </p:nvSpPr>
          <p:spPr bwMode="auto">
            <a:xfrm>
              <a:off x="-191" y="1444"/>
              <a:ext cx="207" cy="232"/>
            </a:xfrm>
            <a:custGeom>
              <a:avLst/>
              <a:gdLst>
                <a:gd name="T0" fmla="*/ 70 w 207"/>
                <a:gd name="T1" fmla="*/ 232 h 232"/>
                <a:gd name="T2" fmla="*/ 50 w 207"/>
                <a:gd name="T3" fmla="*/ 230 h 232"/>
                <a:gd name="T4" fmla="*/ 30 w 207"/>
                <a:gd name="T5" fmla="*/ 220 h 232"/>
                <a:gd name="T6" fmla="*/ 18 w 207"/>
                <a:gd name="T7" fmla="*/ 210 h 232"/>
                <a:gd name="T8" fmla="*/ 4 w 207"/>
                <a:gd name="T9" fmla="*/ 188 h 232"/>
                <a:gd name="T10" fmla="*/ 0 w 207"/>
                <a:gd name="T11" fmla="*/ 162 h 232"/>
                <a:gd name="T12" fmla="*/ 4 w 207"/>
                <a:gd name="T13" fmla="*/ 138 h 232"/>
                <a:gd name="T14" fmla="*/ 10 w 207"/>
                <a:gd name="T15" fmla="*/ 126 h 232"/>
                <a:gd name="T16" fmla="*/ 82 w 207"/>
                <a:gd name="T17" fmla="*/ 26 h 232"/>
                <a:gd name="T18" fmla="*/ 100 w 207"/>
                <a:gd name="T19" fmla="*/ 8 h 232"/>
                <a:gd name="T20" fmla="*/ 127 w 207"/>
                <a:gd name="T21" fmla="*/ 0 h 232"/>
                <a:gd name="T22" fmla="*/ 139 w 207"/>
                <a:gd name="T23" fmla="*/ 0 h 232"/>
                <a:gd name="T24" fmla="*/ 165 w 207"/>
                <a:gd name="T25" fmla="*/ 6 h 232"/>
                <a:gd name="T26" fmla="*/ 177 w 207"/>
                <a:gd name="T27" fmla="*/ 12 h 232"/>
                <a:gd name="T28" fmla="*/ 195 w 207"/>
                <a:gd name="T29" fmla="*/ 32 h 232"/>
                <a:gd name="T30" fmla="*/ 205 w 207"/>
                <a:gd name="T31" fmla="*/ 56 h 232"/>
                <a:gd name="T32" fmla="*/ 205 w 207"/>
                <a:gd name="T33" fmla="*/ 82 h 232"/>
                <a:gd name="T34" fmla="*/ 195 w 207"/>
                <a:gd name="T35" fmla="*/ 106 h 232"/>
                <a:gd name="T36" fmla="*/ 123 w 207"/>
                <a:gd name="T37" fmla="*/ 206 h 232"/>
                <a:gd name="T38" fmla="*/ 100 w 207"/>
                <a:gd name="T39" fmla="*/ 226 h 232"/>
                <a:gd name="T40" fmla="*/ 70 w 207"/>
                <a:gd name="T41" fmla="*/ 232 h 232"/>
                <a:gd name="T42" fmla="*/ 42 w 207"/>
                <a:gd name="T43" fmla="*/ 148 h 232"/>
                <a:gd name="T44" fmla="*/ 38 w 207"/>
                <a:gd name="T45" fmla="*/ 154 h 232"/>
                <a:gd name="T46" fmla="*/ 38 w 207"/>
                <a:gd name="T47" fmla="*/ 170 h 232"/>
                <a:gd name="T48" fmla="*/ 50 w 207"/>
                <a:gd name="T49" fmla="*/ 188 h 232"/>
                <a:gd name="T50" fmla="*/ 62 w 207"/>
                <a:gd name="T51" fmla="*/ 194 h 232"/>
                <a:gd name="T52" fmla="*/ 84 w 207"/>
                <a:gd name="T53" fmla="*/ 192 h 232"/>
                <a:gd name="T54" fmla="*/ 92 w 207"/>
                <a:gd name="T55" fmla="*/ 184 h 232"/>
                <a:gd name="T56" fmla="*/ 165 w 207"/>
                <a:gd name="T57" fmla="*/ 84 h 232"/>
                <a:gd name="T58" fmla="*/ 169 w 207"/>
                <a:gd name="T59" fmla="*/ 74 h 232"/>
                <a:gd name="T60" fmla="*/ 163 w 207"/>
                <a:gd name="T61" fmla="*/ 52 h 232"/>
                <a:gd name="T62" fmla="*/ 155 w 207"/>
                <a:gd name="T63" fmla="*/ 44 h 232"/>
                <a:gd name="T64" fmla="*/ 131 w 207"/>
                <a:gd name="T65" fmla="*/ 38 h 232"/>
                <a:gd name="T66" fmla="*/ 121 w 207"/>
                <a:gd name="T67" fmla="*/ 40 h 232"/>
                <a:gd name="T68" fmla="*/ 42 w 207"/>
                <a:gd name="T69" fmla="*/ 14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7" h="232">
                  <a:moveTo>
                    <a:pt x="70" y="232"/>
                  </a:moveTo>
                  <a:lnTo>
                    <a:pt x="70" y="232"/>
                  </a:lnTo>
                  <a:lnTo>
                    <a:pt x="60" y="232"/>
                  </a:lnTo>
                  <a:lnTo>
                    <a:pt x="50" y="230"/>
                  </a:lnTo>
                  <a:lnTo>
                    <a:pt x="38" y="224"/>
                  </a:lnTo>
                  <a:lnTo>
                    <a:pt x="30" y="220"/>
                  </a:lnTo>
                  <a:lnTo>
                    <a:pt x="30" y="220"/>
                  </a:lnTo>
                  <a:lnTo>
                    <a:pt x="18" y="210"/>
                  </a:lnTo>
                  <a:lnTo>
                    <a:pt x="10" y="200"/>
                  </a:lnTo>
                  <a:lnTo>
                    <a:pt x="4" y="188"/>
                  </a:lnTo>
                  <a:lnTo>
                    <a:pt x="0" y="176"/>
                  </a:lnTo>
                  <a:lnTo>
                    <a:pt x="0" y="162"/>
                  </a:lnTo>
                  <a:lnTo>
                    <a:pt x="0" y="150"/>
                  </a:lnTo>
                  <a:lnTo>
                    <a:pt x="4" y="138"/>
                  </a:lnTo>
                  <a:lnTo>
                    <a:pt x="10" y="126"/>
                  </a:lnTo>
                  <a:lnTo>
                    <a:pt x="10" y="126"/>
                  </a:lnTo>
                  <a:lnTo>
                    <a:pt x="82" y="26"/>
                  </a:lnTo>
                  <a:lnTo>
                    <a:pt x="82" y="26"/>
                  </a:lnTo>
                  <a:lnTo>
                    <a:pt x="90" y="16"/>
                  </a:lnTo>
                  <a:lnTo>
                    <a:pt x="100" y="8"/>
                  </a:lnTo>
                  <a:lnTo>
                    <a:pt x="112" y="4"/>
                  </a:lnTo>
                  <a:lnTo>
                    <a:pt x="127" y="0"/>
                  </a:lnTo>
                  <a:lnTo>
                    <a:pt x="127" y="0"/>
                  </a:lnTo>
                  <a:lnTo>
                    <a:pt x="139" y="0"/>
                  </a:lnTo>
                  <a:lnTo>
                    <a:pt x="153" y="2"/>
                  </a:lnTo>
                  <a:lnTo>
                    <a:pt x="165" y="6"/>
                  </a:lnTo>
                  <a:lnTo>
                    <a:pt x="177" y="12"/>
                  </a:lnTo>
                  <a:lnTo>
                    <a:pt x="177" y="12"/>
                  </a:lnTo>
                  <a:lnTo>
                    <a:pt x="187" y="22"/>
                  </a:lnTo>
                  <a:lnTo>
                    <a:pt x="195" y="32"/>
                  </a:lnTo>
                  <a:lnTo>
                    <a:pt x="201" y="44"/>
                  </a:lnTo>
                  <a:lnTo>
                    <a:pt x="205" y="56"/>
                  </a:lnTo>
                  <a:lnTo>
                    <a:pt x="207" y="70"/>
                  </a:lnTo>
                  <a:lnTo>
                    <a:pt x="205" y="82"/>
                  </a:lnTo>
                  <a:lnTo>
                    <a:pt x="201" y="94"/>
                  </a:lnTo>
                  <a:lnTo>
                    <a:pt x="195" y="106"/>
                  </a:lnTo>
                  <a:lnTo>
                    <a:pt x="123" y="206"/>
                  </a:lnTo>
                  <a:lnTo>
                    <a:pt x="123" y="206"/>
                  </a:lnTo>
                  <a:lnTo>
                    <a:pt x="112" y="218"/>
                  </a:lnTo>
                  <a:lnTo>
                    <a:pt x="100" y="226"/>
                  </a:lnTo>
                  <a:lnTo>
                    <a:pt x="86" y="230"/>
                  </a:lnTo>
                  <a:lnTo>
                    <a:pt x="70" y="232"/>
                  </a:lnTo>
                  <a:lnTo>
                    <a:pt x="70" y="232"/>
                  </a:lnTo>
                  <a:close/>
                  <a:moveTo>
                    <a:pt x="42" y="148"/>
                  </a:moveTo>
                  <a:lnTo>
                    <a:pt x="42" y="148"/>
                  </a:lnTo>
                  <a:lnTo>
                    <a:pt x="38" y="154"/>
                  </a:lnTo>
                  <a:lnTo>
                    <a:pt x="36" y="158"/>
                  </a:lnTo>
                  <a:lnTo>
                    <a:pt x="38" y="170"/>
                  </a:lnTo>
                  <a:lnTo>
                    <a:pt x="42" y="180"/>
                  </a:lnTo>
                  <a:lnTo>
                    <a:pt x="50" y="188"/>
                  </a:lnTo>
                  <a:lnTo>
                    <a:pt x="50" y="188"/>
                  </a:lnTo>
                  <a:lnTo>
                    <a:pt x="62" y="194"/>
                  </a:lnTo>
                  <a:lnTo>
                    <a:pt x="74" y="194"/>
                  </a:lnTo>
                  <a:lnTo>
                    <a:pt x="84" y="192"/>
                  </a:lnTo>
                  <a:lnTo>
                    <a:pt x="88" y="188"/>
                  </a:lnTo>
                  <a:lnTo>
                    <a:pt x="92" y="184"/>
                  </a:lnTo>
                  <a:lnTo>
                    <a:pt x="165" y="84"/>
                  </a:lnTo>
                  <a:lnTo>
                    <a:pt x="165" y="84"/>
                  </a:lnTo>
                  <a:lnTo>
                    <a:pt x="167" y="80"/>
                  </a:lnTo>
                  <a:lnTo>
                    <a:pt x="169" y="74"/>
                  </a:lnTo>
                  <a:lnTo>
                    <a:pt x="167" y="62"/>
                  </a:lnTo>
                  <a:lnTo>
                    <a:pt x="163" y="52"/>
                  </a:lnTo>
                  <a:lnTo>
                    <a:pt x="155" y="44"/>
                  </a:lnTo>
                  <a:lnTo>
                    <a:pt x="155" y="44"/>
                  </a:lnTo>
                  <a:lnTo>
                    <a:pt x="143" y="38"/>
                  </a:lnTo>
                  <a:lnTo>
                    <a:pt x="131" y="38"/>
                  </a:lnTo>
                  <a:lnTo>
                    <a:pt x="131" y="38"/>
                  </a:lnTo>
                  <a:lnTo>
                    <a:pt x="121" y="40"/>
                  </a:lnTo>
                  <a:lnTo>
                    <a:pt x="112" y="48"/>
                  </a:lnTo>
                  <a:lnTo>
                    <a:pt x="42"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91" name="Freeform 22">
              <a:extLst>
                <a:ext uri="{FF2B5EF4-FFF2-40B4-BE49-F238E27FC236}">
                  <a16:creationId xmlns:a16="http://schemas.microsoft.com/office/drawing/2014/main" id="{62F65DA6-B87C-4E6C-9C40-1EC0C2E5BAC6}"/>
                </a:ext>
              </a:extLst>
            </p:cNvPr>
            <p:cNvSpPr>
              <a:spLocks/>
            </p:cNvSpPr>
            <p:nvPr/>
          </p:nvSpPr>
          <p:spPr bwMode="auto">
            <a:xfrm>
              <a:off x="-749" y="874"/>
              <a:ext cx="168" cy="522"/>
            </a:xfrm>
            <a:custGeom>
              <a:avLst/>
              <a:gdLst>
                <a:gd name="T0" fmla="*/ 150 w 168"/>
                <a:gd name="T1" fmla="*/ 522 h 522"/>
                <a:gd name="T2" fmla="*/ 0 w 168"/>
                <a:gd name="T3" fmla="*/ 522 h 522"/>
                <a:gd name="T4" fmla="*/ 0 w 168"/>
                <a:gd name="T5" fmla="*/ 486 h 522"/>
                <a:gd name="T6" fmla="*/ 130 w 168"/>
                <a:gd name="T7" fmla="*/ 486 h 522"/>
                <a:gd name="T8" fmla="*/ 130 w 168"/>
                <a:gd name="T9" fmla="*/ 38 h 522"/>
                <a:gd name="T10" fmla="*/ 0 w 168"/>
                <a:gd name="T11" fmla="*/ 38 h 522"/>
                <a:gd name="T12" fmla="*/ 0 w 168"/>
                <a:gd name="T13" fmla="*/ 0 h 522"/>
                <a:gd name="T14" fmla="*/ 150 w 168"/>
                <a:gd name="T15" fmla="*/ 0 h 522"/>
                <a:gd name="T16" fmla="*/ 150 w 168"/>
                <a:gd name="T17" fmla="*/ 0 h 522"/>
                <a:gd name="T18" fmla="*/ 156 w 168"/>
                <a:gd name="T19" fmla="*/ 2 h 522"/>
                <a:gd name="T20" fmla="*/ 162 w 168"/>
                <a:gd name="T21" fmla="*/ 6 h 522"/>
                <a:gd name="T22" fmla="*/ 166 w 168"/>
                <a:gd name="T23" fmla="*/ 12 h 522"/>
                <a:gd name="T24" fmla="*/ 168 w 168"/>
                <a:gd name="T25" fmla="*/ 20 h 522"/>
                <a:gd name="T26" fmla="*/ 168 w 168"/>
                <a:gd name="T27" fmla="*/ 504 h 522"/>
                <a:gd name="T28" fmla="*/ 168 w 168"/>
                <a:gd name="T29" fmla="*/ 504 h 522"/>
                <a:gd name="T30" fmla="*/ 166 w 168"/>
                <a:gd name="T31" fmla="*/ 510 h 522"/>
                <a:gd name="T32" fmla="*/ 162 w 168"/>
                <a:gd name="T33" fmla="*/ 516 h 522"/>
                <a:gd name="T34" fmla="*/ 156 w 168"/>
                <a:gd name="T35" fmla="*/ 520 h 522"/>
                <a:gd name="T36" fmla="*/ 150 w 168"/>
                <a:gd name="T37" fmla="*/ 522 h 522"/>
                <a:gd name="T38" fmla="*/ 150 w 168"/>
                <a:gd name="T39"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 h="522">
                  <a:moveTo>
                    <a:pt x="150" y="522"/>
                  </a:moveTo>
                  <a:lnTo>
                    <a:pt x="0" y="522"/>
                  </a:lnTo>
                  <a:lnTo>
                    <a:pt x="0" y="486"/>
                  </a:lnTo>
                  <a:lnTo>
                    <a:pt x="130" y="486"/>
                  </a:lnTo>
                  <a:lnTo>
                    <a:pt x="130" y="38"/>
                  </a:lnTo>
                  <a:lnTo>
                    <a:pt x="0" y="38"/>
                  </a:lnTo>
                  <a:lnTo>
                    <a:pt x="0" y="0"/>
                  </a:lnTo>
                  <a:lnTo>
                    <a:pt x="150" y="0"/>
                  </a:lnTo>
                  <a:lnTo>
                    <a:pt x="150" y="0"/>
                  </a:lnTo>
                  <a:lnTo>
                    <a:pt x="156" y="2"/>
                  </a:lnTo>
                  <a:lnTo>
                    <a:pt x="162" y="6"/>
                  </a:lnTo>
                  <a:lnTo>
                    <a:pt x="166" y="12"/>
                  </a:lnTo>
                  <a:lnTo>
                    <a:pt x="168" y="20"/>
                  </a:lnTo>
                  <a:lnTo>
                    <a:pt x="168" y="504"/>
                  </a:lnTo>
                  <a:lnTo>
                    <a:pt x="168" y="504"/>
                  </a:lnTo>
                  <a:lnTo>
                    <a:pt x="166" y="510"/>
                  </a:lnTo>
                  <a:lnTo>
                    <a:pt x="162" y="516"/>
                  </a:lnTo>
                  <a:lnTo>
                    <a:pt x="156" y="520"/>
                  </a:lnTo>
                  <a:lnTo>
                    <a:pt x="150" y="522"/>
                  </a:lnTo>
                  <a:lnTo>
                    <a:pt x="150" y="5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92" name="Freeform 23">
              <a:extLst>
                <a:ext uri="{FF2B5EF4-FFF2-40B4-BE49-F238E27FC236}">
                  <a16:creationId xmlns:a16="http://schemas.microsoft.com/office/drawing/2014/main" id="{32B5B479-A3B7-4DE7-A95A-E6EC354C5005}"/>
                </a:ext>
              </a:extLst>
            </p:cNvPr>
            <p:cNvSpPr>
              <a:spLocks/>
            </p:cNvSpPr>
            <p:nvPr/>
          </p:nvSpPr>
          <p:spPr bwMode="auto">
            <a:xfrm>
              <a:off x="428" y="986"/>
              <a:ext cx="168" cy="522"/>
            </a:xfrm>
            <a:custGeom>
              <a:avLst/>
              <a:gdLst>
                <a:gd name="T0" fmla="*/ 168 w 168"/>
                <a:gd name="T1" fmla="*/ 522 h 522"/>
                <a:gd name="T2" fmla="*/ 18 w 168"/>
                <a:gd name="T3" fmla="*/ 522 h 522"/>
                <a:gd name="T4" fmla="*/ 18 w 168"/>
                <a:gd name="T5" fmla="*/ 522 h 522"/>
                <a:gd name="T6" fmla="*/ 12 w 168"/>
                <a:gd name="T7" fmla="*/ 520 h 522"/>
                <a:gd name="T8" fmla="*/ 6 w 168"/>
                <a:gd name="T9" fmla="*/ 516 h 522"/>
                <a:gd name="T10" fmla="*/ 2 w 168"/>
                <a:gd name="T11" fmla="*/ 510 h 522"/>
                <a:gd name="T12" fmla="*/ 0 w 168"/>
                <a:gd name="T13" fmla="*/ 502 h 522"/>
                <a:gd name="T14" fmla="*/ 0 w 168"/>
                <a:gd name="T15" fmla="*/ 18 h 522"/>
                <a:gd name="T16" fmla="*/ 0 w 168"/>
                <a:gd name="T17" fmla="*/ 18 h 522"/>
                <a:gd name="T18" fmla="*/ 2 w 168"/>
                <a:gd name="T19" fmla="*/ 12 h 522"/>
                <a:gd name="T20" fmla="*/ 6 w 168"/>
                <a:gd name="T21" fmla="*/ 6 h 522"/>
                <a:gd name="T22" fmla="*/ 12 w 168"/>
                <a:gd name="T23" fmla="*/ 2 h 522"/>
                <a:gd name="T24" fmla="*/ 18 w 168"/>
                <a:gd name="T25" fmla="*/ 0 h 522"/>
                <a:gd name="T26" fmla="*/ 168 w 168"/>
                <a:gd name="T27" fmla="*/ 0 h 522"/>
                <a:gd name="T28" fmla="*/ 168 w 168"/>
                <a:gd name="T29" fmla="*/ 38 h 522"/>
                <a:gd name="T30" fmla="*/ 38 w 168"/>
                <a:gd name="T31" fmla="*/ 38 h 522"/>
                <a:gd name="T32" fmla="*/ 38 w 168"/>
                <a:gd name="T33" fmla="*/ 484 h 522"/>
                <a:gd name="T34" fmla="*/ 168 w 168"/>
                <a:gd name="T35" fmla="*/ 484 h 522"/>
                <a:gd name="T36" fmla="*/ 168 w 168"/>
                <a:gd name="T37"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522">
                  <a:moveTo>
                    <a:pt x="168" y="522"/>
                  </a:moveTo>
                  <a:lnTo>
                    <a:pt x="18" y="522"/>
                  </a:lnTo>
                  <a:lnTo>
                    <a:pt x="18" y="522"/>
                  </a:lnTo>
                  <a:lnTo>
                    <a:pt x="12" y="520"/>
                  </a:lnTo>
                  <a:lnTo>
                    <a:pt x="6" y="516"/>
                  </a:lnTo>
                  <a:lnTo>
                    <a:pt x="2" y="510"/>
                  </a:lnTo>
                  <a:lnTo>
                    <a:pt x="0" y="502"/>
                  </a:lnTo>
                  <a:lnTo>
                    <a:pt x="0" y="18"/>
                  </a:lnTo>
                  <a:lnTo>
                    <a:pt x="0" y="18"/>
                  </a:lnTo>
                  <a:lnTo>
                    <a:pt x="2" y="12"/>
                  </a:lnTo>
                  <a:lnTo>
                    <a:pt x="6" y="6"/>
                  </a:lnTo>
                  <a:lnTo>
                    <a:pt x="12" y="2"/>
                  </a:lnTo>
                  <a:lnTo>
                    <a:pt x="18" y="0"/>
                  </a:lnTo>
                  <a:lnTo>
                    <a:pt x="168" y="0"/>
                  </a:lnTo>
                  <a:lnTo>
                    <a:pt x="168" y="38"/>
                  </a:lnTo>
                  <a:lnTo>
                    <a:pt x="38" y="38"/>
                  </a:lnTo>
                  <a:lnTo>
                    <a:pt x="38" y="484"/>
                  </a:lnTo>
                  <a:lnTo>
                    <a:pt x="168" y="484"/>
                  </a:lnTo>
                  <a:lnTo>
                    <a:pt x="168" y="5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93" name="Freeform 24">
              <a:extLst>
                <a:ext uri="{FF2B5EF4-FFF2-40B4-BE49-F238E27FC236}">
                  <a16:creationId xmlns:a16="http://schemas.microsoft.com/office/drawing/2014/main" id="{070ED8FC-BED9-4942-8898-1A3FA20AE1EF}"/>
                </a:ext>
              </a:extLst>
            </p:cNvPr>
            <p:cNvSpPr>
              <a:spLocks/>
            </p:cNvSpPr>
            <p:nvPr/>
          </p:nvSpPr>
          <p:spPr bwMode="auto">
            <a:xfrm>
              <a:off x="-691" y="1528"/>
              <a:ext cx="753" cy="506"/>
            </a:xfrm>
            <a:custGeom>
              <a:avLst/>
              <a:gdLst>
                <a:gd name="T0" fmla="*/ 414 w 753"/>
                <a:gd name="T1" fmla="*/ 506 h 506"/>
                <a:gd name="T2" fmla="*/ 396 w 753"/>
                <a:gd name="T3" fmla="*/ 488 h 506"/>
                <a:gd name="T4" fmla="*/ 400 w 753"/>
                <a:gd name="T5" fmla="*/ 470 h 506"/>
                <a:gd name="T6" fmla="*/ 420 w 753"/>
                <a:gd name="T7" fmla="*/ 426 h 506"/>
                <a:gd name="T8" fmla="*/ 402 w 753"/>
                <a:gd name="T9" fmla="*/ 396 h 506"/>
                <a:gd name="T10" fmla="*/ 374 w 753"/>
                <a:gd name="T11" fmla="*/ 388 h 506"/>
                <a:gd name="T12" fmla="*/ 348 w 753"/>
                <a:gd name="T13" fmla="*/ 396 h 506"/>
                <a:gd name="T14" fmla="*/ 332 w 753"/>
                <a:gd name="T15" fmla="*/ 420 h 506"/>
                <a:gd name="T16" fmla="*/ 344 w 753"/>
                <a:gd name="T17" fmla="*/ 462 h 506"/>
                <a:gd name="T18" fmla="*/ 356 w 753"/>
                <a:gd name="T19" fmla="*/ 486 h 506"/>
                <a:gd name="T20" fmla="*/ 344 w 753"/>
                <a:gd name="T21" fmla="*/ 504 h 506"/>
                <a:gd name="T22" fmla="*/ 138 w 753"/>
                <a:gd name="T23" fmla="*/ 506 h 506"/>
                <a:gd name="T24" fmla="*/ 120 w 753"/>
                <a:gd name="T25" fmla="*/ 320 h 506"/>
                <a:gd name="T26" fmla="*/ 76 w 753"/>
                <a:gd name="T27" fmla="*/ 332 h 506"/>
                <a:gd name="T28" fmla="*/ 46 w 753"/>
                <a:gd name="T29" fmla="*/ 326 h 506"/>
                <a:gd name="T30" fmla="*/ 2 w 753"/>
                <a:gd name="T31" fmla="*/ 268 h 506"/>
                <a:gd name="T32" fmla="*/ 6 w 753"/>
                <a:gd name="T33" fmla="*/ 216 h 506"/>
                <a:gd name="T34" fmla="*/ 60 w 753"/>
                <a:gd name="T35" fmla="*/ 168 h 506"/>
                <a:gd name="T36" fmla="*/ 108 w 753"/>
                <a:gd name="T37" fmla="*/ 174 h 506"/>
                <a:gd name="T38" fmla="*/ 156 w 753"/>
                <a:gd name="T39" fmla="*/ 210 h 506"/>
                <a:gd name="T40" fmla="*/ 138 w 753"/>
                <a:gd name="T41" fmla="*/ 230 h 506"/>
                <a:gd name="T42" fmla="*/ 118 w 753"/>
                <a:gd name="T43" fmla="*/ 224 h 506"/>
                <a:gd name="T44" fmla="*/ 74 w 753"/>
                <a:gd name="T45" fmla="*/ 204 h 506"/>
                <a:gd name="T46" fmla="*/ 54 w 753"/>
                <a:gd name="T47" fmla="*/ 212 h 506"/>
                <a:gd name="T48" fmla="*/ 36 w 753"/>
                <a:gd name="T49" fmla="*/ 248 h 506"/>
                <a:gd name="T50" fmla="*/ 44 w 753"/>
                <a:gd name="T51" fmla="*/ 276 h 506"/>
                <a:gd name="T52" fmla="*/ 76 w 753"/>
                <a:gd name="T53" fmla="*/ 294 h 506"/>
                <a:gd name="T54" fmla="*/ 98 w 753"/>
                <a:gd name="T55" fmla="*/ 290 h 506"/>
                <a:gd name="T56" fmla="*/ 132 w 753"/>
                <a:gd name="T57" fmla="*/ 268 h 506"/>
                <a:gd name="T58" fmla="*/ 152 w 753"/>
                <a:gd name="T59" fmla="*/ 274 h 506"/>
                <a:gd name="T60" fmla="*/ 304 w 753"/>
                <a:gd name="T61" fmla="*/ 468 h 506"/>
                <a:gd name="T62" fmla="*/ 294 w 753"/>
                <a:gd name="T63" fmla="*/ 426 h 506"/>
                <a:gd name="T64" fmla="*/ 316 w 753"/>
                <a:gd name="T65" fmla="*/ 374 h 506"/>
                <a:gd name="T66" fmla="*/ 374 w 753"/>
                <a:gd name="T67" fmla="*/ 350 h 506"/>
                <a:gd name="T68" fmla="*/ 408 w 753"/>
                <a:gd name="T69" fmla="*/ 358 h 506"/>
                <a:gd name="T70" fmla="*/ 456 w 753"/>
                <a:gd name="T71" fmla="*/ 412 h 506"/>
                <a:gd name="T72" fmla="*/ 452 w 753"/>
                <a:gd name="T73" fmla="*/ 458 h 506"/>
                <a:gd name="T74" fmla="*/ 596 w 753"/>
                <a:gd name="T75" fmla="*/ 280 h 506"/>
                <a:gd name="T76" fmla="*/ 621 w 753"/>
                <a:gd name="T77" fmla="*/ 270 h 506"/>
                <a:gd name="T78" fmla="*/ 641 w 753"/>
                <a:gd name="T79" fmla="*/ 282 h 506"/>
                <a:gd name="T80" fmla="*/ 683 w 753"/>
                <a:gd name="T81" fmla="*/ 296 h 506"/>
                <a:gd name="T82" fmla="*/ 711 w 753"/>
                <a:gd name="T83" fmla="*/ 272 h 506"/>
                <a:gd name="T84" fmla="*/ 713 w 753"/>
                <a:gd name="T85" fmla="*/ 242 h 506"/>
                <a:gd name="T86" fmla="*/ 693 w 753"/>
                <a:gd name="T87" fmla="*/ 210 h 506"/>
                <a:gd name="T88" fmla="*/ 657 w 753"/>
                <a:gd name="T89" fmla="*/ 210 h 506"/>
                <a:gd name="T90" fmla="*/ 621 w 753"/>
                <a:gd name="T91" fmla="*/ 230 h 506"/>
                <a:gd name="T92" fmla="*/ 606 w 753"/>
                <a:gd name="T93" fmla="*/ 228 h 506"/>
                <a:gd name="T94" fmla="*/ 633 w 753"/>
                <a:gd name="T95" fmla="*/ 162 h 506"/>
                <a:gd name="T96" fmla="*/ 667 w 753"/>
                <a:gd name="T97" fmla="*/ 170 h 506"/>
                <a:gd name="T98" fmla="*/ 719 w 753"/>
                <a:gd name="T99" fmla="*/ 184 h 506"/>
                <a:gd name="T100" fmla="*/ 753 w 753"/>
                <a:gd name="T101" fmla="*/ 252 h 506"/>
                <a:gd name="T102" fmla="*/ 737 w 753"/>
                <a:gd name="T103" fmla="*/ 300 h 506"/>
                <a:gd name="T104" fmla="*/ 673 w 753"/>
                <a:gd name="T105" fmla="*/ 334 h 506"/>
                <a:gd name="T106" fmla="*/ 633 w 753"/>
                <a:gd name="T107" fmla="*/ 322 h 506"/>
                <a:gd name="T108" fmla="*/ 629 w 753"/>
                <a:gd name="T109" fmla="*/ 50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3" h="506">
                  <a:moveTo>
                    <a:pt x="615" y="506"/>
                  </a:moveTo>
                  <a:lnTo>
                    <a:pt x="615" y="506"/>
                  </a:lnTo>
                  <a:lnTo>
                    <a:pt x="615" y="506"/>
                  </a:lnTo>
                  <a:lnTo>
                    <a:pt x="414" y="506"/>
                  </a:lnTo>
                  <a:lnTo>
                    <a:pt x="414" y="506"/>
                  </a:lnTo>
                  <a:lnTo>
                    <a:pt x="408" y="504"/>
                  </a:lnTo>
                  <a:lnTo>
                    <a:pt x="400" y="500"/>
                  </a:lnTo>
                  <a:lnTo>
                    <a:pt x="400" y="500"/>
                  </a:lnTo>
                  <a:lnTo>
                    <a:pt x="396" y="494"/>
                  </a:lnTo>
                  <a:lnTo>
                    <a:pt x="396" y="488"/>
                  </a:lnTo>
                  <a:lnTo>
                    <a:pt x="396" y="482"/>
                  </a:lnTo>
                  <a:lnTo>
                    <a:pt x="396" y="482"/>
                  </a:lnTo>
                  <a:lnTo>
                    <a:pt x="398" y="476"/>
                  </a:lnTo>
                  <a:lnTo>
                    <a:pt x="400" y="470"/>
                  </a:lnTo>
                  <a:lnTo>
                    <a:pt x="400" y="470"/>
                  </a:lnTo>
                  <a:lnTo>
                    <a:pt x="410" y="458"/>
                  </a:lnTo>
                  <a:lnTo>
                    <a:pt x="416" y="448"/>
                  </a:lnTo>
                  <a:lnTo>
                    <a:pt x="420" y="436"/>
                  </a:lnTo>
                  <a:lnTo>
                    <a:pt x="420" y="426"/>
                  </a:lnTo>
                  <a:lnTo>
                    <a:pt x="420" y="426"/>
                  </a:lnTo>
                  <a:lnTo>
                    <a:pt x="420" y="418"/>
                  </a:lnTo>
                  <a:lnTo>
                    <a:pt x="418" y="412"/>
                  </a:lnTo>
                  <a:lnTo>
                    <a:pt x="414" y="406"/>
                  </a:lnTo>
                  <a:lnTo>
                    <a:pt x="408" y="400"/>
                  </a:lnTo>
                  <a:lnTo>
                    <a:pt x="402" y="396"/>
                  </a:lnTo>
                  <a:lnTo>
                    <a:pt x="394" y="392"/>
                  </a:lnTo>
                  <a:lnTo>
                    <a:pt x="386" y="390"/>
                  </a:lnTo>
                  <a:lnTo>
                    <a:pt x="376" y="388"/>
                  </a:lnTo>
                  <a:lnTo>
                    <a:pt x="374" y="388"/>
                  </a:lnTo>
                  <a:lnTo>
                    <a:pt x="374" y="388"/>
                  </a:lnTo>
                  <a:lnTo>
                    <a:pt x="374" y="388"/>
                  </a:lnTo>
                  <a:lnTo>
                    <a:pt x="374" y="388"/>
                  </a:lnTo>
                  <a:lnTo>
                    <a:pt x="364" y="388"/>
                  </a:lnTo>
                  <a:lnTo>
                    <a:pt x="356" y="392"/>
                  </a:lnTo>
                  <a:lnTo>
                    <a:pt x="348" y="396"/>
                  </a:lnTo>
                  <a:lnTo>
                    <a:pt x="342" y="402"/>
                  </a:lnTo>
                  <a:lnTo>
                    <a:pt x="342" y="402"/>
                  </a:lnTo>
                  <a:lnTo>
                    <a:pt x="336" y="406"/>
                  </a:lnTo>
                  <a:lnTo>
                    <a:pt x="334" y="412"/>
                  </a:lnTo>
                  <a:lnTo>
                    <a:pt x="332" y="420"/>
                  </a:lnTo>
                  <a:lnTo>
                    <a:pt x="330" y="426"/>
                  </a:lnTo>
                  <a:lnTo>
                    <a:pt x="330" y="426"/>
                  </a:lnTo>
                  <a:lnTo>
                    <a:pt x="332" y="438"/>
                  </a:lnTo>
                  <a:lnTo>
                    <a:pt x="338" y="450"/>
                  </a:lnTo>
                  <a:lnTo>
                    <a:pt x="344" y="462"/>
                  </a:lnTo>
                  <a:lnTo>
                    <a:pt x="352" y="470"/>
                  </a:lnTo>
                  <a:lnTo>
                    <a:pt x="352" y="470"/>
                  </a:lnTo>
                  <a:lnTo>
                    <a:pt x="354" y="476"/>
                  </a:lnTo>
                  <a:lnTo>
                    <a:pt x="356" y="482"/>
                  </a:lnTo>
                  <a:lnTo>
                    <a:pt x="356" y="486"/>
                  </a:lnTo>
                  <a:lnTo>
                    <a:pt x="356" y="486"/>
                  </a:lnTo>
                  <a:lnTo>
                    <a:pt x="356" y="494"/>
                  </a:lnTo>
                  <a:lnTo>
                    <a:pt x="352" y="500"/>
                  </a:lnTo>
                  <a:lnTo>
                    <a:pt x="352" y="500"/>
                  </a:lnTo>
                  <a:lnTo>
                    <a:pt x="344" y="504"/>
                  </a:lnTo>
                  <a:lnTo>
                    <a:pt x="338" y="506"/>
                  </a:lnTo>
                  <a:lnTo>
                    <a:pt x="338" y="506"/>
                  </a:lnTo>
                  <a:lnTo>
                    <a:pt x="338" y="506"/>
                  </a:lnTo>
                  <a:lnTo>
                    <a:pt x="138" y="506"/>
                  </a:lnTo>
                  <a:lnTo>
                    <a:pt x="138" y="506"/>
                  </a:lnTo>
                  <a:lnTo>
                    <a:pt x="132" y="504"/>
                  </a:lnTo>
                  <a:lnTo>
                    <a:pt x="126" y="500"/>
                  </a:lnTo>
                  <a:lnTo>
                    <a:pt x="122" y="494"/>
                  </a:lnTo>
                  <a:lnTo>
                    <a:pt x="120" y="486"/>
                  </a:lnTo>
                  <a:lnTo>
                    <a:pt x="120" y="320"/>
                  </a:lnTo>
                  <a:lnTo>
                    <a:pt x="120" y="320"/>
                  </a:lnTo>
                  <a:lnTo>
                    <a:pt x="108" y="324"/>
                  </a:lnTo>
                  <a:lnTo>
                    <a:pt x="98" y="328"/>
                  </a:lnTo>
                  <a:lnTo>
                    <a:pt x="86" y="330"/>
                  </a:lnTo>
                  <a:lnTo>
                    <a:pt x="76" y="332"/>
                  </a:lnTo>
                  <a:lnTo>
                    <a:pt x="76" y="332"/>
                  </a:lnTo>
                  <a:lnTo>
                    <a:pt x="76" y="332"/>
                  </a:lnTo>
                  <a:lnTo>
                    <a:pt x="76" y="332"/>
                  </a:lnTo>
                  <a:lnTo>
                    <a:pt x="60" y="330"/>
                  </a:lnTo>
                  <a:lnTo>
                    <a:pt x="46" y="326"/>
                  </a:lnTo>
                  <a:lnTo>
                    <a:pt x="34" y="318"/>
                  </a:lnTo>
                  <a:lnTo>
                    <a:pt x="24" y="308"/>
                  </a:lnTo>
                  <a:lnTo>
                    <a:pt x="14" y="296"/>
                  </a:lnTo>
                  <a:lnTo>
                    <a:pt x="6" y="284"/>
                  </a:lnTo>
                  <a:lnTo>
                    <a:pt x="2" y="268"/>
                  </a:lnTo>
                  <a:lnTo>
                    <a:pt x="0" y="252"/>
                  </a:lnTo>
                  <a:lnTo>
                    <a:pt x="0" y="248"/>
                  </a:lnTo>
                  <a:lnTo>
                    <a:pt x="0" y="248"/>
                  </a:lnTo>
                  <a:lnTo>
                    <a:pt x="2" y="232"/>
                  </a:lnTo>
                  <a:lnTo>
                    <a:pt x="6" y="216"/>
                  </a:lnTo>
                  <a:lnTo>
                    <a:pt x="14" y="202"/>
                  </a:lnTo>
                  <a:lnTo>
                    <a:pt x="22" y="190"/>
                  </a:lnTo>
                  <a:lnTo>
                    <a:pt x="34" y="180"/>
                  </a:lnTo>
                  <a:lnTo>
                    <a:pt x="46" y="174"/>
                  </a:lnTo>
                  <a:lnTo>
                    <a:pt x="60" y="168"/>
                  </a:lnTo>
                  <a:lnTo>
                    <a:pt x="74" y="166"/>
                  </a:lnTo>
                  <a:lnTo>
                    <a:pt x="74" y="166"/>
                  </a:lnTo>
                  <a:lnTo>
                    <a:pt x="86" y="168"/>
                  </a:lnTo>
                  <a:lnTo>
                    <a:pt x="96" y="170"/>
                  </a:lnTo>
                  <a:lnTo>
                    <a:pt x="108" y="174"/>
                  </a:lnTo>
                  <a:lnTo>
                    <a:pt x="120" y="178"/>
                  </a:lnTo>
                  <a:lnTo>
                    <a:pt x="118" y="0"/>
                  </a:lnTo>
                  <a:lnTo>
                    <a:pt x="156" y="0"/>
                  </a:lnTo>
                  <a:lnTo>
                    <a:pt x="156" y="210"/>
                  </a:lnTo>
                  <a:lnTo>
                    <a:pt x="156" y="210"/>
                  </a:lnTo>
                  <a:lnTo>
                    <a:pt x="156" y="218"/>
                  </a:lnTo>
                  <a:lnTo>
                    <a:pt x="152" y="224"/>
                  </a:lnTo>
                  <a:lnTo>
                    <a:pt x="152" y="224"/>
                  </a:lnTo>
                  <a:lnTo>
                    <a:pt x="144" y="228"/>
                  </a:lnTo>
                  <a:lnTo>
                    <a:pt x="138" y="230"/>
                  </a:lnTo>
                  <a:lnTo>
                    <a:pt x="130" y="230"/>
                  </a:lnTo>
                  <a:lnTo>
                    <a:pt x="130" y="230"/>
                  </a:lnTo>
                  <a:lnTo>
                    <a:pt x="124" y="228"/>
                  </a:lnTo>
                  <a:lnTo>
                    <a:pt x="118" y="224"/>
                  </a:lnTo>
                  <a:lnTo>
                    <a:pt x="118" y="224"/>
                  </a:lnTo>
                  <a:lnTo>
                    <a:pt x="108" y="216"/>
                  </a:lnTo>
                  <a:lnTo>
                    <a:pt x="96" y="210"/>
                  </a:lnTo>
                  <a:lnTo>
                    <a:pt x="86" y="206"/>
                  </a:lnTo>
                  <a:lnTo>
                    <a:pt x="74" y="204"/>
                  </a:lnTo>
                  <a:lnTo>
                    <a:pt x="74" y="204"/>
                  </a:lnTo>
                  <a:lnTo>
                    <a:pt x="74" y="204"/>
                  </a:lnTo>
                  <a:lnTo>
                    <a:pt x="74" y="204"/>
                  </a:lnTo>
                  <a:lnTo>
                    <a:pt x="68" y="204"/>
                  </a:lnTo>
                  <a:lnTo>
                    <a:pt x="60" y="208"/>
                  </a:lnTo>
                  <a:lnTo>
                    <a:pt x="54" y="212"/>
                  </a:lnTo>
                  <a:lnTo>
                    <a:pt x="48" y="216"/>
                  </a:lnTo>
                  <a:lnTo>
                    <a:pt x="44" y="224"/>
                  </a:lnTo>
                  <a:lnTo>
                    <a:pt x="40" y="232"/>
                  </a:lnTo>
                  <a:lnTo>
                    <a:pt x="38" y="240"/>
                  </a:lnTo>
                  <a:lnTo>
                    <a:pt x="36" y="248"/>
                  </a:lnTo>
                  <a:lnTo>
                    <a:pt x="36" y="250"/>
                  </a:lnTo>
                  <a:lnTo>
                    <a:pt x="36" y="250"/>
                  </a:lnTo>
                  <a:lnTo>
                    <a:pt x="38" y="260"/>
                  </a:lnTo>
                  <a:lnTo>
                    <a:pt x="40" y="268"/>
                  </a:lnTo>
                  <a:lnTo>
                    <a:pt x="44" y="276"/>
                  </a:lnTo>
                  <a:lnTo>
                    <a:pt x="48" y="282"/>
                  </a:lnTo>
                  <a:lnTo>
                    <a:pt x="54" y="286"/>
                  </a:lnTo>
                  <a:lnTo>
                    <a:pt x="62" y="290"/>
                  </a:lnTo>
                  <a:lnTo>
                    <a:pt x="68" y="294"/>
                  </a:lnTo>
                  <a:lnTo>
                    <a:pt x="76" y="294"/>
                  </a:lnTo>
                  <a:lnTo>
                    <a:pt x="76" y="294"/>
                  </a:lnTo>
                  <a:lnTo>
                    <a:pt x="76" y="294"/>
                  </a:lnTo>
                  <a:lnTo>
                    <a:pt x="76" y="294"/>
                  </a:lnTo>
                  <a:lnTo>
                    <a:pt x="86" y="292"/>
                  </a:lnTo>
                  <a:lnTo>
                    <a:pt x="98" y="290"/>
                  </a:lnTo>
                  <a:lnTo>
                    <a:pt x="108" y="282"/>
                  </a:lnTo>
                  <a:lnTo>
                    <a:pt x="120" y="274"/>
                  </a:lnTo>
                  <a:lnTo>
                    <a:pt x="120" y="274"/>
                  </a:lnTo>
                  <a:lnTo>
                    <a:pt x="124" y="270"/>
                  </a:lnTo>
                  <a:lnTo>
                    <a:pt x="132" y="268"/>
                  </a:lnTo>
                  <a:lnTo>
                    <a:pt x="138" y="268"/>
                  </a:lnTo>
                  <a:lnTo>
                    <a:pt x="138" y="268"/>
                  </a:lnTo>
                  <a:lnTo>
                    <a:pt x="144" y="270"/>
                  </a:lnTo>
                  <a:lnTo>
                    <a:pt x="152" y="274"/>
                  </a:lnTo>
                  <a:lnTo>
                    <a:pt x="152" y="274"/>
                  </a:lnTo>
                  <a:lnTo>
                    <a:pt x="156" y="280"/>
                  </a:lnTo>
                  <a:lnTo>
                    <a:pt x="156" y="288"/>
                  </a:lnTo>
                  <a:lnTo>
                    <a:pt x="158" y="468"/>
                  </a:lnTo>
                  <a:lnTo>
                    <a:pt x="304" y="468"/>
                  </a:lnTo>
                  <a:lnTo>
                    <a:pt x="304" y="468"/>
                  </a:lnTo>
                  <a:lnTo>
                    <a:pt x="300" y="458"/>
                  </a:lnTo>
                  <a:lnTo>
                    <a:pt x="296" y="448"/>
                  </a:lnTo>
                  <a:lnTo>
                    <a:pt x="294" y="436"/>
                  </a:lnTo>
                  <a:lnTo>
                    <a:pt x="294" y="426"/>
                  </a:lnTo>
                  <a:lnTo>
                    <a:pt x="294" y="426"/>
                  </a:lnTo>
                  <a:lnTo>
                    <a:pt x="294" y="412"/>
                  </a:lnTo>
                  <a:lnTo>
                    <a:pt x="298" y="398"/>
                  </a:lnTo>
                  <a:lnTo>
                    <a:pt x="306" y="386"/>
                  </a:lnTo>
                  <a:lnTo>
                    <a:pt x="316" y="374"/>
                  </a:lnTo>
                  <a:lnTo>
                    <a:pt x="316" y="374"/>
                  </a:lnTo>
                  <a:lnTo>
                    <a:pt x="328" y="364"/>
                  </a:lnTo>
                  <a:lnTo>
                    <a:pt x="342" y="356"/>
                  </a:lnTo>
                  <a:lnTo>
                    <a:pt x="358" y="352"/>
                  </a:lnTo>
                  <a:lnTo>
                    <a:pt x="374" y="350"/>
                  </a:lnTo>
                  <a:lnTo>
                    <a:pt x="374" y="350"/>
                  </a:lnTo>
                  <a:lnTo>
                    <a:pt x="374" y="350"/>
                  </a:lnTo>
                  <a:lnTo>
                    <a:pt x="378" y="350"/>
                  </a:lnTo>
                  <a:lnTo>
                    <a:pt x="378" y="350"/>
                  </a:lnTo>
                  <a:lnTo>
                    <a:pt x="394" y="352"/>
                  </a:lnTo>
                  <a:lnTo>
                    <a:pt x="408" y="358"/>
                  </a:lnTo>
                  <a:lnTo>
                    <a:pt x="422" y="364"/>
                  </a:lnTo>
                  <a:lnTo>
                    <a:pt x="434" y="374"/>
                  </a:lnTo>
                  <a:lnTo>
                    <a:pt x="444" y="386"/>
                  </a:lnTo>
                  <a:lnTo>
                    <a:pt x="452" y="398"/>
                  </a:lnTo>
                  <a:lnTo>
                    <a:pt x="456" y="412"/>
                  </a:lnTo>
                  <a:lnTo>
                    <a:pt x="458" y="426"/>
                  </a:lnTo>
                  <a:lnTo>
                    <a:pt x="458" y="426"/>
                  </a:lnTo>
                  <a:lnTo>
                    <a:pt x="458" y="438"/>
                  </a:lnTo>
                  <a:lnTo>
                    <a:pt x="456" y="448"/>
                  </a:lnTo>
                  <a:lnTo>
                    <a:pt x="452" y="458"/>
                  </a:lnTo>
                  <a:lnTo>
                    <a:pt x="446" y="470"/>
                  </a:lnTo>
                  <a:lnTo>
                    <a:pt x="596" y="470"/>
                  </a:lnTo>
                  <a:lnTo>
                    <a:pt x="594" y="288"/>
                  </a:lnTo>
                  <a:lnTo>
                    <a:pt x="594" y="288"/>
                  </a:lnTo>
                  <a:lnTo>
                    <a:pt x="596" y="280"/>
                  </a:lnTo>
                  <a:lnTo>
                    <a:pt x="600" y="274"/>
                  </a:lnTo>
                  <a:lnTo>
                    <a:pt x="600" y="274"/>
                  </a:lnTo>
                  <a:lnTo>
                    <a:pt x="608" y="270"/>
                  </a:lnTo>
                  <a:lnTo>
                    <a:pt x="615" y="270"/>
                  </a:lnTo>
                  <a:lnTo>
                    <a:pt x="621" y="270"/>
                  </a:lnTo>
                  <a:lnTo>
                    <a:pt x="621" y="270"/>
                  </a:lnTo>
                  <a:lnTo>
                    <a:pt x="627" y="272"/>
                  </a:lnTo>
                  <a:lnTo>
                    <a:pt x="631" y="274"/>
                  </a:lnTo>
                  <a:lnTo>
                    <a:pt x="631" y="274"/>
                  </a:lnTo>
                  <a:lnTo>
                    <a:pt x="641" y="282"/>
                  </a:lnTo>
                  <a:lnTo>
                    <a:pt x="651" y="290"/>
                  </a:lnTo>
                  <a:lnTo>
                    <a:pt x="663" y="294"/>
                  </a:lnTo>
                  <a:lnTo>
                    <a:pt x="675" y="296"/>
                  </a:lnTo>
                  <a:lnTo>
                    <a:pt x="675" y="296"/>
                  </a:lnTo>
                  <a:lnTo>
                    <a:pt x="683" y="296"/>
                  </a:lnTo>
                  <a:lnTo>
                    <a:pt x="689" y="294"/>
                  </a:lnTo>
                  <a:lnTo>
                    <a:pt x="697" y="290"/>
                  </a:lnTo>
                  <a:lnTo>
                    <a:pt x="703" y="284"/>
                  </a:lnTo>
                  <a:lnTo>
                    <a:pt x="707" y="278"/>
                  </a:lnTo>
                  <a:lnTo>
                    <a:pt x="711" y="272"/>
                  </a:lnTo>
                  <a:lnTo>
                    <a:pt x="713" y="262"/>
                  </a:lnTo>
                  <a:lnTo>
                    <a:pt x="715" y="254"/>
                  </a:lnTo>
                  <a:lnTo>
                    <a:pt x="715" y="252"/>
                  </a:lnTo>
                  <a:lnTo>
                    <a:pt x="715" y="252"/>
                  </a:lnTo>
                  <a:lnTo>
                    <a:pt x="713" y="242"/>
                  </a:lnTo>
                  <a:lnTo>
                    <a:pt x="711" y="234"/>
                  </a:lnTo>
                  <a:lnTo>
                    <a:pt x="709" y="226"/>
                  </a:lnTo>
                  <a:lnTo>
                    <a:pt x="703" y="220"/>
                  </a:lnTo>
                  <a:lnTo>
                    <a:pt x="699" y="214"/>
                  </a:lnTo>
                  <a:lnTo>
                    <a:pt x="693" y="210"/>
                  </a:lnTo>
                  <a:lnTo>
                    <a:pt x="685" y="208"/>
                  </a:lnTo>
                  <a:lnTo>
                    <a:pt x="677" y="206"/>
                  </a:lnTo>
                  <a:lnTo>
                    <a:pt x="677" y="206"/>
                  </a:lnTo>
                  <a:lnTo>
                    <a:pt x="667" y="208"/>
                  </a:lnTo>
                  <a:lnTo>
                    <a:pt x="657" y="210"/>
                  </a:lnTo>
                  <a:lnTo>
                    <a:pt x="645" y="216"/>
                  </a:lnTo>
                  <a:lnTo>
                    <a:pt x="633" y="226"/>
                  </a:lnTo>
                  <a:lnTo>
                    <a:pt x="633" y="226"/>
                  </a:lnTo>
                  <a:lnTo>
                    <a:pt x="627" y="228"/>
                  </a:lnTo>
                  <a:lnTo>
                    <a:pt x="621" y="230"/>
                  </a:lnTo>
                  <a:lnTo>
                    <a:pt x="621" y="230"/>
                  </a:lnTo>
                  <a:lnTo>
                    <a:pt x="621" y="230"/>
                  </a:lnTo>
                  <a:lnTo>
                    <a:pt x="615" y="230"/>
                  </a:lnTo>
                  <a:lnTo>
                    <a:pt x="615" y="230"/>
                  </a:lnTo>
                  <a:lnTo>
                    <a:pt x="606" y="228"/>
                  </a:lnTo>
                  <a:lnTo>
                    <a:pt x="600" y="224"/>
                  </a:lnTo>
                  <a:lnTo>
                    <a:pt x="596" y="218"/>
                  </a:lnTo>
                  <a:lnTo>
                    <a:pt x="594" y="212"/>
                  </a:lnTo>
                  <a:lnTo>
                    <a:pt x="594" y="162"/>
                  </a:lnTo>
                  <a:lnTo>
                    <a:pt x="633" y="162"/>
                  </a:lnTo>
                  <a:lnTo>
                    <a:pt x="633" y="180"/>
                  </a:lnTo>
                  <a:lnTo>
                    <a:pt x="633" y="180"/>
                  </a:lnTo>
                  <a:lnTo>
                    <a:pt x="645" y="176"/>
                  </a:lnTo>
                  <a:lnTo>
                    <a:pt x="655" y="172"/>
                  </a:lnTo>
                  <a:lnTo>
                    <a:pt x="667" y="170"/>
                  </a:lnTo>
                  <a:lnTo>
                    <a:pt x="679" y="170"/>
                  </a:lnTo>
                  <a:lnTo>
                    <a:pt x="679" y="170"/>
                  </a:lnTo>
                  <a:lnTo>
                    <a:pt x="693" y="172"/>
                  </a:lnTo>
                  <a:lnTo>
                    <a:pt x="707" y="176"/>
                  </a:lnTo>
                  <a:lnTo>
                    <a:pt x="719" y="184"/>
                  </a:lnTo>
                  <a:lnTo>
                    <a:pt x="731" y="194"/>
                  </a:lnTo>
                  <a:lnTo>
                    <a:pt x="739" y="206"/>
                  </a:lnTo>
                  <a:lnTo>
                    <a:pt x="747" y="220"/>
                  </a:lnTo>
                  <a:lnTo>
                    <a:pt x="751" y="236"/>
                  </a:lnTo>
                  <a:lnTo>
                    <a:pt x="753" y="252"/>
                  </a:lnTo>
                  <a:lnTo>
                    <a:pt x="751" y="256"/>
                  </a:lnTo>
                  <a:lnTo>
                    <a:pt x="751" y="256"/>
                  </a:lnTo>
                  <a:lnTo>
                    <a:pt x="749" y="272"/>
                  </a:lnTo>
                  <a:lnTo>
                    <a:pt x="745" y="288"/>
                  </a:lnTo>
                  <a:lnTo>
                    <a:pt x="737" y="300"/>
                  </a:lnTo>
                  <a:lnTo>
                    <a:pt x="727" y="312"/>
                  </a:lnTo>
                  <a:lnTo>
                    <a:pt x="715" y="322"/>
                  </a:lnTo>
                  <a:lnTo>
                    <a:pt x="703" y="328"/>
                  </a:lnTo>
                  <a:lnTo>
                    <a:pt x="689" y="332"/>
                  </a:lnTo>
                  <a:lnTo>
                    <a:pt x="673" y="334"/>
                  </a:lnTo>
                  <a:lnTo>
                    <a:pt x="673" y="334"/>
                  </a:lnTo>
                  <a:lnTo>
                    <a:pt x="663" y="332"/>
                  </a:lnTo>
                  <a:lnTo>
                    <a:pt x="653" y="330"/>
                  </a:lnTo>
                  <a:lnTo>
                    <a:pt x="643" y="326"/>
                  </a:lnTo>
                  <a:lnTo>
                    <a:pt x="633" y="322"/>
                  </a:lnTo>
                  <a:lnTo>
                    <a:pt x="633" y="488"/>
                  </a:lnTo>
                  <a:lnTo>
                    <a:pt x="633" y="488"/>
                  </a:lnTo>
                  <a:lnTo>
                    <a:pt x="633" y="496"/>
                  </a:lnTo>
                  <a:lnTo>
                    <a:pt x="629" y="502"/>
                  </a:lnTo>
                  <a:lnTo>
                    <a:pt x="629" y="502"/>
                  </a:lnTo>
                  <a:lnTo>
                    <a:pt x="623" y="506"/>
                  </a:lnTo>
                  <a:lnTo>
                    <a:pt x="615" y="506"/>
                  </a:lnTo>
                  <a:lnTo>
                    <a:pt x="615" y="5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94" name="Freeform 25">
              <a:extLst>
                <a:ext uri="{FF2B5EF4-FFF2-40B4-BE49-F238E27FC236}">
                  <a16:creationId xmlns:a16="http://schemas.microsoft.com/office/drawing/2014/main" id="{73A52D6F-172A-4BD0-AB18-F409086A4F7A}"/>
                </a:ext>
              </a:extLst>
            </p:cNvPr>
            <p:cNvSpPr>
              <a:spLocks/>
            </p:cNvSpPr>
            <p:nvPr/>
          </p:nvSpPr>
          <p:spPr bwMode="auto">
            <a:xfrm>
              <a:off x="-10" y="1524"/>
              <a:ext cx="434" cy="628"/>
            </a:xfrm>
            <a:custGeom>
              <a:avLst/>
              <a:gdLst>
                <a:gd name="T0" fmla="*/ 154 w 434"/>
                <a:gd name="T1" fmla="*/ 626 h 628"/>
                <a:gd name="T2" fmla="*/ 114 w 434"/>
                <a:gd name="T3" fmla="*/ 604 h 628"/>
                <a:gd name="T4" fmla="*/ 92 w 434"/>
                <a:gd name="T5" fmla="*/ 566 h 628"/>
                <a:gd name="T6" fmla="*/ 90 w 434"/>
                <a:gd name="T7" fmla="*/ 540 h 628"/>
                <a:gd name="T8" fmla="*/ 102 w 434"/>
                <a:gd name="T9" fmla="*/ 508 h 628"/>
                <a:gd name="T10" fmla="*/ 134 w 434"/>
                <a:gd name="T11" fmla="*/ 470 h 628"/>
                <a:gd name="T12" fmla="*/ 146 w 434"/>
                <a:gd name="T13" fmla="*/ 476 h 628"/>
                <a:gd name="T14" fmla="*/ 152 w 434"/>
                <a:gd name="T15" fmla="*/ 490 h 628"/>
                <a:gd name="T16" fmla="*/ 150 w 434"/>
                <a:gd name="T17" fmla="*/ 502 h 628"/>
                <a:gd name="T18" fmla="*/ 140 w 434"/>
                <a:gd name="T19" fmla="*/ 516 h 628"/>
                <a:gd name="T20" fmla="*/ 126 w 434"/>
                <a:gd name="T21" fmla="*/ 552 h 628"/>
                <a:gd name="T22" fmla="*/ 130 w 434"/>
                <a:gd name="T23" fmla="*/ 566 h 628"/>
                <a:gd name="T24" fmla="*/ 146 w 434"/>
                <a:gd name="T25" fmla="*/ 582 h 628"/>
                <a:gd name="T26" fmla="*/ 172 w 434"/>
                <a:gd name="T27" fmla="*/ 590 h 628"/>
                <a:gd name="T28" fmla="*/ 182 w 434"/>
                <a:gd name="T29" fmla="*/ 588 h 628"/>
                <a:gd name="T30" fmla="*/ 204 w 434"/>
                <a:gd name="T31" fmla="*/ 578 h 628"/>
                <a:gd name="T32" fmla="*/ 216 w 434"/>
                <a:gd name="T33" fmla="*/ 560 h 628"/>
                <a:gd name="T34" fmla="*/ 214 w 434"/>
                <a:gd name="T35" fmla="*/ 540 h 628"/>
                <a:gd name="T36" fmla="*/ 196 w 434"/>
                <a:gd name="T37" fmla="*/ 508 h 628"/>
                <a:gd name="T38" fmla="*/ 192 w 434"/>
                <a:gd name="T39" fmla="*/ 496 h 628"/>
                <a:gd name="T40" fmla="*/ 192 w 434"/>
                <a:gd name="T41" fmla="*/ 480 h 628"/>
                <a:gd name="T42" fmla="*/ 202 w 434"/>
                <a:gd name="T43" fmla="*/ 470 h 628"/>
                <a:gd name="T44" fmla="*/ 210 w 434"/>
                <a:gd name="T45" fmla="*/ 468 h 628"/>
                <a:gd name="T46" fmla="*/ 396 w 434"/>
                <a:gd name="T47" fmla="*/ 324 h 628"/>
                <a:gd name="T48" fmla="*/ 362 w 434"/>
                <a:gd name="T49" fmla="*/ 336 h 628"/>
                <a:gd name="T50" fmla="*/ 336 w 434"/>
                <a:gd name="T51" fmla="*/ 336 h 628"/>
                <a:gd name="T52" fmla="*/ 298 w 434"/>
                <a:gd name="T53" fmla="*/ 314 h 628"/>
                <a:gd name="T54" fmla="*/ 276 w 434"/>
                <a:gd name="T55" fmla="*/ 274 h 628"/>
                <a:gd name="T56" fmla="*/ 274 w 434"/>
                <a:gd name="T57" fmla="*/ 254 h 628"/>
                <a:gd name="T58" fmla="*/ 288 w 434"/>
                <a:gd name="T59" fmla="*/ 208 h 628"/>
                <a:gd name="T60" fmla="*/ 320 w 434"/>
                <a:gd name="T61" fmla="*/ 180 h 628"/>
                <a:gd name="T62" fmla="*/ 350 w 434"/>
                <a:gd name="T63" fmla="*/ 172 h 628"/>
                <a:gd name="T64" fmla="*/ 384 w 434"/>
                <a:gd name="T65" fmla="*/ 180 h 628"/>
                <a:gd name="T66" fmla="*/ 432 w 434"/>
                <a:gd name="T67" fmla="*/ 0 h 628"/>
                <a:gd name="T68" fmla="*/ 432 w 434"/>
                <a:gd name="T69" fmla="*/ 224 h 628"/>
                <a:gd name="T70" fmla="*/ 420 w 434"/>
                <a:gd name="T71" fmla="*/ 234 h 628"/>
                <a:gd name="T72" fmla="*/ 406 w 434"/>
                <a:gd name="T73" fmla="*/ 236 h 628"/>
                <a:gd name="T74" fmla="*/ 394 w 434"/>
                <a:gd name="T75" fmla="*/ 230 h 628"/>
                <a:gd name="T76" fmla="*/ 362 w 434"/>
                <a:gd name="T77" fmla="*/ 212 h 628"/>
                <a:gd name="T78" fmla="*/ 350 w 434"/>
                <a:gd name="T79" fmla="*/ 210 h 628"/>
                <a:gd name="T80" fmla="*/ 334 w 434"/>
                <a:gd name="T81" fmla="*/ 214 h 628"/>
                <a:gd name="T82" fmla="*/ 318 w 434"/>
                <a:gd name="T83" fmla="*/ 230 h 628"/>
                <a:gd name="T84" fmla="*/ 312 w 434"/>
                <a:gd name="T85" fmla="*/ 254 h 628"/>
                <a:gd name="T86" fmla="*/ 312 w 434"/>
                <a:gd name="T87" fmla="*/ 266 h 628"/>
                <a:gd name="T88" fmla="*/ 324 w 434"/>
                <a:gd name="T89" fmla="*/ 288 h 628"/>
                <a:gd name="T90" fmla="*/ 342 w 434"/>
                <a:gd name="T91" fmla="*/ 300 h 628"/>
                <a:gd name="T92" fmla="*/ 350 w 434"/>
                <a:gd name="T93" fmla="*/ 300 h 628"/>
                <a:gd name="T94" fmla="*/ 374 w 434"/>
                <a:gd name="T95" fmla="*/ 294 h 628"/>
                <a:gd name="T96" fmla="*/ 394 w 434"/>
                <a:gd name="T97" fmla="*/ 280 h 628"/>
                <a:gd name="T98" fmla="*/ 414 w 434"/>
                <a:gd name="T99" fmla="*/ 274 h 628"/>
                <a:gd name="T100" fmla="*/ 428 w 434"/>
                <a:gd name="T101" fmla="*/ 280 h 628"/>
                <a:gd name="T102" fmla="*/ 434 w 434"/>
                <a:gd name="T103" fmla="*/ 294 h 628"/>
                <a:gd name="T104" fmla="*/ 432 w 434"/>
                <a:gd name="T105" fmla="*/ 494 h 628"/>
                <a:gd name="T106" fmla="*/ 422 w 434"/>
                <a:gd name="T107" fmla="*/ 506 h 628"/>
                <a:gd name="T108" fmla="*/ 240 w 434"/>
                <a:gd name="T109" fmla="*/ 506 h 628"/>
                <a:gd name="T110" fmla="*/ 254 w 434"/>
                <a:gd name="T111" fmla="*/ 540 h 628"/>
                <a:gd name="T112" fmla="*/ 252 w 434"/>
                <a:gd name="T113" fmla="*/ 566 h 628"/>
                <a:gd name="T114" fmla="*/ 232 w 434"/>
                <a:gd name="T115" fmla="*/ 604 h 628"/>
                <a:gd name="T116" fmla="*/ 190 w 434"/>
                <a:gd name="T117" fmla="*/ 626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4" h="628">
                  <a:moveTo>
                    <a:pt x="170" y="628"/>
                  </a:moveTo>
                  <a:lnTo>
                    <a:pt x="170" y="628"/>
                  </a:lnTo>
                  <a:lnTo>
                    <a:pt x="154" y="626"/>
                  </a:lnTo>
                  <a:lnTo>
                    <a:pt x="138" y="620"/>
                  </a:lnTo>
                  <a:lnTo>
                    <a:pt x="126" y="614"/>
                  </a:lnTo>
                  <a:lnTo>
                    <a:pt x="114" y="604"/>
                  </a:lnTo>
                  <a:lnTo>
                    <a:pt x="104" y="594"/>
                  </a:lnTo>
                  <a:lnTo>
                    <a:pt x="96" y="580"/>
                  </a:lnTo>
                  <a:lnTo>
                    <a:pt x="92" y="566"/>
                  </a:lnTo>
                  <a:lnTo>
                    <a:pt x="90" y="552"/>
                  </a:lnTo>
                  <a:lnTo>
                    <a:pt x="90" y="552"/>
                  </a:lnTo>
                  <a:lnTo>
                    <a:pt x="90" y="540"/>
                  </a:lnTo>
                  <a:lnTo>
                    <a:pt x="92" y="530"/>
                  </a:lnTo>
                  <a:lnTo>
                    <a:pt x="96" y="518"/>
                  </a:lnTo>
                  <a:lnTo>
                    <a:pt x="102" y="508"/>
                  </a:lnTo>
                  <a:lnTo>
                    <a:pt x="0" y="508"/>
                  </a:lnTo>
                  <a:lnTo>
                    <a:pt x="0" y="470"/>
                  </a:lnTo>
                  <a:lnTo>
                    <a:pt x="134" y="470"/>
                  </a:lnTo>
                  <a:lnTo>
                    <a:pt x="134" y="470"/>
                  </a:lnTo>
                  <a:lnTo>
                    <a:pt x="140" y="472"/>
                  </a:lnTo>
                  <a:lnTo>
                    <a:pt x="146" y="476"/>
                  </a:lnTo>
                  <a:lnTo>
                    <a:pt x="146" y="476"/>
                  </a:lnTo>
                  <a:lnTo>
                    <a:pt x="150" y="482"/>
                  </a:lnTo>
                  <a:lnTo>
                    <a:pt x="152" y="490"/>
                  </a:lnTo>
                  <a:lnTo>
                    <a:pt x="152" y="496"/>
                  </a:lnTo>
                  <a:lnTo>
                    <a:pt x="152" y="496"/>
                  </a:lnTo>
                  <a:lnTo>
                    <a:pt x="150" y="502"/>
                  </a:lnTo>
                  <a:lnTo>
                    <a:pt x="146" y="508"/>
                  </a:lnTo>
                  <a:lnTo>
                    <a:pt x="146" y="508"/>
                  </a:lnTo>
                  <a:lnTo>
                    <a:pt x="140" y="516"/>
                  </a:lnTo>
                  <a:lnTo>
                    <a:pt x="134" y="528"/>
                  </a:lnTo>
                  <a:lnTo>
                    <a:pt x="128" y="538"/>
                  </a:lnTo>
                  <a:lnTo>
                    <a:pt x="126" y="552"/>
                  </a:lnTo>
                  <a:lnTo>
                    <a:pt x="126" y="552"/>
                  </a:lnTo>
                  <a:lnTo>
                    <a:pt x="128" y="560"/>
                  </a:lnTo>
                  <a:lnTo>
                    <a:pt x="130" y="566"/>
                  </a:lnTo>
                  <a:lnTo>
                    <a:pt x="134" y="572"/>
                  </a:lnTo>
                  <a:lnTo>
                    <a:pt x="140" y="578"/>
                  </a:lnTo>
                  <a:lnTo>
                    <a:pt x="146" y="582"/>
                  </a:lnTo>
                  <a:lnTo>
                    <a:pt x="154" y="586"/>
                  </a:lnTo>
                  <a:lnTo>
                    <a:pt x="162" y="588"/>
                  </a:lnTo>
                  <a:lnTo>
                    <a:pt x="172" y="590"/>
                  </a:lnTo>
                  <a:lnTo>
                    <a:pt x="174" y="590"/>
                  </a:lnTo>
                  <a:lnTo>
                    <a:pt x="174" y="590"/>
                  </a:lnTo>
                  <a:lnTo>
                    <a:pt x="182" y="588"/>
                  </a:lnTo>
                  <a:lnTo>
                    <a:pt x="190" y="586"/>
                  </a:lnTo>
                  <a:lnTo>
                    <a:pt x="198" y="582"/>
                  </a:lnTo>
                  <a:lnTo>
                    <a:pt x="204" y="578"/>
                  </a:lnTo>
                  <a:lnTo>
                    <a:pt x="210" y="572"/>
                  </a:lnTo>
                  <a:lnTo>
                    <a:pt x="214" y="566"/>
                  </a:lnTo>
                  <a:lnTo>
                    <a:pt x="216" y="560"/>
                  </a:lnTo>
                  <a:lnTo>
                    <a:pt x="216" y="552"/>
                  </a:lnTo>
                  <a:lnTo>
                    <a:pt x="216" y="552"/>
                  </a:lnTo>
                  <a:lnTo>
                    <a:pt x="214" y="540"/>
                  </a:lnTo>
                  <a:lnTo>
                    <a:pt x="210" y="528"/>
                  </a:lnTo>
                  <a:lnTo>
                    <a:pt x="204" y="516"/>
                  </a:lnTo>
                  <a:lnTo>
                    <a:pt x="196" y="508"/>
                  </a:lnTo>
                  <a:lnTo>
                    <a:pt x="196" y="508"/>
                  </a:lnTo>
                  <a:lnTo>
                    <a:pt x="192" y="502"/>
                  </a:lnTo>
                  <a:lnTo>
                    <a:pt x="192" y="496"/>
                  </a:lnTo>
                  <a:lnTo>
                    <a:pt x="192" y="488"/>
                  </a:lnTo>
                  <a:lnTo>
                    <a:pt x="192" y="488"/>
                  </a:lnTo>
                  <a:lnTo>
                    <a:pt x="192" y="480"/>
                  </a:lnTo>
                  <a:lnTo>
                    <a:pt x="196" y="474"/>
                  </a:lnTo>
                  <a:lnTo>
                    <a:pt x="196" y="474"/>
                  </a:lnTo>
                  <a:lnTo>
                    <a:pt x="202" y="470"/>
                  </a:lnTo>
                  <a:lnTo>
                    <a:pt x="210" y="468"/>
                  </a:lnTo>
                  <a:lnTo>
                    <a:pt x="210" y="468"/>
                  </a:lnTo>
                  <a:lnTo>
                    <a:pt x="210" y="468"/>
                  </a:lnTo>
                  <a:lnTo>
                    <a:pt x="396" y="470"/>
                  </a:lnTo>
                  <a:lnTo>
                    <a:pt x="396" y="324"/>
                  </a:lnTo>
                  <a:lnTo>
                    <a:pt x="396" y="324"/>
                  </a:lnTo>
                  <a:lnTo>
                    <a:pt x="384" y="330"/>
                  </a:lnTo>
                  <a:lnTo>
                    <a:pt x="374" y="334"/>
                  </a:lnTo>
                  <a:lnTo>
                    <a:pt x="362" y="336"/>
                  </a:lnTo>
                  <a:lnTo>
                    <a:pt x="350" y="338"/>
                  </a:lnTo>
                  <a:lnTo>
                    <a:pt x="350" y="338"/>
                  </a:lnTo>
                  <a:lnTo>
                    <a:pt x="336" y="336"/>
                  </a:lnTo>
                  <a:lnTo>
                    <a:pt x="322" y="332"/>
                  </a:lnTo>
                  <a:lnTo>
                    <a:pt x="308" y="324"/>
                  </a:lnTo>
                  <a:lnTo>
                    <a:pt x="298" y="314"/>
                  </a:lnTo>
                  <a:lnTo>
                    <a:pt x="288" y="302"/>
                  </a:lnTo>
                  <a:lnTo>
                    <a:pt x="282" y="290"/>
                  </a:lnTo>
                  <a:lnTo>
                    <a:pt x="276" y="274"/>
                  </a:lnTo>
                  <a:lnTo>
                    <a:pt x="274" y="258"/>
                  </a:lnTo>
                  <a:lnTo>
                    <a:pt x="274" y="254"/>
                  </a:lnTo>
                  <a:lnTo>
                    <a:pt x="274" y="254"/>
                  </a:lnTo>
                  <a:lnTo>
                    <a:pt x="276" y="238"/>
                  </a:lnTo>
                  <a:lnTo>
                    <a:pt x="280" y="222"/>
                  </a:lnTo>
                  <a:lnTo>
                    <a:pt x="288" y="208"/>
                  </a:lnTo>
                  <a:lnTo>
                    <a:pt x="296" y="196"/>
                  </a:lnTo>
                  <a:lnTo>
                    <a:pt x="308" y="186"/>
                  </a:lnTo>
                  <a:lnTo>
                    <a:pt x="320" y="180"/>
                  </a:lnTo>
                  <a:lnTo>
                    <a:pt x="334" y="174"/>
                  </a:lnTo>
                  <a:lnTo>
                    <a:pt x="350" y="172"/>
                  </a:lnTo>
                  <a:lnTo>
                    <a:pt x="350" y="172"/>
                  </a:lnTo>
                  <a:lnTo>
                    <a:pt x="360" y="174"/>
                  </a:lnTo>
                  <a:lnTo>
                    <a:pt x="372" y="176"/>
                  </a:lnTo>
                  <a:lnTo>
                    <a:pt x="384" y="180"/>
                  </a:lnTo>
                  <a:lnTo>
                    <a:pt x="396" y="186"/>
                  </a:lnTo>
                  <a:lnTo>
                    <a:pt x="394" y="0"/>
                  </a:lnTo>
                  <a:lnTo>
                    <a:pt x="432" y="0"/>
                  </a:lnTo>
                  <a:lnTo>
                    <a:pt x="432" y="216"/>
                  </a:lnTo>
                  <a:lnTo>
                    <a:pt x="432" y="216"/>
                  </a:lnTo>
                  <a:lnTo>
                    <a:pt x="432" y="224"/>
                  </a:lnTo>
                  <a:lnTo>
                    <a:pt x="428" y="230"/>
                  </a:lnTo>
                  <a:lnTo>
                    <a:pt x="428" y="230"/>
                  </a:lnTo>
                  <a:lnTo>
                    <a:pt x="420" y="234"/>
                  </a:lnTo>
                  <a:lnTo>
                    <a:pt x="414" y="236"/>
                  </a:lnTo>
                  <a:lnTo>
                    <a:pt x="406" y="236"/>
                  </a:lnTo>
                  <a:lnTo>
                    <a:pt x="406" y="236"/>
                  </a:lnTo>
                  <a:lnTo>
                    <a:pt x="398" y="234"/>
                  </a:lnTo>
                  <a:lnTo>
                    <a:pt x="394" y="230"/>
                  </a:lnTo>
                  <a:lnTo>
                    <a:pt x="394" y="230"/>
                  </a:lnTo>
                  <a:lnTo>
                    <a:pt x="384" y="224"/>
                  </a:lnTo>
                  <a:lnTo>
                    <a:pt x="374" y="216"/>
                  </a:lnTo>
                  <a:lnTo>
                    <a:pt x="362" y="212"/>
                  </a:lnTo>
                  <a:lnTo>
                    <a:pt x="350" y="210"/>
                  </a:lnTo>
                  <a:lnTo>
                    <a:pt x="350" y="210"/>
                  </a:lnTo>
                  <a:lnTo>
                    <a:pt x="350" y="210"/>
                  </a:lnTo>
                  <a:lnTo>
                    <a:pt x="350" y="210"/>
                  </a:lnTo>
                  <a:lnTo>
                    <a:pt x="342" y="212"/>
                  </a:lnTo>
                  <a:lnTo>
                    <a:pt x="334" y="214"/>
                  </a:lnTo>
                  <a:lnTo>
                    <a:pt x="328" y="218"/>
                  </a:lnTo>
                  <a:lnTo>
                    <a:pt x="322" y="224"/>
                  </a:lnTo>
                  <a:lnTo>
                    <a:pt x="318" y="230"/>
                  </a:lnTo>
                  <a:lnTo>
                    <a:pt x="314" y="238"/>
                  </a:lnTo>
                  <a:lnTo>
                    <a:pt x="312" y="246"/>
                  </a:lnTo>
                  <a:lnTo>
                    <a:pt x="312" y="254"/>
                  </a:lnTo>
                  <a:lnTo>
                    <a:pt x="312" y="256"/>
                  </a:lnTo>
                  <a:lnTo>
                    <a:pt x="312" y="256"/>
                  </a:lnTo>
                  <a:lnTo>
                    <a:pt x="312" y="266"/>
                  </a:lnTo>
                  <a:lnTo>
                    <a:pt x="316" y="274"/>
                  </a:lnTo>
                  <a:lnTo>
                    <a:pt x="318" y="282"/>
                  </a:lnTo>
                  <a:lnTo>
                    <a:pt x="324" y="288"/>
                  </a:lnTo>
                  <a:lnTo>
                    <a:pt x="330" y="292"/>
                  </a:lnTo>
                  <a:lnTo>
                    <a:pt x="336" y="296"/>
                  </a:lnTo>
                  <a:lnTo>
                    <a:pt x="342" y="300"/>
                  </a:lnTo>
                  <a:lnTo>
                    <a:pt x="350" y="300"/>
                  </a:lnTo>
                  <a:lnTo>
                    <a:pt x="350" y="300"/>
                  </a:lnTo>
                  <a:lnTo>
                    <a:pt x="350" y="300"/>
                  </a:lnTo>
                  <a:lnTo>
                    <a:pt x="350" y="300"/>
                  </a:lnTo>
                  <a:lnTo>
                    <a:pt x="362" y="298"/>
                  </a:lnTo>
                  <a:lnTo>
                    <a:pt x="374" y="294"/>
                  </a:lnTo>
                  <a:lnTo>
                    <a:pt x="386" y="286"/>
                  </a:lnTo>
                  <a:lnTo>
                    <a:pt x="394" y="280"/>
                  </a:lnTo>
                  <a:lnTo>
                    <a:pt x="394" y="280"/>
                  </a:lnTo>
                  <a:lnTo>
                    <a:pt x="400" y="276"/>
                  </a:lnTo>
                  <a:lnTo>
                    <a:pt x="406" y="276"/>
                  </a:lnTo>
                  <a:lnTo>
                    <a:pt x="414" y="274"/>
                  </a:lnTo>
                  <a:lnTo>
                    <a:pt x="414" y="274"/>
                  </a:lnTo>
                  <a:lnTo>
                    <a:pt x="422" y="276"/>
                  </a:lnTo>
                  <a:lnTo>
                    <a:pt x="428" y="280"/>
                  </a:lnTo>
                  <a:lnTo>
                    <a:pt x="428" y="280"/>
                  </a:lnTo>
                  <a:lnTo>
                    <a:pt x="432" y="286"/>
                  </a:lnTo>
                  <a:lnTo>
                    <a:pt x="434" y="294"/>
                  </a:lnTo>
                  <a:lnTo>
                    <a:pt x="434" y="488"/>
                  </a:lnTo>
                  <a:lnTo>
                    <a:pt x="434" y="488"/>
                  </a:lnTo>
                  <a:lnTo>
                    <a:pt x="432" y="494"/>
                  </a:lnTo>
                  <a:lnTo>
                    <a:pt x="428" y="500"/>
                  </a:lnTo>
                  <a:lnTo>
                    <a:pt x="428" y="500"/>
                  </a:lnTo>
                  <a:lnTo>
                    <a:pt x="422" y="506"/>
                  </a:lnTo>
                  <a:lnTo>
                    <a:pt x="414" y="506"/>
                  </a:lnTo>
                  <a:lnTo>
                    <a:pt x="240" y="506"/>
                  </a:lnTo>
                  <a:lnTo>
                    <a:pt x="240" y="506"/>
                  </a:lnTo>
                  <a:lnTo>
                    <a:pt x="246" y="518"/>
                  </a:lnTo>
                  <a:lnTo>
                    <a:pt x="250" y="528"/>
                  </a:lnTo>
                  <a:lnTo>
                    <a:pt x="254" y="540"/>
                  </a:lnTo>
                  <a:lnTo>
                    <a:pt x="254" y="552"/>
                  </a:lnTo>
                  <a:lnTo>
                    <a:pt x="254" y="552"/>
                  </a:lnTo>
                  <a:lnTo>
                    <a:pt x="252" y="566"/>
                  </a:lnTo>
                  <a:lnTo>
                    <a:pt x="248" y="580"/>
                  </a:lnTo>
                  <a:lnTo>
                    <a:pt x="240" y="594"/>
                  </a:lnTo>
                  <a:lnTo>
                    <a:pt x="232" y="604"/>
                  </a:lnTo>
                  <a:lnTo>
                    <a:pt x="220" y="614"/>
                  </a:lnTo>
                  <a:lnTo>
                    <a:pt x="206" y="620"/>
                  </a:lnTo>
                  <a:lnTo>
                    <a:pt x="190" y="626"/>
                  </a:lnTo>
                  <a:lnTo>
                    <a:pt x="174" y="628"/>
                  </a:lnTo>
                  <a:lnTo>
                    <a:pt x="170" y="6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95" name="Freeform 26">
              <a:extLst>
                <a:ext uri="{FF2B5EF4-FFF2-40B4-BE49-F238E27FC236}">
                  <a16:creationId xmlns:a16="http://schemas.microsoft.com/office/drawing/2014/main" id="{D3EFE5BF-8252-4D28-AE2E-B0C871B93406}"/>
                </a:ext>
              </a:extLst>
            </p:cNvPr>
            <p:cNvSpPr>
              <a:spLocks/>
            </p:cNvSpPr>
            <p:nvPr/>
          </p:nvSpPr>
          <p:spPr bwMode="auto">
            <a:xfrm>
              <a:off x="-343" y="872"/>
              <a:ext cx="809" cy="600"/>
            </a:xfrm>
            <a:custGeom>
              <a:avLst/>
              <a:gdLst>
                <a:gd name="T0" fmla="*/ 687 w 809"/>
                <a:gd name="T1" fmla="*/ 562 h 600"/>
                <a:gd name="T2" fmla="*/ 625 w 809"/>
                <a:gd name="T3" fmla="*/ 188 h 600"/>
                <a:gd name="T4" fmla="*/ 613 w 809"/>
                <a:gd name="T5" fmla="*/ 184 h 600"/>
                <a:gd name="T6" fmla="*/ 607 w 809"/>
                <a:gd name="T7" fmla="*/ 174 h 600"/>
                <a:gd name="T8" fmla="*/ 593 w 809"/>
                <a:gd name="T9" fmla="*/ 130 h 600"/>
                <a:gd name="T10" fmla="*/ 565 w 809"/>
                <a:gd name="T11" fmla="*/ 96 h 600"/>
                <a:gd name="T12" fmla="*/ 527 w 809"/>
                <a:gd name="T13" fmla="*/ 70 h 600"/>
                <a:gd name="T14" fmla="*/ 479 w 809"/>
                <a:gd name="T15" fmla="*/ 50 h 600"/>
                <a:gd name="T16" fmla="*/ 397 w 809"/>
                <a:gd name="T17" fmla="*/ 40 h 600"/>
                <a:gd name="T18" fmla="*/ 287 w 809"/>
                <a:gd name="T19" fmla="*/ 38 h 600"/>
                <a:gd name="T20" fmla="*/ 246 w 809"/>
                <a:gd name="T21" fmla="*/ 54 h 600"/>
                <a:gd name="T22" fmla="*/ 48 w 809"/>
                <a:gd name="T23" fmla="*/ 244 h 600"/>
                <a:gd name="T24" fmla="*/ 88 w 809"/>
                <a:gd name="T25" fmla="*/ 268 h 600"/>
                <a:gd name="T26" fmla="*/ 140 w 809"/>
                <a:gd name="T27" fmla="*/ 280 h 600"/>
                <a:gd name="T28" fmla="*/ 166 w 809"/>
                <a:gd name="T29" fmla="*/ 274 h 600"/>
                <a:gd name="T30" fmla="*/ 301 w 809"/>
                <a:gd name="T31" fmla="*/ 144 h 600"/>
                <a:gd name="T32" fmla="*/ 307 w 809"/>
                <a:gd name="T33" fmla="*/ 140 h 600"/>
                <a:gd name="T34" fmla="*/ 321 w 809"/>
                <a:gd name="T35" fmla="*/ 136 h 600"/>
                <a:gd name="T36" fmla="*/ 329 w 809"/>
                <a:gd name="T37" fmla="*/ 140 h 600"/>
                <a:gd name="T38" fmla="*/ 335 w 809"/>
                <a:gd name="T39" fmla="*/ 148 h 600"/>
                <a:gd name="T40" fmla="*/ 353 w 809"/>
                <a:gd name="T41" fmla="*/ 184 h 600"/>
                <a:gd name="T42" fmla="*/ 385 w 809"/>
                <a:gd name="T43" fmla="*/ 212 h 600"/>
                <a:gd name="T44" fmla="*/ 423 w 809"/>
                <a:gd name="T45" fmla="*/ 224 h 600"/>
                <a:gd name="T46" fmla="*/ 473 w 809"/>
                <a:gd name="T47" fmla="*/ 218 h 600"/>
                <a:gd name="T48" fmla="*/ 481 w 809"/>
                <a:gd name="T49" fmla="*/ 216 h 600"/>
                <a:gd name="T50" fmla="*/ 531 w 809"/>
                <a:gd name="T51" fmla="*/ 234 h 600"/>
                <a:gd name="T52" fmla="*/ 491 w 809"/>
                <a:gd name="T53" fmla="*/ 252 h 600"/>
                <a:gd name="T54" fmla="*/ 485 w 809"/>
                <a:gd name="T55" fmla="*/ 254 h 600"/>
                <a:gd name="T56" fmla="*/ 441 w 809"/>
                <a:gd name="T57" fmla="*/ 262 h 600"/>
                <a:gd name="T58" fmla="*/ 401 w 809"/>
                <a:gd name="T59" fmla="*/ 258 h 600"/>
                <a:gd name="T60" fmla="*/ 339 w 809"/>
                <a:gd name="T61" fmla="*/ 224 h 600"/>
                <a:gd name="T62" fmla="*/ 200 w 809"/>
                <a:gd name="T63" fmla="*/ 296 h 600"/>
                <a:gd name="T64" fmla="*/ 198 w 809"/>
                <a:gd name="T65" fmla="*/ 298 h 600"/>
                <a:gd name="T66" fmla="*/ 150 w 809"/>
                <a:gd name="T67" fmla="*/ 318 h 600"/>
                <a:gd name="T68" fmla="*/ 102 w 809"/>
                <a:gd name="T69" fmla="*/ 314 h 600"/>
                <a:gd name="T70" fmla="*/ 48 w 809"/>
                <a:gd name="T71" fmla="*/ 290 h 600"/>
                <a:gd name="T72" fmla="*/ 6 w 809"/>
                <a:gd name="T73" fmla="*/ 260 h 600"/>
                <a:gd name="T74" fmla="*/ 0 w 809"/>
                <a:gd name="T75" fmla="*/ 246 h 600"/>
                <a:gd name="T76" fmla="*/ 198 w 809"/>
                <a:gd name="T77" fmla="*/ 42 h 600"/>
                <a:gd name="T78" fmla="*/ 222 w 809"/>
                <a:gd name="T79" fmla="*/ 24 h 600"/>
                <a:gd name="T80" fmla="*/ 262 w 809"/>
                <a:gd name="T81" fmla="*/ 6 h 600"/>
                <a:gd name="T82" fmla="*/ 303 w 809"/>
                <a:gd name="T83" fmla="*/ 0 h 600"/>
                <a:gd name="T84" fmla="*/ 399 w 809"/>
                <a:gd name="T85" fmla="*/ 2 h 600"/>
                <a:gd name="T86" fmla="*/ 483 w 809"/>
                <a:gd name="T87" fmla="*/ 14 h 600"/>
                <a:gd name="T88" fmla="*/ 547 w 809"/>
                <a:gd name="T89" fmla="*/ 36 h 600"/>
                <a:gd name="T90" fmla="*/ 591 w 809"/>
                <a:gd name="T91" fmla="*/ 68 h 600"/>
                <a:gd name="T92" fmla="*/ 621 w 809"/>
                <a:gd name="T93" fmla="*/ 104 h 600"/>
                <a:gd name="T94" fmla="*/ 789 w 809"/>
                <a:gd name="T95" fmla="*/ 152 h 600"/>
                <a:gd name="T96" fmla="*/ 803 w 809"/>
                <a:gd name="T97" fmla="*/ 156 h 600"/>
                <a:gd name="T98" fmla="*/ 809 w 809"/>
                <a:gd name="T99" fmla="*/ 580 h 600"/>
                <a:gd name="T100" fmla="*/ 803 w 809"/>
                <a:gd name="T101" fmla="*/ 594 h 600"/>
                <a:gd name="T102" fmla="*/ 789 w 809"/>
                <a:gd name="T10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600">
                  <a:moveTo>
                    <a:pt x="789" y="600"/>
                  </a:moveTo>
                  <a:lnTo>
                    <a:pt x="687" y="600"/>
                  </a:lnTo>
                  <a:lnTo>
                    <a:pt x="687" y="562"/>
                  </a:lnTo>
                  <a:lnTo>
                    <a:pt x="771" y="562"/>
                  </a:lnTo>
                  <a:lnTo>
                    <a:pt x="771" y="188"/>
                  </a:lnTo>
                  <a:lnTo>
                    <a:pt x="625" y="188"/>
                  </a:lnTo>
                  <a:lnTo>
                    <a:pt x="625" y="188"/>
                  </a:lnTo>
                  <a:lnTo>
                    <a:pt x="619" y="188"/>
                  </a:lnTo>
                  <a:lnTo>
                    <a:pt x="613" y="184"/>
                  </a:lnTo>
                  <a:lnTo>
                    <a:pt x="609" y="180"/>
                  </a:lnTo>
                  <a:lnTo>
                    <a:pt x="607" y="174"/>
                  </a:lnTo>
                  <a:lnTo>
                    <a:pt x="607" y="174"/>
                  </a:lnTo>
                  <a:lnTo>
                    <a:pt x="603" y="158"/>
                  </a:lnTo>
                  <a:lnTo>
                    <a:pt x="599" y="144"/>
                  </a:lnTo>
                  <a:lnTo>
                    <a:pt x="593" y="130"/>
                  </a:lnTo>
                  <a:lnTo>
                    <a:pt x="585" y="118"/>
                  </a:lnTo>
                  <a:lnTo>
                    <a:pt x="575" y="106"/>
                  </a:lnTo>
                  <a:lnTo>
                    <a:pt x="565" y="96"/>
                  </a:lnTo>
                  <a:lnTo>
                    <a:pt x="555" y="86"/>
                  </a:lnTo>
                  <a:lnTo>
                    <a:pt x="541" y="78"/>
                  </a:lnTo>
                  <a:lnTo>
                    <a:pt x="527" y="70"/>
                  </a:lnTo>
                  <a:lnTo>
                    <a:pt x="513" y="62"/>
                  </a:lnTo>
                  <a:lnTo>
                    <a:pt x="497" y="56"/>
                  </a:lnTo>
                  <a:lnTo>
                    <a:pt x="479" y="50"/>
                  </a:lnTo>
                  <a:lnTo>
                    <a:pt x="439" y="44"/>
                  </a:lnTo>
                  <a:lnTo>
                    <a:pt x="397" y="40"/>
                  </a:lnTo>
                  <a:lnTo>
                    <a:pt x="397" y="40"/>
                  </a:lnTo>
                  <a:lnTo>
                    <a:pt x="327" y="38"/>
                  </a:lnTo>
                  <a:lnTo>
                    <a:pt x="287" y="38"/>
                  </a:lnTo>
                  <a:lnTo>
                    <a:pt x="287" y="38"/>
                  </a:lnTo>
                  <a:lnTo>
                    <a:pt x="275" y="42"/>
                  </a:lnTo>
                  <a:lnTo>
                    <a:pt x="264" y="44"/>
                  </a:lnTo>
                  <a:lnTo>
                    <a:pt x="246" y="54"/>
                  </a:lnTo>
                  <a:lnTo>
                    <a:pt x="232" y="62"/>
                  </a:lnTo>
                  <a:lnTo>
                    <a:pt x="224" y="68"/>
                  </a:lnTo>
                  <a:lnTo>
                    <a:pt x="48" y="244"/>
                  </a:lnTo>
                  <a:lnTo>
                    <a:pt x="48" y="244"/>
                  </a:lnTo>
                  <a:lnTo>
                    <a:pt x="72" y="260"/>
                  </a:lnTo>
                  <a:lnTo>
                    <a:pt x="88" y="268"/>
                  </a:lnTo>
                  <a:lnTo>
                    <a:pt x="106" y="276"/>
                  </a:lnTo>
                  <a:lnTo>
                    <a:pt x="122" y="280"/>
                  </a:lnTo>
                  <a:lnTo>
                    <a:pt x="140" y="280"/>
                  </a:lnTo>
                  <a:lnTo>
                    <a:pt x="150" y="280"/>
                  </a:lnTo>
                  <a:lnTo>
                    <a:pt x="158" y="278"/>
                  </a:lnTo>
                  <a:lnTo>
                    <a:pt x="166" y="274"/>
                  </a:lnTo>
                  <a:lnTo>
                    <a:pt x="174" y="268"/>
                  </a:lnTo>
                  <a:lnTo>
                    <a:pt x="301" y="144"/>
                  </a:lnTo>
                  <a:lnTo>
                    <a:pt x="301" y="144"/>
                  </a:lnTo>
                  <a:lnTo>
                    <a:pt x="303" y="142"/>
                  </a:lnTo>
                  <a:lnTo>
                    <a:pt x="303" y="142"/>
                  </a:lnTo>
                  <a:lnTo>
                    <a:pt x="307" y="140"/>
                  </a:lnTo>
                  <a:lnTo>
                    <a:pt x="311" y="138"/>
                  </a:lnTo>
                  <a:lnTo>
                    <a:pt x="315" y="136"/>
                  </a:lnTo>
                  <a:lnTo>
                    <a:pt x="321" y="136"/>
                  </a:lnTo>
                  <a:lnTo>
                    <a:pt x="321" y="136"/>
                  </a:lnTo>
                  <a:lnTo>
                    <a:pt x="325" y="138"/>
                  </a:lnTo>
                  <a:lnTo>
                    <a:pt x="329" y="140"/>
                  </a:lnTo>
                  <a:lnTo>
                    <a:pt x="333" y="144"/>
                  </a:lnTo>
                  <a:lnTo>
                    <a:pt x="335" y="148"/>
                  </a:lnTo>
                  <a:lnTo>
                    <a:pt x="335" y="148"/>
                  </a:lnTo>
                  <a:lnTo>
                    <a:pt x="337" y="156"/>
                  </a:lnTo>
                  <a:lnTo>
                    <a:pt x="343" y="168"/>
                  </a:lnTo>
                  <a:lnTo>
                    <a:pt x="353" y="184"/>
                  </a:lnTo>
                  <a:lnTo>
                    <a:pt x="367" y="198"/>
                  </a:lnTo>
                  <a:lnTo>
                    <a:pt x="375" y="206"/>
                  </a:lnTo>
                  <a:lnTo>
                    <a:pt x="385" y="212"/>
                  </a:lnTo>
                  <a:lnTo>
                    <a:pt x="397" y="218"/>
                  </a:lnTo>
                  <a:lnTo>
                    <a:pt x="409" y="222"/>
                  </a:lnTo>
                  <a:lnTo>
                    <a:pt x="423" y="224"/>
                  </a:lnTo>
                  <a:lnTo>
                    <a:pt x="439" y="224"/>
                  </a:lnTo>
                  <a:lnTo>
                    <a:pt x="455" y="222"/>
                  </a:lnTo>
                  <a:lnTo>
                    <a:pt x="473" y="218"/>
                  </a:lnTo>
                  <a:lnTo>
                    <a:pt x="473" y="218"/>
                  </a:lnTo>
                  <a:lnTo>
                    <a:pt x="481" y="216"/>
                  </a:lnTo>
                  <a:lnTo>
                    <a:pt x="481" y="216"/>
                  </a:lnTo>
                  <a:lnTo>
                    <a:pt x="497" y="210"/>
                  </a:lnTo>
                  <a:lnTo>
                    <a:pt x="511" y="202"/>
                  </a:lnTo>
                  <a:lnTo>
                    <a:pt x="531" y="234"/>
                  </a:lnTo>
                  <a:lnTo>
                    <a:pt x="531" y="234"/>
                  </a:lnTo>
                  <a:lnTo>
                    <a:pt x="513" y="244"/>
                  </a:lnTo>
                  <a:lnTo>
                    <a:pt x="491" y="252"/>
                  </a:lnTo>
                  <a:lnTo>
                    <a:pt x="491" y="252"/>
                  </a:lnTo>
                  <a:lnTo>
                    <a:pt x="485" y="254"/>
                  </a:lnTo>
                  <a:lnTo>
                    <a:pt x="485" y="254"/>
                  </a:lnTo>
                  <a:lnTo>
                    <a:pt x="469" y="258"/>
                  </a:lnTo>
                  <a:lnTo>
                    <a:pt x="455" y="260"/>
                  </a:lnTo>
                  <a:lnTo>
                    <a:pt x="441" y="262"/>
                  </a:lnTo>
                  <a:lnTo>
                    <a:pt x="427" y="262"/>
                  </a:lnTo>
                  <a:lnTo>
                    <a:pt x="413" y="260"/>
                  </a:lnTo>
                  <a:lnTo>
                    <a:pt x="401" y="258"/>
                  </a:lnTo>
                  <a:lnTo>
                    <a:pt x="377" y="250"/>
                  </a:lnTo>
                  <a:lnTo>
                    <a:pt x="357" y="238"/>
                  </a:lnTo>
                  <a:lnTo>
                    <a:pt x="339" y="224"/>
                  </a:lnTo>
                  <a:lnTo>
                    <a:pt x="323" y="206"/>
                  </a:lnTo>
                  <a:lnTo>
                    <a:pt x="311" y="186"/>
                  </a:lnTo>
                  <a:lnTo>
                    <a:pt x="200" y="296"/>
                  </a:lnTo>
                  <a:lnTo>
                    <a:pt x="200" y="296"/>
                  </a:lnTo>
                  <a:lnTo>
                    <a:pt x="198" y="298"/>
                  </a:lnTo>
                  <a:lnTo>
                    <a:pt x="198" y="298"/>
                  </a:lnTo>
                  <a:lnTo>
                    <a:pt x="182" y="308"/>
                  </a:lnTo>
                  <a:lnTo>
                    <a:pt x="166" y="314"/>
                  </a:lnTo>
                  <a:lnTo>
                    <a:pt x="150" y="318"/>
                  </a:lnTo>
                  <a:lnTo>
                    <a:pt x="134" y="318"/>
                  </a:lnTo>
                  <a:lnTo>
                    <a:pt x="118" y="316"/>
                  </a:lnTo>
                  <a:lnTo>
                    <a:pt x="102" y="314"/>
                  </a:lnTo>
                  <a:lnTo>
                    <a:pt x="88" y="308"/>
                  </a:lnTo>
                  <a:lnTo>
                    <a:pt x="74" y="302"/>
                  </a:lnTo>
                  <a:lnTo>
                    <a:pt x="48" y="290"/>
                  </a:lnTo>
                  <a:lnTo>
                    <a:pt x="28" y="276"/>
                  </a:lnTo>
                  <a:lnTo>
                    <a:pt x="6" y="260"/>
                  </a:lnTo>
                  <a:lnTo>
                    <a:pt x="6" y="260"/>
                  </a:lnTo>
                  <a:lnTo>
                    <a:pt x="2" y="254"/>
                  </a:lnTo>
                  <a:lnTo>
                    <a:pt x="0" y="246"/>
                  </a:lnTo>
                  <a:lnTo>
                    <a:pt x="0" y="246"/>
                  </a:lnTo>
                  <a:lnTo>
                    <a:pt x="2" y="238"/>
                  </a:lnTo>
                  <a:lnTo>
                    <a:pt x="6" y="232"/>
                  </a:lnTo>
                  <a:lnTo>
                    <a:pt x="198" y="42"/>
                  </a:lnTo>
                  <a:lnTo>
                    <a:pt x="198" y="42"/>
                  </a:lnTo>
                  <a:lnTo>
                    <a:pt x="204" y="36"/>
                  </a:lnTo>
                  <a:lnTo>
                    <a:pt x="222" y="24"/>
                  </a:lnTo>
                  <a:lnTo>
                    <a:pt x="234" y="18"/>
                  </a:lnTo>
                  <a:lnTo>
                    <a:pt x="248" y="10"/>
                  </a:lnTo>
                  <a:lnTo>
                    <a:pt x="262" y="6"/>
                  </a:lnTo>
                  <a:lnTo>
                    <a:pt x="281" y="2"/>
                  </a:lnTo>
                  <a:lnTo>
                    <a:pt x="281" y="2"/>
                  </a:lnTo>
                  <a:lnTo>
                    <a:pt x="303" y="0"/>
                  </a:lnTo>
                  <a:lnTo>
                    <a:pt x="339" y="2"/>
                  </a:lnTo>
                  <a:lnTo>
                    <a:pt x="399" y="2"/>
                  </a:lnTo>
                  <a:lnTo>
                    <a:pt x="399" y="2"/>
                  </a:lnTo>
                  <a:lnTo>
                    <a:pt x="429" y="4"/>
                  </a:lnTo>
                  <a:lnTo>
                    <a:pt x="457" y="8"/>
                  </a:lnTo>
                  <a:lnTo>
                    <a:pt x="483" y="14"/>
                  </a:lnTo>
                  <a:lnTo>
                    <a:pt x="507" y="20"/>
                  </a:lnTo>
                  <a:lnTo>
                    <a:pt x="529" y="28"/>
                  </a:lnTo>
                  <a:lnTo>
                    <a:pt x="547" y="36"/>
                  </a:lnTo>
                  <a:lnTo>
                    <a:pt x="563" y="46"/>
                  </a:lnTo>
                  <a:lnTo>
                    <a:pt x="579" y="58"/>
                  </a:lnTo>
                  <a:lnTo>
                    <a:pt x="591" y="68"/>
                  </a:lnTo>
                  <a:lnTo>
                    <a:pt x="603" y="80"/>
                  </a:lnTo>
                  <a:lnTo>
                    <a:pt x="613" y="92"/>
                  </a:lnTo>
                  <a:lnTo>
                    <a:pt x="621" y="104"/>
                  </a:lnTo>
                  <a:lnTo>
                    <a:pt x="633" y="128"/>
                  </a:lnTo>
                  <a:lnTo>
                    <a:pt x="641" y="152"/>
                  </a:lnTo>
                  <a:lnTo>
                    <a:pt x="789" y="152"/>
                  </a:lnTo>
                  <a:lnTo>
                    <a:pt x="789" y="152"/>
                  </a:lnTo>
                  <a:lnTo>
                    <a:pt x="797" y="152"/>
                  </a:lnTo>
                  <a:lnTo>
                    <a:pt x="803" y="156"/>
                  </a:lnTo>
                  <a:lnTo>
                    <a:pt x="807" y="162"/>
                  </a:lnTo>
                  <a:lnTo>
                    <a:pt x="809" y="170"/>
                  </a:lnTo>
                  <a:lnTo>
                    <a:pt x="809" y="580"/>
                  </a:lnTo>
                  <a:lnTo>
                    <a:pt x="809" y="580"/>
                  </a:lnTo>
                  <a:lnTo>
                    <a:pt x="807" y="588"/>
                  </a:lnTo>
                  <a:lnTo>
                    <a:pt x="803" y="594"/>
                  </a:lnTo>
                  <a:lnTo>
                    <a:pt x="797" y="598"/>
                  </a:lnTo>
                  <a:lnTo>
                    <a:pt x="789" y="600"/>
                  </a:lnTo>
                  <a:lnTo>
                    <a:pt x="789" y="6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grpSp>
    </p:spTree>
    <p:extLst>
      <p:ext uri="{BB962C8B-B14F-4D97-AF65-F5344CB8AC3E}">
        <p14:creationId xmlns:p14="http://schemas.microsoft.com/office/powerpoint/2010/main" val="3107887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C447A5E9-D139-486D-8D6F-6590747A0B8B}"/>
              </a:ext>
            </a:extLst>
          </p:cNvPr>
          <p:cNvSpPr/>
          <p:nvPr/>
        </p:nvSpPr>
        <p:spPr>
          <a:xfrm>
            <a:off x="6977581" y="2637576"/>
            <a:ext cx="2038672" cy="20620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solidFill>
                  <a:srgbClr val="000000"/>
                </a:solidFill>
                <a:latin typeface="Calibri Light" panose="020F0302020204030204" pitchFamily="34" charset="0"/>
                <a:cs typeface="Calibri Light" panose="020F0302020204030204" pitchFamily="34" charset="0"/>
              </a:rPr>
              <a:t>As there is an increased use of electronic resources – it is important to reflect to the material supplier as much information as possible regarding the licensing needs for ordered electronic resource </a:t>
            </a:r>
          </a:p>
        </p:txBody>
      </p:sp>
      <p:sp>
        <p:nvSpPr>
          <p:cNvPr id="81" name="Rectangle 80">
            <a:extLst>
              <a:ext uri="{FF2B5EF4-FFF2-40B4-BE49-F238E27FC236}">
                <a16:creationId xmlns:a16="http://schemas.microsoft.com/office/drawing/2014/main" id="{789645DC-2C66-4AFD-A660-0A9129EE2514}"/>
              </a:ext>
            </a:extLst>
          </p:cNvPr>
          <p:cNvSpPr/>
          <p:nvPr/>
        </p:nvSpPr>
        <p:spPr>
          <a:xfrm>
            <a:off x="6977581" y="1199520"/>
            <a:ext cx="2041923" cy="1372230"/>
          </a:xfrm>
          <a:prstGeom prst="rect">
            <a:avLst/>
          </a:prstGeom>
          <a:solidFill>
            <a:srgbClr val="486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a:p>
            <a:pPr algn="ctr"/>
            <a:endParaRPr lang="en-US"/>
          </a:p>
          <a:p>
            <a:pPr algn="ctr"/>
            <a:r>
              <a:rPr lang="en-US"/>
              <a:t>Impact</a:t>
            </a:r>
          </a:p>
        </p:txBody>
      </p:sp>
      <p:sp>
        <p:nvSpPr>
          <p:cNvPr id="2" name="Title 1">
            <a:extLst>
              <a:ext uri="{FF2B5EF4-FFF2-40B4-BE49-F238E27FC236}">
                <a16:creationId xmlns:a16="http://schemas.microsoft.com/office/drawing/2014/main" id="{9E483EF9-82FA-4D7B-BA51-C43714479466}"/>
              </a:ext>
            </a:extLst>
          </p:cNvPr>
          <p:cNvSpPr>
            <a:spLocks noGrp="1"/>
          </p:cNvSpPr>
          <p:nvPr>
            <p:ph type="title"/>
          </p:nvPr>
        </p:nvSpPr>
        <p:spPr/>
        <p:txBody>
          <a:bodyPr>
            <a:noAutofit/>
          </a:bodyPr>
          <a:lstStyle/>
          <a:p>
            <a:r>
              <a:rPr lang="en-US" sz="1800" b="0"/>
              <a:t>Incorporate the use of the “quantity for pricing” and “Access Model” information in EDI for electronic “One Time” POLs</a:t>
            </a:r>
            <a:endParaRPr lang="en-US" sz="1400"/>
          </a:p>
        </p:txBody>
      </p:sp>
      <p:sp>
        <p:nvSpPr>
          <p:cNvPr id="4" name="Slide Number Placeholder 3">
            <a:extLst>
              <a:ext uri="{FF2B5EF4-FFF2-40B4-BE49-F238E27FC236}">
                <a16:creationId xmlns:a16="http://schemas.microsoft.com/office/drawing/2014/main" id="{D7321DAF-1D70-4963-9C76-F466F1536B1F}"/>
              </a:ext>
            </a:extLst>
          </p:cNvPr>
          <p:cNvSpPr>
            <a:spLocks noGrp="1"/>
          </p:cNvSpPr>
          <p:nvPr>
            <p:ph type="sldNum" sz="quarter" idx="4"/>
          </p:nvPr>
        </p:nvSpPr>
        <p:spPr>
          <a:xfrm>
            <a:off x="4302217" y="4870921"/>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C146586-7EC2-481D-848F-8CE41EB2DE6C}" type="slidenum">
              <a:rPr lang="en-US" smtClean="0"/>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1000" b="0" i="0" u="none" strike="noStrike" kern="1200" cap="none" spc="0" normalizeH="0" baseline="0" noProof="0">
              <a:ln>
                <a:noFill/>
              </a:ln>
              <a:solidFill>
                <a:srgbClr val="FFFFFF">
                  <a:lumMod val="75000"/>
                </a:srgbClr>
              </a:solidFill>
              <a:effectLst/>
              <a:uLnTx/>
              <a:uFillTx/>
              <a:latin typeface="Calibri"/>
              <a:ea typeface="+mn-ea"/>
              <a:cs typeface="+mn-cs"/>
            </a:endParaRPr>
          </a:p>
        </p:txBody>
      </p:sp>
      <p:cxnSp>
        <p:nvCxnSpPr>
          <p:cNvPr id="6" name="Straight Connector 5">
            <a:extLst>
              <a:ext uri="{FF2B5EF4-FFF2-40B4-BE49-F238E27FC236}">
                <a16:creationId xmlns:a16="http://schemas.microsoft.com/office/drawing/2014/main" id="{A51DEF41-C2B9-47FC-83E4-2B765FACBD86}"/>
              </a:ext>
            </a:extLst>
          </p:cNvPr>
          <p:cNvCxnSpPr>
            <a:cxnSpLocks/>
          </p:cNvCxnSpPr>
          <p:nvPr/>
        </p:nvCxnSpPr>
        <p:spPr>
          <a:xfrm>
            <a:off x="323528" y="1059583"/>
            <a:ext cx="8496944" cy="0"/>
          </a:xfrm>
          <a:prstGeom prst="line">
            <a:avLst/>
          </a:prstGeom>
          <a:ln w="1905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F7DADC2-128D-4183-9444-6BC9396A86EC}"/>
              </a:ext>
            </a:extLst>
          </p:cNvPr>
          <p:cNvSpPr/>
          <p:nvPr/>
        </p:nvSpPr>
        <p:spPr>
          <a:xfrm>
            <a:off x="336050" y="1199521"/>
            <a:ext cx="1584176" cy="1310267"/>
          </a:xfrm>
          <a:prstGeom prst="rect">
            <a:avLst/>
          </a:prstGeom>
          <a:solidFill>
            <a:srgbClr val="486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br>
            <a:b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br>
            <a:b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br>
            <a:b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br>
            <a: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t>What’s Coming</a:t>
            </a:r>
          </a:p>
        </p:txBody>
      </p:sp>
      <p:sp>
        <p:nvSpPr>
          <p:cNvPr id="8" name="Rectangle 7">
            <a:extLst>
              <a:ext uri="{FF2B5EF4-FFF2-40B4-BE49-F238E27FC236}">
                <a16:creationId xmlns:a16="http://schemas.microsoft.com/office/drawing/2014/main" id="{25B50D48-2F44-449A-B067-7AE4D041B5EB}"/>
              </a:ext>
            </a:extLst>
          </p:cNvPr>
          <p:cNvSpPr/>
          <p:nvPr/>
        </p:nvSpPr>
        <p:spPr>
          <a:xfrm>
            <a:off x="323528" y="2561272"/>
            <a:ext cx="1584176" cy="2138313"/>
          </a:xfrm>
          <a:prstGeom prst="rect">
            <a:avLst/>
          </a:prstGeom>
          <a:solidFill>
            <a:srgbClr val="486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b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br>
            <a:b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br>
            <a:b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br>
            <a:r>
              <a:rPr lang="en-US" sz="1600" b="1">
                <a:solidFill>
                  <a:schemeClr val="bg1"/>
                </a:solidFill>
                <a:latin typeface="Calibri Light" panose="020F0302020204030204" pitchFamily="34" charset="0"/>
                <a:cs typeface="Calibri Light" panose="020F0302020204030204" pitchFamily="34" charset="0"/>
              </a:rPr>
              <a:t>Highlights</a:t>
            </a:r>
            <a:endPar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endParaRPr>
          </a:p>
        </p:txBody>
      </p:sp>
      <p:sp>
        <p:nvSpPr>
          <p:cNvPr id="10" name="Rectangle 9">
            <a:extLst>
              <a:ext uri="{FF2B5EF4-FFF2-40B4-BE49-F238E27FC236}">
                <a16:creationId xmlns:a16="http://schemas.microsoft.com/office/drawing/2014/main" id="{1B15A830-2D1E-4260-BE36-A99EA5792451}"/>
              </a:ext>
            </a:extLst>
          </p:cNvPr>
          <p:cNvSpPr/>
          <p:nvPr/>
        </p:nvSpPr>
        <p:spPr>
          <a:xfrm>
            <a:off x="1979712" y="1199870"/>
            <a:ext cx="4918629" cy="13179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3" lvl="0"/>
            <a:r>
              <a:rPr lang="en-US" sz="1600" b="1">
                <a:solidFill>
                  <a:srgbClr val="486AE5"/>
                </a:solidFill>
                <a:latin typeface="Calibri Light" panose="020F0302020204030204" pitchFamily="34" charset="0"/>
                <a:cs typeface="Calibri Light" panose="020F0302020204030204" pitchFamily="34" charset="0"/>
              </a:rPr>
              <a:t>Users will be able to pass the vendor via EDI 2 pieces of information regarding the Access needs for the ordered electronic resource : Quantity for pricing  and Access model</a:t>
            </a:r>
          </a:p>
        </p:txBody>
      </p:sp>
      <p:sp>
        <p:nvSpPr>
          <p:cNvPr id="11" name="Rectangle 10">
            <a:extLst>
              <a:ext uri="{FF2B5EF4-FFF2-40B4-BE49-F238E27FC236}">
                <a16:creationId xmlns:a16="http://schemas.microsoft.com/office/drawing/2014/main" id="{8A6DEC1C-44E2-4097-B05E-BCE021FC2C66}"/>
              </a:ext>
            </a:extLst>
          </p:cNvPr>
          <p:cNvSpPr/>
          <p:nvPr/>
        </p:nvSpPr>
        <p:spPr>
          <a:xfrm>
            <a:off x="1979712" y="2571750"/>
            <a:ext cx="4997869" cy="2127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173038">
              <a:buFont typeface="Arial" panose="020B0604020202020204" pitchFamily="34" charset="0"/>
              <a:buChar char="•"/>
            </a:pPr>
            <a:endParaRPr lang="en-US" sz="1600" b="1">
              <a:solidFill>
                <a:srgbClr val="000000"/>
              </a:solidFill>
              <a:latin typeface="Calibri Light" panose="020F0302020204030204" pitchFamily="34" charset="0"/>
              <a:cs typeface="Calibri Light" panose="020F0302020204030204" pitchFamily="34" charset="0"/>
            </a:endParaRPr>
          </a:p>
          <a:p>
            <a:pPr marL="285750" indent="-173038">
              <a:buFont typeface="Arial" panose="020B0604020202020204" pitchFamily="34" charset="0"/>
              <a:buChar char="•"/>
            </a:pPr>
            <a:endParaRPr lang="en-US" sz="1600" b="1">
              <a:solidFill>
                <a:srgbClr val="000000"/>
              </a:solidFill>
              <a:latin typeface="Calibri Light" panose="020F0302020204030204" pitchFamily="34" charset="0"/>
              <a:cs typeface="Calibri Light" panose="020F0302020204030204" pitchFamily="34" charset="0"/>
            </a:endParaRPr>
          </a:p>
          <a:p>
            <a:pPr marL="112712"/>
            <a:r>
              <a:rPr lang="en-US" sz="1400" b="1">
                <a:solidFill>
                  <a:srgbClr val="000000"/>
                </a:solidFill>
                <a:latin typeface="Calibri Light" panose="020F0302020204030204" pitchFamily="34" charset="0"/>
                <a:cs typeface="Calibri Light" panose="020F0302020204030204" pitchFamily="34" charset="0"/>
              </a:rPr>
              <a:t>There are 2 licensing use cases when ordering electronic resources</a:t>
            </a:r>
          </a:p>
          <a:p>
            <a:pPr marL="285750" indent="-173038">
              <a:buFont typeface="Arial" panose="020B0604020202020204" pitchFamily="34" charset="0"/>
              <a:buChar char="•"/>
            </a:pPr>
            <a:r>
              <a:rPr lang="en-US" sz="1400" b="1">
                <a:solidFill>
                  <a:srgbClr val="000000"/>
                </a:solidFill>
                <a:latin typeface="Calibri Light" panose="020F0302020204030204" pitchFamily="34" charset="0"/>
                <a:cs typeface="Calibri Light" panose="020F0302020204030204" pitchFamily="34" charset="0"/>
              </a:rPr>
              <a:t>Vendor does not have the option to provide access for 3 concurrent users and can only grant access to 1 concurrent user for each purchased resource - so there is a need to have the quantity for pricing be "3" be reflected in the EDI file sent to the vendor</a:t>
            </a:r>
          </a:p>
          <a:p>
            <a:pPr marL="285750" indent="-173038">
              <a:buFont typeface="Arial" panose="020B0604020202020204" pitchFamily="34" charset="0"/>
              <a:buChar char="•"/>
            </a:pPr>
            <a:r>
              <a:rPr lang="en-US" sz="1400" b="1">
                <a:solidFill>
                  <a:srgbClr val="000000"/>
                </a:solidFill>
                <a:latin typeface="Calibri Light" panose="020F0302020204030204" pitchFamily="34" charset="0"/>
                <a:cs typeface="Calibri Light" panose="020F0302020204030204" pitchFamily="34" charset="0"/>
              </a:rPr>
              <a:t>Vendor has the option to provide access for 3 concurrent users for each purchased resource - so there is a need to have the quantity for pricing be "1" and have the “Access Model” be set to 3 concurrent users</a:t>
            </a:r>
          </a:p>
          <a:p>
            <a:pPr marL="742950" lvl="1" indent="-173038">
              <a:buFont typeface="Arial" panose="020B0604020202020204" pitchFamily="34" charset="0"/>
              <a:buChar char="•"/>
            </a:pPr>
            <a:endParaRPr lang="en-US" sz="1600" b="1">
              <a:solidFill>
                <a:srgbClr val="000000"/>
              </a:solidFill>
              <a:latin typeface="Calibri Light" panose="020F0302020204030204" pitchFamily="34" charset="0"/>
              <a:cs typeface="Calibri Light" panose="020F0302020204030204" pitchFamily="34" charset="0"/>
            </a:endParaRPr>
          </a:p>
          <a:p>
            <a:pPr marL="285750" indent="-173038">
              <a:buFont typeface="Arial" panose="020B0604020202020204" pitchFamily="34" charset="0"/>
              <a:buChar char="•"/>
            </a:pPr>
            <a:endParaRPr lang="en-US" sz="1600" b="1">
              <a:solidFill>
                <a:srgbClr val="000000"/>
              </a:solidFill>
              <a:latin typeface="Calibri Light" panose="020F0302020204030204" pitchFamily="34" charset="0"/>
              <a:cs typeface="Calibri Light" panose="020F0302020204030204" pitchFamily="34" charset="0"/>
            </a:endParaRPr>
          </a:p>
        </p:txBody>
      </p:sp>
      <p:grpSp>
        <p:nvGrpSpPr>
          <p:cNvPr id="55" name="Group 54">
            <a:extLst>
              <a:ext uri="{FF2B5EF4-FFF2-40B4-BE49-F238E27FC236}">
                <a16:creationId xmlns:a16="http://schemas.microsoft.com/office/drawing/2014/main" id="{BC845169-5E7C-42BF-91D5-FA0638B03C14}"/>
              </a:ext>
            </a:extLst>
          </p:cNvPr>
          <p:cNvGrpSpPr/>
          <p:nvPr/>
        </p:nvGrpSpPr>
        <p:grpSpPr>
          <a:xfrm>
            <a:off x="744161" y="3057535"/>
            <a:ext cx="763315" cy="737579"/>
            <a:chOff x="0" y="501650"/>
            <a:chExt cx="4284663" cy="4140200"/>
          </a:xfrm>
          <a:solidFill>
            <a:schemeClr val="accent1"/>
          </a:solidFill>
        </p:grpSpPr>
        <p:sp>
          <p:nvSpPr>
            <p:cNvPr id="40" name="Freeform 19">
              <a:extLst>
                <a:ext uri="{FF2B5EF4-FFF2-40B4-BE49-F238E27FC236}">
                  <a16:creationId xmlns:a16="http://schemas.microsoft.com/office/drawing/2014/main" id="{CD41BB53-BACC-48EE-86B7-A6964BB38B9B}"/>
                </a:ext>
              </a:extLst>
            </p:cNvPr>
            <p:cNvSpPr>
              <a:spLocks noEditPoints="1"/>
            </p:cNvSpPr>
            <p:nvPr/>
          </p:nvSpPr>
          <p:spPr bwMode="auto">
            <a:xfrm>
              <a:off x="0" y="501650"/>
              <a:ext cx="4227513" cy="3535363"/>
            </a:xfrm>
            <a:custGeom>
              <a:avLst/>
              <a:gdLst>
                <a:gd name="T0" fmla="*/ 696 w 2663"/>
                <a:gd name="T1" fmla="*/ 2227 h 2227"/>
                <a:gd name="T2" fmla="*/ 692 w 2663"/>
                <a:gd name="T3" fmla="*/ 2227 h 2227"/>
                <a:gd name="T4" fmla="*/ 679 w 2663"/>
                <a:gd name="T5" fmla="*/ 2224 h 2227"/>
                <a:gd name="T6" fmla="*/ 668 w 2663"/>
                <a:gd name="T7" fmla="*/ 2217 h 2227"/>
                <a:gd name="T8" fmla="*/ 661 w 2663"/>
                <a:gd name="T9" fmla="*/ 2207 h 2227"/>
                <a:gd name="T10" fmla="*/ 655 w 2663"/>
                <a:gd name="T11" fmla="*/ 2194 h 2227"/>
                <a:gd name="T12" fmla="*/ 10 w 2663"/>
                <a:gd name="T13" fmla="*/ 993 h 2227"/>
                <a:gd name="T14" fmla="*/ 4 w 2663"/>
                <a:gd name="T15" fmla="*/ 984 h 2227"/>
                <a:gd name="T16" fmla="*/ 0 w 2663"/>
                <a:gd name="T17" fmla="*/ 964 h 2227"/>
                <a:gd name="T18" fmla="*/ 285 w 2663"/>
                <a:gd name="T19" fmla="*/ 30 h 2227"/>
                <a:gd name="T20" fmla="*/ 288 w 2663"/>
                <a:gd name="T21" fmla="*/ 24 h 2227"/>
                <a:gd name="T22" fmla="*/ 295 w 2663"/>
                <a:gd name="T23" fmla="*/ 13 h 2227"/>
                <a:gd name="T24" fmla="*/ 306 w 2663"/>
                <a:gd name="T25" fmla="*/ 4 h 2227"/>
                <a:gd name="T26" fmla="*/ 319 w 2663"/>
                <a:gd name="T27" fmla="*/ 0 h 2227"/>
                <a:gd name="T28" fmla="*/ 1336 w 2663"/>
                <a:gd name="T29" fmla="*/ 0 h 2227"/>
                <a:gd name="T30" fmla="*/ 1344 w 2663"/>
                <a:gd name="T31" fmla="*/ 1 h 2227"/>
                <a:gd name="T32" fmla="*/ 1360 w 2663"/>
                <a:gd name="T33" fmla="*/ 7 h 2227"/>
                <a:gd name="T34" fmla="*/ 1904 w 2663"/>
                <a:gd name="T35" fmla="*/ 549 h 2227"/>
                <a:gd name="T36" fmla="*/ 2629 w 2663"/>
                <a:gd name="T37" fmla="*/ 693 h 2227"/>
                <a:gd name="T38" fmla="*/ 2643 w 2663"/>
                <a:gd name="T39" fmla="*/ 699 h 2227"/>
                <a:gd name="T40" fmla="*/ 2654 w 2663"/>
                <a:gd name="T41" fmla="*/ 707 h 2227"/>
                <a:gd name="T42" fmla="*/ 2661 w 2663"/>
                <a:gd name="T43" fmla="*/ 720 h 2227"/>
                <a:gd name="T44" fmla="*/ 2663 w 2663"/>
                <a:gd name="T45" fmla="*/ 736 h 2227"/>
                <a:gd name="T46" fmla="*/ 2663 w 2663"/>
                <a:gd name="T47" fmla="*/ 743 h 2227"/>
                <a:gd name="T48" fmla="*/ 2657 w 2663"/>
                <a:gd name="T49" fmla="*/ 757 h 2227"/>
                <a:gd name="T50" fmla="*/ 2647 w 2663"/>
                <a:gd name="T51" fmla="*/ 768 h 2227"/>
                <a:gd name="T52" fmla="*/ 2634 w 2663"/>
                <a:gd name="T53" fmla="*/ 775 h 2227"/>
                <a:gd name="T54" fmla="*/ 1796 w 2663"/>
                <a:gd name="T55" fmla="*/ 908 h 2227"/>
                <a:gd name="T56" fmla="*/ 1787 w 2663"/>
                <a:gd name="T57" fmla="*/ 908 h 2227"/>
                <a:gd name="T58" fmla="*/ 1016 w 2663"/>
                <a:gd name="T59" fmla="*/ 751 h 2227"/>
                <a:gd name="T60" fmla="*/ 1173 w 2663"/>
                <a:gd name="T61" fmla="*/ 1350 h 2227"/>
                <a:gd name="T62" fmla="*/ 1175 w 2663"/>
                <a:gd name="T63" fmla="*/ 1365 h 2227"/>
                <a:gd name="T64" fmla="*/ 1170 w 2663"/>
                <a:gd name="T65" fmla="*/ 1381 h 2227"/>
                <a:gd name="T66" fmla="*/ 734 w 2663"/>
                <a:gd name="T67" fmla="*/ 2204 h 2227"/>
                <a:gd name="T68" fmla="*/ 719 w 2663"/>
                <a:gd name="T69" fmla="*/ 2221 h 2227"/>
                <a:gd name="T70" fmla="*/ 696 w 2663"/>
                <a:gd name="T71" fmla="*/ 2227 h 2227"/>
                <a:gd name="T72" fmla="*/ 89 w 2663"/>
                <a:gd name="T73" fmla="*/ 957 h 2227"/>
                <a:gd name="T74" fmla="*/ 594 w 2663"/>
                <a:gd name="T75" fmla="*/ 1583 h 2227"/>
                <a:gd name="T76" fmla="*/ 603 w 2663"/>
                <a:gd name="T77" fmla="*/ 1600 h 2227"/>
                <a:gd name="T78" fmla="*/ 1087 w 2663"/>
                <a:gd name="T79" fmla="*/ 1356 h 2227"/>
                <a:gd name="T80" fmla="*/ 918 w 2663"/>
                <a:gd name="T81" fmla="*/ 707 h 2227"/>
                <a:gd name="T82" fmla="*/ 918 w 2663"/>
                <a:gd name="T83" fmla="*/ 686 h 2227"/>
                <a:gd name="T84" fmla="*/ 928 w 2663"/>
                <a:gd name="T85" fmla="*/ 668 h 2227"/>
                <a:gd name="T86" fmla="*/ 936 w 2663"/>
                <a:gd name="T87" fmla="*/ 661 h 2227"/>
                <a:gd name="T88" fmla="*/ 956 w 2663"/>
                <a:gd name="T89" fmla="*/ 654 h 2227"/>
                <a:gd name="T90" fmla="*/ 1790 w 2663"/>
                <a:gd name="T91" fmla="*/ 823 h 2227"/>
                <a:gd name="T92" fmla="*/ 1876 w 2663"/>
                <a:gd name="T93" fmla="*/ 630 h 2227"/>
                <a:gd name="T94" fmla="*/ 1871 w 2663"/>
                <a:gd name="T95" fmla="*/ 628 h 2227"/>
                <a:gd name="T96" fmla="*/ 1859 w 2663"/>
                <a:gd name="T97" fmla="*/ 623 h 2227"/>
                <a:gd name="T98" fmla="*/ 1319 w 2663"/>
                <a:gd name="T99" fmla="*/ 85 h 2227"/>
                <a:gd name="T100" fmla="*/ 89 w 2663"/>
                <a:gd name="T101" fmla="*/ 957 h 2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3" h="2227">
                  <a:moveTo>
                    <a:pt x="696" y="2227"/>
                  </a:moveTo>
                  <a:lnTo>
                    <a:pt x="696" y="2227"/>
                  </a:lnTo>
                  <a:lnTo>
                    <a:pt x="692" y="2227"/>
                  </a:lnTo>
                  <a:lnTo>
                    <a:pt x="692" y="2227"/>
                  </a:lnTo>
                  <a:lnTo>
                    <a:pt x="685" y="2225"/>
                  </a:lnTo>
                  <a:lnTo>
                    <a:pt x="679" y="2224"/>
                  </a:lnTo>
                  <a:lnTo>
                    <a:pt x="673" y="2220"/>
                  </a:lnTo>
                  <a:lnTo>
                    <a:pt x="668" y="2217"/>
                  </a:lnTo>
                  <a:lnTo>
                    <a:pt x="664" y="2211"/>
                  </a:lnTo>
                  <a:lnTo>
                    <a:pt x="661" y="2207"/>
                  </a:lnTo>
                  <a:lnTo>
                    <a:pt x="658" y="2201"/>
                  </a:lnTo>
                  <a:lnTo>
                    <a:pt x="655" y="2194"/>
                  </a:lnTo>
                  <a:lnTo>
                    <a:pt x="522" y="1628"/>
                  </a:lnTo>
                  <a:lnTo>
                    <a:pt x="10" y="993"/>
                  </a:lnTo>
                  <a:lnTo>
                    <a:pt x="10" y="993"/>
                  </a:lnTo>
                  <a:lnTo>
                    <a:pt x="4" y="984"/>
                  </a:lnTo>
                  <a:lnTo>
                    <a:pt x="1" y="974"/>
                  </a:lnTo>
                  <a:lnTo>
                    <a:pt x="0" y="964"/>
                  </a:lnTo>
                  <a:lnTo>
                    <a:pt x="1" y="953"/>
                  </a:lnTo>
                  <a:lnTo>
                    <a:pt x="285" y="30"/>
                  </a:lnTo>
                  <a:lnTo>
                    <a:pt x="285" y="30"/>
                  </a:lnTo>
                  <a:lnTo>
                    <a:pt x="288" y="24"/>
                  </a:lnTo>
                  <a:lnTo>
                    <a:pt x="291" y="18"/>
                  </a:lnTo>
                  <a:lnTo>
                    <a:pt x="295" y="13"/>
                  </a:lnTo>
                  <a:lnTo>
                    <a:pt x="301" y="8"/>
                  </a:lnTo>
                  <a:lnTo>
                    <a:pt x="306" y="4"/>
                  </a:lnTo>
                  <a:lnTo>
                    <a:pt x="312" y="3"/>
                  </a:lnTo>
                  <a:lnTo>
                    <a:pt x="319" y="0"/>
                  </a:lnTo>
                  <a:lnTo>
                    <a:pt x="326" y="0"/>
                  </a:lnTo>
                  <a:lnTo>
                    <a:pt x="1336" y="0"/>
                  </a:lnTo>
                  <a:lnTo>
                    <a:pt x="1336" y="0"/>
                  </a:lnTo>
                  <a:lnTo>
                    <a:pt x="1344" y="1"/>
                  </a:lnTo>
                  <a:lnTo>
                    <a:pt x="1352" y="3"/>
                  </a:lnTo>
                  <a:lnTo>
                    <a:pt x="1360" y="7"/>
                  </a:lnTo>
                  <a:lnTo>
                    <a:pt x="1367" y="13"/>
                  </a:lnTo>
                  <a:lnTo>
                    <a:pt x="1904" y="549"/>
                  </a:lnTo>
                  <a:lnTo>
                    <a:pt x="2629" y="693"/>
                  </a:lnTo>
                  <a:lnTo>
                    <a:pt x="2629" y="693"/>
                  </a:lnTo>
                  <a:lnTo>
                    <a:pt x="2636" y="695"/>
                  </a:lnTo>
                  <a:lnTo>
                    <a:pt x="2643" y="699"/>
                  </a:lnTo>
                  <a:lnTo>
                    <a:pt x="2648" y="703"/>
                  </a:lnTo>
                  <a:lnTo>
                    <a:pt x="2654" y="707"/>
                  </a:lnTo>
                  <a:lnTo>
                    <a:pt x="2658" y="714"/>
                  </a:lnTo>
                  <a:lnTo>
                    <a:pt x="2661" y="720"/>
                  </a:lnTo>
                  <a:lnTo>
                    <a:pt x="2663" y="729"/>
                  </a:lnTo>
                  <a:lnTo>
                    <a:pt x="2663" y="736"/>
                  </a:lnTo>
                  <a:lnTo>
                    <a:pt x="2663" y="736"/>
                  </a:lnTo>
                  <a:lnTo>
                    <a:pt x="2663" y="743"/>
                  </a:lnTo>
                  <a:lnTo>
                    <a:pt x="2660" y="750"/>
                  </a:lnTo>
                  <a:lnTo>
                    <a:pt x="2657" y="757"/>
                  </a:lnTo>
                  <a:lnTo>
                    <a:pt x="2653" y="762"/>
                  </a:lnTo>
                  <a:lnTo>
                    <a:pt x="2647" y="768"/>
                  </a:lnTo>
                  <a:lnTo>
                    <a:pt x="2641" y="771"/>
                  </a:lnTo>
                  <a:lnTo>
                    <a:pt x="2634" y="775"/>
                  </a:lnTo>
                  <a:lnTo>
                    <a:pt x="2627" y="777"/>
                  </a:lnTo>
                  <a:lnTo>
                    <a:pt x="1796" y="908"/>
                  </a:lnTo>
                  <a:lnTo>
                    <a:pt x="1796" y="908"/>
                  </a:lnTo>
                  <a:lnTo>
                    <a:pt x="1787" y="908"/>
                  </a:lnTo>
                  <a:lnTo>
                    <a:pt x="1780" y="907"/>
                  </a:lnTo>
                  <a:lnTo>
                    <a:pt x="1016" y="751"/>
                  </a:lnTo>
                  <a:lnTo>
                    <a:pt x="1173" y="1350"/>
                  </a:lnTo>
                  <a:lnTo>
                    <a:pt x="1173" y="1350"/>
                  </a:lnTo>
                  <a:lnTo>
                    <a:pt x="1175" y="1358"/>
                  </a:lnTo>
                  <a:lnTo>
                    <a:pt x="1175" y="1365"/>
                  </a:lnTo>
                  <a:lnTo>
                    <a:pt x="1173" y="1374"/>
                  </a:lnTo>
                  <a:lnTo>
                    <a:pt x="1170" y="1381"/>
                  </a:lnTo>
                  <a:lnTo>
                    <a:pt x="734" y="2204"/>
                  </a:lnTo>
                  <a:lnTo>
                    <a:pt x="734" y="2204"/>
                  </a:lnTo>
                  <a:lnTo>
                    <a:pt x="727" y="2214"/>
                  </a:lnTo>
                  <a:lnTo>
                    <a:pt x="719" y="2221"/>
                  </a:lnTo>
                  <a:lnTo>
                    <a:pt x="707" y="2225"/>
                  </a:lnTo>
                  <a:lnTo>
                    <a:pt x="696" y="2227"/>
                  </a:lnTo>
                  <a:lnTo>
                    <a:pt x="696" y="2227"/>
                  </a:lnTo>
                  <a:close/>
                  <a:moveTo>
                    <a:pt x="89" y="957"/>
                  </a:moveTo>
                  <a:lnTo>
                    <a:pt x="594" y="1583"/>
                  </a:lnTo>
                  <a:lnTo>
                    <a:pt x="594" y="1583"/>
                  </a:lnTo>
                  <a:lnTo>
                    <a:pt x="599" y="1590"/>
                  </a:lnTo>
                  <a:lnTo>
                    <a:pt x="603" y="1600"/>
                  </a:lnTo>
                  <a:lnTo>
                    <a:pt x="712" y="2066"/>
                  </a:lnTo>
                  <a:lnTo>
                    <a:pt x="1087" y="1356"/>
                  </a:lnTo>
                  <a:lnTo>
                    <a:pt x="918" y="707"/>
                  </a:lnTo>
                  <a:lnTo>
                    <a:pt x="918" y="707"/>
                  </a:lnTo>
                  <a:lnTo>
                    <a:pt x="916" y="696"/>
                  </a:lnTo>
                  <a:lnTo>
                    <a:pt x="918" y="686"/>
                  </a:lnTo>
                  <a:lnTo>
                    <a:pt x="922" y="676"/>
                  </a:lnTo>
                  <a:lnTo>
                    <a:pt x="928" y="668"/>
                  </a:lnTo>
                  <a:lnTo>
                    <a:pt x="928" y="668"/>
                  </a:lnTo>
                  <a:lnTo>
                    <a:pt x="936" y="661"/>
                  </a:lnTo>
                  <a:lnTo>
                    <a:pt x="946" y="657"/>
                  </a:lnTo>
                  <a:lnTo>
                    <a:pt x="956" y="654"/>
                  </a:lnTo>
                  <a:lnTo>
                    <a:pt x="967" y="655"/>
                  </a:lnTo>
                  <a:lnTo>
                    <a:pt x="1790" y="823"/>
                  </a:lnTo>
                  <a:lnTo>
                    <a:pt x="2379" y="730"/>
                  </a:lnTo>
                  <a:lnTo>
                    <a:pt x="1876" y="630"/>
                  </a:lnTo>
                  <a:lnTo>
                    <a:pt x="1876" y="630"/>
                  </a:lnTo>
                  <a:lnTo>
                    <a:pt x="1871" y="628"/>
                  </a:lnTo>
                  <a:lnTo>
                    <a:pt x="1865" y="626"/>
                  </a:lnTo>
                  <a:lnTo>
                    <a:pt x="1859" y="623"/>
                  </a:lnTo>
                  <a:lnTo>
                    <a:pt x="1855" y="618"/>
                  </a:lnTo>
                  <a:lnTo>
                    <a:pt x="1319" y="85"/>
                  </a:lnTo>
                  <a:lnTo>
                    <a:pt x="357" y="85"/>
                  </a:lnTo>
                  <a:lnTo>
                    <a:pt x="89" y="9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1" name="Freeform 20">
              <a:extLst>
                <a:ext uri="{FF2B5EF4-FFF2-40B4-BE49-F238E27FC236}">
                  <a16:creationId xmlns:a16="http://schemas.microsoft.com/office/drawing/2014/main" id="{4FD74348-58E0-4EF4-9F39-A2C342DDCC84}"/>
                </a:ext>
              </a:extLst>
            </p:cNvPr>
            <p:cNvSpPr>
              <a:spLocks/>
            </p:cNvSpPr>
            <p:nvPr/>
          </p:nvSpPr>
          <p:spPr bwMode="auto">
            <a:xfrm>
              <a:off x="490538" y="539750"/>
              <a:ext cx="817563" cy="817563"/>
            </a:xfrm>
            <a:custGeom>
              <a:avLst/>
              <a:gdLst>
                <a:gd name="T0" fmla="*/ 473 w 515"/>
                <a:gd name="T1" fmla="*/ 515 h 515"/>
                <a:gd name="T2" fmla="*/ 473 w 515"/>
                <a:gd name="T3" fmla="*/ 515 h 515"/>
                <a:gd name="T4" fmla="*/ 465 w 515"/>
                <a:gd name="T5" fmla="*/ 514 h 515"/>
                <a:gd name="T6" fmla="*/ 458 w 515"/>
                <a:gd name="T7" fmla="*/ 511 h 515"/>
                <a:gd name="T8" fmla="*/ 449 w 515"/>
                <a:gd name="T9" fmla="*/ 508 h 515"/>
                <a:gd name="T10" fmla="*/ 443 w 515"/>
                <a:gd name="T11" fmla="*/ 503 h 515"/>
                <a:gd name="T12" fmla="*/ 13 w 515"/>
                <a:gd name="T13" fmla="*/ 72 h 515"/>
                <a:gd name="T14" fmla="*/ 13 w 515"/>
                <a:gd name="T15" fmla="*/ 72 h 515"/>
                <a:gd name="T16" fmla="*/ 7 w 515"/>
                <a:gd name="T17" fmla="*/ 66 h 515"/>
                <a:gd name="T18" fmla="*/ 3 w 515"/>
                <a:gd name="T19" fmla="*/ 58 h 515"/>
                <a:gd name="T20" fmla="*/ 2 w 515"/>
                <a:gd name="T21" fmla="*/ 51 h 515"/>
                <a:gd name="T22" fmla="*/ 0 w 515"/>
                <a:gd name="T23" fmla="*/ 42 h 515"/>
                <a:gd name="T24" fmla="*/ 2 w 515"/>
                <a:gd name="T25" fmla="*/ 34 h 515"/>
                <a:gd name="T26" fmla="*/ 3 w 515"/>
                <a:gd name="T27" fmla="*/ 27 h 515"/>
                <a:gd name="T28" fmla="*/ 7 w 515"/>
                <a:gd name="T29" fmla="*/ 18 h 515"/>
                <a:gd name="T30" fmla="*/ 13 w 515"/>
                <a:gd name="T31" fmla="*/ 13 h 515"/>
                <a:gd name="T32" fmla="*/ 13 w 515"/>
                <a:gd name="T33" fmla="*/ 13 h 515"/>
                <a:gd name="T34" fmla="*/ 20 w 515"/>
                <a:gd name="T35" fmla="*/ 7 h 515"/>
                <a:gd name="T36" fmla="*/ 27 w 515"/>
                <a:gd name="T37" fmla="*/ 3 h 515"/>
                <a:gd name="T38" fmla="*/ 34 w 515"/>
                <a:gd name="T39" fmla="*/ 1 h 515"/>
                <a:gd name="T40" fmla="*/ 43 w 515"/>
                <a:gd name="T41" fmla="*/ 0 h 515"/>
                <a:gd name="T42" fmla="*/ 51 w 515"/>
                <a:gd name="T43" fmla="*/ 1 h 515"/>
                <a:gd name="T44" fmla="*/ 58 w 515"/>
                <a:gd name="T45" fmla="*/ 3 h 515"/>
                <a:gd name="T46" fmla="*/ 67 w 515"/>
                <a:gd name="T47" fmla="*/ 7 h 515"/>
                <a:gd name="T48" fmla="*/ 72 w 515"/>
                <a:gd name="T49" fmla="*/ 13 h 515"/>
                <a:gd name="T50" fmla="*/ 503 w 515"/>
                <a:gd name="T51" fmla="*/ 442 h 515"/>
                <a:gd name="T52" fmla="*/ 503 w 515"/>
                <a:gd name="T53" fmla="*/ 442 h 515"/>
                <a:gd name="T54" fmla="*/ 508 w 515"/>
                <a:gd name="T55" fmla="*/ 449 h 515"/>
                <a:gd name="T56" fmla="*/ 513 w 515"/>
                <a:gd name="T57" fmla="*/ 456 h 515"/>
                <a:gd name="T58" fmla="*/ 514 w 515"/>
                <a:gd name="T59" fmla="*/ 465 h 515"/>
                <a:gd name="T60" fmla="*/ 515 w 515"/>
                <a:gd name="T61" fmla="*/ 473 h 515"/>
                <a:gd name="T62" fmla="*/ 514 w 515"/>
                <a:gd name="T63" fmla="*/ 480 h 515"/>
                <a:gd name="T64" fmla="*/ 513 w 515"/>
                <a:gd name="T65" fmla="*/ 489 h 515"/>
                <a:gd name="T66" fmla="*/ 508 w 515"/>
                <a:gd name="T67" fmla="*/ 496 h 515"/>
                <a:gd name="T68" fmla="*/ 503 w 515"/>
                <a:gd name="T69" fmla="*/ 503 h 515"/>
                <a:gd name="T70" fmla="*/ 503 w 515"/>
                <a:gd name="T71" fmla="*/ 503 h 515"/>
                <a:gd name="T72" fmla="*/ 496 w 515"/>
                <a:gd name="T73" fmla="*/ 508 h 515"/>
                <a:gd name="T74" fmla="*/ 489 w 515"/>
                <a:gd name="T75" fmla="*/ 511 h 515"/>
                <a:gd name="T76" fmla="*/ 482 w 515"/>
                <a:gd name="T77" fmla="*/ 514 h 515"/>
                <a:gd name="T78" fmla="*/ 473 w 515"/>
                <a:gd name="T79" fmla="*/ 515 h 515"/>
                <a:gd name="T80" fmla="*/ 473 w 515"/>
                <a:gd name="T81" fmla="*/ 51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5" h="515">
                  <a:moveTo>
                    <a:pt x="473" y="515"/>
                  </a:moveTo>
                  <a:lnTo>
                    <a:pt x="473" y="515"/>
                  </a:lnTo>
                  <a:lnTo>
                    <a:pt x="465" y="514"/>
                  </a:lnTo>
                  <a:lnTo>
                    <a:pt x="458" y="511"/>
                  </a:lnTo>
                  <a:lnTo>
                    <a:pt x="449" y="508"/>
                  </a:lnTo>
                  <a:lnTo>
                    <a:pt x="443" y="503"/>
                  </a:lnTo>
                  <a:lnTo>
                    <a:pt x="13" y="72"/>
                  </a:lnTo>
                  <a:lnTo>
                    <a:pt x="13" y="72"/>
                  </a:lnTo>
                  <a:lnTo>
                    <a:pt x="7" y="66"/>
                  </a:lnTo>
                  <a:lnTo>
                    <a:pt x="3" y="58"/>
                  </a:lnTo>
                  <a:lnTo>
                    <a:pt x="2" y="51"/>
                  </a:lnTo>
                  <a:lnTo>
                    <a:pt x="0" y="42"/>
                  </a:lnTo>
                  <a:lnTo>
                    <a:pt x="2" y="34"/>
                  </a:lnTo>
                  <a:lnTo>
                    <a:pt x="3" y="27"/>
                  </a:lnTo>
                  <a:lnTo>
                    <a:pt x="7" y="18"/>
                  </a:lnTo>
                  <a:lnTo>
                    <a:pt x="13" y="13"/>
                  </a:lnTo>
                  <a:lnTo>
                    <a:pt x="13" y="13"/>
                  </a:lnTo>
                  <a:lnTo>
                    <a:pt x="20" y="7"/>
                  </a:lnTo>
                  <a:lnTo>
                    <a:pt x="27" y="3"/>
                  </a:lnTo>
                  <a:lnTo>
                    <a:pt x="34" y="1"/>
                  </a:lnTo>
                  <a:lnTo>
                    <a:pt x="43" y="0"/>
                  </a:lnTo>
                  <a:lnTo>
                    <a:pt x="51" y="1"/>
                  </a:lnTo>
                  <a:lnTo>
                    <a:pt x="58" y="3"/>
                  </a:lnTo>
                  <a:lnTo>
                    <a:pt x="67" y="7"/>
                  </a:lnTo>
                  <a:lnTo>
                    <a:pt x="72" y="13"/>
                  </a:lnTo>
                  <a:lnTo>
                    <a:pt x="503" y="442"/>
                  </a:lnTo>
                  <a:lnTo>
                    <a:pt x="503" y="442"/>
                  </a:lnTo>
                  <a:lnTo>
                    <a:pt x="508" y="449"/>
                  </a:lnTo>
                  <a:lnTo>
                    <a:pt x="513" y="456"/>
                  </a:lnTo>
                  <a:lnTo>
                    <a:pt x="514" y="465"/>
                  </a:lnTo>
                  <a:lnTo>
                    <a:pt x="515" y="473"/>
                  </a:lnTo>
                  <a:lnTo>
                    <a:pt x="514" y="480"/>
                  </a:lnTo>
                  <a:lnTo>
                    <a:pt x="513" y="489"/>
                  </a:lnTo>
                  <a:lnTo>
                    <a:pt x="508" y="496"/>
                  </a:lnTo>
                  <a:lnTo>
                    <a:pt x="503" y="503"/>
                  </a:lnTo>
                  <a:lnTo>
                    <a:pt x="503" y="503"/>
                  </a:lnTo>
                  <a:lnTo>
                    <a:pt x="496" y="508"/>
                  </a:lnTo>
                  <a:lnTo>
                    <a:pt x="489" y="511"/>
                  </a:lnTo>
                  <a:lnTo>
                    <a:pt x="482" y="514"/>
                  </a:lnTo>
                  <a:lnTo>
                    <a:pt x="473" y="515"/>
                  </a:lnTo>
                  <a:lnTo>
                    <a:pt x="473" y="5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2" name="Freeform 21">
              <a:extLst>
                <a:ext uri="{FF2B5EF4-FFF2-40B4-BE49-F238E27FC236}">
                  <a16:creationId xmlns:a16="http://schemas.microsoft.com/office/drawing/2014/main" id="{EB43E7A1-E304-44DA-81EC-0004E553F0EF}"/>
                </a:ext>
              </a:extLst>
            </p:cNvPr>
            <p:cNvSpPr>
              <a:spLocks/>
            </p:cNvSpPr>
            <p:nvPr/>
          </p:nvSpPr>
          <p:spPr bwMode="auto">
            <a:xfrm>
              <a:off x="1454150" y="1366838"/>
              <a:ext cx="1604963" cy="306388"/>
            </a:xfrm>
            <a:custGeom>
              <a:avLst/>
              <a:gdLst>
                <a:gd name="T0" fmla="*/ 43 w 1011"/>
                <a:gd name="T1" fmla="*/ 193 h 193"/>
                <a:gd name="T2" fmla="*/ 43 w 1011"/>
                <a:gd name="T3" fmla="*/ 193 h 193"/>
                <a:gd name="T4" fmla="*/ 34 w 1011"/>
                <a:gd name="T5" fmla="*/ 193 h 193"/>
                <a:gd name="T6" fmla="*/ 27 w 1011"/>
                <a:gd name="T7" fmla="*/ 191 h 193"/>
                <a:gd name="T8" fmla="*/ 20 w 1011"/>
                <a:gd name="T9" fmla="*/ 188 h 193"/>
                <a:gd name="T10" fmla="*/ 14 w 1011"/>
                <a:gd name="T11" fmla="*/ 184 h 193"/>
                <a:gd name="T12" fmla="*/ 9 w 1011"/>
                <a:gd name="T13" fmla="*/ 178 h 193"/>
                <a:gd name="T14" fmla="*/ 4 w 1011"/>
                <a:gd name="T15" fmla="*/ 171 h 193"/>
                <a:gd name="T16" fmla="*/ 2 w 1011"/>
                <a:gd name="T17" fmla="*/ 164 h 193"/>
                <a:gd name="T18" fmla="*/ 0 w 1011"/>
                <a:gd name="T19" fmla="*/ 157 h 193"/>
                <a:gd name="T20" fmla="*/ 0 w 1011"/>
                <a:gd name="T21" fmla="*/ 157 h 193"/>
                <a:gd name="T22" fmla="*/ 0 w 1011"/>
                <a:gd name="T23" fmla="*/ 147 h 193"/>
                <a:gd name="T24" fmla="*/ 2 w 1011"/>
                <a:gd name="T25" fmla="*/ 140 h 193"/>
                <a:gd name="T26" fmla="*/ 4 w 1011"/>
                <a:gd name="T27" fmla="*/ 131 h 193"/>
                <a:gd name="T28" fmla="*/ 9 w 1011"/>
                <a:gd name="T29" fmla="*/ 124 h 193"/>
                <a:gd name="T30" fmla="*/ 14 w 1011"/>
                <a:gd name="T31" fmla="*/ 119 h 193"/>
                <a:gd name="T32" fmla="*/ 21 w 1011"/>
                <a:gd name="T33" fmla="*/ 114 h 193"/>
                <a:gd name="T34" fmla="*/ 28 w 1011"/>
                <a:gd name="T35" fmla="*/ 112 h 193"/>
                <a:gd name="T36" fmla="*/ 37 w 1011"/>
                <a:gd name="T37" fmla="*/ 109 h 193"/>
                <a:gd name="T38" fmla="*/ 963 w 1011"/>
                <a:gd name="T39" fmla="*/ 0 h 193"/>
                <a:gd name="T40" fmla="*/ 963 w 1011"/>
                <a:gd name="T41" fmla="*/ 0 h 193"/>
                <a:gd name="T42" fmla="*/ 972 w 1011"/>
                <a:gd name="T43" fmla="*/ 0 h 193"/>
                <a:gd name="T44" fmla="*/ 980 w 1011"/>
                <a:gd name="T45" fmla="*/ 1 h 193"/>
                <a:gd name="T46" fmla="*/ 987 w 1011"/>
                <a:gd name="T47" fmla="*/ 4 h 193"/>
                <a:gd name="T48" fmla="*/ 994 w 1011"/>
                <a:gd name="T49" fmla="*/ 9 h 193"/>
                <a:gd name="T50" fmla="*/ 1000 w 1011"/>
                <a:gd name="T51" fmla="*/ 14 h 193"/>
                <a:gd name="T52" fmla="*/ 1005 w 1011"/>
                <a:gd name="T53" fmla="*/ 21 h 193"/>
                <a:gd name="T54" fmla="*/ 1008 w 1011"/>
                <a:gd name="T55" fmla="*/ 28 h 193"/>
                <a:gd name="T56" fmla="*/ 1010 w 1011"/>
                <a:gd name="T57" fmla="*/ 37 h 193"/>
                <a:gd name="T58" fmla="*/ 1010 w 1011"/>
                <a:gd name="T59" fmla="*/ 37 h 193"/>
                <a:gd name="T60" fmla="*/ 1011 w 1011"/>
                <a:gd name="T61" fmla="*/ 45 h 193"/>
                <a:gd name="T62" fmla="*/ 1008 w 1011"/>
                <a:gd name="T63" fmla="*/ 54 h 193"/>
                <a:gd name="T64" fmla="*/ 1005 w 1011"/>
                <a:gd name="T65" fmla="*/ 61 h 193"/>
                <a:gd name="T66" fmla="*/ 1001 w 1011"/>
                <a:gd name="T67" fmla="*/ 68 h 193"/>
                <a:gd name="T68" fmla="*/ 996 w 1011"/>
                <a:gd name="T69" fmla="*/ 73 h 193"/>
                <a:gd name="T70" fmla="*/ 990 w 1011"/>
                <a:gd name="T71" fmla="*/ 79 h 193"/>
                <a:gd name="T72" fmla="*/ 981 w 1011"/>
                <a:gd name="T73" fmla="*/ 82 h 193"/>
                <a:gd name="T74" fmla="*/ 973 w 1011"/>
                <a:gd name="T75" fmla="*/ 83 h 193"/>
                <a:gd name="T76" fmla="*/ 47 w 1011"/>
                <a:gd name="T77" fmla="*/ 193 h 193"/>
                <a:gd name="T78" fmla="*/ 47 w 1011"/>
                <a:gd name="T79" fmla="*/ 193 h 193"/>
                <a:gd name="T80" fmla="*/ 43 w 1011"/>
                <a:gd name="T81" fmla="*/ 193 h 193"/>
                <a:gd name="T82" fmla="*/ 43 w 1011"/>
                <a:gd name="T8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1" h="193">
                  <a:moveTo>
                    <a:pt x="43" y="193"/>
                  </a:moveTo>
                  <a:lnTo>
                    <a:pt x="43" y="193"/>
                  </a:lnTo>
                  <a:lnTo>
                    <a:pt x="34" y="193"/>
                  </a:lnTo>
                  <a:lnTo>
                    <a:pt x="27" y="191"/>
                  </a:lnTo>
                  <a:lnTo>
                    <a:pt x="20" y="188"/>
                  </a:lnTo>
                  <a:lnTo>
                    <a:pt x="14" y="184"/>
                  </a:lnTo>
                  <a:lnTo>
                    <a:pt x="9" y="178"/>
                  </a:lnTo>
                  <a:lnTo>
                    <a:pt x="4" y="171"/>
                  </a:lnTo>
                  <a:lnTo>
                    <a:pt x="2" y="164"/>
                  </a:lnTo>
                  <a:lnTo>
                    <a:pt x="0" y="157"/>
                  </a:lnTo>
                  <a:lnTo>
                    <a:pt x="0" y="157"/>
                  </a:lnTo>
                  <a:lnTo>
                    <a:pt x="0" y="147"/>
                  </a:lnTo>
                  <a:lnTo>
                    <a:pt x="2" y="140"/>
                  </a:lnTo>
                  <a:lnTo>
                    <a:pt x="4" y="131"/>
                  </a:lnTo>
                  <a:lnTo>
                    <a:pt x="9" y="124"/>
                  </a:lnTo>
                  <a:lnTo>
                    <a:pt x="14" y="119"/>
                  </a:lnTo>
                  <a:lnTo>
                    <a:pt x="21" y="114"/>
                  </a:lnTo>
                  <a:lnTo>
                    <a:pt x="28" y="112"/>
                  </a:lnTo>
                  <a:lnTo>
                    <a:pt x="37" y="109"/>
                  </a:lnTo>
                  <a:lnTo>
                    <a:pt x="963" y="0"/>
                  </a:lnTo>
                  <a:lnTo>
                    <a:pt x="963" y="0"/>
                  </a:lnTo>
                  <a:lnTo>
                    <a:pt x="972" y="0"/>
                  </a:lnTo>
                  <a:lnTo>
                    <a:pt x="980" y="1"/>
                  </a:lnTo>
                  <a:lnTo>
                    <a:pt x="987" y="4"/>
                  </a:lnTo>
                  <a:lnTo>
                    <a:pt x="994" y="9"/>
                  </a:lnTo>
                  <a:lnTo>
                    <a:pt x="1000" y="14"/>
                  </a:lnTo>
                  <a:lnTo>
                    <a:pt x="1005" y="21"/>
                  </a:lnTo>
                  <a:lnTo>
                    <a:pt x="1008" y="28"/>
                  </a:lnTo>
                  <a:lnTo>
                    <a:pt x="1010" y="37"/>
                  </a:lnTo>
                  <a:lnTo>
                    <a:pt x="1010" y="37"/>
                  </a:lnTo>
                  <a:lnTo>
                    <a:pt x="1011" y="45"/>
                  </a:lnTo>
                  <a:lnTo>
                    <a:pt x="1008" y="54"/>
                  </a:lnTo>
                  <a:lnTo>
                    <a:pt x="1005" y="61"/>
                  </a:lnTo>
                  <a:lnTo>
                    <a:pt x="1001" y="68"/>
                  </a:lnTo>
                  <a:lnTo>
                    <a:pt x="996" y="73"/>
                  </a:lnTo>
                  <a:lnTo>
                    <a:pt x="990" y="79"/>
                  </a:lnTo>
                  <a:lnTo>
                    <a:pt x="981" y="82"/>
                  </a:lnTo>
                  <a:lnTo>
                    <a:pt x="973" y="83"/>
                  </a:lnTo>
                  <a:lnTo>
                    <a:pt x="47" y="193"/>
                  </a:lnTo>
                  <a:lnTo>
                    <a:pt x="47" y="193"/>
                  </a:lnTo>
                  <a:lnTo>
                    <a:pt x="43" y="193"/>
                  </a:lnTo>
                  <a:lnTo>
                    <a:pt x="43" y="19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3" name="Freeform 22">
              <a:extLst>
                <a:ext uri="{FF2B5EF4-FFF2-40B4-BE49-F238E27FC236}">
                  <a16:creationId xmlns:a16="http://schemas.microsoft.com/office/drawing/2014/main" id="{675984A7-C9DF-40F8-B4EC-B56D74B32043}"/>
                </a:ext>
              </a:extLst>
            </p:cNvPr>
            <p:cNvSpPr>
              <a:spLocks/>
            </p:cNvSpPr>
            <p:nvPr/>
          </p:nvSpPr>
          <p:spPr bwMode="auto">
            <a:xfrm>
              <a:off x="822325" y="1955800"/>
              <a:ext cx="565150" cy="1168400"/>
            </a:xfrm>
            <a:custGeom>
              <a:avLst/>
              <a:gdLst>
                <a:gd name="T0" fmla="*/ 42 w 356"/>
                <a:gd name="T1" fmla="*/ 736 h 736"/>
                <a:gd name="T2" fmla="*/ 42 w 356"/>
                <a:gd name="T3" fmla="*/ 736 h 736"/>
                <a:gd name="T4" fmla="*/ 35 w 356"/>
                <a:gd name="T5" fmla="*/ 735 h 736"/>
                <a:gd name="T6" fmla="*/ 27 w 356"/>
                <a:gd name="T7" fmla="*/ 732 h 736"/>
                <a:gd name="T8" fmla="*/ 27 w 356"/>
                <a:gd name="T9" fmla="*/ 732 h 736"/>
                <a:gd name="T10" fmla="*/ 18 w 356"/>
                <a:gd name="T11" fmla="*/ 728 h 736"/>
                <a:gd name="T12" fmla="*/ 13 w 356"/>
                <a:gd name="T13" fmla="*/ 723 h 736"/>
                <a:gd name="T14" fmla="*/ 7 w 356"/>
                <a:gd name="T15" fmla="*/ 716 h 736"/>
                <a:gd name="T16" fmla="*/ 4 w 356"/>
                <a:gd name="T17" fmla="*/ 709 h 736"/>
                <a:gd name="T18" fmla="*/ 2 w 356"/>
                <a:gd name="T19" fmla="*/ 701 h 736"/>
                <a:gd name="T20" fmla="*/ 0 w 356"/>
                <a:gd name="T21" fmla="*/ 694 h 736"/>
                <a:gd name="T22" fmla="*/ 2 w 356"/>
                <a:gd name="T23" fmla="*/ 685 h 736"/>
                <a:gd name="T24" fmla="*/ 4 w 356"/>
                <a:gd name="T25" fmla="*/ 677 h 736"/>
                <a:gd name="T26" fmla="*/ 275 w 356"/>
                <a:gd name="T27" fmla="*/ 27 h 736"/>
                <a:gd name="T28" fmla="*/ 275 w 356"/>
                <a:gd name="T29" fmla="*/ 27 h 736"/>
                <a:gd name="T30" fmla="*/ 280 w 356"/>
                <a:gd name="T31" fmla="*/ 19 h 736"/>
                <a:gd name="T32" fmla="*/ 284 w 356"/>
                <a:gd name="T33" fmla="*/ 13 h 736"/>
                <a:gd name="T34" fmla="*/ 291 w 356"/>
                <a:gd name="T35" fmla="*/ 7 h 736"/>
                <a:gd name="T36" fmla="*/ 298 w 356"/>
                <a:gd name="T37" fmla="*/ 5 h 736"/>
                <a:gd name="T38" fmla="*/ 305 w 356"/>
                <a:gd name="T39" fmla="*/ 2 h 736"/>
                <a:gd name="T40" fmla="*/ 314 w 356"/>
                <a:gd name="T41" fmla="*/ 0 h 736"/>
                <a:gd name="T42" fmla="*/ 322 w 356"/>
                <a:gd name="T43" fmla="*/ 2 h 736"/>
                <a:gd name="T44" fmla="*/ 330 w 356"/>
                <a:gd name="T45" fmla="*/ 5 h 736"/>
                <a:gd name="T46" fmla="*/ 330 w 356"/>
                <a:gd name="T47" fmla="*/ 5 h 736"/>
                <a:gd name="T48" fmla="*/ 338 w 356"/>
                <a:gd name="T49" fmla="*/ 9 h 736"/>
                <a:gd name="T50" fmla="*/ 345 w 356"/>
                <a:gd name="T51" fmla="*/ 13 h 736"/>
                <a:gd name="T52" fmla="*/ 349 w 356"/>
                <a:gd name="T53" fmla="*/ 20 h 736"/>
                <a:gd name="T54" fmla="*/ 353 w 356"/>
                <a:gd name="T55" fmla="*/ 27 h 736"/>
                <a:gd name="T56" fmla="*/ 356 w 356"/>
                <a:gd name="T57" fmla="*/ 34 h 736"/>
                <a:gd name="T58" fmla="*/ 356 w 356"/>
                <a:gd name="T59" fmla="*/ 43 h 736"/>
                <a:gd name="T60" fmla="*/ 356 w 356"/>
                <a:gd name="T61" fmla="*/ 51 h 736"/>
                <a:gd name="T62" fmla="*/ 353 w 356"/>
                <a:gd name="T63" fmla="*/ 60 h 736"/>
                <a:gd name="T64" fmla="*/ 82 w 356"/>
                <a:gd name="T65" fmla="*/ 709 h 736"/>
                <a:gd name="T66" fmla="*/ 82 w 356"/>
                <a:gd name="T67" fmla="*/ 709 h 736"/>
                <a:gd name="T68" fmla="*/ 79 w 356"/>
                <a:gd name="T69" fmla="*/ 715 h 736"/>
                <a:gd name="T70" fmla="*/ 75 w 356"/>
                <a:gd name="T71" fmla="*/ 721 h 736"/>
                <a:gd name="T72" fmla="*/ 71 w 356"/>
                <a:gd name="T73" fmla="*/ 725 h 736"/>
                <a:gd name="T74" fmla="*/ 66 w 356"/>
                <a:gd name="T75" fmla="*/ 729 h 736"/>
                <a:gd name="T76" fmla="*/ 61 w 356"/>
                <a:gd name="T77" fmla="*/ 732 h 736"/>
                <a:gd name="T78" fmla="*/ 55 w 356"/>
                <a:gd name="T79" fmla="*/ 733 h 736"/>
                <a:gd name="T80" fmla="*/ 50 w 356"/>
                <a:gd name="T81" fmla="*/ 735 h 736"/>
                <a:gd name="T82" fmla="*/ 42 w 356"/>
                <a:gd name="T83" fmla="*/ 736 h 736"/>
                <a:gd name="T84" fmla="*/ 42 w 356"/>
                <a:gd name="T85" fmla="*/ 73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6" h="736">
                  <a:moveTo>
                    <a:pt x="42" y="736"/>
                  </a:moveTo>
                  <a:lnTo>
                    <a:pt x="42" y="736"/>
                  </a:lnTo>
                  <a:lnTo>
                    <a:pt x="35" y="735"/>
                  </a:lnTo>
                  <a:lnTo>
                    <a:pt x="27" y="732"/>
                  </a:lnTo>
                  <a:lnTo>
                    <a:pt x="27" y="732"/>
                  </a:lnTo>
                  <a:lnTo>
                    <a:pt x="18" y="728"/>
                  </a:lnTo>
                  <a:lnTo>
                    <a:pt x="13" y="723"/>
                  </a:lnTo>
                  <a:lnTo>
                    <a:pt x="7" y="716"/>
                  </a:lnTo>
                  <a:lnTo>
                    <a:pt x="4" y="709"/>
                  </a:lnTo>
                  <a:lnTo>
                    <a:pt x="2" y="701"/>
                  </a:lnTo>
                  <a:lnTo>
                    <a:pt x="0" y="694"/>
                  </a:lnTo>
                  <a:lnTo>
                    <a:pt x="2" y="685"/>
                  </a:lnTo>
                  <a:lnTo>
                    <a:pt x="4" y="677"/>
                  </a:lnTo>
                  <a:lnTo>
                    <a:pt x="275" y="27"/>
                  </a:lnTo>
                  <a:lnTo>
                    <a:pt x="275" y="27"/>
                  </a:lnTo>
                  <a:lnTo>
                    <a:pt x="280" y="19"/>
                  </a:lnTo>
                  <a:lnTo>
                    <a:pt x="284" y="13"/>
                  </a:lnTo>
                  <a:lnTo>
                    <a:pt x="291" y="7"/>
                  </a:lnTo>
                  <a:lnTo>
                    <a:pt x="298" y="5"/>
                  </a:lnTo>
                  <a:lnTo>
                    <a:pt x="305" y="2"/>
                  </a:lnTo>
                  <a:lnTo>
                    <a:pt x="314" y="0"/>
                  </a:lnTo>
                  <a:lnTo>
                    <a:pt x="322" y="2"/>
                  </a:lnTo>
                  <a:lnTo>
                    <a:pt x="330" y="5"/>
                  </a:lnTo>
                  <a:lnTo>
                    <a:pt x="330" y="5"/>
                  </a:lnTo>
                  <a:lnTo>
                    <a:pt x="338" y="9"/>
                  </a:lnTo>
                  <a:lnTo>
                    <a:pt x="345" y="13"/>
                  </a:lnTo>
                  <a:lnTo>
                    <a:pt x="349" y="20"/>
                  </a:lnTo>
                  <a:lnTo>
                    <a:pt x="353" y="27"/>
                  </a:lnTo>
                  <a:lnTo>
                    <a:pt x="356" y="34"/>
                  </a:lnTo>
                  <a:lnTo>
                    <a:pt x="356" y="43"/>
                  </a:lnTo>
                  <a:lnTo>
                    <a:pt x="356" y="51"/>
                  </a:lnTo>
                  <a:lnTo>
                    <a:pt x="353" y="60"/>
                  </a:lnTo>
                  <a:lnTo>
                    <a:pt x="82" y="709"/>
                  </a:lnTo>
                  <a:lnTo>
                    <a:pt x="82" y="709"/>
                  </a:lnTo>
                  <a:lnTo>
                    <a:pt x="79" y="715"/>
                  </a:lnTo>
                  <a:lnTo>
                    <a:pt x="75" y="721"/>
                  </a:lnTo>
                  <a:lnTo>
                    <a:pt x="71" y="725"/>
                  </a:lnTo>
                  <a:lnTo>
                    <a:pt x="66" y="729"/>
                  </a:lnTo>
                  <a:lnTo>
                    <a:pt x="61" y="732"/>
                  </a:lnTo>
                  <a:lnTo>
                    <a:pt x="55" y="733"/>
                  </a:lnTo>
                  <a:lnTo>
                    <a:pt x="50" y="735"/>
                  </a:lnTo>
                  <a:lnTo>
                    <a:pt x="42" y="736"/>
                  </a:lnTo>
                  <a:lnTo>
                    <a:pt x="42" y="7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4" name="Freeform 23">
              <a:extLst>
                <a:ext uri="{FF2B5EF4-FFF2-40B4-BE49-F238E27FC236}">
                  <a16:creationId xmlns:a16="http://schemas.microsoft.com/office/drawing/2014/main" id="{041FABCF-A617-40A9-9E1E-3E2067A482BE}"/>
                </a:ext>
              </a:extLst>
            </p:cNvPr>
            <p:cNvSpPr>
              <a:spLocks/>
            </p:cNvSpPr>
            <p:nvPr/>
          </p:nvSpPr>
          <p:spPr bwMode="auto">
            <a:xfrm>
              <a:off x="3667125" y="2039938"/>
              <a:ext cx="617538" cy="295275"/>
            </a:xfrm>
            <a:custGeom>
              <a:avLst/>
              <a:gdLst>
                <a:gd name="T0" fmla="*/ 347 w 389"/>
                <a:gd name="T1" fmla="*/ 186 h 186"/>
                <a:gd name="T2" fmla="*/ 347 w 389"/>
                <a:gd name="T3" fmla="*/ 186 h 186"/>
                <a:gd name="T4" fmla="*/ 341 w 389"/>
                <a:gd name="T5" fmla="*/ 185 h 186"/>
                <a:gd name="T6" fmla="*/ 334 w 389"/>
                <a:gd name="T7" fmla="*/ 183 h 186"/>
                <a:gd name="T8" fmla="*/ 28 w 389"/>
                <a:gd name="T9" fmla="*/ 82 h 186"/>
                <a:gd name="T10" fmla="*/ 28 w 389"/>
                <a:gd name="T11" fmla="*/ 82 h 186"/>
                <a:gd name="T12" fmla="*/ 19 w 389"/>
                <a:gd name="T13" fmla="*/ 79 h 186"/>
                <a:gd name="T14" fmla="*/ 14 w 389"/>
                <a:gd name="T15" fmla="*/ 74 h 186"/>
                <a:gd name="T16" fmla="*/ 8 w 389"/>
                <a:gd name="T17" fmla="*/ 67 h 186"/>
                <a:gd name="T18" fmla="*/ 4 w 389"/>
                <a:gd name="T19" fmla="*/ 60 h 186"/>
                <a:gd name="T20" fmla="*/ 1 w 389"/>
                <a:gd name="T21" fmla="*/ 53 h 186"/>
                <a:gd name="T22" fmla="*/ 0 w 389"/>
                <a:gd name="T23" fmla="*/ 45 h 186"/>
                <a:gd name="T24" fmla="*/ 0 w 389"/>
                <a:gd name="T25" fmla="*/ 36 h 186"/>
                <a:gd name="T26" fmla="*/ 1 w 389"/>
                <a:gd name="T27" fmla="*/ 29 h 186"/>
                <a:gd name="T28" fmla="*/ 1 w 389"/>
                <a:gd name="T29" fmla="*/ 29 h 186"/>
                <a:gd name="T30" fmla="*/ 4 w 389"/>
                <a:gd name="T31" fmla="*/ 21 h 186"/>
                <a:gd name="T32" fmla="*/ 10 w 389"/>
                <a:gd name="T33" fmla="*/ 14 h 186"/>
                <a:gd name="T34" fmla="*/ 15 w 389"/>
                <a:gd name="T35" fmla="*/ 8 h 186"/>
                <a:gd name="T36" fmla="*/ 22 w 389"/>
                <a:gd name="T37" fmla="*/ 4 h 186"/>
                <a:gd name="T38" fmla="*/ 29 w 389"/>
                <a:gd name="T39" fmla="*/ 1 h 186"/>
                <a:gd name="T40" fmla="*/ 38 w 389"/>
                <a:gd name="T41" fmla="*/ 0 h 186"/>
                <a:gd name="T42" fmla="*/ 46 w 389"/>
                <a:gd name="T43" fmla="*/ 0 h 186"/>
                <a:gd name="T44" fmla="*/ 55 w 389"/>
                <a:gd name="T45" fmla="*/ 2 h 186"/>
                <a:gd name="T46" fmla="*/ 361 w 389"/>
                <a:gd name="T47" fmla="*/ 103 h 186"/>
                <a:gd name="T48" fmla="*/ 361 w 389"/>
                <a:gd name="T49" fmla="*/ 103 h 186"/>
                <a:gd name="T50" fmla="*/ 368 w 389"/>
                <a:gd name="T51" fmla="*/ 107 h 186"/>
                <a:gd name="T52" fmla="*/ 375 w 389"/>
                <a:gd name="T53" fmla="*/ 111 h 186"/>
                <a:gd name="T54" fmla="*/ 381 w 389"/>
                <a:gd name="T55" fmla="*/ 118 h 186"/>
                <a:gd name="T56" fmla="*/ 385 w 389"/>
                <a:gd name="T57" fmla="*/ 124 h 186"/>
                <a:gd name="T58" fmla="*/ 388 w 389"/>
                <a:gd name="T59" fmla="*/ 132 h 186"/>
                <a:gd name="T60" fmla="*/ 389 w 389"/>
                <a:gd name="T61" fmla="*/ 139 h 186"/>
                <a:gd name="T62" fmla="*/ 389 w 389"/>
                <a:gd name="T63" fmla="*/ 148 h 186"/>
                <a:gd name="T64" fmla="*/ 388 w 389"/>
                <a:gd name="T65" fmla="*/ 156 h 186"/>
                <a:gd name="T66" fmla="*/ 388 w 389"/>
                <a:gd name="T67" fmla="*/ 156 h 186"/>
                <a:gd name="T68" fmla="*/ 385 w 389"/>
                <a:gd name="T69" fmla="*/ 163 h 186"/>
                <a:gd name="T70" fmla="*/ 381 w 389"/>
                <a:gd name="T71" fmla="*/ 169 h 186"/>
                <a:gd name="T72" fmla="*/ 377 w 389"/>
                <a:gd name="T73" fmla="*/ 173 h 186"/>
                <a:gd name="T74" fmla="*/ 372 w 389"/>
                <a:gd name="T75" fmla="*/ 178 h 186"/>
                <a:gd name="T76" fmla="*/ 367 w 389"/>
                <a:gd name="T77" fmla="*/ 182 h 186"/>
                <a:gd name="T78" fmla="*/ 361 w 389"/>
                <a:gd name="T79" fmla="*/ 183 h 186"/>
                <a:gd name="T80" fmla="*/ 354 w 389"/>
                <a:gd name="T81" fmla="*/ 186 h 186"/>
                <a:gd name="T82" fmla="*/ 347 w 389"/>
                <a:gd name="T83" fmla="*/ 186 h 186"/>
                <a:gd name="T84" fmla="*/ 347 w 389"/>
                <a:gd name="T85"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9" h="186">
                  <a:moveTo>
                    <a:pt x="347" y="186"/>
                  </a:moveTo>
                  <a:lnTo>
                    <a:pt x="347" y="186"/>
                  </a:lnTo>
                  <a:lnTo>
                    <a:pt x="341" y="185"/>
                  </a:lnTo>
                  <a:lnTo>
                    <a:pt x="334" y="183"/>
                  </a:lnTo>
                  <a:lnTo>
                    <a:pt x="28" y="82"/>
                  </a:lnTo>
                  <a:lnTo>
                    <a:pt x="28" y="82"/>
                  </a:lnTo>
                  <a:lnTo>
                    <a:pt x="19" y="79"/>
                  </a:lnTo>
                  <a:lnTo>
                    <a:pt x="14" y="74"/>
                  </a:lnTo>
                  <a:lnTo>
                    <a:pt x="8" y="67"/>
                  </a:lnTo>
                  <a:lnTo>
                    <a:pt x="4" y="60"/>
                  </a:lnTo>
                  <a:lnTo>
                    <a:pt x="1" y="53"/>
                  </a:lnTo>
                  <a:lnTo>
                    <a:pt x="0" y="45"/>
                  </a:lnTo>
                  <a:lnTo>
                    <a:pt x="0" y="36"/>
                  </a:lnTo>
                  <a:lnTo>
                    <a:pt x="1" y="29"/>
                  </a:lnTo>
                  <a:lnTo>
                    <a:pt x="1" y="29"/>
                  </a:lnTo>
                  <a:lnTo>
                    <a:pt x="4" y="21"/>
                  </a:lnTo>
                  <a:lnTo>
                    <a:pt x="10" y="14"/>
                  </a:lnTo>
                  <a:lnTo>
                    <a:pt x="15" y="8"/>
                  </a:lnTo>
                  <a:lnTo>
                    <a:pt x="22" y="4"/>
                  </a:lnTo>
                  <a:lnTo>
                    <a:pt x="29" y="1"/>
                  </a:lnTo>
                  <a:lnTo>
                    <a:pt x="38" y="0"/>
                  </a:lnTo>
                  <a:lnTo>
                    <a:pt x="46" y="0"/>
                  </a:lnTo>
                  <a:lnTo>
                    <a:pt x="55" y="2"/>
                  </a:lnTo>
                  <a:lnTo>
                    <a:pt x="361" y="103"/>
                  </a:lnTo>
                  <a:lnTo>
                    <a:pt x="361" y="103"/>
                  </a:lnTo>
                  <a:lnTo>
                    <a:pt x="368" y="107"/>
                  </a:lnTo>
                  <a:lnTo>
                    <a:pt x="375" y="111"/>
                  </a:lnTo>
                  <a:lnTo>
                    <a:pt x="381" y="118"/>
                  </a:lnTo>
                  <a:lnTo>
                    <a:pt x="385" y="124"/>
                  </a:lnTo>
                  <a:lnTo>
                    <a:pt x="388" y="132"/>
                  </a:lnTo>
                  <a:lnTo>
                    <a:pt x="389" y="139"/>
                  </a:lnTo>
                  <a:lnTo>
                    <a:pt x="389" y="148"/>
                  </a:lnTo>
                  <a:lnTo>
                    <a:pt x="388" y="156"/>
                  </a:lnTo>
                  <a:lnTo>
                    <a:pt x="388" y="156"/>
                  </a:lnTo>
                  <a:lnTo>
                    <a:pt x="385" y="163"/>
                  </a:lnTo>
                  <a:lnTo>
                    <a:pt x="381" y="169"/>
                  </a:lnTo>
                  <a:lnTo>
                    <a:pt x="377" y="173"/>
                  </a:lnTo>
                  <a:lnTo>
                    <a:pt x="372" y="178"/>
                  </a:lnTo>
                  <a:lnTo>
                    <a:pt x="367" y="182"/>
                  </a:lnTo>
                  <a:lnTo>
                    <a:pt x="361" y="183"/>
                  </a:lnTo>
                  <a:lnTo>
                    <a:pt x="354" y="186"/>
                  </a:lnTo>
                  <a:lnTo>
                    <a:pt x="347" y="186"/>
                  </a:lnTo>
                  <a:lnTo>
                    <a:pt x="347" y="18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5" name="Freeform 24">
              <a:extLst>
                <a:ext uri="{FF2B5EF4-FFF2-40B4-BE49-F238E27FC236}">
                  <a16:creationId xmlns:a16="http://schemas.microsoft.com/office/drawing/2014/main" id="{AE9B6D63-132D-4557-8288-47DED2509AA1}"/>
                </a:ext>
              </a:extLst>
            </p:cNvPr>
            <p:cNvSpPr>
              <a:spLocks/>
            </p:cNvSpPr>
            <p:nvPr/>
          </p:nvSpPr>
          <p:spPr bwMode="auto">
            <a:xfrm>
              <a:off x="3617913" y="4441825"/>
              <a:ext cx="180975" cy="200025"/>
            </a:xfrm>
            <a:custGeom>
              <a:avLst/>
              <a:gdLst>
                <a:gd name="T0" fmla="*/ 72 w 114"/>
                <a:gd name="T1" fmla="*/ 126 h 126"/>
                <a:gd name="T2" fmla="*/ 72 w 114"/>
                <a:gd name="T3" fmla="*/ 126 h 126"/>
                <a:gd name="T4" fmla="*/ 63 w 114"/>
                <a:gd name="T5" fmla="*/ 126 h 126"/>
                <a:gd name="T6" fmla="*/ 53 w 114"/>
                <a:gd name="T7" fmla="*/ 122 h 126"/>
                <a:gd name="T8" fmla="*/ 45 w 114"/>
                <a:gd name="T9" fmla="*/ 118 h 126"/>
                <a:gd name="T10" fmla="*/ 38 w 114"/>
                <a:gd name="T11" fmla="*/ 109 h 126"/>
                <a:gd name="T12" fmla="*/ 8 w 114"/>
                <a:gd name="T13" fmla="*/ 68 h 126"/>
                <a:gd name="T14" fmla="*/ 8 w 114"/>
                <a:gd name="T15" fmla="*/ 68 h 126"/>
                <a:gd name="T16" fmla="*/ 2 w 114"/>
                <a:gd name="T17" fmla="*/ 61 h 126"/>
                <a:gd name="T18" fmla="*/ 0 w 114"/>
                <a:gd name="T19" fmla="*/ 53 h 126"/>
                <a:gd name="T20" fmla="*/ 0 w 114"/>
                <a:gd name="T21" fmla="*/ 44 h 126"/>
                <a:gd name="T22" fmla="*/ 0 w 114"/>
                <a:gd name="T23" fmla="*/ 37 h 126"/>
                <a:gd name="T24" fmla="*/ 1 w 114"/>
                <a:gd name="T25" fmla="*/ 29 h 126"/>
                <a:gd name="T26" fmla="*/ 5 w 114"/>
                <a:gd name="T27" fmla="*/ 22 h 126"/>
                <a:gd name="T28" fmla="*/ 9 w 114"/>
                <a:gd name="T29" fmla="*/ 14 h 126"/>
                <a:gd name="T30" fmla="*/ 17 w 114"/>
                <a:gd name="T31" fmla="*/ 9 h 126"/>
                <a:gd name="T32" fmla="*/ 17 w 114"/>
                <a:gd name="T33" fmla="*/ 9 h 126"/>
                <a:gd name="T34" fmla="*/ 24 w 114"/>
                <a:gd name="T35" fmla="*/ 5 h 126"/>
                <a:gd name="T36" fmla="*/ 31 w 114"/>
                <a:gd name="T37" fmla="*/ 2 h 126"/>
                <a:gd name="T38" fmla="*/ 39 w 114"/>
                <a:gd name="T39" fmla="*/ 0 h 126"/>
                <a:gd name="T40" fmla="*/ 48 w 114"/>
                <a:gd name="T41" fmla="*/ 0 h 126"/>
                <a:gd name="T42" fmla="*/ 56 w 114"/>
                <a:gd name="T43" fmla="*/ 3 h 126"/>
                <a:gd name="T44" fmla="*/ 63 w 114"/>
                <a:gd name="T45" fmla="*/ 6 h 126"/>
                <a:gd name="T46" fmla="*/ 70 w 114"/>
                <a:gd name="T47" fmla="*/ 12 h 126"/>
                <a:gd name="T48" fmla="*/ 76 w 114"/>
                <a:gd name="T49" fmla="*/ 17 h 126"/>
                <a:gd name="T50" fmla="*/ 107 w 114"/>
                <a:gd name="T51" fmla="*/ 60 h 126"/>
                <a:gd name="T52" fmla="*/ 107 w 114"/>
                <a:gd name="T53" fmla="*/ 60 h 126"/>
                <a:gd name="T54" fmla="*/ 111 w 114"/>
                <a:gd name="T55" fmla="*/ 67 h 126"/>
                <a:gd name="T56" fmla="*/ 114 w 114"/>
                <a:gd name="T57" fmla="*/ 74 h 126"/>
                <a:gd name="T58" fmla="*/ 114 w 114"/>
                <a:gd name="T59" fmla="*/ 82 h 126"/>
                <a:gd name="T60" fmla="*/ 114 w 114"/>
                <a:gd name="T61" fmla="*/ 91 h 126"/>
                <a:gd name="T62" fmla="*/ 113 w 114"/>
                <a:gd name="T63" fmla="*/ 98 h 126"/>
                <a:gd name="T64" fmla="*/ 108 w 114"/>
                <a:gd name="T65" fmla="*/ 106 h 126"/>
                <a:gd name="T66" fmla="*/ 104 w 114"/>
                <a:gd name="T67" fmla="*/ 112 h 126"/>
                <a:gd name="T68" fmla="*/ 97 w 114"/>
                <a:gd name="T69" fmla="*/ 119 h 126"/>
                <a:gd name="T70" fmla="*/ 97 w 114"/>
                <a:gd name="T71" fmla="*/ 119 h 126"/>
                <a:gd name="T72" fmla="*/ 91 w 114"/>
                <a:gd name="T73" fmla="*/ 122 h 126"/>
                <a:gd name="T74" fmla="*/ 86 w 114"/>
                <a:gd name="T75" fmla="*/ 125 h 126"/>
                <a:gd name="T76" fmla="*/ 79 w 114"/>
                <a:gd name="T77" fmla="*/ 126 h 126"/>
                <a:gd name="T78" fmla="*/ 72 w 114"/>
                <a:gd name="T79" fmla="*/ 126 h 126"/>
                <a:gd name="T80" fmla="*/ 72 w 114"/>
                <a:gd name="T8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 h="126">
                  <a:moveTo>
                    <a:pt x="72" y="126"/>
                  </a:moveTo>
                  <a:lnTo>
                    <a:pt x="72" y="126"/>
                  </a:lnTo>
                  <a:lnTo>
                    <a:pt x="63" y="126"/>
                  </a:lnTo>
                  <a:lnTo>
                    <a:pt x="53" y="122"/>
                  </a:lnTo>
                  <a:lnTo>
                    <a:pt x="45" y="118"/>
                  </a:lnTo>
                  <a:lnTo>
                    <a:pt x="38" y="109"/>
                  </a:lnTo>
                  <a:lnTo>
                    <a:pt x="8" y="68"/>
                  </a:lnTo>
                  <a:lnTo>
                    <a:pt x="8" y="68"/>
                  </a:lnTo>
                  <a:lnTo>
                    <a:pt x="2" y="61"/>
                  </a:lnTo>
                  <a:lnTo>
                    <a:pt x="0" y="53"/>
                  </a:lnTo>
                  <a:lnTo>
                    <a:pt x="0" y="44"/>
                  </a:lnTo>
                  <a:lnTo>
                    <a:pt x="0" y="37"/>
                  </a:lnTo>
                  <a:lnTo>
                    <a:pt x="1" y="29"/>
                  </a:lnTo>
                  <a:lnTo>
                    <a:pt x="5" y="22"/>
                  </a:lnTo>
                  <a:lnTo>
                    <a:pt x="9" y="14"/>
                  </a:lnTo>
                  <a:lnTo>
                    <a:pt x="17" y="9"/>
                  </a:lnTo>
                  <a:lnTo>
                    <a:pt x="17" y="9"/>
                  </a:lnTo>
                  <a:lnTo>
                    <a:pt x="24" y="5"/>
                  </a:lnTo>
                  <a:lnTo>
                    <a:pt x="31" y="2"/>
                  </a:lnTo>
                  <a:lnTo>
                    <a:pt x="39" y="0"/>
                  </a:lnTo>
                  <a:lnTo>
                    <a:pt x="48" y="0"/>
                  </a:lnTo>
                  <a:lnTo>
                    <a:pt x="56" y="3"/>
                  </a:lnTo>
                  <a:lnTo>
                    <a:pt x="63" y="6"/>
                  </a:lnTo>
                  <a:lnTo>
                    <a:pt x="70" y="12"/>
                  </a:lnTo>
                  <a:lnTo>
                    <a:pt x="76" y="17"/>
                  </a:lnTo>
                  <a:lnTo>
                    <a:pt x="107" y="60"/>
                  </a:lnTo>
                  <a:lnTo>
                    <a:pt x="107" y="60"/>
                  </a:lnTo>
                  <a:lnTo>
                    <a:pt x="111" y="67"/>
                  </a:lnTo>
                  <a:lnTo>
                    <a:pt x="114" y="74"/>
                  </a:lnTo>
                  <a:lnTo>
                    <a:pt x="114" y="82"/>
                  </a:lnTo>
                  <a:lnTo>
                    <a:pt x="114" y="91"/>
                  </a:lnTo>
                  <a:lnTo>
                    <a:pt x="113" y="98"/>
                  </a:lnTo>
                  <a:lnTo>
                    <a:pt x="108" y="106"/>
                  </a:lnTo>
                  <a:lnTo>
                    <a:pt x="104" y="112"/>
                  </a:lnTo>
                  <a:lnTo>
                    <a:pt x="97" y="119"/>
                  </a:lnTo>
                  <a:lnTo>
                    <a:pt x="97" y="119"/>
                  </a:lnTo>
                  <a:lnTo>
                    <a:pt x="91" y="122"/>
                  </a:lnTo>
                  <a:lnTo>
                    <a:pt x="86" y="125"/>
                  </a:lnTo>
                  <a:lnTo>
                    <a:pt x="79" y="126"/>
                  </a:lnTo>
                  <a:lnTo>
                    <a:pt x="72" y="126"/>
                  </a:lnTo>
                  <a:lnTo>
                    <a:pt x="72" y="12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6" name="Freeform 25">
              <a:extLst>
                <a:ext uri="{FF2B5EF4-FFF2-40B4-BE49-F238E27FC236}">
                  <a16:creationId xmlns:a16="http://schemas.microsoft.com/office/drawing/2014/main" id="{36EBAE09-845D-4716-91EA-77DA22C224DA}"/>
                </a:ext>
              </a:extLst>
            </p:cNvPr>
            <p:cNvSpPr>
              <a:spLocks/>
            </p:cNvSpPr>
            <p:nvPr/>
          </p:nvSpPr>
          <p:spPr bwMode="auto">
            <a:xfrm>
              <a:off x="2551113" y="3048000"/>
              <a:ext cx="1008063" cy="1271588"/>
            </a:xfrm>
            <a:custGeom>
              <a:avLst/>
              <a:gdLst>
                <a:gd name="T0" fmla="*/ 593 w 635"/>
                <a:gd name="T1" fmla="*/ 801 h 801"/>
                <a:gd name="T2" fmla="*/ 593 w 635"/>
                <a:gd name="T3" fmla="*/ 801 h 801"/>
                <a:gd name="T4" fmla="*/ 584 w 635"/>
                <a:gd name="T5" fmla="*/ 799 h 801"/>
                <a:gd name="T6" fmla="*/ 574 w 635"/>
                <a:gd name="T7" fmla="*/ 796 h 801"/>
                <a:gd name="T8" fmla="*/ 566 w 635"/>
                <a:gd name="T9" fmla="*/ 791 h 801"/>
                <a:gd name="T10" fmla="*/ 559 w 635"/>
                <a:gd name="T11" fmla="*/ 784 h 801"/>
                <a:gd name="T12" fmla="*/ 8 w 635"/>
                <a:gd name="T13" fmla="*/ 68 h 801"/>
                <a:gd name="T14" fmla="*/ 8 w 635"/>
                <a:gd name="T15" fmla="*/ 68 h 801"/>
                <a:gd name="T16" fmla="*/ 4 w 635"/>
                <a:gd name="T17" fmla="*/ 61 h 801"/>
                <a:gd name="T18" fmla="*/ 1 w 635"/>
                <a:gd name="T19" fmla="*/ 52 h 801"/>
                <a:gd name="T20" fmla="*/ 0 w 635"/>
                <a:gd name="T21" fmla="*/ 45 h 801"/>
                <a:gd name="T22" fmla="*/ 0 w 635"/>
                <a:gd name="T23" fmla="*/ 37 h 801"/>
                <a:gd name="T24" fmla="*/ 1 w 635"/>
                <a:gd name="T25" fmla="*/ 28 h 801"/>
                <a:gd name="T26" fmla="*/ 4 w 635"/>
                <a:gd name="T27" fmla="*/ 21 h 801"/>
                <a:gd name="T28" fmla="*/ 9 w 635"/>
                <a:gd name="T29" fmla="*/ 14 h 801"/>
                <a:gd name="T30" fmla="*/ 15 w 635"/>
                <a:gd name="T31" fmla="*/ 9 h 801"/>
                <a:gd name="T32" fmla="*/ 15 w 635"/>
                <a:gd name="T33" fmla="*/ 9 h 801"/>
                <a:gd name="T34" fmla="*/ 22 w 635"/>
                <a:gd name="T35" fmla="*/ 4 h 801"/>
                <a:gd name="T36" fmla="*/ 31 w 635"/>
                <a:gd name="T37" fmla="*/ 1 h 801"/>
                <a:gd name="T38" fmla="*/ 39 w 635"/>
                <a:gd name="T39" fmla="*/ 0 h 801"/>
                <a:gd name="T40" fmla="*/ 46 w 635"/>
                <a:gd name="T41" fmla="*/ 0 h 801"/>
                <a:gd name="T42" fmla="*/ 55 w 635"/>
                <a:gd name="T43" fmla="*/ 1 h 801"/>
                <a:gd name="T44" fmla="*/ 62 w 635"/>
                <a:gd name="T45" fmla="*/ 6 h 801"/>
                <a:gd name="T46" fmla="*/ 69 w 635"/>
                <a:gd name="T47" fmla="*/ 10 h 801"/>
                <a:gd name="T48" fmla="*/ 74 w 635"/>
                <a:gd name="T49" fmla="*/ 16 h 801"/>
                <a:gd name="T50" fmla="*/ 626 w 635"/>
                <a:gd name="T51" fmla="*/ 733 h 801"/>
                <a:gd name="T52" fmla="*/ 626 w 635"/>
                <a:gd name="T53" fmla="*/ 733 h 801"/>
                <a:gd name="T54" fmla="*/ 631 w 635"/>
                <a:gd name="T55" fmla="*/ 740 h 801"/>
                <a:gd name="T56" fmla="*/ 633 w 635"/>
                <a:gd name="T57" fmla="*/ 747 h 801"/>
                <a:gd name="T58" fmla="*/ 635 w 635"/>
                <a:gd name="T59" fmla="*/ 755 h 801"/>
                <a:gd name="T60" fmla="*/ 635 w 635"/>
                <a:gd name="T61" fmla="*/ 764 h 801"/>
                <a:gd name="T62" fmla="*/ 633 w 635"/>
                <a:gd name="T63" fmla="*/ 771 h 801"/>
                <a:gd name="T64" fmla="*/ 629 w 635"/>
                <a:gd name="T65" fmla="*/ 779 h 801"/>
                <a:gd name="T66" fmla="*/ 625 w 635"/>
                <a:gd name="T67" fmla="*/ 787 h 801"/>
                <a:gd name="T68" fmla="*/ 618 w 635"/>
                <a:gd name="T69" fmla="*/ 792 h 801"/>
                <a:gd name="T70" fmla="*/ 618 w 635"/>
                <a:gd name="T71" fmla="*/ 792 h 801"/>
                <a:gd name="T72" fmla="*/ 612 w 635"/>
                <a:gd name="T73" fmla="*/ 795 h 801"/>
                <a:gd name="T74" fmla="*/ 607 w 635"/>
                <a:gd name="T75" fmla="*/ 798 h 801"/>
                <a:gd name="T76" fmla="*/ 600 w 635"/>
                <a:gd name="T77" fmla="*/ 801 h 801"/>
                <a:gd name="T78" fmla="*/ 593 w 635"/>
                <a:gd name="T79" fmla="*/ 801 h 801"/>
                <a:gd name="T80" fmla="*/ 593 w 635"/>
                <a:gd name="T81" fmla="*/ 801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5" h="801">
                  <a:moveTo>
                    <a:pt x="593" y="801"/>
                  </a:moveTo>
                  <a:lnTo>
                    <a:pt x="593" y="801"/>
                  </a:lnTo>
                  <a:lnTo>
                    <a:pt x="584" y="799"/>
                  </a:lnTo>
                  <a:lnTo>
                    <a:pt x="574" y="796"/>
                  </a:lnTo>
                  <a:lnTo>
                    <a:pt x="566" y="791"/>
                  </a:lnTo>
                  <a:lnTo>
                    <a:pt x="559" y="784"/>
                  </a:lnTo>
                  <a:lnTo>
                    <a:pt x="8" y="68"/>
                  </a:lnTo>
                  <a:lnTo>
                    <a:pt x="8" y="68"/>
                  </a:lnTo>
                  <a:lnTo>
                    <a:pt x="4" y="61"/>
                  </a:lnTo>
                  <a:lnTo>
                    <a:pt x="1" y="52"/>
                  </a:lnTo>
                  <a:lnTo>
                    <a:pt x="0" y="45"/>
                  </a:lnTo>
                  <a:lnTo>
                    <a:pt x="0" y="37"/>
                  </a:lnTo>
                  <a:lnTo>
                    <a:pt x="1" y="28"/>
                  </a:lnTo>
                  <a:lnTo>
                    <a:pt x="4" y="21"/>
                  </a:lnTo>
                  <a:lnTo>
                    <a:pt x="9" y="14"/>
                  </a:lnTo>
                  <a:lnTo>
                    <a:pt x="15" y="9"/>
                  </a:lnTo>
                  <a:lnTo>
                    <a:pt x="15" y="9"/>
                  </a:lnTo>
                  <a:lnTo>
                    <a:pt x="22" y="4"/>
                  </a:lnTo>
                  <a:lnTo>
                    <a:pt x="31" y="1"/>
                  </a:lnTo>
                  <a:lnTo>
                    <a:pt x="39" y="0"/>
                  </a:lnTo>
                  <a:lnTo>
                    <a:pt x="46" y="0"/>
                  </a:lnTo>
                  <a:lnTo>
                    <a:pt x="55" y="1"/>
                  </a:lnTo>
                  <a:lnTo>
                    <a:pt x="62" y="6"/>
                  </a:lnTo>
                  <a:lnTo>
                    <a:pt x="69" y="10"/>
                  </a:lnTo>
                  <a:lnTo>
                    <a:pt x="74" y="16"/>
                  </a:lnTo>
                  <a:lnTo>
                    <a:pt x="626" y="733"/>
                  </a:lnTo>
                  <a:lnTo>
                    <a:pt x="626" y="733"/>
                  </a:lnTo>
                  <a:lnTo>
                    <a:pt x="631" y="740"/>
                  </a:lnTo>
                  <a:lnTo>
                    <a:pt x="633" y="747"/>
                  </a:lnTo>
                  <a:lnTo>
                    <a:pt x="635" y="755"/>
                  </a:lnTo>
                  <a:lnTo>
                    <a:pt x="635" y="764"/>
                  </a:lnTo>
                  <a:lnTo>
                    <a:pt x="633" y="771"/>
                  </a:lnTo>
                  <a:lnTo>
                    <a:pt x="629" y="779"/>
                  </a:lnTo>
                  <a:lnTo>
                    <a:pt x="625" y="787"/>
                  </a:lnTo>
                  <a:lnTo>
                    <a:pt x="618" y="792"/>
                  </a:lnTo>
                  <a:lnTo>
                    <a:pt x="618" y="792"/>
                  </a:lnTo>
                  <a:lnTo>
                    <a:pt x="612" y="795"/>
                  </a:lnTo>
                  <a:lnTo>
                    <a:pt x="607" y="798"/>
                  </a:lnTo>
                  <a:lnTo>
                    <a:pt x="600" y="801"/>
                  </a:lnTo>
                  <a:lnTo>
                    <a:pt x="593" y="801"/>
                  </a:lnTo>
                  <a:lnTo>
                    <a:pt x="593" y="801"/>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7" name="Freeform 26">
              <a:extLst>
                <a:ext uri="{FF2B5EF4-FFF2-40B4-BE49-F238E27FC236}">
                  <a16:creationId xmlns:a16="http://schemas.microsoft.com/office/drawing/2014/main" id="{9CA16B2B-D67D-4064-B4FE-AA03A8F24CE9}"/>
                </a:ext>
              </a:extLst>
            </p:cNvPr>
            <p:cNvSpPr>
              <a:spLocks/>
            </p:cNvSpPr>
            <p:nvPr/>
          </p:nvSpPr>
          <p:spPr bwMode="auto">
            <a:xfrm>
              <a:off x="3940175" y="3222625"/>
              <a:ext cx="196850" cy="168275"/>
            </a:xfrm>
            <a:custGeom>
              <a:avLst/>
              <a:gdLst>
                <a:gd name="T0" fmla="*/ 82 w 124"/>
                <a:gd name="T1" fmla="*/ 106 h 106"/>
                <a:gd name="T2" fmla="*/ 82 w 124"/>
                <a:gd name="T3" fmla="*/ 106 h 106"/>
                <a:gd name="T4" fmla="*/ 72 w 124"/>
                <a:gd name="T5" fmla="*/ 106 h 106"/>
                <a:gd name="T6" fmla="*/ 62 w 124"/>
                <a:gd name="T7" fmla="*/ 102 h 106"/>
                <a:gd name="T8" fmla="*/ 21 w 124"/>
                <a:gd name="T9" fmla="*/ 79 h 106"/>
                <a:gd name="T10" fmla="*/ 21 w 124"/>
                <a:gd name="T11" fmla="*/ 79 h 106"/>
                <a:gd name="T12" fmla="*/ 14 w 124"/>
                <a:gd name="T13" fmla="*/ 75 h 106"/>
                <a:gd name="T14" fmla="*/ 8 w 124"/>
                <a:gd name="T15" fmla="*/ 68 h 106"/>
                <a:gd name="T16" fmla="*/ 4 w 124"/>
                <a:gd name="T17" fmla="*/ 62 h 106"/>
                <a:gd name="T18" fmla="*/ 1 w 124"/>
                <a:gd name="T19" fmla="*/ 54 h 106"/>
                <a:gd name="T20" fmla="*/ 0 w 124"/>
                <a:gd name="T21" fmla="*/ 47 h 106"/>
                <a:gd name="T22" fmla="*/ 0 w 124"/>
                <a:gd name="T23" fmla="*/ 38 h 106"/>
                <a:gd name="T24" fmla="*/ 1 w 124"/>
                <a:gd name="T25" fmla="*/ 30 h 106"/>
                <a:gd name="T26" fmla="*/ 6 w 124"/>
                <a:gd name="T27" fmla="*/ 21 h 106"/>
                <a:gd name="T28" fmla="*/ 6 w 124"/>
                <a:gd name="T29" fmla="*/ 21 h 106"/>
                <a:gd name="T30" fmla="*/ 10 w 124"/>
                <a:gd name="T31" fmla="*/ 14 h 106"/>
                <a:gd name="T32" fmla="*/ 15 w 124"/>
                <a:gd name="T33" fmla="*/ 9 h 106"/>
                <a:gd name="T34" fmla="*/ 22 w 124"/>
                <a:gd name="T35" fmla="*/ 4 h 106"/>
                <a:gd name="T36" fmla="*/ 31 w 124"/>
                <a:gd name="T37" fmla="*/ 2 h 106"/>
                <a:gd name="T38" fmla="*/ 38 w 124"/>
                <a:gd name="T39" fmla="*/ 0 h 106"/>
                <a:gd name="T40" fmla="*/ 46 w 124"/>
                <a:gd name="T41" fmla="*/ 0 h 106"/>
                <a:gd name="T42" fmla="*/ 55 w 124"/>
                <a:gd name="T43" fmla="*/ 2 h 106"/>
                <a:gd name="T44" fmla="*/ 62 w 124"/>
                <a:gd name="T45" fmla="*/ 6 h 106"/>
                <a:gd name="T46" fmla="*/ 103 w 124"/>
                <a:gd name="T47" fmla="*/ 27 h 106"/>
                <a:gd name="T48" fmla="*/ 103 w 124"/>
                <a:gd name="T49" fmla="*/ 27 h 106"/>
                <a:gd name="T50" fmla="*/ 110 w 124"/>
                <a:gd name="T51" fmla="*/ 33 h 106"/>
                <a:gd name="T52" fmla="*/ 116 w 124"/>
                <a:gd name="T53" fmla="*/ 38 h 106"/>
                <a:gd name="T54" fmla="*/ 120 w 124"/>
                <a:gd name="T55" fmla="*/ 45 h 106"/>
                <a:gd name="T56" fmla="*/ 123 w 124"/>
                <a:gd name="T57" fmla="*/ 52 h 106"/>
                <a:gd name="T58" fmla="*/ 124 w 124"/>
                <a:gd name="T59" fmla="*/ 61 h 106"/>
                <a:gd name="T60" fmla="*/ 124 w 124"/>
                <a:gd name="T61" fmla="*/ 69 h 106"/>
                <a:gd name="T62" fmla="*/ 123 w 124"/>
                <a:gd name="T63" fmla="*/ 76 h 106"/>
                <a:gd name="T64" fmla="*/ 118 w 124"/>
                <a:gd name="T65" fmla="*/ 85 h 106"/>
                <a:gd name="T66" fmla="*/ 118 w 124"/>
                <a:gd name="T67" fmla="*/ 85 h 106"/>
                <a:gd name="T68" fmla="*/ 111 w 124"/>
                <a:gd name="T69" fmla="*/ 95 h 106"/>
                <a:gd name="T70" fmla="*/ 103 w 124"/>
                <a:gd name="T71" fmla="*/ 100 h 106"/>
                <a:gd name="T72" fmla="*/ 93 w 124"/>
                <a:gd name="T73" fmla="*/ 105 h 106"/>
                <a:gd name="T74" fmla="*/ 82 w 124"/>
                <a:gd name="T75" fmla="*/ 106 h 106"/>
                <a:gd name="T76" fmla="*/ 82 w 124"/>
                <a:gd name="T7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 h="106">
                  <a:moveTo>
                    <a:pt x="82" y="106"/>
                  </a:moveTo>
                  <a:lnTo>
                    <a:pt x="82" y="106"/>
                  </a:lnTo>
                  <a:lnTo>
                    <a:pt x="72" y="106"/>
                  </a:lnTo>
                  <a:lnTo>
                    <a:pt x="62" y="102"/>
                  </a:lnTo>
                  <a:lnTo>
                    <a:pt x="21" y="79"/>
                  </a:lnTo>
                  <a:lnTo>
                    <a:pt x="21" y="79"/>
                  </a:lnTo>
                  <a:lnTo>
                    <a:pt x="14" y="75"/>
                  </a:lnTo>
                  <a:lnTo>
                    <a:pt x="8" y="68"/>
                  </a:lnTo>
                  <a:lnTo>
                    <a:pt x="4" y="62"/>
                  </a:lnTo>
                  <a:lnTo>
                    <a:pt x="1" y="54"/>
                  </a:lnTo>
                  <a:lnTo>
                    <a:pt x="0" y="47"/>
                  </a:lnTo>
                  <a:lnTo>
                    <a:pt x="0" y="38"/>
                  </a:lnTo>
                  <a:lnTo>
                    <a:pt x="1" y="30"/>
                  </a:lnTo>
                  <a:lnTo>
                    <a:pt x="6" y="21"/>
                  </a:lnTo>
                  <a:lnTo>
                    <a:pt x="6" y="21"/>
                  </a:lnTo>
                  <a:lnTo>
                    <a:pt x="10" y="14"/>
                  </a:lnTo>
                  <a:lnTo>
                    <a:pt x="15" y="9"/>
                  </a:lnTo>
                  <a:lnTo>
                    <a:pt x="22" y="4"/>
                  </a:lnTo>
                  <a:lnTo>
                    <a:pt x="31" y="2"/>
                  </a:lnTo>
                  <a:lnTo>
                    <a:pt x="38" y="0"/>
                  </a:lnTo>
                  <a:lnTo>
                    <a:pt x="46" y="0"/>
                  </a:lnTo>
                  <a:lnTo>
                    <a:pt x="55" y="2"/>
                  </a:lnTo>
                  <a:lnTo>
                    <a:pt x="62" y="6"/>
                  </a:lnTo>
                  <a:lnTo>
                    <a:pt x="103" y="27"/>
                  </a:lnTo>
                  <a:lnTo>
                    <a:pt x="103" y="27"/>
                  </a:lnTo>
                  <a:lnTo>
                    <a:pt x="110" y="33"/>
                  </a:lnTo>
                  <a:lnTo>
                    <a:pt x="116" y="38"/>
                  </a:lnTo>
                  <a:lnTo>
                    <a:pt x="120" y="45"/>
                  </a:lnTo>
                  <a:lnTo>
                    <a:pt x="123" y="52"/>
                  </a:lnTo>
                  <a:lnTo>
                    <a:pt x="124" y="61"/>
                  </a:lnTo>
                  <a:lnTo>
                    <a:pt x="124" y="69"/>
                  </a:lnTo>
                  <a:lnTo>
                    <a:pt x="123" y="76"/>
                  </a:lnTo>
                  <a:lnTo>
                    <a:pt x="118" y="85"/>
                  </a:lnTo>
                  <a:lnTo>
                    <a:pt x="118" y="85"/>
                  </a:lnTo>
                  <a:lnTo>
                    <a:pt x="111" y="95"/>
                  </a:lnTo>
                  <a:lnTo>
                    <a:pt x="103" y="100"/>
                  </a:lnTo>
                  <a:lnTo>
                    <a:pt x="93" y="105"/>
                  </a:lnTo>
                  <a:lnTo>
                    <a:pt x="82" y="106"/>
                  </a:lnTo>
                  <a:lnTo>
                    <a:pt x="82" y="10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8" name="Freeform 27">
              <a:extLst>
                <a:ext uri="{FF2B5EF4-FFF2-40B4-BE49-F238E27FC236}">
                  <a16:creationId xmlns:a16="http://schemas.microsoft.com/office/drawing/2014/main" id="{9BABE404-655F-459B-996D-C49F5D1A81B1}"/>
                </a:ext>
              </a:extLst>
            </p:cNvPr>
            <p:cNvSpPr>
              <a:spLocks/>
            </p:cNvSpPr>
            <p:nvPr/>
          </p:nvSpPr>
          <p:spPr bwMode="auto">
            <a:xfrm>
              <a:off x="2987675" y="2695575"/>
              <a:ext cx="855663" cy="533400"/>
            </a:xfrm>
            <a:custGeom>
              <a:avLst/>
              <a:gdLst>
                <a:gd name="T0" fmla="*/ 497 w 539"/>
                <a:gd name="T1" fmla="*/ 336 h 336"/>
                <a:gd name="T2" fmla="*/ 497 w 539"/>
                <a:gd name="T3" fmla="*/ 336 h 336"/>
                <a:gd name="T4" fmla="*/ 486 w 539"/>
                <a:gd name="T5" fmla="*/ 335 h 336"/>
                <a:gd name="T6" fmla="*/ 476 w 539"/>
                <a:gd name="T7" fmla="*/ 331 h 336"/>
                <a:gd name="T8" fmla="*/ 21 w 539"/>
                <a:gd name="T9" fmla="*/ 79 h 336"/>
                <a:gd name="T10" fmla="*/ 21 w 539"/>
                <a:gd name="T11" fmla="*/ 79 h 336"/>
                <a:gd name="T12" fmla="*/ 14 w 539"/>
                <a:gd name="T13" fmla="*/ 75 h 336"/>
                <a:gd name="T14" fmla="*/ 8 w 539"/>
                <a:gd name="T15" fmla="*/ 68 h 336"/>
                <a:gd name="T16" fmla="*/ 4 w 539"/>
                <a:gd name="T17" fmla="*/ 62 h 336"/>
                <a:gd name="T18" fmla="*/ 1 w 539"/>
                <a:gd name="T19" fmla="*/ 54 h 336"/>
                <a:gd name="T20" fmla="*/ 0 w 539"/>
                <a:gd name="T21" fmla="*/ 47 h 336"/>
                <a:gd name="T22" fmla="*/ 0 w 539"/>
                <a:gd name="T23" fmla="*/ 38 h 336"/>
                <a:gd name="T24" fmla="*/ 1 w 539"/>
                <a:gd name="T25" fmla="*/ 30 h 336"/>
                <a:gd name="T26" fmla="*/ 6 w 539"/>
                <a:gd name="T27" fmla="*/ 22 h 336"/>
                <a:gd name="T28" fmla="*/ 6 w 539"/>
                <a:gd name="T29" fmla="*/ 22 h 336"/>
                <a:gd name="T30" fmla="*/ 10 w 539"/>
                <a:gd name="T31" fmla="*/ 14 h 336"/>
                <a:gd name="T32" fmla="*/ 15 w 539"/>
                <a:gd name="T33" fmla="*/ 9 h 336"/>
                <a:gd name="T34" fmla="*/ 22 w 539"/>
                <a:gd name="T35" fmla="*/ 5 h 336"/>
                <a:gd name="T36" fmla="*/ 31 w 539"/>
                <a:gd name="T37" fmla="*/ 2 h 336"/>
                <a:gd name="T38" fmla="*/ 38 w 539"/>
                <a:gd name="T39" fmla="*/ 0 h 336"/>
                <a:gd name="T40" fmla="*/ 46 w 539"/>
                <a:gd name="T41" fmla="*/ 0 h 336"/>
                <a:gd name="T42" fmla="*/ 55 w 539"/>
                <a:gd name="T43" fmla="*/ 2 h 336"/>
                <a:gd name="T44" fmla="*/ 62 w 539"/>
                <a:gd name="T45" fmla="*/ 6 h 336"/>
                <a:gd name="T46" fmla="*/ 517 w 539"/>
                <a:gd name="T47" fmla="*/ 257 h 336"/>
                <a:gd name="T48" fmla="*/ 517 w 539"/>
                <a:gd name="T49" fmla="*/ 257 h 336"/>
                <a:gd name="T50" fmla="*/ 524 w 539"/>
                <a:gd name="T51" fmla="*/ 262 h 336"/>
                <a:gd name="T52" fmla="*/ 529 w 539"/>
                <a:gd name="T53" fmla="*/ 267 h 336"/>
                <a:gd name="T54" fmla="*/ 534 w 539"/>
                <a:gd name="T55" fmla="*/ 274 h 336"/>
                <a:gd name="T56" fmla="*/ 536 w 539"/>
                <a:gd name="T57" fmla="*/ 281 h 336"/>
                <a:gd name="T58" fmla="*/ 539 w 539"/>
                <a:gd name="T59" fmla="*/ 290 h 336"/>
                <a:gd name="T60" fmla="*/ 538 w 539"/>
                <a:gd name="T61" fmla="*/ 298 h 336"/>
                <a:gd name="T62" fmla="*/ 536 w 539"/>
                <a:gd name="T63" fmla="*/ 307 h 336"/>
                <a:gd name="T64" fmla="*/ 534 w 539"/>
                <a:gd name="T65" fmla="*/ 314 h 336"/>
                <a:gd name="T66" fmla="*/ 534 w 539"/>
                <a:gd name="T67" fmla="*/ 314 h 336"/>
                <a:gd name="T68" fmla="*/ 526 w 539"/>
                <a:gd name="T69" fmla="*/ 324 h 336"/>
                <a:gd name="T70" fmla="*/ 518 w 539"/>
                <a:gd name="T71" fmla="*/ 331 h 336"/>
                <a:gd name="T72" fmla="*/ 507 w 539"/>
                <a:gd name="T73" fmla="*/ 335 h 336"/>
                <a:gd name="T74" fmla="*/ 497 w 539"/>
                <a:gd name="T75" fmla="*/ 336 h 336"/>
                <a:gd name="T76" fmla="*/ 497 w 539"/>
                <a:gd name="T77"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9" h="336">
                  <a:moveTo>
                    <a:pt x="497" y="336"/>
                  </a:moveTo>
                  <a:lnTo>
                    <a:pt x="497" y="336"/>
                  </a:lnTo>
                  <a:lnTo>
                    <a:pt x="486" y="335"/>
                  </a:lnTo>
                  <a:lnTo>
                    <a:pt x="476" y="331"/>
                  </a:lnTo>
                  <a:lnTo>
                    <a:pt x="21" y="79"/>
                  </a:lnTo>
                  <a:lnTo>
                    <a:pt x="21" y="79"/>
                  </a:lnTo>
                  <a:lnTo>
                    <a:pt x="14" y="75"/>
                  </a:lnTo>
                  <a:lnTo>
                    <a:pt x="8" y="68"/>
                  </a:lnTo>
                  <a:lnTo>
                    <a:pt x="4" y="62"/>
                  </a:lnTo>
                  <a:lnTo>
                    <a:pt x="1" y="54"/>
                  </a:lnTo>
                  <a:lnTo>
                    <a:pt x="0" y="47"/>
                  </a:lnTo>
                  <a:lnTo>
                    <a:pt x="0" y="38"/>
                  </a:lnTo>
                  <a:lnTo>
                    <a:pt x="1" y="30"/>
                  </a:lnTo>
                  <a:lnTo>
                    <a:pt x="6" y="22"/>
                  </a:lnTo>
                  <a:lnTo>
                    <a:pt x="6" y="22"/>
                  </a:lnTo>
                  <a:lnTo>
                    <a:pt x="10" y="14"/>
                  </a:lnTo>
                  <a:lnTo>
                    <a:pt x="15" y="9"/>
                  </a:lnTo>
                  <a:lnTo>
                    <a:pt x="22" y="5"/>
                  </a:lnTo>
                  <a:lnTo>
                    <a:pt x="31" y="2"/>
                  </a:lnTo>
                  <a:lnTo>
                    <a:pt x="38" y="0"/>
                  </a:lnTo>
                  <a:lnTo>
                    <a:pt x="46" y="0"/>
                  </a:lnTo>
                  <a:lnTo>
                    <a:pt x="55" y="2"/>
                  </a:lnTo>
                  <a:lnTo>
                    <a:pt x="62" y="6"/>
                  </a:lnTo>
                  <a:lnTo>
                    <a:pt x="517" y="257"/>
                  </a:lnTo>
                  <a:lnTo>
                    <a:pt x="517" y="257"/>
                  </a:lnTo>
                  <a:lnTo>
                    <a:pt x="524" y="262"/>
                  </a:lnTo>
                  <a:lnTo>
                    <a:pt x="529" y="267"/>
                  </a:lnTo>
                  <a:lnTo>
                    <a:pt x="534" y="274"/>
                  </a:lnTo>
                  <a:lnTo>
                    <a:pt x="536" y="281"/>
                  </a:lnTo>
                  <a:lnTo>
                    <a:pt x="539" y="290"/>
                  </a:lnTo>
                  <a:lnTo>
                    <a:pt x="538" y="298"/>
                  </a:lnTo>
                  <a:lnTo>
                    <a:pt x="536" y="307"/>
                  </a:lnTo>
                  <a:lnTo>
                    <a:pt x="534" y="314"/>
                  </a:lnTo>
                  <a:lnTo>
                    <a:pt x="534" y="314"/>
                  </a:lnTo>
                  <a:lnTo>
                    <a:pt x="526" y="324"/>
                  </a:lnTo>
                  <a:lnTo>
                    <a:pt x="518" y="331"/>
                  </a:lnTo>
                  <a:lnTo>
                    <a:pt x="507" y="335"/>
                  </a:lnTo>
                  <a:lnTo>
                    <a:pt x="497" y="336"/>
                  </a:lnTo>
                  <a:lnTo>
                    <a:pt x="497" y="33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9" name="Freeform 28">
              <a:extLst>
                <a:ext uri="{FF2B5EF4-FFF2-40B4-BE49-F238E27FC236}">
                  <a16:creationId xmlns:a16="http://schemas.microsoft.com/office/drawing/2014/main" id="{52B71E0B-F90D-446E-A1B4-15912B37148F}"/>
                </a:ext>
              </a:extLst>
            </p:cNvPr>
            <p:cNvSpPr>
              <a:spLocks/>
            </p:cNvSpPr>
            <p:nvPr/>
          </p:nvSpPr>
          <p:spPr bwMode="auto">
            <a:xfrm>
              <a:off x="2371725" y="4406900"/>
              <a:ext cx="171450" cy="234950"/>
            </a:xfrm>
            <a:custGeom>
              <a:avLst/>
              <a:gdLst>
                <a:gd name="T0" fmla="*/ 66 w 108"/>
                <a:gd name="T1" fmla="*/ 148 h 148"/>
                <a:gd name="T2" fmla="*/ 66 w 108"/>
                <a:gd name="T3" fmla="*/ 148 h 148"/>
                <a:gd name="T4" fmla="*/ 59 w 108"/>
                <a:gd name="T5" fmla="*/ 148 h 148"/>
                <a:gd name="T6" fmla="*/ 53 w 108"/>
                <a:gd name="T7" fmla="*/ 147 h 148"/>
                <a:gd name="T8" fmla="*/ 48 w 108"/>
                <a:gd name="T9" fmla="*/ 144 h 148"/>
                <a:gd name="T10" fmla="*/ 42 w 108"/>
                <a:gd name="T11" fmla="*/ 141 h 148"/>
                <a:gd name="T12" fmla="*/ 36 w 108"/>
                <a:gd name="T13" fmla="*/ 137 h 148"/>
                <a:gd name="T14" fmla="*/ 32 w 108"/>
                <a:gd name="T15" fmla="*/ 132 h 148"/>
                <a:gd name="T16" fmla="*/ 28 w 108"/>
                <a:gd name="T17" fmla="*/ 127 h 148"/>
                <a:gd name="T18" fmla="*/ 25 w 108"/>
                <a:gd name="T19" fmla="*/ 121 h 148"/>
                <a:gd name="T20" fmla="*/ 2 w 108"/>
                <a:gd name="T21" fmla="*/ 56 h 148"/>
                <a:gd name="T22" fmla="*/ 2 w 108"/>
                <a:gd name="T23" fmla="*/ 56 h 148"/>
                <a:gd name="T24" fmla="*/ 0 w 108"/>
                <a:gd name="T25" fmla="*/ 48 h 148"/>
                <a:gd name="T26" fmla="*/ 0 w 108"/>
                <a:gd name="T27" fmla="*/ 39 h 148"/>
                <a:gd name="T28" fmla="*/ 1 w 108"/>
                <a:gd name="T29" fmla="*/ 32 h 148"/>
                <a:gd name="T30" fmla="*/ 4 w 108"/>
                <a:gd name="T31" fmla="*/ 24 h 148"/>
                <a:gd name="T32" fmla="*/ 8 w 108"/>
                <a:gd name="T33" fmla="*/ 17 h 148"/>
                <a:gd name="T34" fmla="*/ 12 w 108"/>
                <a:gd name="T35" fmla="*/ 11 h 148"/>
                <a:gd name="T36" fmla="*/ 19 w 108"/>
                <a:gd name="T37" fmla="*/ 5 h 148"/>
                <a:gd name="T38" fmla="*/ 28 w 108"/>
                <a:gd name="T39" fmla="*/ 3 h 148"/>
                <a:gd name="T40" fmla="*/ 28 w 108"/>
                <a:gd name="T41" fmla="*/ 3 h 148"/>
                <a:gd name="T42" fmla="*/ 35 w 108"/>
                <a:gd name="T43" fmla="*/ 0 h 148"/>
                <a:gd name="T44" fmla="*/ 43 w 108"/>
                <a:gd name="T45" fmla="*/ 0 h 148"/>
                <a:gd name="T46" fmla="*/ 52 w 108"/>
                <a:gd name="T47" fmla="*/ 1 h 148"/>
                <a:gd name="T48" fmla="*/ 59 w 108"/>
                <a:gd name="T49" fmla="*/ 4 h 148"/>
                <a:gd name="T50" fmla="*/ 66 w 108"/>
                <a:gd name="T51" fmla="*/ 8 h 148"/>
                <a:gd name="T52" fmla="*/ 73 w 108"/>
                <a:gd name="T53" fmla="*/ 12 h 148"/>
                <a:gd name="T54" fmla="*/ 77 w 108"/>
                <a:gd name="T55" fmla="*/ 20 h 148"/>
                <a:gd name="T56" fmla="*/ 82 w 108"/>
                <a:gd name="T57" fmla="*/ 28 h 148"/>
                <a:gd name="T58" fmla="*/ 106 w 108"/>
                <a:gd name="T59" fmla="*/ 92 h 148"/>
                <a:gd name="T60" fmla="*/ 106 w 108"/>
                <a:gd name="T61" fmla="*/ 92 h 148"/>
                <a:gd name="T62" fmla="*/ 107 w 108"/>
                <a:gd name="T63" fmla="*/ 100 h 148"/>
                <a:gd name="T64" fmla="*/ 108 w 108"/>
                <a:gd name="T65" fmla="*/ 108 h 148"/>
                <a:gd name="T66" fmla="*/ 107 w 108"/>
                <a:gd name="T67" fmla="*/ 117 h 148"/>
                <a:gd name="T68" fmla="*/ 104 w 108"/>
                <a:gd name="T69" fmla="*/ 124 h 148"/>
                <a:gd name="T70" fmla="*/ 100 w 108"/>
                <a:gd name="T71" fmla="*/ 131 h 148"/>
                <a:gd name="T72" fmla="*/ 94 w 108"/>
                <a:gd name="T73" fmla="*/ 137 h 148"/>
                <a:gd name="T74" fmla="*/ 87 w 108"/>
                <a:gd name="T75" fmla="*/ 142 h 148"/>
                <a:gd name="T76" fmla="*/ 80 w 108"/>
                <a:gd name="T77" fmla="*/ 147 h 148"/>
                <a:gd name="T78" fmla="*/ 80 w 108"/>
                <a:gd name="T79" fmla="*/ 147 h 148"/>
                <a:gd name="T80" fmla="*/ 73 w 108"/>
                <a:gd name="T81" fmla="*/ 148 h 148"/>
                <a:gd name="T82" fmla="*/ 66 w 108"/>
                <a:gd name="T83" fmla="*/ 148 h 148"/>
                <a:gd name="T84" fmla="*/ 66 w 108"/>
                <a:gd name="T8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148">
                  <a:moveTo>
                    <a:pt x="66" y="148"/>
                  </a:moveTo>
                  <a:lnTo>
                    <a:pt x="66" y="148"/>
                  </a:lnTo>
                  <a:lnTo>
                    <a:pt x="59" y="148"/>
                  </a:lnTo>
                  <a:lnTo>
                    <a:pt x="53" y="147"/>
                  </a:lnTo>
                  <a:lnTo>
                    <a:pt x="48" y="144"/>
                  </a:lnTo>
                  <a:lnTo>
                    <a:pt x="42" y="141"/>
                  </a:lnTo>
                  <a:lnTo>
                    <a:pt x="36" y="137"/>
                  </a:lnTo>
                  <a:lnTo>
                    <a:pt x="32" y="132"/>
                  </a:lnTo>
                  <a:lnTo>
                    <a:pt x="28" y="127"/>
                  </a:lnTo>
                  <a:lnTo>
                    <a:pt x="25" y="121"/>
                  </a:lnTo>
                  <a:lnTo>
                    <a:pt x="2" y="56"/>
                  </a:lnTo>
                  <a:lnTo>
                    <a:pt x="2" y="56"/>
                  </a:lnTo>
                  <a:lnTo>
                    <a:pt x="0" y="48"/>
                  </a:lnTo>
                  <a:lnTo>
                    <a:pt x="0" y="39"/>
                  </a:lnTo>
                  <a:lnTo>
                    <a:pt x="1" y="32"/>
                  </a:lnTo>
                  <a:lnTo>
                    <a:pt x="4" y="24"/>
                  </a:lnTo>
                  <a:lnTo>
                    <a:pt x="8" y="17"/>
                  </a:lnTo>
                  <a:lnTo>
                    <a:pt x="12" y="11"/>
                  </a:lnTo>
                  <a:lnTo>
                    <a:pt x="19" y="5"/>
                  </a:lnTo>
                  <a:lnTo>
                    <a:pt x="28" y="3"/>
                  </a:lnTo>
                  <a:lnTo>
                    <a:pt x="28" y="3"/>
                  </a:lnTo>
                  <a:lnTo>
                    <a:pt x="35" y="0"/>
                  </a:lnTo>
                  <a:lnTo>
                    <a:pt x="43" y="0"/>
                  </a:lnTo>
                  <a:lnTo>
                    <a:pt x="52" y="1"/>
                  </a:lnTo>
                  <a:lnTo>
                    <a:pt x="59" y="4"/>
                  </a:lnTo>
                  <a:lnTo>
                    <a:pt x="66" y="8"/>
                  </a:lnTo>
                  <a:lnTo>
                    <a:pt x="73" y="12"/>
                  </a:lnTo>
                  <a:lnTo>
                    <a:pt x="77" y="20"/>
                  </a:lnTo>
                  <a:lnTo>
                    <a:pt x="82" y="28"/>
                  </a:lnTo>
                  <a:lnTo>
                    <a:pt x="106" y="92"/>
                  </a:lnTo>
                  <a:lnTo>
                    <a:pt x="106" y="92"/>
                  </a:lnTo>
                  <a:lnTo>
                    <a:pt x="107" y="100"/>
                  </a:lnTo>
                  <a:lnTo>
                    <a:pt x="108" y="108"/>
                  </a:lnTo>
                  <a:lnTo>
                    <a:pt x="107" y="117"/>
                  </a:lnTo>
                  <a:lnTo>
                    <a:pt x="104" y="124"/>
                  </a:lnTo>
                  <a:lnTo>
                    <a:pt x="100" y="131"/>
                  </a:lnTo>
                  <a:lnTo>
                    <a:pt x="94" y="137"/>
                  </a:lnTo>
                  <a:lnTo>
                    <a:pt x="87" y="142"/>
                  </a:lnTo>
                  <a:lnTo>
                    <a:pt x="80" y="147"/>
                  </a:lnTo>
                  <a:lnTo>
                    <a:pt x="80" y="147"/>
                  </a:lnTo>
                  <a:lnTo>
                    <a:pt x="73" y="148"/>
                  </a:lnTo>
                  <a:lnTo>
                    <a:pt x="66" y="148"/>
                  </a:lnTo>
                  <a:lnTo>
                    <a:pt x="66" y="148"/>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0" name="Freeform 29">
              <a:extLst>
                <a:ext uri="{FF2B5EF4-FFF2-40B4-BE49-F238E27FC236}">
                  <a16:creationId xmlns:a16="http://schemas.microsoft.com/office/drawing/2014/main" id="{5FB6EC3B-76D0-4862-8487-A1C2B9BAC300}"/>
                </a:ext>
              </a:extLst>
            </p:cNvPr>
            <p:cNvSpPr>
              <a:spLocks/>
            </p:cNvSpPr>
            <p:nvPr/>
          </p:nvSpPr>
          <p:spPr bwMode="auto">
            <a:xfrm>
              <a:off x="2101850" y="3678238"/>
              <a:ext cx="298450" cy="576263"/>
            </a:xfrm>
            <a:custGeom>
              <a:avLst/>
              <a:gdLst>
                <a:gd name="T0" fmla="*/ 146 w 188"/>
                <a:gd name="T1" fmla="*/ 363 h 363"/>
                <a:gd name="T2" fmla="*/ 146 w 188"/>
                <a:gd name="T3" fmla="*/ 363 h 363"/>
                <a:gd name="T4" fmla="*/ 139 w 188"/>
                <a:gd name="T5" fmla="*/ 363 h 363"/>
                <a:gd name="T6" fmla="*/ 133 w 188"/>
                <a:gd name="T7" fmla="*/ 361 h 363"/>
                <a:gd name="T8" fmla="*/ 127 w 188"/>
                <a:gd name="T9" fmla="*/ 358 h 363"/>
                <a:gd name="T10" fmla="*/ 122 w 188"/>
                <a:gd name="T11" fmla="*/ 356 h 363"/>
                <a:gd name="T12" fmla="*/ 116 w 188"/>
                <a:gd name="T13" fmla="*/ 351 h 363"/>
                <a:gd name="T14" fmla="*/ 112 w 188"/>
                <a:gd name="T15" fmla="*/ 347 h 363"/>
                <a:gd name="T16" fmla="*/ 109 w 188"/>
                <a:gd name="T17" fmla="*/ 342 h 363"/>
                <a:gd name="T18" fmla="*/ 106 w 188"/>
                <a:gd name="T19" fmla="*/ 336 h 363"/>
                <a:gd name="T20" fmla="*/ 3 w 188"/>
                <a:gd name="T21" fmla="*/ 56 h 363"/>
                <a:gd name="T22" fmla="*/ 3 w 188"/>
                <a:gd name="T23" fmla="*/ 56 h 363"/>
                <a:gd name="T24" fmla="*/ 2 w 188"/>
                <a:gd name="T25" fmla="*/ 48 h 363"/>
                <a:gd name="T26" fmla="*/ 0 w 188"/>
                <a:gd name="T27" fmla="*/ 41 h 363"/>
                <a:gd name="T28" fmla="*/ 2 w 188"/>
                <a:gd name="T29" fmla="*/ 32 h 363"/>
                <a:gd name="T30" fmla="*/ 4 w 188"/>
                <a:gd name="T31" fmla="*/ 24 h 363"/>
                <a:gd name="T32" fmla="*/ 9 w 188"/>
                <a:gd name="T33" fmla="*/ 17 h 363"/>
                <a:gd name="T34" fmla="*/ 14 w 188"/>
                <a:gd name="T35" fmla="*/ 11 h 363"/>
                <a:gd name="T36" fmla="*/ 20 w 188"/>
                <a:gd name="T37" fmla="*/ 5 h 363"/>
                <a:gd name="T38" fmla="*/ 28 w 188"/>
                <a:gd name="T39" fmla="*/ 3 h 363"/>
                <a:gd name="T40" fmla="*/ 28 w 188"/>
                <a:gd name="T41" fmla="*/ 3 h 363"/>
                <a:gd name="T42" fmla="*/ 37 w 188"/>
                <a:gd name="T43" fmla="*/ 0 h 363"/>
                <a:gd name="T44" fmla="*/ 45 w 188"/>
                <a:gd name="T45" fmla="*/ 0 h 363"/>
                <a:gd name="T46" fmla="*/ 52 w 188"/>
                <a:gd name="T47" fmla="*/ 1 h 363"/>
                <a:gd name="T48" fmla="*/ 61 w 188"/>
                <a:gd name="T49" fmla="*/ 4 h 363"/>
                <a:gd name="T50" fmla="*/ 68 w 188"/>
                <a:gd name="T51" fmla="*/ 8 h 363"/>
                <a:gd name="T52" fmla="*/ 74 w 188"/>
                <a:gd name="T53" fmla="*/ 13 h 363"/>
                <a:gd name="T54" fmla="*/ 79 w 188"/>
                <a:gd name="T55" fmla="*/ 20 h 363"/>
                <a:gd name="T56" fmla="*/ 82 w 188"/>
                <a:gd name="T57" fmla="*/ 28 h 363"/>
                <a:gd name="T58" fmla="*/ 185 w 188"/>
                <a:gd name="T59" fmla="*/ 306 h 363"/>
                <a:gd name="T60" fmla="*/ 185 w 188"/>
                <a:gd name="T61" fmla="*/ 306 h 363"/>
                <a:gd name="T62" fmla="*/ 188 w 188"/>
                <a:gd name="T63" fmla="*/ 315 h 363"/>
                <a:gd name="T64" fmla="*/ 188 w 188"/>
                <a:gd name="T65" fmla="*/ 323 h 363"/>
                <a:gd name="T66" fmla="*/ 187 w 188"/>
                <a:gd name="T67" fmla="*/ 330 h 363"/>
                <a:gd name="T68" fmla="*/ 184 w 188"/>
                <a:gd name="T69" fmla="*/ 339 h 363"/>
                <a:gd name="T70" fmla="*/ 180 w 188"/>
                <a:gd name="T71" fmla="*/ 346 h 363"/>
                <a:gd name="T72" fmla="*/ 174 w 188"/>
                <a:gd name="T73" fmla="*/ 351 h 363"/>
                <a:gd name="T74" fmla="*/ 168 w 188"/>
                <a:gd name="T75" fmla="*/ 357 h 363"/>
                <a:gd name="T76" fmla="*/ 160 w 188"/>
                <a:gd name="T77" fmla="*/ 360 h 363"/>
                <a:gd name="T78" fmla="*/ 160 w 188"/>
                <a:gd name="T79" fmla="*/ 360 h 363"/>
                <a:gd name="T80" fmla="*/ 153 w 188"/>
                <a:gd name="T81" fmla="*/ 363 h 363"/>
                <a:gd name="T82" fmla="*/ 146 w 188"/>
                <a:gd name="T83" fmla="*/ 363 h 363"/>
                <a:gd name="T84" fmla="*/ 146 w 188"/>
                <a:gd name="T85"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363">
                  <a:moveTo>
                    <a:pt x="146" y="363"/>
                  </a:moveTo>
                  <a:lnTo>
                    <a:pt x="146" y="363"/>
                  </a:lnTo>
                  <a:lnTo>
                    <a:pt x="139" y="363"/>
                  </a:lnTo>
                  <a:lnTo>
                    <a:pt x="133" y="361"/>
                  </a:lnTo>
                  <a:lnTo>
                    <a:pt x="127" y="358"/>
                  </a:lnTo>
                  <a:lnTo>
                    <a:pt x="122" y="356"/>
                  </a:lnTo>
                  <a:lnTo>
                    <a:pt x="116" y="351"/>
                  </a:lnTo>
                  <a:lnTo>
                    <a:pt x="112" y="347"/>
                  </a:lnTo>
                  <a:lnTo>
                    <a:pt x="109" y="342"/>
                  </a:lnTo>
                  <a:lnTo>
                    <a:pt x="106" y="336"/>
                  </a:lnTo>
                  <a:lnTo>
                    <a:pt x="3" y="56"/>
                  </a:lnTo>
                  <a:lnTo>
                    <a:pt x="3" y="56"/>
                  </a:lnTo>
                  <a:lnTo>
                    <a:pt x="2" y="48"/>
                  </a:lnTo>
                  <a:lnTo>
                    <a:pt x="0" y="41"/>
                  </a:lnTo>
                  <a:lnTo>
                    <a:pt x="2" y="32"/>
                  </a:lnTo>
                  <a:lnTo>
                    <a:pt x="4" y="24"/>
                  </a:lnTo>
                  <a:lnTo>
                    <a:pt x="9" y="17"/>
                  </a:lnTo>
                  <a:lnTo>
                    <a:pt x="14" y="11"/>
                  </a:lnTo>
                  <a:lnTo>
                    <a:pt x="20" y="5"/>
                  </a:lnTo>
                  <a:lnTo>
                    <a:pt x="28" y="3"/>
                  </a:lnTo>
                  <a:lnTo>
                    <a:pt x="28" y="3"/>
                  </a:lnTo>
                  <a:lnTo>
                    <a:pt x="37" y="0"/>
                  </a:lnTo>
                  <a:lnTo>
                    <a:pt x="45" y="0"/>
                  </a:lnTo>
                  <a:lnTo>
                    <a:pt x="52" y="1"/>
                  </a:lnTo>
                  <a:lnTo>
                    <a:pt x="61" y="4"/>
                  </a:lnTo>
                  <a:lnTo>
                    <a:pt x="68" y="8"/>
                  </a:lnTo>
                  <a:lnTo>
                    <a:pt x="74" y="13"/>
                  </a:lnTo>
                  <a:lnTo>
                    <a:pt x="79" y="20"/>
                  </a:lnTo>
                  <a:lnTo>
                    <a:pt x="82" y="28"/>
                  </a:lnTo>
                  <a:lnTo>
                    <a:pt x="185" y="306"/>
                  </a:lnTo>
                  <a:lnTo>
                    <a:pt x="185" y="306"/>
                  </a:lnTo>
                  <a:lnTo>
                    <a:pt x="188" y="315"/>
                  </a:lnTo>
                  <a:lnTo>
                    <a:pt x="188" y="323"/>
                  </a:lnTo>
                  <a:lnTo>
                    <a:pt x="187" y="330"/>
                  </a:lnTo>
                  <a:lnTo>
                    <a:pt x="184" y="339"/>
                  </a:lnTo>
                  <a:lnTo>
                    <a:pt x="180" y="346"/>
                  </a:lnTo>
                  <a:lnTo>
                    <a:pt x="174" y="351"/>
                  </a:lnTo>
                  <a:lnTo>
                    <a:pt x="168" y="357"/>
                  </a:lnTo>
                  <a:lnTo>
                    <a:pt x="160" y="360"/>
                  </a:lnTo>
                  <a:lnTo>
                    <a:pt x="160" y="360"/>
                  </a:lnTo>
                  <a:lnTo>
                    <a:pt x="153" y="363"/>
                  </a:lnTo>
                  <a:lnTo>
                    <a:pt x="146" y="363"/>
                  </a:lnTo>
                  <a:lnTo>
                    <a:pt x="146" y="36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1" name="Freeform 30">
              <a:extLst>
                <a:ext uri="{FF2B5EF4-FFF2-40B4-BE49-F238E27FC236}">
                  <a16:creationId xmlns:a16="http://schemas.microsoft.com/office/drawing/2014/main" id="{E0D541E2-8710-4004-B372-550FA3E741BE}"/>
                </a:ext>
              </a:extLst>
            </p:cNvPr>
            <p:cNvSpPr>
              <a:spLocks/>
            </p:cNvSpPr>
            <p:nvPr/>
          </p:nvSpPr>
          <p:spPr bwMode="auto">
            <a:xfrm>
              <a:off x="1452563" y="3922713"/>
              <a:ext cx="134938" cy="717550"/>
            </a:xfrm>
            <a:custGeom>
              <a:avLst/>
              <a:gdLst>
                <a:gd name="T0" fmla="*/ 42 w 85"/>
                <a:gd name="T1" fmla="*/ 452 h 452"/>
                <a:gd name="T2" fmla="*/ 42 w 85"/>
                <a:gd name="T3" fmla="*/ 452 h 452"/>
                <a:gd name="T4" fmla="*/ 34 w 85"/>
                <a:gd name="T5" fmla="*/ 450 h 452"/>
                <a:gd name="T6" fmla="*/ 25 w 85"/>
                <a:gd name="T7" fmla="*/ 449 h 452"/>
                <a:gd name="T8" fmla="*/ 18 w 85"/>
                <a:gd name="T9" fmla="*/ 445 h 452"/>
                <a:gd name="T10" fmla="*/ 13 w 85"/>
                <a:gd name="T11" fmla="*/ 439 h 452"/>
                <a:gd name="T12" fmla="*/ 7 w 85"/>
                <a:gd name="T13" fmla="*/ 433 h 452"/>
                <a:gd name="T14" fmla="*/ 3 w 85"/>
                <a:gd name="T15" fmla="*/ 426 h 452"/>
                <a:gd name="T16" fmla="*/ 1 w 85"/>
                <a:gd name="T17" fmla="*/ 418 h 452"/>
                <a:gd name="T18" fmla="*/ 0 w 85"/>
                <a:gd name="T19" fmla="*/ 409 h 452"/>
                <a:gd name="T20" fmla="*/ 0 w 85"/>
                <a:gd name="T21" fmla="*/ 42 h 452"/>
                <a:gd name="T22" fmla="*/ 0 w 85"/>
                <a:gd name="T23" fmla="*/ 42 h 452"/>
                <a:gd name="T24" fmla="*/ 1 w 85"/>
                <a:gd name="T25" fmla="*/ 34 h 452"/>
                <a:gd name="T26" fmla="*/ 3 w 85"/>
                <a:gd name="T27" fmla="*/ 25 h 452"/>
                <a:gd name="T28" fmla="*/ 7 w 85"/>
                <a:gd name="T29" fmla="*/ 18 h 452"/>
                <a:gd name="T30" fmla="*/ 13 w 85"/>
                <a:gd name="T31" fmla="*/ 12 h 452"/>
                <a:gd name="T32" fmla="*/ 18 w 85"/>
                <a:gd name="T33" fmla="*/ 7 h 452"/>
                <a:gd name="T34" fmla="*/ 25 w 85"/>
                <a:gd name="T35" fmla="*/ 3 h 452"/>
                <a:gd name="T36" fmla="*/ 34 w 85"/>
                <a:gd name="T37" fmla="*/ 1 h 452"/>
                <a:gd name="T38" fmla="*/ 42 w 85"/>
                <a:gd name="T39" fmla="*/ 0 h 452"/>
                <a:gd name="T40" fmla="*/ 42 w 85"/>
                <a:gd name="T41" fmla="*/ 0 h 452"/>
                <a:gd name="T42" fmla="*/ 51 w 85"/>
                <a:gd name="T43" fmla="*/ 1 h 452"/>
                <a:gd name="T44" fmla="*/ 59 w 85"/>
                <a:gd name="T45" fmla="*/ 3 h 452"/>
                <a:gd name="T46" fmla="*/ 66 w 85"/>
                <a:gd name="T47" fmla="*/ 7 h 452"/>
                <a:gd name="T48" fmla="*/ 72 w 85"/>
                <a:gd name="T49" fmla="*/ 12 h 452"/>
                <a:gd name="T50" fmla="*/ 77 w 85"/>
                <a:gd name="T51" fmla="*/ 18 h 452"/>
                <a:gd name="T52" fmla="*/ 82 w 85"/>
                <a:gd name="T53" fmla="*/ 25 h 452"/>
                <a:gd name="T54" fmla="*/ 83 w 85"/>
                <a:gd name="T55" fmla="*/ 34 h 452"/>
                <a:gd name="T56" fmla="*/ 85 w 85"/>
                <a:gd name="T57" fmla="*/ 42 h 452"/>
                <a:gd name="T58" fmla="*/ 85 w 85"/>
                <a:gd name="T59" fmla="*/ 409 h 452"/>
                <a:gd name="T60" fmla="*/ 85 w 85"/>
                <a:gd name="T61" fmla="*/ 409 h 452"/>
                <a:gd name="T62" fmla="*/ 83 w 85"/>
                <a:gd name="T63" fmla="*/ 418 h 452"/>
                <a:gd name="T64" fmla="*/ 82 w 85"/>
                <a:gd name="T65" fmla="*/ 426 h 452"/>
                <a:gd name="T66" fmla="*/ 77 w 85"/>
                <a:gd name="T67" fmla="*/ 433 h 452"/>
                <a:gd name="T68" fmla="*/ 72 w 85"/>
                <a:gd name="T69" fmla="*/ 439 h 452"/>
                <a:gd name="T70" fmla="*/ 66 w 85"/>
                <a:gd name="T71" fmla="*/ 445 h 452"/>
                <a:gd name="T72" fmla="*/ 59 w 85"/>
                <a:gd name="T73" fmla="*/ 449 h 452"/>
                <a:gd name="T74" fmla="*/ 51 w 85"/>
                <a:gd name="T75" fmla="*/ 450 h 452"/>
                <a:gd name="T76" fmla="*/ 42 w 85"/>
                <a:gd name="T77" fmla="*/ 452 h 452"/>
                <a:gd name="T78" fmla="*/ 42 w 85"/>
                <a:gd name="T79" fmla="*/ 45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452">
                  <a:moveTo>
                    <a:pt x="42" y="452"/>
                  </a:moveTo>
                  <a:lnTo>
                    <a:pt x="42" y="452"/>
                  </a:lnTo>
                  <a:lnTo>
                    <a:pt x="34" y="450"/>
                  </a:lnTo>
                  <a:lnTo>
                    <a:pt x="25" y="449"/>
                  </a:lnTo>
                  <a:lnTo>
                    <a:pt x="18" y="445"/>
                  </a:lnTo>
                  <a:lnTo>
                    <a:pt x="13" y="439"/>
                  </a:lnTo>
                  <a:lnTo>
                    <a:pt x="7" y="433"/>
                  </a:lnTo>
                  <a:lnTo>
                    <a:pt x="3" y="426"/>
                  </a:lnTo>
                  <a:lnTo>
                    <a:pt x="1" y="418"/>
                  </a:lnTo>
                  <a:lnTo>
                    <a:pt x="0" y="409"/>
                  </a:lnTo>
                  <a:lnTo>
                    <a:pt x="0" y="42"/>
                  </a:lnTo>
                  <a:lnTo>
                    <a:pt x="0" y="42"/>
                  </a:lnTo>
                  <a:lnTo>
                    <a:pt x="1" y="34"/>
                  </a:lnTo>
                  <a:lnTo>
                    <a:pt x="3" y="25"/>
                  </a:lnTo>
                  <a:lnTo>
                    <a:pt x="7" y="18"/>
                  </a:lnTo>
                  <a:lnTo>
                    <a:pt x="13" y="12"/>
                  </a:lnTo>
                  <a:lnTo>
                    <a:pt x="18" y="7"/>
                  </a:lnTo>
                  <a:lnTo>
                    <a:pt x="25" y="3"/>
                  </a:lnTo>
                  <a:lnTo>
                    <a:pt x="34" y="1"/>
                  </a:lnTo>
                  <a:lnTo>
                    <a:pt x="42" y="0"/>
                  </a:lnTo>
                  <a:lnTo>
                    <a:pt x="42" y="0"/>
                  </a:lnTo>
                  <a:lnTo>
                    <a:pt x="51" y="1"/>
                  </a:lnTo>
                  <a:lnTo>
                    <a:pt x="59" y="3"/>
                  </a:lnTo>
                  <a:lnTo>
                    <a:pt x="66" y="7"/>
                  </a:lnTo>
                  <a:lnTo>
                    <a:pt x="72" y="12"/>
                  </a:lnTo>
                  <a:lnTo>
                    <a:pt x="77" y="18"/>
                  </a:lnTo>
                  <a:lnTo>
                    <a:pt x="82" y="25"/>
                  </a:lnTo>
                  <a:lnTo>
                    <a:pt x="83" y="34"/>
                  </a:lnTo>
                  <a:lnTo>
                    <a:pt x="85" y="42"/>
                  </a:lnTo>
                  <a:lnTo>
                    <a:pt x="85" y="409"/>
                  </a:lnTo>
                  <a:lnTo>
                    <a:pt x="85" y="409"/>
                  </a:lnTo>
                  <a:lnTo>
                    <a:pt x="83" y="418"/>
                  </a:lnTo>
                  <a:lnTo>
                    <a:pt x="82" y="426"/>
                  </a:lnTo>
                  <a:lnTo>
                    <a:pt x="77" y="433"/>
                  </a:lnTo>
                  <a:lnTo>
                    <a:pt x="72" y="439"/>
                  </a:lnTo>
                  <a:lnTo>
                    <a:pt x="66" y="445"/>
                  </a:lnTo>
                  <a:lnTo>
                    <a:pt x="59" y="449"/>
                  </a:lnTo>
                  <a:lnTo>
                    <a:pt x="51" y="450"/>
                  </a:lnTo>
                  <a:lnTo>
                    <a:pt x="42" y="452"/>
                  </a:lnTo>
                  <a:lnTo>
                    <a:pt x="42" y="452"/>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2" name="Freeform 31">
              <a:extLst>
                <a:ext uri="{FF2B5EF4-FFF2-40B4-BE49-F238E27FC236}">
                  <a16:creationId xmlns:a16="http://schemas.microsoft.com/office/drawing/2014/main" id="{EB473711-75C4-4D90-92CD-6BF0491D1F76}"/>
                </a:ext>
              </a:extLst>
            </p:cNvPr>
            <p:cNvSpPr>
              <a:spLocks/>
            </p:cNvSpPr>
            <p:nvPr/>
          </p:nvSpPr>
          <p:spPr bwMode="auto">
            <a:xfrm>
              <a:off x="2878138" y="1955800"/>
              <a:ext cx="338138" cy="533400"/>
            </a:xfrm>
            <a:custGeom>
              <a:avLst/>
              <a:gdLst>
                <a:gd name="T0" fmla="*/ 42 w 213"/>
                <a:gd name="T1" fmla="*/ 336 h 336"/>
                <a:gd name="T2" fmla="*/ 42 w 213"/>
                <a:gd name="T3" fmla="*/ 336 h 336"/>
                <a:gd name="T4" fmla="*/ 32 w 213"/>
                <a:gd name="T5" fmla="*/ 335 h 336"/>
                <a:gd name="T6" fmla="*/ 22 w 213"/>
                <a:gd name="T7" fmla="*/ 332 h 336"/>
                <a:gd name="T8" fmla="*/ 22 w 213"/>
                <a:gd name="T9" fmla="*/ 332 h 336"/>
                <a:gd name="T10" fmla="*/ 15 w 213"/>
                <a:gd name="T11" fmla="*/ 328 h 336"/>
                <a:gd name="T12" fmla="*/ 10 w 213"/>
                <a:gd name="T13" fmla="*/ 321 h 336"/>
                <a:gd name="T14" fmla="*/ 4 w 213"/>
                <a:gd name="T15" fmla="*/ 315 h 336"/>
                <a:gd name="T16" fmla="*/ 1 w 213"/>
                <a:gd name="T17" fmla="*/ 307 h 336"/>
                <a:gd name="T18" fmla="*/ 0 w 213"/>
                <a:gd name="T19" fmla="*/ 300 h 336"/>
                <a:gd name="T20" fmla="*/ 0 w 213"/>
                <a:gd name="T21" fmla="*/ 291 h 336"/>
                <a:gd name="T22" fmla="*/ 1 w 213"/>
                <a:gd name="T23" fmla="*/ 283 h 336"/>
                <a:gd name="T24" fmla="*/ 4 w 213"/>
                <a:gd name="T25" fmla="*/ 276 h 336"/>
                <a:gd name="T26" fmla="*/ 134 w 213"/>
                <a:gd name="T27" fmla="*/ 24 h 336"/>
                <a:gd name="T28" fmla="*/ 134 w 213"/>
                <a:gd name="T29" fmla="*/ 24 h 336"/>
                <a:gd name="T30" fmla="*/ 138 w 213"/>
                <a:gd name="T31" fmla="*/ 16 h 336"/>
                <a:gd name="T32" fmla="*/ 144 w 213"/>
                <a:gd name="T33" fmla="*/ 10 h 336"/>
                <a:gd name="T34" fmla="*/ 151 w 213"/>
                <a:gd name="T35" fmla="*/ 6 h 336"/>
                <a:gd name="T36" fmla="*/ 158 w 213"/>
                <a:gd name="T37" fmla="*/ 3 h 336"/>
                <a:gd name="T38" fmla="*/ 166 w 213"/>
                <a:gd name="T39" fmla="*/ 2 h 336"/>
                <a:gd name="T40" fmla="*/ 175 w 213"/>
                <a:gd name="T41" fmla="*/ 0 h 336"/>
                <a:gd name="T42" fmla="*/ 183 w 213"/>
                <a:gd name="T43" fmla="*/ 2 h 336"/>
                <a:gd name="T44" fmla="*/ 190 w 213"/>
                <a:gd name="T45" fmla="*/ 6 h 336"/>
                <a:gd name="T46" fmla="*/ 190 w 213"/>
                <a:gd name="T47" fmla="*/ 6 h 336"/>
                <a:gd name="T48" fmla="*/ 197 w 213"/>
                <a:gd name="T49" fmla="*/ 10 h 336"/>
                <a:gd name="T50" fmla="*/ 204 w 213"/>
                <a:gd name="T51" fmla="*/ 16 h 336"/>
                <a:gd name="T52" fmla="*/ 209 w 213"/>
                <a:gd name="T53" fmla="*/ 23 h 336"/>
                <a:gd name="T54" fmla="*/ 211 w 213"/>
                <a:gd name="T55" fmla="*/ 30 h 336"/>
                <a:gd name="T56" fmla="*/ 213 w 213"/>
                <a:gd name="T57" fmla="*/ 39 h 336"/>
                <a:gd name="T58" fmla="*/ 213 w 213"/>
                <a:gd name="T59" fmla="*/ 47 h 336"/>
                <a:gd name="T60" fmla="*/ 211 w 213"/>
                <a:gd name="T61" fmla="*/ 54 h 336"/>
                <a:gd name="T62" fmla="*/ 209 w 213"/>
                <a:gd name="T63" fmla="*/ 63 h 336"/>
                <a:gd name="T64" fmla="*/ 79 w 213"/>
                <a:gd name="T65" fmla="*/ 314 h 336"/>
                <a:gd name="T66" fmla="*/ 79 w 213"/>
                <a:gd name="T67" fmla="*/ 314 h 336"/>
                <a:gd name="T68" fmla="*/ 76 w 213"/>
                <a:gd name="T69" fmla="*/ 320 h 336"/>
                <a:gd name="T70" fmla="*/ 73 w 213"/>
                <a:gd name="T71" fmla="*/ 324 h 336"/>
                <a:gd name="T72" fmla="*/ 63 w 213"/>
                <a:gd name="T73" fmla="*/ 331 h 336"/>
                <a:gd name="T74" fmla="*/ 53 w 213"/>
                <a:gd name="T75" fmla="*/ 335 h 336"/>
                <a:gd name="T76" fmla="*/ 42 w 213"/>
                <a:gd name="T77" fmla="*/ 336 h 336"/>
                <a:gd name="T78" fmla="*/ 42 w 213"/>
                <a:gd name="T79"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3" h="336">
                  <a:moveTo>
                    <a:pt x="42" y="336"/>
                  </a:moveTo>
                  <a:lnTo>
                    <a:pt x="42" y="336"/>
                  </a:lnTo>
                  <a:lnTo>
                    <a:pt x="32" y="335"/>
                  </a:lnTo>
                  <a:lnTo>
                    <a:pt x="22" y="332"/>
                  </a:lnTo>
                  <a:lnTo>
                    <a:pt x="22" y="332"/>
                  </a:lnTo>
                  <a:lnTo>
                    <a:pt x="15" y="328"/>
                  </a:lnTo>
                  <a:lnTo>
                    <a:pt x="10" y="321"/>
                  </a:lnTo>
                  <a:lnTo>
                    <a:pt x="4" y="315"/>
                  </a:lnTo>
                  <a:lnTo>
                    <a:pt x="1" y="307"/>
                  </a:lnTo>
                  <a:lnTo>
                    <a:pt x="0" y="300"/>
                  </a:lnTo>
                  <a:lnTo>
                    <a:pt x="0" y="291"/>
                  </a:lnTo>
                  <a:lnTo>
                    <a:pt x="1" y="283"/>
                  </a:lnTo>
                  <a:lnTo>
                    <a:pt x="4" y="276"/>
                  </a:lnTo>
                  <a:lnTo>
                    <a:pt x="134" y="24"/>
                  </a:lnTo>
                  <a:lnTo>
                    <a:pt x="134" y="24"/>
                  </a:lnTo>
                  <a:lnTo>
                    <a:pt x="138" y="16"/>
                  </a:lnTo>
                  <a:lnTo>
                    <a:pt x="144" y="10"/>
                  </a:lnTo>
                  <a:lnTo>
                    <a:pt x="151" y="6"/>
                  </a:lnTo>
                  <a:lnTo>
                    <a:pt x="158" y="3"/>
                  </a:lnTo>
                  <a:lnTo>
                    <a:pt x="166" y="2"/>
                  </a:lnTo>
                  <a:lnTo>
                    <a:pt x="175" y="0"/>
                  </a:lnTo>
                  <a:lnTo>
                    <a:pt x="183" y="2"/>
                  </a:lnTo>
                  <a:lnTo>
                    <a:pt x="190" y="6"/>
                  </a:lnTo>
                  <a:lnTo>
                    <a:pt x="190" y="6"/>
                  </a:lnTo>
                  <a:lnTo>
                    <a:pt x="197" y="10"/>
                  </a:lnTo>
                  <a:lnTo>
                    <a:pt x="204" y="16"/>
                  </a:lnTo>
                  <a:lnTo>
                    <a:pt x="209" y="23"/>
                  </a:lnTo>
                  <a:lnTo>
                    <a:pt x="211" y="30"/>
                  </a:lnTo>
                  <a:lnTo>
                    <a:pt x="213" y="39"/>
                  </a:lnTo>
                  <a:lnTo>
                    <a:pt x="213" y="47"/>
                  </a:lnTo>
                  <a:lnTo>
                    <a:pt x="211" y="54"/>
                  </a:lnTo>
                  <a:lnTo>
                    <a:pt x="209" y="63"/>
                  </a:lnTo>
                  <a:lnTo>
                    <a:pt x="79" y="314"/>
                  </a:lnTo>
                  <a:lnTo>
                    <a:pt x="79" y="314"/>
                  </a:lnTo>
                  <a:lnTo>
                    <a:pt x="76" y="320"/>
                  </a:lnTo>
                  <a:lnTo>
                    <a:pt x="73" y="324"/>
                  </a:lnTo>
                  <a:lnTo>
                    <a:pt x="63" y="331"/>
                  </a:lnTo>
                  <a:lnTo>
                    <a:pt x="53" y="335"/>
                  </a:lnTo>
                  <a:lnTo>
                    <a:pt x="42" y="336"/>
                  </a:lnTo>
                  <a:lnTo>
                    <a:pt x="42" y="3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3" name="Freeform 32">
              <a:extLst>
                <a:ext uri="{FF2B5EF4-FFF2-40B4-BE49-F238E27FC236}">
                  <a16:creationId xmlns:a16="http://schemas.microsoft.com/office/drawing/2014/main" id="{A6D11060-5C8D-4E77-A8FD-10EDF9C5D7E5}"/>
                </a:ext>
              </a:extLst>
            </p:cNvPr>
            <p:cNvSpPr>
              <a:spLocks/>
            </p:cNvSpPr>
            <p:nvPr/>
          </p:nvSpPr>
          <p:spPr bwMode="auto">
            <a:xfrm>
              <a:off x="1636713" y="3236913"/>
              <a:ext cx="681038" cy="133350"/>
            </a:xfrm>
            <a:custGeom>
              <a:avLst/>
              <a:gdLst>
                <a:gd name="T0" fmla="*/ 386 w 429"/>
                <a:gd name="T1" fmla="*/ 84 h 84"/>
                <a:gd name="T2" fmla="*/ 42 w 429"/>
                <a:gd name="T3" fmla="*/ 84 h 84"/>
                <a:gd name="T4" fmla="*/ 42 w 429"/>
                <a:gd name="T5" fmla="*/ 84 h 84"/>
                <a:gd name="T6" fmla="*/ 33 w 429"/>
                <a:gd name="T7" fmla="*/ 83 h 84"/>
                <a:gd name="T8" fmla="*/ 25 w 429"/>
                <a:gd name="T9" fmla="*/ 82 h 84"/>
                <a:gd name="T10" fmla="*/ 18 w 429"/>
                <a:gd name="T11" fmla="*/ 77 h 84"/>
                <a:gd name="T12" fmla="*/ 12 w 429"/>
                <a:gd name="T13" fmla="*/ 72 h 84"/>
                <a:gd name="T14" fmla="*/ 7 w 429"/>
                <a:gd name="T15" fmla="*/ 66 h 84"/>
                <a:gd name="T16" fmla="*/ 2 w 429"/>
                <a:gd name="T17" fmla="*/ 59 h 84"/>
                <a:gd name="T18" fmla="*/ 1 w 429"/>
                <a:gd name="T19" fmla="*/ 50 h 84"/>
                <a:gd name="T20" fmla="*/ 0 w 429"/>
                <a:gd name="T21" fmla="*/ 42 h 84"/>
                <a:gd name="T22" fmla="*/ 0 w 429"/>
                <a:gd name="T23" fmla="*/ 42 h 84"/>
                <a:gd name="T24" fmla="*/ 1 w 429"/>
                <a:gd name="T25" fmla="*/ 34 h 84"/>
                <a:gd name="T26" fmla="*/ 2 w 429"/>
                <a:gd name="T27" fmla="*/ 25 h 84"/>
                <a:gd name="T28" fmla="*/ 7 w 429"/>
                <a:gd name="T29" fmla="*/ 18 h 84"/>
                <a:gd name="T30" fmla="*/ 12 w 429"/>
                <a:gd name="T31" fmla="*/ 12 h 84"/>
                <a:gd name="T32" fmla="*/ 18 w 429"/>
                <a:gd name="T33" fmla="*/ 7 h 84"/>
                <a:gd name="T34" fmla="*/ 25 w 429"/>
                <a:gd name="T35" fmla="*/ 2 h 84"/>
                <a:gd name="T36" fmla="*/ 33 w 429"/>
                <a:gd name="T37" fmla="*/ 1 h 84"/>
                <a:gd name="T38" fmla="*/ 42 w 429"/>
                <a:gd name="T39" fmla="*/ 0 h 84"/>
                <a:gd name="T40" fmla="*/ 386 w 429"/>
                <a:gd name="T41" fmla="*/ 0 h 84"/>
                <a:gd name="T42" fmla="*/ 386 w 429"/>
                <a:gd name="T43" fmla="*/ 0 h 84"/>
                <a:gd name="T44" fmla="*/ 395 w 429"/>
                <a:gd name="T45" fmla="*/ 1 h 84"/>
                <a:gd name="T46" fmla="*/ 403 w 429"/>
                <a:gd name="T47" fmla="*/ 2 h 84"/>
                <a:gd name="T48" fmla="*/ 410 w 429"/>
                <a:gd name="T49" fmla="*/ 7 h 84"/>
                <a:gd name="T50" fmla="*/ 416 w 429"/>
                <a:gd name="T51" fmla="*/ 12 h 84"/>
                <a:gd name="T52" fmla="*/ 422 w 429"/>
                <a:gd name="T53" fmla="*/ 18 h 84"/>
                <a:gd name="T54" fmla="*/ 426 w 429"/>
                <a:gd name="T55" fmla="*/ 25 h 84"/>
                <a:gd name="T56" fmla="*/ 427 w 429"/>
                <a:gd name="T57" fmla="*/ 34 h 84"/>
                <a:gd name="T58" fmla="*/ 429 w 429"/>
                <a:gd name="T59" fmla="*/ 42 h 84"/>
                <a:gd name="T60" fmla="*/ 429 w 429"/>
                <a:gd name="T61" fmla="*/ 42 h 84"/>
                <a:gd name="T62" fmla="*/ 427 w 429"/>
                <a:gd name="T63" fmla="*/ 50 h 84"/>
                <a:gd name="T64" fmla="*/ 426 w 429"/>
                <a:gd name="T65" fmla="*/ 59 h 84"/>
                <a:gd name="T66" fmla="*/ 422 w 429"/>
                <a:gd name="T67" fmla="*/ 66 h 84"/>
                <a:gd name="T68" fmla="*/ 416 w 429"/>
                <a:gd name="T69" fmla="*/ 72 h 84"/>
                <a:gd name="T70" fmla="*/ 410 w 429"/>
                <a:gd name="T71" fmla="*/ 77 h 84"/>
                <a:gd name="T72" fmla="*/ 403 w 429"/>
                <a:gd name="T73" fmla="*/ 82 h 84"/>
                <a:gd name="T74" fmla="*/ 395 w 429"/>
                <a:gd name="T75" fmla="*/ 83 h 84"/>
                <a:gd name="T76" fmla="*/ 386 w 429"/>
                <a:gd name="T77" fmla="*/ 84 h 84"/>
                <a:gd name="T78" fmla="*/ 386 w 429"/>
                <a:gd name="T7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9" h="84">
                  <a:moveTo>
                    <a:pt x="386" y="84"/>
                  </a:moveTo>
                  <a:lnTo>
                    <a:pt x="42" y="84"/>
                  </a:lnTo>
                  <a:lnTo>
                    <a:pt x="42" y="84"/>
                  </a:lnTo>
                  <a:lnTo>
                    <a:pt x="33" y="83"/>
                  </a:lnTo>
                  <a:lnTo>
                    <a:pt x="25" y="82"/>
                  </a:lnTo>
                  <a:lnTo>
                    <a:pt x="18" y="77"/>
                  </a:lnTo>
                  <a:lnTo>
                    <a:pt x="12" y="72"/>
                  </a:lnTo>
                  <a:lnTo>
                    <a:pt x="7" y="66"/>
                  </a:lnTo>
                  <a:lnTo>
                    <a:pt x="2" y="59"/>
                  </a:lnTo>
                  <a:lnTo>
                    <a:pt x="1" y="50"/>
                  </a:lnTo>
                  <a:lnTo>
                    <a:pt x="0" y="42"/>
                  </a:lnTo>
                  <a:lnTo>
                    <a:pt x="0" y="42"/>
                  </a:lnTo>
                  <a:lnTo>
                    <a:pt x="1" y="34"/>
                  </a:lnTo>
                  <a:lnTo>
                    <a:pt x="2" y="25"/>
                  </a:lnTo>
                  <a:lnTo>
                    <a:pt x="7" y="18"/>
                  </a:lnTo>
                  <a:lnTo>
                    <a:pt x="12" y="12"/>
                  </a:lnTo>
                  <a:lnTo>
                    <a:pt x="18" y="7"/>
                  </a:lnTo>
                  <a:lnTo>
                    <a:pt x="25" y="2"/>
                  </a:lnTo>
                  <a:lnTo>
                    <a:pt x="33" y="1"/>
                  </a:lnTo>
                  <a:lnTo>
                    <a:pt x="42" y="0"/>
                  </a:lnTo>
                  <a:lnTo>
                    <a:pt x="386" y="0"/>
                  </a:lnTo>
                  <a:lnTo>
                    <a:pt x="386" y="0"/>
                  </a:lnTo>
                  <a:lnTo>
                    <a:pt x="395" y="1"/>
                  </a:lnTo>
                  <a:lnTo>
                    <a:pt x="403" y="2"/>
                  </a:lnTo>
                  <a:lnTo>
                    <a:pt x="410" y="7"/>
                  </a:lnTo>
                  <a:lnTo>
                    <a:pt x="416" y="12"/>
                  </a:lnTo>
                  <a:lnTo>
                    <a:pt x="422" y="18"/>
                  </a:lnTo>
                  <a:lnTo>
                    <a:pt x="426" y="25"/>
                  </a:lnTo>
                  <a:lnTo>
                    <a:pt x="427" y="34"/>
                  </a:lnTo>
                  <a:lnTo>
                    <a:pt x="429" y="42"/>
                  </a:lnTo>
                  <a:lnTo>
                    <a:pt x="429" y="42"/>
                  </a:lnTo>
                  <a:lnTo>
                    <a:pt x="427" y="50"/>
                  </a:lnTo>
                  <a:lnTo>
                    <a:pt x="426" y="59"/>
                  </a:lnTo>
                  <a:lnTo>
                    <a:pt x="422" y="66"/>
                  </a:lnTo>
                  <a:lnTo>
                    <a:pt x="416" y="72"/>
                  </a:lnTo>
                  <a:lnTo>
                    <a:pt x="410" y="77"/>
                  </a:lnTo>
                  <a:lnTo>
                    <a:pt x="403" y="82"/>
                  </a:lnTo>
                  <a:lnTo>
                    <a:pt x="395" y="83"/>
                  </a:lnTo>
                  <a:lnTo>
                    <a:pt x="386" y="84"/>
                  </a:lnTo>
                  <a:lnTo>
                    <a:pt x="386" y="8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4" name="Freeform 33">
              <a:extLst>
                <a:ext uri="{FF2B5EF4-FFF2-40B4-BE49-F238E27FC236}">
                  <a16:creationId xmlns:a16="http://schemas.microsoft.com/office/drawing/2014/main" id="{39164EE6-AD0C-45DE-B404-AABF452D2A88}"/>
                </a:ext>
              </a:extLst>
            </p:cNvPr>
            <p:cNvSpPr>
              <a:spLocks/>
            </p:cNvSpPr>
            <p:nvPr/>
          </p:nvSpPr>
          <p:spPr bwMode="auto">
            <a:xfrm>
              <a:off x="1997075" y="2039938"/>
              <a:ext cx="641350" cy="873125"/>
            </a:xfrm>
            <a:custGeom>
              <a:avLst/>
              <a:gdLst>
                <a:gd name="T0" fmla="*/ 42 w 404"/>
                <a:gd name="T1" fmla="*/ 550 h 550"/>
                <a:gd name="T2" fmla="*/ 25 w 404"/>
                <a:gd name="T3" fmla="*/ 548 h 550"/>
                <a:gd name="T4" fmla="*/ 13 w 404"/>
                <a:gd name="T5" fmla="*/ 538 h 550"/>
                <a:gd name="T6" fmla="*/ 3 w 404"/>
                <a:gd name="T7" fmla="*/ 525 h 550"/>
                <a:gd name="T8" fmla="*/ 0 w 404"/>
                <a:gd name="T9" fmla="*/ 508 h 550"/>
                <a:gd name="T10" fmla="*/ 1 w 404"/>
                <a:gd name="T11" fmla="*/ 500 h 550"/>
                <a:gd name="T12" fmla="*/ 7 w 404"/>
                <a:gd name="T13" fmla="*/ 484 h 550"/>
                <a:gd name="T14" fmla="*/ 18 w 404"/>
                <a:gd name="T15" fmla="*/ 473 h 550"/>
                <a:gd name="T16" fmla="*/ 34 w 404"/>
                <a:gd name="T17" fmla="*/ 467 h 550"/>
                <a:gd name="T18" fmla="*/ 42 w 404"/>
                <a:gd name="T19" fmla="*/ 466 h 550"/>
                <a:gd name="T20" fmla="*/ 99 w 404"/>
                <a:gd name="T21" fmla="*/ 460 h 550"/>
                <a:gd name="T22" fmla="*/ 150 w 404"/>
                <a:gd name="T23" fmla="*/ 444 h 550"/>
                <a:gd name="T24" fmla="*/ 198 w 404"/>
                <a:gd name="T25" fmla="*/ 419 h 550"/>
                <a:gd name="T26" fmla="*/ 238 w 404"/>
                <a:gd name="T27" fmla="*/ 385 h 550"/>
                <a:gd name="T28" fmla="*/ 272 w 404"/>
                <a:gd name="T29" fmla="*/ 344 h 550"/>
                <a:gd name="T30" fmla="*/ 298 w 404"/>
                <a:gd name="T31" fmla="*/ 296 h 550"/>
                <a:gd name="T32" fmla="*/ 313 w 404"/>
                <a:gd name="T33" fmla="*/ 244 h 550"/>
                <a:gd name="T34" fmla="*/ 319 w 404"/>
                <a:gd name="T35" fmla="*/ 189 h 550"/>
                <a:gd name="T36" fmla="*/ 319 w 404"/>
                <a:gd name="T37" fmla="*/ 172 h 550"/>
                <a:gd name="T38" fmla="*/ 315 w 404"/>
                <a:gd name="T39" fmla="*/ 139 h 550"/>
                <a:gd name="T40" fmla="*/ 308 w 404"/>
                <a:gd name="T41" fmla="*/ 107 h 550"/>
                <a:gd name="T42" fmla="*/ 296 w 404"/>
                <a:gd name="T43" fmla="*/ 76 h 550"/>
                <a:gd name="T44" fmla="*/ 289 w 404"/>
                <a:gd name="T45" fmla="*/ 62 h 550"/>
                <a:gd name="T46" fmla="*/ 284 w 404"/>
                <a:gd name="T47" fmla="*/ 45 h 550"/>
                <a:gd name="T48" fmla="*/ 286 w 404"/>
                <a:gd name="T49" fmla="*/ 29 h 550"/>
                <a:gd name="T50" fmla="*/ 294 w 404"/>
                <a:gd name="T51" fmla="*/ 15 h 550"/>
                <a:gd name="T52" fmla="*/ 306 w 404"/>
                <a:gd name="T53" fmla="*/ 4 h 550"/>
                <a:gd name="T54" fmla="*/ 315 w 404"/>
                <a:gd name="T55" fmla="*/ 1 h 550"/>
                <a:gd name="T56" fmla="*/ 332 w 404"/>
                <a:gd name="T57" fmla="*/ 0 h 550"/>
                <a:gd name="T58" fmla="*/ 347 w 404"/>
                <a:gd name="T59" fmla="*/ 5 h 550"/>
                <a:gd name="T60" fmla="*/ 360 w 404"/>
                <a:gd name="T61" fmla="*/ 15 h 550"/>
                <a:gd name="T62" fmla="*/ 364 w 404"/>
                <a:gd name="T63" fmla="*/ 22 h 550"/>
                <a:gd name="T64" fmla="*/ 381 w 404"/>
                <a:gd name="T65" fmla="*/ 62 h 550"/>
                <a:gd name="T66" fmla="*/ 394 w 404"/>
                <a:gd name="T67" fmla="*/ 103 h 550"/>
                <a:gd name="T68" fmla="*/ 402 w 404"/>
                <a:gd name="T69" fmla="*/ 145 h 550"/>
                <a:gd name="T70" fmla="*/ 404 w 404"/>
                <a:gd name="T71" fmla="*/ 189 h 550"/>
                <a:gd name="T72" fmla="*/ 404 w 404"/>
                <a:gd name="T73" fmla="*/ 207 h 550"/>
                <a:gd name="T74" fmla="*/ 399 w 404"/>
                <a:gd name="T75" fmla="*/ 244 h 550"/>
                <a:gd name="T76" fmla="*/ 392 w 404"/>
                <a:gd name="T77" fmla="*/ 279 h 550"/>
                <a:gd name="T78" fmla="*/ 382 w 404"/>
                <a:gd name="T79" fmla="*/ 313 h 550"/>
                <a:gd name="T80" fmla="*/ 368 w 404"/>
                <a:gd name="T81" fmla="*/ 346 h 550"/>
                <a:gd name="T82" fmla="*/ 343 w 404"/>
                <a:gd name="T83" fmla="*/ 391 h 550"/>
                <a:gd name="T84" fmla="*/ 298 w 404"/>
                <a:gd name="T85" fmla="*/ 444 h 550"/>
                <a:gd name="T86" fmla="*/ 244 w 404"/>
                <a:gd name="T87" fmla="*/ 488 h 550"/>
                <a:gd name="T88" fmla="*/ 199 w 404"/>
                <a:gd name="T89" fmla="*/ 515 h 550"/>
                <a:gd name="T90" fmla="*/ 166 w 404"/>
                <a:gd name="T91" fmla="*/ 529 h 550"/>
                <a:gd name="T92" fmla="*/ 133 w 404"/>
                <a:gd name="T93" fmla="*/ 539 h 550"/>
                <a:gd name="T94" fmla="*/ 97 w 404"/>
                <a:gd name="T95" fmla="*/ 546 h 550"/>
                <a:gd name="T96" fmla="*/ 61 w 404"/>
                <a:gd name="T97" fmla="*/ 550 h 550"/>
                <a:gd name="T98" fmla="*/ 42 w 404"/>
                <a:gd name="T99" fmla="*/ 55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4" h="550">
                  <a:moveTo>
                    <a:pt x="42" y="550"/>
                  </a:moveTo>
                  <a:lnTo>
                    <a:pt x="42" y="550"/>
                  </a:lnTo>
                  <a:lnTo>
                    <a:pt x="34" y="550"/>
                  </a:lnTo>
                  <a:lnTo>
                    <a:pt x="25" y="548"/>
                  </a:lnTo>
                  <a:lnTo>
                    <a:pt x="18" y="543"/>
                  </a:lnTo>
                  <a:lnTo>
                    <a:pt x="13" y="538"/>
                  </a:lnTo>
                  <a:lnTo>
                    <a:pt x="7" y="532"/>
                  </a:lnTo>
                  <a:lnTo>
                    <a:pt x="3" y="525"/>
                  </a:lnTo>
                  <a:lnTo>
                    <a:pt x="1" y="516"/>
                  </a:lnTo>
                  <a:lnTo>
                    <a:pt x="0" y="508"/>
                  </a:lnTo>
                  <a:lnTo>
                    <a:pt x="0" y="508"/>
                  </a:lnTo>
                  <a:lnTo>
                    <a:pt x="1" y="500"/>
                  </a:lnTo>
                  <a:lnTo>
                    <a:pt x="3" y="492"/>
                  </a:lnTo>
                  <a:lnTo>
                    <a:pt x="7" y="484"/>
                  </a:lnTo>
                  <a:lnTo>
                    <a:pt x="13" y="478"/>
                  </a:lnTo>
                  <a:lnTo>
                    <a:pt x="18" y="473"/>
                  </a:lnTo>
                  <a:lnTo>
                    <a:pt x="25" y="470"/>
                  </a:lnTo>
                  <a:lnTo>
                    <a:pt x="34" y="467"/>
                  </a:lnTo>
                  <a:lnTo>
                    <a:pt x="42" y="466"/>
                  </a:lnTo>
                  <a:lnTo>
                    <a:pt x="42" y="466"/>
                  </a:lnTo>
                  <a:lnTo>
                    <a:pt x="70" y="464"/>
                  </a:lnTo>
                  <a:lnTo>
                    <a:pt x="99" y="460"/>
                  </a:lnTo>
                  <a:lnTo>
                    <a:pt x="124" y="453"/>
                  </a:lnTo>
                  <a:lnTo>
                    <a:pt x="150" y="444"/>
                  </a:lnTo>
                  <a:lnTo>
                    <a:pt x="175" y="432"/>
                  </a:lnTo>
                  <a:lnTo>
                    <a:pt x="198" y="419"/>
                  </a:lnTo>
                  <a:lnTo>
                    <a:pt x="219" y="402"/>
                  </a:lnTo>
                  <a:lnTo>
                    <a:pt x="238" y="385"/>
                  </a:lnTo>
                  <a:lnTo>
                    <a:pt x="255" y="365"/>
                  </a:lnTo>
                  <a:lnTo>
                    <a:pt x="272" y="344"/>
                  </a:lnTo>
                  <a:lnTo>
                    <a:pt x="286" y="320"/>
                  </a:lnTo>
                  <a:lnTo>
                    <a:pt x="298" y="296"/>
                  </a:lnTo>
                  <a:lnTo>
                    <a:pt x="308" y="271"/>
                  </a:lnTo>
                  <a:lnTo>
                    <a:pt x="313" y="244"/>
                  </a:lnTo>
                  <a:lnTo>
                    <a:pt x="318" y="217"/>
                  </a:lnTo>
                  <a:lnTo>
                    <a:pt x="319" y="189"/>
                  </a:lnTo>
                  <a:lnTo>
                    <a:pt x="319" y="189"/>
                  </a:lnTo>
                  <a:lnTo>
                    <a:pt x="319" y="172"/>
                  </a:lnTo>
                  <a:lnTo>
                    <a:pt x="318" y="155"/>
                  </a:lnTo>
                  <a:lnTo>
                    <a:pt x="315" y="139"/>
                  </a:lnTo>
                  <a:lnTo>
                    <a:pt x="312" y="122"/>
                  </a:lnTo>
                  <a:lnTo>
                    <a:pt x="308" y="107"/>
                  </a:lnTo>
                  <a:lnTo>
                    <a:pt x="302" y="91"/>
                  </a:lnTo>
                  <a:lnTo>
                    <a:pt x="296" y="76"/>
                  </a:lnTo>
                  <a:lnTo>
                    <a:pt x="289" y="62"/>
                  </a:lnTo>
                  <a:lnTo>
                    <a:pt x="289" y="62"/>
                  </a:lnTo>
                  <a:lnTo>
                    <a:pt x="285" y="53"/>
                  </a:lnTo>
                  <a:lnTo>
                    <a:pt x="284" y="45"/>
                  </a:lnTo>
                  <a:lnTo>
                    <a:pt x="284" y="38"/>
                  </a:lnTo>
                  <a:lnTo>
                    <a:pt x="286" y="29"/>
                  </a:lnTo>
                  <a:lnTo>
                    <a:pt x="289" y="22"/>
                  </a:lnTo>
                  <a:lnTo>
                    <a:pt x="294" y="15"/>
                  </a:lnTo>
                  <a:lnTo>
                    <a:pt x="299" y="10"/>
                  </a:lnTo>
                  <a:lnTo>
                    <a:pt x="306" y="4"/>
                  </a:lnTo>
                  <a:lnTo>
                    <a:pt x="306" y="4"/>
                  </a:lnTo>
                  <a:lnTo>
                    <a:pt x="315" y="1"/>
                  </a:lnTo>
                  <a:lnTo>
                    <a:pt x="323" y="0"/>
                  </a:lnTo>
                  <a:lnTo>
                    <a:pt x="332" y="0"/>
                  </a:lnTo>
                  <a:lnTo>
                    <a:pt x="339" y="1"/>
                  </a:lnTo>
                  <a:lnTo>
                    <a:pt x="347" y="5"/>
                  </a:lnTo>
                  <a:lnTo>
                    <a:pt x="353" y="10"/>
                  </a:lnTo>
                  <a:lnTo>
                    <a:pt x="360" y="15"/>
                  </a:lnTo>
                  <a:lnTo>
                    <a:pt x="364" y="22"/>
                  </a:lnTo>
                  <a:lnTo>
                    <a:pt x="364" y="22"/>
                  </a:lnTo>
                  <a:lnTo>
                    <a:pt x="373" y="42"/>
                  </a:lnTo>
                  <a:lnTo>
                    <a:pt x="381" y="62"/>
                  </a:lnTo>
                  <a:lnTo>
                    <a:pt x="388" y="83"/>
                  </a:lnTo>
                  <a:lnTo>
                    <a:pt x="394" y="103"/>
                  </a:lnTo>
                  <a:lnTo>
                    <a:pt x="398" y="124"/>
                  </a:lnTo>
                  <a:lnTo>
                    <a:pt x="402" y="145"/>
                  </a:lnTo>
                  <a:lnTo>
                    <a:pt x="404" y="166"/>
                  </a:lnTo>
                  <a:lnTo>
                    <a:pt x="404" y="189"/>
                  </a:lnTo>
                  <a:lnTo>
                    <a:pt x="404" y="189"/>
                  </a:lnTo>
                  <a:lnTo>
                    <a:pt x="404" y="207"/>
                  </a:lnTo>
                  <a:lnTo>
                    <a:pt x="402" y="226"/>
                  </a:lnTo>
                  <a:lnTo>
                    <a:pt x="399" y="244"/>
                  </a:lnTo>
                  <a:lnTo>
                    <a:pt x="397" y="261"/>
                  </a:lnTo>
                  <a:lnTo>
                    <a:pt x="392" y="279"/>
                  </a:lnTo>
                  <a:lnTo>
                    <a:pt x="388" y="296"/>
                  </a:lnTo>
                  <a:lnTo>
                    <a:pt x="382" y="313"/>
                  </a:lnTo>
                  <a:lnTo>
                    <a:pt x="375" y="329"/>
                  </a:lnTo>
                  <a:lnTo>
                    <a:pt x="368" y="346"/>
                  </a:lnTo>
                  <a:lnTo>
                    <a:pt x="360" y="361"/>
                  </a:lnTo>
                  <a:lnTo>
                    <a:pt x="343" y="391"/>
                  </a:lnTo>
                  <a:lnTo>
                    <a:pt x="322" y="419"/>
                  </a:lnTo>
                  <a:lnTo>
                    <a:pt x="298" y="444"/>
                  </a:lnTo>
                  <a:lnTo>
                    <a:pt x="272" y="468"/>
                  </a:lnTo>
                  <a:lnTo>
                    <a:pt x="244" y="488"/>
                  </a:lnTo>
                  <a:lnTo>
                    <a:pt x="214" y="507"/>
                  </a:lnTo>
                  <a:lnTo>
                    <a:pt x="199" y="515"/>
                  </a:lnTo>
                  <a:lnTo>
                    <a:pt x="183" y="522"/>
                  </a:lnTo>
                  <a:lnTo>
                    <a:pt x="166" y="529"/>
                  </a:lnTo>
                  <a:lnTo>
                    <a:pt x="150" y="535"/>
                  </a:lnTo>
                  <a:lnTo>
                    <a:pt x="133" y="539"/>
                  </a:lnTo>
                  <a:lnTo>
                    <a:pt x="116" y="543"/>
                  </a:lnTo>
                  <a:lnTo>
                    <a:pt x="97" y="546"/>
                  </a:lnTo>
                  <a:lnTo>
                    <a:pt x="79" y="549"/>
                  </a:lnTo>
                  <a:lnTo>
                    <a:pt x="61" y="550"/>
                  </a:lnTo>
                  <a:lnTo>
                    <a:pt x="42" y="550"/>
                  </a:lnTo>
                  <a:lnTo>
                    <a:pt x="42" y="55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58" name="Freeform 5">
            <a:extLst>
              <a:ext uri="{FF2B5EF4-FFF2-40B4-BE49-F238E27FC236}">
                <a16:creationId xmlns:a16="http://schemas.microsoft.com/office/drawing/2014/main" id="{2E7373FF-2E6A-4C4E-8CCE-078B9AEBB977}"/>
              </a:ext>
            </a:extLst>
          </p:cNvPr>
          <p:cNvSpPr>
            <a:spLocks/>
          </p:cNvSpPr>
          <p:nvPr/>
        </p:nvSpPr>
        <p:spPr bwMode="auto">
          <a:xfrm>
            <a:off x="7607057" y="1679668"/>
            <a:ext cx="32913" cy="472994"/>
          </a:xfrm>
          <a:custGeom>
            <a:avLst/>
            <a:gdLst>
              <a:gd name="T0" fmla="*/ 62 w 62"/>
              <a:gd name="T1" fmla="*/ 891 h 891"/>
              <a:gd name="T2" fmla="*/ 21 w 62"/>
              <a:gd name="T3" fmla="*/ 891 h 891"/>
              <a:gd name="T4" fmla="*/ 21 w 62"/>
              <a:gd name="T5" fmla="*/ 41 h 891"/>
              <a:gd name="T6" fmla="*/ 0 w 62"/>
              <a:gd name="T7" fmla="*/ 41 h 891"/>
              <a:gd name="T8" fmla="*/ 0 w 62"/>
              <a:gd name="T9" fmla="*/ 0 h 891"/>
              <a:gd name="T10" fmla="*/ 43 w 62"/>
              <a:gd name="T11" fmla="*/ 0 h 891"/>
              <a:gd name="T12" fmla="*/ 43 w 62"/>
              <a:gd name="T13" fmla="*/ 0 h 891"/>
              <a:gd name="T14" fmla="*/ 47 w 62"/>
              <a:gd name="T15" fmla="*/ 0 h 891"/>
              <a:gd name="T16" fmla="*/ 50 w 62"/>
              <a:gd name="T17" fmla="*/ 2 h 891"/>
              <a:gd name="T18" fmla="*/ 57 w 62"/>
              <a:gd name="T19" fmla="*/ 6 h 891"/>
              <a:gd name="T20" fmla="*/ 61 w 62"/>
              <a:gd name="T21" fmla="*/ 13 h 891"/>
              <a:gd name="T22" fmla="*/ 62 w 62"/>
              <a:gd name="T23" fmla="*/ 17 h 891"/>
              <a:gd name="T24" fmla="*/ 62 w 62"/>
              <a:gd name="T25" fmla="*/ 21 h 891"/>
              <a:gd name="T26" fmla="*/ 62 w 62"/>
              <a:gd name="T27" fmla="*/ 89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891">
                <a:moveTo>
                  <a:pt x="62" y="891"/>
                </a:moveTo>
                <a:lnTo>
                  <a:pt x="21" y="891"/>
                </a:lnTo>
                <a:lnTo>
                  <a:pt x="21" y="41"/>
                </a:lnTo>
                <a:lnTo>
                  <a:pt x="0" y="41"/>
                </a:lnTo>
                <a:lnTo>
                  <a:pt x="0" y="0"/>
                </a:lnTo>
                <a:lnTo>
                  <a:pt x="43" y="0"/>
                </a:lnTo>
                <a:lnTo>
                  <a:pt x="43" y="0"/>
                </a:lnTo>
                <a:lnTo>
                  <a:pt x="47" y="0"/>
                </a:lnTo>
                <a:lnTo>
                  <a:pt x="50" y="2"/>
                </a:lnTo>
                <a:lnTo>
                  <a:pt x="57" y="6"/>
                </a:lnTo>
                <a:lnTo>
                  <a:pt x="61" y="13"/>
                </a:lnTo>
                <a:lnTo>
                  <a:pt x="62" y="17"/>
                </a:lnTo>
                <a:lnTo>
                  <a:pt x="62" y="21"/>
                </a:lnTo>
                <a:lnTo>
                  <a:pt x="62" y="89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9" name="Rectangle 6">
            <a:extLst>
              <a:ext uri="{FF2B5EF4-FFF2-40B4-BE49-F238E27FC236}">
                <a16:creationId xmlns:a16="http://schemas.microsoft.com/office/drawing/2014/main" id="{5CA8ACE9-163B-4EA5-BE2C-D90402D5DF1D}"/>
              </a:ext>
            </a:extLst>
          </p:cNvPr>
          <p:cNvSpPr>
            <a:spLocks noChangeArrowheads="1"/>
          </p:cNvSpPr>
          <p:nvPr/>
        </p:nvSpPr>
        <p:spPr bwMode="auto">
          <a:xfrm>
            <a:off x="7717476" y="1888826"/>
            <a:ext cx="22296" cy="263836"/>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0" name="Rectangle 7">
            <a:extLst>
              <a:ext uri="{FF2B5EF4-FFF2-40B4-BE49-F238E27FC236}">
                <a16:creationId xmlns:a16="http://schemas.microsoft.com/office/drawing/2014/main" id="{DBA8FFFA-D22D-427C-84D4-CB51EA9B88AE}"/>
              </a:ext>
            </a:extLst>
          </p:cNvPr>
          <p:cNvSpPr>
            <a:spLocks noChangeArrowheads="1"/>
          </p:cNvSpPr>
          <p:nvPr/>
        </p:nvSpPr>
        <p:spPr bwMode="auto">
          <a:xfrm>
            <a:off x="7816215" y="2086836"/>
            <a:ext cx="22827" cy="65826"/>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1" name="Freeform 8">
            <a:extLst>
              <a:ext uri="{FF2B5EF4-FFF2-40B4-BE49-F238E27FC236}">
                <a16:creationId xmlns:a16="http://schemas.microsoft.com/office/drawing/2014/main" id="{2B72AF48-5C55-43A2-B76F-BD18889B5E26}"/>
              </a:ext>
            </a:extLst>
          </p:cNvPr>
          <p:cNvSpPr>
            <a:spLocks/>
          </p:cNvSpPr>
          <p:nvPr/>
        </p:nvSpPr>
        <p:spPr bwMode="auto">
          <a:xfrm>
            <a:off x="7816215" y="1621805"/>
            <a:ext cx="134838" cy="311082"/>
          </a:xfrm>
          <a:custGeom>
            <a:avLst/>
            <a:gdLst>
              <a:gd name="T0" fmla="*/ 43 w 254"/>
              <a:gd name="T1" fmla="*/ 586 h 586"/>
              <a:gd name="T2" fmla="*/ 0 w 254"/>
              <a:gd name="T3" fmla="*/ 586 h 586"/>
              <a:gd name="T4" fmla="*/ 0 w 254"/>
              <a:gd name="T5" fmla="*/ 29 h 586"/>
              <a:gd name="T6" fmla="*/ 250 w 254"/>
              <a:gd name="T7" fmla="*/ 0 h 586"/>
              <a:gd name="T8" fmla="*/ 254 w 254"/>
              <a:gd name="T9" fmla="*/ 41 h 586"/>
              <a:gd name="T10" fmla="*/ 43 w 254"/>
              <a:gd name="T11" fmla="*/ 65 h 586"/>
              <a:gd name="T12" fmla="*/ 43 w 254"/>
              <a:gd name="T13" fmla="*/ 586 h 586"/>
            </a:gdLst>
            <a:ahLst/>
            <a:cxnLst>
              <a:cxn ang="0">
                <a:pos x="T0" y="T1"/>
              </a:cxn>
              <a:cxn ang="0">
                <a:pos x="T2" y="T3"/>
              </a:cxn>
              <a:cxn ang="0">
                <a:pos x="T4" y="T5"/>
              </a:cxn>
              <a:cxn ang="0">
                <a:pos x="T6" y="T7"/>
              </a:cxn>
              <a:cxn ang="0">
                <a:pos x="T8" y="T9"/>
              </a:cxn>
              <a:cxn ang="0">
                <a:pos x="T10" y="T11"/>
              </a:cxn>
              <a:cxn ang="0">
                <a:pos x="T12" y="T13"/>
              </a:cxn>
            </a:cxnLst>
            <a:rect l="0" t="0" r="r" b="b"/>
            <a:pathLst>
              <a:path w="254" h="586">
                <a:moveTo>
                  <a:pt x="43" y="586"/>
                </a:moveTo>
                <a:lnTo>
                  <a:pt x="0" y="586"/>
                </a:lnTo>
                <a:lnTo>
                  <a:pt x="0" y="29"/>
                </a:lnTo>
                <a:lnTo>
                  <a:pt x="250" y="0"/>
                </a:lnTo>
                <a:lnTo>
                  <a:pt x="254" y="41"/>
                </a:lnTo>
                <a:lnTo>
                  <a:pt x="43" y="65"/>
                </a:lnTo>
                <a:lnTo>
                  <a:pt x="43" y="5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2" name="Freeform 9">
            <a:extLst>
              <a:ext uri="{FF2B5EF4-FFF2-40B4-BE49-F238E27FC236}">
                <a16:creationId xmlns:a16="http://schemas.microsoft.com/office/drawing/2014/main" id="{96844097-26D7-41D4-81B8-BE6AD0B547D7}"/>
              </a:ext>
            </a:extLst>
          </p:cNvPr>
          <p:cNvSpPr>
            <a:spLocks/>
          </p:cNvSpPr>
          <p:nvPr/>
        </p:nvSpPr>
        <p:spPr bwMode="auto">
          <a:xfrm>
            <a:off x="7552379" y="1548016"/>
            <a:ext cx="469278" cy="362576"/>
          </a:xfrm>
          <a:custGeom>
            <a:avLst/>
            <a:gdLst>
              <a:gd name="T0" fmla="*/ 84 w 884"/>
              <a:gd name="T1" fmla="*/ 683 h 683"/>
              <a:gd name="T2" fmla="*/ 0 w 884"/>
              <a:gd name="T3" fmla="*/ 683 h 683"/>
              <a:gd name="T4" fmla="*/ 0 w 884"/>
              <a:gd name="T5" fmla="*/ 269 h 683"/>
              <a:gd name="T6" fmla="*/ 0 w 884"/>
              <a:gd name="T7" fmla="*/ 269 h 683"/>
              <a:gd name="T8" fmla="*/ 2 w 884"/>
              <a:gd name="T9" fmla="*/ 241 h 683"/>
              <a:gd name="T10" fmla="*/ 6 w 884"/>
              <a:gd name="T11" fmla="*/ 214 h 683"/>
              <a:gd name="T12" fmla="*/ 13 w 884"/>
              <a:gd name="T13" fmla="*/ 189 h 683"/>
              <a:gd name="T14" fmla="*/ 21 w 884"/>
              <a:gd name="T15" fmla="*/ 163 h 683"/>
              <a:gd name="T16" fmla="*/ 33 w 884"/>
              <a:gd name="T17" fmla="*/ 141 h 683"/>
              <a:gd name="T18" fmla="*/ 47 w 884"/>
              <a:gd name="T19" fmla="*/ 118 h 683"/>
              <a:gd name="T20" fmla="*/ 62 w 884"/>
              <a:gd name="T21" fmla="*/ 97 h 683"/>
              <a:gd name="T22" fmla="*/ 79 w 884"/>
              <a:gd name="T23" fmla="*/ 79 h 683"/>
              <a:gd name="T24" fmla="*/ 99 w 884"/>
              <a:gd name="T25" fmla="*/ 60 h 683"/>
              <a:gd name="T26" fmla="*/ 119 w 884"/>
              <a:gd name="T27" fmla="*/ 45 h 683"/>
              <a:gd name="T28" fmla="*/ 141 w 884"/>
              <a:gd name="T29" fmla="*/ 32 h 683"/>
              <a:gd name="T30" fmla="*/ 165 w 884"/>
              <a:gd name="T31" fmla="*/ 21 h 683"/>
              <a:gd name="T32" fmla="*/ 189 w 884"/>
              <a:gd name="T33" fmla="*/ 11 h 683"/>
              <a:gd name="T34" fmla="*/ 215 w 884"/>
              <a:gd name="T35" fmla="*/ 5 h 683"/>
              <a:gd name="T36" fmla="*/ 242 w 884"/>
              <a:gd name="T37" fmla="*/ 1 h 683"/>
              <a:gd name="T38" fmla="*/ 270 w 884"/>
              <a:gd name="T39" fmla="*/ 0 h 683"/>
              <a:gd name="T40" fmla="*/ 826 w 884"/>
              <a:gd name="T41" fmla="*/ 0 h 683"/>
              <a:gd name="T42" fmla="*/ 826 w 884"/>
              <a:gd name="T43" fmla="*/ 0 h 683"/>
              <a:gd name="T44" fmla="*/ 842 w 884"/>
              <a:gd name="T45" fmla="*/ 1 h 683"/>
              <a:gd name="T46" fmla="*/ 857 w 884"/>
              <a:gd name="T47" fmla="*/ 5 h 683"/>
              <a:gd name="T48" fmla="*/ 871 w 884"/>
              <a:gd name="T49" fmla="*/ 12 h 683"/>
              <a:gd name="T50" fmla="*/ 884 w 884"/>
              <a:gd name="T51" fmla="*/ 22 h 683"/>
              <a:gd name="T52" fmla="*/ 856 w 884"/>
              <a:gd name="T53" fmla="*/ 53 h 683"/>
              <a:gd name="T54" fmla="*/ 856 w 884"/>
              <a:gd name="T55" fmla="*/ 53 h 683"/>
              <a:gd name="T56" fmla="*/ 850 w 884"/>
              <a:gd name="T57" fmla="*/ 48 h 683"/>
              <a:gd name="T58" fmla="*/ 842 w 884"/>
              <a:gd name="T59" fmla="*/ 43 h 683"/>
              <a:gd name="T60" fmla="*/ 835 w 884"/>
              <a:gd name="T61" fmla="*/ 42 h 683"/>
              <a:gd name="T62" fmla="*/ 826 w 884"/>
              <a:gd name="T63" fmla="*/ 41 h 683"/>
              <a:gd name="T64" fmla="*/ 270 w 884"/>
              <a:gd name="T65" fmla="*/ 41 h 683"/>
              <a:gd name="T66" fmla="*/ 270 w 884"/>
              <a:gd name="T67" fmla="*/ 41 h 683"/>
              <a:gd name="T68" fmla="*/ 246 w 884"/>
              <a:gd name="T69" fmla="*/ 42 h 683"/>
              <a:gd name="T70" fmla="*/ 223 w 884"/>
              <a:gd name="T71" fmla="*/ 45 h 683"/>
              <a:gd name="T72" fmla="*/ 202 w 884"/>
              <a:gd name="T73" fmla="*/ 50 h 683"/>
              <a:gd name="T74" fmla="*/ 181 w 884"/>
              <a:gd name="T75" fmla="*/ 59 h 683"/>
              <a:gd name="T76" fmla="*/ 161 w 884"/>
              <a:gd name="T77" fmla="*/ 69 h 683"/>
              <a:gd name="T78" fmla="*/ 143 w 884"/>
              <a:gd name="T79" fmla="*/ 80 h 683"/>
              <a:gd name="T80" fmla="*/ 124 w 884"/>
              <a:gd name="T81" fmla="*/ 93 h 683"/>
              <a:gd name="T82" fmla="*/ 109 w 884"/>
              <a:gd name="T83" fmla="*/ 107 h 683"/>
              <a:gd name="T84" fmla="*/ 93 w 884"/>
              <a:gd name="T85" fmla="*/ 124 h 683"/>
              <a:gd name="T86" fmla="*/ 81 w 884"/>
              <a:gd name="T87" fmla="*/ 141 h 683"/>
              <a:gd name="T88" fmla="*/ 69 w 884"/>
              <a:gd name="T89" fmla="*/ 161 h 683"/>
              <a:gd name="T90" fmla="*/ 60 w 884"/>
              <a:gd name="T91" fmla="*/ 180 h 683"/>
              <a:gd name="T92" fmla="*/ 52 w 884"/>
              <a:gd name="T93" fmla="*/ 202 h 683"/>
              <a:gd name="T94" fmla="*/ 47 w 884"/>
              <a:gd name="T95" fmla="*/ 223 h 683"/>
              <a:gd name="T96" fmla="*/ 43 w 884"/>
              <a:gd name="T97" fmla="*/ 245 h 683"/>
              <a:gd name="T98" fmla="*/ 41 w 884"/>
              <a:gd name="T99" fmla="*/ 269 h 683"/>
              <a:gd name="T100" fmla="*/ 41 w 884"/>
              <a:gd name="T101" fmla="*/ 642 h 683"/>
              <a:gd name="T102" fmla="*/ 84 w 884"/>
              <a:gd name="T103" fmla="*/ 642 h 683"/>
              <a:gd name="T104" fmla="*/ 84 w 884"/>
              <a:gd name="T105" fmla="*/ 683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4" h="683">
                <a:moveTo>
                  <a:pt x="84" y="683"/>
                </a:moveTo>
                <a:lnTo>
                  <a:pt x="0" y="683"/>
                </a:lnTo>
                <a:lnTo>
                  <a:pt x="0" y="269"/>
                </a:lnTo>
                <a:lnTo>
                  <a:pt x="0" y="269"/>
                </a:lnTo>
                <a:lnTo>
                  <a:pt x="2" y="241"/>
                </a:lnTo>
                <a:lnTo>
                  <a:pt x="6" y="214"/>
                </a:lnTo>
                <a:lnTo>
                  <a:pt x="13" y="189"/>
                </a:lnTo>
                <a:lnTo>
                  <a:pt x="21" y="163"/>
                </a:lnTo>
                <a:lnTo>
                  <a:pt x="33" y="141"/>
                </a:lnTo>
                <a:lnTo>
                  <a:pt x="47" y="118"/>
                </a:lnTo>
                <a:lnTo>
                  <a:pt x="62" y="97"/>
                </a:lnTo>
                <a:lnTo>
                  <a:pt x="79" y="79"/>
                </a:lnTo>
                <a:lnTo>
                  <a:pt x="99" y="60"/>
                </a:lnTo>
                <a:lnTo>
                  <a:pt x="119" y="45"/>
                </a:lnTo>
                <a:lnTo>
                  <a:pt x="141" y="32"/>
                </a:lnTo>
                <a:lnTo>
                  <a:pt x="165" y="21"/>
                </a:lnTo>
                <a:lnTo>
                  <a:pt x="189" y="11"/>
                </a:lnTo>
                <a:lnTo>
                  <a:pt x="215" y="5"/>
                </a:lnTo>
                <a:lnTo>
                  <a:pt x="242" y="1"/>
                </a:lnTo>
                <a:lnTo>
                  <a:pt x="270" y="0"/>
                </a:lnTo>
                <a:lnTo>
                  <a:pt x="826" y="0"/>
                </a:lnTo>
                <a:lnTo>
                  <a:pt x="826" y="0"/>
                </a:lnTo>
                <a:lnTo>
                  <a:pt x="842" y="1"/>
                </a:lnTo>
                <a:lnTo>
                  <a:pt x="857" y="5"/>
                </a:lnTo>
                <a:lnTo>
                  <a:pt x="871" y="12"/>
                </a:lnTo>
                <a:lnTo>
                  <a:pt x="884" y="22"/>
                </a:lnTo>
                <a:lnTo>
                  <a:pt x="856" y="53"/>
                </a:lnTo>
                <a:lnTo>
                  <a:pt x="856" y="53"/>
                </a:lnTo>
                <a:lnTo>
                  <a:pt x="850" y="48"/>
                </a:lnTo>
                <a:lnTo>
                  <a:pt x="842" y="43"/>
                </a:lnTo>
                <a:lnTo>
                  <a:pt x="835" y="42"/>
                </a:lnTo>
                <a:lnTo>
                  <a:pt x="826" y="41"/>
                </a:lnTo>
                <a:lnTo>
                  <a:pt x="270" y="41"/>
                </a:lnTo>
                <a:lnTo>
                  <a:pt x="270" y="41"/>
                </a:lnTo>
                <a:lnTo>
                  <a:pt x="246" y="42"/>
                </a:lnTo>
                <a:lnTo>
                  <a:pt x="223" y="45"/>
                </a:lnTo>
                <a:lnTo>
                  <a:pt x="202" y="50"/>
                </a:lnTo>
                <a:lnTo>
                  <a:pt x="181" y="59"/>
                </a:lnTo>
                <a:lnTo>
                  <a:pt x="161" y="69"/>
                </a:lnTo>
                <a:lnTo>
                  <a:pt x="143" y="80"/>
                </a:lnTo>
                <a:lnTo>
                  <a:pt x="124" y="93"/>
                </a:lnTo>
                <a:lnTo>
                  <a:pt x="109" y="107"/>
                </a:lnTo>
                <a:lnTo>
                  <a:pt x="93" y="124"/>
                </a:lnTo>
                <a:lnTo>
                  <a:pt x="81" y="141"/>
                </a:lnTo>
                <a:lnTo>
                  <a:pt x="69" y="161"/>
                </a:lnTo>
                <a:lnTo>
                  <a:pt x="60" y="180"/>
                </a:lnTo>
                <a:lnTo>
                  <a:pt x="52" y="202"/>
                </a:lnTo>
                <a:lnTo>
                  <a:pt x="47" y="223"/>
                </a:lnTo>
                <a:lnTo>
                  <a:pt x="43" y="245"/>
                </a:lnTo>
                <a:lnTo>
                  <a:pt x="41" y="269"/>
                </a:lnTo>
                <a:lnTo>
                  <a:pt x="41" y="642"/>
                </a:lnTo>
                <a:lnTo>
                  <a:pt x="84" y="642"/>
                </a:lnTo>
                <a:lnTo>
                  <a:pt x="84" y="6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3" name="Freeform 10">
            <a:extLst>
              <a:ext uri="{FF2B5EF4-FFF2-40B4-BE49-F238E27FC236}">
                <a16:creationId xmlns:a16="http://schemas.microsoft.com/office/drawing/2014/main" id="{F571D74B-0F2D-49DF-B069-7FACC44DF741}"/>
              </a:ext>
            </a:extLst>
          </p:cNvPr>
          <p:cNvSpPr>
            <a:spLocks noEditPoints="1"/>
          </p:cNvSpPr>
          <p:nvPr/>
        </p:nvSpPr>
        <p:spPr bwMode="auto">
          <a:xfrm>
            <a:off x="7651650" y="1348944"/>
            <a:ext cx="153949" cy="176245"/>
          </a:xfrm>
          <a:custGeom>
            <a:avLst/>
            <a:gdLst>
              <a:gd name="T0" fmla="*/ 129 w 290"/>
              <a:gd name="T1" fmla="*/ 332 h 332"/>
              <a:gd name="T2" fmla="*/ 86 w 290"/>
              <a:gd name="T3" fmla="*/ 321 h 332"/>
              <a:gd name="T4" fmla="*/ 50 w 290"/>
              <a:gd name="T5" fmla="*/ 297 h 332"/>
              <a:gd name="T6" fmla="*/ 22 w 290"/>
              <a:gd name="T7" fmla="*/ 263 h 332"/>
              <a:gd name="T8" fmla="*/ 5 w 290"/>
              <a:gd name="T9" fmla="*/ 219 h 332"/>
              <a:gd name="T10" fmla="*/ 0 w 290"/>
              <a:gd name="T11" fmla="*/ 167 h 332"/>
              <a:gd name="T12" fmla="*/ 2 w 290"/>
              <a:gd name="T13" fmla="*/ 132 h 332"/>
              <a:gd name="T14" fmla="*/ 17 w 290"/>
              <a:gd name="T15" fmla="*/ 85 h 332"/>
              <a:gd name="T16" fmla="*/ 39 w 290"/>
              <a:gd name="T17" fmla="*/ 47 h 332"/>
              <a:gd name="T18" fmla="*/ 73 w 290"/>
              <a:gd name="T19" fmla="*/ 20 h 332"/>
              <a:gd name="T20" fmla="*/ 114 w 290"/>
              <a:gd name="T21" fmla="*/ 5 h 332"/>
              <a:gd name="T22" fmla="*/ 145 w 290"/>
              <a:gd name="T23" fmla="*/ 0 h 332"/>
              <a:gd name="T24" fmla="*/ 190 w 290"/>
              <a:gd name="T25" fmla="*/ 7 h 332"/>
              <a:gd name="T26" fmla="*/ 228 w 290"/>
              <a:gd name="T27" fmla="*/ 27 h 332"/>
              <a:gd name="T28" fmla="*/ 259 w 290"/>
              <a:gd name="T29" fmla="*/ 58 h 332"/>
              <a:gd name="T30" fmla="*/ 279 w 290"/>
              <a:gd name="T31" fmla="*/ 99 h 332"/>
              <a:gd name="T32" fmla="*/ 289 w 290"/>
              <a:gd name="T33" fmla="*/ 149 h 332"/>
              <a:gd name="T34" fmla="*/ 289 w 290"/>
              <a:gd name="T35" fmla="*/ 185 h 332"/>
              <a:gd name="T36" fmla="*/ 279 w 290"/>
              <a:gd name="T37" fmla="*/ 235 h 332"/>
              <a:gd name="T38" fmla="*/ 259 w 290"/>
              <a:gd name="T39" fmla="*/ 276 h 332"/>
              <a:gd name="T40" fmla="*/ 228 w 290"/>
              <a:gd name="T41" fmla="*/ 307 h 332"/>
              <a:gd name="T42" fmla="*/ 190 w 290"/>
              <a:gd name="T43" fmla="*/ 327 h 332"/>
              <a:gd name="T44" fmla="*/ 145 w 290"/>
              <a:gd name="T45" fmla="*/ 332 h 332"/>
              <a:gd name="T46" fmla="*/ 145 w 290"/>
              <a:gd name="T47" fmla="*/ 43 h 332"/>
              <a:gd name="T48" fmla="*/ 107 w 290"/>
              <a:gd name="T49" fmla="*/ 48 h 332"/>
              <a:gd name="T50" fmla="*/ 79 w 290"/>
              <a:gd name="T51" fmla="*/ 67 h 332"/>
              <a:gd name="T52" fmla="*/ 59 w 290"/>
              <a:gd name="T53" fmla="*/ 92 h 332"/>
              <a:gd name="T54" fmla="*/ 46 w 290"/>
              <a:gd name="T55" fmla="*/ 123 h 332"/>
              <a:gd name="T56" fmla="*/ 42 w 290"/>
              <a:gd name="T57" fmla="*/ 167 h 332"/>
              <a:gd name="T58" fmla="*/ 50 w 290"/>
              <a:gd name="T59" fmla="*/ 221 h 332"/>
              <a:gd name="T60" fmla="*/ 65 w 290"/>
              <a:gd name="T61" fmla="*/ 250 h 332"/>
              <a:gd name="T62" fmla="*/ 87 w 290"/>
              <a:gd name="T63" fmla="*/ 274 h 332"/>
              <a:gd name="T64" fmla="*/ 118 w 290"/>
              <a:gd name="T65" fmla="*/ 288 h 332"/>
              <a:gd name="T66" fmla="*/ 145 w 290"/>
              <a:gd name="T67" fmla="*/ 291 h 332"/>
              <a:gd name="T68" fmla="*/ 183 w 290"/>
              <a:gd name="T69" fmla="*/ 284 h 332"/>
              <a:gd name="T70" fmla="*/ 211 w 290"/>
              <a:gd name="T71" fmla="*/ 267 h 332"/>
              <a:gd name="T72" fmla="*/ 231 w 290"/>
              <a:gd name="T73" fmla="*/ 242 h 332"/>
              <a:gd name="T74" fmla="*/ 242 w 290"/>
              <a:gd name="T75" fmla="*/ 211 h 332"/>
              <a:gd name="T76" fmla="*/ 248 w 290"/>
              <a:gd name="T77" fmla="*/ 167 h 332"/>
              <a:gd name="T78" fmla="*/ 240 w 290"/>
              <a:gd name="T79" fmla="*/ 112 h 332"/>
              <a:gd name="T80" fmla="*/ 225 w 290"/>
              <a:gd name="T81" fmla="*/ 84 h 332"/>
              <a:gd name="T82" fmla="*/ 203 w 290"/>
              <a:gd name="T83" fmla="*/ 60 h 332"/>
              <a:gd name="T84" fmla="*/ 172 w 290"/>
              <a:gd name="T85" fmla="*/ 46 h 332"/>
              <a:gd name="T86" fmla="*/ 145 w 290"/>
              <a:gd name="T87" fmla="*/ 4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332">
                <a:moveTo>
                  <a:pt x="145" y="332"/>
                </a:moveTo>
                <a:lnTo>
                  <a:pt x="145" y="332"/>
                </a:lnTo>
                <a:lnTo>
                  <a:pt x="129" y="332"/>
                </a:lnTo>
                <a:lnTo>
                  <a:pt x="114" y="329"/>
                </a:lnTo>
                <a:lnTo>
                  <a:pt x="100" y="327"/>
                </a:lnTo>
                <a:lnTo>
                  <a:pt x="86" y="321"/>
                </a:lnTo>
                <a:lnTo>
                  <a:pt x="73" y="314"/>
                </a:lnTo>
                <a:lnTo>
                  <a:pt x="60" y="307"/>
                </a:lnTo>
                <a:lnTo>
                  <a:pt x="50" y="297"/>
                </a:lnTo>
                <a:lnTo>
                  <a:pt x="39" y="287"/>
                </a:lnTo>
                <a:lnTo>
                  <a:pt x="31" y="276"/>
                </a:lnTo>
                <a:lnTo>
                  <a:pt x="22" y="263"/>
                </a:lnTo>
                <a:lnTo>
                  <a:pt x="17" y="249"/>
                </a:lnTo>
                <a:lnTo>
                  <a:pt x="11" y="235"/>
                </a:lnTo>
                <a:lnTo>
                  <a:pt x="5" y="219"/>
                </a:lnTo>
                <a:lnTo>
                  <a:pt x="2" y="202"/>
                </a:lnTo>
                <a:lnTo>
                  <a:pt x="1" y="185"/>
                </a:lnTo>
                <a:lnTo>
                  <a:pt x="0" y="167"/>
                </a:lnTo>
                <a:lnTo>
                  <a:pt x="0" y="167"/>
                </a:lnTo>
                <a:lnTo>
                  <a:pt x="1" y="149"/>
                </a:lnTo>
                <a:lnTo>
                  <a:pt x="2" y="132"/>
                </a:lnTo>
                <a:lnTo>
                  <a:pt x="5" y="115"/>
                </a:lnTo>
                <a:lnTo>
                  <a:pt x="11" y="99"/>
                </a:lnTo>
                <a:lnTo>
                  <a:pt x="17" y="85"/>
                </a:lnTo>
                <a:lnTo>
                  <a:pt x="22" y="71"/>
                </a:lnTo>
                <a:lnTo>
                  <a:pt x="31" y="58"/>
                </a:lnTo>
                <a:lnTo>
                  <a:pt x="39" y="47"/>
                </a:lnTo>
                <a:lnTo>
                  <a:pt x="50" y="37"/>
                </a:lnTo>
                <a:lnTo>
                  <a:pt x="60" y="27"/>
                </a:lnTo>
                <a:lnTo>
                  <a:pt x="73" y="20"/>
                </a:lnTo>
                <a:lnTo>
                  <a:pt x="86" y="13"/>
                </a:lnTo>
                <a:lnTo>
                  <a:pt x="100" y="7"/>
                </a:lnTo>
                <a:lnTo>
                  <a:pt x="114" y="5"/>
                </a:lnTo>
                <a:lnTo>
                  <a:pt x="129" y="2"/>
                </a:lnTo>
                <a:lnTo>
                  <a:pt x="145" y="0"/>
                </a:lnTo>
                <a:lnTo>
                  <a:pt x="145" y="0"/>
                </a:lnTo>
                <a:lnTo>
                  <a:pt x="161" y="2"/>
                </a:lnTo>
                <a:lnTo>
                  <a:pt x="176" y="5"/>
                </a:lnTo>
                <a:lnTo>
                  <a:pt x="190" y="7"/>
                </a:lnTo>
                <a:lnTo>
                  <a:pt x="204" y="13"/>
                </a:lnTo>
                <a:lnTo>
                  <a:pt x="217" y="20"/>
                </a:lnTo>
                <a:lnTo>
                  <a:pt x="228" y="27"/>
                </a:lnTo>
                <a:lnTo>
                  <a:pt x="240" y="37"/>
                </a:lnTo>
                <a:lnTo>
                  <a:pt x="249" y="47"/>
                </a:lnTo>
                <a:lnTo>
                  <a:pt x="259" y="58"/>
                </a:lnTo>
                <a:lnTo>
                  <a:pt x="266" y="71"/>
                </a:lnTo>
                <a:lnTo>
                  <a:pt x="273" y="85"/>
                </a:lnTo>
                <a:lnTo>
                  <a:pt x="279" y="99"/>
                </a:lnTo>
                <a:lnTo>
                  <a:pt x="283" y="115"/>
                </a:lnTo>
                <a:lnTo>
                  <a:pt x="288" y="132"/>
                </a:lnTo>
                <a:lnTo>
                  <a:pt x="289" y="149"/>
                </a:lnTo>
                <a:lnTo>
                  <a:pt x="290" y="167"/>
                </a:lnTo>
                <a:lnTo>
                  <a:pt x="290" y="167"/>
                </a:lnTo>
                <a:lnTo>
                  <a:pt x="289" y="185"/>
                </a:lnTo>
                <a:lnTo>
                  <a:pt x="288" y="202"/>
                </a:lnTo>
                <a:lnTo>
                  <a:pt x="283" y="219"/>
                </a:lnTo>
                <a:lnTo>
                  <a:pt x="279" y="235"/>
                </a:lnTo>
                <a:lnTo>
                  <a:pt x="273" y="249"/>
                </a:lnTo>
                <a:lnTo>
                  <a:pt x="266" y="263"/>
                </a:lnTo>
                <a:lnTo>
                  <a:pt x="259" y="276"/>
                </a:lnTo>
                <a:lnTo>
                  <a:pt x="249" y="287"/>
                </a:lnTo>
                <a:lnTo>
                  <a:pt x="240" y="297"/>
                </a:lnTo>
                <a:lnTo>
                  <a:pt x="228" y="307"/>
                </a:lnTo>
                <a:lnTo>
                  <a:pt x="217" y="314"/>
                </a:lnTo>
                <a:lnTo>
                  <a:pt x="204" y="321"/>
                </a:lnTo>
                <a:lnTo>
                  <a:pt x="190" y="327"/>
                </a:lnTo>
                <a:lnTo>
                  <a:pt x="176" y="329"/>
                </a:lnTo>
                <a:lnTo>
                  <a:pt x="161" y="332"/>
                </a:lnTo>
                <a:lnTo>
                  <a:pt x="145" y="332"/>
                </a:lnTo>
                <a:lnTo>
                  <a:pt x="145" y="332"/>
                </a:lnTo>
                <a:close/>
                <a:moveTo>
                  <a:pt x="145" y="43"/>
                </a:moveTo>
                <a:lnTo>
                  <a:pt x="145" y="43"/>
                </a:lnTo>
                <a:lnTo>
                  <a:pt x="131" y="43"/>
                </a:lnTo>
                <a:lnTo>
                  <a:pt x="118" y="46"/>
                </a:lnTo>
                <a:lnTo>
                  <a:pt x="107" y="48"/>
                </a:lnTo>
                <a:lnTo>
                  <a:pt x="97" y="54"/>
                </a:lnTo>
                <a:lnTo>
                  <a:pt x="87" y="60"/>
                </a:lnTo>
                <a:lnTo>
                  <a:pt x="79" y="67"/>
                </a:lnTo>
                <a:lnTo>
                  <a:pt x="72" y="75"/>
                </a:lnTo>
                <a:lnTo>
                  <a:pt x="65" y="84"/>
                </a:lnTo>
                <a:lnTo>
                  <a:pt x="59" y="92"/>
                </a:lnTo>
                <a:lnTo>
                  <a:pt x="53" y="102"/>
                </a:lnTo>
                <a:lnTo>
                  <a:pt x="50" y="112"/>
                </a:lnTo>
                <a:lnTo>
                  <a:pt x="46" y="123"/>
                </a:lnTo>
                <a:lnTo>
                  <a:pt x="42" y="144"/>
                </a:lnTo>
                <a:lnTo>
                  <a:pt x="42" y="167"/>
                </a:lnTo>
                <a:lnTo>
                  <a:pt x="42" y="167"/>
                </a:lnTo>
                <a:lnTo>
                  <a:pt x="42" y="188"/>
                </a:lnTo>
                <a:lnTo>
                  <a:pt x="46" y="211"/>
                </a:lnTo>
                <a:lnTo>
                  <a:pt x="50" y="221"/>
                </a:lnTo>
                <a:lnTo>
                  <a:pt x="53" y="232"/>
                </a:lnTo>
                <a:lnTo>
                  <a:pt x="59" y="242"/>
                </a:lnTo>
                <a:lnTo>
                  <a:pt x="65" y="250"/>
                </a:lnTo>
                <a:lnTo>
                  <a:pt x="72" y="259"/>
                </a:lnTo>
                <a:lnTo>
                  <a:pt x="79" y="267"/>
                </a:lnTo>
                <a:lnTo>
                  <a:pt x="87" y="274"/>
                </a:lnTo>
                <a:lnTo>
                  <a:pt x="97" y="280"/>
                </a:lnTo>
                <a:lnTo>
                  <a:pt x="107" y="284"/>
                </a:lnTo>
                <a:lnTo>
                  <a:pt x="118" y="288"/>
                </a:lnTo>
                <a:lnTo>
                  <a:pt x="131" y="290"/>
                </a:lnTo>
                <a:lnTo>
                  <a:pt x="145" y="291"/>
                </a:lnTo>
                <a:lnTo>
                  <a:pt x="145" y="291"/>
                </a:lnTo>
                <a:lnTo>
                  <a:pt x="159" y="290"/>
                </a:lnTo>
                <a:lnTo>
                  <a:pt x="172" y="288"/>
                </a:lnTo>
                <a:lnTo>
                  <a:pt x="183" y="284"/>
                </a:lnTo>
                <a:lnTo>
                  <a:pt x="193" y="280"/>
                </a:lnTo>
                <a:lnTo>
                  <a:pt x="203" y="274"/>
                </a:lnTo>
                <a:lnTo>
                  <a:pt x="211" y="267"/>
                </a:lnTo>
                <a:lnTo>
                  <a:pt x="218" y="259"/>
                </a:lnTo>
                <a:lnTo>
                  <a:pt x="225" y="250"/>
                </a:lnTo>
                <a:lnTo>
                  <a:pt x="231" y="242"/>
                </a:lnTo>
                <a:lnTo>
                  <a:pt x="235" y="232"/>
                </a:lnTo>
                <a:lnTo>
                  <a:pt x="240" y="221"/>
                </a:lnTo>
                <a:lnTo>
                  <a:pt x="242" y="211"/>
                </a:lnTo>
                <a:lnTo>
                  <a:pt x="247" y="188"/>
                </a:lnTo>
                <a:lnTo>
                  <a:pt x="248" y="167"/>
                </a:lnTo>
                <a:lnTo>
                  <a:pt x="248" y="167"/>
                </a:lnTo>
                <a:lnTo>
                  <a:pt x="247" y="144"/>
                </a:lnTo>
                <a:lnTo>
                  <a:pt x="242" y="123"/>
                </a:lnTo>
                <a:lnTo>
                  <a:pt x="240" y="112"/>
                </a:lnTo>
                <a:lnTo>
                  <a:pt x="235" y="102"/>
                </a:lnTo>
                <a:lnTo>
                  <a:pt x="231" y="92"/>
                </a:lnTo>
                <a:lnTo>
                  <a:pt x="225" y="84"/>
                </a:lnTo>
                <a:lnTo>
                  <a:pt x="218" y="75"/>
                </a:lnTo>
                <a:lnTo>
                  <a:pt x="211" y="67"/>
                </a:lnTo>
                <a:lnTo>
                  <a:pt x="203" y="60"/>
                </a:lnTo>
                <a:lnTo>
                  <a:pt x="193" y="54"/>
                </a:lnTo>
                <a:lnTo>
                  <a:pt x="183" y="48"/>
                </a:lnTo>
                <a:lnTo>
                  <a:pt x="172" y="46"/>
                </a:lnTo>
                <a:lnTo>
                  <a:pt x="159" y="43"/>
                </a:lnTo>
                <a:lnTo>
                  <a:pt x="145" y="43"/>
                </a:lnTo>
                <a:lnTo>
                  <a:pt x="145" y="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4" name="Freeform 11">
            <a:extLst>
              <a:ext uri="{FF2B5EF4-FFF2-40B4-BE49-F238E27FC236}">
                <a16:creationId xmlns:a16="http://schemas.microsoft.com/office/drawing/2014/main" id="{F53AD2BC-8EA2-4A28-A845-C9FAA2BB5212}"/>
              </a:ext>
            </a:extLst>
          </p:cNvPr>
          <p:cNvSpPr>
            <a:spLocks/>
          </p:cNvSpPr>
          <p:nvPr/>
        </p:nvSpPr>
        <p:spPr bwMode="auto">
          <a:xfrm>
            <a:off x="7882042" y="1514041"/>
            <a:ext cx="572795" cy="572795"/>
          </a:xfrm>
          <a:custGeom>
            <a:avLst/>
            <a:gdLst>
              <a:gd name="T0" fmla="*/ 449 w 1079"/>
              <a:gd name="T1" fmla="*/ 1070 h 1079"/>
              <a:gd name="T2" fmla="*/ 308 w 1079"/>
              <a:gd name="T3" fmla="*/ 1027 h 1079"/>
              <a:gd name="T4" fmla="*/ 184 w 1079"/>
              <a:gd name="T5" fmla="*/ 945 h 1079"/>
              <a:gd name="T6" fmla="*/ 119 w 1079"/>
              <a:gd name="T7" fmla="*/ 876 h 1079"/>
              <a:gd name="T8" fmla="*/ 125 w 1079"/>
              <a:gd name="T9" fmla="*/ 850 h 1079"/>
              <a:gd name="T10" fmla="*/ 153 w 1079"/>
              <a:gd name="T11" fmla="*/ 853 h 1079"/>
              <a:gd name="T12" fmla="*/ 233 w 1079"/>
              <a:gd name="T13" fmla="*/ 931 h 1079"/>
              <a:gd name="T14" fmla="*/ 351 w 1079"/>
              <a:gd name="T15" fmla="*/ 1000 h 1079"/>
              <a:gd name="T16" fmla="*/ 485 w 1079"/>
              <a:gd name="T17" fmla="*/ 1034 h 1079"/>
              <a:gd name="T18" fmla="*/ 591 w 1079"/>
              <a:gd name="T19" fmla="*/ 1035 h 1079"/>
              <a:gd name="T20" fmla="*/ 711 w 1079"/>
              <a:gd name="T21" fmla="*/ 1007 h 1079"/>
              <a:gd name="T22" fmla="*/ 818 w 1079"/>
              <a:gd name="T23" fmla="*/ 952 h 1079"/>
              <a:gd name="T24" fmla="*/ 908 w 1079"/>
              <a:gd name="T25" fmla="*/ 874 h 1079"/>
              <a:gd name="T26" fmla="*/ 977 w 1079"/>
              <a:gd name="T27" fmla="*/ 777 h 1079"/>
              <a:gd name="T28" fmla="*/ 1023 w 1079"/>
              <a:gd name="T29" fmla="*/ 664 h 1079"/>
              <a:gd name="T30" fmla="*/ 1038 w 1079"/>
              <a:gd name="T31" fmla="*/ 539 h 1079"/>
              <a:gd name="T32" fmla="*/ 1027 w 1079"/>
              <a:gd name="T33" fmla="*/ 439 h 1079"/>
              <a:gd name="T34" fmla="*/ 989 w 1079"/>
              <a:gd name="T35" fmla="*/ 323 h 1079"/>
              <a:gd name="T36" fmla="*/ 924 w 1079"/>
              <a:gd name="T37" fmla="*/ 223 h 1079"/>
              <a:gd name="T38" fmla="*/ 838 w 1079"/>
              <a:gd name="T39" fmla="*/ 141 h 1079"/>
              <a:gd name="T40" fmla="*/ 733 w 1079"/>
              <a:gd name="T41" fmla="*/ 81 h 1079"/>
              <a:gd name="T42" fmla="*/ 616 w 1079"/>
              <a:gd name="T43" fmla="*/ 48 h 1079"/>
              <a:gd name="T44" fmla="*/ 514 w 1079"/>
              <a:gd name="T45" fmla="*/ 42 h 1079"/>
              <a:gd name="T46" fmla="*/ 393 w 1079"/>
              <a:gd name="T47" fmla="*/ 65 h 1079"/>
              <a:gd name="T48" fmla="*/ 283 w 1079"/>
              <a:gd name="T49" fmla="*/ 114 h 1079"/>
              <a:gd name="T50" fmla="*/ 188 w 1079"/>
              <a:gd name="T51" fmla="*/ 188 h 1079"/>
              <a:gd name="T52" fmla="*/ 115 w 1079"/>
              <a:gd name="T53" fmla="*/ 281 h 1079"/>
              <a:gd name="T54" fmla="*/ 65 w 1079"/>
              <a:gd name="T55" fmla="*/ 391 h 1079"/>
              <a:gd name="T56" fmla="*/ 43 w 1079"/>
              <a:gd name="T57" fmla="*/ 514 h 1079"/>
              <a:gd name="T58" fmla="*/ 53 w 1079"/>
              <a:gd name="T59" fmla="*/ 637 h 1079"/>
              <a:gd name="T60" fmla="*/ 109 w 1079"/>
              <a:gd name="T61" fmla="*/ 787 h 1079"/>
              <a:gd name="T62" fmla="*/ 106 w 1079"/>
              <a:gd name="T63" fmla="*/ 811 h 1079"/>
              <a:gd name="T64" fmla="*/ 85 w 1079"/>
              <a:gd name="T65" fmla="*/ 818 h 1079"/>
              <a:gd name="T66" fmla="*/ 55 w 1079"/>
              <a:gd name="T67" fmla="*/ 777 h 1079"/>
              <a:gd name="T68" fmla="*/ 6 w 1079"/>
              <a:gd name="T69" fmla="*/ 610 h 1079"/>
              <a:gd name="T70" fmla="*/ 3 w 1079"/>
              <a:gd name="T71" fmla="*/ 484 h 1079"/>
              <a:gd name="T72" fmla="*/ 34 w 1079"/>
              <a:gd name="T73" fmla="*/ 354 h 1079"/>
              <a:gd name="T74" fmla="*/ 94 w 1079"/>
              <a:gd name="T75" fmla="*/ 239 h 1079"/>
              <a:gd name="T76" fmla="*/ 178 w 1079"/>
              <a:gd name="T77" fmla="*/ 141 h 1079"/>
              <a:gd name="T78" fmla="*/ 283 w 1079"/>
              <a:gd name="T79" fmla="*/ 65 h 1079"/>
              <a:gd name="T80" fmla="*/ 406 w 1079"/>
              <a:gd name="T81" fmla="*/ 17 h 1079"/>
              <a:gd name="T82" fmla="*/ 540 w 1079"/>
              <a:gd name="T83" fmla="*/ 0 h 1079"/>
              <a:gd name="T84" fmla="*/ 648 w 1079"/>
              <a:gd name="T85" fmla="*/ 11 h 1079"/>
              <a:gd name="T86" fmla="*/ 774 w 1079"/>
              <a:gd name="T87" fmla="*/ 54 h 1079"/>
              <a:gd name="T88" fmla="*/ 883 w 1079"/>
              <a:gd name="T89" fmla="*/ 124 h 1079"/>
              <a:gd name="T90" fmla="*/ 972 w 1079"/>
              <a:gd name="T91" fmla="*/ 218 h 1079"/>
              <a:gd name="T92" fmla="*/ 1037 w 1079"/>
              <a:gd name="T93" fmla="*/ 330 h 1079"/>
              <a:gd name="T94" fmla="*/ 1073 w 1079"/>
              <a:gd name="T95" fmla="*/ 458 h 1079"/>
              <a:gd name="T96" fmla="*/ 1079 w 1079"/>
              <a:gd name="T97" fmla="*/ 568 h 1079"/>
              <a:gd name="T98" fmla="*/ 1055 w 1079"/>
              <a:gd name="T99" fmla="*/ 699 h 1079"/>
              <a:gd name="T100" fmla="*/ 1001 w 1079"/>
              <a:gd name="T101" fmla="*/ 819 h 1079"/>
              <a:gd name="T102" fmla="*/ 921 w 1079"/>
              <a:gd name="T103" fmla="*/ 921 h 1079"/>
              <a:gd name="T104" fmla="*/ 819 w 1079"/>
              <a:gd name="T105" fmla="*/ 1000 h 1079"/>
              <a:gd name="T106" fmla="*/ 701 w 1079"/>
              <a:gd name="T107" fmla="*/ 1055 h 1079"/>
              <a:gd name="T108" fmla="*/ 568 w 1079"/>
              <a:gd name="T109" fmla="*/ 1077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9" h="1079">
                <a:moveTo>
                  <a:pt x="540" y="1079"/>
                </a:moveTo>
                <a:lnTo>
                  <a:pt x="540" y="1079"/>
                </a:lnTo>
                <a:lnTo>
                  <a:pt x="510" y="1077"/>
                </a:lnTo>
                <a:lnTo>
                  <a:pt x="479" y="1075"/>
                </a:lnTo>
                <a:lnTo>
                  <a:pt x="449" y="1070"/>
                </a:lnTo>
                <a:lnTo>
                  <a:pt x="420" y="1065"/>
                </a:lnTo>
                <a:lnTo>
                  <a:pt x="391" y="1058"/>
                </a:lnTo>
                <a:lnTo>
                  <a:pt x="363" y="1049"/>
                </a:lnTo>
                <a:lnTo>
                  <a:pt x="335" y="1038"/>
                </a:lnTo>
                <a:lnTo>
                  <a:pt x="308" y="1027"/>
                </a:lnTo>
                <a:lnTo>
                  <a:pt x="281" y="1012"/>
                </a:lnTo>
                <a:lnTo>
                  <a:pt x="256" y="998"/>
                </a:lnTo>
                <a:lnTo>
                  <a:pt x="231" y="981"/>
                </a:lnTo>
                <a:lnTo>
                  <a:pt x="207" y="963"/>
                </a:lnTo>
                <a:lnTo>
                  <a:pt x="184" y="945"/>
                </a:lnTo>
                <a:lnTo>
                  <a:pt x="161" y="924"/>
                </a:lnTo>
                <a:lnTo>
                  <a:pt x="142" y="902"/>
                </a:lnTo>
                <a:lnTo>
                  <a:pt x="122" y="878"/>
                </a:lnTo>
                <a:lnTo>
                  <a:pt x="122" y="878"/>
                </a:lnTo>
                <a:lnTo>
                  <a:pt x="119" y="876"/>
                </a:lnTo>
                <a:lnTo>
                  <a:pt x="118" y="871"/>
                </a:lnTo>
                <a:lnTo>
                  <a:pt x="116" y="864"/>
                </a:lnTo>
                <a:lnTo>
                  <a:pt x="119" y="856"/>
                </a:lnTo>
                <a:lnTo>
                  <a:pt x="122" y="853"/>
                </a:lnTo>
                <a:lnTo>
                  <a:pt x="125" y="850"/>
                </a:lnTo>
                <a:lnTo>
                  <a:pt x="125" y="850"/>
                </a:lnTo>
                <a:lnTo>
                  <a:pt x="132" y="846"/>
                </a:lnTo>
                <a:lnTo>
                  <a:pt x="139" y="844"/>
                </a:lnTo>
                <a:lnTo>
                  <a:pt x="147" y="847"/>
                </a:lnTo>
                <a:lnTo>
                  <a:pt x="153" y="853"/>
                </a:lnTo>
                <a:lnTo>
                  <a:pt x="153" y="853"/>
                </a:lnTo>
                <a:lnTo>
                  <a:pt x="171" y="874"/>
                </a:lnTo>
                <a:lnTo>
                  <a:pt x="191" y="894"/>
                </a:lnTo>
                <a:lnTo>
                  <a:pt x="211" y="914"/>
                </a:lnTo>
                <a:lnTo>
                  <a:pt x="233" y="931"/>
                </a:lnTo>
                <a:lnTo>
                  <a:pt x="255" y="948"/>
                </a:lnTo>
                <a:lnTo>
                  <a:pt x="277" y="963"/>
                </a:lnTo>
                <a:lnTo>
                  <a:pt x="301" y="976"/>
                </a:lnTo>
                <a:lnTo>
                  <a:pt x="325" y="988"/>
                </a:lnTo>
                <a:lnTo>
                  <a:pt x="351" y="1000"/>
                </a:lnTo>
                <a:lnTo>
                  <a:pt x="376" y="1010"/>
                </a:lnTo>
                <a:lnTo>
                  <a:pt x="403" y="1018"/>
                </a:lnTo>
                <a:lnTo>
                  <a:pt x="430" y="1025"/>
                </a:lnTo>
                <a:lnTo>
                  <a:pt x="456" y="1031"/>
                </a:lnTo>
                <a:lnTo>
                  <a:pt x="485" y="1034"/>
                </a:lnTo>
                <a:lnTo>
                  <a:pt x="511" y="1036"/>
                </a:lnTo>
                <a:lnTo>
                  <a:pt x="540" y="1036"/>
                </a:lnTo>
                <a:lnTo>
                  <a:pt x="540" y="1036"/>
                </a:lnTo>
                <a:lnTo>
                  <a:pt x="565" y="1036"/>
                </a:lnTo>
                <a:lnTo>
                  <a:pt x="591" y="1035"/>
                </a:lnTo>
                <a:lnTo>
                  <a:pt x="616" y="1031"/>
                </a:lnTo>
                <a:lnTo>
                  <a:pt x="640" y="1027"/>
                </a:lnTo>
                <a:lnTo>
                  <a:pt x="664" y="1021"/>
                </a:lnTo>
                <a:lnTo>
                  <a:pt x="688" y="1015"/>
                </a:lnTo>
                <a:lnTo>
                  <a:pt x="711" y="1007"/>
                </a:lnTo>
                <a:lnTo>
                  <a:pt x="733" y="998"/>
                </a:lnTo>
                <a:lnTo>
                  <a:pt x="756" y="988"/>
                </a:lnTo>
                <a:lnTo>
                  <a:pt x="777" y="977"/>
                </a:lnTo>
                <a:lnTo>
                  <a:pt x="798" y="964"/>
                </a:lnTo>
                <a:lnTo>
                  <a:pt x="818" y="952"/>
                </a:lnTo>
                <a:lnTo>
                  <a:pt x="838" y="938"/>
                </a:lnTo>
                <a:lnTo>
                  <a:pt x="856" y="924"/>
                </a:lnTo>
                <a:lnTo>
                  <a:pt x="874" y="908"/>
                </a:lnTo>
                <a:lnTo>
                  <a:pt x="891" y="891"/>
                </a:lnTo>
                <a:lnTo>
                  <a:pt x="908" y="874"/>
                </a:lnTo>
                <a:lnTo>
                  <a:pt x="924" y="856"/>
                </a:lnTo>
                <a:lnTo>
                  <a:pt x="939" y="837"/>
                </a:lnTo>
                <a:lnTo>
                  <a:pt x="952" y="818"/>
                </a:lnTo>
                <a:lnTo>
                  <a:pt x="966" y="798"/>
                </a:lnTo>
                <a:lnTo>
                  <a:pt x="977" y="777"/>
                </a:lnTo>
                <a:lnTo>
                  <a:pt x="989" y="756"/>
                </a:lnTo>
                <a:lnTo>
                  <a:pt x="999" y="733"/>
                </a:lnTo>
                <a:lnTo>
                  <a:pt x="1007" y="710"/>
                </a:lnTo>
                <a:lnTo>
                  <a:pt x="1015" y="688"/>
                </a:lnTo>
                <a:lnTo>
                  <a:pt x="1023" y="664"/>
                </a:lnTo>
                <a:lnTo>
                  <a:pt x="1027" y="640"/>
                </a:lnTo>
                <a:lnTo>
                  <a:pt x="1032" y="616"/>
                </a:lnTo>
                <a:lnTo>
                  <a:pt x="1035" y="590"/>
                </a:lnTo>
                <a:lnTo>
                  <a:pt x="1037" y="565"/>
                </a:lnTo>
                <a:lnTo>
                  <a:pt x="1038" y="539"/>
                </a:lnTo>
                <a:lnTo>
                  <a:pt x="1038" y="539"/>
                </a:lnTo>
                <a:lnTo>
                  <a:pt x="1037" y="514"/>
                </a:lnTo>
                <a:lnTo>
                  <a:pt x="1035" y="489"/>
                </a:lnTo>
                <a:lnTo>
                  <a:pt x="1032" y="463"/>
                </a:lnTo>
                <a:lnTo>
                  <a:pt x="1027" y="439"/>
                </a:lnTo>
                <a:lnTo>
                  <a:pt x="1023" y="415"/>
                </a:lnTo>
                <a:lnTo>
                  <a:pt x="1015" y="391"/>
                </a:lnTo>
                <a:lnTo>
                  <a:pt x="1007" y="369"/>
                </a:lnTo>
                <a:lnTo>
                  <a:pt x="999" y="346"/>
                </a:lnTo>
                <a:lnTo>
                  <a:pt x="989" y="323"/>
                </a:lnTo>
                <a:lnTo>
                  <a:pt x="977" y="302"/>
                </a:lnTo>
                <a:lnTo>
                  <a:pt x="966" y="281"/>
                </a:lnTo>
                <a:lnTo>
                  <a:pt x="952" y="261"/>
                </a:lnTo>
                <a:lnTo>
                  <a:pt x="939" y="242"/>
                </a:lnTo>
                <a:lnTo>
                  <a:pt x="924" y="223"/>
                </a:lnTo>
                <a:lnTo>
                  <a:pt x="908" y="205"/>
                </a:lnTo>
                <a:lnTo>
                  <a:pt x="891" y="188"/>
                </a:lnTo>
                <a:lnTo>
                  <a:pt x="874" y="171"/>
                </a:lnTo>
                <a:lnTo>
                  <a:pt x="856" y="155"/>
                </a:lnTo>
                <a:lnTo>
                  <a:pt x="838" y="141"/>
                </a:lnTo>
                <a:lnTo>
                  <a:pt x="818" y="127"/>
                </a:lnTo>
                <a:lnTo>
                  <a:pt x="798" y="114"/>
                </a:lnTo>
                <a:lnTo>
                  <a:pt x="777" y="102"/>
                </a:lnTo>
                <a:lnTo>
                  <a:pt x="756" y="90"/>
                </a:lnTo>
                <a:lnTo>
                  <a:pt x="733" y="81"/>
                </a:lnTo>
                <a:lnTo>
                  <a:pt x="711" y="72"/>
                </a:lnTo>
                <a:lnTo>
                  <a:pt x="688" y="65"/>
                </a:lnTo>
                <a:lnTo>
                  <a:pt x="664" y="58"/>
                </a:lnTo>
                <a:lnTo>
                  <a:pt x="640" y="52"/>
                </a:lnTo>
                <a:lnTo>
                  <a:pt x="616" y="48"/>
                </a:lnTo>
                <a:lnTo>
                  <a:pt x="591" y="45"/>
                </a:lnTo>
                <a:lnTo>
                  <a:pt x="565" y="42"/>
                </a:lnTo>
                <a:lnTo>
                  <a:pt x="540" y="42"/>
                </a:lnTo>
                <a:lnTo>
                  <a:pt x="540" y="42"/>
                </a:lnTo>
                <a:lnTo>
                  <a:pt x="514" y="42"/>
                </a:lnTo>
                <a:lnTo>
                  <a:pt x="489" y="45"/>
                </a:lnTo>
                <a:lnTo>
                  <a:pt x="465" y="48"/>
                </a:lnTo>
                <a:lnTo>
                  <a:pt x="439" y="52"/>
                </a:lnTo>
                <a:lnTo>
                  <a:pt x="415" y="58"/>
                </a:lnTo>
                <a:lnTo>
                  <a:pt x="393" y="65"/>
                </a:lnTo>
                <a:lnTo>
                  <a:pt x="369" y="72"/>
                </a:lnTo>
                <a:lnTo>
                  <a:pt x="346" y="81"/>
                </a:lnTo>
                <a:lnTo>
                  <a:pt x="325" y="90"/>
                </a:lnTo>
                <a:lnTo>
                  <a:pt x="303" y="102"/>
                </a:lnTo>
                <a:lnTo>
                  <a:pt x="283" y="114"/>
                </a:lnTo>
                <a:lnTo>
                  <a:pt x="262" y="127"/>
                </a:lnTo>
                <a:lnTo>
                  <a:pt x="243" y="141"/>
                </a:lnTo>
                <a:lnTo>
                  <a:pt x="223" y="155"/>
                </a:lnTo>
                <a:lnTo>
                  <a:pt x="205" y="171"/>
                </a:lnTo>
                <a:lnTo>
                  <a:pt x="188" y="188"/>
                </a:lnTo>
                <a:lnTo>
                  <a:pt x="173" y="205"/>
                </a:lnTo>
                <a:lnTo>
                  <a:pt x="156" y="223"/>
                </a:lnTo>
                <a:lnTo>
                  <a:pt x="142" y="242"/>
                </a:lnTo>
                <a:lnTo>
                  <a:pt x="127" y="261"/>
                </a:lnTo>
                <a:lnTo>
                  <a:pt x="115" y="281"/>
                </a:lnTo>
                <a:lnTo>
                  <a:pt x="102" y="302"/>
                </a:lnTo>
                <a:lnTo>
                  <a:pt x="92" y="323"/>
                </a:lnTo>
                <a:lnTo>
                  <a:pt x="82" y="346"/>
                </a:lnTo>
                <a:lnTo>
                  <a:pt x="72" y="369"/>
                </a:lnTo>
                <a:lnTo>
                  <a:pt x="65" y="391"/>
                </a:lnTo>
                <a:lnTo>
                  <a:pt x="58" y="415"/>
                </a:lnTo>
                <a:lnTo>
                  <a:pt x="53" y="439"/>
                </a:lnTo>
                <a:lnTo>
                  <a:pt x="48" y="463"/>
                </a:lnTo>
                <a:lnTo>
                  <a:pt x="46" y="489"/>
                </a:lnTo>
                <a:lnTo>
                  <a:pt x="43" y="514"/>
                </a:lnTo>
                <a:lnTo>
                  <a:pt x="43" y="539"/>
                </a:lnTo>
                <a:lnTo>
                  <a:pt x="43" y="539"/>
                </a:lnTo>
                <a:lnTo>
                  <a:pt x="44" y="572"/>
                </a:lnTo>
                <a:lnTo>
                  <a:pt x="47" y="604"/>
                </a:lnTo>
                <a:lnTo>
                  <a:pt x="53" y="637"/>
                </a:lnTo>
                <a:lnTo>
                  <a:pt x="60" y="668"/>
                </a:lnTo>
                <a:lnTo>
                  <a:pt x="68" y="699"/>
                </a:lnTo>
                <a:lnTo>
                  <a:pt x="79" y="729"/>
                </a:lnTo>
                <a:lnTo>
                  <a:pt x="94" y="758"/>
                </a:lnTo>
                <a:lnTo>
                  <a:pt x="109" y="787"/>
                </a:lnTo>
                <a:lnTo>
                  <a:pt x="109" y="787"/>
                </a:lnTo>
                <a:lnTo>
                  <a:pt x="111" y="791"/>
                </a:lnTo>
                <a:lnTo>
                  <a:pt x="111" y="795"/>
                </a:lnTo>
                <a:lnTo>
                  <a:pt x="111" y="804"/>
                </a:lnTo>
                <a:lnTo>
                  <a:pt x="106" y="811"/>
                </a:lnTo>
                <a:lnTo>
                  <a:pt x="105" y="813"/>
                </a:lnTo>
                <a:lnTo>
                  <a:pt x="101" y="816"/>
                </a:lnTo>
                <a:lnTo>
                  <a:pt x="101" y="816"/>
                </a:lnTo>
                <a:lnTo>
                  <a:pt x="94" y="818"/>
                </a:lnTo>
                <a:lnTo>
                  <a:pt x="85" y="818"/>
                </a:lnTo>
                <a:lnTo>
                  <a:pt x="78" y="813"/>
                </a:lnTo>
                <a:lnTo>
                  <a:pt x="75" y="812"/>
                </a:lnTo>
                <a:lnTo>
                  <a:pt x="72" y="808"/>
                </a:lnTo>
                <a:lnTo>
                  <a:pt x="72" y="808"/>
                </a:lnTo>
                <a:lnTo>
                  <a:pt x="55" y="777"/>
                </a:lnTo>
                <a:lnTo>
                  <a:pt x="41" y="746"/>
                </a:lnTo>
                <a:lnTo>
                  <a:pt x="30" y="712"/>
                </a:lnTo>
                <a:lnTo>
                  <a:pt x="19" y="679"/>
                </a:lnTo>
                <a:lnTo>
                  <a:pt x="12" y="644"/>
                </a:lnTo>
                <a:lnTo>
                  <a:pt x="6" y="610"/>
                </a:lnTo>
                <a:lnTo>
                  <a:pt x="2" y="575"/>
                </a:lnTo>
                <a:lnTo>
                  <a:pt x="0" y="539"/>
                </a:lnTo>
                <a:lnTo>
                  <a:pt x="0" y="539"/>
                </a:lnTo>
                <a:lnTo>
                  <a:pt x="2" y="511"/>
                </a:lnTo>
                <a:lnTo>
                  <a:pt x="3" y="484"/>
                </a:lnTo>
                <a:lnTo>
                  <a:pt x="7" y="458"/>
                </a:lnTo>
                <a:lnTo>
                  <a:pt x="12" y="431"/>
                </a:lnTo>
                <a:lnTo>
                  <a:pt x="19" y="405"/>
                </a:lnTo>
                <a:lnTo>
                  <a:pt x="26" y="380"/>
                </a:lnTo>
                <a:lnTo>
                  <a:pt x="34" y="354"/>
                </a:lnTo>
                <a:lnTo>
                  <a:pt x="44" y="330"/>
                </a:lnTo>
                <a:lnTo>
                  <a:pt x="54" y="306"/>
                </a:lnTo>
                <a:lnTo>
                  <a:pt x="67" y="282"/>
                </a:lnTo>
                <a:lnTo>
                  <a:pt x="79" y="260"/>
                </a:lnTo>
                <a:lnTo>
                  <a:pt x="94" y="239"/>
                </a:lnTo>
                <a:lnTo>
                  <a:pt x="108" y="218"/>
                </a:lnTo>
                <a:lnTo>
                  <a:pt x="125" y="196"/>
                </a:lnTo>
                <a:lnTo>
                  <a:pt x="142" y="178"/>
                </a:lnTo>
                <a:lnTo>
                  <a:pt x="159" y="158"/>
                </a:lnTo>
                <a:lnTo>
                  <a:pt x="178" y="141"/>
                </a:lnTo>
                <a:lnTo>
                  <a:pt x="198" y="124"/>
                </a:lnTo>
                <a:lnTo>
                  <a:pt x="218" y="107"/>
                </a:lnTo>
                <a:lnTo>
                  <a:pt x="239" y="93"/>
                </a:lnTo>
                <a:lnTo>
                  <a:pt x="260" y="79"/>
                </a:lnTo>
                <a:lnTo>
                  <a:pt x="283" y="65"/>
                </a:lnTo>
                <a:lnTo>
                  <a:pt x="307" y="54"/>
                </a:lnTo>
                <a:lnTo>
                  <a:pt x="331" y="42"/>
                </a:lnTo>
                <a:lnTo>
                  <a:pt x="355" y="34"/>
                </a:lnTo>
                <a:lnTo>
                  <a:pt x="380" y="25"/>
                </a:lnTo>
                <a:lnTo>
                  <a:pt x="406" y="17"/>
                </a:lnTo>
                <a:lnTo>
                  <a:pt x="431" y="11"/>
                </a:lnTo>
                <a:lnTo>
                  <a:pt x="458" y="7"/>
                </a:lnTo>
                <a:lnTo>
                  <a:pt x="485" y="3"/>
                </a:lnTo>
                <a:lnTo>
                  <a:pt x="513" y="1"/>
                </a:lnTo>
                <a:lnTo>
                  <a:pt x="540" y="0"/>
                </a:lnTo>
                <a:lnTo>
                  <a:pt x="540" y="0"/>
                </a:lnTo>
                <a:lnTo>
                  <a:pt x="568" y="1"/>
                </a:lnTo>
                <a:lnTo>
                  <a:pt x="595" y="3"/>
                </a:lnTo>
                <a:lnTo>
                  <a:pt x="622" y="7"/>
                </a:lnTo>
                <a:lnTo>
                  <a:pt x="648" y="11"/>
                </a:lnTo>
                <a:lnTo>
                  <a:pt x="675" y="17"/>
                </a:lnTo>
                <a:lnTo>
                  <a:pt x="701" y="25"/>
                </a:lnTo>
                <a:lnTo>
                  <a:pt x="725" y="34"/>
                </a:lnTo>
                <a:lnTo>
                  <a:pt x="750" y="42"/>
                </a:lnTo>
                <a:lnTo>
                  <a:pt x="774" y="54"/>
                </a:lnTo>
                <a:lnTo>
                  <a:pt x="797" y="65"/>
                </a:lnTo>
                <a:lnTo>
                  <a:pt x="819" y="79"/>
                </a:lnTo>
                <a:lnTo>
                  <a:pt x="842" y="93"/>
                </a:lnTo>
                <a:lnTo>
                  <a:pt x="863" y="107"/>
                </a:lnTo>
                <a:lnTo>
                  <a:pt x="883" y="124"/>
                </a:lnTo>
                <a:lnTo>
                  <a:pt x="903" y="141"/>
                </a:lnTo>
                <a:lnTo>
                  <a:pt x="921" y="158"/>
                </a:lnTo>
                <a:lnTo>
                  <a:pt x="939" y="178"/>
                </a:lnTo>
                <a:lnTo>
                  <a:pt x="956" y="196"/>
                </a:lnTo>
                <a:lnTo>
                  <a:pt x="972" y="218"/>
                </a:lnTo>
                <a:lnTo>
                  <a:pt x="987" y="239"/>
                </a:lnTo>
                <a:lnTo>
                  <a:pt x="1001" y="260"/>
                </a:lnTo>
                <a:lnTo>
                  <a:pt x="1014" y="282"/>
                </a:lnTo>
                <a:lnTo>
                  <a:pt x="1025" y="306"/>
                </a:lnTo>
                <a:lnTo>
                  <a:pt x="1037" y="330"/>
                </a:lnTo>
                <a:lnTo>
                  <a:pt x="1047" y="354"/>
                </a:lnTo>
                <a:lnTo>
                  <a:pt x="1055" y="380"/>
                </a:lnTo>
                <a:lnTo>
                  <a:pt x="1062" y="405"/>
                </a:lnTo>
                <a:lnTo>
                  <a:pt x="1068" y="431"/>
                </a:lnTo>
                <a:lnTo>
                  <a:pt x="1073" y="458"/>
                </a:lnTo>
                <a:lnTo>
                  <a:pt x="1076" y="484"/>
                </a:lnTo>
                <a:lnTo>
                  <a:pt x="1079" y="511"/>
                </a:lnTo>
                <a:lnTo>
                  <a:pt x="1079" y="539"/>
                </a:lnTo>
                <a:lnTo>
                  <a:pt x="1079" y="539"/>
                </a:lnTo>
                <a:lnTo>
                  <a:pt x="1079" y="568"/>
                </a:lnTo>
                <a:lnTo>
                  <a:pt x="1076" y="595"/>
                </a:lnTo>
                <a:lnTo>
                  <a:pt x="1073" y="621"/>
                </a:lnTo>
                <a:lnTo>
                  <a:pt x="1068" y="648"/>
                </a:lnTo>
                <a:lnTo>
                  <a:pt x="1062" y="674"/>
                </a:lnTo>
                <a:lnTo>
                  <a:pt x="1055" y="699"/>
                </a:lnTo>
                <a:lnTo>
                  <a:pt x="1047" y="724"/>
                </a:lnTo>
                <a:lnTo>
                  <a:pt x="1037" y="750"/>
                </a:lnTo>
                <a:lnTo>
                  <a:pt x="1025" y="772"/>
                </a:lnTo>
                <a:lnTo>
                  <a:pt x="1014" y="796"/>
                </a:lnTo>
                <a:lnTo>
                  <a:pt x="1001" y="819"/>
                </a:lnTo>
                <a:lnTo>
                  <a:pt x="987" y="840"/>
                </a:lnTo>
                <a:lnTo>
                  <a:pt x="972" y="861"/>
                </a:lnTo>
                <a:lnTo>
                  <a:pt x="956" y="883"/>
                </a:lnTo>
                <a:lnTo>
                  <a:pt x="939" y="902"/>
                </a:lnTo>
                <a:lnTo>
                  <a:pt x="921" y="921"/>
                </a:lnTo>
                <a:lnTo>
                  <a:pt x="903" y="939"/>
                </a:lnTo>
                <a:lnTo>
                  <a:pt x="883" y="956"/>
                </a:lnTo>
                <a:lnTo>
                  <a:pt x="863" y="972"/>
                </a:lnTo>
                <a:lnTo>
                  <a:pt x="842" y="987"/>
                </a:lnTo>
                <a:lnTo>
                  <a:pt x="819" y="1000"/>
                </a:lnTo>
                <a:lnTo>
                  <a:pt x="797" y="1014"/>
                </a:lnTo>
                <a:lnTo>
                  <a:pt x="774" y="1025"/>
                </a:lnTo>
                <a:lnTo>
                  <a:pt x="750" y="1036"/>
                </a:lnTo>
                <a:lnTo>
                  <a:pt x="725" y="1046"/>
                </a:lnTo>
                <a:lnTo>
                  <a:pt x="701" y="1055"/>
                </a:lnTo>
                <a:lnTo>
                  <a:pt x="675" y="1062"/>
                </a:lnTo>
                <a:lnTo>
                  <a:pt x="648" y="1068"/>
                </a:lnTo>
                <a:lnTo>
                  <a:pt x="622" y="1072"/>
                </a:lnTo>
                <a:lnTo>
                  <a:pt x="595" y="1076"/>
                </a:lnTo>
                <a:lnTo>
                  <a:pt x="568" y="1077"/>
                </a:lnTo>
                <a:lnTo>
                  <a:pt x="540" y="1079"/>
                </a:lnTo>
                <a:lnTo>
                  <a:pt x="540" y="10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5" name="Freeform 12">
            <a:extLst>
              <a:ext uri="{FF2B5EF4-FFF2-40B4-BE49-F238E27FC236}">
                <a16:creationId xmlns:a16="http://schemas.microsoft.com/office/drawing/2014/main" id="{F1C6DD25-CBD5-4715-AA13-A191B95B9E61}"/>
              </a:ext>
            </a:extLst>
          </p:cNvPr>
          <p:cNvSpPr>
            <a:spLocks/>
          </p:cNvSpPr>
          <p:nvPr/>
        </p:nvSpPr>
        <p:spPr bwMode="auto">
          <a:xfrm>
            <a:off x="8069434" y="1701433"/>
            <a:ext cx="198010" cy="198010"/>
          </a:xfrm>
          <a:custGeom>
            <a:avLst/>
            <a:gdLst>
              <a:gd name="T0" fmla="*/ 174 w 373"/>
              <a:gd name="T1" fmla="*/ 373 h 373"/>
              <a:gd name="T2" fmla="*/ 137 w 373"/>
              <a:gd name="T3" fmla="*/ 366 h 373"/>
              <a:gd name="T4" fmla="*/ 102 w 373"/>
              <a:gd name="T5" fmla="*/ 353 h 373"/>
              <a:gd name="T6" fmla="*/ 86 w 373"/>
              <a:gd name="T7" fmla="*/ 343 h 373"/>
              <a:gd name="T8" fmla="*/ 81 w 373"/>
              <a:gd name="T9" fmla="*/ 325 h 373"/>
              <a:gd name="T10" fmla="*/ 84 w 373"/>
              <a:gd name="T11" fmla="*/ 318 h 373"/>
              <a:gd name="T12" fmla="*/ 96 w 373"/>
              <a:gd name="T13" fmla="*/ 308 h 373"/>
              <a:gd name="T14" fmla="*/ 112 w 373"/>
              <a:gd name="T15" fmla="*/ 311 h 373"/>
              <a:gd name="T16" fmla="*/ 149 w 373"/>
              <a:gd name="T17" fmla="*/ 326 h 373"/>
              <a:gd name="T18" fmla="*/ 187 w 373"/>
              <a:gd name="T19" fmla="*/ 332 h 373"/>
              <a:gd name="T20" fmla="*/ 230 w 373"/>
              <a:gd name="T21" fmla="*/ 325 h 373"/>
              <a:gd name="T22" fmla="*/ 269 w 373"/>
              <a:gd name="T23" fmla="*/ 306 h 373"/>
              <a:gd name="T24" fmla="*/ 300 w 373"/>
              <a:gd name="T25" fmla="*/ 278 h 373"/>
              <a:gd name="T26" fmla="*/ 321 w 373"/>
              <a:gd name="T27" fmla="*/ 243 h 373"/>
              <a:gd name="T28" fmla="*/ 331 w 373"/>
              <a:gd name="T29" fmla="*/ 202 h 373"/>
              <a:gd name="T30" fmla="*/ 331 w 373"/>
              <a:gd name="T31" fmla="*/ 172 h 373"/>
              <a:gd name="T32" fmla="*/ 321 w 373"/>
              <a:gd name="T33" fmla="*/ 130 h 373"/>
              <a:gd name="T34" fmla="*/ 300 w 373"/>
              <a:gd name="T35" fmla="*/ 95 h 373"/>
              <a:gd name="T36" fmla="*/ 269 w 373"/>
              <a:gd name="T37" fmla="*/ 66 h 373"/>
              <a:gd name="T38" fmla="*/ 230 w 373"/>
              <a:gd name="T39" fmla="*/ 48 h 373"/>
              <a:gd name="T40" fmla="*/ 187 w 373"/>
              <a:gd name="T41" fmla="*/ 41 h 373"/>
              <a:gd name="T42" fmla="*/ 158 w 373"/>
              <a:gd name="T43" fmla="*/ 44 h 373"/>
              <a:gd name="T44" fmla="*/ 118 w 373"/>
              <a:gd name="T45" fmla="*/ 59 h 373"/>
              <a:gd name="T46" fmla="*/ 85 w 373"/>
              <a:gd name="T47" fmla="*/ 83 h 373"/>
              <a:gd name="T48" fmla="*/ 60 w 373"/>
              <a:gd name="T49" fmla="*/ 117 h 373"/>
              <a:gd name="T50" fmla="*/ 46 w 373"/>
              <a:gd name="T51" fmla="*/ 157 h 373"/>
              <a:gd name="T52" fmla="*/ 41 w 373"/>
              <a:gd name="T53" fmla="*/ 186 h 373"/>
              <a:gd name="T54" fmla="*/ 51 w 373"/>
              <a:gd name="T55" fmla="*/ 240 h 373"/>
              <a:gd name="T56" fmla="*/ 61 w 373"/>
              <a:gd name="T57" fmla="*/ 260 h 373"/>
              <a:gd name="T58" fmla="*/ 57 w 373"/>
              <a:gd name="T59" fmla="*/ 278 h 373"/>
              <a:gd name="T60" fmla="*/ 51 w 373"/>
              <a:gd name="T61" fmla="*/ 284 h 373"/>
              <a:gd name="T62" fmla="*/ 29 w 373"/>
              <a:gd name="T63" fmla="*/ 282 h 373"/>
              <a:gd name="T64" fmla="*/ 23 w 373"/>
              <a:gd name="T65" fmla="*/ 275 h 373"/>
              <a:gd name="T66" fmla="*/ 2 w 373"/>
              <a:gd name="T67" fmla="*/ 210 h 373"/>
              <a:gd name="T68" fmla="*/ 2 w 373"/>
              <a:gd name="T69" fmla="*/ 168 h 373"/>
              <a:gd name="T70" fmla="*/ 14 w 373"/>
              <a:gd name="T71" fmla="*/ 114 h 373"/>
              <a:gd name="T72" fmla="*/ 43 w 373"/>
              <a:gd name="T73" fmla="*/ 68 h 373"/>
              <a:gd name="T74" fmla="*/ 82 w 373"/>
              <a:gd name="T75" fmla="*/ 33 h 373"/>
              <a:gd name="T76" fmla="*/ 132 w 373"/>
              <a:gd name="T77" fmla="*/ 9 h 373"/>
              <a:gd name="T78" fmla="*/ 187 w 373"/>
              <a:gd name="T79" fmla="*/ 0 h 373"/>
              <a:gd name="T80" fmla="*/ 225 w 373"/>
              <a:gd name="T81" fmla="*/ 4 h 373"/>
              <a:gd name="T82" fmla="*/ 276 w 373"/>
              <a:gd name="T83" fmla="*/ 23 h 373"/>
              <a:gd name="T84" fmla="*/ 319 w 373"/>
              <a:gd name="T85" fmla="*/ 55 h 373"/>
              <a:gd name="T86" fmla="*/ 350 w 373"/>
              <a:gd name="T87" fmla="*/ 98 h 373"/>
              <a:gd name="T88" fmla="*/ 370 w 373"/>
              <a:gd name="T89" fmla="*/ 148 h 373"/>
              <a:gd name="T90" fmla="*/ 373 w 373"/>
              <a:gd name="T91" fmla="*/ 186 h 373"/>
              <a:gd name="T92" fmla="*/ 365 w 373"/>
              <a:gd name="T93" fmla="*/ 242 h 373"/>
              <a:gd name="T94" fmla="*/ 342 w 373"/>
              <a:gd name="T95" fmla="*/ 291 h 373"/>
              <a:gd name="T96" fmla="*/ 305 w 373"/>
              <a:gd name="T97" fmla="*/ 330 h 373"/>
              <a:gd name="T98" fmla="*/ 260 w 373"/>
              <a:gd name="T99" fmla="*/ 359 h 373"/>
              <a:gd name="T100" fmla="*/ 206 w 373"/>
              <a:gd name="T101"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3" h="373">
                <a:moveTo>
                  <a:pt x="187" y="373"/>
                </a:moveTo>
                <a:lnTo>
                  <a:pt x="187" y="373"/>
                </a:lnTo>
                <a:lnTo>
                  <a:pt x="174" y="373"/>
                </a:lnTo>
                <a:lnTo>
                  <a:pt x="161" y="371"/>
                </a:lnTo>
                <a:lnTo>
                  <a:pt x="149" y="369"/>
                </a:lnTo>
                <a:lnTo>
                  <a:pt x="137" y="366"/>
                </a:lnTo>
                <a:lnTo>
                  <a:pt x="125" y="363"/>
                </a:lnTo>
                <a:lnTo>
                  <a:pt x="113" y="357"/>
                </a:lnTo>
                <a:lnTo>
                  <a:pt x="102" y="353"/>
                </a:lnTo>
                <a:lnTo>
                  <a:pt x="91" y="346"/>
                </a:lnTo>
                <a:lnTo>
                  <a:pt x="91" y="346"/>
                </a:lnTo>
                <a:lnTo>
                  <a:pt x="86" y="343"/>
                </a:lnTo>
                <a:lnTo>
                  <a:pt x="84" y="340"/>
                </a:lnTo>
                <a:lnTo>
                  <a:pt x="81" y="333"/>
                </a:lnTo>
                <a:lnTo>
                  <a:pt x="81" y="325"/>
                </a:lnTo>
                <a:lnTo>
                  <a:pt x="81" y="322"/>
                </a:lnTo>
                <a:lnTo>
                  <a:pt x="84" y="318"/>
                </a:lnTo>
                <a:lnTo>
                  <a:pt x="84" y="318"/>
                </a:lnTo>
                <a:lnTo>
                  <a:pt x="86" y="315"/>
                </a:lnTo>
                <a:lnTo>
                  <a:pt x="89" y="312"/>
                </a:lnTo>
                <a:lnTo>
                  <a:pt x="96" y="308"/>
                </a:lnTo>
                <a:lnTo>
                  <a:pt x="103" y="308"/>
                </a:lnTo>
                <a:lnTo>
                  <a:pt x="108" y="309"/>
                </a:lnTo>
                <a:lnTo>
                  <a:pt x="112" y="311"/>
                </a:lnTo>
                <a:lnTo>
                  <a:pt x="112" y="311"/>
                </a:lnTo>
                <a:lnTo>
                  <a:pt x="129" y="319"/>
                </a:lnTo>
                <a:lnTo>
                  <a:pt x="149" y="326"/>
                </a:lnTo>
                <a:lnTo>
                  <a:pt x="167" y="330"/>
                </a:lnTo>
                <a:lnTo>
                  <a:pt x="187" y="332"/>
                </a:lnTo>
                <a:lnTo>
                  <a:pt x="187" y="332"/>
                </a:lnTo>
                <a:lnTo>
                  <a:pt x="202" y="330"/>
                </a:lnTo>
                <a:lnTo>
                  <a:pt x="216" y="329"/>
                </a:lnTo>
                <a:lnTo>
                  <a:pt x="230" y="325"/>
                </a:lnTo>
                <a:lnTo>
                  <a:pt x="243" y="321"/>
                </a:lnTo>
                <a:lnTo>
                  <a:pt x="256" y="314"/>
                </a:lnTo>
                <a:lnTo>
                  <a:pt x="269" y="306"/>
                </a:lnTo>
                <a:lnTo>
                  <a:pt x="280" y="298"/>
                </a:lnTo>
                <a:lnTo>
                  <a:pt x="290" y="290"/>
                </a:lnTo>
                <a:lnTo>
                  <a:pt x="300" y="278"/>
                </a:lnTo>
                <a:lnTo>
                  <a:pt x="307" y="268"/>
                </a:lnTo>
                <a:lnTo>
                  <a:pt x="315" y="256"/>
                </a:lnTo>
                <a:lnTo>
                  <a:pt x="321" y="243"/>
                </a:lnTo>
                <a:lnTo>
                  <a:pt x="325" y="230"/>
                </a:lnTo>
                <a:lnTo>
                  <a:pt x="329" y="216"/>
                </a:lnTo>
                <a:lnTo>
                  <a:pt x="331" y="202"/>
                </a:lnTo>
                <a:lnTo>
                  <a:pt x="332" y="186"/>
                </a:lnTo>
                <a:lnTo>
                  <a:pt x="332" y="186"/>
                </a:lnTo>
                <a:lnTo>
                  <a:pt x="331" y="172"/>
                </a:lnTo>
                <a:lnTo>
                  <a:pt x="329" y="157"/>
                </a:lnTo>
                <a:lnTo>
                  <a:pt x="325" y="144"/>
                </a:lnTo>
                <a:lnTo>
                  <a:pt x="321" y="130"/>
                </a:lnTo>
                <a:lnTo>
                  <a:pt x="315" y="117"/>
                </a:lnTo>
                <a:lnTo>
                  <a:pt x="307" y="106"/>
                </a:lnTo>
                <a:lnTo>
                  <a:pt x="300" y="95"/>
                </a:lnTo>
                <a:lnTo>
                  <a:pt x="290" y="83"/>
                </a:lnTo>
                <a:lnTo>
                  <a:pt x="280" y="75"/>
                </a:lnTo>
                <a:lnTo>
                  <a:pt x="269" y="66"/>
                </a:lnTo>
                <a:lnTo>
                  <a:pt x="256" y="59"/>
                </a:lnTo>
                <a:lnTo>
                  <a:pt x="243" y="52"/>
                </a:lnTo>
                <a:lnTo>
                  <a:pt x="230" y="48"/>
                </a:lnTo>
                <a:lnTo>
                  <a:pt x="216" y="44"/>
                </a:lnTo>
                <a:lnTo>
                  <a:pt x="202" y="42"/>
                </a:lnTo>
                <a:lnTo>
                  <a:pt x="187" y="41"/>
                </a:lnTo>
                <a:lnTo>
                  <a:pt x="187" y="41"/>
                </a:lnTo>
                <a:lnTo>
                  <a:pt x="173" y="42"/>
                </a:lnTo>
                <a:lnTo>
                  <a:pt x="158" y="44"/>
                </a:lnTo>
                <a:lnTo>
                  <a:pt x="144" y="48"/>
                </a:lnTo>
                <a:lnTo>
                  <a:pt x="130" y="52"/>
                </a:lnTo>
                <a:lnTo>
                  <a:pt x="118" y="59"/>
                </a:lnTo>
                <a:lnTo>
                  <a:pt x="106" y="66"/>
                </a:lnTo>
                <a:lnTo>
                  <a:pt x="95" y="75"/>
                </a:lnTo>
                <a:lnTo>
                  <a:pt x="85" y="83"/>
                </a:lnTo>
                <a:lnTo>
                  <a:pt x="75" y="95"/>
                </a:lnTo>
                <a:lnTo>
                  <a:pt x="67" y="106"/>
                </a:lnTo>
                <a:lnTo>
                  <a:pt x="60" y="117"/>
                </a:lnTo>
                <a:lnTo>
                  <a:pt x="54" y="130"/>
                </a:lnTo>
                <a:lnTo>
                  <a:pt x="48" y="144"/>
                </a:lnTo>
                <a:lnTo>
                  <a:pt x="46" y="157"/>
                </a:lnTo>
                <a:lnTo>
                  <a:pt x="43" y="172"/>
                </a:lnTo>
                <a:lnTo>
                  <a:pt x="41" y="186"/>
                </a:lnTo>
                <a:lnTo>
                  <a:pt x="41" y="186"/>
                </a:lnTo>
                <a:lnTo>
                  <a:pt x="43" y="205"/>
                </a:lnTo>
                <a:lnTo>
                  <a:pt x="47" y="222"/>
                </a:lnTo>
                <a:lnTo>
                  <a:pt x="51" y="240"/>
                </a:lnTo>
                <a:lnTo>
                  <a:pt x="60" y="256"/>
                </a:lnTo>
                <a:lnTo>
                  <a:pt x="60" y="256"/>
                </a:lnTo>
                <a:lnTo>
                  <a:pt x="61" y="260"/>
                </a:lnTo>
                <a:lnTo>
                  <a:pt x="62" y="264"/>
                </a:lnTo>
                <a:lnTo>
                  <a:pt x="61" y="271"/>
                </a:lnTo>
                <a:lnTo>
                  <a:pt x="57" y="278"/>
                </a:lnTo>
                <a:lnTo>
                  <a:pt x="54" y="281"/>
                </a:lnTo>
                <a:lnTo>
                  <a:pt x="51" y="284"/>
                </a:lnTo>
                <a:lnTo>
                  <a:pt x="51" y="284"/>
                </a:lnTo>
                <a:lnTo>
                  <a:pt x="43" y="287"/>
                </a:lnTo>
                <a:lnTo>
                  <a:pt x="36" y="285"/>
                </a:lnTo>
                <a:lnTo>
                  <a:pt x="29" y="282"/>
                </a:lnTo>
                <a:lnTo>
                  <a:pt x="26" y="280"/>
                </a:lnTo>
                <a:lnTo>
                  <a:pt x="23" y="275"/>
                </a:lnTo>
                <a:lnTo>
                  <a:pt x="23" y="275"/>
                </a:lnTo>
                <a:lnTo>
                  <a:pt x="13" y="254"/>
                </a:lnTo>
                <a:lnTo>
                  <a:pt x="6" y="233"/>
                </a:lnTo>
                <a:lnTo>
                  <a:pt x="2" y="210"/>
                </a:lnTo>
                <a:lnTo>
                  <a:pt x="0" y="186"/>
                </a:lnTo>
                <a:lnTo>
                  <a:pt x="0" y="186"/>
                </a:lnTo>
                <a:lnTo>
                  <a:pt x="2" y="168"/>
                </a:lnTo>
                <a:lnTo>
                  <a:pt x="5" y="148"/>
                </a:lnTo>
                <a:lnTo>
                  <a:pt x="9" y="131"/>
                </a:lnTo>
                <a:lnTo>
                  <a:pt x="14" y="114"/>
                </a:lnTo>
                <a:lnTo>
                  <a:pt x="23" y="98"/>
                </a:lnTo>
                <a:lnTo>
                  <a:pt x="33" y="82"/>
                </a:lnTo>
                <a:lnTo>
                  <a:pt x="43" y="68"/>
                </a:lnTo>
                <a:lnTo>
                  <a:pt x="55" y="55"/>
                </a:lnTo>
                <a:lnTo>
                  <a:pt x="68" y="42"/>
                </a:lnTo>
                <a:lnTo>
                  <a:pt x="82" y="33"/>
                </a:lnTo>
                <a:lnTo>
                  <a:pt x="98" y="23"/>
                </a:lnTo>
                <a:lnTo>
                  <a:pt x="115" y="14"/>
                </a:lnTo>
                <a:lnTo>
                  <a:pt x="132" y="9"/>
                </a:lnTo>
                <a:lnTo>
                  <a:pt x="150" y="4"/>
                </a:lnTo>
                <a:lnTo>
                  <a:pt x="168" y="1"/>
                </a:lnTo>
                <a:lnTo>
                  <a:pt x="187" y="0"/>
                </a:lnTo>
                <a:lnTo>
                  <a:pt x="187" y="0"/>
                </a:lnTo>
                <a:lnTo>
                  <a:pt x="206" y="1"/>
                </a:lnTo>
                <a:lnTo>
                  <a:pt x="225" y="4"/>
                </a:lnTo>
                <a:lnTo>
                  <a:pt x="242" y="9"/>
                </a:lnTo>
                <a:lnTo>
                  <a:pt x="260" y="14"/>
                </a:lnTo>
                <a:lnTo>
                  <a:pt x="276" y="23"/>
                </a:lnTo>
                <a:lnTo>
                  <a:pt x="291" y="33"/>
                </a:lnTo>
                <a:lnTo>
                  <a:pt x="305" y="42"/>
                </a:lnTo>
                <a:lnTo>
                  <a:pt x="319" y="55"/>
                </a:lnTo>
                <a:lnTo>
                  <a:pt x="331" y="68"/>
                </a:lnTo>
                <a:lnTo>
                  <a:pt x="342" y="82"/>
                </a:lnTo>
                <a:lnTo>
                  <a:pt x="350" y="98"/>
                </a:lnTo>
                <a:lnTo>
                  <a:pt x="359" y="114"/>
                </a:lnTo>
                <a:lnTo>
                  <a:pt x="365" y="131"/>
                </a:lnTo>
                <a:lnTo>
                  <a:pt x="370" y="148"/>
                </a:lnTo>
                <a:lnTo>
                  <a:pt x="373" y="168"/>
                </a:lnTo>
                <a:lnTo>
                  <a:pt x="373" y="186"/>
                </a:lnTo>
                <a:lnTo>
                  <a:pt x="373" y="186"/>
                </a:lnTo>
                <a:lnTo>
                  <a:pt x="373" y="206"/>
                </a:lnTo>
                <a:lnTo>
                  <a:pt x="370" y="225"/>
                </a:lnTo>
                <a:lnTo>
                  <a:pt x="365" y="242"/>
                </a:lnTo>
                <a:lnTo>
                  <a:pt x="359" y="258"/>
                </a:lnTo>
                <a:lnTo>
                  <a:pt x="350" y="275"/>
                </a:lnTo>
                <a:lnTo>
                  <a:pt x="342" y="291"/>
                </a:lnTo>
                <a:lnTo>
                  <a:pt x="331" y="305"/>
                </a:lnTo>
                <a:lnTo>
                  <a:pt x="319" y="318"/>
                </a:lnTo>
                <a:lnTo>
                  <a:pt x="305" y="330"/>
                </a:lnTo>
                <a:lnTo>
                  <a:pt x="291" y="342"/>
                </a:lnTo>
                <a:lnTo>
                  <a:pt x="276" y="350"/>
                </a:lnTo>
                <a:lnTo>
                  <a:pt x="260" y="359"/>
                </a:lnTo>
                <a:lnTo>
                  <a:pt x="242" y="364"/>
                </a:lnTo>
                <a:lnTo>
                  <a:pt x="225" y="370"/>
                </a:lnTo>
                <a:lnTo>
                  <a:pt x="206" y="373"/>
                </a:lnTo>
                <a:lnTo>
                  <a:pt x="187" y="373"/>
                </a:lnTo>
                <a:lnTo>
                  <a:pt x="187" y="3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6" name="Freeform 13">
            <a:extLst>
              <a:ext uri="{FF2B5EF4-FFF2-40B4-BE49-F238E27FC236}">
                <a16:creationId xmlns:a16="http://schemas.microsoft.com/office/drawing/2014/main" id="{531FF1D9-7E96-47C9-8934-5DB01E81C30B}"/>
              </a:ext>
            </a:extLst>
          </p:cNvPr>
          <p:cNvSpPr>
            <a:spLocks/>
          </p:cNvSpPr>
          <p:nvPr/>
        </p:nvSpPr>
        <p:spPr bwMode="auto">
          <a:xfrm>
            <a:off x="7970695" y="1602694"/>
            <a:ext cx="396551" cy="395489"/>
          </a:xfrm>
          <a:custGeom>
            <a:avLst/>
            <a:gdLst>
              <a:gd name="T0" fmla="*/ 335 w 747"/>
              <a:gd name="T1" fmla="*/ 744 h 745"/>
              <a:gd name="T2" fmla="*/ 261 w 747"/>
              <a:gd name="T3" fmla="*/ 728 h 745"/>
              <a:gd name="T4" fmla="*/ 192 w 747"/>
              <a:gd name="T5" fmla="*/ 699 h 745"/>
              <a:gd name="T6" fmla="*/ 130 w 747"/>
              <a:gd name="T7" fmla="*/ 656 h 745"/>
              <a:gd name="T8" fmla="*/ 100 w 747"/>
              <a:gd name="T9" fmla="*/ 627 h 745"/>
              <a:gd name="T10" fmla="*/ 100 w 747"/>
              <a:gd name="T11" fmla="*/ 603 h 745"/>
              <a:gd name="T12" fmla="*/ 110 w 747"/>
              <a:gd name="T13" fmla="*/ 596 h 745"/>
              <a:gd name="T14" fmla="*/ 133 w 747"/>
              <a:gd name="T15" fmla="*/ 601 h 745"/>
              <a:gd name="T16" fmla="*/ 171 w 747"/>
              <a:gd name="T17" fmla="*/ 635 h 745"/>
              <a:gd name="T18" fmla="*/ 227 w 747"/>
              <a:gd name="T19" fmla="*/ 670 h 745"/>
              <a:gd name="T20" fmla="*/ 289 w 747"/>
              <a:gd name="T21" fmla="*/ 694 h 745"/>
              <a:gd name="T22" fmla="*/ 356 w 747"/>
              <a:gd name="T23" fmla="*/ 704 h 745"/>
              <a:gd name="T24" fmla="*/ 407 w 747"/>
              <a:gd name="T25" fmla="*/ 703 h 745"/>
              <a:gd name="T26" fmla="*/ 531 w 747"/>
              <a:gd name="T27" fmla="*/ 665 h 745"/>
              <a:gd name="T28" fmla="*/ 628 w 747"/>
              <a:gd name="T29" fmla="*/ 583 h 745"/>
              <a:gd name="T30" fmla="*/ 690 w 747"/>
              <a:gd name="T31" fmla="*/ 471 h 745"/>
              <a:gd name="T32" fmla="*/ 704 w 747"/>
              <a:gd name="T33" fmla="*/ 372 h 745"/>
              <a:gd name="T34" fmla="*/ 697 w 747"/>
              <a:gd name="T35" fmla="*/ 306 h 745"/>
              <a:gd name="T36" fmla="*/ 648 w 747"/>
              <a:gd name="T37" fmla="*/ 187 h 745"/>
              <a:gd name="T38" fmla="*/ 559 w 747"/>
              <a:gd name="T39" fmla="*/ 97 h 745"/>
              <a:gd name="T40" fmla="*/ 440 w 747"/>
              <a:gd name="T41" fmla="*/ 48 h 745"/>
              <a:gd name="T42" fmla="*/ 373 w 747"/>
              <a:gd name="T43" fmla="*/ 41 h 745"/>
              <a:gd name="T44" fmla="*/ 274 w 747"/>
              <a:gd name="T45" fmla="*/ 56 h 745"/>
              <a:gd name="T46" fmla="*/ 162 w 747"/>
              <a:gd name="T47" fmla="*/ 117 h 745"/>
              <a:gd name="T48" fmla="*/ 82 w 747"/>
              <a:gd name="T49" fmla="*/ 214 h 745"/>
              <a:gd name="T50" fmla="*/ 44 w 747"/>
              <a:gd name="T51" fmla="*/ 339 h 745"/>
              <a:gd name="T52" fmla="*/ 42 w 747"/>
              <a:gd name="T53" fmla="*/ 395 h 745"/>
              <a:gd name="T54" fmla="*/ 59 w 747"/>
              <a:gd name="T55" fmla="*/ 480 h 745"/>
              <a:gd name="T56" fmla="*/ 86 w 747"/>
              <a:gd name="T57" fmla="*/ 539 h 745"/>
              <a:gd name="T58" fmla="*/ 85 w 747"/>
              <a:gd name="T59" fmla="*/ 562 h 745"/>
              <a:gd name="T60" fmla="*/ 75 w 747"/>
              <a:gd name="T61" fmla="*/ 569 h 745"/>
              <a:gd name="T62" fmla="*/ 52 w 747"/>
              <a:gd name="T63" fmla="*/ 563 h 745"/>
              <a:gd name="T64" fmla="*/ 28 w 747"/>
              <a:gd name="T65" fmla="*/ 515 h 745"/>
              <a:gd name="T66" fmla="*/ 3 w 747"/>
              <a:gd name="T67" fmla="*/ 422 h 745"/>
              <a:gd name="T68" fmla="*/ 0 w 747"/>
              <a:gd name="T69" fmla="*/ 354 h 745"/>
              <a:gd name="T70" fmla="*/ 11 w 747"/>
              <a:gd name="T71" fmla="*/ 279 h 745"/>
              <a:gd name="T72" fmla="*/ 37 w 747"/>
              <a:gd name="T73" fmla="*/ 211 h 745"/>
              <a:gd name="T74" fmla="*/ 75 w 747"/>
              <a:gd name="T75" fmla="*/ 149 h 745"/>
              <a:gd name="T76" fmla="*/ 123 w 747"/>
              <a:gd name="T77" fmla="*/ 97 h 745"/>
              <a:gd name="T78" fmla="*/ 179 w 747"/>
              <a:gd name="T79" fmla="*/ 53 h 745"/>
              <a:gd name="T80" fmla="*/ 244 w 747"/>
              <a:gd name="T81" fmla="*/ 22 h 745"/>
              <a:gd name="T82" fmla="*/ 316 w 747"/>
              <a:gd name="T83" fmla="*/ 4 h 745"/>
              <a:gd name="T84" fmla="*/ 373 w 747"/>
              <a:gd name="T85" fmla="*/ 0 h 745"/>
              <a:gd name="T86" fmla="*/ 448 w 747"/>
              <a:gd name="T87" fmla="*/ 7 h 745"/>
              <a:gd name="T88" fmla="*/ 518 w 747"/>
              <a:gd name="T89" fmla="*/ 29 h 745"/>
              <a:gd name="T90" fmla="*/ 582 w 747"/>
              <a:gd name="T91" fmla="*/ 63 h 745"/>
              <a:gd name="T92" fmla="*/ 637 w 747"/>
              <a:gd name="T93" fmla="*/ 108 h 745"/>
              <a:gd name="T94" fmla="*/ 682 w 747"/>
              <a:gd name="T95" fmla="*/ 163 h 745"/>
              <a:gd name="T96" fmla="*/ 717 w 747"/>
              <a:gd name="T97" fmla="*/ 227 h 745"/>
              <a:gd name="T98" fmla="*/ 738 w 747"/>
              <a:gd name="T99" fmla="*/ 298 h 745"/>
              <a:gd name="T100" fmla="*/ 747 w 747"/>
              <a:gd name="T101" fmla="*/ 372 h 745"/>
              <a:gd name="T102" fmla="*/ 741 w 747"/>
              <a:gd name="T103" fmla="*/ 429 h 745"/>
              <a:gd name="T104" fmla="*/ 723 w 747"/>
              <a:gd name="T105" fmla="*/ 501 h 745"/>
              <a:gd name="T106" fmla="*/ 692 w 747"/>
              <a:gd name="T107" fmla="*/ 566 h 745"/>
              <a:gd name="T108" fmla="*/ 649 w 747"/>
              <a:gd name="T109" fmla="*/ 624 h 745"/>
              <a:gd name="T110" fmla="*/ 596 w 747"/>
              <a:gd name="T111" fmla="*/ 672 h 745"/>
              <a:gd name="T112" fmla="*/ 535 w 747"/>
              <a:gd name="T113" fmla="*/ 709 h 745"/>
              <a:gd name="T114" fmla="*/ 466 w 747"/>
              <a:gd name="T115" fmla="*/ 734 h 745"/>
              <a:gd name="T116" fmla="*/ 392 w 747"/>
              <a:gd name="T117" fmla="*/ 745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7" h="745">
                <a:moveTo>
                  <a:pt x="373" y="745"/>
                </a:moveTo>
                <a:lnTo>
                  <a:pt x="373" y="745"/>
                </a:lnTo>
                <a:lnTo>
                  <a:pt x="354" y="745"/>
                </a:lnTo>
                <a:lnTo>
                  <a:pt x="335" y="744"/>
                </a:lnTo>
                <a:lnTo>
                  <a:pt x="316" y="741"/>
                </a:lnTo>
                <a:lnTo>
                  <a:pt x="296" y="738"/>
                </a:lnTo>
                <a:lnTo>
                  <a:pt x="278" y="734"/>
                </a:lnTo>
                <a:lnTo>
                  <a:pt x="261" y="728"/>
                </a:lnTo>
                <a:lnTo>
                  <a:pt x="243" y="723"/>
                </a:lnTo>
                <a:lnTo>
                  <a:pt x="226" y="716"/>
                </a:lnTo>
                <a:lnTo>
                  <a:pt x="209" y="709"/>
                </a:lnTo>
                <a:lnTo>
                  <a:pt x="192" y="699"/>
                </a:lnTo>
                <a:lnTo>
                  <a:pt x="176" y="690"/>
                </a:lnTo>
                <a:lnTo>
                  <a:pt x="160" y="679"/>
                </a:lnTo>
                <a:lnTo>
                  <a:pt x="145" y="668"/>
                </a:lnTo>
                <a:lnTo>
                  <a:pt x="130" y="656"/>
                </a:lnTo>
                <a:lnTo>
                  <a:pt x="116" y="644"/>
                </a:lnTo>
                <a:lnTo>
                  <a:pt x="103" y="629"/>
                </a:lnTo>
                <a:lnTo>
                  <a:pt x="103" y="629"/>
                </a:lnTo>
                <a:lnTo>
                  <a:pt x="100" y="627"/>
                </a:lnTo>
                <a:lnTo>
                  <a:pt x="97" y="622"/>
                </a:lnTo>
                <a:lnTo>
                  <a:pt x="96" y="615"/>
                </a:lnTo>
                <a:lnTo>
                  <a:pt x="99" y="607"/>
                </a:lnTo>
                <a:lnTo>
                  <a:pt x="100" y="603"/>
                </a:lnTo>
                <a:lnTo>
                  <a:pt x="103" y="600"/>
                </a:lnTo>
                <a:lnTo>
                  <a:pt x="103" y="600"/>
                </a:lnTo>
                <a:lnTo>
                  <a:pt x="106" y="597"/>
                </a:lnTo>
                <a:lnTo>
                  <a:pt x="110" y="596"/>
                </a:lnTo>
                <a:lnTo>
                  <a:pt x="119" y="594"/>
                </a:lnTo>
                <a:lnTo>
                  <a:pt x="126" y="596"/>
                </a:lnTo>
                <a:lnTo>
                  <a:pt x="130" y="598"/>
                </a:lnTo>
                <a:lnTo>
                  <a:pt x="133" y="601"/>
                </a:lnTo>
                <a:lnTo>
                  <a:pt x="133" y="601"/>
                </a:lnTo>
                <a:lnTo>
                  <a:pt x="144" y="613"/>
                </a:lnTo>
                <a:lnTo>
                  <a:pt x="157" y="624"/>
                </a:lnTo>
                <a:lnTo>
                  <a:pt x="171" y="635"/>
                </a:lnTo>
                <a:lnTo>
                  <a:pt x="184" y="645"/>
                </a:lnTo>
                <a:lnTo>
                  <a:pt x="198" y="655"/>
                </a:lnTo>
                <a:lnTo>
                  <a:pt x="212" y="663"/>
                </a:lnTo>
                <a:lnTo>
                  <a:pt x="227" y="670"/>
                </a:lnTo>
                <a:lnTo>
                  <a:pt x="241" y="677"/>
                </a:lnTo>
                <a:lnTo>
                  <a:pt x="257" y="683"/>
                </a:lnTo>
                <a:lnTo>
                  <a:pt x="274" y="689"/>
                </a:lnTo>
                <a:lnTo>
                  <a:pt x="289" y="694"/>
                </a:lnTo>
                <a:lnTo>
                  <a:pt x="305" y="697"/>
                </a:lnTo>
                <a:lnTo>
                  <a:pt x="322" y="700"/>
                </a:lnTo>
                <a:lnTo>
                  <a:pt x="339" y="703"/>
                </a:lnTo>
                <a:lnTo>
                  <a:pt x="356" y="704"/>
                </a:lnTo>
                <a:lnTo>
                  <a:pt x="373" y="704"/>
                </a:lnTo>
                <a:lnTo>
                  <a:pt x="373" y="704"/>
                </a:lnTo>
                <a:lnTo>
                  <a:pt x="390" y="704"/>
                </a:lnTo>
                <a:lnTo>
                  <a:pt x="407" y="703"/>
                </a:lnTo>
                <a:lnTo>
                  <a:pt x="440" y="697"/>
                </a:lnTo>
                <a:lnTo>
                  <a:pt x="472" y="689"/>
                </a:lnTo>
                <a:lnTo>
                  <a:pt x="503" y="679"/>
                </a:lnTo>
                <a:lnTo>
                  <a:pt x="531" y="665"/>
                </a:lnTo>
                <a:lnTo>
                  <a:pt x="559" y="648"/>
                </a:lnTo>
                <a:lnTo>
                  <a:pt x="584" y="628"/>
                </a:lnTo>
                <a:lnTo>
                  <a:pt x="607" y="607"/>
                </a:lnTo>
                <a:lnTo>
                  <a:pt x="628" y="583"/>
                </a:lnTo>
                <a:lnTo>
                  <a:pt x="648" y="557"/>
                </a:lnTo>
                <a:lnTo>
                  <a:pt x="665" y="531"/>
                </a:lnTo>
                <a:lnTo>
                  <a:pt x="679" y="501"/>
                </a:lnTo>
                <a:lnTo>
                  <a:pt x="690" y="471"/>
                </a:lnTo>
                <a:lnTo>
                  <a:pt x="697" y="439"/>
                </a:lnTo>
                <a:lnTo>
                  <a:pt x="703" y="406"/>
                </a:lnTo>
                <a:lnTo>
                  <a:pt x="704" y="389"/>
                </a:lnTo>
                <a:lnTo>
                  <a:pt x="704" y="372"/>
                </a:lnTo>
                <a:lnTo>
                  <a:pt x="704" y="372"/>
                </a:lnTo>
                <a:lnTo>
                  <a:pt x="704" y="356"/>
                </a:lnTo>
                <a:lnTo>
                  <a:pt x="703" y="339"/>
                </a:lnTo>
                <a:lnTo>
                  <a:pt x="697" y="306"/>
                </a:lnTo>
                <a:lnTo>
                  <a:pt x="690" y="274"/>
                </a:lnTo>
                <a:lnTo>
                  <a:pt x="679" y="244"/>
                </a:lnTo>
                <a:lnTo>
                  <a:pt x="665" y="214"/>
                </a:lnTo>
                <a:lnTo>
                  <a:pt x="648" y="187"/>
                </a:lnTo>
                <a:lnTo>
                  <a:pt x="628" y="162"/>
                </a:lnTo>
                <a:lnTo>
                  <a:pt x="607" y="138"/>
                </a:lnTo>
                <a:lnTo>
                  <a:pt x="584" y="117"/>
                </a:lnTo>
                <a:lnTo>
                  <a:pt x="559" y="97"/>
                </a:lnTo>
                <a:lnTo>
                  <a:pt x="531" y="82"/>
                </a:lnTo>
                <a:lnTo>
                  <a:pt x="503" y="67"/>
                </a:lnTo>
                <a:lnTo>
                  <a:pt x="472" y="56"/>
                </a:lnTo>
                <a:lnTo>
                  <a:pt x="440" y="48"/>
                </a:lnTo>
                <a:lnTo>
                  <a:pt x="407" y="42"/>
                </a:lnTo>
                <a:lnTo>
                  <a:pt x="390" y="41"/>
                </a:lnTo>
                <a:lnTo>
                  <a:pt x="373" y="41"/>
                </a:lnTo>
                <a:lnTo>
                  <a:pt x="373" y="41"/>
                </a:lnTo>
                <a:lnTo>
                  <a:pt x="356" y="41"/>
                </a:lnTo>
                <a:lnTo>
                  <a:pt x="339" y="42"/>
                </a:lnTo>
                <a:lnTo>
                  <a:pt x="306" y="48"/>
                </a:lnTo>
                <a:lnTo>
                  <a:pt x="274" y="56"/>
                </a:lnTo>
                <a:lnTo>
                  <a:pt x="244" y="67"/>
                </a:lnTo>
                <a:lnTo>
                  <a:pt x="215" y="82"/>
                </a:lnTo>
                <a:lnTo>
                  <a:pt x="188" y="97"/>
                </a:lnTo>
                <a:lnTo>
                  <a:pt x="162" y="117"/>
                </a:lnTo>
                <a:lnTo>
                  <a:pt x="138" y="138"/>
                </a:lnTo>
                <a:lnTo>
                  <a:pt x="117" y="162"/>
                </a:lnTo>
                <a:lnTo>
                  <a:pt x="97" y="187"/>
                </a:lnTo>
                <a:lnTo>
                  <a:pt x="82" y="214"/>
                </a:lnTo>
                <a:lnTo>
                  <a:pt x="68" y="244"/>
                </a:lnTo>
                <a:lnTo>
                  <a:pt x="56" y="274"/>
                </a:lnTo>
                <a:lnTo>
                  <a:pt x="48" y="306"/>
                </a:lnTo>
                <a:lnTo>
                  <a:pt x="44" y="339"/>
                </a:lnTo>
                <a:lnTo>
                  <a:pt x="42" y="356"/>
                </a:lnTo>
                <a:lnTo>
                  <a:pt x="41" y="372"/>
                </a:lnTo>
                <a:lnTo>
                  <a:pt x="41" y="372"/>
                </a:lnTo>
                <a:lnTo>
                  <a:pt x="42" y="395"/>
                </a:lnTo>
                <a:lnTo>
                  <a:pt x="44" y="416"/>
                </a:lnTo>
                <a:lnTo>
                  <a:pt x="48" y="437"/>
                </a:lnTo>
                <a:lnTo>
                  <a:pt x="52" y="459"/>
                </a:lnTo>
                <a:lnTo>
                  <a:pt x="59" y="480"/>
                </a:lnTo>
                <a:lnTo>
                  <a:pt x="66" y="500"/>
                </a:lnTo>
                <a:lnTo>
                  <a:pt x="76" y="519"/>
                </a:lnTo>
                <a:lnTo>
                  <a:pt x="86" y="539"/>
                </a:lnTo>
                <a:lnTo>
                  <a:pt x="86" y="539"/>
                </a:lnTo>
                <a:lnTo>
                  <a:pt x="88" y="542"/>
                </a:lnTo>
                <a:lnTo>
                  <a:pt x="89" y="546"/>
                </a:lnTo>
                <a:lnTo>
                  <a:pt x="88" y="555"/>
                </a:lnTo>
                <a:lnTo>
                  <a:pt x="85" y="562"/>
                </a:lnTo>
                <a:lnTo>
                  <a:pt x="82" y="564"/>
                </a:lnTo>
                <a:lnTo>
                  <a:pt x="79" y="567"/>
                </a:lnTo>
                <a:lnTo>
                  <a:pt x="79" y="567"/>
                </a:lnTo>
                <a:lnTo>
                  <a:pt x="75" y="569"/>
                </a:lnTo>
                <a:lnTo>
                  <a:pt x="71" y="570"/>
                </a:lnTo>
                <a:lnTo>
                  <a:pt x="62" y="569"/>
                </a:lnTo>
                <a:lnTo>
                  <a:pt x="55" y="566"/>
                </a:lnTo>
                <a:lnTo>
                  <a:pt x="52" y="563"/>
                </a:lnTo>
                <a:lnTo>
                  <a:pt x="49" y="560"/>
                </a:lnTo>
                <a:lnTo>
                  <a:pt x="49" y="560"/>
                </a:lnTo>
                <a:lnTo>
                  <a:pt x="38" y="538"/>
                </a:lnTo>
                <a:lnTo>
                  <a:pt x="28" y="515"/>
                </a:lnTo>
                <a:lnTo>
                  <a:pt x="20" y="492"/>
                </a:lnTo>
                <a:lnTo>
                  <a:pt x="13" y="470"/>
                </a:lnTo>
                <a:lnTo>
                  <a:pt x="7" y="446"/>
                </a:lnTo>
                <a:lnTo>
                  <a:pt x="3" y="422"/>
                </a:lnTo>
                <a:lnTo>
                  <a:pt x="1" y="398"/>
                </a:lnTo>
                <a:lnTo>
                  <a:pt x="0" y="372"/>
                </a:lnTo>
                <a:lnTo>
                  <a:pt x="0" y="372"/>
                </a:lnTo>
                <a:lnTo>
                  <a:pt x="0" y="354"/>
                </a:lnTo>
                <a:lnTo>
                  <a:pt x="1" y="334"/>
                </a:lnTo>
                <a:lnTo>
                  <a:pt x="4" y="316"/>
                </a:lnTo>
                <a:lnTo>
                  <a:pt x="7" y="298"/>
                </a:lnTo>
                <a:lnTo>
                  <a:pt x="11" y="279"/>
                </a:lnTo>
                <a:lnTo>
                  <a:pt x="17" y="262"/>
                </a:lnTo>
                <a:lnTo>
                  <a:pt x="23" y="244"/>
                </a:lnTo>
                <a:lnTo>
                  <a:pt x="30" y="227"/>
                </a:lnTo>
                <a:lnTo>
                  <a:pt x="37" y="211"/>
                </a:lnTo>
                <a:lnTo>
                  <a:pt x="45" y="195"/>
                </a:lnTo>
                <a:lnTo>
                  <a:pt x="54" y="179"/>
                </a:lnTo>
                <a:lnTo>
                  <a:pt x="64" y="163"/>
                </a:lnTo>
                <a:lnTo>
                  <a:pt x="75" y="149"/>
                </a:lnTo>
                <a:lnTo>
                  <a:pt x="85" y="135"/>
                </a:lnTo>
                <a:lnTo>
                  <a:pt x="97" y="121"/>
                </a:lnTo>
                <a:lnTo>
                  <a:pt x="109" y="108"/>
                </a:lnTo>
                <a:lnTo>
                  <a:pt x="123" y="97"/>
                </a:lnTo>
                <a:lnTo>
                  <a:pt x="136" y="84"/>
                </a:lnTo>
                <a:lnTo>
                  <a:pt x="150" y="73"/>
                </a:lnTo>
                <a:lnTo>
                  <a:pt x="165" y="63"/>
                </a:lnTo>
                <a:lnTo>
                  <a:pt x="179" y="53"/>
                </a:lnTo>
                <a:lnTo>
                  <a:pt x="195" y="45"/>
                </a:lnTo>
                <a:lnTo>
                  <a:pt x="212" y="36"/>
                </a:lnTo>
                <a:lnTo>
                  <a:pt x="227" y="29"/>
                </a:lnTo>
                <a:lnTo>
                  <a:pt x="244" y="22"/>
                </a:lnTo>
                <a:lnTo>
                  <a:pt x="263" y="17"/>
                </a:lnTo>
                <a:lnTo>
                  <a:pt x="280" y="11"/>
                </a:lnTo>
                <a:lnTo>
                  <a:pt x="298" y="7"/>
                </a:lnTo>
                <a:lnTo>
                  <a:pt x="316" y="4"/>
                </a:lnTo>
                <a:lnTo>
                  <a:pt x="335" y="1"/>
                </a:lnTo>
                <a:lnTo>
                  <a:pt x="354" y="0"/>
                </a:lnTo>
                <a:lnTo>
                  <a:pt x="373" y="0"/>
                </a:lnTo>
                <a:lnTo>
                  <a:pt x="373" y="0"/>
                </a:lnTo>
                <a:lnTo>
                  <a:pt x="392" y="0"/>
                </a:lnTo>
                <a:lnTo>
                  <a:pt x="411" y="1"/>
                </a:lnTo>
                <a:lnTo>
                  <a:pt x="429" y="4"/>
                </a:lnTo>
                <a:lnTo>
                  <a:pt x="448" y="7"/>
                </a:lnTo>
                <a:lnTo>
                  <a:pt x="466" y="11"/>
                </a:lnTo>
                <a:lnTo>
                  <a:pt x="484" y="17"/>
                </a:lnTo>
                <a:lnTo>
                  <a:pt x="501" y="22"/>
                </a:lnTo>
                <a:lnTo>
                  <a:pt x="518" y="29"/>
                </a:lnTo>
                <a:lnTo>
                  <a:pt x="535" y="36"/>
                </a:lnTo>
                <a:lnTo>
                  <a:pt x="551" y="45"/>
                </a:lnTo>
                <a:lnTo>
                  <a:pt x="566" y="53"/>
                </a:lnTo>
                <a:lnTo>
                  <a:pt x="582" y="63"/>
                </a:lnTo>
                <a:lnTo>
                  <a:pt x="596" y="73"/>
                </a:lnTo>
                <a:lnTo>
                  <a:pt x="610" y="84"/>
                </a:lnTo>
                <a:lnTo>
                  <a:pt x="624" y="97"/>
                </a:lnTo>
                <a:lnTo>
                  <a:pt x="637" y="108"/>
                </a:lnTo>
                <a:lnTo>
                  <a:pt x="649" y="121"/>
                </a:lnTo>
                <a:lnTo>
                  <a:pt x="661" y="135"/>
                </a:lnTo>
                <a:lnTo>
                  <a:pt x="672" y="149"/>
                </a:lnTo>
                <a:lnTo>
                  <a:pt x="682" y="163"/>
                </a:lnTo>
                <a:lnTo>
                  <a:pt x="692" y="179"/>
                </a:lnTo>
                <a:lnTo>
                  <a:pt x="702" y="195"/>
                </a:lnTo>
                <a:lnTo>
                  <a:pt x="709" y="211"/>
                </a:lnTo>
                <a:lnTo>
                  <a:pt x="717" y="227"/>
                </a:lnTo>
                <a:lnTo>
                  <a:pt x="723" y="244"/>
                </a:lnTo>
                <a:lnTo>
                  <a:pt x="730" y="262"/>
                </a:lnTo>
                <a:lnTo>
                  <a:pt x="734" y="279"/>
                </a:lnTo>
                <a:lnTo>
                  <a:pt x="738" y="298"/>
                </a:lnTo>
                <a:lnTo>
                  <a:pt x="741" y="316"/>
                </a:lnTo>
                <a:lnTo>
                  <a:pt x="744" y="334"/>
                </a:lnTo>
                <a:lnTo>
                  <a:pt x="745" y="354"/>
                </a:lnTo>
                <a:lnTo>
                  <a:pt x="747" y="372"/>
                </a:lnTo>
                <a:lnTo>
                  <a:pt x="747" y="372"/>
                </a:lnTo>
                <a:lnTo>
                  <a:pt x="745" y="392"/>
                </a:lnTo>
                <a:lnTo>
                  <a:pt x="744" y="411"/>
                </a:lnTo>
                <a:lnTo>
                  <a:pt x="741" y="429"/>
                </a:lnTo>
                <a:lnTo>
                  <a:pt x="738" y="447"/>
                </a:lnTo>
                <a:lnTo>
                  <a:pt x="734" y="466"/>
                </a:lnTo>
                <a:lnTo>
                  <a:pt x="730" y="484"/>
                </a:lnTo>
                <a:lnTo>
                  <a:pt x="723" y="501"/>
                </a:lnTo>
                <a:lnTo>
                  <a:pt x="717" y="518"/>
                </a:lnTo>
                <a:lnTo>
                  <a:pt x="709" y="535"/>
                </a:lnTo>
                <a:lnTo>
                  <a:pt x="702" y="550"/>
                </a:lnTo>
                <a:lnTo>
                  <a:pt x="692" y="566"/>
                </a:lnTo>
                <a:lnTo>
                  <a:pt x="682" y="581"/>
                </a:lnTo>
                <a:lnTo>
                  <a:pt x="672" y="596"/>
                </a:lnTo>
                <a:lnTo>
                  <a:pt x="661" y="610"/>
                </a:lnTo>
                <a:lnTo>
                  <a:pt x="649" y="624"/>
                </a:lnTo>
                <a:lnTo>
                  <a:pt x="637" y="637"/>
                </a:lnTo>
                <a:lnTo>
                  <a:pt x="624" y="649"/>
                </a:lnTo>
                <a:lnTo>
                  <a:pt x="610" y="661"/>
                </a:lnTo>
                <a:lnTo>
                  <a:pt x="596" y="672"/>
                </a:lnTo>
                <a:lnTo>
                  <a:pt x="582" y="682"/>
                </a:lnTo>
                <a:lnTo>
                  <a:pt x="566" y="692"/>
                </a:lnTo>
                <a:lnTo>
                  <a:pt x="551" y="700"/>
                </a:lnTo>
                <a:lnTo>
                  <a:pt x="535" y="709"/>
                </a:lnTo>
                <a:lnTo>
                  <a:pt x="518" y="717"/>
                </a:lnTo>
                <a:lnTo>
                  <a:pt x="501" y="723"/>
                </a:lnTo>
                <a:lnTo>
                  <a:pt x="484" y="728"/>
                </a:lnTo>
                <a:lnTo>
                  <a:pt x="466" y="734"/>
                </a:lnTo>
                <a:lnTo>
                  <a:pt x="448" y="738"/>
                </a:lnTo>
                <a:lnTo>
                  <a:pt x="429" y="741"/>
                </a:lnTo>
                <a:lnTo>
                  <a:pt x="411" y="744"/>
                </a:lnTo>
                <a:lnTo>
                  <a:pt x="392" y="745"/>
                </a:lnTo>
                <a:lnTo>
                  <a:pt x="373" y="745"/>
                </a:lnTo>
                <a:lnTo>
                  <a:pt x="373" y="7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7" name="Freeform 14">
            <a:extLst>
              <a:ext uri="{FF2B5EF4-FFF2-40B4-BE49-F238E27FC236}">
                <a16:creationId xmlns:a16="http://schemas.microsoft.com/office/drawing/2014/main" id="{7A3DE7AE-135B-4340-9C44-4B2AABD0F4F3}"/>
              </a:ext>
            </a:extLst>
          </p:cNvPr>
          <p:cNvSpPr>
            <a:spLocks/>
          </p:cNvSpPr>
          <p:nvPr/>
        </p:nvSpPr>
        <p:spPr bwMode="auto">
          <a:xfrm>
            <a:off x="7980250" y="2028972"/>
            <a:ext cx="103517" cy="134838"/>
          </a:xfrm>
          <a:custGeom>
            <a:avLst/>
            <a:gdLst>
              <a:gd name="T0" fmla="*/ 84 w 195"/>
              <a:gd name="T1" fmla="*/ 254 h 254"/>
              <a:gd name="T2" fmla="*/ 62 w 195"/>
              <a:gd name="T3" fmla="*/ 251 h 254"/>
              <a:gd name="T4" fmla="*/ 43 w 195"/>
              <a:gd name="T5" fmla="*/ 243 h 254"/>
              <a:gd name="T6" fmla="*/ 36 w 195"/>
              <a:gd name="T7" fmla="*/ 239 h 254"/>
              <a:gd name="T8" fmla="*/ 17 w 195"/>
              <a:gd name="T9" fmla="*/ 222 h 254"/>
              <a:gd name="T10" fmla="*/ 3 w 195"/>
              <a:gd name="T11" fmla="*/ 192 h 254"/>
              <a:gd name="T12" fmla="*/ 2 w 195"/>
              <a:gd name="T13" fmla="*/ 161 h 254"/>
              <a:gd name="T14" fmla="*/ 7 w 195"/>
              <a:gd name="T15" fmla="*/ 137 h 254"/>
              <a:gd name="T16" fmla="*/ 81 w 195"/>
              <a:gd name="T17" fmla="*/ 10 h 254"/>
              <a:gd name="T18" fmla="*/ 84 w 195"/>
              <a:gd name="T19" fmla="*/ 6 h 254"/>
              <a:gd name="T20" fmla="*/ 94 w 195"/>
              <a:gd name="T21" fmla="*/ 0 h 254"/>
              <a:gd name="T22" fmla="*/ 106 w 195"/>
              <a:gd name="T23" fmla="*/ 0 h 254"/>
              <a:gd name="T24" fmla="*/ 109 w 195"/>
              <a:gd name="T25" fmla="*/ 2 h 254"/>
              <a:gd name="T26" fmla="*/ 116 w 195"/>
              <a:gd name="T27" fmla="*/ 7 h 254"/>
              <a:gd name="T28" fmla="*/ 119 w 195"/>
              <a:gd name="T29" fmla="*/ 23 h 254"/>
              <a:gd name="T30" fmla="*/ 118 w 195"/>
              <a:gd name="T31" fmla="*/ 30 h 254"/>
              <a:gd name="T32" fmla="*/ 47 w 195"/>
              <a:gd name="T33" fmla="*/ 151 h 254"/>
              <a:gd name="T34" fmla="*/ 43 w 195"/>
              <a:gd name="T35" fmla="*/ 167 h 254"/>
              <a:gd name="T36" fmla="*/ 44 w 195"/>
              <a:gd name="T37" fmla="*/ 182 h 254"/>
              <a:gd name="T38" fmla="*/ 51 w 195"/>
              <a:gd name="T39" fmla="*/ 196 h 254"/>
              <a:gd name="T40" fmla="*/ 62 w 195"/>
              <a:gd name="T41" fmla="*/ 208 h 254"/>
              <a:gd name="T42" fmla="*/ 71 w 195"/>
              <a:gd name="T43" fmla="*/ 211 h 254"/>
              <a:gd name="T44" fmla="*/ 86 w 195"/>
              <a:gd name="T45" fmla="*/ 213 h 254"/>
              <a:gd name="T46" fmla="*/ 102 w 195"/>
              <a:gd name="T47" fmla="*/ 209 h 254"/>
              <a:gd name="T48" fmla="*/ 115 w 195"/>
              <a:gd name="T49" fmla="*/ 199 h 254"/>
              <a:gd name="T50" fmla="*/ 157 w 195"/>
              <a:gd name="T51" fmla="*/ 130 h 254"/>
              <a:gd name="T52" fmla="*/ 160 w 195"/>
              <a:gd name="T53" fmla="*/ 127 h 254"/>
              <a:gd name="T54" fmla="*/ 170 w 195"/>
              <a:gd name="T55" fmla="*/ 122 h 254"/>
              <a:gd name="T56" fmla="*/ 182 w 195"/>
              <a:gd name="T57" fmla="*/ 122 h 254"/>
              <a:gd name="T58" fmla="*/ 185 w 195"/>
              <a:gd name="T59" fmla="*/ 123 h 254"/>
              <a:gd name="T60" fmla="*/ 192 w 195"/>
              <a:gd name="T61" fmla="*/ 129 h 254"/>
              <a:gd name="T62" fmla="*/ 195 w 195"/>
              <a:gd name="T63" fmla="*/ 144 h 254"/>
              <a:gd name="T64" fmla="*/ 192 w 195"/>
              <a:gd name="T65" fmla="*/ 151 h 254"/>
              <a:gd name="T66" fmla="*/ 156 w 195"/>
              <a:gd name="T67" fmla="*/ 213 h 254"/>
              <a:gd name="T68" fmla="*/ 142 w 195"/>
              <a:gd name="T69" fmla="*/ 230 h 254"/>
              <a:gd name="T70" fmla="*/ 125 w 195"/>
              <a:gd name="T71" fmla="*/ 243 h 254"/>
              <a:gd name="T72" fmla="*/ 105 w 195"/>
              <a:gd name="T73" fmla="*/ 251 h 254"/>
              <a:gd name="T74" fmla="*/ 84 w 195"/>
              <a:gd name="T75"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254">
                <a:moveTo>
                  <a:pt x="84" y="254"/>
                </a:moveTo>
                <a:lnTo>
                  <a:pt x="84" y="254"/>
                </a:lnTo>
                <a:lnTo>
                  <a:pt x="72" y="254"/>
                </a:lnTo>
                <a:lnTo>
                  <a:pt x="62" y="251"/>
                </a:lnTo>
                <a:lnTo>
                  <a:pt x="53" y="249"/>
                </a:lnTo>
                <a:lnTo>
                  <a:pt x="43" y="243"/>
                </a:lnTo>
                <a:lnTo>
                  <a:pt x="43" y="243"/>
                </a:lnTo>
                <a:lnTo>
                  <a:pt x="36" y="239"/>
                </a:lnTo>
                <a:lnTo>
                  <a:pt x="29" y="233"/>
                </a:lnTo>
                <a:lnTo>
                  <a:pt x="17" y="222"/>
                </a:lnTo>
                <a:lnTo>
                  <a:pt x="9" y="208"/>
                </a:lnTo>
                <a:lnTo>
                  <a:pt x="3" y="192"/>
                </a:lnTo>
                <a:lnTo>
                  <a:pt x="0" y="177"/>
                </a:lnTo>
                <a:lnTo>
                  <a:pt x="2" y="161"/>
                </a:lnTo>
                <a:lnTo>
                  <a:pt x="5" y="146"/>
                </a:lnTo>
                <a:lnTo>
                  <a:pt x="7" y="137"/>
                </a:lnTo>
                <a:lnTo>
                  <a:pt x="12" y="130"/>
                </a:lnTo>
                <a:lnTo>
                  <a:pt x="81" y="10"/>
                </a:lnTo>
                <a:lnTo>
                  <a:pt x="81" y="10"/>
                </a:lnTo>
                <a:lnTo>
                  <a:pt x="84" y="6"/>
                </a:lnTo>
                <a:lnTo>
                  <a:pt x="86" y="3"/>
                </a:lnTo>
                <a:lnTo>
                  <a:pt x="94" y="0"/>
                </a:lnTo>
                <a:lnTo>
                  <a:pt x="102" y="0"/>
                </a:lnTo>
                <a:lnTo>
                  <a:pt x="106" y="0"/>
                </a:lnTo>
                <a:lnTo>
                  <a:pt x="109" y="2"/>
                </a:lnTo>
                <a:lnTo>
                  <a:pt x="109" y="2"/>
                </a:lnTo>
                <a:lnTo>
                  <a:pt x="113" y="4"/>
                </a:lnTo>
                <a:lnTo>
                  <a:pt x="116" y="7"/>
                </a:lnTo>
                <a:lnTo>
                  <a:pt x="119" y="14"/>
                </a:lnTo>
                <a:lnTo>
                  <a:pt x="119" y="23"/>
                </a:lnTo>
                <a:lnTo>
                  <a:pt x="119" y="27"/>
                </a:lnTo>
                <a:lnTo>
                  <a:pt x="118" y="30"/>
                </a:lnTo>
                <a:lnTo>
                  <a:pt x="47" y="151"/>
                </a:lnTo>
                <a:lnTo>
                  <a:pt x="47" y="151"/>
                </a:lnTo>
                <a:lnTo>
                  <a:pt x="44" y="158"/>
                </a:lnTo>
                <a:lnTo>
                  <a:pt x="43" y="167"/>
                </a:lnTo>
                <a:lnTo>
                  <a:pt x="43" y="174"/>
                </a:lnTo>
                <a:lnTo>
                  <a:pt x="44" y="182"/>
                </a:lnTo>
                <a:lnTo>
                  <a:pt x="47" y="189"/>
                </a:lnTo>
                <a:lnTo>
                  <a:pt x="51" y="196"/>
                </a:lnTo>
                <a:lnTo>
                  <a:pt x="55" y="202"/>
                </a:lnTo>
                <a:lnTo>
                  <a:pt x="62" y="208"/>
                </a:lnTo>
                <a:lnTo>
                  <a:pt x="62" y="208"/>
                </a:lnTo>
                <a:lnTo>
                  <a:pt x="71" y="211"/>
                </a:lnTo>
                <a:lnTo>
                  <a:pt x="78" y="212"/>
                </a:lnTo>
                <a:lnTo>
                  <a:pt x="86" y="213"/>
                </a:lnTo>
                <a:lnTo>
                  <a:pt x="95" y="212"/>
                </a:lnTo>
                <a:lnTo>
                  <a:pt x="102" y="209"/>
                </a:lnTo>
                <a:lnTo>
                  <a:pt x="109" y="205"/>
                </a:lnTo>
                <a:lnTo>
                  <a:pt x="115" y="199"/>
                </a:lnTo>
                <a:lnTo>
                  <a:pt x="119" y="192"/>
                </a:lnTo>
                <a:lnTo>
                  <a:pt x="157" y="130"/>
                </a:lnTo>
                <a:lnTo>
                  <a:pt x="157" y="130"/>
                </a:lnTo>
                <a:lnTo>
                  <a:pt x="160" y="127"/>
                </a:lnTo>
                <a:lnTo>
                  <a:pt x="163" y="124"/>
                </a:lnTo>
                <a:lnTo>
                  <a:pt x="170" y="122"/>
                </a:lnTo>
                <a:lnTo>
                  <a:pt x="178" y="120"/>
                </a:lnTo>
                <a:lnTo>
                  <a:pt x="182" y="122"/>
                </a:lnTo>
                <a:lnTo>
                  <a:pt x="185" y="123"/>
                </a:lnTo>
                <a:lnTo>
                  <a:pt x="185" y="123"/>
                </a:lnTo>
                <a:lnTo>
                  <a:pt x="190" y="126"/>
                </a:lnTo>
                <a:lnTo>
                  <a:pt x="192" y="129"/>
                </a:lnTo>
                <a:lnTo>
                  <a:pt x="195" y="136"/>
                </a:lnTo>
                <a:lnTo>
                  <a:pt x="195" y="144"/>
                </a:lnTo>
                <a:lnTo>
                  <a:pt x="195" y="148"/>
                </a:lnTo>
                <a:lnTo>
                  <a:pt x="192" y="151"/>
                </a:lnTo>
                <a:lnTo>
                  <a:pt x="156" y="213"/>
                </a:lnTo>
                <a:lnTo>
                  <a:pt x="156" y="213"/>
                </a:lnTo>
                <a:lnTo>
                  <a:pt x="149" y="223"/>
                </a:lnTo>
                <a:lnTo>
                  <a:pt x="142" y="230"/>
                </a:lnTo>
                <a:lnTo>
                  <a:pt x="133" y="237"/>
                </a:lnTo>
                <a:lnTo>
                  <a:pt x="125" y="243"/>
                </a:lnTo>
                <a:lnTo>
                  <a:pt x="115" y="249"/>
                </a:lnTo>
                <a:lnTo>
                  <a:pt x="105" y="251"/>
                </a:lnTo>
                <a:lnTo>
                  <a:pt x="94" y="254"/>
                </a:lnTo>
                <a:lnTo>
                  <a:pt x="84" y="254"/>
                </a:lnTo>
                <a:lnTo>
                  <a:pt x="84" y="2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8" name="Freeform 15">
            <a:extLst>
              <a:ext uri="{FF2B5EF4-FFF2-40B4-BE49-F238E27FC236}">
                <a16:creationId xmlns:a16="http://schemas.microsoft.com/office/drawing/2014/main" id="{065397AD-222B-40E8-8619-62B2737A3625}"/>
              </a:ext>
            </a:extLst>
          </p:cNvPr>
          <p:cNvSpPr>
            <a:spLocks/>
          </p:cNvSpPr>
          <p:nvPr/>
        </p:nvSpPr>
        <p:spPr bwMode="auto">
          <a:xfrm>
            <a:off x="8260012" y="2028972"/>
            <a:ext cx="103517" cy="134838"/>
          </a:xfrm>
          <a:custGeom>
            <a:avLst/>
            <a:gdLst>
              <a:gd name="T0" fmla="*/ 111 w 195"/>
              <a:gd name="T1" fmla="*/ 254 h 254"/>
              <a:gd name="T2" fmla="*/ 90 w 195"/>
              <a:gd name="T3" fmla="*/ 251 h 254"/>
              <a:gd name="T4" fmla="*/ 71 w 195"/>
              <a:gd name="T5" fmla="*/ 243 h 254"/>
              <a:gd name="T6" fmla="*/ 54 w 195"/>
              <a:gd name="T7" fmla="*/ 230 h 254"/>
              <a:gd name="T8" fmla="*/ 39 w 195"/>
              <a:gd name="T9" fmla="*/ 213 h 254"/>
              <a:gd name="T10" fmla="*/ 3 w 195"/>
              <a:gd name="T11" fmla="*/ 151 h 254"/>
              <a:gd name="T12" fmla="*/ 0 w 195"/>
              <a:gd name="T13" fmla="*/ 144 h 254"/>
              <a:gd name="T14" fmla="*/ 3 w 195"/>
              <a:gd name="T15" fmla="*/ 129 h 254"/>
              <a:gd name="T16" fmla="*/ 10 w 195"/>
              <a:gd name="T17" fmla="*/ 123 h 254"/>
              <a:gd name="T18" fmla="*/ 13 w 195"/>
              <a:gd name="T19" fmla="*/ 122 h 254"/>
              <a:gd name="T20" fmla="*/ 25 w 195"/>
              <a:gd name="T21" fmla="*/ 122 h 254"/>
              <a:gd name="T22" fmla="*/ 35 w 195"/>
              <a:gd name="T23" fmla="*/ 127 h 254"/>
              <a:gd name="T24" fmla="*/ 75 w 195"/>
              <a:gd name="T25" fmla="*/ 192 h 254"/>
              <a:gd name="T26" fmla="*/ 80 w 195"/>
              <a:gd name="T27" fmla="*/ 199 h 254"/>
              <a:gd name="T28" fmla="*/ 93 w 195"/>
              <a:gd name="T29" fmla="*/ 209 h 254"/>
              <a:gd name="T30" fmla="*/ 109 w 195"/>
              <a:gd name="T31" fmla="*/ 213 h 254"/>
              <a:gd name="T32" fmla="*/ 124 w 195"/>
              <a:gd name="T33" fmla="*/ 211 h 254"/>
              <a:gd name="T34" fmla="*/ 133 w 195"/>
              <a:gd name="T35" fmla="*/ 208 h 254"/>
              <a:gd name="T36" fmla="*/ 145 w 195"/>
              <a:gd name="T37" fmla="*/ 196 h 254"/>
              <a:gd name="T38" fmla="*/ 151 w 195"/>
              <a:gd name="T39" fmla="*/ 182 h 254"/>
              <a:gd name="T40" fmla="*/ 152 w 195"/>
              <a:gd name="T41" fmla="*/ 167 h 254"/>
              <a:gd name="T42" fmla="*/ 148 w 195"/>
              <a:gd name="T43" fmla="*/ 151 h 254"/>
              <a:gd name="T44" fmla="*/ 78 w 195"/>
              <a:gd name="T45" fmla="*/ 30 h 254"/>
              <a:gd name="T46" fmla="*/ 76 w 195"/>
              <a:gd name="T47" fmla="*/ 23 h 254"/>
              <a:gd name="T48" fmla="*/ 79 w 195"/>
              <a:gd name="T49" fmla="*/ 7 h 254"/>
              <a:gd name="T50" fmla="*/ 86 w 195"/>
              <a:gd name="T51" fmla="*/ 2 h 254"/>
              <a:gd name="T52" fmla="*/ 89 w 195"/>
              <a:gd name="T53" fmla="*/ 0 h 254"/>
              <a:gd name="T54" fmla="*/ 102 w 195"/>
              <a:gd name="T55" fmla="*/ 0 h 254"/>
              <a:gd name="T56" fmla="*/ 111 w 195"/>
              <a:gd name="T57" fmla="*/ 6 h 254"/>
              <a:gd name="T58" fmla="*/ 183 w 195"/>
              <a:gd name="T59" fmla="*/ 130 h 254"/>
              <a:gd name="T60" fmla="*/ 188 w 195"/>
              <a:gd name="T61" fmla="*/ 137 h 254"/>
              <a:gd name="T62" fmla="*/ 193 w 195"/>
              <a:gd name="T63" fmla="*/ 161 h 254"/>
              <a:gd name="T64" fmla="*/ 192 w 195"/>
              <a:gd name="T65" fmla="*/ 192 h 254"/>
              <a:gd name="T66" fmla="*/ 178 w 195"/>
              <a:gd name="T67" fmla="*/ 222 h 254"/>
              <a:gd name="T68" fmla="*/ 161 w 195"/>
              <a:gd name="T69" fmla="*/ 239 h 254"/>
              <a:gd name="T70" fmla="*/ 152 w 195"/>
              <a:gd name="T71" fmla="*/ 243 h 254"/>
              <a:gd name="T72" fmla="*/ 133 w 195"/>
              <a:gd name="T73" fmla="*/ 251 h 254"/>
              <a:gd name="T74" fmla="*/ 111 w 195"/>
              <a:gd name="T75"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254">
                <a:moveTo>
                  <a:pt x="111" y="254"/>
                </a:moveTo>
                <a:lnTo>
                  <a:pt x="111" y="254"/>
                </a:lnTo>
                <a:lnTo>
                  <a:pt x="102" y="253"/>
                </a:lnTo>
                <a:lnTo>
                  <a:pt x="90" y="251"/>
                </a:lnTo>
                <a:lnTo>
                  <a:pt x="80" y="249"/>
                </a:lnTo>
                <a:lnTo>
                  <a:pt x="71" y="243"/>
                </a:lnTo>
                <a:lnTo>
                  <a:pt x="62" y="237"/>
                </a:lnTo>
                <a:lnTo>
                  <a:pt x="54" y="230"/>
                </a:lnTo>
                <a:lnTo>
                  <a:pt x="47" y="222"/>
                </a:lnTo>
                <a:lnTo>
                  <a:pt x="39" y="213"/>
                </a:lnTo>
                <a:lnTo>
                  <a:pt x="3" y="151"/>
                </a:lnTo>
                <a:lnTo>
                  <a:pt x="3" y="151"/>
                </a:lnTo>
                <a:lnTo>
                  <a:pt x="1" y="148"/>
                </a:lnTo>
                <a:lnTo>
                  <a:pt x="0" y="144"/>
                </a:lnTo>
                <a:lnTo>
                  <a:pt x="0" y="136"/>
                </a:lnTo>
                <a:lnTo>
                  <a:pt x="3" y="129"/>
                </a:lnTo>
                <a:lnTo>
                  <a:pt x="6" y="126"/>
                </a:lnTo>
                <a:lnTo>
                  <a:pt x="10" y="123"/>
                </a:lnTo>
                <a:lnTo>
                  <a:pt x="10" y="123"/>
                </a:lnTo>
                <a:lnTo>
                  <a:pt x="13" y="122"/>
                </a:lnTo>
                <a:lnTo>
                  <a:pt x="17" y="120"/>
                </a:lnTo>
                <a:lnTo>
                  <a:pt x="25" y="122"/>
                </a:lnTo>
                <a:lnTo>
                  <a:pt x="32" y="124"/>
                </a:lnTo>
                <a:lnTo>
                  <a:pt x="35" y="127"/>
                </a:lnTo>
                <a:lnTo>
                  <a:pt x="38" y="130"/>
                </a:lnTo>
                <a:lnTo>
                  <a:pt x="75" y="192"/>
                </a:lnTo>
                <a:lnTo>
                  <a:pt x="75" y="192"/>
                </a:lnTo>
                <a:lnTo>
                  <a:pt x="80" y="199"/>
                </a:lnTo>
                <a:lnTo>
                  <a:pt x="86" y="205"/>
                </a:lnTo>
                <a:lnTo>
                  <a:pt x="93" y="209"/>
                </a:lnTo>
                <a:lnTo>
                  <a:pt x="100" y="212"/>
                </a:lnTo>
                <a:lnTo>
                  <a:pt x="109" y="213"/>
                </a:lnTo>
                <a:lnTo>
                  <a:pt x="117" y="212"/>
                </a:lnTo>
                <a:lnTo>
                  <a:pt x="124" y="211"/>
                </a:lnTo>
                <a:lnTo>
                  <a:pt x="133" y="208"/>
                </a:lnTo>
                <a:lnTo>
                  <a:pt x="133" y="208"/>
                </a:lnTo>
                <a:lnTo>
                  <a:pt x="140" y="202"/>
                </a:lnTo>
                <a:lnTo>
                  <a:pt x="145" y="196"/>
                </a:lnTo>
                <a:lnTo>
                  <a:pt x="148" y="189"/>
                </a:lnTo>
                <a:lnTo>
                  <a:pt x="151" y="182"/>
                </a:lnTo>
                <a:lnTo>
                  <a:pt x="152" y="174"/>
                </a:lnTo>
                <a:lnTo>
                  <a:pt x="152" y="167"/>
                </a:lnTo>
                <a:lnTo>
                  <a:pt x="151" y="158"/>
                </a:lnTo>
                <a:lnTo>
                  <a:pt x="148" y="151"/>
                </a:lnTo>
                <a:lnTo>
                  <a:pt x="78" y="30"/>
                </a:lnTo>
                <a:lnTo>
                  <a:pt x="78" y="30"/>
                </a:lnTo>
                <a:lnTo>
                  <a:pt x="76" y="27"/>
                </a:lnTo>
                <a:lnTo>
                  <a:pt x="76" y="23"/>
                </a:lnTo>
                <a:lnTo>
                  <a:pt x="76" y="14"/>
                </a:lnTo>
                <a:lnTo>
                  <a:pt x="79" y="7"/>
                </a:lnTo>
                <a:lnTo>
                  <a:pt x="82" y="4"/>
                </a:lnTo>
                <a:lnTo>
                  <a:pt x="86" y="2"/>
                </a:lnTo>
                <a:lnTo>
                  <a:pt x="86" y="2"/>
                </a:lnTo>
                <a:lnTo>
                  <a:pt x="89" y="0"/>
                </a:lnTo>
                <a:lnTo>
                  <a:pt x="93" y="0"/>
                </a:lnTo>
                <a:lnTo>
                  <a:pt x="102" y="0"/>
                </a:lnTo>
                <a:lnTo>
                  <a:pt x="109" y="3"/>
                </a:lnTo>
                <a:lnTo>
                  <a:pt x="111" y="6"/>
                </a:lnTo>
                <a:lnTo>
                  <a:pt x="114" y="10"/>
                </a:lnTo>
                <a:lnTo>
                  <a:pt x="183" y="130"/>
                </a:lnTo>
                <a:lnTo>
                  <a:pt x="183" y="130"/>
                </a:lnTo>
                <a:lnTo>
                  <a:pt x="188" y="137"/>
                </a:lnTo>
                <a:lnTo>
                  <a:pt x="191" y="146"/>
                </a:lnTo>
                <a:lnTo>
                  <a:pt x="193" y="161"/>
                </a:lnTo>
                <a:lnTo>
                  <a:pt x="195" y="177"/>
                </a:lnTo>
                <a:lnTo>
                  <a:pt x="192" y="192"/>
                </a:lnTo>
                <a:lnTo>
                  <a:pt x="186" y="208"/>
                </a:lnTo>
                <a:lnTo>
                  <a:pt x="178" y="222"/>
                </a:lnTo>
                <a:lnTo>
                  <a:pt x="167" y="233"/>
                </a:lnTo>
                <a:lnTo>
                  <a:pt x="161" y="239"/>
                </a:lnTo>
                <a:lnTo>
                  <a:pt x="152" y="243"/>
                </a:lnTo>
                <a:lnTo>
                  <a:pt x="152" y="243"/>
                </a:lnTo>
                <a:lnTo>
                  <a:pt x="143" y="249"/>
                </a:lnTo>
                <a:lnTo>
                  <a:pt x="133" y="251"/>
                </a:lnTo>
                <a:lnTo>
                  <a:pt x="123" y="254"/>
                </a:lnTo>
                <a:lnTo>
                  <a:pt x="111" y="254"/>
                </a:lnTo>
                <a:lnTo>
                  <a:pt x="111" y="2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9" name="Freeform 16">
            <a:extLst>
              <a:ext uri="{FF2B5EF4-FFF2-40B4-BE49-F238E27FC236}">
                <a16:creationId xmlns:a16="http://schemas.microsoft.com/office/drawing/2014/main" id="{46D25670-91F7-49CE-B32B-105DBD4F13A9}"/>
              </a:ext>
            </a:extLst>
          </p:cNvPr>
          <p:cNvSpPr>
            <a:spLocks noEditPoints="1"/>
          </p:cNvSpPr>
          <p:nvPr/>
        </p:nvSpPr>
        <p:spPr bwMode="auto">
          <a:xfrm>
            <a:off x="7767376" y="1912184"/>
            <a:ext cx="145455" cy="92369"/>
          </a:xfrm>
          <a:custGeom>
            <a:avLst/>
            <a:gdLst>
              <a:gd name="T0" fmla="*/ 127 w 274"/>
              <a:gd name="T1" fmla="*/ 174 h 174"/>
              <a:gd name="T2" fmla="*/ 127 w 274"/>
              <a:gd name="T3" fmla="*/ 174 h 174"/>
              <a:gd name="T4" fmla="*/ 122 w 274"/>
              <a:gd name="T5" fmla="*/ 172 h 174"/>
              <a:gd name="T6" fmla="*/ 118 w 274"/>
              <a:gd name="T7" fmla="*/ 171 h 174"/>
              <a:gd name="T8" fmla="*/ 12 w 274"/>
              <a:gd name="T9" fmla="*/ 111 h 174"/>
              <a:gd name="T10" fmla="*/ 12 w 274"/>
              <a:gd name="T11" fmla="*/ 111 h 174"/>
              <a:gd name="T12" fmla="*/ 7 w 274"/>
              <a:gd name="T13" fmla="*/ 109 h 174"/>
              <a:gd name="T14" fmla="*/ 5 w 274"/>
              <a:gd name="T15" fmla="*/ 104 h 174"/>
              <a:gd name="T16" fmla="*/ 2 w 274"/>
              <a:gd name="T17" fmla="*/ 100 h 174"/>
              <a:gd name="T18" fmla="*/ 0 w 274"/>
              <a:gd name="T19" fmla="*/ 94 h 174"/>
              <a:gd name="T20" fmla="*/ 0 w 274"/>
              <a:gd name="T21" fmla="*/ 94 h 174"/>
              <a:gd name="T22" fmla="*/ 2 w 274"/>
              <a:gd name="T23" fmla="*/ 89 h 174"/>
              <a:gd name="T24" fmla="*/ 3 w 274"/>
              <a:gd name="T25" fmla="*/ 83 h 174"/>
              <a:gd name="T26" fmla="*/ 7 w 274"/>
              <a:gd name="T27" fmla="*/ 79 h 174"/>
              <a:gd name="T28" fmla="*/ 12 w 274"/>
              <a:gd name="T29" fmla="*/ 76 h 174"/>
              <a:gd name="T30" fmla="*/ 137 w 274"/>
              <a:gd name="T31" fmla="*/ 3 h 174"/>
              <a:gd name="T32" fmla="*/ 137 w 274"/>
              <a:gd name="T33" fmla="*/ 3 h 174"/>
              <a:gd name="T34" fmla="*/ 142 w 274"/>
              <a:gd name="T35" fmla="*/ 1 h 174"/>
              <a:gd name="T36" fmla="*/ 147 w 274"/>
              <a:gd name="T37" fmla="*/ 0 h 174"/>
              <a:gd name="T38" fmla="*/ 153 w 274"/>
              <a:gd name="T39" fmla="*/ 1 h 174"/>
              <a:gd name="T40" fmla="*/ 157 w 274"/>
              <a:gd name="T41" fmla="*/ 3 h 174"/>
              <a:gd name="T42" fmla="*/ 263 w 274"/>
              <a:gd name="T43" fmla="*/ 62 h 174"/>
              <a:gd name="T44" fmla="*/ 263 w 274"/>
              <a:gd name="T45" fmla="*/ 62 h 174"/>
              <a:gd name="T46" fmla="*/ 267 w 274"/>
              <a:gd name="T47" fmla="*/ 65 h 174"/>
              <a:gd name="T48" fmla="*/ 271 w 274"/>
              <a:gd name="T49" fmla="*/ 69 h 174"/>
              <a:gd name="T50" fmla="*/ 273 w 274"/>
              <a:gd name="T51" fmla="*/ 75 h 174"/>
              <a:gd name="T52" fmla="*/ 274 w 274"/>
              <a:gd name="T53" fmla="*/ 80 h 174"/>
              <a:gd name="T54" fmla="*/ 274 w 274"/>
              <a:gd name="T55" fmla="*/ 80 h 174"/>
              <a:gd name="T56" fmla="*/ 273 w 274"/>
              <a:gd name="T57" fmla="*/ 85 h 174"/>
              <a:gd name="T58" fmla="*/ 271 w 274"/>
              <a:gd name="T59" fmla="*/ 90 h 174"/>
              <a:gd name="T60" fmla="*/ 267 w 274"/>
              <a:gd name="T61" fmla="*/ 94 h 174"/>
              <a:gd name="T62" fmla="*/ 263 w 274"/>
              <a:gd name="T63" fmla="*/ 97 h 174"/>
              <a:gd name="T64" fmla="*/ 137 w 274"/>
              <a:gd name="T65" fmla="*/ 171 h 174"/>
              <a:gd name="T66" fmla="*/ 137 w 274"/>
              <a:gd name="T67" fmla="*/ 171 h 174"/>
              <a:gd name="T68" fmla="*/ 133 w 274"/>
              <a:gd name="T69" fmla="*/ 172 h 174"/>
              <a:gd name="T70" fmla="*/ 127 w 274"/>
              <a:gd name="T71" fmla="*/ 174 h 174"/>
              <a:gd name="T72" fmla="*/ 127 w 274"/>
              <a:gd name="T73" fmla="*/ 174 h 174"/>
              <a:gd name="T74" fmla="*/ 64 w 274"/>
              <a:gd name="T75" fmla="*/ 93 h 174"/>
              <a:gd name="T76" fmla="*/ 127 w 274"/>
              <a:gd name="T77" fmla="*/ 128 h 174"/>
              <a:gd name="T78" fmla="*/ 211 w 274"/>
              <a:gd name="T79" fmla="*/ 80 h 174"/>
              <a:gd name="T80" fmla="*/ 147 w 274"/>
              <a:gd name="T81" fmla="*/ 45 h 174"/>
              <a:gd name="T82" fmla="*/ 64 w 274"/>
              <a:gd name="T83" fmla="*/ 9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4" h="174">
                <a:moveTo>
                  <a:pt x="127" y="174"/>
                </a:moveTo>
                <a:lnTo>
                  <a:pt x="127" y="174"/>
                </a:lnTo>
                <a:lnTo>
                  <a:pt x="122" y="172"/>
                </a:lnTo>
                <a:lnTo>
                  <a:pt x="118" y="171"/>
                </a:lnTo>
                <a:lnTo>
                  <a:pt x="12" y="111"/>
                </a:lnTo>
                <a:lnTo>
                  <a:pt x="12" y="111"/>
                </a:lnTo>
                <a:lnTo>
                  <a:pt x="7" y="109"/>
                </a:lnTo>
                <a:lnTo>
                  <a:pt x="5" y="104"/>
                </a:lnTo>
                <a:lnTo>
                  <a:pt x="2" y="100"/>
                </a:lnTo>
                <a:lnTo>
                  <a:pt x="0" y="94"/>
                </a:lnTo>
                <a:lnTo>
                  <a:pt x="0" y="94"/>
                </a:lnTo>
                <a:lnTo>
                  <a:pt x="2" y="89"/>
                </a:lnTo>
                <a:lnTo>
                  <a:pt x="3" y="83"/>
                </a:lnTo>
                <a:lnTo>
                  <a:pt x="7" y="79"/>
                </a:lnTo>
                <a:lnTo>
                  <a:pt x="12" y="76"/>
                </a:lnTo>
                <a:lnTo>
                  <a:pt x="137" y="3"/>
                </a:lnTo>
                <a:lnTo>
                  <a:pt x="137" y="3"/>
                </a:lnTo>
                <a:lnTo>
                  <a:pt x="142" y="1"/>
                </a:lnTo>
                <a:lnTo>
                  <a:pt x="147" y="0"/>
                </a:lnTo>
                <a:lnTo>
                  <a:pt x="153" y="1"/>
                </a:lnTo>
                <a:lnTo>
                  <a:pt x="157" y="3"/>
                </a:lnTo>
                <a:lnTo>
                  <a:pt x="263" y="62"/>
                </a:lnTo>
                <a:lnTo>
                  <a:pt x="263" y="62"/>
                </a:lnTo>
                <a:lnTo>
                  <a:pt x="267" y="65"/>
                </a:lnTo>
                <a:lnTo>
                  <a:pt x="271" y="69"/>
                </a:lnTo>
                <a:lnTo>
                  <a:pt x="273" y="75"/>
                </a:lnTo>
                <a:lnTo>
                  <a:pt x="274" y="80"/>
                </a:lnTo>
                <a:lnTo>
                  <a:pt x="274" y="80"/>
                </a:lnTo>
                <a:lnTo>
                  <a:pt x="273" y="85"/>
                </a:lnTo>
                <a:lnTo>
                  <a:pt x="271" y="90"/>
                </a:lnTo>
                <a:lnTo>
                  <a:pt x="267" y="94"/>
                </a:lnTo>
                <a:lnTo>
                  <a:pt x="263" y="97"/>
                </a:lnTo>
                <a:lnTo>
                  <a:pt x="137" y="171"/>
                </a:lnTo>
                <a:lnTo>
                  <a:pt x="137" y="171"/>
                </a:lnTo>
                <a:lnTo>
                  <a:pt x="133" y="172"/>
                </a:lnTo>
                <a:lnTo>
                  <a:pt x="127" y="174"/>
                </a:lnTo>
                <a:lnTo>
                  <a:pt x="127" y="174"/>
                </a:lnTo>
                <a:close/>
                <a:moveTo>
                  <a:pt x="64" y="93"/>
                </a:moveTo>
                <a:lnTo>
                  <a:pt x="127" y="128"/>
                </a:lnTo>
                <a:lnTo>
                  <a:pt x="211" y="80"/>
                </a:lnTo>
                <a:lnTo>
                  <a:pt x="147" y="45"/>
                </a:lnTo>
                <a:lnTo>
                  <a:pt x="64" y="93"/>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0" name="Freeform 17">
            <a:extLst>
              <a:ext uri="{FF2B5EF4-FFF2-40B4-BE49-F238E27FC236}">
                <a16:creationId xmlns:a16="http://schemas.microsoft.com/office/drawing/2014/main" id="{48464625-1747-4672-8226-92714B5A27DD}"/>
              </a:ext>
            </a:extLst>
          </p:cNvPr>
          <p:cNvSpPr>
            <a:spLocks noEditPoints="1"/>
          </p:cNvSpPr>
          <p:nvPr/>
        </p:nvSpPr>
        <p:spPr bwMode="auto">
          <a:xfrm>
            <a:off x="7823116" y="1943504"/>
            <a:ext cx="89715" cy="124752"/>
          </a:xfrm>
          <a:custGeom>
            <a:avLst/>
            <a:gdLst>
              <a:gd name="T0" fmla="*/ 21 w 169"/>
              <a:gd name="T1" fmla="*/ 235 h 235"/>
              <a:gd name="T2" fmla="*/ 21 w 169"/>
              <a:gd name="T3" fmla="*/ 235 h 235"/>
              <a:gd name="T4" fmla="*/ 15 w 169"/>
              <a:gd name="T5" fmla="*/ 235 h 235"/>
              <a:gd name="T6" fmla="*/ 10 w 169"/>
              <a:gd name="T7" fmla="*/ 232 h 235"/>
              <a:gd name="T8" fmla="*/ 10 w 169"/>
              <a:gd name="T9" fmla="*/ 232 h 235"/>
              <a:gd name="T10" fmla="*/ 6 w 169"/>
              <a:gd name="T11" fmla="*/ 229 h 235"/>
              <a:gd name="T12" fmla="*/ 3 w 169"/>
              <a:gd name="T13" fmla="*/ 225 h 235"/>
              <a:gd name="T14" fmla="*/ 0 w 169"/>
              <a:gd name="T15" fmla="*/ 219 h 235"/>
              <a:gd name="T16" fmla="*/ 0 w 169"/>
              <a:gd name="T17" fmla="*/ 213 h 235"/>
              <a:gd name="T18" fmla="*/ 1 w 169"/>
              <a:gd name="T19" fmla="*/ 93 h 235"/>
              <a:gd name="T20" fmla="*/ 1 w 169"/>
              <a:gd name="T21" fmla="*/ 93 h 235"/>
              <a:gd name="T22" fmla="*/ 3 w 169"/>
              <a:gd name="T23" fmla="*/ 88 h 235"/>
              <a:gd name="T24" fmla="*/ 4 w 169"/>
              <a:gd name="T25" fmla="*/ 83 h 235"/>
              <a:gd name="T26" fmla="*/ 8 w 169"/>
              <a:gd name="T27" fmla="*/ 79 h 235"/>
              <a:gd name="T28" fmla="*/ 13 w 169"/>
              <a:gd name="T29" fmla="*/ 75 h 235"/>
              <a:gd name="T30" fmla="*/ 138 w 169"/>
              <a:gd name="T31" fmla="*/ 3 h 235"/>
              <a:gd name="T32" fmla="*/ 138 w 169"/>
              <a:gd name="T33" fmla="*/ 3 h 235"/>
              <a:gd name="T34" fmla="*/ 142 w 169"/>
              <a:gd name="T35" fmla="*/ 0 h 235"/>
              <a:gd name="T36" fmla="*/ 148 w 169"/>
              <a:gd name="T37" fmla="*/ 0 h 235"/>
              <a:gd name="T38" fmla="*/ 154 w 169"/>
              <a:gd name="T39" fmla="*/ 2 h 235"/>
              <a:gd name="T40" fmla="*/ 158 w 169"/>
              <a:gd name="T41" fmla="*/ 3 h 235"/>
              <a:gd name="T42" fmla="*/ 158 w 169"/>
              <a:gd name="T43" fmla="*/ 3 h 235"/>
              <a:gd name="T44" fmla="*/ 164 w 169"/>
              <a:gd name="T45" fmla="*/ 6 h 235"/>
              <a:gd name="T46" fmla="*/ 166 w 169"/>
              <a:gd name="T47" fmla="*/ 11 h 235"/>
              <a:gd name="T48" fmla="*/ 168 w 169"/>
              <a:gd name="T49" fmla="*/ 16 h 235"/>
              <a:gd name="T50" fmla="*/ 169 w 169"/>
              <a:gd name="T51" fmla="*/ 21 h 235"/>
              <a:gd name="T52" fmla="*/ 166 w 169"/>
              <a:gd name="T53" fmla="*/ 143 h 235"/>
              <a:gd name="T54" fmla="*/ 166 w 169"/>
              <a:gd name="T55" fmla="*/ 143 h 235"/>
              <a:gd name="T56" fmla="*/ 166 w 169"/>
              <a:gd name="T57" fmla="*/ 147 h 235"/>
              <a:gd name="T58" fmla="*/ 164 w 169"/>
              <a:gd name="T59" fmla="*/ 153 h 235"/>
              <a:gd name="T60" fmla="*/ 161 w 169"/>
              <a:gd name="T61" fmla="*/ 157 h 235"/>
              <a:gd name="T62" fmla="*/ 157 w 169"/>
              <a:gd name="T63" fmla="*/ 160 h 235"/>
              <a:gd name="T64" fmla="*/ 31 w 169"/>
              <a:gd name="T65" fmla="*/ 232 h 235"/>
              <a:gd name="T66" fmla="*/ 31 w 169"/>
              <a:gd name="T67" fmla="*/ 232 h 235"/>
              <a:gd name="T68" fmla="*/ 25 w 169"/>
              <a:gd name="T69" fmla="*/ 235 h 235"/>
              <a:gd name="T70" fmla="*/ 21 w 169"/>
              <a:gd name="T71" fmla="*/ 235 h 235"/>
              <a:gd name="T72" fmla="*/ 21 w 169"/>
              <a:gd name="T73" fmla="*/ 235 h 235"/>
              <a:gd name="T74" fmla="*/ 44 w 169"/>
              <a:gd name="T75" fmla="*/ 106 h 235"/>
              <a:gd name="T76" fmla="*/ 42 w 169"/>
              <a:gd name="T77" fmla="*/ 178 h 235"/>
              <a:gd name="T78" fmla="*/ 126 w 169"/>
              <a:gd name="T79" fmla="*/ 130 h 235"/>
              <a:gd name="T80" fmla="*/ 127 w 169"/>
              <a:gd name="T81" fmla="*/ 57 h 235"/>
              <a:gd name="T82" fmla="*/ 44 w 169"/>
              <a:gd name="T83" fmla="*/ 10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9" h="235">
                <a:moveTo>
                  <a:pt x="21" y="235"/>
                </a:moveTo>
                <a:lnTo>
                  <a:pt x="21" y="235"/>
                </a:lnTo>
                <a:lnTo>
                  <a:pt x="15" y="235"/>
                </a:lnTo>
                <a:lnTo>
                  <a:pt x="10" y="232"/>
                </a:lnTo>
                <a:lnTo>
                  <a:pt x="10" y="232"/>
                </a:lnTo>
                <a:lnTo>
                  <a:pt x="6" y="229"/>
                </a:lnTo>
                <a:lnTo>
                  <a:pt x="3" y="225"/>
                </a:lnTo>
                <a:lnTo>
                  <a:pt x="0" y="219"/>
                </a:lnTo>
                <a:lnTo>
                  <a:pt x="0" y="213"/>
                </a:lnTo>
                <a:lnTo>
                  <a:pt x="1" y="93"/>
                </a:lnTo>
                <a:lnTo>
                  <a:pt x="1" y="93"/>
                </a:lnTo>
                <a:lnTo>
                  <a:pt x="3" y="88"/>
                </a:lnTo>
                <a:lnTo>
                  <a:pt x="4" y="83"/>
                </a:lnTo>
                <a:lnTo>
                  <a:pt x="8" y="79"/>
                </a:lnTo>
                <a:lnTo>
                  <a:pt x="13" y="75"/>
                </a:lnTo>
                <a:lnTo>
                  <a:pt x="138" y="3"/>
                </a:lnTo>
                <a:lnTo>
                  <a:pt x="138" y="3"/>
                </a:lnTo>
                <a:lnTo>
                  <a:pt x="142" y="0"/>
                </a:lnTo>
                <a:lnTo>
                  <a:pt x="148" y="0"/>
                </a:lnTo>
                <a:lnTo>
                  <a:pt x="154" y="2"/>
                </a:lnTo>
                <a:lnTo>
                  <a:pt x="158" y="3"/>
                </a:lnTo>
                <a:lnTo>
                  <a:pt x="158" y="3"/>
                </a:lnTo>
                <a:lnTo>
                  <a:pt x="164" y="6"/>
                </a:lnTo>
                <a:lnTo>
                  <a:pt x="166" y="11"/>
                </a:lnTo>
                <a:lnTo>
                  <a:pt x="168" y="16"/>
                </a:lnTo>
                <a:lnTo>
                  <a:pt x="169" y="21"/>
                </a:lnTo>
                <a:lnTo>
                  <a:pt x="166" y="143"/>
                </a:lnTo>
                <a:lnTo>
                  <a:pt x="166" y="143"/>
                </a:lnTo>
                <a:lnTo>
                  <a:pt x="166" y="147"/>
                </a:lnTo>
                <a:lnTo>
                  <a:pt x="164" y="153"/>
                </a:lnTo>
                <a:lnTo>
                  <a:pt x="161" y="157"/>
                </a:lnTo>
                <a:lnTo>
                  <a:pt x="157" y="160"/>
                </a:lnTo>
                <a:lnTo>
                  <a:pt x="31" y="232"/>
                </a:lnTo>
                <a:lnTo>
                  <a:pt x="31" y="232"/>
                </a:lnTo>
                <a:lnTo>
                  <a:pt x="25" y="235"/>
                </a:lnTo>
                <a:lnTo>
                  <a:pt x="21" y="235"/>
                </a:lnTo>
                <a:lnTo>
                  <a:pt x="21" y="235"/>
                </a:lnTo>
                <a:close/>
                <a:moveTo>
                  <a:pt x="44" y="106"/>
                </a:moveTo>
                <a:lnTo>
                  <a:pt x="42" y="178"/>
                </a:lnTo>
                <a:lnTo>
                  <a:pt x="126" y="130"/>
                </a:lnTo>
                <a:lnTo>
                  <a:pt x="127" y="57"/>
                </a:lnTo>
                <a:lnTo>
                  <a:pt x="44" y="10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1" name="Freeform 18">
            <a:extLst>
              <a:ext uri="{FF2B5EF4-FFF2-40B4-BE49-F238E27FC236}">
                <a16:creationId xmlns:a16="http://schemas.microsoft.com/office/drawing/2014/main" id="{DF3F63AE-403B-40B0-8305-6F44DD536D46}"/>
              </a:ext>
            </a:extLst>
          </p:cNvPr>
          <p:cNvSpPr>
            <a:spLocks/>
          </p:cNvSpPr>
          <p:nvPr/>
        </p:nvSpPr>
        <p:spPr bwMode="auto">
          <a:xfrm>
            <a:off x="7795512" y="1790087"/>
            <a:ext cx="384341" cy="230923"/>
          </a:xfrm>
          <a:custGeom>
            <a:avLst/>
            <a:gdLst>
              <a:gd name="T0" fmla="*/ 21 w 724"/>
              <a:gd name="T1" fmla="*/ 435 h 435"/>
              <a:gd name="T2" fmla="*/ 21 w 724"/>
              <a:gd name="T3" fmla="*/ 435 h 435"/>
              <a:gd name="T4" fmla="*/ 15 w 724"/>
              <a:gd name="T5" fmla="*/ 433 h 435"/>
              <a:gd name="T6" fmla="*/ 11 w 724"/>
              <a:gd name="T7" fmla="*/ 432 h 435"/>
              <a:gd name="T8" fmla="*/ 7 w 724"/>
              <a:gd name="T9" fmla="*/ 429 h 435"/>
              <a:gd name="T10" fmla="*/ 2 w 724"/>
              <a:gd name="T11" fmla="*/ 423 h 435"/>
              <a:gd name="T12" fmla="*/ 2 w 724"/>
              <a:gd name="T13" fmla="*/ 423 h 435"/>
              <a:gd name="T14" fmla="*/ 1 w 724"/>
              <a:gd name="T15" fmla="*/ 420 h 435"/>
              <a:gd name="T16" fmla="*/ 0 w 724"/>
              <a:gd name="T17" fmla="*/ 416 h 435"/>
              <a:gd name="T18" fmla="*/ 1 w 724"/>
              <a:gd name="T19" fmla="*/ 408 h 435"/>
              <a:gd name="T20" fmla="*/ 4 w 724"/>
              <a:gd name="T21" fmla="*/ 401 h 435"/>
              <a:gd name="T22" fmla="*/ 7 w 724"/>
              <a:gd name="T23" fmla="*/ 398 h 435"/>
              <a:gd name="T24" fmla="*/ 11 w 724"/>
              <a:gd name="T25" fmla="*/ 395 h 435"/>
              <a:gd name="T26" fmla="*/ 693 w 724"/>
              <a:gd name="T27" fmla="*/ 1 h 435"/>
              <a:gd name="T28" fmla="*/ 693 w 724"/>
              <a:gd name="T29" fmla="*/ 1 h 435"/>
              <a:gd name="T30" fmla="*/ 696 w 724"/>
              <a:gd name="T31" fmla="*/ 0 h 435"/>
              <a:gd name="T32" fmla="*/ 700 w 724"/>
              <a:gd name="T33" fmla="*/ 0 h 435"/>
              <a:gd name="T34" fmla="*/ 708 w 724"/>
              <a:gd name="T35" fmla="*/ 0 h 435"/>
              <a:gd name="T36" fmla="*/ 715 w 724"/>
              <a:gd name="T37" fmla="*/ 3 h 435"/>
              <a:gd name="T38" fmla="*/ 718 w 724"/>
              <a:gd name="T39" fmla="*/ 5 h 435"/>
              <a:gd name="T40" fmla="*/ 721 w 724"/>
              <a:gd name="T41" fmla="*/ 10 h 435"/>
              <a:gd name="T42" fmla="*/ 721 w 724"/>
              <a:gd name="T43" fmla="*/ 10 h 435"/>
              <a:gd name="T44" fmla="*/ 722 w 724"/>
              <a:gd name="T45" fmla="*/ 14 h 435"/>
              <a:gd name="T46" fmla="*/ 724 w 724"/>
              <a:gd name="T47" fmla="*/ 17 h 435"/>
              <a:gd name="T48" fmla="*/ 722 w 724"/>
              <a:gd name="T49" fmla="*/ 25 h 435"/>
              <a:gd name="T50" fmla="*/ 720 w 724"/>
              <a:gd name="T51" fmla="*/ 32 h 435"/>
              <a:gd name="T52" fmla="*/ 717 w 724"/>
              <a:gd name="T53" fmla="*/ 35 h 435"/>
              <a:gd name="T54" fmla="*/ 713 w 724"/>
              <a:gd name="T55" fmla="*/ 38 h 435"/>
              <a:gd name="T56" fmla="*/ 31 w 724"/>
              <a:gd name="T57" fmla="*/ 432 h 435"/>
              <a:gd name="T58" fmla="*/ 31 w 724"/>
              <a:gd name="T59" fmla="*/ 432 h 435"/>
              <a:gd name="T60" fmla="*/ 26 w 724"/>
              <a:gd name="T61" fmla="*/ 433 h 435"/>
              <a:gd name="T62" fmla="*/ 21 w 724"/>
              <a:gd name="T63" fmla="*/ 435 h 435"/>
              <a:gd name="T64" fmla="*/ 21 w 724"/>
              <a:gd name="T65"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4" h="435">
                <a:moveTo>
                  <a:pt x="21" y="435"/>
                </a:moveTo>
                <a:lnTo>
                  <a:pt x="21" y="435"/>
                </a:lnTo>
                <a:lnTo>
                  <a:pt x="15" y="433"/>
                </a:lnTo>
                <a:lnTo>
                  <a:pt x="11" y="432"/>
                </a:lnTo>
                <a:lnTo>
                  <a:pt x="7" y="429"/>
                </a:lnTo>
                <a:lnTo>
                  <a:pt x="2" y="423"/>
                </a:lnTo>
                <a:lnTo>
                  <a:pt x="2" y="423"/>
                </a:lnTo>
                <a:lnTo>
                  <a:pt x="1" y="420"/>
                </a:lnTo>
                <a:lnTo>
                  <a:pt x="0" y="416"/>
                </a:lnTo>
                <a:lnTo>
                  <a:pt x="1" y="408"/>
                </a:lnTo>
                <a:lnTo>
                  <a:pt x="4" y="401"/>
                </a:lnTo>
                <a:lnTo>
                  <a:pt x="7" y="398"/>
                </a:lnTo>
                <a:lnTo>
                  <a:pt x="11" y="395"/>
                </a:lnTo>
                <a:lnTo>
                  <a:pt x="693" y="1"/>
                </a:lnTo>
                <a:lnTo>
                  <a:pt x="693" y="1"/>
                </a:lnTo>
                <a:lnTo>
                  <a:pt x="696" y="0"/>
                </a:lnTo>
                <a:lnTo>
                  <a:pt x="700" y="0"/>
                </a:lnTo>
                <a:lnTo>
                  <a:pt x="708" y="0"/>
                </a:lnTo>
                <a:lnTo>
                  <a:pt x="715" y="3"/>
                </a:lnTo>
                <a:lnTo>
                  <a:pt x="718" y="5"/>
                </a:lnTo>
                <a:lnTo>
                  <a:pt x="721" y="10"/>
                </a:lnTo>
                <a:lnTo>
                  <a:pt x="721" y="10"/>
                </a:lnTo>
                <a:lnTo>
                  <a:pt x="722" y="14"/>
                </a:lnTo>
                <a:lnTo>
                  <a:pt x="724" y="17"/>
                </a:lnTo>
                <a:lnTo>
                  <a:pt x="722" y="25"/>
                </a:lnTo>
                <a:lnTo>
                  <a:pt x="720" y="32"/>
                </a:lnTo>
                <a:lnTo>
                  <a:pt x="717" y="35"/>
                </a:lnTo>
                <a:lnTo>
                  <a:pt x="713" y="38"/>
                </a:lnTo>
                <a:lnTo>
                  <a:pt x="31" y="432"/>
                </a:lnTo>
                <a:lnTo>
                  <a:pt x="31" y="432"/>
                </a:lnTo>
                <a:lnTo>
                  <a:pt x="26" y="433"/>
                </a:lnTo>
                <a:lnTo>
                  <a:pt x="21" y="435"/>
                </a:lnTo>
                <a:lnTo>
                  <a:pt x="21" y="43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12" name="Graphic 8">
            <a:extLst>
              <a:ext uri="{FF2B5EF4-FFF2-40B4-BE49-F238E27FC236}">
                <a16:creationId xmlns:a16="http://schemas.microsoft.com/office/drawing/2014/main" id="{261A694A-2B07-4829-A1CD-E62DDA8E4038}"/>
              </a:ext>
            </a:extLst>
          </p:cNvPr>
          <p:cNvGrpSpPr/>
          <p:nvPr/>
        </p:nvGrpSpPr>
        <p:grpSpPr>
          <a:xfrm>
            <a:off x="667967" y="1555826"/>
            <a:ext cx="880826" cy="576807"/>
            <a:chOff x="669397" y="1704246"/>
            <a:chExt cx="880826" cy="576807"/>
          </a:xfrm>
          <a:noFill/>
        </p:grpSpPr>
        <p:sp>
          <p:nvSpPr>
            <p:cNvPr id="22" name="Freeform: Shape 21">
              <a:extLst>
                <a:ext uri="{FF2B5EF4-FFF2-40B4-BE49-F238E27FC236}">
                  <a16:creationId xmlns:a16="http://schemas.microsoft.com/office/drawing/2014/main" id="{848C60FE-E2A6-4E8D-A1A6-0C6A0046FF3A}"/>
                </a:ext>
              </a:extLst>
            </p:cNvPr>
            <p:cNvSpPr/>
            <p:nvPr/>
          </p:nvSpPr>
          <p:spPr>
            <a:xfrm>
              <a:off x="677055" y="2054285"/>
              <a:ext cx="137072" cy="88554"/>
            </a:xfrm>
            <a:custGeom>
              <a:avLst/>
              <a:gdLst>
                <a:gd name="connsiteX0" fmla="*/ 53412 w 137072"/>
                <a:gd name="connsiteY0" fmla="*/ 88555 h 88554"/>
                <a:gd name="connsiteX1" fmla="*/ 0 w 137072"/>
                <a:gd name="connsiteY1" fmla="*/ 16190 h 88554"/>
                <a:gd name="connsiteX2" fmla="*/ 137073 w 137072"/>
                <a:gd name="connsiteY2" fmla="*/ 75537 h 88554"/>
              </a:gdLst>
              <a:ahLst/>
              <a:cxnLst>
                <a:cxn ang="0">
                  <a:pos x="connsiteX0" y="connsiteY0"/>
                </a:cxn>
                <a:cxn ang="0">
                  <a:pos x="connsiteX1" y="connsiteY1"/>
                </a:cxn>
                <a:cxn ang="0">
                  <a:pos x="connsiteX2" y="connsiteY2"/>
                </a:cxn>
              </a:cxnLst>
              <a:rect l="l" t="t" r="r" b="b"/>
              <a:pathLst>
                <a:path w="137072" h="88554">
                  <a:moveTo>
                    <a:pt x="53412" y="88555"/>
                  </a:moveTo>
                  <a:cubicBezTo>
                    <a:pt x="33311" y="78600"/>
                    <a:pt x="18187" y="55818"/>
                    <a:pt x="0" y="16190"/>
                  </a:cubicBezTo>
                  <a:cubicBezTo>
                    <a:pt x="48818" y="-18078"/>
                    <a:pt x="102422" y="2215"/>
                    <a:pt x="137073" y="75537"/>
                  </a:cubicBezTo>
                </a:path>
              </a:pathLst>
            </a:custGeom>
            <a:noFill/>
            <a:ln w="25400" cap="flat">
              <a:solidFill>
                <a:schemeClr val="bg1"/>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9F3C5A4-0138-469C-8B10-8DF2C4103B05}"/>
                </a:ext>
              </a:extLst>
            </p:cNvPr>
            <p:cNvSpPr/>
            <p:nvPr/>
          </p:nvSpPr>
          <p:spPr>
            <a:xfrm>
              <a:off x="724915" y="2194324"/>
              <a:ext cx="150090" cy="86729"/>
            </a:xfrm>
            <a:custGeom>
              <a:avLst/>
              <a:gdLst>
                <a:gd name="connsiteX0" fmla="*/ 150091 w 150090"/>
                <a:gd name="connsiteY0" fmla="*/ 48832 h 86729"/>
                <a:gd name="connsiteX1" fmla="*/ 0 w 150090"/>
                <a:gd name="connsiteY1" fmla="*/ 34091 h 86729"/>
                <a:gd name="connsiteX2" fmla="*/ 150091 w 150090"/>
                <a:gd name="connsiteY2" fmla="*/ 48832 h 86729"/>
              </a:gdLst>
              <a:ahLst/>
              <a:cxnLst>
                <a:cxn ang="0">
                  <a:pos x="connsiteX0" y="connsiteY0"/>
                </a:cxn>
                <a:cxn ang="0">
                  <a:pos x="connsiteX1" y="connsiteY1"/>
                </a:cxn>
                <a:cxn ang="0">
                  <a:pos x="connsiteX2" y="connsiteY2"/>
                </a:cxn>
              </a:cxnLst>
              <a:rect l="l" t="t" r="r" b="b"/>
              <a:pathLst>
                <a:path w="150090" h="86729">
                  <a:moveTo>
                    <a:pt x="150091" y="48832"/>
                  </a:moveTo>
                  <a:cubicBezTo>
                    <a:pt x="115631" y="88269"/>
                    <a:pt x="64516" y="115071"/>
                    <a:pt x="0" y="34091"/>
                  </a:cubicBezTo>
                  <a:cubicBezTo>
                    <a:pt x="42500" y="-14727"/>
                    <a:pt x="101464" y="-12238"/>
                    <a:pt x="150091" y="48832"/>
                  </a:cubicBezTo>
                  <a:close/>
                </a:path>
              </a:pathLst>
            </a:custGeom>
            <a:noFill/>
            <a:ln w="25400" cap="flat">
              <a:solidFill>
                <a:schemeClr val="bg1"/>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73EF222-84BF-43AD-8155-4047791EC033}"/>
                </a:ext>
              </a:extLst>
            </p:cNvPr>
            <p:cNvSpPr/>
            <p:nvPr/>
          </p:nvSpPr>
          <p:spPr>
            <a:xfrm>
              <a:off x="669397" y="1871833"/>
              <a:ext cx="114865" cy="126850"/>
            </a:xfrm>
            <a:custGeom>
              <a:avLst/>
              <a:gdLst>
                <a:gd name="connsiteX0" fmla="*/ 43457 w 114865"/>
                <a:gd name="connsiteY0" fmla="*/ 108855 h 126850"/>
                <a:gd name="connsiteX1" fmla="*/ 0 w 114865"/>
                <a:gd name="connsiteY1" fmla="*/ 308 h 126850"/>
                <a:gd name="connsiteX2" fmla="*/ 114865 w 114865"/>
                <a:gd name="connsiteY2" fmla="*/ 126851 h 126850"/>
              </a:gdLst>
              <a:ahLst/>
              <a:cxnLst>
                <a:cxn ang="0">
                  <a:pos x="connsiteX0" y="connsiteY0"/>
                </a:cxn>
                <a:cxn ang="0">
                  <a:pos x="connsiteX1" y="connsiteY1"/>
                </a:cxn>
                <a:cxn ang="0">
                  <a:pos x="connsiteX2" y="connsiteY2"/>
                </a:cxn>
              </a:cxnLst>
              <a:rect l="l" t="t" r="r" b="b"/>
              <a:pathLst>
                <a:path w="114865" h="126850">
                  <a:moveTo>
                    <a:pt x="43457" y="108855"/>
                  </a:moveTo>
                  <a:cubicBezTo>
                    <a:pt x="20676" y="91051"/>
                    <a:pt x="3446" y="58123"/>
                    <a:pt x="0" y="308"/>
                  </a:cubicBezTo>
                  <a:cubicBezTo>
                    <a:pt x="62985" y="-4287"/>
                    <a:pt x="109888" y="42808"/>
                    <a:pt x="114865" y="126851"/>
                  </a:cubicBezTo>
                </a:path>
              </a:pathLst>
            </a:custGeom>
            <a:noFill/>
            <a:ln w="25400" cap="flat">
              <a:solidFill>
                <a:schemeClr val="bg1"/>
              </a:soli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413B61-D7C7-4A29-9545-94719249EE75}"/>
                </a:ext>
              </a:extLst>
            </p:cNvPr>
            <p:cNvSpPr/>
            <p:nvPr/>
          </p:nvSpPr>
          <p:spPr>
            <a:xfrm>
              <a:off x="733276" y="1704246"/>
              <a:ext cx="83187" cy="165214"/>
            </a:xfrm>
            <a:custGeom>
              <a:avLst/>
              <a:gdLst>
                <a:gd name="connsiteX0" fmla="*/ 14421 w 83187"/>
                <a:gd name="connsiteY0" fmla="*/ 119077 h 165214"/>
                <a:gd name="connsiteX1" fmla="*/ 9826 w 83187"/>
                <a:gd name="connsiteY1" fmla="*/ 0 h 165214"/>
                <a:gd name="connsiteX2" fmla="*/ 75108 w 83187"/>
                <a:gd name="connsiteY2" fmla="*/ 165215 h 165214"/>
              </a:gdLst>
              <a:ahLst/>
              <a:cxnLst>
                <a:cxn ang="0">
                  <a:pos x="connsiteX0" y="connsiteY0"/>
                </a:cxn>
                <a:cxn ang="0">
                  <a:pos x="connsiteX1" y="connsiteY1"/>
                </a:cxn>
                <a:cxn ang="0">
                  <a:pos x="connsiteX2" y="connsiteY2"/>
                </a:cxn>
              </a:cxnLst>
              <a:rect l="l" t="t" r="r" b="b"/>
              <a:pathLst>
                <a:path w="83187" h="165214">
                  <a:moveTo>
                    <a:pt x="14421" y="119077"/>
                  </a:moveTo>
                  <a:cubicBezTo>
                    <a:pt x="-1086" y="93232"/>
                    <a:pt x="-6255" y="55518"/>
                    <a:pt x="9826" y="0"/>
                  </a:cubicBezTo>
                  <a:cubicBezTo>
                    <a:pt x="70131" y="21633"/>
                    <a:pt x="98273" y="85000"/>
                    <a:pt x="75108" y="165215"/>
                  </a:cubicBezTo>
                </a:path>
              </a:pathLst>
            </a:custGeom>
            <a:noFill/>
            <a:ln w="25400" cap="flat">
              <a:solidFill>
                <a:schemeClr val="bg1"/>
              </a:solid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6A8D324-9E66-4C7E-828C-E97D9AF0FC75}"/>
                </a:ext>
              </a:extLst>
            </p:cNvPr>
            <p:cNvSpPr/>
            <p:nvPr/>
          </p:nvSpPr>
          <p:spPr>
            <a:xfrm>
              <a:off x="842652" y="1772208"/>
              <a:ext cx="133052" cy="443380"/>
            </a:xfrm>
            <a:custGeom>
              <a:avLst/>
              <a:gdLst>
                <a:gd name="connsiteX0" fmla="*/ 133052 w 133052"/>
                <a:gd name="connsiteY0" fmla="*/ 443380 h 443380"/>
                <a:gd name="connsiteX1" fmla="*/ 0 w 133052"/>
                <a:gd name="connsiteY1" fmla="*/ 221690 h 443380"/>
                <a:gd name="connsiteX2" fmla="*/ 133052 w 133052"/>
                <a:gd name="connsiteY2" fmla="*/ 0 h 443380"/>
              </a:gdLst>
              <a:ahLst/>
              <a:cxnLst>
                <a:cxn ang="0">
                  <a:pos x="connsiteX0" y="connsiteY0"/>
                </a:cxn>
                <a:cxn ang="0">
                  <a:pos x="connsiteX1" y="connsiteY1"/>
                </a:cxn>
                <a:cxn ang="0">
                  <a:pos x="connsiteX2" y="connsiteY2"/>
                </a:cxn>
              </a:cxnLst>
              <a:rect l="l" t="t" r="r" b="b"/>
              <a:pathLst>
                <a:path w="133052" h="443380">
                  <a:moveTo>
                    <a:pt x="133052" y="443380"/>
                  </a:moveTo>
                  <a:cubicBezTo>
                    <a:pt x="53987" y="401071"/>
                    <a:pt x="0" y="317603"/>
                    <a:pt x="0" y="221690"/>
                  </a:cubicBezTo>
                  <a:cubicBezTo>
                    <a:pt x="0" y="125586"/>
                    <a:pt x="53795" y="42309"/>
                    <a:pt x="133052" y="0"/>
                  </a:cubicBezTo>
                </a:path>
              </a:pathLst>
            </a:custGeom>
            <a:noFill/>
            <a:ln w="25400" cap="flat">
              <a:solidFill>
                <a:schemeClr val="bg1"/>
              </a:solid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8463CB2-B1F6-4FAD-936E-5D591AA94BE4}"/>
                </a:ext>
              </a:extLst>
            </p:cNvPr>
            <p:cNvSpPr/>
            <p:nvPr/>
          </p:nvSpPr>
          <p:spPr>
            <a:xfrm>
              <a:off x="1244681" y="1772208"/>
              <a:ext cx="133052" cy="443380"/>
            </a:xfrm>
            <a:custGeom>
              <a:avLst/>
              <a:gdLst>
                <a:gd name="connsiteX0" fmla="*/ 0 w 133052"/>
                <a:gd name="connsiteY0" fmla="*/ 443380 h 443380"/>
                <a:gd name="connsiteX1" fmla="*/ 133052 w 133052"/>
                <a:gd name="connsiteY1" fmla="*/ 221690 h 443380"/>
                <a:gd name="connsiteX2" fmla="*/ 0 w 133052"/>
                <a:gd name="connsiteY2" fmla="*/ 0 h 443380"/>
              </a:gdLst>
              <a:ahLst/>
              <a:cxnLst>
                <a:cxn ang="0">
                  <a:pos x="connsiteX0" y="connsiteY0"/>
                </a:cxn>
                <a:cxn ang="0">
                  <a:pos x="connsiteX1" y="connsiteY1"/>
                </a:cxn>
                <a:cxn ang="0">
                  <a:pos x="connsiteX2" y="connsiteY2"/>
                </a:cxn>
              </a:cxnLst>
              <a:rect l="l" t="t" r="r" b="b"/>
              <a:pathLst>
                <a:path w="133052" h="443380">
                  <a:moveTo>
                    <a:pt x="0" y="443380"/>
                  </a:moveTo>
                  <a:cubicBezTo>
                    <a:pt x="79066" y="401071"/>
                    <a:pt x="133052" y="317603"/>
                    <a:pt x="133052" y="221690"/>
                  </a:cubicBezTo>
                  <a:cubicBezTo>
                    <a:pt x="133052" y="125586"/>
                    <a:pt x="79257" y="42309"/>
                    <a:pt x="0" y="0"/>
                  </a:cubicBezTo>
                </a:path>
              </a:pathLst>
            </a:custGeom>
            <a:noFill/>
            <a:ln w="25400" cap="flat">
              <a:solidFill>
                <a:schemeClr val="bg1"/>
              </a:solid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2874CC0A-5057-4519-B446-7D1643EA805B}"/>
                </a:ext>
              </a:extLst>
            </p:cNvPr>
            <p:cNvSpPr/>
            <p:nvPr/>
          </p:nvSpPr>
          <p:spPr>
            <a:xfrm>
              <a:off x="1405493" y="2054285"/>
              <a:ext cx="137072" cy="88554"/>
            </a:xfrm>
            <a:custGeom>
              <a:avLst/>
              <a:gdLst>
                <a:gd name="connsiteX0" fmla="*/ 83660 w 137072"/>
                <a:gd name="connsiteY0" fmla="*/ 88555 h 88554"/>
                <a:gd name="connsiteX1" fmla="*/ 137073 w 137072"/>
                <a:gd name="connsiteY1" fmla="*/ 16190 h 88554"/>
                <a:gd name="connsiteX2" fmla="*/ 0 w 137072"/>
                <a:gd name="connsiteY2" fmla="*/ 75537 h 88554"/>
              </a:gdLst>
              <a:ahLst/>
              <a:cxnLst>
                <a:cxn ang="0">
                  <a:pos x="connsiteX0" y="connsiteY0"/>
                </a:cxn>
                <a:cxn ang="0">
                  <a:pos x="connsiteX1" y="connsiteY1"/>
                </a:cxn>
                <a:cxn ang="0">
                  <a:pos x="connsiteX2" y="connsiteY2"/>
                </a:cxn>
              </a:cxnLst>
              <a:rect l="l" t="t" r="r" b="b"/>
              <a:pathLst>
                <a:path w="137072" h="88554">
                  <a:moveTo>
                    <a:pt x="83660" y="88555"/>
                  </a:moveTo>
                  <a:cubicBezTo>
                    <a:pt x="103762" y="78600"/>
                    <a:pt x="118886" y="55818"/>
                    <a:pt x="137073" y="16190"/>
                  </a:cubicBezTo>
                  <a:cubicBezTo>
                    <a:pt x="88255" y="-18078"/>
                    <a:pt x="34651" y="2215"/>
                    <a:pt x="0" y="75537"/>
                  </a:cubicBezTo>
                </a:path>
              </a:pathLst>
            </a:custGeom>
            <a:noFill/>
            <a:ln w="25400" cap="flat">
              <a:solidFill>
                <a:schemeClr val="bg1"/>
              </a:solid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0CCAAE88-5BE3-4799-842B-236547E3A1B5}"/>
                </a:ext>
              </a:extLst>
            </p:cNvPr>
            <p:cNvSpPr/>
            <p:nvPr/>
          </p:nvSpPr>
          <p:spPr>
            <a:xfrm>
              <a:off x="1344805" y="2194324"/>
              <a:ext cx="150090" cy="86729"/>
            </a:xfrm>
            <a:custGeom>
              <a:avLst/>
              <a:gdLst>
                <a:gd name="connsiteX0" fmla="*/ 0 w 150090"/>
                <a:gd name="connsiteY0" fmla="*/ 48832 h 86729"/>
                <a:gd name="connsiteX1" fmla="*/ 150091 w 150090"/>
                <a:gd name="connsiteY1" fmla="*/ 34091 h 86729"/>
                <a:gd name="connsiteX2" fmla="*/ 0 w 150090"/>
                <a:gd name="connsiteY2" fmla="*/ 48832 h 86729"/>
              </a:gdLst>
              <a:ahLst/>
              <a:cxnLst>
                <a:cxn ang="0">
                  <a:pos x="connsiteX0" y="connsiteY0"/>
                </a:cxn>
                <a:cxn ang="0">
                  <a:pos x="connsiteX1" y="connsiteY1"/>
                </a:cxn>
                <a:cxn ang="0">
                  <a:pos x="connsiteX2" y="connsiteY2"/>
                </a:cxn>
              </a:cxnLst>
              <a:rect l="l" t="t" r="r" b="b"/>
              <a:pathLst>
                <a:path w="150090" h="86729">
                  <a:moveTo>
                    <a:pt x="0" y="48832"/>
                  </a:moveTo>
                  <a:cubicBezTo>
                    <a:pt x="34460" y="88269"/>
                    <a:pt x="85575" y="115071"/>
                    <a:pt x="150091" y="34091"/>
                  </a:cubicBezTo>
                  <a:cubicBezTo>
                    <a:pt x="107399" y="-14727"/>
                    <a:pt x="48435" y="-12238"/>
                    <a:pt x="0" y="48832"/>
                  </a:cubicBezTo>
                  <a:close/>
                </a:path>
              </a:pathLst>
            </a:custGeom>
            <a:noFill/>
            <a:ln w="25400" cap="flat">
              <a:solidFill>
                <a:schemeClr val="bg1"/>
              </a:solid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E9872963-EA59-4E85-8FE7-28A92973A410}"/>
                </a:ext>
              </a:extLst>
            </p:cNvPr>
            <p:cNvSpPr/>
            <p:nvPr/>
          </p:nvSpPr>
          <p:spPr>
            <a:xfrm>
              <a:off x="1435358" y="1871833"/>
              <a:ext cx="114865" cy="126850"/>
            </a:xfrm>
            <a:custGeom>
              <a:avLst/>
              <a:gdLst>
                <a:gd name="connsiteX0" fmla="*/ 71408 w 114865"/>
                <a:gd name="connsiteY0" fmla="*/ 108855 h 126850"/>
                <a:gd name="connsiteX1" fmla="*/ 114865 w 114865"/>
                <a:gd name="connsiteY1" fmla="*/ 308 h 126850"/>
                <a:gd name="connsiteX2" fmla="*/ 0 w 114865"/>
                <a:gd name="connsiteY2" fmla="*/ 126851 h 126850"/>
              </a:gdLst>
              <a:ahLst/>
              <a:cxnLst>
                <a:cxn ang="0">
                  <a:pos x="connsiteX0" y="connsiteY0"/>
                </a:cxn>
                <a:cxn ang="0">
                  <a:pos x="connsiteX1" y="connsiteY1"/>
                </a:cxn>
                <a:cxn ang="0">
                  <a:pos x="connsiteX2" y="connsiteY2"/>
                </a:cxn>
              </a:cxnLst>
              <a:rect l="l" t="t" r="r" b="b"/>
              <a:pathLst>
                <a:path w="114865" h="126850">
                  <a:moveTo>
                    <a:pt x="71408" y="108855"/>
                  </a:moveTo>
                  <a:cubicBezTo>
                    <a:pt x="94190" y="91051"/>
                    <a:pt x="111419" y="58123"/>
                    <a:pt x="114865" y="308"/>
                  </a:cubicBezTo>
                  <a:cubicBezTo>
                    <a:pt x="51881" y="-4287"/>
                    <a:pt x="4977" y="42808"/>
                    <a:pt x="0" y="126851"/>
                  </a:cubicBezTo>
                </a:path>
              </a:pathLst>
            </a:custGeom>
            <a:noFill/>
            <a:ln w="25400" cap="flat">
              <a:solidFill>
                <a:schemeClr val="bg1"/>
              </a:solid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9BB826D-8B52-4AF9-9FFC-5A9431166350}"/>
                </a:ext>
              </a:extLst>
            </p:cNvPr>
            <p:cNvSpPr/>
            <p:nvPr/>
          </p:nvSpPr>
          <p:spPr>
            <a:xfrm>
              <a:off x="1403156" y="1704246"/>
              <a:ext cx="83187" cy="165214"/>
            </a:xfrm>
            <a:custGeom>
              <a:avLst/>
              <a:gdLst>
                <a:gd name="connsiteX0" fmla="*/ 68767 w 83187"/>
                <a:gd name="connsiteY0" fmla="*/ 119077 h 165214"/>
                <a:gd name="connsiteX1" fmla="*/ 73361 w 83187"/>
                <a:gd name="connsiteY1" fmla="*/ 0 h 165214"/>
                <a:gd name="connsiteX2" fmla="*/ 8079 w 83187"/>
                <a:gd name="connsiteY2" fmla="*/ 165215 h 165214"/>
              </a:gdLst>
              <a:ahLst/>
              <a:cxnLst>
                <a:cxn ang="0">
                  <a:pos x="connsiteX0" y="connsiteY0"/>
                </a:cxn>
                <a:cxn ang="0">
                  <a:pos x="connsiteX1" y="connsiteY1"/>
                </a:cxn>
                <a:cxn ang="0">
                  <a:pos x="connsiteX2" y="connsiteY2"/>
                </a:cxn>
              </a:cxnLst>
              <a:rect l="l" t="t" r="r" b="b"/>
              <a:pathLst>
                <a:path w="83187" h="165214">
                  <a:moveTo>
                    <a:pt x="68767" y="119077"/>
                  </a:moveTo>
                  <a:cubicBezTo>
                    <a:pt x="84273" y="93232"/>
                    <a:pt x="89442" y="55518"/>
                    <a:pt x="73361" y="0"/>
                  </a:cubicBezTo>
                  <a:cubicBezTo>
                    <a:pt x="13057" y="21633"/>
                    <a:pt x="-15085" y="85000"/>
                    <a:pt x="8079" y="165215"/>
                  </a:cubicBezTo>
                </a:path>
              </a:pathLst>
            </a:custGeom>
            <a:noFill/>
            <a:ln w="25400" cap="flat">
              <a:solidFill>
                <a:schemeClr val="bg1"/>
              </a:solid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CD939589-DBE9-44BF-936F-7EA6EA43B46D}"/>
                </a:ext>
              </a:extLst>
            </p:cNvPr>
            <p:cNvSpPr/>
            <p:nvPr/>
          </p:nvSpPr>
          <p:spPr>
            <a:xfrm>
              <a:off x="1071617" y="1991409"/>
              <a:ext cx="57432" cy="19144"/>
            </a:xfrm>
            <a:custGeom>
              <a:avLst/>
              <a:gdLst>
                <a:gd name="connsiteX0" fmla="*/ 57433 w 57432"/>
                <a:gd name="connsiteY0" fmla="*/ 0 h 19144"/>
                <a:gd name="connsiteX1" fmla="*/ 0 w 57432"/>
                <a:gd name="connsiteY1" fmla="*/ 0 h 19144"/>
              </a:gdLst>
              <a:ahLst/>
              <a:cxnLst>
                <a:cxn ang="0">
                  <a:pos x="connsiteX0" y="connsiteY0"/>
                </a:cxn>
                <a:cxn ang="0">
                  <a:pos x="connsiteX1" y="connsiteY1"/>
                </a:cxn>
              </a:cxnLst>
              <a:rect l="l" t="t" r="r" b="b"/>
              <a:pathLst>
                <a:path w="57432" h="19144">
                  <a:moveTo>
                    <a:pt x="57433" y="0"/>
                  </a:moveTo>
                  <a:lnTo>
                    <a:pt x="0" y="0"/>
                  </a:lnTo>
                </a:path>
              </a:pathLst>
            </a:custGeom>
            <a:ln w="25400" cap="flat">
              <a:solidFill>
                <a:schemeClr val="accent5"/>
              </a:solid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062A9E90-716F-4B00-9AB4-7AD8ADF3ED1E}"/>
                </a:ext>
              </a:extLst>
            </p:cNvPr>
            <p:cNvSpPr/>
            <p:nvPr/>
          </p:nvSpPr>
          <p:spPr>
            <a:xfrm>
              <a:off x="1071617" y="1914832"/>
              <a:ext cx="76576" cy="153153"/>
            </a:xfrm>
            <a:custGeom>
              <a:avLst/>
              <a:gdLst>
                <a:gd name="connsiteX0" fmla="*/ 76577 w 76576"/>
                <a:gd name="connsiteY0" fmla="*/ 0 h 153153"/>
                <a:gd name="connsiteX1" fmla="*/ 0 w 76576"/>
                <a:gd name="connsiteY1" fmla="*/ 0 h 153153"/>
                <a:gd name="connsiteX2" fmla="*/ 0 w 76576"/>
                <a:gd name="connsiteY2" fmla="*/ 153154 h 153153"/>
                <a:gd name="connsiteX3" fmla="*/ 76577 w 76576"/>
                <a:gd name="connsiteY3" fmla="*/ 153154 h 153153"/>
              </a:gdLst>
              <a:ahLst/>
              <a:cxnLst>
                <a:cxn ang="0">
                  <a:pos x="connsiteX0" y="connsiteY0"/>
                </a:cxn>
                <a:cxn ang="0">
                  <a:pos x="connsiteX1" y="connsiteY1"/>
                </a:cxn>
                <a:cxn ang="0">
                  <a:pos x="connsiteX2" y="connsiteY2"/>
                </a:cxn>
                <a:cxn ang="0">
                  <a:pos x="connsiteX3" y="connsiteY3"/>
                </a:cxn>
              </a:cxnLst>
              <a:rect l="l" t="t" r="r" b="b"/>
              <a:pathLst>
                <a:path w="76576" h="153153">
                  <a:moveTo>
                    <a:pt x="76577" y="0"/>
                  </a:moveTo>
                  <a:lnTo>
                    <a:pt x="0" y="0"/>
                  </a:lnTo>
                  <a:lnTo>
                    <a:pt x="0" y="153154"/>
                  </a:lnTo>
                  <a:lnTo>
                    <a:pt x="76577" y="153154"/>
                  </a:lnTo>
                </a:path>
              </a:pathLst>
            </a:custGeom>
            <a:noFill/>
            <a:ln w="25400" cap="flat">
              <a:solidFill>
                <a:schemeClr val="accent5"/>
              </a:solid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14448063-6716-4A49-84D1-455A2CB7B7EC}"/>
                </a:ext>
              </a:extLst>
            </p:cNvPr>
            <p:cNvSpPr/>
            <p:nvPr/>
          </p:nvSpPr>
          <p:spPr>
            <a:xfrm>
              <a:off x="918463" y="1895688"/>
              <a:ext cx="95721" cy="191442"/>
            </a:xfrm>
            <a:custGeom>
              <a:avLst/>
              <a:gdLst>
                <a:gd name="connsiteX0" fmla="*/ 0 w 95721"/>
                <a:gd name="connsiteY0" fmla="*/ 191442 h 191442"/>
                <a:gd name="connsiteX1" fmla="*/ 0 w 95721"/>
                <a:gd name="connsiteY1" fmla="*/ 19144 h 191442"/>
                <a:gd name="connsiteX2" fmla="*/ 13592 w 95721"/>
                <a:gd name="connsiteY2" fmla="*/ 19144 h 191442"/>
                <a:gd name="connsiteX3" fmla="*/ 81937 w 95721"/>
                <a:gd name="connsiteY3" fmla="*/ 172298 h 191442"/>
                <a:gd name="connsiteX4" fmla="*/ 95721 w 95721"/>
                <a:gd name="connsiteY4" fmla="*/ 172298 h 191442"/>
                <a:gd name="connsiteX5" fmla="*/ 95721 w 95721"/>
                <a:gd name="connsiteY5" fmla="*/ 0 h 19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721" h="191442">
                  <a:moveTo>
                    <a:pt x="0" y="191442"/>
                  </a:moveTo>
                  <a:lnTo>
                    <a:pt x="0" y="19144"/>
                  </a:lnTo>
                  <a:lnTo>
                    <a:pt x="13592" y="19144"/>
                  </a:lnTo>
                  <a:lnTo>
                    <a:pt x="81937" y="172298"/>
                  </a:lnTo>
                  <a:lnTo>
                    <a:pt x="95721" y="172298"/>
                  </a:lnTo>
                  <a:lnTo>
                    <a:pt x="95721" y="0"/>
                  </a:lnTo>
                </a:path>
              </a:pathLst>
            </a:custGeom>
            <a:noFill/>
            <a:ln w="25400" cap="flat">
              <a:solidFill>
                <a:schemeClr val="accent5"/>
              </a:solid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7D52F60-ADF7-4D79-AF9C-9502175264FF}"/>
                </a:ext>
              </a:extLst>
            </p:cNvPr>
            <p:cNvSpPr/>
            <p:nvPr/>
          </p:nvSpPr>
          <p:spPr>
            <a:xfrm>
              <a:off x="1186483" y="1895688"/>
              <a:ext cx="114865" cy="172297"/>
            </a:xfrm>
            <a:custGeom>
              <a:avLst/>
              <a:gdLst>
                <a:gd name="connsiteX0" fmla="*/ 114865 w 114865"/>
                <a:gd name="connsiteY0" fmla="*/ 0 h 172297"/>
                <a:gd name="connsiteX1" fmla="*/ 114865 w 114865"/>
                <a:gd name="connsiteY1" fmla="*/ 18378 h 172297"/>
                <a:gd name="connsiteX2" fmla="*/ 114865 w 114865"/>
                <a:gd name="connsiteY2" fmla="*/ 172298 h 172297"/>
                <a:gd name="connsiteX3" fmla="*/ 100507 w 114865"/>
                <a:gd name="connsiteY3" fmla="*/ 172298 h 172297"/>
                <a:gd name="connsiteX4" fmla="*/ 57433 w 114865"/>
                <a:gd name="connsiteY4" fmla="*/ 92467 h 172297"/>
                <a:gd name="connsiteX5" fmla="*/ 14358 w 114865"/>
                <a:gd name="connsiteY5" fmla="*/ 172298 h 172297"/>
                <a:gd name="connsiteX6" fmla="*/ 0 w 114865"/>
                <a:gd name="connsiteY6" fmla="*/ 172298 h 172297"/>
                <a:gd name="connsiteX7" fmla="*/ 0 w 114865"/>
                <a:gd name="connsiteY7" fmla="*/ 18378 h 172297"/>
                <a:gd name="connsiteX8" fmla="*/ 0 w 114865"/>
                <a:gd name="connsiteY8" fmla="*/ 0 h 1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65" h="172297">
                  <a:moveTo>
                    <a:pt x="114865" y="0"/>
                  </a:moveTo>
                  <a:lnTo>
                    <a:pt x="114865" y="18378"/>
                  </a:lnTo>
                  <a:lnTo>
                    <a:pt x="114865" y="172298"/>
                  </a:lnTo>
                  <a:lnTo>
                    <a:pt x="100507" y="172298"/>
                  </a:lnTo>
                  <a:lnTo>
                    <a:pt x="57433" y="92467"/>
                  </a:lnTo>
                  <a:lnTo>
                    <a:pt x="14358" y="172298"/>
                  </a:lnTo>
                  <a:lnTo>
                    <a:pt x="0" y="172298"/>
                  </a:lnTo>
                  <a:lnTo>
                    <a:pt x="0" y="18378"/>
                  </a:lnTo>
                  <a:lnTo>
                    <a:pt x="0" y="0"/>
                  </a:lnTo>
                </a:path>
              </a:pathLst>
            </a:custGeom>
            <a:noFill/>
            <a:ln w="25400" cap="flat">
              <a:solidFill>
                <a:schemeClr val="accent5"/>
              </a:solidFill>
              <a:prstDash val="solid"/>
              <a:miter/>
            </a:ln>
          </p:spPr>
          <p:txBody>
            <a:bodyPr rtlCol="0" anchor="ctr"/>
            <a:lstStyle/>
            <a:p>
              <a:endParaRPr lang="en-US"/>
            </a:p>
          </p:txBody>
        </p:sp>
      </p:grpSp>
      <p:sp>
        <p:nvSpPr>
          <p:cNvPr id="82" name="Text Placeholder 37">
            <a:extLst>
              <a:ext uri="{FF2B5EF4-FFF2-40B4-BE49-F238E27FC236}">
                <a16:creationId xmlns:a16="http://schemas.microsoft.com/office/drawing/2014/main" id="{A6BB466C-263B-4284-A84A-4A4E74698C08}"/>
              </a:ext>
            </a:extLst>
          </p:cNvPr>
          <p:cNvSpPr txBox="1">
            <a:spLocks/>
          </p:cNvSpPr>
          <p:nvPr/>
        </p:nvSpPr>
        <p:spPr>
          <a:xfrm>
            <a:off x="659039" y="661101"/>
            <a:ext cx="1437388" cy="380674"/>
          </a:xfrm>
          <a:prstGeom prst="rect">
            <a:avLst/>
          </a:prstGeom>
        </p:spPr>
        <p:txBody>
          <a:bodyPr/>
          <a:lst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14378">
              <a:buNone/>
              <a:defRPr/>
            </a:pPr>
            <a:r>
              <a:rPr lang="en-US" sz="1600" b="1">
                <a:solidFill>
                  <a:srgbClr val="003466"/>
                </a:solidFill>
                <a:latin typeface="Calibri Light" panose="020F0302020204030204" pitchFamily="34" charset="0"/>
                <a:cs typeface="Calibri Light" panose="020F0302020204030204" pitchFamily="34" charset="0"/>
              </a:rPr>
              <a:t>ACQUISITIONS</a:t>
            </a:r>
          </a:p>
        </p:txBody>
      </p:sp>
      <p:grpSp>
        <p:nvGrpSpPr>
          <p:cNvPr id="84" name="Group 15">
            <a:extLst>
              <a:ext uri="{FF2B5EF4-FFF2-40B4-BE49-F238E27FC236}">
                <a16:creationId xmlns:a16="http://schemas.microsoft.com/office/drawing/2014/main" id="{56D314E6-A21E-4A3B-A7A1-6F60BAC74CBC}"/>
              </a:ext>
            </a:extLst>
          </p:cNvPr>
          <p:cNvGrpSpPr>
            <a:grpSpLocks noChangeAspect="1"/>
          </p:cNvGrpSpPr>
          <p:nvPr/>
        </p:nvGrpSpPr>
        <p:grpSpPr bwMode="auto">
          <a:xfrm>
            <a:off x="282651" y="619841"/>
            <a:ext cx="394404" cy="384140"/>
            <a:chOff x="-749" y="842"/>
            <a:chExt cx="1345" cy="1310"/>
          </a:xfrm>
          <a:solidFill>
            <a:schemeClr val="accent1"/>
          </a:solidFill>
        </p:grpSpPr>
        <p:sp>
          <p:nvSpPr>
            <p:cNvPr id="85" name="Freeform 16">
              <a:extLst>
                <a:ext uri="{FF2B5EF4-FFF2-40B4-BE49-F238E27FC236}">
                  <a16:creationId xmlns:a16="http://schemas.microsoft.com/office/drawing/2014/main" id="{C89730A6-D13C-4DC8-AA6E-B0BDB8DFDA61}"/>
                </a:ext>
              </a:extLst>
            </p:cNvPr>
            <p:cNvSpPr>
              <a:spLocks/>
            </p:cNvSpPr>
            <p:nvPr/>
          </p:nvSpPr>
          <p:spPr bwMode="auto">
            <a:xfrm>
              <a:off x="-619" y="842"/>
              <a:ext cx="623" cy="518"/>
            </a:xfrm>
            <a:custGeom>
              <a:avLst/>
              <a:gdLst>
                <a:gd name="T0" fmla="*/ 146 w 623"/>
                <a:gd name="T1" fmla="*/ 518 h 518"/>
                <a:gd name="T2" fmla="*/ 0 w 623"/>
                <a:gd name="T3" fmla="*/ 516 h 518"/>
                <a:gd name="T4" fmla="*/ 0 w 623"/>
                <a:gd name="T5" fmla="*/ 70 h 518"/>
                <a:gd name="T6" fmla="*/ 166 w 623"/>
                <a:gd name="T7" fmla="*/ 70 h 518"/>
                <a:gd name="T8" fmla="*/ 166 w 623"/>
                <a:gd name="T9" fmla="*/ 70 h 518"/>
                <a:gd name="T10" fmla="*/ 182 w 623"/>
                <a:gd name="T11" fmla="*/ 56 h 518"/>
                <a:gd name="T12" fmla="*/ 200 w 623"/>
                <a:gd name="T13" fmla="*/ 44 h 518"/>
                <a:gd name="T14" fmla="*/ 218 w 623"/>
                <a:gd name="T15" fmla="*/ 32 h 518"/>
                <a:gd name="T16" fmla="*/ 240 w 623"/>
                <a:gd name="T17" fmla="*/ 22 h 518"/>
                <a:gd name="T18" fmla="*/ 262 w 623"/>
                <a:gd name="T19" fmla="*/ 12 h 518"/>
                <a:gd name="T20" fmla="*/ 286 w 623"/>
                <a:gd name="T21" fmla="*/ 6 h 518"/>
                <a:gd name="T22" fmla="*/ 310 w 623"/>
                <a:gd name="T23" fmla="*/ 2 h 518"/>
                <a:gd name="T24" fmla="*/ 336 w 623"/>
                <a:gd name="T25" fmla="*/ 0 h 518"/>
                <a:gd name="T26" fmla="*/ 538 w 623"/>
                <a:gd name="T27" fmla="*/ 0 h 518"/>
                <a:gd name="T28" fmla="*/ 538 w 623"/>
                <a:gd name="T29" fmla="*/ 0 h 518"/>
                <a:gd name="T30" fmla="*/ 553 w 623"/>
                <a:gd name="T31" fmla="*/ 0 h 518"/>
                <a:gd name="T32" fmla="*/ 567 w 623"/>
                <a:gd name="T33" fmla="*/ 2 h 518"/>
                <a:gd name="T34" fmla="*/ 581 w 623"/>
                <a:gd name="T35" fmla="*/ 6 h 518"/>
                <a:gd name="T36" fmla="*/ 591 w 623"/>
                <a:gd name="T37" fmla="*/ 10 h 518"/>
                <a:gd name="T38" fmla="*/ 601 w 623"/>
                <a:gd name="T39" fmla="*/ 16 h 518"/>
                <a:gd name="T40" fmla="*/ 609 w 623"/>
                <a:gd name="T41" fmla="*/ 22 h 518"/>
                <a:gd name="T42" fmla="*/ 617 w 623"/>
                <a:gd name="T43" fmla="*/ 32 h 518"/>
                <a:gd name="T44" fmla="*/ 623 w 623"/>
                <a:gd name="T45" fmla="*/ 40 h 518"/>
                <a:gd name="T46" fmla="*/ 589 w 623"/>
                <a:gd name="T47" fmla="*/ 58 h 518"/>
                <a:gd name="T48" fmla="*/ 589 w 623"/>
                <a:gd name="T49" fmla="*/ 58 h 518"/>
                <a:gd name="T50" fmla="*/ 585 w 623"/>
                <a:gd name="T51" fmla="*/ 50 h 518"/>
                <a:gd name="T52" fmla="*/ 575 w 623"/>
                <a:gd name="T53" fmla="*/ 44 h 518"/>
                <a:gd name="T54" fmla="*/ 561 w 623"/>
                <a:gd name="T55" fmla="*/ 38 h 518"/>
                <a:gd name="T56" fmla="*/ 538 w 623"/>
                <a:gd name="T57" fmla="*/ 36 h 518"/>
                <a:gd name="T58" fmla="*/ 336 w 623"/>
                <a:gd name="T59" fmla="*/ 36 h 518"/>
                <a:gd name="T60" fmla="*/ 336 w 623"/>
                <a:gd name="T61" fmla="*/ 36 h 518"/>
                <a:gd name="T62" fmla="*/ 308 w 623"/>
                <a:gd name="T63" fmla="*/ 40 h 518"/>
                <a:gd name="T64" fmla="*/ 282 w 623"/>
                <a:gd name="T65" fmla="*/ 46 h 518"/>
                <a:gd name="T66" fmla="*/ 258 w 623"/>
                <a:gd name="T67" fmla="*/ 54 h 518"/>
                <a:gd name="T68" fmla="*/ 236 w 623"/>
                <a:gd name="T69" fmla="*/ 66 h 518"/>
                <a:gd name="T70" fmla="*/ 218 w 623"/>
                <a:gd name="T71" fmla="*/ 76 h 518"/>
                <a:gd name="T72" fmla="*/ 204 w 623"/>
                <a:gd name="T73" fmla="*/ 86 h 518"/>
                <a:gd name="T74" fmla="*/ 186 w 623"/>
                <a:gd name="T75" fmla="*/ 102 h 518"/>
                <a:gd name="T76" fmla="*/ 180 w 623"/>
                <a:gd name="T77" fmla="*/ 106 h 518"/>
                <a:gd name="T78" fmla="*/ 38 w 623"/>
                <a:gd name="T79" fmla="*/ 106 h 518"/>
                <a:gd name="T80" fmla="*/ 38 w 623"/>
                <a:gd name="T81" fmla="*/ 480 h 518"/>
                <a:gd name="T82" fmla="*/ 146 w 623"/>
                <a:gd name="T83" fmla="*/ 480 h 518"/>
                <a:gd name="T84" fmla="*/ 146 w 623"/>
                <a:gd name="T85" fmla="*/ 51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3" h="518">
                  <a:moveTo>
                    <a:pt x="146" y="518"/>
                  </a:moveTo>
                  <a:lnTo>
                    <a:pt x="0" y="516"/>
                  </a:lnTo>
                  <a:lnTo>
                    <a:pt x="0" y="70"/>
                  </a:lnTo>
                  <a:lnTo>
                    <a:pt x="166" y="70"/>
                  </a:lnTo>
                  <a:lnTo>
                    <a:pt x="166" y="70"/>
                  </a:lnTo>
                  <a:lnTo>
                    <a:pt x="182" y="56"/>
                  </a:lnTo>
                  <a:lnTo>
                    <a:pt x="200" y="44"/>
                  </a:lnTo>
                  <a:lnTo>
                    <a:pt x="218" y="32"/>
                  </a:lnTo>
                  <a:lnTo>
                    <a:pt x="240" y="22"/>
                  </a:lnTo>
                  <a:lnTo>
                    <a:pt x="262" y="12"/>
                  </a:lnTo>
                  <a:lnTo>
                    <a:pt x="286" y="6"/>
                  </a:lnTo>
                  <a:lnTo>
                    <a:pt x="310" y="2"/>
                  </a:lnTo>
                  <a:lnTo>
                    <a:pt x="336" y="0"/>
                  </a:lnTo>
                  <a:lnTo>
                    <a:pt x="538" y="0"/>
                  </a:lnTo>
                  <a:lnTo>
                    <a:pt x="538" y="0"/>
                  </a:lnTo>
                  <a:lnTo>
                    <a:pt x="553" y="0"/>
                  </a:lnTo>
                  <a:lnTo>
                    <a:pt x="567" y="2"/>
                  </a:lnTo>
                  <a:lnTo>
                    <a:pt x="581" y="6"/>
                  </a:lnTo>
                  <a:lnTo>
                    <a:pt x="591" y="10"/>
                  </a:lnTo>
                  <a:lnTo>
                    <a:pt x="601" y="16"/>
                  </a:lnTo>
                  <a:lnTo>
                    <a:pt x="609" y="22"/>
                  </a:lnTo>
                  <a:lnTo>
                    <a:pt x="617" y="32"/>
                  </a:lnTo>
                  <a:lnTo>
                    <a:pt x="623" y="40"/>
                  </a:lnTo>
                  <a:lnTo>
                    <a:pt x="589" y="58"/>
                  </a:lnTo>
                  <a:lnTo>
                    <a:pt x="589" y="58"/>
                  </a:lnTo>
                  <a:lnTo>
                    <a:pt x="585" y="50"/>
                  </a:lnTo>
                  <a:lnTo>
                    <a:pt x="575" y="44"/>
                  </a:lnTo>
                  <a:lnTo>
                    <a:pt x="561" y="38"/>
                  </a:lnTo>
                  <a:lnTo>
                    <a:pt x="538" y="36"/>
                  </a:lnTo>
                  <a:lnTo>
                    <a:pt x="336" y="36"/>
                  </a:lnTo>
                  <a:lnTo>
                    <a:pt x="336" y="36"/>
                  </a:lnTo>
                  <a:lnTo>
                    <a:pt x="308" y="40"/>
                  </a:lnTo>
                  <a:lnTo>
                    <a:pt x="282" y="46"/>
                  </a:lnTo>
                  <a:lnTo>
                    <a:pt x="258" y="54"/>
                  </a:lnTo>
                  <a:lnTo>
                    <a:pt x="236" y="66"/>
                  </a:lnTo>
                  <a:lnTo>
                    <a:pt x="218" y="76"/>
                  </a:lnTo>
                  <a:lnTo>
                    <a:pt x="204" y="86"/>
                  </a:lnTo>
                  <a:lnTo>
                    <a:pt x="186" y="102"/>
                  </a:lnTo>
                  <a:lnTo>
                    <a:pt x="180" y="106"/>
                  </a:lnTo>
                  <a:lnTo>
                    <a:pt x="38" y="106"/>
                  </a:lnTo>
                  <a:lnTo>
                    <a:pt x="38" y="480"/>
                  </a:lnTo>
                  <a:lnTo>
                    <a:pt x="146" y="480"/>
                  </a:lnTo>
                  <a:lnTo>
                    <a:pt x="146" y="5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86" name="Freeform 17">
              <a:extLst>
                <a:ext uri="{FF2B5EF4-FFF2-40B4-BE49-F238E27FC236}">
                  <a16:creationId xmlns:a16="http://schemas.microsoft.com/office/drawing/2014/main" id="{D86EE18F-9530-42DB-AA5B-88E92E938E55}"/>
                </a:ext>
              </a:extLst>
            </p:cNvPr>
            <p:cNvSpPr>
              <a:spLocks/>
            </p:cNvSpPr>
            <p:nvPr/>
          </p:nvSpPr>
          <p:spPr bwMode="auto">
            <a:xfrm>
              <a:off x="-60" y="1096"/>
              <a:ext cx="430" cy="546"/>
            </a:xfrm>
            <a:custGeom>
              <a:avLst/>
              <a:gdLst>
                <a:gd name="T0" fmla="*/ 50 w 430"/>
                <a:gd name="T1" fmla="*/ 546 h 546"/>
                <a:gd name="T2" fmla="*/ 22 w 430"/>
                <a:gd name="T3" fmla="*/ 538 h 546"/>
                <a:gd name="T4" fmla="*/ 28 w 430"/>
                <a:gd name="T5" fmla="*/ 498 h 546"/>
                <a:gd name="T6" fmla="*/ 38 w 430"/>
                <a:gd name="T7" fmla="*/ 506 h 546"/>
                <a:gd name="T8" fmla="*/ 62 w 430"/>
                <a:gd name="T9" fmla="*/ 508 h 546"/>
                <a:gd name="T10" fmla="*/ 86 w 430"/>
                <a:gd name="T11" fmla="*/ 498 h 546"/>
                <a:gd name="T12" fmla="*/ 96 w 430"/>
                <a:gd name="T13" fmla="*/ 484 h 546"/>
                <a:gd name="T14" fmla="*/ 102 w 430"/>
                <a:gd name="T15" fmla="*/ 470 h 546"/>
                <a:gd name="T16" fmla="*/ 96 w 430"/>
                <a:gd name="T17" fmla="*/ 452 h 546"/>
                <a:gd name="T18" fmla="*/ 166 w 430"/>
                <a:gd name="T19" fmla="*/ 472 h 546"/>
                <a:gd name="T20" fmla="*/ 176 w 430"/>
                <a:gd name="T21" fmla="*/ 478 h 546"/>
                <a:gd name="T22" fmla="*/ 202 w 430"/>
                <a:gd name="T23" fmla="*/ 476 h 546"/>
                <a:gd name="T24" fmla="*/ 224 w 430"/>
                <a:gd name="T25" fmla="*/ 456 h 546"/>
                <a:gd name="T26" fmla="*/ 230 w 430"/>
                <a:gd name="T27" fmla="*/ 432 h 546"/>
                <a:gd name="T28" fmla="*/ 50 w 430"/>
                <a:gd name="T29" fmla="*/ 218 h 546"/>
                <a:gd name="T30" fmla="*/ 246 w 430"/>
                <a:gd name="T31" fmla="*/ 388 h 546"/>
                <a:gd name="T32" fmla="*/ 262 w 430"/>
                <a:gd name="T33" fmla="*/ 396 h 546"/>
                <a:gd name="T34" fmla="*/ 294 w 430"/>
                <a:gd name="T35" fmla="*/ 384 h 546"/>
                <a:gd name="T36" fmla="*/ 310 w 430"/>
                <a:gd name="T37" fmla="*/ 360 h 546"/>
                <a:gd name="T38" fmla="*/ 308 w 430"/>
                <a:gd name="T39" fmla="*/ 342 h 546"/>
                <a:gd name="T40" fmla="*/ 140 w 430"/>
                <a:gd name="T41" fmla="*/ 94 h 546"/>
                <a:gd name="T42" fmla="*/ 334 w 430"/>
                <a:gd name="T43" fmla="*/ 312 h 546"/>
                <a:gd name="T44" fmla="*/ 348 w 430"/>
                <a:gd name="T45" fmla="*/ 314 h 546"/>
                <a:gd name="T46" fmla="*/ 370 w 430"/>
                <a:gd name="T47" fmla="*/ 308 h 546"/>
                <a:gd name="T48" fmla="*/ 382 w 430"/>
                <a:gd name="T49" fmla="*/ 296 h 546"/>
                <a:gd name="T50" fmla="*/ 392 w 430"/>
                <a:gd name="T51" fmla="*/ 276 h 546"/>
                <a:gd name="T52" fmla="*/ 390 w 430"/>
                <a:gd name="T53" fmla="*/ 260 h 546"/>
                <a:gd name="T54" fmla="*/ 210 w 430"/>
                <a:gd name="T55" fmla="*/ 0 h 546"/>
                <a:gd name="T56" fmla="*/ 422 w 430"/>
                <a:gd name="T57" fmla="*/ 242 h 546"/>
                <a:gd name="T58" fmla="*/ 428 w 430"/>
                <a:gd name="T59" fmla="*/ 282 h 546"/>
                <a:gd name="T60" fmla="*/ 420 w 430"/>
                <a:gd name="T61" fmla="*/ 308 h 546"/>
                <a:gd name="T62" fmla="*/ 400 w 430"/>
                <a:gd name="T63" fmla="*/ 330 h 546"/>
                <a:gd name="T64" fmla="*/ 364 w 430"/>
                <a:gd name="T65" fmla="*/ 350 h 546"/>
                <a:gd name="T66" fmla="*/ 348 w 430"/>
                <a:gd name="T67" fmla="*/ 352 h 546"/>
                <a:gd name="T68" fmla="*/ 340 w 430"/>
                <a:gd name="T69" fmla="*/ 384 h 546"/>
                <a:gd name="T70" fmla="*/ 318 w 430"/>
                <a:gd name="T71" fmla="*/ 412 h 546"/>
                <a:gd name="T72" fmla="*/ 280 w 430"/>
                <a:gd name="T73" fmla="*/ 432 h 546"/>
                <a:gd name="T74" fmla="*/ 266 w 430"/>
                <a:gd name="T75" fmla="*/ 450 h 546"/>
                <a:gd name="T76" fmla="*/ 238 w 430"/>
                <a:gd name="T77" fmla="*/ 496 h 546"/>
                <a:gd name="T78" fmla="*/ 212 w 430"/>
                <a:gd name="T79" fmla="*/ 512 h 546"/>
                <a:gd name="T80" fmla="*/ 172 w 430"/>
                <a:gd name="T81" fmla="*/ 516 h 546"/>
                <a:gd name="T82" fmla="*/ 138 w 430"/>
                <a:gd name="T83" fmla="*/ 498 h 546"/>
                <a:gd name="T84" fmla="*/ 130 w 430"/>
                <a:gd name="T85" fmla="*/ 502 h 546"/>
                <a:gd name="T86" fmla="*/ 110 w 430"/>
                <a:gd name="T87" fmla="*/ 526 h 546"/>
                <a:gd name="T88" fmla="*/ 86 w 430"/>
                <a:gd name="T89" fmla="*/ 540 h 546"/>
                <a:gd name="T90" fmla="*/ 56 w 430"/>
                <a:gd name="T91" fmla="*/ 54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0" h="546">
                  <a:moveTo>
                    <a:pt x="56" y="546"/>
                  </a:moveTo>
                  <a:lnTo>
                    <a:pt x="56" y="546"/>
                  </a:lnTo>
                  <a:lnTo>
                    <a:pt x="50" y="546"/>
                  </a:lnTo>
                  <a:lnTo>
                    <a:pt x="50" y="546"/>
                  </a:lnTo>
                  <a:lnTo>
                    <a:pt x="36" y="544"/>
                  </a:lnTo>
                  <a:lnTo>
                    <a:pt x="22" y="538"/>
                  </a:lnTo>
                  <a:lnTo>
                    <a:pt x="10" y="532"/>
                  </a:lnTo>
                  <a:lnTo>
                    <a:pt x="0" y="524"/>
                  </a:lnTo>
                  <a:lnTo>
                    <a:pt x="28" y="498"/>
                  </a:lnTo>
                  <a:lnTo>
                    <a:pt x="28" y="498"/>
                  </a:lnTo>
                  <a:lnTo>
                    <a:pt x="32" y="502"/>
                  </a:lnTo>
                  <a:lnTo>
                    <a:pt x="38" y="506"/>
                  </a:lnTo>
                  <a:lnTo>
                    <a:pt x="52" y="508"/>
                  </a:lnTo>
                  <a:lnTo>
                    <a:pt x="52" y="508"/>
                  </a:lnTo>
                  <a:lnTo>
                    <a:pt x="62" y="508"/>
                  </a:lnTo>
                  <a:lnTo>
                    <a:pt x="70" y="506"/>
                  </a:lnTo>
                  <a:lnTo>
                    <a:pt x="78" y="504"/>
                  </a:lnTo>
                  <a:lnTo>
                    <a:pt x="86" y="498"/>
                  </a:lnTo>
                  <a:lnTo>
                    <a:pt x="86" y="498"/>
                  </a:lnTo>
                  <a:lnTo>
                    <a:pt x="92" y="492"/>
                  </a:lnTo>
                  <a:lnTo>
                    <a:pt x="96" y="484"/>
                  </a:lnTo>
                  <a:lnTo>
                    <a:pt x="100" y="476"/>
                  </a:lnTo>
                  <a:lnTo>
                    <a:pt x="102" y="470"/>
                  </a:lnTo>
                  <a:lnTo>
                    <a:pt x="102" y="470"/>
                  </a:lnTo>
                  <a:lnTo>
                    <a:pt x="100" y="460"/>
                  </a:lnTo>
                  <a:lnTo>
                    <a:pt x="100" y="456"/>
                  </a:lnTo>
                  <a:lnTo>
                    <a:pt x="96" y="452"/>
                  </a:lnTo>
                  <a:lnTo>
                    <a:pt x="90" y="444"/>
                  </a:lnTo>
                  <a:lnTo>
                    <a:pt x="116" y="420"/>
                  </a:lnTo>
                  <a:lnTo>
                    <a:pt x="166" y="472"/>
                  </a:lnTo>
                  <a:lnTo>
                    <a:pt x="166" y="472"/>
                  </a:lnTo>
                  <a:lnTo>
                    <a:pt x="170" y="476"/>
                  </a:lnTo>
                  <a:lnTo>
                    <a:pt x="176" y="478"/>
                  </a:lnTo>
                  <a:lnTo>
                    <a:pt x="182" y="480"/>
                  </a:lnTo>
                  <a:lnTo>
                    <a:pt x="188" y="480"/>
                  </a:lnTo>
                  <a:lnTo>
                    <a:pt x="202" y="476"/>
                  </a:lnTo>
                  <a:lnTo>
                    <a:pt x="214" y="468"/>
                  </a:lnTo>
                  <a:lnTo>
                    <a:pt x="214" y="468"/>
                  </a:lnTo>
                  <a:lnTo>
                    <a:pt x="224" y="456"/>
                  </a:lnTo>
                  <a:lnTo>
                    <a:pt x="230" y="444"/>
                  </a:lnTo>
                  <a:lnTo>
                    <a:pt x="230" y="438"/>
                  </a:lnTo>
                  <a:lnTo>
                    <a:pt x="230" y="432"/>
                  </a:lnTo>
                  <a:lnTo>
                    <a:pt x="228" y="426"/>
                  </a:lnTo>
                  <a:lnTo>
                    <a:pt x="224" y="422"/>
                  </a:lnTo>
                  <a:lnTo>
                    <a:pt x="50" y="218"/>
                  </a:lnTo>
                  <a:lnTo>
                    <a:pt x="78" y="194"/>
                  </a:lnTo>
                  <a:lnTo>
                    <a:pt x="246" y="388"/>
                  </a:lnTo>
                  <a:lnTo>
                    <a:pt x="246" y="388"/>
                  </a:lnTo>
                  <a:lnTo>
                    <a:pt x="250" y="392"/>
                  </a:lnTo>
                  <a:lnTo>
                    <a:pt x="256" y="394"/>
                  </a:lnTo>
                  <a:lnTo>
                    <a:pt x="262" y="396"/>
                  </a:lnTo>
                  <a:lnTo>
                    <a:pt x="268" y="396"/>
                  </a:lnTo>
                  <a:lnTo>
                    <a:pt x="282" y="392"/>
                  </a:lnTo>
                  <a:lnTo>
                    <a:pt x="294" y="384"/>
                  </a:lnTo>
                  <a:lnTo>
                    <a:pt x="294" y="384"/>
                  </a:lnTo>
                  <a:lnTo>
                    <a:pt x="304" y="372"/>
                  </a:lnTo>
                  <a:lnTo>
                    <a:pt x="310" y="360"/>
                  </a:lnTo>
                  <a:lnTo>
                    <a:pt x="310" y="354"/>
                  </a:lnTo>
                  <a:lnTo>
                    <a:pt x="310" y="348"/>
                  </a:lnTo>
                  <a:lnTo>
                    <a:pt x="308" y="342"/>
                  </a:lnTo>
                  <a:lnTo>
                    <a:pt x="304" y="338"/>
                  </a:lnTo>
                  <a:lnTo>
                    <a:pt x="112" y="118"/>
                  </a:lnTo>
                  <a:lnTo>
                    <a:pt x="140" y="94"/>
                  </a:lnTo>
                  <a:lnTo>
                    <a:pt x="328" y="308"/>
                  </a:lnTo>
                  <a:lnTo>
                    <a:pt x="328" y="308"/>
                  </a:lnTo>
                  <a:lnTo>
                    <a:pt x="334" y="312"/>
                  </a:lnTo>
                  <a:lnTo>
                    <a:pt x="338" y="314"/>
                  </a:lnTo>
                  <a:lnTo>
                    <a:pt x="348" y="314"/>
                  </a:lnTo>
                  <a:lnTo>
                    <a:pt x="348" y="314"/>
                  </a:lnTo>
                  <a:lnTo>
                    <a:pt x="356" y="314"/>
                  </a:lnTo>
                  <a:lnTo>
                    <a:pt x="362" y="310"/>
                  </a:lnTo>
                  <a:lnTo>
                    <a:pt x="370" y="308"/>
                  </a:lnTo>
                  <a:lnTo>
                    <a:pt x="376" y="302"/>
                  </a:lnTo>
                  <a:lnTo>
                    <a:pt x="376" y="302"/>
                  </a:lnTo>
                  <a:lnTo>
                    <a:pt x="382" y="296"/>
                  </a:lnTo>
                  <a:lnTo>
                    <a:pt x="386" y="290"/>
                  </a:lnTo>
                  <a:lnTo>
                    <a:pt x="390" y="284"/>
                  </a:lnTo>
                  <a:lnTo>
                    <a:pt x="392" y="276"/>
                  </a:lnTo>
                  <a:lnTo>
                    <a:pt x="392" y="276"/>
                  </a:lnTo>
                  <a:lnTo>
                    <a:pt x="392" y="266"/>
                  </a:lnTo>
                  <a:lnTo>
                    <a:pt x="390" y="260"/>
                  </a:lnTo>
                  <a:lnTo>
                    <a:pt x="388" y="256"/>
                  </a:lnTo>
                  <a:lnTo>
                    <a:pt x="182" y="24"/>
                  </a:lnTo>
                  <a:lnTo>
                    <a:pt x="210" y="0"/>
                  </a:lnTo>
                  <a:lnTo>
                    <a:pt x="416" y="230"/>
                  </a:lnTo>
                  <a:lnTo>
                    <a:pt x="416" y="230"/>
                  </a:lnTo>
                  <a:lnTo>
                    <a:pt x="422" y="242"/>
                  </a:lnTo>
                  <a:lnTo>
                    <a:pt x="428" y="254"/>
                  </a:lnTo>
                  <a:lnTo>
                    <a:pt x="430" y="268"/>
                  </a:lnTo>
                  <a:lnTo>
                    <a:pt x="428" y="282"/>
                  </a:lnTo>
                  <a:lnTo>
                    <a:pt x="428" y="282"/>
                  </a:lnTo>
                  <a:lnTo>
                    <a:pt x="426" y="296"/>
                  </a:lnTo>
                  <a:lnTo>
                    <a:pt x="420" y="308"/>
                  </a:lnTo>
                  <a:lnTo>
                    <a:pt x="410" y="320"/>
                  </a:lnTo>
                  <a:lnTo>
                    <a:pt x="400" y="330"/>
                  </a:lnTo>
                  <a:lnTo>
                    <a:pt x="400" y="330"/>
                  </a:lnTo>
                  <a:lnTo>
                    <a:pt x="390" y="340"/>
                  </a:lnTo>
                  <a:lnTo>
                    <a:pt x="376" y="346"/>
                  </a:lnTo>
                  <a:lnTo>
                    <a:pt x="364" y="350"/>
                  </a:lnTo>
                  <a:lnTo>
                    <a:pt x="350" y="352"/>
                  </a:lnTo>
                  <a:lnTo>
                    <a:pt x="350" y="352"/>
                  </a:lnTo>
                  <a:lnTo>
                    <a:pt x="348" y="352"/>
                  </a:lnTo>
                  <a:lnTo>
                    <a:pt x="348" y="352"/>
                  </a:lnTo>
                  <a:lnTo>
                    <a:pt x="346" y="368"/>
                  </a:lnTo>
                  <a:lnTo>
                    <a:pt x="340" y="384"/>
                  </a:lnTo>
                  <a:lnTo>
                    <a:pt x="332" y="398"/>
                  </a:lnTo>
                  <a:lnTo>
                    <a:pt x="318" y="412"/>
                  </a:lnTo>
                  <a:lnTo>
                    <a:pt x="318" y="412"/>
                  </a:lnTo>
                  <a:lnTo>
                    <a:pt x="306" y="420"/>
                  </a:lnTo>
                  <a:lnTo>
                    <a:pt x="294" y="428"/>
                  </a:lnTo>
                  <a:lnTo>
                    <a:pt x="280" y="432"/>
                  </a:lnTo>
                  <a:lnTo>
                    <a:pt x="268" y="434"/>
                  </a:lnTo>
                  <a:lnTo>
                    <a:pt x="268" y="434"/>
                  </a:lnTo>
                  <a:lnTo>
                    <a:pt x="266" y="450"/>
                  </a:lnTo>
                  <a:lnTo>
                    <a:pt x="260" y="466"/>
                  </a:lnTo>
                  <a:lnTo>
                    <a:pt x="252" y="482"/>
                  </a:lnTo>
                  <a:lnTo>
                    <a:pt x="238" y="496"/>
                  </a:lnTo>
                  <a:lnTo>
                    <a:pt x="238" y="496"/>
                  </a:lnTo>
                  <a:lnTo>
                    <a:pt x="226" y="504"/>
                  </a:lnTo>
                  <a:lnTo>
                    <a:pt x="212" y="512"/>
                  </a:lnTo>
                  <a:lnTo>
                    <a:pt x="200" y="516"/>
                  </a:lnTo>
                  <a:lnTo>
                    <a:pt x="186" y="518"/>
                  </a:lnTo>
                  <a:lnTo>
                    <a:pt x="172" y="516"/>
                  </a:lnTo>
                  <a:lnTo>
                    <a:pt x="160" y="512"/>
                  </a:lnTo>
                  <a:lnTo>
                    <a:pt x="148" y="506"/>
                  </a:lnTo>
                  <a:lnTo>
                    <a:pt x="138" y="498"/>
                  </a:lnTo>
                  <a:lnTo>
                    <a:pt x="134" y="492"/>
                  </a:lnTo>
                  <a:lnTo>
                    <a:pt x="134" y="492"/>
                  </a:lnTo>
                  <a:lnTo>
                    <a:pt x="130" y="502"/>
                  </a:lnTo>
                  <a:lnTo>
                    <a:pt x="124" y="510"/>
                  </a:lnTo>
                  <a:lnTo>
                    <a:pt x="118" y="520"/>
                  </a:lnTo>
                  <a:lnTo>
                    <a:pt x="110" y="526"/>
                  </a:lnTo>
                  <a:lnTo>
                    <a:pt x="110" y="526"/>
                  </a:lnTo>
                  <a:lnTo>
                    <a:pt x="98" y="534"/>
                  </a:lnTo>
                  <a:lnTo>
                    <a:pt x="86" y="540"/>
                  </a:lnTo>
                  <a:lnTo>
                    <a:pt x="72" y="544"/>
                  </a:lnTo>
                  <a:lnTo>
                    <a:pt x="56" y="546"/>
                  </a:lnTo>
                  <a:lnTo>
                    <a:pt x="56" y="5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87" name="Freeform 18">
              <a:extLst>
                <a:ext uri="{FF2B5EF4-FFF2-40B4-BE49-F238E27FC236}">
                  <a16:creationId xmlns:a16="http://schemas.microsoft.com/office/drawing/2014/main" id="{EC97AA85-F28B-4D32-A421-43B771F7142B}"/>
                </a:ext>
              </a:extLst>
            </p:cNvPr>
            <p:cNvSpPr>
              <a:spLocks noEditPoints="1"/>
            </p:cNvSpPr>
            <p:nvPr/>
          </p:nvSpPr>
          <p:spPr bwMode="auto">
            <a:xfrm>
              <a:off x="-505" y="1236"/>
              <a:ext cx="208" cy="224"/>
            </a:xfrm>
            <a:custGeom>
              <a:avLst/>
              <a:gdLst>
                <a:gd name="T0" fmla="*/ 84 w 208"/>
                <a:gd name="T1" fmla="*/ 224 h 224"/>
                <a:gd name="T2" fmla="*/ 58 w 208"/>
                <a:gd name="T3" fmla="*/ 220 h 224"/>
                <a:gd name="T4" fmla="*/ 36 w 208"/>
                <a:gd name="T5" fmla="*/ 210 h 224"/>
                <a:gd name="T6" fmla="*/ 22 w 208"/>
                <a:gd name="T7" fmla="*/ 198 h 224"/>
                <a:gd name="T8" fmla="*/ 6 w 208"/>
                <a:gd name="T9" fmla="*/ 174 h 224"/>
                <a:gd name="T10" fmla="*/ 0 w 208"/>
                <a:gd name="T11" fmla="*/ 144 h 224"/>
                <a:gd name="T12" fmla="*/ 6 w 208"/>
                <a:gd name="T13" fmla="*/ 116 h 224"/>
                <a:gd name="T14" fmla="*/ 64 w 208"/>
                <a:gd name="T15" fmla="*/ 30 h 224"/>
                <a:gd name="T16" fmla="*/ 74 w 208"/>
                <a:gd name="T17" fmla="*/ 18 h 224"/>
                <a:gd name="T18" fmla="*/ 100 w 208"/>
                <a:gd name="T19" fmla="*/ 4 h 224"/>
                <a:gd name="T20" fmla="*/ 114 w 208"/>
                <a:gd name="T21" fmla="*/ 0 h 224"/>
                <a:gd name="T22" fmla="*/ 144 w 208"/>
                <a:gd name="T23" fmla="*/ 2 h 224"/>
                <a:gd name="T24" fmla="*/ 172 w 208"/>
                <a:gd name="T25" fmla="*/ 16 h 224"/>
                <a:gd name="T26" fmla="*/ 184 w 208"/>
                <a:gd name="T27" fmla="*/ 26 h 224"/>
                <a:gd name="T28" fmla="*/ 202 w 208"/>
                <a:gd name="T29" fmla="*/ 52 h 224"/>
                <a:gd name="T30" fmla="*/ 208 w 208"/>
                <a:gd name="T31" fmla="*/ 80 h 224"/>
                <a:gd name="T32" fmla="*/ 202 w 208"/>
                <a:gd name="T33" fmla="*/ 110 h 224"/>
                <a:gd name="T34" fmla="*/ 144 w 208"/>
                <a:gd name="T35" fmla="*/ 194 h 224"/>
                <a:gd name="T36" fmla="*/ 132 w 208"/>
                <a:gd name="T37" fmla="*/ 208 h 224"/>
                <a:gd name="T38" fmla="*/ 100 w 208"/>
                <a:gd name="T39" fmla="*/ 222 h 224"/>
                <a:gd name="T40" fmla="*/ 84 w 208"/>
                <a:gd name="T41" fmla="*/ 224 h 224"/>
                <a:gd name="T42" fmla="*/ 124 w 208"/>
                <a:gd name="T43" fmla="*/ 38 h 224"/>
                <a:gd name="T44" fmla="*/ 120 w 208"/>
                <a:gd name="T45" fmla="*/ 38 h 224"/>
                <a:gd name="T46" fmla="*/ 106 w 208"/>
                <a:gd name="T47" fmla="*/ 42 h 224"/>
                <a:gd name="T48" fmla="*/ 94 w 208"/>
                <a:gd name="T49" fmla="*/ 52 h 224"/>
                <a:gd name="T50" fmla="*/ 44 w 208"/>
                <a:gd name="T51" fmla="*/ 124 h 224"/>
                <a:gd name="T52" fmla="*/ 38 w 208"/>
                <a:gd name="T53" fmla="*/ 138 h 224"/>
                <a:gd name="T54" fmla="*/ 38 w 208"/>
                <a:gd name="T55" fmla="*/ 152 h 224"/>
                <a:gd name="T56" fmla="*/ 44 w 208"/>
                <a:gd name="T57" fmla="*/ 166 h 224"/>
                <a:gd name="T58" fmla="*/ 56 w 208"/>
                <a:gd name="T59" fmla="*/ 178 h 224"/>
                <a:gd name="T60" fmla="*/ 64 w 208"/>
                <a:gd name="T61" fmla="*/ 182 h 224"/>
                <a:gd name="T62" fmla="*/ 80 w 208"/>
                <a:gd name="T63" fmla="*/ 188 h 224"/>
                <a:gd name="T64" fmla="*/ 94 w 208"/>
                <a:gd name="T65" fmla="*/ 186 h 224"/>
                <a:gd name="T66" fmla="*/ 108 w 208"/>
                <a:gd name="T67" fmla="*/ 178 h 224"/>
                <a:gd name="T68" fmla="*/ 164 w 208"/>
                <a:gd name="T69" fmla="*/ 100 h 224"/>
                <a:gd name="T70" fmla="*/ 164 w 208"/>
                <a:gd name="T71" fmla="*/ 100 h 224"/>
                <a:gd name="T72" fmla="*/ 170 w 208"/>
                <a:gd name="T73" fmla="*/ 88 h 224"/>
                <a:gd name="T74" fmla="*/ 168 w 208"/>
                <a:gd name="T75" fmla="*/ 72 h 224"/>
                <a:gd name="T76" fmla="*/ 162 w 208"/>
                <a:gd name="T77" fmla="*/ 58 h 224"/>
                <a:gd name="T78" fmla="*/ 150 w 208"/>
                <a:gd name="T79" fmla="*/ 46 h 224"/>
                <a:gd name="T80" fmla="*/ 138 w 208"/>
                <a:gd name="T81" fmla="*/ 40 h 224"/>
                <a:gd name="T82" fmla="*/ 124 w 208"/>
                <a:gd name="T83" fmla="*/ 3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8" h="224">
                  <a:moveTo>
                    <a:pt x="84" y="224"/>
                  </a:moveTo>
                  <a:lnTo>
                    <a:pt x="84" y="224"/>
                  </a:lnTo>
                  <a:lnTo>
                    <a:pt x="70" y="224"/>
                  </a:lnTo>
                  <a:lnTo>
                    <a:pt x="58" y="220"/>
                  </a:lnTo>
                  <a:lnTo>
                    <a:pt x="46" y="216"/>
                  </a:lnTo>
                  <a:lnTo>
                    <a:pt x="36" y="210"/>
                  </a:lnTo>
                  <a:lnTo>
                    <a:pt x="36" y="210"/>
                  </a:lnTo>
                  <a:lnTo>
                    <a:pt x="22" y="198"/>
                  </a:lnTo>
                  <a:lnTo>
                    <a:pt x="14" y="186"/>
                  </a:lnTo>
                  <a:lnTo>
                    <a:pt x="6" y="174"/>
                  </a:lnTo>
                  <a:lnTo>
                    <a:pt x="2" y="158"/>
                  </a:lnTo>
                  <a:lnTo>
                    <a:pt x="0" y="144"/>
                  </a:lnTo>
                  <a:lnTo>
                    <a:pt x="2" y="130"/>
                  </a:lnTo>
                  <a:lnTo>
                    <a:pt x="6" y="116"/>
                  </a:lnTo>
                  <a:lnTo>
                    <a:pt x="12" y="102"/>
                  </a:lnTo>
                  <a:lnTo>
                    <a:pt x="64" y="30"/>
                  </a:lnTo>
                  <a:lnTo>
                    <a:pt x="64" y="30"/>
                  </a:lnTo>
                  <a:lnTo>
                    <a:pt x="74" y="18"/>
                  </a:lnTo>
                  <a:lnTo>
                    <a:pt x="86" y="10"/>
                  </a:lnTo>
                  <a:lnTo>
                    <a:pt x="100" y="4"/>
                  </a:lnTo>
                  <a:lnTo>
                    <a:pt x="114" y="0"/>
                  </a:lnTo>
                  <a:lnTo>
                    <a:pt x="114" y="0"/>
                  </a:lnTo>
                  <a:lnTo>
                    <a:pt x="130" y="0"/>
                  </a:lnTo>
                  <a:lnTo>
                    <a:pt x="144" y="2"/>
                  </a:lnTo>
                  <a:lnTo>
                    <a:pt x="158" y="8"/>
                  </a:lnTo>
                  <a:lnTo>
                    <a:pt x="172" y="16"/>
                  </a:lnTo>
                  <a:lnTo>
                    <a:pt x="172" y="16"/>
                  </a:lnTo>
                  <a:lnTo>
                    <a:pt x="184" y="26"/>
                  </a:lnTo>
                  <a:lnTo>
                    <a:pt x="194" y="38"/>
                  </a:lnTo>
                  <a:lnTo>
                    <a:pt x="202" y="52"/>
                  </a:lnTo>
                  <a:lnTo>
                    <a:pt x="206" y="66"/>
                  </a:lnTo>
                  <a:lnTo>
                    <a:pt x="208" y="80"/>
                  </a:lnTo>
                  <a:lnTo>
                    <a:pt x="206" y="96"/>
                  </a:lnTo>
                  <a:lnTo>
                    <a:pt x="202" y="110"/>
                  </a:lnTo>
                  <a:lnTo>
                    <a:pt x="194" y="122"/>
                  </a:lnTo>
                  <a:lnTo>
                    <a:pt x="144" y="194"/>
                  </a:lnTo>
                  <a:lnTo>
                    <a:pt x="144" y="194"/>
                  </a:lnTo>
                  <a:lnTo>
                    <a:pt x="132" y="208"/>
                  </a:lnTo>
                  <a:lnTo>
                    <a:pt x="116" y="218"/>
                  </a:lnTo>
                  <a:lnTo>
                    <a:pt x="100" y="222"/>
                  </a:lnTo>
                  <a:lnTo>
                    <a:pt x="84" y="224"/>
                  </a:lnTo>
                  <a:lnTo>
                    <a:pt x="84" y="224"/>
                  </a:lnTo>
                  <a:close/>
                  <a:moveTo>
                    <a:pt x="124" y="38"/>
                  </a:moveTo>
                  <a:lnTo>
                    <a:pt x="124" y="38"/>
                  </a:lnTo>
                  <a:lnTo>
                    <a:pt x="120" y="38"/>
                  </a:lnTo>
                  <a:lnTo>
                    <a:pt x="120" y="38"/>
                  </a:lnTo>
                  <a:lnTo>
                    <a:pt x="112" y="40"/>
                  </a:lnTo>
                  <a:lnTo>
                    <a:pt x="106" y="42"/>
                  </a:lnTo>
                  <a:lnTo>
                    <a:pt x="100" y="46"/>
                  </a:lnTo>
                  <a:lnTo>
                    <a:pt x="94" y="52"/>
                  </a:lnTo>
                  <a:lnTo>
                    <a:pt x="44" y="124"/>
                  </a:lnTo>
                  <a:lnTo>
                    <a:pt x="44" y="124"/>
                  </a:lnTo>
                  <a:lnTo>
                    <a:pt x="40" y="130"/>
                  </a:lnTo>
                  <a:lnTo>
                    <a:pt x="38" y="138"/>
                  </a:lnTo>
                  <a:lnTo>
                    <a:pt x="38" y="146"/>
                  </a:lnTo>
                  <a:lnTo>
                    <a:pt x="38" y="152"/>
                  </a:lnTo>
                  <a:lnTo>
                    <a:pt x="42" y="160"/>
                  </a:lnTo>
                  <a:lnTo>
                    <a:pt x="44" y="166"/>
                  </a:lnTo>
                  <a:lnTo>
                    <a:pt x="50" y="174"/>
                  </a:lnTo>
                  <a:lnTo>
                    <a:pt x="56" y="178"/>
                  </a:lnTo>
                  <a:lnTo>
                    <a:pt x="56" y="178"/>
                  </a:lnTo>
                  <a:lnTo>
                    <a:pt x="64" y="182"/>
                  </a:lnTo>
                  <a:lnTo>
                    <a:pt x="72" y="186"/>
                  </a:lnTo>
                  <a:lnTo>
                    <a:pt x="80" y="188"/>
                  </a:lnTo>
                  <a:lnTo>
                    <a:pt x="88" y="188"/>
                  </a:lnTo>
                  <a:lnTo>
                    <a:pt x="94" y="186"/>
                  </a:lnTo>
                  <a:lnTo>
                    <a:pt x="102" y="182"/>
                  </a:lnTo>
                  <a:lnTo>
                    <a:pt x="108" y="178"/>
                  </a:lnTo>
                  <a:lnTo>
                    <a:pt x="112" y="174"/>
                  </a:lnTo>
                  <a:lnTo>
                    <a:pt x="164" y="100"/>
                  </a:lnTo>
                  <a:lnTo>
                    <a:pt x="164" y="100"/>
                  </a:lnTo>
                  <a:lnTo>
                    <a:pt x="164" y="100"/>
                  </a:lnTo>
                  <a:lnTo>
                    <a:pt x="168" y="94"/>
                  </a:lnTo>
                  <a:lnTo>
                    <a:pt x="170" y="88"/>
                  </a:lnTo>
                  <a:lnTo>
                    <a:pt x="170" y="80"/>
                  </a:lnTo>
                  <a:lnTo>
                    <a:pt x="168" y="72"/>
                  </a:lnTo>
                  <a:lnTo>
                    <a:pt x="166" y="64"/>
                  </a:lnTo>
                  <a:lnTo>
                    <a:pt x="162" y="58"/>
                  </a:lnTo>
                  <a:lnTo>
                    <a:pt x="158" y="52"/>
                  </a:lnTo>
                  <a:lnTo>
                    <a:pt x="150" y="46"/>
                  </a:lnTo>
                  <a:lnTo>
                    <a:pt x="150" y="46"/>
                  </a:lnTo>
                  <a:lnTo>
                    <a:pt x="138" y="40"/>
                  </a:lnTo>
                  <a:lnTo>
                    <a:pt x="124" y="38"/>
                  </a:lnTo>
                  <a:lnTo>
                    <a:pt x="12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88" name="Freeform 19">
              <a:extLst>
                <a:ext uri="{FF2B5EF4-FFF2-40B4-BE49-F238E27FC236}">
                  <a16:creationId xmlns:a16="http://schemas.microsoft.com/office/drawing/2014/main" id="{EF508160-CA2F-42AD-A376-BD1BCEA45AFA}"/>
                </a:ext>
              </a:extLst>
            </p:cNvPr>
            <p:cNvSpPr>
              <a:spLocks noEditPoints="1"/>
            </p:cNvSpPr>
            <p:nvPr/>
          </p:nvSpPr>
          <p:spPr bwMode="auto">
            <a:xfrm>
              <a:off x="-401" y="1256"/>
              <a:ext cx="246" cy="278"/>
            </a:xfrm>
            <a:custGeom>
              <a:avLst/>
              <a:gdLst>
                <a:gd name="T0" fmla="*/ 84 w 246"/>
                <a:gd name="T1" fmla="*/ 278 h 278"/>
                <a:gd name="T2" fmla="*/ 58 w 246"/>
                <a:gd name="T3" fmla="*/ 274 h 278"/>
                <a:gd name="T4" fmla="*/ 36 w 246"/>
                <a:gd name="T5" fmla="*/ 262 h 278"/>
                <a:gd name="T6" fmla="*/ 22 w 246"/>
                <a:gd name="T7" fmla="*/ 252 h 278"/>
                <a:gd name="T8" fmla="*/ 4 w 246"/>
                <a:gd name="T9" fmla="*/ 224 h 278"/>
                <a:gd name="T10" fmla="*/ 0 w 246"/>
                <a:gd name="T11" fmla="*/ 208 h 278"/>
                <a:gd name="T12" fmla="*/ 2 w 246"/>
                <a:gd name="T13" fmla="*/ 174 h 278"/>
                <a:gd name="T14" fmla="*/ 16 w 246"/>
                <a:gd name="T15" fmla="*/ 144 h 278"/>
                <a:gd name="T16" fmla="*/ 92 w 246"/>
                <a:gd name="T17" fmla="*/ 36 h 278"/>
                <a:gd name="T18" fmla="*/ 116 w 246"/>
                <a:gd name="T19" fmla="*/ 12 h 278"/>
                <a:gd name="T20" fmla="*/ 148 w 246"/>
                <a:gd name="T21" fmla="*/ 0 h 278"/>
                <a:gd name="T22" fmla="*/ 180 w 246"/>
                <a:gd name="T23" fmla="*/ 2 h 278"/>
                <a:gd name="T24" fmla="*/ 210 w 246"/>
                <a:gd name="T25" fmla="*/ 16 h 278"/>
                <a:gd name="T26" fmla="*/ 224 w 246"/>
                <a:gd name="T27" fmla="*/ 26 h 278"/>
                <a:gd name="T28" fmla="*/ 242 w 246"/>
                <a:gd name="T29" fmla="*/ 54 h 278"/>
                <a:gd name="T30" fmla="*/ 246 w 246"/>
                <a:gd name="T31" fmla="*/ 70 h 278"/>
                <a:gd name="T32" fmla="*/ 244 w 246"/>
                <a:gd name="T33" fmla="*/ 104 h 278"/>
                <a:gd name="T34" fmla="*/ 232 w 246"/>
                <a:gd name="T35" fmla="*/ 134 h 278"/>
                <a:gd name="T36" fmla="*/ 154 w 246"/>
                <a:gd name="T37" fmla="*/ 242 h 278"/>
                <a:gd name="T38" fmla="*/ 130 w 246"/>
                <a:gd name="T39" fmla="*/ 266 h 278"/>
                <a:gd name="T40" fmla="*/ 98 w 246"/>
                <a:gd name="T41" fmla="*/ 278 h 278"/>
                <a:gd name="T42" fmla="*/ 84 w 246"/>
                <a:gd name="T43" fmla="*/ 278 h 278"/>
                <a:gd name="T44" fmla="*/ 162 w 246"/>
                <a:gd name="T45" fmla="*/ 36 h 278"/>
                <a:gd name="T46" fmla="*/ 150 w 246"/>
                <a:gd name="T47" fmla="*/ 38 h 278"/>
                <a:gd name="T48" fmla="*/ 130 w 246"/>
                <a:gd name="T49" fmla="*/ 48 h 278"/>
                <a:gd name="T50" fmla="*/ 46 w 246"/>
                <a:gd name="T51" fmla="*/ 166 h 278"/>
                <a:gd name="T52" fmla="*/ 46 w 246"/>
                <a:gd name="T53" fmla="*/ 166 h 278"/>
                <a:gd name="T54" fmla="*/ 38 w 246"/>
                <a:gd name="T55" fmla="*/ 182 h 278"/>
                <a:gd name="T56" fmla="*/ 38 w 246"/>
                <a:gd name="T57" fmla="*/ 202 h 278"/>
                <a:gd name="T58" fmla="*/ 40 w 246"/>
                <a:gd name="T59" fmla="*/ 210 h 278"/>
                <a:gd name="T60" fmla="*/ 50 w 246"/>
                <a:gd name="T61" fmla="*/ 226 h 278"/>
                <a:gd name="T62" fmla="*/ 56 w 246"/>
                <a:gd name="T63" fmla="*/ 232 h 278"/>
                <a:gd name="T64" fmla="*/ 74 w 246"/>
                <a:gd name="T65" fmla="*/ 240 h 278"/>
                <a:gd name="T66" fmla="*/ 92 w 246"/>
                <a:gd name="T67" fmla="*/ 240 h 278"/>
                <a:gd name="T68" fmla="*/ 102 w 246"/>
                <a:gd name="T69" fmla="*/ 238 h 278"/>
                <a:gd name="T70" fmla="*/ 118 w 246"/>
                <a:gd name="T71" fmla="*/ 228 h 278"/>
                <a:gd name="T72" fmla="*/ 200 w 246"/>
                <a:gd name="T73" fmla="*/ 112 h 278"/>
                <a:gd name="T74" fmla="*/ 206 w 246"/>
                <a:gd name="T75" fmla="*/ 104 h 278"/>
                <a:gd name="T76" fmla="*/ 210 w 246"/>
                <a:gd name="T77" fmla="*/ 86 h 278"/>
                <a:gd name="T78" fmla="*/ 208 w 246"/>
                <a:gd name="T79" fmla="*/ 76 h 278"/>
                <a:gd name="T80" fmla="*/ 202 w 246"/>
                <a:gd name="T81" fmla="*/ 60 h 278"/>
                <a:gd name="T82" fmla="*/ 190 w 246"/>
                <a:gd name="T83" fmla="*/ 46 h 278"/>
                <a:gd name="T84" fmla="*/ 176 w 246"/>
                <a:gd name="T85" fmla="*/ 38 h 278"/>
                <a:gd name="T86" fmla="*/ 162 w 246"/>
                <a:gd name="T87" fmla="*/ 3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 h="278">
                  <a:moveTo>
                    <a:pt x="84" y="278"/>
                  </a:moveTo>
                  <a:lnTo>
                    <a:pt x="84" y="278"/>
                  </a:lnTo>
                  <a:lnTo>
                    <a:pt x="72" y="278"/>
                  </a:lnTo>
                  <a:lnTo>
                    <a:pt x="58" y="274"/>
                  </a:lnTo>
                  <a:lnTo>
                    <a:pt x="46" y="270"/>
                  </a:lnTo>
                  <a:lnTo>
                    <a:pt x="36" y="262"/>
                  </a:lnTo>
                  <a:lnTo>
                    <a:pt x="36" y="262"/>
                  </a:lnTo>
                  <a:lnTo>
                    <a:pt x="22" y="252"/>
                  </a:lnTo>
                  <a:lnTo>
                    <a:pt x="12" y="238"/>
                  </a:lnTo>
                  <a:lnTo>
                    <a:pt x="4" y="224"/>
                  </a:lnTo>
                  <a:lnTo>
                    <a:pt x="0" y="208"/>
                  </a:lnTo>
                  <a:lnTo>
                    <a:pt x="0" y="208"/>
                  </a:lnTo>
                  <a:lnTo>
                    <a:pt x="0" y="190"/>
                  </a:lnTo>
                  <a:lnTo>
                    <a:pt x="2" y="174"/>
                  </a:lnTo>
                  <a:lnTo>
                    <a:pt x="6" y="158"/>
                  </a:lnTo>
                  <a:lnTo>
                    <a:pt x="16" y="144"/>
                  </a:lnTo>
                  <a:lnTo>
                    <a:pt x="92" y="36"/>
                  </a:lnTo>
                  <a:lnTo>
                    <a:pt x="92" y="36"/>
                  </a:lnTo>
                  <a:lnTo>
                    <a:pt x="104" y="22"/>
                  </a:lnTo>
                  <a:lnTo>
                    <a:pt x="116" y="12"/>
                  </a:lnTo>
                  <a:lnTo>
                    <a:pt x="132" y="4"/>
                  </a:lnTo>
                  <a:lnTo>
                    <a:pt x="148" y="0"/>
                  </a:lnTo>
                  <a:lnTo>
                    <a:pt x="164" y="0"/>
                  </a:lnTo>
                  <a:lnTo>
                    <a:pt x="180" y="2"/>
                  </a:lnTo>
                  <a:lnTo>
                    <a:pt x="196" y="6"/>
                  </a:lnTo>
                  <a:lnTo>
                    <a:pt x="210" y="16"/>
                  </a:lnTo>
                  <a:lnTo>
                    <a:pt x="210" y="16"/>
                  </a:lnTo>
                  <a:lnTo>
                    <a:pt x="224" y="26"/>
                  </a:lnTo>
                  <a:lnTo>
                    <a:pt x="234" y="40"/>
                  </a:lnTo>
                  <a:lnTo>
                    <a:pt x="242" y="54"/>
                  </a:lnTo>
                  <a:lnTo>
                    <a:pt x="246" y="70"/>
                  </a:lnTo>
                  <a:lnTo>
                    <a:pt x="246" y="70"/>
                  </a:lnTo>
                  <a:lnTo>
                    <a:pt x="246" y="88"/>
                  </a:lnTo>
                  <a:lnTo>
                    <a:pt x="244" y="104"/>
                  </a:lnTo>
                  <a:lnTo>
                    <a:pt x="240" y="120"/>
                  </a:lnTo>
                  <a:lnTo>
                    <a:pt x="232" y="134"/>
                  </a:lnTo>
                  <a:lnTo>
                    <a:pt x="154" y="242"/>
                  </a:lnTo>
                  <a:lnTo>
                    <a:pt x="154" y="242"/>
                  </a:lnTo>
                  <a:lnTo>
                    <a:pt x="144" y="256"/>
                  </a:lnTo>
                  <a:lnTo>
                    <a:pt x="130" y="266"/>
                  </a:lnTo>
                  <a:lnTo>
                    <a:pt x="116" y="272"/>
                  </a:lnTo>
                  <a:lnTo>
                    <a:pt x="98" y="278"/>
                  </a:lnTo>
                  <a:lnTo>
                    <a:pt x="98" y="278"/>
                  </a:lnTo>
                  <a:lnTo>
                    <a:pt x="84" y="278"/>
                  </a:lnTo>
                  <a:lnTo>
                    <a:pt x="84" y="278"/>
                  </a:lnTo>
                  <a:close/>
                  <a:moveTo>
                    <a:pt x="162" y="36"/>
                  </a:moveTo>
                  <a:lnTo>
                    <a:pt x="162" y="36"/>
                  </a:lnTo>
                  <a:lnTo>
                    <a:pt x="150" y="38"/>
                  </a:lnTo>
                  <a:lnTo>
                    <a:pt x="140" y="42"/>
                  </a:lnTo>
                  <a:lnTo>
                    <a:pt x="130" y="48"/>
                  </a:lnTo>
                  <a:lnTo>
                    <a:pt x="122" y="56"/>
                  </a:lnTo>
                  <a:lnTo>
                    <a:pt x="46" y="166"/>
                  </a:lnTo>
                  <a:lnTo>
                    <a:pt x="46" y="166"/>
                  </a:lnTo>
                  <a:lnTo>
                    <a:pt x="46" y="166"/>
                  </a:lnTo>
                  <a:lnTo>
                    <a:pt x="40" y="174"/>
                  </a:lnTo>
                  <a:lnTo>
                    <a:pt x="38" y="182"/>
                  </a:lnTo>
                  <a:lnTo>
                    <a:pt x="36" y="192"/>
                  </a:lnTo>
                  <a:lnTo>
                    <a:pt x="38" y="202"/>
                  </a:lnTo>
                  <a:lnTo>
                    <a:pt x="38" y="202"/>
                  </a:lnTo>
                  <a:lnTo>
                    <a:pt x="40" y="210"/>
                  </a:lnTo>
                  <a:lnTo>
                    <a:pt x="44" y="218"/>
                  </a:lnTo>
                  <a:lnTo>
                    <a:pt x="50" y="226"/>
                  </a:lnTo>
                  <a:lnTo>
                    <a:pt x="56" y="232"/>
                  </a:lnTo>
                  <a:lnTo>
                    <a:pt x="56" y="232"/>
                  </a:lnTo>
                  <a:lnTo>
                    <a:pt x="66" y="238"/>
                  </a:lnTo>
                  <a:lnTo>
                    <a:pt x="74" y="240"/>
                  </a:lnTo>
                  <a:lnTo>
                    <a:pt x="84" y="242"/>
                  </a:lnTo>
                  <a:lnTo>
                    <a:pt x="92" y="240"/>
                  </a:lnTo>
                  <a:lnTo>
                    <a:pt x="92" y="240"/>
                  </a:lnTo>
                  <a:lnTo>
                    <a:pt x="102" y="238"/>
                  </a:lnTo>
                  <a:lnTo>
                    <a:pt x="110" y="234"/>
                  </a:lnTo>
                  <a:lnTo>
                    <a:pt x="118" y="228"/>
                  </a:lnTo>
                  <a:lnTo>
                    <a:pt x="124" y="220"/>
                  </a:lnTo>
                  <a:lnTo>
                    <a:pt x="200" y="112"/>
                  </a:lnTo>
                  <a:lnTo>
                    <a:pt x="200" y="112"/>
                  </a:lnTo>
                  <a:lnTo>
                    <a:pt x="206" y="104"/>
                  </a:lnTo>
                  <a:lnTo>
                    <a:pt x="208" y="96"/>
                  </a:lnTo>
                  <a:lnTo>
                    <a:pt x="210" y="86"/>
                  </a:lnTo>
                  <a:lnTo>
                    <a:pt x="208" y="76"/>
                  </a:lnTo>
                  <a:lnTo>
                    <a:pt x="208" y="76"/>
                  </a:lnTo>
                  <a:lnTo>
                    <a:pt x="206" y="68"/>
                  </a:lnTo>
                  <a:lnTo>
                    <a:pt x="202" y="60"/>
                  </a:lnTo>
                  <a:lnTo>
                    <a:pt x="196" y="52"/>
                  </a:lnTo>
                  <a:lnTo>
                    <a:pt x="190" y="46"/>
                  </a:lnTo>
                  <a:lnTo>
                    <a:pt x="190" y="46"/>
                  </a:lnTo>
                  <a:lnTo>
                    <a:pt x="176" y="38"/>
                  </a:lnTo>
                  <a:lnTo>
                    <a:pt x="162" y="36"/>
                  </a:lnTo>
                  <a:lnTo>
                    <a:pt x="16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89" name="Freeform 20">
              <a:extLst>
                <a:ext uri="{FF2B5EF4-FFF2-40B4-BE49-F238E27FC236}">
                  <a16:creationId xmlns:a16="http://schemas.microsoft.com/office/drawing/2014/main" id="{E6CF6033-CA51-42DF-9D97-782BDAC65212}"/>
                </a:ext>
              </a:extLst>
            </p:cNvPr>
            <p:cNvSpPr>
              <a:spLocks noEditPoints="1"/>
            </p:cNvSpPr>
            <p:nvPr/>
          </p:nvSpPr>
          <p:spPr bwMode="auto">
            <a:xfrm>
              <a:off x="-293" y="1324"/>
              <a:ext cx="255" cy="288"/>
            </a:xfrm>
            <a:custGeom>
              <a:avLst/>
              <a:gdLst>
                <a:gd name="T0" fmla="*/ 86 w 255"/>
                <a:gd name="T1" fmla="*/ 288 h 288"/>
                <a:gd name="T2" fmla="*/ 60 w 255"/>
                <a:gd name="T3" fmla="*/ 284 h 288"/>
                <a:gd name="T4" fmla="*/ 36 w 255"/>
                <a:gd name="T5" fmla="*/ 272 h 288"/>
                <a:gd name="T6" fmla="*/ 24 w 255"/>
                <a:gd name="T7" fmla="*/ 260 h 288"/>
                <a:gd name="T8" fmla="*/ 6 w 255"/>
                <a:gd name="T9" fmla="*/ 232 h 288"/>
                <a:gd name="T10" fmla="*/ 0 w 255"/>
                <a:gd name="T11" fmla="*/ 200 h 288"/>
                <a:gd name="T12" fmla="*/ 8 w 255"/>
                <a:gd name="T13" fmla="*/ 168 h 288"/>
                <a:gd name="T14" fmla="*/ 16 w 255"/>
                <a:gd name="T15" fmla="*/ 152 h 288"/>
                <a:gd name="T16" fmla="*/ 100 w 255"/>
                <a:gd name="T17" fmla="*/ 36 h 288"/>
                <a:gd name="T18" fmla="*/ 110 w 255"/>
                <a:gd name="T19" fmla="*/ 22 h 288"/>
                <a:gd name="T20" fmla="*/ 138 w 255"/>
                <a:gd name="T21" fmla="*/ 4 h 288"/>
                <a:gd name="T22" fmla="*/ 154 w 255"/>
                <a:gd name="T23" fmla="*/ 0 h 288"/>
                <a:gd name="T24" fmla="*/ 188 w 255"/>
                <a:gd name="T25" fmla="*/ 2 h 288"/>
                <a:gd name="T26" fmla="*/ 219 w 255"/>
                <a:gd name="T27" fmla="*/ 14 h 288"/>
                <a:gd name="T28" fmla="*/ 231 w 255"/>
                <a:gd name="T29" fmla="*/ 26 h 288"/>
                <a:gd name="T30" fmla="*/ 249 w 255"/>
                <a:gd name="T31" fmla="*/ 54 h 288"/>
                <a:gd name="T32" fmla="*/ 253 w 255"/>
                <a:gd name="T33" fmla="*/ 70 h 288"/>
                <a:gd name="T34" fmla="*/ 253 w 255"/>
                <a:gd name="T35" fmla="*/ 104 h 288"/>
                <a:gd name="T36" fmla="*/ 239 w 255"/>
                <a:gd name="T37" fmla="*/ 134 h 288"/>
                <a:gd name="T38" fmla="*/ 154 w 255"/>
                <a:gd name="T39" fmla="*/ 252 h 288"/>
                <a:gd name="T40" fmla="*/ 140 w 255"/>
                <a:gd name="T41" fmla="*/ 268 h 288"/>
                <a:gd name="T42" fmla="*/ 124 w 255"/>
                <a:gd name="T43" fmla="*/ 278 h 288"/>
                <a:gd name="T44" fmla="*/ 86 w 255"/>
                <a:gd name="T45" fmla="*/ 288 h 288"/>
                <a:gd name="T46" fmla="*/ 46 w 255"/>
                <a:gd name="T47" fmla="*/ 174 h 288"/>
                <a:gd name="T48" fmla="*/ 42 w 255"/>
                <a:gd name="T49" fmla="*/ 182 h 288"/>
                <a:gd name="T50" fmla="*/ 38 w 255"/>
                <a:gd name="T51" fmla="*/ 202 h 288"/>
                <a:gd name="T52" fmla="*/ 40 w 255"/>
                <a:gd name="T53" fmla="*/ 220 h 288"/>
                <a:gd name="T54" fmla="*/ 50 w 255"/>
                <a:gd name="T55" fmla="*/ 236 h 288"/>
                <a:gd name="T56" fmla="*/ 58 w 255"/>
                <a:gd name="T57" fmla="*/ 242 h 288"/>
                <a:gd name="T58" fmla="*/ 74 w 255"/>
                <a:gd name="T59" fmla="*/ 250 h 288"/>
                <a:gd name="T60" fmla="*/ 94 w 255"/>
                <a:gd name="T61" fmla="*/ 250 h 288"/>
                <a:gd name="T62" fmla="*/ 110 w 255"/>
                <a:gd name="T63" fmla="*/ 242 h 288"/>
                <a:gd name="T64" fmla="*/ 124 w 255"/>
                <a:gd name="T65" fmla="*/ 230 h 288"/>
                <a:gd name="T66" fmla="*/ 208 w 255"/>
                <a:gd name="T67" fmla="*/ 112 h 288"/>
                <a:gd name="T68" fmla="*/ 217 w 255"/>
                <a:gd name="T69" fmla="*/ 96 h 288"/>
                <a:gd name="T70" fmla="*/ 217 w 255"/>
                <a:gd name="T71" fmla="*/ 76 h 288"/>
                <a:gd name="T72" fmla="*/ 214 w 255"/>
                <a:gd name="T73" fmla="*/ 68 h 288"/>
                <a:gd name="T74" fmla="*/ 204 w 255"/>
                <a:gd name="T75" fmla="*/ 52 h 288"/>
                <a:gd name="T76" fmla="*/ 196 w 255"/>
                <a:gd name="T77" fmla="*/ 46 h 288"/>
                <a:gd name="T78" fmla="*/ 180 w 255"/>
                <a:gd name="T79" fmla="*/ 38 h 288"/>
                <a:gd name="T80" fmla="*/ 160 w 255"/>
                <a:gd name="T81" fmla="*/ 38 h 288"/>
                <a:gd name="T82" fmla="*/ 152 w 255"/>
                <a:gd name="T83" fmla="*/ 40 h 288"/>
                <a:gd name="T84" fmla="*/ 136 w 255"/>
                <a:gd name="T85" fmla="*/ 50 h 288"/>
                <a:gd name="T86" fmla="*/ 46 w 255"/>
                <a:gd name="T87" fmla="*/ 17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5" h="288">
                  <a:moveTo>
                    <a:pt x="86" y="288"/>
                  </a:moveTo>
                  <a:lnTo>
                    <a:pt x="86" y="288"/>
                  </a:lnTo>
                  <a:lnTo>
                    <a:pt x="72" y="286"/>
                  </a:lnTo>
                  <a:lnTo>
                    <a:pt x="60" y="284"/>
                  </a:lnTo>
                  <a:lnTo>
                    <a:pt x="48" y="278"/>
                  </a:lnTo>
                  <a:lnTo>
                    <a:pt x="36" y="272"/>
                  </a:lnTo>
                  <a:lnTo>
                    <a:pt x="36" y="272"/>
                  </a:lnTo>
                  <a:lnTo>
                    <a:pt x="24" y="260"/>
                  </a:lnTo>
                  <a:lnTo>
                    <a:pt x="12" y="248"/>
                  </a:lnTo>
                  <a:lnTo>
                    <a:pt x="6" y="232"/>
                  </a:lnTo>
                  <a:lnTo>
                    <a:pt x="2" y="216"/>
                  </a:lnTo>
                  <a:lnTo>
                    <a:pt x="0" y="200"/>
                  </a:lnTo>
                  <a:lnTo>
                    <a:pt x="2" y="184"/>
                  </a:lnTo>
                  <a:lnTo>
                    <a:pt x="8" y="168"/>
                  </a:lnTo>
                  <a:lnTo>
                    <a:pt x="16" y="152"/>
                  </a:lnTo>
                  <a:lnTo>
                    <a:pt x="16" y="152"/>
                  </a:lnTo>
                  <a:lnTo>
                    <a:pt x="16" y="152"/>
                  </a:lnTo>
                  <a:lnTo>
                    <a:pt x="100" y="36"/>
                  </a:lnTo>
                  <a:lnTo>
                    <a:pt x="100" y="36"/>
                  </a:lnTo>
                  <a:lnTo>
                    <a:pt x="110" y="22"/>
                  </a:lnTo>
                  <a:lnTo>
                    <a:pt x="124" y="12"/>
                  </a:lnTo>
                  <a:lnTo>
                    <a:pt x="138" y="4"/>
                  </a:lnTo>
                  <a:lnTo>
                    <a:pt x="154" y="0"/>
                  </a:lnTo>
                  <a:lnTo>
                    <a:pt x="154" y="0"/>
                  </a:lnTo>
                  <a:lnTo>
                    <a:pt x="172" y="0"/>
                  </a:lnTo>
                  <a:lnTo>
                    <a:pt x="188" y="2"/>
                  </a:lnTo>
                  <a:lnTo>
                    <a:pt x="204" y="6"/>
                  </a:lnTo>
                  <a:lnTo>
                    <a:pt x="219" y="14"/>
                  </a:lnTo>
                  <a:lnTo>
                    <a:pt x="219" y="14"/>
                  </a:lnTo>
                  <a:lnTo>
                    <a:pt x="231" y="26"/>
                  </a:lnTo>
                  <a:lnTo>
                    <a:pt x="241" y="40"/>
                  </a:lnTo>
                  <a:lnTo>
                    <a:pt x="249" y="54"/>
                  </a:lnTo>
                  <a:lnTo>
                    <a:pt x="253" y="70"/>
                  </a:lnTo>
                  <a:lnTo>
                    <a:pt x="253" y="70"/>
                  </a:lnTo>
                  <a:lnTo>
                    <a:pt x="255" y="86"/>
                  </a:lnTo>
                  <a:lnTo>
                    <a:pt x="253" y="104"/>
                  </a:lnTo>
                  <a:lnTo>
                    <a:pt x="247" y="120"/>
                  </a:lnTo>
                  <a:lnTo>
                    <a:pt x="239" y="134"/>
                  </a:lnTo>
                  <a:lnTo>
                    <a:pt x="154" y="252"/>
                  </a:lnTo>
                  <a:lnTo>
                    <a:pt x="154" y="252"/>
                  </a:lnTo>
                  <a:lnTo>
                    <a:pt x="148" y="260"/>
                  </a:lnTo>
                  <a:lnTo>
                    <a:pt x="140" y="268"/>
                  </a:lnTo>
                  <a:lnTo>
                    <a:pt x="132" y="274"/>
                  </a:lnTo>
                  <a:lnTo>
                    <a:pt x="124" y="278"/>
                  </a:lnTo>
                  <a:lnTo>
                    <a:pt x="104" y="286"/>
                  </a:lnTo>
                  <a:lnTo>
                    <a:pt x="86" y="288"/>
                  </a:lnTo>
                  <a:lnTo>
                    <a:pt x="86" y="288"/>
                  </a:lnTo>
                  <a:close/>
                  <a:moveTo>
                    <a:pt x="46" y="174"/>
                  </a:moveTo>
                  <a:lnTo>
                    <a:pt x="46" y="174"/>
                  </a:lnTo>
                  <a:lnTo>
                    <a:pt x="42" y="182"/>
                  </a:lnTo>
                  <a:lnTo>
                    <a:pt x="38" y="192"/>
                  </a:lnTo>
                  <a:lnTo>
                    <a:pt x="38" y="202"/>
                  </a:lnTo>
                  <a:lnTo>
                    <a:pt x="38" y="210"/>
                  </a:lnTo>
                  <a:lnTo>
                    <a:pt x="40" y="220"/>
                  </a:lnTo>
                  <a:lnTo>
                    <a:pt x="44" y="228"/>
                  </a:lnTo>
                  <a:lnTo>
                    <a:pt x="50" y="236"/>
                  </a:lnTo>
                  <a:lnTo>
                    <a:pt x="58" y="242"/>
                  </a:lnTo>
                  <a:lnTo>
                    <a:pt x="58" y="242"/>
                  </a:lnTo>
                  <a:lnTo>
                    <a:pt x="66" y="246"/>
                  </a:lnTo>
                  <a:lnTo>
                    <a:pt x="74" y="250"/>
                  </a:lnTo>
                  <a:lnTo>
                    <a:pt x="84" y="250"/>
                  </a:lnTo>
                  <a:lnTo>
                    <a:pt x="94" y="250"/>
                  </a:lnTo>
                  <a:lnTo>
                    <a:pt x="102" y="248"/>
                  </a:lnTo>
                  <a:lnTo>
                    <a:pt x="110" y="242"/>
                  </a:lnTo>
                  <a:lnTo>
                    <a:pt x="118" y="238"/>
                  </a:lnTo>
                  <a:lnTo>
                    <a:pt x="124" y="230"/>
                  </a:lnTo>
                  <a:lnTo>
                    <a:pt x="208" y="112"/>
                  </a:lnTo>
                  <a:lnTo>
                    <a:pt x="208" y="112"/>
                  </a:lnTo>
                  <a:lnTo>
                    <a:pt x="212" y="104"/>
                  </a:lnTo>
                  <a:lnTo>
                    <a:pt x="217" y="96"/>
                  </a:lnTo>
                  <a:lnTo>
                    <a:pt x="217" y="86"/>
                  </a:lnTo>
                  <a:lnTo>
                    <a:pt x="217" y="76"/>
                  </a:lnTo>
                  <a:lnTo>
                    <a:pt x="217" y="76"/>
                  </a:lnTo>
                  <a:lnTo>
                    <a:pt x="214" y="68"/>
                  </a:lnTo>
                  <a:lnTo>
                    <a:pt x="210" y="58"/>
                  </a:lnTo>
                  <a:lnTo>
                    <a:pt x="204" y="52"/>
                  </a:lnTo>
                  <a:lnTo>
                    <a:pt x="196" y="46"/>
                  </a:lnTo>
                  <a:lnTo>
                    <a:pt x="196" y="46"/>
                  </a:lnTo>
                  <a:lnTo>
                    <a:pt x="188" y="40"/>
                  </a:lnTo>
                  <a:lnTo>
                    <a:pt x="180" y="38"/>
                  </a:lnTo>
                  <a:lnTo>
                    <a:pt x="170" y="36"/>
                  </a:lnTo>
                  <a:lnTo>
                    <a:pt x="160" y="38"/>
                  </a:lnTo>
                  <a:lnTo>
                    <a:pt x="160" y="38"/>
                  </a:lnTo>
                  <a:lnTo>
                    <a:pt x="152" y="40"/>
                  </a:lnTo>
                  <a:lnTo>
                    <a:pt x="144" y="44"/>
                  </a:lnTo>
                  <a:lnTo>
                    <a:pt x="136" y="50"/>
                  </a:lnTo>
                  <a:lnTo>
                    <a:pt x="130" y="56"/>
                  </a:lnTo>
                  <a:lnTo>
                    <a:pt x="46"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90" name="Freeform 21">
              <a:extLst>
                <a:ext uri="{FF2B5EF4-FFF2-40B4-BE49-F238E27FC236}">
                  <a16:creationId xmlns:a16="http://schemas.microsoft.com/office/drawing/2014/main" id="{1EF1664A-AE2E-4196-9645-D0DB2561B1FE}"/>
                </a:ext>
              </a:extLst>
            </p:cNvPr>
            <p:cNvSpPr>
              <a:spLocks noEditPoints="1"/>
            </p:cNvSpPr>
            <p:nvPr/>
          </p:nvSpPr>
          <p:spPr bwMode="auto">
            <a:xfrm>
              <a:off x="-191" y="1444"/>
              <a:ext cx="207" cy="232"/>
            </a:xfrm>
            <a:custGeom>
              <a:avLst/>
              <a:gdLst>
                <a:gd name="T0" fmla="*/ 70 w 207"/>
                <a:gd name="T1" fmla="*/ 232 h 232"/>
                <a:gd name="T2" fmla="*/ 50 w 207"/>
                <a:gd name="T3" fmla="*/ 230 h 232"/>
                <a:gd name="T4" fmla="*/ 30 w 207"/>
                <a:gd name="T5" fmla="*/ 220 h 232"/>
                <a:gd name="T6" fmla="*/ 18 w 207"/>
                <a:gd name="T7" fmla="*/ 210 h 232"/>
                <a:gd name="T8" fmla="*/ 4 w 207"/>
                <a:gd name="T9" fmla="*/ 188 h 232"/>
                <a:gd name="T10" fmla="*/ 0 w 207"/>
                <a:gd name="T11" fmla="*/ 162 h 232"/>
                <a:gd name="T12" fmla="*/ 4 w 207"/>
                <a:gd name="T13" fmla="*/ 138 h 232"/>
                <a:gd name="T14" fmla="*/ 10 w 207"/>
                <a:gd name="T15" fmla="*/ 126 h 232"/>
                <a:gd name="T16" fmla="*/ 82 w 207"/>
                <a:gd name="T17" fmla="*/ 26 h 232"/>
                <a:gd name="T18" fmla="*/ 100 w 207"/>
                <a:gd name="T19" fmla="*/ 8 h 232"/>
                <a:gd name="T20" fmla="*/ 127 w 207"/>
                <a:gd name="T21" fmla="*/ 0 h 232"/>
                <a:gd name="T22" fmla="*/ 139 w 207"/>
                <a:gd name="T23" fmla="*/ 0 h 232"/>
                <a:gd name="T24" fmla="*/ 165 w 207"/>
                <a:gd name="T25" fmla="*/ 6 h 232"/>
                <a:gd name="T26" fmla="*/ 177 w 207"/>
                <a:gd name="T27" fmla="*/ 12 h 232"/>
                <a:gd name="T28" fmla="*/ 195 w 207"/>
                <a:gd name="T29" fmla="*/ 32 h 232"/>
                <a:gd name="T30" fmla="*/ 205 w 207"/>
                <a:gd name="T31" fmla="*/ 56 h 232"/>
                <a:gd name="T32" fmla="*/ 205 w 207"/>
                <a:gd name="T33" fmla="*/ 82 h 232"/>
                <a:gd name="T34" fmla="*/ 195 w 207"/>
                <a:gd name="T35" fmla="*/ 106 h 232"/>
                <a:gd name="T36" fmla="*/ 123 w 207"/>
                <a:gd name="T37" fmla="*/ 206 h 232"/>
                <a:gd name="T38" fmla="*/ 100 w 207"/>
                <a:gd name="T39" fmla="*/ 226 h 232"/>
                <a:gd name="T40" fmla="*/ 70 w 207"/>
                <a:gd name="T41" fmla="*/ 232 h 232"/>
                <a:gd name="T42" fmla="*/ 42 w 207"/>
                <a:gd name="T43" fmla="*/ 148 h 232"/>
                <a:gd name="T44" fmla="*/ 38 w 207"/>
                <a:gd name="T45" fmla="*/ 154 h 232"/>
                <a:gd name="T46" fmla="*/ 38 w 207"/>
                <a:gd name="T47" fmla="*/ 170 h 232"/>
                <a:gd name="T48" fmla="*/ 50 w 207"/>
                <a:gd name="T49" fmla="*/ 188 h 232"/>
                <a:gd name="T50" fmla="*/ 62 w 207"/>
                <a:gd name="T51" fmla="*/ 194 h 232"/>
                <a:gd name="T52" fmla="*/ 84 w 207"/>
                <a:gd name="T53" fmla="*/ 192 h 232"/>
                <a:gd name="T54" fmla="*/ 92 w 207"/>
                <a:gd name="T55" fmla="*/ 184 h 232"/>
                <a:gd name="T56" fmla="*/ 165 w 207"/>
                <a:gd name="T57" fmla="*/ 84 h 232"/>
                <a:gd name="T58" fmla="*/ 169 w 207"/>
                <a:gd name="T59" fmla="*/ 74 h 232"/>
                <a:gd name="T60" fmla="*/ 163 w 207"/>
                <a:gd name="T61" fmla="*/ 52 h 232"/>
                <a:gd name="T62" fmla="*/ 155 w 207"/>
                <a:gd name="T63" fmla="*/ 44 h 232"/>
                <a:gd name="T64" fmla="*/ 131 w 207"/>
                <a:gd name="T65" fmla="*/ 38 h 232"/>
                <a:gd name="T66" fmla="*/ 121 w 207"/>
                <a:gd name="T67" fmla="*/ 40 h 232"/>
                <a:gd name="T68" fmla="*/ 42 w 207"/>
                <a:gd name="T69" fmla="*/ 14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7" h="232">
                  <a:moveTo>
                    <a:pt x="70" y="232"/>
                  </a:moveTo>
                  <a:lnTo>
                    <a:pt x="70" y="232"/>
                  </a:lnTo>
                  <a:lnTo>
                    <a:pt x="60" y="232"/>
                  </a:lnTo>
                  <a:lnTo>
                    <a:pt x="50" y="230"/>
                  </a:lnTo>
                  <a:lnTo>
                    <a:pt x="38" y="224"/>
                  </a:lnTo>
                  <a:lnTo>
                    <a:pt x="30" y="220"/>
                  </a:lnTo>
                  <a:lnTo>
                    <a:pt x="30" y="220"/>
                  </a:lnTo>
                  <a:lnTo>
                    <a:pt x="18" y="210"/>
                  </a:lnTo>
                  <a:lnTo>
                    <a:pt x="10" y="200"/>
                  </a:lnTo>
                  <a:lnTo>
                    <a:pt x="4" y="188"/>
                  </a:lnTo>
                  <a:lnTo>
                    <a:pt x="0" y="176"/>
                  </a:lnTo>
                  <a:lnTo>
                    <a:pt x="0" y="162"/>
                  </a:lnTo>
                  <a:lnTo>
                    <a:pt x="0" y="150"/>
                  </a:lnTo>
                  <a:lnTo>
                    <a:pt x="4" y="138"/>
                  </a:lnTo>
                  <a:lnTo>
                    <a:pt x="10" y="126"/>
                  </a:lnTo>
                  <a:lnTo>
                    <a:pt x="10" y="126"/>
                  </a:lnTo>
                  <a:lnTo>
                    <a:pt x="82" y="26"/>
                  </a:lnTo>
                  <a:lnTo>
                    <a:pt x="82" y="26"/>
                  </a:lnTo>
                  <a:lnTo>
                    <a:pt x="90" y="16"/>
                  </a:lnTo>
                  <a:lnTo>
                    <a:pt x="100" y="8"/>
                  </a:lnTo>
                  <a:lnTo>
                    <a:pt x="112" y="4"/>
                  </a:lnTo>
                  <a:lnTo>
                    <a:pt x="127" y="0"/>
                  </a:lnTo>
                  <a:lnTo>
                    <a:pt x="127" y="0"/>
                  </a:lnTo>
                  <a:lnTo>
                    <a:pt x="139" y="0"/>
                  </a:lnTo>
                  <a:lnTo>
                    <a:pt x="153" y="2"/>
                  </a:lnTo>
                  <a:lnTo>
                    <a:pt x="165" y="6"/>
                  </a:lnTo>
                  <a:lnTo>
                    <a:pt x="177" y="12"/>
                  </a:lnTo>
                  <a:lnTo>
                    <a:pt x="177" y="12"/>
                  </a:lnTo>
                  <a:lnTo>
                    <a:pt x="187" y="22"/>
                  </a:lnTo>
                  <a:lnTo>
                    <a:pt x="195" y="32"/>
                  </a:lnTo>
                  <a:lnTo>
                    <a:pt x="201" y="44"/>
                  </a:lnTo>
                  <a:lnTo>
                    <a:pt x="205" y="56"/>
                  </a:lnTo>
                  <a:lnTo>
                    <a:pt x="207" y="70"/>
                  </a:lnTo>
                  <a:lnTo>
                    <a:pt x="205" y="82"/>
                  </a:lnTo>
                  <a:lnTo>
                    <a:pt x="201" y="94"/>
                  </a:lnTo>
                  <a:lnTo>
                    <a:pt x="195" y="106"/>
                  </a:lnTo>
                  <a:lnTo>
                    <a:pt x="123" y="206"/>
                  </a:lnTo>
                  <a:lnTo>
                    <a:pt x="123" y="206"/>
                  </a:lnTo>
                  <a:lnTo>
                    <a:pt x="112" y="218"/>
                  </a:lnTo>
                  <a:lnTo>
                    <a:pt x="100" y="226"/>
                  </a:lnTo>
                  <a:lnTo>
                    <a:pt x="86" y="230"/>
                  </a:lnTo>
                  <a:lnTo>
                    <a:pt x="70" y="232"/>
                  </a:lnTo>
                  <a:lnTo>
                    <a:pt x="70" y="232"/>
                  </a:lnTo>
                  <a:close/>
                  <a:moveTo>
                    <a:pt x="42" y="148"/>
                  </a:moveTo>
                  <a:lnTo>
                    <a:pt x="42" y="148"/>
                  </a:lnTo>
                  <a:lnTo>
                    <a:pt x="38" y="154"/>
                  </a:lnTo>
                  <a:lnTo>
                    <a:pt x="36" y="158"/>
                  </a:lnTo>
                  <a:lnTo>
                    <a:pt x="38" y="170"/>
                  </a:lnTo>
                  <a:lnTo>
                    <a:pt x="42" y="180"/>
                  </a:lnTo>
                  <a:lnTo>
                    <a:pt x="50" y="188"/>
                  </a:lnTo>
                  <a:lnTo>
                    <a:pt x="50" y="188"/>
                  </a:lnTo>
                  <a:lnTo>
                    <a:pt x="62" y="194"/>
                  </a:lnTo>
                  <a:lnTo>
                    <a:pt x="74" y="194"/>
                  </a:lnTo>
                  <a:lnTo>
                    <a:pt x="84" y="192"/>
                  </a:lnTo>
                  <a:lnTo>
                    <a:pt x="88" y="188"/>
                  </a:lnTo>
                  <a:lnTo>
                    <a:pt x="92" y="184"/>
                  </a:lnTo>
                  <a:lnTo>
                    <a:pt x="165" y="84"/>
                  </a:lnTo>
                  <a:lnTo>
                    <a:pt x="165" y="84"/>
                  </a:lnTo>
                  <a:lnTo>
                    <a:pt x="167" y="80"/>
                  </a:lnTo>
                  <a:lnTo>
                    <a:pt x="169" y="74"/>
                  </a:lnTo>
                  <a:lnTo>
                    <a:pt x="167" y="62"/>
                  </a:lnTo>
                  <a:lnTo>
                    <a:pt x="163" y="52"/>
                  </a:lnTo>
                  <a:lnTo>
                    <a:pt x="155" y="44"/>
                  </a:lnTo>
                  <a:lnTo>
                    <a:pt x="155" y="44"/>
                  </a:lnTo>
                  <a:lnTo>
                    <a:pt x="143" y="38"/>
                  </a:lnTo>
                  <a:lnTo>
                    <a:pt x="131" y="38"/>
                  </a:lnTo>
                  <a:lnTo>
                    <a:pt x="131" y="38"/>
                  </a:lnTo>
                  <a:lnTo>
                    <a:pt x="121" y="40"/>
                  </a:lnTo>
                  <a:lnTo>
                    <a:pt x="112" y="48"/>
                  </a:lnTo>
                  <a:lnTo>
                    <a:pt x="42"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91" name="Freeform 22">
              <a:extLst>
                <a:ext uri="{FF2B5EF4-FFF2-40B4-BE49-F238E27FC236}">
                  <a16:creationId xmlns:a16="http://schemas.microsoft.com/office/drawing/2014/main" id="{62F65DA6-B87C-4E6C-9C40-1EC0C2E5BAC6}"/>
                </a:ext>
              </a:extLst>
            </p:cNvPr>
            <p:cNvSpPr>
              <a:spLocks/>
            </p:cNvSpPr>
            <p:nvPr/>
          </p:nvSpPr>
          <p:spPr bwMode="auto">
            <a:xfrm>
              <a:off x="-749" y="874"/>
              <a:ext cx="168" cy="522"/>
            </a:xfrm>
            <a:custGeom>
              <a:avLst/>
              <a:gdLst>
                <a:gd name="T0" fmla="*/ 150 w 168"/>
                <a:gd name="T1" fmla="*/ 522 h 522"/>
                <a:gd name="T2" fmla="*/ 0 w 168"/>
                <a:gd name="T3" fmla="*/ 522 h 522"/>
                <a:gd name="T4" fmla="*/ 0 w 168"/>
                <a:gd name="T5" fmla="*/ 486 h 522"/>
                <a:gd name="T6" fmla="*/ 130 w 168"/>
                <a:gd name="T7" fmla="*/ 486 h 522"/>
                <a:gd name="T8" fmla="*/ 130 w 168"/>
                <a:gd name="T9" fmla="*/ 38 h 522"/>
                <a:gd name="T10" fmla="*/ 0 w 168"/>
                <a:gd name="T11" fmla="*/ 38 h 522"/>
                <a:gd name="T12" fmla="*/ 0 w 168"/>
                <a:gd name="T13" fmla="*/ 0 h 522"/>
                <a:gd name="T14" fmla="*/ 150 w 168"/>
                <a:gd name="T15" fmla="*/ 0 h 522"/>
                <a:gd name="T16" fmla="*/ 150 w 168"/>
                <a:gd name="T17" fmla="*/ 0 h 522"/>
                <a:gd name="T18" fmla="*/ 156 w 168"/>
                <a:gd name="T19" fmla="*/ 2 h 522"/>
                <a:gd name="T20" fmla="*/ 162 w 168"/>
                <a:gd name="T21" fmla="*/ 6 h 522"/>
                <a:gd name="T22" fmla="*/ 166 w 168"/>
                <a:gd name="T23" fmla="*/ 12 h 522"/>
                <a:gd name="T24" fmla="*/ 168 w 168"/>
                <a:gd name="T25" fmla="*/ 20 h 522"/>
                <a:gd name="T26" fmla="*/ 168 w 168"/>
                <a:gd name="T27" fmla="*/ 504 h 522"/>
                <a:gd name="T28" fmla="*/ 168 w 168"/>
                <a:gd name="T29" fmla="*/ 504 h 522"/>
                <a:gd name="T30" fmla="*/ 166 w 168"/>
                <a:gd name="T31" fmla="*/ 510 h 522"/>
                <a:gd name="T32" fmla="*/ 162 w 168"/>
                <a:gd name="T33" fmla="*/ 516 h 522"/>
                <a:gd name="T34" fmla="*/ 156 w 168"/>
                <a:gd name="T35" fmla="*/ 520 h 522"/>
                <a:gd name="T36" fmla="*/ 150 w 168"/>
                <a:gd name="T37" fmla="*/ 522 h 522"/>
                <a:gd name="T38" fmla="*/ 150 w 168"/>
                <a:gd name="T39"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 h="522">
                  <a:moveTo>
                    <a:pt x="150" y="522"/>
                  </a:moveTo>
                  <a:lnTo>
                    <a:pt x="0" y="522"/>
                  </a:lnTo>
                  <a:lnTo>
                    <a:pt x="0" y="486"/>
                  </a:lnTo>
                  <a:lnTo>
                    <a:pt x="130" y="486"/>
                  </a:lnTo>
                  <a:lnTo>
                    <a:pt x="130" y="38"/>
                  </a:lnTo>
                  <a:lnTo>
                    <a:pt x="0" y="38"/>
                  </a:lnTo>
                  <a:lnTo>
                    <a:pt x="0" y="0"/>
                  </a:lnTo>
                  <a:lnTo>
                    <a:pt x="150" y="0"/>
                  </a:lnTo>
                  <a:lnTo>
                    <a:pt x="150" y="0"/>
                  </a:lnTo>
                  <a:lnTo>
                    <a:pt x="156" y="2"/>
                  </a:lnTo>
                  <a:lnTo>
                    <a:pt x="162" y="6"/>
                  </a:lnTo>
                  <a:lnTo>
                    <a:pt x="166" y="12"/>
                  </a:lnTo>
                  <a:lnTo>
                    <a:pt x="168" y="20"/>
                  </a:lnTo>
                  <a:lnTo>
                    <a:pt x="168" y="504"/>
                  </a:lnTo>
                  <a:lnTo>
                    <a:pt x="168" y="504"/>
                  </a:lnTo>
                  <a:lnTo>
                    <a:pt x="166" y="510"/>
                  </a:lnTo>
                  <a:lnTo>
                    <a:pt x="162" y="516"/>
                  </a:lnTo>
                  <a:lnTo>
                    <a:pt x="156" y="520"/>
                  </a:lnTo>
                  <a:lnTo>
                    <a:pt x="150" y="522"/>
                  </a:lnTo>
                  <a:lnTo>
                    <a:pt x="150" y="5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92" name="Freeform 23">
              <a:extLst>
                <a:ext uri="{FF2B5EF4-FFF2-40B4-BE49-F238E27FC236}">
                  <a16:creationId xmlns:a16="http://schemas.microsoft.com/office/drawing/2014/main" id="{32B5B479-A3B7-4DE7-A95A-E6EC354C5005}"/>
                </a:ext>
              </a:extLst>
            </p:cNvPr>
            <p:cNvSpPr>
              <a:spLocks/>
            </p:cNvSpPr>
            <p:nvPr/>
          </p:nvSpPr>
          <p:spPr bwMode="auto">
            <a:xfrm>
              <a:off x="428" y="986"/>
              <a:ext cx="168" cy="522"/>
            </a:xfrm>
            <a:custGeom>
              <a:avLst/>
              <a:gdLst>
                <a:gd name="T0" fmla="*/ 168 w 168"/>
                <a:gd name="T1" fmla="*/ 522 h 522"/>
                <a:gd name="T2" fmla="*/ 18 w 168"/>
                <a:gd name="T3" fmla="*/ 522 h 522"/>
                <a:gd name="T4" fmla="*/ 18 w 168"/>
                <a:gd name="T5" fmla="*/ 522 h 522"/>
                <a:gd name="T6" fmla="*/ 12 w 168"/>
                <a:gd name="T7" fmla="*/ 520 h 522"/>
                <a:gd name="T8" fmla="*/ 6 w 168"/>
                <a:gd name="T9" fmla="*/ 516 h 522"/>
                <a:gd name="T10" fmla="*/ 2 w 168"/>
                <a:gd name="T11" fmla="*/ 510 h 522"/>
                <a:gd name="T12" fmla="*/ 0 w 168"/>
                <a:gd name="T13" fmla="*/ 502 h 522"/>
                <a:gd name="T14" fmla="*/ 0 w 168"/>
                <a:gd name="T15" fmla="*/ 18 h 522"/>
                <a:gd name="T16" fmla="*/ 0 w 168"/>
                <a:gd name="T17" fmla="*/ 18 h 522"/>
                <a:gd name="T18" fmla="*/ 2 w 168"/>
                <a:gd name="T19" fmla="*/ 12 h 522"/>
                <a:gd name="T20" fmla="*/ 6 w 168"/>
                <a:gd name="T21" fmla="*/ 6 h 522"/>
                <a:gd name="T22" fmla="*/ 12 w 168"/>
                <a:gd name="T23" fmla="*/ 2 h 522"/>
                <a:gd name="T24" fmla="*/ 18 w 168"/>
                <a:gd name="T25" fmla="*/ 0 h 522"/>
                <a:gd name="T26" fmla="*/ 168 w 168"/>
                <a:gd name="T27" fmla="*/ 0 h 522"/>
                <a:gd name="T28" fmla="*/ 168 w 168"/>
                <a:gd name="T29" fmla="*/ 38 h 522"/>
                <a:gd name="T30" fmla="*/ 38 w 168"/>
                <a:gd name="T31" fmla="*/ 38 h 522"/>
                <a:gd name="T32" fmla="*/ 38 w 168"/>
                <a:gd name="T33" fmla="*/ 484 h 522"/>
                <a:gd name="T34" fmla="*/ 168 w 168"/>
                <a:gd name="T35" fmla="*/ 484 h 522"/>
                <a:gd name="T36" fmla="*/ 168 w 168"/>
                <a:gd name="T37"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522">
                  <a:moveTo>
                    <a:pt x="168" y="522"/>
                  </a:moveTo>
                  <a:lnTo>
                    <a:pt x="18" y="522"/>
                  </a:lnTo>
                  <a:lnTo>
                    <a:pt x="18" y="522"/>
                  </a:lnTo>
                  <a:lnTo>
                    <a:pt x="12" y="520"/>
                  </a:lnTo>
                  <a:lnTo>
                    <a:pt x="6" y="516"/>
                  </a:lnTo>
                  <a:lnTo>
                    <a:pt x="2" y="510"/>
                  </a:lnTo>
                  <a:lnTo>
                    <a:pt x="0" y="502"/>
                  </a:lnTo>
                  <a:lnTo>
                    <a:pt x="0" y="18"/>
                  </a:lnTo>
                  <a:lnTo>
                    <a:pt x="0" y="18"/>
                  </a:lnTo>
                  <a:lnTo>
                    <a:pt x="2" y="12"/>
                  </a:lnTo>
                  <a:lnTo>
                    <a:pt x="6" y="6"/>
                  </a:lnTo>
                  <a:lnTo>
                    <a:pt x="12" y="2"/>
                  </a:lnTo>
                  <a:lnTo>
                    <a:pt x="18" y="0"/>
                  </a:lnTo>
                  <a:lnTo>
                    <a:pt x="168" y="0"/>
                  </a:lnTo>
                  <a:lnTo>
                    <a:pt x="168" y="38"/>
                  </a:lnTo>
                  <a:lnTo>
                    <a:pt x="38" y="38"/>
                  </a:lnTo>
                  <a:lnTo>
                    <a:pt x="38" y="484"/>
                  </a:lnTo>
                  <a:lnTo>
                    <a:pt x="168" y="484"/>
                  </a:lnTo>
                  <a:lnTo>
                    <a:pt x="168" y="5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93" name="Freeform 24">
              <a:extLst>
                <a:ext uri="{FF2B5EF4-FFF2-40B4-BE49-F238E27FC236}">
                  <a16:creationId xmlns:a16="http://schemas.microsoft.com/office/drawing/2014/main" id="{070ED8FC-BED9-4942-8898-1A3FA20AE1EF}"/>
                </a:ext>
              </a:extLst>
            </p:cNvPr>
            <p:cNvSpPr>
              <a:spLocks/>
            </p:cNvSpPr>
            <p:nvPr/>
          </p:nvSpPr>
          <p:spPr bwMode="auto">
            <a:xfrm>
              <a:off x="-691" y="1528"/>
              <a:ext cx="753" cy="506"/>
            </a:xfrm>
            <a:custGeom>
              <a:avLst/>
              <a:gdLst>
                <a:gd name="T0" fmla="*/ 414 w 753"/>
                <a:gd name="T1" fmla="*/ 506 h 506"/>
                <a:gd name="T2" fmla="*/ 396 w 753"/>
                <a:gd name="T3" fmla="*/ 488 h 506"/>
                <a:gd name="T4" fmla="*/ 400 w 753"/>
                <a:gd name="T5" fmla="*/ 470 h 506"/>
                <a:gd name="T6" fmla="*/ 420 w 753"/>
                <a:gd name="T7" fmla="*/ 426 h 506"/>
                <a:gd name="T8" fmla="*/ 402 w 753"/>
                <a:gd name="T9" fmla="*/ 396 h 506"/>
                <a:gd name="T10" fmla="*/ 374 w 753"/>
                <a:gd name="T11" fmla="*/ 388 h 506"/>
                <a:gd name="T12" fmla="*/ 348 w 753"/>
                <a:gd name="T13" fmla="*/ 396 h 506"/>
                <a:gd name="T14" fmla="*/ 332 w 753"/>
                <a:gd name="T15" fmla="*/ 420 h 506"/>
                <a:gd name="T16" fmla="*/ 344 w 753"/>
                <a:gd name="T17" fmla="*/ 462 h 506"/>
                <a:gd name="T18" fmla="*/ 356 w 753"/>
                <a:gd name="T19" fmla="*/ 486 h 506"/>
                <a:gd name="T20" fmla="*/ 344 w 753"/>
                <a:gd name="T21" fmla="*/ 504 h 506"/>
                <a:gd name="T22" fmla="*/ 138 w 753"/>
                <a:gd name="T23" fmla="*/ 506 h 506"/>
                <a:gd name="T24" fmla="*/ 120 w 753"/>
                <a:gd name="T25" fmla="*/ 320 h 506"/>
                <a:gd name="T26" fmla="*/ 76 w 753"/>
                <a:gd name="T27" fmla="*/ 332 h 506"/>
                <a:gd name="T28" fmla="*/ 46 w 753"/>
                <a:gd name="T29" fmla="*/ 326 h 506"/>
                <a:gd name="T30" fmla="*/ 2 w 753"/>
                <a:gd name="T31" fmla="*/ 268 h 506"/>
                <a:gd name="T32" fmla="*/ 6 w 753"/>
                <a:gd name="T33" fmla="*/ 216 h 506"/>
                <a:gd name="T34" fmla="*/ 60 w 753"/>
                <a:gd name="T35" fmla="*/ 168 h 506"/>
                <a:gd name="T36" fmla="*/ 108 w 753"/>
                <a:gd name="T37" fmla="*/ 174 h 506"/>
                <a:gd name="T38" fmla="*/ 156 w 753"/>
                <a:gd name="T39" fmla="*/ 210 h 506"/>
                <a:gd name="T40" fmla="*/ 138 w 753"/>
                <a:gd name="T41" fmla="*/ 230 h 506"/>
                <a:gd name="T42" fmla="*/ 118 w 753"/>
                <a:gd name="T43" fmla="*/ 224 h 506"/>
                <a:gd name="T44" fmla="*/ 74 w 753"/>
                <a:gd name="T45" fmla="*/ 204 h 506"/>
                <a:gd name="T46" fmla="*/ 54 w 753"/>
                <a:gd name="T47" fmla="*/ 212 h 506"/>
                <a:gd name="T48" fmla="*/ 36 w 753"/>
                <a:gd name="T49" fmla="*/ 248 h 506"/>
                <a:gd name="T50" fmla="*/ 44 w 753"/>
                <a:gd name="T51" fmla="*/ 276 h 506"/>
                <a:gd name="T52" fmla="*/ 76 w 753"/>
                <a:gd name="T53" fmla="*/ 294 h 506"/>
                <a:gd name="T54" fmla="*/ 98 w 753"/>
                <a:gd name="T55" fmla="*/ 290 h 506"/>
                <a:gd name="T56" fmla="*/ 132 w 753"/>
                <a:gd name="T57" fmla="*/ 268 h 506"/>
                <a:gd name="T58" fmla="*/ 152 w 753"/>
                <a:gd name="T59" fmla="*/ 274 h 506"/>
                <a:gd name="T60" fmla="*/ 304 w 753"/>
                <a:gd name="T61" fmla="*/ 468 h 506"/>
                <a:gd name="T62" fmla="*/ 294 w 753"/>
                <a:gd name="T63" fmla="*/ 426 h 506"/>
                <a:gd name="T64" fmla="*/ 316 w 753"/>
                <a:gd name="T65" fmla="*/ 374 h 506"/>
                <a:gd name="T66" fmla="*/ 374 w 753"/>
                <a:gd name="T67" fmla="*/ 350 h 506"/>
                <a:gd name="T68" fmla="*/ 408 w 753"/>
                <a:gd name="T69" fmla="*/ 358 h 506"/>
                <a:gd name="T70" fmla="*/ 456 w 753"/>
                <a:gd name="T71" fmla="*/ 412 h 506"/>
                <a:gd name="T72" fmla="*/ 452 w 753"/>
                <a:gd name="T73" fmla="*/ 458 h 506"/>
                <a:gd name="T74" fmla="*/ 596 w 753"/>
                <a:gd name="T75" fmla="*/ 280 h 506"/>
                <a:gd name="T76" fmla="*/ 621 w 753"/>
                <a:gd name="T77" fmla="*/ 270 h 506"/>
                <a:gd name="T78" fmla="*/ 641 w 753"/>
                <a:gd name="T79" fmla="*/ 282 h 506"/>
                <a:gd name="T80" fmla="*/ 683 w 753"/>
                <a:gd name="T81" fmla="*/ 296 h 506"/>
                <a:gd name="T82" fmla="*/ 711 w 753"/>
                <a:gd name="T83" fmla="*/ 272 h 506"/>
                <a:gd name="T84" fmla="*/ 713 w 753"/>
                <a:gd name="T85" fmla="*/ 242 h 506"/>
                <a:gd name="T86" fmla="*/ 693 w 753"/>
                <a:gd name="T87" fmla="*/ 210 h 506"/>
                <a:gd name="T88" fmla="*/ 657 w 753"/>
                <a:gd name="T89" fmla="*/ 210 h 506"/>
                <a:gd name="T90" fmla="*/ 621 w 753"/>
                <a:gd name="T91" fmla="*/ 230 h 506"/>
                <a:gd name="T92" fmla="*/ 606 w 753"/>
                <a:gd name="T93" fmla="*/ 228 h 506"/>
                <a:gd name="T94" fmla="*/ 633 w 753"/>
                <a:gd name="T95" fmla="*/ 162 h 506"/>
                <a:gd name="T96" fmla="*/ 667 w 753"/>
                <a:gd name="T97" fmla="*/ 170 h 506"/>
                <a:gd name="T98" fmla="*/ 719 w 753"/>
                <a:gd name="T99" fmla="*/ 184 h 506"/>
                <a:gd name="T100" fmla="*/ 753 w 753"/>
                <a:gd name="T101" fmla="*/ 252 h 506"/>
                <a:gd name="T102" fmla="*/ 737 w 753"/>
                <a:gd name="T103" fmla="*/ 300 h 506"/>
                <a:gd name="T104" fmla="*/ 673 w 753"/>
                <a:gd name="T105" fmla="*/ 334 h 506"/>
                <a:gd name="T106" fmla="*/ 633 w 753"/>
                <a:gd name="T107" fmla="*/ 322 h 506"/>
                <a:gd name="T108" fmla="*/ 629 w 753"/>
                <a:gd name="T109" fmla="*/ 50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3" h="506">
                  <a:moveTo>
                    <a:pt x="615" y="506"/>
                  </a:moveTo>
                  <a:lnTo>
                    <a:pt x="615" y="506"/>
                  </a:lnTo>
                  <a:lnTo>
                    <a:pt x="615" y="506"/>
                  </a:lnTo>
                  <a:lnTo>
                    <a:pt x="414" y="506"/>
                  </a:lnTo>
                  <a:lnTo>
                    <a:pt x="414" y="506"/>
                  </a:lnTo>
                  <a:lnTo>
                    <a:pt x="408" y="504"/>
                  </a:lnTo>
                  <a:lnTo>
                    <a:pt x="400" y="500"/>
                  </a:lnTo>
                  <a:lnTo>
                    <a:pt x="400" y="500"/>
                  </a:lnTo>
                  <a:lnTo>
                    <a:pt x="396" y="494"/>
                  </a:lnTo>
                  <a:lnTo>
                    <a:pt x="396" y="488"/>
                  </a:lnTo>
                  <a:lnTo>
                    <a:pt x="396" y="482"/>
                  </a:lnTo>
                  <a:lnTo>
                    <a:pt x="396" y="482"/>
                  </a:lnTo>
                  <a:lnTo>
                    <a:pt x="398" y="476"/>
                  </a:lnTo>
                  <a:lnTo>
                    <a:pt x="400" y="470"/>
                  </a:lnTo>
                  <a:lnTo>
                    <a:pt x="400" y="470"/>
                  </a:lnTo>
                  <a:lnTo>
                    <a:pt x="410" y="458"/>
                  </a:lnTo>
                  <a:lnTo>
                    <a:pt x="416" y="448"/>
                  </a:lnTo>
                  <a:lnTo>
                    <a:pt x="420" y="436"/>
                  </a:lnTo>
                  <a:lnTo>
                    <a:pt x="420" y="426"/>
                  </a:lnTo>
                  <a:lnTo>
                    <a:pt x="420" y="426"/>
                  </a:lnTo>
                  <a:lnTo>
                    <a:pt x="420" y="418"/>
                  </a:lnTo>
                  <a:lnTo>
                    <a:pt x="418" y="412"/>
                  </a:lnTo>
                  <a:lnTo>
                    <a:pt x="414" y="406"/>
                  </a:lnTo>
                  <a:lnTo>
                    <a:pt x="408" y="400"/>
                  </a:lnTo>
                  <a:lnTo>
                    <a:pt x="402" y="396"/>
                  </a:lnTo>
                  <a:lnTo>
                    <a:pt x="394" y="392"/>
                  </a:lnTo>
                  <a:lnTo>
                    <a:pt x="386" y="390"/>
                  </a:lnTo>
                  <a:lnTo>
                    <a:pt x="376" y="388"/>
                  </a:lnTo>
                  <a:lnTo>
                    <a:pt x="374" y="388"/>
                  </a:lnTo>
                  <a:lnTo>
                    <a:pt x="374" y="388"/>
                  </a:lnTo>
                  <a:lnTo>
                    <a:pt x="374" y="388"/>
                  </a:lnTo>
                  <a:lnTo>
                    <a:pt x="374" y="388"/>
                  </a:lnTo>
                  <a:lnTo>
                    <a:pt x="364" y="388"/>
                  </a:lnTo>
                  <a:lnTo>
                    <a:pt x="356" y="392"/>
                  </a:lnTo>
                  <a:lnTo>
                    <a:pt x="348" y="396"/>
                  </a:lnTo>
                  <a:lnTo>
                    <a:pt x="342" y="402"/>
                  </a:lnTo>
                  <a:lnTo>
                    <a:pt x="342" y="402"/>
                  </a:lnTo>
                  <a:lnTo>
                    <a:pt x="336" y="406"/>
                  </a:lnTo>
                  <a:lnTo>
                    <a:pt x="334" y="412"/>
                  </a:lnTo>
                  <a:lnTo>
                    <a:pt x="332" y="420"/>
                  </a:lnTo>
                  <a:lnTo>
                    <a:pt x="330" y="426"/>
                  </a:lnTo>
                  <a:lnTo>
                    <a:pt x="330" y="426"/>
                  </a:lnTo>
                  <a:lnTo>
                    <a:pt x="332" y="438"/>
                  </a:lnTo>
                  <a:lnTo>
                    <a:pt x="338" y="450"/>
                  </a:lnTo>
                  <a:lnTo>
                    <a:pt x="344" y="462"/>
                  </a:lnTo>
                  <a:lnTo>
                    <a:pt x="352" y="470"/>
                  </a:lnTo>
                  <a:lnTo>
                    <a:pt x="352" y="470"/>
                  </a:lnTo>
                  <a:lnTo>
                    <a:pt x="354" y="476"/>
                  </a:lnTo>
                  <a:lnTo>
                    <a:pt x="356" y="482"/>
                  </a:lnTo>
                  <a:lnTo>
                    <a:pt x="356" y="486"/>
                  </a:lnTo>
                  <a:lnTo>
                    <a:pt x="356" y="486"/>
                  </a:lnTo>
                  <a:lnTo>
                    <a:pt x="356" y="494"/>
                  </a:lnTo>
                  <a:lnTo>
                    <a:pt x="352" y="500"/>
                  </a:lnTo>
                  <a:lnTo>
                    <a:pt x="352" y="500"/>
                  </a:lnTo>
                  <a:lnTo>
                    <a:pt x="344" y="504"/>
                  </a:lnTo>
                  <a:lnTo>
                    <a:pt x="338" y="506"/>
                  </a:lnTo>
                  <a:lnTo>
                    <a:pt x="338" y="506"/>
                  </a:lnTo>
                  <a:lnTo>
                    <a:pt x="338" y="506"/>
                  </a:lnTo>
                  <a:lnTo>
                    <a:pt x="138" y="506"/>
                  </a:lnTo>
                  <a:lnTo>
                    <a:pt x="138" y="506"/>
                  </a:lnTo>
                  <a:lnTo>
                    <a:pt x="132" y="504"/>
                  </a:lnTo>
                  <a:lnTo>
                    <a:pt x="126" y="500"/>
                  </a:lnTo>
                  <a:lnTo>
                    <a:pt x="122" y="494"/>
                  </a:lnTo>
                  <a:lnTo>
                    <a:pt x="120" y="486"/>
                  </a:lnTo>
                  <a:lnTo>
                    <a:pt x="120" y="320"/>
                  </a:lnTo>
                  <a:lnTo>
                    <a:pt x="120" y="320"/>
                  </a:lnTo>
                  <a:lnTo>
                    <a:pt x="108" y="324"/>
                  </a:lnTo>
                  <a:lnTo>
                    <a:pt x="98" y="328"/>
                  </a:lnTo>
                  <a:lnTo>
                    <a:pt x="86" y="330"/>
                  </a:lnTo>
                  <a:lnTo>
                    <a:pt x="76" y="332"/>
                  </a:lnTo>
                  <a:lnTo>
                    <a:pt x="76" y="332"/>
                  </a:lnTo>
                  <a:lnTo>
                    <a:pt x="76" y="332"/>
                  </a:lnTo>
                  <a:lnTo>
                    <a:pt x="76" y="332"/>
                  </a:lnTo>
                  <a:lnTo>
                    <a:pt x="60" y="330"/>
                  </a:lnTo>
                  <a:lnTo>
                    <a:pt x="46" y="326"/>
                  </a:lnTo>
                  <a:lnTo>
                    <a:pt x="34" y="318"/>
                  </a:lnTo>
                  <a:lnTo>
                    <a:pt x="24" y="308"/>
                  </a:lnTo>
                  <a:lnTo>
                    <a:pt x="14" y="296"/>
                  </a:lnTo>
                  <a:lnTo>
                    <a:pt x="6" y="284"/>
                  </a:lnTo>
                  <a:lnTo>
                    <a:pt x="2" y="268"/>
                  </a:lnTo>
                  <a:lnTo>
                    <a:pt x="0" y="252"/>
                  </a:lnTo>
                  <a:lnTo>
                    <a:pt x="0" y="248"/>
                  </a:lnTo>
                  <a:lnTo>
                    <a:pt x="0" y="248"/>
                  </a:lnTo>
                  <a:lnTo>
                    <a:pt x="2" y="232"/>
                  </a:lnTo>
                  <a:lnTo>
                    <a:pt x="6" y="216"/>
                  </a:lnTo>
                  <a:lnTo>
                    <a:pt x="14" y="202"/>
                  </a:lnTo>
                  <a:lnTo>
                    <a:pt x="22" y="190"/>
                  </a:lnTo>
                  <a:lnTo>
                    <a:pt x="34" y="180"/>
                  </a:lnTo>
                  <a:lnTo>
                    <a:pt x="46" y="174"/>
                  </a:lnTo>
                  <a:lnTo>
                    <a:pt x="60" y="168"/>
                  </a:lnTo>
                  <a:lnTo>
                    <a:pt x="74" y="166"/>
                  </a:lnTo>
                  <a:lnTo>
                    <a:pt x="74" y="166"/>
                  </a:lnTo>
                  <a:lnTo>
                    <a:pt x="86" y="168"/>
                  </a:lnTo>
                  <a:lnTo>
                    <a:pt x="96" y="170"/>
                  </a:lnTo>
                  <a:lnTo>
                    <a:pt x="108" y="174"/>
                  </a:lnTo>
                  <a:lnTo>
                    <a:pt x="120" y="178"/>
                  </a:lnTo>
                  <a:lnTo>
                    <a:pt x="118" y="0"/>
                  </a:lnTo>
                  <a:lnTo>
                    <a:pt x="156" y="0"/>
                  </a:lnTo>
                  <a:lnTo>
                    <a:pt x="156" y="210"/>
                  </a:lnTo>
                  <a:lnTo>
                    <a:pt x="156" y="210"/>
                  </a:lnTo>
                  <a:lnTo>
                    <a:pt x="156" y="218"/>
                  </a:lnTo>
                  <a:lnTo>
                    <a:pt x="152" y="224"/>
                  </a:lnTo>
                  <a:lnTo>
                    <a:pt x="152" y="224"/>
                  </a:lnTo>
                  <a:lnTo>
                    <a:pt x="144" y="228"/>
                  </a:lnTo>
                  <a:lnTo>
                    <a:pt x="138" y="230"/>
                  </a:lnTo>
                  <a:lnTo>
                    <a:pt x="130" y="230"/>
                  </a:lnTo>
                  <a:lnTo>
                    <a:pt x="130" y="230"/>
                  </a:lnTo>
                  <a:lnTo>
                    <a:pt x="124" y="228"/>
                  </a:lnTo>
                  <a:lnTo>
                    <a:pt x="118" y="224"/>
                  </a:lnTo>
                  <a:lnTo>
                    <a:pt x="118" y="224"/>
                  </a:lnTo>
                  <a:lnTo>
                    <a:pt x="108" y="216"/>
                  </a:lnTo>
                  <a:lnTo>
                    <a:pt x="96" y="210"/>
                  </a:lnTo>
                  <a:lnTo>
                    <a:pt x="86" y="206"/>
                  </a:lnTo>
                  <a:lnTo>
                    <a:pt x="74" y="204"/>
                  </a:lnTo>
                  <a:lnTo>
                    <a:pt x="74" y="204"/>
                  </a:lnTo>
                  <a:lnTo>
                    <a:pt x="74" y="204"/>
                  </a:lnTo>
                  <a:lnTo>
                    <a:pt x="74" y="204"/>
                  </a:lnTo>
                  <a:lnTo>
                    <a:pt x="68" y="204"/>
                  </a:lnTo>
                  <a:lnTo>
                    <a:pt x="60" y="208"/>
                  </a:lnTo>
                  <a:lnTo>
                    <a:pt x="54" y="212"/>
                  </a:lnTo>
                  <a:lnTo>
                    <a:pt x="48" y="216"/>
                  </a:lnTo>
                  <a:lnTo>
                    <a:pt x="44" y="224"/>
                  </a:lnTo>
                  <a:lnTo>
                    <a:pt x="40" y="232"/>
                  </a:lnTo>
                  <a:lnTo>
                    <a:pt x="38" y="240"/>
                  </a:lnTo>
                  <a:lnTo>
                    <a:pt x="36" y="248"/>
                  </a:lnTo>
                  <a:lnTo>
                    <a:pt x="36" y="250"/>
                  </a:lnTo>
                  <a:lnTo>
                    <a:pt x="36" y="250"/>
                  </a:lnTo>
                  <a:lnTo>
                    <a:pt x="38" y="260"/>
                  </a:lnTo>
                  <a:lnTo>
                    <a:pt x="40" y="268"/>
                  </a:lnTo>
                  <a:lnTo>
                    <a:pt x="44" y="276"/>
                  </a:lnTo>
                  <a:lnTo>
                    <a:pt x="48" y="282"/>
                  </a:lnTo>
                  <a:lnTo>
                    <a:pt x="54" y="286"/>
                  </a:lnTo>
                  <a:lnTo>
                    <a:pt x="62" y="290"/>
                  </a:lnTo>
                  <a:lnTo>
                    <a:pt x="68" y="294"/>
                  </a:lnTo>
                  <a:lnTo>
                    <a:pt x="76" y="294"/>
                  </a:lnTo>
                  <a:lnTo>
                    <a:pt x="76" y="294"/>
                  </a:lnTo>
                  <a:lnTo>
                    <a:pt x="76" y="294"/>
                  </a:lnTo>
                  <a:lnTo>
                    <a:pt x="76" y="294"/>
                  </a:lnTo>
                  <a:lnTo>
                    <a:pt x="86" y="292"/>
                  </a:lnTo>
                  <a:lnTo>
                    <a:pt x="98" y="290"/>
                  </a:lnTo>
                  <a:lnTo>
                    <a:pt x="108" y="282"/>
                  </a:lnTo>
                  <a:lnTo>
                    <a:pt x="120" y="274"/>
                  </a:lnTo>
                  <a:lnTo>
                    <a:pt x="120" y="274"/>
                  </a:lnTo>
                  <a:lnTo>
                    <a:pt x="124" y="270"/>
                  </a:lnTo>
                  <a:lnTo>
                    <a:pt x="132" y="268"/>
                  </a:lnTo>
                  <a:lnTo>
                    <a:pt x="138" y="268"/>
                  </a:lnTo>
                  <a:lnTo>
                    <a:pt x="138" y="268"/>
                  </a:lnTo>
                  <a:lnTo>
                    <a:pt x="144" y="270"/>
                  </a:lnTo>
                  <a:lnTo>
                    <a:pt x="152" y="274"/>
                  </a:lnTo>
                  <a:lnTo>
                    <a:pt x="152" y="274"/>
                  </a:lnTo>
                  <a:lnTo>
                    <a:pt x="156" y="280"/>
                  </a:lnTo>
                  <a:lnTo>
                    <a:pt x="156" y="288"/>
                  </a:lnTo>
                  <a:lnTo>
                    <a:pt x="158" y="468"/>
                  </a:lnTo>
                  <a:lnTo>
                    <a:pt x="304" y="468"/>
                  </a:lnTo>
                  <a:lnTo>
                    <a:pt x="304" y="468"/>
                  </a:lnTo>
                  <a:lnTo>
                    <a:pt x="300" y="458"/>
                  </a:lnTo>
                  <a:lnTo>
                    <a:pt x="296" y="448"/>
                  </a:lnTo>
                  <a:lnTo>
                    <a:pt x="294" y="436"/>
                  </a:lnTo>
                  <a:lnTo>
                    <a:pt x="294" y="426"/>
                  </a:lnTo>
                  <a:lnTo>
                    <a:pt x="294" y="426"/>
                  </a:lnTo>
                  <a:lnTo>
                    <a:pt x="294" y="412"/>
                  </a:lnTo>
                  <a:lnTo>
                    <a:pt x="298" y="398"/>
                  </a:lnTo>
                  <a:lnTo>
                    <a:pt x="306" y="386"/>
                  </a:lnTo>
                  <a:lnTo>
                    <a:pt x="316" y="374"/>
                  </a:lnTo>
                  <a:lnTo>
                    <a:pt x="316" y="374"/>
                  </a:lnTo>
                  <a:lnTo>
                    <a:pt x="328" y="364"/>
                  </a:lnTo>
                  <a:lnTo>
                    <a:pt x="342" y="356"/>
                  </a:lnTo>
                  <a:lnTo>
                    <a:pt x="358" y="352"/>
                  </a:lnTo>
                  <a:lnTo>
                    <a:pt x="374" y="350"/>
                  </a:lnTo>
                  <a:lnTo>
                    <a:pt x="374" y="350"/>
                  </a:lnTo>
                  <a:lnTo>
                    <a:pt x="374" y="350"/>
                  </a:lnTo>
                  <a:lnTo>
                    <a:pt x="378" y="350"/>
                  </a:lnTo>
                  <a:lnTo>
                    <a:pt x="378" y="350"/>
                  </a:lnTo>
                  <a:lnTo>
                    <a:pt x="394" y="352"/>
                  </a:lnTo>
                  <a:lnTo>
                    <a:pt x="408" y="358"/>
                  </a:lnTo>
                  <a:lnTo>
                    <a:pt x="422" y="364"/>
                  </a:lnTo>
                  <a:lnTo>
                    <a:pt x="434" y="374"/>
                  </a:lnTo>
                  <a:lnTo>
                    <a:pt x="444" y="386"/>
                  </a:lnTo>
                  <a:lnTo>
                    <a:pt x="452" y="398"/>
                  </a:lnTo>
                  <a:lnTo>
                    <a:pt x="456" y="412"/>
                  </a:lnTo>
                  <a:lnTo>
                    <a:pt x="458" y="426"/>
                  </a:lnTo>
                  <a:lnTo>
                    <a:pt x="458" y="426"/>
                  </a:lnTo>
                  <a:lnTo>
                    <a:pt x="458" y="438"/>
                  </a:lnTo>
                  <a:lnTo>
                    <a:pt x="456" y="448"/>
                  </a:lnTo>
                  <a:lnTo>
                    <a:pt x="452" y="458"/>
                  </a:lnTo>
                  <a:lnTo>
                    <a:pt x="446" y="470"/>
                  </a:lnTo>
                  <a:lnTo>
                    <a:pt x="596" y="470"/>
                  </a:lnTo>
                  <a:lnTo>
                    <a:pt x="594" y="288"/>
                  </a:lnTo>
                  <a:lnTo>
                    <a:pt x="594" y="288"/>
                  </a:lnTo>
                  <a:lnTo>
                    <a:pt x="596" y="280"/>
                  </a:lnTo>
                  <a:lnTo>
                    <a:pt x="600" y="274"/>
                  </a:lnTo>
                  <a:lnTo>
                    <a:pt x="600" y="274"/>
                  </a:lnTo>
                  <a:lnTo>
                    <a:pt x="608" y="270"/>
                  </a:lnTo>
                  <a:lnTo>
                    <a:pt x="615" y="270"/>
                  </a:lnTo>
                  <a:lnTo>
                    <a:pt x="621" y="270"/>
                  </a:lnTo>
                  <a:lnTo>
                    <a:pt x="621" y="270"/>
                  </a:lnTo>
                  <a:lnTo>
                    <a:pt x="627" y="272"/>
                  </a:lnTo>
                  <a:lnTo>
                    <a:pt x="631" y="274"/>
                  </a:lnTo>
                  <a:lnTo>
                    <a:pt x="631" y="274"/>
                  </a:lnTo>
                  <a:lnTo>
                    <a:pt x="641" y="282"/>
                  </a:lnTo>
                  <a:lnTo>
                    <a:pt x="651" y="290"/>
                  </a:lnTo>
                  <a:lnTo>
                    <a:pt x="663" y="294"/>
                  </a:lnTo>
                  <a:lnTo>
                    <a:pt x="675" y="296"/>
                  </a:lnTo>
                  <a:lnTo>
                    <a:pt x="675" y="296"/>
                  </a:lnTo>
                  <a:lnTo>
                    <a:pt x="683" y="296"/>
                  </a:lnTo>
                  <a:lnTo>
                    <a:pt x="689" y="294"/>
                  </a:lnTo>
                  <a:lnTo>
                    <a:pt x="697" y="290"/>
                  </a:lnTo>
                  <a:lnTo>
                    <a:pt x="703" y="284"/>
                  </a:lnTo>
                  <a:lnTo>
                    <a:pt x="707" y="278"/>
                  </a:lnTo>
                  <a:lnTo>
                    <a:pt x="711" y="272"/>
                  </a:lnTo>
                  <a:lnTo>
                    <a:pt x="713" y="262"/>
                  </a:lnTo>
                  <a:lnTo>
                    <a:pt x="715" y="254"/>
                  </a:lnTo>
                  <a:lnTo>
                    <a:pt x="715" y="252"/>
                  </a:lnTo>
                  <a:lnTo>
                    <a:pt x="715" y="252"/>
                  </a:lnTo>
                  <a:lnTo>
                    <a:pt x="713" y="242"/>
                  </a:lnTo>
                  <a:lnTo>
                    <a:pt x="711" y="234"/>
                  </a:lnTo>
                  <a:lnTo>
                    <a:pt x="709" y="226"/>
                  </a:lnTo>
                  <a:lnTo>
                    <a:pt x="703" y="220"/>
                  </a:lnTo>
                  <a:lnTo>
                    <a:pt x="699" y="214"/>
                  </a:lnTo>
                  <a:lnTo>
                    <a:pt x="693" y="210"/>
                  </a:lnTo>
                  <a:lnTo>
                    <a:pt x="685" y="208"/>
                  </a:lnTo>
                  <a:lnTo>
                    <a:pt x="677" y="206"/>
                  </a:lnTo>
                  <a:lnTo>
                    <a:pt x="677" y="206"/>
                  </a:lnTo>
                  <a:lnTo>
                    <a:pt x="667" y="208"/>
                  </a:lnTo>
                  <a:lnTo>
                    <a:pt x="657" y="210"/>
                  </a:lnTo>
                  <a:lnTo>
                    <a:pt x="645" y="216"/>
                  </a:lnTo>
                  <a:lnTo>
                    <a:pt x="633" y="226"/>
                  </a:lnTo>
                  <a:lnTo>
                    <a:pt x="633" y="226"/>
                  </a:lnTo>
                  <a:lnTo>
                    <a:pt x="627" y="228"/>
                  </a:lnTo>
                  <a:lnTo>
                    <a:pt x="621" y="230"/>
                  </a:lnTo>
                  <a:lnTo>
                    <a:pt x="621" y="230"/>
                  </a:lnTo>
                  <a:lnTo>
                    <a:pt x="621" y="230"/>
                  </a:lnTo>
                  <a:lnTo>
                    <a:pt x="615" y="230"/>
                  </a:lnTo>
                  <a:lnTo>
                    <a:pt x="615" y="230"/>
                  </a:lnTo>
                  <a:lnTo>
                    <a:pt x="606" y="228"/>
                  </a:lnTo>
                  <a:lnTo>
                    <a:pt x="600" y="224"/>
                  </a:lnTo>
                  <a:lnTo>
                    <a:pt x="596" y="218"/>
                  </a:lnTo>
                  <a:lnTo>
                    <a:pt x="594" y="212"/>
                  </a:lnTo>
                  <a:lnTo>
                    <a:pt x="594" y="162"/>
                  </a:lnTo>
                  <a:lnTo>
                    <a:pt x="633" y="162"/>
                  </a:lnTo>
                  <a:lnTo>
                    <a:pt x="633" y="180"/>
                  </a:lnTo>
                  <a:lnTo>
                    <a:pt x="633" y="180"/>
                  </a:lnTo>
                  <a:lnTo>
                    <a:pt x="645" y="176"/>
                  </a:lnTo>
                  <a:lnTo>
                    <a:pt x="655" y="172"/>
                  </a:lnTo>
                  <a:lnTo>
                    <a:pt x="667" y="170"/>
                  </a:lnTo>
                  <a:lnTo>
                    <a:pt x="679" y="170"/>
                  </a:lnTo>
                  <a:lnTo>
                    <a:pt x="679" y="170"/>
                  </a:lnTo>
                  <a:lnTo>
                    <a:pt x="693" y="172"/>
                  </a:lnTo>
                  <a:lnTo>
                    <a:pt x="707" y="176"/>
                  </a:lnTo>
                  <a:lnTo>
                    <a:pt x="719" y="184"/>
                  </a:lnTo>
                  <a:lnTo>
                    <a:pt x="731" y="194"/>
                  </a:lnTo>
                  <a:lnTo>
                    <a:pt x="739" y="206"/>
                  </a:lnTo>
                  <a:lnTo>
                    <a:pt x="747" y="220"/>
                  </a:lnTo>
                  <a:lnTo>
                    <a:pt x="751" y="236"/>
                  </a:lnTo>
                  <a:lnTo>
                    <a:pt x="753" y="252"/>
                  </a:lnTo>
                  <a:lnTo>
                    <a:pt x="751" y="256"/>
                  </a:lnTo>
                  <a:lnTo>
                    <a:pt x="751" y="256"/>
                  </a:lnTo>
                  <a:lnTo>
                    <a:pt x="749" y="272"/>
                  </a:lnTo>
                  <a:lnTo>
                    <a:pt x="745" y="288"/>
                  </a:lnTo>
                  <a:lnTo>
                    <a:pt x="737" y="300"/>
                  </a:lnTo>
                  <a:lnTo>
                    <a:pt x="727" y="312"/>
                  </a:lnTo>
                  <a:lnTo>
                    <a:pt x="715" y="322"/>
                  </a:lnTo>
                  <a:lnTo>
                    <a:pt x="703" y="328"/>
                  </a:lnTo>
                  <a:lnTo>
                    <a:pt x="689" y="332"/>
                  </a:lnTo>
                  <a:lnTo>
                    <a:pt x="673" y="334"/>
                  </a:lnTo>
                  <a:lnTo>
                    <a:pt x="673" y="334"/>
                  </a:lnTo>
                  <a:lnTo>
                    <a:pt x="663" y="332"/>
                  </a:lnTo>
                  <a:lnTo>
                    <a:pt x="653" y="330"/>
                  </a:lnTo>
                  <a:lnTo>
                    <a:pt x="643" y="326"/>
                  </a:lnTo>
                  <a:lnTo>
                    <a:pt x="633" y="322"/>
                  </a:lnTo>
                  <a:lnTo>
                    <a:pt x="633" y="488"/>
                  </a:lnTo>
                  <a:lnTo>
                    <a:pt x="633" y="488"/>
                  </a:lnTo>
                  <a:lnTo>
                    <a:pt x="633" y="496"/>
                  </a:lnTo>
                  <a:lnTo>
                    <a:pt x="629" y="502"/>
                  </a:lnTo>
                  <a:lnTo>
                    <a:pt x="629" y="502"/>
                  </a:lnTo>
                  <a:lnTo>
                    <a:pt x="623" y="506"/>
                  </a:lnTo>
                  <a:lnTo>
                    <a:pt x="615" y="506"/>
                  </a:lnTo>
                  <a:lnTo>
                    <a:pt x="615" y="5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94" name="Freeform 25">
              <a:extLst>
                <a:ext uri="{FF2B5EF4-FFF2-40B4-BE49-F238E27FC236}">
                  <a16:creationId xmlns:a16="http://schemas.microsoft.com/office/drawing/2014/main" id="{73A52D6F-172A-4BD0-AB18-F409086A4F7A}"/>
                </a:ext>
              </a:extLst>
            </p:cNvPr>
            <p:cNvSpPr>
              <a:spLocks/>
            </p:cNvSpPr>
            <p:nvPr/>
          </p:nvSpPr>
          <p:spPr bwMode="auto">
            <a:xfrm>
              <a:off x="-10" y="1524"/>
              <a:ext cx="434" cy="628"/>
            </a:xfrm>
            <a:custGeom>
              <a:avLst/>
              <a:gdLst>
                <a:gd name="T0" fmla="*/ 154 w 434"/>
                <a:gd name="T1" fmla="*/ 626 h 628"/>
                <a:gd name="T2" fmla="*/ 114 w 434"/>
                <a:gd name="T3" fmla="*/ 604 h 628"/>
                <a:gd name="T4" fmla="*/ 92 w 434"/>
                <a:gd name="T5" fmla="*/ 566 h 628"/>
                <a:gd name="T6" fmla="*/ 90 w 434"/>
                <a:gd name="T7" fmla="*/ 540 h 628"/>
                <a:gd name="T8" fmla="*/ 102 w 434"/>
                <a:gd name="T9" fmla="*/ 508 h 628"/>
                <a:gd name="T10" fmla="*/ 134 w 434"/>
                <a:gd name="T11" fmla="*/ 470 h 628"/>
                <a:gd name="T12" fmla="*/ 146 w 434"/>
                <a:gd name="T13" fmla="*/ 476 h 628"/>
                <a:gd name="T14" fmla="*/ 152 w 434"/>
                <a:gd name="T15" fmla="*/ 490 h 628"/>
                <a:gd name="T16" fmla="*/ 150 w 434"/>
                <a:gd name="T17" fmla="*/ 502 h 628"/>
                <a:gd name="T18" fmla="*/ 140 w 434"/>
                <a:gd name="T19" fmla="*/ 516 h 628"/>
                <a:gd name="T20" fmla="*/ 126 w 434"/>
                <a:gd name="T21" fmla="*/ 552 h 628"/>
                <a:gd name="T22" fmla="*/ 130 w 434"/>
                <a:gd name="T23" fmla="*/ 566 h 628"/>
                <a:gd name="T24" fmla="*/ 146 w 434"/>
                <a:gd name="T25" fmla="*/ 582 h 628"/>
                <a:gd name="T26" fmla="*/ 172 w 434"/>
                <a:gd name="T27" fmla="*/ 590 h 628"/>
                <a:gd name="T28" fmla="*/ 182 w 434"/>
                <a:gd name="T29" fmla="*/ 588 h 628"/>
                <a:gd name="T30" fmla="*/ 204 w 434"/>
                <a:gd name="T31" fmla="*/ 578 h 628"/>
                <a:gd name="T32" fmla="*/ 216 w 434"/>
                <a:gd name="T33" fmla="*/ 560 h 628"/>
                <a:gd name="T34" fmla="*/ 214 w 434"/>
                <a:gd name="T35" fmla="*/ 540 h 628"/>
                <a:gd name="T36" fmla="*/ 196 w 434"/>
                <a:gd name="T37" fmla="*/ 508 h 628"/>
                <a:gd name="T38" fmla="*/ 192 w 434"/>
                <a:gd name="T39" fmla="*/ 496 h 628"/>
                <a:gd name="T40" fmla="*/ 192 w 434"/>
                <a:gd name="T41" fmla="*/ 480 h 628"/>
                <a:gd name="T42" fmla="*/ 202 w 434"/>
                <a:gd name="T43" fmla="*/ 470 h 628"/>
                <a:gd name="T44" fmla="*/ 210 w 434"/>
                <a:gd name="T45" fmla="*/ 468 h 628"/>
                <a:gd name="T46" fmla="*/ 396 w 434"/>
                <a:gd name="T47" fmla="*/ 324 h 628"/>
                <a:gd name="T48" fmla="*/ 362 w 434"/>
                <a:gd name="T49" fmla="*/ 336 h 628"/>
                <a:gd name="T50" fmla="*/ 336 w 434"/>
                <a:gd name="T51" fmla="*/ 336 h 628"/>
                <a:gd name="T52" fmla="*/ 298 w 434"/>
                <a:gd name="T53" fmla="*/ 314 h 628"/>
                <a:gd name="T54" fmla="*/ 276 w 434"/>
                <a:gd name="T55" fmla="*/ 274 h 628"/>
                <a:gd name="T56" fmla="*/ 274 w 434"/>
                <a:gd name="T57" fmla="*/ 254 h 628"/>
                <a:gd name="T58" fmla="*/ 288 w 434"/>
                <a:gd name="T59" fmla="*/ 208 h 628"/>
                <a:gd name="T60" fmla="*/ 320 w 434"/>
                <a:gd name="T61" fmla="*/ 180 h 628"/>
                <a:gd name="T62" fmla="*/ 350 w 434"/>
                <a:gd name="T63" fmla="*/ 172 h 628"/>
                <a:gd name="T64" fmla="*/ 384 w 434"/>
                <a:gd name="T65" fmla="*/ 180 h 628"/>
                <a:gd name="T66" fmla="*/ 432 w 434"/>
                <a:gd name="T67" fmla="*/ 0 h 628"/>
                <a:gd name="T68" fmla="*/ 432 w 434"/>
                <a:gd name="T69" fmla="*/ 224 h 628"/>
                <a:gd name="T70" fmla="*/ 420 w 434"/>
                <a:gd name="T71" fmla="*/ 234 h 628"/>
                <a:gd name="T72" fmla="*/ 406 w 434"/>
                <a:gd name="T73" fmla="*/ 236 h 628"/>
                <a:gd name="T74" fmla="*/ 394 w 434"/>
                <a:gd name="T75" fmla="*/ 230 h 628"/>
                <a:gd name="T76" fmla="*/ 362 w 434"/>
                <a:gd name="T77" fmla="*/ 212 h 628"/>
                <a:gd name="T78" fmla="*/ 350 w 434"/>
                <a:gd name="T79" fmla="*/ 210 h 628"/>
                <a:gd name="T80" fmla="*/ 334 w 434"/>
                <a:gd name="T81" fmla="*/ 214 h 628"/>
                <a:gd name="T82" fmla="*/ 318 w 434"/>
                <a:gd name="T83" fmla="*/ 230 h 628"/>
                <a:gd name="T84" fmla="*/ 312 w 434"/>
                <a:gd name="T85" fmla="*/ 254 h 628"/>
                <a:gd name="T86" fmla="*/ 312 w 434"/>
                <a:gd name="T87" fmla="*/ 266 h 628"/>
                <a:gd name="T88" fmla="*/ 324 w 434"/>
                <a:gd name="T89" fmla="*/ 288 h 628"/>
                <a:gd name="T90" fmla="*/ 342 w 434"/>
                <a:gd name="T91" fmla="*/ 300 h 628"/>
                <a:gd name="T92" fmla="*/ 350 w 434"/>
                <a:gd name="T93" fmla="*/ 300 h 628"/>
                <a:gd name="T94" fmla="*/ 374 w 434"/>
                <a:gd name="T95" fmla="*/ 294 h 628"/>
                <a:gd name="T96" fmla="*/ 394 w 434"/>
                <a:gd name="T97" fmla="*/ 280 h 628"/>
                <a:gd name="T98" fmla="*/ 414 w 434"/>
                <a:gd name="T99" fmla="*/ 274 h 628"/>
                <a:gd name="T100" fmla="*/ 428 w 434"/>
                <a:gd name="T101" fmla="*/ 280 h 628"/>
                <a:gd name="T102" fmla="*/ 434 w 434"/>
                <a:gd name="T103" fmla="*/ 294 h 628"/>
                <a:gd name="T104" fmla="*/ 432 w 434"/>
                <a:gd name="T105" fmla="*/ 494 h 628"/>
                <a:gd name="T106" fmla="*/ 422 w 434"/>
                <a:gd name="T107" fmla="*/ 506 h 628"/>
                <a:gd name="T108" fmla="*/ 240 w 434"/>
                <a:gd name="T109" fmla="*/ 506 h 628"/>
                <a:gd name="T110" fmla="*/ 254 w 434"/>
                <a:gd name="T111" fmla="*/ 540 h 628"/>
                <a:gd name="T112" fmla="*/ 252 w 434"/>
                <a:gd name="T113" fmla="*/ 566 h 628"/>
                <a:gd name="T114" fmla="*/ 232 w 434"/>
                <a:gd name="T115" fmla="*/ 604 h 628"/>
                <a:gd name="T116" fmla="*/ 190 w 434"/>
                <a:gd name="T117" fmla="*/ 626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4" h="628">
                  <a:moveTo>
                    <a:pt x="170" y="628"/>
                  </a:moveTo>
                  <a:lnTo>
                    <a:pt x="170" y="628"/>
                  </a:lnTo>
                  <a:lnTo>
                    <a:pt x="154" y="626"/>
                  </a:lnTo>
                  <a:lnTo>
                    <a:pt x="138" y="620"/>
                  </a:lnTo>
                  <a:lnTo>
                    <a:pt x="126" y="614"/>
                  </a:lnTo>
                  <a:lnTo>
                    <a:pt x="114" y="604"/>
                  </a:lnTo>
                  <a:lnTo>
                    <a:pt x="104" y="594"/>
                  </a:lnTo>
                  <a:lnTo>
                    <a:pt x="96" y="580"/>
                  </a:lnTo>
                  <a:lnTo>
                    <a:pt x="92" y="566"/>
                  </a:lnTo>
                  <a:lnTo>
                    <a:pt x="90" y="552"/>
                  </a:lnTo>
                  <a:lnTo>
                    <a:pt x="90" y="552"/>
                  </a:lnTo>
                  <a:lnTo>
                    <a:pt x="90" y="540"/>
                  </a:lnTo>
                  <a:lnTo>
                    <a:pt x="92" y="530"/>
                  </a:lnTo>
                  <a:lnTo>
                    <a:pt x="96" y="518"/>
                  </a:lnTo>
                  <a:lnTo>
                    <a:pt x="102" y="508"/>
                  </a:lnTo>
                  <a:lnTo>
                    <a:pt x="0" y="508"/>
                  </a:lnTo>
                  <a:lnTo>
                    <a:pt x="0" y="470"/>
                  </a:lnTo>
                  <a:lnTo>
                    <a:pt x="134" y="470"/>
                  </a:lnTo>
                  <a:lnTo>
                    <a:pt x="134" y="470"/>
                  </a:lnTo>
                  <a:lnTo>
                    <a:pt x="140" y="472"/>
                  </a:lnTo>
                  <a:lnTo>
                    <a:pt x="146" y="476"/>
                  </a:lnTo>
                  <a:lnTo>
                    <a:pt x="146" y="476"/>
                  </a:lnTo>
                  <a:lnTo>
                    <a:pt x="150" y="482"/>
                  </a:lnTo>
                  <a:lnTo>
                    <a:pt x="152" y="490"/>
                  </a:lnTo>
                  <a:lnTo>
                    <a:pt x="152" y="496"/>
                  </a:lnTo>
                  <a:lnTo>
                    <a:pt x="152" y="496"/>
                  </a:lnTo>
                  <a:lnTo>
                    <a:pt x="150" y="502"/>
                  </a:lnTo>
                  <a:lnTo>
                    <a:pt x="146" y="508"/>
                  </a:lnTo>
                  <a:lnTo>
                    <a:pt x="146" y="508"/>
                  </a:lnTo>
                  <a:lnTo>
                    <a:pt x="140" y="516"/>
                  </a:lnTo>
                  <a:lnTo>
                    <a:pt x="134" y="528"/>
                  </a:lnTo>
                  <a:lnTo>
                    <a:pt x="128" y="538"/>
                  </a:lnTo>
                  <a:lnTo>
                    <a:pt x="126" y="552"/>
                  </a:lnTo>
                  <a:lnTo>
                    <a:pt x="126" y="552"/>
                  </a:lnTo>
                  <a:lnTo>
                    <a:pt x="128" y="560"/>
                  </a:lnTo>
                  <a:lnTo>
                    <a:pt x="130" y="566"/>
                  </a:lnTo>
                  <a:lnTo>
                    <a:pt x="134" y="572"/>
                  </a:lnTo>
                  <a:lnTo>
                    <a:pt x="140" y="578"/>
                  </a:lnTo>
                  <a:lnTo>
                    <a:pt x="146" y="582"/>
                  </a:lnTo>
                  <a:lnTo>
                    <a:pt x="154" y="586"/>
                  </a:lnTo>
                  <a:lnTo>
                    <a:pt x="162" y="588"/>
                  </a:lnTo>
                  <a:lnTo>
                    <a:pt x="172" y="590"/>
                  </a:lnTo>
                  <a:lnTo>
                    <a:pt x="174" y="590"/>
                  </a:lnTo>
                  <a:lnTo>
                    <a:pt x="174" y="590"/>
                  </a:lnTo>
                  <a:lnTo>
                    <a:pt x="182" y="588"/>
                  </a:lnTo>
                  <a:lnTo>
                    <a:pt x="190" y="586"/>
                  </a:lnTo>
                  <a:lnTo>
                    <a:pt x="198" y="582"/>
                  </a:lnTo>
                  <a:lnTo>
                    <a:pt x="204" y="578"/>
                  </a:lnTo>
                  <a:lnTo>
                    <a:pt x="210" y="572"/>
                  </a:lnTo>
                  <a:lnTo>
                    <a:pt x="214" y="566"/>
                  </a:lnTo>
                  <a:lnTo>
                    <a:pt x="216" y="560"/>
                  </a:lnTo>
                  <a:lnTo>
                    <a:pt x="216" y="552"/>
                  </a:lnTo>
                  <a:lnTo>
                    <a:pt x="216" y="552"/>
                  </a:lnTo>
                  <a:lnTo>
                    <a:pt x="214" y="540"/>
                  </a:lnTo>
                  <a:lnTo>
                    <a:pt x="210" y="528"/>
                  </a:lnTo>
                  <a:lnTo>
                    <a:pt x="204" y="516"/>
                  </a:lnTo>
                  <a:lnTo>
                    <a:pt x="196" y="508"/>
                  </a:lnTo>
                  <a:lnTo>
                    <a:pt x="196" y="508"/>
                  </a:lnTo>
                  <a:lnTo>
                    <a:pt x="192" y="502"/>
                  </a:lnTo>
                  <a:lnTo>
                    <a:pt x="192" y="496"/>
                  </a:lnTo>
                  <a:lnTo>
                    <a:pt x="192" y="488"/>
                  </a:lnTo>
                  <a:lnTo>
                    <a:pt x="192" y="488"/>
                  </a:lnTo>
                  <a:lnTo>
                    <a:pt x="192" y="480"/>
                  </a:lnTo>
                  <a:lnTo>
                    <a:pt x="196" y="474"/>
                  </a:lnTo>
                  <a:lnTo>
                    <a:pt x="196" y="474"/>
                  </a:lnTo>
                  <a:lnTo>
                    <a:pt x="202" y="470"/>
                  </a:lnTo>
                  <a:lnTo>
                    <a:pt x="210" y="468"/>
                  </a:lnTo>
                  <a:lnTo>
                    <a:pt x="210" y="468"/>
                  </a:lnTo>
                  <a:lnTo>
                    <a:pt x="210" y="468"/>
                  </a:lnTo>
                  <a:lnTo>
                    <a:pt x="396" y="470"/>
                  </a:lnTo>
                  <a:lnTo>
                    <a:pt x="396" y="324"/>
                  </a:lnTo>
                  <a:lnTo>
                    <a:pt x="396" y="324"/>
                  </a:lnTo>
                  <a:lnTo>
                    <a:pt x="384" y="330"/>
                  </a:lnTo>
                  <a:lnTo>
                    <a:pt x="374" y="334"/>
                  </a:lnTo>
                  <a:lnTo>
                    <a:pt x="362" y="336"/>
                  </a:lnTo>
                  <a:lnTo>
                    <a:pt x="350" y="338"/>
                  </a:lnTo>
                  <a:lnTo>
                    <a:pt x="350" y="338"/>
                  </a:lnTo>
                  <a:lnTo>
                    <a:pt x="336" y="336"/>
                  </a:lnTo>
                  <a:lnTo>
                    <a:pt x="322" y="332"/>
                  </a:lnTo>
                  <a:lnTo>
                    <a:pt x="308" y="324"/>
                  </a:lnTo>
                  <a:lnTo>
                    <a:pt x="298" y="314"/>
                  </a:lnTo>
                  <a:lnTo>
                    <a:pt x="288" y="302"/>
                  </a:lnTo>
                  <a:lnTo>
                    <a:pt x="282" y="290"/>
                  </a:lnTo>
                  <a:lnTo>
                    <a:pt x="276" y="274"/>
                  </a:lnTo>
                  <a:lnTo>
                    <a:pt x="274" y="258"/>
                  </a:lnTo>
                  <a:lnTo>
                    <a:pt x="274" y="254"/>
                  </a:lnTo>
                  <a:lnTo>
                    <a:pt x="274" y="254"/>
                  </a:lnTo>
                  <a:lnTo>
                    <a:pt x="276" y="238"/>
                  </a:lnTo>
                  <a:lnTo>
                    <a:pt x="280" y="222"/>
                  </a:lnTo>
                  <a:lnTo>
                    <a:pt x="288" y="208"/>
                  </a:lnTo>
                  <a:lnTo>
                    <a:pt x="296" y="196"/>
                  </a:lnTo>
                  <a:lnTo>
                    <a:pt x="308" y="186"/>
                  </a:lnTo>
                  <a:lnTo>
                    <a:pt x="320" y="180"/>
                  </a:lnTo>
                  <a:lnTo>
                    <a:pt x="334" y="174"/>
                  </a:lnTo>
                  <a:lnTo>
                    <a:pt x="350" y="172"/>
                  </a:lnTo>
                  <a:lnTo>
                    <a:pt x="350" y="172"/>
                  </a:lnTo>
                  <a:lnTo>
                    <a:pt x="360" y="174"/>
                  </a:lnTo>
                  <a:lnTo>
                    <a:pt x="372" y="176"/>
                  </a:lnTo>
                  <a:lnTo>
                    <a:pt x="384" y="180"/>
                  </a:lnTo>
                  <a:lnTo>
                    <a:pt x="396" y="186"/>
                  </a:lnTo>
                  <a:lnTo>
                    <a:pt x="394" y="0"/>
                  </a:lnTo>
                  <a:lnTo>
                    <a:pt x="432" y="0"/>
                  </a:lnTo>
                  <a:lnTo>
                    <a:pt x="432" y="216"/>
                  </a:lnTo>
                  <a:lnTo>
                    <a:pt x="432" y="216"/>
                  </a:lnTo>
                  <a:lnTo>
                    <a:pt x="432" y="224"/>
                  </a:lnTo>
                  <a:lnTo>
                    <a:pt x="428" y="230"/>
                  </a:lnTo>
                  <a:lnTo>
                    <a:pt x="428" y="230"/>
                  </a:lnTo>
                  <a:lnTo>
                    <a:pt x="420" y="234"/>
                  </a:lnTo>
                  <a:lnTo>
                    <a:pt x="414" y="236"/>
                  </a:lnTo>
                  <a:lnTo>
                    <a:pt x="406" y="236"/>
                  </a:lnTo>
                  <a:lnTo>
                    <a:pt x="406" y="236"/>
                  </a:lnTo>
                  <a:lnTo>
                    <a:pt x="398" y="234"/>
                  </a:lnTo>
                  <a:lnTo>
                    <a:pt x="394" y="230"/>
                  </a:lnTo>
                  <a:lnTo>
                    <a:pt x="394" y="230"/>
                  </a:lnTo>
                  <a:lnTo>
                    <a:pt x="384" y="224"/>
                  </a:lnTo>
                  <a:lnTo>
                    <a:pt x="374" y="216"/>
                  </a:lnTo>
                  <a:lnTo>
                    <a:pt x="362" y="212"/>
                  </a:lnTo>
                  <a:lnTo>
                    <a:pt x="350" y="210"/>
                  </a:lnTo>
                  <a:lnTo>
                    <a:pt x="350" y="210"/>
                  </a:lnTo>
                  <a:lnTo>
                    <a:pt x="350" y="210"/>
                  </a:lnTo>
                  <a:lnTo>
                    <a:pt x="350" y="210"/>
                  </a:lnTo>
                  <a:lnTo>
                    <a:pt x="342" y="212"/>
                  </a:lnTo>
                  <a:lnTo>
                    <a:pt x="334" y="214"/>
                  </a:lnTo>
                  <a:lnTo>
                    <a:pt x="328" y="218"/>
                  </a:lnTo>
                  <a:lnTo>
                    <a:pt x="322" y="224"/>
                  </a:lnTo>
                  <a:lnTo>
                    <a:pt x="318" y="230"/>
                  </a:lnTo>
                  <a:lnTo>
                    <a:pt x="314" y="238"/>
                  </a:lnTo>
                  <a:lnTo>
                    <a:pt x="312" y="246"/>
                  </a:lnTo>
                  <a:lnTo>
                    <a:pt x="312" y="254"/>
                  </a:lnTo>
                  <a:lnTo>
                    <a:pt x="312" y="256"/>
                  </a:lnTo>
                  <a:lnTo>
                    <a:pt x="312" y="256"/>
                  </a:lnTo>
                  <a:lnTo>
                    <a:pt x="312" y="266"/>
                  </a:lnTo>
                  <a:lnTo>
                    <a:pt x="316" y="274"/>
                  </a:lnTo>
                  <a:lnTo>
                    <a:pt x="318" y="282"/>
                  </a:lnTo>
                  <a:lnTo>
                    <a:pt x="324" y="288"/>
                  </a:lnTo>
                  <a:lnTo>
                    <a:pt x="330" y="292"/>
                  </a:lnTo>
                  <a:lnTo>
                    <a:pt x="336" y="296"/>
                  </a:lnTo>
                  <a:lnTo>
                    <a:pt x="342" y="300"/>
                  </a:lnTo>
                  <a:lnTo>
                    <a:pt x="350" y="300"/>
                  </a:lnTo>
                  <a:lnTo>
                    <a:pt x="350" y="300"/>
                  </a:lnTo>
                  <a:lnTo>
                    <a:pt x="350" y="300"/>
                  </a:lnTo>
                  <a:lnTo>
                    <a:pt x="350" y="300"/>
                  </a:lnTo>
                  <a:lnTo>
                    <a:pt x="362" y="298"/>
                  </a:lnTo>
                  <a:lnTo>
                    <a:pt x="374" y="294"/>
                  </a:lnTo>
                  <a:lnTo>
                    <a:pt x="386" y="286"/>
                  </a:lnTo>
                  <a:lnTo>
                    <a:pt x="394" y="280"/>
                  </a:lnTo>
                  <a:lnTo>
                    <a:pt x="394" y="280"/>
                  </a:lnTo>
                  <a:lnTo>
                    <a:pt x="400" y="276"/>
                  </a:lnTo>
                  <a:lnTo>
                    <a:pt x="406" y="276"/>
                  </a:lnTo>
                  <a:lnTo>
                    <a:pt x="414" y="274"/>
                  </a:lnTo>
                  <a:lnTo>
                    <a:pt x="414" y="274"/>
                  </a:lnTo>
                  <a:lnTo>
                    <a:pt x="422" y="276"/>
                  </a:lnTo>
                  <a:lnTo>
                    <a:pt x="428" y="280"/>
                  </a:lnTo>
                  <a:lnTo>
                    <a:pt x="428" y="280"/>
                  </a:lnTo>
                  <a:lnTo>
                    <a:pt x="432" y="286"/>
                  </a:lnTo>
                  <a:lnTo>
                    <a:pt x="434" y="294"/>
                  </a:lnTo>
                  <a:lnTo>
                    <a:pt x="434" y="488"/>
                  </a:lnTo>
                  <a:lnTo>
                    <a:pt x="434" y="488"/>
                  </a:lnTo>
                  <a:lnTo>
                    <a:pt x="432" y="494"/>
                  </a:lnTo>
                  <a:lnTo>
                    <a:pt x="428" y="500"/>
                  </a:lnTo>
                  <a:lnTo>
                    <a:pt x="428" y="500"/>
                  </a:lnTo>
                  <a:lnTo>
                    <a:pt x="422" y="506"/>
                  </a:lnTo>
                  <a:lnTo>
                    <a:pt x="414" y="506"/>
                  </a:lnTo>
                  <a:lnTo>
                    <a:pt x="240" y="506"/>
                  </a:lnTo>
                  <a:lnTo>
                    <a:pt x="240" y="506"/>
                  </a:lnTo>
                  <a:lnTo>
                    <a:pt x="246" y="518"/>
                  </a:lnTo>
                  <a:lnTo>
                    <a:pt x="250" y="528"/>
                  </a:lnTo>
                  <a:lnTo>
                    <a:pt x="254" y="540"/>
                  </a:lnTo>
                  <a:lnTo>
                    <a:pt x="254" y="552"/>
                  </a:lnTo>
                  <a:lnTo>
                    <a:pt x="254" y="552"/>
                  </a:lnTo>
                  <a:lnTo>
                    <a:pt x="252" y="566"/>
                  </a:lnTo>
                  <a:lnTo>
                    <a:pt x="248" y="580"/>
                  </a:lnTo>
                  <a:lnTo>
                    <a:pt x="240" y="594"/>
                  </a:lnTo>
                  <a:lnTo>
                    <a:pt x="232" y="604"/>
                  </a:lnTo>
                  <a:lnTo>
                    <a:pt x="220" y="614"/>
                  </a:lnTo>
                  <a:lnTo>
                    <a:pt x="206" y="620"/>
                  </a:lnTo>
                  <a:lnTo>
                    <a:pt x="190" y="626"/>
                  </a:lnTo>
                  <a:lnTo>
                    <a:pt x="174" y="628"/>
                  </a:lnTo>
                  <a:lnTo>
                    <a:pt x="170" y="6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95" name="Freeform 26">
              <a:extLst>
                <a:ext uri="{FF2B5EF4-FFF2-40B4-BE49-F238E27FC236}">
                  <a16:creationId xmlns:a16="http://schemas.microsoft.com/office/drawing/2014/main" id="{D3EFE5BF-8252-4D28-AE2E-B0C871B93406}"/>
                </a:ext>
              </a:extLst>
            </p:cNvPr>
            <p:cNvSpPr>
              <a:spLocks/>
            </p:cNvSpPr>
            <p:nvPr/>
          </p:nvSpPr>
          <p:spPr bwMode="auto">
            <a:xfrm>
              <a:off x="-343" y="872"/>
              <a:ext cx="809" cy="600"/>
            </a:xfrm>
            <a:custGeom>
              <a:avLst/>
              <a:gdLst>
                <a:gd name="T0" fmla="*/ 687 w 809"/>
                <a:gd name="T1" fmla="*/ 562 h 600"/>
                <a:gd name="T2" fmla="*/ 625 w 809"/>
                <a:gd name="T3" fmla="*/ 188 h 600"/>
                <a:gd name="T4" fmla="*/ 613 w 809"/>
                <a:gd name="T5" fmla="*/ 184 h 600"/>
                <a:gd name="T6" fmla="*/ 607 w 809"/>
                <a:gd name="T7" fmla="*/ 174 h 600"/>
                <a:gd name="T8" fmla="*/ 593 w 809"/>
                <a:gd name="T9" fmla="*/ 130 h 600"/>
                <a:gd name="T10" fmla="*/ 565 w 809"/>
                <a:gd name="T11" fmla="*/ 96 h 600"/>
                <a:gd name="T12" fmla="*/ 527 w 809"/>
                <a:gd name="T13" fmla="*/ 70 h 600"/>
                <a:gd name="T14" fmla="*/ 479 w 809"/>
                <a:gd name="T15" fmla="*/ 50 h 600"/>
                <a:gd name="T16" fmla="*/ 397 w 809"/>
                <a:gd name="T17" fmla="*/ 40 h 600"/>
                <a:gd name="T18" fmla="*/ 287 w 809"/>
                <a:gd name="T19" fmla="*/ 38 h 600"/>
                <a:gd name="T20" fmla="*/ 246 w 809"/>
                <a:gd name="T21" fmla="*/ 54 h 600"/>
                <a:gd name="T22" fmla="*/ 48 w 809"/>
                <a:gd name="T23" fmla="*/ 244 h 600"/>
                <a:gd name="T24" fmla="*/ 88 w 809"/>
                <a:gd name="T25" fmla="*/ 268 h 600"/>
                <a:gd name="T26" fmla="*/ 140 w 809"/>
                <a:gd name="T27" fmla="*/ 280 h 600"/>
                <a:gd name="T28" fmla="*/ 166 w 809"/>
                <a:gd name="T29" fmla="*/ 274 h 600"/>
                <a:gd name="T30" fmla="*/ 301 w 809"/>
                <a:gd name="T31" fmla="*/ 144 h 600"/>
                <a:gd name="T32" fmla="*/ 307 w 809"/>
                <a:gd name="T33" fmla="*/ 140 h 600"/>
                <a:gd name="T34" fmla="*/ 321 w 809"/>
                <a:gd name="T35" fmla="*/ 136 h 600"/>
                <a:gd name="T36" fmla="*/ 329 w 809"/>
                <a:gd name="T37" fmla="*/ 140 h 600"/>
                <a:gd name="T38" fmla="*/ 335 w 809"/>
                <a:gd name="T39" fmla="*/ 148 h 600"/>
                <a:gd name="T40" fmla="*/ 353 w 809"/>
                <a:gd name="T41" fmla="*/ 184 h 600"/>
                <a:gd name="T42" fmla="*/ 385 w 809"/>
                <a:gd name="T43" fmla="*/ 212 h 600"/>
                <a:gd name="T44" fmla="*/ 423 w 809"/>
                <a:gd name="T45" fmla="*/ 224 h 600"/>
                <a:gd name="T46" fmla="*/ 473 w 809"/>
                <a:gd name="T47" fmla="*/ 218 h 600"/>
                <a:gd name="T48" fmla="*/ 481 w 809"/>
                <a:gd name="T49" fmla="*/ 216 h 600"/>
                <a:gd name="T50" fmla="*/ 531 w 809"/>
                <a:gd name="T51" fmla="*/ 234 h 600"/>
                <a:gd name="T52" fmla="*/ 491 w 809"/>
                <a:gd name="T53" fmla="*/ 252 h 600"/>
                <a:gd name="T54" fmla="*/ 485 w 809"/>
                <a:gd name="T55" fmla="*/ 254 h 600"/>
                <a:gd name="T56" fmla="*/ 441 w 809"/>
                <a:gd name="T57" fmla="*/ 262 h 600"/>
                <a:gd name="T58" fmla="*/ 401 w 809"/>
                <a:gd name="T59" fmla="*/ 258 h 600"/>
                <a:gd name="T60" fmla="*/ 339 w 809"/>
                <a:gd name="T61" fmla="*/ 224 h 600"/>
                <a:gd name="T62" fmla="*/ 200 w 809"/>
                <a:gd name="T63" fmla="*/ 296 h 600"/>
                <a:gd name="T64" fmla="*/ 198 w 809"/>
                <a:gd name="T65" fmla="*/ 298 h 600"/>
                <a:gd name="T66" fmla="*/ 150 w 809"/>
                <a:gd name="T67" fmla="*/ 318 h 600"/>
                <a:gd name="T68" fmla="*/ 102 w 809"/>
                <a:gd name="T69" fmla="*/ 314 h 600"/>
                <a:gd name="T70" fmla="*/ 48 w 809"/>
                <a:gd name="T71" fmla="*/ 290 h 600"/>
                <a:gd name="T72" fmla="*/ 6 w 809"/>
                <a:gd name="T73" fmla="*/ 260 h 600"/>
                <a:gd name="T74" fmla="*/ 0 w 809"/>
                <a:gd name="T75" fmla="*/ 246 h 600"/>
                <a:gd name="T76" fmla="*/ 198 w 809"/>
                <a:gd name="T77" fmla="*/ 42 h 600"/>
                <a:gd name="T78" fmla="*/ 222 w 809"/>
                <a:gd name="T79" fmla="*/ 24 h 600"/>
                <a:gd name="T80" fmla="*/ 262 w 809"/>
                <a:gd name="T81" fmla="*/ 6 h 600"/>
                <a:gd name="T82" fmla="*/ 303 w 809"/>
                <a:gd name="T83" fmla="*/ 0 h 600"/>
                <a:gd name="T84" fmla="*/ 399 w 809"/>
                <a:gd name="T85" fmla="*/ 2 h 600"/>
                <a:gd name="T86" fmla="*/ 483 w 809"/>
                <a:gd name="T87" fmla="*/ 14 h 600"/>
                <a:gd name="T88" fmla="*/ 547 w 809"/>
                <a:gd name="T89" fmla="*/ 36 h 600"/>
                <a:gd name="T90" fmla="*/ 591 w 809"/>
                <a:gd name="T91" fmla="*/ 68 h 600"/>
                <a:gd name="T92" fmla="*/ 621 w 809"/>
                <a:gd name="T93" fmla="*/ 104 h 600"/>
                <a:gd name="T94" fmla="*/ 789 w 809"/>
                <a:gd name="T95" fmla="*/ 152 h 600"/>
                <a:gd name="T96" fmla="*/ 803 w 809"/>
                <a:gd name="T97" fmla="*/ 156 h 600"/>
                <a:gd name="T98" fmla="*/ 809 w 809"/>
                <a:gd name="T99" fmla="*/ 580 h 600"/>
                <a:gd name="T100" fmla="*/ 803 w 809"/>
                <a:gd name="T101" fmla="*/ 594 h 600"/>
                <a:gd name="T102" fmla="*/ 789 w 809"/>
                <a:gd name="T10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600">
                  <a:moveTo>
                    <a:pt x="789" y="600"/>
                  </a:moveTo>
                  <a:lnTo>
                    <a:pt x="687" y="600"/>
                  </a:lnTo>
                  <a:lnTo>
                    <a:pt x="687" y="562"/>
                  </a:lnTo>
                  <a:lnTo>
                    <a:pt x="771" y="562"/>
                  </a:lnTo>
                  <a:lnTo>
                    <a:pt x="771" y="188"/>
                  </a:lnTo>
                  <a:lnTo>
                    <a:pt x="625" y="188"/>
                  </a:lnTo>
                  <a:lnTo>
                    <a:pt x="625" y="188"/>
                  </a:lnTo>
                  <a:lnTo>
                    <a:pt x="619" y="188"/>
                  </a:lnTo>
                  <a:lnTo>
                    <a:pt x="613" y="184"/>
                  </a:lnTo>
                  <a:lnTo>
                    <a:pt x="609" y="180"/>
                  </a:lnTo>
                  <a:lnTo>
                    <a:pt x="607" y="174"/>
                  </a:lnTo>
                  <a:lnTo>
                    <a:pt x="607" y="174"/>
                  </a:lnTo>
                  <a:lnTo>
                    <a:pt x="603" y="158"/>
                  </a:lnTo>
                  <a:lnTo>
                    <a:pt x="599" y="144"/>
                  </a:lnTo>
                  <a:lnTo>
                    <a:pt x="593" y="130"/>
                  </a:lnTo>
                  <a:lnTo>
                    <a:pt x="585" y="118"/>
                  </a:lnTo>
                  <a:lnTo>
                    <a:pt x="575" y="106"/>
                  </a:lnTo>
                  <a:lnTo>
                    <a:pt x="565" y="96"/>
                  </a:lnTo>
                  <a:lnTo>
                    <a:pt x="555" y="86"/>
                  </a:lnTo>
                  <a:lnTo>
                    <a:pt x="541" y="78"/>
                  </a:lnTo>
                  <a:lnTo>
                    <a:pt x="527" y="70"/>
                  </a:lnTo>
                  <a:lnTo>
                    <a:pt x="513" y="62"/>
                  </a:lnTo>
                  <a:lnTo>
                    <a:pt x="497" y="56"/>
                  </a:lnTo>
                  <a:lnTo>
                    <a:pt x="479" y="50"/>
                  </a:lnTo>
                  <a:lnTo>
                    <a:pt x="439" y="44"/>
                  </a:lnTo>
                  <a:lnTo>
                    <a:pt x="397" y="40"/>
                  </a:lnTo>
                  <a:lnTo>
                    <a:pt x="397" y="40"/>
                  </a:lnTo>
                  <a:lnTo>
                    <a:pt x="327" y="38"/>
                  </a:lnTo>
                  <a:lnTo>
                    <a:pt x="287" y="38"/>
                  </a:lnTo>
                  <a:lnTo>
                    <a:pt x="287" y="38"/>
                  </a:lnTo>
                  <a:lnTo>
                    <a:pt x="275" y="42"/>
                  </a:lnTo>
                  <a:lnTo>
                    <a:pt x="264" y="44"/>
                  </a:lnTo>
                  <a:lnTo>
                    <a:pt x="246" y="54"/>
                  </a:lnTo>
                  <a:lnTo>
                    <a:pt x="232" y="62"/>
                  </a:lnTo>
                  <a:lnTo>
                    <a:pt x="224" y="68"/>
                  </a:lnTo>
                  <a:lnTo>
                    <a:pt x="48" y="244"/>
                  </a:lnTo>
                  <a:lnTo>
                    <a:pt x="48" y="244"/>
                  </a:lnTo>
                  <a:lnTo>
                    <a:pt x="72" y="260"/>
                  </a:lnTo>
                  <a:lnTo>
                    <a:pt x="88" y="268"/>
                  </a:lnTo>
                  <a:lnTo>
                    <a:pt x="106" y="276"/>
                  </a:lnTo>
                  <a:lnTo>
                    <a:pt x="122" y="280"/>
                  </a:lnTo>
                  <a:lnTo>
                    <a:pt x="140" y="280"/>
                  </a:lnTo>
                  <a:lnTo>
                    <a:pt x="150" y="280"/>
                  </a:lnTo>
                  <a:lnTo>
                    <a:pt x="158" y="278"/>
                  </a:lnTo>
                  <a:lnTo>
                    <a:pt x="166" y="274"/>
                  </a:lnTo>
                  <a:lnTo>
                    <a:pt x="174" y="268"/>
                  </a:lnTo>
                  <a:lnTo>
                    <a:pt x="301" y="144"/>
                  </a:lnTo>
                  <a:lnTo>
                    <a:pt x="301" y="144"/>
                  </a:lnTo>
                  <a:lnTo>
                    <a:pt x="303" y="142"/>
                  </a:lnTo>
                  <a:lnTo>
                    <a:pt x="303" y="142"/>
                  </a:lnTo>
                  <a:lnTo>
                    <a:pt x="307" y="140"/>
                  </a:lnTo>
                  <a:lnTo>
                    <a:pt x="311" y="138"/>
                  </a:lnTo>
                  <a:lnTo>
                    <a:pt x="315" y="136"/>
                  </a:lnTo>
                  <a:lnTo>
                    <a:pt x="321" y="136"/>
                  </a:lnTo>
                  <a:lnTo>
                    <a:pt x="321" y="136"/>
                  </a:lnTo>
                  <a:lnTo>
                    <a:pt x="325" y="138"/>
                  </a:lnTo>
                  <a:lnTo>
                    <a:pt x="329" y="140"/>
                  </a:lnTo>
                  <a:lnTo>
                    <a:pt x="333" y="144"/>
                  </a:lnTo>
                  <a:lnTo>
                    <a:pt x="335" y="148"/>
                  </a:lnTo>
                  <a:lnTo>
                    <a:pt x="335" y="148"/>
                  </a:lnTo>
                  <a:lnTo>
                    <a:pt x="337" y="156"/>
                  </a:lnTo>
                  <a:lnTo>
                    <a:pt x="343" y="168"/>
                  </a:lnTo>
                  <a:lnTo>
                    <a:pt x="353" y="184"/>
                  </a:lnTo>
                  <a:lnTo>
                    <a:pt x="367" y="198"/>
                  </a:lnTo>
                  <a:lnTo>
                    <a:pt x="375" y="206"/>
                  </a:lnTo>
                  <a:lnTo>
                    <a:pt x="385" y="212"/>
                  </a:lnTo>
                  <a:lnTo>
                    <a:pt x="397" y="218"/>
                  </a:lnTo>
                  <a:lnTo>
                    <a:pt x="409" y="222"/>
                  </a:lnTo>
                  <a:lnTo>
                    <a:pt x="423" y="224"/>
                  </a:lnTo>
                  <a:lnTo>
                    <a:pt x="439" y="224"/>
                  </a:lnTo>
                  <a:lnTo>
                    <a:pt x="455" y="222"/>
                  </a:lnTo>
                  <a:lnTo>
                    <a:pt x="473" y="218"/>
                  </a:lnTo>
                  <a:lnTo>
                    <a:pt x="473" y="218"/>
                  </a:lnTo>
                  <a:lnTo>
                    <a:pt x="481" y="216"/>
                  </a:lnTo>
                  <a:lnTo>
                    <a:pt x="481" y="216"/>
                  </a:lnTo>
                  <a:lnTo>
                    <a:pt x="497" y="210"/>
                  </a:lnTo>
                  <a:lnTo>
                    <a:pt x="511" y="202"/>
                  </a:lnTo>
                  <a:lnTo>
                    <a:pt x="531" y="234"/>
                  </a:lnTo>
                  <a:lnTo>
                    <a:pt x="531" y="234"/>
                  </a:lnTo>
                  <a:lnTo>
                    <a:pt x="513" y="244"/>
                  </a:lnTo>
                  <a:lnTo>
                    <a:pt x="491" y="252"/>
                  </a:lnTo>
                  <a:lnTo>
                    <a:pt x="491" y="252"/>
                  </a:lnTo>
                  <a:lnTo>
                    <a:pt x="485" y="254"/>
                  </a:lnTo>
                  <a:lnTo>
                    <a:pt x="485" y="254"/>
                  </a:lnTo>
                  <a:lnTo>
                    <a:pt x="469" y="258"/>
                  </a:lnTo>
                  <a:lnTo>
                    <a:pt x="455" y="260"/>
                  </a:lnTo>
                  <a:lnTo>
                    <a:pt x="441" y="262"/>
                  </a:lnTo>
                  <a:lnTo>
                    <a:pt x="427" y="262"/>
                  </a:lnTo>
                  <a:lnTo>
                    <a:pt x="413" y="260"/>
                  </a:lnTo>
                  <a:lnTo>
                    <a:pt x="401" y="258"/>
                  </a:lnTo>
                  <a:lnTo>
                    <a:pt x="377" y="250"/>
                  </a:lnTo>
                  <a:lnTo>
                    <a:pt x="357" y="238"/>
                  </a:lnTo>
                  <a:lnTo>
                    <a:pt x="339" y="224"/>
                  </a:lnTo>
                  <a:lnTo>
                    <a:pt x="323" y="206"/>
                  </a:lnTo>
                  <a:lnTo>
                    <a:pt x="311" y="186"/>
                  </a:lnTo>
                  <a:lnTo>
                    <a:pt x="200" y="296"/>
                  </a:lnTo>
                  <a:lnTo>
                    <a:pt x="200" y="296"/>
                  </a:lnTo>
                  <a:lnTo>
                    <a:pt x="198" y="298"/>
                  </a:lnTo>
                  <a:lnTo>
                    <a:pt x="198" y="298"/>
                  </a:lnTo>
                  <a:lnTo>
                    <a:pt x="182" y="308"/>
                  </a:lnTo>
                  <a:lnTo>
                    <a:pt x="166" y="314"/>
                  </a:lnTo>
                  <a:lnTo>
                    <a:pt x="150" y="318"/>
                  </a:lnTo>
                  <a:lnTo>
                    <a:pt x="134" y="318"/>
                  </a:lnTo>
                  <a:lnTo>
                    <a:pt x="118" y="316"/>
                  </a:lnTo>
                  <a:lnTo>
                    <a:pt x="102" y="314"/>
                  </a:lnTo>
                  <a:lnTo>
                    <a:pt x="88" y="308"/>
                  </a:lnTo>
                  <a:lnTo>
                    <a:pt x="74" y="302"/>
                  </a:lnTo>
                  <a:lnTo>
                    <a:pt x="48" y="290"/>
                  </a:lnTo>
                  <a:lnTo>
                    <a:pt x="28" y="276"/>
                  </a:lnTo>
                  <a:lnTo>
                    <a:pt x="6" y="260"/>
                  </a:lnTo>
                  <a:lnTo>
                    <a:pt x="6" y="260"/>
                  </a:lnTo>
                  <a:lnTo>
                    <a:pt x="2" y="254"/>
                  </a:lnTo>
                  <a:lnTo>
                    <a:pt x="0" y="246"/>
                  </a:lnTo>
                  <a:lnTo>
                    <a:pt x="0" y="246"/>
                  </a:lnTo>
                  <a:lnTo>
                    <a:pt x="2" y="238"/>
                  </a:lnTo>
                  <a:lnTo>
                    <a:pt x="6" y="232"/>
                  </a:lnTo>
                  <a:lnTo>
                    <a:pt x="198" y="42"/>
                  </a:lnTo>
                  <a:lnTo>
                    <a:pt x="198" y="42"/>
                  </a:lnTo>
                  <a:lnTo>
                    <a:pt x="204" y="36"/>
                  </a:lnTo>
                  <a:lnTo>
                    <a:pt x="222" y="24"/>
                  </a:lnTo>
                  <a:lnTo>
                    <a:pt x="234" y="18"/>
                  </a:lnTo>
                  <a:lnTo>
                    <a:pt x="248" y="10"/>
                  </a:lnTo>
                  <a:lnTo>
                    <a:pt x="262" y="6"/>
                  </a:lnTo>
                  <a:lnTo>
                    <a:pt x="281" y="2"/>
                  </a:lnTo>
                  <a:lnTo>
                    <a:pt x="281" y="2"/>
                  </a:lnTo>
                  <a:lnTo>
                    <a:pt x="303" y="0"/>
                  </a:lnTo>
                  <a:lnTo>
                    <a:pt x="339" y="2"/>
                  </a:lnTo>
                  <a:lnTo>
                    <a:pt x="399" y="2"/>
                  </a:lnTo>
                  <a:lnTo>
                    <a:pt x="399" y="2"/>
                  </a:lnTo>
                  <a:lnTo>
                    <a:pt x="429" y="4"/>
                  </a:lnTo>
                  <a:lnTo>
                    <a:pt x="457" y="8"/>
                  </a:lnTo>
                  <a:lnTo>
                    <a:pt x="483" y="14"/>
                  </a:lnTo>
                  <a:lnTo>
                    <a:pt x="507" y="20"/>
                  </a:lnTo>
                  <a:lnTo>
                    <a:pt x="529" y="28"/>
                  </a:lnTo>
                  <a:lnTo>
                    <a:pt x="547" y="36"/>
                  </a:lnTo>
                  <a:lnTo>
                    <a:pt x="563" y="46"/>
                  </a:lnTo>
                  <a:lnTo>
                    <a:pt x="579" y="58"/>
                  </a:lnTo>
                  <a:lnTo>
                    <a:pt x="591" y="68"/>
                  </a:lnTo>
                  <a:lnTo>
                    <a:pt x="603" y="80"/>
                  </a:lnTo>
                  <a:lnTo>
                    <a:pt x="613" y="92"/>
                  </a:lnTo>
                  <a:lnTo>
                    <a:pt x="621" y="104"/>
                  </a:lnTo>
                  <a:lnTo>
                    <a:pt x="633" y="128"/>
                  </a:lnTo>
                  <a:lnTo>
                    <a:pt x="641" y="152"/>
                  </a:lnTo>
                  <a:lnTo>
                    <a:pt x="789" y="152"/>
                  </a:lnTo>
                  <a:lnTo>
                    <a:pt x="789" y="152"/>
                  </a:lnTo>
                  <a:lnTo>
                    <a:pt x="797" y="152"/>
                  </a:lnTo>
                  <a:lnTo>
                    <a:pt x="803" y="156"/>
                  </a:lnTo>
                  <a:lnTo>
                    <a:pt x="807" y="162"/>
                  </a:lnTo>
                  <a:lnTo>
                    <a:pt x="809" y="170"/>
                  </a:lnTo>
                  <a:lnTo>
                    <a:pt x="809" y="580"/>
                  </a:lnTo>
                  <a:lnTo>
                    <a:pt x="809" y="580"/>
                  </a:lnTo>
                  <a:lnTo>
                    <a:pt x="807" y="588"/>
                  </a:lnTo>
                  <a:lnTo>
                    <a:pt x="803" y="594"/>
                  </a:lnTo>
                  <a:lnTo>
                    <a:pt x="797" y="598"/>
                  </a:lnTo>
                  <a:lnTo>
                    <a:pt x="789" y="600"/>
                  </a:lnTo>
                  <a:lnTo>
                    <a:pt x="789" y="6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grpSp>
    </p:spTree>
    <p:extLst>
      <p:ext uri="{BB962C8B-B14F-4D97-AF65-F5344CB8AC3E}">
        <p14:creationId xmlns:p14="http://schemas.microsoft.com/office/powerpoint/2010/main" val="19657037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C447A5E9-D139-486D-8D6F-6590747A0B8B}"/>
              </a:ext>
            </a:extLst>
          </p:cNvPr>
          <p:cNvSpPr/>
          <p:nvPr/>
        </p:nvSpPr>
        <p:spPr>
          <a:xfrm>
            <a:off x="6977581" y="2637576"/>
            <a:ext cx="2038672" cy="19528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rgbClr val="000000"/>
                </a:solidFill>
                <a:latin typeface="Calibri Light" panose="020F0302020204030204" pitchFamily="34" charset="0"/>
                <a:cs typeface="Calibri Light" panose="020F0302020204030204" pitchFamily="34" charset="0"/>
              </a:rPr>
              <a:t>A better utilization of the Receiving workflow will save users from unnecessary navigation in and from the receiving workbench</a:t>
            </a:r>
          </a:p>
        </p:txBody>
      </p:sp>
      <p:sp>
        <p:nvSpPr>
          <p:cNvPr id="81" name="Rectangle 80">
            <a:extLst>
              <a:ext uri="{FF2B5EF4-FFF2-40B4-BE49-F238E27FC236}">
                <a16:creationId xmlns:a16="http://schemas.microsoft.com/office/drawing/2014/main" id="{789645DC-2C66-4AFD-A660-0A9129EE2514}"/>
              </a:ext>
            </a:extLst>
          </p:cNvPr>
          <p:cNvSpPr/>
          <p:nvPr/>
        </p:nvSpPr>
        <p:spPr>
          <a:xfrm>
            <a:off x="6977581" y="1199520"/>
            <a:ext cx="2041923" cy="1372230"/>
          </a:xfrm>
          <a:prstGeom prst="rect">
            <a:avLst/>
          </a:prstGeom>
          <a:solidFill>
            <a:srgbClr val="486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a:p>
            <a:pPr algn="ctr"/>
            <a:endParaRPr lang="en-US"/>
          </a:p>
          <a:p>
            <a:pPr algn="ctr"/>
            <a:r>
              <a:rPr lang="en-US"/>
              <a:t>Impact</a:t>
            </a:r>
          </a:p>
        </p:txBody>
      </p:sp>
      <p:sp>
        <p:nvSpPr>
          <p:cNvPr id="2" name="Title 1">
            <a:extLst>
              <a:ext uri="{FF2B5EF4-FFF2-40B4-BE49-F238E27FC236}">
                <a16:creationId xmlns:a16="http://schemas.microsoft.com/office/drawing/2014/main" id="{9E483EF9-82FA-4D7B-BA51-C43714479466}"/>
              </a:ext>
            </a:extLst>
          </p:cNvPr>
          <p:cNvSpPr>
            <a:spLocks noGrp="1"/>
          </p:cNvSpPr>
          <p:nvPr>
            <p:ph type="title"/>
          </p:nvPr>
        </p:nvSpPr>
        <p:spPr/>
        <p:txBody>
          <a:bodyPr>
            <a:noAutofit/>
          </a:bodyPr>
          <a:lstStyle/>
          <a:p>
            <a:r>
              <a:rPr lang="en-US" sz="2400"/>
              <a:t>New workflow for the Receiving workbench</a:t>
            </a:r>
          </a:p>
        </p:txBody>
      </p:sp>
      <p:sp>
        <p:nvSpPr>
          <p:cNvPr id="4" name="Slide Number Placeholder 3">
            <a:extLst>
              <a:ext uri="{FF2B5EF4-FFF2-40B4-BE49-F238E27FC236}">
                <a16:creationId xmlns:a16="http://schemas.microsoft.com/office/drawing/2014/main" id="{D7321DAF-1D70-4963-9C76-F466F1536B1F}"/>
              </a:ext>
            </a:extLst>
          </p:cNvPr>
          <p:cNvSpPr>
            <a:spLocks noGrp="1"/>
          </p:cNvSpPr>
          <p:nvPr>
            <p:ph type="sldNum" sz="quarter" idx="4"/>
          </p:nvPr>
        </p:nvSpPr>
        <p:spPr>
          <a:xfrm>
            <a:off x="4302217" y="4870921"/>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C146586-7EC2-481D-848F-8CE41EB2DE6C}" type="slidenum">
              <a:rPr lang="en-US" smtClean="0"/>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US" sz="1000" b="0" i="0" u="none" strike="noStrike" kern="1200" cap="none" spc="0" normalizeH="0" baseline="0" noProof="0">
              <a:ln>
                <a:noFill/>
              </a:ln>
              <a:solidFill>
                <a:srgbClr val="FFFFFF">
                  <a:lumMod val="75000"/>
                </a:srgbClr>
              </a:solidFill>
              <a:effectLst/>
              <a:uLnTx/>
              <a:uFillTx/>
              <a:latin typeface="Calibri"/>
              <a:ea typeface="+mn-ea"/>
              <a:cs typeface="+mn-cs"/>
            </a:endParaRPr>
          </a:p>
        </p:txBody>
      </p:sp>
      <p:cxnSp>
        <p:nvCxnSpPr>
          <p:cNvPr id="6" name="Straight Connector 5">
            <a:extLst>
              <a:ext uri="{FF2B5EF4-FFF2-40B4-BE49-F238E27FC236}">
                <a16:creationId xmlns:a16="http://schemas.microsoft.com/office/drawing/2014/main" id="{A51DEF41-C2B9-47FC-83E4-2B765FACBD86}"/>
              </a:ext>
            </a:extLst>
          </p:cNvPr>
          <p:cNvCxnSpPr>
            <a:cxnSpLocks/>
          </p:cNvCxnSpPr>
          <p:nvPr/>
        </p:nvCxnSpPr>
        <p:spPr>
          <a:xfrm>
            <a:off x="323528" y="1059583"/>
            <a:ext cx="8496944" cy="0"/>
          </a:xfrm>
          <a:prstGeom prst="line">
            <a:avLst/>
          </a:prstGeom>
          <a:ln w="1905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F7DADC2-128D-4183-9444-6BC9396A86EC}"/>
              </a:ext>
            </a:extLst>
          </p:cNvPr>
          <p:cNvSpPr/>
          <p:nvPr/>
        </p:nvSpPr>
        <p:spPr>
          <a:xfrm>
            <a:off x="336050" y="1199521"/>
            <a:ext cx="1584176" cy="1659562"/>
          </a:xfrm>
          <a:prstGeom prst="rect">
            <a:avLst/>
          </a:prstGeom>
          <a:solidFill>
            <a:srgbClr val="486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br>
            <a:b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br>
            <a:b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br>
            <a:b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br>
            <a: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t>What’s Coming</a:t>
            </a:r>
          </a:p>
        </p:txBody>
      </p:sp>
      <p:sp>
        <p:nvSpPr>
          <p:cNvPr id="8" name="Rectangle 7">
            <a:extLst>
              <a:ext uri="{FF2B5EF4-FFF2-40B4-BE49-F238E27FC236}">
                <a16:creationId xmlns:a16="http://schemas.microsoft.com/office/drawing/2014/main" id="{25B50D48-2F44-449A-B067-7AE4D041B5EB}"/>
              </a:ext>
            </a:extLst>
          </p:cNvPr>
          <p:cNvSpPr/>
          <p:nvPr/>
        </p:nvSpPr>
        <p:spPr>
          <a:xfrm>
            <a:off x="323528" y="2930899"/>
            <a:ext cx="1584176" cy="1659562"/>
          </a:xfrm>
          <a:prstGeom prst="rect">
            <a:avLst/>
          </a:prstGeom>
          <a:solidFill>
            <a:srgbClr val="486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b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br>
            <a:b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br>
            <a:br>
              <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rPr>
            </a:br>
            <a:r>
              <a:rPr lang="en-US" sz="1600" b="1">
                <a:solidFill>
                  <a:schemeClr val="bg1"/>
                </a:solidFill>
                <a:latin typeface="Calibri Light" panose="020F0302020204030204" pitchFamily="34" charset="0"/>
                <a:cs typeface="Calibri Light" panose="020F0302020204030204" pitchFamily="34" charset="0"/>
              </a:rPr>
              <a:t>Highlights</a:t>
            </a:r>
            <a:endParaRPr kumimoji="0" lang="en-US" sz="1600" b="1" i="0" u="none" strike="noStrike" kern="1200" cap="none" spc="0" normalizeH="0" baseline="0" noProof="0">
              <a:ln>
                <a:noFill/>
              </a:ln>
              <a:solidFill>
                <a:schemeClr val="bg1"/>
              </a:solidFill>
              <a:effectLst/>
              <a:uLnTx/>
              <a:uFillTx/>
              <a:latin typeface="Calibri Light" panose="020F0302020204030204" pitchFamily="34" charset="0"/>
              <a:ea typeface="+mn-ea"/>
              <a:cs typeface="Calibri Light" panose="020F0302020204030204" pitchFamily="34" charset="0"/>
            </a:endParaRPr>
          </a:p>
        </p:txBody>
      </p:sp>
      <p:sp>
        <p:nvSpPr>
          <p:cNvPr id="10" name="Rectangle 9">
            <a:extLst>
              <a:ext uri="{FF2B5EF4-FFF2-40B4-BE49-F238E27FC236}">
                <a16:creationId xmlns:a16="http://schemas.microsoft.com/office/drawing/2014/main" id="{1B15A830-2D1E-4260-BE36-A99EA5792451}"/>
              </a:ext>
            </a:extLst>
          </p:cNvPr>
          <p:cNvSpPr/>
          <p:nvPr/>
        </p:nvSpPr>
        <p:spPr>
          <a:xfrm>
            <a:off x="1979712" y="1199870"/>
            <a:ext cx="4918629" cy="16595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3" lvl="0"/>
            <a:r>
              <a:rPr lang="en-US" sz="1600" b="1" dirty="0">
                <a:solidFill>
                  <a:srgbClr val="486AE5"/>
                </a:solidFill>
                <a:latin typeface="Calibri Light" panose="020F0302020204030204" pitchFamily="34" charset="0"/>
                <a:cs typeface="Calibri Light" panose="020F0302020204030204" pitchFamily="34" charset="0"/>
              </a:rPr>
              <a:t>Refactoring of the Receiving workflow will allow users to receive items quicker and with fewer navigation</a:t>
            </a:r>
          </a:p>
        </p:txBody>
      </p:sp>
      <p:sp>
        <p:nvSpPr>
          <p:cNvPr id="11" name="Rectangle 10">
            <a:extLst>
              <a:ext uri="{FF2B5EF4-FFF2-40B4-BE49-F238E27FC236}">
                <a16:creationId xmlns:a16="http://schemas.microsoft.com/office/drawing/2014/main" id="{8A6DEC1C-44E2-4097-B05E-BCE021FC2C66}"/>
              </a:ext>
            </a:extLst>
          </p:cNvPr>
          <p:cNvSpPr/>
          <p:nvPr/>
        </p:nvSpPr>
        <p:spPr>
          <a:xfrm>
            <a:off x="1979712" y="2930899"/>
            <a:ext cx="4918629" cy="16595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173038">
              <a:buFont typeface="Arial" panose="020B0604020202020204" pitchFamily="34" charset="0"/>
              <a:buChar char="•"/>
            </a:pPr>
            <a:endParaRPr lang="en-US" sz="1400" b="1">
              <a:solidFill>
                <a:srgbClr val="000000"/>
              </a:solidFill>
              <a:latin typeface="Calibri Light" panose="020F0302020204030204" pitchFamily="34" charset="0"/>
              <a:cs typeface="Calibri Light" panose="020F0302020204030204" pitchFamily="34" charset="0"/>
            </a:endParaRPr>
          </a:p>
          <a:p>
            <a:pPr marL="285750" indent="-173038">
              <a:buFont typeface="Arial" panose="020B0604020202020204" pitchFamily="34" charset="0"/>
              <a:buChar char="•"/>
            </a:pPr>
            <a:endParaRPr lang="en-US" sz="1400" b="1">
              <a:solidFill>
                <a:srgbClr val="000000"/>
              </a:solidFill>
              <a:latin typeface="Calibri Light" panose="020F0302020204030204" pitchFamily="34" charset="0"/>
              <a:cs typeface="Calibri Light" panose="020F0302020204030204" pitchFamily="34" charset="0"/>
            </a:endParaRPr>
          </a:p>
          <a:p>
            <a:pPr marL="285750" indent="-173038">
              <a:buFont typeface="Arial" panose="020B0604020202020204" pitchFamily="34" charset="0"/>
              <a:buChar char="•"/>
            </a:pPr>
            <a:endParaRPr lang="en-US" sz="1400" b="1">
              <a:solidFill>
                <a:srgbClr val="000000"/>
              </a:solidFill>
              <a:latin typeface="Calibri Light" panose="020F0302020204030204" pitchFamily="34" charset="0"/>
              <a:cs typeface="Calibri Light" panose="020F0302020204030204" pitchFamily="34" charset="0"/>
            </a:endParaRPr>
          </a:p>
          <a:p>
            <a:pPr marL="285750" indent="-173038">
              <a:buFont typeface="Arial" panose="020B0604020202020204" pitchFamily="34" charset="0"/>
              <a:buChar char="•"/>
            </a:pPr>
            <a:endParaRPr lang="en-US" sz="1400" b="1">
              <a:solidFill>
                <a:srgbClr val="000000"/>
              </a:solidFill>
              <a:latin typeface="Calibri Light" panose="020F0302020204030204" pitchFamily="34" charset="0"/>
              <a:cs typeface="Calibri Light" panose="020F0302020204030204" pitchFamily="34" charset="0"/>
            </a:endParaRPr>
          </a:p>
          <a:p>
            <a:pPr marL="285750" indent="-173038">
              <a:buFont typeface="Arial" panose="020B0604020202020204" pitchFamily="34" charset="0"/>
              <a:buChar char="•"/>
            </a:pPr>
            <a:r>
              <a:rPr lang="en-US" sz="1400" b="1">
                <a:solidFill>
                  <a:srgbClr val="000000"/>
                </a:solidFill>
                <a:latin typeface="Calibri Light" panose="020F0302020204030204" pitchFamily="34" charset="0"/>
                <a:cs typeface="Calibri Light" panose="020F0302020204030204" pitchFamily="34" charset="0"/>
              </a:rPr>
              <a:t>“Search before you work” option will save the users from waiting time until the Receiving page loads</a:t>
            </a:r>
          </a:p>
          <a:p>
            <a:pPr marL="285750" indent="-173038">
              <a:buFont typeface="Arial" panose="020B0604020202020204" pitchFamily="34" charset="0"/>
              <a:buChar char="•"/>
            </a:pPr>
            <a:r>
              <a:rPr lang="en-US" sz="1400" b="1">
                <a:solidFill>
                  <a:srgbClr val="000000"/>
                </a:solidFill>
                <a:latin typeface="Calibri Light" panose="020F0302020204030204" pitchFamily="34" charset="0"/>
                <a:cs typeface="Calibri Light" panose="020F0302020204030204" pitchFamily="34" charset="0"/>
              </a:rPr>
              <a:t>New “side by side” presentation will save the users from accessing a designated page in order to review the items list</a:t>
            </a:r>
          </a:p>
          <a:p>
            <a:pPr marL="285750" indent="-173038">
              <a:buFont typeface="Arial" panose="020B0604020202020204" pitchFamily="34" charset="0"/>
              <a:buChar char="•"/>
            </a:pPr>
            <a:r>
              <a:rPr lang="en-US" sz="1400" b="1">
                <a:solidFill>
                  <a:srgbClr val="000000"/>
                </a:solidFill>
                <a:latin typeface="Calibri Light" panose="020F0302020204030204" pitchFamily="34" charset="0"/>
                <a:cs typeface="Calibri Light" panose="020F0302020204030204" pitchFamily="34" charset="0"/>
              </a:rPr>
              <a:t>Brief item editing will allow users to edit specific information of inventory items without leaving the receiving workbench </a:t>
            </a:r>
          </a:p>
          <a:p>
            <a:pPr marL="285750" indent="-173038">
              <a:buFont typeface="Arial" panose="020B0604020202020204" pitchFamily="34" charset="0"/>
              <a:buChar char="•"/>
            </a:pPr>
            <a:endParaRPr lang="en-US" sz="1400" b="1">
              <a:solidFill>
                <a:srgbClr val="000000"/>
              </a:solidFill>
              <a:latin typeface="Calibri Light" panose="020F0302020204030204" pitchFamily="34" charset="0"/>
              <a:cs typeface="Calibri Light" panose="020F0302020204030204" pitchFamily="34" charset="0"/>
            </a:endParaRPr>
          </a:p>
          <a:p>
            <a:pPr marL="285750" indent="-173038">
              <a:buFont typeface="Arial" panose="020B0604020202020204" pitchFamily="34" charset="0"/>
              <a:buChar char="•"/>
            </a:pPr>
            <a:endParaRPr lang="en-US" sz="1400" b="1">
              <a:solidFill>
                <a:srgbClr val="000000"/>
              </a:solidFill>
              <a:latin typeface="Calibri Light" panose="020F0302020204030204" pitchFamily="34" charset="0"/>
              <a:cs typeface="Calibri Light" panose="020F0302020204030204" pitchFamily="34" charset="0"/>
            </a:endParaRPr>
          </a:p>
          <a:p>
            <a:pPr marL="285750" indent="-173038">
              <a:buFont typeface="Arial" panose="020B0604020202020204" pitchFamily="34" charset="0"/>
              <a:buChar char="•"/>
            </a:pPr>
            <a:endParaRPr lang="en-US" sz="1400" b="1">
              <a:solidFill>
                <a:srgbClr val="000000"/>
              </a:solidFill>
              <a:latin typeface="Calibri Light" panose="020F0302020204030204" pitchFamily="34" charset="0"/>
              <a:cs typeface="Calibri Light" panose="020F0302020204030204" pitchFamily="34" charset="0"/>
            </a:endParaRPr>
          </a:p>
          <a:p>
            <a:pPr marL="285750" indent="-173038">
              <a:buFont typeface="Arial" panose="020B0604020202020204" pitchFamily="34" charset="0"/>
              <a:buChar char="•"/>
            </a:pPr>
            <a:endParaRPr lang="en-US" sz="1400" b="1">
              <a:solidFill>
                <a:srgbClr val="000000"/>
              </a:solidFill>
              <a:latin typeface="Calibri Light" panose="020F0302020204030204" pitchFamily="34" charset="0"/>
              <a:cs typeface="Calibri Light" panose="020F0302020204030204" pitchFamily="34" charset="0"/>
            </a:endParaRPr>
          </a:p>
        </p:txBody>
      </p:sp>
      <p:grpSp>
        <p:nvGrpSpPr>
          <p:cNvPr id="55" name="Group 54">
            <a:extLst>
              <a:ext uri="{FF2B5EF4-FFF2-40B4-BE49-F238E27FC236}">
                <a16:creationId xmlns:a16="http://schemas.microsoft.com/office/drawing/2014/main" id="{BC845169-5E7C-42BF-91D5-FA0638B03C14}"/>
              </a:ext>
            </a:extLst>
          </p:cNvPr>
          <p:cNvGrpSpPr/>
          <p:nvPr/>
        </p:nvGrpSpPr>
        <p:grpSpPr>
          <a:xfrm>
            <a:off x="733276" y="3183947"/>
            <a:ext cx="763315" cy="737579"/>
            <a:chOff x="0" y="501650"/>
            <a:chExt cx="4284663" cy="4140200"/>
          </a:xfrm>
          <a:solidFill>
            <a:schemeClr val="accent1"/>
          </a:solidFill>
        </p:grpSpPr>
        <p:sp>
          <p:nvSpPr>
            <p:cNvPr id="40" name="Freeform 19">
              <a:extLst>
                <a:ext uri="{FF2B5EF4-FFF2-40B4-BE49-F238E27FC236}">
                  <a16:creationId xmlns:a16="http://schemas.microsoft.com/office/drawing/2014/main" id="{CD41BB53-BACC-48EE-86B7-A6964BB38B9B}"/>
                </a:ext>
              </a:extLst>
            </p:cNvPr>
            <p:cNvSpPr>
              <a:spLocks noEditPoints="1"/>
            </p:cNvSpPr>
            <p:nvPr/>
          </p:nvSpPr>
          <p:spPr bwMode="auto">
            <a:xfrm>
              <a:off x="0" y="501650"/>
              <a:ext cx="4227513" cy="3535363"/>
            </a:xfrm>
            <a:custGeom>
              <a:avLst/>
              <a:gdLst>
                <a:gd name="T0" fmla="*/ 696 w 2663"/>
                <a:gd name="T1" fmla="*/ 2227 h 2227"/>
                <a:gd name="T2" fmla="*/ 692 w 2663"/>
                <a:gd name="T3" fmla="*/ 2227 h 2227"/>
                <a:gd name="T4" fmla="*/ 679 w 2663"/>
                <a:gd name="T5" fmla="*/ 2224 h 2227"/>
                <a:gd name="T6" fmla="*/ 668 w 2663"/>
                <a:gd name="T7" fmla="*/ 2217 h 2227"/>
                <a:gd name="T8" fmla="*/ 661 w 2663"/>
                <a:gd name="T9" fmla="*/ 2207 h 2227"/>
                <a:gd name="T10" fmla="*/ 655 w 2663"/>
                <a:gd name="T11" fmla="*/ 2194 h 2227"/>
                <a:gd name="T12" fmla="*/ 10 w 2663"/>
                <a:gd name="T13" fmla="*/ 993 h 2227"/>
                <a:gd name="T14" fmla="*/ 4 w 2663"/>
                <a:gd name="T15" fmla="*/ 984 h 2227"/>
                <a:gd name="T16" fmla="*/ 0 w 2663"/>
                <a:gd name="T17" fmla="*/ 964 h 2227"/>
                <a:gd name="T18" fmla="*/ 285 w 2663"/>
                <a:gd name="T19" fmla="*/ 30 h 2227"/>
                <a:gd name="T20" fmla="*/ 288 w 2663"/>
                <a:gd name="T21" fmla="*/ 24 h 2227"/>
                <a:gd name="T22" fmla="*/ 295 w 2663"/>
                <a:gd name="T23" fmla="*/ 13 h 2227"/>
                <a:gd name="T24" fmla="*/ 306 w 2663"/>
                <a:gd name="T25" fmla="*/ 4 h 2227"/>
                <a:gd name="T26" fmla="*/ 319 w 2663"/>
                <a:gd name="T27" fmla="*/ 0 h 2227"/>
                <a:gd name="T28" fmla="*/ 1336 w 2663"/>
                <a:gd name="T29" fmla="*/ 0 h 2227"/>
                <a:gd name="T30" fmla="*/ 1344 w 2663"/>
                <a:gd name="T31" fmla="*/ 1 h 2227"/>
                <a:gd name="T32" fmla="*/ 1360 w 2663"/>
                <a:gd name="T33" fmla="*/ 7 h 2227"/>
                <a:gd name="T34" fmla="*/ 1904 w 2663"/>
                <a:gd name="T35" fmla="*/ 549 h 2227"/>
                <a:gd name="T36" fmla="*/ 2629 w 2663"/>
                <a:gd name="T37" fmla="*/ 693 h 2227"/>
                <a:gd name="T38" fmla="*/ 2643 w 2663"/>
                <a:gd name="T39" fmla="*/ 699 h 2227"/>
                <a:gd name="T40" fmla="*/ 2654 w 2663"/>
                <a:gd name="T41" fmla="*/ 707 h 2227"/>
                <a:gd name="T42" fmla="*/ 2661 w 2663"/>
                <a:gd name="T43" fmla="*/ 720 h 2227"/>
                <a:gd name="T44" fmla="*/ 2663 w 2663"/>
                <a:gd name="T45" fmla="*/ 736 h 2227"/>
                <a:gd name="T46" fmla="*/ 2663 w 2663"/>
                <a:gd name="T47" fmla="*/ 743 h 2227"/>
                <a:gd name="T48" fmla="*/ 2657 w 2663"/>
                <a:gd name="T49" fmla="*/ 757 h 2227"/>
                <a:gd name="T50" fmla="*/ 2647 w 2663"/>
                <a:gd name="T51" fmla="*/ 768 h 2227"/>
                <a:gd name="T52" fmla="*/ 2634 w 2663"/>
                <a:gd name="T53" fmla="*/ 775 h 2227"/>
                <a:gd name="T54" fmla="*/ 1796 w 2663"/>
                <a:gd name="T55" fmla="*/ 908 h 2227"/>
                <a:gd name="T56" fmla="*/ 1787 w 2663"/>
                <a:gd name="T57" fmla="*/ 908 h 2227"/>
                <a:gd name="T58" fmla="*/ 1016 w 2663"/>
                <a:gd name="T59" fmla="*/ 751 h 2227"/>
                <a:gd name="T60" fmla="*/ 1173 w 2663"/>
                <a:gd name="T61" fmla="*/ 1350 h 2227"/>
                <a:gd name="T62" fmla="*/ 1175 w 2663"/>
                <a:gd name="T63" fmla="*/ 1365 h 2227"/>
                <a:gd name="T64" fmla="*/ 1170 w 2663"/>
                <a:gd name="T65" fmla="*/ 1381 h 2227"/>
                <a:gd name="T66" fmla="*/ 734 w 2663"/>
                <a:gd name="T67" fmla="*/ 2204 h 2227"/>
                <a:gd name="T68" fmla="*/ 719 w 2663"/>
                <a:gd name="T69" fmla="*/ 2221 h 2227"/>
                <a:gd name="T70" fmla="*/ 696 w 2663"/>
                <a:gd name="T71" fmla="*/ 2227 h 2227"/>
                <a:gd name="T72" fmla="*/ 89 w 2663"/>
                <a:gd name="T73" fmla="*/ 957 h 2227"/>
                <a:gd name="T74" fmla="*/ 594 w 2663"/>
                <a:gd name="T75" fmla="*/ 1583 h 2227"/>
                <a:gd name="T76" fmla="*/ 603 w 2663"/>
                <a:gd name="T77" fmla="*/ 1600 h 2227"/>
                <a:gd name="T78" fmla="*/ 1087 w 2663"/>
                <a:gd name="T79" fmla="*/ 1356 h 2227"/>
                <a:gd name="T80" fmla="*/ 918 w 2663"/>
                <a:gd name="T81" fmla="*/ 707 h 2227"/>
                <a:gd name="T82" fmla="*/ 918 w 2663"/>
                <a:gd name="T83" fmla="*/ 686 h 2227"/>
                <a:gd name="T84" fmla="*/ 928 w 2663"/>
                <a:gd name="T85" fmla="*/ 668 h 2227"/>
                <a:gd name="T86" fmla="*/ 936 w 2663"/>
                <a:gd name="T87" fmla="*/ 661 h 2227"/>
                <a:gd name="T88" fmla="*/ 956 w 2663"/>
                <a:gd name="T89" fmla="*/ 654 h 2227"/>
                <a:gd name="T90" fmla="*/ 1790 w 2663"/>
                <a:gd name="T91" fmla="*/ 823 h 2227"/>
                <a:gd name="T92" fmla="*/ 1876 w 2663"/>
                <a:gd name="T93" fmla="*/ 630 h 2227"/>
                <a:gd name="T94" fmla="*/ 1871 w 2663"/>
                <a:gd name="T95" fmla="*/ 628 h 2227"/>
                <a:gd name="T96" fmla="*/ 1859 w 2663"/>
                <a:gd name="T97" fmla="*/ 623 h 2227"/>
                <a:gd name="T98" fmla="*/ 1319 w 2663"/>
                <a:gd name="T99" fmla="*/ 85 h 2227"/>
                <a:gd name="T100" fmla="*/ 89 w 2663"/>
                <a:gd name="T101" fmla="*/ 957 h 2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3" h="2227">
                  <a:moveTo>
                    <a:pt x="696" y="2227"/>
                  </a:moveTo>
                  <a:lnTo>
                    <a:pt x="696" y="2227"/>
                  </a:lnTo>
                  <a:lnTo>
                    <a:pt x="692" y="2227"/>
                  </a:lnTo>
                  <a:lnTo>
                    <a:pt x="692" y="2227"/>
                  </a:lnTo>
                  <a:lnTo>
                    <a:pt x="685" y="2225"/>
                  </a:lnTo>
                  <a:lnTo>
                    <a:pt x="679" y="2224"/>
                  </a:lnTo>
                  <a:lnTo>
                    <a:pt x="673" y="2220"/>
                  </a:lnTo>
                  <a:lnTo>
                    <a:pt x="668" y="2217"/>
                  </a:lnTo>
                  <a:lnTo>
                    <a:pt x="664" y="2211"/>
                  </a:lnTo>
                  <a:lnTo>
                    <a:pt x="661" y="2207"/>
                  </a:lnTo>
                  <a:lnTo>
                    <a:pt x="658" y="2201"/>
                  </a:lnTo>
                  <a:lnTo>
                    <a:pt x="655" y="2194"/>
                  </a:lnTo>
                  <a:lnTo>
                    <a:pt x="522" y="1628"/>
                  </a:lnTo>
                  <a:lnTo>
                    <a:pt x="10" y="993"/>
                  </a:lnTo>
                  <a:lnTo>
                    <a:pt x="10" y="993"/>
                  </a:lnTo>
                  <a:lnTo>
                    <a:pt x="4" y="984"/>
                  </a:lnTo>
                  <a:lnTo>
                    <a:pt x="1" y="974"/>
                  </a:lnTo>
                  <a:lnTo>
                    <a:pt x="0" y="964"/>
                  </a:lnTo>
                  <a:lnTo>
                    <a:pt x="1" y="953"/>
                  </a:lnTo>
                  <a:lnTo>
                    <a:pt x="285" y="30"/>
                  </a:lnTo>
                  <a:lnTo>
                    <a:pt x="285" y="30"/>
                  </a:lnTo>
                  <a:lnTo>
                    <a:pt x="288" y="24"/>
                  </a:lnTo>
                  <a:lnTo>
                    <a:pt x="291" y="18"/>
                  </a:lnTo>
                  <a:lnTo>
                    <a:pt x="295" y="13"/>
                  </a:lnTo>
                  <a:lnTo>
                    <a:pt x="301" y="8"/>
                  </a:lnTo>
                  <a:lnTo>
                    <a:pt x="306" y="4"/>
                  </a:lnTo>
                  <a:lnTo>
                    <a:pt x="312" y="3"/>
                  </a:lnTo>
                  <a:lnTo>
                    <a:pt x="319" y="0"/>
                  </a:lnTo>
                  <a:lnTo>
                    <a:pt x="326" y="0"/>
                  </a:lnTo>
                  <a:lnTo>
                    <a:pt x="1336" y="0"/>
                  </a:lnTo>
                  <a:lnTo>
                    <a:pt x="1336" y="0"/>
                  </a:lnTo>
                  <a:lnTo>
                    <a:pt x="1344" y="1"/>
                  </a:lnTo>
                  <a:lnTo>
                    <a:pt x="1352" y="3"/>
                  </a:lnTo>
                  <a:lnTo>
                    <a:pt x="1360" y="7"/>
                  </a:lnTo>
                  <a:lnTo>
                    <a:pt x="1367" y="13"/>
                  </a:lnTo>
                  <a:lnTo>
                    <a:pt x="1904" y="549"/>
                  </a:lnTo>
                  <a:lnTo>
                    <a:pt x="2629" y="693"/>
                  </a:lnTo>
                  <a:lnTo>
                    <a:pt x="2629" y="693"/>
                  </a:lnTo>
                  <a:lnTo>
                    <a:pt x="2636" y="695"/>
                  </a:lnTo>
                  <a:lnTo>
                    <a:pt x="2643" y="699"/>
                  </a:lnTo>
                  <a:lnTo>
                    <a:pt x="2648" y="703"/>
                  </a:lnTo>
                  <a:lnTo>
                    <a:pt x="2654" y="707"/>
                  </a:lnTo>
                  <a:lnTo>
                    <a:pt x="2658" y="714"/>
                  </a:lnTo>
                  <a:lnTo>
                    <a:pt x="2661" y="720"/>
                  </a:lnTo>
                  <a:lnTo>
                    <a:pt x="2663" y="729"/>
                  </a:lnTo>
                  <a:lnTo>
                    <a:pt x="2663" y="736"/>
                  </a:lnTo>
                  <a:lnTo>
                    <a:pt x="2663" y="736"/>
                  </a:lnTo>
                  <a:lnTo>
                    <a:pt x="2663" y="743"/>
                  </a:lnTo>
                  <a:lnTo>
                    <a:pt x="2660" y="750"/>
                  </a:lnTo>
                  <a:lnTo>
                    <a:pt x="2657" y="757"/>
                  </a:lnTo>
                  <a:lnTo>
                    <a:pt x="2653" y="762"/>
                  </a:lnTo>
                  <a:lnTo>
                    <a:pt x="2647" y="768"/>
                  </a:lnTo>
                  <a:lnTo>
                    <a:pt x="2641" y="771"/>
                  </a:lnTo>
                  <a:lnTo>
                    <a:pt x="2634" y="775"/>
                  </a:lnTo>
                  <a:lnTo>
                    <a:pt x="2627" y="777"/>
                  </a:lnTo>
                  <a:lnTo>
                    <a:pt x="1796" y="908"/>
                  </a:lnTo>
                  <a:lnTo>
                    <a:pt x="1796" y="908"/>
                  </a:lnTo>
                  <a:lnTo>
                    <a:pt x="1787" y="908"/>
                  </a:lnTo>
                  <a:lnTo>
                    <a:pt x="1780" y="907"/>
                  </a:lnTo>
                  <a:lnTo>
                    <a:pt x="1016" y="751"/>
                  </a:lnTo>
                  <a:lnTo>
                    <a:pt x="1173" y="1350"/>
                  </a:lnTo>
                  <a:lnTo>
                    <a:pt x="1173" y="1350"/>
                  </a:lnTo>
                  <a:lnTo>
                    <a:pt x="1175" y="1358"/>
                  </a:lnTo>
                  <a:lnTo>
                    <a:pt x="1175" y="1365"/>
                  </a:lnTo>
                  <a:lnTo>
                    <a:pt x="1173" y="1374"/>
                  </a:lnTo>
                  <a:lnTo>
                    <a:pt x="1170" y="1381"/>
                  </a:lnTo>
                  <a:lnTo>
                    <a:pt x="734" y="2204"/>
                  </a:lnTo>
                  <a:lnTo>
                    <a:pt x="734" y="2204"/>
                  </a:lnTo>
                  <a:lnTo>
                    <a:pt x="727" y="2214"/>
                  </a:lnTo>
                  <a:lnTo>
                    <a:pt x="719" y="2221"/>
                  </a:lnTo>
                  <a:lnTo>
                    <a:pt x="707" y="2225"/>
                  </a:lnTo>
                  <a:lnTo>
                    <a:pt x="696" y="2227"/>
                  </a:lnTo>
                  <a:lnTo>
                    <a:pt x="696" y="2227"/>
                  </a:lnTo>
                  <a:close/>
                  <a:moveTo>
                    <a:pt x="89" y="957"/>
                  </a:moveTo>
                  <a:lnTo>
                    <a:pt x="594" y="1583"/>
                  </a:lnTo>
                  <a:lnTo>
                    <a:pt x="594" y="1583"/>
                  </a:lnTo>
                  <a:lnTo>
                    <a:pt x="599" y="1590"/>
                  </a:lnTo>
                  <a:lnTo>
                    <a:pt x="603" y="1600"/>
                  </a:lnTo>
                  <a:lnTo>
                    <a:pt x="712" y="2066"/>
                  </a:lnTo>
                  <a:lnTo>
                    <a:pt x="1087" y="1356"/>
                  </a:lnTo>
                  <a:lnTo>
                    <a:pt x="918" y="707"/>
                  </a:lnTo>
                  <a:lnTo>
                    <a:pt x="918" y="707"/>
                  </a:lnTo>
                  <a:lnTo>
                    <a:pt x="916" y="696"/>
                  </a:lnTo>
                  <a:lnTo>
                    <a:pt x="918" y="686"/>
                  </a:lnTo>
                  <a:lnTo>
                    <a:pt x="922" y="676"/>
                  </a:lnTo>
                  <a:lnTo>
                    <a:pt x="928" y="668"/>
                  </a:lnTo>
                  <a:lnTo>
                    <a:pt x="928" y="668"/>
                  </a:lnTo>
                  <a:lnTo>
                    <a:pt x="936" y="661"/>
                  </a:lnTo>
                  <a:lnTo>
                    <a:pt x="946" y="657"/>
                  </a:lnTo>
                  <a:lnTo>
                    <a:pt x="956" y="654"/>
                  </a:lnTo>
                  <a:lnTo>
                    <a:pt x="967" y="655"/>
                  </a:lnTo>
                  <a:lnTo>
                    <a:pt x="1790" y="823"/>
                  </a:lnTo>
                  <a:lnTo>
                    <a:pt x="2379" y="730"/>
                  </a:lnTo>
                  <a:lnTo>
                    <a:pt x="1876" y="630"/>
                  </a:lnTo>
                  <a:lnTo>
                    <a:pt x="1876" y="630"/>
                  </a:lnTo>
                  <a:lnTo>
                    <a:pt x="1871" y="628"/>
                  </a:lnTo>
                  <a:lnTo>
                    <a:pt x="1865" y="626"/>
                  </a:lnTo>
                  <a:lnTo>
                    <a:pt x="1859" y="623"/>
                  </a:lnTo>
                  <a:lnTo>
                    <a:pt x="1855" y="618"/>
                  </a:lnTo>
                  <a:lnTo>
                    <a:pt x="1319" y="85"/>
                  </a:lnTo>
                  <a:lnTo>
                    <a:pt x="357" y="85"/>
                  </a:lnTo>
                  <a:lnTo>
                    <a:pt x="89" y="9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1" name="Freeform 20">
              <a:extLst>
                <a:ext uri="{FF2B5EF4-FFF2-40B4-BE49-F238E27FC236}">
                  <a16:creationId xmlns:a16="http://schemas.microsoft.com/office/drawing/2014/main" id="{4FD74348-58E0-4EF4-9F39-A2C342DDCC84}"/>
                </a:ext>
              </a:extLst>
            </p:cNvPr>
            <p:cNvSpPr>
              <a:spLocks/>
            </p:cNvSpPr>
            <p:nvPr/>
          </p:nvSpPr>
          <p:spPr bwMode="auto">
            <a:xfrm>
              <a:off x="490538" y="539750"/>
              <a:ext cx="817563" cy="817563"/>
            </a:xfrm>
            <a:custGeom>
              <a:avLst/>
              <a:gdLst>
                <a:gd name="T0" fmla="*/ 473 w 515"/>
                <a:gd name="T1" fmla="*/ 515 h 515"/>
                <a:gd name="T2" fmla="*/ 473 w 515"/>
                <a:gd name="T3" fmla="*/ 515 h 515"/>
                <a:gd name="T4" fmla="*/ 465 w 515"/>
                <a:gd name="T5" fmla="*/ 514 h 515"/>
                <a:gd name="T6" fmla="*/ 458 w 515"/>
                <a:gd name="T7" fmla="*/ 511 h 515"/>
                <a:gd name="T8" fmla="*/ 449 w 515"/>
                <a:gd name="T9" fmla="*/ 508 h 515"/>
                <a:gd name="T10" fmla="*/ 443 w 515"/>
                <a:gd name="T11" fmla="*/ 503 h 515"/>
                <a:gd name="T12" fmla="*/ 13 w 515"/>
                <a:gd name="T13" fmla="*/ 72 h 515"/>
                <a:gd name="T14" fmla="*/ 13 w 515"/>
                <a:gd name="T15" fmla="*/ 72 h 515"/>
                <a:gd name="T16" fmla="*/ 7 w 515"/>
                <a:gd name="T17" fmla="*/ 66 h 515"/>
                <a:gd name="T18" fmla="*/ 3 w 515"/>
                <a:gd name="T19" fmla="*/ 58 h 515"/>
                <a:gd name="T20" fmla="*/ 2 w 515"/>
                <a:gd name="T21" fmla="*/ 51 h 515"/>
                <a:gd name="T22" fmla="*/ 0 w 515"/>
                <a:gd name="T23" fmla="*/ 42 h 515"/>
                <a:gd name="T24" fmla="*/ 2 w 515"/>
                <a:gd name="T25" fmla="*/ 34 h 515"/>
                <a:gd name="T26" fmla="*/ 3 w 515"/>
                <a:gd name="T27" fmla="*/ 27 h 515"/>
                <a:gd name="T28" fmla="*/ 7 w 515"/>
                <a:gd name="T29" fmla="*/ 18 h 515"/>
                <a:gd name="T30" fmla="*/ 13 w 515"/>
                <a:gd name="T31" fmla="*/ 13 h 515"/>
                <a:gd name="T32" fmla="*/ 13 w 515"/>
                <a:gd name="T33" fmla="*/ 13 h 515"/>
                <a:gd name="T34" fmla="*/ 20 w 515"/>
                <a:gd name="T35" fmla="*/ 7 h 515"/>
                <a:gd name="T36" fmla="*/ 27 w 515"/>
                <a:gd name="T37" fmla="*/ 3 h 515"/>
                <a:gd name="T38" fmla="*/ 34 w 515"/>
                <a:gd name="T39" fmla="*/ 1 h 515"/>
                <a:gd name="T40" fmla="*/ 43 w 515"/>
                <a:gd name="T41" fmla="*/ 0 h 515"/>
                <a:gd name="T42" fmla="*/ 51 w 515"/>
                <a:gd name="T43" fmla="*/ 1 h 515"/>
                <a:gd name="T44" fmla="*/ 58 w 515"/>
                <a:gd name="T45" fmla="*/ 3 h 515"/>
                <a:gd name="T46" fmla="*/ 67 w 515"/>
                <a:gd name="T47" fmla="*/ 7 h 515"/>
                <a:gd name="T48" fmla="*/ 72 w 515"/>
                <a:gd name="T49" fmla="*/ 13 h 515"/>
                <a:gd name="T50" fmla="*/ 503 w 515"/>
                <a:gd name="T51" fmla="*/ 442 h 515"/>
                <a:gd name="T52" fmla="*/ 503 w 515"/>
                <a:gd name="T53" fmla="*/ 442 h 515"/>
                <a:gd name="T54" fmla="*/ 508 w 515"/>
                <a:gd name="T55" fmla="*/ 449 h 515"/>
                <a:gd name="T56" fmla="*/ 513 w 515"/>
                <a:gd name="T57" fmla="*/ 456 h 515"/>
                <a:gd name="T58" fmla="*/ 514 w 515"/>
                <a:gd name="T59" fmla="*/ 465 h 515"/>
                <a:gd name="T60" fmla="*/ 515 w 515"/>
                <a:gd name="T61" fmla="*/ 473 h 515"/>
                <a:gd name="T62" fmla="*/ 514 w 515"/>
                <a:gd name="T63" fmla="*/ 480 h 515"/>
                <a:gd name="T64" fmla="*/ 513 w 515"/>
                <a:gd name="T65" fmla="*/ 489 h 515"/>
                <a:gd name="T66" fmla="*/ 508 w 515"/>
                <a:gd name="T67" fmla="*/ 496 h 515"/>
                <a:gd name="T68" fmla="*/ 503 w 515"/>
                <a:gd name="T69" fmla="*/ 503 h 515"/>
                <a:gd name="T70" fmla="*/ 503 w 515"/>
                <a:gd name="T71" fmla="*/ 503 h 515"/>
                <a:gd name="T72" fmla="*/ 496 w 515"/>
                <a:gd name="T73" fmla="*/ 508 h 515"/>
                <a:gd name="T74" fmla="*/ 489 w 515"/>
                <a:gd name="T75" fmla="*/ 511 h 515"/>
                <a:gd name="T76" fmla="*/ 482 w 515"/>
                <a:gd name="T77" fmla="*/ 514 h 515"/>
                <a:gd name="T78" fmla="*/ 473 w 515"/>
                <a:gd name="T79" fmla="*/ 515 h 515"/>
                <a:gd name="T80" fmla="*/ 473 w 515"/>
                <a:gd name="T81" fmla="*/ 51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5" h="515">
                  <a:moveTo>
                    <a:pt x="473" y="515"/>
                  </a:moveTo>
                  <a:lnTo>
                    <a:pt x="473" y="515"/>
                  </a:lnTo>
                  <a:lnTo>
                    <a:pt x="465" y="514"/>
                  </a:lnTo>
                  <a:lnTo>
                    <a:pt x="458" y="511"/>
                  </a:lnTo>
                  <a:lnTo>
                    <a:pt x="449" y="508"/>
                  </a:lnTo>
                  <a:lnTo>
                    <a:pt x="443" y="503"/>
                  </a:lnTo>
                  <a:lnTo>
                    <a:pt x="13" y="72"/>
                  </a:lnTo>
                  <a:lnTo>
                    <a:pt x="13" y="72"/>
                  </a:lnTo>
                  <a:lnTo>
                    <a:pt x="7" y="66"/>
                  </a:lnTo>
                  <a:lnTo>
                    <a:pt x="3" y="58"/>
                  </a:lnTo>
                  <a:lnTo>
                    <a:pt x="2" y="51"/>
                  </a:lnTo>
                  <a:lnTo>
                    <a:pt x="0" y="42"/>
                  </a:lnTo>
                  <a:lnTo>
                    <a:pt x="2" y="34"/>
                  </a:lnTo>
                  <a:lnTo>
                    <a:pt x="3" y="27"/>
                  </a:lnTo>
                  <a:lnTo>
                    <a:pt x="7" y="18"/>
                  </a:lnTo>
                  <a:lnTo>
                    <a:pt x="13" y="13"/>
                  </a:lnTo>
                  <a:lnTo>
                    <a:pt x="13" y="13"/>
                  </a:lnTo>
                  <a:lnTo>
                    <a:pt x="20" y="7"/>
                  </a:lnTo>
                  <a:lnTo>
                    <a:pt x="27" y="3"/>
                  </a:lnTo>
                  <a:lnTo>
                    <a:pt x="34" y="1"/>
                  </a:lnTo>
                  <a:lnTo>
                    <a:pt x="43" y="0"/>
                  </a:lnTo>
                  <a:lnTo>
                    <a:pt x="51" y="1"/>
                  </a:lnTo>
                  <a:lnTo>
                    <a:pt x="58" y="3"/>
                  </a:lnTo>
                  <a:lnTo>
                    <a:pt x="67" y="7"/>
                  </a:lnTo>
                  <a:lnTo>
                    <a:pt x="72" y="13"/>
                  </a:lnTo>
                  <a:lnTo>
                    <a:pt x="503" y="442"/>
                  </a:lnTo>
                  <a:lnTo>
                    <a:pt x="503" y="442"/>
                  </a:lnTo>
                  <a:lnTo>
                    <a:pt x="508" y="449"/>
                  </a:lnTo>
                  <a:lnTo>
                    <a:pt x="513" y="456"/>
                  </a:lnTo>
                  <a:lnTo>
                    <a:pt x="514" y="465"/>
                  </a:lnTo>
                  <a:lnTo>
                    <a:pt x="515" y="473"/>
                  </a:lnTo>
                  <a:lnTo>
                    <a:pt x="514" y="480"/>
                  </a:lnTo>
                  <a:lnTo>
                    <a:pt x="513" y="489"/>
                  </a:lnTo>
                  <a:lnTo>
                    <a:pt x="508" y="496"/>
                  </a:lnTo>
                  <a:lnTo>
                    <a:pt x="503" y="503"/>
                  </a:lnTo>
                  <a:lnTo>
                    <a:pt x="503" y="503"/>
                  </a:lnTo>
                  <a:lnTo>
                    <a:pt x="496" y="508"/>
                  </a:lnTo>
                  <a:lnTo>
                    <a:pt x="489" y="511"/>
                  </a:lnTo>
                  <a:lnTo>
                    <a:pt x="482" y="514"/>
                  </a:lnTo>
                  <a:lnTo>
                    <a:pt x="473" y="515"/>
                  </a:lnTo>
                  <a:lnTo>
                    <a:pt x="473" y="5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2" name="Freeform 21">
              <a:extLst>
                <a:ext uri="{FF2B5EF4-FFF2-40B4-BE49-F238E27FC236}">
                  <a16:creationId xmlns:a16="http://schemas.microsoft.com/office/drawing/2014/main" id="{EB43E7A1-E304-44DA-81EC-0004E553F0EF}"/>
                </a:ext>
              </a:extLst>
            </p:cNvPr>
            <p:cNvSpPr>
              <a:spLocks/>
            </p:cNvSpPr>
            <p:nvPr/>
          </p:nvSpPr>
          <p:spPr bwMode="auto">
            <a:xfrm>
              <a:off x="1454150" y="1366838"/>
              <a:ext cx="1604963" cy="306388"/>
            </a:xfrm>
            <a:custGeom>
              <a:avLst/>
              <a:gdLst>
                <a:gd name="T0" fmla="*/ 43 w 1011"/>
                <a:gd name="T1" fmla="*/ 193 h 193"/>
                <a:gd name="T2" fmla="*/ 43 w 1011"/>
                <a:gd name="T3" fmla="*/ 193 h 193"/>
                <a:gd name="T4" fmla="*/ 34 w 1011"/>
                <a:gd name="T5" fmla="*/ 193 h 193"/>
                <a:gd name="T6" fmla="*/ 27 w 1011"/>
                <a:gd name="T7" fmla="*/ 191 h 193"/>
                <a:gd name="T8" fmla="*/ 20 w 1011"/>
                <a:gd name="T9" fmla="*/ 188 h 193"/>
                <a:gd name="T10" fmla="*/ 14 w 1011"/>
                <a:gd name="T11" fmla="*/ 184 h 193"/>
                <a:gd name="T12" fmla="*/ 9 w 1011"/>
                <a:gd name="T13" fmla="*/ 178 h 193"/>
                <a:gd name="T14" fmla="*/ 4 w 1011"/>
                <a:gd name="T15" fmla="*/ 171 h 193"/>
                <a:gd name="T16" fmla="*/ 2 w 1011"/>
                <a:gd name="T17" fmla="*/ 164 h 193"/>
                <a:gd name="T18" fmla="*/ 0 w 1011"/>
                <a:gd name="T19" fmla="*/ 157 h 193"/>
                <a:gd name="T20" fmla="*/ 0 w 1011"/>
                <a:gd name="T21" fmla="*/ 157 h 193"/>
                <a:gd name="T22" fmla="*/ 0 w 1011"/>
                <a:gd name="T23" fmla="*/ 147 h 193"/>
                <a:gd name="T24" fmla="*/ 2 w 1011"/>
                <a:gd name="T25" fmla="*/ 140 h 193"/>
                <a:gd name="T26" fmla="*/ 4 w 1011"/>
                <a:gd name="T27" fmla="*/ 131 h 193"/>
                <a:gd name="T28" fmla="*/ 9 w 1011"/>
                <a:gd name="T29" fmla="*/ 124 h 193"/>
                <a:gd name="T30" fmla="*/ 14 w 1011"/>
                <a:gd name="T31" fmla="*/ 119 h 193"/>
                <a:gd name="T32" fmla="*/ 21 w 1011"/>
                <a:gd name="T33" fmla="*/ 114 h 193"/>
                <a:gd name="T34" fmla="*/ 28 w 1011"/>
                <a:gd name="T35" fmla="*/ 112 h 193"/>
                <a:gd name="T36" fmla="*/ 37 w 1011"/>
                <a:gd name="T37" fmla="*/ 109 h 193"/>
                <a:gd name="T38" fmla="*/ 963 w 1011"/>
                <a:gd name="T39" fmla="*/ 0 h 193"/>
                <a:gd name="T40" fmla="*/ 963 w 1011"/>
                <a:gd name="T41" fmla="*/ 0 h 193"/>
                <a:gd name="T42" fmla="*/ 972 w 1011"/>
                <a:gd name="T43" fmla="*/ 0 h 193"/>
                <a:gd name="T44" fmla="*/ 980 w 1011"/>
                <a:gd name="T45" fmla="*/ 1 h 193"/>
                <a:gd name="T46" fmla="*/ 987 w 1011"/>
                <a:gd name="T47" fmla="*/ 4 h 193"/>
                <a:gd name="T48" fmla="*/ 994 w 1011"/>
                <a:gd name="T49" fmla="*/ 9 h 193"/>
                <a:gd name="T50" fmla="*/ 1000 w 1011"/>
                <a:gd name="T51" fmla="*/ 14 h 193"/>
                <a:gd name="T52" fmla="*/ 1005 w 1011"/>
                <a:gd name="T53" fmla="*/ 21 h 193"/>
                <a:gd name="T54" fmla="*/ 1008 w 1011"/>
                <a:gd name="T55" fmla="*/ 28 h 193"/>
                <a:gd name="T56" fmla="*/ 1010 w 1011"/>
                <a:gd name="T57" fmla="*/ 37 h 193"/>
                <a:gd name="T58" fmla="*/ 1010 w 1011"/>
                <a:gd name="T59" fmla="*/ 37 h 193"/>
                <a:gd name="T60" fmla="*/ 1011 w 1011"/>
                <a:gd name="T61" fmla="*/ 45 h 193"/>
                <a:gd name="T62" fmla="*/ 1008 w 1011"/>
                <a:gd name="T63" fmla="*/ 54 h 193"/>
                <a:gd name="T64" fmla="*/ 1005 w 1011"/>
                <a:gd name="T65" fmla="*/ 61 h 193"/>
                <a:gd name="T66" fmla="*/ 1001 w 1011"/>
                <a:gd name="T67" fmla="*/ 68 h 193"/>
                <a:gd name="T68" fmla="*/ 996 w 1011"/>
                <a:gd name="T69" fmla="*/ 73 h 193"/>
                <a:gd name="T70" fmla="*/ 990 w 1011"/>
                <a:gd name="T71" fmla="*/ 79 h 193"/>
                <a:gd name="T72" fmla="*/ 981 w 1011"/>
                <a:gd name="T73" fmla="*/ 82 h 193"/>
                <a:gd name="T74" fmla="*/ 973 w 1011"/>
                <a:gd name="T75" fmla="*/ 83 h 193"/>
                <a:gd name="T76" fmla="*/ 47 w 1011"/>
                <a:gd name="T77" fmla="*/ 193 h 193"/>
                <a:gd name="T78" fmla="*/ 47 w 1011"/>
                <a:gd name="T79" fmla="*/ 193 h 193"/>
                <a:gd name="T80" fmla="*/ 43 w 1011"/>
                <a:gd name="T81" fmla="*/ 193 h 193"/>
                <a:gd name="T82" fmla="*/ 43 w 1011"/>
                <a:gd name="T8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1" h="193">
                  <a:moveTo>
                    <a:pt x="43" y="193"/>
                  </a:moveTo>
                  <a:lnTo>
                    <a:pt x="43" y="193"/>
                  </a:lnTo>
                  <a:lnTo>
                    <a:pt x="34" y="193"/>
                  </a:lnTo>
                  <a:lnTo>
                    <a:pt x="27" y="191"/>
                  </a:lnTo>
                  <a:lnTo>
                    <a:pt x="20" y="188"/>
                  </a:lnTo>
                  <a:lnTo>
                    <a:pt x="14" y="184"/>
                  </a:lnTo>
                  <a:lnTo>
                    <a:pt x="9" y="178"/>
                  </a:lnTo>
                  <a:lnTo>
                    <a:pt x="4" y="171"/>
                  </a:lnTo>
                  <a:lnTo>
                    <a:pt x="2" y="164"/>
                  </a:lnTo>
                  <a:lnTo>
                    <a:pt x="0" y="157"/>
                  </a:lnTo>
                  <a:lnTo>
                    <a:pt x="0" y="157"/>
                  </a:lnTo>
                  <a:lnTo>
                    <a:pt x="0" y="147"/>
                  </a:lnTo>
                  <a:lnTo>
                    <a:pt x="2" y="140"/>
                  </a:lnTo>
                  <a:lnTo>
                    <a:pt x="4" y="131"/>
                  </a:lnTo>
                  <a:lnTo>
                    <a:pt x="9" y="124"/>
                  </a:lnTo>
                  <a:lnTo>
                    <a:pt x="14" y="119"/>
                  </a:lnTo>
                  <a:lnTo>
                    <a:pt x="21" y="114"/>
                  </a:lnTo>
                  <a:lnTo>
                    <a:pt x="28" y="112"/>
                  </a:lnTo>
                  <a:lnTo>
                    <a:pt x="37" y="109"/>
                  </a:lnTo>
                  <a:lnTo>
                    <a:pt x="963" y="0"/>
                  </a:lnTo>
                  <a:lnTo>
                    <a:pt x="963" y="0"/>
                  </a:lnTo>
                  <a:lnTo>
                    <a:pt x="972" y="0"/>
                  </a:lnTo>
                  <a:lnTo>
                    <a:pt x="980" y="1"/>
                  </a:lnTo>
                  <a:lnTo>
                    <a:pt x="987" y="4"/>
                  </a:lnTo>
                  <a:lnTo>
                    <a:pt x="994" y="9"/>
                  </a:lnTo>
                  <a:lnTo>
                    <a:pt x="1000" y="14"/>
                  </a:lnTo>
                  <a:lnTo>
                    <a:pt x="1005" y="21"/>
                  </a:lnTo>
                  <a:lnTo>
                    <a:pt x="1008" y="28"/>
                  </a:lnTo>
                  <a:lnTo>
                    <a:pt x="1010" y="37"/>
                  </a:lnTo>
                  <a:lnTo>
                    <a:pt x="1010" y="37"/>
                  </a:lnTo>
                  <a:lnTo>
                    <a:pt x="1011" y="45"/>
                  </a:lnTo>
                  <a:lnTo>
                    <a:pt x="1008" y="54"/>
                  </a:lnTo>
                  <a:lnTo>
                    <a:pt x="1005" y="61"/>
                  </a:lnTo>
                  <a:lnTo>
                    <a:pt x="1001" y="68"/>
                  </a:lnTo>
                  <a:lnTo>
                    <a:pt x="996" y="73"/>
                  </a:lnTo>
                  <a:lnTo>
                    <a:pt x="990" y="79"/>
                  </a:lnTo>
                  <a:lnTo>
                    <a:pt x="981" y="82"/>
                  </a:lnTo>
                  <a:lnTo>
                    <a:pt x="973" y="83"/>
                  </a:lnTo>
                  <a:lnTo>
                    <a:pt x="47" y="193"/>
                  </a:lnTo>
                  <a:lnTo>
                    <a:pt x="47" y="193"/>
                  </a:lnTo>
                  <a:lnTo>
                    <a:pt x="43" y="193"/>
                  </a:lnTo>
                  <a:lnTo>
                    <a:pt x="43" y="19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3" name="Freeform 22">
              <a:extLst>
                <a:ext uri="{FF2B5EF4-FFF2-40B4-BE49-F238E27FC236}">
                  <a16:creationId xmlns:a16="http://schemas.microsoft.com/office/drawing/2014/main" id="{675984A7-C9DF-40F8-B4EC-B56D74B32043}"/>
                </a:ext>
              </a:extLst>
            </p:cNvPr>
            <p:cNvSpPr>
              <a:spLocks/>
            </p:cNvSpPr>
            <p:nvPr/>
          </p:nvSpPr>
          <p:spPr bwMode="auto">
            <a:xfrm>
              <a:off x="822325" y="1955800"/>
              <a:ext cx="565150" cy="1168400"/>
            </a:xfrm>
            <a:custGeom>
              <a:avLst/>
              <a:gdLst>
                <a:gd name="T0" fmla="*/ 42 w 356"/>
                <a:gd name="T1" fmla="*/ 736 h 736"/>
                <a:gd name="T2" fmla="*/ 42 w 356"/>
                <a:gd name="T3" fmla="*/ 736 h 736"/>
                <a:gd name="T4" fmla="*/ 35 w 356"/>
                <a:gd name="T5" fmla="*/ 735 h 736"/>
                <a:gd name="T6" fmla="*/ 27 w 356"/>
                <a:gd name="T7" fmla="*/ 732 h 736"/>
                <a:gd name="T8" fmla="*/ 27 w 356"/>
                <a:gd name="T9" fmla="*/ 732 h 736"/>
                <a:gd name="T10" fmla="*/ 18 w 356"/>
                <a:gd name="T11" fmla="*/ 728 h 736"/>
                <a:gd name="T12" fmla="*/ 13 w 356"/>
                <a:gd name="T13" fmla="*/ 723 h 736"/>
                <a:gd name="T14" fmla="*/ 7 w 356"/>
                <a:gd name="T15" fmla="*/ 716 h 736"/>
                <a:gd name="T16" fmla="*/ 4 w 356"/>
                <a:gd name="T17" fmla="*/ 709 h 736"/>
                <a:gd name="T18" fmla="*/ 2 w 356"/>
                <a:gd name="T19" fmla="*/ 701 h 736"/>
                <a:gd name="T20" fmla="*/ 0 w 356"/>
                <a:gd name="T21" fmla="*/ 694 h 736"/>
                <a:gd name="T22" fmla="*/ 2 w 356"/>
                <a:gd name="T23" fmla="*/ 685 h 736"/>
                <a:gd name="T24" fmla="*/ 4 w 356"/>
                <a:gd name="T25" fmla="*/ 677 h 736"/>
                <a:gd name="T26" fmla="*/ 275 w 356"/>
                <a:gd name="T27" fmla="*/ 27 h 736"/>
                <a:gd name="T28" fmla="*/ 275 w 356"/>
                <a:gd name="T29" fmla="*/ 27 h 736"/>
                <a:gd name="T30" fmla="*/ 280 w 356"/>
                <a:gd name="T31" fmla="*/ 19 h 736"/>
                <a:gd name="T32" fmla="*/ 284 w 356"/>
                <a:gd name="T33" fmla="*/ 13 h 736"/>
                <a:gd name="T34" fmla="*/ 291 w 356"/>
                <a:gd name="T35" fmla="*/ 7 h 736"/>
                <a:gd name="T36" fmla="*/ 298 w 356"/>
                <a:gd name="T37" fmla="*/ 5 h 736"/>
                <a:gd name="T38" fmla="*/ 305 w 356"/>
                <a:gd name="T39" fmla="*/ 2 h 736"/>
                <a:gd name="T40" fmla="*/ 314 w 356"/>
                <a:gd name="T41" fmla="*/ 0 h 736"/>
                <a:gd name="T42" fmla="*/ 322 w 356"/>
                <a:gd name="T43" fmla="*/ 2 h 736"/>
                <a:gd name="T44" fmla="*/ 330 w 356"/>
                <a:gd name="T45" fmla="*/ 5 h 736"/>
                <a:gd name="T46" fmla="*/ 330 w 356"/>
                <a:gd name="T47" fmla="*/ 5 h 736"/>
                <a:gd name="T48" fmla="*/ 338 w 356"/>
                <a:gd name="T49" fmla="*/ 9 h 736"/>
                <a:gd name="T50" fmla="*/ 345 w 356"/>
                <a:gd name="T51" fmla="*/ 13 h 736"/>
                <a:gd name="T52" fmla="*/ 349 w 356"/>
                <a:gd name="T53" fmla="*/ 20 h 736"/>
                <a:gd name="T54" fmla="*/ 353 w 356"/>
                <a:gd name="T55" fmla="*/ 27 h 736"/>
                <a:gd name="T56" fmla="*/ 356 w 356"/>
                <a:gd name="T57" fmla="*/ 34 h 736"/>
                <a:gd name="T58" fmla="*/ 356 w 356"/>
                <a:gd name="T59" fmla="*/ 43 h 736"/>
                <a:gd name="T60" fmla="*/ 356 w 356"/>
                <a:gd name="T61" fmla="*/ 51 h 736"/>
                <a:gd name="T62" fmla="*/ 353 w 356"/>
                <a:gd name="T63" fmla="*/ 60 h 736"/>
                <a:gd name="T64" fmla="*/ 82 w 356"/>
                <a:gd name="T65" fmla="*/ 709 h 736"/>
                <a:gd name="T66" fmla="*/ 82 w 356"/>
                <a:gd name="T67" fmla="*/ 709 h 736"/>
                <a:gd name="T68" fmla="*/ 79 w 356"/>
                <a:gd name="T69" fmla="*/ 715 h 736"/>
                <a:gd name="T70" fmla="*/ 75 w 356"/>
                <a:gd name="T71" fmla="*/ 721 h 736"/>
                <a:gd name="T72" fmla="*/ 71 w 356"/>
                <a:gd name="T73" fmla="*/ 725 h 736"/>
                <a:gd name="T74" fmla="*/ 66 w 356"/>
                <a:gd name="T75" fmla="*/ 729 h 736"/>
                <a:gd name="T76" fmla="*/ 61 w 356"/>
                <a:gd name="T77" fmla="*/ 732 h 736"/>
                <a:gd name="T78" fmla="*/ 55 w 356"/>
                <a:gd name="T79" fmla="*/ 733 h 736"/>
                <a:gd name="T80" fmla="*/ 50 w 356"/>
                <a:gd name="T81" fmla="*/ 735 h 736"/>
                <a:gd name="T82" fmla="*/ 42 w 356"/>
                <a:gd name="T83" fmla="*/ 736 h 736"/>
                <a:gd name="T84" fmla="*/ 42 w 356"/>
                <a:gd name="T85" fmla="*/ 73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6" h="736">
                  <a:moveTo>
                    <a:pt x="42" y="736"/>
                  </a:moveTo>
                  <a:lnTo>
                    <a:pt x="42" y="736"/>
                  </a:lnTo>
                  <a:lnTo>
                    <a:pt x="35" y="735"/>
                  </a:lnTo>
                  <a:lnTo>
                    <a:pt x="27" y="732"/>
                  </a:lnTo>
                  <a:lnTo>
                    <a:pt x="27" y="732"/>
                  </a:lnTo>
                  <a:lnTo>
                    <a:pt x="18" y="728"/>
                  </a:lnTo>
                  <a:lnTo>
                    <a:pt x="13" y="723"/>
                  </a:lnTo>
                  <a:lnTo>
                    <a:pt x="7" y="716"/>
                  </a:lnTo>
                  <a:lnTo>
                    <a:pt x="4" y="709"/>
                  </a:lnTo>
                  <a:lnTo>
                    <a:pt x="2" y="701"/>
                  </a:lnTo>
                  <a:lnTo>
                    <a:pt x="0" y="694"/>
                  </a:lnTo>
                  <a:lnTo>
                    <a:pt x="2" y="685"/>
                  </a:lnTo>
                  <a:lnTo>
                    <a:pt x="4" y="677"/>
                  </a:lnTo>
                  <a:lnTo>
                    <a:pt x="275" y="27"/>
                  </a:lnTo>
                  <a:lnTo>
                    <a:pt x="275" y="27"/>
                  </a:lnTo>
                  <a:lnTo>
                    <a:pt x="280" y="19"/>
                  </a:lnTo>
                  <a:lnTo>
                    <a:pt x="284" y="13"/>
                  </a:lnTo>
                  <a:lnTo>
                    <a:pt x="291" y="7"/>
                  </a:lnTo>
                  <a:lnTo>
                    <a:pt x="298" y="5"/>
                  </a:lnTo>
                  <a:lnTo>
                    <a:pt x="305" y="2"/>
                  </a:lnTo>
                  <a:lnTo>
                    <a:pt x="314" y="0"/>
                  </a:lnTo>
                  <a:lnTo>
                    <a:pt x="322" y="2"/>
                  </a:lnTo>
                  <a:lnTo>
                    <a:pt x="330" y="5"/>
                  </a:lnTo>
                  <a:lnTo>
                    <a:pt x="330" y="5"/>
                  </a:lnTo>
                  <a:lnTo>
                    <a:pt x="338" y="9"/>
                  </a:lnTo>
                  <a:lnTo>
                    <a:pt x="345" y="13"/>
                  </a:lnTo>
                  <a:lnTo>
                    <a:pt x="349" y="20"/>
                  </a:lnTo>
                  <a:lnTo>
                    <a:pt x="353" y="27"/>
                  </a:lnTo>
                  <a:lnTo>
                    <a:pt x="356" y="34"/>
                  </a:lnTo>
                  <a:lnTo>
                    <a:pt x="356" y="43"/>
                  </a:lnTo>
                  <a:lnTo>
                    <a:pt x="356" y="51"/>
                  </a:lnTo>
                  <a:lnTo>
                    <a:pt x="353" y="60"/>
                  </a:lnTo>
                  <a:lnTo>
                    <a:pt x="82" y="709"/>
                  </a:lnTo>
                  <a:lnTo>
                    <a:pt x="82" y="709"/>
                  </a:lnTo>
                  <a:lnTo>
                    <a:pt x="79" y="715"/>
                  </a:lnTo>
                  <a:lnTo>
                    <a:pt x="75" y="721"/>
                  </a:lnTo>
                  <a:lnTo>
                    <a:pt x="71" y="725"/>
                  </a:lnTo>
                  <a:lnTo>
                    <a:pt x="66" y="729"/>
                  </a:lnTo>
                  <a:lnTo>
                    <a:pt x="61" y="732"/>
                  </a:lnTo>
                  <a:lnTo>
                    <a:pt x="55" y="733"/>
                  </a:lnTo>
                  <a:lnTo>
                    <a:pt x="50" y="735"/>
                  </a:lnTo>
                  <a:lnTo>
                    <a:pt x="42" y="736"/>
                  </a:lnTo>
                  <a:lnTo>
                    <a:pt x="42" y="7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4" name="Freeform 23">
              <a:extLst>
                <a:ext uri="{FF2B5EF4-FFF2-40B4-BE49-F238E27FC236}">
                  <a16:creationId xmlns:a16="http://schemas.microsoft.com/office/drawing/2014/main" id="{041FABCF-A617-40A9-9E1E-3E2067A482BE}"/>
                </a:ext>
              </a:extLst>
            </p:cNvPr>
            <p:cNvSpPr>
              <a:spLocks/>
            </p:cNvSpPr>
            <p:nvPr/>
          </p:nvSpPr>
          <p:spPr bwMode="auto">
            <a:xfrm>
              <a:off x="3667125" y="2039938"/>
              <a:ext cx="617538" cy="295275"/>
            </a:xfrm>
            <a:custGeom>
              <a:avLst/>
              <a:gdLst>
                <a:gd name="T0" fmla="*/ 347 w 389"/>
                <a:gd name="T1" fmla="*/ 186 h 186"/>
                <a:gd name="T2" fmla="*/ 347 w 389"/>
                <a:gd name="T3" fmla="*/ 186 h 186"/>
                <a:gd name="T4" fmla="*/ 341 w 389"/>
                <a:gd name="T5" fmla="*/ 185 h 186"/>
                <a:gd name="T6" fmla="*/ 334 w 389"/>
                <a:gd name="T7" fmla="*/ 183 h 186"/>
                <a:gd name="T8" fmla="*/ 28 w 389"/>
                <a:gd name="T9" fmla="*/ 82 h 186"/>
                <a:gd name="T10" fmla="*/ 28 w 389"/>
                <a:gd name="T11" fmla="*/ 82 h 186"/>
                <a:gd name="T12" fmla="*/ 19 w 389"/>
                <a:gd name="T13" fmla="*/ 79 h 186"/>
                <a:gd name="T14" fmla="*/ 14 w 389"/>
                <a:gd name="T15" fmla="*/ 74 h 186"/>
                <a:gd name="T16" fmla="*/ 8 w 389"/>
                <a:gd name="T17" fmla="*/ 67 h 186"/>
                <a:gd name="T18" fmla="*/ 4 w 389"/>
                <a:gd name="T19" fmla="*/ 60 h 186"/>
                <a:gd name="T20" fmla="*/ 1 w 389"/>
                <a:gd name="T21" fmla="*/ 53 h 186"/>
                <a:gd name="T22" fmla="*/ 0 w 389"/>
                <a:gd name="T23" fmla="*/ 45 h 186"/>
                <a:gd name="T24" fmla="*/ 0 w 389"/>
                <a:gd name="T25" fmla="*/ 36 h 186"/>
                <a:gd name="T26" fmla="*/ 1 w 389"/>
                <a:gd name="T27" fmla="*/ 29 h 186"/>
                <a:gd name="T28" fmla="*/ 1 w 389"/>
                <a:gd name="T29" fmla="*/ 29 h 186"/>
                <a:gd name="T30" fmla="*/ 4 w 389"/>
                <a:gd name="T31" fmla="*/ 21 h 186"/>
                <a:gd name="T32" fmla="*/ 10 w 389"/>
                <a:gd name="T33" fmla="*/ 14 h 186"/>
                <a:gd name="T34" fmla="*/ 15 w 389"/>
                <a:gd name="T35" fmla="*/ 8 h 186"/>
                <a:gd name="T36" fmla="*/ 22 w 389"/>
                <a:gd name="T37" fmla="*/ 4 h 186"/>
                <a:gd name="T38" fmla="*/ 29 w 389"/>
                <a:gd name="T39" fmla="*/ 1 h 186"/>
                <a:gd name="T40" fmla="*/ 38 w 389"/>
                <a:gd name="T41" fmla="*/ 0 h 186"/>
                <a:gd name="T42" fmla="*/ 46 w 389"/>
                <a:gd name="T43" fmla="*/ 0 h 186"/>
                <a:gd name="T44" fmla="*/ 55 w 389"/>
                <a:gd name="T45" fmla="*/ 2 h 186"/>
                <a:gd name="T46" fmla="*/ 361 w 389"/>
                <a:gd name="T47" fmla="*/ 103 h 186"/>
                <a:gd name="T48" fmla="*/ 361 w 389"/>
                <a:gd name="T49" fmla="*/ 103 h 186"/>
                <a:gd name="T50" fmla="*/ 368 w 389"/>
                <a:gd name="T51" fmla="*/ 107 h 186"/>
                <a:gd name="T52" fmla="*/ 375 w 389"/>
                <a:gd name="T53" fmla="*/ 111 h 186"/>
                <a:gd name="T54" fmla="*/ 381 w 389"/>
                <a:gd name="T55" fmla="*/ 118 h 186"/>
                <a:gd name="T56" fmla="*/ 385 w 389"/>
                <a:gd name="T57" fmla="*/ 124 h 186"/>
                <a:gd name="T58" fmla="*/ 388 w 389"/>
                <a:gd name="T59" fmla="*/ 132 h 186"/>
                <a:gd name="T60" fmla="*/ 389 w 389"/>
                <a:gd name="T61" fmla="*/ 139 h 186"/>
                <a:gd name="T62" fmla="*/ 389 w 389"/>
                <a:gd name="T63" fmla="*/ 148 h 186"/>
                <a:gd name="T64" fmla="*/ 388 w 389"/>
                <a:gd name="T65" fmla="*/ 156 h 186"/>
                <a:gd name="T66" fmla="*/ 388 w 389"/>
                <a:gd name="T67" fmla="*/ 156 h 186"/>
                <a:gd name="T68" fmla="*/ 385 w 389"/>
                <a:gd name="T69" fmla="*/ 163 h 186"/>
                <a:gd name="T70" fmla="*/ 381 w 389"/>
                <a:gd name="T71" fmla="*/ 169 h 186"/>
                <a:gd name="T72" fmla="*/ 377 w 389"/>
                <a:gd name="T73" fmla="*/ 173 h 186"/>
                <a:gd name="T74" fmla="*/ 372 w 389"/>
                <a:gd name="T75" fmla="*/ 178 h 186"/>
                <a:gd name="T76" fmla="*/ 367 w 389"/>
                <a:gd name="T77" fmla="*/ 182 h 186"/>
                <a:gd name="T78" fmla="*/ 361 w 389"/>
                <a:gd name="T79" fmla="*/ 183 h 186"/>
                <a:gd name="T80" fmla="*/ 354 w 389"/>
                <a:gd name="T81" fmla="*/ 186 h 186"/>
                <a:gd name="T82" fmla="*/ 347 w 389"/>
                <a:gd name="T83" fmla="*/ 186 h 186"/>
                <a:gd name="T84" fmla="*/ 347 w 389"/>
                <a:gd name="T85"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9" h="186">
                  <a:moveTo>
                    <a:pt x="347" y="186"/>
                  </a:moveTo>
                  <a:lnTo>
                    <a:pt x="347" y="186"/>
                  </a:lnTo>
                  <a:lnTo>
                    <a:pt x="341" y="185"/>
                  </a:lnTo>
                  <a:lnTo>
                    <a:pt x="334" y="183"/>
                  </a:lnTo>
                  <a:lnTo>
                    <a:pt x="28" y="82"/>
                  </a:lnTo>
                  <a:lnTo>
                    <a:pt x="28" y="82"/>
                  </a:lnTo>
                  <a:lnTo>
                    <a:pt x="19" y="79"/>
                  </a:lnTo>
                  <a:lnTo>
                    <a:pt x="14" y="74"/>
                  </a:lnTo>
                  <a:lnTo>
                    <a:pt x="8" y="67"/>
                  </a:lnTo>
                  <a:lnTo>
                    <a:pt x="4" y="60"/>
                  </a:lnTo>
                  <a:lnTo>
                    <a:pt x="1" y="53"/>
                  </a:lnTo>
                  <a:lnTo>
                    <a:pt x="0" y="45"/>
                  </a:lnTo>
                  <a:lnTo>
                    <a:pt x="0" y="36"/>
                  </a:lnTo>
                  <a:lnTo>
                    <a:pt x="1" y="29"/>
                  </a:lnTo>
                  <a:lnTo>
                    <a:pt x="1" y="29"/>
                  </a:lnTo>
                  <a:lnTo>
                    <a:pt x="4" y="21"/>
                  </a:lnTo>
                  <a:lnTo>
                    <a:pt x="10" y="14"/>
                  </a:lnTo>
                  <a:lnTo>
                    <a:pt x="15" y="8"/>
                  </a:lnTo>
                  <a:lnTo>
                    <a:pt x="22" y="4"/>
                  </a:lnTo>
                  <a:lnTo>
                    <a:pt x="29" y="1"/>
                  </a:lnTo>
                  <a:lnTo>
                    <a:pt x="38" y="0"/>
                  </a:lnTo>
                  <a:lnTo>
                    <a:pt x="46" y="0"/>
                  </a:lnTo>
                  <a:lnTo>
                    <a:pt x="55" y="2"/>
                  </a:lnTo>
                  <a:lnTo>
                    <a:pt x="361" y="103"/>
                  </a:lnTo>
                  <a:lnTo>
                    <a:pt x="361" y="103"/>
                  </a:lnTo>
                  <a:lnTo>
                    <a:pt x="368" y="107"/>
                  </a:lnTo>
                  <a:lnTo>
                    <a:pt x="375" y="111"/>
                  </a:lnTo>
                  <a:lnTo>
                    <a:pt x="381" y="118"/>
                  </a:lnTo>
                  <a:lnTo>
                    <a:pt x="385" y="124"/>
                  </a:lnTo>
                  <a:lnTo>
                    <a:pt x="388" y="132"/>
                  </a:lnTo>
                  <a:lnTo>
                    <a:pt x="389" y="139"/>
                  </a:lnTo>
                  <a:lnTo>
                    <a:pt x="389" y="148"/>
                  </a:lnTo>
                  <a:lnTo>
                    <a:pt x="388" y="156"/>
                  </a:lnTo>
                  <a:lnTo>
                    <a:pt x="388" y="156"/>
                  </a:lnTo>
                  <a:lnTo>
                    <a:pt x="385" y="163"/>
                  </a:lnTo>
                  <a:lnTo>
                    <a:pt x="381" y="169"/>
                  </a:lnTo>
                  <a:lnTo>
                    <a:pt x="377" y="173"/>
                  </a:lnTo>
                  <a:lnTo>
                    <a:pt x="372" y="178"/>
                  </a:lnTo>
                  <a:lnTo>
                    <a:pt x="367" y="182"/>
                  </a:lnTo>
                  <a:lnTo>
                    <a:pt x="361" y="183"/>
                  </a:lnTo>
                  <a:lnTo>
                    <a:pt x="354" y="186"/>
                  </a:lnTo>
                  <a:lnTo>
                    <a:pt x="347" y="186"/>
                  </a:lnTo>
                  <a:lnTo>
                    <a:pt x="347" y="18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5" name="Freeform 24">
              <a:extLst>
                <a:ext uri="{FF2B5EF4-FFF2-40B4-BE49-F238E27FC236}">
                  <a16:creationId xmlns:a16="http://schemas.microsoft.com/office/drawing/2014/main" id="{AE9B6D63-132D-4557-8288-47DED2509AA1}"/>
                </a:ext>
              </a:extLst>
            </p:cNvPr>
            <p:cNvSpPr>
              <a:spLocks/>
            </p:cNvSpPr>
            <p:nvPr/>
          </p:nvSpPr>
          <p:spPr bwMode="auto">
            <a:xfrm>
              <a:off x="3617913" y="4441825"/>
              <a:ext cx="180975" cy="200025"/>
            </a:xfrm>
            <a:custGeom>
              <a:avLst/>
              <a:gdLst>
                <a:gd name="T0" fmla="*/ 72 w 114"/>
                <a:gd name="T1" fmla="*/ 126 h 126"/>
                <a:gd name="T2" fmla="*/ 72 w 114"/>
                <a:gd name="T3" fmla="*/ 126 h 126"/>
                <a:gd name="T4" fmla="*/ 63 w 114"/>
                <a:gd name="T5" fmla="*/ 126 h 126"/>
                <a:gd name="T6" fmla="*/ 53 w 114"/>
                <a:gd name="T7" fmla="*/ 122 h 126"/>
                <a:gd name="T8" fmla="*/ 45 w 114"/>
                <a:gd name="T9" fmla="*/ 118 h 126"/>
                <a:gd name="T10" fmla="*/ 38 w 114"/>
                <a:gd name="T11" fmla="*/ 109 h 126"/>
                <a:gd name="T12" fmla="*/ 8 w 114"/>
                <a:gd name="T13" fmla="*/ 68 h 126"/>
                <a:gd name="T14" fmla="*/ 8 w 114"/>
                <a:gd name="T15" fmla="*/ 68 h 126"/>
                <a:gd name="T16" fmla="*/ 2 w 114"/>
                <a:gd name="T17" fmla="*/ 61 h 126"/>
                <a:gd name="T18" fmla="*/ 0 w 114"/>
                <a:gd name="T19" fmla="*/ 53 h 126"/>
                <a:gd name="T20" fmla="*/ 0 w 114"/>
                <a:gd name="T21" fmla="*/ 44 h 126"/>
                <a:gd name="T22" fmla="*/ 0 w 114"/>
                <a:gd name="T23" fmla="*/ 37 h 126"/>
                <a:gd name="T24" fmla="*/ 1 w 114"/>
                <a:gd name="T25" fmla="*/ 29 h 126"/>
                <a:gd name="T26" fmla="*/ 5 w 114"/>
                <a:gd name="T27" fmla="*/ 22 h 126"/>
                <a:gd name="T28" fmla="*/ 9 w 114"/>
                <a:gd name="T29" fmla="*/ 14 h 126"/>
                <a:gd name="T30" fmla="*/ 17 w 114"/>
                <a:gd name="T31" fmla="*/ 9 h 126"/>
                <a:gd name="T32" fmla="*/ 17 w 114"/>
                <a:gd name="T33" fmla="*/ 9 h 126"/>
                <a:gd name="T34" fmla="*/ 24 w 114"/>
                <a:gd name="T35" fmla="*/ 5 h 126"/>
                <a:gd name="T36" fmla="*/ 31 w 114"/>
                <a:gd name="T37" fmla="*/ 2 h 126"/>
                <a:gd name="T38" fmla="*/ 39 w 114"/>
                <a:gd name="T39" fmla="*/ 0 h 126"/>
                <a:gd name="T40" fmla="*/ 48 w 114"/>
                <a:gd name="T41" fmla="*/ 0 h 126"/>
                <a:gd name="T42" fmla="*/ 56 w 114"/>
                <a:gd name="T43" fmla="*/ 3 h 126"/>
                <a:gd name="T44" fmla="*/ 63 w 114"/>
                <a:gd name="T45" fmla="*/ 6 h 126"/>
                <a:gd name="T46" fmla="*/ 70 w 114"/>
                <a:gd name="T47" fmla="*/ 12 h 126"/>
                <a:gd name="T48" fmla="*/ 76 w 114"/>
                <a:gd name="T49" fmla="*/ 17 h 126"/>
                <a:gd name="T50" fmla="*/ 107 w 114"/>
                <a:gd name="T51" fmla="*/ 60 h 126"/>
                <a:gd name="T52" fmla="*/ 107 w 114"/>
                <a:gd name="T53" fmla="*/ 60 h 126"/>
                <a:gd name="T54" fmla="*/ 111 w 114"/>
                <a:gd name="T55" fmla="*/ 67 h 126"/>
                <a:gd name="T56" fmla="*/ 114 w 114"/>
                <a:gd name="T57" fmla="*/ 74 h 126"/>
                <a:gd name="T58" fmla="*/ 114 w 114"/>
                <a:gd name="T59" fmla="*/ 82 h 126"/>
                <a:gd name="T60" fmla="*/ 114 w 114"/>
                <a:gd name="T61" fmla="*/ 91 h 126"/>
                <a:gd name="T62" fmla="*/ 113 w 114"/>
                <a:gd name="T63" fmla="*/ 98 h 126"/>
                <a:gd name="T64" fmla="*/ 108 w 114"/>
                <a:gd name="T65" fmla="*/ 106 h 126"/>
                <a:gd name="T66" fmla="*/ 104 w 114"/>
                <a:gd name="T67" fmla="*/ 112 h 126"/>
                <a:gd name="T68" fmla="*/ 97 w 114"/>
                <a:gd name="T69" fmla="*/ 119 h 126"/>
                <a:gd name="T70" fmla="*/ 97 w 114"/>
                <a:gd name="T71" fmla="*/ 119 h 126"/>
                <a:gd name="T72" fmla="*/ 91 w 114"/>
                <a:gd name="T73" fmla="*/ 122 h 126"/>
                <a:gd name="T74" fmla="*/ 86 w 114"/>
                <a:gd name="T75" fmla="*/ 125 h 126"/>
                <a:gd name="T76" fmla="*/ 79 w 114"/>
                <a:gd name="T77" fmla="*/ 126 h 126"/>
                <a:gd name="T78" fmla="*/ 72 w 114"/>
                <a:gd name="T79" fmla="*/ 126 h 126"/>
                <a:gd name="T80" fmla="*/ 72 w 114"/>
                <a:gd name="T8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 h="126">
                  <a:moveTo>
                    <a:pt x="72" y="126"/>
                  </a:moveTo>
                  <a:lnTo>
                    <a:pt x="72" y="126"/>
                  </a:lnTo>
                  <a:lnTo>
                    <a:pt x="63" y="126"/>
                  </a:lnTo>
                  <a:lnTo>
                    <a:pt x="53" y="122"/>
                  </a:lnTo>
                  <a:lnTo>
                    <a:pt x="45" y="118"/>
                  </a:lnTo>
                  <a:lnTo>
                    <a:pt x="38" y="109"/>
                  </a:lnTo>
                  <a:lnTo>
                    <a:pt x="8" y="68"/>
                  </a:lnTo>
                  <a:lnTo>
                    <a:pt x="8" y="68"/>
                  </a:lnTo>
                  <a:lnTo>
                    <a:pt x="2" y="61"/>
                  </a:lnTo>
                  <a:lnTo>
                    <a:pt x="0" y="53"/>
                  </a:lnTo>
                  <a:lnTo>
                    <a:pt x="0" y="44"/>
                  </a:lnTo>
                  <a:lnTo>
                    <a:pt x="0" y="37"/>
                  </a:lnTo>
                  <a:lnTo>
                    <a:pt x="1" y="29"/>
                  </a:lnTo>
                  <a:lnTo>
                    <a:pt x="5" y="22"/>
                  </a:lnTo>
                  <a:lnTo>
                    <a:pt x="9" y="14"/>
                  </a:lnTo>
                  <a:lnTo>
                    <a:pt x="17" y="9"/>
                  </a:lnTo>
                  <a:lnTo>
                    <a:pt x="17" y="9"/>
                  </a:lnTo>
                  <a:lnTo>
                    <a:pt x="24" y="5"/>
                  </a:lnTo>
                  <a:lnTo>
                    <a:pt x="31" y="2"/>
                  </a:lnTo>
                  <a:lnTo>
                    <a:pt x="39" y="0"/>
                  </a:lnTo>
                  <a:lnTo>
                    <a:pt x="48" y="0"/>
                  </a:lnTo>
                  <a:lnTo>
                    <a:pt x="56" y="3"/>
                  </a:lnTo>
                  <a:lnTo>
                    <a:pt x="63" y="6"/>
                  </a:lnTo>
                  <a:lnTo>
                    <a:pt x="70" y="12"/>
                  </a:lnTo>
                  <a:lnTo>
                    <a:pt x="76" y="17"/>
                  </a:lnTo>
                  <a:lnTo>
                    <a:pt x="107" y="60"/>
                  </a:lnTo>
                  <a:lnTo>
                    <a:pt x="107" y="60"/>
                  </a:lnTo>
                  <a:lnTo>
                    <a:pt x="111" y="67"/>
                  </a:lnTo>
                  <a:lnTo>
                    <a:pt x="114" y="74"/>
                  </a:lnTo>
                  <a:lnTo>
                    <a:pt x="114" y="82"/>
                  </a:lnTo>
                  <a:lnTo>
                    <a:pt x="114" y="91"/>
                  </a:lnTo>
                  <a:lnTo>
                    <a:pt x="113" y="98"/>
                  </a:lnTo>
                  <a:lnTo>
                    <a:pt x="108" y="106"/>
                  </a:lnTo>
                  <a:lnTo>
                    <a:pt x="104" y="112"/>
                  </a:lnTo>
                  <a:lnTo>
                    <a:pt x="97" y="119"/>
                  </a:lnTo>
                  <a:lnTo>
                    <a:pt x="97" y="119"/>
                  </a:lnTo>
                  <a:lnTo>
                    <a:pt x="91" y="122"/>
                  </a:lnTo>
                  <a:lnTo>
                    <a:pt x="86" y="125"/>
                  </a:lnTo>
                  <a:lnTo>
                    <a:pt x="79" y="126"/>
                  </a:lnTo>
                  <a:lnTo>
                    <a:pt x="72" y="126"/>
                  </a:lnTo>
                  <a:lnTo>
                    <a:pt x="72" y="12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6" name="Freeform 25">
              <a:extLst>
                <a:ext uri="{FF2B5EF4-FFF2-40B4-BE49-F238E27FC236}">
                  <a16:creationId xmlns:a16="http://schemas.microsoft.com/office/drawing/2014/main" id="{36EBAE09-845D-4716-91EA-77DA22C224DA}"/>
                </a:ext>
              </a:extLst>
            </p:cNvPr>
            <p:cNvSpPr>
              <a:spLocks/>
            </p:cNvSpPr>
            <p:nvPr/>
          </p:nvSpPr>
          <p:spPr bwMode="auto">
            <a:xfrm>
              <a:off x="2551113" y="3048000"/>
              <a:ext cx="1008063" cy="1271588"/>
            </a:xfrm>
            <a:custGeom>
              <a:avLst/>
              <a:gdLst>
                <a:gd name="T0" fmla="*/ 593 w 635"/>
                <a:gd name="T1" fmla="*/ 801 h 801"/>
                <a:gd name="T2" fmla="*/ 593 w 635"/>
                <a:gd name="T3" fmla="*/ 801 h 801"/>
                <a:gd name="T4" fmla="*/ 584 w 635"/>
                <a:gd name="T5" fmla="*/ 799 h 801"/>
                <a:gd name="T6" fmla="*/ 574 w 635"/>
                <a:gd name="T7" fmla="*/ 796 h 801"/>
                <a:gd name="T8" fmla="*/ 566 w 635"/>
                <a:gd name="T9" fmla="*/ 791 h 801"/>
                <a:gd name="T10" fmla="*/ 559 w 635"/>
                <a:gd name="T11" fmla="*/ 784 h 801"/>
                <a:gd name="T12" fmla="*/ 8 w 635"/>
                <a:gd name="T13" fmla="*/ 68 h 801"/>
                <a:gd name="T14" fmla="*/ 8 w 635"/>
                <a:gd name="T15" fmla="*/ 68 h 801"/>
                <a:gd name="T16" fmla="*/ 4 w 635"/>
                <a:gd name="T17" fmla="*/ 61 h 801"/>
                <a:gd name="T18" fmla="*/ 1 w 635"/>
                <a:gd name="T19" fmla="*/ 52 h 801"/>
                <a:gd name="T20" fmla="*/ 0 w 635"/>
                <a:gd name="T21" fmla="*/ 45 h 801"/>
                <a:gd name="T22" fmla="*/ 0 w 635"/>
                <a:gd name="T23" fmla="*/ 37 h 801"/>
                <a:gd name="T24" fmla="*/ 1 w 635"/>
                <a:gd name="T25" fmla="*/ 28 h 801"/>
                <a:gd name="T26" fmla="*/ 4 w 635"/>
                <a:gd name="T27" fmla="*/ 21 h 801"/>
                <a:gd name="T28" fmla="*/ 9 w 635"/>
                <a:gd name="T29" fmla="*/ 14 h 801"/>
                <a:gd name="T30" fmla="*/ 15 w 635"/>
                <a:gd name="T31" fmla="*/ 9 h 801"/>
                <a:gd name="T32" fmla="*/ 15 w 635"/>
                <a:gd name="T33" fmla="*/ 9 h 801"/>
                <a:gd name="T34" fmla="*/ 22 w 635"/>
                <a:gd name="T35" fmla="*/ 4 h 801"/>
                <a:gd name="T36" fmla="*/ 31 w 635"/>
                <a:gd name="T37" fmla="*/ 1 h 801"/>
                <a:gd name="T38" fmla="*/ 39 w 635"/>
                <a:gd name="T39" fmla="*/ 0 h 801"/>
                <a:gd name="T40" fmla="*/ 46 w 635"/>
                <a:gd name="T41" fmla="*/ 0 h 801"/>
                <a:gd name="T42" fmla="*/ 55 w 635"/>
                <a:gd name="T43" fmla="*/ 1 h 801"/>
                <a:gd name="T44" fmla="*/ 62 w 635"/>
                <a:gd name="T45" fmla="*/ 6 h 801"/>
                <a:gd name="T46" fmla="*/ 69 w 635"/>
                <a:gd name="T47" fmla="*/ 10 h 801"/>
                <a:gd name="T48" fmla="*/ 74 w 635"/>
                <a:gd name="T49" fmla="*/ 16 h 801"/>
                <a:gd name="T50" fmla="*/ 626 w 635"/>
                <a:gd name="T51" fmla="*/ 733 h 801"/>
                <a:gd name="T52" fmla="*/ 626 w 635"/>
                <a:gd name="T53" fmla="*/ 733 h 801"/>
                <a:gd name="T54" fmla="*/ 631 w 635"/>
                <a:gd name="T55" fmla="*/ 740 h 801"/>
                <a:gd name="T56" fmla="*/ 633 w 635"/>
                <a:gd name="T57" fmla="*/ 747 h 801"/>
                <a:gd name="T58" fmla="*/ 635 w 635"/>
                <a:gd name="T59" fmla="*/ 755 h 801"/>
                <a:gd name="T60" fmla="*/ 635 w 635"/>
                <a:gd name="T61" fmla="*/ 764 h 801"/>
                <a:gd name="T62" fmla="*/ 633 w 635"/>
                <a:gd name="T63" fmla="*/ 771 h 801"/>
                <a:gd name="T64" fmla="*/ 629 w 635"/>
                <a:gd name="T65" fmla="*/ 779 h 801"/>
                <a:gd name="T66" fmla="*/ 625 w 635"/>
                <a:gd name="T67" fmla="*/ 787 h 801"/>
                <a:gd name="T68" fmla="*/ 618 w 635"/>
                <a:gd name="T69" fmla="*/ 792 h 801"/>
                <a:gd name="T70" fmla="*/ 618 w 635"/>
                <a:gd name="T71" fmla="*/ 792 h 801"/>
                <a:gd name="T72" fmla="*/ 612 w 635"/>
                <a:gd name="T73" fmla="*/ 795 h 801"/>
                <a:gd name="T74" fmla="*/ 607 w 635"/>
                <a:gd name="T75" fmla="*/ 798 h 801"/>
                <a:gd name="T76" fmla="*/ 600 w 635"/>
                <a:gd name="T77" fmla="*/ 801 h 801"/>
                <a:gd name="T78" fmla="*/ 593 w 635"/>
                <a:gd name="T79" fmla="*/ 801 h 801"/>
                <a:gd name="T80" fmla="*/ 593 w 635"/>
                <a:gd name="T81" fmla="*/ 801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5" h="801">
                  <a:moveTo>
                    <a:pt x="593" y="801"/>
                  </a:moveTo>
                  <a:lnTo>
                    <a:pt x="593" y="801"/>
                  </a:lnTo>
                  <a:lnTo>
                    <a:pt x="584" y="799"/>
                  </a:lnTo>
                  <a:lnTo>
                    <a:pt x="574" y="796"/>
                  </a:lnTo>
                  <a:lnTo>
                    <a:pt x="566" y="791"/>
                  </a:lnTo>
                  <a:lnTo>
                    <a:pt x="559" y="784"/>
                  </a:lnTo>
                  <a:lnTo>
                    <a:pt x="8" y="68"/>
                  </a:lnTo>
                  <a:lnTo>
                    <a:pt x="8" y="68"/>
                  </a:lnTo>
                  <a:lnTo>
                    <a:pt x="4" y="61"/>
                  </a:lnTo>
                  <a:lnTo>
                    <a:pt x="1" y="52"/>
                  </a:lnTo>
                  <a:lnTo>
                    <a:pt x="0" y="45"/>
                  </a:lnTo>
                  <a:lnTo>
                    <a:pt x="0" y="37"/>
                  </a:lnTo>
                  <a:lnTo>
                    <a:pt x="1" y="28"/>
                  </a:lnTo>
                  <a:lnTo>
                    <a:pt x="4" y="21"/>
                  </a:lnTo>
                  <a:lnTo>
                    <a:pt x="9" y="14"/>
                  </a:lnTo>
                  <a:lnTo>
                    <a:pt x="15" y="9"/>
                  </a:lnTo>
                  <a:lnTo>
                    <a:pt x="15" y="9"/>
                  </a:lnTo>
                  <a:lnTo>
                    <a:pt x="22" y="4"/>
                  </a:lnTo>
                  <a:lnTo>
                    <a:pt x="31" y="1"/>
                  </a:lnTo>
                  <a:lnTo>
                    <a:pt x="39" y="0"/>
                  </a:lnTo>
                  <a:lnTo>
                    <a:pt x="46" y="0"/>
                  </a:lnTo>
                  <a:lnTo>
                    <a:pt x="55" y="1"/>
                  </a:lnTo>
                  <a:lnTo>
                    <a:pt x="62" y="6"/>
                  </a:lnTo>
                  <a:lnTo>
                    <a:pt x="69" y="10"/>
                  </a:lnTo>
                  <a:lnTo>
                    <a:pt x="74" y="16"/>
                  </a:lnTo>
                  <a:lnTo>
                    <a:pt x="626" y="733"/>
                  </a:lnTo>
                  <a:lnTo>
                    <a:pt x="626" y="733"/>
                  </a:lnTo>
                  <a:lnTo>
                    <a:pt x="631" y="740"/>
                  </a:lnTo>
                  <a:lnTo>
                    <a:pt x="633" y="747"/>
                  </a:lnTo>
                  <a:lnTo>
                    <a:pt x="635" y="755"/>
                  </a:lnTo>
                  <a:lnTo>
                    <a:pt x="635" y="764"/>
                  </a:lnTo>
                  <a:lnTo>
                    <a:pt x="633" y="771"/>
                  </a:lnTo>
                  <a:lnTo>
                    <a:pt x="629" y="779"/>
                  </a:lnTo>
                  <a:lnTo>
                    <a:pt x="625" y="787"/>
                  </a:lnTo>
                  <a:lnTo>
                    <a:pt x="618" y="792"/>
                  </a:lnTo>
                  <a:lnTo>
                    <a:pt x="618" y="792"/>
                  </a:lnTo>
                  <a:lnTo>
                    <a:pt x="612" y="795"/>
                  </a:lnTo>
                  <a:lnTo>
                    <a:pt x="607" y="798"/>
                  </a:lnTo>
                  <a:lnTo>
                    <a:pt x="600" y="801"/>
                  </a:lnTo>
                  <a:lnTo>
                    <a:pt x="593" y="801"/>
                  </a:lnTo>
                  <a:lnTo>
                    <a:pt x="593" y="801"/>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7" name="Freeform 26">
              <a:extLst>
                <a:ext uri="{FF2B5EF4-FFF2-40B4-BE49-F238E27FC236}">
                  <a16:creationId xmlns:a16="http://schemas.microsoft.com/office/drawing/2014/main" id="{9CA16B2B-D67D-4064-B4FE-AA03A8F24CE9}"/>
                </a:ext>
              </a:extLst>
            </p:cNvPr>
            <p:cNvSpPr>
              <a:spLocks/>
            </p:cNvSpPr>
            <p:nvPr/>
          </p:nvSpPr>
          <p:spPr bwMode="auto">
            <a:xfrm>
              <a:off x="3940175" y="3222625"/>
              <a:ext cx="196850" cy="168275"/>
            </a:xfrm>
            <a:custGeom>
              <a:avLst/>
              <a:gdLst>
                <a:gd name="T0" fmla="*/ 82 w 124"/>
                <a:gd name="T1" fmla="*/ 106 h 106"/>
                <a:gd name="T2" fmla="*/ 82 w 124"/>
                <a:gd name="T3" fmla="*/ 106 h 106"/>
                <a:gd name="T4" fmla="*/ 72 w 124"/>
                <a:gd name="T5" fmla="*/ 106 h 106"/>
                <a:gd name="T6" fmla="*/ 62 w 124"/>
                <a:gd name="T7" fmla="*/ 102 h 106"/>
                <a:gd name="T8" fmla="*/ 21 w 124"/>
                <a:gd name="T9" fmla="*/ 79 h 106"/>
                <a:gd name="T10" fmla="*/ 21 w 124"/>
                <a:gd name="T11" fmla="*/ 79 h 106"/>
                <a:gd name="T12" fmla="*/ 14 w 124"/>
                <a:gd name="T13" fmla="*/ 75 h 106"/>
                <a:gd name="T14" fmla="*/ 8 w 124"/>
                <a:gd name="T15" fmla="*/ 68 h 106"/>
                <a:gd name="T16" fmla="*/ 4 w 124"/>
                <a:gd name="T17" fmla="*/ 62 h 106"/>
                <a:gd name="T18" fmla="*/ 1 w 124"/>
                <a:gd name="T19" fmla="*/ 54 h 106"/>
                <a:gd name="T20" fmla="*/ 0 w 124"/>
                <a:gd name="T21" fmla="*/ 47 h 106"/>
                <a:gd name="T22" fmla="*/ 0 w 124"/>
                <a:gd name="T23" fmla="*/ 38 h 106"/>
                <a:gd name="T24" fmla="*/ 1 w 124"/>
                <a:gd name="T25" fmla="*/ 30 h 106"/>
                <a:gd name="T26" fmla="*/ 6 w 124"/>
                <a:gd name="T27" fmla="*/ 21 h 106"/>
                <a:gd name="T28" fmla="*/ 6 w 124"/>
                <a:gd name="T29" fmla="*/ 21 h 106"/>
                <a:gd name="T30" fmla="*/ 10 w 124"/>
                <a:gd name="T31" fmla="*/ 14 h 106"/>
                <a:gd name="T32" fmla="*/ 15 w 124"/>
                <a:gd name="T33" fmla="*/ 9 h 106"/>
                <a:gd name="T34" fmla="*/ 22 w 124"/>
                <a:gd name="T35" fmla="*/ 4 h 106"/>
                <a:gd name="T36" fmla="*/ 31 w 124"/>
                <a:gd name="T37" fmla="*/ 2 h 106"/>
                <a:gd name="T38" fmla="*/ 38 w 124"/>
                <a:gd name="T39" fmla="*/ 0 h 106"/>
                <a:gd name="T40" fmla="*/ 46 w 124"/>
                <a:gd name="T41" fmla="*/ 0 h 106"/>
                <a:gd name="T42" fmla="*/ 55 w 124"/>
                <a:gd name="T43" fmla="*/ 2 h 106"/>
                <a:gd name="T44" fmla="*/ 62 w 124"/>
                <a:gd name="T45" fmla="*/ 6 h 106"/>
                <a:gd name="T46" fmla="*/ 103 w 124"/>
                <a:gd name="T47" fmla="*/ 27 h 106"/>
                <a:gd name="T48" fmla="*/ 103 w 124"/>
                <a:gd name="T49" fmla="*/ 27 h 106"/>
                <a:gd name="T50" fmla="*/ 110 w 124"/>
                <a:gd name="T51" fmla="*/ 33 h 106"/>
                <a:gd name="T52" fmla="*/ 116 w 124"/>
                <a:gd name="T53" fmla="*/ 38 h 106"/>
                <a:gd name="T54" fmla="*/ 120 w 124"/>
                <a:gd name="T55" fmla="*/ 45 h 106"/>
                <a:gd name="T56" fmla="*/ 123 w 124"/>
                <a:gd name="T57" fmla="*/ 52 h 106"/>
                <a:gd name="T58" fmla="*/ 124 w 124"/>
                <a:gd name="T59" fmla="*/ 61 h 106"/>
                <a:gd name="T60" fmla="*/ 124 w 124"/>
                <a:gd name="T61" fmla="*/ 69 h 106"/>
                <a:gd name="T62" fmla="*/ 123 w 124"/>
                <a:gd name="T63" fmla="*/ 76 h 106"/>
                <a:gd name="T64" fmla="*/ 118 w 124"/>
                <a:gd name="T65" fmla="*/ 85 h 106"/>
                <a:gd name="T66" fmla="*/ 118 w 124"/>
                <a:gd name="T67" fmla="*/ 85 h 106"/>
                <a:gd name="T68" fmla="*/ 111 w 124"/>
                <a:gd name="T69" fmla="*/ 95 h 106"/>
                <a:gd name="T70" fmla="*/ 103 w 124"/>
                <a:gd name="T71" fmla="*/ 100 h 106"/>
                <a:gd name="T72" fmla="*/ 93 w 124"/>
                <a:gd name="T73" fmla="*/ 105 h 106"/>
                <a:gd name="T74" fmla="*/ 82 w 124"/>
                <a:gd name="T75" fmla="*/ 106 h 106"/>
                <a:gd name="T76" fmla="*/ 82 w 124"/>
                <a:gd name="T7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 h="106">
                  <a:moveTo>
                    <a:pt x="82" y="106"/>
                  </a:moveTo>
                  <a:lnTo>
                    <a:pt x="82" y="106"/>
                  </a:lnTo>
                  <a:lnTo>
                    <a:pt x="72" y="106"/>
                  </a:lnTo>
                  <a:lnTo>
                    <a:pt x="62" y="102"/>
                  </a:lnTo>
                  <a:lnTo>
                    <a:pt x="21" y="79"/>
                  </a:lnTo>
                  <a:lnTo>
                    <a:pt x="21" y="79"/>
                  </a:lnTo>
                  <a:lnTo>
                    <a:pt x="14" y="75"/>
                  </a:lnTo>
                  <a:lnTo>
                    <a:pt x="8" y="68"/>
                  </a:lnTo>
                  <a:lnTo>
                    <a:pt x="4" y="62"/>
                  </a:lnTo>
                  <a:lnTo>
                    <a:pt x="1" y="54"/>
                  </a:lnTo>
                  <a:lnTo>
                    <a:pt x="0" y="47"/>
                  </a:lnTo>
                  <a:lnTo>
                    <a:pt x="0" y="38"/>
                  </a:lnTo>
                  <a:lnTo>
                    <a:pt x="1" y="30"/>
                  </a:lnTo>
                  <a:lnTo>
                    <a:pt x="6" y="21"/>
                  </a:lnTo>
                  <a:lnTo>
                    <a:pt x="6" y="21"/>
                  </a:lnTo>
                  <a:lnTo>
                    <a:pt x="10" y="14"/>
                  </a:lnTo>
                  <a:lnTo>
                    <a:pt x="15" y="9"/>
                  </a:lnTo>
                  <a:lnTo>
                    <a:pt x="22" y="4"/>
                  </a:lnTo>
                  <a:lnTo>
                    <a:pt x="31" y="2"/>
                  </a:lnTo>
                  <a:lnTo>
                    <a:pt x="38" y="0"/>
                  </a:lnTo>
                  <a:lnTo>
                    <a:pt x="46" y="0"/>
                  </a:lnTo>
                  <a:lnTo>
                    <a:pt x="55" y="2"/>
                  </a:lnTo>
                  <a:lnTo>
                    <a:pt x="62" y="6"/>
                  </a:lnTo>
                  <a:lnTo>
                    <a:pt x="103" y="27"/>
                  </a:lnTo>
                  <a:lnTo>
                    <a:pt x="103" y="27"/>
                  </a:lnTo>
                  <a:lnTo>
                    <a:pt x="110" y="33"/>
                  </a:lnTo>
                  <a:lnTo>
                    <a:pt x="116" y="38"/>
                  </a:lnTo>
                  <a:lnTo>
                    <a:pt x="120" y="45"/>
                  </a:lnTo>
                  <a:lnTo>
                    <a:pt x="123" y="52"/>
                  </a:lnTo>
                  <a:lnTo>
                    <a:pt x="124" y="61"/>
                  </a:lnTo>
                  <a:lnTo>
                    <a:pt x="124" y="69"/>
                  </a:lnTo>
                  <a:lnTo>
                    <a:pt x="123" y="76"/>
                  </a:lnTo>
                  <a:lnTo>
                    <a:pt x="118" y="85"/>
                  </a:lnTo>
                  <a:lnTo>
                    <a:pt x="118" y="85"/>
                  </a:lnTo>
                  <a:lnTo>
                    <a:pt x="111" y="95"/>
                  </a:lnTo>
                  <a:lnTo>
                    <a:pt x="103" y="100"/>
                  </a:lnTo>
                  <a:lnTo>
                    <a:pt x="93" y="105"/>
                  </a:lnTo>
                  <a:lnTo>
                    <a:pt x="82" y="106"/>
                  </a:lnTo>
                  <a:lnTo>
                    <a:pt x="82" y="10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8" name="Freeform 27">
              <a:extLst>
                <a:ext uri="{FF2B5EF4-FFF2-40B4-BE49-F238E27FC236}">
                  <a16:creationId xmlns:a16="http://schemas.microsoft.com/office/drawing/2014/main" id="{9BABE404-655F-459B-996D-C49F5D1A81B1}"/>
                </a:ext>
              </a:extLst>
            </p:cNvPr>
            <p:cNvSpPr>
              <a:spLocks/>
            </p:cNvSpPr>
            <p:nvPr/>
          </p:nvSpPr>
          <p:spPr bwMode="auto">
            <a:xfrm>
              <a:off x="2987675" y="2695575"/>
              <a:ext cx="855663" cy="533400"/>
            </a:xfrm>
            <a:custGeom>
              <a:avLst/>
              <a:gdLst>
                <a:gd name="T0" fmla="*/ 497 w 539"/>
                <a:gd name="T1" fmla="*/ 336 h 336"/>
                <a:gd name="T2" fmla="*/ 497 w 539"/>
                <a:gd name="T3" fmla="*/ 336 h 336"/>
                <a:gd name="T4" fmla="*/ 486 w 539"/>
                <a:gd name="T5" fmla="*/ 335 h 336"/>
                <a:gd name="T6" fmla="*/ 476 w 539"/>
                <a:gd name="T7" fmla="*/ 331 h 336"/>
                <a:gd name="T8" fmla="*/ 21 w 539"/>
                <a:gd name="T9" fmla="*/ 79 h 336"/>
                <a:gd name="T10" fmla="*/ 21 w 539"/>
                <a:gd name="T11" fmla="*/ 79 h 336"/>
                <a:gd name="T12" fmla="*/ 14 w 539"/>
                <a:gd name="T13" fmla="*/ 75 h 336"/>
                <a:gd name="T14" fmla="*/ 8 w 539"/>
                <a:gd name="T15" fmla="*/ 68 h 336"/>
                <a:gd name="T16" fmla="*/ 4 w 539"/>
                <a:gd name="T17" fmla="*/ 62 h 336"/>
                <a:gd name="T18" fmla="*/ 1 w 539"/>
                <a:gd name="T19" fmla="*/ 54 h 336"/>
                <a:gd name="T20" fmla="*/ 0 w 539"/>
                <a:gd name="T21" fmla="*/ 47 h 336"/>
                <a:gd name="T22" fmla="*/ 0 w 539"/>
                <a:gd name="T23" fmla="*/ 38 h 336"/>
                <a:gd name="T24" fmla="*/ 1 w 539"/>
                <a:gd name="T25" fmla="*/ 30 h 336"/>
                <a:gd name="T26" fmla="*/ 6 w 539"/>
                <a:gd name="T27" fmla="*/ 22 h 336"/>
                <a:gd name="T28" fmla="*/ 6 w 539"/>
                <a:gd name="T29" fmla="*/ 22 h 336"/>
                <a:gd name="T30" fmla="*/ 10 w 539"/>
                <a:gd name="T31" fmla="*/ 14 h 336"/>
                <a:gd name="T32" fmla="*/ 15 w 539"/>
                <a:gd name="T33" fmla="*/ 9 h 336"/>
                <a:gd name="T34" fmla="*/ 22 w 539"/>
                <a:gd name="T35" fmla="*/ 5 h 336"/>
                <a:gd name="T36" fmla="*/ 31 w 539"/>
                <a:gd name="T37" fmla="*/ 2 h 336"/>
                <a:gd name="T38" fmla="*/ 38 w 539"/>
                <a:gd name="T39" fmla="*/ 0 h 336"/>
                <a:gd name="T40" fmla="*/ 46 w 539"/>
                <a:gd name="T41" fmla="*/ 0 h 336"/>
                <a:gd name="T42" fmla="*/ 55 w 539"/>
                <a:gd name="T43" fmla="*/ 2 h 336"/>
                <a:gd name="T44" fmla="*/ 62 w 539"/>
                <a:gd name="T45" fmla="*/ 6 h 336"/>
                <a:gd name="T46" fmla="*/ 517 w 539"/>
                <a:gd name="T47" fmla="*/ 257 h 336"/>
                <a:gd name="T48" fmla="*/ 517 w 539"/>
                <a:gd name="T49" fmla="*/ 257 h 336"/>
                <a:gd name="T50" fmla="*/ 524 w 539"/>
                <a:gd name="T51" fmla="*/ 262 h 336"/>
                <a:gd name="T52" fmla="*/ 529 w 539"/>
                <a:gd name="T53" fmla="*/ 267 h 336"/>
                <a:gd name="T54" fmla="*/ 534 w 539"/>
                <a:gd name="T55" fmla="*/ 274 h 336"/>
                <a:gd name="T56" fmla="*/ 536 w 539"/>
                <a:gd name="T57" fmla="*/ 281 h 336"/>
                <a:gd name="T58" fmla="*/ 539 w 539"/>
                <a:gd name="T59" fmla="*/ 290 h 336"/>
                <a:gd name="T60" fmla="*/ 538 w 539"/>
                <a:gd name="T61" fmla="*/ 298 h 336"/>
                <a:gd name="T62" fmla="*/ 536 w 539"/>
                <a:gd name="T63" fmla="*/ 307 h 336"/>
                <a:gd name="T64" fmla="*/ 534 w 539"/>
                <a:gd name="T65" fmla="*/ 314 h 336"/>
                <a:gd name="T66" fmla="*/ 534 w 539"/>
                <a:gd name="T67" fmla="*/ 314 h 336"/>
                <a:gd name="T68" fmla="*/ 526 w 539"/>
                <a:gd name="T69" fmla="*/ 324 h 336"/>
                <a:gd name="T70" fmla="*/ 518 w 539"/>
                <a:gd name="T71" fmla="*/ 331 h 336"/>
                <a:gd name="T72" fmla="*/ 507 w 539"/>
                <a:gd name="T73" fmla="*/ 335 h 336"/>
                <a:gd name="T74" fmla="*/ 497 w 539"/>
                <a:gd name="T75" fmla="*/ 336 h 336"/>
                <a:gd name="T76" fmla="*/ 497 w 539"/>
                <a:gd name="T77"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9" h="336">
                  <a:moveTo>
                    <a:pt x="497" y="336"/>
                  </a:moveTo>
                  <a:lnTo>
                    <a:pt x="497" y="336"/>
                  </a:lnTo>
                  <a:lnTo>
                    <a:pt x="486" y="335"/>
                  </a:lnTo>
                  <a:lnTo>
                    <a:pt x="476" y="331"/>
                  </a:lnTo>
                  <a:lnTo>
                    <a:pt x="21" y="79"/>
                  </a:lnTo>
                  <a:lnTo>
                    <a:pt x="21" y="79"/>
                  </a:lnTo>
                  <a:lnTo>
                    <a:pt x="14" y="75"/>
                  </a:lnTo>
                  <a:lnTo>
                    <a:pt x="8" y="68"/>
                  </a:lnTo>
                  <a:lnTo>
                    <a:pt x="4" y="62"/>
                  </a:lnTo>
                  <a:lnTo>
                    <a:pt x="1" y="54"/>
                  </a:lnTo>
                  <a:lnTo>
                    <a:pt x="0" y="47"/>
                  </a:lnTo>
                  <a:lnTo>
                    <a:pt x="0" y="38"/>
                  </a:lnTo>
                  <a:lnTo>
                    <a:pt x="1" y="30"/>
                  </a:lnTo>
                  <a:lnTo>
                    <a:pt x="6" y="22"/>
                  </a:lnTo>
                  <a:lnTo>
                    <a:pt x="6" y="22"/>
                  </a:lnTo>
                  <a:lnTo>
                    <a:pt x="10" y="14"/>
                  </a:lnTo>
                  <a:lnTo>
                    <a:pt x="15" y="9"/>
                  </a:lnTo>
                  <a:lnTo>
                    <a:pt x="22" y="5"/>
                  </a:lnTo>
                  <a:lnTo>
                    <a:pt x="31" y="2"/>
                  </a:lnTo>
                  <a:lnTo>
                    <a:pt x="38" y="0"/>
                  </a:lnTo>
                  <a:lnTo>
                    <a:pt x="46" y="0"/>
                  </a:lnTo>
                  <a:lnTo>
                    <a:pt x="55" y="2"/>
                  </a:lnTo>
                  <a:lnTo>
                    <a:pt x="62" y="6"/>
                  </a:lnTo>
                  <a:lnTo>
                    <a:pt x="517" y="257"/>
                  </a:lnTo>
                  <a:lnTo>
                    <a:pt x="517" y="257"/>
                  </a:lnTo>
                  <a:lnTo>
                    <a:pt x="524" y="262"/>
                  </a:lnTo>
                  <a:lnTo>
                    <a:pt x="529" y="267"/>
                  </a:lnTo>
                  <a:lnTo>
                    <a:pt x="534" y="274"/>
                  </a:lnTo>
                  <a:lnTo>
                    <a:pt x="536" y="281"/>
                  </a:lnTo>
                  <a:lnTo>
                    <a:pt x="539" y="290"/>
                  </a:lnTo>
                  <a:lnTo>
                    <a:pt x="538" y="298"/>
                  </a:lnTo>
                  <a:lnTo>
                    <a:pt x="536" y="307"/>
                  </a:lnTo>
                  <a:lnTo>
                    <a:pt x="534" y="314"/>
                  </a:lnTo>
                  <a:lnTo>
                    <a:pt x="534" y="314"/>
                  </a:lnTo>
                  <a:lnTo>
                    <a:pt x="526" y="324"/>
                  </a:lnTo>
                  <a:lnTo>
                    <a:pt x="518" y="331"/>
                  </a:lnTo>
                  <a:lnTo>
                    <a:pt x="507" y="335"/>
                  </a:lnTo>
                  <a:lnTo>
                    <a:pt x="497" y="336"/>
                  </a:lnTo>
                  <a:lnTo>
                    <a:pt x="497" y="33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9" name="Freeform 28">
              <a:extLst>
                <a:ext uri="{FF2B5EF4-FFF2-40B4-BE49-F238E27FC236}">
                  <a16:creationId xmlns:a16="http://schemas.microsoft.com/office/drawing/2014/main" id="{52B71E0B-F90D-446E-A1B4-15912B37148F}"/>
                </a:ext>
              </a:extLst>
            </p:cNvPr>
            <p:cNvSpPr>
              <a:spLocks/>
            </p:cNvSpPr>
            <p:nvPr/>
          </p:nvSpPr>
          <p:spPr bwMode="auto">
            <a:xfrm>
              <a:off x="2371725" y="4406900"/>
              <a:ext cx="171450" cy="234950"/>
            </a:xfrm>
            <a:custGeom>
              <a:avLst/>
              <a:gdLst>
                <a:gd name="T0" fmla="*/ 66 w 108"/>
                <a:gd name="T1" fmla="*/ 148 h 148"/>
                <a:gd name="T2" fmla="*/ 66 w 108"/>
                <a:gd name="T3" fmla="*/ 148 h 148"/>
                <a:gd name="T4" fmla="*/ 59 w 108"/>
                <a:gd name="T5" fmla="*/ 148 h 148"/>
                <a:gd name="T6" fmla="*/ 53 w 108"/>
                <a:gd name="T7" fmla="*/ 147 h 148"/>
                <a:gd name="T8" fmla="*/ 48 w 108"/>
                <a:gd name="T9" fmla="*/ 144 h 148"/>
                <a:gd name="T10" fmla="*/ 42 w 108"/>
                <a:gd name="T11" fmla="*/ 141 h 148"/>
                <a:gd name="T12" fmla="*/ 36 w 108"/>
                <a:gd name="T13" fmla="*/ 137 h 148"/>
                <a:gd name="T14" fmla="*/ 32 w 108"/>
                <a:gd name="T15" fmla="*/ 132 h 148"/>
                <a:gd name="T16" fmla="*/ 28 w 108"/>
                <a:gd name="T17" fmla="*/ 127 h 148"/>
                <a:gd name="T18" fmla="*/ 25 w 108"/>
                <a:gd name="T19" fmla="*/ 121 h 148"/>
                <a:gd name="T20" fmla="*/ 2 w 108"/>
                <a:gd name="T21" fmla="*/ 56 h 148"/>
                <a:gd name="T22" fmla="*/ 2 w 108"/>
                <a:gd name="T23" fmla="*/ 56 h 148"/>
                <a:gd name="T24" fmla="*/ 0 w 108"/>
                <a:gd name="T25" fmla="*/ 48 h 148"/>
                <a:gd name="T26" fmla="*/ 0 w 108"/>
                <a:gd name="T27" fmla="*/ 39 h 148"/>
                <a:gd name="T28" fmla="*/ 1 w 108"/>
                <a:gd name="T29" fmla="*/ 32 h 148"/>
                <a:gd name="T30" fmla="*/ 4 w 108"/>
                <a:gd name="T31" fmla="*/ 24 h 148"/>
                <a:gd name="T32" fmla="*/ 8 w 108"/>
                <a:gd name="T33" fmla="*/ 17 h 148"/>
                <a:gd name="T34" fmla="*/ 12 w 108"/>
                <a:gd name="T35" fmla="*/ 11 h 148"/>
                <a:gd name="T36" fmla="*/ 19 w 108"/>
                <a:gd name="T37" fmla="*/ 5 h 148"/>
                <a:gd name="T38" fmla="*/ 28 w 108"/>
                <a:gd name="T39" fmla="*/ 3 h 148"/>
                <a:gd name="T40" fmla="*/ 28 w 108"/>
                <a:gd name="T41" fmla="*/ 3 h 148"/>
                <a:gd name="T42" fmla="*/ 35 w 108"/>
                <a:gd name="T43" fmla="*/ 0 h 148"/>
                <a:gd name="T44" fmla="*/ 43 w 108"/>
                <a:gd name="T45" fmla="*/ 0 h 148"/>
                <a:gd name="T46" fmla="*/ 52 w 108"/>
                <a:gd name="T47" fmla="*/ 1 h 148"/>
                <a:gd name="T48" fmla="*/ 59 w 108"/>
                <a:gd name="T49" fmla="*/ 4 h 148"/>
                <a:gd name="T50" fmla="*/ 66 w 108"/>
                <a:gd name="T51" fmla="*/ 8 h 148"/>
                <a:gd name="T52" fmla="*/ 73 w 108"/>
                <a:gd name="T53" fmla="*/ 12 h 148"/>
                <a:gd name="T54" fmla="*/ 77 w 108"/>
                <a:gd name="T55" fmla="*/ 20 h 148"/>
                <a:gd name="T56" fmla="*/ 82 w 108"/>
                <a:gd name="T57" fmla="*/ 28 h 148"/>
                <a:gd name="T58" fmla="*/ 106 w 108"/>
                <a:gd name="T59" fmla="*/ 92 h 148"/>
                <a:gd name="T60" fmla="*/ 106 w 108"/>
                <a:gd name="T61" fmla="*/ 92 h 148"/>
                <a:gd name="T62" fmla="*/ 107 w 108"/>
                <a:gd name="T63" fmla="*/ 100 h 148"/>
                <a:gd name="T64" fmla="*/ 108 w 108"/>
                <a:gd name="T65" fmla="*/ 108 h 148"/>
                <a:gd name="T66" fmla="*/ 107 w 108"/>
                <a:gd name="T67" fmla="*/ 117 h 148"/>
                <a:gd name="T68" fmla="*/ 104 w 108"/>
                <a:gd name="T69" fmla="*/ 124 h 148"/>
                <a:gd name="T70" fmla="*/ 100 w 108"/>
                <a:gd name="T71" fmla="*/ 131 h 148"/>
                <a:gd name="T72" fmla="*/ 94 w 108"/>
                <a:gd name="T73" fmla="*/ 137 h 148"/>
                <a:gd name="T74" fmla="*/ 87 w 108"/>
                <a:gd name="T75" fmla="*/ 142 h 148"/>
                <a:gd name="T76" fmla="*/ 80 w 108"/>
                <a:gd name="T77" fmla="*/ 147 h 148"/>
                <a:gd name="T78" fmla="*/ 80 w 108"/>
                <a:gd name="T79" fmla="*/ 147 h 148"/>
                <a:gd name="T80" fmla="*/ 73 w 108"/>
                <a:gd name="T81" fmla="*/ 148 h 148"/>
                <a:gd name="T82" fmla="*/ 66 w 108"/>
                <a:gd name="T83" fmla="*/ 148 h 148"/>
                <a:gd name="T84" fmla="*/ 66 w 108"/>
                <a:gd name="T8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148">
                  <a:moveTo>
                    <a:pt x="66" y="148"/>
                  </a:moveTo>
                  <a:lnTo>
                    <a:pt x="66" y="148"/>
                  </a:lnTo>
                  <a:lnTo>
                    <a:pt x="59" y="148"/>
                  </a:lnTo>
                  <a:lnTo>
                    <a:pt x="53" y="147"/>
                  </a:lnTo>
                  <a:lnTo>
                    <a:pt x="48" y="144"/>
                  </a:lnTo>
                  <a:lnTo>
                    <a:pt x="42" y="141"/>
                  </a:lnTo>
                  <a:lnTo>
                    <a:pt x="36" y="137"/>
                  </a:lnTo>
                  <a:lnTo>
                    <a:pt x="32" y="132"/>
                  </a:lnTo>
                  <a:lnTo>
                    <a:pt x="28" y="127"/>
                  </a:lnTo>
                  <a:lnTo>
                    <a:pt x="25" y="121"/>
                  </a:lnTo>
                  <a:lnTo>
                    <a:pt x="2" y="56"/>
                  </a:lnTo>
                  <a:lnTo>
                    <a:pt x="2" y="56"/>
                  </a:lnTo>
                  <a:lnTo>
                    <a:pt x="0" y="48"/>
                  </a:lnTo>
                  <a:lnTo>
                    <a:pt x="0" y="39"/>
                  </a:lnTo>
                  <a:lnTo>
                    <a:pt x="1" y="32"/>
                  </a:lnTo>
                  <a:lnTo>
                    <a:pt x="4" y="24"/>
                  </a:lnTo>
                  <a:lnTo>
                    <a:pt x="8" y="17"/>
                  </a:lnTo>
                  <a:lnTo>
                    <a:pt x="12" y="11"/>
                  </a:lnTo>
                  <a:lnTo>
                    <a:pt x="19" y="5"/>
                  </a:lnTo>
                  <a:lnTo>
                    <a:pt x="28" y="3"/>
                  </a:lnTo>
                  <a:lnTo>
                    <a:pt x="28" y="3"/>
                  </a:lnTo>
                  <a:lnTo>
                    <a:pt x="35" y="0"/>
                  </a:lnTo>
                  <a:lnTo>
                    <a:pt x="43" y="0"/>
                  </a:lnTo>
                  <a:lnTo>
                    <a:pt x="52" y="1"/>
                  </a:lnTo>
                  <a:lnTo>
                    <a:pt x="59" y="4"/>
                  </a:lnTo>
                  <a:lnTo>
                    <a:pt x="66" y="8"/>
                  </a:lnTo>
                  <a:lnTo>
                    <a:pt x="73" y="12"/>
                  </a:lnTo>
                  <a:lnTo>
                    <a:pt x="77" y="20"/>
                  </a:lnTo>
                  <a:lnTo>
                    <a:pt x="82" y="28"/>
                  </a:lnTo>
                  <a:lnTo>
                    <a:pt x="106" y="92"/>
                  </a:lnTo>
                  <a:lnTo>
                    <a:pt x="106" y="92"/>
                  </a:lnTo>
                  <a:lnTo>
                    <a:pt x="107" y="100"/>
                  </a:lnTo>
                  <a:lnTo>
                    <a:pt x="108" y="108"/>
                  </a:lnTo>
                  <a:lnTo>
                    <a:pt x="107" y="117"/>
                  </a:lnTo>
                  <a:lnTo>
                    <a:pt x="104" y="124"/>
                  </a:lnTo>
                  <a:lnTo>
                    <a:pt x="100" y="131"/>
                  </a:lnTo>
                  <a:lnTo>
                    <a:pt x="94" y="137"/>
                  </a:lnTo>
                  <a:lnTo>
                    <a:pt x="87" y="142"/>
                  </a:lnTo>
                  <a:lnTo>
                    <a:pt x="80" y="147"/>
                  </a:lnTo>
                  <a:lnTo>
                    <a:pt x="80" y="147"/>
                  </a:lnTo>
                  <a:lnTo>
                    <a:pt x="73" y="148"/>
                  </a:lnTo>
                  <a:lnTo>
                    <a:pt x="66" y="148"/>
                  </a:lnTo>
                  <a:lnTo>
                    <a:pt x="66" y="148"/>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0" name="Freeform 29">
              <a:extLst>
                <a:ext uri="{FF2B5EF4-FFF2-40B4-BE49-F238E27FC236}">
                  <a16:creationId xmlns:a16="http://schemas.microsoft.com/office/drawing/2014/main" id="{5FB6EC3B-76D0-4862-8487-A1C2B9BAC300}"/>
                </a:ext>
              </a:extLst>
            </p:cNvPr>
            <p:cNvSpPr>
              <a:spLocks/>
            </p:cNvSpPr>
            <p:nvPr/>
          </p:nvSpPr>
          <p:spPr bwMode="auto">
            <a:xfrm>
              <a:off x="2101850" y="3678238"/>
              <a:ext cx="298450" cy="576263"/>
            </a:xfrm>
            <a:custGeom>
              <a:avLst/>
              <a:gdLst>
                <a:gd name="T0" fmla="*/ 146 w 188"/>
                <a:gd name="T1" fmla="*/ 363 h 363"/>
                <a:gd name="T2" fmla="*/ 146 w 188"/>
                <a:gd name="T3" fmla="*/ 363 h 363"/>
                <a:gd name="T4" fmla="*/ 139 w 188"/>
                <a:gd name="T5" fmla="*/ 363 h 363"/>
                <a:gd name="T6" fmla="*/ 133 w 188"/>
                <a:gd name="T7" fmla="*/ 361 h 363"/>
                <a:gd name="T8" fmla="*/ 127 w 188"/>
                <a:gd name="T9" fmla="*/ 358 h 363"/>
                <a:gd name="T10" fmla="*/ 122 w 188"/>
                <a:gd name="T11" fmla="*/ 356 h 363"/>
                <a:gd name="T12" fmla="*/ 116 w 188"/>
                <a:gd name="T13" fmla="*/ 351 h 363"/>
                <a:gd name="T14" fmla="*/ 112 w 188"/>
                <a:gd name="T15" fmla="*/ 347 h 363"/>
                <a:gd name="T16" fmla="*/ 109 w 188"/>
                <a:gd name="T17" fmla="*/ 342 h 363"/>
                <a:gd name="T18" fmla="*/ 106 w 188"/>
                <a:gd name="T19" fmla="*/ 336 h 363"/>
                <a:gd name="T20" fmla="*/ 3 w 188"/>
                <a:gd name="T21" fmla="*/ 56 h 363"/>
                <a:gd name="T22" fmla="*/ 3 w 188"/>
                <a:gd name="T23" fmla="*/ 56 h 363"/>
                <a:gd name="T24" fmla="*/ 2 w 188"/>
                <a:gd name="T25" fmla="*/ 48 h 363"/>
                <a:gd name="T26" fmla="*/ 0 w 188"/>
                <a:gd name="T27" fmla="*/ 41 h 363"/>
                <a:gd name="T28" fmla="*/ 2 w 188"/>
                <a:gd name="T29" fmla="*/ 32 h 363"/>
                <a:gd name="T30" fmla="*/ 4 w 188"/>
                <a:gd name="T31" fmla="*/ 24 h 363"/>
                <a:gd name="T32" fmla="*/ 9 w 188"/>
                <a:gd name="T33" fmla="*/ 17 h 363"/>
                <a:gd name="T34" fmla="*/ 14 w 188"/>
                <a:gd name="T35" fmla="*/ 11 h 363"/>
                <a:gd name="T36" fmla="*/ 20 w 188"/>
                <a:gd name="T37" fmla="*/ 5 h 363"/>
                <a:gd name="T38" fmla="*/ 28 w 188"/>
                <a:gd name="T39" fmla="*/ 3 h 363"/>
                <a:gd name="T40" fmla="*/ 28 w 188"/>
                <a:gd name="T41" fmla="*/ 3 h 363"/>
                <a:gd name="T42" fmla="*/ 37 w 188"/>
                <a:gd name="T43" fmla="*/ 0 h 363"/>
                <a:gd name="T44" fmla="*/ 45 w 188"/>
                <a:gd name="T45" fmla="*/ 0 h 363"/>
                <a:gd name="T46" fmla="*/ 52 w 188"/>
                <a:gd name="T47" fmla="*/ 1 h 363"/>
                <a:gd name="T48" fmla="*/ 61 w 188"/>
                <a:gd name="T49" fmla="*/ 4 h 363"/>
                <a:gd name="T50" fmla="*/ 68 w 188"/>
                <a:gd name="T51" fmla="*/ 8 h 363"/>
                <a:gd name="T52" fmla="*/ 74 w 188"/>
                <a:gd name="T53" fmla="*/ 13 h 363"/>
                <a:gd name="T54" fmla="*/ 79 w 188"/>
                <a:gd name="T55" fmla="*/ 20 h 363"/>
                <a:gd name="T56" fmla="*/ 82 w 188"/>
                <a:gd name="T57" fmla="*/ 28 h 363"/>
                <a:gd name="T58" fmla="*/ 185 w 188"/>
                <a:gd name="T59" fmla="*/ 306 h 363"/>
                <a:gd name="T60" fmla="*/ 185 w 188"/>
                <a:gd name="T61" fmla="*/ 306 h 363"/>
                <a:gd name="T62" fmla="*/ 188 w 188"/>
                <a:gd name="T63" fmla="*/ 315 h 363"/>
                <a:gd name="T64" fmla="*/ 188 w 188"/>
                <a:gd name="T65" fmla="*/ 323 h 363"/>
                <a:gd name="T66" fmla="*/ 187 w 188"/>
                <a:gd name="T67" fmla="*/ 330 h 363"/>
                <a:gd name="T68" fmla="*/ 184 w 188"/>
                <a:gd name="T69" fmla="*/ 339 h 363"/>
                <a:gd name="T70" fmla="*/ 180 w 188"/>
                <a:gd name="T71" fmla="*/ 346 h 363"/>
                <a:gd name="T72" fmla="*/ 174 w 188"/>
                <a:gd name="T73" fmla="*/ 351 h 363"/>
                <a:gd name="T74" fmla="*/ 168 w 188"/>
                <a:gd name="T75" fmla="*/ 357 h 363"/>
                <a:gd name="T76" fmla="*/ 160 w 188"/>
                <a:gd name="T77" fmla="*/ 360 h 363"/>
                <a:gd name="T78" fmla="*/ 160 w 188"/>
                <a:gd name="T79" fmla="*/ 360 h 363"/>
                <a:gd name="T80" fmla="*/ 153 w 188"/>
                <a:gd name="T81" fmla="*/ 363 h 363"/>
                <a:gd name="T82" fmla="*/ 146 w 188"/>
                <a:gd name="T83" fmla="*/ 363 h 363"/>
                <a:gd name="T84" fmla="*/ 146 w 188"/>
                <a:gd name="T85"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363">
                  <a:moveTo>
                    <a:pt x="146" y="363"/>
                  </a:moveTo>
                  <a:lnTo>
                    <a:pt x="146" y="363"/>
                  </a:lnTo>
                  <a:lnTo>
                    <a:pt x="139" y="363"/>
                  </a:lnTo>
                  <a:lnTo>
                    <a:pt x="133" y="361"/>
                  </a:lnTo>
                  <a:lnTo>
                    <a:pt x="127" y="358"/>
                  </a:lnTo>
                  <a:lnTo>
                    <a:pt x="122" y="356"/>
                  </a:lnTo>
                  <a:lnTo>
                    <a:pt x="116" y="351"/>
                  </a:lnTo>
                  <a:lnTo>
                    <a:pt x="112" y="347"/>
                  </a:lnTo>
                  <a:lnTo>
                    <a:pt x="109" y="342"/>
                  </a:lnTo>
                  <a:lnTo>
                    <a:pt x="106" y="336"/>
                  </a:lnTo>
                  <a:lnTo>
                    <a:pt x="3" y="56"/>
                  </a:lnTo>
                  <a:lnTo>
                    <a:pt x="3" y="56"/>
                  </a:lnTo>
                  <a:lnTo>
                    <a:pt x="2" y="48"/>
                  </a:lnTo>
                  <a:lnTo>
                    <a:pt x="0" y="41"/>
                  </a:lnTo>
                  <a:lnTo>
                    <a:pt x="2" y="32"/>
                  </a:lnTo>
                  <a:lnTo>
                    <a:pt x="4" y="24"/>
                  </a:lnTo>
                  <a:lnTo>
                    <a:pt x="9" y="17"/>
                  </a:lnTo>
                  <a:lnTo>
                    <a:pt x="14" y="11"/>
                  </a:lnTo>
                  <a:lnTo>
                    <a:pt x="20" y="5"/>
                  </a:lnTo>
                  <a:lnTo>
                    <a:pt x="28" y="3"/>
                  </a:lnTo>
                  <a:lnTo>
                    <a:pt x="28" y="3"/>
                  </a:lnTo>
                  <a:lnTo>
                    <a:pt x="37" y="0"/>
                  </a:lnTo>
                  <a:lnTo>
                    <a:pt x="45" y="0"/>
                  </a:lnTo>
                  <a:lnTo>
                    <a:pt x="52" y="1"/>
                  </a:lnTo>
                  <a:lnTo>
                    <a:pt x="61" y="4"/>
                  </a:lnTo>
                  <a:lnTo>
                    <a:pt x="68" y="8"/>
                  </a:lnTo>
                  <a:lnTo>
                    <a:pt x="74" y="13"/>
                  </a:lnTo>
                  <a:lnTo>
                    <a:pt x="79" y="20"/>
                  </a:lnTo>
                  <a:lnTo>
                    <a:pt x="82" y="28"/>
                  </a:lnTo>
                  <a:lnTo>
                    <a:pt x="185" y="306"/>
                  </a:lnTo>
                  <a:lnTo>
                    <a:pt x="185" y="306"/>
                  </a:lnTo>
                  <a:lnTo>
                    <a:pt x="188" y="315"/>
                  </a:lnTo>
                  <a:lnTo>
                    <a:pt x="188" y="323"/>
                  </a:lnTo>
                  <a:lnTo>
                    <a:pt x="187" y="330"/>
                  </a:lnTo>
                  <a:lnTo>
                    <a:pt x="184" y="339"/>
                  </a:lnTo>
                  <a:lnTo>
                    <a:pt x="180" y="346"/>
                  </a:lnTo>
                  <a:lnTo>
                    <a:pt x="174" y="351"/>
                  </a:lnTo>
                  <a:lnTo>
                    <a:pt x="168" y="357"/>
                  </a:lnTo>
                  <a:lnTo>
                    <a:pt x="160" y="360"/>
                  </a:lnTo>
                  <a:lnTo>
                    <a:pt x="160" y="360"/>
                  </a:lnTo>
                  <a:lnTo>
                    <a:pt x="153" y="363"/>
                  </a:lnTo>
                  <a:lnTo>
                    <a:pt x="146" y="363"/>
                  </a:lnTo>
                  <a:lnTo>
                    <a:pt x="146" y="36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1" name="Freeform 30">
              <a:extLst>
                <a:ext uri="{FF2B5EF4-FFF2-40B4-BE49-F238E27FC236}">
                  <a16:creationId xmlns:a16="http://schemas.microsoft.com/office/drawing/2014/main" id="{E0D541E2-8710-4004-B372-550FA3E741BE}"/>
                </a:ext>
              </a:extLst>
            </p:cNvPr>
            <p:cNvSpPr>
              <a:spLocks/>
            </p:cNvSpPr>
            <p:nvPr/>
          </p:nvSpPr>
          <p:spPr bwMode="auto">
            <a:xfrm>
              <a:off x="1452563" y="3922713"/>
              <a:ext cx="134938" cy="717550"/>
            </a:xfrm>
            <a:custGeom>
              <a:avLst/>
              <a:gdLst>
                <a:gd name="T0" fmla="*/ 42 w 85"/>
                <a:gd name="T1" fmla="*/ 452 h 452"/>
                <a:gd name="T2" fmla="*/ 42 w 85"/>
                <a:gd name="T3" fmla="*/ 452 h 452"/>
                <a:gd name="T4" fmla="*/ 34 w 85"/>
                <a:gd name="T5" fmla="*/ 450 h 452"/>
                <a:gd name="T6" fmla="*/ 25 w 85"/>
                <a:gd name="T7" fmla="*/ 449 h 452"/>
                <a:gd name="T8" fmla="*/ 18 w 85"/>
                <a:gd name="T9" fmla="*/ 445 h 452"/>
                <a:gd name="T10" fmla="*/ 13 w 85"/>
                <a:gd name="T11" fmla="*/ 439 h 452"/>
                <a:gd name="T12" fmla="*/ 7 w 85"/>
                <a:gd name="T13" fmla="*/ 433 h 452"/>
                <a:gd name="T14" fmla="*/ 3 w 85"/>
                <a:gd name="T15" fmla="*/ 426 h 452"/>
                <a:gd name="T16" fmla="*/ 1 w 85"/>
                <a:gd name="T17" fmla="*/ 418 h 452"/>
                <a:gd name="T18" fmla="*/ 0 w 85"/>
                <a:gd name="T19" fmla="*/ 409 h 452"/>
                <a:gd name="T20" fmla="*/ 0 w 85"/>
                <a:gd name="T21" fmla="*/ 42 h 452"/>
                <a:gd name="T22" fmla="*/ 0 w 85"/>
                <a:gd name="T23" fmla="*/ 42 h 452"/>
                <a:gd name="T24" fmla="*/ 1 w 85"/>
                <a:gd name="T25" fmla="*/ 34 h 452"/>
                <a:gd name="T26" fmla="*/ 3 w 85"/>
                <a:gd name="T27" fmla="*/ 25 h 452"/>
                <a:gd name="T28" fmla="*/ 7 w 85"/>
                <a:gd name="T29" fmla="*/ 18 h 452"/>
                <a:gd name="T30" fmla="*/ 13 w 85"/>
                <a:gd name="T31" fmla="*/ 12 h 452"/>
                <a:gd name="T32" fmla="*/ 18 w 85"/>
                <a:gd name="T33" fmla="*/ 7 h 452"/>
                <a:gd name="T34" fmla="*/ 25 w 85"/>
                <a:gd name="T35" fmla="*/ 3 h 452"/>
                <a:gd name="T36" fmla="*/ 34 w 85"/>
                <a:gd name="T37" fmla="*/ 1 h 452"/>
                <a:gd name="T38" fmla="*/ 42 w 85"/>
                <a:gd name="T39" fmla="*/ 0 h 452"/>
                <a:gd name="T40" fmla="*/ 42 w 85"/>
                <a:gd name="T41" fmla="*/ 0 h 452"/>
                <a:gd name="T42" fmla="*/ 51 w 85"/>
                <a:gd name="T43" fmla="*/ 1 h 452"/>
                <a:gd name="T44" fmla="*/ 59 w 85"/>
                <a:gd name="T45" fmla="*/ 3 h 452"/>
                <a:gd name="T46" fmla="*/ 66 w 85"/>
                <a:gd name="T47" fmla="*/ 7 h 452"/>
                <a:gd name="T48" fmla="*/ 72 w 85"/>
                <a:gd name="T49" fmla="*/ 12 h 452"/>
                <a:gd name="T50" fmla="*/ 77 w 85"/>
                <a:gd name="T51" fmla="*/ 18 h 452"/>
                <a:gd name="T52" fmla="*/ 82 w 85"/>
                <a:gd name="T53" fmla="*/ 25 h 452"/>
                <a:gd name="T54" fmla="*/ 83 w 85"/>
                <a:gd name="T55" fmla="*/ 34 h 452"/>
                <a:gd name="T56" fmla="*/ 85 w 85"/>
                <a:gd name="T57" fmla="*/ 42 h 452"/>
                <a:gd name="T58" fmla="*/ 85 w 85"/>
                <a:gd name="T59" fmla="*/ 409 h 452"/>
                <a:gd name="T60" fmla="*/ 85 w 85"/>
                <a:gd name="T61" fmla="*/ 409 h 452"/>
                <a:gd name="T62" fmla="*/ 83 w 85"/>
                <a:gd name="T63" fmla="*/ 418 h 452"/>
                <a:gd name="T64" fmla="*/ 82 w 85"/>
                <a:gd name="T65" fmla="*/ 426 h 452"/>
                <a:gd name="T66" fmla="*/ 77 w 85"/>
                <a:gd name="T67" fmla="*/ 433 h 452"/>
                <a:gd name="T68" fmla="*/ 72 w 85"/>
                <a:gd name="T69" fmla="*/ 439 h 452"/>
                <a:gd name="T70" fmla="*/ 66 w 85"/>
                <a:gd name="T71" fmla="*/ 445 h 452"/>
                <a:gd name="T72" fmla="*/ 59 w 85"/>
                <a:gd name="T73" fmla="*/ 449 h 452"/>
                <a:gd name="T74" fmla="*/ 51 w 85"/>
                <a:gd name="T75" fmla="*/ 450 h 452"/>
                <a:gd name="T76" fmla="*/ 42 w 85"/>
                <a:gd name="T77" fmla="*/ 452 h 452"/>
                <a:gd name="T78" fmla="*/ 42 w 85"/>
                <a:gd name="T79" fmla="*/ 45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452">
                  <a:moveTo>
                    <a:pt x="42" y="452"/>
                  </a:moveTo>
                  <a:lnTo>
                    <a:pt x="42" y="452"/>
                  </a:lnTo>
                  <a:lnTo>
                    <a:pt x="34" y="450"/>
                  </a:lnTo>
                  <a:lnTo>
                    <a:pt x="25" y="449"/>
                  </a:lnTo>
                  <a:lnTo>
                    <a:pt x="18" y="445"/>
                  </a:lnTo>
                  <a:lnTo>
                    <a:pt x="13" y="439"/>
                  </a:lnTo>
                  <a:lnTo>
                    <a:pt x="7" y="433"/>
                  </a:lnTo>
                  <a:lnTo>
                    <a:pt x="3" y="426"/>
                  </a:lnTo>
                  <a:lnTo>
                    <a:pt x="1" y="418"/>
                  </a:lnTo>
                  <a:lnTo>
                    <a:pt x="0" y="409"/>
                  </a:lnTo>
                  <a:lnTo>
                    <a:pt x="0" y="42"/>
                  </a:lnTo>
                  <a:lnTo>
                    <a:pt x="0" y="42"/>
                  </a:lnTo>
                  <a:lnTo>
                    <a:pt x="1" y="34"/>
                  </a:lnTo>
                  <a:lnTo>
                    <a:pt x="3" y="25"/>
                  </a:lnTo>
                  <a:lnTo>
                    <a:pt x="7" y="18"/>
                  </a:lnTo>
                  <a:lnTo>
                    <a:pt x="13" y="12"/>
                  </a:lnTo>
                  <a:lnTo>
                    <a:pt x="18" y="7"/>
                  </a:lnTo>
                  <a:lnTo>
                    <a:pt x="25" y="3"/>
                  </a:lnTo>
                  <a:lnTo>
                    <a:pt x="34" y="1"/>
                  </a:lnTo>
                  <a:lnTo>
                    <a:pt x="42" y="0"/>
                  </a:lnTo>
                  <a:lnTo>
                    <a:pt x="42" y="0"/>
                  </a:lnTo>
                  <a:lnTo>
                    <a:pt x="51" y="1"/>
                  </a:lnTo>
                  <a:lnTo>
                    <a:pt x="59" y="3"/>
                  </a:lnTo>
                  <a:lnTo>
                    <a:pt x="66" y="7"/>
                  </a:lnTo>
                  <a:lnTo>
                    <a:pt x="72" y="12"/>
                  </a:lnTo>
                  <a:lnTo>
                    <a:pt x="77" y="18"/>
                  </a:lnTo>
                  <a:lnTo>
                    <a:pt x="82" y="25"/>
                  </a:lnTo>
                  <a:lnTo>
                    <a:pt x="83" y="34"/>
                  </a:lnTo>
                  <a:lnTo>
                    <a:pt x="85" y="42"/>
                  </a:lnTo>
                  <a:lnTo>
                    <a:pt x="85" y="409"/>
                  </a:lnTo>
                  <a:lnTo>
                    <a:pt x="85" y="409"/>
                  </a:lnTo>
                  <a:lnTo>
                    <a:pt x="83" y="418"/>
                  </a:lnTo>
                  <a:lnTo>
                    <a:pt x="82" y="426"/>
                  </a:lnTo>
                  <a:lnTo>
                    <a:pt x="77" y="433"/>
                  </a:lnTo>
                  <a:lnTo>
                    <a:pt x="72" y="439"/>
                  </a:lnTo>
                  <a:lnTo>
                    <a:pt x="66" y="445"/>
                  </a:lnTo>
                  <a:lnTo>
                    <a:pt x="59" y="449"/>
                  </a:lnTo>
                  <a:lnTo>
                    <a:pt x="51" y="450"/>
                  </a:lnTo>
                  <a:lnTo>
                    <a:pt x="42" y="452"/>
                  </a:lnTo>
                  <a:lnTo>
                    <a:pt x="42" y="452"/>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2" name="Freeform 31">
              <a:extLst>
                <a:ext uri="{FF2B5EF4-FFF2-40B4-BE49-F238E27FC236}">
                  <a16:creationId xmlns:a16="http://schemas.microsoft.com/office/drawing/2014/main" id="{EB473711-75C4-4D90-92CD-6BF0491D1F76}"/>
                </a:ext>
              </a:extLst>
            </p:cNvPr>
            <p:cNvSpPr>
              <a:spLocks/>
            </p:cNvSpPr>
            <p:nvPr/>
          </p:nvSpPr>
          <p:spPr bwMode="auto">
            <a:xfrm>
              <a:off x="2878138" y="1955800"/>
              <a:ext cx="338138" cy="533400"/>
            </a:xfrm>
            <a:custGeom>
              <a:avLst/>
              <a:gdLst>
                <a:gd name="T0" fmla="*/ 42 w 213"/>
                <a:gd name="T1" fmla="*/ 336 h 336"/>
                <a:gd name="T2" fmla="*/ 42 w 213"/>
                <a:gd name="T3" fmla="*/ 336 h 336"/>
                <a:gd name="T4" fmla="*/ 32 w 213"/>
                <a:gd name="T5" fmla="*/ 335 h 336"/>
                <a:gd name="T6" fmla="*/ 22 w 213"/>
                <a:gd name="T7" fmla="*/ 332 h 336"/>
                <a:gd name="T8" fmla="*/ 22 w 213"/>
                <a:gd name="T9" fmla="*/ 332 h 336"/>
                <a:gd name="T10" fmla="*/ 15 w 213"/>
                <a:gd name="T11" fmla="*/ 328 h 336"/>
                <a:gd name="T12" fmla="*/ 10 w 213"/>
                <a:gd name="T13" fmla="*/ 321 h 336"/>
                <a:gd name="T14" fmla="*/ 4 w 213"/>
                <a:gd name="T15" fmla="*/ 315 h 336"/>
                <a:gd name="T16" fmla="*/ 1 w 213"/>
                <a:gd name="T17" fmla="*/ 307 h 336"/>
                <a:gd name="T18" fmla="*/ 0 w 213"/>
                <a:gd name="T19" fmla="*/ 300 h 336"/>
                <a:gd name="T20" fmla="*/ 0 w 213"/>
                <a:gd name="T21" fmla="*/ 291 h 336"/>
                <a:gd name="T22" fmla="*/ 1 w 213"/>
                <a:gd name="T23" fmla="*/ 283 h 336"/>
                <a:gd name="T24" fmla="*/ 4 w 213"/>
                <a:gd name="T25" fmla="*/ 276 h 336"/>
                <a:gd name="T26" fmla="*/ 134 w 213"/>
                <a:gd name="T27" fmla="*/ 24 h 336"/>
                <a:gd name="T28" fmla="*/ 134 w 213"/>
                <a:gd name="T29" fmla="*/ 24 h 336"/>
                <a:gd name="T30" fmla="*/ 138 w 213"/>
                <a:gd name="T31" fmla="*/ 16 h 336"/>
                <a:gd name="T32" fmla="*/ 144 w 213"/>
                <a:gd name="T33" fmla="*/ 10 h 336"/>
                <a:gd name="T34" fmla="*/ 151 w 213"/>
                <a:gd name="T35" fmla="*/ 6 h 336"/>
                <a:gd name="T36" fmla="*/ 158 w 213"/>
                <a:gd name="T37" fmla="*/ 3 h 336"/>
                <a:gd name="T38" fmla="*/ 166 w 213"/>
                <a:gd name="T39" fmla="*/ 2 h 336"/>
                <a:gd name="T40" fmla="*/ 175 w 213"/>
                <a:gd name="T41" fmla="*/ 0 h 336"/>
                <a:gd name="T42" fmla="*/ 183 w 213"/>
                <a:gd name="T43" fmla="*/ 2 h 336"/>
                <a:gd name="T44" fmla="*/ 190 w 213"/>
                <a:gd name="T45" fmla="*/ 6 h 336"/>
                <a:gd name="T46" fmla="*/ 190 w 213"/>
                <a:gd name="T47" fmla="*/ 6 h 336"/>
                <a:gd name="T48" fmla="*/ 197 w 213"/>
                <a:gd name="T49" fmla="*/ 10 h 336"/>
                <a:gd name="T50" fmla="*/ 204 w 213"/>
                <a:gd name="T51" fmla="*/ 16 h 336"/>
                <a:gd name="T52" fmla="*/ 209 w 213"/>
                <a:gd name="T53" fmla="*/ 23 h 336"/>
                <a:gd name="T54" fmla="*/ 211 w 213"/>
                <a:gd name="T55" fmla="*/ 30 h 336"/>
                <a:gd name="T56" fmla="*/ 213 w 213"/>
                <a:gd name="T57" fmla="*/ 39 h 336"/>
                <a:gd name="T58" fmla="*/ 213 w 213"/>
                <a:gd name="T59" fmla="*/ 47 h 336"/>
                <a:gd name="T60" fmla="*/ 211 w 213"/>
                <a:gd name="T61" fmla="*/ 54 h 336"/>
                <a:gd name="T62" fmla="*/ 209 w 213"/>
                <a:gd name="T63" fmla="*/ 63 h 336"/>
                <a:gd name="T64" fmla="*/ 79 w 213"/>
                <a:gd name="T65" fmla="*/ 314 h 336"/>
                <a:gd name="T66" fmla="*/ 79 w 213"/>
                <a:gd name="T67" fmla="*/ 314 h 336"/>
                <a:gd name="T68" fmla="*/ 76 w 213"/>
                <a:gd name="T69" fmla="*/ 320 h 336"/>
                <a:gd name="T70" fmla="*/ 73 w 213"/>
                <a:gd name="T71" fmla="*/ 324 h 336"/>
                <a:gd name="T72" fmla="*/ 63 w 213"/>
                <a:gd name="T73" fmla="*/ 331 h 336"/>
                <a:gd name="T74" fmla="*/ 53 w 213"/>
                <a:gd name="T75" fmla="*/ 335 h 336"/>
                <a:gd name="T76" fmla="*/ 42 w 213"/>
                <a:gd name="T77" fmla="*/ 336 h 336"/>
                <a:gd name="T78" fmla="*/ 42 w 213"/>
                <a:gd name="T79"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3" h="336">
                  <a:moveTo>
                    <a:pt x="42" y="336"/>
                  </a:moveTo>
                  <a:lnTo>
                    <a:pt x="42" y="336"/>
                  </a:lnTo>
                  <a:lnTo>
                    <a:pt x="32" y="335"/>
                  </a:lnTo>
                  <a:lnTo>
                    <a:pt x="22" y="332"/>
                  </a:lnTo>
                  <a:lnTo>
                    <a:pt x="22" y="332"/>
                  </a:lnTo>
                  <a:lnTo>
                    <a:pt x="15" y="328"/>
                  </a:lnTo>
                  <a:lnTo>
                    <a:pt x="10" y="321"/>
                  </a:lnTo>
                  <a:lnTo>
                    <a:pt x="4" y="315"/>
                  </a:lnTo>
                  <a:lnTo>
                    <a:pt x="1" y="307"/>
                  </a:lnTo>
                  <a:lnTo>
                    <a:pt x="0" y="300"/>
                  </a:lnTo>
                  <a:lnTo>
                    <a:pt x="0" y="291"/>
                  </a:lnTo>
                  <a:lnTo>
                    <a:pt x="1" y="283"/>
                  </a:lnTo>
                  <a:lnTo>
                    <a:pt x="4" y="276"/>
                  </a:lnTo>
                  <a:lnTo>
                    <a:pt x="134" y="24"/>
                  </a:lnTo>
                  <a:lnTo>
                    <a:pt x="134" y="24"/>
                  </a:lnTo>
                  <a:lnTo>
                    <a:pt x="138" y="16"/>
                  </a:lnTo>
                  <a:lnTo>
                    <a:pt x="144" y="10"/>
                  </a:lnTo>
                  <a:lnTo>
                    <a:pt x="151" y="6"/>
                  </a:lnTo>
                  <a:lnTo>
                    <a:pt x="158" y="3"/>
                  </a:lnTo>
                  <a:lnTo>
                    <a:pt x="166" y="2"/>
                  </a:lnTo>
                  <a:lnTo>
                    <a:pt x="175" y="0"/>
                  </a:lnTo>
                  <a:lnTo>
                    <a:pt x="183" y="2"/>
                  </a:lnTo>
                  <a:lnTo>
                    <a:pt x="190" y="6"/>
                  </a:lnTo>
                  <a:lnTo>
                    <a:pt x="190" y="6"/>
                  </a:lnTo>
                  <a:lnTo>
                    <a:pt x="197" y="10"/>
                  </a:lnTo>
                  <a:lnTo>
                    <a:pt x="204" y="16"/>
                  </a:lnTo>
                  <a:lnTo>
                    <a:pt x="209" y="23"/>
                  </a:lnTo>
                  <a:lnTo>
                    <a:pt x="211" y="30"/>
                  </a:lnTo>
                  <a:lnTo>
                    <a:pt x="213" y="39"/>
                  </a:lnTo>
                  <a:lnTo>
                    <a:pt x="213" y="47"/>
                  </a:lnTo>
                  <a:lnTo>
                    <a:pt x="211" y="54"/>
                  </a:lnTo>
                  <a:lnTo>
                    <a:pt x="209" y="63"/>
                  </a:lnTo>
                  <a:lnTo>
                    <a:pt x="79" y="314"/>
                  </a:lnTo>
                  <a:lnTo>
                    <a:pt x="79" y="314"/>
                  </a:lnTo>
                  <a:lnTo>
                    <a:pt x="76" y="320"/>
                  </a:lnTo>
                  <a:lnTo>
                    <a:pt x="73" y="324"/>
                  </a:lnTo>
                  <a:lnTo>
                    <a:pt x="63" y="331"/>
                  </a:lnTo>
                  <a:lnTo>
                    <a:pt x="53" y="335"/>
                  </a:lnTo>
                  <a:lnTo>
                    <a:pt x="42" y="336"/>
                  </a:lnTo>
                  <a:lnTo>
                    <a:pt x="42" y="3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3" name="Freeform 32">
              <a:extLst>
                <a:ext uri="{FF2B5EF4-FFF2-40B4-BE49-F238E27FC236}">
                  <a16:creationId xmlns:a16="http://schemas.microsoft.com/office/drawing/2014/main" id="{A6D11060-5C8D-4E77-A8FD-10EDF9C5D7E5}"/>
                </a:ext>
              </a:extLst>
            </p:cNvPr>
            <p:cNvSpPr>
              <a:spLocks/>
            </p:cNvSpPr>
            <p:nvPr/>
          </p:nvSpPr>
          <p:spPr bwMode="auto">
            <a:xfrm>
              <a:off x="1636713" y="3236913"/>
              <a:ext cx="681038" cy="133350"/>
            </a:xfrm>
            <a:custGeom>
              <a:avLst/>
              <a:gdLst>
                <a:gd name="T0" fmla="*/ 386 w 429"/>
                <a:gd name="T1" fmla="*/ 84 h 84"/>
                <a:gd name="T2" fmla="*/ 42 w 429"/>
                <a:gd name="T3" fmla="*/ 84 h 84"/>
                <a:gd name="T4" fmla="*/ 42 w 429"/>
                <a:gd name="T5" fmla="*/ 84 h 84"/>
                <a:gd name="T6" fmla="*/ 33 w 429"/>
                <a:gd name="T7" fmla="*/ 83 h 84"/>
                <a:gd name="T8" fmla="*/ 25 w 429"/>
                <a:gd name="T9" fmla="*/ 82 h 84"/>
                <a:gd name="T10" fmla="*/ 18 w 429"/>
                <a:gd name="T11" fmla="*/ 77 h 84"/>
                <a:gd name="T12" fmla="*/ 12 w 429"/>
                <a:gd name="T13" fmla="*/ 72 h 84"/>
                <a:gd name="T14" fmla="*/ 7 w 429"/>
                <a:gd name="T15" fmla="*/ 66 h 84"/>
                <a:gd name="T16" fmla="*/ 2 w 429"/>
                <a:gd name="T17" fmla="*/ 59 h 84"/>
                <a:gd name="T18" fmla="*/ 1 w 429"/>
                <a:gd name="T19" fmla="*/ 50 h 84"/>
                <a:gd name="T20" fmla="*/ 0 w 429"/>
                <a:gd name="T21" fmla="*/ 42 h 84"/>
                <a:gd name="T22" fmla="*/ 0 w 429"/>
                <a:gd name="T23" fmla="*/ 42 h 84"/>
                <a:gd name="T24" fmla="*/ 1 w 429"/>
                <a:gd name="T25" fmla="*/ 34 h 84"/>
                <a:gd name="T26" fmla="*/ 2 w 429"/>
                <a:gd name="T27" fmla="*/ 25 h 84"/>
                <a:gd name="T28" fmla="*/ 7 w 429"/>
                <a:gd name="T29" fmla="*/ 18 h 84"/>
                <a:gd name="T30" fmla="*/ 12 w 429"/>
                <a:gd name="T31" fmla="*/ 12 h 84"/>
                <a:gd name="T32" fmla="*/ 18 w 429"/>
                <a:gd name="T33" fmla="*/ 7 h 84"/>
                <a:gd name="T34" fmla="*/ 25 w 429"/>
                <a:gd name="T35" fmla="*/ 2 h 84"/>
                <a:gd name="T36" fmla="*/ 33 w 429"/>
                <a:gd name="T37" fmla="*/ 1 h 84"/>
                <a:gd name="T38" fmla="*/ 42 w 429"/>
                <a:gd name="T39" fmla="*/ 0 h 84"/>
                <a:gd name="T40" fmla="*/ 386 w 429"/>
                <a:gd name="T41" fmla="*/ 0 h 84"/>
                <a:gd name="T42" fmla="*/ 386 w 429"/>
                <a:gd name="T43" fmla="*/ 0 h 84"/>
                <a:gd name="T44" fmla="*/ 395 w 429"/>
                <a:gd name="T45" fmla="*/ 1 h 84"/>
                <a:gd name="T46" fmla="*/ 403 w 429"/>
                <a:gd name="T47" fmla="*/ 2 h 84"/>
                <a:gd name="T48" fmla="*/ 410 w 429"/>
                <a:gd name="T49" fmla="*/ 7 h 84"/>
                <a:gd name="T50" fmla="*/ 416 w 429"/>
                <a:gd name="T51" fmla="*/ 12 h 84"/>
                <a:gd name="T52" fmla="*/ 422 w 429"/>
                <a:gd name="T53" fmla="*/ 18 h 84"/>
                <a:gd name="T54" fmla="*/ 426 w 429"/>
                <a:gd name="T55" fmla="*/ 25 h 84"/>
                <a:gd name="T56" fmla="*/ 427 w 429"/>
                <a:gd name="T57" fmla="*/ 34 h 84"/>
                <a:gd name="T58" fmla="*/ 429 w 429"/>
                <a:gd name="T59" fmla="*/ 42 h 84"/>
                <a:gd name="T60" fmla="*/ 429 w 429"/>
                <a:gd name="T61" fmla="*/ 42 h 84"/>
                <a:gd name="T62" fmla="*/ 427 w 429"/>
                <a:gd name="T63" fmla="*/ 50 h 84"/>
                <a:gd name="T64" fmla="*/ 426 w 429"/>
                <a:gd name="T65" fmla="*/ 59 h 84"/>
                <a:gd name="T66" fmla="*/ 422 w 429"/>
                <a:gd name="T67" fmla="*/ 66 h 84"/>
                <a:gd name="T68" fmla="*/ 416 w 429"/>
                <a:gd name="T69" fmla="*/ 72 h 84"/>
                <a:gd name="T70" fmla="*/ 410 w 429"/>
                <a:gd name="T71" fmla="*/ 77 h 84"/>
                <a:gd name="T72" fmla="*/ 403 w 429"/>
                <a:gd name="T73" fmla="*/ 82 h 84"/>
                <a:gd name="T74" fmla="*/ 395 w 429"/>
                <a:gd name="T75" fmla="*/ 83 h 84"/>
                <a:gd name="T76" fmla="*/ 386 w 429"/>
                <a:gd name="T77" fmla="*/ 84 h 84"/>
                <a:gd name="T78" fmla="*/ 386 w 429"/>
                <a:gd name="T7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9" h="84">
                  <a:moveTo>
                    <a:pt x="386" y="84"/>
                  </a:moveTo>
                  <a:lnTo>
                    <a:pt x="42" y="84"/>
                  </a:lnTo>
                  <a:lnTo>
                    <a:pt x="42" y="84"/>
                  </a:lnTo>
                  <a:lnTo>
                    <a:pt x="33" y="83"/>
                  </a:lnTo>
                  <a:lnTo>
                    <a:pt x="25" y="82"/>
                  </a:lnTo>
                  <a:lnTo>
                    <a:pt x="18" y="77"/>
                  </a:lnTo>
                  <a:lnTo>
                    <a:pt x="12" y="72"/>
                  </a:lnTo>
                  <a:lnTo>
                    <a:pt x="7" y="66"/>
                  </a:lnTo>
                  <a:lnTo>
                    <a:pt x="2" y="59"/>
                  </a:lnTo>
                  <a:lnTo>
                    <a:pt x="1" y="50"/>
                  </a:lnTo>
                  <a:lnTo>
                    <a:pt x="0" y="42"/>
                  </a:lnTo>
                  <a:lnTo>
                    <a:pt x="0" y="42"/>
                  </a:lnTo>
                  <a:lnTo>
                    <a:pt x="1" y="34"/>
                  </a:lnTo>
                  <a:lnTo>
                    <a:pt x="2" y="25"/>
                  </a:lnTo>
                  <a:lnTo>
                    <a:pt x="7" y="18"/>
                  </a:lnTo>
                  <a:lnTo>
                    <a:pt x="12" y="12"/>
                  </a:lnTo>
                  <a:lnTo>
                    <a:pt x="18" y="7"/>
                  </a:lnTo>
                  <a:lnTo>
                    <a:pt x="25" y="2"/>
                  </a:lnTo>
                  <a:lnTo>
                    <a:pt x="33" y="1"/>
                  </a:lnTo>
                  <a:lnTo>
                    <a:pt x="42" y="0"/>
                  </a:lnTo>
                  <a:lnTo>
                    <a:pt x="386" y="0"/>
                  </a:lnTo>
                  <a:lnTo>
                    <a:pt x="386" y="0"/>
                  </a:lnTo>
                  <a:lnTo>
                    <a:pt x="395" y="1"/>
                  </a:lnTo>
                  <a:lnTo>
                    <a:pt x="403" y="2"/>
                  </a:lnTo>
                  <a:lnTo>
                    <a:pt x="410" y="7"/>
                  </a:lnTo>
                  <a:lnTo>
                    <a:pt x="416" y="12"/>
                  </a:lnTo>
                  <a:lnTo>
                    <a:pt x="422" y="18"/>
                  </a:lnTo>
                  <a:lnTo>
                    <a:pt x="426" y="25"/>
                  </a:lnTo>
                  <a:lnTo>
                    <a:pt x="427" y="34"/>
                  </a:lnTo>
                  <a:lnTo>
                    <a:pt x="429" y="42"/>
                  </a:lnTo>
                  <a:lnTo>
                    <a:pt x="429" y="42"/>
                  </a:lnTo>
                  <a:lnTo>
                    <a:pt x="427" y="50"/>
                  </a:lnTo>
                  <a:lnTo>
                    <a:pt x="426" y="59"/>
                  </a:lnTo>
                  <a:lnTo>
                    <a:pt x="422" y="66"/>
                  </a:lnTo>
                  <a:lnTo>
                    <a:pt x="416" y="72"/>
                  </a:lnTo>
                  <a:lnTo>
                    <a:pt x="410" y="77"/>
                  </a:lnTo>
                  <a:lnTo>
                    <a:pt x="403" y="82"/>
                  </a:lnTo>
                  <a:lnTo>
                    <a:pt x="395" y="83"/>
                  </a:lnTo>
                  <a:lnTo>
                    <a:pt x="386" y="84"/>
                  </a:lnTo>
                  <a:lnTo>
                    <a:pt x="386" y="8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4" name="Freeform 33">
              <a:extLst>
                <a:ext uri="{FF2B5EF4-FFF2-40B4-BE49-F238E27FC236}">
                  <a16:creationId xmlns:a16="http://schemas.microsoft.com/office/drawing/2014/main" id="{39164EE6-AD0C-45DE-B404-AABF452D2A88}"/>
                </a:ext>
              </a:extLst>
            </p:cNvPr>
            <p:cNvSpPr>
              <a:spLocks/>
            </p:cNvSpPr>
            <p:nvPr/>
          </p:nvSpPr>
          <p:spPr bwMode="auto">
            <a:xfrm>
              <a:off x="1997075" y="2039938"/>
              <a:ext cx="641350" cy="873125"/>
            </a:xfrm>
            <a:custGeom>
              <a:avLst/>
              <a:gdLst>
                <a:gd name="T0" fmla="*/ 42 w 404"/>
                <a:gd name="T1" fmla="*/ 550 h 550"/>
                <a:gd name="T2" fmla="*/ 25 w 404"/>
                <a:gd name="T3" fmla="*/ 548 h 550"/>
                <a:gd name="T4" fmla="*/ 13 w 404"/>
                <a:gd name="T5" fmla="*/ 538 h 550"/>
                <a:gd name="T6" fmla="*/ 3 w 404"/>
                <a:gd name="T7" fmla="*/ 525 h 550"/>
                <a:gd name="T8" fmla="*/ 0 w 404"/>
                <a:gd name="T9" fmla="*/ 508 h 550"/>
                <a:gd name="T10" fmla="*/ 1 w 404"/>
                <a:gd name="T11" fmla="*/ 500 h 550"/>
                <a:gd name="T12" fmla="*/ 7 w 404"/>
                <a:gd name="T13" fmla="*/ 484 h 550"/>
                <a:gd name="T14" fmla="*/ 18 w 404"/>
                <a:gd name="T15" fmla="*/ 473 h 550"/>
                <a:gd name="T16" fmla="*/ 34 w 404"/>
                <a:gd name="T17" fmla="*/ 467 h 550"/>
                <a:gd name="T18" fmla="*/ 42 w 404"/>
                <a:gd name="T19" fmla="*/ 466 h 550"/>
                <a:gd name="T20" fmla="*/ 99 w 404"/>
                <a:gd name="T21" fmla="*/ 460 h 550"/>
                <a:gd name="T22" fmla="*/ 150 w 404"/>
                <a:gd name="T23" fmla="*/ 444 h 550"/>
                <a:gd name="T24" fmla="*/ 198 w 404"/>
                <a:gd name="T25" fmla="*/ 419 h 550"/>
                <a:gd name="T26" fmla="*/ 238 w 404"/>
                <a:gd name="T27" fmla="*/ 385 h 550"/>
                <a:gd name="T28" fmla="*/ 272 w 404"/>
                <a:gd name="T29" fmla="*/ 344 h 550"/>
                <a:gd name="T30" fmla="*/ 298 w 404"/>
                <a:gd name="T31" fmla="*/ 296 h 550"/>
                <a:gd name="T32" fmla="*/ 313 w 404"/>
                <a:gd name="T33" fmla="*/ 244 h 550"/>
                <a:gd name="T34" fmla="*/ 319 w 404"/>
                <a:gd name="T35" fmla="*/ 189 h 550"/>
                <a:gd name="T36" fmla="*/ 319 w 404"/>
                <a:gd name="T37" fmla="*/ 172 h 550"/>
                <a:gd name="T38" fmla="*/ 315 w 404"/>
                <a:gd name="T39" fmla="*/ 139 h 550"/>
                <a:gd name="T40" fmla="*/ 308 w 404"/>
                <a:gd name="T41" fmla="*/ 107 h 550"/>
                <a:gd name="T42" fmla="*/ 296 w 404"/>
                <a:gd name="T43" fmla="*/ 76 h 550"/>
                <a:gd name="T44" fmla="*/ 289 w 404"/>
                <a:gd name="T45" fmla="*/ 62 h 550"/>
                <a:gd name="T46" fmla="*/ 284 w 404"/>
                <a:gd name="T47" fmla="*/ 45 h 550"/>
                <a:gd name="T48" fmla="*/ 286 w 404"/>
                <a:gd name="T49" fmla="*/ 29 h 550"/>
                <a:gd name="T50" fmla="*/ 294 w 404"/>
                <a:gd name="T51" fmla="*/ 15 h 550"/>
                <a:gd name="T52" fmla="*/ 306 w 404"/>
                <a:gd name="T53" fmla="*/ 4 h 550"/>
                <a:gd name="T54" fmla="*/ 315 w 404"/>
                <a:gd name="T55" fmla="*/ 1 h 550"/>
                <a:gd name="T56" fmla="*/ 332 w 404"/>
                <a:gd name="T57" fmla="*/ 0 h 550"/>
                <a:gd name="T58" fmla="*/ 347 w 404"/>
                <a:gd name="T59" fmla="*/ 5 h 550"/>
                <a:gd name="T60" fmla="*/ 360 w 404"/>
                <a:gd name="T61" fmla="*/ 15 h 550"/>
                <a:gd name="T62" fmla="*/ 364 w 404"/>
                <a:gd name="T63" fmla="*/ 22 h 550"/>
                <a:gd name="T64" fmla="*/ 381 w 404"/>
                <a:gd name="T65" fmla="*/ 62 h 550"/>
                <a:gd name="T66" fmla="*/ 394 w 404"/>
                <a:gd name="T67" fmla="*/ 103 h 550"/>
                <a:gd name="T68" fmla="*/ 402 w 404"/>
                <a:gd name="T69" fmla="*/ 145 h 550"/>
                <a:gd name="T70" fmla="*/ 404 w 404"/>
                <a:gd name="T71" fmla="*/ 189 h 550"/>
                <a:gd name="T72" fmla="*/ 404 w 404"/>
                <a:gd name="T73" fmla="*/ 207 h 550"/>
                <a:gd name="T74" fmla="*/ 399 w 404"/>
                <a:gd name="T75" fmla="*/ 244 h 550"/>
                <a:gd name="T76" fmla="*/ 392 w 404"/>
                <a:gd name="T77" fmla="*/ 279 h 550"/>
                <a:gd name="T78" fmla="*/ 382 w 404"/>
                <a:gd name="T79" fmla="*/ 313 h 550"/>
                <a:gd name="T80" fmla="*/ 368 w 404"/>
                <a:gd name="T81" fmla="*/ 346 h 550"/>
                <a:gd name="T82" fmla="*/ 343 w 404"/>
                <a:gd name="T83" fmla="*/ 391 h 550"/>
                <a:gd name="T84" fmla="*/ 298 w 404"/>
                <a:gd name="T85" fmla="*/ 444 h 550"/>
                <a:gd name="T86" fmla="*/ 244 w 404"/>
                <a:gd name="T87" fmla="*/ 488 h 550"/>
                <a:gd name="T88" fmla="*/ 199 w 404"/>
                <a:gd name="T89" fmla="*/ 515 h 550"/>
                <a:gd name="T90" fmla="*/ 166 w 404"/>
                <a:gd name="T91" fmla="*/ 529 h 550"/>
                <a:gd name="T92" fmla="*/ 133 w 404"/>
                <a:gd name="T93" fmla="*/ 539 h 550"/>
                <a:gd name="T94" fmla="*/ 97 w 404"/>
                <a:gd name="T95" fmla="*/ 546 h 550"/>
                <a:gd name="T96" fmla="*/ 61 w 404"/>
                <a:gd name="T97" fmla="*/ 550 h 550"/>
                <a:gd name="T98" fmla="*/ 42 w 404"/>
                <a:gd name="T99" fmla="*/ 55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4" h="550">
                  <a:moveTo>
                    <a:pt x="42" y="550"/>
                  </a:moveTo>
                  <a:lnTo>
                    <a:pt x="42" y="550"/>
                  </a:lnTo>
                  <a:lnTo>
                    <a:pt x="34" y="550"/>
                  </a:lnTo>
                  <a:lnTo>
                    <a:pt x="25" y="548"/>
                  </a:lnTo>
                  <a:lnTo>
                    <a:pt x="18" y="543"/>
                  </a:lnTo>
                  <a:lnTo>
                    <a:pt x="13" y="538"/>
                  </a:lnTo>
                  <a:lnTo>
                    <a:pt x="7" y="532"/>
                  </a:lnTo>
                  <a:lnTo>
                    <a:pt x="3" y="525"/>
                  </a:lnTo>
                  <a:lnTo>
                    <a:pt x="1" y="516"/>
                  </a:lnTo>
                  <a:lnTo>
                    <a:pt x="0" y="508"/>
                  </a:lnTo>
                  <a:lnTo>
                    <a:pt x="0" y="508"/>
                  </a:lnTo>
                  <a:lnTo>
                    <a:pt x="1" y="500"/>
                  </a:lnTo>
                  <a:lnTo>
                    <a:pt x="3" y="492"/>
                  </a:lnTo>
                  <a:lnTo>
                    <a:pt x="7" y="484"/>
                  </a:lnTo>
                  <a:lnTo>
                    <a:pt x="13" y="478"/>
                  </a:lnTo>
                  <a:lnTo>
                    <a:pt x="18" y="473"/>
                  </a:lnTo>
                  <a:lnTo>
                    <a:pt x="25" y="470"/>
                  </a:lnTo>
                  <a:lnTo>
                    <a:pt x="34" y="467"/>
                  </a:lnTo>
                  <a:lnTo>
                    <a:pt x="42" y="466"/>
                  </a:lnTo>
                  <a:lnTo>
                    <a:pt x="42" y="466"/>
                  </a:lnTo>
                  <a:lnTo>
                    <a:pt x="70" y="464"/>
                  </a:lnTo>
                  <a:lnTo>
                    <a:pt x="99" y="460"/>
                  </a:lnTo>
                  <a:lnTo>
                    <a:pt x="124" y="453"/>
                  </a:lnTo>
                  <a:lnTo>
                    <a:pt x="150" y="444"/>
                  </a:lnTo>
                  <a:lnTo>
                    <a:pt x="175" y="432"/>
                  </a:lnTo>
                  <a:lnTo>
                    <a:pt x="198" y="419"/>
                  </a:lnTo>
                  <a:lnTo>
                    <a:pt x="219" y="402"/>
                  </a:lnTo>
                  <a:lnTo>
                    <a:pt x="238" y="385"/>
                  </a:lnTo>
                  <a:lnTo>
                    <a:pt x="255" y="365"/>
                  </a:lnTo>
                  <a:lnTo>
                    <a:pt x="272" y="344"/>
                  </a:lnTo>
                  <a:lnTo>
                    <a:pt x="286" y="320"/>
                  </a:lnTo>
                  <a:lnTo>
                    <a:pt x="298" y="296"/>
                  </a:lnTo>
                  <a:lnTo>
                    <a:pt x="308" y="271"/>
                  </a:lnTo>
                  <a:lnTo>
                    <a:pt x="313" y="244"/>
                  </a:lnTo>
                  <a:lnTo>
                    <a:pt x="318" y="217"/>
                  </a:lnTo>
                  <a:lnTo>
                    <a:pt x="319" y="189"/>
                  </a:lnTo>
                  <a:lnTo>
                    <a:pt x="319" y="189"/>
                  </a:lnTo>
                  <a:lnTo>
                    <a:pt x="319" y="172"/>
                  </a:lnTo>
                  <a:lnTo>
                    <a:pt x="318" y="155"/>
                  </a:lnTo>
                  <a:lnTo>
                    <a:pt x="315" y="139"/>
                  </a:lnTo>
                  <a:lnTo>
                    <a:pt x="312" y="122"/>
                  </a:lnTo>
                  <a:lnTo>
                    <a:pt x="308" y="107"/>
                  </a:lnTo>
                  <a:lnTo>
                    <a:pt x="302" y="91"/>
                  </a:lnTo>
                  <a:lnTo>
                    <a:pt x="296" y="76"/>
                  </a:lnTo>
                  <a:lnTo>
                    <a:pt x="289" y="62"/>
                  </a:lnTo>
                  <a:lnTo>
                    <a:pt x="289" y="62"/>
                  </a:lnTo>
                  <a:lnTo>
                    <a:pt x="285" y="53"/>
                  </a:lnTo>
                  <a:lnTo>
                    <a:pt x="284" y="45"/>
                  </a:lnTo>
                  <a:lnTo>
                    <a:pt x="284" y="38"/>
                  </a:lnTo>
                  <a:lnTo>
                    <a:pt x="286" y="29"/>
                  </a:lnTo>
                  <a:lnTo>
                    <a:pt x="289" y="22"/>
                  </a:lnTo>
                  <a:lnTo>
                    <a:pt x="294" y="15"/>
                  </a:lnTo>
                  <a:lnTo>
                    <a:pt x="299" y="10"/>
                  </a:lnTo>
                  <a:lnTo>
                    <a:pt x="306" y="4"/>
                  </a:lnTo>
                  <a:lnTo>
                    <a:pt x="306" y="4"/>
                  </a:lnTo>
                  <a:lnTo>
                    <a:pt x="315" y="1"/>
                  </a:lnTo>
                  <a:lnTo>
                    <a:pt x="323" y="0"/>
                  </a:lnTo>
                  <a:lnTo>
                    <a:pt x="332" y="0"/>
                  </a:lnTo>
                  <a:lnTo>
                    <a:pt x="339" y="1"/>
                  </a:lnTo>
                  <a:lnTo>
                    <a:pt x="347" y="5"/>
                  </a:lnTo>
                  <a:lnTo>
                    <a:pt x="353" y="10"/>
                  </a:lnTo>
                  <a:lnTo>
                    <a:pt x="360" y="15"/>
                  </a:lnTo>
                  <a:lnTo>
                    <a:pt x="364" y="22"/>
                  </a:lnTo>
                  <a:lnTo>
                    <a:pt x="364" y="22"/>
                  </a:lnTo>
                  <a:lnTo>
                    <a:pt x="373" y="42"/>
                  </a:lnTo>
                  <a:lnTo>
                    <a:pt x="381" y="62"/>
                  </a:lnTo>
                  <a:lnTo>
                    <a:pt x="388" y="83"/>
                  </a:lnTo>
                  <a:lnTo>
                    <a:pt x="394" y="103"/>
                  </a:lnTo>
                  <a:lnTo>
                    <a:pt x="398" y="124"/>
                  </a:lnTo>
                  <a:lnTo>
                    <a:pt x="402" y="145"/>
                  </a:lnTo>
                  <a:lnTo>
                    <a:pt x="404" y="166"/>
                  </a:lnTo>
                  <a:lnTo>
                    <a:pt x="404" y="189"/>
                  </a:lnTo>
                  <a:lnTo>
                    <a:pt x="404" y="189"/>
                  </a:lnTo>
                  <a:lnTo>
                    <a:pt x="404" y="207"/>
                  </a:lnTo>
                  <a:lnTo>
                    <a:pt x="402" y="226"/>
                  </a:lnTo>
                  <a:lnTo>
                    <a:pt x="399" y="244"/>
                  </a:lnTo>
                  <a:lnTo>
                    <a:pt x="397" y="261"/>
                  </a:lnTo>
                  <a:lnTo>
                    <a:pt x="392" y="279"/>
                  </a:lnTo>
                  <a:lnTo>
                    <a:pt x="388" y="296"/>
                  </a:lnTo>
                  <a:lnTo>
                    <a:pt x="382" y="313"/>
                  </a:lnTo>
                  <a:lnTo>
                    <a:pt x="375" y="329"/>
                  </a:lnTo>
                  <a:lnTo>
                    <a:pt x="368" y="346"/>
                  </a:lnTo>
                  <a:lnTo>
                    <a:pt x="360" y="361"/>
                  </a:lnTo>
                  <a:lnTo>
                    <a:pt x="343" y="391"/>
                  </a:lnTo>
                  <a:lnTo>
                    <a:pt x="322" y="419"/>
                  </a:lnTo>
                  <a:lnTo>
                    <a:pt x="298" y="444"/>
                  </a:lnTo>
                  <a:lnTo>
                    <a:pt x="272" y="468"/>
                  </a:lnTo>
                  <a:lnTo>
                    <a:pt x="244" y="488"/>
                  </a:lnTo>
                  <a:lnTo>
                    <a:pt x="214" y="507"/>
                  </a:lnTo>
                  <a:lnTo>
                    <a:pt x="199" y="515"/>
                  </a:lnTo>
                  <a:lnTo>
                    <a:pt x="183" y="522"/>
                  </a:lnTo>
                  <a:lnTo>
                    <a:pt x="166" y="529"/>
                  </a:lnTo>
                  <a:lnTo>
                    <a:pt x="150" y="535"/>
                  </a:lnTo>
                  <a:lnTo>
                    <a:pt x="133" y="539"/>
                  </a:lnTo>
                  <a:lnTo>
                    <a:pt x="116" y="543"/>
                  </a:lnTo>
                  <a:lnTo>
                    <a:pt x="97" y="546"/>
                  </a:lnTo>
                  <a:lnTo>
                    <a:pt x="79" y="549"/>
                  </a:lnTo>
                  <a:lnTo>
                    <a:pt x="61" y="550"/>
                  </a:lnTo>
                  <a:lnTo>
                    <a:pt x="42" y="550"/>
                  </a:lnTo>
                  <a:lnTo>
                    <a:pt x="42" y="55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58" name="Freeform 5">
            <a:extLst>
              <a:ext uri="{FF2B5EF4-FFF2-40B4-BE49-F238E27FC236}">
                <a16:creationId xmlns:a16="http://schemas.microsoft.com/office/drawing/2014/main" id="{2E7373FF-2E6A-4C4E-8CCE-078B9AEBB977}"/>
              </a:ext>
            </a:extLst>
          </p:cNvPr>
          <p:cNvSpPr>
            <a:spLocks/>
          </p:cNvSpPr>
          <p:nvPr/>
        </p:nvSpPr>
        <p:spPr bwMode="auto">
          <a:xfrm>
            <a:off x="7607057" y="1679668"/>
            <a:ext cx="32913" cy="472994"/>
          </a:xfrm>
          <a:custGeom>
            <a:avLst/>
            <a:gdLst>
              <a:gd name="T0" fmla="*/ 62 w 62"/>
              <a:gd name="T1" fmla="*/ 891 h 891"/>
              <a:gd name="T2" fmla="*/ 21 w 62"/>
              <a:gd name="T3" fmla="*/ 891 h 891"/>
              <a:gd name="T4" fmla="*/ 21 w 62"/>
              <a:gd name="T5" fmla="*/ 41 h 891"/>
              <a:gd name="T6" fmla="*/ 0 w 62"/>
              <a:gd name="T7" fmla="*/ 41 h 891"/>
              <a:gd name="T8" fmla="*/ 0 w 62"/>
              <a:gd name="T9" fmla="*/ 0 h 891"/>
              <a:gd name="T10" fmla="*/ 43 w 62"/>
              <a:gd name="T11" fmla="*/ 0 h 891"/>
              <a:gd name="T12" fmla="*/ 43 w 62"/>
              <a:gd name="T13" fmla="*/ 0 h 891"/>
              <a:gd name="T14" fmla="*/ 47 w 62"/>
              <a:gd name="T15" fmla="*/ 0 h 891"/>
              <a:gd name="T16" fmla="*/ 50 w 62"/>
              <a:gd name="T17" fmla="*/ 2 h 891"/>
              <a:gd name="T18" fmla="*/ 57 w 62"/>
              <a:gd name="T19" fmla="*/ 6 h 891"/>
              <a:gd name="T20" fmla="*/ 61 w 62"/>
              <a:gd name="T21" fmla="*/ 13 h 891"/>
              <a:gd name="T22" fmla="*/ 62 w 62"/>
              <a:gd name="T23" fmla="*/ 17 h 891"/>
              <a:gd name="T24" fmla="*/ 62 w 62"/>
              <a:gd name="T25" fmla="*/ 21 h 891"/>
              <a:gd name="T26" fmla="*/ 62 w 62"/>
              <a:gd name="T27" fmla="*/ 89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891">
                <a:moveTo>
                  <a:pt x="62" y="891"/>
                </a:moveTo>
                <a:lnTo>
                  <a:pt x="21" y="891"/>
                </a:lnTo>
                <a:lnTo>
                  <a:pt x="21" y="41"/>
                </a:lnTo>
                <a:lnTo>
                  <a:pt x="0" y="41"/>
                </a:lnTo>
                <a:lnTo>
                  <a:pt x="0" y="0"/>
                </a:lnTo>
                <a:lnTo>
                  <a:pt x="43" y="0"/>
                </a:lnTo>
                <a:lnTo>
                  <a:pt x="43" y="0"/>
                </a:lnTo>
                <a:lnTo>
                  <a:pt x="47" y="0"/>
                </a:lnTo>
                <a:lnTo>
                  <a:pt x="50" y="2"/>
                </a:lnTo>
                <a:lnTo>
                  <a:pt x="57" y="6"/>
                </a:lnTo>
                <a:lnTo>
                  <a:pt x="61" y="13"/>
                </a:lnTo>
                <a:lnTo>
                  <a:pt x="62" y="17"/>
                </a:lnTo>
                <a:lnTo>
                  <a:pt x="62" y="21"/>
                </a:lnTo>
                <a:lnTo>
                  <a:pt x="62" y="89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9" name="Rectangle 6">
            <a:extLst>
              <a:ext uri="{FF2B5EF4-FFF2-40B4-BE49-F238E27FC236}">
                <a16:creationId xmlns:a16="http://schemas.microsoft.com/office/drawing/2014/main" id="{5CA8ACE9-163B-4EA5-BE2C-D90402D5DF1D}"/>
              </a:ext>
            </a:extLst>
          </p:cNvPr>
          <p:cNvSpPr>
            <a:spLocks noChangeArrowheads="1"/>
          </p:cNvSpPr>
          <p:nvPr/>
        </p:nvSpPr>
        <p:spPr bwMode="auto">
          <a:xfrm>
            <a:off x="7717476" y="1888826"/>
            <a:ext cx="22296" cy="263836"/>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0" name="Rectangle 7">
            <a:extLst>
              <a:ext uri="{FF2B5EF4-FFF2-40B4-BE49-F238E27FC236}">
                <a16:creationId xmlns:a16="http://schemas.microsoft.com/office/drawing/2014/main" id="{DBA8FFFA-D22D-427C-84D4-CB51EA9B88AE}"/>
              </a:ext>
            </a:extLst>
          </p:cNvPr>
          <p:cNvSpPr>
            <a:spLocks noChangeArrowheads="1"/>
          </p:cNvSpPr>
          <p:nvPr/>
        </p:nvSpPr>
        <p:spPr bwMode="auto">
          <a:xfrm>
            <a:off x="7816215" y="2086836"/>
            <a:ext cx="22827" cy="65826"/>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1" name="Freeform 8">
            <a:extLst>
              <a:ext uri="{FF2B5EF4-FFF2-40B4-BE49-F238E27FC236}">
                <a16:creationId xmlns:a16="http://schemas.microsoft.com/office/drawing/2014/main" id="{2B72AF48-5C55-43A2-B76F-BD18889B5E26}"/>
              </a:ext>
            </a:extLst>
          </p:cNvPr>
          <p:cNvSpPr>
            <a:spLocks/>
          </p:cNvSpPr>
          <p:nvPr/>
        </p:nvSpPr>
        <p:spPr bwMode="auto">
          <a:xfrm>
            <a:off x="7816215" y="1621805"/>
            <a:ext cx="134838" cy="311082"/>
          </a:xfrm>
          <a:custGeom>
            <a:avLst/>
            <a:gdLst>
              <a:gd name="T0" fmla="*/ 43 w 254"/>
              <a:gd name="T1" fmla="*/ 586 h 586"/>
              <a:gd name="T2" fmla="*/ 0 w 254"/>
              <a:gd name="T3" fmla="*/ 586 h 586"/>
              <a:gd name="T4" fmla="*/ 0 w 254"/>
              <a:gd name="T5" fmla="*/ 29 h 586"/>
              <a:gd name="T6" fmla="*/ 250 w 254"/>
              <a:gd name="T7" fmla="*/ 0 h 586"/>
              <a:gd name="T8" fmla="*/ 254 w 254"/>
              <a:gd name="T9" fmla="*/ 41 h 586"/>
              <a:gd name="T10" fmla="*/ 43 w 254"/>
              <a:gd name="T11" fmla="*/ 65 h 586"/>
              <a:gd name="T12" fmla="*/ 43 w 254"/>
              <a:gd name="T13" fmla="*/ 586 h 586"/>
            </a:gdLst>
            <a:ahLst/>
            <a:cxnLst>
              <a:cxn ang="0">
                <a:pos x="T0" y="T1"/>
              </a:cxn>
              <a:cxn ang="0">
                <a:pos x="T2" y="T3"/>
              </a:cxn>
              <a:cxn ang="0">
                <a:pos x="T4" y="T5"/>
              </a:cxn>
              <a:cxn ang="0">
                <a:pos x="T6" y="T7"/>
              </a:cxn>
              <a:cxn ang="0">
                <a:pos x="T8" y="T9"/>
              </a:cxn>
              <a:cxn ang="0">
                <a:pos x="T10" y="T11"/>
              </a:cxn>
              <a:cxn ang="0">
                <a:pos x="T12" y="T13"/>
              </a:cxn>
            </a:cxnLst>
            <a:rect l="0" t="0" r="r" b="b"/>
            <a:pathLst>
              <a:path w="254" h="586">
                <a:moveTo>
                  <a:pt x="43" y="586"/>
                </a:moveTo>
                <a:lnTo>
                  <a:pt x="0" y="586"/>
                </a:lnTo>
                <a:lnTo>
                  <a:pt x="0" y="29"/>
                </a:lnTo>
                <a:lnTo>
                  <a:pt x="250" y="0"/>
                </a:lnTo>
                <a:lnTo>
                  <a:pt x="254" y="41"/>
                </a:lnTo>
                <a:lnTo>
                  <a:pt x="43" y="65"/>
                </a:lnTo>
                <a:lnTo>
                  <a:pt x="43" y="5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2" name="Freeform 9">
            <a:extLst>
              <a:ext uri="{FF2B5EF4-FFF2-40B4-BE49-F238E27FC236}">
                <a16:creationId xmlns:a16="http://schemas.microsoft.com/office/drawing/2014/main" id="{96844097-26D7-41D4-81B8-BE6AD0B547D7}"/>
              </a:ext>
            </a:extLst>
          </p:cNvPr>
          <p:cNvSpPr>
            <a:spLocks/>
          </p:cNvSpPr>
          <p:nvPr/>
        </p:nvSpPr>
        <p:spPr bwMode="auto">
          <a:xfrm>
            <a:off x="7552379" y="1548016"/>
            <a:ext cx="469278" cy="362576"/>
          </a:xfrm>
          <a:custGeom>
            <a:avLst/>
            <a:gdLst>
              <a:gd name="T0" fmla="*/ 84 w 884"/>
              <a:gd name="T1" fmla="*/ 683 h 683"/>
              <a:gd name="T2" fmla="*/ 0 w 884"/>
              <a:gd name="T3" fmla="*/ 683 h 683"/>
              <a:gd name="T4" fmla="*/ 0 w 884"/>
              <a:gd name="T5" fmla="*/ 269 h 683"/>
              <a:gd name="T6" fmla="*/ 0 w 884"/>
              <a:gd name="T7" fmla="*/ 269 h 683"/>
              <a:gd name="T8" fmla="*/ 2 w 884"/>
              <a:gd name="T9" fmla="*/ 241 h 683"/>
              <a:gd name="T10" fmla="*/ 6 w 884"/>
              <a:gd name="T11" fmla="*/ 214 h 683"/>
              <a:gd name="T12" fmla="*/ 13 w 884"/>
              <a:gd name="T13" fmla="*/ 189 h 683"/>
              <a:gd name="T14" fmla="*/ 21 w 884"/>
              <a:gd name="T15" fmla="*/ 163 h 683"/>
              <a:gd name="T16" fmla="*/ 33 w 884"/>
              <a:gd name="T17" fmla="*/ 141 h 683"/>
              <a:gd name="T18" fmla="*/ 47 w 884"/>
              <a:gd name="T19" fmla="*/ 118 h 683"/>
              <a:gd name="T20" fmla="*/ 62 w 884"/>
              <a:gd name="T21" fmla="*/ 97 h 683"/>
              <a:gd name="T22" fmla="*/ 79 w 884"/>
              <a:gd name="T23" fmla="*/ 79 h 683"/>
              <a:gd name="T24" fmla="*/ 99 w 884"/>
              <a:gd name="T25" fmla="*/ 60 h 683"/>
              <a:gd name="T26" fmla="*/ 119 w 884"/>
              <a:gd name="T27" fmla="*/ 45 h 683"/>
              <a:gd name="T28" fmla="*/ 141 w 884"/>
              <a:gd name="T29" fmla="*/ 32 h 683"/>
              <a:gd name="T30" fmla="*/ 165 w 884"/>
              <a:gd name="T31" fmla="*/ 21 h 683"/>
              <a:gd name="T32" fmla="*/ 189 w 884"/>
              <a:gd name="T33" fmla="*/ 11 h 683"/>
              <a:gd name="T34" fmla="*/ 215 w 884"/>
              <a:gd name="T35" fmla="*/ 5 h 683"/>
              <a:gd name="T36" fmla="*/ 242 w 884"/>
              <a:gd name="T37" fmla="*/ 1 h 683"/>
              <a:gd name="T38" fmla="*/ 270 w 884"/>
              <a:gd name="T39" fmla="*/ 0 h 683"/>
              <a:gd name="T40" fmla="*/ 826 w 884"/>
              <a:gd name="T41" fmla="*/ 0 h 683"/>
              <a:gd name="T42" fmla="*/ 826 w 884"/>
              <a:gd name="T43" fmla="*/ 0 h 683"/>
              <a:gd name="T44" fmla="*/ 842 w 884"/>
              <a:gd name="T45" fmla="*/ 1 h 683"/>
              <a:gd name="T46" fmla="*/ 857 w 884"/>
              <a:gd name="T47" fmla="*/ 5 h 683"/>
              <a:gd name="T48" fmla="*/ 871 w 884"/>
              <a:gd name="T49" fmla="*/ 12 h 683"/>
              <a:gd name="T50" fmla="*/ 884 w 884"/>
              <a:gd name="T51" fmla="*/ 22 h 683"/>
              <a:gd name="T52" fmla="*/ 856 w 884"/>
              <a:gd name="T53" fmla="*/ 53 h 683"/>
              <a:gd name="T54" fmla="*/ 856 w 884"/>
              <a:gd name="T55" fmla="*/ 53 h 683"/>
              <a:gd name="T56" fmla="*/ 850 w 884"/>
              <a:gd name="T57" fmla="*/ 48 h 683"/>
              <a:gd name="T58" fmla="*/ 842 w 884"/>
              <a:gd name="T59" fmla="*/ 43 h 683"/>
              <a:gd name="T60" fmla="*/ 835 w 884"/>
              <a:gd name="T61" fmla="*/ 42 h 683"/>
              <a:gd name="T62" fmla="*/ 826 w 884"/>
              <a:gd name="T63" fmla="*/ 41 h 683"/>
              <a:gd name="T64" fmla="*/ 270 w 884"/>
              <a:gd name="T65" fmla="*/ 41 h 683"/>
              <a:gd name="T66" fmla="*/ 270 w 884"/>
              <a:gd name="T67" fmla="*/ 41 h 683"/>
              <a:gd name="T68" fmla="*/ 246 w 884"/>
              <a:gd name="T69" fmla="*/ 42 h 683"/>
              <a:gd name="T70" fmla="*/ 223 w 884"/>
              <a:gd name="T71" fmla="*/ 45 h 683"/>
              <a:gd name="T72" fmla="*/ 202 w 884"/>
              <a:gd name="T73" fmla="*/ 50 h 683"/>
              <a:gd name="T74" fmla="*/ 181 w 884"/>
              <a:gd name="T75" fmla="*/ 59 h 683"/>
              <a:gd name="T76" fmla="*/ 161 w 884"/>
              <a:gd name="T77" fmla="*/ 69 h 683"/>
              <a:gd name="T78" fmla="*/ 143 w 884"/>
              <a:gd name="T79" fmla="*/ 80 h 683"/>
              <a:gd name="T80" fmla="*/ 124 w 884"/>
              <a:gd name="T81" fmla="*/ 93 h 683"/>
              <a:gd name="T82" fmla="*/ 109 w 884"/>
              <a:gd name="T83" fmla="*/ 107 h 683"/>
              <a:gd name="T84" fmla="*/ 93 w 884"/>
              <a:gd name="T85" fmla="*/ 124 h 683"/>
              <a:gd name="T86" fmla="*/ 81 w 884"/>
              <a:gd name="T87" fmla="*/ 141 h 683"/>
              <a:gd name="T88" fmla="*/ 69 w 884"/>
              <a:gd name="T89" fmla="*/ 161 h 683"/>
              <a:gd name="T90" fmla="*/ 60 w 884"/>
              <a:gd name="T91" fmla="*/ 180 h 683"/>
              <a:gd name="T92" fmla="*/ 52 w 884"/>
              <a:gd name="T93" fmla="*/ 202 h 683"/>
              <a:gd name="T94" fmla="*/ 47 w 884"/>
              <a:gd name="T95" fmla="*/ 223 h 683"/>
              <a:gd name="T96" fmla="*/ 43 w 884"/>
              <a:gd name="T97" fmla="*/ 245 h 683"/>
              <a:gd name="T98" fmla="*/ 41 w 884"/>
              <a:gd name="T99" fmla="*/ 269 h 683"/>
              <a:gd name="T100" fmla="*/ 41 w 884"/>
              <a:gd name="T101" fmla="*/ 642 h 683"/>
              <a:gd name="T102" fmla="*/ 84 w 884"/>
              <a:gd name="T103" fmla="*/ 642 h 683"/>
              <a:gd name="T104" fmla="*/ 84 w 884"/>
              <a:gd name="T105" fmla="*/ 683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4" h="683">
                <a:moveTo>
                  <a:pt x="84" y="683"/>
                </a:moveTo>
                <a:lnTo>
                  <a:pt x="0" y="683"/>
                </a:lnTo>
                <a:lnTo>
                  <a:pt x="0" y="269"/>
                </a:lnTo>
                <a:lnTo>
                  <a:pt x="0" y="269"/>
                </a:lnTo>
                <a:lnTo>
                  <a:pt x="2" y="241"/>
                </a:lnTo>
                <a:lnTo>
                  <a:pt x="6" y="214"/>
                </a:lnTo>
                <a:lnTo>
                  <a:pt x="13" y="189"/>
                </a:lnTo>
                <a:lnTo>
                  <a:pt x="21" y="163"/>
                </a:lnTo>
                <a:lnTo>
                  <a:pt x="33" y="141"/>
                </a:lnTo>
                <a:lnTo>
                  <a:pt x="47" y="118"/>
                </a:lnTo>
                <a:lnTo>
                  <a:pt x="62" y="97"/>
                </a:lnTo>
                <a:lnTo>
                  <a:pt x="79" y="79"/>
                </a:lnTo>
                <a:lnTo>
                  <a:pt x="99" y="60"/>
                </a:lnTo>
                <a:lnTo>
                  <a:pt x="119" y="45"/>
                </a:lnTo>
                <a:lnTo>
                  <a:pt x="141" y="32"/>
                </a:lnTo>
                <a:lnTo>
                  <a:pt x="165" y="21"/>
                </a:lnTo>
                <a:lnTo>
                  <a:pt x="189" y="11"/>
                </a:lnTo>
                <a:lnTo>
                  <a:pt x="215" y="5"/>
                </a:lnTo>
                <a:lnTo>
                  <a:pt x="242" y="1"/>
                </a:lnTo>
                <a:lnTo>
                  <a:pt x="270" y="0"/>
                </a:lnTo>
                <a:lnTo>
                  <a:pt x="826" y="0"/>
                </a:lnTo>
                <a:lnTo>
                  <a:pt x="826" y="0"/>
                </a:lnTo>
                <a:lnTo>
                  <a:pt x="842" y="1"/>
                </a:lnTo>
                <a:lnTo>
                  <a:pt x="857" y="5"/>
                </a:lnTo>
                <a:lnTo>
                  <a:pt x="871" y="12"/>
                </a:lnTo>
                <a:lnTo>
                  <a:pt x="884" y="22"/>
                </a:lnTo>
                <a:lnTo>
                  <a:pt x="856" y="53"/>
                </a:lnTo>
                <a:lnTo>
                  <a:pt x="856" y="53"/>
                </a:lnTo>
                <a:lnTo>
                  <a:pt x="850" y="48"/>
                </a:lnTo>
                <a:lnTo>
                  <a:pt x="842" y="43"/>
                </a:lnTo>
                <a:lnTo>
                  <a:pt x="835" y="42"/>
                </a:lnTo>
                <a:lnTo>
                  <a:pt x="826" y="41"/>
                </a:lnTo>
                <a:lnTo>
                  <a:pt x="270" y="41"/>
                </a:lnTo>
                <a:lnTo>
                  <a:pt x="270" y="41"/>
                </a:lnTo>
                <a:lnTo>
                  <a:pt x="246" y="42"/>
                </a:lnTo>
                <a:lnTo>
                  <a:pt x="223" y="45"/>
                </a:lnTo>
                <a:lnTo>
                  <a:pt x="202" y="50"/>
                </a:lnTo>
                <a:lnTo>
                  <a:pt x="181" y="59"/>
                </a:lnTo>
                <a:lnTo>
                  <a:pt x="161" y="69"/>
                </a:lnTo>
                <a:lnTo>
                  <a:pt x="143" y="80"/>
                </a:lnTo>
                <a:lnTo>
                  <a:pt x="124" y="93"/>
                </a:lnTo>
                <a:lnTo>
                  <a:pt x="109" y="107"/>
                </a:lnTo>
                <a:lnTo>
                  <a:pt x="93" y="124"/>
                </a:lnTo>
                <a:lnTo>
                  <a:pt x="81" y="141"/>
                </a:lnTo>
                <a:lnTo>
                  <a:pt x="69" y="161"/>
                </a:lnTo>
                <a:lnTo>
                  <a:pt x="60" y="180"/>
                </a:lnTo>
                <a:lnTo>
                  <a:pt x="52" y="202"/>
                </a:lnTo>
                <a:lnTo>
                  <a:pt x="47" y="223"/>
                </a:lnTo>
                <a:lnTo>
                  <a:pt x="43" y="245"/>
                </a:lnTo>
                <a:lnTo>
                  <a:pt x="41" y="269"/>
                </a:lnTo>
                <a:lnTo>
                  <a:pt x="41" y="642"/>
                </a:lnTo>
                <a:lnTo>
                  <a:pt x="84" y="642"/>
                </a:lnTo>
                <a:lnTo>
                  <a:pt x="84" y="6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3" name="Freeform 10">
            <a:extLst>
              <a:ext uri="{FF2B5EF4-FFF2-40B4-BE49-F238E27FC236}">
                <a16:creationId xmlns:a16="http://schemas.microsoft.com/office/drawing/2014/main" id="{F571D74B-0F2D-49DF-B069-7FACC44DF741}"/>
              </a:ext>
            </a:extLst>
          </p:cNvPr>
          <p:cNvSpPr>
            <a:spLocks noEditPoints="1"/>
          </p:cNvSpPr>
          <p:nvPr/>
        </p:nvSpPr>
        <p:spPr bwMode="auto">
          <a:xfrm>
            <a:off x="7651650" y="1348944"/>
            <a:ext cx="153949" cy="176245"/>
          </a:xfrm>
          <a:custGeom>
            <a:avLst/>
            <a:gdLst>
              <a:gd name="T0" fmla="*/ 129 w 290"/>
              <a:gd name="T1" fmla="*/ 332 h 332"/>
              <a:gd name="T2" fmla="*/ 86 w 290"/>
              <a:gd name="T3" fmla="*/ 321 h 332"/>
              <a:gd name="T4" fmla="*/ 50 w 290"/>
              <a:gd name="T5" fmla="*/ 297 h 332"/>
              <a:gd name="T6" fmla="*/ 22 w 290"/>
              <a:gd name="T7" fmla="*/ 263 h 332"/>
              <a:gd name="T8" fmla="*/ 5 w 290"/>
              <a:gd name="T9" fmla="*/ 219 h 332"/>
              <a:gd name="T10" fmla="*/ 0 w 290"/>
              <a:gd name="T11" fmla="*/ 167 h 332"/>
              <a:gd name="T12" fmla="*/ 2 w 290"/>
              <a:gd name="T13" fmla="*/ 132 h 332"/>
              <a:gd name="T14" fmla="*/ 17 w 290"/>
              <a:gd name="T15" fmla="*/ 85 h 332"/>
              <a:gd name="T16" fmla="*/ 39 w 290"/>
              <a:gd name="T17" fmla="*/ 47 h 332"/>
              <a:gd name="T18" fmla="*/ 73 w 290"/>
              <a:gd name="T19" fmla="*/ 20 h 332"/>
              <a:gd name="T20" fmla="*/ 114 w 290"/>
              <a:gd name="T21" fmla="*/ 5 h 332"/>
              <a:gd name="T22" fmla="*/ 145 w 290"/>
              <a:gd name="T23" fmla="*/ 0 h 332"/>
              <a:gd name="T24" fmla="*/ 190 w 290"/>
              <a:gd name="T25" fmla="*/ 7 h 332"/>
              <a:gd name="T26" fmla="*/ 228 w 290"/>
              <a:gd name="T27" fmla="*/ 27 h 332"/>
              <a:gd name="T28" fmla="*/ 259 w 290"/>
              <a:gd name="T29" fmla="*/ 58 h 332"/>
              <a:gd name="T30" fmla="*/ 279 w 290"/>
              <a:gd name="T31" fmla="*/ 99 h 332"/>
              <a:gd name="T32" fmla="*/ 289 w 290"/>
              <a:gd name="T33" fmla="*/ 149 h 332"/>
              <a:gd name="T34" fmla="*/ 289 w 290"/>
              <a:gd name="T35" fmla="*/ 185 h 332"/>
              <a:gd name="T36" fmla="*/ 279 w 290"/>
              <a:gd name="T37" fmla="*/ 235 h 332"/>
              <a:gd name="T38" fmla="*/ 259 w 290"/>
              <a:gd name="T39" fmla="*/ 276 h 332"/>
              <a:gd name="T40" fmla="*/ 228 w 290"/>
              <a:gd name="T41" fmla="*/ 307 h 332"/>
              <a:gd name="T42" fmla="*/ 190 w 290"/>
              <a:gd name="T43" fmla="*/ 327 h 332"/>
              <a:gd name="T44" fmla="*/ 145 w 290"/>
              <a:gd name="T45" fmla="*/ 332 h 332"/>
              <a:gd name="T46" fmla="*/ 145 w 290"/>
              <a:gd name="T47" fmla="*/ 43 h 332"/>
              <a:gd name="T48" fmla="*/ 107 w 290"/>
              <a:gd name="T49" fmla="*/ 48 h 332"/>
              <a:gd name="T50" fmla="*/ 79 w 290"/>
              <a:gd name="T51" fmla="*/ 67 h 332"/>
              <a:gd name="T52" fmla="*/ 59 w 290"/>
              <a:gd name="T53" fmla="*/ 92 h 332"/>
              <a:gd name="T54" fmla="*/ 46 w 290"/>
              <a:gd name="T55" fmla="*/ 123 h 332"/>
              <a:gd name="T56" fmla="*/ 42 w 290"/>
              <a:gd name="T57" fmla="*/ 167 h 332"/>
              <a:gd name="T58" fmla="*/ 50 w 290"/>
              <a:gd name="T59" fmla="*/ 221 h 332"/>
              <a:gd name="T60" fmla="*/ 65 w 290"/>
              <a:gd name="T61" fmla="*/ 250 h 332"/>
              <a:gd name="T62" fmla="*/ 87 w 290"/>
              <a:gd name="T63" fmla="*/ 274 h 332"/>
              <a:gd name="T64" fmla="*/ 118 w 290"/>
              <a:gd name="T65" fmla="*/ 288 h 332"/>
              <a:gd name="T66" fmla="*/ 145 w 290"/>
              <a:gd name="T67" fmla="*/ 291 h 332"/>
              <a:gd name="T68" fmla="*/ 183 w 290"/>
              <a:gd name="T69" fmla="*/ 284 h 332"/>
              <a:gd name="T70" fmla="*/ 211 w 290"/>
              <a:gd name="T71" fmla="*/ 267 h 332"/>
              <a:gd name="T72" fmla="*/ 231 w 290"/>
              <a:gd name="T73" fmla="*/ 242 h 332"/>
              <a:gd name="T74" fmla="*/ 242 w 290"/>
              <a:gd name="T75" fmla="*/ 211 h 332"/>
              <a:gd name="T76" fmla="*/ 248 w 290"/>
              <a:gd name="T77" fmla="*/ 167 h 332"/>
              <a:gd name="T78" fmla="*/ 240 w 290"/>
              <a:gd name="T79" fmla="*/ 112 h 332"/>
              <a:gd name="T80" fmla="*/ 225 w 290"/>
              <a:gd name="T81" fmla="*/ 84 h 332"/>
              <a:gd name="T82" fmla="*/ 203 w 290"/>
              <a:gd name="T83" fmla="*/ 60 h 332"/>
              <a:gd name="T84" fmla="*/ 172 w 290"/>
              <a:gd name="T85" fmla="*/ 46 h 332"/>
              <a:gd name="T86" fmla="*/ 145 w 290"/>
              <a:gd name="T87" fmla="*/ 4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332">
                <a:moveTo>
                  <a:pt x="145" y="332"/>
                </a:moveTo>
                <a:lnTo>
                  <a:pt x="145" y="332"/>
                </a:lnTo>
                <a:lnTo>
                  <a:pt x="129" y="332"/>
                </a:lnTo>
                <a:lnTo>
                  <a:pt x="114" y="329"/>
                </a:lnTo>
                <a:lnTo>
                  <a:pt x="100" y="327"/>
                </a:lnTo>
                <a:lnTo>
                  <a:pt x="86" y="321"/>
                </a:lnTo>
                <a:lnTo>
                  <a:pt x="73" y="314"/>
                </a:lnTo>
                <a:lnTo>
                  <a:pt x="60" y="307"/>
                </a:lnTo>
                <a:lnTo>
                  <a:pt x="50" y="297"/>
                </a:lnTo>
                <a:lnTo>
                  <a:pt x="39" y="287"/>
                </a:lnTo>
                <a:lnTo>
                  <a:pt x="31" y="276"/>
                </a:lnTo>
                <a:lnTo>
                  <a:pt x="22" y="263"/>
                </a:lnTo>
                <a:lnTo>
                  <a:pt x="17" y="249"/>
                </a:lnTo>
                <a:lnTo>
                  <a:pt x="11" y="235"/>
                </a:lnTo>
                <a:lnTo>
                  <a:pt x="5" y="219"/>
                </a:lnTo>
                <a:lnTo>
                  <a:pt x="2" y="202"/>
                </a:lnTo>
                <a:lnTo>
                  <a:pt x="1" y="185"/>
                </a:lnTo>
                <a:lnTo>
                  <a:pt x="0" y="167"/>
                </a:lnTo>
                <a:lnTo>
                  <a:pt x="0" y="167"/>
                </a:lnTo>
                <a:lnTo>
                  <a:pt x="1" y="149"/>
                </a:lnTo>
                <a:lnTo>
                  <a:pt x="2" y="132"/>
                </a:lnTo>
                <a:lnTo>
                  <a:pt x="5" y="115"/>
                </a:lnTo>
                <a:lnTo>
                  <a:pt x="11" y="99"/>
                </a:lnTo>
                <a:lnTo>
                  <a:pt x="17" y="85"/>
                </a:lnTo>
                <a:lnTo>
                  <a:pt x="22" y="71"/>
                </a:lnTo>
                <a:lnTo>
                  <a:pt x="31" y="58"/>
                </a:lnTo>
                <a:lnTo>
                  <a:pt x="39" y="47"/>
                </a:lnTo>
                <a:lnTo>
                  <a:pt x="50" y="37"/>
                </a:lnTo>
                <a:lnTo>
                  <a:pt x="60" y="27"/>
                </a:lnTo>
                <a:lnTo>
                  <a:pt x="73" y="20"/>
                </a:lnTo>
                <a:lnTo>
                  <a:pt x="86" y="13"/>
                </a:lnTo>
                <a:lnTo>
                  <a:pt x="100" y="7"/>
                </a:lnTo>
                <a:lnTo>
                  <a:pt x="114" y="5"/>
                </a:lnTo>
                <a:lnTo>
                  <a:pt x="129" y="2"/>
                </a:lnTo>
                <a:lnTo>
                  <a:pt x="145" y="0"/>
                </a:lnTo>
                <a:lnTo>
                  <a:pt x="145" y="0"/>
                </a:lnTo>
                <a:lnTo>
                  <a:pt x="161" y="2"/>
                </a:lnTo>
                <a:lnTo>
                  <a:pt x="176" y="5"/>
                </a:lnTo>
                <a:lnTo>
                  <a:pt x="190" y="7"/>
                </a:lnTo>
                <a:lnTo>
                  <a:pt x="204" y="13"/>
                </a:lnTo>
                <a:lnTo>
                  <a:pt x="217" y="20"/>
                </a:lnTo>
                <a:lnTo>
                  <a:pt x="228" y="27"/>
                </a:lnTo>
                <a:lnTo>
                  <a:pt x="240" y="37"/>
                </a:lnTo>
                <a:lnTo>
                  <a:pt x="249" y="47"/>
                </a:lnTo>
                <a:lnTo>
                  <a:pt x="259" y="58"/>
                </a:lnTo>
                <a:lnTo>
                  <a:pt x="266" y="71"/>
                </a:lnTo>
                <a:lnTo>
                  <a:pt x="273" y="85"/>
                </a:lnTo>
                <a:lnTo>
                  <a:pt x="279" y="99"/>
                </a:lnTo>
                <a:lnTo>
                  <a:pt x="283" y="115"/>
                </a:lnTo>
                <a:lnTo>
                  <a:pt x="288" y="132"/>
                </a:lnTo>
                <a:lnTo>
                  <a:pt x="289" y="149"/>
                </a:lnTo>
                <a:lnTo>
                  <a:pt x="290" y="167"/>
                </a:lnTo>
                <a:lnTo>
                  <a:pt x="290" y="167"/>
                </a:lnTo>
                <a:lnTo>
                  <a:pt x="289" y="185"/>
                </a:lnTo>
                <a:lnTo>
                  <a:pt x="288" y="202"/>
                </a:lnTo>
                <a:lnTo>
                  <a:pt x="283" y="219"/>
                </a:lnTo>
                <a:lnTo>
                  <a:pt x="279" y="235"/>
                </a:lnTo>
                <a:lnTo>
                  <a:pt x="273" y="249"/>
                </a:lnTo>
                <a:lnTo>
                  <a:pt x="266" y="263"/>
                </a:lnTo>
                <a:lnTo>
                  <a:pt x="259" y="276"/>
                </a:lnTo>
                <a:lnTo>
                  <a:pt x="249" y="287"/>
                </a:lnTo>
                <a:lnTo>
                  <a:pt x="240" y="297"/>
                </a:lnTo>
                <a:lnTo>
                  <a:pt x="228" y="307"/>
                </a:lnTo>
                <a:lnTo>
                  <a:pt x="217" y="314"/>
                </a:lnTo>
                <a:lnTo>
                  <a:pt x="204" y="321"/>
                </a:lnTo>
                <a:lnTo>
                  <a:pt x="190" y="327"/>
                </a:lnTo>
                <a:lnTo>
                  <a:pt x="176" y="329"/>
                </a:lnTo>
                <a:lnTo>
                  <a:pt x="161" y="332"/>
                </a:lnTo>
                <a:lnTo>
                  <a:pt x="145" y="332"/>
                </a:lnTo>
                <a:lnTo>
                  <a:pt x="145" y="332"/>
                </a:lnTo>
                <a:close/>
                <a:moveTo>
                  <a:pt x="145" y="43"/>
                </a:moveTo>
                <a:lnTo>
                  <a:pt x="145" y="43"/>
                </a:lnTo>
                <a:lnTo>
                  <a:pt x="131" y="43"/>
                </a:lnTo>
                <a:lnTo>
                  <a:pt x="118" y="46"/>
                </a:lnTo>
                <a:lnTo>
                  <a:pt x="107" y="48"/>
                </a:lnTo>
                <a:lnTo>
                  <a:pt x="97" y="54"/>
                </a:lnTo>
                <a:lnTo>
                  <a:pt x="87" y="60"/>
                </a:lnTo>
                <a:lnTo>
                  <a:pt x="79" y="67"/>
                </a:lnTo>
                <a:lnTo>
                  <a:pt x="72" y="75"/>
                </a:lnTo>
                <a:lnTo>
                  <a:pt x="65" y="84"/>
                </a:lnTo>
                <a:lnTo>
                  <a:pt x="59" y="92"/>
                </a:lnTo>
                <a:lnTo>
                  <a:pt x="53" y="102"/>
                </a:lnTo>
                <a:lnTo>
                  <a:pt x="50" y="112"/>
                </a:lnTo>
                <a:lnTo>
                  <a:pt x="46" y="123"/>
                </a:lnTo>
                <a:lnTo>
                  <a:pt x="42" y="144"/>
                </a:lnTo>
                <a:lnTo>
                  <a:pt x="42" y="167"/>
                </a:lnTo>
                <a:lnTo>
                  <a:pt x="42" y="167"/>
                </a:lnTo>
                <a:lnTo>
                  <a:pt x="42" y="188"/>
                </a:lnTo>
                <a:lnTo>
                  <a:pt x="46" y="211"/>
                </a:lnTo>
                <a:lnTo>
                  <a:pt x="50" y="221"/>
                </a:lnTo>
                <a:lnTo>
                  <a:pt x="53" y="232"/>
                </a:lnTo>
                <a:lnTo>
                  <a:pt x="59" y="242"/>
                </a:lnTo>
                <a:lnTo>
                  <a:pt x="65" y="250"/>
                </a:lnTo>
                <a:lnTo>
                  <a:pt x="72" y="259"/>
                </a:lnTo>
                <a:lnTo>
                  <a:pt x="79" y="267"/>
                </a:lnTo>
                <a:lnTo>
                  <a:pt x="87" y="274"/>
                </a:lnTo>
                <a:lnTo>
                  <a:pt x="97" y="280"/>
                </a:lnTo>
                <a:lnTo>
                  <a:pt x="107" y="284"/>
                </a:lnTo>
                <a:lnTo>
                  <a:pt x="118" y="288"/>
                </a:lnTo>
                <a:lnTo>
                  <a:pt x="131" y="290"/>
                </a:lnTo>
                <a:lnTo>
                  <a:pt x="145" y="291"/>
                </a:lnTo>
                <a:lnTo>
                  <a:pt x="145" y="291"/>
                </a:lnTo>
                <a:lnTo>
                  <a:pt x="159" y="290"/>
                </a:lnTo>
                <a:lnTo>
                  <a:pt x="172" y="288"/>
                </a:lnTo>
                <a:lnTo>
                  <a:pt x="183" y="284"/>
                </a:lnTo>
                <a:lnTo>
                  <a:pt x="193" y="280"/>
                </a:lnTo>
                <a:lnTo>
                  <a:pt x="203" y="274"/>
                </a:lnTo>
                <a:lnTo>
                  <a:pt x="211" y="267"/>
                </a:lnTo>
                <a:lnTo>
                  <a:pt x="218" y="259"/>
                </a:lnTo>
                <a:lnTo>
                  <a:pt x="225" y="250"/>
                </a:lnTo>
                <a:lnTo>
                  <a:pt x="231" y="242"/>
                </a:lnTo>
                <a:lnTo>
                  <a:pt x="235" y="232"/>
                </a:lnTo>
                <a:lnTo>
                  <a:pt x="240" y="221"/>
                </a:lnTo>
                <a:lnTo>
                  <a:pt x="242" y="211"/>
                </a:lnTo>
                <a:lnTo>
                  <a:pt x="247" y="188"/>
                </a:lnTo>
                <a:lnTo>
                  <a:pt x="248" y="167"/>
                </a:lnTo>
                <a:lnTo>
                  <a:pt x="248" y="167"/>
                </a:lnTo>
                <a:lnTo>
                  <a:pt x="247" y="144"/>
                </a:lnTo>
                <a:lnTo>
                  <a:pt x="242" y="123"/>
                </a:lnTo>
                <a:lnTo>
                  <a:pt x="240" y="112"/>
                </a:lnTo>
                <a:lnTo>
                  <a:pt x="235" y="102"/>
                </a:lnTo>
                <a:lnTo>
                  <a:pt x="231" y="92"/>
                </a:lnTo>
                <a:lnTo>
                  <a:pt x="225" y="84"/>
                </a:lnTo>
                <a:lnTo>
                  <a:pt x="218" y="75"/>
                </a:lnTo>
                <a:lnTo>
                  <a:pt x="211" y="67"/>
                </a:lnTo>
                <a:lnTo>
                  <a:pt x="203" y="60"/>
                </a:lnTo>
                <a:lnTo>
                  <a:pt x="193" y="54"/>
                </a:lnTo>
                <a:lnTo>
                  <a:pt x="183" y="48"/>
                </a:lnTo>
                <a:lnTo>
                  <a:pt x="172" y="46"/>
                </a:lnTo>
                <a:lnTo>
                  <a:pt x="159" y="43"/>
                </a:lnTo>
                <a:lnTo>
                  <a:pt x="145" y="43"/>
                </a:lnTo>
                <a:lnTo>
                  <a:pt x="145" y="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4" name="Freeform 11">
            <a:extLst>
              <a:ext uri="{FF2B5EF4-FFF2-40B4-BE49-F238E27FC236}">
                <a16:creationId xmlns:a16="http://schemas.microsoft.com/office/drawing/2014/main" id="{F53AD2BC-8EA2-4A28-A845-C9FAA2BB5212}"/>
              </a:ext>
            </a:extLst>
          </p:cNvPr>
          <p:cNvSpPr>
            <a:spLocks/>
          </p:cNvSpPr>
          <p:nvPr/>
        </p:nvSpPr>
        <p:spPr bwMode="auto">
          <a:xfrm>
            <a:off x="7882042" y="1514041"/>
            <a:ext cx="572795" cy="572795"/>
          </a:xfrm>
          <a:custGeom>
            <a:avLst/>
            <a:gdLst>
              <a:gd name="T0" fmla="*/ 449 w 1079"/>
              <a:gd name="T1" fmla="*/ 1070 h 1079"/>
              <a:gd name="T2" fmla="*/ 308 w 1079"/>
              <a:gd name="T3" fmla="*/ 1027 h 1079"/>
              <a:gd name="T4" fmla="*/ 184 w 1079"/>
              <a:gd name="T5" fmla="*/ 945 h 1079"/>
              <a:gd name="T6" fmla="*/ 119 w 1079"/>
              <a:gd name="T7" fmla="*/ 876 h 1079"/>
              <a:gd name="T8" fmla="*/ 125 w 1079"/>
              <a:gd name="T9" fmla="*/ 850 h 1079"/>
              <a:gd name="T10" fmla="*/ 153 w 1079"/>
              <a:gd name="T11" fmla="*/ 853 h 1079"/>
              <a:gd name="T12" fmla="*/ 233 w 1079"/>
              <a:gd name="T13" fmla="*/ 931 h 1079"/>
              <a:gd name="T14" fmla="*/ 351 w 1079"/>
              <a:gd name="T15" fmla="*/ 1000 h 1079"/>
              <a:gd name="T16" fmla="*/ 485 w 1079"/>
              <a:gd name="T17" fmla="*/ 1034 h 1079"/>
              <a:gd name="T18" fmla="*/ 591 w 1079"/>
              <a:gd name="T19" fmla="*/ 1035 h 1079"/>
              <a:gd name="T20" fmla="*/ 711 w 1079"/>
              <a:gd name="T21" fmla="*/ 1007 h 1079"/>
              <a:gd name="T22" fmla="*/ 818 w 1079"/>
              <a:gd name="T23" fmla="*/ 952 h 1079"/>
              <a:gd name="T24" fmla="*/ 908 w 1079"/>
              <a:gd name="T25" fmla="*/ 874 h 1079"/>
              <a:gd name="T26" fmla="*/ 977 w 1079"/>
              <a:gd name="T27" fmla="*/ 777 h 1079"/>
              <a:gd name="T28" fmla="*/ 1023 w 1079"/>
              <a:gd name="T29" fmla="*/ 664 h 1079"/>
              <a:gd name="T30" fmla="*/ 1038 w 1079"/>
              <a:gd name="T31" fmla="*/ 539 h 1079"/>
              <a:gd name="T32" fmla="*/ 1027 w 1079"/>
              <a:gd name="T33" fmla="*/ 439 h 1079"/>
              <a:gd name="T34" fmla="*/ 989 w 1079"/>
              <a:gd name="T35" fmla="*/ 323 h 1079"/>
              <a:gd name="T36" fmla="*/ 924 w 1079"/>
              <a:gd name="T37" fmla="*/ 223 h 1079"/>
              <a:gd name="T38" fmla="*/ 838 w 1079"/>
              <a:gd name="T39" fmla="*/ 141 h 1079"/>
              <a:gd name="T40" fmla="*/ 733 w 1079"/>
              <a:gd name="T41" fmla="*/ 81 h 1079"/>
              <a:gd name="T42" fmla="*/ 616 w 1079"/>
              <a:gd name="T43" fmla="*/ 48 h 1079"/>
              <a:gd name="T44" fmla="*/ 514 w 1079"/>
              <a:gd name="T45" fmla="*/ 42 h 1079"/>
              <a:gd name="T46" fmla="*/ 393 w 1079"/>
              <a:gd name="T47" fmla="*/ 65 h 1079"/>
              <a:gd name="T48" fmla="*/ 283 w 1079"/>
              <a:gd name="T49" fmla="*/ 114 h 1079"/>
              <a:gd name="T50" fmla="*/ 188 w 1079"/>
              <a:gd name="T51" fmla="*/ 188 h 1079"/>
              <a:gd name="T52" fmla="*/ 115 w 1079"/>
              <a:gd name="T53" fmla="*/ 281 h 1079"/>
              <a:gd name="T54" fmla="*/ 65 w 1079"/>
              <a:gd name="T55" fmla="*/ 391 h 1079"/>
              <a:gd name="T56" fmla="*/ 43 w 1079"/>
              <a:gd name="T57" fmla="*/ 514 h 1079"/>
              <a:gd name="T58" fmla="*/ 53 w 1079"/>
              <a:gd name="T59" fmla="*/ 637 h 1079"/>
              <a:gd name="T60" fmla="*/ 109 w 1079"/>
              <a:gd name="T61" fmla="*/ 787 h 1079"/>
              <a:gd name="T62" fmla="*/ 106 w 1079"/>
              <a:gd name="T63" fmla="*/ 811 h 1079"/>
              <a:gd name="T64" fmla="*/ 85 w 1079"/>
              <a:gd name="T65" fmla="*/ 818 h 1079"/>
              <a:gd name="T66" fmla="*/ 55 w 1079"/>
              <a:gd name="T67" fmla="*/ 777 h 1079"/>
              <a:gd name="T68" fmla="*/ 6 w 1079"/>
              <a:gd name="T69" fmla="*/ 610 h 1079"/>
              <a:gd name="T70" fmla="*/ 3 w 1079"/>
              <a:gd name="T71" fmla="*/ 484 h 1079"/>
              <a:gd name="T72" fmla="*/ 34 w 1079"/>
              <a:gd name="T73" fmla="*/ 354 h 1079"/>
              <a:gd name="T74" fmla="*/ 94 w 1079"/>
              <a:gd name="T75" fmla="*/ 239 h 1079"/>
              <a:gd name="T76" fmla="*/ 178 w 1079"/>
              <a:gd name="T77" fmla="*/ 141 h 1079"/>
              <a:gd name="T78" fmla="*/ 283 w 1079"/>
              <a:gd name="T79" fmla="*/ 65 h 1079"/>
              <a:gd name="T80" fmla="*/ 406 w 1079"/>
              <a:gd name="T81" fmla="*/ 17 h 1079"/>
              <a:gd name="T82" fmla="*/ 540 w 1079"/>
              <a:gd name="T83" fmla="*/ 0 h 1079"/>
              <a:gd name="T84" fmla="*/ 648 w 1079"/>
              <a:gd name="T85" fmla="*/ 11 h 1079"/>
              <a:gd name="T86" fmla="*/ 774 w 1079"/>
              <a:gd name="T87" fmla="*/ 54 h 1079"/>
              <a:gd name="T88" fmla="*/ 883 w 1079"/>
              <a:gd name="T89" fmla="*/ 124 h 1079"/>
              <a:gd name="T90" fmla="*/ 972 w 1079"/>
              <a:gd name="T91" fmla="*/ 218 h 1079"/>
              <a:gd name="T92" fmla="*/ 1037 w 1079"/>
              <a:gd name="T93" fmla="*/ 330 h 1079"/>
              <a:gd name="T94" fmla="*/ 1073 w 1079"/>
              <a:gd name="T95" fmla="*/ 458 h 1079"/>
              <a:gd name="T96" fmla="*/ 1079 w 1079"/>
              <a:gd name="T97" fmla="*/ 568 h 1079"/>
              <a:gd name="T98" fmla="*/ 1055 w 1079"/>
              <a:gd name="T99" fmla="*/ 699 h 1079"/>
              <a:gd name="T100" fmla="*/ 1001 w 1079"/>
              <a:gd name="T101" fmla="*/ 819 h 1079"/>
              <a:gd name="T102" fmla="*/ 921 w 1079"/>
              <a:gd name="T103" fmla="*/ 921 h 1079"/>
              <a:gd name="T104" fmla="*/ 819 w 1079"/>
              <a:gd name="T105" fmla="*/ 1000 h 1079"/>
              <a:gd name="T106" fmla="*/ 701 w 1079"/>
              <a:gd name="T107" fmla="*/ 1055 h 1079"/>
              <a:gd name="T108" fmla="*/ 568 w 1079"/>
              <a:gd name="T109" fmla="*/ 1077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9" h="1079">
                <a:moveTo>
                  <a:pt x="540" y="1079"/>
                </a:moveTo>
                <a:lnTo>
                  <a:pt x="540" y="1079"/>
                </a:lnTo>
                <a:lnTo>
                  <a:pt x="510" y="1077"/>
                </a:lnTo>
                <a:lnTo>
                  <a:pt x="479" y="1075"/>
                </a:lnTo>
                <a:lnTo>
                  <a:pt x="449" y="1070"/>
                </a:lnTo>
                <a:lnTo>
                  <a:pt x="420" y="1065"/>
                </a:lnTo>
                <a:lnTo>
                  <a:pt x="391" y="1058"/>
                </a:lnTo>
                <a:lnTo>
                  <a:pt x="363" y="1049"/>
                </a:lnTo>
                <a:lnTo>
                  <a:pt x="335" y="1038"/>
                </a:lnTo>
                <a:lnTo>
                  <a:pt x="308" y="1027"/>
                </a:lnTo>
                <a:lnTo>
                  <a:pt x="281" y="1012"/>
                </a:lnTo>
                <a:lnTo>
                  <a:pt x="256" y="998"/>
                </a:lnTo>
                <a:lnTo>
                  <a:pt x="231" y="981"/>
                </a:lnTo>
                <a:lnTo>
                  <a:pt x="207" y="963"/>
                </a:lnTo>
                <a:lnTo>
                  <a:pt x="184" y="945"/>
                </a:lnTo>
                <a:lnTo>
                  <a:pt x="161" y="924"/>
                </a:lnTo>
                <a:lnTo>
                  <a:pt x="142" y="902"/>
                </a:lnTo>
                <a:lnTo>
                  <a:pt x="122" y="878"/>
                </a:lnTo>
                <a:lnTo>
                  <a:pt x="122" y="878"/>
                </a:lnTo>
                <a:lnTo>
                  <a:pt x="119" y="876"/>
                </a:lnTo>
                <a:lnTo>
                  <a:pt x="118" y="871"/>
                </a:lnTo>
                <a:lnTo>
                  <a:pt x="116" y="864"/>
                </a:lnTo>
                <a:lnTo>
                  <a:pt x="119" y="856"/>
                </a:lnTo>
                <a:lnTo>
                  <a:pt x="122" y="853"/>
                </a:lnTo>
                <a:lnTo>
                  <a:pt x="125" y="850"/>
                </a:lnTo>
                <a:lnTo>
                  <a:pt x="125" y="850"/>
                </a:lnTo>
                <a:lnTo>
                  <a:pt x="132" y="846"/>
                </a:lnTo>
                <a:lnTo>
                  <a:pt x="139" y="844"/>
                </a:lnTo>
                <a:lnTo>
                  <a:pt x="147" y="847"/>
                </a:lnTo>
                <a:lnTo>
                  <a:pt x="153" y="853"/>
                </a:lnTo>
                <a:lnTo>
                  <a:pt x="153" y="853"/>
                </a:lnTo>
                <a:lnTo>
                  <a:pt x="171" y="874"/>
                </a:lnTo>
                <a:lnTo>
                  <a:pt x="191" y="894"/>
                </a:lnTo>
                <a:lnTo>
                  <a:pt x="211" y="914"/>
                </a:lnTo>
                <a:lnTo>
                  <a:pt x="233" y="931"/>
                </a:lnTo>
                <a:lnTo>
                  <a:pt x="255" y="948"/>
                </a:lnTo>
                <a:lnTo>
                  <a:pt x="277" y="963"/>
                </a:lnTo>
                <a:lnTo>
                  <a:pt x="301" y="976"/>
                </a:lnTo>
                <a:lnTo>
                  <a:pt x="325" y="988"/>
                </a:lnTo>
                <a:lnTo>
                  <a:pt x="351" y="1000"/>
                </a:lnTo>
                <a:lnTo>
                  <a:pt x="376" y="1010"/>
                </a:lnTo>
                <a:lnTo>
                  <a:pt x="403" y="1018"/>
                </a:lnTo>
                <a:lnTo>
                  <a:pt x="430" y="1025"/>
                </a:lnTo>
                <a:lnTo>
                  <a:pt x="456" y="1031"/>
                </a:lnTo>
                <a:lnTo>
                  <a:pt x="485" y="1034"/>
                </a:lnTo>
                <a:lnTo>
                  <a:pt x="511" y="1036"/>
                </a:lnTo>
                <a:lnTo>
                  <a:pt x="540" y="1036"/>
                </a:lnTo>
                <a:lnTo>
                  <a:pt x="540" y="1036"/>
                </a:lnTo>
                <a:lnTo>
                  <a:pt x="565" y="1036"/>
                </a:lnTo>
                <a:lnTo>
                  <a:pt x="591" y="1035"/>
                </a:lnTo>
                <a:lnTo>
                  <a:pt x="616" y="1031"/>
                </a:lnTo>
                <a:lnTo>
                  <a:pt x="640" y="1027"/>
                </a:lnTo>
                <a:lnTo>
                  <a:pt x="664" y="1021"/>
                </a:lnTo>
                <a:lnTo>
                  <a:pt x="688" y="1015"/>
                </a:lnTo>
                <a:lnTo>
                  <a:pt x="711" y="1007"/>
                </a:lnTo>
                <a:lnTo>
                  <a:pt x="733" y="998"/>
                </a:lnTo>
                <a:lnTo>
                  <a:pt x="756" y="988"/>
                </a:lnTo>
                <a:lnTo>
                  <a:pt x="777" y="977"/>
                </a:lnTo>
                <a:lnTo>
                  <a:pt x="798" y="964"/>
                </a:lnTo>
                <a:lnTo>
                  <a:pt x="818" y="952"/>
                </a:lnTo>
                <a:lnTo>
                  <a:pt x="838" y="938"/>
                </a:lnTo>
                <a:lnTo>
                  <a:pt x="856" y="924"/>
                </a:lnTo>
                <a:lnTo>
                  <a:pt x="874" y="908"/>
                </a:lnTo>
                <a:lnTo>
                  <a:pt x="891" y="891"/>
                </a:lnTo>
                <a:lnTo>
                  <a:pt x="908" y="874"/>
                </a:lnTo>
                <a:lnTo>
                  <a:pt x="924" y="856"/>
                </a:lnTo>
                <a:lnTo>
                  <a:pt x="939" y="837"/>
                </a:lnTo>
                <a:lnTo>
                  <a:pt x="952" y="818"/>
                </a:lnTo>
                <a:lnTo>
                  <a:pt x="966" y="798"/>
                </a:lnTo>
                <a:lnTo>
                  <a:pt x="977" y="777"/>
                </a:lnTo>
                <a:lnTo>
                  <a:pt x="989" y="756"/>
                </a:lnTo>
                <a:lnTo>
                  <a:pt x="999" y="733"/>
                </a:lnTo>
                <a:lnTo>
                  <a:pt x="1007" y="710"/>
                </a:lnTo>
                <a:lnTo>
                  <a:pt x="1015" y="688"/>
                </a:lnTo>
                <a:lnTo>
                  <a:pt x="1023" y="664"/>
                </a:lnTo>
                <a:lnTo>
                  <a:pt x="1027" y="640"/>
                </a:lnTo>
                <a:lnTo>
                  <a:pt x="1032" y="616"/>
                </a:lnTo>
                <a:lnTo>
                  <a:pt x="1035" y="590"/>
                </a:lnTo>
                <a:lnTo>
                  <a:pt x="1037" y="565"/>
                </a:lnTo>
                <a:lnTo>
                  <a:pt x="1038" y="539"/>
                </a:lnTo>
                <a:lnTo>
                  <a:pt x="1038" y="539"/>
                </a:lnTo>
                <a:lnTo>
                  <a:pt x="1037" y="514"/>
                </a:lnTo>
                <a:lnTo>
                  <a:pt x="1035" y="489"/>
                </a:lnTo>
                <a:lnTo>
                  <a:pt x="1032" y="463"/>
                </a:lnTo>
                <a:lnTo>
                  <a:pt x="1027" y="439"/>
                </a:lnTo>
                <a:lnTo>
                  <a:pt x="1023" y="415"/>
                </a:lnTo>
                <a:lnTo>
                  <a:pt x="1015" y="391"/>
                </a:lnTo>
                <a:lnTo>
                  <a:pt x="1007" y="369"/>
                </a:lnTo>
                <a:lnTo>
                  <a:pt x="999" y="346"/>
                </a:lnTo>
                <a:lnTo>
                  <a:pt x="989" y="323"/>
                </a:lnTo>
                <a:lnTo>
                  <a:pt x="977" y="302"/>
                </a:lnTo>
                <a:lnTo>
                  <a:pt x="966" y="281"/>
                </a:lnTo>
                <a:lnTo>
                  <a:pt x="952" y="261"/>
                </a:lnTo>
                <a:lnTo>
                  <a:pt x="939" y="242"/>
                </a:lnTo>
                <a:lnTo>
                  <a:pt x="924" y="223"/>
                </a:lnTo>
                <a:lnTo>
                  <a:pt x="908" y="205"/>
                </a:lnTo>
                <a:lnTo>
                  <a:pt x="891" y="188"/>
                </a:lnTo>
                <a:lnTo>
                  <a:pt x="874" y="171"/>
                </a:lnTo>
                <a:lnTo>
                  <a:pt x="856" y="155"/>
                </a:lnTo>
                <a:lnTo>
                  <a:pt x="838" y="141"/>
                </a:lnTo>
                <a:lnTo>
                  <a:pt x="818" y="127"/>
                </a:lnTo>
                <a:lnTo>
                  <a:pt x="798" y="114"/>
                </a:lnTo>
                <a:lnTo>
                  <a:pt x="777" y="102"/>
                </a:lnTo>
                <a:lnTo>
                  <a:pt x="756" y="90"/>
                </a:lnTo>
                <a:lnTo>
                  <a:pt x="733" y="81"/>
                </a:lnTo>
                <a:lnTo>
                  <a:pt x="711" y="72"/>
                </a:lnTo>
                <a:lnTo>
                  <a:pt x="688" y="65"/>
                </a:lnTo>
                <a:lnTo>
                  <a:pt x="664" y="58"/>
                </a:lnTo>
                <a:lnTo>
                  <a:pt x="640" y="52"/>
                </a:lnTo>
                <a:lnTo>
                  <a:pt x="616" y="48"/>
                </a:lnTo>
                <a:lnTo>
                  <a:pt x="591" y="45"/>
                </a:lnTo>
                <a:lnTo>
                  <a:pt x="565" y="42"/>
                </a:lnTo>
                <a:lnTo>
                  <a:pt x="540" y="42"/>
                </a:lnTo>
                <a:lnTo>
                  <a:pt x="540" y="42"/>
                </a:lnTo>
                <a:lnTo>
                  <a:pt x="514" y="42"/>
                </a:lnTo>
                <a:lnTo>
                  <a:pt x="489" y="45"/>
                </a:lnTo>
                <a:lnTo>
                  <a:pt x="465" y="48"/>
                </a:lnTo>
                <a:lnTo>
                  <a:pt x="439" y="52"/>
                </a:lnTo>
                <a:lnTo>
                  <a:pt x="415" y="58"/>
                </a:lnTo>
                <a:lnTo>
                  <a:pt x="393" y="65"/>
                </a:lnTo>
                <a:lnTo>
                  <a:pt x="369" y="72"/>
                </a:lnTo>
                <a:lnTo>
                  <a:pt x="346" y="81"/>
                </a:lnTo>
                <a:lnTo>
                  <a:pt x="325" y="90"/>
                </a:lnTo>
                <a:lnTo>
                  <a:pt x="303" y="102"/>
                </a:lnTo>
                <a:lnTo>
                  <a:pt x="283" y="114"/>
                </a:lnTo>
                <a:lnTo>
                  <a:pt x="262" y="127"/>
                </a:lnTo>
                <a:lnTo>
                  <a:pt x="243" y="141"/>
                </a:lnTo>
                <a:lnTo>
                  <a:pt x="223" y="155"/>
                </a:lnTo>
                <a:lnTo>
                  <a:pt x="205" y="171"/>
                </a:lnTo>
                <a:lnTo>
                  <a:pt x="188" y="188"/>
                </a:lnTo>
                <a:lnTo>
                  <a:pt x="173" y="205"/>
                </a:lnTo>
                <a:lnTo>
                  <a:pt x="156" y="223"/>
                </a:lnTo>
                <a:lnTo>
                  <a:pt x="142" y="242"/>
                </a:lnTo>
                <a:lnTo>
                  <a:pt x="127" y="261"/>
                </a:lnTo>
                <a:lnTo>
                  <a:pt x="115" y="281"/>
                </a:lnTo>
                <a:lnTo>
                  <a:pt x="102" y="302"/>
                </a:lnTo>
                <a:lnTo>
                  <a:pt x="92" y="323"/>
                </a:lnTo>
                <a:lnTo>
                  <a:pt x="82" y="346"/>
                </a:lnTo>
                <a:lnTo>
                  <a:pt x="72" y="369"/>
                </a:lnTo>
                <a:lnTo>
                  <a:pt x="65" y="391"/>
                </a:lnTo>
                <a:lnTo>
                  <a:pt x="58" y="415"/>
                </a:lnTo>
                <a:lnTo>
                  <a:pt x="53" y="439"/>
                </a:lnTo>
                <a:lnTo>
                  <a:pt x="48" y="463"/>
                </a:lnTo>
                <a:lnTo>
                  <a:pt x="46" y="489"/>
                </a:lnTo>
                <a:lnTo>
                  <a:pt x="43" y="514"/>
                </a:lnTo>
                <a:lnTo>
                  <a:pt x="43" y="539"/>
                </a:lnTo>
                <a:lnTo>
                  <a:pt x="43" y="539"/>
                </a:lnTo>
                <a:lnTo>
                  <a:pt x="44" y="572"/>
                </a:lnTo>
                <a:lnTo>
                  <a:pt x="47" y="604"/>
                </a:lnTo>
                <a:lnTo>
                  <a:pt x="53" y="637"/>
                </a:lnTo>
                <a:lnTo>
                  <a:pt x="60" y="668"/>
                </a:lnTo>
                <a:lnTo>
                  <a:pt x="68" y="699"/>
                </a:lnTo>
                <a:lnTo>
                  <a:pt x="79" y="729"/>
                </a:lnTo>
                <a:lnTo>
                  <a:pt x="94" y="758"/>
                </a:lnTo>
                <a:lnTo>
                  <a:pt x="109" y="787"/>
                </a:lnTo>
                <a:lnTo>
                  <a:pt x="109" y="787"/>
                </a:lnTo>
                <a:lnTo>
                  <a:pt x="111" y="791"/>
                </a:lnTo>
                <a:lnTo>
                  <a:pt x="111" y="795"/>
                </a:lnTo>
                <a:lnTo>
                  <a:pt x="111" y="804"/>
                </a:lnTo>
                <a:lnTo>
                  <a:pt x="106" y="811"/>
                </a:lnTo>
                <a:lnTo>
                  <a:pt x="105" y="813"/>
                </a:lnTo>
                <a:lnTo>
                  <a:pt x="101" y="816"/>
                </a:lnTo>
                <a:lnTo>
                  <a:pt x="101" y="816"/>
                </a:lnTo>
                <a:lnTo>
                  <a:pt x="94" y="818"/>
                </a:lnTo>
                <a:lnTo>
                  <a:pt x="85" y="818"/>
                </a:lnTo>
                <a:lnTo>
                  <a:pt x="78" y="813"/>
                </a:lnTo>
                <a:lnTo>
                  <a:pt x="75" y="812"/>
                </a:lnTo>
                <a:lnTo>
                  <a:pt x="72" y="808"/>
                </a:lnTo>
                <a:lnTo>
                  <a:pt x="72" y="808"/>
                </a:lnTo>
                <a:lnTo>
                  <a:pt x="55" y="777"/>
                </a:lnTo>
                <a:lnTo>
                  <a:pt x="41" y="746"/>
                </a:lnTo>
                <a:lnTo>
                  <a:pt x="30" y="712"/>
                </a:lnTo>
                <a:lnTo>
                  <a:pt x="19" y="679"/>
                </a:lnTo>
                <a:lnTo>
                  <a:pt x="12" y="644"/>
                </a:lnTo>
                <a:lnTo>
                  <a:pt x="6" y="610"/>
                </a:lnTo>
                <a:lnTo>
                  <a:pt x="2" y="575"/>
                </a:lnTo>
                <a:lnTo>
                  <a:pt x="0" y="539"/>
                </a:lnTo>
                <a:lnTo>
                  <a:pt x="0" y="539"/>
                </a:lnTo>
                <a:lnTo>
                  <a:pt x="2" y="511"/>
                </a:lnTo>
                <a:lnTo>
                  <a:pt x="3" y="484"/>
                </a:lnTo>
                <a:lnTo>
                  <a:pt x="7" y="458"/>
                </a:lnTo>
                <a:lnTo>
                  <a:pt x="12" y="431"/>
                </a:lnTo>
                <a:lnTo>
                  <a:pt x="19" y="405"/>
                </a:lnTo>
                <a:lnTo>
                  <a:pt x="26" y="380"/>
                </a:lnTo>
                <a:lnTo>
                  <a:pt x="34" y="354"/>
                </a:lnTo>
                <a:lnTo>
                  <a:pt x="44" y="330"/>
                </a:lnTo>
                <a:lnTo>
                  <a:pt x="54" y="306"/>
                </a:lnTo>
                <a:lnTo>
                  <a:pt x="67" y="282"/>
                </a:lnTo>
                <a:lnTo>
                  <a:pt x="79" y="260"/>
                </a:lnTo>
                <a:lnTo>
                  <a:pt x="94" y="239"/>
                </a:lnTo>
                <a:lnTo>
                  <a:pt x="108" y="218"/>
                </a:lnTo>
                <a:lnTo>
                  <a:pt x="125" y="196"/>
                </a:lnTo>
                <a:lnTo>
                  <a:pt x="142" y="178"/>
                </a:lnTo>
                <a:lnTo>
                  <a:pt x="159" y="158"/>
                </a:lnTo>
                <a:lnTo>
                  <a:pt x="178" y="141"/>
                </a:lnTo>
                <a:lnTo>
                  <a:pt x="198" y="124"/>
                </a:lnTo>
                <a:lnTo>
                  <a:pt x="218" y="107"/>
                </a:lnTo>
                <a:lnTo>
                  <a:pt x="239" y="93"/>
                </a:lnTo>
                <a:lnTo>
                  <a:pt x="260" y="79"/>
                </a:lnTo>
                <a:lnTo>
                  <a:pt x="283" y="65"/>
                </a:lnTo>
                <a:lnTo>
                  <a:pt x="307" y="54"/>
                </a:lnTo>
                <a:lnTo>
                  <a:pt x="331" y="42"/>
                </a:lnTo>
                <a:lnTo>
                  <a:pt x="355" y="34"/>
                </a:lnTo>
                <a:lnTo>
                  <a:pt x="380" y="25"/>
                </a:lnTo>
                <a:lnTo>
                  <a:pt x="406" y="17"/>
                </a:lnTo>
                <a:lnTo>
                  <a:pt x="431" y="11"/>
                </a:lnTo>
                <a:lnTo>
                  <a:pt x="458" y="7"/>
                </a:lnTo>
                <a:lnTo>
                  <a:pt x="485" y="3"/>
                </a:lnTo>
                <a:lnTo>
                  <a:pt x="513" y="1"/>
                </a:lnTo>
                <a:lnTo>
                  <a:pt x="540" y="0"/>
                </a:lnTo>
                <a:lnTo>
                  <a:pt x="540" y="0"/>
                </a:lnTo>
                <a:lnTo>
                  <a:pt x="568" y="1"/>
                </a:lnTo>
                <a:lnTo>
                  <a:pt x="595" y="3"/>
                </a:lnTo>
                <a:lnTo>
                  <a:pt x="622" y="7"/>
                </a:lnTo>
                <a:lnTo>
                  <a:pt x="648" y="11"/>
                </a:lnTo>
                <a:lnTo>
                  <a:pt x="675" y="17"/>
                </a:lnTo>
                <a:lnTo>
                  <a:pt x="701" y="25"/>
                </a:lnTo>
                <a:lnTo>
                  <a:pt x="725" y="34"/>
                </a:lnTo>
                <a:lnTo>
                  <a:pt x="750" y="42"/>
                </a:lnTo>
                <a:lnTo>
                  <a:pt x="774" y="54"/>
                </a:lnTo>
                <a:lnTo>
                  <a:pt x="797" y="65"/>
                </a:lnTo>
                <a:lnTo>
                  <a:pt x="819" y="79"/>
                </a:lnTo>
                <a:lnTo>
                  <a:pt x="842" y="93"/>
                </a:lnTo>
                <a:lnTo>
                  <a:pt x="863" y="107"/>
                </a:lnTo>
                <a:lnTo>
                  <a:pt x="883" y="124"/>
                </a:lnTo>
                <a:lnTo>
                  <a:pt x="903" y="141"/>
                </a:lnTo>
                <a:lnTo>
                  <a:pt x="921" y="158"/>
                </a:lnTo>
                <a:lnTo>
                  <a:pt x="939" y="178"/>
                </a:lnTo>
                <a:lnTo>
                  <a:pt x="956" y="196"/>
                </a:lnTo>
                <a:lnTo>
                  <a:pt x="972" y="218"/>
                </a:lnTo>
                <a:lnTo>
                  <a:pt x="987" y="239"/>
                </a:lnTo>
                <a:lnTo>
                  <a:pt x="1001" y="260"/>
                </a:lnTo>
                <a:lnTo>
                  <a:pt x="1014" y="282"/>
                </a:lnTo>
                <a:lnTo>
                  <a:pt x="1025" y="306"/>
                </a:lnTo>
                <a:lnTo>
                  <a:pt x="1037" y="330"/>
                </a:lnTo>
                <a:lnTo>
                  <a:pt x="1047" y="354"/>
                </a:lnTo>
                <a:lnTo>
                  <a:pt x="1055" y="380"/>
                </a:lnTo>
                <a:lnTo>
                  <a:pt x="1062" y="405"/>
                </a:lnTo>
                <a:lnTo>
                  <a:pt x="1068" y="431"/>
                </a:lnTo>
                <a:lnTo>
                  <a:pt x="1073" y="458"/>
                </a:lnTo>
                <a:lnTo>
                  <a:pt x="1076" y="484"/>
                </a:lnTo>
                <a:lnTo>
                  <a:pt x="1079" y="511"/>
                </a:lnTo>
                <a:lnTo>
                  <a:pt x="1079" y="539"/>
                </a:lnTo>
                <a:lnTo>
                  <a:pt x="1079" y="539"/>
                </a:lnTo>
                <a:lnTo>
                  <a:pt x="1079" y="568"/>
                </a:lnTo>
                <a:lnTo>
                  <a:pt x="1076" y="595"/>
                </a:lnTo>
                <a:lnTo>
                  <a:pt x="1073" y="621"/>
                </a:lnTo>
                <a:lnTo>
                  <a:pt x="1068" y="648"/>
                </a:lnTo>
                <a:lnTo>
                  <a:pt x="1062" y="674"/>
                </a:lnTo>
                <a:lnTo>
                  <a:pt x="1055" y="699"/>
                </a:lnTo>
                <a:lnTo>
                  <a:pt x="1047" y="724"/>
                </a:lnTo>
                <a:lnTo>
                  <a:pt x="1037" y="750"/>
                </a:lnTo>
                <a:lnTo>
                  <a:pt x="1025" y="772"/>
                </a:lnTo>
                <a:lnTo>
                  <a:pt x="1014" y="796"/>
                </a:lnTo>
                <a:lnTo>
                  <a:pt x="1001" y="819"/>
                </a:lnTo>
                <a:lnTo>
                  <a:pt x="987" y="840"/>
                </a:lnTo>
                <a:lnTo>
                  <a:pt x="972" y="861"/>
                </a:lnTo>
                <a:lnTo>
                  <a:pt x="956" y="883"/>
                </a:lnTo>
                <a:lnTo>
                  <a:pt x="939" y="902"/>
                </a:lnTo>
                <a:lnTo>
                  <a:pt x="921" y="921"/>
                </a:lnTo>
                <a:lnTo>
                  <a:pt x="903" y="939"/>
                </a:lnTo>
                <a:lnTo>
                  <a:pt x="883" y="956"/>
                </a:lnTo>
                <a:lnTo>
                  <a:pt x="863" y="972"/>
                </a:lnTo>
                <a:lnTo>
                  <a:pt x="842" y="987"/>
                </a:lnTo>
                <a:lnTo>
                  <a:pt x="819" y="1000"/>
                </a:lnTo>
                <a:lnTo>
                  <a:pt x="797" y="1014"/>
                </a:lnTo>
                <a:lnTo>
                  <a:pt x="774" y="1025"/>
                </a:lnTo>
                <a:lnTo>
                  <a:pt x="750" y="1036"/>
                </a:lnTo>
                <a:lnTo>
                  <a:pt x="725" y="1046"/>
                </a:lnTo>
                <a:lnTo>
                  <a:pt x="701" y="1055"/>
                </a:lnTo>
                <a:lnTo>
                  <a:pt x="675" y="1062"/>
                </a:lnTo>
                <a:lnTo>
                  <a:pt x="648" y="1068"/>
                </a:lnTo>
                <a:lnTo>
                  <a:pt x="622" y="1072"/>
                </a:lnTo>
                <a:lnTo>
                  <a:pt x="595" y="1076"/>
                </a:lnTo>
                <a:lnTo>
                  <a:pt x="568" y="1077"/>
                </a:lnTo>
                <a:lnTo>
                  <a:pt x="540" y="1079"/>
                </a:lnTo>
                <a:lnTo>
                  <a:pt x="540" y="10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5" name="Freeform 12">
            <a:extLst>
              <a:ext uri="{FF2B5EF4-FFF2-40B4-BE49-F238E27FC236}">
                <a16:creationId xmlns:a16="http://schemas.microsoft.com/office/drawing/2014/main" id="{F1C6DD25-CBD5-4715-AA13-A191B95B9E61}"/>
              </a:ext>
            </a:extLst>
          </p:cNvPr>
          <p:cNvSpPr>
            <a:spLocks/>
          </p:cNvSpPr>
          <p:nvPr/>
        </p:nvSpPr>
        <p:spPr bwMode="auto">
          <a:xfrm>
            <a:off x="8069434" y="1701433"/>
            <a:ext cx="198010" cy="198010"/>
          </a:xfrm>
          <a:custGeom>
            <a:avLst/>
            <a:gdLst>
              <a:gd name="T0" fmla="*/ 174 w 373"/>
              <a:gd name="T1" fmla="*/ 373 h 373"/>
              <a:gd name="T2" fmla="*/ 137 w 373"/>
              <a:gd name="T3" fmla="*/ 366 h 373"/>
              <a:gd name="T4" fmla="*/ 102 w 373"/>
              <a:gd name="T5" fmla="*/ 353 h 373"/>
              <a:gd name="T6" fmla="*/ 86 w 373"/>
              <a:gd name="T7" fmla="*/ 343 h 373"/>
              <a:gd name="T8" fmla="*/ 81 w 373"/>
              <a:gd name="T9" fmla="*/ 325 h 373"/>
              <a:gd name="T10" fmla="*/ 84 w 373"/>
              <a:gd name="T11" fmla="*/ 318 h 373"/>
              <a:gd name="T12" fmla="*/ 96 w 373"/>
              <a:gd name="T13" fmla="*/ 308 h 373"/>
              <a:gd name="T14" fmla="*/ 112 w 373"/>
              <a:gd name="T15" fmla="*/ 311 h 373"/>
              <a:gd name="T16" fmla="*/ 149 w 373"/>
              <a:gd name="T17" fmla="*/ 326 h 373"/>
              <a:gd name="T18" fmla="*/ 187 w 373"/>
              <a:gd name="T19" fmla="*/ 332 h 373"/>
              <a:gd name="T20" fmla="*/ 230 w 373"/>
              <a:gd name="T21" fmla="*/ 325 h 373"/>
              <a:gd name="T22" fmla="*/ 269 w 373"/>
              <a:gd name="T23" fmla="*/ 306 h 373"/>
              <a:gd name="T24" fmla="*/ 300 w 373"/>
              <a:gd name="T25" fmla="*/ 278 h 373"/>
              <a:gd name="T26" fmla="*/ 321 w 373"/>
              <a:gd name="T27" fmla="*/ 243 h 373"/>
              <a:gd name="T28" fmla="*/ 331 w 373"/>
              <a:gd name="T29" fmla="*/ 202 h 373"/>
              <a:gd name="T30" fmla="*/ 331 w 373"/>
              <a:gd name="T31" fmla="*/ 172 h 373"/>
              <a:gd name="T32" fmla="*/ 321 w 373"/>
              <a:gd name="T33" fmla="*/ 130 h 373"/>
              <a:gd name="T34" fmla="*/ 300 w 373"/>
              <a:gd name="T35" fmla="*/ 95 h 373"/>
              <a:gd name="T36" fmla="*/ 269 w 373"/>
              <a:gd name="T37" fmla="*/ 66 h 373"/>
              <a:gd name="T38" fmla="*/ 230 w 373"/>
              <a:gd name="T39" fmla="*/ 48 h 373"/>
              <a:gd name="T40" fmla="*/ 187 w 373"/>
              <a:gd name="T41" fmla="*/ 41 h 373"/>
              <a:gd name="T42" fmla="*/ 158 w 373"/>
              <a:gd name="T43" fmla="*/ 44 h 373"/>
              <a:gd name="T44" fmla="*/ 118 w 373"/>
              <a:gd name="T45" fmla="*/ 59 h 373"/>
              <a:gd name="T46" fmla="*/ 85 w 373"/>
              <a:gd name="T47" fmla="*/ 83 h 373"/>
              <a:gd name="T48" fmla="*/ 60 w 373"/>
              <a:gd name="T49" fmla="*/ 117 h 373"/>
              <a:gd name="T50" fmla="*/ 46 w 373"/>
              <a:gd name="T51" fmla="*/ 157 h 373"/>
              <a:gd name="T52" fmla="*/ 41 w 373"/>
              <a:gd name="T53" fmla="*/ 186 h 373"/>
              <a:gd name="T54" fmla="*/ 51 w 373"/>
              <a:gd name="T55" fmla="*/ 240 h 373"/>
              <a:gd name="T56" fmla="*/ 61 w 373"/>
              <a:gd name="T57" fmla="*/ 260 h 373"/>
              <a:gd name="T58" fmla="*/ 57 w 373"/>
              <a:gd name="T59" fmla="*/ 278 h 373"/>
              <a:gd name="T60" fmla="*/ 51 w 373"/>
              <a:gd name="T61" fmla="*/ 284 h 373"/>
              <a:gd name="T62" fmla="*/ 29 w 373"/>
              <a:gd name="T63" fmla="*/ 282 h 373"/>
              <a:gd name="T64" fmla="*/ 23 w 373"/>
              <a:gd name="T65" fmla="*/ 275 h 373"/>
              <a:gd name="T66" fmla="*/ 2 w 373"/>
              <a:gd name="T67" fmla="*/ 210 h 373"/>
              <a:gd name="T68" fmla="*/ 2 w 373"/>
              <a:gd name="T69" fmla="*/ 168 h 373"/>
              <a:gd name="T70" fmla="*/ 14 w 373"/>
              <a:gd name="T71" fmla="*/ 114 h 373"/>
              <a:gd name="T72" fmla="*/ 43 w 373"/>
              <a:gd name="T73" fmla="*/ 68 h 373"/>
              <a:gd name="T74" fmla="*/ 82 w 373"/>
              <a:gd name="T75" fmla="*/ 33 h 373"/>
              <a:gd name="T76" fmla="*/ 132 w 373"/>
              <a:gd name="T77" fmla="*/ 9 h 373"/>
              <a:gd name="T78" fmla="*/ 187 w 373"/>
              <a:gd name="T79" fmla="*/ 0 h 373"/>
              <a:gd name="T80" fmla="*/ 225 w 373"/>
              <a:gd name="T81" fmla="*/ 4 h 373"/>
              <a:gd name="T82" fmla="*/ 276 w 373"/>
              <a:gd name="T83" fmla="*/ 23 h 373"/>
              <a:gd name="T84" fmla="*/ 319 w 373"/>
              <a:gd name="T85" fmla="*/ 55 h 373"/>
              <a:gd name="T86" fmla="*/ 350 w 373"/>
              <a:gd name="T87" fmla="*/ 98 h 373"/>
              <a:gd name="T88" fmla="*/ 370 w 373"/>
              <a:gd name="T89" fmla="*/ 148 h 373"/>
              <a:gd name="T90" fmla="*/ 373 w 373"/>
              <a:gd name="T91" fmla="*/ 186 h 373"/>
              <a:gd name="T92" fmla="*/ 365 w 373"/>
              <a:gd name="T93" fmla="*/ 242 h 373"/>
              <a:gd name="T94" fmla="*/ 342 w 373"/>
              <a:gd name="T95" fmla="*/ 291 h 373"/>
              <a:gd name="T96" fmla="*/ 305 w 373"/>
              <a:gd name="T97" fmla="*/ 330 h 373"/>
              <a:gd name="T98" fmla="*/ 260 w 373"/>
              <a:gd name="T99" fmla="*/ 359 h 373"/>
              <a:gd name="T100" fmla="*/ 206 w 373"/>
              <a:gd name="T101"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3" h="373">
                <a:moveTo>
                  <a:pt x="187" y="373"/>
                </a:moveTo>
                <a:lnTo>
                  <a:pt x="187" y="373"/>
                </a:lnTo>
                <a:lnTo>
                  <a:pt x="174" y="373"/>
                </a:lnTo>
                <a:lnTo>
                  <a:pt x="161" y="371"/>
                </a:lnTo>
                <a:lnTo>
                  <a:pt x="149" y="369"/>
                </a:lnTo>
                <a:lnTo>
                  <a:pt x="137" y="366"/>
                </a:lnTo>
                <a:lnTo>
                  <a:pt x="125" y="363"/>
                </a:lnTo>
                <a:lnTo>
                  <a:pt x="113" y="357"/>
                </a:lnTo>
                <a:lnTo>
                  <a:pt x="102" y="353"/>
                </a:lnTo>
                <a:lnTo>
                  <a:pt x="91" y="346"/>
                </a:lnTo>
                <a:lnTo>
                  <a:pt x="91" y="346"/>
                </a:lnTo>
                <a:lnTo>
                  <a:pt x="86" y="343"/>
                </a:lnTo>
                <a:lnTo>
                  <a:pt x="84" y="340"/>
                </a:lnTo>
                <a:lnTo>
                  <a:pt x="81" y="333"/>
                </a:lnTo>
                <a:lnTo>
                  <a:pt x="81" y="325"/>
                </a:lnTo>
                <a:lnTo>
                  <a:pt x="81" y="322"/>
                </a:lnTo>
                <a:lnTo>
                  <a:pt x="84" y="318"/>
                </a:lnTo>
                <a:lnTo>
                  <a:pt x="84" y="318"/>
                </a:lnTo>
                <a:lnTo>
                  <a:pt x="86" y="315"/>
                </a:lnTo>
                <a:lnTo>
                  <a:pt x="89" y="312"/>
                </a:lnTo>
                <a:lnTo>
                  <a:pt x="96" y="308"/>
                </a:lnTo>
                <a:lnTo>
                  <a:pt x="103" y="308"/>
                </a:lnTo>
                <a:lnTo>
                  <a:pt x="108" y="309"/>
                </a:lnTo>
                <a:lnTo>
                  <a:pt x="112" y="311"/>
                </a:lnTo>
                <a:lnTo>
                  <a:pt x="112" y="311"/>
                </a:lnTo>
                <a:lnTo>
                  <a:pt x="129" y="319"/>
                </a:lnTo>
                <a:lnTo>
                  <a:pt x="149" y="326"/>
                </a:lnTo>
                <a:lnTo>
                  <a:pt x="167" y="330"/>
                </a:lnTo>
                <a:lnTo>
                  <a:pt x="187" y="332"/>
                </a:lnTo>
                <a:lnTo>
                  <a:pt x="187" y="332"/>
                </a:lnTo>
                <a:lnTo>
                  <a:pt x="202" y="330"/>
                </a:lnTo>
                <a:lnTo>
                  <a:pt x="216" y="329"/>
                </a:lnTo>
                <a:lnTo>
                  <a:pt x="230" y="325"/>
                </a:lnTo>
                <a:lnTo>
                  <a:pt x="243" y="321"/>
                </a:lnTo>
                <a:lnTo>
                  <a:pt x="256" y="314"/>
                </a:lnTo>
                <a:lnTo>
                  <a:pt x="269" y="306"/>
                </a:lnTo>
                <a:lnTo>
                  <a:pt x="280" y="298"/>
                </a:lnTo>
                <a:lnTo>
                  <a:pt x="290" y="290"/>
                </a:lnTo>
                <a:lnTo>
                  <a:pt x="300" y="278"/>
                </a:lnTo>
                <a:lnTo>
                  <a:pt x="307" y="268"/>
                </a:lnTo>
                <a:lnTo>
                  <a:pt x="315" y="256"/>
                </a:lnTo>
                <a:lnTo>
                  <a:pt x="321" y="243"/>
                </a:lnTo>
                <a:lnTo>
                  <a:pt x="325" y="230"/>
                </a:lnTo>
                <a:lnTo>
                  <a:pt x="329" y="216"/>
                </a:lnTo>
                <a:lnTo>
                  <a:pt x="331" y="202"/>
                </a:lnTo>
                <a:lnTo>
                  <a:pt x="332" y="186"/>
                </a:lnTo>
                <a:lnTo>
                  <a:pt x="332" y="186"/>
                </a:lnTo>
                <a:lnTo>
                  <a:pt x="331" y="172"/>
                </a:lnTo>
                <a:lnTo>
                  <a:pt x="329" y="157"/>
                </a:lnTo>
                <a:lnTo>
                  <a:pt x="325" y="144"/>
                </a:lnTo>
                <a:lnTo>
                  <a:pt x="321" y="130"/>
                </a:lnTo>
                <a:lnTo>
                  <a:pt x="315" y="117"/>
                </a:lnTo>
                <a:lnTo>
                  <a:pt x="307" y="106"/>
                </a:lnTo>
                <a:lnTo>
                  <a:pt x="300" y="95"/>
                </a:lnTo>
                <a:lnTo>
                  <a:pt x="290" y="83"/>
                </a:lnTo>
                <a:lnTo>
                  <a:pt x="280" y="75"/>
                </a:lnTo>
                <a:lnTo>
                  <a:pt x="269" y="66"/>
                </a:lnTo>
                <a:lnTo>
                  <a:pt x="256" y="59"/>
                </a:lnTo>
                <a:lnTo>
                  <a:pt x="243" y="52"/>
                </a:lnTo>
                <a:lnTo>
                  <a:pt x="230" y="48"/>
                </a:lnTo>
                <a:lnTo>
                  <a:pt x="216" y="44"/>
                </a:lnTo>
                <a:lnTo>
                  <a:pt x="202" y="42"/>
                </a:lnTo>
                <a:lnTo>
                  <a:pt x="187" y="41"/>
                </a:lnTo>
                <a:lnTo>
                  <a:pt x="187" y="41"/>
                </a:lnTo>
                <a:lnTo>
                  <a:pt x="173" y="42"/>
                </a:lnTo>
                <a:lnTo>
                  <a:pt x="158" y="44"/>
                </a:lnTo>
                <a:lnTo>
                  <a:pt x="144" y="48"/>
                </a:lnTo>
                <a:lnTo>
                  <a:pt x="130" y="52"/>
                </a:lnTo>
                <a:lnTo>
                  <a:pt x="118" y="59"/>
                </a:lnTo>
                <a:lnTo>
                  <a:pt x="106" y="66"/>
                </a:lnTo>
                <a:lnTo>
                  <a:pt x="95" y="75"/>
                </a:lnTo>
                <a:lnTo>
                  <a:pt x="85" y="83"/>
                </a:lnTo>
                <a:lnTo>
                  <a:pt x="75" y="95"/>
                </a:lnTo>
                <a:lnTo>
                  <a:pt x="67" y="106"/>
                </a:lnTo>
                <a:lnTo>
                  <a:pt x="60" y="117"/>
                </a:lnTo>
                <a:lnTo>
                  <a:pt x="54" y="130"/>
                </a:lnTo>
                <a:lnTo>
                  <a:pt x="48" y="144"/>
                </a:lnTo>
                <a:lnTo>
                  <a:pt x="46" y="157"/>
                </a:lnTo>
                <a:lnTo>
                  <a:pt x="43" y="172"/>
                </a:lnTo>
                <a:lnTo>
                  <a:pt x="41" y="186"/>
                </a:lnTo>
                <a:lnTo>
                  <a:pt x="41" y="186"/>
                </a:lnTo>
                <a:lnTo>
                  <a:pt x="43" y="205"/>
                </a:lnTo>
                <a:lnTo>
                  <a:pt x="47" y="222"/>
                </a:lnTo>
                <a:lnTo>
                  <a:pt x="51" y="240"/>
                </a:lnTo>
                <a:lnTo>
                  <a:pt x="60" y="256"/>
                </a:lnTo>
                <a:lnTo>
                  <a:pt x="60" y="256"/>
                </a:lnTo>
                <a:lnTo>
                  <a:pt x="61" y="260"/>
                </a:lnTo>
                <a:lnTo>
                  <a:pt x="62" y="264"/>
                </a:lnTo>
                <a:lnTo>
                  <a:pt x="61" y="271"/>
                </a:lnTo>
                <a:lnTo>
                  <a:pt x="57" y="278"/>
                </a:lnTo>
                <a:lnTo>
                  <a:pt x="54" y="281"/>
                </a:lnTo>
                <a:lnTo>
                  <a:pt x="51" y="284"/>
                </a:lnTo>
                <a:lnTo>
                  <a:pt x="51" y="284"/>
                </a:lnTo>
                <a:lnTo>
                  <a:pt x="43" y="287"/>
                </a:lnTo>
                <a:lnTo>
                  <a:pt x="36" y="285"/>
                </a:lnTo>
                <a:lnTo>
                  <a:pt x="29" y="282"/>
                </a:lnTo>
                <a:lnTo>
                  <a:pt x="26" y="280"/>
                </a:lnTo>
                <a:lnTo>
                  <a:pt x="23" y="275"/>
                </a:lnTo>
                <a:lnTo>
                  <a:pt x="23" y="275"/>
                </a:lnTo>
                <a:lnTo>
                  <a:pt x="13" y="254"/>
                </a:lnTo>
                <a:lnTo>
                  <a:pt x="6" y="233"/>
                </a:lnTo>
                <a:lnTo>
                  <a:pt x="2" y="210"/>
                </a:lnTo>
                <a:lnTo>
                  <a:pt x="0" y="186"/>
                </a:lnTo>
                <a:lnTo>
                  <a:pt x="0" y="186"/>
                </a:lnTo>
                <a:lnTo>
                  <a:pt x="2" y="168"/>
                </a:lnTo>
                <a:lnTo>
                  <a:pt x="5" y="148"/>
                </a:lnTo>
                <a:lnTo>
                  <a:pt x="9" y="131"/>
                </a:lnTo>
                <a:lnTo>
                  <a:pt x="14" y="114"/>
                </a:lnTo>
                <a:lnTo>
                  <a:pt x="23" y="98"/>
                </a:lnTo>
                <a:lnTo>
                  <a:pt x="33" y="82"/>
                </a:lnTo>
                <a:lnTo>
                  <a:pt x="43" y="68"/>
                </a:lnTo>
                <a:lnTo>
                  <a:pt x="55" y="55"/>
                </a:lnTo>
                <a:lnTo>
                  <a:pt x="68" y="42"/>
                </a:lnTo>
                <a:lnTo>
                  <a:pt x="82" y="33"/>
                </a:lnTo>
                <a:lnTo>
                  <a:pt x="98" y="23"/>
                </a:lnTo>
                <a:lnTo>
                  <a:pt x="115" y="14"/>
                </a:lnTo>
                <a:lnTo>
                  <a:pt x="132" y="9"/>
                </a:lnTo>
                <a:lnTo>
                  <a:pt x="150" y="4"/>
                </a:lnTo>
                <a:lnTo>
                  <a:pt x="168" y="1"/>
                </a:lnTo>
                <a:lnTo>
                  <a:pt x="187" y="0"/>
                </a:lnTo>
                <a:lnTo>
                  <a:pt x="187" y="0"/>
                </a:lnTo>
                <a:lnTo>
                  <a:pt x="206" y="1"/>
                </a:lnTo>
                <a:lnTo>
                  <a:pt x="225" y="4"/>
                </a:lnTo>
                <a:lnTo>
                  <a:pt x="242" y="9"/>
                </a:lnTo>
                <a:lnTo>
                  <a:pt x="260" y="14"/>
                </a:lnTo>
                <a:lnTo>
                  <a:pt x="276" y="23"/>
                </a:lnTo>
                <a:lnTo>
                  <a:pt x="291" y="33"/>
                </a:lnTo>
                <a:lnTo>
                  <a:pt x="305" y="42"/>
                </a:lnTo>
                <a:lnTo>
                  <a:pt x="319" y="55"/>
                </a:lnTo>
                <a:lnTo>
                  <a:pt x="331" y="68"/>
                </a:lnTo>
                <a:lnTo>
                  <a:pt x="342" y="82"/>
                </a:lnTo>
                <a:lnTo>
                  <a:pt x="350" y="98"/>
                </a:lnTo>
                <a:lnTo>
                  <a:pt x="359" y="114"/>
                </a:lnTo>
                <a:lnTo>
                  <a:pt x="365" y="131"/>
                </a:lnTo>
                <a:lnTo>
                  <a:pt x="370" y="148"/>
                </a:lnTo>
                <a:lnTo>
                  <a:pt x="373" y="168"/>
                </a:lnTo>
                <a:lnTo>
                  <a:pt x="373" y="186"/>
                </a:lnTo>
                <a:lnTo>
                  <a:pt x="373" y="186"/>
                </a:lnTo>
                <a:lnTo>
                  <a:pt x="373" y="206"/>
                </a:lnTo>
                <a:lnTo>
                  <a:pt x="370" y="225"/>
                </a:lnTo>
                <a:lnTo>
                  <a:pt x="365" y="242"/>
                </a:lnTo>
                <a:lnTo>
                  <a:pt x="359" y="258"/>
                </a:lnTo>
                <a:lnTo>
                  <a:pt x="350" y="275"/>
                </a:lnTo>
                <a:lnTo>
                  <a:pt x="342" y="291"/>
                </a:lnTo>
                <a:lnTo>
                  <a:pt x="331" y="305"/>
                </a:lnTo>
                <a:lnTo>
                  <a:pt x="319" y="318"/>
                </a:lnTo>
                <a:lnTo>
                  <a:pt x="305" y="330"/>
                </a:lnTo>
                <a:lnTo>
                  <a:pt x="291" y="342"/>
                </a:lnTo>
                <a:lnTo>
                  <a:pt x="276" y="350"/>
                </a:lnTo>
                <a:lnTo>
                  <a:pt x="260" y="359"/>
                </a:lnTo>
                <a:lnTo>
                  <a:pt x="242" y="364"/>
                </a:lnTo>
                <a:lnTo>
                  <a:pt x="225" y="370"/>
                </a:lnTo>
                <a:lnTo>
                  <a:pt x="206" y="373"/>
                </a:lnTo>
                <a:lnTo>
                  <a:pt x="187" y="373"/>
                </a:lnTo>
                <a:lnTo>
                  <a:pt x="187" y="3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6" name="Freeform 13">
            <a:extLst>
              <a:ext uri="{FF2B5EF4-FFF2-40B4-BE49-F238E27FC236}">
                <a16:creationId xmlns:a16="http://schemas.microsoft.com/office/drawing/2014/main" id="{531FF1D9-7E96-47C9-8934-5DB01E81C30B}"/>
              </a:ext>
            </a:extLst>
          </p:cNvPr>
          <p:cNvSpPr>
            <a:spLocks/>
          </p:cNvSpPr>
          <p:nvPr/>
        </p:nvSpPr>
        <p:spPr bwMode="auto">
          <a:xfrm>
            <a:off x="7970695" y="1602694"/>
            <a:ext cx="396551" cy="395489"/>
          </a:xfrm>
          <a:custGeom>
            <a:avLst/>
            <a:gdLst>
              <a:gd name="T0" fmla="*/ 335 w 747"/>
              <a:gd name="T1" fmla="*/ 744 h 745"/>
              <a:gd name="T2" fmla="*/ 261 w 747"/>
              <a:gd name="T3" fmla="*/ 728 h 745"/>
              <a:gd name="T4" fmla="*/ 192 w 747"/>
              <a:gd name="T5" fmla="*/ 699 h 745"/>
              <a:gd name="T6" fmla="*/ 130 w 747"/>
              <a:gd name="T7" fmla="*/ 656 h 745"/>
              <a:gd name="T8" fmla="*/ 100 w 747"/>
              <a:gd name="T9" fmla="*/ 627 h 745"/>
              <a:gd name="T10" fmla="*/ 100 w 747"/>
              <a:gd name="T11" fmla="*/ 603 h 745"/>
              <a:gd name="T12" fmla="*/ 110 w 747"/>
              <a:gd name="T13" fmla="*/ 596 h 745"/>
              <a:gd name="T14" fmla="*/ 133 w 747"/>
              <a:gd name="T15" fmla="*/ 601 h 745"/>
              <a:gd name="T16" fmla="*/ 171 w 747"/>
              <a:gd name="T17" fmla="*/ 635 h 745"/>
              <a:gd name="T18" fmla="*/ 227 w 747"/>
              <a:gd name="T19" fmla="*/ 670 h 745"/>
              <a:gd name="T20" fmla="*/ 289 w 747"/>
              <a:gd name="T21" fmla="*/ 694 h 745"/>
              <a:gd name="T22" fmla="*/ 356 w 747"/>
              <a:gd name="T23" fmla="*/ 704 h 745"/>
              <a:gd name="T24" fmla="*/ 407 w 747"/>
              <a:gd name="T25" fmla="*/ 703 h 745"/>
              <a:gd name="T26" fmla="*/ 531 w 747"/>
              <a:gd name="T27" fmla="*/ 665 h 745"/>
              <a:gd name="T28" fmla="*/ 628 w 747"/>
              <a:gd name="T29" fmla="*/ 583 h 745"/>
              <a:gd name="T30" fmla="*/ 690 w 747"/>
              <a:gd name="T31" fmla="*/ 471 h 745"/>
              <a:gd name="T32" fmla="*/ 704 w 747"/>
              <a:gd name="T33" fmla="*/ 372 h 745"/>
              <a:gd name="T34" fmla="*/ 697 w 747"/>
              <a:gd name="T35" fmla="*/ 306 h 745"/>
              <a:gd name="T36" fmla="*/ 648 w 747"/>
              <a:gd name="T37" fmla="*/ 187 h 745"/>
              <a:gd name="T38" fmla="*/ 559 w 747"/>
              <a:gd name="T39" fmla="*/ 97 h 745"/>
              <a:gd name="T40" fmla="*/ 440 w 747"/>
              <a:gd name="T41" fmla="*/ 48 h 745"/>
              <a:gd name="T42" fmla="*/ 373 w 747"/>
              <a:gd name="T43" fmla="*/ 41 h 745"/>
              <a:gd name="T44" fmla="*/ 274 w 747"/>
              <a:gd name="T45" fmla="*/ 56 h 745"/>
              <a:gd name="T46" fmla="*/ 162 w 747"/>
              <a:gd name="T47" fmla="*/ 117 h 745"/>
              <a:gd name="T48" fmla="*/ 82 w 747"/>
              <a:gd name="T49" fmla="*/ 214 h 745"/>
              <a:gd name="T50" fmla="*/ 44 w 747"/>
              <a:gd name="T51" fmla="*/ 339 h 745"/>
              <a:gd name="T52" fmla="*/ 42 w 747"/>
              <a:gd name="T53" fmla="*/ 395 h 745"/>
              <a:gd name="T54" fmla="*/ 59 w 747"/>
              <a:gd name="T55" fmla="*/ 480 h 745"/>
              <a:gd name="T56" fmla="*/ 86 w 747"/>
              <a:gd name="T57" fmla="*/ 539 h 745"/>
              <a:gd name="T58" fmla="*/ 85 w 747"/>
              <a:gd name="T59" fmla="*/ 562 h 745"/>
              <a:gd name="T60" fmla="*/ 75 w 747"/>
              <a:gd name="T61" fmla="*/ 569 h 745"/>
              <a:gd name="T62" fmla="*/ 52 w 747"/>
              <a:gd name="T63" fmla="*/ 563 h 745"/>
              <a:gd name="T64" fmla="*/ 28 w 747"/>
              <a:gd name="T65" fmla="*/ 515 h 745"/>
              <a:gd name="T66" fmla="*/ 3 w 747"/>
              <a:gd name="T67" fmla="*/ 422 h 745"/>
              <a:gd name="T68" fmla="*/ 0 w 747"/>
              <a:gd name="T69" fmla="*/ 354 h 745"/>
              <a:gd name="T70" fmla="*/ 11 w 747"/>
              <a:gd name="T71" fmla="*/ 279 h 745"/>
              <a:gd name="T72" fmla="*/ 37 w 747"/>
              <a:gd name="T73" fmla="*/ 211 h 745"/>
              <a:gd name="T74" fmla="*/ 75 w 747"/>
              <a:gd name="T75" fmla="*/ 149 h 745"/>
              <a:gd name="T76" fmla="*/ 123 w 747"/>
              <a:gd name="T77" fmla="*/ 97 h 745"/>
              <a:gd name="T78" fmla="*/ 179 w 747"/>
              <a:gd name="T79" fmla="*/ 53 h 745"/>
              <a:gd name="T80" fmla="*/ 244 w 747"/>
              <a:gd name="T81" fmla="*/ 22 h 745"/>
              <a:gd name="T82" fmla="*/ 316 w 747"/>
              <a:gd name="T83" fmla="*/ 4 h 745"/>
              <a:gd name="T84" fmla="*/ 373 w 747"/>
              <a:gd name="T85" fmla="*/ 0 h 745"/>
              <a:gd name="T86" fmla="*/ 448 w 747"/>
              <a:gd name="T87" fmla="*/ 7 h 745"/>
              <a:gd name="T88" fmla="*/ 518 w 747"/>
              <a:gd name="T89" fmla="*/ 29 h 745"/>
              <a:gd name="T90" fmla="*/ 582 w 747"/>
              <a:gd name="T91" fmla="*/ 63 h 745"/>
              <a:gd name="T92" fmla="*/ 637 w 747"/>
              <a:gd name="T93" fmla="*/ 108 h 745"/>
              <a:gd name="T94" fmla="*/ 682 w 747"/>
              <a:gd name="T95" fmla="*/ 163 h 745"/>
              <a:gd name="T96" fmla="*/ 717 w 747"/>
              <a:gd name="T97" fmla="*/ 227 h 745"/>
              <a:gd name="T98" fmla="*/ 738 w 747"/>
              <a:gd name="T99" fmla="*/ 298 h 745"/>
              <a:gd name="T100" fmla="*/ 747 w 747"/>
              <a:gd name="T101" fmla="*/ 372 h 745"/>
              <a:gd name="T102" fmla="*/ 741 w 747"/>
              <a:gd name="T103" fmla="*/ 429 h 745"/>
              <a:gd name="T104" fmla="*/ 723 w 747"/>
              <a:gd name="T105" fmla="*/ 501 h 745"/>
              <a:gd name="T106" fmla="*/ 692 w 747"/>
              <a:gd name="T107" fmla="*/ 566 h 745"/>
              <a:gd name="T108" fmla="*/ 649 w 747"/>
              <a:gd name="T109" fmla="*/ 624 h 745"/>
              <a:gd name="T110" fmla="*/ 596 w 747"/>
              <a:gd name="T111" fmla="*/ 672 h 745"/>
              <a:gd name="T112" fmla="*/ 535 w 747"/>
              <a:gd name="T113" fmla="*/ 709 h 745"/>
              <a:gd name="T114" fmla="*/ 466 w 747"/>
              <a:gd name="T115" fmla="*/ 734 h 745"/>
              <a:gd name="T116" fmla="*/ 392 w 747"/>
              <a:gd name="T117" fmla="*/ 745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7" h="745">
                <a:moveTo>
                  <a:pt x="373" y="745"/>
                </a:moveTo>
                <a:lnTo>
                  <a:pt x="373" y="745"/>
                </a:lnTo>
                <a:lnTo>
                  <a:pt x="354" y="745"/>
                </a:lnTo>
                <a:lnTo>
                  <a:pt x="335" y="744"/>
                </a:lnTo>
                <a:lnTo>
                  <a:pt x="316" y="741"/>
                </a:lnTo>
                <a:lnTo>
                  <a:pt x="296" y="738"/>
                </a:lnTo>
                <a:lnTo>
                  <a:pt x="278" y="734"/>
                </a:lnTo>
                <a:lnTo>
                  <a:pt x="261" y="728"/>
                </a:lnTo>
                <a:lnTo>
                  <a:pt x="243" y="723"/>
                </a:lnTo>
                <a:lnTo>
                  <a:pt x="226" y="716"/>
                </a:lnTo>
                <a:lnTo>
                  <a:pt x="209" y="709"/>
                </a:lnTo>
                <a:lnTo>
                  <a:pt x="192" y="699"/>
                </a:lnTo>
                <a:lnTo>
                  <a:pt x="176" y="690"/>
                </a:lnTo>
                <a:lnTo>
                  <a:pt x="160" y="679"/>
                </a:lnTo>
                <a:lnTo>
                  <a:pt x="145" y="668"/>
                </a:lnTo>
                <a:lnTo>
                  <a:pt x="130" y="656"/>
                </a:lnTo>
                <a:lnTo>
                  <a:pt x="116" y="644"/>
                </a:lnTo>
                <a:lnTo>
                  <a:pt x="103" y="629"/>
                </a:lnTo>
                <a:lnTo>
                  <a:pt x="103" y="629"/>
                </a:lnTo>
                <a:lnTo>
                  <a:pt x="100" y="627"/>
                </a:lnTo>
                <a:lnTo>
                  <a:pt x="97" y="622"/>
                </a:lnTo>
                <a:lnTo>
                  <a:pt x="96" y="615"/>
                </a:lnTo>
                <a:lnTo>
                  <a:pt x="99" y="607"/>
                </a:lnTo>
                <a:lnTo>
                  <a:pt x="100" y="603"/>
                </a:lnTo>
                <a:lnTo>
                  <a:pt x="103" y="600"/>
                </a:lnTo>
                <a:lnTo>
                  <a:pt x="103" y="600"/>
                </a:lnTo>
                <a:lnTo>
                  <a:pt x="106" y="597"/>
                </a:lnTo>
                <a:lnTo>
                  <a:pt x="110" y="596"/>
                </a:lnTo>
                <a:lnTo>
                  <a:pt x="119" y="594"/>
                </a:lnTo>
                <a:lnTo>
                  <a:pt x="126" y="596"/>
                </a:lnTo>
                <a:lnTo>
                  <a:pt x="130" y="598"/>
                </a:lnTo>
                <a:lnTo>
                  <a:pt x="133" y="601"/>
                </a:lnTo>
                <a:lnTo>
                  <a:pt x="133" y="601"/>
                </a:lnTo>
                <a:lnTo>
                  <a:pt x="144" y="613"/>
                </a:lnTo>
                <a:lnTo>
                  <a:pt x="157" y="624"/>
                </a:lnTo>
                <a:lnTo>
                  <a:pt x="171" y="635"/>
                </a:lnTo>
                <a:lnTo>
                  <a:pt x="184" y="645"/>
                </a:lnTo>
                <a:lnTo>
                  <a:pt x="198" y="655"/>
                </a:lnTo>
                <a:lnTo>
                  <a:pt x="212" y="663"/>
                </a:lnTo>
                <a:lnTo>
                  <a:pt x="227" y="670"/>
                </a:lnTo>
                <a:lnTo>
                  <a:pt x="241" y="677"/>
                </a:lnTo>
                <a:lnTo>
                  <a:pt x="257" y="683"/>
                </a:lnTo>
                <a:lnTo>
                  <a:pt x="274" y="689"/>
                </a:lnTo>
                <a:lnTo>
                  <a:pt x="289" y="694"/>
                </a:lnTo>
                <a:lnTo>
                  <a:pt x="305" y="697"/>
                </a:lnTo>
                <a:lnTo>
                  <a:pt x="322" y="700"/>
                </a:lnTo>
                <a:lnTo>
                  <a:pt x="339" y="703"/>
                </a:lnTo>
                <a:lnTo>
                  <a:pt x="356" y="704"/>
                </a:lnTo>
                <a:lnTo>
                  <a:pt x="373" y="704"/>
                </a:lnTo>
                <a:lnTo>
                  <a:pt x="373" y="704"/>
                </a:lnTo>
                <a:lnTo>
                  <a:pt x="390" y="704"/>
                </a:lnTo>
                <a:lnTo>
                  <a:pt x="407" y="703"/>
                </a:lnTo>
                <a:lnTo>
                  <a:pt x="440" y="697"/>
                </a:lnTo>
                <a:lnTo>
                  <a:pt x="472" y="689"/>
                </a:lnTo>
                <a:lnTo>
                  <a:pt x="503" y="679"/>
                </a:lnTo>
                <a:lnTo>
                  <a:pt x="531" y="665"/>
                </a:lnTo>
                <a:lnTo>
                  <a:pt x="559" y="648"/>
                </a:lnTo>
                <a:lnTo>
                  <a:pt x="584" y="628"/>
                </a:lnTo>
                <a:lnTo>
                  <a:pt x="607" y="607"/>
                </a:lnTo>
                <a:lnTo>
                  <a:pt x="628" y="583"/>
                </a:lnTo>
                <a:lnTo>
                  <a:pt x="648" y="557"/>
                </a:lnTo>
                <a:lnTo>
                  <a:pt x="665" y="531"/>
                </a:lnTo>
                <a:lnTo>
                  <a:pt x="679" y="501"/>
                </a:lnTo>
                <a:lnTo>
                  <a:pt x="690" y="471"/>
                </a:lnTo>
                <a:lnTo>
                  <a:pt x="697" y="439"/>
                </a:lnTo>
                <a:lnTo>
                  <a:pt x="703" y="406"/>
                </a:lnTo>
                <a:lnTo>
                  <a:pt x="704" y="389"/>
                </a:lnTo>
                <a:lnTo>
                  <a:pt x="704" y="372"/>
                </a:lnTo>
                <a:lnTo>
                  <a:pt x="704" y="372"/>
                </a:lnTo>
                <a:lnTo>
                  <a:pt x="704" y="356"/>
                </a:lnTo>
                <a:lnTo>
                  <a:pt x="703" y="339"/>
                </a:lnTo>
                <a:lnTo>
                  <a:pt x="697" y="306"/>
                </a:lnTo>
                <a:lnTo>
                  <a:pt x="690" y="274"/>
                </a:lnTo>
                <a:lnTo>
                  <a:pt x="679" y="244"/>
                </a:lnTo>
                <a:lnTo>
                  <a:pt x="665" y="214"/>
                </a:lnTo>
                <a:lnTo>
                  <a:pt x="648" y="187"/>
                </a:lnTo>
                <a:lnTo>
                  <a:pt x="628" y="162"/>
                </a:lnTo>
                <a:lnTo>
                  <a:pt x="607" y="138"/>
                </a:lnTo>
                <a:lnTo>
                  <a:pt x="584" y="117"/>
                </a:lnTo>
                <a:lnTo>
                  <a:pt x="559" y="97"/>
                </a:lnTo>
                <a:lnTo>
                  <a:pt x="531" y="82"/>
                </a:lnTo>
                <a:lnTo>
                  <a:pt x="503" y="67"/>
                </a:lnTo>
                <a:lnTo>
                  <a:pt x="472" y="56"/>
                </a:lnTo>
                <a:lnTo>
                  <a:pt x="440" y="48"/>
                </a:lnTo>
                <a:lnTo>
                  <a:pt x="407" y="42"/>
                </a:lnTo>
                <a:lnTo>
                  <a:pt x="390" y="41"/>
                </a:lnTo>
                <a:lnTo>
                  <a:pt x="373" y="41"/>
                </a:lnTo>
                <a:lnTo>
                  <a:pt x="373" y="41"/>
                </a:lnTo>
                <a:lnTo>
                  <a:pt x="356" y="41"/>
                </a:lnTo>
                <a:lnTo>
                  <a:pt x="339" y="42"/>
                </a:lnTo>
                <a:lnTo>
                  <a:pt x="306" y="48"/>
                </a:lnTo>
                <a:lnTo>
                  <a:pt x="274" y="56"/>
                </a:lnTo>
                <a:lnTo>
                  <a:pt x="244" y="67"/>
                </a:lnTo>
                <a:lnTo>
                  <a:pt x="215" y="82"/>
                </a:lnTo>
                <a:lnTo>
                  <a:pt x="188" y="97"/>
                </a:lnTo>
                <a:lnTo>
                  <a:pt x="162" y="117"/>
                </a:lnTo>
                <a:lnTo>
                  <a:pt x="138" y="138"/>
                </a:lnTo>
                <a:lnTo>
                  <a:pt x="117" y="162"/>
                </a:lnTo>
                <a:lnTo>
                  <a:pt x="97" y="187"/>
                </a:lnTo>
                <a:lnTo>
                  <a:pt x="82" y="214"/>
                </a:lnTo>
                <a:lnTo>
                  <a:pt x="68" y="244"/>
                </a:lnTo>
                <a:lnTo>
                  <a:pt x="56" y="274"/>
                </a:lnTo>
                <a:lnTo>
                  <a:pt x="48" y="306"/>
                </a:lnTo>
                <a:lnTo>
                  <a:pt x="44" y="339"/>
                </a:lnTo>
                <a:lnTo>
                  <a:pt x="42" y="356"/>
                </a:lnTo>
                <a:lnTo>
                  <a:pt x="41" y="372"/>
                </a:lnTo>
                <a:lnTo>
                  <a:pt x="41" y="372"/>
                </a:lnTo>
                <a:lnTo>
                  <a:pt x="42" y="395"/>
                </a:lnTo>
                <a:lnTo>
                  <a:pt x="44" y="416"/>
                </a:lnTo>
                <a:lnTo>
                  <a:pt x="48" y="437"/>
                </a:lnTo>
                <a:lnTo>
                  <a:pt x="52" y="459"/>
                </a:lnTo>
                <a:lnTo>
                  <a:pt x="59" y="480"/>
                </a:lnTo>
                <a:lnTo>
                  <a:pt x="66" y="500"/>
                </a:lnTo>
                <a:lnTo>
                  <a:pt x="76" y="519"/>
                </a:lnTo>
                <a:lnTo>
                  <a:pt x="86" y="539"/>
                </a:lnTo>
                <a:lnTo>
                  <a:pt x="86" y="539"/>
                </a:lnTo>
                <a:lnTo>
                  <a:pt x="88" y="542"/>
                </a:lnTo>
                <a:lnTo>
                  <a:pt x="89" y="546"/>
                </a:lnTo>
                <a:lnTo>
                  <a:pt x="88" y="555"/>
                </a:lnTo>
                <a:lnTo>
                  <a:pt x="85" y="562"/>
                </a:lnTo>
                <a:lnTo>
                  <a:pt x="82" y="564"/>
                </a:lnTo>
                <a:lnTo>
                  <a:pt x="79" y="567"/>
                </a:lnTo>
                <a:lnTo>
                  <a:pt x="79" y="567"/>
                </a:lnTo>
                <a:lnTo>
                  <a:pt x="75" y="569"/>
                </a:lnTo>
                <a:lnTo>
                  <a:pt x="71" y="570"/>
                </a:lnTo>
                <a:lnTo>
                  <a:pt x="62" y="569"/>
                </a:lnTo>
                <a:lnTo>
                  <a:pt x="55" y="566"/>
                </a:lnTo>
                <a:lnTo>
                  <a:pt x="52" y="563"/>
                </a:lnTo>
                <a:lnTo>
                  <a:pt x="49" y="560"/>
                </a:lnTo>
                <a:lnTo>
                  <a:pt x="49" y="560"/>
                </a:lnTo>
                <a:lnTo>
                  <a:pt x="38" y="538"/>
                </a:lnTo>
                <a:lnTo>
                  <a:pt x="28" y="515"/>
                </a:lnTo>
                <a:lnTo>
                  <a:pt x="20" y="492"/>
                </a:lnTo>
                <a:lnTo>
                  <a:pt x="13" y="470"/>
                </a:lnTo>
                <a:lnTo>
                  <a:pt x="7" y="446"/>
                </a:lnTo>
                <a:lnTo>
                  <a:pt x="3" y="422"/>
                </a:lnTo>
                <a:lnTo>
                  <a:pt x="1" y="398"/>
                </a:lnTo>
                <a:lnTo>
                  <a:pt x="0" y="372"/>
                </a:lnTo>
                <a:lnTo>
                  <a:pt x="0" y="372"/>
                </a:lnTo>
                <a:lnTo>
                  <a:pt x="0" y="354"/>
                </a:lnTo>
                <a:lnTo>
                  <a:pt x="1" y="334"/>
                </a:lnTo>
                <a:lnTo>
                  <a:pt x="4" y="316"/>
                </a:lnTo>
                <a:lnTo>
                  <a:pt x="7" y="298"/>
                </a:lnTo>
                <a:lnTo>
                  <a:pt x="11" y="279"/>
                </a:lnTo>
                <a:lnTo>
                  <a:pt x="17" y="262"/>
                </a:lnTo>
                <a:lnTo>
                  <a:pt x="23" y="244"/>
                </a:lnTo>
                <a:lnTo>
                  <a:pt x="30" y="227"/>
                </a:lnTo>
                <a:lnTo>
                  <a:pt x="37" y="211"/>
                </a:lnTo>
                <a:lnTo>
                  <a:pt x="45" y="195"/>
                </a:lnTo>
                <a:lnTo>
                  <a:pt x="54" y="179"/>
                </a:lnTo>
                <a:lnTo>
                  <a:pt x="64" y="163"/>
                </a:lnTo>
                <a:lnTo>
                  <a:pt x="75" y="149"/>
                </a:lnTo>
                <a:lnTo>
                  <a:pt x="85" y="135"/>
                </a:lnTo>
                <a:lnTo>
                  <a:pt x="97" y="121"/>
                </a:lnTo>
                <a:lnTo>
                  <a:pt x="109" y="108"/>
                </a:lnTo>
                <a:lnTo>
                  <a:pt x="123" y="97"/>
                </a:lnTo>
                <a:lnTo>
                  <a:pt x="136" y="84"/>
                </a:lnTo>
                <a:lnTo>
                  <a:pt x="150" y="73"/>
                </a:lnTo>
                <a:lnTo>
                  <a:pt x="165" y="63"/>
                </a:lnTo>
                <a:lnTo>
                  <a:pt x="179" y="53"/>
                </a:lnTo>
                <a:lnTo>
                  <a:pt x="195" y="45"/>
                </a:lnTo>
                <a:lnTo>
                  <a:pt x="212" y="36"/>
                </a:lnTo>
                <a:lnTo>
                  <a:pt x="227" y="29"/>
                </a:lnTo>
                <a:lnTo>
                  <a:pt x="244" y="22"/>
                </a:lnTo>
                <a:lnTo>
                  <a:pt x="263" y="17"/>
                </a:lnTo>
                <a:lnTo>
                  <a:pt x="280" y="11"/>
                </a:lnTo>
                <a:lnTo>
                  <a:pt x="298" y="7"/>
                </a:lnTo>
                <a:lnTo>
                  <a:pt x="316" y="4"/>
                </a:lnTo>
                <a:lnTo>
                  <a:pt x="335" y="1"/>
                </a:lnTo>
                <a:lnTo>
                  <a:pt x="354" y="0"/>
                </a:lnTo>
                <a:lnTo>
                  <a:pt x="373" y="0"/>
                </a:lnTo>
                <a:lnTo>
                  <a:pt x="373" y="0"/>
                </a:lnTo>
                <a:lnTo>
                  <a:pt x="392" y="0"/>
                </a:lnTo>
                <a:lnTo>
                  <a:pt x="411" y="1"/>
                </a:lnTo>
                <a:lnTo>
                  <a:pt x="429" y="4"/>
                </a:lnTo>
                <a:lnTo>
                  <a:pt x="448" y="7"/>
                </a:lnTo>
                <a:lnTo>
                  <a:pt x="466" y="11"/>
                </a:lnTo>
                <a:lnTo>
                  <a:pt x="484" y="17"/>
                </a:lnTo>
                <a:lnTo>
                  <a:pt x="501" y="22"/>
                </a:lnTo>
                <a:lnTo>
                  <a:pt x="518" y="29"/>
                </a:lnTo>
                <a:lnTo>
                  <a:pt x="535" y="36"/>
                </a:lnTo>
                <a:lnTo>
                  <a:pt x="551" y="45"/>
                </a:lnTo>
                <a:lnTo>
                  <a:pt x="566" y="53"/>
                </a:lnTo>
                <a:lnTo>
                  <a:pt x="582" y="63"/>
                </a:lnTo>
                <a:lnTo>
                  <a:pt x="596" y="73"/>
                </a:lnTo>
                <a:lnTo>
                  <a:pt x="610" y="84"/>
                </a:lnTo>
                <a:lnTo>
                  <a:pt x="624" y="97"/>
                </a:lnTo>
                <a:lnTo>
                  <a:pt x="637" y="108"/>
                </a:lnTo>
                <a:lnTo>
                  <a:pt x="649" y="121"/>
                </a:lnTo>
                <a:lnTo>
                  <a:pt x="661" y="135"/>
                </a:lnTo>
                <a:lnTo>
                  <a:pt x="672" y="149"/>
                </a:lnTo>
                <a:lnTo>
                  <a:pt x="682" y="163"/>
                </a:lnTo>
                <a:lnTo>
                  <a:pt x="692" y="179"/>
                </a:lnTo>
                <a:lnTo>
                  <a:pt x="702" y="195"/>
                </a:lnTo>
                <a:lnTo>
                  <a:pt x="709" y="211"/>
                </a:lnTo>
                <a:lnTo>
                  <a:pt x="717" y="227"/>
                </a:lnTo>
                <a:lnTo>
                  <a:pt x="723" y="244"/>
                </a:lnTo>
                <a:lnTo>
                  <a:pt x="730" y="262"/>
                </a:lnTo>
                <a:lnTo>
                  <a:pt x="734" y="279"/>
                </a:lnTo>
                <a:lnTo>
                  <a:pt x="738" y="298"/>
                </a:lnTo>
                <a:lnTo>
                  <a:pt x="741" y="316"/>
                </a:lnTo>
                <a:lnTo>
                  <a:pt x="744" y="334"/>
                </a:lnTo>
                <a:lnTo>
                  <a:pt x="745" y="354"/>
                </a:lnTo>
                <a:lnTo>
                  <a:pt x="747" y="372"/>
                </a:lnTo>
                <a:lnTo>
                  <a:pt x="747" y="372"/>
                </a:lnTo>
                <a:lnTo>
                  <a:pt x="745" y="392"/>
                </a:lnTo>
                <a:lnTo>
                  <a:pt x="744" y="411"/>
                </a:lnTo>
                <a:lnTo>
                  <a:pt x="741" y="429"/>
                </a:lnTo>
                <a:lnTo>
                  <a:pt x="738" y="447"/>
                </a:lnTo>
                <a:lnTo>
                  <a:pt x="734" y="466"/>
                </a:lnTo>
                <a:lnTo>
                  <a:pt x="730" y="484"/>
                </a:lnTo>
                <a:lnTo>
                  <a:pt x="723" y="501"/>
                </a:lnTo>
                <a:lnTo>
                  <a:pt x="717" y="518"/>
                </a:lnTo>
                <a:lnTo>
                  <a:pt x="709" y="535"/>
                </a:lnTo>
                <a:lnTo>
                  <a:pt x="702" y="550"/>
                </a:lnTo>
                <a:lnTo>
                  <a:pt x="692" y="566"/>
                </a:lnTo>
                <a:lnTo>
                  <a:pt x="682" y="581"/>
                </a:lnTo>
                <a:lnTo>
                  <a:pt x="672" y="596"/>
                </a:lnTo>
                <a:lnTo>
                  <a:pt x="661" y="610"/>
                </a:lnTo>
                <a:lnTo>
                  <a:pt x="649" y="624"/>
                </a:lnTo>
                <a:lnTo>
                  <a:pt x="637" y="637"/>
                </a:lnTo>
                <a:lnTo>
                  <a:pt x="624" y="649"/>
                </a:lnTo>
                <a:lnTo>
                  <a:pt x="610" y="661"/>
                </a:lnTo>
                <a:lnTo>
                  <a:pt x="596" y="672"/>
                </a:lnTo>
                <a:lnTo>
                  <a:pt x="582" y="682"/>
                </a:lnTo>
                <a:lnTo>
                  <a:pt x="566" y="692"/>
                </a:lnTo>
                <a:lnTo>
                  <a:pt x="551" y="700"/>
                </a:lnTo>
                <a:lnTo>
                  <a:pt x="535" y="709"/>
                </a:lnTo>
                <a:lnTo>
                  <a:pt x="518" y="717"/>
                </a:lnTo>
                <a:lnTo>
                  <a:pt x="501" y="723"/>
                </a:lnTo>
                <a:lnTo>
                  <a:pt x="484" y="728"/>
                </a:lnTo>
                <a:lnTo>
                  <a:pt x="466" y="734"/>
                </a:lnTo>
                <a:lnTo>
                  <a:pt x="448" y="738"/>
                </a:lnTo>
                <a:lnTo>
                  <a:pt x="429" y="741"/>
                </a:lnTo>
                <a:lnTo>
                  <a:pt x="411" y="744"/>
                </a:lnTo>
                <a:lnTo>
                  <a:pt x="392" y="745"/>
                </a:lnTo>
                <a:lnTo>
                  <a:pt x="373" y="745"/>
                </a:lnTo>
                <a:lnTo>
                  <a:pt x="373" y="7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7" name="Freeform 14">
            <a:extLst>
              <a:ext uri="{FF2B5EF4-FFF2-40B4-BE49-F238E27FC236}">
                <a16:creationId xmlns:a16="http://schemas.microsoft.com/office/drawing/2014/main" id="{7A3DE7AE-135B-4340-9C44-4B2AABD0F4F3}"/>
              </a:ext>
            </a:extLst>
          </p:cNvPr>
          <p:cNvSpPr>
            <a:spLocks/>
          </p:cNvSpPr>
          <p:nvPr/>
        </p:nvSpPr>
        <p:spPr bwMode="auto">
          <a:xfrm>
            <a:off x="7980250" y="2028972"/>
            <a:ext cx="103517" cy="134838"/>
          </a:xfrm>
          <a:custGeom>
            <a:avLst/>
            <a:gdLst>
              <a:gd name="T0" fmla="*/ 84 w 195"/>
              <a:gd name="T1" fmla="*/ 254 h 254"/>
              <a:gd name="T2" fmla="*/ 62 w 195"/>
              <a:gd name="T3" fmla="*/ 251 h 254"/>
              <a:gd name="T4" fmla="*/ 43 w 195"/>
              <a:gd name="T5" fmla="*/ 243 h 254"/>
              <a:gd name="T6" fmla="*/ 36 w 195"/>
              <a:gd name="T7" fmla="*/ 239 h 254"/>
              <a:gd name="T8" fmla="*/ 17 w 195"/>
              <a:gd name="T9" fmla="*/ 222 h 254"/>
              <a:gd name="T10" fmla="*/ 3 w 195"/>
              <a:gd name="T11" fmla="*/ 192 h 254"/>
              <a:gd name="T12" fmla="*/ 2 w 195"/>
              <a:gd name="T13" fmla="*/ 161 h 254"/>
              <a:gd name="T14" fmla="*/ 7 w 195"/>
              <a:gd name="T15" fmla="*/ 137 h 254"/>
              <a:gd name="T16" fmla="*/ 81 w 195"/>
              <a:gd name="T17" fmla="*/ 10 h 254"/>
              <a:gd name="T18" fmla="*/ 84 w 195"/>
              <a:gd name="T19" fmla="*/ 6 h 254"/>
              <a:gd name="T20" fmla="*/ 94 w 195"/>
              <a:gd name="T21" fmla="*/ 0 h 254"/>
              <a:gd name="T22" fmla="*/ 106 w 195"/>
              <a:gd name="T23" fmla="*/ 0 h 254"/>
              <a:gd name="T24" fmla="*/ 109 w 195"/>
              <a:gd name="T25" fmla="*/ 2 h 254"/>
              <a:gd name="T26" fmla="*/ 116 w 195"/>
              <a:gd name="T27" fmla="*/ 7 h 254"/>
              <a:gd name="T28" fmla="*/ 119 w 195"/>
              <a:gd name="T29" fmla="*/ 23 h 254"/>
              <a:gd name="T30" fmla="*/ 118 w 195"/>
              <a:gd name="T31" fmla="*/ 30 h 254"/>
              <a:gd name="T32" fmla="*/ 47 w 195"/>
              <a:gd name="T33" fmla="*/ 151 h 254"/>
              <a:gd name="T34" fmla="*/ 43 w 195"/>
              <a:gd name="T35" fmla="*/ 167 h 254"/>
              <a:gd name="T36" fmla="*/ 44 w 195"/>
              <a:gd name="T37" fmla="*/ 182 h 254"/>
              <a:gd name="T38" fmla="*/ 51 w 195"/>
              <a:gd name="T39" fmla="*/ 196 h 254"/>
              <a:gd name="T40" fmla="*/ 62 w 195"/>
              <a:gd name="T41" fmla="*/ 208 h 254"/>
              <a:gd name="T42" fmla="*/ 71 w 195"/>
              <a:gd name="T43" fmla="*/ 211 h 254"/>
              <a:gd name="T44" fmla="*/ 86 w 195"/>
              <a:gd name="T45" fmla="*/ 213 h 254"/>
              <a:gd name="T46" fmla="*/ 102 w 195"/>
              <a:gd name="T47" fmla="*/ 209 h 254"/>
              <a:gd name="T48" fmla="*/ 115 w 195"/>
              <a:gd name="T49" fmla="*/ 199 h 254"/>
              <a:gd name="T50" fmla="*/ 157 w 195"/>
              <a:gd name="T51" fmla="*/ 130 h 254"/>
              <a:gd name="T52" fmla="*/ 160 w 195"/>
              <a:gd name="T53" fmla="*/ 127 h 254"/>
              <a:gd name="T54" fmla="*/ 170 w 195"/>
              <a:gd name="T55" fmla="*/ 122 h 254"/>
              <a:gd name="T56" fmla="*/ 182 w 195"/>
              <a:gd name="T57" fmla="*/ 122 h 254"/>
              <a:gd name="T58" fmla="*/ 185 w 195"/>
              <a:gd name="T59" fmla="*/ 123 h 254"/>
              <a:gd name="T60" fmla="*/ 192 w 195"/>
              <a:gd name="T61" fmla="*/ 129 h 254"/>
              <a:gd name="T62" fmla="*/ 195 w 195"/>
              <a:gd name="T63" fmla="*/ 144 h 254"/>
              <a:gd name="T64" fmla="*/ 192 w 195"/>
              <a:gd name="T65" fmla="*/ 151 h 254"/>
              <a:gd name="T66" fmla="*/ 156 w 195"/>
              <a:gd name="T67" fmla="*/ 213 h 254"/>
              <a:gd name="T68" fmla="*/ 142 w 195"/>
              <a:gd name="T69" fmla="*/ 230 h 254"/>
              <a:gd name="T70" fmla="*/ 125 w 195"/>
              <a:gd name="T71" fmla="*/ 243 h 254"/>
              <a:gd name="T72" fmla="*/ 105 w 195"/>
              <a:gd name="T73" fmla="*/ 251 h 254"/>
              <a:gd name="T74" fmla="*/ 84 w 195"/>
              <a:gd name="T75"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254">
                <a:moveTo>
                  <a:pt x="84" y="254"/>
                </a:moveTo>
                <a:lnTo>
                  <a:pt x="84" y="254"/>
                </a:lnTo>
                <a:lnTo>
                  <a:pt x="72" y="254"/>
                </a:lnTo>
                <a:lnTo>
                  <a:pt x="62" y="251"/>
                </a:lnTo>
                <a:lnTo>
                  <a:pt x="53" y="249"/>
                </a:lnTo>
                <a:lnTo>
                  <a:pt x="43" y="243"/>
                </a:lnTo>
                <a:lnTo>
                  <a:pt x="43" y="243"/>
                </a:lnTo>
                <a:lnTo>
                  <a:pt x="36" y="239"/>
                </a:lnTo>
                <a:lnTo>
                  <a:pt x="29" y="233"/>
                </a:lnTo>
                <a:lnTo>
                  <a:pt x="17" y="222"/>
                </a:lnTo>
                <a:lnTo>
                  <a:pt x="9" y="208"/>
                </a:lnTo>
                <a:lnTo>
                  <a:pt x="3" y="192"/>
                </a:lnTo>
                <a:lnTo>
                  <a:pt x="0" y="177"/>
                </a:lnTo>
                <a:lnTo>
                  <a:pt x="2" y="161"/>
                </a:lnTo>
                <a:lnTo>
                  <a:pt x="5" y="146"/>
                </a:lnTo>
                <a:lnTo>
                  <a:pt x="7" y="137"/>
                </a:lnTo>
                <a:lnTo>
                  <a:pt x="12" y="130"/>
                </a:lnTo>
                <a:lnTo>
                  <a:pt x="81" y="10"/>
                </a:lnTo>
                <a:lnTo>
                  <a:pt x="81" y="10"/>
                </a:lnTo>
                <a:lnTo>
                  <a:pt x="84" y="6"/>
                </a:lnTo>
                <a:lnTo>
                  <a:pt x="86" y="3"/>
                </a:lnTo>
                <a:lnTo>
                  <a:pt x="94" y="0"/>
                </a:lnTo>
                <a:lnTo>
                  <a:pt x="102" y="0"/>
                </a:lnTo>
                <a:lnTo>
                  <a:pt x="106" y="0"/>
                </a:lnTo>
                <a:lnTo>
                  <a:pt x="109" y="2"/>
                </a:lnTo>
                <a:lnTo>
                  <a:pt x="109" y="2"/>
                </a:lnTo>
                <a:lnTo>
                  <a:pt x="113" y="4"/>
                </a:lnTo>
                <a:lnTo>
                  <a:pt x="116" y="7"/>
                </a:lnTo>
                <a:lnTo>
                  <a:pt x="119" y="14"/>
                </a:lnTo>
                <a:lnTo>
                  <a:pt x="119" y="23"/>
                </a:lnTo>
                <a:lnTo>
                  <a:pt x="119" y="27"/>
                </a:lnTo>
                <a:lnTo>
                  <a:pt x="118" y="30"/>
                </a:lnTo>
                <a:lnTo>
                  <a:pt x="47" y="151"/>
                </a:lnTo>
                <a:lnTo>
                  <a:pt x="47" y="151"/>
                </a:lnTo>
                <a:lnTo>
                  <a:pt x="44" y="158"/>
                </a:lnTo>
                <a:lnTo>
                  <a:pt x="43" y="167"/>
                </a:lnTo>
                <a:lnTo>
                  <a:pt x="43" y="174"/>
                </a:lnTo>
                <a:lnTo>
                  <a:pt x="44" y="182"/>
                </a:lnTo>
                <a:lnTo>
                  <a:pt x="47" y="189"/>
                </a:lnTo>
                <a:lnTo>
                  <a:pt x="51" y="196"/>
                </a:lnTo>
                <a:lnTo>
                  <a:pt x="55" y="202"/>
                </a:lnTo>
                <a:lnTo>
                  <a:pt x="62" y="208"/>
                </a:lnTo>
                <a:lnTo>
                  <a:pt x="62" y="208"/>
                </a:lnTo>
                <a:lnTo>
                  <a:pt x="71" y="211"/>
                </a:lnTo>
                <a:lnTo>
                  <a:pt x="78" y="212"/>
                </a:lnTo>
                <a:lnTo>
                  <a:pt x="86" y="213"/>
                </a:lnTo>
                <a:lnTo>
                  <a:pt x="95" y="212"/>
                </a:lnTo>
                <a:lnTo>
                  <a:pt x="102" y="209"/>
                </a:lnTo>
                <a:lnTo>
                  <a:pt x="109" y="205"/>
                </a:lnTo>
                <a:lnTo>
                  <a:pt x="115" y="199"/>
                </a:lnTo>
                <a:lnTo>
                  <a:pt x="119" y="192"/>
                </a:lnTo>
                <a:lnTo>
                  <a:pt x="157" y="130"/>
                </a:lnTo>
                <a:lnTo>
                  <a:pt x="157" y="130"/>
                </a:lnTo>
                <a:lnTo>
                  <a:pt x="160" y="127"/>
                </a:lnTo>
                <a:lnTo>
                  <a:pt x="163" y="124"/>
                </a:lnTo>
                <a:lnTo>
                  <a:pt x="170" y="122"/>
                </a:lnTo>
                <a:lnTo>
                  <a:pt x="178" y="120"/>
                </a:lnTo>
                <a:lnTo>
                  <a:pt x="182" y="122"/>
                </a:lnTo>
                <a:lnTo>
                  <a:pt x="185" y="123"/>
                </a:lnTo>
                <a:lnTo>
                  <a:pt x="185" y="123"/>
                </a:lnTo>
                <a:lnTo>
                  <a:pt x="190" y="126"/>
                </a:lnTo>
                <a:lnTo>
                  <a:pt x="192" y="129"/>
                </a:lnTo>
                <a:lnTo>
                  <a:pt x="195" y="136"/>
                </a:lnTo>
                <a:lnTo>
                  <a:pt x="195" y="144"/>
                </a:lnTo>
                <a:lnTo>
                  <a:pt x="195" y="148"/>
                </a:lnTo>
                <a:lnTo>
                  <a:pt x="192" y="151"/>
                </a:lnTo>
                <a:lnTo>
                  <a:pt x="156" y="213"/>
                </a:lnTo>
                <a:lnTo>
                  <a:pt x="156" y="213"/>
                </a:lnTo>
                <a:lnTo>
                  <a:pt x="149" y="223"/>
                </a:lnTo>
                <a:lnTo>
                  <a:pt x="142" y="230"/>
                </a:lnTo>
                <a:lnTo>
                  <a:pt x="133" y="237"/>
                </a:lnTo>
                <a:lnTo>
                  <a:pt x="125" y="243"/>
                </a:lnTo>
                <a:lnTo>
                  <a:pt x="115" y="249"/>
                </a:lnTo>
                <a:lnTo>
                  <a:pt x="105" y="251"/>
                </a:lnTo>
                <a:lnTo>
                  <a:pt x="94" y="254"/>
                </a:lnTo>
                <a:lnTo>
                  <a:pt x="84" y="254"/>
                </a:lnTo>
                <a:lnTo>
                  <a:pt x="84" y="2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8" name="Freeform 15">
            <a:extLst>
              <a:ext uri="{FF2B5EF4-FFF2-40B4-BE49-F238E27FC236}">
                <a16:creationId xmlns:a16="http://schemas.microsoft.com/office/drawing/2014/main" id="{065397AD-222B-40E8-8619-62B2737A3625}"/>
              </a:ext>
            </a:extLst>
          </p:cNvPr>
          <p:cNvSpPr>
            <a:spLocks/>
          </p:cNvSpPr>
          <p:nvPr/>
        </p:nvSpPr>
        <p:spPr bwMode="auto">
          <a:xfrm>
            <a:off x="8260012" y="2028972"/>
            <a:ext cx="103517" cy="134838"/>
          </a:xfrm>
          <a:custGeom>
            <a:avLst/>
            <a:gdLst>
              <a:gd name="T0" fmla="*/ 111 w 195"/>
              <a:gd name="T1" fmla="*/ 254 h 254"/>
              <a:gd name="T2" fmla="*/ 90 w 195"/>
              <a:gd name="T3" fmla="*/ 251 h 254"/>
              <a:gd name="T4" fmla="*/ 71 w 195"/>
              <a:gd name="T5" fmla="*/ 243 h 254"/>
              <a:gd name="T6" fmla="*/ 54 w 195"/>
              <a:gd name="T7" fmla="*/ 230 h 254"/>
              <a:gd name="T8" fmla="*/ 39 w 195"/>
              <a:gd name="T9" fmla="*/ 213 h 254"/>
              <a:gd name="T10" fmla="*/ 3 w 195"/>
              <a:gd name="T11" fmla="*/ 151 h 254"/>
              <a:gd name="T12" fmla="*/ 0 w 195"/>
              <a:gd name="T13" fmla="*/ 144 h 254"/>
              <a:gd name="T14" fmla="*/ 3 w 195"/>
              <a:gd name="T15" fmla="*/ 129 h 254"/>
              <a:gd name="T16" fmla="*/ 10 w 195"/>
              <a:gd name="T17" fmla="*/ 123 h 254"/>
              <a:gd name="T18" fmla="*/ 13 w 195"/>
              <a:gd name="T19" fmla="*/ 122 h 254"/>
              <a:gd name="T20" fmla="*/ 25 w 195"/>
              <a:gd name="T21" fmla="*/ 122 h 254"/>
              <a:gd name="T22" fmla="*/ 35 w 195"/>
              <a:gd name="T23" fmla="*/ 127 h 254"/>
              <a:gd name="T24" fmla="*/ 75 w 195"/>
              <a:gd name="T25" fmla="*/ 192 h 254"/>
              <a:gd name="T26" fmla="*/ 80 w 195"/>
              <a:gd name="T27" fmla="*/ 199 h 254"/>
              <a:gd name="T28" fmla="*/ 93 w 195"/>
              <a:gd name="T29" fmla="*/ 209 h 254"/>
              <a:gd name="T30" fmla="*/ 109 w 195"/>
              <a:gd name="T31" fmla="*/ 213 h 254"/>
              <a:gd name="T32" fmla="*/ 124 w 195"/>
              <a:gd name="T33" fmla="*/ 211 h 254"/>
              <a:gd name="T34" fmla="*/ 133 w 195"/>
              <a:gd name="T35" fmla="*/ 208 h 254"/>
              <a:gd name="T36" fmla="*/ 145 w 195"/>
              <a:gd name="T37" fmla="*/ 196 h 254"/>
              <a:gd name="T38" fmla="*/ 151 w 195"/>
              <a:gd name="T39" fmla="*/ 182 h 254"/>
              <a:gd name="T40" fmla="*/ 152 w 195"/>
              <a:gd name="T41" fmla="*/ 167 h 254"/>
              <a:gd name="T42" fmla="*/ 148 w 195"/>
              <a:gd name="T43" fmla="*/ 151 h 254"/>
              <a:gd name="T44" fmla="*/ 78 w 195"/>
              <a:gd name="T45" fmla="*/ 30 h 254"/>
              <a:gd name="T46" fmla="*/ 76 w 195"/>
              <a:gd name="T47" fmla="*/ 23 h 254"/>
              <a:gd name="T48" fmla="*/ 79 w 195"/>
              <a:gd name="T49" fmla="*/ 7 h 254"/>
              <a:gd name="T50" fmla="*/ 86 w 195"/>
              <a:gd name="T51" fmla="*/ 2 h 254"/>
              <a:gd name="T52" fmla="*/ 89 w 195"/>
              <a:gd name="T53" fmla="*/ 0 h 254"/>
              <a:gd name="T54" fmla="*/ 102 w 195"/>
              <a:gd name="T55" fmla="*/ 0 h 254"/>
              <a:gd name="T56" fmla="*/ 111 w 195"/>
              <a:gd name="T57" fmla="*/ 6 h 254"/>
              <a:gd name="T58" fmla="*/ 183 w 195"/>
              <a:gd name="T59" fmla="*/ 130 h 254"/>
              <a:gd name="T60" fmla="*/ 188 w 195"/>
              <a:gd name="T61" fmla="*/ 137 h 254"/>
              <a:gd name="T62" fmla="*/ 193 w 195"/>
              <a:gd name="T63" fmla="*/ 161 h 254"/>
              <a:gd name="T64" fmla="*/ 192 w 195"/>
              <a:gd name="T65" fmla="*/ 192 h 254"/>
              <a:gd name="T66" fmla="*/ 178 w 195"/>
              <a:gd name="T67" fmla="*/ 222 h 254"/>
              <a:gd name="T68" fmla="*/ 161 w 195"/>
              <a:gd name="T69" fmla="*/ 239 h 254"/>
              <a:gd name="T70" fmla="*/ 152 w 195"/>
              <a:gd name="T71" fmla="*/ 243 h 254"/>
              <a:gd name="T72" fmla="*/ 133 w 195"/>
              <a:gd name="T73" fmla="*/ 251 h 254"/>
              <a:gd name="T74" fmla="*/ 111 w 195"/>
              <a:gd name="T75"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254">
                <a:moveTo>
                  <a:pt x="111" y="254"/>
                </a:moveTo>
                <a:lnTo>
                  <a:pt x="111" y="254"/>
                </a:lnTo>
                <a:lnTo>
                  <a:pt x="102" y="253"/>
                </a:lnTo>
                <a:lnTo>
                  <a:pt x="90" y="251"/>
                </a:lnTo>
                <a:lnTo>
                  <a:pt x="80" y="249"/>
                </a:lnTo>
                <a:lnTo>
                  <a:pt x="71" y="243"/>
                </a:lnTo>
                <a:lnTo>
                  <a:pt x="62" y="237"/>
                </a:lnTo>
                <a:lnTo>
                  <a:pt x="54" y="230"/>
                </a:lnTo>
                <a:lnTo>
                  <a:pt x="47" y="222"/>
                </a:lnTo>
                <a:lnTo>
                  <a:pt x="39" y="213"/>
                </a:lnTo>
                <a:lnTo>
                  <a:pt x="3" y="151"/>
                </a:lnTo>
                <a:lnTo>
                  <a:pt x="3" y="151"/>
                </a:lnTo>
                <a:lnTo>
                  <a:pt x="1" y="148"/>
                </a:lnTo>
                <a:lnTo>
                  <a:pt x="0" y="144"/>
                </a:lnTo>
                <a:lnTo>
                  <a:pt x="0" y="136"/>
                </a:lnTo>
                <a:lnTo>
                  <a:pt x="3" y="129"/>
                </a:lnTo>
                <a:lnTo>
                  <a:pt x="6" y="126"/>
                </a:lnTo>
                <a:lnTo>
                  <a:pt x="10" y="123"/>
                </a:lnTo>
                <a:lnTo>
                  <a:pt x="10" y="123"/>
                </a:lnTo>
                <a:lnTo>
                  <a:pt x="13" y="122"/>
                </a:lnTo>
                <a:lnTo>
                  <a:pt x="17" y="120"/>
                </a:lnTo>
                <a:lnTo>
                  <a:pt x="25" y="122"/>
                </a:lnTo>
                <a:lnTo>
                  <a:pt x="32" y="124"/>
                </a:lnTo>
                <a:lnTo>
                  <a:pt x="35" y="127"/>
                </a:lnTo>
                <a:lnTo>
                  <a:pt x="38" y="130"/>
                </a:lnTo>
                <a:lnTo>
                  <a:pt x="75" y="192"/>
                </a:lnTo>
                <a:lnTo>
                  <a:pt x="75" y="192"/>
                </a:lnTo>
                <a:lnTo>
                  <a:pt x="80" y="199"/>
                </a:lnTo>
                <a:lnTo>
                  <a:pt x="86" y="205"/>
                </a:lnTo>
                <a:lnTo>
                  <a:pt x="93" y="209"/>
                </a:lnTo>
                <a:lnTo>
                  <a:pt x="100" y="212"/>
                </a:lnTo>
                <a:lnTo>
                  <a:pt x="109" y="213"/>
                </a:lnTo>
                <a:lnTo>
                  <a:pt x="117" y="212"/>
                </a:lnTo>
                <a:lnTo>
                  <a:pt x="124" y="211"/>
                </a:lnTo>
                <a:lnTo>
                  <a:pt x="133" y="208"/>
                </a:lnTo>
                <a:lnTo>
                  <a:pt x="133" y="208"/>
                </a:lnTo>
                <a:lnTo>
                  <a:pt x="140" y="202"/>
                </a:lnTo>
                <a:lnTo>
                  <a:pt x="145" y="196"/>
                </a:lnTo>
                <a:lnTo>
                  <a:pt x="148" y="189"/>
                </a:lnTo>
                <a:lnTo>
                  <a:pt x="151" y="182"/>
                </a:lnTo>
                <a:lnTo>
                  <a:pt x="152" y="174"/>
                </a:lnTo>
                <a:lnTo>
                  <a:pt x="152" y="167"/>
                </a:lnTo>
                <a:lnTo>
                  <a:pt x="151" y="158"/>
                </a:lnTo>
                <a:lnTo>
                  <a:pt x="148" y="151"/>
                </a:lnTo>
                <a:lnTo>
                  <a:pt x="78" y="30"/>
                </a:lnTo>
                <a:lnTo>
                  <a:pt x="78" y="30"/>
                </a:lnTo>
                <a:lnTo>
                  <a:pt x="76" y="27"/>
                </a:lnTo>
                <a:lnTo>
                  <a:pt x="76" y="23"/>
                </a:lnTo>
                <a:lnTo>
                  <a:pt x="76" y="14"/>
                </a:lnTo>
                <a:lnTo>
                  <a:pt x="79" y="7"/>
                </a:lnTo>
                <a:lnTo>
                  <a:pt x="82" y="4"/>
                </a:lnTo>
                <a:lnTo>
                  <a:pt x="86" y="2"/>
                </a:lnTo>
                <a:lnTo>
                  <a:pt x="86" y="2"/>
                </a:lnTo>
                <a:lnTo>
                  <a:pt x="89" y="0"/>
                </a:lnTo>
                <a:lnTo>
                  <a:pt x="93" y="0"/>
                </a:lnTo>
                <a:lnTo>
                  <a:pt x="102" y="0"/>
                </a:lnTo>
                <a:lnTo>
                  <a:pt x="109" y="3"/>
                </a:lnTo>
                <a:lnTo>
                  <a:pt x="111" y="6"/>
                </a:lnTo>
                <a:lnTo>
                  <a:pt x="114" y="10"/>
                </a:lnTo>
                <a:lnTo>
                  <a:pt x="183" y="130"/>
                </a:lnTo>
                <a:lnTo>
                  <a:pt x="183" y="130"/>
                </a:lnTo>
                <a:lnTo>
                  <a:pt x="188" y="137"/>
                </a:lnTo>
                <a:lnTo>
                  <a:pt x="191" y="146"/>
                </a:lnTo>
                <a:lnTo>
                  <a:pt x="193" y="161"/>
                </a:lnTo>
                <a:lnTo>
                  <a:pt x="195" y="177"/>
                </a:lnTo>
                <a:lnTo>
                  <a:pt x="192" y="192"/>
                </a:lnTo>
                <a:lnTo>
                  <a:pt x="186" y="208"/>
                </a:lnTo>
                <a:lnTo>
                  <a:pt x="178" y="222"/>
                </a:lnTo>
                <a:lnTo>
                  <a:pt x="167" y="233"/>
                </a:lnTo>
                <a:lnTo>
                  <a:pt x="161" y="239"/>
                </a:lnTo>
                <a:lnTo>
                  <a:pt x="152" y="243"/>
                </a:lnTo>
                <a:lnTo>
                  <a:pt x="152" y="243"/>
                </a:lnTo>
                <a:lnTo>
                  <a:pt x="143" y="249"/>
                </a:lnTo>
                <a:lnTo>
                  <a:pt x="133" y="251"/>
                </a:lnTo>
                <a:lnTo>
                  <a:pt x="123" y="254"/>
                </a:lnTo>
                <a:lnTo>
                  <a:pt x="111" y="254"/>
                </a:lnTo>
                <a:lnTo>
                  <a:pt x="111" y="2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9" name="Freeform 16">
            <a:extLst>
              <a:ext uri="{FF2B5EF4-FFF2-40B4-BE49-F238E27FC236}">
                <a16:creationId xmlns:a16="http://schemas.microsoft.com/office/drawing/2014/main" id="{46D25670-91F7-49CE-B32B-105DBD4F13A9}"/>
              </a:ext>
            </a:extLst>
          </p:cNvPr>
          <p:cNvSpPr>
            <a:spLocks noEditPoints="1"/>
          </p:cNvSpPr>
          <p:nvPr/>
        </p:nvSpPr>
        <p:spPr bwMode="auto">
          <a:xfrm>
            <a:off x="7767376" y="1912184"/>
            <a:ext cx="145455" cy="92369"/>
          </a:xfrm>
          <a:custGeom>
            <a:avLst/>
            <a:gdLst>
              <a:gd name="T0" fmla="*/ 127 w 274"/>
              <a:gd name="T1" fmla="*/ 174 h 174"/>
              <a:gd name="T2" fmla="*/ 127 w 274"/>
              <a:gd name="T3" fmla="*/ 174 h 174"/>
              <a:gd name="T4" fmla="*/ 122 w 274"/>
              <a:gd name="T5" fmla="*/ 172 h 174"/>
              <a:gd name="T6" fmla="*/ 118 w 274"/>
              <a:gd name="T7" fmla="*/ 171 h 174"/>
              <a:gd name="T8" fmla="*/ 12 w 274"/>
              <a:gd name="T9" fmla="*/ 111 h 174"/>
              <a:gd name="T10" fmla="*/ 12 w 274"/>
              <a:gd name="T11" fmla="*/ 111 h 174"/>
              <a:gd name="T12" fmla="*/ 7 w 274"/>
              <a:gd name="T13" fmla="*/ 109 h 174"/>
              <a:gd name="T14" fmla="*/ 5 w 274"/>
              <a:gd name="T15" fmla="*/ 104 h 174"/>
              <a:gd name="T16" fmla="*/ 2 w 274"/>
              <a:gd name="T17" fmla="*/ 100 h 174"/>
              <a:gd name="T18" fmla="*/ 0 w 274"/>
              <a:gd name="T19" fmla="*/ 94 h 174"/>
              <a:gd name="T20" fmla="*/ 0 w 274"/>
              <a:gd name="T21" fmla="*/ 94 h 174"/>
              <a:gd name="T22" fmla="*/ 2 w 274"/>
              <a:gd name="T23" fmla="*/ 89 h 174"/>
              <a:gd name="T24" fmla="*/ 3 w 274"/>
              <a:gd name="T25" fmla="*/ 83 h 174"/>
              <a:gd name="T26" fmla="*/ 7 w 274"/>
              <a:gd name="T27" fmla="*/ 79 h 174"/>
              <a:gd name="T28" fmla="*/ 12 w 274"/>
              <a:gd name="T29" fmla="*/ 76 h 174"/>
              <a:gd name="T30" fmla="*/ 137 w 274"/>
              <a:gd name="T31" fmla="*/ 3 h 174"/>
              <a:gd name="T32" fmla="*/ 137 w 274"/>
              <a:gd name="T33" fmla="*/ 3 h 174"/>
              <a:gd name="T34" fmla="*/ 142 w 274"/>
              <a:gd name="T35" fmla="*/ 1 h 174"/>
              <a:gd name="T36" fmla="*/ 147 w 274"/>
              <a:gd name="T37" fmla="*/ 0 h 174"/>
              <a:gd name="T38" fmla="*/ 153 w 274"/>
              <a:gd name="T39" fmla="*/ 1 h 174"/>
              <a:gd name="T40" fmla="*/ 157 w 274"/>
              <a:gd name="T41" fmla="*/ 3 h 174"/>
              <a:gd name="T42" fmla="*/ 263 w 274"/>
              <a:gd name="T43" fmla="*/ 62 h 174"/>
              <a:gd name="T44" fmla="*/ 263 w 274"/>
              <a:gd name="T45" fmla="*/ 62 h 174"/>
              <a:gd name="T46" fmla="*/ 267 w 274"/>
              <a:gd name="T47" fmla="*/ 65 h 174"/>
              <a:gd name="T48" fmla="*/ 271 w 274"/>
              <a:gd name="T49" fmla="*/ 69 h 174"/>
              <a:gd name="T50" fmla="*/ 273 w 274"/>
              <a:gd name="T51" fmla="*/ 75 h 174"/>
              <a:gd name="T52" fmla="*/ 274 w 274"/>
              <a:gd name="T53" fmla="*/ 80 h 174"/>
              <a:gd name="T54" fmla="*/ 274 w 274"/>
              <a:gd name="T55" fmla="*/ 80 h 174"/>
              <a:gd name="T56" fmla="*/ 273 w 274"/>
              <a:gd name="T57" fmla="*/ 85 h 174"/>
              <a:gd name="T58" fmla="*/ 271 w 274"/>
              <a:gd name="T59" fmla="*/ 90 h 174"/>
              <a:gd name="T60" fmla="*/ 267 w 274"/>
              <a:gd name="T61" fmla="*/ 94 h 174"/>
              <a:gd name="T62" fmla="*/ 263 w 274"/>
              <a:gd name="T63" fmla="*/ 97 h 174"/>
              <a:gd name="T64" fmla="*/ 137 w 274"/>
              <a:gd name="T65" fmla="*/ 171 h 174"/>
              <a:gd name="T66" fmla="*/ 137 w 274"/>
              <a:gd name="T67" fmla="*/ 171 h 174"/>
              <a:gd name="T68" fmla="*/ 133 w 274"/>
              <a:gd name="T69" fmla="*/ 172 h 174"/>
              <a:gd name="T70" fmla="*/ 127 w 274"/>
              <a:gd name="T71" fmla="*/ 174 h 174"/>
              <a:gd name="T72" fmla="*/ 127 w 274"/>
              <a:gd name="T73" fmla="*/ 174 h 174"/>
              <a:gd name="T74" fmla="*/ 64 w 274"/>
              <a:gd name="T75" fmla="*/ 93 h 174"/>
              <a:gd name="T76" fmla="*/ 127 w 274"/>
              <a:gd name="T77" fmla="*/ 128 h 174"/>
              <a:gd name="T78" fmla="*/ 211 w 274"/>
              <a:gd name="T79" fmla="*/ 80 h 174"/>
              <a:gd name="T80" fmla="*/ 147 w 274"/>
              <a:gd name="T81" fmla="*/ 45 h 174"/>
              <a:gd name="T82" fmla="*/ 64 w 274"/>
              <a:gd name="T83" fmla="*/ 9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4" h="174">
                <a:moveTo>
                  <a:pt x="127" y="174"/>
                </a:moveTo>
                <a:lnTo>
                  <a:pt x="127" y="174"/>
                </a:lnTo>
                <a:lnTo>
                  <a:pt x="122" y="172"/>
                </a:lnTo>
                <a:lnTo>
                  <a:pt x="118" y="171"/>
                </a:lnTo>
                <a:lnTo>
                  <a:pt x="12" y="111"/>
                </a:lnTo>
                <a:lnTo>
                  <a:pt x="12" y="111"/>
                </a:lnTo>
                <a:lnTo>
                  <a:pt x="7" y="109"/>
                </a:lnTo>
                <a:lnTo>
                  <a:pt x="5" y="104"/>
                </a:lnTo>
                <a:lnTo>
                  <a:pt x="2" y="100"/>
                </a:lnTo>
                <a:lnTo>
                  <a:pt x="0" y="94"/>
                </a:lnTo>
                <a:lnTo>
                  <a:pt x="0" y="94"/>
                </a:lnTo>
                <a:lnTo>
                  <a:pt x="2" y="89"/>
                </a:lnTo>
                <a:lnTo>
                  <a:pt x="3" y="83"/>
                </a:lnTo>
                <a:lnTo>
                  <a:pt x="7" y="79"/>
                </a:lnTo>
                <a:lnTo>
                  <a:pt x="12" y="76"/>
                </a:lnTo>
                <a:lnTo>
                  <a:pt x="137" y="3"/>
                </a:lnTo>
                <a:lnTo>
                  <a:pt x="137" y="3"/>
                </a:lnTo>
                <a:lnTo>
                  <a:pt x="142" y="1"/>
                </a:lnTo>
                <a:lnTo>
                  <a:pt x="147" y="0"/>
                </a:lnTo>
                <a:lnTo>
                  <a:pt x="153" y="1"/>
                </a:lnTo>
                <a:lnTo>
                  <a:pt x="157" y="3"/>
                </a:lnTo>
                <a:lnTo>
                  <a:pt x="263" y="62"/>
                </a:lnTo>
                <a:lnTo>
                  <a:pt x="263" y="62"/>
                </a:lnTo>
                <a:lnTo>
                  <a:pt x="267" y="65"/>
                </a:lnTo>
                <a:lnTo>
                  <a:pt x="271" y="69"/>
                </a:lnTo>
                <a:lnTo>
                  <a:pt x="273" y="75"/>
                </a:lnTo>
                <a:lnTo>
                  <a:pt x="274" y="80"/>
                </a:lnTo>
                <a:lnTo>
                  <a:pt x="274" y="80"/>
                </a:lnTo>
                <a:lnTo>
                  <a:pt x="273" y="85"/>
                </a:lnTo>
                <a:lnTo>
                  <a:pt x="271" y="90"/>
                </a:lnTo>
                <a:lnTo>
                  <a:pt x="267" y="94"/>
                </a:lnTo>
                <a:lnTo>
                  <a:pt x="263" y="97"/>
                </a:lnTo>
                <a:lnTo>
                  <a:pt x="137" y="171"/>
                </a:lnTo>
                <a:lnTo>
                  <a:pt x="137" y="171"/>
                </a:lnTo>
                <a:lnTo>
                  <a:pt x="133" y="172"/>
                </a:lnTo>
                <a:lnTo>
                  <a:pt x="127" y="174"/>
                </a:lnTo>
                <a:lnTo>
                  <a:pt x="127" y="174"/>
                </a:lnTo>
                <a:close/>
                <a:moveTo>
                  <a:pt x="64" y="93"/>
                </a:moveTo>
                <a:lnTo>
                  <a:pt x="127" y="128"/>
                </a:lnTo>
                <a:lnTo>
                  <a:pt x="211" y="80"/>
                </a:lnTo>
                <a:lnTo>
                  <a:pt x="147" y="45"/>
                </a:lnTo>
                <a:lnTo>
                  <a:pt x="64" y="93"/>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0" name="Freeform 17">
            <a:extLst>
              <a:ext uri="{FF2B5EF4-FFF2-40B4-BE49-F238E27FC236}">
                <a16:creationId xmlns:a16="http://schemas.microsoft.com/office/drawing/2014/main" id="{48464625-1747-4672-8226-92714B5A27DD}"/>
              </a:ext>
            </a:extLst>
          </p:cNvPr>
          <p:cNvSpPr>
            <a:spLocks noEditPoints="1"/>
          </p:cNvSpPr>
          <p:nvPr/>
        </p:nvSpPr>
        <p:spPr bwMode="auto">
          <a:xfrm>
            <a:off x="7823116" y="1943504"/>
            <a:ext cx="89715" cy="124752"/>
          </a:xfrm>
          <a:custGeom>
            <a:avLst/>
            <a:gdLst>
              <a:gd name="T0" fmla="*/ 21 w 169"/>
              <a:gd name="T1" fmla="*/ 235 h 235"/>
              <a:gd name="T2" fmla="*/ 21 w 169"/>
              <a:gd name="T3" fmla="*/ 235 h 235"/>
              <a:gd name="T4" fmla="*/ 15 w 169"/>
              <a:gd name="T5" fmla="*/ 235 h 235"/>
              <a:gd name="T6" fmla="*/ 10 w 169"/>
              <a:gd name="T7" fmla="*/ 232 h 235"/>
              <a:gd name="T8" fmla="*/ 10 w 169"/>
              <a:gd name="T9" fmla="*/ 232 h 235"/>
              <a:gd name="T10" fmla="*/ 6 w 169"/>
              <a:gd name="T11" fmla="*/ 229 h 235"/>
              <a:gd name="T12" fmla="*/ 3 w 169"/>
              <a:gd name="T13" fmla="*/ 225 h 235"/>
              <a:gd name="T14" fmla="*/ 0 w 169"/>
              <a:gd name="T15" fmla="*/ 219 h 235"/>
              <a:gd name="T16" fmla="*/ 0 w 169"/>
              <a:gd name="T17" fmla="*/ 213 h 235"/>
              <a:gd name="T18" fmla="*/ 1 w 169"/>
              <a:gd name="T19" fmla="*/ 93 h 235"/>
              <a:gd name="T20" fmla="*/ 1 w 169"/>
              <a:gd name="T21" fmla="*/ 93 h 235"/>
              <a:gd name="T22" fmla="*/ 3 w 169"/>
              <a:gd name="T23" fmla="*/ 88 h 235"/>
              <a:gd name="T24" fmla="*/ 4 w 169"/>
              <a:gd name="T25" fmla="*/ 83 h 235"/>
              <a:gd name="T26" fmla="*/ 8 w 169"/>
              <a:gd name="T27" fmla="*/ 79 h 235"/>
              <a:gd name="T28" fmla="*/ 13 w 169"/>
              <a:gd name="T29" fmla="*/ 75 h 235"/>
              <a:gd name="T30" fmla="*/ 138 w 169"/>
              <a:gd name="T31" fmla="*/ 3 h 235"/>
              <a:gd name="T32" fmla="*/ 138 w 169"/>
              <a:gd name="T33" fmla="*/ 3 h 235"/>
              <a:gd name="T34" fmla="*/ 142 w 169"/>
              <a:gd name="T35" fmla="*/ 0 h 235"/>
              <a:gd name="T36" fmla="*/ 148 w 169"/>
              <a:gd name="T37" fmla="*/ 0 h 235"/>
              <a:gd name="T38" fmla="*/ 154 w 169"/>
              <a:gd name="T39" fmla="*/ 2 h 235"/>
              <a:gd name="T40" fmla="*/ 158 w 169"/>
              <a:gd name="T41" fmla="*/ 3 h 235"/>
              <a:gd name="T42" fmla="*/ 158 w 169"/>
              <a:gd name="T43" fmla="*/ 3 h 235"/>
              <a:gd name="T44" fmla="*/ 164 w 169"/>
              <a:gd name="T45" fmla="*/ 6 h 235"/>
              <a:gd name="T46" fmla="*/ 166 w 169"/>
              <a:gd name="T47" fmla="*/ 11 h 235"/>
              <a:gd name="T48" fmla="*/ 168 w 169"/>
              <a:gd name="T49" fmla="*/ 16 h 235"/>
              <a:gd name="T50" fmla="*/ 169 w 169"/>
              <a:gd name="T51" fmla="*/ 21 h 235"/>
              <a:gd name="T52" fmla="*/ 166 w 169"/>
              <a:gd name="T53" fmla="*/ 143 h 235"/>
              <a:gd name="T54" fmla="*/ 166 w 169"/>
              <a:gd name="T55" fmla="*/ 143 h 235"/>
              <a:gd name="T56" fmla="*/ 166 w 169"/>
              <a:gd name="T57" fmla="*/ 147 h 235"/>
              <a:gd name="T58" fmla="*/ 164 w 169"/>
              <a:gd name="T59" fmla="*/ 153 h 235"/>
              <a:gd name="T60" fmla="*/ 161 w 169"/>
              <a:gd name="T61" fmla="*/ 157 h 235"/>
              <a:gd name="T62" fmla="*/ 157 w 169"/>
              <a:gd name="T63" fmla="*/ 160 h 235"/>
              <a:gd name="T64" fmla="*/ 31 w 169"/>
              <a:gd name="T65" fmla="*/ 232 h 235"/>
              <a:gd name="T66" fmla="*/ 31 w 169"/>
              <a:gd name="T67" fmla="*/ 232 h 235"/>
              <a:gd name="T68" fmla="*/ 25 w 169"/>
              <a:gd name="T69" fmla="*/ 235 h 235"/>
              <a:gd name="T70" fmla="*/ 21 w 169"/>
              <a:gd name="T71" fmla="*/ 235 h 235"/>
              <a:gd name="T72" fmla="*/ 21 w 169"/>
              <a:gd name="T73" fmla="*/ 235 h 235"/>
              <a:gd name="T74" fmla="*/ 44 w 169"/>
              <a:gd name="T75" fmla="*/ 106 h 235"/>
              <a:gd name="T76" fmla="*/ 42 w 169"/>
              <a:gd name="T77" fmla="*/ 178 h 235"/>
              <a:gd name="T78" fmla="*/ 126 w 169"/>
              <a:gd name="T79" fmla="*/ 130 h 235"/>
              <a:gd name="T80" fmla="*/ 127 w 169"/>
              <a:gd name="T81" fmla="*/ 57 h 235"/>
              <a:gd name="T82" fmla="*/ 44 w 169"/>
              <a:gd name="T83" fmla="*/ 10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9" h="235">
                <a:moveTo>
                  <a:pt x="21" y="235"/>
                </a:moveTo>
                <a:lnTo>
                  <a:pt x="21" y="235"/>
                </a:lnTo>
                <a:lnTo>
                  <a:pt x="15" y="235"/>
                </a:lnTo>
                <a:lnTo>
                  <a:pt x="10" y="232"/>
                </a:lnTo>
                <a:lnTo>
                  <a:pt x="10" y="232"/>
                </a:lnTo>
                <a:lnTo>
                  <a:pt x="6" y="229"/>
                </a:lnTo>
                <a:lnTo>
                  <a:pt x="3" y="225"/>
                </a:lnTo>
                <a:lnTo>
                  <a:pt x="0" y="219"/>
                </a:lnTo>
                <a:lnTo>
                  <a:pt x="0" y="213"/>
                </a:lnTo>
                <a:lnTo>
                  <a:pt x="1" y="93"/>
                </a:lnTo>
                <a:lnTo>
                  <a:pt x="1" y="93"/>
                </a:lnTo>
                <a:lnTo>
                  <a:pt x="3" y="88"/>
                </a:lnTo>
                <a:lnTo>
                  <a:pt x="4" y="83"/>
                </a:lnTo>
                <a:lnTo>
                  <a:pt x="8" y="79"/>
                </a:lnTo>
                <a:lnTo>
                  <a:pt x="13" y="75"/>
                </a:lnTo>
                <a:lnTo>
                  <a:pt x="138" y="3"/>
                </a:lnTo>
                <a:lnTo>
                  <a:pt x="138" y="3"/>
                </a:lnTo>
                <a:lnTo>
                  <a:pt x="142" y="0"/>
                </a:lnTo>
                <a:lnTo>
                  <a:pt x="148" y="0"/>
                </a:lnTo>
                <a:lnTo>
                  <a:pt x="154" y="2"/>
                </a:lnTo>
                <a:lnTo>
                  <a:pt x="158" y="3"/>
                </a:lnTo>
                <a:lnTo>
                  <a:pt x="158" y="3"/>
                </a:lnTo>
                <a:lnTo>
                  <a:pt x="164" y="6"/>
                </a:lnTo>
                <a:lnTo>
                  <a:pt x="166" y="11"/>
                </a:lnTo>
                <a:lnTo>
                  <a:pt x="168" y="16"/>
                </a:lnTo>
                <a:lnTo>
                  <a:pt x="169" y="21"/>
                </a:lnTo>
                <a:lnTo>
                  <a:pt x="166" y="143"/>
                </a:lnTo>
                <a:lnTo>
                  <a:pt x="166" y="143"/>
                </a:lnTo>
                <a:lnTo>
                  <a:pt x="166" y="147"/>
                </a:lnTo>
                <a:lnTo>
                  <a:pt x="164" y="153"/>
                </a:lnTo>
                <a:lnTo>
                  <a:pt x="161" y="157"/>
                </a:lnTo>
                <a:lnTo>
                  <a:pt x="157" y="160"/>
                </a:lnTo>
                <a:lnTo>
                  <a:pt x="31" y="232"/>
                </a:lnTo>
                <a:lnTo>
                  <a:pt x="31" y="232"/>
                </a:lnTo>
                <a:lnTo>
                  <a:pt x="25" y="235"/>
                </a:lnTo>
                <a:lnTo>
                  <a:pt x="21" y="235"/>
                </a:lnTo>
                <a:lnTo>
                  <a:pt x="21" y="235"/>
                </a:lnTo>
                <a:close/>
                <a:moveTo>
                  <a:pt x="44" y="106"/>
                </a:moveTo>
                <a:lnTo>
                  <a:pt x="42" y="178"/>
                </a:lnTo>
                <a:lnTo>
                  <a:pt x="126" y="130"/>
                </a:lnTo>
                <a:lnTo>
                  <a:pt x="127" y="57"/>
                </a:lnTo>
                <a:lnTo>
                  <a:pt x="44" y="10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1" name="Freeform 18">
            <a:extLst>
              <a:ext uri="{FF2B5EF4-FFF2-40B4-BE49-F238E27FC236}">
                <a16:creationId xmlns:a16="http://schemas.microsoft.com/office/drawing/2014/main" id="{DF3F63AE-403B-40B0-8305-6F44DD536D46}"/>
              </a:ext>
            </a:extLst>
          </p:cNvPr>
          <p:cNvSpPr>
            <a:spLocks/>
          </p:cNvSpPr>
          <p:nvPr/>
        </p:nvSpPr>
        <p:spPr bwMode="auto">
          <a:xfrm>
            <a:off x="7795512" y="1790087"/>
            <a:ext cx="384341" cy="230923"/>
          </a:xfrm>
          <a:custGeom>
            <a:avLst/>
            <a:gdLst>
              <a:gd name="T0" fmla="*/ 21 w 724"/>
              <a:gd name="T1" fmla="*/ 435 h 435"/>
              <a:gd name="T2" fmla="*/ 21 w 724"/>
              <a:gd name="T3" fmla="*/ 435 h 435"/>
              <a:gd name="T4" fmla="*/ 15 w 724"/>
              <a:gd name="T5" fmla="*/ 433 h 435"/>
              <a:gd name="T6" fmla="*/ 11 w 724"/>
              <a:gd name="T7" fmla="*/ 432 h 435"/>
              <a:gd name="T8" fmla="*/ 7 w 724"/>
              <a:gd name="T9" fmla="*/ 429 h 435"/>
              <a:gd name="T10" fmla="*/ 2 w 724"/>
              <a:gd name="T11" fmla="*/ 423 h 435"/>
              <a:gd name="T12" fmla="*/ 2 w 724"/>
              <a:gd name="T13" fmla="*/ 423 h 435"/>
              <a:gd name="T14" fmla="*/ 1 w 724"/>
              <a:gd name="T15" fmla="*/ 420 h 435"/>
              <a:gd name="T16" fmla="*/ 0 w 724"/>
              <a:gd name="T17" fmla="*/ 416 h 435"/>
              <a:gd name="T18" fmla="*/ 1 w 724"/>
              <a:gd name="T19" fmla="*/ 408 h 435"/>
              <a:gd name="T20" fmla="*/ 4 w 724"/>
              <a:gd name="T21" fmla="*/ 401 h 435"/>
              <a:gd name="T22" fmla="*/ 7 w 724"/>
              <a:gd name="T23" fmla="*/ 398 h 435"/>
              <a:gd name="T24" fmla="*/ 11 w 724"/>
              <a:gd name="T25" fmla="*/ 395 h 435"/>
              <a:gd name="T26" fmla="*/ 693 w 724"/>
              <a:gd name="T27" fmla="*/ 1 h 435"/>
              <a:gd name="T28" fmla="*/ 693 w 724"/>
              <a:gd name="T29" fmla="*/ 1 h 435"/>
              <a:gd name="T30" fmla="*/ 696 w 724"/>
              <a:gd name="T31" fmla="*/ 0 h 435"/>
              <a:gd name="T32" fmla="*/ 700 w 724"/>
              <a:gd name="T33" fmla="*/ 0 h 435"/>
              <a:gd name="T34" fmla="*/ 708 w 724"/>
              <a:gd name="T35" fmla="*/ 0 h 435"/>
              <a:gd name="T36" fmla="*/ 715 w 724"/>
              <a:gd name="T37" fmla="*/ 3 h 435"/>
              <a:gd name="T38" fmla="*/ 718 w 724"/>
              <a:gd name="T39" fmla="*/ 5 h 435"/>
              <a:gd name="T40" fmla="*/ 721 w 724"/>
              <a:gd name="T41" fmla="*/ 10 h 435"/>
              <a:gd name="T42" fmla="*/ 721 w 724"/>
              <a:gd name="T43" fmla="*/ 10 h 435"/>
              <a:gd name="T44" fmla="*/ 722 w 724"/>
              <a:gd name="T45" fmla="*/ 14 h 435"/>
              <a:gd name="T46" fmla="*/ 724 w 724"/>
              <a:gd name="T47" fmla="*/ 17 h 435"/>
              <a:gd name="T48" fmla="*/ 722 w 724"/>
              <a:gd name="T49" fmla="*/ 25 h 435"/>
              <a:gd name="T50" fmla="*/ 720 w 724"/>
              <a:gd name="T51" fmla="*/ 32 h 435"/>
              <a:gd name="T52" fmla="*/ 717 w 724"/>
              <a:gd name="T53" fmla="*/ 35 h 435"/>
              <a:gd name="T54" fmla="*/ 713 w 724"/>
              <a:gd name="T55" fmla="*/ 38 h 435"/>
              <a:gd name="T56" fmla="*/ 31 w 724"/>
              <a:gd name="T57" fmla="*/ 432 h 435"/>
              <a:gd name="T58" fmla="*/ 31 w 724"/>
              <a:gd name="T59" fmla="*/ 432 h 435"/>
              <a:gd name="T60" fmla="*/ 26 w 724"/>
              <a:gd name="T61" fmla="*/ 433 h 435"/>
              <a:gd name="T62" fmla="*/ 21 w 724"/>
              <a:gd name="T63" fmla="*/ 435 h 435"/>
              <a:gd name="T64" fmla="*/ 21 w 724"/>
              <a:gd name="T65"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4" h="435">
                <a:moveTo>
                  <a:pt x="21" y="435"/>
                </a:moveTo>
                <a:lnTo>
                  <a:pt x="21" y="435"/>
                </a:lnTo>
                <a:lnTo>
                  <a:pt x="15" y="433"/>
                </a:lnTo>
                <a:lnTo>
                  <a:pt x="11" y="432"/>
                </a:lnTo>
                <a:lnTo>
                  <a:pt x="7" y="429"/>
                </a:lnTo>
                <a:lnTo>
                  <a:pt x="2" y="423"/>
                </a:lnTo>
                <a:lnTo>
                  <a:pt x="2" y="423"/>
                </a:lnTo>
                <a:lnTo>
                  <a:pt x="1" y="420"/>
                </a:lnTo>
                <a:lnTo>
                  <a:pt x="0" y="416"/>
                </a:lnTo>
                <a:lnTo>
                  <a:pt x="1" y="408"/>
                </a:lnTo>
                <a:lnTo>
                  <a:pt x="4" y="401"/>
                </a:lnTo>
                <a:lnTo>
                  <a:pt x="7" y="398"/>
                </a:lnTo>
                <a:lnTo>
                  <a:pt x="11" y="395"/>
                </a:lnTo>
                <a:lnTo>
                  <a:pt x="693" y="1"/>
                </a:lnTo>
                <a:lnTo>
                  <a:pt x="693" y="1"/>
                </a:lnTo>
                <a:lnTo>
                  <a:pt x="696" y="0"/>
                </a:lnTo>
                <a:lnTo>
                  <a:pt x="700" y="0"/>
                </a:lnTo>
                <a:lnTo>
                  <a:pt x="708" y="0"/>
                </a:lnTo>
                <a:lnTo>
                  <a:pt x="715" y="3"/>
                </a:lnTo>
                <a:lnTo>
                  <a:pt x="718" y="5"/>
                </a:lnTo>
                <a:lnTo>
                  <a:pt x="721" y="10"/>
                </a:lnTo>
                <a:lnTo>
                  <a:pt x="721" y="10"/>
                </a:lnTo>
                <a:lnTo>
                  <a:pt x="722" y="14"/>
                </a:lnTo>
                <a:lnTo>
                  <a:pt x="724" y="17"/>
                </a:lnTo>
                <a:lnTo>
                  <a:pt x="722" y="25"/>
                </a:lnTo>
                <a:lnTo>
                  <a:pt x="720" y="32"/>
                </a:lnTo>
                <a:lnTo>
                  <a:pt x="717" y="35"/>
                </a:lnTo>
                <a:lnTo>
                  <a:pt x="713" y="38"/>
                </a:lnTo>
                <a:lnTo>
                  <a:pt x="31" y="432"/>
                </a:lnTo>
                <a:lnTo>
                  <a:pt x="31" y="432"/>
                </a:lnTo>
                <a:lnTo>
                  <a:pt x="26" y="433"/>
                </a:lnTo>
                <a:lnTo>
                  <a:pt x="21" y="435"/>
                </a:lnTo>
                <a:lnTo>
                  <a:pt x="21" y="43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12" name="Graphic 8">
            <a:extLst>
              <a:ext uri="{FF2B5EF4-FFF2-40B4-BE49-F238E27FC236}">
                <a16:creationId xmlns:a16="http://schemas.microsoft.com/office/drawing/2014/main" id="{261A694A-2B07-4829-A1CD-E62DDA8E4038}"/>
              </a:ext>
            </a:extLst>
          </p:cNvPr>
          <p:cNvGrpSpPr/>
          <p:nvPr/>
        </p:nvGrpSpPr>
        <p:grpSpPr>
          <a:xfrm>
            <a:off x="669397" y="1704246"/>
            <a:ext cx="880826" cy="576807"/>
            <a:chOff x="669397" y="1704246"/>
            <a:chExt cx="880826" cy="576807"/>
          </a:xfrm>
          <a:noFill/>
        </p:grpSpPr>
        <p:sp>
          <p:nvSpPr>
            <p:cNvPr id="22" name="Freeform: Shape 21">
              <a:extLst>
                <a:ext uri="{FF2B5EF4-FFF2-40B4-BE49-F238E27FC236}">
                  <a16:creationId xmlns:a16="http://schemas.microsoft.com/office/drawing/2014/main" id="{848C60FE-E2A6-4E8D-A1A6-0C6A0046FF3A}"/>
                </a:ext>
              </a:extLst>
            </p:cNvPr>
            <p:cNvSpPr/>
            <p:nvPr/>
          </p:nvSpPr>
          <p:spPr>
            <a:xfrm>
              <a:off x="677055" y="2054285"/>
              <a:ext cx="137072" cy="88554"/>
            </a:xfrm>
            <a:custGeom>
              <a:avLst/>
              <a:gdLst>
                <a:gd name="connsiteX0" fmla="*/ 53412 w 137072"/>
                <a:gd name="connsiteY0" fmla="*/ 88555 h 88554"/>
                <a:gd name="connsiteX1" fmla="*/ 0 w 137072"/>
                <a:gd name="connsiteY1" fmla="*/ 16190 h 88554"/>
                <a:gd name="connsiteX2" fmla="*/ 137073 w 137072"/>
                <a:gd name="connsiteY2" fmla="*/ 75537 h 88554"/>
              </a:gdLst>
              <a:ahLst/>
              <a:cxnLst>
                <a:cxn ang="0">
                  <a:pos x="connsiteX0" y="connsiteY0"/>
                </a:cxn>
                <a:cxn ang="0">
                  <a:pos x="connsiteX1" y="connsiteY1"/>
                </a:cxn>
                <a:cxn ang="0">
                  <a:pos x="connsiteX2" y="connsiteY2"/>
                </a:cxn>
              </a:cxnLst>
              <a:rect l="l" t="t" r="r" b="b"/>
              <a:pathLst>
                <a:path w="137072" h="88554">
                  <a:moveTo>
                    <a:pt x="53412" y="88555"/>
                  </a:moveTo>
                  <a:cubicBezTo>
                    <a:pt x="33311" y="78600"/>
                    <a:pt x="18187" y="55818"/>
                    <a:pt x="0" y="16190"/>
                  </a:cubicBezTo>
                  <a:cubicBezTo>
                    <a:pt x="48818" y="-18078"/>
                    <a:pt x="102422" y="2215"/>
                    <a:pt x="137073" y="75537"/>
                  </a:cubicBezTo>
                </a:path>
              </a:pathLst>
            </a:custGeom>
            <a:noFill/>
            <a:ln w="25400" cap="flat">
              <a:solidFill>
                <a:schemeClr val="bg1"/>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9F3C5A4-0138-469C-8B10-8DF2C4103B05}"/>
                </a:ext>
              </a:extLst>
            </p:cNvPr>
            <p:cNvSpPr/>
            <p:nvPr/>
          </p:nvSpPr>
          <p:spPr>
            <a:xfrm>
              <a:off x="724915" y="2194324"/>
              <a:ext cx="150090" cy="86729"/>
            </a:xfrm>
            <a:custGeom>
              <a:avLst/>
              <a:gdLst>
                <a:gd name="connsiteX0" fmla="*/ 150091 w 150090"/>
                <a:gd name="connsiteY0" fmla="*/ 48832 h 86729"/>
                <a:gd name="connsiteX1" fmla="*/ 0 w 150090"/>
                <a:gd name="connsiteY1" fmla="*/ 34091 h 86729"/>
                <a:gd name="connsiteX2" fmla="*/ 150091 w 150090"/>
                <a:gd name="connsiteY2" fmla="*/ 48832 h 86729"/>
              </a:gdLst>
              <a:ahLst/>
              <a:cxnLst>
                <a:cxn ang="0">
                  <a:pos x="connsiteX0" y="connsiteY0"/>
                </a:cxn>
                <a:cxn ang="0">
                  <a:pos x="connsiteX1" y="connsiteY1"/>
                </a:cxn>
                <a:cxn ang="0">
                  <a:pos x="connsiteX2" y="connsiteY2"/>
                </a:cxn>
              </a:cxnLst>
              <a:rect l="l" t="t" r="r" b="b"/>
              <a:pathLst>
                <a:path w="150090" h="86729">
                  <a:moveTo>
                    <a:pt x="150091" y="48832"/>
                  </a:moveTo>
                  <a:cubicBezTo>
                    <a:pt x="115631" y="88269"/>
                    <a:pt x="64516" y="115071"/>
                    <a:pt x="0" y="34091"/>
                  </a:cubicBezTo>
                  <a:cubicBezTo>
                    <a:pt x="42500" y="-14727"/>
                    <a:pt x="101464" y="-12238"/>
                    <a:pt x="150091" y="48832"/>
                  </a:cubicBezTo>
                  <a:close/>
                </a:path>
              </a:pathLst>
            </a:custGeom>
            <a:noFill/>
            <a:ln w="25400" cap="flat">
              <a:solidFill>
                <a:schemeClr val="bg1"/>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73EF222-84BF-43AD-8155-4047791EC033}"/>
                </a:ext>
              </a:extLst>
            </p:cNvPr>
            <p:cNvSpPr/>
            <p:nvPr/>
          </p:nvSpPr>
          <p:spPr>
            <a:xfrm>
              <a:off x="669397" y="1871833"/>
              <a:ext cx="114865" cy="126850"/>
            </a:xfrm>
            <a:custGeom>
              <a:avLst/>
              <a:gdLst>
                <a:gd name="connsiteX0" fmla="*/ 43457 w 114865"/>
                <a:gd name="connsiteY0" fmla="*/ 108855 h 126850"/>
                <a:gd name="connsiteX1" fmla="*/ 0 w 114865"/>
                <a:gd name="connsiteY1" fmla="*/ 308 h 126850"/>
                <a:gd name="connsiteX2" fmla="*/ 114865 w 114865"/>
                <a:gd name="connsiteY2" fmla="*/ 126851 h 126850"/>
              </a:gdLst>
              <a:ahLst/>
              <a:cxnLst>
                <a:cxn ang="0">
                  <a:pos x="connsiteX0" y="connsiteY0"/>
                </a:cxn>
                <a:cxn ang="0">
                  <a:pos x="connsiteX1" y="connsiteY1"/>
                </a:cxn>
                <a:cxn ang="0">
                  <a:pos x="connsiteX2" y="connsiteY2"/>
                </a:cxn>
              </a:cxnLst>
              <a:rect l="l" t="t" r="r" b="b"/>
              <a:pathLst>
                <a:path w="114865" h="126850">
                  <a:moveTo>
                    <a:pt x="43457" y="108855"/>
                  </a:moveTo>
                  <a:cubicBezTo>
                    <a:pt x="20676" y="91051"/>
                    <a:pt x="3446" y="58123"/>
                    <a:pt x="0" y="308"/>
                  </a:cubicBezTo>
                  <a:cubicBezTo>
                    <a:pt x="62985" y="-4287"/>
                    <a:pt x="109888" y="42808"/>
                    <a:pt x="114865" y="126851"/>
                  </a:cubicBezTo>
                </a:path>
              </a:pathLst>
            </a:custGeom>
            <a:noFill/>
            <a:ln w="25400" cap="flat">
              <a:solidFill>
                <a:schemeClr val="bg1"/>
              </a:soli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413B61-D7C7-4A29-9545-94719249EE75}"/>
                </a:ext>
              </a:extLst>
            </p:cNvPr>
            <p:cNvSpPr/>
            <p:nvPr/>
          </p:nvSpPr>
          <p:spPr>
            <a:xfrm>
              <a:off x="733276" y="1704246"/>
              <a:ext cx="83187" cy="165214"/>
            </a:xfrm>
            <a:custGeom>
              <a:avLst/>
              <a:gdLst>
                <a:gd name="connsiteX0" fmla="*/ 14421 w 83187"/>
                <a:gd name="connsiteY0" fmla="*/ 119077 h 165214"/>
                <a:gd name="connsiteX1" fmla="*/ 9826 w 83187"/>
                <a:gd name="connsiteY1" fmla="*/ 0 h 165214"/>
                <a:gd name="connsiteX2" fmla="*/ 75108 w 83187"/>
                <a:gd name="connsiteY2" fmla="*/ 165215 h 165214"/>
              </a:gdLst>
              <a:ahLst/>
              <a:cxnLst>
                <a:cxn ang="0">
                  <a:pos x="connsiteX0" y="connsiteY0"/>
                </a:cxn>
                <a:cxn ang="0">
                  <a:pos x="connsiteX1" y="connsiteY1"/>
                </a:cxn>
                <a:cxn ang="0">
                  <a:pos x="connsiteX2" y="connsiteY2"/>
                </a:cxn>
              </a:cxnLst>
              <a:rect l="l" t="t" r="r" b="b"/>
              <a:pathLst>
                <a:path w="83187" h="165214">
                  <a:moveTo>
                    <a:pt x="14421" y="119077"/>
                  </a:moveTo>
                  <a:cubicBezTo>
                    <a:pt x="-1086" y="93232"/>
                    <a:pt x="-6255" y="55518"/>
                    <a:pt x="9826" y="0"/>
                  </a:cubicBezTo>
                  <a:cubicBezTo>
                    <a:pt x="70131" y="21633"/>
                    <a:pt x="98273" y="85000"/>
                    <a:pt x="75108" y="165215"/>
                  </a:cubicBezTo>
                </a:path>
              </a:pathLst>
            </a:custGeom>
            <a:noFill/>
            <a:ln w="25400" cap="flat">
              <a:solidFill>
                <a:schemeClr val="bg1"/>
              </a:solid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6A8D324-9E66-4C7E-828C-E97D9AF0FC75}"/>
                </a:ext>
              </a:extLst>
            </p:cNvPr>
            <p:cNvSpPr/>
            <p:nvPr/>
          </p:nvSpPr>
          <p:spPr>
            <a:xfrm>
              <a:off x="842652" y="1772208"/>
              <a:ext cx="133052" cy="443380"/>
            </a:xfrm>
            <a:custGeom>
              <a:avLst/>
              <a:gdLst>
                <a:gd name="connsiteX0" fmla="*/ 133052 w 133052"/>
                <a:gd name="connsiteY0" fmla="*/ 443380 h 443380"/>
                <a:gd name="connsiteX1" fmla="*/ 0 w 133052"/>
                <a:gd name="connsiteY1" fmla="*/ 221690 h 443380"/>
                <a:gd name="connsiteX2" fmla="*/ 133052 w 133052"/>
                <a:gd name="connsiteY2" fmla="*/ 0 h 443380"/>
              </a:gdLst>
              <a:ahLst/>
              <a:cxnLst>
                <a:cxn ang="0">
                  <a:pos x="connsiteX0" y="connsiteY0"/>
                </a:cxn>
                <a:cxn ang="0">
                  <a:pos x="connsiteX1" y="connsiteY1"/>
                </a:cxn>
                <a:cxn ang="0">
                  <a:pos x="connsiteX2" y="connsiteY2"/>
                </a:cxn>
              </a:cxnLst>
              <a:rect l="l" t="t" r="r" b="b"/>
              <a:pathLst>
                <a:path w="133052" h="443380">
                  <a:moveTo>
                    <a:pt x="133052" y="443380"/>
                  </a:moveTo>
                  <a:cubicBezTo>
                    <a:pt x="53987" y="401071"/>
                    <a:pt x="0" y="317603"/>
                    <a:pt x="0" y="221690"/>
                  </a:cubicBezTo>
                  <a:cubicBezTo>
                    <a:pt x="0" y="125586"/>
                    <a:pt x="53795" y="42309"/>
                    <a:pt x="133052" y="0"/>
                  </a:cubicBezTo>
                </a:path>
              </a:pathLst>
            </a:custGeom>
            <a:noFill/>
            <a:ln w="25400" cap="flat">
              <a:solidFill>
                <a:schemeClr val="bg1"/>
              </a:solid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8463CB2-B1F6-4FAD-936E-5D591AA94BE4}"/>
                </a:ext>
              </a:extLst>
            </p:cNvPr>
            <p:cNvSpPr/>
            <p:nvPr/>
          </p:nvSpPr>
          <p:spPr>
            <a:xfrm>
              <a:off x="1244681" y="1772208"/>
              <a:ext cx="133052" cy="443380"/>
            </a:xfrm>
            <a:custGeom>
              <a:avLst/>
              <a:gdLst>
                <a:gd name="connsiteX0" fmla="*/ 0 w 133052"/>
                <a:gd name="connsiteY0" fmla="*/ 443380 h 443380"/>
                <a:gd name="connsiteX1" fmla="*/ 133052 w 133052"/>
                <a:gd name="connsiteY1" fmla="*/ 221690 h 443380"/>
                <a:gd name="connsiteX2" fmla="*/ 0 w 133052"/>
                <a:gd name="connsiteY2" fmla="*/ 0 h 443380"/>
              </a:gdLst>
              <a:ahLst/>
              <a:cxnLst>
                <a:cxn ang="0">
                  <a:pos x="connsiteX0" y="connsiteY0"/>
                </a:cxn>
                <a:cxn ang="0">
                  <a:pos x="connsiteX1" y="connsiteY1"/>
                </a:cxn>
                <a:cxn ang="0">
                  <a:pos x="connsiteX2" y="connsiteY2"/>
                </a:cxn>
              </a:cxnLst>
              <a:rect l="l" t="t" r="r" b="b"/>
              <a:pathLst>
                <a:path w="133052" h="443380">
                  <a:moveTo>
                    <a:pt x="0" y="443380"/>
                  </a:moveTo>
                  <a:cubicBezTo>
                    <a:pt x="79066" y="401071"/>
                    <a:pt x="133052" y="317603"/>
                    <a:pt x="133052" y="221690"/>
                  </a:cubicBezTo>
                  <a:cubicBezTo>
                    <a:pt x="133052" y="125586"/>
                    <a:pt x="79257" y="42309"/>
                    <a:pt x="0" y="0"/>
                  </a:cubicBezTo>
                </a:path>
              </a:pathLst>
            </a:custGeom>
            <a:noFill/>
            <a:ln w="25400" cap="flat">
              <a:solidFill>
                <a:schemeClr val="bg1"/>
              </a:solid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2874CC0A-5057-4519-B446-7D1643EA805B}"/>
                </a:ext>
              </a:extLst>
            </p:cNvPr>
            <p:cNvSpPr/>
            <p:nvPr/>
          </p:nvSpPr>
          <p:spPr>
            <a:xfrm>
              <a:off x="1405493" y="2054285"/>
              <a:ext cx="137072" cy="88554"/>
            </a:xfrm>
            <a:custGeom>
              <a:avLst/>
              <a:gdLst>
                <a:gd name="connsiteX0" fmla="*/ 83660 w 137072"/>
                <a:gd name="connsiteY0" fmla="*/ 88555 h 88554"/>
                <a:gd name="connsiteX1" fmla="*/ 137073 w 137072"/>
                <a:gd name="connsiteY1" fmla="*/ 16190 h 88554"/>
                <a:gd name="connsiteX2" fmla="*/ 0 w 137072"/>
                <a:gd name="connsiteY2" fmla="*/ 75537 h 88554"/>
              </a:gdLst>
              <a:ahLst/>
              <a:cxnLst>
                <a:cxn ang="0">
                  <a:pos x="connsiteX0" y="connsiteY0"/>
                </a:cxn>
                <a:cxn ang="0">
                  <a:pos x="connsiteX1" y="connsiteY1"/>
                </a:cxn>
                <a:cxn ang="0">
                  <a:pos x="connsiteX2" y="connsiteY2"/>
                </a:cxn>
              </a:cxnLst>
              <a:rect l="l" t="t" r="r" b="b"/>
              <a:pathLst>
                <a:path w="137072" h="88554">
                  <a:moveTo>
                    <a:pt x="83660" y="88555"/>
                  </a:moveTo>
                  <a:cubicBezTo>
                    <a:pt x="103762" y="78600"/>
                    <a:pt x="118886" y="55818"/>
                    <a:pt x="137073" y="16190"/>
                  </a:cubicBezTo>
                  <a:cubicBezTo>
                    <a:pt x="88255" y="-18078"/>
                    <a:pt x="34651" y="2215"/>
                    <a:pt x="0" y="75537"/>
                  </a:cubicBezTo>
                </a:path>
              </a:pathLst>
            </a:custGeom>
            <a:noFill/>
            <a:ln w="25400" cap="flat">
              <a:solidFill>
                <a:schemeClr val="bg1"/>
              </a:solid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0CCAAE88-5BE3-4799-842B-236547E3A1B5}"/>
                </a:ext>
              </a:extLst>
            </p:cNvPr>
            <p:cNvSpPr/>
            <p:nvPr/>
          </p:nvSpPr>
          <p:spPr>
            <a:xfrm>
              <a:off x="1344805" y="2194324"/>
              <a:ext cx="150090" cy="86729"/>
            </a:xfrm>
            <a:custGeom>
              <a:avLst/>
              <a:gdLst>
                <a:gd name="connsiteX0" fmla="*/ 0 w 150090"/>
                <a:gd name="connsiteY0" fmla="*/ 48832 h 86729"/>
                <a:gd name="connsiteX1" fmla="*/ 150091 w 150090"/>
                <a:gd name="connsiteY1" fmla="*/ 34091 h 86729"/>
                <a:gd name="connsiteX2" fmla="*/ 0 w 150090"/>
                <a:gd name="connsiteY2" fmla="*/ 48832 h 86729"/>
              </a:gdLst>
              <a:ahLst/>
              <a:cxnLst>
                <a:cxn ang="0">
                  <a:pos x="connsiteX0" y="connsiteY0"/>
                </a:cxn>
                <a:cxn ang="0">
                  <a:pos x="connsiteX1" y="connsiteY1"/>
                </a:cxn>
                <a:cxn ang="0">
                  <a:pos x="connsiteX2" y="connsiteY2"/>
                </a:cxn>
              </a:cxnLst>
              <a:rect l="l" t="t" r="r" b="b"/>
              <a:pathLst>
                <a:path w="150090" h="86729">
                  <a:moveTo>
                    <a:pt x="0" y="48832"/>
                  </a:moveTo>
                  <a:cubicBezTo>
                    <a:pt x="34460" y="88269"/>
                    <a:pt x="85575" y="115071"/>
                    <a:pt x="150091" y="34091"/>
                  </a:cubicBezTo>
                  <a:cubicBezTo>
                    <a:pt x="107399" y="-14727"/>
                    <a:pt x="48435" y="-12238"/>
                    <a:pt x="0" y="48832"/>
                  </a:cubicBezTo>
                  <a:close/>
                </a:path>
              </a:pathLst>
            </a:custGeom>
            <a:noFill/>
            <a:ln w="25400" cap="flat">
              <a:solidFill>
                <a:schemeClr val="bg1"/>
              </a:solid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E9872963-EA59-4E85-8FE7-28A92973A410}"/>
                </a:ext>
              </a:extLst>
            </p:cNvPr>
            <p:cNvSpPr/>
            <p:nvPr/>
          </p:nvSpPr>
          <p:spPr>
            <a:xfrm>
              <a:off x="1435358" y="1871833"/>
              <a:ext cx="114865" cy="126850"/>
            </a:xfrm>
            <a:custGeom>
              <a:avLst/>
              <a:gdLst>
                <a:gd name="connsiteX0" fmla="*/ 71408 w 114865"/>
                <a:gd name="connsiteY0" fmla="*/ 108855 h 126850"/>
                <a:gd name="connsiteX1" fmla="*/ 114865 w 114865"/>
                <a:gd name="connsiteY1" fmla="*/ 308 h 126850"/>
                <a:gd name="connsiteX2" fmla="*/ 0 w 114865"/>
                <a:gd name="connsiteY2" fmla="*/ 126851 h 126850"/>
              </a:gdLst>
              <a:ahLst/>
              <a:cxnLst>
                <a:cxn ang="0">
                  <a:pos x="connsiteX0" y="connsiteY0"/>
                </a:cxn>
                <a:cxn ang="0">
                  <a:pos x="connsiteX1" y="connsiteY1"/>
                </a:cxn>
                <a:cxn ang="0">
                  <a:pos x="connsiteX2" y="connsiteY2"/>
                </a:cxn>
              </a:cxnLst>
              <a:rect l="l" t="t" r="r" b="b"/>
              <a:pathLst>
                <a:path w="114865" h="126850">
                  <a:moveTo>
                    <a:pt x="71408" y="108855"/>
                  </a:moveTo>
                  <a:cubicBezTo>
                    <a:pt x="94190" y="91051"/>
                    <a:pt x="111419" y="58123"/>
                    <a:pt x="114865" y="308"/>
                  </a:cubicBezTo>
                  <a:cubicBezTo>
                    <a:pt x="51881" y="-4287"/>
                    <a:pt x="4977" y="42808"/>
                    <a:pt x="0" y="126851"/>
                  </a:cubicBezTo>
                </a:path>
              </a:pathLst>
            </a:custGeom>
            <a:noFill/>
            <a:ln w="25400" cap="flat">
              <a:solidFill>
                <a:schemeClr val="bg1"/>
              </a:solid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9BB826D-8B52-4AF9-9FFC-5A9431166350}"/>
                </a:ext>
              </a:extLst>
            </p:cNvPr>
            <p:cNvSpPr/>
            <p:nvPr/>
          </p:nvSpPr>
          <p:spPr>
            <a:xfrm>
              <a:off x="1403156" y="1704246"/>
              <a:ext cx="83187" cy="165214"/>
            </a:xfrm>
            <a:custGeom>
              <a:avLst/>
              <a:gdLst>
                <a:gd name="connsiteX0" fmla="*/ 68767 w 83187"/>
                <a:gd name="connsiteY0" fmla="*/ 119077 h 165214"/>
                <a:gd name="connsiteX1" fmla="*/ 73361 w 83187"/>
                <a:gd name="connsiteY1" fmla="*/ 0 h 165214"/>
                <a:gd name="connsiteX2" fmla="*/ 8079 w 83187"/>
                <a:gd name="connsiteY2" fmla="*/ 165215 h 165214"/>
              </a:gdLst>
              <a:ahLst/>
              <a:cxnLst>
                <a:cxn ang="0">
                  <a:pos x="connsiteX0" y="connsiteY0"/>
                </a:cxn>
                <a:cxn ang="0">
                  <a:pos x="connsiteX1" y="connsiteY1"/>
                </a:cxn>
                <a:cxn ang="0">
                  <a:pos x="connsiteX2" y="connsiteY2"/>
                </a:cxn>
              </a:cxnLst>
              <a:rect l="l" t="t" r="r" b="b"/>
              <a:pathLst>
                <a:path w="83187" h="165214">
                  <a:moveTo>
                    <a:pt x="68767" y="119077"/>
                  </a:moveTo>
                  <a:cubicBezTo>
                    <a:pt x="84273" y="93232"/>
                    <a:pt x="89442" y="55518"/>
                    <a:pt x="73361" y="0"/>
                  </a:cubicBezTo>
                  <a:cubicBezTo>
                    <a:pt x="13057" y="21633"/>
                    <a:pt x="-15085" y="85000"/>
                    <a:pt x="8079" y="165215"/>
                  </a:cubicBezTo>
                </a:path>
              </a:pathLst>
            </a:custGeom>
            <a:noFill/>
            <a:ln w="25400" cap="flat">
              <a:solidFill>
                <a:schemeClr val="bg1"/>
              </a:solid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CD939589-DBE9-44BF-936F-7EA6EA43B46D}"/>
                </a:ext>
              </a:extLst>
            </p:cNvPr>
            <p:cNvSpPr/>
            <p:nvPr/>
          </p:nvSpPr>
          <p:spPr>
            <a:xfrm>
              <a:off x="1071617" y="1991409"/>
              <a:ext cx="57432" cy="19144"/>
            </a:xfrm>
            <a:custGeom>
              <a:avLst/>
              <a:gdLst>
                <a:gd name="connsiteX0" fmla="*/ 57433 w 57432"/>
                <a:gd name="connsiteY0" fmla="*/ 0 h 19144"/>
                <a:gd name="connsiteX1" fmla="*/ 0 w 57432"/>
                <a:gd name="connsiteY1" fmla="*/ 0 h 19144"/>
              </a:gdLst>
              <a:ahLst/>
              <a:cxnLst>
                <a:cxn ang="0">
                  <a:pos x="connsiteX0" y="connsiteY0"/>
                </a:cxn>
                <a:cxn ang="0">
                  <a:pos x="connsiteX1" y="connsiteY1"/>
                </a:cxn>
              </a:cxnLst>
              <a:rect l="l" t="t" r="r" b="b"/>
              <a:pathLst>
                <a:path w="57432" h="19144">
                  <a:moveTo>
                    <a:pt x="57433" y="0"/>
                  </a:moveTo>
                  <a:lnTo>
                    <a:pt x="0" y="0"/>
                  </a:lnTo>
                </a:path>
              </a:pathLst>
            </a:custGeom>
            <a:ln w="25400" cap="flat">
              <a:solidFill>
                <a:schemeClr val="accent5"/>
              </a:solid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062A9E90-716F-4B00-9AB4-7AD8ADF3ED1E}"/>
                </a:ext>
              </a:extLst>
            </p:cNvPr>
            <p:cNvSpPr/>
            <p:nvPr/>
          </p:nvSpPr>
          <p:spPr>
            <a:xfrm>
              <a:off x="1071617" y="1914832"/>
              <a:ext cx="76576" cy="153153"/>
            </a:xfrm>
            <a:custGeom>
              <a:avLst/>
              <a:gdLst>
                <a:gd name="connsiteX0" fmla="*/ 76577 w 76576"/>
                <a:gd name="connsiteY0" fmla="*/ 0 h 153153"/>
                <a:gd name="connsiteX1" fmla="*/ 0 w 76576"/>
                <a:gd name="connsiteY1" fmla="*/ 0 h 153153"/>
                <a:gd name="connsiteX2" fmla="*/ 0 w 76576"/>
                <a:gd name="connsiteY2" fmla="*/ 153154 h 153153"/>
                <a:gd name="connsiteX3" fmla="*/ 76577 w 76576"/>
                <a:gd name="connsiteY3" fmla="*/ 153154 h 153153"/>
              </a:gdLst>
              <a:ahLst/>
              <a:cxnLst>
                <a:cxn ang="0">
                  <a:pos x="connsiteX0" y="connsiteY0"/>
                </a:cxn>
                <a:cxn ang="0">
                  <a:pos x="connsiteX1" y="connsiteY1"/>
                </a:cxn>
                <a:cxn ang="0">
                  <a:pos x="connsiteX2" y="connsiteY2"/>
                </a:cxn>
                <a:cxn ang="0">
                  <a:pos x="connsiteX3" y="connsiteY3"/>
                </a:cxn>
              </a:cxnLst>
              <a:rect l="l" t="t" r="r" b="b"/>
              <a:pathLst>
                <a:path w="76576" h="153153">
                  <a:moveTo>
                    <a:pt x="76577" y="0"/>
                  </a:moveTo>
                  <a:lnTo>
                    <a:pt x="0" y="0"/>
                  </a:lnTo>
                  <a:lnTo>
                    <a:pt x="0" y="153154"/>
                  </a:lnTo>
                  <a:lnTo>
                    <a:pt x="76577" y="153154"/>
                  </a:lnTo>
                </a:path>
              </a:pathLst>
            </a:custGeom>
            <a:noFill/>
            <a:ln w="25400" cap="flat">
              <a:solidFill>
                <a:schemeClr val="accent5"/>
              </a:solid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14448063-6716-4A49-84D1-455A2CB7B7EC}"/>
                </a:ext>
              </a:extLst>
            </p:cNvPr>
            <p:cNvSpPr/>
            <p:nvPr/>
          </p:nvSpPr>
          <p:spPr>
            <a:xfrm>
              <a:off x="918463" y="1895688"/>
              <a:ext cx="95721" cy="191442"/>
            </a:xfrm>
            <a:custGeom>
              <a:avLst/>
              <a:gdLst>
                <a:gd name="connsiteX0" fmla="*/ 0 w 95721"/>
                <a:gd name="connsiteY0" fmla="*/ 191442 h 191442"/>
                <a:gd name="connsiteX1" fmla="*/ 0 w 95721"/>
                <a:gd name="connsiteY1" fmla="*/ 19144 h 191442"/>
                <a:gd name="connsiteX2" fmla="*/ 13592 w 95721"/>
                <a:gd name="connsiteY2" fmla="*/ 19144 h 191442"/>
                <a:gd name="connsiteX3" fmla="*/ 81937 w 95721"/>
                <a:gd name="connsiteY3" fmla="*/ 172298 h 191442"/>
                <a:gd name="connsiteX4" fmla="*/ 95721 w 95721"/>
                <a:gd name="connsiteY4" fmla="*/ 172298 h 191442"/>
                <a:gd name="connsiteX5" fmla="*/ 95721 w 95721"/>
                <a:gd name="connsiteY5" fmla="*/ 0 h 19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721" h="191442">
                  <a:moveTo>
                    <a:pt x="0" y="191442"/>
                  </a:moveTo>
                  <a:lnTo>
                    <a:pt x="0" y="19144"/>
                  </a:lnTo>
                  <a:lnTo>
                    <a:pt x="13592" y="19144"/>
                  </a:lnTo>
                  <a:lnTo>
                    <a:pt x="81937" y="172298"/>
                  </a:lnTo>
                  <a:lnTo>
                    <a:pt x="95721" y="172298"/>
                  </a:lnTo>
                  <a:lnTo>
                    <a:pt x="95721" y="0"/>
                  </a:lnTo>
                </a:path>
              </a:pathLst>
            </a:custGeom>
            <a:noFill/>
            <a:ln w="25400" cap="flat">
              <a:solidFill>
                <a:schemeClr val="accent5"/>
              </a:solid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7D52F60-ADF7-4D79-AF9C-9502175264FF}"/>
                </a:ext>
              </a:extLst>
            </p:cNvPr>
            <p:cNvSpPr/>
            <p:nvPr/>
          </p:nvSpPr>
          <p:spPr>
            <a:xfrm>
              <a:off x="1186483" y="1895688"/>
              <a:ext cx="114865" cy="172297"/>
            </a:xfrm>
            <a:custGeom>
              <a:avLst/>
              <a:gdLst>
                <a:gd name="connsiteX0" fmla="*/ 114865 w 114865"/>
                <a:gd name="connsiteY0" fmla="*/ 0 h 172297"/>
                <a:gd name="connsiteX1" fmla="*/ 114865 w 114865"/>
                <a:gd name="connsiteY1" fmla="*/ 18378 h 172297"/>
                <a:gd name="connsiteX2" fmla="*/ 114865 w 114865"/>
                <a:gd name="connsiteY2" fmla="*/ 172298 h 172297"/>
                <a:gd name="connsiteX3" fmla="*/ 100507 w 114865"/>
                <a:gd name="connsiteY3" fmla="*/ 172298 h 172297"/>
                <a:gd name="connsiteX4" fmla="*/ 57433 w 114865"/>
                <a:gd name="connsiteY4" fmla="*/ 92467 h 172297"/>
                <a:gd name="connsiteX5" fmla="*/ 14358 w 114865"/>
                <a:gd name="connsiteY5" fmla="*/ 172298 h 172297"/>
                <a:gd name="connsiteX6" fmla="*/ 0 w 114865"/>
                <a:gd name="connsiteY6" fmla="*/ 172298 h 172297"/>
                <a:gd name="connsiteX7" fmla="*/ 0 w 114865"/>
                <a:gd name="connsiteY7" fmla="*/ 18378 h 172297"/>
                <a:gd name="connsiteX8" fmla="*/ 0 w 114865"/>
                <a:gd name="connsiteY8" fmla="*/ 0 h 1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65" h="172297">
                  <a:moveTo>
                    <a:pt x="114865" y="0"/>
                  </a:moveTo>
                  <a:lnTo>
                    <a:pt x="114865" y="18378"/>
                  </a:lnTo>
                  <a:lnTo>
                    <a:pt x="114865" y="172298"/>
                  </a:lnTo>
                  <a:lnTo>
                    <a:pt x="100507" y="172298"/>
                  </a:lnTo>
                  <a:lnTo>
                    <a:pt x="57433" y="92467"/>
                  </a:lnTo>
                  <a:lnTo>
                    <a:pt x="14358" y="172298"/>
                  </a:lnTo>
                  <a:lnTo>
                    <a:pt x="0" y="172298"/>
                  </a:lnTo>
                  <a:lnTo>
                    <a:pt x="0" y="18378"/>
                  </a:lnTo>
                  <a:lnTo>
                    <a:pt x="0" y="0"/>
                  </a:lnTo>
                </a:path>
              </a:pathLst>
            </a:custGeom>
            <a:noFill/>
            <a:ln w="25400" cap="flat">
              <a:solidFill>
                <a:schemeClr val="accent5"/>
              </a:solidFill>
              <a:prstDash val="solid"/>
              <a:miter/>
            </a:ln>
          </p:spPr>
          <p:txBody>
            <a:bodyPr rtlCol="0" anchor="ctr"/>
            <a:lstStyle/>
            <a:p>
              <a:endParaRPr lang="en-US"/>
            </a:p>
          </p:txBody>
        </p:sp>
      </p:grpSp>
      <p:sp>
        <p:nvSpPr>
          <p:cNvPr id="82" name="Text Placeholder 37">
            <a:extLst>
              <a:ext uri="{FF2B5EF4-FFF2-40B4-BE49-F238E27FC236}">
                <a16:creationId xmlns:a16="http://schemas.microsoft.com/office/drawing/2014/main" id="{A6BB466C-263B-4284-A84A-4A4E74698C08}"/>
              </a:ext>
            </a:extLst>
          </p:cNvPr>
          <p:cNvSpPr txBox="1">
            <a:spLocks/>
          </p:cNvSpPr>
          <p:nvPr/>
        </p:nvSpPr>
        <p:spPr>
          <a:xfrm>
            <a:off x="659039" y="661101"/>
            <a:ext cx="1437388" cy="380674"/>
          </a:xfrm>
          <a:prstGeom prst="rect">
            <a:avLst/>
          </a:prstGeom>
        </p:spPr>
        <p:txBody>
          <a:bodyPr/>
          <a:lst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14378">
              <a:buNone/>
              <a:defRPr/>
            </a:pPr>
            <a:r>
              <a:rPr lang="en-US" sz="1600" b="1">
                <a:solidFill>
                  <a:srgbClr val="003466"/>
                </a:solidFill>
                <a:latin typeface="Calibri Light" panose="020F0302020204030204" pitchFamily="34" charset="0"/>
                <a:cs typeface="Calibri Light" panose="020F0302020204030204" pitchFamily="34" charset="0"/>
              </a:rPr>
              <a:t>ACQUISITIONS</a:t>
            </a:r>
          </a:p>
        </p:txBody>
      </p:sp>
      <p:grpSp>
        <p:nvGrpSpPr>
          <p:cNvPr id="84" name="Group 15">
            <a:extLst>
              <a:ext uri="{FF2B5EF4-FFF2-40B4-BE49-F238E27FC236}">
                <a16:creationId xmlns:a16="http://schemas.microsoft.com/office/drawing/2014/main" id="{56D314E6-A21E-4A3B-A7A1-6F60BAC74CBC}"/>
              </a:ext>
            </a:extLst>
          </p:cNvPr>
          <p:cNvGrpSpPr>
            <a:grpSpLocks noChangeAspect="1"/>
          </p:cNvGrpSpPr>
          <p:nvPr/>
        </p:nvGrpSpPr>
        <p:grpSpPr bwMode="auto">
          <a:xfrm>
            <a:off x="282651" y="619841"/>
            <a:ext cx="394404" cy="384140"/>
            <a:chOff x="-749" y="842"/>
            <a:chExt cx="1345" cy="1310"/>
          </a:xfrm>
          <a:solidFill>
            <a:schemeClr val="accent1"/>
          </a:solidFill>
        </p:grpSpPr>
        <p:sp>
          <p:nvSpPr>
            <p:cNvPr id="85" name="Freeform 16">
              <a:extLst>
                <a:ext uri="{FF2B5EF4-FFF2-40B4-BE49-F238E27FC236}">
                  <a16:creationId xmlns:a16="http://schemas.microsoft.com/office/drawing/2014/main" id="{C89730A6-D13C-4DC8-AA6E-B0BDB8DFDA61}"/>
                </a:ext>
              </a:extLst>
            </p:cNvPr>
            <p:cNvSpPr>
              <a:spLocks/>
            </p:cNvSpPr>
            <p:nvPr/>
          </p:nvSpPr>
          <p:spPr bwMode="auto">
            <a:xfrm>
              <a:off x="-619" y="842"/>
              <a:ext cx="623" cy="518"/>
            </a:xfrm>
            <a:custGeom>
              <a:avLst/>
              <a:gdLst>
                <a:gd name="T0" fmla="*/ 146 w 623"/>
                <a:gd name="T1" fmla="*/ 518 h 518"/>
                <a:gd name="T2" fmla="*/ 0 w 623"/>
                <a:gd name="T3" fmla="*/ 516 h 518"/>
                <a:gd name="T4" fmla="*/ 0 w 623"/>
                <a:gd name="T5" fmla="*/ 70 h 518"/>
                <a:gd name="T6" fmla="*/ 166 w 623"/>
                <a:gd name="T7" fmla="*/ 70 h 518"/>
                <a:gd name="T8" fmla="*/ 166 w 623"/>
                <a:gd name="T9" fmla="*/ 70 h 518"/>
                <a:gd name="T10" fmla="*/ 182 w 623"/>
                <a:gd name="T11" fmla="*/ 56 h 518"/>
                <a:gd name="T12" fmla="*/ 200 w 623"/>
                <a:gd name="T13" fmla="*/ 44 h 518"/>
                <a:gd name="T14" fmla="*/ 218 w 623"/>
                <a:gd name="T15" fmla="*/ 32 h 518"/>
                <a:gd name="T16" fmla="*/ 240 w 623"/>
                <a:gd name="T17" fmla="*/ 22 h 518"/>
                <a:gd name="T18" fmla="*/ 262 w 623"/>
                <a:gd name="T19" fmla="*/ 12 h 518"/>
                <a:gd name="T20" fmla="*/ 286 w 623"/>
                <a:gd name="T21" fmla="*/ 6 h 518"/>
                <a:gd name="T22" fmla="*/ 310 w 623"/>
                <a:gd name="T23" fmla="*/ 2 h 518"/>
                <a:gd name="T24" fmla="*/ 336 w 623"/>
                <a:gd name="T25" fmla="*/ 0 h 518"/>
                <a:gd name="T26" fmla="*/ 538 w 623"/>
                <a:gd name="T27" fmla="*/ 0 h 518"/>
                <a:gd name="T28" fmla="*/ 538 w 623"/>
                <a:gd name="T29" fmla="*/ 0 h 518"/>
                <a:gd name="T30" fmla="*/ 553 w 623"/>
                <a:gd name="T31" fmla="*/ 0 h 518"/>
                <a:gd name="T32" fmla="*/ 567 w 623"/>
                <a:gd name="T33" fmla="*/ 2 h 518"/>
                <a:gd name="T34" fmla="*/ 581 w 623"/>
                <a:gd name="T35" fmla="*/ 6 h 518"/>
                <a:gd name="T36" fmla="*/ 591 w 623"/>
                <a:gd name="T37" fmla="*/ 10 h 518"/>
                <a:gd name="T38" fmla="*/ 601 w 623"/>
                <a:gd name="T39" fmla="*/ 16 h 518"/>
                <a:gd name="T40" fmla="*/ 609 w 623"/>
                <a:gd name="T41" fmla="*/ 22 h 518"/>
                <a:gd name="T42" fmla="*/ 617 w 623"/>
                <a:gd name="T43" fmla="*/ 32 h 518"/>
                <a:gd name="T44" fmla="*/ 623 w 623"/>
                <a:gd name="T45" fmla="*/ 40 h 518"/>
                <a:gd name="T46" fmla="*/ 589 w 623"/>
                <a:gd name="T47" fmla="*/ 58 h 518"/>
                <a:gd name="T48" fmla="*/ 589 w 623"/>
                <a:gd name="T49" fmla="*/ 58 h 518"/>
                <a:gd name="T50" fmla="*/ 585 w 623"/>
                <a:gd name="T51" fmla="*/ 50 h 518"/>
                <a:gd name="T52" fmla="*/ 575 w 623"/>
                <a:gd name="T53" fmla="*/ 44 h 518"/>
                <a:gd name="T54" fmla="*/ 561 w 623"/>
                <a:gd name="T55" fmla="*/ 38 h 518"/>
                <a:gd name="T56" fmla="*/ 538 w 623"/>
                <a:gd name="T57" fmla="*/ 36 h 518"/>
                <a:gd name="T58" fmla="*/ 336 w 623"/>
                <a:gd name="T59" fmla="*/ 36 h 518"/>
                <a:gd name="T60" fmla="*/ 336 w 623"/>
                <a:gd name="T61" fmla="*/ 36 h 518"/>
                <a:gd name="T62" fmla="*/ 308 w 623"/>
                <a:gd name="T63" fmla="*/ 40 h 518"/>
                <a:gd name="T64" fmla="*/ 282 w 623"/>
                <a:gd name="T65" fmla="*/ 46 h 518"/>
                <a:gd name="T66" fmla="*/ 258 w 623"/>
                <a:gd name="T67" fmla="*/ 54 h 518"/>
                <a:gd name="T68" fmla="*/ 236 w 623"/>
                <a:gd name="T69" fmla="*/ 66 h 518"/>
                <a:gd name="T70" fmla="*/ 218 w 623"/>
                <a:gd name="T71" fmla="*/ 76 h 518"/>
                <a:gd name="T72" fmla="*/ 204 w 623"/>
                <a:gd name="T73" fmla="*/ 86 h 518"/>
                <a:gd name="T74" fmla="*/ 186 w 623"/>
                <a:gd name="T75" fmla="*/ 102 h 518"/>
                <a:gd name="T76" fmla="*/ 180 w 623"/>
                <a:gd name="T77" fmla="*/ 106 h 518"/>
                <a:gd name="T78" fmla="*/ 38 w 623"/>
                <a:gd name="T79" fmla="*/ 106 h 518"/>
                <a:gd name="T80" fmla="*/ 38 w 623"/>
                <a:gd name="T81" fmla="*/ 480 h 518"/>
                <a:gd name="T82" fmla="*/ 146 w 623"/>
                <a:gd name="T83" fmla="*/ 480 h 518"/>
                <a:gd name="T84" fmla="*/ 146 w 623"/>
                <a:gd name="T85" fmla="*/ 51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3" h="518">
                  <a:moveTo>
                    <a:pt x="146" y="518"/>
                  </a:moveTo>
                  <a:lnTo>
                    <a:pt x="0" y="516"/>
                  </a:lnTo>
                  <a:lnTo>
                    <a:pt x="0" y="70"/>
                  </a:lnTo>
                  <a:lnTo>
                    <a:pt x="166" y="70"/>
                  </a:lnTo>
                  <a:lnTo>
                    <a:pt x="166" y="70"/>
                  </a:lnTo>
                  <a:lnTo>
                    <a:pt x="182" y="56"/>
                  </a:lnTo>
                  <a:lnTo>
                    <a:pt x="200" y="44"/>
                  </a:lnTo>
                  <a:lnTo>
                    <a:pt x="218" y="32"/>
                  </a:lnTo>
                  <a:lnTo>
                    <a:pt x="240" y="22"/>
                  </a:lnTo>
                  <a:lnTo>
                    <a:pt x="262" y="12"/>
                  </a:lnTo>
                  <a:lnTo>
                    <a:pt x="286" y="6"/>
                  </a:lnTo>
                  <a:lnTo>
                    <a:pt x="310" y="2"/>
                  </a:lnTo>
                  <a:lnTo>
                    <a:pt x="336" y="0"/>
                  </a:lnTo>
                  <a:lnTo>
                    <a:pt x="538" y="0"/>
                  </a:lnTo>
                  <a:lnTo>
                    <a:pt x="538" y="0"/>
                  </a:lnTo>
                  <a:lnTo>
                    <a:pt x="553" y="0"/>
                  </a:lnTo>
                  <a:lnTo>
                    <a:pt x="567" y="2"/>
                  </a:lnTo>
                  <a:lnTo>
                    <a:pt x="581" y="6"/>
                  </a:lnTo>
                  <a:lnTo>
                    <a:pt x="591" y="10"/>
                  </a:lnTo>
                  <a:lnTo>
                    <a:pt x="601" y="16"/>
                  </a:lnTo>
                  <a:lnTo>
                    <a:pt x="609" y="22"/>
                  </a:lnTo>
                  <a:lnTo>
                    <a:pt x="617" y="32"/>
                  </a:lnTo>
                  <a:lnTo>
                    <a:pt x="623" y="40"/>
                  </a:lnTo>
                  <a:lnTo>
                    <a:pt x="589" y="58"/>
                  </a:lnTo>
                  <a:lnTo>
                    <a:pt x="589" y="58"/>
                  </a:lnTo>
                  <a:lnTo>
                    <a:pt x="585" y="50"/>
                  </a:lnTo>
                  <a:lnTo>
                    <a:pt x="575" y="44"/>
                  </a:lnTo>
                  <a:lnTo>
                    <a:pt x="561" y="38"/>
                  </a:lnTo>
                  <a:lnTo>
                    <a:pt x="538" y="36"/>
                  </a:lnTo>
                  <a:lnTo>
                    <a:pt x="336" y="36"/>
                  </a:lnTo>
                  <a:lnTo>
                    <a:pt x="336" y="36"/>
                  </a:lnTo>
                  <a:lnTo>
                    <a:pt x="308" y="40"/>
                  </a:lnTo>
                  <a:lnTo>
                    <a:pt x="282" y="46"/>
                  </a:lnTo>
                  <a:lnTo>
                    <a:pt x="258" y="54"/>
                  </a:lnTo>
                  <a:lnTo>
                    <a:pt x="236" y="66"/>
                  </a:lnTo>
                  <a:lnTo>
                    <a:pt x="218" y="76"/>
                  </a:lnTo>
                  <a:lnTo>
                    <a:pt x="204" y="86"/>
                  </a:lnTo>
                  <a:lnTo>
                    <a:pt x="186" y="102"/>
                  </a:lnTo>
                  <a:lnTo>
                    <a:pt x="180" y="106"/>
                  </a:lnTo>
                  <a:lnTo>
                    <a:pt x="38" y="106"/>
                  </a:lnTo>
                  <a:lnTo>
                    <a:pt x="38" y="480"/>
                  </a:lnTo>
                  <a:lnTo>
                    <a:pt x="146" y="480"/>
                  </a:lnTo>
                  <a:lnTo>
                    <a:pt x="146" y="5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86" name="Freeform 17">
              <a:extLst>
                <a:ext uri="{FF2B5EF4-FFF2-40B4-BE49-F238E27FC236}">
                  <a16:creationId xmlns:a16="http://schemas.microsoft.com/office/drawing/2014/main" id="{D86EE18F-9530-42DB-AA5B-88E92E938E55}"/>
                </a:ext>
              </a:extLst>
            </p:cNvPr>
            <p:cNvSpPr>
              <a:spLocks/>
            </p:cNvSpPr>
            <p:nvPr/>
          </p:nvSpPr>
          <p:spPr bwMode="auto">
            <a:xfrm>
              <a:off x="-60" y="1096"/>
              <a:ext cx="430" cy="546"/>
            </a:xfrm>
            <a:custGeom>
              <a:avLst/>
              <a:gdLst>
                <a:gd name="T0" fmla="*/ 50 w 430"/>
                <a:gd name="T1" fmla="*/ 546 h 546"/>
                <a:gd name="T2" fmla="*/ 22 w 430"/>
                <a:gd name="T3" fmla="*/ 538 h 546"/>
                <a:gd name="T4" fmla="*/ 28 w 430"/>
                <a:gd name="T5" fmla="*/ 498 h 546"/>
                <a:gd name="T6" fmla="*/ 38 w 430"/>
                <a:gd name="T7" fmla="*/ 506 h 546"/>
                <a:gd name="T8" fmla="*/ 62 w 430"/>
                <a:gd name="T9" fmla="*/ 508 h 546"/>
                <a:gd name="T10" fmla="*/ 86 w 430"/>
                <a:gd name="T11" fmla="*/ 498 h 546"/>
                <a:gd name="T12" fmla="*/ 96 w 430"/>
                <a:gd name="T13" fmla="*/ 484 h 546"/>
                <a:gd name="T14" fmla="*/ 102 w 430"/>
                <a:gd name="T15" fmla="*/ 470 h 546"/>
                <a:gd name="T16" fmla="*/ 96 w 430"/>
                <a:gd name="T17" fmla="*/ 452 h 546"/>
                <a:gd name="T18" fmla="*/ 166 w 430"/>
                <a:gd name="T19" fmla="*/ 472 h 546"/>
                <a:gd name="T20" fmla="*/ 176 w 430"/>
                <a:gd name="T21" fmla="*/ 478 h 546"/>
                <a:gd name="T22" fmla="*/ 202 w 430"/>
                <a:gd name="T23" fmla="*/ 476 h 546"/>
                <a:gd name="T24" fmla="*/ 224 w 430"/>
                <a:gd name="T25" fmla="*/ 456 h 546"/>
                <a:gd name="T26" fmla="*/ 230 w 430"/>
                <a:gd name="T27" fmla="*/ 432 h 546"/>
                <a:gd name="T28" fmla="*/ 50 w 430"/>
                <a:gd name="T29" fmla="*/ 218 h 546"/>
                <a:gd name="T30" fmla="*/ 246 w 430"/>
                <a:gd name="T31" fmla="*/ 388 h 546"/>
                <a:gd name="T32" fmla="*/ 262 w 430"/>
                <a:gd name="T33" fmla="*/ 396 h 546"/>
                <a:gd name="T34" fmla="*/ 294 w 430"/>
                <a:gd name="T35" fmla="*/ 384 h 546"/>
                <a:gd name="T36" fmla="*/ 310 w 430"/>
                <a:gd name="T37" fmla="*/ 360 h 546"/>
                <a:gd name="T38" fmla="*/ 308 w 430"/>
                <a:gd name="T39" fmla="*/ 342 h 546"/>
                <a:gd name="T40" fmla="*/ 140 w 430"/>
                <a:gd name="T41" fmla="*/ 94 h 546"/>
                <a:gd name="T42" fmla="*/ 334 w 430"/>
                <a:gd name="T43" fmla="*/ 312 h 546"/>
                <a:gd name="T44" fmla="*/ 348 w 430"/>
                <a:gd name="T45" fmla="*/ 314 h 546"/>
                <a:gd name="T46" fmla="*/ 370 w 430"/>
                <a:gd name="T47" fmla="*/ 308 h 546"/>
                <a:gd name="T48" fmla="*/ 382 w 430"/>
                <a:gd name="T49" fmla="*/ 296 h 546"/>
                <a:gd name="T50" fmla="*/ 392 w 430"/>
                <a:gd name="T51" fmla="*/ 276 h 546"/>
                <a:gd name="T52" fmla="*/ 390 w 430"/>
                <a:gd name="T53" fmla="*/ 260 h 546"/>
                <a:gd name="T54" fmla="*/ 210 w 430"/>
                <a:gd name="T55" fmla="*/ 0 h 546"/>
                <a:gd name="T56" fmla="*/ 422 w 430"/>
                <a:gd name="T57" fmla="*/ 242 h 546"/>
                <a:gd name="T58" fmla="*/ 428 w 430"/>
                <a:gd name="T59" fmla="*/ 282 h 546"/>
                <a:gd name="T60" fmla="*/ 420 w 430"/>
                <a:gd name="T61" fmla="*/ 308 h 546"/>
                <a:gd name="T62" fmla="*/ 400 w 430"/>
                <a:gd name="T63" fmla="*/ 330 h 546"/>
                <a:gd name="T64" fmla="*/ 364 w 430"/>
                <a:gd name="T65" fmla="*/ 350 h 546"/>
                <a:gd name="T66" fmla="*/ 348 w 430"/>
                <a:gd name="T67" fmla="*/ 352 h 546"/>
                <a:gd name="T68" fmla="*/ 340 w 430"/>
                <a:gd name="T69" fmla="*/ 384 h 546"/>
                <a:gd name="T70" fmla="*/ 318 w 430"/>
                <a:gd name="T71" fmla="*/ 412 h 546"/>
                <a:gd name="T72" fmla="*/ 280 w 430"/>
                <a:gd name="T73" fmla="*/ 432 h 546"/>
                <a:gd name="T74" fmla="*/ 266 w 430"/>
                <a:gd name="T75" fmla="*/ 450 h 546"/>
                <a:gd name="T76" fmla="*/ 238 w 430"/>
                <a:gd name="T77" fmla="*/ 496 h 546"/>
                <a:gd name="T78" fmla="*/ 212 w 430"/>
                <a:gd name="T79" fmla="*/ 512 h 546"/>
                <a:gd name="T80" fmla="*/ 172 w 430"/>
                <a:gd name="T81" fmla="*/ 516 h 546"/>
                <a:gd name="T82" fmla="*/ 138 w 430"/>
                <a:gd name="T83" fmla="*/ 498 h 546"/>
                <a:gd name="T84" fmla="*/ 130 w 430"/>
                <a:gd name="T85" fmla="*/ 502 h 546"/>
                <a:gd name="T86" fmla="*/ 110 w 430"/>
                <a:gd name="T87" fmla="*/ 526 h 546"/>
                <a:gd name="T88" fmla="*/ 86 w 430"/>
                <a:gd name="T89" fmla="*/ 540 h 546"/>
                <a:gd name="T90" fmla="*/ 56 w 430"/>
                <a:gd name="T91" fmla="*/ 54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0" h="546">
                  <a:moveTo>
                    <a:pt x="56" y="546"/>
                  </a:moveTo>
                  <a:lnTo>
                    <a:pt x="56" y="546"/>
                  </a:lnTo>
                  <a:lnTo>
                    <a:pt x="50" y="546"/>
                  </a:lnTo>
                  <a:lnTo>
                    <a:pt x="50" y="546"/>
                  </a:lnTo>
                  <a:lnTo>
                    <a:pt x="36" y="544"/>
                  </a:lnTo>
                  <a:lnTo>
                    <a:pt x="22" y="538"/>
                  </a:lnTo>
                  <a:lnTo>
                    <a:pt x="10" y="532"/>
                  </a:lnTo>
                  <a:lnTo>
                    <a:pt x="0" y="524"/>
                  </a:lnTo>
                  <a:lnTo>
                    <a:pt x="28" y="498"/>
                  </a:lnTo>
                  <a:lnTo>
                    <a:pt x="28" y="498"/>
                  </a:lnTo>
                  <a:lnTo>
                    <a:pt x="32" y="502"/>
                  </a:lnTo>
                  <a:lnTo>
                    <a:pt x="38" y="506"/>
                  </a:lnTo>
                  <a:lnTo>
                    <a:pt x="52" y="508"/>
                  </a:lnTo>
                  <a:lnTo>
                    <a:pt x="52" y="508"/>
                  </a:lnTo>
                  <a:lnTo>
                    <a:pt x="62" y="508"/>
                  </a:lnTo>
                  <a:lnTo>
                    <a:pt x="70" y="506"/>
                  </a:lnTo>
                  <a:lnTo>
                    <a:pt x="78" y="504"/>
                  </a:lnTo>
                  <a:lnTo>
                    <a:pt x="86" y="498"/>
                  </a:lnTo>
                  <a:lnTo>
                    <a:pt x="86" y="498"/>
                  </a:lnTo>
                  <a:lnTo>
                    <a:pt x="92" y="492"/>
                  </a:lnTo>
                  <a:lnTo>
                    <a:pt x="96" y="484"/>
                  </a:lnTo>
                  <a:lnTo>
                    <a:pt x="100" y="476"/>
                  </a:lnTo>
                  <a:lnTo>
                    <a:pt x="102" y="470"/>
                  </a:lnTo>
                  <a:lnTo>
                    <a:pt x="102" y="470"/>
                  </a:lnTo>
                  <a:lnTo>
                    <a:pt x="100" y="460"/>
                  </a:lnTo>
                  <a:lnTo>
                    <a:pt x="100" y="456"/>
                  </a:lnTo>
                  <a:lnTo>
                    <a:pt x="96" y="452"/>
                  </a:lnTo>
                  <a:lnTo>
                    <a:pt x="90" y="444"/>
                  </a:lnTo>
                  <a:lnTo>
                    <a:pt x="116" y="420"/>
                  </a:lnTo>
                  <a:lnTo>
                    <a:pt x="166" y="472"/>
                  </a:lnTo>
                  <a:lnTo>
                    <a:pt x="166" y="472"/>
                  </a:lnTo>
                  <a:lnTo>
                    <a:pt x="170" y="476"/>
                  </a:lnTo>
                  <a:lnTo>
                    <a:pt x="176" y="478"/>
                  </a:lnTo>
                  <a:lnTo>
                    <a:pt x="182" y="480"/>
                  </a:lnTo>
                  <a:lnTo>
                    <a:pt x="188" y="480"/>
                  </a:lnTo>
                  <a:lnTo>
                    <a:pt x="202" y="476"/>
                  </a:lnTo>
                  <a:lnTo>
                    <a:pt x="214" y="468"/>
                  </a:lnTo>
                  <a:lnTo>
                    <a:pt x="214" y="468"/>
                  </a:lnTo>
                  <a:lnTo>
                    <a:pt x="224" y="456"/>
                  </a:lnTo>
                  <a:lnTo>
                    <a:pt x="230" y="444"/>
                  </a:lnTo>
                  <a:lnTo>
                    <a:pt x="230" y="438"/>
                  </a:lnTo>
                  <a:lnTo>
                    <a:pt x="230" y="432"/>
                  </a:lnTo>
                  <a:lnTo>
                    <a:pt x="228" y="426"/>
                  </a:lnTo>
                  <a:lnTo>
                    <a:pt x="224" y="422"/>
                  </a:lnTo>
                  <a:lnTo>
                    <a:pt x="50" y="218"/>
                  </a:lnTo>
                  <a:lnTo>
                    <a:pt x="78" y="194"/>
                  </a:lnTo>
                  <a:lnTo>
                    <a:pt x="246" y="388"/>
                  </a:lnTo>
                  <a:lnTo>
                    <a:pt x="246" y="388"/>
                  </a:lnTo>
                  <a:lnTo>
                    <a:pt x="250" y="392"/>
                  </a:lnTo>
                  <a:lnTo>
                    <a:pt x="256" y="394"/>
                  </a:lnTo>
                  <a:lnTo>
                    <a:pt x="262" y="396"/>
                  </a:lnTo>
                  <a:lnTo>
                    <a:pt x="268" y="396"/>
                  </a:lnTo>
                  <a:lnTo>
                    <a:pt x="282" y="392"/>
                  </a:lnTo>
                  <a:lnTo>
                    <a:pt x="294" y="384"/>
                  </a:lnTo>
                  <a:lnTo>
                    <a:pt x="294" y="384"/>
                  </a:lnTo>
                  <a:lnTo>
                    <a:pt x="304" y="372"/>
                  </a:lnTo>
                  <a:lnTo>
                    <a:pt x="310" y="360"/>
                  </a:lnTo>
                  <a:lnTo>
                    <a:pt x="310" y="354"/>
                  </a:lnTo>
                  <a:lnTo>
                    <a:pt x="310" y="348"/>
                  </a:lnTo>
                  <a:lnTo>
                    <a:pt x="308" y="342"/>
                  </a:lnTo>
                  <a:lnTo>
                    <a:pt x="304" y="338"/>
                  </a:lnTo>
                  <a:lnTo>
                    <a:pt x="112" y="118"/>
                  </a:lnTo>
                  <a:lnTo>
                    <a:pt x="140" y="94"/>
                  </a:lnTo>
                  <a:lnTo>
                    <a:pt x="328" y="308"/>
                  </a:lnTo>
                  <a:lnTo>
                    <a:pt x="328" y="308"/>
                  </a:lnTo>
                  <a:lnTo>
                    <a:pt x="334" y="312"/>
                  </a:lnTo>
                  <a:lnTo>
                    <a:pt x="338" y="314"/>
                  </a:lnTo>
                  <a:lnTo>
                    <a:pt x="348" y="314"/>
                  </a:lnTo>
                  <a:lnTo>
                    <a:pt x="348" y="314"/>
                  </a:lnTo>
                  <a:lnTo>
                    <a:pt x="356" y="314"/>
                  </a:lnTo>
                  <a:lnTo>
                    <a:pt x="362" y="310"/>
                  </a:lnTo>
                  <a:lnTo>
                    <a:pt x="370" y="308"/>
                  </a:lnTo>
                  <a:lnTo>
                    <a:pt x="376" y="302"/>
                  </a:lnTo>
                  <a:lnTo>
                    <a:pt x="376" y="302"/>
                  </a:lnTo>
                  <a:lnTo>
                    <a:pt x="382" y="296"/>
                  </a:lnTo>
                  <a:lnTo>
                    <a:pt x="386" y="290"/>
                  </a:lnTo>
                  <a:lnTo>
                    <a:pt x="390" y="284"/>
                  </a:lnTo>
                  <a:lnTo>
                    <a:pt x="392" y="276"/>
                  </a:lnTo>
                  <a:lnTo>
                    <a:pt x="392" y="276"/>
                  </a:lnTo>
                  <a:lnTo>
                    <a:pt x="392" y="266"/>
                  </a:lnTo>
                  <a:lnTo>
                    <a:pt x="390" y="260"/>
                  </a:lnTo>
                  <a:lnTo>
                    <a:pt x="388" y="256"/>
                  </a:lnTo>
                  <a:lnTo>
                    <a:pt x="182" y="24"/>
                  </a:lnTo>
                  <a:lnTo>
                    <a:pt x="210" y="0"/>
                  </a:lnTo>
                  <a:lnTo>
                    <a:pt x="416" y="230"/>
                  </a:lnTo>
                  <a:lnTo>
                    <a:pt x="416" y="230"/>
                  </a:lnTo>
                  <a:lnTo>
                    <a:pt x="422" y="242"/>
                  </a:lnTo>
                  <a:lnTo>
                    <a:pt x="428" y="254"/>
                  </a:lnTo>
                  <a:lnTo>
                    <a:pt x="430" y="268"/>
                  </a:lnTo>
                  <a:lnTo>
                    <a:pt x="428" y="282"/>
                  </a:lnTo>
                  <a:lnTo>
                    <a:pt x="428" y="282"/>
                  </a:lnTo>
                  <a:lnTo>
                    <a:pt x="426" y="296"/>
                  </a:lnTo>
                  <a:lnTo>
                    <a:pt x="420" y="308"/>
                  </a:lnTo>
                  <a:lnTo>
                    <a:pt x="410" y="320"/>
                  </a:lnTo>
                  <a:lnTo>
                    <a:pt x="400" y="330"/>
                  </a:lnTo>
                  <a:lnTo>
                    <a:pt x="400" y="330"/>
                  </a:lnTo>
                  <a:lnTo>
                    <a:pt x="390" y="340"/>
                  </a:lnTo>
                  <a:lnTo>
                    <a:pt x="376" y="346"/>
                  </a:lnTo>
                  <a:lnTo>
                    <a:pt x="364" y="350"/>
                  </a:lnTo>
                  <a:lnTo>
                    <a:pt x="350" y="352"/>
                  </a:lnTo>
                  <a:lnTo>
                    <a:pt x="350" y="352"/>
                  </a:lnTo>
                  <a:lnTo>
                    <a:pt x="348" y="352"/>
                  </a:lnTo>
                  <a:lnTo>
                    <a:pt x="348" y="352"/>
                  </a:lnTo>
                  <a:lnTo>
                    <a:pt x="346" y="368"/>
                  </a:lnTo>
                  <a:lnTo>
                    <a:pt x="340" y="384"/>
                  </a:lnTo>
                  <a:lnTo>
                    <a:pt x="332" y="398"/>
                  </a:lnTo>
                  <a:lnTo>
                    <a:pt x="318" y="412"/>
                  </a:lnTo>
                  <a:lnTo>
                    <a:pt x="318" y="412"/>
                  </a:lnTo>
                  <a:lnTo>
                    <a:pt x="306" y="420"/>
                  </a:lnTo>
                  <a:lnTo>
                    <a:pt x="294" y="428"/>
                  </a:lnTo>
                  <a:lnTo>
                    <a:pt x="280" y="432"/>
                  </a:lnTo>
                  <a:lnTo>
                    <a:pt x="268" y="434"/>
                  </a:lnTo>
                  <a:lnTo>
                    <a:pt x="268" y="434"/>
                  </a:lnTo>
                  <a:lnTo>
                    <a:pt x="266" y="450"/>
                  </a:lnTo>
                  <a:lnTo>
                    <a:pt x="260" y="466"/>
                  </a:lnTo>
                  <a:lnTo>
                    <a:pt x="252" y="482"/>
                  </a:lnTo>
                  <a:lnTo>
                    <a:pt x="238" y="496"/>
                  </a:lnTo>
                  <a:lnTo>
                    <a:pt x="238" y="496"/>
                  </a:lnTo>
                  <a:lnTo>
                    <a:pt x="226" y="504"/>
                  </a:lnTo>
                  <a:lnTo>
                    <a:pt x="212" y="512"/>
                  </a:lnTo>
                  <a:lnTo>
                    <a:pt x="200" y="516"/>
                  </a:lnTo>
                  <a:lnTo>
                    <a:pt x="186" y="518"/>
                  </a:lnTo>
                  <a:lnTo>
                    <a:pt x="172" y="516"/>
                  </a:lnTo>
                  <a:lnTo>
                    <a:pt x="160" y="512"/>
                  </a:lnTo>
                  <a:lnTo>
                    <a:pt x="148" y="506"/>
                  </a:lnTo>
                  <a:lnTo>
                    <a:pt x="138" y="498"/>
                  </a:lnTo>
                  <a:lnTo>
                    <a:pt x="134" y="492"/>
                  </a:lnTo>
                  <a:lnTo>
                    <a:pt x="134" y="492"/>
                  </a:lnTo>
                  <a:lnTo>
                    <a:pt x="130" y="502"/>
                  </a:lnTo>
                  <a:lnTo>
                    <a:pt x="124" y="510"/>
                  </a:lnTo>
                  <a:lnTo>
                    <a:pt x="118" y="520"/>
                  </a:lnTo>
                  <a:lnTo>
                    <a:pt x="110" y="526"/>
                  </a:lnTo>
                  <a:lnTo>
                    <a:pt x="110" y="526"/>
                  </a:lnTo>
                  <a:lnTo>
                    <a:pt x="98" y="534"/>
                  </a:lnTo>
                  <a:lnTo>
                    <a:pt x="86" y="540"/>
                  </a:lnTo>
                  <a:lnTo>
                    <a:pt x="72" y="544"/>
                  </a:lnTo>
                  <a:lnTo>
                    <a:pt x="56" y="546"/>
                  </a:lnTo>
                  <a:lnTo>
                    <a:pt x="56" y="5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87" name="Freeform 18">
              <a:extLst>
                <a:ext uri="{FF2B5EF4-FFF2-40B4-BE49-F238E27FC236}">
                  <a16:creationId xmlns:a16="http://schemas.microsoft.com/office/drawing/2014/main" id="{EC97AA85-F28B-4D32-A421-43B771F7142B}"/>
                </a:ext>
              </a:extLst>
            </p:cNvPr>
            <p:cNvSpPr>
              <a:spLocks noEditPoints="1"/>
            </p:cNvSpPr>
            <p:nvPr/>
          </p:nvSpPr>
          <p:spPr bwMode="auto">
            <a:xfrm>
              <a:off x="-505" y="1236"/>
              <a:ext cx="208" cy="224"/>
            </a:xfrm>
            <a:custGeom>
              <a:avLst/>
              <a:gdLst>
                <a:gd name="T0" fmla="*/ 84 w 208"/>
                <a:gd name="T1" fmla="*/ 224 h 224"/>
                <a:gd name="T2" fmla="*/ 58 w 208"/>
                <a:gd name="T3" fmla="*/ 220 h 224"/>
                <a:gd name="T4" fmla="*/ 36 w 208"/>
                <a:gd name="T5" fmla="*/ 210 h 224"/>
                <a:gd name="T6" fmla="*/ 22 w 208"/>
                <a:gd name="T7" fmla="*/ 198 h 224"/>
                <a:gd name="T8" fmla="*/ 6 w 208"/>
                <a:gd name="T9" fmla="*/ 174 h 224"/>
                <a:gd name="T10" fmla="*/ 0 w 208"/>
                <a:gd name="T11" fmla="*/ 144 h 224"/>
                <a:gd name="T12" fmla="*/ 6 w 208"/>
                <a:gd name="T13" fmla="*/ 116 h 224"/>
                <a:gd name="T14" fmla="*/ 64 w 208"/>
                <a:gd name="T15" fmla="*/ 30 h 224"/>
                <a:gd name="T16" fmla="*/ 74 w 208"/>
                <a:gd name="T17" fmla="*/ 18 h 224"/>
                <a:gd name="T18" fmla="*/ 100 w 208"/>
                <a:gd name="T19" fmla="*/ 4 h 224"/>
                <a:gd name="T20" fmla="*/ 114 w 208"/>
                <a:gd name="T21" fmla="*/ 0 h 224"/>
                <a:gd name="T22" fmla="*/ 144 w 208"/>
                <a:gd name="T23" fmla="*/ 2 h 224"/>
                <a:gd name="T24" fmla="*/ 172 w 208"/>
                <a:gd name="T25" fmla="*/ 16 h 224"/>
                <a:gd name="T26" fmla="*/ 184 w 208"/>
                <a:gd name="T27" fmla="*/ 26 h 224"/>
                <a:gd name="T28" fmla="*/ 202 w 208"/>
                <a:gd name="T29" fmla="*/ 52 h 224"/>
                <a:gd name="T30" fmla="*/ 208 w 208"/>
                <a:gd name="T31" fmla="*/ 80 h 224"/>
                <a:gd name="T32" fmla="*/ 202 w 208"/>
                <a:gd name="T33" fmla="*/ 110 h 224"/>
                <a:gd name="T34" fmla="*/ 144 w 208"/>
                <a:gd name="T35" fmla="*/ 194 h 224"/>
                <a:gd name="T36" fmla="*/ 132 w 208"/>
                <a:gd name="T37" fmla="*/ 208 h 224"/>
                <a:gd name="T38" fmla="*/ 100 w 208"/>
                <a:gd name="T39" fmla="*/ 222 h 224"/>
                <a:gd name="T40" fmla="*/ 84 w 208"/>
                <a:gd name="T41" fmla="*/ 224 h 224"/>
                <a:gd name="T42" fmla="*/ 124 w 208"/>
                <a:gd name="T43" fmla="*/ 38 h 224"/>
                <a:gd name="T44" fmla="*/ 120 w 208"/>
                <a:gd name="T45" fmla="*/ 38 h 224"/>
                <a:gd name="T46" fmla="*/ 106 w 208"/>
                <a:gd name="T47" fmla="*/ 42 h 224"/>
                <a:gd name="T48" fmla="*/ 94 w 208"/>
                <a:gd name="T49" fmla="*/ 52 h 224"/>
                <a:gd name="T50" fmla="*/ 44 w 208"/>
                <a:gd name="T51" fmla="*/ 124 h 224"/>
                <a:gd name="T52" fmla="*/ 38 w 208"/>
                <a:gd name="T53" fmla="*/ 138 h 224"/>
                <a:gd name="T54" fmla="*/ 38 w 208"/>
                <a:gd name="T55" fmla="*/ 152 h 224"/>
                <a:gd name="T56" fmla="*/ 44 w 208"/>
                <a:gd name="T57" fmla="*/ 166 h 224"/>
                <a:gd name="T58" fmla="*/ 56 w 208"/>
                <a:gd name="T59" fmla="*/ 178 h 224"/>
                <a:gd name="T60" fmla="*/ 64 w 208"/>
                <a:gd name="T61" fmla="*/ 182 h 224"/>
                <a:gd name="T62" fmla="*/ 80 w 208"/>
                <a:gd name="T63" fmla="*/ 188 h 224"/>
                <a:gd name="T64" fmla="*/ 94 w 208"/>
                <a:gd name="T65" fmla="*/ 186 h 224"/>
                <a:gd name="T66" fmla="*/ 108 w 208"/>
                <a:gd name="T67" fmla="*/ 178 h 224"/>
                <a:gd name="T68" fmla="*/ 164 w 208"/>
                <a:gd name="T69" fmla="*/ 100 h 224"/>
                <a:gd name="T70" fmla="*/ 164 w 208"/>
                <a:gd name="T71" fmla="*/ 100 h 224"/>
                <a:gd name="T72" fmla="*/ 170 w 208"/>
                <a:gd name="T73" fmla="*/ 88 h 224"/>
                <a:gd name="T74" fmla="*/ 168 w 208"/>
                <a:gd name="T75" fmla="*/ 72 h 224"/>
                <a:gd name="T76" fmla="*/ 162 w 208"/>
                <a:gd name="T77" fmla="*/ 58 h 224"/>
                <a:gd name="T78" fmla="*/ 150 w 208"/>
                <a:gd name="T79" fmla="*/ 46 h 224"/>
                <a:gd name="T80" fmla="*/ 138 w 208"/>
                <a:gd name="T81" fmla="*/ 40 h 224"/>
                <a:gd name="T82" fmla="*/ 124 w 208"/>
                <a:gd name="T83" fmla="*/ 3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8" h="224">
                  <a:moveTo>
                    <a:pt x="84" y="224"/>
                  </a:moveTo>
                  <a:lnTo>
                    <a:pt x="84" y="224"/>
                  </a:lnTo>
                  <a:lnTo>
                    <a:pt x="70" y="224"/>
                  </a:lnTo>
                  <a:lnTo>
                    <a:pt x="58" y="220"/>
                  </a:lnTo>
                  <a:lnTo>
                    <a:pt x="46" y="216"/>
                  </a:lnTo>
                  <a:lnTo>
                    <a:pt x="36" y="210"/>
                  </a:lnTo>
                  <a:lnTo>
                    <a:pt x="36" y="210"/>
                  </a:lnTo>
                  <a:lnTo>
                    <a:pt x="22" y="198"/>
                  </a:lnTo>
                  <a:lnTo>
                    <a:pt x="14" y="186"/>
                  </a:lnTo>
                  <a:lnTo>
                    <a:pt x="6" y="174"/>
                  </a:lnTo>
                  <a:lnTo>
                    <a:pt x="2" y="158"/>
                  </a:lnTo>
                  <a:lnTo>
                    <a:pt x="0" y="144"/>
                  </a:lnTo>
                  <a:lnTo>
                    <a:pt x="2" y="130"/>
                  </a:lnTo>
                  <a:lnTo>
                    <a:pt x="6" y="116"/>
                  </a:lnTo>
                  <a:lnTo>
                    <a:pt x="12" y="102"/>
                  </a:lnTo>
                  <a:lnTo>
                    <a:pt x="64" y="30"/>
                  </a:lnTo>
                  <a:lnTo>
                    <a:pt x="64" y="30"/>
                  </a:lnTo>
                  <a:lnTo>
                    <a:pt x="74" y="18"/>
                  </a:lnTo>
                  <a:lnTo>
                    <a:pt x="86" y="10"/>
                  </a:lnTo>
                  <a:lnTo>
                    <a:pt x="100" y="4"/>
                  </a:lnTo>
                  <a:lnTo>
                    <a:pt x="114" y="0"/>
                  </a:lnTo>
                  <a:lnTo>
                    <a:pt x="114" y="0"/>
                  </a:lnTo>
                  <a:lnTo>
                    <a:pt x="130" y="0"/>
                  </a:lnTo>
                  <a:lnTo>
                    <a:pt x="144" y="2"/>
                  </a:lnTo>
                  <a:lnTo>
                    <a:pt x="158" y="8"/>
                  </a:lnTo>
                  <a:lnTo>
                    <a:pt x="172" y="16"/>
                  </a:lnTo>
                  <a:lnTo>
                    <a:pt x="172" y="16"/>
                  </a:lnTo>
                  <a:lnTo>
                    <a:pt x="184" y="26"/>
                  </a:lnTo>
                  <a:lnTo>
                    <a:pt x="194" y="38"/>
                  </a:lnTo>
                  <a:lnTo>
                    <a:pt x="202" y="52"/>
                  </a:lnTo>
                  <a:lnTo>
                    <a:pt x="206" y="66"/>
                  </a:lnTo>
                  <a:lnTo>
                    <a:pt x="208" y="80"/>
                  </a:lnTo>
                  <a:lnTo>
                    <a:pt x="206" y="96"/>
                  </a:lnTo>
                  <a:lnTo>
                    <a:pt x="202" y="110"/>
                  </a:lnTo>
                  <a:lnTo>
                    <a:pt x="194" y="122"/>
                  </a:lnTo>
                  <a:lnTo>
                    <a:pt x="144" y="194"/>
                  </a:lnTo>
                  <a:lnTo>
                    <a:pt x="144" y="194"/>
                  </a:lnTo>
                  <a:lnTo>
                    <a:pt x="132" y="208"/>
                  </a:lnTo>
                  <a:lnTo>
                    <a:pt x="116" y="218"/>
                  </a:lnTo>
                  <a:lnTo>
                    <a:pt x="100" y="222"/>
                  </a:lnTo>
                  <a:lnTo>
                    <a:pt x="84" y="224"/>
                  </a:lnTo>
                  <a:lnTo>
                    <a:pt x="84" y="224"/>
                  </a:lnTo>
                  <a:close/>
                  <a:moveTo>
                    <a:pt x="124" y="38"/>
                  </a:moveTo>
                  <a:lnTo>
                    <a:pt x="124" y="38"/>
                  </a:lnTo>
                  <a:lnTo>
                    <a:pt x="120" y="38"/>
                  </a:lnTo>
                  <a:lnTo>
                    <a:pt x="120" y="38"/>
                  </a:lnTo>
                  <a:lnTo>
                    <a:pt x="112" y="40"/>
                  </a:lnTo>
                  <a:lnTo>
                    <a:pt x="106" y="42"/>
                  </a:lnTo>
                  <a:lnTo>
                    <a:pt x="100" y="46"/>
                  </a:lnTo>
                  <a:lnTo>
                    <a:pt x="94" y="52"/>
                  </a:lnTo>
                  <a:lnTo>
                    <a:pt x="44" y="124"/>
                  </a:lnTo>
                  <a:lnTo>
                    <a:pt x="44" y="124"/>
                  </a:lnTo>
                  <a:lnTo>
                    <a:pt x="40" y="130"/>
                  </a:lnTo>
                  <a:lnTo>
                    <a:pt x="38" y="138"/>
                  </a:lnTo>
                  <a:lnTo>
                    <a:pt x="38" y="146"/>
                  </a:lnTo>
                  <a:lnTo>
                    <a:pt x="38" y="152"/>
                  </a:lnTo>
                  <a:lnTo>
                    <a:pt x="42" y="160"/>
                  </a:lnTo>
                  <a:lnTo>
                    <a:pt x="44" y="166"/>
                  </a:lnTo>
                  <a:lnTo>
                    <a:pt x="50" y="174"/>
                  </a:lnTo>
                  <a:lnTo>
                    <a:pt x="56" y="178"/>
                  </a:lnTo>
                  <a:lnTo>
                    <a:pt x="56" y="178"/>
                  </a:lnTo>
                  <a:lnTo>
                    <a:pt x="64" y="182"/>
                  </a:lnTo>
                  <a:lnTo>
                    <a:pt x="72" y="186"/>
                  </a:lnTo>
                  <a:lnTo>
                    <a:pt x="80" y="188"/>
                  </a:lnTo>
                  <a:lnTo>
                    <a:pt x="88" y="188"/>
                  </a:lnTo>
                  <a:lnTo>
                    <a:pt x="94" y="186"/>
                  </a:lnTo>
                  <a:lnTo>
                    <a:pt x="102" y="182"/>
                  </a:lnTo>
                  <a:lnTo>
                    <a:pt x="108" y="178"/>
                  </a:lnTo>
                  <a:lnTo>
                    <a:pt x="112" y="174"/>
                  </a:lnTo>
                  <a:lnTo>
                    <a:pt x="164" y="100"/>
                  </a:lnTo>
                  <a:lnTo>
                    <a:pt x="164" y="100"/>
                  </a:lnTo>
                  <a:lnTo>
                    <a:pt x="164" y="100"/>
                  </a:lnTo>
                  <a:lnTo>
                    <a:pt x="168" y="94"/>
                  </a:lnTo>
                  <a:lnTo>
                    <a:pt x="170" y="88"/>
                  </a:lnTo>
                  <a:lnTo>
                    <a:pt x="170" y="80"/>
                  </a:lnTo>
                  <a:lnTo>
                    <a:pt x="168" y="72"/>
                  </a:lnTo>
                  <a:lnTo>
                    <a:pt x="166" y="64"/>
                  </a:lnTo>
                  <a:lnTo>
                    <a:pt x="162" y="58"/>
                  </a:lnTo>
                  <a:lnTo>
                    <a:pt x="158" y="52"/>
                  </a:lnTo>
                  <a:lnTo>
                    <a:pt x="150" y="46"/>
                  </a:lnTo>
                  <a:lnTo>
                    <a:pt x="150" y="46"/>
                  </a:lnTo>
                  <a:lnTo>
                    <a:pt x="138" y="40"/>
                  </a:lnTo>
                  <a:lnTo>
                    <a:pt x="124" y="38"/>
                  </a:lnTo>
                  <a:lnTo>
                    <a:pt x="12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88" name="Freeform 19">
              <a:extLst>
                <a:ext uri="{FF2B5EF4-FFF2-40B4-BE49-F238E27FC236}">
                  <a16:creationId xmlns:a16="http://schemas.microsoft.com/office/drawing/2014/main" id="{EF508160-CA2F-42AD-A376-BD1BCEA45AFA}"/>
                </a:ext>
              </a:extLst>
            </p:cNvPr>
            <p:cNvSpPr>
              <a:spLocks noEditPoints="1"/>
            </p:cNvSpPr>
            <p:nvPr/>
          </p:nvSpPr>
          <p:spPr bwMode="auto">
            <a:xfrm>
              <a:off x="-401" y="1256"/>
              <a:ext cx="246" cy="278"/>
            </a:xfrm>
            <a:custGeom>
              <a:avLst/>
              <a:gdLst>
                <a:gd name="T0" fmla="*/ 84 w 246"/>
                <a:gd name="T1" fmla="*/ 278 h 278"/>
                <a:gd name="T2" fmla="*/ 58 w 246"/>
                <a:gd name="T3" fmla="*/ 274 h 278"/>
                <a:gd name="T4" fmla="*/ 36 w 246"/>
                <a:gd name="T5" fmla="*/ 262 h 278"/>
                <a:gd name="T6" fmla="*/ 22 w 246"/>
                <a:gd name="T7" fmla="*/ 252 h 278"/>
                <a:gd name="T8" fmla="*/ 4 w 246"/>
                <a:gd name="T9" fmla="*/ 224 h 278"/>
                <a:gd name="T10" fmla="*/ 0 w 246"/>
                <a:gd name="T11" fmla="*/ 208 h 278"/>
                <a:gd name="T12" fmla="*/ 2 w 246"/>
                <a:gd name="T13" fmla="*/ 174 h 278"/>
                <a:gd name="T14" fmla="*/ 16 w 246"/>
                <a:gd name="T15" fmla="*/ 144 h 278"/>
                <a:gd name="T16" fmla="*/ 92 w 246"/>
                <a:gd name="T17" fmla="*/ 36 h 278"/>
                <a:gd name="T18" fmla="*/ 116 w 246"/>
                <a:gd name="T19" fmla="*/ 12 h 278"/>
                <a:gd name="T20" fmla="*/ 148 w 246"/>
                <a:gd name="T21" fmla="*/ 0 h 278"/>
                <a:gd name="T22" fmla="*/ 180 w 246"/>
                <a:gd name="T23" fmla="*/ 2 h 278"/>
                <a:gd name="T24" fmla="*/ 210 w 246"/>
                <a:gd name="T25" fmla="*/ 16 h 278"/>
                <a:gd name="T26" fmla="*/ 224 w 246"/>
                <a:gd name="T27" fmla="*/ 26 h 278"/>
                <a:gd name="T28" fmla="*/ 242 w 246"/>
                <a:gd name="T29" fmla="*/ 54 h 278"/>
                <a:gd name="T30" fmla="*/ 246 w 246"/>
                <a:gd name="T31" fmla="*/ 70 h 278"/>
                <a:gd name="T32" fmla="*/ 244 w 246"/>
                <a:gd name="T33" fmla="*/ 104 h 278"/>
                <a:gd name="T34" fmla="*/ 232 w 246"/>
                <a:gd name="T35" fmla="*/ 134 h 278"/>
                <a:gd name="T36" fmla="*/ 154 w 246"/>
                <a:gd name="T37" fmla="*/ 242 h 278"/>
                <a:gd name="T38" fmla="*/ 130 w 246"/>
                <a:gd name="T39" fmla="*/ 266 h 278"/>
                <a:gd name="T40" fmla="*/ 98 w 246"/>
                <a:gd name="T41" fmla="*/ 278 h 278"/>
                <a:gd name="T42" fmla="*/ 84 w 246"/>
                <a:gd name="T43" fmla="*/ 278 h 278"/>
                <a:gd name="T44" fmla="*/ 162 w 246"/>
                <a:gd name="T45" fmla="*/ 36 h 278"/>
                <a:gd name="T46" fmla="*/ 150 w 246"/>
                <a:gd name="T47" fmla="*/ 38 h 278"/>
                <a:gd name="T48" fmla="*/ 130 w 246"/>
                <a:gd name="T49" fmla="*/ 48 h 278"/>
                <a:gd name="T50" fmla="*/ 46 w 246"/>
                <a:gd name="T51" fmla="*/ 166 h 278"/>
                <a:gd name="T52" fmla="*/ 46 w 246"/>
                <a:gd name="T53" fmla="*/ 166 h 278"/>
                <a:gd name="T54" fmla="*/ 38 w 246"/>
                <a:gd name="T55" fmla="*/ 182 h 278"/>
                <a:gd name="T56" fmla="*/ 38 w 246"/>
                <a:gd name="T57" fmla="*/ 202 h 278"/>
                <a:gd name="T58" fmla="*/ 40 w 246"/>
                <a:gd name="T59" fmla="*/ 210 h 278"/>
                <a:gd name="T60" fmla="*/ 50 w 246"/>
                <a:gd name="T61" fmla="*/ 226 h 278"/>
                <a:gd name="T62" fmla="*/ 56 w 246"/>
                <a:gd name="T63" fmla="*/ 232 h 278"/>
                <a:gd name="T64" fmla="*/ 74 w 246"/>
                <a:gd name="T65" fmla="*/ 240 h 278"/>
                <a:gd name="T66" fmla="*/ 92 w 246"/>
                <a:gd name="T67" fmla="*/ 240 h 278"/>
                <a:gd name="T68" fmla="*/ 102 w 246"/>
                <a:gd name="T69" fmla="*/ 238 h 278"/>
                <a:gd name="T70" fmla="*/ 118 w 246"/>
                <a:gd name="T71" fmla="*/ 228 h 278"/>
                <a:gd name="T72" fmla="*/ 200 w 246"/>
                <a:gd name="T73" fmla="*/ 112 h 278"/>
                <a:gd name="T74" fmla="*/ 206 w 246"/>
                <a:gd name="T75" fmla="*/ 104 h 278"/>
                <a:gd name="T76" fmla="*/ 210 w 246"/>
                <a:gd name="T77" fmla="*/ 86 h 278"/>
                <a:gd name="T78" fmla="*/ 208 w 246"/>
                <a:gd name="T79" fmla="*/ 76 h 278"/>
                <a:gd name="T80" fmla="*/ 202 w 246"/>
                <a:gd name="T81" fmla="*/ 60 h 278"/>
                <a:gd name="T82" fmla="*/ 190 w 246"/>
                <a:gd name="T83" fmla="*/ 46 h 278"/>
                <a:gd name="T84" fmla="*/ 176 w 246"/>
                <a:gd name="T85" fmla="*/ 38 h 278"/>
                <a:gd name="T86" fmla="*/ 162 w 246"/>
                <a:gd name="T87" fmla="*/ 3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 h="278">
                  <a:moveTo>
                    <a:pt x="84" y="278"/>
                  </a:moveTo>
                  <a:lnTo>
                    <a:pt x="84" y="278"/>
                  </a:lnTo>
                  <a:lnTo>
                    <a:pt x="72" y="278"/>
                  </a:lnTo>
                  <a:lnTo>
                    <a:pt x="58" y="274"/>
                  </a:lnTo>
                  <a:lnTo>
                    <a:pt x="46" y="270"/>
                  </a:lnTo>
                  <a:lnTo>
                    <a:pt x="36" y="262"/>
                  </a:lnTo>
                  <a:lnTo>
                    <a:pt x="36" y="262"/>
                  </a:lnTo>
                  <a:lnTo>
                    <a:pt x="22" y="252"/>
                  </a:lnTo>
                  <a:lnTo>
                    <a:pt x="12" y="238"/>
                  </a:lnTo>
                  <a:lnTo>
                    <a:pt x="4" y="224"/>
                  </a:lnTo>
                  <a:lnTo>
                    <a:pt x="0" y="208"/>
                  </a:lnTo>
                  <a:lnTo>
                    <a:pt x="0" y="208"/>
                  </a:lnTo>
                  <a:lnTo>
                    <a:pt x="0" y="190"/>
                  </a:lnTo>
                  <a:lnTo>
                    <a:pt x="2" y="174"/>
                  </a:lnTo>
                  <a:lnTo>
                    <a:pt x="6" y="158"/>
                  </a:lnTo>
                  <a:lnTo>
                    <a:pt x="16" y="144"/>
                  </a:lnTo>
                  <a:lnTo>
                    <a:pt x="92" y="36"/>
                  </a:lnTo>
                  <a:lnTo>
                    <a:pt x="92" y="36"/>
                  </a:lnTo>
                  <a:lnTo>
                    <a:pt x="104" y="22"/>
                  </a:lnTo>
                  <a:lnTo>
                    <a:pt x="116" y="12"/>
                  </a:lnTo>
                  <a:lnTo>
                    <a:pt x="132" y="4"/>
                  </a:lnTo>
                  <a:lnTo>
                    <a:pt x="148" y="0"/>
                  </a:lnTo>
                  <a:lnTo>
                    <a:pt x="164" y="0"/>
                  </a:lnTo>
                  <a:lnTo>
                    <a:pt x="180" y="2"/>
                  </a:lnTo>
                  <a:lnTo>
                    <a:pt x="196" y="6"/>
                  </a:lnTo>
                  <a:lnTo>
                    <a:pt x="210" y="16"/>
                  </a:lnTo>
                  <a:lnTo>
                    <a:pt x="210" y="16"/>
                  </a:lnTo>
                  <a:lnTo>
                    <a:pt x="224" y="26"/>
                  </a:lnTo>
                  <a:lnTo>
                    <a:pt x="234" y="40"/>
                  </a:lnTo>
                  <a:lnTo>
                    <a:pt x="242" y="54"/>
                  </a:lnTo>
                  <a:lnTo>
                    <a:pt x="246" y="70"/>
                  </a:lnTo>
                  <a:lnTo>
                    <a:pt x="246" y="70"/>
                  </a:lnTo>
                  <a:lnTo>
                    <a:pt x="246" y="88"/>
                  </a:lnTo>
                  <a:lnTo>
                    <a:pt x="244" y="104"/>
                  </a:lnTo>
                  <a:lnTo>
                    <a:pt x="240" y="120"/>
                  </a:lnTo>
                  <a:lnTo>
                    <a:pt x="232" y="134"/>
                  </a:lnTo>
                  <a:lnTo>
                    <a:pt x="154" y="242"/>
                  </a:lnTo>
                  <a:lnTo>
                    <a:pt x="154" y="242"/>
                  </a:lnTo>
                  <a:lnTo>
                    <a:pt x="144" y="256"/>
                  </a:lnTo>
                  <a:lnTo>
                    <a:pt x="130" y="266"/>
                  </a:lnTo>
                  <a:lnTo>
                    <a:pt x="116" y="272"/>
                  </a:lnTo>
                  <a:lnTo>
                    <a:pt x="98" y="278"/>
                  </a:lnTo>
                  <a:lnTo>
                    <a:pt x="98" y="278"/>
                  </a:lnTo>
                  <a:lnTo>
                    <a:pt x="84" y="278"/>
                  </a:lnTo>
                  <a:lnTo>
                    <a:pt x="84" y="278"/>
                  </a:lnTo>
                  <a:close/>
                  <a:moveTo>
                    <a:pt x="162" y="36"/>
                  </a:moveTo>
                  <a:lnTo>
                    <a:pt x="162" y="36"/>
                  </a:lnTo>
                  <a:lnTo>
                    <a:pt x="150" y="38"/>
                  </a:lnTo>
                  <a:lnTo>
                    <a:pt x="140" y="42"/>
                  </a:lnTo>
                  <a:lnTo>
                    <a:pt x="130" y="48"/>
                  </a:lnTo>
                  <a:lnTo>
                    <a:pt x="122" y="56"/>
                  </a:lnTo>
                  <a:lnTo>
                    <a:pt x="46" y="166"/>
                  </a:lnTo>
                  <a:lnTo>
                    <a:pt x="46" y="166"/>
                  </a:lnTo>
                  <a:lnTo>
                    <a:pt x="46" y="166"/>
                  </a:lnTo>
                  <a:lnTo>
                    <a:pt x="40" y="174"/>
                  </a:lnTo>
                  <a:lnTo>
                    <a:pt x="38" y="182"/>
                  </a:lnTo>
                  <a:lnTo>
                    <a:pt x="36" y="192"/>
                  </a:lnTo>
                  <a:lnTo>
                    <a:pt x="38" y="202"/>
                  </a:lnTo>
                  <a:lnTo>
                    <a:pt x="38" y="202"/>
                  </a:lnTo>
                  <a:lnTo>
                    <a:pt x="40" y="210"/>
                  </a:lnTo>
                  <a:lnTo>
                    <a:pt x="44" y="218"/>
                  </a:lnTo>
                  <a:lnTo>
                    <a:pt x="50" y="226"/>
                  </a:lnTo>
                  <a:lnTo>
                    <a:pt x="56" y="232"/>
                  </a:lnTo>
                  <a:lnTo>
                    <a:pt x="56" y="232"/>
                  </a:lnTo>
                  <a:lnTo>
                    <a:pt x="66" y="238"/>
                  </a:lnTo>
                  <a:lnTo>
                    <a:pt x="74" y="240"/>
                  </a:lnTo>
                  <a:lnTo>
                    <a:pt x="84" y="242"/>
                  </a:lnTo>
                  <a:lnTo>
                    <a:pt x="92" y="240"/>
                  </a:lnTo>
                  <a:lnTo>
                    <a:pt x="92" y="240"/>
                  </a:lnTo>
                  <a:lnTo>
                    <a:pt x="102" y="238"/>
                  </a:lnTo>
                  <a:lnTo>
                    <a:pt x="110" y="234"/>
                  </a:lnTo>
                  <a:lnTo>
                    <a:pt x="118" y="228"/>
                  </a:lnTo>
                  <a:lnTo>
                    <a:pt x="124" y="220"/>
                  </a:lnTo>
                  <a:lnTo>
                    <a:pt x="200" y="112"/>
                  </a:lnTo>
                  <a:lnTo>
                    <a:pt x="200" y="112"/>
                  </a:lnTo>
                  <a:lnTo>
                    <a:pt x="206" y="104"/>
                  </a:lnTo>
                  <a:lnTo>
                    <a:pt x="208" y="96"/>
                  </a:lnTo>
                  <a:lnTo>
                    <a:pt x="210" y="86"/>
                  </a:lnTo>
                  <a:lnTo>
                    <a:pt x="208" y="76"/>
                  </a:lnTo>
                  <a:lnTo>
                    <a:pt x="208" y="76"/>
                  </a:lnTo>
                  <a:lnTo>
                    <a:pt x="206" y="68"/>
                  </a:lnTo>
                  <a:lnTo>
                    <a:pt x="202" y="60"/>
                  </a:lnTo>
                  <a:lnTo>
                    <a:pt x="196" y="52"/>
                  </a:lnTo>
                  <a:lnTo>
                    <a:pt x="190" y="46"/>
                  </a:lnTo>
                  <a:lnTo>
                    <a:pt x="190" y="46"/>
                  </a:lnTo>
                  <a:lnTo>
                    <a:pt x="176" y="38"/>
                  </a:lnTo>
                  <a:lnTo>
                    <a:pt x="162" y="36"/>
                  </a:lnTo>
                  <a:lnTo>
                    <a:pt x="16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89" name="Freeform 20">
              <a:extLst>
                <a:ext uri="{FF2B5EF4-FFF2-40B4-BE49-F238E27FC236}">
                  <a16:creationId xmlns:a16="http://schemas.microsoft.com/office/drawing/2014/main" id="{E6CF6033-CA51-42DF-9D97-782BDAC65212}"/>
                </a:ext>
              </a:extLst>
            </p:cNvPr>
            <p:cNvSpPr>
              <a:spLocks noEditPoints="1"/>
            </p:cNvSpPr>
            <p:nvPr/>
          </p:nvSpPr>
          <p:spPr bwMode="auto">
            <a:xfrm>
              <a:off x="-293" y="1324"/>
              <a:ext cx="255" cy="288"/>
            </a:xfrm>
            <a:custGeom>
              <a:avLst/>
              <a:gdLst>
                <a:gd name="T0" fmla="*/ 86 w 255"/>
                <a:gd name="T1" fmla="*/ 288 h 288"/>
                <a:gd name="T2" fmla="*/ 60 w 255"/>
                <a:gd name="T3" fmla="*/ 284 h 288"/>
                <a:gd name="T4" fmla="*/ 36 w 255"/>
                <a:gd name="T5" fmla="*/ 272 h 288"/>
                <a:gd name="T6" fmla="*/ 24 w 255"/>
                <a:gd name="T7" fmla="*/ 260 h 288"/>
                <a:gd name="T8" fmla="*/ 6 w 255"/>
                <a:gd name="T9" fmla="*/ 232 h 288"/>
                <a:gd name="T10" fmla="*/ 0 w 255"/>
                <a:gd name="T11" fmla="*/ 200 h 288"/>
                <a:gd name="T12" fmla="*/ 8 w 255"/>
                <a:gd name="T13" fmla="*/ 168 h 288"/>
                <a:gd name="T14" fmla="*/ 16 w 255"/>
                <a:gd name="T15" fmla="*/ 152 h 288"/>
                <a:gd name="T16" fmla="*/ 100 w 255"/>
                <a:gd name="T17" fmla="*/ 36 h 288"/>
                <a:gd name="T18" fmla="*/ 110 w 255"/>
                <a:gd name="T19" fmla="*/ 22 h 288"/>
                <a:gd name="T20" fmla="*/ 138 w 255"/>
                <a:gd name="T21" fmla="*/ 4 h 288"/>
                <a:gd name="T22" fmla="*/ 154 w 255"/>
                <a:gd name="T23" fmla="*/ 0 h 288"/>
                <a:gd name="T24" fmla="*/ 188 w 255"/>
                <a:gd name="T25" fmla="*/ 2 h 288"/>
                <a:gd name="T26" fmla="*/ 219 w 255"/>
                <a:gd name="T27" fmla="*/ 14 h 288"/>
                <a:gd name="T28" fmla="*/ 231 w 255"/>
                <a:gd name="T29" fmla="*/ 26 h 288"/>
                <a:gd name="T30" fmla="*/ 249 w 255"/>
                <a:gd name="T31" fmla="*/ 54 h 288"/>
                <a:gd name="T32" fmla="*/ 253 w 255"/>
                <a:gd name="T33" fmla="*/ 70 h 288"/>
                <a:gd name="T34" fmla="*/ 253 w 255"/>
                <a:gd name="T35" fmla="*/ 104 h 288"/>
                <a:gd name="T36" fmla="*/ 239 w 255"/>
                <a:gd name="T37" fmla="*/ 134 h 288"/>
                <a:gd name="T38" fmla="*/ 154 w 255"/>
                <a:gd name="T39" fmla="*/ 252 h 288"/>
                <a:gd name="T40" fmla="*/ 140 w 255"/>
                <a:gd name="T41" fmla="*/ 268 h 288"/>
                <a:gd name="T42" fmla="*/ 124 w 255"/>
                <a:gd name="T43" fmla="*/ 278 h 288"/>
                <a:gd name="T44" fmla="*/ 86 w 255"/>
                <a:gd name="T45" fmla="*/ 288 h 288"/>
                <a:gd name="T46" fmla="*/ 46 w 255"/>
                <a:gd name="T47" fmla="*/ 174 h 288"/>
                <a:gd name="T48" fmla="*/ 42 w 255"/>
                <a:gd name="T49" fmla="*/ 182 h 288"/>
                <a:gd name="T50" fmla="*/ 38 w 255"/>
                <a:gd name="T51" fmla="*/ 202 h 288"/>
                <a:gd name="T52" fmla="*/ 40 w 255"/>
                <a:gd name="T53" fmla="*/ 220 h 288"/>
                <a:gd name="T54" fmla="*/ 50 w 255"/>
                <a:gd name="T55" fmla="*/ 236 h 288"/>
                <a:gd name="T56" fmla="*/ 58 w 255"/>
                <a:gd name="T57" fmla="*/ 242 h 288"/>
                <a:gd name="T58" fmla="*/ 74 w 255"/>
                <a:gd name="T59" fmla="*/ 250 h 288"/>
                <a:gd name="T60" fmla="*/ 94 w 255"/>
                <a:gd name="T61" fmla="*/ 250 h 288"/>
                <a:gd name="T62" fmla="*/ 110 w 255"/>
                <a:gd name="T63" fmla="*/ 242 h 288"/>
                <a:gd name="T64" fmla="*/ 124 w 255"/>
                <a:gd name="T65" fmla="*/ 230 h 288"/>
                <a:gd name="T66" fmla="*/ 208 w 255"/>
                <a:gd name="T67" fmla="*/ 112 h 288"/>
                <a:gd name="T68" fmla="*/ 217 w 255"/>
                <a:gd name="T69" fmla="*/ 96 h 288"/>
                <a:gd name="T70" fmla="*/ 217 w 255"/>
                <a:gd name="T71" fmla="*/ 76 h 288"/>
                <a:gd name="T72" fmla="*/ 214 w 255"/>
                <a:gd name="T73" fmla="*/ 68 h 288"/>
                <a:gd name="T74" fmla="*/ 204 w 255"/>
                <a:gd name="T75" fmla="*/ 52 h 288"/>
                <a:gd name="T76" fmla="*/ 196 w 255"/>
                <a:gd name="T77" fmla="*/ 46 h 288"/>
                <a:gd name="T78" fmla="*/ 180 w 255"/>
                <a:gd name="T79" fmla="*/ 38 h 288"/>
                <a:gd name="T80" fmla="*/ 160 w 255"/>
                <a:gd name="T81" fmla="*/ 38 h 288"/>
                <a:gd name="T82" fmla="*/ 152 w 255"/>
                <a:gd name="T83" fmla="*/ 40 h 288"/>
                <a:gd name="T84" fmla="*/ 136 w 255"/>
                <a:gd name="T85" fmla="*/ 50 h 288"/>
                <a:gd name="T86" fmla="*/ 46 w 255"/>
                <a:gd name="T87" fmla="*/ 17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5" h="288">
                  <a:moveTo>
                    <a:pt x="86" y="288"/>
                  </a:moveTo>
                  <a:lnTo>
                    <a:pt x="86" y="288"/>
                  </a:lnTo>
                  <a:lnTo>
                    <a:pt x="72" y="286"/>
                  </a:lnTo>
                  <a:lnTo>
                    <a:pt x="60" y="284"/>
                  </a:lnTo>
                  <a:lnTo>
                    <a:pt x="48" y="278"/>
                  </a:lnTo>
                  <a:lnTo>
                    <a:pt x="36" y="272"/>
                  </a:lnTo>
                  <a:lnTo>
                    <a:pt x="36" y="272"/>
                  </a:lnTo>
                  <a:lnTo>
                    <a:pt x="24" y="260"/>
                  </a:lnTo>
                  <a:lnTo>
                    <a:pt x="12" y="248"/>
                  </a:lnTo>
                  <a:lnTo>
                    <a:pt x="6" y="232"/>
                  </a:lnTo>
                  <a:lnTo>
                    <a:pt x="2" y="216"/>
                  </a:lnTo>
                  <a:lnTo>
                    <a:pt x="0" y="200"/>
                  </a:lnTo>
                  <a:lnTo>
                    <a:pt x="2" y="184"/>
                  </a:lnTo>
                  <a:lnTo>
                    <a:pt x="8" y="168"/>
                  </a:lnTo>
                  <a:lnTo>
                    <a:pt x="16" y="152"/>
                  </a:lnTo>
                  <a:lnTo>
                    <a:pt x="16" y="152"/>
                  </a:lnTo>
                  <a:lnTo>
                    <a:pt x="16" y="152"/>
                  </a:lnTo>
                  <a:lnTo>
                    <a:pt x="100" y="36"/>
                  </a:lnTo>
                  <a:lnTo>
                    <a:pt x="100" y="36"/>
                  </a:lnTo>
                  <a:lnTo>
                    <a:pt x="110" y="22"/>
                  </a:lnTo>
                  <a:lnTo>
                    <a:pt x="124" y="12"/>
                  </a:lnTo>
                  <a:lnTo>
                    <a:pt x="138" y="4"/>
                  </a:lnTo>
                  <a:lnTo>
                    <a:pt x="154" y="0"/>
                  </a:lnTo>
                  <a:lnTo>
                    <a:pt x="154" y="0"/>
                  </a:lnTo>
                  <a:lnTo>
                    <a:pt x="172" y="0"/>
                  </a:lnTo>
                  <a:lnTo>
                    <a:pt x="188" y="2"/>
                  </a:lnTo>
                  <a:lnTo>
                    <a:pt x="204" y="6"/>
                  </a:lnTo>
                  <a:lnTo>
                    <a:pt x="219" y="14"/>
                  </a:lnTo>
                  <a:lnTo>
                    <a:pt x="219" y="14"/>
                  </a:lnTo>
                  <a:lnTo>
                    <a:pt x="231" y="26"/>
                  </a:lnTo>
                  <a:lnTo>
                    <a:pt x="241" y="40"/>
                  </a:lnTo>
                  <a:lnTo>
                    <a:pt x="249" y="54"/>
                  </a:lnTo>
                  <a:lnTo>
                    <a:pt x="253" y="70"/>
                  </a:lnTo>
                  <a:lnTo>
                    <a:pt x="253" y="70"/>
                  </a:lnTo>
                  <a:lnTo>
                    <a:pt x="255" y="86"/>
                  </a:lnTo>
                  <a:lnTo>
                    <a:pt x="253" y="104"/>
                  </a:lnTo>
                  <a:lnTo>
                    <a:pt x="247" y="120"/>
                  </a:lnTo>
                  <a:lnTo>
                    <a:pt x="239" y="134"/>
                  </a:lnTo>
                  <a:lnTo>
                    <a:pt x="154" y="252"/>
                  </a:lnTo>
                  <a:lnTo>
                    <a:pt x="154" y="252"/>
                  </a:lnTo>
                  <a:lnTo>
                    <a:pt x="148" y="260"/>
                  </a:lnTo>
                  <a:lnTo>
                    <a:pt x="140" y="268"/>
                  </a:lnTo>
                  <a:lnTo>
                    <a:pt x="132" y="274"/>
                  </a:lnTo>
                  <a:lnTo>
                    <a:pt x="124" y="278"/>
                  </a:lnTo>
                  <a:lnTo>
                    <a:pt x="104" y="286"/>
                  </a:lnTo>
                  <a:lnTo>
                    <a:pt x="86" y="288"/>
                  </a:lnTo>
                  <a:lnTo>
                    <a:pt x="86" y="288"/>
                  </a:lnTo>
                  <a:close/>
                  <a:moveTo>
                    <a:pt x="46" y="174"/>
                  </a:moveTo>
                  <a:lnTo>
                    <a:pt x="46" y="174"/>
                  </a:lnTo>
                  <a:lnTo>
                    <a:pt x="42" y="182"/>
                  </a:lnTo>
                  <a:lnTo>
                    <a:pt x="38" y="192"/>
                  </a:lnTo>
                  <a:lnTo>
                    <a:pt x="38" y="202"/>
                  </a:lnTo>
                  <a:lnTo>
                    <a:pt x="38" y="210"/>
                  </a:lnTo>
                  <a:lnTo>
                    <a:pt x="40" y="220"/>
                  </a:lnTo>
                  <a:lnTo>
                    <a:pt x="44" y="228"/>
                  </a:lnTo>
                  <a:lnTo>
                    <a:pt x="50" y="236"/>
                  </a:lnTo>
                  <a:lnTo>
                    <a:pt x="58" y="242"/>
                  </a:lnTo>
                  <a:lnTo>
                    <a:pt x="58" y="242"/>
                  </a:lnTo>
                  <a:lnTo>
                    <a:pt x="66" y="246"/>
                  </a:lnTo>
                  <a:lnTo>
                    <a:pt x="74" y="250"/>
                  </a:lnTo>
                  <a:lnTo>
                    <a:pt x="84" y="250"/>
                  </a:lnTo>
                  <a:lnTo>
                    <a:pt x="94" y="250"/>
                  </a:lnTo>
                  <a:lnTo>
                    <a:pt x="102" y="248"/>
                  </a:lnTo>
                  <a:lnTo>
                    <a:pt x="110" y="242"/>
                  </a:lnTo>
                  <a:lnTo>
                    <a:pt x="118" y="238"/>
                  </a:lnTo>
                  <a:lnTo>
                    <a:pt x="124" y="230"/>
                  </a:lnTo>
                  <a:lnTo>
                    <a:pt x="208" y="112"/>
                  </a:lnTo>
                  <a:lnTo>
                    <a:pt x="208" y="112"/>
                  </a:lnTo>
                  <a:lnTo>
                    <a:pt x="212" y="104"/>
                  </a:lnTo>
                  <a:lnTo>
                    <a:pt x="217" y="96"/>
                  </a:lnTo>
                  <a:lnTo>
                    <a:pt x="217" y="86"/>
                  </a:lnTo>
                  <a:lnTo>
                    <a:pt x="217" y="76"/>
                  </a:lnTo>
                  <a:lnTo>
                    <a:pt x="217" y="76"/>
                  </a:lnTo>
                  <a:lnTo>
                    <a:pt x="214" y="68"/>
                  </a:lnTo>
                  <a:lnTo>
                    <a:pt x="210" y="58"/>
                  </a:lnTo>
                  <a:lnTo>
                    <a:pt x="204" y="52"/>
                  </a:lnTo>
                  <a:lnTo>
                    <a:pt x="196" y="46"/>
                  </a:lnTo>
                  <a:lnTo>
                    <a:pt x="196" y="46"/>
                  </a:lnTo>
                  <a:lnTo>
                    <a:pt x="188" y="40"/>
                  </a:lnTo>
                  <a:lnTo>
                    <a:pt x="180" y="38"/>
                  </a:lnTo>
                  <a:lnTo>
                    <a:pt x="170" y="36"/>
                  </a:lnTo>
                  <a:lnTo>
                    <a:pt x="160" y="38"/>
                  </a:lnTo>
                  <a:lnTo>
                    <a:pt x="160" y="38"/>
                  </a:lnTo>
                  <a:lnTo>
                    <a:pt x="152" y="40"/>
                  </a:lnTo>
                  <a:lnTo>
                    <a:pt x="144" y="44"/>
                  </a:lnTo>
                  <a:lnTo>
                    <a:pt x="136" y="50"/>
                  </a:lnTo>
                  <a:lnTo>
                    <a:pt x="130" y="56"/>
                  </a:lnTo>
                  <a:lnTo>
                    <a:pt x="46"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90" name="Freeform 21">
              <a:extLst>
                <a:ext uri="{FF2B5EF4-FFF2-40B4-BE49-F238E27FC236}">
                  <a16:creationId xmlns:a16="http://schemas.microsoft.com/office/drawing/2014/main" id="{1EF1664A-AE2E-4196-9645-D0DB2561B1FE}"/>
                </a:ext>
              </a:extLst>
            </p:cNvPr>
            <p:cNvSpPr>
              <a:spLocks noEditPoints="1"/>
            </p:cNvSpPr>
            <p:nvPr/>
          </p:nvSpPr>
          <p:spPr bwMode="auto">
            <a:xfrm>
              <a:off x="-191" y="1444"/>
              <a:ext cx="207" cy="232"/>
            </a:xfrm>
            <a:custGeom>
              <a:avLst/>
              <a:gdLst>
                <a:gd name="T0" fmla="*/ 70 w 207"/>
                <a:gd name="T1" fmla="*/ 232 h 232"/>
                <a:gd name="T2" fmla="*/ 50 w 207"/>
                <a:gd name="T3" fmla="*/ 230 h 232"/>
                <a:gd name="T4" fmla="*/ 30 w 207"/>
                <a:gd name="T5" fmla="*/ 220 h 232"/>
                <a:gd name="T6" fmla="*/ 18 w 207"/>
                <a:gd name="T7" fmla="*/ 210 h 232"/>
                <a:gd name="T8" fmla="*/ 4 w 207"/>
                <a:gd name="T9" fmla="*/ 188 h 232"/>
                <a:gd name="T10" fmla="*/ 0 w 207"/>
                <a:gd name="T11" fmla="*/ 162 h 232"/>
                <a:gd name="T12" fmla="*/ 4 w 207"/>
                <a:gd name="T13" fmla="*/ 138 h 232"/>
                <a:gd name="T14" fmla="*/ 10 w 207"/>
                <a:gd name="T15" fmla="*/ 126 h 232"/>
                <a:gd name="T16" fmla="*/ 82 w 207"/>
                <a:gd name="T17" fmla="*/ 26 h 232"/>
                <a:gd name="T18" fmla="*/ 100 w 207"/>
                <a:gd name="T19" fmla="*/ 8 h 232"/>
                <a:gd name="T20" fmla="*/ 127 w 207"/>
                <a:gd name="T21" fmla="*/ 0 h 232"/>
                <a:gd name="T22" fmla="*/ 139 w 207"/>
                <a:gd name="T23" fmla="*/ 0 h 232"/>
                <a:gd name="T24" fmla="*/ 165 w 207"/>
                <a:gd name="T25" fmla="*/ 6 h 232"/>
                <a:gd name="T26" fmla="*/ 177 w 207"/>
                <a:gd name="T27" fmla="*/ 12 h 232"/>
                <a:gd name="T28" fmla="*/ 195 w 207"/>
                <a:gd name="T29" fmla="*/ 32 h 232"/>
                <a:gd name="T30" fmla="*/ 205 w 207"/>
                <a:gd name="T31" fmla="*/ 56 h 232"/>
                <a:gd name="T32" fmla="*/ 205 w 207"/>
                <a:gd name="T33" fmla="*/ 82 h 232"/>
                <a:gd name="T34" fmla="*/ 195 w 207"/>
                <a:gd name="T35" fmla="*/ 106 h 232"/>
                <a:gd name="T36" fmla="*/ 123 w 207"/>
                <a:gd name="T37" fmla="*/ 206 h 232"/>
                <a:gd name="T38" fmla="*/ 100 w 207"/>
                <a:gd name="T39" fmla="*/ 226 h 232"/>
                <a:gd name="T40" fmla="*/ 70 w 207"/>
                <a:gd name="T41" fmla="*/ 232 h 232"/>
                <a:gd name="T42" fmla="*/ 42 w 207"/>
                <a:gd name="T43" fmla="*/ 148 h 232"/>
                <a:gd name="T44" fmla="*/ 38 w 207"/>
                <a:gd name="T45" fmla="*/ 154 h 232"/>
                <a:gd name="T46" fmla="*/ 38 w 207"/>
                <a:gd name="T47" fmla="*/ 170 h 232"/>
                <a:gd name="T48" fmla="*/ 50 w 207"/>
                <a:gd name="T49" fmla="*/ 188 h 232"/>
                <a:gd name="T50" fmla="*/ 62 w 207"/>
                <a:gd name="T51" fmla="*/ 194 h 232"/>
                <a:gd name="T52" fmla="*/ 84 w 207"/>
                <a:gd name="T53" fmla="*/ 192 h 232"/>
                <a:gd name="T54" fmla="*/ 92 w 207"/>
                <a:gd name="T55" fmla="*/ 184 h 232"/>
                <a:gd name="T56" fmla="*/ 165 w 207"/>
                <a:gd name="T57" fmla="*/ 84 h 232"/>
                <a:gd name="T58" fmla="*/ 169 w 207"/>
                <a:gd name="T59" fmla="*/ 74 h 232"/>
                <a:gd name="T60" fmla="*/ 163 w 207"/>
                <a:gd name="T61" fmla="*/ 52 h 232"/>
                <a:gd name="T62" fmla="*/ 155 w 207"/>
                <a:gd name="T63" fmla="*/ 44 h 232"/>
                <a:gd name="T64" fmla="*/ 131 w 207"/>
                <a:gd name="T65" fmla="*/ 38 h 232"/>
                <a:gd name="T66" fmla="*/ 121 w 207"/>
                <a:gd name="T67" fmla="*/ 40 h 232"/>
                <a:gd name="T68" fmla="*/ 42 w 207"/>
                <a:gd name="T69" fmla="*/ 14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7" h="232">
                  <a:moveTo>
                    <a:pt x="70" y="232"/>
                  </a:moveTo>
                  <a:lnTo>
                    <a:pt x="70" y="232"/>
                  </a:lnTo>
                  <a:lnTo>
                    <a:pt x="60" y="232"/>
                  </a:lnTo>
                  <a:lnTo>
                    <a:pt x="50" y="230"/>
                  </a:lnTo>
                  <a:lnTo>
                    <a:pt x="38" y="224"/>
                  </a:lnTo>
                  <a:lnTo>
                    <a:pt x="30" y="220"/>
                  </a:lnTo>
                  <a:lnTo>
                    <a:pt x="30" y="220"/>
                  </a:lnTo>
                  <a:lnTo>
                    <a:pt x="18" y="210"/>
                  </a:lnTo>
                  <a:lnTo>
                    <a:pt x="10" y="200"/>
                  </a:lnTo>
                  <a:lnTo>
                    <a:pt x="4" y="188"/>
                  </a:lnTo>
                  <a:lnTo>
                    <a:pt x="0" y="176"/>
                  </a:lnTo>
                  <a:lnTo>
                    <a:pt x="0" y="162"/>
                  </a:lnTo>
                  <a:lnTo>
                    <a:pt x="0" y="150"/>
                  </a:lnTo>
                  <a:lnTo>
                    <a:pt x="4" y="138"/>
                  </a:lnTo>
                  <a:lnTo>
                    <a:pt x="10" y="126"/>
                  </a:lnTo>
                  <a:lnTo>
                    <a:pt x="10" y="126"/>
                  </a:lnTo>
                  <a:lnTo>
                    <a:pt x="82" y="26"/>
                  </a:lnTo>
                  <a:lnTo>
                    <a:pt x="82" y="26"/>
                  </a:lnTo>
                  <a:lnTo>
                    <a:pt x="90" y="16"/>
                  </a:lnTo>
                  <a:lnTo>
                    <a:pt x="100" y="8"/>
                  </a:lnTo>
                  <a:lnTo>
                    <a:pt x="112" y="4"/>
                  </a:lnTo>
                  <a:lnTo>
                    <a:pt x="127" y="0"/>
                  </a:lnTo>
                  <a:lnTo>
                    <a:pt x="127" y="0"/>
                  </a:lnTo>
                  <a:lnTo>
                    <a:pt x="139" y="0"/>
                  </a:lnTo>
                  <a:lnTo>
                    <a:pt x="153" y="2"/>
                  </a:lnTo>
                  <a:lnTo>
                    <a:pt x="165" y="6"/>
                  </a:lnTo>
                  <a:lnTo>
                    <a:pt x="177" y="12"/>
                  </a:lnTo>
                  <a:lnTo>
                    <a:pt x="177" y="12"/>
                  </a:lnTo>
                  <a:lnTo>
                    <a:pt x="187" y="22"/>
                  </a:lnTo>
                  <a:lnTo>
                    <a:pt x="195" y="32"/>
                  </a:lnTo>
                  <a:lnTo>
                    <a:pt x="201" y="44"/>
                  </a:lnTo>
                  <a:lnTo>
                    <a:pt x="205" y="56"/>
                  </a:lnTo>
                  <a:lnTo>
                    <a:pt x="207" y="70"/>
                  </a:lnTo>
                  <a:lnTo>
                    <a:pt x="205" y="82"/>
                  </a:lnTo>
                  <a:lnTo>
                    <a:pt x="201" y="94"/>
                  </a:lnTo>
                  <a:lnTo>
                    <a:pt x="195" y="106"/>
                  </a:lnTo>
                  <a:lnTo>
                    <a:pt x="123" y="206"/>
                  </a:lnTo>
                  <a:lnTo>
                    <a:pt x="123" y="206"/>
                  </a:lnTo>
                  <a:lnTo>
                    <a:pt x="112" y="218"/>
                  </a:lnTo>
                  <a:lnTo>
                    <a:pt x="100" y="226"/>
                  </a:lnTo>
                  <a:lnTo>
                    <a:pt x="86" y="230"/>
                  </a:lnTo>
                  <a:lnTo>
                    <a:pt x="70" y="232"/>
                  </a:lnTo>
                  <a:lnTo>
                    <a:pt x="70" y="232"/>
                  </a:lnTo>
                  <a:close/>
                  <a:moveTo>
                    <a:pt x="42" y="148"/>
                  </a:moveTo>
                  <a:lnTo>
                    <a:pt x="42" y="148"/>
                  </a:lnTo>
                  <a:lnTo>
                    <a:pt x="38" y="154"/>
                  </a:lnTo>
                  <a:lnTo>
                    <a:pt x="36" y="158"/>
                  </a:lnTo>
                  <a:lnTo>
                    <a:pt x="38" y="170"/>
                  </a:lnTo>
                  <a:lnTo>
                    <a:pt x="42" y="180"/>
                  </a:lnTo>
                  <a:lnTo>
                    <a:pt x="50" y="188"/>
                  </a:lnTo>
                  <a:lnTo>
                    <a:pt x="50" y="188"/>
                  </a:lnTo>
                  <a:lnTo>
                    <a:pt x="62" y="194"/>
                  </a:lnTo>
                  <a:lnTo>
                    <a:pt x="74" y="194"/>
                  </a:lnTo>
                  <a:lnTo>
                    <a:pt x="84" y="192"/>
                  </a:lnTo>
                  <a:lnTo>
                    <a:pt x="88" y="188"/>
                  </a:lnTo>
                  <a:lnTo>
                    <a:pt x="92" y="184"/>
                  </a:lnTo>
                  <a:lnTo>
                    <a:pt x="165" y="84"/>
                  </a:lnTo>
                  <a:lnTo>
                    <a:pt x="165" y="84"/>
                  </a:lnTo>
                  <a:lnTo>
                    <a:pt x="167" y="80"/>
                  </a:lnTo>
                  <a:lnTo>
                    <a:pt x="169" y="74"/>
                  </a:lnTo>
                  <a:lnTo>
                    <a:pt x="167" y="62"/>
                  </a:lnTo>
                  <a:lnTo>
                    <a:pt x="163" y="52"/>
                  </a:lnTo>
                  <a:lnTo>
                    <a:pt x="155" y="44"/>
                  </a:lnTo>
                  <a:lnTo>
                    <a:pt x="155" y="44"/>
                  </a:lnTo>
                  <a:lnTo>
                    <a:pt x="143" y="38"/>
                  </a:lnTo>
                  <a:lnTo>
                    <a:pt x="131" y="38"/>
                  </a:lnTo>
                  <a:lnTo>
                    <a:pt x="131" y="38"/>
                  </a:lnTo>
                  <a:lnTo>
                    <a:pt x="121" y="40"/>
                  </a:lnTo>
                  <a:lnTo>
                    <a:pt x="112" y="48"/>
                  </a:lnTo>
                  <a:lnTo>
                    <a:pt x="42"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91" name="Freeform 22">
              <a:extLst>
                <a:ext uri="{FF2B5EF4-FFF2-40B4-BE49-F238E27FC236}">
                  <a16:creationId xmlns:a16="http://schemas.microsoft.com/office/drawing/2014/main" id="{62F65DA6-B87C-4E6C-9C40-1EC0C2E5BAC6}"/>
                </a:ext>
              </a:extLst>
            </p:cNvPr>
            <p:cNvSpPr>
              <a:spLocks/>
            </p:cNvSpPr>
            <p:nvPr/>
          </p:nvSpPr>
          <p:spPr bwMode="auto">
            <a:xfrm>
              <a:off x="-749" y="874"/>
              <a:ext cx="168" cy="522"/>
            </a:xfrm>
            <a:custGeom>
              <a:avLst/>
              <a:gdLst>
                <a:gd name="T0" fmla="*/ 150 w 168"/>
                <a:gd name="T1" fmla="*/ 522 h 522"/>
                <a:gd name="T2" fmla="*/ 0 w 168"/>
                <a:gd name="T3" fmla="*/ 522 h 522"/>
                <a:gd name="T4" fmla="*/ 0 w 168"/>
                <a:gd name="T5" fmla="*/ 486 h 522"/>
                <a:gd name="T6" fmla="*/ 130 w 168"/>
                <a:gd name="T7" fmla="*/ 486 h 522"/>
                <a:gd name="T8" fmla="*/ 130 w 168"/>
                <a:gd name="T9" fmla="*/ 38 h 522"/>
                <a:gd name="T10" fmla="*/ 0 w 168"/>
                <a:gd name="T11" fmla="*/ 38 h 522"/>
                <a:gd name="T12" fmla="*/ 0 w 168"/>
                <a:gd name="T13" fmla="*/ 0 h 522"/>
                <a:gd name="T14" fmla="*/ 150 w 168"/>
                <a:gd name="T15" fmla="*/ 0 h 522"/>
                <a:gd name="T16" fmla="*/ 150 w 168"/>
                <a:gd name="T17" fmla="*/ 0 h 522"/>
                <a:gd name="T18" fmla="*/ 156 w 168"/>
                <a:gd name="T19" fmla="*/ 2 h 522"/>
                <a:gd name="T20" fmla="*/ 162 w 168"/>
                <a:gd name="T21" fmla="*/ 6 h 522"/>
                <a:gd name="T22" fmla="*/ 166 w 168"/>
                <a:gd name="T23" fmla="*/ 12 h 522"/>
                <a:gd name="T24" fmla="*/ 168 w 168"/>
                <a:gd name="T25" fmla="*/ 20 h 522"/>
                <a:gd name="T26" fmla="*/ 168 w 168"/>
                <a:gd name="T27" fmla="*/ 504 h 522"/>
                <a:gd name="T28" fmla="*/ 168 w 168"/>
                <a:gd name="T29" fmla="*/ 504 h 522"/>
                <a:gd name="T30" fmla="*/ 166 w 168"/>
                <a:gd name="T31" fmla="*/ 510 h 522"/>
                <a:gd name="T32" fmla="*/ 162 w 168"/>
                <a:gd name="T33" fmla="*/ 516 h 522"/>
                <a:gd name="T34" fmla="*/ 156 w 168"/>
                <a:gd name="T35" fmla="*/ 520 h 522"/>
                <a:gd name="T36" fmla="*/ 150 w 168"/>
                <a:gd name="T37" fmla="*/ 522 h 522"/>
                <a:gd name="T38" fmla="*/ 150 w 168"/>
                <a:gd name="T39"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 h="522">
                  <a:moveTo>
                    <a:pt x="150" y="522"/>
                  </a:moveTo>
                  <a:lnTo>
                    <a:pt x="0" y="522"/>
                  </a:lnTo>
                  <a:lnTo>
                    <a:pt x="0" y="486"/>
                  </a:lnTo>
                  <a:lnTo>
                    <a:pt x="130" y="486"/>
                  </a:lnTo>
                  <a:lnTo>
                    <a:pt x="130" y="38"/>
                  </a:lnTo>
                  <a:lnTo>
                    <a:pt x="0" y="38"/>
                  </a:lnTo>
                  <a:lnTo>
                    <a:pt x="0" y="0"/>
                  </a:lnTo>
                  <a:lnTo>
                    <a:pt x="150" y="0"/>
                  </a:lnTo>
                  <a:lnTo>
                    <a:pt x="150" y="0"/>
                  </a:lnTo>
                  <a:lnTo>
                    <a:pt x="156" y="2"/>
                  </a:lnTo>
                  <a:lnTo>
                    <a:pt x="162" y="6"/>
                  </a:lnTo>
                  <a:lnTo>
                    <a:pt x="166" y="12"/>
                  </a:lnTo>
                  <a:lnTo>
                    <a:pt x="168" y="20"/>
                  </a:lnTo>
                  <a:lnTo>
                    <a:pt x="168" y="504"/>
                  </a:lnTo>
                  <a:lnTo>
                    <a:pt x="168" y="504"/>
                  </a:lnTo>
                  <a:lnTo>
                    <a:pt x="166" y="510"/>
                  </a:lnTo>
                  <a:lnTo>
                    <a:pt x="162" y="516"/>
                  </a:lnTo>
                  <a:lnTo>
                    <a:pt x="156" y="520"/>
                  </a:lnTo>
                  <a:lnTo>
                    <a:pt x="150" y="522"/>
                  </a:lnTo>
                  <a:lnTo>
                    <a:pt x="150" y="5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92" name="Freeform 23">
              <a:extLst>
                <a:ext uri="{FF2B5EF4-FFF2-40B4-BE49-F238E27FC236}">
                  <a16:creationId xmlns:a16="http://schemas.microsoft.com/office/drawing/2014/main" id="{32B5B479-A3B7-4DE7-A95A-E6EC354C5005}"/>
                </a:ext>
              </a:extLst>
            </p:cNvPr>
            <p:cNvSpPr>
              <a:spLocks/>
            </p:cNvSpPr>
            <p:nvPr/>
          </p:nvSpPr>
          <p:spPr bwMode="auto">
            <a:xfrm>
              <a:off x="428" y="986"/>
              <a:ext cx="168" cy="522"/>
            </a:xfrm>
            <a:custGeom>
              <a:avLst/>
              <a:gdLst>
                <a:gd name="T0" fmla="*/ 168 w 168"/>
                <a:gd name="T1" fmla="*/ 522 h 522"/>
                <a:gd name="T2" fmla="*/ 18 w 168"/>
                <a:gd name="T3" fmla="*/ 522 h 522"/>
                <a:gd name="T4" fmla="*/ 18 w 168"/>
                <a:gd name="T5" fmla="*/ 522 h 522"/>
                <a:gd name="T6" fmla="*/ 12 w 168"/>
                <a:gd name="T7" fmla="*/ 520 h 522"/>
                <a:gd name="T8" fmla="*/ 6 w 168"/>
                <a:gd name="T9" fmla="*/ 516 h 522"/>
                <a:gd name="T10" fmla="*/ 2 w 168"/>
                <a:gd name="T11" fmla="*/ 510 h 522"/>
                <a:gd name="T12" fmla="*/ 0 w 168"/>
                <a:gd name="T13" fmla="*/ 502 h 522"/>
                <a:gd name="T14" fmla="*/ 0 w 168"/>
                <a:gd name="T15" fmla="*/ 18 h 522"/>
                <a:gd name="T16" fmla="*/ 0 w 168"/>
                <a:gd name="T17" fmla="*/ 18 h 522"/>
                <a:gd name="T18" fmla="*/ 2 w 168"/>
                <a:gd name="T19" fmla="*/ 12 h 522"/>
                <a:gd name="T20" fmla="*/ 6 w 168"/>
                <a:gd name="T21" fmla="*/ 6 h 522"/>
                <a:gd name="T22" fmla="*/ 12 w 168"/>
                <a:gd name="T23" fmla="*/ 2 h 522"/>
                <a:gd name="T24" fmla="*/ 18 w 168"/>
                <a:gd name="T25" fmla="*/ 0 h 522"/>
                <a:gd name="T26" fmla="*/ 168 w 168"/>
                <a:gd name="T27" fmla="*/ 0 h 522"/>
                <a:gd name="T28" fmla="*/ 168 w 168"/>
                <a:gd name="T29" fmla="*/ 38 h 522"/>
                <a:gd name="T30" fmla="*/ 38 w 168"/>
                <a:gd name="T31" fmla="*/ 38 h 522"/>
                <a:gd name="T32" fmla="*/ 38 w 168"/>
                <a:gd name="T33" fmla="*/ 484 h 522"/>
                <a:gd name="T34" fmla="*/ 168 w 168"/>
                <a:gd name="T35" fmla="*/ 484 h 522"/>
                <a:gd name="T36" fmla="*/ 168 w 168"/>
                <a:gd name="T37"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522">
                  <a:moveTo>
                    <a:pt x="168" y="522"/>
                  </a:moveTo>
                  <a:lnTo>
                    <a:pt x="18" y="522"/>
                  </a:lnTo>
                  <a:lnTo>
                    <a:pt x="18" y="522"/>
                  </a:lnTo>
                  <a:lnTo>
                    <a:pt x="12" y="520"/>
                  </a:lnTo>
                  <a:lnTo>
                    <a:pt x="6" y="516"/>
                  </a:lnTo>
                  <a:lnTo>
                    <a:pt x="2" y="510"/>
                  </a:lnTo>
                  <a:lnTo>
                    <a:pt x="0" y="502"/>
                  </a:lnTo>
                  <a:lnTo>
                    <a:pt x="0" y="18"/>
                  </a:lnTo>
                  <a:lnTo>
                    <a:pt x="0" y="18"/>
                  </a:lnTo>
                  <a:lnTo>
                    <a:pt x="2" y="12"/>
                  </a:lnTo>
                  <a:lnTo>
                    <a:pt x="6" y="6"/>
                  </a:lnTo>
                  <a:lnTo>
                    <a:pt x="12" y="2"/>
                  </a:lnTo>
                  <a:lnTo>
                    <a:pt x="18" y="0"/>
                  </a:lnTo>
                  <a:lnTo>
                    <a:pt x="168" y="0"/>
                  </a:lnTo>
                  <a:lnTo>
                    <a:pt x="168" y="38"/>
                  </a:lnTo>
                  <a:lnTo>
                    <a:pt x="38" y="38"/>
                  </a:lnTo>
                  <a:lnTo>
                    <a:pt x="38" y="484"/>
                  </a:lnTo>
                  <a:lnTo>
                    <a:pt x="168" y="484"/>
                  </a:lnTo>
                  <a:lnTo>
                    <a:pt x="168" y="5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93" name="Freeform 24">
              <a:extLst>
                <a:ext uri="{FF2B5EF4-FFF2-40B4-BE49-F238E27FC236}">
                  <a16:creationId xmlns:a16="http://schemas.microsoft.com/office/drawing/2014/main" id="{070ED8FC-BED9-4942-8898-1A3FA20AE1EF}"/>
                </a:ext>
              </a:extLst>
            </p:cNvPr>
            <p:cNvSpPr>
              <a:spLocks/>
            </p:cNvSpPr>
            <p:nvPr/>
          </p:nvSpPr>
          <p:spPr bwMode="auto">
            <a:xfrm>
              <a:off x="-691" y="1528"/>
              <a:ext cx="753" cy="506"/>
            </a:xfrm>
            <a:custGeom>
              <a:avLst/>
              <a:gdLst>
                <a:gd name="T0" fmla="*/ 414 w 753"/>
                <a:gd name="T1" fmla="*/ 506 h 506"/>
                <a:gd name="T2" fmla="*/ 396 w 753"/>
                <a:gd name="T3" fmla="*/ 488 h 506"/>
                <a:gd name="T4" fmla="*/ 400 w 753"/>
                <a:gd name="T5" fmla="*/ 470 h 506"/>
                <a:gd name="T6" fmla="*/ 420 w 753"/>
                <a:gd name="T7" fmla="*/ 426 h 506"/>
                <a:gd name="T8" fmla="*/ 402 w 753"/>
                <a:gd name="T9" fmla="*/ 396 h 506"/>
                <a:gd name="T10" fmla="*/ 374 w 753"/>
                <a:gd name="T11" fmla="*/ 388 h 506"/>
                <a:gd name="T12" fmla="*/ 348 w 753"/>
                <a:gd name="T13" fmla="*/ 396 h 506"/>
                <a:gd name="T14" fmla="*/ 332 w 753"/>
                <a:gd name="T15" fmla="*/ 420 h 506"/>
                <a:gd name="T16" fmla="*/ 344 w 753"/>
                <a:gd name="T17" fmla="*/ 462 h 506"/>
                <a:gd name="T18" fmla="*/ 356 w 753"/>
                <a:gd name="T19" fmla="*/ 486 h 506"/>
                <a:gd name="T20" fmla="*/ 344 w 753"/>
                <a:gd name="T21" fmla="*/ 504 h 506"/>
                <a:gd name="T22" fmla="*/ 138 w 753"/>
                <a:gd name="T23" fmla="*/ 506 h 506"/>
                <a:gd name="T24" fmla="*/ 120 w 753"/>
                <a:gd name="T25" fmla="*/ 320 h 506"/>
                <a:gd name="T26" fmla="*/ 76 w 753"/>
                <a:gd name="T27" fmla="*/ 332 h 506"/>
                <a:gd name="T28" fmla="*/ 46 w 753"/>
                <a:gd name="T29" fmla="*/ 326 h 506"/>
                <a:gd name="T30" fmla="*/ 2 w 753"/>
                <a:gd name="T31" fmla="*/ 268 h 506"/>
                <a:gd name="T32" fmla="*/ 6 w 753"/>
                <a:gd name="T33" fmla="*/ 216 h 506"/>
                <a:gd name="T34" fmla="*/ 60 w 753"/>
                <a:gd name="T35" fmla="*/ 168 h 506"/>
                <a:gd name="T36" fmla="*/ 108 w 753"/>
                <a:gd name="T37" fmla="*/ 174 h 506"/>
                <a:gd name="T38" fmla="*/ 156 w 753"/>
                <a:gd name="T39" fmla="*/ 210 h 506"/>
                <a:gd name="T40" fmla="*/ 138 w 753"/>
                <a:gd name="T41" fmla="*/ 230 h 506"/>
                <a:gd name="T42" fmla="*/ 118 w 753"/>
                <a:gd name="T43" fmla="*/ 224 h 506"/>
                <a:gd name="T44" fmla="*/ 74 w 753"/>
                <a:gd name="T45" fmla="*/ 204 h 506"/>
                <a:gd name="T46" fmla="*/ 54 w 753"/>
                <a:gd name="T47" fmla="*/ 212 h 506"/>
                <a:gd name="T48" fmla="*/ 36 w 753"/>
                <a:gd name="T49" fmla="*/ 248 h 506"/>
                <a:gd name="T50" fmla="*/ 44 w 753"/>
                <a:gd name="T51" fmla="*/ 276 h 506"/>
                <a:gd name="T52" fmla="*/ 76 w 753"/>
                <a:gd name="T53" fmla="*/ 294 h 506"/>
                <a:gd name="T54" fmla="*/ 98 w 753"/>
                <a:gd name="T55" fmla="*/ 290 h 506"/>
                <a:gd name="T56" fmla="*/ 132 w 753"/>
                <a:gd name="T57" fmla="*/ 268 h 506"/>
                <a:gd name="T58" fmla="*/ 152 w 753"/>
                <a:gd name="T59" fmla="*/ 274 h 506"/>
                <a:gd name="T60" fmla="*/ 304 w 753"/>
                <a:gd name="T61" fmla="*/ 468 h 506"/>
                <a:gd name="T62" fmla="*/ 294 w 753"/>
                <a:gd name="T63" fmla="*/ 426 h 506"/>
                <a:gd name="T64" fmla="*/ 316 w 753"/>
                <a:gd name="T65" fmla="*/ 374 h 506"/>
                <a:gd name="T66" fmla="*/ 374 w 753"/>
                <a:gd name="T67" fmla="*/ 350 h 506"/>
                <a:gd name="T68" fmla="*/ 408 w 753"/>
                <a:gd name="T69" fmla="*/ 358 h 506"/>
                <a:gd name="T70" fmla="*/ 456 w 753"/>
                <a:gd name="T71" fmla="*/ 412 h 506"/>
                <a:gd name="T72" fmla="*/ 452 w 753"/>
                <a:gd name="T73" fmla="*/ 458 h 506"/>
                <a:gd name="T74" fmla="*/ 596 w 753"/>
                <a:gd name="T75" fmla="*/ 280 h 506"/>
                <a:gd name="T76" fmla="*/ 621 w 753"/>
                <a:gd name="T77" fmla="*/ 270 h 506"/>
                <a:gd name="T78" fmla="*/ 641 w 753"/>
                <a:gd name="T79" fmla="*/ 282 h 506"/>
                <a:gd name="T80" fmla="*/ 683 w 753"/>
                <a:gd name="T81" fmla="*/ 296 h 506"/>
                <a:gd name="T82" fmla="*/ 711 w 753"/>
                <a:gd name="T83" fmla="*/ 272 h 506"/>
                <a:gd name="T84" fmla="*/ 713 w 753"/>
                <a:gd name="T85" fmla="*/ 242 h 506"/>
                <a:gd name="T86" fmla="*/ 693 w 753"/>
                <a:gd name="T87" fmla="*/ 210 h 506"/>
                <a:gd name="T88" fmla="*/ 657 w 753"/>
                <a:gd name="T89" fmla="*/ 210 h 506"/>
                <a:gd name="T90" fmla="*/ 621 w 753"/>
                <a:gd name="T91" fmla="*/ 230 h 506"/>
                <a:gd name="T92" fmla="*/ 606 w 753"/>
                <a:gd name="T93" fmla="*/ 228 h 506"/>
                <a:gd name="T94" fmla="*/ 633 w 753"/>
                <a:gd name="T95" fmla="*/ 162 h 506"/>
                <a:gd name="T96" fmla="*/ 667 w 753"/>
                <a:gd name="T97" fmla="*/ 170 h 506"/>
                <a:gd name="T98" fmla="*/ 719 w 753"/>
                <a:gd name="T99" fmla="*/ 184 h 506"/>
                <a:gd name="T100" fmla="*/ 753 w 753"/>
                <a:gd name="T101" fmla="*/ 252 h 506"/>
                <a:gd name="T102" fmla="*/ 737 w 753"/>
                <a:gd name="T103" fmla="*/ 300 h 506"/>
                <a:gd name="T104" fmla="*/ 673 w 753"/>
                <a:gd name="T105" fmla="*/ 334 h 506"/>
                <a:gd name="T106" fmla="*/ 633 w 753"/>
                <a:gd name="T107" fmla="*/ 322 h 506"/>
                <a:gd name="T108" fmla="*/ 629 w 753"/>
                <a:gd name="T109" fmla="*/ 50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3" h="506">
                  <a:moveTo>
                    <a:pt x="615" y="506"/>
                  </a:moveTo>
                  <a:lnTo>
                    <a:pt x="615" y="506"/>
                  </a:lnTo>
                  <a:lnTo>
                    <a:pt x="615" y="506"/>
                  </a:lnTo>
                  <a:lnTo>
                    <a:pt x="414" y="506"/>
                  </a:lnTo>
                  <a:lnTo>
                    <a:pt x="414" y="506"/>
                  </a:lnTo>
                  <a:lnTo>
                    <a:pt x="408" y="504"/>
                  </a:lnTo>
                  <a:lnTo>
                    <a:pt x="400" y="500"/>
                  </a:lnTo>
                  <a:lnTo>
                    <a:pt x="400" y="500"/>
                  </a:lnTo>
                  <a:lnTo>
                    <a:pt x="396" y="494"/>
                  </a:lnTo>
                  <a:lnTo>
                    <a:pt x="396" y="488"/>
                  </a:lnTo>
                  <a:lnTo>
                    <a:pt x="396" y="482"/>
                  </a:lnTo>
                  <a:lnTo>
                    <a:pt x="396" y="482"/>
                  </a:lnTo>
                  <a:lnTo>
                    <a:pt x="398" y="476"/>
                  </a:lnTo>
                  <a:lnTo>
                    <a:pt x="400" y="470"/>
                  </a:lnTo>
                  <a:lnTo>
                    <a:pt x="400" y="470"/>
                  </a:lnTo>
                  <a:lnTo>
                    <a:pt x="410" y="458"/>
                  </a:lnTo>
                  <a:lnTo>
                    <a:pt x="416" y="448"/>
                  </a:lnTo>
                  <a:lnTo>
                    <a:pt x="420" y="436"/>
                  </a:lnTo>
                  <a:lnTo>
                    <a:pt x="420" y="426"/>
                  </a:lnTo>
                  <a:lnTo>
                    <a:pt x="420" y="426"/>
                  </a:lnTo>
                  <a:lnTo>
                    <a:pt x="420" y="418"/>
                  </a:lnTo>
                  <a:lnTo>
                    <a:pt x="418" y="412"/>
                  </a:lnTo>
                  <a:lnTo>
                    <a:pt x="414" y="406"/>
                  </a:lnTo>
                  <a:lnTo>
                    <a:pt x="408" y="400"/>
                  </a:lnTo>
                  <a:lnTo>
                    <a:pt x="402" y="396"/>
                  </a:lnTo>
                  <a:lnTo>
                    <a:pt x="394" y="392"/>
                  </a:lnTo>
                  <a:lnTo>
                    <a:pt x="386" y="390"/>
                  </a:lnTo>
                  <a:lnTo>
                    <a:pt x="376" y="388"/>
                  </a:lnTo>
                  <a:lnTo>
                    <a:pt x="374" y="388"/>
                  </a:lnTo>
                  <a:lnTo>
                    <a:pt x="374" y="388"/>
                  </a:lnTo>
                  <a:lnTo>
                    <a:pt x="374" y="388"/>
                  </a:lnTo>
                  <a:lnTo>
                    <a:pt x="374" y="388"/>
                  </a:lnTo>
                  <a:lnTo>
                    <a:pt x="364" y="388"/>
                  </a:lnTo>
                  <a:lnTo>
                    <a:pt x="356" y="392"/>
                  </a:lnTo>
                  <a:lnTo>
                    <a:pt x="348" y="396"/>
                  </a:lnTo>
                  <a:lnTo>
                    <a:pt x="342" y="402"/>
                  </a:lnTo>
                  <a:lnTo>
                    <a:pt x="342" y="402"/>
                  </a:lnTo>
                  <a:lnTo>
                    <a:pt x="336" y="406"/>
                  </a:lnTo>
                  <a:lnTo>
                    <a:pt x="334" y="412"/>
                  </a:lnTo>
                  <a:lnTo>
                    <a:pt x="332" y="420"/>
                  </a:lnTo>
                  <a:lnTo>
                    <a:pt x="330" y="426"/>
                  </a:lnTo>
                  <a:lnTo>
                    <a:pt x="330" y="426"/>
                  </a:lnTo>
                  <a:lnTo>
                    <a:pt x="332" y="438"/>
                  </a:lnTo>
                  <a:lnTo>
                    <a:pt x="338" y="450"/>
                  </a:lnTo>
                  <a:lnTo>
                    <a:pt x="344" y="462"/>
                  </a:lnTo>
                  <a:lnTo>
                    <a:pt x="352" y="470"/>
                  </a:lnTo>
                  <a:lnTo>
                    <a:pt x="352" y="470"/>
                  </a:lnTo>
                  <a:lnTo>
                    <a:pt x="354" y="476"/>
                  </a:lnTo>
                  <a:lnTo>
                    <a:pt x="356" y="482"/>
                  </a:lnTo>
                  <a:lnTo>
                    <a:pt x="356" y="486"/>
                  </a:lnTo>
                  <a:lnTo>
                    <a:pt x="356" y="486"/>
                  </a:lnTo>
                  <a:lnTo>
                    <a:pt x="356" y="494"/>
                  </a:lnTo>
                  <a:lnTo>
                    <a:pt x="352" y="500"/>
                  </a:lnTo>
                  <a:lnTo>
                    <a:pt x="352" y="500"/>
                  </a:lnTo>
                  <a:lnTo>
                    <a:pt x="344" y="504"/>
                  </a:lnTo>
                  <a:lnTo>
                    <a:pt x="338" y="506"/>
                  </a:lnTo>
                  <a:lnTo>
                    <a:pt x="338" y="506"/>
                  </a:lnTo>
                  <a:lnTo>
                    <a:pt x="338" y="506"/>
                  </a:lnTo>
                  <a:lnTo>
                    <a:pt x="138" y="506"/>
                  </a:lnTo>
                  <a:lnTo>
                    <a:pt x="138" y="506"/>
                  </a:lnTo>
                  <a:lnTo>
                    <a:pt x="132" y="504"/>
                  </a:lnTo>
                  <a:lnTo>
                    <a:pt x="126" y="500"/>
                  </a:lnTo>
                  <a:lnTo>
                    <a:pt x="122" y="494"/>
                  </a:lnTo>
                  <a:lnTo>
                    <a:pt x="120" y="486"/>
                  </a:lnTo>
                  <a:lnTo>
                    <a:pt x="120" y="320"/>
                  </a:lnTo>
                  <a:lnTo>
                    <a:pt x="120" y="320"/>
                  </a:lnTo>
                  <a:lnTo>
                    <a:pt x="108" y="324"/>
                  </a:lnTo>
                  <a:lnTo>
                    <a:pt x="98" y="328"/>
                  </a:lnTo>
                  <a:lnTo>
                    <a:pt x="86" y="330"/>
                  </a:lnTo>
                  <a:lnTo>
                    <a:pt x="76" y="332"/>
                  </a:lnTo>
                  <a:lnTo>
                    <a:pt x="76" y="332"/>
                  </a:lnTo>
                  <a:lnTo>
                    <a:pt x="76" y="332"/>
                  </a:lnTo>
                  <a:lnTo>
                    <a:pt x="76" y="332"/>
                  </a:lnTo>
                  <a:lnTo>
                    <a:pt x="60" y="330"/>
                  </a:lnTo>
                  <a:lnTo>
                    <a:pt x="46" y="326"/>
                  </a:lnTo>
                  <a:lnTo>
                    <a:pt x="34" y="318"/>
                  </a:lnTo>
                  <a:lnTo>
                    <a:pt x="24" y="308"/>
                  </a:lnTo>
                  <a:lnTo>
                    <a:pt x="14" y="296"/>
                  </a:lnTo>
                  <a:lnTo>
                    <a:pt x="6" y="284"/>
                  </a:lnTo>
                  <a:lnTo>
                    <a:pt x="2" y="268"/>
                  </a:lnTo>
                  <a:lnTo>
                    <a:pt x="0" y="252"/>
                  </a:lnTo>
                  <a:lnTo>
                    <a:pt x="0" y="248"/>
                  </a:lnTo>
                  <a:lnTo>
                    <a:pt x="0" y="248"/>
                  </a:lnTo>
                  <a:lnTo>
                    <a:pt x="2" y="232"/>
                  </a:lnTo>
                  <a:lnTo>
                    <a:pt x="6" y="216"/>
                  </a:lnTo>
                  <a:lnTo>
                    <a:pt x="14" y="202"/>
                  </a:lnTo>
                  <a:lnTo>
                    <a:pt x="22" y="190"/>
                  </a:lnTo>
                  <a:lnTo>
                    <a:pt x="34" y="180"/>
                  </a:lnTo>
                  <a:lnTo>
                    <a:pt x="46" y="174"/>
                  </a:lnTo>
                  <a:lnTo>
                    <a:pt x="60" y="168"/>
                  </a:lnTo>
                  <a:lnTo>
                    <a:pt x="74" y="166"/>
                  </a:lnTo>
                  <a:lnTo>
                    <a:pt x="74" y="166"/>
                  </a:lnTo>
                  <a:lnTo>
                    <a:pt x="86" y="168"/>
                  </a:lnTo>
                  <a:lnTo>
                    <a:pt x="96" y="170"/>
                  </a:lnTo>
                  <a:lnTo>
                    <a:pt x="108" y="174"/>
                  </a:lnTo>
                  <a:lnTo>
                    <a:pt x="120" y="178"/>
                  </a:lnTo>
                  <a:lnTo>
                    <a:pt x="118" y="0"/>
                  </a:lnTo>
                  <a:lnTo>
                    <a:pt x="156" y="0"/>
                  </a:lnTo>
                  <a:lnTo>
                    <a:pt x="156" y="210"/>
                  </a:lnTo>
                  <a:lnTo>
                    <a:pt x="156" y="210"/>
                  </a:lnTo>
                  <a:lnTo>
                    <a:pt x="156" y="218"/>
                  </a:lnTo>
                  <a:lnTo>
                    <a:pt x="152" y="224"/>
                  </a:lnTo>
                  <a:lnTo>
                    <a:pt x="152" y="224"/>
                  </a:lnTo>
                  <a:lnTo>
                    <a:pt x="144" y="228"/>
                  </a:lnTo>
                  <a:lnTo>
                    <a:pt x="138" y="230"/>
                  </a:lnTo>
                  <a:lnTo>
                    <a:pt x="130" y="230"/>
                  </a:lnTo>
                  <a:lnTo>
                    <a:pt x="130" y="230"/>
                  </a:lnTo>
                  <a:lnTo>
                    <a:pt x="124" y="228"/>
                  </a:lnTo>
                  <a:lnTo>
                    <a:pt x="118" y="224"/>
                  </a:lnTo>
                  <a:lnTo>
                    <a:pt x="118" y="224"/>
                  </a:lnTo>
                  <a:lnTo>
                    <a:pt x="108" y="216"/>
                  </a:lnTo>
                  <a:lnTo>
                    <a:pt x="96" y="210"/>
                  </a:lnTo>
                  <a:lnTo>
                    <a:pt x="86" y="206"/>
                  </a:lnTo>
                  <a:lnTo>
                    <a:pt x="74" y="204"/>
                  </a:lnTo>
                  <a:lnTo>
                    <a:pt x="74" y="204"/>
                  </a:lnTo>
                  <a:lnTo>
                    <a:pt x="74" y="204"/>
                  </a:lnTo>
                  <a:lnTo>
                    <a:pt x="74" y="204"/>
                  </a:lnTo>
                  <a:lnTo>
                    <a:pt x="68" y="204"/>
                  </a:lnTo>
                  <a:lnTo>
                    <a:pt x="60" y="208"/>
                  </a:lnTo>
                  <a:lnTo>
                    <a:pt x="54" y="212"/>
                  </a:lnTo>
                  <a:lnTo>
                    <a:pt x="48" y="216"/>
                  </a:lnTo>
                  <a:lnTo>
                    <a:pt x="44" y="224"/>
                  </a:lnTo>
                  <a:lnTo>
                    <a:pt x="40" y="232"/>
                  </a:lnTo>
                  <a:lnTo>
                    <a:pt x="38" y="240"/>
                  </a:lnTo>
                  <a:lnTo>
                    <a:pt x="36" y="248"/>
                  </a:lnTo>
                  <a:lnTo>
                    <a:pt x="36" y="250"/>
                  </a:lnTo>
                  <a:lnTo>
                    <a:pt x="36" y="250"/>
                  </a:lnTo>
                  <a:lnTo>
                    <a:pt x="38" y="260"/>
                  </a:lnTo>
                  <a:lnTo>
                    <a:pt x="40" y="268"/>
                  </a:lnTo>
                  <a:lnTo>
                    <a:pt x="44" y="276"/>
                  </a:lnTo>
                  <a:lnTo>
                    <a:pt x="48" y="282"/>
                  </a:lnTo>
                  <a:lnTo>
                    <a:pt x="54" y="286"/>
                  </a:lnTo>
                  <a:lnTo>
                    <a:pt x="62" y="290"/>
                  </a:lnTo>
                  <a:lnTo>
                    <a:pt x="68" y="294"/>
                  </a:lnTo>
                  <a:lnTo>
                    <a:pt x="76" y="294"/>
                  </a:lnTo>
                  <a:lnTo>
                    <a:pt x="76" y="294"/>
                  </a:lnTo>
                  <a:lnTo>
                    <a:pt x="76" y="294"/>
                  </a:lnTo>
                  <a:lnTo>
                    <a:pt x="76" y="294"/>
                  </a:lnTo>
                  <a:lnTo>
                    <a:pt x="86" y="292"/>
                  </a:lnTo>
                  <a:lnTo>
                    <a:pt x="98" y="290"/>
                  </a:lnTo>
                  <a:lnTo>
                    <a:pt x="108" y="282"/>
                  </a:lnTo>
                  <a:lnTo>
                    <a:pt x="120" y="274"/>
                  </a:lnTo>
                  <a:lnTo>
                    <a:pt x="120" y="274"/>
                  </a:lnTo>
                  <a:lnTo>
                    <a:pt x="124" y="270"/>
                  </a:lnTo>
                  <a:lnTo>
                    <a:pt x="132" y="268"/>
                  </a:lnTo>
                  <a:lnTo>
                    <a:pt x="138" y="268"/>
                  </a:lnTo>
                  <a:lnTo>
                    <a:pt x="138" y="268"/>
                  </a:lnTo>
                  <a:lnTo>
                    <a:pt x="144" y="270"/>
                  </a:lnTo>
                  <a:lnTo>
                    <a:pt x="152" y="274"/>
                  </a:lnTo>
                  <a:lnTo>
                    <a:pt x="152" y="274"/>
                  </a:lnTo>
                  <a:lnTo>
                    <a:pt x="156" y="280"/>
                  </a:lnTo>
                  <a:lnTo>
                    <a:pt x="156" y="288"/>
                  </a:lnTo>
                  <a:lnTo>
                    <a:pt x="158" y="468"/>
                  </a:lnTo>
                  <a:lnTo>
                    <a:pt x="304" y="468"/>
                  </a:lnTo>
                  <a:lnTo>
                    <a:pt x="304" y="468"/>
                  </a:lnTo>
                  <a:lnTo>
                    <a:pt x="300" y="458"/>
                  </a:lnTo>
                  <a:lnTo>
                    <a:pt x="296" y="448"/>
                  </a:lnTo>
                  <a:lnTo>
                    <a:pt x="294" y="436"/>
                  </a:lnTo>
                  <a:lnTo>
                    <a:pt x="294" y="426"/>
                  </a:lnTo>
                  <a:lnTo>
                    <a:pt x="294" y="426"/>
                  </a:lnTo>
                  <a:lnTo>
                    <a:pt x="294" y="412"/>
                  </a:lnTo>
                  <a:lnTo>
                    <a:pt x="298" y="398"/>
                  </a:lnTo>
                  <a:lnTo>
                    <a:pt x="306" y="386"/>
                  </a:lnTo>
                  <a:lnTo>
                    <a:pt x="316" y="374"/>
                  </a:lnTo>
                  <a:lnTo>
                    <a:pt x="316" y="374"/>
                  </a:lnTo>
                  <a:lnTo>
                    <a:pt x="328" y="364"/>
                  </a:lnTo>
                  <a:lnTo>
                    <a:pt x="342" y="356"/>
                  </a:lnTo>
                  <a:lnTo>
                    <a:pt x="358" y="352"/>
                  </a:lnTo>
                  <a:lnTo>
                    <a:pt x="374" y="350"/>
                  </a:lnTo>
                  <a:lnTo>
                    <a:pt x="374" y="350"/>
                  </a:lnTo>
                  <a:lnTo>
                    <a:pt x="374" y="350"/>
                  </a:lnTo>
                  <a:lnTo>
                    <a:pt x="378" y="350"/>
                  </a:lnTo>
                  <a:lnTo>
                    <a:pt x="378" y="350"/>
                  </a:lnTo>
                  <a:lnTo>
                    <a:pt x="394" y="352"/>
                  </a:lnTo>
                  <a:lnTo>
                    <a:pt x="408" y="358"/>
                  </a:lnTo>
                  <a:lnTo>
                    <a:pt x="422" y="364"/>
                  </a:lnTo>
                  <a:lnTo>
                    <a:pt x="434" y="374"/>
                  </a:lnTo>
                  <a:lnTo>
                    <a:pt x="444" y="386"/>
                  </a:lnTo>
                  <a:lnTo>
                    <a:pt x="452" y="398"/>
                  </a:lnTo>
                  <a:lnTo>
                    <a:pt x="456" y="412"/>
                  </a:lnTo>
                  <a:lnTo>
                    <a:pt x="458" y="426"/>
                  </a:lnTo>
                  <a:lnTo>
                    <a:pt x="458" y="426"/>
                  </a:lnTo>
                  <a:lnTo>
                    <a:pt x="458" y="438"/>
                  </a:lnTo>
                  <a:lnTo>
                    <a:pt x="456" y="448"/>
                  </a:lnTo>
                  <a:lnTo>
                    <a:pt x="452" y="458"/>
                  </a:lnTo>
                  <a:lnTo>
                    <a:pt x="446" y="470"/>
                  </a:lnTo>
                  <a:lnTo>
                    <a:pt x="596" y="470"/>
                  </a:lnTo>
                  <a:lnTo>
                    <a:pt x="594" y="288"/>
                  </a:lnTo>
                  <a:lnTo>
                    <a:pt x="594" y="288"/>
                  </a:lnTo>
                  <a:lnTo>
                    <a:pt x="596" y="280"/>
                  </a:lnTo>
                  <a:lnTo>
                    <a:pt x="600" y="274"/>
                  </a:lnTo>
                  <a:lnTo>
                    <a:pt x="600" y="274"/>
                  </a:lnTo>
                  <a:lnTo>
                    <a:pt x="608" y="270"/>
                  </a:lnTo>
                  <a:lnTo>
                    <a:pt x="615" y="270"/>
                  </a:lnTo>
                  <a:lnTo>
                    <a:pt x="621" y="270"/>
                  </a:lnTo>
                  <a:lnTo>
                    <a:pt x="621" y="270"/>
                  </a:lnTo>
                  <a:lnTo>
                    <a:pt x="627" y="272"/>
                  </a:lnTo>
                  <a:lnTo>
                    <a:pt x="631" y="274"/>
                  </a:lnTo>
                  <a:lnTo>
                    <a:pt x="631" y="274"/>
                  </a:lnTo>
                  <a:lnTo>
                    <a:pt x="641" y="282"/>
                  </a:lnTo>
                  <a:lnTo>
                    <a:pt x="651" y="290"/>
                  </a:lnTo>
                  <a:lnTo>
                    <a:pt x="663" y="294"/>
                  </a:lnTo>
                  <a:lnTo>
                    <a:pt x="675" y="296"/>
                  </a:lnTo>
                  <a:lnTo>
                    <a:pt x="675" y="296"/>
                  </a:lnTo>
                  <a:lnTo>
                    <a:pt x="683" y="296"/>
                  </a:lnTo>
                  <a:lnTo>
                    <a:pt x="689" y="294"/>
                  </a:lnTo>
                  <a:lnTo>
                    <a:pt x="697" y="290"/>
                  </a:lnTo>
                  <a:lnTo>
                    <a:pt x="703" y="284"/>
                  </a:lnTo>
                  <a:lnTo>
                    <a:pt x="707" y="278"/>
                  </a:lnTo>
                  <a:lnTo>
                    <a:pt x="711" y="272"/>
                  </a:lnTo>
                  <a:lnTo>
                    <a:pt x="713" y="262"/>
                  </a:lnTo>
                  <a:lnTo>
                    <a:pt x="715" y="254"/>
                  </a:lnTo>
                  <a:lnTo>
                    <a:pt x="715" y="252"/>
                  </a:lnTo>
                  <a:lnTo>
                    <a:pt x="715" y="252"/>
                  </a:lnTo>
                  <a:lnTo>
                    <a:pt x="713" y="242"/>
                  </a:lnTo>
                  <a:lnTo>
                    <a:pt x="711" y="234"/>
                  </a:lnTo>
                  <a:lnTo>
                    <a:pt x="709" y="226"/>
                  </a:lnTo>
                  <a:lnTo>
                    <a:pt x="703" y="220"/>
                  </a:lnTo>
                  <a:lnTo>
                    <a:pt x="699" y="214"/>
                  </a:lnTo>
                  <a:lnTo>
                    <a:pt x="693" y="210"/>
                  </a:lnTo>
                  <a:lnTo>
                    <a:pt x="685" y="208"/>
                  </a:lnTo>
                  <a:lnTo>
                    <a:pt x="677" y="206"/>
                  </a:lnTo>
                  <a:lnTo>
                    <a:pt x="677" y="206"/>
                  </a:lnTo>
                  <a:lnTo>
                    <a:pt x="667" y="208"/>
                  </a:lnTo>
                  <a:lnTo>
                    <a:pt x="657" y="210"/>
                  </a:lnTo>
                  <a:lnTo>
                    <a:pt x="645" y="216"/>
                  </a:lnTo>
                  <a:lnTo>
                    <a:pt x="633" y="226"/>
                  </a:lnTo>
                  <a:lnTo>
                    <a:pt x="633" y="226"/>
                  </a:lnTo>
                  <a:lnTo>
                    <a:pt x="627" y="228"/>
                  </a:lnTo>
                  <a:lnTo>
                    <a:pt x="621" y="230"/>
                  </a:lnTo>
                  <a:lnTo>
                    <a:pt x="621" y="230"/>
                  </a:lnTo>
                  <a:lnTo>
                    <a:pt x="621" y="230"/>
                  </a:lnTo>
                  <a:lnTo>
                    <a:pt x="615" y="230"/>
                  </a:lnTo>
                  <a:lnTo>
                    <a:pt x="615" y="230"/>
                  </a:lnTo>
                  <a:lnTo>
                    <a:pt x="606" y="228"/>
                  </a:lnTo>
                  <a:lnTo>
                    <a:pt x="600" y="224"/>
                  </a:lnTo>
                  <a:lnTo>
                    <a:pt x="596" y="218"/>
                  </a:lnTo>
                  <a:lnTo>
                    <a:pt x="594" y="212"/>
                  </a:lnTo>
                  <a:lnTo>
                    <a:pt x="594" y="162"/>
                  </a:lnTo>
                  <a:lnTo>
                    <a:pt x="633" y="162"/>
                  </a:lnTo>
                  <a:lnTo>
                    <a:pt x="633" y="180"/>
                  </a:lnTo>
                  <a:lnTo>
                    <a:pt x="633" y="180"/>
                  </a:lnTo>
                  <a:lnTo>
                    <a:pt x="645" y="176"/>
                  </a:lnTo>
                  <a:lnTo>
                    <a:pt x="655" y="172"/>
                  </a:lnTo>
                  <a:lnTo>
                    <a:pt x="667" y="170"/>
                  </a:lnTo>
                  <a:lnTo>
                    <a:pt x="679" y="170"/>
                  </a:lnTo>
                  <a:lnTo>
                    <a:pt x="679" y="170"/>
                  </a:lnTo>
                  <a:lnTo>
                    <a:pt x="693" y="172"/>
                  </a:lnTo>
                  <a:lnTo>
                    <a:pt x="707" y="176"/>
                  </a:lnTo>
                  <a:lnTo>
                    <a:pt x="719" y="184"/>
                  </a:lnTo>
                  <a:lnTo>
                    <a:pt x="731" y="194"/>
                  </a:lnTo>
                  <a:lnTo>
                    <a:pt x="739" y="206"/>
                  </a:lnTo>
                  <a:lnTo>
                    <a:pt x="747" y="220"/>
                  </a:lnTo>
                  <a:lnTo>
                    <a:pt x="751" y="236"/>
                  </a:lnTo>
                  <a:lnTo>
                    <a:pt x="753" y="252"/>
                  </a:lnTo>
                  <a:lnTo>
                    <a:pt x="751" y="256"/>
                  </a:lnTo>
                  <a:lnTo>
                    <a:pt x="751" y="256"/>
                  </a:lnTo>
                  <a:lnTo>
                    <a:pt x="749" y="272"/>
                  </a:lnTo>
                  <a:lnTo>
                    <a:pt x="745" y="288"/>
                  </a:lnTo>
                  <a:lnTo>
                    <a:pt x="737" y="300"/>
                  </a:lnTo>
                  <a:lnTo>
                    <a:pt x="727" y="312"/>
                  </a:lnTo>
                  <a:lnTo>
                    <a:pt x="715" y="322"/>
                  </a:lnTo>
                  <a:lnTo>
                    <a:pt x="703" y="328"/>
                  </a:lnTo>
                  <a:lnTo>
                    <a:pt x="689" y="332"/>
                  </a:lnTo>
                  <a:lnTo>
                    <a:pt x="673" y="334"/>
                  </a:lnTo>
                  <a:lnTo>
                    <a:pt x="673" y="334"/>
                  </a:lnTo>
                  <a:lnTo>
                    <a:pt x="663" y="332"/>
                  </a:lnTo>
                  <a:lnTo>
                    <a:pt x="653" y="330"/>
                  </a:lnTo>
                  <a:lnTo>
                    <a:pt x="643" y="326"/>
                  </a:lnTo>
                  <a:lnTo>
                    <a:pt x="633" y="322"/>
                  </a:lnTo>
                  <a:lnTo>
                    <a:pt x="633" y="488"/>
                  </a:lnTo>
                  <a:lnTo>
                    <a:pt x="633" y="488"/>
                  </a:lnTo>
                  <a:lnTo>
                    <a:pt x="633" y="496"/>
                  </a:lnTo>
                  <a:lnTo>
                    <a:pt x="629" y="502"/>
                  </a:lnTo>
                  <a:lnTo>
                    <a:pt x="629" y="502"/>
                  </a:lnTo>
                  <a:lnTo>
                    <a:pt x="623" y="506"/>
                  </a:lnTo>
                  <a:lnTo>
                    <a:pt x="615" y="506"/>
                  </a:lnTo>
                  <a:lnTo>
                    <a:pt x="615" y="5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94" name="Freeform 25">
              <a:extLst>
                <a:ext uri="{FF2B5EF4-FFF2-40B4-BE49-F238E27FC236}">
                  <a16:creationId xmlns:a16="http://schemas.microsoft.com/office/drawing/2014/main" id="{73A52D6F-172A-4BD0-AB18-F409086A4F7A}"/>
                </a:ext>
              </a:extLst>
            </p:cNvPr>
            <p:cNvSpPr>
              <a:spLocks/>
            </p:cNvSpPr>
            <p:nvPr/>
          </p:nvSpPr>
          <p:spPr bwMode="auto">
            <a:xfrm>
              <a:off x="-10" y="1524"/>
              <a:ext cx="434" cy="628"/>
            </a:xfrm>
            <a:custGeom>
              <a:avLst/>
              <a:gdLst>
                <a:gd name="T0" fmla="*/ 154 w 434"/>
                <a:gd name="T1" fmla="*/ 626 h 628"/>
                <a:gd name="T2" fmla="*/ 114 w 434"/>
                <a:gd name="T3" fmla="*/ 604 h 628"/>
                <a:gd name="T4" fmla="*/ 92 w 434"/>
                <a:gd name="T5" fmla="*/ 566 h 628"/>
                <a:gd name="T6" fmla="*/ 90 w 434"/>
                <a:gd name="T7" fmla="*/ 540 h 628"/>
                <a:gd name="T8" fmla="*/ 102 w 434"/>
                <a:gd name="T9" fmla="*/ 508 h 628"/>
                <a:gd name="T10" fmla="*/ 134 w 434"/>
                <a:gd name="T11" fmla="*/ 470 h 628"/>
                <a:gd name="T12" fmla="*/ 146 w 434"/>
                <a:gd name="T13" fmla="*/ 476 h 628"/>
                <a:gd name="T14" fmla="*/ 152 w 434"/>
                <a:gd name="T15" fmla="*/ 490 h 628"/>
                <a:gd name="T16" fmla="*/ 150 w 434"/>
                <a:gd name="T17" fmla="*/ 502 h 628"/>
                <a:gd name="T18" fmla="*/ 140 w 434"/>
                <a:gd name="T19" fmla="*/ 516 h 628"/>
                <a:gd name="T20" fmla="*/ 126 w 434"/>
                <a:gd name="T21" fmla="*/ 552 h 628"/>
                <a:gd name="T22" fmla="*/ 130 w 434"/>
                <a:gd name="T23" fmla="*/ 566 h 628"/>
                <a:gd name="T24" fmla="*/ 146 w 434"/>
                <a:gd name="T25" fmla="*/ 582 h 628"/>
                <a:gd name="T26" fmla="*/ 172 w 434"/>
                <a:gd name="T27" fmla="*/ 590 h 628"/>
                <a:gd name="T28" fmla="*/ 182 w 434"/>
                <a:gd name="T29" fmla="*/ 588 h 628"/>
                <a:gd name="T30" fmla="*/ 204 w 434"/>
                <a:gd name="T31" fmla="*/ 578 h 628"/>
                <a:gd name="T32" fmla="*/ 216 w 434"/>
                <a:gd name="T33" fmla="*/ 560 h 628"/>
                <a:gd name="T34" fmla="*/ 214 w 434"/>
                <a:gd name="T35" fmla="*/ 540 h 628"/>
                <a:gd name="T36" fmla="*/ 196 w 434"/>
                <a:gd name="T37" fmla="*/ 508 h 628"/>
                <a:gd name="T38" fmla="*/ 192 w 434"/>
                <a:gd name="T39" fmla="*/ 496 h 628"/>
                <a:gd name="T40" fmla="*/ 192 w 434"/>
                <a:gd name="T41" fmla="*/ 480 h 628"/>
                <a:gd name="T42" fmla="*/ 202 w 434"/>
                <a:gd name="T43" fmla="*/ 470 h 628"/>
                <a:gd name="T44" fmla="*/ 210 w 434"/>
                <a:gd name="T45" fmla="*/ 468 h 628"/>
                <a:gd name="T46" fmla="*/ 396 w 434"/>
                <a:gd name="T47" fmla="*/ 324 h 628"/>
                <a:gd name="T48" fmla="*/ 362 w 434"/>
                <a:gd name="T49" fmla="*/ 336 h 628"/>
                <a:gd name="T50" fmla="*/ 336 w 434"/>
                <a:gd name="T51" fmla="*/ 336 h 628"/>
                <a:gd name="T52" fmla="*/ 298 w 434"/>
                <a:gd name="T53" fmla="*/ 314 h 628"/>
                <a:gd name="T54" fmla="*/ 276 w 434"/>
                <a:gd name="T55" fmla="*/ 274 h 628"/>
                <a:gd name="T56" fmla="*/ 274 w 434"/>
                <a:gd name="T57" fmla="*/ 254 h 628"/>
                <a:gd name="T58" fmla="*/ 288 w 434"/>
                <a:gd name="T59" fmla="*/ 208 h 628"/>
                <a:gd name="T60" fmla="*/ 320 w 434"/>
                <a:gd name="T61" fmla="*/ 180 h 628"/>
                <a:gd name="T62" fmla="*/ 350 w 434"/>
                <a:gd name="T63" fmla="*/ 172 h 628"/>
                <a:gd name="T64" fmla="*/ 384 w 434"/>
                <a:gd name="T65" fmla="*/ 180 h 628"/>
                <a:gd name="T66" fmla="*/ 432 w 434"/>
                <a:gd name="T67" fmla="*/ 0 h 628"/>
                <a:gd name="T68" fmla="*/ 432 w 434"/>
                <a:gd name="T69" fmla="*/ 224 h 628"/>
                <a:gd name="T70" fmla="*/ 420 w 434"/>
                <a:gd name="T71" fmla="*/ 234 h 628"/>
                <a:gd name="T72" fmla="*/ 406 w 434"/>
                <a:gd name="T73" fmla="*/ 236 h 628"/>
                <a:gd name="T74" fmla="*/ 394 w 434"/>
                <a:gd name="T75" fmla="*/ 230 h 628"/>
                <a:gd name="T76" fmla="*/ 362 w 434"/>
                <a:gd name="T77" fmla="*/ 212 h 628"/>
                <a:gd name="T78" fmla="*/ 350 w 434"/>
                <a:gd name="T79" fmla="*/ 210 h 628"/>
                <a:gd name="T80" fmla="*/ 334 w 434"/>
                <a:gd name="T81" fmla="*/ 214 h 628"/>
                <a:gd name="T82" fmla="*/ 318 w 434"/>
                <a:gd name="T83" fmla="*/ 230 h 628"/>
                <a:gd name="T84" fmla="*/ 312 w 434"/>
                <a:gd name="T85" fmla="*/ 254 h 628"/>
                <a:gd name="T86" fmla="*/ 312 w 434"/>
                <a:gd name="T87" fmla="*/ 266 h 628"/>
                <a:gd name="T88" fmla="*/ 324 w 434"/>
                <a:gd name="T89" fmla="*/ 288 h 628"/>
                <a:gd name="T90" fmla="*/ 342 w 434"/>
                <a:gd name="T91" fmla="*/ 300 h 628"/>
                <a:gd name="T92" fmla="*/ 350 w 434"/>
                <a:gd name="T93" fmla="*/ 300 h 628"/>
                <a:gd name="T94" fmla="*/ 374 w 434"/>
                <a:gd name="T95" fmla="*/ 294 h 628"/>
                <a:gd name="T96" fmla="*/ 394 w 434"/>
                <a:gd name="T97" fmla="*/ 280 h 628"/>
                <a:gd name="T98" fmla="*/ 414 w 434"/>
                <a:gd name="T99" fmla="*/ 274 h 628"/>
                <a:gd name="T100" fmla="*/ 428 w 434"/>
                <a:gd name="T101" fmla="*/ 280 h 628"/>
                <a:gd name="T102" fmla="*/ 434 w 434"/>
                <a:gd name="T103" fmla="*/ 294 h 628"/>
                <a:gd name="T104" fmla="*/ 432 w 434"/>
                <a:gd name="T105" fmla="*/ 494 h 628"/>
                <a:gd name="T106" fmla="*/ 422 w 434"/>
                <a:gd name="T107" fmla="*/ 506 h 628"/>
                <a:gd name="T108" fmla="*/ 240 w 434"/>
                <a:gd name="T109" fmla="*/ 506 h 628"/>
                <a:gd name="T110" fmla="*/ 254 w 434"/>
                <a:gd name="T111" fmla="*/ 540 h 628"/>
                <a:gd name="T112" fmla="*/ 252 w 434"/>
                <a:gd name="T113" fmla="*/ 566 h 628"/>
                <a:gd name="T114" fmla="*/ 232 w 434"/>
                <a:gd name="T115" fmla="*/ 604 h 628"/>
                <a:gd name="T116" fmla="*/ 190 w 434"/>
                <a:gd name="T117" fmla="*/ 626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4" h="628">
                  <a:moveTo>
                    <a:pt x="170" y="628"/>
                  </a:moveTo>
                  <a:lnTo>
                    <a:pt x="170" y="628"/>
                  </a:lnTo>
                  <a:lnTo>
                    <a:pt x="154" y="626"/>
                  </a:lnTo>
                  <a:lnTo>
                    <a:pt x="138" y="620"/>
                  </a:lnTo>
                  <a:lnTo>
                    <a:pt x="126" y="614"/>
                  </a:lnTo>
                  <a:lnTo>
                    <a:pt x="114" y="604"/>
                  </a:lnTo>
                  <a:lnTo>
                    <a:pt x="104" y="594"/>
                  </a:lnTo>
                  <a:lnTo>
                    <a:pt x="96" y="580"/>
                  </a:lnTo>
                  <a:lnTo>
                    <a:pt x="92" y="566"/>
                  </a:lnTo>
                  <a:lnTo>
                    <a:pt x="90" y="552"/>
                  </a:lnTo>
                  <a:lnTo>
                    <a:pt x="90" y="552"/>
                  </a:lnTo>
                  <a:lnTo>
                    <a:pt x="90" y="540"/>
                  </a:lnTo>
                  <a:lnTo>
                    <a:pt x="92" y="530"/>
                  </a:lnTo>
                  <a:lnTo>
                    <a:pt x="96" y="518"/>
                  </a:lnTo>
                  <a:lnTo>
                    <a:pt x="102" y="508"/>
                  </a:lnTo>
                  <a:lnTo>
                    <a:pt x="0" y="508"/>
                  </a:lnTo>
                  <a:lnTo>
                    <a:pt x="0" y="470"/>
                  </a:lnTo>
                  <a:lnTo>
                    <a:pt x="134" y="470"/>
                  </a:lnTo>
                  <a:lnTo>
                    <a:pt x="134" y="470"/>
                  </a:lnTo>
                  <a:lnTo>
                    <a:pt x="140" y="472"/>
                  </a:lnTo>
                  <a:lnTo>
                    <a:pt x="146" y="476"/>
                  </a:lnTo>
                  <a:lnTo>
                    <a:pt x="146" y="476"/>
                  </a:lnTo>
                  <a:lnTo>
                    <a:pt x="150" y="482"/>
                  </a:lnTo>
                  <a:lnTo>
                    <a:pt x="152" y="490"/>
                  </a:lnTo>
                  <a:lnTo>
                    <a:pt x="152" y="496"/>
                  </a:lnTo>
                  <a:lnTo>
                    <a:pt x="152" y="496"/>
                  </a:lnTo>
                  <a:lnTo>
                    <a:pt x="150" y="502"/>
                  </a:lnTo>
                  <a:lnTo>
                    <a:pt x="146" y="508"/>
                  </a:lnTo>
                  <a:lnTo>
                    <a:pt x="146" y="508"/>
                  </a:lnTo>
                  <a:lnTo>
                    <a:pt x="140" y="516"/>
                  </a:lnTo>
                  <a:lnTo>
                    <a:pt x="134" y="528"/>
                  </a:lnTo>
                  <a:lnTo>
                    <a:pt x="128" y="538"/>
                  </a:lnTo>
                  <a:lnTo>
                    <a:pt x="126" y="552"/>
                  </a:lnTo>
                  <a:lnTo>
                    <a:pt x="126" y="552"/>
                  </a:lnTo>
                  <a:lnTo>
                    <a:pt x="128" y="560"/>
                  </a:lnTo>
                  <a:lnTo>
                    <a:pt x="130" y="566"/>
                  </a:lnTo>
                  <a:lnTo>
                    <a:pt x="134" y="572"/>
                  </a:lnTo>
                  <a:lnTo>
                    <a:pt x="140" y="578"/>
                  </a:lnTo>
                  <a:lnTo>
                    <a:pt x="146" y="582"/>
                  </a:lnTo>
                  <a:lnTo>
                    <a:pt x="154" y="586"/>
                  </a:lnTo>
                  <a:lnTo>
                    <a:pt x="162" y="588"/>
                  </a:lnTo>
                  <a:lnTo>
                    <a:pt x="172" y="590"/>
                  </a:lnTo>
                  <a:lnTo>
                    <a:pt x="174" y="590"/>
                  </a:lnTo>
                  <a:lnTo>
                    <a:pt x="174" y="590"/>
                  </a:lnTo>
                  <a:lnTo>
                    <a:pt x="182" y="588"/>
                  </a:lnTo>
                  <a:lnTo>
                    <a:pt x="190" y="586"/>
                  </a:lnTo>
                  <a:lnTo>
                    <a:pt x="198" y="582"/>
                  </a:lnTo>
                  <a:lnTo>
                    <a:pt x="204" y="578"/>
                  </a:lnTo>
                  <a:lnTo>
                    <a:pt x="210" y="572"/>
                  </a:lnTo>
                  <a:lnTo>
                    <a:pt x="214" y="566"/>
                  </a:lnTo>
                  <a:lnTo>
                    <a:pt x="216" y="560"/>
                  </a:lnTo>
                  <a:lnTo>
                    <a:pt x="216" y="552"/>
                  </a:lnTo>
                  <a:lnTo>
                    <a:pt x="216" y="552"/>
                  </a:lnTo>
                  <a:lnTo>
                    <a:pt x="214" y="540"/>
                  </a:lnTo>
                  <a:lnTo>
                    <a:pt x="210" y="528"/>
                  </a:lnTo>
                  <a:lnTo>
                    <a:pt x="204" y="516"/>
                  </a:lnTo>
                  <a:lnTo>
                    <a:pt x="196" y="508"/>
                  </a:lnTo>
                  <a:lnTo>
                    <a:pt x="196" y="508"/>
                  </a:lnTo>
                  <a:lnTo>
                    <a:pt x="192" y="502"/>
                  </a:lnTo>
                  <a:lnTo>
                    <a:pt x="192" y="496"/>
                  </a:lnTo>
                  <a:lnTo>
                    <a:pt x="192" y="488"/>
                  </a:lnTo>
                  <a:lnTo>
                    <a:pt x="192" y="488"/>
                  </a:lnTo>
                  <a:lnTo>
                    <a:pt x="192" y="480"/>
                  </a:lnTo>
                  <a:lnTo>
                    <a:pt x="196" y="474"/>
                  </a:lnTo>
                  <a:lnTo>
                    <a:pt x="196" y="474"/>
                  </a:lnTo>
                  <a:lnTo>
                    <a:pt x="202" y="470"/>
                  </a:lnTo>
                  <a:lnTo>
                    <a:pt x="210" y="468"/>
                  </a:lnTo>
                  <a:lnTo>
                    <a:pt x="210" y="468"/>
                  </a:lnTo>
                  <a:lnTo>
                    <a:pt x="210" y="468"/>
                  </a:lnTo>
                  <a:lnTo>
                    <a:pt x="396" y="470"/>
                  </a:lnTo>
                  <a:lnTo>
                    <a:pt x="396" y="324"/>
                  </a:lnTo>
                  <a:lnTo>
                    <a:pt x="396" y="324"/>
                  </a:lnTo>
                  <a:lnTo>
                    <a:pt x="384" y="330"/>
                  </a:lnTo>
                  <a:lnTo>
                    <a:pt x="374" y="334"/>
                  </a:lnTo>
                  <a:lnTo>
                    <a:pt x="362" y="336"/>
                  </a:lnTo>
                  <a:lnTo>
                    <a:pt x="350" y="338"/>
                  </a:lnTo>
                  <a:lnTo>
                    <a:pt x="350" y="338"/>
                  </a:lnTo>
                  <a:lnTo>
                    <a:pt x="336" y="336"/>
                  </a:lnTo>
                  <a:lnTo>
                    <a:pt x="322" y="332"/>
                  </a:lnTo>
                  <a:lnTo>
                    <a:pt x="308" y="324"/>
                  </a:lnTo>
                  <a:lnTo>
                    <a:pt x="298" y="314"/>
                  </a:lnTo>
                  <a:lnTo>
                    <a:pt x="288" y="302"/>
                  </a:lnTo>
                  <a:lnTo>
                    <a:pt x="282" y="290"/>
                  </a:lnTo>
                  <a:lnTo>
                    <a:pt x="276" y="274"/>
                  </a:lnTo>
                  <a:lnTo>
                    <a:pt x="274" y="258"/>
                  </a:lnTo>
                  <a:lnTo>
                    <a:pt x="274" y="254"/>
                  </a:lnTo>
                  <a:lnTo>
                    <a:pt x="274" y="254"/>
                  </a:lnTo>
                  <a:lnTo>
                    <a:pt x="276" y="238"/>
                  </a:lnTo>
                  <a:lnTo>
                    <a:pt x="280" y="222"/>
                  </a:lnTo>
                  <a:lnTo>
                    <a:pt x="288" y="208"/>
                  </a:lnTo>
                  <a:lnTo>
                    <a:pt x="296" y="196"/>
                  </a:lnTo>
                  <a:lnTo>
                    <a:pt x="308" y="186"/>
                  </a:lnTo>
                  <a:lnTo>
                    <a:pt x="320" y="180"/>
                  </a:lnTo>
                  <a:lnTo>
                    <a:pt x="334" y="174"/>
                  </a:lnTo>
                  <a:lnTo>
                    <a:pt x="350" y="172"/>
                  </a:lnTo>
                  <a:lnTo>
                    <a:pt x="350" y="172"/>
                  </a:lnTo>
                  <a:lnTo>
                    <a:pt x="360" y="174"/>
                  </a:lnTo>
                  <a:lnTo>
                    <a:pt x="372" y="176"/>
                  </a:lnTo>
                  <a:lnTo>
                    <a:pt x="384" y="180"/>
                  </a:lnTo>
                  <a:lnTo>
                    <a:pt x="396" y="186"/>
                  </a:lnTo>
                  <a:lnTo>
                    <a:pt x="394" y="0"/>
                  </a:lnTo>
                  <a:lnTo>
                    <a:pt x="432" y="0"/>
                  </a:lnTo>
                  <a:lnTo>
                    <a:pt x="432" y="216"/>
                  </a:lnTo>
                  <a:lnTo>
                    <a:pt x="432" y="216"/>
                  </a:lnTo>
                  <a:lnTo>
                    <a:pt x="432" y="224"/>
                  </a:lnTo>
                  <a:lnTo>
                    <a:pt x="428" y="230"/>
                  </a:lnTo>
                  <a:lnTo>
                    <a:pt x="428" y="230"/>
                  </a:lnTo>
                  <a:lnTo>
                    <a:pt x="420" y="234"/>
                  </a:lnTo>
                  <a:lnTo>
                    <a:pt x="414" y="236"/>
                  </a:lnTo>
                  <a:lnTo>
                    <a:pt x="406" y="236"/>
                  </a:lnTo>
                  <a:lnTo>
                    <a:pt x="406" y="236"/>
                  </a:lnTo>
                  <a:lnTo>
                    <a:pt x="398" y="234"/>
                  </a:lnTo>
                  <a:lnTo>
                    <a:pt x="394" y="230"/>
                  </a:lnTo>
                  <a:lnTo>
                    <a:pt x="394" y="230"/>
                  </a:lnTo>
                  <a:lnTo>
                    <a:pt x="384" y="224"/>
                  </a:lnTo>
                  <a:lnTo>
                    <a:pt x="374" y="216"/>
                  </a:lnTo>
                  <a:lnTo>
                    <a:pt x="362" y="212"/>
                  </a:lnTo>
                  <a:lnTo>
                    <a:pt x="350" y="210"/>
                  </a:lnTo>
                  <a:lnTo>
                    <a:pt x="350" y="210"/>
                  </a:lnTo>
                  <a:lnTo>
                    <a:pt x="350" y="210"/>
                  </a:lnTo>
                  <a:lnTo>
                    <a:pt x="350" y="210"/>
                  </a:lnTo>
                  <a:lnTo>
                    <a:pt x="342" y="212"/>
                  </a:lnTo>
                  <a:lnTo>
                    <a:pt x="334" y="214"/>
                  </a:lnTo>
                  <a:lnTo>
                    <a:pt x="328" y="218"/>
                  </a:lnTo>
                  <a:lnTo>
                    <a:pt x="322" y="224"/>
                  </a:lnTo>
                  <a:lnTo>
                    <a:pt x="318" y="230"/>
                  </a:lnTo>
                  <a:lnTo>
                    <a:pt x="314" y="238"/>
                  </a:lnTo>
                  <a:lnTo>
                    <a:pt x="312" y="246"/>
                  </a:lnTo>
                  <a:lnTo>
                    <a:pt x="312" y="254"/>
                  </a:lnTo>
                  <a:lnTo>
                    <a:pt x="312" y="256"/>
                  </a:lnTo>
                  <a:lnTo>
                    <a:pt x="312" y="256"/>
                  </a:lnTo>
                  <a:lnTo>
                    <a:pt x="312" y="266"/>
                  </a:lnTo>
                  <a:lnTo>
                    <a:pt x="316" y="274"/>
                  </a:lnTo>
                  <a:lnTo>
                    <a:pt x="318" y="282"/>
                  </a:lnTo>
                  <a:lnTo>
                    <a:pt x="324" y="288"/>
                  </a:lnTo>
                  <a:lnTo>
                    <a:pt x="330" y="292"/>
                  </a:lnTo>
                  <a:lnTo>
                    <a:pt x="336" y="296"/>
                  </a:lnTo>
                  <a:lnTo>
                    <a:pt x="342" y="300"/>
                  </a:lnTo>
                  <a:lnTo>
                    <a:pt x="350" y="300"/>
                  </a:lnTo>
                  <a:lnTo>
                    <a:pt x="350" y="300"/>
                  </a:lnTo>
                  <a:lnTo>
                    <a:pt x="350" y="300"/>
                  </a:lnTo>
                  <a:lnTo>
                    <a:pt x="350" y="300"/>
                  </a:lnTo>
                  <a:lnTo>
                    <a:pt x="362" y="298"/>
                  </a:lnTo>
                  <a:lnTo>
                    <a:pt x="374" y="294"/>
                  </a:lnTo>
                  <a:lnTo>
                    <a:pt x="386" y="286"/>
                  </a:lnTo>
                  <a:lnTo>
                    <a:pt x="394" y="280"/>
                  </a:lnTo>
                  <a:lnTo>
                    <a:pt x="394" y="280"/>
                  </a:lnTo>
                  <a:lnTo>
                    <a:pt x="400" y="276"/>
                  </a:lnTo>
                  <a:lnTo>
                    <a:pt x="406" y="276"/>
                  </a:lnTo>
                  <a:lnTo>
                    <a:pt x="414" y="274"/>
                  </a:lnTo>
                  <a:lnTo>
                    <a:pt x="414" y="274"/>
                  </a:lnTo>
                  <a:lnTo>
                    <a:pt x="422" y="276"/>
                  </a:lnTo>
                  <a:lnTo>
                    <a:pt x="428" y="280"/>
                  </a:lnTo>
                  <a:lnTo>
                    <a:pt x="428" y="280"/>
                  </a:lnTo>
                  <a:lnTo>
                    <a:pt x="432" y="286"/>
                  </a:lnTo>
                  <a:lnTo>
                    <a:pt x="434" y="294"/>
                  </a:lnTo>
                  <a:lnTo>
                    <a:pt x="434" y="488"/>
                  </a:lnTo>
                  <a:lnTo>
                    <a:pt x="434" y="488"/>
                  </a:lnTo>
                  <a:lnTo>
                    <a:pt x="432" y="494"/>
                  </a:lnTo>
                  <a:lnTo>
                    <a:pt x="428" y="500"/>
                  </a:lnTo>
                  <a:lnTo>
                    <a:pt x="428" y="500"/>
                  </a:lnTo>
                  <a:lnTo>
                    <a:pt x="422" y="506"/>
                  </a:lnTo>
                  <a:lnTo>
                    <a:pt x="414" y="506"/>
                  </a:lnTo>
                  <a:lnTo>
                    <a:pt x="240" y="506"/>
                  </a:lnTo>
                  <a:lnTo>
                    <a:pt x="240" y="506"/>
                  </a:lnTo>
                  <a:lnTo>
                    <a:pt x="246" y="518"/>
                  </a:lnTo>
                  <a:lnTo>
                    <a:pt x="250" y="528"/>
                  </a:lnTo>
                  <a:lnTo>
                    <a:pt x="254" y="540"/>
                  </a:lnTo>
                  <a:lnTo>
                    <a:pt x="254" y="552"/>
                  </a:lnTo>
                  <a:lnTo>
                    <a:pt x="254" y="552"/>
                  </a:lnTo>
                  <a:lnTo>
                    <a:pt x="252" y="566"/>
                  </a:lnTo>
                  <a:lnTo>
                    <a:pt x="248" y="580"/>
                  </a:lnTo>
                  <a:lnTo>
                    <a:pt x="240" y="594"/>
                  </a:lnTo>
                  <a:lnTo>
                    <a:pt x="232" y="604"/>
                  </a:lnTo>
                  <a:lnTo>
                    <a:pt x="220" y="614"/>
                  </a:lnTo>
                  <a:lnTo>
                    <a:pt x="206" y="620"/>
                  </a:lnTo>
                  <a:lnTo>
                    <a:pt x="190" y="626"/>
                  </a:lnTo>
                  <a:lnTo>
                    <a:pt x="174" y="628"/>
                  </a:lnTo>
                  <a:lnTo>
                    <a:pt x="170" y="6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sp>
          <p:nvSpPr>
            <p:cNvPr id="95" name="Freeform 26">
              <a:extLst>
                <a:ext uri="{FF2B5EF4-FFF2-40B4-BE49-F238E27FC236}">
                  <a16:creationId xmlns:a16="http://schemas.microsoft.com/office/drawing/2014/main" id="{D3EFE5BF-8252-4D28-AE2E-B0C871B93406}"/>
                </a:ext>
              </a:extLst>
            </p:cNvPr>
            <p:cNvSpPr>
              <a:spLocks/>
            </p:cNvSpPr>
            <p:nvPr/>
          </p:nvSpPr>
          <p:spPr bwMode="auto">
            <a:xfrm>
              <a:off x="-343" y="872"/>
              <a:ext cx="809" cy="600"/>
            </a:xfrm>
            <a:custGeom>
              <a:avLst/>
              <a:gdLst>
                <a:gd name="T0" fmla="*/ 687 w 809"/>
                <a:gd name="T1" fmla="*/ 562 h 600"/>
                <a:gd name="T2" fmla="*/ 625 w 809"/>
                <a:gd name="T3" fmla="*/ 188 h 600"/>
                <a:gd name="T4" fmla="*/ 613 w 809"/>
                <a:gd name="T5" fmla="*/ 184 h 600"/>
                <a:gd name="T6" fmla="*/ 607 w 809"/>
                <a:gd name="T7" fmla="*/ 174 h 600"/>
                <a:gd name="T8" fmla="*/ 593 w 809"/>
                <a:gd name="T9" fmla="*/ 130 h 600"/>
                <a:gd name="T10" fmla="*/ 565 w 809"/>
                <a:gd name="T11" fmla="*/ 96 h 600"/>
                <a:gd name="T12" fmla="*/ 527 w 809"/>
                <a:gd name="T13" fmla="*/ 70 h 600"/>
                <a:gd name="T14" fmla="*/ 479 w 809"/>
                <a:gd name="T15" fmla="*/ 50 h 600"/>
                <a:gd name="T16" fmla="*/ 397 w 809"/>
                <a:gd name="T17" fmla="*/ 40 h 600"/>
                <a:gd name="T18" fmla="*/ 287 w 809"/>
                <a:gd name="T19" fmla="*/ 38 h 600"/>
                <a:gd name="T20" fmla="*/ 246 w 809"/>
                <a:gd name="T21" fmla="*/ 54 h 600"/>
                <a:gd name="T22" fmla="*/ 48 w 809"/>
                <a:gd name="T23" fmla="*/ 244 h 600"/>
                <a:gd name="T24" fmla="*/ 88 w 809"/>
                <a:gd name="T25" fmla="*/ 268 h 600"/>
                <a:gd name="T26" fmla="*/ 140 w 809"/>
                <a:gd name="T27" fmla="*/ 280 h 600"/>
                <a:gd name="T28" fmla="*/ 166 w 809"/>
                <a:gd name="T29" fmla="*/ 274 h 600"/>
                <a:gd name="T30" fmla="*/ 301 w 809"/>
                <a:gd name="T31" fmla="*/ 144 h 600"/>
                <a:gd name="T32" fmla="*/ 307 w 809"/>
                <a:gd name="T33" fmla="*/ 140 h 600"/>
                <a:gd name="T34" fmla="*/ 321 w 809"/>
                <a:gd name="T35" fmla="*/ 136 h 600"/>
                <a:gd name="T36" fmla="*/ 329 w 809"/>
                <a:gd name="T37" fmla="*/ 140 h 600"/>
                <a:gd name="T38" fmla="*/ 335 w 809"/>
                <a:gd name="T39" fmla="*/ 148 h 600"/>
                <a:gd name="T40" fmla="*/ 353 w 809"/>
                <a:gd name="T41" fmla="*/ 184 h 600"/>
                <a:gd name="T42" fmla="*/ 385 w 809"/>
                <a:gd name="T43" fmla="*/ 212 h 600"/>
                <a:gd name="T44" fmla="*/ 423 w 809"/>
                <a:gd name="T45" fmla="*/ 224 h 600"/>
                <a:gd name="T46" fmla="*/ 473 w 809"/>
                <a:gd name="T47" fmla="*/ 218 h 600"/>
                <a:gd name="T48" fmla="*/ 481 w 809"/>
                <a:gd name="T49" fmla="*/ 216 h 600"/>
                <a:gd name="T50" fmla="*/ 531 w 809"/>
                <a:gd name="T51" fmla="*/ 234 h 600"/>
                <a:gd name="T52" fmla="*/ 491 w 809"/>
                <a:gd name="T53" fmla="*/ 252 h 600"/>
                <a:gd name="T54" fmla="*/ 485 w 809"/>
                <a:gd name="T55" fmla="*/ 254 h 600"/>
                <a:gd name="T56" fmla="*/ 441 w 809"/>
                <a:gd name="T57" fmla="*/ 262 h 600"/>
                <a:gd name="T58" fmla="*/ 401 w 809"/>
                <a:gd name="T59" fmla="*/ 258 h 600"/>
                <a:gd name="T60" fmla="*/ 339 w 809"/>
                <a:gd name="T61" fmla="*/ 224 h 600"/>
                <a:gd name="T62" fmla="*/ 200 w 809"/>
                <a:gd name="T63" fmla="*/ 296 h 600"/>
                <a:gd name="T64" fmla="*/ 198 w 809"/>
                <a:gd name="T65" fmla="*/ 298 h 600"/>
                <a:gd name="T66" fmla="*/ 150 w 809"/>
                <a:gd name="T67" fmla="*/ 318 h 600"/>
                <a:gd name="T68" fmla="*/ 102 w 809"/>
                <a:gd name="T69" fmla="*/ 314 h 600"/>
                <a:gd name="T70" fmla="*/ 48 w 809"/>
                <a:gd name="T71" fmla="*/ 290 h 600"/>
                <a:gd name="T72" fmla="*/ 6 w 809"/>
                <a:gd name="T73" fmla="*/ 260 h 600"/>
                <a:gd name="T74" fmla="*/ 0 w 809"/>
                <a:gd name="T75" fmla="*/ 246 h 600"/>
                <a:gd name="T76" fmla="*/ 198 w 809"/>
                <a:gd name="T77" fmla="*/ 42 h 600"/>
                <a:gd name="T78" fmla="*/ 222 w 809"/>
                <a:gd name="T79" fmla="*/ 24 h 600"/>
                <a:gd name="T80" fmla="*/ 262 w 809"/>
                <a:gd name="T81" fmla="*/ 6 h 600"/>
                <a:gd name="T82" fmla="*/ 303 w 809"/>
                <a:gd name="T83" fmla="*/ 0 h 600"/>
                <a:gd name="T84" fmla="*/ 399 w 809"/>
                <a:gd name="T85" fmla="*/ 2 h 600"/>
                <a:gd name="T86" fmla="*/ 483 w 809"/>
                <a:gd name="T87" fmla="*/ 14 h 600"/>
                <a:gd name="T88" fmla="*/ 547 w 809"/>
                <a:gd name="T89" fmla="*/ 36 h 600"/>
                <a:gd name="T90" fmla="*/ 591 w 809"/>
                <a:gd name="T91" fmla="*/ 68 h 600"/>
                <a:gd name="T92" fmla="*/ 621 w 809"/>
                <a:gd name="T93" fmla="*/ 104 h 600"/>
                <a:gd name="T94" fmla="*/ 789 w 809"/>
                <a:gd name="T95" fmla="*/ 152 h 600"/>
                <a:gd name="T96" fmla="*/ 803 w 809"/>
                <a:gd name="T97" fmla="*/ 156 h 600"/>
                <a:gd name="T98" fmla="*/ 809 w 809"/>
                <a:gd name="T99" fmla="*/ 580 h 600"/>
                <a:gd name="T100" fmla="*/ 803 w 809"/>
                <a:gd name="T101" fmla="*/ 594 h 600"/>
                <a:gd name="T102" fmla="*/ 789 w 809"/>
                <a:gd name="T10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600">
                  <a:moveTo>
                    <a:pt x="789" y="600"/>
                  </a:moveTo>
                  <a:lnTo>
                    <a:pt x="687" y="600"/>
                  </a:lnTo>
                  <a:lnTo>
                    <a:pt x="687" y="562"/>
                  </a:lnTo>
                  <a:lnTo>
                    <a:pt x="771" y="562"/>
                  </a:lnTo>
                  <a:lnTo>
                    <a:pt x="771" y="188"/>
                  </a:lnTo>
                  <a:lnTo>
                    <a:pt x="625" y="188"/>
                  </a:lnTo>
                  <a:lnTo>
                    <a:pt x="625" y="188"/>
                  </a:lnTo>
                  <a:lnTo>
                    <a:pt x="619" y="188"/>
                  </a:lnTo>
                  <a:lnTo>
                    <a:pt x="613" y="184"/>
                  </a:lnTo>
                  <a:lnTo>
                    <a:pt x="609" y="180"/>
                  </a:lnTo>
                  <a:lnTo>
                    <a:pt x="607" y="174"/>
                  </a:lnTo>
                  <a:lnTo>
                    <a:pt x="607" y="174"/>
                  </a:lnTo>
                  <a:lnTo>
                    <a:pt x="603" y="158"/>
                  </a:lnTo>
                  <a:lnTo>
                    <a:pt x="599" y="144"/>
                  </a:lnTo>
                  <a:lnTo>
                    <a:pt x="593" y="130"/>
                  </a:lnTo>
                  <a:lnTo>
                    <a:pt x="585" y="118"/>
                  </a:lnTo>
                  <a:lnTo>
                    <a:pt x="575" y="106"/>
                  </a:lnTo>
                  <a:lnTo>
                    <a:pt x="565" y="96"/>
                  </a:lnTo>
                  <a:lnTo>
                    <a:pt x="555" y="86"/>
                  </a:lnTo>
                  <a:lnTo>
                    <a:pt x="541" y="78"/>
                  </a:lnTo>
                  <a:lnTo>
                    <a:pt x="527" y="70"/>
                  </a:lnTo>
                  <a:lnTo>
                    <a:pt x="513" y="62"/>
                  </a:lnTo>
                  <a:lnTo>
                    <a:pt x="497" y="56"/>
                  </a:lnTo>
                  <a:lnTo>
                    <a:pt x="479" y="50"/>
                  </a:lnTo>
                  <a:lnTo>
                    <a:pt x="439" y="44"/>
                  </a:lnTo>
                  <a:lnTo>
                    <a:pt x="397" y="40"/>
                  </a:lnTo>
                  <a:lnTo>
                    <a:pt x="397" y="40"/>
                  </a:lnTo>
                  <a:lnTo>
                    <a:pt x="327" y="38"/>
                  </a:lnTo>
                  <a:lnTo>
                    <a:pt x="287" y="38"/>
                  </a:lnTo>
                  <a:lnTo>
                    <a:pt x="287" y="38"/>
                  </a:lnTo>
                  <a:lnTo>
                    <a:pt x="275" y="42"/>
                  </a:lnTo>
                  <a:lnTo>
                    <a:pt x="264" y="44"/>
                  </a:lnTo>
                  <a:lnTo>
                    <a:pt x="246" y="54"/>
                  </a:lnTo>
                  <a:lnTo>
                    <a:pt x="232" y="62"/>
                  </a:lnTo>
                  <a:lnTo>
                    <a:pt x="224" y="68"/>
                  </a:lnTo>
                  <a:lnTo>
                    <a:pt x="48" y="244"/>
                  </a:lnTo>
                  <a:lnTo>
                    <a:pt x="48" y="244"/>
                  </a:lnTo>
                  <a:lnTo>
                    <a:pt x="72" y="260"/>
                  </a:lnTo>
                  <a:lnTo>
                    <a:pt x="88" y="268"/>
                  </a:lnTo>
                  <a:lnTo>
                    <a:pt x="106" y="276"/>
                  </a:lnTo>
                  <a:lnTo>
                    <a:pt x="122" y="280"/>
                  </a:lnTo>
                  <a:lnTo>
                    <a:pt x="140" y="280"/>
                  </a:lnTo>
                  <a:lnTo>
                    <a:pt x="150" y="280"/>
                  </a:lnTo>
                  <a:lnTo>
                    <a:pt x="158" y="278"/>
                  </a:lnTo>
                  <a:lnTo>
                    <a:pt x="166" y="274"/>
                  </a:lnTo>
                  <a:lnTo>
                    <a:pt x="174" y="268"/>
                  </a:lnTo>
                  <a:lnTo>
                    <a:pt x="301" y="144"/>
                  </a:lnTo>
                  <a:lnTo>
                    <a:pt x="301" y="144"/>
                  </a:lnTo>
                  <a:lnTo>
                    <a:pt x="303" y="142"/>
                  </a:lnTo>
                  <a:lnTo>
                    <a:pt x="303" y="142"/>
                  </a:lnTo>
                  <a:lnTo>
                    <a:pt x="307" y="140"/>
                  </a:lnTo>
                  <a:lnTo>
                    <a:pt x="311" y="138"/>
                  </a:lnTo>
                  <a:lnTo>
                    <a:pt x="315" y="136"/>
                  </a:lnTo>
                  <a:lnTo>
                    <a:pt x="321" y="136"/>
                  </a:lnTo>
                  <a:lnTo>
                    <a:pt x="321" y="136"/>
                  </a:lnTo>
                  <a:lnTo>
                    <a:pt x="325" y="138"/>
                  </a:lnTo>
                  <a:lnTo>
                    <a:pt x="329" y="140"/>
                  </a:lnTo>
                  <a:lnTo>
                    <a:pt x="333" y="144"/>
                  </a:lnTo>
                  <a:lnTo>
                    <a:pt x="335" y="148"/>
                  </a:lnTo>
                  <a:lnTo>
                    <a:pt x="335" y="148"/>
                  </a:lnTo>
                  <a:lnTo>
                    <a:pt x="337" y="156"/>
                  </a:lnTo>
                  <a:lnTo>
                    <a:pt x="343" y="168"/>
                  </a:lnTo>
                  <a:lnTo>
                    <a:pt x="353" y="184"/>
                  </a:lnTo>
                  <a:lnTo>
                    <a:pt x="367" y="198"/>
                  </a:lnTo>
                  <a:lnTo>
                    <a:pt x="375" y="206"/>
                  </a:lnTo>
                  <a:lnTo>
                    <a:pt x="385" y="212"/>
                  </a:lnTo>
                  <a:lnTo>
                    <a:pt x="397" y="218"/>
                  </a:lnTo>
                  <a:lnTo>
                    <a:pt x="409" y="222"/>
                  </a:lnTo>
                  <a:lnTo>
                    <a:pt x="423" y="224"/>
                  </a:lnTo>
                  <a:lnTo>
                    <a:pt x="439" y="224"/>
                  </a:lnTo>
                  <a:lnTo>
                    <a:pt x="455" y="222"/>
                  </a:lnTo>
                  <a:lnTo>
                    <a:pt x="473" y="218"/>
                  </a:lnTo>
                  <a:lnTo>
                    <a:pt x="473" y="218"/>
                  </a:lnTo>
                  <a:lnTo>
                    <a:pt x="481" y="216"/>
                  </a:lnTo>
                  <a:lnTo>
                    <a:pt x="481" y="216"/>
                  </a:lnTo>
                  <a:lnTo>
                    <a:pt x="497" y="210"/>
                  </a:lnTo>
                  <a:lnTo>
                    <a:pt x="511" y="202"/>
                  </a:lnTo>
                  <a:lnTo>
                    <a:pt x="531" y="234"/>
                  </a:lnTo>
                  <a:lnTo>
                    <a:pt x="531" y="234"/>
                  </a:lnTo>
                  <a:lnTo>
                    <a:pt x="513" y="244"/>
                  </a:lnTo>
                  <a:lnTo>
                    <a:pt x="491" y="252"/>
                  </a:lnTo>
                  <a:lnTo>
                    <a:pt x="491" y="252"/>
                  </a:lnTo>
                  <a:lnTo>
                    <a:pt x="485" y="254"/>
                  </a:lnTo>
                  <a:lnTo>
                    <a:pt x="485" y="254"/>
                  </a:lnTo>
                  <a:lnTo>
                    <a:pt x="469" y="258"/>
                  </a:lnTo>
                  <a:lnTo>
                    <a:pt x="455" y="260"/>
                  </a:lnTo>
                  <a:lnTo>
                    <a:pt x="441" y="262"/>
                  </a:lnTo>
                  <a:lnTo>
                    <a:pt x="427" y="262"/>
                  </a:lnTo>
                  <a:lnTo>
                    <a:pt x="413" y="260"/>
                  </a:lnTo>
                  <a:lnTo>
                    <a:pt x="401" y="258"/>
                  </a:lnTo>
                  <a:lnTo>
                    <a:pt x="377" y="250"/>
                  </a:lnTo>
                  <a:lnTo>
                    <a:pt x="357" y="238"/>
                  </a:lnTo>
                  <a:lnTo>
                    <a:pt x="339" y="224"/>
                  </a:lnTo>
                  <a:lnTo>
                    <a:pt x="323" y="206"/>
                  </a:lnTo>
                  <a:lnTo>
                    <a:pt x="311" y="186"/>
                  </a:lnTo>
                  <a:lnTo>
                    <a:pt x="200" y="296"/>
                  </a:lnTo>
                  <a:lnTo>
                    <a:pt x="200" y="296"/>
                  </a:lnTo>
                  <a:lnTo>
                    <a:pt x="198" y="298"/>
                  </a:lnTo>
                  <a:lnTo>
                    <a:pt x="198" y="298"/>
                  </a:lnTo>
                  <a:lnTo>
                    <a:pt x="182" y="308"/>
                  </a:lnTo>
                  <a:lnTo>
                    <a:pt x="166" y="314"/>
                  </a:lnTo>
                  <a:lnTo>
                    <a:pt x="150" y="318"/>
                  </a:lnTo>
                  <a:lnTo>
                    <a:pt x="134" y="318"/>
                  </a:lnTo>
                  <a:lnTo>
                    <a:pt x="118" y="316"/>
                  </a:lnTo>
                  <a:lnTo>
                    <a:pt x="102" y="314"/>
                  </a:lnTo>
                  <a:lnTo>
                    <a:pt x="88" y="308"/>
                  </a:lnTo>
                  <a:lnTo>
                    <a:pt x="74" y="302"/>
                  </a:lnTo>
                  <a:lnTo>
                    <a:pt x="48" y="290"/>
                  </a:lnTo>
                  <a:lnTo>
                    <a:pt x="28" y="276"/>
                  </a:lnTo>
                  <a:lnTo>
                    <a:pt x="6" y="260"/>
                  </a:lnTo>
                  <a:lnTo>
                    <a:pt x="6" y="260"/>
                  </a:lnTo>
                  <a:lnTo>
                    <a:pt x="2" y="254"/>
                  </a:lnTo>
                  <a:lnTo>
                    <a:pt x="0" y="246"/>
                  </a:lnTo>
                  <a:lnTo>
                    <a:pt x="0" y="246"/>
                  </a:lnTo>
                  <a:lnTo>
                    <a:pt x="2" y="238"/>
                  </a:lnTo>
                  <a:lnTo>
                    <a:pt x="6" y="232"/>
                  </a:lnTo>
                  <a:lnTo>
                    <a:pt x="198" y="42"/>
                  </a:lnTo>
                  <a:lnTo>
                    <a:pt x="198" y="42"/>
                  </a:lnTo>
                  <a:lnTo>
                    <a:pt x="204" y="36"/>
                  </a:lnTo>
                  <a:lnTo>
                    <a:pt x="222" y="24"/>
                  </a:lnTo>
                  <a:lnTo>
                    <a:pt x="234" y="18"/>
                  </a:lnTo>
                  <a:lnTo>
                    <a:pt x="248" y="10"/>
                  </a:lnTo>
                  <a:lnTo>
                    <a:pt x="262" y="6"/>
                  </a:lnTo>
                  <a:lnTo>
                    <a:pt x="281" y="2"/>
                  </a:lnTo>
                  <a:lnTo>
                    <a:pt x="281" y="2"/>
                  </a:lnTo>
                  <a:lnTo>
                    <a:pt x="303" y="0"/>
                  </a:lnTo>
                  <a:lnTo>
                    <a:pt x="339" y="2"/>
                  </a:lnTo>
                  <a:lnTo>
                    <a:pt x="399" y="2"/>
                  </a:lnTo>
                  <a:lnTo>
                    <a:pt x="399" y="2"/>
                  </a:lnTo>
                  <a:lnTo>
                    <a:pt x="429" y="4"/>
                  </a:lnTo>
                  <a:lnTo>
                    <a:pt x="457" y="8"/>
                  </a:lnTo>
                  <a:lnTo>
                    <a:pt x="483" y="14"/>
                  </a:lnTo>
                  <a:lnTo>
                    <a:pt x="507" y="20"/>
                  </a:lnTo>
                  <a:lnTo>
                    <a:pt x="529" y="28"/>
                  </a:lnTo>
                  <a:lnTo>
                    <a:pt x="547" y="36"/>
                  </a:lnTo>
                  <a:lnTo>
                    <a:pt x="563" y="46"/>
                  </a:lnTo>
                  <a:lnTo>
                    <a:pt x="579" y="58"/>
                  </a:lnTo>
                  <a:lnTo>
                    <a:pt x="591" y="68"/>
                  </a:lnTo>
                  <a:lnTo>
                    <a:pt x="603" y="80"/>
                  </a:lnTo>
                  <a:lnTo>
                    <a:pt x="613" y="92"/>
                  </a:lnTo>
                  <a:lnTo>
                    <a:pt x="621" y="104"/>
                  </a:lnTo>
                  <a:lnTo>
                    <a:pt x="633" y="128"/>
                  </a:lnTo>
                  <a:lnTo>
                    <a:pt x="641" y="152"/>
                  </a:lnTo>
                  <a:lnTo>
                    <a:pt x="789" y="152"/>
                  </a:lnTo>
                  <a:lnTo>
                    <a:pt x="789" y="152"/>
                  </a:lnTo>
                  <a:lnTo>
                    <a:pt x="797" y="152"/>
                  </a:lnTo>
                  <a:lnTo>
                    <a:pt x="803" y="156"/>
                  </a:lnTo>
                  <a:lnTo>
                    <a:pt x="807" y="162"/>
                  </a:lnTo>
                  <a:lnTo>
                    <a:pt x="809" y="170"/>
                  </a:lnTo>
                  <a:lnTo>
                    <a:pt x="809" y="580"/>
                  </a:lnTo>
                  <a:lnTo>
                    <a:pt x="809" y="580"/>
                  </a:lnTo>
                  <a:lnTo>
                    <a:pt x="807" y="588"/>
                  </a:lnTo>
                  <a:lnTo>
                    <a:pt x="803" y="594"/>
                  </a:lnTo>
                  <a:lnTo>
                    <a:pt x="797" y="598"/>
                  </a:lnTo>
                  <a:lnTo>
                    <a:pt x="789" y="600"/>
                  </a:lnTo>
                  <a:lnTo>
                    <a:pt x="789" y="6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srgbClr val="000000"/>
                </a:solidFill>
                <a:latin typeface="Calibri"/>
              </a:endParaRPr>
            </a:p>
          </p:txBody>
        </p:sp>
      </p:grpSp>
    </p:spTree>
    <p:extLst>
      <p:ext uri="{BB962C8B-B14F-4D97-AF65-F5344CB8AC3E}">
        <p14:creationId xmlns:p14="http://schemas.microsoft.com/office/powerpoint/2010/main" val="7736038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B9615D-7147-4D2E-B663-D1B0A83099FE}"/>
              </a:ext>
            </a:extLst>
          </p:cNvPr>
          <p:cNvPicPr>
            <a:picLocks noChangeAspect="1"/>
          </p:cNvPicPr>
          <p:nvPr/>
        </p:nvPicPr>
        <p:blipFill>
          <a:blip r:embed="rId3"/>
          <a:stretch>
            <a:fillRect/>
          </a:stretch>
        </p:blipFill>
        <p:spPr>
          <a:xfrm>
            <a:off x="845840" y="654078"/>
            <a:ext cx="7452320" cy="4128988"/>
          </a:xfrm>
          <a:prstGeom prst="rect">
            <a:avLst/>
          </a:prstGeom>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9E483EF9-82FA-4D7B-BA51-C43714479466}"/>
              </a:ext>
            </a:extLst>
          </p:cNvPr>
          <p:cNvSpPr>
            <a:spLocks noGrp="1"/>
          </p:cNvSpPr>
          <p:nvPr>
            <p:ph type="title"/>
          </p:nvPr>
        </p:nvSpPr>
        <p:spPr/>
        <p:txBody>
          <a:bodyPr>
            <a:noAutofit/>
          </a:bodyPr>
          <a:lstStyle/>
          <a:p>
            <a:r>
              <a:rPr lang="en-US" sz="2400"/>
              <a:t>New workflow for the Receiving workbench</a:t>
            </a:r>
          </a:p>
        </p:txBody>
      </p:sp>
      <p:sp>
        <p:nvSpPr>
          <p:cNvPr id="4" name="Slide Number Placeholder 3">
            <a:extLst>
              <a:ext uri="{FF2B5EF4-FFF2-40B4-BE49-F238E27FC236}">
                <a16:creationId xmlns:a16="http://schemas.microsoft.com/office/drawing/2014/main" id="{D7321DAF-1D70-4963-9C76-F466F1536B1F}"/>
              </a:ext>
            </a:extLst>
          </p:cNvPr>
          <p:cNvSpPr>
            <a:spLocks noGrp="1"/>
          </p:cNvSpPr>
          <p:nvPr>
            <p:ph type="sldNum" sz="quarter" idx="4"/>
          </p:nvPr>
        </p:nvSpPr>
        <p:spPr>
          <a:xfrm>
            <a:off x="4302217" y="4870921"/>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C146586-7EC2-481D-848F-8CE41EB2DE6C}" type="slidenum">
              <a:rPr lang="en-US" smtClean="0"/>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en-US" sz="1000" b="0" i="0" u="none" strike="noStrike" kern="1200" cap="none" spc="0" normalizeH="0" baseline="0" noProof="0">
              <a:ln>
                <a:noFill/>
              </a:ln>
              <a:solidFill>
                <a:srgbClr val="FFFFFF">
                  <a:lumMod val="75000"/>
                </a:srgbClr>
              </a:solidFill>
              <a:effectLst/>
              <a:uLnTx/>
              <a:uFillTx/>
              <a:latin typeface="Calibri"/>
              <a:ea typeface="+mn-ea"/>
              <a:cs typeface="+mn-cs"/>
            </a:endParaRPr>
          </a:p>
        </p:txBody>
      </p:sp>
    </p:spTree>
    <p:extLst>
      <p:ext uri="{BB962C8B-B14F-4D97-AF65-F5344CB8AC3E}">
        <p14:creationId xmlns:p14="http://schemas.microsoft.com/office/powerpoint/2010/main" val="42406028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83EF9-82FA-4D7B-BA51-C43714479466}"/>
              </a:ext>
            </a:extLst>
          </p:cNvPr>
          <p:cNvSpPr>
            <a:spLocks noGrp="1"/>
          </p:cNvSpPr>
          <p:nvPr>
            <p:ph type="title"/>
          </p:nvPr>
        </p:nvSpPr>
        <p:spPr/>
        <p:txBody>
          <a:bodyPr>
            <a:noAutofit/>
          </a:bodyPr>
          <a:lstStyle/>
          <a:p>
            <a:r>
              <a:rPr lang="en-US" sz="2400"/>
              <a:t>New workflow for the Receiving workbench</a:t>
            </a:r>
          </a:p>
        </p:txBody>
      </p:sp>
      <p:sp>
        <p:nvSpPr>
          <p:cNvPr id="4" name="Slide Number Placeholder 3">
            <a:extLst>
              <a:ext uri="{FF2B5EF4-FFF2-40B4-BE49-F238E27FC236}">
                <a16:creationId xmlns:a16="http://schemas.microsoft.com/office/drawing/2014/main" id="{D7321DAF-1D70-4963-9C76-F466F1536B1F}"/>
              </a:ext>
            </a:extLst>
          </p:cNvPr>
          <p:cNvSpPr>
            <a:spLocks noGrp="1"/>
          </p:cNvSpPr>
          <p:nvPr>
            <p:ph type="sldNum" sz="quarter" idx="4"/>
          </p:nvPr>
        </p:nvSpPr>
        <p:spPr>
          <a:xfrm>
            <a:off x="4302217" y="4870921"/>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C146586-7EC2-481D-848F-8CE41EB2DE6C}" type="slidenum">
              <a:rPr lang="en-US" smtClean="0"/>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en-US" sz="1000" b="0" i="0" u="none" strike="noStrike" kern="1200" cap="none" spc="0" normalizeH="0" baseline="0" noProof="0">
              <a:ln>
                <a:noFill/>
              </a:ln>
              <a:solidFill>
                <a:srgbClr val="FFFFFF">
                  <a:lumMod val="75000"/>
                </a:srgb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CA370703-B3A3-4CA2-AD6F-813DECA6F784}"/>
              </a:ext>
            </a:extLst>
          </p:cNvPr>
          <p:cNvPicPr>
            <a:picLocks noChangeAspect="1"/>
          </p:cNvPicPr>
          <p:nvPr/>
        </p:nvPicPr>
        <p:blipFill>
          <a:blip r:embed="rId3"/>
          <a:stretch>
            <a:fillRect/>
          </a:stretch>
        </p:blipFill>
        <p:spPr>
          <a:xfrm>
            <a:off x="845840" y="646479"/>
            <a:ext cx="7452320" cy="413356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97466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1CF9F51-E8ED-42BC-8F85-8B25B03829F1}"/>
              </a:ext>
            </a:extLst>
          </p:cNvPr>
          <p:cNvSpPr>
            <a:spLocks noGrp="1"/>
          </p:cNvSpPr>
          <p:nvPr>
            <p:ph type="subTitle" idx="1"/>
          </p:nvPr>
        </p:nvSpPr>
        <p:spPr/>
        <p:txBody>
          <a:bodyPr>
            <a:normAutofit/>
          </a:bodyPr>
          <a:lstStyle/>
          <a:p>
            <a:endParaRPr lang="en-US" dirty="0"/>
          </a:p>
        </p:txBody>
      </p:sp>
      <p:sp>
        <p:nvSpPr>
          <p:cNvPr id="3" name="TextBox 2">
            <a:extLst>
              <a:ext uri="{FF2B5EF4-FFF2-40B4-BE49-F238E27FC236}">
                <a16:creationId xmlns:a16="http://schemas.microsoft.com/office/drawing/2014/main" id="{FB5ED03C-3452-4016-9A7E-646EDB216E44}"/>
              </a:ext>
            </a:extLst>
          </p:cNvPr>
          <p:cNvSpPr txBox="1"/>
          <p:nvPr/>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3906028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EDD3C6-B698-4CA6-AA61-1AB6A7B9B145}"/>
              </a:ext>
            </a:extLst>
          </p:cNvPr>
          <p:cNvPicPr>
            <a:picLocks noChangeAspect="1"/>
          </p:cNvPicPr>
          <p:nvPr/>
        </p:nvPicPr>
        <p:blipFill>
          <a:blip r:embed="rId3"/>
          <a:stretch>
            <a:fillRect/>
          </a:stretch>
        </p:blipFill>
        <p:spPr>
          <a:xfrm>
            <a:off x="1581524" y="1970766"/>
            <a:ext cx="5980952" cy="1580952"/>
          </a:xfrm>
          <a:prstGeom prst="rect">
            <a:avLst/>
          </a:prstGeom>
          <a:effectLst>
            <a:outerShdw blurRad="63500" sx="102000" sy="102000" algn="ctr" rotWithShape="0">
              <a:prstClr val="black">
                <a:alpha val="40000"/>
              </a:prstClr>
            </a:outerShdw>
          </a:effectLst>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PO line management – survey summary </a:t>
            </a:r>
          </a:p>
        </p:txBody>
      </p:sp>
      <p:sp>
        <p:nvSpPr>
          <p:cNvPr id="4" name="Content Placeholder 5">
            <a:extLst>
              <a:ext uri="{FF2B5EF4-FFF2-40B4-BE49-F238E27FC236}">
                <a16:creationId xmlns:a16="http://schemas.microsoft.com/office/drawing/2014/main" id="{4A3F9695-A35B-400F-950D-69776F06CFCC}"/>
              </a:ext>
            </a:extLst>
          </p:cNvPr>
          <p:cNvSpPr>
            <a:spLocks noGrp="1"/>
          </p:cNvSpPr>
          <p:nvPr>
            <p:ph idx="1"/>
          </p:nvPr>
        </p:nvSpPr>
        <p:spPr>
          <a:xfrm>
            <a:off x="395535" y="771550"/>
            <a:ext cx="8424936" cy="3979385"/>
          </a:xfrm>
        </p:spPr>
        <p:txBody>
          <a:bodyPr/>
          <a:lstStyle/>
          <a:p>
            <a:r>
              <a:rPr lang="en-US" dirty="0"/>
              <a:t>A recently added feature allows to edit a PO line which is in 'View' mode using a new 'Edit' button. How did you find this enhancement?</a:t>
            </a:r>
          </a:p>
          <a:p>
            <a:pPr marL="0" indent="0">
              <a:buNone/>
            </a:pPr>
            <a:endParaRPr lang="en-US" dirty="0"/>
          </a:p>
        </p:txBody>
      </p:sp>
      <p:sp>
        <p:nvSpPr>
          <p:cNvPr id="6" name="Rectangle 5">
            <a:extLst>
              <a:ext uri="{FF2B5EF4-FFF2-40B4-BE49-F238E27FC236}">
                <a16:creationId xmlns:a16="http://schemas.microsoft.com/office/drawing/2014/main" id="{E2468DE5-0497-4D89-A10E-9C330A9CB0A7}"/>
              </a:ext>
            </a:extLst>
          </p:cNvPr>
          <p:cNvSpPr/>
          <p:nvPr/>
        </p:nvSpPr>
        <p:spPr>
          <a:xfrm>
            <a:off x="6012160" y="2763126"/>
            <a:ext cx="576064"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1" name="Group 10">
            <a:extLst>
              <a:ext uri="{FF2B5EF4-FFF2-40B4-BE49-F238E27FC236}">
                <a16:creationId xmlns:a16="http://schemas.microsoft.com/office/drawing/2014/main" id="{6844864C-83C7-4F6D-BD35-6E77812340C3}"/>
              </a:ext>
            </a:extLst>
          </p:cNvPr>
          <p:cNvGrpSpPr/>
          <p:nvPr/>
        </p:nvGrpSpPr>
        <p:grpSpPr>
          <a:xfrm>
            <a:off x="0" y="5073085"/>
            <a:ext cx="9144000" cy="2346817"/>
            <a:chOff x="0" y="3702597"/>
            <a:chExt cx="9144000" cy="2346817"/>
          </a:xfrm>
        </p:grpSpPr>
        <p:pic>
          <p:nvPicPr>
            <p:cNvPr id="9" name="Picture 8">
              <a:extLst>
                <a:ext uri="{FF2B5EF4-FFF2-40B4-BE49-F238E27FC236}">
                  <a16:creationId xmlns:a16="http://schemas.microsoft.com/office/drawing/2014/main" id="{BA6FBAFD-BFCC-4CE0-9DA2-CE225E52D3AE}"/>
                </a:ext>
              </a:extLst>
            </p:cNvPr>
            <p:cNvPicPr>
              <a:picLocks noChangeAspect="1"/>
            </p:cNvPicPr>
            <p:nvPr/>
          </p:nvPicPr>
          <p:blipFill>
            <a:blip r:embed="rId4"/>
            <a:stretch>
              <a:fillRect/>
            </a:stretch>
          </p:blipFill>
          <p:spPr>
            <a:xfrm>
              <a:off x="0" y="3702597"/>
              <a:ext cx="9144000" cy="2346817"/>
            </a:xfrm>
            <a:prstGeom prst="rect">
              <a:avLst/>
            </a:prstGeom>
          </p:spPr>
        </p:pic>
        <p:sp>
          <p:nvSpPr>
            <p:cNvPr id="10" name="Rectangle 9">
              <a:extLst>
                <a:ext uri="{FF2B5EF4-FFF2-40B4-BE49-F238E27FC236}">
                  <a16:creationId xmlns:a16="http://schemas.microsoft.com/office/drawing/2014/main" id="{F4EABE66-B3D6-43A1-8C5D-2D46193C940B}"/>
                </a:ext>
              </a:extLst>
            </p:cNvPr>
            <p:cNvSpPr/>
            <p:nvPr/>
          </p:nvSpPr>
          <p:spPr>
            <a:xfrm>
              <a:off x="8604448" y="3749636"/>
              <a:ext cx="539552" cy="3342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262253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20216 L 0 -0.24568 " pathEditMode="relative" rAng="0" ptsTypes="AA">
                                      <p:cBhvr>
                                        <p:cTn id="6" dur="2000" fill="hold"/>
                                        <p:tgtEl>
                                          <p:spTgt spid="11"/>
                                        </p:tgtEl>
                                        <p:attrNameLst>
                                          <p:attrName>ppt_x</p:attrName>
                                          <p:attrName>ppt_y</p:attrName>
                                        </p:attrNameLst>
                                      </p:cBhvr>
                                      <p:rCtr x="0" y="-224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25A43D-F34F-486B-873F-585E18AD103D}"/>
              </a:ext>
            </a:extLst>
          </p:cNvPr>
          <p:cNvPicPr>
            <a:picLocks noChangeAspect="1"/>
          </p:cNvPicPr>
          <p:nvPr/>
        </p:nvPicPr>
        <p:blipFill>
          <a:blip r:embed="rId3"/>
          <a:stretch>
            <a:fillRect/>
          </a:stretch>
        </p:blipFill>
        <p:spPr>
          <a:xfrm>
            <a:off x="1610095" y="1914607"/>
            <a:ext cx="5923809" cy="1314286"/>
          </a:xfrm>
          <a:prstGeom prst="rect">
            <a:avLst/>
          </a:prstGeom>
          <a:effectLst>
            <a:outerShdw blurRad="63500" sx="102000" sy="102000" algn="ctr" rotWithShape="0">
              <a:prstClr val="black">
                <a:alpha val="40000"/>
              </a:prstClr>
            </a:outerShdw>
          </a:effectLst>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PO line management – survey summary </a:t>
            </a:r>
          </a:p>
        </p:txBody>
      </p:sp>
      <p:sp>
        <p:nvSpPr>
          <p:cNvPr id="4" name="Content Placeholder 5">
            <a:extLst>
              <a:ext uri="{FF2B5EF4-FFF2-40B4-BE49-F238E27FC236}">
                <a16:creationId xmlns:a16="http://schemas.microsoft.com/office/drawing/2014/main" id="{4A3F9695-A35B-400F-950D-69776F06CFCC}"/>
              </a:ext>
            </a:extLst>
          </p:cNvPr>
          <p:cNvSpPr>
            <a:spLocks noGrp="1"/>
          </p:cNvSpPr>
          <p:nvPr>
            <p:ph idx="1"/>
          </p:nvPr>
        </p:nvSpPr>
        <p:spPr>
          <a:xfrm>
            <a:off x="395535" y="771550"/>
            <a:ext cx="8424936" cy="3979385"/>
          </a:xfrm>
        </p:spPr>
        <p:txBody>
          <a:bodyPr/>
          <a:lstStyle/>
          <a:p>
            <a:r>
              <a:rPr lang="en-US" dirty="0"/>
              <a:t>Alma's 'Recent entities' panel presents PO lines which were recently edited by the user. Do you find this effective in your day to day work?</a:t>
            </a:r>
          </a:p>
        </p:txBody>
      </p:sp>
      <p:sp>
        <p:nvSpPr>
          <p:cNvPr id="6" name="Rectangle 5">
            <a:extLst>
              <a:ext uri="{FF2B5EF4-FFF2-40B4-BE49-F238E27FC236}">
                <a16:creationId xmlns:a16="http://schemas.microsoft.com/office/drawing/2014/main" id="{E2468DE5-0497-4D89-A10E-9C330A9CB0A7}"/>
              </a:ext>
            </a:extLst>
          </p:cNvPr>
          <p:cNvSpPr/>
          <p:nvPr/>
        </p:nvSpPr>
        <p:spPr>
          <a:xfrm>
            <a:off x="5220072" y="2427734"/>
            <a:ext cx="576064"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4" name="Group 13">
            <a:extLst>
              <a:ext uri="{FF2B5EF4-FFF2-40B4-BE49-F238E27FC236}">
                <a16:creationId xmlns:a16="http://schemas.microsoft.com/office/drawing/2014/main" id="{0801E2CC-8B63-4EF4-8666-86B4544462EB}"/>
              </a:ext>
            </a:extLst>
          </p:cNvPr>
          <p:cNvGrpSpPr/>
          <p:nvPr/>
        </p:nvGrpSpPr>
        <p:grpSpPr>
          <a:xfrm>
            <a:off x="9144000" y="0"/>
            <a:ext cx="2279054" cy="5143500"/>
            <a:chOff x="7018580" y="0"/>
            <a:chExt cx="2279054" cy="5143500"/>
          </a:xfrm>
        </p:grpSpPr>
        <p:pic>
          <p:nvPicPr>
            <p:cNvPr id="8" name="Picture 7">
              <a:extLst>
                <a:ext uri="{FF2B5EF4-FFF2-40B4-BE49-F238E27FC236}">
                  <a16:creationId xmlns:a16="http://schemas.microsoft.com/office/drawing/2014/main" id="{9D4042CA-03DE-450D-AA79-53CD45AB2B27}"/>
                </a:ext>
              </a:extLst>
            </p:cNvPr>
            <p:cNvPicPr>
              <a:picLocks noChangeAspect="1"/>
            </p:cNvPicPr>
            <p:nvPr/>
          </p:nvPicPr>
          <p:blipFill>
            <a:blip r:embed="rId4"/>
            <a:stretch>
              <a:fillRect/>
            </a:stretch>
          </p:blipFill>
          <p:spPr>
            <a:xfrm>
              <a:off x="7018580" y="0"/>
              <a:ext cx="2279054" cy="5143500"/>
            </a:xfrm>
            <a:prstGeom prst="rect">
              <a:avLst/>
            </a:prstGeom>
          </p:spPr>
        </p:pic>
        <p:sp>
          <p:nvSpPr>
            <p:cNvPr id="12" name="Rectangle 11">
              <a:extLst>
                <a:ext uri="{FF2B5EF4-FFF2-40B4-BE49-F238E27FC236}">
                  <a16:creationId xmlns:a16="http://schemas.microsoft.com/office/drawing/2014/main" id="{FB63A9F2-D2CE-4880-8294-74E67B41CED8}"/>
                </a:ext>
              </a:extLst>
            </p:cNvPr>
            <p:cNvSpPr/>
            <p:nvPr/>
          </p:nvSpPr>
          <p:spPr>
            <a:xfrm>
              <a:off x="7092280" y="459969"/>
              <a:ext cx="576064"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Rectangle 12">
              <a:extLst>
                <a:ext uri="{FF2B5EF4-FFF2-40B4-BE49-F238E27FC236}">
                  <a16:creationId xmlns:a16="http://schemas.microsoft.com/office/drawing/2014/main" id="{D6658128-5EDD-4B36-A08E-386F70CCB18E}"/>
                </a:ext>
              </a:extLst>
            </p:cNvPr>
            <p:cNvSpPr/>
            <p:nvPr/>
          </p:nvSpPr>
          <p:spPr>
            <a:xfrm>
              <a:off x="8676455" y="9311"/>
              <a:ext cx="144619" cy="25818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299574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6 0 L -0.24253 0 " pathEditMode="relative" rAng="0" ptsTypes="AA">
                                      <p:cBhvr>
                                        <p:cTn id="6" dur="2000" fill="hold"/>
                                        <p:tgtEl>
                                          <p:spTgt spid="14"/>
                                        </p:tgtEl>
                                        <p:attrNameLst>
                                          <p:attrName>ppt_x</p:attrName>
                                          <p:attrName>ppt_y</p:attrName>
                                        </p:attrNameLst>
                                      </p:cBhvr>
                                      <p:rCtr x="-1213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05ACBF3-63E5-4888-BA6F-AEFB08CDA262}"/>
              </a:ext>
            </a:extLst>
          </p:cNvPr>
          <p:cNvSpPr/>
          <p:nvPr/>
        </p:nvSpPr>
        <p:spPr>
          <a:xfrm>
            <a:off x="0" y="1942543"/>
            <a:ext cx="9144000" cy="15653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 name="Picture 2">
            <a:extLst>
              <a:ext uri="{FF2B5EF4-FFF2-40B4-BE49-F238E27FC236}">
                <a16:creationId xmlns:a16="http://schemas.microsoft.com/office/drawing/2014/main" id="{5BFB3DDA-8E49-4659-AC18-87580CBFEBD9}"/>
              </a:ext>
            </a:extLst>
          </p:cNvPr>
          <p:cNvPicPr>
            <a:picLocks noChangeAspect="1"/>
          </p:cNvPicPr>
          <p:nvPr/>
        </p:nvPicPr>
        <p:blipFill>
          <a:blip r:embed="rId3"/>
          <a:stretch>
            <a:fillRect/>
          </a:stretch>
        </p:blipFill>
        <p:spPr>
          <a:xfrm>
            <a:off x="2741106" y="2154033"/>
            <a:ext cx="6066667" cy="1152381"/>
          </a:xfrm>
          <a:prstGeom prst="rect">
            <a:avLst/>
          </a:prstGeom>
          <a:effectLst>
            <a:outerShdw blurRad="63500" sx="102000" sy="102000" algn="ctr" rotWithShape="0">
              <a:prstClr val="black">
                <a:alpha val="40000"/>
              </a:prstClr>
            </a:outerShdw>
          </a:effectLst>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PO line management – survey summary </a:t>
            </a:r>
          </a:p>
        </p:txBody>
      </p:sp>
      <p:sp>
        <p:nvSpPr>
          <p:cNvPr id="4" name="Content Placeholder 5">
            <a:extLst>
              <a:ext uri="{FF2B5EF4-FFF2-40B4-BE49-F238E27FC236}">
                <a16:creationId xmlns:a16="http://schemas.microsoft.com/office/drawing/2014/main" id="{4A3F9695-A35B-400F-950D-69776F06CFCC}"/>
              </a:ext>
            </a:extLst>
          </p:cNvPr>
          <p:cNvSpPr>
            <a:spLocks noGrp="1"/>
          </p:cNvSpPr>
          <p:nvPr>
            <p:ph idx="1"/>
          </p:nvPr>
        </p:nvSpPr>
        <p:spPr>
          <a:xfrm>
            <a:off x="32049" y="2035520"/>
            <a:ext cx="2235696" cy="1270894"/>
          </a:xfrm>
        </p:spPr>
        <p:txBody>
          <a:bodyPr>
            <a:normAutofit/>
          </a:bodyPr>
          <a:lstStyle/>
          <a:p>
            <a:r>
              <a:rPr lang="en-US" sz="1700" dirty="0"/>
              <a:t>How would you rate Ex Libris Support regarding PO line management?</a:t>
            </a:r>
          </a:p>
        </p:txBody>
      </p:sp>
      <p:sp>
        <p:nvSpPr>
          <p:cNvPr id="6" name="Rectangle 5">
            <a:extLst>
              <a:ext uri="{FF2B5EF4-FFF2-40B4-BE49-F238E27FC236}">
                <a16:creationId xmlns:a16="http://schemas.microsoft.com/office/drawing/2014/main" id="{E2468DE5-0497-4D89-A10E-9C330A9CB0A7}"/>
              </a:ext>
            </a:extLst>
          </p:cNvPr>
          <p:cNvSpPr/>
          <p:nvPr/>
        </p:nvSpPr>
        <p:spPr>
          <a:xfrm>
            <a:off x="3182152" y="2530811"/>
            <a:ext cx="1368152"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0" name="Group 9">
            <a:extLst>
              <a:ext uri="{FF2B5EF4-FFF2-40B4-BE49-F238E27FC236}">
                <a16:creationId xmlns:a16="http://schemas.microsoft.com/office/drawing/2014/main" id="{39BC2AFD-BF2C-4D6D-A1D2-6B41C2DBEE53}"/>
              </a:ext>
            </a:extLst>
          </p:cNvPr>
          <p:cNvGrpSpPr/>
          <p:nvPr/>
        </p:nvGrpSpPr>
        <p:grpSpPr>
          <a:xfrm>
            <a:off x="32049" y="747899"/>
            <a:ext cx="8721840" cy="1270894"/>
            <a:chOff x="32049" y="2738802"/>
            <a:chExt cx="8721840" cy="1270894"/>
          </a:xfrm>
        </p:grpSpPr>
        <p:sp>
          <p:nvSpPr>
            <p:cNvPr id="15" name="Content Placeholder 5">
              <a:extLst>
                <a:ext uri="{FF2B5EF4-FFF2-40B4-BE49-F238E27FC236}">
                  <a16:creationId xmlns:a16="http://schemas.microsoft.com/office/drawing/2014/main" id="{2090954C-B5F9-4E69-A6A9-278AB17E17D4}"/>
                </a:ext>
              </a:extLst>
            </p:cNvPr>
            <p:cNvSpPr txBox="1">
              <a:spLocks/>
            </p:cNvSpPr>
            <p:nvPr/>
          </p:nvSpPr>
          <p:spPr>
            <a:xfrm>
              <a:off x="32049" y="2738802"/>
              <a:ext cx="2451718" cy="127089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How would you rate your overall satisfaction with the PO line creation and management in Alma?</a:t>
              </a:r>
            </a:p>
          </p:txBody>
        </p:sp>
        <p:pic>
          <p:nvPicPr>
            <p:cNvPr id="9" name="Picture 8">
              <a:extLst>
                <a:ext uri="{FF2B5EF4-FFF2-40B4-BE49-F238E27FC236}">
                  <a16:creationId xmlns:a16="http://schemas.microsoft.com/office/drawing/2014/main" id="{01B52C74-903D-46DD-B347-CD6B5075265A}"/>
                </a:ext>
              </a:extLst>
            </p:cNvPr>
            <p:cNvPicPr>
              <a:picLocks noChangeAspect="1"/>
            </p:cNvPicPr>
            <p:nvPr/>
          </p:nvPicPr>
          <p:blipFill>
            <a:blip r:embed="rId4"/>
            <a:stretch>
              <a:fillRect/>
            </a:stretch>
          </p:blipFill>
          <p:spPr>
            <a:xfrm>
              <a:off x="2744365" y="2833970"/>
              <a:ext cx="6009524" cy="790476"/>
            </a:xfrm>
            <a:prstGeom prst="rect">
              <a:avLst/>
            </a:prstGeom>
            <a:effectLst>
              <a:outerShdw blurRad="63500" sx="102000" sy="102000" algn="ctr" rotWithShape="0">
                <a:prstClr val="black">
                  <a:alpha val="40000"/>
                </a:prstClr>
              </a:outerShdw>
            </a:effectLst>
          </p:spPr>
        </p:pic>
        <p:sp>
          <p:nvSpPr>
            <p:cNvPr id="16" name="Rectangle 15">
              <a:extLst>
                <a:ext uri="{FF2B5EF4-FFF2-40B4-BE49-F238E27FC236}">
                  <a16:creationId xmlns:a16="http://schemas.microsoft.com/office/drawing/2014/main" id="{C82C3D27-7C22-4EDC-8410-37ED37E714D8}"/>
                </a:ext>
              </a:extLst>
            </p:cNvPr>
            <p:cNvSpPr/>
            <p:nvPr/>
          </p:nvSpPr>
          <p:spPr>
            <a:xfrm>
              <a:off x="3156839" y="3192398"/>
              <a:ext cx="1368152"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7" name="Content Placeholder 5">
            <a:extLst>
              <a:ext uri="{FF2B5EF4-FFF2-40B4-BE49-F238E27FC236}">
                <a16:creationId xmlns:a16="http://schemas.microsoft.com/office/drawing/2014/main" id="{3F45388C-A891-4FC6-91E2-7C308D8914B3}"/>
              </a:ext>
            </a:extLst>
          </p:cNvPr>
          <p:cNvSpPr txBox="1">
            <a:spLocks/>
          </p:cNvSpPr>
          <p:nvPr/>
        </p:nvSpPr>
        <p:spPr>
          <a:xfrm>
            <a:off x="32048" y="3579861"/>
            <a:ext cx="2451719" cy="123217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700" dirty="0"/>
              <a:t>How would you rate Ex Libris documentation regarding PO line management?</a:t>
            </a:r>
          </a:p>
        </p:txBody>
      </p:sp>
      <p:pic>
        <p:nvPicPr>
          <p:cNvPr id="11" name="Picture 10">
            <a:extLst>
              <a:ext uri="{FF2B5EF4-FFF2-40B4-BE49-F238E27FC236}">
                <a16:creationId xmlns:a16="http://schemas.microsoft.com/office/drawing/2014/main" id="{472F7C9A-D44C-4CBD-8518-9B0C914DD704}"/>
              </a:ext>
            </a:extLst>
          </p:cNvPr>
          <p:cNvPicPr>
            <a:picLocks noChangeAspect="1"/>
          </p:cNvPicPr>
          <p:nvPr/>
        </p:nvPicPr>
        <p:blipFill>
          <a:blip r:embed="rId5"/>
          <a:stretch>
            <a:fillRect/>
          </a:stretch>
        </p:blipFill>
        <p:spPr>
          <a:xfrm>
            <a:off x="2737906" y="3659657"/>
            <a:ext cx="6009524" cy="1152381"/>
          </a:xfrm>
          <a:prstGeom prst="rect">
            <a:avLst/>
          </a:prstGeom>
          <a:effectLst>
            <a:outerShdw blurRad="63500" sx="102000" sy="102000" algn="ctr" rotWithShape="0">
              <a:prstClr val="black">
                <a:alpha val="40000"/>
              </a:prstClr>
            </a:outerShdw>
          </a:effectLst>
        </p:spPr>
      </p:pic>
      <p:sp>
        <p:nvSpPr>
          <p:cNvPr id="18" name="Rectangle 17">
            <a:extLst>
              <a:ext uri="{FF2B5EF4-FFF2-40B4-BE49-F238E27FC236}">
                <a16:creationId xmlns:a16="http://schemas.microsoft.com/office/drawing/2014/main" id="{0C51C4A7-35D3-46E6-878F-FC6A5BADCD2F}"/>
              </a:ext>
            </a:extLst>
          </p:cNvPr>
          <p:cNvSpPr/>
          <p:nvPr/>
        </p:nvSpPr>
        <p:spPr>
          <a:xfrm>
            <a:off x="3173269" y="4084409"/>
            <a:ext cx="1368152"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285338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Ordering in Alma</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a:xfrm>
            <a:off x="395535" y="771550"/>
            <a:ext cx="5812091" cy="2592287"/>
          </a:xfrm>
        </p:spPr>
        <p:txBody>
          <a:bodyPr>
            <a:normAutofit/>
          </a:bodyPr>
          <a:lstStyle/>
          <a:p>
            <a:r>
              <a:rPr lang="en-US" dirty="0"/>
              <a:t>A PO line enters Alma, typically via:</a:t>
            </a:r>
          </a:p>
          <a:p>
            <a:pPr lvl="1"/>
            <a:r>
              <a:rPr lang="en-US" dirty="0"/>
              <a:t>EOD -  embedded order data (EOD) import </a:t>
            </a:r>
          </a:p>
          <a:p>
            <a:pPr lvl="1"/>
            <a:r>
              <a:rPr lang="en-US" b="1" dirty="0"/>
              <a:t>Real-time API through a Library Service Provider (LSP)</a:t>
            </a:r>
          </a:p>
          <a:p>
            <a:pPr lvl="1"/>
            <a:r>
              <a:rPr lang="en-US" dirty="0"/>
              <a:t>Manually as a result of the creation of a PO line. </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0910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21740</TotalTime>
  <Words>2978</Words>
  <Application>Microsoft Office PowerPoint</Application>
  <PresentationFormat>On-screen Show (16:9)</PresentationFormat>
  <Paragraphs>288</Paragraphs>
  <Slides>55</Slides>
  <Notes>12</Notes>
  <HiddenSlides>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Calibri Light</vt:lpstr>
      <vt:lpstr>Ex_Libris_2020</vt:lpstr>
      <vt:lpstr>What's new in Alma Acquisitions</vt:lpstr>
      <vt:lpstr>PowerPoint Presentation</vt:lpstr>
      <vt:lpstr>Survey summary</vt:lpstr>
      <vt:lpstr>PO line management – survey summary </vt:lpstr>
      <vt:lpstr>PO line management – survey summary </vt:lpstr>
      <vt:lpstr>PO line management – survey summary </vt:lpstr>
      <vt:lpstr>PO line management – survey summary </vt:lpstr>
      <vt:lpstr>PO line management – survey summary </vt:lpstr>
      <vt:lpstr>Ordering in Alma</vt:lpstr>
      <vt:lpstr>API workflow</vt:lpstr>
      <vt:lpstr>API body </vt:lpstr>
      <vt:lpstr>Use Cases</vt:lpstr>
      <vt:lpstr>Scenario 1: User purchased an ebook The complete Jane Austen Addict  from External LSP with Access Model – 3U (Three concurrent users) </vt:lpstr>
      <vt:lpstr>PowerPoint Presentation</vt:lpstr>
      <vt:lpstr>Initial status – Portfolio’s ISBN = 1408819813 Does not exist in the institution’s collection </vt:lpstr>
      <vt:lpstr>Initial status – Portfolio’s ISBN = 1408819813 Does exist in the Community Zone</vt:lpstr>
      <vt:lpstr>An order was sent  from external LMS into Alma    Creating POL – 15111 in the institution’s Alma</vt:lpstr>
      <vt:lpstr>State after the order was sent – A Portfolio was created</vt:lpstr>
      <vt:lpstr>State after the order was sent – Indication was added to the community zone</vt:lpstr>
      <vt:lpstr>State after the order was sent –Portfolio page</vt:lpstr>
      <vt:lpstr>State after the order was sent – PO line </vt:lpstr>
      <vt:lpstr>State after the order was sent – A Portfolio was created</vt:lpstr>
      <vt:lpstr>Scenario 2 – Ordered portfolio already exists  A *DDA activated portfolio (via the automatic upload) has reached the access threshold, OASIS automatically created an ebook order Doing inclusive education research with Access Model - UA (unlimited access)  </vt:lpstr>
      <vt:lpstr>PowerPoint Presentation</vt:lpstr>
      <vt:lpstr>Initial status – Portfolio’s ISBN = 9789087904197 exists in the institution’s collection </vt:lpstr>
      <vt:lpstr>Initial status – Portfolio’s ISBN = 9789087904197 exists in the institution’s collection (Edit – General tab) </vt:lpstr>
      <vt:lpstr>Initial status – Portfolio’s ISBN = 9789087904197 exists in the institution’s collection (Edit – Acquisitions tab) </vt:lpstr>
      <vt:lpstr>An order was sent from external LMS into Alma    creating POL – 15110 in the institution’s Alma</vt:lpstr>
      <vt:lpstr>State after the order was sent – Portfolio page</vt:lpstr>
      <vt:lpstr>State after the order was sent – PO line page</vt:lpstr>
      <vt:lpstr>FAQ</vt:lpstr>
      <vt:lpstr>What’s new – Change vendor in order</vt:lpstr>
      <vt:lpstr>Change vendor in order</vt:lpstr>
      <vt:lpstr>Change vendor in order - General</vt:lpstr>
      <vt:lpstr>Change vendor in order - General</vt:lpstr>
      <vt:lpstr>Change vendor in order – Continuous order </vt:lpstr>
      <vt:lpstr>Change vendor in order – Job report</vt:lpstr>
      <vt:lpstr>Change vendor in order – PO line history </vt:lpstr>
      <vt:lpstr>Change vendor in order – Note to vendor</vt:lpstr>
      <vt:lpstr>Change vendor in order – Additional</vt:lpstr>
      <vt:lpstr>Change vendor in order – Additional</vt:lpstr>
      <vt:lpstr>What’s new – Manage acquisitions alerts</vt:lpstr>
      <vt:lpstr>Manage acquisitions alerts</vt:lpstr>
      <vt:lpstr>Manage acquisitions alerts</vt:lpstr>
      <vt:lpstr>Manage acquisitions alerts</vt:lpstr>
      <vt:lpstr>More?</vt:lpstr>
      <vt:lpstr>Additional developments done in 2020</vt:lpstr>
      <vt:lpstr>What’s next?</vt:lpstr>
      <vt:lpstr>Replace resource in electronic PO lines</vt:lpstr>
      <vt:lpstr>SUSHI – Allow users to indicate the time period which should be harvested</vt:lpstr>
      <vt:lpstr>Incorporate the use of the “quantity for pricing” and “Access Model” information in EDI for electronic “One Time” POLs</vt:lpstr>
      <vt:lpstr>New workflow for the Receiving workbench</vt:lpstr>
      <vt:lpstr>New workflow for the Receiving workbench</vt:lpstr>
      <vt:lpstr>New workflow for the Receiving workbench</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585</cp:revision>
  <dcterms:created xsi:type="dcterms:W3CDTF">2017-01-02T15:10:30Z</dcterms:created>
  <dcterms:modified xsi:type="dcterms:W3CDTF">2020-11-18T04:56:55Z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